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 id="2147483684" r:id="rId3"/>
    <p:sldMasterId id="2147483693" r:id="rId4"/>
  </p:sldMasterIdLst>
  <p:notesMasterIdLst>
    <p:notesMasterId r:id="rId37"/>
  </p:notesMasterIdLst>
  <p:handoutMasterIdLst>
    <p:handoutMasterId r:id="rId38"/>
  </p:handoutMasterIdLst>
  <p:sldIdLst>
    <p:sldId id="2695" r:id="rId5"/>
    <p:sldId id="2660" r:id="rId6"/>
    <p:sldId id="2693" r:id="rId7"/>
    <p:sldId id="2689" r:id="rId8"/>
    <p:sldId id="2584" r:id="rId9"/>
    <p:sldId id="2692" r:id="rId10"/>
    <p:sldId id="2635" r:id="rId11"/>
    <p:sldId id="2590" r:id="rId12"/>
    <p:sldId id="2673" r:id="rId13"/>
    <p:sldId id="673" r:id="rId14"/>
    <p:sldId id="702" r:id="rId15"/>
    <p:sldId id="2561" r:id="rId16"/>
    <p:sldId id="2676" r:id="rId17"/>
    <p:sldId id="2674" r:id="rId18"/>
    <p:sldId id="2675" r:id="rId19"/>
    <p:sldId id="2672" r:id="rId20"/>
    <p:sldId id="2555" r:id="rId21"/>
    <p:sldId id="2634" r:id="rId22"/>
    <p:sldId id="312" r:id="rId23"/>
    <p:sldId id="2696" r:id="rId24"/>
    <p:sldId id="2691" r:id="rId25"/>
    <p:sldId id="2624" r:id="rId26"/>
    <p:sldId id="2697" r:id="rId27"/>
    <p:sldId id="2527" r:id="rId28"/>
    <p:sldId id="2629" r:id="rId29"/>
    <p:sldId id="2637" r:id="rId30"/>
    <p:sldId id="2638" r:id="rId31"/>
    <p:sldId id="2639" r:id="rId32"/>
    <p:sldId id="2640" r:id="rId33"/>
    <p:sldId id="2630" r:id="rId34"/>
    <p:sldId id="2681" r:id="rId35"/>
    <p:sldId id="2556"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1CA6EDC-C970-4350-84BA-CEBEBD777530}">
          <p14:sldIdLst>
            <p14:sldId id="2695"/>
            <p14:sldId id="2660"/>
            <p14:sldId id="2693"/>
            <p14:sldId id="2689"/>
            <p14:sldId id="2584"/>
            <p14:sldId id="2692"/>
            <p14:sldId id="2635"/>
            <p14:sldId id="2590"/>
            <p14:sldId id="2673"/>
            <p14:sldId id="673"/>
            <p14:sldId id="702"/>
            <p14:sldId id="2561"/>
            <p14:sldId id="2676"/>
            <p14:sldId id="2674"/>
            <p14:sldId id="2675"/>
            <p14:sldId id="2672"/>
            <p14:sldId id="2555"/>
            <p14:sldId id="2634"/>
            <p14:sldId id="312"/>
            <p14:sldId id="2696"/>
            <p14:sldId id="2691"/>
            <p14:sldId id="2624"/>
            <p14:sldId id="2697"/>
            <p14:sldId id="2527"/>
            <p14:sldId id="2629"/>
            <p14:sldId id="2637"/>
            <p14:sldId id="2638"/>
            <p14:sldId id="2639"/>
            <p14:sldId id="2640"/>
            <p14:sldId id="2630"/>
            <p14:sldId id="2681"/>
            <p14:sldId id="2556"/>
          </p14:sldIdLst>
        </p14:section>
        <p14:section name="无标题节" id="{DE336C33-A376-4737-8155-F72F587EAD1E}">
          <p14:sldIdLst/>
        </p14:section>
      </p14:sectionLst>
    </p:ext>
    <p:ext uri="{EFAFB233-063F-42B5-8137-9DF3F51BA10A}">
      <p15:sldGuideLst xmlns:p15="http://schemas.microsoft.com/office/powerpoint/2012/main">
        <p15:guide id="1" orient="horz" pos="2140">
          <p15:clr>
            <a:srgbClr val="A4A3A4"/>
          </p15:clr>
        </p15:guide>
        <p15:guide id="2" pos="379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党政办-JYH" initials="党"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C80"/>
    <a:srgbClr val="006699"/>
    <a:srgbClr val="BC8E00"/>
    <a:srgbClr val="7FA4D7"/>
    <a:srgbClr val="4D93DA"/>
    <a:srgbClr val="008000"/>
    <a:srgbClr val="05699E"/>
    <a:srgbClr val="336699"/>
    <a:srgbClr val="F7FCFD"/>
    <a:srgbClr val="00B5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78" autoAdjust="0"/>
    <p:restoredTop sz="91892" autoAdjust="0"/>
  </p:normalViewPr>
  <p:slideViewPr>
    <p:cSldViewPr snapToGrid="0">
      <p:cViewPr varScale="1">
        <p:scale>
          <a:sx n="113" d="100"/>
          <a:sy n="113" d="100"/>
        </p:scale>
        <p:origin x="294" y="102"/>
      </p:cViewPr>
      <p:guideLst>
        <p:guide orient="horz" pos="2140"/>
        <p:guide pos="3799"/>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38472;&#32418;&#29645;&#30005;&#33041;&#25991;&#20214;\&#27605;&#19994;&#23601;&#19994;\&#27605;&#19994;&#29983;&#25968;&#25454;\&#27966;&#36963;&#25968;&#25454;&#24211;_&#38472;&#32418;&#29645;20201214.xls"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E:\&#38472;&#32418;&#29645;&#30005;&#33041;&#25991;&#20214;\&#27605;&#19994;&#23601;&#19994;\&#27605;&#19994;&#29983;&#25968;&#25454;\&#27966;&#36963;&#25968;&#25454;&#24211;_&#38472;&#32418;&#29645;20201214.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zh-CN" altLang="en-US" sz="1500" dirty="0"/>
              <a:t>博士</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Sheet5!$D$5:$D$10</c:f>
              <c:strCache>
                <c:ptCount val="6"/>
                <c:pt idx="0">
                  <c:v>出国</c:v>
                </c:pt>
                <c:pt idx="1">
                  <c:v>科研机构</c:v>
                </c:pt>
                <c:pt idx="2">
                  <c:v>高等院校</c:v>
                </c:pt>
                <c:pt idx="3">
                  <c:v>博士后</c:v>
                </c:pt>
                <c:pt idx="4">
                  <c:v>国企</c:v>
                </c:pt>
                <c:pt idx="5">
                  <c:v>其他企业</c:v>
                </c:pt>
              </c:strCache>
            </c:strRef>
          </c:cat>
          <c:val>
            <c:numRef>
              <c:f>Sheet5!$E$5:$E$10</c:f>
              <c:numCache>
                <c:formatCode>0%</c:formatCode>
                <c:ptCount val="6"/>
                <c:pt idx="0">
                  <c:v>4.8000000000000001E-2</c:v>
                </c:pt>
                <c:pt idx="1">
                  <c:v>0.39200000000000002</c:v>
                </c:pt>
                <c:pt idx="2">
                  <c:v>9.6000000000000002E-2</c:v>
                </c:pt>
                <c:pt idx="3">
                  <c:v>0.22800000000000001</c:v>
                </c:pt>
                <c:pt idx="4">
                  <c:v>0.152</c:v>
                </c:pt>
                <c:pt idx="5">
                  <c:v>8.4000000000000005E-2</c:v>
                </c:pt>
              </c:numCache>
            </c:numRef>
          </c:val>
          <c:extLst>
            <c:ext xmlns:c16="http://schemas.microsoft.com/office/drawing/2014/chart" uri="{C3380CC4-5D6E-409C-BE32-E72D297353CC}">
              <c16:uniqueId val="{00000000-DC54-4E56-B3C6-2F21D88A2407}"/>
            </c:ext>
          </c:extLst>
        </c:ser>
        <c:dLbls>
          <c:showLegendKey val="0"/>
          <c:showVal val="1"/>
          <c:showCatName val="0"/>
          <c:showSerName val="0"/>
          <c:showPercent val="0"/>
          <c:showBubbleSize val="0"/>
        </c:dLbls>
        <c:gapWidth val="219"/>
        <c:overlap val="-27"/>
        <c:axId val="556870864"/>
        <c:axId val="556870304"/>
      </c:barChart>
      <c:catAx>
        <c:axId val="55687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556870304"/>
        <c:crosses val="autoZero"/>
        <c:auto val="1"/>
        <c:lblAlgn val="ctr"/>
        <c:lblOffset val="100"/>
        <c:noMultiLvlLbl val="0"/>
      </c:catAx>
      <c:valAx>
        <c:axId val="55687030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687086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zh-CN" altLang="en-US" sz="1500" b="0" i="0" baseline="0" dirty="0">
                <a:effectLst/>
              </a:rPr>
              <a:t>硕</a:t>
            </a:r>
            <a:r>
              <a:rPr lang="zh-CN" altLang="zh-CN" sz="1500" b="0" i="0" baseline="0" dirty="0">
                <a:effectLst/>
              </a:rPr>
              <a:t>士</a:t>
            </a:r>
            <a:endParaRPr lang="zh-CN" altLang="zh-CN" sz="1500" dirty="0">
              <a:effectLst/>
            </a:endParaRP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Sheet5!$G$5:$G$10</c:f>
              <c:strCache>
                <c:ptCount val="6"/>
                <c:pt idx="0">
                  <c:v>出国</c:v>
                </c:pt>
                <c:pt idx="1">
                  <c:v>科研机构</c:v>
                </c:pt>
                <c:pt idx="2">
                  <c:v>高等院校</c:v>
                </c:pt>
                <c:pt idx="3">
                  <c:v>升学</c:v>
                </c:pt>
                <c:pt idx="4">
                  <c:v>国企</c:v>
                </c:pt>
                <c:pt idx="5">
                  <c:v>其他企业</c:v>
                </c:pt>
              </c:strCache>
            </c:strRef>
          </c:cat>
          <c:val>
            <c:numRef>
              <c:f>Sheet5!$H$5:$H$10</c:f>
              <c:numCache>
                <c:formatCode>0%</c:formatCode>
                <c:ptCount val="6"/>
                <c:pt idx="0">
                  <c:v>1.6E-2</c:v>
                </c:pt>
                <c:pt idx="1">
                  <c:v>0.20599999999999999</c:v>
                </c:pt>
                <c:pt idx="2">
                  <c:v>0.05</c:v>
                </c:pt>
                <c:pt idx="3">
                  <c:v>6.6000000000000003E-2</c:v>
                </c:pt>
                <c:pt idx="4">
                  <c:v>0.32</c:v>
                </c:pt>
                <c:pt idx="5">
                  <c:v>0.34200000000000003</c:v>
                </c:pt>
              </c:numCache>
            </c:numRef>
          </c:val>
          <c:extLst>
            <c:ext xmlns:c16="http://schemas.microsoft.com/office/drawing/2014/chart" uri="{C3380CC4-5D6E-409C-BE32-E72D297353CC}">
              <c16:uniqueId val="{00000000-7639-4086-8B41-C652DA25D500}"/>
            </c:ext>
          </c:extLst>
        </c:ser>
        <c:dLbls>
          <c:showLegendKey val="0"/>
          <c:showVal val="1"/>
          <c:showCatName val="0"/>
          <c:showSerName val="0"/>
          <c:showPercent val="0"/>
          <c:showBubbleSize val="0"/>
        </c:dLbls>
        <c:gapWidth val="219"/>
        <c:overlap val="-27"/>
        <c:axId val="556868064"/>
        <c:axId val="556867504"/>
      </c:barChart>
      <c:catAx>
        <c:axId val="55686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556867504"/>
        <c:crosses val="autoZero"/>
        <c:auto val="1"/>
        <c:lblAlgn val="ctr"/>
        <c:lblOffset val="100"/>
        <c:noMultiLvlLbl val="0"/>
      </c:catAx>
      <c:valAx>
        <c:axId val="55686750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686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45.jpeg"/></Relationships>
</file>

<file path=ppt/diagrams/_rels/data2.xml.rels><?xml version="1.0" encoding="UTF-8" standalone="yes"?>
<Relationships xmlns="http://schemas.openxmlformats.org/package/2006/relationships"><Relationship Id="rId1" Type="http://schemas.openxmlformats.org/officeDocument/2006/relationships/image" Target="../media/image46.jpeg"/></Relationships>
</file>

<file path=ppt/diagrams/_rels/data3.xml.rels><?xml version="1.0" encoding="UTF-8" standalone="yes"?>
<Relationships xmlns="http://schemas.openxmlformats.org/package/2006/relationships"><Relationship Id="rId1" Type="http://schemas.openxmlformats.org/officeDocument/2006/relationships/image" Target="../media/image4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501B9-1B6A-4592-8602-69EFE06A23B4}"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8C6F2575-6533-4946-812F-3778AA3C4DDE}">
      <dgm:prSet phldrT="[文本]"/>
      <dgm:spPr>
        <a:solidFill>
          <a:srgbClr val="053C80"/>
        </a:solidFill>
      </dgm:spPr>
      <dgm:t>
        <a:bodyPr/>
        <a:lstStyle/>
        <a:p>
          <a:r>
            <a:rPr lang="zh-CN" altLang="en-US" dirty="0"/>
            <a:t>研制光电倍增管</a:t>
          </a:r>
        </a:p>
      </dgm:t>
    </dgm:pt>
    <dgm:pt modelId="{73AE10A8-D976-4A9A-8DEF-7B7A2EF71C79}" type="parTrans" cxnId="{1F8B1634-822A-43C0-9B38-23D526B6A754}">
      <dgm:prSet/>
      <dgm:spPr/>
      <dgm:t>
        <a:bodyPr/>
        <a:lstStyle/>
        <a:p>
          <a:endParaRPr lang="zh-CN" altLang="en-US"/>
        </a:p>
      </dgm:t>
    </dgm:pt>
    <dgm:pt modelId="{D002865B-B3AC-4A4F-835B-BC923A069FD6}" type="sibTrans" cxnId="{1F8B1634-822A-43C0-9B38-23D526B6A754}">
      <dgm:prSet/>
      <dgm:spPr/>
      <dgm:t>
        <a:bodyPr/>
        <a:lstStyle/>
        <a:p>
          <a:endParaRPr lang="zh-CN" altLang="en-US"/>
        </a:p>
      </dgm:t>
    </dgm:pt>
    <dgm:pt modelId="{B76CF1B2-2850-4228-8261-4AA033057E75}" type="pres">
      <dgm:prSet presAssocID="{49D501B9-1B6A-4592-8602-69EFE06A23B4}" presName="diagram" presStyleCnt="0">
        <dgm:presLayoutVars>
          <dgm:dir/>
        </dgm:presLayoutVars>
      </dgm:prSet>
      <dgm:spPr/>
    </dgm:pt>
    <dgm:pt modelId="{878BB42D-E96A-45B0-B0BA-F2A2184A1F9D}" type="pres">
      <dgm:prSet presAssocID="{8C6F2575-6533-4946-812F-3778AA3C4DDE}" presName="composite" presStyleCnt="0"/>
      <dgm:spPr/>
    </dgm:pt>
    <dgm:pt modelId="{FF384971-1DEA-493F-BFFD-3CE87E027598}" type="pres">
      <dgm:prSet presAssocID="{8C6F2575-6533-4946-812F-3778AA3C4DDE}"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B3D72689-9205-46E3-8CAA-7519221F4D6E}" type="pres">
      <dgm:prSet presAssocID="{8C6F2575-6533-4946-812F-3778AA3C4DDE}" presName="Parent" presStyleLbl="node0" presStyleIdx="0" presStyleCnt="1" custScaleX="89268" custScaleY="70765">
        <dgm:presLayoutVars>
          <dgm:bulletEnabled val="1"/>
        </dgm:presLayoutVars>
      </dgm:prSet>
      <dgm:spPr/>
    </dgm:pt>
  </dgm:ptLst>
  <dgm:cxnLst>
    <dgm:cxn modelId="{1F8B1634-822A-43C0-9B38-23D526B6A754}" srcId="{49D501B9-1B6A-4592-8602-69EFE06A23B4}" destId="{8C6F2575-6533-4946-812F-3778AA3C4DDE}" srcOrd="0" destOrd="0" parTransId="{73AE10A8-D976-4A9A-8DEF-7B7A2EF71C79}" sibTransId="{D002865B-B3AC-4A4F-835B-BC923A069FD6}"/>
    <dgm:cxn modelId="{DBD4DCDC-C2C0-49E7-AA8E-E39166A26948}" type="presOf" srcId="{8C6F2575-6533-4946-812F-3778AA3C4DDE}" destId="{B3D72689-9205-46E3-8CAA-7519221F4D6E}" srcOrd="0" destOrd="0" presId="urn:microsoft.com/office/officeart/2008/layout/BendingPictureCaption"/>
    <dgm:cxn modelId="{29BCE7E9-05D2-47FF-97CA-4F47C100E9D2}" type="presOf" srcId="{49D501B9-1B6A-4592-8602-69EFE06A23B4}" destId="{B76CF1B2-2850-4228-8261-4AA033057E75}" srcOrd="0" destOrd="0" presId="urn:microsoft.com/office/officeart/2008/layout/BendingPictureCaption"/>
    <dgm:cxn modelId="{BE619285-8EC6-48F1-8E8F-15572CF66069}" type="presParOf" srcId="{B76CF1B2-2850-4228-8261-4AA033057E75}" destId="{878BB42D-E96A-45B0-B0BA-F2A2184A1F9D}" srcOrd="0" destOrd="0" presId="urn:microsoft.com/office/officeart/2008/layout/BendingPictureCaption"/>
    <dgm:cxn modelId="{377236EE-8AA5-4BE3-B69C-8F8702CE2D9A}" type="presParOf" srcId="{878BB42D-E96A-45B0-B0BA-F2A2184A1F9D}" destId="{FF384971-1DEA-493F-BFFD-3CE87E027598}" srcOrd="0" destOrd="0" presId="urn:microsoft.com/office/officeart/2008/layout/BendingPictureCaption"/>
    <dgm:cxn modelId="{C3E65C8D-3EED-48BD-B520-BF0244667D97}" type="presParOf" srcId="{878BB42D-E96A-45B0-B0BA-F2A2184A1F9D}" destId="{B3D72689-9205-46E3-8CAA-7519221F4D6E}"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E736BF-1B97-4D21-A062-3281830A784C}"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B01FF991-25A5-4E2A-A625-99C42DE72A31}">
      <dgm:prSet phldrT="[文本]" custT="1"/>
      <dgm:spPr>
        <a:solidFill>
          <a:srgbClr val="053C80"/>
        </a:solidFill>
      </dgm:spPr>
      <dgm:t>
        <a:bodyPr/>
        <a:lstStyle/>
        <a:p>
          <a:r>
            <a:rPr lang="zh-CN" altLang="en-US" sz="1200" dirty="0"/>
            <a:t>慧眼卫星标定</a:t>
          </a:r>
        </a:p>
      </dgm:t>
    </dgm:pt>
    <dgm:pt modelId="{3D773C14-5F0B-48A5-BF0D-2954ED32841E}" type="parTrans" cxnId="{D31B1894-C521-47AE-99D4-4CD6C918FCD8}">
      <dgm:prSet/>
      <dgm:spPr/>
      <dgm:t>
        <a:bodyPr/>
        <a:lstStyle/>
        <a:p>
          <a:endParaRPr lang="zh-CN" altLang="en-US"/>
        </a:p>
      </dgm:t>
    </dgm:pt>
    <dgm:pt modelId="{39F94F87-A142-4218-B8D0-82B9095A51E1}" type="sibTrans" cxnId="{D31B1894-C521-47AE-99D4-4CD6C918FCD8}">
      <dgm:prSet/>
      <dgm:spPr/>
      <dgm:t>
        <a:bodyPr/>
        <a:lstStyle/>
        <a:p>
          <a:endParaRPr lang="zh-CN" altLang="en-US"/>
        </a:p>
      </dgm:t>
    </dgm:pt>
    <dgm:pt modelId="{21DFB0C8-2D79-41C1-98DE-0098F6C58FE7}" type="pres">
      <dgm:prSet presAssocID="{2AE736BF-1B97-4D21-A062-3281830A784C}" presName="diagram" presStyleCnt="0">
        <dgm:presLayoutVars>
          <dgm:dir/>
        </dgm:presLayoutVars>
      </dgm:prSet>
      <dgm:spPr/>
    </dgm:pt>
    <dgm:pt modelId="{B18322A8-C54B-4FB6-A095-CC292AC603E1}" type="pres">
      <dgm:prSet presAssocID="{B01FF991-25A5-4E2A-A625-99C42DE72A31}" presName="composite" presStyleCnt="0"/>
      <dgm:spPr/>
    </dgm:pt>
    <dgm:pt modelId="{ED1606A3-D52B-4D03-B7B5-EDD1279291A3}" type="pres">
      <dgm:prSet presAssocID="{B01FF991-25A5-4E2A-A625-99C42DE72A31}" presName="Image" presStyleLbl="bgShp" presStyleIdx="0" presStyleCnt="1" custLinFactNeighborX="-1869" custLinFactNeighborY="-71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3059CBFB-7B58-481C-ACBF-C4BD3CA959DB}" type="pres">
      <dgm:prSet presAssocID="{B01FF991-25A5-4E2A-A625-99C42DE72A31}" presName="Parent" presStyleLbl="node0" presStyleIdx="0" presStyleCnt="1" custScaleX="78555" custScaleY="67103">
        <dgm:presLayoutVars>
          <dgm:bulletEnabled val="1"/>
        </dgm:presLayoutVars>
      </dgm:prSet>
      <dgm:spPr/>
    </dgm:pt>
  </dgm:ptLst>
  <dgm:cxnLst>
    <dgm:cxn modelId="{EDE82B19-0995-4C50-B67B-8FD0E2749ABF}" type="presOf" srcId="{2AE736BF-1B97-4D21-A062-3281830A784C}" destId="{21DFB0C8-2D79-41C1-98DE-0098F6C58FE7}" srcOrd="0" destOrd="0" presId="urn:microsoft.com/office/officeart/2008/layout/BendingPictureCaption"/>
    <dgm:cxn modelId="{0E660568-98DE-4C4F-948A-50463B8112F3}" type="presOf" srcId="{B01FF991-25A5-4E2A-A625-99C42DE72A31}" destId="{3059CBFB-7B58-481C-ACBF-C4BD3CA959DB}" srcOrd="0" destOrd="0" presId="urn:microsoft.com/office/officeart/2008/layout/BendingPictureCaption"/>
    <dgm:cxn modelId="{D31B1894-C521-47AE-99D4-4CD6C918FCD8}" srcId="{2AE736BF-1B97-4D21-A062-3281830A784C}" destId="{B01FF991-25A5-4E2A-A625-99C42DE72A31}" srcOrd="0" destOrd="0" parTransId="{3D773C14-5F0B-48A5-BF0D-2954ED32841E}" sibTransId="{39F94F87-A142-4218-B8D0-82B9095A51E1}"/>
    <dgm:cxn modelId="{7228DE21-A775-49D8-B12D-668059567638}" type="presParOf" srcId="{21DFB0C8-2D79-41C1-98DE-0098F6C58FE7}" destId="{B18322A8-C54B-4FB6-A095-CC292AC603E1}" srcOrd="0" destOrd="0" presId="urn:microsoft.com/office/officeart/2008/layout/BendingPictureCaption"/>
    <dgm:cxn modelId="{C278017C-107A-421E-AAA9-B0D2A86ADC45}" type="presParOf" srcId="{B18322A8-C54B-4FB6-A095-CC292AC603E1}" destId="{ED1606A3-D52B-4D03-B7B5-EDD1279291A3}" srcOrd="0" destOrd="0" presId="urn:microsoft.com/office/officeart/2008/layout/BendingPictureCaption"/>
    <dgm:cxn modelId="{0517FCE8-F765-4B3E-A0CE-F88C3F1E858E}" type="presParOf" srcId="{B18322A8-C54B-4FB6-A095-CC292AC603E1}" destId="{3059CBFB-7B58-481C-ACBF-C4BD3CA959DB}" srcOrd="1" destOrd="0" presId="urn:microsoft.com/office/officeart/2008/layout/BendingPictureCapti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599780-94E6-43E2-BF41-0E5E82B13F1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635DECD2-CAD9-44A7-8978-42BB715501AB}">
      <dgm:prSet phldrT="[文本]"/>
      <dgm:spPr>
        <a:solidFill>
          <a:srgbClr val="053C80"/>
        </a:solidFill>
      </dgm:spPr>
      <dgm:t>
        <a:bodyPr/>
        <a:lstStyle/>
        <a:p>
          <a:r>
            <a:rPr lang="zh-CN" altLang="en-US" dirty="0"/>
            <a:t>大亚湾的中美工程师</a:t>
          </a:r>
        </a:p>
      </dgm:t>
    </dgm:pt>
    <dgm:pt modelId="{571E2650-D09D-4473-9401-0E4C86C4EB21}" type="parTrans" cxnId="{A0696F2D-966C-44A0-B905-A00FE3F109B9}">
      <dgm:prSet/>
      <dgm:spPr/>
      <dgm:t>
        <a:bodyPr/>
        <a:lstStyle/>
        <a:p>
          <a:endParaRPr lang="zh-CN" altLang="en-US"/>
        </a:p>
      </dgm:t>
    </dgm:pt>
    <dgm:pt modelId="{09F213B9-8238-475F-BB34-0095D2A1F010}" type="sibTrans" cxnId="{A0696F2D-966C-44A0-B905-A00FE3F109B9}">
      <dgm:prSet/>
      <dgm:spPr/>
      <dgm:t>
        <a:bodyPr/>
        <a:lstStyle/>
        <a:p>
          <a:endParaRPr lang="zh-CN" altLang="en-US"/>
        </a:p>
      </dgm:t>
    </dgm:pt>
    <dgm:pt modelId="{7A5C9590-7B08-476F-A20A-61BDD5B973E5}" type="pres">
      <dgm:prSet presAssocID="{3E599780-94E6-43E2-BF41-0E5E82B13F18}" presName="diagram" presStyleCnt="0">
        <dgm:presLayoutVars>
          <dgm:dir/>
        </dgm:presLayoutVars>
      </dgm:prSet>
      <dgm:spPr/>
    </dgm:pt>
    <dgm:pt modelId="{B3B58456-6208-4B36-8E7F-96BB74B9CCC7}" type="pres">
      <dgm:prSet presAssocID="{635DECD2-CAD9-44A7-8978-42BB715501AB}" presName="composite" presStyleCnt="0"/>
      <dgm:spPr/>
    </dgm:pt>
    <dgm:pt modelId="{7C9E0EBF-DAE4-4D67-B3FB-AA1BE6883D06}" type="pres">
      <dgm:prSet presAssocID="{635DECD2-CAD9-44A7-8978-42BB715501AB}" presName="Image" presStyleLbl="bgShp" presStyleIdx="0" presStyleCnt="1" custLinFactNeighborX="52" custLinFactNeighborY="-1873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C8088B99-DC37-4AB3-9086-32EAB68349D1}" type="pres">
      <dgm:prSet presAssocID="{635DECD2-CAD9-44A7-8978-42BB715501AB}" presName="Parent" presStyleLbl="node0" presStyleIdx="0" presStyleCnt="1" custScaleX="75976" custScaleY="59486">
        <dgm:presLayoutVars>
          <dgm:bulletEnabled val="1"/>
        </dgm:presLayoutVars>
      </dgm:prSet>
      <dgm:spPr/>
    </dgm:pt>
  </dgm:ptLst>
  <dgm:cxnLst>
    <dgm:cxn modelId="{A0696F2D-966C-44A0-B905-A00FE3F109B9}" srcId="{3E599780-94E6-43E2-BF41-0E5E82B13F18}" destId="{635DECD2-CAD9-44A7-8978-42BB715501AB}" srcOrd="0" destOrd="0" parTransId="{571E2650-D09D-4473-9401-0E4C86C4EB21}" sibTransId="{09F213B9-8238-475F-BB34-0095D2A1F010}"/>
    <dgm:cxn modelId="{83006E89-661C-43F5-8C8B-BBDD2FB1B19C}" type="presOf" srcId="{3E599780-94E6-43E2-BF41-0E5E82B13F18}" destId="{7A5C9590-7B08-476F-A20A-61BDD5B973E5}" srcOrd="0" destOrd="0" presId="urn:microsoft.com/office/officeart/2008/layout/BendingPictureCaption"/>
    <dgm:cxn modelId="{8707A8EE-2D71-40CA-B291-9B5DC08379AD}" type="presOf" srcId="{635DECD2-CAD9-44A7-8978-42BB715501AB}" destId="{C8088B99-DC37-4AB3-9086-32EAB68349D1}" srcOrd="0" destOrd="0" presId="urn:microsoft.com/office/officeart/2008/layout/BendingPictureCaption"/>
    <dgm:cxn modelId="{6234C056-3369-4D8C-91ED-58AFAB4E97E9}" type="presParOf" srcId="{7A5C9590-7B08-476F-A20A-61BDD5B973E5}" destId="{B3B58456-6208-4B36-8E7F-96BB74B9CCC7}" srcOrd="0" destOrd="0" presId="urn:microsoft.com/office/officeart/2008/layout/BendingPictureCaption"/>
    <dgm:cxn modelId="{562C0508-2A15-4DCA-924B-BCCBB578BAB6}" type="presParOf" srcId="{B3B58456-6208-4B36-8E7F-96BB74B9CCC7}" destId="{7C9E0EBF-DAE4-4D67-B3FB-AA1BE6883D06}" srcOrd="0" destOrd="0" presId="urn:microsoft.com/office/officeart/2008/layout/BendingPictureCaption"/>
    <dgm:cxn modelId="{3BA1A059-6F7D-4242-85A2-6A017E49323B}" type="presParOf" srcId="{B3B58456-6208-4B36-8E7F-96BB74B9CCC7}" destId="{C8088B99-DC37-4AB3-9086-32EAB68349D1}" srcOrd="1" destOrd="0" presId="urn:microsoft.com/office/officeart/2008/layout/BendingPictureCaption"/>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84971-1DEA-493F-BFFD-3CE87E027598}">
      <dsp:nvSpPr>
        <dsp:cNvPr id="0" name=""/>
        <dsp:cNvSpPr/>
      </dsp:nvSpPr>
      <dsp:spPr>
        <a:xfrm>
          <a:off x="143559" y="32158"/>
          <a:ext cx="2124781" cy="157020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B3D72689-9205-46E3-8CAA-7519221F4D6E}">
      <dsp:nvSpPr>
        <dsp:cNvPr id="0" name=""/>
        <dsp:cNvSpPr/>
      </dsp:nvSpPr>
      <dsp:spPr>
        <a:xfrm>
          <a:off x="671284" y="1381974"/>
          <a:ext cx="1634433" cy="311367"/>
        </a:xfrm>
        <a:prstGeom prst="rect">
          <a:avLst/>
        </a:prstGeom>
        <a:solidFill>
          <a:srgbClr val="053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zh-CN" altLang="en-US" sz="1200" kern="1200" dirty="0"/>
            <a:t>研制光电倍增管</a:t>
          </a:r>
        </a:p>
      </dsp:txBody>
      <dsp:txXfrm>
        <a:off x="671284" y="1381974"/>
        <a:ext cx="1634433" cy="311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606A3-D52B-4D03-B7B5-EDD1279291A3}">
      <dsp:nvSpPr>
        <dsp:cNvPr id="0" name=""/>
        <dsp:cNvSpPr/>
      </dsp:nvSpPr>
      <dsp:spPr>
        <a:xfrm>
          <a:off x="208514" y="27154"/>
          <a:ext cx="2307269" cy="170506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3059CBFB-7B58-481C-ACBF-C4BD3CA959DB}">
      <dsp:nvSpPr>
        <dsp:cNvPr id="0" name=""/>
        <dsp:cNvSpPr/>
      </dsp:nvSpPr>
      <dsp:spPr>
        <a:xfrm>
          <a:off x="931182" y="1513788"/>
          <a:ext cx="1561813" cy="320613"/>
        </a:xfrm>
        <a:prstGeom prst="rect">
          <a:avLst/>
        </a:prstGeom>
        <a:solidFill>
          <a:srgbClr val="053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zh-CN" altLang="en-US" sz="1200" kern="1200" dirty="0"/>
            <a:t>慧眼卫星标定</a:t>
          </a:r>
        </a:p>
      </dsp:txBody>
      <dsp:txXfrm>
        <a:off x="931182" y="1513788"/>
        <a:ext cx="1561813" cy="320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9E0EBF-DAE4-4D67-B3FB-AA1BE6883D06}">
      <dsp:nvSpPr>
        <dsp:cNvPr id="0" name=""/>
        <dsp:cNvSpPr/>
      </dsp:nvSpPr>
      <dsp:spPr>
        <a:xfrm>
          <a:off x="127613" y="0"/>
          <a:ext cx="2307269" cy="170506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0">
          <a:scrgbClr r="0" g="0" b="0"/>
        </a:effectRef>
        <a:fontRef idx="minor"/>
      </dsp:style>
    </dsp:sp>
    <dsp:sp modelId="{C8088B99-DC37-4AB3-9086-32EAB68349D1}">
      <dsp:nvSpPr>
        <dsp:cNvPr id="0" name=""/>
        <dsp:cNvSpPr/>
      </dsp:nvSpPr>
      <dsp:spPr>
        <a:xfrm>
          <a:off x="831596" y="1541083"/>
          <a:ext cx="1510538" cy="284219"/>
        </a:xfrm>
        <a:prstGeom prst="rect">
          <a:avLst/>
        </a:prstGeom>
        <a:solidFill>
          <a:srgbClr val="053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zh-CN" altLang="en-US" sz="1100" kern="1200" dirty="0"/>
            <a:t>大亚湾的中美工程师</a:t>
          </a:r>
        </a:p>
      </dsp:txBody>
      <dsp:txXfrm>
        <a:off x="831596" y="1541083"/>
        <a:ext cx="1510538" cy="28421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2024/7/5</a:t>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433119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2024/7/5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3209688487"/>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1</a:t>
            </a:fld>
            <a:endParaRPr lang="zh-CN" altLang="en-US"/>
          </a:p>
        </p:txBody>
      </p:sp>
    </p:spTree>
    <p:extLst>
      <p:ext uri="{BB962C8B-B14F-4D97-AF65-F5344CB8AC3E}">
        <p14:creationId xmlns:p14="http://schemas.microsoft.com/office/powerpoint/2010/main" val="158410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18</a:t>
            </a:fld>
            <a:endParaRPr lang="zh-CN" altLang="en-US"/>
          </a:p>
        </p:txBody>
      </p:sp>
    </p:spTree>
    <p:extLst>
      <p:ext uri="{BB962C8B-B14F-4D97-AF65-F5344CB8AC3E}">
        <p14:creationId xmlns:p14="http://schemas.microsoft.com/office/powerpoint/2010/main" val="3683533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19</a:t>
            </a:fld>
            <a:endParaRPr lang="zh-CN" altLang="en-US"/>
          </a:p>
        </p:txBody>
      </p:sp>
    </p:spTree>
    <p:extLst>
      <p:ext uri="{BB962C8B-B14F-4D97-AF65-F5344CB8AC3E}">
        <p14:creationId xmlns:p14="http://schemas.microsoft.com/office/powerpoint/2010/main" val="395998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20</a:t>
            </a:fld>
            <a:endParaRPr lang="zh-CN" altLang="en-US"/>
          </a:p>
        </p:txBody>
      </p:sp>
    </p:spTree>
    <p:extLst>
      <p:ext uri="{BB962C8B-B14F-4D97-AF65-F5344CB8AC3E}">
        <p14:creationId xmlns:p14="http://schemas.microsoft.com/office/powerpoint/2010/main" val="248837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21</a:t>
            </a:fld>
            <a:endParaRPr lang="zh-CN" altLang="en-US"/>
          </a:p>
        </p:txBody>
      </p:sp>
    </p:spTree>
    <p:extLst>
      <p:ext uri="{BB962C8B-B14F-4D97-AF65-F5344CB8AC3E}">
        <p14:creationId xmlns:p14="http://schemas.microsoft.com/office/powerpoint/2010/main" val="186076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31</a:t>
            </a:fld>
            <a:endParaRPr lang="zh-CN" altLang="en-US"/>
          </a:p>
        </p:txBody>
      </p:sp>
    </p:spTree>
    <p:extLst>
      <p:ext uri="{BB962C8B-B14F-4D97-AF65-F5344CB8AC3E}">
        <p14:creationId xmlns:p14="http://schemas.microsoft.com/office/powerpoint/2010/main" val="343327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3</a:t>
            </a:fld>
            <a:endParaRPr lang="zh-CN" altLang="en-US"/>
          </a:p>
        </p:txBody>
      </p:sp>
    </p:spTree>
    <p:extLst>
      <p:ext uri="{BB962C8B-B14F-4D97-AF65-F5344CB8AC3E}">
        <p14:creationId xmlns:p14="http://schemas.microsoft.com/office/powerpoint/2010/main" val="393758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4</a:t>
            </a:fld>
            <a:endParaRPr lang="zh-CN" altLang="en-US"/>
          </a:p>
        </p:txBody>
      </p:sp>
    </p:spTree>
    <p:extLst>
      <p:ext uri="{BB962C8B-B14F-4D97-AF65-F5344CB8AC3E}">
        <p14:creationId xmlns:p14="http://schemas.microsoft.com/office/powerpoint/2010/main" val="149537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67709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79710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7</a:t>
            </a:fld>
            <a:endParaRPr lang="zh-CN" altLang="en-US"/>
          </a:p>
        </p:txBody>
      </p:sp>
    </p:spTree>
    <p:extLst>
      <p:ext uri="{BB962C8B-B14F-4D97-AF65-F5344CB8AC3E}">
        <p14:creationId xmlns:p14="http://schemas.microsoft.com/office/powerpoint/2010/main" val="391965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12</a:t>
            </a:fld>
            <a:endParaRPr lang="zh-CN" altLang="en-US"/>
          </a:p>
        </p:txBody>
      </p:sp>
    </p:spTree>
    <p:extLst>
      <p:ext uri="{BB962C8B-B14F-4D97-AF65-F5344CB8AC3E}">
        <p14:creationId xmlns:p14="http://schemas.microsoft.com/office/powerpoint/2010/main" val="2280173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第四次学科评估：物理类参评</a:t>
            </a:r>
            <a:r>
              <a:rPr lang="en-US" altLang="zh-CN" dirty="0"/>
              <a:t>127</a:t>
            </a:r>
            <a:r>
              <a:rPr lang="zh-CN" altLang="en-US" dirty="0"/>
              <a:t>所高校；核科学技术参评</a:t>
            </a:r>
            <a:r>
              <a:rPr lang="en-US" altLang="zh-CN" dirty="0"/>
              <a:t>20</a:t>
            </a:r>
            <a:r>
              <a:rPr lang="zh-CN" altLang="en-US" dirty="0"/>
              <a:t>所，</a:t>
            </a:r>
            <a:r>
              <a:rPr lang="en-US" altLang="zh-CN" dirty="0"/>
              <a:t>A+</a:t>
            </a:r>
            <a:r>
              <a:rPr lang="zh-CN" altLang="en-US" dirty="0"/>
              <a:t>清华，科大，</a:t>
            </a:r>
            <a:r>
              <a:rPr lang="en-US" altLang="zh-CN" dirty="0"/>
              <a:t>B+</a:t>
            </a:r>
            <a:r>
              <a:rPr lang="zh-CN" altLang="en-US" dirty="0"/>
              <a:t>北大、西交、哈工大。</a:t>
            </a:r>
          </a:p>
        </p:txBody>
      </p:sp>
      <p:sp>
        <p:nvSpPr>
          <p:cNvPr id="4" name="灯片编号占位符 3"/>
          <p:cNvSpPr>
            <a:spLocks noGrp="1"/>
          </p:cNvSpPr>
          <p:nvPr>
            <p:ph type="sldNum" sz="quarter" idx="5"/>
          </p:nvPr>
        </p:nvSpPr>
        <p:spPr/>
        <p:txBody>
          <a:bodyPr/>
          <a:lstStyle/>
          <a:p>
            <a:fld id="{5849F42C-2DAE-424C-A4B8-3140182C3E9F}" type="slidenum">
              <a:rPr lang="zh-CN" altLang="en-US" smtClean="0"/>
              <a:t>14</a:t>
            </a:fld>
            <a:endParaRPr lang="zh-CN" altLang="en-US"/>
          </a:p>
        </p:txBody>
      </p:sp>
    </p:spTree>
    <p:extLst>
      <p:ext uri="{BB962C8B-B14F-4D97-AF65-F5344CB8AC3E}">
        <p14:creationId xmlns:p14="http://schemas.microsoft.com/office/powerpoint/2010/main" val="340160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16</a:t>
            </a:fld>
            <a:endParaRPr lang="zh-CN" altLang="en-US"/>
          </a:p>
        </p:txBody>
      </p:sp>
    </p:spTree>
    <p:extLst>
      <p:ext uri="{BB962C8B-B14F-4D97-AF65-F5344CB8AC3E}">
        <p14:creationId xmlns:p14="http://schemas.microsoft.com/office/powerpoint/2010/main" val="1207204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no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wrap="square">
            <a:normAutofit/>
          </a:bodyPr>
          <a:lstStyle>
            <a:lvl1pPr>
              <a:defRPr>
                <a:latin typeface="Arial" panose="020B0604020202020204" pitchFamily="34" charset="0"/>
                <a:ea typeface="隶书" panose="02010509060101010101" pitchFamily="49" charset="-122"/>
              </a:defRPr>
            </a:lvl1pPr>
          </a:lstStyle>
          <a:p>
            <a:fld id="{760FBDFE-C587-4B4C-A407-44438C67B59E}" type="datetimeFigureOut">
              <a:rPr lang="zh-CN" altLang="en-US" smtClean="0"/>
              <a:t>2024/7/5</a:t>
            </a:fld>
            <a:endParaRPr lang="zh-CN" altLang="en-US"/>
          </a:p>
        </p:txBody>
      </p:sp>
      <p:sp>
        <p:nvSpPr>
          <p:cNvPr id="18" name="灯片编号占位符 17"/>
          <p:cNvSpPr>
            <a:spLocks noGrp="1"/>
          </p:cNvSpPr>
          <p:nvPr>
            <p:ph type="sldNum" sz="quarter" idx="12"/>
            <p:custDataLst>
              <p:tags r:id="rId2"/>
            </p:custDataLst>
          </p:nvPr>
        </p:nvSpPr>
        <p:spPr/>
        <p:txBody>
          <a:bodyPr wrap="square">
            <a:normAutofit/>
          </a:bodyPr>
          <a:lstStyle>
            <a:lvl1pPr>
              <a:defRPr>
                <a:latin typeface="Arial" panose="020B0604020202020204" pitchFamily="34" charset="0"/>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28DB2B03-8B1D-435A-8239-B1B7C1A59085}" type="datetimeFigureOut">
              <a:rPr lang="zh-CN" altLang="en-US" smtClean="0">
                <a:solidFill>
                  <a:prstClr val="black">
                    <a:tint val="75000"/>
                  </a:prstClr>
                </a:solidFill>
              </a:rPr>
              <a:pPr/>
              <a:t>2024/7/5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16D139-F786-4568-ADCC-715A780593E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灯片编号占位符 5"/>
          <p:cNvSpPr txBox="1">
            <a:spLocks/>
          </p:cNvSpPr>
          <p:nvPr userDrawn="1"/>
        </p:nvSpPr>
        <p:spPr>
          <a:xfrm>
            <a:off x="11267383"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itchFamily="2" charset="-122"/>
                <a:ea typeface="华文宋体" pitchFamily="2"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defRPr/>
            </a:pPr>
            <a:r>
              <a:rPr lang="zh-CN" altLang="en-US" sz="1400" dirty="0">
                <a:solidFill>
                  <a:prstClr val="white"/>
                </a:solidFill>
                <a:latin typeface="微软雅黑" pitchFamily="34" charset="-122"/>
                <a:ea typeface="微软雅黑" pitchFamily="34" charset="-122"/>
              </a:rPr>
              <a:t> </a:t>
            </a:r>
            <a:fld id="{2EEF1883-7A0E-4F66-9932-E581691AD397}" type="slidenum">
              <a:rPr lang="zh-CN" altLang="en-US" sz="1600" smtClean="0">
                <a:solidFill>
                  <a:prstClr val="black">
                    <a:lumMod val="85000"/>
                    <a:lumOff val="15000"/>
                  </a:prstClr>
                </a:solidFill>
                <a:latin typeface="微软雅黑" panose="020B0503020204020204" pitchFamily="34" charset="-122"/>
                <a:ea typeface="微软雅黑" panose="020B0503020204020204" pitchFamily="34" charset="-122"/>
              </a:rPr>
              <a:pPr algn="ctr">
                <a:defRPr/>
              </a:pPr>
              <a:t>‹#›</a:t>
            </a:fld>
            <a:r>
              <a:rPr lang="zh-CN" altLang="en-US" sz="1400" dirty="0">
                <a:solidFill>
                  <a:prstClr val="white"/>
                </a:solidFill>
              </a:rPr>
              <a:t>  </a:t>
            </a:r>
            <a:endParaRPr lang="zh-CN" altLang="en-US" sz="1400" dirty="0">
              <a:solidFill>
                <a:prstClr val="white"/>
              </a:solidFill>
              <a:latin typeface="微软雅黑" pitchFamily="34" charset="-122"/>
              <a:ea typeface="微软雅黑" pitchFamily="34" charset="-122"/>
            </a:endParaRPr>
          </a:p>
        </p:txBody>
      </p:sp>
    </p:spTree>
    <p:extLst>
      <p:ext uri="{BB962C8B-B14F-4D97-AF65-F5344CB8AC3E}">
        <p14:creationId xmlns:p14="http://schemas.microsoft.com/office/powerpoint/2010/main" val="336188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28DB2B03-8B1D-435A-8239-B1B7C1A59085}" type="datetimeFigureOut">
              <a:rPr lang="zh-CN" altLang="en-US" smtClean="0">
                <a:solidFill>
                  <a:prstClr val="black">
                    <a:tint val="75000"/>
                  </a:prstClr>
                </a:solidFill>
              </a:rPr>
              <a:pPr/>
              <a:t>2024/7/5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16D139-F786-4568-ADCC-715A780593E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8"/>
          <p:cNvSpPr/>
          <p:nvPr userDrawn="1"/>
        </p:nvSpPr>
        <p:spPr>
          <a:xfrm rot="10800000">
            <a:off x="11076384" y="6280722"/>
            <a:ext cx="1115616" cy="44075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 fmla="*/ 0 w 1224136"/>
              <a:gd name="connsiteY0" fmla="*/ 28575 h 460623"/>
              <a:gd name="connsiteX1" fmla="*/ 1024111 w 1224136"/>
              <a:gd name="connsiteY1" fmla="*/ 0 h 460623"/>
              <a:gd name="connsiteX2" fmla="*/ 1224136 w 1224136"/>
              <a:gd name="connsiteY2" fmla="*/ 460623 h 460623"/>
              <a:gd name="connsiteX3" fmla="*/ 0 w 1224136"/>
              <a:gd name="connsiteY3" fmla="*/ 460623 h 460623"/>
              <a:gd name="connsiteX4" fmla="*/ 0 w 1224136"/>
              <a:gd name="connsiteY4" fmla="*/ 28575 h 460623"/>
              <a:gd name="connsiteX0" fmla="*/ 0 w 1224136"/>
              <a:gd name="connsiteY0" fmla="*/ 0 h 432048"/>
              <a:gd name="connsiteX1" fmla="*/ 1024111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 fmla="*/ 0 w 1224136"/>
              <a:gd name="connsiteY0" fmla="*/ 0 h 432048"/>
              <a:gd name="connsiteX1" fmla="*/ 1014586 w 1224136"/>
              <a:gd name="connsiteY1" fmla="*/ 0 h 432048"/>
              <a:gd name="connsiteX2" fmla="*/ 1224136 w 1224136"/>
              <a:gd name="connsiteY2" fmla="*/ 432048 h 432048"/>
              <a:gd name="connsiteX3" fmla="*/ 0 w 1224136"/>
              <a:gd name="connsiteY3" fmla="*/ 432048 h 432048"/>
              <a:gd name="connsiteX4" fmla="*/ 0 w 1224136"/>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6" h="432048">
                <a:moveTo>
                  <a:pt x="0" y="0"/>
                </a:moveTo>
                <a:lnTo>
                  <a:pt x="1014586" y="0"/>
                </a:lnTo>
                <a:lnTo>
                  <a:pt x="1224136" y="432048"/>
                </a:lnTo>
                <a:lnTo>
                  <a:pt x="0" y="432048"/>
                </a:ln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灯片编号占位符 5"/>
          <p:cNvSpPr txBox="1">
            <a:spLocks/>
          </p:cNvSpPr>
          <p:nvPr userDrawn="1"/>
        </p:nvSpPr>
        <p:spPr>
          <a:xfrm>
            <a:off x="11267383"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itchFamily="2" charset="-122"/>
                <a:ea typeface="华文宋体" pitchFamily="2"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defRPr/>
            </a:pPr>
            <a:r>
              <a:rPr lang="zh-CN" altLang="en-US" sz="1400" dirty="0">
                <a:solidFill>
                  <a:prstClr val="white"/>
                </a:solidFill>
                <a:latin typeface="微软雅黑" pitchFamily="34" charset="-122"/>
                <a:ea typeface="微软雅黑" pitchFamily="34" charset="-122"/>
              </a:rPr>
              <a:t> </a:t>
            </a:r>
            <a:fld id="{2EEF1883-7A0E-4F66-9932-E581691AD397}" type="slidenum">
              <a:rPr lang="zh-CN" altLang="en-US" sz="1600" smtClean="0">
                <a:solidFill>
                  <a:prstClr val="white"/>
                </a:solidFill>
                <a:latin typeface="微软雅黑" panose="020B0503020204020204" pitchFamily="34" charset="-122"/>
                <a:ea typeface="微软雅黑" panose="020B0503020204020204" pitchFamily="34" charset="-122"/>
              </a:rPr>
              <a:pPr algn="ctr">
                <a:defRPr/>
              </a:pPr>
              <a:t>‹#›</a:t>
            </a:fld>
            <a:r>
              <a:rPr lang="zh-CN" altLang="en-US" sz="1400" dirty="0">
                <a:solidFill>
                  <a:prstClr val="white"/>
                </a:solidFill>
              </a:rPr>
              <a:t>  </a:t>
            </a:r>
            <a:endParaRPr lang="zh-CN" altLang="en-US" sz="1400" dirty="0">
              <a:solidFill>
                <a:prstClr val="white"/>
              </a:solidFill>
              <a:latin typeface="微软雅黑" pitchFamily="34" charset="-122"/>
              <a:ea typeface="微软雅黑" pitchFamily="34" charset="-122"/>
            </a:endParaRPr>
          </a:p>
        </p:txBody>
      </p:sp>
      <p:sp>
        <p:nvSpPr>
          <p:cNvPr id="19" name="矩形 18"/>
          <p:cNvSpPr/>
          <p:nvPr userDrawn="1"/>
        </p:nvSpPr>
        <p:spPr>
          <a:xfrm>
            <a:off x="1" y="3"/>
            <a:ext cx="1501255" cy="10781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0" name="标题 1"/>
          <p:cNvSpPr>
            <a:spLocks noGrp="1"/>
          </p:cNvSpPr>
          <p:nvPr>
            <p:ph type="title"/>
          </p:nvPr>
        </p:nvSpPr>
        <p:spPr>
          <a:xfrm>
            <a:off x="1588827" y="287340"/>
            <a:ext cx="10515600" cy="790835"/>
          </a:xfrm>
        </p:spPr>
        <p:txBody>
          <a:bodyPr>
            <a:normAutofit/>
          </a:bodyPr>
          <a:lstStyle>
            <a:lvl1pPr algn="l">
              <a:defRPr lang="zh-CN" altLang="en-US" sz="4400" b="1" kern="1200" dirty="0">
                <a:solidFill>
                  <a:srgbClr val="00B050"/>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21" name="TextBox 6"/>
          <p:cNvSpPr txBox="1"/>
          <p:nvPr userDrawn="1"/>
        </p:nvSpPr>
        <p:spPr>
          <a:xfrm>
            <a:off x="1" y="277476"/>
            <a:ext cx="1501255" cy="523220"/>
          </a:xfrm>
          <a:prstGeom prst="rect">
            <a:avLst/>
          </a:prstGeom>
          <a:noFill/>
        </p:spPr>
        <p:txBody>
          <a:bodyPr wrap="square"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科研</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sp>
        <p:nvSpPr>
          <p:cNvPr id="22" name="矩形 21"/>
          <p:cNvSpPr/>
          <p:nvPr userDrawn="1"/>
        </p:nvSpPr>
        <p:spPr>
          <a:xfrm>
            <a:off x="0" y="1078173"/>
            <a:ext cx="12192000" cy="1276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3" name="矩形 22"/>
          <p:cNvSpPr/>
          <p:nvPr userDrawn="1"/>
        </p:nvSpPr>
        <p:spPr>
          <a:xfrm>
            <a:off x="1" y="1081051"/>
            <a:ext cx="1501255" cy="1247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348320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0" name="矩形 19"/>
          <p:cNvSpPr/>
          <p:nvPr userDrawn="1"/>
        </p:nvSpPr>
        <p:spPr>
          <a:xfrm>
            <a:off x="1" y="3"/>
            <a:ext cx="1501255" cy="107817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 name="标题 1"/>
          <p:cNvSpPr>
            <a:spLocks noGrp="1"/>
          </p:cNvSpPr>
          <p:nvPr>
            <p:ph type="title"/>
          </p:nvPr>
        </p:nvSpPr>
        <p:spPr>
          <a:xfrm>
            <a:off x="1588827" y="287340"/>
            <a:ext cx="10515600" cy="790835"/>
          </a:xfrm>
        </p:spPr>
        <p:txBody>
          <a:bodyPr/>
          <a:lstStyle>
            <a:lvl1pPr algn="l">
              <a:defRPr>
                <a:solidFill>
                  <a:srgbClr val="0000FF"/>
                </a:solidFill>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28DB2B03-8B1D-435A-8239-B1B7C1A59085}" type="datetimeFigureOut">
              <a:rPr lang="zh-CN" altLang="en-US" smtClean="0">
                <a:solidFill>
                  <a:prstClr val="black">
                    <a:tint val="75000"/>
                  </a:prstClr>
                </a:solidFill>
              </a:rPr>
              <a:pPr/>
              <a:t>2024/7/5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16D139-F786-4568-ADCC-715A780593E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8"/>
          <p:cNvSpPr/>
          <p:nvPr userDrawn="1"/>
        </p:nvSpPr>
        <p:spPr>
          <a:xfrm rot="10800000">
            <a:off x="11076384" y="6280722"/>
            <a:ext cx="1115616" cy="44075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 fmla="*/ 0 w 1224136"/>
              <a:gd name="connsiteY0" fmla="*/ 28575 h 460623"/>
              <a:gd name="connsiteX1" fmla="*/ 1024111 w 1224136"/>
              <a:gd name="connsiteY1" fmla="*/ 0 h 460623"/>
              <a:gd name="connsiteX2" fmla="*/ 1224136 w 1224136"/>
              <a:gd name="connsiteY2" fmla="*/ 460623 h 460623"/>
              <a:gd name="connsiteX3" fmla="*/ 0 w 1224136"/>
              <a:gd name="connsiteY3" fmla="*/ 460623 h 460623"/>
              <a:gd name="connsiteX4" fmla="*/ 0 w 1224136"/>
              <a:gd name="connsiteY4" fmla="*/ 28575 h 460623"/>
              <a:gd name="connsiteX0" fmla="*/ 0 w 1224136"/>
              <a:gd name="connsiteY0" fmla="*/ 0 h 432048"/>
              <a:gd name="connsiteX1" fmla="*/ 1024111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 fmla="*/ 0 w 1224136"/>
              <a:gd name="connsiteY0" fmla="*/ 0 h 432048"/>
              <a:gd name="connsiteX1" fmla="*/ 1014586 w 1224136"/>
              <a:gd name="connsiteY1" fmla="*/ 0 h 432048"/>
              <a:gd name="connsiteX2" fmla="*/ 1224136 w 1224136"/>
              <a:gd name="connsiteY2" fmla="*/ 432048 h 432048"/>
              <a:gd name="connsiteX3" fmla="*/ 0 w 1224136"/>
              <a:gd name="connsiteY3" fmla="*/ 432048 h 432048"/>
              <a:gd name="connsiteX4" fmla="*/ 0 w 1224136"/>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6" h="432048">
                <a:moveTo>
                  <a:pt x="0" y="0"/>
                </a:moveTo>
                <a:lnTo>
                  <a:pt x="1014586" y="0"/>
                </a:lnTo>
                <a:lnTo>
                  <a:pt x="1224136" y="432048"/>
                </a:lnTo>
                <a:lnTo>
                  <a:pt x="0" y="432048"/>
                </a:lnTo>
                <a:lnTo>
                  <a:pt x="0" y="0"/>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灯片编号占位符 5"/>
          <p:cNvSpPr txBox="1">
            <a:spLocks/>
          </p:cNvSpPr>
          <p:nvPr userDrawn="1"/>
        </p:nvSpPr>
        <p:spPr>
          <a:xfrm>
            <a:off x="11267383"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itchFamily="2" charset="-122"/>
                <a:ea typeface="华文宋体" pitchFamily="2"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defRPr/>
            </a:pPr>
            <a:r>
              <a:rPr lang="zh-CN" altLang="en-US" sz="1400" dirty="0">
                <a:solidFill>
                  <a:prstClr val="white"/>
                </a:solidFill>
                <a:latin typeface="微软雅黑" pitchFamily="34" charset="-122"/>
                <a:ea typeface="微软雅黑" pitchFamily="34" charset="-122"/>
              </a:rPr>
              <a:t> </a:t>
            </a:r>
            <a:fld id="{2EEF1883-7A0E-4F66-9932-E581691AD397}" type="slidenum">
              <a:rPr lang="zh-CN" altLang="en-US" sz="1600" smtClean="0">
                <a:solidFill>
                  <a:prstClr val="white"/>
                </a:solidFill>
                <a:latin typeface="微软雅黑" panose="020B0503020204020204" pitchFamily="34" charset="-122"/>
                <a:ea typeface="微软雅黑" panose="020B0503020204020204" pitchFamily="34" charset="-122"/>
              </a:rPr>
              <a:pPr algn="ctr">
                <a:defRPr/>
              </a:pPr>
              <a:t>‹#›</a:t>
            </a:fld>
            <a:r>
              <a:rPr lang="zh-CN" altLang="en-US" sz="1400" dirty="0">
                <a:solidFill>
                  <a:prstClr val="white"/>
                </a:solidFill>
              </a:rPr>
              <a:t>  </a:t>
            </a:r>
            <a:endParaRPr lang="zh-CN" altLang="en-US" sz="1400" dirty="0">
              <a:solidFill>
                <a:prstClr val="white"/>
              </a:solidFill>
              <a:latin typeface="微软雅黑" pitchFamily="34" charset="-122"/>
              <a:ea typeface="微软雅黑" pitchFamily="34" charset="-122"/>
            </a:endParaRPr>
          </a:p>
        </p:txBody>
      </p:sp>
      <p:sp>
        <p:nvSpPr>
          <p:cNvPr id="15" name="矩形 14"/>
          <p:cNvSpPr/>
          <p:nvPr userDrawn="1"/>
        </p:nvSpPr>
        <p:spPr>
          <a:xfrm>
            <a:off x="0" y="1078173"/>
            <a:ext cx="12192000" cy="12767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6" name="矩形 15"/>
          <p:cNvSpPr/>
          <p:nvPr userDrawn="1"/>
        </p:nvSpPr>
        <p:spPr>
          <a:xfrm>
            <a:off x="1" y="1081051"/>
            <a:ext cx="1501255" cy="1247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2" name="TextBox 6"/>
          <p:cNvSpPr txBox="1"/>
          <p:nvPr userDrawn="1"/>
        </p:nvSpPr>
        <p:spPr>
          <a:xfrm>
            <a:off x="1" y="295982"/>
            <a:ext cx="1501255" cy="523220"/>
          </a:xfrm>
          <a:prstGeom prst="rect">
            <a:avLst/>
          </a:prstGeom>
          <a:solidFill>
            <a:srgbClr val="0000FF"/>
          </a:solidFill>
        </p:spPr>
        <p:txBody>
          <a:bodyPr wrap="square"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概况</a:t>
            </a:r>
          </a:p>
        </p:txBody>
      </p:sp>
    </p:spTree>
    <p:extLst>
      <p:ext uri="{BB962C8B-B14F-4D97-AF65-F5344CB8AC3E}">
        <p14:creationId xmlns:p14="http://schemas.microsoft.com/office/powerpoint/2010/main" val="3209485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矩形 6"/>
          <p:cNvSpPr/>
          <p:nvPr userDrawn="1"/>
        </p:nvSpPr>
        <p:spPr>
          <a:xfrm>
            <a:off x="1" y="3"/>
            <a:ext cx="1501255" cy="10781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 name="标题 1"/>
          <p:cNvSpPr>
            <a:spLocks noGrp="1"/>
          </p:cNvSpPr>
          <p:nvPr>
            <p:ph type="title"/>
          </p:nvPr>
        </p:nvSpPr>
        <p:spPr>
          <a:xfrm>
            <a:off x="1588827" y="287340"/>
            <a:ext cx="10515600" cy="790835"/>
          </a:xfrm>
        </p:spPr>
        <p:txBody>
          <a:bodyPr>
            <a:normAutofit/>
          </a:bodyPr>
          <a:lstStyle>
            <a:lvl1pPr algn="l">
              <a:defRPr lang="zh-CN" altLang="en-US" sz="4400" b="1" kern="1200" dirty="0">
                <a:solidFill>
                  <a:srgbClr val="C55A11"/>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28DB2B03-8B1D-435A-8239-B1B7C1A59085}" type="datetimeFigureOut">
              <a:rPr lang="zh-CN" altLang="en-US" smtClean="0">
                <a:solidFill>
                  <a:prstClr val="black">
                    <a:tint val="75000"/>
                  </a:prstClr>
                </a:solidFill>
              </a:rPr>
              <a:pPr/>
              <a:t>2024/7/5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16D139-F786-4568-ADCC-715A780593E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8"/>
          <p:cNvSpPr/>
          <p:nvPr userDrawn="1"/>
        </p:nvSpPr>
        <p:spPr>
          <a:xfrm rot="10800000">
            <a:off x="11076384" y="6280722"/>
            <a:ext cx="1115616" cy="44075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 fmla="*/ 0 w 1224136"/>
              <a:gd name="connsiteY0" fmla="*/ 28575 h 460623"/>
              <a:gd name="connsiteX1" fmla="*/ 1024111 w 1224136"/>
              <a:gd name="connsiteY1" fmla="*/ 0 h 460623"/>
              <a:gd name="connsiteX2" fmla="*/ 1224136 w 1224136"/>
              <a:gd name="connsiteY2" fmla="*/ 460623 h 460623"/>
              <a:gd name="connsiteX3" fmla="*/ 0 w 1224136"/>
              <a:gd name="connsiteY3" fmla="*/ 460623 h 460623"/>
              <a:gd name="connsiteX4" fmla="*/ 0 w 1224136"/>
              <a:gd name="connsiteY4" fmla="*/ 28575 h 460623"/>
              <a:gd name="connsiteX0" fmla="*/ 0 w 1224136"/>
              <a:gd name="connsiteY0" fmla="*/ 0 h 432048"/>
              <a:gd name="connsiteX1" fmla="*/ 1024111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 fmla="*/ 0 w 1224136"/>
              <a:gd name="connsiteY0" fmla="*/ 0 h 432048"/>
              <a:gd name="connsiteX1" fmla="*/ 1014586 w 1224136"/>
              <a:gd name="connsiteY1" fmla="*/ 0 h 432048"/>
              <a:gd name="connsiteX2" fmla="*/ 1224136 w 1224136"/>
              <a:gd name="connsiteY2" fmla="*/ 432048 h 432048"/>
              <a:gd name="connsiteX3" fmla="*/ 0 w 1224136"/>
              <a:gd name="connsiteY3" fmla="*/ 432048 h 432048"/>
              <a:gd name="connsiteX4" fmla="*/ 0 w 1224136"/>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6" h="432048">
                <a:moveTo>
                  <a:pt x="0" y="0"/>
                </a:moveTo>
                <a:lnTo>
                  <a:pt x="1014586" y="0"/>
                </a:lnTo>
                <a:lnTo>
                  <a:pt x="1224136" y="432048"/>
                </a:lnTo>
                <a:lnTo>
                  <a:pt x="0" y="432048"/>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灯片编号占位符 5"/>
          <p:cNvSpPr txBox="1">
            <a:spLocks/>
          </p:cNvSpPr>
          <p:nvPr userDrawn="1"/>
        </p:nvSpPr>
        <p:spPr>
          <a:xfrm>
            <a:off x="11267383"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itchFamily="2" charset="-122"/>
                <a:ea typeface="华文宋体" pitchFamily="2"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defRPr/>
            </a:pPr>
            <a:r>
              <a:rPr lang="zh-CN" altLang="en-US" sz="1400" dirty="0">
                <a:solidFill>
                  <a:prstClr val="white"/>
                </a:solidFill>
                <a:latin typeface="微软雅黑" pitchFamily="34" charset="-122"/>
                <a:ea typeface="微软雅黑" pitchFamily="34" charset="-122"/>
              </a:rPr>
              <a:t> </a:t>
            </a:r>
            <a:fld id="{2EEF1883-7A0E-4F66-9932-E581691AD397}" type="slidenum">
              <a:rPr lang="zh-CN" altLang="en-US" sz="1600" smtClean="0">
                <a:solidFill>
                  <a:prstClr val="white"/>
                </a:solidFill>
                <a:latin typeface="微软雅黑" panose="020B0503020204020204" pitchFamily="34" charset="-122"/>
                <a:ea typeface="微软雅黑" panose="020B0503020204020204" pitchFamily="34" charset="-122"/>
              </a:rPr>
              <a:pPr algn="ctr">
                <a:defRPr/>
              </a:pPr>
              <a:t>‹#›</a:t>
            </a:fld>
            <a:r>
              <a:rPr lang="zh-CN" altLang="en-US" sz="1400" dirty="0">
                <a:solidFill>
                  <a:prstClr val="white"/>
                </a:solidFill>
              </a:rPr>
              <a:t>  </a:t>
            </a:r>
            <a:endParaRPr lang="zh-CN" altLang="en-US" sz="1400" dirty="0">
              <a:solidFill>
                <a:prstClr val="white"/>
              </a:solidFill>
              <a:latin typeface="微软雅黑" pitchFamily="34" charset="-122"/>
              <a:ea typeface="微软雅黑" pitchFamily="34" charset="-122"/>
            </a:endParaRPr>
          </a:p>
        </p:txBody>
      </p:sp>
      <p:sp>
        <p:nvSpPr>
          <p:cNvPr id="13" name="TextBox 6"/>
          <p:cNvSpPr txBox="1"/>
          <p:nvPr userDrawn="1"/>
        </p:nvSpPr>
        <p:spPr>
          <a:xfrm>
            <a:off x="1" y="130727"/>
            <a:ext cx="1501255" cy="830997"/>
          </a:xfrm>
          <a:prstGeom prst="rect">
            <a:avLst/>
          </a:prstGeom>
          <a:noFill/>
        </p:spPr>
        <p:txBody>
          <a:bodyPr wrap="square" rtlCol="0">
            <a:spAutoFit/>
          </a:bodyPr>
          <a:lstStyle/>
          <a:p>
            <a:pPr algn="ctr"/>
            <a:r>
              <a:rPr lang="zh-CN" altLang="en-US" sz="2400" b="1" dirty="0">
                <a:solidFill>
                  <a:prstClr val="white"/>
                </a:solidFill>
                <a:latin typeface="微软雅黑" panose="020B0503020204020204" pitchFamily="34" charset="-122"/>
                <a:ea typeface="微软雅黑" panose="020B0503020204020204" pitchFamily="34" charset="-122"/>
              </a:rPr>
              <a:t>未来</a:t>
            </a:r>
            <a:endParaRPr lang="en-US" altLang="zh-CN" sz="2400" b="1" dirty="0">
              <a:solidFill>
                <a:prstClr val="white"/>
              </a:solidFill>
              <a:latin typeface="微软雅黑" panose="020B0503020204020204" pitchFamily="34" charset="-122"/>
              <a:ea typeface="微软雅黑" panose="020B0503020204020204" pitchFamily="34" charset="-122"/>
            </a:endParaRPr>
          </a:p>
          <a:p>
            <a:pPr algn="ctr"/>
            <a:r>
              <a:rPr lang="zh-CN" altLang="en-US" sz="2400" b="1" dirty="0">
                <a:solidFill>
                  <a:prstClr val="white"/>
                </a:solidFill>
                <a:latin typeface="微软雅黑" panose="020B0503020204020204" pitchFamily="34" charset="-122"/>
                <a:ea typeface="微软雅黑" panose="020B0503020204020204" pitchFamily="34" charset="-122"/>
              </a:rPr>
              <a:t>发展</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14" name="矩形 13"/>
          <p:cNvSpPr/>
          <p:nvPr userDrawn="1"/>
        </p:nvSpPr>
        <p:spPr>
          <a:xfrm>
            <a:off x="0" y="1078173"/>
            <a:ext cx="12192000" cy="127674"/>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7" name="矩形 16"/>
          <p:cNvSpPr/>
          <p:nvPr userDrawn="1"/>
        </p:nvSpPr>
        <p:spPr>
          <a:xfrm>
            <a:off x="1" y="1081051"/>
            <a:ext cx="1501255" cy="1247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4096992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CB3B09BE-7672-4FE7-AF5D-CC0F13CC7C7E}" type="datetimeFigureOut">
              <a:rPr lang="zh-CN" altLang="en-US" smtClean="0">
                <a:solidFill>
                  <a:prstClr val="black">
                    <a:tint val="75000"/>
                  </a:prstClr>
                </a:solidFill>
              </a:rPr>
              <a:pPr/>
              <a:t>2024/7/5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DFE79F-0F9B-4F3B-AE70-20F2B150445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p:cNvSpPr/>
          <p:nvPr userDrawn="1"/>
        </p:nvSpPr>
        <p:spPr>
          <a:xfrm>
            <a:off x="-3603" y="836720"/>
            <a:ext cx="10560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1800">
              <a:solidFill>
                <a:srgbClr val="F79646">
                  <a:lumMod val="60000"/>
                  <a:lumOff val="40000"/>
                </a:srgbClr>
              </a:solidFill>
            </a:endParaRPr>
          </a:p>
        </p:txBody>
      </p:sp>
      <p:sp>
        <p:nvSpPr>
          <p:cNvPr id="7" name="标题 1"/>
          <p:cNvSpPr>
            <a:spLocks noGrp="1"/>
          </p:cNvSpPr>
          <p:nvPr>
            <p:ph type="title"/>
          </p:nvPr>
        </p:nvSpPr>
        <p:spPr>
          <a:xfrm>
            <a:off x="403788" y="29287"/>
            <a:ext cx="10972800" cy="807433"/>
          </a:xfrm>
        </p:spPr>
        <p:txBody>
          <a:bodyPr>
            <a:normAutofit/>
          </a:bodyPr>
          <a:lstStyle>
            <a:lvl1pPr algn="l" defTabSz="914239" rtl="0" eaLnBrk="1" latinLnBrk="0" hangingPunct="1">
              <a:spcBef>
                <a:spcPct val="0"/>
              </a:spcBef>
              <a:buNone/>
              <a:defRPr lang="zh-CN" altLang="en-US" sz="3200" b="1" kern="1200" dirty="0">
                <a:solidFill>
                  <a:srgbClr val="007DD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9" name="矩形 8"/>
          <p:cNvSpPr/>
          <p:nvPr userDrawn="1"/>
        </p:nvSpPr>
        <p:spPr>
          <a:xfrm>
            <a:off x="10608504" y="836720"/>
            <a:ext cx="15840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1800">
              <a:solidFill>
                <a:srgbClr val="F79646">
                  <a:lumMod val="60000"/>
                  <a:lumOff val="40000"/>
                </a:srgbClr>
              </a:solidFill>
            </a:endParaRPr>
          </a:p>
        </p:txBody>
      </p:sp>
    </p:spTree>
    <p:extLst>
      <p:ext uri="{BB962C8B-B14F-4D97-AF65-F5344CB8AC3E}">
        <p14:creationId xmlns:p14="http://schemas.microsoft.com/office/powerpoint/2010/main" val="111724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CB3B09BE-7672-4FE7-AF5D-CC0F13CC7C7E}" type="datetimeFigureOut">
              <a:rPr lang="zh-CN" altLang="en-US" smtClean="0">
                <a:solidFill>
                  <a:prstClr val="black">
                    <a:tint val="75000"/>
                  </a:prstClr>
                </a:solidFill>
              </a:rPr>
              <a:pPr/>
              <a:t>2024/7/5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DFE79F-0F9B-4F3B-AE70-20F2B150445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内容占位符 2"/>
          <p:cNvSpPr>
            <a:spLocks noGrp="1"/>
          </p:cNvSpPr>
          <p:nvPr>
            <p:ph idx="1"/>
          </p:nvPr>
        </p:nvSpPr>
        <p:spPr>
          <a:xfrm>
            <a:off x="609604" y="1207309"/>
            <a:ext cx="10972800" cy="4886003"/>
          </a:xfrm>
        </p:spPr>
        <p:txBody>
          <a:bodyPr/>
          <a:lstStyle>
            <a:lvl1pPr>
              <a:defRPr sz="2800" b="1">
                <a:solidFill>
                  <a:schemeClr val="tx1">
                    <a:lumMod val="65000"/>
                    <a:lumOff val="35000"/>
                  </a:schemeClr>
                </a:solidFill>
              </a:defRPr>
            </a:lvl1pPr>
            <a:lvl2pPr>
              <a:defRPr sz="2400">
                <a:solidFill>
                  <a:schemeClr val="tx1">
                    <a:lumMod val="65000"/>
                    <a:lumOff val="35000"/>
                  </a:schemeClr>
                </a:solidFill>
              </a:defRPr>
            </a:lvl2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矩形 8"/>
          <p:cNvSpPr/>
          <p:nvPr userDrawn="1"/>
        </p:nvSpPr>
        <p:spPr>
          <a:xfrm>
            <a:off x="-3603" y="836720"/>
            <a:ext cx="10560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1800">
              <a:solidFill>
                <a:srgbClr val="F79646">
                  <a:lumMod val="60000"/>
                  <a:lumOff val="40000"/>
                </a:srgbClr>
              </a:solidFill>
            </a:endParaRPr>
          </a:p>
        </p:txBody>
      </p:sp>
      <p:sp>
        <p:nvSpPr>
          <p:cNvPr id="10" name="矩形 9"/>
          <p:cNvSpPr/>
          <p:nvPr userDrawn="1"/>
        </p:nvSpPr>
        <p:spPr>
          <a:xfrm>
            <a:off x="10608504" y="836720"/>
            <a:ext cx="15840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1800">
              <a:solidFill>
                <a:srgbClr val="F79646">
                  <a:lumMod val="60000"/>
                  <a:lumOff val="40000"/>
                </a:srgbClr>
              </a:solidFill>
            </a:endParaRPr>
          </a:p>
        </p:txBody>
      </p:sp>
      <p:sp>
        <p:nvSpPr>
          <p:cNvPr id="7" name="标题 1"/>
          <p:cNvSpPr>
            <a:spLocks noGrp="1"/>
          </p:cNvSpPr>
          <p:nvPr>
            <p:ph type="title"/>
          </p:nvPr>
        </p:nvSpPr>
        <p:spPr>
          <a:xfrm>
            <a:off x="403788" y="29308"/>
            <a:ext cx="10972800" cy="807433"/>
          </a:xfrm>
        </p:spPr>
        <p:txBody>
          <a:bodyPr>
            <a:normAutofit/>
          </a:bodyPr>
          <a:lstStyle>
            <a:lvl1pPr algn="l" defTabSz="914239" rtl="0" eaLnBrk="1" latinLnBrk="0" hangingPunct="1">
              <a:spcBef>
                <a:spcPct val="0"/>
              </a:spcBef>
              <a:buNone/>
              <a:defRPr lang="zh-CN" altLang="en-US" sz="3600" b="1" kern="1200" dirty="0">
                <a:solidFill>
                  <a:srgbClr val="007DD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Tree>
    <p:extLst>
      <p:ext uri="{BB962C8B-B14F-4D97-AF65-F5344CB8AC3E}">
        <p14:creationId xmlns:p14="http://schemas.microsoft.com/office/powerpoint/2010/main" val="308790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过渡页1">
    <p:bg>
      <p:bgPr>
        <a:solidFill>
          <a:schemeClr val="bg1"/>
        </a:solidFill>
        <a:effectLst/>
      </p:bgPr>
    </p:bg>
    <p:spTree>
      <p:nvGrpSpPr>
        <p:cNvPr id="1" name=""/>
        <p:cNvGrpSpPr/>
        <p:nvPr/>
      </p:nvGrpSpPr>
      <p:grpSpPr>
        <a:xfrm>
          <a:off x="0" y="0"/>
          <a:ext cx="0" cy="0"/>
          <a:chOff x="0" y="0"/>
          <a:chExt cx="0" cy="0"/>
        </a:xfrm>
      </p:grpSpPr>
      <p:cxnSp>
        <p:nvCxnSpPr>
          <p:cNvPr id="12" name="直接连接符 11"/>
          <p:cNvCxnSpPr/>
          <p:nvPr userDrawn="1"/>
        </p:nvCxnSpPr>
        <p:spPr>
          <a:xfrm>
            <a:off x="516940" y="504108"/>
            <a:ext cx="971747"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pic>
        <p:nvPicPr>
          <p:cNvPr id="4" name="Picture 34" descr="iheplogo"/>
          <p:cNvPicPr>
            <a:picLocks noChangeAspect="1" noChangeArrowheads="1"/>
          </p:cNvPicPr>
          <p:nvPr userDrawn="1"/>
        </p:nvPicPr>
        <p:blipFill>
          <a:blip r:embed="rId2" cstate="print"/>
          <a:srcRect/>
          <a:stretch>
            <a:fillRect/>
          </a:stretch>
        </p:blipFill>
        <p:spPr bwMode="auto">
          <a:xfrm>
            <a:off x="10559334" y="116634"/>
            <a:ext cx="791881" cy="525611"/>
          </a:xfrm>
          <a:prstGeom prst="rect">
            <a:avLst/>
          </a:prstGeom>
          <a:noFill/>
          <a:ln w="9525">
            <a:noFill/>
            <a:miter lim="800000"/>
            <a:headEnd/>
            <a:tailEnd/>
          </a:ln>
        </p:spPr>
      </p:pic>
    </p:spTree>
    <p:extLst>
      <p:ext uri="{BB962C8B-B14F-4D97-AF65-F5344CB8AC3E}">
        <p14:creationId xmlns:p14="http://schemas.microsoft.com/office/powerpoint/2010/main" val="46219351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635" y="-29210"/>
            <a:ext cx="12193270" cy="807085"/>
          </a:xfrm>
          <a:prstGeom prst="rect">
            <a:avLst/>
          </a:prstGeom>
          <a:gradFill>
            <a:gsLst>
              <a:gs pos="52000">
                <a:srgbClr val="012D86"/>
              </a:gs>
              <a:gs pos="100000">
                <a:srgbClr val="0E2557"/>
              </a:gs>
            </a:gsLst>
            <a:path path="circle"/>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zh-CN" dirty="0">
              <a:solidFill>
                <a:prstClr val="white"/>
              </a:solidFill>
              <a:sym typeface="+mn-ea"/>
            </a:endParaRPr>
          </a:p>
        </p:txBody>
      </p:sp>
      <p:sp>
        <p:nvSpPr>
          <p:cNvPr id="3" name="日期占位符 2"/>
          <p:cNvSpPr>
            <a:spLocks noGrp="1"/>
          </p:cNvSpPr>
          <p:nvPr>
            <p:ph type="dt" sz="half" idx="10"/>
          </p:nvPr>
        </p:nvSpPr>
        <p:spPr>
          <a:xfrm>
            <a:off x="879742" y="6349833"/>
            <a:ext cx="2700000" cy="316800"/>
          </a:xfrm>
        </p:spPr>
        <p:txBody>
          <a:bodyPr/>
          <a:lstStyle/>
          <a:p>
            <a:fld id="{760FBDFE-C587-4B4C-A407-44438C67B59E}" type="datetimeFigureOut">
              <a:rPr lang="zh-CN" altLang="en-US" smtClean="0">
                <a:solidFill>
                  <a:prstClr val="black">
                    <a:tint val="75000"/>
                  </a:prstClr>
                </a:solidFill>
              </a:rPr>
              <a:t>2024/7/5</a:t>
            </a:fld>
            <a:endParaRPr lang="zh-CN" altLang="en-US">
              <a:solidFill>
                <a:prstClr val="black">
                  <a:tint val="75000"/>
                </a:prstClr>
              </a:solidFill>
            </a:endParaRPr>
          </a:p>
        </p:txBody>
      </p:sp>
      <p:sp>
        <p:nvSpPr>
          <p:cNvPr id="4" name="页脚占位符 3"/>
          <p:cNvSpPr>
            <a:spLocks noGrp="1"/>
          </p:cNvSpPr>
          <p:nvPr>
            <p:ph type="ftr" sz="quarter" idx="11"/>
          </p:nvPr>
        </p:nvSpPr>
        <p:spPr>
          <a:xfrm>
            <a:off x="4116000" y="6349833"/>
            <a:ext cx="3960000" cy="316800"/>
          </a:xfrm>
        </p:spPr>
        <p:txBody>
          <a:body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a:xfrm>
            <a:off x="9250680" y="6483183"/>
            <a:ext cx="2700000" cy="316800"/>
          </a:xfrm>
        </p:spPr>
        <p:txBody>
          <a:bodyPr>
            <a:noAutofit/>
          </a:bodyPr>
          <a:lstStyle>
            <a:lvl1pPr>
              <a:defRPr sz="1600"/>
            </a:lvl1pPr>
          </a:lstStyle>
          <a:p>
            <a:fld id="{49AE70B2-8BF9-45C0-BB95-33D1B9D3A854}" type="slidenum">
              <a:rPr lang="zh-CN" altLang="en-US" smtClean="0">
                <a:solidFill>
                  <a:prstClr val="black">
                    <a:tint val="75000"/>
                  </a:prstClr>
                </a:solidFill>
              </a:rPr>
              <a:t>‹#›</a:t>
            </a:fld>
            <a:endParaRPr lang="zh-CN" altLang="en-US" dirty="0">
              <a:solidFill>
                <a:prstClr val="black">
                  <a:tint val="75000"/>
                </a:prstClr>
              </a:solidFill>
            </a:endParaRPr>
          </a:p>
        </p:txBody>
      </p:sp>
      <p:sp>
        <p:nvSpPr>
          <p:cNvPr id="6" name="矩形 5"/>
          <p:cNvSpPr/>
          <p:nvPr userDrawn="1"/>
        </p:nvSpPr>
        <p:spPr>
          <a:xfrm>
            <a:off x="0" y="-29210"/>
            <a:ext cx="12192635" cy="806450"/>
          </a:xfrm>
          <a:prstGeom prst="rect">
            <a:avLst/>
          </a:prstGeom>
          <a:solidFill>
            <a:srgbClr val="02425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8" name="图片 57" descr="IHEP-LOGO"/>
          <p:cNvPicPr>
            <a:picLocks noChangeAspect="1"/>
          </p:cNvPicPr>
          <p:nvPr userDrawn="1"/>
        </p:nvPicPr>
        <p:blipFill>
          <a:blip r:embed="rId4"/>
          <a:stretch>
            <a:fillRect/>
          </a:stretch>
        </p:blipFill>
        <p:spPr>
          <a:xfrm>
            <a:off x="0" y="-27940"/>
            <a:ext cx="1367155" cy="774700"/>
          </a:xfrm>
          <a:prstGeom prst="rect">
            <a:avLst/>
          </a:prstGeom>
          <a:gradFill>
            <a:gsLst>
              <a:gs pos="100000">
                <a:srgbClr val="053C80"/>
              </a:gs>
              <a:gs pos="100000">
                <a:srgbClr val="0E265A"/>
              </a:gs>
            </a:gsLst>
            <a:path path="rect">
              <a:fillToRect l="50000" t="50000" r="50000" b="50000"/>
            </a:path>
            <a:tileRect/>
          </a:gradFill>
        </p:spPr>
      </p:pic>
      <p:sp>
        <p:nvSpPr>
          <p:cNvPr id="8" name="矩形 7"/>
          <p:cNvSpPr/>
          <p:nvPr userDrawn="1">
            <p:custDataLst>
              <p:tags r:id="rId2"/>
            </p:custDataLst>
          </p:nvPr>
        </p:nvSpPr>
        <p:spPr>
          <a:xfrm rot="10800000">
            <a:off x="1369695" y="1905"/>
            <a:ext cx="10822940" cy="745490"/>
          </a:xfrm>
          <a:prstGeom prst="rect">
            <a:avLst/>
          </a:prstGeom>
          <a:gradFill>
            <a:gsLst>
              <a:gs pos="100000">
                <a:srgbClr val="053C80"/>
              </a:gs>
              <a:gs pos="100000">
                <a:srgbClr val="0E265A"/>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userDrawn="1"/>
        </p:nvSpPr>
        <p:spPr>
          <a:xfrm>
            <a:off x="635" y="746760"/>
            <a:ext cx="12192000" cy="78105"/>
          </a:xfrm>
          <a:prstGeom prst="rect">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171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A50ECBEB-8597-4EA4-9D29-E1D7025CFAA0}" type="datetime1">
              <a:rPr lang="zh-CN" altLang="en-US" smtClean="0"/>
              <a:t>2024/7/5</a:t>
            </a:fld>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2516032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A50ECBEB-8597-4EA4-9D29-E1D7025CFAA0}" type="datetime1">
              <a:rPr lang="zh-CN" altLang="en-US" smtClean="0"/>
              <a:t>2024/7/5</a:t>
            </a:fld>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77995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lvl1pPr>
              <a:defRPr>
                <a:latin typeface="Arial" panose="020B0604020202020204" pitchFamily="34" charset="0"/>
                <a:ea typeface="隶书" panose="02010509060101010101" pitchFamily="49" charset="-122"/>
              </a:defRPr>
            </a:lvl1pPr>
          </a:lstStyle>
          <a:p>
            <a:fld id="{760FBDFE-C587-4B4C-A407-44438C67B59E}" type="datetimeFigureOut">
              <a:rPr lang="zh-CN" altLang="en-US" smtClean="0"/>
              <a:t>2024/7/5</a:t>
            </a:fld>
            <a:endParaRPr lang="zh-CN" altLang="en-US"/>
          </a:p>
        </p:txBody>
      </p:sp>
      <p:sp>
        <p:nvSpPr>
          <p:cNvPr id="3" name="页脚占位符 2"/>
          <p:cNvSpPr>
            <a:spLocks noGrp="1"/>
          </p:cNvSpPr>
          <p:nvPr>
            <p:ph type="ftr" sz="quarter" idx="11"/>
            <p:custDataLst>
              <p:tags r:id="rId2"/>
            </p:custDataLst>
          </p:nvPr>
        </p:nvSpPr>
        <p:spPr/>
        <p:txBody>
          <a:bodyPr wrap="square">
            <a:normAutofit/>
          </a:bodyPr>
          <a:lstStyle>
            <a:lvl1pPr>
              <a:defRPr>
                <a:latin typeface="Arial" panose="020B0604020202020204" pitchFamily="34" charset="0"/>
                <a:ea typeface="隶书" panose="02010509060101010101" pitchFamily="49" charset="-122"/>
              </a:defRPr>
            </a:lvl1p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lvl1pPr>
              <a:defRPr>
                <a:latin typeface="Arial" panose="020B0604020202020204" pitchFamily="34" charset="0"/>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A50ECBEB-8597-4EA4-9D29-E1D7025CFAA0}" type="datetime1">
              <a:rPr lang="zh-CN" altLang="en-US" smtClean="0"/>
              <a:t>2024/7/5</a:t>
            </a:fld>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593891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A50ECBEB-8597-4EA4-9D29-E1D7025CFAA0}" type="datetime1">
              <a:rPr lang="zh-CN" altLang="en-US" smtClean="0"/>
              <a:t>2024/7/5</a:t>
            </a:fld>
            <a:endParaRPr lang="zh-CN" altLang="en-US"/>
          </a:p>
        </p:txBody>
      </p:sp>
      <p:sp>
        <p:nvSpPr>
          <p:cNvPr id="3" name="页脚占位符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87607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标题幻灯片">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endParaRPr lang="zh-CN" altLang="en-US" dirty="0">
              <a:solidFill>
                <a:srgbClr val="B61616"/>
              </a:solidFill>
            </a:endParaRPr>
          </a:p>
        </p:txBody>
      </p:sp>
      <p:sp>
        <p:nvSpPr>
          <p:cNvPr id="5" name="页脚占位符 4"/>
          <p:cNvSpPr>
            <a:spLocks noGrp="1"/>
          </p:cNvSpPr>
          <p:nvPr>
            <p:ph type="ftr" sz="quarter" idx="11"/>
          </p:nvPr>
        </p:nvSpPr>
        <p:spPr/>
        <p:txBody>
          <a:bodyPr/>
          <a:lstStyle/>
          <a:p>
            <a:r>
              <a:rPr lang="en-US" altLang="zh-CN">
                <a:solidFill>
                  <a:srgbClr val="FFFFFF"/>
                </a:solidFill>
              </a:rPr>
              <a:t>1</a:t>
            </a:r>
            <a:endParaRPr lang="zh-CN" altLang="en-US">
              <a:solidFill>
                <a:srgbClr val="FFFFFF"/>
              </a:solidFill>
            </a:endParaRPr>
          </a:p>
        </p:txBody>
      </p:sp>
    </p:spTree>
    <p:extLst>
      <p:ext uri="{BB962C8B-B14F-4D97-AF65-F5344CB8AC3E}">
        <p14:creationId xmlns:p14="http://schemas.microsoft.com/office/powerpoint/2010/main" val="777357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36000" y="165102"/>
            <a:ext cx="11520000" cy="611399"/>
          </a:xfrm>
        </p:spPr>
        <p:txBody>
          <a:bodyPr/>
          <a:lstStyle>
            <a:lvl1pPr>
              <a:defRPr sz="4265">
                <a:latin typeface="微软雅黑" panose="020B0503020204020204" pitchFamily="34" charset="-122"/>
                <a:ea typeface="微软雅黑" panose="020B0503020204020204" pitchFamily="34" charset="-122"/>
              </a:defRPr>
            </a:lvl1pPr>
          </a:lstStyle>
          <a:p>
            <a:r>
              <a:rPr lang="zh-CN" altLang="en-US" dirty="0"/>
              <a:t>页面标题</a:t>
            </a:r>
          </a:p>
        </p:txBody>
      </p:sp>
      <p:sp>
        <p:nvSpPr>
          <p:cNvPr id="3" name="内容占位符 2"/>
          <p:cNvSpPr>
            <a:spLocks noGrp="1"/>
          </p:cNvSpPr>
          <p:nvPr>
            <p:ph idx="1" hasCustomPrompt="1"/>
          </p:nvPr>
        </p:nvSpPr>
        <p:spPr/>
        <p:txBody>
          <a:bodyPr/>
          <a:lstStyle>
            <a:lvl1pPr marL="304800" indent="-304800">
              <a:buFontTx/>
              <a:buBlip>
                <a:blip r:embed="rId2"/>
              </a:buBlip>
              <a:defRPr>
                <a:latin typeface="微软雅黑" panose="020B0503020204020204" pitchFamily="34" charset="-122"/>
                <a:ea typeface="微软雅黑" panose="020B0503020204020204" pitchFamily="34" charset="-122"/>
              </a:defRPr>
            </a:lvl1pPr>
            <a:lvl2pPr marL="914400" indent="-304800">
              <a:buFontTx/>
              <a:buBlip>
                <a:blip r:embed="rId2"/>
              </a:buBlip>
              <a:defRPr>
                <a:latin typeface="微软雅黑" panose="020B0503020204020204" pitchFamily="34" charset="-122"/>
                <a:ea typeface="微软雅黑" panose="020B0503020204020204" pitchFamily="34" charset="-122"/>
              </a:defRPr>
            </a:lvl2pPr>
            <a:lvl3pPr marL="1524000" indent="-304800">
              <a:buFontTx/>
              <a:buBlip>
                <a:blip r:embed="rId2"/>
              </a:buBlip>
              <a:defRPr>
                <a:latin typeface="微软雅黑" panose="020B0503020204020204" pitchFamily="34" charset="-122"/>
                <a:ea typeface="微软雅黑" panose="020B0503020204020204" pitchFamily="34" charset="-122"/>
              </a:defRPr>
            </a:lvl3pPr>
          </a:lstStyle>
          <a:p>
            <a:pPr lvl="0"/>
            <a:r>
              <a:rPr lang="zh-CN" altLang="en-US" dirty="0"/>
              <a:t>第一级文本内容</a:t>
            </a:r>
          </a:p>
          <a:p>
            <a:pPr lvl="1"/>
            <a:r>
              <a:rPr lang="zh-CN" altLang="en-US" dirty="0"/>
              <a:t>第二级文本内容</a:t>
            </a:r>
          </a:p>
          <a:p>
            <a:pPr lvl="2"/>
            <a:r>
              <a:rPr lang="zh-CN" altLang="en-US" dirty="0"/>
              <a:t>第三级文本内容</a:t>
            </a:r>
          </a:p>
        </p:txBody>
      </p:sp>
    </p:spTree>
    <p:extLst>
      <p:ext uri="{BB962C8B-B14F-4D97-AF65-F5344CB8AC3E}">
        <p14:creationId xmlns:p14="http://schemas.microsoft.com/office/powerpoint/2010/main" val="2609102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52053" y="152402"/>
            <a:ext cx="11503948" cy="613553"/>
          </a:xfrm>
        </p:spPr>
        <p:txBody>
          <a:bodyPr/>
          <a:lstStyle/>
          <a:p>
            <a:r>
              <a:rPr lang="zh-CN" altLang="en-US" dirty="0"/>
              <a:t>页面标题</a:t>
            </a:r>
          </a:p>
        </p:txBody>
      </p:sp>
      <p:sp>
        <p:nvSpPr>
          <p:cNvPr id="3" name="内容占位符 2"/>
          <p:cNvSpPr>
            <a:spLocks noGrp="1"/>
          </p:cNvSpPr>
          <p:nvPr>
            <p:ph idx="1" hasCustomPrompt="1"/>
          </p:nvPr>
        </p:nvSpPr>
        <p:spPr/>
        <p:txBody>
          <a:bodyPr/>
          <a:lstStyle>
            <a:lvl1pPr marL="474345" indent="-474345">
              <a:buFontTx/>
              <a:buBlip>
                <a:blip r:embed="rId2"/>
              </a:buBlip>
              <a:defRPr>
                <a:solidFill>
                  <a:schemeClr val="tx1"/>
                </a:solidFill>
              </a:defRPr>
            </a:lvl1pPr>
            <a:lvl2pPr marL="914400" indent="-304800">
              <a:buFontTx/>
              <a:buBlip>
                <a:blip r:embed="rId2"/>
              </a:buBlip>
              <a:defRPr>
                <a:solidFill>
                  <a:schemeClr val="tx1"/>
                </a:solidFill>
              </a:defRPr>
            </a:lvl2pPr>
            <a:lvl3pPr marL="1524000" indent="-304800">
              <a:buFontTx/>
              <a:buBlip>
                <a:blip r:embed="rId2"/>
              </a:buBlip>
              <a:defRPr>
                <a:solidFill>
                  <a:schemeClr val="tx1"/>
                </a:solidFill>
              </a:defRPr>
            </a:lvl3pPr>
          </a:lstStyle>
          <a:p>
            <a:pPr lvl="0"/>
            <a:r>
              <a:rPr lang="zh-CN" altLang="en-US" dirty="0"/>
              <a:t>第一级文本内容</a:t>
            </a:r>
          </a:p>
          <a:p>
            <a:pPr lvl="1"/>
            <a:r>
              <a:rPr lang="zh-CN" altLang="en-US" dirty="0"/>
              <a:t>第二级文本内容</a:t>
            </a:r>
          </a:p>
          <a:p>
            <a:pPr lvl="2"/>
            <a:r>
              <a:rPr lang="zh-CN" altLang="en-US" dirty="0"/>
              <a:t>第三级文本内容</a:t>
            </a:r>
          </a:p>
        </p:txBody>
      </p:sp>
    </p:spTree>
    <p:extLst>
      <p:ext uri="{BB962C8B-B14F-4D97-AF65-F5344CB8AC3E}">
        <p14:creationId xmlns:p14="http://schemas.microsoft.com/office/powerpoint/2010/main" val="4057994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36006" y="197229"/>
            <a:ext cx="5662433" cy="604588"/>
          </a:xfrm>
        </p:spPr>
        <p:txBody>
          <a:bodyPr/>
          <a:lstStyle/>
          <a:p>
            <a:r>
              <a:rPr lang="zh-CN" altLang="en-US" dirty="0"/>
              <a:t>页面标题</a:t>
            </a:r>
          </a:p>
        </p:txBody>
      </p:sp>
      <p:sp>
        <p:nvSpPr>
          <p:cNvPr id="3" name="内容占位符 2"/>
          <p:cNvSpPr>
            <a:spLocks noGrp="1"/>
          </p:cNvSpPr>
          <p:nvPr>
            <p:ph sz="half" idx="1" hasCustomPrompt="1"/>
          </p:nvPr>
        </p:nvSpPr>
        <p:spPr>
          <a:xfrm>
            <a:off x="334433" y="1183169"/>
            <a:ext cx="5664000" cy="5112000"/>
          </a:xfrm>
        </p:spPr>
        <p:txBody>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4" name="内容占位符 3"/>
          <p:cNvSpPr>
            <a:spLocks noGrp="1"/>
          </p:cNvSpPr>
          <p:nvPr>
            <p:ph sz="half" idx="2" hasCustomPrompt="1"/>
          </p:nvPr>
        </p:nvSpPr>
        <p:spPr>
          <a:xfrm>
            <a:off x="6192000" y="1183169"/>
            <a:ext cx="5664000" cy="5112000"/>
          </a:xfrm>
        </p:spPr>
        <p:txBody>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7" name="灯片编号占位符 6"/>
          <p:cNvSpPr>
            <a:spLocks noGrp="1"/>
          </p:cNvSpPr>
          <p:nvPr>
            <p:ph type="sldNum" sz="quarter" idx="12"/>
          </p:nvPr>
        </p:nvSpPr>
        <p:spPr>
          <a:xfrm>
            <a:off x="336000" y="6318000"/>
            <a:ext cx="960000" cy="540000"/>
          </a:xfrm>
          <a:prstGeom prst="rect">
            <a:avLst/>
          </a:prstGeom>
        </p:spPr>
        <p:txBody>
          <a:bodyPr/>
          <a:lstStyle/>
          <a:p>
            <a:fld id="{632D9076-2472-438E-A09E-1EFE377136A4}" type="slidenum">
              <a:rPr lang="zh-CN" altLang="en-US">
                <a:solidFill>
                  <a:srgbClr val="B61616"/>
                </a:solidFill>
              </a:rPr>
              <a:pPr/>
              <a:t>‹#›</a:t>
            </a:fld>
            <a:endParaRPr lang="zh-CN" altLang="en-US">
              <a:solidFill>
                <a:srgbClr val="B61616"/>
              </a:solidFill>
            </a:endParaRPr>
          </a:p>
        </p:txBody>
      </p:sp>
    </p:spTree>
    <p:extLst>
      <p:ext uri="{BB962C8B-B14F-4D97-AF65-F5344CB8AC3E}">
        <p14:creationId xmlns:p14="http://schemas.microsoft.com/office/powerpoint/2010/main" val="2703848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36000" y="206189"/>
            <a:ext cx="5317741" cy="595624"/>
          </a:xfrm>
        </p:spPr>
        <p:txBody>
          <a:bodyPr/>
          <a:lstStyle/>
          <a:p>
            <a:r>
              <a:rPr lang="zh-CN" altLang="en-US" dirty="0"/>
              <a:t>页面标题</a:t>
            </a:r>
          </a:p>
        </p:txBody>
      </p:sp>
      <p:sp>
        <p:nvSpPr>
          <p:cNvPr id="3" name="文本占位符 2"/>
          <p:cNvSpPr>
            <a:spLocks noGrp="1"/>
          </p:cNvSpPr>
          <p:nvPr>
            <p:ph type="body" idx="1" hasCustomPrompt="1"/>
          </p:nvPr>
        </p:nvSpPr>
        <p:spPr>
          <a:xfrm>
            <a:off x="336000" y="1168991"/>
            <a:ext cx="5664000" cy="720000"/>
          </a:xfrm>
        </p:spPr>
        <p:txBody>
          <a:bodyPr anchor="ctr" anchorCtr="0">
            <a:normAutofit/>
          </a:bodyPr>
          <a:lstStyle>
            <a:lvl1pPr marL="0" indent="0" algn="ctr">
              <a:buNone/>
              <a:defRPr sz="3735"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dirty="0"/>
              <a:t>栏目标题</a:t>
            </a:r>
          </a:p>
        </p:txBody>
      </p:sp>
      <p:sp>
        <p:nvSpPr>
          <p:cNvPr id="4" name="内容占位符 3"/>
          <p:cNvSpPr>
            <a:spLocks noGrp="1"/>
          </p:cNvSpPr>
          <p:nvPr>
            <p:ph sz="half" idx="2" hasCustomPrompt="1"/>
          </p:nvPr>
        </p:nvSpPr>
        <p:spPr>
          <a:xfrm>
            <a:off x="336000" y="1969004"/>
            <a:ext cx="5664000" cy="4320000"/>
          </a:xfrm>
        </p:spPr>
        <p:txBody>
          <a:bodyPr/>
          <a:lstStyle>
            <a:lvl1pPr>
              <a:defRPr sz="3200"/>
            </a:lvl1pPr>
            <a:lvl2pPr>
              <a:defRPr sz="2665"/>
            </a:lvl2p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文本占位符 4"/>
          <p:cNvSpPr>
            <a:spLocks noGrp="1"/>
          </p:cNvSpPr>
          <p:nvPr>
            <p:ph type="body" sz="quarter" idx="3" hasCustomPrompt="1"/>
          </p:nvPr>
        </p:nvSpPr>
        <p:spPr>
          <a:xfrm>
            <a:off x="6193567" y="1168991"/>
            <a:ext cx="5664000" cy="720000"/>
          </a:xfrm>
        </p:spPr>
        <p:txBody>
          <a:bodyPr anchor="ctr" anchorCtr="0">
            <a:normAutofit/>
          </a:bodyPr>
          <a:lstStyle>
            <a:lvl1pPr marL="0" indent="0" algn="ctr">
              <a:buNone/>
              <a:defRPr sz="3735"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dirty="0"/>
              <a:t>栏目标题</a:t>
            </a:r>
          </a:p>
        </p:txBody>
      </p:sp>
      <p:sp>
        <p:nvSpPr>
          <p:cNvPr id="6" name="内容占位符 5"/>
          <p:cNvSpPr>
            <a:spLocks noGrp="1"/>
          </p:cNvSpPr>
          <p:nvPr>
            <p:ph sz="quarter" idx="4" hasCustomPrompt="1"/>
          </p:nvPr>
        </p:nvSpPr>
        <p:spPr>
          <a:xfrm>
            <a:off x="6193567" y="1969004"/>
            <a:ext cx="5664000" cy="4320000"/>
          </a:xfrm>
        </p:spPr>
        <p:txBody>
          <a:bodyPr/>
          <a:lstStyle>
            <a:lvl1pPr>
              <a:defRPr sz="3200"/>
            </a:lvl1pPr>
            <a:lvl2pPr>
              <a:defRPr sz="2665"/>
            </a:lvl2p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9" name="灯片编号占位符 8"/>
          <p:cNvSpPr>
            <a:spLocks noGrp="1"/>
          </p:cNvSpPr>
          <p:nvPr>
            <p:ph type="sldNum" sz="quarter" idx="12"/>
          </p:nvPr>
        </p:nvSpPr>
        <p:spPr>
          <a:xfrm>
            <a:off x="336000" y="6318000"/>
            <a:ext cx="960000" cy="540000"/>
          </a:xfrm>
          <a:prstGeom prst="rect">
            <a:avLst/>
          </a:prstGeom>
        </p:spPr>
        <p:txBody>
          <a:bodyPr/>
          <a:lstStyle/>
          <a:p>
            <a:fld id="{632D9076-2472-438E-A09E-1EFE377136A4}" type="slidenum">
              <a:rPr lang="zh-CN" altLang="en-US">
                <a:solidFill>
                  <a:srgbClr val="B61616"/>
                </a:solidFill>
              </a:rPr>
              <a:pPr/>
              <a:t>‹#›</a:t>
            </a:fld>
            <a:endParaRPr lang="zh-CN" altLang="en-US">
              <a:solidFill>
                <a:srgbClr val="B61616"/>
              </a:solidFill>
            </a:endParaRPr>
          </a:p>
        </p:txBody>
      </p:sp>
    </p:spTree>
    <p:extLst>
      <p:ext uri="{BB962C8B-B14F-4D97-AF65-F5344CB8AC3E}">
        <p14:creationId xmlns:p14="http://schemas.microsoft.com/office/powerpoint/2010/main" val="821161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altLang="zh-CN">
                <a:solidFill>
                  <a:srgbClr val="FFFFFF"/>
                </a:solidFill>
              </a:rPr>
              <a:t>1</a:t>
            </a:r>
            <a:endParaRPr lang="zh-CN" altLang="en-US">
              <a:solidFill>
                <a:srgbClr val="FFFFFF"/>
              </a:solidFill>
            </a:endParaRPr>
          </a:p>
        </p:txBody>
      </p:sp>
      <p:sp>
        <p:nvSpPr>
          <p:cNvPr id="4" name="灯片编号占位符 3"/>
          <p:cNvSpPr>
            <a:spLocks noGrp="1"/>
          </p:cNvSpPr>
          <p:nvPr>
            <p:ph type="sldNum" sz="quarter" idx="12"/>
          </p:nvPr>
        </p:nvSpPr>
        <p:spPr>
          <a:xfrm>
            <a:off x="336000" y="6318000"/>
            <a:ext cx="960000" cy="540000"/>
          </a:xfrm>
          <a:prstGeom prst="rect">
            <a:avLst/>
          </a:prstGeom>
        </p:spPr>
        <p:txBody>
          <a:bodyPr/>
          <a:lstStyle/>
          <a:p>
            <a:fld id="{632D9076-2472-438E-A09E-1EFE377136A4}" type="slidenum">
              <a:rPr lang="zh-CN" altLang="en-US">
                <a:solidFill>
                  <a:srgbClr val="B61616"/>
                </a:solidFill>
              </a:rPr>
              <a:pPr/>
              <a:t>‹#›</a:t>
            </a:fld>
            <a:endParaRPr lang="zh-CN" altLang="en-US">
              <a:solidFill>
                <a:srgbClr val="B61616"/>
              </a:solidFill>
            </a:endParaRPr>
          </a:p>
        </p:txBody>
      </p:sp>
    </p:spTree>
    <p:extLst>
      <p:ext uri="{BB962C8B-B14F-4D97-AF65-F5344CB8AC3E}">
        <p14:creationId xmlns:p14="http://schemas.microsoft.com/office/powerpoint/2010/main" val="1958548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r>
              <a:rPr lang="en-US" altLang="zh-CN">
                <a:solidFill>
                  <a:srgbClr val="FFFFFF"/>
                </a:solidFill>
              </a:rPr>
              <a:t>1</a:t>
            </a:r>
            <a:endParaRPr lang="zh-CN" altLang="en-US">
              <a:solidFill>
                <a:srgbClr val="FFFFFF"/>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B0403A9-6F57-44BB-8D80-D390D4D80500}" type="slidenum">
              <a:rPr lang="zh-CN" altLang="en-US">
                <a:solidFill>
                  <a:srgbClr val="B61616"/>
                </a:solidFill>
              </a:rPr>
              <a:pPr/>
              <a:t>‹#›</a:t>
            </a:fld>
            <a:endParaRPr lang="zh-CN" altLang="en-US">
              <a:solidFill>
                <a:srgbClr val="B61616"/>
              </a:solidFill>
            </a:endParaRPr>
          </a:p>
        </p:txBody>
      </p:sp>
    </p:spTree>
    <p:extLst>
      <p:ext uri="{BB962C8B-B14F-4D97-AF65-F5344CB8AC3E}">
        <p14:creationId xmlns:p14="http://schemas.microsoft.com/office/powerpoint/2010/main" val="2857391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endParaRPr lang="zh-CN" altLang="en-US">
              <a:solidFill>
                <a:srgbClr val="B61616"/>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r>
              <a:rPr lang="en-US" altLang="zh-CN">
                <a:solidFill>
                  <a:srgbClr val="FFFFFF"/>
                </a:solidFill>
              </a:rPr>
              <a:t>1</a:t>
            </a:r>
            <a:endParaRPr lang="zh-CN" altLang="en-US">
              <a:solidFill>
                <a:srgbClr val="FFFFFF"/>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B0403A9-6F57-44BB-8D80-D390D4D80500}" type="slidenum">
              <a:rPr lang="zh-CN" altLang="en-US">
                <a:solidFill>
                  <a:srgbClr val="B61616"/>
                </a:solidFill>
              </a:rPr>
              <a:pPr/>
              <a:t>‹#›</a:t>
            </a:fld>
            <a:endParaRPr lang="zh-CN" altLang="en-US">
              <a:solidFill>
                <a:srgbClr val="B61616"/>
              </a:solidFill>
            </a:endParaRPr>
          </a:p>
        </p:txBody>
      </p:sp>
    </p:spTree>
    <p:extLst>
      <p:ext uri="{BB962C8B-B14F-4D97-AF65-F5344CB8AC3E}">
        <p14:creationId xmlns:p14="http://schemas.microsoft.com/office/powerpoint/2010/main" val="211586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p:spPr>
        <p:txBody>
          <a:bodyPr lIns="91418" tIns="45709" rIns="91418" bIns="45709"/>
          <a:lstStyle>
            <a:lvl1pPr algn="l">
              <a:defRPr sz="4000" b="1">
                <a:solidFill>
                  <a:srgbClr val="005DA2"/>
                </a:solidFill>
                <a:latin typeface="微软雅黑" panose="020B0503020204020204" charset="-122"/>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nvPr>
        </p:nvSpPr>
        <p:spPr>
          <a:xfrm>
            <a:off x="837765" y="6355173"/>
            <a:ext cx="2741772" cy="365057"/>
          </a:xfrm>
        </p:spPr>
        <p:txBody>
          <a:bodyPr lIns="91418" tIns="45709" rIns="91418" bIns="45709"/>
          <a:lstStyle/>
          <a:p>
            <a:fld id="{263DB197-84B0-484E-9C0F-88358ECCB797}" type="datetimeFigureOut">
              <a:rPr lang="zh-CN" altLang="en-US" smtClean="0"/>
              <a:t>2024/7/5</a:t>
            </a:fld>
            <a:endParaRPr lang="zh-CN" altLang="en-US"/>
          </a:p>
        </p:txBody>
      </p:sp>
      <p:sp>
        <p:nvSpPr>
          <p:cNvPr id="4" name="页脚占位符 3"/>
          <p:cNvSpPr>
            <a:spLocks noGrp="1"/>
          </p:cNvSpPr>
          <p:nvPr>
            <p:ph type="ftr" sz="quarter" idx="11"/>
          </p:nvPr>
        </p:nvSpPr>
        <p:spPr>
          <a:xfrm>
            <a:off x="4036500" y="6355173"/>
            <a:ext cx="4112657" cy="365057"/>
          </a:xfrm>
        </p:spPr>
        <p:txBody>
          <a:bodyPr lIns="91418" tIns="45709" rIns="91418" bIns="45709"/>
          <a:lstStyle/>
          <a:p>
            <a:endParaRPr lang="zh-CN" altLang="en-US"/>
          </a:p>
        </p:txBody>
      </p:sp>
      <p:sp>
        <p:nvSpPr>
          <p:cNvPr id="5" name="灯片编号占位符 4"/>
          <p:cNvSpPr>
            <a:spLocks noGrp="1"/>
          </p:cNvSpPr>
          <p:nvPr>
            <p:ph type="sldNum" sz="quarter" idx="12"/>
          </p:nvPr>
        </p:nvSpPr>
        <p:spPr>
          <a:xfrm>
            <a:off x="8606118" y="6355173"/>
            <a:ext cx="2741772" cy="365057"/>
          </a:xfrm>
        </p:spPr>
        <p:txBody>
          <a:bodyPr lIns="91418" tIns="45709" rIns="91418" bIns="45709"/>
          <a:lstStyle/>
          <a:p>
            <a:fld id="{E077DA78-E013-4A8C-AD75-63A150561B10}" type="slidenum">
              <a:rPr lang="zh-CN" altLang="en-US" smtClean="0"/>
              <a:t>‹#›</a:t>
            </a:fld>
            <a:endParaRPr lang="zh-CN" altLang="en-US"/>
          </a:p>
        </p:txBody>
      </p:sp>
      <p:sp>
        <p:nvSpPr>
          <p:cNvPr id="6" name="矩形 5"/>
          <p:cNvSpPr/>
          <p:nvPr userDrawn="1"/>
        </p:nvSpPr>
        <p:spPr>
          <a:xfrm>
            <a:off x="338359" y="260663"/>
            <a:ext cx="479741" cy="48007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825" tIns="60911" rIns="121825" bIns="60911" rtlCol="0" anchor="ctr"/>
          <a:lstStyle/>
          <a:p>
            <a:pPr algn="ctr"/>
            <a:endParaRPr lang="zh-CN" altLang="en-US"/>
          </a:p>
        </p:txBody>
      </p:sp>
      <p:sp>
        <p:nvSpPr>
          <p:cNvPr id="7" name="矩形 6"/>
          <p:cNvSpPr/>
          <p:nvPr userDrawn="1"/>
        </p:nvSpPr>
        <p:spPr>
          <a:xfrm>
            <a:off x="571742" y="456712"/>
            <a:ext cx="386767" cy="387036"/>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825" tIns="60911" rIns="121825" bIns="60911" rtlCol="0" anchor="ctr"/>
          <a:lstStyle/>
          <a:p>
            <a:pPr algn="ctr"/>
            <a:endParaRPr lang="zh-CN" altLang="en-US">
              <a:gradFill>
                <a:gsLst>
                  <a:gs pos="0">
                    <a:srgbClr val="66CCFF"/>
                  </a:gs>
                  <a:gs pos="52000">
                    <a:schemeClr val="bg1"/>
                  </a:gs>
                  <a:gs pos="100000">
                    <a:srgbClr val="0070C0"/>
                  </a:gs>
                </a:gsLst>
                <a:lin ang="0" scaled="1"/>
              </a:gra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标题幻灯片">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endParaRPr lang="zh-CN" altLang="en-US" dirty="0">
              <a:solidFill>
                <a:srgbClr val="B61616"/>
              </a:solidFill>
            </a:endParaRPr>
          </a:p>
        </p:txBody>
      </p:sp>
      <p:sp>
        <p:nvSpPr>
          <p:cNvPr id="5" name="页脚占位符 4"/>
          <p:cNvSpPr>
            <a:spLocks noGrp="1"/>
          </p:cNvSpPr>
          <p:nvPr>
            <p:ph type="ftr" sz="quarter" idx="11"/>
          </p:nvPr>
        </p:nvSpPr>
        <p:spPr/>
        <p:txBody>
          <a:bodyPr/>
          <a:lstStyle/>
          <a:p>
            <a:r>
              <a:rPr lang="en-US" altLang="zh-CN">
                <a:solidFill>
                  <a:srgbClr val="FFFFFF"/>
                </a:solidFill>
              </a:rPr>
              <a:t>1</a:t>
            </a:r>
            <a:endParaRPr lang="zh-CN" altLang="en-US">
              <a:solidFill>
                <a:srgbClr val="FFFFFF"/>
              </a:solidFill>
            </a:endParaRPr>
          </a:p>
        </p:txBody>
      </p:sp>
    </p:spTree>
    <p:extLst>
      <p:ext uri="{BB962C8B-B14F-4D97-AF65-F5344CB8AC3E}">
        <p14:creationId xmlns:p14="http://schemas.microsoft.com/office/powerpoint/2010/main" val="131694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36000" y="165102"/>
            <a:ext cx="11520000" cy="611399"/>
          </a:xfrm>
        </p:spPr>
        <p:txBody>
          <a:bodyPr/>
          <a:lstStyle>
            <a:lvl1pPr>
              <a:defRPr sz="4265">
                <a:latin typeface="微软雅黑" panose="020B0503020204020204" pitchFamily="34" charset="-122"/>
                <a:ea typeface="微软雅黑" panose="020B0503020204020204" pitchFamily="34" charset="-122"/>
              </a:defRPr>
            </a:lvl1pPr>
          </a:lstStyle>
          <a:p>
            <a:r>
              <a:rPr lang="zh-CN" altLang="en-US" dirty="0"/>
              <a:t>页面标题</a:t>
            </a:r>
          </a:p>
        </p:txBody>
      </p:sp>
      <p:sp>
        <p:nvSpPr>
          <p:cNvPr id="3" name="内容占位符 2"/>
          <p:cNvSpPr>
            <a:spLocks noGrp="1"/>
          </p:cNvSpPr>
          <p:nvPr>
            <p:ph idx="1" hasCustomPrompt="1"/>
          </p:nvPr>
        </p:nvSpPr>
        <p:spPr/>
        <p:txBody>
          <a:bodyPr/>
          <a:lstStyle>
            <a:lvl1pPr marL="304800" indent="-304800">
              <a:buFontTx/>
              <a:buBlip>
                <a:blip r:embed="rId2"/>
              </a:buBlip>
              <a:defRPr>
                <a:latin typeface="微软雅黑" panose="020B0503020204020204" pitchFamily="34" charset="-122"/>
                <a:ea typeface="微软雅黑" panose="020B0503020204020204" pitchFamily="34" charset="-122"/>
              </a:defRPr>
            </a:lvl1pPr>
            <a:lvl2pPr marL="914400" indent="-304800">
              <a:buFontTx/>
              <a:buBlip>
                <a:blip r:embed="rId2"/>
              </a:buBlip>
              <a:defRPr>
                <a:latin typeface="微软雅黑" panose="020B0503020204020204" pitchFamily="34" charset="-122"/>
                <a:ea typeface="微软雅黑" panose="020B0503020204020204" pitchFamily="34" charset="-122"/>
              </a:defRPr>
            </a:lvl2pPr>
            <a:lvl3pPr marL="1524000" indent="-304800">
              <a:buFontTx/>
              <a:buBlip>
                <a:blip r:embed="rId2"/>
              </a:buBlip>
              <a:defRPr>
                <a:latin typeface="微软雅黑" panose="020B0503020204020204" pitchFamily="34" charset="-122"/>
                <a:ea typeface="微软雅黑" panose="020B0503020204020204" pitchFamily="34" charset="-122"/>
              </a:defRPr>
            </a:lvl3pPr>
          </a:lstStyle>
          <a:p>
            <a:pPr lvl="0"/>
            <a:r>
              <a:rPr lang="zh-CN" altLang="en-US" dirty="0"/>
              <a:t>第一级文本内容</a:t>
            </a:r>
          </a:p>
          <a:p>
            <a:pPr lvl="1"/>
            <a:r>
              <a:rPr lang="zh-CN" altLang="en-US" dirty="0"/>
              <a:t>第二级文本内容</a:t>
            </a:r>
          </a:p>
          <a:p>
            <a:pPr lvl="2"/>
            <a:r>
              <a:rPr lang="zh-CN" altLang="en-US" dirty="0"/>
              <a:t>第三级文本内容</a:t>
            </a:r>
          </a:p>
        </p:txBody>
      </p:sp>
    </p:spTree>
    <p:extLst>
      <p:ext uri="{BB962C8B-B14F-4D97-AF65-F5344CB8AC3E}">
        <p14:creationId xmlns:p14="http://schemas.microsoft.com/office/powerpoint/2010/main" val="1016065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altLang="zh-CN">
                <a:solidFill>
                  <a:srgbClr val="FFFFFF"/>
                </a:solidFill>
              </a:rPr>
              <a:t>1</a:t>
            </a:r>
            <a:endParaRPr lang="zh-CN" altLang="en-US">
              <a:solidFill>
                <a:srgbClr val="FFFFFF"/>
              </a:solidFill>
            </a:endParaRPr>
          </a:p>
        </p:txBody>
      </p:sp>
      <p:sp>
        <p:nvSpPr>
          <p:cNvPr id="4" name="灯片编号占位符 3"/>
          <p:cNvSpPr>
            <a:spLocks noGrp="1"/>
          </p:cNvSpPr>
          <p:nvPr>
            <p:ph type="sldNum" sz="quarter" idx="12"/>
          </p:nvPr>
        </p:nvSpPr>
        <p:spPr>
          <a:xfrm>
            <a:off x="336000" y="6318000"/>
            <a:ext cx="960000" cy="540000"/>
          </a:xfrm>
          <a:prstGeom prst="rect">
            <a:avLst/>
          </a:prstGeom>
        </p:spPr>
        <p:txBody>
          <a:bodyPr/>
          <a:lstStyle/>
          <a:p>
            <a:fld id="{632D9076-2472-438E-A09E-1EFE377136A4}" type="slidenum">
              <a:rPr lang="zh-CN" altLang="en-US">
                <a:solidFill>
                  <a:srgbClr val="B61616"/>
                </a:solidFill>
              </a:rPr>
              <a:pPr/>
              <a:t>‹#›</a:t>
            </a:fld>
            <a:endParaRPr lang="zh-CN" altLang="en-US">
              <a:solidFill>
                <a:srgbClr val="B61616"/>
              </a:solidFill>
            </a:endParaRPr>
          </a:p>
        </p:txBody>
      </p:sp>
    </p:spTree>
    <p:extLst>
      <p:ext uri="{BB962C8B-B14F-4D97-AF65-F5344CB8AC3E}">
        <p14:creationId xmlns:p14="http://schemas.microsoft.com/office/powerpoint/2010/main" val="4257989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r>
              <a:rPr lang="en-US" altLang="zh-CN">
                <a:solidFill>
                  <a:srgbClr val="FFFFFF"/>
                </a:solidFill>
              </a:rPr>
              <a:t>1</a:t>
            </a:r>
            <a:endParaRPr lang="zh-CN" altLang="en-US">
              <a:solidFill>
                <a:srgbClr val="FFFFFF"/>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B0403A9-6F57-44BB-8D80-D390D4D80500}" type="slidenum">
              <a:rPr lang="zh-CN" altLang="en-US">
                <a:solidFill>
                  <a:srgbClr val="B61616"/>
                </a:solidFill>
              </a:rPr>
              <a:pPr/>
              <a:t>‹#›</a:t>
            </a:fld>
            <a:endParaRPr lang="zh-CN" altLang="en-US">
              <a:solidFill>
                <a:srgbClr val="B61616"/>
              </a:solidFill>
            </a:endParaRPr>
          </a:p>
        </p:txBody>
      </p:sp>
    </p:spTree>
    <p:extLst>
      <p:ext uri="{BB962C8B-B14F-4D97-AF65-F5344CB8AC3E}">
        <p14:creationId xmlns:p14="http://schemas.microsoft.com/office/powerpoint/2010/main" val="3829440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endParaRPr lang="zh-CN" altLang="en-US">
              <a:solidFill>
                <a:srgbClr val="B61616"/>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r>
              <a:rPr lang="en-US" altLang="zh-CN">
                <a:solidFill>
                  <a:srgbClr val="FFFFFF"/>
                </a:solidFill>
              </a:rPr>
              <a:t>1</a:t>
            </a:r>
            <a:endParaRPr lang="zh-CN" altLang="en-US">
              <a:solidFill>
                <a:srgbClr val="FFFFFF"/>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B0403A9-6F57-44BB-8D80-D390D4D80500}" type="slidenum">
              <a:rPr lang="zh-CN" altLang="en-US">
                <a:solidFill>
                  <a:srgbClr val="B61616"/>
                </a:solidFill>
              </a:rPr>
              <a:pPr/>
              <a:t>‹#›</a:t>
            </a:fld>
            <a:endParaRPr lang="zh-CN" altLang="en-US">
              <a:solidFill>
                <a:srgbClr val="B61616"/>
              </a:solidFill>
            </a:endParaRPr>
          </a:p>
        </p:txBody>
      </p:sp>
    </p:spTree>
    <p:extLst>
      <p:ext uri="{BB962C8B-B14F-4D97-AF65-F5344CB8AC3E}">
        <p14:creationId xmlns:p14="http://schemas.microsoft.com/office/powerpoint/2010/main" val="1616437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 y="-11877"/>
            <a:ext cx="12184067" cy="685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906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 y="-11877"/>
            <a:ext cx="12184067" cy="685437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userDrawn="1"/>
        </p:nvSpPr>
        <p:spPr>
          <a:xfrm>
            <a:off x="338359" y="260651"/>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26" tIns="60911" rIns="121826" bIns="60911" rtlCol="0" anchor="ctr"/>
          <a:lstStyle/>
          <a:p>
            <a:pPr algn="ctr" defTabSz="1218590"/>
            <a:endParaRPr lang="zh-CN" altLang="en-US" sz="2399">
              <a:solidFill>
                <a:prstClr val="white"/>
              </a:solidFill>
            </a:endParaRPr>
          </a:p>
        </p:txBody>
      </p:sp>
      <p:sp>
        <p:nvSpPr>
          <p:cNvPr id="7" name="矩形 6"/>
          <p:cNvSpPr/>
          <p:nvPr userDrawn="1"/>
        </p:nvSpPr>
        <p:spPr>
          <a:xfrm>
            <a:off x="571742"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21826" tIns="60911" rIns="121826" bIns="60911" rtlCol="0" anchor="ctr"/>
          <a:lstStyle/>
          <a:p>
            <a:pPr algn="ctr" defTabSz="1218590"/>
            <a:endParaRPr lang="zh-CN" altLang="en-US" sz="2399">
              <a:gradFill>
                <a:gsLst>
                  <a:gs pos="0">
                    <a:srgbClr val="66CCFF"/>
                  </a:gs>
                  <a:gs pos="52000">
                    <a:prstClr val="white"/>
                  </a:gs>
                  <a:gs pos="100000">
                    <a:srgbClr val="0070C0"/>
                  </a:gs>
                </a:gsLst>
                <a:lin ang="0" scaled="1"/>
              </a:gradFill>
            </a:endParaRPr>
          </a:p>
        </p:txBody>
      </p:sp>
      <p:cxnSp>
        <p:nvCxnSpPr>
          <p:cNvPr id="8" name="直接连接符 7"/>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标题 3"/>
          <p:cNvSpPr>
            <a:spLocks noGrp="1"/>
          </p:cNvSpPr>
          <p:nvPr>
            <p:ph type="title"/>
          </p:nvPr>
        </p:nvSpPr>
        <p:spPr>
          <a:xfrm>
            <a:off x="1111942" y="59679"/>
            <a:ext cx="8457605" cy="748492"/>
          </a:xfrm>
          <a:prstGeom prst="rect">
            <a:avLst/>
          </a:prstGeom>
        </p:spPr>
        <p:txBody>
          <a:bodyPr lIns="121934" tIns="60967" rIns="121934" bIns="60967"/>
          <a:lstStyle>
            <a:lvl1pPr algn="l">
              <a:defRPr sz="3998" b="1">
                <a:latin typeface="微软雅黑" panose="020B0503020204020204" pitchFamily="34" charset="-122"/>
                <a:ea typeface="微软雅黑" panose="020B0503020204020204" pitchFamily="34" charset="-122"/>
              </a:defRPr>
            </a:lvl1pPr>
          </a:lstStyle>
          <a:p>
            <a:r>
              <a:rPr lang="zh-CN" altLang="en-US"/>
              <a:t>单击此处编辑母版标题样式</a:t>
            </a:r>
          </a:p>
        </p:txBody>
      </p:sp>
    </p:spTree>
    <p:extLst>
      <p:ext uri="{BB962C8B-B14F-4D97-AF65-F5344CB8AC3E}">
        <p14:creationId xmlns:p14="http://schemas.microsoft.com/office/powerpoint/2010/main" val="482753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2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1" y="92054"/>
            <a:ext cx="10510125" cy="659612"/>
          </a:xfrm>
        </p:spPr>
        <p:txBody>
          <a:bodyPr lIns="91418" tIns="45709" rIns="91418" bIns="45709"/>
          <a:lstStyle>
            <a:lvl1pPr algn="l">
              <a:defRPr sz="3998" b="1">
                <a:solidFill>
                  <a:srgbClr val="005DA2"/>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nvPr>
        </p:nvSpPr>
        <p:spPr>
          <a:xfrm>
            <a:off x="837765" y="6354879"/>
            <a:ext cx="2741772" cy="365040"/>
          </a:xfrm>
        </p:spPr>
        <p:txBody>
          <a:bodyPr lIns="91418" tIns="45709" rIns="91418" bIns="45709"/>
          <a:lstStyle/>
          <a:p>
            <a:pPr defTabSz="1218590"/>
            <a:fld id="{263DB197-84B0-484E-9C0F-88358ECCB797}" type="datetimeFigureOut">
              <a:rPr lang="zh-CN" altLang="en-US" sz="2399" smtClean="0">
                <a:solidFill>
                  <a:prstClr val="black"/>
                </a:solidFill>
              </a:rPr>
              <a:pPr defTabSz="1218590"/>
              <a:t>2024/7/5</a:t>
            </a:fld>
            <a:endParaRPr lang="zh-CN" altLang="en-US" sz="2399">
              <a:solidFill>
                <a:prstClr val="black"/>
              </a:solidFill>
            </a:endParaRPr>
          </a:p>
        </p:txBody>
      </p:sp>
      <p:sp>
        <p:nvSpPr>
          <p:cNvPr id="4" name="页脚占位符 3"/>
          <p:cNvSpPr>
            <a:spLocks noGrp="1"/>
          </p:cNvSpPr>
          <p:nvPr>
            <p:ph type="ftr" sz="quarter" idx="11"/>
          </p:nvPr>
        </p:nvSpPr>
        <p:spPr>
          <a:xfrm>
            <a:off x="4036500" y="6354879"/>
            <a:ext cx="4112657" cy="365040"/>
          </a:xfrm>
        </p:spPr>
        <p:txBody>
          <a:bodyPr lIns="91418" tIns="45709" rIns="91418" bIns="45709"/>
          <a:lstStyle/>
          <a:p>
            <a:pPr defTabSz="1218590"/>
            <a:endParaRPr lang="zh-CN" altLang="en-US" sz="2399">
              <a:solidFill>
                <a:prstClr val="black"/>
              </a:solidFill>
            </a:endParaRPr>
          </a:p>
        </p:txBody>
      </p:sp>
      <p:sp>
        <p:nvSpPr>
          <p:cNvPr id="5" name="灯片编号占位符 4"/>
          <p:cNvSpPr>
            <a:spLocks noGrp="1"/>
          </p:cNvSpPr>
          <p:nvPr>
            <p:ph type="sldNum" sz="quarter" idx="12"/>
          </p:nvPr>
        </p:nvSpPr>
        <p:spPr>
          <a:xfrm>
            <a:off x="8606118" y="6354879"/>
            <a:ext cx="2741772" cy="365040"/>
          </a:xfrm>
        </p:spPr>
        <p:txBody>
          <a:bodyPr lIns="91418" tIns="45709" rIns="91418" bIns="45709"/>
          <a:lstStyle/>
          <a:p>
            <a:pPr defTabSz="1218590"/>
            <a:fld id="{E077DA78-E013-4A8C-AD75-63A150561B10}" type="slidenum">
              <a:rPr lang="zh-CN" altLang="en-US" sz="2399" smtClean="0">
                <a:solidFill>
                  <a:prstClr val="black"/>
                </a:solidFill>
              </a:rPr>
              <a:pPr defTabSz="1218590"/>
              <a:t>‹#›</a:t>
            </a:fld>
            <a:endParaRPr lang="zh-CN" altLang="en-US" sz="2399">
              <a:solidFill>
                <a:prstClr val="black"/>
              </a:solidFill>
            </a:endParaRPr>
          </a:p>
        </p:txBody>
      </p:sp>
      <p:sp>
        <p:nvSpPr>
          <p:cNvPr id="6" name="矩形 5"/>
          <p:cNvSpPr/>
          <p:nvPr userDrawn="1"/>
        </p:nvSpPr>
        <p:spPr>
          <a:xfrm>
            <a:off x="338359" y="260651"/>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26" tIns="60911" rIns="121826" bIns="60911" rtlCol="0" anchor="ctr"/>
          <a:lstStyle/>
          <a:p>
            <a:pPr algn="ctr" defTabSz="1218590"/>
            <a:endParaRPr lang="zh-CN" altLang="en-US" sz="2399">
              <a:solidFill>
                <a:prstClr val="white"/>
              </a:solidFill>
            </a:endParaRPr>
          </a:p>
        </p:txBody>
      </p:sp>
      <p:sp>
        <p:nvSpPr>
          <p:cNvPr id="7" name="矩形 6"/>
          <p:cNvSpPr/>
          <p:nvPr userDrawn="1"/>
        </p:nvSpPr>
        <p:spPr>
          <a:xfrm>
            <a:off x="571742"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21826" tIns="60911" rIns="121826" bIns="60911" rtlCol="0" anchor="ctr"/>
          <a:lstStyle/>
          <a:p>
            <a:pPr algn="ctr" defTabSz="1218590"/>
            <a:endParaRPr lang="zh-CN" altLang="en-US" sz="2399">
              <a:gradFill>
                <a:gsLst>
                  <a:gs pos="0">
                    <a:srgbClr val="66CCFF"/>
                  </a:gs>
                  <a:gs pos="52000">
                    <a:prstClr val="white"/>
                  </a:gs>
                  <a:gs pos="100000">
                    <a:srgbClr val="0070C0"/>
                  </a:gs>
                </a:gsLst>
                <a:lin ang="0" scaled="1"/>
              </a:gradFill>
            </a:endParaRPr>
          </a:p>
        </p:txBody>
      </p:sp>
      <p:cxnSp>
        <p:nvCxnSpPr>
          <p:cNvPr id="9" name="直接连接符 8"/>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002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 y="-11877"/>
            <a:ext cx="12184067" cy="685437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609602" y="274639"/>
            <a:ext cx="10972800" cy="1143000"/>
          </a:xfrm>
          <a:prstGeom prst="rect">
            <a:avLst/>
          </a:prstGeom>
        </p:spPr>
        <p:txBody>
          <a:bodyPr lIns="121934" tIns="60967" rIns="121934" bIns="60967"/>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lIns="121934" tIns="60967" rIns="121934" bIns="60967"/>
          <a:lstStyle/>
          <a:p>
            <a:pPr defTabSz="1218590"/>
            <a:fld id="{DF659192-60C8-49F5-94DF-1E29C3FCC85C}" type="datetimeFigureOut">
              <a:rPr lang="zh-CN" altLang="en-US" sz="2399" smtClean="0">
                <a:solidFill>
                  <a:prstClr val="black"/>
                </a:solidFill>
              </a:rPr>
              <a:pPr defTabSz="1218590"/>
              <a:t>2024/7/5</a:t>
            </a:fld>
            <a:endParaRPr lang="zh-CN" altLang="en-US" sz="2399">
              <a:solidFill>
                <a:prstClr val="black"/>
              </a:solidFill>
            </a:endParaRPr>
          </a:p>
        </p:txBody>
      </p:sp>
      <p:sp>
        <p:nvSpPr>
          <p:cNvPr id="4" name="页脚占位符 3"/>
          <p:cNvSpPr>
            <a:spLocks noGrp="1"/>
          </p:cNvSpPr>
          <p:nvPr>
            <p:ph type="ftr" sz="quarter" idx="11"/>
          </p:nvPr>
        </p:nvSpPr>
        <p:spPr>
          <a:xfrm>
            <a:off x="4165602" y="6356350"/>
            <a:ext cx="3860800" cy="365125"/>
          </a:xfrm>
          <a:prstGeom prst="rect">
            <a:avLst/>
          </a:prstGeom>
        </p:spPr>
        <p:txBody>
          <a:bodyPr lIns="121934" tIns="60967" rIns="121934" bIns="60967"/>
          <a:lstStyle/>
          <a:p>
            <a:pPr defTabSz="1218590"/>
            <a:endParaRPr lang="zh-CN" altLang="en-US" sz="2399">
              <a:solidFill>
                <a:prstClr val="black"/>
              </a:solidFill>
            </a:endParaRPr>
          </a:p>
        </p:txBody>
      </p:sp>
      <p:sp>
        <p:nvSpPr>
          <p:cNvPr id="5" name="灯片编号占位符 4"/>
          <p:cNvSpPr>
            <a:spLocks noGrp="1"/>
          </p:cNvSpPr>
          <p:nvPr>
            <p:ph type="sldNum" sz="quarter" idx="12"/>
          </p:nvPr>
        </p:nvSpPr>
        <p:spPr>
          <a:xfrm>
            <a:off x="8737600" y="6356350"/>
            <a:ext cx="2844800" cy="365125"/>
          </a:xfrm>
          <a:prstGeom prst="rect">
            <a:avLst/>
          </a:prstGeom>
        </p:spPr>
        <p:txBody>
          <a:bodyPr lIns="121934" tIns="60967" rIns="121934" bIns="60967"/>
          <a:lstStyle/>
          <a:p>
            <a:pPr defTabSz="1218590"/>
            <a:fld id="{EB730883-2733-4EB0-9793-894FF9D50112}" type="slidenum">
              <a:rPr lang="zh-CN" altLang="en-US" sz="2399" smtClean="0">
                <a:solidFill>
                  <a:prstClr val="black"/>
                </a:solidFill>
              </a:rPr>
              <a:pPr defTabSz="1218590"/>
              <a:t>‹#›</a:t>
            </a:fld>
            <a:endParaRPr lang="zh-CN" altLang="en-US" sz="2399">
              <a:solidFill>
                <a:prstClr val="black"/>
              </a:solidFill>
            </a:endParaRPr>
          </a:p>
        </p:txBody>
      </p:sp>
    </p:spTree>
    <p:extLst>
      <p:ext uri="{BB962C8B-B14F-4D97-AF65-F5344CB8AC3E}">
        <p14:creationId xmlns:p14="http://schemas.microsoft.com/office/powerpoint/2010/main" val="208147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7" name="矩形 6"/>
          <p:cNvSpPr/>
          <p:nvPr userDrawn="1"/>
        </p:nvSpPr>
        <p:spPr>
          <a:xfrm>
            <a:off x="0" y="0"/>
            <a:ext cx="1501254" cy="10781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 name="标题 1"/>
          <p:cNvSpPr>
            <a:spLocks noGrp="1"/>
          </p:cNvSpPr>
          <p:nvPr>
            <p:ph type="title"/>
          </p:nvPr>
        </p:nvSpPr>
        <p:spPr>
          <a:xfrm>
            <a:off x="1588827" y="287338"/>
            <a:ext cx="10515600" cy="790835"/>
          </a:xfrm>
        </p:spPr>
        <p:txBody>
          <a:bodyPr>
            <a:normAutofit/>
          </a:bodyPr>
          <a:lstStyle>
            <a:lvl1pPr algn="l">
              <a:defRPr lang="zh-CN" altLang="en-US" sz="4400" b="1" kern="1200" dirty="0">
                <a:solidFill>
                  <a:srgbClr val="C55A11"/>
                </a:solidFill>
                <a:latin typeface="微软雅黑" panose="020B0503020204020204" charset="-122"/>
                <a:ea typeface="微软雅黑" panose="020B0503020204020204" charset="-122"/>
                <a:cs typeface="+mj-cs"/>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28DB2B03-8B1D-435A-8239-B1B7C1A59085}" type="datetimeFigureOut">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16D139-F786-4568-ADCC-715A780593E5}" type="slidenum">
              <a:rPr lang="zh-CN" altLang="en-US" smtClean="0"/>
              <a:t>‹#›</a:t>
            </a:fld>
            <a:endParaRPr lang="zh-CN" altLang="en-US"/>
          </a:p>
        </p:txBody>
      </p:sp>
      <p:sp>
        <p:nvSpPr>
          <p:cNvPr id="8" name="矩形 8"/>
          <p:cNvSpPr/>
          <p:nvPr userDrawn="1"/>
        </p:nvSpPr>
        <p:spPr>
          <a:xfrm rot="10800000">
            <a:off x="11076384" y="6280716"/>
            <a:ext cx="1115616" cy="44075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9" name="灯片编号占位符 5"/>
          <p:cNvSpPr txBox="1"/>
          <p:nvPr userDrawn="1"/>
        </p:nvSpPr>
        <p:spPr>
          <a:xfrm>
            <a:off x="11267380"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defRPr/>
            </a:pPr>
            <a:r>
              <a:rPr lang="zh-CN" altLang="en-US" sz="1400" dirty="0">
                <a:effectLst/>
                <a:latin typeface="微软雅黑" panose="020B0503020204020204" charset="-122"/>
                <a:ea typeface="微软雅黑" panose="020B0503020204020204" charset="-122"/>
              </a:rPr>
              <a:t> </a:t>
            </a:r>
            <a:fld id="{2EEF1883-7A0E-4F66-9932-E581691AD397}" type="slidenum">
              <a:rPr lang="zh-CN" altLang="en-US" sz="1600" dirty="0" smtClean="0">
                <a:effectLst/>
                <a:latin typeface="微软雅黑" panose="020B0503020204020204" charset="-122"/>
                <a:ea typeface="微软雅黑" panose="020B0503020204020204" charset="-122"/>
              </a:rPr>
              <a:t>‹#›</a:t>
            </a:fld>
            <a:r>
              <a:rPr lang="zh-CN" altLang="en-US" sz="1400" dirty="0">
                <a:effectLst/>
              </a:rPr>
              <a:t>  </a:t>
            </a:r>
            <a:endParaRPr lang="zh-CN" altLang="en-US" sz="1400" dirty="0">
              <a:effectLst/>
              <a:latin typeface="微软雅黑" panose="020B0503020204020204" charset="-122"/>
              <a:ea typeface="微软雅黑" panose="020B0503020204020204" charset="-122"/>
            </a:endParaRPr>
          </a:p>
        </p:txBody>
      </p:sp>
      <p:sp>
        <p:nvSpPr>
          <p:cNvPr id="13" name="TextBox 6"/>
          <p:cNvSpPr txBox="1"/>
          <p:nvPr userDrawn="1"/>
        </p:nvSpPr>
        <p:spPr>
          <a:xfrm>
            <a:off x="0" y="130724"/>
            <a:ext cx="1501254" cy="830997"/>
          </a:xfrm>
          <a:prstGeom prst="rect">
            <a:avLst/>
          </a:prstGeom>
          <a:noFill/>
        </p:spPr>
        <p:txBody>
          <a:bodyPr wrap="square" rtlCol="0">
            <a:spAutoFit/>
          </a:bodyPr>
          <a:lstStyle/>
          <a:p>
            <a:pPr algn="ctr"/>
            <a:r>
              <a:rPr lang="zh-CN" altLang="en-US" sz="2400" b="1" dirty="0">
                <a:solidFill>
                  <a:schemeClr val="bg1"/>
                </a:solidFill>
                <a:latin typeface="微软雅黑" panose="020B0503020204020204" charset="-122"/>
                <a:ea typeface="微软雅黑" panose="020B0503020204020204" charset="-122"/>
              </a:rPr>
              <a:t>未来</a:t>
            </a:r>
            <a:endParaRPr lang="en-US" altLang="zh-CN" sz="2400" b="1" dirty="0">
              <a:solidFill>
                <a:schemeClr val="bg1"/>
              </a:solidFill>
              <a:latin typeface="微软雅黑" panose="020B0503020204020204" charset="-122"/>
              <a:ea typeface="微软雅黑" panose="020B0503020204020204" charset="-122"/>
            </a:endParaRPr>
          </a:p>
          <a:p>
            <a:pPr algn="ctr"/>
            <a:r>
              <a:rPr lang="zh-CN" altLang="en-US" sz="2400" b="1" dirty="0">
                <a:solidFill>
                  <a:schemeClr val="bg1"/>
                </a:solidFill>
                <a:latin typeface="微软雅黑" panose="020B0503020204020204" charset="-122"/>
                <a:ea typeface="微软雅黑" panose="020B0503020204020204" charset="-122"/>
              </a:rPr>
              <a:t>发展</a:t>
            </a:r>
            <a:endParaRPr lang="en-US" altLang="zh-CN" sz="2400" b="1" dirty="0">
              <a:solidFill>
                <a:schemeClr val="bg1"/>
              </a:solidFill>
              <a:latin typeface="微软雅黑" panose="020B0503020204020204" charset="-122"/>
              <a:ea typeface="微软雅黑" panose="020B0503020204020204" charset="-122"/>
            </a:endParaRPr>
          </a:p>
        </p:txBody>
      </p:sp>
      <p:sp>
        <p:nvSpPr>
          <p:cNvPr id="14" name="矩形 13"/>
          <p:cNvSpPr/>
          <p:nvPr userDrawn="1"/>
        </p:nvSpPr>
        <p:spPr>
          <a:xfrm>
            <a:off x="0" y="1078173"/>
            <a:ext cx="12192000" cy="127674"/>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userDrawn="1"/>
        </p:nvSpPr>
        <p:spPr>
          <a:xfrm>
            <a:off x="0" y="1081051"/>
            <a:ext cx="1501254" cy="1247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lIns="121934" tIns="60967" rIns="121934" bIns="60967"/>
          <a:lstStyle/>
          <a:p>
            <a:pPr defTabSz="1218590"/>
            <a:fld id="{DF659192-60C8-49F5-94DF-1E29C3FCC85C}" type="datetimeFigureOut">
              <a:rPr lang="zh-CN" altLang="en-US" sz="2399" smtClean="0">
                <a:solidFill>
                  <a:prstClr val="black"/>
                </a:solidFill>
              </a:rPr>
              <a:pPr defTabSz="1218590"/>
              <a:t>2024/7/5</a:t>
            </a:fld>
            <a:endParaRPr lang="zh-CN" altLang="en-US" sz="2399">
              <a:solidFill>
                <a:prstClr val="black"/>
              </a:solidFill>
            </a:endParaRPr>
          </a:p>
        </p:txBody>
      </p:sp>
      <p:sp>
        <p:nvSpPr>
          <p:cNvPr id="3" name="页脚占位符 2"/>
          <p:cNvSpPr>
            <a:spLocks noGrp="1"/>
          </p:cNvSpPr>
          <p:nvPr>
            <p:ph type="ftr" sz="quarter" idx="11"/>
          </p:nvPr>
        </p:nvSpPr>
        <p:spPr>
          <a:xfrm>
            <a:off x="4165602" y="6356350"/>
            <a:ext cx="3860800" cy="365125"/>
          </a:xfrm>
          <a:prstGeom prst="rect">
            <a:avLst/>
          </a:prstGeom>
        </p:spPr>
        <p:txBody>
          <a:bodyPr lIns="121934" tIns="60967" rIns="121934" bIns="60967"/>
          <a:lstStyle/>
          <a:p>
            <a:pPr defTabSz="1218590"/>
            <a:endParaRPr lang="zh-CN" altLang="en-US" sz="2399">
              <a:solidFill>
                <a:prstClr val="black"/>
              </a:solidFill>
            </a:endParaRPr>
          </a:p>
        </p:txBody>
      </p:sp>
      <p:sp>
        <p:nvSpPr>
          <p:cNvPr id="4" name="灯片编号占位符 3"/>
          <p:cNvSpPr>
            <a:spLocks noGrp="1"/>
          </p:cNvSpPr>
          <p:nvPr>
            <p:ph type="sldNum" sz="quarter" idx="12"/>
          </p:nvPr>
        </p:nvSpPr>
        <p:spPr>
          <a:xfrm>
            <a:off x="8737600" y="6356350"/>
            <a:ext cx="2844800" cy="365125"/>
          </a:xfrm>
          <a:prstGeom prst="rect">
            <a:avLst/>
          </a:prstGeom>
        </p:spPr>
        <p:txBody>
          <a:bodyPr lIns="121934" tIns="60967" rIns="121934" bIns="60967"/>
          <a:lstStyle/>
          <a:p>
            <a:pPr defTabSz="1218590"/>
            <a:fld id="{EB730883-2733-4EB0-9793-894FF9D50112}" type="slidenum">
              <a:rPr lang="zh-CN" altLang="en-US" sz="2399" smtClean="0">
                <a:solidFill>
                  <a:prstClr val="black"/>
                </a:solidFill>
              </a:rPr>
              <a:pPr defTabSz="1218590"/>
              <a:t>‹#›</a:t>
            </a:fld>
            <a:endParaRPr lang="zh-CN" altLang="en-US" sz="2399">
              <a:solidFill>
                <a:prstClr val="black"/>
              </a:solidFill>
            </a:endParaRPr>
          </a:p>
        </p:txBody>
      </p:sp>
    </p:spTree>
    <p:extLst>
      <p:ext uri="{BB962C8B-B14F-4D97-AF65-F5344CB8AC3E}">
        <p14:creationId xmlns:p14="http://schemas.microsoft.com/office/powerpoint/2010/main" val="1798442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1"/>
            <a:ext cx="4011084" cy="1162051"/>
          </a:xfrm>
          <a:prstGeom prst="rect">
            <a:avLst/>
          </a:prstGeom>
        </p:spPr>
        <p:txBody>
          <a:bodyPr lIns="121934" tIns="60967" rIns="121934" bIns="60967" anchor="b"/>
          <a:lstStyle>
            <a:lvl1pPr algn="l">
              <a:defRPr sz="2699" b="1"/>
            </a:lvl1pPr>
          </a:lstStyle>
          <a:p>
            <a:r>
              <a:rPr lang="zh-CN" altLang="en-US"/>
              <a:t>单击此处编辑母版标题样式</a:t>
            </a:r>
          </a:p>
        </p:txBody>
      </p:sp>
      <p:sp>
        <p:nvSpPr>
          <p:cNvPr id="3" name="内容占位符 2"/>
          <p:cNvSpPr>
            <a:spLocks noGrp="1"/>
          </p:cNvSpPr>
          <p:nvPr>
            <p:ph idx="1"/>
          </p:nvPr>
        </p:nvSpPr>
        <p:spPr>
          <a:xfrm>
            <a:off x="4766733" y="273051"/>
            <a:ext cx="6815666" cy="5853114"/>
          </a:xfrm>
          <a:prstGeom prst="rect">
            <a:avLst/>
          </a:prstGeom>
        </p:spPr>
        <p:txBody>
          <a:bodyPr lIns="121934" tIns="60967" rIns="121934" bIns="60967"/>
          <a:lstStyle>
            <a:lvl1pPr>
              <a:defRPr sz="4298"/>
            </a:lvl1pPr>
            <a:lvl2pPr>
              <a:defRPr sz="3698"/>
            </a:lvl2pPr>
            <a:lvl3pPr>
              <a:defRPr sz="3198"/>
            </a:lvl3pPr>
            <a:lvl4pPr>
              <a:defRPr sz="2699"/>
            </a:lvl4pPr>
            <a:lvl5pPr>
              <a:defRPr sz="2699"/>
            </a:lvl5pPr>
            <a:lvl6pPr>
              <a:defRPr sz="2699"/>
            </a:lvl6pPr>
            <a:lvl7pPr>
              <a:defRPr sz="2699"/>
            </a:lvl7pPr>
            <a:lvl8pPr>
              <a:defRPr sz="2699"/>
            </a:lvl8pPr>
            <a:lvl9pPr>
              <a:defRPr sz="26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4"/>
            <a:ext cx="4011084" cy="4691063"/>
          </a:xfrm>
          <a:prstGeom prst="rect">
            <a:avLst/>
          </a:prstGeom>
        </p:spPr>
        <p:txBody>
          <a:bodyPr lIns="121934" tIns="60967" rIns="121934" bIns="60967"/>
          <a:lstStyle>
            <a:lvl1pPr marL="0" indent="0">
              <a:buNone/>
              <a:defRPr sz="1899"/>
            </a:lvl1pPr>
            <a:lvl2pPr marL="609295" indent="0">
              <a:buNone/>
              <a:defRPr sz="1499"/>
            </a:lvl2pPr>
            <a:lvl3pPr marL="1219225" indent="0">
              <a:buNone/>
              <a:defRPr sz="1299"/>
            </a:lvl3pPr>
            <a:lvl4pPr marL="1827886" indent="0">
              <a:buNone/>
              <a:defRPr sz="1199"/>
            </a:lvl4pPr>
            <a:lvl5pPr marL="2437181" indent="0">
              <a:buNone/>
              <a:defRPr sz="1199"/>
            </a:lvl5pPr>
            <a:lvl6pPr marL="3047111" indent="0">
              <a:buNone/>
              <a:defRPr sz="1199"/>
            </a:lvl6pPr>
            <a:lvl7pPr marL="3656406" indent="0">
              <a:buNone/>
              <a:defRPr sz="1199"/>
            </a:lvl7pPr>
            <a:lvl8pPr marL="4265066" indent="0">
              <a:buNone/>
              <a:defRPr sz="1199"/>
            </a:lvl8pPr>
            <a:lvl9pPr marL="4874996" indent="0">
              <a:buNone/>
              <a:defRPr sz="1199"/>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lIns="121934" tIns="60967" rIns="121934" bIns="60967"/>
          <a:lstStyle/>
          <a:p>
            <a:pPr defTabSz="1218590"/>
            <a:fld id="{DF659192-60C8-49F5-94DF-1E29C3FCC85C}" type="datetimeFigureOut">
              <a:rPr lang="zh-CN" altLang="en-US" sz="2399" smtClean="0">
                <a:solidFill>
                  <a:prstClr val="black"/>
                </a:solidFill>
              </a:rPr>
              <a:pPr defTabSz="1218590"/>
              <a:t>2024/7/5</a:t>
            </a:fld>
            <a:endParaRPr lang="zh-CN" altLang="en-US" sz="2399">
              <a:solidFill>
                <a:prstClr val="black"/>
              </a:solidFill>
            </a:endParaRPr>
          </a:p>
        </p:txBody>
      </p:sp>
      <p:sp>
        <p:nvSpPr>
          <p:cNvPr id="6" name="页脚占位符 5"/>
          <p:cNvSpPr>
            <a:spLocks noGrp="1"/>
          </p:cNvSpPr>
          <p:nvPr>
            <p:ph type="ftr" sz="quarter" idx="11"/>
          </p:nvPr>
        </p:nvSpPr>
        <p:spPr>
          <a:xfrm>
            <a:off x="4165602" y="6356350"/>
            <a:ext cx="3860800" cy="365125"/>
          </a:xfrm>
          <a:prstGeom prst="rect">
            <a:avLst/>
          </a:prstGeom>
        </p:spPr>
        <p:txBody>
          <a:bodyPr lIns="121934" tIns="60967" rIns="121934" bIns="60967"/>
          <a:lstStyle/>
          <a:p>
            <a:pPr defTabSz="1218590"/>
            <a:endParaRPr lang="zh-CN" altLang="en-US" sz="2399">
              <a:solidFill>
                <a:prstClr val="black"/>
              </a:solidFill>
            </a:endParaRPr>
          </a:p>
        </p:txBody>
      </p:sp>
      <p:sp>
        <p:nvSpPr>
          <p:cNvPr id="7" name="灯片编号占位符 6"/>
          <p:cNvSpPr>
            <a:spLocks noGrp="1"/>
          </p:cNvSpPr>
          <p:nvPr>
            <p:ph type="sldNum" sz="quarter" idx="12"/>
          </p:nvPr>
        </p:nvSpPr>
        <p:spPr>
          <a:xfrm>
            <a:off x="8737600" y="6356350"/>
            <a:ext cx="2844800" cy="365125"/>
          </a:xfrm>
          <a:prstGeom prst="rect">
            <a:avLst/>
          </a:prstGeom>
        </p:spPr>
        <p:txBody>
          <a:bodyPr lIns="121934" tIns="60967" rIns="121934" bIns="60967"/>
          <a:lstStyle/>
          <a:p>
            <a:pPr defTabSz="1218590"/>
            <a:fld id="{EB730883-2733-4EB0-9793-894FF9D50112}" type="slidenum">
              <a:rPr lang="zh-CN" altLang="en-US" sz="2399" smtClean="0">
                <a:solidFill>
                  <a:prstClr val="black"/>
                </a:solidFill>
              </a:rPr>
              <a:pPr defTabSz="1218590"/>
              <a:t>‹#›</a:t>
            </a:fld>
            <a:endParaRPr lang="zh-CN" altLang="en-US" sz="2399">
              <a:solidFill>
                <a:prstClr val="black"/>
              </a:solidFill>
            </a:endParaRPr>
          </a:p>
        </p:txBody>
      </p:sp>
    </p:spTree>
    <p:extLst>
      <p:ext uri="{BB962C8B-B14F-4D97-AF65-F5344CB8AC3E}">
        <p14:creationId xmlns:p14="http://schemas.microsoft.com/office/powerpoint/2010/main" val="1681175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lIns="121934" tIns="60967" rIns="121934" bIns="60967" anchor="b"/>
          <a:lstStyle>
            <a:lvl1pPr algn="l">
              <a:defRPr sz="2699"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lIns="121934" tIns="60967" rIns="121934" bIns="60967"/>
          <a:lstStyle>
            <a:lvl1pPr marL="0" indent="0">
              <a:buNone/>
              <a:defRPr sz="4298"/>
            </a:lvl1pPr>
            <a:lvl2pPr marL="609295" indent="0">
              <a:buNone/>
              <a:defRPr sz="3698"/>
            </a:lvl2pPr>
            <a:lvl3pPr marL="1219225" indent="0">
              <a:buNone/>
              <a:defRPr sz="3198"/>
            </a:lvl3pPr>
            <a:lvl4pPr marL="1827886" indent="0">
              <a:buNone/>
              <a:defRPr sz="2699"/>
            </a:lvl4pPr>
            <a:lvl5pPr marL="2437181" indent="0">
              <a:buNone/>
              <a:defRPr sz="2699"/>
            </a:lvl5pPr>
            <a:lvl6pPr marL="3047111" indent="0">
              <a:buNone/>
              <a:defRPr sz="2699"/>
            </a:lvl6pPr>
            <a:lvl7pPr marL="3656406" indent="0">
              <a:buNone/>
              <a:defRPr sz="2699"/>
            </a:lvl7pPr>
            <a:lvl8pPr marL="4265066" indent="0">
              <a:buNone/>
              <a:defRPr sz="2699"/>
            </a:lvl8pPr>
            <a:lvl9pPr marL="4874996" indent="0">
              <a:buNone/>
              <a:defRPr sz="2699"/>
            </a:lvl9pPr>
          </a:lstStyle>
          <a:p>
            <a:endParaRPr lang="zh-CN" altLang="en-US"/>
          </a:p>
        </p:txBody>
      </p:sp>
      <p:sp>
        <p:nvSpPr>
          <p:cNvPr id="4" name="文本占位符 3"/>
          <p:cNvSpPr>
            <a:spLocks noGrp="1"/>
          </p:cNvSpPr>
          <p:nvPr>
            <p:ph type="body" sz="half" idx="2"/>
          </p:nvPr>
        </p:nvSpPr>
        <p:spPr>
          <a:xfrm>
            <a:off x="2389717" y="5367340"/>
            <a:ext cx="7315200" cy="804863"/>
          </a:xfrm>
          <a:prstGeom prst="rect">
            <a:avLst/>
          </a:prstGeom>
        </p:spPr>
        <p:txBody>
          <a:bodyPr lIns="121934" tIns="60967" rIns="121934" bIns="60967"/>
          <a:lstStyle>
            <a:lvl1pPr marL="0" indent="0">
              <a:buNone/>
              <a:defRPr sz="1899"/>
            </a:lvl1pPr>
            <a:lvl2pPr marL="609295" indent="0">
              <a:buNone/>
              <a:defRPr sz="1499"/>
            </a:lvl2pPr>
            <a:lvl3pPr marL="1219225" indent="0">
              <a:buNone/>
              <a:defRPr sz="1299"/>
            </a:lvl3pPr>
            <a:lvl4pPr marL="1827886" indent="0">
              <a:buNone/>
              <a:defRPr sz="1199"/>
            </a:lvl4pPr>
            <a:lvl5pPr marL="2437181" indent="0">
              <a:buNone/>
              <a:defRPr sz="1199"/>
            </a:lvl5pPr>
            <a:lvl6pPr marL="3047111" indent="0">
              <a:buNone/>
              <a:defRPr sz="1199"/>
            </a:lvl6pPr>
            <a:lvl7pPr marL="3656406" indent="0">
              <a:buNone/>
              <a:defRPr sz="1199"/>
            </a:lvl7pPr>
            <a:lvl8pPr marL="4265066" indent="0">
              <a:buNone/>
              <a:defRPr sz="1199"/>
            </a:lvl8pPr>
            <a:lvl9pPr marL="4874996" indent="0">
              <a:buNone/>
              <a:defRPr sz="1199"/>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lIns="121934" tIns="60967" rIns="121934" bIns="60967"/>
          <a:lstStyle/>
          <a:p>
            <a:pPr defTabSz="1218590"/>
            <a:fld id="{DF659192-60C8-49F5-94DF-1E29C3FCC85C}" type="datetimeFigureOut">
              <a:rPr lang="zh-CN" altLang="en-US" sz="2399" smtClean="0">
                <a:solidFill>
                  <a:prstClr val="black"/>
                </a:solidFill>
              </a:rPr>
              <a:pPr defTabSz="1218590"/>
              <a:t>2024/7/5</a:t>
            </a:fld>
            <a:endParaRPr lang="zh-CN" altLang="en-US" sz="2399">
              <a:solidFill>
                <a:prstClr val="black"/>
              </a:solidFill>
            </a:endParaRPr>
          </a:p>
        </p:txBody>
      </p:sp>
      <p:sp>
        <p:nvSpPr>
          <p:cNvPr id="6" name="页脚占位符 5"/>
          <p:cNvSpPr>
            <a:spLocks noGrp="1"/>
          </p:cNvSpPr>
          <p:nvPr>
            <p:ph type="ftr" sz="quarter" idx="11"/>
          </p:nvPr>
        </p:nvSpPr>
        <p:spPr>
          <a:xfrm>
            <a:off x="4165602" y="6356350"/>
            <a:ext cx="3860800" cy="365125"/>
          </a:xfrm>
          <a:prstGeom prst="rect">
            <a:avLst/>
          </a:prstGeom>
        </p:spPr>
        <p:txBody>
          <a:bodyPr lIns="121934" tIns="60967" rIns="121934" bIns="60967"/>
          <a:lstStyle/>
          <a:p>
            <a:pPr defTabSz="1218590"/>
            <a:endParaRPr lang="zh-CN" altLang="en-US" sz="2399">
              <a:solidFill>
                <a:prstClr val="black"/>
              </a:solidFill>
            </a:endParaRPr>
          </a:p>
        </p:txBody>
      </p:sp>
      <p:sp>
        <p:nvSpPr>
          <p:cNvPr id="7" name="灯片编号占位符 6"/>
          <p:cNvSpPr>
            <a:spLocks noGrp="1"/>
          </p:cNvSpPr>
          <p:nvPr>
            <p:ph type="sldNum" sz="quarter" idx="12"/>
          </p:nvPr>
        </p:nvSpPr>
        <p:spPr>
          <a:xfrm>
            <a:off x="8737600" y="6356350"/>
            <a:ext cx="2844800" cy="365125"/>
          </a:xfrm>
          <a:prstGeom prst="rect">
            <a:avLst/>
          </a:prstGeom>
        </p:spPr>
        <p:txBody>
          <a:bodyPr lIns="121934" tIns="60967" rIns="121934" bIns="60967"/>
          <a:lstStyle/>
          <a:p>
            <a:pPr defTabSz="1218590"/>
            <a:fld id="{EB730883-2733-4EB0-9793-894FF9D50112}" type="slidenum">
              <a:rPr lang="zh-CN" altLang="en-US" sz="2399" smtClean="0">
                <a:solidFill>
                  <a:prstClr val="black"/>
                </a:solidFill>
              </a:rPr>
              <a:pPr defTabSz="1218590"/>
              <a:t>‹#›</a:t>
            </a:fld>
            <a:endParaRPr lang="zh-CN" altLang="en-US" sz="2399">
              <a:solidFill>
                <a:prstClr val="black"/>
              </a:solidFill>
            </a:endParaRPr>
          </a:p>
        </p:txBody>
      </p:sp>
    </p:spTree>
    <p:extLst>
      <p:ext uri="{BB962C8B-B14F-4D97-AF65-F5344CB8AC3E}">
        <p14:creationId xmlns:p14="http://schemas.microsoft.com/office/powerpoint/2010/main" val="3286332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2" y="274639"/>
            <a:ext cx="10972800" cy="1143000"/>
          </a:xfrm>
          <a:prstGeom prst="rect">
            <a:avLst/>
          </a:prstGeom>
        </p:spPr>
        <p:txBody>
          <a:bodyPr lIns="121934" tIns="60967" rIns="121934" bIns="60967"/>
          <a:lstStyle/>
          <a:p>
            <a:r>
              <a:rPr lang="zh-CN" altLang="en-US"/>
              <a:t>单击此处编辑母版标题样式</a:t>
            </a:r>
          </a:p>
        </p:txBody>
      </p:sp>
      <p:sp>
        <p:nvSpPr>
          <p:cNvPr id="3" name="竖排文字占位符 2"/>
          <p:cNvSpPr>
            <a:spLocks noGrp="1"/>
          </p:cNvSpPr>
          <p:nvPr>
            <p:ph type="body" orient="vert" idx="1"/>
          </p:nvPr>
        </p:nvSpPr>
        <p:spPr>
          <a:xfrm>
            <a:off x="609602" y="1600204"/>
            <a:ext cx="10972800" cy="4525963"/>
          </a:xfrm>
          <a:prstGeom prst="rect">
            <a:avLst/>
          </a:prstGeom>
        </p:spPr>
        <p:txBody>
          <a:bodyPr vert="eaVert" lIns="121934" tIns="60967" rIns="121934" bIns="6096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lIns="121934" tIns="60967" rIns="121934" bIns="60967"/>
          <a:lstStyle/>
          <a:p>
            <a:pPr defTabSz="1218590"/>
            <a:fld id="{DF659192-60C8-49F5-94DF-1E29C3FCC85C}" type="datetimeFigureOut">
              <a:rPr lang="zh-CN" altLang="en-US" sz="2399" smtClean="0">
                <a:solidFill>
                  <a:prstClr val="black"/>
                </a:solidFill>
              </a:rPr>
              <a:pPr defTabSz="1218590"/>
              <a:t>2024/7/5</a:t>
            </a:fld>
            <a:endParaRPr lang="zh-CN" altLang="en-US" sz="2399">
              <a:solidFill>
                <a:prstClr val="black"/>
              </a:solidFill>
            </a:endParaRPr>
          </a:p>
        </p:txBody>
      </p:sp>
      <p:sp>
        <p:nvSpPr>
          <p:cNvPr id="5" name="页脚占位符 4"/>
          <p:cNvSpPr>
            <a:spLocks noGrp="1"/>
          </p:cNvSpPr>
          <p:nvPr>
            <p:ph type="ftr" sz="quarter" idx="11"/>
          </p:nvPr>
        </p:nvSpPr>
        <p:spPr>
          <a:xfrm>
            <a:off x="4165602" y="6356350"/>
            <a:ext cx="3860800" cy="365125"/>
          </a:xfrm>
          <a:prstGeom prst="rect">
            <a:avLst/>
          </a:prstGeom>
        </p:spPr>
        <p:txBody>
          <a:bodyPr lIns="121934" tIns="60967" rIns="121934" bIns="60967"/>
          <a:lstStyle/>
          <a:p>
            <a:pPr defTabSz="1218590"/>
            <a:endParaRPr lang="zh-CN" altLang="en-US" sz="2399">
              <a:solidFill>
                <a:prstClr val="black"/>
              </a:solidFill>
            </a:endParaRPr>
          </a:p>
        </p:txBody>
      </p:sp>
      <p:sp>
        <p:nvSpPr>
          <p:cNvPr id="6" name="灯片编号占位符 5"/>
          <p:cNvSpPr>
            <a:spLocks noGrp="1"/>
          </p:cNvSpPr>
          <p:nvPr>
            <p:ph type="sldNum" sz="quarter" idx="12"/>
          </p:nvPr>
        </p:nvSpPr>
        <p:spPr>
          <a:xfrm>
            <a:off x="8737600" y="6356350"/>
            <a:ext cx="2844800" cy="365125"/>
          </a:xfrm>
          <a:prstGeom prst="rect">
            <a:avLst/>
          </a:prstGeom>
        </p:spPr>
        <p:txBody>
          <a:bodyPr lIns="121934" tIns="60967" rIns="121934" bIns="60967"/>
          <a:lstStyle/>
          <a:p>
            <a:pPr defTabSz="1218590"/>
            <a:fld id="{EB730883-2733-4EB0-9793-894FF9D50112}" type="slidenum">
              <a:rPr lang="zh-CN" altLang="en-US" sz="2399" smtClean="0">
                <a:solidFill>
                  <a:prstClr val="black"/>
                </a:solidFill>
              </a:rPr>
              <a:pPr defTabSz="1218590"/>
              <a:t>‹#›</a:t>
            </a:fld>
            <a:endParaRPr lang="zh-CN" altLang="en-US" sz="2399">
              <a:solidFill>
                <a:prstClr val="black"/>
              </a:solidFill>
            </a:endParaRPr>
          </a:p>
        </p:txBody>
      </p:sp>
    </p:spTree>
    <p:extLst>
      <p:ext uri="{BB962C8B-B14F-4D97-AF65-F5344CB8AC3E}">
        <p14:creationId xmlns:p14="http://schemas.microsoft.com/office/powerpoint/2010/main" val="37900903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2" y="206377"/>
            <a:ext cx="2743200" cy="4387851"/>
          </a:xfrm>
          <a:prstGeom prst="rect">
            <a:avLst/>
          </a:prstGeom>
        </p:spPr>
        <p:txBody>
          <a:bodyPr vert="eaVert" lIns="121934" tIns="60967" rIns="121934" bIns="60967"/>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a:prstGeom prst="rect">
            <a:avLst/>
          </a:prstGeom>
        </p:spPr>
        <p:txBody>
          <a:bodyPr vert="eaVert" lIns="121934" tIns="60967" rIns="121934" bIns="6096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lIns="121934" tIns="60967" rIns="121934" bIns="60967"/>
          <a:lstStyle/>
          <a:p>
            <a:pPr defTabSz="1218590"/>
            <a:fld id="{DF659192-60C8-49F5-94DF-1E29C3FCC85C}" type="datetimeFigureOut">
              <a:rPr lang="zh-CN" altLang="en-US" sz="2399" smtClean="0">
                <a:solidFill>
                  <a:prstClr val="black"/>
                </a:solidFill>
              </a:rPr>
              <a:pPr defTabSz="1218590"/>
              <a:t>2024/7/5</a:t>
            </a:fld>
            <a:endParaRPr lang="zh-CN" altLang="en-US" sz="2399">
              <a:solidFill>
                <a:prstClr val="black"/>
              </a:solidFill>
            </a:endParaRPr>
          </a:p>
        </p:txBody>
      </p:sp>
      <p:sp>
        <p:nvSpPr>
          <p:cNvPr id="5" name="页脚占位符 4"/>
          <p:cNvSpPr>
            <a:spLocks noGrp="1"/>
          </p:cNvSpPr>
          <p:nvPr>
            <p:ph type="ftr" sz="quarter" idx="11"/>
          </p:nvPr>
        </p:nvSpPr>
        <p:spPr>
          <a:xfrm>
            <a:off x="4165602" y="6356350"/>
            <a:ext cx="3860800" cy="365125"/>
          </a:xfrm>
          <a:prstGeom prst="rect">
            <a:avLst/>
          </a:prstGeom>
        </p:spPr>
        <p:txBody>
          <a:bodyPr lIns="121934" tIns="60967" rIns="121934" bIns="60967"/>
          <a:lstStyle/>
          <a:p>
            <a:pPr defTabSz="1218590"/>
            <a:endParaRPr lang="zh-CN" altLang="en-US" sz="2399">
              <a:solidFill>
                <a:prstClr val="black"/>
              </a:solidFill>
            </a:endParaRPr>
          </a:p>
        </p:txBody>
      </p:sp>
      <p:sp>
        <p:nvSpPr>
          <p:cNvPr id="6" name="灯片编号占位符 5"/>
          <p:cNvSpPr>
            <a:spLocks noGrp="1"/>
          </p:cNvSpPr>
          <p:nvPr>
            <p:ph type="sldNum" sz="quarter" idx="12"/>
          </p:nvPr>
        </p:nvSpPr>
        <p:spPr>
          <a:xfrm>
            <a:off x="8737600" y="6356350"/>
            <a:ext cx="2844800" cy="365125"/>
          </a:xfrm>
          <a:prstGeom prst="rect">
            <a:avLst/>
          </a:prstGeom>
        </p:spPr>
        <p:txBody>
          <a:bodyPr lIns="121934" tIns="60967" rIns="121934" bIns="60967"/>
          <a:lstStyle/>
          <a:p>
            <a:pPr defTabSz="1218590"/>
            <a:fld id="{EB730883-2733-4EB0-9793-894FF9D50112}" type="slidenum">
              <a:rPr lang="zh-CN" altLang="en-US" sz="2399" smtClean="0">
                <a:solidFill>
                  <a:prstClr val="black"/>
                </a:solidFill>
              </a:rPr>
              <a:pPr defTabSz="1218590"/>
              <a:t>‹#›</a:t>
            </a:fld>
            <a:endParaRPr lang="zh-CN" altLang="en-US" sz="2399">
              <a:solidFill>
                <a:prstClr val="black"/>
              </a:solidFill>
            </a:endParaRPr>
          </a:p>
        </p:txBody>
      </p:sp>
    </p:spTree>
    <p:extLst>
      <p:ext uri="{BB962C8B-B14F-4D97-AF65-F5344CB8AC3E}">
        <p14:creationId xmlns:p14="http://schemas.microsoft.com/office/powerpoint/2010/main" val="949908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7884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5"/>
            <a:ext cx="10515600" cy="1325563"/>
          </a:xfrm>
          <a:prstGeom prst="rect">
            <a:avLst/>
          </a:prstGeom>
        </p:spPr>
        <p:txBody>
          <a:bodyPr lIns="91450" tIns="45726" rIns="91450" bIns="45726"/>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lIns="91450" tIns="45726" rIns="91450" bIns="4572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lIns="91450" tIns="45726" rIns="91450" bIns="45726"/>
          <a:lstStyle/>
          <a:p>
            <a:pPr defTabSz="1218590"/>
            <a:fld id="{530820CF-B880-4189-942D-D702A7CBA730}" type="datetimeFigureOut">
              <a:rPr lang="zh-CN" altLang="en-US" sz="2399" smtClean="0">
                <a:solidFill>
                  <a:prstClr val="black"/>
                </a:solidFill>
              </a:rPr>
              <a:pPr defTabSz="1218590"/>
              <a:t>2024/7/5</a:t>
            </a:fld>
            <a:endParaRPr lang="zh-CN" altLang="en-US" sz="2399">
              <a:solidFill>
                <a:prstClr val="black"/>
              </a:solidFill>
            </a:endParaRPr>
          </a:p>
        </p:txBody>
      </p:sp>
      <p:sp>
        <p:nvSpPr>
          <p:cNvPr id="5" name="页脚占位符 4"/>
          <p:cNvSpPr>
            <a:spLocks noGrp="1"/>
          </p:cNvSpPr>
          <p:nvPr>
            <p:ph type="ftr" sz="quarter" idx="11"/>
          </p:nvPr>
        </p:nvSpPr>
        <p:spPr>
          <a:xfrm>
            <a:off x="4038602" y="6356350"/>
            <a:ext cx="4114800" cy="365125"/>
          </a:xfrm>
          <a:prstGeom prst="rect">
            <a:avLst/>
          </a:prstGeom>
        </p:spPr>
        <p:txBody>
          <a:bodyPr lIns="91450" tIns="45726" rIns="91450" bIns="45726"/>
          <a:lstStyle/>
          <a:p>
            <a:pPr defTabSz="1218590"/>
            <a:endParaRPr lang="zh-CN" altLang="en-US" sz="2399">
              <a:solidFill>
                <a:prstClr val="black"/>
              </a:solidFill>
            </a:endParaRPr>
          </a:p>
        </p:txBody>
      </p:sp>
      <p:sp>
        <p:nvSpPr>
          <p:cNvPr id="6" name="灯片编号占位符 5"/>
          <p:cNvSpPr>
            <a:spLocks noGrp="1"/>
          </p:cNvSpPr>
          <p:nvPr>
            <p:ph type="sldNum" sz="quarter" idx="12"/>
          </p:nvPr>
        </p:nvSpPr>
        <p:spPr>
          <a:xfrm>
            <a:off x="8610602" y="6356350"/>
            <a:ext cx="2743200" cy="365125"/>
          </a:xfrm>
          <a:prstGeom prst="rect">
            <a:avLst/>
          </a:prstGeom>
        </p:spPr>
        <p:txBody>
          <a:bodyPr lIns="91450" tIns="45726" rIns="91450" bIns="45726"/>
          <a:lstStyle/>
          <a:p>
            <a:pPr defTabSz="1218590"/>
            <a:fld id="{0C913308-F349-4B6D-A68A-DD1791B4A57B}" type="slidenum">
              <a:rPr lang="zh-CN" altLang="en-US" sz="2399" smtClean="0">
                <a:solidFill>
                  <a:prstClr val="black"/>
                </a:solidFill>
              </a:rPr>
              <a:pPr defTabSz="1218590"/>
              <a:t>‹#›</a:t>
            </a:fld>
            <a:endParaRPr lang="zh-CN" altLang="en-US" sz="2399">
              <a:solidFill>
                <a:prstClr val="black"/>
              </a:solidFill>
            </a:endParaRPr>
          </a:p>
        </p:txBody>
      </p:sp>
    </p:spTree>
    <p:extLst>
      <p:ext uri="{BB962C8B-B14F-4D97-AF65-F5344CB8AC3E}">
        <p14:creationId xmlns:p14="http://schemas.microsoft.com/office/powerpoint/2010/main" val="2787070711"/>
      </p:ext>
    </p:extLst>
  </p:cSld>
  <p:clrMapOvr>
    <a:masterClrMapping/>
  </p:clrMapOvr>
  <p:transition spd="slow">
    <p:push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0" name="矩形 19"/>
          <p:cNvSpPr/>
          <p:nvPr userDrawn="1"/>
        </p:nvSpPr>
        <p:spPr>
          <a:xfrm>
            <a:off x="3" y="3"/>
            <a:ext cx="1501255" cy="107812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2" name="标题 1"/>
          <p:cNvSpPr>
            <a:spLocks noGrp="1"/>
          </p:cNvSpPr>
          <p:nvPr>
            <p:ph type="title"/>
          </p:nvPr>
        </p:nvSpPr>
        <p:spPr>
          <a:xfrm>
            <a:off x="1588828" y="287327"/>
            <a:ext cx="10515600" cy="790798"/>
          </a:xfrm>
        </p:spPr>
        <p:txBody>
          <a:bodyPr lIns="91418" tIns="45709" rIns="91418" bIns="45709"/>
          <a:lstStyle>
            <a:lvl1pPr algn="l">
              <a:defRPr>
                <a:solidFill>
                  <a:srgbClr val="0000FF"/>
                </a:solidFill>
              </a:defRPr>
            </a:lvl1pPr>
          </a:lstStyle>
          <a:p>
            <a:r>
              <a:rPr lang="zh-CN" altLang="en-US" dirty="0"/>
              <a:t>单击此处编辑母版标题样式</a:t>
            </a:r>
          </a:p>
        </p:txBody>
      </p:sp>
      <p:sp>
        <p:nvSpPr>
          <p:cNvPr id="4" name="日期占位符 3"/>
          <p:cNvSpPr>
            <a:spLocks noGrp="1"/>
          </p:cNvSpPr>
          <p:nvPr>
            <p:ph type="dt" sz="half" idx="10"/>
          </p:nvPr>
        </p:nvSpPr>
        <p:spPr>
          <a:xfrm>
            <a:off x="838203" y="6356058"/>
            <a:ext cx="2743200" cy="365108"/>
          </a:xfrm>
        </p:spPr>
        <p:txBody>
          <a:bodyPr lIns="91418" tIns="45709" rIns="91418" bIns="45709"/>
          <a:lstStyle/>
          <a:p>
            <a:pPr defTabSz="1218590"/>
            <a:fld id="{28DB2B03-8B1D-435A-8239-B1B7C1A59085}" type="datetimeFigureOut">
              <a:rPr lang="zh-CN" altLang="en-US" sz="2399" smtClean="0">
                <a:solidFill>
                  <a:prstClr val="black"/>
                </a:solidFill>
              </a:rPr>
              <a:pPr defTabSz="1218590"/>
              <a:t>2024/7/5</a:t>
            </a:fld>
            <a:endParaRPr lang="zh-CN" altLang="en-US" sz="2399">
              <a:solidFill>
                <a:prstClr val="black"/>
              </a:solidFill>
            </a:endParaRPr>
          </a:p>
        </p:txBody>
      </p:sp>
      <p:sp>
        <p:nvSpPr>
          <p:cNvPr id="5" name="页脚占位符 4"/>
          <p:cNvSpPr>
            <a:spLocks noGrp="1"/>
          </p:cNvSpPr>
          <p:nvPr>
            <p:ph type="ftr" sz="quarter" idx="11"/>
          </p:nvPr>
        </p:nvSpPr>
        <p:spPr>
          <a:xfrm>
            <a:off x="4038602" y="6356058"/>
            <a:ext cx="4114800" cy="365108"/>
          </a:xfrm>
        </p:spPr>
        <p:txBody>
          <a:bodyPr lIns="91418" tIns="45709" rIns="91418" bIns="45709"/>
          <a:lstStyle/>
          <a:p>
            <a:pPr defTabSz="1218590"/>
            <a:endParaRPr lang="zh-CN" altLang="en-US" sz="2399">
              <a:solidFill>
                <a:prstClr val="black"/>
              </a:solidFill>
            </a:endParaRPr>
          </a:p>
        </p:txBody>
      </p:sp>
      <p:sp>
        <p:nvSpPr>
          <p:cNvPr id="6" name="灯片编号占位符 5"/>
          <p:cNvSpPr>
            <a:spLocks noGrp="1"/>
          </p:cNvSpPr>
          <p:nvPr>
            <p:ph type="sldNum" sz="quarter" idx="12"/>
          </p:nvPr>
        </p:nvSpPr>
        <p:spPr>
          <a:xfrm>
            <a:off x="8610602" y="6356058"/>
            <a:ext cx="2743200" cy="365108"/>
          </a:xfrm>
        </p:spPr>
        <p:txBody>
          <a:bodyPr lIns="91418" tIns="45709" rIns="91418" bIns="45709"/>
          <a:lstStyle/>
          <a:p>
            <a:pPr defTabSz="1218590"/>
            <a:fld id="{C316D139-F786-4568-ADCC-715A780593E5}" type="slidenum">
              <a:rPr lang="zh-CN" altLang="en-US" sz="2399" smtClean="0">
                <a:solidFill>
                  <a:prstClr val="black"/>
                </a:solidFill>
              </a:rPr>
              <a:pPr defTabSz="1218590"/>
              <a:t>‹#›</a:t>
            </a:fld>
            <a:endParaRPr lang="zh-CN" altLang="en-US" sz="2399">
              <a:solidFill>
                <a:prstClr val="black"/>
              </a:solidFill>
            </a:endParaRPr>
          </a:p>
        </p:txBody>
      </p:sp>
      <p:sp>
        <p:nvSpPr>
          <p:cNvPr id="8" name="矩形 8"/>
          <p:cNvSpPr/>
          <p:nvPr userDrawn="1"/>
        </p:nvSpPr>
        <p:spPr>
          <a:xfrm rot="10800000">
            <a:off x="11076385" y="6280427"/>
            <a:ext cx="1115616" cy="44073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9" name="灯片编号占位符 5"/>
          <p:cNvSpPr txBox="1"/>
          <p:nvPr userDrawn="1"/>
        </p:nvSpPr>
        <p:spPr>
          <a:xfrm>
            <a:off x="11267382" y="6348400"/>
            <a:ext cx="888460" cy="304785"/>
          </a:xfrm>
          <a:prstGeom prst="rect">
            <a:avLst/>
          </a:prstGeom>
          <a:effectLst>
            <a:outerShdw blurRad="152400" dist="317500" dir="5400000" sx="90000" sy="-19000" rotWithShape="0">
              <a:prstClr val="black">
                <a:alpha val="15000"/>
              </a:prstClr>
            </a:outerShdw>
          </a:effectLst>
        </p:spPr>
        <p:txBody>
          <a:bodyPr lIns="91370" tIns="45685" rIns="91370" bIns="45685"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defTabSz="1218590">
              <a:defRPr/>
            </a:pPr>
            <a:r>
              <a:rPr lang="zh-CN" altLang="en-US" sz="1399" dirty="0">
                <a:solidFill>
                  <a:prstClr val="white"/>
                </a:solidFill>
                <a:latin typeface="微软雅黑" panose="020B0503020204020204" pitchFamily="34" charset="-122"/>
                <a:ea typeface="微软雅黑" panose="020B0503020204020204" pitchFamily="34" charset="-122"/>
              </a:rPr>
              <a:t> </a:t>
            </a:r>
            <a:fld id="{2EEF1883-7A0E-4F66-9932-E581691AD397}" type="slidenum">
              <a:rPr lang="zh-CN" altLang="en-US" sz="1499" dirty="0" smtClean="0">
                <a:solidFill>
                  <a:prstClr val="white"/>
                </a:solidFill>
                <a:latin typeface="微软雅黑" panose="020B0503020204020204" pitchFamily="34" charset="-122"/>
                <a:ea typeface="微软雅黑" panose="020B0503020204020204" pitchFamily="34" charset="-122"/>
              </a:rPr>
              <a:pPr algn="ctr" defTabSz="1218590">
                <a:defRPr/>
              </a:pPr>
              <a:t>‹#›</a:t>
            </a:fld>
            <a:r>
              <a:rPr lang="zh-CN" altLang="en-US" sz="1399" dirty="0">
                <a:solidFill>
                  <a:prstClr val="white"/>
                </a:solidFill>
              </a:rPr>
              <a:t>  </a:t>
            </a:r>
            <a:endParaRPr lang="zh-CN" altLang="en-US" sz="1399" dirty="0">
              <a:solidFill>
                <a:prstClr val="white"/>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0" y="1078124"/>
            <a:ext cx="12192000" cy="12766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16" name="矩形 15"/>
          <p:cNvSpPr/>
          <p:nvPr userDrawn="1"/>
        </p:nvSpPr>
        <p:spPr>
          <a:xfrm>
            <a:off x="3" y="1081001"/>
            <a:ext cx="1501255" cy="124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12" name="TextBox 6"/>
          <p:cNvSpPr txBox="1"/>
          <p:nvPr userDrawn="1"/>
        </p:nvSpPr>
        <p:spPr>
          <a:xfrm>
            <a:off x="3" y="295971"/>
            <a:ext cx="1501255" cy="538462"/>
          </a:xfrm>
          <a:prstGeom prst="rect">
            <a:avLst/>
          </a:prstGeom>
          <a:solidFill>
            <a:srgbClr val="0000FF"/>
          </a:solidFill>
        </p:spPr>
        <p:txBody>
          <a:bodyPr wrap="square" lIns="91370" tIns="45685" rIns="91370" bIns="45685" rtlCol="0">
            <a:spAutoFit/>
          </a:bodyPr>
          <a:lstStyle/>
          <a:p>
            <a:pPr algn="ctr" defTabSz="1218590"/>
            <a:r>
              <a:rPr lang="zh-CN" altLang="en-US" sz="2899" b="1" dirty="0">
                <a:solidFill>
                  <a:prstClr val="white"/>
                </a:solidFill>
                <a:latin typeface="微软雅黑" panose="020B0503020204020204" pitchFamily="34" charset="-122"/>
                <a:ea typeface="微软雅黑" panose="020B0503020204020204" pitchFamily="34" charset="-122"/>
              </a:rPr>
              <a:t>概况</a:t>
            </a:r>
          </a:p>
        </p:txBody>
      </p:sp>
    </p:spTree>
    <p:extLst>
      <p:ext uri="{BB962C8B-B14F-4D97-AF65-F5344CB8AC3E}">
        <p14:creationId xmlns:p14="http://schemas.microsoft.com/office/powerpoint/2010/main" val="2600195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9072880" y="6492363"/>
            <a:ext cx="2743200" cy="365108"/>
          </a:xfrm>
        </p:spPr>
        <p:txBody>
          <a:bodyPr lIns="91418" tIns="45709" rIns="91418" bIns="45709"/>
          <a:lstStyle>
            <a:lvl1pPr algn="r">
              <a:defRPr sz="1399" b="0">
                <a:latin typeface="仿宋_GB2312" panose="02010609030101010101" charset="-122"/>
                <a:ea typeface="仿宋_GB2312" panose="02010609030101010101" charset="-122"/>
              </a:defRPr>
            </a:lvl1pPr>
          </a:lstStyle>
          <a:p>
            <a:pPr defTabSz="1218590"/>
            <a:fld id="{341D1296-2E93-47A3-B509-9CB210ECFEC1}" type="slidenum">
              <a:rPr lang="zh-CN" altLang="en-US" smtClean="0">
                <a:solidFill>
                  <a:prstClr val="black"/>
                </a:solidFill>
              </a:rPr>
              <a:pPr defTabSz="1218590"/>
              <a:t>‹#›</a:t>
            </a:fld>
            <a:endParaRPr lang="zh-CN" altLang="en-US">
              <a:solidFill>
                <a:prstClr val="black"/>
              </a:solidFill>
            </a:endParaRPr>
          </a:p>
        </p:txBody>
      </p:sp>
      <p:grpSp>
        <p:nvGrpSpPr>
          <p:cNvPr id="2" name="组合 1"/>
          <p:cNvGrpSpPr/>
          <p:nvPr userDrawn="1"/>
        </p:nvGrpSpPr>
        <p:grpSpPr>
          <a:xfrm>
            <a:off x="375368" y="1"/>
            <a:ext cx="140967" cy="908678"/>
            <a:chOff x="281524" y="0"/>
            <a:chExt cx="105725" cy="721610"/>
          </a:xfrm>
          <a:gradFill flip="none" rotWithShape="1">
            <a:gsLst>
              <a:gs pos="0">
                <a:srgbClr val="1A7BAE">
                  <a:shade val="30000"/>
                  <a:satMod val="115000"/>
                </a:srgbClr>
              </a:gs>
              <a:gs pos="50000">
                <a:srgbClr val="1A7BAE">
                  <a:shade val="67500"/>
                  <a:satMod val="115000"/>
                </a:srgbClr>
              </a:gs>
              <a:gs pos="100000">
                <a:srgbClr val="1A7BAE">
                  <a:shade val="100000"/>
                  <a:satMod val="115000"/>
                </a:srgbClr>
              </a:gs>
            </a:gsLst>
            <a:lin ang="5400000" scaled="1"/>
            <a:tileRect/>
          </a:gra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0"/>
              <a:endParaRPr lang="zh-CN" altLang="en-US" sz="2399">
                <a:solidFill>
                  <a:prstClr val="white"/>
                </a:solidFill>
              </a:endParaRPr>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0"/>
              <a:endParaRPr lang="zh-CN" altLang="en-US" sz="2399">
                <a:solidFill>
                  <a:prstClr val="white"/>
                </a:solidFill>
              </a:endParaRPr>
            </a:p>
          </p:txBody>
        </p:sp>
      </p:grpSp>
      <p:grpSp>
        <p:nvGrpSpPr>
          <p:cNvPr id="7" name="组合 6"/>
          <p:cNvGrpSpPr/>
          <p:nvPr userDrawn="1"/>
        </p:nvGrpSpPr>
        <p:grpSpPr>
          <a:xfrm rot="10800000">
            <a:off x="11735676" y="6617159"/>
            <a:ext cx="140967" cy="240525"/>
            <a:chOff x="281524" y="0"/>
            <a:chExt cx="105725" cy="721610"/>
          </a:xfrm>
          <a:solidFill>
            <a:srgbClr val="1A7BAE"/>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0"/>
              <a:endParaRPr lang="zh-CN" altLang="en-US" sz="2399">
                <a:solidFill>
                  <a:prstClr val="white"/>
                </a:solidFill>
              </a:endParaRPr>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0"/>
              <a:endParaRPr lang="zh-CN" altLang="en-US" sz="2399">
                <a:solidFill>
                  <a:prstClr val="white"/>
                </a:solidFill>
              </a:endParaRPr>
            </a:p>
          </p:txBody>
        </p:sp>
      </p:grpSp>
      <p:cxnSp>
        <p:nvCxnSpPr>
          <p:cNvPr id="8" name="直接连接符 7"/>
          <p:cNvCxnSpPr/>
          <p:nvPr userDrawn="1"/>
        </p:nvCxnSpPr>
        <p:spPr>
          <a:xfrm>
            <a:off x="695400" y="908678"/>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36106"/>
      </p:ext>
    </p:extLst>
  </p:cSld>
  <p:clrMapOvr>
    <a:masterClrMapping/>
  </p:clrMapOvr>
  <p:transition spd="slow">
    <p:push dir="u"/>
  </p:transition>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9072880" y="6492363"/>
            <a:ext cx="2743200" cy="365108"/>
          </a:xfrm>
        </p:spPr>
        <p:txBody>
          <a:bodyPr lIns="91418" tIns="45709" rIns="91418" bIns="45709"/>
          <a:lstStyle>
            <a:lvl1pPr algn="r">
              <a:defRPr sz="1399" b="0">
                <a:latin typeface="仿宋_GB2312" panose="02010609030101010101" charset="-122"/>
                <a:ea typeface="仿宋_GB2312" panose="02010609030101010101" charset="-122"/>
              </a:defRPr>
            </a:lvl1pPr>
          </a:lstStyle>
          <a:p>
            <a:pPr defTabSz="1218590"/>
            <a:fld id="{341D1296-2E93-47A3-B509-9CB210ECFEC1}" type="slidenum">
              <a:rPr lang="zh-CN" altLang="en-US" smtClean="0">
                <a:solidFill>
                  <a:prstClr val="black"/>
                </a:solidFill>
              </a:rPr>
              <a:pPr defTabSz="1218590"/>
              <a:t>‹#›</a:t>
            </a:fld>
            <a:endParaRPr lang="zh-CN" altLang="en-US">
              <a:solidFill>
                <a:prstClr val="black"/>
              </a:solidFill>
            </a:endParaRPr>
          </a:p>
        </p:txBody>
      </p:sp>
      <p:grpSp>
        <p:nvGrpSpPr>
          <p:cNvPr id="2" name="组合 1"/>
          <p:cNvGrpSpPr/>
          <p:nvPr userDrawn="1"/>
        </p:nvGrpSpPr>
        <p:grpSpPr>
          <a:xfrm>
            <a:off x="375368" y="3"/>
            <a:ext cx="140967" cy="962102"/>
            <a:chOff x="281524" y="0"/>
            <a:chExt cx="105725" cy="721610"/>
          </a:xfrm>
          <a:gradFill>
            <a:gsLst>
              <a:gs pos="0">
                <a:srgbClr val="9EE256"/>
              </a:gs>
              <a:gs pos="100000">
                <a:srgbClr val="52762D"/>
              </a:gs>
            </a:gsLst>
            <a:lin ang="5400000" scaled="0"/>
          </a:gra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0"/>
              <a:endParaRPr lang="zh-CN" altLang="en-US" sz="2399">
                <a:solidFill>
                  <a:prstClr val="white"/>
                </a:solidFill>
              </a:endParaRPr>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0"/>
              <a:endParaRPr lang="zh-CN" altLang="en-US" sz="2399">
                <a:solidFill>
                  <a:prstClr val="white"/>
                </a:solidFill>
              </a:endParaRPr>
            </a:p>
          </p:txBody>
        </p:sp>
      </p:grpSp>
      <p:grpSp>
        <p:nvGrpSpPr>
          <p:cNvPr id="7" name="组合 6"/>
          <p:cNvGrpSpPr/>
          <p:nvPr userDrawn="1"/>
        </p:nvGrpSpPr>
        <p:grpSpPr>
          <a:xfrm rot="10800000">
            <a:off x="11735676" y="6617159"/>
            <a:ext cx="140967" cy="240525"/>
            <a:chOff x="281524" y="0"/>
            <a:chExt cx="105725" cy="721610"/>
          </a:xfrm>
          <a:solidFill>
            <a:srgbClr val="95BC49"/>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0"/>
              <a:endParaRPr lang="zh-CN" altLang="en-US" sz="2399">
                <a:solidFill>
                  <a:prstClr val="white"/>
                </a:solidFill>
              </a:endParaRPr>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0"/>
              <a:endParaRPr lang="zh-CN" altLang="en-US" sz="2399">
                <a:solidFill>
                  <a:prstClr val="white"/>
                </a:solidFill>
              </a:endParaRPr>
            </a:p>
          </p:txBody>
        </p:sp>
      </p:grpSp>
      <p:cxnSp>
        <p:nvCxnSpPr>
          <p:cNvPr id="8" name="直接连接符 7"/>
          <p:cNvCxnSpPr/>
          <p:nvPr userDrawn="1"/>
        </p:nvCxnSpPr>
        <p:spPr>
          <a:xfrm>
            <a:off x="695400" y="908678"/>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716136"/>
      </p:ext>
    </p:extLst>
  </p:cSld>
  <p:clrMapOvr>
    <a:masterClrMapping/>
  </p:clrMapOvr>
  <p:transition spd="slow">
    <p:push dir="u"/>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4" name="组合 3"/>
          <p:cNvGrpSpPr/>
          <p:nvPr userDrawn="1"/>
        </p:nvGrpSpPr>
        <p:grpSpPr>
          <a:xfrm>
            <a:off x="3861759" y="1046622"/>
            <a:ext cx="7422775" cy="4764756"/>
            <a:chOff x="6972300" y="-120090"/>
            <a:chExt cx="5567081" cy="4764756"/>
          </a:xfrm>
        </p:grpSpPr>
        <p:sp>
          <p:nvSpPr>
            <p:cNvPr id="5" name="任意多边形 4"/>
            <p:cNvSpPr/>
            <p:nvPr/>
          </p:nvSpPr>
          <p:spPr bwMode="gray">
            <a:xfrm>
              <a:off x="9114256" y="2415368"/>
              <a:ext cx="1308042" cy="1075443"/>
            </a:xfrm>
            <a:custGeom>
              <a:avLst/>
              <a:gdLst>
                <a:gd name="connsiteX0" fmla="*/ 1597670 w 5621432"/>
                <a:gd name="connsiteY0" fmla="*/ 4265814 h 4315196"/>
                <a:gd name="connsiteX1" fmla="*/ 1601110 w 5621432"/>
                <a:gd name="connsiteY1" fmla="*/ 4267402 h 4315196"/>
                <a:gd name="connsiteX2" fmla="*/ 1601110 w 5621432"/>
                <a:gd name="connsiteY2" fmla="*/ 4315196 h 4315196"/>
                <a:gd name="connsiteX3" fmla="*/ 1597670 w 5621432"/>
                <a:gd name="connsiteY3" fmla="*/ 4315196 h 4315196"/>
                <a:gd name="connsiteX4" fmla="*/ 1479324 w 5621432"/>
                <a:gd name="connsiteY4" fmla="*/ 3933314 h 4315196"/>
                <a:gd name="connsiteX5" fmla="*/ 1482764 w 5621432"/>
                <a:gd name="connsiteY5" fmla="*/ 3939665 h 4315196"/>
                <a:gd name="connsiteX6" fmla="*/ 1482764 w 5621432"/>
                <a:gd name="connsiteY6" fmla="*/ 4207538 h 4315196"/>
                <a:gd name="connsiteX7" fmla="*/ 1479324 w 5621432"/>
                <a:gd name="connsiteY7" fmla="*/ 4205951 h 4315196"/>
                <a:gd name="connsiteX8" fmla="*/ 3551353 w 5621432"/>
                <a:gd name="connsiteY8" fmla="*/ 3386610 h 4315196"/>
                <a:gd name="connsiteX9" fmla="*/ 3727897 w 5621432"/>
                <a:gd name="connsiteY9" fmla="*/ 3386610 h 4315196"/>
                <a:gd name="connsiteX10" fmla="*/ 3729746 w 5621432"/>
                <a:gd name="connsiteY10" fmla="*/ 3393438 h 4315196"/>
                <a:gd name="connsiteX11" fmla="*/ 3553818 w 5621432"/>
                <a:gd name="connsiteY11" fmla="*/ 3393438 h 4315196"/>
                <a:gd name="connsiteX12" fmla="*/ 1005046 w 5621432"/>
                <a:gd name="connsiteY12" fmla="*/ 3223568 h 4315196"/>
                <a:gd name="connsiteX13" fmla="*/ 1009381 w 5621432"/>
                <a:gd name="connsiteY13" fmla="*/ 3229570 h 4315196"/>
                <a:gd name="connsiteX14" fmla="*/ 951103 w 5621432"/>
                <a:gd name="connsiteY14" fmla="*/ 3283367 h 4315196"/>
                <a:gd name="connsiteX15" fmla="*/ 946768 w 5621432"/>
                <a:gd name="connsiteY15" fmla="*/ 3277364 h 4315196"/>
                <a:gd name="connsiteX16" fmla="*/ 2899475 w 5621432"/>
                <a:gd name="connsiteY16" fmla="*/ 3120324 h 4315196"/>
                <a:gd name="connsiteX17" fmla="*/ 2902915 w 5621432"/>
                <a:gd name="connsiteY17" fmla="*/ 3120324 h 4315196"/>
                <a:gd name="connsiteX18" fmla="*/ 2902915 w 5621432"/>
                <a:gd name="connsiteY18" fmla="*/ 3443350 h 4315196"/>
                <a:gd name="connsiteX19" fmla="*/ 2899475 w 5621432"/>
                <a:gd name="connsiteY19" fmla="*/ 3441233 h 4315196"/>
                <a:gd name="connsiteX20" fmla="*/ 532481 w 5621432"/>
                <a:gd name="connsiteY20" fmla="*/ 1695265 h 4315196"/>
                <a:gd name="connsiteX21" fmla="*/ 535997 w 5621432"/>
                <a:gd name="connsiteY21" fmla="*/ 1700133 h 4315196"/>
                <a:gd name="connsiteX22" fmla="*/ 477156 w 5621432"/>
                <a:gd name="connsiteY22" fmla="*/ 3221001 h 4315196"/>
                <a:gd name="connsiteX23" fmla="*/ 473384 w 5621432"/>
                <a:gd name="connsiteY23" fmla="*/ 3222742 h 4315196"/>
                <a:gd name="connsiteX24" fmla="*/ 531945 w 5621432"/>
                <a:gd name="connsiteY24" fmla="*/ 1475097 h 4315196"/>
                <a:gd name="connsiteX25" fmla="*/ 535997 w 5621432"/>
                <a:gd name="connsiteY25" fmla="*/ 1481642 h 4315196"/>
                <a:gd name="connsiteX26" fmla="*/ 418770 w 5621432"/>
                <a:gd name="connsiteY26" fmla="*/ 1535749 h 4315196"/>
                <a:gd name="connsiteX27" fmla="*/ 414211 w 5621432"/>
                <a:gd name="connsiteY27" fmla="*/ 1529437 h 4315196"/>
                <a:gd name="connsiteX28" fmla="*/ 295865 w 5621432"/>
                <a:gd name="connsiteY28" fmla="*/ 932240 h 4315196"/>
                <a:gd name="connsiteX29" fmla="*/ 299305 w 5621432"/>
                <a:gd name="connsiteY29" fmla="*/ 935415 h 4315196"/>
                <a:gd name="connsiteX30" fmla="*/ 299305 w 5621432"/>
                <a:gd name="connsiteY30" fmla="*/ 1098012 h 4315196"/>
                <a:gd name="connsiteX31" fmla="*/ 295865 w 5621432"/>
                <a:gd name="connsiteY31" fmla="*/ 1092455 h 4315196"/>
                <a:gd name="connsiteX32" fmla="*/ 3668724 w 5621432"/>
                <a:gd name="connsiteY32" fmla="*/ 873964 h 4315196"/>
                <a:gd name="connsiteX33" fmla="*/ 3787070 w 5621432"/>
                <a:gd name="connsiteY33" fmla="*/ 928587 h 4315196"/>
                <a:gd name="connsiteX34" fmla="*/ 3846243 w 5621432"/>
                <a:gd name="connsiteY34" fmla="*/ 1037832 h 4315196"/>
                <a:gd name="connsiteX35" fmla="*/ 4082934 w 5621432"/>
                <a:gd name="connsiteY35" fmla="*/ 983209 h 4315196"/>
                <a:gd name="connsiteX36" fmla="*/ 4378799 w 5621432"/>
                <a:gd name="connsiteY36" fmla="*/ 1201700 h 4315196"/>
                <a:gd name="connsiteX37" fmla="*/ 4615491 w 5621432"/>
                <a:gd name="connsiteY37" fmla="*/ 1256323 h 4315196"/>
                <a:gd name="connsiteX38" fmla="*/ 4852183 w 5621432"/>
                <a:gd name="connsiteY38" fmla="*/ 1310946 h 4315196"/>
                <a:gd name="connsiteX39" fmla="*/ 5207221 w 5621432"/>
                <a:gd name="connsiteY39" fmla="*/ 1529437 h 4315196"/>
                <a:gd name="connsiteX40" fmla="*/ 5384740 w 5621432"/>
                <a:gd name="connsiteY40" fmla="*/ 1584060 h 4315196"/>
                <a:gd name="connsiteX41" fmla="*/ 5621432 w 5621432"/>
                <a:gd name="connsiteY41" fmla="*/ 1747928 h 4315196"/>
                <a:gd name="connsiteX42" fmla="*/ 5621432 w 5621432"/>
                <a:gd name="connsiteY42" fmla="*/ 2021041 h 4315196"/>
                <a:gd name="connsiteX43" fmla="*/ 5503086 w 5621432"/>
                <a:gd name="connsiteY43" fmla="*/ 2021041 h 4315196"/>
                <a:gd name="connsiteX44" fmla="*/ 5266394 w 5621432"/>
                <a:gd name="connsiteY44" fmla="*/ 2130287 h 4315196"/>
                <a:gd name="connsiteX45" fmla="*/ 4911356 w 5621432"/>
                <a:gd name="connsiteY45" fmla="*/ 2130287 h 4315196"/>
                <a:gd name="connsiteX46" fmla="*/ 4793010 w 5621432"/>
                <a:gd name="connsiteY46" fmla="*/ 2239532 h 4315196"/>
                <a:gd name="connsiteX47" fmla="*/ 4793010 w 5621432"/>
                <a:gd name="connsiteY47" fmla="*/ 2294155 h 4315196"/>
                <a:gd name="connsiteX48" fmla="*/ 4852183 w 5621432"/>
                <a:gd name="connsiteY48" fmla="*/ 2403401 h 4315196"/>
                <a:gd name="connsiteX49" fmla="*/ 4852183 w 5621432"/>
                <a:gd name="connsiteY49" fmla="*/ 2458023 h 4315196"/>
                <a:gd name="connsiteX50" fmla="*/ 4793010 w 5621432"/>
                <a:gd name="connsiteY50" fmla="*/ 2567269 h 4315196"/>
                <a:gd name="connsiteX51" fmla="*/ 4852183 w 5621432"/>
                <a:gd name="connsiteY51" fmla="*/ 2567269 h 4315196"/>
                <a:gd name="connsiteX52" fmla="*/ 5148048 w 5621432"/>
                <a:gd name="connsiteY52" fmla="*/ 2895005 h 4315196"/>
                <a:gd name="connsiteX53" fmla="*/ 5207221 w 5621432"/>
                <a:gd name="connsiteY53" fmla="*/ 3113496 h 4315196"/>
                <a:gd name="connsiteX54" fmla="*/ 5148048 w 5621432"/>
                <a:gd name="connsiteY54" fmla="*/ 3277364 h 4315196"/>
                <a:gd name="connsiteX55" fmla="*/ 5148048 w 5621432"/>
                <a:gd name="connsiteY55" fmla="*/ 3331987 h 4315196"/>
                <a:gd name="connsiteX56" fmla="*/ 5088875 w 5621432"/>
                <a:gd name="connsiteY56" fmla="*/ 3441233 h 4315196"/>
                <a:gd name="connsiteX57" fmla="*/ 4970529 w 5621432"/>
                <a:gd name="connsiteY57" fmla="*/ 3441233 h 4315196"/>
                <a:gd name="connsiteX58" fmla="*/ 4911356 w 5621432"/>
                <a:gd name="connsiteY58" fmla="*/ 3331987 h 4315196"/>
                <a:gd name="connsiteX59" fmla="*/ 4852183 w 5621432"/>
                <a:gd name="connsiteY59" fmla="*/ 3331987 h 4315196"/>
                <a:gd name="connsiteX60" fmla="*/ 4674664 w 5621432"/>
                <a:gd name="connsiteY60" fmla="*/ 2949628 h 4315196"/>
                <a:gd name="connsiteX61" fmla="*/ 4497145 w 5621432"/>
                <a:gd name="connsiteY61" fmla="*/ 2949628 h 4315196"/>
                <a:gd name="connsiteX62" fmla="*/ 4378799 w 5621432"/>
                <a:gd name="connsiteY62" fmla="*/ 2840382 h 4315196"/>
                <a:gd name="connsiteX63" fmla="*/ 4319626 w 5621432"/>
                <a:gd name="connsiteY63" fmla="*/ 2895005 h 4315196"/>
                <a:gd name="connsiteX64" fmla="*/ 4260454 w 5621432"/>
                <a:gd name="connsiteY64" fmla="*/ 3113496 h 4315196"/>
                <a:gd name="connsiteX65" fmla="*/ 4082934 w 5621432"/>
                <a:gd name="connsiteY65" fmla="*/ 3004251 h 4315196"/>
                <a:gd name="connsiteX66" fmla="*/ 4082934 w 5621432"/>
                <a:gd name="connsiteY66" fmla="*/ 3168119 h 4315196"/>
                <a:gd name="connsiteX67" fmla="*/ 3964589 w 5621432"/>
                <a:gd name="connsiteY67" fmla="*/ 3222742 h 4315196"/>
                <a:gd name="connsiteX68" fmla="*/ 3905416 w 5621432"/>
                <a:gd name="connsiteY68" fmla="*/ 3168119 h 4315196"/>
                <a:gd name="connsiteX69" fmla="*/ 3787070 w 5621432"/>
                <a:gd name="connsiteY69" fmla="*/ 3168119 h 4315196"/>
                <a:gd name="connsiteX70" fmla="*/ 3734248 w 5621432"/>
                <a:gd name="connsiteY70" fmla="*/ 3151866 h 4315196"/>
                <a:gd name="connsiteX71" fmla="*/ 3723828 w 5621432"/>
                <a:gd name="connsiteY71" fmla="*/ 3131027 h 4315196"/>
                <a:gd name="connsiteX72" fmla="*/ 3638103 w 5621432"/>
                <a:gd name="connsiteY72" fmla="*/ 3035777 h 4315196"/>
                <a:gd name="connsiteX73" fmla="*/ 3561903 w 5621432"/>
                <a:gd name="connsiteY73" fmla="*/ 3073877 h 4315196"/>
                <a:gd name="connsiteX74" fmla="*/ 3495228 w 5621432"/>
                <a:gd name="connsiteY74" fmla="*/ 2997677 h 4315196"/>
                <a:gd name="connsiteX75" fmla="*/ 3438078 w 5621432"/>
                <a:gd name="connsiteY75" fmla="*/ 2892902 h 4315196"/>
                <a:gd name="connsiteX76" fmla="*/ 3323778 w 5621432"/>
                <a:gd name="connsiteY76" fmla="*/ 2854802 h 4315196"/>
                <a:gd name="connsiteX77" fmla="*/ 3285678 w 5621432"/>
                <a:gd name="connsiteY77" fmla="*/ 2778602 h 4315196"/>
                <a:gd name="connsiteX78" fmla="*/ 3266628 w 5621432"/>
                <a:gd name="connsiteY78" fmla="*/ 2673827 h 4315196"/>
                <a:gd name="connsiteX79" fmla="*/ 3342828 w 5621432"/>
                <a:gd name="connsiteY79" fmla="*/ 2607152 h 4315196"/>
                <a:gd name="connsiteX80" fmla="*/ 3457128 w 5621432"/>
                <a:gd name="connsiteY80" fmla="*/ 2530952 h 4315196"/>
                <a:gd name="connsiteX81" fmla="*/ 3428553 w 5621432"/>
                <a:gd name="connsiteY81" fmla="*/ 2435702 h 4315196"/>
                <a:gd name="connsiteX82" fmla="*/ 3352353 w 5621432"/>
                <a:gd name="connsiteY82" fmla="*/ 2349977 h 4315196"/>
                <a:gd name="connsiteX83" fmla="*/ 3466653 w 5621432"/>
                <a:gd name="connsiteY83" fmla="*/ 2302352 h 4315196"/>
                <a:gd name="connsiteX84" fmla="*/ 3466653 w 5621432"/>
                <a:gd name="connsiteY84" fmla="*/ 2254727 h 4315196"/>
                <a:gd name="connsiteX85" fmla="*/ 3580953 w 5621432"/>
                <a:gd name="connsiteY85" fmla="*/ 2235677 h 4315196"/>
                <a:gd name="connsiteX86" fmla="*/ 3733353 w 5621432"/>
                <a:gd name="connsiteY86" fmla="*/ 2340452 h 4315196"/>
                <a:gd name="connsiteX87" fmla="*/ 3800028 w 5621432"/>
                <a:gd name="connsiteY87" fmla="*/ 2330927 h 4315196"/>
                <a:gd name="connsiteX88" fmla="*/ 3923853 w 5621432"/>
                <a:gd name="connsiteY88" fmla="*/ 2283302 h 4315196"/>
                <a:gd name="connsiteX89" fmla="*/ 3961953 w 5621432"/>
                <a:gd name="connsiteY89" fmla="*/ 2369027 h 4315196"/>
                <a:gd name="connsiteX90" fmla="*/ 4038153 w 5621432"/>
                <a:gd name="connsiteY90" fmla="*/ 2426177 h 4315196"/>
                <a:gd name="connsiteX91" fmla="*/ 4123878 w 5621432"/>
                <a:gd name="connsiteY91" fmla="*/ 2407127 h 4315196"/>
                <a:gd name="connsiteX92" fmla="*/ 4200078 w 5621432"/>
                <a:gd name="connsiteY92" fmla="*/ 2340452 h 4315196"/>
                <a:gd name="connsiteX93" fmla="*/ 4247703 w 5621432"/>
                <a:gd name="connsiteY93" fmla="*/ 2216627 h 4315196"/>
                <a:gd name="connsiteX94" fmla="*/ 4285803 w 5621432"/>
                <a:gd name="connsiteY94" fmla="*/ 2149952 h 4315196"/>
                <a:gd name="connsiteX95" fmla="*/ 4257228 w 5621432"/>
                <a:gd name="connsiteY95" fmla="*/ 2092802 h 4315196"/>
                <a:gd name="connsiteX96" fmla="*/ 4304853 w 5621432"/>
                <a:gd name="connsiteY96" fmla="*/ 2016602 h 4315196"/>
                <a:gd name="connsiteX97" fmla="*/ 4371528 w 5621432"/>
                <a:gd name="connsiteY97" fmla="*/ 2026127 h 4315196"/>
                <a:gd name="connsiteX98" fmla="*/ 4447728 w 5621432"/>
                <a:gd name="connsiteY98" fmla="*/ 1988027 h 4315196"/>
                <a:gd name="connsiteX99" fmla="*/ 4495353 w 5621432"/>
                <a:gd name="connsiteY99" fmla="*/ 2035652 h 4315196"/>
                <a:gd name="connsiteX100" fmla="*/ 4533453 w 5621432"/>
                <a:gd name="connsiteY100" fmla="*/ 2016602 h 4315196"/>
                <a:gd name="connsiteX101" fmla="*/ 4523928 w 5621432"/>
                <a:gd name="connsiteY101" fmla="*/ 1959452 h 4315196"/>
                <a:gd name="connsiteX102" fmla="*/ 4562028 w 5621432"/>
                <a:gd name="connsiteY102" fmla="*/ 1911827 h 4315196"/>
                <a:gd name="connsiteX103" fmla="*/ 4562028 w 5621432"/>
                <a:gd name="connsiteY103" fmla="*/ 1835627 h 4315196"/>
                <a:gd name="connsiteX104" fmla="*/ 4619178 w 5621432"/>
                <a:gd name="connsiteY104" fmla="*/ 1788002 h 4315196"/>
                <a:gd name="connsiteX105" fmla="*/ 4600128 w 5621432"/>
                <a:gd name="connsiteY105" fmla="*/ 1759427 h 4315196"/>
                <a:gd name="connsiteX106" fmla="*/ 4657278 w 5621432"/>
                <a:gd name="connsiteY106" fmla="*/ 1711802 h 4315196"/>
                <a:gd name="connsiteX107" fmla="*/ 4666803 w 5621432"/>
                <a:gd name="connsiteY107" fmla="*/ 1673702 h 4315196"/>
                <a:gd name="connsiteX108" fmla="*/ 4733478 w 5621432"/>
                <a:gd name="connsiteY108" fmla="*/ 1664177 h 4315196"/>
                <a:gd name="connsiteX109" fmla="*/ 4771578 w 5621432"/>
                <a:gd name="connsiteY109" fmla="*/ 1635602 h 4315196"/>
                <a:gd name="connsiteX110" fmla="*/ 4819203 w 5621432"/>
                <a:gd name="connsiteY110" fmla="*/ 1587977 h 4315196"/>
                <a:gd name="connsiteX111" fmla="*/ 4800153 w 5621432"/>
                <a:gd name="connsiteY111" fmla="*/ 1559402 h 4315196"/>
                <a:gd name="connsiteX112" fmla="*/ 4723953 w 5621432"/>
                <a:gd name="connsiteY112" fmla="*/ 1483202 h 4315196"/>
                <a:gd name="connsiteX113" fmla="*/ 4685853 w 5621432"/>
                <a:gd name="connsiteY113" fmla="*/ 1435577 h 4315196"/>
                <a:gd name="connsiteX114" fmla="*/ 4723953 w 5621432"/>
                <a:gd name="connsiteY114" fmla="*/ 1416527 h 4315196"/>
                <a:gd name="connsiteX115" fmla="*/ 4733478 w 5621432"/>
                <a:gd name="connsiteY115" fmla="*/ 1378427 h 4315196"/>
                <a:gd name="connsiteX116" fmla="*/ 4762053 w 5621432"/>
                <a:gd name="connsiteY116" fmla="*/ 1321277 h 4315196"/>
                <a:gd name="connsiteX117" fmla="*/ 4883954 w 5621432"/>
                <a:gd name="connsiteY117" fmla="*/ 1335209 h 4315196"/>
                <a:gd name="connsiteX118" fmla="*/ 4855623 w 5621432"/>
                <a:gd name="connsiteY118" fmla="*/ 1317774 h 4315196"/>
                <a:gd name="connsiteX119" fmla="*/ 4618931 w 5621432"/>
                <a:gd name="connsiteY119" fmla="*/ 1263151 h 4315196"/>
                <a:gd name="connsiteX120" fmla="*/ 4382239 w 5621432"/>
                <a:gd name="connsiteY120" fmla="*/ 1208528 h 4315196"/>
                <a:gd name="connsiteX121" fmla="*/ 4086374 w 5621432"/>
                <a:gd name="connsiteY121" fmla="*/ 990037 h 4315196"/>
                <a:gd name="connsiteX122" fmla="*/ 3849683 w 5621432"/>
                <a:gd name="connsiteY122" fmla="*/ 1044660 h 4315196"/>
                <a:gd name="connsiteX123" fmla="*/ 3790510 w 5621432"/>
                <a:gd name="connsiteY123" fmla="*/ 935415 h 4315196"/>
                <a:gd name="connsiteX124" fmla="*/ 3672164 w 5621432"/>
                <a:gd name="connsiteY124" fmla="*/ 880792 h 4315196"/>
                <a:gd name="connsiteX125" fmla="*/ 3494645 w 5621432"/>
                <a:gd name="connsiteY125" fmla="*/ 1099283 h 4315196"/>
                <a:gd name="connsiteX126" fmla="*/ 3198780 w 5621432"/>
                <a:gd name="connsiteY126" fmla="*/ 1044660 h 4315196"/>
                <a:gd name="connsiteX127" fmla="*/ 3080434 w 5621432"/>
                <a:gd name="connsiteY127" fmla="*/ 935415 h 4315196"/>
                <a:gd name="connsiteX128" fmla="*/ 3078456 w 5621432"/>
                <a:gd name="connsiteY128" fmla="*/ 929936 h 4315196"/>
                <a:gd name="connsiteX129" fmla="*/ 3195340 w 5621432"/>
                <a:gd name="connsiteY129" fmla="*/ 1037832 h 4315196"/>
                <a:gd name="connsiteX130" fmla="*/ 3491205 w 5621432"/>
                <a:gd name="connsiteY130" fmla="*/ 1092455 h 4315196"/>
                <a:gd name="connsiteX131" fmla="*/ 2545655 w 5621432"/>
                <a:gd name="connsiteY131" fmla="*/ 328411 h 4315196"/>
                <a:gd name="connsiteX132" fmla="*/ 2840302 w 5621432"/>
                <a:gd name="connsiteY132" fmla="*/ 491605 h 4315196"/>
                <a:gd name="connsiteX133" fmla="*/ 2958648 w 5621432"/>
                <a:gd name="connsiteY133" fmla="*/ 491605 h 4315196"/>
                <a:gd name="connsiteX134" fmla="*/ 2958648 w 5621432"/>
                <a:gd name="connsiteY134" fmla="*/ 498433 h 4315196"/>
                <a:gd name="connsiteX135" fmla="*/ 2843742 w 5621432"/>
                <a:gd name="connsiteY135" fmla="*/ 498433 h 4315196"/>
                <a:gd name="connsiteX136" fmla="*/ 2547877 w 5621432"/>
                <a:gd name="connsiteY136" fmla="*/ 334565 h 4315196"/>
                <a:gd name="connsiteX137" fmla="*/ 177347 w 5621432"/>
                <a:gd name="connsiteY137" fmla="*/ 327896 h 4315196"/>
                <a:gd name="connsiteX138" fmla="*/ 180959 w 5621432"/>
                <a:gd name="connsiteY138" fmla="*/ 334565 h 4315196"/>
                <a:gd name="connsiteX139" fmla="*/ 62613 w 5621432"/>
                <a:gd name="connsiteY139" fmla="*/ 443810 h 4315196"/>
                <a:gd name="connsiteX140" fmla="*/ 3440 w 5621432"/>
                <a:gd name="connsiteY140" fmla="*/ 662301 h 4315196"/>
                <a:gd name="connsiteX141" fmla="*/ 3440 w 5621432"/>
                <a:gd name="connsiteY141" fmla="*/ 711683 h 4315196"/>
                <a:gd name="connsiteX142" fmla="*/ 0 w 5621432"/>
                <a:gd name="connsiteY142" fmla="*/ 710096 h 4315196"/>
                <a:gd name="connsiteX143" fmla="*/ 0 w 5621432"/>
                <a:gd name="connsiteY143" fmla="*/ 655473 h 4315196"/>
                <a:gd name="connsiteX144" fmla="*/ 59173 w 5621432"/>
                <a:gd name="connsiteY144" fmla="*/ 436982 h 4315196"/>
                <a:gd name="connsiteX145" fmla="*/ 2485265 w 5621432"/>
                <a:gd name="connsiteY145" fmla="*/ 163868 h 4315196"/>
                <a:gd name="connsiteX146" fmla="*/ 2487869 w 5621432"/>
                <a:gd name="connsiteY146" fmla="*/ 171082 h 4315196"/>
                <a:gd name="connsiteX147" fmla="*/ 2370359 w 5621432"/>
                <a:gd name="connsiteY147" fmla="*/ 225319 h 4315196"/>
                <a:gd name="connsiteX148" fmla="*/ 2192840 w 5621432"/>
                <a:gd name="connsiteY148" fmla="*/ 225319 h 4315196"/>
                <a:gd name="connsiteX149" fmla="*/ 2192840 w 5621432"/>
                <a:gd name="connsiteY149" fmla="*/ 279942 h 4315196"/>
                <a:gd name="connsiteX150" fmla="*/ 2252013 w 5621432"/>
                <a:gd name="connsiteY150" fmla="*/ 498433 h 4315196"/>
                <a:gd name="connsiteX151" fmla="*/ 2133667 w 5621432"/>
                <a:gd name="connsiteY151" fmla="*/ 662301 h 4315196"/>
                <a:gd name="connsiteX152" fmla="*/ 1896975 w 5621432"/>
                <a:gd name="connsiteY152" fmla="*/ 607678 h 4315196"/>
                <a:gd name="connsiteX153" fmla="*/ 1660283 w 5621432"/>
                <a:gd name="connsiteY153" fmla="*/ 662301 h 4315196"/>
                <a:gd name="connsiteX154" fmla="*/ 1601110 w 5621432"/>
                <a:gd name="connsiteY154" fmla="*/ 880792 h 4315196"/>
                <a:gd name="connsiteX155" fmla="*/ 1305245 w 5621432"/>
                <a:gd name="connsiteY155" fmla="*/ 880792 h 4315196"/>
                <a:gd name="connsiteX156" fmla="*/ 1186899 w 5621432"/>
                <a:gd name="connsiteY156" fmla="*/ 771546 h 4315196"/>
                <a:gd name="connsiteX157" fmla="*/ 1127727 w 5621432"/>
                <a:gd name="connsiteY157" fmla="*/ 716924 h 4315196"/>
                <a:gd name="connsiteX158" fmla="*/ 1127727 w 5621432"/>
                <a:gd name="connsiteY158" fmla="*/ 771546 h 4315196"/>
                <a:gd name="connsiteX159" fmla="*/ 950208 w 5621432"/>
                <a:gd name="connsiteY159" fmla="*/ 826169 h 4315196"/>
                <a:gd name="connsiteX160" fmla="*/ 772689 w 5621432"/>
                <a:gd name="connsiteY160" fmla="*/ 553056 h 4315196"/>
                <a:gd name="connsiteX161" fmla="*/ 654343 w 5621432"/>
                <a:gd name="connsiteY161" fmla="*/ 553056 h 4315196"/>
                <a:gd name="connsiteX162" fmla="*/ 654343 w 5621432"/>
                <a:gd name="connsiteY162" fmla="*/ 546228 h 4315196"/>
                <a:gd name="connsiteX163" fmla="*/ 769249 w 5621432"/>
                <a:gd name="connsiteY163" fmla="*/ 546228 h 4315196"/>
                <a:gd name="connsiteX164" fmla="*/ 946768 w 5621432"/>
                <a:gd name="connsiteY164" fmla="*/ 819341 h 4315196"/>
                <a:gd name="connsiteX165" fmla="*/ 1124286 w 5621432"/>
                <a:gd name="connsiteY165" fmla="*/ 764718 h 4315196"/>
                <a:gd name="connsiteX166" fmla="*/ 1124286 w 5621432"/>
                <a:gd name="connsiteY166" fmla="*/ 710096 h 4315196"/>
                <a:gd name="connsiteX167" fmla="*/ 1183459 w 5621432"/>
                <a:gd name="connsiteY167" fmla="*/ 764718 h 4315196"/>
                <a:gd name="connsiteX168" fmla="*/ 1301805 w 5621432"/>
                <a:gd name="connsiteY168" fmla="*/ 873964 h 4315196"/>
                <a:gd name="connsiteX169" fmla="*/ 1597670 w 5621432"/>
                <a:gd name="connsiteY169" fmla="*/ 873964 h 4315196"/>
                <a:gd name="connsiteX170" fmla="*/ 1656843 w 5621432"/>
                <a:gd name="connsiteY170" fmla="*/ 655473 h 4315196"/>
                <a:gd name="connsiteX171" fmla="*/ 1893535 w 5621432"/>
                <a:gd name="connsiteY171" fmla="*/ 600850 h 4315196"/>
                <a:gd name="connsiteX172" fmla="*/ 2130227 w 5621432"/>
                <a:gd name="connsiteY172" fmla="*/ 655473 h 4315196"/>
                <a:gd name="connsiteX173" fmla="*/ 2248573 w 5621432"/>
                <a:gd name="connsiteY173" fmla="*/ 491605 h 4315196"/>
                <a:gd name="connsiteX174" fmla="*/ 2189400 w 5621432"/>
                <a:gd name="connsiteY174" fmla="*/ 273114 h 4315196"/>
                <a:gd name="connsiteX175" fmla="*/ 2189400 w 5621432"/>
                <a:gd name="connsiteY175" fmla="*/ 218491 h 4315196"/>
                <a:gd name="connsiteX176" fmla="*/ 2366919 w 5621432"/>
                <a:gd name="connsiteY176" fmla="*/ 218491 h 4315196"/>
                <a:gd name="connsiteX177" fmla="*/ 118346 w 5621432"/>
                <a:gd name="connsiteY177" fmla="*/ 0 h 4315196"/>
                <a:gd name="connsiteX178" fmla="*/ 236692 w 5621432"/>
                <a:gd name="connsiteY178" fmla="*/ 0 h 4315196"/>
                <a:gd name="connsiteX179" fmla="*/ 295865 w 5621432"/>
                <a:gd name="connsiteY179" fmla="*/ 109246 h 4315196"/>
                <a:gd name="connsiteX180" fmla="*/ 473384 w 5621432"/>
                <a:gd name="connsiteY180" fmla="*/ 109246 h 4315196"/>
                <a:gd name="connsiteX181" fmla="*/ 650903 w 5621432"/>
                <a:gd name="connsiteY181" fmla="*/ 273114 h 4315196"/>
                <a:gd name="connsiteX182" fmla="*/ 650903 w 5621432"/>
                <a:gd name="connsiteY182" fmla="*/ 276766 h 4315196"/>
                <a:gd name="connsiteX183" fmla="*/ 476824 w 5621432"/>
                <a:gd name="connsiteY183" fmla="*/ 116074 h 4315196"/>
                <a:gd name="connsiteX184" fmla="*/ 299305 w 5621432"/>
                <a:gd name="connsiteY184" fmla="*/ 116074 h 4315196"/>
                <a:gd name="connsiteX185" fmla="*/ 240132 w 5621432"/>
                <a:gd name="connsiteY185" fmla="*/ 6828 h 4315196"/>
                <a:gd name="connsiteX186" fmla="*/ 121786 w 5621432"/>
                <a:gd name="connsiteY186" fmla="*/ 6828 h 4315196"/>
                <a:gd name="connsiteX187" fmla="*/ 121786 w 5621432"/>
                <a:gd name="connsiteY187" fmla="*/ 224842 h 4315196"/>
                <a:gd name="connsiteX188" fmla="*/ 118346 w 5621432"/>
                <a:gd name="connsiteY188"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21432" h="4315196">
                  <a:moveTo>
                    <a:pt x="1597670" y="4265814"/>
                  </a:moveTo>
                  <a:lnTo>
                    <a:pt x="1601110" y="4267402"/>
                  </a:lnTo>
                  <a:lnTo>
                    <a:pt x="1601110" y="4315196"/>
                  </a:lnTo>
                  <a:lnTo>
                    <a:pt x="1597670" y="4315196"/>
                  </a:lnTo>
                  <a:close/>
                  <a:moveTo>
                    <a:pt x="1479324" y="3933314"/>
                  </a:moveTo>
                  <a:lnTo>
                    <a:pt x="1482764" y="3939665"/>
                  </a:lnTo>
                  <a:lnTo>
                    <a:pt x="1482764" y="4207538"/>
                  </a:lnTo>
                  <a:lnTo>
                    <a:pt x="1479324" y="4205951"/>
                  </a:lnTo>
                  <a:close/>
                  <a:moveTo>
                    <a:pt x="3551353" y="3386610"/>
                  </a:moveTo>
                  <a:lnTo>
                    <a:pt x="3727897" y="3386610"/>
                  </a:lnTo>
                  <a:lnTo>
                    <a:pt x="3729746" y="3393438"/>
                  </a:lnTo>
                  <a:lnTo>
                    <a:pt x="3553818" y="3393438"/>
                  </a:lnTo>
                  <a:close/>
                  <a:moveTo>
                    <a:pt x="1005046" y="3223568"/>
                  </a:moveTo>
                  <a:lnTo>
                    <a:pt x="1009381" y="3229570"/>
                  </a:lnTo>
                  <a:lnTo>
                    <a:pt x="951103" y="3283367"/>
                  </a:lnTo>
                  <a:lnTo>
                    <a:pt x="946768" y="3277364"/>
                  </a:lnTo>
                  <a:close/>
                  <a:moveTo>
                    <a:pt x="2899475" y="3120324"/>
                  </a:moveTo>
                  <a:lnTo>
                    <a:pt x="2902915" y="3120324"/>
                  </a:lnTo>
                  <a:lnTo>
                    <a:pt x="2902915" y="3443350"/>
                  </a:lnTo>
                  <a:lnTo>
                    <a:pt x="2899475" y="3441233"/>
                  </a:lnTo>
                  <a:close/>
                  <a:moveTo>
                    <a:pt x="532481" y="1695265"/>
                  </a:moveTo>
                  <a:lnTo>
                    <a:pt x="535997" y="1700133"/>
                  </a:lnTo>
                  <a:lnTo>
                    <a:pt x="477156" y="3221001"/>
                  </a:lnTo>
                  <a:lnTo>
                    <a:pt x="473384" y="3222742"/>
                  </a:lnTo>
                  <a:close/>
                  <a:moveTo>
                    <a:pt x="531945" y="1475097"/>
                  </a:moveTo>
                  <a:lnTo>
                    <a:pt x="535997" y="1481642"/>
                  </a:lnTo>
                  <a:lnTo>
                    <a:pt x="418770" y="1535749"/>
                  </a:lnTo>
                  <a:lnTo>
                    <a:pt x="414211" y="1529437"/>
                  </a:lnTo>
                  <a:close/>
                  <a:moveTo>
                    <a:pt x="295865" y="932240"/>
                  </a:moveTo>
                  <a:lnTo>
                    <a:pt x="299305" y="935415"/>
                  </a:lnTo>
                  <a:lnTo>
                    <a:pt x="299305" y="1098012"/>
                  </a:lnTo>
                  <a:lnTo>
                    <a:pt x="295865" y="1092455"/>
                  </a:lnTo>
                  <a:close/>
                  <a:moveTo>
                    <a:pt x="3668724" y="873964"/>
                  </a:moveTo>
                  <a:lnTo>
                    <a:pt x="3787070" y="928587"/>
                  </a:lnTo>
                  <a:lnTo>
                    <a:pt x="3846243" y="1037832"/>
                  </a:lnTo>
                  <a:lnTo>
                    <a:pt x="4082934" y="983209"/>
                  </a:lnTo>
                  <a:lnTo>
                    <a:pt x="4378799" y="1201700"/>
                  </a:lnTo>
                  <a:lnTo>
                    <a:pt x="4615491" y="1256323"/>
                  </a:lnTo>
                  <a:lnTo>
                    <a:pt x="4852183" y="1310946"/>
                  </a:lnTo>
                  <a:lnTo>
                    <a:pt x="5207221" y="1529437"/>
                  </a:lnTo>
                  <a:lnTo>
                    <a:pt x="5384740" y="1584060"/>
                  </a:lnTo>
                  <a:lnTo>
                    <a:pt x="5621432" y="1747928"/>
                  </a:lnTo>
                  <a:lnTo>
                    <a:pt x="5621432" y="2021041"/>
                  </a:lnTo>
                  <a:lnTo>
                    <a:pt x="5503086" y="2021041"/>
                  </a:lnTo>
                  <a:lnTo>
                    <a:pt x="5266394" y="2130287"/>
                  </a:lnTo>
                  <a:lnTo>
                    <a:pt x="4911356" y="2130287"/>
                  </a:lnTo>
                  <a:lnTo>
                    <a:pt x="4793010" y="2239532"/>
                  </a:lnTo>
                  <a:lnTo>
                    <a:pt x="4793010" y="2294155"/>
                  </a:lnTo>
                  <a:lnTo>
                    <a:pt x="4852183" y="2403401"/>
                  </a:lnTo>
                  <a:lnTo>
                    <a:pt x="4852183" y="2458023"/>
                  </a:lnTo>
                  <a:lnTo>
                    <a:pt x="4793010" y="2567269"/>
                  </a:lnTo>
                  <a:lnTo>
                    <a:pt x="4852183" y="2567269"/>
                  </a:lnTo>
                  <a:lnTo>
                    <a:pt x="5148048" y="2895005"/>
                  </a:lnTo>
                  <a:lnTo>
                    <a:pt x="5207221" y="3113496"/>
                  </a:lnTo>
                  <a:lnTo>
                    <a:pt x="5148048" y="3277364"/>
                  </a:lnTo>
                  <a:lnTo>
                    <a:pt x="5148048" y="3331987"/>
                  </a:lnTo>
                  <a:lnTo>
                    <a:pt x="5088875" y="3441233"/>
                  </a:lnTo>
                  <a:lnTo>
                    <a:pt x="4970529" y="3441233"/>
                  </a:lnTo>
                  <a:lnTo>
                    <a:pt x="4911356" y="3331987"/>
                  </a:lnTo>
                  <a:lnTo>
                    <a:pt x="4852183" y="3331987"/>
                  </a:lnTo>
                  <a:lnTo>
                    <a:pt x="4674664" y="2949628"/>
                  </a:lnTo>
                  <a:lnTo>
                    <a:pt x="4497145" y="2949628"/>
                  </a:lnTo>
                  <a:lnTo>
                    <a:pt x="4378799" y="2840382"/>
                  </a:lnTo>
                  <a:lnTo>
                    <a:pt x="4319626" y="2895005"/>
                  </a:lnTo>
                  <a:lnTo>
                    <a:pt x="4260454" y="3113496"/>
                  </a:lnTo>
                  <a:lnTo>
                    <a:pt x="4082934" y="3004251"/>
                  </a:lnTo>
                  <a:lnTo>
                    <a:pt x="4082934" y="3168119"/>
                  </a:lnTo>
                  <a:lnTo>
                    <a:pt x="3964589" y="3222742"/>
                  </a:lnTo>
                  <a:lnTo>
                    <a:pt x="3905416" y="3168119"/>
                  </a:lnTo>
                  <a:lnTo>
                    <a:pt x="3787070" y="3168119"/>
                  </a:lnTo>
                  <a:lnTo>
                    <a:pt x="3734248" y="3151866"/>
                  </a:lnTo>
                  <a:lnTo>
                    <a:pt x="3723828" y="3131027"/>
                  </a:lnTo>
                  <a:lnTo>
                    <a:pt x="3638103" y="3035777"/>
                  </a:lnTo>
                  <a:lnTo>
                    <a:pt x="3561903" y="3073877"/>
                  </a:lnTo>
                  <a:lnTo>
                    <a:pt x="3495228" y="2997677"/>
                  </a:lnTo>
                  <a:lnTo>
                    <a:pt x="3438078" y="2892902"/>
                  </a:lnTo>
                  <a:lnTo>
                    <a:pt x="3323778" y="2854802"/>
                  </a:lnTo>
                  <a:lnTo>
                    <a:pt x="3285678" y="2778602"/>
                  </a:lnTo>
                  <a:lnTo>
                    <a:pt x="3266628" y="2673827"/>
                  </a:lnTo>
                  <a:lnTo>
                    <a:pt x="3342828" y="2607152"/>
                  </a:lnTo>
                  <a:lnTo>
                    <a:pt x="3457128" y="2530952"/>
                  </a:lnTo>
                  <a:lnTo>
                    <a:pt x="3428553" y="2435702"/>
                  </a:lnTo>
                  <a:lnTo>
                    <a:pt x="3352353" y="2349977"/>
                  </a:lnTo>
                  <a:lnTo>
                    <a:pt x="3466653" y="2302352"/>
                  </a:lnTo>
                  <a:lnTo>
                    <a:pt x="3466653" y="2254727"/>
                  </a:lnTo>
                  <a:lnTo>
                    <a:pt x="3580953" y="2235677"/>
                  </a:lnTo>
                  <a:lnTo>
                    <a:pt x="3733353" y="2340452"/>
                  </a:lnTo>
                  <a:lnTo>
                    <a:pt x="3800028" y="2330927"/>
                  </a:lnTo>
                  <a:lnTo>
                    <a:pt x="3923853" y="2283302"/>
                  </a:lnTo>
                  <a:lnTo>
                    <a:pt x="3961953" y="2369027"/>
                  </a:lnTo>
                  <a:lnTo>
                    <a:pt x="4038153" y="2426177"/>
                  </a:lnTo>
                  <a:lnTo>
                    <a:pt x="4123878" y="2407127"/>
                  </a:lnTo>
                  <a:lnTo>
                    <a:pt x="4200078" y="2340452"/>
                  </a:lnTo>
                  <a:lnTo>
                    <a:pt x="4247703" y="2216627"/>
                  </a:lnTo>
                  <a:lnTo>
                    <a:pt x="4285803" y="2149952"/>
                  </a:lnTo>
                  <a:lnTo>
                    <a:pt x="4257228" y="2092802"/>
                  </a:lnTo>
                  <a:lnTo>
                    <a:pt x="4304853" y="2016602"/>
                  </a:lnTo>
                  <a:lnTo>
                    <a:pt x="4371528" y="2026127"/>
                  </a:lnTo>
                  <a:lnTo>
                    <a:pt x="4447728" y="1988027"/>
                  </a:lnTo>
                  <a:lnTo>
                    <a:pt x="4495353" y="2035652"/>
                  </a:lnTo>
                  <a:lnTo>
                    <a:pt x="4533453" y="2016602"/>
                  </a:lnTo>
                  <a:lnTo>
                    <a:pt x="4523928" y="1959452"/>
                  </a:lnTo>
                  <a:lnTo>
                    <a:pt x="4562028" y="1911827"/>
                  </a:lnTo>
                  <a:lnTo>
                    <a:pt x="4562028" y="1835627"/>
                  </a:lnTo>
                  <a:lnTo>
                    <a:pt x="4619178" y="1788002"/>
                  </a:lnTo>
                  <a:lnTo>
                    <a:pt x="4600128" y="1759427"/>
                  </a:lnTo>
                  <a:lnTo>
                    <a:pt x="4657278" y="1711802"/>
                  </a:lnTo>
                  <a:lnTo>
                    <a:pt x="4666803" y="1673702"/>
                  </a:lnTo>
                  <a:lnTo>
                    <a:pt x="4733478" y="1664177"/>
                  </a:lnTo>
                  <a:lnTo>
                    <a:pt x="4771578" y="1635602"/>
                  </a:lnTo>
                  <a:lnTo>
                    <a:pt x="4819203" y="1587977"/>
                  </a:lnTo>
                  <a:lnTo>
                    <a:pt x="4800153" y="1559402"/>
                  </a:lnTo>
                  <a:lnTo>
                    <a:pt x="4723953" y="1483202"/>
                  </a:lnTo>
                  <a:lnTo>
                    <a:pt x="4685853" y="1435577"/>
                  </a:lnTo>
                  <a:lnTo>
                    <a:pt x="4723953" y="1416527"/>
                  </a:lnTo>
                  <a:lnTo>
                    <a:pt x="4733478" y="1378427"/>
                  </a:lnTo>
                  <a:lnTo>
                    <a:pt x="4762053" y="1321277"/>
                  </a:lnTo>
                  <a:lnTo>
                    <a:pt x="4883954" y="1335209"/>
                  </a:lnTo>
                  <a:lnTo>
                    <a:pt x="4855623" y="1317774"/>
                  </a:lnTo>
                  <a:lnTo>
                    <a:pt x="4618931" y="1263151"/>
                  </a:lnTo>
                  <a:lnTo>
                    <a:pt x="4382239" y="1208528"/>
                  </a:lnTo>
                  <a:lnTo>
                    <a:pt x="4086374" y="990037"/>
                  </a:lnTo>
                  <a:lnTo>
                    <a:pt x="3849683" y="1044660"/>
                  </a:lnTo>
                  <a:lnTo>
                    <a:pt x="3790510" y="935415"/>
                  </a:lnTo>
                  <a:lnTo>
                    <a:pt x="3672164" y="880792"/>
                  </a:lnTo>
                  <a:lnTo>
                    <a:pt x="3494645" y="1099283"/>
                  </a:lnTo>
                  <a:lnTo>
                    <a:pt x="3198780" y="1044660"/>
                  </a:lnTo>
                  <a:lnTo>
                    <a:pt x="3080434" y="935415"/>
                  </a:lnTo>
                  <a:lnTo>
                    <a:pt x="3078456" y="929936"/>
                  </a:lnTo>
                  <a:lnTo>
                    <a:pt x="3195340" y="1037832"/>
                  </a:lnTo>
                  <a:lnTo>
                    <a:pt x="3491205" y="1092455"/>
                  </a:lnTo>
                  <a:close/>
                  <a:moveTo>
                    <a:pt x="2545655" y="328411"/>
                  </a:moveTo>
                  <a:lnTo>
                    <a:pt x="2840302" y="491605"/>
                  </a:lnTo>
                  <a:lnTo>
                    <a:pt x="2958648" y="491605"/>
                  </a:lnTo>
                  <a:lnTo>
                    <a:pt x="2958648" y="498433"/>
                  </a:lnTo>
                  <a:lnTo>
                    <a:pt x="2843742" y="498433"/>
                  </a:lnTo>
                  <a:lnTo>
                    <a:pt x="2547877" y="334565"/>
                  </a:lnTo>
                  <a:close/>
                  <a:moveTo>
                    <a:pt x="177347" y="327896"/>
                  </a:moveTo>
                  <a:lnTo>
                    <a:pt x="180959" y="334565"/>
                  </a:lnTo>
                  <a:lnTo>
                    <a:pt x="62613" y="443810"/>
                  </a:lnTo>
                  <a:lnTo>
                    <a:pt x="3440" y="662301"/>
                  </a:lnTo>
                  <a:lnTo>
                    <a:pt x="3440" y="711683"/>
                  </a:lnTo>
                  <a:lnTo>
                    <a:pt x="0" y="710096"/>
                  </a:lnTo>
                  <a:lnTo>
                    <a:pt x="0" y="655473"/>
                  </a:lnTo>
                  <a:lnTo>
                    <a:pt x="59173" y="436982"/>
                  </a:lnTo>
                  <a:close/>
                  <a:moveTo>
                    <a:pt x="2485265" y="163868"/>
                  </a:moveTo>
                  <a:lnTo>
                    <a:pt x="2487869" y="171082"/>
                  </a:lnTo>
                  <a:lnTo>
                    <a:pt x="2370359" y="225319"/>
                  </a:lnTo>
                  <a:lnTo>
                    <a:pt x="2192840" y="225319"/>
                  </a:lnTo>
                  <a:lnTo>
                    <a:pt x="2192840" y="279942"/>
                  </a:lnTo>
                  <a:lnTo>
                    <a:pt x="2252013" y="498433"/>
                  </a:lnTo>
                  <a:lnTo>
                    <a:pt x="2133667" y="662301"/>
                  </a:lnTo>
                  <a:lnTo>
                    <a:pt x="1896975" y="607678"/>
                  </a:lnTo>
                  <a:lnTo>
                    <a:pt x="1660283" y="662301"/>
                  </a:lnTo>
                  <a:lnTo>
                    <a:pt x="1601110" y="880792"/>
                  </a:lnTo>
                  <a:lnTo>
                    <a:pt x="1305245" y="880792"/>
                  </a:lnTo>
                  <a:lnTo>
                    <a:pt x="1186899" y="771546"/>
                  </a:lnTo>
                  <a:lnTo>
                    <a:pt x="1127727" y="716924"/>
                  </a:lnTo>
                  <a:lnTo>
                    <a:pt x="1127727" y="771546"/>
                  </a:lnTo>
                  <a:lnTo>
                    <a:pt x="950208" y="826169"/>
                  </a:lnTo>
                  <a:lnTo>
                    <a:pt x="772689" y="553056"/>
                  </a:lnTo>
                  <a:lnTo>
                    <a:pt x="654343" y="553056"/>
                  </a:lnTo>
                  <a:lnTo>
                    <a:pt x="654343" y="546228"/>
                  </a:lnTo>
                  <a:lnTo>
                    <a:pt x="769249" y="546228"/>
                  </a:lnTo>
                  <a:lnTo>
                    <a:pt x="946768" y="819341"/>
                  </a:lnTo>
                  <a:lnTo>
                    <a:pt x="1124286" y="764718"/>
                  </a:lnTo>
                  <a:lnTo>
                    <a:pt x="1124286"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close/>
                  <a:moveTo>
                    <a:pt x="118346" y="0"/>
                  </a:moveTo>
                  <a:lnTo>
                    <a:pt x="236692" y="0"/>
                  </a:lnTo>
                  <a:lnTo>
                    <a:pt x="295865" y="109246"/>
                  </a:lnTo>
                  <a:lnTo>
                    <a:pt x="473384" y="109246"/>
                  </a:lnTo>
                  <a:lnTo>
                    <a:pt x="650903" y="273114"/>
                  </a:lnTo>
                  <a:lnTo>
                    <a:pt x="650903" y="276766"/>
                  </a:lnTo>
                  <a:lnTo>
                    <a:pt x="476824" y="116074"/>
                  </a:lnTo>
                  <a:lnTo>
                    <a:pt x="299305" y="116074"/>
                  </a:lnTo>
                  <a:lnTo>
                    <a:pt x="240132" y="6828"/>
                  </a:lnTo>
                  <a:lnTo>
                    <a:pt x="121786" y="6828"/>
                  </a:lnTo>
                  <a:lnTo>
                    <a:pt x="121786" y="224842"/>
                  </a:lnTo>
                  <a:lnTo>
                    <a:pt x="118346" y="218491"/>
                  </a:lnTo>
                  <a:close/>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6" name="任意多边形 5"/>
            <p:cNvSpPr/>
            <p:nvPr/>
          </p:nvSpPr>
          <p:spPr bwMode="gray">
            <a:xfrm>
              <a:off x="9111767" y="2418720"/>
              <a:ext cx="1135640" cy="1075443"/>
            </a:xfrm>
            <a:custGeom>
              <a:avLst/>
              <a:gdLst>
                <a:gd name="connsiteX0" fmla="*/ 118346 w 4880514"/>
                <a:gd name="connsiteY0" fmla="*/ 0 h 4315196"/>
                <a:gd name="connsiteX1" fmla="*/ 236692 w 4880514"/>
                <a:gd name="connsiteY1" fmla="*/ 0 h 4315196"/>
                <a:gd name="connsiteX2" fmla="*/ 295865 w 4880514"/>
                <a:gd name="connsiteY2" fmla="*/ 109246 h 4315196"/>
                <a:gd name="connsiteX3" fmla="*/ 473384 w 4880514"/>
                <a:gd name="connsiteY3" fmla="*/ 109246 h 4315196"/>
                <a:gd name="connsiteX4" fmla="*/ 650903 w 4880514"/>
                <a:gd name="connsiteY4" fmla="*/ 273114 h 4315196"/>
                <a:gd name="connsiteX5" fmla="*/ 650903 w 4880514"/>
                <a:gd name="connsiteY5" fmla="*/ 546228 h 4315196"/>
                <a:gd name="connsiteX6" fmla="*/ 769249 w 4880514"/>
                <a:gd name="connsiteY6" fmla="*/ 546228 h 4315196"/>
                <a:gd name="connsiteX7" fmla="*/ 946768 w 4880514"/>
                <a:gd name="connsiteY7" fmla="*/ 819341 h 4315196"/>
                <a:gd name="connsiteX8" fmla="*/ 1124287 w 4880514"/>
                <a:gd name="connsiteY8" fmla="*/ 764718 h 4315196"/>
                <a:gd name="connsiteX9" fmla="*/ 1124287 w 4880514"/>
                <a:gd name="connsiteY9" fmla="*/ 710096 h 4315196"/>
                <a:gd name="connsiteX10" fmla="*/ 1183459 w 4880514"/>
                <a:gd name="connsiteY10" fmla="*/ 764718 h 4315196"/>
                <a:gd name="connsiteX11" fmla="*/ 1301805 w 4880514"/>
                <a:gd name="connsiteY11" fmla="*/ 873964 h 4315196"/>
                <a:gd name="connsiteX12" fmla="*/ 1597670 w 4880514"/>
                <a:gd name="connsiteY12" fmla="*/ 873964 h 4315196"/>
                <a:gd name="connsiteX13" fmla="*/ 1656843 w 4880514"/>
                <a:gd name="connsiteY13" fmla="*/ 655473 h 4315196"/>
                <a:gd name="connsiteX14" fmla="*/ 1893535 w 4880514"/>
                <a:gd name="connsiteY14" fmla="*/ 600850 h 4315196"/>
                <a:gd name="connsiteX15" fmla="*/ 2130227 w 4880514"/>
                <a:gd name="connsiteY15" fmla="*/ 655473 h 4315196"/>
                <a:gd name="connsiteX16" fmla="*/ 2248573 w 4880514"/>
                <a:gd name="connsiteY16" fmla="*/ 491605 h 4315196"/>
                <a:gd name="connsiteX17" fmla="*/ 2189400 w 4880514"/>
                <a:gd name="connsiteY17" fmla="*/ 273114 h 4315196"/>
                <a:gd name="connsiteX18" fmla="*/ 2189400 w 4880514"/>
                <a:gd name="connsiteY18" fmla="*/ 218491 h 4315196"/>
                <a:gd name="connsiteX19" fmla="*/ 2366919 w 4880514"/>
                <a:gd name="connsiteY19" fmla="*/ 218491 h 4315196"/>
                <a:gd name="connsiteX20" fmla="*/ 2485265 w 4880514"/>
                <a:gd name="connsiteY20" fmla="*/ 163868 h 4315196"/>
                <a:gd name="connsiteX21" fmla="*/ 2544437 w 4880514"/>
                <a:gd name="connsiteY21" fmla="*/ 327737 h 4315196"/>
                <a:gd name="connsiteX22" fmla="*/ 2840302 w 4880514"/>
                <a:gd name="connsiteY22" fmla="*/ 491605 h 4315196"/>
                <a:gd name="connsiteX23" fmla="*/ 2958648 w 4880514"/>
                <a:gd name="connsiteY23" fmla="*/ 491605 h 4315196"/>
                <a:gd name="connsiteX24" fmla="*/ 2958648 w 4880514"/>
                <a:gd name="connsiteY24" fmla="*/ 600850 h 4315196"/>
                <a:gd name="connsiteX25" fmla="*/ 3076994 w 4880514"/>
                <a:gd name="connsiteY25" fmla="*/ 928587 h 4315196"/>
                <a:gd name="connsiteX26" fmla="*/ 3195340 w 4880514"/>
                <a:gd name="connsiteY26" fmla="*/ 1037832 h 4315196"/>
                <a:gd name="connsiteX27" fmla="*/ 3491205 w 4880514"/>
                <a:gd name="connsiteY27" fmla="*/ 1092455 h 4315196"/>
                <a:gd name="connsiteX28" fmla="*/ 3668724 w 4880514"/>
                <a:gd name="connsiteY28" fmla="*/ 873964 h 4315196"/>
                <a:gd name="connsiteX29" fmla="*/ 3787070 w 4880514"/>
                <a:gd name="connsiteY29" fmla="*/ 928587 h 4315196"/>
                <a:gd name="connsiteX30" fmla="*/ 3846243 w 4880514"/>
                <a:gd name="connsiteY30" fmla="*/ 1037832 h 4315196"/>
                <a:gd name="connsiteX31" fmla="*/ 4082934 w 4880514"/>
                <a:gd name="connsiteY31" fmla="*/ 983209 h 4315196"/>
                <a:gd name="connsiteX32" fmla="*/ 4378799 w 4880514"/>
                <a:gd name="connsiteY32" fmla="*/ 1201700 h 4315196"/>
                <a:gd name="connsiteX33" fmla="*/ 4615491 w 4880514"/>
                <a:gd name="connsiteY33" fmla="*/ 1256323 h 4315196"/>
                <a:gd name="connsiteX34" fmla="*/ 4852183 w 4880514"/>
                <a:gd name="connsiteY34" fmla="*/ 1310946 h 4315196"/>
                <a:gd name="connsiteX35" fmla="*/ 4880514 w 4880514"/>
                <a:gd name="connsiteY35" fmla="*/ 1328381 h 4315196"/>
                <a:gd name="connsiteX36" fmla="*/ 4758613 w 4880514"/>
                <a:gd name="connsiteY36" fmla="*/ 1314449 h 4315196"/>
                <a:gd name="connsiteX37" fmla="*/ 4730038 w 4880514"/>
                <a:gd name="connsiteY37" fmla="*/ 1371599 h 4315196"/>
                <a:gd name="connsiteX38" fmla="*/ 4720513 w 4880514"/>
                <a:gd name="connsiteY38" fmla="*/ 1409699 h 4315196"/>
                <a:gd name="connsiteX39" fmla="*/ 4682413 w 4880514"/>
                <a:gd name="connsiteY39" fmla="*/ 1428749 h 4315196"/>
                <a:gd name="connsiteX40" fmla="*/ 4720513 w 4880514"/>
                <a:gd name="connsiteY40" fmla="*/ 1476374 h 4315196"/>
                <a:gd name="connsiteX41" fmla="*/ 4796713 w 4880514"/>
                <a:gd name="connsiteY41" fmla="*/ 1552574 h 4315196"/>
                <a:gd name="connsiteX42" fmla="*/ 4815763 w 4880514"/>
                <a:gd name="connsiteY42" fmla="*/ 1581149 h 4315196"/>
                <a:gd name="connsiteX43" fmla="*/ 4768138 w 4880514"/>
                <a:gd name="connsiteY43" fmla="*/ 1628774 h 4315196"/>
                <a:gd name="connsiteX44" fmla="*/ 4730038 w 4880514"/>
                <a:gd name="connsiteY44" fmla="*/ 1657349 h 4315196"/>
                <a:gd name="connsiteX45" fmla="*/ 4663363 w 4880514"/>
                <a:gd name="connsiteY45" fmla="*/ 1666874 h 4315196"/>
                <a:gd name="connsiteX46" fmla="*/ 4653838 w 4880514"/>
                <a:gd name="connsiteY46" fmla="*/ 1704974 h 4315196"/>
                <a:gd name="connsiteX47" fmla="*/ 4596688 w 4880514"/>
                <a:gd name="connsiteY47" fmla="*/ 1752599 h 4315196"/>
                <a:gd name="connsiteX48" fmla="*/ 4615738 w 4880514"/>
                <a:gd name="connsiteY48" fmla="*/ 1781174 h 4315196"/>
                <a:gd name="connsiteX49" fmla="*/ 4558588 w 4880514"/>
                <a:gd name="connsiteY49" fmla="*/ 1828799 h 4315196"/>
                <a:gd name="connsiteX50" fmla="*/ 4558588 w 4880514"/>
                <a:gd name="connsiteY50" fmla="*/ 1904999 h 4315196"/>
                <a:gd name="connsiteX51" fmla="*/ 4520488 w 4880514"/>
                <a:gd name="connsiteY51" fmla="*/ 1952624 h 4315196"/>
                <a:gd name="connsiteX52" fmla="*/ 4530013 w 4880514"/>
                <a:gd name="connsiteY52" fmla="*/ 2009774 h 4315196"/>
                <a:gd name="connsiteX53" fmla="*/ 4491913 w 4880514"/>
                <a:gd name="connsiteY53" fmla="*/ 2028824 h 4315196"/>
                <a:gd name="connsiteX54" fmla="*/ 4444288 w 4880514"/>
                <a:gd name="connsiteY54" fmla="*/ 1981199 h 4315196"/>
                <a:gd name="connsiteX55" fmla="*/ 4368088 w 4880514"/>
                <a:gd name="connsiteY55" fmla="*/ 2019299 h 4315196"/>
                <a:gd name="connsiteX56" fmla="*/ 4301413 w 4880514"/>
                <a:gd name="connsiteY56" fmla="*/ 2009774 h 4315196"/>
                <a:gd name="connsiteX57" fmla="*/ 4253788 w 4880514"/>
                <a:gd name="connsiteY57" fmla="*/ 2085974 h 4315196"/>
                <a:gd name="connsiteX58" fmla="*/ 4282363 w 4880514"/>
                <a:gd name="connsiteY58" fmla="*/ 2143124 h 4315196"/>
                <a:gd name="connsiteX59" fmla="*/ 4244263 w 4880514"/>
                <a:gd name="connsiteY59" fmla="*/ 2209799 h 4315196"/>
                <a:gd name="connsiteX60" fmla="*/ 4196638 w 4880514"/>
                <a:gd name="connsiteY60" fmla="*/ 2333624 h 4315196"/>
                <a:gd name="connsiteX61" fmla="*/ 4120438 w 4880514"/>
                <a:gd name="connsiteY61" fmla="*/ 2400299 h 4315196"/>
                <a:gd name="connsiteX62" fmla="*/ 4034713 w 4880514"/>
                <a:gd name="connsiteY62" fmla="*/ 2419349 h 4315196"/>
                <a:gd name="connsiteX63" fmla="*/ 3958513 w 4880514"/>
                <a:gd name="connsiteY63" fmla="*/ 2362199 h 4315196"/>
                <a:gd name="connsiteX64" fmla="*/ 3920413 w 4880514"/>
                <a:gd name="connsiteY64" fmla="*/ 2276474 h 4315196"/>
                <a:gd name="connsiteX65" fmla="*/ 3796588 w 4880514"/>
                <a:gd name="connsiteY65" fmla="*/ 2324099 h 4315196"/>
                <a:gd name="connsiteX66" fmla="*/ 3729913 w 4880514"/>
                <a:gd name="connsiteY66" fmla="*/ 2333624 h 4315196"/>
                <a:gd name="connsiteX67" fmla="*/ 3577513 w 4880514"/>
                <a:gd name="connsiteY67" fmla="*/ 2228849 h 4315196"/>
                <a:gd name="connsiteX68" fmla="*/ 3463213 w 4880514"/>
                <a:gd name="connsiteY68" fmla="*/ 2247899 h 4315196"/>
                <a:gd name="connsiteX69" fmla="*/ 3463213 w 4880514"/>
                <a:gd name="connsiteY69" fmla="*/ 2295524 h 4315196"/>
                <a:gd name="connsiteX70" fmla="*/ 3348913 w 4880514"/>
                <a:gd name="connsiteY70" fmla="*/ 2343149 h 4315196"/>
                <a:gd name="connsiteX71" fmla="*/ 3425113 w 4880514"/>
                <a:gd name="connsiteY71" fmla="*/ 2428874 h 4315196"/>
                <a:gd name="connsiteX72" fmla="*/ 3453688 w 4880514"/>
                <a:gd name="connsiteY72" fmla="*/ 2524124 h 4315196"/>
                <a:gd name="connsiteX73" fmla="*/ 3339388 w 4880514"/>
                <a:gd name="connsiteY73" fmla="*/ 2600324 h 4315196"/>
                <a:gd name="connsiteX74" fmla="*/ 3263188 w 4880514"/>
                <a:gd name="connsiteY74" fmla="*/ 2666999 h 4315196"/>
                <a:gd name="connsiteX75" fmla="*/ 3282238 w 4880514"/>
                <a:gd name="connsiteY75" fmla="*/ 2771774 h 4315196"/>
                <a:gd name="connsiteX76" fmla="*/ 3320338 w 4880514"/>
                <a:gd name="connsiteY76" fmla="*/ 2847974 h 4315196"/>
                <a:gd name="connsiteX77" fmla="*/ 3434638 w 4880514"/>
                <a:gd name="connsiteY77" fmla="*/ 2886074 h 4315196"/>
                <a:gd name="connsiteX78" fmla="*/ 3491788 w 4880514"/>
                <a:gd name="connsiteY78" fmla="*/ 2990849 h 4315196"/>
                <a:gd name="connsiteX79" fmla="*/ 3558463 w 4880514"/>
                <a:gd name="connsiteY79" fmla="*/ 3067049 h 4315196"/>
                <a:gd name="connsiteX80" fmla="*/ 3634663 w 4880514"/>
                <a:gd name="connsiteY80" fmla="*/ 3028949 h 4315196"/>
                <a:gd name="connsiteX81" fmla="*/ 3720388 w 4880514"/>
                <a:gd name="connsiteY81" fmla="*/ 3124199 h 4315196"/>
                <a:gd name="connsiteX82" fmla="*/ 3734217 w 4880514"/>
                <a:gd name="connsiteY82" fmla="*/ 3151856 h 4315196"/>
                <a:gd name="connsiteX83" fmla="*/ 3609551 w 4880514"/>
                <a:gd name="connsiteY83" fmla="*/ 3113496 h 4315196"/>
                <a:gd name="connsiteX84" fmla="*/ 3491205 w 4880514"/>
                <a:gd name="connsiteY84" fmla="*/ 3222742 h 4315196"/>
                <a:gd name="connsiteX85" fmla="*/ 3550378 w 4880514"/>
                <a:gd name="connsiteY85" fmla="*/ 3386610 h 4315196"/>
                <a:gd name="connsiteX86" fmla="*/ 3727897 w 4880514"/>
                <a:gd name="connsiteY86" fmla="*/ 3386610 h 4315196"/>
                <a:gd name="connsiteX87" fmla="*/ 3787070 w 4880514"/>
                <a:gd name="connsiteY87" fmla="*/ 3605101 h 4315196"/>
                <a:gd name="connsiteX88" fmla="*/ 3372859 w 4880514"/>
                <a:gd name="connsiteY88" fmla="*/ 3605101 h 4315196"/>
                <a:gd name="connsiteX89" fmla="*/ 3254513 w 4880514"/>
                <a:gd name="connsiteY89" fmla="*/ 3441233 h 4315196"/>
                <a:gd name="connsiteX90" fmla="*/ 3076994 w 4880514"/>
                <a:gd name="connsiteY90" fmla="*/ 3550478 h 4315196"/>
                <a:gd name="connsiteX91" fmla="*/ 2899475 w 4880514"/>
                <a:gd name="connsiteY91" fmla="*/ 3441233 h 4315196"/>
                <a:gd name="connsiteX92" fmla="*/ 2899475 w 4880514"/>
                <a:gd name="connsiteY92" fmla="*/ 3113496 h 4315196"/>
                <a:gd name="connsiteX93" fmla="*/ 2662783 w 4880514"/>
                <a:gd name="connsiteY93" fmla="*/ 3113496 h 4315196"/>
                <a:gd name="connsiteX94" fmla="*/ 2662783 w 4880514"/>
                <a:gd name="connsiteY94" fmla="*/ 3331987 h 4315196"/>
                <a:gd name="connsiteX95" fmla="*/ 2485265 w 4880514"/>
                <a:gd name="connsiteY95" fmla="*/ 3386610 h 4315196"/>
                <a:gd name="connsiteX96" fmla="*/ 2485265 w 4880514"/>
                <a:gd name="connsiteY96" fmla="*/ 3441233 h 4315196"/>
                <a:gd name="connsiteX97" fmla="*/ 2307746 w 4880514"/>
                <a:gd name="connsiteY97" fmla="*/ 3659723 h 4315196"/>
                <a:gd name="connsiteX98" fmla="*/ 2189400 w 4880514"/>
                <a:gd name="connsiteY98" fmla="*/ 3659723 h 4315196"/>
                <a:gd name="connsiteX99" fmla="*/ 2189400 w 4880514"/>
                <a:gd name="connsiteY99" fmla="*/ 4315196 h 4315196"/>
                <a:gd name="connsiteX100" fmla="*/ 2011881 w 4880514"/>
                <a:gd name="connsiteY100" fmla="*/ 4315196 h 4315196"/>
                <a:gd name="connsiteX101" fmla="*/ 1952708 w 4880514"/>
                <a:gd name="connsiteY101" fmla="*/ 4205951 h 4315196"/>
                <a:gd name="connsiteX102" fmla="*/ 1834362 w 4880514"/>
                <a:gd name="connsiteY102" fmla="*/ 4315196 h 4315196"/>
                <a:gd name="connsiteX103" fmla="*/ 1597670 w 4880514"/>
                <a:gd name="connsiteY103" fmla="*/ 4315196 h 4315196"/>
                <a:gd name="connsiteX104" fmla="*/ 1597670 w 4880514"/>
                <a:gd name="connsiteY104" fmla="*/ 4260574 h 4315196"/>
                <a:gd name="connsiteX105" fmla="*/ 1479324 w 4880514"/>
                <a:gd name="connsiteY105" fmla="*/ 4205951 h 4315196"/>
                <a:gd name="connsiteX106" fmla="*/ 1479324 w 4880514"/>
                <a:gd name="connsiteY106" fmla="*/ 3932837 h 4315196"/>
                <a:gd name="connsiteX107" fmla="*/ 1183459 w 4880514"/>
                <a:gd name="connsiteY107" fmla="*/ 3386610 h 4315196"/>
                <a:gd name="connsiteX108" fmla="*/ 1065114 w 4880514"/>
                <a:gd name="connsiteY108" fmla="*/ 3386610 h 4315196"/>
                <a:gd name="connsiteX109" fmla="*/ 1065114 w 4880514"/>
                <a:gd name="connsiteY109" fmla="*/ 3441233 h 4315196"/>
                <a:gd name="connsiteX110" fmla="*/ 946768 w 4880514"/>
                <a:gd name="connsiteY110" fmla="*/ 3277364 h 4315196"/>
                <a:gd name="connsiteX111" fmla="*/ 1005941 w 4880514"/>
                <a:gd name="connsiteY111" fmla="*/ 3222742 h 4315196"/>
                <a:gd name="connsiteX112" fmla="*/ 769249 w 4880514"/>
                <a:gd name="connsiteY112" fmla="*/ 2895005 h 4315196"/>
                <a:gd name="connsiteX113" fmla="*/ 650903 w 4880514"/>
                <a:gd name="connsiteY113" fmla="*/ 2949628 h 4315196"/>
                <a:gd name="connsiteX114" fmla="*/ 591730 w 4880514"/>
                <a:gd name="connsiteY114" fmla="*/ 3168119 h 4315196"/>
                <a:gd name="connsiteX115" fmla="*/ 473384 w 4880514"/>
                <a:gd name="connsiteY115" fmla="*/ 3222742 h 4315196"/>
                <a:gd name="connsiteX116" fmla="*/ 532557 w 4880514"/>
                <a:gd name="connsiteY116" fmla="*/ 1693305 h 4315196"/>
                <a:gd name="connsiteX117" fmla="*/ 414211 w 4880514"/>
                <a:gd name="connsiteY117" fmla="*/ 1529437 h 4315196"/>
                <a:gd name="connsiteX118" fmla="*/ 532557 w 4880514"/>
                <a:gd name="connsiteY118" fmla="*/ 1474814 h 4315196"/>
                <a:gd name="connsiteX119" fmla="*/ 295865 w 4880514"/>
                <a:gd name="connsiteY119" fmla="*/ 1092455 h 4315196"/>
                <a:gd name="connsiteX120" fmla="*/ 295865 w 4880514"/>
                <a:gd name="connsiteY120" fmla="*/ 928587 h 4315196"/>
                <a:gd name="connsiteX121" fmla="*/ 118346 w 4880514"/>
                <a:gd name="connsiteY121" fmla="*/ 764718 h 4315196"/>
                <a:gd name="connsiteX122" fmla="*/ 0 w 4880514"/>
                <a:gd name="connsiteY122" fmla="*/ 710096 h 4315196"/>
                <a:gd name="connsiteX123" fmla="*/ 0 w 4880514"/>
                <a:gd name="connsiteY123" fmla="*/ 655473 h 4315196"/>
                <a:gd name="connsiteX124" fmla="*/ 59173 w 4880514"/>
                <a:gd name="connsiteY124" fmla="*/ 436982 h 4315196"/>
                <a:gd name="connsiteX125" fmla="*/ 177519 w 4880514"/>
                <a:gd name="connsiteY125" fmla="*/ 327737 h 4315196"/>
                <a:gd name="connsiteX126" fmla="*/ 118346 w 4880514"/>
                <a:gd name="connsiteY126"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80514" h="4315196">
                  <a:moveTo>
                    <a:pt x="118346" y="0"/>
                  </a:moveTo>
                  <a:lnTo>
                    <a:pt x="236692" y="0"/>
                  </a:lnTo>
                  <a:lnTo>
                    <a:pt x="295865" y="109246"/>
                  </a:lnTo>
                  <a:lnTo>
                    <a:pt x="473384" y="109246"/>
                  </a:lnTo>
                  <a:lnTo>
                    <a:pt x="650903" y="273114"/>
                  </a:lnTo>
                  <a:lnTo>
                    <a:pt x="650903" y="546228"/>
                  </a:lnTo>
                  <a:lnTo>
                    <a:pt x="769249" y="546228"/>
                  </a:lnTo>
                  <a:lnTo>
                    <a:pt x="946768" y="819341"/>
                  </a:lnTo>
                  <a:lnTo>
                    <a:pt x="1124287" y="764718"/>
                  </a:lnTo>
                  <a:lnTo>
                    <a:pt x="1124287"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lnTo>
                    <a:pt x="2485265" y="163868"/>
                  </a:lnTo>
                  <a:lnTo>
                    <a:pt x="2544437" y="327737"/>
                  </a:lnTo>
                  <a:lnTo>
                    <a:pt x="2840302" y="491605"/>
                  </a:lnTo>
                  <a:lnTo>
                    <a:pt x="2958648" y="491605"/>
                  </a:lnTo>
                  <a:lnTo>
                    <a:pt x="2958648" y="600850"/>
                  </a:lnTo>
                  <a:lnTo>
                    <a:pt x="3076994" y="928587"/>
                  </a:lnTo>
                  <a:lnTo>
                    <a:pt x="3195340" y="1037832"/>
                  </a:lnTo>
                  <a:lnTo>
                    <a:pt x="3491205" y="1092455"/>
                  </a:lnTo>
                  <a:lnTo>
                    <a:pt x="3668724" y="873964"/>
                  </a:lnTo>
                  <a:lnTo>
                    <a:pt x="3787070" y="928587"/>
                  </a:lnTo>
                  <a:lnTo>
                    <a:pt x="3846243" y="1037832"/>
                  </a:lnTo>
                  <a:lnTo>
                    <a:pt x="4082934" y="983209"/>
                  </a:lnTo>
                  <a:lnTo>
                    <a:pt x="4378799" y="1201700"/>
                  </a:lnTo>
                  <a:lnTo>
                    <a:pt x="4615491" y="1256323"/>
                  </a:lnTo>
                  <a:lnTo>
                    <a:pt x="4852183" y="1310946"/>
                  </a:lnTo>
                  <a:lnTo>
                    <a:pt x="4880514" y="1328381"/>
                  </a:lnTo>
                  <a:lnTo>
                    <a:pt x="4758613" y="1314449"/>
                  </a:lnTo>
                  <a:lnTo>
                    <a:pt x="4730038" y="1371599"/>
                  </a:lnTo>
                  <a:lnTo>
                    <a:pt x="4720513" y="1409699"/>
                  </a:lnTo>
                  <a:lnTo>
                    <a:pt x="4682413" y="1428749"/>
                  </a:lnTo>
                  <a:lnTo>
                    <a:pt x="4720513" y="1476374"/>
                  </a:lnTo>
                  <a:lnTo>
                    <a:pt x="4796713" y="1552574"/>
                  </a:lnTo>
                  <a:lnTo>
                    <a:pt x="4815763" y="1581149"/>
                  </a:lnTo>
                  <a:lnTo>
                    <a:pt x="4768138" y="1628774"/>
                  </a:lnTo>
                  <a:lnTo>
                    <a:pt x="4730038" y="1657349"/>
                  </a:lnTo>
                  <a:lnTo>
                    <a:pt x="4663363" y="1666874"/>
                  </a:lnTo>
                  <a:lnTo>
                    <a:pt x="4653838" y="1704974"/>
                  </a:lnTo>
                  <a:lnTo>
                    <a:pt x="4596688" y="1752599"/>
                  </a:lnTo>
                  <a:lnTo>
                    <a:pt x="4615738" y="1781174"/>
                  </a:lnTo>
                  <a:lnTo>
                    <a:pt x="4558588" y="1828799"/>
                  </a:lnTo>
                  <a:lnTo>
                    <a:pt x="4558588" y="1904999"/>
                  </a:lnTo>
                  <a:lnTo>
                    <a:pt x="4520488" y="1952624"/>
                  </a:lnTo>
                  <a:lnTo>
                    <a:pt x="4530013" y="2009774"/>
                  </a:lnTo>
                  <a:lnTo>
                    <a:pt x="4491913" y="2028824"/>
                  </a:lnTo>
                  <a:lnTo>
                    <a:pt x="4444288" y="1981199"/>
                  </a:lnTo>
                  <a:lnTo>
                    <a:pt x="4368088" y="2019299"/>
                  </a:lnTo>
                  <a:lnTo>
                    <a:pt x="4301413" y="2009774"/>
                  </a:lnTo>
                  <a:lnTo>
                    <a:pt x="4253788" y="2085974"/>
                  </a:lnTo>
                  <a:lnTo>
                    <a:pt x="4282363" y="2143124"/>
                  </a:lnTo>
                  <a:lnTo>
                    <a:pt x="4244263" y="2209799"/>
                  </a:lnTo>
                  <a:lnTo>
                    <a:pt x="4196638" y="2333624"/>
                  </a:lnTo>
                  <a:lnTo>
                    <a:pt x="4120438" y="2400299"/>
                  </a:lnTo>
                  <a:lnTo>
                    <a:pt x="4034713" y="2419349"/>
                  </a:lnTo>
                  <a:lnTo>
                    <a:pt x="3958513" y="2362199"/>
                  </a:lnTo>
                  <a:lnTo>
                    <a:pt x="3920413" y="2276474"/>
                  </a:lnTo>
                  <a:lnTo>
                    <a:pt x="3796588" y="2324099"/>
                  </a:lnTo>
                  <a:lnTo>
                    <a:pt x="3729913" y="2333624"/>
                  </a:lnTo>
                  <a:lnTo>
                    <a:pt x="3577513" y="2228849"/>
                  </a:lnTo>
                  <a:lnTo>
                    <a:pt x="3463213" y="2247899"/>
                  </a:lnTo>
                  <a:lnTo>
                    <a:pt x="3463213" y="2295524"/>
                  </a:lnTo>
                  <a:lnTo>
                    <a:pt x="3348913" y="2343149"/>
                  </a:lnTo>
                  <a:lnTo>
                    <a:pt x="3425113" y="2428874"/>
                  </a:lnTo>
                  <a:lnTo>
                    <a:pt x="3453688" y="2524124"/>
                  </a:lnTo>
                  <a:lnTo>
                    <a:pt x="3339388" y="2600324"/>
                  </a:lnTo>
                  <a:lnTo>
                    <a:pt x="3263188" y="2666999"/>
                  </a:lnTo>
                  <a:lnTo>
                    <a:pt x="3282238" y="2771774"/>
                  </a:lnTo>
                  <a:lnTo>
                    <a:pt x="3320338" y="2847974"/>
                  </a:lnTo>
                  <a:lnTo>
                    <a:pt x="3434638" y="2886074"/>
                  </a:lnTo>
                  <a:lnTo>
                    <a:pt x="3491788" y="2990849"/>
                  </a:lnTo>
                  <a:lnTo>
                    <a:pt x="3558463" y="3067049"/>
                  </a:lnTo>
                  <a:lnTo>
                    <a:pt x="3634663" y="3028949"/>
                  </a:lnTo>
                  <a:lnTo>
                    <a:pt x="3720388" y="3124199"/>
                  </a:lnTo>
                  <a:lnTo>
                    <a:pt x="3734217" y="3151856"/>
                  </a:lnTo>
                  <a:lnTo>
                    <a:pt x="3609551" y="3113496"/>
                  </a:lnTo>
                  <a:lnTo>
                    <a:pt x="3491205" y="3222742"/>
                  </a:lnTo>
                  <a:lnTo>
                    <a:pt x="3550378" y="3386610"/>
                  </a:lnTo>
                  <a:lnTo>
                    <a:pt x="3727897" y="3386610"/>
                  </a:lnTo>
                  <a:lnTo>
                    <a:pt x="3787070" y="3605101"/>
                  </a:lnTo>
                  <a:lnTo>
                    <a:pt x="3372859" y="3605101"/>
                  </a:lnTo>
                  <a:lnTo>
                    <a:pt x="3254513" y="3441233"/>
                  </a:lnTo>
                  <a:lnTo>
                    <a:pt x="3076994" y="3550478"/>
                  </a:lnTo>
                  <a:lnTo>
                    <a:pt x="2899475" y="3441233"/>
                  </a:lnTo>
                  <a:lnTo>
                    <a:pt x="2899475" y="3113496"/>
                  </a:lnTo>
                  <a:lnTo>
                    <a:pt x="2662783" y="3113496"/>
                  </a:lnTo>
                  <a:lnTo>
                    <a:pt x="2662783" y="3331987"/>
                  </a:lnTo>
                  <a:lnTo>
                    <a:pt x="2485265" y="3386610"/>
                  </a:lnTo>
                  <a:lnTo>
                    <a:pt x="2485265" y="3441233"/>
                  </a:lnTo>
                  <a:lnTo>
                    <a:pt x="2307746" y="3659723"/>
                  </a:lnTo>
                  <a:lnTo>
                    <a:pt x="2189400" y="3659723"/>
                  </a:lnTo>
                  <a:lnTo>
                    <a:pt x="2189400" y="4315196"/>
                  </a:lnTo>
                  <a:lnTo>
                    <a:pt x="2011881" y="4315196"/>
                  </a:lnTo>
                  <a:lnTo>
                    <a:pt x="1952708" y="4205951"/>
                  </a:lnTo>
                  <a:lnTo>
                    <a:pt x="1834362" y="4315196"/>
                  </a:lnTo>
                  <a:lnTo>
                    <a:pt x="1597670" y="4315196"/>
                  </a:lnTo>
                  <a:lnTo>
                    <a:pt x="1597670" y="4260574"/>
                  </a:lnTo>
                  <a:lnTo>
                    <a:pt x="1479324" y="4205951"/>
                  </a:lnTo>
                  <a:lnTo>
                    <a:pt x="1479324" y="3932837"/>
                  </a:lnTo>
                  <a:lnTo>
                    <a:pt x="1183459" y="3386610"/>
                  </a:lnTo>
                  <a:lnTo>
                    <a:pt x="1065114" y="3386610"/>
                  </a:lnTo>
                  <a:lnTo>
                    <a:pt x="1065114" y="3441233"/>
                  </a:lnTo>
                  <a:lnTo>
                    <a:pt x="946768" y="3277364"/>
                  </a:lnTo>
                  <a:lnTo>
                    <a:pt x="1005941" y="3222742"/>
                  </a:lnTo>
                  <a:lnTo>
                    <a:pt x="769249" y="2895005"/>
                  </a:lnTo>
                  <a:lnTo>
                    <a:pt x="650903" y="2949628"/>
                  </a:lnTo>
                  <a:lnTo>
                    <a:pt x="591730" y="3168119"/>
                  </a:lnTo>
                  <a:lnTo>
                    <a:pt x="473384" y="3222742"/>
                  </a:lnTo>
                  <a:lnTo>
                    <a:pt x="532557" y="1693305"/>
                  </a:lnTo>
                  <a:lnTo>
                    <a:pt x="414211" y="1529437"/>
                  </a:lnTo>
                  <a:lnTo>
                    <a:pt x="532557" y="1474814"/>
                  </a:lnTo>
                  <a:lnTo>
                    <a:pt x="295865" y="1092455"/>
                  </a:lnTo>
                  <a:lnTo>
                    <a:pt x="295865" y="928587"/>
                  </a:lnTo>
                  <a:lnTo>
                    <a:pt x="118346" y="764718"/>
                  </a:lnTo>
                  <a:lnTo>
                    <a:pt x="0" y="710096"/>
                  </a:lnTo>
                  <a:lnTo>
                    <a:pt x="0" y="655473"/>
                  </a:lnTo>
                  <a:lnTo>
                    <a:pt x="59173" y="436982"/>
                  </a:lnTo>
                  <a:lnTo>
                    <a:pt x="177519" y="327737"/>
                  </a:lnTo>
                  <a:lnTo>
                    <a:pt x="118346" y="218491"/>
                  </a:lnTo>
                  <a:close/>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7" name="Freeform 5"/>
            <p:cNvSpPr/>
            <p:nvPr/>
          </p:nvSpPr>
          <p:spPr bwMode="invGray">
            <a:xfrm>
              <a:off x="10219969" y="4369657"/>
              <a:ext cx="305794" cy="275009"/>
            </a:xfrm>
            <a:custGeom>
              <a:avLst/>
              <a:gdLst>
                <a:gd name="T0" fmla="*/ 2147483646 w 177"/>
                <a:gd name="T1" fmla="*/ 2147483646 h 161"/>
                <a:gd name="T2" fmla="*/ 2147483646 w 177"/>
                <a:gd name="T3" fmla="*/ 2147483646 h 161"/>
                <a:gd name="T4" fmla="*/ 2147483646 w 177"/>
                <a:gd name="T5" fmla="*/ 2147483646 h 161"/>
                <a:gd name="T6" fmla="*/ 2147483646 w 177"/>
                <a:gd name="T7" fmla="*/ 2147483646 h 161"/>
                <a:gd name="T8" fmla="*/ 2147483646 w 177"/>
                <a:gd name="T9" fmla="*/ 0 h 161"/>
                <a:gd name="T10" fmla="*/ 2147483646 w 177"/>
                <a:gd name="T11" fmla="*/ 2147483646 h 161"/>
                <a:gd name="T12" fmla="*/ 2147483646 w 177"/>
                <a:gd name="T13" fmla="*/ 0 h 161"/>
                <a:gd name="T14" fmla="*/ 2147483646 w 177"/>
                <a:gd name="T15" fmla="*/ 2147483646 h 161"/>
                <a:gd name="T16" fmla="*/ 2147483646 w 177"/>
                <a:gd name="T17" fmla="*/ 2147483646 h 161"/>
                <a:gd name="T18" fmla="*/ 2147483646 w 177"/>
                <a:gd name="T19" fmla="*/ 2147483646 h 161"/>
                <a:gd name="T20" fmla="*/ 2147483646 w 177"/>
                <a:gd name="T21" fmla="*/ 2147483646 h 161"/>
                <a:gd name="T22" fmla="*/ 2147483646 w 177"/>
                <a:gd name="T23" fmla="*/ 2147483646 h 161"/>
                <a:gd name="T24" fmla="*/ 2147483646 w 177"/>
                <a:gd name="T25" fmla="*/ 2147483646 h 161"/>
                <a:gd name="T26" fmla="*/ 2147483646 w 177"/>
                <a:gd name="T27" fmla="*/ 2147483646 h 161"/>
                <a:gd name="T28" fmla="*/ 2147483646 w 177"/>
                <a:gd name="T29" fmla="*/ 2147483646 h 161"/>
                <a:gd name="T30" fmla="*/ 2147483646 w 177"/>
                <a:gd name="T31" fmla="*/ 2147483646 h 161"/>
                <a:gd name="T32" fmla="*/ 2147483646 w 177"/>
                <a:gd name="T33" fmla="*/ 2147483646 h 161"/>
                <a:gd name="T34" fmla="*/ 2147483646 w 177"/>
                <a:gd name="T35" fmla="*/ 2147483646 h 161"/>
                <a:gd name="T36" fmla="*/ 0 w 177"/>
                <a:gd name="T37" fmla="*/ 2147483646 h 161"/>
                <a:gd name="T38" fmla="*/ 0 w 177"/>
                <a:gd name="T39" fmla="*/ 2147483646 h 161"/>
                <a:gd name="T40" fmla="*/ 2147483646 w 177"/>
                <a:gd name="T41" fmla="*/ 2147483646 h 161"/>
                <a:gd name="T42" fmla="*/ 2147483646 w 177"/>
                <a:gd name="T43" fmla="*/ 2147483646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8" name="Freeform 7"/>
            <p:cNvSpPr/>
            <p:nvPr/>
          </p:nvSpPr>
          <p:spPr bwMode="invGray">
            <a:xfrm>
              <a:off x="11319093" y="-120090"/>
              <a:ext cx="1220288" cy="1192734"/>
            </a:xfrm>
            <a:custGeom>
              <a:avLst/>
              <a:gdLst>
                <a:gd name="T0" fmla="*/ 2147483646 w 705"/>
                <a:gd name="T1" fmla="*/ 2147483646 h 697"/>
                <a:gd name="T2" fmla="*/ 2147483646 w 705"/>
                <a:gd name="T3" fmla="*/ 2147483646 h 697"/>
                <a:gd name="T4" fmla="*/ 2147483646 w 705"/>
                <a:gd name="T5" fmla="*/ 2147483646 h 697"/>
                <a:gd name="T6" fmla="*/ 2147483646 w 705"/>
                <a:gd name="T7" fmla="*/ 2147483646 h 697"/>
                <a:gd name="T8" fmla="*/ 2147483646 w 705"/>
                <a:gd name="T9" fmla="*/ 2147483646 h 697"/>
                <a:gd name="T10" fmla="*/ 2147483646 w 705"/>
                <a:gd name="T11" fmla="*/ 2147483646 h 697"/>
                <a:gd name="T12" fmla="*/ 2147483646 w 705"/>
                <a:gd name="T13" fmla="*/ 2147483646 h 697"/>
                <a:gd name="T14" fmla="*/ 2147483646 w 705"/>
                <a:gd name="T15" fmla="*/ 2147483646 h 697"/>
                <a:gd name="T16" fmla="*/ 2147483646 w 705"/>
                <a:gd name="T17" fmla="*/ 2147483646 h 697"/>
                <a:gd name="T18" fmla="*/ 2147483646 w 705"/>
                <a:gd name="T19" fmla="*/ 2147483646 h 697"/>
                <a:gd name="T20" fmla="*/ 2147483646 w 705"/>
                <a:gd name="T21" fmla="*/ 2147483646 h 697"/>
                <a:gd name="T22" fmla="*/ 2147483646 w 705"/>
                <a:gd name="T23" fmla="*/ 2147483646 h 697"/>
                <a:gd name="T24" fmla="*/ 2147483646 w 705"/>
                <a:gd name="T25" fmla="*/ 2147483646 h 697"/>
                <a:gd name="T26" fmla="*/ 2147483646 w 705"/>
                <a:gd name="T27" fmla="*/ 2147483646 h 697"/>
                <a:gd name="T28" fmla="*/ 2147483646 w 705"/>
                <a:gd name="T29" fmla="*/ 2147483646 h 697"/>
                <a:gd name="T30" fmla="*/ 2147483646 w 705"/>
                <a:gd name="T31" fmla="*/ 2147483646 h 697"/>
                <a:gd name="T32" fmla="*/ 2147483646 w 705"/>
                <a:gd name="T33" fmla="*/ 2147483646 h 697"/>
                <a:gd name="T34" fmla="*/ 2147483646 w 705"/>
                <a:gd name="T35" fmla="*/ 2147483646 h 697"/>
                <a:gd name="T36" fmla="*/ 2147483646 w 705"/>
                <a:gd name="T37" fmla="*/ 2147483646 h 697"/>
                <a:gd name="T38" fmla="*/ 2147483646 w 705"/>
                <a:gd name="T39" fmla="*/ 2147483646 h 697"/>
                <a:gd name="T40" fmla="*/ 2147483646 w 705"/>
                <a:gd name="T41" fmla="*/ 2147483646 h 697"/>
                <a:gd name="T42" fmla="*/ 2147483646 w 705"/>
                <a:gd name="T43" fmla="*/ 2147483646 h 697"/>
                <a:gd name="T44" fmla="*/ 2147483646 w 705"/>
                <a:gd name="T45" fmla="*/ 2147483646 h 697"/>
                <a:gd name="T46" fmla="*/ 2147483646 w 705"/>
                <a:gd name="T47" fmla="*/ 2147483646 h 697"/>
                <a:gd name="T48" fmla="*/ 2147483646 w 705"/>
                <a:gd name="T49" fmla="*/ 2147483646 h 697"/>
                <a:gd name="T50" fmla="*/ 2147483646 w 705"/>
                <a:gd name="T51" fmla="*/ 2147483646 h 697"/>
                <a:gd name="T52" fmla="*/ 2147483646 w 705"/>
                <a:gd name="T53" fmla="*/ 2147483646 h 697"/>
                <a:gd name="T54" fmla="*/ 2147483646 w 705"/>
                <a:gd name="T55" fmla="*/ 2147483646 h 697"/>
                <a:gd name="T56" fmla="*/ 2147483646 w 705"/>
                <a:gd name="T57" fmla="*/ 2147483646 h 697"/>
                <a:gd name="T58" fmla="*/ 2147483646 w 705"/>
                <a:gd name="T59" fmla="*/ 2147483646 h 697"/>
                <a:gd name="T60" fmla="*/ 2147483646 w 705"/>
                <a:gd name="T61" fmla="*/ 2147483646 h 697"/>
                <a:gd name="T62" fmla="*/ 2147483646 w 705"/>
                <a:gd name="T63" fmla="*/ 2147483646 h 697"/>
                <a:gd name="T64" fmla="*/ 2147483646 w 705"/>
                <a:gd name="T65" fmla="*/ 2147483646 h 697"/>
                <a:gd name="T66" fmla="*/ 2147483646 w 705"/>
                <a:gd name="T67" fmla="*/ 2147483646 h 697"/>
                <a:gd name="T68" fmla="*/ 2147483646 w 705"/>
                <a:gd name="T69" fmla="*/ 2147483646 h 697"/>
                <a:gd name="T70" fmla="*/ 2147483646 w 705"/>
                <a:gd name="T71" fmla="*/ 2147483646 h 697"/>
                <a:gd name="T72" fmla="*/ 2147483646 w 705"/>
                <a:gd name="T73" fmla="*/ 2147483646 h 697"/>
                <a:gd name="T74" fmla="*/ 2147483646 w 705"/>
                <a:gd name="T75" fmla="*/ 2147483646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9" name="Freeform 8"/>
            <p:cNvSpPr/>
            <p:nvPr/>
          </p:nvSpPr>
          <p:spPr bwMode="invGray">
            <a:xfrm>
              <a:off x="11441699" y="797635"/>
              <a:ext cx="915936" cy="687521"/>
            </a:xfrm>
            <a:custGeom>
              <a:avLst/>
              <a:gdLst>
                <a:gd name="T0" fmla="*/ 2147483646 w 529"/>
                <a:gd name="T1" fmla="*/ 2147483646 h 401"/>
                <a:gd name="T2" fmla="*/ 2147483646 w 529"/>
                <a:gd name="T3" fmla="*/ 2147483646 h 401"/>
                <a:gd name="T4" fmla="*/ 2147483646 w 529"/>
                <a:gd name="T5" fmla="*/ 2147483646 h 401"/>
                <a:gd name="T6" fmla="*/ 2147483646 w 529"/>
                <a:gd name="T7" fmla="*/ 2147483646 h 401"/>
                <a:gd name="T8" fmla="*/ 2147483646 w 529"/>
                <a:gd name="T9" fmla="*/ 2147483646 h 401"/>
                <a:gd name="T10" fmla="*/ 2147483646 w 529"/>
                <a:gd name="T11" fmla="*/ 2147483646 h 401"/>
                <a:gd name="T12" fmla="*/ 2147483646 w 529"/>
                <a:gd name="T13" fmla="*/ 2147483646 h 401"/>
                <a:gd name="T14" fmla="*/ 2147483646 w 529"/>
                <a:gd name="T15" fmla="*/ 2147483646 h 401"/>
                <a:gd name="T16" fmla="*/ 2147483646 w 529"/>
                <a:gd name="T17" fmla="*/ 2147483646 h 401"/>
                <a:gd name="T18" fmla="*/ 2147483646 w 529"/>
                <a:gd name="T19" fmla="*/ 2147483646 h 401"/>
                <a:gd name="T20" fmla="*/ 2147483646 w 529"/>
                <a:gd name="T21" fmla="*/ 2147483646 h 401"/>
                <a:gd name="T22" fmla="*/ 2147483646 w 529"/>
                <a:gd name="T23" fmla="*/ 2147483646 h 401"/>
                <a:gd name="T24" fmla="*/ 2147483646 w 529"/>
                <a:gd name="T25" fmla="*/ 2147483646 h 401"/>
                <a:gd name="T26" fmla="*/ 2147483646 w 529"/>
                <a:gd name="T27" fmla="*/ 2147483646 h 401"/>
                <a:gd name="T28" fmla="*/ 2147483646 w 529"/>
                <a:gd name="T29" fmla="*/ 2147483646 h 401"/>
                <a:gd name="T30" fmla="*/ 2147483646 w 529"/>
                <a:gd name="T31" fmla="*/ 2147483646 h 401"/>
                <a:gd name="T32" fmla="*/ 2147483646 w 529"/>
                <a:gd name="T33" fmla="*/ 2147483646 h 401"/>
                <a:gd name="T34" fmla="*/ 2147483646 w 529"/>
                <a:gd name="T35" fmla="*/ 2147483646 h 401"/>
                <a:gd name="T36" fmla="*/ 2147483646 w 529"/>
                <a:gd name="T37" fmla="*/ 0 h 401"/>
                <a:gd name="T38" fmla="*/ 2147483646 w 529"/>
                <a:gd name="T39" fmla="*/ 2147483646 h 401"/>
                <a:gd name="T40" fmla="*/ 2147483646 w 529"/>
                <a:gd name="T41" fmla="*/ 2147483646 h 401"/>
                <a:gd name="T42" fmla="*/ 2147483646 w 529"/>
                <a:gd name="T43" fmla="*/ 2147483646 h 401"/>
                <a:gd name="T44" fmla="*/ 2147483646 w 529"/>
                <a:gd name="T45" fmla="*/ 2147483646 h 401"/>
                <a:gd name="T46" fmla="*/ 2147483646 w 529"/>
                <a:gd name="T47" fmla="*/ 2147483646 h 401"/>
                <a:gd name="T48" fmla="*/ 0 w 529"/>
                <a:gd name="T49" fmla="*/ 2147483646 h 401"/>
                <a:gd name="T50" fmla="*/ 2147483646 w 529"/>
                <a:gd name="T51" fmla="*/ 2147483646 h 401"/>
                <a:gd name="T52" fmla="*/ 2147483646 w 529"/>
                <a:gd name="T53" fmla="*/ 2147483646 h 401"/>
                <a:gd name="T54" fmla="*/ 2147483646 w 529"/>
                <a:gd name="T55" fmla="*/ 2147483646 h 401"/>
                <a:gd name="T56" fmla="*/ 2147483646 w 529"/>
                <a:gd name="T57" fmla="*/ 2147483646 h 401"/>
                <a:gd name="T58" fmla="*/ 2147483646 w 529"/>
                <a:gd name="T59" fmla="*/ 2147483646 h 401"/>
                <a:gd name="T60" fmla="*/ 2147483646 w 529"/>
                <a:gd name="T61" fmla="*/ 2147483646 h 401"/>
                <a:gd name="T62" fmla="*/ 2147483646 w 529"/>
                <a:gd name="T63" fmla="*/ 2147483646 h 401"/>
                <a:gd name="T64" fmla="*/ 2147483646 w 529"/>
                <a:gd name="T65" fmla="*/ 2147483646 h 401"/>
                <a:gd name="T66" fmla="*/ 2147483646 w 529"/>
                <a:gd name="T67" fmla="*/ 2147483646 h 401"/>
                <a:gd name="T68" fmla="*/ 2147483646 w 529"/>
                <a:gd name="T69" fmla="*/ 2147483646 h 401"/>
                <a:gd name="T70" fmla="*/ 2147483646 w 529"/>
                <a:gd name="T71" fmla="*/ 2147483646 h 401"/>
                <a:gd name="T72" fmla="*/ 2147483646 w 529"/>
                <a:gd name="T73" fmla="*/ 2147483646 h 401"/>
                <a:gd name="T74" fmla="*/ 2147483646 w 529"/>
                <a:gd name="T75" fmla="*/ 2147483646 h 401"/>
                <a:gd name="T76" fmla="*/ 2147483646 w 529"/>
                <a:gd name="T77" fmla="*/ 2147483646 h 401"/>
                <a:gd name="T78" fmla="*/ 2147483646 w 529"/>
                <a:gd name="T79" fmla="*/ 2147483646 h 401"/>
                <a:gd name="T80" fmla="*/ 2147483646 w 529"/>
                <a:gd name="T81" fmla="*/ 2147483646 h 401"/>
                <a:gd name="T82" fmla="*/ 2147483646 w 529"/>
                <a:gd name="T83" fmla="*/ 2147483646 h 401"/>
                <a:gd name="T84" fmla="*/ 2147483646 w 529"/>
                <a:gd name="T85" fmla="*/ 2147483646 h 401"/>
                <a:gd name="T86" fmla="*/ 2147483646 w 529"/>
                <a:gd name="T87" fmla="*/ 2147483646 h 401"/>
                <a:gd name="T88" fmla="*/ 2147483646 w 529"/>
                <a:gd name="T89" fmla="*/ 2147483646 h 401"/>
                <a:gd name="T90" fmla="*/ 2147483646 w 529"/>
                <a:gd name="T91" fmla="*/ 2147483646 h 401"/>
                <a:gd name="T92" fmla="*/ 2147483646 w 529"/>
                <a:gd name="T93" fmla="*/ 2147483646 h 401"/>
                <a:gd name="T94" fmla="*/ 2147483646 w 529"/>
                <a:gd name="T95" fmla="*/ 2147483646 h 401"/>
                <a:gd name="T96" fmla="*/ 2147483646 w 529"/>
                <a:gd name="T97" fmla="*/ 2147483646 h 401"/>
                <a:gd name="T98" fmla="*/ 2147483646 w 529"/>
                <a:gd name="T99" fmla="*/ 2147483646 h 401"/>
                <a:gd name="T100" fmla="*/ 2147483646 w 529"/>
                <a:gd name="T101" fmla="*/ 2147483646 h 401"/>
                <a:gd name="T102" fmla="*/ 2147483646 w 529"/>
                <a:gd name="T103" fmla="*/ 2147483646 h 401"/>
                <a:gd name="T104" fmla="*/ 2147483646 w 529"/>
                <a:gd name="T105" fmla="*/ 2147483646 h 401"/>
                <a:gd name="T106" fmla="*/ 2147483646 w 529"/>
                <a:gd name="T107" fmla="*/ 2147483646 h 401"/>
                <a:gd name="T108" fmla="*/ 2147483646 w 529"/>
                <a:gd name="T109" fmla="*/ 2147483646 h 401"/>
                <a:gd name="T110" fmla="*/ 2147483646 w 529"/>
                <a:gd name="T111" fmla="*/ 2147483646 h 401"/>
                <a:gd name="T112" fmla="*/ 2147483646 w 529"/>
                <a:gd name="T113" fmla="*/ 2147483646 h 401"/>
                <a:gd name="T114" fmla="*/ 2147483646 w 529"/>
                <a:gd name="T115" fmla="*/ 2147483646 h 401"/>
                <a:gd name="T116" fmla="*/ 2147483646 w 529"/>
                <a:gd name="T117" fmla="*/ 2147483646 h 401"/>
                <a:gd name="T118" fmla="*/ 2147483646 w 529"/>
                <a:gd name="T119" fmla="*/ 2147483646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0" name="Freeform 9"/>
            <p:cNvSpPr/>
            <p:nvPr/>
          </p:nvSpPr>
          <p:spPr bwMode="gray">
            <a:xfrm>
              <a:off x="11248415" y="1179246"/>
              <a:ext cx="653416" cy="675161"/>
            </a:xfrm>
            <a:custGeom>
              <a:avLst/>
              <a:gdLst>
                <a:gd name="T0" fmla="*/ 2147483646 w 377"/>
                <a:gd name="T1" fmla="*/ 2147483646 h 393"/>
                <a:gd name="T2" fmla="*/ 2147483646 w 377"/>
                <a:gd name="T3" fmla="*/ 2147483646 h 393"/>
                <a:gd name="T4" fmla="*/ 2147483646 w 377"/>
                <a:gd name="T5" fmla="*/ 2147483646 h 393"/>
                <a:gd name="T6" fmla="*/ 2147483646 w 377"/>
                <a:gd name="T7" fmla="*/ 2147483646 h 393"/>
                <a:gd name="T8" fmla="*/ 2147483646 w 377"/>
                <a:gd name="T9" fmla="*/ 2147483646 h 393"/>
                <a:gd name="T10" fmla="*/ 2147483646 w 377"/>
                <a:gd name="T11" fmla="*/ 2147483646 h 393"/>
                <a:gd name="T12" fmla="*/ 2147483646 w 377"/>
                <a:gd name="T13" fmla="*/ 0 h 393"/>
                <a:gd name="T14" fmla="*/ 2147483646 w 377"/>
                <a:gd name="T15" fmla="*/ 0 h 393"/>
                <a:gd name="T16" fmla="*/ 2147483646 w 377"/>
                <a:gd name="T17" fmla="*/ 2147483646 h 393"/>
                <a:gd name="T18" fmla="*/ 2147483646 w 377"/>
                <a:gd name="T19" fmla="*/ 2147483646 h 393"/>
                <a:gd name="T20" fmla="*/ 2147483646 w 377"/>
                <a:gd name="T21" fmla="*/ 2147483646 h 393"/>
                <a:gd name="T22" fmla="*/ 2147483646 w 377"/>
                <a:gd name="T23" fmla="*/ 2147483646 h 393"/>
                <a:gd name="T24" fmla="*/ 2147483646 w 377"/>
                <a:gd name="T25" fmla="*/ 2147483646 h 393"/>
                <a:gd name="T26" fmla="*/ 2147483646 w 377"/>
                <a:gd name="T27" fmla="*/ 2147483646 h 393"/>
                <a:gd name="T28" fmla="*/ 2147483646 w 377"/>
                <a:gd name="T29" fmla="*/ 2147483646 h 393"/>
                <a:gd name="T30" fmla="*/ 2147483646 w 377"/>
                <a:gd name="T31" fmla="*/ 2147483646 h 393"/>
                <a:gd name="T32" fmla="*/ 2147483646 w 377"/>
                <a:gd name="T33" fmla="*/ 2147483646 h 393"/>
                <a:gd name="T34" fmla="*/ 2147483646 w 377"/>
                <a:gd name="T35" fmla="*/ 2147483646 h 393"/>
                <a:gd name="T36" fmla="*/ 2147483646 w 377"/>
                <a:gd name="T37" fmla="*/ 2147483646 h 393"/>
                <a:gd name="T38" fmla="*/ 0 w 377"/>
                <a:gd name="T39" fmla="*/ 2147483646 h 393"/>
                <a:gd name="T40" fmla="*/ 2147483646 w 377"/>
                <a:gd name="T41" fmla="*/ 2147483646 h 393"/>
                <a:gd name="T42" fmla="*/ 2147483646 w 377"/>
                <a:gd name="T43" fmla="*/ 2147483646 h 393"/>
                <a:gd name="T44" fmla="*/ 2147483646 w 377"/>
                <a:gd name="T45" fmla="*/ 2147483646 h 393"/>
                <a:gd name="T46" fmla="*/ 2147483646 w 377"/>
                <a:gd name="T47" fmla="*/ 2147483646 h 393"/>
                <a:gd name="T48" fmla="*/ 2147483646 w 377"/>
                <a:gd name="T49" fmla="*/ 2147483646 h 393"/>
                <a:gd name="T50" fmla="*/ 2147483646 w 377"/>
                <a:gd name="T51" fmla="*/ 2147483646 h 393"/>
                <a:gd name="T52" fmla="*/ 2147483646 w 377"/>
                <a:gd name="T53" fmla="*/ 2147483646 h 393"/>
                <a:gd name="T54" fmla="*/ 2147483646 w 377"/>
                <a:gd name="T55" fmla="*/ 2147483646 h 393"/>
                <a:gd name="T56" fmla="*/ 2147483646 w 377"/>
                <a:gd name="T57" fmla="*/ 2147483646 h 393"/>
                <a:gd name="T58" fmla="*/ 2147483646 w 377"/>
                <a:gd name="T59" fmla="*/ 2147483646 h 393"/>
                <a:gd name="T60" fmla="*/ 2147483646 w 377"/>
                <a:gd name="T61" fmla="*/ 2147483646 h 393"/>
                <a:gd name="T62" fmla="*/ 2147483646 w 377"/>
                <a:gd name="T63" fmla="*/ 2147483646 h 393"/>
                <a:gd name="T64" fmla="*/ 2147483646 w 377"/>
                <a:gd name="T65" fmla="*/ 2147483646 h 393"/>
                <a:gd name="T66" fmla="*/ 2147483646 w 377"/>
                <a:gd name="T67" fmla="*/ 2147483646 h 393"/>
                <a:gd name="T68" fmla="*/ 2147483646 w 377"/>
                <a:gd name="T69" fmla="*/ 2147483646 h 393"/>
                <a:gd name="T70" fmla="*/ 2147483646 w 377"/>
                <a:gd name="T71" fmla="*/ 2147483646 h 393"/>
                <a:gd name="T72" fmla="*/ 2147483646 w 377"/>
                <a:gd name="T73" fmla="*/ 2147483646 h 393"/>
                <a:gd name="T74" fmla="*/ 2147483646 w 377"/>
                <a:gd name="T75" fmla="*/ 2147483646 h 393"/>
                <a:gd name="T76" fmla="*/ 2147483646 w 377"/>
                <a:gd name="T77" fmla="*/ 2147483646 h 393"/>
                <a:gd name="T78" fmla="*/ 2147483646 w 377"/>
                <a:gd name="T79" fmla="*/ 2147483646 h 393"/>
                <a:gd name="T80" fmla="*/ 2147483646 w 377"/>
                <a:gd name="T81" fmla="*/ 2147483646 h 393"/>
                <a:gd name="T82" fmla="*/ 2147483646 w 377"/>
                <a:gd name="T83" fmla="*/ 2147483646 h 393"/>
                <a:gd name="T84" fmla="*/ 2147483646 w 377"/>
                <a:gd name="T85" fmla="*/ 2147483646 h 393"/>
                <a:gd name="T86" fmla="*/ 2147483646 w 377"/>
                <a:gd name="T87" fmla="*/ 2147483646 h 393"/>
                <a:gd name="T88" fmla="*/ 2147483646 w 377"/>
                <a:gd name="T89" fmla="*/ 2147483646 h 393"/>
                <a:gd name="T90" fmla="*/ 2147483646 w 377"/>
                <a:gd name="T91" fmla="*/ 2147483646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1" name="Freeform 10"/>
            <p:cNvSpPr/>
            <p:nvPr/>
          </p:nvSpPr>
          <p:spPr bwMode="gray">
            <a:xfrm>
              <a:off x="10750779" y="1332203"/>
              <a:ext cx="610146" cy="919269"/>
            </a:xfrm>
            <a:custGeom>
              <a:avLst/>
              <a:gdLst>
                <a:gd name="T0" fmla="*/ 2147483646 w 353"/>
                <a:gd name="T1" fmla="*/ 2147483646 h 537"/>
                <a:gd name="T2" fmla="*/ 2147483646 w 353"/>
                <a:gd name="T3" fmla="*/ 2147483646 h 537"/>
                <a:gd name="T4" fmla="*/ 2147483646 w 353"/>
                <a:gd name="T5" fmla="*/ 2147483646 h 537"/>
                <a:gd name="T6" fmla="*/ 2147483646 w 353"/>
                <a:gd name="T7" fmla="*/ 0 h 537"/>
                <a:gd name="T8" fmla="*/ 2147483646 w 353"/>
                <a:gd name="T9" fmla="*/ 2147483646 h 537"/>
                <a:gd name="T10" fmla="*/ 2147483646 w 353"/>
                <a:gd name="T11" fmla="*/ 2147483646 h 537"/>
                <a:gd name="T12" fmla="*/ 2147483646 w 353"/>
                <a:gd name="T13" fmla="*/ 2147483646 h 537"/>
                <a:gd name="T14" fmla="*/ 2147483646 w 353"/>
                <a:gd name="T15" fmla="*/ 2147483646 h 537"/>
                <a:gd name="T16" fmla="*/ 2147483646 w 353"/>
                <a:gd name="T17" fmla="*/ 2147483646 h 537"/>
                <a:gd name="T18" fmla="*/ 2147483646 w 353"/>
                <a:gd name="T19" fmla="*/ 2147483646 h 537"/>
                <a:gd name="T20" fmla="*/ 2147483646 w 353"/>
                <a:gd name="T21" fmla="*/ 2147483646 h 537"/>
                <a:gd name="T22" fmla="*/ 2147483646 w 353"/>
                <a:gd name="T23" fmla="*/ 2147483646 h 537"/>
                <a:gd name="T24" fmla="*/ 2147483646 w 353"/>
                <a:gd name="T25" fmla="*/ 2147483646 h 537"/>
                <a:gd name="T26" fmla="*/ 2147483646 w 353"/>
                <a:gd name="T27" fmla="*/ 2147483646 h 537"/>
                <a:gd name="T28" fmla="*/ 2147483646 w 353"/>
                <a:gd name="T29" fmla="*/ 2147483646 h 537"/>
                <a:gd name="T30" fmla="*/ 2147483646 w 353"/>
                <a:gd name="T31" fmla="*/ 2147483646 h 537"/>
                <a:gd name="T32" fmla="*/ 2147483646 w 353"/>
                <a:gd name="T33" fmla="*/ 2147483646 h 537"/>
                <a:gd name="T34" fmla="*/ 2147483646 w 353"/>
                <a:gd name="T35" fmla="*/ 2147483646 h 537"/>
                <a:gd name="T36" fmla="*/ 2147483646 w 353"/>
                <a:gd name="T37" fmla="*/ 2147483646 h 537"/>
                <a:gd name="T38" fmla="*/ 2147483646 w 353"/>
                <a:gd name="T39" fmla="*/ 2147483646 h 537"/>
                <a:gd name="T40" fmla="*/ 2147483646 w 353"/>
                <a:gd name="T41" fmla="*/ 2147483646 h 537"/>
                <a:gd name="T42" fmla="*/ 2147483646 w 353"/>
                <a:gd name="T43" fmla="*/ 2147483646 h 537"/>
                <a:gd name="T44" fmla="*/ 2147483646 w 353"/>
                <a:gd name="T45" fmla="*/ 2147483646 h 537"/>
                <a:gd name="T46" fmla="*/ 2147483646 w 353"/>
                <a:gd name="T47" fmla="*/ 2147483646 h 537"/>
                <a:gd name="T48" fmla="*/ 2147483646 w 353"/>
                <a:gd name="T49" fmla="*/ 2147483646 h 537"/>
                <a:gd name="T50" fmla="*/ 2147483646 w 353"/>
                <a:gd name="T51" fmla="*/ 2147483646 h 537"/>
                <a:gd name="T52" fmla="*/ 2147483646 w 353"/>
                <a:gd name="T53" fmla="*/ 2147483646 h 537"/>
                <a:gd name="T54" fmla="*/ 2147483646 w 353"/>
                <a:gd name="T55" fmla="*/ 2147483646 h 537"/>
                <a:gd name="T56" fmla="*/ 2147483646 w 353"/>
                <a:gd name="T57" fmla="*/ 2147483646 h 537"/>
                <a:gd name="T58" fmla="*/ 2147483646 w 353"/>
                <a:gd name="T59" fmla="*/ 2147483646 h 537"/>
                <a:gd name="T60" fmla="*/ 2147483646 w 353"/>
                <a:gd name="T61" fmla="*/ 2147483646 h 537"/>
                <a:gd name="T62" fmla="*/ 2147483646 w 353"/>
                <a:gd name="T63" fmla="*/ 2147483646 h 537"/>
                <a:gd name="T64" fmla="*/ 2147483646 w 353"/>
                <a:gd name="T65" fmla="*/ 214748364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2" name="Freeform 14"/>
            <p:cNvSpPr/>
            <p:nvPr/>
          </p:nvSpPr>
          <p:spPr bwMode="gray">
            <a:xfrm>
              <a:off x="10915216" y="1934750"/>
              <a:ext cx="751500" cy="495941"/>
            </a:xfrm>
            <a:custGeom>
              <a:avLst/>
              <a:gdLst>
                <a:gd name="T0" fmla="*/ 2147483646 w 433"/>
                <a:gd name="T1" fmla="*/ 2147483646 h 289"/>
                <a:gd name="T2" fmla="*/ 2147483646 w 433"/>
                <a:gd name="T3" fmla="*/ 2147483646 h 289"/>
                <a:gd name="T4" fmla="*/ 2147483646 w 433"/>
                <a:gd name="T5" fmla="*/ 2147483646 h 289"/>
                <a:gd name="T6" fmla="*/ 2147483646 w 433"/>
                <a:gd name="T7" fmla="*/ 2147483646 h 289"/>
                <a:gd name="T8" fmla="*/ 2147483646 w 433"/>
                <a:gd name="T9" fmla="*/ 2147483646 h 289"/>
                <a:gd name="T10" fmla="*/ 2147483646 w 433"/>
                <a:gd name="T11" fmla="*/ 2147483646 h 289"/>
                <a:gd name="T12" fmla="*/ 2147483646 w 433"/>
                <a:gd name="T13" fmla="*/ 2147483646 h 289"/>
                <a:gd name="T14" fmla="*/ 2147483646 w 433"/>
                <a:gd name="T15" fmla="*/ 2147483646 h 289"/>
                <a:gd name="T16" fmla="*/ 2147483646 w 433"/>
                <a:gd name="T17" fmla="*/ 2147483646 h 289"/>
                <a:gd name="T18" fmla="*/ 2147483646 w 433"/>
                <a:gd name="T19" fmla="*/ 2147483646 h 289"/>
                <a:gd name="T20" fmla="*/ 0 w 433"/>
                <a:gd name="T21" fmla="*/ 2147483646 h 289"/>
                <a:gd name="T22" fmla="*/ 2147483646 w 433"/>
                <a:gd name="T23" fmla="*/ 2147483646 h 289"/>
                <a:gd name="T24" fmla="*/ 2147483646 w 433"/>
                <a:gd name="T25" fmla="*/ 2147483646 h 289"/>
                <a:gd name="T26" fmla="*/ 2147483646 w 433"/>
                <a:gd name="T27" fmla="*/ 2147483646 h 289"/>
                <a:gd name="T28" fmla="*/ 2147483646 w 433"/>
                <a:gd name="T29" fmla="*/ 2147483646 h 289"/>
                <a:gd name="T30" fmla="*/ 2147483646 w 433"/>
                <a:gd name="T31" fmla="*/ 2147483646 h 289"/>
                <a:gd name="T32" fmla="*/ 2147483646 w 433"/>
                <a:gd name="T33" fmla="*/ 2147483646 h 289"/>
                <a:gd name="T34" fmla="*/ 2147483646 w 433"/>
                <a:gd name="T35" fmla="*/ 2147483646 h 289"/>
                <a:gd name="T36" fmla="*/ 2147483646 w 433"/>
                <a:gd name="T37" fmla="*/ 2147483646 h 289"/>
                <a:gd name="T38" fmla="*/ 2147483646 w 433"/>
                <a:gd name="T39" fmla="*/ 2147483646 h 289"/>
                <a:gd name="T40" fmla="*/ 2147483646 w 433"/>
                <a:gd name="T41" fmla="*/ 2147483646 h 289"/>
                <a:gd name="T42" fmla="*/ 2147483646 w 433"/>
                <a:gd name="T43" fmla="*/ 2147483646 h 289"/>
                <a:gd name="T44" fmla="*/ 2147483646 w 433"/>
                <a:gd name="T45" fmla="*/ 2147483646 h 289"/>
                <a:gd name="T46" fmla="*/ 2147483646 w 433"/>
                <a:gd name="T47" fmla="*/ 2147483646 h 289"/>
                <a:gd name="T48" fmla="*/ 2147483646 w 433"/>
                <a:gd name="T49" fmla="*/ 2147483646 h 289"/>
                <a:gd name="T50" fmla="*/ 2147483646 w 433"/>
                <a:gd name="T51" fmla="*/ 2147483646 h 289"/>
                <a:gd name="T52" fmla="*/ 2147483646 w 433"/>
                <a:gd name="T53" fmla="*/ 2147483646 h 289"/>
                <a:gd name="T54" fmla="*/ 2147483646 w 433"/>
                <a:gd name="T55" fmla="*/ 2147483646 h 289"/>
                <a:gd name="T56" fmla="*/ 2147483646 w 433"/>
                <a:gd name="T57" fmla="*/ 2147483646 h 289"/>
                <a:gd name="T58" fmla="*/ 2147483646 w 433"/>
                <a:gd name="T59" fmla="*/ 2147483646 h 289"/>
                <a:gd name="T60" fmla="*/ 2147483646 w 433"/>
                <a:gd name="T61" fmla="*/ 2147483646 h 289"/>
                <a:gd name="T62" fmla="*/ 2147483646 w 433"/>
                <a:gd name="T63" fmla="*/ 2147483646 h 289"/>
                <a:gd name="T64" fmla="*/ 2147483646 w 433"/>
                <a:gd name="T65" fmla="*/ 2147483646 h 289"/>
                <a:gd name="T66" fmla="*/ 2147483646 w 433"/>
                <a:gd name="T67" fmla="*/ 2147483646 h 289"/>
                <a:gd name="T68" fmla="*/ 2147483646 w 433"/>
                <a:gd name="T69" fmla="*/ 2147483646 h 289"/>
                <a:gd name="T70" fmla="*/ 2147483646 w 433"/>
                <a:gd name="T71" fmla="*/ 2147483646 h 289"/>
                <a:gd name="T72" fmla="*/ 2147483646 w 433"/>
                <a:gd name="T73" fmla="*/ 2147483646 h 289"/>
                <a:gd name="T74" fmla="*/ 2147483646 w 433"/>
                <a:gd name="T75" fmla="*/ 2147483646 h 289"/>
                <a:gd name="T76" fmla="*/ 2147483646 w 433"/>
                <a:gd name="T77" fmla="*/ 2147483646 h 289"/>
                <a:gd name="T78" fmla="*/ 2147483646 w 433"/>
                <a:gd name="T79" fmla="*/ 0 h 289"/>
                <a:gd name="T80" fmla="*/ 2147483646 w 433"/>
                <a:gd name="T81" fmla="*/ 2147483646 h 289"/>
                <a:gd name="T82" fmla="*/ 2147483646 w 433"/>
                <a:gd name="T83" fmla="*/ 2147483646 h 289"/>
                <a:gd name="T84" fmla="*/ 2147483646 w 433"/>
                <a:gd name="T85" fmla="*/ 2147483646 h 289"/>
                <a:gd name="T86" fmla="*/ 2147483646 w 433"/>
                <a:gd name="T87" fmla="*/ 2147483646 h 289"/>
                <a:gd name="T88" fmla="*/ 2147483646 w 433"/>
                <a:gd name="T89" fmla="*/ 2147483646 h 289"/>
                <a:gd name="T90" fmla="*/ 2147483646 w 433"/>
                <a:gd name="T91" fmla="*/ 2147483646 h 289"/>
                <a:gd name="T92" fmla="*/ 2147483646 w 433"/>
                <a:gd name="T93" fmla="*/ 0 h 289"/>
                <a:gd name="T94" fmla="*/ 2147483646 w 433"/>
                <a:gd name="T95" fmla="*/ 0 h 289"/>
                <a:gd name="T96" fmla="*/ 2147483646 w 433"/>
                <a:gd name="T97" fmla="*/ 0 h 289"/>
                <a:gd name="T98" fmla="*/ 2147483646 w 433"/>
                <a:gd name="T99" fmla="*/ 2147483646 h 289"/>
                <a:gd name="T100" fmla="*/ 2147483646 w 433"/>
                <a:gd name="T101" fmla="*/ 2147483646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3" name="Freeform 18"/>
            <p:cNvSpPr/>
            <p:nvPr/>
          </p:nvSpPr>
          <p:spPr bwMode="gray">
            <a:xfrm>
              <a:off x="11095520" y="3235634"/>
              <a:ext cx="473114" cy="631902"/>
            </a:xfrm>
            <a:custGeom>
              <a:avLst/>
              <a:gdLst>
                <a:gd name="T0" fmla="*/ 2147483646 w 273"/>
                <a:gd name="T1" fmla="*/ 2147483646 h 369"/>
                <a:gd name="T2" fmla="*/ 2147483646 w 273"/>
                <a:gd name="T3" fmla="*/ 2147483646 h 369"/>
                <a:gd name="T4" fmla="*/ 2147483646 w 273"/>
                <a:gd name="T5" fmla="*/ 2147483646 h 369"/>
                <a:gd name="T6" fmla="*/ 2147483646 w 273"/>
                <a:gd name="T7" fmla="*/ 2147483646 h 369"/>
                <a:gd name="T8" fmla="*/ 2147483646 w 273"/>
                <a:gd name="T9" fmla="*/ 2147483646 h 369"/>
                <a:gd name="T10" fmla="*/ 2147483646 w 273"/>
                <a:gd name="T11" fmla="*/ 2147483646 h 369"/>
                <a:gd name="T12" fmla="*/ 2147483646 w 273"/>
                <a:gd name="T13" fmla="*/ 2147483646 h 369"/>
                <a:gd name="T14" fmla="*/ 2147483646 w 273"/>
                <a:gd name="T15" fmla="*/ 2147483646 h 369"/>
                <a:gd name="T16" fmla="*/ 2147483646 w 273"/>
                <a:gd name="T17" fmla="*/ 2147483646 h 369"/>
                <a:gd name="T18" fmla="*/ 2147483646 w 273"/>
                <a:gd name="T19" fmla="*/ 2147483646 h 369"/>
                <a:gd name="T20" fmla="*/ 2147483646 w 273"/>
                <a:gd name="T21" fmla="*/ 2147483646 h 369"/>
                <a:gd name="T22" fmla="*/ 2147483646 w 273"/>
                <a:gd name="T23" fmla="*/ 2147483646 h 369"/>
                <a:gd name="T24" fmla="*/ 2147483646 w 273"/>
                <a:gd name="T25" fmla="*/ 0 h 369"/>
                <a:gd name="T26" fmla="*/ 2147483646 w 273"/>
                <a:gd name="T27" fmla="*/ 0 h 369"/>
                <a:gd name="T28" fmla="*/ 2147483646 w 273"/>
                <a:gd name="T29" fmla="*/ 2147483646 h 369"/>
                <a:gd name="T30" fmla="*/ 2147483646 w 273"/>
                <a:gd name="T31" fmla="*/ 2147483646 h 369"/>
                <a:gd name="T32" fmla="*/ 2147483646 w 273"/>
                <a:gd name="T33" fmla="*/ 2147483646 h 369"/>
                <a:gd name="T34" fmla="*/ 2147483646 w 273"/>
                <a:gd name="T35" fmla="*/ 2147483646 h 369"/>
                <a:gd name="T36" fmla="*/ 2147483646 w 273"/>
                <a:gd name="T37" fmla="*/ 2147483646 h 369"/>
                <a:gd name="T38" fmla="*/ 2147483646 w 273"/>
                <a:gd name="T39" fmla="*/ 2147483646 h 369"/>
                <a:gd name="T40" fmla="*/ 2147483646 w 273"/>
                <a:gd name="T41" fmla="*/ 2147483646 h 369"/>
                <a:gd name="T42" fmla="*/ 2147483646 w 273"/>
                <a:gd name="T43" fmla="*/ 2147483646 h 369"/>
                <a:gd name="T44" fmla="*/ 2147483646 w 273"/>
                <a:gd name="T45" fmla="*/ 2147483646 h 369"/>
                <a:gd name="T46" fmla="*/ 2147483646 w 273"/>
                <a:gd name="T47" fmla="*/ 2147483646 h 369"/>
                <a:gd name="T48" fmla="*/ 2147483646 w 273"/>
                <a:gd name="T49" fmla="*/ 2147483646 h 369"/>
                <a:gd name="T50" fmla="*/ 2147483646 w 273"/>
                <a:gd name="T51" fmla="*/ 2147483646 h 369"/>
                <a:gd name="T52" fmla="*/ 2147483646 w 273"/>
                <a:gd name="T53" fmla="*/ 2147483646 h 369"/>
                <a:gd name="T54" fmla="*/ 2147483646 w 273"/>
                <a:gd name="T55" fmla="*/ 2147483646 h 369"/>
                <a:gd name="T56" fmla="*/ 0 w 273"/>
                <a:gd name="T57" fmla="*/ 2147483646 h 369"/>
                <a:gd name="T58" fmla="*/ 2147483646 w 273"/>
                <a:gd name="T59" fmla="*/ 2147483646 h 369"/>
                <a:gd name="T60" fmla="*/ 2147483646 w 273"/>
                <a:gd name="T61" fmla="*/ 2147483646 h 369"/>
                <a:gd name="T62" fmla="*/ 2147483646 w 273"/>
                <a:gd name="T63" fmla="*/ 2147483646 h 369"/>
                <a:gd name="T64" fmla="*/ 2147483646 w 273"/>
                <a:gd name="T65" fmla="*/ 2147483646 h 369"/>
                <a:gd name="T66" fmla="*/ 2147483646 w 273"/>
                <a:gd name="T67" fmla="*/ 2147483646 h 369"/>
                <a:gd name="T68" fmla="*/ 2147483646 w 273"/>
                <a:gd name="T69" fmla="*/ 2147483646 h 369"/>
                <a:gd name="T70" fmla="*/ 2147483646 w 273"/>
                <a:gd name="T71" fmla="*/ 2147483646 h 369"/>
                <a:gd name="T72" fmla="*/ 2147483646 w 273"/>
                <a:gd name="T73" fmla="*/ 2147483646 h 369"/>
                <a:gd name="T74" fmla="*/ 2147483646 w 273"/>
                <a:gd name="T75" fmla="*/ 2147483646 h 369"/>
                <a:gd name="T76" fmla="*/ 2147483646 w 273"/>
                <a:gd name="T77" fmla="*/ 2147483646 h 369"/>
                <a:gd name="T78" fmla="*/ 2147483646 w 273"/>
                <a:gd name="T79" fmla="*/ 2147483646 h 369"/>
                <a:gd name="T80" fmla="*/ 2147483646 w 273"/>
                <a:gd name="T81" fmla="*/ 2147483646 h 369"/>
                <a:gd name="T82" fmla="*/ 2147483646 w 273"/>
                <a:gd name="T83" fmla="*/ 2147483646 h 369"/>
                <a:gd name="T84" fmla="*/ 2147483646 w 273"/>
                <a:gd name="T85" fmla="*/ 2147483646 h 369"/>
                <a:gd name="T86" fmla="*/ 2147483646 w 273"/>
                <a:gd name="T87" fmla="*/ 2147483646 h 369"/>
                <a:gd name="T88" fmla="*/ 2147483646 w 273"/>
                <a:gd name="T89" fmla="*/ 2147483646 h 369"/>
                <a:gd name="T90" fmla="*/ 2147483646 w 273"/>
                <a:gd name="T91" fmla="*/ 2147483646 h 369"/>
                <a:gd name="T92" fmla="*/ 2147483646 w 273"/>
                <a:gd name="T93" fmla="*/ 2147483646 h 369"/>
                <a:gd name="T94" fmla="*/ 2147483646 w 273"/>
                <a:gd name="T95" fmla="*/ 2147483646 h 369"/>
                <a:gd name="T96" fmla="*/ 2147483646 w 273"/>
                <a:gd name="T97" fmla="*/ 2147483646 h 369"/>
                <a:gd name="T98" fmla="*/ 2147483646 w 273"/>
                <a:gd name="T99" fmla="*/ 214748364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4" name="Freeform 26"/>
            <p:cNvSpPr/>
            <p:nvPr/>
          </p:nvSpPr>
          <p:spPr bwMode="gray">
            <a:xfrm>
              <a:off x="10818574" y="3014699"/>
              <a:ext cx="529368" cy="730782"/>
            </a:xfrm>
            <a:custGeom>
              <a:avLst/>
              <a:gdLst>
                <a:gd name="T0" fmla="*/ 2147483646 w 305"/>
                <a:gd name="T1" fmla="*/ 2147483646 h 425"/>
                <a:gd name="T2" fmla="*/ 2147483646 w 305"/>
                <a:gd name="T3" fmla="*/ 2147483646 h 425"/>
                <a:gd name="T4" fmla="*/ 2147483646 w 305"/>
                <a:gd name="T5" fmla="*/ 2147483646 h 425"/>
                <a:gd name="T6" fmla="*/ 2147483646 w 305"/>
                <a:gd name="T7" fmla="*/ 2147483646 h 425"/>
                <a:gd name="T8" fmla="*/ 2147483646 w 305"/>
                <a:gd name="T9" fmla="*/ 2147483646 h 425"/>
                <a:gd name="T10" fmla="*/ 2147483646 w 305"/>
                <a:gd name="T11" fmla="*/ 2147483646 h 425"/>
                <a:gd name="T12" fmla="*/ 2147483646 w 305"/>
                <a:gd name="T13" fmla="*/ 2147483646 h 425"/>
                <a:gd name="T14" fmla="*/ 2147483646 w 305"/>
                <a:gd name="T15" fmla="*/ 2147483646 h 425"/>
                <a:gd name="T16" fmla="*/ 2147483646 w 305"/>
                <a:gd name="T17" fmla="*/ 2147483646 h 425"/>
                <a:gd name="T18" fmla="*/ 2147483646 w 305"/>
                <a:gd name="T19" fmla="*/ 2147483646 h 425"/>
                <a:gd name="T20" fmla="*/ 2147483646 w 305"/>
                <a:gd name="T21" fmla="*/ 2147483646 h 425"/>
                <a:gd name="T22" fmla="*/ 2147483646 w 305"/>
                <a:gd name="T23" fmla="*/ 2147483646 h 425"/>
                <a:gd name="T24" fmla="*/ 2147483646 w 305"/>
                <a:gd name="T25" fmla="*/ 2147483646 h 425"/>
                <a:gd name="T26" fmla="*/ 2147483646 w 305"/>
                <a:gd name="T27" fmla="*/ 2147483646 h 425"/>
                <a:gd name="T28" fmla="*/ 2147483646 w 305"/>
                <a:gd name="T29" fmla="*/ 2147483646 h 425"/>
                <a:gd name="T30" fmla="*/ 2147483646 w 305"/>
                <a:gd name="T31" fmla="*/ 2147483646 h 425"/>
                <a:gd name="T32" fmla="*/ 2147483646 w 305"/>
                <a:gd name="T33" fmla="*/ 2147483646 h 425"/>
                <a:gd name="T34" fmla="*/ 2147483646 w 305"/>
                <a:gd name="T35" fmla="*/ 2147483646 h 425"/>
                <a:gd name="T36" fmla="*/ 2147483646 w 305"/>
                <a:gd name="T37" fmla="*/ 2147483646 h 425"/>
                <a:gd name="T38" fmla="*/ 2147483646 w 305"/>
                <a:gd name="T39" fmla="*/ 2147483646 h 425"/>
                <a:gd name="T40" fmla="*/ 2147483646 w 305"/>
                <a:gd name="T41" fmla="*/ 2147483646 h 425"/>
                <a:gd name="T42" fmla="*/ 2147483646 w 305"/>
                <a:gd name="T43" fmla="*/ 2147483646 h 425"/>
                <a:gd name="T44" fmla="*/ 2147483646 w 305"/>
                <a:gd name="T45" fmla="*/ 2147483646 h 425"/>
                <a:gd name="T46" fmla="*/ 2147483646 w 305"/>
                <a:gd name="T47" fmla="*/ 2147483646 h 425"/>
                <a:gd name="T48" fmla="*/ 2147483646 w 305"/>
                <a:gd name="T49" fmla="*/ 2147483646 h 425"/>
                <a:gd name="T50" fmla="*/ 2147483646 w 305"/>
                <a:gd name="T51" fmla="*/ 2147483646 h 425"/>
                <a:gd name="T52" fmla="*/ 2147483646 w 305"/>
                <a:gd name="T53" fmla="*/ 2147483646 h 425"/>
                <a:gd name="T54" fmla="*/ 2147483646 w 305"/>
                <a:gd name="T55" fmla="*/ 2147483646 h 425"/>
                <a:gd name="T56" fmla="*/ 2147483646 w 305"/>
                <a:gd name="T57" fmla="*/ 2147483646 h 425"/>
                <a:gd name="T58" fmla="*/ 2147483646 w 305"/>
                <a:gd name="T59" fmla="*/ 2147483646 h 425"/>
                <a:gd name="T60" fmla="*/ 2147483646 w 305"/>
                <a:gd name="T61" fmla="*/ 2147483646 h 425"/>
                <a:gd name="T62" fmla="*/ 2147483646 w 305"/>
                <a:gd name="T63" fmla="*/ 2147483646 h 425"/>
                <a:gd name="T64" fmla="*/ 2147483646 w 305"/>
                <a:gd name="T65" fmla="*/ 2147483646 h 425"/>
                <a:gd name="T66" fmla="*/ 2147483646 w 305"/>
                <a:gd name="T67" fmla="*/ 2147483646 h 425"/>
                <a:gd name="T68" fmla="*/ 2147483646 w 305"/>
                <a:gd name="T69" fmla="*/ 2147483646 h 425"/>
                <a:gd name="T70" fmla="*/ 2147483646 w 305"/>
                <a:gd name="T71" fmla="*/ 2147483646 h 425"/>
                <a:gd name="T72" fmla="*/ 0 w 305"/>
                <a:gd name="T73" fmla="*/ 2147483646 h 425"/>
                <a:gd name="T74" fmla="*/ 2147483646 w 305"/>
                <a:gd name="T75" fmla="*/ 2147483646 h 425"/>
                <a:gd name="T76" fmla="*/ 2147483646 w 305"/>
                <a:gd name="T77" fmla="*/ 2147483646 h 425"/>
                <a:gd name="T78" fmla="*/ 2147483646 w 305"/>
                <a:gd name="T79" fmla="*/ 2147483646 h 425"/>
                <a:gd name="T80" fmla="*/ 2147483646 w 305"/>
                <a:gd name="T81" fmla="*/ 2147483646 h 425"/>
                <a:gd name="T82" fmla="*/ 2147483646 w 305"/>
                <a:gd name="T83" fmla="*/ 2147483646 h 425"/>
                <a:gd name="T84" fmla="*/ 2147483646 w 305"/>
                <a:gd name="T85" fmla="*/ 2147483646 h 425"/>
                <a:gd name="T86" fmla="*/ 2147483646 w 305"/>
                <a:gd name="T87" fmla="*/ 2147483646 h 425"/>
                <a:gd name="T88" fmla="*/ 2147483646 w 305"/>
                <a:gd name="T89" fmla="*/ 2147483646 h 425"/>
                <a:gd name="T90" fmla="*/ 2147483646 w 305"/>
                <a:gd name="T91" fmla="*/ 2147483646 h 425"/>
                <a:gd name="T92" fmla="*/ 2147483646 w 305"/>
                <a:gd name="T93" fmla="*/ 2147483646 h 425"/>
                <a:gd name="T94" fmla="*/ 2147483646 w 305"/>
                <a:gd name="T95" fmla="*/ 2147483646 h 425"/>
                <a:gd name="T96" fmla="*/ 2147483646 w 305"/>
                <a:gd name="T97" fmla="*/ 0 h 425"/>
                <a:gd name="T98" fmla="*/ 2147483646 w 305"/>
                <a:gd name="T99" fmla="*/ 2147483646 h 425"/>
                <a:gd name="T100" fmla="*/ 2147483646 w 305"/>
                <a:gd name="T101" fmla="*/ 2147483646 h 425"/>
                <a:gd name="T102" fmla="*/ 2147483646 w 305"/>
                <a:gd name="T103" fmla="*/ 2147483646 h 425"/>
                <a:gd name="T104" fmla="*/ 2147483646 w 305"/>
                <a:gd name="T105" fmla="*/ 2147483646 h 425"/>
                <a:gd name="T106" fmla="*/ 2147483646 w 305"/>
                <a:gd name="T107" fmla="*/ 2147483646 h 425"/>
                <a:gd name="T108" fmla="*/ 2147483646 w 305"/>
                <a:gd name="T109" fmla="*/ 0 h 425"/>
                <a:gd name="T110" fmla="*/ 2147483646 w 305"/>
                <a:gd name="T111" fmla="*/ 2147483646 h 425"/>
                <a:gd name="T112" fmla="*/ 2147483646 w 305"/>
                <a:gd name="T113" fmla="*/ 2147483646 h 425"/>
                <a:gd name="T114" fmla="*/ 2147483646 w 305"/>
                <a:gd name="T115" fmla="*/ 2147483646 h 425"/>
                <a:gd name="T116" fmla="*/ 2147483646 w 305"/>
                <a:gd name="T117" fmla="*/ 2147483646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5" name="Freeform 29"/>
            <p:cNvSpPr/>
            <p:nvPr/>
          </p:nvSpPr>
          <p:spPr bwMode="gray">
            <a:xfrm>
              <a:off x="10915216" y="2413698"/>
              <a:ext cx="527926" cy="659711"/>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6" name="Freeform 28"/>
            <p:cNvSpPr/>
            <p:nvPr/>
          </p:nvSpPr>
          <p:spPr bwMode="gray">
            <a:xfrm>
              <a:off x="10237278" y="2606821"/>
              <a:ext cx="846700" cy="546927"/>
            </a:xfrm>
            <a:custGeom>
              <a:avLst/>
              <a:gdLst>
                <a:gd name="T0" fmla="*/ 2147483646 w 489"/>
                <a:gd name="T1" fmla="*/ 2147483646 h 321"/>
                <a:gd name="T2" fmla="*/ 2147483646 w 489"/>
                <a:gd name="T3" fmla="*/ 2147483646 h 321"/>
                <a:gd name="T4" fmla="*/ 2147483646 w 489"/>
                <a:gd name="T5" fmla="*/ 2147483646 h 321"/>
                <a:gd name="T6" fmla="*/ 2147483646 w 489"/>
                <a:gd name="T7" fmla="*/ 2147483646 h 321"/>
                <a:gd name="T8" fmla="*/ 2147483646 w 489"/>
                <a:gd name="T9" fmla="*/ 2147483646 h 321"/>
                <a:gd name="T10" fmla="*/ 2147483646 w 489"/>
                <a:gd name="T11" fmla="*/ 2147483646 h 321"/>
                <a:gd name="T12" fmla="*/ 2147483646 w 489"/>
                <a:gd name="T13" fmla="*/ 2147483646 h 321"/>
                <a:gd name="T14" fmla="*/ 2147483646 w 489"/>
                <a:gd name="T15" fmla="*/ 2147483646 h 321"/>
                <a:gd name="T16" fmla="*/ 2147483646 w 489"/>
                <a:gd name="T17" fmla="*/ 2147483646 h 321"/>
                <a:gd name="T18" fmla="*/ 2147483646 w 489"/>
                <a:gd name="T19" fmla="*/ 2147483646 h 321"/>
                <a:gd name="T20" fmla="*/ 2147483646 w 489"/>
                <a:gd name="T21" fmla="*/ 2147483646 h 321"/>
                <a:gd name="T22" fmla="*/ 2147483646 w 489"/>
                <a:gd name="T23" fmla="*/ 2147483646 h 321"/>
                <a:gd name="T24" fmla="*/ 2147483646 w 489"/>
                <a:gd name="T25" fmla="*/ 2147483646 h 321"/>
                <a:gd name="T26" fmla="*/ 2147483646 w 489"/>
                <a:gd name="T27" fmla="*/ 2147483646 h 321"/>
                <a:gd name="T28" fmla="*/ 2147483646 w 489"/>
                <a:gd name="T29" fmla="*/ 2147483646 h 321"/>
                <a:gd name="T30" fmla="*/ 2147483646 w 489"/>
                <a:gd name="T31" fmla="*/ 2147483646 h 321"/>
                <a:gd name="T32" fmla="*/ 2147483646 w 489"/>
                <a:gd name="T33" fmla="*/ 2147483646 h 321"/>
                <a:gd name="T34" fmla="*/ 2147483646 w 489"/>
                <a:gd name="T35" fmla="*/ 2147483646 h 321"/>
                <a:gd name="T36" fmla="*/ 2147483646 w 489"/>
                <a:gd name="T37" fmla="*/ 2147483646 h 321"/>
                <a:gd name="T38" fmla="*/ 2147483646 w 489"/>
                <a:gd name="T39" fmla="*/ 2147483646 h 321"/>
                <a:gd name="T40" fmla="*/ 0 w 489"/>
                <a:gd name="T41" fmla="*/ 2147483646 h 321"/>
                <a:gd name="T42" fmla="*/ 2147483646 w 489"/>
                <a:gd name="T43" fmla="*/ 2147483646 h 321"/>
                <a:gd name="T44" fmla="*/ 2147483646 w 489"/>
                <a:gd name="T45" fmla="*/ 2147483646 h 321"/>
                <a:gd name="T46" fmla="*/ 0 w 489"/>
                <a:gd name="T47" fmla="*/ 2147483646 h 321"/>
                <a:gd name="T48" fmla="*/ 0 w 489"/>
                <a:gd name="T49" fmla="*/ 2147483646 h 321"/>
                <a:gd name="T50" fmla="*/ 2147483646 w 489"/>
                <a:gd name="T51" fmla="*/ 2147483646 h 321"/>
                <a:gd name="T52" fmla="*/ 2147483646 w 489"/>
                <a:gd name="T53" fmla="*/ 2147483646 h 321"/>
                <a:gd name="T54" fmla="*/ 2147483646 w 489"/>
                <a:gd name="T55" fmla="*/ 2147483646 h 321"/>
                <a:gd name="T56" fmla="*/ 2147483646 w 489"/>
                <a:gd name="T57" fmla="*/ 2147483646 h 321"/>
                <a:gd name="T58" fmla="*/ 2147483646 w 489"/>
                <a:gd name="T59" fmla="*/ 2147483646 h 321"/>
                <a:gd name="T60" fmla="*/ 2147483646 w 489"/>
                <a:gd name="T61" fmla="*/ 2147483646 h 321"/>
                <a:gd name="T62" fmla="*/ 2147483646 w 489"/>
                <a:gd name="T63" fmla="*/ 2147483646 h 321"/>
                <a:gd name="T64" fmla="*/ 2147483646 w 489"/>
                <a:gd name="T65" fmla="*/ 2147483646 h 321"/>
                <a:gd name="T66" fmla="*/ 2147483646 w 489"/>
                <a:gd name="T67" fmla="*/ 2147483646 h 321"/>
                <a:gd name="T68" fmla="*/ 2147483646 w 489"/>
                <a:gd name="T69" fmla="*/ 2147483646 h 321"/>
                <a:gd name="T70" fmla="*/ 2147483646 w 489"/>
                <a:gd name="T71" fmla="*/ 2147483646 h 321"/>
                <a:gd name="T72" fmla="*/ 2147483646 w 489"/>
                <a:gd name="T73" fmla="*/ 2147483646 h 321"/>
                <a:gd name="T74" fmla="*/ 2147483646 w 489"/>
                <a:gd name="T75" fmla="*/ 0 h 321"/>
                <a:gd name="T76" fmla="*/ 2147483646 w 489"/>
                <a:gd name="T77" fmla="*/ 2147483646 h 321"/>
                <a:gd name="T78" fmla="*/ 2147483646 w 489"/>
                <a:gd name="T79" fmla="*/ 2147483646 h 321"/>
                <a:gd name="T80" fmla="*/ 2147483646 w 489"/>
                <a:gd name="T81" fmla="*/ 2147483646 h 321"/>
                <a:gd name="T82" fmla="*/ 2147483646 w 489"/>
                <a:gd name="T83" fmla="*/ 2147483646 h 321"/>
                <a:gd name="T84" fmla="*/ 2147483646 w 489"/>
                <a:gd name="T85" fmla="*/ 2147483646 h 321"/>
                <a:gd name="T86" fmla="*/ 2147483646 w 489"/>
                <a:gd name="T87" fmla="*/ 2147483646 h 321"/>
                <a:gd name="T88" fmla="*/ 2147483646 w 489"/>
                <a:gd name="T89" fmla="*/ 2147483646 h 321"/>
                <a:gd name="T90" fmla="*/ 2147483646 w 489"/>
                <a:gd name="T91" fmla="*/ 2147483646 h 321"/>
                <a:gd name="T92" fmla="*/ 2147483646 w 489"/>
                <a:gd name="T93" fmla="*/ 2147483646 h 321"/>
                <a:gd name="T94" fmla="*/ 2147483646 w 489"/>
                <a:gd name="T95" fmla="*/ 2147483646 h 321"/>
                <a:gd name="T96" fmla="*/ 2147483646 w 489"/>
                <a:gd name="T97" fmla="*/ 2147483646 h 321"/>
                <a:gd name="T98" fmla="*/ 2147483646 w 489"/>
                <a:gd name="T99" fmla="*/ 2147483646 h 321"/>
                <a:gd name="T100" fmla="*/ 2147483646 w 489"/>
                <a:gd name="T101" fmla="*/ 2147483646 h 321"/>
                <a:gd name="T102" fmla="*/ 2147483646 w 489"/>
                <a:gd name="T103" fmla="*/ 2147483646 h 321"/>
                <a:gd name="T104" fmla="*/ 2147483646 w 489"/>
                <a:gd name="T105" fmla="*/ 2147483646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7" name="Freeform 27"/>
            <p:cNvSpPr/>
            <p:nvPr/>
          </p:nvSpPr>
          <p:spPr bwMode="gray">
            <a:xfrm>
              <a:off x="10290647" y="3014699"/>
              <a:ext cx="611586" cy="716877"/>
            </a:xfrm>
            <a:custGeom>
              <a:avLst/>
              <a:gdLst>
                <a:gd name="T0" fmla="*/ 2147483646 w 353"/>
                <a:gd name="T1" fmla="*/ 2147483646 h 417"/>
                <a:gd name="T2" fmla="*/ 2147483646 w 353"/>
                <a:gd name="T3" fmla="*/ 2147483646 h 417"/>
                <a:gd name="T4" fmla="*/ 2147483646 w 353"/>
                <a:gd name="T5" fmla="*/ 2147483646 h 417"/>
                <a:gd name="T6" fmla="*/ 2147483646 w 353"/>
                <a:gd name="T7" fmla="*/ 2147483646 h 417"/>
                <a:gd name="T8" fmla="*/ 2147483646 w 353"/>
                <a:gd name="T9" fmla="*/ 2147483646 h 417"/>
                <a:gd name="T10" fmla="*/ 2147483646 w 353"/>
                <a:gd name="T11" fmla="*/ 2147483646 h 417"/>
                <a:gd name="T12" fmla="*/ 2147483646 w 353"/>
                <a:gd name="T13" fmla="*/ 2147483646 h 417"/>
                <a:gd name="T14" fmla="*/ 2147483646 w 353"/>
                <a:gd name="T15" fmla="*/ 2147483646 h 417"/>
                <a:gd name="T16" fmla="*/ 2147483646 w 353"/>
                <a:gd name="T17" fmla="*/ 2147483646 h 417"/>
                <a:gd name="T18" fmla="*/ 2147483646 w 353"/>
                <a:gd name="T19" fmla="*/ 2147483646 h 417"/>
                <a:gd name="T20" fmla="*/ 2147483646 w 353"/>
                <a:gd name="T21" fmla="*/ 2147483646 h 417"/>
                <a:gd name="T22" fmla="*/ 2147483646 w 353"/>
                <a:gd name="T23" fmla="*/ 2147483646 h 417"/>
                <a:gd name="T24" fmla="*/ 2147483646 w 353"/>
                <a:gd name="T25" fmla="*/ 2147483646 h 417"/>
                <a:gd name="T26" fmla="*/ 2147483646 w 353"/>
                <a:gd name="T27" fmla="*/ 2147483646 h 417"/>
                <a:gd name="T28" fmla="*/ 2147483646 w 353"/>
                <a:gd name="T29" fmla="*/ 2147483646 h 417"/>
                <a:gd name="T30" fmla="*/ 2147483646 w 353"/>
                <a:gd name="T31" fmla="*/ 2147483646 h 417"/>
                <a:gd name="T32" fmla="*/ 2147483646 w 353"/>
                <a:gd name="T33" fmla="*/ 2147483646 h 417"/>
                <a:gd name="T34" fmla="*/ 2147483646 w 353"/>
                <a:gd name="T35" fmla="*/ 2147483646 h 417"/>
                <a:gd name="T36" fmla="*/ 2147483646 w 353"/>
                <a:gd name="T37" fmla="*/ 2147483646 h 417"/>
                <a:gd name="T38" fmla="*/ 2147483646 w 353"/>
                <a:gd name="T39" fmla="*/ 2147483646 h 417"/>
                <a:gd name="T40" fmla="*/ 2147483646 w 353"/>
                <a:gd name="T41" fmla="*/ 2147483646 h 417"/>
                <a:gd name="T42" fmla="*/ 2147483646 w 353"/>
                <a:gd name="T43" fmla="*/ 2147483646 h 417"/>
                <a:gd name="T44" fmla="*/ 2147483646 w 353"/>
                <a:gd name="T45" fmla="*/ 2147483646 h 417"/>
                <a:gd name="T46" fmla="*/ 2147483646 w 353"/>
                <a:gd name="T47" fmla="*/ 2147483646 h 417"/>
                <a:gd name="T48" fmla="*/ 0 w 353"/>
                <a:gd name="T49" fmla="*/ 2147483646 h 417"/>
                <a:gd name="T50" fmla="*/ 2147483646 w 353"/>
                <a:gd name="T51" fmla="*/ 2147483646 h 417"/>
                <a:gd name="T52" fmla="*/ 2147483646 w 353"/>
                <a:gd name="T53" fmla="*/ 2147483646 h 417"/>
                <a:gd name="T54" fmla="*/ 2147483646 w 353"/>
                <a:gd name="T55" fmla="*/ 2147483646 h 417"/>
                <a:gd name="T56" fmla="*/ 2147483646 w 353"/>
                <a:gd name="T57" fmla="*/ 2147483646 h 417"/>
                <a:gd name="T58" fmla="*/ 2147483646 w 353"/>
                <a:gd name="T59" fmla="*/ 2147483646 h 417"/>
                <a:gd name="T60" fmla="*/ 2147483646 w 353"/>
                <a:gd name="T61" fmla="*/ 0 h 417"/>
                <a:gd name="T62" fmla="*/ 2147483646 w 353"/>
                <a:gd name="T63" fmla="*/ 2147483646 h 417"/>
                <a:gd name="T64" fmla="*/ 2147483646 w 353"/>
                <a:gd name="T65" fmla="*/ 2147483646 h 417"/>
                <a:gd name="T66" fmla="*/ 2147483646 w 353"/>
                <a:gd name="T67" fmla="*/ 2147483646 h 417"/>
                <a:gd name="T68" fmla="*/ 2147483646 w 353"/>
                <a:gd name="T69" fmla="*/ 214748364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8" name="Freeform 19"/>
            <p:cNvSpPr/>
            <p:nvPr/>
          </p:nvSpPr>
          <p:spPr bwMode="gray">
            <a:xfrm>
              <a:off x="10374306" y="3632696"/>
              <a:ext cx="875550" cy="658168"/>
            </a:xfrm>
            <a:custGeom>
              <a:avLst/>
              <a:gdLst>
                <a:gd name="T0" fmla="*/ 2147483646 w 505"/>
                <a:gd name="T1" fmla="*/ 2147483646 h 385"/>
                <a:gd name="T2" fmla="*/ 2147483646 w 505"/>
                <a:gd name="T3" fmla="*/ 2147483646 h 385"/>
                <a:gd name="T4" fmla="*/ 2147483646 w 505"/>
                <a:gd name="T5" fmla="*/ 2147483646 h 385"/>
                <a:gd name="T6" fmla="*/ 2147483646 w 505"/>
                <a:gd name="T7" fmla="*/ 2147483646 h 385"/>
                <a:gd name="T8" fmla="*/ 2147483646 w 505"/>
                <a:gd name="T9" fmla="*/ 2147483646 h 385"/>
                <a:gd name="T10" fmla="*/ 2147483646 w 505"/>
                <a:gd name="T11" fmla="*/ 0 h 385"/>
                <a:gd name="T12" fmla="*/ 2147483646 w 505"/>
                <a:gd name="T13" fmla="*/ 0 h 385"/>
                <a:gd name="T14" fmla="*/ 2147483646 w 505"/>
                <a:gd name="T15" fmla="*/ 2147483646 h 385"/>
                <a:gd name="T16" fmla="*/ 2147483646 w 505"/>
                <a:gd name="T17" fmla="*/ 2147483646 h 385"/>
                <a:gd name="T18" fmla="*/ 2147483646 w 505"/>
                <a:gd name="T19" fmla="*/ 2147483646 h 385"/>
                <a:gd name="T20" fmla="*/ 2147483646 w 505"/>
                <a:gd name="T21" fmla="*/ 2147483646 h 385"/>
                <a:gd name="T22" fmla="*/ 2147483646 w 505"/>
                <a:gd name="T23" fmla="*/ 2147483646 h 385"/>
                <a:gd name="T24" fmla="*/ 2147483646 w 505"/>
                <a:gd name="T25" fmla="*/ 2147483646 h 385"/>
                <a:gd name="T26" fmla="*/ 2147483646 w 505"/>
                <a:gd name="T27" fmla="*/ 2147483646 h 385"/>
                <a:gd name="T28" fmla="*/ 2147483646 w 505"/>
                <a:gd name="T29" fmla="*/ 2147483646 h 385"/>
                <a:gd name="T30" fmla="*/ 2147483646 w 505"/>
                <a:gd name="T31" fmla="*/ 2147483646 h 385"/>
                <a:gd name="T32" fmla="*/ 0 w 505"/>
                <a:gd name="T33" fmla="*/ 2147483646 h 385"/>
                <a:gd name="T34" fmla="*/ 2147483646 w 505"/>
                <a:gd name="T35" fmla="*/ 2147483646 h 385"/>
                <a:gd name="T36" fmla="*/ 2147483646 w 505"/>
                <a:gd name="T37" fmla="*/ 2147483646 h 385"/>
                <a:gd name="T38" fmla="*/ 2147483646 w 505"/>
                <a:gd name="T39" fmla="*/ 2147483646 h 385"/>
                <a:gd name="T40" fmla="*/ 2147483646 w 505"/>
                <a:gd name="T41" fmla="*/ 2147483646 h 385"/>
                <a:gd name="T42" fmla="*/ 2147483646 w 505"/>
                <a:gd name="T43" fmla="*/ 2147483646 h 385"/>
                <a:gd name="T44" fmla="*/ 2147483646 w 505"/>
                <a:gd name="T45" fmla="*/ 2147483646 h 385"/>
                <a:gd name="T46" fmla="*/ 2147483646 w 505"/>
                <a:gd name="T47" fmla="*/ 2147483646 h 385"/>
                <a:gd name="T48" fmla="*/ 2147483646 w 505"/>
                <a:gd name="T49" fmla="*/ 2147483646 h 385"/>
                <a:gd name="T50" fmla="*/ 2147483646 w 505"/>
                <a:gd name="T51" fmla="*/ 2147483646 h 385"/>
                <a:gd name="T52" fmla="*/ 2147483646 w 505"/>
                <a:gd name="T53" fmla="*/ 2147483646 h 385"/>
                <a:gd name="T54" fmla="*/ 2147483646 w 505"/>
                <a:gd name="T55" fmla="*/ 2147483646 h 385"/>
                <a:gd name="T56" fmla="*/ 2147483646 w 505"/>
                <a:gd name="T57" fmla="*/ 2147483646 h 385"/>
                <a:gd name="T58" fmla="*/ 2147483646 w 505"/>
                <a:gd name="T59" fmla="*/ 2147483646 h 385"/>
                <a:gd name="T60" fmla="*/ 2147483646 w 505"/>
                <a:gd name="T61" fmla="*/ 2147483646 h 385"/>
                <a:gd name="T62" fmla="*/ 2147483646 w 505"/>
                <a:gd name="T63" fmla="*/ 2147483646 h 385"/>
                <a:gd name="T64" fmla="*/ 2147483646 w 505"/>
                <a:gd name="T65" fmla="*/ 2147483646 h 385"/>
                <a:gd name="T66" fmla="*/ 2147483646 w 505"/>
                <a:gd name="T67" fmla="*/ 2147483646 h 385"/>
                <a:gd name="T68" fmla="*/ 2147483646 w 505"/>
                <a:gd name="T69" fmla="*/ 214748364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19" name="Freeform 20"/>
            <p:cNvSpPr/>
            <p:nvPr/>
          </p:nvSpPr>
          <p:spPr bwMode="gray">
            <a:xfrm>
              <a:off x="9791569" y="3509095"/>
              <a:ext cx="862568" cy="658168"/>
            </a:xfrm>
            <a:custGeom>
              <a:avLst/>
              <a:gdLst>
                <a:gd name="T0" fmla="*/ 2147483646 w 497"/>
                <a:gd name="T1" fmla="*/ 2147483646 h 385"/>
                <a:gd name="T2" fmla="*/ 2147483646 w 497"/>
                <a:gd name="T3" fmla="*/ 2147483646 h 385"/>
                <a:gd name="T4" fmla="*/ 2147483646 w 497"/>
                <a:gd name="T5" fmla="*/ 2147483646 h 385"/>
                <a:gd name="T6" fmla="*/ 2147483646 w 497"/>
                <a:gd name="T7" fmla="*/ 2147483646 h 385"/>
                <a:gd name="T8" fmla="*/ 2147483646 w 497"/>
                <a:gd name="T9" fmla="*/ 2147483646 h 385"/>
                <a:gd name="T10" fmla="*/ 2147483646 w 497"/>
                <a:gd name="T11" fmla="*/ 2147483646 h 385"/>
                <a:gd name="T12" fmla="*/ 2147483646 w 497"/>
                <a:gd name="T13" fmla="*/ 2147483646 h 385"/>
                <a:gd name="T14" fmla="*/ 2147483646 w 497"/>
                <a:gd name="T15" fmla="*/ 2147483646 h 385"/>
                <a:gd name="T16" fmla="*/ 2147483646 w 497"/>
                <a:gd name="T17" fmla="*/ 2147483646 h 385"/>
                <a:gd name="T18" fmla="*/ 2147483646 w 497"/>
                <a:gd name="T19" fmla="*/ 2147483646 h 385"/>
                <a:gd name="T20" fmla="*/ 2147483646 w 497"/>
                <a:gd name="T21" fmla="*/ 2147483646 h 385"/>
                <a:gd name="T22" fmla="*/ 2147483646 w 497"/>
                <a:gd name="T23" fmla="*/ 2147483646 h 385"/>
                <a:gd name="T24" fmla="*/ 2147483646 w 497"/>
                <a:gd name="T25" fmla="*/ 2147483646 h 385"/>
                <a:gd name="T26" fmla="*/ 2147483646 w 497"/>
                <a:gd name="T27" fmla="*/ 2147483646 h 385"/>
                <a:gd name="T28" fmla="*/ 2147483646 w 497"/>
                <a:gd name="T29" fmla="*/ 2147483646 h 385"/>
                <a:gd name="T30" fmla="*/ 2147483646 w 497"/>
                <a:gd name="T31" fmla="*/ 2147483646 h 385"/>
                <a:gd name="T32" fmla="*/ 2147483646 w 497"/>
                <a:gd name="T33" fmla="*/ 2147483646 h 385"/>
                <a:gd name="T34" fmla="*/ 2147483646 w 497"/>
                <a:gd name="T35" fmla="*/ 2147483646 h 385"/>
                <a:gd name="T36" fmla="*/ 2147483646 w 497"/>
                <a:gd name="T37" fmla="*/ 2147483646 h 385"/>
                <a:gd name="T38" fmla="*/ 2147483646 w 497"/>
                <a:gd name="T39" fmla="*/ 2147483646 h 385"/>
                <a:gd name="T40" fmla="*/ 2147483646 w 497"/>
                <a:gd name="T41" fmla="*/ 2147483646 h 385"/>
                <a:gd name="T42" fmla="*/ 2147483646 w 497"/>
                <a:gd name="T43" fmla="*/ 2147483646 h 385"/>
                <a:gd name="T44" fmla="*/ 2147483646 w 497"/>
                <a:gd name="T45" fmla="*/ 2147483646 h 385"/>
                <a:gd name="T46" fmla="*/ 0 w 497"/>
                <a:gd name="T47" fmla="*/ 2147483646 h 385"/>
                <a:gd name="T48" fmla="*/ 2147483646 w 497"/>
                <a:gd name="T49" fmla="*/ 2147483646 h 385"/>
                <a:gd name="T50" fmla="*/ 2147483646 w 497"/>
                <a:gd name="T51" fmla="*/ 2147483646 h 385"/>
                <a:gd name="T52" fmla="*/ 2147483646 w 497"/>
                <a:gd name="T53" fmla="*/ 2147483646 h 385"/>
                <a:gd name="T54" fmla="*/ 2147483646 w 497"/>
                <a:gd name="T55" fmla="*/ 2147483646 h 385"/>
                <a:gd name="T56" fmla="*/ 2147483646 w 497"/>
                <a:gd name="T57" fmla="*/ 2147483646 h 385"/>
                <a:gd name="T58" fmla="*/ 2147483646 w 497"/>
                <a:gd name="T59" fmla="*/ 2147483646 h 385"/>
                <a:gd name="T60" fmla="*/ 2147483646 w 497"/>
                <a:gd name="T61" fmla="*/ 2147483646 h 385"/>
                <a:gd name="T62" fmla="*/ 2147483646 w 497"/>
                <a:gd name="T63" fmla="*/ 2147483646 h 385"/>
                <a:gd name="T64" fmla="*/ 2147483646 w 497"/>
                <a:gd name="T65" fmla="*/ 2147483646 h 385"/>
                <a:gd name="T66" fmla="*/ 2147483646 w 497"/>
                <a:gd name="T67" fmla="*/ 2147483646 h 385"/>
                <a:gd name="T68" fmla="*/ 2147483646 w 497"/>
                <a:gd name="T69" fmla="*/ 2147483646 h 385"/>
                <a:gd name="T70" fmla="*/ 2147483646 w 497"/>
                <a:gd name="T71" fmla="*/ 2147483646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0" name="Freeform 30"/>
            <p:cNvSpPr/>
            <p:nvPr/>
          </p:nvSpPr>
          <p:spPr bwMode="gray">
            <a:xfrm>
              <a:off x="10444987" y="2208212"/>
              <a:ext cx="653417" cy="616452"/>
            </a:xfrm>
            <a:custGeom>
              <a:avLst/>
              <a:gdLst>
                <a:gd name="T0" fmla="*/ 2147483646 w 377"/>
                <a:gd name="T1" fmla="*/ 2147483646 h 361"/>
                <a:gd name="T2" fmla="*/ 2147483646 w 377"/>
                <a:gd name="T3" fmla="*/ 0 h 361"/>
                <a:gd name="T4" fmla="*/ 2147483646 w 377"/>
                <a:gd name="T5" fmla="*/ 2147483646 h 361"/>
                <a:gd name="T6" fmla="*/ 2147483646 w 377"/>
                <a:gd name="T7" fmla="*/ 2147483646 h 361"/>
                <a:gd name="T8" fmla="*/ 2147483646 w 377"/>
                <a:gd name="T9" fmla="*/ 2147483646 h 361"/>
                <a:gd name="T10" fmla="*/ 2147483646 w 377"/>
                <a:gd name="T11" fmla="*/ 2147483646 h 361"/>
                <a:gd name="T12" fmla="*/ 2147483646 w 377"/>
                <a:gd name="T13" fmla="*/ 2147483646 h 361"/>
                <a:gd name="T14" fmla="*/ 2147483646 w 377"/>
                <a:gd name="T15" fmla="*/ 2147483646 h 361"/>
                <a:gd name="T16" fmla="*/ 2147483646 w 377"/>
                <a:gd name="T17" fmla="*/ 2147483646 h 361"/>
                <a:gd name="T18" fmla="*/ 2147483646 w 377"/>
                <a:gd name="T19" fmla="*/ 2147483646 h 361"/>
                <a:gd name="T20" fmla="*/ 2147483646 w 377"/>
                <a:gd name="T21" fmla="*/ 2147483646 h 361"/>
                <a:gd name="T22" fmla="*/ 2147483646 w 377"/>
                <a:gd name="T23" fmla="*/ 2147483646 h 361"/>
                <a:gd name="T24" fmla="*/ 2147483646 w 377"/>
                <a:gd name="T25" fmla="*/ 2147483646 h 361"/>
                <a:gd name="T26" fmla="*/ 2147483646 w 377"/>
                <a:gd name="T27" fmla="*/ 2147483646 h 361"/>
                <a:gd name="T28" fmla="*/ 2147483646 w 377"/>
                <a:gd name="T29" fmla="*/ 2147483646 h 361"/>
                <a:gd name="T30" fmla="*/ 2147483646 w 377"/>
                <a:gd name="T31" fmla="*/ 2147483646 h 361"/>
                <a:gd name="T32" fmla="*/ 2147483646 w 377"/>
                <a:gd name="T33" fmla="*/ 2147483646 h 361"/>
                <a:gd name="T34" fmla="*/ 2147483646 w 377"/>
                <a:gd name="T35" fmla="*/ 2147483646 h 361"/>
                <a:gd name="T36" fmla="*/ 2147483646 w 377"/>
                <a:gd name="T37" fmla="*/ 2147483646 h 361"/>
                <a:gd name="T38" fmla="*/ 2147483646 w 377"/>
                <a:gd name="T39" fmla="*/ 2147483646 h 361"/>
                <a:gd name="T40" fmla="*/ 2147483646 w 377"/>
                <a:gd name="T41" fmla="*/ 2147483646 h 361"/>
                <a:gd name="T42" fmla="*/ 2147483646 w 377"/>
                <a:gd name="T43" fmla="*/ 2147483646 h 361"/>
                <a:gd name="T44" fmla="*/ 2147483646 w 377"/>
                <a:gd name="T45" fmla="*/ 2147483646 h 361"/>
                <a:gd name="T46" fmla="*/ 2147483646 w 377"/>
                <a:gd name="T47" fmla="*/ 2147483646 h 361"/>
                <a:gd name="T48" fmla="*/ 2147483646 w 377"/>
                <a:gd name="T49" fmla="*/ 2147483646 h 361"/>
                <a:gd name="T50" fmla="*/ 2147483646 w 377"/>
                <a:gd name="T51" fmla="*/ 2147483646 h 361"/>
                <a:gd name="T52" fmla="*/ 2147483646 w 377"/>
                <a:gd name="T53" fmla="*/ 2147483646 h 361"/>
                <a:gd name="T54" fmla="*/ 2147483646 w 377"/>
                <a:gd name="T55" fmla="*/ 2147483646 h 361"/>
                <a:gd name="T56" fmla="*/ 2147483646 w 377"/>
                <a:gd name="T57" fmla="*/ 2147483646 h 361"/>
                <a:gd name="T58" fmla="*/ 2147483646 w 377"/>
                <a:gd name="T59" fmla="*/ 2147483646 h 361"/>
                <a:gd name="T60" fmla="*/ 2147483646 w 377"/>
                <a:gd name="T61" fmla="*/ 2147483646 h 361"/>
                <a:gd name="T62" fmla="*/ 2147483646 w 377"/>
                <a:gd name="T63" fmla="*/ 2147483646 h 361"/>
                <a:gd name="T64" fmla="*/ 2147483646 w 377"/>
                <a:gd name="T65" fmla="*/ 2147483646 h 361"/>
                <a:gd name="T66" fmla="*/ 2147483646 w 377"/>
                <a:gd name="T67" fmla="*/ 2147483646 h 361"/>
                <a:gd name="T68" fmla="*/ 2147483646 w 377"/>
                <a:gd name="T69" fmla="*/ 2147483646 h 361"/>
                <a:gd name="T70" fmla="*/ 2147483646 w 377"/>
                <a:gd name="T71" fmla="*/ 2147483646 h 361"/>
                <a:gd name="T72" fmla="*/ 2147483646 w 377"/>
                <a:gd name="T73" fmla="*/ 2147483646 h 361"/>
                <a:gd name="T74" fmla="*/ 2147483646 w 377"/>
                <a:gd name="T75" fmla="*/ 2147483646 h 361"/>
                <a:gd name="T76" fmla="*/ 2147483646 w 377"/>
                <a:gd name="T77" fmla="*/ 2147483646 h 361"/>
                <a:gd name="T78" fmla="*/ 2147483646 w 377"/>
                <a:gd name="T79" fmla="*/ 2147483646 h 361"/>
                <a:gd name="T80" fmla="*/ 2147483646 w 377"/>
                <a:gd name="T81" fmla="*/ 2147483646 h 361"/>
                <a:gd name="T82" fmla="*/ 2147483646 w 377"/>
                <a:gd name="T83" fmla="*/ 2147483646 h 361"/>
                <a:gd name="T84" fmla="*/ 0 w 377"/>
                <a:gd name="T85" fmla="*/ 2147483646 h 361"/>
                <a:gd name="T86" fmla="*/ 2147483646 w 377"/>
                <a:gd name="T87" fmla="*/ 2147483646 h 361"/>
                <a:gd name="T88" fmla="*/ 2147483646 w 377"/>
                <a:gd name="T89" fmla="*/ 2147483646 h 361"/>
                <a:gd name="T90" fmla="*/ 2147483646 w 377"/>
                <a:gd name="T91" fmla="*/ 2147483646 h 361"/>
                <a:gd name="T92" fmla="*/ 2147483646 w 377"/>
                <a:gd name="T93" fmla="*/ 2147483646 h 361"/>
                <a:gd name="T94" fmla="*/ 2147483646 w 377"/>
                <a:gd name="T95" fmla="*/ 2147483646 h 361"/>
                <a:gd name="T96" fmla="*/ 2147483646 w 377"/>
                <a:gd name="T97" fmla="*/ 2147483646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1" name="Freeform 31"/>
            <p:cNvSpPr/>
            <p:nvPr/>
          </p:nvSpPr>
          <p:spPr bwMode="invGray">
            <a:xfrm>
              <a:off x="10434788" y="1648400"/>
              <a:ext cx="431576" cy="783381"/>
            </a:xfrm>
            <a:custGeom>
              <a:avLst/>
              <a:gdLst>
                <a:gd name="T0" fmla="*/ 2147483646 w 249"/>
                <a:gd name="T1" fmla="*/ 2147483646 h 457"/>
                <a:gd name="T2" fmla="*/ 2147483646 w 249"/>
                <a:gd name="T3" fmla="*/ 2147483646 h 457"/>
                <a:gd name="T4" fmla="*/ 2147483646 w 249"/>
                <a:gd name="T5" fmla="*/ 2147483646 h 457"/>
                <a:gd name="T6" fmla="*/ 2147483646 w 249"/>
                <a:gd name="T7" fmla="*/ 2147483646 h 457"/>
                <a:gd name="T8" fmla="*/ 2147483646 w 249"/>
                <a:gd name="T9" fmla="*/ 2147483646 h 457"/>
                <a:gd name="T10" fmla="*/ 2147483646 w 249"/>
                <a:gd name="T11" fmla="*/ 2147483646 h 457"/>
                <a:gd name="T12" fmla="*/ 2147483646 w 249"/>
                <a:gd name="T13" fmla="*/ 2147483646 h 457"/>
                <a:gd name="T14" fmla="*/ 0 w 249"/>
                <a:gd name="T15" fmla="*/ 2147483646 h 457"/>
                <a:gd name="T16" fmla="*/ 2147483646 w 249"/>
                <a:gd name="T17" fmla="*/ 2147483646 h 457"/>
                <a:gd name="T18" fmla="*/ 2147483646 w 249"/>
                <a:gd name="T19" fmla="*/ 2147483646 h 457"/>
                <a:gd name="T20" fmla="*/ 2147483646 w 249"/>
                <a:gd name="T21" fmla="*/ 2147483646 h 457"/>
                <a:gd name="T22" fmla="*/ 2147483646 w 249"/>
                <a:gd name="T23" fmla="*/ 2147483646 h 457"/>
                <a:gd name="T24" fmla="*/ 2147483646 w 249"/>
                <a:gd name="T25" fmla="*/ 2147483646 h 457"/>
                <a:gd name="T26" fmla="*/ 2147483646 w 249"/>
                <a:gd name="T27" fmla="*/ 2147483646 h 457"/>
                <a:gd name="T28" fmla="*/ 2147483646 w 249"/>
                <a:gd name="T29" fmla="*/ 2147483646 h 457"/>
                <a:gd name="T30" fmla="*/ 2147483646 w 249"/>
                <a:gd name="T31" fmla="*/ 2147483646 h 457"/>
                <a:gd name="T32" fmla="*/ 2147483646 w 249"/>
                <a:gd name="T33" fmla="*/ 2147483646 h 457"/>
                <a:gd name="T34" fmla="*/ 2147483646 w 249"/>
                <a:gd name="T35" fmla="*/ 2147483646 h 457"/>
                <a:gd name="T36" fmla="*/ 2147483646 w 249"/>
                <a:gd name="T37" fmla="*/ 2147483646 h 457"/>
                <a:gd name="T38" fmla="*/ 2147483646 w 249"/>
                <a:gd name="T39" fmla="*/ 2147483646 h 457"/>
                <a:gd name="T40" fmla="*/ 2147483646 w 249"/>
                <a:gd name="T41" fmla="*/ 2147483646 h 457"/>
                <a:gd name="T42" fmla="*/ 2147483646 w 249"/>
                <a:gd name="T43" fmla="*/ 0 h 457"/>
                <a:gd name="T44" fmla="*/ 2147483646 w 249"/>
                <a:gd name="T45" fmla="*/ 2147483646 h 457"/>
                <a:gd name="T46" fmla="*/ 2147483646 w 249"/>
                <a:gd name="T47" fmla="*/ 0 h 457"/>
                <a:gd name="T48" fmla="*/ 2147483646 w 249"/>
                <a:gd name="T49" fmla="*/ 2147483646 h 457"/>
                <a:gd name="T50" fmla="*/ 2147483646 w 249"/>
                <a:gd name="T51" fmla="*/ 2147483646 h 457"/>
                <a:gd name="T52" fmla="*/ 2147483646 w 249"/>
                <a:gd name="T53" fmla="*/ 2147483646 h 457"/>
                <a:gd name="T54" fmla="*/ 2147483646 w 249"/>
                <a:gd name="T55" fmla="*/ 2147483646 h 457"/>
                <a:gd name="T56" fmla="*/ 2147483646 w 249"/>
                <a:gd name="T57" fmla="*/ 2147483646 h 457"/>
                <a:gd name="T58" fmla="*/ 2147483646 w 249"/>
                <a:gd name="T59" fmla="*/ 2147483646 h 457"/>
                <a:gd name="T60" fmla="*/ 2147483646 w 249"/>
                <a:gd name="T61" fmla="*/ 2147483646 h 457"/>
                <a:gd name="T62" fmla="*/ 2147483646 w 249"/>
                <a:gd name="T63" fmla="*/ 2147483646 h 457"/>
                <a:gd name="T64" fmla="*/ 2147483646 w 249"/>
                <a:gd name="T65" fmla="*/ 2147483646 h 457"/>
                <a:gd name="T66" fmla="*/ 2147483646 w 249"/>
                <a:gd name="T67" fmla="*/ 2147483646 h 457"/>
                <a:gd name="T68" fmla="*/ 2147483646 w 249"/>
                <a:gd name="T69" fmla="*/ 2147483646 h 457"/>
                <a:gd name="T70" fmla="*/ 2147483646 w 249"/>
                <a:gd name="T71" fmla="*/ 2147483646 h 457"/>
                <a:gd name="T72" fmla="*/ 2147483646 w 249"/>
                <a:gd name="T73" fmla="*/ 2147483646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2" name="Freeform 35"/>
            <p:cNvSpPr/>
            <p:nvPr/>
          </p:nvSpPr>
          <p:spPr bwMode="invGray">
            <a:xfrm>
              <a:off x="9252104" y="-64471"/>
              <a:ext cx="2467982" cy="2124364"/>
            </a:xfrm>
            <a:custGeom>
              <a:avLst/>
              <a:gdLst>
                <a:gd name="T0" fmla="*/ 2147483646 w 1425"/>
                <a:gd name="T1" fmla="*/ 2147483646 h 1241"/>
                <a:gd name="T2" fmla="*/ 2147483646 w 1425"/>
                <a:gd name="T3" fmla="*/ 2147483646 h 1241"/>
                <a:gd name="T4" fmla="*/ 2147483646 w 1425"/>
                <a:gd name="T5" fmla="*/ 2147483646 h 1241"/>
                <a:gd name="T6" fmla="*/ 2147483646 w 1425"/>
                <a:gd name="T7" fmla="*/ 2147483646 h 1241"/>
                <a:gd name="T8" fmla="*/ 2147483646 w 1425"/>
                <a:gd name="T9" fmla="*/ 2147483646 h 1241"/>
                <a:gd name="T10" fmla="*/ 2147483646 w 1425"/>
                <a:gd name="T11" fmla="*/ 2147483646 h 1241"/>
                <a:gd name="T12" fmla="*/ 2147483646 w 1425"/>
                <a:gd name="T13" fmla="*/ 2147483646 h 1241"/>
                <a:gd name="T14" fmla="*/ 2147483646 w 1425"/>
                <a:gd name="T15" fmla="*/ 2147483646 h 1241"/>
                <a:gd name="T16" fmla="*/ 2147483646 w 1425"/>
                <a:gd name="T17" fmla="*/ 2147483646 h 1241"/>
                <a:gd name="T18" fmla="*/ 2147483646 w 1425"/>
                <a:gd name="T19" fmla="*/ 2147483646 h 1241"/>
                <a:gd name="T20" fmla="*/ 2147483646 w 1425"/>
                <a:gd name="T21" fmla="*/ 2147483646 h 1241"/>
                <a:gd name="T22" fmla="*/ 2147483646 w 1425"/>
                <a:gd name="T23" fmla="*/ 2147483646 h 1241"/>
                <a:gd name="T24" fmla="*/ 2147483646 w 1425"/>
                <a:gd name="T25" fmla="*/ 2147483646 h 1241"/>
                <a:gd name="T26" fmla="*/ 2147483646 w 1425"/>
                <a:gd name="T27" fmla="*/ 2147483646 h 1241"/>
                <a:gd name="T28" fmla="*/ 2147483646 w 1425"/>
                <a:gd name="T29" fmla="*/ 2147483646 h 1241"/>
                <a:gd name="T30" fmla="*/ 2147483646 w 1425"/>
                <a:gd name="T31" fmla="*/ 2147483646 h 1241"/>
                <a:gd name="T32" fmla="*/ 2147483646 w 1425"/>
                <a:gd name="T33" fmla="*/ 2147483646 h 1241"/>
                <a:gd name="T34" fmla="*/ 2147483646 w 1425"/>
                <a:gd name="T35" fmla="*/ 2147483646 h 1241"/>
                <a:gd name="T36" fmla="*/ 2147483646 w 1425"/>
                <a:gd name="T37" fmla="*/ 2147483646 h 1241"/>
                <a:gd name="T38" fmla="*/ 2147483646 w 1425"/>
                <a:gd name="T39" fmla="*/ 2147483646 h 1241"/>
                <a:gd name="T40" fmla="*/ 2147483646 w 1425"/>
                <a:gd name="T41" fmla="*/ 2147483646 h 1241"/>
                <a:gd name="T42" fmla="*/ 2147483646 w 1425"/>
                <a:gd name="T43" fmla="*/ 2147483646 h 1241"/>
                <a:gd name="T44" fmla="*/ 2147483646 w 1425"/>
                <a:gd name="T45" fmla="*/ 2147483646 h 1241"/>
                <a:gd name="T46" fmla="*/ 2147483646 w 1425"/>
                <a:gd name="T47" fmla="*/ 2147483646 h 1241"/>
                <a:gd name="T48" fmla="*/ 2147483646 w 1425"/>
                <a:gd name="T49" fmla="*/ 2147483646 h 1241"/>
                <a:gd name="T50" fmla="*/ 2147483646 w 1425"/>
                <a:gd name="T51" fmla="*/ 2147483646 h 1241"/>
                <a:gd name="T52" fmla="*/ 2147483646 w 1425"/>
                <a:gd name="T53" fmla="*/ 2147483646 h 1241"/>
                <a:gd name="T54" fmla="*/ 2147483646 w 1425"/>
                <a:gd name="T55" fmla="*/ 2147483646 h 1241"/>
                <a:gd name="T56" fmla="*/ 2147483646 w 1425"/>
                <a:gd name="T57" fmla="*/ 2147483646 h 1241"/>
                <a:gd name="T58" fmla="*/ 2147483646 w 1425"/>
                <a:gd name="T59" fmla="*/ 2147483646 h 1241"/>
                <a:gd name="T60" fmla="*/ 2147483646 w 1425"/>
                <a:gd name="T61" fmla="*/ 2147483646 h 1241"/>
                <a:gd name="T62" fmla="*/ 2147483646 w 1425"/>
                <a:gd name="T63" fmla="*/ 2147483646 h 1241"/>
                <a:gd name="T64" fmla="*/ 2147483646 w 1425"/>
                <a:gd name="T65" fmla="*/ 2147483646 h 1241"/>
                <a:gd name="T66" fmla="*/ 2147483646 w 1425"/>
                <a:gd name="T67" fmla="*/ 2147483646 h 1241"/>
                <a:gd name="T68" fmla="*/ 2147483646 w 1425"/>
                <a:gd name="T69" fmla="*/ 2147483646 h 1241"/>
                <a:gd name="T70" fmla="*/ 2147483646 w 1425"/>
                <a:gd name="T71" fmla="*/ 2147483646 h 1241"/>
                <a:gd name="T72" fmla="*/ 2147483646 w 1425"/>
                <a:gd name="T73" fmla="*/ 0 h 1241"/>
                <a:gd name="T74" fmla="*/ 2147483646 w 1425"/>
                <a:gd name="T75" fmla="*/ 2147483646 h 1241"/>
                <a:gd name="T76" fmla="*/ 2147483646 w 1425"/>
                <a:gd name="T77" fmla="*/ 2147483646 h 1241"/>
                <a:gd name="T78" fmla="*/ 2147483646 w 1425"/>
                <a:gd name="T79" fmla="*/ 2147483646 h 1241"/>
                <a:gd name="T80" fmla="*/ 2147483646 w 1425"/>
                <a:gd name="T81" fmla="*/ 2147483646 h 1241"/>
                <a:gd name="T82" fmla="*/ 2147483646 w 1425"/>
                <a:gd name="T83" fmla="*/ 2147483646 h 1241"/>
                <a:gd name="T84" fmla="*/ 2147483646 w 1425"/>
                <a:gd name="T85" fmla="*/ 2147483646 h 1241"/>
                <a:gd name="T86" fmla="*/ 2147483646 w 1425"/>
                <a:gd name="T87" fmla="*/ 2147483646 h 1241"/>
                <a:gd name="T88" fmla="*/ 2147483646 w 1425"/>
                <a:gd name="T89" fmla="*/ 2147483646 h 1241"/>
                <a:gd name="T90" fmla="*/ 2147483646 w 1425"/>
                <a:gd name="T91" fmla="*/ 2147483646 h 1241"/>
                <a:gd name="T92" fmla="*/ 2147483646 w 1425"/>
                <a:gd name="T93" fmla="*/ 2147483646 h 1241"/>
                <a:gd name="T94" fmla="*/ 2147483646 w 1425"/>
                <a:gd name="T95" fmla="*/ 2147483646 h 1241"/>
                <a:gd name="T96" fmla="*/ 2147483646 w 1425"/>
                <a:gd name="T97" fmla="*/ 2147483646 h 1241"/>
                <a:gd name="T98" fmla="*/ 2147483646 w 1425"/>
                <a:gd name="T99" fmla="*/ 2147483646 h 1241"/>
                <a:gd name="T100" fmla="*/ 2147483646 w 1425"/>
                <a:gd name="T101" fmla="*/ 2147483646 h 1241"/>
                <a:gd name="T102" fmla="*/ 2147483646 w 1425"/>
                <a:gd name="T103" fmla="*/ 2147483646 h 1241"/>
                <a:gd name="T104" fmla="*/ 2147483646 w 1425"/>
                <a:gd name="T105" fmla="*/ 2147483646 h 1241"/>
                <a:gd name="T106" fmla="*/ 2147483646 w 1425"/>
                <a:gd name="T107" fmla="*/ 2147483646 h 1241"/>
                <a:gd name="T108" fmla="*/ 2147483646 w 1425"/>
                <a:gd name="T109" fmla="*/ 2147483646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3" name="Freeform 32"/>
            <p:cNvSpPr/>
            <p:nvPr/>
          </p:nvSpPr>
          <p:spPr bwMode="gray">
            <a:xfrm>
              <a:off x="9973314" y="1783342"/>
              <a:ext cx="556775" cy="1041325"/>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4" name="Freeform 33"/>
            <p:cNvSpPr/>
            <p:nvPr/>
          </p:nvSpPr>
          <p:spPr bwMode="invGray">
            <a:xfrm>
              <a:off x="9874004" y="1797246"/>
              <a:ext cx="304350" cy="536113"/>
            </a:xfrm>
            <a:custGeom>
              <a:avLst/>
              <a:gdLst>
                <a:gd name="T0" fmla="*/ 2147483646 w 177"/>
                <a:gd name="T1" fmla="*/ 2147483646 h 313"/>
                <a:gd name="T2" fmla="*/ 2147483646 w 177"/>
                <a:gd name="T3" fmla="*/ 2147483646 h 313"/>
                <a:gd name="T4" fmla="*/ 2147483646 w 177"/>
                <a:gd name="T5" fmla="*/ 2147483646 h 313"/>
                <a:gd name="T6" fmla="*/ 2147483646 w 177"/>
                <a:gd name="T7" fmla="*/ 2147483646 h 313"/>
                <a:gd name="T8" fmla="*/ 2147483646 w 177"/>
                <a:gd name="T9" fmla="*/ 0 h 313"/>
                <a:gd name="T10" fmla="*/ 2147483646 w 177"/>
                <a:gd name="T11" fmla="*/ 2147483646 h 313"/>
                <a:gd name="T12" fmla="*/ 2147483646 w 177"/>
                <a:gd name="T13" fmla="*/ 2147483646 h 313"/>
                <a:gd name="T14" fmla="*/ 2147483646 w 177"/>
                <a:gd name="T15" fmla="*/ 2147483646 h 313"/>
                <a:gd name="T16" fmla="*/ 2147483646 w 177"/>
                <a:gd name="T17" fmla="*/ 2147483646 h 313"/>
                <a:gd name="T18" fmla="*/ 0 w 177"/>
                <a:gd name="T19" fmla="*/ 2147483646 h 313"/>
                <a:gd name="T20" fmla="*/ 2147483646 w 177"/>
                <a:gd name="T21" fmla="*/ 2147483646 h 313"/>
                <a:gd name="T22" fmla="*/ 2147483646 w 177"/>
                <a:gd name="T23" fmla="*/ 2147483646 h 313"/>
                <a:gd name="T24" fmla="*/ 2147483646 w 177"/>
                <a:gd name="T25" fmla="*/ 2147483646 h 313"/>
                <a:gd name="T26" fmla="*/ 2147483646 w 177"/>
                <a:gd name="T27" fmla="*/ 2147483646 h 313"/>
                <a:gd name="T28" fmla="*/ 2147483646 w 177"/>
                <a:gd name="T29" fmla="*/ 2147483646 h 313"/>
                <a:gd name="T30" fmla="*/ 2147483646 w 177"/>
                <a:gd name="T31" fmla="*/ 2147483646 h 313"/>
                <a:gd name="T32" fmla="*/ 2147483646 w 177"/>
                <a:gd name="T33" fmla="*/ 2147483646 h 313"/>
                <a:gd name="T34" fmla="*/ 2147483646 w 177"/>
                <a:gd name="T35" fmla="*/ 2147483646 h 313"/>
                <a:gd name="T36" fmla="*/ 2147483646 w 177"/>
                <a:gd name="T37" fmla="*/ 2147483646 h 313"/>
                <a:gd name="T38" fmla="*/ 2147483646 w 177"/>
                <a:gd name="T39" fmla="*/ 2147483646 h 313"/>
                <a:gd name="T40" fmla="*/ 2147483646 w 177"/>
                <a:gd name="T41" fmla="*/ 2147483646 h 313"/>
                <a:gd name="T42" fmla="*/ 2147483646 w 177"/>
                <a:gd name="T43" fmla="*/ 2147483646 h 313"/>
                <a:gd name="T44" fmla="*/ 2147483646 w 177"/>
                <a:gd name="T45" fmla="*/ 2147483646 h 313"/>
                <a:gd name="T46" fmla="*/ 2147483646 w 177"/>
                <a:gd name="T47" fmla="*/ 2147483646 h 313"/>
                <a:gd name="T48" fmla="*/ 2147483646 w 177"/>
                <a:gd name="T49" fmla="*/ 2147483646 h 313"/>
                <a:gd name="T50" fmla="*/ 2147483646 w 177"/>
                <a:gd name="T51" fmla="*/ 2147483646 h 313"/>
                <a:gd name="T52" fmla="*/ 2147483646 w 177"/>
                <a:gd name="T53" fmla="*/ 2147483646 h 313"/>
                <a:gd name="T54" fmla="*/ 2147483646 w 177"/>
                <a:gd name="T55" fmla="*/ 2147483646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5" name="Freeform 34"/>
            <p:cNvSpPr/>
            <p:nvPr/>
          </p:nvSpPr>
          <p:spPr bwMode="invGray">
            <a:xfrm>
              <a:off x="8780432" y="1264223"/>
              <a:ext cx="1485692" cy="1438386"/>
            </a:xfrm>
            <a:custGeom>
              <a:avLst/>
              <a:gdLst>
                <a:gd name="T0" fmla="*/ 2147483646 w 857"/>
                <a:gd name="T1" fmla="*/ 2147483646 h 841"/>
                <a:gd name="T2" fmla="*/ 2147483646 w 857"/>
                <a:gd name="T3" fmla="*/ 2147483646 h 841"/>
                <a:gd name="T4" fmla="*/ 2147483646 w 857"/>
                <a:gd name="T5" fmla="*/ 2147483646 h 841"/>
                <a:gd name="T6" fmla="*/ 2147483646 w 857"/>
                <a:gd name="T7" fmla="*/ 2147483646 h 841"/>
                <a:gd name="T8" fmla="*/ 2147483646 w 857"/>
                <a:gd name="T9" fmla="*/ 2147483646 h 841"/>
                <a:gd name="T10" fmla="*/ 2147483646 w 857"/>
                <a:gd name="T11" fmla="*/ 2147483646 h 841"/>
                <a:gd name="T12" fmla="*/ 2147483646 w 857"/>
                <a:gd name="T13" fmla="*/ 2147483646 h 841"/>
                <a:gd name="T14" fmla="*/ 2147483646 w 857"/>
                <a:gd name="T15" fmla="*/ 2147483646 h 841"/>
                <a:gd name="T16" fmla="*/ 2147483646 w 857"/>
                <a:gd name="T17" fmla="*/ 2147483646 h 841"/>
                <a:gd name="T18" fmla="*/ 2147483646 w 857"/>
                <a:gd name="T19" fmla="*/ 2147483646 h 841"/>
                <a:gd name="T20" fmla="*/ 2147483646 w 857"/>
                <a:gd name="T21" fmla="*/ 2147483646 h 841"/>
                <a:gd name="T22" fmla="*/ 2147483646 w 857"/>
                <a:gd name="T23" fmla="*/ 2147483646 h 841"/>
                <a:gd name="T24" fmla="*/ 2147483646 w 857"/>
                <a:gd name="T25" fmla="*/ 2147483646 h 841"/>
                <a:gd name="T26" fmla="*/ 2147483646 w 857"/>
                <a:gd name="T27" fmla="*/ 2147483646 h 841"/>
                <a:gd name="T28" fmla="*/ 2147483646 w 857"/>
                <a:gd name="T29" fmla="*/ 2147483646 h 841"/>
                <a:gd name="T30" fmla="*/ 2147483646 w 857"/>
                <a:gd name="T31" fmla="*/ 2147483646 h 841"/>
                <a:gd name="T32" fmla="*/ 2147483646 w 857"/>
                <a:gd name="T33" fmla="*/ 2147483646 h 841"/>
                <a:gd name="T34" fmla="*/ 2147483646 w 857"/>
                <a:gd name="T35" fmla="*/ 2147483646 h 841"/>
                <a:gd name="T36" fmla="*/ 2147483646 w 857"/>
                <a:gd name="T37" fmla="*/ 2147483646 h 841"/>
                <a:gd name="T38" fmla="*/ 2147483646 w 857"/>
                <a:gd name="T39" fmla="*/ 2147483646 h 841"/>
                <a:gd name="T40" fmla="*/ 2147483646 w 857"/>
                <a:gd name="T41" fmla="*/ 2147483646 h 841"/>
                <a:gd name="T42" fmla="*/ 2147483646 w 857"/>
                <a:gd name="T43" fmla="*/ 2147483646 h 841"/>
                <a:gd name="T44" fmla="*/ 2147483646 w 857"/>
                <a:gd name="T45" fmla="*/ 2147483646 h 841"/>
                <a:gd name="T46" fmla="*/ 2147483646 w 857"/>
                <a:gd name="T47" fmla="*/ 2147483646 h 841"/>
                <a:gd name="T48" fmla="*/ 2147483646 w 857"/>
                <a:gd name="T49" fmla="*/ 2147483646 h 841"/>
                <a:gd name="T50" fmla="*/ 2147483646 w 857"/>
                <a:gd name="T51" fmla="*/ 2147483646 h 841"/>
                <a:gd name="T52" fmla="*/ 2147483646 w 857"/>
                <a:gd name="T53" fmla="*/ 2147483646 h 841"/>
                <a:gd name="T54" fmla="*/ 2147483646 w 857"/>
                <a:gd name="T55" fmla="*/ 2147483646 h 841"/>
                <a:gd name="T56" fmla="*/ 2147483646 w 857"/>
                <a:gd name="T57" fmla="*/ 2147483646 h 841"/>
                <a:gd name="T58" fmla="*/ 2147483646 w 857"/>
                <a:gd name="T59" fmla="*/ 2147483646 h 841"/>
                <a:gd name="T60" fmla="*/ 2147483646 w 857"/>
                <a:gd name="T61" fmla="*/ 2147483646 h 841"/>
                <a:gd name="T62" fmla="*/ 2147483646 w 857"/>
                <a:gd name="T63" fmla="*/ 2147483646 h 841"/>
                <a:gd name="T64" fmla="*/ 2147483646 w 857"/>
                <a:gd name="T65" fmla="*/ 2147483646 h 841"/>
                <a:gd name="T66" fmla="*/ 2147483646 w 857"/>
                <a:gd name="T67" fmla="*/ 2147483646 h 841"/>
                <a:gd name="T68" fmla="*/ 2147483646 w 857"/>
                <a:gd name="T69" fmla="*/ 2147483646 h 841"/>
                <a:gd name="T70" fmla="*/ 2147483646 w 857"/>
                <a:gd name="T71" fmla="*/ 2147483646 h 841"/>
                <a:gd name="T72" fmla="*/ 2147483646 w 857"/>
                <a:gd name="T73" fmla="*/ 2147483646 h 841"/>
                <a:gd name="T74" fmla="*/ 2147483646 w 857"/>
                <a:gd name="T75" fmla="*/ 2147483646 h 841"/>
                <a:gd name="T76" fmla="*/ 2147483646 w 857"/>
                <a:gd name="T77" fmla="*/ 2147483646 h 841"/>
                <a:gd name="T78" fmla="*/ 2147483646 w 857"/>
                <a:gd name="T79" fmla="*/ 2147483646 h 841"/>
                <a:gd name="T80" fmla="*/ 2147483646 w 857"/>
                <a:gd name="T81" fmla="*/ 2147483646 h 841"/>
                <a:gd name="T82" fmla="*/ 2147483646 w 857"/>
                <a:gd name="T83" fmla="*/ 2147483646 h 841"/>
                <a:gd name="T84" fmla="*/ 2147483646 w 857"/>
                <a:gd name="T85" fmla="*/ 0 h 841"/>
                <a:gd name="T86" fmla="*/ 2147483646 w 857"/>
                <a:gd name="T87" fmla="*/ 2147483646 h 841"/>
                <a:gd name="T88" fmla="*/ 2147483646 w 857"/>
                <a:gd name="T89" fmla="*/ 2147483646 h 841"/>
                <a:gd name="T90" fmla="*/ 2147483646 w 857"/>
                <a:gd name="T91" fmla="*/ 2147483646 h 841"/>
                <a:gd name="T92" fmla="*/ 2147483646 w 857"/>
                <a:gd name="T93" fmla="*/ 2147483646 h 841"/>
                <a:gd name="T94" fmla="*/ 2147483646 w 857"/>
                <a:gd name="T95" fmla="*/ 2147483646 h 841"/>
                <a:gd name="T96" fmla="*/ 2147483646 w 857"/>
                <a:gd name="T97" fmla="*/ 2147483646 h 841"/>
                <a:gd name="T98" fmla="*/ 2147483646 w 857"/>
                <a:gd name="T99" fmla="*/ 2147483646 h 841"/>
                <a:gd name="T100" fmla="*/ 2147483646 w 857"/>
                <a:gd name="T101" fmla="*/ 2147483646 h 841"/>
                <a:gd name="T102" fmla="*/ 2147483646 w 857"/>
                <a:gd name="T103" fmla="*/ 2147483646 h 841"/>
                <a:gd name="T104" fmla="*/ 2147483646 w 857"/>
                <a:gd name="T105" fmla="*/ 2147483646 h 841"/>
                <a:gd name="T106" fmla="*/ 2147483646 w 857"/>
                <a:gd name="T107" fmla="*/ 2147483646 h 841"/>
                <a:gd name="T108" fmla="*/ 2147483646 w 857"/>
                <a:gd name="T109" fmla="*/ 2147483646 h 841"/>
                <a:gd name="T110" fmla="*/ 2147483646 w 857"/>
                <a:gd name="T111" fmla="*/ 2147483646 h 841"/>
                <a:gd name="T112" fmla="*/ 2147483646 w 857"/>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6" name="Freeform 25"/>
            <p:cNvSpPr/>
            <p:nvPr/>
          </p:nvSpPr>
          <p:spPr bwMode="invGray">
            <a:xfrm>
              <a:off x="8352034" y="1673646"/>
              <a:ext cx="1360203" cy="1056775"/>
            </a:xfrm>
            <a:custGeom>
              <a:avLst/>
              <a:gdLst>
                <a:gd name="T0" fmla="*/ 2147483646 w 785"/>
                <a:gd name="T1" fmla="*/ 2147483646 h 617"/>
                <a:gd name="T2" fmla="*/ 2147483646 w 785"/>
                <a:gd name="T3" fmla="*/ 2147483646 h 617"/>
                <a:gd name="T4" fmla="*/ 2147483646 w 785"/>
                <a:gd name="T5" fmla="*/ 2147483646 h 617"/>
                <a:gd name="T6" fmla="*/ 2147483646 w 785"/>
                <a:gd name="T7" fmla="*/ 2147483646 h 617"/>
                <a:gd name="T8" fmla="*/ 2147483646 w 785"/>
                <a:gd name="T9" fmla="*/ 2147483646 h 617"/>
                <a:gd name="T10" fmla="*/ 2147483646 w 785"/>
                <a:gd name="T11" fmla="*/ 2147483646 h 617"/>
                <a:gd name="T12" fmla="*/ 2147483646 w 785"/>
                <a:gd name="T13" fmla="*/ 2147483646 h 617"/>
                <a:gd name="T14" fmla="*/ 2147483646 w 785"/>
                <a:gd name="T15" fmla="*/ 2147483646 h 617"/>
                <a:gd name="T16" fmla="*/ 2147483646 w 785"/>
                <a:gd name="T17" fmla="*/ 2147483646 h 617"/>
                <a:gd name="T18" fmla="*/ 2147483646 w 785"/>
                <a:gd name="T19" fmla="*/ 2147483646 h 617"/>
                <a:gd name="T20" fmla="*/ 2147483646 w 785"/>
                <a:gd name="T21" fmla="*/ 2147483646 h 617"/>
                <a:gd name="T22" fmla="*/ 2147483646 w 785"/>
                <a:gd name="T23" fmla="*/ 2147483646 h 617"/>
                <a:gd name="T24" fmla="*/ 2147483646 w 785"/>
                <a:gd name="T25" fmla="*/ 2147483646 h 617"/>
                <a:gd name="T26" fmla="*/ 2147483646 w 785"/>
                <a:gd name="T27" fmla="*/ 2147483646 h 617"/>
                <a:gd name="T28" fmla="*/ 2147483646 w 785"/>
                <a:gd name="T29" fmla="*/ 2147483646 h 617"/>
                <a:gd name="T30" fmla="*/ 2147483646 w 785"/>
                <a:gd name="T31" fmla="*/ 2147483646 h 617"/>
                <a:gd name="T32" fmla="*/ 2147483646 w 785"/>
                <a:gd name="T33" fmla="*/ 2147483646 h 617"/>
                <a:gd name="T34" fmla="*/ 2147483646 w 785"/>
                <a:gd name="T35" fmla="*/ 2147483646 h 617"/>
                <a:gd name="T36" fmla="*/ 2147483646 w 785"/>
                <a:gd name="T37" fmla="*/ 2147483646 h 617"/>
                <a:gd name="T38" fmla="*/ 2147483646 w 785"/>
                <a:gd name="T39" fmla="*/ 2147483646 h 617"/>
                <a:gd name="T40" fmla="*/ 0 w 785"/>
                <a:gd name="T41" fmla="*/ 2147483646 h 617"/>
                <a:gd name="T42" fmla="*/ 2147483646 w 785"/>
                <a:gd name="T43" fmla="*/ 2147483646 h 617"/>
                <a:gd name="T44" fmla="*/ 2147483646 w 785"/>
                <a:gd name="T45" fmla="*/ 2147483646 h 617"/>
                <a:gd name="T46" fmla="*/ 2147483646 w 785"/>
                <a:gd name="T47" fmla="*/ 2147483646 h 617"/>
                <a:gd name="T48" fmla="*/ 2147483646 w 785"/>
                <a:gd name="T49" fmla="*/ 2147483646 h 617"/>
                <a:gd name="T50" fmla="*/ 2147483646 w 785"/>
                <a:gd name="T51" fmla="*/ 2147483646 h 617"/>
                <a:gd name="T52" fmla="*/ 2147483646 w 785"/>
                <a:gd name="T53" fmla="*/ 2147483646 h 617"/>
                <a:gd name="T54" fmla="*/ 2147483646 w 785"/>
                <a:gd name="T55" fmla="*/ 2147483646 h 617"/>
                <a:gd name="T56" fmla="*/ 2147483646 w 785"/>
                <a:gd name="T57" fmla="*/ 2147483646 h 617"/>
                <a:gd name="T58" fmla="*/ 2147483646 w 785"/>
                <a:gd name="T59" fmla="*/ 2147483646 h 617"/>
                <a:gd name="T60" fmla="*/ 2147483646 w 785"/>
                <a:gd name="T61" fmla="*/ 0 h 617"/>
                <a:gd name="T62" fmla="*/ 2147483646 w 785"/>
                <a:gd name="T63" fmla="*/ 2147483646 h 617"/>
                <a:gd name="T64" fmla="*/ 2147483646 w 785"/>
                <a:gd name="T65" fmla="*/ 2147483646 h 617"/>
                <a:gd name="T66" fmla="*/ 2147483646 w 785"/>
                <a:gd name="T67" fmla="*/ 2147483646 h 617"/>
                <a:gd name="T68" fmla="*/ 2147483646 w 785"/>
                <a:gd name="T69" fmla="*/ 2147483646 h 617"/>
                <a:gd name="T70" fmla="*/ 2147483646 w 785"/>
                <a:gd name="T71" fmla="*/ 2147483646 h 617"/>
                <a:gd name="T72" fmla="*/ 2147483646 w 785"/>
                <a:gd name="T73" fmla="*/ 2147483646 h 617"/>
                <a:gd name="T74" fmla="*/ 2147483646 w 785"/>
                <a:gd name="T75" fmla="*/ 2147483646 h 617"/>
                <a:gd name="T76" fmla="*/ 2147483646 w 785"/>
                <a:gd name="T77" fmla="*/ 2147483646 h 617"/>
                <a:gd name="T78" fmla="*/ 2147483646 w 785"/>
                <a:gd name="T79" fmla="*/ 2147483646 h 617"/>
                <a:gd name="T80" fmla="*/ 2147483646 w 785"/>
                <a:gd name="T81" fmla="*/ 2147483646 h 617"/>
                <a:gd name="T82" fmla="*/ 2147483646 w 785"/>
                <a:gd name="T83" fmla="*/ 2147483646 h 617"/>
                <a:gd name="T84" fmla="*/ 2147483646 w 785"/>
                <a:gd name="T85" fmla="*/ 2147483646 h 617"/>
                <a:gd name="T86" fmla="*/ 2147483646 w 785"/>
                <a:gd name="T87" fmla="*/ 2147483646 h 617"/>
                <a:gd name="T88" fmla="*/ 2147483646 w 785"/>
                <a:gd name="T89" fmla="*/ 2147483646 h 617"/>
                <a:gd name="T90" fmla="*/ 2147483646 w 785"/>
                <a:gd name="T91" fmla="*/ 2147483646 h 617"/>
                <a:gd name="T92" fmla="*/ 2147483646 w 785"/>
                <a:gd name="T93" fmla="*/ 214748364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7" name="Freeform 21"/>
            <p:cNvSpPr/>
            <p:nvPr/>
          </p:nvSpPr>
          <p:spPr bwMode="invGray">
            <a:xfrm>
              <a:off x="9709349" y="3139844"/>
              <a:ext cx="640435" cy="605636"/>
            </a:xfrm>
            <a:custGeom>
              <a:avLst/>
              <a:gdLst>
                <a:gd name="T0" fmla="*/ 2147483646 w 369"/>
                <a:gd name="T1" fmla="*/ 2147483646 h 353"/>
                <a:gd name="T2" fmla="*/ 2147483646 w 369"/>
                <a:gd name="T3" fmla="*/ 2147483646 h 353"/>
                <a:gd name="T4" fmla="*/ 2147483646 w 369"/>
                <a:gd name="T5" fmla="*/ 2147483646 h 353"/>
                <a:gd name="T6" fmla="*/ 2147483646 w 369"/>
                <a:gd name="T7" fmla="*/ 2147483646 h 353"/>
                <a:gd name="T8" fmla="*/ 2147483646 w 369"/>
                <a:gd name="T9" fmla="*/ 2147483646 h 353"/>
                <a:gd name="T10" fmla="*/ 2147483646 w 369"/>
                <a:gd name="T11" fmla="*/ 2147483646 h 353"/>
                <a:gd name="T12" fmla="*/ 2147483646 w 369"/>
                <a:gd name="T13" fmla="*/ 2147483646 h 353"/>
                <a:gd name="T14" fmla="*/ 2147483646 w 369"/>
                <a:gd name="T15" fmla="*/ 2147483646 h 353"/>
                <a:gd name="T16" fmla="*/ 2147483646 w 369"/>
                <a:gd name="T17" fmla="*/ 2147483646 h 353"/>
                <a:gd name="T18" fmla="*/ 2147483646 w 369"/>
                <a:gd name="T19" fmla="*/ 2147483646 h 353"/>
                <a:gd name="T20" fmla="*/ 2147483646 w 369"/>
                <a:gd name="T21" fmla="*/ 2147483646 h 353"/>
                <a:gd name="T22" fmla="*/ 2147483646 w 369"/>
                <a:gd name="T23" fmla="*/ 2147483646 h 353"/>
                <a:gd name="T24" fmla="*/ 2147483646 w 369"/>
                <a:gd name="T25" fmla="*/ 2147483646 h 353"/>
                <a:gd name="T26" fmla="*/ 2147483646 w 369"/>
                <a:gd name="T27" fmla="*/ 0 h 353"/>
                <a:gd name="T28" fmla="*/ 2147483646 w 369"/>
                <a:gd name="T29" fmla="*/ 2147483646 h 353"/>
                <a:gd name="T30" fmla="*/ 2147483646 w 369"/>
                <a:gd name="T31" fmla="*/ 2147483646 h 353"/>
                <a:gd name="T32" fmla="*/ 2147483646 w 369"/>
                <a:gd name="T33" fmla="*/ 2147483646 h 353"/>
                <a:gd name="T34" fmla="*/ 2147483646 w 369"/>
                <a:gd name="T35" fmla="*/ 2147483646 h 353"/>
                <a:gd name="T36" fmla="*/ 2147483646 w 369"/>
                <a:gd name="T37" fmla="*/ 2147483646 h 353"/>
                <a:gd name="T38" fmla="*/ 2147483646 w 369"/>
                <a:gd name="T39" fmla="*/ 2147483646 h 353"/>
                <a:gd name="T40" fmla="*/ 2147483646 w 369"/>
                <a:gd name="T41" fmla="*/ 2147483646 h 353"/>
                <a:gd name="T42" fmla="*/ 2147483646 w 369"/>
                <a:gd name="T43" fmla="*/ 2147483646 h 353"/>
                <a:gd name="T44" fmla="*/ 2147483646 w 369"/>
                <a:gd name="T45" fmla="*/ 2147483646 h 353"/>
                <a:gd name="T46" fmla="*/ 2147483646 w 369"/>
                <a:gd name="T47" fmla="*/ 2147483646 h 353"/>
                <a:gd name="T48" fmla="*/ 2147483646 w 369"/>
                <a:gd name="T49" fmla="*/ 2147483646 h 353"/>
                <a:gd name="T50" fmla="*/ 2147483646 w 369"/>
                <a:gd name="T51" fmla="*/ 2147483646 h 353"/>
                <a:gd name="T52" fmla="*/ 2147483646 w 369"/>
                <a:gd name="T53" fmla="*/ 2147483646 h 353"/>
                <a:gd name="T54" fmla="*/ 2147483646 w 369"/>
                <a:gd name="T55" fmla="*/ 2147483646 h 353"/>
                <a:gd name="T56" fmla="*/ 2147483646 w 369"/>
                <a:gd name="T57" fmla="*/ 2147483646 h 353"/>
                <a:gd name="T58" fmla="*/ 2147483646 w 369"/>
                <a:gd name="T59" fmla="*/ 2147483646 h 353"/>
                <a:gd name="T60" fmla="*/ 2147483646 w 369"/>
                <a:gd name="T61" fmla="*/ 2147483646 h 353"/>
                <a:gd name="T62" fmla="*/ 2147483646 w 369"/>
                <a:gd name="T63" fmla="*/ 2147483646 h 353"/>
                <a:gd name="T64" fmla="*/ 2147483646 w 369"/>
                <a:gd name="T65" fmla="*/ 2147483646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8" name="Freeform 22"/>
            <p:cNvSpPr/>
            <p:nvPr/>
          </p:nvSpPr>
          <p:spPr bwMode="invGray">
            <a:xfrm>
              <a:off x="8986699" y="3098127"/>
              <a:ext cx="986616" cy="1055231"/>
            </a:xfrm>
            <a:custGeom>
              <a:avLst/>
              <a:gdLst>
                <a:gd name="T0" fmla="*/ 2147483646 w 569"/>
                <a:gd name="T1" fmla="*/ 2147483646 h 617"/>
                <a:gd name="T2" fmla="*/ 2147483646 w 569"/>
                <a:gd name="T3" fmla="*/ 2147483646 h 617"/>
                <a:gd name="T4" fmla="*/ 2147483646 w 569"/>
                <a:gd name="T5" fmla="*/ 2147483646 h 617"/>
                <a:gd name="T6" fmla="*/ 2147483646 w 569"/>
                <a:gd name="T7" fmla="*/ 2147483646 h 617"/>
                <a:gd name="T8" fmla="*/ 2147483646 w 569"/>
                <a:gd name="T9" fmla="*/ 2147483646 h 617"/>
                <a:gd name="T10" fmla="*/ 2147483646 w 569"/>
                <a:gd name="T11" fmla="*/ 2147483646 h 617"/>
                <a:gd name="T12" fmla="*/ 2147483646 w 569"/>
                <a:gd name="T13" fmla="*/ 2147483646 h 617"/>
                <a:gd name="T14" fmla="*/ 2147483646 w 569"/>
                <a:gd name="T15" fmla="*/ 2147483646 h 617"/>
                <a:gd name="T16" fmla="*/ 2147483646 w 569"/>
                <a:gd name="T17" fmla="*/ 2147483646 h 617"/>
                <a:gd name="T18" fmla="*/ 2147483646 w 569"/>
                <a:gd name="T19" fmla="*/ 2147483646 h 617"/>
                <a:gd name="T20" fmla="*/ 2147483646 w 569"/>
                <a:gd name="T21" fmla="*/ 2147483646 h 617"/>
                <a:gd name="T22" fmla="*/ 2147483646 w 569"/>
                <a:gd name="T23" fmla="*/ 2147483646 h 617"/>
                <a:gd name="T24" fmla="*/ 2147483646 w 569"/>
                <a:gd name="T25" fmla="*/ 2147483646 h 617"/>
                <a:gd name="T26" fmla="*/ 2147483646 w 569"/>
                <a:gd name="T27" fmla="*/ 2147483646 h 617"/>
                <a:gd name="T28" fmla="*/ 2147483646 w 569"/>
                <a:gd name="T29" fmla="*/ 2147483646 h 617"/>
                <a:gd name="T30" fmla="*/ 2147483646 w 569"/>
                <a:gd name="T31" fmla="*/ 2147483646 h 617"/>
                <a:gd name="T32" fmla="*/ 2147483646 w 569"/>
                <a:gd name="T33" fmla="*/ 2147483646 h 617"/>
                <a:gd name="T34" fmla="*/ 2147483646 w 569"/>
                <a:gd name="T35" fmla="*/ 2147483646 h 617"/>
                <a:gd name="T36" fmla="*/ 2147483646 w 569"/>
                <a:gd name="T37" fmla="*/ 2147483646 h 617"/>
                <a:gd name="T38" fmla="*/ 2147483646 w 569"/>
                <a:gd name="T39" fmla="*/ 2147483646 h 617"/>
                <a:gd name="T40" fmla="*/ 2147483646 w 569"/>
                <a:gd name="T41" fmla="*/ 2147483646 h 617"/>
                <a:gd name="T42" fmla="*/ 2147483646 w 569"/>
                <a:gd name="T43" fmla="*/ 2147483646 h 617"/>
                <a:gd name="T44" fmla="*/ 2147483646 w 569"/>
                <a:gd name="T45" fmla="*/ 2147483646 h 617"/>
                <a:gd name="T46" fmla="*/ 2147483646 w 569"/>
                <a:gd name="T47" fmla="*/ 2147483646 h 617"/>
                <a:gd name="T48" fmla="*/ 2147483646 w 569"/>
                <a:gd name="T49" fmla="*/ 2147483646 h 617"/>
                <a:gd name="T50" fmla="*/ 2147483646 w 569"/>
                <a:gd name="T51" fmla="*/ 0 h 617"/>
                <a:gd name="T52" fmla="*/ 2147483646 w 569"/>
                <a:gd name="T53" fmla="*/ 0 h 617"/>
                <a:gd name="T54" fmla="*/ 2147483646 w 569"/>
                <a:gd name="T55" fmla="*/ 2147483646 h 617"/>
                <a:gd name="T56" fmla="*/ 2147483646 w 569"/>
                <a:gd name="T57" fmla="*/ 2147483646 h 617"/>
                <a:gd name="T58" fmla="*/ 2147483646 w 569"/>
                <a:gd name="T59" fmla="*/ 2147483646 h 617"/>
                <a:gd name="T60" fmla="*/ 2147483646 w 569"/>
                <a:gd name="T61" fmla="*/ 2147483646 h 617"/>
                <a:gd name="T62" fmla="*/ 2147483646 w 569"/>
                <a:gd name="T63" fmla="*/ 2147483646 h 617"/>
                <a:gd name="T64" fmla="*/ 2147483646 w 569"/>
                <a:gd name="T65" fmla="*/ 2147483646 h 617"/>
                <a:gd name="T66" fmla="*/ 2147483646 w 569"/>
                <a:gd name="T67" fmla="*/ 2147483646 h 617"/>
                <a:gd name="T68" fmla="*/ 0 w 569"/>
                <a:gd name="T69" fmla="*/ 2147483646 h 617"/>
                <a:gd name="T70" fmla="*/ 2147483646 w 569"/>
                <a:gd name="T71" fmla="*/ 2147483646 h 617"/>
                <a:gd name="T72" fmla="*/ 2147483646 w 569"/>
                <a:gd name="T73" fmla="*/ 2147483646 h 617"/>
                <a:gd name="T74" fmla="*/ 2147483646 w 569"/>
                <a:gd name="T75" fmla="*/ 2147483646 h 617"/>
                <a:gd name="T76" fmla="*/ 2147483646 w 569"/>
                <a:gd name="T77" fmla="*/ 2147483646 h 617"/>
                <a:gd name="T78" fmla="*/ 2147483646 w 569"/>
                <a:gd name="T79" fmla="*/ 2147483646 h 617"/>
                <a:gd name="T80" fmla="*/ 2147483646 w 569"/>
                <a:gd name="T81" fmla="*/ 2147483646 h 617"/>
                <a:gd name="T82" fmla="*/ 2147483646 w 569"/>
                <a:gd name="T83" fmla="*/ 2147483646 h 617"/>
                <a:gd name="T84" fmla="*/ 2147483646 w 569"/>
                <a:gd name="T85" fmla="*/ 2147483646 h 617"/>
                <a:gd name="T86" fmla="*/ 2147483646 w 569"/>
                <a:gd name="T87" fmla="*/ 2147483646 h 617"/>
                <a:gd name="T88" fmla="*/ 2147483646 w 569"/>
                <a:gd name="T89" fmla="*/ 2147483646 h 617"/>
                <a:gd name="T90" fmla="*/ 2147483646 w 569"/>
                <a:gd name="T91" fmla="*/ 2147483646 h 617"/>
                <a:gd name="T92" fmla="*/ 2147483646 w 569"/>
                <a:gd name="T93" fmla="*/ 2147483646 h 617"/>
                <a:gd name="T94" fmla="*/ 2147483646 w 569"/>
                <a:gd name="T95" fmla="*/ 2147483646 h 617"/>
                <a:gd name="T96" fmla="*/ 2147483646 w 569"/>
                <a:gd name="T97" fmla="*/ 2147483646 h 617"/>
                <a:gd name="T98" fmla="*/ 2147483646 w 569"/>
                <a:gd name="T99" fmla="*/ 2147483646 h 617"/>
                <a:gd name="T100" fmla="*/ 2147483646 w 569"/>
                <a:gd name="T101" fmla="*/ 2147483646 h 617"/>
                <a:gd name="T102" fmla="*/ 2147483646 w 569"/>
                <a:gd name="T103" fmla="*/ 2147483646 h 617"/>
                <a:gd name="T104" fmla="*/ 2147483646 w 569"/>
                <a:gd name="T105" fmla="*/ 2147483646 h 617"/>
                <a:gd name="T106" fmla="*/ 2147483646 w 569"/>
                <a:gd name="T107" fmla="*/ 2147483646 h 617"/>
                <a:gd name="T108" fmla="*/ 2147483646 w 569"/>
                <a:gd name="T109" fmla="*/ 2147483646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29" name="Freeform 23"/>
            <p:cNvSpPr/>
            <p:nvPr/>
          </p:nvSpPr>
          <p:spPr bwMode="invGray">
            <a:xfrm>
              <a:off x="7144728" y="1877584"/>
              <a:ext cx="2097280" cy="1344144"/>
            </a:xfrm>
            <a:custGeom>
              <a:avLst/>
              <a:gdLst>
                <a:gd name="T0" fmla="*/ 2147483646 w 1209"/>
                <a:gd name="T1" fmla="*/ 2147483646 h 785"/>
                <a:gd name="T2" fmla="*/ 2147483646 w 1209"/>
                <a:gd name="T3" fmla="*/ 2147483646 h 785"/>
                <a:gd name="T4" fmla="*/ 2147483646 w 1209"/>
                <a:gd name="T5" fmla="*/ 2147483646 h 785"/>
                <a:gd name="T6" fmla="*/ 2147483646 w 1209"/>
                <a:gd name="T7" fmla="*/ 2147483646 h 785"/>
                <a:gd name="T8" fmla="*/ 2147483646 w 1209"/>
                <a:gd name="T9" fmla="*/ 2147483646 h 785"/>
                <a:gd name="T10" fmla="*/ 2147483646 w 1209"/>
                <a:gd name="T11" fmla="*/ 2147483646 h 785"/>
                <a:gd name="T12" fmla="*/ 2147483646 w 1209"/>
                <a:gd name="T13" fmla="*/ 2147483646 h 785"/>
                <a:gd name="T14" fmla="*/ 2147483646 w 1209"/>
                <a:gd name="T15" fmla="*/ 2147483646 h 785"/>
                <a:gd name="T16" fmla="*/ 2147483646 w 1209"/>
                <a:gd name="T17" fmla="*/ 2147483646 h 785"/>
                <a:gd name="T18" fmla="*/ 2147483646 w 1209"/>
                <a:gd name="T19" fmla="*/ 2147483646 h 785"/>
                <a:gd name="T20" fmla="*/ 2147483646 w 1209"/>
                <a:gd name="T21" fmla="*/ 2147483646 h 785"/>
                <a:gd name="T22" fmla="*/ 2147483646 w 1209"/>
                <a:gd name="T23" fmla="*/ 2147483646 h 785"/>
                <a:gd name="T24" fmla="*/ 2147483646 w 1209"/>
                <a:gd name="T25" fmla="*/ 2147483646 h 785"/>
                <a:gd name="T26" fmla="*/ 2147483646 w 1209"/>
                <a:gd name="T27" fmla="*/ 2147483646 h 785"/>
                <a:gd name="T28" fmla="*/ 2147483646 w 1209"/>
                <a:gd name="T29" fmla="*/ 2147483646 h 785"/>
                <a:gd name="T30" fmla="*/ 2147483646 w 1209"/>
                <a:gd name="T31" fmla="*/ 2147483646 h 785"/>
                <a:gd name="T32" fmla="*/ 2147483646 w 1209"/>
                <a:gd name="T33" fmla="*/ 2147483646 h 785"/>
                <a:gd name="T34" fmla="*/ 2147483646 w 1209"/>
                <a:gd name="T35" fmla="*/ 2147483646 h 785"/>
                <a:gd name="T36" fmla="*/ 2147483646 w 1209"/>
                <a:gd name="T37" fmla="*/ 2147483646 h 785"/>
                <a:gd name="T38" fmla="*/ 2147483646 w 1209"/>
                <a:gd name="T39" fmla="*/ 2147483646 h 785"/>
                <a:gd name="T40" fmla="*/ 2147483646 w 1209"/>
                <a:gd name="T41" fmla="*/ 2147483646 h 785"/>
                <a:gd name="T42" fmla="*/ 2147483646 w 1209"/>
                <a:gd name="T43" fmla="*/ 2147483646 h 785"/>
                <a:gd name="T44" fmla="*/ 2147483646 w 1209"/>
                <a:gd name="T45" fmla="*/ 2147483646 h 785"/>
                <a:gd name="T46" fmla="*/ 2147483646 w 1209"/>
                <a:gd name="T47" fmla="*/ 2147483646 h 785"/>
                <a:gd name="T48" fmla="*/ 2147483646 w 1209"/>
                <a:gd name="T49" fmla="*/ 2147483646 h 785"/>
                <a:gd name="T50" fmla="*/ 2147483646 w 1209"/>
                <a:gd name="T51" fmla="*/ 2147483646 h 785"/>
                <a:gd name="T52" fmla="*/ 2147483646 w 1209"/>
                <a:gd name="T53" fmla="*/ 2147483646 h 785"/>
                <a:gd name="T54" fmla="*/ 2147483646 w 1209"/>
                <a:gd name="T55" fmla="*/ 2147483646 h 785"/>
                <a:gd name="T56" fmla="*/ 2147483646 w 1209"/>
                <a:gd name="T57" fmla="*/ 2147483646 h 785"/>
                <a:gd name="T58" fmla="*/ 0 w 1209"/>
                <a:gd name="T59" fmla="*/ 2147483646 h 785"/>
                <a:gd name="T60" fmla="*/ 2147483646 w 1209"/>
                <a:gd name="T61" fmla="*/ 2147483646 h 785"/>
                <a:gd name="T62" fmla="*/ 2147483646 w 1209"/>
                <a:gd name="T63" fmla="*/ 2147483646 h 785"/>
                <a:gd name="T64" fmla="*/ 2147483646 w 1209"/>
                <a:gd name="T65" fmla="*/ 2147483646 h 785"/>
                <a:gd name="T66" fmla="*/ 2147483646 w 1209"/>
                <a:gd name="T67" fmla="*/ 2147483646 h 785"/>
                <a:gd name="T68" fmla="*/ 2147483646 w 1209"/>
                <a:gd name="T69" fmla="*/ 2147483646 h 785"/>
                <a:gd name="T70" fmla="*/ 2147483646 w 1209"/>
                <a:gd name="T71" fmla="*/ 2147483646 h 785"/>
                <a:gd name="T72" fmla="*/ 2147483646 w 1209"/>
                <a:gd name="T73" fmla="*/ 2147483646 h 785"/>
                <a:gd name="T74" fmla="*/ 2147483646 w 1209"/>
                <a:gd name="T75" fmla="*/ 2147483646 h 785"/>
                <a:gd name="T76" fmla="*/ 2147483646 w 1209"/>
                <a:gd name="T77" fmla="*/ 2147483646 h 785"/>
                <a:gd name="T78" fmla="*/ 2147483646 w 1209"/>
                <a:gd name="T79" fmla="*/ 2147483646 h 785"/>
                <a:gd name="T80" fmla="*/ 2147483646 w 1209"/>
                <a:gd name="T81" fmla="*/ 2147483646 h 785"/>
                <a:gd name="T82" fmla="*/ 2147483646 w 1209"/>
                <a:gd name="T83" fmla="*/ 2147483646 h 785"/>
                <a:gd name="T84" fmla="*/ 2147483646 w 1209"/>
                <a:gd name="T85" fmla="*/ 2147483646 h 785"/>
                <a:gd name="T86" fmla="*/ 2147483646 w 1209"/>
                <a:gd name="T87" fmla="*/ 2147483646 h 785"/>
                <a:gd name="T88" fmla="*/ 2147483646 w 1209"/>
                <a:gd name="T89" fmla="*/ 2147483646 h 785"/>
                <a:gd name="T90" fmla="*/ 2147483646 w 1209"/>
                <a:gd name="T91" fmla="*/ 2147483646 h 785"/>
                <a:gd name="T92" fmla="*/ 2147483646 w 1209"/>
                <a:gd name="T93" fmla="*/ 2147483646 h 785"/>
                <a:gd name="T94" fmla="*/ 2147483646 w 1209"/>
                <a:gd name="T95" fmla="*/ 2147483646 h 785"/>
                <a:gd name="T96" fmla="*/ 2147483646 w 1209"/>
                <a:gd name="T97" fmla="*/ 2147483646 h 785"/>
                <a:gd name="T98" fmla="*/ 2147483646 w 1209"/>
                <a:gd name="T99" fmla="*/ 2147483646 h 785"/>
                <a:gd name="T100" fmla="*/ 2147483646 w 1209"/>
                <a:gd name="T101" fmla="*/ 2147483646 h 785"/>
                <a:gd name="T102" fmla="*/ 2147483646 w 1209"/>
                <a:gd name="T103" fmla="*/ 2147483646 h 785"/>
                <a:gd name="T104" fmla="*/ 2147483646 w 1209"/>
                <a:gd name="T105" fmla="*/ 2147483646 h 785"/>
                <a:gd name="T106" fmla="*/ 2147483646 w 1209"/>
                <a:gd name="T107" fmla="*/ 2147483646 h 785"/>
                <a:gd name="T108" fmla="*/ 2147483646 w 1209"/>
                <a:gd name="T109" fmla="*/ 2147483646 h 785"/>
                <a:gd name="T110" fmla="*/ 2147483646 w 1209"/>
                <a:gd name="T111" fmla="*/ 2147483646 h 785"/>
                <a:gd name="T112" fmla="*/ 2147483646 w 1209"/>
                <a:gd name="T113" fmla="*/ 2147483646 h 785"/>
                <a:gd name="T114" fmla="*/ 2147483646 w 1209"/>
                <a:gd name="T115" fmla="*/ 2147483646 h 785"/>
                <a:gd name="T116" fmla="*/ 2147483646 w 1209"/>
                <a:gd name="T117" fmla="*/ 2147483646 h 785"/>
                <a:gd name="T118" fmla="*/ 2147483646 w 1209"/>
                <a:gd name="T119" fmla="*/ 2147483646 h 785"/>
                <a:gd name="T120" fmla="*/ 2147483646 w 1209"/>
                <a:gd name="T121" fmla="*/ 2147483646 h 785"/>
                <a:gd name="T122" fmla="*/ 2147483646 w 1209"/>
                <a:gd name="T123" fmla="*/ 2147483646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30" name="Freeform 36"/>
            <p:cNvSpPr/>
            <p:nvPr/>
          </p:nvSpPr>
          <p:spPr bwMode="invGray">
            <a:xfrm>
              <a:off x="6972300" y="283151"/>
              <a:ext cx="2205461" cy="1767471"/>
            </a:xfrm>
            <a:custGeom>
              <a:avLst/>
              <a:gdLst>
                <a:gd name="T0" fmla="*/ 2147483646 w 1273"/>
                <a:gd name="T1" fmla="*/ 2147483646 h 1033"/>
                <a:gd name="T2" fmla="*/ 2147483646 w 1273"/>
                <a:gd name="T3" fmla="*/ 2147483646 h 1033"/>
                <a:gd name="T4" fmla="*/ 2147483646 w 1273"/>
                <a:gd name="T5" fmla="*/ 2147483646 h 1033"/>
                <a:gd name="T6" fmla="*/ 2147483646 w 1273"/>
                <a:gd name="T7" fmla="*/ 2147483646 h 1033"/>
                <a:gd name="T8" fmla="*/ 2147483646 w 1273"/>
                <a:gd name="T9" fmla="*/ 2147483646 h 1033"/>
                <a:gd name="T10" fmla="*/ 2147483646 w 1273"/>
                <a:gd name="T11" fmla="*/ 2147483646 h 1033"/>
                <a:gd name="T12" fmla="*/ 2147483646 w 1273"/>
                <a:gd name="T13" fmla="*/ 2147483646 h 1033"/>
                <a:gd name="T14" fmla="*/ 2147483646 w 1273"/>
                <a:gd name="T15" fmla="*/ 2147483646 h 1033"/>
                <a:gd name="T16" fmla="*/ 2147483646 w 1273"/>
                <a:gd name="T17" fmla="*/ 2147483646 h 1033"/>
                <a:gd name="T18" fmla="*/ 2147483646 w 1273"/>
                <a:gd name="T19" fmla="*/ 2147483646 h 1033"/>
                <a:gd name="T20" fmla="*/ 2147483646 w 1273"/>
                <a:gd name="T21" fmla="*/ 2147483646 h 1033"/>
                <a:gd name="T22" fmla="*/ 2147483646 w 1273"/>
                <a:gd name="T23" fmla="*/ 2147483646 h 1033"/>
                <a:gd name="T24" fmla="*/ 2147483646 w 1273"/>
                <a:gd name="T25" fmla="*/ 2147483646 h 1033"/>
                <a:gd name="T26" fmla="*/ 2147483646 w 1273"/>
                <a:gd name="T27" fmla="*/ 2147483646 h 1033"/>
                <a:gd name="T28" fmla="*/ 2147483646 w 1273"/>
                <a:gd name="T29" fmla="*/ 2147483646 h 1033"/>
                <a:gd name="T30" fmla="*/ 2147483646 w 1273"/>
                <a:gd name="T31" fmla="*/ 2147483646 h 1033"/>
                <a:gd name="T32" fmla="*/ 2147483646 w 1273"/>
                <a:gd name="T33" fmla="*/ 2147483646 h 1033"/>
                <a:gd name="T34" fmla="*/ 2147483646 w 1273"/>
                <a:gd name="T35" fmla="*/ 2147483646 h 1033"/>
                <a:gd name="T36" fmla="*/ 2147483646 w 1273"/>
                <a:gd name="T37" fmla="*/ 2147483646 h 1033"/>
                <a:gd name="T38" fmla="*/ 2147483646 w 1273"/>
                <a:gd name="T39" fmla="*/ 2147483646 h 1033"/>
                <a:gd name="T40" fmla="*/ 2147483646 w 1273"/>
                <a:gd name="T41" fmla="*/ 2147483646 h 1033"/>
                <a:gd name="T42" fmla="*/ 2147483646 w 1273"/>
                <a:gd name="T43" fmla="*/ 2147483646 h 1033"/>
                <a:gd name="T44" fmla="*/ 2147483646 w 1273"/>
                <a:gd name="T45" fmla="*/ 2147483646 h 1033"/>
                <a:gd name="T46" fmla="*/ 2147483646 w 1273"/>
                <a:gd name="T47" fmla="*/ 2147483646 h 1033"/>
                <a:gd name="T48" fmla="*/ 2147483646 w 1273"/>
                <a:gd name="T49" fmla="*/ 2147483646 h 1033"/>
                <a:gd name="T50" fmla="*/ 0 w 1273"/>
                <a:gd name="T51" fmla="*/ 2147483646 h 1033"/>
                <a:gd name="T52" fmla="*/ 2147483646 w 1273"/>
                <a:gd name="T53" fmla="*/ 2147483646 h 1033"/>
                <a:gd name="T54" fmla="*/ 2147483646 w 1273"/>
                <a:gd name="T55" fmla="*/ 2147483646 h 1033"/>
                <a:gd name="T56" fmla="*/ 2147483646 w 1273"/>
                <a:gd name="T57" fmla="*/ 2147483646 h 1033"/>
                <a:gd name="T58" fmla="*/ 0 w 1273"/>
                <a:gd name="T59" fmla="*/ 2147483646 h 1033"/>
                <a:gd name="T60" fmla="*/ 2147483646 w 1273"/>
                <a:gd name="T61" fmla="*/ 2147483646 h 1033"/>
                <a:gd name="T62" fmla="*/ 2147483646 w 1273"/>
                <a:gd name="T63" fmla="*/ 2147483646 h 1033"/>
                <a:gd name="T64" fmla="*/ 2147483646 w 1273"/>
                <a:gd name="T65" fmla="*/ 2147483646 h 1033"/>
                <a:gd name="T66" fmla="*/ 2147483646 w 1273"/>
                <a:gd name="T67" fmla="*/ 2147483646 h 1033"/>
                <a:gd name="T68" fmla="*/ 2147483646 w 1273"/>
                <a:gd name="T69" fmla="*/ 2147483646 h 1033"/>
                <a:gd name="T70" fmla="*/ 2147483646 w 1273"/>
                <a:gd name="T71" fmla="*/ 2147483646 h 1033"/>
                <a:gd name="T72" fmla="*/ 2147483646 w 1273"/>
                <a:gd name="T73" fmla="*/ 2147483646 h 1033"/>
                <a:gd name="T74" fmla="*/ 2147483646 w 1273"/>
                <a:gd name="T75" fmla="*/ 2147483646 h 1033"/>
                <a:gd name="T76" fmla="*/ 2147483646 w 1273"/>
                <a:gd name="T77" fmla="*/ 2147483646 h 1033"/>
                <a:gd name="T78" fmla="*/ 2147483646 w 1273"/>
                <a:gd name="T79" fmla="*/ 2147483646 h 1033"/>
                <a:gd name="T80" fmla="*/ 2147483646 w 1273"/>
                <a:gd name="T81" fmla="*/ 2147483646 h 1033"/>
                <a:gd name="T82" fmla="*/ 2147483646 w 1273"/>
                <a:gd name="T83" fmla="*/ 2147483646 h 1033"/>
                <a:gd name="T84" fmla="*/ 2147483646 w 1273"/>
                <a:gd name="T85" fmla="*/ 2147483646 h 1033"/>
                <a:gd name="T86" fmla="*/ 2147483646 w 1273"/>
                <a:gd name="T87" fmla="*/ 2147483646 h 1033"/>
                <a:gd name="T88" fmla="*/ 2147483646 w 1273"/>
                <a:gd name="T89" fmla="*/ 0 h 1033"/>
                <a:gd name="T90" fmla="*/ 2147483646 w 1273"/>
                <a:gd name="T91" fmla="*/ 2147483646 h 1033"/>
                <a:gd name="T92" fmla="*/ 2147483646 w 1273"/>
                <a:gd name="T93" fmla="*/ 2147483646 h 1033"/>
                <a:gd name="T94" fmla="*/ 2147483646 w 1273"/>
                <a:gd name="T95" fmla="*/ 2147483646 h 1033"/>
                <a:gd name="T96" fmla="*/ 2147483646 w 1273"/>
                <a:gd name="T97" fmla="*/ 2147483646 h 1033"/>
                <a:gd name="T98" fmla="*/ 2147483646 w 1273"/>
                <a:gd name="T99" fmla="*/ 2147483646 h 1033"/>
                <a:gd name="T100" fmla="*/ 2147483646 w 1273"/>
                <a:gd name="T101" fmla="*/ 2147483646 h 1033"/>
                <a:gd name="T102" fmla="*/ 2147483646 w 1273"/>
                <a:gd name="T103" fmla="*/ 2147483646 h 1033"/>
                <a:gd name="T104" fmla="*/ 2147483646 w 1273"/>
                <a:gd name="T105" fmla="*/ 2147483646 h 1033"/>
                <a:gd name="T106" fmla="*/ 2147483646 w 1273"/>
                <a:gd name="T107" fmla="*/ 2147483646 h 1033"/>
                <a:gd name="T108" fmla="*/ 2147483646 w 1273"/>
                <a:gd name="T109" fmla="*/ 2147483646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31" name="Freeform 15"/>
            <p:cNvSpPr/>
            <p:nvPr/>
          </p:nvSpPr>
          <p:spPr bwMode="gray">
            <a:xfrm>
              <a:off x="11071933" y="2333252"/>
              <a:ext cx="623516" cy="548609"/>
            </a:xfrm>
            <a:custGeom>
              <a:avLst/>
              <a:gdLst>
                <a:gd name="T0" fmla="*/ 2147483646 w 361"/>
                <a:gd name="T1" fmla="*/ 0 h 321"/>
                <a:gd name="T2" fmla="*/ 2147483646 w 361"/>
                <a:gd name="T3" fmla="*/ 0 h 321"/>
                <a:gd name="T4" fmla="*/ 2147483646 w 361"/>
                <a:gd name="T5" fmla="*/ 2147483646 h 321"/>
                <a:gd name="T6" fmla="*/ 2147483646 w 361"/>
                <a:gd name="T7" fmla="*/ 2147483646 h 321"/>
                <a:gd name="T8" fmla="*/ 2147483646 w 361"/>
                <a:gd name="T9" fmla="*/ 2147483646 h 321"/>
                <a:gd name="T10" fmla="*/ 2147483646 w 361"/>
                <a:gd name="T11" fmla="*/ 2147483646 h 321"/>
                <a:gd name="T12" fmla="*/ 2147483646 w 361"/>
                <a:gd name="T13" fmla="*/ 2147483646 h 321"/>
                <a:gd name="T14" fmla="*/ 2147483646 w 361"/>
                <a:gd name="T15" fmla="*/ 2147483646 h 321"/>
                <a:gd name="T16" fmla="*/ 2147483646 w 361"/>
                <a:gd name="T17" fmla="*/ 2147483646 h 321"/>
                <a:gd name="T18" fmla="*/ 2147483646 w 361"/>
                <a:gd name="T19" fmla="*/ 2147483646 h 321"/>
                <a:gd name="T20" fmla="*/ 2147483646 w 361"/>
                <a:gd name="T21" fmla="*/ 2147483646 h 321"/>
                <a:gd name="T22" fmla="*/ 0 w 361"/>
                <a:gd name="T23" fmla="*/ 2147483646 h 321"/>
                <a:gd name="T24" fmla="*/ 2147483646 w 361"/>
                <a:gd name="T25" fmla="*/ 2147483646 h 321"/>
                <a:gd name="T26" fmla="*/ 2147483646 w 361"/>
                <a:gd name="T27" fmla="*/ 2147483646 h 321"/>
                <a:gd name="T28" fmla="*/ 2147483646 w 361"/>
                <a:gd name="T29" fmla="*/ 2147483646 h 321"/>
                <a:gd name="T30" fmla="*/ 2147483646 w 361"/>
                <a:gd name="T31" fmla="*/ 2147483646 h 321"/>
                <a:gd name="T32" fmla="*/ 2147483646 w 361"/>
                <a:gd name="T33" fmla="*/ 2147483646 h 321"/>
                <a:gd name="T34" fmla="*/ 2147483646 w 361"/>
                <a:gd name="T35" fmla="*/ 2147483646 h 321"/>
                <a:gd name="T36" fmla="*/ 2147483646 w 361"/>
                <a:gd name="T37" fmla="*/ 2147483646 h 321"/>
                <a:gd name="T38" fmla="*/ 2147483646 w 361"/>
                <a:gd name="T39" fmla="*/ 2147483646 h 321"/>
                <a:gd name="T40" fmla="*/ 2147483646 w 361"/>
                <a:gd name="T41" fmla="*/ 2147483646 h 321"/>
                <a:gd name="T42" fmla="*/ 2147483646 w 361"/>
                <a:gd name="T43" fmla="*/ 2147483646 h 321"/>
                <a:gd name="T44" fmla="*/ 2147483646 w 361"/>
                <a:gd name="T45" fmla="*/ 2147483646 h 321"/>
                <a:gd name="T46" fmla="*/ 2147483646 w 361"/>
                <a:gd name="T47" fmla="*/ 2147483646 h 321"/>
                <a:gd name="T48" fmla="*/ 2147483646 w 361"/>
                <a:gd name="T49" fmla="*/ 2147483646 h 321"/>
                <a:gd name="T50" fmla="*/ 2147483646 w 361"/>
                <a:gd name="T51" fmla="*/ 2147483646 h 321"/>
                <a:gd name="T52" fmla="*/ 2147483646 w 361"/>
                <a:gd name="T53" fmla="*/ 2147483646 h 321"/>
                <a:gd name="T54" fmla="*/ 2147483646 w 361"/>
                <a:gd name="T55" fmla="*/ 2147483646 h 321"/>
                <a:gd name="T56" fmla="*/ 2147483646 w 361"/>
                <a:gd name="T57" fmla="*/ 2147483646 h 321"/>
                <a:gd name="T58" fmla="*/ 2147483646 w 361"/>
                <a:gd name="T59" fmla="*/ 2147483646 h 321"/>
                <a:gd name="T60" fmla="*/ 2147483646 w 361"/>
                <a:gd name="T61" fmla="*/ 2147483646 h 321"/>
                <a:gd name="T62" fmla="*/ 2147483646 w 361"/>
                <a:gd name="T63" fmla="*/ 2147483646 h 321"/>
                <a:gd name="T64" fmla="*/ 2147483646 w 361"/>
                <a:gd name="T65" fmla="*/ 2147483646 h 321"/>
                <a:gd name="T66" fmla="*/ 2147483646 w 361"/>
                <a:gd name="T67" fmla="*/ 2147483646 h 321"/>
                <a:gd name="T68" fmla="*/ 2147483646 w 361"/>
                <a:gd name="T69" fmla="*/ 2147483646 h 321"/>
                <a:gd name="T70" fmla="*/ 2147483646 w 361"/>
                <a:gd name="T71" fmla="*/ 2147483646 h 321"/>
                <a:gd name="T72" fmla="*/ 2147483646 w 361"/>
                <a:gd name="T73" fmla="*/ 2147483646 h 321"/>
                <a:gd name="T74" fmla="*/ 2147483646 w 361"/>
                <a:gd name="T75" fmla="*/ 2147483646 h 321"/>
                <a:gd name="T76" fmla="*/ 2147483646 w 361"/>
                <a:gd name="T77" fmla="*/ 2147483646 h 321"/>
                <a:gd name="T78" fmla="*/ 2147483646 w 361"/>
                <a:gd name="T79" fmla="*/ 2147483646 h 321"/>
                <a:gd name="T80" fmla="*/ 2147483646 w 361"/>
                <a:gd name="T81" fmla="*/ 2147483646 h 321"/>
                <a:gd name="T82" fmla="*/ 2147483646 w 361"/>
                <a:gd name="T83" fmla="*/ 2147483646 h 321"/>
                <a:gd name="T84" fmla="*/ 2147483646 w 361"/>
                <a:gd name="T85" fmla="*/ 2147483646 h 321"/>
                <a:gd name="T86" fmla="*/ 2147483646 w 361"/>
                <a:gd name="T87" fmla="*/ 2147483646 h 321"/>
                <a:gd name="T88" fmla="*/ 2147483646 w 361"/>
                <a:gd name="T89" fmla="*/ 2147483646 h 321"/>
                <a:gd name="T90" fmla="*/ 2147483646 w 361"/>
                <a:gd name="T91" fmla="*/ 2147483646 h 321"/>
                <a:gd name="T92" fmla="*/ 2147483646 w 361"/>
                <a:gd name="T93" fmla="*/ 2147483646 h 321"/>
                <a:gd name="T94" fmla="*/ 2147483646 w 361"/>
                <a:gd name="T95" fmla="*/ 2147483646 h 321"/>
                <a:gd name="T96" fmla="*/ 2147483646 w 361"/>
                <a:gd name="T97" fmla="*/ 2147483646 h 321"/>
                <a:gd name="T98" fmla="*/ 214748364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32" name="Freeform 17"/>
            <p:cNvSpPr/>
            <p:nvPr/>
          </p:nvSpPr>
          <p:spPr bwMode="gray">
            <a:xfrm>
              <a:off x="11304669" y="2837026"/>
              <a:ext cx="415418" cy="508303"/>
            </a:xfrm>
            <a:custGeom>
              <a:avLst/>
              <a:gdLst>
                <a:gd name="T0" fmla="*/ 2147483646 w 241"/>
                <a:gd name="T1" fmla="*/ 2147483646 h 297"/>
                <a:gd name="T2" fmla="*/ 2147483646 w 241"/>
                <a:gd name="T3" fmla="*/ 0 h 297"/>
                <a:gd name="T4" fmla="*/ 2147483646 w 241"/>
                <a:gd name="T5" fmla="*/ 2147483646 h 297"/>
                <a:gd name="T6" fmla="*/ 2147483646 w 241"/>
                <a:gd name="T7" fmla="*/ 2147483646 h 297"/>
                <a:gd name="T8" fmla="*/ 2147483646 w 241"/>
                <a:gd name="T9" fmla="*/ 2147483646 h 297"/>
                <a:gd name="T10" fmla="*/ 2147483646 w 241"/>
                <a:gd name="T11" fmla="*/ 2147483646 h 297"/>
                <a:gd name="T12" fmla="*/ 2147483646 w 241"/>
                <a:gd name="T13" fmla="*/ 2147483646 h 297"/>
                <a:gd name="T14" fmla="*/ 2147483646 w 241"/>
                <a:gd name="T15" fmla="*/ 2147483646 h 297"/>
                <a:gd name="T16" fmla="*/ 2147483646 w 241"/>
                <a:gd name="T17" fmla="*/ 2147483646 h 297"/>
                <a:gd name="T18" fmla="*/ 2147483646 w 241"/>
                <a:gd name="T19" fmla="*/ 2147483646 h 297"/>
                <a:gd name="T20" fmla="*/ 2147483646 w 241"/>
                <a:gd name="T21" fmla="*/ 2147483646 h 297"/>
                <a:gd name="T22" fmla="*/ 2147483646 w 241"/>
                <a:gd name="T23" fmla="*/ 2147483646 h 297"/>
                <a:gd name="T24" fmla="*/ 2147483646 w 241"/>
                <a:gd name="T25" fmla="*/ 2147483646 h 297"/>
                <a:gd name="T26" fmla="*/ 2147483646 w 241"/>
                <a:gd name="T27" fmla="*/ 2147483646 h 297"/>
                <a:gd name="T28" fmla="*/ 2147483646 w 241"/>
                <a:gd name="T29" fmla="*/ 2147483646 h 297"/>
                <a:gd name="T30" fmla="*/ 2147483646 w 241"/>
                <a:gd name="T31" fmla="*/ 2147483646 h 297"/>
                <a:gd name="T32" fmla="*/ 0 w 241"/>
                <a:gd name="T33" fmla="*/ 2147483646 h 297"/>
                <a:gd name="T34" fmla="*/ 0 w 241"/>
                <a:gd name="T35" fmla="*/ 2147483646 h 297"/>
                <a:gd name="T36" fmla="*/ 2147483646 w 241"/>
                <a:gd name="T37" fmla="*/ 2147483646 h 297"/>
                <a:gd name="T38" fmla="*/ 2147483646 w 241"/>
                <a:gd name="T39" fmla="*/ 2147483646 h 297"/>
                <a:gd name="T40" fmla="*/ 2147483646 w 241"/>
                <a:gd name="T41" fmla="*/ 2147483646 h 297"/>
                <a:gd name="T42" fmla="*/ 2147483646 w 241"/>
                <a:gd name="T43" fmla="*/ 2147483646 h 297"/>
                <a:gd name="T44" fmla="*/ 2147483646 w 241"/>
                <a:gd name="T45" fmla="*/ 2147483646 h 297"/>
                <a:gd name="T46" fmla="*/ 2147483646 w 241"/>
                <a:gd name="T47" fmla="*/ 2147483646 h 297"/>
                <a:gd name="T48" fmla="*/ 2147483646 w 241"/>
                <a:gd name="T49" fmla="*/ 2147483646 h 297"/>
                <a:gd name="T50" fmla="*/ 2147483646 w 241"/>
                <a:gd name="T51" fmla="*/ 2147483646 h 297"/>
                <a:gd name="T52" fmla="*/ 2147483646 w 241"/>
                <a:gd name="T53" fmla="*/ 2147483646 h 297"/>
                <a:gd name="T54" fmla="*/ 2147483646 w 241"/>
                <a:gd name="T55" fmla="*/ 2147483646 h 297"/>
                <a:gd name="T56" fmla="*/ 2147483646 w 241"/>
                <a:gd name="T57" fmla="*/ 2147483646 h 297"/>
                <a:gd name="T58" fmla="*/ 2147483646 w 241"/>
                <a:gd name="T59" fmla="*/ 2147483646 h 297"/>
                <a:gd name="T60" fmla="*/ 2147483646 w 241"/>
                <a:gd name="T61" fmla="*/ 2147483646 h 297"/>
                <a:gd name="T62" fmla="*/ 2147483646 w 241"/>
                <a:gd name="T63" fmla="*/ 2147483646 h 297"/>
                <a:gd name="T64" fmla="*/ 2147483646 w 241"/>
                <a:gd name="T65" fmla="*/ 2147483646 h 297"/>
                <a:gd name="T66" fmla="*/ 2147483646 w 241"/>
                <a:gd name="T67" fmla="*/ 2147483646 h 297"/>
                <a:gd name="T68" fmla="*/ 2147483646 w 241"/>
                <a:gd name="T69" fmla="*/ 2147483646 h 297"/>
                <a:gd name="T70" fmla="*/ 2147483646 w 241"/>
                <a:gd name="T71" fmla="*/ 2147483646 h 297"/>
                <a:gd name="T72" fmla="*/ 2147483646 w 241"/>
                <a:gd name="T73" fmla="*/ 2147483646 h 297"/>
                <a:gd name="T74" fmla="*/ 2147483646 w 241"/>
                <a:gd name="T75" fmla="*/ 2147483646 h 297"/>
                <a:gd name="T76" fmla="*/ 2147483646 w 241"/>
                <a:gd name="T77" fmla="*/ 2147483646 h 297"/>
                <a:gd name="T78" fmla="*/ 2147483646 w 241"/>
                <a:gd name="T79" fmla="*/ 2147483646 h 297"/>
                <a:gd name="T80" fmla="*/ 2147483646 w 241"/>
                <a:gd name="T81" fmla="*/ 2147483646 h 297"/>
                <a:gd name="T82" fmla="*/ 2147483646 w 241"/>
                <a:gd name="T83" fmla="*/ 2147483646 h 297"/>
                <a:gd name="T84" fmla="*/ 2147483646 w 241"/>
                <a:gd name="T85" fmla="*/ 2147483646 h 297"/>
                <a:gd name="T86" fmla="*/ 2147483646 w 241"/>
                <a:gd name="T87" fmla="*/ 2147483646 h 297"/>
                <a:gd name="T88" fmla="*/ 2147483646 w 241"/>
                <a:gd name="T89" fmla="*/ 2147483646 h 297"/>
                <a:gd name="T90" fmla="*/ 2147483646 w 241"/>
                <a:gd name="T91" fmla="*/ 2147483646 h 297"/>
                <a:gd name="T92" fmla="*/ 2147483646 w 241"/>
                <a:gd name="T93" fmla="*/ 2147483646 h 297"/>
                <a:gd name="T94" fmla="*/ 2147483646 w 241"/>
                <a:gd name="T95" fmla="*/ 2147483646 h 297"/>
                <a:gd name="T96" fmla="*/ 2147483646 w 241"/>
                <a:gd name="T97" fmla="*/ 2147483646 h 297"/>
                <a:gd name="T98" fmla="*/ 2147483646 w 241"/>
                <a:gd name="T99" fmla="*/ 2147483646 h 297"/>
                <a:gd name="T100" fmla="*/ 2147483646 w 241"/>
                <a:gd name="T101" fmla="*/ 2147483646 h 297"/>
                <a:gd name="T102" fmla="*/ 2147483646 w 241"/>
                <a:gd name="T103" fmla="*/ 2147483646 h 297"/>
                <a:gd name="T104" fmla="*/ 2147483646 w 241"/>
                <a:gd name="T105" fmla="*/ 2147483646 h 297"/>
                <a:gd name="T106" fmla="*/ 2147483646 w 241"/>
                <a:gd name="T107" fmla="*/ 2147483646 h 297"/>
                <a:gd name="T108" fmla="*/ 2147483646 w 241"/>
                <a:gd name="T109" fmla="*/ 2147483646 h 297"/>
                <a:gd name="T110" fmla="*/ 2147483646 w 241"/>
                <a:gd name="T111" fmla="*/ 2147483646 h 297"/>
                <a:gd name="T112" fmla="*/ 2147483646 w 241"/>
                <a:gd name="T113" fmla="*/ 2147483646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33" name="Freeform 37"/>
            <p:cNvSpPr/>
            <p:nvPr/>
          </p:nvSpPr>
          <p:spPr bwMode="invGray">
            <a:xfrm>
              <a:off x="11568634" y="3536907"/>
              <a:ext cx="220689" cy="441867"/>
            </a:xfrm>
            <a:custGeom>
              <a:avLst/>
              <a:gdLst>
                <a:gd name="T0" fmla="*/ 2147483646 w 129"/>
                <a:gd name="T1" fmla="*/ 2147483646 h 257"/>
                <a:gd name="T2" fmla="*/ 2147483646 w 129"/>
                <a:gd name="T3" fmla="*/ 2147483646 h 257"/>
                <a:gd name="T4" fmla="*/ 2147483646 w 129"/>
                <a:gd name="T5" fmla="*/ 2147483646 h 257"/>
                <a:gd name="T6" fmla="*/ 2147483646 w 129"/>
                <a:gd name="T7" fmla="*/ 2147483646 h 257"/>
                <a:gd name="T8" fmla="*/ 2147483646 w 129"/>
                <a:gd name="T9" fmla="*/ 2147483646 h 257"/>
                <a:gd name="T10" fmla="*/ 2147483646 w 129"/>
                <a:gd name="T11" fmla="*/ 2147483646 h 257"/>
                <a:gd name="T12" fmla="*/ 2147483646 w 129"/>
                <a:gd name="T13" fmla="*/ 2147483646 h 257"/>
                <a:gd name="T14" fmla="*/ 2147483646 w 129"/>
                <a:gd name="T15" fmla="*/ 2147483646 h 257"/>
                <a:gd name="T16" fmla="*/ 2147483646 w 129"/>
                <a:gd name="T17" fmla="*/ 2147483646 h 257"/>
                <a:gd name="T18" fmla="*/ 2147483646 w 129"/>
                <a:gd name="T19" fmla="*/ 0 h 257"/>
                <a:gd name="T20" fmla="*/ 2147483646 w 129"/>
                <a:gd name="T21" fmla="*/ 2147483646 h 257"/>
                <a:gd name="T22" fmla="*/ 2147483646 w 129"/>
                <a:gd name="T23" fmla="*/ 2147483646 h 257"/>
                <a:gd name="T24" fmla="*/ 2147483646 w 129"/>
                <a:gd name="T25" fmla="*/ 2147483646 h 257"/>
                <a:gd name="T26" fmla="*/ 2147483646 w 129"/>
                <a:gd name="T27" fmla="*/ 2147483646 h 257"/>
                <a:gd name="T28" fmla="*/ 2147483646 w 129"/>
                <a:gd name="T29" fmla="*/ 2147483646 h 257"/>
                <a:gd name="T30" fmla="*/ 0 w 129"/>
                <a:gd name="T31" fmla="*/ 2147483646 h 257"/>
                <a:gd name="T32" fmla="*/ 2147483646 w 129"/>
                <a:gd name="T33" fmla="*/ 2147483646 h 257"/>
                <a:gd name="T34" fmla="*/ 2147483646 w 129"/>
                <a:gd name="T35" fmla="*/ 2147483646 h 257"/>
                <a:gd name="T36" fmla="*/ 2147483646 w 129"/>
                <a:gd name="T37" fmla="*/ 21474836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34" name="Freeform 13"/>
            <p:cNvSpPr/>
            <p:nvPr/>
          </p:nvSpPr>
          <p:spPr bwMode="gray">
            <a:xfrm>
              <a:off x="11053689" y="1687553"/>
              <a:ext cx="59140" cy="69525"/>
            </a:xfrm>
            <a:custGeom>
              <a:avLst/>
              <a:gdLst>
                <a:gd name="T0" fmla="*/ 2147483646 w 33"/>
                <a:gd name="T1" fmla="*/ 2147483646 h 41"/>
                <a:gd name="T2" fmla="*/ 2147483646 w 33"/>
                <a:gd name="T3" fmla="*/ 2147483646 h 41"/>
                <a:gd name="T4" fmla="*/ 2147483646 w 33"/>
                <a:gd name="T5" fmla="*/ 2147483646 h 41"/>
                <a:gd name="T6" fmla="*/ 0 w 33"/>
                <a:gd name="T7" fmla="*/ 0 h 41"/>
                <a:gd name="T8" fmla="*/ 2147483646 w 33"/>
                <a:gd name="T9" fmla="*/ 2147483646 h 41"/>
                <a:gd name="T10" fmla="*/ 2147483646 w 33"/>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1">
                  <a:moveTo>
                    <a:pt x="32" y="40"/>
                  </a:moveTo>
                  <a:lnTo>
                    <a:pt x="8" y="40"/>
                  </a:lnTo>
                  <a:lnTo>
                    <a:pt x="8" y="24"/>
                  </a:lnTo>
                  <a:lnTo>
                    <a:pt x="0" y="0"/>
                  </a:lnTo>
                  <a:lnTo>
                    <a:pt x="24" y="8"/>
                  </a:lnTo>
                  <a:lnTo>
                    <a:pt x="32" y="40"/>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35" name="Freeform 11"/>
            <p:cNvSpPr/>
            <p:nvPr/>
          </p:nvSpPr>
          <p:spPr bwMode="gray">
            <a:xfrm>
              <a:off x="10928203" y="1565497"/>
              <a:ext cx="196169" cy="219389"/>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36" name="Freeform 12"/>
            <p:cNvSpPr/>
            <p:nvPr/>
          </p:nvSpPr>
          <p:spPr bwMode="gray">
            <a:xfrm>
              <a:off x="11053690" y="1673645"/>
              <a:ext cx="154340" cy="207028"/>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37" name="Freeform 16"/>
            <p:cNvSpPr/>
            <p:nvPr/>
          </p:nvSpPr>
          <p:spPr bwMode="invGray">
            <a:xfrm>
              <a:off x="11581607" y="2770584"/>
              <a:ext cx="111066" cy="94246"/>
            </a:xfrm>
            <a:custGeom>
              <a:avLst/>
              <a:gdLst>
                <a:gd name="T0" fmla="*/ 2147483646 w 65"/>
                <a:gd name="T1" fmla="*/ 0 h 57"/>
                <a:gd name="T2" fmla="*/ 0 w 65"/>
                <a:gd name="T3" fmla="*/ 2147483646 h 57"/>
                <a:gd name="T4" fmla="*/ 2147483646 w 65"/>
                <a:gd name="T5" fmla="*/ 2147483646 h 57"/>
                <a:gd name="T6" fmla="*/ 2147483646 w 65"/>
                <a:gd name="T7" fmla="*/ 2147483646 h 57"/>
                <a:gd name="T8" fmla="*/ 2147483646 w 65"/>
                <a:gd name="T9" fmla="*/ 2147483646 h 57"/>
                <a:gd name="T10" fmla="*/ 2147483646 w 6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7">
                  <a:moveTo>
                    <a:pt x="24" y="0"/>
                  </a:moveTo>
                  <a:lnTo>
                    <a:pt x="0" y="40"/>
                  </a:lnTo>
                  <a:lnTo>
                    <a:pt x="24" y="56"/>
                  </a:lnTo>
                  <a:lnTo>
                    <a:pt x="64" y="40"/>
                  </a:lnTo>
                  <a:lnTo>
                    <a:pt x="64" y="24"/>
                  </a:lnTo>
                  <a:lnTo>
                    <a:pt x="24" y="0"/>
                  </a:lnTo>
                </a:path>
              </a:pathLst>
            </a:custGeom>
            <a:solidFill>
              <a:srgbClr val="F5F5F5"/>
            </a:solidFill>
            <a:ln>
              <a:noFill/>
            </a:ln>
            <a:effectLst/>
          </p:spPr>
          <p:txBody>
            <a:bodyPr vert="horz" wrap="square" lIns="91440" tIns="45720" rIns="91440" bIns="45720" numCol="1" rtlCol="0" anchor="t" anchorCtr="0" compatLnSpc="1"/>
            <a:lstStyle/>
            <a:p>
              <a:pPr algn="ctr"/>
              <a:endParaRPr lang="zh-CN" altLang="en-US">
                <a:solidFill>
                  <a:srgbClr val="000000"/>
                </a:solidFil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7" name="矩形 6"/>
          <p:cNvSpPr/>
          <p:nvPr userDrawn="1"/>
        </p:nvSpPr>
        <p:spPr>
          <a:xfrm>
            <a:off x="3" y="3"/>
            <a:ext cx="1501255" cy="107812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2" name="标题 1"/>
          <p:cNvSpPr>
            <a:spLocks noGrp="1"/>
          </p:cNvSpPr>
          <p:nvPr>
            <p:ph type="title"/>
          </p:nvPr>
        </p:nvSpPr>
        <p:spPr>
          <a:xfrm>
            <a:off x="1588828" y="287327"/>
            <a:ext cx="10515600" cy="790798"/>
          </a:xfrm>
        </p:spPr>
        <p:txBody>
          <a:bodyPr lIns="91418" tIns="45709" rIns="91418" bIns="45709">
            <a:normAutofit/>
          </a:bodyPr>
          <a:lstStyle>
            <a:lvl1pPr algn="l">
              <a:defRPr lang="zh-CN" altLang="en-US" sz="4398" b="1" kern="1200" dirty="0">
                <a:solidFill>
                  <a:srgbClr val="C55A11"/>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4" name="日期占位符 3"/>
          <p:cNvSpPr>
            <a:spLocks noGrp="1"/>
          </p:cNvSpPr>
          <p:nvPr>
            <p:ph type="dt" sz="half" idx="10"/>
          </p:nvPr>
        </p:nvSpPr>
        <p:spPr>
          <a:xfrm>
            <a:off x="838203" y="6356058"/>
            <a:ext cx="2743200" cy="365108"/>
          </a:xfrm>
        </p:spPr>
        <p:txBody>
          <a:bodyPr lIns="91418" tIns="45709" rIns="91418" bIns="45709"/>
          <a:lstStyle/>
          <a:p>
            <a:pPr defTabSz="1218590"/>
            <a:fld id="{28DB2B03-8B1D-435A-8239-B1B7C1A59085}" type="datetimeFigureOut">
              <a:rPr lang="zh-CN" altLang="en-US" sz="2399" smtClean="0">
                <a:solidFill>
                  <a:prstClr val="black"/>
                </a:solidFill>
              </a:rPr>
              <a:pPr defTabSz="1218590"/>
              <a:t>2024/7/5</a:t>
            </a:fld>
            <a:endParaRPr lang="zh-CN" altLang="en-US" sz="2399">
              <a:solidFill>
                <a:prstClr val="black"/>
              </a:solidFill>
            </a:endParaRPr>
          </a:p>
        </p:txBody>
      </p:sp>
      <p:sp>
        <p:nvSpPr>
          <p:cNvPr id="5" name="页脚占位符 4"/>
          <p:cNvSpPr>
            <a:spLocks noGrp="1"/>
          </p:cNvSpPr>
          <p:nvPr>
            <p:ph type="ftr" sz="quarter" idx="11"/>
          </p:nvPr>
        </p:nvSpPr>
        <p:spPr>
          <a:xfrm>
            <a:off x="4038602" y="6356058"/>
            <a:ext cx="4114800" cy="365108"/>
          </a:xfrm>
        </p:spPr>
        <p:txBody>
          <a:bodyPr lIns="91418" tIns="45709" rIns="91418" bIns="45709"/>
          <a:lstStyle/>
          <a:p>
            <a:pPr defTabSz="1218590"/>
            <a:endParaRPr lang="zh-CN" altLang="en-US" sz="2399">
              <a:solidFill>
                <a:prstClr val="black"/>
              </a:solidFill>
            </a:endParaRPr>
          </a:p>
        </p:txBody>
      </p:sp>
      <p:sp>
        <p:nvSpPr>
          <p:cNvPr id="6" name="灯片编号占位符 5"/>
          <p:cNvSpPr>
            <a:spLocks noGrp="1"/>
          </p:cNvSpPr>
          <p:nvPr>
            <p:ph type="sldNum" sz="quarter" idx="12"/>
          </p:nvPr>
        </p:nvSpPr>
        <p:spPr>
          <a:xfrm>
            <a:off x="8610602" y="6356058"/>
            <a:ext cx="2743200" cy="365108"/>
          </a:xfrm>
        </p:spPr>
        <p:txBody>
          <a:bodyPr lIns="91418" tIns="45709" rIns="91418" bIns="45709"/>
          <a:lstStyle/>
          <a:p>
            <a:pPr defTabSz="1218590"/>
            <a:fld id="{C316D139-F786-4568-ADCC-715A780593E5}" type="slidenum">
              <a:rPr lang="zh-CN" altLang="en-US" sz="2399" smtClean="0">
                <a:solidFill>
                  <a:prstClr val="black"/>
                </a:solidFill>
              </a:rPr>
              <a:pPr defTabSz="1218590"/>
              <a:t>‹#›</a:t>
            </a:fld>
            <a:endParaRPr lang="zh-CN" altLang="en-US" sz="2399">
              <a:solidFill>
                <a:prstClr val="black"/>
              </a:solidFill>
            </a:endParaRPr>
          </a:p>
        </p:txBody>
      </p:sp>
      <p:sp>
        <p:nvSpPr>
          <p:cNvPr id="8" name="矩形 8"/>
          <p:cNvSpPr/>
          <p:nvPr userDrawn="1"/>
        </p:nvSpPr>
        <p:spPr>
          <a:xfrm rot="10800000">
            <a:off x="11076385" y="6280427"/>
            <a:ext cx="1115616" cy="44073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9" name="灯片编号占位符 5"/>
          <p:cNvSpPr txBox="1"/>
          <p:nvPr userDrawn="1"/>
        </p:nvSpPr>
        <p:spPr>
          <a:xfrm>
            <a:off x="11267382" y="6348400"/>
            <a:ext cx="888460" cy="304785"/>
          </a:xfrm>
          <a:prstGeom prst="rect">
            <a:avLst/>
          </a:prstGeom>
          <a:effectLst>
            <a:outerShdw blurRad="152400" dist="317500" dir="5400000" sx="90000" sy="-19000" rotWithShape="0">
              <a:prstClr val="black">
                <a:alpha val="15000"/>
              </a:prstClr>
            </a:outerShdw>
          </a:effectLst>
        </p:spPr>
        <p:txBody>
          <a:bodyPr lIns="91370" tIns="45685" rIns="91370" bIns="45685"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defTabSz="1218590">
              <a:defRPr/>
            </a:pPr>
            <a:r>
              <a:rPr lang="zh-CN" altLang="en-US" sz="1399" dirty="0">
                <a:solidFill>
                  <a:prstClr val="white"/>
                </a:solidFill>
                <a:latin typeface="微软雅黑" panose="020B0503020204020204" pitchFamily="34" charset="-122"/>
                <a:ea typeface="微软雅黑" panose="020B0503020204020204" pitchFamily="34" charset="-122"/>
              </a:rPr>
              <a:t> </a:t>
            </a:r>
            <a:fld id="{2EEF1883-7A0E-4F66-9932-E581691AD397}" type="slidenum">
              <a:rPr lang="zh-CN" altLang="en-US" sz="1499" dirty="0" smtClean="0">
                <a:solidFill>
                  <a:prstClr val="white"/>
                </a:solidFill>
                <a:latin typeface="微软雅黑" panose="020B0503020204020204" pitchFamily="34" charset="-122"/>
                <a:ea typeface="微软雅黑" panose="020B0503020204020204" pitchFamily="34" charset="-122"/>
              </a:rPr>
              <a:pPr algn="ctr" defTabSz="1218590">
                <a:defRPr/>
              </a:pPr>
              <a:t>‹#›</a:t>
            </a:fld>
            <a:r>
              <a:rPr lang="zh-CN" altLang="en-US" sz="1399" dirty="0">
                <a:solidFill>
                  <a:prstClr val="white"/>
                </a:solidFill>
              </a:rPr>
              <a:t>  </a:t>
            </a:r>
            <a:endParaRPr lang="zh-CN" altLang="en-US" sz="1399" dirty="0">
              <a:solidFill>
                <a:prstClr val="white"/>
              </a:solidFill>
              <a:latin typeface="微软雅黑" panose="020B0503020204020204" pitchFamily="34" charset="-122"/>
              <a:ea typeface="微软雅黑" panose="020B0503020204020204" pitchFamily="34" charset="-122"/>
            </a:endParaRPr>
          </a:p>
        </p:txBody>
      </p:sp>
      <p:sp>
        <p:nvSpPr>
          <p:cNvPr id="13" name="TextBox 6"/>
          <p:cNvSpPr txBox="1"/>
          <p:nvPr userDrawn="1"/>
        </p:nvSpPr>
        <p:spPr>
          <a:xfrm>
            <a:off x="3" y="130720"/>
            <a:ext cx="1501255" cy="830783"/>
          </a:xfrm>
          <a:prstGeom prst="rect">
            <a:avLst/>
          </a:prstGeom>
          <a:noFill/>
        </p:spPr>
        <p:txBody>
          <a:bodyPr wrap="square" lIns="91370" tIns="45685" rIns="91370" bIns="45685" rtlCol="0">
            <a:spAutoFit/>
          </a:bodyPr>
          <a:lstStyle/>
          <a:p>
            <a:pPr algn="ctr" defTabSz="1218590"/>
            <a:r>
              <a:rPr lang="zh-CN" altLang="en-US" sz="2399" b="1" dirty="0">
                <a:solidFill>
                  <a:prstClr val="white"/>
                </a:solidFill>
                <a:latin typeface="微软雅黑" panose="020B0503020204020204" pitchFamily="34" charset="-122"/>
                <a:ea typeface="微软雅黑" panose="020B0503020204020204" pitchFamily="34" charset="-122"/>
              </a:rPr>
              <a:t>未来</a:t>
            </a:r>
            <a:endParaRPr lang="en-US" altLang="zh-CN" sz="2399" b="1" dirty="0">
              <a:solidFill>
                <a:prstClr val="white"/>
              </a:solidFill>
              <a:latin typeface="微软雅黑" panose="020B0503020204020204" pitchFamily="34" charset="-122"/>
              <a:ea typeface="微软雅黑" panose="020B0503020204020204" pitchFamily="34" charset="-122"/>
            </a:endParaRPr>
          </a:p>
          <a:p>
            <a:pPr algn="ctr" defTabSz="1218590"/>
            <a:r>
              <a:rPr lang="zh-CN" altLang="en-US" sz="2399" b="1" dirty="0">
                <a:solidFill>
                  <a:prstClr val="white"/>
                </a:solidFill>
                <a:latin typeface="微软雅黑" panose="020B0503020204020204" pitchFamily="34" charset="-122"/>
                <a:ea typeface="微软雅黑" panose="020B0503020204020204" pitchFamily="34" charset="-122"/>
              </a:rPr>
              <a:t>发展</a:t>
            </a:r>
            <a:endParaRPr lang="en-US" altLang="zh-CN" sz="2399" b="1" dirty="0">
              <a:solidFill>
                <a:prstClr val="white"/>
              </a:solidFill>
              <a:latin typeface="微软雅黑" panose="020B0503020204020204" pitchFamily="34" charset="-122"/>
              <a:ea typeface="微软雅黑" panose="020B0503020204020204" pitchFamily="34" charset="-122"/>
            </a:endParaRPr>
          </a:p>
        </p:txBody>
      </p:sp>
      <p:sp>
        <p:nvSpPr>
          <p:cNvPr id="14" name="矩形 13"/>
          <p:cNvSpPr/>
          <p:nvPr userDrawn="1"/>
        </p:nvSpPr>
        <p:spPr>
          <a:xfrm>
            <a:off x="0" y="1078124"/>
            <a:ext cx="12192000" cy="127668"/>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17" name="矩形 16"/>
          <p:cNvSpPr/>
          <p:nvPr userDrawn="1"/>
        </p:nvSpPr>
        <p:spPr>
          <a:xfrm>
            <a:off x="3" y="1081001"/>
            <a:ext cx="1501255" cy="124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Tree>
    <p:extLst>
      <p:ext uri="{BB962C8B-B14F-4D97-AF65-F5344CB8AC3E}">
        <p14:creationId xmlns:p14="http://schemas.microsoft.com/office/powerpoint/2010/main" val="2194549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3" y="6356058"/>
            <a:ext cx="2743200" cy="365108"/>
          </a:xfrm>
        </p:spPr>
        <p:txBody>
          <a:bodyPr lIns="91418" tIns="45709" rIns="91418" bIns="45709"/>
          <a:lstStyle/>
          <a:p>
            <a:pPr defTabSz="1218590"/>
            <a:fld id="{28DB2B03-8B1D-435A-8239-B1B7C1A59085}" type="datetimeFigureOut">
              <a:rPr lang="zh-CN" altLang="en-US" sz="2399" smtClean="0">
                <a:solidFill>
                  <a:prstClr val="black"/>
                </a:solidFill>
              </a:rPr>
              <a:pPr defTabSz="1218590"/>
              <a:t>2024/7/5</a:t>
            </a:fld>
            <a:endParaRPr lang="zh-CN" altLang="en-US" sz="2399">
              <a:solidFill>
                <a:prstClr val="black"/>
              </a:solidFill>
            </a:endParaRPr>
          </a:p>
        </p:txBody>
      </p:sp>
      <p:sp>
        <p:nvSpPr>
          <p:cNvPr id="5" name="页脚占位符 4"/>
          <p:cNvSpPr>
            <a:spLocks noGrp="1"/>
          </p:cNvSpPr>
          <p:nvPr>
            <p:ph type="ftr" sz="quarter" idx="11"/>
          </p:nvPr>
        </p:nvSpPr>
        <p:spPr>
          <a:xfrm>
            <a:off x="4038602" y="6356058"/>
            <a:ext cx="4114800" cy="365108"/>
          </a:xfrm>
        </p:spPr>
        <p:txBody>
          <a:bodyPr lIns="91418" tIns="45709" rIns="91418" bIns="45709"/>
          <a:lstStyle/>
          <a:p>
            <a:pPr defTabSz="1218590"/>
            <a:endParaRPr lang="zh-CN" altLang="en-US" sz="2399">
              <a:solidFill>
                <a:prstClr val="black"/>
              </a:solidFill>
            </a:endParaRPr>
          </a:p>
        </p:txBody>
      </p:sp>
      <p:sp>
        <p:nvSpPr>
          <p:cNvPr id="6" name="灯片编号占位符 5"/>
          <p:cNvSpPr>
            <a:spLocks noGrp="1"/>
          </p:cNvSpPr>
          <p:nvPr>
            <p:ph type="sldNum" sz="quarter" idx="12"/>
          </p:nvPr>
        </p:nvSpPr>
        <p:spPr>
          <a:xfrm>
            <a:off x="8610602" y="6356058"/>
            <a:ext cx="2743200" cy="365108"/>
          </a:xfrm>
        </p:spPr>
        <p:txBody>
          <a:bodyPr lIns="91418" tIns="45709" rIns="91418" bIns="45709"/>
          <a:lstStyle/>
          <a:p>
            <a:pPr defTabSz="1218590"/>
            <a:fld id="{C316D139-F786-4568-ADCC-715A780593E5}" type="slidenum">
              <a:rPr lang="zh-CN" altLang="en-US" sz="2399" smtClean="0">
                <a:solidFill>
                  <a:prstClr val="black"/>
                </a:solidFill>
              </a:rPr>
              <a:pPr defTabSz="1218590"/>
              <a:t>‹#›</a:t>
            </a:fld>
            <a:endParaRPr lang="zh-CN" altLang="en-US" sz="2399">
              <a:solidFill>
                <a:prstClr val="black"/>
              </a:solidFill>
            </a:endParaRPr>
          </a:p>
        </p:txBody>
      </p:sp>
      <p:sp>
        <p:nvSpPr>
          <p:cNvPr id="8" name="矩形 8"/>
          <p:cNvSpPr/>
          <p:nvPr userDrawn="1"/>
        </p:nvSpPr>
        <p:spPr>
          <a:xfrm rot="10800000">
            <a:off x="11076385" y="6280427"/>
            <a:ext cx="1115616" cy="44073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9" name="灯片编号占位符 5"/>
          <p:cNvSpPr txBox="1"/>
          <p:nvPr userDrawn="1"/>
        </p:nvSpPr>
        <p:spPr>
          <a:xfrm>
            <a:off x="11267382" y="6348400"/>
            <a:ext cx="888460" cy="304785"/>
          </a:xfrm>
          <a:prstGeom prst="rect">
            <a:avLst/>
          </a:prstGeom>
          <a:effectLst>
            <a:outerShdw blurRad="152400" dist="317500" dir="5400000" sx="90000" sy="-19000" rotWithShape="0">
              <a:prstClr val="black">
                <a:alpha val="15000"/>
              </a:prstClr>
            </a:outerShdw>
          </a:effectLst>
        </p:spPr>
        <p:txBody>
          <a:bodyPr lIns="91370" tIns="45685" rIns="91370" bIns="45685"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defTabSz="1218590">
              <a:defRPr/>
            </a:pPr>
            <a:r>
              <a:rPr lang="zh-CN" altLang="en-US" sz="1399" dirty="0">
                <a:solidFill>
                  <a:prstClr val="white"/>
                </a:solidFill>
                <a:latin typeface="微软雅黑" panose="020B0503020204020204" pitchFamily="34" charset="-122"/>
                <a:ea typeface="微软雅黑" panose="020B0503020204020204" pitchFamily="34" charset="-122"/>
              </a:rPr>
              <a:t> </a:t>
            </a:r>
            <a:fld id="{2EEF1883-7A0E-4F66-9932-E581691AD397}" type="slidenum">
              <a:rPr lang="zh-CN" altLang="en-US" sz="1499" dirty="0" smtClean="0">
                <a:solidFill>
                  <a:prstClr val="white"/>
                </a:solidFill>
                <a:latin typeface="微软雅黑" panose="020B0503020204020204" pitchFamily="34" charset="-122"/>
                <a:ea typeface="微软雅黑" panose="020B0503020204020204" pitchFamily="34" charset="-122"/>
              </a:rPr>
              <a:pPr algn="ctr" defTabSz="1218590">
                <a:defRPr/>
              </a:pPr>
              <a:t>‹#›</a:t>
            </a:fld>
            <a:r>
              <a:rPr lang="zh-CN" altLang="en-US" sz="1399" dirty="0">
                <a:solidFill>
                  <a:prstClr val="white"/>
                </a:solidFill>
              </a:rPr>
              <a:t>  </a:t>
            </a:r>
            <a:endParaRPr lang="zh-CN" altLang="en-US" sz="1399" dirty="0">
              <a:solidFill>
                <a:prstClr val="white"/>
              </a:solidFill>
              <a:latin typeface="微软雅黑" panose="020B0503020204020204" pitchFamily="34" charset="-122"/>
              <a:ea typeface="微软雅黑" panose="020B0503020204020204" pitchFamily="34" charset="-122"/>
            </a:endParaRPr>
          </a:p>
        </p:txBody>
      </p:sp>
      <p:sp>
        <p:nvSpPr>
          <p:cNvPr id="19" name="矩形 18"/>
          <p:cNvSpPr/>
          <p:nvPr userDrawn="1"/>
        </p:nvSpPr>
        <p:spPr>
          <a:xfrm>
            <a:off x="3" y="3"/>
            <a:ext cx="1501255" cy="10781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20" name="标题 1"/>
          <p:cNvSpPr>
            <a:spLocks noGrp="1"/>
          </p:cNvSpPr>
          <p:nvPr>
            <p:ph type="title"/>
          </p:nvPr>
        </p:nvSpPr>
        <p:spPr>
          <a:xfrm>
            <a:off x="1588828" y="287327"/>
            <a:ext cx="10515600" cy="790798"/>
          </a:xfrm>
        </p:spPr>
        <p:txBody>
          <a:bodyPr lIns="91418" tIns="45709" rIns="91418" bIns="45709">
            <a:normAutofit/>
          </a:bodyPr>
          <a:lstStyle>
            <a:lvl1pPr algn="l">
              <a:defRPr lang="zh-CN" altLang="en-US" sz="4398" b="1" kern="1200" dirty="0">
                <a:solidFill>
                  <a:srgbClr val="00B050"/>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21" name="TextBox 6"/>
          <p:cNvSpPr txBox="1"/>
          <p:nvPr userDrawn="1"/>
        </p:nvSpPr>
        <p:spPr>
          <a:xfrm>
            <a:off x="3" y="277463"/>
            <a:ext cx="1501255" cy="538462"/>
          </a:xfrm>
          <a:prstGeom prst="rect">
            <a:avLst/>
          </a:prstGeom>
          <a:noFill/>
        </p:spPr>
        <p:txBody>
          <a:bodyPr wrap="square" lIns="91370" tIns="45685" rIns="91370" bIns="45685" rtlCol="0">
            <a:spAutoFit/>
          </a:bodyPr>
          <a:lstStyle/>
          <a:p>
            <a:pPr algn="ctr" defTabSz="1218590"/>
            <a:r>
              <a:rPr lang="zh-CN" altLang="en-US" sz="2899" b="1" dirty="0">
                <a:solidFill>
                  <a:prstClr val="white"/>
                </a:solidFill>
                <a:latin typeface="微软雅黑" panose="020B0503020204020204" pitchFamily="34" charset="-122"/>
                <a:ea typeface="微软雅黑" panose="020B0503020204020204" pitchFamily="34" charset="-122"/>
              </a:rPr>
              <a:t>科研</a:t>
            </a:r>
            <a:endParaRPr lang="en-US" altLang="zh-CN" sz="2899" b="1" dirty="0">
              <a:solidFill>
                <a:prstClr val="white"/>
              </a:solidFill>
              <a:latin typeface="微软雅黑" panose="020B0503020204020204" pitchFamily="34" charset="-122"/>
              <a:ea typeface="微软雅黑" panose="020B0503020204020204" pitchFamily="34" charset="-122"/>
            </a:endParaRPr>
          </a:p>
        </p:txBody>
      </p:sp>
      <p:sp>
        <p:nvSpPr>
          <p:cNvPr id="22" name="矩形 21"/>
          <p:cNvSpPr/>
          <p:nvPr userDrawn="1"/>
        </p:nvSpPr>
        <p:spPr>
          <a:xfrm>
            <a:off x="0" y="1078124"/>
            <a:ext cx="12192000" cy="1276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
        <p:nvSpPr>
          <p:cNvPr id="23" name="矩形 22"/>
          <p:cNvSpPr/>
          <p:nvPr userDrawn="1"/>
        </p:nvSpPr>
        <p:spPr>
          <a:xfrm>
            <a:off x="3" y="1081001"/>
            <a:ext cx="1501255" cy="124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rtlCol="0" anchor="ctr"/>
          <a:lstStyle/>
          <a:p>
            <a:pPr algn="ctr" defTabSz="1218590"/>
            <a:endParaRPr lang="zh-CN" altLang="en-US" sz="2399">
              <a:solidFill>
                <a:prstClr val="white"/>
              </a:solidFill>
            </a:endParaRPr>
          </a:p>
        </p:txBody>
      </p:sp>
    </p:spTree>
    <p:extLst>
      <p:ext uri="{BB962C8B-B14F-4D97-AF65-F5344CB8AC3E}">
        <p14:creationId xmlns:p14="http://schemas.microsoft.com/office/powerpoint/2010/main" val="3791514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userDrawn="1">
  <p:cSld name="2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E9A19AE-A491-405C-96EE-8B50633A0972}"/>
              </a:ext>
            </a:extLst>
          </p:cNvPr>
          <p:cNvSpPr/>
          <p:nvPr userDrawn="1"/>
        </p:nvSpPr>
        <p:spPr>
          <a:xfrm>
            <a:off x="582450" y="407692"/>
            <a:ext cx="12192000" cy="6858000"/>
          </a:xfrm>
          <a:prstGeom prst="rect">
            <a:avLst/>
          </a:prstGeom>
          <a:solidFill>
            <a:srgbClr val="0E19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01" name="副标题 9800"/>
          <p:cNvSpPr>
            <a:spLocks noGrp="1"/>
          </p:cNvSpPr>
          <p:nvPr userDrawn="1">
            <p:ph type="subTitle" idx="1" hasCustomPrompt="1"/>
          </p:nvPr>
        </p:nvSpPr>
        <p:spPr>
          <a:xfrm>
            <a:off x="5270500" y="857823"/>
            <a:ext cx="6248398" cy="558799"/>
          </a:xfrm>
        </p:spPr>
        <p:txBody>
          <a:bodyPr anchor="t">
            <a:normAutofit/>
          </a:bodyPr>
          <a:lstStyle>
            <a:lvl1pPr marL="0" indent="0" algn="r">
              <a:buNone/>
              <a:defRPr sz="1600">
                <a:solidFill>
                  <a:schemeClr val="bg1">
                    <a:alpha val="41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802" name="标题 9801"/>
          <p:cNvSpPr>
            <a:spLocks noGrp="1"/>
          </p:cNvSpPr>
          <p:nvPr userDrawn="1">
            <p:ph type="ctrTitle" hasCustomPrompt="1"/>
          </p:nvPr>
        </p:nvSpPr>
        <p:spPr>
          <a:xfrm>
            <a:off x="5270500" y="1433494"/>
            <a:ext cx="6248398" cy="2960706"/>
          </a:xfrm>
        </p:spPr>
        <p:txBody>
          <a:bodyPr anchor="b">
            <a:normAutofit/>
          </a:bodyPr>
          <a:lstStyle>
            <a:lvl1pPr algn="r">
              <a:defRPr sz="4000">
                <a:solidFill>
                  <a:schemeClr val="bg1"/>
                </a:solidFill>
              </a:defRPr>
            </a:lvl1pPr>
          </a:lstStyle>
          <a:p>
            <a:r>
              <a:rPr lang="en-US" dirty="0"/>
              <a:t>Click to edit Master title style</a:t>
            </a:r>
            <a:endParaRPr lang="zh-CN" altLang="en-US" dirty="0"/>
          </a:p>
        </p:txBody>
      </p:sp>
      <p:sp>
        <p:nvSpPr>
          <p:cNvPr id="12" name="文本占位符 11"/>
          <p:cNvSpPr>
            <a:spLocks noGrp="1"/>
          </p:cNvSpPr>
          <p:nvPr userDrawn="1">
            <p:ph type="body" sz="quarter" idx="10" hasCustomPrompt="1"/>
          </p:nvPr>
        </p:nvSpPr>
        <p:spPr>
          <a:xfrm>
            <a:off x="5270500" y="5424506"/>
            <a:ext cx="6248398" cy="296271"/>
          </a:xfrm>
        </p:spPr>
        <p:txBody>
          <a:bodyPr vert="horz" anchor="ctr">
            <a:noAutofit/>
          </a:bodyPr>
          <a:lstStyle>
            <a:lvl1pPr marL="0" indent="0" algn="r">
              <a:buNone/>
              <a:defRPr sz="1400" b="0">
                <a:solidFill>
                  <a:schemeClr val="bg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2"/>
          <p:cNvSpPr>
            <a:spLocks noGrp="1"/>
          </p:cNvSpPr>
          <p:nvPr userDrawn="1">
            <p:ph type="body" sz="quarter" idx="11" hasCustomPrompt="1"/>
          </p:nvPr>
        </p:nvSpPr>
        <p:spPr>
          <a:xfrm>
            <a:off x="5270500" y="5720777"/>
            <a:ext cx="6248398" cy="296271"/>
          </a:xfrm>
        </p:spPr>
        <p:txBody>
          <a:bodyPr vert="horz" anchor="ctr">
            <a:noAutofit/>
          </a:bodyPr>
          <a:lstStyle>
            <a:lvl1pPr marL="0" indent="0" algn="r">
              <a:buNone/>
              <a:defRPr sz="1400" b="0">
                <a:solidFill>
                  <a:schemeClr val="bg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 useBgFill="1">
        <p:nvSpPr>
          <p:cNvPr id="14" name="任意多边形: 形状 13">
            <a:extLst>
              <a:ext uri="{FF2B5EF4-FFF2-40B4-BE49-F238E27FC236}">
                <a16:creationId xmlns:a16="http://schemas.microsoft.com/office/drawing/2014/main" id="{16C4262F-81ED-4E0A-AA40-6770958E16C4}"/>
              </a:ext>
            </a:extLst>
          </p:cNvPr>
          <p:cNvSpPr/>
          <p:nvPr/>
        </p:nvSpPr>
        <p:spPr>
          <a:xfrm>
            <a:off x="3466236" y="965199"/>
            <a:ext cx="4228243" cy="6858001"/>
          </a:xfrm>
          <a:custGeom>
            <a:avLst/>
            <a:gdLst>
              <a:gd name="connsiteX0" fmla="*/ 2690748 w 3745643"/>
              <a:gd name="connsiteY0" fmla="*/ 4520205 h 6869705"/>
              <a:gd name="connsiteX1" fmla="*/ 3745643 w 3745643"/>
              <a:gd name="connsiteY1" fmla="*/ 4520205 h 6869705"/>
              <a:gd name="connsiteX2" fmla="*/ 3745643 w 3745643"/>
              <a:gd name="connsiteY2" fmla="*/ 6869705 h 6869705"/>
              <a:gd name="connsiteX3" fmla="*/ 2690748 w 3745643"/>
              <a:gd name="connsiteY3" fmla="*/ 6869705 h 6869705"/>
              <a:gd name="connsiteX4" fmla="*/ 0 w 3745643"/>
              <a:gd name="connsiteY4" fmla="*/ 3301004 h 6869705"/>
              <a:gd name="connsiteX5" fmla="*/ 1054895 w 3745643"/>
              <a:gd name="connsiteY5" fmla="*/ 3301004 h 6869705"/>
              <a:gd name="connsiteX6" fmla="*/ 1054895 w 3745643"/>
              <a:gd name="connsiteY6" fmla="*/ 6869705 h 6869705"/>
              <a:gd name="connsiteX7" fmla="*/ 0 w 3745643"/>
              <a:gd name="connsiteY7" fmla="*/ 6869705 h 6869705"/>
              <a:gd name="connsiteX8" fmla="*/ 1345374 w 3745643"/>
              <a:gd name="connsiteY8" fmla="*/ 1040405 h 6869705"/>
              <a:gd name="connsiteX9" fmla="*/ 2400269 w 3745643"/>
              <a:gd name="connsiteY9" fmla="*/ 1040405 h 6869705"/>
              <a:gd name="connsiteX10" fmla="*/ 2400269 w 3745643"/>
              <a:gd name="connsiteY10" fmla="*/ 6869705 h 6869705"/>
              <a:gd name="connsiteX11" fmla="*/ 1345374 w 3745643"/>
              <a:gd name="connsiteY11" fmla="*/ 6869705 h 6869705"/>
              <a:gd name="connsiteX12" fmla="*/ 0 w 3745643"/>
              <a:gd name="connsiteY12" fmla="*/ 0 h 6869705"/>
              <a:gd name="connsiteX13" fmla="*/ 1054895 w 3745643"/>
              <a:gd name="connsiteY13" fmla="*/ 0 h 6869705"/>
              <a:gd name="connsiteX14" fmla="*/ 1054895 w 3745643"/>
              <a:gd name="connsiteY14" fmla="*/ 2349500 h 6869705"/>
              <a:gd name="connsiteX15" fmla="*/ 0 w 3745643"/>
              <a:gd name="connsiteY15" fmla="*/ 2349500 h 6869705"/>
              <a:gd name="connsiteX16" fmla="*/ 2690748 w 3745643"/>
              <a:gd name="connsiteY16" fmla="*/ 0 h 6869705"/>
              <a:gd name="connsiteX17" fmla="*/ 3745643 w 3745643"/>
              <a:gd name="connsiteY17" fmla="*/ 0 h 6869705"/>
              <a:gd name="connsiteX18" fmla="*/ 3745643 w 3745643"/>
              <a:gd name="connsiteY18" fmla="*/ 3983630 h 6869705"/>
              <a:gd name="connsiteX19" fmla="*/ 2690748 w 3745643"/>
              <a:gd name="connsiteY19" fmla="*/ 3983630 h 686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5643" h="6869705">
                <a:moveTo>
                  <a:pt x="2690748" y="4520205"/>
                </a:moveTo>
                <a:lnTo>
                  <a:pt x="3745643" y="4520205"/>
                </a:lnTo>
                <a:lnTo>
                  <a:pt x="3745643" y="6869705"/>
                </a:lnTo>
                <a:lnTo>
                  <a:pt x="2690748" y="6869705"/>
                </a:lnTo>
                <a:close/>
                <a:moveTo>
                  <a:pt x="0" y="3301004"/>
                </a:moveTo>
                <a:lnTo>
                  <a:pt x="1054895" y="3301004"/>
                </a:lnTo>
                <a:lnTo>
                  <a:pt x="1054895" y="6869705"/>
                </a:lnTo>
                <a:lnTo>
                  <a:pt x="0" y="6869705"/>
                </a:lnTo>
                <a:close/>
                <a:moveTo>
                  <a:pt x="1345374" y="1040405"/>
                </a:moveTo>
                <a:lnTo>
                  <a:pt x="2400269" y="1040405"/>
                </a:lnTo>
                <a:lnTo>
                  <a:pt x="2400269" y="6869705"/>
                </a:lnTo>
                <a:lnTo>
                  <a:pt x="1345374" y="6869705"/>
                </a:lnTo>
                <a:close/>
                <a:moveTo>
                  <a:pt x="0" y="0"/>
                </a:moveTo>
                <a:lnTo>
                  <a:pt x="1054895" y="0"/>
                </a:lnTo>
                <a:lnTo>
                  <a:pt x="1054895" y="2349500"/>
                </a:lnTo>
                <a:lnTo>
                  <a:pt x="0" y="2349500"/>
                </a:lnTo>
                <a:close/>
                <a:moveTo>
                  <a:pt x="2690748" y="0"/>
                </a:moveTo>
                <a:lnTo>
                  <a:pt x="3745643" y="0"/>
                </a:lnTo>
                <a:lnTo>
                  <a:pt x="3745643" y="3983630"/>
                </a:lnTo>
                <a:lnTo>
                  <a:pt x="2690748" y="39836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798929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userDrawn="1">
  <p:cSld name="3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E9A19AE-A491-405C-96EE-8B50633A0972}"/>
              </a:ext>
            </a:extLst>
          </p:cNvPr>
          <p:cNvSpPr/>
          <p:nvPr userDrawn="1"/>
        </p:nvSpPr>
        <p:spPr>
          <a:xfrm>
            <a:off x="86264" y="138022"/>
            <a:ext cx="12192000" cy="6858000"/>
          </a:xfrm>
          <a:prstGeom prst="rect">
            <a:avLst/>
          </a:prstGeom>
          <a:solidFill>
            <a:srgbClr val="0E19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01" name="副标题 9800"/>
          <p:cNvSpPr>
            <a:spLocks noGrp="1"/>
          </p:cNvSpPr>
          <p:nvPr userDrawn="1">
            <p:ph type="subTitle" idx="1" hasCustomPrompt="1"/>
          </p:nvPr>
        </p:nvSpPr>
        <p:spPr>
          <a:xfrm>
            <a:off x="5270500" y="857823"/>
            <a:ext cx="6248398" cy="558799"/>
          </a:xfrm>
        </p:spPr>
        <p:txBody>
          <a:bodyPr anchor="t">
            <a:normAutofit/>
          </a:bodyPr>
          <a:lstStyle>
            <a:lvl1pPr marL="0" indent="0" algn="r">
              <a:buNone/>
              <a:defRPr sz="1600">
                <a:solidFill>
                  <a:schemeClr val="bg1">
                    <a:alpha val="41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802" name="标题 9801"/>
          <p:cNvSpPr>
            <a:spLocks noGrp="1"/>
          </p:cNvSpPr>
          <p:nvPr userDrawn="1">
            <p:ph type="ctrTitle" hasCustomPrompt="1"/>
          </p:nvPr>
        </p:nvSpPr>
        <p:spPr>
          <a:xfrm>
            <a:off x="5270500" y="1433494"/>
            <a:ext cx="6248398" cy="2960706"/>
          </a:xfrm>
        </p:spPr>
        <p:txBody>
          <a:bodyPr anchor="b">
            <a:normAutofit/>
          </a:bodyPr>
          <a:lstStyle>
            <a:lvl1pPr algn="r">
              <a:defRPr sz="4000">
                <a:solidFill>
                  <a:schemeClr val="bg1"/>
                </a:solidFill>
              </a:defRPr>
            </a:lvl1pPr>
          </a:lstStyle>
          <a:p>
            <a:r>
              <a:rPr lang="en-US" dirty="0"/>
              <a:t>Click to edit Master title style</a:t>
            </a:r>
            <a:endParaRPr lang="zh-CN" altLang="en-US" dirty="0"/>
          </a:p>
        </p:txBody>
      </p:sp>
      <p:sp>
        <p:nvSpPr>
          <p:cNvPr id="12" name="文本占位符 11"/>
          <p:cNvSpPr>
            <a:spLocks noGrp="1"/>
          </p:cNvSpPr>
          <p:nvPr userDrawn="1">
            <p:ph type="body" sz="quarter" idx="10" hasCustomPrompt="1"/>
          </p:nvPr>
        </p:nvSpPr>
        <p:spPr>
          <a:xfrm>
            <a:off x="5270500" y="5424506"/>
            <a:ext cx="6248398" cy="296271"/>
          </a:xfrm>
        </p:spPr>
        <p:txBody>
          <a:bodyPr vert="horz" anchor="ctr">
            <a:noAutofit/>
          </a:bodyPr>
          <a:lstStyle>
            <a:lvl1pPr marL="0" indent="0" algn="r">
              <a:buNone/>
              <a:defRPr sz="1400" b="0">
                <a:solidFill>
                  <a:schemeClr val="bg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2"/>
          <p:cNvSpPr>
            <a:spLocks noGrp="1"/>
          </p:cNvSpPr>
          <p:nvPr userDrawn="1">
            <p:ph type="body" sz="quarter" idx="11" hasCustomPrompt="1"/>
          </p:nvPr>
        </p:nvSpPr>
        <p:spPr>
          <a:xfrm>
            <a:off x="5270500" y="5720777"/>
            <a:ext cx="6248398" cy="296271"/>
          </a:xfrm>
        </p:spPr>
        <p:txBody>
          <a:bodyPr vert="horz" anchor="ctr">
            <a:noAutofit/>
          </a:bodyPr>
          <a:lstStyle>
            <a:lvl1pPr marL="0" indent="0" algn="r">
              <a:buNone/>
              <a:defRPr sz="1400" b="0">
                <a:solidFill>
                  <a:schemeClr val="bg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 useBgFill="1">
        <p:nvSpPr>
          <p:cNvPr id="14" name="任意多边形: 形状 13">
            <a:extLst>
              <a:ext uri="{FF2B5EF4-FFF2-40B4-BE49-F238E27FC236}">
                <a16:creationId xmlns:a16="http://schemas.microsoft.com/office/drawing/2014/main" id="{16C4262F-81ED-4E0A-AA40-6770958E16C4}"/>
              </a:ext>
            </a:extLst>
          </p:cNvPr>
          <p:cNvSpPr/>
          <p:nvPr/>
        </p:nvSpPr>
        <p:spPr>
          <a:xfrm>
            <a:off x="673102" y="0"/>
            <a:ext cx="4228243" cy="6858001"/>
          </a:xfrm>
          <a:custGeom>
            <a:avLst/>
            <a:gdLst>
              <a:gd name="connsiteX0" fmla="*/ 2690748 w 3745643"/>
              <a:gd name="connsiteY0" fmla="*/ 4520205 h 6869705"/>
              <a:gd name="connsiteX1" fmla="*/ 3745643 w 3745643"/>
              <a:gd name="connsiteY1" fmla="*/ 4520205 h 6869705"/>
              <a:gd name="connsiteX2" fmla="*/ 3745643 w 3745643"/>
              <a:gd name="connsiteY2" fmla="*/ 6869705 h 6869705"/>
              <a:gd name="connsiteX3" fmla="*/ 2690748 w 3745643"/>
              <a:gd name="connsiteY3" fmla="*/ 6869705 h 6869705"/>
              <a:gd name="connsiteX4" fmla="*/ 0 w 3745643"/>
              <a:gd name="connsiteY4" fmla="*/ 3301004 h 6869705"/>
              <a:gd name="connsiteX5" fmla="*/ 1054895 w 3745643"/>
              <a:gd name="connsiteY5" fmla="*/ 3301004 h 6869705"/>
              <a:gd name="connsiteX6" fmla="*/ 1054895 w 3745643"/>
              <a:gd name="connsiteY6" fmla="*/ 6869705 h 6869705"/>
              <a:gd name="connsiteX7" fmla="*/ 0 w 3745643"/>
              <a:gd name="connsiteY7" fmla="*/ 6869705 h 6869705"/>
              <a:gd name="connsiteX8" fmla="*/ 1345374 w 3745643"/>
              <a:gd name="connsiteY8" fmla="*/ 1040405 h 6869705"/>
              <a:gd name="connsiteX9" fmla="*/ 2400269 w 3745643"/>
              <a:gd name="connsiteY9" fmla="*/ 1040405 h 6869705"/>
              <a:gd name="connsiteX10" fmla="*/ 2400269 w 3745643"/>
              <a:gd name="connsiteY10" fmla="*/ 6869705 h 6869705"/>
              <a:gd name="connsiteX11" fmla="*/ 1345374 w 3745643"/>
              <a:gd name="connsiteY11" fmla="*/ 6869705 h 6869705"/>
              <a:gd name="connsiteX12" fmla="*/ 0 w 3745643"/>
              <a:gd name="connsiteY12" fmla="*/ 0 h 6869705"/>
              <a:gd name="connsiteX13" fmla="*/ 1054895 w 3745643"/>
              <a:gd name="connsiteY13" fmla="*/ 0 h 6869705"/>
              <a:gd name="connsiteX14" fmla="*/ 1054895 w 3745643"/>
              <a:gd name="connsiteY14" fmla="*/ 2349500 h 6869705"/>
              <a:gd name="connsiteX15" fmla="*/ 0 w 3745643"/>
              <a:gd name="connsiteY15" fmla="*/ 2349500 h 6869705"/>
              <a:gd name="connsiteX16" fmla="*/ 2690748 w 3745643"/>
              <a:gd name="connsiteY16" fmla="*/ 0 h 6869705"/>
              <a:gd name="connsiteX17" fmla="*/ 3745643 w 3745643"/>
              <a:gd name="connsiteY17" fmla="*/ 0 h 6869705"/>
              <a:gd name="connsiteX18" fmla="*/ 3745643 w 3745643"/>
              <a:gd name="connsiteY18" fmla="*/ 3983630 h 6869705"/>
              <a:gd name="connsiteX19" fmla="*/ 2690748 w 3745643"/>
              <a:gd name="connsiteY19" fmla="*/ 3983630 h 686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5643" h="6869705">
                <a:moveTo>
                  <a:pt x="2690748" y="4520205"/>
                </a:moveTo>
                <a:lnTo>
                  <a:pt x="3745643" y="4520205"/>
                </a:lnTo>
                <a:lnTo>
                  <a:pt x="3745643" y="6869705"/>
                </a:lnTo>
                <a:lnTo>
                  <a:pt x="2690748" y="6869705"/>
                </a:lnTo>
                <a:close/>
                <a:moveTo>
                  <a:pt x="0" y="3301004"/>
                </a:moveTo>
                <a:lnTo>
                  <a:pt x="1054895" y="3301004"/>
                </a:lnTo>
                <a:lnTo>
                  <a:pt x="1054895" y="6869705"/>
                </a:lnTo>
                <a:lnTo>
                  <a:pt x="0" y="6869705"/>
                </a:lnTo>
                <a:close/>
                <a:moveTo>
                  <a:pt x="1345374" y="1040405"/>
                </a:moveTo>
                <a:lnTo>
                  <a:pt x="2400269" y="1040405"/>
                </a:lnTo>
                <a:lnTo>
                  <a:pt x="2400269" y="6869705"/>
                </a:lnTo>
                <a:lnTo>
                  <a:pt x="1345374" y="6869705"/>
                </a:lnTo>
                <a:close/>
                <a:moveTo>
                  <a:pt x="0" y="0"/>
                </a:moveTo>
                <a:lnTo>
                  <a:pt x="1054895" y="0"/>
                </a:lnTo>
                <a:lnTo>
                  <a:pt x="1054895" y="2349500"/>
                </a:lnTo>
                <a:lnTo>
                  <a:pt x="0" y="2349500"/>
                </a:lnTo>
                <a:close/>
                <a:moveTo>
                  <a:pt x="2690748" y="0"/>
                </a:moveTo>
                <a:lnTo>
                  <a:pt x="3745643" y="0"/>
                </a:lnTo>
                <a:lnTo>
                  <a:pt x="3745643" y="3983630"/>
                </a:lnTo>
                <a:lnTo>
                  <a:pt x="2690748" y="39836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0244381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635" y="-29210"/>
            <a:ext cx="12193270" cy="807085"/>
          </a:xfrm>
          <a:prstGeom prst="rect">
            <a:avLst/>
          </a:prstGeom>
          <a:gradFill>
            <a:gsLst>
              <a:gs pos="52000">
                <a:srgbClr val="012D86"/>
              </a:gs>
              <a:gs pos="100000">
                <a:srgbClr val="0E2557"/>
              </a:gs>
            </a:gsLst>
            <a:path path="circle"/>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zh-CN" dirty="0">
              <a:solidFill>
                <a:prstClr val="white"/>
              </a:solidFill>
              <a:sym typeface="+mn-ea"/>
            </a:endParaRPr>
          </a:p>
        </p:txBody>
      </p:sp>
      <p:sp>
        <p:nvSpPr>
          <p:cNvPr id="3" name="日期占位符 2"/>
          <p:cNvSpPr>
            <a:spLocks noGrp="1"/>
          </p:cNvSpPr>
          <p:nvPr>
            <p:ph type="dt" sz="half" idx="10"/>
          </p:nvPr>
        </p:nvSpPr>
        <p:spPr>
          <a:xfrm>
            <a:off x="879742" y="6349833"/>
            <a:ext cx="2700000" cy="316800"/>
          </a:xfrm>
        </p:spPr>
        <p:txBody>
          <a:bodyPr/>
          <a:lstStyle/>
          <a:p>
            <a:fld id="{760FBDFE-C587-4B4C-A407-44438C67B59E}" type="datetimeFigureOut">
              <a:rPr lang="zh-CN" altLang="en-US" smtClean="0">
                <a:solidFill>
                  <a:prstClr val="black">
                    <a:tint val="75000"/>
                  </a:prstClr>
                </a:solidFill>
              </a:rPr>
              <a:t>2024/7/5</a:t>
            </a:fld>
            <a:endParaRPr lang="zh-CN" altLang="en-US">
              <a:solidFill>
                <a:prstClr val="black">
                  <a:tint val="75000"/>
                </a:prstClr>
              </a:solidFill>
            </a:endParaRPr>
          </a:p>
        </p:txBody>
      </p:sp>
      <p:sp>
        <p:nvSpPr>
          <p:cNvPr id="4" name="页脚占位符 3"/>
          <p:cNvSpPr>
            <a:spLocks noGrp="1"/>
          </p:cNvSpPr>
          <p:nvPr>
            <p:ph type="ftr" sz="quarter" idx="11"/>
          </p:nvPr>
        </p:nvSpPr>
        <p:spPr>
          <a:xfrm>
            <a:off x="4116000" y="6349833"/>
            <a:ext cx="3960000" cy="316800"/>
          </a:xfrm>
        </p:spPr>
        <p:txBody>
          <a:body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a:xfrm>
            <a:off x="9250680" y="6483183"/>
            <a:ext cx="2700000" cy="316800"/>
          </a:xfrm>
        </p:spPr>
        <p:txBody>
          <a:bodyPr>
            <a:noAutofit/>
          </a:bodyPr>
          <a:lstStyle>
            <a:lvl1pPr>
              <a:defRPr sz="1600"/>
            </a:lvl1pPr>
          </a:lstStyle>
          <a:p>
            <a:fld id="{49AE70B2-8BF9-45C0-BB95-33D1B9D3A854}" type="slidenum">
              <a:rPr lang="zh-CN" altLang="en-US" smtClean="0">
                <a:solidFill>
                  <a:prstClr val="black">
                    <a:tint val="75000"/>
                  </a:prstClr>
                </a:solidFill>
              </a:rPr>
              <a:t>‹#›</a:t>
            </a:fld>
            <a:endParaRPr lang="zh-CN" altLang="en-US" dirty="0">
              <a:solidFill>
                <a:prstClr val="black">
                  <a:tint val="75000"/>
                </a:prstClr>
              </a:solidFill>
            </a:endParaRPr>
          </a:p>
        </p:txBody>
      </p:sp>
      <p:sp>
        <p:nvSpPr>
          <p:cNvPr id="6" name="矩形 5"/>
          <p:cNvSpPr/>
          <p:nvPr userDrawn="1"/>
        </p:nvSpPr>
        <p:spPr>
          <a:xfrm>
            <a:off x="0" y="-29210"/>
            <a:ext cx="12192635" cy="806450"/>
          </a:xfrm>
          <a:prstGeom prst="rect">
            <a:avLst/>
          </a:prstGeom>
          <a:solidFill>
            <a:srgbClr val="02425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8" name="图片 57" descr="IHEP-LOGO"/>
          <p:cNvPicPr>
            <a:picLocks noChangeAspect="1"/>
          </p:cNvPicPr>
          <p:nvPr userDrawn="1"/>
        </p:nvPicPr>
        <p:blipFill>
          <a:blip r:embed="rId4"/>
          <a:stretch>
            <a:fillRect/>
          </a:stretch>
        </p:blipFill>
        <p:spPr>
          <a:xfrm>
            <a:off x="0" y="-27940"/>
            <a:ext cx="1367155" cy="774700"/>
          </a:xfrm>
          <a:prstGeom prst="rect">
            <a:avLst/>
          </a:prstGeom>
          <a:gradFill>
            <a:gsLst>
              <a:gs pos="100000">
                <a:srgbClr val="053C80"/>
              </a:gs>
              <a:gs pos="100000">
                <a:srgbClr val="0E265A"/>
              </a:gs>
            </a:gsLst>
            <a:path path="rect">
              <a:fillToRect l="50000" t="50000" r="50000" b="50000"/>
            </a:path>
            <a:tileRect/>
          </a:gradFill>
        </p:spPr>
      </p:pic>
      <p:sp>
        <p:nvSpPr>
          <p:cNvPr id="8" name="矩形 7"/>
          <p:cNvSpPr/>
          <p:nvPr userDrawn="1">
            <p:custDataLst>
              <p:tags r:id="rId2"/>
            </p:custDataLst>
          </p:nvPr>
        </p:nvSpPr>
        <p:spPr>
          <a:xfrm rot="10800000">
            <a:off x="1369695" y="1905"/>
            <a:ext cx="10822940" cy="745490"/>
          </a:xfrm>
          <a:prstGeom prst="rect">
            <a:avLst/>
          </a:prstGeom>
          <a:gradFill>
            <a:gsLst>
              <a:gs pos="100000">
                <a:srgbClr val="053C80"/>
              </a:gs>
              <a:gs pos="100000">
                <a:srgbClr val="0E265A"/>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userDrawn="1"/>
        </p:nvSpPr>
        <p:spPr>
          <a:xfrm>
            <a:off x="635" y="746760"/>
            <a:ext cx="12192000" cy="78105"/>
          </a:xfrm>
          <a:prstGeom prst="rect">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0061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11124"/>
            <a:ext cx="10515600" cy="867049"/>
          </a:xfrm>
        </p:spPr>
        <p:txBody>
          <a:bodyPr/>
          <a:lstStyle>
            <a:lvl1pPr algn="ctr">
              <a:defRPr>
                <a:solidFill>
                  <a:srgbClr val="FF6600"/>
                </a:solidFill>
              </a:defRPr>
            </a:lvl1pPr>
          </a:lstStyle>
          <a:p>
            <a:r>
              <a:rPr lang="zh-CN" altLang="en-US" dirty="0"/>
              <a:t>单击此处编辑母版标题样式</a:t>
            </a:r>
          </a:p>
        </p:txBody>
      </p:sp>
      <p:sp>
        <p:nvSpPr>
          <p:cNvPr id="3" name="内容占位符 2"/>
          <p:cNvSpPr>
            <a:spLocks noGrp="1"/>
          </p:cNvSpPr>
          <p:nvPr>
            <p:ph idx="1"/>
          </p:nvPr>
        </p:nvSpPr>
        <p:spPr>
          <a:xfrm>
            <a:off x="838200" y="1281482"/>
            <a:ext cx="10515600" cy="4895481"/>
          </a:xfrm>
        </p:spPr>
        <p:txBody>
          <a:bodyPr/>
          <a:lstStyle>
            <a:lvl1pPr marL="457200" indent="-457200">
              <a:lnSpc>
                <a:spcPct val="100000"/>
              </a:lnSpc>
              <a:spcBef>
                <a:spcPts val="600"/>
              </a:spcBef>
              <a:spcAft>
                <a:spcPts val="600"/>
              </a:spcAft>
              <a:buClr>
                <a:srgbClr val="FFC000"/>
              </a:buClr>
              <a:buFont typeface="Wingdings" panose="05000000000000000000" pitchFamily="2" charset="2"/>
              <a:buChar char="n"/>
              <a:defRPr sz="3200" b="1"/>
            </a:lvl1pPr>
            <a:lvl2pPr marL="687705" indent="-228600">
              <a:buClr>
                <a:srgbClr val="00B0F0"/>
              </a:buClr>
              <a:buFont typeface="Wingdings" panose="05000000000000000000" pitchFamily="2" charset="2"/>
              <a:buChar char="l"/>
              <a:defRPr/>
            </a:lvl2pPr>
          </a:lstStyle>
          <a:p>
            <a:pPr lvl="0"/>
            <a:r>
              <a:rPr lang="zh-CN" altLang="en-US" dirty="0"/>
              <a:t>单击此处编辑母版文本样式</a:t>
            </a:r>
          </a:p>
          <a:p>
            <a:pPr lvl="1"/>
            <a:r>
              <a:rPr lang="zh-CN" altLang="en-US" dirty="0"/>
              <a:t> 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28DB2B03-8B1D-435A-8239-B1B7C1A59085}" type="datetimeFigureOut">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16D139-F786-4568-ADCC-715A780593E5}" type="slidenum">
              <a:rPr lang="zh-CN" altLang="en-US" smtClean="0"/>
              <a:t>‹#›</a:t>
            </a:fld>
            <a:endParaRPr lang="zh-CN" altLang="en-US"/>
          </a:p>
        </p:txBody>
      </p:sp>
      <p:sp>
        <p:nvSpPr>
          <p:cNvPr id="8" name="矩形 8"/>
          <p:cNvSpPr/>
          <p:nvPr userDrawn="1"/>
        </p:nvSpPr>
        <p:spPr>
          <a:xfrm rot="10800000">
            <a:off x="11076384" y="6280716"/>
            <a:ext cx="1115616" cy="44075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灯片编号占位符 5"/>
          <p:cNvSpPr txBox="1"/>
          <p:nvPr userDrawn="1"/>
        </p:nvSpPr>
        <p:spPr>
          <a:xfrm>
            <a:off x="11267380"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defRPr/>
            </a:pPr>
            <a:r>
              <a:rPr lang="zh-CN" altLang="en-US" sz="1400" dirty="0">
                <a:effectLst/>
                <a:latin typeface="微软雅黑" panose="020B0503020204020204" charset="-122"/>
                <a:ea typeface="微软雅黑" panose="020B0503020204020204" charset="-122"/>
              </a:rPr>
              <a:t> </a:t>
            </a:r>
            <a:fld id="{2EEF1883-7A0E-4F66-9932-E581691AD397}" type="slidenum">
              <a:rPr lang="zh-CN" altLang="en-US" sz="1600" dirty="0" smtClean="0">
                <a:effectLst/>
                <a:latin typeface="微软雅黑" panose="020B0503020204020204" charset="-122"/>
                <a:ea typeface="微软雅黑" panose="020B0503020204020204" charset="-122"/>
              </a:rPr>
              <a:t>‹#›</a:t>
            </a:fld>
            <a:r>
              <a:rPr lang="zh-CN" altLang="en-US" sz="1400" dirty="0">
                <a:effectLst/>
              </a:rPr>
              <a:t>  </a:t>
            </a:r>
            <a:endParaRPr lang="zh-CN" altLang="en-US" sz="1400" dirty="0">
              <a:effectLst/>
              <a:latin typeface="微软雅黑" panose="020B0503020204020204" charset="-122"/>
              <a:ea typeface="微软雅黑" panose="020B0503020204020204" charset="-122"/>
            </a:endParaRPr>
          </a:p>
        </p:txBody>
      </p:sp>
      <p:sp>
        <p:nvSpPr>
          <p:cNvPr id="10" name="矩形 9"/>
          <p:cNvSpPr/>
          <p:nvPr userDrawn="1"/>
        </p:nvSpPr>
        <p:spPr>
          <a:xfrm>
            <a:off x="0" y="1078173"/>
            <a:ext cx="12192000" cy="12767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userDrawn="1"/>
        </p:nvSpPr>
        <p:spPr>
          <a:xfrm>
            <a:off x="0" y="1081051"/>
            <a:ext cx="1501254" cy="1247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11126"/>
            <a:ext cx="10515600" cy="867049"/>
          </a:xfrm>
        </p:spPr>
        <p:txBody>
          <a:bodyPr>
            <a:normAutofit/>
          </a:bodyPr>
          <a:lstStyle>
            <a:lvl1pPr algn="ctr">
              <a:defRPr lang="zh-CN" altLang="en-US" sz="4400" b="1" kern="1200" dirty="0">
                <a:solidFill>
                  <a:srgbClr val="FF6600"/>
                </a:solidFill>
                <a:latin typeface="微软雅黑" panose="020B0503020204020204" charset="-122"/>
                <a:ea typeface="微软雅黑" panose="020B0503020204020204" charset="-122"/>
                <a:cs typeface="+mj-cs"/>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28DB2B03-8B1D-435A-8239-B1B7C1A59085}" type="datetimeFigureOut">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16D139-F786-4568-ADCC-715A780593E5}" type="slidenum">
              <a:rPr lang="zh-CN" altLang="en-US" smtClean="0"/>
              <a:t>‹#›</a:t>
            </a:fld>
            <a:endParaRPr lang="zh-CN" altLang="en-US"/>
          </a:p>
        </p:txBody>
      </p:sp>
      <p:sp>
        <p:nvSpPr>
          <p:cNvPr id="9" name="灯片编号占位符 5"/>
          <p:cNvSpPr txBox="1"/>
          <p:nvPr userDrawn="1"/>
        </p:nvSpPr>
        <p:spPr>
          <a:xfrm>
            <a:off x="11267383"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defRPr/>
            </a:pPr>
            <a:r>
              <a:rPr lang="zh-CN" altLang="en-US" sz="1400" dirty="0">
                <a:effectLst/>
                <a:latin typeface="微软雅黑" panose="020B0503020204020204" charset="-122"/>
                <a:ea typeface="微软雅黑" panose="020B0503020204020204" charset="-122"/>
              </a:rPr>
              <a:t> </a:t>
            </a:r>
            <a:fld id="{2EEF1883-7A0E-4F66-9932-E581691AD397}" type="slidenum">
              <a:rPr lang="zh-CN" altLang="en-US" sz="1600" dirty="0" smtClean="0">
                <a:solidFill>
                  <a:schemeClr val="tx1">
                    <a:lumMod val="85000"/>
                    <a:lumOff val="15000"/>
                  </a:schemeClr>
                </a:solidFill>
                <a:effectLst/>
                <a:latin typeface="微软雅黑" panose="020B0503020204020204" charset="-122"/>
                <a:ea typeface="微软雅黑" panose="020B0503020204020204" charset="-122"/>
              </a:rPr>
              <a:t>‹#›</a:t>
            </a:fld>
            <a:r>
              <a:rPr lang="zh-CN" altLang="en-US" sz="1400" dirty="0">
                <a:effectLst/>
              </a:rPr>
              <a:t>  </a:t>
            </a:r>
            <a:endParaRPr lang="zh-CN" altLang="en-US" sz="1400" dirty="0">
              <a:effectLst/>
              <a:latin typeface="微软雅黑" panose="020B0503020204020204" charset="-122"/>
              <a:ea typeface="微软雅黑" panose="020B0503020204020204" charset="-122"/>
            </a:endParaRPr>
          </a:p>
        </p:txBody>
      </p:sp>
      <p:sp>
        <p:nvSpPr>
          <p:cNvPr id="10" name="矩形 9"/>
          <p:cNvSpPr/>
          <p:nvPr userDrawn="1"/>
        </p:nvSpPr>
        <p:spPr>
          <a:xfrm>
            <a:off x="0" y="1078173"/>
            <a:ext cx="12192000" cy="12767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1" name="矩形 10"/>
          <p:cNvSpPr/>
          <p:nvPr userDrawn="1"/>
        </p:nvSpPr>
        <p:spPr>
          <a:xfrm>
            <a:off x="1" y="1070313"/>
            <a:ext cx="1501255" cy="1355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11126"/>
            <a:ext cx="10515600" cy="867049"/>
          </a:xfrm>
        </p:spPr>
        <p:txBody>
          <a:bodyPr>
            <a:normAutofit/>
          </a:bodyPr>
          <a:lstStyle>
            <a:lvl1pPr algn="ctr">
              <a:defRPr lang="zh-CN" altLang="en-US" sz="4400" b="1" kern="1200" dirty="0">
                <a:solidFill>
                  <a:srgbClr val="FF6600"/>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28DB2B03-8B1D-435A-8239-B1B7C1A59085}" type="datetimeFigureOut">
              <a:rPr lang="zh-CN" altLang="en-US" smtClean="0">
                <a:solidFill>
                  <a:prstClr val="black">
                    <a:tint val="75000"/>
                  </a:prstClr>
                </a:solidFill>
              </a:rPr>
              <a:pPr/>
              <a:t>2024/7/5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16D139-F786-4568-ADCC-715A780593E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灯片编号占位符 5"/>
          <p:cNvSpPr txBox="1">
            <a:spLocks/>
          </p:cNvSpPr>
          <p:nvPr userDrawn="1"/>
        </p:nvSpPr>
        <p:spPr>
          <a:xfrm>
            <a:off x="11267383"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itchFamily="2" charset="-122"/>
                <a:ea typeface="华文宋体" pitchFamily="2"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defRPr/>
            </a:pPr>
            <a:r>
              <a:rPr lang="zh-CN" altLang="en-US" sz="1400" dirty="0">
                <a:solidFill>
                  <a:prstClr val="white"/>
                </a:solidFill>
                <a:latin typeface="微软雅黑" pitchFamily="34" charset="-122"/>
                <a:ea typeface="微软雅黑" pitchFamily="34" charset="-122"/>
              </a:rPr>
              <a:t> </a:t>
            </a:r>
            <a:fld id="{2EEF1883-7A0E-4F66-9932-E581691AD397}" type="slidenum">
              <a:rPr lang="zh-CN" altLang="en-US" sz="1600" smtClean="0">
                <a:solidFill>
                  <a:prstClr val="black">
                    <a:lumMod val="85000"/>
                    <a:lumOff val="15000"/>
                  </a:prstClr>
                </a:solidFill>
                <a:latin typeface="微软雅黑" panose="020B0503020204020204" pitchFamily="34" charset="-122"/>
                <a:ea typeface="微软雅黑" panose="020B0503020204020204" pitchFamily="34" charset="-122"/>
              </a:rPr>
              <a:pPr algn="ctr">
                <a:defRPr/>
              </a:pPr>
              <a:t>‹#›</a:t>
            </a:fld>
            <a:r>
              <a:rPr lang="zh-CN" altLang="en-US" sz="1400" dirty="0">
                <a:solidFill>
                  <a:prstClr val="white"/>
                </a:solidFill>
              </a:rPr>
              <a:t>  </a:t>
            </a:r>
            <a:endParaRPr lang="zh-CN" altLang="en-US" sz="1400" dirty="0">
              <a:solidFill>
                <a:prstClr val="white"/>
              </a:solidFill>
              <a:latin typeface="微软雅黑" pitchFamily="34" charset="-122"/>
              <a:ea typeface="微软雅黑" pitchFamily="34" charset="-122"/>
            </a:endParaRPr>
          </a:p>
        </p:txBody>
      </p:sp>
      <p:sp>
        <p:nvSpPr>
          <p:cNvPr id="10" name="矩形 9"/>
          <p:cNvSpPr/>
          <p:nvPr userDrawn="1"/>
        </p:nvSpPr>
        <p:spPr>
          <a:xfrm>
            <a:off x="0" y="1078173"/>
            <a:ext cx="12192000" cy="12767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1" name="矩形 10"/>
          <p:cNvSpPr/>
          <p:nvPr userDrawn="1"/>
        </p:nvSpPr>
        <p:spPr>
          <a:xfrm>
            <a:off x="1" y="1070313"/>
            <a:ext cx="1501255" cy="1355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4214932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11126"/>
            <a:ext cx="10515600" cy="867049"/>
          </a:xfrm>
        </p:spPr>
        <p:txBody>
          <a:bodyPr>
            <a:normAutofit/>
          </a:bodyPr>
          <a:lstStyle>
            <a:lvl1pPr algn="ctr">
              <a:defRPr lang="zh-CN" altLang="en-US" sz="4400" b="1" kern="1200" dirty="0">
                <a:solidFill>
                  <a:srgbClr val="FF6600"/>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28DB2B03-8B1D-435A-8239-B1B7C1A59085}" type="datetimeFigureOut">
              <a:rPr lang="zh-CN" altLang="en-US" smtClean="0">
                <a:solidFill>
                  <a:prstClr val="black">
                    <a:tint val="75000"/>
                  </a:prstClr>
                </a:solidFill>
              </a:rPr>
              <a:pPr/>
              <a:t>2024/7/5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16D139-F786-4568-ADCC-715A780593E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灯片编号占位符 5"/>
          <p:cNvSpPr txBox="1">
            <a:spLocks/>
          </p:cNvSpPr>
          <p:nvPr userDrawn="1"/>
        </p:nvSpPr>
        <p:spPr>
          <a:xfrm>
            <a:off x="11267383" y="6348694"/>
            <a:ext cx="888460" cy="304800"/>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itchFamily="2" charset="-122"/>
                <a:ea typeface="华文宋体" pitchFamily="2"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defRPr/>
            </a:pPr>
            <a:r>
              <a:rPr lang="zh-CN" altLang="en-US" sz="1400" dirty="0">
                <a:solidFill>
                  <a:prstClr val="white"/>
                </a:solidFill>
                <a:latin typeface="微软雅黑" pitchFamily="34" charset="-122"/>
                <a:ea typeface="微软雅黑" pitchFamily="34" charset="-122"/>
              </a:rPr>
              <a:t> </a:t>
            </a:r>
            <a:fld id="{2EEF1883-7A0E-4F66-9932-E581691AD397}" type="slidenum">
              <a:rPr lang="zh-CN" altLang="en-US" sz="1600" smtClean="0">
                <a:solidFill>
                  <a:prstClr val="black">
                    <a:lumMod val="85000"/>
                    <a:lumOff val="15000"/>
                  </a:prstClr>
                </a:solidFill>
                <a:latin typeface="微软雅黑" panose="020B0503020204020204" pitchFamily="34" charset="-122"/>
                <a:ea typeface="微软雅黑" panose="020B0503020204020204" pitchFamily="34" charset="-122"/>
              </a:rPr>
              <a:pPr algn="ctr">
                <a:defRPr/>
              </a:pPr>
              <a:t>‹#›</a:t>
            </a:fld>
            <a:r>
              <a:rPr lang="zh-CN" altLang="en-US" sz="1400" dirty="0">
                <a:solidFill>
                  <a:prstClr val="white"/>
                </a:solidFill>
              </a:rPr>
              <a:t>  </a:t>
            </a:r>
            <a:endParaRPr lang="zh-CN" altLang="en-US" sz="1400" dirty="0">
              <a:solidFill>
                <a:prstClr val="white"/>
              </a:solidFill>
              <a:latin typeface="微软雅黑" pitchFamily="34" charset="-122"/>
              <a:ea typeface="微软雅黑" pitchFamily="34" charset="-122"/>
            </a:endParaRPr>
          </a:p>
        </p:txBody>
      </p:sp>
      <p:sp>
        <p:nvSpPr>
          <p:cNvPr id="10" name="矩形 9"/>
          <p:cNvSpPr/>
          <p:nvPr userDrawn="1"/>
        </p:nvSpPr>
        <p:spPr>
          <a:xfrm>
            <a:off x="0" y="1078173"/>
            <a:ext cx="12192000" cy="12767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269360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tags" Target="../tags/tag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4.png"/><Relationship Id="rId5" Type="http://schemas.openxmlformats.org/officeDocument/2006/relationships/slideLayout" Target="../slideLayouts/slideLayout26.xml"/><Relationship Id="rId10" Type="http://schemas.openxmlformats.org/officeDocument/2006/relationships/image" Target="../media/image3.png"/><Relationship Id="rId4" Type="http://schemas.openxmlformats.org/officeDocument/2006/relationships/slideLayout" Target="../slideLayouts/slideLayout2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image" Target="../media/image7.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image" Target="../media/image5.png"/><Relationship Id="rId4" Type="http://schemas.openxmlformats.org/officeDocument/2006/relationships/slideLayout" Target="../slideLayouts/slideLayout33.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4.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4"/>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5"/>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t>2024/7/5</a:t>
            </a:fld>
            <a:endParaRPr lang="zh-CN" altLang="en-US"/>
          </a:p>
        </p:txBody>
      </p:sp>
      <p:sp>
        <p:nvSpPr>
          <p:cNvPr id="5" name="页脚占位符 4"/>
          <p:cNvSpPr>
            <a:spLocks noGrp="1"/>
          </p:cNvSpPr>
          <p:nvPr>
            <p:ph type="ftr" sz="quarter" idx="3"/>
            <p:custDataLst>
              <p:tags r:id="rId26"/>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隶书" panose="02010509060101010101" pitchFamily="49" charset="-122"/>
              </a:defRPr>
            </a:lvl1pPr>
          </a:lstStyle>
          <a:p>
            <a:endParaRPr lang="zh-CN" altLang="en-US" dirty="0"/>
          </a:p>
        </p:txBody>
      </p:sp>
      <p:sp>
        <p:nvSpPr>
          <p:cNvPr id="6" name="灯片编号占位符 5"/>
          <p:cNvSpPr>
            <a:spLocks noGrp="1"/>
          </p:cNvSpPr>
          <p:nvPr>
            <p:ph type="sldNum" sz="quarter" idx="4"/>
            <p:custDataLst>
              <p:tags r:id="rId27"/>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716" r:id="rId8"/>
    <p:sldLayoutId id="2147483717" r:id="rId9"/>
    <p:sldLayoutId id="2147483718" r:id="rId10"/>
    <p:sldLayoutId id="2147483720" r:id="rId11"/>
    <p:sldLayoutId id="2147483722" r:id="rId12"/>
    <p:sldLayoutId id="2147483724" r:id="rId13"/>
    <p:sldLayoutId id="2147483734" r:id="rId14"/>
    <p:sldLayoutId id="2147483735" r:id="rId15"/>
    <p:sldLayoutId id="2147483736" r:id="rId16"/>
    <p:sldLayoutId id="2147483770" r:id="rId17"/>
    <p:sldLayoutId id="2147483772" r:id="rId18"/>
    <p:sldLayoutId id="2147483773" r:id="rId19"/>
    <p:sldLayoutId id="2147483774" r:id="rId20"/>
    <p:sldLayoutId id="2147483775" r:id="rId21"/>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336000" y="268944"/>
            <a:ext cx="11520000" cy="499693"/>
          </a:xfrm>
          <a:prstGeom prst="rect">
            <a:avLst/>
          </a:prstGeom>
          <a:ln>
            <a:noFill/>
          </a:ln>
        </p:spPr>
        <p:txBody>
          <a:bodyPr vert="horz" lIns="0" tIns="0" rIns="0" bIns="0" rtlCol="0" anchor="b" anchorCtr="0">
            <a:noAutofit/>
          </a:bodyPr>
          <a:lstStyle/>
          <a:p>
            <a:r>
              <a:rPr lang="zh-CN" altLang="en-US" dirty="0"/>
              <a:t>页面标题</a:t>
            </a:r>
          </a:p>
        </p:txBody>
      </p:sp>
      <p:sp>
        <p:nvSpPr>
          <p:cNvPr id="3" name="文本占位符 2"/>
          <p:cNvSpPr>
            <a:spLocks noGrp="1"/>
          </p:cNvSpPr>
          <p:nvPr>
            <p:ph type="body" idx="1"/>
          </p:nvPr>
        </p:nvSpPr>
        <p:spPr>
          <a:xfrm>
            <a:off x="336000" y="1196752"/>
            <a:ext cx="11520000" cy="5112000"/>
          </a:xfrm>
          <a:prstGeom prst="rect">
            <a:avLst/>
          </a:prstGeom>
        </p:spPr>
        <p:txBody>
          <a:bodyPr vert="horz" lIns="90000" tIns="0" rIns="91440" bIns="0" rtlCol="0">
            <a:normAutofit/>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页脚占位符 4"/>
          <p:cNvSpPr>
            <a:spLocks noGrp="1"/>
          </p:cNvSpPr>
          <p:nvPr>
            <p:ph type="ftr" sz="quarter" idx="3"/>
          </p:nvPr>
        </p:nvSpPr>
        <p:spPr>
          <a:xfrm>
            <a:off x="2736000" y="6318000"/>
            <a:ext cx="6720000" cy="540000"/>
          </a:xfrm>
          <a:prstGeom prst="rect">
            <a:avLst/>
          </a:prstGeom>
        </p:spPr>
        <p:txBody>
          <a:bodyPr vert="horz" lIns="91440" tIns="45720" rIns="91440" bIns="45720" rtlCol="0" anchor="ctr"/>
          <a:lstStyle>
            <a:lvl1pPr algn="ctr">
              <a:defRPr sz="2400">
                <a:solidFill>
                  <a:schemeClr val="bg1"/>
                </a:solidFill>
              </a:defRPr>
            </a:lvl1pPr>
          </a:lstStyle>
          <a:p>
            <a:r>
              <a:rPr lang="en-US" altLang="zh-CN">
                <a:solidFill>
                  <a:srgbClr val="FFFFFF"/>
                </a:solidFill>
              </a:rPr>
              <a:t>1</a:t>
            </a:r>
            <a:endParaRPr lang="zh-CN" altLang="en-US" dirty="0">
              <a:solidFill>
                <a:srgbClr val="FFFFFF"/>
              </a:solidFill>
            </a:endParaRPr>
          </a:p>
        </p:txBody>
      </p:sp>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320327" y="520613"/>
            <a:ext cx="3865192" cy="334223"/>
          </a:xfrm>
          <a:prstGeom prst="rect">
            <a:avLst/>
          </a:prstGeom>
        </p:spPr>
      </p:pic>
      <p:cxnSp>
        <p:nvCxnSpPr>
          <p:cNvPr id="7" name="直接连接符 6"/>
          <p:cNvCxnSpPr/>
          <p:nvPr userDrawn="1"/>
        </p:nvCxnSpPr>
        <p:spPr>
          <a:xfrm flipH="1">
            <a:off x="1" y="812001"/>
            <a:ext cx="8582260" cy="0"/>
          </a:xfrm>
          <a:prstGeom prst="line">
            <a:avLst/>
          </a:prstGeom>
          <a:ln w="10160">
            <a:solidFill>
              <a:srgbClr val="415898"/>
            </a:solidFill>
          </a:ln>
        </p:spPr>
        <p:style>
          <a:lnRef idx="1">
            <a:schemeClr val="accent2"/>
          </a:lnRef>
          <a:fillRef idx="0">
            <a:schemeClr val="accent2"/>
          </a:fillRef>
          <a:effectRef idx="0">
            <a:schemeClr val="accent2"/>
          </a:effectRef>
          <a:fontRef idx="minor">
            <a:schemeClr val="tx1"/>
          </a:fontRef>
        </p:style>
      </p:cxnSp>
      <p:pic>
        <p:nvPicPr>
          <p:cNvPr id="12" name="图片 6"/>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425669" y="6418550"/>
            <a:ext cx="5340676" cy="39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userDrawn="1"/>
        </p:nvSpPr>
        <p:spPr>
          <a:xfrm>
            <a:off x="139338" y="6406938"/>
            <a:ext cx="638629" cy="379656"/>
          </a:xfrm>
          <a:prstGeom prst="rect">
            <a:avLst/>
          </a:prstGeom>
          <a:noFill/>
        </p:spPr>
        <p:txBody>
          <a:bodyPr wrap="square" rtlCol="0">
            <a:spAutoFit/>
          </a:bodyPr>
          <a:lstStyle/>
          <a:p>
            <a:fld id="{4BFF957E-C95B-47C2-830C-B2C708162591}" type="slidenum">
              <a:rPr lang="zh-CN" altLang="en-US" sz="1865" b="1">
                <a:solidFill>
                  <a:srgbClr val="133984"/>
                </a:solidFill>
                <a:latin typeface="微软雅黑" panose="020B0503020204020204" pitchFamily="34" charset="-122"/>
                <a:ea typeface="微软雅黑" panose="020B0503020204020204" pitchFamily="34" charset="-122"/>
              </a:rPr>
              <a:pPr/>
              <a:t>‹#›</a:t>
            </a:fld>
            <a:endParaRPr lang="zh-CN" altLang="en-US" sz="1865" b="1" dirty="0">
              <a:solidFill>
                <a:srgbClr val="13398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5140713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hf sldNum="0" hdr="0" ftr="0" dt="0"/>
  <p:txStyles>
    <p:titleStyle>
      <a:lvl1pPr algn="l" defTabSz="1218565" rtl="0" eaLnBrk="1" latinLnBrk="0" hangingPunct="1">
        <a:lnSpc>
          <a:spcPct val="100000"/>
        </a:lnSpc>
        <a:spcBef>
          <a:spcPct val="0"/>
        </a:spcBef>
        <a:buNone/>
        <a:defRPr sz="4265" b="1" kern="1200">
          <a:solidFill>
            <a:schemeClr val="tx1"/>
          </a:solidFill>
          <a:latin typeface="微软雅黑" panose="020B0503020204020204" pitchFamily="34" charset="-122"/>
          <a:ea typeface="微软雅黑" panose="020B0503020204020204" pitchFamily="34" charset="-122"/>
          <a:cs typeface="+mj-cs"/>
        </a:defRPr>
      </a:lvl1pPr>
    </p:titleStyle>
    <p:bodyStyle>
      <a:lvl1pPr marL="304800" indent="-304800" algn="l" defTabSz="1218565" rtl="0" eaLnBrk="1" latinLnBrk="0" hangingPunct="1">
        <a:lnSpc>
          <a:spcPct val="120000"/>
        </a:lnSpc>
        <a:spcBef>
          <a:spcPts val="0"/>
        </a:spcBef>
        <a:spcAft>
          <a:spcPts val="800"/>
        </a:spcAft>
        <a:buSzPct val="90000"/>
        <a:buFontTx/>
        <a:buBlip>
          <a:blip r:embed="rId12"/>
        </a:buBlip>
        <a:defRPr sz="3735" b="0" kern="1200">
          <a:solidFill>
            <a:schemeClr val="bg2"/>
          </a:solidFill>
          <a:latin typeface="微软雅黑" panose="020B0503020204020204" pitchFamily="34" charset="-122"/>
          <a:ea typeface="微软雅黑" panose="020B0503020204020204" pitchFamily="34" charset="-122"/>
          <a:cs typeface="+mn-cs"/>
        </a:defRPr>
      </a:lvl1pPr>
      <a:lvl2pPr marL="914400" indent="-304800" algn="l" defTabSz="1218565" rtl="0" eaLnBrk="1" latinLnBrk="0" hangingPunct="1">
        <a:lnSpc>
          <a:spcPct val="120000"/>
        </a:lnSpc>
        <a:spcBef>
          <a:spcPts val="0"/>
        </a:spcBef>
        <a:spcAft>
          <a:spcPts val="800"/>
        </a:spcAft>
        <a:buSzPct val="90000"/>
        <a:buFontTx/>
        <a:buBlip>
          <a:blip r:embed="rId12"/>
        </a:buBlip>
        <a:defRPr sz="3200" b="0" kern="1200">
          <a:solidFill>
            <a:schemeClr val="bg2"/>
          </a:solidFill>
          <a:latin typeface="微软雅黑" panose="020B0503020204020204" pitchFamily="34" charset="-122"/>
          <a:ea typeface="微软雅黑" panose="020B0503020204020204" pitchFamily="34" charset="-122"/>
          <a:cs typeface="+mn-cs"/>
        </a:defRPr>
      </a:lvl2pPr>
      <a:lvl3pPr marL="1524000" indent="-304800" algn="l" defTabSz="1218565" rtl="0" eaLnBrk="1" latinLnBrk="0" hangingPunct="1">
        <a:lnSpc>
          <a:spcPct val="120000"/>
        </a:lnSpc>
        <a:spcBef>
          <a:spcPts val="0"/>
        </a:spcBef>
        <a:spcAft>
          <a:spcPts val="800"/>
        </a:spcAft>
        <a:buSzPct val="90000"/>
        <a:buFontTx/>
        <a:buBlip>
          <a:blip r:embed="rId12"/>
        </a:buBlip>
        <a:defRPr sz="2400" b="0" kern="1200">
          <a:solidFill>
            <a:schemeClr val="bg2"/>
          </a:solidFill>
          <a:latin typeface="微软雅黑" panose="020B0503020204020204" pitchFamily="34" charset="-122"/>
          <a:ea typeface="微软雅黑" panose="020B0503020204020204" pitchFamily="34" charset="-122"/>
          <a:cs typeface="+mn-cs"/>
        </a:defRPr>
      </a:lvl3pPr>
      <a:lvl4pPr marL="2133600" indent="-304800" algn="l" defTabSz="1218565" rtl="0" eaLnBrk="1" latinLnBrk="0" hangingPunct="1">
        <a:lnSpc>
          <a:spcPct val="90000"/>
        </a:lnSpc>
        <a:spcBef>
          <a:spcPts val="665"/>
        </a:spcBef>
        <a:buFont typeface="Arial" panose="020B0604020202020204" pitchFamily="34" charset="0"/>
        <a:buChar char="•"/>
        <a:defRPr sz="2400" kern="1200">
          <a:solidFill>
            <a:schemeClr val="bg2"/>
          </a:solidFill>
          <a:latin typeface="+mn-lt"/>
          <a:ea typeface="+mn-ea"/>
          <a:cs typeface="+mn-cs"/>
        </a:defRPr>
      </a:lvl4pPr>
      <a:lvl5pPr marL="2743200" indent="-304800" algn="l" defTabSz="1218565" rtl="0" eaLnBrk="1" latinLnBrk="0" hangingPunct="1">
        <a:lnSpc>
          <a:spcPct val="90000"/>
        </a:lnSpc>
        <a:spcBef>
          <a:spcPts val="665"/>
        </a:spcBef>
        <a:buFont typeface="Arial" panose="020B0604020202020204" pitchFamily="34" charset="0"/>
        <a:buChar char="•"/>
        <a:defRPr sz="2400" kern="1200">
          <a:solidFill>
            <a:schemeClr val="bg2"/>
          </a:solidFill>
          <a:latin typeface="+mn-lt"/>
          <a:ea typeface="+mn-ea"/>
          <a:cs typeface="+mn-cs"/>
        </a:defRPr>
      </a:lvl5pPr>
      <a:lvl6pPr marL="33528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2353" y="6372000"/>
            <a:ext cx="2173655"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占位符 1"/>
          <p:cNvSpPr>
            <a:spLocks noGrp="1"/>
          </p:cNvSpPr>
          <p:nvPr>
            <p:ph type="title"/>
          </p:nvPr>
        </p:nvSpPr>
        <p:spPr>
          <a:xfrm>
            <a:off x="336000" y="268944"/>
            <a:ext cx="11520000" cy="499693"/>
          </a:xfrm>
          <a:prstGeom prst="rect">
            <a:avLst/>
          </a:prstGeom>
          <a:ln>
            <a:noFill/>
          </a:ln>
        </p:spPr>
        <p:txBody>
          <a:bodyPr vert="horz" lIns="0" tIns="0" rIns="0" bIns="0" rtlCol="0" anchor="b" anchorCtr="0">
            <a:noAutofit/>
          </a:bodyPr>
          <a:lstStyle/>
          <a:p>
            <a:r>
              <a:rPr lang="zh-CN" altLang="en-US" dirty="0"/>
              <a:t>页面标题</a:t>
            </a:r>
          </a:p>
        </p:txBody>
      </p:sp>
      <p:sp>
        <p:nvSpPr>
          <p:cNvPr id="3" name="文本占位符 2"/>
          <p:cNvSpPr>
            <a:spLocks noGrp="1"/>
          </p:cNvSpPr>
          <p:nvPr>
            <p:ph type="body" idx="1"/>
          </p:nvPr>
        </p:nvSpPr>
        <p:spPr>
          <a:xfrm>
            <a:off x="336000" y="1196752"/>
            <a:ext cx="11520000" cy="5112000"/>
          </a:xfrm>
          <a:prstGeom prst="rect">
            <a:avLst/>
          </a:prstGeom>
        </p:spPr>
        <p:txBody>
          <a:bodyPr vert="horz" lIns="90000" tIns="0" rIns="91440" bIns="0" rtlCol="0">
            <a:normAutofit/>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页脚占位符 4"/>
          <p:cNvSpPr>
            <a:spLocks noGrp="1"/>
          </p:cNvSpPr>
          <p:nvPr>
            <p:ph type="ftr" sz="quarter" idx="3"/>
          </p:nvPr>
        </p:nvSpPr>
        <p:spPr>
          <a:xfrm>
            <a:off x="2736000" y="6318000"/>
            <a:ext cx="6720000" cy="540000"/>
          </a:xfrm>
          <a:prstGeom prst="rect">
            <a:avLst/>
          </a:prstGeom>
        </p:spPr>
        <p:txBody>
          <a:bodyPr vert="horz" lIns="91440" tIns="45720" rIns="91440" bIns="45720" rtlCol="0" anchor="ctr"/>
          <a:lstStyle>
            <a:lvl1pPr algn="ctr">
              <a:defRPr sz="2400">
                <a:solidFill>
                  <a:schemeClr val="bg1"/>
                </a:solidFill>
              </a:defRPr>
            </a:lvl1pPr>
          </a:lstStyle>
          <a:p>
            <a:r>
              <a:rPr lang="en-US" altLang="zh-CN">
                <a:solidFill>
                  <a:srgbClr val="FFFFFF"/>
                </a:solidFill>
              </a:rPr>
              <a:t>1</a:t>
            </a:r>
            <a:endParaRPr lang="zh-CN" altLang="en-US" dirty="0">
              <a:solidFill>
                <a:srgbClr val="FFFFFF"/>
              </a:solidFill>
            </a:endParaRPr>
          </a:p>
        </p:txBody>
      </p:sp>
      <p:pic>
        <p:nvPicPr>
          <p:cNvPr id="11" name="图片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20327" y="520613"/>
            <a:ext cx="3865192" cy="334223"/>
          </a:xfrm>
          <a:prstGeom prst="rect">
            <a:avLst/>
          </a:prstGeom>
        </p:spPr>
      </p:pic>
      <p:cxnSp>
        <p:nvCxnSpPr>
          <p:cNvPr id="7" name="直接连接符 6"/>
          <p:cNvCxnSpPr/>
          <p:nvPr userDrawn="1"/>
        </p:nvCxnSpPr>
        <p:spPr>
          <a:xfrm flipH="1">
            <a:off x="1" y="812001"/>
            <a:ext cx="8582260" cy="0"/>
          </a:xfrm>
          <a:prstGeom prst="line">
            <a:avLst/>
          </a:prstGeom>
          <a:ln w="10160">
            <a:solidFill>
              <a:srgbClr val="415898"/>
            </a:solidFill>
          </a:ln>
        </p:spPr>
        <p:style>
          <a:lnRef idx="1">
            <a:schemeClr val="accent2"/>
          </a:lnRef>
          <a:fillRef idx="0">
            <a:schemeClr val="accent2"/>
          </a:fillRef>
          <a:effectRef idx="0">
            <a:schemeClr val="accent2"/>
          </a:effectRef>
          <a:fontRef idx="minor">
            <a:schemeClr val="tx1"/>
          </a:fontRef>
        </p:style>
      </p:cxnSp>
      <p:pic>
        <p:nvPicPr>
          <p:cNvPr id="12" name="图片 6"/>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425669" y="6418550"/>
            <a:ext cx="5340676" cy="39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userDrawn="1"/>
        </p:nvSpPr>
        <p:spPr>
          <a:xfrm>
            <a:off x="139338" y="6406938"/>
            <a:ext cx="638629" cy="379656"/>
          </a:xfrm>
          <a:prstGeom prst="rect">
            <a:avLst/>
          </a:prstGeom>
          <a:noFill/>
        </p:spPr>
        <p:txBody>
          <a:bodyPr wrap="square" rtlCol="0">
            <a:spAutoFit/>
          </a:bodyPr>
          <a:lstStyle/>
          <a:p>
            <a:fld id="{4BFF957E-C95B-47C2-830C-B2C708162591}" type="slidenum">
              <a:rPr lang="zh-CN" altLang="en-US" sz="1865" b="1">
                <a:solidFill>
                  <a:srgbClr val="133984"/>
                </a:solidFill>
                <a:latin typeface="微软雅黑" panose="020B0503020204020204" pitchFamily="34" charset="-122"/>
                <a:ea typeface="微软雅黑" panose="020B0503020204020204" pitchFamily="34" charset="-122"/>
              </a:rPr>
              <a:pPr/>
              <a:t>‹#›</a:t>
            </a:fld>
            <a:endParaRPr lang="zh-CN" altLang="en-US" sz="1865" b="1" dirty="0">
              <a:solidFill>
                <a:srgbClr val="13398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707963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1" r:id="rId4"/>
    <p:sldLayoutId id="2147483692" r:id="rId5"/>
  </p:sldLayoutIdLst>
  <p:hf sldNum="0" hdr="0" ftr="0" dt="0"/>
  <p:txStyles>
    <p:titleStyle>
      <a:lvl1pPr algn="l" defTabSz="1218565" rtl="0" eaLnBrk="1" latinLnBrk="0" hangingPunct="1">
        <a:lnSpc>
          <a:spcPct val="100000"/>
        </a:lnSpc>
        <a:spcBef>
          <a:spcPct val="0"/>
        </a:spcBef>
        <a:buNone/>
        <a:defRPr sz="4265" b="1" kern="1200">
          <a:solidFill>
            <a:schemeClr val="tx1"/>
          </a:solidFill>
          <a:latin typeface="微软雅黑" panose="020B0503020204020204" pitchFamily="34" charset="-122"/>
          <a:ea typeface="微软雅黑" panose="020B0503020204020204" pitchFamily="34" charset="-122"/>
          <a:cs typeface="+mj-cs"/>
        </a:defRPr>
      </a:lvl1pPr>
    </p:titleStyle>
    <p:bodyStyle>
      <a:lvl1pPr marL="304800" indent="-304800" algn="l" defTabSz="1218565" rtl="0" eaLnBrk="1" latinLnBrk="0" hangingPunct="1">
        <a:lnSpc>
          <a:spcPct val="120000"/>
        </a:lnSpc>
        <a:spcBef>
          <a:spcPts val="0"/>
        </a:spcBef>
        <a:spcAft>
          <a:spcPts val="800"/>
        </a:spcAft>
        <a:buSzPct val="90000"/>
        <a:buFontTx/>
        <a:buBlip>
          <a:blip r:embed="rId10"/>
        </a:buBlip>
        <a:defRPr sz="3735" b="0" kern="1200">
          <a:solidFill>
            <a:schemeClr val="bg2"/>
          </a:solidFill>
          <a:latin typeface="微软雅黑" panose="020B0503020204020204" pitchFamily="34" charset="-122"/>
          <a:ea typeface="微软雅黑" panose="020B0503020204020204" pitchFamily="34" charset="-122"/>
          <a:cs typeface="+mn-cs"/>
        </a:defRPr>
      </a:lvl1pPr>
      <a:lvl2pPr marL="914400" indent="-304800" algn="l" defTabSz="1218565" rtl="0" eaLnBrk="1" latinLnBrk="0" hangingPunct="1">
        <a:lnSpc>
          <a:spcPct val="120000"/>
        </a:lnSpc>
        <a:spcBef>
          <a:spcPts val="0"/>
        </a:spcBef>
        <a:spcAft>
          <a:spcPts val="800"/>
        </a:spcAft>
        <a:buSzPct val="90000"/>
        <a:buFontTx/>
        <a:buBlip>
          <a:blip r:embed="rId10"/>
        </a:buBlip>
        <a:defRPr sz="3200" b="0" kern="1200">
          <a:solidFill>
            <a:schemeClr val="bg2"/>
          </a:solidFill>
          <a:latin typeface="微软雅黑" panose="020B0503020204020204" pitchFamily="34" charset="-122"/>
          <a:ea typeface="微软雅黑" panose="020B0503020204020204" pitchFamily="34" charset="-122"/>
          <a:cs typeface="+mn-cs"/>
        </a:defRPr>
      </a:lvl2pPr>
      <a:lvl3pPr marL="1524000" indent="-304800" algn="l" defTabSz="1218565" rtl="0" eaLnBrk="1" latinLnBrk="0" hangingPunct="1">
        <a:lnSpc>
          <a:spcPct val="120000"/>
        </a:lnSpc>
        <a:spcBef>
          <a:spcPts val="0"/>
        </a:spcBef>
        <a:spcAft>
          <a:spcPts val="800"/>
        </a:spcAft>
        <a:buSzPct val="90000"/>
        <a:buFontTx/>
        <a:buBlip>
          <a:blip r:embed="rId10"/>
        </a:buBlip>
        <a:defRPr sz="2400" b="0" kern="1200">
          <a:solidFill>
            <a:schemeClr val="bg2"/>
          </a:solidFill>
          <a:latin typeface="微软雅黑" panose="020B0503020204020204" pitchFamily="34" charset="-122"/>
          <a:ea typeface="微软雅黑" panose="020B0503020204020204" pitchFamily="34" charset="-122"/>
          <a:cs typeface="+mn-cs"/>
        </a:defRPr>
      </a:lvl3pPr>
      <a:lvl4pPr marL="2133600" indent="-304800" algn="l" defTabSz="1218565" rtl="0" eaLnBrk="1" latinLnBrk="0" hangingPunct="1">
        <a:lnSpc>
          <a:spcPct val="90000"/>
        </a:lnSpc>
        <a:spcBef>
          <a:spcPts val="665"/>
        </a:spcBef>
        <a:buFont typeface="Arial" panose="020B0604020202020204" pitchFamily="34" charset="0"/>
        <a:buChar char="•"/>
        <a:defRPr sz="2400" kern="1200">
          <a:solidFill>
            <a:schemeClr val="bg2"/>
          </a:solidFill>
          <a:latin typeface="+mn-lt"/>
          <a:ea typeface="+mn-ea"/>
          <a:cs typeface="+mn-cs"/>
        </a:defRPr>
      </a:lvl4pPr>
      <a:lvl5pPr marL="2743200" indent="-304800" algn="l" defTabSz="1218565" rtl="0" eaLnBrk="1" latinLnBrk="0" hangingPunct="1">
        <a:lnSpc>
          <a:spcPct val="90000"/>
        </a:lnSpc>
        <a:spcBef>
          <a:spcPts val="665"/>
        </a:spcBef>
        <a:buFont typeface="Arial" panose="020B0604020202020204" pitchFamily="34" charset="0"/>
        <a:buChar char="•"/>
        <a:defRPr sz="2400" kern="1200">
          <a:solidFill>
            <a:schemeClr val="bg2"/>
          </a:solidFill>
          <a:latin typeface="+mn-lt"/>
          <a:ea typeface="+mn-ea"/>
          <a:cs typeface="+mn-cs"/>
        </a:defRPr>
      </a:lvl5pPr>
      <a:lvl6pPr marL="33528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7475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10" r:id="rId16"/>
    <p:sldLayoutId id="2147483711" r:id="rId17"/>
    <p:sldLayoutId id="2147483777" r:id="rId18"/>
    <p:sldLayoutId id="2147483778" r:id="rId19"/>
    <p:sldLayoutId id="2147483782" r:id="rId20"/>
  </p:sldLayoutIdLst>
  <p:txStyles>
    <p:titleStyle>
      <a:lvl1pPr algn="ctr" defTabSz="1218590" rtl="0" eaLnBrk="1" latinLnBrk="0" hangingPunct="1">
        <a:spcBef>
          <a:spcPct val="0"/>
        </a:spcBef>
        <a:buNone/>
        <a:defRPr sz="5997" kern="1200">
          <a:solidFill>
            <a:schemeClr val="tx1"/>
          </a:solidFill>
          <a:latin typeface="+mj-lt"/>
          <a:ea typeface="+mj-ea"/>
          <a:cs typeface="+mj-cs"/>
        </a:defRPr>
      </a:lvl1pPr>
    </p:titleStyle>
    <p:bodyStyle>
      <a:lvl1pPr marL="456971" indent="-456971" algn="l" defTabSz="1218590" rtl="0" eaLnBrk="1" latinLnBrk="0" hangingPunct="1">
        <a:spcBef>
          <a:spcPct val="20000"/>
        </a:spcBef>
        <a:buFont typeface="Arial" panose="020B0604020202020204" pitchFamily="34" charset="0"/>
        <a:buChar char="•"/>
        <a:defRPr sz="4298" kern="1200">
          <a:solidFill>
            <a:schemeClr val="tx1"/>
          </a:solidFill>
          <a:latin typeface="+mn-lt"/>
          <a:ea typeface="+mn-ea"/>
          <a:cs typeface="+mn-cs"/>
        </a:defRPr>
      </a:lvl1pPr>
      <a:lvl2pPr marL="990739" indent="-380810" algn="l" defTabSz="1218590" rtl="0" eaLnBrk="1" latinLnBrk="0" hangingPunct="1">
        <a:spcBef>
          <a:spcPct val="20000"/>
        </a:spcBef>
        <a:buFont typeface="Arial" panose="020B0604020202020204" pitchFamily="34" charset="0"/>
        <a:buChar char="–"/>
        <a:defRPr sz="3698" kern="1200">
          <a:solidFill>
            <a:schemeClr val="tx1"/>
          </a:solidFill>
          <a:latin typeface="+mn-lt"/>
          <a:ea typeface="+mn-ea"/>
          <a:cs typeface="+mn-cs"/>
        </a:defRPr>
      </a:lvl2pPr>
      <a:lvl3pPr marL="1523238" indent="-304648" algn="l" defTabSz="1218590"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2533" indent="-304648" algn="l" defTabSz="1218590"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4pPr>
      <a:lvl5pPr marL="2742463" indent="-304648" algn="l" defTabSz="1218590"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5pPr>
      <a:lvl6pPr marL="3351758" indent="-304648" algn="l" defTabSz="1218590"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6pPr>
      <a:lvl7pPr marL="3960419" indent="-304648" algn="l" defTabSz="1218590"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7pPr>
      <a:lvl8pPr marL="4570349" indent="-304648" algn="l" defTabSz="1218590"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8pPr>
      <a:lvl9pPr marL="5179644" indent="-304648" algn="l" defTabSz="1218590"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9pPr>
    </p:bodyStyle>
    <p:otherStyle>
      <a:defPPr>
        <a:defRPr lang="zh-CN"/>
      </a:defPPr>
      <a:lvl1pPr marL="0" algn="l" defTabSz="1218590" rtl="0" eaLnBrk="1" latinLnBrk="0" hangingPunct="1">
        <a:defRPr sz="2399" kern="1200">
          <a:solidFill>
            <a:schemeClr val="tx1"/>
          </a:solidFill>
          <a:latin typeface="+mn-lt"/>
          <a:ea typeface="+mn-ea"/>
          <a:cs typeface="+mn-cs"/>
        </a:defRPr>
      </a:lvl1pPr>
      <a:lvl2pPr marL="609295" algn="l" defTabSz="1218590" rtl="0" eaLnBrk="1" latinLnBrk="0" hangingPunct="1">
        <a:defRPr sz="2399" kern="1200">
          <a:solidFill>
            <a:schemeClr val="tx1"/>
          </a:solidFill>
          <a:latin typeface="+mn-lt"/>
          <a:ea typeface="+mn-ea"/>
          <a:cs typeface="+mn-cs"/>
        </a:defRPr>
      </a:lvl2pPr>
      <a:lvl3pPr marL="1219225" algn="l" defTabSz="1218590" rtl="0" eaLnBrk="1" latinLnBrk="0" hangingPunct="1">
        <a:defRPr sz="2399" kern="1200">
          <a:solidFill>
            <a:schemeClr val="tx1"/>
          </a:solidFill>
          <a:latin typeface="+mn-lt"/>
          <a:ea typeface="+mn-ea"/>
          <a:cs typeface="+mn-cs"/>
        </a:defRPr>
      </a:lvl3pPr>
      <a:lvl4pPr marL="1827886" algn="l" defTabSz="1218590" rtl="0" eaLnBrk="1" latinLnBrk="0" hangingPunct="1">
        <a:defRPr sz="2399" kern="1200">
          <a:solidFill>
            <a:schemeClr val="tx1"/>
          </a:solidFill>
          <a:latin typeface="+mn-lt"/>
          <a:ea typeface="+mn-ea"/>
          <a:cs typeface="+mn-cs"/>
        </a:defRPr>
      </a:lvl4pPr>
      <a:lvl5pPr marL="2437181" algn="l" defTabSz="1218590" rtl="0" eaLnBrk="1" latinLnBrk="0" hangingPunct="1">
        <a:defRPr sz="2399" kern="1200">
          <a:solidFill>
            <a:schemeClr val="tx1"/>
          </a:solidFill>
          <a:latin typeface="+mn-lt"/>
          <a:ea typeface="+mn-ea"/>
          <a:cs typeface="+mn-cs"/>
        </a:defRPr>
      </a:lvl5pPr>
      <a:lvl6pPr marL="3047111" algn="l" defTabSz="1218590" rtl="0" eaLnBrk="1" latinLnBrk="0" hangingPunct="1">
        <a:defRPr sz="2399" kern="1200">
          <a:solidFill>
            <a:schemeClr val="tx1"/>
          </a:solidFill>
          <a:latin typeface="+mn-lt"/>
          <a:ea typeface="+mn-ea"/>
          <a:cs typeface="+mn-cs"/>
        </a:defRPr>
      </a:lvl6pPr>
      <a:lvl7pPr marL="3656406" algn="l" defTabSz="1218590" rtl="0" eaLnBrk="1" latinLnBrk="0" hangingPunct="1">
        <a:defRPr sz="2399" kern="1200">
          <a:solidFill>
            <a:schemeClr val="tx1"/>
          </a:solidFill>
          <a:latin typeface="+mn-lt"/>
          <a:ea typeface="+mn-ea"/>
          <a:cs typeface="+mn-cs"/>
        </a:defRPr>
      </a:lvl7pPr>
      <a:lvl8pPr marL="4265066" algn="l" defTabSz="1218590" rtl="0" eaLnBrk="1" latinLnBrk="0" hangingPunct="1">
        <a:defRPr sz="2399" kern="1200">
          <a:solidFill>
            <a:schemeClr val="tx1"/>
          </a:solidFill>
          <a:latin typeface="+mn-lt"/>
          <a:ea typeface="+mn-ea"/>
          <a:cs typeface="+mn-cs"/>
        </a:defRPr>
      </a:lvl8pPr>
      <a:lvl9pPr marL="4874996" algn="l" defTabSz="1218590"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16.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17.xml"/><Relationship Id="rId1" Type="http://schemas.openxmlformats.org/officeDocument/2006/relationships/tags" Target="../tags/tag18.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3.jpe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1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9.jpg"/><Relationship Id="rId2" Type="http://schemas.openxmlformats.org/officeDocument/2006/relationships/image" Target="../media/image60.png"/><Relationship Id="rId1" Type="http://schemas.openxmlformats.org/officeDocument/2006/relationships/slideLayout" Target="../slideLayouts/slideLayout17.xml"/><Relationship Id="rId6" Type="http://schemas.microsoft.com/office/2007/relationships/hdphoto" Target="../media/hdphoto1.wdp"/><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jpg"/><Relationship Id="rId4" Type="http://schemas.openxmlformats.org/officeDocument/2006/relationships/image" Target="../media/image62.jpeg"/><Relationship Id="rId9" Type="http://schemas.openxmlformats.org/officeDocument/2006/relationships/image" Target="../media/image66.jp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hyperlink" Target="../../../../CloudMusic/&#28102;&#36784;,Soesen,&#29579;&#20912;&#31665;%20-%20&#36828;&#26041;.ncm" TargetMode="Externa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631B9B3-AF9C-4A5D-829C-D789F4EEFBC2}"/>
              </a:ext>
            </a:extLst>
          </p:cNvPr>
          <p:cNvSpPr txBox="1"/>
          <p:nvPr>
            <p:custDataLst>
              <p:tags r:id="rId1"/>
            </p:custDataLst>
          </p:nvPr>
        </p:nvSpPr>
        <p:spPr>
          <a:xfrm>
            <a:off x="1059977" y="2309345"/>
            <a:ext cx="4352290" cy="646430"/>
          </a:xfrm>
          <a:prstGeom prst="rect">
            <a:avLst/>
          </a:prstGeom>
          <a:noFill/>
        </p:spPr>
        <p:txBody>
          <a:bodyPr wrap="square" rtlCol="0"/>
          <a:lstStyle/>
          <a:p>
            <a:pPr>
              <a:lnSpc>
                <a:spcPct val="120000"/>
              </a:lnSpc>
            </a:pPr>
            <a:r>
              <a:rPr lang="zh-CN" altLang="en-US" sz="4000" b="1" dirty="0">
                <a:solidFill>
                  <a:srgbClr val="005DA2"/>
                </a:solidFill>
                <a:latin typeface="微软雅黑" panose="020B0503020204020204" charset="-122"/>
                <a:sym typeface="+mn-ea"/>
              </a:rPr>
              <a:t>高能所简介</a:t>
            </a:r>
            <a:endParaRPr lang="en-US" altLang="zh-CN" sz="4000" b="1" dirty="0">
              <a:solidFill>
                <a:srgbClr val="005DA2"/>
              </a:solidFill>
              <a:latin typeface="微软雅黑" panose="020B0503020204020204" charset="-122"/>
              <a:sym typeface="+mn-ea"/>
            </a:endParaRPr>
          </a:p>
        </p:txBody>
      </p:sp>
      <p:pic>
        <p:nvPicPr>
          <p:cNvPr id="5" name="图片 4">
            <a:extLst>
              <a:ext uri="{FF2B5EF4-FFF2-40B4-BE49-F238E27FC236}">
                <a16:creationId xmlns:a16="http://schemas.microsoft.com/office/drawing/2014/main" id="{82A37A5F-0282-4A60-A6C9-2D1C4D239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8" name="矩形 7">
            <a:extLst>
              <a:ext uri="{FF2B5EF4-FFF2-40B4-BE49-F238E27FC236}">
                <a16:creationId xmlns:a16="http://schemas.microsoft.com/office/drawing/2014/main" id="{DA17143F-0C91-4D8F-9E03-0BB67C28D049}"/>
              </a:ext>
            </a:extLst>
          </p:cNvPr>
          <p:cNvSpPr/>
          <p:nvPr/>
        </p:nvSpPr>
        <p:spPr>
          <a:xfrm>
            <a:off x="0" y="0"/>
            <a:ext cx="12192000" cy="6858000"/>
          </a:xfrm>
          <a:prstGeom prst="rect">
            <a:avLst/>
          </a:prstGeom>
          <a:solidFill>
            <a:srgbClr val="0E19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4D66CC06-53F9-4A66-89F0-7A09076A5FDD}"/>
              </a:ext>
            </a:extLst>
          </p:cNvPr>
          <p:cNvGrpSpPr/>
          <p:nvPr/>
        </p:nvGrpSpPr>
        <p:grpSpPr>
          <a:xfrm>
            <a:off x="7839710" y="0"/>
            <a:ext cx="4352290" cy="6858000"/>
            <a:chOff x="1" y="0"/>
            <a:chExt cx="4352290" cy="6858000"/>
          </a:xfrm>
        </p:grpSpPr>
        <p:pic>
          <p:nvPicPr>
            <p:cNvPr id="10" name="图片 9">
              <a:extLst>
                <a:ext uri="{FF2B5EF4-FFF2-40B4-BE49-F238E27FC236}">
                  <a16:creationId xmlns:a16="http://schemas.microsoft.com/office/drawing/2014/main" id="{454D39B1-5875-42B8-87E9-63567775ED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302" r="24803" b="62105"/>
            <a:stretch/>
          </p:blipFill>
          <p:spPr>
            <a:xfrm>
              <a:off x="1" y="0"/>
              <a:ext cx="1328286" cy="3080084"/>
            </a:xfrm>
            <a:prstGeom prst="rect">
              <a:avLst/>
            </a:prstGeom>
          </p:spPr>
        </p:pic>
        <p:pic>
          <p:nvPicPr>
            <p:cNvPr id="11" name="图片 10">
              <a:extLst>
                <a:ext uri="{FF2B5EF4-FFF2-40B4-BE49-F238E27FC236}">
                  <a16:creationId xmlns:a16="http://schemas.microsoft.com/office/drawing/2014/main" id="{5ADF8E75-CCB0-4471-9F3B-53CBB912AA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302" t="42188" r="24803" b="15625"/>
            <a:stretch/>
          </p:blipFill>
          <p:spPr>
            <a:xfrm>
              <a:off x="1" y="3429000"/>
              <a:ext cx="1328286" cy="3429000"/>
            </a:xfrm>
            <a:prstGeom prst="rect">
              <a:avLst/>
            </a:prstGeom>
          </p:spPr>
        </p:pic>
        <p:pic>
          <p:nvPicPr>
            <p:cNvPr id="12" name="图片 11">
              <a:extLst>
                <a:ext uri="{FF2B5EF4-FFF2-40B4-BE49-F238E27FC236}">
                  <a16:creationId xmlns:a16="http://schemas.microsoft.com/office/drawing/2014/main" id="{BB7C5AA8-C3D0-450C-A327-D7B8A2E2FC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985" t="11369" r="13120" b="26934"/>
            <a:stretch/>
          </p:blipFill>
          <p:spPr>
            <a:xfrm>
              <a:off x="1512002" y="921618"/>
              <a:ext cx="1328287" cy="5014763"/>
            </a:xfrm>
            <a:prstGeom prst="rect">
              <a:avLst/>
            </a:prstGeom>
          </p:spPr>
        </p:pic>
        <p:pic>
          <p:nvPicPr>
            <p:cNvPr id="13" name="图片 12">
              <a:extLst>
                <a:ext uri="{FF2B5EF4-FFF2-40B4-BE49-F238E27FC236}">
                  <a16:creationId xmlns:a16="http://schemas.microsoft.com/office/drawing/2014/main" id="{88D83DF6-A33B-4702-9996-0CB833F3A5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105" b="15625"/>
            <a:stretch/>
          </p:blipFill>
          <p:spPr>
            <a:xfrm>
              <a:off x="3024004" y="0"/>
              <a:ext cx="1328287" cy="6858000"/>
            </a:xfrm>
            <a:prstGeom prst="rect">
              <a:avLst/>
            </a:prstGeom>
          </p:spPr>
        </p:pic>
      </p:grpSp>
      <p:sp>
        <p:nvSpPr>
          <p:cNvPr id="14" name="标题 3">
            <a:extLst>
              <a:ext uri="{FF2B5EF4-FFF2-40B4-BE49-F238E27FC236}">
                <a16:creationId xmlns:a16="http://schemas.microsoft.com/office/drawing/2014/main" id="{EEB3F8AC-634D-41C2-A9DF-207D5F988B47}"/>
              </a:ext>
            </a:extLst>
          </p:cNvPr>
          <p:cNvSpPr txBox="1">
            <a:spLocks/>
          </p:cNvSpPr>
          <p:nvPr/>
        </p:nvSpPr>
        <p:spPr>
          <a:xfrm>
            <a:off x="867837" y="1497320"/>
            <a:ext cx="6248398" cy="2960706"/>
          </a:xfrm>
        </p:spPr>
        <p:txBody>
          <a:bodyPr/>
          <a:lstStyle>
            <a:lvl1pPr algn="ctr" defTabSz="1218590" rtl="0" eaLnBrk="1" latinLnBrk="0" hangingPunct="1">
              <a:spcBef>
                <a:spcPct val="0"/>
              </a:spcBef>
              <a:buNone/>
              <a:defRPr sz="5997" kern="1200">
                <a:solidFill>
                  <a:schemeClr val="tx1"/>
                </a:solidFill>
                <a:latin typeface="+mj-lt"/>
                <a:ea typeface="+mj-ea"/>
                <a:cs typeface="+mj-cs"/>
              </a:defRPr>
            </a:lvl1pPr>
          </a:lstStyle>
          <a:p>
            <a:pPr>
              <a:lnSpc>
                <a:spcPct val="150000"/>
              </a:lnSpc>
            </a:pPr>
            <a:r>
              <a:rPr lang="zh-CN" altLang="en-US" sz="5400" b="1" dirty="0">
                <a:solidFill>
                  <a:schemeClr val="bg1"/>
                </a:solidFill>
                <a:latin typeface="Arial" panose="020B0604020202020204" pitchFamily="34" charset="0"/>
                <a:ea typeface="微软雅黑" panose="020B0503020204020204" pitchFamily="34" charset="-122"/>
              </a:rPr>
              <a:t>高能所研究生教育介绍</a:t>
            </a:r>
            <a:br>
              <a:rPr lang="en-US" altLang="zh-CN" b="1" dirty="0">
                <a:solidFill>
                  <a:schemeClr val="bg1"/>
                </a:solidFill>
                <a:latin typeface="Arial" panose="020B0604020202020204" pitchFamily="34" charset="0"/>
                <a:ea typeface="微软雅黑" panose="020B0503020204020204" pitchFamily="34" charset="-122"/>
              </a:rPr>
            </a:b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15" name="矩形 14">
            <a:extLst>
              <a:ext uri="{FF2B5EF4-FFF2-40B4-BE49-F238E27FC236}">
                <a16:creationId xmlns:a16="http://schemas.microsoft.com/office/drawing/2014/main" id="{487A9956-0F49-4A8F-9B53-1209D20A6015}"/>
              </a:ext>
            </a:extLst>
          </p:cNvPr>
          <p:cNvSpPr/>
          <p:nvPr/>
        </p:nvSpPr>
        <p:spPr>
          <a:xfrm>
            <a:off x="841732" y="4875002"/>
            <a:ext cx="6096000" cy="971356"/>
          </a:xfrm>
          <a:prstGeom prst="rect">
            <a:avLst/>
          </a:prstGeom>
        </p:spPr>
        <p:txBody>
          <a:bodyPr>
            <a:spAutoFit/>
          </a:bodyPr>
          <a:lstStyle/>
          <a:p>
            <a:pPr algn="ctr">
              <a:lnSpc>
                <a:spcPct val="170000"/>
              </a:lnSpc>
            </a:pPr>
            <a:r>
              <a:rPr lang="zh-CN" altLang="en-US" dirty="0">
                <a:ln w="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教育处   杨云霞      </a:t>
            </a:r>
            <a:endParaRPr lang="en-US" altLang="zh-CN" dirty="0">
              <a:ln w="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a:p>
            <a:pPr algn="ctr">
              <a:lnSpc>
                <a:spcPct val="170000"/>
              </a:lnSpc>
            </a:pPr>
            <a:r>
              <a:rPr lang="en-US" altLang="zh-CN" dirty="0">
                <a:ln w="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2024-7-7</a:t>
            </a:r>
          </a:p>
        </p:txBody>
      </p:sp>
    </p:spTree>
    <p:extLst>
      <p:ext uri="{BB962C8B-B14F-4D97-AF65-F5344CB8AC3E}">
        <p14:creationId xmlns:p14="http://schemas.microsoft.com/office/powerpoint/2010/main" val="3790936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221735" y="25007"/>
            <a:ext cx="7880808" cy="742212"/>
          </a:xfrm>
        </p:spPr>
        <p:txBody>
          <a:bodyPr>
            <a:normAutofit/>
          </a:bodyPr>
          <a:lstStyle/>
          <a:p>
            <a:r>
              <a:rPr lang="zh-CN" altLang="en-US" sz="3200" spc="100" dirty="0">
                <a:solidFill>
                  <a:sysClr val="window" lastClr="FFFFFF"/>
                </a:solidFill>
                <a:latin typeface="+中文正文" charset="0"/>
                <a:ea typeface="微软雅黑" panose="020B0503020204020204" charset="-122"/>
              </a:rPr>
              <a:t>科教融合：核科学与技术学院</a:t>
            </a:r>
          </a:p>
        </p:txBody>
      </p:sp>
      <p:sp>
        <p:nvSpPr>
          <p:cNvPr id="5" name="矩形 4"/>
          <p:cNvSpPr/>
          <p:nvPr/>
        </p:nvSpPr>
        <p:spPr>
          <a:xfrm>
            <a:off x="7238509" y="1397880"/>
            <a:ext cx="3882571" cy="2571473"/>
          </a:xfrm>
          <a:prstGeom prst="rect">
            <a:avLst/>
          </a:prstGeom>
          <a:noFill/>
          <a:ln>
            <a:solidFill>
              <a:srgbClr val="053C80"/>
            </a:solidFill>
          </a:ln>
        </p:spPr>
        <p:txBody>
          <a:bodyPr wrap="square">
            <a:spAutoFit/>
          </a:bodyPr>
          <a:lstStyle/>
          <a:p>
            <a:pPr fontAlgn="base">
              <a:lnSpc>
                <a:spcPts val="2100"/>
              </a:lnSpc>
              <a:spcBef>
                <a:spcPct val="0"/>
              </a:spcBef>
              <a:spcAft>
                <a:spcPct val="0"/>
              </a:spcAft>
            </a:pPr>
            <a:r>
              <a:rPr lang="zh-CN" altLang="en-US" b="1" dirty="0">
                <a:solidFill>
                  <a:srgbClr val="FF0000"/>
                </a:solidFill>
                <a:latin typeface="微软雅黑" panose="020B0503020204020204" pitchFamily="34" charset="-122"/>
                <a:ea typeface="微软雅黑" panose="020B0503020204020204" pitchFamily="34" charset="-122"/>
                <a:cs typeface="Times New Roman" pitchFamily="18" charset="0"/>
              </a:rPr>
              <a:t>课程建设</a:t>
            </a:r>
            <a:endParaRPr lang="en-US" altLang="zh-CN" b="1" dirty="0">
              <a:solidFill>
                <a:srgbClr val="FF0000"/>
              </a:solidFill>
              <a:latin typeface="微软雅黑" panose="020B0503020204020204" pitchFamily="34" charset="-122"/>
              <a:ea typeface="微软雅黑" panose="020B0503020204020204" pitchFamily="34" charset="-122"/>
              <a:cs typeface="Times New Roman" pitchFamily="18" charset="0"/>
            </a:endParaRPr>
          </a:p>
          <a:p>
            <a:pPr marL="285750" indent="-285750" fontAlgn="base">
              <a:lnSpc>
                <a:spcPts val="2100"/>
              </a:lnSpc>
              <a:spcBef>
                <a:spcPct val="0"/>
              </a:spcBef>
              <a:spcAft>
                <a:spcPct val="0"/>
              </a:spcAft>
              <a:buFont typeface="Arial" panose="020B0604020202020204" pitchFamily="34" charset="0"/>
              <a:buChar char="•"/>
            </a:pPr>
            <a:r>
              <a:rPr lang="zh-CN" altLang="en-US" sz="1500" dirty="0">
                <a:latin typeface="微软雅黑" panose="020B0503020204020204" pitchFamily="34" charset="-122"/>
                <a:ea typeface="微软雅黑" panose="020B0503020204020204" pitchFamily="34" charset="-122"/>
                <a:cs typeface="Times New Roman" pitchFamily="18" charset="0"/>
              </a:rPr>
              <a:t>课程体系改革后第一年授课</a:t>
            </a:r>
            <a:endParaRPr lang="en-US" altLang="zh-CN" sz="1500" dirty="0">
              <a:latin typeface="微软雅黑" panose="020B0503020204020204" pitchFamily="34" charset="-122"/>
              <a:ea typeface="微软雅黑" panose="020B0503020204020204" pitchFamily="34" charset="-122"/>
              <a:cs typeface="Times New Roman" pitchFamily="18" charset="0"/>
            </a:endParaRPr>
          </a:p>
          <a:p>
            <a:pPr marL="285750" indent="-285750" fontAlgn="base">
              <a:lnSpc>
                <a:spcPts val="2100"/>
              </a:lnSpc>
              <a:spcBef>
                <a:spcPct val="0"/>
              </a:spcBef>
              <a:spcAft>
                <a:spcPct val="0"/>
              </a:spcAft>
              <a:buFont typeface="Arial" panose="020B0604020202020204" pitchFamily="34" charset="0"/>
              <a:buChar char="•"/>
            </a:pPr>
            <a:r>
              <a:rPr lang="zh-CN" altLang="en-US" sz="1500" dirty="0">
                <a:latin typeface="微软雅黑" panose="020B0503020204020204" pitchFamily="34" charset="-122"/>
                <a:ea typeface="微软雅黑" panose="020B0503020204020204" pitchFamily="34" charset="-122"/>
                <a:cs typeface="Times New Roman" pitchFamily="18" charset="0"/>
              </a:rPr>
              <a:t>专业课程：</a:t>
            </a:r>
            <a:r>
              <a:rPr lang="en-US" altLang="zh-CN" sz="1500" dirty="0">
                <a:latin typeface="微软雅黑" panose="020B0503020204020204" pitchFamily="34" charset="-122"/>
                <a:ea typeface="微软雅黑" panose="020B0503020204020204" pitchFamily="34" charset="-122"/>
                <a:cs typeface="Times New Roman" pitchFamily="18" charset="0"/>
              </a:rPr>
              <a:t>35</a:t>
            </a:r>
            <a:r>
              <a:rPr lang="zh-CN" altLang="en-US" sz="1500" dirty="0">
                <a:latin typeface="微软雅黑" panose="020B0503020204020204" pitchFamily="34" charset="-122"/>
                <a:ea typeface="微软雅黑" panose="020B0503020204020204" pitchFamily="34" charset="-122"/>
                <a:cs typeface="Times New Roman" pitchFamily="18" charset="0"/>
              </a:rPr>
              <a:t>门（高能所</a:t>
            </a:r>
            <a:r>
              <a:rPr lang="en-US" altLang="zh-CN" sz="1500" dirty="0">
                <a:latin typeface="微软雅黑" panose="020B0503020204020204" pitchFamily="34" charset="-122"/>
                <a:ea typeface="微软雅黑" panose="020B0503020204020204" pitchFamily="34" charset="-122"/>
                <a:cs typeface="Times New Roman" pitchFamily="18" charset="0"/>
              </a:rPr>
              <a:t>19</a:t>
            </a:r>
            <a:r>
              <a:rPr lang="zh-CN" altLang="en-US" sz="1500" dirty="0">
                <a:latin typeface="微软雅黑" panose="020B0503020204020204" pitchFamily="34" charset="-122"/>
                <a:ea typeface="微软雅黑" panose="020B0503020204020204" pitchFamily="34" charset="-122"/>
                <a:cs typeface="Times New Roman" pitchFamily="18" charset="0"/>
              </a:rPr>
              <a:t>门）；</a:t>
            </a:r>
            <a:endParaRPr lang="en-US" altLang="zh-CN" sz="1500" dirty="0">
              <a:latin typeface="微软雅黑" panose="020B0503020204020204" pitchFamily="34" charset="-122"/>
              <a:ea typeface="微软雅黑" panose="020B0503020204020204" pitchFamily="34" charset="-122"/>
              <a:cs typeface="Times New Roman" pitchFamily="18" charset="0"/>
            </a:endParaRPr>
          </a:p>
          <a:p>
            <a:pPr marL="285750" indent="-285750" fontAlgn="base">
              <a:lnSpc>
                <a:spcPts val="2100"/>
              </a:lnSpc>
              <a:spcBef>
                <a:spcPct val="0"/>
              </a:spcBef>
              <a:spcAft>
                <a:spcPct val="0"/>
              </a:spcAft>
              <a:buFont typeface="Arial" panose="020B0604020202020204" pitchFamily="34" charset="0"/>
              <a:buChar char="•"/>
            </a:pPr>
            <a:r>
              <a:rPr lang="zh-CN" altLang="en-US" sz="1500" dirty="0">
                <a:latin typeface="微软雅黑" panose="020B0503020204020204" pitchFamily="34" charset="-122"/>
                <a:ea typeface="微软雅黑" panose="020B0503020204020204" pitchFamily="34" charset="-122"/>
                <a:cs typeface="Times New Roman" pitchFamily="18" charset="0"/>
              </a:rPr>
              <a:t>前沿讲座：核物理和量子物理前沿</a:t>
            </a:r>
            <a:endParaRPr lang="en-US" altLang="zh-CN" sz="1500" dirty="0">
              <a:latin typeface="微软雅黑" panose="020B0503020204020204" pitchFamily="34" charset="-122"/>
              <a:ea typeface="微软雅黑" panose="020B0503020204020204" pitchFamily="34" charset="-122"/>
              <a:cs typeface="Times New Roman" pitchFamily="18" charset="0"/>
            </a:endParaRPr>
          </a:p>
          <a:p>
            <a:pPr marL="285750" indent="-285750" fontAlgn="base">
              <a:lnSpc>
                <a:spcPts val="2100"/>
              </a:lnSpc>
              <a:spcBef>
                <a:spcPct val="0"/>
              </a:spcBef>
              <a:spcAft>
                <a:spcPct val="0"/>
              </a:spcAft>
              <a:buFont typeface="Arial" panose="020B0604020202020204" pitchFamily="34" charset="0"/>
              <a:buChar char="•"/>
            </a:pPr>
            <a:r>
              <a:rPr lang="zh-CN" altLang="en-US" sz="1500" dirty="0">
                <a:latin typeface="微软雅黑" panose="020B0503020204020204" pitchFamily="34" charset="-122"/>
                <a:ea typeface="微软雅黑" panose="020B0503020204020204" pitchFamily="34" charset="-122"/>
                <a:cs typeface="Times New Roman" pitchFamily="18" charset="0"/>
              </a:rPr>
              <a:t>各类教学会议：</a:t>
            </a:r>
            <a:r>
              <a:rPr lang="en-US" altLang="zh-CN" sz="1500" dirty="0">
                <a:latin typeface="微软雅黑" panose="020B0503020204020204" pitchFamily="34" charset="-122"/>
                <a:ea typeface="微软雅黑" panose="020B0503020204020204" pitchFamily="34" charset="-122"/>
                <a:cs typeface="Times New Roman" pitchFamily="18" charset="0"/>
              </a:rPr>
              <a:t>6</a:t>
            </a:r>
            <a:r>
              <a:rPr lang="zh-CN" altLang="en-US" sz="1500" dirty="0">
                <a:latin typeface="微软雅黑" panose="020B0503020204020204" pitchFamily="34" charset="-122"/>
                <a:ea typeface="微软雅黑" panose="020B0503020204020204" pitchFamily="34" charset="-122"/>
                <a:cs typeface="Times New Roman" pitchFamily="18" charset="0"/>
              </a:rPr>
              <a:t>次；</a:t>
            </a:r>
            <a:endParaRPr lang="en-US" altLang="zh-CN" sz="1500" dirty="0">
              <a:latin typeface="微软雅黑" panose="020B0503020204020204" pitchFamily="34" charset="-122"/>
              <a:ea typeface="微软雅黑" panose="020B0503020204020204" pitchFamily="34" charset="-122"/>
              <a:cs typeface="Times New Roman" pitchFamily="18" charset="0"/>
            </a:endParaRPr>
          </a:p>
          <a:p>
            <a:pPr fontAlgn="base">
              <a:lnSpc>
                <a:spcPts val="2100"/>
              </a:lnSpc>
              <a:spcBef>
                <a:spcPct val="0"/>
              </a:spcBef>
              <a:spcAft>
                <a:spcPct val="0"/>
              </a:spcAft>
            </a:pPr>
            <a:r>
              <a:rPr lang="zh-CN" altLang="en-US" b="1" dirty="0">
                <a:solidFill>
                  <a:srgbClr val="FF0000"/>
                </a:solidFill>
                <a:latin typeface="微软雅黑" panose="020B0503020204020204" pitchFamily="34" charset="-122"/>
                <a:ea typeface="微软雅黑" panose="020B0503020204020204" pitchFamily="34" charset="-122"/>
                <a:cs typeface="Times New Roman" pitchFamily="18" charset="0"/>
              </a:rPr>
              <a:t>岗位教师</a:t>
            </a:r>
          </a:p>
          <a:p>
            <a:pPr marL="285750" indent="-285750" fontAlgn="base">
              <a:lnSpc>
                <a:spcPts val="2100"/>
              </a:lnSpc>
              <a:spcBef>
                <a:spcPct val="0"/>
              </a:spcBef>
              <a:spcAft>
                <a:spcPct val="0"/>
              </a:spcAft>
              <a:buFont typeface="Arial" panose="020B0604020202020204" pitchFamily="34" charset="0"/>
              <a:buChar char="•"/>
            </a:pPr>
            <a:r>
              <a:rPr lang="en-US" altLang="zh-CN" sz="1500" dirty="0">
                <a:latin typeface="微软雅黑" panose="020B0503020204020204" pitchFamily="34" charset="-122"/>
                <a:ea typeface="微软雅黑" panose="020B0503020204020204" pitchFamily="34" charset="-122"/>
                <a:cs typeface="Times New Roman" pitchFamily="18" charset="0"/>
              </a:rPr>
              <a:t>2023</a:t>
            </a:r>
            <a:r>
              <a:rPr lang="zh-CN" altLang="en-US" sz="1500" dirty="0">
                <a:latin typeface="微软雅黑" panose="020B0503020204020204" pitchFamily="34" charset="-122"/>
                <a:ea typeface="微软雅黑" panose="020B0503020204020204" pitchFamily="34" charset="-122"/>
                <a:cs typeface="Times New Roman" pitchFamily="18" charset="0"/>
              </a:rPr>
              <a:t>年岗位教师共</a:t>
            </a:r>
            <a:r>
              <a:rPr lang="en-US" altLang="zh-CN" sz="1500" dirty="0">
                <a:latin typeface="微软雅黑" panose="020B0503020204020204" pitchFamily="34" charset="-122"/>
                <a:ea typeface="微软雅黑" panose="020B0503020204020204" pitchFamily="34" charset="-122"/>
                <a:cs typeface="Times New Roman" pitchFamily="18" charset="0"/>
              </a:rPr>
              <a:t>54</a:t>
            </a:r>
            <a:r>
              <a:rPr lang="zh-CN" altLang="en-US" sz="1500" dirty="0">
                <a:latin typeface="微软雅黑" panose="020B0503020204020204" pitchFamily="34" charset="-122"/>
                <a:ea typeface="微软雅黑" panose="020B0503020204020204" pitchFamily="34" charset="-122"/>
                <a:cs typeface="Times New Roman" pitchFamily="18" charset="0"/>
              </a:rPr>
              <a:t>人，我所</a:t>
            </a:r>
            <a:r>
              <a:rPr lang="en-US" altLang="zh-CN" sz="1500" dirty="0">
                <a:latin typeface="微软雅黑" panose="020B0503020204020204" pitchFamily="34" charset="-122"/>
                <a:ea typeface="微软雅黑" panose="020B0503020204020204" pitchFamily="34" charset="-122"/>
                <a:cs typeface="Times New Roman" pitchFamily="18" charset="0"/>
              </a:rPr>
              <a:t>39</a:t>
            </a:r>
            <a:r>
              <a:rPr lang="zh-CN" altLang="en-US" sz="1500" dirty="0">
                <a:latin typeface="微软雅黑" panose="020B0503020204020204" pitchFamily="34" charset="-122"/>
                <a:ea typeface="微软雅黑" panose="020B0503020204020204" pitchFamily="34" charset="-122"/>
                <a:cs typeface="Times New Roman" pitchFamily="18" charset="0"/>
              </a:rPr>
              <a:t>人</a:t>
            </a:r>
            <a:endParaRPr lang="en-US" altLang="zh-CN" sz="1500" dirty="0">
              <a:latin typeface="微软雅黑" panose="020B0503020204020204" pitchFamily="34" charset="-122"/>
              <a:ea typeface="微软雅黑" panose="020B0503020204020204" pitchFamily="34" charset="-122"/>
              <a:cs typeface="Times New Roman" pitchFamily="18" charset="0"/>
            </a:endParaRPr>
          </a:p>
          <a:p>
            <a:pPr fontAlgn="base">
              <a:lnSpc>
                <a:spcPts val="2100"/>
              </a:lnSpc>
              <a:spcBef>
                <a:spcPts val="600"/>
              </a:spcBef>
              <a:spcAft>
                <a:spcPct val="0"/>
              </a:spcAft>
            </a:pPr>
            <a:r>
              <a:rPr lang="zh-CN" altLang="en-US" b="1" dirty="0">
                <a:solidFill>
                  <a:srgbClr val="FF0000"/>
                </a:solidFill>
                <a:latin typeface="微软雅黑" panose="020B0503020204020204" pitchFamily="34" charset="-122"/>
                <a:ea typeface="微软雅黑" panose="020B0503020204020204" pitchFamily="34" charset="-122"/>
                <a:cs typeface="Times New Roman" pitchFamily="18" charset="0"/>
              </a:rPr>
              <a:t>研究生管理</a:t>
            </a:r>
            <a:endParaRPr lang="en-US" altLang="zh-CN" sz="1600" b="1" dirty="0">
              <a:latin typeface="微软雅黑" panose="020B0503020204020204" pitchFamily="34" charset="-122"/>
              <a:ea typeface="微软雅黑" panose="020B0503020204020204" pitchFamily="34" charset="-122"/>
              <a:cs typeface="Times New Roman" pitchFamily="18" charset="0"/>
            </a:endParaRPr>
          </a:p>
          <a:p>
            <a:pPr marL="285750" indent="-285750" fontAlgn="base">
              <a:lnSpc>
                <a:spcPts val="2100"/>
              </a:lnSpc>
              <a:spcBef>
                <a:spcPct val="0"/>
              </a:spcBef>
              <a:spcAft>
                <a:spcPct val="0"/>
              </a:spcAft>
              <a:buFont typeface="Arial" panose="020B0604020202020204" pitchFamily="34" charset="0"/>
              <a:buChar char="•"/>
            </a:pPr>
            <a:r>
              <a:rPr lang="en-US" altLang="zh-CN" sz="1500" dirty="0">
                <a:latin typeface="微软雅黑" panose="020B0503020204020204" pitchFamily="34" charset="-122"/>
                <a:ea typeface="微软雅黑" panose="020B0503020204020204" pitchFamily="34" charset="-122"/>
                <a:cs typeface="Times New Roman" pitchFamily="18" charset="0"/>
              </a:rPr>
              <a:t>2023</a:t>
            </a:r>
            <a:r>
              <a:rPr lang="zh-CN" altLang="en-US" sz="1500" dirty="0">
                <a:latin typeface="微软雅黑" panose="020B0503020204020204" pitchFamily="34" charset="-122"/>
                <a:ea typeface="微软雅黑" panose="020B0503020204020204" pitchFamily="34" charset="-122"/>
                <a:cs typeface="Times New Roman" pitchFamily="18" charset="0"/>
              </a:rPr>
              <a:t>研究生：</a:t>
            </a:r>
            <a:r>
              <a:rPr lang="en-US" altLang="zh-CN" sz="1500" dirty="0">
                <a:latin typeface="微软雅黑" panose="020B0503020204020204" pitchFamily="34" charset="-122"/>
                <a:ea typeface="微软雅黑" panose="020B0503020204020204" pitchFamily="34" charset="-122"/>
                <a:cs typeface="Times New Roman" pitchFamily="18" charset="0"/>
              </a:rPr>
              <a:t>153</a:t>
            </a:r>
            <a:r>
              <a:rPr lang="zh-CN" altLang="en-US" sz="1500" dirty="0">
                <a:latin typeface="微软雅黑" panose="020B0503020204020204" pitchFamily="34" charset="-122"/>
                <a:ea typeface="微软雅黑" panose="020B0503020204020204" pitchFamily="34" charset="-122"/>
                <a:cs typeface="Times New Roman" pitchFamily="18" charset="0"/>
              </a:rPr>
              <a:t>人（高能所</a:t>
            </a:r>
            <a:r>
              <a:rPr lang="en-US" altLang="zh-CN" sz="1500" dirty="0">
                <a:latin typeface="微软雅黑" panose="020B0503020204020204" pitchFamily="34" charset="-122"/>
                <a:ea typeface="微软雅黑" panose="020B0503020204020204" pitchFamily="34" charset="-122"/>
                <a:cs typeface="Times New Roman" pitchFamily="18" charset="0"/>
              </a:rPr>
              <a:t>81</a:t>
            </a:r>
            <a:r>
              <a:rPr lang="zh-CN" altLang="en-US" sz="1500" dirty="0">
                <a:latin typeface="微软雅黑" panose="020B0503020204020204" pitchFamily="34" charset="-122"/>
                <a:ea typeface="微软雅黑" panose="020B0503020204020204" pitchFamily="34" charset="-122"/>
                <a:cs typeface="Times New Roman" pitchFamily="18" charset="0"/>
              </a:rPr>
              <a:t>人）；</a:t>
            </a:r>
            <a:endParaRPr lang="en-US" altLang="zh-CN" sz="1500" dirty="0">
              <a:latin typeface="微软雅黑" panose="020B0503020204020204" pitchFamily="34" charset="-122"/>
              <a:ea typeface="微软雅黑" panose="020B0503020204020204" pitchFamily="34" charset="-122"/>
              <a:cs typeface="Times New Roman" pitchFamily="18" charset="0"/>
            </a:endParaRPr>
          </a:p>
        </p:txBody>
      </p:sp>
      <p:grpSp>
        <p:nvGrpSpPr>
          <p:cNvPr id="9" name="组合 8"/>
          <p:cNvGrpSpPr/>
          <p:nvPr/>
        </p:nvGrpSpPr>
        <p:grpSpPr>
          <a:xfrm>
            <a:off x="358636" y="1738857"/>
            <a:ext cx="5888845" cy="4602129"/>
            <a:chOff x="16563" y="4460739"/>
            <a:chExt cx="5456351" cy="2630295"/>
          </a:xfrm>
        </p:grpSpPr>
        <p:sp>
          <p:nvSpPr>
            <p:cNvPr id="10" name="圆角矩形 9"/>
            <p:cNvSpPr/>
            <p:nvPr/>
          </p:nvSpPr>
          <p:spPr>
            <a:xfrm>
              <a:off x="16563" y="5209947"/>
              <a:ext cx="1884514" cy="924701"/>
            </a:xfrm>
            <a:prstGeom prst="roundRect">
              <a:avLst/>
            </a:prstGeom>
            <a:solidFill>
              <a:srgbClr val="CBCBCB"/>
            </a:solidFill>
            <a:ln w="9525" cap="flat" cmpd="sng" algn="ctr">
              <a:noFill/>
              <a:prstDash val="solid"/>
            </a:ln>
            <a:effectLst/>
          </p:spPr>
          <p:txBody>
            <a:bodyPr anchor="ctr"/>
            <a:lstStyle/>
            <a:p>
              <a:pPr algn="ctr"/>
              <a:r>
                <a:rPr lang="zh-CN" altLang="en-US" sz="1600" b="1" kern="0" dirty="0">
                  <a:latin typeface="微软雅黑" panose="020B0503020204020204" pitchFamily="34" charset="-122"/>
                  <a:ea typeface="微软雅黑" panose="020B0503020204020204" pitchFamily="34" charset="-122"/>
                </a:rPr>
                <a:t>核科学与技术学院</a:t>
              </a:r>
              <a:endParaRPr lang="en-US" altLang="zh-CN" sz="1600" b="1" kern="0" dirty="0">
                <a:latin typeface="微软雅黑" panose="020B0503020204020204" pitchFamily="34" charset="-122"/>
                <a:ea typeface="微软雅黑" panose="020B0503020204020204" pitchFamily="34" charset="-122"/>
              </a:endParaRPr>
            </a:p>
            <a:p>
              <a:pPr algn="ctr"/>
              <a:r>
                <a:rPr lang="zh-CN" altLang="en-US" sz="1500" kern="0" dirty="0">
                  <a:latin typeface="微软雅黑" panose="020B0503020204020204" pitchFamily="34" charset="-122"/>
                  <a:ea typeface="微软雅黑" panose="020B0503020204020204" pitchFamily="34" charset="-122"/>
                </a:rPr>
                <a:t>（</a:t>
              </a:r>
              <a:r>
                <a:rPr lang="zh-CN" altLang="en-US" sz="1500" b="1" kern="0" dirty="0">
                  <a:latin typeface="微软雅黑" panose="020B0503020204020204" pitchFamily="34" charset="-122"/>
                  <a:ea typeface="微软雅黑" panose="020B0503020204020204" pitchFamily="34" charset="-122"/>
                </a:rPr>
                <a:t>院长：王贻芳</a:t>
              </a:r>
              <a:endParaRPr lang="en-US" altLang="zh-CN" sz="1500" b="1" kern="0" dirty="0">
                <a:latin typeface="微软雅黑" panose="020B0503020204020204" pitchFamily="34" charset="-122"/>
                <a:ea typeface="微软雅黑" panose="020B0503020204020204" pitchFamily="34" charset="-122"/>
              </a:endParaRPr>
            </a:p>
            <a:p>
              <a:pPr algn="ctr"/>
              <a:r>
                <a:rPr lang="zh-CN" altLang="en-US" sz="1500" b="1" kern="0" dirty="0">
                  <a:latin typeface="微软雅黑" panose="020B0503020204020204" pitchFamily="34" charset="-122"/>
                  <a:ea typeface="微软雅黑" panose="020B0503020204020204" pitchFamily="34" charset="-122"/>
                </a:rPr>
                <a:t>副院长：魏龙</a:t>
              </a:r>
              <a:r>
                <a:rPr lang="zh-CN" altLang="en-US" sz="1500" kern="0" dirty="0">
                  <a:latin typeface="微软雅黑" panose="020B0503020204020204" pitchFamily="34" charset="-122"/>
                  <a:ea typeface="微软雅黑" panose="020B0503020204020204" pitchFamily="34" charset="-122"/>
                </a:rPr>
                <a:t>等）</a:t>
              </a:r>
            </a:p>
          </p:txBody>
        </p:sp>
        <p:sp>
          <p:nvSpPr>
            <p:cNvPr id="11" name="圆角矩形 10"/>
            <p:cNvSpPr/>
            <p:nvPr/>
          </p:nvSpPr>
          <p:spPr>
            <a:xfrm>
              <a:off x="2040437" y="5055093"/>
              <a:ext cx="3430049" cy="200000"/>
            </a:xfrm>
            <a:prstGeom prst="roundRect">
              <a:avLst/>
            </a:prstGeom>
            <a:solidFill>
              <a:srgbClr val="66CCFF"/>
            </a:solidFill>
            <a:ln w="9525" cap="flat" cmpd="sng" algn="ctr">
              <a:noFill/>
              <a:prstDash val="solid"/>
            </a:ln>
            <a:effectLst/>
          </p:spPr>
          <p:txBody>
            <a:bodyPr anchor="ctr"/>
            <a:lstStyle/>
            <a:p>
              <a:pPr algn="ctr"/>
              <a:r>
                <a:rPr lang="zh-CN" altLang="en-US" sz="1400" kern="0" dirty="0">
                  <a:solidFill>
                    <a:srgbClr val="FF0000"/>
                  </a:solidFill>
                  <a:latin typeface="微软雅黑" panose="020B0503020204020204" pitchFamily="34" charset="-122"/>
                  <a:ea typeface="微软雅黑" panose="020B0503020204020204" pitchFamily="34" charset="-122"/>
                </a:rPr>
                <a:t>中子科学与技术</a:t>
              </a:r>
              <a:r>
                <a:rPr lang="zh-CN" altLang="en-US" sz="1400" kern="0" dirty="0">
                  <a:solidFill>
                    <a:prstClr val="black"/>
                  </a:solidFill>
                  <a:latin typeface="微软雅黑" panose="020B0503020204020204" pitchFamily="34" charset="-122"/>
                  <a:ea typeface="微软雅黑" panose="020B0503020204020204" pitchFamily="34" charset="-122"/>
                </a:rPr>
                <a:t>（</a:t>
              </a:r>
              <a:r>
                <a:rPr lang="zh-CN" altLang="en-US" sz="1400" kern="0" dirty="0">
                  <a:solidFill>
                    <a:srgbClr val="FF0000"/>
                  </a:solidFill>
                  <a:latin typeface="微软雅黑" panose="020B0503020204020204" pitchFamily="34" charset="-122"/>
                  <a:ea typeface="微软雅黑" panose="020B0503020204020204" pitchFamily="34" charset="-122"/>
                </a:rPr>
                <a:t>陈元柏</a:t>
              </a:r>
              <a:r>
                <a:rPr lang="zh-CN" altLang="en-US" sz="1400" kern="0" dirty="0">
                  <a:solidFill>
                    <a:prstClr val="black"/>
                  </a:solidFill>
                  <a:latin typeface="微软雅黑" panose="020B0503020204020204" pitchFamily="34" charset="-122"/>
                  <a:ea typeface="微软雅黑" panose="020B0503020204020204" pitchFamily="34" charset="-122"/>
                </a:rPr>
                <a:t>、杨磊、蔡翔舟）</a:t>
              </a:r>
            </a:p>
          </p:txBody>
        </p:sp>
        <p:sp>
          <p:nvSpPr>
            <p:cNvPr id="12" name="圆角矩形 11"/>
            <p:cNvSpPr/>
            <p:nvPr/>
          </p:nvSpPr>
          <p:spPr>
            <a:xfrm>
              <a:off x="2036675" y="4767581"/>
              <a:ext cx="3417330" cy="248400"/>
            </a:xfrm>
            <a:prstGeom prst="roundRect">
              <a:avLst/>
            </a:prstGeom>
            <a:solidFill>
              <a:srgbClr val="66CCFF"/>
            </a:solidFill>
            <a:ln w="9525" cap="flat" cmpd="sng" algn="ctr">
              <a:noFill/>
              <a:prstDash val="solid"/>
            </a:ln>
            <a:effectLst/>
          </p:spPr>
          <p:txBody>
            <a:bodyPr anchor="ctr"/>
            <a:lstStyle/>
            <a:p>
              <a:pPr algn="ctr"/>
              <a:r>
                <a:rPr lang="zh-CN" altLang="en-US" sz="1400" kern="0" dirty="0">
                  <a:solidFill>
                    <a:srgbClr val="FF0000"/>
                  </a:solidFill>
                  <a:latin typeface="微软雅黑" panose="020B0503020204020204" pitchFamily="34" charset="-122"/>
                  <a:ea typeface="微软雅黑" panose="020B0503020204020204" pitchFamily="34" charset="-122"/>
                </a:rPr>
                <a:t>核化学与放射化学</a:t>
              </a:r>
              <a:r>
                <a:rPr lang="zh-CN" altLang="en-US" sz="1400" kern="0" dirty="0">
                  <a:solidFill>
                    <a:prstClr val="black"/>
                  </a:solidFill>
                  <a:latin typeface="微软雅黑" panose="020B0503020204020204" pitchFamily="34" charset="-122"/>
                  <a:ea typeface="微软雅黑" panose="020B0503020204020204" pitchFamily="34" charset="-122"/>
                </a:rPr>
                <a:t>（</a:t>
              </a:r>
              <a:r>
                <a:rPr lang="zh-CN" altLang="en-US" sz="1400" kern="0" dirty="0">
                  <a:solidFill>
                    <a:srgbClr val="FF0000"/>
                  </a:solidFill>
                  <a:latin typeface="微软雅黑" panose="020B0503020204020204" pitchFamily="34" charset="-122"/>
                  <a:ea typeface="微软雅黑" panose="020B0503020204020204" pitchFamily="34" charset="-122"/>
                </a:rPr>
                <a:t>柴之芳</a:t>
              </a:r>
              <a:r>
                <a:rPr lang="zh-CN" altLang="en-US" sz="1400" kern="0" dirty="0">
                  <a:solidFill>
                    <a:prstClr val="black"/>
                  </a:solidFill>
                  <a:latin typeface="微软雅黑" panose="020B0503020204020204" pitchFamily="34" charset="-122"/>
                  <a:ea typeface="微软雅黑" panose="020B0503020204020204" pitchFamily="34" charset="-122"/>
                </a:rPr>
                <a:t>、秦芝、龚昱）</a:t>
              </a:r>
            </a:p>
          </p:txBody>
        </p:sp>
        <p:sp>
          <p:nvSpPr>
            <p:cNvPr id="13" name="圆角矩形 12"/>
            <p:cNvSpPr/>
            <p:nvPr/>
          </p:nvSpPr>
          <p:spPr>
            <a:xfrm>
              <a:off x="2033923" y="4460739"/>
              <a:ext cx="3435935" cy="272916"/>
            </a:xfrm>
            <a:prstGeom prst="roundRect">
              <a:avLst/>
            </a:prstGeom>
            <a:solidFill>
              <a:srgbClr val="66CCFF"/>
            </a:solidFill>
            <a:ln w="9525" cap="flat" cmpd="sng" algn="ctr">
              <a:noFill/>
              <a:prstDash val="solid"/>
            </a:ln>
            <a:effectLst/>
          </p:spPr>
          <p:txBody>
            <a:bodyPr anchor="ctr"/>
            <a:lstStyle/>
            <a:p>
              <a:pPr algn="ctr"/>
              <a:r>
                <a:rPr lang="zh-CN" altLang="en-US" sz="1400" kern="0" dirty="0">
                  <a:solidFill>
                    <a:srgbClr val="FF0000"/>
                  </a:solidFill>
                  <a:latin typeface="微软雅黑" panose="020B0503020204020204" pitchFamily="34" charset="-122"/>
                  <a:ea typeface="微软雅黑" panose="020B0503020204020204" pitchFamily="34" charset="-122"/>
                </a:rPr>
                <a:t>粒子物理（沈肖雁、朱科军、赵强）</a:t>
              </a:r>
            </a:p>
          </p:txBody>
        </p:sp>
        <p:sp>
          <p:nvSpPr>
            <p:cNvPr id="14" name="圆角矩形 13"/>
            <p:cNvSpPr/>
            <p:nvPr/>
          </p:nvSpPr>
          <p:spPr>
            <a:xfrm>
              <a:off x="2054726" y="5919320"/>
              <a:ext cx="3415760" cy="248400"/>
            </a:xfrm>
            <a:prstGeom prst="roundRect">
              <a:avLst/>
            </a:prstGeom>
            <a:solidFill>
              <a:srgbClr val="4D93DA"/>
            </a:solidFill>
            <a:ln w="9525" cap="flat" cmpd="sng" algn="ctr">
              <a:noFill/>
              <a:prstDash val="solid"/>
            </a:ln>
            <a:effectLst/>
          </p:spPr>
          <p:txBody>
            <a:bodyPr anchor="ctr"/>
            <a:lstStyle/>
            <a:p>
              <a:pPr algn="ctr"/>
              <a:r>
                <a:rPr lang="zh-CN" altLang="en-US" sz="1300" kern="0" dirty="0">
                  <a:solidFill>
                    <a:prstClr val="black"/>
                  </a:solidFill>
                  <a:latin typeface="微软雅黑" panose="020B0503020204020204" pitchFamily="34" charset="-122"/>
                  <a:ea typeface="微软雅黑" panose="020B0503020204020204" pitchFamily="34" charset="-122"/>
                </a:rPr>
                <a:t>加速器物理与技术（夏佳文、</a:t>
              </a:r>
              <a:r>
                <a:rPr lang="zh-CN" altLang="en-US" sz="1300" kern="0" dirty="0">
                  <a:solidFill>
                    <a:srgbClr val="FF0000"/>
                  </a:solidFill>
                  <a:latin typeface="微软雅黑" panose="020B0503020204020204" pitchFamily="34" charset="-122"/>
                  <a:ea typeface="微软雅黑" panose="020B0503020204020204" pitchFamily="34" charset="-122"/>
                </a:rPr>
                <a:t>潘卫民</a:t>
              </a:r>
              <a:r>
                <a:rPr lang="zh-CN" altLang="en-US" sz="1300" kern="0" dirty="0">
                  <a:solidFill>
                    <a:prstClr val="black"/>
                  </a:solidFill>
                  <a:latin typeface="微软雅黑" panose="020B0503020204020204" pitchFamily="34" charset="-122"/>
                  <a:ea typeface="微软雅黑" panose="020B0503020204020204" pitchFamily="34" charset="-122"/>
                </a:rPr>
                <a:t>、王东）</a:t>
              </a:r>
            </a:p>
          </p:txBody>
        </p:sp>
        <p:sp>
          <p:nvSpPr>
            <p:cNvPr id="15" name="圆角矩形 14"/>
            <p:cNvSpPr/>
            <p:nvPr/>
          </p:nvSpPr>
          <p:spPr>
            <a:xfrm>
              <a:off x="2050963" y="5632032"/>
              <a:ext cx="3417330" cy="248400"/>
            </a:xfrm>
            <a:prstGeom prst="roundRect">
              <a:avLst/>
            </a:prstGeom>
            <a:solidFill>
              <a:srgbClr val="4D93DA"/>
            </a:solidFill>
            <a:ln w="9525" cap="flat" cmpd="sng" algn="ctr">
              <a:noFill/>
              <a:prstDash val="solid"/>
            </a:ln>
            <a:effectLst/>
          </p:spPr>
          <p:txBody>
            <a:bodyPr anchor="ctr"/>
            <a:lstStyle/>
            <a:p>
              <a:pPr algn="ctr"/>
              <a:r>
                <a:rPr lang="zh-CN" altLang="en-US" sz="1400" kern="0" dirty="0">
                  <a:solidFill>
                    <a:prstClr val="black"/>
                  </a:solidFill>
                  <a:latin typeface="微软雅黑" panose="020B0503020204020204" pitchFamily="34" charset="-122"/>
                  <a:ea typeface="微软雅黑" panose="020B0503020204020204" pitchFamily="34" charset="-122"/>
                </a:rPr>
                <a:t>光子科学与技术（何建华、</a:t>
              </a:r>
              <a:r>
                <a:rPr lang="zh-CN" altLang="en-US" sz="1400" kern="0" dirty="0">
                  <a:solidFill>
                    <a:srgbClr val="FF0000"/>
                  </a:solidFill>
                  <a:latin typeface="微软雅黑" panose="020B0503020204020204" pitchFamily="34" charset="-122"/>
                  <a:ea typeface="微软雅黑" panose="020B0503020204020204" pitchFamily="34" charset="-122"/>
                </a:rPr>
                <a:t>董宇辉</a:t>
              </a:r>
              <a:r>
                <a:rPr lang="zh-CN" altLang="en-US" sz="1400" kern="0" dirty="0">
                  <a:solidFill>
                    <a:prstClr val="black"/>
                  </a:solidFill>
                  <a:latin typeface="微软雅黑" panose="020B0503020204020204" pitchFamily="34" charset="-122"/>
                  <a:ea typeface="微软雅黑" panose="020B0503020204020204" pitchFamily="34" charset="-122"/>
                </a:rPr>
                <a:t>）</a:t>
              </a:r>
            </a:p>
          </p:txBody>
        </p:sp>
        <p:sp>
          <p:nvSpPr>
            <p:cNvPr id="16" name="圆角矩形 15"/>
            <p:cNvSpPr/>
            <p:nvPr/>
          </p:nvSpPr>
          <p:spPr>
            <a:xfrm>
              <a:off x="2040437" y="5332367"/>
              <a:ext cx="3430049" cy="242168"/>
            </a:xfrm>
            <a:prstGeom prst="roundRect">
              <a:avLst/>
            </a:prstGeom>
            <a:solidFill>
              <a:srgbClr val="66CCFF"/>
            </a:solidFill>
            <a:ln w="9525" cap="flat" cmpd="sng" algn="ctr">
              <a:noFill/>
              <a:prstDash val="solid"/>
            </a:ln>
            <a:effectLst/>
          </p:spPr>
          <p:txBody>
            <a:bodyPr anchor="ctr"/>
            <a:lstStyle/>
            <a:p>
              <a:pPr algn="ctr"/>
              <a:r>
                <a:rPr lang="zh-CN" altLang="en-US" sz="1300" kern="0" dirty="0">
                  <a:solidFill>
                    <a:srgbClr val="FF0000"/>
                  </a:solidFill>
                  <a:latin typeface="微软雅黑" panose="020B0503020204020204" pitchFamily="34" charset="-122"/>
                  <a:ea typeface="微软雅黑" panose="020B0503020204020204" pitchFamily="34" charset="-122"/>
                </a:rPr>
                <a:t>核电子学与探测技术</a:t>
              </a:r>
              <a:r>
                <a:rPr lang="zh-CN" altLang="en-US" sz="1300" kern="0" dirty="0">
                  <a:solidFill>
                    <a:prstClr val="black"/>
                  </a:solidFill>
                  <a:latin typeface="微软雅黑" panose="020B0503020204020204" pitchFamily="34" charset="-122"/>
                  <a:ea typeface="微软雅黑" panose="020B0503020204020204" pitchFamily="34" charset="-122"/>
                </a:rPr>
                <a:t>（</a:t>
              </a:r>
              <a:r>
                <a:rPr lang="zh-CN" altLang="en-US" sz="1300" kern="0" dirty="0">
                  <a:solidFill>
                    <a:srgbClr val="FF0000"/>
                  </a:solidFill>
                  <a:latin typeface="微软雅黑" panose="020B0503020204020204" pitchFamily="34" charset="-122"/>
                  <a:ea typeface="微软雅黑" panose="020B0503020204020204" pitchFamily="34" charset="-122"/>
                </a:rPr>
                <a:t>刘振安</a:t>
              </a:r>
              <a:r>
                <a:rPr lang="zh-CN" altLang="en-US" sz="1300" kern="0" dirty="0">
                  <a:solidFill>
                    <a:prstClr val="black"/>
                  </a:solidFill>
                  <a:latin typeface="微软雅黑" panose="020B0503020204020204" pitchFamily="34" charset="-122"/>
                  <a:ea typeface="微软雅黑" panose="020B0503020204020204" pitchFamily="34" charset="-122"/>
                </a:rPr>
                <a:t>、苏弘、冷用斌）</a:t>
              </a:r>
            </a:p>
          </p:txBody>
        </p:sp>
        <p:sp>
          <p:nvSpPr>
            <p:cNvPr id="17" name="圆角矩形 16"/>
            <p:cNvSpPr/>
            <p:nvPr/>
          </p:nvSpPr>
          <p:spPr>
            <a:xfrm>
              <a:off x="2046326" y="6547960"/>
              <a:ext cx="3415760" cy="248400"/>
            </a:xfrm>
            <a:prstGeom prst="roundRect">
              <a:avLst/>
            </a:prstGeom>
            <a:solidFill>
              <a:srgbClr val="053C80"/>
            </a:solidFill>
            <a:ln w="9525" cap="flat" cmpd="sng" algn="ctr">
              <a:noFill/>
              <a:prstDash val="solid"/>
            </a:ln>
            <a:effectLst/>
          </p:spPr>
          <p:txBody>
            <a:bodyPr anchor="ctr"/>
            <a:lstStyle/>
            <a:p>
              <a:pPr algn="ctr"/>
              <a:r>
                <a:rPr lang="zh-CN" altLang="en-US" sz="1400" kern="0" dirty="0">
                  <a:solidFill>
                    <a:schemeClr val="bg1"/>
                  </a:solidFill>
                  <a:latin typeface="微软雅黑" panose="020B0503020204020204" pitchFamily="34" charset="-122"/>
                  <a:ea typeface="微软雅黑" panose="020B0503020204020204" pitchFamily="34" charset="-122"/>
                </a:rPr>
                <a:t>核物理</a:t>
              </a:r>
            </a:p>
          </p:txBody>
        </p:sp>
        <p:sp>
          <p:nvSpPr>
            <p:cNvPr id="18" name="圆角矩形 17"/>
            <p:cNvSpPr/>
            <p:nvPr/>
          </p:nvSpPr>
          <p:spPr>
            <a:xfrm>
              <a:off x="2056514" y="6206050"/>
              <a:ext cx="3416400" cy="295635"/>
            </a:xfrm>
            <a:prstGeom prst="roundRect">
              <a:avLst/>
            </a:prstGeom>
            <a:solidFill>
              <a:srgbClr val="4D93DA"/>
            </a:solidFill>
            <a:ln w="9525" cap="flat" cmpd="sng" algn="ctr">
              <a:noFill/>
              <a:prstDash val="solid"/>
            </a:ln>
            <a:effectLst/>
          </p:spPr>
          <p:txBody>
            <a:bodyPr anchor="ctr"/>
            <a:lstStyle/>
            <a:p>
              <a:pPr algn="ctr"/>
              <a:r>
                <a:rPr lang="zh-CN" altLang="en-US" sz="1200" kern="0" dirty="0">
                  <a:solidFill>
                    <a:prstClr val="black"/>
                  </a:solidFill>
                  <a:latin typeface="微软雅黑" panose="020B0503020204020204" pitchFamily="34" charset="-122"/>
                  <a:ea typeface="微软雅黑" panose="020B0503020204020204" pitchFamily="34" charset="-122"/>
                </a:rPr>
                <a:t>辐射物理与</a:t>
              </a:r>
              <a:r>
                <a:rPr lang="zh-CN" altLang="en-US" sz="1300" kern="0" dirty="0">
                  <a:solidFill>
                    <a:prstClr val="black"/>
                  </a:solidFill>
                  <a:latin typeface="微软雅黑" panose="020B0503020204020204" pitchFamily="34" charset="-122"/>
                  <a:ea typeface="微软雅黑" panose="020B0503020204020204" pitchFamily="34" charset="-122"/>
                </a:rPr>
                <a:t>核医学</a:t>
              </a:r>
              <a:r>
                <a:rPr lang="zh-CN" altLang="en-US" sz="1200" kern="0" dirty="0">
                  <a:solidFill>
                    <a:prstClr val="black"/>
                  </a:solidFill>
                  <a:latin typeface="微软雅黑" panose="020B0503020204020204" pitchFamily="34" charset="-122"/>
                  <a:ea typeface="微软雅黑" panose="020B0503020204020204" pitchFamily="34" charset="-122"/>
                </a:rPr>
                <a:t>（肖国青、夏晓彬、</a:t>
              </a:r>
              <a:r>
                <a:rPr lang="zh-CN" altLang="en-US" sz="1200" kern="0" dirty="0">
                  <a:solidFill>
                    <a:srgbClr val="FF0000"/>
                  </a:solidFill>
                  <a:latin typeface="微软雅黑" panose="020B0503020204020204" pitchFamily="34" charset="-122"/>
                  <a:ea typeface="微软雅黑" panose="020B0503020204020204" pitchFamily="34" charset="-122"/>
                </a:rPr>
                <a:t>刘宇</a:t>
              </a:r>
              <a:r>
                <a:rPr lang="zh-CN" altLang="en-US" sz="1200" kern="0" dirty="0">
                  <a:solidFill>
                    <a:prstClr val="black"/>
                  </a:solidFill>
                  <a:latin typeface="微软雅黑" panose="020B0503020204020204" pitchFamily="34" charset="-122"/>
                  <a:ea typeface="微软雅黑" panose="020B0503020204020204" pitchFamily="34" charset="-122"/>
                </a:rPr>
                <a:t>等）</a:t>
              </a:r>
            </a:p>
          </p:txBody>
        </p:sp>
        <p:cxnSp>
          <p:nvCxnSpPr>
            <p:cNvPr id="19" name="直接连接符 18"/>
            <p:cNvCxnSpPr>
              <a:endCxn id="13" idx="1"/>
            </p:cNvCxnSpPr>
            <p:nvPr/>
          </p:nvCxnSpPr>
          <p:spPr>
            <a:xfrm flipV="1">
              <a:off x="1906653" y="4597197"/>
              <a:ext cx="127270" cy="1201956"/>
            </a:xfrm>
            <a:prstGeom prst="line">
              <a:avLst/>
            </a:prstGeom>
            <a:noFill/>
            <a:ln w="19050" algn="ctr">
              <a:solidFill>
                <a:schemeClr val="bg1">
                  <a:lumMod val="85000"/>
                </a:schemeClr>
              </a:solidFill>
              <a:round/>
            </a:ln>
          </p:spPr>
        </p:cxnSp>
        <p:cxnSp>
          <p:nvCxnSpPr>
            <p:cNvPr id="20" name="直接连接符 19"/>
            <p:cNvCxnSpPr>
              <a:endCxn id="12" idx="1"/>
            </p:cNvCxnSpPr>
            <p:nvPr/>
          </p:nvCxnSpPr>
          <p:spPr>
            <a:xfrm flipV="1">
              <a:off x="1898880" y="4891781"/>
              <a:ext cx="137795" cy="924174"/>
            </a:xfrm>
            <a:prstGeom prst="line">
              <a:avLst/>
            </a:prstGeom>
            <a:noFill/>
            <a:ln w="19050" algn="ctr">
              <a:solidFill>
                <a:schemeClr val="bg1">
                  <a:lumMod val="85000"/>
                </a:schemeClr>
              </a:solidFill>
              <a:round/>
            </a:ln>
          </p:spPr>
        </p:cxnSp>
        <p:cxnSp>
          <p:nvCxnSpPr>
            <p:cNvPr id="21" name="直接连接符 20"/>
            <p:cNvCxnSpPr>
              <a:endCxn id="11" idx="1"/>
            </p:cNvCxnSpPr>
            <p:nvPr/>
          </p:nvCxnSpPr>
          <p:spPr>
            <a:xfrm flipV="1">
              <a:off x="1898880" y="5155093"/>
              <a:ext cx="141557" cy="660862"/>
            </a:xfrm>
            <a:prstGeom prst="line">
              <a:avLst/>
            </a:prstGeom>
            <a:noFill/>
            <a:ln w="19050" algn="ctr">
              <a:solidFill>
                <a:schemeClr val="bg1">
                  <a:lumMod val="85000"/>
                </a:schemeClr>
              </a:solidFill>
              <a:round/>
            </a:ln>
          </p:spPr>
        </p:cxnSp>
        <p:cxnSp>
          <p:nvCxnSpPr>
            <p:cNvPr id="22" name="直接连接符 21"/>
            <p:cNvCxnSpPr>
              <a:endCxn id="16" idx="1"/>
            </p:cNvCxnSpPr>
            <p:nvPr/>
          </p:nvCxnSpPr>
          <p:spPr>
            <a:xfrm flipV="1">
              <a:off x="1898880" y="5453451"/>
              <a:ext cx="141557" cy="348650"/>
            </a:xfrm>
            <a:prstGeom prst="line">
              <a:avLst/>
            </a:prstGeom>
            <a:noFill/>
            <a:ln w="19050" algn="ctr">
              <a:solidFill>
                <a:schemeClr val="bg1">
                  <a:lumMod val="85000"/>
                </a:schemeClr>
              </a:solidFill>
              <a:round/>
            </a:ln>
          </p:spPr>
        </p:cxnSp>
        <p:cxnSp>
          <p:nvCxnSpPr>
            <p:cNvPr id="23" name="直接连接符 22"/>
            <p:cNvCxnSpPr>
              <a:endCxn id="15" idx="1"/>
            </p:cNvCxnSpPr>
            <p:nvPr/>
          </p:nvCxnSpPr>
          <p:spPr>
            <a:xfrm flipV="1">
              <a:off x="1893617" y="5756232"/>
              <a:ext cx="157346" cy="48568"/>
            </a:xfrm>
            <a:prstGeom prst="line">
              <a:avLst/>
            </a:prstGeom>
            <a:noFill/>
            <a:ln w="19050" algn="ctr">
              <a:solidFill>
                <a:schemeClr val="bg1">
                  <a:lumMod val="85000"/>
                </a:schemeClr>
              </a:solidFill>
              <a:round/>
            </a:ln>
          </p:spPr>
        </p:cxnSp>
        <p:cxnSp>
          <p:nvCxnSpPr>
            <p:cNvPr id="24" name="直接连接符 23"/>
            <p:cNvCxnSpPr>
              <a:endCxn id="14" idx="1"/>
            </p:cNvCxnSpPr>
            <p:nvPr/>
          </p:nvCxnSpPr>
          <p:spPr>
            <a:xfrm>
              <a:off x="1898880" y="5815954"/>
              <a:ext cx="155846" cy="227566"/>
            </a:xfrm>
            <a:prstGeom prst="line">
              <a:avLst/>
            </a:prstGeom>
            <a:noFill/>
            <a:ln w="19050" algn="ctr">
              <a:solidFill>
                <a:schemeClr val="bg1">
                  <a:lumMod val="85000"/>
                </a:schemeClr>
              </a:solidFill>
              <a:round/>
            </a:ln>
          </p:spPr>
        </p:cxnSp>
        <p:cxnSp>
          <p:nvCxnSpPr>
            <p:cNvPr id="25" name="直接连接符 24"/>
            <p:cNvCxnSpPr>
              <a:endCxn id="18" idx="1"/>
            </p:cNvCxnSpPr>
            <p:nvPr/>
          </p:nvCxnSpPr>
          <p:spPr>
            <a:xfrm>
              <a:off x="1908608" y="5815954"/>
              <a:ext cx="147906" cy="537914"/>
            </a:xfrm>
            <a:prstGeom prst="line">
              <a:avLst/>
            </a:prstGeom>
            <a:noFill/>
            <a:ln w="19050" algn="ctr">
              <a:solidFill>
                <a:schemeClr val="bg1">
                  <a:lumMod val="85000"/>
                </a:schemeClr>
              </a:solidFill>
              <a:round/>
            </a:ln>
          </p:spPr>
        </p:cxnSp>
        <p:cxnSp>
          <p:nvCxnSpPr>
            <p:cNvPr id="26" name="直接连接符 25"/>
            <p:cNvCxnSpPr>
              <a:endCxn id="17" idx="1"/>
            </p:cNvCxnSpPr>
            <p:nvPr/>
          </p:nvCxnSpPr>
          <p:spPr>
            <a:xfrm>
              <a:off x="1897033" y="5815954"/>
              <a:ext cx="149293" cy="856206"/>
            </a:xfrm>
            <a:prstGeom prst="line">
              <a:avLst/>
            </a:prstGeom>
            <a:noFill/>
            <a:ln w="19050" algn="ctr">
              <a:solidFill>
                <a:schemeClr val="bg1">
                  <a:lumMod val="85000"/>
                </a:schemeClr>
              </a:solidFill>
              <a:round/>
            </a:ln>
          </p:spPr>
        </p:cxnSp>
        <p:sp>
          <p:nvSpPr>
            <p:cNvPr id="27" name="圆角矩形 26"/>
            <p:cNvSpPr/>
            <p:nvPr/>
          </p:nvSpPr>
          <p:spPr>
            <a:xfrm>
              <a:off x="2040437" y="6842634"/>
              <a:ext cx="3415760" cy="248400"/>
            </a:xfrm>
            <a:prstGeom prst="roundRect">
              <a:avLst/>
            </a:prstGeom>
            <a:solidFill>
              <a:srgbClr val="053C80"/>
            </a:solidFill>
            <a:ln w="9525" cap="flat" cmpd="sng" algn="ctr">
              <a:noFill/>
              <a:prstDash val="solid"/>
            </a:ln>
            <a:effectLst/>
          </p:spPr>
          <p:txBody>
            <a:bodyPr anchor="ctr"/>
            <a:lstStyle/>
            <a:p>
              <a:pPr algn="ctr"/>
              <a:r>
                <a:rPr lang="zh-CN" altLang="en-US" sz="1400" kern="0" dirty="0">
                  <a:solidFill>
                    <a:schemeClr val="bg1"/>
                  </a:solidFill>
                  <a:latin typeface="微软雅黑" panose="020B0503020204020204" pitchFamily="34" charset="-122"/>
                  <a:ea typeface="微软雅黑" panose="020B0503020204020204" pitchFamily="34" charset="-122"/>
                </a:rPr>
                <a:t>核能工程与技术</a:t>
              </a:r>
            </a:p>
          </p:txBody>
        </p:sp>
        <p:cxnSp>
          <p:nvCxnSpPr>
            <p:cNvPr id="28" name="直接连接符 27"/>
            <p:cNvCxnSpPr>
              <a:cxnSpLocks/>
              <a:endCxn id="27" idx="1"/>
            </p:cNvCxnSpPr>
            <p:nvPr/>
          </p:nvCxnSpPr>
          <p:spPr>
            <a:xfrm>
              <a:off x="1897033" y="5886648"/>
              <a:ext cx="143404" cy="1080186"/>
            </a:xfrm>
            <a:prstGeom prst="line">
              <a:avLst/>
            </a:prstGeom>
            <a:noFill/>
            <a:ln w="19050" algn="ctr">
              <a:solidFill>
                <a:schemeClr val="bg1">
                  <a:lumMod val="85000"/>
                </a:schemeClr>
              </a:solidFill>
              <a:round/>
            </a:ln>
          </p:spPr>
        </p:cxnSp>
      </p:grpSp>
      <p:sp>
        <p:nvSpPr>
          <p:cNvPr id="30" name="矩形 29"/>
          <p:cNvSpPr/>
          <p:nvPr/>
        </p:nvSpPr>
        <p:spPr>
          <a:xfrm>
            <a:off x="3045056" y="1214111"/>
            <a:ext cx="2339102" cy="367537"/>
          </a:xfrm>
          <a:prstGeom prst="rect">
            <a:avLst/>
          </a:prstGeom>
        </p:spPr>
        <p:txBody>
          <a:bodyPr wrap="none">
            <a:spAutoFit/>
          </a:bodyPr>
          <a:lstStyle/>
          <a:p>
            <a:pPr fontAlgn="base">
              <a:lnSpc>
                <a:spcPts val="2100"/>
              </a:lnSpc>
              <a:spcBef>
                <a:spcPct val="0"/>
              </a:spcBef>
              <a:spcAft>
                <a:spcPct val="0"/>
              </a:spcAft>
            </a:pPr>
            <a:r>
              <a:rPr lang="zh-CN" altLang="en-US" sz="2400" b="1" dirty="0">
                <a:latin typeface="微软雅黑" panose="020B0503020204020204" pitchFamily="34" charset="-122"/>
                <a:ea typeface="微软雅黑" panose="020B0503020204020204" pitchFamily="34" charset="-122"/>
                <a:cs typeface="Times New Roman" pitchFamily="18" charset="0"/>
              </a:rPr>
              <a:t>学院教研室设置</a:t>
            </a:r>
            <a:endParaRPr lang="en-US" altLang="zh-CN" sz="2400" b="1" dirty="0">
              <a:latin typeface="微软雅黑" panose="020B0503020204020204" pitchFamily="34" charset="-122"/>
              <a:ea typeface="微软雅黑" panose="020B0503020204020204" pitchFamily="34" charset="-122"/>
              <a:cs typeface="Times New Roman" pitchFamily="18"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510" y="4174383"/>
            <a:ext cx="3882571" cy="2259622"/>
          </a:xfrm>
          <a:prstGeom prst="rect">
            <a:avLst/>
          </a:prstGeom>
        </p:spPr>
      </p:pic>
    </p:spTree>
    <p:extLst>
      <p:ext uri="{BB962C8B-B14F-4D97-AF65-F5344CB8AC3E}">
        <p14:creationId xmlns:p14="http://schemas.microsoft.com/office/powerpoint/2010/main" val="149975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409254" y="21654"/>
            <a:ext cx="7733203" cy="751748"/>
          </a:xfrm>
        </p:spPr>
        <p:txBody>
          <a:bodyPr>
            <a:normAutofit/>
          </a:bodyPr>
          <a:lstStyle/>
          <a:p>
            <a:r>
              <a:rPr lang="zh-CN" altLang="en-US" sz="3200" spc="100" dirty="0">
                <a:solidFill>
                  <a:sysClr val="window" lastClr="FFFFFF"/>
                </a:solidFill>
                <a:latin typeface="+中文正文" charset="0"/>
                <a:ea typeface="微软雅黑" panose="020B0503020204020204" charset="-122"/>
              </a:rPr>
              <a:t>科教融合：物理学院近代物理系</a:t>
            </a:r>
          </a:p>
        </p:txBody>
      </p:sp>
      <p:sp>
        <p:nvSpPr>
          <p:cNvPr id="15" name="圆角矩形 14"/>
          <p:cNvSpPr/>
          <p:nvPr/>
        </p:nvSpPr>
        <p:spPr>
          <a:xfrm>
            <a:off x="2044500" y="1498914"/>
            <a:ext cx="550862" cy="1360487"/>
          </a:xfrm>
          <a:prstGeom prst="roundRect">
            <a:avLst/>
          </a:prstGeom>
          <a:solidFill>
            <a:srgbClr val="6195C4">
              <a:lumMod val="20000"/>
              <a:lumOff val="80000"/>
            </a:srgbClr>
          </a:solidFill>
          <a:ln w="25400" cap="flat" cmpd="sng" algn="ctr">
            <a:solidFill>
              <a:srgbClr val="4F81BD">
                <a:shade val="50000"/>
              </a:srgbClr>
            </a:solidFill>
            <a:prstDash val="solid"/>
          </a:ln>
          <a:effectLst/>
        </p:spPr>
        <p:txBody>
          <a:bodyPr vert="eaVert" anchor="ctr"/>
          <a:lstStyle/>
          <a:p>
            <a:pPr algn="ctr">
              <a:defRPr/>
            </a:pPr>
            <a:r>
              <a:rPr lang="zh-CN" altLang="en-US" sz="2000" b="1" kern="0" dirty="0">
                <a:latin typeface="微软雅黑" pitchFamily="34" charset="-122"/>
                <a:ea typeface="微软雅黑" pitchFamily="34" charset="-122"/>
              </a:rPr>
              <a:t>物理学院</a:t>
            </a:r>
          </a:p>
        </p:txBody>
      </p:sp>
      <p:sp>
        <p:nvSpPr>
          <p:cNvPr id="16" name="圆角矩形 15"/>
          <p:cNvSpPr/>
          <p:nvPr/>
        </p:nvSpPr>
        <p:spPr>
          <a:xfrm>
            <a:off x="2830312" y="2413313"/>
            <a:ext cx="2133600" cy="555797"/>
          </a:xfrm>
          <a:prstGeom prst="roundRect">
            <a:avLst/>
          </a:prstGeom>
          <a:solidFill>
            <a:srgbClr val="6195C4">
              <a:lumMod val="20000"/>
              <a:lumOff val="80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zh-CN" altLang="en-US" b="1" kern="0" dirty="0">
                <a:latin typeface="微软雅黑" pitchFamily="34" charset="-122"/>
                <a:ea typeface="微软雅黑" pitchFamily="34" charset="-122"/>
              </a:rPr>
              <a:t>物理系</a:t>
            </a:r>
            <a:endParaRPr lang="en-US" altLang="zh-CN" b="1" kern="0" dirty="0">
              <a:latin typeface="微软雅黑" pitchFamily="34" charset="-122"/>
              <a:ea typeface="微软雅黑" pitchFamily="34" charset="-122"/>
            </a:endParaRPr>
          </a:p>
          <a:p>
            <a:pPr algn="ctr" fontAlgn="auto">
              <a:spcBef>
                <a:spcPts val="0"/>
              </a:spcBef>
              <a:spcAft>
                <a:spcPts val="0"/>
              </a:spcAft>
              <a:defRPr/>
            </a:pPr>
            <a:r>
              <a:rPr lang="zh-CN" altLang="en-US" sz="1400" b="1" kern="0" dirty="0">
                <a:latin typeface="微软雅黑" pitchFamily="34" charset="-122"/>
                <a:ea typeface="微软雅黑" pitchFamily="34" charset="-122"/>
              </a:rPr>
              <a:t>（物理所等）</a:t>
            </a:r>
          </a:p>
        </p:txBody>
      </p:sp>
      <p:sp>
        <p:nvSpPr>
          <p:cNvPr id="17" name="圆角矩形 16"/>
          <p:cNvSpPr/>
          <p:nvPr/>
        </p:nvSpPr>
        <p:spPr>
          <a:xfrm>
            <a:off x="2830312" y="1498914"/>
            <a:ext cx="2105025" cy="701675"/>
          </a:xfrm>
          <a:prstGeom prst="roundRect">
            <a:avLst/>
          </a:prstGeom>
          <a:solidFill>
            <a:srgbClr val="6195C4">
              <a:lumMod val="20000"/>
              <a:lumOff val="80000"/>
            </a:srgbClr>
          </a:solidFill>
          <a:ln w="25400" cap="flat" cmpd="sng" algn="ctr">
            <a:solidFill>
              <a:srgbClr val="4F81BD">
                <a:shade val="50000"/>
              </a:srgbClr>
            </a:solidFill>
            <a:prstDash val="solid"/>
          </a:ln>
          <a:effectLst/>
        </p:spPr>
        <p:txBody>
          <a:bodyPr anchor="ctr"/>
          <a:lstStyle/>
          <a:p>
            <a:pPr algn="ctr">
              <a:defRPr/>
            </a:pPr>
            <a:r>
              <a:rPr lang="zh-CN" altLang="en-US" b="1" kern="0" dirty="0">
                <a:solidFill>
                  <a:srgbClr val="FF0000"/>
                </a:solidFill>
                <a:latin typeface="微软雅黑" pitchFamily="34" charset="-122"/>
                <a:ea typeface="微软雅黑" pitchFamily="34" charset="-122"/>
              </a:rPr>
              <a:t>近代物理系</a:t>
            </a:r>
            <a:endParaRPr lang="en-US" altLang="zh-CN" b="1" kern="0" dirty="0">
              <a:solidFill>
                <a:srgbClr val="FF0000"/>
              </a:solidFill>
              <a:latin typeface="微软雅黑" pitchFamily="34" charset="-122"/>
              <a:ea typeface="微软雅黑" pitchFamily="34" charset="-122"/>
            </a:endParaRPr>
          </a:p>
          <a:p>
            <a:pPr algn="ctr">
              <a:defRPr/>
            </a:pPr>
            <a:r>
              <a:rPr lang="zh-CN" altLang="en-US" sz="1400" b="1" kern="0" dirty="0">
                <a:solidFill>
                  <a:srgbClr val="FF0000"/>
                </a:solidFill>
                <a:latin typeface="微软雅黑" pitchFamily="34" charset="-122"/>
                <a:ea typeface="微软雅黑" pitchFamily="34" charset="-122"/>
              </a:rPr>
              <a:t>（邢志忠）</a:t>
            </a:r>
          </a:p>
        </p:txBody>
      </p:sp>
      <p:cxnSp>
        <p:nvCxnSpPr>
          <p:cNvPr id="18" name="直接连接符 33"/>
          <p:cNvCxnSpPr>
            <a:cxnSpLocks noChangeShapeType="1"/>
            <a:stCxn id="15" idx="3"/>
            <a:endCxn id="17" idx="1"/>
          </p:cNvCxnSpPr>
          <p:nvPr/>
        </p:nvCxnSpPr>
        <p:spPr bwMode="auto">
          <a:xfrm flipV="1">
            <a:off x="2595362" y="1849751"/>
            <a:ext cx="234950" cy="328613"/>
          </a:xfrm>
          <a:prstGeom prst="line">
            <a:avLst/>
          </a:prstGeom>
          <a:noFill/>
          <a:ln w="25400" algn="ctr">
            <a:solidFill>
              <a:srgbClr val="385D8A"/>
            </a:solidFill>
            <a:round/>
            <a:headEnd/>
            <a:tailEnd/>
          </a:ln>
        </p:spPr>
      </p:cxnSp>
      <p:cxnSp>
        <p:nvCxnSpPr>
          <p:cNvPr id="19" name="直接连接符 34"/>
          <p:cNvCxnSpPr>
            <a:cxnSpLocks noChangeShapeType="1"/>
            <a:stCxn id="15" idx="3"/>
            <a:endCxn id="16" idx="1"/>
          </p:cNvCxnSpPr>
          <p:nvPr/>
        </p:nvCxnSpPr>
        <p:spPr bwMode="auto">
          <a:xfrm>
            <a:off x="2595362" y="2179158"/>
            <a:ext cx="234950" cy="512054"/>
          </a:xfrm>
          <a:prstGeom prst="line">
            <a:avLst/>
          </a:prstGeom>
          <a:noFill/>
          <a:ln w="25400" algn="ctr">
            <a:solidFill>
              <a:srgbClr val="385D8A"/>
            </a:solidFill>
            <a:round/>
            <a:headEnd/>
            <a:tailEnd/>
          </a:ln>
        </p:spPr>
      </p:cxnSp>
      <p:sp>
        <p:nvSpPr>
          <p:cNvPr id="20" name="圆角矩形 19"/>
          <p:cNvSpPr/>
          <p:nvPr/>
        </p:nvSpPr>
        <p:spPr>
          <a:xfrm>
            <a:off x="5587800" y="1999978"/>
            <a:ext cx="3455987" cy="347662"/>
          </a:xfrm>
          <a:prstGeom prst="roundRect">
            <a:avLst/>
          </a:prstGeom>
          <a:solidFill>
            <a:srgbClr val="6195C4">
              <a:lumMod val="20000"/>
              <a:lumOff val="80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zh-CN" altLang="en-US" sz="1800" b="1" kern="0" dirty="0">
                <a:solidFill>
                  <a:srgbClr val="FF0000"/>
                </a:solidFill>
                <a:latin typeface="微软雅黑" pitchFamily="34" charset="-122"/>
                <a:ea typeface="微软雅黑" pitchFamily="34" charset="-122"/>
              </a:rPr>
              <a:t>核技术</a:t>
            </a:r>
            <a:r>
              <a:rPr lang="zh-CN" altLang="en-US" sz="1400" b="1" kern="0" dirty="0">
                <a:solidFill>
                  <a:schemeClr val="tx1"/>
                </a:solidFill>
                <a:latin typeface="微软雅黑" pitchFamily="34" charset="-122"/>
                <a:ea typeface="微软雅黑" pitchFamily="34" charset="-122"/>
              </a:rPr>
              <a:t>（朱科军）</a:t>
            </a:r>
          </a:p>
        </p:txBody>
      </p:sp>
      <p:sp>
        <p:nvSpPr>
          <p:cNvPr id="21" name="圆角矩形 20"/>
          <p:cNvSpPr/>
          <p:nvPr/>
        </p:nvSpPr>
        <p:spPr>
          <a:xfrm>
            <a:off x="5573512" y="1561828"/>
            <a:ext cx="3455988" cy="354012"/>
          </a:xfrm>
          <a:prstGeom prst="roundRect">
            <a:avLst/>
          </a:prstGeom>
          <a:solidFill>
            <a:srgbClr val="6195C4">
              <a:lumMod val="20000"/>
              <a:lumOff val="80000"/>
            </a:srgbClr>
          </a:solidFill>
          <a:ln w="25400" cap="flat" cmpd="sng" algn="ctr">
            <a:solidFill>
              <a:srgbClr val="4F81BD">
                <a:shade val="50000"/>
              </a:srgbClr>
            </a:solidFill>
            <a:prstDash val="solid"/>
          </a:ln>
          <a:effectLst/>
        </p:spPr>
        <p:txBody>
          <a:bodyPr anchor="ctr"/>
          <a:lstStyle/>
          <a:p>
            <a:pPr algn="ctr">
              <a:defRPr/>
            </a:pPr>
            <a:r>
              <a:rPr lang="zh-CN" altLang="en-US" b="1" kern="0" dirty="0">
                <a:solidFill>
                  <a:srgbClr val="FF0000"/>
                </a:solidFill>
                <a:latin typeface="微软雅黑" pitchFamily="34" charset="-122"/>
                <a:ea typeface="微软雅黑" pitchFamily="34" charset="-122"/>
              </a:rPr>
              <a:t>粒子物理理论</a:t>
            </a:r>
            <a:r>
              <a:rPr lang="zh-CN" altLang="en-US" sz="1400" b="1" kern="0" dirty="0">
                <a:latin typeface="微软雅黑" pitchFamily="34" charset="-122"/>
                <a:ea typeface="微软雅黑" pitchFamily="34" charset="-122"/>
              </a:rPr>
              <a:t>（常哲、吕才典）</a:t>
            </a:r>
          </a:p>
        </p:txBody>
      </p:sp>
      <p:sp>
        <p:nvSpPr>
          <p:cNvPr id="22" name="圆角矩形 21"/>
          <p:cNvSpPr/>
          <p:nvPr/>
        </p:nvSpPr>
        <p:spPr>
          <a:xfrm>
            <a:off x="5573512" y="1123678"/>
            <a:ext cx="3455988" cy="341312"/>
          </a:xfrm>
          <a:prstGeom prst="roundRect">
            <a:avLst/>
          </a:prstGeom>
          <a:solidFill>
            <a:srgbClr val="6195C4">
              <a:lumMod val="20000"/>
              <a:lumOff val="80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zh-CN" altLang="en-US" b="1" kern="0" dirty="0">
                <a:solidFill>
                  <a:srgbClr val="FF0000"/>
                </a:solidFill>
                <a:latin typeface="微软雅黑" pitchFamily="34" charset="-122"/>
                <a:ea typeface="微软雅黑" pitchFamily="34" charset="-122"/>
              </a:rPr>
              <a:t>粒子物理实验</a:t>
            </a:r>
            <a:r>
              <a:rPr lang="zh-CN" altLang="en-US" sz="1400" b="1" kern="0" dirty="0">
                <a:latin typeface="微软雅黑" pitchFamily="34" charset="-122"/>
                <a:ea typeface="微软雅黑" pitchFamily="34" charset="-122"/>
              </a:rPr>
              <a:t>（沈肖雁、胡涛）</a:t>
            </a:r>
          </a:p>
        </p:txBody>
      </p:sp>
      <p:cxnSp>
        <p:nvCxnSpPr>
          <p:cNvPr id="23" name="直接连接符 51"/>
          <p:cNvCxnSpPr>
            <a:cxnSpLocks noChangeShapeType="1"/>
            <a:stCxn id="17" idx="3"/>
            <a:endCxn id="22" idx="1"/>
          </p:cNvCxnSpPr>
          <p:nvPr/>
        </p:nvCxnSpPr>
        <p:spPr bwMode="auto">
          <a:xfrm flipV="1">
            <a:off x="4935337" y="1294334"/>
            <a:ext cx="638175" cy="555418"/>
          </a:xfrm>
          <a:prstGeom prst="line">
            <a:avLst/>
          </a:prstGeom>
          <a:noFill/>
          <a:ln w="25400" algn="ctr">
            <a:solidFill>
              <a:srgbClr val="385D8A"/>
            </a:solidFill>
            <a:round/>
            <a:headEnd/>
            <a:tailEnd/>
          </a:ln>
        </p:spPr>
      </p:cxnSp>
      <p:cxnSp>
        <p:nvCxnSpPr>
          <p:cNvPr id="24" name="直接连接符 52"/>
          <p:cNvCxnSpPr>
            <a:cxnSpLocks noChangeShapeType="1"/>
            <a:stCxn id="17" idx="3"/>
            <a:endCxn id="21" idx="1"/>
          </p:cNvCxnSpPr>
          <p:nvPr/>
        </p:nvCxnSpPr>
        <p:spPr bwMode="auto">
          <a:xfrm flipV="1">
            <a:off x="4935337" y="1738834"/>
            <a:ext cx="638175" cy="110918"/>
          </a:xfrm>
          <a:prstGeom prst="line">
            <a:avLst/>
          </a:prstGeom>
          <a:noFill/>
          <a:ln w="25400" algn="ctr">
            <a:solidFill>
              <a:srgbClr val="385D8A"/>
            </a:solidFill>
            <a:round/>
            <a:headEnd/>
            <a:tailEnd/>
          </a:ln>
        </p:spPr>
      </p:cxnSp>
      <p:cxnSp>
        <p:nvCxnSpPr>
          <p:cNvPr id="25" name="直接连接符 53"/>
          <p:cNvCxnSpPr>
            <a:cxnSpLocks noChangeShapeType="1"/>
            <a:stCxn id="17" idx="3"/>
            <a:endCxn id="20" idx="1"/>
          </p:cNvCxnSpPr>
          <p:nvPr/>
        </p:nvCxnSpPr>
        <p:spPr bwMode="auto">
          <a:xfrm>
            <a:off x="4935337" y="1849752"/>
            <a:ext cx="652463" cy="324057"/>
          </a:xfrm>
          <a:prstGeom prst="line">
            <a:avLst/>
          </a:prstGeom>
          <a:noFill/>
          <a:ln w="25400" algn="ctr">
            <a:solidFill>
              <a:srgbClr val="385D8A"/>
            </a:solidFill>
            <a:round/>
            <a:headEnd/>
            <a:tailEnd/>
          </a:ln>
        </p:spPr>
      </p:cxnSp>
      <p:grpSp>
        <p:nvGrpSpPr>
          <p:cNvPr id="32" name="组合 31"/>
          <p:cNvGrpSpPr/>
          <p:nvPr/>
        </p:nvGrpSpPr>
        <p:grpSpPr>
          <a:xfrm>
            <a:off x="1604097" y="3172745"/>
            <a:ext cx="8447079" cy="3326954"/>
            <a:chOff x="1450982" y="3282631"/>
            <a:chExt cx="8447079" cy="3326954"/>
          </a:xfrm>
        </p:grpSpPr>
        <p:sp>
          <p:nvSpPr>
            <p:cNvPr id="35" name="Rectangle 3"/>
            <p:cNvSpPr>
              <a:spLocks noChangeArrowheads="1"/>
            </p:cNvSpPr>
            <p:nvPr/>
          </p:nvSpPr>
          <p:spPr bwMode="gray">
            <a:xfrm>
              <a:off x="2825099" y="4206556"/>
              <a:ext cx="6304132" cy="1344468"/>
            </a:xfrm>
            <a:prstGeom prst="rect">
              <a:avLst/>
            </a:prstGeom>
            <a:noFill/>
            <a:ln w="12700" algn="ctr">
              <a:noFill/>
              <a:prstDash val="dash"/>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0">
                <a:latin typeface="微软雅黑" pitchFamily="34" charset="-122"/>
                <a:ea typeface="微软雅黑" pitchFamily="34" charset="-122"/>
              </a:endParaRPr>
            </a:p>
          </p:txBody>
        </p:sp>
        <p:sp>
          <p:nvSpPr>
            <p:cNvPr id="36" name="Rectangle 4"/>
            <p:cNvSpPr>
              <a:spLocks noChangeArrowheads="1"/>
            </p:cNvSpPr>
            <p:nvPr/>
          </p:nvSpPr>
          <p:spPr bwMode="gray">
            <a:xfrm>
              <a:off x="2836210" y="4367960"/>
              <a:ext cx="6292941" cy="1380416"/>
            </a:xfrm>
            <a:prstGeom prst="rect">
              <a:avLst/>
            </a:prstGeom>
            <a:noFill/>
            <a:ln w="12700" algn="ctr">
              <a:noFill/>
              <a:prstDash val="dash"/>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0">
                <a:latin typeface="微软雅黑" pitchFamily="34" charset="-122"/>
                <a:ea typeface="微软雅黑" pitchFamily="34" charset="-122"/>
              </a:endParaRPr>
            </a:p>
          </p:txBody>
        </p:sp>
        <p:sp>
          <p:nvSpPr>
            <p:cNvPr id="37" name="Rectangle 178"/>
            <p:cNvSpPr>
              <a:spLocks noChangeArrowheads="1"/>
            </p:cNvSpPr>
            <p:nvPr/>
          </p:nvSpPr>
          <p:spPr bwMode="white">
            <a:xfrm>
              <a:off x="1702656" y="4656142"/>
              <a:ext cx="1637188" cy="646331"/>
            </a:xfrm>
            <a:prstGeom prst="rect">
              <a:avLst/>
            </a:prstGeom>
            <a:noFill/>
            <a:ln w="9525" algn="ctr">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zh-CN" altLang="en-US" b="1" dirty="0">
                  <a:effectLst>
                    <a:outerShdw blurRad="38100" dist="38100" dir="2700000" algn="tl">
                      <a:srgbClr val="C0C0C0"/>
                    </a:outerShdw>
                  </a:effectLst>
                  <a:latin typeface="微软雅黑" pitchFamily="34" charset="-122"/>
                  <a:ea typeface="微软雅黑" pitchFamily="34" charset="-122"/>
                </a:rPr>
                <a:t>国科大</a:t>
              </a:r>
              <a:endParaRPr lang="en-US" altLang="zh-CN" b="1" dirty="0">
                <a:effectLst>
                  <a:outerShdw blurRad="38100" dist="38100" dir="2700000" algn="tl">
                    <a:srgbClr val="C0C0C0"/>
                  </a:outerShdw>
                </a:effectLst>
                <a:latin typeface="微软雅黑" pitchFamily="34" charset="-122"/>
                <a:ea typeface="微软雅黑" pitchFamily="34" charset="-122"/>
              </a:endParaRPr>
            </a:p>
            <a:p>
              <a:pPr algn="ctr" eaLnBrk="0" hangingPunct="0">
                <a:defRPr/>
              </a:pPr>
              <a:r>
                <a:rPr lang="zh-CN" altLang="en-US" b="1" dirty="0">
                  <a:effectLst>
                    <a:outerShdw blurRad="38100" dist="38100" dir="2700000" algn="tl">
                      <a:srgbClr val="C0C0C0"/>
                    </a:outerShdw>
                  </a:effectLst>
                  <a:latin typeface="微软雅黑" pitchFamily="34" charset="-122"/>
                  <a:ea typeface="微软雅黑" pitchFamily="34" charset="-122"/>
                </a:rPr>
                <a:t>聘任教师</a:t>
              </a:r>
              <a:endParaRPr lang="en-US" altLang="zh-CN" sz="1800" b="1" dirty="0">
                <a:effectLst>
                  <a:outerShdw blurRad="38100" dist="38100" dir="2700000" algn="tl">
                    <a:srgbClr val="C0C0C0"/>
                  </a:outerShdw>
                </a:effectLst>
                <a:latin typeface="微软雅黑" pitchFamily="34" charset="-122"/>
                <a:ea typeface="微软雅黑" pitchFamily="34" charset="-122"/>
              </a:endParaRPr>
            </a:p>
          </p:txBody>
        </p:sp>
        <p:sp>
          <p:nvSpPr>
            <p:cNvPr id="40" name="Rectangle 179"/>
            <p:cNvSpPr>
              <a:spLocks noChangeArrowheads="1"/>
            </p:cNvSpPr>
            <p:nvPr/>
          </p:nvSpPr>
          <p:spPr bwMode="white">
            <a:xfrm>
              <a:off x="1627893" y="3700516"/>
              <a:ext cx="1886603" cy="400110"/>
            </a:xfrm>
            <a:prstGeom prst="rect">
              <a:avLst/>
            </a:prstGeom>
            <a:noFill/>
            <a:ln w="9525" algn="ctr">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latin typeface="微软雅黑" pitchFamily="34" charset="-122"/>
                  <a:ea typeface="微软雅黑" pitchFamily="34" charset="-122"/>
                </a:rPr>
                <a:t>课程建设</a:t>
              </a:r>
              <a:endParaRPr lang="en-US" altLang="zh-CN" sz="2000" b="1" dirty="0">
                <a:latin typeface="微软雅黑" pitchFamily="34" charset="-122"/>
                <a:ea typeface="微软雅黑" pitchFamily="34" charset="-122"/>
              </a:endParaRPr>
            </a:p>
          </p:txBody>
        </p:sp>
        <p:cxnSp>
          <p:nvCxnSpPr>
            <p:cNvPr id="41" name="直接连接符 40"/>
            <p:cNvCxnSpPr/>
            <p:nvPr/>
          </p:nvCxnSpPr>
          <p:spPr>
            <a:xfrm>
              <a:off x="1617011" y="4142532"/>
              <a:ext cx="8134777"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726042" y="3282631"/>
              <a:ext cx="8134777" cy="0"/>
            </a:xfrm>
            <a:prstGeom prst="line">
              <a:avLst/>
            </a:prstGeom>
            <a:ln w="1016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397029" y="3411673"/>
              <a:ext cx="10282" cy="79488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49299" y="4413483"/>
              <a:ext cx="8211520" cy="0"/>
            </a:xfrm>
            <a:prstGeom prst="line">
              <a:avLst/>
            </a:prstGeom>
            <a:ln w="1016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17011" y="5472610"/>
              <a:ext cx="8211520" cy="0"/>
            </a:xfrm>
            <a:prstGeom prst="line">
              <a:avLst/>
            </a:prstGeom>
            <a:ln w="10160"/>
          </p:spPr>
          <p:style>
            <a:lnRef idx="1">
              <a:schemeClr val="accent1"/>
            </a:lnRef>
            <a:fillRef idx="0">
              <a:schemeClr val="accent1"/>
            </a:fillRef>
            <a:effectRef idx="0">
              <a:schemeClr val="accent1"/>
            </a:effectRef>
            <a:fontRef idx="minor">
              <a:schemeClr val="tx1"/>
            </a:fontRef>
          </p:style>
        </p:cxnSp>
        <p:sp>
          <p:nvSpPr>
            <p:cNvPr id="47" name="Rectangle 3"/>
            <p:cNvSpPr>
              <a:spLocks noChangeArrowheads="1"/>
            </p:cNvSpPr>
            <p:nvPr/>
          </p:nvSpPr>
          <p:spPr bwMode="gray">
            <a:xfrm>
              <a:off x="2910891" y="5265117"/>
              <a:ext cx="6304132" cy="1344468"/>
            </a:xfrm>
            <a:prstGeom prst="rect">
              <a:avLst/>
            </a:prstGeom>
            <a:noFill/>
            <a:ln w="12700" algn="ctr">
              <a:noFill/>
              <a:prstDash val="dash"/>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0">
                <a:latin typeface="微软雅黑" pitchFamily="34" charset="-122"/>
                <a:ea typeface="微软雅黑" pitchFamily="34" charset="-122"/>
              </a:endParaRPr>
            </a:p>
          </p:txBody>
        </p:sp>
        <p:sp>
          <p:nvSpPr>
            <p:cNvPr id="48" name="Rectangle 178"/>
            <p:cNvSpPr>
              <a:spLocks noChangeArrowheads="1"/>
            </p:cNvSpPr>
            <p:nvPr/>
          </p:nvSpPr>
          <p:spPr bwMode="white">
            <a:xfrm>
              <a:off x="1780599" y="5812739"/>
              <a:ext cx="1637188" cy="338554"/>
            </a:xfrm>
            <a:prstGeom prst="rect">
              <a:avLst/>
            </a:prstGeom>
            <a:noFill/>
            <a:ln w="9525" algn="ctr">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zh-CN" altLang="en-US" sz="1600" b="1" dirty="0">
                  <a:effectLst>
                    <a:outerShdw blurRad="38100" dist="38100" dir="2700000" algn="tl">
                      <a:srgbClr val="C0C0C0"/>
                    </a:outerShdw>
                  </a:effectLst>
                  <a:latin typeface="微软雅黑" pitchFamily="34" charset="-122"/>
                  <a:ea typeface="微软雅黑" pitchFamily="34" charset="-122"/>
                </a:rPr>
                <a:t>会议</a:t>
              </a:r>
              <a:endParaRPr lang="en-US" altLang="zh-CN" sz="1600" b="1" dirty="0">
                <a:effectLst>
                  <a:outerShdw blurRad="38100" dist="38100" dir="2700000" algn="tl">
                    <a:srgbClr val="C0C0C0"/>
                  </a:outerShdw>
                </a:effectLst>
                <a:latin typeface="微软雅黑" pitchFamily="34" charset="-122"/>
                <a:ea typeface="微软雅黑" pitchFamily="34" charset="-122"/>
              </a:endParaRPr>
            </a:p>
          </p:txBody>
        </p:sp>
        <p:sp>
          <p:nvSpPr>
            <p:cNvPr id="49" name="Rectangle 181"/>
            <p:cNvSpPr>
              <a:spLocks noChangeArrowheads="1"/>
            </p:cNvSpPr>
            <p:nvPr/>
          </p:nvSpPr>
          <p:spPr bwMode="auto">
            <a:xfrm>
              <a:off x="3545807" y="5734880"/>
              <a:ext cx="5341595" cy="507831"/>
            </a:xfrm>
            <a:prstGeom prst="rect">
              <a:avLst/>
            </a:prstGeom>
            <a:noFill/>
            <a:ln w="9525" algn="ctr">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rgbClr val="FF6600"/>
                </a:buClr>
                <a:buSzPct val="80000"/>
                <a:buFont typeface="Wingdings" pitchFamily="2" charset="2"/>
                <a:buChar char="u"/>
              </a:pPr>
              <a:r>
                <a:rPr lang="zh-CN" altLang="en-US" b="1" dirty="0">
                  <a:latin typeface="微软雅黑" pitchFamily="34" charset="-122"/>
                  <a:ea typeface="微软雅黑" pitchFamily="34" charset="-122"/>
                </a:rPr>
                <a:t>物理学基础大会</a:t>
              </a:r>
              <a:r>
                <a:rPr lang="en-US" altLang="zh-CN" b="1" dirty="0">
                  <a:latin typeface="微软雅黑" pitchFamily="34" charset="-122"/>
                  <a:ea typeface="微软雅黑" pitchFamily="34" charset="-122"/>
                </a:rPr>
                <a:t>-</a:t>
              </a:r>
              <a:r>
                <a:rPr lang="zh-CN" altLang="en-US" b="1" dirty="0">
                  <a:latin typeface="微软雅黑" pitchFamily="34" charset="-122"/>
                  <a:ea typeface="微软雅黑" pitchFamily="34" charset="-122"/>
                </a:rPr>
                <a:t>理论物理之夜</a:t>
              </a:r>
              <a:endParaRPr lang="en-US" altLang="zh-CN" b="1" dirty="0">
                <a:latin typeface="微软雅黑" pitchFamily="34" charset="-122"/>
                <a:ea typeface="微软雅黑" pitchFamily="34" charset="-122"/>
              </a:endParaRPr>
            </a:p>
          </p:txBody>
        </p:sp>
        <p:cxnSp>
          <p:nvCxnSpPr>
            <p:cNvPr id="50" name="直接连接符 49"/>
            <p:cNvCxnSpPr/>
            <p:nvPr/>
          </p:nvCxnSpPr>
          <p:spPr>
            <a:xfrm>
              <a:off x="1450982" y="5059059"/>
              <a:ext cx="8134777"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86541" y="6401453"/>
              <a:ext cx="8211520" cy="0"/>
            </a:xfrm>
            <a:prstGeom prst="line">
              <a:avLst/>
            </a:prstGeom>
            <a:ln w="10160"/>
          </p:spPr>
          <p:style>
            <a:lnRef idx="1">
              <a:schemeClr val="accent1"/>
            </a:lnRef>
            <a:fillRef idx="0">
              <a:schemeClr val="accent1"/>
            </a:fillRef>
            <a:effectRef idx="0">
              <a:schemeClr val="accent1"/>
            </a:effectRef>
            <a:fontRef idx="minor">
              <a:schemeClr val="tx1"/>
            </a:fontRef>
          </p:style>
        </p:cxnSp>
        <p:cxnSp>
          <p:nvCxnSpPr>
            <p:cNvPr id="52" name="直接连接符 51"/>
            <p:cNvCxnSpPr>
              <a:cxnSpLocks/>
            </p:cNvCxnSpPr>
            <p:nvPr/>
          </p:nvCxnSpPr>
          <p:spPr>
            <a:xfrm>
              <a:off x="3407311" y="5673476"/>
              <a:ext cx="13604" cy="643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直接连接符 52"/>
            <p:cNvCxnSpPr>
              <a:cxnSpLocks/>
            </p:cNvCxnSpPr>
            <p:nvPr/>
          </p:nvCxnSpPr>
          <p:spPr>
            <a:xfrm>
              <a:off x="3407311" y="4631346"/>
              <a:ext cx="0" cy="624577"/>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4" name="Rectangle 180">
            <a:extLst>
              <a:ext uri="{FF2B5EF4-FFF2-40B4-BE49-F238E27FC236}">
                <a16:creationId xmlns:a16="http://schemas.microsoft.com/office/drawing/2014/main" id="{5729FFBC-7296-4A8D-8C14-E58AB137BD44}"/>
              </a:ext>
            </a:extLst>
          </p:cNvPr>
          <p:cNvSpPr>
            <a:spLocks noChangeArrowheads="1"/>
          </p:cNvSpPr>
          <p:nvPr/>
        </p:nvSpPr>
        <p:spPr bwMode="auto">
          <a:xfrm>
            <a:off x="3621803" y="3405460"/>
            <a:ext cx="6620416" cy="757130"/>
          </a:xfrm>
          <a:prstGeom prst="rect">
            <a:avLst/>
          </a:prstGeom>
          <a:noFill/>
          <a:ln w="9525" algn="ctr">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buClr>
                <a:srgbClr val="FF6600"/>
              </a:buClr>
              <a:buSzPct val="80000"/>
              <a:buFont typeface="Wingdings" pitchFamily="2" charset="2"/>
              <a:buChar char="u"/>
            </a:pPr>
            <a:r>
              <a:rPr lang="zh-CN" altLang="en-US" b="1" dirty="0">
                <a:latin typeface="微软雅黑" pitchFamily="34" charset="-122"/>
                <a:ea typeface="微软雅黑" pitchFamily="34" charset="-122"/>
              </a:rPr>
              <a:t>研究生课程：专业课（</a:t>
            </a:r>
            <a:r>
              <a:rPr lang="en-US" altLang="zh-CN" b="1" dirty="0">
                <a:latin typeface="微软雅黑" pitchFamily="34" charset="-122"/>
                <a:ea typeface="微软雅黑" pitchFamily="34" charset="-122"/>
              </a:rPr>
              <a:t>17</a:t>
            </a:r>
            <a:r>
              <a:rPr lang="zh-CN" altLang="en-US" b="1" dirty="0">
                <a:latin typeface="微软雅黑" pitchFamily="34" charset="-122"/>
                <a:ea typeface="微软雅黑" pitchFamily="34" charset="-122"/>
              </a:rPr>
              <a:t>门课程）、前沿讲座（</a:t>
            </a:r>
            <a:r>
              <a:rPr lang="en-US" altLang="zh-CN" b="1" dirty="0">
                <a:latin typeface="微软雅黑" pitchFamily="34" charset="-122"/>
                <a:ea typeface="微软雅黑" pitchFamily="34" charset="-122"/>
              </a:rPr>
              <a:t>2</a:t>
            </a:r>
            <a:r>
              <a:rPr lang="zh-CN" altLang="en-US" b="1" dirty="0">
                <a:latin typeface="微软雅黑" pitchFamily="34" charset="-122"/>
                <a:ea typeface="微软雅黑" pitchFamily="34" charset="-122"/>
              </a:rPr>
              <a:t>系列）</a:t>
            </a:r>
          </a:p>
          <a:p>
            <a:pPr>
              <a:lnSpc>
                <a:spcPct val="120000"/>
              </a:lnSpc>
              <a:buClr>
                <a:srgbClr val="FF6600"/>
              </a:buClr>
              <a:buSzPct val="80000"/>
              <a:buFont typeface="Wingdings" pitchFamily="2" charset="2"/>
              <a:buChar char="u"/>
            </a:pPr>
            <a:r>
              <a:rPr lang="zh-CN" altLang="en-US" b="1" dirty="0">
                <a:latin typeface="微软雅黑" pitchFamily="34" charset="-122"/>
                <a:ea typeface="微软雅黑" pitchFamily="34" charset="-122"/>
              </a:rPr>
              <a:t>本科生课程：</a:t>
            </a:r>
            <a:r>
              <a:rPr lang="en-US" altLang="zh-CN" b="1" dirty="0">
                <a:latin typeface="微软雅黑" pitchFamily="34" charset="-122"/>
                <a:ea typeface="微软雅黑" pitchFamily="34" charset="-122"/>
              </a:rPr>
              <a:t>15</a:t>
            </a:r>
            <a:r>
              <a:rPr lang="zh-CN" altLang="en-US" b="1" dirty="0">
                <a:latin typeface="微软雅黑" pitchFamily="34" charset="-122"/>
                <a:ea typeface="微软雅黑" pitchFamily="34" charset="-122"/>
              </a:rPr>
              <a:t>门课（</a:t>
            </a:r>
            <a:r>
              <a:rPr lang="en-US" altLang="zh-CN" b="1" dirty="0">
                <a:latin typeface="微软雅黑" pitchFamily="34" charset="-122"/>
                <a:ea typeface="微软雅黑" pitchFamily="34" charset="-122"/>
              </a:rPr>
              <a:t>17</a:t>
            </a:r>
            <a:r>
              <a:rPr lang="zh-CN" altLang="en-US" b="1" dirty="0">
                <a:latin typeface="微软雅黑" pitchFamily="34" charset="-122"/>
                <a:ea typeface="微软雅黑" pitchFamily="34" charset="-122"/>
              </a:rPr>
              <a:t>名授课教师）</a:t>
            </a:r>
            <a:endParaRPr lang="en-US" altLang="zh-CN" b="1" dirty="0">
              <a:latin typeface="微软雅黑" pitchFamily="34" charset="-122"/>
              <a:ea typeface="微软雅黑" pitchFamily="34" charset="-122"/>
            </a:endParaRPr>
          </a:p>
        </p:txBody>
      </p:sp>
      <p:sp>
        <p:nvSpPr>
          <p:cNvPr id="39" name="Rectangle 181">
            <a:extLst>
              <a:ext uri="{FF2B5EF4-FFF2-40B4-BE49-F238E27FC236}">
                <a16:creationId xmlns:a16="http://schemas.microsoft.com/office/drawing/2014/main" id="{D7C64D25-45DB-40D0-9A23-6EF4E1C9EAF2}"/>
              </a:ext>
            </a:extLst>
          </p:cNvPr>
          <p:cNvSpPr>
            <a:spLocks noChangeArrowheads="1"/>
          </p:cNvSpPr>
          <p:nvPr/>
        </p:nvSpPr>
        <p:spPr bwMode="auto">
          <a:xfrm>
            <a:off x="3666266" y="4406576"/>
            <a:ext cx="6363153" cy="874407"/>
          </a:xfrm>
          <a:prstGeom prst="rect">
            <a:avLst/>
          </a:prstGeom>
          <a:noFill/>
          <a:ln w="9525" algn="ctr">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rgbClr val="FF6600"/>
              </a:buClr>
              <a:buSzPct val="80000"/>
              <a:buFont typeface="Wingdings" pitchFamily="2" charset="2"/>
              <a:buChar char="u"/>
            </a:pPr>
            <a:r>
              <a:rPr lang="zh-CN" altLang="en-US" b="1" dirty="0">
                <a:latin typeface="微软雅黑" pitchFamily="34" charset="-122"/>
                <a:ea typeface="微软雅黑" pitchFamily="34" charset="-122"/>
              </a:rPr>
              <a:t>国科大岗位教师</a:t>
            </a:r>
            <a:r>
              <a:rPr lang="en-US" altLang="zh-CN" b="1" dirty="0">
                <a:latin typeface="微软雅黑" pitchFamily="34" charset="-122"/>
                <a:ea typeface="微软雅黑" pitchFamily="34" charset="-122"/>
              </a:rPr>
              <a:t>55</a:t>
            </a:r>
            <a:r>
              <a:rPr lang="zh-CN" altLang="en-US" b="1" dirty="0">
                <a:latin typeface="微软雅黑" pitchFamily="34" charset="-122"/>
                <a:ea typeface="微软雅黑" pitchFamily="34" charset="-122"/>
              </a:rPr>
              <a:t>人，</a:t>
            </a:r>
            <a:r>
              <a:rPr lang="en-US" altLang="zh-CN" b="1" dirty="0">
                <a:latin typeface="微软雅黑" pitchFamily="34" charset="-122"/>
                <a:ea typeface="微软雅黑" pitchFamily="34" charset="-122"/>
              </a:rPr>
              <a:t>2023</a:t>
            </a:r>
            <a:r>
              <a:rPr lang="zh-CN" altLang="en-US" b="1" dirty="0">
                <a:latin typeface="微软雅黑" pitchFamily="34" charset="-122"/>
                <a:ea typeface="微软雅黑" pitchFamily="34" charset="-122"/>
              </a:rPr>
              <a:t>年新增</a:t>
            </a:r>
            <a:r>
              <a:rPr lang="en-US" altLang="zh-CN" b="1" dirty="0">
                <a:latin typeface="微软雅黑" pitchFamily="34" charset="-122"/>
                <a:ea typeface="微软雅黑" pitchFamily="34" charset="-122"/>
              </a:rPr>
              <a:t>3</a:t>
            </a:r>
            <a:r>
              <a:rPr lang="zh-CN" altLang="en-US" b="1" dirty="0">
                <a:latin typeface="微软雅黑" pitchFamily="34" charset="-122"/>
                <a:ea typeface="微软雅黑" pitchFamily="34" charset="-122"/>
              </a:rPr>
              <a:t>人</a:t>
            </a:r>
            <a:endParaRPr lang="en-US" altLang="zh-CN" b="1" dirty="0">
              <a:latin typeface="微软雅黑" pitchFamily="34" charset="-122"/>
              <a:ea typeface="微软雅黑" pitchFamily="34" charset="-122"/>
            </a:endParaRPr>
          </a:p>
          <a:p>
            <a:pPr>
              <a:lnSpc>
                <a:spcPct val="150000"/>
              </a:lnSpc>
              <a:buClr>
                <a:srgbClr val="FF6600"/>
              </a:buClr>
              <a:buSzPct val="80000"/>
              <a:buFont typeface="Wingdings" pitchFamily="2" charset="2"/>
              <a:buChar char="u"/>
            </a:pPr>
            <a:r>
              <a:rPr lang="zh-CN" altLang="en-US" b="1" dirty="0">
                <a:latin typeface="微软雅黑" pitchFamily="34" charset="-122"/>
                <a:ea typeface="微软雅黑" pitchFamily="34" charset="-122"/>
              </a:rPr>
              <a:t>本科生学业导师</a:t>
            </a:r>
            <a:r>
              <a:rPr lang="en-US" altLang="zh-CN" b="1" dirty="0">
                <a:latin typeface="微软雅黑" pitchFamily="34" charset="-122"/>
                <a:ea typeface="微软雅黑" pitchFamily="34" charset="-122"/>
              </a:rPr>
              <a:t>48</a:t>
            </a:r>
            <a:r>
              <a:rPr lang="zh-CN" altLang="en-US" b="1" dirty="0">
                <a:latin typeface="微软雅黑" pitchFamily="34" charset="-122"/>
                <a:ea typeface="微软雅黑" pitchFamily="34" charset="-122"/>
              </a:rPr>
              <a:t>人，双选指导学生</a:t>
            </a:r>
            <a:r>
              <a:rPr lang="en-US" altLang="zh-CN" b="1" dirty="0">
                <a:latin typeface="微软雅黑" pitchFamily="34" charset="-122"/>
                <a:ea typeface="微软雅黑" pitchFamily="34" charset="-122"/>
              </a:rPr>
              <a:t>30</a:t>
            </a:r>
            <a:r>
              <a:rPr lang="zh-CN" altLang="en-US" b="1" dirty="0">
                <a:latin typeface="微软雅黑" pitchFamily="34" charset="-122"/>
                <a:ea typeface="微软雅黑" pitchFamily="34" charset="-122"/>
              </a:rPr>
              <a:t>余名</a:t>
            </a:r>
            <a:endParaRPr lang="en-US" altLang="zh-CN" b="1" dirty="0">
              <a:latin typeface="微软雅黑" pitchFamily="34" charset="-122"/>
              <a:ea typeface="微软雅黑" pitchFamily="34" charset="-122"/>
            </a:endParaRPr>
          </a:p>
        </p:txBody>
      </p:sp>
      <p:sp>
        <p:nvSpPr>
          <p:cNvPr id="38" name="圆角矩形 37"/>
          <p:cNvSpPr/>
          <p:nvPr/>
        </p:nvSpPr>
        <p:spPr>
          <a:xfrm>
            <a:off x="5587800" y="2519598"/>
            <a:ext cx="3455987" cy="347662"/>
          </a:xfrm>
          <a:prstGeom prst="roundRect">
            <a:avLst/>
          </a:prstGeom>
          <a:solidFill>
            <a:srgbClr val="6195C4">
              <a:lumMod val="20000"/>
              <a:lumOff val="80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zh-CN" altLang="en-US" b="1" kern="0" dirty="0">
                <a:solidFill>
                  <a:srgbClr val="FF0000"/>
                </a:solidFill>
                <a:latin typeface="微软雅黑" pitchFamily="34" charset="-122"/>
                <a:ea typeface="微软雅黑" pitchFamily="34" charset="-122"/>
              </a:rPr>
              <a:t>基础物理</a:t>
            </a:r>
            <a:r>
              <a:rPr lang="zh-CN" altLang="en-US" sz="1400" b="1" kern="0" dirty="0">
                <a:solidFill>
                  <a:schemeClr val="tx1"/>
                </a:solidFill>
                <a:latin typeface="微软雅黑" pitchFamily="34" charset="-122"/>
                <a:ea typeface="微软雅黑" pitchFamily="34" charset="-122"/>
              </a:rPr>
              <a:t>（邢志忠）</a:t>
            </a:r>
          </a:p>
        </p:txBody>
      </p:sp>
      <p:cxnSp>
        <p:nvCxnSpPr>
          <p:cNvPr id="46" name="直接连接符 53"/>
          <p:cNvCxnSpPr>
            <a:cxnSpLocks noChangeShapeType="1"/>
            <a:stCxn id="16" idx="3"/>
            <a:endCxn id="38" idx="1"/>
          </p:cNvCxnSpPr>
          <p:nvPr/>
        </p:nvCxnSpPr>
        <p:spPr bwMode="auto">
          <a:xfrm>
            <a:off x="4963912" y="2691212"/>
            <a:ext cx="623888" cy="2217"/>
          </a:xfrm>
          <a:prstGeom prst="line">
            <a:avLst/>
          </a:prstGeom>
          <a:noFill/>
          <a:ln w="25400" algn="ctr">
            <a:solidFill>
              <a:srgbClr val="385D8A"/>
            </a:solidFill>
            <a:round/>
            <a:headEnd/>
            <a:tailEnd/>
          </a:ln>
        </p:spPr>
      </p:cxnSp>
    </p:spTree>
    <p:extLst>
      <p:ext uri="{BB962C8B-B14F-4D97-AF65-F5344CB8AC3E}">
        <p14:creationId xmlns:p14="http://schemas.microsoft.com/office/powerpoint/2010/main" val="1860396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676ADE-99C0-4963-8537-603D054A75B8}"/>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defRPr/>
            </a:pPr>
            <a:r>
              <a:rPr lang="zh-CN" altLang="en-US" sz="3200" spc="100" dirty="0">
                <a:solidFill>
                  <a:sysClr val="window" lastClr="FFFFFF"/>
                </a:solidFill>
                <a:latin typeface="+中文正文" charset="0"/>
                <a:ea typeface="微软雅黑" panose="020B0503020204020204" charset="-122"/>
              </a:rPr>
              <a:t>高能所概况</a:t>
            </a:r>
          </a:p>
        </p:txBody>
      </p:sp>
      <p:pic>
        <p:nvPicPr>
          <p:cNvPr id="3" name="图片 2">
            <a:extLst>
              <a:ext uri="{FF2B5EF4-FFF2-40B4-BE49-F238E27FC236}">
                <a16:creationId xmlns:a16="http://schemas.microsoft.com/office/drawing/2014/main" id="{390CBB98-0343-47C4-A8C4-AE10E6BFA336}"/>
              </a:ext>
            </a:extLst>
          </p:cNvPr>
          <p:cNvPicPr>
            <a:picLocks noChangeAspect="1"/>
          </p:cNvPicPr>
          <p:nvPr/>
        </p:nvPicPr>
        <p:blipFill>
          <a:blip r:embed="rId4"/>
          <a:stretch>
            <a:fillRect/>
          </a:stretch>
        </p:blipFill>
        <p:spPr>
          <a:xfrm>
            <a:off x="3213735" y="3507740"/>
            <a:ext cx="3316605" cy="2364105"/>
          </a:xfrm>
          <a:prstGeom prst="rect">
            <a:avLst/>
          </a:prstGeom>
        </p:spPr>
      </p:pic>
      <p:pic>
        <p:nvPicPr>
          <p:cNvPr id="4" name="图片 3">
            <a:extLst>
              <a:ext uri="{FF2B5EF4-FFF2-40B4-BE49-F238E27FC236}">
                <a16:creationId xmlns:a16="http://schemas.microsoft.com/office/drawing/2014/main" id="{94B382F0-2477-4B91-983C-92B339DF6EC0}"/>
              </a:ext>
            </a:extLst>
          </p:cNvPr>
          <p:cNvPicPr>
            <a:picLocks noChangeAspect="1"/>
          </p:cNvPicPr>
          <p:nvPr/>
        </p:nvPicPr>
        <p:blipFill>
          <a:blip r:embed="rId5"/>
          <a:stretch>
            <a:fillRect/>
          </a:stretch>
        </p:blipFill>
        <p:spPr>
          <a:xfrm>
            <a:off x="3215005" y="3511550"/>
            <a:ext cx="1985645" cy="979170"/>
          </a:xfrm>
          <a:prstGeom prst="rect">
            <a:avLst/>
          </a:prstGeom>
          <a:ln w="25400">
            <a:solidFill>
              <a:schemeClr val="bg1"/>
            </a:solidFill>
          </a:ln>
        </p:spPr>
      </p:pic>
      <p:sp>
        <p:nvSpPr>
          <p:cNvPr id="5" name="矩形 4">
            <a:extLst>
              <a:ext uri="{FF2B5EF4-FFF2-40B4-BE49-F238E27FC236}">
                <a16:creationId xmlns:a16="http://schemas.microsoft.com/office/drawing/2014/main" id="{A71F69F3-94A6-415D-85CF-17C82437929B}"/>
              </a:ext>
            </a:extLst>
          </p:cNvPr>
          <p:cNvSpPr>
            <a:spLocks noChangeArrowheads="1"/>
          </p:cNvSpPr>
          <p:nvPr/>
        </p:nvSpPr>
        <p:spPr bwMode="auto">
          <a:xfrm>
            <a:off x="614827" y="945747"/>
            <a:ext cx="11152301" cy="2200067"/>
          </a:xfrm>
          <a:prstGeom prst="rect">
            <a:avLst/>
          </a:prstGeom>
          <a:noFill/>
          <a:ln w="9525">
            <a:noFill/>
            <a:miter lim="800000"/>
          </a:ln>
        </p:spPr>
        <p:txBody>
          <a:bodyPr wrap="square" lIns="91418" tIns="45709" rIns="91418" bIns="45709">
            <a:spAutoFit/>
          </a:bodyPr>
          <a:lstStyle>
            <a:lvl1pPr>
              <a:spcBef>
                <a:spcPct val="20000"/>
              </a:spcBef>
              <a:buClr>
                <a:srgbClr val="FFC000"/>
              </a:buClr>
              <a:buFont typeface="Wingdings" panose="05000000000000000000" pitchFamily="2" charset="2"/>
              <a:buChar char="n"/>
              <a:defRPr sz="3200">
                <a:solidFill>
                  <a:schemeClr val="tx1"/>
                </a:solidFill>
                <a:latin typeface="微软雅黑" panose="020B0503020204020204" charset="-122"/>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342900" indent="-342900" defTabSz="1219200">
              <a:lnSpc>
                <a:spcPct val="140000"/>
              </a:lnSpc>
              <a:spcBef>
                <a:spcPts val="0"/>
              </a:spcBef>
            </a:pPr>
            <a:r>
              <a:rPr lang="zh-CN" altLang="en-US" sz="2000" b="1" dirty="0">
                <a:solidFill>
                  <a:srgbClr val="000000"/>
                </a:solidFill>
              </a:rPr>
              <a:t>高能所现有职工</a:t>
            </a:r>
            <a:r>
              <a:rPr lang="en-US" altLang="zh-CN" sz="2000" b="1" dirty="0">
                <a:solidFill>
                  <a:srgbClr val="000000"/>
                </a:solidFill>
              </a:rPr>
              <a:t>1500</a:t>
            </a:r>
            <a:r>
              <a:rPr lang="zh-CN" altLang="en-US" sz="2000" b="1" dirty="0">
                <a:solidFill>
                  <a:srgbClr val="000000"/>
                </a:solidFill>
              </a:rPr>
              <a:t>余人，其中院士</a:t>
            </a:r>
            <a:r>
              <a:rPr lang="en-US" altLang="zh-CN" sz="2000" b="1" dirty="0">
                <a:solidFill>
                  <a:srgbClr val="000000"/>
                </a:solidFill>
              </a:rPr>
              <a:t>8</a:t>
            </a:r>
            <a:r>
              <a:rPr lang="zh-CN" altLang="en-US" sz="2000" b="1" dirty="0">
                <a:solidFill>
                  <a:srgbClr val="000000"/>
                </a:solidFill>
              </a:rPr>
              <a:t>人。科技人员</a:t>
            </a:r>
            <a:r>
              <a:rPr lang="en-US" altLang="zh-CN" sz="2000" b="1" dirty="0">
                <a:solidFill>
                  <a:srgbClr val="000000"/>
                </a:solidFill>
              </a:rPr>
              <a:t>1300</a:t>
            </a:r>
            <a:r>
              <a:rPr lang="zh-CN" altLang="en-US" sz="2000" b="1" dirty="0">
                <a:solidFill>
                  <a:srgbClr val="000000"/>
                </a:solidFill>
              </a:rPr>
              <a:t>余人，其中导师</a:t>
            </a:r>
            <a:r>
              <a:rPr lang="en-US" altLang="zh-CN" sz="2000" b="1" dirty="0">
                <a:solidFill>
                  <a:srgbClr val="000000"/>
                </a:solidFill>
              </a:rPr>
              <a:t>500</a:t>
            </a:r>
            <a:r>
              <a:rPr lang="zh-CN" altLang="en-US" sz="2000" b="1" dirty="0">
                <a:solidFill>
                  <a:srgbClr val="000000"/>
                </a:solidFill>
              </a:rPr>
              <a:t>余人。在学研究生</a:t>
            </a:r>
            <a:r>
              <a:rPr lang="en-US" altLang="zh-CN" sz="2000" b="1" dirty="0">
                <a:solidFill>
                  <a:srgbClr val="000000"/>
                </a:solidFill>
              </a:rPr>
              <a:t>700</a:t>
            </a:r>
            <a:r>
              <a:rPr lang="zh-CN" altLang="en-US" sz="2000" b="1" dirty="0">
                <a:solidFill>
                  <a:srgbClr val="000000"/>
                </a:solidFill>
              </a:rPr>
              <a:t>余人，博士后</a:t>
            </a:r>
            <a:r>
              <a:rPr lang="en-US" altLang="zh-CN" sz="2000" b="1" dirty="0">
                <a:solidFill>
                  <a:srgbClr val="000000"/>
                </a:solidFill>
              </a:rPr>
              <a:t>150</a:t>
            </a:r>
            <a:r>
              <a:rPr lang="zh-CN" altLang="en-US" sz="2000" b="1" dirty="0">
                <a:solidFill>
                  <a:srgbClr val="000000"/>
                </a:solidFill>
              </a:rPr>
              <a:t>余人，</a:t>
            </a:r>
            <a:r>
              <a:rPr lang="zh-CN" altLang="en-US" sz="2000" b="1" kern="0" dirty="0"/>
              <a:t>联培和客座学生</a:t>
            </a:r>
            <a:r>
              <a:rPr lang="en-US" altLang="zh-CN" sz="2000" b="1" kern="0" dirty="0"/>
              <a:t>600</a:t>
            </a:r>
            <a:r>
              <a:rPr lang="zh-CN" altLang="en-US" sz="2000" b="1" kern="0" dirty="0"/>
              <a:t>余人。</a:t>
            </a:r>
            <a:endParaRPr lang="en-US" altLang="zh-CN" sz="2000" b="1" kern="0" dirty="0"/>
          </a:p>
          <a:p>
            <a:pPr marL="342900" indent="-342900" defTabSz="1219200">
              <a:lnSpc>
                <a:spcPct val="140000"/>
              </a:lnSpc>
              <a:spcBef>
                <a:spcPts val="0"/>
              </a:spcBef>
            </a:pPr>
            <a:r>
              <a:rPr lang="zh-CN" altLang="en-US" sz="2000" b="1" dirty="0">
                <a:solidFill>
                  <a:prstClr val="black"/>
                </a:solidFill>
                <a:sym typeface="+mn-ea"/>
              </a:rPr>
              <a:t>经过多年发展，高能所现有玉泉路、东莞、怀柔和济南园区，拥有北京正负电子对撞机、中国散裂中子源、江门中微子实验、高海拔宇宙线观测站、慧眼卫星等大科学装置。这些大科学装置为学生培养提供了理论与实践相结合的平台，创造了自主研究及探索的科研环境。</a:t>
            </a:r>
          </a:p>
        </p:txBody>
      </p:sp>
      <p:grpSp>
        <p:nvGrpSpPr>
          <p:cNvPr id="7" name="组合 6">
            <a:extLst>
              <a:ext uri="{FF2B5EF4-FFF2-40B4-BE49-F238E27FC236}">
                <a16:creationId xmlns:a16="http://schemas.microsoft.com/office/drawing/2014/main" id="{4F99CF44-DAA7-4A1A-A9A2-52EEFDF37201}"/>
              </a:ext>
            </a:extLst>
          </p:cNvPr>
          <p:cNvGrpSpPr/>
          <p:nvPr/>
        </p:nvGrpSpPr>
        <p:grpSpPr>
          <a:xfrm>
            <a:off x="-4445" y="3508429"/>
            <a:ext cx="12130405" cy="3122876"/>
            <a:chOff x="-7" y="5090"/>
            <a:chExt cx="19103" cy="4918"/>
          </a:xfrm>
        </p:grpSpPr>
        <p:grpSp>
          <p:nvGrpSpPr>
            <p:cNvPr id="11" name="组合 10">
              <a:extLst>
                <a:ext uri="{FF2B5EF4-FFF2-40B4-BE49-F238E27FC236}">
                  <a16:creationId xmlns:a16="http://schemas.microsoft.com/office/drawing/2014/main" id="{E1EA541D-4724-4CFC-98DA-259E6111ECCE}"/>
                </a:ext>
              </a:extLst>
            </p:cNvPr>
            <p:cNvGrpSpPr/>
            <p:nvPr/>
          </p:nvGrpSpPr>
          <p:grpSpPr>
            <a:xfrm>
              <a:off x="-7" y="5090"/>
              <a:ext cx="10291" cy="4918"/>
              <a:chOff x="877" y="4926"/>
              <a:chExt cx="17416" cy="6611"/>
            </a:xfrm>
          </p:grpSpPr>
          <p:sp>
            <p:nvSpPr>
              <p:cNvPr id="18" name="文本框 17">
                <a:extLst>
                  <a:ext uri="{FF2B5EF4-FFF2-40B4-BE49-F238E27FC236}">
                    <a16:creationId xmlns:a16="http://schemas.microsoft.com/office/drawing/2014/main" id="{85A71FEE-8DFD-4CC3-80FF-1CB53074FDA6}"/>
                  </a:ext>
                </a:extLst>
              </p:cNvPr>
              <p:cNvSpPr txBox="1"/>
              <p:nvPr/>
            </p:nvSpPr>
            <p:spPr>
              <a:xfrm>
                <a:off x="1125" y="10169"/>
                <a:ext cx="8686" cy="647"/>
              </a:xfrm>
              <a:prstGeom prst="rect">
                <a:avLst/>
              </a:prstGeom>
              <a:solidFill>
                <a:srgbClr val="FFFFFF">
                  <a:alpha val="50196"/>
                </a:srgbClr>
              </a:solidFill>
            </p:spPr>
            <p:txBody>
              <a:bodyPr wrap="square" lIns="91370" tIns="45685" rIns="91370" bIns="45685" rtlCol="0">
                <a:spAutoFit/>
              </a:bodyPr>
              <a:lstStyle/>
              <a:p>
                <a:pPr algn="ctr"/>
                <a:r>
                  <a:rPr lang="zh-CN" altLang="en-US" sz="1400" dirty="0">
                    <a:solidFill>
                      <a:prstClr val="black"/>
                    </a:solidFill>
                    <a:latin typeface="微软雅黑" panose="020B0503020204020204" charset="-122"/>
                  </a:rPr>
                  <a:t>北京玉泉路园区</a:t>
                </a:r>
              </a:p>
            </p:txBody>
          </p:sp>
          <p:sp>
            <p:nvSpPr>
              <p:cNvPr id="19" name="文本框 18">
                <a:extLst>
                  <a:ext uri="{FF2B5EF4-FFF2-40B4-BE49-F238E27FC236}">
                    <a16:creationId xmlns:a16="http://schemas.microsoft.com/office/drawing/2014/main" id="{0B193C1C-CA4E-4F54-A273-871B36D2EF49}"/>
                  </a:ext>
                </a:extLst>
              </p:cNvPr>
              <p:cNvSpPr txBox="1"/>
              <p:nvPr/>
            </p:nvSpPr>
            <p:spPr>
              <a:xfrm>
                <a:off x="9401" y="10171"/>
                <a:ext cx="8892" cy="647"/>
              </a:xfrm>
              <a:prstGeom prst="rect">
                <a:avLst/>
              </a:prstGeom>
              <a:solidFill>
                <a:srgbClr val="FFFFFF">
                  <a:alpha val="50196"/>
                </a:srgbClr>
              </a:solidFill>
            </p:spPr>
            <p:txBody>
              <a:bodyPr wrap="square" lIns="91370" tIns="45685" rIns="91370" bIns="45685" rtlCol="0">
                <a:spAutoFit/>
              </a:bodyPr>
              <a:lstStyle/>
              <a:p>
                <a:pPr algn="ctr"/>
                <a:r>
                  <a:rPr lang="zh-CN" altLang="en-US" sz="1400" dirty="0">
                    <a:solidFill>
                      <a:prstClr val="black"/>
                    </a:solidFill>
                    <a:latin typeface="微软雅黑" panose="020B0503020204020204" charset="-122"/>
                  </a:rPr>
                  <a:t>广东东莞园区</a:t>
                </a:r>
              </a:p>
            </p:txBody>
          </p:sp>
          <p:pic>
            <p:nvPicPr>
              <p:cNvPr id="20" name="图片 19" descr="BEPCII鸟瞰图-2">
                <a:extLst>
                  <a:ext uri="{FF2B5EF4-FFF2-40B4-BE49-F238E27FC236}">
                    <a16:creationId xmlns:a16="http://schemas.microsoft.com/office/drawing/2014/main" id="{D15E926A-0671-4DD3-979B-FEDDF71C597E}"/>
                  </a:ext>
                </a:extLst>
              </p:cNvPr>
              <p:cNvPicPr>
                <a:picLocks noChangeAspect="1"/>
              </p:cNvPicPr>
              <p:nvPr/>
            </p:nvPicPr>
            <p:blipFill>
              <a:blip r:embed="rId6"/>
              <a:srcRect/>
              <a:stretch>
                <a:fillRect/>
              </a:stretch>
            </p:blipFill>
            <p:spPr>
              <a:xfrm>
                <a:off x="1239" y="4926"/>
                <a:ext cx="8128" cy="5007"/>
              </a:xfrm>
              <a:prstGeom prst="rect">
                <a:avLst/>
              </a:prstGeom>
            </p:spPr>
          </p:pic>
          <p:sp>
            <p:nvSpPr>
              <p:cNvPr id="21" name="矩形 20">
                <a:extLst>
                  <a:ext uri="{FF2B5EF4-FFF2-40B4-BE49-F238E27FC236}">
                    <a16:creationId xmlns:a16="http://schemas.microsoft.com/office/drawing/2014/main" id="{F3B67E0E-A8BF-41CE-8BC8-F806E3733990}"/>
                  </a:ext>
                </a:extLst>
              </p:cNvPr>
              <p:cNvSpPr/>
              <p:nvPr/>
            </p:nvSpPr>
            <p:spPr>
              <a:xfrm>
                <a:off x="877" y="10856"/>
                <a:ext cx="8489" cy="681"/>
              </a:xfrm>
              <a:prstGeom prst="rect">
                <a:avLst/>
              </a:prstGeom>
              <a:solidFill>
                <a:schemeClr val="lt1">
                  <a:alpha val="83000"/>
                </a:schemeClr>
              </a:solidFill>
              <a:ln>
                <a:noFill/>
              </a:ln>
            </p:spPr>
            <p:style>
              <a:lnRef idx="2">
                <a:schemeClr val="accent6"/>
              </a:lnRef>
              <a:fillRef idx="1">
                <a:schemeClr val="lt1"/>
              </a:fillRef>
              <a:effectRef idx="0">
                <a:schemeClr val="accent6"/>
              </a:effectRef>
              <a:fontRef idx="minor">
                <a:schemeClr val="dk1"/>
              </a:fontRef>
            </p:style>
            <p:txBody>
              <a:bodyPr lIns="91370" tIns="45685" rIns="91370" bIns="45685" rtlCol="0" anchor="ctr"/>
              <a:lstStyle/>
              <a:p>
                <a:pPr algn="ctr"/>
                <a:r>
                  <a:rPr lang="zh-CN" altLang="en-US" sz="1200" b="1" dirty="0">
                    <a:solidFill>
                      <a:srgbClr val="0070C0"/>
                    </a:solidFill>
                    <a:cs typeface="Arial" panose="020B0604020202020204" pitchFamily="34" charset="0"/>
                  </a:rPr>
                  <a:t>我国首个大科学装置：北京正负电子对撞机</a:t>
                </a:r>
              </a:p>
            </p:txBody>
          </p:sp>
          <p:sp>
            <p:nvSpPr>
              <p:cNvPr id="22" name="矩形 21">
                <a:extLst>
                  <a:ext uri="{FF2B5EF4-FFF2-40B4-BE49-F238E27FC236}">
                    <a16:creationId xmlns:a16="http://schemas.microsoft.com/office/drawing/2014/main" id="{DCDD2B59-EE20-450C-905A-19C9C9F09AA9}"/>
                  </a:ext>
                </a:extLst>
              </p:cNvPr>
              <p:cNvSpPr/>
              <p:nvPr/>
            </p:nvSpPr>
            <p:spPr>
              <a:xfrm>
                <a:off x="9403" y="10818"/>
                <a:ext cx="8802" cy="655"/>
              </a:xfrm>
              <a:prstGeom prst="rect">
                <a:avLst/>
              </a:prstGeom>
              <a:solidFill>
                <a:schemeClr val="lt1">
                  <a:alpha val="83000"/>
                </a:schemeClr>
              </a:solidFill>
              <a:ln>
                <a:noFill/>
              </a:ln>
            </p:spPr>
            <p:style>
              <a:lnRef idx="2">
                <a:schemeClr val="accent6"/>
              </a:lnRef>
              <a:fillRef idx="1">
                <a:schemeClr val="lt1"/>
              </a:fillRef>
              <a:effectRef idx="0">
                <a:schemeClr val="accent6"/>
              </a:effectRef>
              <a:fontRef idx="minor">
                <a:schemeClr val="dk1"/>
              </a:fontRef>
            </p:style>
            <p:txBody>
              <a:bodyPr lIns="91370" tIns="45685" rIns="91370" bIns="45685" rtlCol="0" anchor="ctr"/>
              <a:lstStyle/>
              <a:p>
                <a:pPr algn="ctr"/>
                <a:r>
                  <a:rPr lang="zh-CN" altLang="en-US" sz="1400" b="1" dirty="0">
                    <a:solidFill>
                      <a:srgbClr val="0070C0"/>
                    </a:solidFill>
                    <a:cs typeface="Arial" panose="020B0604020202020204" pitchFamily="34" charset="0"/>
                  </a:rPr>
                  <a:t>散裂中子源</a:t>
                </a:r>
              </a:p>
            </p:txBody>
          </p:sp>
        </p:grpSp>
        <p:sp>
          <p:nvSpPr>
            <p:cNvPr id="14" name="矩形 13">
              <a:extLst>
                <a:ext uri="{FF2B5EF4-FFF2-40B4-BE49-F238E27FC236}">
                  <a16:creationId xmlns:a16="http://schemas.microsoft.com/office/drawing/2014/main" id="{560A46E7-4610-474F-8BF9-A61E4A4FF6F9}"/>
                </a:ext>
              </a:extLst>
            </p:cNvPr>
            <p:cNvSpPr/>
            <p:nvPr/>
          </p:nvSpPr>
          <p:spPr>
            <a:xfrm>
              <a:off x="10344" y="9473"/>
              <a:ext cx="4370" cy="506"/>
            </a:xfrm>
            <a:prstGeom prst="rect">
              <a:avLst/>
            </a:prstGeom>
            <a:solidFill>
              <a:schemeClr val="lt1">
                <a:alpha val="83000"/>
              </a:schemeClr>
            </a:solidFill>
            <a:ln>
              <a:noFill/>
            </a:ln>
          </p:spPr>
          <p:style>
            <a:lnRef idx="2">
              <a:schemeClr val="accent6"/>
            </a:lnRef>
            <a:fillRef idx="1">
              <a:schemeClr val="lt1"/>
            </a:fillRef>
            <a:effectRef idx="0">
              <a:schemeClr val="accent6"/>
            </a:effectRef>
            <a:fontRef idx="minor">
              <a:schemeClr val="dk1"/>
            </a:fontRef>
          </p:style>
          <p:txBody>
            <a:bodyPr lIns="91370" tIns="45685" rIns="91370" bIns="45685" rtlCol="0" anchor="ctr"/>
            <a:lstStyle/>
            <a:p>
              <a:pPr algn="ctr"/>
              <a:r>
                <a:rPr lang="zh-CN" altLang="en-US" sz="1400" b="1" dirty="0">
                  <a:solidFill>
                    <a:srgbClr val="0070C0"/>
                  </a:solidFill>
                  <a:cs typeface="Arial" panose="020B0604020202020204" pitchFamily="34" charset="0"/>
                </a:rPr>
                <a:t>高能量同步辐射光源</a:t>
              </a:r>
            </a:p>
          </p:txBody>
        </p:sp>
        <p:sp>
          <p:nvSpPr>
            <p:cNvPr id="15" name="矩形 14">
              <a:extLst>
                <a:ext uri="{FF2B5EF4-FFF2-40B4-BE49-F238E27FC236}">
                  <a16:creationId xmlns:a16="http://schemas.microsoft.com/office/drawing/2014/main" id="{A7DB1474-9E57-4E6D-AB17-49DA497C448C}"/>
                </a:ext>
              </a:extLst>
            </p:cNvPr>
            <p:cNvSpPr/>
            <p:nvPr/>
          </p:nvSpPr>
          <p:spPr>
            <a:xfrm>
              <a:off x="14796" y="9473"/>
              <a:ext cx="4300" cy="506"/>
            </a:xfrm>
            <a:prstGeom prst="rect">
              <a:avLst/>
            </a:prstGeom>
            <a:solidFill>
              <a:schemeClr val="lt1">
                <a:alpha val="83000"/>
              </a:schemeClr>
            </a:solidFill>
            <a:ln>
              <a:noFill/>
            </a:ln>
          </p:spPr>
          <p:style>
            <a:lnRef idx="2">
              <a:schemeClr val="accent6"/>
            </a:lnRef>
            <a:fillRef idx="1">
              <a:schemeClr val="lt1"/>
            </a:fillRef>
            <a:effectRef idx="0">
              <a:schemeClr val="accent6"/>
            </a:effectRef>
            <a:fontRef idx="minor">
              <a:schemeClr val="dk1"/>
            </a:fontRef>
          </p:style>
          <p:txBody>
            <a:bodyPr lIns="91370" tIns="45685" rIns="91370" bIns="45685" rtlCol="0" anchor="ctr"/>
            <a:lstStyle/>
            <a:p>
              <a:pPr algn="ctr"/>
              <a:r>
                <a:rPr lang="zh-CN" altLang="en-US" sz="1400" b="1" dirty="0">
                  <a:solidFill>
                    <a:srgbClr val="0070C0"/>
                  </a:solidFill>
                  <a:cs typeface="Arial" panose="020B0604020202020204" pitchFamily="34" charset="0"/>
                  <a:sym typeface="+mn-ea"/>
                </a:rPr>
                <a:t>济南中科技术研究院</a:t>
              </a:r>
              <a:endParaRPr lang="zh-CN" altLang="zh-CN" sz="1400" dirty="0">
                <a:solidFill>
                  <a:prstClr val="black"/>
                </a:solidFill>
                <a:latin typeface="微软雅黑" panose="020B0503020204020204" charset="-122"/>
              </a:endParaRPr>
            </a:p>
          </p:txBody>
        </p:sp>
        <p:sp>
          <p:nvSpPr>
            <p:cNvPr id="16" name="文本框 15">
              <a:extLst>
                <a:ext uri="{FF2B5EF4-FFF2-40B4-BE49-F238E27FC236}">
                  <a16:creationId xmlns:a16="http://schemas.microsoft.com/office/drawing/2014/main" id="{7B749703-1F48-4DD8-808F-ED77AB6FCF22}"/>
                </a:ext>
              </a:extLst>
            </p:cNvPr>
            <p:cNvSpPr txBox="1"/>
            <p:nvPr/>
          </p:nvSpPr>
          <p:spPr>
            <a:xfrm>
              <a:off x="10345" y="8977"/>
              <a:ext cx="4384" cy="481"/>
            </a:xfrm>
            <a:prstGeom prst="rect">
              <a:avLst/>
            </a:prstGeom>
            <a:solidFill>
              <a:srgbClr val="FFFFFF">
                <a:alpha val="50196"/>
              </a:srgbClr>
            </a:solidFill>
          </p:spPr>
          <p:txBody>
            <a:bodyPr wrap="square" lIns="91370" tIns="45685" rIns="91370" bIns="45685" rtlCol="0">
              <a:spAutoFit/>
            </a:bodyPr>
            <a:lstStyle/>
            <a:p>
              <a:pPr algn="ctr"/>
              <a:r>
                <a:rPr lang="zh-CN" altLang="en-US" sz="1400" dirty="0">
                  <a:solidFill>
                    <a:prstClr val="black"/>
                  </a:solidFill>
                  <a:latin typeface="微软雅黑" panose="020B0503020204020204" charset="-122"/>
                </a:rPr>
                <a:t>北京怀柔园区</a:t>
              </a:r>
            </a:p>
          </p:txBody>
        </p:sp>
        <p:sp>
          <p:nvSpPr>
            <p:cNvPr id="17" name="文本框 16">
              <a:extLst>
                <a:ext uri="{FF2B5EF4-FFF2-40B4-BE49-F238E27FC236}">
                  <a16:creationId xmlns:a16="http://schemas.microsoft.com/office/drawing/2014/main" id="{94C7779F-2300-46E0-B974-3041FAE56756}"/>
                </a:ext>
              </a:extLst>
            </p:cNvPr>
            <p:cNvSpPr txBox="1"/>
            <p:nvPr/>
          </p:nvSpPr>
          <p:spPr>
            <a:xfrm>
              <a:off x="14795" y="8990"/>
              <a:ext cx="4247" cy="481"/>
            </a:xfrm>
            <a:prstGeom prst="rect">
              <a:avLst/>
            </a:prstGeom>
            <a:solidFill>
              <a:srgbClr val="FFFFFF">
                <a:alpha val="50196"/>
              </a:srgbClr>
            </a:solidFill>
          </p:spPr>
          <p:txBody>
            <a:bodyPr wrap="square" lIns="91370" tIns="45685" rIns="91370" bIns="45685" rtlCol="0">
              <a:spAutoFit/>
            </a:bodyPr>
            <a:lstStyle/>
            <a:p>
              <a:pPr algn="ctr"/>
              <a:r>
                <a:rPr lang="zh-CN" altLang="en-US" sz="1400" dirty="0">
                  <a:solidFill>
                    <a:prstClr val="black"/>
                  </a:solidFill>
                  <a:latin typeface="微软雅黑" panose="020B0503020204020204" charset="-122"/>
                </a:rPr>
                <a:t>山东济南园区</a:t>
              </a:r>
            </a:p>
          </p:txBody>
        </p:sp>
      </p:grpSp>
      <p:pic>
        <p:nvPicPr>
          <p:cNvPr id="23" name="图片 22">
            <a:extLst>
              <a:ext uri="{FF2B5EF4-FFF2-40B4-BE49-F238E27FC236}">
                <a16:creationId xmlns:a16="http://schemas.microsoft.com/office/drawing/2014/main" id="{D5986BD0-5859-49A4-AF4E-B0A0D5B0553B}"/>
              </a:ext>
            </a:extLst>
          </p:cNvPr>
          <p:cNvPicPr>
            <a:picLocks noChangeAspect="1"/>
          </p:cNvPicPr>
          <p:nvPr/>
        </p:nvPicPr>
        <p:blipFill rotWithShape="1">
          <a:blip r:embed="rId7"/>
          <a:srcRect l="7080" t="1900" r="10344" b="3560"/>
          <a:stretch/>
        </p:blipFill>
        <p:spPr>
          <a:xfrm>
            <a:off x="6570345" y="3541953"/>
            <a:ext cx="2783840" cy="2329892"/>
          </a:xfrm>
          <a:prstGeom prst="rect">
            <a:avLst/>
          </a:prstGeom>
        </p:spPr>
      </p:pic>
      <p:pic>
        <p:nvPicPr>
          <p:cNvPr id="24" name="图片 23" descr="placingpictureplaceholder">
            <a:extLst>
              <a:ext uri="{FF2B5EF4-FFF2-40B4-BE49-F238E27FC236}">
                <a16:creationId xmlns:a16="http://schemas.microsoft.com/office/drawing/2014/main" id="{E73AFFB5-514B-43C9-8873-578D27E8586B}"/>
              </a:ext>
            </a:extLst>
          </p:cNvPr>
          <p:cNvPicPr>
            <a:picLocks noChangeAspect="1"/>
          </p:cNvPicPr>
          <p:nvPr>
            <p:custDataLst>
              <p:tags r:id="rId1"/>
            </p:custDataLst>
          </p:nvPr>
        </p:nvPicPr>
        <p:blipFill>
          <a:blip r:embed="rId8"/>
          <a:srcRect/>
          <a:stretch>
            <a:fillRect/>
          </a:stretch>
        </p:blipFill>
        <p:spPr>
          <a:xfrm>
            <a:off x="6568440" y="3554389"/>
            <a:ext cx="1242060" cy="870229"/>
          </a:xfrm>
          <a:prstGeom prst="rect">
            <a:avLst/>
          </a:prstGeom>
          <a:ln w="19050">
            <a:solidFill>
              <a:schemeClr val="bg1"/>
            </a:solidFill>
          </a:ln>
        </p:spPr>
      </p:pic>
      <p:pic>
        <p:nvPicPr>
          <p:cNvPr id="25" name="图片 24">
            <a:extLst>
              <a:ext uri="{FF2B5EF4-FFF2-40B4-BE49-F238E27FC236}">
                <a16:creationId xmlns:a16="http://schemas.microsoft.com/office/drawing/2014/main" id="{D4A39741-FFAD-4D0B-8A34-2D4B91D19096}"/>
              </a:ext>
            </a:extLst>
          </p:cNvPr>
          <p:cNvPicPr>
            <a:picLocks noChangeAspect="1"/>
          </p:cNvPicPr>
          <p:nvPr/>
        </p:nvPicPr>
        <p:blipFill rotWithShape="1">
          <a:blip r:embed="rId9"/>
          <a:srcRect l="6727" r="11361"/>
          <a:stretch/>
        </p:blipFill>
        <p:spPr>
          <a:xfrm>
            <a:off x="9394190" y="3554389"/>
            <a:ext cx="2609235" cy="2329892"/>
          </a:xfrm>
          <a:prstGeom prst="rect">
            <a:avLst/>
          </a:prstGeom>
        </p:spPr>
      </p:pic>
      <p:pic>
        <p:nvPicPr>
          <p:cNvPr id="26" name="图片 25">
            <a:extLst>
              <a:ext uri="{FF2B5EF4-FFF2-40B4-BE49-F238E27FC236}">
                <a16:creationId xmlns:a16="http://schemas.microsoft.com/office/drawing/2014/main" id="{A2D23127-B344-4CB0-8551-0B1EF1564892}"/>
              </a:ext>
            </a:extLst>
          </p:cNvPr>
          <p:cNvPicPr>
            <a:picLocks noChangeAspect="1"/>
          </p:cNvPicPr>
          <p:nvPr/>
        </p:nvPicPr>
        <p:blipFill>
          <a:blip r:embed="rId10"/>
          <a:srcRect/>
          <a:stretch>
            <a:fillRect/>
          </a:stretch>
        </p:blipFill>
        <p:spPr>
          <a:xfrm>
            <a:off x="9394190" y="3553119"/>
            <a:ext cx="1501775" cy="953754"/>
          </a:xfrm>
          <a:prstGeom prst="rect">
            <a:avLst/>
          </a:prstGeom>
          <a:ln w="19050">
            <a:solidFill>
              <a:schemeClr val="bg1"/>
            </a:solidFill>
          </a:ln>
        </p:spPr>
      </p:pic>
    </p:spTree>
    <p:extLst>
      <p:ext uri="{BB962C8B-B14F-4D97-AF65-F5344CB8AC3E}">
        <p14:creationId xmlns:p14="http://schemas.microsoft.com/office/powerpoint/2010/main" val="3148274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9906E4-E160-4B6E-B5AC-5D46BCF1A35E}"/>
              </a:ext>
            </a:extLst>
          </p:cNvPr>
          <p:cNvSpPr txBox="1"/>
          <p:nvPr/>
        </p:nvSpPr>
        <p:spPr>
          <a:xfrm>
            <a:off x="1386840" y="82550"/>
            <a:ext cx="10509885" cy="659765"/>
          </a:xfrm>
          <a:prstGeom prst="rect">
            <a:avLst/>
          </a:prstGeom>
        </p:spPr>
        <p:txBody>
          <a:bodyPr vert="horz" wrap="square" lIns="90170" tIns="46990" rIns="90170" bIns="46990" rtlCol="0" anchor="ctr" anchorCtr="0">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lvl="0"/>
            <a:r>
              <a:rPr lang="zh-CN" altLang="en-US" sz="3200" spc="100" dirty="0">
                <a:solidFill>
                  <a:schemeClr val="bg1"/>
                </a:solidFill>
                <a:latin typeface="+中文正文" charset="0"/>
                <a:ea typeface="微软雅黑" panose="020B0503020204020204" charset="-122"/>
              </a:rPr>
              <a:t>导师队伍</a:t>
            </a:r>
          </a:p>
        </p:txBody>
      </p:sp>
      <p:sp>
        <p:nvSpPr>
          <p:cNvPr id="27" name="矩形: 圆角 26">
            <a:extLst>
              <a:ext uri="{FF2B5EF4-FFF2-40B4-BE49-F238E27FC236}">
                <a16:creationId xmlns:a16="http://schemas.microsoft.com/office/drawing/2014/main" id="{19B491C9-C882-4900-A158-5BB3AB26E716}"/>
              </a:ext>
            </a:extLst>
          </p:cNvPr>
          <p:cNvSpPr/>
          <p:nvPr/>
        </p:nvSpPr>
        <p:spPr>
          <a:xfrm>
            <a:off x="1049769" y="1785420"/>
            <a:ext cx="3809137" cy="4311036"/>
          </a:xfrm>
          <a:prstGeom prst="roundRect">
            <a:avLst>
              <a:gd name="adj" fmla="val 8694"/>
            </a:avLst>
          </a:prstGeom>
          <a:solidFill>
            <a:schemeClr val="tx1">
              <a:lumMod val="9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9" name="文本框 28">
            <a:extLst>
              <a:ext uri="{FF2B5EF4-FFF2-40B4-BE49-F238E27FC236}">
                <a16:creationId xmlns:a16="http://schemas.microsoft.com/office/drawing/2014/main" id="{31FA5829-992F-4EED-ACCF-7102184279E7}"/>
              </a:ext>
            </a:extLst>
          </p:cNvPr>
          <p:cNvSpPr txBox="1"/>
          <p:nvPr/>
        </p:nvSpPr>
        <p:spPr>
          <a:xfrm>
            <a:off x="1355460" y="3152536"/>
            <a:ext cx="3607960" cy="2951449"/>
          </a:xfrm>
          <a:prstGeom prst="rect">
            <a:avLst/>
          </a:prstGeom>
          <a:noFill/>
        </p:spPr>
        <p:txBody>
          <a:bodyPr wrap="square">
            <a:spAutoFit/>
          </a:bodyPr>
          <a:lstStyle>
            <a:defPPr>
              <a:defRPr lang="zh-CN"/>
            </a:defPPr>
            <a:lvl1pPr>
              <a:lnSpc>
                <a:spcPct val="150000"/>
              </a:lnSpc>
              <a:defRPr kumimoji="0" sz="1000" b="0" i="0" u="none" strike="noStrike" cap="none" spc="0" normalizeH="0" baseline="0">
                <a:ln>
                  <a:noFill/>
                </a:ln>
                <a:effectLst/>
                <a:uLnTx/>
                <a:uFillTx/>
              </a:defRPr>
            </a:lvl1pPr>
          </a:lstStyle>
          <a:p>
            <a:pPr lvl="0"/>
            <a:r>
              <a:rPr lang="zh-CN" altLang="en-US" sz="1800" b="1" kern="0" dirty="0"/>
              <a:t>高能所具有高水平的师资队伍，包括中国科学院院士、国家杰出青年科学基金获得者等领军人才及高层次研究骨干近百人。这些导师承担着国内外重大的科研项目，能为学生带来最前沿的科研资讯，营造自由的学术氛围。</a:t>
            </a:r>
          </a:p>
        </p:txBody>
      </p:sp>
      <p:sp>
        <p:nvSpPr>
          <p:cNvPr id="30" name="文本框 29">
            <a:extLst>
              <a:ext uri="{FF2B5EF4-FFF2-40B4-BE49-F238E27FC236}">
                <a16:creationId xmlns:a16="http://schemas.microsoft.com/office/drawing/2014/main" id="{ADCCDC4E-676D-46B7-81CA-23B0D76083F7}"/>
              </a:ext>
            </a:extLst>
          </p:cNvPr>
          <p:cNvSpPr txBox="1"/>
          <p:nvPr/>
        </p:nvSpPr>
        <p:spPr>
          <a:xfrm>
            <a:off x="2920350" y="2144364"/>
            <a:ext cx="2504802" cy="769441"/>
          </a:xfrm>
          <a:prstGeom prst="rect">
            <a:avLst/>
          </a:prstGeom>
          <a:noFill/>
        </p:spPr>
        <p:txBody>
          <a:bodyPr wrap="square">
            <a:spAutoFit/>
          </a:bodyPr>
          <a:lstStyle/>
          <a:p>
            <a:r>
              <a:rPr lang="en-US" altLang="zh-CN" sz="4400" b="1" dirty="0">
                <a:solidFill>
                  <a:schemeClr val="accent1"/>
                </a:solidFill>
                <a:latin typeface="Arial" panose="020B0604020202020204" pitchFamily="34" charset="0"/>
                <a:ea typeface="微软雅黑" panose="020B0503020204020204" pitchFamily="34" charset="-122"/>
              </a:rPr>
              <a:t>538</a:t>
            </a:r>
            <a:r>
              <a:rPr lang="zh-CN" altLang="en-US" sz="4400" b="1" dirty="0">
                <a:solidFill>
                  <a:schemeClr val="accent1"/>
                </a:solidFill>
                <a:latin typeface="Arial" panose="020B0604020202020204" pitchFamily="34" charset="0"/>
                <a:ea typeface="微软雅黑" panose="020B0503020204020204" pitchFamily="34" charset="-122"/>
              </a:rPr>
              <a:t>人</a:t>
            </a:r>
            <a:endParaRPr lang="en-US" altLang="zh-CN" sz="2400" b="1" dirty="0">
              <a:solidFill>
                <a:schemeClr val="accent1"/>
              </a:solidFill>
              <a:latin typeface="Arial" panose="020B0604020202020204" pitchFamily="34" charset="0"/>
              <a:ea typeface="微软雅黑" panose="020B0503020204020204" pitchFamily="34" charset="-122"/>
            </a:endParaRPr>
          </a:p>
        </p:txBody>
      </p:sp>
      <p:sp>
        <p:nvSpPr>
          <p:cNvPr id="3" name="矩形 2">
            <a:extLst>
              <a:ext uri="{FF2B5EF4-FFF2-40B4-BE49-F238E27FC236}">
                <a16:creationId xmlns:a16="http://schemas.microsoft.com/office/drawing/2014/main" id="{7715E33B-858E-4F0D-B4AB-A93050829C95}"/>
              </a:ext>
            </a:extLst>
          </p:cNvPr>
          <p:cNvSpPr/>
          <p:nvPr/>
        </p:nvSpPr>
        <p:spPr>
          <a:xfrm>
            <a:off x="6871432" y="1449788"/>
            <a:ext cx="3403496" cy="461665"/>
          </a:xfrm>
          <a:prstGeom prst="rect">
            <a:avLst/>
          </a:prstGeom>
        </p:spPr>
        <p:txBody>
          <a:bodyPr wrap="none">
            <a:spAutoFit/>
          </a:bodyPr>
          <a:lstStyle/>
          <a:p>
            <a:pPr algn="ctr" defTabSz="1088390">
              <a:spcBef>
                <a:spcPts val="600"/>
              </a:spcBef>
              <a:spcAft>
                <a:spcPts val="600"/>
              </a:spcAft>
              <a:defRPr/>
            </a:pPr>
            <a:r>
              <a:rPr lang="en-US" altLang="zh-CN" sz="2400" b="1" kern="100" dirty="0">
                <a:latin typeface="+mn-ea"/>
              </a:rPr>
              <a:t>2024</a:t>
            </a:r>
            <a:r>
              <a:rPr lang="zh-CN" altLang="en-US" sz="2400" b="1" kern="100" dirty="0">
                <a:latin typeface="+mn-ea"/>
              </a:rPr>
              <a:t>年各部门上岗导师</a:t>
            </a:r>
          </a:p>
        </p:txBody>
      </p:sp>
      <p:grpSp>
        <p:nvGrpSpPr>
          <p:cNvPr id="204" name="组合 20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0788976C-62B7-4F4F-8343-7FFC7FD656BE}"/>
              </a:ext>
            </a:extLst>
          </p:cNvPr>
          <p:cNvGrpSpPr>
            <a:grpSpLocks noChangeAspect="1"/>
          </p:cNvGrpSpPr>
          <p:nvPr/>
        </p:nvGrpSpPr>
        <p:grpSpPr>
          <a:xfrm>
            <a:off x="1049769" y="1713634"/>
            <a:ext cx="1433029" cy="1393786"/>
            <a:chOff x="3612712" y="1232413"/>
            <a:chExt cx="4966576" cy="4830568"/>
          </a:xfrm>
        </p:grpSpPr>
        <p:sp>
          <p:nvSpPr>
            <p:cNvPr id="205" name="ïslíḓè">
              <a:extLst>
                <a:ext uri="{FF2B5EF4-FFF2-40B4-BE49-F238E27FC236}">
                  <a16:creationId xmlns:a16="http://schemas.microsoft.com/office/drawing/2014/main" id="{E7537CA6-B826-4202-8A27-7EB0B057AB00}"/>
                </a:ext>
              </a:extLst>
            </p:cNvPr>
            <p:cNvSpPr/>
            <p:nvPr/>
          </p:nvSpPr>
          <p:spPr bwMode="auto">
            <a:xfrm>
              <a:off x="4699375" y="4878962"/>
              <a:ext cx="2794683" cy="1184019"/>
            </a:xfrm>
            <a:custGeom>
              <a:avLst/>
              <a:gdLst>
                <a:gd name="T0" fmla="*/ 1439 w 1439"/>
                <a:gd name="T1" fmla="*/ 611 h 611"/>
                <a:gd name="T2" fmla="*/ 1438 w 1439"/>
                <a:gd name="T3" fmla="*/ 512 h 611"/>
                <a:gd name="T4" fmla="*/ 1438 w 1439"/>
                <a:gd name="T5" fmla="*/ 512 h 611"/>
                <a:gd name="T6" fmla="*/ 1437 w 1439"/>
                <a:gd name="T7" fmla="*/ 470 h 611"/>
                <a:gd name="T8" fmla="*/ 1437 w 1439"/>
                <a:gd name="T9" fmla="*/ 470 h 611"/>
                <a:gd name="T10" fmla="*/ 1359 w 1439"/>
                <a:gd name="T11" fmla="*/ 109 h 611"/>
                <a:gd name="T12" fmla="*/ 1021 w 1439"/>
                <a:gd name="T13" fmla="*/ 39 h 611"/>
                <a:gd name="T14" fmla="*/ 932 w 1439"/>
                <a:gd name="T15" fmla="*/ 0 h 611"/>
                <a:gd name="T16" fmla="*/ 719 w 1439"/>
                <a:gd name="T17" fmla="*/ 66 h 611"/>
                <a:gd name="T18" fmla="*/ 506 w 1439"/>
                <a:gd name="T19" fmla="*/ 0 h 611"/>
                <a:gd name="T20" fmla="*/ 478 w 1439"/>
                <a:gd name="T21" fmla="*/ 14 h 611"/>
                <a:gd name="T22" fmla="*/ 417 w 1439"/>
                <a:gd name="T23" fmla="*/ 39 h 611"/>
                <a:gd name="T24" fmla="*/ 79 w 1439"/>
                <a:gd name="T25" fmla="*/ 109 h 611"/>
                <a:gd name="T26" fmla="*/ 2 w 1439"/>
                <a:gd name="T27" fmla="*/ 444 h 611"/>
                <a:gd name="T28" fmla="*/ 2 w 1439"/>
                <a:gd name="T29" fmla="*/ 444 h 611"/>
                <a:gd name="T30" fmla="*/ 0 w 1439"/>
                <a:gd name="T31" fmla="*/ 512 h 611"/>
                <a:gd name="T32" fmla="*/ 1 w 1439"/>
                <a:gd name="T33" fmla="*/ 512 h 611"/>
                <a:gd name="T34" fmla="*/ 0 w 1439"/>
                <a:gd name="T35" fmla="*/ 611 h 611"/>
                <a:gd name="T36" fmla="*/ 1439 w 1439"/>
                <a:gd name="T37" fmla="*/ 61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9" h="611">
                  <a:moveTo>
                    <a:pt x="1439" y="611"/>
                  </a:moveTo>
                  <a:cubicBezTo>
                    <a:pt x="1438" y="512"/>
                    <a:pt x="1438" y="512"/>
                    <a:pt x="1438" y="512"/>
                  </a:cubicBezTo>
                  <a:cubicBezTo>
                    <a:pt x="1438" y="512"/>
                    <a:pt x="1438" y="512"/>
                    <a:pt x="1438" y="512"/>
                  </a:cubicBezTo>
                  <a:cubicBezTo>
                    <a:pt x="1438" y="512"/>
                    <a:pt x="1438" y="496"/>
                    <a:pt x="1437" y="470"/>
                  </a:cubicBezTo>
                  <a:cubicBezTo>
                    <a:pt x="1437" y="470"/>
                    <a:pt x="1437" y="470"/>
                    <a:pt x="1437" y="470"/>
                  </a:cubicBezTo>
                  <a:cubicBezTo>
                    <a:pt x="1434" y="377"/>
                    <a:pt x="1421" y="158"/>
                    <a:pt x="1359" y="109"/>
                  </a:cubicBezTo>
                  <a:cubicBezTo>
                    <a:pt x="1280" y="46"/>
                    <a:pt x="1021" y="39"/>
                    <a:pt x="1021" y="39"/>
                  </a:cubicBezTo>
                  <a:cubicBezTo>
                    <a:pt x="932" y="0"/>
                    <a:pt x="932" y="0"/>
                    <a:pt x="932" y="0"/>
                  </a:cubicBezTo>
                  <a:cubicBezTo>
                    <a:pt x="719" y="66"/>
                    <a:pt x="719" y="66"/>
                    <a:pt x="719" y="66"/>
                  </a:cubicBezTo>
                  <a:cubicBezTo>
                    <a:pt x="506" y="0"/>
                    <a:pt x="506" y="0"/>
                    <a:pt x="506" y="0"/>
                  </a:cubicBezTo>
                  <a:cubicBezTo>
                    <a:pt x="478" y="14"/>
                    <a:pt x="478" y="14"/>
                    <a:pt x="478" y="14"/>
                  </a:cubicBezTo>
                  <a:cubicBezTo>
                    <a:pt x="417" y="39"/>
                    <a:pt x="417" y="39"/>
                    <a:pt x="417" y="39"/>
                  </a:cubicBezTo>
                  <a:cubicBezTo>
                    <a:pt x="417" y="39"/>
                    <a:pt x="158" y="46"/>
                    <a:pt x="79" y="109"/>
                  </a:cubicBezTo>
                  <a:cubicBezTo>
                    <a:pt x="22" y="154"/>
                    <a:pt x="6" y="342"/>
                    <a:pt x="2" y="444"/>
                  </a:cubicBezTo>
                  <a:cubicBezTo>
                    <a:pt x="2" y="444"/>
                    <a:pt x="2" y="444"/>
                    <a:pt x="2" y="444"/>
                  </a:cubicBezTo>
                  <a:cubicBezTo>
                    <a:pt x="0" y="485"/>
                    <a:pt x="0" y="512"/>
                    <a:pt x="0" y="512"/>
                  </a:cubicBezTo>
                  <a:cubicBezTo>
                    <a:pt x="1" y="512"/>
                    <a:pt x="1" y="512"/>
                    <a:pt x="1" y="512"/>
                  </a:cubicBezTo>
                  <a:cubicBezTo>
                    <a:pt x="0" y="611"/>
                    <a:pt x="0" y="611"/>
                    <a:pt x="0" y="611"/>
                  </a:cubicBezTo>
                  <a:lnTo>
                    <a:pt x="1439" y="611"/>
                  </a:ln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ḻïḓé">
              <a:extLst>
                <a:ext uri="{FF2B5EF4-FFF2-40B4-BE49-F238E27FC236}">
                  <a16:creationId xmlns:a16="http://schemas.microsoft.com/office/drawing/2014/main" id="{E35F9DC1-5D71-42B0-9875-B279F58CC9ED}"/>
                </a:ext>
              </a:extLst>
            </p:cNvPr>
            <p:cNvSpPr/>
            <p:nvPr/>
          </p:nvSpPr>
          <p:spPr bwMode="auto">
            <a:xfrm>
              <a:off x="5700135" y="4458040"/>
              <a:ext cx="791733" cy="599885"/>
            </a:xfrm>
            <a:custGeom>
              <a:avLst/>
              <a:gdLst>
                <a:gd name="T0" fmla="*/ 345 w 408"/>
                <a:gd name="T1" fmla="*/ 0 h 310"/>
                <a:gd name="T2" fmla="*/ 204 w 408"/>
                <a:gd name="T3" fmla="*/ 85 h 310"/>
                <a:gd name="T4" fmla="*/ 63 w 408"/>
                <a:gd name="T5" fmla="*/ 0 h 310"/>
                <a:gd name="T6" fmla="*/ 0 w 408"/>
                <a:gd name="T7" fmla="*/ 227 h 310"/>
                <a:gd name="T8" fmla="*/ 204 w 408"/>
                <a:gd name="T9" fmla="*/ 310 h 310"/>
                <a:gd name="T10" fmla="*/ 408 w 408"/>
                <a:gd name="T11" fmla="*/ 227 h 310"/>
                <a:gd name="T12" fmla="*/ 345 w 408"/>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408" h="310">
                  <a:moveTo>
                    <a:pt x="345" y="0"/>
                  </a:moveTo>
                  <a:cubicBezTo>
                    <a:pt x="204" y="85"/>
                    <a:pt x="204" y="85"/>
                    <a:pt x="204" y="85"/>
                  </a:cubicBezTo>
                  <a:cubicBezTo>
                    <a:pt x="63" y="0"/>
                    <a:pt x="63" y="0"/>
                    <a:pt x="63" y="0"/>
                  </a:cubicBezTo>
                  <a:cubicBezTo>
                    <a:pt x="71" y="74"/>
                    <a:pt x="0" y="227"/>
                    <a:pt x="0" y="227"/>
                  </a:cubicBezTo>
                  <a:cubicBezTo>
                    <a:pt x="204" y="310"/>
                    <a:pt x="204" y="310"/>
                    <a:pt x="204" y="310"/>
                  </a:cubicBezTo>
                  <a:cubicBezTo>
                    <a:pt x="408" y="227"/>
                    <a:pt x="408" y="227"/>
                    <a:pt x="408" y="227"/>
                  </a:cubicBezTo>
                  <a:cubicBezTo>
                    <a:pt x="408" y="227"/>
                    <a:pt x="337" y="74"/>
                    <a:pt x="345" y="0"/>
                  </a:cubicBezTo>
                  <a:close/>
                </a:path>
              </a:pathLst>
            </a:custGeom>
            <a:solidFill>
              <a:srgbClr val="EFC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íSḷíḍé">
              <a:extLst>
                <a:ext uri="{FF2B5EF4-FFF2-40B4-BE49-F238E27FC236}">
                  <a16:creationId xmlns:a16="http://schemas.microsoft.com/office/drawing/2014/main" id="{3E7CCC2C-E66B-4D4C-B853-A076E7A9229C}"/>
                </a:ext>
              </a:extLst>
            </p:cNvPr>
            <p:cNvSpPr/>
            <p:nvPr/>
          </p:nvSpPr>
          <p:spPr bwMode="auto">
            <a:xfrm>
              <a:off x="4994306" y="2498039"/>
              <a:ext cx="2330811" cy="1307145"/>
            </a:xfrm>
            <a:custGeom>
              <a:avLst/>
              <a:gdLst>
                <a:gd name="T0" fmla="*/ 952 w 1628"/>
                <a:gd name="T1" fmla="*/ 0 h 913"/>
                <a:gd name="T2" fmla="*/ 0 w 1628"/>
                <a:gd name="T3" fmla="*/ 309 h 913"/>
                <a:gd name="T4" fmla="*/ 712 w 1628"/>
                <a:gd name="T5" fmla="*/ 913 h 913"/>
                <a:gd name="T6" fmla="*/ 1628 w 1628"/>
                <a:gd name="T7" fmla="*/ 748 h 913"/>
                <a:gd name="T8" fmla="*/ 952 w 1628"/>
                <a:gd name="T9" fmla="*/ 0 h 913"/>
              </a:gdLst>
              <a:ahLst/>
              <a:cxnLst>
                <a:cxn ang="0">
                  <a:pos x="T0" y="T1"/>
                </a:cxn>
                <a:cxn ang="0">
                  <a:pos x="T2" y="T3"/>
                </a:cxn>
                <a:cxn ang="0">
                  <a:pos x="T4" y="T5"/>
                </a:cxn>
                <a:cxn ang="0">
                  <a:pos x="T6" y="T7"/>
                </a:cxn>
                <a:cxn ang="0">
                  <a:pos x="T8" y="T9"/>
                </a:cxn>
              </a:cxnLst>
              <a:rect l="0" t="0" r="r" b="b"/>
              <a:pathLst>
                <a:path w="1628" h="913">
                  <a:moveTo>
                    <a:pt x="952" y="0"/>
                  </a:moveTo>
                  <a:lnTo>
                    <a:pt x="0" y="309"/>
                  </a:lnTo>
                  <a:lnTo>
                    <a:pt x="712" y="913"/>
                  </a:lnTo>
                  <a:lnTo>
                    <a:pt x="1628" y="748"/>
                  </a:lnTo>
                  <a:lnTo>
                    <a:pt x="952" y="0"/>
                  </a:lnTo>
                  <a:close/>
                </a:path>
              </a:pathLst>
            </a:custGeom>
            <a:solidFill>
              <a:srgbClr val="1716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íṩḷïḑè">
              <a:extLst>
                <a:ext uri="{FF2B5EF4-FFF2-40B4-BE49-F238E27FC236}">
                  <a16:creationId xmlns:a16="http://schemas.microsoft.com/office/drawing/2014/main" id="{2A4CADBC-32A7-4232-88A8-AB1C55E66357}"/>
                </a:ext>
              </a:extLst>
            </p:cNvPr>
            <p:cNvSpPr/>
            <p:nvPr/>
          </p:nvSpPr>
          <p:spPr bwMode="auto">
            <a:xfrm>
              <a:off x="5440996" y="3568952"/>
              <a:ext cx="1308576" cy="1093822"/>
            </a:xfrm>
            <a:custGeom>
              <a:avLst/>
              <a:gdLst>
                <a:gd name="T0" fmla="*/ 337 w 674"/>
                <a:gd name="T1" fmla="*/ 0 h 565"/>
                <a:gd name="T2" fmla="*/ 101 w 674"/>
                <a:gd name="T3" fmla="*/ 0 h 565"/>
                <a:gd name="T4" fmla="*/ 10 w 674"/>
                <a:gd name="T5" fmla="*/ 108 h 565"/>
                <a:gd name="T6" fmla="*/ 61 w 674"/>
                <a:gd name="T7" fmla="*/ 325 h 565"/>
                <a:gd name="T8" fmla="*/ 298 w 674"/>
                <a:gd name="T9" fmla="*/ 553 h 565"/>
                <a:gd name="T10" fmla="*/ 376 w 674"/>
                <a:gd name="T11" fmla="*/ 553 h 565"/>
                <a:gd name="T12" fmla="*/ 613 w 674"/>
                <a:gd name="T13" fmla="*/ 325 h 565"/>
                <a:gd name="T14" fmla="*/ 664 w 674"/>
                <a:gd name="T15" fmla="*/ 108 h 565"/>
                <a:gd name="T16" fmla="*/ 573 w 674"/>
                <a:gd name="T17" fmla="*/ 0 h 565"/>
                <a:gd name="T18" fmla="*/ 337 w 674"/>
                <a:gd name="T19"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65">
                  <a:moveTo>
                    <a:pt x="337" y="0"/>
                  </a:moveTo>
                  <a:cubicBezTo>
                    <a:pt x="101" y="0"/>
                    <a:pt x="101" y="0"/>
                    <a:pt x="101" y="0"/>
                  </a:cubicBezTo>
                  <a:cubicBezTo>
                    <a:pt x="44" y="0"/>
                    <a:pt x="0" y="52"/>
                    <a:pt x="10" y="108"/>
                  </a:cubicBezTo>
                  <a:cubicBezTo>
                    <a:pt x="23" y="183"/>
                    <a:pt x="41" y="277"/>
                    <a:pt x="61" y="325"/>
                  </a:cubicBezTo>
                  <a:cubicBezTo>
                    <a:pt x="86" y="389"/>
                    <a:pt x="212" y="513"/>
                    <a:pt x="298" y="553"/>
                  </a:cubicBezTo>
                  <a:cubicBezTo>
                    <a:pt x="323" y="565"/>
                    <a:pt x="351" y="565"/>
                    <a:pt x="376" y="553"/>
                  </a:cubicBezTo>
                  <a:cubicBezTo>
                    <a:pt x="462" y="513"/>
                    <a:pt x="588" y="389"/>
                    <a:pt x="613" y="325"/>
                  </a:cubicBezTo>
                  <a:cubicBezTo>
                    <a:pt x="633" y="277"/>
                    <a:pt x="651" y="183"/>
                    <a:pt x="664" y="108"/>
                  </a:cubicBezTo>
                  <a:cubicBezTo>
                    <a:pt x="674" y="52"/>
                    <a:pt x="630" y="0"/>
                    <a:pt x="573" y="0"/>
                  </a:cubicBezTo>
                  <a:lnTo>
                    <a:pt x="337" y="0"/>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iŝ1iḓè">
              <a:extLst>
                <a:ext uri="{FF2B5EF4-FFF2-40B4-BE49-F238E27FC236}">
                  <a16:creationId xmlns:a16="http://schemas.microsoft.com/office/drawing/2014/main" id="{A4590327-8A42-4A8B-8E64-557AFBB394BD}"/>
                </a:ext>
              </a:extLst>
            </p:cNvPr>
            <p:cNvSpPr/>
            <p:nvPr/>
          </p:nvSpPr>
          <p:spPr bwMode="auto">
            <a:xfrm>
              <a:off x="6095283" y="3568952"/>
              <a:ext cx="638539" cy="545480"/>
            </a:xfrm>
            <a:custGeom>
              <a:avLst/>
              <a:gdLst>
                <a:gd name="T0" fmla="*/ 0 w 329"/>
                <a:gd name="T1" fmla="*/ 0 h 282"/>
                <a:gd name="T2" fmla="*/ 280 w 329"/>
                <a:gd name="T3" fmla="*/ 66 h 282"/>
                <a:gd name="T4" fmla="*/ 280 w 329"/>
                <a:gd name="T5" fmla="*/ 281 h 282"/>
                <a:gd name="T6" fmla="*/ 312 w 329"/>
                <a:gd name="T7" fmla="*/ 237 h 282"/>
                <a:gd name="T8" fmla="*/ 329 w 329"/>
                <a:gd name="T9" fmla="*/ 83 h 282"/>
                <a:gd name="T10" fmla="*/ 329 w 329"/>
                <a:gd name="T11" fmla="*/ 0 h 282"/>
                <a:gd name="T12" fmla="*/ 0 w 329"/>
                <a:gd name="T13" fmla="*/ 0 h 282"/>
              </a:gdLst>
              <a:ahLst/>
              <a:cxnLst>
                <a:cxn ang="0">
                  <a:pos x="T0" y="T1"/>
                </a:cxn>
                <a:cxn ang="0">
                  <a:pos x="T2" y="T3"/>
                </a:cxn>
                <a:cxn ang="0">
                  <a:pos x="T4" y="T5"/>
                </a:cxn>
                <a:cxn ang="0">
                  <a:pos x="T6" y="T7"/>
                </a:cxn>
                <a:cxn ang="0">
                  <a:pos x="T8" y="T9"/>
                </a:cxn>
                <a:cxn ang="0">
                  <a:pos x="T10" y="T11"/>
                </a:cxn>
                <a:cxn ang="0">
                  <a:pos x="T12" y="T13"/>
                </a:cxn>
              </a:cxnLst>
              <a:rect l="0" t="0" r="r" b="b"/>
              <a:pathLst>
                <a:path w="329" h="282">
                  <a:moveTo>
                    <a:pt x="0" y="0"/>
                  </a:moveTo>
                  <a:cubicBezTo>
                    <a:pt x="98" y="0"/>
                    <a:pt x="238" y="47"/>
                    <a:pt x="280" y="66"/>
                  </a:cubicBezTo>
                  <a:cubicBezTo>
                    <a:pt x="321" y="85"/>
                    <a:pt x="272" y="282"/>
                    <a:pt x="280" y="281"/>
                  </a:cubicBezTo>
                  <a:cubicBezTo>
                    <a:pt x="287" y="280"/>
                    <a:pt x="300" y="246"/>
                    <a:pt x="312" y="237"/>
                  </a:cubicBezTo>
                  <a:cubicBezTo>
                    <a:pt x="324" y="227"/>
                    <a:pt x="329" y="83"/>
                    <a:pt x="329" y="83"/>
                  </a:cubicBezTo>
                  <a:cubicBezTo>
                    <a:pt x="329" y="0"/>
                    <a:pt x="329" y="0"/>
                    <a:pt x="329" y="0"/>
                  </a:cubicBezTo>
                  <a:lnTo>
                    <a:pt x="0" y="0"/>
                  </a:ln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í$líḑé">
              <a:extLst>
                <a:ext uri="{FF2B5EF4-FFF2-40B4-BE49-F238E27FC236}">
                  <a16:creationId xmlns:a16="http://schemas.microsoft.com/office/drawing/2014/main" id="{E8D6B1EA-720F-4920-8578-19F6EE127414}"/>
                </a:ext>
              </a:extLst>
            </p:cNvPr>
            <p:cNvSpPr/>
            <p:nvPr/>
          </p:nvSpPr>
          <p:spPr bwMode="auto">
            <a:xfrm>
              <a:off x="5456744" y="2940436"/>
              <a:ext cx="1277077" cy="628518"/>
            </a:xfrm>
            <a:custGeom>
              <a:avLst/>
              <a:gdLst>
                <a:gd name="T0" fmla="*/ 329 w 658"/>
                <a:gd name="T1" fmla="*/ 0 h 325"/>
                <a:gd name="T2" fmla="*/ 0 w 658"/>
                <a:gd name="T3" fmla="*/ 85 h 325"/>
                <a:gd name="T4" fmla="*/ 0 w 658"/>
                <a:gd name="T5" fmla="*/ 325 h 325"/>
                <a:gd name="T6" fmla="*/ 658 w 658"/>
                <a:gd name="T7" fmla="*/ 325 h 325"/>
                <a:gd name="T8" fmla="*/ 658 w 658"/>
                <a:gd name="T9" fmla="*/ 85 h 325"/>
                <a:gd name="T10" fmla="*/ 329 w 658"/>
                <a:gd name="T11" fmla="*/ 0 h 325"/>
              </a:gdLst>
              <a:ahLst/>
              <a:cxnLst>
                <a:cxn ang="0">
                  <a:pos x="T0" y="T1"/>
                </a:cxn>
                <a:cxn ang="0">
                  <a:pos x="T2" y="T3"/>
                </a:cxn>
                <a:cxn ang="0">
                  <a:pos x="T4" y="T5"/>
                </a:cxn>
                <a:cxn ang="0">
                  <a:pos x="T6" y="T7"/>
                </a:cxn>
                <a:cxn ang="0">
                  <a:pos x="T8" y="T9"/>
                </a:cxn>
                <a:cxn ang="0">
                  <a:pos x="T10" y="T11"/>
                </a:cxn>
              </a:cxnLst>
              <a:rect l="0" t="0" r="r" b="b"/>
              <a:pathLst>
                <a:path w="658" h="325">
                  <a:moveTo>
                    <a:pt x="329" y="0"/>
                  </a:moveTo>
                  <a:cubicBezTo>
                    <a:pt x="148" y="0"/>
                    <a:pt x="0" y="38"/>
                    <a:pt x="0" y="85"/>
                  </a:cubicBezTo>
                  <a:cubicBezTo>
                    <a:pt x="0" y="325"/>
                    <a:pt x="0" y="325"/>
                    <a:pt x="0" y="325"/>
                  </a:cubicBezTo>
                  <a:cubicBezTo>
                    <a:pt x="658" y="325"/>
                    <a:pt x="658" y="325"/>
                    <a:pt x="658" y="325"/>
                  </a:cubicBezTo>
                  <a:cubicBezTo>
                    <a:pt x="658" y="85"/>
                    <a:pt x="658" y="85"/>
                    <a:pt x="658" y="85"/>
                  </a:cubicBezTo>
                  <a:cubicBezTo>
                    <a:pt x="658" y="38"/>
                    <a:pt x="510" y="0"/>
                    <a:pt x="329"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íṧḷîḓê">
              <a:extLst>
                <a:ext uri="{FF2B5EF4-FFF2-40B4-BE49-F238E27FC236}">
                  <a16:creationId xmlns:a16="http://schemas.microsoft.com/office/drawing/2014/main" id="{E14445AA-9001-4F00-8F8B-1A3138E5558F}"/>
                </a:ext>
              </a:extLst>
            </p:cNvPr>
            <p:cNvSpPr/>
            <p:nvPr/>
          </p:nvSpPr>
          <p:spPr bwMode="auto">
            <a:xfrm>
              <a:off x="5015781" y="2940436"/>
              <a:ext cx="58701" cy="644266"/>
            </a:xfrm>
            <a:prstGeom prst="rect">
              <a:avLst/>
            </a:prstGeom>
            <a:solidFill>
              <a:srgbClr val="1716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2" name="ïṡḻïďé">
              <a:extLst>
                <a:ext uri="{FF2B5EF4-FFF2-40B4-BE49-F238E27FC236}">
                  <a16:creationId xmlns:a16="http://schemas.microsoft.com/office/drawing/2014/main" id="{4708D44B-8705-457E-BA71-25499A674BA1}"/>
                </a:ext>
              </a:extLst>
            </p:cNvPr>
            <p:cNvSpPr/>
            <p:nvPr/>
          </p:nvSpPr>
          <p:spPr bwMode="auto">
            <a:xfrm>
              <a:off x="4974262" y="3564659"/>
              <a:ext cx="143171" cy="262001"/>
            </a:xfrm>
            <a:custGeom>
              <a:avLst/>
              <a:gdLst>
                <a:gd name="T0" fmla="*/ 0 w 74"/>
                <a:gd name="T1" fmla="*/ 37 h 135"/>
                <a:gd name="T2" fmla="*/ 0 w 74"/>
                <a:gd name="T3" fmla="*/ 129 h 135"/>
                <a:gd name="T4" fmla="*/ 3 w 74"/>
                <a:gd name="T5" fmla="*/ 100 h 135"/>
                <a:gd name="T6" fmla="*/ 5 w 74"/>
                <a:gd name="T7" fmla="*/ 127 h 135"/>
                <a:gd name="T8" fmla="*/ 6 w 74"/>
                <a:gd name="T9" fmla="*/ 100 h 135"/>
                <a:gd name="T10" fmla="*/ 9 w 74"/>
                <a:gd name="T11" fmla="*/ 135 h 135"/>
                <a:gd name="T12" fmla="*/ 11 w 74"/>
                <a:gd name="T13" fmla="*/ 100 h 135"/>
                <a:gd name="T14" fmla="*/ 11 w 74"/>
                <a:gd name="T15" fmla="*/ 135 h 135"/>
                <a:gd name="T16" fmla="*/ 12 w 74"/>
                <a:gd name="T17" fmla="*/ 100 h 135"/>
                <a:gd name="T18" fmla="*/ 14 w 74"/>
                <a:gd name="T19" fmla="*/ 117 h 135"/>
                <a:gd name="T20" fmla="*/ 14 w 74"/>
                <a:gd name="T21" fmla="*/ 100 h 135"/>
                <a:gd name="T22" fmla="*/ 16 w 74"/>
                <a:gd name="T23" fmla="*/ 120 h 135"/>
                <a:gd name="T24" fmla="*/ 16 w 74"/>
                <a:gd name="T25" fmla="*/ 100 h 135"/>
                <a:gd name="T26" fmla="*/ 21 w 74"/>
                <a:gd name="T27" fmla="*/ 135 h 135"/>
                <a:gd name="T28" fmla="*/ 21 w 74"/>
                <a:gd name="T29" fmla="*/ 100 h 135"/>
                <a:gd name="T30" fmla="*/ 25 w 74"/>
                <a:gd name="T31" fmla="*/ 118 h 135"/>
                <a:gd name="T32" fmla="*/ 29 w 74"/>
                <a:gd name="T33" fmla="*/ 100 h 135"/>
                <a:gd name="T34" fmla="*/ 31 w 74"/>
                <a:gd name="T35" fmla="*/ 122 h 135"/>
                <a:gd name="T36" fmla="*/ 35 w 74"/>
                <a:gd name="T37" fmla="*/ 100 h 135"/>
                <a:gd name="T38" fmla="*/ 37 w 74"/>
                <a:gd name="T39" fmla="*/ 135 h 135"/>
                <a:gd name="T40" fmla="*/ 40 w 74"/>
                <a:gd name="T41" fmla="*/ 100 h 135"/>
                <a:gd name="T42" fmla="*/ 42 w 74"/>
                <a:gd name="T43" fmla="*/ 131 h 135"/>
                <a:gd name="T44" fmla="*/ 47 w 74"/>
                <a:gd name="T45" fmla="*/ 100 h 135"/>
                <a:gd name="T46" fmla="*/ 51 w 74"/>
                <a:gd name="T47" fmla="*/ 127 h 135"/>
                <a:gd name="T48" fmla="*/ 54 w 74"/>
                <a:gd name="T49" fmla="*/ 100 h 135"/>
                <a:gd name="T50" fmla="*/ 58 w 74"/>
                <a:gd name="T51" fmla="*/ 123 h 135"/>
                <a:gd name="T52" fmla="*/ 60 w 74"/>
                <a:gd name="T53" fmla="*/ 100 h 135"/>
                <a:gd name="T54" fmla="*/ 64 w 74"/>
                <a:gd name="T55" fmla="*/ 135 h 135"/>
                <a:gd name="T56" fmla="*/ 70 w 74"/>
                <a:gd name="T57" fmla="*/ 100 h 135"/>
                <a:gd name="T58" fmla="*/ 73 w 74"/>
                <a:gd name="T59" fmla="*/ 135 h 135"/>
                <a:gd name="T60" fmla="*/ 74 w 74"/>
                <a:gd name="T61" fmla="*/ 100 h 135"/>
                <a:gd name="T62" fmla="*/ 74 w 74"/>
                <a:gd name="T63"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35">
                  <a:moveTo>
                    <a:pt x="37" y="0"/>
                  </a:moveTo>
                  <a:cubicBezTo>
                    <a:pt x="17" y="0"/>
                    <a:pt x="0" y="17"/>
                    <a:pt x="0" y="37"/>
                  </a:cubicBezTo>
                  <a:cubicBezTo>
                    <a:pt x="0" y="100"/>
                    <a:pt x="0" y="100"/>
                    <a:pt x="0" y="100"/>
                  </a:cubicBezTo>
                  <a:cubicBezTo>
                    <a:pt x="0" y="129"/>
                    <a:pt x="0" y="129"/>
                    <a:pt x="0" y="129"/>
                  </a:cubicBezTo>
                  <a:cubicBezTo>
                    <a:pt x="3" y="129"/>
                    <a:pt x="3" y="129"/>
                    <a:pt x="3" y="129"/>
                  </a:cubicBezTo>
                  <a:cubicBezTo>
                    <a:pt x="3" y="100"/>
                    <a:pt x="3" y="100"/>
                    <a:pt x="3" y="100"/>
                  </a:cubicBezTo>
                  <a:cubicBezTo>
                    <a:pt x="5" y="100"/>
                    <a:pt x="5" y="100"/>
                    <a:pt x="5" y="100"/>
                  </a:cubicBezTo>
                  <a:cubicBezTo>
                    <a:pt x="5" y="127"/>
                    <a:pt x="5" y="127"/>
                    <a:pt x="5" y="127"/>
                  </a:cubicBezTo>
                  <a:cubicBezTo>
                    <a:pt x="6" y="127"/>
                    <a:pt x="6" y="127"/>
                    <a:pt x="6" y="127"/>
                  </a:cubicBezTo>
                  <a:cubicBezTo>
                    <a:pt x="6" y="100"/>
                    <a:pt x="6" y="100"/>
                    <a:pt x="6" y="100"/>
                  </a:cubicBezTo>
                  <a:cubicBezTo>
                    <a:pt x="9" y="100"/>
                    <a:pt x="9" y="100"/>
                    <a:pt x="9" y="100"/>
                  </a:cubicBezTo>
                  <a:cubicBezTo>
                    <a:pt x="9" y="135"/>
                    <a:pt x="9" y="135"/>
                    <a:pt x="9" y="135"/>
                  </a:cubicBezTo>
                  <a:cubicBezTo>
                    <a:pt x="11" y="135"/>
                    <a:pt x="11" y="135"/>
                    <a:pt x="11" y="135"/>
                  </a:cubicBezTo>
                  <a:cubicBezTo>
                    <a:pt x="11" y="100"/>
                    <a:pt x="11" y="100"/>
                    <a:pt x="11" y="100"/>
                  </a:cubicBezTo>
                  <a:cubicBezTo>
                    <a:pt x="11" y="100"/>
                    <a:pt x="11" y="100"/>
                    <a:pt x="11" y="100"/>
                  </a:cubicBezTo>
                  <a:cubicBezTo>
                    <a:pt x="11" y="135"/>
                    <a:pt x="11" y="135"/>
                    <a:pt x="11" y="135"/>
                  </a:cubicBezTo>
                  <a:cubicBezTo>
                    <a:pt x="12" y="135"/>
                    <a:pt x="12" y="135"/>
                    <a:pt x="12" y="135"/>
                  </a:cubicBezTo>
                  <a:cubicBezTo>
                    <a:pt x="12" y="100"/>
                    <a:pt x="12" y="100"/>
                    <a:pt x="12" y="100"/>
                  </a:cubicBezTo>
                  <a:cubicBezTo>
                    <a:pt x="14" y="100"/>
                    <a:pt x="14" y="100"/>
                    <a:pt x="14" y="100"/>
                  </a:cubicBezTo>
                  <a:cubicBezTo>
                    <a:pt x="14" y="117"/>
                    <a:pt x="14" y="117"/>
                    <a:pt x="14" y="117"/>
                  </a:cubicBezTo>
                  <a:cubicBezTo>
                    <a:pt x="14" y="117"/>
                    <a:pt x="14" y="117"/>
                    <a:pt x="14" y="117"/>
                  </a:cubicBezTo>
                  <a:cubicBezTo>
                    <a:pt x="14" y="100"/>
                    <a:pt x="14" y="100"/>
                    <a:pt x="14" y="100"/>
                  </a:cubicBezTo>
                  <a:cubicBezTo>
                    <a:pt x="16" y="100"/>
                    <a:pt x="16" y="100"/>
                    <a:pt x="16" y="100"/>
                  </a:cubicBezTo>
                  <a:cubicBezTo>
                    <a:pt x="16" y="120"/>
                    <a:pt x="16" y="120"/>
                    <a:pt x="16" y="120"/>
                  </a:cubicBezTo>
                  <a:cubicBezTo>
                    <a:pt x="16" y="120"/>
                    <a:pt x="16" y="120"/>
                    <a:pt x="16" y="120"/>
                  </a:cubicBezTo>
                  <a:cubicBezTo>
                    <a:pt x="16" y="100"/>
                    <a:pt x="16" y="100"/>
                    <a:pt x="16" y="100"/>
                  </a:cubicBezTo>
                  <a:cubicBezTo>
                    <a:pt x="21" y="100"/>
                    <a:pt x="21" y="100"/>
                    <a:pt x="21" y="100"/>
                  </a:cubicBezTo>
                  <a:cubicBezTo>
                    <a:pt x="21" y="135"/>
                    <a:pt x="21" y="135"/>
                    <a:pt x="21" y="135"/>
                  </a:cubicBezTo>
                  <a:cubicBezTo>
                    <a:pt x="21" y="135"/>
                    <a:pt x="21" y="135"/>
                    <a:pt x="21" y="135"/>
                  </a:cubicBezTo>
                  <a:cubicBezTo>
                    <a:pt x="21" y="100"/>
                    <a:pt x="21" y="100"/>
                    <a:pt x="21" y="100"/>
                  </a:cubicBezTo>
                  <a:cubicBezTo>
                    <a:pt x="25" y="100"/>
                    <a:pt x="25" y="100"/>
                    <a:pt x="25" y="100"/>
                  </a:cubicBezTo>
                  <a:cubicBezTo>
                    <a:pt x="25" y="118"/>
                    <a:pt x="25" y="118"/>
                    <a:pt x="25" y="118"/>
                  </a:cubicBezTo>
                  <a:cubicBezTo>
                    <a:pt x="29" y="118"/>
                    <a:pt x="29" y="118"/>
                    <a:pt x="29" y="118"/>
                  </a:cubicBezTo>
                  <a:cubicBezTo>
                    <a:pt x="29" y="100"/>
                    <a:pt x="29" y="100"/>
                    <a:pt x="29" y="100"/>
                  </a:cubicBezTo>
                  <a:cubicBezTo>
                    <a:pt x="31" y="100"/>
                    <a:pt x="31" y="100"/>
                    <a:pt x="31" y="100"/>
                  </a:cubicBezTo>
                  <a:cubicBezTo>
                    <a:pt x="31" y="122"/>
                    <a:pt x="31" y="122"/>
                    <a:pt x="31" y="122"/>
                  </a:cubicBezTo>
                  <a:cubicBezTo>
                    <a:pt x="35" y="122"/>
                    <a:pt x="35" y="122"/>
                    <a:pt x="35" y="122"/>
                  </a:cubicBezTo>
                  <a:cubicBezTo>
                    <a:pt x="35" y="100"/>
                    <a:pt x="35" y="100"/>
                    <a:pt x="35" y="100"/>
                  </a:cubicBezTo>
                  <a:cubicBezTo>
                    <a:pt x="37" y="100"/>
                    <a:pt x="37" y="100"/>
                    <a:pt x="37" y="100"/>
                  </a:cubicBezTo>
                  <a:cubicBezTo>
                    <a:pt x="37" y="135"/>
                    <a:pt x="37" y="135"/>
                    <a:pt x="37" y="135"/>
                  </a:cubicBezTo>
                  <a:cubicBezTo>
                    <a:pt x="40" y="135"/>
                    <a:pt x="40" y="135"/>
                    <a:pt x="40" y="135"/>
                  </a:cubicBezTo>
                  <a:cubicBezTo>
                    <a:pt x="40" y="100"/>
                    <a:pt x="40" y="100"/>
                    <a:pt x="40" y="100"/>
                  </a:cubicBezTo>
                  <a:cubicBezTo>
                    <a:pt x="42" y="100"/>
                    <a:pt x="42" y="100"/>
                    <a:pt x="42" y="100"/>
                  </a:cubicBezTo>
                  <a:cubicBezTo>
                    <a:pt x="42" y="131"/>
                    <a:pt x="42" y="131"/>
                    <a:pt x="42" y="131"/>
                  </a:cubicBezTo>
                  <a:cubicBezTo>
                    <a:pt x="47" y="131"/>
                    <a:pt x="47" y="131"/>
                    <a:pt x="47" y="131"/>
                  </a:cubicBezTo>
                  <a:cubicBezTo>
                    <a:pt x="47" y="100"/>
                    <a:pt x="47" y="100"/>
                    <a:pt x="47" y="100"/>
                  </a:cubicBezTo>
                  <a:cubicBezTo>
                    <a:pt x="51" y="100"/>
                    <a:pt x="51" y="100"/>
                    <a:pt x="51" y="100"/>
                  </a:cubicBezTo>
                  <a:cubicBezTo>
                    <a:pt x="51" y="127"/>
                    <a:pt x="51" y="127"/>
                    <a:pt x="51" y="127"/>
                  </a:cubicBezTo>
                  <a:cubicBezTo>
                    <a:pt x="54" y="127"/>
                    <a:pt x="54" y="127"/>
                    <a:pt x="54" y="127"/>
                  </a:cubicBezTo>
                  <a:cubicBezTo>
                    <a:pt x="54" y="100"/>
                    <a:pt x="54" y="100"/>
                    <a:pt x="54" y="100"/>
                  </a:cubicBezTo>
                  <a:cubicBezTo>
                    <a:pt x="58" y="100"/>
                    <a:pt x="58" y="100"/>
                    <a:pt x="58" y="100"/>
                  </a:cubicBezTo>
                  <a:cubicBezTo>
                    <a:pt x="58" y="123"/>
                    <a:pt x="58" y="123"/>
                    <a:pt x="58" y="123"/>
                  </a:cubicBezTo>
                  <a:cubicBezTo>
                    <a:pt x="60" y="123"/>
                    <a:pt x="60" y="123"/>
                    <a:pt x="60" y="123"/>
                  </a:cubicBezTo>
                  <a:cubicBezTo>
                    <a:pt x="60" y="100"/>
                    <a:pt x="60" y="100"/>
                    <a:pt x="60" y="100"/>
                  </a:cubicBezTo>
                  <a:cubicBezTo>
                    <a:pt x="64" y="100"/>
                    <a:pt x="64" y="100"/>
                    <a:pt x="64" y="100"/>
                  </a:cubicBezTo>
                  <a:cubicBezTo>
                    <a:pt x="64" y="135"/>
                    <a:pt x="64" y="135"/>
                    <a:pt x="64" y="135"/>
                  </a:cubicBezTo>
                  <a:cubicBezTo>
                    <a:pt x="70" y="135"/>
                    <a:pt x="70" y="135"/>
                    <a:pt x="70" y="135"/>
                  </a:cubicBezTo>
                  <a:cubicBezTo>
                    <a:pt x="70" y="100"/>
                    <a:pt x="70" y="100"/>
                    <a:pt x="70" y="100"/>
                  </a:cubicBezTo>
                  <a:cubicBezTo>
                    <a:pt x="73" y="100"/>
                    <a:pt x="73" y="100"/>
                    <a:pt x="73" y="100"/>
                  </a:cubicBezTo>
                  <a:cubicBezTo>
                    <a:pt x="73" y="135"/>
                    <a:pt x="73" y="135"/>
                    <a:pt x="73" y="135"/>
                  </a:cubicBezTo>
                  <a:cubicBezTo>
                    <a:pt x="74" y="135"/>
                    <a:pt x="74" y="135"/>
                    <a:pt x="74" y="135"/>
                  </a:cubicBezTo>
                  <a:cubicBezTo>
                    <a:pt x="74" y="100"/>
                    <a:pt x="74" y="100"/>
                    <a:pt x="74" y="100"/>
                  </a:cubicBezTo>
                  <a:cubicBezTo>
                    <a:pt x="74" y="91"/>
                    <a:pt x="74" y="91"/>
                    <a:pt x="74" y="91"/>
                  </a:cubicBezTo>
                  <a:cubicBezTo>
                    <a:pt x="74" y="37"/>
                    <a:pt x="74" y="37"/>
                    <a:pt x="74" y="37"/>
                  </a:cubicBezTo>
                  <a:cubicBezTo>
                    <a:pt x="74" y="17"/>
                    <a:pt x="58" y="0"/>
                    <a:pt x="37" y="0"/>
                  </a:cubicBezTo>
                  <a:close/>
                </a:path>
              </a:pathLst>
            </a:custGeom>
            <a:solidFill>
              <a:srgbClr val="FDBB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iṥḻiḑè">
              <a:extLst>
                <a:ext uri="{FF2B5EF4-FFF2-40B4-BE49-F238E27FC236}">
                  <a16:creationId xmlns:a16="http://schemas.microsoft.com/office/drawing/2014/main" id="{DCF332AD-2887-40A1-92AB-A177DD979844}"/>
                </a:ext>
              </a:extLst>
            </p:cNvPr>
            <p:cNvSpPr/>
            <p:nvPr/>
          </p:nvSpPr>
          <p:spPr bwMode="auto">
            <a:xfrm>
              <a:off x="5820397" y="4458040"/>
              <a:ext cx="551207" cy="231936"/>
            </a:xfrm>
            <a:custGeom>
              <a:avLst/>
              <a:gdLst>
                <a:gd name="T0" fmla="*/ 284 w 284"/>
                <a:gd name="T1" fmla="*/ 38 h 120"/>
                <a:gd name="T2" fmla="*/ 283 w 284"/>
                <a:gd name="T3" fmla="*/ 0 h 120"/>
                <a:gd name="T4" fmla="*/ 142 w 284"/>
                <a:gd name="T5" fmla="*/ 85 h 120"/>
                <a:gd name="T6" fmla="*/ 1 w 284"/>
                <a:gd name="T7" fmla="*/ 0 h 120"/>
                <a:gd name="T8" fmla="*/ 0 w 284"/>
                <a:gd name="T9" fmla="*/ 38 h 120"/>
                <a:gd name="T10" fmla="*/ 103 w 284"/>
                <a:gd name="T11" fmla="*/ 108 h 120"/>
                <a:gd name="T12" fmla="*/ 181 w 284"/>
                <a:gd name="T13" fmla="*/ 108 h 120"/>
                <a:gd name="T14" fmla="*/ 284 w 284"/>
                <a:gd name="T15" fmla="*/ 38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20">
                  <a:moveTo>
                    <a:pt x="284" y="38"/>
                  </a:moveTo>
                  <a:cubicBezTo>
                    <a:pt x="282" y="24"/>
                    <a:pt x="282" y="11"/>
                    <a:pt x="283" y="0"/>
                  </a:cubicBezTo>
                  <a:cubicBezTo>
                    <a:pt x="142" y="85"/>
                    <a:pt x="142" y="85"/>
                    <a:pt x="142" y="85"/>
                  </a:cubicBezTo>
                  <a:cubicBezTo>
                    <a:pt x="1" y="0"/>
                    <a:pt x="1" y="0"/>
                    <a:pt x="1" y="0"/>
                  </a:cubicBezTo>
                  <a:cubicBezTo>
                    <a:pt x="2" y="11"/>
                    <a:pt x="2" y="24"/>
                    <a:pt x="0" y="38"/>
                  </a:cubicBezTo>
                  <a:cubicBezTo>
                    <a:pt x="35" y="68"/>
                    <a:pt x="72" y="93"/>
                    <a:pt x="103" y="108"/>
                  </a:cubicBezTo>
                  <a:cubicBezTo>
                    <a:pt x="128" y="120"/>
                    <a:pt x="156" y="120"/>
                    <a:pt x="181" y="108"/>
                  </a:cubicBezTo>
                  <a:cubicBezTo>
                    <a:pt x="212" y="93"/>
                    <a:pt x="249" y="68"/>
                    <a:pt x="284" y="38"/>
                  </a:cubicBezTo>
                  <a:close/>
                </a:path>
              </a:pathLst>
            </a:custGeom>
            <a:solidFill>
              <a:srgbClr val="DDB6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ísļïḍê">
              <a:extLst>
                <a:ext uri="{FF2B5EF4-FFF2-40B4-BE49-F238E27FC236}">
                  <a16:creationId xmlns:a16="http://schemas.microsoft.com/office/drawing/2014/main" id="{2CFE3CB8-6ABB-4D00-8032-E3B43560800F}"/>
                </a:ext>
              </a:extLst>
            </p:cNvPr>
            <p:cNvSpPr/>
            <p:nvPr/>
          </p:nvSpPr>
          <p:spPr bwMode="auto">
            <a:xfrm>
              <a:off x="4994306" y="2498039"/>
              <a:ext cx="2330811" cy="1307145"/>
            </a:xfrm>
            <a:custGeom>
              <a:avLst/>
              <a:gdLst>
                <a:gd name="T0" fmla="*/ 952 w 1628"/>
                <a:gd name="T1" fmla="*/ 0 h 913"/>
                <a:gd name="T2" fmla="*/ 0 w 1628"/>
                <a:gd name="T3" fmla="*/ 309 h 913"/>
                <a:gd name="T4" fmla="*/ 712 w 1628"/>
                <a:gd name="T5" fmla="*/ 913 h 913"/>
                <a:gd name="T6" fmla="*/ 1628 w 1628"/>
                <a:gd name="T7" fmla="*/ 748 h 913"/>
                <a:gd name="T8" fmla="*/ 952 w 1628"/>
                <a:gd name="T9" fmla="*/ 0 h 913"/>
              </a:gdLst>
              <a:ahLst/>
              <a:cxnLst>
                <a:cxn ang="0">
                  <a:pos x="T0" y="T1"/>
                </a:cxn>
                <a:cxn ang="0">
                  <a:pos x="T2" y="T3"/>
                </a:cxn>
                <a:cxn ang="0">
                  <a:pos x="T4" y="T5"/>
                </a:cxn>
                <a:cxn ang="0">
                  <a:pos x="T6" y="T7"/>
                </a:cxn>
                <a:cxn ang="0">
                  <a:pos x="T8" y="T9"/>
                </a:cxn>
              </a:cxnLst>
              <a:rect l="0" t="0" r="r" b="b"/>
              <a:pathLst>
                <a:path w="1628" h="913">
                  <a:moveTo>
                    <a:pt x="952" y="0"/>
                  </a:moveTo>
                  <a:lnTo>
                    <a:pt x="0" y="309"/>
                  </a:lnTo>
                  <a:lnTo>
                    <a:pt x="712" y="913"/>
                  </a:lnTo>
                  <a:lnTo>
                    <a:pt x="1628" y="748"/>
                  </a:lnTo>
                  <a:lnTo>
                    <a:pt x="952" y="0"/>
                  </a:lnTo>
                  <a:close/>
                </a:path>
              </a:pathLst>
            </a:custGeom>
            <a:solidFill>
              <a:srgbClr val="1716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i$ľîḑé">
              <a:extLst>
                <a:ext uri="{FF2B5EF4-FFF2-40B4-BE49-F238E27FC236}">
                  <a16:creationId xmlns:a16="http://schemas.microsoft.com/office/drawing/2014/main" id="{4CD34B09-991E-4703-9B7D-7CF4A91A7A06}"/>
                </a:ext>
              </a:extLst>
            </p:cNvPr>
            <p:cNvSpPr/>
            <p:nvPr/>
          </p:nvSpPr>
          <p:spPr bwMode="auto">
            <a:xfrm>
              <a:off x="5440996" y="3568952"/>
              <a:ext cx="1308576" cy="1093822"/>
            </a:xfrm>
            <a:custGeom>
              <a:avLst/>
              <a:gdLst>
                <a:gd name="T0" fmla="*/ 337 w 674"/>
                <a:gd name="T1" fmla="*/ 0 h 565"/>
                <a:gd name="T2" fmla="*/ 101 w 674"/>
                <a:gd name="T3" fmla="*/ 0 h 565"/>
                <a:gd name="T4" fmla="*/ 10 w 674"/>
                <a:gd name="T5" fmla="*/ 108 h 565"/>
                <a:gd name="T6" fmla="*/ 61 w 674"/>
                <a:gd name="T7" fmla="*/ 325 h 565"/>
                <a:gd name="T8" fmla="*/ 298 w 674"/>
                <a:gd name="T9" fmla="*/ 553 h 565"/>
                <a:gd name="T10" fmla="*/ 376 w 674"/>
                <a:gd name="T11" fmla="*/ 553 h 565"/>
                <a:gd name="T12" fmla="*/ 613 w 674"/>
                <a:gd name="T13" fmla="*/ 325 h 565"/>
                <a:gd name="T14" fmla="*/ 664 w 674"/>
                <a:gd name="T15" fmla="*/ 108 h 565"/>
                <a:gd name="T16" fmla="*/ 573 w 674"/>
                <a:gd name="T17" fmla="*/ 0 h 565"/>
                <a:gd name="T18" fmla="*/ 337 w 674"/>
                <a:gd name="T19"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65">
                  <a:moveTo>
                    <a:pt x="337" y="0"/>
                  </a:moveTo>
                  <a:cubicBezTo>
                    <a:pt x="101" y="0"/>
                    <a:pt x="101" y="0"/>
                    <a:pt x="101" y="0"/>
                  </a:cubicBezTo>
                  <a:cubicBezTo>
                    <a:pt x="44" y="0"/>
                    <a:pt x="0" y="52"/>
                    <a:pt x="10" y="108"/>
                  </a:cubicBezTo>
                  <a:cubicBezTo>
                    <a:pt x="23" y="183"/>
                    <a:pt x="41" y="277"/>
                    <a:pt x="61" y="325"/>
                  </a:cubicBezTo>
                  <a:cubicBezTo>
                    <a:pt x="86" y="389"/>
                    <a:pt x="212" y="513"/>
                    <a:pt x="298" y="553"/>
                  </a:cubicBezTo>
                  <a:cubicBezTo>
                    <a:pt x="323" y="565"/>
                    <a:pt x="351" y="565"/>
                    <a:pt x="376" y="553"/>
                  </a:cubicBezTo>
                  <a:cubicBezTo>
                    <a:pt x="462" y="513"/>
                    <a:pt x="588" y="389"/>
                    <a:pt x="613" y="325"/>
                  </a:cubicBezTo>
                  <a:cubicBezTo>
                    <a:pt x="633" y="277"/>
                    <a:pt x="651" y="183"/>
                    <a:pt x="664" y="108"/>
                  </a:cubicBezTo>
                  <a:cubicBezTo>
                    <a:pt x="674" y="52"/>
                    <a:pt x="630" y="0"/>
                    <a:pt x="573" y="0"/>
                  </a:cubicBezTo>
                  <a:lnTo>
                    <a:pt x="337" y="0"/>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iSļiďé">
              <a:extLst>
                <a:ext uri="{FF2B5EF4-FFF2-40B4-BE49-F238E27FC236}">
                  <a16:creationId xmlns:a16="http://schemas.microsoft.com/office/drawing/2014/main" id="{CCCB707F-956C-4F97-A861-F3FBD1233949}"/>
                </a:ext>
              </a:extLst>
            </p:cNvPr>
            <p:cNvSpPr/>
            <p:nvPr/>
          </p:nvSpPr>
          <p:spPr bwMode="auto">
            <a:xfrm>
              <a:off x="6095283" y="3568952"/>
              <a:ext cx="654289" cy="545480"/>
            </a:xfrm>
            <a:custGeom>
              <a:avLst/>
              <a:gdLst>
                <a:gd name="T0" fmla="*/ 0 w 337"/>
                <a:gd name="T1" fmla="*/ 0 h 282"/>
                <a:gd name="T2" fmla="*/ 280 w 337"/>
                <a:gd name="T3" fmla="*/ 66 h 282"/>
                <a:gd name="T4" fmla="*/ 280 w 337"/>
                <a:gd name="T5" fmla="*/ 281 h 282"/>
                <a:gd name="T6" fmla="*/ 312 w 337"/>
                <a:gd name="T7" fmla="*/ 237 h 282"/>
                <a:gd name="T8" fmla="*/ 337 w 337"/>
                <a:gd name="T9" fmla="*/ 84 h 282"/>
                <a:gd name="T10" fmla="*/ 329 w 337"/>
                <a:gd name="T11" fmla="*/ 0 h 282"/>
                <a:gd name="T12" fmla="*/ 0 w 337"/>
                <a:gd name="T13" fmla="*/ 0 h 282"/>
              </a:gdLst>
              <a:ahLst/>
              <a:cxnLst>
                <a:cxn ang="0">
                  <a:pos x="T0" y="T1"/>
                </a:cxn>
                <a:cxn ang="0">
                  <a:pos x="T2" y="T3"/>
                </a:cxn>
                <a:cxn ang="0">
                  <a:pos x="T4" y="T5"/>
                </a:cxn>
                <a:cxn ang="0">
                  <a:pos x="T6" y="T7"/>
                </a:cxn>
                <a:cxn ang="0">
                  <a:pos x="T8" y="T9"/>
                </a:cxn>
                <a:cxn ang="0">
                  <a:pos x="T10" y="T11"/>
                </a:cxn>
                <a:cxn ang="0">
                  <a:pos x="T12" y="T13"/>
                </a:cxn>
              </a:cxnLst>
              <a:rect l="0" t="0" r="r" b="b"/>
              <a:pathLst>
                <a:path w="337" h="282">
                  <a:moveTo>
                    <a:pt x="0" y="0"/>
                  </a:moveTo>
                  <a:cubicBezTo>
                    <a:pt x="98" y="0"/>
                    <a:pt x="238" y="47"/>
                    <a:pt x="280" y="66"/>
                  </a:cubicBezTo>
                  <a:cubicBezTo>
                    <a:pt x="321" y="85"/>
                    <a:pt x="272" y="282"/>
                    <a:pt x="280" y="281"/>
                  </a:cubicBezTo>
                  <a:cubicBezTo>
                    <a:pt x="287" y="280"/>
                    <a:pt x="300" y="246"/>
                    <a:pt x="312" y="237"/>
                  </a:cubicBezTo>
                  <a:cubicBezTo>
                    <a:pt x="324" y="227"/>
                    <a:pt x="337" y="84"/>
                    <a:pt x="337" y="84"/>
                  </a:cubicBezTo>
                  <a:cubicBezTo>
                    <a:pt x="329" y="0"/>
                    <a:pt x="329" y="0"/>
                    <a:pt x="329" y="0"/>
                  </a:cubicBezTo>
                  <a:lnTo>
                    <a:pt x="0" y="0"/>
                  </a:ln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iṧḷïḓe">
              <a:extLst>
                <a:ext uri="{FF2B5EF4-FFF2-40B4-BE49-F238E27FC236}">
                  <a16:creationId xmlns:a16="http://schemas.microsoft.com/office/drawing/2014/main" id="{62FEA27B-C69D-4614-BA8F-62815076E963}"/>
                </a:ext>
              </a:extLst>
            </p:cNvPr>
            <p:cNvSpPr/>
            <p:nvPr/>
          </p:nvSpPr>
          <p:spPr bwMode="auto">
            <a:xfrm>
              <a:off x="5456744" y="2940436"/>
              <a:ext cx="1277077" cy="628518"/>
            </a:xfrm>
            <a:custGeom>
              <a:avLst/>
              <a:gdLst>
                <a:gd name="T0" fmla="*/ 329 w 658"/>
                <a:gd name="T1" fmla="*/ 0 h 325"/>
                <a:gd name="T2" fmla="*/ 0 w 658"/>
                <a:gd name="T3" fmla="*/ 85 h 325"/>
                <a:gd name="T4" fmla="*/ 0 w 658"/>
                <a:gd name="T5" fmla="*/ 325 h 325"/>
                <a:gd name="T6" fmla="*/ 658 w 658"/>
                <a:gd name="T7" fmla="*/ 325 h 325"/>
                <a:gd name="T8" fmla="*/ 658 w 658"/>
                <a:gd name="T9" fmla="*/ 85 h 325"/>
                <a:gd name="T10" fmla="*/ 329 w 658"/>
                <a:gd name="T11" fmla="*/ 0 h 325"/>
              </a:gdLst>
              <a:ahLst/>
              <a:cxnLst>
                <a:cxn ang="0">
                  <a:pos x="T0" y="T1"/>
                </a:cxn>
                <a:cxn ang="0">
                  <a:pos x="T2" y="T3"/>
                </a:cxn>
                <a:cxn ang="0">
                  <a:pos x="T4" y="T5"/>
                </a:cxn>
                <a:cxn ang="0">
                  <a:pos x="T6" y="T7"/>
                </a:cxn>
                <a:cxn ang="0">
                  <a:pos x="T8" y="T9"/>
                </a:cxn>
                <a:cxn ang="0">
                  <a:pos x="T10" y="T11"/>
                </a:cxn>
              </a:cxnLst>
              <a:rect l="0" t="0" r="r" b="b"/>
              <a:pathLst>
                <a:path w="658" h="325">
                  <a:moveTo>
                    <a:pt x="329" y="0"/>
                  </a:moveTo>
                  <a:cubicBezTo>
                    <a:pt x="148" y="0"/>
                    <a:pt x="0" y="38"/>
                    <a:pt x="0" y="85"/>
                  </a:cubicBezTo>
                  <a:cubicBezTo>
                    <a:pt x="0" y="325"/>
                    <a:pt x="0" y="325"/>
                    <a:pt x="0" y="325"/>
                  </a:cubicBezTo>
                  <a:cubicBezTo>
                    <a:pt x="658" y="325"/>
                    <a:pt x="658" y="325"/>
                    <a:pt x="658" y="325"/>
                  </a:cubicBezTo>
                  <a:cubicBezTo>
                    <a:pt x="658" y="85"/>
                    <a:pt x="658" y="85"/>
                    <a:pt x="658" y="85"/>
                  </a:cubicBezTo>
                  <a:cubicBezTo>
                    <a:pt x="658" y="38"/>
                    <a:pt x="510" y="0"/>
                    <a:pt x="329"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íśḻîdè">
              <a:extLst>
                <a:ext uri="{FF2B5EF4-FFF2-40B4-BE49-F238E27FC236}">
                  <a16:creationId xmlns:a16="http://schemas.microsoft.com/office/drawing/2014/main" id="{805A3074-B828-459A-8C78-1FA93D934E3F}"/>
                </a:ext>
              </a:extLst>
            </p:cNvPr>
            <p:cNvSpPr/>
            <p:nvPr/>
          </p:nvSpPr>
          <p:spPr bwMode="auto">
            <a:xfrm>
              <a:off x="5015781" y="2940436"/>
              <a:ext cx="58701" cy="644266"/>
            </a:xfrm>
            <a:prstGeom prst="rect">
              <a:avLst/>
            </a:prstGeom>
            <a:solidFill>
              <a:srgbClr val="1716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9" name="íśļiďè">
              <a:extLst>
                <a:ext uri="{FF2B5EF4-FFF2-40B4-BE49-F238E27FC236}">
                  <a16:creationId xmlns:a16="http://schemas.microsoft.com/office/drawing/2014/main" id="{EB65B9A2-8FB4-4BAB-A8A5-5622AE3E7EAB}"/>
                </a:ext>
              </a:extLst>
            </p:cNvPr>
            <p:cNvSpPr/>
            <p:nvPr/>
          </p:nvSpPr>
          <p:spPr bwMode="auto">
            <a:xfrm>
              <a:off x="4974262" y="3564659"/>
              <a:ext cx="143171" cy="262001"/>
            </a:xfrm>
            <a:custGeom>
              <a:avLst/>
              <a:gdLst>
                <a:gd name="T0" fmla="*/ 0 w 74"/>
                <a:gd name="T1" fmla="*/ 37 h 135"/>
                <a:gd name="T2" fmla="*/ 0 w 74"/>
                <a:gd name="T3" fmla="*/ 129 h 135"/>
                <a:gd name="T4" fmla="*/ 3 w 74"/>
                <a:gd name="T5" fmla="*/ 100 h 135"/>
                <a:gd name="T6" fmla="*/ 5 w 74"/>
                <a:gd name="T7" fmla="*/ 127 h 135"/>
                <a:gd name="T8" fmla="*/ 6 w 74"/>
                <a:gd name="T9" fmla="*/ 100 h 135"/>
                <a:gd name="T10" fmla="*/ 9 w 74"/>
                <a:gd name="T11" fmla="*/ 135 h 135"/>
                <a:gd name="T12" fmla="*/ 11 w 74"/>
                <a:gd name="T13" fmla="*/ 100 h 135"/>
                <a:gd name="T14" fmla="*/ 11 w 74"/>
                <a:gd name="T15" fmla="*/ 135 h 135"/>
                <a:gd name="T16" fmla="*/ 12 w 74"/>
                <a:gd name="T17" fmla="*/ 100 h 135"/>
                <a:gd name="T18" fmla="*/ 14 w 74"/>
                <a:gd name="T19" fmla="*/ 117 h 135"/>
                <a:gd name="T20" fmla="*/ 14 w 74"/>
                <a:gd name="T21" fmla="*/ 100 h 135"/>
                <a:gd name="T22" fmla="*/ 16 w 74"/>
                <a:gd name="T23" fmla="*/ 120 h 135"/>
                <a:gd name="T24" fmla="*/ 16 w 74"/>
                <a:gd name="T25" fmla="*/ 100 h 135"/>
                <a:gd name="T26" fmla="*/ 21 w 74"/>
                <a:gd name="T27" fmla="*/ 135 h 135"/>
                <a:gd name="T28" fmla="*/ 21 w 74"/>
                <a:gd name="T29" fmla="*/ 100 h 135"/>
                <a:gd name="T30" fmla="*/ 25 w 74"/>
                <a:gd name="T31" fmla="*/ 118 h 135"/>
                <a:gd name="T32" fmla="*/ 29 w 74"/>
                <a:gd name="T33" fmla="*/ 100 h 135"/>
                <a:gd name="T34" fmla="*/ 31 w 74"/>
                <a:gd name="T35" fmla="*/ 122 h 135"/>
                <a:gd name="T36" fmla="*/ 35 w 74"/>
                <a:gd name="T37" fmla="*/ 100 h 135"/>
                <a:gd name="T38" fmla="*/ 37 w 74"/>
                <a:gd name="T39" fmla="*/ 135 h 135"/>
                <a:gd name="T40" fmla="*/ 40 w 74"/>
                <a:gd name="T41" fmla="*/ 100 h 135"/>
                <a:gd name="T42" fmla="*/ 42 w 74"/>
                <a:gd name="T43" fmla="*/ 131 h 135"/>
                <a:gd name="T44" fmla="*/ 47 w 74"/>
                <a:gd name="T45" fmla="*/ 100 h 135"/>
                <a:gd name="T46" fmla="*/ 51 w 74"/>
                <a:gd name="T47" fmla="*/ 127 h 135"/>
                <a:gd name="T48" fmla="*/ 54 w 74"/>
                <a:gd name="T49" fmla="*/ 100 h 135"/>
                <a:gd name="T50" fmla="*/ 58 w 74"/>
                <a:gd name="T51" fmla="*/ 123 h 135"/>
                <a:gd name="T52" fmla="*/ 60 w 74"/>
                <a:gd name="T53" fmla="*/ 100 h 135"/>
                <a:gd name="T54" fmla="*/ 64 w 74"/>
                <a:gd name="T55" fmla="*/ 135 h 135"/>
                <a:gd name="T56" fmla="*/ 70 w 74"/>
                <a:gd name="T57" fmla="*/ 100 h 135"/>
                <a:gd name="T58" fmla="*/ 73 w 74"/>
                <a:gd name="T59" fmla="*/ 135 h 135"/>
                <a:gd name="T60" fmla="*/ 74 w 74"/>
                <a:gd name="T61" fmla="*/ 100 h 135"/>
                <a:gd name="T62" fmla="*/ 74 w 74"/>
                <a:gd name="T63"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35">
                  <a:moveTo>
                    <a:pt x="37" y="0"/>
                  </a:moveTo>
                  <a:cubicBezTo>
                    <a:pt x="17" y="0"/>
                    <a:pt x="0" y="17"/>
                    <a:pt x="0" y="37"/>
                  </a:cubicBezTo>
                  <a:cubicBezTo>
                    <a:pt x="0" y="100"/>
                    <a:pt x="0" y="100"/>
                    <a:pt x="0" y="100"/>
                  </a:cubicBezTo>
                  <a:cubicBezTo>
                    <a:pt x="0" y="129"/>
                    <a:pt x="0" y="129"/>
                    <a:pt x="0" y="129"/>
                  </a:cubicBezTo>
                  <a:cubicBezTo>
                    <a:pt x="3" y="129"/>
                    <a:pt x="3" y="129"/>
                    <a:pt x="3" y="129"/>
                  </a:cubicBezTo>
                  <a:cubicBezTo>
                    <a:pt x="3" y="100"/>
                    <a:pt x="3" y="100"/>
                    <a:pt x="3" y="100"/>
                  </a:cubicBezTo>
                  <a:cubicBezTo>
                    <a:pt x="5" y="100"/>
                    <a:pt x="5" y="100"/>
                    <a:pt x="5" y="100"/>
                  </a:cubicBezTo>
                  <a:cubicBezTo>
                    <a:pt x="5" y="127"/>
                    <a:pt x="5" y="127"/>
                    <a:pt x="5" y="127"/>
                  </a:cubicBezTo>
                  <a:cubicBezTo>
                    <a:pt x="6" y="127"/>
                    <a:pt x="6" y="127"/>
                    <a:pt x="6" y="127"/>
                  </a:cubicBezTo>
                  <a:cubicBezTo>
                    <a:pt x="6" y="100"/>
                    <a:pt x="6" y="100"/>
                    <a:pt x="6" y="100"/>
                  </a:cubicBezTo>
                  <a:cubicBezTo>
                    <a:pt x="9" y="100"/>
                    <a:pt x="9" y="100"/>
                    <a:pt x="9" y="100"/>
                  </a:cubicBezTo>
                  <a:cubicBezTo>
                    <a:pt x="9" y="135"/>
                    <a:pt x="9" y="135"/>
                    <a:pt x="9" y="135"/>
                  </a:cubicBezTo>
                  <a:cubicBezTo>
                    <a:pt x="11" y="135"/>
                    <a:pt x="11" y="135"/>
                    <a:pt x="11" y="135"/>
                  </a:cubicBezTo>
                  <a:cubicBezTo>
                    <a:pt x="11" y="100"/>
                    <a:pt x="11" y="100"/>
                    <a:pt x="11" y="100"/>
                  </a:cubicBezTo>
                  <a:cubicBezTo>
                    <a:pt x="11" y="100"/>
                    <a:pt x="11" y="100"/>
                    <a:pt x="11" y="100"/>
                  </a:cubicBezTo>
                  <a:cubicBezTo>
                    <a:pt x="11" y="135"/>
                    <a:pt x="11" y="135"/>
                    <a:pt x="11" y="135"/>
                  </a:cubicBezTo>
                  <a:cubicBezTo>
                    <a:pt x="12" y="135"/>
                    <a:pt x="12" y="135"/>
                    <a:pt x="12" y="135"/>
                  </a:cubicBezTo>
                  <a:cubicBezTo>
                    <a:pt x="12" y="100"/>
                    <a:pt x="12" y="100"/>
                    <a:pt x="12" y="100"/>
                  </a:cubicBezTo>
                  <a:cubicBezTo>
                    <a:pt x="14" y="100"/>
                    <a:pt x="14" y="100"/>
                    <a:pt x="14" y="100"/>
                  </a:cubicBezTo>
                  <a:cubicBezTo>
                    <a:pt x="14" y="117"/>
                    <a:pt x="14" y="117"/>
                    <a:pt x="14" y="117"/>
                  </a:cubicBezTo>
                  <a:cubicBezTo>
                    <a:pt x="14" y="117"/>
                    <a:pt x="14" y="117"/>
                    <a:pt x="14" y="117"/>
                  </a:cubicBezTo>
                  <a:cubicBezTo>
                    <a:pt x="14" y="100"/>
                    <a:pt x="14" y="100"/>
                    <a:pt x="14" y="100"/>
                  </a:cubicBezTo>
                  <a:cubicBezTo>
                    <a:pt x="16" y="100"/>
                    <a:pt x="16" y="100"/>
                    <a:pt x="16" y="100"/>
                  </a:cubicBezTo>
                  <a:cubicBezTo>
                    <a:pt x="16" y="120"/>
                    <a:pt x="16" y="120"/>
                    <a:pt x="16" y="120"/>
                  </a:cubicBezTo>
                  <a:cubicBezTo>
                    <a:pt x="16" y="120"/>
                    <a:pt x="16" y="120"/>
                    <a:pt x="16" y="120"/>
                  </a:cubicBezTo>
                  <a:cubicBezTo>
                    <a:pt x="16" y="100"/>
                    <a:pt x="16" y="100"/>
                    <a:pt x="16" y="100"/>
                  </a:cubicBezTo>
                  <a:cubicBezTo>
                    <a:pt x="21" y="100"/>
                    <a:pt x="21" y="100"/>
                    <a:pt x="21" y="100"/>
                  </a:cubicBezTo>
                  <a:cubicBezTo>
                    <a:pt x="21" y="135"/>
                    <a:pt x="21" y="135"/>
                    <a:pt x="21" y="135"/>
                  </a:cubicBezTo>
                  <a:cubicBezTo>
                    <a:pt x="21" y="135"/>
                    <a:pt x="21" y="135"/>
                    <a:pt x="21" y="135"/>
                  </a:cubicBezTo>
                  <a:cubicBezTo>
                    <a:pt x="21" y="100"/>
                    <a:pt x="21" y="100"/>
                    <a:pt x="21" y="100"/>
                  </a:cubicBezTo>
                  <a:cubicBezTo>
                    <a:pt x="25" y="100"/>
                    <a:pt x="25" y="100"/>
                    <a:pt x="25" y="100"/>
                  </a:cubicBezTo>
                  <a:cubicBezTo>
                    <a:pt x="25" y="118"/>
                    <a:pt x="25" y="118"/>
                    <a:pt x="25" y="118"/>
                  </a:cubicBezTo>
                  <a:cubicBezTo>
                    <a:pt x="29" y="118"/>
                    <a:pt x="29" y="118"/>
                    <a:pt x="29" y="118"/>
                  </a:cubicBezTo>
                  <a:cubicBezTo>
                    <a:pt x="29" y="100"/>
                    <a:pt x="29" y="100"/>
                    <a:pt x="29" y="100"/>
                  </a:cubicBezTo>
                  <a:cubicBezTo>
                    <a:pt x="31" y="100"/>
                    <a:pt x="31" y="100"/>
                    <a:pt x="31" y="100"/>
                  </a:cubicBezTo>
                  <a:cubicBezTo>
                    <a:pt x="31" y="122"/>
                    <a:pt x="31" y="122"/>
                    <a:pt x="31" y="122"/>
                  </a:cubicBezTo>
                  <a:cubicBezTo>
                    <a:pt x="35" y="122"/>
                    <a:pt x="35" y="122"/>
                    <a:pt x="35" y="122"/>
                  </a:cubicBezTo>
                  <a:cubicBezTo>
                    <a:pt x="35" y="100"/>
                    <a:pt x="35" y="100"/>
                    <a:pt x="35" y="100"/>
                  </a:cubicBezTo>
                  <a:cubicBezTo>
                    <a:pt x="37" y="100"/>
                    <a:pt x="37" y="100"/>
                    <a:pt x="37" y="100"/>
                  </a:cubicBezTo>
                  <a:cubicBezTo>
                    <a:pt x="37" y="135"/>
                    <a:pt x="37" y="135"/>
                    <a:pt x="37" y="135"/>
                  </a:cubicBezTo>
                  <a:cubicBezTo>
                    <a:pt x="40" y="135"/>
                    <a:pt x="40" y="135"/>
                    <a:pt x="40" y="135"/>
                  </a:cubicBezTo>
                  <a:cubicBezTo>
                    <a:pt x="40" y="100"/>
                    <a:pt x="40" y="100"/>
                    <a:pt x="40" y="100"/>
                  </a:cubicBezTo>
                  <a:cubicBezTo>
                    <a:pt x="42" y="100"/>
                    <a:pt x="42" y="100"/>
                    <a:pt x="42" y="100"/>
                  </a:cubicBezTo>
                  <a:cubicBezTo>
                    <a:pt x="42" y="131"/>
                    <a:pt x="42" y="131"/>
                    <a:pt x="42" y="131"/>
                  </a:cubicBezTo>
                  <a:cubicBezTo>
                    <a:pt x="47" y="131"/>
                    <a:pt x="47" y="131"/>
                    <a:pt x="47" y="131"/>
                  </a:cubicBezTo>
                  <a:cubicBezTo>
                    <a:pt x="47" y="100"/>
                    <a:pt x="47" y="100"/>
                    <a:pt x="47" y="100"/>
                  </a:cubicBezTo>
                  <a:cubicBezTo>
                    <a:pt x="51" y="100"/>
                    <a:pt x="51" y="100"/>
                    <a:pt x="51" y="100"/>
                  </a:cubicBezTo>
                  <a:cubicBezTo>
                    <a:pt x="51" y="127"/>
                    <a:pt x="51" y="127"/>
                    <a:pt x="51" y="127"/>
                  </a:cubicBezTo>
                  <a:cubicBezTo>
                    <a:pt x="54" y="127"/>
                    <a:pt x="54" y="127"/>
                    <a:pt x="54" y="127"/>
                  </a:cubicBezTo>
                  <a:cubicBezTo>
                    <a:pt x="54" y="100"/>
                    <a:pt x="54" y="100"/>
                    <a:pt x="54" y="100"/>
                  </a:cubicBezTo>
                  <a:cubicBezTo>
                    <a:pt x="58" y="100"/>
                    <a:pt x="58" y="100"/>
                    <a:pt x="58" y="100"/>
                  </a:cubicBezTo>
                  <a:cubicBezTo>
                    <a:pt x="58" y="123"/>
                    <a:pt x="58" y="123"/>
                    <a:pt x="58" y="123"/>
                  </a:cubicBezTo>
                  <a:cubicBezTo>
                    <a:pt x="60" y="123"/>
                    <a:pt x="60" y="123"/>
                    <a:pt x="60" y="123"/>
                  </a:cubicBezTo>
                  <a:cubicBezTo>
                    <a:pt x="60" y="100"/>
                    <a:pt x="60" y="100"/>
                    <a:pt x="60" y="100"/>
                  </a:cubicBezTo>
                  <a:cubicBezTo>
                    <a:pt x="64" y="100"/>
                    <a:pt x="64" y="100"/>
                    <a:pt x="64" y="100"/>
                  </a:cubicBezTo>
                  <a:cubicBezTo>
                    <a:pt x="64" y="135"/>
                    <a:pt x="64" y="135"/>
                    <a:pt x="64" y="135"/>
                  </a:cubicBezTo>
                  <a:cubicBezTo>
                    <a:pt x="70" y="135"/>
                    <a:pt x="70" y="135"/>
                    <a:pt x="70" y="135"/>
                  </a:cubicBezTo>
                  <a:cubicBezTo>
                    <a:pt x="70" y="100"/>
                    <a:pt x="70" y="100"/>
                    <a:pt x="70" y="100"/>
                  </a:cubicBezTo>
                  <a:cubicBezTo>
                    <a:pt x="73" y="100"/>
                    <a:pt x="73" y="100"/>
                    <a:pt x="73" y="100"/>
                  </a:cubicBezTo>
                  <a:cubicBezTo>
                    <a:pt x="73" y="135"/>
                    <a:pt x="73" y="135"/>
                    <a:pt x="73" y="135"/>
                  </a:cubicBezTo>
                  <a:cubicBezTo>
                    <a:pt x="74" y="135"/>
                    <a:pt x="74" y="135"/>
                    <a:pt x="74" y="135"/>
                  </a:cubicBezTo>
                  <a:cubicBezTo>
                    <a:pt x="74" y="100"/>
                    <a:pt x="74" y="100"/>
                    <a:pt x="74" y="100"/>
                  </a:cubicBezTo>
                  <a:cubicBezTo>
                    <a:pt x="74" y="91"/>
                    <a:pt x="74" y="91"/>
                    <a:pt x="74" y="91"/>
                  </a:cubicBezTo>
                  <a:cubicBezTo>
                    <a:pt x="74" y="37"/>
                    <a:pt x="74" y="37"/>
                    <a:pt x="74" y="37"/>
                  </a:cubicBezTo>
                  <a:cubicBezTo>
                    <a:pt x="74" y="17"/>
                    <a:pt x="58" y="0"/>
                    <a:pt x="37" y="0"/>
                  </a:cubicBezTo>
                  <a:close/>
                </a:path>
              </a:pathLst>
            </a:custGeom>
            <a:solidFill>
              <a:srgbClr val="FDBB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ïṡľîḍé">
              <a:extLst>
                <a:ext uri="{FF2B5EF4-FFF2-40B4-BE49-F238E27FC236}">
                  <a16:creationId xmlns:a16="http://schemas.microsoft.com/office/drawing/2014/main" id="{AEB11A27-60AE-4AE4-A0C0-0B52DAF6CF01}"/>
                </a:ext>
              </a:extLst>
            </p:cNvPr>
            <p:cNvSpPr/>
            <p:nvPr/>
          </p:nvSpPr>
          <p:spPr bwMode="auto">
            <a:xfrm>
              <a:off x="5263465" y="4917616"/>
              <a:ext cx="1665070" cy="680061"/>
            </a:xfrm>
            <a:custGeom>
              <a:avLst/>
              <a:gdLst>
                <a:gd name="T0" fmla="*/ 731 w 858"/>
                <a:gd name="T1" fmla="*/ 19 h 351"/>
                <a:gd name="T2" fmla="*/ 693 w 858"/>
                <a:gd name="T3" fmla="*/ 0 h 351"/>
                <a:gd name="T4" fmla="*/ 429 w 858"/>
                <a:gd name="T5" fmla="*/ 43 h 351"/>
                <a:gd name="T6" fmla="*/ 165 w 858"/>
                <a:gd name="T7" fmla="*/ 0 h 351"/>
                <a:gd name="T8" fmla="*/ 127 w 858"/>
                <a:gd name="T9" fmla="*/ 19 h 351"/>
                <a:gd name="T10" fmla="*/ 0 w 858"/>
                <a:gd name="T11" fmla="*/ 29 h 351"/>
                <a:gd name="T12" fmla="*/ 429 w 858"/>
                <a:gd name="T13" fmla="*/ 351 h 351"/>
                <a:gd name="T14" fmla="*/ 858 w 858"/>
                <a:gd name="T15" fmla="*/ 29 h 351"/>
                <a:gd name="T16" fmla="*/ 731 w 858"/>
                <a:gd name="T17" fmla="*/ 1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8" h="351">
                  <a:moveTo>
                    <a:pt x="731" y="19"/>
                  </a:moveTo>
                  <a:cubicBezTo>
                    <a:pt x="693" y="0"/>
                    <a:pt x="693" y="0"/>
                    <a:pt x="693" y="0"/>
                  </a:cubicBezTo>
                  <a:cubicBezTo>
                    <a:pt x="429" y="43"/>
                    <a:pt x="429" y="43"/>
                    <a:pt x="429" y="43"/>
                  </a:cubicBezTo>
                  <a:cubicBezTo>
                    <a:pt x="165" y="0"/>
                    <a:pt x="165" y="0"/>
                    <a:pt x="165" y="0"/>
                  </a:cubicBezTo>
                  <a:cubicBezTo>
                    <a:pt x="127" y="19"/>
                    <a:pt x="127" y="19"/>
                    <a:pt x="127" y="19"/>
                  </a:cubicBezTo>
                  <a:cubicBezTo>
                    <a:pt x="0" y="29"/>
                    <a:pt x="0" y="29"/>
                    <a:pt x="0" y="29"/>
                  </a:cubicBezTo>
                  <a:cubicBezTo>
                    <a:pt x="0" y="29"/>
                    <a:pt x="212" y="309"/>
                    <a:pt x="429" y="351"/>
                  </a:cubicBezTo>
                  <a:cubicBezTo>
                    <a:pt x="646" y="309"/>
                    <a:pt x="858" y="29"/>
                    <a:pt x="858" y="29"/>
                  </a:cubicBezTo>
                  <a:lnTo>
                    <a:pt x="731" y="19"/>
                  </a:lnTo>
                  <a:close/>
                </a:path>
              </a:pathLst>
            </a:custGeom>
            <a:solidFill>
              <a:srgbClr val="F375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ṡḷíḑê">
              <a:extLst>
                <a:ext uri="{FF2B5EF4-FFF2-40B4-BE49-F238E27FC236}">
                  <a16:creationId xmlns:a16="http://schemas.microsoft.com/office/drawing/2014/main" id="{AADCCEFC-FC6C-4063-B23A-2730EB5C828D}"/>
                </a:ext>
              </a:extLst>
            </p:cNvPr>
            <p:cNvSpPr/>
            <p:nvPr/>
          </p:nvSpPr>
          <p:spPr bwMode="auto">
            <a:xfrm>
              <a:off x="5440996" y="3564659"/>
              <a:ext cx="672900" cy="549773"/>
            </a:xfrm>
            <a:custGeom>
              <a:avLst/>
              <a:gdLst>
                <a:gd name="T0" fmla="*/ 24 w 346"/>
                <a:gd name="T1" fmla="*/ 0 h 284"/>
                <a:gd name="T2" fmla="*/ 24 w 346"/>
                <a:gd name="T3" fmla="*/ 2 h 284"/>
                <a:gd name="T4" fmla="*/ 8 w 346"/>
                <a:gd name="T5" fmla="*/ 2 h 284"/>
                <a:gd name="T6" fmla="*/ 0 w 346"/>
                <a:gd name="T7" fmla="*/ 86 h 284"/>
                <a:gd name="T8" fmla="*/ 25 w 346"/>
                <a:gd name="T9" fmla="*/ 239 h 284"/>
                <a:gd name="T10" fmla="*/ 57 w 346"/>
                <a:gd name="T11" fmla="*/ 283 h 284"/>
                <a:gd name="T12" fmla="*/ 57 w 346"/>
                <a:gd name="T13" fmla="*/ 68 h 284"/>
                <a:gd name="T14" fmla="*/ 285 w 346"/>
                <a:gd name="T15" fmla="*/ 48 h 284"/>
                <a:gd name="T16" fmla="*/ 216 w 346"/>
                <a:gd name="T17" fmla="*/ 18 h 284"/>
                <a:gd name="T18" fmla="*/ 337 w 346"/>
                <a:gd name="T19" fmla="*/ 2 h 284"/>
                <a:gd name="T20" fmla="*/ 311 w 346"/>
                <a:gd name="T21" fmla="*/ 2 h 284"/>
                <a:gd name="T22" fmla="*/ 346 w 346"/>
                <a:gd name="T23" fmla="*/ 0 h 284"/>
                <a:gd name="T24" fmla="*/ 24 w 346"/>
                <a:gd name="T2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284">
                  <a:moveTo>
                    <a:pt x="24" y="0"/>
                  </a:moveTo>
                  <a:cubicBezTo>
                    <a:pt x="24" y="2"/>
                    <a:pt x="24" y="2"/>
                    <a:pt x="24" y="2"/>
                  </a:cubicBezTo>
                  <a:cubicBezTo>
                    <a:pt x="8" y="2"/>
                    <a:pt x="8" y="2"/>
                    <a:pt x="8" y="2"/>
                  </a:cubicBezTo>
                  <a:cubicBezTo>
                    <a:pt x="0" y="86"/>
                    <a:pt x="0" y="86"/>
                    <a:pt x="0" y="86"/>
                  </a:cubicBezTo>
                  <a:cubicBezTo>
                    <a:pt x="0" y="86"/>
                    <a:pt x="13" y="229"/>
                    <a:pt x="25" y="239"/>
                  </a:cubicBezTo>
                  <a:cubicBezTo>
                    <a:pt x="37" y="248"/>
                    <a:pt x="50" y="282"/>
                    <a:pt x="57" y="283"/>
                  </a:cubicBezTo>
                  <a:cubicBezTo>
                    <a:pt x="65" y="284"/>
                    <a:pt x="16" y="87"/>
                    <a:pt x="57" y="68"/>
                  </a:cubicBezTo>
                  <a:cubicBezTo>
                    <a:pt x="57" y="68"/>
                    <a:pt x="238" y="59"/>
                    <a:pt x="285" y="48"/>
                  </a:cubicBezTo>
                  <a:cubicBezTo>
                    <a:pt x="285" y="48"/>
                    <a:pt x="219" y="30"/>
                    <a:pt x="216" y="18"/>
                  </a:cubicBezTo>
                  <a:cubicBezTo>
                    <a:pt x="257" y="9"/>
                    <a:pt x="300" y="2"/>
                    <a:pt x="337" y="2"/>
                  </a:cubicBezTo>
                  <a:cubicBezTo>
                    <a:pt x="311" y="2"/>
                    <a:pt x="311" y="2"/>
                    <a:pt x="311" y="2"/>
                  </a:cubicBezTo>
                  <a:cubicBezTo>
                    <a:pt x="323" y="1"/>
                    <a:pt x="334" y="1"/>
                    <a:pt x="346" y="0"/>
                  </a:cubicBezTo>
                  <a:lnTo>
                    <a:pt x="24" y="0"/>
                  </a:ln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išļídê">
              <a:extLst>
                <a:ext uri="{FF2B5EF4-FFF2-40B4-BE49-F238E27FC236}">
                  <a16:creationId xmlns:a16="http://schemas.microsoft.com/office/drawing/2014/main" id="{2B50E411-64F2-46D8-8F46-07139C971FF3}"/>
                </a:ext>
              </a:extLst>
            </p:cNvPr>
            <p:cNvSpPr/>
            <p:nvPr/>
          </p:nvSpPr>
          <p:spPr bwMode="auto">
            <a:xfrm>
              <a:off x="6113896" y="3564659"/>
              <a:ext cx="22906" cy="0"/>
            </a:xfrm>
            <a:custGeom>
              <a:avLst/>
              <a:gdLst>
                <a:gd name="T0" fmla="*/ 0 w 12"/>
                <a:gd name="T1" fmla="*/ 12 w 12"/>
                <a:gd name="T2" fmla="*/ 0 w 12"/>
              </a:gdLst>
              <a:ahLst/>
              <a:cxnLst>
                <a:cxn ang="0">
                  <a:pos x="T0" y="0"/>
                </a:cxn>
                <a:cxn ang="0">
                  <a:pos x="T1" y="0"/>
                </a:cxn>
                <a:cxn ang="0">
                  <a:pos x="T2" y="0"/>
                </a:cxn>
              </a:cxnLst>
              <a:rect l="0" t="0" r="r" b="b"/>
              <a:pathLst>
                <a:path w="12">
                  <a:moveTo>
                    <a:pt x="0" y="0"/>
                  </a:moveTo>
                  <a:cubicBezTo>
                    <a:pt x="12" y="0"/>
                    <a:pt x="12" y="0"/>
                    <a:pt x="12" y="0"/>
                  </a:cubicBezTo>
                  <a:cubicBezTo>
                    <a:pt x="8" y="0"/>
                    <a:pt x="4" y="0"/>
                    <a:pt x="0" y="0"/>
                  </a:cubicBez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îṥlíḑe">
              <a:extLst>
                <a:ext uri="{FF2B5EF4-FFF2-40B4-BE49-F238E27FC236}">
                  <a16:creationId xmlns:a16="http://schemas.microsoft.com/office/drawing/2014/main" id="{3B069424-0662-497B-8870-38492AEF9CD6}"/>
                </a:ext>
              </a:extLst>
            </p:cNvPr>
            <p:cNvSpPr/>
            <p:nvPr/>
          </p:nvSpPr>
          <p:spPr bwMode="auto">
            <a:xfrm>
              <a:off x="6136805" y="3564659"/>
              <a:ext cx="476758" cy="167511"/>
            </a:xfrm>
            <a:custGeom>
              <a:avLst/>
              <a:gdLst>
                <a:gd name="T0" fmla="*/ 246 w 246"/>
                <a:gd name="T1" fmla="*/ 86 h 86"/>
                <a:gd name="T2" fmla="*/ 227 w 246"/>
                <a:gd name="T3" fmla="*/ 48 h 86"/>
                <a:gd name="T4" fmla="*/ 72 w 246"/>
                <a:gd name="T5" fmla="*/ 0 h 86"/>
                <a:gd name="T6" fmla="*/ 0 w 246"/>
                <a:gd name="T7" fmla="*/ 0 h 86"/>
                <a:gd name="T8" fmla="*/ 123 w 246"/>
                <a:gd name="T9" fmla="*/ 24 h 86"/>
                <a:gd name="T10" fmla="*/ 246 w 246"/>
                <a:gd name="T11" fmla="*/ 86 h 86"/>
              </a:gdLst>
              <a:ahLst/>
              <a:cxnLst>
                <a:cxn ang="0">
                  <a:pos x="T0" y="T1"/>
                </a:cxn>
                <a:cxn ang="0">
                  <a:pos x="T2" y="T3"/>
                </a:cxn>
                <a:cxn ang="0">
                  <a:pos x="T4" y="T5"/>
                </a:cxn>
                <a:cxn ang="0">
                  <a:pos x="T6" y="T7"/>
                </a:cxn>
                <a:cxn ang="0">
                  <a:pos x="T8" y="T9"/>
                </a:cxn>
                <a:cxn ang="0">
                  <a:pos x="T10" y="T11"/>
                </a:cxn>
              </a:cxnLst>
              <a:rect l="0" t="0" r="r" b="b"/>
              <a:pathLst>
                <a:path w="246" h="86">
                  <a:moveTo>
                    <a:pt x="246" y="86"/>
                  </a:moveTo>
                  <a:cubicBezTo>
                    <a:pt x="227" y="48"/>
                    <a:pt x="227" y="48"/>
                    <a:pt x="227" y="48"/>
                  </a:cubicBezTo>
                  <a:cubicBezTo>
                    <a:pt x="72" y="0"/>
                    <a:pt x="72" y="0"/>
                    <a:pt x="72" y="0"/>
                  </a:cubicBezTo>
                  <a:cubicBezTo>
                    <a:pt x="0" y="0"/>
                    <a:pt x="0" y="0"/>
                    <a:pt x="0" y="0"/>
                  </a:cubicBezTo>
                  <a:cubicBezTo>
                    <a:pt x="38" y="1"/>
                    <a:pt x="79" y="7"/>
                    <a:pt x="123" y="24"/>
                  </a:cubicBezTo>
                  <a:cubicBezTo>
                    <a:pt x="221" y="62"/>
                    <a:pt x="246" y="86"/>
                    <a:pt x="246" y="86"/>
                  </a:cubicBez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iŝ1idè">
              <a:extLst>
                <a:ext uri="{FF2B5EF4-FFF2-40B4-BE49-F238E27FC236}">
                  <a16:creationId xmlns:a16="http://schemas.microsoft.com/office/drawing/2014/main" id="{323CEB80-2DE4-4C03-8B5C-3ADAB214CD20}"/>
                </a:ext>
              </a:extLst>
            </p:cNvPr>
            <p:cNvSpPr/>
            <p:nvPr/>
          </p:nvSpPr>
          <p:spPr bwMode="auto">
            <a:xfrm>
              <a:off x="6095283" y="4873235"/>
              <a:ext cx="512550" cy="449556"/>
            </a:xfrm>
            <a:custGeom>
              <a:avLst/>
              <a:gdLst>
                <a:gd name="T0" fmla="*/ 289 w 358"/>
                <a:gd name="T1" fmla="*/ 0 h 314"/>
                <a:gd name="T2" fmla="*/ 0 w 358"/>
                <a:gd name="T3" fmla="*/ 90 h 314"/>
                <a:gd name="T4" fmla="*/ 205 w 358"/>
                <a:gd name="T5" fmla="*/ 314 h 314"/>
                <a:gd name="T6" fmla="*/ 358 w 358"/>
                <a:gd name="T7" fmla="*/ 31 h 314"/>
                <a:gd name="T8" fmla="*/ 289 w 358"/>
                <a:gd name="T9" fmla="*/ 0 h 314"/>
              </a:gdLst>
              <a:ahLst/>
              <a:cxnLst>
                <a:cxn ang="0">
                  <a:pos x="T0" y="T1"/>
                </a:cxn>
                <a:cxn ang="0">
                  <a:pos x="T2" y="T3"/>
                </a:cxn>
                <a:cxn ang="0">
                  <a:pos x="T4" y="T5"/>
                </a:cxn>
                <a:cxn ang="0">
                  <a:pos x="T6" y="T7"/>
                </a:cxn>
                <a:cxn ang="0">
                  <a:pos x="T8" y="T9"/>
                </a:cxn>
              </a:cxnLst>
              <a:rect l="0" t="0" r="r" b="b"/>
              <a:pathLst>
                <a:path w="358" h="314">
                  <a:moveTo>
                    <a:pt x="289" y="0"/>
                  </a:moveTo>
                  <a:lnTo>
                    <a:pt x="0" y="90"/>
                  </a:lnTo>
                  <a:lnTo>
                    <a:pt x="205" y="314"/>
                  </a:lnTo>
                  <a:lnTo>
                    <a:pt x="358" y="31"/>
                  </a:lnTo>
                  <a:lnTo>
                    <a:pt x="289"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1iḋé">
              <a:extLst>
                <a:ext uri="{FF2B5EF4-FFF2-40B4-BE49-F238E27FC236}">
                  <a16:creationId xmlns:a16="http://schemas.microsoft.com/office/drawing/2014/main" id="{FDAA33CE-75F1-4487-8D24-36FAA8503A21}"/>
                </a:ext>
              </a:extLst>
            </p:cNvPr>
            <p:cNvSpPr/>
            <p:nvPr/>
          </p:nvSpPr>
          <p:spPr bwMode="auto">
            <a:xfrm>
              <a:off x="5582736" y="4873235"/>
              <a:ext cx="512550" cy="449556"/>
            </a:xfrm>
            <a:custGeom>
              <a:avLst/>
              <a:gdLst>
                <a:gd name="T0" fmla="*/ 69 w 358"/>
                <a:gd name="T1" fmla="*/ 0 h 314"/>
                <a:gd name="T2" fmla="*/ 358 w 358"/>
                <a:gd name="T3" fmla="*/ 90 h 314"/>
                <a:gd name="T4" fmla="*/ 154 w 358"/>
                <a:gd name="T5" fmla="*/ 314 h 314"/>
                <a:gd name="T6" fmla="*/ 0 w 358"/>
                <a:gd name="T7" fmla="*/ 31 h 314"/>
                <a:gd name="T8" fmla="*/ 69 w 358"/>
                <a:gd name="T9" fmla="*/ 0 h 314"/>
              </a:gdLst>
              <a:ahLst/>
              <a:cxnLst>
                <a:cxn ang="0">
                  <a:pos x="T0" y="T1"/>
                </a:cxn>
                <a:cxn ang="0">
                  <a:pos x="T2" y="T3"/>
                </a:cxn>
                <a:cxn ang="0">
                  <a:pos x="T4" y="T5"/>
                </a:cxn>
                <a:cxn ang="0">
                  <a:pos x="T6" y="T7"/>
                </a:cxn>
                <a:cxn ang="0">
                  <a:pos x="T8" y="T9"/>
                </a:cxn>
              </a:cxnLst>
              <a:rect l="0" t="0" r="r" b="b"/>
              <a:pathLst>
                <a:path w="358" h="314">
                  <a:moveTo>
                    <a:pt x="69" y="0"/>
                  </a:moveTo>
                  <a:lnTo>
                    <a:pt x="358" y="90"/>
                  </a:lnTo>
                  <a:lnTo>
                    <a:pt x="154" y="314"/>
                  </a:lnTo>
                  <a:lnTo>
                    <a:pt x="0" y="31"/>
                  </a:lnTo>
                  <a:lnTo>
                    <a:pt x="69"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śľiḍè">
              <a:extLst>
                <a:ext uri="{FF2B5EF4-FFF2-40B4-BE49-F238E27FC236}">
                  <a16:creationId xmlns:a16="http://schemas.microsoft.com/office/drawing/2014/main" id="{A851474A-490B-419E-89BC-0747609EC1C9}"/>
                </a:ext>
              </a:extLst>
            </p:cNvPr>
            <p:cNvSpPr/>
            <p:nvPr/>
          </p:nvSpPr>
          <p:spPr bwMode="auto">
            <a:xfrm>
              <a:off x="5428111" y="3737894"/>
              <a:ext cx="98789" cy="357925"/>
            </a:xfrm>
            <a:custGeom>
              <a:avLst/>
              <a:gdLst>
                <a:gd name="T0" fmla="*/ 23 w 51"/>
                <a:gd name="T1" fmla="*/ 61 h 185"/>
                <a:gd name="T2" fmla="*/ 0 w 51"/>
                <a:gd name="T3" fmla="*/ 66 h 185"/>
                <a:gd name="T4" fmla="*/ 51 w 51"/>
                <a:gd name="T5" fmla="*/ 185 h 185"/>
                <a:gd name="T6" fmla="*/ 23 w 51"/>
                <a:gd name="T7" fmla="*/ 61 h 185"/>
              </a:gdLst>
              <a:ahLst/>
              <a:cxnLst>
                <a:cxn ang="0">
                  <a:pos x="T0" y="T1"/>
                </a:cxn>
                <a:cxn ang="0">
                  <a:pos x="T2" y="T3"/>
                </a:cxn>
                <a:cxn ang="0">
                  <a:pos x="T4" y="T5"/>
                </a:cxn>
                <a:cxn ang="0">
                  <a:pos x="T6" y="T7"/>
                </a:cxn>
              </a:cxnLst>
              <a:rect l="0" t="0" r="r" b="b"/>
              <a:pathLst>
                <a:path w="51" h="185">
                  <a:moveTo>
                    <a:pt x="23" y="61"/>
                  </a:moveTo>
                  <a:cubicBezTo>
                    <a:pt x="23" y="61"/>
                    <a:pt x="0" y="0"/>
                    <a:pt x="0" y="66"/>
                  </a:cubicBezTo>
                  <a:cubicBezTo>
                    <a:pt x="0" y="132"/>
                    <a:pt x="51" y="185"/>
                    <a:pt x="51" y="185"/>
                  </a:cubicBezTo>
                  <a:lnTo>
                    <a:pt x="23" y="61"/>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íšḷiḑe">
              <a:extLst>
                <a:ext uri="{FF2B5EF4-FFF2-40B4-BE49-F238E27FC236}">
                  <a16:creationId xmlns:a16="http://schemas.microsoft.com/office/drawing/2014/main" id="{2CD71F48-27A8-4E14-8701-37C93A430336}"/>
                </a:ext>
              </a:extLst>
            </p:cNvPr>
            <p:cNvSpPr/>
            <p:nvPr/>
          </p:nvSpPr>
          <p:spPr bwMode="auto">
            <a:xfrm>
              <a:off x="6665100" y="3737894"/>
              <a:ext cx="98789" cy="357925"/>
            </a:xfrm>
            <a:custGeom>
              <a:avLst/>
              <a:gdLst>
                <a:gd name="T0" fmla="*/ 28 w 51"/>
                <a:gd name="T1" fmla="*/ 61 h 185"/>
                <a:gd name="T2" fmla="*/ 51 w 51"/>
                <a:gd name="T3" fmla="*/ 66 h 185"/>
                <a:gd name="T4" fmla="*/ 0 w 51"/>
                <a:gd name="T5" fmla="*/ 185 h 185"/>
                <a:gd name="T6" fmla="*/ 28 w 51"/>
                <a:gd name="T7" fmla="*/ 61 h 185"/>
              </a:gdLst>
              <a:ahLst/>
              <a:cxnLst>
                <a:cxn ang="0">
                  <a:pos x="T0" y="T1"/>
                </a:cxn>
                <a:cxn ang="0">
                  <a:pos x="T2" y="T3"/>
                </a:cxn>
                <a:cxn ang="0">
                  <a:pos x="T4" y="T5"/>
                </a:cxn>
                <a:cxn ang="0">
                  <a:pos x="T6" y="T7"/>
                </a:cxn>
              </a:cxnLst>
              <a:rect l="0" t="0" r="r" b="b"/>
              <a:pathLst>
                <a:path w="51" h="185">
                  <a:moveTo>
                    <a:pt x="28" y="61"/>
                  </a:moveTo>
                  <a:cubicBezTo>
                    <a:pt x="28" y="61"/>
                    <a:pt x="51" y="0"/>
                    <a:pt x="51" y="66"/>
                  </a:cubicBezTo>
                  <a:cubicBezTo>
                    <a:pt x="51" y="132"/>
                    <a:pt x="0" y="185"/>
                    <a:pt x="0" y="185"/>
                  </a:cubicBezTo>
                  <a:lnTo>
                    <a:pt x="28" y="61"/>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î$lïḍè">
              <a:extLst>
                <a:ext uri="{FF2B5EF4-FFF2-40B4-BE49-F238E27FC236}">
                  <a16:creationId xmlns:a16="http://schemas.microsoft.com/office/drawing/2014/main" id="{882B9EFD-B64A-4748-AB00-9147003CBE9C}"/>
                </a:ext>
              </a:extLst>
            </p:cNvPr>
            <p:cNvSpPr/>
            <p:nvPr/>
          </p:nvSpPr>
          <p:spPr bwMode="auto">
            <a:xfrm>
              <a:off x="5985042" y="5002089"/>
              <a:ext cx="221916" cy="216188"/>
            </a:xfrm>
            <a:custGeom>
              <a:avLst/>
              <a:gdLst>
                <a:gd name="T0" fmla="*/ 77 w 155"/>
                <a:gd name="T1" fmla="*/ 151 h 151"/>
                <a:gd name="T2" fmla="*/ 155 w 155"/>
                <a:gd name="T3" fmla="*/ 83 h 151"/>
                <a:gd name="T4" fmla="*/ 77 w 155"/>
                <a:gd name="T5" fmla="*/ 0 h 151"/>
                <a:gd name="T6" fmla="*/ 0 w 155"/>
                <a:gd name="T7" fmla="*/ 83 h 151"/>
                <a:gd name="T8" fmla="*/ 77 w 155"/>
                <a:gd name="T9" fmla="*/ 151 h 151"/>
              </a:gdLst>
              <a:ahLst/>
              <a:cxnLst>
                <a:cxn ang="0">
                  <a:pos x="T0" y="T1"/>
                </a:cxn>
                <a:cxn ang="0">
                  <a:pos x="T2" y="T3"/>
                </a:cxn>
                <a:cxn ang="0">
                  <a:pos x="T4" y="T5"/>
                </a:cxn>
                <a:cxn ang="0">
                  <a:pos x="T6" y="T7"/>
                </a:cxn>
                <a:cxn ang="0">
                  <a:pos x="T8" y="T9"/>
                </a:cxn>
              </a:cxnLst>
              <a:rect l="0" t="0" r="r" b="b"/>
              <a:pathLst>
                <a:path w="155" h="151">
                  <a:moveTo>
                    <a:pt x="77" y="151"/>
                  </a:moveTo>
                  <a:lnTo>
                    <a:pt x="155" y="83"/>
                  </a:lnTo>
                  <a:lnTo>
                    <a:pt x="77" y="0"/>
                  </a:lnTo>
                  <a:lnTo>
                    <a:pt x="0" y="83"/>
                  </a:lnTo>
                  <a:lnTo>
                    <a:pt x="77" y="15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iṩḷíḑé">
              <a:extLst>
                <a:ext uri="{FF2B5EF4-FFF2-40B4-BE49-F238E27FC236}">
                  <a16:creationId xmlns:a16="http://schemas.microsoft.com/office/drawing/2014/main" id="{214AADAB-5CE1-4AF8-BBDD-0C7A79B9EDFF}"/>
                </a:ext>
              </a:extLst>
            </p:cNvPr>
            <p:cNvSpPr/>
            <p:nvPr/>
          </p:nvSpPr>
          <p:spPr bwMode="auto">
            <a:xfrm>
              <a:off x="5942092" y="5175324"/>
              <a:ext cx="306385" cy="422353"/>
            </a:xfrm>
            <a:custGeom>
              <a:avLst/>
              <a:gdLst>
                <a:gd name="T0" fmla="*/ 104 w 158"/>
                <a:gd name="T1" fmla="*/ 0 h 218"/>
                <a:gd name="T2" fmla="*/ 79 w 158"/>
                <a:gd name="T3" fmla="*/ 22 h 218"/>
                <a:gd name="T4" fmla="*/ 54 w 158"/>
                <a:gd name="T5" fmla="*/ 0 h 218"/>
                <a:gd name="T6" fmla="*/ 0 w 158"/>
                <a:gd name="T7" fmla="*/ 193 h 218"/>
                <a:gd name="T8" fmla="*/ 79 w 158"/>
                <a:gd name="T9" fmla="*/ 218 h 218"/>
                <a:gd name="T10" fmla="*/ 158 w 158"/>
                <a:gd name="T11" fmla="*/ 193 h 218"/>
                <a:gd name="T12" fmla="*/ 104 w 15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158" h="218">
                  <a:moveTo>
                    <a:pt x="104" y="0"/>
                  </a:moveTo>
                  <a:cubicBezTo>
                    <a:pt x="79" y="22"/>
                    <a:pt x="79" y="22"/>
                    <a:pt x="79" y="22"/>
                  </a:cubicBezTo>
                  <a:cubicBezTo>
                    <a:pt x="54" y="0"/>
                    <a:pt x="54" y="0"/>
                    <a:pt x="54" y="0"/>
                  </a:cubicBezTo>
                  <a:cubicBezTo>
                    <a:pt x="0" y="193"/>
                    <a:pt x="0" y="193"/>
                    <a:pt x="0" y="193"/>
                  </a:cubicBezTo>
                  <a:cubicBezTo>
                    <a:pt x="0" y="193"/>
                    <a:pt x="52" y="217"/>
                    <a:pt x="79" y="218"/>
                  </a:cubicBezTo>
                  <a:cubicBezTo>
                    <a:pt x="106" y="217"/>
                    <a:pt x="158" y="193"/>
                    <a:pt x="158" y="193"/>
                  </a:cubicBezTo>
                  <a:lnTo>
                    <a:pt x="104" y="0"/>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íślîḑè">
              <a:extLst>
                <a:ext uri="{FF2B5EF4-FFF2-40B4-BE49-F238E27FC236}">
                  <a16:creationId xmlns:a16="http://schemas.microsoft.com/office/drawing/2014/main" id="{F963E263-6C53-4097-98FC-FE74872DC7E4}"/>
                </a:ext>
              </a:extLst>
            </p:cNvPr>
            <p:cNvSpPr/>
            <p:nvPr/>
          </p:nvSpPr>
          <p:spPr bwMode="auto">
            <a:xfrm>
              <a:off x="5614232" y="1305431"/>
              <a:ext cx="963537" cy="962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îšḷïdé">
              <a:extLst>
                <a:ext uri="{FF2B5EF4-FFF2-40B4-BE49-F238E27FC236}">
                  <a16:creationId xmlns:a16="http://schemas.microsoft.com/office/drawing/2014/main" id="{D110FD60-03F7-4D46-985D-2FD59B9B645A}"/>
                </a:ext>
              </a:extLst>
            </p:cNvPr>
            <p:cNvSpPr/>
            <p:nvPr/>
          </p:nvSpPr>
          <p:spPr bwMode="auto">
            <a:xfrm>
              <a:off x="5652889" y="1344085"/>
              <a:ext cx="884792" cy="884792"/>
            </a:xfrm>
            <a:prstGeom prst="ellipse">
              <a:avLst/>
            </a:prstGeom>
            <a:solidFill>
              <a:srgbClr val="F375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íṥ1ïdé">
              <a:extLst>
                <a:ext uri="{FF2B5EF4-FFF2-40B4-BE49-F238E27FC236}">
                  <a16:creationId xmlns:a16="http://schemas.microsoft.com/office/drawing/2014/main" id="{DF8CADAD-9EF1-49C8-BFD6-14C6A1186E88}"/>
                </a:ext>
              </a:extLst>
            </p:cNvPr>
            <p:cNvSpPr/>
            <p:nvPr/>
          </p:nvSpPr>
          <p:spPr bwMode="auto">
            <a:xfrm>
              <a:off x="5903435" y="1495845"/>
              <a:ext cx="385127" cy="512550"/>
            </a:xfrm>
            <a:custGeom>
              <a:avLst/>
              <a:gdLst>
                <a:gd name="T0" fmla="*/ 99 w 198"/>
                <a:gd name="T1" fmla="*/ 0 h 265"/>
                <a:gd name="T2" fmla="*/ 0 w 198"/>
                <a:gd name="T3" fmla="*/ 100 h 265"/>
                <a:gd name="T4" fmla="*/ 53 w 198"/>
                <a:gd name="T5" fmla="*/ 219 h 265"/>
                <a:gd name="T6" fmla="*/ 53 w 198"/>
                <a:gd name="T7" fmla="*/ 265 h 265"/>
                <a:gd name="T8" fmla="*/ 145 w 198"/>
                <a:gd name="T9" fmla="*/ 265 h 265"/>
                <a:gd name="T10" fmla="*/ 145 w 198"/>
                <a:gd name="T11" fmla="*/ 219 h 265"/>
                <a:gd name="T12" fmla="*/ 198 w 198"/>
                <a:gd name="T13" fmla="*/ 100 h 265"/>
                <a:gd name="T14" fmla="*/ 99 w 198"/>
                <a:gd name="T15" fmla="*/ 0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 h="265">
                  <a:moveTo>
                    <a:pt x="99" y="0"/>
                  </a:moveTo>
                  <a:cubicBezTo>
                    <a:pt x="44" y="0"/>
                    <a:pt x="0" y="45"/>
                    <a:pt x="0" y="100"/>
                  </a:cubicBezTo>
                  <a:cubicBezTo>
                    <a:pt x="0" y="138"/>
                    <a:pt x="44" y="187"/>
                    <a:pt x="53" y="219"/>
                  </a:cubicBezTo>
                  <a:cubicBezTo>
                    <a:pt x="53" y="265"/>
                    <a:pt x="53" y="265"/>
                    <a:pt x="53" y="265"/>
                  </a:cubicBezTo>
                  <a:cubicBezTo>
                    <a:pt x="145" y="265"/>
                    <a:pt x="145" y="265"/>
                    <a:pt x="145" y="265"/>
                  </a:cubicBezTo>
                  <a:cubicBezTo>
                    <a:pt x="145" y="219"/>
                    <a:pt x="145" y="219"/>
                    <a:pt x="145" y="219"/>
                  </a:cubicBezTo>
                  <a:cubicBezTo>
                    <a:pt x="150" y="188"/>
                    <a:pt x="198" y="138"/>
                    <a:pt x="198" y="100"/>
                  </a:cubicBezTo>
                  <a:cubicBezTo>
                    <a:pt x="198" y="45"/>
                    <a:pt x="154" y="0"/>
                    <a:pt x="99" y="0"/>
                  </a:cubicBezTo>
                  <a:close/>
                </a:path>
              </a:pathLst>
            </a:custGeom>
            <a:solidFill>
              <a:srgbClr val="FBBF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íSlïḍê">
              <a:extLst>
                <a:ext uri="{FF2B5EF4-FFF2-40B4-BE49-F238E27FC236}">
                  <a16:creationId xmlns:a16="http://schemas.microsoft.com/office/drawing/2014/main" id="{1C3BD463-1A5B-4BFE-942C-5AEE1A22A324}"/>
                </a:ext>
              </a:extLst>
            </p:cNvPr>
            <p:cNvSpPr/>
            <p:nvPr/>
          </p:nvSpPr>
          <p:spPr bwMode="auto">
            <a:xfrm>
              <a:off x="6005086" y="1676241"/>
              <a:ext cx="174666" cy="270593"/>
            </a:xfrm>
            <a:custGeom>
              <a:avLst/>
              <a:gdLst>
                <a:gd name="T0" fmla="*/ 89 w 90"/>
                <a:gd name="T1" fmla="*/ 2 h 140"/>
                <a:gd name="T2" fmla="*/ 90 w 90"/>
                <a:gd name="T3" fmla="*/ 1 h 140"/>
                <a:gd name="T4" fmla="*/ 89 w 90"/>
                <a:gd name="T5" fmla="*/ 0 h 140"/>
                <a:gd name="T6" fmla="*/ 83 w 90"/>
                <a:gd name="T7" fmla="*/ 5 h 140"/>
                <a:gd name="T8" fmla="*/ 78 w 90"/>
                <a:gd name="T9" fmla="*/ 11 h 140"/>
                <a:gd name="T10" fmla="*/ 73 w 90"/>
                <a:gd name="T11" fmla="*/ 6 h 140"/>
                <a:gd name="T12" fmla="*/ 67 w 90"/>
                <a:gd name="T13" fmla="*/ 2 h 140"/>
                <a:gd name="T14" fmla="*/ 66 w 90"/>
                <a:gd name="T15" fmla="*/ 2 h 140"/>
                <a:gd name="T16" fmla="*/ 63 w 90"/>
                <a:gd name="T17" fmla="*/ 5 h 140"/>
                <a:gd name="T18" fmla="*/ 59 w 90"/>
                <a:gd name="T19" fmla="*/ 9 h 140"/>
                <a:gd name="T20" fmla="*/ 56 w 90"/>
                <a:gd name="T21" fmla="*/ 5 h 140"/>
                <a:gd name="T22" fmla="*/ 50 w 90"/>
                <a:gd name="T23" fmla="*/ 1 h 140"/>
                <a:gd name="T24" fmla="*/ 49 w 90"/>
                <a:gd name="T25" fmla="*/ 1 h 140"/>
                <a:gd name="T26" fmla="*/ 48 w 90"/>
                <a:gd name="T27" fmla="*/ 1 h 140"/>
                <a:gd name="T28" fmla="*/ 43 w 90"/>
                <a:gd name="T29" fmla="*/ 4 h 140"/>
                <a:gd name="T30" fmla="*/ 41 w 90"/>
                <a:gd name="T31" fmla="*/ 7 h 140"/>
                <a:gd name="T32" fmla="*/ 38 w 90"/>
                <a:gd name="T33" fmla="*/ 9 h 140"/>
                <a:gd name="T34" fmla="*/ 34 w 90"/>
                <a:gd name="T35" fmla="*/ 6 h 140"/>
                <a:gd name="T36" fmla="*/ 28 w 90"/>
                <a:gd name="T37" fmla="*/ 2 h 140"/>
                <a:gd name="T38" fmla="*/ 27 w 90"/>
                <a:gd name="T39" fmla="*/ 2 h 140"/>
                <a:gd name="T40" fmla="*/ 27 w 90"/>
                <a:gd name="T41" fmla="*/ 2 h 140"/>
                <a:gd name="T42" fmla="*/ 21 w 90"/>
                <a:gd name="T43" fmla="*/ 4 h 140"/>
                <a:gd name="T44" fmla="*/ 15 w 90"/>
                <a:gd name="T45" fmla="*/ 9 h 140"/>
                <a:gd name="T46" fmla="*/ 3 w 90"/>
                <a:gd name="T47" fmla="*/ 2 h 140"/>
                <a:gd name="T48" fmla="*/ 3 w 90"/>
                <a:gd name="T49" fmla="*/ 1 h 140"/>
                <a:gd name="T50" fmla="*/ 0 w 90"/>
                <a:gd name="T51" fmla="*/ 2 h 140"/>
                <a:gd name="T52" fmla="*/ 28 w 90"/>
                <a:gd name="T53" fmla="*/ 140 h 140"/>
                <a:gd name="T54" fmla="*/ 31 w 90"/>
                <a:gd name="T55" fmla="*/ 139 h 140"/>
                <a:gd name="T56" fmla="*/ 4 w 90"/>
                <a:gd name="T57" fmla="*/ 4 h 140"/>
                <a:gd name="T58" fmla="*/ 14 w 90"/>
                <a:gd name="T59" fmla="*/ 11 h 140"/>
                <a:gd name="T60" fmla="*/ 15 w 90"/>
                <a:gd name="T61" fmla="*/ 11 h 140"/>
                <a:gd name="T62" fmla="*/ 23 w 90"/>
                <a:gd name="T63" fmla="*/ 7 h 140"/>
                <a:gd name="T64" fmla="*/ 27 w 90"/>
                <a:gd name="T65" fmla="*/ 3 h 140"/>
                <a:gd name="T66" fmla="*/ 32 w 90"/>
                <a:gd name="T67" fmla="*/ 8 h 140"/>
                <a:gd name="T68" fmla="*/ 38 w 90"/>
                <a:gd name="T69" fmla="*/ 12 h 140"/>
                <a:gd name="T70" fmla="*/ 38 w 90"/>
                <a:gd name="T71" fmla="*/ 12 h 140"/>
                <a:gd name="T72" fmla="*/ 43 w 90"/>
                <a:gd name="T73" fmla="*/ 8 h 140"/>
                <a:gd name="T74" fmla="*/ 49 w 90"/>
                <a:gd name="T75" fmla="*/ 2 h 140"/>
                <a:gd name="T76" fmla="*/ 54 w 90"/>
                <a:gd name="T77" fmla="*/ 7 h 140"/>
                <a:gd name="T78" fmla="*/ 60 w 90"/>
                <a:gd name="T79" fmla="*/ 11 h 140"/>
                <a:gd name="T80" fmla="*/ 60 w 90"/>
                <a:gd name="T81" fmla="*/ 11 h 140"/>
                <a:gd name="T82" fmla="*/ 60 w 90"/>
                <a:gd name="T83" fmla="*/ 11 h 140"/>
                <a:gd name="T84" fmla="*/ 64 w 90"/>
                <a:gd name="T85" fmla="*/ 7 h 140"/>
                <a:gd name="T86" fmla="*/ 67 w 90"/>
                <a:gd name="T87" fmla="*/ 4 h 140"/>
                <a:gd name="T88" fmla="*/ 71 w 90"/>
                <a:gd name="T89" fmla="*/ 9 h 140"/>
                <a:gd name="T90" fmla="*/ 77 w 90"/>
                <a:gd name="T91" fmla="*/ 12 h 140"/>
                <a:gd name="T92" fmla="*/ 78 w 90"/>
                <a:gd name="T93" fmla="*/ 13 h 140"/>
                <a:gd name="T94" fmla="*/ 85 w 90"/>
                <a:gd name="T95" fmla="*/ 7 h 140"/>
                <a:gd name="T96" fmla="*/ 86 w 90"/>
                <a:gd name="T97" fmla="*/ 6 h 140"/>
                <a:gd name="T98" fmla="*/ 59 w 90"/>
                <a:gd name="T99" fmla="*/ 139 h 140"/>
                <a:gd name="T100" fmla="*/ 63 w 90"/>
                <a:gd name="T101" fmla="*/ 140 h 140"/>
                <a:gd name="T102" fmla="*/ 90 w 90"/>
                <a:gd name="T103" fmla="*/ 2 h 140"/>
                <a:gd name="T104" fmla="*/ 89 w 90"/>
                <a:gd name="T105" fmla="*/ 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140">
                  <a:moveTo>
                    <a:pt x="89" y="2"/>
                  </a:moveTo>
                  <a:cubicBezTo>
                    <a:pt x="90" y="2"/>
                    <a:pt x="90" y="1"/>
                    <a:pt x="90" y="1"/>
                  </a:cubicBezTo>
                  <a:cubicBezTo>
                    <a:pt x="90" y="0"/>
                    <a:pt x="89" y="0"/>
                    <a:pt x="89" y="0"/>
                  </a:cubicBezTo>
                  <a:cubicBezTo>
                    <a:pt x="86" y="0"/>
                    <a:pt x="84" y="3"/>
                    <a:pt x="83" y="5"/>
                  </a:cubicBezTo>
                  <a:cubicBezTo>
                    <a:pt x="81" y="7"/>
                    <a:pt x="79" y="9"/>
                    <a:pt x="78" y="11"/>
                  </a:cubicBezTo>
                  <a:cubicBezTo>
                    <a:pt x="77" y="9"/>
                    <a:pt x="75" y="8"/>
                    <a:pt x="73" y="6"/>
                  </a:cubicBezTo>
                  <a:cubicBezTo>
                    <a:pt x="71" y="5"/>
                    <a:pt x="69" y="3"/>
                    <a:pt x="67" y="2"/>
                  </a:cubicBezTo>
                  <a:cubicBezTo>
                    <a:pt x="67" y="2"/>
                    <a:pt x="67" y="1"/>
                    <a:pt x="66" y="2"/>
                  </a:cubicBezTo>
                  <a:cubicBezTo>
                    <a:pt x="65" y="3"/>
                    <a:pt x="64" y="4"/>
                    <a:pt x="63" y="5"/>
                  </a:cubicBezTo>
                  <a:cubicBezTo>
                    <a:pt x="62" y="6"/>
                    <a:pt x="60" y="8"/>
                    <a:pt x="59" y="9"/>
                  </a:cubicBezTo>
                  <a:cubicBezTo>
                    <a:pt x="58" y="8"/>
                    <a:pt x="57" y="7"/>
                    <a:pt x="56" y="5"/>
                  </a:cubicBezTo>
                  <a:cubicBezTo>
                    <a:pt x="54" y="4"/>
                    <a:pt x="52" y="2"/>
                    <a:pt x="50" y="1"/>
                  </a:cubicBezTo>
                  <a:cubicBezTo>
                    <a:pt x="49" y="1"/>
                    <a:pt x="49" y="1"/>
                    <a:pt x="49" y="1"/>
                  </a:cubicBezTo>
                  <a:cubicBezTo>
                    <a:pt x="48" y="1"/>
                    <a:pt x="48" y="1"/>
                    <a:pt x="48" y="1"/>
                  </a:cubicBezTo>
                  <a:cubicBezTo>
                    <a:pt x="46" y="1"/>
                    <a:pt x="45" y="3"/>
                    <a:pt x="43" y="4"/>
                  </a:cubicBezTo>
                  <a:cubicBezTo>
                    <a:pt x="41" y="7"/>
                    <a:pt x="41" y="7"/>
                    <a:pt x="41" y="7"/>
                  </a:cubicBezTo>
                  <a:cubicBezTo>
                    <a:pt x="40" y="7"/>
                    <a:pt x="39" y="9"/>
                    <a:pt x="38" y="9"/>
                  </a:cubicBezTo>
                  <a:cubicBezTo>
                    <a:pt x="37" y="8"/>
                    <a:pt x="36" y="7"/>
                    <a:pt x="34" y="6"/>
                  </a:cubicBezTo>
                  <a:cubicBezTo>
                    <a:pt x="33" y="4"/>
                    <a:pt x="30" y="2"/>
                    <a:pt x="28" y="2"/>
                  </a:cubicBezTo>
                  <a:cubicBezTo>
                    <a:pt x="27" y="2"/>
                    <a:pt x="27" y="2"/>
                    <a:pt x="27" y="2"/>
                  </a:cubicBezTo>
                  <a:cubicBezTo>
                    <a:pt x="27" y="2"/>
                    <a:pt x="27" y="2"/>
                    <a:pt x="27" y="2"/>
                  </a:cubicBezTo>
                  <a:cubicBezTo>
                    <a:pt x="24" y="1"/>
                    <a:pt x="23" y="3"/>
                    <a:pt x="21" y="4"/>
                  </a:cubicBezTo>
                  <a:cubicBezTo>
                    <a:pt x="19" y="6"/>
                    <a:pt x="16" y="7"/>
                    <a:pt x="15" y="9"/>
                  </a:cubicBezTo>
                  <a:cubicBezTo>
                    <a:pt x="11" y="6"/>
                    <a:pt x="7" y="4"/>
                    <a:pt x="3" y="2"/>
                  </a:cubicBezTo>
                  <a:cubicBezTo>
                    <a:pt x="3" y="1"/>
                    <a:pt x="3" y="1"/>
                    <a:pt x="3" y="1"/>
                  </a:cubicBezTo>
                  <a:cubicBezTo>
                    <a:pt x="0" y="2"/>
                    <a:pt x="0" y="2"/>
                    <a:pt x="0" y="2"/>
                  </a:cubicBezTo>
                  <a:cubicBezTo>
                    <a:pt x="28" y="140"/>
                    <a:pt x="28" y="140"/>
                    <a:pt x="28" y="140"/>
                  </a:cubicBezTo>
                  <a:cubicBezTo>
                    <a:pt x="31" y="139"/>
                    <a:pt x="31" y="139"/>
                    <a:pt x="31" y="139"/>
                  </a:cubicBezTo>
                  <a:cubicBezTo>
                    <a:pt x="4" y="4"/>
                    <a:pt x="4" y="4"/>
                    <a:pt x="4" y="4"/>
                  </a:cubicBezTo>
                  <a:cubicBezTo>
                    <a:pt x="7" y="7"/>
                    <a:pt x="10" y="9"/>
                    <a:pt x="14" y="11"/>
                  </a:cubicBezTo>
                  <a:cubicBezTo>
                    <a:pt x="14" y="11"/>
                    <a:pt x="15" y="12"/>
                    <a:pt x="15" y="11"/>
                  </a:cubicBezTo>
                  <a:cubicBezTo>
                    <a:pt x="18" y="11"/>
                    <a:pt x="20" y="9"/>
                    <a:pt x="23" y="7"/>
                  </a:cubicBezTo>
                  <a:cubicBezTo>
                    <a:pt x="24" y="6"/>
                    <a:pt x="27" y="5"/>
                    <a:pt x="27" y="3"/>
                  </a:cubicBezTo>
                  <a:cubicBezTo>
                    <a:pt x="29" y="5"/>
                    <a:pt x="30" y="7"/>
                    <a:pt x="32" y="8"/>
                  </a:cubicBezTo>
                  <a:cubicBezTo>
                    <a:pt x="34" y="10"/>
                    <a:pt x="36" y="11"/>
                    <a:pt x="38" y="12"/>
                  </a:cubicBezTo>
                  <a:cubicBezTo>
                    <a:pt x="38" y="12"/>
                    <a:pt x="38" y="12"/>
                    <a:pt x="38" y="12"/>
                  </a:cubicBezTo>
                  <a:cubicBezTo>
                    <a:pt x="40" y="12"/>
                    <a:pt x="42" y="9"/>
                    <a:pt x="43" y="8"/>
                  </a:cubicBezTo>
                  <a:cubicBezTo>
                    <a:pt x="45" y="7"/>
                    <a:pt x="48" y="5"/>
                    <a:pt x="49" y="2"/>
                  </a:cubicBezTo>
                  <a:cubicBezTo>
                    <a:pt x="50" y="4"/>
                    <a:pt x="52" y="6"/>
                    <a:pt x="54" y="7"/>
                  </a:cubicBezTo>
                  <a:cubicBezTo>
                    <a:pt x="56" y="9"/>
                    <a:pt x="57" y="10"/>
                    <a:pt x="60" y="11"/>
                  </a:cubicBezTo>
                  <a:cubicBezTo>
                    <a:pt x="60" y="11"/>
                    <a:pt x="60" y="11"/>
                    <a:pt x="60" y="11"/>
                  </a:cubicBezTo>
                  <a:cubicBezTo>
                    <a:pt x="60" y="11"/>
                    <a:pt x="60" y="11"/>
                    <a:pt x="60" y="11"/>
                  </a:cubicBezTo>
                  <a:cubicBezTo>
                    <a:pt x="62" y="10"/>
                    <a:pt x="63" y="9"/>
                    <a:pt x="64" y="7"/>
                  </a:cubicBezTo>
                  <a:cubicBezTo>
                    <a:pt x="65" y="6"/>
                    <a:pt x="66" y="5"/>
                    <a:pt x="67" y="4"/>
                  </a:cubicBezTo>
                  <a:cubicBezTo>
                    <a:pt x="68" y="6"/>
                    <a:pt x="70" y="7"/>
                    <a:pt x="71" y="9"/>
                  </a:cubicBezTo>
                  <a:cubicBezTo>
                    <a:pt x="73" y="10"/>
                    <a:pt x="75" y="12"/>
                    <a:pt x="77" y="12"/>
                  </a:cubicBezTo>
                  <a:cubicBezTo>
                    <a:pt x="78" y="13"/>
                    <a:pt x="78" y="13"/>
                    <a:pt x="78" y="13"/>
                  </a:cubicBezTo>
                  <a:cubicBezTo>
                    <a:pt x="80" y="11"/>
                    <a:pt x="83" y="9"/>
                    <a:pt x="85" y="7"/>
                  </a:cubicBezTo>
                  <a:cubicBezTo>
                    <a:pt x="85" y="7"/>
                    <a:pt x="86" y="6"/>
                    <a:pt x="86" y="6"/>
                  </a:cubicBezTo>
                  <a:cubicBezTo>
                    <a:pt x="59" y="139"/>
                    <a:pt x="59" y="139"/>
                    <a:pt x="59" y="139"/>
                  </a:cubicBezTo>
                  <a:cubicBezTo>
                    <a:pt x="63" y="140"/>
                    <a:pt x="63" y="140"/>
                    <a:pt x="63" y="140"/>
                  </a:cubicBezTo>
                  <a:cubicBezTo>
                    <a:pt x="90" y="2"/>
                    <a:pt x="90" y="2"/>
                    <a:pt x="90" y="2"/>
                  </a:cubicBezTo>
                  <a:lnTo>
                    <a:pt x="89" y="2"/>
                  </a:lnTo>
                  <a:close/>
                </a:path>
              </a:pathLst>
            </a:custGeom>
            <a:solidFill>
              <a:srgbClr val="3334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ïsḻîdé">
              <a:extLst>
                <a:ext uri="{FF2B5EF4-FFF2-40B4-BE49-F238E27FC236}">
                  <a16:creationId xmlns:a16="http://schemas.microsoft.com/office/drawing/2014/main" id="{8C5F8BE4-C96E-4B23-A2FC-E8F4DD4FEB8F}"/>
                </a:ext>
              </a:extLst>
            </p:cNvPr>
            <p:cNvSpPr/>
            <p:nvPr/>
          </p:nvSpPr>
          <p:spPr bwMode="auto">
            <a:xfrm>
              <a:off x="6043743" y="2052779"/>
              <a:ext cx="98789" cy="24340"/>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ïşļïḓe">
              <a:extLst>
                <a:ext uri="{FF2B5EF4-FFF2-40B4-BE49-F238E27FC236}">
                  <a16:creationId xmlns:a16="http://schemas.microsoft.com/office/drawing/2014/main" id="{24553ED0-8FDB-424A-AF6A-6422D9CF7211}"/>
                </a:ext>
              </a:extLst>
            </p:cNvPr>
            <p:cNvSpPr/>
            <p:nvPr/>
          </p:nvSpPr>
          <p:spPr bwMode="auto">
            <a:xfrm>
              <a:off x="5999359" y="1946835"/>
              <a:ext cx="193279" cy="121695"/>
            </a:xfrm>
            <a:custGeom>
              <a:avLst/>
              <a:gdLst>
                <a:gd name="T0" fmla="*/ 82 w 100"/>
                <a:gd name="T1" fmla="*/ 0 h 63"/>
                <a:gd name="T2" fmla="*/ 18 w 100"/>
                <a:gd name="T3" fmla="*/ 0 h 63"/>
                <a:gd name="T4" fmla="*/ 0 w 100"/>
                <a:gd name="T5" fmla="*/ 14 h 63"/>
                <a:gd name="T6" fmla="*/ 0 w 100"/>
                <a:gd name="T7" fmla="*/ 37 h 63"/>
                <a:gd name="T8" fmla="*/ 14 w 100"/>
                <a:gd name="T9" fmla="*/ 63 h 63"/>
                <a:gd name="T10" fmla="*/ 85 w 100"/>
                <a:gd name="T11" fmla="*/ 63 h 63"/>
                <a:gd name="T12" fmla="*/ 100 w 100"/>
                <a:gd name="T13" fmla="*/ 37 h 63"/>
                <a:gd name="T14" fmla="*/ 100 w 100"/>
                <a:gd name="T15" fmla="*/ 14 h 63"/>
                <a:gd name="T16" fmla="*/ 82 w 100"/>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3">
                  <a:moveTo>
                    <a:pt x="82" y="0"/>
                  </a:moveTo>
                  <a:cubicBezTo>
                    <a:pt x="18" y="0"/>
                    <a:pt x="18" y="0"/>
                    <a:pt x="18" y="0"/>
                  </a:cubicBezTo>
                  <a:cubicBezTo>
                    <a:pt x="8" y="0"/>
                    <a:pt x="0" y="6"/>
                    <a:pt x="0" y="14"/>
                  </a:cubicBezTo>
                  <a:cubicBezTo>
                    <a:pt x="0" y="37"/>
                    <a:pt x="0" y="37"/>
                    <a:pt x="0" y="37"/>
                  </a:cubicBezTo>
                  <a:cubicBezTo>
                    <a:pt x="0" y="44"/>
                    <a:pt x="6" y="59"/>
                    <a:pt x="14" y="63"/>
                  </a:cubicBezTo>
                  <a:cubicBezTo>
                    <a:pt x="85" y="63"/>
                    <a:pt x="85" y="63"/>
                    <a:pt x="85" y="63"/>
                  </a:cubicBezTo>
                  <a:cubicBezTo>
                    <a:pt x="93" y="59"/>
                    <a:pt x="100" y="44"/>
                    <a:pt x="100" y="37"/>
                  </a:cubicBezTo>
                  <a:cubicBezTo>
                    <a:pt x="100" y="14"/>
                    <a:pt x="100" y="14"/>
                    <a:pt x="100" y="14"/>
                  </a:cubicBezTo>
                  <a:cubicBezTo>
                    <a:pt x="100" y="6"/>
                    <a:pt x="92" y="0"/>
                    <a:pt x="82" y="0"/>
                  </a:cubicBezTo>
                  <a:close/>
                </a:path>
              </a:pathLst>
            </a:custGeom>
            <a:solidFill>
              <a:srgbClr val="495A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iṧľíḍé">
              <a:extLst>
                <a:ext uri="{FF2B5EF4-FFF2-40B4-BE49-F238E27FC236}">
                  <a16:creationId xmlns:a16="http://schemas.microsoft.com/office/drawing/2014/main" id="{37849E60-68AD-4BED-9449-0D3B3C638C53}"/>
                </a:ext>
              </a:extLst>
            </p:cNvPr>
            <p:cNvSpPr/>
            <p:nvPr/>
          </p:nvSpPr>
          <p:spPr bwMode="auto">
            <a:xfrm>
              <a:off x="5995066" y="1941107"/>
              <a:ext cx="201872" cy="44384"/>
            </a:xfrm>
            <a:custGeom>
              <a:avLst/>
              <a:gdLst>
                <a:gd name="T0" fmla="*/ 100 w 104"/>
                <a:gd name="T1" fmla="*/ 23 h 23"/>
                <a:gd name="T2" fmla="*/ 4 w 104"/>
                <a:gd name="T3" fmla="*/ 23 h 23"/>
                <a:gd name="T4" fmla="*/ 0 w 104"/>
                <a:gd name="T5" fmla="*/ 19 h 23"/>
                <a:gd name="T6" fmla="*/ 0 w 104"/>
                <a:gd name="T7" fmla="*/ 4 h 23"/>
                <a:gd name="T8" fmla="*/ 4 w 104"/>
                <a:gd name="T9" fmla="*/ 0 h 23"/>
                <a:gd name="T10" fmla="*/ 100 w 104"/>
                <a:gd name="T11" fmla="*/ 0 h 23"/>
                <a:gd name="T12" fmla="*/ 104 w 104"/>
                <a:gd name="T13" fmla="*/ 4 h 23"/>
                <a:gd name="T14" fmla="*/ 104 w 104"/>
                <a:gd name="T15" fmla="*/ 19 h 23"/>
                <a:gd name="T16" fmla="*/ 100 w 104"/>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23">
                  <a:moveTo>
                    <a:pt x="100" y="23"/>
                  </a:moveTo>
                  <a:cubicBezTo>
                    <a:pt x="4" y="23"/>
                    <a:pt x="4" y="23"/>
                    <a:pt x="4" y="23"/>
                  </a:cubicBezTo>
                  <a:cubicBezTo>
                    <a:pt x="2" y="23"/>
                    <a:pt x="0" y="21"/>
                    <a:pt x="0" y="19"/>
                  </a:cubicBezTo>
                  <a:cubicBezTo>
                    <a:pt x="0" y="4"/>
                    <a:pt x="0" y="4"/>
                    <a:pt x="0" y="4"/>
                  </a:cubicBezTo>
                  <a:cubicBezTo>
                    <a:pt x="0" y="2"/>
                    <a:pt x="2" y="0"/>
                    <a:pt x="4" y="0"/>
                  </a:cubicBezTo>
                  <a:cubicBezTo>
                    <a:pt x="100" y="0"/>
                    <a:pt x="100" y="0"/>
                    <a:pt x="100" y="0"/>
                  </a:cubicBezTo>
                  <a:cubicBezTo>
                    <a:pt x="102" y="0"/>
                    <a:pt x="104" y="2"/>
                    <a:pt x="104" y="4"/>
                  </a:cubicBezTo>
                  <a:cubicBezTo>
                    <a:pt x="104" y="19"/>
                    <a:pt x="104" y="19"/>
                    <a:pt x="104" y="19"/>
                  </a:cubicBezTo>
                  <a:cubicBezTo>
                    <a:pt x="104" y="21"/>
                    <a:pt x="102" y="23"/>
                    <a:pt x="100" y="23"/>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îṧ1îḍê">
              <a:extLst>
                <a:ext uri="{FF2B5EF4-FFF2-40B4-BE49-F238E27FC236}">
                  <a16:creationId xmlns:a16="http://schemas.microsoft.com/office/drawing/2014/main" id="{5EB78CA4-2F51-4019-9E50-C813E57001AC}"/>
                </a:ext>
              </a:extLst>
            </p:cNvPr>
            <p:cNvSpPr/>
            <p:nvPr/>
          </p:nvSpPr>
          <p:spPr bwMode="auto">
            <a:xfrm>
              <a:off x="4279884" y="1732077"/>
              <a:ext cx="963537" cy="962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i$ľïḓé">
              <a:extLst>
                <a:ext uri="{FF2B5EF4-FFF2-40B4-BE49-F238E27FC236}">
                  <a16:creationId xmlns:a16="http://schemas.microsoft.com/office/drawing/2014/main" id="{FE4C0E92-2AC8-4ADC-8EEC-0F2C0F92A203}"/>
                </a:ext>
              </a:extLst>
            </p:cNvPr>
            <p:cNvSpPr/>
            <p:nvPr/>
          </p:nvSpPr>
          <p:spPr bwMode="auto">
            <a:xfrm>
              <a:off x="4319972" y="1770734"/>
              <a:ext cx="884792" cy="884792"/>
            </a:xfrm>
            <a:prstGeom prst="ellipse">
              <a:avLst/>
            </a:prstGeom>
            <a:solidFill>
              <a:srgbClr val="F375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íṩḻíḑè">
              <a:extLst>
                <a:ext uri="{FF2B5EF4-FFF2-40B4-BE49-F238E27FC236}">
                  <a16:creationId xmlns:a16="http://schemas.microsoft.com/office/drawing/2014/main" id="{865AEEB4-B376-496C-B14E-06913431AD9E}"/>
                </a:ext>
              </a:extLst>
            </p:cNvPr>
            <p:cNvSpPr/>
            <p:nvPr/>
          </p:nvSpPr>
          <p:spPr bwMode="auto">
            <a:xfrm>
              <a:off x="4488914" y="1819412"/>
              <a:ext cx="591292" cy="780278"/>
            </a:xfrm>
            <a:custGeom>
              <a:avLst/>
              <a:gdLst>
                <a:gd name="T0" fmla="*/ 145 w 305"/>
                <a:gd name="T1" fmla="*/ 109 h 403"/>
                <a:gd name="T2" fmla="*/ 123 w 305"/>
                <a:gd name="T3" fmla="*/ 50 h 403"/>
                <a:gd name="T4" fmla="*/ 125 w 305"/>
                <a:gd name="T5" fmla="*/ 49 h 403"/>
                <a:gd name="T6" fmla="*/ 139 w 305"/>
                <a:gd name="T7" fmla="*/ 18 h 403"/>
                <a:gd name="T8" fmla="*/ 108 w 305"/>
                <a:gd name="T9" fmla="*/ 5 h 403"/>
                <a:gd name="T10" fmla="*/ 19 w 305"/>
                <a:gd name="T11" fmla="*/ 39 h 403"/>
                <a:gd name="T12" fmla="*/ 5 w 305"/>
                <a:gd name="T13" fmla="*/ 69 h 403"/>
                <a:gd name="T14" fmla="*/ 36 w 305"/>
                <a:gd name="T15" fmla="*/ 83 h 403"/>
                <a:gd name="T16" fmla="*/ 38 w 305"/>
                <a:gd name="T17" fmla="*/ 82 h 403"/>
                <a:gd name="T18" fmla="*/ 61 w 305"/>
                <a:gd name="T19" fmla="*/ 142 h 403"/>
                <a:gd name="T20" fmla="*/ 21 w 305"/>
                <a:gd name="T21" fmla="*/ 296 h 403"/>
                <a:gd name="T22" fmla="*/ 199 w 305"/>
                <a:gd name="T23" fmla="*/ 375 h 403"/>
                <a:gd name="T24" fmla="*/ 278 w 305"/>
                <a:gd name="T25" fmla="*/ 198 h 403"/>
                <a:gd name="T26" fmla="*/ 145 w 305"/>
                <a:gd name="T27" fmla="*/ 109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03">
                  <a:moveTo>
                    <a:pt x="145" y="109"/>
                  </a:moveTo>
                  <a:cubicBezTo>
                    <a:pt x="123" y="50"/>
                    <a:pt x="123" y="50"/>
                    <a:pt x="123" y="50"/>
                  </a:cubicBezTo>
                  <a:cubicBezTo>
                    <a:pt x="125" y="49"/>
                    <a:pt x="125" y="49"/>
                    <a:pt x="125" y="49"/>
                  </a:cubicBezTo>
                  <a:cubicBezTo>
                    <a:pt x="137" y="44"/>
                    <a:pt x="143" y="31"/>
                    <a:pt x="139" y="18"/>
                  </a:cubicBezTo>
                  <a:cubicBezTo>
                    <a:pt x="134" y="6"/>
                    <a:pt x="120" y="0"/>
                    <a:pt x="108" y="5"/>
                  </a:cubicBezTo>
                  <a:cubicBezTo>
                    <a:pt x="19" y="39"/>
                    <a:pt x="19" y="39"/>
                    <a:pt x="19" y="39"/>
                  </a:cubicBezTo>
                  <a:cubicBezTo>
                    <a:pt x="7" y="43"/>
                    <a:pt x="1" y="57"/>
                    <a:pt x="5" y="69"/>
                  </a:cubicBezTo>
                  <a:cubicBezTo>
                    <a:pt x="10" y="82"/>
                    <a:pt x="24" y="88"/>
                    <a:pt x="36" y="83"/>
                  </a:cubicBezTo>
                  <a:cubicBezTo>
                    <a:pt x="38" y="82"/>
                    <a:pt x="38" y="82"/>
                    <a:pt x="38" y="82"/>
                  </a:cubicBezTo>
                  <a:cubicBezTo>
                    <a:pt x="61" y="142"/>
                    <a:pt x="61" y="142"/>
                    <a:pt x="61" y="142"/>
                  </a:cubicBezTo>
                  <a:cubicBezTo>
                    <a:pt x="17" y="178"/>
                    <a:pt x="0" y="240"/>
                    <a:pt x="21" y="296"/>
                  </a:cubicBezTo>
                  <a:cubicBezTo>
                    <a:pt x="48" y="367"/>
                    <a:pt x="128" y="403"/>
                    <a:pt x="199" y="375"/>
                  </a:cubicBezTo>
                  <a:cubicBezTo>
                    <a:pt x="270" y="348"/>
                    <a:pt x="305" y="269"/>
                    <a:pt x="278" y="198"/>
                  </a:cubicBezTo>
                  <a:cubicBezTo>
                    <a:pt x="257" y="141"/>
                    <a:pt x="202" y="107"/>
                    <a:pt x="145" y="10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íşḷïde">
              <a:extLst>
                <a:ext uri="{FF2B5EF4-FFF2-40B4-BE49-F238E27FC236}">
                  <a16:creationId xmlns:a16="http://schemas.microsoft.com/office/drawing/2014/main" id="{084DC3D1-5041-45B2-8512-EF9B60A698FC}"/>
                </a:ext>
              </a:extLst>
            </p:cNvPr>
            <p:cNvSpPr/>
            <p:nvPr/>
          </p:nvSpPr>
          <p:spPr bwMode="auto">
            <a:xfrm>
              <a:off x="4506093" y="2157293"/>
              <a:ext cx="509685" cy="383696"/>
            </a:xfrm>
            <a:custGeom>
              <a:avLst/>
              <a:gdLst>
                <a:gd name="T0" fmla="*/ 263 w 263"/>
                <a:gd name="T1" fmla="*/ 68 h 198"/>
                <a:gd name="T2" fmla="*/ 121 w 263"/>
                <a:gd name="T3" fmla="*/ 107 h 198"/>
                <a:gd name="T4" fmla="*/ 41 w 263"/>
                <a:gd name="T5" fmla="*/ 0 h 198"/>
                <a:gd name="T6" fmla="*/ 36 w 263"/>
                <a:gd name="T7" fmla="*/ 7 h 198"/>
                <a:gd name="T8" fmla="*/ 16 w 263"/>
                <a:gd name="T9" fmla="*/ 74 h 198"/>
                <a:gd name="T10" fmla="*/ 140 w 263"/>
                <a:gd name="T11" fmla="*/ 198 h 198"/>
                <a:gd name="T12" fmla="*/ 263 w 263"/>
                <a:gd name="T13" fmla="*/ 74 h 198"/>
                <a:gd name="T14" fmla="*/ 263 w 263"/>
                <a:gd name="T15" fmla="*/ 68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198">
                  <a:moveTo>
                    <a:pt x="263" y="68"/>
                  </a:moveTo>
                  <a:cubicBezTo>
                    <a:pt x="215" y="107"/>
                    <a:pt x="163" y="114"/>
                    <a:pt x="121" y="107"/>
                  </a:cubicBezTo>
                  <a:cubicBezTo>
                    <a:pt x="120" y="107"/>
                    <a:pt x="0" y="88"/>
                    <a:pt x="41" y="0"/>
                  </a:cubicBezTo>
                  <a:cubicBezTo>
                    <a:pt x="40" y="2"/>
                    <a:pt x="38" y="4"/>
                    <a:pt x="36" y="7"/>
                  </a:cubicBezTo>
                  <a:cubicBezTo>
                    <a:pt x="24" y="26"/>
                    <a:pt x="16" y="49"/>
                    <a:pt x="16" y="74"/>
                  </a:cubicBezTo>
                  <a:cubicBezTo>
                    <a:pt x="16" y="143"/>
                    <a:pt x="71" y="198"/>
                    <a:pt x="140" y="198"/>
                  </a:cubicBezTo>
                  <a:cubicBezTo>
                    <a:pt x="208" y="198"/>
                    <a:pt x="263" y="143"/>
                    <a:pt x="263" y="74"/>
                  </a:cubicBezTo>
                  <a:cubicBezTo>
                    <a:pt x="263" y="72"/>
                    <a:pt x="263" y="70"/>
                    <a:pt x="263" y="68"/>
                  </a:cubicBezTo>
                  <a:close/>
                </a:path>
              </a:pathLst>
            </a:cu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iṥḻiḓè">
              <a:extLst>
                <a:ext uri="{FF2B5EF4-FFF2-40B4-BE49-F238E27FC236}">
                  <a16:creationId xmlns:a16="http://schemas.microsoft.com/office/drawing/2014/main" id="{507B9EE4-A322-4DE5-B575-8C325A9ABA2A}"/>
                </a:ext>
              </a:extLst>
            </p:cNvPr>
            <p:cNvSpPr/>
            <p:nvPr/>
          </p:nvSpPr>
          <p:spPr bwMode="auto">
            <a:xfrm>
              <a:off x="4705103" y="2246059"/>
              <a:ext cx="67291" cy="64428"/>
            </a:xfrm>
            <a:prstGeom prst="ellipse">
              <a:avLst/>
            </a:pr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ísḷîḍé">
              <a:extLst>
                <a:ext uri="{FF2B5EF4-FFF2-40B4-BE49-F238E27FC236}">
                  <a16:creationId xmlns:a16="http://schemas.microsoft.com/office/drawing/2014/main" id="{5365C47E-745B-469A-8A2F-31E08E95E74F}"/>
                </a:ext>
              </a:extLst>
            </p:cNvPr>
            <p:cNvSpPr/>
            <p:nvPr/>
          </p:nvSpPr>
          <p:spPr bwMode="auto">
            <a:xfrm>
              <a:off x="4851135" y="2246059"/>
              <a:ext cx="41519" cy="41519"/>
            </a:xfrm>
            <a:prstGeom prst="ellipse">
              <a:avLst/>
            </a:pr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ïṩḷiḍê">
              <a:extLst>
                <a:ext uri="{FF2B5EF4-FFF2-40B4-BE49-F238E27FC236}">
                  <a16:creationId xmlns:a16="http://schemas.microsoft.com/office/drawing/2014/main" id="{27BB698F-3F56-4EC1-9193-63209F5E4903}"/>
                </a:ext>
              </a:extLst>
            </p:cNvPr>
            <p:cNvSpPr/>
            <p:nvPr/>
          </p:nvSpPr>
          <p:spPr bwMode="auto">
            <a:xfrm>
              <a:off x="4778118" y="2173044"/>
              <a:ext cx="34361" cy="34361"/>
            </a:xfrm>
            <a:prstGeom prst="ellipse">
              <a:avLst/>
            </a:pr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íş1iḋe">
              <a:extLst>
                <a:ext uri="{FF2B5EF4-FFF2-40B4-BE49-F238E27FC236}">
                  <a16:creationId xmlns:a16="http://schemas.microsoft.com/office/drawing/2014/main" id="{C7DDC866-A7BC-4FFA-949E-02B929ED5A97}"/>
                </a:ext>
              </a:extLst>
            </p:cNvPr>
            <p:cNvSpPr/>
            <p:nvPr/>
          </p:nvSpPr>
          <p:spPr bwMode="auto">
            <a:xfrm>
              <a:off x="4672173" y="2111478"/>
              <a:ext cx="32930" cy="32930"/>
            </a:xfrm>
            <a:prstGeom prst="ellipse">
              <a:avLst/>
            </a:pr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íŝliďè">
              <a:extLst>
                <a:ext uri="{FF2B5EF4-FFF2-40B4-BE49-F238E27FC236}">
                  <a16:creationId xmlns:a16="http://schemas.microsoft.com/office/drawing/2014/main" id="{ECC3DA83-7D0C-4902-BBE3-D0DB024578B6}"/>
                </a:ext>
              </a:extLst>
            </p:cNvPr>
            <p:cNvSpPr/>
            <p:nvPr/>
          </p:nvSpPr>
          <p:spPr bwMode="auto">
            <a:xfrm>
              <a:off x="6948579" y="1732077"/>
              <a:ext cx="962103" cy="962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ïṥḷïḍê">
              <a:extLst>
                <a:ext uri="{FF2B5EF4-FFF2-40B4-BE49-F238E27FC236}">
                  <a16:creationId xmlns:a16="http://schemas.microsoft.com/office/drawing/2014/main" id="{50B564C0-A7B1-4B75-A12E-604923990901}"/>
                </a:ext>
              </a:extLst>
            </p:cNvPr>
            <p:cNvSpPr/>
            <p:nvPr/>
          </p:nvSpPr>
          <p:spPr bwMode="auto">
            <a:xfrm>
              <a:off x="6987236" y="1770734"/>
              <a:ext cx="884792" cy="884792"/>
            </a:xfrm>
            <a:prstGeom prst="ellipse">
              <a:avLst/>
            </a:prstGeom>
            <a:solidFill>
              <a:srgbClr val="F375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ï$ľiḑé">
              <a:extLst>
                <a:ext uri="{FF2B5EF4-FFF2-40B4-BE49-F238E27FC236}">
                  <a16:creationId xmlns:a16="http://schemas.microsoft.com/office/drawing/2014/main" id="{66191029-8DD2-4CE3-87B4-CCF1BBD913D3}"/>
                </a:ext>
              </a:extLst>
            </p:cNvPr>
            <p:cNvSpPr/>
            <p:nvPr/>
          </p:nvSpPr>
          <p:spPr bwMode="auto">
            <a:xfrm>
              <a:off x="7390976" y="2435045"/>
              <a:ext cx="93062" cy="60132"/>
            </a:xfrm>
            <a:prstGeom prst="rect">
              <a:avLst/>
            </a:prstGeom>
            <a:solidFill>
              <a:srgbClr val="FFF9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8" name="ïş1iḑe">
              <a:extLst>
                <a:ext uri="{FF2B5EF4-FFF2-40B4-BE49-F238E27FC236}">
                  <a16:creationId xmlns:a16="http://schemas.microsoft.com/office/drawing/2014/main" id="{B3842D9A-FA4C-4101-A344-97C8D3CD4197}"/>
                </a:ext>
              </a:extLst>
            </p:cNvPr>
            <p:cNvSpPr/>
            <p:nvPr/>
          </p:nvSpPr>
          <p:spPr bwMode="auto">
            <a:xfrm>
              <a:off x="7283598" y="1962583"/>
              <a:ext cx="456714" cy="478189"/>
            </a:xfrm>
            <a:custGeom>
              <a:avLst/>
              <a:gdLst>
                <a:gd name="T0" fmla="*/ 80 w 235"/>
                <a:gd name="T1" fmla="*/ 247 h 247"/>
                <a:gd name="T2" fmla="*/ 101 w 235"/>
                <a:gd name="T3" fmla="*/ 246 h 247"/>
                <a:gd name="T4" fmla="*/ 191 w 235"/>
                <a:gd name="T5" fmla="*/ 191 h 247"/>
                <a:gd name="T6" fmla="*/ 160 w 235"/>
                <a:gd name="T7" fmla="*/ 0 h 247"/>
                <a:gd name="T8" fmla="*/ 153 w 235"/>
                <a:gd name="T9" fmla="*/ 9 h 247"/>
                <a:gd name="T10" fmla="*/ 181 w 235"/>
                <a:gd name="T11" fmla="*/ 184 h 247"/>
                <a:gd name="T12" fmla="*/ 100 w 235"/>
                <a:gd name="T13" fmla="*/ 234 h 247"/>
                <a:gd name="T14" fmla="*/ 6 w 235"/>
                <a:gd name="T15" fmla="*/ 212 h 247"/>
                <a:gd name="T16" fmla="*/ 0 w 235"/>
                <a:gd name="T17" fmla="*/ 221 h 247"/>
                <a:gd name="T18" fmla="*/ 80 w 235"/>
                <a:gd name="T1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47">
                  <a:moveTo>
                    <a:pt x="80" y="247"/>
                  </a:moveTo>
                  <a:cubicBezTo>
                    <a:pt x="87" y="247"/>
                    <a:pt x="94" y="247"/>
                    <a:pt x="101" y="246"/>
                  </a:cubicBezTo>
                  <a:cubicBezTo>
                    <a:pt x="138" y="240"/>
                    <a:pt x="169" y="220"/>
                    <a:pt x="191" y="191"/>
                  </a:cubicBezTo>
                  <a:cubicBezTo>
                    <a:pt x="235" y="130"/>
                    <a:pt x="221" y="44"/>
                    <a:pt x="160" y="0"/>
                  </a:cubicBezTo>
                  <a:cubicBezTo>
                    <a:pt x="153" y="9"/>
                    <a:pt x="153" y="9"/>
                    <a:pt x="153" y="9"/>
                  </a:cubicBezTo>
                  <a:cubicBezTo>
                    <a:pt x="209" y="50"/>
                    <a:pt x="222" y="128"/>
                    <a:pt x="181" y="184"/>
                  </a:cubicBezTo>
                  <a:cubicBezTo>
                    <a:pt x="162" y="211"/>
                    <a:pt x="133" y="229"/>
                    <a:pt x="100" y="234"/>
                  </a:cubicBezTo>
                  <a:cubicBezTo>
                    <a:pt x="67" y="240"/>
                    <a:pt x="34" y="232"/>
                    <a:pt x="6" y="212"/>
                  </a:cubicBezTo>
                  <a:cubicBezTo>
                    <a:pt x="0" y="221"/>
                    <a:pt x="0" y="221"/>
                    <a:pt x="0" y="221"/>
                  </a:cubicBezTo>
                  <a:cubicBezTo>
                    <a:pt x="23" y="238"/>
                    <a:pt x="51" y="247"/>
                    <a:pt x="80" y="247"/>
                  </a:cubicBezTo>
                  <a:close/>
                </a:path>
              </a:pathLst>
            </a:custGeom>
            <a:solidFill>
              <a:srgbClr val="FFF7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îṩľïḑe">
              <a:extLst>
                <a:ext uri="{FF2B5EF4-FFF2-40B4-BE49-F238E27FC236}">
                  <a16:creationId xmlns:a16="http://schemas.microsoft.com/office/drawing/2014/main" id="{3B83D176-C845-4FF3-AF39-82A829479BF2}"/>
                </a:ext>
              </a:extLst>
            </p:cNvPr>
            <p:cNvSpPr/>
            <p:nvPr/>
          </p:nvSpPr>
          <p:spPr bwMode="auto">
            <a:xfrm>
              <a:off x="7250668" y="1929653"/>
              <a:ext cx="357925" cy="481052"/>
            </a:xfrm>
            <a:custGeom>
              <a:avLst/>
              <a:gdLst>
                <a:gd name="T0" fmla="*/ 0 w 250"/>
                <a:gd name="T1" fmla="*/ 327 h 336"/>
                <a:gd name="T2" fmla="*/ 12 w 250"/>
                <a:gd name="T3" fmla="*/ 336 h 336"/>
                <a:gd name="T4" fmla="*/ 250 w 250"/>
                <a:gd name="T5" fmla="*/ 9 h 336"/>
                <a:gd name="T6" fmla="*/ 237 w 250"/>
                <a:gd name="T7" fmla="*/ 0 h 336"/>
                <a:gd name="T8" fmla="*/ 0 w 250"/>
                <a:gd name="T9" fmla="*/ 327 h 336"/>
              </a:gdLst>
              <a:ahLst/>
              <a:cxnLst>
                <a:cxn ang="0">
                  <a:pos x="T0" y="T1"/>
                </a:cxn>
                <a:cxn ang="0">
                  <a:pos x="T2" y="T3"/>
                </a:cxn>
                <a:cxn ang="0">
                  <a:pos x="T4" y="T5"/>
                </a:cxn>
                <a:cxn ang="0">
                  <a:pos x="T6" y="T7"/>
                </a:cxn>
                <a:cxn ang="0">
                  <a:pos x="T8" y="T9"/>
                </a:cxn>
              </a:cxnLst>
              <a:rect l="0" t="0" r="r" b="b"/>
              <a:pathLst>
                <a:path w="250" h="336">
                  <a:moveTo>
                    <a:pt x="0" y="327"/>
                  </a:moveTo>
                  <a:lnTo>
                    <a:pt x="12" y="336"/>
                  </a:lnTo>
                  <a:lnTo>
                    <a:pt x="250" y="9"/>
                  </a:lnTo>
                  <a:lnTo>
                    <a:pt x="237" y="0"/>
                  </a:lnTo>
                  <a:lnTo>
                    <a:pt x="0" y="327"/>
                  </a:lnTo>
                  <a:close/>
                </a:path>
              </a:pathLst>
            </a:custGeom>
            <a:solidFill>
              <a:srgbClr val="FFF7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iSlîḓe">
              <a:extLst>
                <a:ext uri="{FF2B5EF4-FFF2-40B4-BE49-F238E27FC236}">
                  <a16:creationId xmlns:a16="http://schemas.microsoft.com/office/drawing/2014/main" id="{1555648F-20CE-41E1-A02A-5BBF66FF2DD4}"/>
                </a:ext>
              </a:extLst>
            </p:cNvPr>
            <p:cNvSpPr/>
            <p:nvPr/>
          </p:nvSpPr>
          <p:spPr bwMode="auto">
            <a:xfrm>
              <a:off x="7370932" y="1959718"/>
              <a:ext cx="5727" cy="2862"/>
            </a:xfrm>
            <a:custGeom>
              <a:avLst/>
              <a:gdLst>
                <a:gd name="T0" fmla="*/ 0 w 4"/>
                <a:gd name="T1" fmla="*/ 2 h 2"/>
                <a:gd name="T2" fmla="*/ 2 w 4"/>
                <a:gd name="T3" fmla="*/ 2 h 2"/>
                <a:gd name="T4" fmla="*/ 2 w 4"/>
                <a:gd name="T5" fmla="*/ 2 h 2"/>
                <a:gd name="T6" fmla="*/ 0 w 4"/>
                <a:gd name="T7" fmla="*/ 2 h 2"/>
                <a:gd name="T8" fmla="*/ 3 w 4"/>
                <a:gd name="T9" fmla="*/ 0 h 2"/>
                <a:gd name="T10" fmla="*/ 3 w 4"/>
                <a:gd name="T11" fmla="*/ 2 h 2"/>
                <a:gd name="T12" fmla="*/ 4 w 4"/>
                <a:gd name="T13" fmla="*/ 2 h 2"/>
                <a:gd name="T14" fmla="*/ 3 w 4"/>
                <a:gd name="T15" fmla="*/ 0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0" y="2"/>
                  </a:moveTo>
                  <a:lnTo>
                    <a:pt x="2" y="2"/>
                  </a:lnTo>
                  <a:lnTo>
                    <a:pt x="2" y="2"/>
                  </a:lnTo>
                  <a:lnTo>
                    <a:pt x="0" y="2"/>
                  </a:lnTo>
                  <a:close/>
                  <a:moveTo>
                    <a:pt x="3" y="0"/>
                  </a:moveTo>
                  <a:lnTo>
                    <a:pt x="3" y="2"/>
                  </a:lnTo>
                  <a:lnTo>
                    <a:pt x="4" y="2"/>
                  </a:lnTo>
                  <a:lnTo>
                    <a:pt x="3" y="0"/>
                  </a:lnTo>
                  <a:lnTo>
                    <a:pt x="3" y="0"/>
                  </a:lnTo>
                  <a:close/>
                </a:path>
              </a:pathLst>
            </a:custGeom>
            <a:solidFill>
              <a:srgbClr val="AC28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iṡlíḑê">
              <a:extLst>
                <a:ext uri="{FF2B5EF4-FFF2-40B4-BE49-F238E27FC236}">
                  <a16:creationId xmlns:a16="http://schemas.microsoft.com/office/drawing/2014/main" id="{F3C61183-72A4-4886-9C47-84CD90CC5006}"/>
                </a:ext>
              </a:extLst>
            </p:cNvPr>
            <p:cNvSpPr/>
            <p:nvPr/>
          </p:nvSpPr>
          <p:spPr bwMode="auto">
            <a:xfrm>
              <a:off x="7370932" y="1959718"/>
              <a:ext cx="5727" cy="2862"/>
            </a:xfrm>
            <a:custGeom>
              <a:avLst/>
              <a:gdLst>
                <a:gd name="T0" fmla="*/ 0 w 4"/>
                <a:gd name="T1" fmla="*/ 2 h 2"/>
                <a:gd name="T2" fmla="*/ 2 w 4"/>
                <a:gd name="T3" fmla="*/ 2 h 2"/>
                <a:gd name="T4" fmla="*/ 2 w 4"/>
                <a:gd name="T5" fmla="*/ 2 h 2"/>
                <a:gd name="T6" fmla="*/ 0 w 4"/>
                <a:gd name="T7" fmla="*/ 2 h 2"/>
                <a:gd name="T8" fmla="*/ 3 w 4"/>
                <a:gd name="T9" fmla="*/ 0 h 2"/>
                <a:gd name="T10" fmla="*/ 3 w 4"/>
                <a:gd name="T11" fmla="*/ 2 h 2"/>
                <a:gd name="T12" fmla="*/ 4 w 4"/>
                <a:gd name="T13" fmla="*/ 2 h 2"/>
                <a:gd name="T14" fmla="*/ 3 w 4"/>
                <a:gd name="T15" fmla="*/ 0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0" y="2"/>
                  </a:moveTo>
                  <a:lnTo>
                    <a:pt x="2" y="2"/>
                  </a:lnTo>
                  <a:lnTo>
                    <a:pt x="2" y="2"/>
                  </a:lnTo>
                  <a:lnTo>
                    <a:pt x="0" y="2"/>
                  </a:lnTo>
                  <a:moveTo>
                    <a:pt x="3" y="0"/>
                  </a:moveTo>
                  <a:lnTo>
                    <a:pt x="3" y="2"/>
                  </a:lnTo>
                  <a:lnTo>
                    <a:pt x="4" y="2"/>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ïş1ïdè">
              <a:extLst>
                <a:ext uri="{FF2B5EF4-FFF2-40B4-BE49-F238E27FC236}">
                  <a16:creationId xmlns:a16="http://schemas.microsoft.com/office/drawing/2014/main" id="{1D930DB4-3F24-4C2D-ACB4-500A6BEE7C48}"/>
                </a:ext>
              </a:extLst>
            </p:cNvPr>
            <p:cNvSpPr/>
            <p:nvPr/>
          </p:nvSpPr>
          <p:spPr bwMode="auto">
            <a:xfrm>
              <a:off x="7299346" y="199694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C28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í$ľíḋè">
              <a:extLst>
                <a:ext uri="{FF2B5EF4-FFF2-40B4-BE49-F238E27FC236}">
                  <a16:creationId xmlns:a16="http://schemas.microsoft.com/office/drawing/2014/main" id="{A979F635-50D5-4D77-A899-98E57D54024B}"/>
                </a:ext>
              </a:extLst>
            </p:cNvPr>
            <p:cNvSpPr/>
            <p:nvPr/>
          </p:nvSpPr>
          <p:spPr bwMode="auto">
            <a:xfrm>
              <a:off x="7299346" y="199694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iSliḍè">
              <a:extLst>
                <a:ext uri="{FF2B5EF4-FFF2-40B4-BE49-F238E27FC236}">
                  <a16:creationId xmlns:a16="http://schemas.microsoft.com/office/drawing/2014/main" id="{A76596CE-B55E-4AC0-8261-596CCB25DF92}"/>
                </a:ext>
              </a:extLst>
            </p:cNvPr>
            <p:cNvSpPr/>
            <p:nvPr/>
          </p:nvSpPr>
          <p:spPr bwMode="auto">
            <a:xfrm>
              <a:off x="7300777" y="199694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C28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ïSḻîḓè">
              <a:extLst>
                <a:ext uri="{FF2B5EF4-FFF2-40B4-BE49-F238E27FC236}">
                  <a16:creationId xmlns:a16="http://schemas.microsoft.com/office/drawing/2014/main" id="{367E52DA-B0A3-4ABF-B72E-B692DEBCEF67}"/>
                </a:ext>
              </a:extLst>
            </p:cNvPr>
            <p:cNvSpPr/>
            <p:nvPr/>
          </p:nvSpPr>
          <p:spPr bwMode="auto">
            <a:xfrm>
              <a:off x="7300777" y="199694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îśľíde">
              <a:extLst>
                <a:ext uri="{FF2B5EF4-FFF2-40B4-BE49-F238E27FC236}">
                  <a16:creationId xmlns:a16="http://schemas.microsoft.com/office/drawing/2014/main" id="{8A4E412E-B35D-4A1E-A401-5E2BF12F5237}"/>
                </a:ext>
              </a:extLst>
            </p:cNvPr>
            <p:cNvSpPr/>
            <p:nvPr/>
          </p:nvSpPr>
          <p:spPr bwMode="auto">
            <a:xfrm>
              <a:off x="7322255" y="2495174"/>
              <a:ext cx="233367" cy="30067"/>
            </a:xfrm>
            <a:custGeom>
              <a:avLst/>
              <a:gdLst>
                <a:gd name="T0" fmla="*/ 117 w 120"/>
                <a:gd name="T1" fmla="*/ 16 h 16"/>
                <a:gd name="T2" fmla="*/ 3 w 120"/>
                <a:gd name="T3" fmla="*/ 16 h 16"/>
                <a:gd name="T4" fmla="*/ 0 w 120"/>
                <a:gd name="T5" fmla="*/ 13 h 16"/>
                <a:gd name="T6" fmla="*/ 0 w 120"/>
                <a:gd name="T7" fmla="*/ 3 h 16"/>
                <a:gd name="T8" fmla="*/ 3 w 120"/>
                <a:gd name="T9" fmla="*/ 0 h 16"/>
                <a:gd name="T10" fmla="*/ 117 w 120"/>
                <a:gd name="T11" fmla="*/ 0 h 16"/>
                <a:gd name="T12" fmla="*/ 120 w 120"/>
                <a:gd name="T13" fmla="*/ 3 h 16"/>
                <a:gd name="T14" fmla="*/ 120 w 120"/>
                <a:gd name="T15" fmla="*/ 13 h 16"/>
                <a:gd name="T16" fmla="*/ 117 w 12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6">
                  <a:moveTo>
                    <a:pt x="117" y="16"/>
                  </a:moveTo>
                  <a:cubicBezTo>
                    <a:pt x="3" y="16"/>
                    <a:pt x="3" y="16"/>
                    <a:pt x="3" y="16"/>
                  </a:cubicBezTo>
                  <a:cubicBezTo>
                    <a:pt x="2" y="16"/>
                    <a:pt x="0" y="14"/>
                    <a:pt x="0" y="13"/>
                  </a:cubicBezTo>
                  <a:cubicBezTo>
                    <a:pt x="0" y="3"/>
                    <a:pt x="0" y="3"/>
                    <a:pt x="0" y="3"/>
                  </a:cubicBezTo>
                  <a:cubicBezTo>
                    <a:pt x="0" y="1"/>
                    <a:pt x="2" y="0"/>
                    <a:pt x="3" y="0"/>
                  </a:cubicBezTo>
                  <a:cubicBezTo>
                    <a:pt x="117" y="0"/>
                    <a:pt x="117" y="0"/>
                    <a:pt x="117" y="0"/>
                  </a:cubicBezTo>
                  <a:cubicBezTo>
                    <a:pt x="119" y="0"/>
                    <a:pt x="120" y="1"/>
                    <a:pt x="120" y="3"/>
                  </a:cubicBezTo>
                  <a:cubicBezTo>
                    <a:pt x="120" y="13"/>
                    <a:pt x="120" y="13"/>
                    <a:pt x="120" y="13"/>
                  </a:cubicBezTo>
                  <a:cubicBezTo>
                    <a:pt x="120" y="14"/>
                    <a:pt x="119" y="16"/>
                    <a:pt x="117" y="16"/>
                  </a:cubicBezTo>
                  <a:close/>
                </a:path>
              </a:pathLst>
            </a:custGeom>
            <a:solidFill>
              <a:srgbClr val="FFF9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íṥľiḋé">
              <a:extLst>
                <a:ext uri="{FF2B5EF4-FFF2-40B4-BE49-F238E27FC236}">
                  <a16:creationId xmlns:a16="http://schemas.microsoft.com/office/drawing/2014/main" id="{E6F83F24-A931-4D90-99F4-4400FAF05DBE}"/>
                </a:ext>
              </a:extLst>
            </p:cNvPr>
            <p:cNvSpPr/>
            <p:nvPr/>
          </p:nvSpPr>
          <p:spPr bwMode="auto">
            <a:xfrm>
              <a:off x="7183377" y="1921063"/>
              <a:ext cx="389424" cy="438101"/>
            </a:xfrm>
            <a:custGeom>
              <a:avLst/>
              <a:gdLst>
                <a:gd name="T0" fmla="*/ 200 w 201"/>
                <a:gd name="T1" fmla="*/ 38 h 226"/>
                <a:gd name="T2" fmla="*/ 38 w 201"/>
                <a:gd name="T3" fmla="*/ 64 h 226"/>
                <a:gd name="T4" fmla="*/ 64 w 201"/>
                <a:gd name="T5" fmla="*/ 226 h 226"/>
                <a:gd name="T6" fmla="*/ 64 w 201"/>
                <a:gd name="T7" fmla="*/ 226 h 226"/>
                <a:gd name="T8" fmla="*/ 201 w 201"/>
                <a:gd name="T9" fmla="*/ 38 h 226"/>
                <a:gd name="T10" fmla="*/ 200 w 201"/>
                <a:gd name="T11" fmla="*/ 38 h 226"/>
              </a:gdLst>
              <a:ahLst/>
              <a:cxnLst>
                <a:cxn ang="0">
                  <a:pos x="T0" y="T1"/>
                </a:cxn>
                <a:cxn ang="0">
                  <a:pos x="T2" y="T3"/>
                </a:cxn>
                <a:cxn ang="0">
                  <a:pos x="T4" y="T5"/>
                </a:cxn>
                <a:cxn ang="0">
                  <a:pos x="T6" y="T7"/>
                </a:cxn>
                <a:cxn ang="0">
                  <a:pos x="T8" y="T9"/>
                </a:cxn>
                <a:cxn ang="0">
                  <a:pos x="T10" y="T11"/>
                </a:cxn>
              </a:cxnLst>
              <a:rect l="0" t="0" r="r" b="b"/>
              <a:pathLst>
                <a:path w="201" h="226">
                  <a:moveTo>
                    <a:pt x="200" y="38"/>
                  </a:moveTo>
                  <a:cubicBezTo>
                    <a:pt x="148" y="0"/>
                    <a:pt x="75" y="12"/>
                    <a:pt x="38" y="64"/>
                  </a:cubicBezTo>
                  <a:cubicBezTo>
                    <a:pt x="0" y="116"/>
                    <a:pt x="12" y="189"/>
                    <a:pt x="64" y="226"/>
                  </a:cubicBezTo>
                  <a:cubicBezTo>
                    <a:pt x="64" y="226"/>
                    <a:pt x="64" y="226"/>
                    <a:pt x="64" y="226"/>
                  </a:cubicBezTo>
                  <a:cubicBezTo>
                    <a:pt x="201" y="38"/>
                    <a:pt x="201" y="38"/>
                    <a:pt x="201" y="38"/>
                  </a:cubicBezTo>
                  <a:lnTo>
                    <a:pt x="20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iŝľiḍè">
              <a:extLst>
                <a:ext uri="{FF2B5EF4-FFF2-40B4-BE49-F238E27FC236}">
                  <a16:creationId xmlns:a16="http://schemas.microsoft.com/office/drawing/2014/main" id="{8EAFDDAC-11F5-4250-B6BA-FE4E02F07A8D}"/>
                </a:ext>
              </a:extLst>
            </p:cNvPr>
            <p:cNvSpPr/>
            <p:nvPr/>
          </p:nvSpPr>
          <p:spPr bwMode="auto">
            <a:xfrm>
              <a:off x="7306504" y="1995512"/>
              <a:ext cx="389424" cy="436670"/>
            </a:xfrm>
            <a:custGeom>
              <a:avLst/>
              <a:gdLst>
                <a:gd name="T0" fmla="*/ 163 w 200"/>
                <a:gd name="T1" fmla="*/ 162 h 226"/>
                <a:gd name="T2" fmla="*/ 137 w 200"/>
                <a:gd name="T3" fmla="*/ 0 h 226"/>
                <a:gd name="T4" fmla="*/ 0 w 200"/>
                <a:gd name="T5" fmla="*/ 188 h 226"/>
                <a:gd name="T6" fmla="*/ 163 w 200"/>
                <a:gd name="T7" fmla="*/ 162 h 226"/>
              </a:gdLst>
              <a:ahLst/>
              <a:cxnLst>
                <a:cxn ang="0">
                  <a:pos x="T0" y="T1"/>
                </a:cxn>
                <a:cxn ang="0">
                  <a:pos x="T2" y="T3"/>
                </a:cxn>
                <a:cxn ang="0">
                  <a:pos x="T4" y="T5"/>
                </a:cxn>
                <a:cxn ang="0">
                  <a:pos x="T6" y="T7"/>
                </a:cxn>
              </a:cxnLst>
              <a:rect l="0" t="0" r="r" b="b"/>
              <a:pathLst>
                <a:path w="200" h="226">
                  <a:moveTo>
                    <a:pt x="163" y="162"/>
                  </a:moveTo>
                  <a:cubicBezTo>
                    <a:pt x="200" y="110"/>
                    <a:pt x="188" y="38"/>
                    <a:pt x="137" y="0"/>
                  </a:cubicBezTo>
                  <a:cubicBezTo>
                    <a:pt x="0" y="188"/>
                    <a:pt x="0" y="188"/>
                    <a:pt x="0" y="188"/>
                  </a:cubicBezTo>
                  <a:cubicBezTo>
                    <a:pt x="53" y="226"/>
                    <a:pt x="125" y="214"/>
                    <a:pt x="163"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îṥḻïḑé">
              <a:extLst>
                <a:ext uri="{FF2B5EF4-FFF2-40B4-BE49-F238E27FC236}">
                  <a16:creationId xmlns:a16="http://schemas.microsoft.com/office/drawing/2014/main" id="{FDB01552-E9C4-4D73-97B5-E45E5320719D}"/>
                </a:ext>
              </a:extLst>
            </p:cNvPr>
            <p:cNvSpPr/>
            <p:nvPr/>
          </p:nvSpPr>
          <p:spPr bwMode="auto">
            <a:xfrm>
              <a:off x="7306504" y="1995512"/>
              <a:ext cx="353632" cy="415195"/>
            </a:xfrm>
            <a:custGeom>
              <a:avLst/>
              <a:gdLst>
                <a:gd name="T0" fmla="*/ 176 w 182"/>
                <a:gd name="T1" fmla="*/ 115 h 215"/>
                <a:gd name="T2" fmla="*/ 170 w 182"/>
                <a:gd name="T3" fmla="*/ 115 h 215"/>
                <a:gd name="T4" fmla="*/ 170 w 182"/>
                <a:gd name="T5" fmla="*/ 99 h 215"/>
                <a:gd name="T6" fmla="*/ 164 w 182"/>
                <a:gd name="T7" fmla="*/ 98 h 215"/>
                <a:gd name="T8" fmla="*/ 166 w 182"/>
                <a:gd name="T9" fmla="*/ 106 h 215"/>
                <a:gd name="T10" fmla="*/ 159 w 182"/>
                <a:gd name="T11" fmla="*/ 106 h 215"/>
                <a:gd name="T12" fmla="*/ 164 w 182"/>
                <a:gd name="T13" fmla="*/ 105 h 215"/>
                <a:gd name="T14" fmla="*/ 156 w 182"/>
                <a:gd name="T15" fmla="*/ 93 h 215"/>
                <a:gd name="T16" fmla="*/ 142 w 182"/>
                <a:gd name="T17" fmla="*/ 95 h 215"/>
                <a:gd name="T18" fmla="*/ 133 w 182"/>
                <a:gd name="T19" fmla="*/ 86 h 215"/>
                <a:gd name="T20" fmla="*/ 144 w 182"/>
                <a:gd name="T21" fmla="*/ 81 h 215"/>
                <a:gd name="T22" fmla="*/ 148 w 182"/>
                <a:gd name="T23" fmla="*/ 81 h 215"/>
                <a:gd name="T24" fmla="*/ 165 w 182"/>
                <a:gd name="T25" fmla="*/ 78 h 215"/>
                <a:gd name="T26" fmla="*/ 173 w 182"/>
                <a:gd name="T27" fmla="*/ 84 h 215"/>
                <a:gd name="T28" fmla="*/ 171 w 182"/>
                <a:gd name="T29" fmla="*/ 73 h 215"/>
                <a:gd name="T30" fmla="*/ 174 w 182"/>
                <a:gd name="T31" fmla="*/ 68 h 215"/>
                <a:gd name="T32" fmla="*/ 137 w 182"/>
                <a:gd name="T33" fmla="*/ 0 h 215"/>
                <a:gd name="T34" fmla="*/ 123 w 182"/>
                <a:gd name="T35" fmla="*/ 22 h 215"/>
                <a:gd name="T36" fmla="*/ 119 w 182"/>
                <a:gd name="T37" fmla="*/ 24 h 215"/>
                <a:gd name="T38" fmla="*/ 109 w 182"/>
                <a:gd name="T39" fmla="*/ 42 h 215"/>
                <a:gd name="T40" fmla="*/ 107 w 182"/>
                <a:gd name="T41" fmla="*/ 47 h 215"/>
                <a:gd name="T42" fmla="*/ 104 w 182"/>
                <a:gd name="T43" fmla="*/ 49 h 215"/>
                <a:gd name="T44" fmla="*/ 59 w 182"/>
                <a:gd name="T45" fmla="*/ 113 h 215"/>
                <a:gd name="T46" fmla="*/ 69 w 182"/>
                <a:gd name="T47" fmla="*/ 129 h 215"/>
                <a:gd name="T48" fmla="*/ 49 w 182"/>
                <a:gd name="T49" fmla="*/ 144 h 215"/>
                <a:gd name="T50" fmla="*/ 34 w 182"/>
                <a:gd name="T51" fmla="*/ 142 h 215"/>
                <a:gd name="T52" fmla="*/ 28 w 182"/>
                <a:gd name="T53" fmla="*/ 150 h 215"/>
                <a:gd name="T54" fmla="*/ 96 w 182"/>
                <a:gd name="T55" fmla="*/ 204 h 215"/>
                <a:gd name="T56" fmla="*/ 105 w 182"/>
                <a:gd name="T57" fmla="*/ 183 h 215"/>
                <a:gd name="T58" fmla="*/ 115 w 182"/>
                <a:gd name="T59" fmla="*/ 171 h 215"/>
                <a:gd name="T60" fmla="*/ 118 w 182"/>
                <a:gd name="T61" fmla="*/ 142 h 215"/>
                <a:gd name="T62" fmla="*/ 110 w 182"/>
                <a:gd name="T63" fmla="*/ 136 h 215"/>
                <a:gd name="T64" fmla="*/ 98 w 182"/>
                <a:gd name="T65" fmla="*/ 128 h 215"/>
                <a:gd name="T66" fmla="*/ 104 w 182"/>
                <a:gd name="T67" fmla="*/ 104 h 215"/>
                <a:gd name="T68" fmla="*/ 106 w 182"/>
                <a:gd name="T69" fmla="*/ 96 h 215"/>
                <a:gd name="T70" fmla="*/ 133 w 182"/>
                <a:gd name="T71" fmla="*/ 91 h 215"/>
                <a:gd name="T72" fmla="*/ 144 w 182"/>
                <a:gd name="T73" fmla="*/ 97 h 215"/>
                <a:gd name="T74" fmla="*/ 158 w 182"/>
                <a:gd name="T75" fmla="*/ 117 h 215"/>
                <a:gd name="T76" fmla="*/ 163 w 182"/>
                <a:gd name="T77" fmla="*/ 118 h 215"/>
                <a:gd name="T78" fmla="*/ 177 w 182"/>
                <a:gd name="T79" fmla="*/ 133 h 215"/>
                <a:gd name="T80" fmla="*/ 156 w 182"/>
                <a:gd name="T81" fmla="*/ 64 h 215"/>
                <a:gd name="T82" fmla="*/ 159 w 182"/>
                <a:gd name="T83" fmla="*/ 70 h 215"/>
                <a:gd name="T84" fmla="*/ 161 w 182"/>
                <a:gd name="T85" fmla="*/ 78 h 215"/>
                <a:gd name="T86" fmla="*/ 151 w 182"/>
                <a:gd name="T87" fmla="*/ 74 h 215"/>
                <a:gd name="T88" fmla="*/ 157 w 182"/>
                <a:gd name="T89" fmla="*/ 71 h 215"/>
                <a:gd name="T90" fmla="*/ 156 w 182"/>
                <a:gd name="T91" fmla="*/ 64 h 215"/>
                <a:gd name="T92" fmla="*/ 154 w 182"/>
                <a:gd name="T93" fmla="*/ 66 h 215"/>
                <a:gd name="T94" fmla="*/ 147 w 182"/>
                <a:gd name="T95" fmla="*/ 7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215">
                  <a:moveTo>
                    <a:pt x="181" y="123"/>
                  </a:moveTo>
                  <a:cubicBezTo>
                    <a:pt x="176" y="120"/>
                    <a:pt x="176" y="120"/>
                    <a:pt x="176" y="120"/>
                  </a:cubicBezTo>
                  <a:cubicBezTo>
                    <a:pt x="176" y="115"/>
                    <a:pt x="176" y="115"/>
                    <a:pt x="176" y="115"/>
                  </a:cubicBezTo>
                  <a:cubicBezTo>
                    <a:pt x="178" y="111"/>
                    <a:pt x="178" y="111"/>
                    <a:pt x="178" y="111"/>
                  </a:cubicBezTo>
                  <a:cubicBezTo>
                    <a:pt x="175" y="110"/>
                    <a:pt x="175" y="110"/>
                    <a:pt x="175" y="110"/>
                  </a:cubicBezTo>
                  <a:cubicBezTo>
                    <a:pt x="170" y="115"/>
                    <a:pt x="170" y="115"/>
                    <a:pt x="170" y="115"/>
                  </a:cubicBezTo>
                  <a:cubicBezTo>
                    <a:pt x="169" y="108"/>
                    <a:pt x="169" y="108"/>
                    <a:pt x="169" y="108"/>
                  </a:cubicBezTo>
                  <a:cubicBezTo>
                    <a:pt x="171" y="104"/>
                    <a:pt x="171" y="104"/>
                    <a:pt x="171" y="104"/>
                  </a:cubicBezTo>
                  <a:cubicBezTo>
                    <a:pt x="170" y="99"/>
                    <a:pt x="170" y="99"/>
                    <a:pt x="170" y="99"/>
                  </a:cubicBezTo>
                  <a:cubicBezTo>
                    <a:pt x="169" y="97"/>
                    <a:pt x="169" y="97"/>
                    <a:pt x="169" y="97"/>
                  </a:cubicBezTo>
                  <a:cubicBezTo>
                    <a:pt x="165" y="94"/>
                    <a:pt x="165" y="94"/>
                    <a:pt x="165" y="94"/>
                  </a:cubicBezTo>
                  <a:cubicBezTo>
                    <a:pt x="164" y="98"/>
                    <a:pt x="164" y="98"/>
                    <a:pt x="164" y="98"/>
                  </a:cubicBezTo>
                  <a:cubicBezTo>
                    <a:pt x="167" y="104"/>
                    <a:pt x="167" y="104"/>
                    <a:pt x="167" y="104"/>
                  </a:cubicBezTo>
                  <a:cubicBezTo>
                    <a:pt x="167" y="106"/>
                    <a:pt x="167" y="106"/>
                    <a:pt x="167" y="106"/>
                  </a:cubicBezTo>
                  <a:cubicBezTo>
                    <a:pt x="166" y="106"/>
                    <a:pt x="166" y="106"/>
                    <a:pt x="166" y="106"/>
                  </a:cubicBezTo>
                  <a:cubicBezTo>
                    <a:pt x="164" y="109"/>
                    <a:pt x="164" y="109"/>
                    <a:pt x="164" y="109"/>
                  </a:cubicBezTo>
                  <a:cubicBezTo>
                    <a:pt x="161" y="108"/>
                    <a:pt x="161" y="108"/>
                    <a:pt x="161" y="108"/>
                  </a:cubicBezTo>
                  <a:cubicBezTo>
                    <a:pt x="159" y="106"/>
                    <a:pt x="159" y="106"/>
                    <a:pt x="159" y="106"/>
                  </a:cubicBezTo>
                  <a:cubicBezTo>
                    <a:pt x="159" y="103"/>
                    <a:pt x="159" y="103"/>
                    <a:pt x="159" y="103"/>
                  </a:cubicBezTo>
                  <a:cubicBezTo>
                    <a:pt x="162" y="106"/>
                    <a:pt x="162" y="106"/>
                    <a:pt x="162" y="106"/>
                  </a:cubicBezTo>
                  <a:cubicBezTo>
                    <a:pt x="164" y="105"/>
                    <a:pt x="164" y="105"/>
                    <a:pt x="164" y="105"/>
                  </a:cubicBezTo>
                  <a:cubicBezTo>
                    <a:pt x="160" y="95"/>
                    <a:pt x="160" y="95"/>
                    <a:pt x="160" y="95"/>
                  </a:cubicBezTo>
                  <a:cubicBezTo>
                    <a:pt x="161" y="92"/>
                    <a:pt x="161" y="92"/>
                    <a:pt x="161" y="92"/>
                  </a:cubicBezTo>
                  <a:cubicBezTo>
                    <a:pt x="156" y="93"/>
                    <a:pt x="156" y="93"/>
                    <a:pt x="156" y="93"/>
                  </a:cubicBezTo>
                  <a:cubicBezTo>
                    <a:pt x="153" y="90"/>
                    <a:pt x="153" y="90"/>
                    <a:pt x="153" y="90"/>
                  </a:cubicBezTo>
                  <a:cubicBezTo>
                    <a:pt x="145" y="93"/>
                    <a:pt x="145" y="93"/>
                    <a:pt x="145" y="93"/>
                  </a:cubicBezTo>
                  <a:cubicBezTo>
                    <a:pt x="142" y="95"/>
                    <a:pt x="142" y="95"/>
                    <a:pt x="142" y="95"/>
                  </a:cubicBezTo>
                  <a:cubicBezTo>
                    <a:pt x="139" y="93"/>
                    <a:pt x="139" y="93"/>
                    <a:pt x="139" y="93"/>
                  </a:cubicBezTo>
                  <a:cubicBezTo>
                    <a:pt x="134" y="90"/>
                    <a:pt x="134" y="90"/>
                    <a:pt x="134" y="90"/>
                  </a:cubicBezTo>
                  <a:cubicBezTo>
                    <a:pt x="133" y="86"/>
                    <a:pt x="133" y="86"/>
                    <a:pt x="133" y="86"/>
                  </a:cubicBezTo>
                  <a:cubicBezTo>
                    <a:pt x="136" y="81"/>
                    <a:pt x="136" y="81"/>
                    <a:pt x="136" y="81"/>
                  </a:cubicBezTo>
                  <a:cubicBezTo>
                    <a:pt x="138" y="79"/>
                    <a:pt x="138" y="79"/>
                    <a:pt x="138" y="79"/>
                  </a:cubicBezTo>
                  <a:cubicBezTo>
                    <a:pt x="144" y="81"/>
                    <a:pt x="144" y="81"/>
                    <a:pt x="144" y="81"/>
                  </a:cubicBezTo>
                  <a:cubicBezTo>
                    <a:pt x="148" y="86"/>
                    <a:pt x="148" y="86"/>
                    <a:pt x="148" y="86"/>
                  </a:cubicBezTo>
                  <a:cubicBezTo>
                    <a:pt x="150" y="83"/>
                    <a:pt x="150" y="83"/>
                    <a:pt x="150" y="83"/>
                  </a:cubicBezTo>
                  <a:cubicBezTo>
                    <a:pt x="148" y="81"/>
                    <a:pt x="148" y="81"/>
                    <a:pt x="148" y="81"/>
                  </a:cubicBezTo>
                  <a:cubicBezTo>
                    <a:pt x="152" y="78"/>
                    <a:pt x="152" y="78"/>
                    <a:pt x="152" y="78"/>
                  </a:cubicBezTo>
                  <a:cubicBezTo>
                    <a:pt x="158" y="80"/>
                    <a:pt x="158" y="80"/>
                    <a:pt x="158" y="80"/>
                  </a:cubicBezTo>
                  <a:cubicBezTo>
                    <a:pt x="165" y="78"/>
                    <a:pt x="165" y="78"/>
                    <a:pt x="165" y="78"/>
                  </a:cubicBezTo>
                  <a:cubicBezTo>
                    <a:pt x="169" y="80"/>
                    <a:pt x="169" y="80"/>
                    <a:pt x="169" y="80"/>
                  </a:cubicBezTo>
                  <a:cubicBezTo>
                    <a:pt x="171" y="83"/>
                    <a:pt x="171" y="83"/>
                    <a:pt x="171" y="83"/>
                  </a:cubicBezTo>
                  <a:cubicBezTo>
                    <a:pt x="173" y="84"/>
                    <a:pt x="173" y="84"/>
                    <a:pt x="173" y="84"/>
                  </a:cubicBezTo>
                  <a:cubicBezTo>
                    <a:pt x="175" y="79"/>
                    <a:pt x="175" y="79"/>
                    <a:pt x="175" y="79"/>
                  </a:cubicBezTo>
                  <a:cubicBezTo>
                    <a:pt x="170" y="77"/>
                    <a:pt x="170" y="77"/>
                    <a:pt x="170" y="77"/>
                  </a:cubicBezTo>
                  <a:cubicBezTo>
                    <a:pt x="171" y="73"/>
                    <a:pt x="171" y="73"/>
                    <a:pt x="171" y="73"/>
                  </a:cubicBezTo>
                  <a:cubicBezTo>
                    <a:pt x="169" y="71"/>
                    <a:pt x="169" y="71"/>
                    <a:pt x="169" y="71"/>
                  </a:cubicBezTo>
                  <a:cubicBezTo>
                    <a:pt x="170" y="69"/>
                    <a:pt x="170" y="69"/>
                    <a:pt x="170" y="69"/>
                  </a:cubicBezTo>
                  <a:cubicBezTo>
                    <a:pt x="174" y="68"/>
                    <a:pt x="174" y="68"/>
                    <a:pt x="174" y="68"/>
                  </a:cubicBezTo>
                  <a:cubicBezTo>
                    <a:pt x="179" y="69"/>
                    <a:pt x="179" y="69"/>
                    <a:pt x="179" y="69"/>
                  </a:cubicBezTo>
                  <a:cubicBezTo>
                    <a:pt x="182" y="68"/>
                    <a:pt x="182" y="68"/>
                    <a:pt x="182" y="68"/>
                  </a:cubicBezTo>
                  <a:cubicBezTo>
                    <a:pt x="176" y="41"/>
                    <a:pt x="161" y="17"/>
                    <a:pt x="137" y="0"/>
                  </a:cubicBezTo>
                  <a:cubicBezTo>
                    <a:pt x="125" y="17"/>
                    <a:pt x="125" y="17"/>
                    <a:pt x="125" y="17"/>
                  </a:cubicBezTo>
                  <a:cubicBezTo>
                    <a:pt x="126" y="19"/>
                    <a:pt x="126" y="19"/>
                    <a:pt x="126" y="19"/>
                  </a:cubicBezTo>
                  <a:cubicBezTo>
                    <a:pt x="123" y="22"/>
                    <a:pt x="123" y="22"/>
                    <a:pt x="123" y="22"/>
                  </a:cubicBezTo>
                  <a:cubicBezTo>
                    <a:pt x="126" y="25"/>
                    <a:pt x="126" y="25"/>
                    <a:pt x="126" y="25"/>
                  </a:cubicBezTo>
                  <a:cubicBezTo>
                    <a:pt x="122" y="27"/>
                    <a:pt x="122" y="27"/>
                    <a:pt x="122" y="27"/>
                  </a:cubicBezTo>
                  <a:cubicBezTo>
                    <a:pt x="119" y="24"/>
                    <a:pt x="119" y="24"/>
                    <a:pt x="119" y="24"/>
                  </a:cubicBezTo>
                  <a:cubicBezTo>
                    <a:pt x="110" y="36"/>
                    <a:pt x="110" y="36"/>
                    <a:pt x="110" y="36"/>
                  </a:cubicBezTo>
                  <a:cubicBezTo>
                    <a:pt x="111" y="39"/>
                    <a:pt x="111" y="39"/>
                    <a:pt x="111" y="39"/>
                  </a:cubicBezTo>
                  <a:cubicBezTo>
                    <a:pt x="109" y="42"/>
                    <a:pt x="109" y="42"/>
                    <a:pt x="109" y="42"/>
                  </a:cubicBezTo>
                  <a:cubicBezTo>
                    <a:pt x="106" y="42"/>
                    <a:pt x="106" y="42"/>
                    <a:pt x="106" y="42"/>
                  </a:cubicBezTo>
                  <a:cubicBezTo>
                    <a:pt x="105" y="44"/>
                    <a:pt x="105" y="44"/>
                    <a:pt x="105" y="44"/>
                  </a:cubicBezTo>
                  <a:cubicBezTo>
                    <a:pt x="107" y="47"/>
                    <a:pt x="107" y="47"/>
                    <a:pt x="107" y="47"/>
                  </a:cubicBezTo>
                  <a:cubicBezTo>
                    <a:pt x="105" y="49"/>
                    <a:pt x="105" y="49"/>
                    <a:pt x="105" y="49"/>
                  </a:cubicBezTo>
                  <a:cubicBezTo>
                    <a:pt x="104" y="49"/>
                    <a:pt x="104" y="49"/>
                    <a:pt x="104" y="49"/>
                  </a:cubicBezTo>
                  <a:cubicBezTo>
                    <a:pt x="104" y="49"/>
                    <a:pt x="104" y="49"/>
                    <a:pt x="104" y="49"/>
                  </a:cubicBezTo>
                  <a:cubicBezTo>
                    <a:pt x="103" y="47"/>
                    <a:pt x="103" y="47"/>
                    <a:pt x="103" y="47"/>
                  </a:cubicBezTo>
                  <a:cubicBezTo>
                    <a:pt x="57" y="110"/>
                    <a:pt x="57" y="110"/>
                    <a:pt x="57" y="110"/>
                  </a:cubicBezTo>
                  <a:cubicBezTo>
                    <a:pt x="59" y="113"/>
                    <a:pt x="59" y="113"/>
                    <a:pt x="59" y="113"/>
                  </a:cubicBezTo>
                  <a:cubicBezTo>
                    <a:pt x="67" y="119"/>
                    <a:pt x="67" y="119"/>
                    <a:pt x="67" y="119"/>
                  </a:cubicBezTo>
                  <a:cubicBezTo>
                    <a:pt x="66" y="125"/>
                    <a:pt x="66" y="125"/>
                    <a:pt x="66" y="125"/>
                  </a:cubicBezTo>
                  <a:cubicBezTo>
                    <a:pt x="69" y="129"/>
                    <a:pt x="69" y="129"/>
                    <a:pt x="69" y="129"/>
                  </a:cubicBezTo>
                  <a:cubicBezTo>
                    <a:pt x="66" y="131"/>
                    <a:pt x="66" y="131"/>
                    <a:pt x="66" y="131"/>
                  </a:cubicBezTo>
                  <a:cubicBezTo>
                    <a:pt x="58" y="134"/>
                    <a:pt x="58" y="134"/>
                    <a:pt x="58" y="134"/>
                  </a:cubicBezTo>
                  <a:cubicBezTo>
                    <a:pt x="49" y="144"/>
                    <a:pt x="49" y="144"/>
                    <a:pt x="49" y="144"/>
                  </a:cubicBezTo>
                  <a:cubicBezTo>
                    <a:pt x="43" y="144"/>
                    <a:pt x="43" y="144"/>
                    <a:pt x="43" y="144"/>
                  </a:cubicBezTo>
                  <a:cubicBezTo>
                    <a:pt x="38" y="140"/>
                    <a:pt x="38" y="140"/>
                    <a:pt x="38" y="140"/>
                  </a:cubicBezTo>
                  <a:cubicBezTo>
                    <a:pt x="34" y="142"/>
                    <a:pt x="34" y="142"/>
                    <a:pt x="34" y="142"/>
                  </a:cubicBezTo>
                  <a:cubicBezTo>
                    <a:pt x="34" y="142"/>
                    <a:pt x="34" y="142"/>
                    <a:pt x="34" y="142"/>
                  </a:cubicBezTo>
                  <a:cubicBezTo>
                    <a:pt x="31" y="149"/>
                    <a:pt x="31" y="149"/>
                    <a:pt x="31" y="149"/>
                  </a:cubicBezTo>
                  <a:cubicBezTo>
                    <a:pt x="28" y="150"/>
                    <a:pt x="28" y="150"/>
                    <a:pt x="28" y="150"/>
                  </a:cubicBezTo>
                  <a:cubicBezTo>
                    <a:pt x="0" y="189"/>
                    <a:pt x="0" y="189"/>
                    <a:pt x="0" y="189"/>
                  </a:cubicBezTo>
                  <a:cubicBezTo>
                    <a:pt x="30" y="210"/>
                    <a:pt x="66" y="215"/>
                    <a:pt x="99" y="206"/>
                  </a:cubicBezTo>
                  <a:cubicBezTo>
                    <a:pt x="96" y="204"/>
                    <a:pt x="96" y="204"/>
                    <a:pt x="96" y="204"/>
                  </a:cubicBezTo>
                  <a:cubicBezTo>
                    <a:pt x="100" y="198"/>
                    <a:pt x="100" y="198"/>
                    <a:pt x="100" y="198"/>
                  </a:cubicBezTo>
                  <a:cubicBezTo>
                    <a:pt x="100" y="190"/>
                    <a:pt x="100" y="190"/>
                    <a:pt x="100" y="190"/>
                  </a:cubicBezTo>
                  <a:cubicBezTo>
                    <a:pt x="105" y="183"/>
                    <a:pt x="105" y="183"/>
                    <a:pt x="105" y="183"/>
                  </a:cubicBezTo>
                  <a:cubicBezTo>
                    <a:pt x="105" y="178"/>
                    <a:pt x="105" y="178"/>
                    <a:pt x="105" y="178"/>
                  </a:cubicBezTo>
                  <a:cubicBezTo>
                    <a:pt x="107" y="175"/>
                    <a:pt x="107" y="175"/>
                    <a:pt x="107" y="175"/>
                  </a:cubicBezTo>
                  <a:cubicBezTo>
                    <a:pt x="115" y="171"/>
                    <a:pt x="115" y="171"/>
                    <a:pt x="115" y="171"/>
                  </a:cubicBezTo>
                  <a:cubicBezTo>
                    <a:pt x="117" y="154"/>
                    <a:pt x="117" y="154"/>
                    <a:pt x="117" y="154"/>
                  </a:cubicBezTo>
                  <a:cubicBezTo>
                    <a:pt x="123" y="147"/>
                    <a:pt x="123" y="147"/>
                    <a:pt x="123" y="147"/>
                  </a:cubicBezTo>
                  <a:cubicBezTo>
                    <a:pt x="118" y="142"/>
                    <a:pt x="118" y="142"/>
                    <a:pt x="118" y="142"/>
                  </a:cubicBezTo>
                  <a:cubicBezTo>
                    <a:pt x="117" y="138"/>
                    <a:pt x="117" y="138"/>
                    <a:pt x="117" y="138"/>
                  </a:cubicBezTo>
                  <a:cubicBezTo>
                    <a:pt x="113" y="135"/>
                    <a:pt x="113" y="135"/>
                    <a:pt x="113" y="135"/>
                  </a:cubicBezTo>
                  <a:cubicBezTo>
                    <a:pt x="110" y="136"/>
                    <a:pt x="110" y="136"/>
                    <a:pt x="110" y="136"/>
                  </a:cubicBezTo>
                  <a:cubicBezTo>
                    <a:pt x="103" y="130"/>
                    <a:pt x="103" y="130"/>
                    <a:pt x="103" y="130"/>
                  </a:cubicBezTo>
                  <a:cubicBezTo>
                    <a:pt x="102" y="131"/>
                    <a:pt x="102" y="131"/>
                    <a:pt x="102" y="131"/>
                  </a:cubicBezTo>
                  <a:cubicBezTo>
                    <a:pt x="98" y="128"/>
                    <a:pt x="98" y="128"/>
                    <a:pt x="98" y="128"/>
                  </a:cubicBezTo>
                  <a:cubicBezTo>
                    <a:pt x="97" y="111"/>
                    <a:pt x="97" y="111"/>
                    <a:pt x="97" y="111"/>
                  </a:cubicBezTo>
                  <a:cubicBezTo>
                    <a:pt x="102" y="103"/>
                    <a:pt x="102" y="103"/>
                    <a:pt x="102" y="103"/>
                  </a:cubicBezTo>
                  <a:cubicBezTo>
                    <a:pt x="104" y="104"/>
                    <a:pt x="104" y="104"/>
                    <a:pt x="104" y="104"/>
                  </a:cubicBezTo>
                  <a:cubicBezTo>
                    <a:pt x="107" y="101"/>
                    <a:pt x="107" y="101"/>
                    <a:pt x="107" y="101"/>
                  </a:cubicBezTo>
                  <a:cubicBezTo>
                    <a:pt x="105" y="100"/>
                    <a:pt x="105" y="100"/>
                    <a:pt x="105" y="100"/>
                  </a:cubicBezTo>
                  <a:cubicBezTo>
                    <a:pt x="106" y="96"/>
                    <a:pt x="106" y="96"/>
                    <a:pt x="106" y="96"/>
                  </a:cubicBezTo>
                  <a:cubicBezTo>
                    <a:pt x="122" y="96"/>
                    <a:pt x="122" y="96"/>
                    <a:pt x="122" y="96"/>
                  </a:cubicBezTo>
                  <a:cubicBezTo>
                    <a:pt x="126" y="91"/>
                    <a:pt x="126" y="91"/>
                    <a:pt x="126" y="91"/>
                  </a:cubicBezTo>
                  <a:cubicBezTo>
                    <a:pt x="133" y="91"/>
                    <a:pt x="133" y="91"/>
                    <a:pt x="133" y="91"/>
                  </a:cubicBezTo>
                  <a:cubicBezTo>
                    <a:pt x="135" y="93"/>
                    <a:pt x="135" y="93"/>
                    <a:pt x="135" y="93"/>
                  </a:cubicBezTo>
                  <a:cubicBezTo>
                    <a:pt x="139" y="96"/>
                    <a:pt x="139" y="96"/>
                    <a:pt x="139" y="96"/>
                  </a:cubicBezTo>
                  <a:cubicBezTo>
                    <a:pt x="144" y="97"/>
                    <a:pt x="144" y="97"/>
                    <a:pt x="144" y="97"/>
                  </a:cubicBezTo>
                  <a:cubicBezTo>
                    <a:pt x="155" y="104"/>
                    <a:pt x="155" y="104"/>
                    <a:pt x="155" y="104"/>
                  </a:cubicBezTo>
                  <a:cubicBezTo>
                    <a:pt x="151" y="109"/>
                    <a:pt x="151" y="109"/>
                    <a:pt x="151" y="109"/>
                  </a:cubicBezTo>
                  <a:cubicBezTo>
                    <a:pt x="158" y="117"/>
                    <a:pt x="158" y="117"/>
                    <a:pt x="158" y="117"/>
                  </a:cubicBezTo>
                  <a:cubicBezTo>
                    <a:pt x="159" y="119"/>
                    <a:pt x="159" y="119"/>
                    <a:pt x="159" y="119"/>
                  </a:cubicBezTo>
                  <a:cubicBezTo>
                    <a:pt x="160" y="121"/>
                    <a:pt x="160" y="121"/>
                    <a:pt x="160" y="121"/>
                  </a:cubicBezTo>
                  <a:cubicBezTo>
                    <a:pt x="163" y="118"/>
                    <a:pt x="163" y="118"/>
                    <a:pt x="163" y="118"/>
                  </a:cubicBezTo>
                  <a:cubicBezTo>
                    <a:pt x="168" y="121"/>
                    <a:pt x="168" y="121"/>
                    <a:pt x="168" y="121"/>
                  </a:cubicBezTo>
                  <a:cubicBezTo>
                    <a:pt x="170" y="127"/>
                    <a:pt x="170" y="127"/>
                    <a:pt x="170" y="127"/>
                  </a:cubicBezTo>
                  <a:cubicBezTo>
                    <a:pt x="177" y="133"/>
                    <a:pt x="177" y="133"/>
                    <a:pt x="177" y="133"/>
                  </a:cubicBezTo>
                  <a:cubicBezTo>
                    <a:pt x="178" y="133"/>
                    <a:pt x="178" y="133"/>
                    <a:pt x="178" y="133"/>
                  </a:cubicBezTo>
                  <a:cubicBezTo>
                    <a:pt x="179" y="130"/>
                    <a:pt x="180" y="127"/>
                    <a:pt x="181" y="123"/>
                  </a:cubicBezTo>
                  <a:close/>
                  <a:moveTo>
                    <a:pt x="156" y="64"/>
                  </a:moveTo>
                  <a:cubicBezTo>
                    <a:pt x="158" y="64"/>
                    <a:pt x="158" y="64"/>
                    <a:pt x="158" y="64"/>
                  </a:cubicBezTo>
                  <a:cubicBezTo>
                    <a:pt x="161" y="65"/>
                    <a:pt x="161" y="65"/>
                    <a:pt x="161" y="65"/>
                  </a:cubicBezTo>
                  <a:cubicBezTo>
                    <a:pt x="159" y="70"/>
                    <a:pt x="159" y="70"/>
                    <a:pt x="159" y="70"/>
                  </a:cubicBezTo>
                  <a:cubicBezTo>
                    <a:pt x="159" y="73"/>
                    <a:pt x="159" y="73"/>
                    <a:pt x="159" y="73"/>
                  </a:cubicBezTo>
                  <a:cubicBezTo>
                    <a:pt x="159" y="75"/>
                    <a:pt x="159" y="75"/>
                    <a:pt x="159" y="75"/>
                  </a:cubicBezTo>
                  <a:cubicBezTo>
                    <a:pt x="161" y="78"/>
                    <a:pt x="161" y="78"/>
                    <a:pt x="161" y="78"/>
                  </a:cubicBezTo>
                  <a:cubicBezTo>
                    <a:pt x="157" y="79"/>
                    <a:pt x="157" y="79"/>
                    <a:pt x="157" y="79"/>
                  </a:cubicBezTo>
                  <a:cubicBezTo>
                    <a:pt x="153" y="76"/>
                    <a:pt x="153" y="76"/>
                    <a:pt x="153" y="76"/>
                  </a:cubicBezTo>
                  <a:cubicBezTo>
                    <a:pt x="151" y="74"/>
                    <a:pt x="151" y="74"/>
                    <a:pt x="151" y="74"/>
                  </a:cubicBezTo>
                  <a:cubicBezTo>
                    <a:pt x="153" y="71"/>
                    <a:pt x="153" y="71"/>
                    <a:pt x="153" y="71"/>
                  </a:cubicBezTo>
                  <a:cubicBezTo>
                    <a:pt x="156" y="72"/>
                    <a:pt x="156" y="72"/>
                    <a:pt x="156" y="72"/>
                  </a:cubicBezTo>
                  <a:cubicBezTo>
                    <a:pt x="157" y="71"/>
                    <a:pt x="157" y="71"/>
                    <a:pt x="157" y="71"/>
                  </a:cubicBezTo>
                  <a:cubicBezTo>
                    <a:pt x="156" y="68"/>
                    <a:pt x="156" y="68"/>
                    <a:pt x="156" y="68"/>
                  </a:cubicBezTo>
                  <a:cubicBezTo>
                    <a:pt x="155" y="66"/>
                    <a:pt x="155" y="66"/>
                    <a:pt x="155" y="66"/>
                  </a:cubicBezTo>
                  <a:lnTo>
                    <a:pt x="156" y="64"/>
                  </a:lnTo>
                  <a:close/>
                  <a:moveTo>
                    <a:pt x="147" y="67"/>
                  </a:moveTo>
                  <a:cubicBezTo>
                    <a:pt x="151" y="65"/>
                    <a:pt x="151" y="65"/>
                    <a:pt x="151" y="65"/>
                  </a:cubicBezTo>
                  <a:cubicBezTo>
                    <a:pt x="154" y="66"/>
                    <a:pt x="154" y="66"/>
                    <a:pt x="154" y="66"/>
                  </a:cubicBezTo>
                  <a:cubicBezTo>
                    <a:pt x="155" y="68"/>
                    <a:pt x="155" y="68"/>
                    <a:pt x="155" y="68"/>
                  </a:cubicBezTo>
                  <a:cubicBezTo>
                    <a:pt x="153" y="70"/>
                    <a:pt x="153" y="70"/>
                    <a:pt x="153" y="70"/>
                  </a:cubicBezTo>
                  <a:cubicBezTo>
                    <a:pt x="147" y="70"/>
                    <a:pt x="147" y="70"/>
                    <a:pt x="147" y="70"/>
                  </a:cubicBezTo>
                  <a:cubicBezTo>
                    <a:pt x="145" y="68"/>
                    <a:pt x="145" y="68"/>
                    <a:pt x="145" y="68"/>
                  </a:cubicBezTo>
                  <a:lnTo>
                    <a:pt x="147" y="67"/>
                  </a:lnTo>
                  <a:close/>
                </a:path>
              </a:pathLst>
            </a:cu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ïşḻïḍé">
              <a:extLst>
                <a:ext uri="{FF2B5EF4-FFF2-40B4-BE49-F238E27FC236}">
                  <a16:creationId xmlns:a16="http://schemas.microsoft.com/office/drawing/2014/main" id="{2D292816-77BC-4EE4-A584-D14988C07A11}"/>
                </a:ext>
              </a:extLst>
            </p:cNvPr>
            <p:cNvSpPr/>
            <p:nvPr/>
          </p:nvSpPr>
          <p:spPr bwMode="auto">
            <a:xfrm>
              <a:off x="7373794" y="2270399"/>
              <a:ext cx="1431" cy="1431"/>
            </a:xfrm>
            <a:prstGeom prst="rect">
              <a:avLst/>
            </a:prstGeom>
            <a:solidFill>
              <a:srgbClr val="0343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1" name="ïś1îḋé">
              <a:extLst>
                <a:ext uri="{FF2B5EF4-FFF2-40B4-BE49-F238E27FC236}">
                  <a16:creationId xmlns:a16="http://schemas.microsoft.com/office/drawing/2014/main" id="{81B711B9-FC64-48C8-955B-74EB17EB1A8F}"/>
                </a:ext>
              </a:extLst>
            </p:cNvPr>
            <p:cNvSpPr/>
            <p:nvPr/>
          </p:nvSpPr>
          <p:spPr bwMode="auto">
            <a:xfrm>
              <a:off x="7183377" y="1984058"/>
              <a:ext cx="177531" cy="376538"/>
            </a:xfrm>
            <a:custGeom>
              <a:avLst/>
              <a:gdLst>
                <a:gd name="T0" fmla="*/ 84 w 92"/>
                <a:gd name="T1" fmla="*/ 158 h 195"/>
                <a:gd name="T2" fmla="*/ 79 w 92"/>
                <a:gd name="T3" fmla="*/ 160 h 195"/>
                <a:gd name="T4" fmla="*/ 72 w 92"/>
                <a:gd name="T5" fmla="*/ 159 h 195"/>
                <a:gd name="T6" fmla="*/ 68 w 92"/>
                <a:gd name="T7" fmla="*/ 157 h 195"/>
                <a:gd name="T8" fmla="*/ 66 w 92"/>
                <a:gd name="T9" fmla="*/ 158 h 195"/>
                <a:gd name="T10" fmla="*/ 68 w 92"/>
                <a:gd name="T11" fmla="*/ 161 h 195"/>
                <a:gd name="T12" fmla="*/ 67 w 92"/>
                <a:gd name="T13" fmla="*/ 162 h 195"/>
                <a:gd name="T14" fmla="*/ 63 w 92"/>
                <a:gd name="T15" fmla="*/ 163 h 195"/>
                <a:gd name="T16" fmla="*/ 63 w 92"/>
                <a:gd name="T17" fmla="*/ 166 h 195"/>
                <a:gd name="T18" fmla="*/ 66 w 92"/>
                <a:gd name="T19" fmla="*/ 168 h 195"/>
                <a:gd name="T20" fmla="*/ 64 w 92"/>
                <a:gd name="T21" fmla="*/ 170 h 195"/>
                <a:gd name="T22" fmla="*/ 62 w 92"/>
                <a:gd name="T23" fmla="*/ 172 h 195"/>
                <a:gd name="T24" fmla="*/ 60 w 92"/>
                <a:gd name="T25" fmla="*/ 173 h 195"/>
                <a:gd name="T26" fmla="*/ 62 w 92"/>
                <a:gd name="T27" fmla="*/ 180 h 195"/>
                <a:gd name="T28" fmla="*/ 60 w 92"/>
                <a:gd name="T29" fmla="*/ 181 h 195"/>
                <a:gd name="T30" fmla="*/ 55 w 92"/>
                <a:gd name="T31" fmla="*/ 177 h 195"/>
                <a:gd name="T32" fmla="*/ 52 w 92"/>
                <a:gd name="T33" fmla="*/ 168 h 195"/>
                <a:gd name="T34" fmla="*/ 54 w 92"/>
                <a:gd name="T35" fmla="*/ 157 h 195"/>
                <a:gd name="T36" fmla="*/ 60 w 92"/>
                <a:gd name="T37" fmla="*/ 150 h 195"/>
                <a:gd name="T38" fmla="*/ 59 w 92"/>
                <a:gd name="T39" fmla="*/ 143 h 195"/>
                <a:gd name="T40" fmla="*/ 66 w 92"/>
                <a:gd name="T41" fmla="*/ 137 h 195"/>
                <a:gd name="T42" fmla="*/ 65 w 92"/>
                <a:gd name="T43" fmla="*/ 135 h 195"/>
                <a:gd name="T44" fmla="*/ 76 w 92"/>
                <a:gd name="T45" fmla="*/ 119 h 195"/>
                <a:gd name="T46" fmla="*/ 73 w 92"/>
                <a:gd name="T47" fmla="*/ 110 h 195"/>
                <a:gd name="T48" fmla="*/ 71 w 92"/>
                <a:gd name="T49" fmla="*/ 108 h 195"/>
                <a:gd name="T50" fmla="*/ 73 w 92"/>
                <a:gd name="T51" fmla="*/ 104 h 195"/>
                <a:gd name="T52" fmla="*/ 72 w 92"/>
                <a:gd name="T53" fmla="*/ 90 h 195"/>
                <a:gd name="T54" fmla="*/ 75 w 92"/>
                <a:gd name="T55" fmla="*/ 87 h 195"/>
                <a:gd name="T56" fmla="*/ 79 w 92"/>
                <a:gd name="T57" fmla="*/ 82 h 195"/>
                <a:gd name="T58" fmla="*/ 87 w 92"/>
                <a:gd name="T59" fmla="*/ 82 h 195"/>
                <a:gd name="T60" fmla="*/ 90 w 92"/>
                <a:gd name="T61" fmla="*/ 76 h 195"/>
                <a:gd name="T62" fmla="*/ 83 w 92"/>
                <a:gd name="T63" fmla="*/ 70 h 195"/>
                <a:gd name="T64" fmla="*/ 82 w 92"/>
                <a:gd name="T65" fmla="*/ 60 h 195"/>
                <a:gd name="T66" fmla="*/ 79 w 92"/>
                <a:gd name="T67" fmla="*/ 56 h 195"/>
                <a:gd name="T68" fmla="*/ 77 w 92"/>
                <a:gd name="T69" fmla="*/ 53 h 195"/>
                <a:gd name="T70" fmla="*/ 79 w 92"/>
                <a:gd name="T71" fmla="*/ 51 h 195"/>
                <a:gd name="T72" fmla="*/ 76 w 92"/>
                <a:gd name="T73" fmla="*/ 48 h 195"/>
                <a:gd name="T74" fmla="*/ 75 w 92"/>
                <a:gd name="T75" fmla="*/ 50 h 195"/>
                <a:gd name="T76" fmla="*/ 68 w 92"/>
                <a:gd name="T77" fmla="*/ 42 h 195"/>
                <a:gd name="T78" fmla="*/ 68 w 92"/>
                <a:gd name="T79" fmla="*/ 34 h 195"/>
                <a:gd name="T80" fmla="*/ 72 w 92"/>
                <a:gd name="T81" fmla="*/ 33 h 195"/>
                <a:gd name="T82" fmla="*/ 72 w 92"/>
                <a:gd name="T83" fmla="*/ 21 h 195"/>
                <a:gd name="T84" fmla="*/ 75 w 92"/>
                <a:gd name="T85" fmla="*/ 15 h 195"/>
                <a:gd name="T86" fmla="*/ 73 w 92"/>
                <a:gd name="T87" fmla="*/ 14 h 195"/>
                <a:gd name="T88" fmla="*/ 70 w 92"/>
                <a:gd name="T89" fmla="*/ 19 h 195"/>
                <a:gd name="T90" fmla="*/ 69 w 92"/>
                <a:gd name="T91" fmla="*/ 28 h 195"/>
                <a:gd name="T92" fmla="*/ 67 w 92"/>
                <a:gd name="T93" fmla="*/ 30 h 195"/>
                <a:gd name="T94" fmla="*/ 65 w 92"/>
                <a:gd name="T95" fmla="*/ 27 h 195"/>
                <a:gd name="T96" fmla="*/ 65 w 92"/>
                <a:gd name="T97" fmla="*/ 18 h 195"/>
                <a:gd name="T98" fmla="*/ 71 w 92"/>
                <a:gd name="T99" fmla="*/ 10 h 195"/>
                <a:gd name="T100" fmla="*/ 68 w 92"/>
                <a:gd name="T101" fmla="*/ 6 h 195"/>
                <a:gd name="T102" fmla="*/ 72 w 92"/>
                <a:gd name="T103" fmla="*/ 0 h 195"/>
                <a:gd name="T104" fmla="*/ 38 w 92"/>
                <a:gd name="T105" fmla="*/ 32 h 195"/>
                <a:gd name="T106" fmla="*/ 64 w 92"/>
                <a:gd name="T107" fmla="*/ 194 h 195"/>
                <a:gd name="T108" fmla="*/ 64 w 92"/>
                <a:gd name="T109" fmla="*/ 195 h 195"/>
                <a:gd name="T110" fmla="*/ 92 w 92"/>
                <a:gd name="T111" fmla="*/ 156 h 195"/>
                <a:gd name="T112" fmla="*/ 84 w 92"/>
                <a:gd name="T113" fmla="*/ 15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195">
                  <a:moveTo>
                    <a:pt x="84" y="158"/>
                  </a:moveTo>
                  <a:cubicBezTo>
                    <a:pt x="79" y="160"/>
                    <a:pt x="79" y="160"/>
                    <a:pt x="79" y="160"/>
                  </a:cubicBezTo>
                  <a:cubicBezTo>
                    <a:pt x="72" y="159"/>
                    <a:pt x="72" y="159"/>
                    <a:pt x="72" y="159"/>
                  </a:cubicBezTo>
                  <a:cubicBezTo>
                    <a:pt x="68" y="157"/>
                    <a:pt x="68" y="157"/>
                    <a:pt x="68" y="157"/>
                  </a:cubicBezTo>
                  <a:cubicBezTo>
                    <a:pt x="66" y="158"/>
                    <a:pt x="66" y="158"/>
                    <a:pt x="66" y="158"/>
                  </a:cubicBezTo>
                  <a:cubicBezTo>
                    <a:pt x="68" y="161"/>
                    <a:pt x="68" y="161"/>
                    <a:pt x="68" y="161"/>
                  </a:cubicBezTo>
                  <a:cubicBezTo>
                    <a:pt x="67" y="162"/>
                    <a:pt x="67" y="162"/>
                    <a:pt x="67" y="162"/>
                  </a:cubicBezTo>
                  <a:cubicBezTo>
                    <a:pt x="63" y="163"/>
                    <a:pt x="63" y="163"/>
                    <a:pt x="63" y="163"/>
                  </a:cubicBezTo>
                  <a:cubicBezTo>
                    <a:pt x="63" y="166"/>
                    <a:pt x="63" y="166"/>
                    <a:pt x="63" y="166"/>
                  </a:cubicBezTo>
                  <a:cubicBezTo>
                    <a:pt x="66" y="168"/>
                    <a:pt x="66" y="168"/>
                    <a:pt x="66" y="168"/>
                  </a:cubicBezTo>
                  <a:cubicBezTo>
                    <a:pt x="64" y="170"/>
                    <a:pt x="64" y="170"/>
                    <a:pt x="64" y="170"/>
                  </a:cubicBezTo>
                  <a:cubicBezTo>
                    <a:pt x="62" y="172"/>
                    <a:pt x="62" y="172"/>
                    <a:pt x="62" y="172"/>
                  </a:cubicBezTo>
                  <a:cubicBezTo>
                    <a:pt x="60" y="173"/>
                    <a:pt x="60" y="173"/>
                    <a:pt x="60" y="173"/>
                  </a:cubicBezTo>
                  <a:cubicBezTo>
                    <a:pt x="62" y="180"/>
                    <a:pt x="62" y="180"/>
                    <a:pt x="62" y="180"/>
                  </a:cubicBezTo>
                  <a:cubicBezTo>
                    <a:pt x="60" y="181"/>
                    <a:pt x="60" y="181"/>
                    <a:pt x="60" y="181"/>
                  </a:cubicBezTo>
                  <a:cubicBezTo>
                    <a:pt x="55" y="177"/>
                    <a:pt x="55" y="177"/>
                    <a:pt x="55" y="177"/>
                  </a:cubicBezTo>
                  <a:cubicBezTo>
                    <a:pt x="52" y="168"/>
                    <a:pt x="52" y="168"/>
                    <a:pt x="52" y="168"/>
                  </a:cubicBezTo>
                  <a:cubicBezTo>
                    <a:pt x="54" y="157"/>
                    <a:pt x="54" y="157"/>
                    <a:pt x="54" y="157"/>
                  </a:cubicBezTo>
                  <a:cubicBezTo>
                    <a:pt x="60" y="150"/>
                    <a:pt x="60" y="150"/>
                    <a:pt x="60" y="150"/>
                  </a:cubicBezTo>
                  <a:cubicBezTo>
                    <a:pt x="59" y="143"/>
                    <a:pt x="59" y="143"/>
                    <a:pt x="59" y="143"/>
                  </a:cubicBezTo>
                  <a:cubicBezTo>
                    <a:pt x="66" y="137"/>
                    <a:pt x="66" y="137"/>
                    <a:pt x="66" y="137"/>
                  </a:cubicBezTo>
                  <a:cubicBezTo>
                    <a:pt x="65" y="135"/>
                    <a:pt x="65" y="135"/>
                    <a:pt x="65" y="135"/>
                  </a:cubicBezTo>
                  <a:cubicBezTo>
                    <a:pt x="76" y="119"/>
                    <a:pt x="76" y="119"/>
                    <a:pt x="76" y="119"/>
                  </a:cubicBezTo>
                  <a:cubicBezTo>
                    <a:pt x="73" y="110"/>
                    <a:pt x="73" y="110"/>
                    <a:pt x="73" y="110"/>
                  </a:cubicBezTo>
                  <a:cubicBezTo>
                    <a:pt x="71" y="108"/>
                    <a:pt x="71" y="108"/>
                    <a:pt x="71" y="108"/>
                  </a:cubicBezTo>
                  <a:cubicBezTo>
                    <a:pt x="73" y="104"/>
                    <a:pt x="73" y="104"/>
                    <a:pt x="73" y="104"/>
                  </a:cubicBezTo>
                  <a:cubicBezTo>
                    <a:pt x="72" y="90"/>
                    <a:pt x="72" y="90"/>
                    <a:pt x="72" y="90"/>
                  </a:cubicBezTo>
                  <a:cubicBezTo>
                    <a:pt x="75" y="87"/>
                    <a:pt x="75" y="87"/>
                    <a:pt x="75" y="87"/>
                  </a:cubicBezTo>
                  <a:cubicBezTo>
                    <a:pt x="79" y="82"/>
                    <a:pt x="79" y="82"/>
                    <a:pt x="79" y="82"/>
                  </a:cubicBezTo>
                  <a:cubicBezTo>
                    <a:pt x="87" y="82"/>
                    <a:pt x="87" y="82"/>
                    <a:pt x="87" y="82"/>
                  </a:cubicBezTo>
                  <a:cubicBezTo>
                    <a:pt x="90" y="76"/>
                    <a:pt x="90" y="76"/>
                    <a:pt x="90" y="76"/>
                  </a:cubicBezTo>
                  <a:cubicBezTo>
                    <a:pt x="83" y="70"/>
                    <a:pt x="83" y="70"/>
                    <a:pt x="83" y="70"/>
                  </a:cubicBezTo>
                  <a:cubicBezTo>
                    <a:pt x="82" y="60"/>
                    <a:pt x="82" y="60"/>
                    <a:pt x="82" y="60"/>
                  </a:cubicBezTo>
                  <a:cubicBezTo>
                    <a:pt x="79" y="56"/>
                    <a:pt x="79" y="56"/>
                    <a:pt x="79" y="56"/>
                  </a:cubicBezTo>
                  <a:cubicBezTo>
                    <a:pt x="77" y="53"/>
                    <a:pt x="77" y="53"/>
                    <a:pt x="77" y="53"/>
                  </a:cubicBezTo>
                  <a:cubicBezTo>
                    <a:pt x="79" y="51"/>
                    <a:pt x="79" y="51"/>
                    <a:pt x="79" y="51"/>
                  </a:cubicBezTo>
                  <a:cubicBezTo>
                    <a:pt x="76" y="48"/>
                    <a:pt x="76" y="48"/>
                    <a:pt x="76" y="48"/>
                  </a:cubicBezTo>
                  <a:cubicBezTo>
                    <a:pt x="75" y="50"/>
                    <a:pt x="75" y="50"/>
                    <a:pt x="75" y="50"/>
                  </a:cubicBezTo>
                  <a:cubicBezTo>
                    <a:pt x="68" y="42"/>
                    <a:pt x="68" y="42"/>
                    <a:pt x="68" y="42"/>
                  </a:cubicBezTo>
                  <a:cubicBezTo>
                    <a:pt x="68" y="34"/>
                    <a:pt x="68" y="34"/>
                    <a:pt x="68" y="34"/>
                  </a:cubicBezTo>
                  <a:cubicBezTo>
                    <a:pt x="72" y="33"/>
                    <a:pt x="72" y="33"/>
                    <a:pt x="72" y="33"/>
                  </a:cubicBezTo>
                  <a:cubicBezTo>
                    <a:pt x="72" y="21"/>
                    <a:pt x="72" y="21"/>
                    <a:pt x="72" y="21"/>
                  </a:cubicBezTo>
                  <a:cubicBezTo>
                    <a:pt x="75" y="15"/>
                    <a:pt x="75" y="15"/>
                    <a:pt x="75" y="15"/>
                  </a:cubicBezTo>
                  <a:cubicBezTo>
                    <a:pt x="73" y="14"/>
                    <a:pt x="73" y="14"/>
                    <a:pt x="73" y="14"/>
                  </a:cubicBezTo>
                  <a:cubicBezTo>
                    <a:pt x="70" y="19"/>
                    <a:pt x="70" y="19"/>
                    <a:pt x="70" y="19"/>
                  </a:cubicBezTo>
                  <a:cubicBezTo>
                    <a:pt x="69" y="28"/>
                    <a:pt x="69" y="28"/>
                    <a:pt x="69" y="28"/>
                  </a:cubicBezTo>
                  <a:cubicBezTo>
                    <a:pt x="67" y="30"/>
                    <a:pt x="67" y="30"/>
                    <a:pt x="67" y="30"/>
                  </a:cubicBezTo>
                  <a:cubicBezTo>
                    <a:pt x="65" y="27"/>
                    <a:pt x="65" y="27"/>
                    <a:pt x="65" y="27"/>
                  </a:cubicBezTo>
                  <a:cubicBezTo>
                    <a:pt x="65" y="18"/>
                    <a:pt x="65" y="18"/>
                    <a:pt x="65" y="18"/>
                  </a:cubicBezTo>
                  <a:cubicBezTo>
                    <a:pt x="71" y="10"/>
                    <a:pt x="71" y="10"/>
                    <a:pt x="71" y="10"/>
                  </a:cubicBezTo>
                  <a:cubicBezTo>
                    <a:pt x="68" y="6"/>
                    <a:pt x="68" y="6"/>
                    <a:pt x="68" y="6"/>
                  </a:cubicBezTo>
                  <a:cubicBezTo>
                    <a:pt x="72" y="0"/>
                    <a:pt x="72" y="0"/>
                    <a:pt x="72" y="0"/>
                  </a:cubicBezTo>
                  <a:cubicBezTo>
                    <a:pt x="59" y="8"/>
                    <a:pt x="47" y="19"/>
                    <a:pt x="38" y="32"/>
                  </a:cubicBezTo>
                  <a:cubicBezTo>
                    <a:pt x="0" y="84"/>
                    <a:pt x="12" y="157"/>
                    <a:pt x="64" y="194"/>
                  </a:cubicBezTo>
                  <a:cubicBezTo>
                    <a:pt x="64" y="195"/>
                    <a:pt x="64" y="195"/>
                    <a:pt x="64" y="195"/>
                  </a:cubicBezTo>
                  <a:cubicBezTo>
                    <a:pt x="92" y="156"/>
                    <a:pt x="92" y="156"/>
                    <a:pt x="92" y="156"/>
                  </a:cubicBezTo>
                  <a:lnTo>
                    <a:pt x="84" y="158"/>
                  </a:lnTo>
                  <a:close/>
                </a:path>
              </a:pathLst>
            </a:cu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ïS1idé">
              <a:extLst>
                <a:ext uri="{FF2B5EF4-FFF2-40B4-BE49-F238E27FC236}">
                  <a16:creationId xmlns:a16="http://schemas.microsoft.com/office/drawing/2014/main" id="{B0FD8CB7-751B-4515-BF95-B4D1FB49E795}"/>
                </a:ext>
              </a:extLst>
            </p:cNvPr>
            <p:cNvSpPr/>
            <p:nvPr/>
          </p:nvSpPr>
          <p:spPr bwMode="auto">
            <a:xfrm>
              <a:off x="7336571" y="2051348"/>
              <a:ext cx="171804" cy="156056"/>
            </a:xfrm>
            <a:custGeom>
              <a:avLst/>
              <a:gdLst>
                <a:gd name="T0" fmla="*/ 86 w 89"/>
                <a:gd name="T1" fmla="*/ 12 h 81"/>
                <a:gd name="T2" fmla="*/ 88 w 89"/>
                <a:gd name="T3" fmla="*/ 12 h 81"/>
                <a:gd name="T4" fmla="*/ 88 w 89"/>
                <a:gd name="T5" fmla="*/ 9 h 81"/>
                <a:gd name="T6" fmla="*/ 83 w 89"/>
                <a:gd name="T7" fmla="*/ 9 h 81"/>
                <a:gd name="T8" fmla="*/ 83 w 89"/>
                <a:gd name="T9" fmla="*/ 8 h 81"/>
                <a:gd name="T10" fmla="*/ 82 w 89"/>
                <a:gd name="T11" fmla="*/ 6 h 81"/>
                <a:gd name="T12" fmla="*/ 79 w 89"/>
                <a:gd name="T13" fmla="*/ 3 h 81"/>
                <a:gd name="T14" fmla="*/ 77 w 89"/>
                <a:gd name="T15" fmla="*/ 5 h 81"/>
                <a:gd name="T16" fmla="*/ 79 w 89"/>
                <a:gd name="T17" fmla="*/ 8 h 81"/>
                <a:gd name="T18" fmla="*/ 76 w 89"/>
                <a:gd name="T19" fmla="*/ 9 h 81"/>
                <a:gd name="T20" fmla="*/ 75 w 89"/>
                <a:gd name="T21" fmla="*/ 6 h 81"/>
                <a:gd name="T22" fmla="*/ 68 w 89"/>
                <a:gd name="T23" fmla="*/ 8 h 81"/>
                <a:gd name="T24" fmla="*/ 49 w 89"/>
                <a:gd name="T25" fmla="*/ 8 h 81"/>
                <a:gd name="T26" fmla="*/ 38 w 89"/>
                <a:gd name="T27" fmla="*/ 10 h 81"/>
                <a:gd name="T28" fmla="*/ 29 w 89"/>
                <a:gd name="T29" fmla="*/ 17 h 81"/>
                <a:gd name="T30" fmla="*/ 29 w 89"/>
                <a:gd name="T31" fmla="*/ 9 h 81"/>
                <a:gd name="T32" fmla="*/ 10 w 89"/>
                <a:gd name="T33" fmla="*/ 0 h 81"/>
                <a:gd name="T34" fmla="*/ 1 w 89"/>
                <a:gd name="T35" fmla="*/ 6 h 81"/>
                <a:gd name="T36" fmla="*/ 4 w 89"/>
                <a:gd name="T37" fmla="*/ 14 h 81"/>
                <a:gd name="T38" fmla="*/ 13 w 89"/>
                <a:gd name="T39" fmla="*/ 17 h 81"/>
                <a:gd name="T40" fmla="*/ 13 w 89"/>
                <a:gd name="T41" fmla="*/ 25 h 81"/>
                <a:gd name="T42" fmla="*/ 14 w 89"/>
                <a:gd name="T43" fmla="*/ 41 h 81"/>
                <a:gd name="T44" fmla="*/ 28 w 89"/>
                <a:gd name="T45" fmla="*/ 44 h 81"/>
                <a:gd name="T46" fmla="*/ 34 w 89"/>
                <a:gd name="T47" fmla="*/ 52 h 81"/>
                <a:gd name="T48" fmla="*/ 37 w 89"/>
                <a:gd name="T49" fmla="*/ 54 h 81"/>
                <a:gd name="T50" fmla="*/ 42 w 89"/>
                <a:gd name="T51" fmla="*/ 66 h 81"/>
                <a:gd name="T52" fmla="*/ 39 w 89"/>
                <a:gd name="T53" fmla="*/ 77 h 81"/>
                <a:gd name="T54" fmla="*/ 88 w 89"/>
                <a:gd name="T55" fmla="*/ 18 h 81"/>
                <a:gd name="T56" fmla="*/ 72 w 89"/>
                <a:gd name="T57" fmla="*/ 12 h 81"/>
                <a:gd name="T58" fmla="*/ 71 w 89"/>
                <a:gd name="T59" fmla="*/ 10 h 81"/>
                <a:gd name="T60" fmla="*/ 73 w 89"/>
                <a:gd name="T61" fmla="*/ 11 h 81"/>
                <a:gd name="T62" fmla="*/ 80 w 89"/>
                <a:gd name="T63" fmla="*/ 15 h 81"/>
                <a:gd name="T64" fmla="*/ 78 w 89"/>
                <a:gd name="T65" fmla="*/ 15 h 81"/>
                <a:gd name="T66" fmla="*/ 75 w 89"/>
                <a:gd name="T67" fmla="*/ 14 h 81"/>
                <a:gd name="T68" fmla="*/ 74 w 89"/>
                <a:gd name="T69" fmla="*/ 13 h 81"/>
                <a:gd name="T70" fmla="*/ 78 w 89"/>
                <a:gd name="T71" fmla="*/ 13 h 81"/>
                <a:gd name="T72" fmla="*/ 81 w 89"/>
                <a:gd name="T73" fmla="*/ 13 h 81"/>
                <a:gd name="T74" fmla="*/ 80 w 89"/>
                <a:gd name="T75"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81">
                  <a:moveTo>
                    <a:pt x="85" y="14"/>
                  </a:moveTo>
                  <a:cubicBezTo>
                    <a:pt x="86" y="12"/>
                    <a:pt x="86" y="12"/>
                    <a:pt x="86" y="12"/>
                  </a:cubicBezTo>
                  <a:cubicBezTo>
                    <a:pt x="86" y="12"/>
                    <a:pt x="86" y="12"/>
                    <a:pt x="86" y="12"/>
                  </a:cubicBezTo>
                  <a:cubicBezTo>
                    <a:pt x="88" y="12"/>
                    <a:pt x="88" y="12"/>
                    <a:pt x="88" y="12"/>
                  </a:cubicBezTo>
                  <a:cubicBezTo>
                    <a:pt x="89" y="11"/>
                    <a:pt x="89" y="11"/>
                    <a:pt x="89" y="11"/>
                  </a:cubicBezTo>
                  <a:cubicBezTo>
                    <a:pt x="88" y="9"/>
                    <a:pt x="88" y="9"/>
                    <a:pt x="88" y="9"/>
                  </a:cubicBezTo>
                  <a:cubicBezTo>
                    <a:pt x="86" y="10"/>
                    <a:pt x="86" y="10"/>
                    <a:pt x="86" y="10"/>
                  </a:cubicBezTo>
                  <a:cubicBezTo>
                    <a:pt x="83" y="9"/>
                    <a:pt x="83" y="9"/>
                    <a:pt x="83" y="9"/>
                  </a:cubicBezTo>
                  <a:cubicBezTo>
                    <a:pt x="83" y="8"/>
                    <a:pt x="83" y="8"/>
                    <a:pt x="83" y="8"/>
                  </a:cubicBezTo>
                  <a:cubicBezTo>
                    <a:pt x="83" y="8"/>
                    <a:pt x="83" y="8"/>
                    <a:pt x="83" y="8"/>
                  </a:cubicBezTo>
                  <a:cubicBezTo>
                    <a:pt x="82" y="8"/>
                    <a:pt x="82" y="8"/>
                    <a:pt x="82" y="8"/>
                  </a:cubicBezTo>
                  <a:cubicBezTo>
                    <a:pt x="82" y="6"/>
                    <a:pt x="82" y="6"/>
                    <a:pt x="82" y="6"/>
                  </a:cubicBezTo>
                  <a:cubicBezTo>
                    <a:pt x="81" y="5"/>
                    <a:pt x="81" y="5"/>
                    <a:pt x="81" y="5"/>
                  </a:cubicBezTo>
                  <a:cubicBezTo>
                    <a:pt x="79" y="3"/>
                    <a:pt x="79" y="3"/>
                    <a:pt x="79" y="3"/>
                  </a:cubicBezTo>
                  <a:cubicBezTo>
                    <a:pt x="78" y="3"/>
                    <a:pt x="78" y="3"/>
                    <a:pt x="78" y="3"/>
                  </a:cubicBezTo>
                  <a:cubicBezTo>
                    <a:pt x="77" y="5"/>
                    <a:pt x="77" y="5"/>
                    <a:pt x="77" y="5"/>
                  </a:cubicBezTo>
                  <a:cubicBezTo>
                    <a:pt x="78" y="7"/>
                    <a:pt x="78" y="7"/>
                    <a:pt x="78" y="7"/>
                  </a:cubicBezTo>
                  <a:cubicBezTo>
                    <a:pt x="79" y="8"/>
                    <a:pt x="79" y="8"/>
                    <a:pt x="79" y="8"/>
                  </a:cubicBezTo>
                  <a:cubicBezTo>
                    <a:pt x="79" y="8"/>
                    <a:pt x="79" y="8"/>
                    <a:pt x="79" y="8"/>
                  </a:cubicBezTo>
                  <a:cubicBezTo>
                    <a:pt x="76" y="9"/>
                    <a:pt x="76" y="9"/>
                    <a:pt x="76" y="9"/>
                  </a:cubicBezTo>
                  <a:cubicBezTo>
                    <a:pt x="76" y="7"/>
                    <a:pt x="76" y="7"/>
                    <a:pt x="76" y="7"/>
                  </a:cubicBezTo>
                  <a:cubicBezTo>
                    <a:pt x="75" y="6"/>
                    <a:pt x="75" y="6"/>
                    <a:pt x="75" y="6"/>
                  </a:cubicBezTo>
                  <a:cubicBezTo>
                    <a:pt x="68" y="7"/>
                    <a:pt x="68" y="7"/>
                    <a:pt x="68" y="7"/>
                  </a:cubicBezTo>
                  <a:cubicBezTo>
                    <a:pt x="68" y="8"/>
                    <a:pt x="68" y="8"/>
                    <a:pt x="68" y="8"/>
                  </a:cubicBezTo>
                  <a:cubicBezTo>
                    <a:pt x="59" y="7"/>
                    <a:pt x="59" y="7"/>
                    <a:pt x="59" y="7"/>
                  </a:cubicBezTo>
                  <a:cubicBezTo>
                    <a:pt x="49" y="8"/>
                    <a:pt x="49" y="8"/>
                    <a:pt x="49" y="8"/>
                  </a:cubicBezTo>
                  <a:cubicBezTo>
                    <a:pt x="47" y="11"/>
                    <a:pt x="47" y="11"/>
                    <a:pt x="47" y="11"/>
                  </a:cubicBezTo>
                  <a:cubicBezTo>
                    <a:pt x="38" y="10"/>
                    <a:pt x="38" y="10"/>
                    <a:pt x="38" y="10"/>
                  </a:cubicBezTo>
                  <a:cubicBezTo>
                    <a:pt x="33" y="11"/>
                    <a:pt x="33" y="11"/>
                    <a:pt x="33" y="11"/>
                  </a:cubicBezTo>
                  <a:cubicBezTo>
                    <a:pt x="29" y="17"/>
                    <a:pt x="29" y="17"/>
                    <a:pt x="29" y="17"/>
                  </a:cubicBezTo>
                  <a:cubicBezTo>
                    <a:pt x="27" y="13"/>
                    <a:pt x="27" y="13"/>
                    <a:pt x="27" y="13"/>
                  </a:cubicBezTo>
                  <a:cubicBezTo>
                    <a:pt x="29" y="9"/>
                    <a:pt x="29" y="9"/>
                    <a:pt x="29" y="9"/>
                  </a:cubicBezTo>
                  <a:cubicBezTo>
                    <a:pt x="18" y="1"/>
                    <a:pt x="18" y="1"/>
                    <a:pt x="18" y="1"/>
                  </a:cubicBezTo>
                  <a:cubicBezTo>
                    <a:pt x="10" y="0"/>
                    <a:pt x="10" y="0"/>
                    <a:pt x="10" y="0"/>
                  </a:cubicBezTo>
                  <a:cubicBezTo>
                    <a:pt x="4" y="3"/>
                    <a:pt x="4" y="3"/>
                    <a:pt x="4" y="3"/>
                  </a:cubicBezTo>
                  <a:cubicBezTo>
                    <a:pt x="1" y="6"/>
                    <a:pt x="1" y="6"/>
                    <a:pt x="1" y="6"/>
                  </a:cubicBezTo>
                  <a:cubicBezTo>
                    <a:pt x="0" y="10"/>
                    <a:pt x="0" y="10"/>
                    <a:pt x="0" y="10"/>
                  </a:cubicBezTo>
                  <a:cubicBezTo>
                    <a:pt x="4" y="14"/>
                    <a:pt x="4" y="14"/>
                    <a:pt x="4" y="14"/>
                  </a:cubicBezTo>
                  <a:cubicBezTo>
                    <a:pt x="15" y="15"/>
                    <a:pt x="15" y="15"/>
                    <a:pt x="15" y="15"/>
                  </a:cubicBezTo>
                  <a:cubicBezTo>
                    <a:pt x="13" y="17"/>
                    <a:pt x="13" y="17"/>
                    <a:pt x="13" y="17"/>
                  </a:cubicBezTo>
                  <a:cubicBezTo>
                    <a:pt x="8" y="20"/>
                    <a:pt x="8" y="20"/>
                    <a:pt x="8" y="20"/>
                  </a:cubicBezTo>
                  <a:cubicBezTo>
                    <a:pt x="13" y="25"/>
                    <a:pt x="13" y="25"/>
                    <a:pt x="13" y="25"/>
                  </a:cubicBezTo>
                  <a:cubicBezTo>
                    <a:pt x="8" y="34"/>
                    <a:pt x="8" y="34"/>
                    <a:pt x="8" y="34"/>
                  </a:cubicBezTo>
                  <a:cubicBezTo>
                    <a:pt x="14" y="41"/>
                    <a:pt x="14" y="41"/>
                    <a:pt x="14" y="41"/>
                  </a:cubicBezTo>
                  <a:cubicBezTo>
                    <a:pt x="23" y="38"/>
                    <a:pt x="23" y="38"/>
                    <a:pt x="23" y="38"/>
                  </a:cubicBezTo>
                  <a:cubicBezTo>
                    <a:pt x="28" y="44"/>
                    <a:pt x="28" y="44"/>
                    <a:pt x="28" y="44"/>
                  </a:cubicBezTo>
                  <a:cubicBezTo>
                    <a:pt x="28" y="48"/>
                    <a:pt x="28" y="48"/>
                    <a:pt x="28" y="48"/>
                  </a:cubicBezTo>
                  <a:cubicBezTo>
                    <a:pt x="34" y="52"/>
                    <a:pt x="34" y="52"/>
                    <a:pt x="34" y="52"/>
                  </a:cubicBezTo>
                  <a:cubicBezTo>
                    <a:pt x="35" y="50"/>
                    <a:pt x="35" y="50"/>
                    <a:pt x="35" y="50"/>
                  </a:cubicBezTo>
                  <a:cubicBezTo>
                    <a:pt x="37" y="54"/>
                    <a:pt x="37" y="54"/>
                    <a:pt x="37" y="54"/>
                  </a:cubicBezTo>
                  <a:cubicBezTo>
                    <a:pt x="37" y="62"/>
                    <a:pt x="37" y="62"/>
                    <a:pt x="37" y="62"/>
                  </a:cubicBezTo>
                  <a:cubicBezTo>
                    <a:pt x="42" y="66"/>
                    <a:pt x="42" y="66"/>
                    <a:pt x="42" y="66"/>
                  </a:cubicBezTo>
                  <a:cubicBezTo>
                    <a:pt x="42" y="72"/>
                    <a:pt x="42" y="72"/>
                    <a:pt x="42" y="72"/>
                  </a:cubicBezTo>
                  <a:cubicBezTo>
                    <a:pt x="39" y="77"/>
                    <a:pt x="39" y="77"/>
                    <a:pt x="39" y="77"/>
                  </a:cubicBezTo>
                  <a:cubicBezTo>
                    <a:pt x="42" y="81"/>
                    <a:pt x="42" y="81"/>
                    <a:pt x="42" y="81"/>
                  </a:cubicBezTo>
                  <a:cubicBezTo>
                    <a:pt x="88" y="18"/>
                    <a:pt x="88" y="18"/>
                    <a:pt x="88" y="18"/>
                  </a:cubicBezTo>
                  <a:lnTo>
                    <a:pt x="85" y="14"/>
                  </a:lnTo>
                  <a:close/>
                  <a:moveTo>
                    <a:pt x="72" y="12"/>
                  </a:moveTo>
                  <a:cubicBezTo>
                    <a:pt x="70" y="11"/>
                    <a:pt x="70" y="11"/>
                    <a:pt x="70" y="11"/>
                  </a:cubicBezTo>
                  <a:cubicBezTo>
                    <a:pt x="71" y="10"/>
                    <a:pt x="71" y="10"/>
                    <a:pt x="71" y="10"/>
                  </a:cubicBezTo>
                  <a:cubicBezTo>
                    <a:pt x="72" y="9"/>
                    <a:pt x="72" y="9"/>
                    <a:pt x="72" y="9"/>
                  </a:cubicBezTo>
                  <a:cubicBezTo>
                    <a:pt x="73" y="11"/>
                    <a:pt x="73" y="11"/>
                    <a:pt x="73" y="11"/>
                  </a:cubicBezTo>
                  <a:lnTo>
                    <a:pt x="72" y="12"/>
                  </a:lnTo>
                  <a:close/>
                  <a:moveTo>
                    <a:pt x="80" y="15"/>
                  </a:moveTo>
                  <a:cubicBezTo>
                    <a:pt x="79" y="14"/>
                    <a:pt x="79" y="14"/>
                    <a:pt x="79" y="14"/>
                  </a:cubicBezTo>
                  <a:cubicBezTo>
                    <a:pt x="78" y="15"/>
                    <a:pt x="78" y="15"/>
                    <a:pt x="78" y="15"/>
                  </a:cubicBezTo>
                  <a:cubicBezTo>
                    <a:pt x="76" y="15"/>
                    <a:pt x="76" y="15"/>
                    <a:pt x="76" y="15"/>
                  </a:cubicBezTo>
                  <a:cubicBezTo>
                    <a:pt x="75" y="14"/>
                    <a:pt x="75" y="14"/>
                    <a:pt x="75" y="14"/>
                  </a:cubicBezTo>
                  <a:cubicBezTo>
                    <a:pt x="75" y="13"/>
                    <a:pt x="75" y="13"/>
                    <a:pt x="75" y="13"/>
                  </a:cubicBezTo>
                  <a:cubicBezTo>
                    <a:pt x="74" y="13"/>
                    <a:pt x="74" y="13"/>
                    <a:pt x="74" y="13"/>
                  </a:cubicBezTo>
                  <a:cubicBezTo>
                    <a:pt x="75" y="11"/>
                    <a:pt x="75" y="11"/>
                    <a:pt x="75" y="11"/>
                  </a:cubicBezTo>
                  <a:cubicBezTo>
                    <a:pt x="78" y="13"/>
                    <a:pt x="78" y="13"/>
                    <a:pt x="78" y="13"/>
                  </a:cubicBezTo>
                  <a:cubicBezTo>
                    <a:pt x="80" y="12"/>
                    <a:pt x="80" y="12"/>
                    <a:pt x="80" y="12"/>
                  </a:cubicBezTo>
                  <a:cubicBezTo>
                    <a:pt x="81" y="13"/>
                    <a:pt x="81" y="13"/>
                    <a:pt x="81" y="13"/>
                  </a:cubicBezTo>
                  <a:cubicBezTo>
                    <a:pt x="82" y="14"/>
                    <a:pt x="82" y="14"/>
                    <a:pt x="82" y="14"/>
                  </a:cubicBezTo>
                  <a:lnTo>
                    <a:pt x="80" y="15"/>
                  </a:lnTo>
                  <a:close/>
                </a:path>
              </a:pathLst>
            </a:cu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işḻîďé">
              <a:extLst>
                <a:ext uri="{FF2B5EF4-FFF2-40B4-BE49-F238E27FC236}">
                  <a16:creationId xmlns:a16="http://schemas.microsoft.com/office/drawing/2014/main" id="{50738AFF-D482-48DC-B2A2-DD0B0CABDF00}"/>
                </a:ext>
              </a:extLst>
            </p:cNvPr>
            <p:cNvSpPr/>
            <p:nvPr/>
          </p:nvSpPr>
          <p:spPr bwMode="auto">
            <a:xfrm>
              <a:off x="7439654" y="1951128"/>
              <a:ext cx="133150" cy="77311"/>
            </a:xfrm>
            <a:custGeom>
              <a:avLst/>
              <a:gdLst>
                <a:gd name="T0" fmla="*/ 69 w 69"/>
                <a:gd name="T1" fmla="*/ 22 h 40"/>
                <a:gd name="T2" fmla="*/ 0 w 69"/>
                <a:gd name="T3" fmla="*/ 0 h 40"/>
                <a:gd name="T4" fmla="*/ 5 w 69"/>
                <a:gd name="T5" fmla="*/ 4 h 40"/>
                <a:gd name="T6" fmla="*/ 6 w 69"/>
                <a:gd name="T7" fmla="*/ 7 h 40"/>
                <a:gd name="T8" fmla="*/ 9 w 69"/>
                <a:gd name="T9" fmla="*/ 10 h 40"/>
                <a:gd name="T10" fmla="*/ 9 w 69"/>
                <a:gd name="T11" fmla="*/ 12 h 40"/>
                <a:gd name="T12" fmla="*/ 15 w 69"/>
                <a:gd name="T13" fmla="*/ 17 h 40"/>
                <a:gd name="T14" fmla="*/ 15 w 69"/>
                <a:gd name="T15" fmla="*/ 14 h 40"/>
                <a:gd name="T16" fmla="*/ 10 w 69"/>
                <a:gd name="T17" fmla="*/ 10 h 40"/>
                <a:gd name="T18" fmla="*/ 12 w 69"/>
                <a:gd name="T19" fmla="*/ 10 h 40"/>
                <a:gd name="T20" fmla="*/ 13 w 69"/>
                <a:gd name="T21" fmla="*/ 8 h 40"/>
                <a:gd name="T22" fmla="*/ 8 w 69"/>
                <a:gd name="T23" fmla="*/ 4 h 40"/>
                <a:gd name="T24" fmla="*/ 16 w 69"/>
                <a:gd name="T25" fmla="*/ 4 h 40"/>
                <a:gd name="T26" fmla="*/ 22 w 69"/>
                <a:gd name="T27" fmla="*/ 8 h 40"/>
                <a:gd name="T28" fmla="*/ 22 w 69"/>
                <a:gd name="T29" fmla="*/ 13 h 40"/>
                <a:gd name="T30" fmla="*/ 26 w 69"/>
                <a:gd name="T31" fmla="*/ 16 h 40"/>
                <a:gd name="T32" fmla="*/ 30 w 69"/>
                <a:gd name="T33" fmla="*/ 16 h 40"/>
                <a:gd name="T34" fmla="*/ 31 w 69"/>
                <a:gd name="T35" fmla="*/ 18 h 40"/>
                <a:gd name="T36" fmla="*/ 25 w 69"/>
                <a:gd name="T37" fmla="*/ 19 h 40"/>
                <a:gd name="T38" fmla="*/ 21 w 69"/>
                <a:gd name="T39" fmla="*/ 16 h 40"/>
                <a:gd name="T40" fmla="*/ 19 w 69"/>
                <a:gd name="T41" fmla="*/ 19 h 40"/>
                <a:gd name="T42" fmla="*/ 24 w 69"/>
                <a:gd name="T43" fmla="*/ 23 h 40"/>
                <a:gd name="T44" fmla="*/ 26 w 69"/>
                <a:gd name="T45" fmla="*/ 22 h 40"/>
                <a:gd name="T46" fmla="*/ 30 w 69"/>
                <a:gd name="T47" fmla="*/ 25 h 40"/>
                <a:gd name="T48" fmla="*/ 33 w 69"/>
                <a:gd name="T49" fmla="*/ 23 h 40"/>
                <a:gd name="T50" fmla="*/ 31 w 69"/>
                <a:gd name="T51" fmla="*/ 21 h 40"/>
                <a:gd name="T52" fmla="*/ 33 w 69"/>
                <a:gd name="T53" fmla="*/ 19 h 40"/>
                <a:gd name="T54" fmla="*/ 35 w 69"/>
                <a:gd name="T55" fmla="*/ 20 h 40"/>
                <a:gd name="T56" fmla="*/ 41 w 69"/>
                <a:gd name="T57" fmla="*/ 25 h 40"/>
                <a:gd name="T58" fmla="*/ 35 w 69"/>
                <a:gd name="T59" fmla="*/ 26 h 40"/>
                <a:gd name="T60" fmla="*/ 34 w 69"/>
                <a:gd name="T61" fmla="*/ 28 h 40"/>
                <a:gd name="T62" fmla="*/ 37 w 69"/>
                <a:gd name="T63" fmla="*/ 32 h 40"/>
                <a:gd name="T64" fmla="*/ 40 w 69"/>
                <a:gd name="T65" fmla="*/ 27 h 40"/>
                <a:gd name="T66" fmla="*/ 45 w 69"/>
                <a:gd name="T67" fmla="*/ 28 h 40"/>
                <a:gd name="T68" fmla="*/ 52 w 69"/>
                <a:gd name="T69" fmla="*/ 31 h 40"/>
                <a:gd name="T70" fmla="*/ 57 w 69"/>
                <a:gd name="T71" fmla="*/ 40 h 40"/>
                <a:gd name="T72" fmla="*/ 69 w 69"/>
                <a:gd name="T73" fmla="*/ 23 h 40"/>
                <a:gd name="T74" fmla="*/ 69 w 69"/>
                <a:gd name="T75"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40">
                  <a:moveTo>
                    <a:pt x="69" y="22"/>
                  </a:moveTo>
                  <a:cubicBezTo>
                    <a:pt x="48" y="7"/>
                    <a:pt x="24" y="0"/>
                    <a:pt x="0" y="0"/>
                  </a:cubicBezTo>
                  <a:cubicBezTo>
                    <a:pt x="5" y="4"/>
                    <a:pt x="5" y="4"/>
                    <a:pt x="5" y="4"/>
                  </a:cubicBezTo>
                  <a:cubicBezTo>
                    <a:pt x="6" y="7"/>
                    <a:pt x="6" y="7"/>
                    <a:pt x="6" y="7"/>
                  </a:cubicBezTo>
                  <a:cubicBezTo>
                    <a:pt x="9" y="10"/>
                    <a:pt x="9" y="10"/>
                    <a:pt x="9" y="10"/>
                  </a:cubicBezTo>
                  <a:cubicBezTo>
                    <a:pt x="9" y="12"/>
                    <a:pt x="9" y="12"/>
                    <a:pt x="9" y="12"/>
                  </a:cubicBezTo>
                  <a:cubicBezTo>
                    <a:pt x="15" y="17"/>
                    <a:pt x="15" y="17"/>
                    <a:pt x="15" y="17"/>
                  </a:cubicBezTo>
                  <a:cubicBezTo>
                    <a:pt x="15" y="14"/>
                    <a:pt x="15" y="14"/>
                    <a:pt x="15" y="14"/>
                  </a:cubicBezTo>
                  <a:cubicBezTo>
                    <a:pt x="10" y="10"/>
                    <a:pt x="10" y="10"/>
                    <a:pt x="10" y="10"/>
                  </a:cubicBezTo>
                  <a:cubicBezTo>
                    <a:pt x="12" y="10"/>
                    <a:pt x="12" y="10"/>
                    <a:pt x="12" y="10"/>
                  </a:cubicBezTo>
                  <a:cubicBezTo>
                    <a:pt x="13" y="8"/>
                    <a:pt x="13" y="8"/>
                    <a:pt x="13" y="8"/>
                  </a:cubicBezTo>
                  <a:cubicBezTo>
                    <a:pt x="8" y="4"/>
                    <a:pt x="8" y="4"/>
                    <a:pt x="8" y="4"/>
                  </a:cubicBezTo>
                  <a:cubicBezTo>
                    <a:pt x="16" y="4"/>
                    <a:pt x="16" y="4"/>
                    <a:pt x="16" y="4"/>
                  </a:cubicBezTo>
                  <a:cubicBezTo>
                    <a:pt x="22" y="8"/>
                    <a:pt x="22" y="8"/>
                    <a:pt x="22" y="8"/>
                  </a:cubicBezTo>
                  <a:cubicBezTo>
                    <a:pt x="22" y="13"/>
                    <a:pt x="22" y="13"/>
                    <a:pt x="22" y="13"/>
                  </a:cubicBezTo>
                  <a:cubicBezTo>
                    <a:pt x="26" y="16"/>
                    <a:pt x="26" y="16"/>
                    <a:pt x="26" y="16"/>
                  </a:cubicBezTo>
                  <a:cubicBezTo>
                    <a:pt x="30" y="16"/>
                    <a:pt x="30" y="16"/>
                    <a:pt x="30" y="16"/>
                  </a:cubicBezTo>
                  <a:cubicBezTo>
                    <a:pt x="31" y="18"/>
                    <a:pt x="31" y="18"/>
                    <a:pt x="31" y="18"/>
                  </a:cubicBezTo>
                  <a:cubicBezTo>
                    <a:pt x="25" y="19"/>
                    <a:pt x="25" y="19"/>
                    <a:pt x="25" y="19"/>
                  </a:cubicBezTo>
                  <a:cubicBezTo>
                    <a:pt x="21" y="16"/>
                    <a:pt x="21" y="16"/>
                    <a:pt x="21" y="16"/>
                  </a:cubicBezTo>
                  <a:cubicBezTo>
                    <a:pt x="19" y="19"/>
                    <a:pt x="19" y="19"/>
                    <a:pt x="19" y="19"/>
                  </a:cubicBezTo>
                  <a:cubicBezTo>
                    <a:pt x="24" y="23"/>
                    <a:pt x="24" y="23"/>
                    <a:pt x="24" y="23"/>
                  </a:cubicBezTo>
                  <a:cubicBezTo>
                    <a:pt x="26" y="22"/>
                    <a:pt x="26" y="22"/>
                    <a:pt x="26" y="22"/>
                  </a:cubicBezTo>
                  <a:cubicBezTo>
                    <a:pt x="30" y="25"/>
                    <a:pt x="30" y="25"/>
                    <a:pt x="30" y="25"/>
                  </a:cubicBezTo>
                  <a:cubicBezTo>
                    <a:pt x="33" y="23"/>
                    <a:pt x="33" y="23"/>
                    <a:pt x="33" y="23"/>
                  </a:cubicBezTo>
                  <a:cubicBezTo>
                    <a:pt x="31" y="21"/>
                    <a:pt x="31" y="21"/>
                    <a:pt x="31" y="21"/>
                  </a:cubicBezTo>
                  <a:cubicBezTo>
                    <a:pt x="33" y="19"/>
                    <a:pt x="33" y="19"/>
                    <a:pt x="33" y="19"/>
                  </a:cubicBezTo>
                  <a:cubicBezTo>
                    <a:pt x="35" y="20"/>
                    <a:pt x="35" y="20"/>
                    <a:pt x="35" y="20"/>
                  </a:cubicBezTo>
                  <a:cubicBezTo>
                    <a:pt x="41" y="25"/>
                    <a:pt x="41" y="25"/>
                    <a:pt x="41" y="25"/>
                  </a:cubicBezTo>
                  <a:cubicBezTo>
                    <a:pt x="35" y="26"/>
                    <a:pt x="35" y="26"/>
                    <a:pt x="35" y="26"/>
                  </a:cubicBezTo>
                  <a:cubicBezTo>
                    <a:pt x="34" y="28"/>
                    <a:pt x="34" y="28"/>
                    <a:pt x="34" y="28"/>
                  </a:cubicBezTo>
                  <a:cubicBezTo>
                    <a:pt x="37" y="32"/>
                    <a:pt x="37" y="32"/>
                    <a:pt x="37" y="32"/>
                  </a:cubicBezTo>
                  <a:cubicBezTo>
                    <a:pt x="40" y="27"/>
                    <a:pt x="40" y="27"/>
                    <a:pt x="40" y="27"/>
                  </a:cubicBezTo>
                  <a:cubicBezTo>
                    <a:pt x="45" y="28"/>
                    <a:pt x="45" y="28"/>
                    <a:pt x="45" y="28"/>
                  </a:cubicBezTo>
                  <a:cubicBezTo>
                    <a:pt x="52" y="31"/>
                    <a:pt x="52" y="31"/>
                    <a:pt x="52" y="31"/>
                  </a:cubicBezTo>
                  <a:cubicBezTo>
                    <a:pt x="57" y="40"/>
                    <a:pt x="57" y="40"/>
                    <a:pt x="57" y="40"/>
                  </a:cubicBezTo>
                  <a:cubicBezTo>
                    <a:pt x="69" y="23"/>
                    <a:pt x="69" y="23"/>
                    <a:pt x="69" y="23"/>
                  </a:cubicBezTo>
                  <a:lnTo>
                    <a:pt x="69" y="22"/>
                  </a:lnTo>
                  <a:close/>
                </a:path>
              </a:pathLst>
            </a:cu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ïṧḷîďè">
              <a:extLst>
                <a:ext uri="{FF2B5EF4-FFF2-40B4-BE49-F238E27FC236}">
                  <a16:creationId xmlns:a16="http://schemas.microsoft.com/office/drawing/2014/main" id="{5746FA35-67B6-4333-B4F1-B0B43E8D6985}"/>
                </a:ext>
              </a:extLst>
            </p:cNvPr>
            <p:cNvSpPr/>
            <p:nvPr/>
          </p:nvSpPr>
          <p:spPr bwMode="auto">
            <a:xfrm>
              <a:off x="7458264" y="2004102"/>
              <a:ext cx="80176" cy="60132"/>
            </a:xfrm>
            <a:custGeom>
              <a:avLst/>
              <a:gdLst>
                <a:gd name="T0" fmla="*/ 54 w 56"/>
                <a:gd name="T1" fmla="*/ 26 h 42"/>
                <a:gd name="T2" fmla="*/ 50 w 56"/>
                <a:gd name="T3" fmla="*/ 29 h 42"/>
                <a:gd name="T4" fmla="*/ 40 w 56"/>
                <a:gd name="T5" fmla="*/ 17 h 42"/>
                <a:gd name="T6" fmla="*/ 53 w 56"/>
                <a:gd name="T7" fmla="*/ 18 h 42"/>
                <a:gd name="T8" fmla="*/ 52 w 56"/>
                <a:gd name="T9" fmla="*/ 13 h 42"/>
                <a:gd name="T10" fmla="*/ 42 w 56"/>
                <a:gd name="T11" fmla="*/ 7 h 42"/>
                <a:gd name="T12" fmla="*/ 41 w 56"/>
                <a:gd name="T13" fmla="*/ 9 h 42"/>
                <a:gd name="T14" fmla="*/ 41 w 56"/>
                <a:gd name="T15" fmla="*/ 9 h 42"/>
                <a:gd name="T16" fmla="*/ 41 w 56"/>
                <a:gd name="T17" fmla="*/ 9 h 42"/>
                <a:gd name="T18" fmla="*/ 37 w 56"/>
                <a:gd name="T19" fmla="*/ 9 h 42"/>
                <a:gd name="T20" fmla="*/ 33 w 56"/>
                <a:gd name="T21" fmla="*/ 6 h 42"/>
                <a:gd name="T22" fmla="*/ 31 w 56"/>
                <a:gd name="T23" fmla="*/ 9 h 42"/>
                <a:gd name="T24" fmla="*/ 33 w 56"/>
                <a:gd name="T25" fmla="*/ 10 h 42"/>
                <a:gd name="T26" fmla="*/ 33 w 56"/>
                <a:gd name="T27" fmla="*/ 11 h 42"/>
                <a:gd name="T28" fmla="*/ 29 w 56"/>
                <a:gd name="T29" fmla="*/ 9 h 42"/>
                <a:gd name="T30" fmla="*/ 27 w 56"/>
                <a:gd name="T31" fmla="*/ 10 h 42"/>
                <a:gd name="T32" fmla="*/ 23 w 56"/>
                <a:gd name="T33" fmla="*/ 9 h 42"/>
                <a:gd name="T34" fmla="*/ 26 w 56"/>
                <a:gd name="T35" fmla="*/ 5 h 42"/>
                <a:gd name="T36" fmla="*/ 19 w 56"/>
                <a:gd name="T37" fmla="*/ 2 h 42"/>
                <a:gd name="T38" fmla="*/ 3 w 56"/>
                <a:gd name="T39" fmla="*/ 0 h 42"/>
                <a:gd name="T40" fmla="*/ 0 w 56"/>
                <a:gd name="T41" fmla="*/ 6 h 42"/>
                <a:gd name="T42" fmla="*/ 3 w 56"/>
                <a:gd name="T43" fmla="*/ 10 h 42"/>
                <a:gd name="T44" fmla="*/ 8 w 56"/>
                <a:gd name="T45" fmla="*/ 15 h 42"/>
                <a:gd name="T46" fmla="*/ 3 w 56"/>
                <a:gd name="T47" fmla="*/ 23 h 42"/>
                <a:gd name="T48" fmla="*/ 6 w 56"/>
                <a:gd name="T49" fmla="*/ 25 h 42"/>
                <a:gd name="T50" fmla="*/ 12 w 56"/>
                <a:gd name="T51" fmla="*/ 21 h 42"/>
                <a:gd name="T52" fmla="*/ 22 w 56"/>
                <a:gd name="T53" fmla="*/ 23 h 42"/>
                <a:gd name="T54" fmla="*/ 27 w 56"/>
                <a:gd name="T55" fmla="*/ 15 h 42"/>
                <a:gd name="T56" fmla="*/ 33 w 56"/>
                <a:gd name="T57" fmla="*/ 15 h 42"/>
                <a:gd name="T58" fmla="*/ 41 w 56"/>
                <a:gd name="T59" fmla="*/ 23 h 42"/>
                <a:gd name="T60" fmla="*/ 37 w 56"/>
                <a:gd name="T61" fmla="*/ 29 h 42"/>
                <a:gd name="T62" fmla="*/ 38 w 56"/>
                <a:gd name="T63" fmla="*/ 30 h 42"/>
                <a:gd name="T64" fmla="*/ 48 w 56"/>
                <a:gd name="T65" fmla="*/ 33 h 42"/>
                <a:gd name="T66" fmla="*/ 42 w 56"/>
                <a:gd name="T67" fmla="*/ 40 h 42"/>
                <a:gd name="T68" fmla="*/ 44 w 56"/>
                <a:gd name="T69" fmla="*/ 42 h 42"/>
                <a:gd name="T70" fmla="*/ 56 w 56"/>
                <a:gd name="T71" fmla="*/ 26 h 42"/>
                <a:gd name="T72" fmla="*/ 54 w 56"/>
                <a:gd name="T73"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42">
                  <a:moveTo>
                    <a:pt x="54" y="26"/>
                  </a:moveTo>
                  <a:lnTo>
                    <a:pt x="50" y="29"/>
                  </a:lnTo>
                  <a:lnTo>
                    <a:pt x="40" y="17"/>
                  </a:lnTo>
                  <a:lnTo>
                    <a:pt x="53" y="18"/>
                  </a:lnTo>
                  <a:lnTo>
                    <a:pt x="52" y="13"/>
                  </a:lnTo>
                  <a:lnTo>
                    <a:pt x="42" y="7"/>
                  </a:lnTo>
                  <a:lnTo>
                    <a:pt x="41" y="9"/>
                  </a:lnTo>
                  <a:lnTo>
                    <a:pt x="41" y="9"/>
                  </a:lnTo>
                  <a:lnTo>
                    <a:pt x="41" y="9"/>
                  </a:lnTo>
                  <a:lnTo>
                    <a:pt x="37" y="9"/>
                  </a:lnTo>
                  <a:lnTo>
                    <a:pt x="33" y="6"/>
                  </a:lnTo>
                  <a:lnTo>
                    <a:pt x="31" y="9"/>
                  </a:lnTo>
                  <a:lnTo>
                    <a:pt x="33" y="10"/>
                  </a:lnTo>
                  <a:lnTo>
                    <a:pt x="33" y="11"/>
                  </a:lnTo>
                  <a:lnTo>
                    <a:pt x="29" y="9"/>
                  </a:lnTo>
                  <a:lnTo>
                    <a:pt x="27" y="10"/>
                  </a:lnTo>
                  <a:lnTo>
                    <a:pt x="23" y="9"/>
                  </a:lnTo>
                  <a:lnTo>
                    <a:pt x="26" y="5"/>
                  </a:lnTo>
                  <a:lnTo>
                    <a:pt x="19" y="2"/>
                  </a:lnTo>
                  <a:lnTo>
                    <a:pt x="3" y="0"/>
                  </a:lnTo>
                  <a:lnTo>
                    <a:pt x="0" y="6"/>
                  </a:lnTo>
                  <a:lnTo>
                    <a:pt x="3" y="10"/>
                  </a:lnTo>
                  <a:lnTo>
                    <a:pt x="8" y="15"/>
                  </a:lnTo>
                  <a:lnTo>
                    <a:pt x="3" y="23"/>
                  </a:lnTo>
                  <a:lnTo>
                    <a:pt x="6" y="25"/>
                  </a:lnTo>
                  <a:lnTo>
                    <a:pt x="12" y="21"/>
                  </a:lnTo>
                  <a:lnTo>
                    <a:pt x="22" y="23"/>
                  </a:lnTo>
                  <a:lnTo>
                    <a:pt x="27" y="15"/>
                  </a:lnTo>
                  <a:lnTo>
                    <a:pt x="33" y="15"/>
                  </a:lnTo>
                  <a:lnTo>
                    <a:pt x="41" y="23"/>
                  </a:lnTo>
                  <a:lnTo>
                    <a:pt x="37" y="29"/>
                  </a:lnTo>
                  <a:lnTo>
                    <a:pt x="38" y="30"/>
                  </a:lnTo>
                  <a:lnTo>
                    <a:pt x="48" y="33"/>
                  </a:lnTo>
                  <a:lnTo>
                    <a:pt x="42" y="40"/>
                  </a:lnTo>
                  <a:lnTo>
                    <a:pt x="44" y="42"/>
                  </a:lnTo>
                  <a:lnTo>
                    <a:pt x="56" y="26"/>
                  </a:lnTo>
                  <a:lnTo>
                    <a:pt x="54" y="26"/>
                  </a:lnTo>
                  <a:close/>
                </a:path>
              </a:pathLst>
            </a:cu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íŝḷîḑe">
              <a:extLst>
                <a:ext uri="{FF2B5EF4-FFF2-40B4-BE49-F238E27FC236}">
                  <a16:creationId xmlns:a16="http://schemas.microsoft.com/office/drawing/2014/main" id="{3FDE4ED3-6AF5-4A48-B7B0-95CE8D99EB8E}"/>
                </a:ext>
              </a:extLst>
            </p:cNvPr>
            <p:cNvSpPr/>
            <p:nvPr/>
          </p:nvSpPr>
          <p:spPr bwMode="auto">
            <a:xfrm>
              <a:off x="7508375" y="2074255"/>
              <a:ext cx="4296" cy="5727"/>
            </a:xfrm>
            <a:custGeom>
              <a:avLst/>
              <a:gdLst>
                <a:gd name="T0" fmla="*/ 0 w 3"/>
                <a:gd name="T1" fmla="*/ 0 h 4"/>
                <a:gd name="T2" fmla="*/ 0 w 3"/>
                <a:gd name="T3" fmla="*/ 2 h 4"/>
                <a:gd name="T4" fmla="*/ 2 w 3"/>
                <a:gd name="T5" fmla="*/ 4 h 4"/>
                <a:gd name="T6" fmla="*/ 3 w 3"/>
                <a:gd name="T7" fmla="*/ 2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2"/>
                  </a:lnTo>
                  <a:lnTo>
                    <a:pt x="2" y="4"/>
                  </a:lnTo>
                  <a:lnTo>
                    <a:pt x="3" y="2"/>
                  </a:lnTo>
                  <a:lnTo>
                    <a:pt x="0" y="0"/>
                  </a:lnTo>
                  <a:close/>
                </a:path>
              </a:pathLst>
            </a:custGeom>
            <a:solidFill>
              <a:srgbClr val="17B4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íṡlïḋê">
              <a:extLst>
                <a:ext uri="{FF2B5EF4-FFF2-40B4-BE49-F238E27FC236}">
                  <a16:creationId xmlns:a16="http://schemas.microsoft.com/office/drawing/2014/main" id="{D2F2D5B2-531B-43B3-8085-0EFF560AF5FC}"/>
                </a:ext>
              </a:extLst>
            </p:cNvPr>
            <p:cNvSpPr/>
            <p:nvPr/>
          </p:nvSpPr>
          <p:spPr bwMode="auto">
            <a:xfrm>
              <a:off x="3612712" y="3127988"/>
              <a:ext cx="933469" cy="93060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îṩľîḋè">
              <a:extLst>
                <a:ext uri="{FF2B5EF4-FFF2-40B4-BE49-F238E27FC236}">
                  <a16:creationId xmlns:a16="http://schemas.microsoft.com/office/drawing/2014/main" id="{07E0DD55-2EA8-4A79-9D12-CC1CC588B485}"/>
                </a:ext>
              </a:extLst>
            </p:cNvPr>
            <p:cNvSpPr/>
            <p:nvPr/>
          </p:nvSpPr>
          <p:spPr bwMode="auto">
            <a:xfrm>
              <a:off x="3649935" y="3163780"/>
              <a:ext cx="857589" cy="857590"/>
            </a:xfrm>
            <a:prstGeom prst="ellipse">
              <a:avLst/>
            </a:pr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íṣľíďé">
              <a:extLst>
                <a:ext uri="{FF2B5EF4-FFF2-40B4-BE49-F238E27FC236}">
                  <a16:creationId xmlns:a16="http://schemas.microsoft.com/office/drawing/2014/main" id="{8365F2F0-82DF-4807-8C60-64C4263EA434}"/>
                </a:ext>
              </a:extLst>
            </p:cNvPr>
            <p:cNvSpPr/>
            <p:nvPr/>
          </p:nvSpPr>
          <p:spPr bwMode="auto">
            <a:xfrm>
              <a:off x="3840352" y="3344177"/>
              <a:ext cx="455280" cy="486779"/>
            </a:xfrm>
            <a:custGeom>
              <a:avLst/>
              <a:gdLst>
                <a:gd name="T0" fmla="*/ 318 w 318"/>
                <a:gd name="T1" fmla="*/ 285 h 340"/>
                <a:gd name="T2" fmla="*/ 257 w 318"/>
                <a:gd name="T3" fmla="*/ 340 h 340"/>
                <a:gd name="T4" fmla="*/ 0 w 318"/>
                <a:gd name="T5" fmla="*/ 56 h 340"/>
                <a:gd name="T6" fmla="*/ 62 w 318"/>
                <a:gd name="T7" fmla="*/ 0 h 340"/>
                <a:gd name="T8" fmla="*/ 318 w 318"/>
                <a:gd name="T9" fmla="*/ 285 h 340"/>
              </a:gdLst>
              <a:ahLst/>
              <a:cxnLst>
                <a:cxn ang="0">
                  <a:pos x="T0" y="T1"/>
                </a:cxn>
                <a:cxn ang="0">
                  <a:pos x="T2" y="T3"/>
                </a:cxn>
                <a:cxn ang="0">
                  <a:pos x="T4" y="T5"/>
                </a:cxn>
                <a:cxn ang="0">
                  <a:pos x="T6" y="T7"/>
                </a:cxn>
                <a:cxn ang="0">
                  <a:pos x="T8" y="T9"/>
                </a:cxn>
              </a:cxnLst>
              <a:rect l="0" t="0" r="r" b="b"/>
              <a:pathLst>
                <a:path w="318" h="340">
                  <a:moveTo>
                    <a:pt x="318" y="285"/>
                  </a:moveTo>
                  <a:lnTo>
                    <a:pt x="257" y="340"/>
                  </a:lnTo>
                  <a:lnTo>
                    <a:pt x="0" y="56"/>
                  </a:lnTo>
                  <a:lnTo>
                    <a:pt x="62" y="0"/>
                  </a:lnTo>
                  <a:lnTo>
                    <a:pt x="318" y="285"/>
                  </a:lnTo>
                  <a:close/>
                </a:path>
              </a:pathLst>
            </a:custGeom>
            <a:solidFill>
              <a:srgbClr val="DB1F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ïś1iďé">
              <a:extLst>
                <a:ext uri="{FF2B5EF4-FFF2-40B4-BE49-F238E27FC236}">
                  <a16:creationId xmlns:a16="http://schemas.microsoft.com/office/drawing/2014/main" id="{30F868F0-F489-4BCC-A4BD-C33CA712A7F2}"/>
                </a:ext>
              </a:extLst>
            </p:cNvPr>
            <p:cNvSpPr/>
            <p:nvPr/>
          </p:nvSpPr>
          <p:spPr bwMode="auto">
            <a:xfrm>
              <a:off x="3840352" y="3382831"/>
              <a:ext cx="412330" cy="448125"/>
            </a:xfrm>
            <a:custGeom>
              <a:avLst/>
              <a:gdLst>
                <a:gd name="T0" fmla="*/ 288 w 288"/>
                <a:gd name="T1" fmla="*/ 286 h 313"/>
                <a:gd name="T2" fmla="*/ 257 w 288"/>
                <a:gd name="T3" fmla="*/ 313 h 313"/>
                <a:gd name="T4" fmla="*/ 0 w 288"/>
                <a:gd name="T5" fmla="*/ 29 h 313"/>
                <a:gd name="T6" fmla="*/ 31 w 288"/>
                <a:gd name="T7" fmla="*/ 0 h 313"/>
                <a:gd name="T8" fmla="*/ 288 w 288"/>
                <a:gd name="T9" fmla="*/ 286 h 313"/>
              </a:gdLst>
              <a:ahLst/>
              <a:cxnLst>
                <a:cxn ang="0">
                  <a:pos x="T0" y="T1"/>
                </a:cxn>
                <a:cxn ang="0">
                  <a:pos x="T2" y="T3"/>
                </a:cxn>
                <a:cxn ang="0">
                  <a:pos x="T4" y="T5"/>
                </a:cxn>
                <a:cxn ang="0">
                  <a:pos x="T6" y="T7"/>
                </a:cxn>
                <a:cxn ang="0">
                  <a:pos x="T8" y="T9"/>
                </a:cxn>
              </a:cxnLst>
              <a:rect l="0" t="0" r="r" b="b"/>
              <a:pathLst>
                <a:path w="288" h="313">
                  <a:moveTo>
                    <a:pt x="288" y="286"/>
                  </a:moveTo>
                  <a:lnTo>
                    <a:pt x="257" y="313"/>
                  </a:lnTo>
                  <a:lnTo>
                    <a:pt x="0" y="29"/>
                  </a:lnTo>
                  <a:lnTo>
                    <a:pt x="31" y="0"/>
                  </a:lnTo>
                  <a:lnTo>
                    <a:pt x="288" y="286"/>
                  </a:lnTo>
                  <a:close/>
                </a:path>
              </a:pathLst>
            </a:custGeom>
            <a:solidFill>
              <a:srgbClr val="E843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ïṩľïḋé">
              <a:extLst>
                <a:ext uri="{FF2B5EF4-FFF2-40B4-BE49-F238E27FC236}">
                  <a16:creationId xmlns:a16="http://schemas.microsoft.com/office/drawing/2014/main" id="{538D07F1-4D73-4C95-97B7-C1B8903424A3}"/>
                </a:ext>
              </a:extLst>
            </p:cNvPr>
            <p:cNvSpPr/>
            <p:nvPr/>
          </p:nvSpPr>
          <p:spPr bwMode="auto">
            <a:xfrm>
              <a:off x="3810287" y="3309816"/>
              <a:ext cx="123126" cy="117399"/>
            </a:xfrm>
            <a:custGeom>
              <a:avLst/>
              <a:gdLst>
                <a:gd name="T0" fmla="*/ 51 w 63"/>
                <a:gd name="T1" fmla="*/ 7 h 61"/>
                <a:gd name="T2" fmla="*/ 51 w 63"/>
                <a:gd name="T3" fmla="*/ 7 h 61"/>
                <a:gd name="T4" fmla="*/ 51 w 63"/>
                <a:gd name="T5" fmla="*/ 7 h 61"/>
                <a:gd name="T6" fmla="*/ 51 w 63"/>
                <a:gd name="T7" fmla="*/ 7 h 61"/>
                <a:gd name="T8" fmla="*/ 51 w 63"/>
                <a:gd name="T9" fmla="*/ 7 h 61"/>
                <a:gd name="T10" fmla="*/ 17 w 63"/>
                <a:gd name="T11" fmla="*/ 15 h 61"/>
                <a:gd name="T12" fmla="*/ 5 w 63"/>
                <a:gd name="T13" fmla="*/ 47 h 61"/>
                <a:gd name="T14" fmla="*/ 5 w 63"/>
                <a:gd name="T15" fmla="*/ 47 h 61"/>
                <a:gd name="T16" fmla="*/ 18 w 63"/>
                <a:gd name="T17" fmla="*/ 61 h 61"/>
                <a:gd name="T18" fmla="*/ 63 w 63"/>
                <a:gd name="T19" fmla="*/ 20 h 61"/>
                <a:gd name="T20" fmla="*/ 51 w 63"/>
                <a:gd name="T21"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61">
                  <a:moveTo>
                    <a:pt x="51" y="7"/>
                  </a:moveTo>
                  <a:cubicBezTo>
                    <a:pt x="51" y="7"/>
                    <a:pt x="51" y="7"/>
                    <a:pt x="51" y="7"/>
                  </a:cubicBezTo>
                  <a:cubicBezTo>
                    <a:pt x="51" y="7"/>
                    <a:pt x="51" y="7"/>
                    <a:pt x="51" y="7"/>
                  </a:cubicBezTo>
                  <a:cubicBezTo>
                    <a:pt x="51" y="7"/>
                    <a:pt x="51" y="7"/>
                    <a:pt x="51" y="7"/>
                  </a:cubicBezTo>
                  <a:cubicBezTo>
                    <a:pt x="51" y="7"/>
                    <a:pt x="51" y="7"/>
                    <a:pt x="51" y="7"/>
                  </a:cubicBezTo>
                  <a:cubicBezTo>
                    <a:pt x="44" y="0"/>
                    <a:pt x="29" y="4"/>
                    <a:pt x="17" y="15"/>
                  </a:cubicBezTo>
                  <a:cubicBezTo>
                    <a:pt x="5" y="26"/>
                    <a:pt x="0" y="40"/>
                    <a:pt x="5" y="47"/>
                  </a:cubicBezTo>
                  <a:cubicBezTo>
                    <a:pt x="5" y="47"/>
                    <a:pt x="5" y="47"/>
                    <a:pt x="5" y="47"/>
                  </a:cubicBezTo>
                  <a:cubicBezTo>
                    <a:pt x="18" y="61"/>
                    <a:pt x="18" y="61"/>
                    <a:pt x="18" y="61"/>
                  </a:cubicBezTo>
                  <a:cubicBezTo>
                    <a:pt x="63" y="20"/>
                    <a:pt x="63" y="20"/>
                    <a:pt x="63" y="20"/>
                  </a:cubicBezTo>
                  <a:lnTo>
                    <a:pt x="51" y="7"/>
                  </a:lnTo>
                  <a:close/>
                </a:path>
              </a:pathLst>
            </a:custGeom>
            <a:solidFill>
              <a:srgbClr val="F37B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ïśľïḓê">
              <a:extLst>
                <a:ext uri="{FF2B5EF4-FFF2-40B4-BE49-F238E27FC236}">
                  <a16:creationId xmlns:a16="http://schemas.microsoft.com/office/drawing/2014/main" id="{E646C350-2C02-498F-919E-7D629183951E}"/>
                </a:ext>
              </a:extLst>
            </p:cNvPr>
            <p:cNvSpPr/>
            <p:nvPr/>
          </p:nvSpPr>
          <p:spPr bwMode="auto">
            <a:xfrm>
              <a:off x="4208300" y="3752211"/>
              <a:ext cx="101651" cy="103082"/>
            </a:xfrm>
            <a:custGeom>
              <a:avLst/>
              <a:gdLst>
                <a:gd name="T0" fmla="*/ 71 w 71"/>
                <a:gd name="T1" fmla="*/ 72 h 72"/>
                <a:gd name="T2" fmla="*/ 61 w 71"/>
                <a:gd name="T3" fmla="*/ 0 h 72"/>
                <a:gd name="T4" fmla="*/ 0 w 71"/>
                <a:gd name="T5" fmla="*/ 55 h 72"/>
                <a:gd name="T6" fmla="*/ 71 w 71"/>
                <a:gd name="T7" fmla="*/ 72 h 72"/>
              </a:gdLst>
              <a:ahLst/>
              <a:cxnLst>
                <a:cxn ang="0">
                  <a:pos x="T0" y="T1"/>
                </a:cxn>
                <a:cxn ang="0">
                  <a:pos x="T2" y="T3"/>
                </a:cxn>
                <a:cxn ang="0">
                  <a:pos x="T4" y="T5"/>
                </a:cxn>
                <a:cxn ang="0">
                  <a:pos x="T6" y="T7"/>
                </a:cxn>
              </a:cxnLst>
              <a:rect l="0" t="0" r="r" b="b"/>
              <a:pathLst>
                <a:path w="71" h="72">
                  <a:moveTo>
                    <a:pt x="71" y="72"/>
                  </a:moveTo>
                  <a:lnTo>
                    <a:pt x="61" y="0"/>
                  </a:lnTo>
                  <a:lnTo>
                    <a:pt x="0" y="55"/>
                  </a:lnTo>
                  <a:lnTo>
                    <a:pt x="71" y="72"/>
                  </a:lnTo>
                  <a:close/>
                </a:path>
              </a:pathLst>
            </a:custGeom>
            <a:solidFill>
              <a:srgbClr val="FFFB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í$ḷïdè">
              <a:extLst>
                <a:ext uri="{FF2B5EF4-FFF2-40B4-BE49-F238E27FC236}">
                  <a16:creationId xmlns:a16="http://schemas.microsoft.com/office/drawing/2014/main" id="{43F2D1BB-B3FD-4D5D-A21F-5C5041069F43}"/>
                </a:ext>
              </a:extLst>
            </p:cNvPr>
            <p:cNvSpPr/>
            <p:nvPr/>
          </p:nvSpPr>
          <p:spPr bwMode="auto">
            <a:xfrm>
              <a:off x="4287045" y="3832387"/>
              <a:ext cx="22906" cy="22906"/>
            </a:xfrm>
            <a:custGeom>
              <a:avLst/>
              <a:gdLst>
                <a:gd name="T0" fmla="*/ 16 w 16"/>
                <a:gd name="T1" fmla="*/ 16 h 16"/>
                <a:gd name="T2" fmla="*/ 13 w 16"/>
                <a:gd name="T3" fmla="*/ 0 h 16"/>
                <a:gd name="T4" fmla="*/ 0 w 16"/>
                <a:gd name="T5" fmla="*/ 12 h 16"/>
                <a:gd name="T6" fmla="*/ 16 w 16"/>
                <a:gd name="T7" fmla="*/ 16 h 16"/>
              </a:gdLst>
              <a:ahLst/>
              <a:cxnLst>
                <a:cxn ang="0">
                  <a:pos x="T0" y="T1"/>
                </a:cxn>
                <a:cxn ang="0">
                  <a:pos x="T2" y="T3"/>
                </a:cxn>
                <a:cxn ang="0">
                  <a:pos x="T4" y="T5"/>
                </a:cxn>
                <a:cxn ang="0">
                  <a:pos x="T6" y="T7"/>
                </a:cxn>
              </a:cxnLst>
              <a:rect l="0" t="0" r="r" b="b"/>
              <a:pathLst>
                <a:path w="16" h="16">
                  <a:moveTo>
                    <a:pt x="16" y="16"/>
                  </a:moveTo>
                  <a:lnTo>
                    <a:pt x="13" y="0"/>
                  </a:lnTo>
                  <a:lnTo>
                    <a:pt x="0" y="12"/>
                  </a:lnTo>
                  <a:lnTo>
                    <a:pt x="16" y="16"/>
                  </a:lnTo>
                  <a:close/>
                </a:path>
              </a:pathLst>
            </a:custGeom>
            <a:solidFill>
              <a:srgbClr val="3334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í$ļídè">
              <a:extLst>
                <a:ext uri="{FF2B5EF4-FFF2-40B4-BE49-F238E27FC236}">
                  <a16:creationId xmlns:a16="http://schemas.microsoft.com/office/drawing/2014/main" id="{E564AC64-E62C-46E0-843B-87420DC1A0E7}"/>
                </a:ext>
              </a:extLst>
            </p:cNvPr>
            <p:cNvSpPr/>
            <p:nvPr/>
          </p:nvSpPr>
          <p:spPr bwMode="auto">
            <a:xfrm>
              <a:off x="7644385" y="3127988"/>
              <a:ext cx="934903" cy="93060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ï$ḻiḓè">
              <a:extLst>
                <a:ext uri="{FF2B5EF4-FFF2-40B4-BE49-F238E27FC236}">
                  <a16:creationId xmlns:a16="http://schemas.microsoft.com/office/drawing/2014/main" id="{2BB3B54F-DEC9-46AD-836D-2E92A0191DA6}"/>
                </a:ext>
              </a:extLst>
            </p:cNvPr>
            <p:cNvSpPr/>
            <p:nvPr/>
          </p:nvSpPr>
          <p:spPr bwMode="auto">
            <a:xfrm>
              <a:off x="7684473" y="3163780"/>
              <a:ext cx="857589" cy="857590"/>
            </a:xfrm>
            <a:prstGeom prst="ellipse">
              <a:avLst/>
            </a:prstGeom>
            <a:solidFill>
              <a:srgbClr val="72C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iSľîďê">
              <a:extLst>
                <a:ext uri="{FF2B5EF4-FFF2-40B4-BE49-F238E27FC236}">
                  <a16:creationId xmlns:a16="http://schemas.microsoft.com/office/drawing/2014/main" id="{A569FFD3-F477-40D9-ACD3-41AD5BCE2D78}"/>
                </a:ext>
              </a:extLst>
            </p:cNvPr>
            <p:cNvSpPr/>
            <p:nvPr/>
          </p:nvSpPr>
          <p:spPr bwMode="auto">
            <a:xfrm>
              <a:off x="7873459" y="3311247"/>
              <a:ext cx="144602" cy="555500"/>
            </a:xfrm>
            <a:custGeom>
              <a:avLst/>
              <a:gdLst>
                <a:gd name="T0" fmla="*/ 0 w 101"/>
                <a:gd name="T1" fmla="*/ 0 h 388"/>
                <a:gd name="T2" fmla="*/ 101 w 101"/>
                <a:gd name="T3" fmla="*/ 100 h 388"/>
                <a:gd name="T4" fmla="*/ 101 w 101"/>
                <a:gd name="T5" fmla="*/ 388 h 388"/>
                <a:gd name="T6" fmla="*/ 0 w 101"/>
                <a:gd name="T7" fmla="*/ 288 h 388"/>
                <a:gd name="T8" fmla="*/ 0 w 101"/>
                <a:gd name="T9" fmla="*/ 0 h 388"/>
              </a:gdLst>
              <a:ahLst/>
              <a:cxnLst>
                <a:cxn ang="0">
                  <a:pos x="T0" y="T1"/>
                </a:cxn>
                <a:cxn ang="0">
                  <a:pos x="T2" y="T3"/>
                </a:cxn>
                <a:cxn ang="0">
                  <a:pos x="T4" y="T5"/>
                </a:cxn>
                <a:cxn ang="0">
                  <a:pos x="T6" y="T7"/>
                </a:cxn>
                <a:cxn ang="0">
                  <a:pos x="T8" y="T9"/>
                </a:cxn>
              </a:cxnLst>
              <a:rect l="0" t="0" r="r" b="b"/>
              <a:pathLst>
                <a:path w="101" h="388">
                  <a:moveTo>
                    <a:pt x="0" y="0"/>
                  </a:moveTo>
                  <a:lnTo>
                    <a:pt x="101" y="100"/>
                  </a:lnTo>
                  <a:lnTo>
                    <a:pt x="101" y="388"/>
                  </a:lnTo>
                  <a:lnTo>
                    <a:pt x="0" y="288"/>
                  </a:lnTo>
                  <a:lnTo>
                    <a:pt x="0" y="0"/>
                  </a:lnTo>
                  <a:close/>
                </a:path>
              </a:pathLst>
            </a:custGeom>
            <a:solidFill>
              <a:srgbClr val="E5615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îŝlïḓê">
              <a:extLst>
                <a:ext uri="{FF2B5EF4-FFF2-40B4-BE49-F238E27FC236}">
                  <a16:creationId xmlns:a16="http://schemas.microsoft.com/office/drawing/2014/main" id="{395E0A4D-A52A-4A92-B9CF-163BF2015CEB}"/>
                </a:ext>
              </a:extLst>
            </p:cNvPr>
            <p:cNvSpPr/>
            <p:nvPr/>
          </p:nvSpPr>
          <p:spPr bwMode="auto">
            <a:xfrm>
              <a:off x="7883479" y="3322699"/>
              <a:ext cx="442397" cy="131716"/>
            </a:xfrm>
            <a:custGeom>
              <a:avLst/>
              <a:gdLst>
                <a:gd name="T0" fmla="*/ 110 w 309"/>
                <a:gd name="T1" fmla="*/ 88 h 92"/>
                <a:gd name="T2" fmla="*/ 22 w 309"/>
                <a:gd name="T3" fmla="*/ 0 h 92"/>
                <a:gd name="T4" fmla="*/ 0 w 309"/>
                <a:gd name="T5" fmla="*/ 0 h 92"/>
                <a:gd name="T6" fmla="*/ 94 w 309"/>
                <a:gd name="T7" fmla="*/ 92 h 92"/>
                <a:gd name="T8" fmla="*/ 114 w 309"/>
                <a:gd name="T9" fmla="*/ 92 h 92"/>
                <a:gd name="T10" fmla="*/ 114 w 309"/>
                <a:gd name="T11" fmla="*/ 92 h 92"/>
                <a:gd name="T12" fmla="*/ 309 w 309"/>
                <a:gd name="T13" fmla="*/ 92 h 92"/>
                <a:gd name="T14" fmla="*/ 309 w 309"/>
                <a:gd name="T15" fmla="*/ 65 h 92"/>
                <a:gd name="T16" fmla="*/ 110 w 309"/>
                <a:gd name="T17"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2">
                  <a:moveTo>
                    <a:pt x="110" y="88"/>
                  </a:moveTo>
                  <a:lnTo>
                    <a:pt x="22" y="0"/>
                  </a:lnTo>
                  <a:lnTo>
                    <a:pt x="0" y="0"/>
                  </a:lnTo>
                  <a:lnTo>
                    <a:pt x="94" y="92"/>
                  </a:lnTo>
                  <a:lnTo>
                    <a:pt x="114" y="92"/>
                  </a:lnTo>
                  <a:lnTo>
                    <a:pt x="114" y="92"/>
                  </a:lnTo>
                  <a:lnTo>
                    <a:pt x="309" y="92"/>
                  </a:lnTo>
                  <a:lnTo>
                    <a:pt x="309" y="65"/>
                  </a:lnTo>
                  <a:lnTo>
                    <a:pt x="110" y="88"/>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ïṩḷîďé">
              <a:extLst>
                <a:ext uri="{FF2B5EF4-FFF2-40B4-BE49-F238E27FC236}">
                  <a16:creationId xmlns:a16="http://schemas.microsoft.com/office/drawing/2014/main" id="{E63E522D-D0B0-4A69-85C9-A0EEBE0A34ED}"/>
                </a:ext>
              </a:extLst>
            </p:cNvPr>
            <p:cNvSpPr/>
            <p:nvPr/>
          </p:nvSpPr>
          <p:spPr bwMode="auto">
            <a:xfrm>
              <a:off x="8018060" y="3448690"/>
              <a:ext cx="28634" cy="423784"/>
            </a:xfrm>
            <a:custGeom>
              <a:avLst/>
              <a:gdLst>
                <a:gd name="T0" fmla="*/ 3 w 15"/>
                <a:gd name="T1" fmla="*/ 0 h 219"/>
                <a:gd name="T2" fmla="*/ 11 w 15"/>
                <a:gd name="T3" fmla="*/ 0 h 219"/>
                <a:gd name="T4" fmla="*/ 15 w 15"/>
                <a:gd name="T5" fmla="*/ 3 h 219"/>
                <a:gd name="T6" fmla="*/ 15 w 15"/>
                <a:gd name="T7" fmla="*/ 216 h 219"/>
                <a:gd name="T8" fmla="*/ 11 w 15"/>
                <a:gd name="T9" fmla="*/ 219 h 219"/>
                <a:gd name="T10" fmla="*/ 3 w 15"/>
                <a:gd name="T11" fmla="*/ 219 h 219"/>
                <a:gd name="T12" fmla="*/ 0 w 15"/>
                <a:gd name="T13" fmla="*/ 216 h 219"/>
                <a:gd name="T14" fmla="*/ 0 w 15"/>
                <a:gd name="T15" fmla="*/ 3 h 219"/>
                <a:gd name="T16" fmla="*/ 3 w 15"/>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19">
                  <a:moveTo>
                    <a:pt x="3" y="0"/>
                  </a:moveTo>
                  <a:cubicBezTo>
                    <a:pt x="11" y="0"/>
                    <a:pt x="11" y="0"/>
                    <a:pt x="11" y="0"/>
                  </a:cubicBezTo>
                  <a:cubicBezTo>
                    <a:pt x="13" y="0"/>
                    <a:pt x="15" y="1"/>
                    <a:pt x="15" y="3"/>
                  </a:cubicBezTo>
                  <a:cubicBezTo>
                    <a:pt x="15" y="216"/>
                    <a:pt x="15" y="216"/>
                    <a:pt x="15" y="216"/>
                  </a:cubicBezTo>
                  <a:cubicBezTo>
                    <a:pt x="15" y="218"/>
                    <a:pt x="13" y="219"/>
                    <a:pt x="11" y="219"/>
                  </a:cubicBezTo>
                  <a:cubicBezTo>
                    <a:pt x="3" y="219"/>
                    <a:pt x="3" y="219"/>
                    <a:pt x="3" y="219"/>
                  </a:cubicBezTo>
                  <a:cubicBezTo>
                    <a:pt x="1" y="219"/>
                    <a:pt x="0" y="218"/>
                    <a:pt x="0" y="216"/>
                  </a:cubicBezTo>
                  <a:cubicBezTo>
                    <a:pt x="0" y="3"/>
                    <a:pt x="0" y="3"/>
                    <a:pt x="0" y="3"/>
                  </a:cubicBezTo>
                  <a:cubicBezTo>
                    <a:pt x="0" y="1"/>
                    <a:pt x="1" y="0"/>
                    <a:pt x="3" y="0"/>
                  </a:cubicBezTo>
                  <a:close/>
                </a:path>
              </a:pathLst>
            </a:custGeom>
            <a:solidFill>
              <a:srgbClr val="F26E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ïšlîďé">
              <a:extLst>
                <a:ext uri="{FF2B5EF4-FFF2-40B4-BE49-F238E27FC236}">
                  <a16:creationId xmlns:a16="http://schemas.microsoft.com/office/drawing/2014/main" id="{0FE3DB06-DA53-44B8-9FAD-2C818B142147}"/>
                </a:ext>
              </a:extLst>
            </p:cNvPr>
            <p:cNvSpPr/>
            <p:nvPr/>
          </p:nvSpPr>
          <p:spPr bwMode="auto">
            <a:xfrm>
              <a:off x="8046694" y="3454418"/>
              <a:ext cx="304954" cy="412330"/>
            </a:xfrm>
            <a:prstGeom prst="rect">
              <a:avLst/>
            </a:prstGeom>
            <a:solidFill>
              <a:srgbClr val="E561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9" name="ïṡliďê">
              <a:extLst>
                <a:ext uri="{FF2B5EF4-FFF2-40B4-BE49-F238E27FC236}">
                  <a16:creationId xmlns:a16="http://schemas.microsoft.com/office/drawing/2014/main" id="{600A00F9-858A-4E99-AAA4-91C0FC7C3C32}"/>
                </a:ext>
              </a:extLst>
            </p:cNvPr>
            <p:cNvSpPr/>
            <p:nvPr/>
          </p:nvSpPr>
          <p:spPr bwMode="auto">
            <a:xfrm>
              <a:off x="8039536" y="3425781"/>
              <a:ext cx="300658" cy="28634"/>
            </a:xfrm>
            <a:custGeom>
              <a:avLst/>
              <a:gdLst>
                <a:gd name="T0" fmla="*/ 0 w 210"/>
                <a:gd name="T1" fmla="*/ 16 h 20"/>
                <a:gd name="T2" fmla="*/ 210 w 210"/>
                <a:gd name="T3" fmla="*/ 0 h 20"/>
                <a:gd name="T4" fmla="*/ 210 w 210"/>
                <a:gd name="T5" fmla="*/ 20 h 20"/>
                <a:gd name="T6" fmla="*/ 0 w 210"/>
                <a:gd name="T7" fmla="*/ 20 h 20"/>
                <a:gd name="T8" fmla="*/ 0 w 210"/>
                <a:gd name="T9" fmla="*/ 16 h 20"/>
              </a:gdLst>
              <a:ahLst/>
              <a:cxnLst>
                <a:cxn ang="0">
                  <a:pos x="T0" y="T1"/>
                </a:cxn>
                <a:cxn ang="0">
                  <a:pos x="T2" y="T3"/>
                </a:cxn>
                <a:cxn ang="0">
                  <a:pos x="T4" y="T5"/>
                </a:cxn>
                <a:cxn ang="0">
                  <a:pos x="T6" y="T7"/>
                </a:cxn>
                <a:cxn ang="0">
                  <a:pos x="T8" y="T9"/>
                </a:cxn>
              </a:cxnLst>
              <a:rect l="0" t="0" r="r" b="b"/>
              <a:pathLst>
                <a:path w="210" h="20">
                  <a:moveTo>
                    <a:pt x="0" y="16"/>
                  </a:moveTo>
                  <a:lnTo>
                    <a:pt x="210" y="0"/>
                  </a:lnTo>
                  <a:lnTo>
                    <a:pt x="210" y="20"/>
                  </a:lnTo>
                  <a:lnTo>
                    <a:pt x="0" y="20"/>
                  </a:lnTo>
                  <a:lnTo>
                    <a:pt x="0" y="16"/>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îṧľiďé">
              <a:extLst>
                <a:ext uri="{FF2B5EF4-FFF2-40B4-BE49-F238E27FC236}">
                  <a16:creationId xmlns:a16="http://schemas.microsoft.com/office/drawing/2014/main" id="{C7E02F31-4B21-44ED-A603-D1F596C44A1A}"/>
                </a:ext>
              </a:extLst>
            </p:cNvPr>
            <p:cNvSpPr/>
            <p:nvPr/>
          </p:nvSpPr>
          <p:spPr bwMode="auto">
            <a:xfrm>
              <a:off x="8061011" y="3504526"/>
              <a:ext cx="276318" cy="183259"/>
            </a:xfrm>
            <a:custGeom>
              <a:avLst/>
              <a:gdLst>
                <a:gd name="T0" fmla="*/ 138 w 143"/>
                <a:gd name="T1" fmla="*/ 94 h 94"/>
                <a:gd name="T2" fmla="*/ 4 w 143"/>
                <a:gd name="T3" fmla="*/ 94 h 94"/>
                <a:gd name="T4" fmla="*/ 0 w 143"/>
                <a:gd name="T5" fmla="*/ 89 h 94"/>
                <a:gd name="T6" fmla="*/ 0 w 143"/>
                <a:gd name="T7" fmla="*/ 5 h 94"/>
                <a:gd name="T8" fmla="*/ 4 w 143"/>
                <a:gd name="T9" fmla="*/ 0 h 94"/>
                <a:gd name="T10" fmla="*/ 138 w 143"/>
                <a:gd name="T11" fmla="*/ 0 h 94"/>
                <a:gd name="T12" fmla="*/ 143 w 143"/>
                <a:gd name="T13" fmla="*/ 5 h 94"/>
                <a:gd name="T14" fmla="*/ 143 w 143"/>
                <a:gd name="T15" fmla="*/ 89 h 94"/>
                <a:gd name="T16" fmla="*/ 138 w 143"/>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94">
                  <a:moveTo>
                    <a:pt x="138" y="94"/>
                  </a:moveTo>
                  <a:cubicBezTo>
                    <a:pt x="4" y="94"/>
                    <a:pt x="4" y="94"/>
                    <a:pt x="4" y="94"/>
                  </a:cubicBezTo>
                  <a:cubicBezTo>
                    <a:pt x="2" y="94"/>
                    <a:pt x="0" y="92"/>
                    <a:pt x="0" y="89"/>
                  </a:cubicBezTo>
                  <a:cubicBezTo>
                    <a:pt x="0" y="5"/>
                    <a:pt x="0" y="5"/>
                    <a:pt x="0" y="5"/>
                  </a:cubicBezTo>
                  <a:cubicBezTo>
                    <a:pt x="0" y="2"/>
                    <a:pt x="2" y="0"/>
                    <a:pt x="4" y="0"/>
                  </a:cubicBezTo>
                  <a:cubicBezTo>
                    <a:pt x="138" y="0"/>
                    <a:pt x="138" y="0"/>
                    <a:pt x="138" y="0"/>
                  </a:cubicBezTo>
                  <a:cubicBezTo>
                    <a:pt x="141" y="0"/>
                    <a:pt x="143" y="2"/>
                    <a:pt x="143" y="5"/>
                  </a:cubicBezTo>
                  <a:cubicBezTo>
                    <a:pt x="143" y="89"/>
                    <a:pt x="143" y="89"/>
                    <a:pt x="143" y="89"/>
                  </a:cubicBezTo>
                  <a:cubicBezTo>
                    <a:pt x="143" y="92"/>
                    <a:pt x="141" y="94"/>
                    <a:pt x="138" y="94"/>
                  </a:cubicBezTo>
                  <a:close/>
                </a:path>
              </a:pathLst>
            </a:custGeom>
            <a:solidFill>
              <a:srgbClr val="F26E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íŝlïḍè">
              <a:extLst>
                <a:ext uri="{FF2B5EF4-FFF2-40B4-BE49-F238E27FC236}">
                  <a16:creationId xmlns:a16="http://schemas.microsoft.com/office/drawing/2014/main" id="{ACF1BA03-87F7-43F4-88B8-550B52DA0BFD}"/>
                </a:ext>
              </a:extLst>
            </p:cNvPr>
            <p:cNvSpPr/>
            <p:nvPr/>
          </p:nvSpPr>
          <p:spPr bwMode="auto">
            <a:xfrm>
              <a:off x="5012916" y="1288249"/>
              <a:ext cx="442397" cy="440963"/>
            </a:xfrm>
            <a:custGeom>
              <a:avLst/>
              <a:gdLst>
                <a:gd name="T0" fmla="*/ 114 w 228"/>
                <a:gd name="T1" fmla="*/ 0 h 228"/>
                <a:gd name="T2" fmla="*/ 0 w 228"/>
                <a:gd name="T3" fmla="*/ 114 h 228"/>
                <a:gd name="T4" fmla="*/ 114 w 228"/>
                <a:gd name="T5" fmla="*/ 228 h 228"/>
                <a:gd name="T6" fmla="*/ 228 w 228"/>
                <a:gd name="T7" fmla="*/ 114 h 228"/>
                <a:gd name="T8" fmla="*/ 114 w 228"/>
                <a:gd name="T9" fmla="*/ 0 h 228"/>
                <a:gd name="T10" fmla="*/ 114 w 228"/>
                <a:gd name="T11" fmla="*/ 208 h 228"/>
                <a:gd name="T12" fmla="*/ 20 w 228"/>
                <a:gd name="T13" fmla="*/ 114 h 228"/>
                <a:gd name="T14" fmla="*/ 114 w 228"/>
                <a:gd name="T15" fmla="*/ 20 h 228"/>
                <a:gd name="T16" fmla="*/ 208 w 228"/>
                <a:gd name="T17" fmla="*/ 114 h 228"/>
                <a:gd name="T18" fmla="*/ 114 w 228"/>
                <a:gd name="T19" fmla="*/ 20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228">
                  <a:moveTo>
                    <a:pt x="114" y="0"/>
                  </a:moveTo>
                  <a:cubicBezTo>
                    <a:pt x="51" y="0"/>
                    <a:pt x="0" y="51"/>
                    <a:pt x="0" y="114"/>
                  </a:cubicBezTo>
                  <a:cubicBezTo>
                    <a:pt x="0" y="177"/>
                    <a:pt x="51" y="228"/>
                    <a:pt x="114" y="228"/>
                  </a:cubicBezTo>
                  <a:cubicBezTo>
                    <a:pt x="177" y="228"/>
                    <a:pt x="228" y="177"/>
                    <a:pt x="228" y="114"/>
                  </a:cubicBezTo>
                  <a:cubicBezTo>
                    <a:pt x="228" y="51"/>
                    <a:pt x="177" y="0"/>
                    <a:pt x="114" y="0"/>
                  </a:cubicBezTo>
                  <a:close/>
                  <a:moveTo>
                    <a:pt x="114" y="208"/>
                  </a:moveTo>
                  <a:cubicBezTo>
                    <a:pt x="62" y="208"/>
                    <a:pt x="20" y="166"/>
                    <a:pt x="20" y="114"/>
                  </a:cubicBezTo>
                  <a:cubicBezTo>
                    <a:pt x="20" y="62"/>
                    <a:pt x="62" y="20"/>
                    <a:pt x="114" y="20"/>
                  </a:cubicBezTo>
                  <a:cubicBezTo>
                    <a:pt x="166" y="20"/>
                    <a:pt x="208" y="62"/>
                    <a:pt x="208" y="114"/>
                  </a:cubicBezTo>
                  <a:cubicBezTo>
                    <a:pt x="208" y="166"/>
                    <a:pt x="166" y="208"/>
                    <a:pt x="114" y="2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iṩļîḑé">
              <a:extLst>
                <a:ext uri="{FF2B5EF4-FFF2-40B4-BE49-F238E27FC236}">
                  <a16:creationId xmlns:a16="http://schemas.microsoft.com/office/drawing/2014/main" id="{6B45D016-CE21-4965-A106-24AD5EE87E37}"/>
                </a:ext>
              </a:extLst>
            </p:cNvPr>
            <p:cNvSpPr/>
            <p:nvPr/>
          </p:nvSpPr>
          <p:spPr bwMode="auto">
            <a:xfrm>
              <a:off x="5227673" y="1342654"/>
              <a:ext cx="11455" cy="55836"/>
            </a:xfrm>
            <a:custGeom>
              <a:avLst/>
              <a:gdLst>
                <a:gd name="T0" fmla="*/ 3 w 6"/>
                <a:gd name="T1" fmla="*/ 29 h 29"/>
                <a:gd name="T2" fmla="*/ 3 w 6"/>
                <a:gd name="T3" fmla="*/ 29 h 29"/>
                <a:gd name="T4" fmla="*/ 0 w 6"/>
                <a:gd name="T5" fmla="*/ 26 h 29"/>
                <a:gd name="T6" fmla="*/ 0 w 6"/>
                <a:gd name="T7" fmla="*/ 3 h 29"/>
                <a:gd name="T8" fmla="*/ 3 w 6"/>
                <a:gd name="T9" fmla="*/ 0 h 29"/>
                <a:gd name="T10" fmla="*/ 6 w 6"/>
                <a:gd name="T11" fmla="*/ 3 h 29"/>
                <a:gd name="T12" fmla="*/ 6 w 6"/>
                <a:gd name="T13" fmla="*/ 26 h 29"/>
                <a:gd name="T14" fmla="*/ 3 w 6"/>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9">
                  <a:moveTo>
                    <a:pt x="3" y="29"/>
                  </a:moveTo>
                  <a:cubicBezTo>
                    <a:pt x="3" y="29"/>
                    <a:pt x="3" y="29"/>
                    <a:pt x="3" y="29"/>
                  </a:cubicBezTo>
                  <a:cubicBezTo>
                    <a:pt x="2" y="29"/>
                    <a:pt x="0" y="27"/>
                    <a:pt x="0" y="26"/>
                  </a:cubicBezTo>
                  <a:cubicBezTo>
                    <a:pt x="0" y="3"/>
                    <a:pt x="0" y="3"/>
                    <a:pt x="0" y="3"/>
                  </a:cubicBezTo>
                  <a:cubicBezTo>
                    <a:pt x="0" y="2"/>
                    <a:pt x="2" y="0"/>
                    <a:pt x="3" y="0"/>
                  </a:cubicBezTo>
                  <a:cubicBezTo>
                    <a:pt x="5" y="0"/>
                    <a:pt x="6" y="2"/>
                    <a:pt x="6" y="3"/>
                  </a:cubicBezTo>
                  <a:cubicBezTo>
                    <a:pt x="6" y="26"/>
                    <a:pt x="6" y="26"/>
                    <a:pt x="6" y="26"/>
                  </a:cubicBezTo>
                  <a:cubicBezTo>
                    <a:pt x="6" y="27"/>
                    <a:pt x="5" y="29"/>
                    <a:pt x="3"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î$liḋê">
              <a:extLst>
                <a:ext uri="{FF2B5EF4-FFF2-40B4-BE49-F238E27FC236}">
                  <a16:creationId xmlns:a16="http://schemas.microsoft.com/office/drawing/2014/main" id="{CCEF35D3-87F1-4765-8AD6-C15A20B8F889}"/>
                </a:ext>
              </a:extLst>
            </p:cNvPr>
            <p:cNvSpPr/>
            <p:nvPr/>
          </p:nvSpPr>
          <p:spPr bwMode="auto">
            <a:xfrm>
              <a:off x="5115998" y="1388469"/>
              <a:ext cx="41519" cy="45815"/>
            </a:xfrm>
            <a:custGeom>
              <a:avLst/>
              <a:gdLst>
                <a:gd name="T0" fmla="*/ 21 w 22"/>
                <a:gd name="T1" fmla="*/ 22 h 23"/>
                <a:gd name="T2" fmla="*/ 21 w 22"/>
                <a:gd name="T3" fmla="*/ 22 h 23"/>
                <a:gd name="T4" fmla="*/ 16 w 22"/>
                <a:gd name="T5" fmla="*/ 22 h 23"/>
                <a:gd name="T6" fmla="*/ 1 w 22"/>
                <a:gd name="T7" fmla="*/ 6 h 23"/>
                <a:gd name="T8" fmla="*/ 1 w 22"/>
                <a:gd name="T9" fmla="*/ 1 h 23"/>
                <a:gd name="T10" fmla="*/ 5 w 22"/>
                <a:gd name="T11" fmla="*/ 1 h 23"/>
                <a:gd name="T12" fmla="*/ 21 w 22"/>
                <a:gd name="T13" fmla="*/ 17 h 23"/>
                <a:gd name="T14" fmla="*/ 21 w 22"/>
                <a:gd name="T15" fmla="*/ 2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21" y="22"/>
                  </a:moveTo>
                  <a:cubicBezTo>
                    <a:pt x="21" y="22"/>
                    <a:pt x="21" y="22"/>
                    <a:pt x="21" y="22"/>
                  </a:cubicBezTo>
                  <a:cubicBezTo>
                    <a:pt x="20" y="23"/>
                    <a:pt x="18" y="23"/>
                    <a:pt x="16" y="22"/>
                  </a:cubicBezTo>
                  <a:cubicBezTo>
                    <a:pt x="1" y="6"/>
                    <a:pt x="1" y="6"/>
                    <a:pt x="1" y="6"/>
                  </a:cubicBezTo>
                  <a:cubicBezTo>
                    <a:pt x="0" y="5"/>
                    <a:pt x="0" y="3"/>
                    <a:pt x="1" y="1"/>
                  </a:cubicBezTo>
                  <a:cubicBezTo>
                    <a:pt x="2" y="0"/>
                    <a:pt x="4" y="0"/>
                    <a:pt x="5" y="1"/>
                  </a:cubicBezTo>
                  <a:cubicBezTo>
                    <a:pt x="21" y="17"/>
                    <a:pt x="21" y="17"/>
                    <a:pt x="21" y="17"/>
                  </a:cubicBezTo>
                  <a:cubicBezTo>
                    <a:pt x="22" y="18"/>
                    <a:pt x="22" y="20"/>
                    <a:pt x="21"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iṩ1îḓé">
              <a:extLst>
                <a:ext uri="{FF2B5EF4-FFF2-40B4-BE49-F238E27FC236}">
                  <a16:creationId xmlns:a16="http://schemas.microsoft.com/office/drawing/2014/main" id="{BAC3C370-6338-4911-9248-3534E1E895F9}"/>
                </a:ext>
              </a:extLst>
            </p:cNvPr>
            <p:cNvSpPr/>
            <p:nvPr/>
          </p:nvSpPr>
          <p:spPr bwMode="auto">
            <a:xfrm>
              <a:off x="5068755" y="1503006"/>
              <a:ext cx="54405" cy="11455"/>
            </a:xfrm>
            <a:custGeom>
              <a:avLst/>
              <a:gdLst>
                <a:gd name="T0" fmla="*/ 28 w 28"/>
                <a:gd name="T1" fmla="*/ 3 h 6"/>
                <a:gd name="T2" fmla="*/ 28 w 28"/>
                <a:gd name="T3" fmla="*/ 3 h 6"/>
                <a:gd name="T4" fmla="*/ 25 w 28"/>
                <a:gd name="T5" fmla="*/ 6 h 6"/>
                <a:gd name="T6" fmla="*/ 3 w 28"/>
                <a:gd name="T7" fmla="*/ 6 h 6"/>
                <a:gd name="T8" fmla="*/ 0 w 28"/>
                <a:gd name="T9" fmla="*/ 3 h 6"/>
                <a:gd name="T10" fmla="*/ 3 w 28"/>
                <a:gd name="T11" fmla="*/ 0 h 6"/>
                <a:gd name="T12" fmla="*/ 25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3"/>
                    <a:pt x="28" y="3"/>
                    <a:pt x="28" y="3"/>
                  </a:cubicBezTo>
                  <a:cubicBezTo>
                    <a:pt x="28" y="5"/>
                    <a:pt x="27" y="6"/>
                    <a:pt x="25" y="6"/>
                  </a:cubicBezTo>
                  <a:cubicBezTo>
                    <a:pt x="3" y="6"/>
                    <a:pt x="3" y="6"/>
                    <a:pt x="3" y="6"/>
                  </a:cubicBezTo>
                  <a:cubicBezTo>
                    <a:pt x="1" y="6"/>
                    <a:pt x="0" y="5"/>
                    <a:pt x="0" y="3"/>
                  </a:cubicBezTo>
                  <a:cubicBezTo>
                    <a:pt x="0" y="1"/>
                    <a:pt x="1" y="0"/>
                    <a:pt x="3" y="0"/>
                  </a:cubicBezTo>
                  <a:cubicBezTo>
                    <a:pt x="25" y="0"/>
                    <a:pt x="25" y="0"/>
                    <a:pt x="25" y="0"/>
                  </a:cubicBezTo>
                  <a:cubicBezTo>
                    <a:pt x="27" y="0"/>
                    <a:pt x="28" y="1"/>
                    <a:pt x="2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îṩḷídê">
              <a:extLst>
                <a:ext uri="{FF2B5EF4-FFF2-40B4-BE49-F238E27FC236}">
                  <a16:creationId xmlns:a16="http://schemas.microsoft.com/office/drawing/2014/main" id="{344EDE05-659F-44FF-A11B-1F9BC233CFC9}"/>
                </a:ext>
              </a:extLst>
            </p:cNvPr>
            <p:cNvSpPr/>
            <p:nvPr/>
          </p:nvSpPr>
          <p:spPr bwMode="auto">
            <a:xfrm>
              <a:off x="5115998" y="1584611"/>
              <a:ext cx="41519" cy="44384"/>
            </a:xfrm>
            <a:custGeom>
              <a:avLst/>
              <a:gdLst>
                <a:gd name="T0" fmla="*/ 21 w 22"/>
                <a:gd name="T1" fmla="*/ 1 h 23"/>
                <a:gd name="T2" fmla="*/ 21 w 22"/>
                <a:gd name="T3" fmla="*/ 1 h 23"/>
                <a:gd name="T4" fmla="*/ 21 w 22"/>
                <a:gd name="T5" fmla="*/ 6 h 23"/>
                <a:gd name="T6" fmla="*/ 5 w 22"/>
                <a:gd name="T7" fmla="*/ 21 h 23"/>
                <a:gd name="T8" fmla="*/ 1 w 22"/>
                <a:gd name="T9" fmla="*/ 21 h 23"/>
                <a:gd name="T10" fmla="*/ 1 w 22"/>
                <a:gd name="T11" fmla="*/ 17 h 23"/>
                <a:gd name="T12" fmla="*/ 16 w 22"/>
                <a:gd name="T13" fmla="*/ 1 h 23"/>
                <a:gd name="T14" fmla="*/ 21 w 22"/>
                <a:gd name="T15" fmla="*/ 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21" y="1"/>
                  </a:moveTo>
                  <a:cubicBezTo>
                    <a:pt x="21" y="1"/>
                    <a:pt x="21" y="1"/>
                    <a:pt x="21" y="1"/>
                  </a:cubicBezTo>
                  <a:cubicBezTo>
                    <a:pt x="22" y="2"/>
                    <a:pt x="22" y="4"/>
                    <a:pt x="21" y="6"/>
                  </a:cubicBezTo>
                  <a:cubicBezTo>
                    <a:pt x="5" y="21"/>
                    <a:pt x="5" y="21"/>
                    <a:pt x="5" y="21"/>
                  </a:cubicBezTo>
                  <a:cubicBezTo>
                    <a:pt x="4" y="23"/>
                    <a:pt x="2" y="23"/>
                    <a:pt x="1" y="21"/>
                  </a:cubicBezTo>
                  <a:cubicBezTo>
                    <a:pt x="0" y="20"/>
                    <a:pt x="0" y="18"/>
                    <a:pt x="1" y="17"/>
                  </a:cubicBezTo>
                  <a:cubicBezTo>
                    <a:pt x="16" y="1"/>
                    <a:pt x="16" y="1"/>
                    <a:pt x="16" y="1"/>
                  </a:cubicBezTo>
                  <a:cubicBezTo>
                    <a:pt x="18" y="0"/>
                    <a:pt x="20" y="0"/>
                    <a:pt x="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íṣļiḋe">
              <a:extLst>
                <a:ext uri="{FF2B5EF4-FFF2-40B4-BE49-F238E27FC236}">
                  <a16:creationId xmlns:a16="http://schemas.microsoft.com/office/drawing/2014/main" id="{6F02C417-DD81-4778-A269-50080D292AAE}"/>
                </a:ext>
              </a:extLst>
            </p:cNvPr>
            <p:cNvSpPr/>
            <p:nvPr/>
          </p:nvSpPr>
          <p:spPr bwMode="auto">
            <a:xfrm>
              <a:off x="5309280" y="1584611"/>
              <a:ext cx="44384" cy="44384"/>
            </a:xfrm>
            <a:custGeom>
              <a:avLst/>
              <a:gdLst>
                <a:gd name="T0" fmla="*/ 2 w 23"/>
                <a:gd name="T1" fmla="*/ 1 h 23"/>
                <a:gd name="T2" fmla="*/ 2 w 23"/>
                <a:gd name="T3" fmla="*/ 1 h 23"/>
                <a:gd name="T4" fmla="*/ 6 w 23"/>
                <a:gd name="T5" fmla="*/ 1 h 23"/>
                <a:gd name="T6" fmla="*/ 22 w 23"/>
                <a:gd name="T7" fmla="*/ 17 h 23"/>
                <a:gd name="T8" fmla="*/ 22 w 23"/>
                <a:gd name="T9" fmla="*/ 21 h 23"/>
                <a:gd name="T10" fmla="*/ 17 w 23"/>
                <a:gd name="T11" fmla="*/ 21 h 23"/>
                <a:gd name="T12" fmla="*/ 2 w 23"/>
                <a:gd name="T13" fmla="*/ 6 h 23"/>
                <a:gd name="T14" fmla="*/ 2 w 23"/>
                <a:gd name="T15" fmla="*/ 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2" y="1"/>
                  </a:moveTo>
                  <a:cubicBezTo>
                    <a:pt x="2" y="1"/>
                    <a:pt x="2" y="1"/>
                    <a:pt x="2" y="1"/>
                  </a:cubicBezTo>
                  <a:cubicBezTo>
                    <a:pt x="3" y="0"/>
                    <a:pt x="5" y="0"/>
                    <a:pt x="6" y="1"/>
                  </a:cubicBezTo>
                  <a:cubicBezTo>
                    <a:pt x="22" y="17"/>
                    <a:pt x="22" y="17"/>
                    <a:pt x="22" y="17"/>
                  </a:cubicBezTo>
                  <a:cubicBezTo>
                    <a:pt x="23" y="18"/>
                    <a:pt x="23" y="20"/>
                    <a:pt x="22" y="21"/>
                  </a:cubicBezTo>
                  <a:cubicBezTo>
                    <a:pt x="21" y="23"/>
                    <a:pt x="19" y="23"/>
                    <a:pt x="17" y="21"/>
                  </a:cubicBezTo>
                  <a:cubicBezTo>
                    <a:pt x="2" y="6"/>
                    <a:pt x="2" y="6"/>
                    <a:pt x="2" y="6"/>
                  </a:cubicBezTo>
                  <a:cubicBezTo>
                    <a:pt x="0" y="4"/>
                    <a:pt x="0"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íSľïḍè">
              <a:extLst>
                <a:ext uri="{FF2B5EF4-FFF2-40B4-BE49-F238E27FC236}">
                  <a16:creationId xmlns:a16="http://schemas.microsoft.com/office/drawing/2014/main" id="{F30A1183-652D-4D31-A112-F0C4B7E6F1C4}"/>
                </a:ext>
              </a:extLst>
            </p:cNvPr>
            <p:cNvSpPr/>
            <p:nvPr/>
          </p:nvSpPr>
          <p:spPr bwMode="auto">
            <a:xfrm>
              <a:off x="5345072" y="1503006"/>
              <a:ext cx="55836" cy="11455"/>
            </a:xfrm>
            <a:custGeom>
              <a:avLst/>
              <a:gdLst>
                <a:gd name="T0" fmla="*/ 0 w 29"/>
                <a:gd name="T1" fmla="*/ 3 h 6"/>
                <a:gd name="T2" fmla="*/ 0 w 29"/>
                <a:gd name="T3" fmla="*/ 3 h 6"/>
                <a:gd name="T4" fmla="*/ 4 w 29"/>
                <a:gd name="T5" fmla="*/ 0 h 6"/>
                <a:gd name="T6" fmla="*/ 26 w 29"/>
                <a:gd name="T7" fmla="*/ 0 h 6"/>
                <a:gd name="T8" fmla="*/ 29 w 29"/>
                <a:gd name="T9" fmla="*/ 3 h 6"/>
                <a:gd name="T10" fmla="*/ 26 w 29"/>
                <a:gd name="T11" fmla="*/ 6 h 6"/>
                <a:gd name="T12" fmla="*/ 4 w 29"/>
                <a:gd name="T13" fmla="*/ 6 h 6"/>
                <a:gd name="T14" fmla="*/ 0 w 2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
                  <a:moveTo>
                    <a:pt x="0" y="3"/>
                  </a:moveTo>
                  <a:cubicBezTo>
                    <a:pt x="0" y="3"/>
                    <a:pt x="0" y="3"/>
                    <a:pt x="0" y="3"/>
                  </a:cubicBezTo>
                  <a:cubicBezTo>
                    <a:pt x="0" y="1"/>
                    <a:pt x="2" y="0"/>
                    <a:pt x="4" y="0"/>
                  </a:cubicBezTo>
                  <a:cubicBezTo>
                    <a:pt x="26" y="0"/>
                    <a:pt x="26" y="0"/>
                    <a:pt x="26" y="0"/>
                  </a:cubicBezTo>
                  <a:cubicBezTo>
                    <a:pt x="27" y="0"/>
                    <a:pt x="29" y="1"/>
                    <a:pt x="29" y="3"/>
                  </a:cubicBezTo>
                  <a:cubicBezTo>
                    <a:pt x="29" y="5"/>
                    <a:pt x="27" y="6"/>
                    <a:pt x="26" y="6"/>
                  </a:cubicBezTo>
                  <a:cubicBezTo>
                    <a:pt x="4" y="6"/>
                    <a:pt x="4" y="6"/>
                    <a:pt x="4" y="6"/>
                  </a:cubicBezTo>
                  <a:cubicBezTo>
                    <a:pt x="2" y="6"/>
                    <a:pt x="0" y="5"/>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i$ḷîḍê">
              <a:extLst>
                <a:ext uri="{FF2B5EF4-FFF2-40B4-BE49-F238E27FC236}">
                  <a16:creationId xmlns:a16="http://schemas.microsoft.com/office/drawing/2014/main" id="{61A0ACB0-BCA3-4D0F-AAC5-682FC10197F3}"/>
                </a:ext>
              </a:extLst>
            </p:cNvPr>
            <p:cNvSpPr/>
            <p:nvPr/>
          </p:nvSpPr>
          <p:spPr bwMode="auto">
            <a:xfrm>
              <a:off x="5309280" y="1388469"/>
              <a:ext cx="44384" cy="45815"/>
            </a:xfrm>
            <a:custGeom>
              <a:avLst/>
              <a:gdLst>
                <a:gd name="T0" fmla="*/ 2 w 23"/>
                <a:gd name="T1" fmla="*/ 22 h 23"/>
                <a:gd name="T2" fmla="*/ 2 w 23"/>
                <a:gd name="T3" fmla="*/ 22 h 23"/>
                <a:gd name="T4" fmla="*/ 2 w 23"/>
                <a:gd name="T5" fmla="*/ 17 h 23"/>
                <a:gd name="T6" fmla="*/ 17 w 23"/>
                <a:gd name="T7" fmla="*/ 1 h 23"/>
                <a:gd name="T8" fmla="*/ 22 w 23"/>
                <a:gd name="T9" fmla="*/ 1 h 23"/>
                <a:gd name="T10" fmla="*/ 22 w 23"/>
                <a:gd name="T11" fmla="*/ 6 h 23"/>
                <a:gd name="T12" fmla="*/ 6 w 23"/>
                <a:gd name="T13" fmla="*/ 22 h 23"/>
                <a:gd name="T14" fmla="*/ 2 w 23"/>
                <a:gd name="T15" fmla="*/ 2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2" y="22"/>
                  </a:moveTo>
                  <a:cubicBezTo>
                    <a:pt x="2" y="22"/>
                    <a:pt x="2" y="22"/>
                    <a:pt x="2" y="22"/>
                  </a:cubicBezTo>
                  <a:cubicBezTo>
                    <a:pt x="0" y="20"/>
                    <a:pt x="0" y="18"/>
                    <a:pt x="2" y="17"/>
                  </a:cubicBezTo>
                  <a:cubicBezTo>
                    <a:pt x="17" y="1"/>
                    <a:pt x="17" y="1"/>
                    <a:pt x="17" y="1"/>
                  </a:cubicBezTo>
                  <a:cubicBezTo>
                    <a:pt x="19" y="0"/>
                    <a:pt x="21" y="0"/>
                    <a:pt x="22" y="1"/>
                  </a:cubicBezTo>
                  <a:cubicBezTo>
                    <a:pt x="23" y="3"/>
                    <a:pt x="23" y="5"/>
                    <a:pt x="22" y="6"/>
                  </a:cubicBezTo>
                  <a:cubicBezTo>
                    <a:pt x="6" y="22"/>
                    <a:pt x="6" y="22"/>
                    <a:pt x="6" y="22"/>
                  </a:cubicBezTo>
                  <a:cubicBezTo>
                    <a:pt x="5" y="23"/>
                    <a:pt x="3" y="23"/>
                    <a:pt x="2"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9" name="îṩļîdè">
              <a:extLst>
                <a:ext uri="{FF2B5EF4-FFF2-40B4-BE49-F238E27FC236}">
                  <a16:creationId xmlns:a16="http://schemas.microsoft.com/office/drawing/2014/main" id="{3ED6A8D6-E07E-4ADD-BCF3-3FEAE03A7C34}"/>
                </a:ext>
              </a:extLst>
            </p:cNvPr>
            <p:cNvSpPr/>
            <p:nvPr/>
          </p:nvSpPr>
          <p:spPr bwMode="auto">
            <a:xfrm>
              <a:off x="5226242" y="1414241"/>
              <a:ext cx="110241" cy="104514"/>
            </a:xfrm>
            <a:custGeom>
              <a:avLst/>
              <a:gdLst>
                <a:gd name="T0" fmla="*/ 53 w 57"/>
                <a:gd name="T1" fmla="*/ 47 h 54"/>
                <a:gd name="T2" fmla="*/ 12 w 57"/>
                <a:gd name="T3" fmla="*/ 47 h 54"/>
                <a:gd name="T4" fmla="*/ 12 w 57"/>
                <a:gd name="T5" fmla="*/ 6 h 54"/>
                <a:gd name="T6" fmla="*/ 6 w 57"/>
                <a:gd name="T7" fmla="*/ 0 h 54"/>
                <a:gd name="T8" fmla="*/ 0 w 57"/>
                <a:gd name="T9" fmla="*/ 6 h 54"/>
                <a:gd name="T10" fmla="*/ 0 w 57"/>
                <a:gd name="T11" fmla="*/ 48 h 54"/>
                <a:gd name="T12" fmla="*/ 0 w 57"/>
                <a:gd name="T13" fmla="*/ 49 h 54"/>
                <a:gd name="T14" fmla="*/ 0 w 57"/>
                <a:gd name="T15" fmla="*/ 51 h 54"/>
                <a:gd name="T16" fmla="*/ 3 w 57"/>
                <a:gd name="T17" fmla="*/ 54 h 54"/>
                <a:gd name="T18" fmla="*/ 53 w 57"/>
                <a:gd name="T19" fmla="*/ 54 h 54"/>
                <a:gd name="T20" fmla="*/ 57 w 57"/>
                <a:gd name="T21" fmla="*/ 51 h 54"/>
                <a:gd name="T22" fmla="*/ 53 w 57"/>
                <a:gd name="T23"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4">
                  <a:moveTo>
                    <a:pt x="53" y="47"/>
                  </a:moveTo>
                  <a:cubicBezTo>
                    <a:pt x="12" y="47"/>
                    <a:pt x="12" y="47"/>
                    <a:pt x="12" y="47"/>
                  </a:cubicBezTo>
                  <a:cubicBezTo>
                    <a:pt x="12" y="6"/>
                    <a:pt x="12" y="6"/>
                    <a:pt x="12" y="6"/>
                  </a:cubicBezTo>
                  <a:cubicBezTo>
                    <a:pt x="12" y="3"/>
                    <a:pt x="9" y="0"/>
                    <a:pt x="6" y="0"/>
                  </a:cubicBezTo>
                  <a:cubicBezTo>
                    <a:pt x="2" y="0"/>
                    <a:pt x="0" y="3"/>
                    <a:pt x="0" y="6"/>
                  </a:cubicBezTo>
                  <a:cubicBezTo>
                    <a:pt x="0" y="48"/>
                    <a:pt x="0" y="48"/>
                    <a:pt x="0" y="48"/>
                  </a:cubicBezTo>
                  <a:cubicBezTo>
                    <a:pt x="0" y="48"/>
                    <a:pt x="0" y="49"/>
                    <a:pt x="0" y="49"/>
                  </a:cubicBezTo>
                  <a:cubicBezTo>
                    <a:pt x="0" y="50"/>
                    <a:pt x="0" y="50"/>
                    <a:pt x="0" y="51"/>
                  </a:cubicBezTo>
                  <a:cubicBezTo>
                    <a:pt x="0" y="52"/>
                    <a:pt x="1" y="54"/>
                    <a:pt x="3" y="54"/>
                  </a:cubicBezTo>
                  <a:cubicBezTo>
                    <a:pt x="53" y="54"/>
                    <a:pt x="53" y="54"/>
                    <a:pt x="53" y="54"/>
                  </a:cubicBezTo>
                  <a:cubicBezTo>
                    <a:pt x="55" y="54"/>
                    <a:pt x="57" y="52"/>
                    <a:pt x="57" y="51"/>
                  </a:cubicBezTo>
                  <a:cubicBezTo>
                    <a:pt x="57" y="49"/>
                    <a:pt x="55" y="47"/>
                    <a:pt x="5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0" name="îŝḻîḋê">
              <a:extLst>
                <a:ext uri="{FF2B5EF4-FFF2-40B4-BE49-F238E27FC236}">
                  <a16:creationId xmlns:a16="http://schemas.microsoft.com/office/drawing/2014/main" id="{50D82FB4-923F-41CD-B5ED-A79F68F1AA4F}"/>
                </a:ext>
              </a:extLst>
            </p:cNvPr>
            <p:cNvSpPr/>
            <p:nvPr/>
          </p:nvSpPr>
          <p:spPr bwMode="auto">
            <a:xfrm>
              <a:off x="7937884" y="2562465"/>
              <a:ext cx="448125" cy="458145"/>
            </a:xfrm>
            <a:custGeom>
              <a:avLst/>
              <a:gdLst>
                <a:gd name="T0" fmla="*/ 231 w 231"/>
                <a:gd name="T1" fmla="*/ 130 h 237"/>
                <a:gd name="T2" fmla="*/ 231 w 231"/>
                <a:gd name="T3" fmla="*/ 31 h 237"/>
                <a:gd name="T4" fmla="*/ 200 w 231"/>
                <a:gd name="T5" fmla="*/ 0 h 237"/>
                <a:gd name="T6" fmla="*/ 31 w 231"/>
                <a:gd name="T7" fmla="*/ 0 h 237"/>
                <a:gd name="T8" fmla="*/ 0 w 231"/>
                <a:gd name="T9" fmla="*/ 31 h 237"/>
                <a:gd name="T10" fmla="*/ 0 w 231"/>
                <a:gd name="T11" fmla="*/ 130 h 237"/>
                <a:gd name="T12" fmla="*/ 31 w 231"/>
                <a:gd name="T13" fmla="*/ 161 h 237"/>
                <a:gd name="T14" fmla="*/ 162 w 231"/>
                <a:gd name="T15" fmla="*/ 161 h 237"/>
                <a:gd name="T16" fmla="*/ 231 w 231"/>
                <a:gd name="T17" fmla="*/ 237 h 237"/>
                <a:gd name="T18" fmla="*/ 208 w 231"/>
                <a:gd name="T19" fmla="*/ 159 h 237"/>
                <a:gd name="T20" fmla="*/ 231 w 231"/>
                <a:gd name="T21" fmla="*/ 13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237">
                  <a:moveTo>
                    <a:pt x="231" y="130"/>
                  </a:moveTo>
                  <a:cubicBezTo>
                    <a:pt x="231" y="31"/>
                    <a:pt x="231" y="31"/>
                    <a:pt x="231" y="31"/>
                  </a:cubicBezTo>
                  <a:cubicBezTo>
                    <a:pt x="231" y="14"/>
                    <a:pt x="217" y="0"/>
                    <a:pt x="200" y="0"/>
                  </a:cubicBezTo>
                  <a:cubicBezTo>
                    <a:pt x="31" y="0"/>
                    <a:pt x="31" y="0"/>
                    <a:pt x="31" y="0"/>
                  </a:cubicBezTo>
                  <a:cubicBezTo>
                    <a:pt x="14" y="0"/>
                    <a:pt x="0" y="14"/>
                    <a:pt x="0" y="31"/>
                  </a:cubicBezTo>
                  <a:cubicBezTo>
                    <a:pt x="0" y="130"/>
                    <a:pt x="0" y="130"/>
                    <a:pt x="0" y="130"/>
                  </a:cubicBezTo>
                  <a:cubicBezTo>
                    <a:pt x="0" y="147"/>
                    <a:pt x="14" y="161"/>
                    <a:pt x="31" y="161"/>
                  </a:cubicBezTo>
                  <a:cubicBezTo>
                    <a:pt x="162" y="161"/>
                    <a:pt x="162" y="161"/>
                    <a:pt x="162" y="161"/>
                  </a:cubicBezTo>
                  <a:cubicBezTo>
                    <a:pt x="231" y="237"/>
                    <a:pt x="231" y="237"/>
                    <a:pt x="231" y="237"/>
                  </a:cubicBezTo>
                  <a:cubicBezTo>
                    <a:pt x="208" y="159"/>
                    <a:pt x="208" y="159"/>
                    <a:pt x="208" y="159"/>
                  </a:cubicBezTo>
                  <a:cubicBezTo>
                    <a:pt x="221" y="156"/>
                    <a:pt x="231" y="144"/>
                    <a:pt x="231"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îšľîḋê">
              <a:extLst>
                <a:ext uri="{FF2B5EF4-FFF2-40B4-BE49-F238E27FC236}">
                  <a16:creationId xmlns:a16="http://schemas.microsoft.com/office/drawing/2014/main" id="{681C6E11-1AEB-4A7D-B6A5-3F86B0963914}"/>
                </a:ext>
              </a:extLst>
            </p:cNvPr>
            <p:cNvSpPr/>
            <p:nvPr/>
          </p:nvSpPr>
          <p:spPr bwMode="auto">
            <a:xfrm>
              <a:off x="6650783" y="1232413"/>
              <a:ext cx="459576" cy="638539"/>
            </a:xfrm>
            <a:custGeom>
              <a:avLst/>
              <a:gdLst>
                <a:gd name="T0" fmla="*/ 195 w 237"/>
                <a:gd name="T1" fmla="*/ 316 h 330"/>
                <a:gd name="T2" fmla="*/ 198 w 237"/>
                <a:gd name="T3" fmla="*/ 316 h 330"/>
                <a:gd name="T4" fmla="*/ 201 w 237"/>
                <a:gd name="T5" fmla="*/ 313 h 330"/>
                <a:gd name="T6" fmla="*/ 204 w 237"/>
                <a:gd name="T7" fmla="*/ 118 h 330"/>
                <a:gd name="T8" fmla="*/ 228 w 237"/>
                <a:gd name="T9" fmla="*/ 97 h 330"/>
                <a:gd name="T10" fmla="*/ 220 w 237"/>
                <a:gd name="T11" fmla="*/ 53 h 330"/>
                <a:gd name="T12" fmla="*/ 236 w 237"/>
                <a:gd name="T13" fmla="*/ 20 h 330"/>
                <a:gd name="T14" fmla="*/ 233 w 237"/>
                <a:gd name="T15" fmla="*/ 13 h 330"/>
                <a:gd name="T16" fmla="*/ 231 w 237"/>
                <a:gd name="T17" fmla="*/ 12 h 330"/>
                <a:gd name="T18" fmla="*/ 234 w 237"/>
                <a:gd name="T19" fmla="*/ 6 h 330"/>
                <a:gd name="T20" fmla="*/ 232 w 237"/>
                <a:gd name="T21" fmla="*/ 1 h 330"/>
                <a:gd name="T22" fmla="*/ 226 w 237"/>
                <a:gd name="T23" fmla="*/ 3 h 330"/>
                <a:gd name="T24" fmla="*/ 223 w 237"/>
                <a:gd name="T25" fmla="*/ 8 h 330"/>
                <a:gd name="T26" fmla="*/ 221 w 237"/>
                <a:gd name="T27" fmla="*/ 7 h 330"/>
                <a:gd name="T28" fmla="*/ 213 w 237"/>
                <a:gd name="T29" fmla="*/ 10 h 330"/>
                <a:gd name="T30" fmla="*/ 198 w 237"/>
                <a:gd name="T31" fmla="*/ 42 h 330"/>
                <a:gd name="T32" fmla="*/ 159 w 237"/>
                <a:gd name="T33" fmla="*/ 64 h 330"/>
                <a:gd name="T34" fmla="*/ 158 w 237"/>
                <a:gd name="T35" fmla="*/ 96 h 330"/>
                <a:gd name="T36" fmla="*/ 8 w 237"/>
                <a:gd name="T37" fmla="*/ 221 h 330"/>
                <a:gd name="T38" fmla="*/ 7 w 237"/>
                <a:gd name="T39" fmla="*/ 226 h 330"/>
                <a:gd name="T40" fmla="*/ 10 w 237"/>
                <a:gd name="T41" fmla="*/ 228 h 330"/>
                <a:gd name="T42" fmla="*/ 0 w 237"/>
                <a:gd name="T43" fmla="*/ 237 h 330"/>
                <a:gd name="T44" fmla="*/ 11 w 237"/>
                <a:gd name="T45" fmla="*/ 230 h 330"/>
                <a:gd name="T46" fmla="*/ 14 w 237"/>
                <a:gd name="T47" fmla="*/ 233 h 330"/>
                <a:gd name="T48" fmla="*/ 18 w 237"/>
                <a:gd name="T49" fmla="*/ 233 h 330"/>
                <a:gd name="T50" fmla="*/ 112 w 237"/>
                <a:gd name="T51" fmla="*/ 155 h 330"/>
                <a:gd name="T52" fmla="*/ 144 w 237"/>
                <a:gd name="T53" fmla="*/ 184 h 330"/>
                <a:gd name="T54" fmla="*/ 187 w 237"/>
                <a:gd name="T55" fmla="*/ 190 h 330"/>
                <a:gd name="T56" fmla="*/ 186 w 237"/>
                <a:gd name="T57" fmla="*/ 313 h 330"/>
                <a:gd name="T58" fmla="*/ 189 w 237"/>
                <a:gd name="T59" fmla="*/ 316 h 330"/>
                <a:gd name="T60" fmla="*/ 192 w 237"/>
                <a:gd name="T61" fmla="*/ 316 h 330"/>
                <a:gd name="T62" fmla="*/ 194 w 237"/>
                <a:gd name="T63" fmla="*/ 330 h 330"/>
                <a:gd name="T64" fmla="*/ 195 w 237"/>
                <a:gd name="T65" fmla="*/ 316 h 330"/>
                <a:gd name="T66" fmla="*/ 204 w 237"/>
                <a:gd name="T67" fmla="*/ 59 h 330"/>
                <a:gd name="T68" fmla="*/ 215 w 237"/>
                <a:gd name="T69" fmla="*/ 91 h 330"/>
                <a:gd name="T70" fmla="*/ 183 w 237"/>
                <a:gd name="T71" fmla="*/ 102 h 330"/>
                <a:gd name="T72" fmla="*/ 172 w 237"/>
                <a:gd name="T73" fmla="*/ 71 h 330"/>
                <a:gd name="T74" fmla="*/ 204 w 237"/>
                <a:gd name="T75" fmla="*/ 59 h 330"/>
                <a:gd name="T76" fmla="*/ 149 w 237"/>
                <a:gd name="T77" fmla="*/ 174 h 330"/>
                <a:gd name="T78" fmla="*/ 120 w 237"/>
                <a:gd name="T79" fmla="*/ 148 h 330"/>
                <a:gd name="T80" fmla="*/ 167 w 237"/>
                <a:gd name="T81" fmla="*/ 109 h 330"/>
                <a:gd name="T82" fmla="*/ 177 w 237"/>
                <a:gd name="T83" fmla="*/ 116 h 330"/>
                <a:gd name="T84" fmla="*/ 188 w 237"/>
                <a:gd name="T85" fmla="*/ 119 h 330"/>
                <a:gd name="T86" fmla="*/ 187 w 237"/>
                <a:gd name="T87" fmla="*/ 180 h 330"/>
                <a:gd name="T88" fmla="*/ 149 w 237"/>
                <a:gd name="T89" fmla="*/ 17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7" h="330">
                  <a:moveTo>
                    <a:pt x="195" y="316"/>
                  </a:moveTo>
                  <a:cubicBezTo>
                    <a:pt x="198" y="316"/>
                    <a:pt x="198" y="316"/>
                    <a:pt x="198" y="316"/>
                  </a:cubicBezTo>
                  <a:cubicBezTo>
                    <a:pt x="200" y="316"/>
                    <a:pt x="201" y="315"/>
                    <a:pt x="201" y="313"/>
                  </a:cubicBezTo>
                  <a:cubicBezTo>
                    <a:pt x="204" y="118"/>
                    <a:pt x="204" y="118"/>
                    <a:pt x="204" y="118"/>
                  </a:cubicBezTo>
                  <a:cubicBezTo>
                    <a:pt x="214" y="115"/>
                    <a:pt x="223" y="108"/>
                    <a:pt x="228" y="97"/>
                  </a:cubicBezTo>
                  <a:cubicBezTo>
                    <a:pt x="236" y="82"/>
                    <a:pt x="232" y="64"/>
                    <a:pt x="220" y="53"/>
                  </a:cubicBezTo>
                  <a:cubicBezTo>
                    <a:pt x="236" y="20"/>
                    <a:pt x="236" y="20"/>
                    <a:pt x="236" y="20"/>
                  </a:cubicBezTo>
                  <a:cubicBezTo>
                    <a:pt x="237" y="18"/>
                    <a:pt x="236" y="15"/>
                    <a:pt x="233" y="13"/>
                  </a:cubicBezTo>
                  <a:cubicBezTo>
                    <a:pt x="231" y="12"/>
                    <a:pt x="231" y="12"/>
                    <a:pt x="231" y="12"/>
                  </a:cubicBezTo>
                  <a:cubicBezTo>
                    <a:pt x="234" y="6"/>
                    <a:pt x="234" y="6"/>
                    <a:pt x="234" y="6"/>
                  </a:cubicBezTo>
                  <a:cubicBezTo>
                    <a:pt x="235" y="4"/>
                    <a:pt x="234" y="2"/>
                    <a:pt x="232" y="1"/>
                  </a:cubicBezTo>
                  <a:cubicBezTo>
                    <a:pt x="229" y="0"/>
                    <a:pt x="227" y="1"/>
                    <a:pt x="226" y="3"/>
                  </a:cubicBezTo>
                  <a:cubicBezTo>
                    <a:pt x="223" y="8"/>
                    <a:pt x="223" y="8"/>
                    <a:pt x="223" y="8"/>
                  </a:cubicBezTo>
                  <a:cubicBezTo>
                    <a:pt x="221" y="7"/>
                    <a:pt x="221" y="7"/>
                    <a:pt x="221" y="7"/>
                  </a:cubicBezTo>
                  <a:cubicBezTo>
                    <a:pt x="218" y="6"/>
                    <a:pt x="215" y="7"/>
                    <a:pt x="213" y="10"/>
                  </a:cubicBezTo>
                  <a:cubicBezTo>
                    <a:pt x="198" y="42"/>
                    <a:pt x="198" y="42"/>
                    <a:pt x="198" y="42"/>
                  </a:cubicBezTo>
                  <a:cubicBezTo>
                    <a:pt x="182" y="40"/>
                    <a:pt x="166" y="49"/>
                    <a:pt x="159" y="64"/>
                  </a:cubicBezTo>
                  <a:cubicBezTo>
                    <a:pt x="154" y="75"/>
                    <a:pt x="154" y="86"/>
                    <a:pt x="158" y="96"/>
                  </a:cubicBezTo>
                  <a:cubicBezTo>
                    <a:pt x="8" y="221"/>
                    <a:pt x="8" y="221"/>
                    <a:pt x="8" y="221"/>
                  </a:cubicBezTo>
                  <a:cubicBezTo>
                    <a:pt x="7" y="222"/>
                    <a:pt x="6" y="224"/>
                    <a:pt x="7" y="226"/>
                  </a:cubicBezTo>
                  <a:cubicBezTo>
                    <a:pt x="10" y="228"/>
                    <a:pt x="10" y="228"/>
                    <a:pt x="10" y="228"/>
                  </a:cubicBezTo>
                  <a:cubicBezTo>
                    <a:pt x="0" y="237"/>
                    <a:pt x="0" y="237"/>
                    <a:pt x="0" y="237"/>
                  </a:cubicBezTo>
                  <a:cubicBezTo>
                    <a:pt x="11" y="230"/>
                    <a:pt x="11" y="230"/>
                    <a:pt x="11" y="230"/>
                  </a:cubicBezTo>
                  <a:cubicBezTo>
                    <a:pt x="14" y="233"/>
                    <a:pt x="14" y="233"/>
                    <a:pt x="14" y="233"/>
                  </a:cubicBezTo>
                  <a:cubicBezTo>
                    <a:pt x="15" y="234"/>
                    <a:pt x="17" y="234"/>
                    <a:pt x="18" y="233"/>
                  </a:cubicBezTo>
                  <a:cubicBezTo>
                    <a:pt x="112" y="155"/>
                    <a:pt x="112" y="155"/>
                    <a:pt x="112" y="155"/>
                  </a:cubicBezTo>
                  <a:cubicBezTo>
                    <a:pt x="120" y="167"/>
                    <a:pt x="131" y="177"/>
                    <a:pt x="144" y="184"/>
                  </a:cubicBezTo>
                  <a:cubicBezTo>
                    <a:pt x="158" y="190"/>
                    <a:pt x="173" y="192"/>
                    <a:pt x="187" y="190"/>
                  </a:cubicBezTo>
                  <a:cubicBezTo>
                    <a:pt x="186" y="313"/>
                    <a:pt x="186" y="313"/>
                    <a:pt x="186" y="313"/>
                  </a:cubicBezTo>
                  <a:cubicBezTo>
                    <a:pt x="186" y="315"/>
                    <a:pt x="187" y="316"/>
                    <a:pt x="189" y="316"/>
                  </a:cubicBezTo>
                  <a:cubicBezTo>
                    <a:pt x="192" y="316"/>
                    <a:pt x="192" y="316"/>
                    <a:pt x="192" y="316"/>
                  </a:cubicBezTo>
                  <a:cubicBezTo>
                    <a:pt x="194" y="330"/>
                    <a:pt x="194" y="330"/>
                    <a:pt x="194" y="330"/>
                  </a:cubicBezTo>
                  <a:lnTo>
                    <a:pt x="195" y="316"/>
                  </a:lnTo>
                  <a:close/>
                  <a:moveTo>
                    <a:pt x="204" y="59"/>
                  </a:moveTo>
                  <a:cubicBezTo>
                    <a:pt x="215" y="65"/>
                    <a:pt x="220" y="79"/>
                    <a:pt x="215" y="91"/>
                  </a:cubicBezTo>
                  <a:cubicBezTo>
                    <a:pt x="209" y="102"/>
                    <a:pt x="195" y="107"/>
                    <a:pt x="183" y="102"/>
                  </a:cubicBezTo>
                  <a:cubicBezTo>
                    <a:pt x="172" y="96"/>
                    <a:pt x="167" y="82"/>
                    <a:pt x="172" y="71"/>
                  </a:cubicBezTo>
                  <a:cubicBezTo>
                    <a:pt x="178" y="59"/>
                    <a:pt x="192" y="54"/>
                    <a:pt x="204" y="59"/>
                  </a:cubicBezTo>
                  <a:close/>
                  <a:moveTo>
                    <a:pt x="149" y="174"/>
                  </a:moveTo>
                  <a:cubicBezTo>
                    <a:pt x="137" y="168"/>
                    <a:pt x="127" y="159"/>
                    <a:pt x="120" y="148"/>
                  </a:cubicBezTo>
                  <a:cubicBezTo>
                    <a:pt x="167" y="109"/>
                    <a:pt x="167" y="109"/>
                    <a:pt x="167" y="109"/>
                  </a:cubicBezTo>
                  <a:cubicBezTo>
                    <a:pt x="170" y="112"/>
                    <a:pt x="173" y="114"/>
                    <a:pt x="177" y="116"/>
                  </a:cubicBezTo>
                  <a:cubicBezTo>
                    <a:pt x="180" y="117"/>
                    <a:pt x="184" y="118"/>
                    <a:pt x="188" y="119"/>
                  </a:cubicBezTo>
                  <a:cubicBezTo>
                    <a:pt x="187" y="180"/>
                    <a:pt x="187" y="180"/>
                    <a:pt x="187" y="180"/>
                  </a:cubicBezTo>
                  <a:cubicBezTo>
                    <a:pt x="175" y="182"/>
                    <a:pt x="161" y="180"/>
                    <a:pt x="149" y="1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2" name="iṥḻiďe">
              <a:extLst>
                <a:ext uri="{FF2B5EF4-FFF2-40B4-BE49-F238E27FC236}">
                  <a16:creationId xmlns:a16="http://schemas.microsoft.com/office/drawing/2014/main" id="{80EE319B-6A39-4B32-8A86-8943D6E0C73E}"/>
                </a:ext>
              </a:extLst>
            </p:cNvPr>
            <p:cNvSpPr/>
            <p:nvPr/>
          </p:nvSpPr>
          <p:spPr bwMode="auto">
            <a:xfrm>
              <a:off x="3788812" y="2611145"/>
              <a:ext cx="522571" cy="362221"/>
            </a:xfrm>
            <a:custGeom>
              <a:avLst/>
              <a:gdLst>
                <a:gd name="T0" fmla="*/ 251 w 269"/>
                <a:gd name="T1" fmla="*/ 187 h 187"/>
                <a:gd name="T2" fmla="*/ 17 w 269"/>
                <a:gd name="T3" fmla="*/ 187 h 187"/>
                <a:gd name="T4" fmla="*/ 0 w 269"/>
                <a:gd name="T5" fmla="*/ 170 h 187"/>
                <a:gd name="T6" fmla="*/ 0 w 269"/>
                <a:gd name="T7" fmla="*/ 18 h 187"/>
                <a:gd name="T8" fmla="*/ 17 w 269"/>
                <a:gd name="T9" fmla="*/ 0 h 187"/>
                <a:gd name="T10" fmla="*/ 251 w 269"/>
                <a:gd name="T11" fmla="*/ 0 h 187"/>
                <a:gd name="T12" fmla="*/ 269 w 269"/>
                <a:gd name="T13" fmla="*/ 18 h 187"/>
                <a:gd name="T14" fmla="*/ 269 w 269"/>
                <a:gd name="T15" fmla="*/ 170 h 187"/>
                <a:gd name="T16" fmla="*/ 251 w 269"/>
                <a:gd name="T17" fmla="*/ 187 h 187"/>
                <a:gd name="T18" fmla="*/ 17 w 269"/>
                <a:gd name="T19" fmla="*/ 17 h 187"/>
                <a:gd name="T20" fmla="*/ 16 w 269"/>
                <a:gd name="T21" fmla="*/ 18 h 187"/>
                <a:gd name="T22" fmla="*/ 16 w 269"/>
                <a:gd name="T23" fmla="*/ 170 h 187"/>
                <a:gd name="T24" fmla="*/ 17 w 269"/>
                <a:gd name="T25" fmla="*/ 171 h 187"/>
                <a:gd name="T26" fmla="*/ 251 w 269"/>
                <a:gd name="T27" fmla="*/ 171 h 187"/>
                <a:gd name="T28" fmla="*/ 252 w 269"/>
                <a:gd name="T29" fmla="*/ 170 h 187"/>
                <a:gd name="T30" fmla="*/ 252 w 269"/>
                <a:gd name="T31" fmla="*/ 18 h 187"/>
                <a:gd name="T32" fmla="*/ 251 w 269"/>
                <a:gd name="T33" fmla="*/ 17 h 187"/>
                <a:gd name="T34" fmla="*/ 17 w 269"/>
                <a:gd name="T35" fmla="*/ 1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187">
                  <a:moveTo>
                    <a:pt x="251" y="187"/>
                  </a:moveTo>
                  <a:cubicBezTo>
                    <a:pt x="17" y="187"/>
                    <a:pt x="17" y="187"/>
                    <a:pt x="17" y="187"/>
                  </a:cubicBezTo>
                  <a:cubicBezTo>
                    <a:pt x="8" y="187"/>
                    <a:pt x="0" y="179"/>
                    <a:pt x="0" y="170"/>
                  </a:cubicBezTo>
                  <a:cubicBezTo>
                    <a:pt x="0" y="18"/>
                    <a:pt x="0" y="18"/>
                    <a:pt x="0" y="18"/>
                  </a:cubicBezTo>
                  <a:cubicBezTo>
                    <a:pt x="0" y="8"/>
                    <a:pt x="8" y="0"/>
                    <a:pt x="17" y="0"/>
                  </a:cubicBezTo>
                  <a:cubicBezTo>
                    <a:pt x="251" y="0"/>
                    <a:pt x="251" y="0"/>
                    <a:pt x="251" y="0"/>
                  </a:cubicBezTo>
                  <a:cubicBezTo>
                    <a:pt x="261" y="0"/>
                    <a:pt x="269" y="8"/>
                    <a:pt x="269" y="18"/>
                  </a:cubicBezTo>
                  <a:cubicBezTo>
                    <a:pt x="269" y="170"/>
                    <a:pt x="269" y="170"/>
                    <a:pt x="269" y="170"/>
                  </a:cubicBezTo>
                  <a:cubicBezTo>
                    <a:pt x="269" y="179"/>
                    <a:pt x="261" y="187"/>
                    <a:pt x="251" y="187"/>
                  </a:cubicBezTo>
                  <a:close/>
                  <a:moveTo>
                    <a:pt x="17" y="17"/>
                  </a:moveTo>
                  <a:cubicBezTo>
                    <a:pt x="17" y="17"/>
                    <a:pt x="16" y="17"/>
                    <a:pt x="16" y="18"/>
                  </a:cubicBezTo>
                  <a:cubicBezTo>
                    <a:pt x="16" y="170"/>
                    <a:pt x="16" y="170"/>
                    <a:pt x="16" y="170"/>
                  </a:cubicBezTo>
                  <a:cubicBezTo>
                    <a:pt x="16" y="170"/>
                    <a:pt x="17" y="171"/>
                    <a:pt x="17" y="171"/>
                  </a:cubicBezTo>
                  <a:cubicBezTo>
                    <a:pt x="251" y="171"/>
                    <a:pt x="251" y="171"/>
                    <a:pt x="251" y="171"/>
                  </a:cubicBezTo>
                  <a:cubicBezTo>
                    <a:pt x="252" y="171"/>
                    <a:pt x="252" y="170"/>
                    <a:pt x="252" y="170"/>
                  </a:cubicBezTo>
                  <a:cubicBezTo>
                    <a:pt x="252" y="18"/>
                    <a:pt x="252" y="18"/>
                    <a:pt x="252" y="18"/>
                  </a:cubicBezTo>
                  <a:cubicBezTo>
                    <a:pt x="252" y="17"/>
                    <a:pt x="252" y="17"/>
                    <a:pt x="251" y="17"/>
                  </a:cubicBezTo>
                  <a:lnTo>
                    <a:pt x="1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3" name="ís1îḍé">
              <a:extLst>
                <a:ext uri="{FF2B5EF4-FFF2-40B4-BE49-F238E27FC236}">
                  <a16:creationId xmlns:a16="http://schemas.microsoft.com/office/drawing/2014/main" id="{0542CC56-BEA1-4A5D-8744-38131041D41C}"/>
                </a:ext>
              </a:extLst>
            </p:cNvPr>
            <p:cNvSpPr/>
            <p:nvPr/>
          </p:nvSpPr>
          <p:spPr bwMode="auto">
            <a:xfrm>
              <a:off x="3727249" y="2980525"/>
              <a:ext cx="647128" cy="31499"/>
            </a:xfrm>
            <a:custGeom>
              <a:avLst/>
              <a:gdLst>
                <a:gd name="T0" fmla="*/ 325 w 333"/>
                <a:gd name="T1" fmla="*/ 16 h 16"/>
                <a:gd name="T2" fmla="*/ 8 w 333"/>
                <a:gd name="T3" fmla="*/ 16 h 16"/>
                <a:gd name="T4" fmla="*/ 0 w 333"/>
                <a:gd name="T5" fmla="*/ 8 h 16"/>
                <a:gd name="T6" fmla="*/ 8 w 333"/>
                <a:gd name="T7" fmla="*/ 0 h 16"/>
                <a:gd name="T8" fmla="*/ 325 w 333"/>
                <a:gd name="T9" fmla="*/ 0 h 16"/>
                <a:gd name="T10" fmla="*/ 333 w 333"/>
                <a:gd name="T11" fmla="*/ 8 h 16"/>
                <a:gd name="T12" fmla="*/ 325 w 333"/>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33" h="16">
                  <a:moveTo>
                    <a:pt x="325" y="16"/>
                  </a:moveTo>
                  <a:cubicBezTo>
                    <a:pt x="8" y="16"/>
                    <a:pt x="8" y="16"/>
                    <a:pt x="8" y="16"/>
                  </a:cubicBezTo>
                  <a:cubicBezTo>
                    <a:pt x="3" y="16"/>
                    <a:pt x="0" y="12"/>
                    <a:pt x="0" y="8"/>
                  </a:cubicBezTo>
                  <a:cubicBezTo>
                    <a:pt x="0" y="3"/>
                    <a:pt x="3" y="0"/>
                    <a:pt x="8" y="0"/>
                  </a:cubicBezTo>
                  <a:cubicBezTo>
                    <a:pt x="325" y="0"/>
                    <a:pt x="325" y="0"/>
                    <a:pt x="325" y="0"/>
                  </a:cubicBezTo>
                  <a:cubicBezTo>
                    <a:pt x="329" y="0"/>
                    <a:pt x="333" y="3"/>
                    <a:pt x="333" y="8"/>
                  </a:cubicBezTo>
                  <a:cubicBezTo>
                    <a:pt x="333" y="12"/>
                    <a:pt x="329" y="16"/>
                    <a:pt x="32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4" name="ïš1ïḑé">
              <a:extLst>
                <a:ext uri="{FF2B5EF4-FFF2-40B4-BE49-F238E27FC236}">
                  <a16:creationId xmlns:a16="http://schemas.microsoft.com/office/drawing/2014/main" id="{C411F243-1BDB-4DBB-9CFD-EAEB46F5D2C5}"/>
                </a:ext>
              </a:extLst>
            </p:cNvPr>
            <p:cNvSpPr/>
            <p:nvPr/>
          </p:nvSpPr>
          <p:spPr bwMode="auto">
            <a:xfrm>
              <a:off x="4016452" y="2310487"/>
              <a:ext cx="168942" cy="170373"/>
            </a:xfrm>
            <a:custGeom>
              <a:avLst/>
              <a:gdLst>
                <a:gd name="T0" fmla="*/ 87 w 87"/>
                <a:gd name="T1" fmla="*/ 39 h 88"/>
                <a:gd name="T2" fmla="*/ 82 w 87"/>
                <a:gd name="T3" fmla="*/ 37 h 88"/>
                <a:gd name="T4" fmla="*/ 76 w 87"/>
                <a:gd name="T5" fmla="*/ 22 h 88"/>
                <a:gd name="T6" fmla="*/ 78 w 87"/>
                <a:gd name="T7" fmla="*/ 17 h 88"/>
                <a:gd name="T8" fmla="*/ 78 w 87"/>
                <a:gd name="T9" fmla="*/ 16 h 88"/>
                <a:gd name="T10" fmla="*/ 75 w 87"/>
                <a:gd name="T11" fmla="*/ 13 h 88"/>
                <a:gd name="T12" fmla="*/ 71 w 87"/>
                <a:gd name="T13" fmla="*/ 10 h 88"/>
                <a:gd name="T14" fmla="*/ 71 w 87"/>
                <a:gd name="T15" fmla="*/ 10 h 88"/>
                <a:gd name="T16" fmla="*/ 66 w 87"/>
                <a:gd name="T17" fmla="*/ 12 h 88"/>
                <a:gd name="T18" fmla="*/ 51 w 87"/>
                <a:gd name="T19" fmla="*/ 5 h 88"/>
                <a:gd name="T20" fmla="*/ 49 w 87"/>
                <a:gd name="T21" fmla="*/ 0 h 88"/>
                <a:gd name="T22" fmla="*/ 48 w 87"/>
                <a:gd name="T23" fmla="*/ 0 h 88"/>
                <a:gd name="T24" fmla="*/ 44 w 87"/>
                <a:gd name="T25" fmla="*/ 0 h 88"/>
                <a:gd name="T26" fmla="*/ 39 w 87"/>
                <a:gd name="T27" fmla="*/ 0 h 88"/>
                <a:gd name="T28" fmla="*/ 39 w 87"/>
                <a:gd name="T29" fmla="*/ 0 h 88"/>
                <a:gd name="T30" fmla="*/ 36 w 87"/>
                <a:gd name="T31" fmla="*/ 5 h 88"/>
                <a:gd name="T32" fmla="*/ 22 w 87"/>
                <a:gd name="T33" fmla="*/ 11 h 88"/>
                <a:gd name="T34" fmla="*/ 17 w 87"/>
                <a:gd name="T35" fmla="*/ 9 h 88"/>
                <a:gd name="T36" fmla="*/ 16 w 87"/>
                <a:gd name="T37" fmla="*/ 9 h 88"/>
                <a:gd name="T38" fmla="*/ 13 w 87"/>
                <a:gd name="T39" fmla="*/ 13 h 88"/>
                <a:gd name="T40" fmla="*/ 9 w 87"/>
                <a:gd name="T41" fmla="*/ 16 h 88"/>
                <a:gd name="T42" fmla="*/ 9 w 87"/>
                <a:gd name="T43" fmla="*/ 17 h 88"/>
                <a:gd name="T44" fmla="*/ 11 w 87"/>
                <a:gd name="T45" fmla="*/ 22 h 88"/>
                <a:gd name="T46" fmla="*/ 5 w 87"/>
                <a:gd name="T47" fmla="*/ 36 h 88"/>
                <a:gd name="T48" fmla="*/ 0 w 87"/>
                <a:gd name="T49" fmla="*/ 38 h 88"/>
                <a:gd name="T50" fmla="*/ 0 w 87"/>
                <a:gd name="T51" fmla="*/ 39 h 88"/>
                <a:gd name="T52" fmla="*/ 0 w 87"/>
                <a:gd name="T53" fmla="*/ 44 h 88"/>
                <a:gd name="T54" fmla="*/ 0 w 87"/>
                <a:gd name="T55" fmla="*/ 48 h 88"/>
                <a:gd name="T56" fmla="*/ 0 w 87"/>
                <a:gd name="T57" fmla="*/ 49 h 88"/>
                <a:gd name="T58" fmla="*/ 5 w 87"/>
                <a:gd name="T59" fmla="*/ 51 h 88"/>
                <a:gd name="T60" fmla="*/ 11 w 87"/>
                <a:gd name="T61" fmla="*/ 66 h 88"/>
                <a:gd name="T62" fmla="*/ 9 w 87"/>
                <a:gd name="T63" fmla="*/ 71 h 88"/>
                <a:gd name="T64" fmla="*/ 9 w 87"/>
                <a:gd name="T65" fmla="*/ 71 h 88"/>
                <a:gd name="T66" fmla="*/ 12 w 87"/>
                <a:gd name="T67" fmla="*/ 75 h 88"/>
                <a:gd name="T68" fmla="*/ 16 w 87"/>
                <a:gd name="T69" fmla="*/ 78 h 88"/>
                <a:gd name="T70" fmla="*/ 16 w 87"/>
                <a:gd name="T71" fmla="*/ 78 h 88"/>
                <a:gd name="T72" fmla="*/ 21 w 87"/>
                <a:gd name="T73" fmla="*/ 76 h 88"/>
                <a:gd name="T74" fmla="*/ 36 w 87"/>
                <a:gd name="T75" fmla="*/ 82 h 88"/>
                <a:gd name="T76" fmla="*/ 38 w 87"/>
                <a:gd name="T77" fmla="*/ 87 h 88"/>
                <a:gd name="T78" fmla="*/ 39 w 87"/>
                <a:gd name="T79" fmla="*/ 88 h 88"/>
                <a:gd name="T80" fmla="*/ 43 w 87"/>
                <a:gd name="T81" fmla="*/ 88 h 88"/>
                <a:gd name="T82" fmla="*/ 48 w 87"/>
                <a:gd name="T83" fmla="*/ 88 h 88"/>
                <a:gd name="T84" fmla="*/ 48 w 87"/>
                <a:gd name="T85" fmla="*/ 87 h 88"/>
                <a:gd name="T86" fmla="*/ 51 w 87"/>
                <a:gd name="T87" fmla="*/ 82 h 88"/>
                <a:gd name="T88" fmla="*/ 65 w 87"/>
                <a:gd name="T89" fmla="*/ 76 h 88"/>
                <a:gd name="T90" fmla="*/ 71 w 87"/>
                <a:gd name="T91" fmla="*/ 78 h 88"/>
                <a:gd name="T92" fmla="*/ 71 w 87"/>
                <a:gd name="T93" fmla="*/ 78 h 88"/>
                <a:gd name="T94" fmla="*/ 74 w 87"/>
                <a:gd name="T95" fmla="*/ 75 h 88"/>
                <a:gd name="T96" fmla="*/ 78 w 87"/>
                <a:gd name="T97" fmla="*/ 72 h 88"/>
                <a:gd name="T98" fmla="*/ 78 w 87"/>
                <a:gd name="T99" fmla="*/ 71 h 88"/>
                <a:gd name="T100" fmla="*/ 76 w 87"/>
                <a:gd name="T101" fmla="*/ 66 h 88"/>
                <a:gd name="T102" fmla="*/ 82 w 87"/>
                <a:gd name="T103" fmla="*/ 51 h 88"/>
                <a:gd name="T104" fmla="*/ 87 w 87"/>
                <a:gd name="T105" fmla="*/ 49 h 88"/>
                <a:gd name="T106" fmla="*/ 87 w 87"/>
                <a:gd name="T107" fmla="*/ 49 h 88"/>
                <a:gd name="T108" fmla="*/ 87 w 87"/>
                <a:gd name="T109" fmla="*/ 44 h 88"/>
                <a:gd name="T110" fmla="*/ 87 w 87"/>
                <a:gd name="T111" fmla="*/ 39 h 88"/>
                <a:gd name="T112" fmla="*/ 44 w 87"/>
                <a:gd name="T113" fmla="*/ 67 h 88"/>
                <a:gd name="T114" fmla="*/ 20 w 87"/>
                <a:gd name="T115" fmla="*/ 44 h 88"/>
                <a:gd name="T116" fmla="*/ 44 w 87"/>
                <a:gd name="T117" fmla="*/ 20 h 88"/>
                <a:gd name="T118" fmla="*/ 67 w 87"/>
                <a:gd name="T119" fmla="*/ 44 h 88"/>
                <a:gd name="T120" fmla="*/ 44 w 87"/>
                <a:gd name="T121" fmla="*/ 6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 h="88">
                  <a:moveTo>
                    <a:pt x="87" y="39"/>
                  </a:moveTo>
                  <a:cubicBezTo>
                    <a:pt x="82" y="37"/>
                    <a:pt x="82" y="37"/>
                    <a:pt x="82" y="37"/>
                  </a:cubicBezTo>
                  <a:cubicBezTo>
                    <a:pt x="81" y="31"/>
                    <a:pt x="79" y="26"/>
                    <a:pt x="76" y="22"/>
                  </a:cubicBezTo>
                  <a:cubicBezTo>
                    <a:pt x="78" y="17"/>
                    <a:pt x="78" y="17"/>
                    <a:pt x="78" y="17"/>
                  </a:cubicBezTo>
                  <a:cubicBezTo>
                    <a:pt x="78" y="16"/>
                    <a:pt x="78" y="16"/>
                    <a:pt x="78" y="16"/>
                  </a:cubicBezTo>
                  <a:cubicBezTo>
                    <a:pt x="75" y="13"/>
                    <a:pt x="75" y="13"/>
                    <a:pt x="75" y="13"/>
                  </a:cubicBezTo>
                  <a:cubicBezTo>
                    <a:pt x="71" y="10"/>
                    <a:pt x="71" y="10"/>
                    <a:pt x="71" y="10"/>
                  </a:cubicBezTo>
                  <a:cubicBezTo>
                    <a:pt x="71" y="10"/>
                    <a:pt x="71" y="10"/>
                    <a:pt x="71" y="10"/>
                  </a:cubicBezTo>
                  <a:cubicBezTo>
                    <a:pt x="66" y="12"/>
                    <a:pt x="66" y="12"/>
                    <a:pt x="66" y="12"/>
                  </a:cubicBezTo>
                  <a:cubicBezTo>
                    <a:pt x="61" y="9"/>
                    <a:pt x="56" y="6"/>
                    <a:pt x="51" y="5"/>
                  </a:cubicBezTo>
                  <a:cubicBezTo>
                    <a:pt x="49" y="0"/>
                    <a:pt x="49" y="0"/>
                    <a:pt x="49" y="0"/>
                  </a:cubicBezTo>
                  <a:cubicBezTo>
                    <a:pt x="48" y="0"/>
                    <a:pt x="48" y="0"/>
                    <a:pt x="48" y="0"/>
                  </a:cubicBezTo>
                  <a:cubicBezTo>
                    <a:pt x="44" y="0"/>
                    <a:pt x="44" y="0"/>
                    <a:pt x="44" y="0"/>
                  </a:cubicBezTo>
                  <a:cubicBezTo>
                    <a:pt x="39" y="0"/>
                    <a:pt x="39" y="0"/>
                    <a:pt x="39" y="0"/>
                  </a:cubicBezTo>
                  <a:cubicBezTo>
                    <a:pt x="39" y="0"/>
                    <a:pt x="39" y="0"/>
                    <a:pt x="39" y="0"/>
                  </a:cubicBezTo>
                  <a:cubicBezTo>
                    <a:pt x="36" y="5"/>
                    <a:pt x="36" y="5"/>
                    <a:pt x="36" y="5"/>
                  </a:cubicBezTo>
                  <a:cubicBezTo>
                    <a:pt x="31" y="6"/>
                    <a:pt x="26" y="8"/>
                    <a:pt x="22" y="11"/>
                  </a:cubicBezTo>
                  <a:cubicBezTo>
                    <a:pt x="17" y="9"/>
                    <a:pt x="17" y="9"/>
                    <a:pt x="17" y="9"/>
                  </a:cubicBezTo>
                  <a:cubicBezTo>
                    <a:pt x="16" y="9"/>
                    <a:pt x="16" y="9"/>
                    <a:pt x="16" y="9"/>
                  </a:cubicBezTo>
                  <a:cubicBezTo>
                    <a:pt x="13" y="13"/>
                    <a:pt x="13" y="13"/>
                    <a:pt x="13" y="13"/>
                  </a:cubicBezTo>
                  <a:cubicBezTo>
                    <a:pt x="9" y="16"/>
                    <a:pt x="9" y="16"/>
                    <a:pt x="9" y="16"/>
                  </a:cubicBezTo>
                  <a:cubicBezTo>
                    <a:pt x="9" y="17"/>
                    <a:pt x="9" y="17"/>
                    <a:pt x="9" y="17"/>
                  </a:cubicBezTo>
                  <a:cubicBezTo>
                    <a:pt x="11" y="22"/>
                    <a:pt x="11" y="22"/>
                    <a:pt x="11" y="22"/>
                  </a:cubicBezTo>
                  <a:cubicBezTo>
                    <a:pt x="8" y="26"/>
                    <a:pt x="6" y="31"/>
                    <a:pt x="5" y="36"/>
                  </a:cubicBezTo>
                  <a:cubicBezTo>
                    <a:pt x="0" y="38"/>
                    <a:pt x="0" y="38"/>
                    <a:pt x="0" y="38"/>
                  </a:cubicBezTo>
                  <a:cubicBezTo>
                    <a:pt x="0" y="39"/>
                    <a:pt x="0" y="39"/>
                    <a:pt x="0" y="39"/>
                  </a:cubicBezTo>
                  <a:cubicBezTo>
                    <a:pt x="0" y="44"/>
                    <a:pt x="0" y="44"/>
                    <a:pt x="0" y="44"/>
                  </a:cubicBezTo>
                  <a:cubicBezTo>
                    <a:pt x="0" y="48"/>
                    <a:pt x="0" y="48"/>
                    <a:pt x="0" y="48"/>
                  </a:cubicBezTo>
                  <a:cubicBezTo>
                    <a:pt x="0" y="49"/>
                    <a:pt x="0" y="49"/>
                    <a:pt x="0" y="49"/>
                  </a:cubicBezTo>
                  <a:cubicBezTo>
                    <a:pt x="5" y="51"/>
                    <a:pt x="5" y="51"/>
                    <a:pt x="5" y="51"/>
                  </a:cubicBezTo>
                  <a:cubicBezTo>
                    <a:pt x="6" y="56"/>
                    <a:pt x="8" y="61"/>
                    <a:pt x="11" y="66"/>
                  </a:cubicBezTo>
                  <a:cubicBezTo>
                    <a:pt x="9" y="71"/>
                    <a:pt x="9" y="71"/>
                    <a:pt x="9" y="71"/>
                  </a:cubicBezTo>
                  <a:cubicBezTo>
                    <a:pt x="9" y="71"/>
                    <a:pt x="9" y="71"/>
                    <a:pt x="9" y="71"/>
                  </a:cubicBezTo>
                  <a:cubicBezTo>
                    <a:pt x="12" y="75"/>
                    <a:pt x="12" y="75"/>
                    <a:pt x="12" y="75"/>
                  </a:cubicBezTo>
                  <a:cubicBezTo>
                    <a:pt x="16" y="78"/>
                    <a:pt x="16" y="78"/>
                    <a:pt x="16" y="78"/>
                  </a:cubicBezTo>
                  <a:cubicBezTo>
                    <a:pt x="16" y="78"/>
                    <a:pt x="16" y="78"/>
                    <a:pt x="16" y="78"/>
                  </a:cubicBezTo>
                  <a:cubicBezTo>
                    <a:pt x="21" y="76"/>
                    <a:pt x="21" y="76"/>
                    <a:pt x="21" y="76"/>
                  </a:cubicBezTo>
                  <a:cubicBezTo>
                    <a:pt x="26" y="79"/>
                    <a:pt x="31" y="81"/>
                    <a:pt x="36" y="82"/>
                  </a:cubicBezTo>
                  <a:cubicBezTo>
                    <a:pt x="38" y="87"/>
                    <a:pt x="38" y="87"/>
                    <a:pt x="38" y="87"/>
                  </a:cubicBezTo>
                  <a:cubicBezTo>
                    <a:pt x="39" y="88"/>
                    <a:pt x="39" y="88"/>
                    <a:pt x="39" y="88"/>
                  </a:cubicBezTo>
                  <a:cubicBezTo>
                    <a:pt x="43" y="88"/>
                    <a:pt x="43" y="88"/>
                    <a:pt x="43" y="88"/>
                  </a:cubicBezTo>
                  <a:cubicBezTo>
                    <a:pt x="48" y="88"/>
                    <a:pt x="48" y="88"/>
                    <a:pt x="48" y="88"/>
                  </a:cubicBezTo>
                  <a:cubicBezTo>
                    <a:pt x="48" y="87"/>
                    <a:pt x="48" y="87"/>
                    <a:pt x="48" y="87"/>
                  </a:cubicBezTo>
                  <a:cubicBezTo>
                    <a:pt x="51" y="82"/>
                    <a:pt x="51" y="82"/>
                    <a:pt x="51" y="82"/>
                  </a:cubicBezTo>
                  <a:cubicBezTo>
                    <a:pt x="56" y="81"/>
                    <a:pt x="61" y="79"/>
                    <a:pt x="65" y="76"/>
                  </a:cubicBezTo>
                  <a:cubicBezTo>
                    <a:pt x="71" y="78"/>
                    <a:pt x="71" y="78"/>
                    <a:pt x="71" y="78"/>
                  </a:cubicBezTo>
                  <a:cubicBezTo>
                    <a:pt x="71" y="78"/>
                    <a:pt x="71" y="78"/>
                    <a:pt x="71" y="78"/>
                  </a:cubicBezTo>
                  <a:cubicBezTo>
                    <a:pt x="74" y="75"/>
                    <a:pt x="74" y="75"/>
                    <a:pt x="74" y="75"/>
                  </a:cubicBezTo>
                  <a:cubicBezTo>
                    <a:pt x="78" y="72"/>
                    <a:pt x="78" y="72"/>
                    <a:pt x="78" y="72"/>
                  </a:cubicBezTo>
                  <a:cubicBezTo>
                    <a:pt x="78" y="71"/>
                    <a:pt x="78" y="71"/>
                    <a:pt x="78" y="71"/>
                  </a:cubicBezTo>
                  <a:cubicBezTo>
                    <a:pt x="76" y="66"/>
                    <a:pt x="76" y="66"/>
                    <a:pt x="76" y="66"/>
                  </a:cubicBezTo>
                  <a:cubicBezTo>
                    <a:pt x="79" y="62"/>
                    <a:pt x="81" y="57"/>
                    <a:pt x="82" y="51"/>
                  </a:cubicBezTo>
                  <a:cubicBezTo>
                    <a:pt x="87" y="49"/>
                    <a:pt x="87" y="49"/>
                    <a:pt x="87" y="49"/>
                  </a:cubicBezTo>
                  <a:cubicBezTo>
                    <a:pt x="87" y="49"/>
                    <a:pt x="87" y="49"/>
                    <a:pt x="87" y="49"/>
                  </a:cubicBezTo>
                  <a:cubicBezTo>
                    <a:pt x="87" y="44"/>
                    <a:pt x="87" y="44"/>
                    <a:pt x="87" y="44"/>
                  </a:cubicBezTo>
                  <a:cubicBezTo>
                    <a:pt x="87" y="39"/>
                    <a:pt x="87" y="39"/>
                    <a:pt x="87" y="39"/>
                  </a:cubicBezTo>
                  <a:close/>
                  <a:moveTo>
                    <a:pt x="44" y="67"/>
                  </a:moveTo>
                  <a:cubicBezTo>
                    <a:pt x="30" y="67"/>
                    <a:pt x="20" y="57"/>
                    <a:pt x="20" y="44"/>
                  </a:cubicBezTo>
                  <a:cubicBezTo>
                    <a:pt x="20" y="31"/>
                    <a:pt x="30" y="20"/>
                    <a:pt x="44" y="20"/>
                  </a:cubicBezTo>
                  <a:cubicBezTo>
                    <a:pt x="57" y="20"/>
                    <a:pt x="67" y="31"/>
                    <a:pt x="67" y="44"/>
                  </a:cubicBezTo>
                  <a:cubicBezTo>
                    <a:pt x="67" y="57"/>
                    <a:pt x="57" y="67"/>
                    <a:pt x="44" y="67"/>
                  </a:cubicBezTo>
                  <a:close/>
                </a:path>
              </a:pathLst>
            </a:custGeom>
            <a:solidFill>
              <a:srgbClr val="F4F9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5" name="íšľiḍé">
              <a:extLst>
                <a:ext uri="{FF2B5EF4-FFF2-40B4-BE49-F238E27FC236}">
                  <a16:creationId xmlns:a16="http://schemas.microsoft.com/office/drawing/2014/main" id="{3E13AAC9-367A-47FA-BBEF-F3A43EFEE96D}"/>
                </a:ext>
              </a:extLst>
            </p:cNvPr>
            <p:cNvSpPr/>
            <p:nvPr/>
          </p:nvSpPr>
          <p:spPr bwMode="auto">
            <a:xfrm>
              <a:off x="5323597" y="1782186"/>
              <a:ext cx="226209" cy="226209"/>
            </a:xfrm>
            <a:custGeom>
              <a:avLst/>
              <a:gdLst>
                <a:gd name="T0" fmla="*/ 58 w 117"/>
                <a:gd name="T1" fmla="*/ 0 h 117"/>
                <a:gd name="T2" fmla="*/ 58 w 117"/>
                <a:gd name="T3" fmla="*/ 59 h 117"/>
                <a:gd name="T4" fmla="*/ 0 w 117"/>
                <a:gd name="T5" fmla="*/ 59 h 117"/>
                <a:gd name="T6" fmla="*/ 58 w 117"/>
                <a:gd name="T7" fmla="*/ 117 h 117"/>
                <a:gd name="T8" fmla="*/ 117 w 117"/>
                <a:gd name="T9" fmla="*/ 59 h 117"/>
                <a:gd name="T10" fmla="*/ 58 w 117"/>
                <a:gd name="T11" fmla="*/ 0 h 117"/>
              </a:gdLst>
              <a:ahLst/>
              <a:cxnLst>
                <a:cxn ang="0">
                  <a:pos x="T0" y="T1"/>
                </a:cxn>
                <a:cxn ang="0">
                  <a:pos x="T2" y="T3"/>
                </a:cxn>
                <a:cxn ang="0">
                  <a:pos x="T4" y="T5"/>
                </a:cxn>
                <a:cxn ang="0">
                  <a:pos x="T6" y="T7"/>
                </a:cxn>
                <a:cxn ang="0">
                  <a:pos x="T8" y="T9"/>
                </a:cxn>
                <a:cxn ang="0">
                  <a:pos x="T10" y="T11"/>
                </a:cxn>
              </a:cxnLst>
              <a:rect l="0" t="0" r="r" b="b"/>
              <a:pathLst>
                <a:path w="117" h="117">
                  <a:moveTo>
                    <a:pt x="58" y="0"/>
                  </a:moveTo>
                  <a:cubicBezTo>
                    <a:pt x="58" y="59"/>
                    <a:pt x="58" y="59"/>
                    <a:pt x="58" y="59"/>
                  </a:cubicBezTo>
                  <a:cubicBezTo>
                    <a:pt x="0" y="59"/>
                    <a:pt x="0" y="59"/>
                    <a:pt x="0" y="59"/>
                  </a:cubicBezTo>
                  <a:cubicBezTo>
                    <a:pt x="0" y="91"/>
                    <a:pt x="26" y="117"/>
                    <a:pt x="58" y="117"/>
                  </a:cubicBezTo>
                  <a:cubicBezTo>
                    <a:pt x="91" y="117"/>
                    <a:pt x="117" y="91"/>
                    <a:pt x="117" y="59"/>
                  </a:cubicBezTo>
                  <a:cubicBezTo>
                    <a:pt x="117" y="26"/>
                    <a:pt x="91" y="0"/>
                    <a:pt x="5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6" name="íŝḷîḋé">
              <a:extLst>
                <a:ext uri="{FF2B5EF4-FFF2-40B4-BE49-F238E27FC236}">
                  <a16:creationId xmlns:a16="http://schemas.microsoft.com/office/drawing/2014/main" id="{D23A7773-CB0E-4FD1-A769-02DE5ABA704F}"/>
                </a:ext>
              </a:extLst>
            </p:cNvPr>
            <p:cNvSpPr/>
            <p:nvPr/>
          </p:nvSpPr>
          <p:spPr bwMode="auto">
            <a:xfrm>
              <a:off x="5310712" y="1770734"/>
              <a:ext cx="108810" cy="104514"/>
            </a:xfrm>
            <a:custGeom>
              <a:avLst/>
              <a:gdLst>
                <a:gd name="T0" fmla="*/ 56 w 56"/>
                <a:gd name="T1" fmla="*/ 0 h 54"/>
                <a:gd name="T2" fmla="*/ 54 w 56"/>
                <a:gd name="T3" fmla="*/ 0 h 54"/>
                <a:gd name="T4" fmla="*/ 0 w 56"/>
                <a:gd name="T5" fmla="*/ 54 h 54"/>
                <a:gd name="T6" fmla="*/ 56 w 56"/>
                <a:gd name="T7" fmla="*/ 54 h 54"/>
                <a:gd name="T8" fmla="*/ 56 w 56"/>
                <a:gd name="T9" fmla="*/ 0 h 54"/>
              </a:gdLst>
              <a:ahLst/>
              <a:cxnLst>
                <a:cxn ang="0">
                  <a:pos x="T0" y="T1"/>
                </a:cxn>
                <a:cxn ang="0">
                  <a:pos x="T2" y="T3"/>
                </a:cxn>
                <a:cxn ang="0">
                  <a:pos x="T4" y="T5"/>
                </a:cxn>
                <a:cxn ang="0">
                  <a:pos x="T6" y="T7"/>
                </a:cxn>
                <a:cxn ang="0">
                  <a:pos x="T8" y="T9"/>
                </a:cxn>
              </a:cxnLst>
              <a:rect l="0" t="0" r="r" b="b"/>
              <a:pathLst>
                <a:path w="56" h="54">
                  <a:moveTo>
                    <a:pt x="56" y="0"/>
                  </a:moveTo>
                  <a:cubicBezTo>
                    <a:pt x="56" y="0"/>
                    <a:pt x="55" y="0"/>
                    <a:pt x="54" y="0"/>
                  </a:cubicBezTo>
                  <a:cubicBezTo>
                    <a:pt x="24" y="0"/>
                    <a:pt x="0" y="24"/>
                    <a:pt x="0" y="54"/>
                  </a:cubicBezTo>
                  <a:cubicBezTo>
                    <a:pt x="56" y="54"/>
                    <a:pt x="56" y="54"/>
                    <a:pt x="56" y="54"/>
                  </a:cubicBez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7" name="iṣḻïḑê">
              <a:extLst>
                <a:ext uri="{FF2B5EF4-FFF2-40B4-BE49-F238E27FC236}">
                  <a16:creationId xmlns:a16="http://schemas.microsoft.com/office/drawing/2014/main" id="{87DEF9A8-D72E-4DFC-A4D4-592B10FD0738}"/>
                </a:ext>
              </a:extLst>
            </p:cNvPr>
            <p:cNvSpPr/>
            <p:nvPr/>
          </p:nvSpPr>
          <p:spPr bwMode="auto">
            <a:xfrm>
              <a:off x="6632173" y="1359836"/>
              <a:ext cx="134581" cy="147467"/>
            </a:xfrm>
            <a:custGeom>
              <a:avLst/>
              <a:gdLst>
                <a:gd name="T0" fmla="*/ 61 w 70"/>
                <a:gd name="T1" fmla="*/ 31 h 76"/>
                <a:gd name="T2" fmla="*/ 39 w 70"/>
                <a:gd name="T3" fmla="*/ 9 h 76"/>
                <a:gd name="T4" fmla="*/ 7 w 70"/>
                <a:gd name="T5" fmla="*/ 9 h 76"/>
                <a:gd name="T6" fmla="*/ 0 w 70"/>
                <a:gd name="T7" fmla="*/ 15 h 76"/>
                <a:gd name="T8" fmla="*/ 0 w 70"/>
                <a:gd name="T9" fmla="*/ 16 h 76"/>
                <a:gd name="T10" fmla="*/ 10 w 70"/>
                <a:gd name="T11" fmla="*/ 25 h 76"/>
                <a:gd name="T12" fmla="*/ 10 w 70"/>
                <a:gd name="T13" fmla="*/ 25 h 76"/>
                <a:gd name="T14" fmla="*/ 17 w 70"/>
                <a:gd name="T15" fmla="*/ 19 h 76"/>
                <a:gd name="T16" fmla="*/ 29 w 70"/>
                <a:gd name="T17" fmla="*/ 19 h 76"/>
                <a:gd name="T18" fmla="*/ 51 w 70"/>
                <a:gd name="T19" fmla="*/ 41 h 76"/>
                <a:gd name="T20" fmla="*/ 51 w 70"/>
                <a:gd name="T21" fmla="*/ 53 h 76"/>
                <a:gd name="T22" fmla="*/ 48 w 70"/>
                <a:gd name="T23" fmla="*/ 57 h 76"/>
                <a:gd name="T24" fmla="*/ 36 w 70"/>
                <a:gd name="T25" fmla="*/ 57 h 76"/>
                <a:gd name="T26" fmla="*/ 25 w 70"/>
                <a:gd name="T27" fmla="*/ 47 h 76"/>
                <a:gd name="T28" fmla="*/ 10 w 70"/>
                <a:gd name="T29" fmla="*/ 51 h 76"/>
                <a:gd name="T30" fmla="*/ 26 w 70"/>
                <a:gd name="T31" fmla="*/ 67 h 76"/>
                <a:gd name="T32" fmla="*/ 58 w 70"/>
                <a:gd name="T33" fmla="*/ 67 h 76"/>
                <a:gd name="T34" fmla="*/ 61 w 70"/>
                <a:gd name="T35" fmla="*/ 63 h 76"/>
                <a:gd name="T36" fmla="*/ 61 w 70"/>
                <a:gd name="T37"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76">
                  <a:moveTo>
                    <a:pt x="61" y="31"/>
                  </a:moveTo>
                  <a:cubicBezTo>
                    <a:pt x="39" y="9"/>
                    <a:pt x="39" y="9"/>
                    <a:pt x="39" y="9"/>
                  </a:cubicBezTo>
                  <a:cubicBezTo>
                    <a:pt x="30" y="0"/>
                    <a:pt x="16" y="0"/>
                    <a:pt x="7" y="9"/>
                  </a:cubicBezTo>
                  <a:cubicBezTo>
                    <a:pt x="0" y="15"/>
                    <a:pt x="0" y="15"/>
                    <a:pt x="0" y="15"/>
                  </a:cubicBezTo>
                  <a:cubicBezTo>
                    <a:pt x="0" y="16"/>
                    <a:pt x="0" y="16"/>
                    <a:pt x="0" y="16"/>
                  </a:cubicBezTo>
                  <a:cubicBezTo>
                    <a:pt x="10" y="25"/>
                    <a:pt x="10" y="25"/>
                    <a:pt x="10" y="25"/>
                  </a:cubicBezTo>
                  <a:cubicBezTo>
                    <a:pt x="10" y="25"/>
                    <a:pt x="10" y="25"/>
                    <a:pt x="10" y="25"/>
                  </a:cubicBezTo>
                  <a:cubicBezTo>
                    <a:pt x="17" y="19"/>
                    <a:pt x="17" y="19"/>
                    <a:pt x="17" y="19"/>
                  </a:cubicBezTo>
                  <a:cubicBezTo>
                    <a:pt x="20" y="15"/>
                    <a:pt x="25" y="15"/>
                    <a:pt x="29" y="19"/>
                  </a:cubicBezTo>
                  <a:cubicBezTo>
                    <a:pt x="51" y="41"/>
                    <a:pt x="51" y="41"/>
                    <a:pt x="51" y="41"/>
                  </a:cubicBezTo>
                  <a:cubicBezTo>
                    <a:pt x="55" y="45"/>
                    <a:pt x="55" y="50"/>
                    <a:pt x="51" y="53"/>
                  </a:cubicBezTo>
                  <a:cubicBezTo>
                    <a:pt x="48" y="57"/>
                    <a:pt x="48" y="57"/>
                    <a:pt x="48" y="57"/>
                  </a:cubicBezTo>
                  <a:cubicBezTo>
                    <a:pt x="44" y="60"/>
                    <a:pt x="39" y="60"/>
                    <a:pt x="36" y="57"/>
                  </a:cubicBezTo>
                  <a:cubicBezTo>
                    <a:pt x="25" y="47"/>
                    <a:pt x="25" y="47"/>
                    <a:pt x="25" y="47"/>
                  </a:cubicBezTo>
                  <a:cubicBezTo>
                    <a:pt x="21" y="50"/>
                    <a:pt x="15" y="51"/>
                    <a:pt x="10" y="51"/>
                  </a:cubicBezTo>
                  <a:cubicBezTo>
                    <a:pt x="26" y="67"/>
                    <a:pt x="26" y="67"/>
                    <a:pt x="26" y="67"/>
                  </a:cubicBezTo>
                  <a:cubicBezTo>
                    <a:pt x="35" y="76"/>
                    <a:pt x="49" y="76"/>
                    <a:pt x="58" y="67"/>
                  </a:cubicBezTo>
                  <a:cubicBezTo>
                    <a:pt x="61" y="63"/>
                    <a:pt x="61" y="63"/>
                    <a:pt x="61" y="63"/>
                  </a:cubicBezTo>
                  <a:cubicBezTo>
                    <a:pt x="70" y="54"/>
                    <a:pt x="70" y="40"/>
                    <a:pt x="6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8" name="ïṥļíde">
              <a:extLst>
                <a:ext uri="{FF2B5EF4-FFF2-40B4-BE49-F238E27FC236}">
                  <a16:creationId xmlns:a16="http://schemas.microsoft.com/office/drawing/2014/main" id="{16A45903-0CA5-49BA-AAA6-2426415D940E}"/>
                </a:ext>
              </a:extLst>
            </p:cNvPr>
            <p:cNvSpPr/>
            <p:nvPr/>
          </p:nvSpPr>
          <p:spPr bwMode="auto">
            <a:xfrm>
              <a:off x="6499023" y="1238140"/>
              <a:ext cx="146033" cy="136012"/>
            </a:xfrm>
            <a:custGeom>
              <a:avLst/>
              <a:gdLst>
                <a:gd name="T0" fmla="*/ 18 w 75"/>
                <a:gd name="T1" fmla="*/ 22 h 70"/>
                <a:gd name="T2" fmla="*/ 22 w 75"/>
                <a:gd name="T3" fmla="*/ 19 h 70"/>
                <a:gd name="T4" fmla="*/ 34 w 75"/>
                <a:gd name="T5" fmla="*/ 19 h 70"/>
                <a:gd name="T6" fmla="*/ 56 w 75"/>
                <a:gd name="T7" fmla="*/ 41 h 70"/>
                <a:gd name="T8" fmla="*/ 56 w 75"/>
                <a:gd name="T9" fmla="*/ 53 h 70"/>
                <a:gd name="T10" fmla="*/ 50 w 75"/>
                <a:gd name="T11" fmla="*/ 60 h 70"/>
                <a:gd name="T12" fmla="*/ 50 w 75"/>
                <a:gd name="T13" fmla="*/ 60 h 70"/>
                <a:gd name="T14" fmla="*/ 59 w 75"/>
                <a:gd name="T15" fmla="*/ 70 h 70"/>
                <a:gd name="T16" fmla="*/ 60 w 75"/>
                <a:gd name="T17" fmla="*/ 70 h 70"/>
                <a:gd name="T18" fmla="*/ 66 w 75"/>
                <a:gd name="T19" fmla="*/ 63 h 70"/>
                <a:gd name="T20" fmla="*/ 66 w 75"/>
                <a:gd name="T21" fmla="*/ 32 h 70"/>
                <a:gd name="T22" fmla="*/ 44 w 75"/>
                <a:gd name="T23" fmla="*/ 9 h 70"/>
                <a:gd name="T24" fmla="*/ 12 w 75"/>
                <a:gd name="T25" fmla="*/ 9 h 70"/>
                <a:gd name="T26" fmla="*/ 8 w 75"/>
                <a:gd name="T27" fmla="*/ 13 h 70"/>
                <a:gd name="T28" fmla="*/ 8 w 75"/>
                <a:gd name="T29" fmla="*/ 44 h 70"/>
                <a:gd name="T30" fmla="*/ 24 w 75"/>
                <a:gd name="T31" fmla="*/ 60 h 70"/>
                <a:gd name="T32" fmla="*/ 28 w 75"/>
                <a:gd name="T33" fmla="*/ 45 h 70"/>
                <a:gd name="T34" fmla="*/ 18 w 75"/>
                <a:gd name="T35" fmla="*/ 34 h 70"/>
                <a:gd name="T36" fmla="*/ 18 w 75"/>
                <a:gd name="T37"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70">
                  <a:moveTo>
                    <a:pt x="18" y="22"/>
                  </a:moveTo>
                  <a:cubicBezTo>
                    <a:pt x="22" y="19"/>
                    <a:pt x="22" y="19"/>
                    <a:pt x="22" y="19"/>
                  </a:cubicBezTo>
                  <a:cubicBezTo>
                    <a:pt x="25" y="15"/>
                    <a:pt x="31" y="15"/>
                    <a:pt x="34" y="19"/>
                  </a:cubicBezTo>
                  <a:cubicBezTo>
                    <a:pt x="56" y="41"/>
                    <a:pt x="56" y="41"/>
                    <a:pt x="56" y="41"/>
                  </a:cubicBezTo>
                  <a:cubicBezTo>
                    <a:pt x="60" y="45"/>
                    <a:pt x="60" y="50"/>
                    <a:pt x="56" y="53"/>
                  </a:cubicBezTo>
                  <a:cubicBezTo>
                    <a:pt x="50" y="60"/>
                    <a:pt x="50" y="60"/>
                    <a:pt x="50" y="60"/>
                  </a:cubicBezTo>
                  <a:cubicBezTo>
                    <a:pt x="50" y="60"/>
                    <a:pt x="50" y="60"/>
                    <a:pt x="50" y="60"/>
                  </a:cubicBezTo>
                  <a:cubicBezTo>
                    <a:pt x="59" y="70"/>
                    <a:pt x="59" y="70"/>
                    <a:pt x="59" y="70"/>
                  </a:cubicBezTo>
                  <a:cubicBezTo>
                    <a:pt x="60" y="70"/>
                    <a:pt x="60" y="70"/>
                    <a:pt x="60" y="70"/>
                  </a:cubicBezTo>
                  <a:cubicBezTo>
                    <a:pt x="66" y="63"/>
                    <a:pt x="66" y="63"/>
                    <a:pt x="66" y="63"/>
                  </a:cubicBezTo>
                  <a:cubicBezTo>
                    <a:pt x="75" y="55"/>
                    <a:pt x="75" y="40"/>
                    <a:pt x="66" y="32"/>
                  </a:cubicBezTo>
                  <a:cubicBezTo>
                    <a:pt x="44" y="9"/>
                    <a:pt x="44" y="9"/>
                    <a:pt x="44" y="9"/>
                  </a:cubicBezTo>
                  <a:cubicBezTo>
                    <a:pt x="35" y="0"/>
                    <a:pt x="21" y="0"/>
                    <a:pt x="12" y="9"/>
                  </a:cubicBezTo>
                  <a:cubicBezTo>
                    <a:pt x="8" y="13"/>
                    <a:pt x="8" y="13"/>
                    <a:pt x="8" y="13"/>
                  </a:cubicBezTo>
                  <a:cubicBezTo>
                    <a:pt x="0" y="21"/>
                    <a:pt x="0" y="36"/>
                    <a:pt x="8" y="44"/>
                  </a:cubicBezTo>
                  <a:cubicBezTo>
                    <a:pt x="24" y="60"/>
                    <a:pt x="24" y="60"/>
                    <a:pt x="24" y="60"/>
                  </a:cubicBezTo>
                  <a:cubicBezTo>
                    <a:pt x="24" y="55"/>
                    <a:pt x="25" y="49"/>
                    <a:pt x="28" y="45"/>
                  </a:cubicBezTo>
                  <a:cubicBezTo>
                    <a:pt x="18" y="34"/>
                    <a:pt x="18" y="34"/>
                    <a:pt x="18" y="34"/>
                  </a:cubicBezTo>
                  <a:cubicBezTo>
                    <a:pt x="15" y="31"/>
                    <a:pt x="15" y="26"/>
                    <a:pt x="18"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9" name="íšliďè">
              <a:extLst>
                <a:ext uri="{FF2B5EF4-FFF2-40B4-BE49-F238E27FC236}">
                  <a16:creationId xmlns:a16="http://schemas.microsoft.com/office/drawing/2014/main" id="{917FCD43-A661-4BE3-93EC-13A1A27C627E}"/>
                </a:ext>
              </a:extLst>
            </p:cNvPr>
            <p:cNvSpPr/>
            <p:nvPr/>
          </p:nvSpPr>
          <p:spPr bwMode="auto">
            <a:xfrm>
              <a:off x="6556293" y="1311158"/>
              <a:ext cx="136012" cy="137443"/>
            </a:xfrm>
            <a:custGeom>
              <a:avLst/>
              <a:gdLst>
                <a:gd name="T0" fmla="*/ 70 w 70"/>
                <a:gd name="T1" fmla="*/ 55 h 71"/>
                <a:gd name="T2" fmla="*/ 60 w 70"/>
                <a:gd name="T3" fmla="*/ 46 h 71"/>
                <a:gd name="T4" fmla="*/ 53 w 70"/>
                <a:gd name="T5" fmla="*/ 53 h 71"/>
                <a:gd name="T6" fmla="*/ 41 w 70"/>
                <a:gd name="T7" fmla="*/ 53 h 71"/>
                <a:gd name="T8" fmla="*/ 18 w 70"/>
                <a:gd name="T9" fmla="*/ 30 h 71"/>
                <a:gd name="T10" fmla="*/ 18 w 70"/>
                <a:gd name="T11" fmla="*/ 18 h 71"/>
                <a:gd name="T12" fmla="*/ 26 w 70"/>
                <a:gd name="T13" fmla="*/ 10 h 71"/>
                <a:gd name="T14" fmla="*/ 16 w 70"/>
                <a:gd name="T15" fmla="*/ 0 h 71"/>
                <a:gd name="T16" fmla="*/ 8 w 70"/>
                <a:gd name="T17" fmla="*/ 8 h 71"/>
                <a:gd name="T18" fmla="*/ 8 w 70"/>
                <a:gd name="T19" fmla="*/ 40 h 71"/>
                <a:gd name="T20" fmla="*/ 31 w 70"/>
                <a:gd name="T21" fmla="*/ 62 h 71"/>
                <a:gd name="T22" fmla="*/ 63 w 70"/>
                <a:gd name="T23" fmla="*/ 62 h 71"/>
                <a:gd name="T24" fmla="*/ 70 w 70"/>
                <a:gd name="T25"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1">
                  <a:moveTo>
                    <a:pt x="70" y="55"/>
                  </a:moveTo>
                  <a:cubicBezTo>
                    <a:pt x="60" y="46"/>
                    <a:pt x="60" y="46"/>
                    <a:pt x="60" y="46"/>
                  </a:cubicBezTo>
                  <a:cubicBezTo>
                    <a:pt x="53" y="53"/>
                    <a:pt x="53" y="53"/>
                    <a:pt x="53" y="53"/>
                  </a:cubicBezTo>
                  <a:cubicBezTo>
                    <a:pt x="50" y="56"/>
                    <a:pt x="44" y="56"/>
                    <a:pt x="41" y="53"/>
                  </a:cubicBezTo>
                  <a:cubicBezTo>
                    <a:pt x="18" y="30"/>
                    <a:pt x="18" y="30"/>
                    <a:pt x="18" y="30"/>
                  </a:cubicBezTo>
                  <a:cubicBezTo>
                    <a:pt x="15" y="27"/>
                    <a:pt x="15" y="21"/>
                    <a:pt x="18" y="18"/>
                  </a:cubicBezTo>
                  <a:cubicBezTo>
                    <a:pt x="26" y="10"/>
                    <a:pt x="26" y="10"/>
                    <a:pt x="26" y="10"/>
                  </a:cubicBezTo>
                  <a:cubicBezTo>
                    <a:pt x="16" y="0"/>
                    <a:pt x="16" y="0"/>
                    <a:pt x="16" y="0"/>
                  </a:cubicBezTo>
                  <a:cubicBezTo>
                    <a:pt x="8" y="8"/>
                    <a:pt x="8" y="8"/>
                    <a:pt x="8" y="8"/>
                  </a:cubicBezTo>
                  <a:cubicBezTo>
                    <a:pt x="0" y="17"/>
                    <a:pt x="0" y="31"/>
                    <a:pt x="8" y="40"/>
                  </a:cubicBezTo>
                  <a:cubicBezTo>
                    <a:pt x="31" y="62"/>
                    <a:pt x="31" y="62"/>
                    <a:pt x="31" y="62"/>
                  </a:cubicBezTo>
                  <a:cubicBezTo>
                    <a:pt x="40" y="71"/>
                    <a:pt x="54" y="71"/>
                    <a:pt x="63" y="62"/>
                  </a:cubicBezTo>
                  <a:lnTo>
                    <a:pt x="7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0" name="ïṧlïḋè">
              <a:extLst>
                <a:ext uri="{FF2B5EF4-FFF2-40B4-BE49-F238E27FC236}">
                  <a16:creationId xmlns:a16="http://schemas.microsoft.com/office/drawing/2014/main" id="{17070B79-1564-4AB6-A682-43CBF3FC08E0}"/>
                </a:ext>
              </a:extLst>
            </p:cNvPr>
            <p:cNvSpPr/>
            <p:nvPr/>
          </p:nvSpPr>
          <p:spPr bwMode="auto">
            <a:xfrm>
              <a:off x="7561346" y="2897483"/>
              <a:ext cx="343608" cy="171804"/>
            </a:xfrm>
            <a:custGeom>
              <a:avLst/>
              <a:gdLst>
                <a:gd name="T0" fmla="*/ 0 w 240"/>
                <a:gd name="T1" fmla="*/ 0 h 120"/>
                <a:gd name="T2" fmla="*/ 240 w 240"/>
                <a:gd name="T3" fmla="*/ 54 h 120"/>
                <a:gd name="T4" fmla="*/ 42 w 240"/>
                <a:gd name="T5" fmla="*/ 120 h 120"/>
                <a:gd name="T6" fmla="*/ 54 w 240"/>
                <a:gd name="T7" fmla="*/ 55 h 120"/>
                <a:gd name="T8" fmla="*/ 221 w 240"/>
                <a:gd name="T9" fmla="*/ 54 h 120"/>
                <a:gd name="T10" fmla="*/ 54 w 240"/>
                <a:gd name="T11" fmla="*/ 46 h 120"/>
                <a:gd name="T12" fmla="*/ 0 w 240"/>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0" h="120">
                  <a:moveTo>
                    <a:pt x="0" y="0"/>
                  </a:moveTo>
                  <a:lnTo>
                    <a:pt x="240" y="54"/>
                  </a:lnTo>
                  <a:lnTo>
                    <a:pt x="42" y="120"/>
                  </a:lnTo>
                  <a:lnTo>
                    <a:pt x="54" y="55"/>
                  </a:lnTo>
                  <a:lnTo>
                    <a:pt x="221" y="54"/>
                  </a:lnTo>
                  <a:lnTo>
                    <a:pt x="54" y="4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1" name="îş1íḓe">
              <a:extLst>
                <a:ext uri="{FF2B5EF4-FFF2-40B4-BE49-F238E27FC236}">
                  <a16:creationId xmlns:a16="http://schemas.microsoft.com/office/drawing/2014/main" id="{89EB68CB-FA0D-4D96-9A0B-8A185AC0B294}"/>
                </a:ext>
              </a:extLst>
            </p:cNvPr>
            <p:cNvSpPr/>
            <p:nvPr/>
          </p:nvSpPr>
          <p:spPr bwMode="auto">
            <a:xfrm>
              <a:off x="7582824" y="2976228"/>
              <a:ext cx="48678" cy="80176"/>
            </a:xfrm>
            <a:custGeom>
              <a:avLst/>
              <a:gdLst>
                <a:gd name="T0" fmla="*/ 20 w 25"/>
                <a:gd name="T1" fmla="*/ 0 h 41"/>
                <a:gd name="T2" fmla="*/ 2 w 25"/>
                <a:gd name="T3" fmla="*/ 39 h 41"/>
                <a:gd name="T4" fmla="*/ 21 w 25"/>
                <a:gd name="T5" fmla="*/ 25 h 41"/>
                <a:gd name="T6" fmla="*/ 25 w 25"/>
                <a:gd name="T7" fmla="*/ 2 h 41"/>
                <a:gd name="T8" fmla="*/ 20 w 25"/>
                <a:gd name="T9" fmla="*/ 0 h 41"/>
              </a:gdLst>
              <a:ahLst/>
              <a:cxnLst>
                <a:cxn ang="0">
                  <a:pos x="T0" y="T1"/>
                </a:cxn>
                <a:cxn ang="0">
                  <a:pos x="T2" y="T3"/>
                </a:cxn>
                <a:cxn ang="0">
                  <a:pos x="T4" y="T5"/>
                </a:cxn>
                <a:cxn ang="0">
                  <a:pos x="T6" y="T7"/>
                </a:cxn>
                <a:cxn ang="0">
                  <a:pos x="T8" y="T9"/>
                </a:cxn>
              </a:cxnLst>
              <a:rect l="0" t="0" r="r" b="b"/>
              <a:pathLst>
                <a:path w="25" h="41">
                  <a:moveTo>
                    <a:pt x="20" y="0"/>
                  </a:moveTo>
                  <a:cubicBezTo>
                    <a:pt x="20" y="0"/>
                    <a:pt x="0" y="41"/>
                    <a:pt x="2" y="39"/>
                  </a:cubicBezTo>
                  <a:cubicBezTo>
                    <a:pt x="4" y="37"/>
                    <a:pt x="21" y="25"/>
                    <a:pt x="21" y="25"/>
                  </a:cubicBezTo>
                  <a:cubicBezTo>
                    <a:pt x="25" y="2"/>
                    <a:pt x="25" y="2"/>
                    <a:pt x="25" y="2"/>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aphicFrame>
        <p:nvGraphicFramePr>
          <p:cNvPr id="302" name="表格 301">
            <a:extLst>
              <a:ext uri="{FF2B5EF4-FFF2-40B4-BE49-F238E27FC236}">
                <a16:creationId xmlns:a16="http://schemas.microsoft.com/office/drawing/2014/main" id="{B0369EA5-1B8D-4808-AC3E-A57F66ADB625}"/>
              </a:ext>
            </a:extLst>
          </p:cNvPr>
          <p:cNvGraphicFramePr>
            <a:graphicFrameLocks noGrp="1"/>
          </p:cNvGraphicFramePr>
          <p:nvPr>
            <p:extLst>
              <p:ext uri="{D42A27DB-BD31-4B8C-83A1-F6EECF244321}">
                <p14:modId xmlns:p14="http://schemas.microsoft.com/office/powerpoint/2010/main" val="1326552874"/>
              </p:ext>
            </p:extLst>
          </p:nvPr>
        </p:nvGraphicFramePr>
        <p:xfrm>
          <a:off x="5851691" y="1987564"/>
          <a:ext cx="5290540" cy="4108890"/>
        </p:xfrm>
        <a:graphic>
          <a:graphicData uri="http://schemas.openxmlformats.org/drawingml/2006/table">
            <a:tbl>
              <a:tblPr firstRow="1" bandRow="1"/>
              <a:tblGrid>
                <a:gridCol w="1722419">
                  <a:extLst>
                    <a:ext uri="{9D8B030D-6E8A-4147-A177-3AD203B41FA5}">
                      <a16:colId xmlns:a16="http://schemas.microsoft.com/office/drawing/2014/main" val="20000"/>
                    </a:ext>
                  </a:extLst>
                </a:gridCol>
                <a:gridCol w="1012826">
                  <a:extLst>
                    <a:ext uri="{9D8B030D-6E8A-4147-A177-3AD203B41FA5}">
                      <a16:colId xmlns:a16="http://schemas.microsoft.com/office/drawing/2014/main" val="20001"/>
                    </a:ext>
                  </a:extLst>
                </a:gridCol>
                <a:gridCol w="1291585">
                  <a:extLst>
                    <a:ext uri="{9D8B030D-6E8A-4147-A177-3AD203B41FA5}">
                      <a16:colId xmlns:a16="http://schemas.microsoft.com/office/drawing/2014/main" val="20002"/>
                    </a:ext>
                  </a:extLst>
                </a:gridCol>
                <a:gridCol w="1263710">
                  <a:extLst>
                    <a:ext uri="{9D8B030D-6E8A-4147-A177-3AD203B41FA5}">
                      <a16:colId xmlns:a16="http://schemas.microsoft.com/office/drawing/2014/main" val="20003"/>
                    </a:ext>
                  </a:extLst>
                </a:gridCol>
              </a:tblGrid>
              <a:tr h="43871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zh-CN" altLang="en-US" sz="1600" b="1" i="0" u="none" strike="noStrike" dirty="0">
                          <a:solidFill>
                            <a:schemeClr val="bg1"/>
                          </a:solidFill>
                          <a:latin typeface="微软雅黑" panose="020B0503020204020204" pitchFamily="34" charset="-122"/>
                          <a:ea typeface="微软雅黑" panose="020B0503020204020204" pitchFamily="34" charset="-122"/>
                          <a:cs typeface="Times New Roman" pitchFamily="18" charset="0"/>
                        </a:rPr>
                        <a:t>部门</a:t>
                      </a:r>
                    </a:p>
                  </a:txBody>
                  <a:tcPr marL="9525" marR="9525" marT="9525" marB="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C8E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zh-CN" altLang="en-US" sz="1600" b="1" i="0" u="none" strike="noStrike" dirty="0">
                          <a:solidFill>
                            <a:schemeClr val="bg1"/>
                          </a:solidFill>
                          <a:latin typeface="微软雅黑" panose="020B0503020204020204" pitchFamily="34" charset="-122"/>
                          <a:ea typeface="微软雅黑" panose="020B0503020204020204" pitchFamily="34" charset="-122"/>
                          <a:cs typeface="Times New Roman" pitchFamily="18" charset="0"/>
                        </a:rPr>
                        <a:t>博导</a:t>
                      </a:r>
                    </a:p>
                  </a:txBody>
                  <a:tcPr marL="9525" marR="9525" marT="9525" marB="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C8E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zh-CN" altLang="en-US" sz="1600" b="1" i="0" u="none" strike="noStrike" dirty="0">
                          <a:solidFill>
                            <a:schemeClr val="bg1"/>
                          </a:solidFill>
                          <a:latin typeface="微软雅黑" panose="020B0503020204020204" pitchFamily="34" charset="-122"/>
                          <a:ea typeface="微软雅黑" panose="020B0503020204020204" pitchFamily="34" charset="-122"/>
                          <a:cs typeface="Times New Roman" pitchFamily="18" charset="0"/>
                        </a:rPr>
                        <a:t>硕导</a:t>
                      </a:r>
                    </a:p>
                  </a:txBody>
                  <a:tcPr marL="9525" marR="9525" marT="9525" marB="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C8E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zh-CN" altLang="en-US" sz="1600" b="1" i="0" u="none" strike="noStrike" dirty="0">
                          <a:solidFill>
                            <a:schemeClr val="bg1"/>
                          </a:solidFill>
                          <a:latin typeface="微软雅黑" panose="020B0503020204020204" pitchFamily="34" charset="-122"/>
                          <a:ea typeface="微软雅黑" panose="020B0503020204020204" pitchFamily="34" charset="-122"/>
                          <a:cs typeface="Times New Roman" pitchFamily="18" charset="0"/>
                        </a:rPr>
                        <a:t>总计</a:t>
                      </a:r>
                    </a:p>
                  </a:txBody>
                  <a:tcPr marL="9525" marR="9525" marT="9525" marB="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C8E00"/>
                    </a:solidFill>
                  </a:tcPr>
                </a:tc>
                <a:extLst>
                  <a:ext uri="{0D108BD9-81ED-4DB2-BD59-A6C34878D82A}">
                    <a16:rowId xmlns:a16="http://schemas.microsoft.com/office/drawing/2014/main" val="10000"/>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zh-CN" altLang="en-US" sz="1600" b="0" i="0" u="none" strike="noStrike" dirty="0">
                          <a:solidFill>
                            <a:schemeClr val="tx1"/>
                          </a:solidFill>
                          <a:latin typeface="微软雅黑" panose="020B0503020204020204" pitchFamily="34" charset="-122"/>
                          <a:ea typeface="微软雅黑" panose="020B0503020204020204" pitchFamily="34" charset="-122"/>
                          <a:cs typeface="Times New Roman" pitchFamily="18" charset="0"/>
                        </a:rPr>
                        <a:t>实验物理中心</a:t>
                      </a:r>
                    </a:p>
                  </a:txBody>
                  <a:tcPr marL="7620" marR="7620" marT="7620" marB="0"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71</a:t>
                      </a:r>
                    </a:p>
                  </a:txBody>
                  <a:tcPr marL="9525" marR="9525" marT="9525" marB="0" anchor="b">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46</a:t>
                      </a:r>
                    </a:p>
                  </a:txBody>
                  <a:tcPr marL="9525" marR="9525" marT="9525" marB="0" anchor="b">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117</a:t>
                      </a:r>
                    </a:p>
                  </a:txBody>
                  <a:tcPr marL="9525" marR="9525" marT="9525" marB="0" anchor="b">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BCBCB"/>
                    </a:solidFill>
                  </a:tcPr>
                </a:tc>
                <a:extLst>
                  <a:ext uri="{0D108BD9-81ED-4DB2-BD59-A6C34878D82A}">
                    <a16:rowId xmlns:a16="http://schemas.microsoft.com/office/drawing/2014/main" val="10001"/>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zh-CN" altLang="en-US" sz="1600" b="0" i="0" u="none" strike="noStrike" dirty="0">
                          <a:solidFill>
                            <a:schemeClr val="tx1"/>
                          </a:solidFill>
                          <a:latin typeface="微软雅黑" panose="020B0503020204020204" pitchFamily="34" charset="-122"/>
                          <a:ea typeface="微软雅黑" panose="020B0503020204020204" pitchFamily="34" charset="-122"/>
                          <a:cs typeface="Times New Roman" pitchFamily="18" charset="0"/>
                        </a:rPr>
                        <a:t>加速器中心</a:t>
                      </a:r>
                    </a:p>
                  </a:txBody>
                  <a:tcPr marL="7620" marR="7620" marT="762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34</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35</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69</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fontAlgn="b" latinLnBrk="0" hangingPunct="1"/>
                      <a:r>
                        <a:rPr lang="zh-CN" altLang="en-US" sz="1600" b="0" i="0" u="none" strike="noStrike" kern="1200" dirty="0">
                          <a:solidFill>
                            <a:srgbClr val="000000"/>
                          </a:solidFill>
                          <a:effectLst/>
                          <a:latin typeface="微软雅黑" panose="020B0503020204020204" pitchFamily="34" charset="-122"/>
                          <a:ea typeface="微软雅黑" panose="020B0503020204020204" pitchFamily="34" charset="-122"/>
                          <a:cs typeface="+mn-cs"/>
                        </a:rPr>
                        <a:t>粒子天体中心</a:t>
                      </a:r>
                    </a:p>
                  </a:txBody>
                  <a:tcPr marL="7620" marR="7620" marT="762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46</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47</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93</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CBCB"/>
                    </a:solidFill>
                  </a:tcPr>
                </a:tc>
                <a:extLst>
                  <a:ext uri="{0D108BD9-81ED-4DB2-BD59-A6C34878D82A}">
                    <a16:rowId xmlns:a16="http://schemas.microsoft.com/office/drawing/2014/main" val="10003"/>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fontAlgn="b" latinLnBrk="0" hangingPunct="1"/>
                      <a:r>
                        <a:rPr lang="zh-CN" altLang="en-US" sz="1600" b="0" i="0" u="none" strike="noStrike" kern="1200" dirty="0">
                          <a:solidFill>
                            <a:srgbClr val="000000"/>
                          </a:solidFill>
                          <a:effectLst/>
                          <a:latin typeface="微软雅黑" panose="020B0503020204020204" pitchFamily="34" charset="-122"/>
                          <a:ea typeface="微软雅黑" panose="020B0503020204020204" pitchFamily="34" charset="-122"/>
                          <a:cs typeface="+mn-cs"/>
                        </a:rPr>
                        <a:t>理论室</a:t>
                      </a:r>
                    </a:p>
                  </a:txBody>
                  <a:tcPr marL="7620" marR="7620" marT="762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22</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1</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23</a:t>
                      </a:r>
                    </a:p>
                  </a:txBody>
                  <a:tcPr marL="9525" marR="9525" marT="9525"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fontAlgn="b" latinLnBrk="0" hangingPunct="1"/>
                      <a:r>
                        <a:rPr lang="zh-CN" altLang="en-US" sz="1600" b="0" i="0" u="none" strike="noStrike" kern="1200" dirty="0">
                          <a:solidFill>
                            <a:srgbClr val="000000"/>
                          </a:solidFill>
                          <a:effectLst/>
                          <a:latin typeface="微软雅黑" panose="020B0503020204020204" pitchFamily="34" charset="-122"/>
                          <a:ea typeface="微软雅黑" panose="020B0503020204020204" pitchFamily="34" charset="-122"/>
                          <a:cs typeface="+mn-cs"/>
                        </a:rPr>
                        <a:t>多学科研究中心</a:t>
                      </a:r>
                    </a:p>
                  </a:txBody>
                  <a:tcPr marL="7620" marR="7620" marT="762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43</a:t>
                      </a:r>
                    </a:p>
                  </a:txBody>
                  <a:tcPr marL="9525" marR="9525" marT="9525" marB="0" anchor="b">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48</a:t>
                      </a:r>
                    </a:p>
                  </a:txBody>
                  <a:tcPr marL="9525" marR="9525" marT="9525" marB="0" anchor="b">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91</a:t>
                      </a:r>
                    </a:p>
                  </a:txBody>
                  <a:tcPr marL="9525" marR="9525" marT="9525" marB="0" anchor="b">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extLst>
                  <a:ext uri="{0D108BD9-81ED-4DB2-BD59-A6C34878D82A}">
                    <a16:rowId xmlns:a16="http://schemas.microsoft.com/office/drawing/2014/main" val="10005"/>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fontAlgn="b" latinLnBrk="0" hangingPunct="1"/>
                      <a:r>
                        <a:rPr lang="zh-CN" altLang="en-US" sz="1600" b="0" i="0" u="none" strike="noStrike" kern="1200" dirty="0">
                          <a:solidFill>
                            <a:srgbClr val="000000"/>
                          </a:solidFill>
                          <a:effectLst/>
                          <a:latin typeface="微软雅黑" panose="020B0503020204020204" pitchFamily="34" charset="-122"/>
                          <a:ea typeface="微软雅黑" panose="020B0503020204020204" pitchFamily="34" charset="-122"/>
                          <a:cs typeface="+mn-cs"/>
                        </a:rPr>
                        <a:t>计算中心</a:t>
                      </a:r>
                    </a:p>
                  </a:txBody>
                  <a:tcPr marL="7620" marR="7620" marT="762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9</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13</a:t>
                      </a:r>
                    </a:p>
                  </a:txBody>
                  <a:tcPr marL="9525" marR="9525" marT="9525" marB="0" anchor="b">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fontAlgn="b" latinLnBrk="0" hangingPunct="1"/>
                      <a:r>
                        <a:rPr lang="zh-CN" altLang="en-US" sz="1600" b="0" i="0" u="none" strike="noStrike" kern="1200" dirty="0">
                          <a:solidFill>
                            <a:srgbClr val="000000"/>
                          </a:solidFill>
                          <a:effectLst/>
                          <a:latin typeface="微软雅黑" panose="020B0503020204020204" pitchFamily="34" charset="-122"/>
                          <a:ea typeface="微软雅黑" panose="020B0503020204020204" pitchFamily="34" charset="-122"/>
                          <a:cs typeface="+mn-cs"/>
                        </a:rPr>
                        <a:t>核技术应用中心</a:t>
                      </a:r>
                    </a:p>
                  </a:txBody>
                  <a:tcPr marL="7620" marR="7620" marT="762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15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26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41</a:t>
                      </a:r>
                    </a:p>
                  </a:txBody>
                  <a:tcPr marL="9525" marR="9525" marT="9525" marB="0" anchor="b">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extLst>
                  <a:ext uri="{0D108BD9-81ED-4DB2-BD59-A6C34878D82A}">
                    <a16:rowId xmlns:a16="http://schemas.microsoft.com/office/drawing/2014/main" val="10007"/>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fontAlgn="b" latinLnBrk="0" hangingPunct="1"/>
                      <a:r>
                        <a:rPr lang="zh-CN" altLang="en-US" sz="1600" b="0" i="0" u="none" strike="noStrike" kern="1200" dirty="0">
                          <a:solidFill>
                            <a:srgbClr val="000000"/>
                          </a:solidFill>
                          <a:effectLst/>
                          <a:latin typeface="微软雅黑" panose="020B0503020204020204" pitchFamily="34" charset="-122"/>
                          <a:ea typeface="微软雅黑" panose="020B0503020204020204" pitchFamily="34" charset="-122"/>
                          <a:cs typeface="+mn-cs"/>
                        </a:rPr>
                        <a:t>东莞研究部</a:t>
                      </a:r>
                    </a:p>
                  </a:txBody>
                  <a:tcPr marL="7620" marR="7620" marT="762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29</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62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91</a:t>
                      </a:r>
                    </a:p>
                  </a:txBody>
                  <a:tcPr marL="9525" marR="9525" marT="9525" marB="0" anchor="b">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4077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fontAlgn="b" latinLnBrk="0" hangingPunct="1"/>
                      <a:r>
                        <a:rPr lang="zh-CN" altLang="en-US" sz="1600" b="1" i="0" u="none" strike="noStrike" kern="1200" dirty="0">
                          <a:solidFill>
                            <a:srgbClr val="000000"/>
                          </a:solidFill>
                          <a:effectLst/>
                          <a:latin typeface="微软雅黑" panose="020B0503020204020204" pitchFamily="34" charset="-122"/>
                          <a:ea typeface="微软雅黑" panose="020B0503020204020204" pitchFamily="34" charset="-122"/>
                          <a:cs typeface="+mn-cs"/>
                        </a:rPr>
                        <a:t>合计</a:t>
                      </a:r>
                    </a:p>
                  </a:txBody>
                  <a:tcPr marL="9525" marR="9525" marT="952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264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a:solidFill>
                            <a:schemeClr val="tx1"/>
                          </a:solidFill>
                          <a:latin typeface="微软雅黑" panose="020B0503020204020204" pitchFamily="34" charset="-122"/>
                          <a:ea typeface="微软雅黑" panose="020B0503020204020204" pitchFamily="34" charset="-122"/>
                          <a:cs typeface="Times New Roman" pitchFamily="18" charset="0"/>
                        </a:rPr>
                        <a:t>274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tc>
                  <a:txBody>
                    <a:bodyPr/>
                    <a:lstStyle/>
                    <a:p>
                      <a:pPr marL="0" algn="ctr" defTabSz="914400" rtl="0" eaLnBrk="1" fontAlgn="ctr" latinLnBrk="0" hangingPunct="1"/>
                      <a:r>
                        <a:rPr lang="en-US" altLang="zh-CN" sz="1600" b="0" i="0" u="none" strike="noStrike" kern="1200" dirty="0">
                          <a:solidFill>
                            <a:schemeClr val="tx1"/>
                          </a:solidFill>
                          <a:latin typeface="微软雅黑" panose="020B0503020204020204" pitchFamily="34" charset="-122"/>
                          <a:ea typeface="微软雅黑" panose="020B0503020204020204" pitchFamily="34" charset="-122"/>
                          <a:cs typeface="Times New Roman" pitchFamily="18" charset="0"/>
                        </a:rPr>
                        <a:t>538</a:t>
                      </a:r>
                    </a:p>
                  </a:txBody>
                  <a:tcPr marL="9525" marR="9525" marT="9525" marB="0" anchor="b">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CBCB"/>
                    </a:solidFill>
                  </a:tcPr>
                </a:tc>
                <a:extLst>
                  <a:ext uri="{0D108BD9-81ED-4DB2-BD59-A6C34878D82A}">
                    <a16:rowId xmlns:a16="http://schemas.microsoft.com/office/drawing/2014/main" val="3038445479"/>
                  </a:ext>
                </a:extLst>
              </a:tr>
            </a:tbl>
          </a:graphicData>
        </a:graphic>
      </p:graphicFrame>
    </p:spTree>
    <p:extLst>
      <p:ext uri="{BB962C8B-B14F-4D97-AF65-F5344CB8AC3E}">
        <p14:creationId xmlns:p14="http://schemas.microsoft.com/office/powerpoint/2010/main" val="320067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9906E4-E160-4B6E-B5AC-5D46BCF1A35E}"/>
              </a:ext>
            </a:extLst>
          </p:cNvPr>
          <p:cNvSpPr txBox="1"/>
          <p:nvPr/>
        </p:nvSpPr>
        <p:spPr>
          <a:xfrm>
            <a:off x="1386840" y="82550"/>
            <a:ext cx="10509885" cy="659765"/>
          </a:xfrm>
          <a:prstGeom prst="rect">
            <a:avLst/>
          </a:prstGeom>
        </p:spPr>
        <p:txBody>
          <a:bodyPr vert="horz" wrap="square" lIns="90170" tIns="46990" rIns="90170" bIns="46990" rtlCol="0" anchor="ctr" anchorCtr="0">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lvl="0"/>
            <a:r>
              <a:rPr lang="zh-CN" altLang="en-US" sz="3200" spc="100" dirty="0">
                <a:solidFill>
                  <a:sysClr val="window" lastClr="FFFFFF"/>
                </a:solidFill>
                <a:latin typeface="+中文正文" charset="0"/>
                <a:ea typeface="微软雅黑" panose="020B0503020204020204" charset="-122"/>
              </a:rPr>
              <a:t>学科建设</a:t>
            </a:r>
          </a:p>
        </p:txBody>
      </p:sp>
      <p:graphicFrame>
        <p:nvGraphicFramePr>
          <p:cNvPr id="25" name="表格 24">
            <a:extLst>
              <a:ext uri="{FF2B5EF4-FFF2-40B4-BE49-F238E27FC236}">
                <a16:creationId xmlns:a16="http://schemas.microsoft.com/office/drawing/2014/main" id="{DAA0BD46-04D1-4F23-9022-726C82C2E600}"/>
              </a:ext>
            </a:extLst>
          </p:cNvPr>
          <p:cNvGraphicFramePr>
            <a:graphicFrameLocks noGrp="1"/>
          </p:cNvGraphicFramePr>
          <p:nvPr>
            <p:extLst/>
          </p:nvPr>
        </p:nvGraphicFramePr>
        <p:xfrm>
          <a:off x="5393589" y="1548498"/>
          <a:ext cx="6058537" cy="2932415"/>
        </p:xfrm>
        <a:graphic>
          <a:graphicData uri="http://schemas.openxmlformats.org/drawingml/2006/table">
            <a:tbl>
              <a:tblPr firstRow="1" bandRow="1">
                <a:tableStyleId>{073A0DAA-6AF3-43AB-8588-CEC1D06C72B9}</a:tableStyleId>
              </a:tblPr>
              <a:tblGrid>
                <a:gridCol w="744213">
                  <a:extLst>
                    <a:ext uri="{9D8B030D-6E8A-4147-A177-3AD203B41FA5}">
                      <a16:colId xmlns:a16="http://schemas.microsoft.com/office/drawing/2014/main" val="3321384472"/>
                    </a:ext>
                  </a:extLst>
                </a:gridCol>
                <a:gridCol w="3016816">
                  <a:extLst>
                    <a:ext uri="{9D8B030D-6E8A-4147-A177-3AD203B41FA5}">
                      <a16:colId xmlns:a16="http://schemas.microsoft.com/office/drawing/2014/main" val="226745366"/>
                    </a:ext>
                  </a:extLst>
                </a:gridCol>
                <a:gridCol w="2297508">
                  <a:extLst>
                    <a:ext uri="{9D8B030D-6E8A-4147-A177-3AD203B41FA5}">
                      <a16:colId xmlns:a16="http://schemas.microsoft.com/office/drawing/2014/main" val="3443196599"/>
                    </a:ext>
                  </a:extLst>
                </a:gridCol>
              </a:tblGrid>
              <a:tr h="459619">
                <a:tc>
                  <a:txBody>
                    <a:bodyPr/>
                    <a:lstStyle/>
                    <a:p>
                      <a:pPr marL="0" marR="0" lvl="0" indent="0" algn="ctr" defTabSz="1088390" rtl="0" eaLnBrk="1" fontAlgn="auto" latinLnBrk="0" hangingPunct="1">
                        <a:lnSpc>
                          <a:spcPct val="100000"/>
                        </a:lnSpc>
                        <a:spcBef>
                          <a:spcPts val="600"/>
                        </a:spcBef>
                        <a:spcAft>
                          <a:spcPts val="600"/>
                        </a:spcAft>
                        <a:buClrTx/>
                        <a:buSzTx/>
                        <a:buFontTx/>
                        <a:buNone/>
                        <a:tabLst/>
                        <a:defRPr/>
                      </a:pPr>
                      <a:r>
                        <a:rPr lang="zh-CN" altLang="en-US" sz="1800" kern="100" dirty="0">
                          <a:effectLst/>
                        </a:rPr>
                        <a:t>门类</a:t>
                      </a:r>
                      <a:endParaRPr lang="zh-CN" altLang="zh-CN" sz="18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solidFill>
                      <a:srgbClr val="BC8E00"/>
                    </a:solidFill>
                  </a:tcPr>
                </a:tc>
                <a:tc>
                  <a:txBody>
                    <a:bodyPr/>
                    <a:lstStyle/>
                    <a:p>
                      <a:pPr algn="ctr">
                        <a:spcBef>
                          <a:spcPts val="600"/>
                        </a:spcBef>
                        <a:spcAft>
                          <a:spcPts val="600"/>
                        </a:spcAft>
                      </a:pPr>
                      <a:r>
                        <a:rPr lang="zh-CN" altLang="zh-CN" sz="1800" kern="100" dirty="0">
                          <a:effectLst/>
                        </a:rPr>
                        <a:t>一级学科</a:t>
                      </a:r>
                      <a:endParaRPr lang="zh-CN" altLang="zh-CN" sz="18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solidFill>
                      <a:srgbClr val="BC8E00"/>
                    </a:solidFill>
                  </a:tcPr>
                </a:tc>
                <a:tc>
                  <a:txBody>
                    <a:bodyPr/>
                    <a:lstStyle/>
                    <a:p>
                      <a:pPr algn="ctr">
                        <a:spcBef>
                          <a:spcPts val="600"/>
                        </a:spcBef>
                        <a:spcAft>
                          <a:spcPts val="600"/>
                        </a:spcAft>
                      </a:pPr>
                      <a:r>
                        <a:rPr lang="zh-CN" altLang="zh-CN" sz="1800" kern="100" dirty="0">
                          <a:effectLst/>
                        </a:rPr>
                        <a:t>二级学科（专业）</a:t>
                      </a:r>
                      <a:endParaRPr lang="zh-CN" altLang="zh-CN" sz="18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solidFill>
                      <a:srgbClr val="BC8E00"/>
                    </a:solidFill>
                  </a:tcPr>
                </a:tc>
                <a:extLst>
                  <a:ext uri="{0D108BD9-81ED-4DB2-BD59-A6C34878D82A}">
                    <a16:rowId xmlns:a16="http://schemas.microsoft.com/office/drawing/2014/main" val="3497627900"/>
                  </a:ext>
                </a:extLst>
              </a:tr>
              <a:tr h="221373">
                <a:tc rowSpan="6">
                  <a:txBody>
                    <a:bodyPr/>
                    <a:lstStyle/>
                    <a:p>
                      <a:pPr algn="ctr">
                        <a:spcAft>
                          <a:spcPts val="0"/>
                        </a:spcAft>
                      </a:pPr>
                      <a:r>
                        <a:rPr lang="zh-CN" altLang="zh-CN" sz="1600" kern="100" dirty="0">
                          <a:effectLst/>
                        </a:rPr>
                        <a:t>理学</a:t>
                      </a: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tc>
                <a:tc rowSpan="4">
                  <a:txBody>
                    <a:bodyPr/>
                    <a:lstStyle/>
                    <a:p>
                      <a:pPr algn="ctr">
                        <a:spcAft>
                          <a:spcPts val="0"/>
                        </a:spcAft>
                      </a:pPr>
                      <a:r>
                        <a:rPr lang="zh-CN" altLang="zh-CN" sz="1600" kern="100" dirty="0">
                          <a:effectLst/>
                        </a:rPr>
                        <a:t>物理学</a:t>
                      </a:r>
                      <a:r>
                        <a:rPr lang="zh-CN" altLang="en-US" sz="1600" kern="100" dirty="0">
                          <a:effectLst/>
                        </a:rPr>
                        <a:t>（</a:t>
                      </a:r>
                      <a:r>
                        <a:rPr lang="en-US" altLang="zh-CN" sz="1600" kern="100" dirty="0">
                          <a:effectLst/>
                        </a:rPr>
                        <a:t>A+)</a:t>
                      </a:r>
                    </a:p>
                  </a:txBody>
                  <a:tcPr anchor="ctr"/>
                </a:tc>
                <a:tc>
                  <a:txBody>
                    <a:bodyPr/>
                    <a:lstStyle/>
                    <a:p>
                      <a:pPr algn="ctr">
                        <a:spcAft>
                          <a:spcPts val="0"/>
                        </a:spcAft>
                      </a:pPr>
                      <a:r>
                        <a:rPr lang="zh-CN" sz="1600" kern="100" dirty="0">
                          <a:effectLst/>
                        </a:rPr>
                        <a:t>理论物理</a:t>
                      </a:r>
                      <a:endParaRPr 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marL="121431" marR="121431" marT="0" marB="0" anchor="ctr"/>
                </a:tc>
                <a:extLst>
                  <a:ext uri="{0D108BD9-81ED-4DB2-BD59-A6C34878D82A}">
                    <a16:rowId xmlns:a16="http://schemas.microsoft.com/office/drawing/2014/main" val="2120132478"/>
                  </a:ext>
                </a:extLst>
              </a:tr>
              <a:tr h="298512">
                <a:tc vMerge="1">
                  <a:txBody>
                    <a:bodyPr/>
                    <a:lstStyle/>
                    <a:p>
                      <a:pPr marL="0" marR="0" lvl="0" indent="0" algn="l" defTabSz="914332" rtl="0" eaLnBrk="1" fontAlgn="auto" latinLnBrk="0" hangingPunct="1">
                        <a:lnSpc>
                          <a:spcPct val="2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endParaRPr>
                    </a:p>
                  </a:txBody>
                  <a:tcPr/>
                </a:tc>
                <a:tc vMerge="1">
                  <a:txBody>
                    <a:bodyPr/>
                    <a:lstStyle/>
                    <a:p>
                      <a:pPr marL="0" marR="0" lvl="0" indent="0" algn="r" defTabSz="914332" rtl="0" eaLnBrk="1" fontAlgn="auto" latinLnBrk="0" hangingPunct="1">
                        <a:lnSpc>
                          <a:spcPct val="2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endParaRPr>
                    </a:p>
                  </a:txBody>
                  <a:tcPr/>
                </a:tc>
                <a:tc>
                  <a:txBody>
                    <a:bodyPr/>
                    <a:lstStyle/>
                    <a:p>
                      <a:pPr algn="ctr">
                        <a:spcAft>
                          <a:spcPts val="0"/>
                        </a:spcAft>
                      </a:pPr>
                      <a:r>
                        <a:rPr lang="zh-CN" sz="1600" kern="100" dirty="0">
                          <a:effectLst/>
                        </a:rPr>
                        <a:t>粒子物理与原子核物理</a:t>
                      </a:r>
                      <a:endParaRPr 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marL="121431" marR="121431" marT="0" marB="0" anchor="ctr"/>
                </a:tc>
                <a:extLst>
                  <a:ext uri="{0D108BD9-81ED-4DB2-BD59-A6C34878D82A}">
                    <a16:rowId xmlns:a16="http://schemas.microsoft.com/office/drawing/2014/main" val="36030240"/>
                  </a:ext>
                </a:extLst>
              </a:tr>
              <a:tr h="240467">
                <a:tc vMerge="1">
                  <a:txBody>
                    <a:bodyPr/>
                    <a:lstStyle/>
                    <a:p>
                      <a:pPr marL="0" marR="0" lvl="0" indent="0" algn="l" defTabSz="914332" rtl="0" eaLnBrk="1" fontAlgn="auto" latinLnBrk="0" hangingPunct="1">
                        <a:lnSpc>
                          <a:spcPct val="2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endParaRPr>
                    </a:p>
                  </a:txBody>
                  <a:tcPr/>
                </a:tc>
                <a:tc vMerge="1">
                  <a:txBody>
                    <a:bodyPr/>
                    <a:lstStyle/>
                    <a:p>
                      <a:pPr marL="0" marR="0" lvl="0" indent="0" algn="r" defTabSz="914332" rtl="0" eaLnBrk="1" fontAlgn="auto" latinLnBrk="0" hangingPunct="1">
                        <a:lnSpc>
                          <a:spcPct val="2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endParaRPr>
                    </a:p>
                  </a:txBody>
                  <a:tcPr/>
                </a:tc>
                <a:tc>
                  <a:txBody>
                    <a:bodyPr/>
                    <a:lstStyle/>
                    <a:p>
                      <a:pPr algn="ctr">
                        <a:spcAft>
                          <a:spcPts val="0"/>
                        </a:spcAft>
                      </a:pPr>
                      <a:r>
                        <a:rPr lang="zh-CN" sz="1600" kern="100" dirty="0">
                          <a:effectLst/>
                        </a:rPr>
                        <a:t>凝聚态物理</a:t>
                      </a:r>
                      <a:endParaRPr 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marL="121431" marR="121431" marT="0" marB="0" anchor="ctr"/>
                </a:tc>
                <a:extLst>
                  <a:ext uri="{0D108BD9-81ED-4DB2-BD59-A6C34878D82A}">
                    <a16:rowId xmlns:a16="http://schemas.microsoft.com/office/drawing/2014/main" val="3357931016"/>
                  </a:ext>
                </a:extLst>
              </a:tr>
              <a:tr h="221373">
                <a:tc vMerge="1">
                  <a:txBody>
                    <a:bodyPr/>
                    <a:lstStyle/>
                    <a:p>
                      <a:pPr algn="ctr">
                        <a:spcAft>
                          <a:spcPts val="0"/>
                        </a:spcAft>
                      </a:pP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tc>
                <a:tc vMerge="1">
                  <a:txBody>
                    <a:bodyPr/>
                    <a:lstStyle/>
                    <a:p>
                      <a:pPr marL="0" marR="0" lvl="0" indent="0" algn="r" defTabSz="914332" rtl="0" eaLnBrk="1" fontAlgn="auto" latinLnBrk="0" hangingPunct="1">
                        <a:lnSpc>
                          <a:spcPct val="2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endParaRPr>
                    </a:p>
                  </a:txBody>
                  <a:tcPr/>
                </a:tc>
                <a:tc>
                  <a:txBody>
                    <a:bodyPr/>
                    <a:lstStyle/>
                    <a:p>
                      <a:pPr algn="ctr">
                        <a:spcAft>
                          <a:spcPts val="0"/>
                        </a:spcAft>
                      </a:pPr>
                      <a:r>
                        <a:rPr lang="zh-CN" sz="1600" kern="100" dirty="0">
                          <a:effectLst/>
                        </a:rPr>
                        <a:t>光学</a:t>
                      </a:r>
                      <a:endParaRPr 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marL="121431" marR="121431" marT="0" marB="0" anchor="ctr"/>
                </a:tc>
                <a:extLst>
                  <a:ext uri="{0D108BD9-81ED-4DB2-BD59-A6C34878D82A}">
                    <a16:rowId xmlns:a16="http://schemas.microsoft.com/office/drawing/2014/main" val="3984990040"/>
                  </a:ext>
                </a:extLst>
              </a:tr>
              <a:tr h="221373">
                <a:tc vMerge="1">
                  <a:txBody>
                    <a:bodyPr/>
                    <a:lstStyle/>
                    <a:p>
                      <a:pPr algn="ctr">
                        <a:spcAft>
                          <a:spcPts val="0"/>
                        </a:spcAft>
                      </a:pP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tc>
                <a:tc rowSpan="2">
                  <a:txBody>
                    <a:bodyPr/>
                    <a:lstStyle/>
                    <a:p>
                      <a:pPr marL="0" marR="0" lvl="0" indent="0" algn="ctr" defTabSz="914332" rtl="0" eaLnBrk="1" fontAlgn="auto" latinLnBrk="0" hangingPunct="1">
                        <a:lnSpc>
                          <a:spcPct val="200000"/>
                        </a:lnSpc>
                        <a:spcBef>
                          <a:spcPts val="0"/>
                        </a:spcBef>
                        <a:spcAft>
                          <a:spcPts val="0"/>
                        </a:spcAft>
                        <a:buClrTx/>
                        <a:buSzTx/>
                        <a:buFontTx/>
                        <a:buNone/>
                        <a:tabLst/>
                        <a:defRPr/>
                      </a:pPr>
                      <a:r>
                        <a:rPr lang="zh-CN" altLang="zh-CN" sz="1600" kern="100" dirty="0">
                          <a:effectLst/>
                        </a:rPr>
                        <a:t>化学</a:t>
                      </a:r>
                      <a:r>
                        <a:rPr lang="zh-CN" altLang="en-US" sz="1600" kern="100" dirty="0">
                          <a:effectLst/>
                        </a:rPr>
                        <a:t>（</a:t>
                      </a:r>
                      <a:r>
                        <a:rPr lang="en-US" altLang="zh-CN" sz="1600" kern="100" dirty="0">
                          <a:effectLst/>
                        </a:rPr>
                        <a:t>A+)</a:t>
                      </a:r>
                      <a:endParaRPr kumimoji="0" lang="zh-CN" altLang="en-US" sz="16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endParaRPr>
                    </a:p>
                  </a:txBody>
                  <a:tcPr anchor="ctr"/>
                </a:tc>
                <a:tc>
                  <a:txBody>
                    <a:bodyPr/>
                    <a:lstStyle/>
                    <a:p>
                      <a:pPr algn="ctr">
                        <a:spcAft>
                          <a:spcPts val="0"/>
                        </a:spcAft>
                      </a:pPr>
                      <a:r>
                        <a:rPr lang="zh-CN" sz="1600" kern="100" dirty="0">
                          <a:effectLst/>
                        </a:rPr>
                        <a:t>无机化学</a:t>
                      </a:r>
                      <a:endParaRPr 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marL="121431" marR="121431" marT="0" marB="0" anchor="ctr"/>
                </a:tc>
                <a:extLst>
                  <a:ext uri="{0D108BD9-81ED-4DB2-BD59-A6C34878D82A}">
                    <a16:rowId xmlns:a16="http://schemas.microsoft.com/office/drawing/2014/main" val="2108337303"/>
                  </a:ext>
                </a:extLst>
              </a:tr>
              <a:tr h="278799">
                <a:tc vMerge="1">
                  <a:txBody>
                    <a:bodyPr/>
                    <a:lstStyle/>
                    <a:p>
                      <a:pPr algn="ctr">
                        <a:spcAft>
                          <a:spcPts val="0"/>
                        </a:spcAft>
                      </a:pP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tc>
                <a:tc vMerge="1">
                  <a:txBody>
                    <a:bodyPr/>
                    <a:lstStyle/>
                    <a:p>
                      <a:pPr marL="0" marR="0" lvl="0" indent="0" algn="r" defTabSz="914332" rtl="0" eaLnBrk="1" fontAlgn="auto" latinLnBrk="0" hangingPunct="1">
                        <a:lnSpc>
                          <a:spcPct val="2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endParaRPr>
                    </a:p>
                  </a:txBody>
                  <a:tcPr/>
                </a:tc>
                <a:tc>
                  <a:txBody>
                    <a:bodyPr/>
                    <a:lstStyle/>
                    <a:p>
                      <a:pPr algn="ctr">
                        <a:spcAft>
                          <a:spcPts val="0"/>
                        </a:spcAft>
                      </a:pPr>
                      <a:r>
                        <a:rPr lang="zh-CN" sz="1600" kern="100" dirty="0">
                          <a:effectLst/>
                        </a:rPr>
                        <a:t>生物无机化学</a:t>
                      </a:r>
                      <a:endParaRPr 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marL="121431" marR="121431" marT="0" marB="0" anchor="ctr"/>
                </a:tc>
                <a:extLst>
                  <a:ext uri="{0D108BD9-81ED-4DB2-BD59-A6C34878D82A}">
                    <a16:rowId xmlns:a16="http://schemas.microsoft.com/office/drawing/2014/main" val="1502230060"/>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zh-CN" sz="1600" kern="100" dirty="0">
                          <a:effectLst/>
                        </a:rPr>
                        <a:t>工学</a:t>
                      </a: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p>
                      <a:pPr algn="ctr">
                        <a:spcAft>
                          <a:spcPts val="0"/>
                        </a:spcAft>
                      </a:pP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tc>
                <a:tc>
                  <a:txBody>
                    <a:bodyPr/>
                    <a:lstStyle/>
                    <a:p>
                      <a:pPr marL="0" marR="0" lvl="0" indent="0" algn="ctr" defTabSz="914332" rtl="0" eaLnBrk="1" fontAlgn="auto" latinLnBrk="0" hangingPunct="1">
                        <a:lnSpc>
                          <a:spcPct val="200000"/>
                        </a:lnSpc>
                        <a:spcBef>
                          <a:spcPts val="0"/>
                        </a:spcBef>
                        <a:spcAft>
                          <a:spcPts val="0"/>
                        </a:spcAft>
                        <a:buClrTx/>
                        <a:buSzTx/>
                        <a:buFontTx/>
                        <a:buNone/>
                        <a:tabLst/>
                        <a:defRPr/>
                      </a:pPr>
                      <a:r>
                        <a:rPr lang="zh-CN" altLang="zh-CN" sz="1600" kern="100" dirty="0">
                          <a:effectLst/>
                        </a:rPr>
                        <a:t>核科学与技术</a:t>
                      </a:r>
                      <a:r>
                        <a:rPr lang="zh-CN" altLang="en-US" sz="1600" kern="100" dirty="0">
                          <a:effectLst/>
                        </a:rPr>
                        <a:t>（</a:t>
                      </a:r>
                      <a:r>
                        <a:rPr lang="en-US" altLang="zh-CN" sz="1600" kern="100" dirty="0">
                          <a:effectLst/>
                        </a:rPr>
                        <a:t>A)</a:t>
                      </a:r>
                    </a:p>
                  </a:txBody>
                  <a:tcPr anchor="b"/>
                </a:tc>
                <a:tc>
                  <a:txBody>
                    <a:bodyPr/>
                    <a:lstStyle/>
                    <a:p>
                      <a:pPr marL="0" marR="0" lvl="0" indent="0" algn="ctr" defTabSz="914332" rtl="0" eaLnBrk="1" fontAlgn="auto" latinLnBrk="0" hangingPunct="1">
                        <a:lnSpc>
                          <a:spcPct val="200000"/>
                        </a:lnSpc>
                        <a:spcBef>
                          <a:spcPts val="0"/>
                        </a:spcBef>
                        <a:spcAft>
                          <a:spcPts val="0"/>
                        </a:spcAft>
                        <a:buClrTx/>
                        <a:buSzTx/>
                        <a:buFontTx/>
                        <a:buNone/>
                        <a:tabLst/>
                        <a:defRPr/>
                      </a:pPr>
                      <a:r>
                        <a:rPr lang="zh-CN" altLang="zh-CN" sz="1600" kern="100" dirty="0">
                          <a:effectLst/>
                        </a:rPr>
                        <a:t>核技术及应用</a:t>
                      </a: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tc>
                <a:extLst>
                  <a:ext uri="{0D108BD9-81ED-4DB2-BD59-A6C34878D82A}">
                    <a16:rowId xmlns:a16="http://schemas.microsoft.com/office/drawing/2014/main" val="323367741"/>
                  </a:ext>
                </a:extLst>
              </a:tr>
              <a:tr h="414538">
                <a:tc vMerge="1">
                  <a:txBody>
                    <a:bodyPr/>
                    <a:lstStyle/>
                    <a:p>
                      <a:pPr algn="ctr">
                        <a:spcAft>
                          <a:spcPts val="0"/>
                        </a:spcAft>
                      </a:pP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tc>
                <a:tc>
                  <a:txBody>
                    <a:bodyPr/>
                    <a:lstStyle/>
                    <a:p>
                      <a:pPr marL="0" algn="ctr" defTabSz="914400" rtl="0" eaLnBrk="1" latinLnBrk="0" hangingPunct="1">
                        <a:spcAft>
                          <a:spcPts val="0"/>
                        </a:spcAft>
                      </a:pPr>
                      <a:r>
                        <a:rPr lang="zh-CN" sz="1600" kern="100" dirty="0">
                          <a:effectLst/>
                        </a:rPr>
                        <a:t>计算机科学与技术</a:t>
                      </a:r>
                      <a:r>
                        <a:rPr lang="zh-CN" altLang="en-US" sz="1600" kern="100" dirty="0">
                          <a:effectLst/>
                        </a:rPr>
                        <a:t>（</a:t>
                      </a:r>
                      <a:r>
                        <a:rPr lang="en-US" altLang="zh-CN" sz="1600" kern="100" dirty="0">
                          <a:effectLst/>
                        </a:rPr>
                        <a:t>A+)</a:t>
                      </a:r>
                      <a:endParaRPr lang="zh-CN" sz="1600" b="1" kern="100" dirty="0">
                        <a:solidFill>
                          <a:schemeClr val="tx1"/>
                        </a:solidFill>
                        <a:effectLst/>
                        <a:latin typeface="微软雅黑" panose="020B0503020204020204" charset="-122"/>
                        <a:ea typeface="微软雅黑" panose="020B0503020204020204" charset="-122"/>
                        <a:cs typeface="+mn-cs"/>
                      </a:endParaRPr>
                    </a:p>
                  </a:txBody>
                  <a:tcPr marL="121431" marR="121431" marT="0" marB="0" anchor="ctr"/>
                </a:tc>
                <a:tc>
                  <a:txBody>
                    <a:bodyPr/>
                    <a:lstStyle/>
                    <a:p>
                      <a:pPr algn="ctr">
                        <a:spcAft>
                          <a:spcPts val="0"/>
                        </a:spcAft>
                      </a:pPr>
                      <a:r>
                        <a:rPr lang="zh-CN" sz="1600" kern="100" dirty="0">
                          <a:effectLst/>
                        </a:rPr>
                        <a:t>计算机应用技术</a:t>
                      </a:r>
                      <a:endParaRPr 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marL="121431" marR="121431" marT="0" marB="0" anchor="ctr"/>
                </a:tc>
                <a:extLst>
                  <a:ext uri="{0D108BD9-81ED-4DB2-BD59-A6C34878D82A}">
                    <a16:rowId xmlns:a16="http://schemas.microsoft.com/office/drawing/2014/main" val="3651799003"/>
                  </a:ext>
                </a:extLst>
              </a:tr>
            </a:tbl>
          </a:graphicData>
        </a:graphic>
      </p:graphicFrame>
      <p:sp>
        <p:nvSpPr>
          <p:cNvPr id="27" name="矩形: 圆角 26">
            <a:extLst>
              <a:ext uri="{FF2B5EF4-FFF2-40B4-BE49-F238E27FC236}">
                <a16:creationId xmlns:a16="http://schemas.microsoft.com/office/drawing/2014/main" id="{19B491C9-C882-4900-A158-5BB3AB26E716}"/>
              </a:ext>
            </a:extLst>
          </p:cNvPr>
          <p:cNvSpPr/>
          <p:nvPr/>
        </p:nvSpPr>
        <p:spPr>
          <a:xfrm>
            <a:off x="739874" y="1568893"/>
            <a:ext cx="3809137" cy="4311036"/>
          </a:xfrm>
          <a:prstGeom prst="roundRect">
            <a:avLst>
              <a:gd name="adj" fmla="val 8694"/>
            </a:avLst>
          </a:prstGeom>
          <a:solidFill>
            <a:schemeClr val="tx1">
              <a:lumMod val="9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9" name="文本框 28">
            <a:extLst>
              <a:ext uri="{FF2B5EF4-FFF2-40B4-BE49-F238E27FC236}">
                <a16:creationId xmlns:a16="http://schemas.microsoft.com/office/drawing/2014/main" id="{31FA5829-992F-4EED-ACCF-7102184279E7}"/>
              </a:ext>
            </a:extLst>
          </p:cNvPr>
          <p:cNvSpPr txBox="1"/>
          <p:nvPr/>
        </p:nvSpPr>
        <p:spPr>
          <a:xfrm>
            <a:off x="1076755" y="3047711"/>
            <a:ext cx="3331880" cy="2535951"/>
          </a:xfrm>
          <a:prstGeom prst="rect">
            <a:avLst/>
          </a:prstGeom>
          <a:noFill/>
        </p:spPr>
        <p:txBody>
          <a:bodyPr wrap="square">
            <a:spAutoFit/>
          </a:bodyPr>
          <a:lstStyle>
            <a:defPPr>
              <a:defRPr lang="zh-CN"/>
            </a:defPPr>
            <a:lvl1pPr>
              <a:lnSpc>
                <a:spcPct val="150000"/>
              </a:lnSpc>
              <a:defRPr kumimoji="0" sz="1000" b="0" i="0" u="none" strike="noStrike" cap="none" spc="0" normalizeH="0" baseline="0">
                <a:ln>
                  <a:noFill/>
                </a:ln>
                <a:effectLst/>
                <a:uLnTx/>
                <a:uFillTx/>
              </a:defRPr>
            </a:lvl1pPr>
          </a:lstStyle>
          <a:p>
            <a:r>
              <a:rPr lang="zh-CN" altLang="zh-CN" sz="1800" b="1" dirty="0"/>
              <a:t>高能所以国家重大项目为依托，</a:t>
            </a:r>
            <a:r>
              <a:rPr lang="zh-CN" altLang="en-US" sz="1800" b="1" dirty="0"/>
              <a:t>积极投入</a:t>
            </a:r>
            <a:r>
              <a:rPr lang="zh-CN" altLang="zh-CN" sz="1800" b="1" dirty="0"/>
              <a:t>物理学、核科学与技术、集成电路、网络安全、新一代电子信息技术等国家</a:t>
            </a:r>
            <a:r>
              <a:rPr lang="zh-CN" altLang="en-US" sz="1800" b="1" dirty="0"/>
              <a:t>急需的学科建设中</a:t>
            </a:r>
            <a:r>
              <a:rPr lang="zh-CN" altLang="zh-CN" sz="1800" b="1" dirty="0"/>
              <a:t>，</a:t>
            </a:r>
            <a:r>
              <a:rPr lang="zh-CN" altLang="en-US" sz="1800" b="1" dirty="0"/>
              <a:t>为</a:t>
            </a:r>
            <a:r>
              <a:rPr lang="zh-CN" altLang="zh-CN" sz="1800" b="1" dirty="0"/>
              <a:t>国家</a:t>
            </a:r>
            <a:r>
              <a:rPr lang="zh-CN" altLang="en-US" sz="1800" b="1" dirty="0"/>
              <a:t>培养急缺</a:t>
            </a:r>
            <a:r>
              <a:rPr lang="zh-CN" altLang="zh-CN" sz="1800" b="1" dirty="0"/>
              <a:t>急需的高层次人才。</a:t>
            </a:r>
            <a:endParaRPr lang="en-US" altLang="zh-CN" sz="1800" b="1" dirty="0">
              <a:latin typeface="Arial" panose="020B0604020202020204" pitchFamily="34" charset="0"/>
              <a:ea typeface="微软雅黑" panose="020B0503020204020204" pitchFamily="34" charset="-122"/>
            </a:endParaRPr>
          </a:p>
        </p:txBody>
      </p:sp>
      <p:sp>
        <p:nvSpPr>
          <p:cNvPr id="30" name="文本框 29">
            <a:extLst>
              <a:ext uri="{FF2B5EF4-FFF2-40B4-BE49-F238E27FC236}">
                <a16:creationId xmlns:a16="http://schemas.microsoft.com/office/drawing/2014/main" id="{ADCCDC4E-676D-46B7-81CA-23B0D76083F7}"/>
              </a:ext>
            </a:extLst>
          </p:cNvPr>
          <p:cNvSpPr txBox="1"/>
          <p:nvPr/>
        </p:nvSpPr>
        <p:spPr>
          <a:xfrm>
            <a:off x="2182362" y="1925472"/>
            <a:ext cx="1875817" cy="769441"/>
          </a:xfrm>
          <a:prstGeom prst="rect">
            <a:avLst/>
          </a:prstGeom>
          <a:noFill/>
        </p:spPr>
        <p:txBody>
          <a:bodyPr wrap="square">
            <a:spAutoFit/>
          </a:bodyPr>
          <a:lstStyle/>
          <a:p>
            <a:pPr algn="r"/>
            <a:r>
              <a:rPr lang="en-US" altLang="zh-CN" sz="4400" b="1" dirty="0">
                <a:solidFill>
                  <a:schemeClr val="accent1"/>
                </a:solidFill>
                <a:latin typeface="Arial" panose="020B0604020202020204" pitchFamily="34" charset="0"/>
                <a:ea typeface="微软雅黑" panose="020B0503020204020204" pitchFamily="34" charset="-122"/>
              </a:rPr>
              <a:t>A</a:t>
            </a:r>
            <a:r>
              <a:rPr lang="zh-CN" altLang="en-US" sz="2400" b="1" dirty="0">
                <a:solidFill>
                  <a:schemeClr val="accent1"/>
                </a:solidFill>
                <a:latin typeface="Arial" panose="020B0604020202020204" pitchFamily="34" charset="0"/>
                <a:ea typeface="微软雅黑" panose="020B0503020204020204" pitchFamily="34" charset="-122"/>
              </a:rPr>
              <a:t>及以上</a:t>
            </a:r>
            <a:endParaRPr lang="en-US" altLang="zh-CN" sz="2400" b="1" dirty="0">
              <a:solidFill>
                <a:schemeClr val="accent1"/>
              </a:solidFill>
              <a:latin typeface="Arial" panose="020B0604020202020204" pitchFamily="34" charset="0"/>
              <a:ea typeface="微软雅黑" panose="020B0503020204020204" pitchFamily="34" charset="-122"/>
            </a:endParaRPr>
          </a:p>
        </p:txBody>
      </p:sp>
      <p:sp>
        <p:nvSpPr>
          <p:cNvPr id="3" name="矩形 2">
            <a:extLst>
              <a:ext uri="{FF2B5EF4-FFF2-40B4-BE49-F238E27FC236}">
                <a16:creationId xmlns:a16="http://schemas.microsoft.com/office/drawing/2014/main" id="{7715E33B-858E-4F0D-B4AB-A93050829C95}"/>
              </a:ext>
            </a:extLst>
          </p:cNvPr>
          <p:cNvSpPr/>
          <p:nvPr/>
        </p:nvSpPr>
        <p:spPr>
          <a:xfrm>
            <a:off x="5927622" y="1085437"/>
            <a:ext cx="4990470" cy="461665"/>
          </a:xfrm>
          <a:prstGeom prst="rect">
            <a:avLst/>
          </a:prstGeom>
        </p:spPr>
        <p:txBody>
          <a:bodyPr wrap="none">
            <a:spAutoFit/>
          </a:bodyPr>
          <a:lstStyle/>
          <a:p>
            <a:pPr algn="ctr" defTabSz="1088390">
              <a:spcBef>
                <a:spcPts val="600"/>
              </a:spcBef>
              <a:spcAft>
                <a:spcPts val="600"/>
              </a:spcAft>
              <a:defRPr/>
            </a:pPr>
            <a:r>
              <a:rPr lang="zh-CN" altLang="en-US" sz="2400" b="1" kern="100" dirty="0">
                <a:latin typeface="+mn-ea"/>
              </a:rPr>
              <a:t>学术学位（博士、硕士，</a:t>
            </a:r>
            <a:r>
              <a:rPr lang="en-US" altLang="zh-CN" sz="2400" b="1" kern="100" dirty="0">
                <a:latin typeface="+mn-ea"/>
              </a:rPr>
              <a:t>8</a:t>
            </a:r>
            <a:r>
              <a:rPr lang="zh-CN" altLang="en-US" sz="2400" b="1" kern="100" dirty="0">
                <a:latin typeface="+mn-ea"/>
              </a:rPr>
              <a:t>个专业）</a:t>
            </a:r>
          </a:p>
        </p:txBody>
      </p:sp>
      <p:graphicFrame>
        <p:nvGraphicFramePr>
          <p:cNvPr id="4" name="表格 3">
            <a:extLst>
              <a:ext uri="{FF2B5EF4-FFF2-40B4-BE49-F238E27FC236}">
                <a16:creationId xmlns:a16="http://schemas.microsoft.com/office/drawing/2014/main" id="{39893C0A-D8B5-4706-9B2C-9D307B8D222C}"/>
              </a:ext>
            </a:extLst>
          </p:cNvPr>
          <p:cNvGraphicFramePr>
            <a:graphicFrameLocks noGrp="1"/>
          </p:cNvGraphicFramePr>
          <p:nvPr>
            <p:extLst/>
          </p:nvPr>
        </p:nvGraphicFramePr>
        <p:xfrm>
          <a:off x="5393589" y="5037372"/>
          <a:ext cx="6058537" cy="1452442"/>
        </p:xfrm>
        <a:graphic>
          <a:graphicData uri="http://schemas.openxmlformats.org/drawingml/2006/table">
            <a:tbl>
              <a:tblPr firstRow="1" bandRow="1">
                <a:tableStyleId>{073A0DAA-6AF3-43AB-8588-CEC1D06C72B9}</a:tableStyleId>
              </a:tblPr>
              <a:tblGrid>
                <a:gridCol w="744213">
                  <a:extLst>
                    <a:ext uri="{9D8B030D-6E8A-4147-A177-3AD203B41FA5}">
                      <a16:colId xmlns:a16="http://schemas.microsoft.com/office/drawing/2014/main" val="1278965275"/>
                    </a:ext>
                  </a:extLst>
                </a:gridCol>
                <a:gridCol w="1130052">
                  <a:extLst>
                    <a:ext uri="{9D8B030D-6E8A-4147-A177-3AD203B41FA5}">
                      <a16:colId xmlns:a16="http://schemas.microsoft.com/office/drawing/2014/main" val="2077242450"/>
                    </a:ext>
                  </a:extLst>
                </a:gridCol>
                <a:gridCol w="4184272">
                  <a:extLst>
                    <a:ext uri="{9D8B030D-6E8A-4147-A177-3AD203B41FA5}">
                      <a16:colId xmlns:a16="http://schemas.microsoft.com/office/drawing/2014/main" val="2218168709"/>
                    </a:ext>
                  </a:extLst>
                </a:gridCol>
              </a:tblGrid>
              <a:tr h="459619">
                <a:tc>
                  <a:txBody>
                    <a:bodyPr/>
                    <a:lstStyle/>
                    <a:p>
                      <a:pPr marL="0" marR="0" lvl="0" indent="0" algn="ctr" defTabSz="1088390" rtl="0" eaLnBrk="1" fontAlgn="auto" latinLnBrk="0" hangingPunct="1">
                        <a:lnSpc>
                          <a:spcPct val="100000"/>
                        </a:lnSpc>
                        <a:spcBef>
                          <a:spcPts val="600"/>
                        </a:spcBef>
                        <a:spcAft>
                          <a:spcPts val="600"/>
                        </a:spcAft>
                        <a:buClrTx/>
                        <a:buSzTx/>
                        <a:buFontTx/>
                        <a:buNone/>
                        <a:tabLst/>
                        <a:defRPr/>
                      </a:pPr>
                      <a:r>
                        <a:rPr lang="zh-CN" altLang="en-US" sz="1600" kern="100" dirty="0">
                          <a:effectLst/>
                        </a:rPr>
                        <a:t>门类</a:t>
                      </a: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solidFill>
                      <a:srgbClr val="BC8E00"/>
                    </a:solidFill>
                  </a:tcPr>
                </a:tc>
                <a:tc>
                  <a:txBody>
                    <a:bodyPr/>
                    <a:lstStyle/>
                    <a:p>
                      <a:pPr algn="ctr">
                        <a:spcBef>
                          <a:spcPts val="600"/>
                        </a:spcBef>
                        <a:spcAft>
                          <a:spcPts val="600"/>
                        </a:spcAft>
                      </a:pPr>
                      <a:r>
                        <a:rPr lang="zh-CN" altLang="en-US" sz="1600" kern="100" dirty="0">
                          <a:solidFill>
                            <a:schemeClr val="tx1"/>
                          </a:solidFill>
                          <a:effectLst/>
                          <a:latin typeface="微软雅黑" panose="020B0503020204020204" charset="-122"/>
                          <a:ea typeface="微软雅黑" panose="020B0503020204020204" charset="-122"/>
                          <a:cs typeface="Calibri" panose="020F0502020204030204"/>
                        </a:rPr>
                        <a:t>类别</a:t>
                      </a: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solidFill>
                      <a:srgbClr val="BC8E00"/>
                    </a:solidFill>
                  </a:tcPr>
                </a:tc>
                <a:tc>
                  <a:txBody>
                    <a:bodyPr/>
                    <a:lstStyle/>
                    <a:p>
                      <a:pPr algn="ctr">
                        <a:spcBef>
                          <a:spcPts val="600"/>
                        </a:spcBef>
                        <a:spcAft>
                          <a:spcPts val="600"/>
                        </a:spcAft>
                      </a:pPr>
                      <a:r>
                        <a:rPr lang="zh-CN" altLang="en-US" sz="1600" kern="100" dirty="0">
                          <a:effectLst/>
                        </a:rPr>
                        <a:t>领域</a:t>
                      </a: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solidFill>
                      <a:srgbClr val="BC8E00"/>
                    </a:solidFill>
                  </a:tcPr>
                </a:tc>
                <a:extLst>
                  <a:ext uri="{0D108BD9-81ED-4DB2-BD59-A6C34878D82A}">
                    <a16:rowId xmlns:a16="http://schemas.microsoft.com/office/drawing/2014/main" val="3825587511"/>
                  </a:ext>
                </a:extLst>
              </a:tr>
              <a:tr h="221373">
                <a:tc rowSpan="2">
                  <a:txBody>
                    <a:bodyPr/>
                    <a:lstStyle/>
                    <a:p>
                      <a:pPr algn="ctr">
                        <a:spcAft>
                          <a:spcPts val="0"/>
                        </a:spcAft>
                      </a:pPr>
                      <a:r>
                        <a:rPr lang="zh-CN" altLang="en-US" sz="1600" kern="100" dirty="0">
                          <a:solidFill>
                            <a:schemeClr val="tx1"/>
                          </a:solidFill>
                          <a:effectLst/>
                          <a:latin typeface="微软雅黑" panose="020B0503020204020204" charset="-122"/>
                          <a:ea typeface="微软雅黑" panose="020B0503020204020204" charset="-122"/>
                          <a:cs typeface="Calibri" panose="020F0502020204030204"/>
                        </a:rPr>
                        <a:t>工程</a:t>
                      </a: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nchor="ctr"/>
                </a:tc>
                <a:tc>
                  <a:txBody>
                    <a:bodyPr/>
                    <a:lstStyle/>
                    <a:p>
                      <a:pPr algn="ctr">
                        <a:spcAft>
                          <a:spcPts val="0"/>
                        </a:spcAft>
                      </a:pPr>
                      <a:r>
                        <a:rPr lang="zh-CN" altLang="en-US" sz="1600" kern="100" dirty="0">
                          <a:effectLst/>
                        </a:rPr>
                        <a:t>电子信息</a:t>
                      </a:r>
                      <a:endParaRPr lang="en-US" altLang="zh-CN" sz="1600" kern="100" dirty="0">
                        <a:effectLst/>
                      </a:endParaRPr>
                    </a:p>
                  </a:txBody>
                  <a:tcPr anchor="ctr"/>
                </a:tc>
                <a:tc>
                  <a:txBody>
                    <a:bodyPr/>
                    <a:lstStyle/>
                    <a:p>
                      <a:pPr algn="l">
                        <a:spcAft>
                          <a:spcPts val="0"/>
                        </a:spcAft>
                      </a:pPr>
                      <a:r>
                        <a:rPr lang="zh-CN" altLang="en-US" sz="1600" b="0" i="0" kern="1200" dirty="0">
                          <a:solidFill>
                            <a:schemeClr val="dk1"/>
                          </a:solidFill>
                          <a:effectLst/>
                          <a:latin typeface="+mn-lt"/>
                          <a:ea typeface="+mn-ea"/>
                          <a:cs typeface="+mn-cs"/>
                        </a:rPr>
                        <a:t>新一代电子信息技术、集成电路工程、计算机技术</a:t>
                      </a:r>
                      <a:endParaRPr 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marL="121431" marR="121431" marT="0" marB="0" anchor="ctr"/>
                </a:tc>
                <a:extLst>
                  <a:ext uri="{0D108BD9-81ED-4DB2-BD59-A6C34878D82A}">
                    <a16:rowId xmlns:a16="http://schemas.microsoft.com/office/drawing/2014/main" val="2605750934"/>
                  </a:ext>
                </a:extLst>
              </a:tr>
              <a:tr h="237227">
                <a:tc vMerge="1">
                  <a:txBody>
                    <a:bodyPr/>
                    <a:lstStyle/>
                    <a:p>
                      <a:pPr algn="ctr">
                        <a:spcAft>
                          <a:spcPts val="0"/>
                        </a:spcAft>
                      </a:pPr>
                      <a:endParaRPr lang="zh-CN" altLang="zh-CN" sz="1600" kern="100" dirty="0">
                        <a:solidFill>
                          <a:schemeClr val="tx1"/>
                        </a:solidFill>
                        <a:effectLst/>
                        <a:latin typeface="微软雅黑" panose="020B0503020204020204" charset="-122"/>
                        <a:ea typeface="微软雅黑" panose="020B0503020204020204" charset="-122"/>
                        <a:cs typeface="Calibri" panose="020F0502020204030204"/>
                      </a:endParaRPr>
                    </a:p>
                  </a:txBody>
                  <a:tcPr/>
                </a:tc>
                <a:tc>
                  <a:txBody>
                    <a:bodyPr/>
                    <a:lstStyle/>
                    <a:p>
                      <a:pPr marL="0" marR="0" lvl="0" indent="0" algn="ctr" defTabSz="914332"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rPr>
                        <a:t>机械</a:t>
                      </a:r>
                    </a:p>
                  </a:txBody>
                  <a:tcPr anchor="ctr"/>
                </a:tc>
                <a:tc>
                  <a:txBody>
                    <a:bodyPr/>
                    <a:lstStyle/>
                    <a:p>
                      <a:r>
                        <a:rPr lang="zh-CN" altLang="en-US" sz="1600" b="0" i="0" kern="1200" dirty="0">
                          <a:solidFill>
                            <a:schemeClr val="dk1"/>
                          </a:solidFill>
                          <a:effectLst/>
                          <a:latin typeface="+mn-lt"/>
                          <a:ea typeface="+mn-ea"/>
                          <a:cs typeface="+mn-cs"/>
                        </a:rPr>
                        <a:t>精密机械设计与制造、机械自动化、智能机械、精密光学仪器</a:t>
                      </a:r>
                      <a:endParaRPr lang="zh-CN" altLang="en-US" sz="1600" dirty="0"/>
                    </a:p>
                  </a:txBody>
                  <a:tcPr marL="121431" marR="121431" marT="0" marB="0" anchor="ctr"/>
                </a:tc>
                <a:extLst>
                  <a:ext uri="{0D108BD9-81ED-4DB2-BD59-A6C34878D82A}">
                    <a16:rowId xmlns:a16="http://schemas.microsoft.com/office/drawing/2014/main" val="1543039360"/>
                  </a:ext>
                </a:extLst>
              </a:tr>
            </a:tbl>
          </a:graphicData>
        </a:graphic>
      </p:graphicFrame>
      <p:sp>
        <p:nvSpPr>
          <p:cNvPr id="35" name="矩形 34">
            <a:extLst>
              <a:ext uri="{FF2B5EF4-FFF2-40B4-BE49-F238E27FC236}">
                <a16:creationId xmlns:a16="http://schemas.microsoft.com/office/drawing/2014/main" id="{BEAA7159-2921-44B2-A00C-C67FDDC5E8F8}"/>
              </a:ext>
            </a:extLst>
          </p:cNvPr>
          <p:cNvSpPr/>
          <p:nvPr/>
        </p:nvSpPr>
        <p:spPr>
          <a:xfrm>
            <a:off x="6096000" y="4575707"/>
            <a:ext cx="4665060" cy="461665"/>
          </a:xfrm>
          <a:prstGeom prst="rect">
            <a:avLst/>
          </a:prstGeom>
        </p:spPr>
        <p:txBody>
          <a:bodyPr wrap="none">
            <a:spAutoFit/>
          </a:bodyPr>
          <a:lstStyle/>
          <a:p>
            <a:pPr algn="ctr">
              <a:spcAft>
                <a:spcPts val="0"/>
              </a:spcAft>
            </a:pPr>
            <a:r>
              <a:rPr lang="zh-CN" altLang="en-US" sz="2400" b="1" kern="100" dirty="0">
                <a:latin typeface="+mn-ea"/>
              </a:rPr>
              <a:t>专业学位（工程硕士，</a:t>
            </a:r>
            <a:r>
              <a:rPr lang="en-US" altLang="zh-CN" sz="2400" b="1" kern="100" dirty="0">
                <a:latin typeface="+mn-ea"/>
              </a:rPr>
              <a:t>2</a:t>
            </a:r>
            <a:r>
              <a:rPr lang="zh-CN" altLang="en-US" sz="2400" b="1" kern="100" dirty="0">
                <a:latin typeface="+mn-ea"/>
              </a:rPr>
              <a:t>个专业）</a:t>
            </a:r>
            <a:endParaRPr lang="zh-CN" altLang="en-US" sz="2400" b="1" kern="100" dirty="0">
              <a:latin typeface="+mn-ea"/>
              <a:cs typeface="Calibri" panose="020F0502020204030204"/>
            </a:endParaRPr>
          </a:p>
        </p:txBody>
      </p:sp>
      <p:grpSp>
        <p:nvGrpSpPr>
          <p:cNvPr id="37" name="组合 18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E6325F5E-F080-4B9F-AF41-1F4AB9140F45}"/>
              </a:ext>
            </a:extLst>
          </p:cNvPr>
          <p:cNvGrpSpPr>
            <a:grpSpLocks noChangeAspect="1"/>
          </p:cNvGrpSpPr>
          <p:nvPr/>
        </p:nvGrpSpPr>
        <p:grpSpPr>
          <a:xfrm>
            <a:off x="787275" y="1568893"/>
            <a:ext cx="1351657" cy="1355397"/>
            <a:chOff x="3675777" y="1186281"/>
            <a:chExt cx="4840446" cy="4853839"/>
          </a:xfrm>
        </p:grpSpPr>
        <p:sp>
          <p:nvSpPr>
            <p:cNvPr id="39" name="íṣḻïḑé">
              <a:extLst>
                <a:ext uri="{FF2B5EF4-FFF2-40B4-BE49-F238E27FC236}">
                  <a16:creationId xmlns:a16="http://schemas.microsoft.com/office/drawing/2014/main" id="{35530BE2-EAEB-4220-80AB-2E7C4F7F9A7C}"/>
                </a:ext>
              </a:extLst>
            </p:cNvPr>
            <p:cNvSpPr/>
            <p:nvPr/>
          </p:nvSpPr>
          <p:spPr bwMode="auto">
            <a:xfrm>
              <a:off x="5695531" y="2220267"/>
              <a:ext cx="1108990" cy="2734972"/>
            </a:xfrm>
            <a:custGeom>
              <a:avLst/>
              <a:gdLst>
                <a:gd name="T0" fmla="*/ 498 w 580"/>
                <a:gd name="T1" fmla="*/ 1201 h 1432"/>
                <a:gd name="T2" fmla="*/ 82 w 580"/>
                <a:gd name="T3" fmla="*/ 1201 h 1432"/>
                <a:gd name="T4" fmla="*/ 46 w 580"/>
                <a:gd name="T5" fmla="*/ 1101 h 1432"/>
                <a:gd name="T6" fmla="*/ 290 w 580"/>
                <a:gd name="T7" fmla="*/ 1432 h 1432"/>
                <a:gd name="T8" fmla="*/ 534 w 580"/>
                <a:gd name="T9" fmla="*/ 1101 h 1432"/>
                <a:gd name="T10" fmla="*/ 577 w 580"/>
                <a:gd name="T11" fmla="*/ 821 h 1432"/>
                <a:gd name="T12" fmla="*/ 538 w 580"/>
                <a:gd name="T13" fmla="*/ 1071 h 1432"/>
                <a:gd name="T14" fmla="*/ 577 w 580"/>
                <a:gd name="T15" fmla="*/ 821 h 1432"/>
                <a:gd name="T16" fmla="*/ 39 w 580"/>
                <a:gd name="T17" fmla="*/ 1072 h 1432"/>
                <a:gd name="T18" fmla="*/ 5 w 580"/>
                <a:gd name="T19" fmla="*/ 822 h 1432"/>
                <a:gd name="T20" fmla="*/ 0 w 580"/>
                <a:gd name="T21" fmla="*/ 698 h 1432"/>
                <a:gd name="T22" fmla="*/ 2 w 580"/>
                <a:gd name="T23" fmla="*/ 785 h 1432"/>
                <a:gd name="T24" fmla="*/ 0 w 580"/>
                <a:gd name="T25" fmla="*/ 698 h 1432"/>
                <a:gd name="T26" fmla="*/ 578 w 580"/>
                <a:gd name="T27" fmla="*/ 786 h 1432"/>
                <a:gd name="T28" fmla="*/ 580 w 580"/>
                <a:gd name="T29" fmla="*/ 705 h 1432"/>
                <a:gd name="T30" fmla="*/ 32 w 580"/>
                <a:gd name="T31" fmla="*/ 531 h 1432"/>
                <a:gd name="T32" fmla="*/ 24 w 580"/>
                <a:gd name="T33" fmla="*/ 691 h 1432"/>
                <a:gd name="T34" fmla="*/ 32 w 580"/>
                <a:gd name="T35" fmla="*/ 531 h 1432"/>
                <a:gd name="T36" fmla="*/ 556 w 580"/>
                <a:gd name="T37" fmla="*/ 698 h 1432"/>
                <a:gd name="T38" fmla="*/ 549 w 580"/>
                <a:gd name="T39" fmla="*/ 532 h 1432"/>
                <a:gd name="T40" fmla="*/ 505 w 580"/>
                <a:gd name="T41" fmla="*/ 279 h 1432"/>
                <a:gd name="T42" fmla="*/ 544 w 580"/>
                <a:gd name="T43" fmla="*/ 493 h 1432"/>
                <a:gd name="T44" fmla="*/ 505 w 580"/>
                <a:gd name="T45" fmla="*/ 279 h 1432"/>
                <a:gd name="T46" fmla="*/ 35 w 580"/>
                <a:gd name="T47" fmla="*/ 495 h 1432"/>
                <a:gd name="T48" fmla="*/ 79 w 580"/>
                <a:gd name="T49" fmla="*/ 280 h 1432"/>
                <a:gd name="T50" fmla="*/ 367 w 580"/>
                <a:gd name="T51" fmla="*/ 19 h 1432"/>
                <a:gd name="T52" fmla="*/ 476 w 580"/>
                <a:gd name="T53" fmla="*/ 204 h 1432"/>
                <a:gd name="T54" fmla="*/ 497 w 580"/>
                <a:gd name="T55" fmla="*/ 251 h 1432"/>
                <a:gd name="T56" fmla="*/ 367 w 580"/>
                <a:gd name="T57" fmla="*/ 19 h 1432"/>
                <a:gd name="T58" fmla="*/ 105 w 580"/>
                <a:gd name="T59" fmla="*/ 189 h 1432"/>
                <a:gd name="T60" fmla="*/ 88 w 580"/>
                <a:gd name="T61" fmla="*/ 252 h 1432"/>
                <a:gd name="T62" fmla="*/ 246 w 580"/>
                <a:gd name="T63" fmla="*/ 12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1432">
                  <a:moveTo>
                    <a:pt x="531" y="1099"/>
                  </a:moveTo>
                  <a:cubicBezTo>
                    <a:pt x="521" y="1135"/>
                    <a:pt x="510" y="1169"/>
                    <a:pt x="498" y="1201"/>
                  </a:cubicBezTo>
                  <a:cubicBezTo>
                    <a:pt x="444" y="1341"/>
                    <a:pt x="370" y="1418"/>
                    <a:pt x="290" y="1418"/>
                  </a:cubicBezTo>
                  <a:cubicBezTo>
                    <a:pt x="211" y="1418"/>
                    <a:pt x="137" y="1341"/>
                    <a:pt x="82" y="1201"/>
                  </a:cubicBezTo>
                  <a:cubicBezTo>
                    <a:pt x="70" y="1169"/>
                    <a:pt x="59" y="1135"/>
                    <a:pt x="49" y="1100"/>
                  </a:cubicBezTo>
                  <a:cubicBezTo>
                    <a:pt x="48" y="1100"/>
                    <a:pt x="47" y="1100"/>
                    <a:pt x="46" y="1101"/>
                  </a:cubicBezTo>
                  <a:cubicBezTo>
                    <a:pt x="56" y="1141"/>
                    <a:pt x="69" y="1180"/>
                    <a:pt x="82" y="1215"/>
                  </a:cubicBezTo>
                  <a:cubicBezTo>
                    <a:pt x="137" y="1355"/>
                    <a:pt x="211" y="1432"/>
                    <a:pt x="290" y="1432"/>
                  </a:cubicBezTo>
                  <a:cubicBezTo>
                    <a:pt x="370" y="1432"/>
                    <a:pt x="444" y="1355"/>
                    <a:pt x="498" y="1215"/>
                  </a:cubicBezTo>
                  <a:cubicBezTo>
                    <a:pt x="512" y="1180"/>
                    <a:pt x="524" y="1141"/>
                    <a:pt x="534" y="1101"/>
                  </a:cubicBezTo>
                  <a:cubicBezTo>
                    <a:pt x="533" y="1100"/>
                    <a:pt x="532" y="1100"/>
                    <a:pt x="531" y="1099"/>
                  </a:cubicBezTo>
                  <a:moveTo>
                    <a:pt x="577" y="821"/>
                  </a:moveTo>
                  <a:cubicBezTo>
                    <a:pt x="576" y="822"/>
                    <a:pt x="576" y="822"/>
                    <a:pt x="576" y="822"/>
                  </a:cubicBezTo>
                  <a:cubicBezTo>
                    <a:pt x="569" y="911"/>
                    <a:pt x="557" y="995"/>
                    <a:pt x="538" y="1071"/>
                  </a:cubicBezTo>
                  <a:cubicBezTo>
                    <a:pt x="539" y="1071"/>
                    <a:pt x="540" y="1071"/>
                    <a:pt x="542" y="1072"/>
                  </a:cubicBezTo>
                  <a:cubicBezTo>
                    <a:pt x="559" y="995"/>
                    <a:pt x="571" y="910"/>
                    <a:pt x="577" y="821"/>
                  </a:cubicBezTo>
                  <a:moveTo>
                    <a:pt x="4" y="821"/>
                  </a:moveTo>
                  <a:cubicBezTo>
                    <a:pt x="9" y="910"/>
                    <a:pt x="21" y="995"/>
                    <a:pt x="39" y="1072"/>
                  </a:cubicBezTo>
                  <a:cubicBezTo>
                    <a:pt x="40" y="1071"/>
                    <a:pt x="41" y="1071"/>
                    <a:pt x="42" y="1071"/>
                  </a:cubicBezTo>
                  <a:cubicBezTo>
                    <a:pt x="24" y="995"/>
                    <a:pt x="11" y="911"/>
                    <a:pt x="5" y="822"/>
                  </a:cubicBezTo>
                  <a:cubicBezTo>
                    <a:pt x="4" y="822"/>
                    <a:pt x="4" y="822"/>
                    <a:pt x="4" y="821"/>
                  </a:cubicBezTo>
                  <a:moveTo>
                    <a:pt x="0" y="698"/>
                  </a:moveTo>
                  <a:cubicBezTo>
                    <a:pt x="0" y="700"/>
                    <a:pt x="0" y="703"/>
                    <a:pt x="0" y="705"/>
                  </a:cubicBezTo>
                  <a:cubicBezTo>
                    <a:pt x="0" y="732"/>
                    <a:pt x="1" y="759"/>
                    <a:pt x="2" y="785"/>
                  </a:cubicBezTo>
                  <a:cubicBezTo>
                    <a:pt x="2" y="785"/>
                    <a:pt x="2" y="786"/>
                    <a:pt x="2" y="786"/>
                  </a:cubicBezTo>
                  <a:cubicBezTo>
                    <a:pt x="1" y="757"/>
                    <a:pt x="0" y="727"/>
                    <a:pt x="0" y="698"/>
                  </a:cubicBezTo>
                  <a:moveTo>
                    <a:pt x="580" y="698"/>
                  </a:moveTo>
                  <a:cubicBezTo>
                    <a:pt x="580" y="727"/>
                    <a:pt x="579" y="757"/>
                    <a:pt x="578" y="786"/>
                  </a:cubicBezTo>
                  <a:cubicBezTo>
                    <a:pt x="578" y="786"/>
                    <a:pt x="578" y="785"/>
                    <a:pt x="579" y="785"/>
                  </a:cubicBezTo>
                  <a:cubicBezTo>
                    <a:pt x="580" y="759"/>
                    <a:pt x="580" y="732"/>
                    <a:pt x="580" y="705"/>
                  </a:cubicBezTo>
                  <a:cubicBezTo>
                    <a:pt x="580" y="703"/>
                    <a:pt x="580" y="700"/>
                    <a:pt x="580" y="698"/>
                  </a:cubicBezTo>
                  <a:moveTo>
                    <a:pt x="32" y="531"/>
                  </a:moveTo>
                  <a:cubicBezTo>
                    <a:pt x="32" y="531"/>
                    <a:pt x="31" y="531"/>
                    <a:pt x="31" y="532"/>
                  </a:cubicBezTo>
                  <a:cubicBezTo>
                    <a:pt x="26" y="583"/>
                    <a:pt x="24" y="637"/>
                    <a:pt x="24" y="691"/>
                  </a:cubicBezTo>
                  <a:cubicBezTo>
                    <a:pt x="24" y="693"/>
                    <a:pt x="24" y="695"/>
                    <a:pt x="24" y="698"/>
                  </a:cubicBezTo>
                  <a:cubicBezTo>
                    <a:pt x="24" y="641"/>
                    <a:pt x="27" y="585"/>
                    <a:pt x="32" y="531"/>
                  </a:cubicBezTo>
                  <a:moveTo>
                    <a:pt x="548" y="531"/>
                  </a:moveTo>
                  <a:cubicBezTo>
                    <a:pt x="553" y="585"/>
                    <a:pt x="556" y="641"/>
                    <a:pt x="556" y="698"/>
                  </a:cubicBezTo>
                  <a:cubicBezTo>
                    <a:pt x="556" y="695"/>
                    <a:pt x="556" y="693"/>
                    <a:pt x="556" y="691"/>
                  </a:cubicBezTo>
                  <a:cubicBezTo>
                    <a:pt x="556" y="637"/>
                    <a:pt x="554" y="583"/>
                    <a:pt x="549" y="532"/>
                  </a:cubicBezTo>
                  <a:cubicBezTo>
                    <a:pt x="549" y="531"/>
                    <a:pt x="549" y="531"/>
                    <a:pt x="548" y="531"/>
                  </a:cubicBezTo>
                  <a:moveTo>
                    <a:pt x="505" y="279"/>
                  </a:moveTo>
                  <a:cubicBezTo>
                    <a:pt x="504" y="279"/>
                    <a:pt x="503" y="280"/>
                    <a:pt x="502" y="280"/>
                  </a:cubicBezTo>
                  <a:cubicBezTo>
                    <a:pt x="520" y="345"/>
                    <a:pt x="535" y="417"/>
                    <a:pt x="544" y="493"/>
                  </a:cubicBezTo>
                  <a:cubicBezTo>
                    <a:pt x="545" y="494"/>
                    <a:pt x="545" y="494"/>
                    <a:pt x="546" y="495"/>
                  </a:cubicBezTo>
                  <a:cubicBezTo>
                    <a:pt x="537" y="417"/>
                    <a:pt x="524" y="345"/>
                    <a:pt x="505" y="279"/>
                  </a:cubicBezTo>
                  <a:moveTo>
                    <a:pt x="75" y="279"/>
                  </a:moveTo>
                  <a:cubicBezTo>
                    <a:pt x="57" y="345"/>
                    <a:pt x="43" y="417"/>
                    <a:pt x="35" y="495"/>
                  </a:cubicBezTo>
                  <a:cubicBezTo>
                    <a:pt x="35" y="494"/>
                    <a:pt x="36" y="494"/>
                    <a:pt x="36" y="493"/>
                  </a:cubicBezTo>
                  <a:cubicBezTo>
                    <a:pt x="46" y="417"/>
                    <a:pt x="60" y="345"/>
                    <a:pt x="79" y="280"/>
                  </a:cubicBezTo>
                  <a:cubicBezTo>
                    <a:pt x="78" y="280"/>
                    <a:pt x="76" y="279"/>
                    <a:pt x="75" y="279"/>
                  </a:cubicBezTo>
                  <a:moveTo>
                    <a:pt x="367" y="19"/>
                  </a:moveTo>
                  <a:cubicBezTo>
                    <a:pt x="365" y="22"/>
                    <a:pt x="363" y="25"/>
                    <a:pt x="360" y="28"/>
                  </a:cubicBezTo>
                  <a:cubicBezTo>
                    <a:pt x="403" y="59"/>
                    <a:pt x="443" y="120"/>
                    <a:pt x="476" y="204"/>
                  </a:cubicBezTo>
                  <a:cubicBezTo>
                    <a:pt x="482" y="219"/>
                    <a:pt x="487" y="235"/>
                    <a:pt x="493" y="252"/>
                  </a:cubicBezTo>
                  <a:cubicBezTo>
                    <a:pt x="494" y="251"/>
                    <a:pt x="496" y="251"/>
                    <a:pt x="497" y="251"/>
                  </a:cubicBezTo>
                  <a:cubicBezTo>
                    <a:pt x="490" y="229"/>
                    <a:pt x="483" y="209"/>
                    <a:pt x="476" y="189"/>
                  </a:cubicBezTo>
                  <a:cubicBezTo>
                    <a:pt x="445" y="110"/>
                    <a:pt x="408" y="52"/>
                    <a:pt x="367" y="19"/>
                  </a:cubicBezTo>
                  <a:moveTo>
                    <a:pt x="241" y="0"/>
                  </a:moveTo>
                  <a:cubicBezTo>
                    <a:pt x="190" y="26"/>
                    <a:pt x="142" y="92"/>
                    <a:pt x="105" y="189"/>
                  </a:cubicBezTo>
                  <a:cubicBezTo>
                    <a:pt x="97" y="209"/>
                    <a:pt x="90" y="229"/>
                    <a:pt x="83" y="251"/>
                  </a:cubicBezTo>
                  <a:cubicBezTo>
                    <a:pt x="85" y="251"/>
                    <a:pt x="86" y="251"/>
                    <a:pt x="88" y="252"/>
                  </a:cubicBezTo>
                  <a:cubicBezTo>
                    <a:pt x="93" y="235"/>
                    <a:pt x="99" y="219"/>
                    <a:pt x="105" y="204"/>
                  </a:cubicBezTo>
                  <a:cubicBezTo>
                    <a:pt x="144" y="103"/>
                    <a:pt x="194" y="36"/>
                    <a:pt x="246" y="12"/>
                  </a:cubicBezTo>
                  <a:cubicBezTo>
                    <a:pt x="244" y="8"/>
                    <a:pt x="242" y="4"/>
                    <a:pt x="24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iSļîḍé">
              <a:extLst>
                <a:ext uri="{FF2B5EF4-FFF2-40B4-BE49-F238E27FC236}">
                  <a16:creationId xmlns:a16="http://schemas.microsoft.com/office/drawing/2014/main" id="{A0354EE3-3E28-4BCB-A62F-6D50E1D943E3}"/>
                </a:ext>
              </a:extLst>
            </p:cNvPr>
            <p:cNvSpPr/>
            <p:nvPr/>
          </p:nvSpPr>
          <p:spPr bwMode="auto">
            <a:xfrm>
              <a:off x="5695531" y="2150620"/>
              <a:ext cx="1108990" cy="2777832"/>
            </a:xfrm>
            <a:custGeom>
              <a:avLst/>
              <a:gdLst>
                <a:gd name="T0" fmla="*/ 290 w 580"/>
                <a:gd name="T1" fmla="*/ 1455 h 1455"/>
                <a:gd name="T2" fmla="*/ 82 w 580"/>
                <a:gd name="T3" fmla="*/ 1238 h 1455"/>
                <a:gd name="T4" fmla="*/ 0 w 580"/>
                <a:gd name="T5" fmla="*/ 728 h 1455"/>
                <a:gd name="T6" fmla="*/ 82 w 580"/>
                <a:gd name="T7" fmla="*/ 218 h 1455"/>
                <a:gd name="T8" fmla="*/ 290 w 580"/>
                <a:gd name="T9" fmla="*/ 0 h 1455"/>
                <a:gd name="T10" fmla="*/ 498 w 580"/>
                <a:gd name="T11" fmla="*/ 218 h 1455"/>
                <a:gd name="T12" fmla="*/ 580 w 580"/>
                <a:gd name="T13" fmla="*/ 728 h 1455"/>
                <a:gd name="T14" fmla="*/ 498 w 580"/>
                <a:gd name="T15" fmla="*/ 1238 h 1455"/>
                <a:gd name="T16" fmla="*/ 290 w 580"/>
                <a:gd name="T17" fmla="*/ 1455 h 1455"/>
                <a:gd name="T18" fmla="*/ 290 w 580"/>
                <a:gd name="T19" fmla="*/ 24 h 1455"/>
                <a:gd name="T20" fmla="*/ 105 w 580"/>
                <a:gd name="T21" fmla="*/ 226 h 1455"/>
                <a:gd name="T22" fmla="*/ 24 w 580"/>
                <a:gd name="T23" fmla="*/ 728 h 1455"/>
                <a:gd name="T24" fmla="*/ 105 w 580"/>
                <a:gd name="T25" fmla="*/ 1229 h 1455"/>
                <a:gd name="T26" fmla="*/ 290 w 580"/>
                <a:gd name="T27" fmla="*/ 1431 h 1455"/>
                <a:gd name="T28" fmla="*/ 476 w 580"/>
                <a:gd name="T29" fmla="*/ 1229 h 1455"/>
                <a:gd name="T30" fmla="*/ 556 w 580"/>
                <a:gd name="T31" fmla="*/ 728 h 1455"/>
                <a:gd name="T32" fmla="*/ 476 w 580"/>
                <a:gd name="T33" fmla="*/ 226 h 1455"/>
                <a:gd name="T34" fmla="*/ 290 w 580"/>
                <a:gd name="T35" fmla="*/ 24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0" h="1455">
                  <a:moveTo>
                    <a:pt x="290" y="1455"/>
                  </a:moveTo>
                  <a:cubicBezTo>
                    <a:pt x="211" y="1455"/>
                    <a:pt x="137" y="1378"/>
                    <a:pt x="82" y="1238"/>
                  </a:cubicBezTo>
                  <a:cubicBezTo>
                    <a:pt x="29" y="1101"/>
                    <a:pt x="0" y="920"/>
                    <a:pt x="0" y="728"/>
                  </a:cubicBezTo>
                  <a:cubicBezTo>
                    <a:pt x="0" y="535"/>
                    <a:pt x="29" y="354"/>
                    <a:pt x="82" y="218"/>
                  </a:cubicBezTo>
                  <a:cubicBezTo>
                    <a:pt x="137" y="77"/>
                    <a:pt x="211" y="0"/>
                    <a:pt x="290" y="0"/>
                  </a:cubicBezTo>
                  <a:cubicBezTo>
                    <a:pt x="370" y="0"/>
                    <a:pt x="444" y="77"/>
                    <a:pt x="498" y="218"/>
                  </a:cubicBezTo>
                  <a:cubicBezTo>
                    <a:pt x="551" y="354"/>
                    <a:pt x="580" y="535"/>
                    <a:pt x="580" y="728"/>
                  </a:cubicBezTo>
                  <a:cubicBezTo>
                    <a:pt x="580" y="920"/>
                    <a:pt x="551" y="1101"/>
                    <a:pt x="498" y="1238"/>
                  </a:cubicBezTo>
                  <a:cubicBezTo>
                    <a:pt x="444" y="1378"/>
                    <a:pt x="370" y="1455"/>
                    <a:pt x="290" y="1455"/>
                  </a:cubicBezTo>
                  <a:moveTo>
                    <a:pt x="290" y="24"/>
                  </a:moveTo>
                  <a:cubicBezTo>
                    <a:pt x="222" y="24"/>
                    <a:pt x="155" y="98"/>
                    <a:pt x="105" y="226"/>
                  </a:cubicBezTo>
                  <a:cubicBezTo>
                    <a:pt x="53" y="360"/>
                    <a:pt x="24" y="538"/>
                    <a:pt x="24" y="728"/>
                  </a:cubicBezTo>
                  <a:cubicBezTo>
                    <a:pt x="24" y="917"/>
                    <a:pt x="53" y="1095"/>
                    <a:pt x="105" y="1229"/>
                  </a:cubicBezTo>
                  <a:cubicBezTo>
                    <a:pt x="155" y="1357"/>
                    <a:pt x="222" y="1431"/>
                    <a:pt x="290" y="1431"/>
                  </a:cubicBezTo>
                  <a:cubicBezTo>
                    <a:pt x="358" y="1431"/>
                    <a:pt x="426" y="1357"/>
                    <a:pt x="476" y="1229"/>
                  </a:cubicBezTo>
                  <a:cubicBezTo>
                    <a:pt x="528" y="1095"/>
                    <a:pt x="556" y="917"/>
                    <a:pt x="556" y="728"/>
                  </a:cubicBezTo>
                  <a:cubicBezTo>
                    <a:pt x="556" y="538"/>
                    <a:pt x="528" y="360"/>
                    <a:pt x="476" y="226"/>
                  </a:cubicBezTo>
                  <a:cubicBezTo>
                    <a:pt x="426" y="98"/>
                    <a:pt x="358" y="24"/>
                    <a:pt x="290" y="24"/>
                  </a:cubicBezTo>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ïSḷiḓe">
              <a:extLst>
                <a:ext uri="{FF2B5EF4-FFF2-40B4-BE49-F238E27FC236}">
                  <a16:creationId xmlns:a16="http://schemas.microsoft.com/office/drawing/2014/main" id="{7A4448CE-D463-4A62-B770-20F0762BC30F}"/>
                </a:ext>
              </a:extLst>
            </p:cNvPr>
            <p:cNvSpPr/>
            <p:nvPr/>
          </p:nvSpPr>
          <p:spPr bwMode="auto">
            <a:xfrm>
              <a:off x="5057996" y="2638147"/>
              <a:ext cx="2386739" cy="1478653"/>
            </a:xfrm>
            <a:custGeom>
              <a:avLst/>
              <a:gdLst>
                <a:gd name="T0" fmla="*/ 1072 w 1248"/>
                <a:gd name="T1" fmla="*/ 462 h 773"/>
                <a:gd name="T2" fmla="*/ 1065 w 1248"/>
                <a:gd name="T3" fmla="*/ 469 h 773"/>
                <a:gd name="T4" fmla="*/ 1243 w 1248"/>
                <a:gd name="T5" fmla="*/ 742 h 773"/>
                <a:gd name="T6" fmla="*/ 1247 w 1248"/>
                <a:gd name="T7" fmla="*/ 773 h 773"/>
                <a:gd name="T8" fmla="*/ 1243 w 1248"/>
                <a:gd name="T9" fmla="*/ 728 h 773"/>
                <a:gd name="T10" fmla="*/ 1072 w 1248"/>
                <a:gd name="T11" fmla="*/ 462 h 773"/>
                <a:gd name="T12" fmla="*/ 908 w 1248"/>
                <a:gd name="T13" fmla="*/ 317 h 773"/>
                <a:gd name="T14" fmla="*/ 909 w 1248"/>
                <a:gd name="T15" fmla="*/ 332 h 773"/>
                <a:gd name="T16" fmla="*/ 1046 w 1248"/>
                <a:gd name="T17" fmla="*/ 451 h 773"/>
                <a:gd name="T18" fmla="*/ 1054 w 1248"/>
                <a:gd name="T19" fmla="*/ 443 h 773"/>
                <a:gd name="T20" fmla="*/ 908 w 1248"/>
                <a:gd name="T21" fmla="*/ 317 h 773"/>
                <a:gd name="T22" fmla="*/ 638 w 1248"/>
                <a:gd name="T23" fmla="*/ 144 h 773"/>
                <a:gd name="T24" fmla="*/ 624 w 1248"/>
                <a:gd name="T25" fmla="*/ 151 h 773"/>
                <a:gd name="T26" fmla="*/ 771 w 1248"/>
                <a:gd name="T27" fmla="*/ 236 h 773"/>
                <a:gd name="T28" fmla="*/ 882 w 1248"/>
                <a:gd name="T29" fmla="*/ 312 h 773"/>
                <a:gd name="T30" fmla="*/ 880 w 1248"/>
                <a:gd name="T31" fmla="*/ 296 h 773"/>
                <a:gd name="T32" fmla="*/ 771 w 1248"/>
                <a:gd name="T33" fmla="*/ 221 h 773"/>
                <a:gd name="T34" fmla="*/ 638 w 1248"/>
                <a:gd name="T35" fmla="*/ 144 h 773"/>
                <a:gd name="T36" fmla="*/ 417 w 1248"/>
                <a:gd name="T37" fmla="*/ 48 h 773"/>
                <a:gd name="T38" fmla="*/ 413 w 1248"/>
                <a:gd name="T39" fmla="*/ 61 h 773"/>
                <a:gd name="T40" fmla="*/ 593 w 1248"/>
                <a:gd name="T41" fmla="*/ 136 h 773"/>
                <a:gd name="T42" fmla="*/ 607 w 1248"/>
                <a:gd name="T43" fmla="*/ 128 h 773"/>
                <a:gd name="T44" fmla="*/ 417 w 1248"/>
                <a:gd name="T45" fmla="*/ 48 h 773"/>
                <a:gd name="T46" fmla="*/ 173 w 1248"/>
                <a:gd name="T47" fmla="*/ 0 h 773"/>
                <a:gd name="T48" fmla="*/ 18 w 1248"/>
                <a:gd name="T49" fmla="*/ 59 h 773"/>
                <a:gd name="T50" fmla="*/ 1 w 1248"/>
                <a:gd name="T51" fmla="*/ 128 h 773"/>
                <a:gd name="T52" fmla="*/ 18 w 1248"/>
                <a:gd name="T53" fmla="*/ 73 h 773"/>
                <a:gd name="T54" fmla="*/ 173 w 1248"/>
                <a:gd name="T55" fmla="*/ 15 h 773"/>
                <a:gd name="T56" fmla="*/ 386 w 1248"/>
                <a:gd name="T57" fmla="*/ 53 h 773"/>
                <a:gd name="T58" fmla="*/ 390 w 1248"/>
                <a:gd name="T59" fmla="*/ 39 h 773"/>
                <a:gd name="T60" fmla="*/ 173 w 1248"/>
                <a:gd name="T61"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8" h="773">
                  <a:moveTo>
                    <a:pt x="1072" y="462"/>
                  </a:moveTo>
                  <a:cubicBezTo>
                    <a:pt x="1070" y="465"/>
                    <a:pt x="1068" y="467"/>
                    <a:pt x="1065" y="469"/>
                  </a:cubicBezTo>
                  <a:cubicBezTo>
                    <a:pt x="1162" y="567"/>
                    <a:pt x="1226" y="664"/>
                    <a:pt x="1243" y="742"/>
                  </a:cubicBezTo>
                  <a:cubicBezTo>
                    <a:pt x="1245" y="753"/>
                    <a:pt x="1247" y="763"/>
                    <a:pt x="1247" y="773"/>
                  </a:cubicBezTo>
                  <a:cubicBezTo>
                    <a:pt x="1248" y="759"/>
                    <a:pt x="1246" y="744"/>
                    <a:pt x="1243" y="728"/>
                  </a:cubicBezTo>
                  <a:cubicBezTo>
                    <a:pt x="1227" y="651"/>
                    <a:pt x="1165" y="557"/>
                    <a:pt x="1072" y="462"/>
                  </a:cubicBezTo>
                  <a:moveTo>
                    <a:pt x="908" y="317"/>
                  </a:moveTo>
                  <a:cubicBezTo>
                    <a:pt x="908" y="322"/>
                    <a:pt x="909" y="327"/>
                    <a:pt x="909" y="332"/>
                  </a:cubicBezTo>
                  <a:cubicBezTo>
                    <a:pt x="959" y="371"/>
                    <a:pt x="1005" y="411"/>
                    <a:pt x="1046" y="451"/>
                  </a:cubicBezTo>
                  <a:cubicBezTo>
                    <a:pt x="1049" y="448"/>
                    <a:pt x="1051" y="446"/>
                    <a:pt x="1054" y="443"/>
                  </a:cubicBezTo>
                  <a:cubicBezTo>
                    <a:pt x="1011" y="401"/>
                    <a:pt x="962" y="358"/>
                    <a:pt x="908" y="317"/>
                  </a:cubicBezTo>
                  <a:moveTo>
                    <a:pt x="638" y="144"/>
                  </a:moveTo>
                  <a:cubicBezTo>
                    <a:pt x="634" y="147"/>
                    <a:pt x="629" y="149"/>
                    <a:pt x="624" y="151"/>
                  </a:cubicBezTo>
                  <a:cubicBezTo>
                    <a:pt x="673" y="177"/>
                    <a:pt x="723" y="205"/>
                    <a:pt x="771" y="236"/>
                  </a:cubicBezTo>
                  <a:cubicBezTo>
                    <a:pt x="810" y="260"/>
                    <a:pt x="847" y="286"/>
                    <a:pt x="882" y="312"/>
                  </a:cubicBezTo>
                  <a:cubicBezTo>
                    <a:pt x="882" y="307"/>
                    <a:pt x="881" y="301"/>
                    <a:pt x="880" y="296"/>
                  </a:cubicBezTo>
                  <a:cubicBezTo>
                    <a:pt x="846" y="270"/>
                    <a:pt x="809" y="245"/>
                    <a:pt x="771" y="221"/>
                  </a:cubicBezTo>
                  <a:cubicBezTo>
                    <a:pt x="727" y="193"/>
                    <a:pt x="683" y="168"/>
                    <a:pt x="638" y="144"/>
                  </a:cubicBezTo>
                  <a:moveTo>
                    <a:pt x="417" y="48"/>
                  </a:moveTo>
                  <a:cubicBezTo>
                    <a:pt x="415" y="52"/>
                    <a:pt x="414" y="57"/>
                    <a:pt x="413" y="61"/>
                  </a:cubicBezTo>
                  <a:cubicBezTo>
                    <a:pt x="471" y="81"/>
                    <a:pt x="531" y="106"/>
                    <a:pt x="593" y="136"/>
                  </a:cubicBezTo>
                  <a:cubicBezTo>
                    <a:pt x="597" y="133"/>
                    <a:pt x="602" y="131"/>
                    <a:pt x="607" y="128"/>
                  </a:cubicBezTo>
                  <a:cubicBezTo>
                    <a:pt x="542" y="96"/>
                    <a:pt x="478" y="69"/>
                    <a:pt x="417" y="48"/>
                  </a:cubicBezTo>
                  <a:moveTo>
                    <a:pt x="173" y="0"/>
                  </a:moveTo>
                  <a:cubicBezTo>
                    <a:pt x="97" y="0"/>
                    <a:pt x="44" y="21"/>
                    <a:pt x="18" y="59"/>
                  </a:cubicBezTo>
                  <a:cubicBezTo>
                    <a:pt x="6" y="78"/>
                    <a:pt x="0" y="101"/>
                    <a:pt x="1" y="128"/>
                  </a:cubicBezTo>
                  <a:cubicBezTo>
                    <a:pt x="2" y="107"/>
                    <a:pt x="8" y="89"/>
                    <a:pt x="18" y="73"/>
                  </a:cubicBezTo>
                  <a:cubicBezTo>
                    <a:pt x="44" y="35"/>
                    <a:pt x="97" y="15"/>
                    <a:pt x="173" y="15"/>
                  </a:cubicBezTo>
                  <a:cubicBezTo>
                    <a:pt x="234" y="15"/>
                    <a:pt x="307" y="28"/>
                    <a:pt x="386" y="53"/>
                  </a:cubicBezTo>
                  <a:cubicBezTo>
                    <a:pt x="387" y="48"/>
                    <a:pt x="389" y="44"/>
                    <a:pt x="390" y="39"/>
                  </a:cubicBezTo>
                  <a:cubicBezTo>
                    <a:pt x="309" y="14"/>
                    <a:pt x="235" y="0"/>
                    <a:pt x="173"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îṩḻidê">
              <a:extLst>
                <a:ext uri="{FF2B5EF4-FFF2-40B4-BE49-F238E27FC236}">
                  <a16:creationId xmlns:a16="http://schemas.microsoft.com/office/drawing/2014/main" id="{0D05A621-E532-459A-9B98-033C810B663B}"/>
                </a:ext>
              </a:extLst>
            </p:cNvPr>
            <p:cNvSpPr/>
            <p:nvPr/>
          </p:nvSpPr>
          <p:spPr bwMode="auto">
            <a:xfrm>
              <a:off x="5840182" y="2729223"/>
              <a:ext cx="905407" cy="506278"/>
            </a:xfrm>
            <a:custGeom>
              <a:avLst/>
              <a:gdLst>
                <a:gd name="T0" fmla="*/ 471 w 474"/>
                <a:gd name="T1" fmla="*/ 249 h 266"/>
                <a:gd name="T2" fmla="*/ 473 w 474"/>
                <a:gd name="T3" fmla="*/ 265 h 266"/>
                <a:gd name="T4" fmla="*/ 474 w 474"/>
                <a:gd name="T5" fmla="*/ 266 h 266"/>
                <a:gd name="T6" fmla="*/ 473 w 474"/>
                <a:gd name="T7" fmla="*/ 250 h 266"/>
                <a:gd name="T8" fmla="*/ 471 w 474"/>
                <a:gd name="T9" fmla="*/ 249 h 266"/>
                <a:gd name="T10" fmla="*/ 4 w 474"/>
                <a:gd name="T11" fmla="*/ 0 h 266"/>
                <a:gd name="T12" fmla="*/ 0 w 474"/>
                <a:gd name="T13" fmla="*/ 13 h 266"/>
                <a:gd name="T14" fmla="*/ 4 w 474"/>
                <a:gd name="T15" fmla="*/ 14 h 266"/>
                <a:gd name="T16" fmla="*/ 8 w 474"/>
                <a:gd name="T17" fmla="*/ 1 h 266"/>
                <a:gd name="T18" fmla="*/ 4 w 474"/>
                <a:gd name="T1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266">
                  <a:moveTo>
                    <a:pt x="471" y="249"/>
                  </a:moveTo>
                  <a:cubicBezTo>
                    <a:pt x="472" y="254"/>
                    <a:pt x="473" y="260"/>
                    <a:pt x="473" y="265"/>
                  </a:cubicBezTo>
                  <a:cubicBezTo>
                    <a:pt x="474" y="265"/>
                    <a:pt x="474" y="265"/>
                    <a:pt x="474" y="266"/>
                  </a:cubicBezTo>
                  <a:cubicBezTo>
                    <a:pt x="474" y="261"/>
                    <a:pt x="474" y="255"/>
                    <a:pt x="473" y="250"/>
                  </a:cubicBezTo>
                  <a:cubicBezTo>
                    <a:pt x="473" y="250"/>
                    <a:pt x="472" y="250"/>
                    <a:pt x="471" y="249"/>
                  </a:cubicBezTo>
                  <a:moveTo>
                    <a:pt x="4" y="0"/>
                  </a:moveTo>
                  <a:cubicBezTo>
                    <a:pt x="3" y="4"/>
                    <a:pt x="1" y="8"/>
                    <a:pt x="0" y="13"/>
                  </a:cubicBezTo>
                  <a:cubicBezTo>
                    <a:pt x="1" y="13"/>
                    <a:pt x="3" y="14"/>
                    <a:pt x="4" y="14"/>
                  </a:cubicBezTo>
                  <a:cubicBezTo>
                    <a:pt x="5" y="10"/>
                    <a:pt x="6" y="5"/>
                    <a:pt x="8" y="1"/>
                  </a:cubicBezTo>
                  <a:cubicBezTo>
                    <a:pt x="6" y="1"/>
                    <a:pt x="5" y="0"/>
                    <a:pt x="4"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íṩḷíḑê">
              <a:extLst>
                <a:ext uri="{FF2B5EF4-FFF2-40B4-BE49-F238E27FC236}">
                  <a16:creationId xmlns:a16="http://schemas.microsoft.com/office/drawing/2014/main" id="{F8F84989-9944-4A19-B5E6-572385DF5974}"/>
                </a:ext>
              </a:extLst>
            </p:cNvPr>
            <p:cNvSpPr/>
            <p:nvPr/>
          </p:nvSpPr>
          <p:spPr bwMode="auto">
            <a:xfrm>
              <a:off x="5794644" y="2713151"/>
              <a:ext cx="1001841" cy="559852"/>
            </a:xfrm>
            <a:custGeom>
              <a:avLst/>
              <a:gdLst>
                <a:gd name="T0" fmla="*/ 496 w 523"/>
                <a:gd name="T1" fmla="*/ 258 h 293"/>
                <a:gd name="T2" fmla="*/ 497 w 523"/>
                <a:gd name="T3" fmla="*/ 274 h 293"/>
                <a:gd name="T4" fmla="*/ 523 w 523"/>
                <a:gd name="T5" fmla="*/ 293 h 293"/>
                <a:gd name="T6" fmla="*/ 522 w 523"/>
                <a:gd name="T7" fmla="*/ 278 h 293"/>
                <a:gd name="T8" fmla="*/ 496 w 523"/>
                <a:gd name="T9" fmla="*/ 258 h 293"/>
                <a:gd name="T10" fmla="*/ 4 w 523"/>
                <a:gd name="T11" fmla="*/ 0 h 293"/>
                <a:gd name="T12" fmla="*/ 0 w 523"/>
                <a:gd name="T13" fmla="*/ 14 h 293"/>
                <a:gd name="T14" fmla="*/ 23 w 523"/>
                <a:gd name="T15" fmla="*/ 21 h 293"/>
                <a:gd name="T16" fmla="*/ 27 w 523"/>
                <a:gd name="T17" fmla="*/ 8 h 293"/>
                <a:gd name="T18" fmla="*/ 4 w 523"/>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3" h="293">
                  <a:moveTo>
                    <a:pt x="496" y="258"/>
                  </a:moveTo>
                  <a:cubicBezTo>
                    <a:pt x="497" y="263"/>
                    <a:pt x="497" y="269"/>
                    <a:pt x="497" y="274"/>
                  </a:cubicBezTo>
                  <a:cubicBezTo>
                    <a:pt x="506" y="280"/>
                    <a:pt x="515" y="287"/>
                    <a:pt x="523" y="293"/>
                  </a:cubicBezTo>
                  <a:cubicBezTo>
                    <a:pt x="523" y="288"/>
                    <a:pt x="522" y="283"/>
                    <a:pt x="522" y="278"/>
                  </a:cubicBezTo>
                  <a:cubicBezTo>
                    <a:pt x="513" y="271"/>
                    <a:pt x="505" y="265"/>
                    <a:pt x="496" y="258"/>
                  </a:cubicBezTo>
                  <a:moveTo>
                    <a:pt x="4" y="0"/>
                  </a:moveTo>
                  <a:cubicBezTo>
                    <a:pt x="3" y="5"/>
                    <a:pt x="1" y="9"/>
                    <a:pt x="0" y="14"/>
                  </a:cubicBezTo>
                  <a:cubicBezTo>
                    <a:pt x="8" y="16"/>
                    <a:pt x="15" y="18"/>
                    <a:pt x="23" y="21"/>
                  </a:cubicBezTo>
                  <a:cubicBezTo>
                    <a:pt x="24" y="16"/>
                    <a:pt x="26" y="12"/>
                    <a:pt x="27" y="8"/>
                  </a:cubicBezTo>
                  <a:cubicBezTo>
                    <a:pt x="19" y="5"/>
                    <a:pt x="12" y="3"/>
                    <a:pt x="4"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ïsľïḓé">
              <a:extLst>
                <a:ext uri="{FF2B5EF4-FFF2-40B4-BE49-F238E27FC236}">
                  <a16:creationId xmlns:a16="http://schemas.microsoft.com/office/drawing/2014/main" id="{3B69ED88-EAD0-4140-85CD-48CBB900C356}"/>
                </a:ext>
              </a:extLst>
            </p:cNvPr>
            <p:cNvSpPr/>
            <p:nvPr/>
          </p:nvSpPr>
          <p:spPr bwMode="auto">
            <a:xfrm>
              <a:off x="5028530" y="2884589"/>
              <a:ext cx="2445671" cy="1505440"/>
            </a:xfrm>
            <a:custGeom>
              <a:avLst/>
              <a:gdLst>
                <a:gd name="T0" fmla="*/ 887 w 1279"/>
                <a:gd name="T1" fmla="*/ 740 h 789"/>
                <a:gd name="T2" fmla="*/ 883 w 1279"/>
                <a:gd name="T3" fmla="*/ 754 h 789"/>
                <a:gd name="T4" fmla="*/ 968 w 1279"/>
                <a:gd name="T5" fmla="*/ 775 h 789"/>
                <a:gd name="T6" fmla="*/ 959 w 1279"/>
                <a:gd name="T7" fmla="*/ 759 h 789"/>
                <a:gd name="T8" fmla="*/ 887 w 1279"/>
                <a:gd name="T9" fmla="*/ 740 h 789"/>
                <a:gd name="T10" fmla="*/ 653 w 1279"/>
                <a:gd name="T11" fmla="*/ 647 h 789"/>
                <a:gd name="T12" fmla="*/ 639 w 1279"/>
                <a:gd name="T13" fmla="*/ 654 h 789"/>
                <a:gd name="T14" fmla="*/ 857 w 1279"/>
                <a:gd name="T15" fmla="*/ 745 h 789"/>
                <a:gd name="T16" fmla="*/ 861 w 1279"/>
                <a:gd name="T17" fmla="*/ 732 h 789"/>
                <a:gd name="T18" fmla="*/ 653 w 1279"/>
                <a:gd name="T19" fmla="*/ 647 h 789"/>
                <a:gd name="T20" fmla="*/ 1278 w 1279"/>
                <a:gd name="T21" fmla="*/ 645 h 789"/>
                <a:gd name="T22" fmla="*/ 1258 w 1279"/>
                <a:gd name="T23" fmla="*/ 708 h 789"/>
                <a:gd name="T24" fmla="*/ 1091 w 1279"/>
                <a:gd name="T25" fmla="*/ 775 h 789"/>
                <a:gd name="T26" fmla="*/ 1033 w 1279"/>
                <a:gd name="T27" fmla="*/ 771 h 789"/>
                <a:gd name="T28" fmla="*/ 1018 w 1279"/>
                <a:gd name="T29" fmla="*/ 784 h 789"/>
                <a:gd name="T30" fmla="*/ 1091 w 1279"/>
                <a:gd name="T31" fmla="*/ 789 h 789"/>
                <a:gd name="T32" fmla="*/ 1258 w 1279"/>
                <a:gd name="T33" fmla="*/ 723 h 789"/>
                <a:gd name="T34" fmla="*/ 1278 w 1279"/>
                <a:gd name="T35" fmla="*/ 645 h 789"/>
                <a:gd name="T36" fmla="*/ 378 w 1279"/>
                <a:gd name="T37" fmla="*/ 479 h 789"/>
                <a:gd name="T38" fmla="*/ 379 w 1279"/>
                <a:gd name="T39" fmla="*/ 494 h 789"/>
                <a:gd name="T40" fmla="*/ 484 w 1279"/>
                <a:gd name="T41" fmla="*/ 565 h 789"/>
                <a:gd name="T42" fmla="*/ 608 w 1279"/>
                <a:gd name="T43" fmla="*/ 638 h 789"/>
                <a:gd name="T44" fmla="*/ 622 w 1279"/>
                <a:gd name="T45" fmla="*/ 631 h 789"/>
                <a:gd name="T46" fmla="*/ 484 w 1279"/>
                <a:gd name="T47" fmla="*/ 551 h 789"/>
                <a:gd name="T48" fmla="*/ 378 w 1279"/>
                <a:gd name="T49" fmla="*/ 479 h 789"/>
                <a:gd name="T50" fmla="*/ 205 w 1279"/>
                <a:gd name="T51" fmla="*/ 334 h 789"/>
                <a:gd name="T52" fmla="*/ 198 w 1279"/>
                <a:gd name="T53" fmla="*/ 341 h 789"/>
                <a:gd name="T54" fmla="*/ 353 w 1279"/>
                <a:gd name="T55" fmla="*/ 474 h 789"/>
                <a:gd name="T56" fmla="*/ 352 w 1279"/>
                <a:gd name="T57" fmla="*/ 459 h 789"/>
                <a:gd name="T58" fmla="*/ 205 w 1279"/>
                <a:gd name="T59" fmla="*/ 334 h 789"/>
                <a:gd name="T60" fmla="*/ 0 w 1279"/>
                <a:gd name="T61" fmla="*/ 0 h 789"/>
                <a:gd name="T62" fmla="*/ 5 w 1279"/>
                <a:gd name="T63" fmla="*/ 49 h 789"/>
                <a:gd name="T64" fmla="*/ 158 w 1279"/>
                <a:gd name="T65" fmla="*/ 299 h 789"/>
                <a:gd name="T66" fmla="*/ 180 w 1279"/>
                <a:gd name="T67" fmla="*/ 323 h 789"/>
                <a:gd name="T68" fmla="*/ 187 w 1279"/>
                <a:gd name="T69" fmla="*/ 315 h 789"/>
                <a:gd name="T70" fmla="*/ 158 w 1279"/>
                <a:gd name="T71" fmla="*/ 285 h 789"/>
                <a:gd name="T72" fmla="*/ 5 w 1279"/>
                <a:gd name="T73" fmla="*/ 34 h 789"/>
                <a:gd name="T74" fmla="*/ 0 w 1279"/>
                <a:gd name="T75"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79" h="789">
                  <a:moveTo>
                    <a:pt x="887" y="740"/>
                  </a:moveTo>
                  <a:cubicBezTo>
                    <a:pt x="886" y="745"/>
                    <a:pt x="885" y="749"/>
                    <a:pt x="883" y="754"/>
                  </a:cubicBezTo>
                  <a:cubicBezTo>
                    <a:pt x="913" y="762"/>
                    <a:pt x="941" y="770"/>
                    <a:pt x="968" y="775"/>
                  </a:cubicBezTo>
                  <a:cubicBezTo>
                    <a:pt x="964" y="771"/>
                    <a:pt x="961" y="765"/>
                    <a:pt x="959" y="759"/>
                  </a:cubicBezTo>
                  <a:cubicBezTo>
                    <a:pt x="936" y="754"/>
                    <a:pt x="912" y="747"/>
                    <a:pt x="887" y="740"/>
                  </a:cubicBezTo>
                  <a:moveTo>
                    <a:pt x="653" y="647"/>
                  </a:moveTo>
                  <a:cubicBezTo>
                    <a:pt x="649" y="649"/>
                    <a:pt x="644" y="652"/>
                    <a:pt x="639" y="654"/>
                  </a:cubicBezTo>
                  <a:cubicBezTo>
                    <a:pt x="714" y="692"/>
                    <a:pt x="788" y="723"/>
                    <a:pt x="857" y="745"/>
                  </a:cubicBezTo>
                  <a:cubicBezTo>
                    <a:pt x="858" y="741"/>
                    <a:pt x="859" y="736"/>
                    <a:pt x="861" y="732"/>
                  </a:cubicBezTo>
                  <a:cubicBezTo>
                    <a:pt x="794" y="711"/>
                    <a:pt x="724" y="682"/>
                    <a:pt x="653" y="647"/>
                  </a:cubicBezTo>
                  <a:moveTo>
                    <a:pt x="1278" y="645"/>
                  </a:moveTo>
                  <a:cubicBezTo>
                    <a:pt x="1277" y="669"/>
                    <a:pt x="1270" y="690"/>
                    <a:pt x="1258" y="708"/>
                  </a:cubicBezTo>
                  <a:cubicBezTo>
                    <a:pt x="1230" y="752"/>
                    <a:pt x="1172" y="775"/>
                    <a:pt x="1091" y="775"/>
                  </a:cubicBezTo>
                  <a:cubicBezTo>
                    <a:pt x="1073" y="775"/>
                    <a:pt x="1053" y="773"/>
                    <a:pt x="1033" y="771"/>
                  </a:cubicBezTo>
                  <a:cubicBezTo>
                    <a:pt x="1029" y="776"/>
                    <a:pt x="1024" y="781"/>
                    <a:pt x="1018" y="784"/>
                  </a:cubicBezTo>
                  <a:cubicBezTo>
                    <a:pt x="1044" y="787"/>
                    <a:pt x="1068" y="789"/>
                    <a:pt x="1091" y="789"/>
                  </a:cubicBezTo>
                  <a:cubicBezTo>
                    <a:pt x="1172" y="789"/>
                    <a:pt x="1230" y="766"/>
                    <a:pt x="1258" y="723"/>
                  </a:cubicBezTo>
                  <a:cubicBezTo>
                    <a:pt x="1273" y="701"/>
                    <a:pt x="1279" y="675"/>
                    <a:pt x="1278" y="645"/>
                  </a:cubicBezTo>
                  <a:moveTo>
                    <a:pt x="378" y="479"/>
                  </a:moveTo>
                  <a:cubicBezTo>
                    <a:pt x="378" y="484"/>
                    <a:pt x="379" y="489"/>
                    <a:pt x="379" y="494"/>
                  </a:cubicBezTo>
                  <a:cubicBezTo>
                    <a:pt x="413" y="519"/>
                    <a:pt x="448" y="543"/>
                    <a:pt x="484" y="565"/>
                  </a:cubicBezTo>
                  <a:cubicBezTo>
                    <a:pt x="525" y="591"/>
                    <a:pt x="566" y="616"/>
                    <a:pt x="608" y="638"/>
                  </a:cubicBezTo>
                  <a:cubicBezTo>
                    <a:pt x="612" y="635"/>
                    <a:pt x="617" y="633"/>
                    <a:pt x="622" y="631"/>
                  </a:cubicBezTo>
                  <a:cubicBezTo>
                    <a:pt x="576" y="607"/>
                    <a:pt x="529" y="580"/>
                    <a:pt x="484" y="551"/>
                  </a:cubicBezTo>
                  <a:cubicBezTo>
                    <a:pt x="447" y="528"/>
                    <a:pt x="412" y="504"/>
                    <a:pt x="378" y="479"/>
                  </a:cubicBezTo>
                  <a:moveTo>
                    <a:pt x="205" y="334"/>
                  </a:moveTo>
                  <a:cubicBezTo>
                    <a:pt x="203" y="336"/>
                    <a:pt x="201" y="339"/>
                    <a:pt x="198" y="341"/>
                  </a:cubicBezTo>
                  <a:cubicBezTo>
                    <a:pt x="244" y="387"/>
                    <a:pt x="296" y="431"/>
                    <a:pt x="353" y="474"/>
                  </a:cubicBezTo>
                  <a:cubicBezTo>
                    <a:pt x="352" y="469"/>
                    <a:pt x="352" y="464"/>
                    <a:pt x="352" y="459"/>
                  </a:cubicBezTo>
                  <a:cubicBezTo>
                    <a:pt x="298" y="419"/>
                    <a:pt x="249" y="377"/>
                    <a:pt x="205" y="334"/>
                  </a:cubicBezTo>
                  <a:moveTo>
                    <a:pt x="0" y="0"/>
                  </a:moveTo>
                  <a:cubicBezTo>
                    <a:pt x="0" y="15"/>
                    <a:pt x="1" y="32"/>
                    <a:pt x="5" y="49"/>
                  </a:cubicBezTo>
                  <a:cubicBezTo>
                    <a:pt x="20" y="121"/>
                    <a:pt x="73" y="207"/>
                    <a:pt x="158" y="299"/>
                  </a:cubicBezTo>
                  <a:cubicBezTo>
                    <a:pt x="165" y="307"/>
                    <a:pt x="172" y="315"/>
                    <a:pt x="180" y="323"/>
                  </a:cubicBezTo>
                  <a:cubicBezTo>
                    <a:pt x="182" y="320"/>
                    <a:pt x="184" y="318"/>
                    <a:pt x="187" y="315"/>
                  </a:cubicBezTo>
                  <a:cubicBezTo>
                    <a:pt x="177" y="305"/>
                    <a:pt x="167" y="295"/>
                    <a:pt x="158" y="285"/>
                  </a:cubicBezTo>
                  <a:cubicBezTo>
                    <a:pt x="73" y="193"/>
                    <a:pt x="20" y="106"/>
                    <a:pt x="5" y="34"/>
                  </a:cubicBezTo>
                  <a:cubicBezTo>
                    <a:pt x="2" y="22"/>
                    <a:pt x="1" y="11"/>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íṥ1îḍé">
              <a:extLst>
                <a:ext uri="{FF2B5EF4-FFF2-40B4-BE49-F238E27FC236}">
                  <a16:creationId xmlns:a16="http://schemas.microsoft.com/office/drawing/2014/main" id="{4EDB8AF8-8F39-45E5-A432-AE9230ED16FD}"/>
                </a:ext>
              </a:extLst>
            </p:cNvPr>
            <p:cNvSpPr/>
            <p:nvPr/>
          </p:nvSpPr>
          <p:spPr bwMode="auto">
            <a:xfrm>
              <a:off x="5700889" y="3760530"/>
              <a:ext cx="1023271" cy="562531"/>
            </a:xfrm>
            <a:custGeom>
              <a:avLst/>
              <a:gdLst>
                <a:gd name="T0" fmla="*/ 531 w 535"/>
                <a:gd name="T1" fmla="*/ 280 h 295"/>
                <a:gd name="T2" fmla="*/ 528 w 535"/>
                <a:gd name="T3" fmla="*/ 293 h 295"/>
                <a:gd name="T4" fmla="*/ 531 w 535"/>
                <a:gd name="T5" fmla="*/ 295 h 295"/>
                <a:gd name="T6" fmla="*/ 535 w 535"/>
                <a:gd name="T7" fmla="*/ 281 h 295"/>
                <a:gd name="T8" fmla="*/ 531 w 535"/>
                <a:gd name="T9" fmla="*/ 280 h 295"/>
                <a:gd name="T10" fmla="*/ 0 w 535"/>
                <a:gd name="T11" fmla="*/ 0 h 295"/>
                <a:gd name="T12" fmla="*/ 1 w 535"/>
                <a:gd name="T13" fmla="*/ 15 h 295"/>
                <a:gd name="T14" fmla="*/ 2 w 535"/>
                <a:gd name="T15" fmla="*/ 16 h 295"/>
                <a:gd name="T16" fmla="*/ 1 w 535"/>
                <a:gd name="T17" fmla="*/ 1 h 295"/>
                <a:gd name="T18" fmla="*/ 0 w 535"/>
                <a:gd name="T1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5" h="295">
                  <a:moveTo>
                    <a:pt x="531" y="280"/>
                  </a:moveTo>
                  <a:cubicBezTo>
                    <a:pt x="530" y="285"/>
                    <a:pt x="529" y="289"/>
                    <a:pt x="528" y="293"/>
                  </a:cubicBezTo>
                  <a:cubicBezTo>
                    <a:pt x="529" y="294"/>
                    <a:pt x="530" y="294"/>
                    <a:pt x="531" y="295"/>
                  </a:cubicBezTo>
                  <a:cubicBezTo>
                    <a:pt x="533" y="290"/>
                    <a:pt x="534" y="286"/>
                    <a:pt x="535" y="281"/>
                  </a:cubicBezTo>
                  <a:cubicBezTo>
                    <a:pt x="534" y="281"/>
                    <a:pt x="533" y="281"/>
                    <a:pt x="531" y="280"/>
                  </a:cubicBezTo>
                  <a:moveTo>
                    <a:pt x="0" y="0"/>
                  </a:moveTo>
                  <a:cubicBezTo>
                    <a:pt x="0" y="5"/>
                    <a:pt x="0" y="10"/>
                    <a:pt x="1" y="15"/>
                  </a:cubicBezTo>
                  <a:cubicBezTo>
                    <a:pt x="1" y="16"/>
                    <a:pt x="1" y="16"/>
                    <a:pt x="2" y="16"/>
                  </a:cubicBezTo>
                  <a:cubicBezTo>
                    <a:pt x="1" y="11"/>
                    <a:pt x="1" y="6"/>
                    <a:pt x="1" y="1"/>
                  </a:cubicBezTo>
                  <a:cubicBezTo>
                    <a:pt x="0" y="1"/>
                    <a:pt x="0" y="1"/>
                    <a:pt x="0"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ï$1iďè">
              <a:extLst>
                <a:ext uri="{FF2B5EF4-FFF2-40B4-BE49-F238E27FC236}">
                  <a16:creationId xmlns:a16="http://schemas.microsoft.com/office/drawing/2014/main" id="{701065E4-3734-4DB9-8650-3BF5783B9494}"/>
                </a:ext>
              </a:extLst>
            </p:cNvPr>
            <p:cNvSpPr/>
            <p:nvPr/>
          </p:nvSpPr>
          <p:spPr bwMode="auto">
            <a:xfrm>
              <a:off x="5703568" y="3763209"/>
              <a:ext cx="1012556" cy="557174"/>
            </a:xfrm>
            <a:custGeom>
              <a:avLst/>
              <a:gdLst>
                <a:gd name="T0" fmla="*/ 508 w 530"/>
                <a:gd name="T1" fmla="*/ 272 h 292"/>
                <a:gd name="T2" fmla="*/ 504 w 530"/>
                <a:gd name="T3" fmla="*/ 285 h 292"/>
                <a:gd name="T4" fmla="*/ 527 w 530"/>
                <a:gd name="T5" fmla="*/ 292 h 292"/>
                <a:gd name="T6" fmla="*/ 530 w 530"/>
                <a:gd name="T7" fmla="*/ 279 h 292"/>
                <a:gd name="T8" fmla="*/ 508 w 530"/>
                <a:gd name="T9" fmla="*/ 272 h 292"/>
                <a:gd name="T10" fmla="*/ 0 w 530"/>
                <a:gd name="T11" fmla="*/ 0 h 292"/>
                <a:gd name="T12" fmla="*/ 1 w 530"/>
                <a:gd name="T13" fmla="*/ 15 h 292"/>
                <a:gd name="T14" fmla="*/ 26 w 530"/>
                <a:gd name="T15" fmla="*/ 34 h 292"/>
                <a:gd name="T16" fmla="*/ 25 w 530"/>
                <a:gd name="T17" fmla="*/ 19 h 292"/>
                <a:gd name="T18" fmla="*/ 0 w 530"/>
                <a:gd name="T1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0" h="292">
                  <a:moveTo>
                    <a:pt x="508" y="272"/>
                  </a:moveTo>
                  <a:cubicBezTo>
                    <a:pt x="506" y="276"/>
                    <a:pt x="505" y="281"/>
                    <a:pt x="504" y="285"/>
                  </a:cubicBezTo>
                  <a:cubicBezTo>
                    <a:pt x="512" y="288"/>
                    <a:pt x="519" y="290"/>
                    <a:pt x="527" y="292"/>
                  </a:cubicBezTo>
                  <a:cubicBezTo>
                    <a:pt x="528" y="288"/>
                    <a:pt x="529" y="284"/>
                    <a:pt x="530" y="279"/>
                  </a:cubicBezTo>
                  <a:cubicBezTo>
                    <a:pt x="523" y="277"/>
                    <a:pt x="515" y="275"/>
                    <a:pt x="508" y="272"/>
                  </a:cubicBezTo>
                  <a:moveTo>
                    <a:pt x="0" y="0"/>
                  </a:moveTo>
                  <a:cubicBezTo>
                    <a:pt x="0" y="5"/>
                    <a:pt x="0" y="10"/>
                    <a:pt x="1" y="15"/>
                  </a:cubicBezTo>
                  <a:cubicBezTo>
                    <a:pt x="9" y="22"/>
                    <a:pt x="18" y="28"/>
                    <a:pt x="26" y="34"/>
                  </a:cubicBezTo>
                  <a:cubicBezTo>
                    <a:pt x="26" y="29"/>
                    <a:pt x="25" y="24"/>
                    <a:pt x="25" y="19"/>
                  </a:cubicBezTo>
                  <a:cubicBezTo>
                    <a:pt x="16" y="13"/>
                    <a:pt x="8" y="6"/>
                    <a:pt x="0"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ṩļidè">
              <a:extLst>
                <a:ext uri="{FF2B5EF4-FFF2-40B4-BE49-F238E27FC236}">
                  <a16:creationId xmlns:a16="http://schemas.microsoft.com/office/drawing/2014/main" id="{C96A46D5-C5A9-4600-93E8-EBC56618B6E2}"/>
                </a:ext>
              </a:extLst>
            </p:cNvPr>
            <p:cNvSpPr/>
            <p:nvPr/>
          </p:nvSpPr>
          <p:spPr bwMode="auto">
            <a:xfrm>
              <a:off x="5017815" y="2608681"/>
              <a:ext cx="2464422" cy="1754561"/>
            </a:xfrm>
            <a:custGeom>
              <a:avLst/>
              <a:gdLst>
                <a:gd name="T0" fmla="*/ 1096 w 1288"/>
                <a:gd name="T1" fmla="*/ 919 h 919"/>
                <a:gd name="T2" fmla="*/ 489 w 1288"/>
                <a:gd name="T3" fmla="*/ 695 h 919"/>
                <a:gd name="T4" fmla="*/ 163 w 1288"/>
                <a:gd name="T5" fmla="*/ 429 h 919"/>
                <a:gd name="T6" fmla="*/ 10 w 1288"/>
                <a:gd name="T7" fmla="*/ 178 h 919"/>
                <a:gd name="T8" fmla="*/ 25 w 1288"/>
                <a:gd name="T9" fmla="*/ 66 h 919"/>
                <a:gd name="T10" fmla="*/ 193 w 1288"/>
                <a:gd name="T11" fmla="*/ 0 h 919"/>
                <a:gd name="T12" fmla="*/ 800 w 1288"/>
                <a:gd name="T13" fmla="*/ 224 h 919"/>
                <a:gd name="T14" fmla="*/ 1126 w 1288"/>
                <a:gd name="T15" fmla="*/ 490 h 919"/>
                <a:gd name="T16" fmla="*/ 1279 w 1288"/>
                <a:gd name="T17" fmla="*/ 740 h 919"/>
                <a:gd name="T18" fmla="*/ 1263 w 1288"/>
                <a:gd name="T19" fmla="*/ 852 h 919"/>
                <a:gd name="T20" fmla="*/ 1096 w 1288"/>
                <a:gd name="T21" fmla="*/ 919 h 919"/>
                <a:gd name="T22" fmla="*/ 193 w 1288"/>
                <a:gd name="T23" fmla="*/ 16 h 919"/>
                <a:gd name="T24" fmla="*/ 38 w 1288"/>
                <a:gd name="T25" fmla="*/ 75 h 919"/>
                <a:gd name="T26" fmla="*/ 25 w 1288"/>
                <a:gd name="T27" fmla="*/ 175 h 919"/>
                <a:gd name="T28" fmla="*/ 497 w 1288"/>
                <a:gd name="T29" fmla="*/ 682 h 919"/>
                <a:gd name="T30" fmla="*/ 1096 w 1288"/>
                <a:gd name="T31" fmla="*/ 903 h 919"/>
                <a:gd name="T32" fmla="*/ 1250 w 1288"/>
                <a:gd name="T33" fmla="*/ 844 h 919"/>
                <a:gd name="T34" fmla="*/ 1263 w 1288"/>
                <a:gd name="T35" fmla="*/ 744 h 919"/>
                <a:gd name="T36" fmla="*/ 791 w 1288"/>
                <a:gd name="T37" fmla="*/ 237 h 919"/>
                <a:gd name="T38" fmla="*/ 193 w 1288"/>
                <a:gd name="T39" fmla="*/ 16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8" h="919">
                  <a:moveTo>
                    <a:pt x="1096" y="919"/>
                  </a:moveTo>
                  <a:cubicBezTo>
                    <a:pt x="939" y="919"/>
                    <a:pt x="706" y="833"/>
                    <a:pt x="489" y="695"/>
                  </a:cubicBezTo>
                  <a:cubicBezTo>
                    <a:pt x="361" y="614"/>
                    <a:pt x="249" y="522"/>
                    <a:pt x="163" y="429"/>
                  </a:cubicBezTo>
                  <a:cubicBezTo>
                    <a:pt x="78" y="337"/>
                    <a:pt x="25" y="250"/>
                    <a:pt x="10" y="178"/>
                  </a:cubicBezTo>
                  <a:cubicBezTo>
                    <a:pt x="0" y="134"/>
                    <a:pt x="5" y="96"/>
                    <a:pt x="25" y="66"/>
                  </a:cubicBezTo>
                  <a:cubicBezTo>
                    <a:pt x="54" y="23"/>
                    <a:pt x="111" y="0"/>
                    <a:pt x="193" y="0"/>
                  </a:cubicBezTo>
                  <a:cubicBezTo>
                    <a:pt x="350" y="0"/>
                    <a:pt x="582" y="86"/>
                    <a:pt x="800" y="224"/>
                  </a:cubicBezTo>
                  <a:cubicBezTo>
                    <a:pt x="927" y="305"/>
                    <a:pt x="1040" y="397"/>
                    <a:pt x="1126" y="490"/>
                  </a:cubicBezTo>
                  <a:cubicBezTo>
                    <a:pt x="1210" y="582"/>
                    <a:pt x="1263" y="668"/>
                    <a:pt x="1279" y="740"/>
                  </a:cubicBezTo>
                  <a:cubicBezTo>
                    <a:pt x="1288" y="785"/>
                    <a:pt x="1283" y="823"/>
                    <a:pt x="1263" y="852"/>
                  </a:cubicBezTo>
                  <a:cubicBezTo>
                    <a:pt x="1235" y="896"/>
                    <a:pt x="1177" y="919"/>
                    <a:pt x="1096" y="919"/>
                  </a:cubicBezTo>
                  <a:moveTo>
                    <a:pt x="193" y="16"/>
                  </a:moveTo>
                  <a:cubicBezTo>
                    <a:pt x="117" y="16"/>
                    <a:pt x="64" y="37"/>
                    <a:pt x="38" y="75"/>
                  </a:cubicBezTo>
                  <a:cubicBezTo>
                    <a:pt x="21" y="101"/>
                    <a:pt x="17" y="135"/>
                    <a:pt x="25" y="175"/>
                  </a:cubicBezTo>
                  <a:cubicBezTo>
                    <a:pt x="56" y="318"/>
                    <a:pt x="246" y="522"/>
                    <a:pt x="497" y="682"/>
                  </a:cubicBezTo>
                  <a:cubicBezTo>
                    <a:pt x="712" y="818"/>
                    <a:pt x="941" y="903"/>
                    <a:pt x="1096" y="903"/>
                  </a:cubicBezTo>
                  <a:cubicBezTo>
                    <a:pt x="1171" y="903"/>
                    <a:pt x="1225" y="882"/>
                    <a:pt x="1250" y="844"/>
                  </a:cubicBezTo>
                  <a:cubicBezTo>
                    <a:pt x="1267" y="818"/>
                    <a:pt x="1272" y="784"/>
                    <a:pt x="1263" y="744"/>
                  </a:cubicBezTo>
                  <a:cubicBezTo>
                    <a:pt x="1232" y="600"/>
                    <a:pt x="1043" y="397"/>
                    <a:pt x="791" y="237"/>
                  </a:cubicBezTo>
                  <a:cubicBezTo>
                    <a:pt x="576" y="101"/>
                    <a:pt x="347" y="16"/>
                    <a:pt x="193" y="16"/>
                  </a:cubicBezTo>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íṡļiḑe">
              <a:extLst>
                <a:ext uri="{FF2B5EF4-FFF2-40B4-BE49-F238E27FC236}">
                  <a16:creationId xmlns:a16="http://schemas.microsoft.com/office/drawing/2014/main" id="{66044C79-D585-4A28-84CA-76245FEF533A}"/>
                </a:ext>
              </a:extLst>
            </p:cNvPr>
            <p:cNvSpPr/>
            <p:nvPr/>
          </p:nvSpPr>
          <p:spPr bwMode="auto">
            <a:xfrm>
              <a:off x="5057996" y="2638147"/>
              <a:ext cx="2386739" cy="1478653"/>
            </a:xfrm>
            <a:custGeom>
              <a:avLst/>
              <a:gdLst>
                <a:gd name="T0" fmla="*/ 175 w 1247"/>
                <a:gd name="T1" fmla="*/ 462 h 773"/>
                <a:gd name="T2" fmla="*/ 4 w 1247"/>
                <a:gd name="T3" fmla="*/ 728 h 773"/>
                <a:gd name="T4" fmla="*/ 0 w 1247"/>
                <a:gd name="T5" fmla="*/ 773 h 773"/>
                <a:gd name="T6" fmla="*/ 4 w 1247"/>
                <a:gd name="T7" fmla="*/ 742 h 773"/>
                <a:gd name="T8" fmla="*/ 182 w 1247"/>
                <a:gd name="T9" fmla="*/ 469 h 773"/>
                <a:gd name="T10" fmla="*/ 175 w 1247"/>
                <a:gd name="T11" fmla="*/ 462 h 773"/>
                <a:gd name="T12" fmla="*/ 339 w 1247"/>
                <a:gd name="T13" fmla="*/ 317 h 773"/>
                <a:gd name="T14" fmla="*/ 194 w 1247"/>
                <a:gd name="T15" fmla="*/ 443 h 773"/>
                <a:gd name="T16" fmla="*/ 201 w 1247"/>
                <a:gd name="T17" fmla="*/ 451 h 773"/>
                <a:gd name="T18" fmla="*/ 338 w 1247"/>
                <a:gd name="T19" fmla="*/ 332 h 773"/>
                <a:gd name="T20" fmla="*/ 339 w 1247"/>
                <a:gd name="T21" fmla="*/ 317 h 773"/>
                <a:gd name="T22" fmla="*/ 609 w 1247"/>
                <a:gd name="T23" fmla="*/ 144 h 773"/>
                <a:gd name="T24" fmla="*/ 476 w 1247"/>
                <a:gd name="T25" fmla="*/ 221 h 773"/>
                <a:gd name="T26" fmla="*/ 367 w 1247"/>
                <a:gd name="T27" fmla="*/ 296 h 773"/>
                <a:gd name="T28" fmla="*/ 365 w 1247"/>
                <a:gd name="T29" fmla="*/ 312 h 773"/>
                <a:gd name="T30" fmla="*/ 476 w 1247"/>
                <a:gd name="T31" fmla="*/ 236 h 773"/>
                <a:gd name="T32" fmla="*/ 623 w 1247"/>
                <a:gd name="T33" fmla="*/ 151 h 773"/>
                <a:gd name="T34" fmla="*/ 609 w 1247"/>
                <a:gd name="T35" fmla="*/ 144 h 773"/>
                <a:gd name="T36" fmla="*/ 831 w 1247"/>
                <a:gd name="T37" fmla="*/ 48 h 773"/>
                <a:gd name="T38" fmla="*/ 641 w 1247"/>
                <a:gd name="T39" fmla="*/ 128 h 773"/>
                <a:gd name="T40" fmla="*/ 655 w 1247"/>
                <a:gd name="T41" fmla="*/ 136 h 773"/>
                <a:gd name="T42" fmla="*/ 835 w 1247"/>
                <a:gd name="T43" fmla="*/ 61 h 773"/>
                <a:gd name="T44" fmla="*/ 831 w 1247"/>
                <a:gd name="T45" fmla="*/ 48 h 773"/>
                <a:gd name="T46" fmla="*/ 1075 w 1247"/>
                <a:gd name="T47" fmla="*/ 0 h 773"/>
                <a:gd name="T48" fmla="*/ 857 w 1247"/>
                <a:gd name="T49" fmla="*/ 39 h 773"/>
                <a:gd name="T50" fmla="*/ 861 w 1247"/>
                <a:gd name="T51" fmla="*/ 53 h 773"/>
                <a:gd name="T52" fmla="*/ 1075 w 1247"/>
                <a:gd name="T53" fmla="*/ 15 h 773"/>
                <a:gd name="T54" fmla="*/ 1229 w 1247"/>
                <a:gd name="T55" fmla="*/ 73 h 773"/>
                <a:gd name="T56" fmla="*/ 1246 w 1247"/>
                <a:gd name="T57" fmla="*/ 128 h 773"/>
                <a:gd name="T58" fmla="*/ 1229 w 1247"/>
                <a:gd name="T59" fmla="*/ 59 h 773"/>
                <a:gd name="T60" fmla="*/ 1075 w 1247"/>
                <a:gd name="T61"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7" h="773">
                  <a:moveTo>
                    <a:pt x="175" y="462"/>
                  </a:moveTo>
                  <a:cubicBezTo>
                    <a:pt x="83" y="557"/>
                    <a:pt x="21" y="651"/>
                    <a:pt x="4" y="728"/>
                  </a:cubicBezTo>
                  <a:cubicBezTo>
                    <a:pt x="1" y="744"/>
                    <a:pt x="0" y="759"/>
                    <a:pt x="0" y="773"/>
                  </a:cubicBezTo>
                  <a:cubicBezTo>
                    <a:pt x="1" y="763"/>
                    <a:pt x="2" y="753"/>
                    <a:pt x="4" y="742"/>
                  </a:cubicBezTo>
                  <a:cubicBezTo>
                    <a:pt x="21" y="664"/>
                    <a:pt x="86" y="567"/>
                    <a:pt x="182" y="469"/>
                  </a:cubicBezTo>
                  <a:cubicBezTo>
                    <a:pt x="180" y="467"/>
                    <a:pt x="177" y="465"/>
                    <a:pt x="175" y="462"/>
                  </a:cubicBezTo>
                  <a:moveTo>
                    <a:pt x="339" y="317"/>
                  </a:moveTo>
                  <a:cubicBezTo>
                    <a:pt x="286" y="358"/>
                    <a:pt x="237" y="401"/>
                    <a:pt x="194" y="443"/>
                  </a:cubicBezTo>
                  <a:cubicBezTo>
                    <a:pt x="196" y="446"/>
                    <a:pt x="199" y="448"/>
                    <a:pt x="201" y="451"/>
                  </a:cubicBezTo>
                  <a:cubicBezTo>
                    <a:pt x="242" y="411"/>
                    <a:pt x="288" y="371"/>
                    <a:pt x="338" y="332"/>
                  </a:cubicBezTo>
                  <a:cubicBezTo>
                    <a:pt x="339" y="327"/>
                    <a:pt x="339" y="322"/>
                    <a:pt x="339" y="317"/>
                  </a:cubicBezTo>
                  <a:moveTo>
                    <a:pt x="609" y="144"/>
                  </a:moveTo>
                  <a:cubicBezTo>
                    <a:pt x="565" y="168"/>
                    <a:pt x="520" y="193"/>
                    <a:pt x="476" y="221"/>
                  </a:cubicBezTo>
                  <a:cubicBezTo>
                    <a:pt x="438" y="245"/>
                    <a:pt x="402" y="270"/>
                    <a:pt x="367" y="296"/>
                  </a:cubicBezTo>
                  <a:cubicBezTo>
                    <a:pt x="366" y="301"/>
                    <a:pt x="366" y="307"/>
                    <a:pt x="365" y="312"/>
                  </a:cubicBezTo>
                  <a:cubicBezTo>
                    <a:pt x="401" y="286"/>
                    <a:pt x="438" y="260"/>
                    <a:pt x="476" y="236"/>
                  </a:cubicBezTo>
                  <a:cubicBezTo>
                    <a:pt x="525" y="205"/>
                    <a:pt x="574" y="177"/>
                    <a:pt x="623" y="151"/>
                  </a:cubicBezTo>
                  <a:cubicBezTo>
                    <a:pt x="619" y="149"/>
                    <a:pt x="614" y="147"/>
                    <a:pt x="609" y="144"/>
                  </a:cubicBezTo>
                  <a:moveTo>
                    <a:pt x="831" y="48"/>
                  </a:moveTo>
                  <a:cubicBezTo>
                    <a:pt x="770" y="69"/>
                    <a:pt x="706" y="96"/>
                    <a:pt x="641" y="128"/>
                  </a:cubicBezTo>
                  <a:cubicBezTo>
                    <a:pt x="645" y="131"/>
                    <a:pt x="650" y="133"/>
                    <a:pt x="655" y="136"/>
                  </a:cubicBezTo>
                  <a:cubicBezTo>
                    <a:pt x="716" y="106"/>
                    <a:pt x="777" y="81"/>
                    <a:pt x="835" y="61"/>
                  </a:cubicBezTo>
                  <a:cubicBezTo>
                    <a:pt x="833" y="57"/>
                    <a:pt x="832" y="52"/>
                    <a:pt x="831" y="48"/>
                  </a:cubicBezTo>
                  <a:moveTo>
                    <a:pt x="1075" y="0"/>
                  </a:moveTo>
                  <a:cubicBezTo>
                    <a:pt x="1013" y="0"/>
                    <a:pt x="938" y="14"/>
                    <a:pt x="857" y="39"/>
                  </a:cubicBezTo>
                  <a:cubicBezTo>
                    <a:pt x="859" y="44"/>
                    <a:pt x="860" y="48"/>
                    <a:pt x="861" y="53"/>
                  </a:cubicBezTo>
                  <a:cubicBezTo>
                    <a:pt x="940" y="28"/>
                    <a:pt x="1014" y="15"/>
                    <a:pt x="1075" y="15"/>
                  </a:cubicBezTo>
                  <a:cubicBezTo>
                    <a:pt x="1150" y="15"/>
                    <a:pt x="1204" y="35"/>
                    <a:pt x="1229" y="73"/>
                  </a:cubicBezTo>
                  <a:cubicBezTo>
                    <a:pt x="1239" y="89"/>
                    <a:pt x="1245" y="107"/>
                    <a:pt x="1246" y="128"/>
                  </a:cubicBezTo>
                  <a:cubicBezTo>
                    <a:pt x="1247" y="101"/>
                    <a:pt x="1242" y="78"/>
                    <a:pt x="1229" y="59"/>
                  </a:cubicBezTo>
                  <a:cubicBezTo>
                    <a:pt x="1204" y="21"/>
                    <a:pt x="1150" y="0"/>
                    <a:pt x="107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ïṣľîďe">
              <a:extLst>
                <a:ext uri="{FF2B5EF4-FFF2-40B4-BE49-F238E27FC236}">
                  <a16:creationId xmlns:a16="http://schemas.microsoft.com/office/drawing/2014/main" id="{4342AFA5-D530-499D-BFE7-990E4B8FDB80}"/>
                </a:ext>
              </a:extLst>
            </p:cNvPr>
            <p:cNvSpPr/>
            <p:nvPr/>
          </p:nvSpPr>
          <p:spPr bwMode="auto">
            <a:xfrm>
              <a:off x="5754463" y="2729223"/>
              <a:ext cx="908086" cy="506278"/>
            </a:xfrm>
            <a:custGeom>
              <a:avLst/>
              <a:gdLst>
                <a:gd name="T0" fmla="*/ 3 w 474"/>
                <a:gd name="T1" fmla="*/ 249 h 266"/>
                <a:gd name="T2" fmla="*/ 1 w 474"/>
                <a:gd name="T3" fmla="*/ 250 h 266"/>
                <a:gd name="T4" fmla="*/ 0 w 474"/>
                <a:gd name="T5" fmla="*/ 266 h 266"/>
                <a:gd name="T6" fmla="*/ 1 w 474"/>
                <a:gd name="T7" fmla="*/ 265 h 266"/>
                <a:gd name="T8" fmla="*/ 3 w 474"/>
                <a:gd name="T9" fmla="*/ 249 h 266"/>
                <a:gd name="T10" fmla="*/ 471 w 474"/>
                <a:gd name="T11" fmla="*/ 0 h 266"/>
                <a:gd name="T12" fmla="*/ 467 w 474"/>
                <a:gd name="T13" fmla="*/ 1 h 266"/>
                <a:gd name="T14" fmla="*/ 471 w 474"/>
                <a:gd name="T15" fmla="*/ 14 h 266"/>
                <a:gd name="T16" fmla="*/ 474 w 474"/>
                <a:gd name="T17" fmla="*/ 13 h 266"/>
                <a:gd name="T18" fmla="*/ 471 w 474"/>
                <a:gd name="T1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266">
                  <a:moveTo>
                    <a:pt x="3" y="249"/>
                  </a:moveTo>
                  <a:cubicBezTo>
                    <a:pt x="2" y="250"/>
                    <a:pt x="2" y="250"/>
                    <a:pt x="1" y="250"/>
                  </a:cubicBezTo>
                  <a:cubicBezTo>
                    <a:pt x="1" y="255"/>
                    <a:pt x="0" y="261"/>
                    <a:pt x="0" y="266"/>
                  </a:cubicBezTo>
                  <a:cubicBezTo>
                    <a:pt x="0" y="265"/>
                    <a:pt x="1" y="265"/>
                    <a:pt x="1" y="265"/>
                  </a:cubicBezTo>
                  <a:cubicBezTo>
                    <a:pt x="2" y="260"/>
                    <a:pt x="2" y="254"/>
                    <a:pt x="3" y="249"/>
                  </a:cubicBezTo>
                  <a:moveTo>
                    <a:pt x="471" y="0"/>
                  </a:moveTo>
                  <a:cubicBezTo>
                    <a:pt x="469" y="0"/>
                    <a:pt x="468" y="1"/>
                    <a:pt x="467" y="1"/>
                  </a:cubicBezTo>
                  <a:cubicBezTo>
                    <a:pt x="468" y="5"/>
                    <a:pt x="469" y="10"/>
                    <a:pt x="471" y="14"/>
                  </a:cubicBezTo>
                  <a:cubicBezTo>
                    <a:pt x="472" y="14"/>
                    <a:pt x="473" y="13"/>
                    <a:pt x="474" y="13"/>
                  </a:cubicBezTo>
                  <a:cubicBezTo>
                    <a:pt x="473" y="9"/>
                    <a:pt x="472" y="4"/>
                    <a:pt x="471"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Slïďè">
              <a:extLst>
                <a:ext uri="{FF2B5EF4-FFF2-40B4-BE49-F238E27FC236}">
                  <a16:creationId xmlns:a16="http://schemas.microsoft.com/office/drawing/2014/main" id="{BBBAC3EC-3B57-4D05-A4C3-F192BC5A9C44}"/>
                </a:ext>
              </a:extLst>
            </p:cNvPr>
            <p:cNvSpPr/>
            <p:nvPr/>
          </p:nvSpPr>
          <p:spPr bwMode="auto">
            <a:xfrm>
              <a:off x="5706246" y="2713151"/>
              <a:ext cx="999162" cy="559852"/>
            </a:xfrm>
            <a:custGeom>
              <a:avLst/>
              <a:gdLst>
                <a:gd name="T0" fmla="*/ 27 w 523"/>
                <a:gd name="T1" fmla="*/ 258 h 293"/>
                <a:gd name="T2" fmla="*/ 1 w 523"/>
                <a:gd name="T3" fmla="*/ 278 h 293"/>
                <a:gd name="T4" fmla="*/ 0 w 523"/>
                <a:gd name="T5" fmla="*/ 293 h 293"/>
                <a:gd name="T6" fmla="*/ 26 w 523"/>
                <a:gd name="T7" fmla="*/ 274 h 293"/>
                <a:gd name="T8" fmla="*/ 27 w 523"/>
                <a:gd name="T9" fmla="*/ 258 h 293"/>
                <a:gd name="T10" fmla="*/ 519 w 523"/>
                <a:gd name="T11" fmla="*/ 0 h 293"/>
                <a:gd name="T12" fmla="*/ 497 w 523"/>
                <a:gd name="T13" fmla="*/ 8 h 293"/>
                <a:gd name="T14" fmla="*/ 500 w 523"/>
                <a:gd name="T15" fmla="*/ 21 h 293"/>
                <a:gd name="T16" fmla="*/ 523 w 523"/>
                <a:gd name="T17" fmla="*/ 14 h 293"/>
                <a:gd name="T18" fmla="*/ 519 w 523"/>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3" h="293">
                  <a:moveTo>
                    <a:pt x="27" y="258"/>
                  </a:moveTo>
                  <a:cubicBezTo>
                    <a:pt x="19" y="265"/>
                    <a:pt x="10" y="271"/>
                    <a:pt x="1" y="278"/>
                  </a:cubicBezTo>
                  <a:cubicBezTo>
                    <a:pt x="1" y="283"/>
                    <a:pt x="1" y="288"/>
                    <a:pt x="0" y="293"/>
                  </a:cubicBezTo>
                  <a:cubicBezTo>
                    <a:pt x="9" y="287"/>
                    <a:pt x="17" y="280"/>
                    <a:pt x="26" y="274"/>
                  </a:cubicBezTo>
                  <a:cubicBezTo>
                    <a:pt x="26" y="269"/>
                    <a:pt x="27" y="263"/>
                    <a:pt x="27" y="258"/>
                  </a:cubicBezTo>
                  <a:moveTo>
                    <a:pt x="519" y="0"/>
                  </a:moveTo>
                  <a:cubicBezTo>
                    <a:pt x="512" y="3"/>
                    <a:pt x="504" y="5"/>
                    <a:pt x="497" y="8"/>
                  </a:cubicBezTo>
                  <a:cubicBezTo>
                    <a:pt x="498" y="12"/>
                    <a:pt x="499" y="17"/>
                    <a:pt x="500" y="21"/>
                  </a:cubicBezTo>
                  <a:cubicBezTo>
                    <a:pt x="508" y="18"/>
                    <a:pt x="516" y="16"/>
                    <a:pt x="523" y="14"/>
                  </a:cubicBezTo>
                  <a:cubicBezTo>
                    <a:pt x="522" y="9"/>
                    <a:pt x="521" y="5"/>
                    <a:pt x="519"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ïṧ1idê">
              <a:extLst>
                <a:ext uri="{FF2B5EF4-FFF2-40B4-BE49-F238E27FC236}">
                  <a16:creationId xmlns:a16="http://schemas.microsoft.com/office/drawing/2014/main" id="{BDA42C3A-6E7C-45EC-A43F-02D02E38B646}"/>
                </a:ext>
              </a:extLst>
            </p:cNvPr>
            <p:cNvSpPr/>
            <p:nvPr/>
          </p:nvSpPr>
          <p:spPr bwMode="auto">
            <a:xfrm>
              <a:off x="5392836" y="2900661"/>
              <a:ext cx="883977" cy="634856"/>
            </a:xfrm>
            <a:custGeom>
              <a:avLst/>
              <a:gdLst>
                <a:gd name="T0" fmla="*/ 7 w 462"/>
                <a:gd name="T1" fmla="*/ 318 h 332"/>
                <a:gd name="T2" fmla="*/ 0 w 462"/>
                <a:gd name="T3" fmla="*/ 325 h 332"/>
                <a:gd name="T4" fmla="*/ 7 w 462"/>
                <a:gd name="T5" fmla="*/ 332 h 332"/>
                <a:gd name="T6" fmla="*/ 14 w 462"/>
                <a:gd name="T7" fmla="*/ 325 h 332"/>
                <a:gd name="T8" fmla="*/ 7 w 462"/>
                <a:gd name="T9" fmla="*/ 318 h 332"/>
                <a:gd name="T10" fmla="*/ 448 w 462"/>
                <a:gd name="T11" fmla="*/ 0 h 332"/>
                <a:gd name="T12" fmla="*/ 434 w 462"/>
                <a:gd name="T13" fmla="*/ 7 h 332"/>
                <a:gd name="T14" fmla="*/ 448 w 462"/>
                <a:gd name="T15" fmla="*/ 14 h 332"/>
                <a:gd name="T16" fmla="*/ 462 w 462"/>
                <a:gd name="T17" fmla="*/ 7 h 332"/>
                <a:gd name="T18" fmla="*/ 448 w 462"/>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 h="332">
                  <a:moveTo>
                    <a:pt x="7" y="318"/>
                  </a:moveTo>
                  <a:cubicBezTo>
                    <a:pt x="5" y="320"/>
                    <a:pt x="2" y="323"/>
                    <a:pt x="0" y="325"/>
                  </a:cubicBezTo>
                  <a:cubicBezTo>
                    <a:pt x="2" y="328"/>
                    <a:pt x="5" y="330"/>
                    <a:pt x="7" y="332"/>
                  </a:cubicBezTo>
                  <a:cubicBezTo>
                    <a:pt x="10" y="330"/>
                    <a:pt x="12" y="327"/>
                    <a:pt x="14" y="325"/>
                  </a:cubicBezTo>
                  <a:cubicBezTo>
                    <a:pt x="12" y="323"/>
                    <a:pt x="10" y="320"/>
                    <a:pt x="7" y="318"/>
                  </a:cubicBezTo>
                  <a:moveTo>
                    <a:pt x="448" y="0"/>
                  </a:moveTo>
                  <a:cubicBezTo>
                    <a:pt x="444" y="2"/>
                    <a:pt x="439" y="5"/>
                    <a:pt x="434" y="7"/>
                  </a:cubicBezTo>
                  <a:cubicBezTo>
                    <a:pt x="439" y="10"/>
                    <a:pt x="444" y="12"/>
                    <a:pt x="448" y="14"/>
                  </a:cubicBezTo>
                  <a:cubicBezTo>
                    <a:pt x="453" y="12"/>
                    <a:pt x="458" y="10"/>
                    <a:pt x="462" y="7"/>
                  </a:cubicBezTo>
                  <a:cubicBezTo>
                    <a:pt x="458" y="5"/>
                    <a:pt x="453" y="2"/>
                    <a:pt x="448"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sļíḋe">
              <a:extLst>
                <a:ext uri="{FF2B5EF4-FFF2-40B4-BE49-F238E27FC236}">
                  <a16:creationId xmlns:a16="http://schemas.microsoft.com/office/drawing/2014/main" id="{8E882EA6-3C5C-4EC1-B405-7CCCE03AC1C6}"/>
                </a:ext>
              </a:extLst>
            </p:cNvPr>
            <p:cNvSpPr/>
            <p:nvPr/>
          </p:nvSpPr>
          <p:spPr bwMode="auto">
            <a:xfrm>
              <a:off x="5406230" y="2884589"/>
              <a:ext cx="905407" cy="637535"/>
            </a:xfrm>
            <a:custGeom>
              <a:avLst/>
              <a:gdLst>
                <a:gd name="T0" fmla="*/ 12 w 473"/>
                <a:gd name="T1" fmla="*/ 315 h 334"/>
                <a:gd name="T2" fmla="*/ 0 w 473"/>
                <a:gd name="T3" fmla="*/ 327 h 334"/>
                <a:gd name="T4" fmla="*/ 7 w 473"/>
                <a:gd name="T5" fmla="*/ 334 h 334"/>
                <a:gd name="T6" fmla="*/ 19 w 473"/>
                <a:gd name="T7" fmla="*/ 323 h 334"/>
                <a:gd name="T8" fmla="*/ 12 w 473"/>
                <a:gd name="T9" fmla="*/ 315 h 334"/>
                <a:gd name="T10" fmla="*/ 459 w 473"/>
                <a:gd name="T11" fmla="*/ 0 h 334"/>
                <a:gd name="T12" fmla="*/ 441 w 473"/>
                <a:gd name="T13" fmla="*/ 9 h 334"/>
                <a:gd name="T14" fmla="*/ 455 w 473"/>
                <a:gd name="T15" fmla="*/ 16 h 334"/>
                <a:gd name="T16" fmla="*/ 473 w 473"/>
                <a:gd name="T17" fmla="*/ 8 h 334"/>
                <a:gd name="T18" fmla="*/ 459 w 473"/>
                <a:gd name="T1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 h="334">
                  <a:moveTo>
                    <a:pt x="12" y="315"/>
                  </a:moveTo>
                  <a:cubicBezTo>
                    <a:pt x="8" y="319"/>
                    <a:pt x="4" y="323"/>
                    <a:pt x="0" y="327"/>
                  </a:cubicBezTo>
                  <a:cubicBezTo>
                    <a:pt x="3" y="329"/>
                    <a:pt x="5" y="332"/>
                    <a:pt x="7" y="334"/>
                  </a:cubicBezTo>
                  <a:cubicBezTo>
                    <a:pt x="11" y="330"/>
                    <a:pt x="15" y="326"/>
                    <a:pt x="19" y="323"/>
                  </a:cubicBezTo>
                  <a:cubicBezTo>
                    <a:pt x="17" y="320"/>
                    <a:pt x="14" y="318"/>
                    <a:pt x="12" y="315"/>
                  </a:cubicBezTo>
                  <a:moveTo>
                    <a:pt x="459" y="0"/>
                  </a:moveTo>
                  <a:cubicBezTo>
                    <a:pt x="453" y="3"/>
                    <a:pt x="447" y="6"/>
                    <a:pt x="441" y="9"/>
                  </a:cubicBezTo>
                  <a:cubicBezTo>
                    <a:pt x="446" y="11"/>
                    <a:pt x="451" y="14"/>
                    <a:pt x="455" y="16"/>
                  </a:cubicBezTo>
                  <a:cubicBezTo>
                    <a:pt x="461" y="13"/>
                    <a:pt x="467" y="10"/>
                    <a:pt x="473" y="8"/>
                  </a:cubicBezTo>
                  <a:cubicBezTo>
                    <a:pt x="468" y="5"/>
                    <a:pt x="463" y="3"/>
                    <a:pt x="459"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íŝ1ïḑè">
              <a:extLst>
                <a:ext uri="{FF2B5EF4-FFF2-40B4-BE49-F238E27FC236}">
                  <a16:creationId xmlns:a16="http://schemas.microsoft.com/office/drawing/2014/main" id="{41A26473-87D2-4DF4-A65F-37A8D4C9B780}"/>
                </a:ext>
              </a:extLst>
            </p:cNvPr>
            <p:cNvSpPr/>
            <p:nvPr/>
          </p:nvSpPr>
          <p:spPr bwMode="auto">
            <a:xfrm>
              <a:off x="5025852" y="2884589"/>
              <a:ext cx="2448350" cy="1505440"/>
            </a:xfrm>
            <a:custGeom>
              <a:avLst/>
              <a:gdLst>
                <a:gd name="T0" fmla="*/ 626 w 1280"/>
                <a:gd name="T1" fmla="*/ 647 h 789"/>
                <a:gd name="T2" fmla="*/ 419 w 1280"/>
                <a:gd name="T3" fmla="*/ 732 h 789"/>
                <a:gd name="T4" fmla="*/ 422 w 1280"/>
                <a:gd name="T5" fmla="*/ 745 h 789"/>
                <a:gd name="T6" fmla="*/ 640 w 1280"/>
                <a:gd name="T7" fmla="*/ 654 h 789"/>
                <a:gd name="T8" fmla="*/ 626 w 1280"/>
                <a:gd name="T9" fmla="*/ 647 h 789"/>
                <a:gd name="T10" fmla="*/ 1 w 1280"/>
                <a:gd name="T11" fmla="*/ 645 h 789"/>
                <a:gd name="T12" fmla="*/ 21 w 1280"/>
                <a:gd name="T13" fmla="*/ 723 h 789"/>
                <a:gd name="T14" fmla="*/ 189 w 1280"/>
                <a:gd name="T15" fmla="*/ 789 h 789"/>
                <a:gd name="T16" fmla="*/ 189 w 1280"/>
                <a:gd name="T17" fmla="*/ 789 h 789"/>
                <a:gd name="T18" fmla="*/ 396 w 1280"/>
                <a:gd name="T19" fmla="*/ 754 h 789"/>
                <a:gd name="T20" fmla="*/ 393 w 1280"/>
                <a:gd name="T21" fmla="*/ 740 h 789"/>
                <a:gd name="T22" fmla="*/ 189 w 1280"/>
                <a:gd name="T23" fmla="*/ 775 h 789"/>
                <a:gd name="T24" fmla="*/ 189 w 1280"/>
                <a:gd name="T25" fmla="*/ 775 h 789"/>
                <a:gd name="T26" fmla="*/ 21 w 1280"/>
                <a:gd name="T27" fmla="*/ 708 h 789"/>
                <a:gd name="T28" fmla="*/ 1 w 1280"/>
                <a:gd name="T29" fmla="*/ 645 h 789"/>
                <a:gd name="T30" fmla="*/ 901 w 1280"/>
                <a:gd name="T31" fmla="*/ 479 h 789"/>
                <a:gd name="T32" fmla="*/ 796 w 1280"/>
                <a:gd name="T33" fmla="*/ 551 h 789"/>
                <a:gd name="T34" fmla="*/ 658 w 1280"/>
                <a:gd name="T35" fmla="*/ 631 h 789"/>
                <a:gd name="T36" fmla="*/ 672 w 1280"/>
                <a:gd name="T37" fmla="*/ 638 h 789"/>
                <a:gd name="T38" fmla="*/ 796 w 1280"/>
                <a:gd name="T39" fmla="*/ 565 h 789"/>
                <a:gd name="T40" fmla="*/ 900 w 1280"/>
                <a:gd name="T41" fmla="*/ 494 h 789"/>
                <a:gd name="T42" fmla="*/ 901 w 1280"/>
                <a:gd name="T43" fmla="*/ 479 h 789"/>
                <a:gd name="T44" fmla="*/ 1074 w 1280"/>
                <a:gd name="T45" fmla="*/ 334 h 789"/>
                <a:gd name="T46" fmla="*/ 928 w 1280"/>
                <a:gd name="T47" fmla="*/ 459 h 789"/>
                <a:gd name="T48" fmla="*/ 927 w 1280"/>
                <a:gd name="T49" fmla="*/ 474 h 789"/>
                <a:gd name="T50" fmla="*/ 1081 w 1280"/>
                <a:gd name="T51" fmla="*/ 341 h 789"/>
                <a:gd name="T52" fmla="*/ 1074 w 1280"/>
                <a:gd name="T53" fmla="*/ 334 h 789"/>
                <a:gd name="T54" fmla="*/ 1222 w 1280"/>
                <a:gd name="T55" fmla="*/ 156 h 789"/>
                <a:gd name="T56" fmla="*/ 1122 w 1280"/>
                <a:gd name="T57" fmla="*/ 285 h 789"/>
                <a:gd name="T58" fmla="*/ 1093 w 1280"/>
                <a:gd name="T59" fmla="*/ 315 h 789"/>
                <a:gd name="T60" fmla="*/ 1100 w 1280"/>
                <a:gd name="T61" fmla="*/ 323 h 789"/>
                <a:gd name="T62" fmla="*/ 1122 w 1280"/>
                <a:gd name="T63" fmla="*/ 299 h 789"/>
                <a:gd name="T64" fmla="*/ 1228 w 1280"/>
                <a:gd name="T65" fmla="*/ 159 h 789"/>
                <a:gd name="T66" fmla="*/ 1222 w 1280"/>
                <a:gd name="T67" fmla="*/ 156 h 789"/>
                <a:gd name="T68" fmla="*/ 1279 w 1280"/>
                <a:gd name="T69" fmla="*/ 0 h 789"/>
                <a:gd name="T70" fmla="*/ 1275 w 1280"/>
                <a:gd name="T71" fmla="*/ 34 h 789"/>
                <a:gd name="T72" fmla="*/ 1261 w 1280"/>
                <a:gd name="T73" fmla="*/ 78 h 789"/>
                <a:gd name="T74" fmla="*/ 1266 w 1280"/>
                <a:gd name="T75" fmla="*/ 80 h 789"/>
                <a:gd name="T76" fmla="*/ 1275 w 1280"/>
                <a:gd name="T77" fmla="*/ 49 h 789"/>
                <a:gd name="T78" fmla="*/ 1279 w 1280"/>
                <a:gd name="T79"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0" h="789">
                  <a:moveTo>
                    <a:pt x="626" y="647"/>
                  </a:moveTo>
                  <a:cubicBezTo>
                    <a:pt x="555" y="682"/>
                    <a:pt x="485" y="711"/>
                    <a:pt x="419" y="732"/>
                  </a:cubicBezTo>
                  <a:cubicBezTo>
                    <a:pt x="420" y="737"/>
                    <a:pt x="421" y="741"/>
                    <a:pt x="422" y="745"/>
                  </a:cubicBezTo>
                  <a:cubicBezTo>
                    <a:pt x="492" y="723"/>
                    <a:pt x="566" y="692"/>
                    <a:pt x="640" y="654"/>
                  </a:cubicBezTo>
                  <a:cubicBezTo>
                    <a:pt x="635" y="652"/>
                    <a:pt x="631" y="649"/>
                    <a:pt x="626" y="647"/>
                  </a:cubicBezTo>
                  <a:moveTo>
                    <a:pt x="1" y="645"/>
                  </a:moveTo>
                  <a:cubicBezTo>
                    <a:pt x="0" y="675"/>
                    <a:pt x="7" y="701"/>
                    <a:pt x="21" y="723"/>
                  </a:cubicBezTo>
                  <a:cubicBezTo>
                    <a:pt x="49" y="766"/>
                    <a:pt x="107" y="789"/>
                    <a:pt x="189" y="789"/>
                  </a:cubicBezTo>
                  <a:cubicBezTo>
                    <a:pt x="189" y="789"/>
                    <a:pt x="189" y="789"/>
                    <a:pt x="189" y="789"/>
                  </a:cubicBezTo>
                  <a:cubicBezTo>
                    <a:pt x="248" y="789"/>
                    <a:pt x="319" y="777"/>
                    <a:pt x="396" y="754"/>
                  </a:cubicBezTo>
                  <a:cubicBezTo>
                    <a:pt x="395" y="749"/>
                    <a:pt x="394" y="745"/>
                    <a:pt x="393" y="740"/>
                  </a:cubicBezTo>
                  <a:cubicBezTo>
                    <a:pt x="317" y="763"/>
                    <a:pt x="248" y="775"/>
                    <a:pt x="189" y="775"/>
                  </a:cubicBezTo>
                  <a:cubicBezTo>
                    <a:pt x="189" y="775"/>
                    <a:pt x="189" y="775"/>
                    <a:pt x="189" y="775"/>
                  </a:cubicBezTo>
                  <a:cubicBezTo>
                    <a:pt x="107" y="775"/>
                    <a:pt x="49" y="752"/>
                    <a:pt x="21" y="708"/>
                  </a:cubicBezTo>
                  <a:cubicBezTo>
                    <a:pt x="9" y="690"/>
                    <a:pt x="2" y="669"/>
                    <a:pt x="1" y="645"/>
                  </a:cubicBezTo>
                  <a:moveTo>
                    <a:pt x="901" y="479"/>
                  </a:moveTo>
                  <a:cubicBezTo>
                    <a:pt x="868" y="504"/>
                    <a:pt x="832" y="528"/>
                    <a:pt x="796" y="551"/>
                  </a:cubicBezTo>
                  <a:cubicBezTo>
                    <a:pt x="750" y="580"/>
                    <a:pt x="704" y="607"/>
                    <a:pt x="658" y="631"/>
                  </a:cubicBezTo>
                  <a:cubicBezTo>
                    <a:pt x="662" y="633"/>
                    <a:pt x="667" y="635"/>
                    <a:pt x="672" y="638"/>
                  </a:cubicBezTo>
                  <a:cubicBezTo>
                    <a:pt x="713" y="616"/>
                    <a:pt x="755" y="591"/>
                    <a:pt x="796" y="565"/>
                  </a:cubicBezTo>
                  <a:cubicBezTo>
                    <a:pt x="832" y="543"/>
                    <a:pt x="867" y="519"/>
                    <a:pt x="900" y="494"/>
                  </a:cubicBezTo>
                  <a:cubicBezTo>
                    <a:pt x="901" y="489"/>
                    <a:pt x="901" y="484"/>
                    <a:pt x="901" y="479"/>
                  </a:cubicBezTo>
                  <a:moveTo>
                    <a:pt x="1074" y="334"/>
                  </a:moveTo>
                  <a:cubicBezTo>
                    <a:pt x="1030" y="377"/>
                    <a:pt x="981" y="419"/>
                    <a:pt x="928" y="459"/>
                  </a:cubicBezTo>
                  <a:cubicBezTo>
                    <a:pt x="927" y="464"/>
                    <a:pt x="927" y="469"/>
                    <a:pt x="927" y="474"/>
                  </a:cubicBezTo>
                  <a:cubicBezTo>
                    <a:pt x="983" y="431"/>
                    <a:pt x="1035" y="387"/>
                    <a:pt x="1081" y="341"/>
                  </a:cubicBezTo>
                  <a:cubicBezTo>
                    <a:pt x="1079" y="339"/>
                    <a:pt x="1076" y="336"/>
                    <a:pt x="1074" y="334"/>
                  </a:cubicBezTo>
                  <a:moveTo>
                    <a:pt x="1222" y="156"/>
                  </a:moveTo>
                  <a:cubicBezTo>
                    <a:pt x="1196" y="197"/>
                    <a:pt x="1163" y="240"/>
                    <a:pt x="1122" y="285"/>
                  </a:cubicBezTo>
                  <a:cubicBezTo>
                    <a:pt x="1112" y="295"/>
                    <a:pt x="1103" y="305"/>
                    <a:pt x="1093" y="315"/>
                  </a:cubicBezTo>
                  <a:cubicBezTo>
                    <a:pt x="1095" y="318"/>
                    <a:pt x="1097" y="320"/>
                    <a:pt x="1100" y="323"/>
                  </a:cubicBezTo>
                  <a:cubicBezTo>
                    <a:pt x="1107" y="315"/>
                    <a:pt x="1115" y="307"/>
                    <a:pt x="1122" y="299"/>
                  </a:cubicBezTo>
                  <a:cubicBezTo>
                    <a:pt x="1166" y="251"/>
                    <a:pt x="1202" y="204"/>
                    <a:pt x="1228" y="159"/>
                  </a:cubicBezTo>
                  <a:cubicBezTo>
                    <a:pt x="1226" y="158"/>
                    <a:pt x="1224" y="157"/>
                    <a:pt x="1222" y="156"/>
                  </a:cubicBezTo>
                  <a:moveTo>
                    <a:pt x="1279" y="0"/>
                  </a:moveTo>
                  <a:cubicBezTo>
                    <a:pt x="1279" y="11"/>
                    <a:pt x="1277" y="22"/>
                    <a:pt x="1275" y="34"/>
                  </a:cubicBezTo>
                  <a:cubicBezTo>
                    <a:pt x="1272" y="49"/>
                    <a:pt x="1267" y="63"/>
                    <a:pt x="1261" y="78"/>
                  </a:cubicBezTo>
                  <a:cubicBezTo>
                    <a:pt x="1263" y="79"/>
                    <a:pt x="1264" y="80"/>
                    <a:pt x="1266" y="80"/>
                  </a:cubicBezTo>
                  <a:cubicBezTo>
                    <a:pt x="1269" y="69"/>
                    <a:pt x="1272" y="59"/>
                    <a:pt x="1275" y="49"/>
                  </a:cubicBezTo>
                  <a:cubicBezTo>
                    <a:pt x="1278" y="32"/>
                    <a:pt x="1280" y="15"/>
                    <a:pt x="127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i$ḻïďê">
              <a:extLst>
                <a:ext uri="{FF2B5EF4-FFF2-40B4-BE49-F238E27FC236}">
                  <a16:creationId xmlns:a16="http://schemas.microsoft.com/office/drawing/2014/main" id="{9F23D3C0-3325-459E-BAD6-5F78A412419D}"/>
                </a:ext>
              </a:extLst>
            </p:cNvPr>
            <p:cNvSpPr/>
            <p:nvPr/>
          </p:nvSpPr>
          <p:spPr bwMode="auto">
            <a:xfrm>
              <a:off x="5778572" y="3760530"/>
              <a:ext cx="1023271" cy="562531"/>
            </a:xfrm>
            <a:custGeom>
              <a:avLst/>
              <a:gdLst>
                <a:gd name="T0" fmla="*/ 3 w 535"/>
                <a:gd name="T1" fmla="*/ 280 h 295"/>
                <a:gd name="T2" fmla="*/ 0 w 535"/>
                <a:gd name="T3" fmla="*/ 281 h 295"/>
                <a:gd name="T4" fmla="*/ 3 w 535"/>
                <a:gd name="T5" fmla="*/ 295 h 295"/>
                <a:gd name="T6" fmla="*/ 6 w 535"/>
                <a:gd name="T7" fmla="*/ 294 h 295"/>
                <a:gd name="T8" fmla="*/ 3 w 535"/>
                <a:gd name="T9" fmla="*/ 280 h 295"/>
                <a:gd name="T10" fmla="*/ 535 w 535"/>
                <a:gd name="T11" fmla="*/ 0 h 295"/>
                <a:gd name="T12" fmla="*/ 534 w 535"/>
                <a:gd name="T13" fmla="*/ 1 h 295"/>
                <a:gd name="T14" fmla="*/ 533 w 535"/>
                <a:gd name="T15" fmla="*/ 16 h 295"/>
                <a:gd name="T16" fmla="*/ 534 w 535"/>
                <a:gd name="T17" fmla="*/ 15 h 295"/>
                <a:gd name="T18" fmla="*/ 535 w 535"/>
                <a:gd name="T1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5" h="295">
                  <a:moveTo>
                    <a:pt x="3" y="280"/>
                  </a:moveTo>
                  <a:cubicBezTo>
                    <a:pt x="2" y="281"/>
                    <a:pt x="1" y="281"/>
                    <a:pt x="0" y="281"/>
                  </a:cubicBezTo>
                  <a:cubicBezTo>
                    <a:pt x="1" y="286"/>
                    <a:pt x="2" y="290"/>
                    <a:pt x="3" y="295"/>
                  </a:cubicBezTo>
                  <a:cubicBezTo>
                    <a:pt x="4" y="294"/>
                    <a:pt x="5" y="294"/>
                    <a:pt x="6" y="294"/>
                  </a:cubicBezTo>
                  <a:cubicBezTo>
                    <a:pt x="5" y="289"/>
                    <a:pt x="4" y="285"/>
                    <a:pt x="3" y="280"/>
                  </a:cubicBezTo>
                  <a:moveTo>
                    <a:pt x="535" y="0"/>
                  </a:moveTo>
                  <a:cubicBezTo>
                    <a:pt x="534" y="1"/>
                    <a:pt x="534" y="1"/>
                    <a:pt x="534" y="1"/>
                  </a:cubicBezTo>
                  <a:cubicBezTo>
                    <a:pt x="533" y="6"/>
                    <a:pt x="533" y="11"/>
                    <a:pt x="533" y="16"/>
                  </a:cubicBezTo>
                  <a:cubicBezTo>
                    <a:pt x="533" y="16"/>
                    <a:pt x="533" y="16"/>
                    <a:pt x="534" y="15"/>
                  </a:cubicBezTo>
                  <a:cubicBezTo>
                    <a:pt x="534" y="10"/>
                    <a:pt x="534" y="5"/>
                    <a:pt x="535"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lïďê">
              <a:extLst>
                <a:ext uri="{FF2B5EF4-FFF2-40B4-BE49-F238E27FC236}">
                  <a16:creationId xmlns:a16="http://schemas.microsoft.com/office/drawing/2014/main" id="{C9CDABC9-5862-4BD6-9C84-5F154DCB0FCA}"/>
                </a:ext>
              </a:extLst>
            </p:cNvPr>
            <p:cNvSpPr/>
            <p:nvPr/>
          </p:nvSpPr>
          <p:spPr bwMode="auto">
            <a:xfrm>
              <a:off x="5783929" y="3763209"/>
              <a:ext cx="1015235" cy="559852"/>
            </a:xfrm>
            <a:custGeom>
              <a:avLst/>
              <a:gdLst>
                <a:gd name="T0" fmla="*/ 23 w 531"/>
                <a:gd name="T1" fmla="*/ 272 h 293"/>
                <a:gd name="T2" fmla="*/ 0 w 531"/>
                <a:gd name="T3" fmla="*/ 279 h 293"/>
                <a:gd name="T4" fmla="*/ 3 w 531"/>
                <a:gd name="T5" fmla="*/ 293 h 293"/>
                <a:gd name="T6" fmla="*/ 26 w 531"/>
                <a:gd name="T7" fmla="*/ 285 h 293"/>
                <a:gd name="T8" fmla="*/ 23 w 531"/>
                <a:gd name="T9" fmla="*/ 272 h 293"/>
                <a:gd name="T10" fmla="*/ 531 w 531"/>
                <a:gd name="T11" fmla="*/ 0 h 293"/>
                <a:gd name="T12" fmla="*/ 505 w 531"/>
                <a:gd name="T13" fmla="*/ 19 h 293"/>
                <a:gd name="T14" fmla="*/ 504 w 531"/>
                <a:gd name="T15" fmla="*/ 34 h 293"/>
                <a:gd name="T16" fmla="*/ 530 w 531"/>
                <a:gd name="T17" fmla="*/ 15 h 293"/>
                <a:gd name="T18" fmla="*/ 531 w 531"/>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1" h="293">
                  <a:moveTo>
                    <a:pt x="23" y="272"/>
                  </a:moveTo>
                  <a:cubicBezTo>
                    <a:pt x="15" y="275"/>
                    <a:pt x="7" y="277"/>
                    <a:pt x="0" y="279"/>
                  </a:cubicBezTo>
                  <a:cubicBezTo>
                    <a:pt x="1" y="284"/>
                    <a:pt x="2" y="288"/>
                    <a:pt x="3" y="293"/>
                  </a:cubicBezTo>
                  <a:cubicBezTo>
                    <a:pt x="11" y="290"/>
                    <a:pt x="19" y="288"/>
                    <a:pt x="26" y="285"/>
                  </a:cubicBezTo>
                  <a:cubicBezTo>
                    <a:pt x="25" y="281"/>
                    <a:pt x="24" y="277"/>
                    <a:pt x="23" y="272"/>
                  </a:cubicBezTo>
                  <a:moveTo>
                    <a:pt x="531" y="0"/>
                  </a:moveTo>
                  <a:cubicBezTo>
                    <a:pt x="522" y="6"/>
                    <a:pt x="514" y="13"/>
                    <a:pt x="505" y="19"/>
                  </a:cubicBezTo>
                  <a:cubicBezTo>
                    <a:pt x="505" y="24"/>
                    <a:pt x="505" y="29"/>
                    <a:pt x="504" y="34"/>
                  </a:cubicBezTo>
                  <a:cubicBezTo>
                    <a:pt x="513" y="28"/>
                    <a:pt x="521" y="22"/>
                    <a:pt x="530" y="15"/>
                  </a:cubicBezTo>
                  <a:cubicBezTo>
                    <a:pt x="530" y="10"/>
                    <a:pt x="530" y="5"/>
                    <a:pt x="531"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ļídè">
              <a:extLst>
                <a:ext uri="{FF2B5EF4-FFF2-40B4-BE49-F238E27FC236}">
                  <a16:creationId xmlns:a16="http://schemas.microsoft.com/office/drawing/2014/main" id="{471FFE2B-8F57-45C3-B607-B5EC0C979A8E}"/>
                </a:ext>
              </a:extLst>
            </p:cNvPr>
            <p:cNvSpPr/>
            <p:nvPr/>
          </p:nvSpPr>
          <p:spPr bwMode="auto">
            <a:xfrm>
              <a:off x="6223239" y="3508730"/>
              <a:ext cx="883977" cy="624142"/>
            </a:xfrm>
            <a:custGeom>
              <a:avLst/>
              <a:gdLst>
                <a:gd name="T0" fmla="*/ 14 w 462"/>
                <a:gd name="T1" fmla="*/ 313 h 327"/>
                <a:gd name="T2" fmla="*/ 0 w 462"/>
                <a:gd name="T3" fmla="*/ 320 h 327"/>
                <a:gd name="T4" fmla="*/ 14 w 462"/>
                <a:gd name="T5" fmla="*/ 327 h 327"/>
                <a:gd name="T6" fmla="*/ 28 w 462"/>
                <a:gd name="T7" fmla="*/ 320 h 327"/>
                <a:gd name="T8" fmla="*/ 14 w 462"/>
                <a:gd name="T9" fmla="*/ 313 h 327"/>
                <a:gd name="T10" fmla="*/ 455 w 462"/>
                <a:gd name="T11" fmla="*/ 0 h 327"/>
                <a:gd name="T12" fmla="*/ 448 w 462"/>
                <a:gd name="T13" fmla="*/ 7 h 327"/>
                <a:gd name="T14" fmla="*/ 455 w 462"/>
                <a:gd name="T15" fmla="*/ 14 h 327"/>
                <a:gd name="T16" fmla="*/ 462 w 462"/>
                <a:gd name="T17" fmla="*/ 7 h 327"/>
                <a:gd name="T18" fmla="*/ 455 w 462"/>
                <a:gd name="T1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 h="327">
                  <a:moveTo>
                    <a:pt x="14" y="313"/>
                  </a:moveTo>
                  <a:cubicBezTo>
                    <a:pt x="9" y="315"/>
                    <a:pt x="5" y="317"/>
                    <a:pt x="0" y="320"/>
                  </a:cubicBezTo>
                  <a:cubicBezTo>
                    <a:pt x="5" y="322"/>
                    <a:pt x="9" y="325"/>
                    <a:pt x="14" y="327"/>
                  </a:cubicBezTo>
                  <a:cubicBezTo>
                    <a:pt x="19" y="325"/>
                    <a:pt x="24" y="322"/>
                    <a:pt x="28" y="320"/>
                  </a:cubicBezTo>
                  <a:cubicBezTo>
                    <a:pt x="24" y="317"/>
                    <a:pt x="19" y="315"/>
                    <a:pt x="14" y="313"/>
                  </a:cubicBezTo>
                  <a:moveTo>
                    <a:pt x="455" y="0"/>
                  </a:moveTo>
                  <a:cubicBezTo>
                    <a:pt x="453" y="2"/>
                    <a:pt x="450" y="5"/>
                    <a:pt x="448" y="7"/>
                  </a:cubicBezTo>
                  <a:cubicBezTo>
                    <a:pt x="450" y="9"/>
                    <a:pt x="453" y="12"/>
                    <a:pt x="455" y="14"/>
                  </a:cubicBezTo>
                  <a:cubicBezTo>
                    <a:pt x="458" y="12"/>
                    <a:pt x="460" y="10"/>
                    <a:pt x="462" y="7"/>
                  </a:cubicBezTo>
                  <a:cubicBezTo>
                    <a:pt x="460" y="5"/>
                    <a:pt x="458" y="2"/>
                    <a:pt x="455"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íslîḋé">
              <a:extLst>
                <a:ext uri="{FF2B5EF4-FFF2-40B4-BE49-F238E27FC236}">
                  <a16:creationId xmlns:a16="http://schemas.microsoft.com/office/drawing/2014/main" id="{4E123C04-8CCF-425A-B592-FAE192034073}"/>
                </a:ext>
              </a:extLst>
            </p:cNvPr>
            <p:cNvSpPr/>
            <p:nvPr/>
          </p:nvSpPr>
          <p:spPr bwMode="auto">
            <a:xfrm>
              <a:off x="6250026" y="3484622"/>
              <a:ext cx="881299" cy="634856"/>
            </a:xfrm>
            <a:custGeom>
              <a:avLst/>
              <a:gdLst>
                <a:gd name="T0" fmla="*/ 18 w 460"/>
                <a:gd name="T1" fmla="*/ 316 h 332"/>
                <a:gd name="T2" fmla="*/ 0 w 460"/>
                <a:gd name="T3" fmla="*/ 325 h 332"/>
                <a:gd name="T4" fmla="*/ 14 w 460"/>
                <a:gd name="T5" fmla="*/ 332 h 332"/>
                <a:gd name="T6" fmla="*/ 32 w 460"/>
                <a:gd name="T7" fmla="*/ 323 h 332"/>
                <a:gd name="T8" fmla="*/ 18 w 460"/>
                <a:gd name="T9" fmla="*/ 316 h 332"/>
                <a:gd name="T10" fmla="*/ 453 w 460"/>
                <a:gd name="T11" fmla="*/ 0 h 332"/>
                <a:gd name="T12" fmla="*/ 441 w 460"/>
                <a:gd name="T13" fmla="*/ 12 h 332"/>
                <a:gd name="T14" fmla="*/ 448 w 460"/>
                <a:gd name="T15" fmla="*/ 19 h 332"/>
                <a:gd name="T16" fmla="*/ 460 w 460"/>
                <a:gd name="T17" fmla="*/ 8 h 332"/>
                <a:gd name="T18" fmla="*/ 453 w 460"/>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0" h="332">
                  <a:moveTo>
                    <a:pt x="18" y="316"/>
                  </a:moveTo>
                  <a:cubicBezTo>
                    <a:pt x="12" y="319"/>
                    <a:pt x="6" y="322"/>
                    <a:pt x="0" y="325"/>
                  </a:cubicBezTo>
                  <a:cubicBezTo>
                    <a:pt x="5" y="327"/>
                    <a:pt x="10" y="329"/>
                    <a:pt x="14" y="332"/>
                  </a:cubicBezTo>
                  <a:cubicBezTo>
                    <a:pt x="20" y="329"/>
                    <a:pt x="26" y="326"/>
                    <a:pt x="32" y="323"/>
                  </a:cubicBezTo>
                  <a:cubicBezTo>
                    <a:pt x="27" y="320"/>
                    <a:pt x="22" y="318"/>
                    <a:pt x="18" y="316"/>
                  </a:cubicBezTo>
                  <a:moveTo>
                    <a:pt x="453" y="0"/>
                  </a:moveTo>
                  <a:cubicBezTo>
                    <a:pt x="449" y="4"/>
                    <a:pt x="445" y="8"/>
                    <a:pt x="441" y="12"/>
                  </a:cubicBezTo>
                  <a:cubicBezTo>
                    <a:pt x="444" y="14"/>
                    <a:pt x="446" y="17"/>
                    <a:pt x="448" y="19"/>
                  </a:cubicBezTo>
                  <a:cubicBezTo>
                    <a:pt x="452" y="15"/>
                    <a:pt x="456" y="11"/>
                    <a:pt x="460" y="8"/>
                  </a:cubicBezTo>
                  <a:cubicBezTo>
                    <a:pt x="457" y="5"/>
                    <a:pt x="455" y="3"/>
                    <a:pt x="453"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îṥľiḋè">
              <a:extLst>
                <a:ext uri="{FF2B5EF4-FFF2-40B4-BE49-F238E27FC236}">
                  <a16:creationId xmlns:a16="http://schemas.microsoft.com/office/drawing/2014/main" id="{39D3571D-8EEF-42FE-BABC-3D9A0AED6AF7}"/>
                </a:ext>
              </a:extLst>
            </p:cNvPr>
            <p:cNvSpPr/>
            <p:nvPr/>
          </p:nvSpPr>
          <p:spPr bwMode="auto">
            <a:xfrm>
              <a:off x="5017815" y="2608681"/>
              <a:ext cx="2464422" cy="1754561"/>
            </a:xfrm>
            <a:custGeom>
              <a:avLst/>
              <a:gdLst>
                <a:gd name="T0" fmla="*/ 193 w 1288"/>
                <a:gd name="T1" fmla="*/ 919 h 919"/>
                <a:gd name="T2" fmla="*/ 193 w 1288"/>
                <a:gd name="T3" fmla="*/ 919 h 919"/>
                <a:gd name="T4" fmla="*/ 25 w 1288"/>
                <a:gd name="T5" fmla="*/ 852 h 919"/>
                <a:gd name="T6" fmla="*/ 10 w 1288"/>
                <a:gd name="T7" fmla="*/ 740 h 919"/>
                <a:gd name="T8" fmla="*/ 163 w 1288"/>
                <a:gd name="T9" fmla="*/ 490 h 919"/>
                <a:gd name="T10" fmla="*/ 489 w 1288"/>
                <a:gd name="T11" fmla="*/ 224 h 919"/>
                <a:gd name="T12" fmla="*/ 1096 w 1288"/>
                <a:gd name="T13" fmla="*/ 0 h 919"/>
                <a:gd name="T14" fmla="*/ 1263 w 1288"/>
                <a:gd name="T15" fmla="*/ 66 h 919"/>
                <a:gd name="T16" fmla="*/ 1279 w 1288"/>
                <a:gd name="T17" fmla="*/ 178 h 919"/>
                <a:gd name="T18" fmla="*/ 1126 w 1288"/>
                <a:gd name="T19" fmla="*/ 429 h 919"/>
                <a:gd name="T20" fmla="*/ 800 w 1288"/>
                <a:gd name="T21" fmla="*/ 695 h 919"/>
                <a:gd name="T22" fmla="*/ 193 w 1288"/>
                <a:gd name="T23" fmla="*/ 919 h 919"/>
                <a:gd name="T24" fmla="*/ 1096 w 1288"/>
                <a:gd name="T25" fmla="*/ 16 h 919"/>
                <a:gd name="T26" fmla="*/ 497 w 1288"/>
                <a:gd name="T27" fmla="*/ 237 h 919"/>
                <a:gd name="T28" fmla="*/ 25 w 1288"/>
                <a:gd name="T29" fmla="*/ 744 h 919"/>
                <a:gd name="T30" fmla="*/ 38 w 1288"/>
                <a:gd name="T31" fmla="*/ 844 h 919"/>
                <a:gd name="T32" fmla="*/ 193 w 1288"/>
                <a:gd name="T33" fmla="*/ 903 h 919"/>
                <a:gd name="T34" fmla="*/ 193 w 1288"/>
                <a:gd name="T35" fmla="*/ 903 h 919"/>
                <a:gd name="T36" fmla="*/ 791 w 1288"/>
                <a:gd name="T37" fmla="*/ 682 h 919"/>
                <a:gd name="T38" fmla="*/ 1263 w 1288"/>
                <a:gd name="T39" fmla="*/ 175 h 919"/>
                <a:gd name="T40" fmla="*/ 1250 w 1288"/>
                <a:gd name="T41" fmla="*/ 75 h 919"/>
                <a:gd name="T42" fmla="*/ 1096 w 1288"/>
                <a:gd name="T43" fmla="*/ 16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8" h="919">
                  <a:moveTo>
                    <a:pt x="193" y="919"/>
                  </a:moveTo>
                  <a:cubicBezTo>
                    <a:pt x="193" y="919"/>
                    <a:pt x="193" y="919"/>
                    <a:pt x="193" y="919"/>
                  </a:cubicBezTo>
                  <a:cubicBezTo>
                    <a:pt x="111" y="919"/>
                    <a:pt x="53" y="896"/>
                    <a:pt x="25" y="852"/>
                  </a:cubicBezTo>
                  <a:cubicBezTo>
                    <a:pt x="5" y="823"/>
                    <a:pt x="0" y="785"/>
                    <a:pt x="10" y="740"/>
                  </a:cubicBezTo>
                  <a:cubicBezTo>
                    <a:pt x="25" y="668"/>
                    <a:pt x="78" y="582"/>
                    <a:pt x="163" y="490"/>
                  </a:cubicBezTo>
                  <a:cubicBezTo>
                    <a:pt x="249" y="397"/>
                    <a:pt x="361" y="305"/>
                    <a:pt x="489" y="224"/>
                  </a:cubicBezTo>
                  <a:cubicBezTo>
                    <a:pt x="706" y="86"/>
                    <a:pt x="939" y="0"/>
                    <a:pt x="1096" y="0"/>
                  </a:cubicBezTo>
                  <a:cubicBezTo>
                    <a:pt x="1177" y="0"/>
                    <a:pt x="1235" y="23"/>
                    <a:pt x="1263" y="66"/>
                  </a:cubicBezTo>
                  <a:cubicBezTo>
                    <a:pt x="1283" y="96"/>
                    <a:pt x="1288" y="134"/>
                    <a:pt x="1279" y="178"/>
                  </a:cubicBezTo>
                  <a:cubicBezTo>
                    <a:pt x="1263" y="250"/>
                    <a:pt x="1210" y="337"/>
                    <a:pt x="1126" y="429"/>
                  </a:cubicBezTo>
                  <a:cubicBezTo>
                    <a:pt x="1040" y="522"/>
                    <a:pt x="927" y="614"/>
                    <a:pt x="800" y="695"/>
                  </a:cubicBezTo>
                  <a:cubicBezTo>
                    <a:pt x="582" y="833"/>
                    <a:pt x="350" y="919"/>
                    <a:pt x="193" y="919"/>
                  </a:cubicBezTo>
                  <a:moveTo>
                    <a:pt x="1096" y="16"/>
                  </a:moveTo>
                  <a:cubicBezTo>
                    <a:pt x="941" y="16"/>
                    <a:pt x="712" y="101"/>
                    <a:pt x="497" y="237"/>
                  </a:cubicBezTo>
                  <a:cubicBezTo>
                    <a:pt x="246" y="397"/>
                    <a:pt x="56" y="600"/>
                    <a:pt x="25" y="744"/>
                  </a:cubicBezTo>
                  <a:cubicBezTo>
                    <a:pt x="17" y="784"/>
                    <a:pt x="21" y="818"/>
                    <a:pt x="38" y="844"/>
                  </a:cubicBezTo>
                  <a:cubicBezTo>
                    <a:pt x="64" y="882"/>
                    <a:pt x="117" y="903"/>
                    <a:pt x="193" y="903"/>
                  </a:cubicBezTo>
                  <a:cubicBezTo>
                    <a:pt x="193" y="903"/>
                    <a:pt x="193" y="903"/>
                    <a:pt x="193" y="903"/>
                  </a:cubicBezTo>
                  <a:cubicBezTo>
                    <a:pt x="347" y="903"/>
                    <a:pt x="576" y="818"/>
                    <a:pt x="791" y="682"/>
                  </a:cubicBezTo>
                  <a:cubicBezTo>
                    <a:pt x="1043" y="522"/>
                    <a:pt x="1232" y="318"/>
                    <a:pt x="1263" y="175"/>
                  </a:cubicBezTo>
                  <a:cubicBezTo>
                    <a:pt x="1272" y="135"/>
                    <a:pt x="1267" y="101"/>
                    <a:pt x="1250" y="75"/>
                  </a:cubicBezTo>
                  <a:cubicBezTo>
                    <a:pt x="1225" y="37"/>
                    <a:pt x="1171" y="16"/>
                    <a:pt x="1096" y="16"/>
                  </a:cubicBezTo>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i$ľïḓé">
              <a:extLst>
                <a:ext uri="{FF2B5EF4-FFF2-40B4-BE49-F238E27FC236}">
                  <a16:creationId xmlns:a16="http://schemas.microsoft.com/office/drawing/2014/main" id="{24509E32-EB43-4064-AEED-B77944D45C50}"/>
                </a:ext>
              </a:extLst>
            </p:cNvPr>
            <p:cNvSpPr/>
            <p:nvPr/>
          </p:nvSpPr>
          <p:spPr bwMode="auto">
            <a:xfrm>
              <a:off x="6059837" y="3243537"/>
              <a:ext cx="452704" cy="447346"/>
            </a:xfrm>
            <a:prstGeom prst="ellipse">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ísḻíďê">
              <a:extLst>
                <a:ext uri="{FF2B5EF4-FFF2-40B4-BE49-F238E27FC236}">
                  <a16:creationId xmlns:a16="http://schemas.microsoft.com/office/drawing/2014/main" id="{4ED622B2-F299-4D7E-A109-2F45F7B328DD}"/>
                </a:ext>
              </a:extLst>
            </p:cNvPr>
            <p:cNvSpPr/>
            <p:nvPr/>
          </p:nvSpPr>
          <p:spPr bwMode="auto">
            <a:xfrm>
              <a:off x="6025014" y="3216750"/>
              <a:ext cx="452704" cy="444667"/>
            </a:xfrm>
            <a:prstGeom prst="ellipse">
              <a:avLst/>
            </a:prstGeom>
            <a:solidFill>
              <a:srgbClr val="FF76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îS1îde">
              <a:extLst>
                <a:ext uri="{FF2B5EF4-FFF2-40B4-BE49-F238E27FC236}">
                  <a16:creationId xmlns:a16="http://schemas.microsoft.com/office/drawing/2014/main" id="{422B107A-C5E7-4EEB-8692-A4E42495A393}"/>
                </a:ext>
              </a:extLst>
            </p:cNvPr>
            <p:cNvSpPr/>
            <p:nvPr/>
          </p:nvSpPr>
          <p:spPr bwMode="auto">
            <a:xfrm>
              <a:off x="7326872" y="3029240"/>
              <a:ext cx="168759" cy="166081"/>
            </a:xfrm>
            <a:custGeom>
              <a:avLst/>
              <a:gdLst>
                <a:gd name="T0" fmla="*/ 64 w 89"/>
                <a:gd name="T1" fmla="*/ 4 h 87"/>
                <a:gd name="T2" fmla="*/ 26 w 89"/>
                <a:gd name="T3" fmla="*/ 83 h 87"/>
                <a:gd name="T4" fmla="*/ 45 w 89"/>
                <a:gd name="T5" fmla="*/ 87 h 87"/>
                <a:gd name="T6" fmla="*/ 89 w 89"/>
                <a:gd name="T7" fmla="*/ 44 h 87"/>
                <a:gd name="T8" fmla="*/ 64 w 89"/>
                <a:gd name="T9" fmla="*/ 4 h 87"/>
                <a:gd name="T10" fmla="*/ 43 w 89"/>
                <a:gd name="T11" fmla="*/ 0 h 87"/>
                <a:gd name="T12" fmla="*/ 0 w 89"/>
                <a:gd name="T13" fmla="*/ 44 h 87"/>
                <a:gd name="T14" fmla="*/ 8 w 89"/>
                <a:gd name="T15" fmla="*/ 68 h 87"/>
                <a:gd name="T16" fmla="*/ 43 w 89"/>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87">
                  <a:moveTo>
                    <a:pt x="64" y="4"/>
                  </a:moveTo>
                  <a:cubicBezTo>
                    <a:pt x="55" y="29"/>
                    <a:pt x="43" y="56"/>
                    <a:pt x="26" y="83"/>
                  </a:cubicBezTo>
                  <a:cubicBezTo>
                    <a:pt x="32" y="86"/>
                    <a:pt x="38" y="87"/>
                    <a:pt x="45" y="87"/>
                  </a:cubicBezTo>
                  <a:cubicBezTo>
                    <a:pt x="69" y="87"/>
                    <a:pt x="89" y="68"/>
                    <a:pt x="89" y="44"/>
                  </a:cubicBezTo>
                  <a:cubicBezTo>
                    <a:pt x="89" y="26"/>
                    <a:pt x="79" y="11"/>
                    <a:pt x="64" y="4"/>
                  </a:cubicBezTo>
                  <a:moveTo>
                    <a:pt x="43" y="0"/>
                  </a:moveTo>
                  <a:cubicBezTo>
                    <a:pt x="19" y="1"/>
                    <a:pt x="0" y="20"/>
                    <a:pt x="0" y="44"/>
                  </a:cubicBezTo>
                  <a:cubicBezTo>
                    <a:pt x="0" y="53"/>
                    <a:pt x="3" y="61"/>
                    <a:pt x="8" y="68"/>
                  </a:cubicBezTo>
                  <a:cubicBezTo>
                    <a:pt x="22" y="45"/>
                    <a:pt x="34" y="22"/>
                    <a:pt x="43"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îsļïḓé">
              <a:extLst>
                <a:ext uri="{FF2B5EF4-FFF2-40B4-BE49-F238E27FC236}">
                  <a16:creationId xmlns:a16="http://schemas.microsoft.com/office/drawing/2014/main" id="{D8B2BC0B-8BF0-45EE-8BCB-655E684FC9DF}"/>
                </a:ext>
              </a:extLst>
            </p:cNvPr>
            <p:cNvSpPr/>
            <p:nvPr/>
          </p:nvSpPr>
          <p:spPr bwMode="auto">
            <a:xfrm>
              <a:off x="7364374" y="3031918"/>
              <a:ext cx="83040" cy="155366"/>
            </a:xfrm>
            <a:custGeom>
              <a:avLst/>
              <a:gdLst>
                <a:gd name="T0" fmla="*/ 39 w 44"/>
                <a:gd name="T1" fmla="*/ 0 h 81"/>
                <a:gd name="T2" fmla="*/ 0 w 44"/>
                <a:gd name="T3" fmla="*/ 78 h 81"/>
                <a:gd name="T4" fmla="*/ 6 w 44"/>
                <a:gd name="T5" fmla="*/ 81 h 81"/>
                <a:gd name="T6" fmla="*/ 44 w 44"/>
                <a:gd name="T7" fmla="*/ 2 h 81"/>
                <a:gd name="T8" fmla="*/ 39 w 44"/>
                <a:gd name="T9" fmla="*/ 0 h 81"/>
              </a:gdLst>
              <a:ahLst/>
              <a:cxnLst>
                <a:cxn ang="0">
                  <a:pos x="T0" y="T1"/>
                </a:cxn>
                <a:cxn ang="0">
                  <a:pos x="T2" y="T3"/>
                </a:cxn>
                <a:cxn ang="0">
                  <a:pos x="T4" y="T5"/>
                </a:cxn>
                <a:cxn ang="0">
                  <a:pos x="T6" y="T7"/>
                </a:cxn>
                <a:cxn ang="0">
                  <a:pos x="T8" y="T9"/>
                </a:cxn>
              </a:cxnLst>
              <a:rect l="0" t="0" r="r" b="b"/>
              <a:pathLst>
                <a:path w="44" h="81">
                  <a:moveTo>
                    <a:pt x="39" y="0"/>
                  </a:moveTo>
                  <a:cubicBezTo>
                    <a:pt x="30" y="25"/>
                    <a:pt x="17" y="51"/>
                    <a:pt x="0" y="78"/>
                  </a:cubicBezTo>
                  <a:cubicBezTo>
                    <a:pt x="2" y="79"/>
                    <a:pt x="4" y="80"/>
                    <a:pt x="6" y="81"/>
                  </a:cubicBezTo>
                  <a:cubicBezTo>
                    <a:pt x="23" y="54"/>
                    <a:pt x="35" y="27"/>
                    <a:pt x="44" y="2"/>
                  </a:cubicBezTo>
                  <a:cubicBezTo>
                    <a:pt x="42" y="2"/>
                    <a:pt x="41" y="1"/>
                    <a:pt x="39"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ṩḻíḋè">
              <a:extLst>
                <a:ext uri="{FF2B5EF4-FFF2-40B4-BE49-F238E27FC236}">
                  <a16:creationId xmlns:a16="http://schemas.microsoft.com/office/drawing/2014/main" id="{49707DC7-0511-4FCD-B2DA-16CAB7B61D8B}"/>
                </a:ext>
              </a:extLst>
            </p:cNvPr>
            <p:cNvSpPr/>
            <p:nvPr/>
          </p:nvSpPr>
          <p:spPr bwMode="auto">
            <a:xfrm>
              <a:off x="7340265" y="3029240"/>
              <a:ext cx="99113" cy="152687"/>
            </a:xfrm>
            <a:custGeom>
              <a:avLst/>
              <a:gdLst>
                <a:gd name="T0" fmla="*/ 37 w 51"/>
                <a:gd name="T1" fmla="*/ 0 h 80"/>
                <a:gd name="T2" fmla="*/ 35 w 51"/>
                <a:gd name="T3" fmla="*/ 0 h 80"/>
                <a:gd name="T4" fmla="*/ 0 w 51"/>
                <a:gd name="T5" fmla="*/ 68 h 80"/>
                <a:gd name="T6" fmla="*/ 12 w 51"/>
                <a:gd name="T7" fmla="*/ 80 h 80"/>
                <a:gd name="T8" fmla="*/ 51 w 51"/>
                <a:gd name="T9" fmla="*/ 2 h 80"/>
                <a:gd name="T10" fmla="*/ 37 w 51"/>
                <a:gd name="T11" fmla="*/ 0 h 80"/>
              </a:gdLst>
              <a:ahLst/>
              <a:cxnLst>
                <a:cxn ang="0">
                  <a:pos x="T0" y="T1"/>
                </a:cxn>
                <a:cxn ang="0">
                  <a:pos x="T2" y="T3"/>
                </a:cxn>
                <a:cxn ang="0">
                  <a:pos x="T4" y="T5"/>
                </a:cxn>
                <a:cxn ang="0">
                  <a:pos x="T6" y="T7"/>
                </a:cxn>
                <a:cxn ang="0">
                  <a:pos x="T8" y="T9"/>
                </a:cxn>
                <a:cxn ang="0">
                  <a:pos x="T10" y="T11"/>
                </a:cxn>
              </a:cxnLst>
              <a:rect l="0" t="0" r="r" b="b"/>
              <a:pathLst>
                <a:path w="51" h="80">
                  <a:moveTo>
                    <a:pt x="37" y="0"/>
                  </a:moveTo>
                  <a:cubicBezTo>
                    <a:pt x="36" y="0"/>
                    <a:pt x="36" y="0"/>
                    <a:pt x="35" y="0"/>
                  </a:cubicBezTo>
                  <a:cubicBezTo>
                    <a:pt x="26" y="22"/>
                    <a:pt x="14" y="45"/>
                    <a:pt x="0" y="68"/>
                  </a:cubicBezTo>
                  <a:cubicBezTo>
                    <a:pt x="3" y="73"/>
                    <a:pt x="7" y="77"/>
                    <a:pt x="12" y="80"/>
                  </a:cubicBezTo>
                  <a:cubicBezTo>
                    <a:pt x="29" y="53"/>
                    <a:pt x="42" y="27"/>
                    <a:pt x="51" y="2"/>
                  </a:cubicBezTo>
                  <a:cubicBezTo>
                    <a:pt x="47" y="1"/>
                    <a:pt x="42" y="0"/>
                    <a:pt x="37"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ísḻïḑê">
              <a:extLst>
                <a:ext uri="{FF2B5EF4-FFF2-40B4-BE49-F238E27FC236}">
                  <a16:creationId xmlns:a16="http://schemas.microsoft.com/office/drawing/2014/main" id="{1ED9FED7-23CB-4821-A4A1-20A2257C8213}"/>
                </a:ext>
              </a:extLst>
            </p:cNvPr>
            <p:cNvSpPr/>
            <p:nvPr/>
          </p:nvSpPr>
          <p:spPr bwMode="auto">
            <a:xfrm>
              <a:off x="7289370" y="3002453"/>
              <a:ext cx="171438" cy="166081"/>
            </a:xfrm>
            <a:prstGeom prst="ellipse">
              <a:avLst/>
            </a:prstGeom>
            <a:solidFill>
              <a:srgbClr val="66BE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śľïďê">
              <a:extLst>
                <a:ext uri="{FF2B5EF4-FFF2-40B4-BE49-F238E27FC236}">
                  <a16:creationId xmlns:a16="http://schemas.microsoft.com/office/drawing/2014/main" id="{B410896A-9B3E-4ED9-AF05-C78ECDB23CF2}"/>
                </a:ext>
              </a:extLst>
            </p:cNvPr>
            <p:cNvSpPr/>
            <p:nvPr/>
          </p:nvSpPr>
          <p:spPr bwMode="auto">
            <a:xfrm>
              <a:off x="6860774" y="4240021"/>
              <a:ext cx="158044" cy="150008"/>
            </a:xfrm>
            <a:custGeom>
              <a:avLst/>
              <a:gdLst>
                <a:gd name="T0" fmla="*/ 10 w 83"/>
                <a:gd name="T1" fmla="*/ 65 h 78"/>
                <a:gd name="T2" fmla="*/ 41 w 83"/>
                <a:gd name="T3" fmla="*/ 78 h 78"/>
                <a:gd name="T4" fmla="*/ 60 w 83"/>
                <a:gd name="T5" fmla="*/ 74 h 78"/>
                <a:gd name="T6" fmla="*/ 10 w 83"/>
                <a:gd name="T7" fmla="*/ 65 h 78"/>
                <a:gd name="T8" fmla="*/ 41 w 83"/>
                <a:gd name="T9" fmla="*/ 0 h 78"/>
                <a:gd name="T10" fmla="*/ 0 w 83"/>
                <a:gd name="T11" fmla="*/ 32 h 78"/>
                <a:gd name="T12" fmla="*/ 82 w 83"/>
                <a:gd name="T13" fmla="*/ 46 h 78"/>
                <a:gd name="T14" fmla="*/ 83 w 83"/>
                <a:gd name="T15" fmla="*/ 39 h 78"/>
                <a:gd name="T16" fmla="*/ 41 w 8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78">
                  <a:moveTo>
                    <a:pt x="10" y="65"/>
                  </a:moveTo>
                  <a:cubicBezTo>
                    <a:pt x="18" y="73"/>
                    <a:pt x="29" y="78"/>
                    <a:pt x="41" y="78"/>
                  </a:cubicBezTo>
                  <a:cubicBezTo>
                    <a:pt x="48" y="78"/>
                    <a:pt x="54" y="76"/>
                    <a:pt x="60" y="74"/>
                  </a:cubicBezTo>
                  <a:cubicBezTo>
                    <a:pt x="44" y="71"/>
                    <a:pt x="27" y="69"/>
                    <a:pt x="10" y="65"/>
                  </a:cubicBezTo>
                  <a:moveTo>
                    <a:pt x="41" y="0"/>
                  </a:moveTo>
                  <a:cubicBezTo>
                    <a:pt x="21" y="0"/>
                    <a:pt x="3" y="14"/>
                    <a:pt x="0" y="32"/>
                  </a:cubicBezTo>
                  <a:cubicBezTo>
                    <a:pt x="29" y="39"/>
                    <a:pt x="56" y="43"/>
                    <a:pt x="82" y="46"/>
                  </a:cubicBezTo>
                  <a:cubicBezTo>
                    <a:pt x="82" y="44"/>
                    <a:pt x="83" y="41"/>
                    <a:pt x="83" y="39"/>
                  </a:cubicBezTo>
                  <a:cubicBezTo>
                    <a:pt x="83" y="17"/>
                    <a:pt x="64" y="0"/>
                    <a:pt x="4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şlíde">
              <a:extLst>
                <a:ext uri="{FF2B5EF4-FFF2-40B4-BE49-F238E27FC236}">
                  <a16:creationId xmlns:a16="http://schemas.microsoft.com/office/drawing/2014/main" id="{D6AFB7D0-2B3B-4D34-AB0F-D8ECD6CDBE84}"/>
                </a:ext>
              </a:extLst>
            </p:cNvPr>
            <p:cNvSpPr/>
            <p:nvPr/>
          </p:nvSpPr>
          <p:spPr bwMode="auto">
            <a:xfrm>
              <a:off x="6863453" y="4333776"/>
              <a:ext cx="141972" cy="48217"/>
            </a:xfrm>
            <a:custGeom>
              <a:avLst/>
              <a:gdLst>
                <a:gd name="T0" fmla="*/ 0 w 74"/>
                <a:gd name="T1" fmla="*/ 0 h 25"/>
                <a:gd name="T2" fmla="*/ 9 w 74"/>
                <a:gd name="T3" fmla="*/ 16 h 25"/>
                <a:gd name="T4" fmla="*/ 59 w 74"/>
                <a:gd name="T5" fmla="*/ 25 h 25"/>
                <a:gd name="T6" fmla="*/ 74 w 74"/>
                <a:gd name="T7" fmla="*/ 12 h 25"/>
                <a:gd name="T8" fmla="*/ 0 w 74"/>
                <a:gd name="T9" fmla="*/ 0 h 25"/>
              </a:gdLst>
              <a:ahLst/>
              <a:cxnLst>
                <a:cxn ang="0">
                  <a:pos x="T0" y="T1"/>
                </a:cxn>
                <a:cxn ang="0">
                  <a:pos x="T2" y="T3"/>
                </a:cxn>
                <a:cxn ang="0">
                  <a:pos x="T4" y="T5"/>
                </a:cxn>
                <a:cxn ang="0">
                  <a:pos x="T6" y="T7"/>
                </a:cxn>
                <a:cxn ang="0">
                  <a:pos x="T8" y="T9"/>
                </a:cxn>
              </a:cxnLst>
              <a:rect l="0" t="0" r="r" b="b"/>
              <a:pathLst>
                <a:path w="74" h="25">
                  <a:moveTo>
                    <a:pt x="0" y="0"/>
                  </a:moveTo>
                  <a:cubicBezTo>
                    <a:pt x="2" y="6"/>
                    <a:pt x="5" y="12"/>
                    <a:pt x="9" y="16"/>
                  </a:cubicBezTo>
                  <a:cubicBezTo>
                    <a:pt x="26" y="20"/>
                    <a:pt x="43" y="22"/>
                    <a:pt x="59" y="25"/>
                  </a:cubicBezTo>
                  <a:cubicBezTo>
                    <a:pt x="65" y="22"/>
                    <a:pt x="70" y="17"/>
                    <a:pt x="74" y="12"/>
                  </a:cubicBezTo>
                  <a:cubicBezTo>
                    <a:pt x="51" y="10"/>
                    <a:pt x="26" y="5"/>
                    <a:pt x="0"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şľíḑe">
              <a:extLst>
                <a:ext uri="{FF2B5EF4-FFF2-40B4-BE49-F238E27FC236}">
                  <a16:creationId xmlns:a16="http://schemas.microsoft.com/office/drawing/2014/main" id="{0188F901-0136-41DA-B07E-AC6F7D25307C}"/>
                </a:ext>
              </a:extLst>
            </p:cNvPr>
            <p:cNvSpPr/>
            <p:nvPr/>
          </p:nvSpPr>
          <p:spPr bwMode="auto">
            <a:xfrm>
              <a:off x="6858096" y="4301631"/>
              <a:ext cx="160723" cy="53574"/>
            </a:xfrm>
            <a:custGeom>
              <a:avLst/>
              <a:gdLst>
                <a:gd name="T0" fmla="*/ 1 w 83"/>
                <a:gd name="T1" fmla="*/ 0 h 29"/>
                <a:gd name="T2" fmla="*/ 0 w 83"/>
                <a:gd name="T3" fmla="*/ 7 h 29"/>
                <a:gd name="T4" fmla="*/ 2 w 83"/>
                <a:gd name="T5" fmla="*/ 17 h 29"/>
                <a:gd name="T6" fmla="*/ 76 w 83"/>
                <a:gd name="T7" fmla="*/ 29 h 29"/>
                <a:gd name="T8" fmla="*/ 83 w 83"/>
                <a:gd name="T9" fmla="*/ 14 h 29"/>
                <a:gd name="T10" fmla="*/ 1 w 83"/>
                <a:gd name="T11" fmla="*/ 0 h 29"/>
              </a:gdLst>
              <a:ahLst/>
              <a:cxnLst>
                <a:cxn ang="0">
                  <a:pos x="T0" y="T1"/>
                </a:cxn>
                <a:cxn ang="0">
                  <a:pos x="T2" y="T3"/>
                </a:cxn>
                <a:cxn ang="0">
                  <a:pos x="T4" y="T5"/>
                </a:cxn>
                <a:cxn ang="0">
                  <a:pos x="T6" y="T7"/>
                </a:cxn>
                <a:cxn ang="0">
                  <a:pos x="T8" y="T9"/>
                </a:cxn>
                <a:cxn ang="0">
                  <a:pos x="T10" y="T11"/>
                </a:cxn>
              </a:cxnLst>
              <a:rect l="0" t="0" r="r" b="b"/>
              <a:pathLst>
                <a:path w="83" h="29">
                  <a:moveTo>
                    <a:pt x="1" y="0"/>
                  </a:moveTo>
                  <a:cubicBezTo>
                    <a:pt x="1" y="2"/>
                    <a:pt x="0" y="5"/>
                    <a:pt x="0" y="7"/>
                  </a:cubicBezTo>
                  <a:cubicBezTo>
                    <a:pt x="0" y="10"/>
                    <a:pt x="1" y="14"/>
                    <a:pt x="2" y="17"/>
                  </a:cubicBezTo>
                  <a:cubicBezTo>
                    <a:pt x="28" y="22"/>
                    <a:pt x="53" y="27"/>
                    <a:pt x="76" y="29"/>
                  </a:cubicBezTo>
                  <a:cubicBezTo>
                    <a:pt x="80" y="25"/>
                    <a:pt x="82" y="19"/>
                    <a:pt x="83" y="14"/>
                  </a:cubicBezTo>
                  <a:cubicBezTo>
                    <a:pt x="57" y="11"/>
                    <a:pt x="30" y="7"/>
                    <a:pt x="1"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ṡľïḓè">
              <a:extLst>
                <a:ext uri="{FF2B5EF4-FFF2-40B4-BE49-F238E27FC236}">
                  <a16:creationId xmlns:a16="http://schemas.microsoft.com/office/drawing/2014/main" id="{E7C32E35-5218-467E-93C5-70E782075DA0}"/>
                </a:ext>
              </a:extLst>
            </p:cNvPr>
            <p:cNvSpPr/>
            <p:nvPr/>
          </p:nvSpPr>
          <p:spPr bwMode="auto">
            <a:xfrm>
              <a:off x="6874168" y="4226627"/>
              <a:ext cx="160723" cy="150008"/>
            </a:xfrm>
            <a:prstGeom prst="ellipse">
              <a:avLst/>
            </a:pr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şḻîḓê">
              <a:extLst>
                <a:ext uri="{FF2B5EF4-FFF2-40B4-BE49-F238E27FC236}">
                  <a16:creationId xmlns:a16="http://schemas.microsoft.com/office/drawing/2014/main" id="{0CB00973-7B1A-4A06-8E78-F2C153A7C38B}"/>
                </a:ext>
              </a:extLst>
            </p:cNvPr>
            <p:cNvSpPr/>
            <p:nvPr/>
          </p:nvSpPr>
          <p:spPr bwMode="auto">
            <a:xfrm>
              <a:off x="6150914" y="2046150"/>
              <a:ext cx="270551" cy="267872"/>
            </a:xfrm>
            <a:custGeom>
              <a:avLst/>
              <a:gdLst>
                <a:gd name="T0" fmla="*/ 52 w 142"/>
                <a:gd name="T1" fmla="*/ 93 h 140"/>
                <a:gd name="T2" fmla="*/ 8 w 142"/>
                <a:gd name="T3" fmla="*/ 103 h 140"/>
                <a:gd name="T4" fmla="*/ 71 w 142"/>
                <a:gd name="T5" fmla="*/ 140 h 140"/>
                <a:gd name="T6" fmla="*/ 122 w 142"/>
                <a:gd name="T7" fmla="*/ 119 h 140"/>
                <a:gd name="T8" fmla="*/ 52 w 142"/>
                <a:gd name="T9" fmla="*/ 93 h 140"/>
                <a:gd name="T10" fmla="*/ 71 w 142"/>
                <a:gd name="T11" fmla="*/ 0 h 140"/>
                <a:gd name="T12" fmla="*/ 0 w 142"/>
                <a:gd name="T13" fmla="*/ 66 h 140"/>
                <a:gd name="T14" fmla="*/ 52 w 142"/>
                <a:gd name="T15" fmla="*/ 54 h 140"/>
                <a:gd name="T16" fmla="*/ 140 w 142"/>
                <a:gd name="T17" fmla="*/ 87 h 140"/>
                <a:gd name="T18" fmla="*/ 142 w 142"/>
                <a:gd name="T19" fmla="*/ 70 h 140"/>
                <a:gd name="T20" fmla="*/ 71 w 142"/>
                <a:gd name="T2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140">
                  <a:moveTo>
                    <a:pt x="52" y="93"/>
                  </a:moveTo>
                  <a:cubicBezTo>
                    <a:pt x="37" y="93"/>
                    <a:pt x="23" y="96"/>
                    <a:pt x="8" y="103"/>
                  </a:cubicBezTo>
                  <a:cubicBezTo>
                    <a:pt x="20" y="125"/>
                    <a:pt x="44" y="140"/>
                    <a:pt x="71" y="140"/>
                  </a:cubicBezTo>
                  <a:cubicBezTo>
                    <a:pt x="91" y="140"/>
                    <a:pt x="109" y="132"/>
                    <a:pt x="122" y="119"/>
                  </a:cubicBezTo>
                  <a:cubicBezTo>
                    <a:pt x="99" y="102"/>
                    <a:pt x="76" y="93"/>
                    <a:pt x="52" y="93"/>
                  </a:cubicBezTo>
                  <a:moveTo>
                    <a:pt x="71" y="0"/>
                  </a:moveTo>
                  <a:cubicBezTo>
                    <a:pt x="33" y="0"/>
                    <a:pt x="2" y="29"/>
                    <a:pt x="0" y="66"/>
                  </a:cubicBezTo>
                  <a:cubicBezTo>
                    <a:pt x="17" y="58"/>
                    <a:pt x="34" y="54"/>
                    <a:pt x="52" y="54"/>
                  </a:cubicBezTo>
                  <a:cubicBezTo>
                    <a:pt x="83" y="54"/>
                    <a:pt x="112" y="66"/>
                    <a:pt x="140" y="87"/>
                  </a:cubicBezTo>
                  <a:cubicBezTo>
                    <a:pt x="141" y="82"/>
                    <a:pt x="142" y="76"/>
                    <a:pt x="142" y="70"/>
                  </a:cubicBezTo>
                  <a:cubicBezTo>
                    <a:pt x="142" y="31"/>
                    <a:pt x="110" y="0"/>
                    <a:pt x="7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ïṣľíḋê">
              <a:extLst>
                <a:ext uri="{FF2B5EF4-FFF2-40B4-BE49-F238E27FC236}">
                  <a16:creationId xmlns:a16="http://schemas.microsoft.com/office/drawing/2014/main" id="{23D16AC4-395E-4CF3-9DA9-AFF9FA12577D}"/>
                </a:ext>
              </a:extLst>
            </p:cNvPr>
            <p:cNvSpPr/>
            <p:nvPr/>
          </p:nvSpPr>
          <p:spPr bwMode="auto">
            <a:xfrm>
              <a:off x="6156271" y="2196158"/>
              <a:ext cx="241085" cy="77683"/>
            </a:xfrm>
            <a:custGeom>
              <a:avLst/>
              <a:gdLst>
                <a:gd name="T0" fmla="*/ 49 w 126"/>
                <a:gd name="T1" fmla="*/ 0 h 41"/>
                <a:gd name="T2" fmla="*/ 0 w 126"/>
                <a:gd name="T3" fmla="*/ 13 h 41"/>
                <a:gd name="T4" fmla="*/ 5 w 126"/>
                <a:gd name="T5" fmla="*/ 25 h 41"/>
                <a:gd name="T6" fmla="*/ 49 w 126"/>
                <a:gd name="T7" fmla="*/ 15 h 41"/>
                <a:gd name="T8" fmla="*/ 119 w 126"/>
                <a:gd name="T9" fmla="*/ 41 h 41"/>
                <a:gd name="T10" fmla="*/ 126 w 126"/>
                <a:gd name="T11" fmla="*/ 32 h 41"/>
                <a:gd name="T12" fmla="*/ 49 w 126"/>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26" h="41">
                  <a:moveTo>
                    <a:pt x="49" y="0"/>
                  </a:moveTo>
                  <a:cubicBezTo>
                    <a:pt x="33" y="0"/>
                    <a:pt x="16" y="5"/>
                    <a:pt x="0" y="13"/>
                  </a:cubicBezTo>
                  <a:cubicBezTo>
                    <a:pt x="1" y="17"/>
                    <a:pt x="3" y="21"/>
                    <a:pt x="5" y="25"/>
                  </a:cubicBezTo>
                  <a:cubicBezTo>
                    <a:pt x="20" y="18"/>
                    <a:pt x="34" y="15"/>
                    <a:pt x="49" y="15"/>
                  </a:cubicBezTo>
                  <a:cubicBezTo>
                    <a:pt x="73" y="15"/>
                    <a:pt x="96" y="24"/>
                    <a:pt x="119" y="41"/>
                  </a:cubicBezTo>
                  <a:cubicBezTo>
                    <a:pt x="122" y="38"/>
                    <a:pt x="124" y="35"/>
                    <a:pt x="126" y="32"/>
                  </a:cubicBezTo>
                  <a:cubicBezTo>
                    <a:pt x="101" y="11"/>
                    <a:pt x="75" y="0"/>
                    <a:pt x="49"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ṣlîḍé">
              <a:extLst>
                <a:ext uri="{FF2B5EF4-FFF2-40B4-BE49-F238E27FC236}">
                  <a16:creationId xmlns:a16="http://schemas.microsoft.com/office/drawing/2014/main" id="{73650614-77F3-476C-A465-362360ADDDC8}"/>
                </a:ext>
              </a:extLst>
            </p:cNvPr>
            <p:cNvSpPr/>
            <p:nvPr/>
          </p:nvSpPr>
          <p:spPr bwMode="auto">
            <a:xfrm>
              <a:off x="6148235" y="2150620"/>
              <a:ext cx="270551" cy="107149"/>
            </a:xfrm>
            <a:custGeom>
              <a:avLst/>
              <a:gdLst>
                <a:gd name="T0" fmla="*/ 53 w 141"/>
                <a:gd name="T1" fmla="*/ 0 h 56"/>
                <a:gd name="T2" fmla="*/ 1 w 141"/>
                <a:gd name="T3" fmla="*/ 12 h 56"/>
                <a:gd name="T4" fmla="*/ 0 w 141"/>
                <a:gd name="T5" fmla="*/ 16 h 56"/>
                <a:gd name="T6" fmla="*/ 4 w 141"/>
                <a:gd name="T7" fmla="*/ 37 h 56"/>
                <a:gd name="T8" fmla="*/ 53 w 141"/>
                <a:gd name="T9" fmla="*/ 24 h 56"/>
                <a:gd name="T10" fmla="*/ 130 w 141"/>
                <a:gd name="T11" fmla="*/ 56 h 56"/>
                <a:gd name="T12" fmla="*/ 141 w 141"/>
                <a:gd name="T13" fmla="*/ 33 h 56"/>
                <a:gd name="T14" fmla="*/ 53 w 14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56">
                  <a:moveTo>
                    <a:pt x="53" y="0"/>
                  </a:moveTo>
                  <a:cubicBezTo>
                    <a:pt x="35" y="0"/>
                    <a:pt x="18" y="4"/>
                    <a:pt x="1" y="12"/>
                  </a:cubicBezTo>
                  <a:cubicBezTo>
                    <a:pt x="1" y="13"/>
                    <a:pt x="0" y="15"/>
                    <a:pt x="0" y="16"/>
                  </a:cubicBezTo>
                  <a:cubicBezTo>
                    <a:pt x="0" y="23"/>
                    <a:pt x="2" y="30"/>
                    <a:pt x="4" y="37"/>
                  </a:cubicBezTo>
                  <a:cubicBezTo>
                    <a:pt x="20" y="29"/>
                    <a:pt x="37" y="24"/>
                    <a:pt x="53" y="24"/>
                  </a:cubicBezTo>
                  <a:cubicBezTo>
                    <a:pt x="79" y="24"/>
                    <a:pt x="105" y="35"/>
                    <a:pt x="130" y="56"/>
                  </a:cubicBezTo>
                  <a:cubicBezTo>
                    <a:pt x="135" y="49"/>
                    <a:pt x="139" y="42"/>
                    <a:pt x="141" y="33"/>
                  </a:cubicBezTo>
                  <a:cubicBezTo>
                    <a:pt x="113" y="12"/>
                    <a:pt x="84" y="0"/>
                    <a:pt x="53" y="0"/>
                  </a:cubicBezTo>
                </a:path>
              </a:pathLst>
            </a:custGeom>
            <a:solidFill>
              <a:srgbClr val="0934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íṧľîde">
              <a:extLst>
                <a:ext uri="{FF2B5EF4-FFF2-40B4-BE49-F238E27FC236}">
                  <a16:creationId xmlns:a16="http://schemas.microsoft.com/office/drawing/2014/main" id="{C2B091E6-7A51-4E6B-9FDD-21D2EDA4F025}"/>
                </a:ext>
              </a:extLst>
            </p:cNvPr>
            <p:cNvSpPr/>
            <p:nvPr/>
          </p:nvSpPr>
          <p:spPr bwMode="auto">
            <a:xfrm>
              <a:off x="6113412" y="2019363"/>
              <a:ext cx="275908" cy="267872"/>
            </a:xfrm>
            <a:prstGeom prst="ellipse">
              <a:avLst/>
            </a:prstGeom>
            <a:solidFill>
              <a:srgbClr val="49C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sľïḋè">
              <a:extLst>
                <a:ext uri="{FF2B5EF4-FFF2-40B4-BE49-F238E27FC236}">
                  <a16:creationId xmlns:a16="http://schemas.microsoft.com/office/drawing/2014/main" id="{67545C1D-0C0C-4975-9AAE-B839125E3224}"/>
                </a:ext>
              </a:extLst>
            </p:cNvPr>
            <p:cNvSpPr/>
            <p:nvPr/>
          </p:nvSpPr>
          <p:spPr bwMode="auto">
            <a:xfrm>
              <a:off x="7230438" y="1494334"/>
              <a:ext cx="441989" cy="851833"/>
            </a:xfrm>
            <a:custGeom>
              <a:avLst/>
              <a:gdLst>
                <a:gd name="T0" fmla="*/ 200 w 232"/>
                <a:gd name="T1" fmla="*/ 0 h 446"/>
                <a:gd name="T2" fmla="*/ 170 w 232"/>
                <a:gd name="T3" fmla="*/ 8 h 446"/>
                <a:gd name="T4" fmla="*/ 159 w 232"/>
                <a:gd name="T5" fmla="*/ 36 h 446"/>
                <a:gd name="T6" fmla="*/ 134 w 232"/>
                <a:gd name="T7" fmla="*/ 28 h 446"/>
                <a:gd name="T8" fmla="*/ 89 w 232"/>
                <a:gd name="T9" fmla="*/ 70 h 446"/>
                <a:gd name="T10" fmla="*/ 44 w 232"/>
                <a:gd name="T11" fmla="*/ 134 h 446"/>
                <a:gd name="T12" fmla="*/ 42 w 232"/>
                <a:gd name="T13" fmla="*/ 134 h 446"/>
                <a:gd name="T14" fmla="*/ 33 w 232"/>
                <a:gd name="T15" fmla="*/ 207 h 446"/>
                <a:gd name="T16" fmla="*/ 38 w 232"/>
                <a:gd name="T17" fmla="*/ 283 h 446"/>
                <a:gd name="T18" fmla="*/ 29 w 232"/>
                <a:gd name="T19" fmla="*/ 310 h 446"/>
                <a:gd name="T20" fmla="*/ 37 w 232"/>
                <a:gd name="T21" fmla="*/ 334 h 446"/>
                <a:gd name="T22" fmla="*/ 58 w 232"/>
                <a:gd name="T23" fmla="*/ 351 h 446"/>
                <a:gd name="T24" fmla="*/ 70 w 232"/>
                <a:gd name="T25" fmla="*/ 402 h 446"/>
                <a:gd name="T26" fmla="*/ 90 w 232"/>
                <a:gd name="T27" fmla="*/ 409 h 446"/>
                <a:gd name="T28" fmla="*/ 104 w 232"/>
                <a:gd name="T29" fmla="*/ 404 h 446"/>
                <a:gd name="T30" fmla="*/ 126 w 232"/>
                <a:gd name="T31" fmla="*/ 439 h 446"/>
                <a:gd name="T32" fmla="*/ 155 w 232"/>
                <a:gd name="T33" fmla="*/ 446 h 446"/>
                <a:gd name="T34" fmla="*/ 193 w 232"/>
                <a:gd name="T35" fmla="*/ 439 h 446"/>
                <a:gd name="T36" fmla="*/ 232 w 232"/>
                <a:gd name="T37" fmla="*/ 394 h 446"/>
                <a:gd name="T38" fmla="*/ 232 w 232"/>
                <a:gd name="T39" fmla="*/ 21 h 446"/>
                <a:gd name="T40" fmla="*/ 200 w 232"/>
                <a:gd name="T4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2" h="446">
                  <a:moveTo>
                    <a:pt x="200" y="0"/>
                  </a:moveTo>
                  <a:cubicBezTo>
                    <a:pt x="188" y="0"/>
                    <a:pt x="176" y="3"/>
                    <a:pt x="170" y="8"/>
                  </a:cubicBezTo>
                  <a:cubicBezTo>
                    <a:pt x="170" y="8"/>
                    <a:pt x="160" y="20"/>
                    <a:pt x="159" y="36"/>
                  </a:cubicBezTo>
                  <a:cubicBezTo>
                    <a:pt x="151" y="30"/>
                    <a:pt x="143" y="28"/>
                    <a:pt x="134" y="28"/>
                  </a:cubicBezTo>
                  <a:cubicBezTo>
                    <a:pt x="111" y="28"/>
                    <a:pt x="88" y="46"/>
                    <a:pt x="89" y="70"/>
                  </a:cubicBezTo>
                  <a:cubicBezTo>
                    <a:pt x="46" y="74"/>
                    <a:pt x="41" y="107"/>
                    <a:pt x="44" y="134"/>
                  </a:cubicBezTo>
                  <a:cubicBezTo>
                    <a:pt x="43" y="134"/>
                    <a:pt x="43" y="134"/>
                    <a:pt x="42" y="134"/>
                  </a:cubicBezTo>
                  <a:cubicBezTo>
                    <a:pt x="16" y="134"/>
                    <a:pt x="4" y="197"/>
                    <a:pt x="33" y="207"/>
                  </a:cubicBezTo>
                  <a:cubicBezTo>
                    <a:pt x="0" y="215"/>
                    <a:pt x="6" y="269"/>
                    <a:pt x="38" y="283"/>
                  </a:cubicBezTo>
                  <a:cubicBezTo>
                    <a:pt x="36" y="292"/>
                    <a:pt x="29" y="300"/>
                    <a:pt x="29" y="310"/>
                  </a:cubicBezTo>
                  <a:cubicBezTo>
                    <a:pt x="29" y="320"/>
                    <a:pt x="31" y="325"/>
                    <a:pt x="37" y="334"/>
                  </a:cubicBezTo>
                  <a:cubicBezTo>
                    <a:pt x="41" y="341"/>
                    <a:pt x="58" y="351"/>
                    <a:pt x="58" y="351"/>
                  </a:cubicBezTo>
                  <a:cubicBezTo>
                    <a:pt x="58" y="351"/>
                    <a:pt x="49" y="384"/>
                    <a:pt x="70" y="402"/>
                  </a:cubicBezTo>
                  <a:cubicBezTo>
                    <a:pt x="75" y="406"/>
                    <a:pt x="82" y="409"/>
                    <a:pt x="90" y="409"/>
                  </a:cubicBezTo>
                  <a:cubicBezTo>
                    <a:pt x="95" y="409"/>
                    <a:pt x="100" y="407"/>
                    <a:pt x="104" y="404"/>
                  </a:cubicBezTo>
                  <a:cubicBezTo>
                    <a:pt x="101" y="413"/>
                    <a:pt x="126" y="439"/>
                    <a:pt x="126" y="439"/>
                  </a:cubicBezTo>
                  <a:cubicBezTo>
                    <a:pt x="134" y="444"/>
                    <a:pt x="145" y="446"/>
                    <a:pt x="155" y="446"/>
                  </a:cubicBezTo>
                  <a:cubicBezTo>
                    <a:pt x="169" y="446"/>
                    <a:pt x="183" y="443"/>
                    <a:pt x="193" y="439"/>
                  </a:cubicBezTo>
                  <a:cubicBezTo>
                    <a:pt x="217" y="430"/>
                    <a:pt x="220" y="414"/>
                    <a:pt x="232" y="394"/>
                  </a:cubicBezTo>
                  <a:cubicBezTo>
                    <a:pt x="232" y="21"/>
                    <a:pt x="232" y="21"/>
                    <a:pt x="232" y="21"/>
                  </a:cubicBezTo>
                  <a:cubicBezTo>
                    <a:pt x="232" y="6"/>
                    <a:pt x="216" y="0"/>
                    <a:pt x="20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ṥļiḋê">
              <a:extLst>
                <a:ext uri="{FF2B5EF4-FFF2-40B4-BE49-F238E27FC236}">
                  <a16:creationId xmlns:a16="http://schemas.microsoft.com/office/drawing/2014/main" id="{24F3B473-639E-4B8E-91D8-06326FCF3692}"/>
                </a:ext>
              </a:extLst>
            </p:cNvPr>
            <p:cNvSpPr/>
            <p:nvPr/>
          </p:nvSpPr>
          <p:spPr bwMode="auto">
            <a:xfrm>
              <a:off x="7203650" y="1462189"/>
              <a:ext cx="441989" cy="870584"/>
            </a:xfrm>
            <a:custGeom>
              <a:avLst/>
              <a:gdLst>
                <a:gd name="T0" fmla="*/ 38 w 232"/>
                <a:gd name="T1" fmla="*/ 289 h 456"/>
                <a:gd name="T2" fmla="*/ 33 w 232"/>
                <a:gd name="T3" fmla="*/ 213 h 456"/>
                <a:gd name="T4" fmla="*/ 44 w 232"/>
                <a:gd name="T5" fmla="*/ 139 h 456"/>
                <a:gd name="T6" fmla="*/ 89 w 232"/>
                <a:gd name="T7" fmla="*/ 76 h 456"/>
                <a:gd name="T8" fmla="*/ 159 w 232"/>
                <a:gd name="T9" fmla="*/ 41 h 456"/>
                <a:gd name="T10" fmla="*/ 170 w 232"/>
                <a:gd name="T11" fmla="*/ 14 h 456"/>
                <a:gd name="T12" fmla="*/ 232 w 232"/>
                <a:gd name="T13" fmla="*/ 27 h 456"/>
                <a:gd name="T14" fmla="*/ 232 w 232"/>
                <a:gd name="T15" fmla="*/ 400 h 456"/>
                <a:gd name="T16" fmla="*/ 193 w 232"/>
                <a:gd name="T17" fmla="*/ 445 h 456"/>
                <a:gd name="T18" fmla="*/ 126 w 232"/>
                <a:gd name="T19" fmla="*/ 445 h 456"/>
                <a:gd name="T20" fmla="*/ 104 w 232"/>
                <a:gd name="T21" fmla="*/ 409 h 456"/>
                <a:gd name="T22" fmla="*/ 70 w 232"/>
                <a:gd name="T23" fmla="*/ 408 h 456"/>
                <a:gd name="T24" fmla="*/ 58 w 232"/>
                <a:gd name="T25" fmla="*/ 356 h 456"/>
                <a:gd name="T26" fmla="*/ 37 w 232"/>
                <a:gd name="T27" fmla="*/ 339 h 456"/>
                <a:gd name="T28" fmla="*/ 29 w 232"/>
                <a:gd name="T29" fmla="*/ 316 h 456"/>
                <a:gd name="T30" fmla="*/ 38 w 232"/>
                <a:gd name="T31" fmla="*/ 28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56">
                  <a:moveTo>
                    <a:pt x="38" y="289"/>
                  </a:moveTo>
                  <a:cubicBezTo>
                    <a:pt x="6" y="275"/>
                    <a:pt x="0" y="221"/>
                    <a:pt x="33" y="213"/>
                  </a:cubicBezTo>
                  <a:cubicBezTo>
                    <a:pt x="3" y="203"/>
                    <a:pt x="17" y="136"/>
                    <a:pt x="44" y="139"/>
                  </a:cubicBezTo>
                  <a:cubicBezTo>
                    <a:pt x="41" y="112"/>
                    <a:pt x="46" y="80"/>
                    <a:pt x="89" y="76"/>
                  </a:cubicBezTo>
                  <a:cubicBezTo>
                    <a:pt x="87" y="42"/>
                    <a:pt x="131" y="22"/>
                    <a:pt x="159" y="41"/>
                  </a:cubicBezTo>
                  <a:cubicBezTo>
                    <a:pt x="160" y="26"/>
                    <a:pt x="170" y="14"/>
                    <a:pt x="170" y="14"/>
                  </a:cubicBezTo>
                  <a:cubicBezTo>
                    <a:pt x="184" y="1"/>
                    <a:pt x="232" y="0"/>
                    <a:pt x="232" y="27"/>
                  </a:cubicBezTo>
                  <a:cubicBezTo>
                    <a:pt x="232" y="400"/>
                    <a:pt x="232" y="400"/>
                    <a:pt x="232" y="400"/>
                  </a:cubicBezTo>
                  <a:cubicBezTo>
                    <a:pt x="220" y="420"/>
                    <a:pt x="217" y="435"/>
                    <a:pt x="193" y="445"/>
                  </a:cubicBezTo>
                  <a:cubicBezTo>
                    <a:pt x="174" y="452"/>
                    <a:pt x="144" y="456"/>
                    <a:pt x="126" y="445"/>
                  </a:cubicBezTo>
                  <a:cubicBezTo>
                    <a:pt x="126" y="445"/>
                    <a:pt x="101" y="418"/>
                    <a:pt x="104" y="409"/>
                  </a:cubicBezTo>
                  <a:cubicBezTo>
                    <a:pt x="96" y="418"/>
                    <a:pt x="78" y="415"/>
                    <a:pt x="70" y="408"/>
                  </a:cubicBezTo>
                  <a:cubicBezTo>
                    <a:pt x="49" y="389"/>
                    <a:pt x="58" y="356"/>
                    <a:pt x="58" y="356"/>
                  </a:cubicBezTo>
                  <a:cubicBezTo>
                    <a:pt x="58" y="356"/>
                    <a:pt x="41" y="346"/>
                    <a:pt x="37" y="339"/>
                  </a:cubicBezTo>
                  <a:cubicBezTo>
                    <a:pt x="31" y="331"/>
                    <a:pt x="29" y="325"/>
                    <a:pt x="29" y="316"/>
                  </a:cubicBezTo>
                  <a:cubicBezTo>
                    <a:pt x="29" y="306"/>
                    <a:pt x="36" y="297"/>
                    <a:pt x="38" y="289"/>
                  </a:cubicBezTo>
                  <a:close/>
                </a:path>
              </a:pathLst>
            </a:custGeom>
            <a:solidFill>
              <a:srgbClr val="E2CCC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iṧlíḍè">
              <a:extLst>
                <a:ext uri="{FF2B5EF4-FFF2-40B4-BE49-F238E27FC236}">
                  <a16:creationId xmlns:a16="http://schemas.microsoft.com/office/drawing/2014/main" id="{5DA5F581-AD6A-494B-9EDA-F64B4A0A8906}"/>
                </a:ext>
              </a:extLst>
            </p:cNvPr>
            <p:cNvSpPr/>
            <p:nvPr/>
          </p:nvSpPr>
          <p:spPr bwMode="auto">
            <a:xfrm>
              <a:off x="7492952" y="1462189"/>
              <a:ext cx="160723" cy="776829"/>
            </a:xfrm>
            <a:custGeom>
              <a:avLst/>
              <a:gdLst>
                <a:gd name="T0" fmla="*/ 81 w 84"/>
                <a:gd name="T1" fmla="*/ 406 h 406"/>
                <a:gd name="T2" fmla="*/ 77 w 84"/>
                <a:gd name="T3" fmla="*/ 402 h 406"/>
                <a:gd name="T4" fmla="*/ 77 w 84"/>
                <a:gd name="T5" fmla="*/ 28 h 406"/>
                <a:gd name="T6" fmla="*/ 66 w 84"/>
                <a:gd name="T7" fmla="*/ 14 h 406"/>
                <a:gd name="T8" fmla="*/ 21 w 84"/>
                <a:gd name="T9" fmla="*/ 19 h 406"/>
                <a:gd name="T10" fmla="*/ 14 w 84"/>
                <a:gd name="T11" fmla="*/ 59 h 406"/>
                <a:gd name="T12" fmla="*/ 43 w 84"/>
                <a:gd name="T13" fmla="*/ 84 h 406"/>
                <a:gd name="T14" fmla="*/ 47 w 84"/>
                <a:gd name="T15" fmla="*/ 88 h 406"/>
                <a:gd name="T16" fmla="*/ 43 w 84"/>
                <a:gd name="T17" fmla="*/ 91 h 406"/>
                <a:gd name="T18" fmla="*/ 6 w 84"/>
                <a:gd name="T19" fmla="*/ 62 h 406"/>
                <a:gd name="T20" fmla="*/ 16 w 84"/>
                <a:gd name="T21" fmla="*/ 13 h 406"/>
                <a:gd name="T22" fmla="*/ 69 w 84"/>
                <a:gd name="T23" fmla="*/ 7 h 406"/>
                <a:gd name="T24" fmla="*/ 84 w 84"/>
                <a:gd name="T25" fmla="*/ 28 h 406"/>
                <a:gd name="T26" fmla="*/ 84 w 84"/>
                <a:gd name="T27" fmla="*/ 402 h 406"/>
                <a:gd name="T28" fmla="*/ 81 w 84"/>
                <a:gd name="T29"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406">
                  <a:moveTo>
                    <a:pt x="81" y="406"/>
                  </a:moveTo>
                  <a:cubicBezTo>
                    <a:pt x="78" y="406"/>
                    <a:pt x="77" y="404"/>
                    <a:pt x="77" y="402"/>
                  </a:cubicBezTo>
                  <a:cubicBezTo>
                    <a:pt x="77" y="28"/>
                    <a:pt x="77" y="28"/>
                    <a:pt x="77" y="28"/>
                  </a:cubicBezTo>
                  <a:cubicBezTo>
                    <a:pt x="77" y="22"/>
                    <a:pt x="73" y="17"/>
                    <a:pt x="66" y="14"/>
                  </a:cubicBezTo>
                  <a:cubicBezTo>
                    <a:pt x="52" y="8"/>
                    <a:pt x="29" y="11"/>
                    <a:pt x="21" y="19"/>
                  </a:cubicBezTo>
                  <a:cubicBezTo>
                    <a:pt x="9" y="30"/>
                    <a:pt x="9" y="47"/>
                    <a:pt x="14" y="59"/>
                  </a:cubicBezTo>
                  <a:cubicBezTo>
                    <a:pt x="19" y="73"/>
                    <a:pt x="31" y="83"/>
                    <a:pt x="43" y="84"/>
                  </a:cubicBezTo>
                  <a:cubicBezTo>
                    <a:pt x="45" y="84"/>
                    <a:pt x="47" y="86"/>
                    <a:pt x="47" y="88"/>
                  </a:cubicBezTo>
                  <a:cubicBezTo>
                    <a:pt x="47" y="90"/>
                    <a:pt x="45" y="91"/>
                    <a:pt x="43" y="91"/>
                  </a:cubicBezTo>
                  <a:cubicBezTo>
                    <a:pt x="27" y="91"/>
                    <a:pt x="13" y="79"/>
                    <a:pt x="6" y="62"/>
                  </a:cubicBezTo>
                  <a:cubicBezTo>
                    <a:pt x="0" y="44"/>
                    <a:pt x="3" y="25"/>
                    <a:pt x="16" y="13"/>
                  </a:cubicBezTo>
                  <a:cubicBezTo>
                    <a:pt x="27" y="3"/>
                    <a:pt x="53" y="0"/>
                    <a:pt x="69" y="7"/>
                  </a:cubicBezTo>
                  <a:cubicBezTo>
                    <a:pt x="79" y="11"/>
                    <a:pt x="84" y="19"/>
                    <a:pt x="84" y="28"/>
                  </a:cubicBezTo>
                  <a:cubicBezTo>
                    <a:pt x="84" y="402"/>
                    <a:pt x="84" y="402"/>
                    <a:pt x="84" y="402"/>
                  </a:cubicBezTo>
                  <a:cubicBezTo>
                    <a:pt x="84" y="404"/>
                    <a:pt x="83" y="406"/>
                    <a:pt x="81" y="406"/>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şḷîḑe">
              <a:extLst>
                <a:ext uri="{FF2B5EF4-FFF2-40B4-BE49-F238E27FC236}">
                  <a16:creationId xmlns:a16="http://schemas.microsoft.com/office/drawing/2014/main" id="{5C2BCAC9-1558-4E6C-888C-A9DE53744821}"/>
                </a:ext>
              </a:extLst>
            </p:cNvPr>
            <p:cNvSpPr/>
            <p:nvPr/>
          </p:nvSpPr>
          <p:spPr bwMode="auto">
            <a:xfrm>
              <a:off x="7265261" y="1518442"/>
              <a:ext cx="251800" cy="350912"/>
            </a:xfrm>
            <a:custGeom>
              <a:avLst/>
              <a:gdLst>
                <a:gd name="T0" fmla="*/ 70 w 131"/>
                <a:gd name="T1" fmla="*/ 184 h 184"/>
                <a:gd name="T2" fmla="*/ 58 w 131"/>
                <a:gd name="T3" fmla="*/ 183 h 184"/>
                <a:gd name="T4" fmla="*/ 9 w 131"/>
                <a:gd name="T5" fmla="*/ 137 h 184"/>
                <a:gd name="T6" fmla="*/ 17 w 131"/>
                <a:gd name="T7" fmla="*/ 60 h 184"/>
                <a:gd name="T8" fmla="*/ 52 w 131"/>
                <a:gd name="T9" fmla="*/ 44 h 184"/>
                <a:gd name="T10" fmla="*/ 76 w 131"/>
                <a:gd name="T11" fmla="*/ 9 h 184"/>
                <a:gd name="T12" fmla="*/ 128 w 131"/>
                <a:gd name="T13" fmla="*/ 11 h 184"/>
                <a:gd name="T14" fmla="*/ 129 w 131"/>
                <a:gd name="T15" fmla="*/ 16 h 184"/>
                <a:gd name="T16" fmla="*/ 124 w 131"/>
                <a:gd name="T17" fmla="*/ 17 h 184"/>
                <a:gd name="T18" fmla="*/ 80 w 131"/>
                <a:gd name="T19" fmla="*/ 16 h 184"/>
                <a:gd name="T20" fmla="*/ 60 w 131"/>
                <a:gd name="T21" fmla="*/ 48 h 184"/>
                <a:gd name="T22" fmla="*/ 59 w 131"/>
                <a:gd name="T23" fmla="*/ 51 h 184"/>
                <a:gd name="T24" fmla="*/ 56 w 131"/>
                <a:gd name="T25" fmla="*/ 53 h 184"/>
                <a:gd name="T26" fmla="*/ 24 w 131"/>
                <a:gd name="T27" fmla="*/ 65 h 184"/>
                <a:gd name="T28" fmla="*/ 17 w 131"/>
                <a:gd name="T29" fmla="*/ 135 h 184"/>
                <a:gd name="T30" fmla="*/ 60 w 131"/>
                <a:gd name="T31" fmla="*/ 175 h 184"/>
                <a:gd name="T32" fmla="*/ 92 w 131"/>
                <a:gd name="T33" fmla="*/ 168 h 184"/>
                <a:gd name="T34" fmla="*/ 98 w 131"/>
                <a:gd name="T35" fmla="*/ 168 h 184"/>
                <a:gd name="T36" fmla="*/ 98 w 131"/>
                <a:gd name="T37" fmla="*/ 174 h 184"/>
                <a:gd name="T38" fmla="*/ 70 w 131"/>
                <a:gd name="T39"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84">
                  <a:moveTo>
                    <a:pt x="70" y="184"/>
                  </a:moveTo>
                  <a:cubicBezTo>
                    <a:pt x="66" y="184"/>
                    <a:pt x="62" y="184"/>
                    <a:pt x="58" y="183"/>
                  </a:cubicBezTo>
                  <a:cubicBezTo>
                    <a:pt x="36" y="176"/>
                    <a:pt x="15" y="154"/>
                    <a:pt x="9" y="137"/>
                  </a:cubicBezTo>
                  <a:cubicBezTo>
                    <a:pt x="0" y="109"/>
                    <a:pt x="3" y="78"/>
                    <a:pt x="17" y="60"/>
                  </a:cubicBezTo>
                  <a:cubicBezTo>
                    <a:pt x="26" y="50"/>
                    <a:pt x="38" y="44"/>
                    <a:pt x="52" y="44"/>
                  </a:cubicBezTo>
                  <a:cubicBezTo>
                    <a:pt x="53" y="30"/>
                    <a:pt x="62" y="17"/>
                    <a:pt x="76" y="9"/>
                  </a:cubicBezTo>
                  <a:cubicBezTo>
                    <a:pt x="94" y="0"/>
                    <a:pt x="114" y="0"/>
                    <a:pt x="128" y="11"/>
                  </a:cubicBezTo>
                  <a:cubicBezTo>
                    <a:pt x="130" y="12"/>
                    <a:pt x="131" y="14"/>
                    <a:pt x="129" y="16"/>
                  </a:cubicBezTo>
                  <a:cubicBezTo>
                    <a:pt x="128" y="18"/>
                    <a:pt x="126" y="18"/>
                    <a:pt x="124" y="17"/>
                  </a:cubicBezTo>
                  <a:cubicBezTo>
                    <a:pt x="112" y="8"/>
                    <a:pt x="95" y="8"/>
                    <a:pt x="80" y="16"/>
                  </a:cubicBezTo>
                  <a:cubicBezTo>
                    <a:pt x="67" y="23"/>
                    <a:pt x="59" y="35"/>
                    <a:pt x="60" y="48"/>
                  </a:cubicBezTo>
                  <a:cubicBezTo>
                    <a:pt x="60" y="50"/>
                    <a:pt x="59" y="51"/>
                    <a:pt x="59" y="51"/>
                  </a:cubicBezTo>
                  <a:cubicBezTo>
                    <a:pt x="58" y="52"/>
                    <a:pt x="57" y="53"/>
                    <a:pt x="56" y="53"/>
                  </a:cubicBezTo>
                  <a:cubicBezTo>
                    <a:pt x="42" y="51"/>
                    <a:pt x="31" y="55"/>
                    <a:pt x="24" y="65"/>
                  </a:cubicBezTo>
                  <a:cubicBezTo>
                    <a:pt x="11" y="81"/>
                    <a:pt x="8" y="109"/>
                    <a:pt x="17" y="135"/>
                  </a:cubicBezTo>
                  <a:cubicBezTo>
                    <a:pt x="21" y="148"/>
                    <a:pt x="39" y="169"/>
                    <a:pt x="60" y="175"/>
                  </a:cubicBezTo>
                  <a:cubicBezTo>
                    <a:pt x="72" y="178"/>
                    <a:pt x="83" y="176"/>
                    <a:pt x="92" y="168"/>
                  </a:cubicBezTo>
                  <a:cubicBezTo>
                    <a:pt x="94" y="166"/>
                    <a:pt x="97" y="166"/>
                    <a:pt x="98" y="168"/>
                  </a:cubicBezTo>
                  <a:cubicBezTo>
                    <a:pt x="99" y="170"/>
                    <a:pt x="99" y="172"/>
                    <a:pt x="98" y="174"/>
                  </a:cubicBezTo>
                  <a:cubicBezTo>
                    <a:pt x="89" y="181"/>
                    <a:pt x="80" y="184"/>
                    <a:pt x="70" y="184"/>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ïş1îḑê">
              <a:extLst>
                <a:ext uri="{FF2B5EF4-FFF2-40B4-BE49-F238E27FC236}">
                  <a16:creationId xmlns:a16="http://schemas.microsoft.com/office/drawing/2014/main" id="{3A2894E4-99A9-486F-90A1-2CD34A4FE8C4}"/>
                </a:ext>
              </a:extLst>
            </p:cNvPr>
            <p:cNvSpPr/>
            <p:nvPr/>
          </p:nvSpPr>
          <p:spPr bwMode="auto">
            <a:xfrm>
              <a:off x="7209008" y="1724704"/>
              <a:ext cx="337519" cy="326804"/>
            </a:xfrm>
            <a:custGeom>
              <a:avLst/>
              <a:gdLst>
                <a:gd name="T0" fmla="*/ 138 w 177"/>
                <a:gd name="T1" fmla="*/ 171 h 171"/>
                <a:gd name="T2" fmla="*/ 122 w 177"/>
                <a:gd name="T3" fmla="*/ 170 h 171"/>
                <a:gd name="T4" fmla="*/ 98 w 177"/>
                <a:gd name="T5" fmla="*/ 154 h 171"/>
                <a:gd name="T6" fmla="*/ 80 w 177"/>
                <a:gd name="T7" fmla="*/ 164 h 171"/>
                <a:gd name="T8" fmla="*/ 23 w 177"/>
                <a:gd name="T9" fmla="*/ 154 h 171"/>
                <a:gd name="T10" fmla="*/ 3 w 177"/>
                <a:gd name="T11" fmla="*/ 104 h 171"/>
                <a:gd name="T12" fmla="*/ 22 w 177"/>
                <a:gd name="T13" fmla="*/ 77 h 171"/>
                <a:gd name="T14" fmla="*/ 7 w 177"/>
                <a:gd name="T15" fmla="*/ 40 h 171"/>
                <a:gd name="T16" fmla="*/ 35 w 177"/>
                <a:gd name="T17" fmla="*/ 0 h 171"/>
                <a:gd name="T18" fmla="*/ 39 w 177"/>
                <a:gd name="T19" fmla="*/ 3 h 171"/>
                <a:gd name="T20" fmla="*/ 37 w 177"/>
                <a:gd name="T21" fmla="*/ 8 h 171"/>
                <a:gd name="T22" fmla="*/ 15 w 177"/>
                <a:gd name="T23" fmla="*/ 40 h 171"/>
                <a:gd name="T24" fmla="*/ 32 w 177"/>
                <a:gd name="T25" fmla="*/ 74 h 171"/>
                <a:gd name="T26" fmla="*/ 34 w 177"/>
                <a:gd name="T27" fmla="*/ 78 h 171"/>
                <a:gd name="T28" fmla="*/ 31 w 177"/>
                <a:gd name="T29" fmla="*/ 81 h 171"/>
                <a:gd name="T30" fmla="*/ 11 w 177"/>
                <a:gd name="T31" fmla="*/ 105 h 171"/>
                <a:gd name="T32" fmla="*/ 28 w 177"/>
                <a:gd name="T33" fmla="*/ 147 h 171"/>
                <a:gd name="T34" fmla="*/ 78 w 177"/>
                <a:gd name="T35" fmla="*/ 156 h 171"/>
                <a:gd name="T36" fmla="*/ 96 w 177"/>
                <a:gd name="T37" fmla="*/ 143 h 171"/>
                <a:gd name="T38" fmla="*/ 101 w 177"/>
                <a:gd name="T39" fmla="*/ 141 h 171"/>
                <a:gd name="T40" fmla="*/ 104 w 177"/>
                <a:gd name="T41" fmla="*/ 145 h 171"/>
                <a:gd name="T42" fmla="*/ 124 w 177"/>
                <a:gd name="T43" fmla="*/ 162 h 171"/>
                <a:gd name="T44" fmla="*/ 170 w 177"/>
                <a:gd name="T45" fmla="*/ 153 h 171"/>
                <a:gd name="T46" fmla="*/ 175 w 177"/>
                <a:gd name="T47" fmla="*/ 151 h 171"/>
                <a:gd name="T48" fmla="*/ 176 w 177"/>
                <a:gd name="T49" fmla="*/ 157 h 171"/>
                <a:gd name="T50" fmla="*/ 138 w 177"/>
                <a:gd name="T51"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71">
                  <a:moveTo>
                    <a:pt x="138" y="171"/>
                  </a:moveTo>
                  <a:cubicBezTo>
                    <a:pt x="133" y="171"/>
                    <a:pt x="127" y="171"/>
                    <a:pt x="122" y="170"/>
                  </a:cubicBezTo>
                  <a:cubicBezTo>
                    <a:pt x="110" y="167"/>
                    <a:pt x="102" y="161"/>
                    <a:pt x="98" y="154"/>
                  </a:cubicBezTo>
                  <a:cubicBezTo>
                    <a:pt x="94" y="158"/>
                    <a:pt x="88" y="162"/>
                    <a:pt x="80" y="164"/>
                  </a:cubicBezTo>
                  <a:cubicBezTo>
                    <a:pt x="60" y="169"/>
                    <a:pt x="36" y="162"/>
                    <a:pt x="23" y="154"/>
                  </a:cubicBezTo>
                  <a:cubicBezTo>
                    <a:pt x="9" y="144"/>
                    <a:pt x="0" y="123"/>
                    <a:pt x="3" y="104"/>
                  </a:cubicBezTo>
                  <a:cubicBezTo>
                    <a:pt x="5" y="91"/>
                    <a:pt x="12" y="82"/>
                    <a:pt x="22" y="77"/>
                  </a:cubicBezTo>
                  <a:cubicBezTo>
                    <a:pt x="12" y="69"/>
                    <a:pt x="6" y="55"/>
                    <a:pt x="7" y="40"/>
                  </a:cubicBezTo>
                  <a:cubicBezTo>
                    <a:pt x="8" y="24"/>
                    <a:pt x="17" y="5"/>
                    <a:pt x="35" y="0"/>
                  </a:cubicBezTo>
                  <a:cubicBezTo>
                    <a:pt x="37" y="0"/>
                    <a:pt x="39" y="1"/>
                    <a:pt x="39" y="3"/>
                  </a:cubicBezTo>
                  <a:cubicBezTo>
                    <a:pt x="40" y="5"/>
                    <a:pt x="39" y="7"/>
                    <a:pt x="37" y="8"/>
                  </a:cubicBezTo>
                  <a:cubicBezTo>
                    <a:pt x="23" y="12"/>
                    <a:pt x="16" y="27"/>
                    <a:pt x="15" y="40"/>
                  </a:cubicBezTo>
                  <a:cubicBezTo>
                    <a:pt x="14" y="52"/>
                    <a:pt x="18" y="68"/>
                    <a:pt x="32" y="74"/>
                  </a:cubicBezTo>
                  <a:cubicBezTo>
                    <a:pt x="34" y="74"/>
                    <a:pt x="35" y="76"/>
                    <a:pt x="34" y="78"/>
                  </a:cubicBezTo>
                  <a:cubicBezTo>
                    <a:pt x="34" y="79"/>
                    <a:pt x="33" y="81"/>
                    <a:pt x="31" y="81"/>
                  </a:cubicBezTo>
                  <a:cubicBezTo>
                    <a:pt x="17" y="85"/>
                    <a:pt x="12" y="98"/>
                    <a:pt x="11" y="105"/>
                  </a:cubicBezTo>
                  <a:cubicBezTo>
                    <a:pt x="9" y="121"/>
                    <a:pt x="16" y="139"/>
                    <a:pt x="28" y="147"/>
                  </a:cubicBezTo>
                  <a:cubicBezTo>
                    <a:pt x="39" y="155"/>
                    <a:pt x="61" y="160"/>
                    <a:pt x="78" y="156"/>
                  </a:cubicBezTo>
                  <a:cubicBezTo>
                    <a:pt x="87" y="154"/>
                    <a:pt x="93" y="149"/>
                    <a:pt x="96" y="143"/>
                  </a:cubicBezTo>
                  <a:cubicBezTo>
                    <a:pt x="97" y="142"/>
                    <a:pt x="99" y="141"/>
                    <a:pt x="101" y="141"/>
                  </a:cubicBezTo>
                  <a:cubicBezTo>
                    <a:pt x="102" y="141"/>
                    <a:pt x="104" y="143"/>
                    <a:pt x="104" y="145"/>
                  </a:cubicBezTo>
                  <a:cubicBezTo>
                    <a:pt x="105" y="156"/>
                    <a:pt x="117" y="160"/>
                    <a:pt x="124" y="162"/>
                  </a:cubicBezTo>
                  <a:cubicBezTo>
                    <a:pt x="142" y="166"/>
                    <a:pt x="164" y="162"/>
                    <a:pt x="170" y="153"/>
                  </a:cubicBezTo>
                  <a:cubicBezTo>
                    <a:pt x="171" y="151"/>
                    <a:pt x="173" y="150"/>
                    <a:pt x="175" y="151"/>
                  </a:cubicBezTo>
                  <a:cubicBezTo>
                    <a:pt x="177" y="153"/>
                    <a:pt x="177" y="155"/>
                    <a:pt x="176" y="157"/>
                  </a:cubicBezTo>
                  <a:cubicBezTo>
                    <a:pt x="170" y="167"/>
                    <a:pt x="154" y="171"/>
                    <a:pt x="138" y="171"/>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iSḻîḓé">
              <a:extLst>
                <a:ext uri="{FF2B5EF4-FFF2-40B4-BE49-F238E27FC236}">
                  <a16:creationId xmlns:a16="http://schemas.microsoft.com/office/drawing/2014/main" id="{50B228C5-40B2-4F30-B6CF-4DDC01438020}"/>
                </a:ext>
              </a:extLst>
            </p:cNvPr>
            <p:cNvSpPr/>
            <p:nvPr/>
          </p:nvSpPr>
          <p:spPr bwMode="auto">
            <a:xfrm>
              <a:off x="7519739" y="1981861"/>
              <a:ext cx="75004" cy="66968"/>
            </a:xfrm>
            <a:custGeom>
              <a:avLst/>
              <a:gdLst>
                <a:gd name="T0" fmla="*/ 27 w 40"/>
                <a:gd name="T1" fmla="*/ 35 h 35"/>
                <a:gd name="T2" fmla="*/ 20 w 40"/>
                <a:gd name="T3" fmla="*/ 34 h 35"/>
                <a:gd name="T4" fmla="*/ 1 w 40"/>
                <a:gd name="T5" fmla="*/ 5 h 35"/>
                <a:gd name="T6" fmla="*/ 4 w 40"/>
                <a:gd name="T7" fmla="*/ 0 h 35"/>
                <a:gd name="T8" fmla="*/ 8 w 40"/>
                <a:gd name="T9" fmla="*/ 3 h 35"/>
                <a:gd name="T10" fmla="*/ 23 w 40"/>
                <a:gd name="T11" fmla="*/ 26 h 35"/>
                <a:gd name="T12" fmla="*/ 34 w 40"/>
                <a:gd name="T13" fmla="*/ 25 h 35"/>
                <a:gd name="T14" fmla="*/ 39 w 40"/>
                <a:gd name="T15" fmla="*/ 26 h 35"/>
                <a:gd name="T16" fmla="*/ 38 w 40"/>
                <a:gd name="T17" fmla="*/ 32 h 35"/>
                <a:gd name="T18" fmla="*/ 27 w 40"/>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5">
                  <a:moveTo>
                    <a:pt x="27" y="35"/>
                  </a:moveTo>
                  <a:cubicBezTo>
                    <a:pt x="25" y="35"/>
                    <a:pt x="22" y="34"/>
                    <a:pt x="20" y="34"/>
                  </a:cubicBezTo>
                  <a:cubicBezTo>
                    <a:pt x="10" y="29"/>
                    <a:pt x="3" y="16"/>
                    <a:pt x="1" y="5"/>
                  </a:cubicBezTo>
                  <a:cubicBezTo>
                    <a:pt x="0" y="3"/>
                    <a:pt x="2" y="1"/>
                    <a:pt x="4" y="0"/>
                  </a:cubicBezTo>
                  <a:cubicBezTo>
                    <a:pt x="6" y="0"/>
                    <a:pt x="8" y="1"/>
                    <a:pt x="8" y="3"/>
                  </a:cubicBezTo>
                  <a:cubicBezTo>
                    <a:pt x="10" y="12"/>
                    <a:pt x="16" y="23"/>
                    <a:pt x="23" y="26"/>
                  </a:cubicBezTo>
                  <a:cubicBezTo>
                    <a:pt x="26" y="28"/>
                    <a:pt x="30" y="27"/>
                    <a:pt x="34" y="25"/>
                  </a:cubicBezTo>
                  <a:cubicBezTo>
                    <a:pt x="36" y="24"/>
                    <a:pt x="38" y="24"/>
                    <a:pt x="39" y="26"/>
                  </a:cubicBezTo>
                  <a:cubicBezTo>
                    <a:pt x="40" y="28"/>
                    <a:pt x="40" y="30"/>
                    <a:pt x="38" y="32"/>
                  </a:cubicBezTo>
                  <a:cubicBezTo>
                    <a:pt x="34" y="34"/>
                    <a:pt x="31" y="35"/>
                    <a:pt x="27" y="35"/>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ísľidé">
              <a:extLst>
                <a:ext uri="{FF2B5EF4-FFF2-40B4-BE49-F238E27FC236}">
                  <a16:creationId xmlns:a16="http://schemas.microsoft.com/office/drawing/2014/main" id="{72947631-E182-4ABB-BA48-A71778616F1E}"/>
                </a:ext>
              </a:extLst>
            </p:cNvPr>
            <p:cNvSpPr/>
            <p:nvPr/>
          </p:nvSpPr>
          <p:spPr bwMode="auto">
            <a:xfrm>
              <a:off x="7251867" y="2008648"/>
              <a:ext cx="158044" cy="254478"/>
            </a:xfrm>
            <a:custGeom>
              <a:avLst/>
              <a:gdLst>
                <a:gd name="T0" fmla="*/ 64 w 82"/>
                <a:gd name="T1" fmla="*/ 134 h 134"/>
                <a:gd name="T2" fmla="*/ 42 w 82"/>
                <a:gd name="T3" fmla="*/ 126 h 134"/>
                <a:gd name="T4" fmla="*/ 28 w 82"/>
                <a:gd name="T5" fmla="*/ 74 h 134"/>
                <a:gd name="T6" fmla="*/ 8 w 82"/>
                <a:gd name="T7" fmla="*/ 57 h 134"/>
                <a:gd name="T8" fmla="*/ 0 w 82"/>
                <a:gd name="T9" fmla="*/ 31 h 134"/>
                <a:gd name="T10" fmla="*/ 4 w 82"/>
                <a:gd name="T11" fmla="*/ 3 h 134"/>
                <a:gd name="T12" fmla="*/ 9 w 82"/>
                <a:gd name="T13" fmla="*/ 1 h 134"/>
                <a:gd name="T14" fmla="*/ 11 w 82"/>
                <a:gd name="T15" fmla="*/ 5 h 134"/>
                <a:gd name="T16" fmla="*/ 8 w 82"/>
                <a:gd name="T17" fmla="*/ 31 h 134"/>
                <a:gd name="T18" fmla="*/ 14 w 82"/>
                <a:gd name="T19" fmla="*/ 53 h 134"/>
                <a:gd name="T20" fmla="*/ 15 w 82"/>
                <a:gd name="T21" fmla="*/ 53 h 134"/>
                <a:gd name="T22" fmla="*/ 35 w 82"/>
                <a:gd name="T23" fmla="*/ 69 h 134"/>
                <a:gd name="T24" fmla="*/ 36 w 82"/>
                <a:gd name="T25" fmla="*/ 73 h 134"/>
                <a:gd name="T26" fmla="*/ 47 w 82"/>
                <a:gd name="T27" fmla="*/ 120 h 134"/>
                <a:gd name="T28" fmla="*/ 65 w 82"/>
                <a:gd name="T29" fmla="*/ 126 h 134"/>
                <a:gd name="T30" fmla="*/ 75 w 82"/>
                <a:gd name="T31" fmla="*/ 122 h 134"/>
                <a:gd name="T32" fmla="*/ 81 w 82"/>
                <a:gd name="T33" fmla="*/ 122 h 134"/>
                <a:gd name="T34" fmla="*/ 81 w 82"/>
                <a:gd name="T35" fmla="*/ 128 h 134"/>
                <a:gd name="T36" fmla="*/ 66 w 82"/>
                <a:gd name="T37" fmla="*/ 134 h 134"/>
                <a:gd name="T38" fmla="*/ 64 w 82"/>
                <a:gd name="T3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34">
                  <a:moveTo>
                    <a:pt x="64" y="134"/>
                  </a:moveTo>
                  <a:cubicBezTo>
                    <a:pt x="56" y="134"/>
                    <a:pt x="47" y="131"/>
                    <a:pt x="42" y="126"/>
                  </a:cubicBezTo>
                  <a:cubicBezTo>
                    <a:pt x="23" y="110"/>
                    <a:pt x="26" y="83"/>
                    <a:pt x="28" y="74"/>
                  </a:cubicBezTo>
                  <a:cubicBezTo>
                    <a:pt x="23" y="71"/>
                    <a:pt x="12" y="63"/>
                    <a:pt x="8" y="57"/>
                  </a:cubicBezTo>
                  <a:cubicBezTo>
                    <a:pt x="1" y="48"/>
                    <a:pt x="0" y="41"/>
                    <a:pt x="0" y="31"/>
                  </a:cubicBezTo>
                  <a:cubicBezTo>
                    <a:pt x="0" y="21"/>
                    <a:pt x="1" y="12"/>
                    <a:pt x="4" y="3"/>
                  </a:cubicBezTo>
                  <a:cubicBezTo>
                    <a:pt x="4" y="1"/>
                    <a:pt x="7" y="0"/>
                    <a:pt x="9" y="1"/>
                  </a:cubicBezTo>
                  <a:cubicBezTo>
                    <a:pt x="11" y="1"/>
                    <a:pt x="12" y="3"/>
                    <a:pt x="11" y="5"/>
                  </a:cubicBezTo>
                  <a:cubicBezTo>
                    <a:pt x="9" y="14"/>
                    <a:pt x="8" y="22"/>
                    <a:pt x="8" y="31"/>
                  </a:cubicBezTo>
                  <a:cubicBezTo>
                    <a:pt x="8" y="40"/>
                    <a:pt x="9" y="45"/>
                    <a:pt x="14" y="53"/>
                  </a:cubicBezTo>
                  <a:cubicBezTo>
                    <a:pt x="15" y="53"/>
                    <a:pt x="15" y="53"/>
                    <a:pt x="15" y="53"/>
                  </a:cubicBezTo>
                  <a:cubicBezTo>
                    <a:pt x="17" y="58"/>
                    <a:pt x="28" y="65"/>
                    <a:pt x="35" y="69"/>
                  </a:cubicBezTo>
                  <a:cubicBezTo>
                    <a:pt x="36" y="69"/>
                    <a:pt x="37" y="71"/>
                    <a:pt x="36" y="73"/>
                  </a:cubicBezTo>
                  <a:cubicBezTo>
                    <a:pt x="36" y="73"/>
                    <a:pt x="28" y="104"/>
                    <a:pt x="47" y="120"/>
                  </a:cubicBezTo>
                  <a:cubicBezTo>
                    <a:pt x="51" y="124"/>
                    <a:pt x="59" y="126"/>
                    <a:pt x="65" y="126"/>
                  </a:cubicBezTo>
                  <a:cubicBezTo>
                    <a:pt x="70" y="126"/>
                    <a:pt x="73" y="125"/>
                    <a:pt x="75" y="122"/>
                  </a:cubicBezTo>
                  <a:cubicBezTo>
                    <a:pt x="77" y="121"/>
                    <a:pt x="79" y="121"/>
                    <a:pt x="81" y="122"/>
                  </a:cubicBezTo>
                  <a:cubicBezTo>
                    <a:pt x="82" y="123"/>
                    <a:pt x="82" y="126"/>
                    <a:pt x="81" y="128"/>
                  </a:cubicBezTo>
                  <a:cubicBezTo>
                    <a:pt x="77" y="131"/>
                    <a:pt x="72" y="134"/>
                    <a:pt x="66" y="134"/>
                  </a:cubicBezTo>
                  <a:cubicBezTo>
                    <a:pt x="65" y="134"/>
                    <a:pt x="65" y="134"/>
                    <a:pt x="64" y="134"/>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iṣľíḑé">
              <a:extLst>
                <a:ext uri="{FF2B5EF4-FFF2-40B4-BE49-F238E27FC236}">
                  <a16:creationId xmlns:a16="http://schemas.microsoft.com/office/drawing/2014/main" id="{65488306-42EF-4D99-8B18-4B3DC10CCF38}"/>
                </a:ext>
              </a:extLst>
            </p:cNvPr>
            <p:cNvSpPr/>
            <p:nvPr/>
          </p:nvSpPr>
          <p:spPr bwMode="auto">
            <a:xfrm>
              <a:off x="7359016" y="2075616"/>
              <a:ext cx="297338" cy="262514"/>
            </a:xfrm>
            <a:custGeom>
              <a:avLst/>
              <a:gdLst>
                <a:gd name="T0" fmla="*/ 73 w 155"/>
                <a:gd name="T1" fmla="*/ 137 h 137"/>
                <a:gd name="T2" fmla="*/ 43 w 155"/>
                <a:gd name="T3" fmla="*/ 129 h 137"/>
                <a:gd name="T4" fmla="*/ 36 w 155"/>
                <a:gd name="T5" fmla="*/ 3 h 137"/>
                <a:gd name="T6" fmla="*/ 41 w 155"/>
                <a:gd name="T7" fmla="*/ 1 h 137"/>
                <a:gd name="T8" fmla="*/ 43 w 155"/>
                <a:gd name="T9" fmla="*/ 6 h 137"/>
                <a:gd name="T10" fmla="*/ 47 w 155"/>
                <a:gd name="T11" fmla="*/ 122 h 137"/>
                <a:gd name="T12" fmla="*/ 110 w 155"/>
                <a:gd name="T13" fmla="*/ 122 h 137"/>
                <a:gd name="T14" fmla="*/ 139 w 155"/>
                <a:gd name="T15" fmla="*/ 92 h 137"/>
                <a:gd name="T16" fmla="*/ 147 w 155"/>
                <a:gd name="T17" fmla="*/ 79 h 137"/>
                <a:gd name="T18" fmla="*/ 153 w 155"/>
                <a:gd name="T19" fmla="*/ 77 h 137"/>
                <a:gd name="T20" fmla="*/ 154 w 155"/>
                <a:gd name="T21" fmla="*/ 83 h 137"/>
                <a:gd name="T22" fmla="*/ 146 w 155"/>
                <a:gd name="T23" fmla="*/ 96 h 137"/>
                <a:gd name="T24" fmla="*/ 113 w 155"/>
                <a:gd name="T25" fmla="*/ 129 h 137"/>
                <a:gd name="T26" fmla="*/ 73 w 155"/>
                <a:gd name="T2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37">
                  <a:moveTo>
                    <a:pt x="73" y="137"/>
                  </a:moveTo>
                  <a:cubicBezTo>
                    <a:pt x="62" y="137"/>
                    <a:pt x="51" y="135"/>
                    <a:pt x="43" y="129"/>
                  </a:cubicBezTo>
                  <a:cubicBezTo>
                    <a:pt x="0" y="101"/>
                    <a:pt x="20" y="34"/>
                    <a:pt x="36" y="3"/>
                  </a:cubicBezTo>
                  <a:cubicBezTo>
                    <a:pt x="37" y="1"/>
                    <a:pt x="40" y="0"/>
                    <a:pt x="41" y="1"/>
                  </a:cubicBezTo>
                  <a:cubicBezTo>
                    <a:pt x="43" y="2"/>
                    <a:pt x="44" y="4"/>
                    <a:pt x="43" y="6"/>
                  </a:cubicBezTo>
                  <a:cubicBezTo>
                    <a:pt x="28" y="36"/>
                    <a:pt x="9" y="98"/>
                    <a:pt x="47" y="122"/>
                  </a:cubicBezTo>
                  <a:cubicBezTo>
                    <a:pt x="63" y="132"/>
                    <a:pt x="91" y="129"/>
                    <a:pt x="110" y="122"/>
                  </a:cubicBezTo>
                  <a:cubicBezTo>
                    <a:pt x="127" y="115"/>
                    <a:pt x="132" y="106"/>
                    <a:pt x="139" y="92"/>
                  </a:cubicBezTo>
                  <a:cubicBezTo>
                    <a:pt x="142" y="88"/>
                    <a:pt x="144" y="83"/>
                    <a:pt x="147" y="79"/>
                  </a:cubicBezTo>
                  <a:cubicBezTo>
                    <a:pt x="148" y="77"/>
                    <a:pt x="151" y="76"/>
                    <a:pt x="153" y="77"/>
                  </a:cubicBezTo>
                  <a:cubicBezTo>
                    <a:pt x="154" y="79"/>
                    <a:pt x="155" y="81"/>
                    <a:pt x="154" y="83"/>
                  </a:cubicBezTo>
                  <a:cubicBezTo>
                    <a:pt x="151" y="87"/>
                    <a:pt x="148" y="92"/>
                    <a:pt x="146" y="96"/>
                  </a:cubicBezTo>
                  <a:cubicBezTo>
                    <a:pt x="139" y="110"/>
                    <a:pt x="132" y="121"/>
                    <a:pt x="113" y="129"/>
                  </a:cubicBezTo>
                  <a:cubicBezTo>
                    <a:pt x="103" y="133"/>
                    <a:pt x="88" y="137"/>
                    <a:pt x="73" y="137"/>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îṧlïďe">
              <a:extLst>
                <a:ext uri="{FF2B5EF4-FFF2-40B4-BE49-F238E27FC236}">
                  <a16:creationId xmlns:a16="http://schemas.microsoft.com/office/drawing/2014/main" id="{E4A195E5-9E39-4CD4-8C52-9C5532689189}"/>
                </a:ext>
              </a:extLst>
            </p:cNvPr>
            <p:cNvSpPr/>
            <p:nvPr/>
          </p:nvSpPr>
          <p:spPr bwMode="auto">
            <a:xfrm>
              <a:off x="7393840" y="1764884"/>
              <a:ext cx="107149" cy="42860"/>
            </a:xfrm>
            <a:custGeom>
              <a:avLst/>
              <a:gdLst>
                <a:gd name="T0" fmla="*/ 28 w 56"/>
                <a:gd name="T1" fmla="*/ 22 h 22"/>
                <a:gd name="T2" fmla="*/ 25 w 56"/>
                <a:gd name="T3" fmla="*/ 22 h 22"/>
                <a:gd name="T4" fmla="*/ 0 w 56"/>
                <a:gd name="T5" fmla="*/ 6 h 22"/>
                <a:gd name="T6" fmla="*/ 3 w 56"/>
                <a:gd name="T7" fmla="*/ 1 h 22"/>
                <a:gd name="T8" fmla="*/ 8 w 56"/>
                <a:gd name="T9" fmla="*/ 3 h 22"/>
                <a:gd name="T10" fmla="*/ 26 w 56"/>
                <a:gd name="T11" fmla="*/ 14 h 22"/>
                <a:gd name="T12" fmla="*/ 49 w 56"/>
                <a:gd name="T13" fmla="*/ 4 h 22"/>
                <a:gd name="T14" fmla="*/ 54 w 56"/>
                <a:gd name="T15" fmla="*/ 3 h 22"/>
                <a:gd name="T16" fmla="*/ 55 w 56"/>
                <a:gd name="T17" fmla="*/ 8 h 22"/>
                <a:gd name="T18" fmla="*/ 28 w 56"/>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2">
                  <a:moveTo>
                    <a:pt x="28" y="22"/>
                  </a:moveTo>
                  <a:cubicBezTo>
                    <a:pt x="27" y="22"/>
                    <a:pt x="26" y="22"/>
                    <a:pt x="25" y="22"/>
                  </a:cubicBezTo>
                  <a:cubicBezTo>
                    <a:pt x="13" y="21"/>
                    <a:pt x="4" y="15"/>
                    <a:pt x="0" y="6"/>
                  </a:cubicBezTo>
                  <a:cubicBezTo>
                    <a:pt x="0" y="4"/>
                    <a:pt x="1" y="2"/>
                    <a:pt x="3" y="1"/>
                  </a:cubicBezTo>
                  <a:cubicBezTo>
                    <a:pt x="5" y="0"/>
                    <a:pt x="7" y="1"/>
                    <a:pt x="8" y="3"/>
                  </a:cubicBezTo>
                  <a:cubicBezTo>
                    <a:pt x="10" y="10"/>
                    <a:pt x="17" y="14"/>
                    <a:pt x="26" y="14"/>
                  </a:cubicBezTo>
                  <a:cubicBezTo>
                    <a:pt x="35" y="15"/>
                    <a:pt x="44" y="11"/>
                    <a:pt x="49" y="4"/>
                  </a:cubicBezTo>
                  <a:cubicBezTo>
                    <a:pt x="50" y="2"/>
                    <a:pt x="52" y="1"/>
                    <a:pt x="54" y="3"/>
                  </a:cubicBezTo>
                  <a:cubicBezTo>
                    <a:pt x="56" y="4"/>
                    <a:pt x="56" y="6"/>
                    <a:pt x="55" y="8"/>
                  </a:cubicBezTo>
                  <a:cubicBezTo>
                    <a:pt x="50" y="17"/>
                    <a:pt x="39" y="22"/>
                    <a:pt x="28" y="22"/>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íśľíďè">
              <a:extLst>
                <a:ext uri="{FF2B5EF4-FFF2-40B4-BE49-F238E27FC236}">
                  <a16:creationId xmlns:a16="http://schemas.microsoft.com/office/drawing/2014/main" id="{BAA85338-BACD-4C50-8D77-818BB9F82803}"/>
                </a:ext>
              </a:extLst>
            </p:cNvPr>
            <p:cNvSpPr/>
            <p:nvPr/>
          </p:nvSpPr>
          <p:spPr bwMode="auto">
            <a:xfrm>
              <a:off x="7434020" y="1716667"/>
              <a:ext cx="219655" cy="174117"/>
            </a:xfrm>
            <a:custGeom>
              <a:avLst/>
              <a:gdLst>
                <a:gd name="T0" fmla="*/ 41 w 116"/>
                <a:gd name="T1" fmla="*/ 91 h 91"/>
                <a:gd name="T2" fmla="*/ 12 w 116"/>
                <a:gd name="T3" fmla="*/ 80 h 91"/>
                <a:gd name="T4" fmla="*/ 4 w 116"/>
                <a:gd name="T5" fmla="*/ 45 h 91"/>
                <a:gd name="T6" fmla="*/ 9 w 116"/>
                <a:gd name="T7" fmla="*/ 42 h 91"/>
                <a:gd name="T8" fmla="*/ 12 w 116"/>
                <a:gd name="T9" fmla="*/ 47 h 91"/>
                <a:gd name="T10" fmla="*/ 18 w 116"/>
                <a:gd name="T11" fmla="*/ 75 h 91"/>
                <a:gd name="T12" fmla="*/ 52 w 116"/>
                <a:gd name="T13" fmla="*/ 82 h 91"/>
                <a:gd name="T14" fmla="*/ 109 w 116"/>
                <a:gd name="T15" fmla="*/ 4 h 91"/>
                <a:gd name="T16" fmla="*/ 113 w 116"/>
                <a:gd name="T17" fmla="*/ 0 h 91"/>
                <a:gd name="T18" fmla="*/ 116 w 116"/>
                <a:gd name="T19" fmla="*/ 4 h 91"/>
                <a:gd name="T20" fmla="*/ 54 w 116"/>
                <a:gd name="T21" fmla="*/ 89 h 91"/>
                <a:gd name="T22" fmla="*/ 41 w 1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91">
                  <a:moveTo>
                    <a:pt x="41" y="91"/>
                  </a:moveTo>
                  <a:cubicBezTo>
                    <a:pt x="30" y="91"/>
                    <a:pt x="19" y="87"/>
                    <a:pt x="12" y="80"/>
                  </a:cubicBezTo>
                  <a:cubicBezTo>
                    <a:pt x="3" y="71"/>
                    <a:pt x="0" y="59"/>
                    <a:pt x="4" y="45"/>
                  </a:cubicBezTo>
                  <a:cubicBezTo>
                    <a:pt x="5" y="43"/>
                    <a:pt x="7" y="41"/>
                    <a:pt x="9" y="42"/>
                  </a:cubicBezTo>
                  <a:cubicBezTo>
                    <a:pt x="11" y="43"/>
                    <a:pt x="12" y="45"/>
                    <a:pt x="12" y="47"/>
                  </a:cubicBezTo>
                  <a:cubicBezTo>
                    <a:pt x="9" y="58"/>
                    <a:pt x="11" y="68"/>
                    <a:pt x="18" y="75"/>
                  </a:cubicBezTo>
                  <a:cubicBezTo>
                    <a:pt x="26" y="83"/>
                    <a:pt x="40" y="85"/>
                    <a:pt x="52" y="82"/>
                  </a:cubicBezTo>
                  <a:cubicBezTo>
                    <a:pt x="81" y="73"/>
                    <a:pt x="109" y="35"/>
                    <a:pt x="109" y="4"/>
                  </a:cubicBezTo>
                  <a:cubicBezTo>
                    <a:pt x="109" y="2"/>
                    <a:pt x="110" y="0"/>
                    <a:pt x="113" y="0"/>
                  </a:cubicBezTo>
                  <a:cubicBezTo>
                    <a:pt x="115" y="0"/>
                    <a:pt x="116" y="2"/>
                    <a:pt x="116" y="4"/>
                  </a:cubicBezTo>
                  <a:cubicBezTo>
                    <a:pt x="116" y="38"/>
                    <a:pt x="86" y="80"/>
                    <a:pt x="54" y="89"/>
                  </a:cubicBezTo>
                  <a:cubicBezTo>
                    <a:pt x="50" y="91"/>
                    <a:pt x="46" y="91"/>
                    <a:pt x="41" y="91"/>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iṥ1îďè">
              <a:extLst>
                <a:ext uri="{FF2B5EF4-FFF2-40B4-BE49-F238E27FC236}">
                  <a16:creationId xmlns:a16="http://schemas.microsoft.com/office/drawing/2014/main" id="{1566C5A2-4C1D-4ACE-96B5-0B9F3F70075C}"/>
                </a:ext>
              </a:extLst>
            </p:cNvPr>
            <p:cNvSpPr/>
            <p:nvPr/>
          </p:nvSpPr>
          <p:spPr bwMode="auto">
            <a:xfrm>
              <a:off x="7425984" y="1872033"/>
              <a:ext cx="117864" cy="53574"/>
            </a:xfrm>
            <a:custGeom>
              <a:avLst/>
              <a:gdLst>
                <a:gd name="T0" fmla="*/ 12 w 61"/>
                <a:gd name="T1" fmla="*/ 29 h 29"/>
                <a:gd name="T2" fmla="*/ 4 w 61"/>
                <a:gd name="T3" fmla="*/ 28 h 29"/>
                <a:gd name="T4" fmla="*/ 1 w 61"/>
                <a:gd name="T5" fmla="*/ 24 h 29"/>
                <a:gd name="T6" fmla="*/ 5 w 61"/>
                <a:gd name="T7" fmla="*/ 20 h 29"/>
                <a:gd name="T8" fmla="*/ 53 w 61"/>
                <a:gd name="T9" fmla="*/ 3 h 29"/>
                <a:gd name="T10" fmla="*/ 58 w 61"/>
                <a:gd name="T11" fmla="*/ 1 h 29"/>
                <a:gd name="T12" fmla="*/ 60 w 61"/>
                <a:gd name="T13" fmla="*/ 6 h 29"/>
                <a:gd name="T14" fmla="*/ 12 w 61"/>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9">
                  <a:moveTo>
                    <a:pt x="12" y="29"/>
                  </a:moveTo>
                  <a:cubicBezTo>
                    <a:pt x="9" y="29"/>
                    <a:pt x="6" y="29"/>
                    <a:pt x="4" y="28"/>
                  </a:cubicBezTo>
                  <a:cubicBezTo>
                    <a:pt x="2" y="28"/>
                    <a:pt x="0" y="26"/>
                    <a:pt x="1" y="24"/>
                  </a:cubicBezTo>
                  <a:cubicBezTo>
                    <a:pt x="1" y="21"/>
                    <a:pt x="3" y="20"/>
                    <a:pt x="5" y="20"/>
                  </a:cubicBezTo>
                  <a:cubicBezTo>
                    <a:pt x="19" y="23"/>
                    <a:pt x="45" y="17"/>
                    <a:pt x="53" y="3"/>
                  </a:cubicBezTo>
                  <a:cubicBezTo>
                    <a:pt x="54" y="1"/>
                    <a:pt x="56" y="0"/>
                    <a:pt x="58" y="1"/>
                  </a:cubicBezTo>
                  <a:cubicBezTo>
                    <a:pt x="60" y="2"/>
                    <a:pt x="61" y="5"/>
                    <a:pt x="60" y="6"/>
                  </a:cubicBezTo>
                  <a:cubicBezTo>
                    <a:pt x="51" y="21"/>
                    <a:pt x="28" y="29"/>
                    <a:pt x="12" y="29"/>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ṩ1íḋè">
              <a:extLst>
                <a:ext uri="{FF2B5EF4-FFF2-40B4-BE49-F238E27FC236}">
                  <a16:creationId xmlns:a16="http://schemas.microsoft.com/office/drawing/2014/main" id="{8FCA593B-D963-4D16-A9B0-1C8DB8F49D2C}"/>
                </a:ext>
              </a:extLst>
            </p:cNvPr>
            <p:cNvSpPr/>
            <p:nvPr/>
          </p:nvSpPr>
          <p:spPr bwMode="auto">
            <a:xfrm>
              <a:off x="7720643" y="1494334"/>
              <a:ext cx="441989" cy="851833"/>
            </a:xfrm>
            <a:custGeom>
              <a:avLst/>
              <a:gdLst>
                <a:gd name="T0" fmla="*/ 32 w 232"/>
                <a:gd name="T1" fmla="*/ 0 h 446"/>
                <a:gd name="T2" fmla="*/ 0 w 232"/>
                <a:gd name="T3" fmla="*/ 21 h 446"/>
                <a:gd name="T4" fmla="*/ 0 w 232"/>
                <a:gd name="T5" fmla="*/ 394 h 446"/>
                <a:gd name="T6" fmla="*/ 39 w 232"/>
                <a:gd name="T7" fmla="*/ 439 h 446"/>
                <a:gd name="T8" fmla="*/ 77 w 232"/>
                <a:gd name="T9" fmla="*/ 446 h 446"/>
                <a:gd name="T10" fmla="*/ 106 w 232"/>
                <a:gd name="T11" fmla="*/ 439 h 446"/>
                <a:gd name="T12" fmla="*/ 129 w 232"/>
                <a:gd name="T13" fmla="*/ 404 h 446"/>
                <a:gd name="T14" fmla="*/ 142 w 232"/>
                <a:gd name="T15" fmla="*/ 409 h 446"/>
                <a:gd name="T16" fmla="*/ 162 w 232"/>
                <a:gd name="T17" fmla="*/ 402 h 446"/>
                <a:gd name="T18" fmla="*/ 174 w 232"/>
                <a:gd name="T19" fmla="*/ 351 h 446"/>
                <a:gd name="T20" fmla="*/ 195 w 232"/>
                <a:gd name="T21" fmla="*/ 334 h 446"/>
                <a:gd name="T22" fmla="*/ 203 w 232"/>
                <a:gd name="T23" fmla="*/ 310 h 446"/>
                <a:gd name="T24" fmla="*/ 194 w 232"/>
                <a:gd name="T25" fmla="*/ 283 h 446"/>
                <a:gd name="T26" fmla="*/ 199 w 232"/>
                <a:gd name="T27" fmla="*/ 207 h 446"/>
                <a:gd name="T28" fmla="*/ 190 w 232"/>
                <a:gd name="T29" fmla="*/ 134 h 446"/>
                <a:gd name="T30" fmla="*/ 188 w 232"/>
                <a:gd name="T31" fmla="*/ 134 h 446"/>
                <a:gd name="T32" fmla="*/ 144 w 232"/>
                <a:gd name="T33" fmla="*/ 70 h 446"/>
                <a:gd name="T34" fmla="*/ 98 w 232"/>
                <a:gd name="T35" fmla="*/ 28 h 446"/>
                <a:gd name="T36" fmla="*/ 73 w 232"/>
                <a:gd name="T37" fmla="*/ 36 h 446"/>
                <a:gd name="T38" fmla="*/ 62 w 232"/>
                <a:gd name="T39" fmla="*/ 8 h 446"/>
                <a:gd name="T40" fmla="*/ 32 w 232"/>
                <a:gd name="T4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2" h="446">
                  <a:moveTo>
                    <a:pt x="32" y="0"/>
                  </a:moveTo>
                  <a:cubicBezTo>
                    <a:pt x="16" y="0"/>
                    <a:pt x="0" y="6"/>
                    <a:pt x="0" y="21"/>
                  </a:cubicBezTo>
                  <a:cubicBezTo>
                    <a:pt x="0" y="394"/>
                    <a:pt x="0" y="394"/>
                    <a:pt x="0" y="394"/>
                  </a:cubicBezTo>
                  <a:cubicBezTo>
                    <a:pt x="13" y="414"/>
                    <a:pt x="15" y="430"/>
                    <a:pt x="39" y="439"/>
                  </a:cubicBezTo>
                  <a:cubicBezTo>
                    <a:pt x="50" y="443"/>
                    <a:pt x="64" y="446"/>
                    <a:pt x="77" y="446"/>
                  </a:cubicBezTo>
                  <a:cubicBezTo>
                    <a:pt x="88" y="446"/>
                    <a:pt x="98" y="444"/>
                    <a:pt x="106" y="439"/>
                  </a:cubicBezTo>
                  <a:cubicBezTo>
                    <a:pt x="106" y="439"/>
                    <a:pt x="131" y="413"/>
                    <a:pt x="129" y="404"/>
                  </a:cubicBezTo>
                  <a:cubicBezTo>
                    <a:pt x="132" y="407"/>
                    <a:pt x="137" y="409"/>
                    <a:pt x="142" y="409"/>
                  </a:cubicBezTo>
                  <a:cubicBezTo>
                    <a:pt x="150" y="409"/>
                    <a:pt x="158" y="406"/>
                    <a:pt x="162" y="402"/>
                  </a:cubicBezTo>
                  <a:cubicBezTo>
                    <a:pt x="183" y="384"/>
                    <a:pt x="174" y="351"/>
                    <a:pt x="174" y="351"/>
                  </a:cubicBezTo>
                  <a:cubicBezTo>
                    <a:pt x="174" y="351"/>
                    <a:pt x="192" y="341"/>
                    <a:pt x="195" y="334"/>
                  </a:cubicBezTo>
                  <a:cubicBezTo>
                    <a:pt x="202" y="325"/>
                    <a:pt x="203" y="320"/>
                    <a:pt x="203" y="310"/>
                  </a:cubicBezTo>
                  <a:cubicBezTo>
                    <a:pt x="203" y="300"/>
                    <a:pt x="196" y="292"/>
                    <a:pt x="194" y="283"/>
                  </a:cubicBezTo>
                  <a:cubicBezTo>
                    <a:pt x="226" y="269"/>
                    <a:pt x="232" y="215"/>
                    <a:pt x="199" y="207"/>
                  </a:cubicBezTo>
                  <a:cubicBezTo>
                    <a:pt x="228" y="197"/>
                    <a:pt x="216" y="134"/>
                    <a:pt x="190" y="134"/>
                  </a:cubicBezTo>
                  <a:cubicBezTo>
                    <a:pt x="190" y="134"/>
                    <a:pt x="189" y="134"/>
                    <a:pt x="188" y="134"/>
                  </a:cubicBezTo>
                  <a:cubicBezTo>
                    <a:pt x="191" y="107"/>
                    <a:pt x="186" y="74"/>
                    <a:pt x="144" y="70"/>
                  </a:cubicBezTo>
                  <a:cubicBezTo>
                    <a:pt x="145" y="46"/>
                    <a:pt x="121" y="28"/>
                    <a:pt x="98" y="28"/>
                  </a:cubicBezTo>
                  <a:cubicBezTo>
                    <a:pt x="89" y="28"/>
                    <a:pt x="81" y="30"/>
                    <a:pt x="73" y="36"/>
                  </a:cubicBezTo>
                  <a:cubicBezTo>
                    <a:pt x="72" y="20"/>
                    <a:pt x="62" y="8"/>
                    <a:pt x="62" y="8"/>
                  </a:cubicBezTo>
                  <a:cubicBezTo>
                    <a:pt x="56" y="3"/>
                    <a:pt x="44" y="0"/>
                    <a:pt x="3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iṧḻiḍê">
              <a:extLst>
                <a:ext uri="{FF2B5EF4-FFF2-40B4-BE49-F238E27FC236}">
                  <a16:creationId xmlns:a16="http://schemas.microsoft.com/office/drawing/2014/main" id="{14F76711-4CDD-436D-8E38-92D984AE32D6}"/>
                </a:ext>
              </a:extLst>
            </p:cNvPr>
            <p:cNvSpPr/>
            <p:nvPr/>
          </p:nvSpPr>
          <p:spPr bwMode="auto">
            <a:xfrm>
              <a:off x="7693856" y="1462189"/>
              <a:ext cx="441989" cy="870584"/>
            </a:xfrm>
            <a:custGeom>
              <a:avLst/>
              <a:gdLst>
                <a:gd name="T0" fmla="*/ 194 w 232"/>
                <a:gd name="T1" fmla="*/ 289 h 456"/>
                <a:gd name="T2" fmla="*/ 199 w 232"/>
                <a:gd name="T3" fmla="*/ 213 h 456"/>
                <a:gd name="T4" fmla="*/ 188 w 232"/>
                <a:gd name="T5" fmla="*/ 139 h 456"/>
                <a:gd name="T6" fmla="*/ 144 w 232"/>
                <a:gd name="T7" fmla="*/ 76 h 456"/>
                <a:gd name="T8" fmla="*/ 73 w 232"/>
                <a:gd name="T9" fmla="*/ 41 h 456"/>
                <a:gd name="T10" fmla="*/ 62 w 232"/>
                <a:gd name="T11" fmla="*/ 14 h 456"/>
                <a:gd name="T12" fmla="*/ 0 w 232"/>
                <a:gd name="T13" fmla="*/ 27 h 456"/>
                <a:gd name="T14" fmla="*/ 0 w 232"/>
                <a:gd name="T15" fmla="*/ 400 h 456"/>
                <a:gd name="T16" fmla="*/ 39 w 232"/>
                <a:gd name="T17" fmla="*/ 445 h 456"/>
                <a:gd name="T18" fmla="*/ 106 w 232"/>
                <a:gd name="T19" fmla="*/ 445 h 456"/>
                <a:gd name="T20" fmla="*/ 129 w 232"/>
                <a:gd name="T21" fmla="*/ 409 h 456"/>
                <a:gd name="T22" fmla="*/ 162 w 232"/>
                <a:gd name="T23" fmla="*/ 408 h 456"/>
                <a:gd name="T24" fmla="*/ 174 w 232"/>
                <a:gd name="T25" fmla="*/ 356 h 456"/>
                <a:gd name="T26" fmla="*/ 195 w 232"/>
                <a:gd name="T27" fmla="*/ 339 h 456"/>
                <a:gd name="T28" fmla="*/ 203 w 232"/>
                <a:gd name="T29" fmla="*/ 316 h 456"/>
                <a:gd name="T30" fmla="*/ 194 w 232"/>
                <a:gd name="T31" fmla="*/ 28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56">
                  <a:moveTo>
                    <a:pt x="194" y="289"/>
                  </a:moveTo>
                  <a:cubicBezTo>
                    <a:pt x="226" y="275"/>
                    <a:pt x="232" y="221"/>
                    <a:pt x="199" y="213"/>
                  </a:cubicBezTo>
                  <a:cubicBezTo>
                    <a:pt x="229" y="203"/>
                    <a:pt x="216" y="136"/>
                    <a:pt x="188" y="139"/>
                  </a:cubicBezTo>
                  <a:cubicBezTo>
                    <a:pt x="191" y="112"/>
                    <a:pt x="186" y="80"/>
                    <a:pt x="144" y="76"/>
                  </a:cubicBezTo>
                  <a:cubicBezTo>
                    <a:pt x="145" y="42"/>
                    <a:pt x="101" y="22"/>
                    <a:pt x="73" y="41"/>
                  </a:cubicBezTo>
                  <a:cubicBezTo>
                    <a:pt x="72" y="26"/>
                    <a:pt x="62" y="14"/>
                    <a:pt x="62" y="14"/>
                  </a:cubicBezTo>
                  <a:cubicBezTo>
                    <a:pt x="48" y="1"/>
                    <a:pt x="0" y="0"/>
                    <a:pt x="0" y="27"/>
                  </a:cubicBezTo>
                  <a:cubicBezTo>
                    <a:pt x="0" y="400"/>
                    <a:pt x="0" y="400"/>
                    <a:pt x="0" y="400"/>
                  </a:cubicBezTo>
                  <a:cubicBezTo>
                    <a:pt x="13" y="420"/>
                    <a:pt x="15" y="435"/>
                    <a:pt x="39" y="445"/>
                  </a:cubicBezTo>
                  <a:cubicBezTo>
                    <a:pt x="58" y="452"/>
                    <a:pt x="88" y="456"/>
                    <a:pt x="106" y="445"/>
                  </a:cubicBezTo>
                  <a:cubicBezTo>
                    <a:pt x="106" y="445"/>
                    <a:pt x="131" y="418"/>
                    <a:pt x="129" y="409"/>
                  </a:cubicBezTo>
                  <a:cubicBezTo>
                    <a:pt x="136" y="418"/>
                    <a:pt x="154" y="415"/>
                    <a:pt x="162" y="408"/>
                  </a:cubicBezTo>
                  <a:cubicBezTo>
                    <a:pt x="183" y="389"/>
                    <a:pt x="174" y="356"/>
                    <a:pt x="174" y="356"/>
                  </a:cubicBezTo>
                  <a:cubicBezTo>
                    <a:pt x="174" y="356"/>
                    <a:pt x="192" y="346"/>
                    <a:pt x="195" y="339"/>
                  </a:cubicBezTo>
                  <a:cubicBezTo>
                    <a:pt x="202" y="331"/>
                    <a:pt x="203" y="325"/>
                    <a:pt x="203" y="316"/>
                  </a:cubicBezTo>
                  <a:cubicBezTo>
                    <a:pt x="203" y="306"/>
                    <a:pt x="196" y="297"/>
                    <a:pt x="194" y="289"/>
                  </a:cubicBezTo>
                  <a:close/>
                </a:path>
              </a:pathLst>
            </a:custGeom>
            <a:solidFill>
              <a:srgbClr val="E2CCC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îṥľíḋé">
              <a:extLst>
                <a:ext uri="{FF2B5EF4-FFF2-40B4-BE49-F238E27FC236}">
                  <a16:creationId xmlns:a16="http://schemas.microsoft.com/office/drawing/2014/main" id="{B8DE4B08-613E-4F71-B6B8-D3FDF5C68612}"/>
                </a:ext>
              </a:extLst>
            </p:cNvPr>
            <p:cNvSpPr/>
            <p:nvPr/>
          </p:nvSpPr>
          <p:spPr bwMode="auto">
            <a:xfrm>
              <a:off x="7685820" y="1462189"/>
              <a:ext cx="160723" cy="776829"/>
            </a:xfrm>
            <a:custGeom>
              <a:avLst/>
              <a:gdLst>
                <a:gd name="T0" fmla="*/ 4 w 84"/>
                <a:gd name="T1" fmla="*/ 406 h 406"/>
                <a:gd name="T2" fmla="*/ 0 w 84"/>
                <a:gd name="T3" fmla="*/ 402 h 406"/>
                <a:gd name="T4" fmla="*/ 0 w 84"/>
                <a:gd name="T5" fmla="*/ 28 h 406"/>
                <a:gd name="T6" fmla="*/ 15 w 84"/>
                <a:gd name="T7" fmla="*/ 7 h 406"/>
                <a:gd name="T8" fmla="*/ 68 w 84"/>
                <a:gd name="T9" fmla="*/ 13 h 406"/>
                <a:gd name="T10" fmla="*/ 78 w 84"/>
                <a:gd name="T11" fmla="*/ 62 h 406"/>
                <a:gd name="T12" fmla="*/ 42 w 84"/>
                <a:gd name="T13" fmla="*/ 91 h 406"/>
                <a:gd name="T14" fmla="*/ 38 w 84"/>
                <a:gd name="T15" fmla="*/ 88 h 406"/>
                <a:gd name="T16" fmla="*/ 41 w 84"/>
                <a:gd name="T17" fmla="*/ 84 h 406"/>
                <a:gd name="T18" fmla="*/ 70 w 84"/>
                <a:gd name="T19" fmla="*/ 59 h 406"/>
                <a:gd name="T20" fmla="*/ 63 w 84"/>
                <a:gd name="T21" fmla="*/ 18 h 406"/>
                <a:gd name="T22" fmla="*/ 18 w 84"/>
                <a:gd name="T23" fmla="*/ 14 h 406"/>
                <a:gd name="T24" fmla="*/ 8 w 84"/>
                <a:gd name="T25" fmla="*/ 28 h 406"/>
                <a:gd name="T26" fmla="*/ 8 w 84"/>
                <a:gd name="T27" fmla="*/ 402 h 406"/>
                <a:gd name="T28" fmla="*/ 4 w 84"/>
                <a:gd name="T29"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406">
                  <a:moveTo>
                    <a:pt x="4" y="406"/>
                  </a:moveTo>
                  <a:cubicBezTo>
                    <a:pt x="1" y="406"/>
                    <a:pt x="0" y="404"/>
                    <a:pt x="0" y="402"/>
                  </a:cubicBezTo>
                  <a:cubicBezTo>
                    <a:pt x="0" y="28"/>
                    <a:pt x="0" y="28"/>
                    <a:pt x="0" y="28"/>
                  </a:cubicBezTo>
                  <a:cubicBezTo>
                    <a:pt x="0" y="19"/>
                    <a:pt x="5" y="11"/>
                    <a:pt x="15" y="7"/>
                  </a:cubicBezTo>
                  <a:cubicBezTo>
                    <a:pt x="31" y="0"/>
                    <a:pt x="57" y="3"/>
                    <a:pt x="68" y="13"/>
                  </a:cubicBezTo>
                  <a:cubicBezTo>
                    <a:pt x="81" y="25"/>
                    <a:pt x="84" y="44"/>
                    <a:pt x="78" y="62"/>
                  </a:cubicBezTo>
                  <a:cubicBezTo>
                    <a:pt x="71" y="79"/>
                    <a:pt x="57" y="91"/>
                    <a:pt x="42" y="91"/>
                  </a:cubicBezTo>
                  <a:cubicBezTo>
                    <a:pt x="39" y="91"/>
                    <a:pt x="38" y="90"/>
                    <a:pt x="38" y="88"/>
                  </a:cubicBezTo>
                  <a:cubicBezTo>
                    <a:pt x="37" y="86"/>
                    <a:pt x="39" y="84"/>
                    <a:pt x="41" y="84"/>
                  </a:cubicBezTo>
                  <a:cubicBezTo>
                    <a:pt x="54" y="83"/>
                    <a:pt x="65" y="73"/>
                    <a:pt x="70" y="59"/>
                  </a:cubicBezTo>
                  <a:cubicBezTo>
                    <a:pt x="75" y="47"/>
                    <a:pt x="75" y="30"/>
                    <a:pt x="63" y="18"/>
                  </a:cubicBezTo>
                  <a:cubicBezTo>
                    <a:pt x="55" y="11"/>
                    <a:pt x="32" y="8"/>
                    <a:pt x="18" y="14"/>
                  </a:cubicBezTo>
                  <a:cubicBezTo>
                    <a:pt x="11" y="17"/>
                    <a:pt x="8" y="22"/>
                    <a:pt x="8" y="28"/>
                  </a:cubicBezTo>
                  <a:cubicBezTo>
                    <a:pt x="8" y="402"/>
                    <a:pt x="8" y="402"/>
                    <a:pt x="8" y="402"/>
                  </a:cubicBezTo>
                  <a:cubicBezTo>
                    <a:pt x="8" y="404"/>
                    <a:pt x="6" y="406"/>
                    <a:pt x="4" y="406"/>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s1ïdè">
              <a:extLst>
                <a:ext uri="{FF2B5EF4-FFF2-40B4-BE49-F238E27FC236}">
                  <a16:creationId xmlns:a16="http://schemas.microsoft.com/office/drawing/2014/main" id="{453DA22B-D276-4F43-9158-F9CE6FE6A980}"/>
                </a:ext>
              </a:extLst>
            </p:cNvPr>
            <p:cNvSpPr/>
            <p:nvPr/>
          </p:nvSpPr>
          <p:spPr bwMode="auto">
            <a:xfrm>
              <a:off x="7825113" y="1518442"/>
              <a:ext cx="249121" cy="350912"/>
            </a:xfrm>
            <a:custGeom>
              <a:avLst/>
              <a:gdLst>
                <a:gd name="T0" fmla="*/ 60 w 130"/>
                <a:gd name="T1" fmla="*/ 184 h 184"/>
                <a:gd name="T2" fmla="*/ 33 w 130"/>
                <a:gd name="T3" fmla="*/ 174 h 184"/>
                <a:gd name="T4" fmla="*/ 32 w 130"/>
                <a:gd name="T5" fmla="*/ 168 h 184"/>
                <a:gd name="T6" fmla="*/ 38 w 130"/>
                <a:gd name="T7" fmla="*/ 168 h 184"/>
                <a:gd name="T8" fmla="*/ 70 w 130"/>
                <a:gd name="T9" fmla="*/ 175 h 184"/>
                <a:gd name="T10" fmla="*/ 113 w 130"/>
                <a:gd name="T11" fmla="*/ 135 h 184"/>
                <a:gd name="T12" fmla="*/ 107 w 130"/>
                <a:gd name="T13" fmla="*/ 65 h 184"/>
                <a:gd name="T14" fmla="*/ 75 w 130"/>
                <a:gd name="T15" fmla="*/ 53 h 184"/>
                <a:gd name="T16" fmla="*/ 72 w 130"/>
                <a:gd name="T17" fmla="*/ 51 h 184"/>
                <a:gd name="T18" fmla="*/ 70 w 130"/>
                <a:gd name="T19" fmla="*/ 48 h 184"/>
                <a:gd name="T20" fmla="*/ 50 w 130"/>
                <a:gd name="T21" fmla="*/ 16 h 184"/>
                <a:gd name="T22" fmla="*/ 6 w 130"/>
                <a:gd name="T23" fmla="*/ 17 h 184"/>
                <a:gd name="T24" fmla="*/ 1 w 130"/>
                <a:gd name="T25" fmla="*/ 16 h 184"/>
                <a:gd name="T26" fmla="*/ 2 w 130"/>
                <a:gd name="T27" fmla="*/ 11 h 184"/>
                <a:gd name="T28" fmla="*/ 54 w 130"/>
                <a:gd name="T29" fmla="*/ 9 h 184"/>
                <a:gd name="T30" fmla="*/ 78 w 130"/>
                <a:gd name="T31" fmla="*/ 44 h 184"/>
                <a:gd name="T32" fmla="*/ 113 w 130"/>
                <a:gd name="T33" fmla="*/ 60 h 184"/>
                <a:gd name="T34" fmla="*/ 121 w 130"/>
                <a:gd name="T35" fmla="*/ 137 h 184"/>
                <a:gd name="T36" fmla="*/ 72 w 130"/>
                <a:gd name="T37" fmla="*/ 183 h 184"/>
                <a:gd name="T38" fmla="*/ 60 w 130"/>
                <a:gd name="T39"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84">
                  <a:moveTo>
                    <a:pt x="60" y="184"/>
                  </a:moveTo>
                  <a:cubicBezTo>
                    <a:pt x="50" y="184"/>
                    <a:pt x="41" y="181"/>
                    <a:pt x="33" y="174"/>
                  </a:cubicBezTo>
                  <a:cubicBezTo>
                    <a:pt x="31" y="172"/>
                    <a:pt x="31" y="170"/>
                    <a:pt x="32" y="168"/>
                  </a:cubicBezTo>
                  <a:cubicBezTo>
                    <a:pt x="34" y="166"/>
                    <a:pt x="36" y="166"/>
                    <a:pt x="38" y="168"/>
                  </a:cubicBezTo>
                  <a:cubicBezTo>
                    <a:pt x="47" y="176"/>
                    <a:pt x="58" y="178"/>
                    <a:pt x="70" y="175"/>
                  </a:cubicBezTo>
                  <a:cubicBezTo>
                    <a:pt x="91" y="169"/>
                    <a:pt x="109" y="147"/>
                    <a:pt x="113" y="135"/>
                  </a:cubicBezTo>
                  <a:cubicBezTo>
                    <a:pt x="122" y="109"/>
                    <a:pt x="119" y="81"/>
                    <a:pt x="107" y="65"/>
                  </a:cubicBezTo>
                  <a:cubicBezTo>
                    <a:pt x="99" y="55"/>
                    <a:pt x="88" y="51"/>
                    <a:pt x="75" y="53"/>
                  </a:cubicBezTo>
                  <a:cubicBezTo>
                    <a:pt x="74" y="53"/>
                    <a:pt x="72" y="52"/>
                    <a:pt x="72" y="51"/>
                  </a:cubicBezTo>
                  <a:cubicBezTo>
                    <a:pt x="71" y="51"/>
                    <a:pt x="70" y="50"/>
                    <a:pt x="70" y="48"/>
                  </a:cubicBezTo>
                  <a:cubicBezTo>
                    <a:pt x="71" y="35"/>
                    <a:pt x="63" y="23"/>
                    <a:pt x="50" y="16"/>
                  </a:cubicBezTo>
                  <a:cubicBezTo>
                    <a:pt x="36" y="8"/>
                    <a:pt x="18" y="8"/>
                    <a:pt x="6" y="17"/>
                  </a:cubicBezTo>
                  <a:cubicBezTo>
                    <a:pt x="5" y="18"/>
                    <a:pt x="2" y="18"/>
                    <a:pt x="1" y="16"/>
                  </a:cubicBezTo>
                  <a:cubicBezTo>
                    <a:pt x="0" y="14"/>
                    <a:pt x="0" y="12"/>
                    <a:pt x="2" y="11"/>
                  </a:cubicBezTo>
                  <a:cubicBezTo>
                    <a:pt x="16" y="0"/>
                    <a:pt x="37" y="0"/>
                    <a:pt x="54" y="9"/>
                  </a:cubicBezTo>
                  <a:cubicBezTo>
                    <a:pt x="68" y="17"/>
                    <a:pt x="77" y="30"/>
                    <a:pt x="78" y="44"/>
                  </a:cubicBezTo>
                  <a:cubicBezTo>
                    <a:pt x="92" y="44"/>
                    <a:pt x="104" y="50"/>
                    <a:pt x="113" y="60"/>
                  </a:cubicBezTo>
                  <a:cubicBezTo>
                    <a:pt x="127" y="78"/>
                    <a:pt x="130" y="109"/>
                    <a:pt x="121" y="137"/>
                  </a:cubicBezTo>
                  <a:cubicBezTo>
                    <a:pt x="115" y="154"/>
                    <a:pt x="94" y="176"/>
                    <a:pt x="72" y="183"/>
                  </a:cubicBezTo>
                  <a:cubicBezTo>
                    <a:pt x="68" y="184"/>
                    <a:pt x="64" y="184"/>
                    <a:pt x="60" y="184"/>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išliďé">
              <a:extLst>
                <a:ext uri="{FF2B5EF4-FFF2-40B4-BE49-F238E27FC236}">
                  <a16:creationId xmlns:a16="http://schemas.microsoft.com/office/drawing/2014/main" id="{342497C5-6288-4C34-860A-30BE3755DE68}"/>
                </a:ext>
              </a:extLst>
            </p:cNvPr>
            <p:cNvSpPr/>
            <p:nvPr/>
          </p:nvSpPr>
          <p:spPr bwMode="auto">
            <a:xfrm>
              <a:off x="7792969" y="1724704"/>
              <a:ext cx="337519" cy="326804"/>
            </a:xfrm>
            <a:custGeom>
              <a:avLst/>
              <a:gdLst>
                <a:gd name="T0" fmla="*/ 39 w 177"/>
                <a:gd name="T1" fmla="*/ 171 h 171"/>
                <a:gd name="T2" fmla="*/ 1 w 177"/>
                <a:gd name="T3" fmla="*/ 157 h 171"/>
                <a:gd name="T4" fmla="*/ 2 w 177"/>
                <a:gd name="T5" fmla="*/ 151 h 171"/>
                <a:gd name="T6" fmla="*/ 8 w 177"/>
                <a:gd name="T7" fmla="*/ 153 h 171"/>
                <a:gd name="T8" fmla="*/ 53 w 177"/>
                <a:gd name="T9" fmla="*/ 162 h 171"/>
                <a:gd name="T10" fmla="*/ 73 w 177"/>
                <a:gd name="T11" fmla="*/ 145 h 171"/>
                <a:gd name="T12" fmla="*/ 77 w 177"/>
                <a:gd name="T13" fmla="*/ 141 h 171"/>
                <a:gd name="T14" fmla="*/ 81 w 177"/>
                <a:gd name="T15" fmla="*/ 143 h 171"/>
                <a:gd name="T16" fmla="*/ 99 w 177"/>
                <a:gd name="T17" fmla="*/ 156 h 171"/>
                <a:gd name="T18" fmla="*/ 150 w 177"/>
                <a:gd name="T19" fmla="*/ 147 h 171"/>
                <a:gd name="T20" fmla="*/ 166 w 177"/>
                <a:gd name="T21" fmla="*/ 105 h 171"/>
                <a:gd name="T22" fmla="*/ 146 w 177"/>
                <a:gd name="T23" fmla="*/ 81 h 171"/>
                <a:gd name="T24" fmla="*/ 143 w 177"/>
                <a:gd name="T25" fmla="*/ 78 h 171"/>
                <a:gd name="T26" fmla="*/ 145 w 177"/>
                <a:gd name="T27" fmla="*/ 74 h 171"/>
                <a:gd name="T28" fmla="*/ 162 w 177"/>
                <a:gd name="T29" fmla="*/ 40 h 171"/>
                <a:gd name="T30" fmla="*/ 140 w 177"/>
                <a:gd name="T31" fmla="*/ 8 h 171"/>
                <a:gd name="T32" fmla="*/ 138 w 177"/>
                <a:gd name="T33" fmla="*/ 3 h 171"/>
                <a:gd name="T34" fmla="*/ 143 w 177"/>
                <a:gd name="T35" fmla="*/ 0 h 171"/>
                <a:gd name="T36" fmla="*/ 170 w 177"/>
                <a:gd name="T37" fmla="*/ 40 h 171"/>
                <a:gd name="T38" fmla="*/ 155 w 177"/>
                <a:gd name="T39" fmla="*/ 77 h 171"/>
                <a:gd name="T40" fmla="*/ 174 w 177"/>
                <a:gd name="T41" fmla="*/ 104 h 171"/>
                <a:gd name="T42" fmla="*/ 154 w 177"/>
                <a:gd name="T43" fmla="*/ 154 h 171"/>
                <a:gd name="T44" fmla="*/ 97 w 177"/>
                <a:gd name="T45" fmla="*/ 164 h 171"/>
                <a:gd name="T46" fmla="*/ 79 w 177"/>
                <a:gd name="T47" fmla="*/ 154 h 171"/>
                <a:gd name="T48" fmla="*/ 55 w 177"/>
                <a:gd name="T49" fmla="*/ 170 h 171"/>
                <a:gd name="T50" fmla="*/ 39 w 177"/>
                <a:gd name="T51"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71">
                  <a:moveTo>
                    <a:pt x="39" y="171"/>
                  </a:moveTo>
                  <a:cubicBezTo>
                    <a:pt x="23" y="171"/>
                    <a:pt x="7" y="167"/>
                    <a:pt x="1" y="157"/>
                  </a:cubicBezTo>
                  <a:cubicBezTo>
                    <a:pt x="0" y="155"/>
                    <a:pt x="0" y="153"/>
                    <a:pt x="2" y="151"/>
                  </a:cubicBezTo>
                  <a:cubicBezTo>
                    <a:pt x="4" y="150"/>
                    <a:pt x="7" y="151"/>
                    <a:pt x="8" y="153"/>
                  </a:cubicBezTo>
                  <a:cubicBezTo>
                    <a:pt x="13" y="162"/>
                    <a:pt x="35" y="166"/>
                    <a:pt x="53" y="162"/>
                  </a:cubicBezTo>
                  <a:cubicBezTo>
                    <a:pt x="60" y="160"/>
                    <a:pt x="72" y="156"/>
                    <a:pt x="73" y="145"/>
                  </a:cubicBezTo>
                  <a:cubicBezTo>
                    <a:pt x="74" y="143"/>
                    <a:pt x="75" y="141"/>
                    <a:pt x="77" y="141"/>
                  </a:cubicBezTo>
                  <a:cubicBezTo>
                    <a:pt x="78" y="141"/>
                    <a:pt x="80" y="142"/>
                    <a:pt x="81" y="143"/>
                  </a:cubicBezTo>
                  <a:cubicBezTo>
                    <a:pt x="84" y="149"/>
                    <a:pt x="90" y="154"/>
                    <a:pt x="99" y="156"/>
                  </a:cubicBezTo>
                  <a:cubicBezTo>
                    <a:pt x="116" y="160"/>
                    <a:pt x="138" y="155"/>
                    <a:pt x="150" y="147"/>
                  </a:cubicBezTo>
                  <a:cubicBezTo>
                    <a:pt x="162" y="139"/>
                    <a:pt x="169" y="121"/>
                    <a:pt x="166" y="105"/>
                  </a:cubicBezTo>
                  <a:cubicBezTo>
                    <a:pt x="165" y="98"/>
                    <a:pt x="161" y="85"/>
                    <a:pt x="146" y="81"/>
                  </a:cubicBezTo>
                  <a:cubicBezTo>
                    <a:pt x="144" y="81"/>
                    <a:pt x="143" y="79"/>
                    <a:pt x="143" y="78"/>
                  </a:cubicBezTo>
                  <a:cubicBezTo>
                    <a:pt x="143" y="76"/>
                    <a:pt x="144" y="74"/>
                    <a:pt x="145" y="74"/>
                  </a:cubicBezTo>
                  <a:cubicBezTo>
                    <a:pt x="159" y="68"/>
                    <a:pt x="163" y="52"/>
                    <a:pt x="162" y="40"/>
                  </a:cubicBezTo>
                  <a:cubicBezTo>
                    <a:pt x="161" y="27"/>
                    <a:pt x="154" y="12"/>
                    <a:pt x="140" y="8"/>
                  </a:cubicBezTo>
                  <a:cubicBezTo>
                    <a:pt x="138" y="7"/>
                    <a:pt x="137" y="5"/>
                    <a:pt x="138" y="3"/>
                  </a:cubicBezTo>
                  <a:cubicBezTo>
                    <a:pt x="138" y="1"/>
                    <a:pt x="140" y="0"/>
                    <a:pt x="143" y="0"/>
                  </a:cubicBezTo>
                  <a:cubicBezTo>
                    <a:pt x="160" y="5"/>
                    <a:pt x="169" y="24"/>
                    <a:pt x="170" y="40"/>
                  </a:cubicBezTo>
                  <a:cubicBezTo>
                    <a:pt x="171" y="55"/>
                    <a:pt x="165" y="69"/>
                    <a:pt x="155" y="77"/>
                  </a:cubicBezTo>
                  <a:cubicBezTo>
                    <a:pt x="165" y="82"/>
                    <a:pt x="172" y="91"/>
                    <a:pt x="174" y="104"/>
                  </a:cubicBezTo>
                  <a:cubicBezTo>
                    <a:pt x="177" y="123"/>
                    <a:pt x="169" y="144"/>
                    <a:pt x="154" y="154"/>
                  </a:cubicBezTo>
                  <a:cubicBezTo>
                    <a:pt x="141" y="162"/>
                    <a:pt x="117" y="169"/>
                    <a:pt x="97" y="164"/>
                  </a:cubicBezTo>
                  <a:cubicBezTo>
                    <a:pt x="90" y="162"/>
                    <a:pt x="83" y="158"/>
                    <a:pt x="79" y="154"/>
                  </a:cubicBezTo>
                  <a:cubicBezTo>
                    <a:pt x="75" y="161"/>
                    <a:pt x="67" y="167"/>
                    <a:pt x="55" y="170"/>
                  </a:cubicBezTo>
                  <a:cubicBezTo>
                    <a:pt x="50" y="171"/>
                    <a:pt x="44" y="171"/>
                    <a:pt x="39" y="171"/>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îṥḷiḍe">
              <a:extLst>
                <a:ext uri="{FF2B5EF4-FFF2-40B4-BE49-F238E27FC236}">
                  <a16:creationId xmlns:a16="http://schemas.microsoft.com/office/drawing/2014/main" id="{B3617C15-C590-4098-A8B2-ACEB1F03DA5D}"/>
                </a:ext>
              </a:extLst>
            </p:cNvPr>
            <p:cNvSpPr/>
            <p:nvPr/>
          </p:nvSpPr>
          <p:spPr bwMode="auto">
            <a:xfrm>
              <a:off x="7744752" y="1981861"/>
              <a:ext cx="75004" cy="66968"/>
            </a:xfrm>
            <a:custGeom>
              <a:avLst/>
              <a:gdLst>
                <a:gd name="T0" fmla="*/ 13 w 40"/>
                <a:gd name="T1" fmla="*/ 35 h 35"/>
                <a:gd name="T2" fmla="*/ 2 w 40"/>
                <a:gd name="T3" fmla="*/ 32 h 35"/>
                <a:gd name="T4" fmla="*/ 1 w 40"/>
                <a:gd name="T5" fmla="*/ 26 h 35"/>
                <a:gd name="T6" fmla="*/ 6 w 40"/>
                <a:gd name="T7" fmla="*/ 25 h 35"/>
                <a:gd name="T8" fmla="*/ 17 w 40"/>
                <a:gd name="T9" fmla="*/ 26 h 35"/>
                <a:gd name="T10" fmla="*/ 32 w 40"/>
                <a:gd name="T11" fmla="*/ 3 h 35"/>
                <a:gd name="T12" fmla="*/ 37 w 40"/>
                <a:gd name="T13" fmla="*/ 0 h 35"/>
                <a:gd name="T14" fmla="*/ 39 w 40"/>
                <a:gd name="T15" fmla="*/ 5 h 35"/>
                <a:gd name="T16" fmla="*/ 20 w 40"/>
                <a:gd name="T17" fmla="*/ 34 h 35"/>
                <a:gd name="T18" fmla="*/ 13 w 40"/>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5">
                  <a:moveTo>
                    <a:pt x="13" y="35"/>
                  </a:moveTo>
                  <a:cubicBezTo>
                    <a:pt x="10" y="35"/>
                    <a:pt x="6" y="34"/>
                    <a:pt x="2" y="32"/>
                  </a:cubicBezTo>
                  <a:cubicBezTo>
                    <a:pt x="0" y="30"/>
                    <a:pt x="0" y="28"/>
                    <a:pt x="1" y="26"/>
                  </a:cubicBezTo>
                  <a:cubicBezTo>
                    <a:pt x="2" y="24"/>
                    <a:pt x="4" y="24"/>
                    <a:pt x="6" y="25"/>
                  </a:cubicBezTo>
                  <a:cubicBezTo>
                    <a:pt x="10" y="27"/>
                    <a:pt x="14" y="28"/>
                    <a:pt x="17" y="26"/>
                  </a:cubicBezTo>
                  <a:cubicBezTo>
                    <a:pt x="25" y="23"/>
                    <a:pt x="30" y="12"/>
                    <a:pt x="32" y="3"/>
                  </a:cubicBezTo>
                  <a:cubicBezTo>
                    <a:pt x="32" y="1"/>
                    <a:pt x="34" y="0"/>
                    <a:pt x="37" y="0"/>
                  </a:cubicBezTo>
                  <a:cubicBezTo>
                    <a:pt x="39" y="1"/>
                    <a:pt x="40" y="3"/>
                    <a:pt x="39" y="5"/>
                  </a:cubicBezTo>
                  <a:cubicBezTo>
                    <a:pt x="37" y="16"/>
                    <a:pt x="30" y="29"/>
                    <a:pt x="20" y="34"/>
                  </a:cubicBezTo>
                  <a:cubicBezTo>
                    <a:pt x="18" y="34"/>
                    <a:pt x="16" y="35"/>
                    <a:pt x="13" y="35"/>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îsļiḓe">
              <a:extLst>
                <a:ext uri="{FF2B5EF4-FFF2-40B4-BE49-F238E27FC236}">
                  <a16:creationId xmlns:a16="http://schemas.microsoft.com/office/drawing/2014/main" id="{47A9BEA1-684A-4980-B446-DE7B635473C3}"/>
                </a:ext>
              </a:extLst>
            </p:cNvPr>
            <p:cNvSpPr/>
            <p:nvPr/>
          </p:nvSpPr>
          <p:spPr bwMode="auto">
            <a:xfrm>
              <a:off x="7929583" y="2008648"/>
              <a:ext cx="158044" cy="254478"/>
            </a:xfrm>
            <a:custGeom>
              <a:avLst/>
              <a:gdLst>
                <a:gd name="T0" fmla="*/ 18 w 82"/>
                <a:gd name="T1" fmla="*/ 134 h 134"/>
                <a:gd name="T2" fmla="*/ 17 w 82"/>
                <a:gd name="T3" fmla="*/ 134 h 134"/>
                <a:gd name="T4" fmla="*/ 1 w 82"/>
                <a:gd name="T5" fmla="*/ 128 h 134"/>
                <a:gd name="T6" fmla="*/ 2 w 82"/>
                <a:gd name="T7" fmla="*/ 122 h 134"/>
                <a:gd name="T8" fmla="*/ 7 w 82"/>
                <a:gd name="T9" fmla="*/ 122 h 134"/>
                <a:gd name="T10" fmla="*/ 17 w 82"/>
                <a:gd name="T11" fmla="*/ 126 h 134"/>
                <a:gd name="T12" fmla="*/ 35 w 82"/>
                <a:gd name="T13" fmla="*/ 121 h 134"/>
                <a:gd name="T14" fmla="*/ 46 w 82"/>
                <a:gd name="T15" fmla="*/ 73 h 134"/>
                <a:gd name="T16" fmla="*/ 48 w 82"/>
                <a:gd name="T17" fmla="*/ 69 h 134"/>
                <a:gd name="T18" fmla="*/ 67 w 82"/>
                <a:gd name="T19" fmla="*/ 53 h 134"/>
                <a:gd name="T20" fmla="*/ 68 w 82"/>
                <a:gd name="T21" fmla="*/ 53 h 134"/>
                <a:gd name="T22" fmla="*/ 75 w 82"/>
                <a:gd name="T23" fmla="*/ 31 h 134"/>
                <a:gd name="T24" fmla="*/ 71 w 82"/>
                <a:gd name="T25" fmla="*/ 5 h 134"/>
                <a:gd name="T26" fmla="*/ 74 w 82"/>
                <a:gd name="T27" fmla="*/ 1 h 134"/>
                <a:gd name="T28" fmla="*/ 78 w 82"/>
                <a:gd name="T29" fmla="*/ 3 h 134"/>
                <a:gd name="T30" fmla="*/ 82 w 82"/>
                <a:gd name="T31" fmla="*/ 31 h 134"/>
                <a:gd name="T32" fmla="*/ 74 w 82"/>
                <a:gd name="T33" fmla="*/ 57 h 134"/>
                <a:gd name="T34" fmla="*/ 54 w 82"/>
                <a:gd name="T35" fmla="*/ 74 h 134"/>
                <a:gd name="T36" fmla="*/ 40 w 82"/>
                <a:gd name="T37" fmla="*/ 126 h 134"/>
                <a:gd name="T38" fmla="*/ 18 w 82"/>
                <a:gd name="T3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34">
                  <a:moveTo>
                    <a:pt x="18" y="134"/>
                  </a:moveTo>
                  <a:cubicBezTo>
                    <a:pt x="18" y="134"/>
                    <a:pt x="17" y="134"/>
                    <a:pt x="17" y="134"/>
                  </a:cubicBezTo>
                  <a:cubicBezTo>
                    <a:pt x="10" y="134"/>
                    <a:pt x="5" y="131"/>
                    <a:pt x="1" y="128"/>
                  </a:cubicBezTo>
                  <a:cubicBezTo>
                    <a:pt x="0" y="126"/>
                    <a:pt x="0" y="123"/>
                    <a:pt x="2" y="122"/>
                  </a:cubicBezTo>
                  <a:cubicBezTo>
                    <a:pt x="3" y="121"/>
                    <a:pt x="6" y="121"/>
                    <a:pt x="7" y="122"/>
                  </a:cubicBezTo>
                  <a:cubicBezTo>
                    <a:pt x="9" y="125"/>
                    <a:pt x="13" y="126"/>
                    <a:pt x="17" y="126"/>
                  </a:cubicBezTo>
                  <a:cubicBezTo>
                    <a:pt x="23" y="126"/>
                    <a:pt x="31" y="124"/>
                    <a:pt x="35" y="121"/>
                  </a:cubicBezTo>
                  <a:cubicBezTo>
                    <a:pt x="54" y="104"/>
                    <a:pt x="46" y="73"/>
                    <a:pt x="46" y="73"/>
                  </a:cubicBezTo>
                  <a:cubicBezTo>
                    <a:pt x="45" y="71"/>
                    <a:pt x="46" y="69"/>
                    <a:pt x="48" y="69"/>
                  </a:cubicBezTo>
                  <a:cubicBezTo>
                    <a:pt x="54" y="65"/>
                    <a:pt x="65" y="58"/>
                    <a:pt x="67" y="53"/>
                  </a:cubicBezTo>
                  <a:cubicBezTo>
                    <a:pt x="68" y="53"/>
                    <a:pt x="68" y="53"/>
                    <a:pt x="68" y="53"/>
                  </a:cubicBezTo>
                  <a:cubicBezTo>
                    <a:pt x="74" y="45"/>
                    <a:pt x="75" y="40"/>
                    <a:pt x="75" y="31"/>
                  </a:cubicBezTo>
                  <a:cubicBezTo>
                    <a:pt x="75" y="22"/>
                    <a:pt x="73" y="14"/>
                    <a:pt x="71" y="5"/>
                  </a:cubicBezTo>
                  <a:cubicBezTo>
                    <a:pt x="70" y="3"/>
                    <a:pt x="71" y="1"/>
                    <a:pt x="74" y="1"/>
                  </a:cubicBezTo>
                  <a:cubicBezTo>
                    <a:pt x="76" y="0"/>
                    <a:pt x="78" y="1"/>
                    <a:pt x="78" y="3"/>
                  </a:cubicBezTo>
                  <a:cubicBezTo>
                    <a:pt x="81" y="12"/>
                    <a:pt x="82" y="21"/>
                    <a:pt x="82" y="31"/>
                  </a:cubicBezTo>
                  <a:cubicBezTo>
                    <a:pt x="82" y="41"/>
                    <a:pt x="81" y="48"/>
                    <a:pt x="74" y="57"/>
                  </a:cubicBezTo>
                  <a:cubicBezTo>
                    <a:pt x="71" y="63"/>
                    <a:pt x="59" y="71"/>
                    <a:pt x="54" y="74"/>
                  </a:cubicBezTo>
                  <a:cubicBezTo>
                    <a:pt x="56" y="83"/>
                    <a:pt x="59" y="110"/>
                    <a:pt x="40" y="126"/>
                  </a:cubicBezTo>
                  <a:cubicBezTo>
                    <a:pt x="35" y="131"/>
                    <a:pt x="26" y="134"/>
                    <a:pt x="18" y="134"/>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iṡḷíḓè">
              <a:extLst>
                <a:ext uri="{FF2B5EF4-FFF2-40B4-BE49-F238E27FC236}">
                  <a16:creationId xmlns:a16="http://schemas.microsoft.com/office/drawing/2014/main" id="{A6119483-A6B0-4769-8808-3F9D77CD9FC8}"/>
                </a:ext>
              </a:extLst>
            </p:cNvPr>
            <p:cNvSpPr/>
            <p:nvPr/>
          </p:nvSpPr>
          <p:spPr bwMode="auto">
            <a:xfrm>
              <a:off x="7683141" y="2075616"/>
              <a:ext cx="297338" cy="262514"/>
            </a:xfrm>
            <a:custGeom>
              <a:avLst/>
              <a:gdLst>
                <a:gd name="T0" fmla="*/ 82 w 155"/>
                <a:gd name="T1" fmla="*/ 137 h 137"/>
                <a:gd name="T2" fmla="*/ 42 w 155"/>
                <a:gd name="T3" fmla="*/ 129 h 137"/>
                <a:gd name="T4" fmla="*/ 9 w 155"/>
                <a:gd name="T5" fmla="*/ 96 h 137"/>
                <a:gd name="T6" fmla="*/ 1 w 155"/>
                <a:gd name="T7" fmla="*/ 83 h 137"/>
                <a:gd name="T8" fmla="*/ 3 w 155"/>
                <a:gd name="T9" fmla="*/ 77 h 137"/>
                <a:gd name="T10" fmla="*/ 8 w 155"/>
                <a:gd name="T11" fmla="*/ 79 h 137"/>
                <a:gd name="T12" fmla="*/ 16 w 155"/>
                <a:gd name="T13" fmla="*/ 92 h 137"/>
                <a:gd name="T14" fmla="*/ 45 w 155"/>
                <a:gd name="T15" fmla="*/ 122 h 137"/>
                <a:gd name="T16" fmla="*/ 108 w 155"/>
                <a:gd name="T17" fmla="*/ 122 h 137"/>
                <a:gd name="T18" fmla="*/ 112 w 155"/>
                <a:gd name="T19" fmla="*/ 6 h 137"/>
                <a:gd name="T20" fmla="*/ 114 w 155"/>
                <a:gd name="T21" fmla="*/ 1 h 137"/>
                <a:gd name="T22" fmla="*/ 119 w 155"/>
                <a:gd name="T23" fmla="*/ 3 h 137"/>
                <a:gd name="T24" fmla="*/ 113 w 155"/>
                <a:gd name="T25" fmla="*/ 129 h 137"/>
                <a:gd name="T26" fmla="*/ 82 w 155"/>
                <a:gd name="T2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37">
                  <a:moveTo>
                    <a:pt x="82" y="137"/>
                  </a:moveTo>
                  <a:cubicBezTo>
                    <a:pt x="67" y="137"/>
                    <a:pt x="52" y="133"/>
                    <a:pt x="42" y="129"/>
                  </a:cubicBezTo>
                  <a:cubicBezTo>
                    <a:pt x="23" y="121"/>
                    <a:pt x="16" y="110"/>
                    <a:pt x="9" y="96"/>
                  </a:cubicBezTo>
                  <a:cubicBezTo>
                    <a:pt x="7" y="92"/>
                    <a:pt x="4" y="87"/>
                    <a:pt x="1" y="83"/>
                  </a:cubicBezTo>
                  <a:cubicBezTo>
                    <a:pt x="0" y="81"/>
                    <a:pt x="1" y="79"/>
                    <a:pt x="3" y="77"/>
                  </a:cubicBezTo>
                  <a:cubicBezTo>
                    <a:pt x="4" y="76"/>
                    <a:pt x="7" y="77"/>
                    <a:pt x="8" y="79"/>
                  </a:cubicBezTo>
                  <a:cubicBezTo>
                    <a:pt x="11" y="83"/>
                    <a:pt x="13" y="88"/>
                    <a:pt x="16" y="92"/>
                  </a:cubicBezTo>
                  <a:cubicBezTo>
                    <a:pt x="23" y="106"/>
                    <a:pt x="28" y="115"/>
                    <a:pt x="45" y="122"/>
                  </a:cubicBezTo>
                  <a:cubicBezTo>
                    <a:pt x="64" y="129"/>
                    <a:pt x="93" y="132"/>
                    <a:pt x="108" y="122"/>
                  </a:cubicBezTo>
                  <a:cubicBezTo>
                    <a:pt x="146" y="98"/>
                    <a:pt x="127" y="36"/>
                    <a:pt x="112" y="6"/>
                  </a:cubicBezTo>
                  <a:cubicBezTo>
                    <a:pt x="111" y="4"/>
                    <a:pt x="112" y="2"/>
                    <a:pt x="114" y="1"/>
                  </a:cubicBezTo>
                  <a:cubicBezTo>
                    <a:pt x="116" y="0"/>
                    <a:pt x="118" y="1"/>
                    <a:pt x="119" y="3"/>
                  </a:cubicBezTo>
                  <a:cubicBezTo>
                    <a:pt x="135" y="34"/>
                    <a:pt x="155" y="101"/>
                    <a:pt x="113" y="129"/>
                  </a:cubicBezTo>
                  <a:cubicBezTo>
                    <a:pt x="104" y="135"/>
                    <a:pt x="93" y="137"/>
                    <a:pt x="82" y="137"/>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šľídê">
              <a:extLst>
                <a:ext uri="{FF2B5EF4-FFF2-40B4-BE49-F238E27FC236}">
                  <a16:creationId xmlns:a16="http://schemas.microsoft.com/office/drawing/2014/main" id="{08AF1458-B5C7-4164-80BD-518FE517AA7F}"/>
                </a:ext>
              </a:extLst>
            </p:cNvPr>
            <p:cNvSpPr/>
            <p:nvPr/>
          </p:nvSpPr>
          <p:spPr bwMode="auto">
            <a:xfrm>
              <a:off x="7838507" y="1764884"/>
              <a:ext cx="109827" cy="42860"/>
            </a:xfrm>
            <a:custGeom>
              <a:avLst/>
              <a:gdLst>
                <a:gd name="T0" fmla="*/ 28 w 57"/>
                <a:gd name="T1" fmla="*/ 22 h 22"/>
                <a:gd name="T2" fmla="*/ 1 w 57"/>
                <a:gd name="T3" fmla="*/ 8 h 22"/>
                <a:gd name="T4" fmla="*/ 2 w 57"/>
                <a:gd name="T5" fmla="*/ 3 h 22"/>
                <a:gd name="T6" fmla="*/ 8 w 57"/>
                <a:gd name="T7" fmla="*/ 4 h 22"/>
                <a:gd name="T8" fmla="*/ 31 w 57"/>
                <a:gd name="T9" fmla="*/ 14 h 22"/>
                <a:gd name="T10" fmla="*/ 49 w 57"/>
                <a:gd name="T11" fmla="*/ 3 h 22"/>
                <a:gd name="T12" fmla="*/ 54 w 57"/>
                <a:gd name="T13" fmla="*/ 1 h 22"/>
                <a:gd name="T14" fmla="*/ 56 w 57"/>
                <a:gd name="T15" fmla="*/ 6 h 22"/>
                <a:gd name="T16" fmla="*/ 31 w 57"/>
                <a:gd name="T17" fmla="*/ 22 h 22"/>
                <a:gd name="T18" fmla="*/ 28 w 57"/>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22">
                  <a:moveTo>
                    <a:pt x="28" y="22"/>
                  </a:moveTo>
                  <a:cubicBezTo>
                    <a:pt x="17" y="22"/>
                    <a:pt x="6" y="17"/>
                    <a:pt x="1" y="8"/>
                  </a:cubicBezTo>
                  <a:cubicBezTo>
                    <a:pt x="0" y="6"/>
                    <a:pt x="0" y="4"/>
                    <a:pt x="2" y="3"/>
                  </a:cubicBezTo>
                  <a:cubicBezTo>
                    <a:pt x="4" y="2"/>
                    <a:pt x="6" y="2"/>
                    <a:pt x="8" y="4"/>
                  </a:cubicBezTo>
                  <a:cubicBezTo>
                    <a:pt x="12" y="11"/>
                    <a:pt x="21" y="15"/>
                    <a:pt x="31" y="14"/>
                  </a:cubicBezTo>
                  <a:cubicBezTo>
                    <a:pt x="39" y="14"/>
                    <a:pt x="46" y="10"/>
                    <a:pt x="49" y="3"/>
                  </a:cubicBezTo>
                  <a:cubicBezTo>
                    <a:pt x="49" y="1"/>
                    <a:pt x="52" y="0"/>
                    <a:pt x="54" y="1"/>
                  </a:cubicBezTo>
                  <a:cubicBezTo>
                    <a:pt x="56" y="2"/>
                    <a:pt x="57" y="4"/>
                    <a:pt x="56" y="6"/>
                  </a:cubicBezTo>
                  <a:cubicBezTo>
                    <a:pt x="52" y="15"/>
                    <a:pt x="43" y="21"/>
                    <a:pt x="31" y="22"/>
                  </a:cubicBezTo>
                  <a:cubicBezTo>
                    <a:pt x="30" y="22"/>
                    <a:pt x="29" y="22"/>
                    <a:pt x="28" y="22"/>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i$ľîḋè">
              <a:extLst>
                <a:ext uri="{FF2B5EF4-FFF2-40B4-BE49-F238E27FC236}">
                  <a16:creationId xmlns:a16="http://schemas.microsoft.com/office/drawing/2014/main" id="{DCDD4412-019C-4A4F-A5F5-346829BF45E2}"/>
                </a:ext>
              </a:extLst>
            </p:cNvPr>
            <p:cNvSpPr/>
            <p:nvPr/>
          </p:nvSpPr>
          <p:spPr bwMode="auto">
            <a:xfrm>
              <a:off x="7685820" y="1716667"/>
              <a:ext cx="222334" cy="174117"/>
            </a:xfrm>
            <a:custGeom>
              <a:avLst/>
              <a:gdLst>
                <a:gd name="T0" fmla="*/ 75 w 116"/>
                <a:gd name="T1" fmla="*/ 91 h 91"/>
                <a:gd name="T2" fmla="*/ 62 w 116"/>
                <a:gd name="T3" fmla="*/ 89 h 91"/>
                <a:gd name="T4" fmla="*/ 0 w 116"/>
                <a:gd name="T5" fmla="*/ 4 h 91"/>
                <a:gd name="T6" fmla="*/ 4 w 116"/>
                <a:gd name="T7" fmla="*/ 0 h 91"/>
                <a:gd name="T8" fmla="*/ 8 w 116"/>
                <a:gd name="T9" fmla="*/ 4 h 91"/>
                <a:gd name="T10" fmla="*/ 64 w 116"/>
                <a:gd name="T11" fmla="*/ 82 h 91"/>
                <a:gd name="T12" fmla="*/ 99 w 116"/>
                <a:gd name="T13" fmla="*/ 75 h 91"/>
                <a:gd name="T14" fmla="*/ 104 w 116"/>
                <a:gd name="T15" fmla="*/ 47 h 91"/>
                <a:gd name="T16" fmla="*/ 107 w 116"/>
                <a:gd name="T17" fmla="*/ 42 h 91"/>
                <a:gd name="T18" fmla="*/ 112 w 116"/>
                <a:gd name="T19" fmla="*/ 45 h 91"/>
                <a:gd name="T20" fmla="*/ 104 w 116"/>
                <a:gd name="T21" fmla="*/ 80 h 91"/>
                <a:gd name="T22" fmla="*/ 75 w 1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91">
                  <a:moveTo>
                    <a:pt x="75" y="91"/>
                  </a:moveTo>
                  <a:cubicBezTo>
                    <a:pt x="71" y="91"/>
                    <a:pt x="66" y="91"/>
                    <a:pt x="62" y="89"/>
                  </a:cubicBezTo>
                  <a:cubicBezTo>
                    <a:pt x="30" y="80"/>
                    <a:pt x="0" y="38"/>
                    <a:pt x="0" y="4"/>
                  </a:cubicBezTo>
                  <a:cubicBezTo>
                    <a:pt x="0" y="2"/>
                    <a:pt x="1" y="0"/>
                    <a:pt x="4" y="0"/>
                  </a:cubicBezTo>
                  <a:cubicBezTo>
                    <a:pt x="6" y="0"/>
                    <a:pt x="8" y="2"/>
                    <a:pt x="8" y="4"/>
                  </a:cubicBezTo>
                  <a:cubicBezTo>
                    <a:pt x="8" y="35"/>
                    <a:pt x="35" y="73"/>
                    <a:pt x="64" y="82"/>
                  </a:cubicBezTo>
                  <a:cubicBezTo>
                    <a:pt x="77" y="85"/>
                    <a:pt x="90" y="83"/>
                    <a:pt x="99" y="75"/>
                  </a:cubicBezTo>
                  <a:cubicBezTo>
                    <a:pt x="106" y="68"/>
                    <a:pt x="108" y="58"/>
                    <a:pt x="104" y="47"/>
                  </a:cubicBezTo>
                  <a:cubicBezTo>
                    <a:pt x="104" y="45"/>
                    <a:pt x="105" y="43"/>
                    <a:pt x="107" y="42"/>
                  </a:cubicBezTo>
                  <a:cubicBezTo>
                    <a:pt x="109" y="41"/>
                    <a:pt x="111" y="43"/>
                    <a:pt x="112" y="45"/>
                  </a:cubicBezTo>
                  <a:cubicBezTo>
                    <a:pt x="116" y="59"/>
                    <a:pt x="113" y="71"/>
                    <a:pt x="104" y="80"/>
                  </a:cubicBezTo>
                  <a:cubicBezTo>
                    <a:pt x="97" y="87"/>
                    <a:pt x="86" y="91"/>
                    <a:pt x="75" y="91"/>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iSḻíḍê">
              <a:extLst>
                <a:ext uri="{FF2B5EF4-FFF2-40B4-BE49-F238E27FC236}">
                  <a16:creationId xmlns:a16="http://schemas.microsoft.com/office/drawing/2014/main" id="{22654A53-8EFC-4E92-A596-FDC5BDB8D0B9}"/>
                </a:ext>
              </a:extLst>
            </p:cNvPr>
            <p:cNvSpPr/>
            <p:nvPr/>
          </p:nvSpPr>
          <p:spPr bwMode="auto">
            <a:xfrm>
              <a:off x="7795647" y="1872033"/>
              <a:ext cx="117864" cy="53574"/>
            </a:xfrm>
            <a:custGeom>
              <a:avLst/>
              <a:gdLst>
                <a:gd name="T0" fmla="*/ 49 w 61"/>
                <a:gd name="T1" fmla="*/ 29 h 29"/>
                <a:gd name="T2" fmla="*/ 1 w 61"/>
                <a:gd name="T3" fmla="*/ 6 h 29"/>
                <a:gd name="T4" fmla="*/ 3 w 61"/>
                <a:gd name="T5" fmla="*/ 1 h 29"/>
                <a:gd name="T6" fmla="*/ 8 w 61"/>
                <a:gd name="T7" fmla="*/ 3 h 29"/>
                <a:gd name="T8" fmla="*/ 56 w 61"/>
                <a:gd name="T9" fmla="*/ 20 h 29"/>
                <a:gd name="T10" fmla="*/ 60 w 61"/>
                <a:gd name="T11" fmla="*/ 24 h 29"/>
                <a:gd name="T12" fmla="*/ 57 w 61"/>
                <a:gd name="T13" fmla="*/ 28 h 29"/>
                <a:gd name="T14" fmla="*/ 49 w 61"/>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9">
                  <a:moveTo>
                    <a:pt x="49" y="29"/>
                  </a:moveTo>
                  <a:cubicBezTo>
                    <a:pt x="33" y="29"/>
                    <a:pt x="10" y="21"/>
                    <a:pt x="1" y="6"/>
                  </a:cubicBezTo>
                  <a:cubicBezTo>
                    <a:pt x="0" y="5"/>
                    <a:pt x="1" y="2"/>
                    <a:pt x="3" y="1"/>
                  </a:cubicBezTo>
                  <a:cubicBezTo>
                    <a:pt x="5" y="0"/>
                    <a:pt x="7" y="1"/>
                    <a:pt x="8" y="3"/>
                  </a:cubicBezTo>
                  <a:cubicBezTo>
                    <a:pt x="16" y="17"/>
                    <a:pt x="42" y="23"/>
                    <a:pt x="56" y="20"/>
                  </a:cubicBezTo>
                  <a:cubicBezTo>
                    <a:pt x="58" y="20"/>
                    <a:pt x="60" y="21"/>
                    <a:pt x="60" y="24"/>
                  </a:cubicBezTo>
                  <a:cubicBezTo>
                    <a:pt x="61" y="26"/>
                    <a:pt x="59" y="28"/>
                    <a:pt x="57" y="28"/>
                  </a:cubicBezTo>
                  <a:cubicBezTo>
                    <a:pt x="55" y="29"/>
                    <a:pt x="52" y="29"/>
                    <a:pt x="49" y="29"/>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íṥlíďe">
              <a:extLst>
                <a:ext uri="{FF2B5EF4-FFF2-40B4-BE49-F238E27FC236}">
                  <a16:creationId xmlns:a16="http://schemas.microsoft.com/office/drawing/2014/main" id="{6D6ECC5F-CBA7-4934-92AA-60BA02BFCAD3}"/>
                </a:ext>
              </a:extLst>
            </p:cNvPr>
            <p:cNvSpPr/>
            <p:nvPr/>
          </p:nvSpPr>
          <p:spPr bwMode="auto">
            <a:xfrm>
              <a:off x="5960725" y="1210389"/>
              <a:ext cx="428595" cy="415201"/>
            </a:xfrm>
            <a:custGeom>
              <a:avLst/>
              <a:gdLst>
                <a:gd name="T0" fmla="*/ 80 w 225"/>
                <a:gd name="T1" fmla="*/ 140 h 217"/>
                <a:gd name="T2" fmla="*/ 110 w 225"/>
                <a:gd name="T3" fmla="*/ 73 h 217"/>
                <a:gd name="T4" fmla="*/ 139 w 225"/>
                <a:gd name="T5" fmla="*/ 141 h 217"/>
                <a:gd name="T6" fmla="*/ 100 w 225"/>
                <a:gd name="T7" fmla="*/ 0 h 217"/>
                <a:gd name="T8" fmla="*/ 91 w 225"/>
                <a:gd name="T9" fmla="*/ 20 h 217"/>
                <a:gd name="T10" fmla="*/ 58 w 225"/>
                <a:gd name="T11" fmla="*/ 20 h 217"/>
                <a:gd name="T12" fmla="*/ 47 w 225"/>
                <a:gd name="T13" fmla="*/ 19 h 217"/>
                <a:gd name="T14" fmla="*/ 22 w 225"/>
                <a:gd name="T15" fmla="*/ 52 h 217"/>
                <a:gd name="T16" fmla="*/ 18 w 225"/>
                <a:gd name="T17" fmla="*/ 81 h 217"/>
                <a:gd name="T18" fmla="*/ 8 w 225"/>
                <a:gd name="T19" fmla="*/ 81 h 217"/>
                <a:gd name="T20" fmla="*/ 0 w 225"/>
                <a:gd name="T21" fmla="*/ 98 h 217"/>
                <a:gd name="T22" fmla="*/ 10 w 225"/>
                <a:gd name="T23" fmla="*/ 107 h 217"/>
                <a:gd name="T24" fmla="*/ 26 w 225"/>
                <a:gd name="T25" fmla="*/ 131 h 217"/>
                <a:gd name="T26" fmla="*/ 42 w 225"/>
                <a:gd name="T27" fmla="*/ 122 h 217"/>
                <a:gd name="T28" fmla="*/ 68 w 225"/>
                <a:gd name="T29" fmla="*/ 151 h 217"/>
                <a:gd name="T30" fmla="*/ 56 w 225"/>
                <a:gd name="T31" fmla="*/ 169 h 217"/>
                <a:gd name="T32" fmla="*/ 75 w 225"/>
                <a:gd name="T33" fmla="*/ 195 h 217"/>
                <a:gd name="T34" fmla="*/ 83 w 225"/>
                <a:gd name="T35" fmla="*/ 203 h 217"/>
                <a:gd name="T36" fmla="*/ 90 w 225"/>
                <a:gd name="T37" fmla="*/ 216 h 217"/>
                <a:gd name="T38" fmla="*/ 124 w 225"/>
                <a:gd name="T39" fmla="*/ 217 h 217"/>
                <a:gd name="T40" fmla="*/ 133 w 225"/>
                <a:gd name="T41" fmla="*/ 204 h 217"/>
                <a:gd name="T42" fmla="*/ 166 w 225"/>
                <a:gd name="T43" fmla="*/ 198 h 217"/>
                <a:gd name="T44" fmla="*/ 177 w 225"/>
                <a:gd name="T45" fmla="*/ 198 h 217"/>
                <a:gd name="T46" fmla="*/ 202 w 225"/>
                <a:gd name="T47" fmla="*/ 165 h 217"/>
                <a:gd name="T48" fmla="*/ 206 w 225"/>
                <a:gd name="T49" fmla="*/ 136 h 217"/>
                <a:gd name="T50" fmla="*/ 216 w 225"/>
                <a:gd name="T51" fmla="*/ 137 h 217"/>
                <a:gd name="T52" fmla="*/ 225 w 225"/>
                <a:gd name="T53" fmla="*/ 97 h 217"/>
                <a:gd name="T54" fmla="*/ 206 w 225"/>
                <a:gd name="T55" fmla="*/ 89 h 217"/>
                <a:gd name="T56" fmla="*/ 205 w 225"/>
                <a:gd name="T57" fmla="*/ 57 h 217"/>
                <a:gd name="T58" fmla="*/ 182 w 225"/>
                <a:gd name="T59" fmla="*/ 23 h 217"/>
                <a:gd name="T60" fmla="*/ 171 w 225"/>
                <a:gd name="T61" fmla="*/ 23 h 217"/>
                <a:gd name="T62" fmla="*/ 141 w 225"/>
                <a:gd name="T63" fmla="*/ 23 h 217"/>
                <a:gd name="T64" fmla="*/ 134 w 225"/>
                <a:gd name="T65" fmla="*/ 2 h 217"/>
                <a:gd name="T66" fmla="*/ 100 w 225"/>
                <a:gd name="T6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217">
                  <a:moveTo>
                    <a:pt x="110" y="152"/>
                  </a:moveTo>
                  <a:cubicBezTo>
                    <a:pt x="100" y="152"/>
                    <a:pt x="89" y="148"/>
                    <a:pt x="80" y="140"/>
                  </a:cubicBezTo>
                  <a:cubicBezTo>
                    <a:pt x="65" y="124"/>
                    <a:pt x="65" y="99"/>
                    <a:pt x="82" y="84"/>
                  </a:cubicBezTo>
                  <a:cubicBezTo>
                    <a:pt x="90" y="76"/>
                    <a:pt x="100" y="73"/>
                    <a:pt x="110" y="73"/>
                  </a:cubicBezTo>
                  <a:cubicBezTo>
                    <a:pt x="121" y="73"/>
                    <a:pt x="132" y="77"/>
                    <a:pt x="141" y="85"/>
                  </a:cubicBezTo>
                  <a:cubicBezTo>
                    <a:pt x="156" y="101"/>
                    <a:pt x="156" y="126"/>
                    <a:pt x="139" y="141"/>
                  </a:cubicBezTo>
                  <a:cubicBezTo>
                    <a:pt x="131" y="149"/>
                    <a:pt x="121" y="152"/>
                    <a:pt x="110" y="152"/>
                  </a:cubicBezTo>
                  <a:moveTo>
                    <a:pt x="100" y="0"/>
                  </a:moveTo>
                  <a:cubicBezTo>
                    <a:pt x="96" y="0"/>
                    <a:pt x="92" y="4"/>
                    <a:pt x="92" y="8"/>
                  </a:cubicBezTo>
                  <a:cubicBezTo>
                    <a:pt x="91" y="20"/>
                    <a:pt x="91" y="20"/>
                    <a:pt x="91" y="20"/>
                  </a:cubicBezTo>
                  <a:cubicBezTo>
                    <a:pt x="83" y="22"/>
                    <a:pt x="75" y="25"/>
                    <a:pt x="67" y="28"/>
                  </a:cubicBezTo>
                  <a:cubicBezTo>
                    <a:pt x="58" y="20"/>
                    <a:pt x="58" y="20"/>
                    <a:pt x="58" y="20"/>
                  </a:cubicBezTo>
                  <a:cubicBezTo>
                    <a:pt x="57" y="18"/>
                    <a:pt x="54" y="17"/>
                    <a:pt x="52" y="17"/>
                  </a:cubicBezTo>
                  <a:cubicBezTo>
                    <a:pt x="50" y="17"/>
                    <a:pt x="48" y="18"/>
                    <a:pt x="47" y="19"/>
                  </a:cubicBezTo>
                  <a:cubicBezTo>
                    <a:pt x="23" y="42"/>
                    <a:pt x="23" y="42"/>
                    <a:pt x="23" y="42"/>
                  </a:cubicBezTo>
                  <a:cubicBezTo>
                    <a:pt x="19" y="45"/>
                    <a:pt x="19" y="49"/>
                    <a:pt x="22" y="52"/>
                  </a:cubicBezTo>
                  <a:cubicBezTo>
                    <a:pt x="29" y="59"/>
                    <a:pt x="29" y="59"/>
                    <a:pt x="29" y="59"/>
                  </a:cubicBezTo>
                  <a:cubicBezTo>
                    <a:pt x="24" y="66"/>
                    <a:pt x="21" y="73"/>
                    <a:pt x="18" y="81"/>
                  </a:cubicBezTo>
                  <a:cubicBezTo>
                    <a:pt x="9" y="81"/>
                    <a:pt x="9" y="81"/>
                    <a:pt x="9" y="81"/>
                  </a:cubicBezTo>
                  <a:cubicBezTo>
                    <a:pt x="9" y="81"/>
                    <a:pt x="8" y="81"/>
                    <a:pt x="8" y="81"/>
                  </a:cubicBezTo>
                  <a:cubicBezTo>
                    <a:pt x="4" y="81"/>
                    <a:pt x="1" y="84"/>
                    <a:pt x="1" y="88"/>
                  </a:cubicBezTo>
                  <a:cubicBezTo>
                    <a:pt x="0" y="98"/>
                    <a:pt x="0" y="98"/>
                    <a:pt x="0" y="98"/>
                  </a:cubicBezTo>
                  <a:cubicBezTo>
                    <a:pt x="3" y="98"/>
                    <a:pt x="3" y="98"/>
                    <a:pt x="3" y="98"/>
                  </a:cubicBezTo>
                  <a:cubicBezTo>
                    <a:pt x="8" y="99"/>
                    <a:pt x="10" y="103"/>
                    <a:pt x="10" y="107"/>
                  </a:cubicBezTo>
                  <a:cubicBezTo>
                    <a:pt x="7" y="120"/>
                    <a:pt x="7" y="120"/>
                    <a:pt x="7" y="120"/>
                  </a:cubicBezTo>
                  <a:cubicBezTo>
                    <a:pt x="14" y="123"/>
                    <a:pt x="20" y="127"/>
                    <a:pt x="26" y="131"/>
                  </a:cubicBezTo>
                  <a:cubicBezTo>
                    <a:pt x="37" y="123"/>
                    <a:pt x="37" y="123"/>
                    <a:pt x="37" y="123"/>
                  </a:cubicBezTo>
                  <a:cubicBezTo>
                    <a:pt x="39" y="122"/>
                    <a:pt x="40" y="122"/>
                    <a:pt x="42" y="122"/>
                  </a:cubicBezTo>
                  <a:cubicBezTo>
                    <a:pt x="44" y="122"/>
                    <a:pt x="47" y="123"/>
                    <a:pt x="48" y="125"/>
                  </a:cubicBezTo>
                  <a:cubicBezTo>
                    <a:pt x="68" y="151"/>
                    <a:pt x="68" y="151"/>
                    <a:pt x="68" y="151"/>
                  </a:cubicBezTo>
                  <a:cubicBezTo>
                    <a:pt x="71" y="154"/>
                    <a:pt x="70" y="159"/>
                    <a:pt x="67" y="161"/>
                  </a:cubicBezTo>
                  <a:cubicBezTo>
                    <a:pt x="56" y="169"/>
                    <a:pt x="56" y="169"/>
                    <a:pt x="56" y="169"/>
                  </a:cubicBezTo>
                  <a:cubicBezTo>
                    <a:pt x="60" y="177"/>
                    <a:pt x="62" y="185"/>
                    <a:pt x="63" y="193"/>
                  </a:cubicBezTo>
                  <a:cubicBezTo>
                    <a:pt x="75" y="195"/>
                    <a:pt x="75" y="195"/>
                    <a:pt x="75" y="195"/>
                  </a:cubicBezTo>
                  <a:cubicBezTo>
                    <a:pt x="79" y="196"/>
                    <a:pt x="81" y="199"/>
                    <a:pt x="81" y="202"/>
                  </a:cubicBezTo>
                  <a:cubicBezTo>
                    <a:pt x="82" y="203"/>
                    <a:pt x="83" y="203"/>
                    <a:pt x="83" y="203"/>
                  </a:cubicBezTo>
                  <a:cubicBezTo>
                    <a:pt x="83" y="208"/>
                    <a:pt x="83" y="208"/>
                    <a:pt x="83" y="208"/>
                  </a:cubicBezTo>
                  <a:cubicBezTo>
                    <a:pt x="83" y="212"/>
                    <a:pt x="86" y="215"/>
                    <a:pt x="90" y="216"/>
                  </a:cubicBezTo>
                  <a:cubicBezTo>
                    <a:pt x="124" y="217"/>
                    <a:pt x="124" y="217"/>
                    <a:pt x="124" y="217"/>
                  </a:cubicBezTo>
                  <a:cubicBezTo>
                    <a:pt x="124" y="217"/>
                    <a:pt x="124" y="217"/>
                    <a:pt x="124" y="217"/>
                  </a:cubicBezTo>
                  <a:cubicBezTo>
                    <a:pt x="129" y="217"/>
                    <a:pt x="132" y="214"/>
                    <a:pt x="132" y="210"/>
                  </a:cubicBezTo>
                  <a:cubicBezTo>
                    <a:pt x="133" y="204"/>
                    <a:pt x="133" y="204"/>
                    <a:pt x="133" y="204"/>
                  </a:cubicBezTo>
                  <a:cubicBezTo>
                    <a:pt x="143" y="202"/>
                    <a:pt x="152" y="198"/>
                    <a:pt x="161" y="193"/>
                  </a:cubicBezTo>
                  <a:cubicBezTo>
                    <a:pt x="166" y="198"/>
                    <a:pt x="166" y="198"/>
                    <a:pt x="166" y="198"/>
                  </a:cubicBezTo>
                  <a:cubicBezTo>
                    <a:pt x="168" y="199"/>
                    <a:pt x="170" y="200"/>
                    <a:pt x="172" y="200"/>
                  </a:cubicBezTo>
                  <a:cubicBezTo>
                    <a:pt x="174" y="200"/>
                    <a:pt x="176" y="199"/>
                    <a:pt x="177" y="198"/>
                  </a:cubicBezTo>
                  <a:cubicBezTo>
                    <a:pt x="202" y="176"/>
                    <a:pt x="202" y="176"/>
                    <a:pt x="202" y="176"/>
                  </a:cubicBezTo>
                  <a:cubicBezTo>
                    <a:pt x="205" y="173"/>
                    <a:pt x="205" y="168"/>
                    <a:pt x="202" y="165"/>
                  </a:cubicBezTo>
                  <a:cubicBezTo>
                    <a:pt x="196" y="159"/>
                    <a:pt x="196" y="159"/>
                    <a:pt x="196" y="159"/>
                  </a:cubicBezTo>
                  <a:cubicBezTo>
                    <a:pt x="200" y="152"/>
                    <a:pt x="203" y="144"/>
                    <a:pt x="206" y="136"/>
                  </a:cubicBezTo>
                  <a:cubicBezTo>
                    <a:pt x="216" y="137"/>
                    <a:pt x="216" y="137"/>
                    <a:pt x="216" y="137"/>
                  </a:cubicBezTo>
                  <a:cubicBezTo>
                    <a:pt x="216" y="137"/>
                    <a:pt x="216" y="137"/>
                    <a:pt x="216" y="137"/>
                  </a:cubicBezTo>
                  <a:cubicBezTo>
                    <a:pt x="220" y="137"/>
                    <a:pt x="224" y="134"/>
                    <a:pt x="224" y="130"/>
                  </a:cubicBezTo>
                  <a:cubicBezTo>
                    <a:pt x="225" y="97"/>
                    <a:pt x="225" y="97"/>
                    <a:pt x="225" y="97"/>
                  </a:cubicBezTo>
                  <a:cubicBezTo>
                    <a:pt x="225" y="93"/>
                    <a:pt x="222" y="90"/>
                    <a:pt x="218" y="89"/>
                  </a:cubicBezTo>
                  <a:cubicBezTo>
                    <a:pt x="206" y="89"/>
                    <a:pt x="206" y="89"/>
                    <a:pt x="206" y="89"/>
                  </a:cubicBezTo>
                  <a:cubicBezTo>
                    <a:pt x="203" y="81"/>
                    <a:pt x="200" y="73"/>
                    <a:pt x="196" y="66"/>
                  </a:cubicBezTo>
                  <a:cubicBezTo>
                    <a:pt x="205" y="57"/>
                    <a:pt x="205" y="57"/>
                    <a:pt x="205" y="57"/>
                  </a:cubicBezTo>
                  <a:cubicBezTo>
                    <a:pt x="208" y="54"/>
                    <a:pt x="208" y="49"/>
                    <a:pt x="205" y="46"/>
                  </a:cubicBezTo>
                  <a:cubicBezTo>
                    <a:pt x="182" y="23"/>
                    <a:pt x="182" y="23"/>
                    <a:pt x="182" y="23"/>
                  </a:cubicBezTo>
                  <a:cubicBezTo>
                    <a:pt x="181" y="21"/>
                    <a:pt x="179" y="21"/>
                    <a:pt x="176" y="21"/>
                  </a:cubicBezTo>
                  <a:cubicBezTo>
                    <a:pt x="175" y="21"/>
                    <a:pt x="173" y="21"/>
                    <a:pt x="171" y="23"/>
                  </a:cubicBezTo>
                  <a:cubicBezTo>
                    <a:pt x="161" y="32"/>
                    <a:pt x="161" y="32"/>
                    <a:pt x="161" y="32"/>
                  </a:cubicBezTo>
                  <a:cubicBezTo>
                    <a:pt x="155" y="28"/>
                    <a:pt x="148" y="25"/>
                    <a:pt x="141" y="23"/>
                  </a:cubicBezTo>
                  <a:cubicBezTo>
                    <a:pt x="141" y="10"/>
                    <a:pt x="141" y="10"/>
                    <a:pt x="141" y="10"/>
                  </a:cubicBezTo>
                  <a:cubicBezTo>
                    <a:pt x="142" y="5"/>
                    <a:pt x="138" y="2"/>
                    <a:pt x="134" y="2"/>
                  </a:cubicBezTo>
                  <a:cubicBezTo>
                    <a:pt x="100" y="0"/>
                    <a:pt x="100" y="0"/>
                    <a:pt x="100" y="0"/>
                  </a:cubicBezTo>
                  <a:cubicBezTo>
                    <a:pt x="100" y="0"/>
                    <a:pt x="100" y="0"/>
                    <a:pt x="100" y="0"/>
                  </a:cubicBezTo>
                </a:path>
              </a:pathLst>
            </a:custGeom>
            <a:solidFill>
              <a:srgbClr val="E4DE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iṣliḑê">
              <a:extLst>
                <a:ext uri="{FF2B5EF4-FFF2-40B4-BE49-F238E27FC236}">
                  <a16:creationId xmlns:a16="http://schemas.microsoft.com/office/drawing/2014/main" id="{BCEE1946-394B-4251-ADC1-2F6E71FBC9B9}"/>
                </a:ext>
              </a:extLst>
            </p:cNvPr>
            <p:cNvSpPr/>
            <p:nvPr/>
          </p:nvSpPr>
          <p:spPr bwMode="auto">
            <a:xfrm>
              <a:off x="5679459" y="1387185"/>
              <a:ext cx="433953" cy="417880"/>
            </a:xfrm>
            <a:custGeom>
              <a:avLst/>
              <a:gdLst>
                <a:gd name="T0" fmla="*/ 70 w 228"/>
                <a:gd name="T1" fmla="*/ 142 h 218"/>
                <a:gd name="T2" fmla="*/ 112 w 228"/>
                <a:gd name="T3" fmla="*/ 62 h 218"/>
                <a:gd name="T4" fmla="*/ 144 w 228"/>
                <a:gd name="T5" fmla="*/ 153 h 218"/>
                <a:gd name="T6" fmla="*/ 116 w 228"/>
                <a:gd name="T7" fmla="*/ 0 h 218"/>
                <a:gd name="T8" fmla="*/ 106 w 228"/>
                <a:gd name="T9" fmla="*/ 18 h 218"/>
                <a:gd name="T10" fmla="*/ 73 w 228"/>
                <a:gd name="T11" fmla="*/ 14 h 218"/>
                <a:gd name="T12" fmla="*/ 62 w 228"/>
                <a:gd name="T13" fmla="*/ 12 h 218"/>
                <a:gd name="T14" fmla="*/ 33 w 228"/>
                <a:gd name="T15" fmla="*/ 42 h 218"/>
                <a:gd name="T16" fmla="*/ 25 w 228"/>
                <a:gd name="T17" fmla="*/ 70 h 218"/>
                <a:gd name="T18" fmla="*/ 14 w 228"/>
                <a:gd name="T19" fmla="*/ 68 h 218"/>
                <a:gd name="T20" fmla="*/ 1 w 228"/>
                <a:gd name="T21" fmla="*/ 106 h 218"/>
                <a:gd name="T22" fmla="*/ 14 w 228"/>
                <a:gd name="T23" fmla="*/ 116 h 218"/>
                <a:gd name="T24" fmla="*/ 16 w 228"/>
                <a:gd name="T25" fmla="*/ 149 h 218"/>
                <a:gd name="T26" fmla="*/ 34 w 228"/>
                <a:gd name="T27" fmla="*/ 185 h 218"/>
                <a:gd name="T28" fmla="*/ 45 w 228"/>
                <a:gd name="T29" fmla="*/ 187 h 218"/>
                <a:gd name="T30" fmla="*/ 73 w 228"/>
                <a:gd name="T31" fmla="*/ 199 h 218"/>
                <a:gd name="T32" fmla="*/ 79 w 228"/>
                <a:gd name="T33" fmla="*/ 212 h 218"/>
                <a:gd name="T34" fmla="*/ 113 w 228"/>
                <a:gd name="T35" fmla="*/ 218 h 218"/>
                <a:gd name="T36" fmla="*/ 122 w 228"/>
                <a:gd name="T37" fmla="*/ 206 h 218"/>
                <a:gd name="T38" fmla="*/ 157 w 228"/>
                <a:gd name="T39" fmla="*/ 203 h 218"/>
                <a:gd name="T40" fmla="*/ 168 w 228"/>
                <a:gd name="T41" fmla="*/ 205 h 218"/>
                <a:gd name="T42" fmla="*/ 196 w 228"/>
                <a:gd name="T43" fmla="*/ 175 h 218"/>
                <a:gd name="T44" fmla="*/ 204 w 228"/>
                <a:gd name="T45" fmla="*/ 147 h 218"/>
                <a:gd name="T46" fmla="*/ 215 w 228"/>
                <a:gd name="T47" fmla="*/ 149 h 218"/>
                <a:gd name="T48" fmla="*/ 228 w 228"/>
                <a:gd name="T49" fmla="*/ 111 h 218"/>
                <a:gd name="T50" fmla="*/ 222 w 228"/>
                <a:gd name="T51" fmla="*/ 102 h 218"/>
                <a:gd name="T52" fmla="*/ 203 w 228"/>
                <a:gd name="T53" fmla="*/ 76 h 218"/>
                <a:gd name="T54" fmla="*/ 215 w 228"/>
                <a:gd name="T55" fmla="*/ 58 h 218"/>
                <a:gd name="T56" fmla="*/ 189 w 228"/>
                <a:gd name="T57" fmla="*/ 29 h 218"/>
                <a:gd name="T58" fmla="*/ 173 w 228"/>
                <a:gd name="T59" fmla="*/ 38 h 218"/>
                <a:gd name="T60" fmla="*/ 157 w 228"/>
                <a:gd name="T61" fmla="*/ 14 h 218"/>
                <a:gd name="T62" fmla="*/ 147 w 228"/>
                <a:gd name="T63" fmla="*/ 5 h 218"/>
                <a:gd name="T64" fmla="*/ 116 w 228"/>
                <a:gd name="T6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18">
                  <a:moveTo>
                    <a:pt x="112" y="163"/>
                  </a:moveTo>
                  <a:cubicBezTo>
                    <a:pt x="96" y="163"/>
                    <a:pt x="80" y="156"/>
                    <a:pt x="70" y="142"/>
                  </a:cubicBezTo>
                  <a:cubicBezTo>
                    <a:pt x="53" y="120"/>
                    <a:pt x="58" y="88"/>
                    <a:pt x="81" y="71"/>
                  </a:cubicBezTo>
                  <a:cubicBezTo>
                    <a:pt x="91" y="65"/>
                    <a:pt x="102" y="62"/>
                    <a:pt x="112" y="62"/>
                  </a:cubicBezTo>
                  <a:cubicBezTo>
                    <a:pt x="129" y="62"/>
                    <a:pt x="145" y="69"/>
                    <a:pt x="155" y="82"/>
                  </a:cubicBezTo>
                  <a:cubicBezTo>
                    <a:pt x="172" y="105"/>
                    <a:pt x="167" y="136"/>
                    <a:pt x="144" y="153"/>
                  </a:cubicBezTo>
                  <a:cubicBezTo>
                    <a:pt x="134" y="160"/>
                    <a:pt x="123" y="163"/>
                    <a:pt x="112" y="163"/>
                  </a:cubicBezTo>
                  <a:moveTo>
                    <a:pt x="116" y="0"/>
                  </a:moveTo>
                  <a:cubicBezTo>
                    <a:pt x="112" y="0"/>
                    <a:pt x="109" y="2"/>
                    <a:pt x="108" y="6"/>
                  </a:cubicBezTo>
                  <a:cubicBezTo>
                    <a:pt x="106" y="18"/>
                    <a:pt x="106" y="18"/>
                    <a:pt x="106" y="18"/>
                  </a:cubicBezTo>
                  <a:cubicBezTo>
                    <a:pt x="97" y="19"/>
                    <a:pt x="88" y="21"/>
                    <a:pt x="80" y="23"/>
                  </a:cubicBezTo>
                  <a:cubicBezTo>
                    <a:pt x="73" y="14"/>
                    <a:pt x="73" y="14"/>
                    <a:pt x="73" y="14"/>
                  </a:cubicBezTo>
                  <a:cubicBezTo>
                    <a:pt x="71" y="12"/>
                    <a:pt x="69" y="11"/>
                    <a:pt x="66" y="11"/>
                  </a:cubicBezTo>
                  <a:cubicBezTo>
                    <a:pt x="65" y="11"/>
                    <a:pt x="63" y="11"/>
                    <a:pt x="62" y="12"/>
                  </a:cubicBezTo>
                  <a:cubicBezTo>
                    <a:pt x="34" y="31"/>
                    <a:pt x="34" y="31"/>
                    <a:pt x="34" y="31"/>
                  </a:cubicBezTo>
                  <a:cubicBezTo>
                    <a:pt x="31" y="34"/>
                    <a:pt x="30" y="39"/>
                    <a:pt x="33" y="42"/>
                  </a:cubicBezTo>
                  <a:cubicBezTo>
                    <a:pt x="39" y="50"/>
                    <a:pt x="39" y="50"/>
                    <a:pt x="39" y="50"/>
                  </a:cubicBezTo>
                  <a:cubicBezTo>
                    <a:pt x="33" y="56"/>
                    <a:pt x="28" y="63"/>
                    <a:pt x="25" y="70"/>
                  </a:cubicBezTo>
                  <a:cubicBezTo>
                    <a:pt x="16" y="68"/>
                    <a:pt x="16" y="68"/>
                    <a:pt x="16" y="68"/>
                  </a:cubicBezTo>
                  <a:cubicBezTo>
                    <a:pt x="15" y="68"/>
                    <a:pt x="15" y="68"/>
                    <a:pt x="14" y="68"/>
                  </a:cubicBezTo>
                  <a:cubicBezTo>
                    <a:pt x="11" y="68"/>
                    <a:pt x="7" y="71"/>
                    <a:pt x="7" y="75"/>
                  </a:cubicBezTo>
                  <a:cubicBezTo>
                    <a:pt x="1" y="106"/>
                    <a:pt x="1" y="106"/>
                    <a:pt x="1" y="106"/>
                  </a:cubicBezTo>
                  <a:cubicBezTo>
                    <a:pt x="0" y="110"/>
                    <a:pt x="3" y="114"/>
                    <a:pt x="7" y="115"/>
                  </a:cubicBezTo>
                  <a:cubicBezTo>
                    <a:pt x="14" y="116"/>
                    <a:pt x="14" y="116"/>
                    <a:pt x="14" y="116"/>
                  </a:cubicBezTo>
                  <a:cubicBezTo>
                    <a:pt x="15" y="126"/>
                    <a:pt x="17" y="136"/>
                    <a:pt x="21" y="145"/>
                  </a:cubicBezTo>
                  <a:cubicBezTo>
                    <a:pt x="16" y="149"/>
                    <a:pt x="16" y="149"/>
                    <a:pt x="16" y="149"/>
                  </a:cubicBezTo>
                  <a:cubicBezTo>
                    <a:pt x="12" y="151"/>
                    <a:pt x="11" y="156"/>
                    <a:pt x="14" y="159"/>
                  </a:cubicBezTo>
                  <a:cubicBezTo>
                    <a:pt x="34" y="185"/>
                    <a:pt x="34" y="185"/>
                    <a:pt x="34" y="185"/>
                  </a:cubicBezTo>
                  <a:cubicBezTo>
                    <a:pt x="35" y="187"/>
                    <a:pt x="38" y="188"/>
                    <a:pt x="40" y="188"/>
                  </a:cubicBezTo>
                  <a:cubicBezTo>
                    <a:pt x="42" y="188"/>
                    <a:pt x="43" y="188"/>
                    <a:pt x="45" y="187"/>
                  </a:cubicBezTo>
                  <a:cubicBezTo>
                    <a:pt x="49" y="184"/>
                    <a:pt x="49" y="184"/>
                    <a:pt x="49" y="184"/>
                  </a:cubicBezTo>
                  <a:cubicBezTo>
                    <a:pt x="56" y="190"/>
                    <a:pt x="65" y="195"/>
                    <a:pt x="73" y="199"/>
                  </a:cubicBezTo>
                  <a:cubicBezTo>
                    <a:pt x="72" y="203"/>
                    <a:pt x="72" y="203"/>
                    <a:pt x="72" y="203"/>
                  </a:cubicBezTo>
                  <a:cubicBezTo>
                    <a:pt x="72" y="208"/>
                    <a:pt x="75" y="211"/>
                    <a:pt x="79" y="212"/>
                  </a:cubicBezTo>
                  <a:cubicBezTo>
                    <a:pt x="112" y="218"/>
                    <a:pt x="112" y="218"/>
                    <a:pt x="112" y="218"/>
                  </a:cubicBezTo>
                  <a:cubicBezTo>
                    <a:pt x="113" y="218"/>
                    <a:pt x="113" y="218"/>
                    <a:pt x="113" y="218"/>
                  </a:cubicBezTo>
                  <a:cubicBezTo>
                    <a:pt x="117" y="218"/>
                    <a:pt x="121" y="215"/>
                    <a:pt x="121" y="211"/>
                  </a:cubicBezTo>
                  <a:cubicBezTo>
                    <a:pt x="122" y="206"/>
                    <a:pt x="122" y="206"/>
                    <a:pt x="122" y="206"/>
                  </a:cubicBezTo>
                  <a:cubicBezTo>
                    <a:pt x="133" y="205"/>
                    <a:pt x="143" y="202"/>
                    <a:pt x="152" y="198"/>
                  </a:cubicBezTo>
                  <a:cubicBezTo>
                    <a:pt x="157" y="203"/>
                    <a:pt x="157" y="203"/>
                    <a:pt x="157" y="203"/>
                  </a:cubicBezTo>
                  <a:cubicBezTo>
                    <a:pt x="158" y="205"/>
                    <a:pt x="160" y="207"/>
                    <a:pt x="163" y="207"/>
                  </a:cubicBezTo>
                  <a:cubicBezTo>
                    <a:pt x="165" y="207"/>
                    <a:pt x="166" y="206"/>
                    <a:pt x="168" y="205"/>
                  </a:cubicBezTo>
                  <a:cubicBezTo>
                    <a:pt x="195" y="186"/>
                    <a:pt x="195" y="186"/>
                    <a:pt x="195" y="186"/>
                  </a:cubicBezTo>
                  <a:cubicBezTo>
                    <a:pt x="198" y="184"/>
                    <a:pt x="199" y="179"/>
                    <a:pt x="196" y="175"/>
                  </a:cubicBezTo>
                  <a:cubicBezTo>
                    <a:pt x="191" y="169"/>
                    <a:pt x="191" y="169"/>
                    <a:pt x="191" y="169"/>
                  </a:cubicBezTo>
                  <a:cubicBezTo>
                    <a:pt x="196" y="162"/>
                    <a:pt x="200" y="155"/>
                    <a:pt x="204" y="147"/>
                  </a:cubicBezTo>
                  <a:cubicBezTo>
                    <a:pt x="214" y="149"/>
                    <a:pt x="214" y="149"/>
                    <a:pt x="214" y="149"/>
                  </a:cubicBezTo>
                  <a:cubicBezTo>
                    <a:pt x="214" y="149"/>
                    <a:pt x="214" y="149"/>
                    <a:pt x="215" y="149"/>
                  </a:cubicBezTo>
                  <a:cubicBezTo>
                    <a:pt x="219" y="149"/>
                    <a:pt x="222" y="146"/>
                    <a:pt x="223" y="143"/>
                  </a:cubicBezTo>
                  <a:cubicBezTo>
                    <a:pt x="228" y="111"/>
                    <a:pt x="228" y="111"/>
                    <a:pt x="228" y="111"/>
                  </a:cubicBezTo>
                  <a:cubicBezTo>
                    <a:pt x="228" y="110"/>
                    <a:pt x="228" y="110"/>
                    <a:pt x="228" y="109"/>
                  </a:cubicBezTo>
                  <a:cubicBezTo>
                    <a:pt x="228" y="106"/>
                    <a:pt x="226" y="103"/>
                    <a:pt x="222" y="102"/>
                  </a:cubicBezTo>
                  <a:cubicBezTo>
                    <a:pt x="210" y="100"/>
                    <a:pt x="210" y="100"/>
                    <a:pt x="210" y="100"/>
                  </a:cubicBezTo>
                  <a:cubicBezTo>
                    <a:pt x="209" y="92"/>
                    <a:pt x="207" y="84"/>
                    <a:pt x="203" y="76"/>
                  </a:cubicBezTo>
                  <a:cubicBezTo>
                    <a:pt x="214" y="68"/>
                    <a:pt x="214" y="68"/>
                    <a:pt x="214" y="68"/>
                  </a:cubicBezTo>
                  <a:cubicBezTo>
                    <a:pt x="217" y="66"/>
                    <a:pt x="218" y="61"/>
                    <a:pt x="215" y="58"/>
                  </a:cubicBezTo>
                  <a:cubicBezTo>
                    <a:pt x="195" y="32"/>
                    <a:pt x="195" y="32"/>
                    <a:pt x="195" y="32"/>
                  </a:cubicBezTo>
                  <a:cubicBezTo>
                    <a:pt x="194" y="30"/>
                    <a:pt x="191" y="29"/>
                    <a:pt x="189" y="29"/>
                  </a:cubicBezTo>
                  <a:cubicBezTo>
                    <a:pt x="187" y="29"/>
                    <a:pt x="186" y="29"/>
                    <a:pt x="184" y="30"/>
                  </a:cubicBezTo>
                  <a:cubicBezTo>
                    <a:pt x="173" y="38"/>
                    <a:pt x="173" y="38"/>
                    <a:pt x="173" y="38"/>
                  </a:cubicBezTo>
                  <a:cubicBezTo>
                    <a:pt x="167" y="34"/>
                    <a:pt x="161" y="30"/>
                    <a:pt x="154" y="27"/>
                  </a:cubicBezTo>
                  <a:cubicBezTo>
                    <a:pt x="157" y="14"/>
                    <a:pt x="157" y="14"/>
                    <a:pt x="157" y="14"/>
                  </a:cubicBezTo>
                  <a:cubicBezTo>
                    <a:pt x="157" y="10"/>
                    <a:pt x="155" y="6"/>
                    <a:pt x="150" y="5"/>
                  </a:cubicBezTo>
                  <a:cubicBezTo>
                    <a:pt x="147" y="5"/>
                    <a:pt x="147" y="5"/>
                    <a:pt x="147" y="5"/>
                  </a:cubicBezTo>
                  <a:cubicBezTo>
                    <a:pt x="117" y="0"/>
                    <a:pt x="117" y="0"/>
                    <a:pt x="117" y="0"/>
                  </a:cubicBezTo>
                  <a:cubicBezTo>
                    <a:pt x="117" y="0"/>
                    <a:pt x="116" y="0"/>
                    <a:pt x="116" y="0"/>
                  </a:cubicBezTo>
                </a:path>
              </a:pathLst>
            </a:custGeom>
            <a:solidFill>
              <a:srgbClr val="E4DE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îŝ1ïḋe">
              <a:extLst>
                <a:ext uri="{FF2B5EF4-FFF2-40B4-BE49-F238E27FC236}">
                  <a16:creationId xmlns:a16="http://schemas.microsoft.com/office/drawing/2014/main" id="{316B1995-C20F-4CBB-9EE4-E27FB0BBFB4A}"/>
                </a:ext>
              </a:extLst>
            </p:cNvPr>
            <p:cNvSpPr/>
            <p:nvPr/>
          </p:nvSpPr>
          <p:spPr bwMode="auto">
            <a:xfrm>
              <a:off x="6426822" y="1563980"/>
              <a:ext cx="230370" cy="216976"/>
            </a:xfrm>
            <a:custGeom>
              <a:avLst/>
              <a:gdLst>
                <a:gd name="T0" fmla="*/ 32 w 120"/>
                <a:gd name="T1" fmla="*/ 66 h 113"/>
                <a:gd name="T2" fmla="*/ 58 w 120"/>
                <a:gd name="T3" fmla="*/ 31 h 113"/>
                <a:gd name="T4" fmla="*/ 67 w 120"/>
                <a:gd name="T5" fmla="*/ 83 h 113"/>
                <a:gd name="T6" fmla="*/ 51 w 120"/>
                <a:gd name="T7" fmla="*/ 0 h 113"/>
                <a:gd name="T8" fmla="*/ 32 w 120"/>
                <a:gd name="T9" fmla="*/ 5 h 113"/>
                <a:gd name="T10" fmla="*/ 32 w 120"/>
                <a:gd name="T11" fmla="*/ 15 h 113"/>
                <a:gd name="T12" fmla="*/ 17 w 120"/>
                <a:gd name="T13" fmla="*/ 21 h 113"/>
                <a:gd name="T14" fmla="*/ 11 w 120"/>
                <a:gd name="T15" fmla="*/ 23 h 113"/>
                <a:gd name="T16" fmla="*/ 5 w 120"/>
                <a:gd name="T17" fmla="*/ 43 h 113"/>
                <a:gd name="T18" fmla="*/ 6 w 120"/>
                <a:gd name="T19" fmla="*/ 61 h 113"/>
                <a:gd name="T20" fmla="*/ 1 w 120"/>
                <a:gd name="T21" fmla="*/ 67 h 113"/>
                <a:gd name="T22" fmla="*/ 10 w 120"/>
                <a:gd name="T23" fmla="*/ 85 h 113"/>
                <a:gd name="T24" fmla="*/ 14 w 120"/>
                <a:gd name="T25" fmla="*/ 84 h 113"/>
                <a:gd name="T26" fmla="*/ 23 w 120"/>
                <a:gd name="T27" fmla="*/ 98 h 113"/>
                <a:gd name="T28" fmla="*/ 41 w 120"/>
                <a:gd name="T29" fmla="*/ 111 h 113"/>
                <a:gd name="T30" fmla="*/ 46 w 120"/>
                <a:gd name="T31" fmla="*/ 109 h 113"/>
                <a:gd name="T32" fmla="*/ 58 w 120"/>
                <a:gd name="T33" fmla="*/ 107 h 113"/>
                <a:gd name="T34" fmla="*/ 65 w 120"/>
                <a:gd name="T35" fmla="*/ 110 h 113"/>
                <a:gd name="T36" fmla="*/ 71 w 120"/>
                <a:gd name="T37" fmla="*/ 113 h 113"/>
                <a:gd name="T38" fmla="*/ 90 w 120"/>
                <a:gd name="T39" fmla="*/ 102 h 113"/>
                <a:gd name="T40" fmla="*/ 98 w 120"/>
                <a:gd name="T41" fmla="*/ 89 h 113"/>
                <a:gd name="T42" fmla="*/ 105 w 120"/>
                <a:gd name="T43" fmla="*/ 92 h 113"/>
                <a:gd name="T44" fmla="*/ 117 w 120"/>
                <a:gd name="T45" fmla="*/ 75 h 113"/>
                <a:gd name="T46" fmla="*/ 109 w 120"/>
                <a:gd name="T47" fmla="*/ 67 h 113"/>
                <a:gd name="T48" fmla="*/ 116 w 120"/>
                <a:gd name="T49" fmla="*/ 51 h 113"/>
                <a:gd name="T50" fmla="*/ 113 w 120"/>
                <a:gd name="T51" fmla="*/ 30 h 113"/>
                <a:gd name="T52" fmla="*/ 108 w 120"/>
                <a:gd name="T53" fmla="*/ 28 h 113"/>
                <a:gd name="T54" fmla="*/ 93 w 120"/>
                <a:gd name="T55" fmla="*/ 21 h 113"/>
                <a:gd name="T56" fmla="*/ 95 w 120"/>
                <a:gd name="T57" fmla="*/ 10 h 113"/>
                <a:gd name="T58" fmla="*/ 77 w 120"/>
                <a:gd name="T59" fmla="*/ 1 h 113"/>
                <a:gd name="T60" fmla="*/ 70 w 120"/>
                <a:gd name="T61" fmla="*/ 10 h 113"/>
                <a:gd name="T62" fmla="*/ 57 w 120"/>
                <a:gd name="T63" fmla="*/ 8 h 113"/>
                <a:gd name="T64" fmla="*/ 51 w 120"/>
                <a:gd name="T6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13">
                  <a:moveTo>
                    <a:pt x="58" y="85"/>
                  </a:moveTo>
                  <a:cubicBezTo>
                    <a:pt x="47" y="85"/>
                    <a:pt x="36" y="78"/>
                    <a:pt x="32" y="66"/>
                  </a:cubicBezTo>
                  <a:cubicBezTo>
                    <a:pt x="27" y="52"/>
                    <a:pt x="35" y="37"/>
                    <a:pt x="49" y="33"/>
                  </a:cubicBezTo>
                  <a:cubicBezTo>
                    <a:pt x="52" y="32"/>
                    <a:pt x="55" y="31"/>
                    <a:pt x="58" y="31"/>
                  </a:cubicBezTo>
                  <a:cubicBezTo>
                    <a:pt x="70" y="31"/>
                    <a:pt x="81" y="38"/>
                    <a:pt x="85" y="49"/>
                  </a:cubicBezTo>
                  <a:cubicBezTo>
                    <a:pt x="90" y="63"/>
                    <a:pt x="82" y="78"/>
                    <a:pt x="67" y="83"/>
                  </a:cubicBezTo>
                  <a:cubicBezTo>
                    <a:pt x="64" y="84"/>
                    <a:pt x="61" y="85"/>
                    <a:pt x="58" y="85"/>
                  </a:cubicBezTo>
                  <a:moveTo>
                    <a:pt x="51" y="0"/>
                  </a:moveTo>
                  <a:cubicBezTo>
                    <a:pt x="50" y="0"/>
                    <a:pt x="50" y="0"/>
                    <a:pt x="49" y="0"/>
                  </a:cubicBezTo>
                  <a:cubicBezTo>
                    <a:pt x="32" y="5"/>
                    <a:pt x="32" y="5"/>
                    <a:pt x="32" y="5"/>
                  </a:cubicBezTo>
                  <a:cubicBezTo>
                    <a:pt x="30" y="6"/>
                    <a:pt x="29" y="8"/>
                    <a:pt x="30" y="10"/>
                  </a:cubicBezTo>
                  <a:cubicBezTo>
                    <a:pt x="32" y="15"/>
                    <a:pt x="32" y="15"/>
                    <a:pt x="32" y="15"/>
                  </a:cubicBezTo>
                  <a:cubicBezTo>
                    <a:pt x="28" y="17"/>
                    <a:pt x="24" y="20"/>
                    <a:pt x="21" y="23"/>
                  </a:cubicBezTo>
                  <a:cubicBezTo>
                    <a:pt x="17" y="21"/>
                    <a:pt x="17" y="21"/>
                    <a:pt x="17" y="21"/>
                  </a:cubicBezTo>
                  <a:cubicBezTo>
                    <a:pt x="16" y="21"/>
                    <a:pt x="16" y="21"/>
                    <a:pt x="15" y="21"/>
                  </a:cubicBezTo>
                  <a:cubicBezTo>
                    <a:pt x="13" y="21"/>
                    <a:pt x="12" y="21"/>
                    <a:pt x="11" y="23"/>
                  </a:cubicBezTo>
                  <a:cubicBezTo>
                    <a:pt x="3" y="38"/>
                    <a:pt x="3" y="38"/>
                    <a:pt x="3" y="38"/>
                  </a:cubicBezTo>
                  <a:cubicBezTo>
                    <a:pt x="2" y="40"/>
                    <a:pt x="3" y="42"/>
                    <a:pt x="5" y="43"/>
                  </a:cubicBezTo>
                  <a:cubicBezTo>
                    <a:pt x="8" y="45"/>
                    <a:pt x="8" y="45"/>
                    <a:pt x="8" y="45"/>
                  </a:cubicBezTo>
                  <a:cubicBezTo>
                    <a:pt x="7" y="50"/>
                    <a:pt x="6" y="55"/>
                    <a:pt x="6" y="61"/>
                  </a:cubicBezTo>
                  <a:cubicBezTo>
                    <a:pt x="3" y="62"/>
                    <a:pt x="3" y="62"/>
                    <a:pt x="3" y="62"/>
                  </a:cubicBezTo>
                  <a:cubicBezTo>
                    <a:pt x="1" y="62"/>
                    <a:pt x="0" y="65"/>
                    <a:pt x="1" y="67"/>
                  </a:cubicBezTo>
                  <a:cubicBezTo>
                    <a:pt x="7" y="83"/>
                    <a:pt x="7" y="83"/>
                    <a:pt x="7" y="83"/>
                  </a:cubicBezTo>
                  <a:cubicBezTo>
                    <a:pt x="7" y="84"/>
                    <a:pt x="9" y="85"/>
                    <a:pt x="10" y="85"/>
                  </a:cubicBezTo>
                  <a:cubicBezTo>
                    <a:pt x="11" y="85"/>
                    <a:pt x="11" y="85"/>
                    <a:pt x="12" y="85"/>
                  </a:cubicBezTo>
                  <a:cubicBezTo>
                    <a:pt x="14" y="84"/>
                    <a:pt x="14" y="84"/>
                    <a:pt x="14" y="84"/>
                  </a:cubicBezTo>
                  <a:cubicBezTo>
                    <a:pt x="17" y="89"/>
                    <a:pt x="20" y="92"/>
                    <a:pt x="24" y="95"/>
                  </a:cubicBezTo>
                  <a:cubicBezTo>
                    <a:pt x="23" y="98"/>
                    <a:pt x="23" y="98"/>
                    <a:pt x="23" y="98"/>
                  </a:cubicBezTo>
                  <a:cubicBezTo>
                    <a:pt x="22" y="100"/>
                    <a:pt x="23" y="102"/>
                    <a:pt x="25" y="103"/>
                  </a:cubicBezTo>
                  <a:cubicBezTo>
                    <a:pt x="41" y="111"/>
                    <a:pt x="41" y="111"/>
                    <a:pt x="41" y="111"/>
                  </a:cubicBezTo>
                  <a:cubicBezTo>
                    <a:pt x="41" y="111"/>
                    <a:pt x="42" y="111"/>
                    <a:pt x="42" y="111"/>
                  </a:cubicBezTo>
                  <a:cubicBezTo>
                    <a:pt x="44" y="111"/>
                    <a:pt x="45" y="110"/>
                    <a:pt x="46" y="109"/>
                  </a:cubicBezTo>
                  <a:cubicBezTo>
                    <a:pt x="48" y="106"/>
                    <a:pt x="48" y="106"/>
                    <a:pt x="48" y="106"/>
                  </a:cubicBezTo>
                  <a:cubicBezTo>
                    <a:pt x="51" y="107"/>
                    <a:pt x="55" y="107"/>
                    <a:pt x="58" y="107"/>
                  </a:cubicBezTo>
                  <a:cubicBezTo>
                    <a:pt x="60" y="107"/>
                    <a:pt x="62" y="107"/>
                    <a:pt x="64" y="107"/>
                  </a:cubicBezTo>
                  <a:cubicBezTo>
                    <a:pt x="65" y="110"/>
                    <a:pt x="65" y="110"/>
                    <a:pt x="65" y="110"/>
                  </a:cubicBezTo>
                  <a:cubicBezTo>
                    <a:pt x="66" y="112"/>
                    <a:pt x="68" y="113"/>
                    <a:pt x="69" y="113"/>
                  </a:cubicBezTo>
                  <a:cubicBezTo>
                    <a:pt x="70" y="113"/>
                    <a:pt x="70" y="113"/>
                    <a:pt x="71" y="113"/>
                  </a:cubicBezTo>
                  <a:cubicBezTo>
                    <a:pt x="87" y="108"/>
                    <a:pt x="87" y="108"/>
                    <a:pt x="87" y="108"/>
                  </a:cubicBezTo>
                  <a:cubicBezTo>
                    <a:pt x="90" y="107"/>
                    <a:pt x="91" y="105"/>
                    <a:pt x="90" y="102"/>
                  </a:cubicBezTo>
                  <a:cubicBezTo>
                    <a:pt x="88" y="98"/>
                    <a:pt x="88" y="98"/>
                    <a:pt x="88" y="98"/>
                  </a:cubicBezTo>
                  <a:cubicBezTo>
                    <a:pt x="92" y="96"/>
                    <a:pt x="95" y="93"/>
                    <a:pt x="98" y="89"/>
                  </a:cubicBezTo>
                  <a:cubicBezTo>
                    <a:pt x="103" y="92"/>
                    <a:pt x="103" y="92"/>
                    <a:pt x="103" y="92"/>
                  </a:cubicBezTo>
                  <a:cubicBezTo>
                    <a:pt x="104" y="92"/>
                    <a:pt x="104" y="92"/>
                    <a:pt x="105" y="92"/>
                  </a:cubicBezTo>
                  <a:cubicBezTo>
                    <a:pt x="106" y="92"/>
                    <a:pt x="108" y="91"/>
                    <a:pt x="109" y="90"/>
                  </a:cubicBezTo>
                  <a:cubicBezTo>
                    <a:pt x="117" y="75"/>
                    <a:pt x="117" y="75"/>
                    <a:pt x="117" y="75"/>
                  </a:cubicBezTo>
                  <a:cubicBezTo>
                    <a:pt x="118" y="73"/>
                    <a:pt x="117" y="71"/>
                    <a:pt x="115" y="69"/>
                  </a:cubicBezTo>
                  <a:cubicBezTo>
                    <a:pt x="109" y="67"/>
                    <a:pt x="109" y="67"/>
                    <a:pt x="109" y="67"/>
                  </a:cubicBezTo>
                  <a:cubicBezTo>
                    <a:pt x="110" y="62"/>
                    <a:pt x="110" y="58"/>
                    <a:pt x="110" y="53"/>
                  </a:cubicBezTo>
                  <a:cubicBezTo>
                    <a:pt x="116" y="51"/>
                    <a:pt x="116" y="51"/>
                    <a:pt x="116" y="51"/>
                  </a:cubicBezTo>
                  <a:cubicBezTo>
                    <a:pt x="119" y="50"/>
                    <a:pt x="120" y="48"/>
                    <a:pt x="119" y="46"/>
                  </a:cubicBezTo>
                  <a:cubicBezTo>
                    <a:pt x="113" y="30"/>
                    <a:pt x="113" y="30"/>
                    <a:pt x="113" y="30"/>
                  </a:cubicBezTo>
                  <a:cubicBezTo>
                    <a:pt x="113" y="28"/>
                    <a:pt x="111" y="27"/>
                    <a:pt x="109" y="27"/>
                  </a:cubicBezTo>
                  <a:cubicBezTo>
                    <a:pt x="109" y="27"/>
                    <a:pt x="108" y="27"/>
                    <a:pt x="108" y="28"/>
                  </a:cubicBezTo>
                  <a:cubicBezTo>
                    <a:pt x="101" y="30"/>
                    <a:pt x="101" y="30"/>
                    <a:pt x="101" y="30"/>
                  </a:cubicBezTo>
                  <a:cubicBezTo>
                    <a:pt x="99" y="27"/>
                    <a:pt x="96" y="24"/>
                    <a:pt x="93" y="21"/>
                  </a:cubicBezTo>
                  <a:cubicBezTo>
                    <a:pt x="97" y="15"/>
                    <a:pt x="97" y="15"/>
                    <a:pt x="97" y="15"/>
                  </a:cubicBezTo>
                  <a:cubicBezTo>
                    <a:pt x="98" y="13"/>
                    <a:pt x="97" y="11"/>
                    <a:pt x="95" y="10"/>
                  </a:cubicBezTo>
                  <a:cubicBezTo>
                    <a:pt x="79" y="2"/>
                    <a:pt x="79" y="2"/>
                    <a:pt x="79" y="2"/>
                  </a:cubicBezTo>
                  <a:cubicBezTo>
                    <a:pt x="79" y="2"/>
                    <a:pt x="78" y="1"/>
                    <a:pt x="77" y="1"/>
                  </a:cubicBezTo>
                  <a:cubicBezTo>
                    <a:pt x="76" y="1"/>
                    <a:pt x="74" y="2"/>
                    <a:pt x="74" y="4"/>
                  </a:cubicBezTo>
                  <a:cubicBezTo>
                    <a:pt x="70" y="10"/>
                    <a:pt x="70" y="10"/>
                    <a:pt x="70" y="10"/>
                  </a:cubicBezTo>
                  <a:cubicBezTo>
                    <a:pt x="66" y="9"/>
                    <a:pt x="62" y="8"/>
                    <a:pt x="58" y="8"/>
                  </a:cubicBezTo>
                  <a:cubicBezTo>
                    <a:pt x="58" y="8"/>
                    <a:pt x="57" y="8"/>
                    <a:pt x="57" y="8"/>
                  </a:cubicBezTo>
                  <a:cubicBezTo>
                    <a:pt x="55" y="2"/>
                    <a:pt x="55" y="2"/>
                    <a:pt x="55" y="2"/>
                  </a:cubicBezTo>
                  <a:cubicBezTo>
                    <a:pt x="54" y="1"/>
                    <a:pt x="52" y="0"/>
                    <a:pt x="51" y="0"/>
                  </a:cubicBezTo>
                </a:path>
              </a:pathLst>
            </a:custGeom>
            <a:solidFill>
              <a:srgbClr val="E4DE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iṡļïde">
              <a:extLst>
                <a:ext uri="{FF2B5EF4-FFF2-40B4-BE49-F238E27FC236}">
                  <a16:creationId xmlns:a16="http://schemas.microsoft.com/office/drawing/2014/main" id="{A037BFD2-A450-4A12-8411-FC296F8515B0}"/>
                </a:ext>
              </a:extLst>
            </p:cNvPr>
            <p:cNvSpPr/>
            <p:nvPr/>
          </p:nvSpPr>
          <p:spPr bwMode="auto">
            <a:xfrm>
              <a:off x="5950010" y="1186281"/>
              <a:ext cx="431274" cy="417880"/>
            </a:xfrm>
            <a:custGeom>
              <a:avLst/>
              <a:gdLst>
                <a:gd name="T0" fmla="*/ 206 w 226"/>
                <a:gd name="T1" fmla="*/ 47 h 218"/>
                <a:gd name="T2" fmla="*/ 183 w 226"/>
                <a:gd name="T3" fmla="*/ 23 h 218"/>
                <a:gd name="T4" fmla="*/ 172 w 226"/>
                <a:gd name="T5" fmla="*/ 23 h 218"/>
                <a:gd name="T6" fmla="*/ 162 w 226"/>
                <a:gd name="T7" fmla="*/ 32 h 218"/>
                <a:gd name="T8" fmla="*/ 142 w 226"/>
                <a:gd name="T9" fmla="*/ 23 h 218"/>
                <a:gd name="T10" fmla="*/ 142 w 226"/>
                <a:gd name="T11" fmla="*/ 10 h 218"/>
                <a:gd name="T12" fmla="*/ 135 w 226"/>
                <a:gd name="T13" fmla="*/ 2 h 218"/>
                <a:gd name="T14" fmla="*/ 101 w 226"/>
                <a:gd name="T15" fmla="*/ 1 h 218"/>
                <a:gd name="T16" fmla="*/ 93 w 226"/>
                <a:gd name="T17" fmla="*/ 8 h 218"/>
                <a:gd name="T18" fmla="*/ 92 w 226"/>
                <a:gd name="T19" fmla="*/ 20 h 218"/>
                <a:gd name="T20" fmla="*/ 68 w 226"/>
                <a:gd name="T21" fmla="*/ 29 h 218"/>
                <a:gd name="T22" fmla="*/ 59 w 226"/>
                <a:gd name="T23" fmla="*/ 20 h 218"/>
                <a:gd name="T24" fmla="*/ 48 w 226"/>
                <a:gd name="T25" fmla="*/ 20 h 218"/>
                <a:gd name="T26" fmla="*/ 23 w 226"/>
                <a:gd name="T27" fmla="*/ 42 h 218"/>
                <a:gd name="T28" fmla="*/ 23 w 226"/>
                <a:gd name="T29" fmla="*/ 53 h 218"/>
                <a:gd name="T30" fmla="*/ 30 w 226"/>
                <a:gd name="T31" fmla="*/ 60 h 218"/>
                <a:gd name="T32" fmla="*/ 19 w 226"/>
                <a:gd name="T33" fmla="*/ 81 h 218"/>
                <a:gd name="T34" fmla="*/ 10 w 226"/>
                <a:gd name="T35" fmla="*/ 81 h 218"/>
                <a:gd name="T36" fmla="*/ 1 w 226"/>
                <a:gd name="T37" fmla="*/ 88 h 218"/>
                <a:gd name="T38" fmla="*/ 0 w 226"/>
                <a:gd name="T39" fmla="*/ 120 h 218"/>
                <a:gd name="T40" fmla="*/ 7 w 226"/>
                <a:gd name="T41" fmla="*/ 128 h 218"/>
                <a:gd name="T42" fmla="*/ 15 w 226"/>
                <a:gd name="T43" fmla="*/ 129 h 218"/>
                <a:gd name="T44" fmla="*/ 25 w 226"/>
                <a:gd name="T45" fmla="*/ 157 h 218"/>
                <a:gd name="T46" fmla="*/ 20 w 226"/>
                <a:gd name="T47" fmla="*/ 161 h 218"/>
                <a:gd name="T48" fmla="*/ 20 w 226"/>
                <a:gd name="T49" fmla="*/ 171 h 218"/>
                <a:gd name="T50" fmla="*/ 43 w 226"/>
                <a:gd name="T51" fmla="*/ 195 h 218"/>
                <a:gd name="T52" fmla="*/ 54 w 226"/>
                <a:gd name="T53" fmla="*/ 195 h 218"/>
                <a:gd name="T54" fmla="*/ 58 w 226"/>
                <a:gd name="T55" fmla="*/ 192 h 218"/>
                <a:gd name="T56" fmla="*/ 84 w 226"/>
                <a:gd name="T57" fmla="*/ 203 h 218"/>
                <a:gd name="T58" fmla="*/ 84 w 226"/>
                <a:gd name="T59" fmla="*/ 208 h 218"/>
                <a:gd name="T60" fmla="*/ 91 w 226"/>
                <a:gd name="T61" fmla="*/ 216 h 218"/>
                <a:gd name="T62" fmla="*/ 125 w 226"/>
                <a:gd name="T63" fmla="*/ 217 h 218"/>
                <a:gd name="T64" fmla="*/ 133 w 226"/>
                <a:gd name="T65" fmla="*/ 210 h 218"/>
                <a:gd name="T66" fmla="*/ 133 w 226"/>
                <a:gd name="T67" fmla="*/ 204 h 218"/>
                <a:gd name="T68" fmla="*/ 162 w 226"/>
                <a:gd name="T69" fmla="*/ 193 h 218"/>
                <a:gd name="T70" fmla="*/ 167 w 226"/>
                <a:gd name="T71" fmla="*/ 198 h 218"/>
                <a:gd name="T72" fmla="*/ 178 w 226"/>
                <a:gd name="T73" fmla="*/ 198 h 218"/>
                <a:gd name="T74" fmla="*/ 203 w 226"/>
                <a:gd name="T75" fmla="*/ 176 h 218"/>
                <a:gd name="T76" fmla="*/ 203 w 226"/>
                <a:gd name="T77" fmla="*/ 165 h 218"/>
                <a:gd name="T78" fmla="*/ 197 w 226"/>
                <a:gd name="T79" fmla="*/ 159 h 218"/>
                <a:gd name="T80" fmla="*/ 206 w 226"/>
                <a:gd name="T81" fmla="*/ 137 h 218"/>
                <a:gd name="T82" fmla="*/ 217 w 226"/>
                <a:gd name="T83" fmla="*/ 137 h 218"/>
                <a:gd name="T84" fmla="*/ 225 w 226"/>
                <a:gd name="T85" fmla="*/ 130 h 218"/>
                <a:gd name="T86" fmla="*/ 226 w 226"/>
                <a:gd name="T87" fmla="*/ 98 h 218"/>
                <a:gd name="T88" fmla="*/ 219 w 226"/>
                <a:gd name="T89" fmla="*/ 90 h 218"/>
                <a:gd name="T90" fmla="*/ 207 w 226"/>
                <a:gd name="T91" fmla="*/ 89 h 218"/>
                <a:gd name="T92" fmla="*/ 197 w 226"/>
                <a:gd name="T93" fmla="*/ 66 h 218"/>
                <a:gd name="T94" fmla="*/ 206 w 226"/>
                <a:gd name="T95" fmla="*/ 57 h 218"/>
                <a:gd name="T96" fmla="*/ 206 w 226"/>
                <a:gd name="T97" fmla="*/ 47 h 218"/>
                <a:gd name="T98" fmla="*/ 141 w 226"/>
                <a:gd name="T99" fmla="*/ 86 h 218"/>
                <a:gd name="T100" fmla="*/ 140 w 226"/>
                <a:gd name="T101" fmla="*/ 142 h 218"/>
                <a:gd name="T102" fmla="*/ 81 w 226"/>
                <a:gd name="T103" fmla="*/ 140 h 218"/>
                <a:gd name="T104" fmla="*/ 83 w 226"/>
                <a:gd name="T105" fmla="*/ 84 h 218"/>
                <a:gd name="T106" fmla="*/ 141 w 226"/>
                <a:gd name="T107" fmla="*/ 8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 h="218">
                  <a:moveTo>
                    <a:pt x="206" y="47"/>
                  </a:moveTo>
                  <a:cubicBezTo>
                    <a:pt x="183" y="23"/>
                    <a:pt x="183" y="23"/>
                    <a:pt x="183" y="23"/>
                  </a:cubicBezTo>
                  <a:cubicBezTo>
                    <a:pt x="180" y="20"/>
                    <a:pt x="175" y="20"/>
                    <a:pt x="172" y="23"/>
                  </a:cubicBezTo>
                  <a:cubicBezTo>
                    <a:pt x="162" y="32"/>
                    <a:pt x="162" y="32"/>
                    <a:pt x="162" y="32"/>
                  </a:cubicBezTo>
                  <a:cubicBezTo>
                    <a:pt x="155" y="28"/>
                    <a:pt x="149" y="25"/>
                    <a:pt x="142" y="23"/>
                  </a:cubicBezTo>
                  <a:cubicBezTo>
                    <a:pt x="142" y="10"/>
                    <a:pt x="142" y="10"/>
                    <a:pt x="142" y="10"/>
                  </a:cubicBezTo>
                  <a:cubicBezTo>
                    <a:pt x="143" y="6"/>
                    <a:pt x="139" y="2"/>
                    <a:pt x="135" y="2"/>
                  </a:cubicBezTo>
                  <a:cubicBezTo>
                    <a:pt x="101" y="1"/>
                    <a:pt x="101" y="1"/>
                    <a:pt x="101" y="1"/>
                  </a:cubicBezTo>
                  <a:cubicBezTo>
                    <a:pt x="97" y="0"/>
                    <a:pt x="93" y="4"/>
                    <a:pt x="93" y="8"/>
                  </a:cubicBezTo>
                  <a:cubicBezTo>
                    <a:pt x="92" y="20"/>
                    <a:pt x="92" y="20"/>
                    <a:pt x="92" y="20"/>
                  </a:cubicBezTo>
                  <a:cubicBezTo>
                    <a:pt x="84" y="22"/>
                    <a:pt x="75" y="25"/>
                    <a:pt x="68" y="29"/>
                  </a:cubicBezTo>
                  <a:cubicBezTo>
                    <a:pt x="59" y="20"/>
                    <a:pt x="59" y="20"/>
                    <a:pt x="59" y="20"/>
                  </a:cubicBezTo>
                  <a:cubicBezTo>
                    <a:pt x="56" y="17"/>
                    <a:pt x="51" y="17"/>
                    <a:pt x="48" y="20"/>
                  </a:cubicBezTo>
                  <a:cubicBezTo>
                    <a:pt x="23" y="42"/>
                    <a:pt x="23" y="42"/>
                    <a:pt x="23" y="42"/>
                  </a:cubicBezTo>
                  <a:cubicBezTo>
                    <a:pt x="20" y="45"/>
                    <a:pt x="20" y="50"/>
                    <a:pt x="23" y="53"/>
                  </a:cubicBezTo>
                  <a:cubicBezTo>
                    <a:pt x="30" y="60"/>
                    <a:pt x="30" y="60"/>
                    <a:pt x="30" y="60"/>
                  </a:cubicBezTo>
                  <a:cubicBezTo>
                    <a:pt x="25" y="67"/>
                    <a:pt x="22" y="74"/>
                    <a:pt x="19" y="81"/>
                  </a:cubicBezTo>
                  <a:cubicBezTo>
                    <a:pt x="10" y="81"/>
                    <a:pt x="10" y="81"/>
                    <a:pt x="10" y="81"/>
                  </a:cubicBezTo>
                  <a:cubicBezTo>
                    <a:pt x="5" y="81"/>
                    <a:pt x="2" y="84"/>
                    <a:pt x="1" y="88"/>
                  </a:cubicBezTo>
                  <a:cubicBezTo>
                    <a:pt x="0" y="120"/>
                    <a:pt x="0" y="120"/>
                    <a:pt x="0" y="120"/>
                  </a:cubicBezTo>
                  <a:cubicBezTo>
                    <a:pt x="0" y="125"/>
                    <a:pt x="3" y="128"/>
                    <a:pt x="7" y="128"/>
                  </a:cubicBezTo>
                  <a:cubicBezTo>
                    <a:pt x="15" y="129"/>
                    <a:pt x="15" y="129"/>
                    <a:pt x="15" y="129"/>
                  </a:cubicBezTo>
                  <a:cubicBezTo>
                    <a:pt x="16" y="138"/>
                    <a:pt x="20" y="148"/>
                    <a:pt x="25" y="157"/>
                  </a:cubicBezTo>
                  <a:cubicBezTo>
                    <a:pt x="20" y="161"/>
                    <a:pt x="20" y="161"/>
                    <a:pt x="20" y="161"/>
                  </a:cubicBezTo>
                  <a:cubicBezTo>
                    <a:pt x="17" y="164"/>
                    <a:pt x="17" y="168"/>
                    <a:pt x="20" y="171"/>
                  </a:cubicBezTo>
                  <a:cubicBezTo>
                    <a:pt x="43" y="195"/>
                    <a:pt x="43" y="195"/>
                    <a:pt x="43" y="195"/>
                  </a:cubicBezTo>
                  <a:cubicBezTo>
                    <a:pt x="46" y="198"/>
                    <a:pt x="51" y="198"/>
                    <a:pt x="54" y="195"/>
                  </a:cubicBezTo>
                  <a:cubicBezTo>
                    <a:pt x="58" y="192"/>
                    <a:pt x="58" y="192"/>
                    <a:pt x="58" y="192"/>
                  </a:cubicBezTo>
                  <a:cubicBezTo>
                    <a:pt x="66" y="197"/>
                    <a:pt x="75" y="201"/>
                    <a:pt x="84" y="203"/>
                  </a:cubicBezTo>
                  <a:cubicBezTo>
                    <a:pt x="84" y="208"/>
                    <a:pt x="84" y="208"/>
                    <a:pt x="84" y="208"/>
                  </a:cubicBezTo>
                  <a:cubicBezTo>
                    <a:pt x="84" y="212"/>
                    <a:pt x="87" y="216"/>
                    <a:pt x="91" y="216"/>
                  </a:cubicBezTo>
                  <a:cubicBezTo>
                    <a:pt x="125" y="217"/>
                    <a:pt x="125" y="217"/>
                    <a:pt x="125" y="217"/>
                  </a:cubicBezTo>
                  <a:cubicBezTo>
                    <a:pt x="129" y="218"/>
                    <a:pt x="133" y="214"/>
                    <a:pt x="133" y="210"/>
                  </a:cubicBezTo>
                  <a:cubicBezTo>
                    <a:pt x="133" y="204"/>
                    <a:pt x="133" y="204"/>
                    <a:pt x="133" y="204"/>
                  </a:cubicBezTo>
                  <a:cubicBezTo>
                    <a:pt x="144" y="202"/>
                    <a:pt x="153" y="198"/>
                    <a:pt x="162" y="193"/>
                  </a:cubicBezTo>
                  <a:cubicBezTo>
                    <a:pt x="167" y="198"/>
                    <a:pt x="167" y="198"/>
                    <a:pt x="167" y="198"/>
                  </a:cubicBezTo>
                  <a:cubicBezTo>
                    <a:pt x="170" y="201"/>
                    <a:pt x="175" y="201"/>
                    <a:pt x="178" y="198"/>
                  </a:cubicBezTo>
                  <a:cubicBezTo>
                    <a:pt x="203" y="176"/>
                    <a:pt x="203" y="176"/>
                    <a:pt x="203" y="176"/>
                  </a:cubicBezTo>
                  <a:cubicBezTo>
                    <a:pt x="206" y="173"/>
                    <a:pt x="206" y="168"/>
                    <a:pt x="203" y="165"/>
                  </a:cubicBezTo>
                  <a:cubicBezTo>
                    <a:pt x="197" y="159"/>
                    <a:pt x="197" y="159"/>
                    <a:pt x="197" y="159"/>
                  </a:cubicBezTo>
                  <a:cubicBezTo>
                    <a:pt x="201" y="152"/>
                    <a:pt x="204" y="144"/>
                    <a:pt x="206" y="137"/>
                  </a:cubicBezTo>
                  <a:cubicBezTo>
                    <a:pt x="217" y="137"/>
                    <a:pt x="217" y="137"/>
                    <a:pt x="217" y="137"/>
                  </a:cubicBezTo>
                  <a:cubicBezTo>
                    <a:pt x="221" y="137"/>
                    <a:pt x="225" y="134"/>
                    <a:pt x="225" y="130"/>
                  </a:cubicBezTo>
                  <a:cubicBezTo>
                    <a:pt x="226" y="98"/>
                    <a:pt x="226" y="98"/>
                    <a:pt x="226" y="98"/>
                  </a:cubicBezTo>
                  <a:cubicBezTo>
                    <a:pt x="226" y="93"/>
                    <a:pt x="223" y="90"/>
                    <a:pt x="219" y="90"/>
                  </a:cubicBezTo>
                  <a:cubicBezTo>
                    <a:pt x="207" y="89"/>
                    <a:pt x="207" y="89"/>
                    <a:pt x="207" y="89"/>
                  </a:cubicBezTo>
                  <a:cubicBezTo>
                    <a:pt x="204" y="81"/>
                    <a:pt x="201" y="73"/>
                    <a:pt x="197" y="66"/>
                  </a:cubicBezTo>
                  <a:cubicBezTo>
                    <a:pt x="206" y="57"/>
                    <a:pt x="206" y="57"/>
                    <a:pt x="206" y="57"/>
                  </a:cubicBezTo>
                  <a:cubicBezTo>
                    <a:pt x="209" y="54"/>
                    <a:pt x="209" y="50"/>
                    <a:pt x="206" y="47"/>
                  </a:cubicBezTo>
                  <a:close/>
                  <a:moveTo>
                    <a:pt x="141" y="86"/>
                  </a:moveTo>
                  <a:cubicBezTo>
                    <a:pt x="157" y="101"/>
                    <a:pt x="156" y="126"/>
                    <a:pt x="140" y="142"/>
                  </a:cubicBezTo>
                  <a:cubicBezTo>
                    <a:pt x="123" y="157"/>
                    <a:pt x="97" y="156"/>
                    <a:pt x="81" y="140"/>
                  </a:cubicBezTo>
                  <a:cubicBezTo>
                    <a:pt x="66" y="124"/>
                    <a:pt x="66" y="99"/>
                    <a:pt x="83" y="84"/>
                  </a:cubicBezTo>
                  <a:cubicBezTo>
                    <a:pt x="100" y="69"/>
                    <a:pt x="126" y="70"/>
                    <a:pt x="141" y="86"/>
                  </a:cubicBezTo>
                  <a:close/>
                </a:path>
              </a:pathLst>
            </a:custGeom>
            <a:solidFill>
              <a:srgbClr val="E2B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îšḷíďê">
              <a:extLst>
                <a:ext uri="{FF2B5EF4-FFF2-40B4-BE49-F238E27FC236}">
                  <a16:creationId xmlns:a16="http://schemas.microsoft.com/office/drawing/2014/main" id="{41BF4322-6978-444B-A659-3F3B613A55B5}"/>
                </a:ext>
              </a:extLst>
            </p:cNvPr>
            <p:cNvSpPr/>
            <p:nvPr/>
          </p:nvSpPr>
          <p:spPr bwMode="auto">
            <a:xfrm>
              <a:off x="5671423" y="1363076"/>
              <a:ext cx="436631" cy="420559"/>
            </a:xfrm>
            <a:custGeom>
              <a:avLst/>
              <a:gdLst>
                <a:gd name="T0" fmla="*/ 215 w 229"/>
                <a:gd name="T1" fmla="*/ 59 h 220"/>
                <a:gd name="T2" fmla="*/ 195 w 229"/>
                <a:gd name="T3" fmla="*/ 33 h 220"/>
                <a:gd name="T4" fmla="*/ 184 w 229"/>
                <a:gd name="T5" fmla="*/ 32 h 220"/>
                <a:gd name="T6" fmla="*/ 173 w 229"/>
                <a:gd name="T7" fmla="*/ 40 h 220"/>
                <a:gd name="T8" fmla="*/ 154 w 229"/>
                <a:gd name="T9" fmla="*/ 28 h 220"/>
                <a:gd name="T10" fmla="*/ 157 w 229"/>
                <a:gd name="T11" fmla="*/ 15 h 220"/>
                <a:gd name="T12" fmla="*/ 150 w 229"/>
                <a:gd name="T13" fmla="*/ 6 h 220"/>
                <a:gd name="T14" fmla="*/ 117 w 229"/>
                <a:gd name="T15" fmla="*/ 1 h 220"/>
                <a:gd name="T16" fmla="*/ 108 w 229"/>
                <a:gd name="T17" fmla="*/ 7 h 220"/>
                <a:gd name="T18" fmla="*/ 106 w 229"/>
                <a:gd name="T19" fmla="*/ 20 h 220"/>
                <a:gd name="T20" fmla="*/ 80 w 229"/>
                <a:gd name="T21" fmla="*/ 25 h 220"/>
                <a:gd name="T22" fmla="*/ 73 w 229"/>
                <a:gd name="T23" fmla="*/ 15 h 220"/>
                <a:gd name="T24" fmla="*/ 62 w 229"/>
                <a:gd name="T25" fmla="*/ 14 h 220"/>
                <a:gd name="T26" fmla="*/ 34 w 229"/>
                <a:gd name="T27" fmla="*/ 33 h 220"/>
                <a:gd name="T28" fmla="*/ 33 w 229"/>
                <a:gd name="T29" fmla="*/ 43 h 220"/>
                <a:gd name="T30" fmla="*/ 39 w 229"/>
                <a:gd name="T31" fmla="*/ 51 h 220"/>
                <a:gd name="T32" fmla="*/ 25 w 229"/>
                <a:gd name="T33" fmla="*/ 71 h 220"/>
                <a:gd name="T34" fmla="*/ 16 w 229"/>
                <a:gd name="T35" fmla="*/ 70 h 220"/>
                <a:gd name="T36" fmla="*/ 6 w 229"/>
                <a:gd name="T37" fmla="*/ 76 h 220"/>
                <a:gd name="T38" fmla="*/ 1 w 229"/>
                <a:gd name="T39" fmla="*/ 108 h 220"/>
                <a:gd name="T40" fmla="*/ 7 w 229"/>
                <a:gd name="T41" fmla="*/ 116 h 220"/>
                <a:gd name="T42" fmla="*/ 14 w 229"/>
                <a:gd name="T43" fmla="*/ 117 h 220"/>
                <a:gd name="T44" fmla="*/ 20 w 229"/>
                <a:gd name="T45" fmla="*/ 147 h 220"/>
                <a:gd name="T46" fmla="*/ 16 w 229"/>
                <a:gd name="T47" fmla="*/ 150 h 220"/>
                <a:gd name="T48" fmla="*/ 14 w 229"/>
                <a:gd name="T49" fmla="*/ 161 h 220"/>
                <a:gd name="T50" fmla="*/ 34 w 229"/>
                <a:gd name="T51" fmla="*/ 187 h 220"/>
                <a:gd name="T52" fmla="*/ 45 w 229"/>
                <a:gd name="T53" fmla="*/ 188 h 220"/>
                <a:gd name="T54" fmla="*/ 49 w 229"/>
                <a:gd name="T55" fmla="*/ 185 h 220"/>
                <a:gd name="T56" fmla="*/ 73 w 229"/>
                <a:gd name="T57" fmla="*/ 200 h 220"/>
                <a:gd name="T58" fmla="*/ 72 w 229"/>
                <a:gd name="T59" fmla="*/ 205 h 220"/>
                <a:gd name="T60" fmla="*/ 79 w 229"/>
                <a:gd name="T61" fmla="*/ 213 h 220"/>
                <a:gd name="T62" fmla="*/ 112 w 229"/>
                <a:gd name="T63" fmla="*/ 219 h 220"/>
                <a:gd name="T64" fmla="*/ 121 w 229"/>
                <a:gd name="T65" fmla="*/ 213 h 220"/>
                <a:gd name="T66" fmla="*/ 122 w 229"/>
                <a:gd name="T67" fmla="*/ 207 h 220"/>
                <a:gd name="T68" fmla="*/ 152 w 229"/>
                <a:gd name="T69" fmla="*/ 199 h 220"/>
                <a:gd name="T70" fmla="*/ 156 w 229"/>
                <a:gd name="T71" fmla="*/ 205 h 220"/>
                <a:gd name="T72" fmla="*/ 167 w 229"/>
                <a:gd name="T73" fmla="*/ 206 h 220"/>
                <a:gd name="T74" fmla="*/ 195 w 229"/>
                <a:gd name="T75" fmla="*/ 187 h 220"/>
                <a:gd name="T76" fmla="*/ 196 w 229"/>
                <a:gd name="T77" fmla="*/ 177 h 220"/>
                <a:gd name="T78" fmla="*/ 191 w 229"/>
                <a:gd name="T79" fmla="*/ 170 h 220"/>
                <a:gd name="T80" fmla="*/ 203 w 229"/>
                <a:gd name="T81" fmla="*/ 149 h 220"/>
                <a:gd name="T82" fmla="*/ 213 w 229"/>
                <a:gd name="T83" fmla="*/ 150 h 220"/>
                <a:gd name="T84" fmla="*/ 223 w 229"/>
                <a:gd name="T85" fmla="*/ 144 h 220"/>
                <a:gd name="T86" fmla="*/ 228 w 229"/>
                <a:gd name="T87" fmla="*/ 112 h 220"/>
                <a:gd name="T88" fmla="*/ 222 w 229"/>
                <a:gd name="T89" fmla="*/ 104 h 220"/>
                <a:gd name="T90" fmla="*/ 210 w 229"/>
                <a:gd name="T91" fmla="*/ 102 h 220"/>
                <a:gd name="T92" fmla="*/ 203 w 229"/>
                <a:gd name="T93" fmla="*/ 77 h 220"/>
                <a:gd name="T94" fmla="*/ 213 w 229"/>
                <a:gd name="T95" fmla="*/ 70 h 220"/>
                <a:gd name="T96" fmla="*/ 215 w 229"/>
                <a:gd name="T97" fmla="*/ 59 h 220"/>
                <a:gd name="T98" fmla="*/ 155 w 229"/>
                <a:gd name="T99" fmla="*/ 84 h 220"/>
                <a:gd name="T100" fmla="*/ 144 w 229"/>
                <a:gd name="T101" fmla="*/ 154 h 220"/>
                <a:gd name="T102" fmla="*/ 70 w 229"/>
                <a:gd name="T103" fmla="*/ 143 h 220"/>
                <a:gd name="T104" fmla="*/ 81 w 229"/>
                <a:gd name="T105" fmla="*/ 73 h 220"/>
                <a:gd name="T106" fmla="*/ 155 w 229"/>
                <a:gd name="T107" fmla="*/ 8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 h="220">
                  <a:moveTo>
                    <a:pt x="215" y="59"/>
                  </a:moveTo>
                  <a:cubicBezTo>
                    <a:pt x="195" y="33"/>
                    <a:pt x="195" y="33"/>
                    <a:pt x="195" y="33"/>
                  </a:cubicBezTo>
                  <a:cubicBezTo>
                    <a:pt x="193" y="30"/>
                    <a:pt x="188" y="29"/>
                    <a:pt x="184" y="32"/>
                  </a:cubicBezTo>
                  <a:cubicBezTo>
                    <a:pt x="173" y="40"/>
                    <a:pt x="173" y="40"/>
                    <a:pt x="173" y="40"/>
                  </a:cubicBezTo>
                  <a:cubicBezTo>
                    <a:pt x="167" y="35"/>
                    <a:pt x="161" y="31"/>
                    <a:pt x="154" y="28"/>
                  </a:cubicBezTo>
                  <a:cubicBezTo>
                    <a:pt x="157" y="15"/>
                    <a:pt x="157" y="15"/>
                    <a:pt x="157" y="15"/>
                  </a:cubicBezTo>
                  <a:cubicBezTo>
                    <a:pt x="157" y="11"/>
                    <a:pt x="154" y="7"/>
                    <a:pt x="150" y="6"/>
                  </a:cubicBezTo>
                  <a:cubicBezTo>
                    <a:pt x="117" y="1"/>
                    <a:pt x="117" y="1"/>
                    <a:pt x="117" y="1"/>
                  </a:cubicBezTo>
                  <a:cubicBezTo>
                    <a:pt x="113" y="0"/>
                    <a:pt x="109" y="3"/>
                    <a:pt x="108" y="7"/>
                  </a:cubicBezTo>
                  <a:cubicBezTo>
                    <a:pt x="106" y="20"/>
                    <a:pt x="106" y="20"/>
                    <a:pt x="106" y="20"/>
                  </a:cubicBezTo>
                  <a:cubicBezTo>
                    <a:pt x="97" y="20"/>
                    <a:pt x="88" y="22"/>
                    <a:pt x="80" y="25"/>
                  </a:cubicBezTo>
                  <a:cubicBezTo>
                    <a:pt x="73" y="15"/>
                    <a:pt x="73" y="15"/>
                    <a:pt x="73" y="15"/>
                  </a:cubicBezTo>
                  <a:cubicBezTo>
                    <a:pt x="70" y="12"/>
                    <a:pt x="65" y="11"/>
                    <a:pt x="62" y="14"/>
                  </a:cubicBezTo>
                  <a:cubicBezTo>
                    <a:pt x="34" y="33"/>
                    <a:pt x="34" y="33"/>
                    <a:pt x="34" y="33"/>
                  </a:cubicBezTo>
                  <a:cubicBezTo>
                    <a:pt x="31" y="35"/>
                    <a:pt x="30" y="40"/>
                    <a:pt x="33" y="43"/>
                  </a:cubicBezTo>
                  <a:cubicBezTo>
                    <a:pt x="39" y="51"/>
                    <a:pt x="39" y="51"/>
                    <a:pt x="39" y="51"/>
                  </a:cubicBezTo>
                  <a:cubicBezTo>
                    <a:pt x="33" y="57"/>
                    <a:pt x="28" y="64"/>
                    <a:pt x="25" y="71"/>
                  </a:cubicBezTo>
                  <a:cubicBezTo>
                    <a:pt x="16" y="70"/>
                    <a:pt x="16" y="70"/>
                    <a:pt x="16" y="70"/>
                  </a:cubicBezTo>
                  <a:cubicBezTo>
                    <a:pt x="11" y="69"/>
                    <a:pt x="7" y="72"/>
                    <a:pt x="6" y="76"/>
                  </a:cubicBezTo>
                  <a:cubicBezTo>
                    <a:pt x="1" y="108"/>
                    <a:pt x="1" y="108"/>
                    <a:pt x="1" y="108"/>
                  </a:cubicBezTo>
                  <a:cubicBezTo>
                    <a:pt x="0" y="112"/>
                    <a:pt x="3" y="116"/>
                    <a:pt x="7" y="116"/>
                  </a:cubicBezTo>
                  <a:cubicBezTo>
                    <a:pt x="14" y="117"/>
                    <a:pt x="14" y="117"/>
                    <a:pt x="14" y="117"/>
                  </a:cubicBezTo>
                  <a:cubicBezTo>
                    <a:pt x="15" y="127"/>
                    <a:pt x="17" y="137"/>
                    <a:pt x="20" y="147"/>
                  </a:cubicBezTo>
                  <a:cubicBezTo>
                    <a:pt x="16" y="150"/>
                    <a:pt x="16" y="150"/>
                    <a:pt x="16" y="150"/>
                  </a:cubicBezTo>
                  <a:cubicBezTo>
                    <a:pt x="12" y="153"/>
                    <a:pt x="11" y="157"/>
                    <a:pt x="14" y="161"/>
                  </a:cubicBezTo>
                  <a:cubicBezTo>
                    <a:pt x="34" y="187"/>
                    <a:pt x="34" y="187"/>
                    <a:pt x="34" y="187"/>
                  </a:cubicBezTo>
                  <a:cubicBezTo>
                    <a:pt x="36" y="190"/>
                    <a:pt x="41" y="191"/>
                    <a:pt x="45" y="188"/>
                  </a:cubicBezTo>
                  <a:cubicBezTo>
                    <a:pt x="49" y="185"/>
                    <a:pt x="49" y="185"/>
                    <a:pt x="49" y="185"/>
                  </a:cubicBezTo>
                  <a:cubicBezTo>
                    <a:pt x="56" y="191"/>
                    <a:pt x="65" y="196"/>
                    <a:pt x="73" y="200"/>
                  </a:cubicBezTo>
                  <a:cubicBezTo>
                    <a:pt x="72" y="205"/>
                    <a:pt x="72" y="205"/>
                    <a:pt x="72" y="205"/>
                  </a:cubicBezTo>
                  <a:cubicBezTo>
                    <a:pt x="72" y="209"/>
                    <a:pt x="75" y="213"/>
                    <a:pt x="79" y="213"/>
                  </a:cubicBezTo>
                  <a:cubicBezTo>
                    <a:pt x="112" y="219"/>
                    <a:pt x="112" y="219"/>
                    <a:pt x="112" y="219"/>
                  </a:cubicBezTo>
                  <a:cubicBezTo>
                    <a:pt x="116" y="220"/>
                    <a:pt x="120" y="217"/>
                    <a:pt x="121" y="213"/>
                  </a:cubicBezTo>
                  <a:cubicBezTo>
                    <a:pt x="122" y="207"/>
                    <a:pt x="122" y="207"/>
                    <a:pt x="122" y="207"/>
                  </a:cubicBezTo>
                  <a:cubicBezTo>
                    <a:pt x="132" y="206"/>
                    <a:pt x="143" y="204"/>
                    <a:pt x="152" y="199"/>
                  </a:cubicBezTo>
                  <a:cubicBezTo>
                    <a:pt x="156" y="205"/>
                    <a:pt x="156" y="205"/>
                    <a:pt x="156" y="205"/>
                  </a:cubicBezTo>
                  <a:cubicBezTo>
                    <a:pt x="159" y="208"/>
                    <a:pt x="164" y="209"/>
                    <a:pt x="167" y="206"/>
                  </a:cubicBezTo>
                  <a:cubicBezTo>
                    <a:pt x="195" y="187"/>
                    <a:pt x="195" y="187"/>
                    <a:pt x="195" y="187"/>
                  </a:cubicBezTo>
                  <a:cubicBezTo>
                    <a:pt x="198" y="185"/>
                    <a:pt x="199" y="180"/>
                    <a:pt x="196" y="177"/>
                  </a:cubicBezTo>
                  <a:cubicBezTo>
                    <a:pt x="191" y="170"/>
                    <a:pt x="191" y="170"/>
                    <a:pt x="191" y="170"/>
                  </a:cubicBezTo>
                  <a:cubicBezTo>
                    <a:pt x="196" y="163"/>
                    <a:pt x="200" y="156"/>
                    <a:pt x="203" y="149"/>
                  </a:cubicBezTo>
                  <a:cubicBezTo>
                    <a:pt x="213" y="150"/>
                    <a:pt x="213" y="150"/>
                    <a:pt x="213" y="150"/>
                  </a:cubicBezTo>
                  <a:cubicBezTo>
                    <a:pt x="218" y="151"/>
                    <a:pt x="222" y="148"/>
                    <a:pt x="223" y="144"/>
                  </a:cubicBezTo>
                  <a:cubicBezTo>
                    <a:pt x="228" y="112"/>
                    <a:pt x="228" y="112"/>
                    <a:pt x="228" y="112"/>
                  </a:cubicBezTo>
                  <a:cubicBezTo>
                    <a:pt x="229" y="108"/>
                    <a:pt x="226" y="104"/>
                    <a:pt x="222" y="104"/>
                  </a:cubicBezTo>
                  <a:cubicBezTo>
                    <a:pt x="210" y="102"/>
                    <a:pt x="210" y="102"/>
                    <a:pt x="210" y="102"/>
                  </a:cubicBezTo>
                  <a:cubicBezTo>
                    <a:pt x="209" y="93"/>
                    <a:pt x="206" y="85"/>
                    <a:pt x="203" y="77"/>
                  </a:cubicBezTo>
                  <a:cubicBezTo>
                    <a:pt x="213" y="70"/>
                    <a:pt x="213" y="70"/>
                    <a:pt x="213" y="70"/>
                  </a:cubicBezTo>
                  <a:cubicBezTo>
                    <a:pt x="217" y="67"/>
                    <a:pt x="218" y="63"/>
                    <a:pt x="215" y="59"/>
                  </a:cubicBezTo>
                  <a:close/>
                  <a:moveTo>
                    <a:pt x="155" y="84"/>
                  </a:moveTo>
                  <a:cubicBezTo>
                    <a:pt x="172" y="106"/>
                    <a:pt x="167" y="138"/>
                    <a:pt x="144" y="154"/>
                  </a:cubicBezTo>
                  <a:cubicBezTo>
                    <a:pt x="120" y="171"/>
                    <a:pt x="87" y="166"/>
                    <a:pt x="70" y="143"/>
                  </a:cubicBezTo>
                  <a:cubicBezTo>
                    <a:pt x="53" y="121"/>
                    <a:pt x="58" y="89"/>
                    <a:pt x="81" y="73"/>
                  </a:cubicBezTo>
                  <a:cubicBezTo>
                    <a:pt x="105" y="56"/>
                    <a:pt x="138" y="61"/>
                    <a:pt x="155" y="84"/>
                  </a:cubicBez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işḻïḋe">
              <a:extLst>
                <a:ext uri="{FF2B5EF4-FFF2-40B4-BE49-F238E27FC236}">
                  <a16:creationId xmlns:a16="http://schemas.microsoft.com/office/drawing/2014/main" id="{B51A2C6A-3EF6-45BD-8235-998BB3555E32}"/>
                </a:ext>
              </a:extLst>
            </p:cNvPr>
            <p:cNvSpPr/>
            <p:nvPr/>
          </p:nvSpPr>
          <p:spPr bwMode="auto">
            <a:xfrm>
              <a:off x="6418786" y="1539872"/>
              <a:ext cx="230370" cy="219655"/>
            </a:xfrm>
            <a:custGeom>
              <a:avLst/>
              <a:gdLst>
                <a:gd name="T0" fmla="*/ 119 w 120"/>
                <a:gd name="T1" fmla="*/ 47 h 115"/>
                <a:gd name="T2" fmla="*/ 113 w 120"/>
                <a:gd name="T3" fmla="*/ 31 h 115"/>
                <a:gd name="T4" fmla="*/ 108 w 120"/>
                <a:gd name="T5" fmla="*/ 29 h 115"/>
                <a:gd name="T6" fmla="*/ 101 w 120"/>
                <a:gd name="T7" fmla="*/ 31 h 115"/>
                <a:gd name="T8" fmla="*/ 93 w 120"/>
                <a:gd name="T9" fmla="*/ 23 h 115"/>
                <a:gd name="T10" fmla="*/ 97 w 120"/>
                <a:gd name="T11" fmla="*/ 16 h 115"/>
                <a:gd name="T12" fmla="*/ 95 w 120"/>
                <a:gd name="T13" fmla="*/ 11 h 115"/>
                <a:gd name="T14" fmla="*/ 79 w 120"/>
                <a:gd name="T15" fmla="*/ 3 h 115"/>
                <a:gd name="T16" fmla="*/ 74 w 120"/>
                <a:gd name="T17" fmla="*/ 5 h 115"/>
                <a:gd name="T18" fmla="*/ 70 w 120"/>
                <a:gd name="T19" fmla="*/ 11 h 115"/>
                <a:gd name="T20" fmla="*/ 57 w 120"/>
                <a:gd name="T21" fmla="*/ 10 h 115"/>
                <a:gd name="T22" fmla="*/ 54 w 120"/>
                <a:gd name="T23" fmla="*/ 4 h 115"/>
                <a:gd name="T24" fmla="*/ 49 w 120"/>
                <a:gd name="T25" fmla="*/ 1 h 115"/>
                <a:gd name="T26" fmla="*/ 32 w 120"/>
                <a:gd name="T27" fmla="*/ 7 h 115"/>
                <a:gd name="T28" fmla="*/ 30 w 120"/>
                <a:gd name="T29" fmla="*/ 12 h 115"/>
                <a:gd name="T30" fmla="*/ 31 w 120"/>
                <a:gd name="T31" fmla="*/ 17 h 115"/>
                <a:gd name="T32" fmla="*/ 21 w 120"/>
                <a:gd name="T33" fmla="*/ 24 h 115"/>
                <a:gd name="T34" fmla="*/ 17 w 120"/>
                <a:gd name="T35" fmla="*/ 22 h 115"/>
                <a:gd name="T36" fmla="*/ 11 w 120"/>
                <a:gd name="T37" fmla="*/ 24 h 115"/>
                <a:gd name="T38" fmla="*/ 3 w 120"/>
                <a:gd name="T39" fmla="*/ 39 h 115"/>
                <a:gd name="T40" fmla="*/ 5 w 120"/>
                <a:gd name="T41" fmla="*/ 45 h 115"/>
                <a:gd name="T42" fmla="*/ 8 w 120"/>
                <a:gd name="T43" fmla="*/ 46 h 115"/>
                <a:gd name="T44" fmla="*/ 6 w 120"/>
                <a:gd name="T45" fmla="*/ 62 h 115"/>
                <a:gd name="T46" fmla="*/ 3 w 120"/>
                <a:gd name="T47" fmla="*/ 63 h 115"/>
                <a:gd name="T48" fmla="*/ 1 w 120"/>
                <a:gd name="T49" fmla="*/ 68 h 115"/>
                <a:gd name="T50" fmla="*/ 6 w 120"/>
                <a:gd name="T51" fmla="*/ 84 h 115"/>
                <a:gd name="T52" fmla="*/ 12 w 120"/>
                <a:gd name="T53" fmla="*/ 87 h 115"/>
                <a:gd name="T54" fmla="*/ 14 w 120"/>
                <a:gd name="T55" fmla="*/ 86 h 115"/>
                <a:gd name="T56" fmla="*/ 24 w 120"/>
                <a:gd name="T57" fmla="*/ 97 h 115"/>
                <a:gd name="T58" fmla="*/ 23 w 120"/>
                <a:gd name="T59" fmla="*/ 99 h 115"/>
                <a:gd name="T60" fmla="*/ 25 w 120"/>
                <a:gd name="T61" fmla="*/ 104 h 115"/>
                <a:gd name="T62" fmla="*/ 41 w 120"/>
                <a:gd name="T63" fmla="*/ 112 h 115"/>
                <a:gd name="T64" fmla="*/ 46 w 120"/>
                <a:gd name="T65" fmla="*/ 110 h 115"/>
                <a:gd name="T66" fmla="*/ 48 w 120"/>
                <a:gd name="T67" fmla="*/ 108 h 115"/>
                <a:gd name="T68" fmla="*/ 64 w 120"/>
                <a:gd name="T69" fmla="*/ 108 h 115"/>
                <a:gd name="T70" fmla="*/ 65 w 120"/>
                <a:gd name="T71" fmla="*/ 112 h 115"/>
                <a:gd name="T72" fmla="*/ 70 w 120"/>
                <a:gd name="T73" fmla="*/ 114 h 115"/>
                <a:gd name="T74" fmla="*/ 87 w 120"/>
                <a:gd name="T75" fmla="*/ 109 h 115"/>
                <a:gd name="T76" fmla="*/ 90 w 120"/>
                <a:gd name="T77" fmla="*/ 104 h 115"/>
                <a:gd name="T78" fmla="*/ 88 w 120"/>
                <a:gd name="T79" fmla="*/ 99 h 115"/>
                <a:gd name="T80" fmla="*/ 98 w 120"/>
                <a:gd name="T81" fmla="*/ 91 h 115"/>
                <a:gd name="T82" fmla="*/ 103 w 120"/>
                <a:gd name="T83" fmla="*/ 93 h 115"/>
                <a:gd name="T84" fmla="*/ 109 w 120"/>
                <a:gd name="T85" fmla="*/ 91 h 115"/>
                <a:gd name="T86" fmla="*/ 117 w 120"/>
                <a:gd name="T87" fmla="*/ 76 h 115"/>
                <a:gd name="T88" fmla="*/ 115 w 120"/>
                <a:gd name="T89" fmla="*/ 71 h 115"/>
                <a:gd name="T90" fmla="*/ 109 w 120"/>
                <a:gd name="T91" fmla="*/ 68 h 115"/>
                <a:gd name="T92" fmla="*/ 110 w 120"/>
                <a:gd name="T93" fmla="*/ 55 h 115"/>
                <a:gd name="T94" fmla="*/ 116 w 120"/>
                <a:gd name="T95" fmla="*/ 53 h 115"/>
                <a:gd name="T96" fmla="*/ 119 w 120"/>
                <a:gd name="T97" fmla="*/ 47 h 115"/>
                <a:gd name="T98" fmla="*/ 85 w 120"/>
                <a:gd name="T99" fmla="*/ 51 h 115"/>
                <a:gd name="T100" fmla="*/ 67 w 120"/>
                <a:gd name="T101" fmla="*/ 84 h 115"/>
                <a:gd name="T102" fmla="*/ 32 w 120"/>
                <a:gd name="T103" fmla="*/ 68 h 115"/>
                <a:gd name="T104" fmla="*/ 49 w 120"/>
                <a:gd name="T105" fmla="*/ 34 h 115"/>
                <a:gd name="T106" fmla="*/ 85 w 120"/>
                <a:gd name="T107" fmla="*/ 5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15">
                  <a:moveTo>
                    <a:pt x="119" y="47"/>
                  </a:moveTo>
                  <a:cubicBezTo>
                    <a:pt x="113" y="31"/>
                    <a:pt x="113" y="31"/>
                    <a:pt x="113" y="31"/>
                  </a:cubicBezTo>
                  <a:cubicBezTo>
                    <a:pt x="112" y="29"/>
                    <a:pt x="110" y="28"/>
                    <a:pt x="108" y="29"/>
                  </a:cubicBezTo>
                  <a:cubicBezTo>
                    <a:pt x="101" y="31"/>
                    <a:pt x="101" y="31"/>
                    <a:pt x="101" y="31"/>
                  </a:cubicBezTo>
                  <a:cubicBezTo>
                    <a:pt x="99" y="28"/>
                    <a:pt x="96" y="25"/>
                    <a:pt x="93" y="23"/>
                  </a:cubicBezTo>
                  <a:cubicBezTo>
                    <a:pt x="97" y="16"/>
                    <a:pt x="97" y="16"/>
                    <a:pt x="97" y="16"/>
                  </a:cubicBezTo>
                  <a:cubicBezTo>
                    <a:pt x="98" y="14"/>
                    <a:pt x="97" y="12"/>
                    <a:pt x="95" y="11"/>
                  </a:cubicBezTo>
                  <a:cubicBezTo>
                    <a:pt x="79" y="3"/>
                    <a:pt x="79" y="3"/>
                    <a:pt x="79" y="3"/>
                  </a:cubicBezTo>
                  <a:cubicBezTo>
                    <a:pt x="77" y="2"/>
                    <a:pt x="75" y="3"/>
                    <a:pt x="74" y="5"/>
                  </a:cubicBezTo>
                  <a:cubicBezTo>
                    <a:pt x="70" y="11"/>
                    <a:pt x="70" y="11"/>
                    <a:pt x="70" y="11"/>
                  </a:cubicBezTo>
                  <a:cubicBezTo>
                    <a:pt x="66" y="10"/>
                    <a:pt x="61" y="9"/>
                    <a:pt x="57" y="10"/>
                  </a:cubicBezTo>
                  <a:cubicBezTo>
                    <a:pt x="54" y="4"/>
                    <a:pt x="54" y="4"/>
                    <a:pt x="54" y="4"/>
                  </a:cubicBezTo>
                  <a:cubicBezTo>
                    <a:pt x="54" y="1"/>
                    <a:pt x="51" y="0"/>
                    <a:pt x="49" y="1"/>
                  </a:cubicBezTo>
                  <a:cubicBezTo>
                    <a:pt x="32" y="7"/>
                    <a:pt x="32" y="7"/>
                    <a:pt x="32" y="7"/>
                  </a:cubicBezTo>
                  <a:cubicBezTo>
                    <a:pt x="30" y="7"/>
                    <a:pt x="29" y="10"/>
                    <a:pt x="30" y="12"/>
                  </a:cubicBezTo>
                  <a:cubicBezTo>
                    <a:pt x="31" y="17"/>
                    <a:pt x="31" y="17"/>
                    <a:pt x="31" y="17"/>
                  </a:cubicBezTo>
                  <a:cubicBezTo>
                    <a:pt x="28" y="19"/>
                    <a:pt x="24" y="21"/>
                    <a:pt x="21" y="24"/>
                  </a:cubicBezTo>
                  <a:cubicBezTo>
                    <a:pt x="17" y="22"/>
                    <a:pt x="17" y="22"/>
                    <a:pt x="17" y="22"/>
                  </a:cubicBezTo>
                  <a:cubicBezTo>
                    <a:pt x="15" y="21"/>
                    <a:pt x="12" y="22"/>
                    <a:pt x="11" y="24"/>
                  </a:cubicBezTo>
                  <a:cubicBezTo>
                    <a:pt x="3" y="39"/>
                    <a:pt x="3" y="39"/>
                    <a:pt x="3" y="39"/>
                  </a:cubicBezTo>
                  <a:cubicBezTo>
                    <a:pt x="2" y="41"/>
                    <a:pt x="3" y="44"/>
                    <a:pt x="5" y="45"/>
                  </a:cubicBezTo>
                  <a:cubicBezTo>
                    <a:pt x="8" y="46"/>
                    <a:pt x="8" y="46"/>
                    <a:pt x="8" y="46"/>
                  </a:cubicBezTo>
                  <a:cubicBezTo>
                    <a:pt x="7" y="51"/>
                    <a:pt x="6" y="57"/>
                    <a:pt x="6" y="62"/>
                  </a:cubicBezTo>
                  <a:cubicBezTo>
                    <a:pt x="3" y="63"/>
                    <a:pt x="3" y="63"/>
                    <a:pt x="3" y="63"/>
                  </a:cubicBezTo>
                  <a:cubicBezTo>
                    <a:pt x="1" y="64"/>
                    <a:pt x="0" y="66"/>
                    <a:pt x="1" y="68"/>
                  </a:cubicBezTo>
                  <a:cubicBezTo>
                    <a:pt x="6" y="84"/>
                    <a:pt x="6" y="84"/>
                    <a:pt x="6" y="84"/>
                  </a:cubicBezTo>
                  <a:cubicBezTo>
                    <a:pt x="7" y="86"/>
                    <a:pt x="10" y="87"/>
                    <a:pt x="12" y="87"/>
                  </a:cubicBezTo>
                  <a:cubicBezTo>
                    <a:pt x="14" y="86"/>
                    <a:pt x="14" y="86"/>
                    <a:pt x="14" y="86"/>
                  </a:cubicBezTo>
                  <a:cubicBezTo>
                    <a:pt x="17" y="90"/>
                    <a:pt x="20" y="94"/>
                    <a:pt x="24" y="97"/>
                  </a:cubicBezTo>
                  <a:cubicBezTo>
                    <a:pt x="23" y="99"/>
                    <a:pt x="23" y="99"/>
                    <a:pt x="23" y="99"/>
                  </a:cubicBezTo>
                  <a:cubicBezTo>
                    <a:pt x="22" y="101"/>
                    <a:pt x="23" y="103"/>
                    <a:pt x="25" y="104"/>
                  </a:cubicBezTo>
                  <a:cubicBezTo>
                    <a:pt x="41" y="112"/>
                    <a:pt x="41" y="112"/>
                    <a:pt x="41" y="112"/>
                  </a:cubicBezTo>
                  <a:cubicBezTo>
                    <a:pt x="43" y="113"/>
                    <a:pt x="45" y="112"/>
                    <a:pt x="46" y="110"/>
                  </a:cubicBezTo>
                  <a:cubicBezTo>
                    <a:pt x="48" y="108"/>
                    <a:pt x="48" y="108"/>
                    <a:pt x="48" y="108"/>
                  </a:cubicBezTo>
                  <a:cubicBezTo>
                    <a:pt x="53" y="109"/>
                    <a:pt x="58" y="109"/>
                    <a:pt x="64" y="108"/>
                  </a:cubicBezTo>
                  <a:cubicBezTo>
                    <a:pt x="65" y="112"/>
                    <a:pt x="65" y="112"/>
                    <a:pt x="65" y="112"/>
                  </a:cubicBezTo>
                  <a:cubicBezTo>
                    <a:pt x="66" y="114"/>
                    <a:pt x="68" y="115"/>
                    <a:pt x="70" y="114"/>
                  </a:cubicBezTo>
                  <a:cubicBezTo>
                    <a:pt x="87" y="109"/>
                    <a:pt x="87" y="109"/>
                    <a:pt x="87" y="109"/>
                  </a:cubicBezTo>
                  <a:cubicBezTo>
                    <a:pt x="89" y="108"/>
                    <a:pt x="91" y="106"/>
                    <a:pt x="90" y="104"/>
                  </a:cubicBezTo>
                  <a:cubicBezTo>
                    <a:pt x="88" y="99"/>
                    <a:pt x="88" y="99"/>
                    <a:pt x="88" y="99"/>
                  </a:cubicBezTo>
                  <a:cubicBezTo>
                    <a:pt x="92" y="97"/>
                    <a:pt x="95" y="94"/>
                    <a:pt x="98" y="91"/>
                  </a:cubicBezTo>
                  <a:cubicBezTo>
                    <a:pt x="103" y="93"/>
                    <a:pt x="103" y="93"/>
                    <a:pt x="103" y="93"/>
                  </a:cubicBezTo>
                  <a:cubicBezTo>
                    <a:pt x="105" y="94"/>
                    <a:pt x="107" y="93"/>
                    <a:pt x="109" y="91"/>
                  </a:cubicBezTo>
                  <a:cubicBezTo>
                    <a:pt x="117" y="76"/>
                    <a:pt x="117" y="76"/>
                    <a:pt x="117" y="76"/>
                  </a:cubicBezTo>
                  <a:cubicBezTo>
                    <a:pt x="118" y="74"/>
                    <a:pt x="117" y="72"/>
                    <a:pt x="115" y="71"/>
                  </a:cubicBezTo>
                  <a:cubicBezTo>
                    <a:pt x="109" y="68"/>
                    <a:pt x="109" y="68"/>
                    <a:pt x="109" y="68"/>
                  </a:cubicBezTo>
                  <a:cubicBezTo>
                    <a:pt x="110" y="64"/>
                    <a:pt x="110" y="59"/>
                    <a:pt x="110" y="55"/>
                  </a:cubicBezTo>
                  <a:cubicBezTo>
                    <a:pt x="116" y="53"/>
                    <a:pt x="116" y="53"/>
                    <a:pt x="116" y="53"/>
                  </a:cubicBezTo>
                  <a:cubicBezTo>
                    <a:pt x="119" y="52"/>
                    <a:pt x="120" y="50"/>
                    <a:pt x="119" y="47"/>
                  </a:cubicBezTo>
                  <a:close/>
                  <a:moveTo>
                    <a:pt x="85" y="51"/>
                  </a:moveTo>
                  <a:cubicBezTo>
                    <a:pt x="89" y="64"/>
                    <a:pt x="82" y="80"/>
                    <a:pt x="67" y="84"/>
                  </a:cubicBezTo>
                  <a:cubicBezTo>
                    <a:pt x="53" y="89"/>
                    <a:pt x="37" y="82"/>
                    <a:pt x="32" y="68"/>
                  </a:cubicBezTo>
                  <a:cubicBezTo>
                    <a:pt x="27" y="54"/>
                    <a:pt x="35" y="39"/>
                    <a:pt x="49" y="34"/>
                  </a:cubicBezTo>
                  <a:cubicBezTo>
                    <a:pt x="64" y="29"/>
                    <a:pt x="80" y="37"/>
                    <a:pt x="85" y="51"/>
                  </a:cubicBezTo>
                  <a:close/>
                </a:path>
              </a:pathLst>
            </a:cu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iṥḻíḋè">
              <a:extLst>
                <a:ext uri="{FF2B5EF4-FFF2-40B4-BE49-F238E27FC236}">
                  <a16:creationId xmlns:a16="http://schemas.microsoft.com/office/drawing/2014/main" id="{605611F3-0421-4D34-B987-B38592A686D5}"/>
                </a:ext>
              </a:extLst>
            </p:cNvPr>
            <p:cNvSpPr/>
            <p:nvPr/>
          </p:nvSpPr>
          <p:spPr bwMode="auto">
            <a:xfrm>
              <a:off x="5781250" y="1317538"/>
              <a:ext cx="468776" cy="361627"/>
            </a:xfrm>
            <a:custGeom>
              <a:avLst/>
              <a:gdLst>
                <a:gd name="T0" fmla="*/ 57 w 246"/>
                <a:gd name="T1" fmla="*/ 189 h 189"/>
                <a:gd name="T2" fmla="*/ 12 w 246"/>
                <a:gd name="T3" fmla="*/ 168 h 189"/>
                <a:gd name="T4" fmla="*/ 2 w 246"/>
                <a:gd name="T5" fmla="*/ 129 h 189"/>
                <a:gd name="T6" fmla="*/ 29 w 246"/>
                <a:gd name="T7" fmla="*/ 91 h 189"/>
                <a:gd name="T8" fmla="*/ 158 w 246"/>
                <a:gd name="T9" fmla="*/ 16 h 189"/>
                <a:gd name="T10" fmla="*/ 202 w 246"/>
                <a:gd name="T11" fmla="*/ 0 h 189"/>
                <a:gd name="T12" fmla="*/ 236 w 246"/>
                <a:gd name="T13" fmla="*/ 17 h 189"/>
                <a:gd name="T14" fmla="*/ 244 w 246"/>
                <a:gd name="T15" fmla="*/ 49 h 189"/>
                <a:gd name="T16" fmla="*/ 213 w 246"/>
                <a:gd name="T17" fmla="*/ 89 h 189"/>
                <a:gd name="T18" fmla="*/ 96 w 246"/>
                <a:gd name="T19" fmla="*/ 177 h 189"/>
                <a:gd name="T20" fmla="*/ 57 w 246"/>
                <a:gd name="T21" fmla="*/ 189 h 189"/>
                <a:gd name="T22" fmla="*/ 202 w 246"/>
                <a:gd name="T23" fmla="*/ 8 h 189"/>
                <a:gd name="T24" fmla="*/ 162 w 246"/>
                <a:gd name="T25" fmla="*/ 22 h 189"/>
                <a:gd name="T26" fmla="*/ 33 w 246"/>
                <a:gd name="T27" fmla="*/ 97 h 189"/>
                <a:gd name="T28" fmla="*/ 10 w 246"/>
                <a:gd name="T29" fmla="*/ 130 h 189"/>
                <a:gd name="T30" fmla="*/ 18 w 246"/>
                <a:gd name="T31" fmla="*/ 163 h 189"/>
                <a:gd name="T32" fmla="*/ 57 w 246"/>
                <a:gd name="T33" fmla="*/ 182 h 189"/>
                <a:gd name="T34" fmla="*/ 92 w 246"/>
                <a:gd name="T35" fmla="*/ 171 h 189"/>
                <a:gd name="T36" fmla="*/ 209 w 246"/>
                <a:gd name="T37" fmla="*/ 83 h 189"/>
                <a:gd name="T38" fmla="*/ 237 w 246"/>
                <a:gd name="T39" fmla="*/ 48 h 189"/>
                <a:gd name="T40" fmla="*/ 230 w 246"/>
                <a:gd name="T41" fmla="*/ 22 h 189"/>
                <a:gd name="T42" fmla="*/ 202 w 246"/>
                <a:gd name="T43" fmla="*/ 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 h="189">
                  <a:moveTo>
                    <a:pt x="57" y="189"/>
                  </a:moveTo>
                  <a:cubicBezTo>
                    <a:pt x="38" y="189"/>
                    <a:pt x="21" y="181"/>
                    <a:pt x="12" y="168"/>
                  </a:cubicBezTo>
                  <a:cubicBezTo>
                    <a:pt x="3" y="156"/>
                    <a:pt x="0" y="142"/>
                    <a:pt x="2" y="129"/>
                  </a:cubicBezTo>
                  <a:cubicBezTo>
                    <a:pt x="5" y="114"/>
                    <a:pt x="14" y="101"/>
                    <a:pt x="29" y="91"/>
                  </a:cubicBezTo>
                  <a:cubicBezTo>
                    <a:pt x="158" y="16"/>
                    <a:pt x="158" y="16"/>
                    <a:pt x="158" y="16"/>
                  </a:cubicBezTo>
                  <a:cubicBezTo>
                    <a:pt x="174" y="6"/>
                    <a:pt x="189" y="0"/>
                    <a:pt x="202" y="0"/>
                  </a:cubicBezTo>
                  <a:cubicBezTo>
                    <a:pt x="216" y="0"/>
                    <a:pt x="228" y="6"/>
                    <a:pt x="236" y="17"/>
                  </a:cubicBezTo>
                  <a:cubicBezTo>
                    <a:pt x="243" y="27"/>
                    <a:pt x="246" y="38"/>
                    <a:pt x="244" y="49"/>
                  </a:cubicBezTo>
                  <a:cubicBezTo>
                    <a:pt x="241" y="64"/>
                    <a:pt x="231" y="78"/>
                    <a:pt x="213" y="89"/>
                  </a:cubicBezTo>
                  <a:cubicBezTo>
                    <a:pt x="96" y="177"/>
                    <a:pt x="96" y="177"/>
                    <a:pt x="96" y="177"/>
                  </a:cubicBezTo>
                  <a:cubicBezTo>
                    <a:pt x="84" y="185"/>
                    <a:pt x="70" y="189"/>
                    <a:pt x="57" y="189"/>
                  </a:cubicBezTo>
                  <a:close/>
                  <a:moveTo>
                    <a:pt x="202" y="8"/>
                  </a:moveTo>
                  <a:cubicBezTo>
                    <a:pt x="190" y="8"/>
                    <a:pt x="177" y="13"/>
                    <a:pt x="162" y="22"/>
                  </a:cubicBezTo>
                  <a:cubicBezTo>
                    <a:pt x="33" y="97"/>
                    <a:pt x="33" y="97"/>
                    <a:pt x="33" y="97"/>
                  </a:cubicBezTo>
                  <a:cubicBezTo>
                    <a:pt x="20" y="106"/>
                    <a:pt x="12" y="117"/>
                    <a:pt x="10" y="130"/>
                  </a:cubicBezTo>
                  <a:cubicBezTo>
                    <a:pt x="8" y="142"/>
                    <a:pt x="10" y="153"/>
                    <a:pt x="18" y="163"/>
                  </a:cubicBezTo>
                  <a:cubicBezTo>
                    <a:pt x="26" y="175"/>
                    <a:pt x="40" y="182"/>
                    <a:pt x="57" y="182"/>
                  </a:cubicBezTo>
                  <a:cubicBezTo>
                    <a:pt x="69" y="182"/>
                    <a:pt x="81" y="178"/>
                    <a:pt x="92" y="171"/>
                  </a:cubicBezTo>
                  <a:cubicBezTo>
                    <a:pt x="209" y="83"/>
                    <a:pt x="209" y="83"/>
                    <a:pt x="209" y="83"/>
                  </a:cubicBezTo>
                  <a:cubicBezTo>
                    <a:pt x="225" y="73"/>
                    <a:pt x="234" y="60"/>
                    <a:pt x="237" y="48"/>
                  </a:cubicBezTo>
                  <a:cubicBezTo>
                    <a:pt x="238" y="39"/>
                    <a:pt x="236" y="30"/>
                    <a:pt x="230" y="22"/>
                  </a:cubicBezTo>
                  <a:cubicBezTo>
                    <a:pt x="223" y="12"/>
                    <a:pt x="214" y="8"/>
                    <a:pt x="202" y="8"/>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îSļîdé">
              <a:extLst>
                <a:ext uri="{FF2B5EF4-FFF2-40B4-BE49-F238E27FC236}">
                  <a16:creationId xmlns:a16="http://schemas.microsoft.com/office/drawing/2014/main" id="{5187ACD0-07A0-4F22-B513-E81B7FA0D89C}"/>
                </a:ext>
              </a:extLst>
            </p:cNvPr>
            <p:cNvSpPr/>
            <p:nvPr/>
          </p:nvSpPr>
          <p:spPr bwMode="auto">
            <a:xfrm>
              <a:off x="6067873" y="1320217"/>
              <a:ext cx="535744" cy="391093"/>
            </a:xfrm>
            <a:custGeom>
              <a:avLst/>
              <a:gdLst>
                <a:gd name="T0" fmla="*/ 243 w 279"/>
                <a:gd name="T1" fmla="*/ 205 h 205"/>
                <a:gd name="T2" fmla="*/ 209 w 279"/>
                <a:gd name="T3" fmla="*/ 193 h 205"/>
                <a:gd name="T4" fmla="*/ 24 w 279"/>
                <a:gd name="T5" fmla="*/ 78 h 205"/>
                <a:gd name="T6" fmla="*/ 13 w 279"/>
                <a:gd name="T7" fmla="*/ 16 h 205"/>
                <a:gd name="T8" fmla="*/ 13 w 279"/>
                <a:gd name="T9" fmla="*/ 16 h 205"/>
                <a:gd name="T10" fmla="*/ 13 w 279"/>
                <a:gd name="T11" fmla="*/ 16 h 205"/>
                <a:gd name="T12" fmla="*/ 49 w 279"/>
                <a:gd name="T13" fmla="*/ 0 h 205"/>
                <a:gd name="T14" fmla="*/ 78 w 279"/>
                <a:gd name="T15" fmla="*/ 9 h 205"/>
                <a:gd name="T16" fmla="*/ 248 w 279"/>
                <a:gd name="T17" fmla="*/ 136 h 205"/>
                <a:gd name="T18" fmla="*/ 269 w 279"/>
                <a:gd name="T19" fmla="*/ 192 h 205"/>
                <a:gd name="T20" fmla="*/ 269 w 279"/>
                <a:gd name="T21" fmla="*/ 192 h 205"/>
                <a:gd name="T22" fmla="*/ 267 w 279"/>
                <a:gd name="T23" fmla="*/ 194 h 205"/>
                <a:gd name="T24" fmla="*/ 243 w 279"/>
                <a:gd name="T25" fmla="*/ 205 h 205"/>
                <a:gd name="T26" fmla="*/ 20 w 279"/>
                <a:gd name="T27" fmla="*/ 20 h 205"/>
                <a:gd name="T28" fmla="*/ 20 w 279"/>
                <a:gd name="T29" fmla="*/ 20 h 205"/>
                <a:gd name="T30" fmla="*/ 19 w 279"/>
                <a:gd name="T31" fmla="*/ 20 h 205"/>
                <a:gd name="T32" fmla="*/ 28 w 279"/>
                <a:gd name="T33" fmla="*/ 72 h 205"/>
                <a:gd name="T34" fmla="*/ 213 w 279"/>
                <a:gd name="T35" fmla="*/ 187 h 205"/>
                <a:gd name="T36" fmla="*/ 243 w 279"/>
                <a:gd name="T37" fmla="*/ 198 h 205"/>
                <a:gd name="T38" fmla="*/ 261 w 279"/>
                <a:gd name="T39" fmla="*/ 190 h 205"/>
                <a:gd name="T40" fmla="*/ 263 w 279"/>
                <a:gd name="T41" fmla="*/ 188 h 205"/>
                <a:gd name="T42" fmla="*/ 244 w 279"/>
                <a:gd name="T43" fmla="*/ 142 h 205"/>
                <a:gd name="T44" fmla="*/ 74 w 279"/>
                <a:gd name="T45" fmla="*/ 15 h 205"/>
                <a:gd name="T46" fmla="*/ 49 w 279"/>
                <a:gd name="T47" fmla="*/ 8 h 205"/>
                <a:gd name="T48" fmla="*/ 20 w 279"/>
                <a:gd name="T49" fmla="*/ 2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9" h="205">
                  <a:moveTo>
                    <a:pt x="243" y="205"/>
                  </a:moveTo>
                  <a:cubicBezTo>
                    <a:pt x="232" y="205"/>
                    <a:pt x="221" y="201"/>
                    <a:pt x="209" y="193"/>
                  </a:cubicBezTo>
                  <a:cubicBezTo>
                    <a:pt x="24" y="78"/>
                    <a:pt x="24" y="78"/>
                    <a:pt x="24" y="78"/>
                  </a:cubicBezTo>
                  <a:cubicBezTo>
                    <a:pt x="0" y="60"/>
                    <a:pt x="0" y="34"/>
                    <a:pt x="13" y="16"/>
                  </a:cubicBezTo>
                  <a:cubicBezTo>
                    <a:pt x="13" y="16"/>
                    <a:pt x="13" y="16"/>
                    <a:pt x="13" y="16"/>
                  </a:cubicBezTo>
                  <a:cubicBezTo>
                    <a:pt x="13" y="16"/>
                    <a:pt x="13" y="16"/>
                    <a:pt x="13" y="16"/>
                  </a:cubicBezTo>
                  <a:cubicBezTo>
                    <a:pt x="20" y="6"/>
                    <a:pt x="34" y="0"/>
                    <a:pt x="49" y="0"/>
                  </a:cubicBezTo>
                  <a:cubicBezTo>
                    <a:pt x="60" y="0"/>
                    <a:pt x="70" y="3"/>
                    <a:pt x="78" y="9"/>
                  </a:cubicBezTo>
                  <a:cubicBezTo>
                    <a:pt x="248" y="136"/>
                    <a:pt x="248" y="136"/>
                    <a:pt x="248" y="136"/>
                  </a:cubicBezTo>
                  <a:cubicBezTo>
                    <a:pt x="271" y="151"/>
                    <a:pt x="279" y="173"/>
                    <a:pt x="269" y="192"/>
                  </a:cubicBezTo>
                  <a:cubicBezTo>
                    <a:pt x="269" y="192"/>
                    <a:pt x="269" y="192"/>
                    <a:pt x="269" y="192"/>
                  </a:cubicBezTo>
                  <a:cubicBezTo>
                    <a:pt x="267" y="194"/>
                    <a:pt x="267" y="194"/>
                    <a:pt x="267" y="194"/>
                  </a:cubicBezTo>
                  <a:cubicBezTo>
                    <a:pt x="261" y="202"/>
                    <a:pt x="253" y="205"/>
                    <a:pt x="243" y="205"/>
                  </a:cubicBezTo>
                  <a:close/>
                  <a:moveTo>
                    <a:pt x="20" y="20"/>
                  </a:moveTo>
                  <a:cubicBezTo>
                    <a:pt x="20" y="20"/>
                    <a:pt x="20" y="20"/>
                    <a:pt x="20" y="20"/>
                  </a:cubicBezTo>
                  <a:cubicBezTo>
                    <a:pt x="19" y="20"/>
                    <a:pt x="19" y="20"/>
                    <a:pt x="19" y="20"/>
                  </a:cubicBezTo>
                  <a:cubicBezTo>
                    <a:pt x="9" y="34"/>
                    <a:pt x="7" y="56"/>
                    <a:pt x="28" y="72"/>
                  </a:cubicBezTo>
                  <a:cubicBezTo>
                    <a:pt x="213" y="187"/>
                    <a:pt x="213" y="187"/>
                    <a:pt x="213" y="187"/>
                  </a:cubicBezTo>
                  <a:cubicBezTo>
                    <a:pt x="223" y="194"/>
                    <a:pt x="234" y="198"/>
                    <a:pt x="243" y="198"/>
                  </a:cubicBezTo>
                  <a:cubicBezTo>
                    <a:pt x="251" y="198"/>
                    <a:pt x="257" y="195"/>
                    <a:pt x="261" y="190"/>
                  </a:cubicBezTo>
                  <a:cubicBezTo>
                    <a:pt x="263" y="188"/>
                    <a:pt x="263" y="188"/>
                    <a:pt x="263" y="188"/>
                  </a:cubicBezTo>
                  <a:cubicBezTo>
                    <a:pt x="271" y="173"/>
                    <a:pt x="264" y="155"/>
                    <a:pt x="244" y="142"/>
                  </a:cubicBezTo>
                  <a:cubicBezTo>
                    <a:pt x="74" y="15"/>
                    <a:pt x="74" y="15"/>
                    <a:pt x="74" y="15"/>
                  </a:cubicBezTo>
                  <a:cubicBezTo>
                    <a:pt x="65" y="9"/>
                    <a:pt x="55" y="8"/>
                    <a:pt x="49" y="8"/>
                  </a:cubicBezTo>
                  <a:cubicBezTo>
                    <a:pt x="36" y="8"/>
                    <a:pt x="25" y="12"/>
                    <a:pt x="20" y="20"/>
                  </a:cubicBez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i$ḷïḋe">
              <a:extLst>
                <a:ext uri="{FF2B5EF4-FFF2-40B4-BE49-F238E27FC236}">
                  <a16:creationId xmlns:a16="http://schemas.microsoft.com/office/drawing/2014/main" id="{17BC3EF2-E6F6-4865-B89A-7FA6605F4E8A}"/>
                </a:ext>
              </a:extLst>
            </p:cNvPr>
            <p:cNvSpPr/>
            <p:nvPr/>
          </p:nvSpPr>
          <p:spPr bwMode="auto">
            <a:xfrm>
              <a:off x="4259738" y="1604161"/>
              <a:ext cx="752720" cy="841118"/>
            </a:xfrm>
            <a:custGeom>
              <a:avLst/>
              <a:gdLst>
                <a:gd name="T0" fmla="*/ 141 w 394"/>
                <a:gd name="T1" fmla="*/ 0 h 440"/>
                <a:gd name="T2" fmla="*/ 135 w 394"/>
                <a:gd name="T3" fmla="*/ 0 h 440"/>
                <a:gd name="T4" fmla="*/ 134 w 394"/>
                <a:gd name="T5" fmla="*/ 0 h 440"/>
                <a:gd name="T6" fmla="*/ 133 w 394"/>
                <a:gd name="T7" fmla="*/ 0 h 440"/>
                <a:gd name="T8" fmla="*/ 133 w 394"/>
                <a:gd name="T9" fmla="*/ 0 h 440"/>
                <a:gd name="T10" fmla="*/ 123 w 394"/>
                <a:gd name="T11" fmla="*/ 5 h 440"/>
                <a:gd name="T12" fmla="*/ 137 w 394"/>
                <a:gd name="T13" fmla="*/ 30 h 440"/>
                <a:gd name="T14" fmla="*/ 137 w 394"/>
                <a:gd name="T15" fmla="*/ 168 h 440"/>
                <a:gd name="T16" fmla="*/ 8 w 394"/>
                <a:gd name="T17" fmla="*/ 382 h 440"/>
                <a:gd name="T18" fmla="*/ 0 w 394"/>
                <a:gd name="T19" fmla="*/ 410 h 440"/>
                <a:gd name="T20" fmla="*/ 39 w 394"/>
                <a:gd name="T21" fmla="*/ 440 h 440"/>
                <a:gd name="T22" fmla="*/ 354 w 394"/>
                <a:gd name="T23" fmla="*/ 440 h 440"/>
                <a:gd name="T24" fmla="*/ 354 w 394"/>
                <a:gd name="T25" fmla="*/ 440 h 440"/>
                <a:gd name="T26" fmla="*/ 394 w 394"/>
                <a:gd name="T27" fmla="*/ 410 h 440"/>
                <a:gd name="T28" fmla="*/ 385 w 394"/>
                <a:gd name="T29" fmla="*/ 382 h 440"/>
                <a:gd name="T30" fmla="*/ 257 w 394"/>
                <a:gd name="T31" fmla="*/ 168 h 440"/>
                <a:gd name="T32" fmla="*/ 257 w 394"/>
                <a:gd name="T33" fmla="*/ 30 h 440"/>
                <a:gd name="T34" fmla="*/ 271 w 394"/>
                <a:gd name="T35" fmla="*/ 5 h 440"/>
                <a:gd name="T36" fmla="*/ 261 w 394"/>
                <a:gd name="T37" fmla="*/ 0 h 440"/>
                <a:gd name="T38" fmla="*/ 259 w 394"/>
                <a:gd name="T39" fmla="*/ 0 h 440"/>
                <a:gd name="T40" fmla="*/ 253 w 394"/>
                <a:gd name="T41" fmla="*/ 0 h 440"/>
                <a:gd name="T42" fmla="*/ 245 w 394"/>
                <a:gd name="T43" fmla="*/ 0 h 440"/>
                <a:gd name="T44" fmla="*/ 149 w 394"/>
                <a:gd name="T45" fmla="*/ 0 h 440"/>
                <a:gd name="T46" fmla="*/ 141 w 394"/>
                <a:gd name="T4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4" h="440">
                  <a:moveTo>
                    <a:pt x="141" y="0"/>
                  </a:moveTo>
                  <a:cubicBezTo>
                    <a:pt x="138" y="0"/>
                    <a:pt x="136" y="0"/>
                    <a:pt x="135" y="0"/>
                  </a:cubicBezTo>
                  <a:cubicBezTo>
                    <a:pt x="134" y="0"/>
                    <a:pt x="134" y="0"/>
                    <a:pt x="134" y="0"/>
                  </a:cubicBezTo>
                  <a:cubicBezTo>
                    <a:pt x="133" y="0"/>
                    <a:pt x="133" y="0"/>
                    <a:pt x="133" y="0"/>
                  </a:cubicBezTo>
                  <a:cubicBezTo>
                    <a:pt x="133" y="0"/>
                    <a:pt x="133" y="0"/>
                    <a:pt x="133" y="0"/>
                  </a:cubicBezTo>
                  <a:cubicBezTo>
                    <a:pt x="127" y="0"/>
                    <a:pt x="124" y="3"/>
                    <a:pt x="123" y="5"/>
                  </a:cubicBezTo>
                  <a:cubicBezTo>
                    <a:pt x="121" y="11"/>
                    <a:pt x="125" y="18"/>
                    <a:pt x="137" y="30"/>
                  </a:cubicBezTo>
                  <a:cubicBezTo>
                    <a:pt x="137" y="168"/>
                    <a:pt x="137" y="168"/>
                    <a:pt x="137" y="168"/>
                  </a:cubicBezTo>
                  <a:cubicBezTo>
                    <a:pt x="8" y="382"/>
                    <a:pt x="8" y="382"/>
                    <a:pt x="8" y="382"/>
                  </a:cubicBezTo>
                  <a:cubicBezTo>
                    <a:pt x="7" y="383"/>
                    <a:pt x="0" y="394"/>
                    <a:pt x="0" y="410"/>
                  </a:cubicBezTo>
                  <a:cubicBezTo>
                    <a:pt x="0" y="427"/>
                    <a:pt x="16" y="440"/>
                    <a:pt x="39" y="440"/>
                  </a:cubicBezTo>
                  <a:cubicBezTo>
                    <a:pt x="354" y="440"/>
                    <a:pt x="354" y="440"/>
                    <a:pt x="354" y="440"/>
                  </a:cubicBezTo>
                  <a:cubicBezTo>
                    <a:pt x="354" y="440"/>
                    <a:pt x="354" y="440"/>
                    <a:pt x="354" y="440"/>
                  </a:cubicBezTo>
                  <a:cubicBezTo>
                    <a:pt x="377" y="440"/>
                    <a:pt x="393" y="428"/>
                    <a:pt x="394" y="410"/>
                  </a:cubicBezTo>
                  <a:cubicBezTo>
                    <a:pt x="394" y="394"/>
                    <a:pt x="386" y="384"/>
                    <a:pt x="385" y="382"/>
                  </a:cubicBezTo>
                  <a:cubicBezTo>
                    <a:pt x="257" y="168"/>
                    <a:pt x="257" y="168"/>
                    <a:pt x="257" y="168"/>
                  </a:cubicBezTo>
                  <a:cubicBezTo>
                    <a:pt x="257" y="30"/>
                    <a:pt x="257" y="30"/>
                    <a:pt x="257" y="30"/>
                  </a:cubicBezTo>
                  <a:cubicBezTo>
                    <a:pt x="269" y="18"/>
                    <a:pt x="273" y="11"/>
                    <a:pt x="271" y="5"/>
                  </a:cubicBezTo>
                  <a:cubicBezTo>
                    <a:pt x="270" y="4"/>
                    <a:pt x="268" y="0"/>
                    <a:pt x="261" y="0"/>
                  </a:cubicBezTo>
                  <a:cubicBezTo>
                    <a:pt x="260" y="0"/>
                    <a:pt x="260" y="0"/>
                    <a:pt x="259" y="0"/>
                  </a:cubicBezTo>
                  <a:cubicBezTo>
                    <a:pt x="258" y="0"/>
                    <a:pt x="256" y="0"/>
                    <a:pt x="253" y="0"/>
                  </a:cubicBezTo>
                  <a:cubicBezTo>
                    <a:pt x="250" y="0"/>
                    <a:pt x="246" y="0"/>
                    <a:pt x="245" y="0"/>
                  </a:cubicBezTo>
                  <a:cubicBezTo>
                    <a:pt x="149" y="0"/>
                    <a:pt x="149" y="0"/>
                    <a:pt x="149" y="0"/>
                  </a:cubicBezTo>
                  <a:cubicBezTo>
                    <a:pt x="148" y="0"/>
                    <a:pt x="144" y="0"/>
                    <a:pt x="14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íṩļiḑe">
              <a:extLst>
                <a:ext uri="{FF2B5EF4-FFF2-40B4-BE49-F238E27FC236}">
                  <a16:creationId xmlns:a16="http://schemas.microsoft.com/office/drawing/2014/main" id="{C931AFA0-1BC8-47F5-B933-8434153EAEF3}"/>
                </a:ext>
              </a:extLst>
            </p:cNvPr>
            <p:cNvSpPr/>
            <p:nvPr/>
          </p:nvSpPr>
          <p:spPr bwMode="auto">
            <a:xfrm>
              <a:off x="4230272" y="1582731"/>
              <a:ext cx="752720" cy="841118"/>
            </a:xfrm>
            <a:custGeom>
              <a:avLst/>
              <a:gdLst>
                <a:gd name="T0" fmla="*/ 355 w 394"/>
                <a:gd name="T1" fmla="*/ 441 h 441"/>
                <a:gd name="T2" fmla="*/ 40 w 394"/>
                <a:gd name="T3" fmla="*/ 440 h 441"/>
                <a:gd name="T4" fmla="*/ 0 w 394"/>
                <a:gd name="T5" fmla="*/ 410 h 441"/>
                <a:gd name="T6" fmla="*/ 9 w 394"/>
                <a:gd name="T7" fmla="*/ 382 h 441"/>
                <a:gd name="T8" fmla="*/ 138 w 394"/>
                <a:gd name="T9" fmla="*/ 169 h 441"/>
                <a:gd name="T10" fmla="*/ 138 w 394"/>
                <a:gd name="T11" fmla="*/ 30 h 441"/>
                <a:gd name="T12" fmla="*/ 124 w 394"/>
                <a:gd name="T13" fmla="*/ 6 h 441"/>
                <a:gd name="T14" fmla="*/ 134 w 394"/>
                <a:gd name="T15" fmla="*/ 1 h 441"/>
                <a:gd name="T16" fmla="*/ 136 w 394"/>
                <a:gd name="T17" fmla="*/ 1 h 441"/>
                <a:gd name="T18" fmla="*/ 142 w 394"/>
                <a:gd name="T19" fmla="*/ 0 h 441"/>
                <a:gd name="T20" fmla="*/ 150 w 394"/>
                <a:gd name="T21" fmla="*/ 1 h 441"/>
                <a:gd name="T22" fmla="*/ 246 w 394"/>
                <a:gd name="T23" fmla="*/ 1 h 441"/>
                <a:gd name="T24" fmla="*/ 254 w 394"/>
                <a:gd name="T25" fmla="*/ 1 h 441"/>
                <a:gd name="T26" fmla="*/ 260 w 394"/>
                <a:gd name="T27" fmla="*/ 1 h 441"/>
                <a:gd name="T28" fmla="*/ 262 w 394"/>
                <a:gd name="T29" fmla="*/ 1 h 441"/>
                <a:gd name="T30" fmla="*/ 272 w 394"/>
                <a:gd name="T31" fmla="*/ 6 h 441"/>
                <a:gd name="T32" fmla="*/ 258 w 394"/>
                <a:gd name="T33" fmla="*/ 31 h 441"/>
                <a:gd name="T34" fmla="*/ 258 w 394"/>
                <a:gd name="T35" fmla="*/ 169 h 441"/>
                <a:gd name="T36" fmla="*/ 386 w 394"/>
                <a:gd name="T37" fmla="*/ 383 h 441"/>
                <a:gd name="T38" fmla="*/ 394 w 394"/>
                <a:gd name="T39" fmla="*/ 411 h 441"/>
                <a:gd name="T40" fmla="*/ 355 w 394"/>
                <a:gd name="T41" fmla="*/ 4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4" h="441">
                  <a:moveTo>
                    <a:pt x="355" y="441"/>
                  </a:moveTo>
                  <a:cubicBezTo>
                    <a:pt x="40" y="440"/>
                    <a:pt x="40" y="440"/>
                    <a:pt x="40" y="440"/>
                  </a:cubicBezTo>
                  <a:cubicBezTo>
                    <a:pt x="17" y="440"/>
                    <a:pt x="0" y="428"/>
                    <a:pt x="0" y="410"/>
                  </a:cubicBezTo>
                  <a:cubicBezTo>
                    <a:pt x="0" y="394"/>
                    <a:pt x="8" y="384"/>
                    <a:pt x="9" y="382"/>
                  </a:cubicBezTo>
                  <a:cubicBezTo>
                    <a:pt x="138" y="169"/>
                    <a:pt x="138" y="169"/>
                    <a:pt x="138" y="169"/>
                  </a:cubicBezTo>
                  <a:cubicBezTo>
                    <a:pt x="138" y="30"/>
                    <a:pt x="138" y="30"/>
                    <a:pt x="138" y="30"/>
                  </a:cubicBezTo>
                  <a:cubicBezTo>
                    <a:pt x="126" y="19"/>
                    <a:pt x="122" y="11"/>
                    <a:pt x="124" y="6"/>
                  </a:cubicBezTo>
                  <a:cubicBezTo>
                    <a:pt x="125" y="4"/>
                    <a:pt x="128" y="1"/>
                    <a:pt x="134" y="1"/>
                  </a:cubicBezTo>
                  <a:cubicBezTo>
                    <a:pt x="135" y="1"/>
                    <a:pt x="135" y="1"/>
                    <a:pt x="136" y="1"/>
                  </a:cubicBezTo>
                  <a:cubicBezTo>
                    <a:pt x="137" y="1"/>
                    <a:pt x="139" y="0"/>
                    <a:pt x="142" y="0"/>
                  </a:cubicBezTo>
                  <a:cubicBezTo>
                    <a:pt x="145" y="0"/>
                    <a:pt x="149" y="1"/>
                    <a:pt x="150" y="1"/>
                  </a:cubicBezTo>
                  <a:cubicBezTo>
                    <a:pt x="246" y="1"/>
                    <a:pt x="246" y="1"/>
                    <a:pt x="246" y="1"/>
                  </a:cubicBezTo>
                  <a:cubicBezTo>
                    <a:pt x="247" y="1"/>
                    <a:pt x="251" y="1"/>
                    <a:pt x="254" y="1"/>
                  </a:cubicBezTo>
                  <a:cubicBezTo>
                    <a:pt x="257" y="1"/>
                    <a:pt x="259" y="1"/>
                    <a:pt x="260" y="1"/>
                  </a:cubicBezTo>
                  <a:cubicBezTo>
                    <a:pt x="261" y="1"/>
                    <a:pt x="261" y="1"/>
                    <a:pt x="262" y="1"/>
                  </a:cubicBezTo>
                  <a:cubicBezTo>
                    <a:pt x="269" y="1"/>
                    <a:pt x="271" y="4"/>
                    <a:pt x="272" y="6"/>
                  </a:cubicBezTo>
                  <a:cubicBezTo>
                    <a:pt x="274" y="12"/>
                    <a:pt x="270" y="19"/>
                    <a:pt x="258" y="31"/>
                  </a:cubicBezTo>
                  <a:cubicBezTo>
                    <a:pt x="258" y="169"/>
                    <a:pt x="258" y="169"/>
                    <a:pt x="258" y="169"/>
                  </a:cubicBezTo>
                  <a:cubicBezTo>
                    <a:pt x="386" y="383"/>
                    <a:pt x="386" y="383"/>
                    <a:pt x="386" y="383"/>
                  </a:cubicBezTo>
                  <a:cubicBezTo>
                    <a:pt x="387" y="384"/>
                    <a:pt x="394" y="395"/>
                    <a:pt x="394" y="411"/>
                  </a:cubicBezTo>
                  <a:cubicBezTo>
                    <a:pt x="394" y="428"/>
                    <a:pt x="378" y="441"/>
                    <a:pt x="355" y="4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íŝḷíďé">
              <a:extLst>
                <a:ext uri="{FF2B5EF4-FFF2-40B4-BE49-F238E27FC236}">
                  <a16:creationId xmlns:a16="http://schemas.microsoft.com/office/drawing/2014/main" id="{719D522A-08F0-4078-B516-D20EF08F2223}"/>
                </a:ext>
              </a:extLst>
            </p:cNvPr>
            <p:cNvSpPr/>
            <p:nvPr/>
          </p:nvSpPr>
          <p:spPr bwMode="auto">
            <a:xfrm>
              <a:off x="4281168" y="1979182"/>
              <a:ext cx="661644" cy="417880"/>
            </a:xfrm>
            <a:custGeom>
              <a:avLst/>
              <a:gdLst>
                <a:gd name="T0" fmla="*/ 121 w 345"/>
                <a:gd name="T1" fmla="*/ 0 h 219"/>
                <a:gd name="T2" fmla="*/ 9 w 345"/>
                <a:gd name="T3" fmla="*/ 172 h 219"/>
                <a:gd name="T4" fmla="*/ 4 w 345"/>
                <a:gd name="T5" fmla="*/ 199 h 219"/>
                <a:gd name="T6" fmla="*/ 48 w 345"/>
                <a:gd name="T7" fmla="*/ 218 h 219"/>
                <a:gd name="T8" fmla="*/ 312 w 345"/>
                <a:gd name="T9" fmla="*/ 218 h 219"/>
                <a:gd name="T10" fmla="*/ 341 w 345"/>
                <a:gd name="T11" fmla="*/ 200 h 219"/>
                <a:gd name="T12" fmla="*/ 323 w 345"/>
                <a:gd name="T13" fmla="*/ 151 h 219"/>
                <a:gd name="T14" fmla="*/ 231 w 345"/>
                <a:gd name="T15" fmla="*/ 0 h 219"/>
                <a:gd name="T16" fmla="*/ 121 w 345"/>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219">
                  <a:moveTo>
                    <a:pt x="121" y="0"/>
                  </a:moveTo>
                  <a:cubicBezTo>
                    <a:pt x="9" y="172"/>
                    <a:pt x="9" y="172"/>
                    <a:pt x="9" y="172"/>
                  </a:cubicBezTo>
                  <a:cubicBezTo>
                    <a:pt x="9" y="172"/>
                    <a:pt x="0" y="188"/>
                    <a:pt x="4" y="199"/>
                  </a:cubicBezTo>
                  <a:cubicBezTo>
                    <a:pt x="8" y="210"/>
                    <a:pt x="11" y="218"/>
                    <a:pt x="48" y="218"/>
                  </a:cubicBezTo>
                  <a:cubicBezTo>
                    <a:pt x="312" y="218"/>
                    <a:pt x="312" y="218"/>
                    <a:pt x="312" y="218"/>
                  </a:cubicBezTo>
                  <a:cubicBezTo>
                    <a:pt x="312" y="218"/>
                    <a:pt x="336" y="219"/>
                    <a:pt x="341" y="200"/>
                  </a:cubicBezTo>
                  <a:cubicBezTo>
                    <a:pt x="345" y="182"/>
                    <a:pt x="338" y="173"/>
                    <a:pt x="323" y="151"/>
                  </a:cubicBezTo>
                  <a:cubicBezTo>
                    <a:pt x="309" y="130"/>
                    <a:pt x="231" y="0"/>
                    <a:pt x="231" y="0"/>
                  </a:cubicBezTo>
                  <a:cubicBezTo>
                    <a:pt x="121" y="0"/>
                    <a:pt x="121" y="0"/>
                    <a:pt x="121" y="0"/>
                  </a:cubicBezTo>
                </a:path>
              </a:pathLst>
            </a:cu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ïṧļïḓé">
              <a:extLst>
                <a:ext uri="{FF2B5EF4-FFF2-40B4-BE49-F238E27FC236}">
                  <a16:creationId xmlns:a16="http://schemas.microsoft.com/office/drawing/2014/main" id="{1130E083-491D-48E2-8706-3F9A27DCB062}"/>
                </a:ext>
              </a:extLst>
            </p:cNvPr>
            <p:cNvSpPr/>
            <p:nvPr/>
          </p:nvSpPr>
          <p:spPr bwMode="auto">
            <a:xfrm>
              <a:off x="4541003" y="2064901"/>
              <a:ext cx="40181" cy="40181"/>
            </a:xfrm>
            <a:prstGeom prst="ellipse">
              <a:avLst/>
            </a:prstGeom>
            <a:solidFill>
              <a:srgbClr val="F9F7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iṧ1iḋê">
              <a:extLst>
                <a:ext uri="{FF2B5EF4-FFF2-40B4-BE49-F238E27FC236}">
                  <a16:creationId xmlns:a16="http://schemas.microsoft.com/office/drawing/2014/main" id="{2E7DF54E-FC24-40B7-9471-7895B6E1885E}"/>
                </a:ext>
              </a:extLst>
            </p:cNvPr>
            <p:cNvSpPr/>
            <p:nvPr/>
          </p:nvSpPr>
          <p:spPr bwMode="auto">
            <a:xfrm>
              <a:off x="4757980" y="2297949"/>
              <a:ext cx="40181" cy="37502"/>
            </a:xfrm>
            <a:prstGeom prst="ellipse">
              <a:avLst/>
            </a:prstGeom>
            <a:solidFill>
              <a:srgbClr val="F9F7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î$ḻíḋê">
              <a:extLst>
                <a:ext uri="{FF2B5EF4-FFF2-40B4-BE49-F238E27FC236}">
                  <a16:creationId xmlns:a16="http://schemas.microsoft.com/office/drawing/2014/main" id="{DE12636A-E6CB-4816-9716-A7010A18B3C8}"/>
                </a:ext>
              </a:extLst>
            </p:cNvPr>
            <p:cNvSpPr/>
            <p:nvPr/>
          </p:nvSpPr>
          <p:spPr bwMode="auto">
            <a:xfrm>
              <a:off x="4377601" y="2289913"/>
              <a:ext cx="56253" cy="53574"/>
            </a:xfrm>
            <a:prstGeom prst="ellipse">
              <a:avLst/>
            </a:prstGeom>
            <a:solidFill>
              <a:srgbClr val="F9F7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śḷîḍé">
              <a:extLst>
                <a:ext uri="{FF2B5EF4-FFF2-40B4-BE49-F238E27FC236}">
                  <a16:creationId xmlns:a16="http://schemas.microsoft.com/office/drawing/2014/main" id="{2D65CB5D-874C-4696-BB22-742AD885BA4E}"/>
                </a:ext>
              </a:extLst>
            </p:cNvPr>
            <p:cNvSpPr/>
            <p:nvPr/>
          </p:nvSpPr>
          <p:spPr bwMode="auto">
            <a:xfrm>
              <a:off x="4522252" y="2214909"/>
              <a:ext cx="32145" cy="29466"/>
            </a:xfrm>
            <a:prstGeom prst="ellipse">
              <a:avLst/>
            </a:prstGeom>
            <a:solidFill>
              <a:srgbClr val="F9F7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sḻïdé">
              <a:extLst>
                <a:ext uri="{FF2B5EF4-FFF2-40B4-BE49-F238E27FC236}">
                  <a16:creationId xmlns:a16="http://schemas.microsoft.com/office/drawing/2014/main" id="{904A6B28-671C-4179-8321-91B11172F4C0}"/>
                </a:ext>
              </a:extLst>
            </p:cNvPr>
            <p:cNvSpPr/>
            <p:nvPr/>
          </p:nvSpPr>
          <p:spPr bwMode="auto">
            <a:xfrm>
              <a:off x="4648152" y="2110439"/>
              <a:ext cx="88398" cy="88398"/>
            </a:xfrm>
            <a:prstGeom prst="ellipse">
              <a:avLst/>
            </a:prstGeom>
            <a:solidFill>
              <a:srgbClr val="F9F7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S1ïḑe">
              <a:extLst>
                <a:ext uri="{FF2B5EF4-FFF2-40B4-BE49-F238E27FC236}">
                  <a16:creationId xmlns:a16="http://schemas.microsoft.com/office/drawing/2014/main" id="{5AF55C28-D6D8-4630-835A-B10DB41CCB61}"/>
                </a:ext>
              </a:extLst>
            </p:cNvPr>
            <p:cNvSpPr/>
            <p:nvPr/>
          </p:nvSpPr>
          <p:spPr bwMode="auto">
            <a:xfrm>
              <a:off x="4634759" y="1459510"/>
              <a:ext cx="80362" cy="75004"/>
            </a:xfrm>
            <a:prstGeom prst="ellipse">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i$ľiḓè">
              <a:extLst>
                <a:ext uri="{FF2B5EF4-FFF2-40B4-BE49-F238E27FC236}">
                  <a16:creationId xmlns:a16="http://schemas.microsoft.com/office/drawing/2014/main" id="{830EDBD1-DBA2-4205-B786-D657A69966F7}"/>
                </a:ext>
              </a:extLst>
            </p:cNvPr>
            <p:cNvSpPr/>
            <p:nvPr/>
          </p:nvSpPr>
          <p:spPr bwMode="auto">
            <a:xfrm>
              <a:off x="4607971" y="1438081"/>
              <a:ext cx="80362" cy="75004"/>
            </a:xfrm>
            <a:prstGeom prst="ellipse">
              <a:avLst/>
            </a:pr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iślîḍè">
              <a:extLst>
                <a:ext uri="{FF2B5EF4-FFF2-40B4-BE49-F238E27FC236}">
                  <a16:creationId xmlns:a16="http://schemas.microsoft.com/office/drawing/2014/main" id="{1F2136DC-ECED-4749-906F-BB6C808995AF}"/>
                </a:ext>
              </a:extLst>
            </p:cNvPr>
            <p:cNvSpPr/>
            <p:nvPr/>
          </p:nvSpPr>
          <p:spPr bwMode="auto">
            <a:xfrm>
              <a:off x="4511537" y="1325574"/>
              <a:ext cx="104470" cy="99113"/>
            </a:xfrm>
            <a:prstGeom prst="ellipse">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işľïḍé">
              <a:extLst>
                <a:ext uri="{FF2B5EF4-FFF2-40B4-BE49-F238E27FC236}">
                  <a16:creationId xmlns:a16="http://schemas.microsoft.com/office/drawing/2014/main" id="{DEA1D4A1-6E31-428E-8EF4-8245C397796A}"/>
                </a:ext>
              </a:extLst>
            </p:cNvPr>
            <p:cNvSpPr/>
            <p:nvPr/>
          </p:nvSpPr>
          <p:spPr bwMode="auto">
            <a:xfrm>
              <a:off x="4484750" y="1304145"/>
              <a:ext cx="104470" cy="101791"/>
            </a:xfrm>
            <a:prstGeom prst="ellipse">
              <a:avLst/>
            </a:pr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ï$lïḋé">
              <a:extLst>
                <a:ext uri="{FF2B5EF4-FFF2-40B4-BE49-F238E27FC236}">
                  <a16:creationId xmlns:a16="http://schemas.microsoft.com/office/drawing/2014/main" id="{CF9E4647-E937-40D7-B42A-F16DA4408754}"/>
                </a:ext>
              </a:extLst>
            </p:cNvPr>
            <p:cNvSpPr/>
            <p:nvPr/>
          </p:nvSpPr>
          <p:spPr bwMode="auto">
            <a:xfrm>
              <a:off x="4682976" y="1296108"/>
              <a:ext cx="64289" cy="58932"/>
            </a:xfrm>
            <a:prstGeom prst="ellipse">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ïsḷîḍe">
              <a:extLst>
                <a:ext uri="{FF2B5EF4-FFF2-40B4-BE49-F238E27FC236}">
                  <a16:creationId xmlns:a16="http://schemas.microsoft.com/office/drawing/2014/main" id="{4C2D5788-5102-46DA-B5D9-9E25B0912861}"/>
                </a:ext>
              </a:extLst>
            </p:cNvPr>
            <p:cNvSpPr/>
            <p:nvPr/>
          </p:nvSpPr>
          <p:spPr bwMode="auto">
            <a:xfrm>
              <a:off x="4656188" y="1274679"/>
              <a:ext cx="64289" cy="58932"/>
            </a:xfrm>
            <a:prstGeom prst="ellipse">
              <a:avLst/>
            </a:pr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ŝļîḋe">
              <a:extLst>
                <a:ext uri="{FF2B5EF4-FFF2-40B4-BE49-F238E27FC236}">
                  <a16:creationId xmlns:a16="http://schemas.microsoft.com/office/drawing/2014/main" id="{5144694A-4656-4E82-A89B-3F554D66CE2C}"/>
                </a:ext>
              </a:extLst>
            </p:cNvPr>
            <p:cNvSpPr/>
            <p:nvPr/>
          </p:nvSpPr>
          <p:spPr bwMode="auto">
            <a:xfrm>
              <a:off x="7774218" y="3101565"/>
              <a:ext cx="541101" cy="455382"/>
            </a:xfrm>
            <a:custGeom>
              <a:avLst/>
              <a:gdLst>
                <a:gd name="T0" fmla="*/ 142 w 283"/>
                <a:gd name="T1" fmla="*/ 0 h 239"/>
                <a:gd name="T2" fmla="*/ 87 w 283"/>
                <a:gd name="T3" fmla="*/ 12 h 239"/>
                <a:gd name="T4" fmla="*/ 30 w 283"/>
                <a:gd name="T5" fmla="*/ 172 h 239"/>
                <a:gd name="T6" fmla="*/ 142 w 283"/>
                <a:gd name="T7" fmla="*/ 239 h 239"/>
                <a:gd name="T8" fmla="*/ 175 w 283"/>
                <a:gd name="T9" fmla="*/ 234 h 239"/>
                <a:gd name="T10" fmla="*/ 169 w 283"/>
                <a:gd name="T11" fmla="*/ 223 h 239"/>
                <a:gd name="T12" fmla="*/ 197 w 283"/>
                <a:gd name="T13" fmla="*/ 209 h 239"/>
                <a:gd name="T14" fmla="*/ 204 w 283"/>
                <a:gd name="T15" fmla="*/ 223 h 239"/>
                <a:gd name="T16" fmla="*/ 254 w 283"/>
                <a:gd name="T17" fmla="*/ 66 h 239"/>
                <a:gd name="T18" fmla="*/ 142 w 283"/>
                <a:gd name="T1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39">
                  <a:moveTo>
                    <a:pt x="142" y="0"/>
                  </a:moveTo>
                  <a:cubicBezTo>
                    <a:pt x="123" y="0"/>
                    <a:pt x="104" y="4"/>
                    <a:pt x="87" y="12"/>
                  </a:cubicBezTo>
                  <a:cubicBezTo>
                    <a:pt x="25" y="42"/>
                    <a:pt x="0" y="113"/>
                    <a:pt x="30" y="172"/>
                  </a:cubicBezTo>
                  <a:cubicBezTo>
                    <a:pt x="52" y="214"/>
                    <a:pt x="96" y="239"/>
                    <a:pt x="142" y="239"/>
                  </a:cubicBezTo>
                  <a:cubicBezTo>
                    <a:pt x="153" y="239"/>
                    <a:pt x="164" y="237"/>
                    <a:pt x="175" y="234"/>
                  </a:cubicBezTo>
                  <a:cubicBezTo>
                    <a:pt x="169" y="223"/>
                    <a:pt x="169" y="223"/>
                    <a:pt x="169" y="223"/>
                  </a:cubicBezTo>
                  <a:cubicBezTo>
                    <a:pt x="197" y="209"/>
                    <a:pt x="197" y="209"/>
                    <a:pt x="197" y="209"/>
                  </a:cubicBezTo>
                  <a:cubicBezTo>
                    <a:pt x="204" y="223"/>
                    <a:pt x="204" y="223"/>
                    <a:pt x="204" y="223"/>
                  </a:cubicBezTo>
                  <a:cubicBezTo>
                    <a:pt x="261" y="192"/>
                    <a:pt x="283" y="123"/>
                    <a:pt x="254" y="66"/>
                  </a:cubicBezTo>
                  <a:cubicBezTo>
                    <a:pt x="232" y="24"/>
                    <a:pt x="188" y="0"/>
                    <a:pt x="14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íṧľíḓe">
              <a:extLst>
                <a:ext uri="{FF2B5EF4-FFF2-40B4-BE49-F238E27FC236}">
                  <a16:creationId xmlns:a16="http://schemas.microsoft.com/office/drawing/2014/main" id="{0A3DF7DA-970B-494A-B03A-26D9B1A0600A}"/>
                </a:ext>
              </a:extLst>
            </p:cNvPr>
            <p:cNvSpPr/>
            <p:nvPr/>
          </p:nvSpPr>
          <p:spPr bwMode="auto">
            <a:xfrm>
              <a:off x="7747431" y="3050669"/>
              <a:ext cx="541101" cy="519672"/>
            </a:xfrm>
            <a:custGeom>
              <a:avLst/>
              <a:gdLst>
                <a:gd name="T0" fmla="*/ 254 w 284"/>
                <a:gd name="T1" fmla="*/ 83 h 272"/>
                <a:gd name="T2" fmla="*/ 197 w 284"/>
                <a:gd name="T3" fmla="*/ 243 h 272"/>
                <a:gd name="T4" fmla="*/ 30 w 284"/>
                <a:gd name="T5" fmla="*/ 189 h 272"/>
                <a:gd name="T6" fmla="*/ 87 w 284"/>
                <a:gd name="T7" fmla="*/ 29 h 272"/>
                <a:gd name="T8" fmla="*/ 254 w 284"/>
                <a:gd name="T9" fmla="*/ 83 h 272"/>
              </a:gdLst>
              <a:ahLst/>
              <a:cxnLst>
                <a:cxn ang="0">
                  <a:pos x="T0" y="T1"/>
                </a:cxn>
                <a:cxn ang="0">
                  <a:pos x="T2" y="T3"/>
                </a:cxn>
                <a:cxn ang="0">
                  <a:pos x="T4" y="T5"/>
                </a:cxn>
                <a:cxn ang="0">
                  <a:pos x="T6" y="T7"/>
                </a:cxn>
                <a:cxn ang="0">
                  <a:pos x="T8" y="T9"/>
                </a:cxn>
              </a:cxnLst>
              <a:rect l="0" t="0" r="r" b="b"/>
              <a:pathLst>
                <a:path w="284" h="272">
                  <a:moveTo>
                    <a:pt x="254" y="83"/>
                  </a:moveTo>
                  <a:cubicBezTo>
                    <a:pt x="284" y="142"/>
                    <a:pt x="259" y="214"/>
                    <a:pt x="197" y="243"/>
                  </a:cubicBezTo>
                  <a:cubicBezTo>
                    <a:pt x="136" y="272"/>
                    <a:pt x="61" y="248"/>
                    <a:pt x="30" y="189"/>
                  </a:cubicBezTo>
                  <a:cubicBezTo>
                    <a:pt x="0" y="130"/>
                    <a:pt x="25" y="58"/>
                    <a:pt x="87" y="29"/>
                  </a:cubicBezTo>
                  <a:cubicBezTo>
                    <a:pt x="148" y="0"/>
                    <a:pt x="223" y="24"/>
                    <a:pt x="254" y="83"/>
                  </a:cubicBezTo>
                  <a:close/>
                </a:path>
              </a:pathLst>
            </a:custGeom>
            <a:solidFill>
              <a:srgbClr val="FF76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îsḷíḓe">
              <a:extLst>
                <a:ext uri="{FF2B5EF4-FFF2-40B4-BE49-F238E27FC236}">
                  <a16:creationId xmlns:a16="http://schemas.microsoft.com/office/drawing/2014/main" id="{BBA12F72-28E8-4F02-80BD-26F14B9E74CE}"/>
                </a:ext>
              </a:extLst>
            </p:cNvPr>
            <p:cNvSpPr/>
            <p:nvPr/>
          </p:nvSpPr>
          <p:spPr bwMode="auto">
            <a:xfrm>
              <a:off x="8162632" y="3522124"/>
              <a:ext cx="50896" cy="75004"/>
            </a:xfrm>
            <a:custGeom>
              <a:avLst/>
              <a:gdLst>
                <a:gd name="T0" fmla="*/ 5 w 19"/>
                <a:gd name="T1" fmla="*/ 0 h 28"/>
                <a:gd name="T2" fmla="*/ 0 w 19"/>
                <a:gd name="T3" fmla="*/ 2 h 28"/>
                <a:gd name="T4" fmla="*/ 14 w 19"/>
                <a:gd name="T5" fmla="*/ 28 h 28"/>
                <a:gd name="T6" fmla="*/ 19 w 19"/>
                <a:gd name="T7" fmla="*/ 25 h 28"/>
                <a:gd name="T8" fmla="*/ 5 w 19"/>
                <a:gd name="T9" fmla="*/ 0 h 28"/>
              </a:gdLst>
              <a:ahLst/>
              <a:cxnLst>
                <a:cxn ang="0">
                  <a:pos x="T0" y="T1"/>
                </a:cxn>
                <a:cxn ang="0">
                  <a:pos x="T2" y="T3"/>
                </a:cxn>
                <a:cxn ang="0">
                  <a:pos x="T4" y="T5"/>
                </a:cxn>
                <a:cxn ang="0">
                  <a:pos x="T6" y="T7"/>
                </a:cxn>
                <a:cxn ang="0">
                  <a:pos x="T8" y="T9"/>
                </a:cxn>
              </a:cxnLst>
              <a:rect l="0" t="0" r="r" b="b"/>
              <a:pathLst>
                <a:path w="19" h="28">
                  <a:moveTo>
                    <a:pt x="5" y="0"/>
                  </a:moveTo>
                  <a:lnTo>
                    <a:pt x="0" y="2"/>
                  </a:lnTo>
                  <a:lnTo>
                    <a:pt x="14" y="28"/>
                  </a:lnTo>
                  <a:lnTo>
                    <a:pt x="19" y="25"/>
                  </a:lnTo>
                  <a:lnTo>
                    <a:pt x="5"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iṧļîďè">
              <a:extLst>
                <a:ext uri="{FF2B5EF4-FFF2-40B4-BE49-F238E27FC236}">
                  <a16:creationId xmlns:a16="http://schemas.microsoft.com/office/drawing/2014/main" id="{78AA34E6-8921-4883-BC59-FD6323F08C45}"/>
                </a:ext>
              </a:extLst>
            </p:cNvPr>
            <p:cNvSpPr/>
            <p:nvPr/>
          </p:nvSpPr>
          <p:spPr bwMode="auto">
            <a:xfrm>
              <a:off x="8162632" y="3522124"/>
              <a:ext cx="50896" cy="75004"/>
            </a:xfrm>
            <a:custGeom>
              <a:avLst/>
              <a:gdLst>
                <a:gd name="T0" fmla="*/ 5 w 19"/>
                <a:gd name="T1" fmla="*/ 0 h 28"/>
                <a:gd name="T2" fmla="*/ 0 w 19"/>
                <a:gd name="T3" fmla="*/ 2 h 28"/>
                <a:gd name="T4" fmla="*/ 14 w 19"/>
                <a:gd name="T5" fmla="*/ 28 h 28"/>
                <a:gd name="T6" fmla="*/ 19 w 19"/>
                <a:gd name="T7" fmla="*/ 25 h 28"/>
                <a:gd name="T8" fmla="*/ 5 w 19"/>
                <a:gd name="T9" fmla="*/ 0 h 28"/>
              </a:gdLst>
              <a:ahLst/>
              <a:cxnLst>
                <a:cxn ang="0">
                  <a:pos x="T0" y="T1"/>
                </a:cxn>
                <a:cxn ang="0">
                  <a:pos x="T2" y="T3"/>
                </a:cxn>
                <a:cxn ang="0">
                  <a:pos x="T4" y="T5"/>
                </a:cxn>
                <a:cxn ang="0">
                  <a:pos x="T6" y="T7"/>
                </a:cxn>
                <a:cxn ang="0">
                  <a:pos x="T8" y="T9"/>
                </a:cxn>
              </a:cxnLst>
              <a:rect l="0" t="0" r="r" b="b"/>
              <a:pathLst>
                <a:path w="19" h="28">
                  <a:moveTo>
                    <a:pt x="5" y="0"/>
                  </a:moveTo>
                  <a:lnTo>
                    <a:pt x="0" y="2"/>
                  </a:lnTo>
                  <a:lnTo>
                    <a:pt x="14" y="28"/>
                  </a:lnTo>
                  <a:lnTo>
                    <a:pt x="19" y="2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ï$1ïḍé">
              <a:extLst>
                <a:ext uri="{FF2B5EF4-FFF2-40B4-BE49-F238E27FC236}">
                  <a16:creationId xmlns:a16="http://schemas.microsoft.com/office/drawing/2014/main" id="{7397C6A9-F545-4E3D-8284-BD5AE2DA3819}"/>
                </a:ext>
              </a:extLst>
            </p:cNvPr>
            <p:cNvSpPr/>
            <p:nvPr/>
          </p:nvSpPr>
          <p:spPr bwMode="auto">
            <a:xfrm>
              <a:off x="8095664" y="3500694"/>
              <a:ext cx="160723" cy="230370"/>
            </a:xfrm>
            <a:custGeom>
              <a:avLst/>
              <a:gdLst>
                <a:gd name="T0" fmla="*/ 60 w 60"/>
                <a:gd name="T1" fmla="*/ 76 h 86"/>
                <a:gd name="T2" fmla="*/ 40 w 60"/>
                <a:gd name="T3" fmla="*/ 86 h 86"/>
                <a:gd name="T4" fmla="*/ 0 w 60"/>
                <a:gd name="T5" fmla="*/ 10 h 86"/>
                <a:gd name="T6" fmla="*/ 20 w 60"/>
                <a:gd name="T7" fmla="*/ 0 h 86"/>
                <a:gd name="T8" fmla="*/ 60 w 60"/>
                <a:gd name="T9" fmla="*/ 76 h 86"/>
              </a:gdLst>
              <a:ahLst/>
              <a:cxnLst>
                <a:cxn ang="0">
                  <a:pos x="T0" y="T1"/>
                </a:cxn>
                <a:cxn ang="0">
                  <a:pos x="T2" y="T3"/>
                </a:cxn>
                <a:cxn ang="0">
                  <a:pos x="T4" y="T5"/>
                </a:cxn>
                <a:cxn ang="0">
                  <a:pos x="T6" y="T7"/>
                </a:cxn>
                <a:cxn ang="0">
                  <a:pos x="T8" y="T9"/>
                </a:cxn>
              </a:cxnLst>
              <a:rect l="0" t="0" r="r" b="b"/>
              <a:pathLst>
                <a:path w="60" h="86">
                  <a:moveTo>
                    <a:pt x="60" y="76"/>
                  </a:moveTo>
                  <a:lnTo>
                    <a:pt x="40" y="86"/>
                  </a:lnTo>
                  <a:lnTo>
                    <a:pt x="0" y="10"/>
                  </a:lnTo>
                  <a:lnTo>
                    <a:pt x="20" y="0"/>
                  </a:lnTo>
                  <a:lnTo>
                    <a:pt x="60" y="76"/>
                  </a:ln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îṩḷïḓé">
              <a:extLst>
                <a:ext uri="{FF2B5EF4-FFF2-40B4-BE49-F238E27FC236}">
                  <a16:creationId xmlns:a16="http://schemas.microsoft.com/office/drawing/2014/main" id="{215A6B94-DD03-432A-A103-DCF4971C2E08}"/>
                </a:ext>
              </a:extLst>
            </p:cNvPr>
            <p:cNvSpPr/>
            <p:nvPr/>
          </p:nvSpPr>
          <p:spPr bwMode="auto">
            <a:xfrm>
              <a:off x="8095664" y="3500694"/>
              <a:ext cx="160723" cy="230370"/>
            </a:xfrm>
            <a:custGeom>
              <a:avLst/>
              <a:gdLst>
                <a:gd name="T0" fmla="*/ 60 w 60"/>
                <a:gd name="T1" fmla="*/ 76 h 86"/>
                <a:gd name="T2" fmla="*/ 40 w 60"/>
                <a:gd name="T3" fmla="*/ 86 h 86"/>
                <a:gd name="T4" fmla="*/ 0 w 60"/>
                <a:gd name="T5" fmla="*/ 10 h 86"/>
                <a:gd name="T6" fmla="*/ 20 w 60"/>
                <a:gd name="T7" fmla="*/ 0 h 86"/>
                <a:gd name="T8" fmla="*/ 60 w 60"/>
                <a:gd name="T9" fmla="*/ 76 h 86"/>
              </a:gdLst>
              <a:ahLst/>
              <a:cxnLst>
                <a:cxn ang="0">
                  <a:pos x="T0" y="T1"/>
                </a:cxn>
                <a:cxn ang="0">
                  <a:pos x="T2" y="T3"/>
                </a:cxn>
                <a:cxn ang="0">
                  <a:pos x="T4" y="T5"/>
                </a:cxn>
                <a:cxn ang="0">
                  <a:pos x="T6" y="T7"/>
                </a:cxn>
                <a:cxn ang="0">
                  <a:pos x="T8" y="T9"/>
                </a:cxn>
              </a:cxnLst>
              <a:rect l="0" t="0" r="r" b="b"/>
              <a:pathLst>
                <a:path w="60" h="86">
                  <a:moveTo>
                    <a:pt x="60" y="76"/>
                  </a:moveTo>
                  <a:lnTo>
                    <a:pt x="40" y="86"/>
                  </a:lnTo>
                  <a:lnTo>
                    <a:pt x="0" y="10"/>
                  </a:lnTo>
                  <a:lnTo>
                    <a:pt x="20" y="0"/>
                  </a:lnTo>
                  <a:lnTo>
                    <a:pt x="60"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ïṥḷíḑé">
              <a:extLst>
                <a:ext uri="{FF2B5EF4-FFF2-40B4-BE49-F238E27FC236}">
                  <a16:creationId xmlns:a16="http://schemas.microsoft.com/office/drawing/2014/main" id="{3BEFA078-EEBB-4D25-8466-010F13420AFF}"/>
                </a:ext>
              </a:extLst>
            </p:cNvPr>
            <p:cNvSpPr/>
            <p:nvPr/>
          </p:nvSpPr>
          <p:spPr bwMode="auto">
            <a:xfrm>
              <a:off x="8133166" y="3575698"/>
              <a:ext cx="249121" cy="324125"/>
            </a:xfrm>
            <a:custGeom>
              <a:avLst/>
              <a:gdLst>
                <a:gd name="T0" fmla="*/ 40 w 93"/>
                <a:gd name="T1" fmla="*/ 0 h 121"/>
                <a:gd name="T2" fmla="*/ 30 w 93"/>
                <a:gd name="T3" fmla="*/ 5 h 121"/>
                <a:gd name="T4" fmla="*/ 56 w 93"/>
                <a:gd name="T5" fmla="*/ 56 h 121"/>
                <a:gd name="T6" fmla="*/ 36 w 93"/>
                <a:gd name="T7" fmla="*/ 65 h 121"/>
                <a:gd name="T8" fmla="*/ 31 w 93"/>
                <a:gd name="T9" fmla="*/ 55 h 121"/>
                <a:gd name="T10" fmla="*/ 26 w 93"/>
                <a:gd name="T11" fmla="*/ 58 h 121"/>
                <a:gd name="T12" fmla="*/ 5 w 93"/>
                <a:gd name="T13" fmla="*/ 17 h 121"/>
                <a:gd name="T14" fmla="*/ 0 w 93"/>
                <a:gd name="T15" fmla="*/ 19 h 121"/>
                <a:gd name="T16" fmla="*/ 53 w 93"/>
                <a:gd name="T17" fmla="*/ 121 h 121"/>
                <a:gd name="T18" fmla="*/ 93 w 93"/>
                <a:gd name="T19" fmla="*/ 102 h 121"/>
                <a:gd name="T20" fmla="*/ 40 w 93"/>
                <a:gd name="T2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121">
                  <a:moveTo>
                    <a:pt x="40" y="0"/>
                  </a:moveTo>
                  <a:lnTo>
                    <a:pt x="30" y="5"/>
                  </a:lnTo>
                  <a:lnTo>
                    <a:pt x="56" y="56"/>
                  </a:lnTo>
                  <a:lnTo>
                    <a:pt x="36" y="65"/>
                  </a:lnTo>
                  <a:lnTo>
                    <a:pt x="31" y="55"/>
                  </a:lnTo>
                  <a:lnTo>
                    <a:pt x="26" y="58"/>
                  </a:lnTo>
                  <a:lnTo>
                    <a:pt x="5" y="17"/>
                  </a:lnTo>
                  <a:lnTo>
                    <a:pt x="0" y="19"/>
                  </a:lnTo>
                  <a:lnTo>
                    <a:pt x="53" y="121"/>
                  </a:lnTo>
                  <a:lnTo>
                    <a:pt x="93" y="102"/>
                  </a:lnTo>
                  <a:lnTo>
                    <a:pt x="4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iṥļiḋe">
              <a:extLst>
                <a:ext uri="{FF2B5EF4-FFF2-40B4-BE49-F238E27FC236}">
                  <a16:creationId xmlns:a16="http://schemas.microsoft.com/office/drawing/2014/main" id="{E8AA936F-7C73-48DB-A426-8E0E192F4D44}"/>
                </a:ext>
              </a:extLst>
            </p:cNvPr>
            <p:cNvSpPr/>
            <p:nvPr/>
          </p:nvSpPr>
          <p:spPr bwMode="auto">
            <a:xfrm>
              <a:off x="8133166" y="3575698"/>
              <a:ext cx="249121" cy="324125"/>
            </a:xfrm>
            <a:custGeom>
              <a:avLst/>
              <a:gdLst>
                <a:gd name="T0" fmla="*/ 40 w 93"/>
                <a:gd name="T1" fmla="*/ 0 h 121"/>
                <a:gd name="T2" fmla="*/ 30 w 93"/>
                <a:gd name="T3" fmla="*/ 5 h 121"/>
                <a:gd name="T4" fmla="*/ 56 w 93"/>
                <a:gd name="T5" fmla="*/ 56 h 121"/>
                <a:gd name="T6" fmla="*/ 36 w 93"/>
                <a:gd name="T7" fmla="*/ 65 h 121"/>
                <a:gd name="T8" fmla="*/ 31 w 93"/>
                <a:gd name="T9" fmla="*/ 55 h 121"/>
                <a:gd name="T10" fmla="*/ 26 w 93"/>
                <a:gd name="T11" fmla="*/ 58 h 121"/>
                <a:gd name="T12" fmla="*/ 5 w 93"/>
                <a:gd name="T13" fmla="*/ 17 h 121"/>
                <a:gd name="T14" fmla="*/ 0 w 93"/>
                <a:gd name="T15" fmla="*/ 19 h 121"/>
                <a:gd name="T16" fmla="*/ 53 w 93"/>
                <a:gd name="T17" fmla="*/ 121 h 121"/>
                <a:gd name="T18" fmla="*/ 93 w 93"/>
                <a:gd name="T19" fmla="*/ 102 h 121"/>
                <a:gd name="T20" fmla="*/ 40 w 93"/>
                <a:gd name="T2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121">
                  <a:moveTo>
                    <a:pt x="40" y="0"/>
                  </a:moveTo>
                  <a:lnTo>
                    <a:pt x="30" y="5"/>
                  </a:lnTo>
                  <a:lnTo>
                    <a:pt x="56" y="56"/>
                  </a:lnTo>
                  <a:lnTo>
                    <a:pt x="36" y="65"/>
                  </a:lnTo>
                  <a:lnTo>
                    <a:pt x="31" y="55"/>
                  </a:lnTo>
                  <a:lnTo>
                    <a:pt x="26" y="58"/>
                  </a:lnTo>
                  <a:lnTo>
                    <a:pt x="5" y="17"/>
                  </a:lnTo>
                  <a:lnTo>
                    <a:pt x="0" y="19"/>
                  </a:lnTo>
                  <a:lnTo>
                    <a:pt x="53" y="121"/>
                  </a:lnTo>
                  <a:lnTo>
                    <a:pt x="93" y="102"/>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śľîḑé">
              <a:extLst>
                <a:ext uri="{FF2B5EF4-FFF2-40B4-BE49-F238E27FC236}">
                  <a16:creationId xmlns:a16="http://schemas.microsoft.com/office/drawing/2014/main" id="{02E3FBD8-A06A-42B5-84FF-B2ED35AAAD1B}"/>
                </a:ext>
              </a:extLst>
            </p:cNvPr>
            <p:cNvSpPr/>
            <p:nvPr/>
          </p:nvSpPr>
          <p:spPr bwMode="auto">
            <a:xfrm>
              <a:off x="8200134" y="3589092"/>
              <a:ext cx="83040" cy="160723"/>
            </a:xfrm>
            <a:custGeom>
              <a:avLst/>
              <a:gdLst>
                <a:gd name="T0" fmla="*/ 5 w 31"/>
                <a:gd name="T1" fmla="*/ 0 h 60"/>
                <a:gd name="T2" fmla="*/ 0 w 31"/>
                <a:gd name="T3" fmla="*/ 3 h 60"/>
                <a:gd name="T4" fmla="*/ 21 w 31"/>
                <a:gd name="T5" fmla="*/ 43 h 60"/>
                <a:gd name="T6" fmla="*/ 6 w 31"/>
                <a:gd name="T7" fmla="*/ 50 h 60"/>
                <a:gd name="T8" fmla="*/ 11 w 31"/>
                <a:gd name="T9" fmla="*/ 60 h 60"/>
                <a:gd name="T10" fmla="*/ 31 w 31"/>
                <a:gd name="T11" fmla="*/ 51 h 60"/>
                <a:gd name="T12" fmla="*/ 5 w 31"/>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31" h="60">
                  <a:moveTo>
                    <a:pt x="5" y="0"/>
                  </a:moveTo>
                  <a:lnTo>
                    <a:pt x="0" y="3"/>
                  </a:lnTo>
                  <a:lnTo>
                    <a:pt x="21" y="43"/>
                  </a:lnTo>
                  <a:lnTo>
                    <a:pt x="6" y="50"/>
                  </a:lnTo>
                  <a:lnTo>
                    <a:pt x="11" y="60"/>
                  </a:lnTo>
                  <a:lnTo>
                    <a:pt x="31" y="51"/>
                  </a:lnTo>
                  <a:lnTo>
                    <a:pt x="5"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ḷiḓe">
              <a:extLst>
                <a:ext uri="{FF2B5EF4-FFF2-40B4-BE49-F238E27FC236}">
                  <a16:creationId xmlns:a16="http://schemas.microsoft.com/office/drawing/2014/main" id="{F6B09783-7F89-48D9-ACBF-D31E9C22AB8A}"/>
                </a:ext>
              </a:extLst>
            </p:cNvPr>
            <p:cNvSpPr/>
            <p:nvPr/>
          </p:nvSpPr>
          <p:spPr bwMode="auto">
            <a:xfrm>
              <a:off x="8200134" y="3589092"/>
              <a:ext cx="83040" cy="160723"/>
            </a:xfrm>
            <a:custGeom>
              <a:avLst/>
              <a:gdLst>
                <a:gd name="T0" fmla="*/ 5 w 31"/>
                <a:gd name="T1" fmla="*/ 0 h 60"/>
                <a:gd name="T2" fmla="*/ 0 w 31"/>
                <a:gd name="T3" fmla="*/ 3 h 60"/>
                <a:gd name="T4" fmla="*/ 21 w 31"/>
                <a:gd name="T5" fmla="*/ 43 h 60"/>
                <a:gd name="T6" fmla="*/ 6 w 31"/>
                <a:gd name="T7" fmla="*/ 50 h 60"/>
                <a:gd name="T8" fmla="*/ 11 w 31"/>
                <a:gd name="T9" fmla="*/ 60 h 60"/>
                <a:gd name="T10" fmla="*/ 31 w 31"/>
                <a:gd name="T11" fmla="*/ 51 h 60"/>
                <a:gd name="T12" fmla="*/ 5 w 31"/>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31" h="60">
                  <a:moveTo>
                    <a:pt x="5" y="0"/>
                  </a:moveTo>
                  <a:lnTo>
                    <a:pt x="0" y="3"/>
                  </a:lnTo>
                  <a:lnTo>
                    <a:pt x="21" y="43"/>
                  </a:lnTo>
                  <a:lnTo>
                    <a:pt x="6" y="50"/>
                  </a:lnTo>
                  <a:lnTo>
                    <a:pt x="11" y="60"/>
                  </a:lnTo>
                  <a:lnTo>
                    <a:pt x="31" y="5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iṥľïḓè">
              <a:extLst>
                <a:ext uri="{FF2B5EF4-FFF2-40B4-BE49-F238E27FC236}">
                  <a16:creationId xmlns:a16="http://schemas.microsoft.com/office/drawing/2014/main" id="{D8C49D74-950F-4732-9E75-0221BF219FF8}"/>
                </a:ext>
              </a:extLst>
            </p:cNvPr>
            <p:cNvSpPr/>
            <p:nvPr/>
          </p:nvSpPr>
          <p:spPr bwMode="auto">
            <a:xfrm>
              <a:off x="8146560" y="3597128"/>
              <a:ext cx="109827" cy="133936"/>
            </a:xfrm>
            <a:custGeom>
              <a:avLst/>
              <a:gdLst>
                <a:gd name="T0" fmla="*/ 20 w 41"/>
                <a:gd name="T1" fmla="*/ 0 h 50"/>
                <a:gd name="T2" fmla="*/ 0 w 41"/>
                <a:gd name="T3" fmla="*/ 9 h 50"/>
                <a:gd name="T4" fmla="*/ 21 w 41"/>
                <a:gd name="T5" fmla="*/ 50 h 50"/>
                <a:gd name="T6" fmla="*/ 26 w 41"/>
                <a:gd name="T7" fmla="*/ 47 h 50"/>
                <a:gd name="T8" fmla="*/ 41 w 41"/>
                <a:gd name="T9" fmla="*/ 40 h 50"/>
                <a:gd name="T10" fmla="*/ 20 w 41"/>
                <a:gd name="T11" fmla="*/ 0 h 50"/>
              </a:gdLst>
              <a:ahLst/>
              <a:cxnLst>
                <a:cxn ang="0">
                  <a:pos x="T0" y="T1"/>
                </a:cxn>
                <a:cxn ang="0">
                  <a:pos x="T2" y="T3"/>
                </a:cxn>
                <a:cxn ang="0">
                  <a:pos x="T4" y="T5"/>
                </a:cxn>
                <a:cxn ang="0">
                  <a:pos x="T6" y="T7"/>
                </a:cxn>
                <a:cxn ang="0">
                  <a:pos x="T8" y="T9"/>
                </a:cxn>
                <a:cxn ang="0">
                  <a:pos x="T10" y="T11"/>
                </a:cxn>
              </a:cxnLst>
              <a:rect l="0" t="0" r="r" b="b"/>
              <a:pathLst>
                <a:path w="41" h="50">
                  <a:moveTo>
                    <a:pt x="20" y="0"/>
                  </a:moveTo>
                  <a:lnTo>
                    <a:pt x="0" y="9"/>
                  </a:lnTo>
                  <a:lnTo>
                    <a:pt x="21" y="50"/>
                  </a:lnTo>
                  <a:lnTo>
                    <a:pt x="26" y="47"/>
                  </a:lnTo>
                  <a:lnTo>
                    <a:pt x="41" y="40"/>
                  </a:lnTo>
                  <a:lnTo>
                    <a:pt x="20"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íṥľiḑe">
              <a:extLst>
                <a:ext uri="{FF2B5EF4-FFF2-40B4-BE49-F238E27FC236}">
                  <a16:creationId xmlns:a16="http://schemas.microsoft.com/office/drawing/2014/main" id="{F4210292-0B98-4885-8E48-5F22972BF1D2}"/>
                </a:ext>
              </a:extLst>
            </p:cNvPr>
            <p:cNvSpPr/>
            <p:nvPr/>
          </p:nvSpPr>
          <p:spPr bwMode="auto">
            <a:xfrm>
              <a:off x="8146560" y="3597128"/>
              <a:ext cx="109827" cy="133936"/>
            </a:xfrm>
            <a:custGeom>
              <a:avLst/>
              <a:gdLst>
                <a:gd name="T0" fmla="*/ 20 w 41"/>
                <a:gd name="T1" fmla="*/ 0 h 50"/>
                <a:gd name="T2" fmla="*/ 0 w 41"/>
                <a:gd name="T3" fmla="*/ 9 h 50"/>
                <a:gd name="T4" fmla="*/ 21 w 41"/>
                <a:gd name="T5" fmla="*/ 50 h 50"/>
                <a:gd name="T6" fmla="*/ 26 w 41"/>
                <a:gd name="T7" fmla="*/ 47 h 50"/>
                <a:gd name="T8" fmla="*/ 41 w 41"/>
                <a:gd name="T9" fmla="*/ 40 h 50"/>
                <a:gd name="T10" fmla="*/ 20 w 41"/>
                <a:gd name="T11" fmla="*/ 0 h 50"/>
              </a:gdLst>
              <a:ahLst/>
              <a:cxnLst>
                <a:cxn ang="0">
                  <a:pos x="T0" y="T1"/>
                </a:cxn>
                <a:cxn ang="0">
                  <a:pos x="T2" y="T3"/>
                </a:cxn>
                <a:cxn ang="0">
                  <a:pos x="T4" y="T5"/>
                </a:cxn>
                <a:cxn ang="0">
                  <a:pos x="T6" y="T7"/>
                </a:cxn>
                <a:cxn ang="0">
                  <a:pos x="T8" y="T9"/>
                </a:cxn>
                <a:cxn ang="0">
                  <a:pos x="T10" y="T11"/>
                </a:cxn>
              </a:cxnLst>
              <a:rect l="0" t="0" r="r" b="b"/>
              <a:pathLst>
                <a:path w="41" h="50">
                  <a:moveTo>
                    <a:pt x="20" y="0"/>
                  </a:moveTo>
                  <a:lnTo>
                    <a:pt x="0" y="9"/>
                  </a:lnTo>
                  <a:lnTo>
                    <a:pt x="21" y="50"/>
                  </a:lnTo>
                  <a:lnTo>
                    <a:pt x="26" y="47"/>
                  </a:lnTo>
                  <a:lnTo>
                    <a:pt x="41" y="4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íŝlïḑè">
              <a:extLst>
                <a:ext uri="{FF2B5EF4-FFF2-40B4-BE49-F238E27FC236}">
                  <a16:creationId xmlns:a16="http://schemas.microsoft.com/office/drawing/2014/main" id="{BABDF1EA-B76D-4FB3-B278-6EB68BAE4430}"/>
                </a:ext>
              </a:extLst>
            </p:cNvPr>
            <p:cNvSpPr/>
            <p:nvPr/>
          </p:nvSpPr>
          <p:spPr bwMode="auto">
            <a:xfrm>
              <a:off x="8106379" y="3556947"/>
              <a:ext cx="249121" cy="321446"/>
            </a:xfrm>
            <a:custGeom>
              <a:avLst/>
              <a:gdLst>
                <a:gd name="T0" fmla="*/ 93 w 93"/>
                <a:gd name="T1" fmla="*/ 102 h 120"/>
                <a:gd name="T2" fmla="*/ 53 w 93"/>
                <a:gd name="T3" fmla="*/ 120 h 120"/>
                <a:gd name="T4" fmla="*/ 0 w 93"/>
                <a:gd name="T5" fmla="*/ 19 h 120"/>
                <a:gd name="T6" fmla="*/ 40 w 93"/>
                <a:gd name="T7" fmla="*/ 0 h 120"/>
                <a:gd name="T8" fmla="*/ 93 w 93"/>
                <a:gd name="T9" fmla="*/ 102 h 120"/>
              </a:gdLst>
              <a:ahLst/>
              <a:cxnLst>
                <a:cxn ang="0">
                  <a:pos x="T0" y="T1"/>
                </a:cxn>
                <a:cxn ang="0">
                  <a:pos x="T2" y="T3"/>
                </a:cxn>
                <a:cxn ang="0">
                  <a:pos x="T4" y="T5"/>
                </a:cxn>
                <a:cxn ang="0">
                  <a:pos x="T6" y="T7"/>
                </a:cxn>
                <a:cxn ang="0">
                  <a:pos x="T8" y="T9"/>
                </a:cxn>
              </a:cxnLst>
              <a:rect l="0" t="0" r="r" b="b"/>
              <a:pathLst>
                <a:path w="93" h="120">
                  <a:moveTo>
                    <a:pt x="93" y="102"/>
                  </a:moveTo>
                  <a:lnTo>
                    <a:pt x="53" y="120"/>
                  </a:lnTo>
                  <a:lnTo>
                    <a:pt x="0" y="19"/>
                  </a:lnTo>
                  <a:lnTo>
                    <a:pt x="40" y="0"/>
                  </a:lnTo>
                  <a:lnTo>
                    <a:pt x="93" y="102"/>
                  </a:lnTo>
                  <a:close/>
                </a:path>
              </a:pathLst>
            </a:custGeom>
            <a:solidFill>
              <a:srgbClr val="FF76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ïṧḻïďe">
              <a:extLst>
                <a:ext uri="{FF2B5EF4-FFF2-40B4-BE49-F238E27FC236}">
                  <a16:creationId xmlns:a16="http://schemas.microsoft.com/office/drawing/2014/main" id="{BD2A18E1-F7D0-4B51-AE73-7670FD37C4AF}"/>
                </a:ext>
              </a:extLst>
            </p:cNvPr>
            <p:cNvSpPr/>
            <p:nvPr/>
          </p:nvSpPr>
          <p:spPr bwMode="auto">
            <a:xfrm>
              <a:off x="7833150" y="3133710"/>
              <a:ext cx="369663" cy="353591"/>
            </a:xfrm>
            <a:custGeom>
              <a:avLst/>
              <a:gdLst>
                <a:gd name="T0" fmla="*/ 55 w 194"/>
                <a:gd name="T1" fmla="*/ 12 h 185"/>
                <a:gd name="T2" fmla="*/ 127 w 194"/>
                <a:gd name="T3" fmla="*/ 7 h 185"/>
                <a:gd name="T4" fmla="*/ 181 w 194"/>
                <a:gd name="T5" fmla="*/ 52 h 185"/>
                <a:gd name="T6" fmla="*/ 186 w 194"/>
                <a:gd name="T7" fmla="*/ 121 h 185"/>
                <a:gd name="T8" fmla="*/ 139 w 194"/>
                <a:gd name="T9" fmla="*/ 172 h 185"/>
                <a:gd name="T10" fmla="*/ 67 w 194"/>
                <a:gd name="T11" fmla="*/ 177 h 185"/>
                <a:gd name="T12" fmla="*/ 13 w 194"/>
                <a:gd name="T13" fmla="*/ 132 h 185"/>
                <a:gd name="T14" fmla="*/ 8 w 194"/>
                <a:gd name="T15" fmla="*/ 63 h 185"/>
                <a:gd name="T16" fmla="*/ 55 w 194"/>
                <a:gd name="T17" fmla="*/ 1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55" y="12"/>
                  </a:moveTo>
                  <a:cubicBezTo>
                    <a:pt x="78" y="1"/>
                    <a:pt x="103" y="0"/>
                    <a:pt x="127" y="7"/>
                  </a:cubicBezTo>
                  <a:cubicBezTo>
                    <a:pt x="150" y="15"/>
                    <a:pt x="170" y="31"/>
                    <a:pt x="181" y="52"/>
                  </a:cubicBezTo>
                  <a:cubicBezTo>
                    <a:pt x="192" y="74"/>
                    <a:pt x="194" y="98"/>
                    <a:pt x="186" y="121"/>
                  </a:cubicBezTo>
                  <a:cubicBezTo>
                    <a:pt x="178" y="143"/>
                    <a:pt x="161" y="162"/>
                    <a:pt x="139" y="172"/>
                  </a:cubicBezTo>
                  <a:cubicBezTo>
                    <a:pt x="116" y="183"/>
                    <a:pt x="91" y="185"/>
                    <a:pt x="67" y="177"/>
                  </a:cubicBezTo>
                  <a:cubicBezTo>
                    <a:pt x="43" y="169"/>
                    <a:pt x="24" y="153"/>
                    <a:pt x="13" y="132"/>
                  </a:cubicBezTo>
                  <a:cubicBezTo>
                    <a:pt x="2" y="110"/>
                    <a:pt x="0" y="86"/>
                    <a:pt x="8" y="63"/>
                  </a:cubicBezTo>
                  <a:cubicBezTo>
                    <a:pt x="16" y="41"/>
                    <a:pt x="33" y="22"/>
                    <a:pt x="55" y="12"/>
                  </a:cubicBezTo>
                  <a:close/>
                </a:path>
              </a:pathLst>
            </a:custGeom>
            <a:solidFill>
              <a:srgbClr val="ABDD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šḻiḍé">
              <a:extLst>
                <a:ext uri="{FF2B5EF4-FFF2-40B4-BE49-F238E27FC236}">
                  <a16:creationId xmlns:a16="http://schemas.microsoft.com/office/drawing/2014/main" id="{C9B38C86-7436-44AD-8231-EC737602913E}"/>
                </a:ext>
              </a:extLst>
            </p:cNvPr>
            <p:cNvSpPr/>
            <p:nvPr/>
          </p:nvSpPr>
          <p:spPr bwMode="auto">
            <a:xfrm>
              <a:off x="7884045" y="3189963"/>
              <a:ext cx="123221" cy="192868"/>
            </a:xfrm>
            <a:custGeom>
              <a:avLst/>
              <a:gdLst>
                <a:gd name="T0" fmla="*/ 30 w 65"/>
                <a:gd name="T1" fmla="*/ 98 h 101"/>
                <a:gd name="T2" fmla="*/ 9 w 65"/>
                <a:gd name="T3" fmla="*/ 91 h 101"/>
                <a:gd name="T4" fmla="*/ 6 w 65"/>
                <a:gd name="T5" fmla="*/ 41 h 101"/>
                <a:gd name="T6" fmla="*/ 40 w 65"/>
                <a:gd name="T7" fmla="*/ 4 h 101"/>
                <a:gd name="T8" fmla="*/ 61 w 65"/>
                <a:gd name="T9" fmla="*/ 11 h 101"/>
                <a:gd name="T10" fmla="*/ 54 w 65"/>
                <a:gd name="T11" fmla="*/ 31 h 101"/>
                <a:gd name="T12" fmla="*/ 36 w 65"/>
                <a:gd name="T13" fmla="*/ 51 h 101"/>
                <a:gd name="T14" fmla="*/ 37 w 65"/>
                <a:gd name="T15" fmla="*/ 78 h 101"/>
                <a:gd name="T16" fmla="*/ 30 w 65"/>
                <a:gd name="T17" fmla="*/ 9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101">
                  <a:moveTo>
                    <a:pt x="30" y="98"/>
                  </a:moveTo>
                  <a:cubicBezTo>
                    <a:pt x="23" y="101"/>
                    <a:pt x="13" y="98"/>
                    <a:pt x="9" y="91"/>
                  </a:cubicBezTo>
                  <a:cubicBezTo>
                    <a:pt x="1" y="75"/>
                    <a:pt x="0" y="58"/>
                    <a:pt x="6" y="41"/>
                  </a:cubicBezTo>
                  <a:cubicBezTo>
                    <a:pt x="12" y="25"/>
                    <a:pt x="24" y="12"/>
                    <a:pt x="40" y="4"/>
                  </a:cubicBezTo>
                  <a:cubicBezTo>
                    <a:pt x="48" y="0"/>
                    <a:pt x="57" y="3"/>
                    <a:pt x="61" y="11"/>
                  </a:cubicBezTo>
                  <a:cubicBezTo>
                    <a:pt x="65" y="18"/>
                    <a:pt x="62" y="27"/>
                    <a:pt x="54" y="31"/>
                  </a:cubicBezTo>
                  <a:cubicBezTo>
                    <a:pt x="45" y="35"/>
                    <a:pt x="39" y="42"/>
                    <a:pt x="36" y="51"/>
                  </a:cubicBezTo>
                  <a:cubicBezTo>
                    <a:pt x="32" y="60"/>
                    <a:pt x="33" y="69"/>
                    <a:pt x="37" y="78"/>
                  </a:cubicBezTo>
                  <a:cubicBezTo>
                    <a:pt x="41" y="85"/>
                    <a:pt x="38" y="94"/>
                    <a:pt x="30" y="98"/>
                  </a:cubicBezTo>
                  <a:close/>
                </a:path>
              </a:pathLst>
            </a:custGeom>
            <a:solidFill>
              <a:srgbClr val="E6F7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ŝḻïḍe">
              <a:extLst>
                <a:ext uri="{FF2B5EF4-FFF2-40B4-BE49-F238E27FC236}">
                  <a16:creationId xmlns:a16="http://schemas.microsoft.com/office/drawing/2014/main" id="{DB885701-2CC5-42FB-B92C-8F9579CA3EEF}"/>
                </a:ext>
              </a:extLst>
            </p:cNvPr>
            <p:cNvSpPr/>
            <p:nvPr/>
          </p:nvSpPr>
          <p:spPr bwMode="auto">
            <a:xfrm>
              <a:off x="3919540" y="3680168"/>
              <a:ext cx="265193" cy="238406"/>
            </a:xfrm>
            <a:custGeom>
              <a:avLst/>
              <a:gdLst>
                <a:gd name="T0" fmla="*/ 0 w 138"/>
                <a:gd name="T1" fmla="*/ 76 h 125"/>
                <a:gd name="T2" fmla="*/ 0 w 138"/>
                <a:gd name="T3" fmla="*/ 107 h 125"/>
                <a:gd name="T4" fmla="*/ 19 w 138"/>
                <a:gd name="T5" fmla="*/ 125 h 125"/>
                <a:gd name="T6" fmla="*/ 119 w 138"/>
                <a:gd name="T7" fmla="*/ 124 h 125"/>
                <a:gd name="T8" fmla="*/ 138 w 138"/>
                <a:gd name="T9" fmla="*/ 106 h 125"/>
                <a:gd name="T10" fmla="*/ 138 w 138"/>
                <a:gd name="T11" fmla="*/ 76 h 125"/>
                <a:gd name="T12" fmla="*/ 119 w 138"/>
                <a:gd name="T13" fmla="*/ 58 h 125"/>
                <a:gd name="T14" fmla="*/ 103 w 138"/>
                <a:gd name="T15" fmla="*/ 58 h 125"/>
                <a:gd name="T16" fmla="*/ 102 w 138"/>
                <a:gd name="T17" fmla="*/ 40 h 125"/>
                <a:gd name="T18" fmla="*/ 102 w 138"/>
                <a:gd name="T19" fmla="*/ 38 h 125"/>
                <a:gd name="T20" fmla="*/ 104 w 138"/>
                <a:gd name="T21" fmla="*/ 38 h 125"/>
                <a:gd name="T22" fmla="*/ 117 w 138"/>
                <a:gd name="T23" fmla="*/ 26 h 125"/>
                <a:gd name="T24" fmla="*/ 104 w 138"/>
                <a:gd name="T25" fmla="*/ 14 h 125"/>
                <a:gd name="T26" fmla="*/ 75 w 138"/>
                <a:gd name="T27" fmla="*/ 14 h 125"/>
                <a:gd name="T28" fmla="*/ 75 w 138"/>
                <a:gd name="T29" fmla="*/ 0 h 125"/>
                <a:gd name="T30" fmla="*/ 75 w 138"/>
                <a:gd name="T31" fmla="*/ 14 h 125"/>
                <a:gd name="T32" fmla="*/ 33 w 138"/>
                <a:gd name="T33" fmla="*/ 14 h 125"/>
                <a:gd name="T34" fmla="*/ 21 w 138"/>
                <a:gd name="T35" fmla="*/ 26 h 125"/>
                <a:gd name="T36" fmla="*/ 33 w 138"/>
                <a:gd name="T37" fmla="*/ 38 h 125"/>
                <a:gd name="T38" fmla="*/ 35 w 138"/>
                <a:gd name="T39" fmla="*/ 38 h 125"/>
                <a:gd name="T40" fmla="*/ 35 w 138"/>
                <a:gd name="T41" fmla="*/ 40 h 125"/>
                <a:gd name="T42" fmla="*/ 35 w 138"/>
                <a:gd name="T43" fmla="*/ 58 h 125"/>
                <a:gd name="T44" fmla="*/ 18 w 138"/>
                <a:gd name="T45" fmla="*/ 58 h 125"/>
                <a:gd name="T46" fmla="*/ 0 w 138"/>
                <a:gd name="T47"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125">
                  <a:moveTo>
                    <a:pt x="0" y="76"/>
                  </a:moveTo>
                  <a:cubicBezTo>
                    <a:pt x="0" y="107"/>
                    <a:pt x="0" y="107"/>
                    <a:pt x="0" y="107"/>
                  </a:cubicBezTo>
                  <a:cubicBezTo>
                    <a:pt x="0" y="117"/>
                    <a:pt x="8" y="125"/>
                    <a:pt x="19" y="125"/>
                  </a:cubicBezTo>
                  <a:cubicBezTo>
                    <a:pt x="119" y="124"/>
                    <a:pt x="119" y="124"/>
                    <a:pt x="119" y="124"/>
                  </a:cubicBezTo>
                  <a:cubicBezTo>
                    <a:pt x="130" y="124"/>
                    <a:pt x="138" y="116"/>
                    <a:pt x="138" y="106"/>
                  </a:cubicBezTo>
                  <a:cubicBezTo>
                    <a:pt x="138" y="76"/>
                    <a:pt x="138" y="76"/>
                    <a:pt x="138" y="76"/>
                  </a:cubicBezTo>
                  <a:cubicBezTo>
                    <a:pt x="138" y="66"/>
                    <a:pt x="129" y="58"/>
                    <a:pt x="119" y="58"/>
                  </a:cubicBezTo>
                  <a:cubicBezTo>
                    <a:pt x="103" y="58"/>
                    <a:pt x="103" y="58"/>
                    <a:pt x="103" y="58"/>
                  </a:cubicBezTo>
                  <a:cubicBezTo>
                    <a:pt x="102" y="40"/>
                    <a:pt x="102" y="40"/>
                    <a:pt x="102" y="40"/>
                  </a:cubicBezTo>
                  <a:cubicBezTo>
                    <a:pt x="102" y="39"/>
                    <a:pt x="102" y="38"/>
                    <a:pt x="102" y="38"/>
                  </a:cubicBezTo>
                  <a:cubicBezTo>
                    <a:pt x="104" y="38"/>
                    <a:pt x="104" y="38"/>
                    <a:pt x="104" y="38"/>
                  </a:cubicBezTo>
                  <a:cubicBezTo>
                    <a:pt x="111" y="38"/>
                    <a:pt x="117" y="32"/>
                    <a:pt x="117" y="26"/>
                  </a:cubicBezTo>
                  <a:cubicBezTo>
                    <a:pt x="117" y="19"/>
                    <a:pt x="111" y="14"/>
                    <a:pt x="104" y="14"/>
                  </a:cubicBezTo>
                  <a:cubicBezTo>
                    <a:pt x="75" y="14"/>
                    <a:pt x="75" y="14"/>
                    <a:pt x="75" y="14"/>
                  </a:cubicBezTo>
                  <a:cubicBezTo>
                    <a:pt x="75" y="0"/>
                    <a:pt x="75" y="0"/>
                    <a:pt x="75" y="0"/>
                  </a:cubicBezTo>
                  <a:cubicBezTo>
                    <a:pt x="75" y="14"/>
                    <a:pt x="75" y="14"/>
                    <a:pt x="75" y="14"/>
                  </a:cubicBezTo>
                  <a:cubicBezTo>
                    <a:pt x="33" y="14"/>
                    <a:pt x="33" y="14"/>
                    <a:pt x="33" y="14"/>
                  </a:cubicBezTo>
                  <a:cubicBezTo>
                    <a:pt x="26" y="14"/>
                    <a:pt x="21" y="19"/>
                    <a:pt x="21" y="26"/>
                  </a:cubicBezTo>
                  <a:cubicBezTo>
                    <a:pt x="21" y="33"/>
                    <a:pt x="26" y="38"/>
                    <a:pt x="33" y="38"/>
                  </a:cubicBezTo>
                  <a:cubicBezTo>
                    <a:pt x="35" y="38"/>
                    <a:pt x="35" y="38"/>
                    <a:pt x="35" y="38"/>
                  </a:cubicBezTo>
                  <a:cubicBezTo>
                    <a:pt x="35" y="39"/>
                    <a:pt x="35" y="39"/>
                    <a:pt x="35" y="40"/>
                  </a:cubicBezTo>
                  <a:cubicBezTo>
                    <a:pt x="35" y="58"/>
                    <a:pt x="35" y="58"/>
                    <a:pt x="35" y="58"/>
                  </a:cubicBezTo>
                  <a:cubicBezTo>
                    <a:pt x="18" y="58"/>
                    <a:pt x="18" y="58"/>
                    <a:pt x="18" y="58"/>
                  </a:cubicBezTo>
                  <a:cubicBezTo>
                    <a:pt x="8" y="58"/>
                    <a:pt x="0" y="66"/>
                    <a:pt x="0" y="76"/>
                  </a:cubicBezTo>
                  <a:close/>
                </a:path>
              </a:pathLst>
            </a:custGeom>
            <a:solidFill>
              <a:srgbClr val="7070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śḷiḓê">
              <a:extLst>
                <a:ext uri="{FF2B5EF4-FFF2-40B4-BE49-F238E27FC236}">
                  <a16:creationId xmlns:a16="http://schemas.microsoft.com/office/drawing/2014/main" id="{36C6600D-91C8-4D90-9569-43EED0078300}"/>
                </a:ext>
              </a:extLst>
            </p:cNvPr>
            <p:cNvSpPr/>
            <p:nvPr/>
          </p:nvSpPr>
          <p:spPr bwMode="auto">
            <a:xfrm>
              <a:off x="4002581" y="3591771"/>
              <a:ext cx="117864" cy="88398"/>
            </a:xfrm>
            <a:custGeom>
              <a:avLst/>
              <a:gdLst>
                <a:gd name="T0" fmla="*/ 32 w 62"/>
                <a:gd name="T1" fmla="*/ 0 h 46"/>
                <a:gd name="T2" fmla="*/ 32 w 62"/>
                <a:gd name="T3" fmla="*/ 46 h 46"/>
                <a:gd name="T4" fmla="*/ 32 w 62"/>
                <a:gd name="T5" fmla="*/ 46 h 46"/>
                <a:gd name="T6" fmla="*/ 34 w 62"/>
                <a:gd name="T7" fmla="*/ 46 h 46"/>
                <a:gd name="T8" fmla="*/ 32 w 62"/>
                <a:gd name="T9" fmla="*/ 0 h 46"/>
              </a:gdLst>
              <a:ahLst/>
              <a:cxnLst>
                <a:cxn ang="0">
                  <a:pos x="T0" y="T1"/>
                </a:cxn>
                <a:cxn ang="0">
                  <a:pos x="T2" y="T3"/>
                </a:cxn>
                <a:cxn ang="0">
                  <a:pos x="T4" y="T5"/>
                </a:cxn>
                <a:cxn ang="0">
                  <a:pos x="T6" y="T7"/>
                </a:cxn>
                <a:cxn ang="0">
                  <a:pos x="T8" y="T9"/>
                </a:cxn>
              </a:cxnLst>
              <a:rect l="0" t="0" r="r" b="b"/>
              <a:pathLst>
                <a:path w="62" h="46">
                  <a:moveTo>
                    <a:pt x="32" y="0"/>
                  </a:moveTo>
                  <a:cubicBezTo>
                    <a:pt x="32" y="0"/>
                    <a:pt x="0" y="46"/>
                    <a:pt x="32" y="46"/>
                  </a:cubicBezTo>
                  <a:cubicBezTo>
                    <a:pt x="32" y="46"/>
                    <a:pt x="32" y="46"/>
                    <a:pt x="32" y="46"/>
                  </a:cubicBezTo>
                  <a:cubicBezTo>
                    <a:pt x="32" y="46"/>
                    <a:pt x="33" y="46"/>
                    <a:pt x="34" y="46"/>
                  </a:cubicBezTo>
                  <a:cubicBezTo>
                    <a:pt x="62" y="44"/>
                    <a:pt x="32" y="0"/>
                    <a:pt x="32" y="0"/>
                  </a:cubicBezTo>
                  <a:close/>
                </a:path>
              </a:pathLst>
            </a:custGeom>
            <a:solidFill>
              <a:srgbClr val="7070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šḷiḍê">
              <a:extLst>
                <a:ext uri="{FF2B5EF4-FFF2-40B4-BE49-F238E27FC236}">
                  <a16:creationId xmlns:a16="http://schemas.microsoft.com/office/drawing/2014/main" id="{F6D46348-B7A4-447E-AE5D-113F1DD8C44F}"/>
                </a:ext>
              </a:extLst>
            </p:cNvPr>
            <p:cNvSpPr/>
            <p:nvPr/>
          </p:nvSpPr>
          <p:spPr bwMode="auto">
            <a:xfrm>
              <a:off x="3691849" y="2876553"/>
              <a:ext cx="924158" cy="1111668"/>
            </a:xfrm>
            <a:custGeom>
              <a:avLst/>
              <a:gdLst>
                <a:gd name="T0" fmla="*/ 484 w 484"/>
                <a:gd name="T1" fmla="*/ 546 h 581"/>
                <a:gd name="T2" fmla="*/ 395 w 484"/>
                <a:gd name="T3" fmla="*/ 546 h 581"/>
                <a:gd name="T4" fmla="*/ 395 w 484"/>
                <a:gd name="T5" fmla="*/ 110 h 581"/>
                <a:gd name="T6" fmla="*/ 415 w 484"/>
                <a:gd name="T7" fmla="*/ 79 h 581"/>
                <a:gd name="T8" fmla="*/ 395 w 484"/>
                <a:gd name="T9" fmla="*/ 49 h 581"/>
                <a:gd name="T10" fmla="*/ 395 w 484"/>
                <a:gd name="T11" fmla="*/ 0 h 581"/>
                <a:gd name="T12" fmla="*/ 370 w 484"/>
                <a:gd name="T13" fmla="*/ 0 h 581"/>
                <a:gd name="T14" fmla="*/ 370 w 484"/>
                <a:gd name="T15" fmla="*/ 48 h 581"/>
                <a:gd name="T16" fmla="*/ 350 w 484"/>
                <a:gd name="T17" fmla="*/ 69 h 581"/>
                <a:gd name="T18" fmla="*/ 249 w 484"/>
                <a:gd name="T19" fmla="*/ 69 h 581"/>
                <a:gd name="T20" fmla="*/ 235 w 484"/>
                <a:gd name="T21" fmla="*/ 60 h 581"/>
                <a:gd name="T22" fmla="*/ 244 w 484"/>
                <a:gd name="T23" fmla="*/ 45 h 581"/>
                <a:gd name="T24" fmla="*/ 226 w 484"/>
                <a:gd name="T25" fmla="*/ 28 h 581"/>
                <a:gd name="T26" fmla="*/ 154 w 484"/>
                <a:gd name="T27" fmla="*/ 28 h 581"/>
                <a:gd name="T28" fmla="*/ 137 w 484"/>
                <a:gd name="T29" fmla="*/ 45 h 581"/>
                <a:gd name="T30" fmla="*/ 146 w 484"/>
                <a:gd name="T31" fmla="*/ 60 h 581"/>
                <a:gd name="T32" fmla="*/ 134 w 484"/>
                <a:gd name="T33" fmla="*/ 69 h 581"/>
                <a:gd name="T34" fmla="*/ 103 w 484"/>
                <a:gd name="T35" fmla="*/ 69 h 581"/>
                <a:gd name="T36" fmla="*/ 103 w 484"/>
                <a:gd name="T37" fmla="*/ 89 h 581"/>
                <a:gd name="T38" fmla="*/ 134 w 484"/>
                <a:gd name="T39" fmla="*/ 89 h 581"/>
                <a:gd name="T40" fmla="*/ 151 w 484"/>
                <a:gd name="T41" fmla="*/ 99 h 581"/>
                <a:gd name="T42" fmla="*/ 154 w 484"/>
                <a:gd name="T43" fmla="*/ 99 h 581"/>
                <a:gd name="T44" fmla="*/ 154 w 484"/>
                <a:gd name="T45" fmla="*/ 140 h 581"/>
                <a:gd name="T46" fmla="*/ 88 w 484"/>
                <a:gd name="T47" fmla="*/ 232 h 581"/>
                <a:gd name="T48" fmla="*/ 192 w 484"/>
                <a:gd name="T49" fmla="*/ 331 h 581"/>
                <a:gd name="T50" fmla="*/ 295 w 484"/>
                <a:gd name="T51" fmla="*/ 232 h 581"/>
                <a:gd name="T52" fmla="*/ 231 w 484"/>
                <a:gd name="T53" fmla="*/ 141 h 581"/>
                <a:gd name="T54" fmla="*/ 231 w 484"/>
                <a:gd name="T55" fmla="*/ 99 h 581"/>
                <a:gd name="T56" fmla="*/ 231 w 484"/>
                <a:gd name="T57" fmla="*/ 99 h 581"/>
                <a:gd name="T58" fmla="*/ 249 w 484"/>
                <a:gd name="T59" fmla="*/ 89 h 581"/>
                <a:gd name="T60" fmla="*/ 350 w 484"/>
                <a:gd name="T61" fmla="*/ 89 h 581"/>
                <a:gd name="T62" fmla="*/ 370 w 484"/>
                <a:gd name="T63" fmla="*/ 110 h 581"/>
                <a:gd name="T64" fmla="*/ 370 w 484"/>
                <a:gd name="T65" fmla="*/ 546 h 581"/>
                <a:gd name="T66" fmla="*/ 0 w 484"/>
                <a:gd name="T67" fmla="*/ 547 h 581"/>
                <a:gd name="T68" fmla="*/ 0 w 484"/>
                <a:gd name="T69" fmla="*/ 581 h 581"/>
                <a:gd name="T70" fmla="*/ 484 w 484"/>
                <a:gd name="T71" fmla="*/ 579 h 581"/>
                <a:gd name="T72" fmla="*/ 484 w 484"/>
                <a:gd name="T73" fmla="*/ 54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4" h="581">
                  <a:moveTo>
                    <a:pt x="484" y="546"/>
                  </a:moveTo>
                  <a:cubicBezTo>
                    <a:pt x="395" y="546"/>
                    <a:pt x="395" y="546"/>
                    <a:pt x="395" y="546"/>
                  </a:cubicBezTo>
                  <a:cubicBezTo>
                    <a:pt x="395" y="110"/>
                    <a:pt x="395" y="110"/>
                    <a:pt x="395" y="110"/>
                  </a:cubicBezTo>
                  <a:cubicBezTo>
                    <a:pt x="407" y="105"/>
                    <a:pt x="415" y="93"/>
                    <a:pt x="415" y="79"/>
                  </a:cubicBezTo>
                  <a:cubicBezTo>
                    <a:pt x="415" y="65"/>
                    <a:pt x="407" y="54"/>
                    <a:pt x="395" y="49"/>
                  </a:cubicBezTo>
                  <a:cubicBezTo>
                    <a:pt x="395" y="0"/>
                    <a:pt x="395" y="0"/>
                    <a:pt x="395" y="0"/>
                  </a:cubicBezTo>
                  <a:cubicBezTo>
                    <a:pt x="370" y="0"/>
                    <a:pt x="370" y="0"/>
                    <a:pt x="370" y="0"/>
                  </a:cubicBezTo>
                  <a:cubicBezTo>
                    <a:pt x="370" y="48"/>
                    <a:pt x="370" y="48"/>
                    <a:pt x="370" y="48"/>
                  </a:cubicBezTo>
                  <a:cubicBezTo>
                    <a:pt x="360" y="52"/>
                    <a:pt x="353" y="60"/>
                    <a:pt x="350" y="69"/>
                  </a:cubicBezTo>
                  <a:cubicBezTo>
                    <a:pt x="249" y="69"/>
                    <a:pt x="249" y="69"/>
                    <a:pt x="249" y="69"/>
                  </a:cubicBezTo>
                  <a:cubicBezTo>
                    <a:pt x="246" y="64"/>
                    <a:pt x="241" y="60"/>
                    <a:pt x="235" y="60"/>
                  </a:cubicBezTo>
                  <a:cubicBezTo>
                    <a:pt x="240" y="57"/>
                    <a:pt x="244" y="51"/>
                    <a:pt x="244" y="45"/>
                  </a:cubicBezTo>
                  <a:cubicBezTo>
                    <a:pt x="244" y="35"/>
                    <a:pt x="236" y="28"/>
                    <a:pt x="226" y="28"/>
                  </a:cubicBezTo>
                  <a:cubicBezTo>
                    <a:pt x="154" y="28"/>
                    <a:pt x="154" y="28"/>
                    <a:pt x="154" y="28"/>
                  </a:cubicBezTo>
                  <a:cubicBezTo>
                    <a:pt x="145" y="28"/>
                    <a:pt x="137" y="36"/>
                    <a:pt x="137" y="45"/>
                  </a:cubicBezTo>
                  <a:cubicBezTo>
                    <a:pt x="137" y="52"/>
                    <a:pt x="141" y="57"/>
                    <a:pt x="146" y="60"/>
                  </a:cubicBezTo>
                  <a:cubicBezTo>
                    <a:pt x="141" y="61"/>
                    <a:pt x="137" y="65"/>
                    <a:pt x="134" y="69"/>
                  </a:cubicBezTo>
                  <a:cubicBezTo>
                    <a:pt x="103" y="69"/>
                    <a:pt x="103" y="69"/>
                    <a:pt x="103" y="69"/>
                  </a:cubicBezTo>
                  <a:cubicBezTo>
                    <a:pt x="103" y="89"/>
                    <a:pt x="103" y="89"/>
                    <a:pt x="103" y="89"/>
                  </a:cubicBezTo>
                  <a:cubicBezTo>
                    <a:pt x="134" y="89"/>
                    <a:pt x="134" y="89"/>
                    <a:pt x="134" y="89"/>
                  </a:cubicBezTo>
                  <a:cubicBezTo>
                    <a:pt x="138" y="95"/>
                    <a:pt x="144" y="99"/>
                    <a:pt x="151" y="99"/>
                  </a:cubicBezTo>
                  <a:cubicBezTo>
                    <a:pt x="154" y="99"/>
                    <a:pt x="154" y="99"/>
                    <a:pt x="154" y="99"/>
                  </a:cubicBezTo>
                  <a:cubicBezTo>
                    <a:pt x="154" y="140"/>
                    <a:pt x="154" y="140"/>
                    <a:pt x="154" y="140"/>
                  </a:cubicBezTo>
                  <a:cubicBezTo>
                    <a:pt x="115" y="154"/>
                    <a:pt x="88" y="190"/>
                    <a:pt x="88" y="232"/>
                  </a:cubicBezTo>
                  <a:cubicBezTo>
                    <a:pt x="88" y="287"/>
                    <a:pt x="135" y="331"/>
                    <a:pt x="192" y="331"/>
                  </a:cubicBezTo>
                  <a:cubicBezTo>
                    <a:pt x="249" y="331"/>
                    <a:pt x="295" y="286"/>
                    <a:pt x="295" y="232"/>
                  </a:cubicBezTo>
                  <a:cubicBezTo>
                    <a:pt x="294" y="191"/>
                    <a:pt x="268" y="156"/>
                    <a:pt x="231" y="141"/>
                  </a:cubicBezTo>
                  <a:cubicBezTo>
                    <a:pt x="231" y="99"/>
                    <a:pt x="231" y="99"/>
                    <a:pt x="231" y="99"/>
                  </a:cubicBezTo>
                  <a:cubicBezTo>
                    <a:pt x="231" y="99"/>
                    <a:pt x="231" y="99"/>
                    <a:pt x="231" y="99"/>
                  </a:cubicBezTo>
                  <a:cubicBezTo>
                    <a:pt x="239" y="99"/>
                    <a:pt x="245" y="95"/>
                    <a:pt x="249" y="89"/>
                  </a:cubicBezTo>
                  <a:cubicBezTo>
                    <a:pt x="350" y="89"/>
                    <a:pt x="350" y="89"/>
                    <a:pt x="350" y="89"/>
                  </a:cubicBezTo>
                  <a:cubicBezTo>
                    <a:pt x="353" y="99"/>
                    <a:pt x="360" y="106"/>
                    <a:pt x="370" y="110"/>
                  </a:cubicBezTo>
                  <a:cubicBezTo>
                    <a:pt x="370" y="546"/>
                    <a:pt x="370" y="546"/>
                    <a:pt x="370" y="546"/>
                  </a:cubicBezTo>
                  <a:cubicBezTo>
                    <a:pt x="0" y="547"/>
                    <a:pt x="0" y="547"/>
                    <a:pt x="0" y="547"/>
                  </a:cubicBezTo>
                  <a:cubicBezTo>
                    <a:pt x="0" y="581"/>
                    <a:pt x="0" y="581"/>
                    <a:pt x="0" y="581"/>
                  </a:cubicBezTo>
                  <a:cubicBezTo>
                    <a:pt x="484" y="579"/>
                    <a:pt x="484" y="579"/>
                    <a:pt x="484" y="579"/>
                  </a:cubicBezTo>
                  <a:cubicBezTo>
                    <a:pt x="484" y="546"/>
                    <a:pt x="484" y="546"/>
                    <a:pt x="484" y="546"/>
                  </a:cubicBezTo>
                </a:path>
              </a:pathLst>
            </a:custGeom>
            <a:solidFill>
              <a:srgbClr val="7070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íŝḷíḋê">
              <a:extLst>
                <a:ext uri="{FF2B5EF4-FFF2-40B4-BE49-F238E27FC236}">
                  <a16:creationId xmlns:a16="http://schemas.microsoft.com/office/drawing/2014/main" id="{176E975F-4B85-44DC-91A5-2C2C4A850C24}"/>
                </a:ext>
              </a:extLst>
            </p:cNvPr>
            <p:cNvSpPr/>
            <p:nvPr/>
          </p:nvSpPr>
          <p:spPr bwMode="auto">
            <a:xfrm>
              <a:off x="3906147" y="3690883"/>
              <a:ext cx="262515" cy="214298"/>
            </a:xfrm>
            <a:custGeom>
              <a:avLst/>
              <a:gdLst>
                <a:gd name="T0" fmla="*/ 119 w 138"/>
                <a:gd name="T1" fmla="*/ 45 h 112"/>
                <a:gd name="T2" fmla="*/ 103 w 138"/>
                <a:gd name="T3" fmla="*/ 45 h 112"/>
                <a:gd name="T4" fmla="*/ 103 w 138"/>
                <a:gd name="T5" fmla="*/ 27 h 112"/>
                <a:gd name="T6" fmla="*/ 102 w 138"/>
                <a:gd name="T7" fmla="*/ 25 h 112"/>
                <a:gd name="T8" fmla="*/ 104 w 138"/>
                <a:gd name="T9" fmla="*/ 25 h 112"/>
                <a:gd name="T10" fmla="*/ 117 w 138"/>
                <a:gd name="T11" fmla="*/ 12 h 112"/>
                <a:gd name="T12" fmla="*/ 104 w 138"/>
                <a:gd name="T13" fmla="*/ 0 h 112"/>
                <a:gd name="T14" fmla="*/ 33 w 138"/>
                <a:gd name="T15" fmla="*/ 1 h 112"/>
                <a:gd name="T16" fmla="*/ 21 w 138"/>
                <a:gd name="T17" fmla="*/ 13 h 112"/>
                <a:gd name="T18" fmla="*/ 33 w 138"/>
                <a:gd name="T19" fmla="*/ 25 h 112"/>
                <a:gd name="T20" fmla="*/ 35 w 138"/>
                <a:gd name="T21" fmla="*/ 25 h 112"/>
                <a:gd name="T22" fmla="*/ 35 w 138"/>
                <a:gd name="T23" fmla="*/ 27 h 112"/>
                <a:gd name="T24" fmla="*/ 35 w 138"/>
                <a:gd name="T25" fmla="*/ 45 h 112"/>
                <a:gd name="T26" fmla="*/ 19 w 138"/>
                <a:gd name="T27" fmla="*/ 45 h 112"/>
                <a:gd name="T28" fmla="*/ 0 w 138"/>
                <a:gd name="T29" fmla="*/ 63 h 112"/>
                <a:gd name="T30" fmla="*/ 0 w 138"/>
                <a:gd name="T31" fmla="*/ 94 h 112"/>
                <a:gd name="T32" fmla="*/ 19 w 138"/>
                <a:gd name="T33" fmla="*/ 112 h 112"/>
                <a:gd name="T34" fmla="*/ 120 w 138"/>
                <a:gd name="T35" fmla="*/ 111 h 112"/>
                <a:gd name="T36" fmla="*/ 138 w 138"/>
                <a:gd name="T37" fmla="*/ 93 h 112"/>
                <a:gd name="T38" fmla="*/ 138 w 138"/>
                <a:gd name="T39" fmla="*/ 63 h 112"/>
                <a:gd name="T40" fmla="*/ 119 w 138"/>
                <a:gd name="T41" fmla="*/ 4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 h="112">
                  <a:moveTo>
                    <a:pt x="119" y="45"/>
                  </a:moveTo>
                  <a:cubicBezTo>
                    <a:pt x="103" y="45"/>
                    <a:pt x="103" y="45"/>
                    <a:pt x="103" y="45"/>
                  </a:cubicBezTo>
                  <a:cubicBezTo>
                    <a:pt x="103" y="27"/>
                    <a:pt x="103" y="27"/>
                    <a:pt x="103" y="27"/>
                  </a:cubicBezTo>
                  <a:cubicBezTo>
                    <a:pt x="103" y="26"/>
                    <a:pt x="102" y="25"/>
                    <a:pt x="102" y="25"/>
                  </a:cubicBezTo>
                  <a:cubicBezTo>
                    <a:pt x="104" y="25"/>
                    <a:pt x="104" y="25"/>
                    <a:pt x="104" y="25"/>
                  </a:cubicBezTo>
                  <a:cubicBezTo>
                    <a:pt x="111" y="24"/>
                    <a:pt x="117" y="19"/>
                    <a:pt x="117" y="12"/>
                  </a:cubicBezTo>
                  <a:cubicBezTo>
                    <a:pt x="117" y="6"/>
                    <a:pt x="111" y="0"/>
                    <a:pt x="104" y="0"/>
                  </a:cubicBezTo>
                  <a:cubicBezTo>
                    <a:pt x="33" y="1"/>
                    <a:pt x="33" y="1"/>
                    <a:pt x="33" y="1"/>
                  </a:cubicBezTo>
                  <a:cubicBezTo>
                    <a:pt x="26" y="1"/>
                    <a:pt x="21" y="6"/>
                    <a:pt x="21" y="13"/>
                  </a:cubicBezTo>
                  <a:cubicBezTo>
                    <a:pt x="21" y="19"/>
                    <a:pt x="26" y="25"/>
                    <a:pt x="33" y="25"/>
                  </a:cubicBezTo>
                  <a:cubicBezTo>
                    <a:pt x="35" y="25"/>
                    <a:pt x="35" y="25"/>
                    <a:pt x="35" y="25"/>
                  </a:cubicBezTo>
                  <a:cubicBezTo>
                    <a:pt x="35" y="25"/>
                    <a:pt x="35" y="26"/>
                    <a:pt x="35" y="27"/>
                  </a:cubicBezTo>
                  <a:cubicBezTo>
                    <a:pt x="35" y="45"/>
                    <a:pt x="35" y="45"/>
                    <a:pt x="35" y="45"/>
                  </a:cubicBezTo>
                  <a:cubicBezTo>
                    <a:pt x="19" y="45"/>
                    <a:pt x="19" y="45"/>
                    <a:pt x="19" y="45"/>
                  </a:cubicBezTo>
                  <a:cubicBezTo>
                    <a:pt x="8" y="45"/>
                    <a:pt x="0" y="53"/>
                    <a:pt x="0" y="63"/>
                  </a:cubicBezTo>
                  <a:cubicBezTo>
                    <a:pt x="0" y="94"/>
                    <a:pt x="0" y="94"/>
                    <a:pt x="0" y="94"/>
                  </a:cubicBezTo>
                  <a:cubicBezTo>
                    <a:pt x="0" y="104"/>
                    <a:pt x="8" y="112"/>
                    <a:pt x="19" y="112"/>
                  </a:cubicBezTo>
                  <a:cubicBezTo>
                    <a:pt x="120" y="111"/>
                    <a:pt x="120" y="111"/>
                    <a:pt x="120" y="111"/>
                  </a:cubicBezTo>
                  <a:cubicBezTo>
                    <a:pt x="130" y="111"/>
                    <a:pt x="138" y="103"/>
                    <a:pt x="138" y="93"/>
                  </a:cubicBezTo>
                  <a:cubicBezTo>
                    <a:pt x="138" y="63"/>
                    <a:pt x="138" y="63"/>
                    <a:pt x="138" y="63"/>
                  </a:cubicBezTo>
                  <a:cubicBezTo>
                    <a:pt x="138" y="53"/>
                    <a:pt x="130" y="45"/>
                    <a:pt x="119" y="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sļíḍê">
              <a:extLst>
                <a:ext uri="{FF2B5EF4-FFF2-40B4-BE49-F238E27FC236}">
                  <a16:creationId xmlns:a16="http://schemas.microsoft.com/office/drawing/2014/main" id="{AD788D3D-BBE6-4DEC-8493-9BF4C4DF34F3}"/>
                </a:ext>
              </a:extLst>
            </p:cNvPr>
            <p:cNvSpPr/>
            <p:nvPr/>
          </p:nvSpPr>
          <p:spPr bwMode="auto">
            <a:xfrm>
              <a:off x="3919540" y="3816783"/>
              <a:ext cx="235727" cy="72325"/>
            </a:xfrm>
            <a:custGeom>
              <a:avLst/>
              <a:gdLst>
                <a:gd name="T0" fmla="*/ 122 w 122"/>
                <a:gd name="T1" fmla="*/ 0 h 38"/>
                <a:gd name="T2" fmla="*/ 122 w 122"/>
                <a:gd name="T3" fmla="*/ 24 h 38"/>
                <a:gd name="T4" fmla="*/ 105 w 122"/>
                <a:gd name="T5" fmla="*/ 37 h 38"/>
                <a:gd name="T6" fmla="*/ 17 w 122"/>
                <a:gd name="T7" fmla="*/ 38 h 38"/>
                <a:gd name="T8" fmla="*/ 0 w 122"/>
                <a:gd name="T9" fmla="*/ 24 h 38"/>
                <a:gd name="T10" fmla="*/ 0 w 122"/>
                <a:gd name="T11" fmla="*/ 1 h 38"/>
              </a:gdLst>
              <a:ahLst/>
              <a:cxnLst>
                <a:cxn ang="0">
                  <a:pos x="T0" y="T1"/>
                </a:cxn>
                <a:cxn ang="0">
                  <a:pos x="T2" y="T3"/>
                </a:cxn>
                <a:cxn ang="0">
                  <a:pos x="T4" y="T5"/>
                </a:cxn>
                <a:cxn ang="0">
                  <a:pos x="T6" y="T7"/>
                </a:cxn>
                <a:cxn ang="0">
                  <a:pos x="T8" y="T9"/>
                </a:cxn>
                <a:cxn ang="0">
                  <a:pos x="T10" y="T11"/>
                </a:cxn>
              </a:cxnLst>
              <a:rect l="0" t="0" r="r" b="b"/>
              <a:pathLst>
                <a:path w="122" h="38">
                  <a:moveTo>
                    <a:pt x="122" y="0"/>
                  </a:moveTo>
                  <a:cubicBezTo>
                    <a:pt x="122" y="24"/>
                    <a:pt x="122" y="24"/>
                    <a:pt x="122" y="24"/>
                  </a:cubicBezTo>
                  <a:cubicBezTo>
                    <a:pt x="122" y="31"/>
                    <a:pt x="115" y="37"/>
                    <a:pt x="105" y="37"/>
                  </a:cubicBezTo>
                  <a:cubicBezTo>
                    <a:pt x="17" y="38"/>
                    <a:pt x="17" y="38"/>
                    <a:pt x="17" y="38"/>
                  </a:cubicBezTo>
                  <a:cubicBezTo>
                    <a:pt x="8" y="38"/>
                    <a:pt x="0" y="32"/>
                    <a:pt x="0" y="24"/>
                  </a:cubicBezTo>
                  <a:cubicBezTo>
                    <a:pt x="0" y="1"/>
                    <a:pt x="0" y="1"/>
                    <a:pt x="0" y="1"/>
                  </a:cubicBezTo>
                </a:path>
              </a:pathLst>
            </a:custGeom>
            <a:solidFill>
              <a:srgbClr val="E2B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lïdê">
              <a:extLst>
                <a:ext uri="{FF2B5EF4-FFF2-40B4-BE49-F238E27FC236}">
                  <a16:creationId xmlns:a16="http://schemas.microsoft.com/office/drawing/2014/main" id="{16B6D21A-D31D-46EB-8C6B-A3AD36CD1527}"/>
                </a:ext>
              </a:extLst>
            </p:cNvPr>
            <p:cNvSpPr/>
            <p:nvPr/>
          </p:nvSpPr>
          <p:spPr bwMode="auto">
            <a:xfrm>
              <a:off x="4048119" y="3666775"/>
              <a:ext cx="26787" cy="182153"/>
            </a:xfrm>
            <a:custGeom>
              <a:avLst/>
              <a:gdLst>
                <a:gd name="T0" fmla="*/ 1 w 15"/>
                <a:gd name="T1" fmla="*/ 95 h 95"/>
                <a:gd name="T2" fmla="*/ 4 w 15"/>
                <a:gd name="T3" fmla="*/ 95 h 95"/>
                <a:gd name="T4" fmla="*/ 11 w 15"/>
                <a:gd name="T5" fmla="*/ 93 h 95"/>
                <a:gd name="T6" fmla="*/ 15 w 15"/>
                <a:gd name="T7" fmla="*/ 84 h 95"/>
                <a:gd name="T8" fmla="*/ 14 w 15"/>
                <a:gd name="T9" fmla="*/ 79 h 95"/>
                <a:gd name="T10" fmla="*/ 11 w 15"/>
                <a:gd name="T11" fmla="*/ 72 h 95"/>
                <a:gd name="T12" fmla="*/ 5 w 15"/>
                <a:gd name="T13" fmla="*/ 68 h 95"/>
                <a:gd name="T14" fmla="*/ 3 w 15"/>
                <a:gd name="T15" fmla="*/ 65 h 95"/>
                <a:gd name="T16" fmla="*/ 3 w 15"/>
                <a:gd name="T17" fmla="*/ 59 h 95"/>
                <a:gd name="T18" fmla="*/ 2 w 15"/>
                <a:gd name="T19" fmla="*/ 0 h 95"/>
                <a:gd name="T20" fmla="*/ 0 w 15"/>
                <a:gd name="T21" fmla="*/ 0 h 95"/>
                <a:gd name="T22" fmla="*/ 0 w 15"/>
                <a:gd name="T23" fmla="*/ 59 h 95"/>
                <a:gd name="T24" fmla="*/ 1 w 15"/>
                <a:gd name="T25" fmla="*/ 68 h 95"/>
                <a:gd name="T26" fmla="*/ 7 w 15"/>
                <a:gd name="T27" fmla="*/ 73 h 95"/>
                <a:gd name="T28" fmla="*/ 12 w 15"/>
                <a:gd name="T29" fmla="*/ 79 h 95"/>
                <a:gd name="T30" fmla="*/ 12 w 15"/>
                <a:gd name="T31" fmla="*/ 84 h 95"/>
                <a:gd name="T32" fmla="*/ 10 w 15"/>
                <a:gd name="T33" fmla="*/ 91 h 95"/>
                <a:gd name="T34" fmla="*/ 4 w 15"/>
                <a:gd name="T35" fmla="*/ 93 h 95"/>
                <a:gd name="T36" fmla="*/ 2 w 15"/>
                <a:gd name="T37" fmla="*/ 92 h 95"/>
                <a:gd name="T38" fmla="*/ 2 w 15"/>
                <a:gd name="T39" fmla="*/ 92 h 95"/>
                <a:gd name="T40" fmla="*/ 2 w 15"/>
                <a:gd name="T41" fmla="*/ 92 h 95"/>
                <a:gd name="T42" fmla="*/ 1 w 15"/>
                <a:gd name="T4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95">
                  <a:moveTo>
                    <a:pt x="1" y="95"/>
                  </a:moveTo>
                  <a:cubicBezTo>
                    <a:pt x="1" y="95"/>
                    <a:pt x="2" y="95"/>
                    <a:pt x="4" y="95"/>
                  </a:cubicBezTo>
                  <a:cubicBezTo>
                    <a:pt x="6" y="95"/>
                    <a:pt x="9" y="95"/>
                    <a:pt x="11" y="93"/>
                  </a:cubicBezTo>
                  <a:cubicBezTo>
                    <a:pt x="14" y="92"/>
                    <a:pt x="15" y="89"/>
                    <a:pt x="15" y="84"/>
                  </a:cubicBezTo>
                  <a:cubicBezTo>
                    <a:pt x="15" y="83"/>
                    <a:pt x="15" y="81"/>
                    <a:pt x="14" y="79"/>
                  </a:cubicBezTo>
                  <a:cubicBezTo>
                    <a:pt x="14" y="76"/>
                    <a:pt x="13" y="74"/>
                    <a:pt x="11" y="72"/>
                  </a:cubicBezTo>
                  <a:cubicBezTo>
                    <a:pt x="9" y="70"/>
                    <a:pt x="7" y="69"/>
                    <a:pt x="5" y="68"/>
                  </a:cubicBezTo>
                  <a:cubicBezTo>
                    <a:pt x="5" y="67"/>
                    <a:pt x="4" y="66"/>
                    <a:pt x="3" y="65"/>
                  </a:cubicBezTo>
                  <a:cubicBezTo>
                    <a:pt x="3" y="64"/>
                    <a:pt x="3" y="62"/>
                    <a:pt x="3" y="59"/>
                  </a:cubicBezTo>
                  <a:cubicBezTo>
                    <a:pt x="2" y="0"/>
                    <a:pt x="2" y="0"/>
                    <a:pt x="2" y="0"/>
                  </a:cubicBezTo>
                  <a:cubicBezTo>
                    <a:pt x="0" y="0"/>
                    <a:pt x="0" y="0"/>
                    <a:pt x="0" y="0"/>
                  </a:cubicBezTo>
                  <a:cubicBezTo>
                    <a:pt x="0" y="59"/>
                    <a:pt x="0" y="59"/>
                    <a:pt x="0" y="59"/>
                  </a:cubicBezTo>
                  <a:cubicBezTo>
                    <a:pt x="0" y="63"/>
                    <a:pt x="0" y="66"/>
                    <a:pt x="1" y="68"/>
                  </a:cubicBezTo>
                  <a:cubicBezTo>
                    <a:pt x="3" y="70"/>
                    <a:pt x="6" y="71"/>
                    <a:pt x="7" y="73"/>
                  </a:cubicBezTo>
                  <a:cubicBezTo>
                    <a:pt x="9" y="74"/>
                    <a:pt x="11" y="75"/>
                    <a:pt x="12" y="79"/>
                  </a:cubicBezTo>
                  <a:cubicBezTo>
                    <a:pt x="12" y="81"/>
                    <a:pt x="12" y="83"/>
                    <a:pt x="12" y="84"/>
                  </a:cubicBezTo>
                  <a:cubicBezTo>
                    <a:pt x="12" y="88"/>
                    <a:pt x="11" y="90"/>
                    <a:pt x="10" y="91"/>
                  </a:cubicBezTo>
                  <a:cubicBezTo>
                    <a:pt x="8" y="92"/>
                    <a:pt x="6" y="93"/>
                    <a:pt x="4" y="93"/>
                  </a:cubicBezTo>
                  <a:cubicBezTo>
                    <a:pt x="4" y="93"/>
                    <a:pt x="3" y="93"/>
                    <a:pt x="2" y="92"/>
                  </a:cubicBezTo>
                  <a:cubicBezTo>
                    <a:pt x="2" y="92"/>
                    <a:pt x="2" y="92"/>
                    <a:pt x="2" y="92"/>
                  </a:cubicBezTo>
                  <a:cubicBezTo>
                    <a:pt x="2" y="92"/>
                    <a:pt x="2" y="92"/>
                    <a:pt x="2" y="92"/>
                  </a:cubicBezTo>
                  <a:cubicBezTo>
                    <a:pt x="1" y="95"/>
                    <a:pt x="1" y="95"/>
                    <a:pt x="1" y="95"/>
                  </a:cubicBez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íṥľiḓe">
              <a:extLst>
                <a:ext uri="{FF2B5EF4-FFF2-40B4-BE49-F238E27FC236}">
                  <a16:creationId xmlns:a16="http://schemas.microsoft.com/office/drawing/2014/main" id="{3A19AA84-BD20-4BC7-BAE5-D04FEE9D4761}"/>
                </a:ext>
              </a:extLst>
            </p:cNvPr>
            <p:cNvSpPr/>
            <p:nvPr/>
          </p:nvSpPr>
          <p:spPr bwMode="auto">
            <a:xfrm>
              <a:off x="3986508" y="3578377"/>
              <a:ext cx="123221" cy="88398"/>
            </a:xfrm>
            <a:custGeom>
              <a:avLst/>
              <a:gdLst>
                <a:gd name="T0" fmla="*/ 32 w 64"/>
                <a:gd name="T1" fmla="*/ 0 h 46"/>
                <a:gd name="T2" fmla="*/ 32 w 64"/>
                <a:gd name="T3" fmla="*/ 46 h 46"/>
                <a:gd name="T4" fmla="*/ 32 w 64"/>
                <a:gd name="T5" fmla="*/ 0 h 46"/>
              </a:gdLst>
              <a:ahLst/>
              <a:cxnLst>
                <a:cxn ang="0">
                  <a:pos x="T0" y="T1"/>
                </a:cxn>
                <a:cxn ang="0">
                  <a:pos x="T2" y="T3"/>
                </a:cxn>
                <a:cxn ang="0">
                  <a:pos x="T4" y="T5"/>
                </a:cxn>
              </a:cxnLst>
              <a:rect l="0" t="0" r="r" b="b"/>
              <a:pathLst>
                <a:path w="64" h="46">
                  <a:moveTo>
                    <a:pt x="32" y="0"/>
                  </a:moveTo>
                  <a:cubicBezTo>
                    <a:pt x="32" y="0"/>
                    <a:pt x="0" y="46"/>
                    <a:pt x="32" y="46"/>
                  </a:cubicBezTo>
                  <a:cubicBezTo>
                    <a:pt x="64" y="46"/>
                    <a:pt x="32" y="0"/>
                    <a:pt x="32" y="0"/>
                  </a:cubicBezTo>
                  <a:close/>
                </a:path>
              </a:pathLst>
            </a:custGeom>
            <a:solidFill>
              <a:srgbClr val="FF7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îṣḻiḋe">
              <a:extLst>
                <a:ext uri="{FF2B5EF4-FFF2-40B4-BE49-F238E27FC236}">
                  <a16:creationId xmlns:a16="http://schemas.microsoft.com/office/drawing/2014/main" id="{9EE78EFD-9741-446C-B845-87E7ADD5E8C6}"/>
                </a:ext>
              </a:extLst>
            </p:cNvPr>
            <p:cNvSpPr/>
            <p:nvPr/>
          </p:nvSpPr>
          <p:spPr bwMode="auto">
            <a:xfrm>
              <a:off x="4007938" y="3610522"/>
              <a:ext cx="80362" cy="56253"/>
            </a:xfrm>
            <a:custGeom>
              <a:avLst/>
              <a:gdLst>
                <a:gd name="T0" fmla="*/ 21 w 42"/>
                <a:gd name="T1" fmla="*/ 0 h 30"/>
                <a:gd name="T2" fmla="*/ 21 w 42"/>
                <a:gd name="T3" fmla="*/ 30 h 30"/>
                <a:gd name="T4" fmla="*/ 21 w 42"/>
                <a:gd name="T5" fmla="*/ 0 h 30"/>
              </a:gdLst>
              <a:ahLst/>
              <a:cxnLst>
                <a:cxn ang="0">
                  <a:pos x="T0" y="T1"/>
                </a:cxn>
                <a:cxn ang="0">
                  <a:pos x="T2" y="T3"/>
                </a:cxn>
                <a:cxn ang="0">
                  <a:pos x="T4" y="T5"/>
                </a:cxn>
              </a:cxnLst>
              <a:rect l="0" t="0" r="r" b="b"/>
              <a:pathLst>
                <a:path w="42" h="30">
                  <a:moveTo>
                    <a:pt x="21" y="0"/>
                  </a:moveTo>
                  <a:cubicBezTo>
                    <a:pt x="21" y="0"/>
                    <a:pt x="0" y="30"/>
                    <a:pt x="21" y="30"/>
                  </a:cubicBezTo>
                  <a:cubicBezTo>
                    <a:pt x="42" y="30"/>
                    <a:pt x="21" y="0"/>
                    <a:pt x="21" y="0"/>
                  </a:cubicBezTo>
                  <a:close/>
                </a:path>
              </a:pathLst>
            </a:cu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í$ļiḑé">
              <a:extLst>
                <a:ext uri="{FF2B5EF4-FFF2-40B4-BE49-F238E27FC236}">
                  <a16:creationId xmlns:a16="http://schemas.microsoft.com/office/drawing/2014/main" id="{7D348635-B65C-4882-B96C-7133D1486F00}"/>
                </a:ext>
              </a:extLst>
            </p:cNvPr>
            <p:cNvSpPr/>
            <p:nvPr/>
          </p:nvSpPr>
          <p:spPr bwMode="auto">
            <a:xfrm>
              <a:off x="3844536" y="2916734"/>
              <a:ext cx="396450" cy="578603"/>
            </a:xfrm>
            <a:custGeom>
              <a:avLst/>
              <a:gdLst>
                <a:gd name="T0" fmla="*/ 143 w 207"/>
                <a:gd name="T1" fmla="*/ 113 h 303"/>
                <a:gd name="T2" fmla="*/ 143 w 207"/>
                <a:gd name="T3" fmla="*/ 33 h 303"/>
                <a:gd name="T4" fmla="*/ 156 w 207"/>
                <a:gd name="T5" fmla="*/ 17 h 303"/>
                <a:gd name="T6" fmla="*/ 139 w 207"/>
                <a:gd name="T7" fmla="*/ 0 h 303"/>
                <a:gd name="T8" fmla="*/ 66 w 207"/>
                <a:gd name="T9" fmla="*/ 0 h 303"/>
                <a:gd name="T10" fmla="*/ 49 w 207"/>
                <a:gd name="T11" fmla="*/ 17 h 303"/>
                <a:gd name="T12" fmla="*/ 66 w 207"/>
                <a:gd name="T13" fmla="*/ 34 h 303"/>
                <a:gd name="T14" fmla="*/ 66 w 207"/>
                <a:gd name="T15" fmla="*/ 112 h 303"/>
                <a:gd name="T16" fmla="*/ 0 w 207"/>
                <a:gd name="T17" fmla="*/ 204 h 303"/>
                <a:gd name="T18" fmla="*/ 104 w 207"/>
                <a:gd name="T19" fmla="*/ 303 h 303"/>
                <a:gd name="T20" fmla="*/ 207 w 207"/>
                <a:gd name="T21" fmla="*/ 204 h 303"/>
                <a:gd name="T22" fmla="*/ 143 w 207"/>
                <a:gd name="T23" fmla="*/ 11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303">
                  <a:moveTo>
                    <a:pt x="143" y="113"/>
                  </a:moveTo>
                  <a:cubicBezTo>
                    <a:pt x="143" y="33"/>
                    <a:pt x="143" y="33"/>
                    <a:pt x="143" y="33"/>
                  </a:cubicBezTo>
                  <a:cubicBezTo>
                    <a:pt x="150" y="31"/>
                    <a:pt x="156" y="24"/>
                    <a:pt x="156" y="17"/>
                  </a:cubicBezTo>
                  <a:cubicBezTo>
                    <a:pt x="156" y="7"/>
                    <a:pt x="148" y="0"/>
                    <a:pt x="139" y="0"/>
                  </a:cubicBezTo>
                  <a:cubicBezTo>
                    <a:pt x="66" y="0"/>
                    <a:pt x="66" y="0"/>
                    <a:pt x="66" y="0"/>
                  </a:cubicBezTo>
                  <a:cubicBezTo>
                    <a:pt x="57" y="0"/>
                    <a:pt x="49" y="8"/>
                    <a:pt x="49" y="17"/>
                  </a:cubicBezTo>
                  <a:cubicBezTo>
                    <a:pt x="49" y="26"/>
                    <a:pt x="57" y="33"/>
                    <a:pt x="66" y="34"/>
                  </a:cubicBezTo>
                  <a:cubicBezTo>
                    <a:pt x="66" y="112"/>
                    <a:pt x="66" y="112"/>
                    <a:pt x="66" y="112"/>
                  </a:cubicBezTo>
                  <a:cubicBezTo>
                    <a:pt x="28" y="126"/>
                    <a:pt x="0" y="162"/>
                    <a:pt x="0" y="204"/>
                  </a:cubicBezTo>
                  <a:cubicBezTo>
                    <a:pt x="0" y="259"/>
                    <a:pt x="47" y="303"/>
                    <a:pt x="104" y="303"/>
                  </a:cubicBezTo>
                  <a:cubicBezTo>
                    <a:pt x="161" y="303"/>
                    <a:pt x="207" y="258"/>
                    <a:pt x="207" y="204"/>
                  </a:cubicBezTo>
                  <a:cubicBezTo>
                    <a:pt x="207" y="163"/>
                    <a:pt x="180" y="127"/>
                    <a:pt x="143" y="1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ïŝľïḑè">
              <a:extLst>
                <a:ext uri="{FF2B5EF4-FFF2-40B4-BE49-F238E27FC236}">
                  <a16:creationId xmlns:a16="http://schemas.microsoft.com/office/drawing/2014/main" id="{615043FE-5374-46FD-AF8D-21D3757095E7}"/>
                </a:ext>
              </a:extLst>
            </p:cNvPr>
            <p:cNvSpPr/>
            <p:nvPr/>
          </p:nvSpPr>
          <p:spPr bwMode="auto">
            <a:xfrm>
              <a:off x="3874002" y="3307827"/>
              <a:ext cx="337519" cy="160723"/>
            </a:xfrm>
            <a:custGeom>
              <a:avLst/>
              <a:gdLst>
                <a:gd name="T0" fmla="*/ 0 w 177"/>
                <a:gd name="T1" fmla="*/ 0 h 85"/>
                <a:gd name="T2" fmla="*/ 89 w 177"/>
                <a:gd name="T3" fmla="*/ 85 h 85"/>
                <a:gd name="T4" fmla="*/ 177 w 177"/>
                <a:gd name="T5" fmla="*/ 0 h 85"/>
                <a:gd name="T6" fmla="*/ 0 w 177"/>
                <a:gd name="T7" fmla="*/ 0 h 85"/>
              </a:gdLst>
              <a:ahLst/>
              <a:cxnLst>
                <a:cxn ang="0">
                  <a:pos x="T0" y="T1"/>
                </a:cxn>
                <a:cxn ang="0">
                  <a:pos x="T2" y="T3"/>
                </a:cxn>
                <a:cxn ang="0">
                  <a:pos x="T4" y="T5"/>
                </a:cxn>
                <a:cxn ang="0">
                  <a:pos x="T6" y="T7"/>
                </a:cxn>
              </a:cxnLst>
              <a:rect l="0" t="0" r="r" b="b"/>
              <a:pathLst>
                <a:path w="177" h="85">
                  <a:moveTo>
                    <a:pt x="0" y="0"/>
                  </a:moveTo>
                  <a:cubicBezTo>
                    <a:pt x="0" y="47"/>
                    <a:pt x="40" y="85"/>
                    <a:pt x="89" y="85"/>
                  </a:cubicBezTo>
                  <a:cubicBezTo>
                    <a:pt x="138" y="85"/>
                    <a:pt x="177" y="46"/>
                    <a:pt x="177" y="0"/>
                  </a:cubicBezTo>
                  <a:cubicBezTo>
                    <a:pt x="0" y="0"/>
                    <a:pt x="0" y="0"/>
                    <a:pt x="0" y="0"/>
                  </a:cubicBezTo>
                </a:path>
              </a:pathLst>
            </a:custGeom>
            <a:solidFill>
              <a:srgbClr val="FF7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îšḻïďé">
              <a:extLst>
                <a:ext uri="{FF2B5EF4-FFF2-40B4-BE49-F238E27FC236}">
                  <a16:creationId xmlns:a16="http://schemas.microsoft.com/office/drawing/2014/main" id="{E76B6311-3C6A-40BC-AECF-9DF11B1316B0}"/>
                </a:ext>
              </a:extLst>
            </p:cNvPr>
            <p:cNvSpPr/>
            <p:nvPr/>
          </p:nvSpPr>
          <p:spPr bwMode="auto">
            <a:xfrm>
              <a:off x="4021332" y="3396224"/>
              <a:ext cx="26787" cy="26787"/>
            </a:xfrm>
            <a:prstGeom prst="ellipse">
              <a:avLst/>
            </a:prstGeom>
            <a:solidFill>
              <a:srgbClr val="FFF1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îŝḷïḓê">
              <a:extLst>
                <a:ext uri="{FF2B5EF4-FFF2-40B4-BE49-F238E27FC236}">
                  <a16:creationId xmlns:a16="http://schemas.microsoft.com/office/drawing/2014/main" id="{A159747D-1135-4A32-BBC1-12A1E0795389}"/>
                </a:ext>
              </a:extLst>
            </p:cNvPr>
            <p:cNvSpPr/>
            <p:nvPr/>
          </p:nvSpPr>
          <p:spPr bwMode="auto">
            <a:xfrm>
              <a:off x="4069549" y="3329256"/>
              <a:ext cx="32145" cy="29466"/>
            </a:xfrm>
            <a:prstGeom prst="ellipse">
              <a:avLst/>
            </a:prstGeom>
            <a:solidFill>
              <a:srgbClr val="FFF1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íṡ1íḑé">
              <a:extLst>
                <a:ext uri="{FF2B5EF4-FFF2-40B4-BE49-F238E27FC236}">
                  <a16:creationId xmlns:a16="http://schemas.microsoft.com/office/drawing/2014/main" id="{988A3E59-B536-440F-A8D3-78F3D8DD86AD}"/>
                </a:ext>
              </a:extLst>
            </p:cNvPr>
            <p:cNvSpPr/>
            <p:nvPr/>
          </p:nvSpPr>
          <p:spPr bwMode="auto">
            <a:xfrm>
              <a:off x="4048119" y="3364080"/>
              <a:ext cx="16072" cy="18751"/>
            </a:xfrm>
            <a:prstGeom prst="ellipse">
              <a:avLst/>
            </a:prstGeom>
            <a:solidFill>
              <a:srgbClr val="FFF1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şḷíde">
              <a:extLst>
                <a:ext uri="{FF2B5EF4-FFF2-40B4-BE49-F238E27FC236}">
                  <a16:creationId xmlns:a16="http://schemas.microsoft.com/office/drawing/2014/main" id="{690ED36F-F3BE-45B1-A90D-CA2724CF6157}"/>
                </a:ext>
              </a:extLst>
            </p:cNvPr>
            <p:cNvSpPr/>
            <p:nvPr/>
          </p:nvSpPr>
          <p:spPr bwMode="auto">
            <a:xfrm>
              <a:off x="4064191" y="3404260"/>
              <a:ext cx="10715" cy="13394"/>
            </a:xfrm>
            <a:prstGeom prst="ellipse">
              <a:avLst/>
            </a:prstGeom>
            <a:solidFill>
              <a:srgbClr val="FFF1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í$ļîdè">
              <a:extLst>
                <a:ext uri="{FF2B5EF4-FFF2-40B4-BE49-F238E27FC236}">
                  <a16:creationId xmlns:a16="http://schemas.microsoft.com/office/drawing/2014/main" id="{EE64A60A-7FB0-424D-B221-A680168B68C1}"/>
                </a:ext>
              </a:extLst>
            </p:cNvPr>
            <p:cNvSpPr/>
            <p:nvPr/>
          </p:nvSpPr>
          <p:spPr bwMode="auto">
            <a:xfrm>
              <a:off x="4048119" y="3431048"/>
              <a:ext cx="16072" cy="18751"/>
            </a:xfrm>
            <a:prstGeom prst="ellipse">
              <a:avLst/>
            </a:prstGeom>
            <a:solidFill>
              <a:srgbClr val="FFF1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íṥḻiḑê">
              <a:extLst>
                <a:ext uri="{FF2B5EF4-FFF2-40B4-BE49-F238E27FC236}">
                  <a16:creationId xmlns:a16="http://schemas.microsoft.com/office/drawing/2014/main" id="{A855FC41-B9BB-4230-AAB6-2E6DBCF3C00E}"/>
                </a:ext>
              </a:extLst>
            </p:cNvPr>
            <p:cNvSpPr/>
            <p:nvPr/>
          </p:nvSpPr>
          <p:spPr bwMode="auto">
            <a:xfrm>
              <a:off x="4021332" y="3337292"/>
              <a:ext cx="13394" cy="13394"/>
            </a:xfrm>
            <a:prstGeom prst="ellipse">
              <a:avLst/>
            </a:prstGeom>
            <a:solidFill>
              <a:srgbClr val="FFF1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íṧḷíḑé">
              <a:extLst>
                <a:ext uri="{FF2B5EF4-FFF2-40B4-BE49-F238E27FC236}">
                  <a16:creationId xmlns:a16="http://schemas.microsoft.com/office/drawing/2014/main" id="{AA66C2D1-198E-4531-B7B7-4B0CBE65B588}"/>
                </a:ext>
              </a:extLst>
            </p:cNvPr>
            <p:cNvSpPr/>
            <p:nvPr/>
          </p:nvSpPr>
          <p:spPr bwMode="auto">
            <a:xfrm>
              <a:off x="3675777" y="3905181"/>
              <a:ext cx="926837" cy="69647"/>
            </a:xfrm>
            <a:custGeom>
              <a:avLst/>
              <a:gdLst>
                <a:gd name="T0" fmla="*/ 346 w 346"/>
                <a:gd name="T1" fmla="*/ 24 h 26"/>
                <a:gd name="T2" fmla="*/ 0 w 346"/>
                <a:gd name="T3" fmla="*/ 26 h 26"/>
                <a:gd name="T4" fmla="*/ 0 w 346"/>
                <a:gd name="T5" fmla="*/ 2 h 26"/>
                <a:gd name="T6" fmla="*/ 346 w 346"/>
                <a:gd name="T7" fmla="*/ 0 h 26"/>
                <a:gd name="T8" fmla="*/ 346 w 346"/>
                <a:gd name="T9" fmla="*/ 24 h 26"/>
              </a:gdLst>
              <a:ahLst/>
              <a:cxnLst>
                <a:cxn ang="0">
                  <a:pos x="T0" y="T1"/>
                </a:cxn>
                <a:cxn ang="0">
                  <a:pos x="T2" y="T3"/>
                </a:cxn>
                <a:cxn ang="0">
                  <a:pos x="T4" y="T5"/>
                </a:cxn>
                <a:cxn ang="0">
                  <a:pos x="T6" y="T7"/>
                </a:cxn>
                <a:cxn ang="0">
                  <a:pos x="T8" y="T9"/>
                </a:cxn>
              </a:cxnLst>
              <a:rect l="0" t="0" r="r" b="b"/>
              <a:pathLst>
                <a:path w="346" h="26">
                  <a:moveTo>
                    <a:pt x="346" y="24"/>
                  </a:moveTo>
                  <a:lnTo>
                    <a:pt x="0" y="26"/>
                  </a:lnTo>
                  <a:lnTo>
                    <a:pt x="0" y="2"/>
                  </a:lnTo>
                  <a:lnTo>
                    <a:pt x="346" y="0"/>
                  </a:lnTo>
                  <a:lnTo>
                    <a:pt x="346" y="24"/>
                  </a:ln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íṩļîḑè">
              <a:extLst>
                <a:ext uri="{FF2B5EF4-FFF2-40B4-BE49-F238E27FC236}">
                  <a16:creationId xmlns:a16="http://schemas.microsoft.com/office/drawing/2014/main" id="{C5A9F7BD-3424-4780-A3A9-73785AEBE03C}"/>
                </a:ext>
              </a:extLst>
            </p:cNvPr>
            <p:cNvSpPr/>
            <p:nvPr/>
          </p:nvSpPr>
          <p:spPr bwMode="auto">
            <a:xfrm>
              <a:off x="3874002" y="2997095"/>
              <a:ext cx="514314" cy="37502"/>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9" name="îṡ1ïďé">
              <a:extLst>
                <a:ext uri="{FF2B5EF4-FFF2-40B4-BE49-F238E27FC236}">
                  <a16:creationId xmlns:a16="http://schemas.microsoft.com/office/drawing/2014/main" id="{3A4B9AC5-995C-4129-A356-B8715C965ABC}"/>
                </a:ext>
              </a:extLst>
            </p:cNvPr>
            <p:cNvSpPr/>
            <p:nvPr/>
          </p:nvSpPr>
          <p:spPr bwMode="auto">
            <a:xfrm>
              <a:off x="3927577" y="2975665"/>
              <a:ext cx="230370" cy="77683"/>
            </a:xfrm>
            <a:custGeom>
              <a:avLst/>
              <a:gdLst>
                <a:gd name="T0" fmla="*/ 120 w 120"/>
                <a:gd name="T1" fmla="*/ 20 h 40"/>
                <a:gd name="T2" fmla="*/ 100 w 120"/>
                <a:gd name="T3" fmla="*/ 40 h 40"/>
                <a:gd name="T4" fmla="*/ 20 w 120"/>
                <a:gd name="T5" fmla="*/ 40 h 40"/>
                <a:gd name="T6" fmla="*/ 0 w 120"/>
                <a:gd name="T7" fmla="*/ 20 h 40"/>
                <a:gd name="T8" fmla="*/ 20 w 120"/>
                <a:gd name="T9" fmla="*/ 0 h 40"/>
                <a:gd name="T10" fmla="*/ 100 w 120"/>
                <a:gd name="T11" fmla="*/ 0 h 40"/>
                <a:gd name="T12" fmla="*/ 120 w 120"/>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120" h="40">
                  <a:moveTo>
                    <a:pt x="120" y="20"/>
                  </a:moveTo>
                  <a:cubicBezTo>
                    <a:pt x="120" y="31"/>
                    <a:pt x="111" y="40"/>
                    <a:pt x="100" y="40"/>
                  </a:cubicBezTo>
                  <a:cubicBezTo>
                    <a:pt x="20" y="40"/>
                    <a:pt x="20" y="40"/>
                    <a:pt x="20" y="40"/>
                  </a:cubicBezTo>
                  <a:cubicBezTo>
                    <a:pt x="8" y="40"/>
                    <a:pt x="0" y="31"/>
                    <a:pt x="0" y="20"/>
                  </a:cubicBezTo>
                  <a:cubicBezTo>
                    <a:pt x="0" y="9"/>
                    <a:pt x="8" y="0"/>
                    <a:pt x="20" y="0"/>
                  </a:cubicBezTo>
                  <a:cubicBezTo>
                    <a:pt x="100" y="0"/>
                    <a:pt x="100" y="0"/>
                    <a:pt x="100" y="0"/>
                  </a:cubicBezTo>
                  <a:cubicBezTo>
                    <a:pt x="111" y="0"/>
                    <a:pt x="120" y="9"/>
                    <a:pt x="120" y="20"/>
                  </a:cubicBezTo>
                  <a:close/>
                </a:path>
              </a:pathLst>
            </a:custGeom>
            <a:solidFill>
              <a:srgbClr val="58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sḷîḍé">
              <a:extLst>
                <a:ext uri="{FF2B5EF4-FFF2-40B4-BE49-F238E27FC236}">
                  <a16:creationId xmlns:a16="http://schemas.microsoft.com/office/drawing/2014/main" id="{636F415E-A567-4F32-A070-BE7475914C3D}"/>
                </a:ext>
              </a:extLst>
            </p:cNvPr>
            <p:cNvSpPr/>
            <p:nvPr/>
          </p:nvSpPr>
          <p:spPr bwMode="auto">
            <a:xfrm>
              <a:off x="4382959" y="2863159"/>
              <a:ext cx="48217" cy="1076845"/>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1" name="isļíḍe">
              <a:extLst>
                <a:ext uri="{FF2B5EF4-FFF2-40B4-BE49-F238E27FC236}">
                  <a16:creationId xmlns:a16="http://schemas.microsoft.com/office/drawing/2014/main" id="{5E0EBE07-AB0E-44BA-9B97-09D2C251F37F}"/>
                </a:ext>
              </a:extLst>
            </p:cNvPr>
            <p:cNvSpPr/>
            <p:nvPr/>
          </p:nvSpPr>
          <p:spPr bwMode="auto">
            <a:xfrm>
              <a:off x="4342778" y="2951557"/>
              <a:ext cx="125900" cy="125900"/>
            </a:xfrm>
            <a:prstGeom prst="ellipse">
              <a:avLst/>
            </a:pr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ṡḷiḋê">
              <a:extLst>
                <a:ext uri="{FF2B5EF4-FFF2-40B4-BE49-F238E27FC236}">
                  <a16:creationId xmlns:a16="http://schemas.microsoft.com/office/drawing/2014/main" id="{561650BA-552F-4B46-9567-74C8D646674C}"/>
                </a:ext>
              </a:extLst>
            </p:cNvPr>
            <p:cNvSpPr/>
            <p:nvPr/>
          </p:nvSpPr>
          <p:spPr bwMode="auto">
            <a:xfrm>
              <a:off x="4369565" y="2975665"/>
              <a:ext cx="75004" cy="77683"/>
            </a:xfrm>
            <a:prstGeom prst="ellipse">
              <a:avLst/>
            </a:prstGeom>
            <a:solidFill>
              <a:srgbClr val="7070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ŝľidé">
              <a:extLst>
                <a:ext uri="{FF2B5EF4-FFF2-40B4-BE49-F238E27FC236}">
                  <a16:creationId xmlns:a16="http://schemas.microsoft.com/office/drawing/2014/main" id="{B3669CEF-0138-407A-A671-85B84DAF127F}"/>
                </a:ext>
              </a:extLst>
            </p:cNvPr>
            <p:cNvSpPr/>
            <p:nvPr/>
          </p:nvSpPr>
          <p:spPr bwMode="auto">
            <a:xfrm>
              <a:off x="4425818" y="4698082"/>
              <a:ext cx="171438" cy="198225"/>
            </a:xfrm>
            <a:custGeom>
              <a:avLst/>
              <a:gdLst>
                <a:gd name="T0" fmla="*/ 0 w 64"/>
                <a:gd name="T1" fmla="*/ 12 h 74"/>
                <a:gd name="T2" fmla="*/ 11 w 64"/>
                <a:gd name="T3" fmla="*/ 0 h 74"/>
                <a:gd name="T4" fmla="*/ 64 w 64"/>
                <a:gd name="T5" fmla="*/ 65 h 74"/>
                <a:gd name="T6" fmla="*/ 50 w 64"/>
                <a:gd name="T7" fmla="*/ 74 h 74"/>
                <a:gd name="T8" fmla="*/ 0 w 64"/>
                <a:gd name="T9" fmla="*/ 12 h 74"/>
              </a:gdLst>
              <a:ahLst/>
              <a:cxnLst>
                <a:cxn ang="0">
                  <a:pos x="T0" y="T1"/>
                </a:cxn>
                <a:cxn ang="0">
                  <a:pos x="T2" y="T3"/>
                </a:cxn>
                <a:cxn ang="0">
                  <a:pos x="T4" y="T5"/>
                </a:cxn>
                <a:cxn ang="0">
                  <a:pos x="T6" y="T7"/>
                </a:cxn>
                <a:cxn ang="0">
                  <a:pos x="T8" y="T9"/>
                </a:cxn>
              </a:cxnLst>
              <a:rect l="0" t="0" r="r" b="b"/>
              <a:pathLst>
                <a:path w="64" h="74">
                  <a:moveTo>
                    <a:pt x="0" y="12"/>
                  </a:moveTo>
                  <a:lnTo>
                    <a:pt x="11" y="0"/>
                  </a:lnTo>
                  <a:lnTo>
                    <a:pt x="64" y="65"/>
                  </a:lnTo>
                  <a:lnTo>
                    <a:pt x="50" y="74"/>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îŝļíďé">
              <a:extLst>
                <a:ext uri="{FF2B5EF4-FFF2-40B4-BE49-F238E27FC236}">
                  <a16:creationId xmlns:a16="http://schemas.microsoft.com/office/drawing/2014/main" id="{038E60E4-75F9-4CA1-89C4-C80CA3BCC80C}"/>
                </a:ext>
              </a:extLst>
            </p:cNvPr>
            <p:cNvSpPr/>
            <p:nvPr/>
          </p:nvSpPr>
          <p:spPr bwMode="auto">
            <a:xfrm>
              <a:off x="4648152" y="5145428"/>
              <a:ext cx="50896" cy="300017"/>
            </a:xfrm>
            <a:custGeom>
              <a:avLst/>
              <a:gdLst>
                <a:gd name="T0" fmla="*/ 2 w 19"/>
                <a:gd name="T1" fmla="*/ 112 h 112"/>
                <a:gd name="T2" fmla="*/ 0 w 19"/>
                <a:gd name="T3" fmla="*/ 7 h 112"/>
                <a:gd name="T4" fmla="*/ 17 w 19"/>
                <a:gd name="T5" fmla="*/ 0 h 112"/>
                <a:gd name="T6" fmla="*/ 19 w 19"/>
                <a:gd name="T7" fmla="*/ 112 h 112"/>
                <a:gd name="T8" fmla="*/ 2 w 19"/>
                <a:gd name="T9" fmla="*/ 112 h 112"/>
              </a:gdLst>
              <a:ahLst/>
              <a:cxnLst>
                <a:cxn ang="0">
                  <a:pos x="T0" y="T1"/>
                </a:cxn>
                <a:cxn ang="0">
                  <a:pos x="T2" y="T3"/>
                </a:cxn>
                <a:cxn ang="0">
                  <a:pos x="T4" y="T5"/>
                </a:cxn>
                <a:cxn ang="0">
                  <a:pos x="T6" y="T7"/>
                </a:cxn>
                <a:cxn ang="0">
                  <a:pos x="T8" y="T9"/>
                </a:cxn>
              </a:cxnLst>
              <a:rect l="0" t="0" r="r" b="b"/>
              <a:pathLst>
                <a:path w="19" h="112">
                  <a:moveTo>
                    <a:pt x="2" y="112"/>
                  </a:moveTo>
                  <a:lnTo>
                    <a:pt x="0" y="7"/>
                  </a:lnTo>
                  <a:lnTo>
                    <a:pt x="17" y="0"/>
                  </a:lnTo>
                  <a:lnTo>
                    <a:pt x="19" y="112"/>
                  </a:lnTo>
                  <a:lnTo>
                    <a:pt x="2"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íṣļiḑè">
              <a:extLst>
                <a:ext uri="{FF2B5EF4-FFF2-40B4-BE49-F238E27FC236}">
                  <a16:creationId xmlns:a16="http://schemas.microsoft.com/office/drawing/2014/main" id="{7087DA79-C039-452D-9707-E4BDF2F12494}"/>
                </a:ext>
              </a:extLst>
            </p:cNvPr>
            <p:cNvSpPr/>
            <p:nvPr/>
          </p:nvSpPr>
          <p:spPr bwMode="auto">
            <a:xfrm>
              <a:off x="4795482" y="5032922"/>
              <a:ext cx="171438" cy="61611"/>
            </a:xfrm>
            <a:custGeom>
              <a:avLst/>
              <a:gdLst>
                <a:gd name="T0" fmla="*/ 62 w 64"/>
                <a:gd name="T1" fmla="*/ 23 h 23"/>
                <a:gd name="T2" fmla="*/ 0 w 64"/>
                <a:gd name="T3" fmla="*/ 16 h 23"/>
                <a:gd name="T4" fmla="*/ 1 w 64"/>
                <a:gd name="T5" fmla="*/ 0 h 23"/>
                <a:gd name="T6" fmla="*/ 64 w 64"/>
                <a:gd name="T7" fmla="*/ 6 h 23"/>
                <a:gd name="T8" fmla="*/ 62 w 64"/>
                <a:gd name="T9" fmla="*/ 23 h 23"/>
              </a:gdLst>
              <a:ahLst/>
              <a:cxnLst>
                <a:cxn ang="0">
                  <a:pos x="T0" y="T1"/>
                </a:cxn>
                <a:cxn ang="0">
                  <a:pos x="T2" y="T3"/>
                </a:cxn>
                <a:cxn ang="0">
                  <a:pos x="T4" y="T5"/>
                </a:cxn>
                <a:cxn ang="0">
                  <a:pos x="T6" y="T7"/>
                </a:cxn>
                <a:cxn ang="0">
                  <a:pos x="T8" y="T9"/>
                </a:cxn>
              </a:cxnLst>
              <a:rect l="0" t="0" r="r" b="b"/>
              <a:pathLst>
                <a:path w="64" h="23">
                  <a:moveTo>
                    <a:pt x="62" y="23"/>
                  </a:moveTo>
                  <a:lnTo>
                    <a:pt x="0" y="16"/>
                  </a:lnTo>
                  <a:lnTo>
                    <a:pt x="1" y="0"/>
                  </a:lnTo>
                  <a:lnTo>
                    <a:pt x="64" y="6"/>
                  </a:lnTo>
                  <a:lnTo>
                    <a:pt x="6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ṥľiḋè">
              <a:extLst>
                <a:ext uri="{FF2B5EF4-FFF2-40B4-BE49-F238E27FC236}">
                  <a16:creationId xmlns:a16="http://schemas.microsoft.com/office/drawing/2014/main" id="{20F76E72-E2EF-4D88-89F8-21CAB1FA2B44}"/>
                </a:ext>
              </a:extLst>
            </p:cNvPr>
            <p:cNvSpPr/>
            <p:nvPr/>
          </p:nvSpPr>
          <p:spPr bwMode="auto">
            <a:xfrm>
              <a:off x="4741907" y="4708797"/>
              <a:ext cx="241085" cy="246442"/>
            </a:xfrm>
            <a:custGeom>
              <a:avLst/>
              <a:gdLst>
                <a:gd name="T0" fmla="*/ 12 w 90"/>
                <a:gd name="T1" fmla="*/ 92 h 92"/>
                <a:gd name="T2" fmla="*/ 0 w 90"/>
                <a:gd name="T3" fmla="*/ 80 h 92"/>
                <a:gd name="T4" fmla="*/ 79 w 90"/>
                <a:gd name="T5" fmla="*/ 0 h 92"/>
                <a:gd name="T6" fmla="*/ 90 w 90"/>
                <a:gd name="T7" fmla="*/ 13 h 92"/>
                <a:gd name="T8" fmla="*/ 12 w 90"/>
                <a:gd name="T9" fmla="*/ 92 h 92"/>
              </a:gdLst>
              <a:ahLst/>
              <a:cxnLst>
                <a:cxn ang="0">
                  <a:pos x="T0" y="T1"/>
                </a:cxn>
                <a:cxn ang="0">
                  <a:pos x="T2" y="T3"/>
                </a:cxn>
                <a:cxn ang="0">
                  <a:pos x="T4" y="T5"/>
                </a:cxn>
                <a:cxn ang="0">
                  <a:pos x="T6" y="T7"/>
                </a:cxn>
                <a:cxn ang="0">
                  <a:pos x="T8" y="T9"/>
                </a:cxn>
              </a:cxnLst>
              <a:rect l="0" t="0" r="r" b="b"/>
              <a:pathLst>
                <a:path w="90" h="92">
                  <a:moveTo>
                    <a:pt x="12" y="92"/>
                  </a:moveTo>
                  <a:lnTo>
                    <a:pt x="0" y="80"/>
                  </a:lnTo>
                  <a:lnTo>
                    <a:pt x="79" y="0"/>
                  </a:lnTo>
                  <a:lnTo>
                    <a:pt x="90" y="13"/>
                  </a:lnTo>
                  <a:lnTo>
                    <a:pt x="12"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ïšḻíḓè">
              <a:extLst>
                <a:ext uri="{FF2B5EF4-FFF2-40B4-BE49-F238E27FC236}">
                  <a16:creationId xmlns:a16="http://schemas.microsoft.com/office/drawing/2014/main" id="{2F102CFB-389F-4D7E-ACF1-1423C19A0F13}"/>
                </a:ext>
              </a:extLst>
            </p:cNvPr>
            <p:cNvSpPr/>
            <p:nvPr/>
          </p:nvSpPr>
          <p:spPr bwMode="auto">
            <a:xfrm>
              <a:off x="4358850" y="5075781"/>
              <a:ext cx="160723" cy="117864"/>
            </a:xfrm>
            <a:custGeom>
              <a:avLst/>
              <a:gdLst>
                <a:gd name="T0" fmla="*/ 60 w 60"/>
                <a:gd name="T1" fmla="*/ 15 h 44"/>
                <a:gd name="T2" fmla="*/ 8 w 60"/>
                <a:gd name="T3" fmla="*/ 44 h 44"/>
                <a:gd name="T4" fmla="*/ 0 w 60"/>
                <a:gd name="T5" fmla="*/ 30 h 44"/>
                <a:gd name="T6" fmla="*/ 52 w 60"/>
                <a:gd name="T7" fmla="*/ 0 h 44"/>
                <a:gd name="T8" fmla="*/ 60 w 60"/>
                <a:gd name="T9" fmla="*/ 15 h 44"/>
              </a:gdLst>
              <a:ahLst/>
              <a:cxnLst>
                <a:cxn ang="0">
                  <a:pos x="T0" y="T1"/>
                </a:cxn>
                <a:cxn ang="0">
                  <a:pos x="T2" y="T3"/>
                </a:cxn>
                <a:cxn ang="0">
                  <a:pos x="T4" y="T5"/>
                </a:cxn>
                <a:cxn ang="0">
                  <a:pos x="T6" y="T7"/>
                </a:cxn>
                <a:cxn ang="0">
                  <a:pos x="T8" y="T9"/>
                </a:cxn>
              </a:cxnLst>
              <a:rect l="0" t="0" r="r" b="b"/>
              <a:pathLst>
                <a:path w="60" h="44">
                  <a:moveTo>
                    <a:pt x="60" y="15"/>
                  </a:moveTo>
                  <a:lnTo>
                    <a:pt x="8" y="44"/>
                  </a:lnTo>
                  <a:lnTo>
                    <a:pt x="0" y="30"/>
                  </a:lnTo>
                  <a:lnTo>
                    <a:pt x="52" y="0"/>
                  </a:lnTo>
                  <a:lnTo>
                    <a:pt x="6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íṩ1ide">
              <a:extLst>
                <a:ext uri="{FF2B5EF4-FFF2-40B4-BE49-F238E27FC236}">
                  <a16:creationId xmlns:a16="http://schemas.microsoft.com/office/drawing/2014/main" id="{D56739C0-34D5-4C16-A658-CC77E815E624}"/>
                </a:ext>
              </a:extLst>
            </p:cNvPr>
            <p:cNvSpPr/>
            <p:nvPr/>
          </p:nvSpPr>
          <p:spPr bwMode="auto">
            <a:xfrm>
              <a:off x="4232951" y="4456997"/>
              <a:ext cx="356270" cy="350912"/>
            </a:xfrm>
            <a:custGeom>
              <a:avLst/>
              <a:gdLst>
                <a:gd name="T0" fmla="*/ 71 w 186"/>
                <a:gd name="T1" fmla="*/ 12 h 184"/>
                <a:gd name="T2" fmla="*/ 174 w 186"/>
                <a:gd name="T3" fmla="*/ 70 h 184"/>
                <a:gd name="T4" fmla="*/ 115 w 186"/>
                <a:gd name="T5" fmla="*/ 172 h 184"/>
                <a:gd name="T6" fmla="*/ 12 w 186"/>
                <a:gd name="T7" fmla="*/ 114 h 184"/>
                <a:gd name="T8" fmla="*/ 71 w 186"/>
                <a:gd name="T9" fmla="*/ 12 h 184"/>
              </a:gdLst>
              <a:ahLst/>
              <a:cxnLst>
                <a:cxn ang="0">
                  <a:pos x="T0" y="T1"/>
                </a:cxn>
                <a:cxn ang="0">
                  <a:pos x="T2" y="T3"/>
                </a:cxn>
                <a:cxn ang="0">
                  <a:pos x="T4" y="T5"/>
                </a:cxn>
                <a:cxn ang="0">
                  <a:pos x="T6" y="T7"/>
                </a:cxn>
                <a:cxn ang="0">
                  <a:pos x="T8" y="T9"/>
                </a:cxn>
              </a:cxnLst>
              <a:rect l="0" t="0" r="r" b="b"/>
              <a:pathLst>
                <a:path w="186" h="184">
                  <a:moveTo>
                    <a:pt x="71" y="12"/>
                  </a:moveTo>
                  <a:cubicBezTo>
                    <a:pt x="115" y="0"/>
                    <a:pt x="161" y="26"/>
                    <a:pt x="174" y="70"/>
                  </a:cubicBezTo>
                  <a:cubicBezTo>
                    <a:pt x="186" y="114"/>
                    <a:pt x="160" y="160"/>
                    <a:pt x="115" y="172"/>
                  </a:cubicBezTo>
                  <a:cubicBezTo>
                    <a:pt x="71" y="184"/>
                    <a:pt x="24" y="158"/>
                    <a:pt x="12" y="114"/>
                  </a:cubicBezTo>
                  <a:cubicBezTo>
                    <a:pt x="0" y="70"/>
                    <a:pt x="26" y="24"/>
                    <a:pt x="71"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1idé">
              <a:extLst>
                <a:ext uri="{FF2B5EF4-FFF2-40B4-BE49-F238E27FC236}">
                  <a16:creationId xmlns:a16="http://schemas.microsoft.com/office/drawing/2014/main" id="{5B1AF48A-4FE1-4A60-BCCB-D91F3CCCE239}"/>
                </a:ext>
              </a:extLst>
            </p:cNvPr>
            <p:cNvSpPr/>
            <p:nvPr/>
          </p:nvSpPr>
          <p:spPr bwMode="auto">
            <a:xfrm>
              <a:off x="4899952" y="4628435"/>
              <a:ext cx="166081" cy="1634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iṧlïdê">
              <a:extLst>
                <a:ext uri="{FF2B5EF4-FFF2-40B4-BE49-F238E27FC236}">
                  <a16:creationId xmlns:a16="http://schemas.microsoft.com/office/drawing/2014/main" id="{FD66031E-14E3-429A-AEF0-C7D1EF33231C}"/>
                </a:ext>
              </a:extLst>
            </p:cNvPr>
            <p:cNvSpPr/>
            <p:nvPr/>
          </p:nvSpPr>
          <p:spPr bwMode="auto">
            <a:xfrm>
              <a:off x="4160625" y="5097211"/>
              <a:ext cx="227691" cy="227691"/>
            </a:xfrm>
            <a:custGeom>
              <a:avLst/>
              <a:gdLst>
                <a:gd name="T0" fmla="*/ 66 w 119"/>
                <a:gd name="T1" fmla="*/ 115 h 119"/>
                <a:gd name="T2" fmla="*/ 4 w 119"/>
                <a:gd name="T3" fmla="*/ 66 h 119"/>
                <a:gd name="T4" fmla="*/ 53 w 119"/>
                <a:gd name="T5" fmla="*/ 4 h 119"/>
                <a:gd name="T6" fmla="*/ 115 w 119"/>
                <a:gd name="T7" fmla="*/ 53 h 119"/>
                <a:gd name="T8" fmla="*/ 66 w 119"/>
                <a:gd name="T9" fmla="*/ 115 h 119"/>
              </a:gdLst>
              <a:ahLst/>
              <a:cxnLst>
                <a:cxn ang="0">
                  <a:pos x="T0" y="T1"/>
                </a:cxn>
                <a:cxn ang="0">
                  <a:pos x="T2" y="T3"/>
                </a:cxn>
                <a:cxn ang="0">
                  <a:pos x="T4" y="T5"/>
                </a:cxn>
                <a:cxn ang="0">
                  <a:pos x="T6" y="T7"/>
                </a:cxn>
                <a:cxn ang="0">
                  <a:pos x="T8" y="T9"/>
                </a:cxn>
              </a:cxnLst>
              <a:rect l="0" t="0" r="r" b="b"/>
              <a:pathLst>
                <a:path w="119" h="119">
                  <a:moveTo>
                    <a:pt x="66" y="115"/>
                  </a:moveTo>
                  <a:cubicBezTo>
                    <a:pt x="35" y="119"/>
                    <a:pt x="7" y="97"/>
                    <a:pt x="4" y="66"/>
                  </a:cubicBezTo>
                  <a:cubicBezTo>
                    <a:pt x="0" y="35"/>
                    <a:pt x="22" y="8"/>
                    <a:pt x="53" y="4"/>
                  </a:cubicBezTo>
                  <a:cubicBezTo>
                    <a:pt x="84" y="0"/>
                    <a:pt x="112" y="22"/>
                    <a:pt x="115" y="53"/>
                  </a:cubicBezTo>
                  <a:cubicBezTo>
                    <a:pt x="119" y="84"/>
                    <a:pt x="97" y="111"/>
                    <a:pt x="66" y="1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îŝḷíḋé">
              <a:extLst>
                <a:ext uri="{FF2B5EF4-FFF2-40B4-BE49-F238E27FC236}">
                  <a16:creationId xmlns:a16="http://schemas.microsoft.com/office/drawing/2014/main" id="{999DC4B0-8FDF-4046-8491-EB773470CEB5}"/>
                </a:ext>
              </a:extLst>
            </p:cNvPr>
            <p:cNvSpPr/>
            <p:nvPr/>
          </p:nvSpPr>
          <p:spPr bwMode="auto">
            <a:xfrm>
              <a:off x="4602614" y="5399906"/>
              <a:ext cx="166081" cy="16608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ṣľïḍe">
              <a:extLst>
                <a:ext uri="{FF2B5EF4-FFF2-40B4-BE49-F238E27FC236}">
                  <a16:creationId xmlns:a16="http://schemas.microsoft.com/office/drawing/2014/main" id="{6245AE29-C009-4C59-BAA2-4CD852BFD5B9}"/>
                </a:ext>
              </a:extLst>
            </p:cNvPr>
            <p:cNvSpPr/>
            <p:nvPr/>
          </p:nvSpPr>
          <p:spPr bwMode="auto">
            <a:xfrm>
              <a:off x="4956205" y="4979347"/>
              <a:ext cx="216976" cy="21429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ṡḻíḓè">
              <a:extLst>
                <a:ext uri="{FF2B5EF4-FFF2-40B4-BE49-F238E27FC236}">
                  <a16:creationId xmlns:a16="http://schemas.microsoft.com/office/drawing/2014/main" id="{4198022E-05B8-4EAA-8289-9E3C8F6A00FF}"/>
                </a:ext>
              </a:extLst>
            </p:cNvPr>
            <p:cNvSpPr/>
            <p:nvPr/>
          </p:nvSpPr>
          <p:spPr bwMode="auto">
            <a:xfrm>
              <a:off x="4465999" y="4837375"/>
              <a:ext cx="380378" cy="37769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îsļíďè">
              <a:extLst>
                <a:ext uri="{FF2B5EF4-FFF2-40B4-BE49-F238E27FC236}">
                  <a16:creationId xmlns:a16="http://schemas.microsoft.com/office/drawing/2014/main" id="{4DB1C078-675E-4587-8DCC-368072924010}"/>
                </a:ext>
              </a:extLst>
            </p:cNvPr>
            <p:cNvSpPr/>
            <p:nvPr/>
          </p:nvSpPr>
          <p:spPr bwMode="auto">
            <a:xfrm>
              <a:off x="4399031" y="4676652"/>
              <a:ext cx="171438" cy="198225"/>
            </a:xfrm>
            <a:custGeom>
              <a:avLst/>
              <a:gdLst>
                <a:gd name="T0" fmla="*/ 0 w 64"/>
                <a:gd name="T1" fmla="*/ 12 h 74"/>
                <a:gd name="T2" fmla="*/ 11 w 64"/>
                <a:gd name="T3" fmla="*/ 0 h 74"/>
                <a:gd name="T4" fmla="*/ 64 w 64"/>
                <a:gd name="T5" fmla="*/ 65 h 74"/>
                <a:gd name="T6" fmla="*/ 50 w 64"/>
                <a:gd name="T7" fmla="*/ 74 h 74"/>
                <a:gd name="T8" fmla="*/ 0 w 64"/>
                <a:gd name="T9" fmla="*/ 12 h 74"/>
              </a:gdLst>
              <a:ahLst/>
              <a:cxnLst>
                <a:cxn ang="0">
                  <a:pos x="T0" y="T1"/>
                </a:cxn>
                <a:cxn ang="0">
                  <a:pos x="T2" y="T3"/>
                </a:cxn>
                <a:cxn ang="0">
                  <a:pos x="T4" y="T5"/>
                </a:cxn>
                <a:cxn ang="0">
                  <a:pos x="T6" y="T7"/>
                </a:cxn>
                <a:cxn ang="0">
                  <a:pos x="T8" y="T9"/>
                </a:cxn>
              </a:cxnLst>
              <a:rect l="0" t="0" r="r" b="b"/>
              <a:pathLst>
                <a:path w="64" h="74">
                  <a:moveTo>
                    <a:pt x="0" y="12"/>
                  </a:moveTo>
                  <a:lnTo>
                    <a:pt x="11" y="0"/>
                  </a:lnTo>
                  <a:lnTo>
                    <a:pt x="64" y="65"/>
                  </a:lnTo>
                  <a:lnTo>
                    <a:pt x="50" y="74"/>
                  </a:lnTo>
                  <a:lnTo>
                    <a:pt x="0" y="12"/>
                  </a:ln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íṧľîdè">
              <a:extLst>
                <a:ext uri="{FF2B5EF4-FFF2-40B4-BE49-F238E27FC236}">
                  <a16:creationId xmlns:a16="http://schemas.microsoft.com/office/drawing/2014/main" id="{C15C971A-B71A-4139-B7A0-3E8C98026FB7}"/>
                </a:ext>
              </a:extLst>
            </p:cNvPr>
            <p:cNvSpPr/>
            <p:nvPr/>
          </p:nvSpPr>
          <p:spPr bwMode="auto">
            <a:xfrm>
              <a:off x="4621365" y="5126677"/>
              <a:ext cx="50896" cy="300017"/>
            </a:xfrm>
            <a:custGeom>
              <a:avLst/>
              <a:gdLst>
                <a:gd name="T0" fmla="*/ 2 w 19"/>
                <a:gd name="T1" fmla="*/ 112 h 112"/>
                <a:gd name="T2" fmla="*/ 0 w 19"/>
                <a:gd name="T3" fmla="*/ 6 h 112"/>
                <a:gd name="T4" fmla="*/ 17 w 19"/>
                <a:gd name="T5" fmla="*/ 0 h 112"/>
                <a:gd name="T6" fmla="*/ 19 w 19"/>
                <a:gd name="T7" fmla="*/ 111 h 112"/>
                <a:gd name="T8" fmla="*/ 2 w 19"/>
                <a:gd name="T9" fmla="*/ 112 h 112"/>
              </a:gdLst>
              <a:ahLst/>
              <a:cxnLst>
                <a:cxn ang="0">
                  <a:pos x="T0" y="T1"/>
                </a:cxn>
                <a:cxn ang="0">
                  <a:pos x="T2" y="T3"/>
                </a:cxn>
                <a:cxn ang="0">
                  <a:pos x="T4" y="T5"/>
                </a:cxn>
                <a:cxn ang="0">
                  <a:pos x="T6" y="T7"/>
                </a:cxn>
                <a:cxn ang="0">
                  <a:pos x="T8" y="T9"/>
                </a:cxn>
              </a:cxnLst>
              <a:rect l="0" t="0" r="r" b="b"/>
              <a:pathLst>
                <a:path w="19" h="112">
                  <a:moveTo>
                    <a:pt x="2" y="112"/>
                  </a:moveTo>
                  <a:lnTo>
                    <a:pt x="0" y="6"/>
                  </a:lnTo>
                  <a:lnTo>
                    <a:pt x="17" y="0"/>
                  </a:lnTo>
                  <a:lnTo>
                    <a:pt x="19" y="111"/>
                  </a:lnTo>
                  <a:lnTo>
                    <a:pt x="2" y="112"/>
                  </a:ln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işḷiḓê">
              <a:extLst>
                <a:ext uri="{FF2B5EF4-FFF2-40B4-BE49-F238E27FC236}">
                  <a16:creationId xmlns:a16="http://schemas.microsoft.com/office/drawing/2014/main" id="{3BF82A01-5D67-40E3-987D-271356CB7157}"/>
                </a:ext>
              </a:extLst>
            </p:cNvPr>
            <p:cNvSpPr/>
            <p:nvPr/>
          </p:nvSpPr>
          <p:spPr bwMode="auto">
            <a:xfrm>
              <a:off x="4766016" y="5011492"/>
              <a:ext cx="174117" cy="64289"/>
            </a:xfrm>
            <a:custGeom>
              <a:avLst/>
              <a:gdLst>
                <a:gd name="T0" fmla="*/ 63 w 65"/>
                <a:gd name="T1" fmla="*/ 24 h 24"/>
                <a:gd name="T2" fmla="*/ 0 w 65"/>
                <a:gd name="T3" fmla="*/ 17 h 24"/>
                <a:gd name="T4" fmla="*/ 2 w 65"/>
                <a:gd name="T5" fmla="*/ 0 h 24"/>
                <a:gd name="T6" fmla="*/ 65 w 65"/>
                <a:gd name="T7" fmla="*/ 7 h 24"/>
                <a:gd name="T8" fmla="*/ 63 w 65"/>
                <a:gd name="T9" fmla="*/ 24 h 24"/>
              </a:gdLst>
              <a:ahLst/>
              <a:cxnLst>
                <a:cxn ang="0">
                  <a:pos x="T0" y="T1"/>
                </a:cxn>
                <a:cxn ang="0">
                  <a:pos x="T2" y="T3"/>
                </a:cxn>
                <a:cxn ang="0">
                  <a:pos x="T4" y="T5"/>
                </a:cxn>
                <a:cxn ang="0">
                  <a:pos x="T6" y="T7"/>
                </a:cxn>
                <a:cxn ang="0">
                  <a:pos x="T8" y="T9"/>
                </a:cxn>
              </a:cxnLst>
              <a:rect l="0" t="0" r="r" b="b"/>
              <a:pathLst>
                <a:path w="65" h="24">
                  <a:moveTo>
                    <a:pt x="63" y="24"/>
                  </a:moveTo>
                  <a:lnTo>
                    <a:pt x="0" y="17"/>
                  </a:lnTo>
                  <a:lnTo>
                    <a:pt x="2" y="0"/>
                  </a:lnTo>
                  <a:lnTo>
                    <a:pt x="65" y="7"/>
                  </a:lnTo>
                  <a:lnTo>
                    <a:pt x="63" y="24"/>
                  </a:ln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íSlíḓè">
              <a:extLst>
                <a:ext uri="{FF2B5EF4-FFF2-40B4-BE49-F238E27FC236}">
                  <a16:creationId xmlns:a16="http://schemas.microsoft.com/office/drawing/2014/main" id="{FBE24697-A3F2-43EA-B064-2B476F726E62}"/>
                </a:ext>
              </a:extLst>
            </p:cNvPr>
            <p:cNvSpPr/>
            <p:nvPr/>
          </p:nvSpPr>
          <p:spPr bwMode="auto">
            <a:xfrm>
              <a:off x="4712441" y="4690046"/>
              <a:ext cx="243763" cy="246442"/>
            </a:xfrm>
            <a:custGeom>
              <a:avLst/>
              <a:gdLst>
                <a:gd name="T0" fmla="*/ 13 w 91"/>
                <a:gd name="T1" fmla="*/ 92 h 92"/>
                <a:gd name="T2" fmla="*/ 0 w 91"/>
                <a:gd name="T3" fmla="*/ 80 h 92"/>
                <a:gd name="T4" fmla="*/ 80 w 91"/>
                <a:gd name="T5" fmla="*/ 0 h 92"/>
                <a:gd name="T6" fmla="*/ 91 w 91"/>
                <a:gd name="T7" fmla="*/ 13 h 92"/>
                <a:gd name="T8" fmla="*/ 13 w 91"/>
                <a:gd name="T9" fmla="*/ 92 h 92"/>
              </a:gdLst>
              <a:ahLst/>
              <a:cxnLst>
                <a:cxn ang="0">
                  <a:pos x="T0" y="T1"/>
                </a:cxn>
                <a:cxn ang="0">
                  <a:pos x="T2" y="T3"/>
                </a:cxn>
                <a:cxn ang="0">
                  <a:pos x="T4" y="T5"/>
                </a:cxn>
                <a:cxn ang="0">
                  <a:pos x="T6" y="T7"/>
                </a:cxn>
                <a:cxn ang="0">
                  <a:pos x="T8" y="T9"/>
                </a:cxn>
              </a:cxnLst>
              <a:rect l="0" t="0" r="r" b="b"/>
              <a:pathLst>
                <a:path w="91" h="92">
                  <a:moveTo>
                    <a:pt x="13" y="92"/>
                  </a:moveTo>
                  <a:lnTo>
                    <a:pt x="0" y="80"/>
                  </a:lnTo>
                  <a:lnTo>
                    <a:pt x="80" y="0"/>
                  </a:lnTo>
                  <a:lnTo>
                    <a:pt x="91" y="13"/>
                  </a:lnTo>
                  <a:lnTo>
                    <a:pt x="13" y="92"/>
                  </a:ln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ïśḻïḑê">
              <a:extLst>
                <a:ext uri="{FF2B5EF4-FFF2-40B4-BE49-F238E27FC236}">
                  <a16:creationId xmlns:a16="http://schemas.microsoft.com/office/drawing/2014/main" id="{A77B27B2-5F33-4E5F-A3AD-A0D6436DE46C}"/>
                </a:ext>
              </a:extLst>
            </p:cNvPr>
            <p:cNvSpPr/>
            <p:nvPr/>
          </p:nvSpPr>
          <p:spPr bwMode="auto">
            <a:xfrm>
              <a:off x="4332063" y="5057030"/>
              <a:ext cx="160723" cy="117864"/>
            </a:xfrm>
            <a:custGeom>
              <a:avLst/>
              <a:gdLst>
                <a:gd name="T0" fmla="*/ 60 w 60"/>
                <a:gd name="T1" fmla="*/ 15 h 44"/>
                <a:gd name="T2" fmla="*/ 8 w 60"/>
                <a:gd name="T3" fmla="*/ 44 h 44"/>
                <a:gd name="T4" fmla="*/ 0 w 60"/>
                <a:gd name="T5" fmla="*/ 29 h 44"/>
                <a:gd name="T6" fmla="*/ 52 w 60"/>
                <a:gd name="T7" fmla="*/ 0 h 44"/>
                <a:gd name="T8" fmla="*/ 60 w 60"/>
                <a:gd name="T9" fmla="*/ 15 h 44"/>
              </a:gdLst>
              <a:ahLst/>
              <a:cxnLst>
                <a:cxn ang="0">
                  <a:pos x="T0" y="T1"/>
                </a:cxn>
                <a:cxn ang="0">
                  <a:pos x="T2" y="T3"/>
                </a:cxn>
                <a:cxn ang="0">
                  <a:pos x="T4" y="T5"/>
                </a:cxn>
                <a:cxn ang="0">
                  <a:pos x="T6" y="T7"/>
                </a:cxn>
                <a:cxn ang="0">
                  <a:pos x="T8" y="T9"/>
                </a:cxn>
              </a:cxnLst>
              <a:rect l="0" t="0" r="r" b="b"/>
              <a:pathLst>
                <a:path w="60" h="44">
                  <a:moveTo>
                    <a:pt x="60" y="15"/>
                  </a:moveTo>
                  <a:lnTo>
                    <a:pt x="8" y="44"/>
                  </a:lnTo>
                  <a:lnTo>
                    <a:pt x="0" y="29"/>
                  </a:lnTo>
                  <a:lnTo>
                    <a:pt x="52" y="0"/>
                  </a:lnTo>
                  <a:lnTo>
                    <a:pt x="60" y="15"/>
                  </a:lnTo>
                  <a:close/>
                </a:path>
              </a:pathLst>
            </a:custGeom>
            <a:solidFill>
              <a:srgbClr val="0A3D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îŝḻïḋe">
              <a:extLst>
                <a:ext uri="{FF2B5EF4-FFF2-40B4-BE49-F238E27FC236}">
                  <a16:creationId xmlns:a16="http://schemas.microsoft.com/office/drawing/2014/main" id="{ACEB372D-8B30-46CD-A857-2C92C5558C03}"/>
                </a:ext>
              </a:extLst>
            </p:cNvPr>
            <p:cNvSpPr/>
            <p:nvPr/>
          </p:nvSpPr>
          <p:spPr bwMode="auto">
            <a:xfrm>
              <a:off x="4206163" y="4435567"/>
              <a:ext cx="356270" cy="353591"/>
            </a:xfrm>
            <a:custGeom>
              <a:avLst/>
              <a:gdLst>
                <a:gd name="T0" fmla="*/ 71 w 186"/>
                <a:gd name="T1" fmla="*/ 12 h 185"/>
                <a:gd name="T2" fmla="*/ 174 w 186"/>
                <a:gd name="T3" fmla="*/ 70 h 185"/>
                <a:gd name="T4" fmla="*/ 115 w 186"/>
                <a:gd name="T5" fmla="*/ 172 h 185"/>
                <a:gd name="T6" fmla="*/ 12 w 186"/>
                <a:gd name="T7" fmla="*/ 114 h 185"/>
                <a:gd name="T8" fmla="*/ 71 w 186"/>
                <a:gd name="T9" fmla="*/ 12 h 185"/>
              </a:gdLst>
              <a:ahLst/>
              <a:cxnLst>
                <a:cxn ang="0">
                  <a:pos x="T0" y="T1"/>
                </a:cxn>
                <a:cxn ang="0">
                  <a:pos x="T2" y="T3"/>
                </a:cxn>
                <a:cxn ang="0">
                  <a:pos x="T4" y="T5"/>
                </a:cxn>
                <a:cxn ang="0">
                  <a:pos x="T6" y="T7"/>
                </a:cxn>
                <a:cxn ang="0">
                  <a:pos x="T8" y="T9"/>
                </a:cxn>
              </a:cxnLst>
              <a:rect l="0" t="0" r="r" b="b"/>
              <a:pathLst>
                <a:path w="186" h="185">
                  <a:moveTo>
                    <a:pt x="71" y="12"/>
                  </a:moveTo>
                  <a:cubicBezTo>
                    <a:pt x="115" y="0"/>
                    <a:pt x="161" y="26"/>
                    <a:pt x="174" y="70"/>
                  </a:cubicBezTo>
                  <a:cubicBezTo>
                    <a:pt x="186" y="115"/>
                    <a:pt x="160" y="160"/>
                    <a:pt x="115" y="172"/>
                  </a:cubicBezTo>
                  <a:cubicBezTo>
                    <a:pt x="71" y="185"/>
                    <a:pt x="24" y="159"/>
                    <a:pt x="12" y="114"/>
                  </a:cubicBezTo>
                  <a:cubicBezTo>
                    <a:pt x="0" y="70"/>
                    <a:pt x="26" y="25"/>
                    <a:pt x="71" y="12"/>
                  </a:cubicBezTo>
                  <a:close/>
                </a:path>
              </a:pathLst>
            </a:cu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sḻídè">
              <a:extLst>
                <a:ext uri="{FF2B5EF4-FFF2-40B4-BE49-F238E27FC236}">
                  <a16:creationId xmlns:a16="http://schemas.microsoft.com/office/drawing/2014/main" id="{CCAEE12F-B873-4FE9-A949-994A894F5215}"/>
                </a:ext>
              </a:extLst>
            </p:cNvPr>
            <p:cNvSpPr/>
            <p:nvPr/>
          </p:nvSpPr>
          <p:spPr bwMode="auto">
            <a:xfrm>
              <a:off x="4873165" y="4607005"/>
              <a:ext cx="166081" cy="163402"/>
            </a:xfrm>
            <a:prstGeom prst="ellipse">
              <a:avLst/>
            </a:prstGeom>
            <a:solidFill>
              <a:srgbClr val="FF76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iṧľïḓè">
              <a:extLst>
                <a:ext uri="{FF2B5EF4-FFF2-40B4-BE49-F238E27FC236}">
                  <a16:creationId xmlns:a16="http://schemas.microsoft.com/office/drawing/2014/main" id="{DA330554-6108-4117-A690-50865ACB3855}"/>
                </a:ext>
              </a:extLst>
            </p:cNvPr>
            <p:cNvSpPr/>
            <p:nvPr/>
          </p:nvSpPr>
          <p:spPr bwMode="auto">
            <a:xfrm>
              <a:off x="4133838" y="5078460"/>
              <a:ext cx="227691" cy="225012"/>
            </a:xfrm>
            <a:custGeom>
              <a:avLst/>
              <a:gdLst>
                <a:gd name="T0" fmla="*/ 66 w 119"/>
                <a:gd name="T1" fmla="*/ 115 h 118"/>
                <a:gd name="T2" fmla="*/ 3 w 119"/>
                <a:gd name="T3" fmla="*/ 66 h 118"/>
                <a:gd name="T4" fmla="*/ 53 w 119"/>
                <a:gd name="T5" fmla="*/ 4 h 118"/>
                <a:gd name="T6" fmla="*/ 115 w 119"/>
                <a:gd name="T7" fmla="*/ 53 h 118"/>
                <a:gd name="T8" fmla="*/ 66 w 119"/>
                <a:gd name="T9" fmla="*/ 115 h 118"/>
              </a:gdLst>
              <a:ahLst/>
              <a:cxnLst>
                <a:cxn ang="0">
                  <a:pos x="T0" y="T1"/>
                </a:cxn>
                <a:cxn ang="0">
                  <a:pos x="T2" y="T3"/>
                </a:cxn>
                <a:cxn ang="0">
                  <a:pos x="T4" y="T5"/>
                </a:cxn>
                <a:cxn ang="0">
                  <a:pos x="T6" y="T7"/>
                </a:cxn>
                <a:cxn ang="0">
                  <a:pos x="T8" y="T9"/>
                </a:cxn>
              </a:cxnLst>
              <a:rect l="0" t="0" r="r" b="b"/>
              <a:pathLst>
                <a:path w="119" h="118">
                  <a:moveTo>
                    <a:pt x="66" y="115"/>
                  </a:moveTo>
                  <a:cubicBezTo>
                    <a:pt x="35" y="118"/>
                    <a:pt x="7" y="96"/>
                    <a:pt x="3" y="66"/>
                  </a:cubicBezTo>
                  <a:cubicBezTo>
                    <a:pt x="0" y="35"/>
                    <a:pt x="22" y="7"/>
                    <a:pt x="53" y="4"/>
                  </a:cubicBezTo>
                  <a:cubicBezTo>
                    <a:pt x="84" y="0"/>
                    <a:pt x="112" y="22"/>
                    <a:pt x="115" y="53"/>
                  </a:cubicBezTo>
                  <a:cubicBezTo>
                    <a:pt x="119" y="83"/>
                    <a:pt x="97" y="111"/>
                    <a:pt x="66" y="115"/>
                  </a:cubicBezTo>
                  <a:close/>
                </a:path>
              </a:pathLst>
            </a:custGeom>
            <a:solidFill>
              <a:srgbClr val="49C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ṩļiďê">
              <a:extLst>
                <a:ext uri="{FF2B5EF4-FFF2-40B4-BE49-F238E27FC236}">
                  <a16:creationId xmlns:a16="http://schemas.microsoft.com/office/drawing/2014/main" id="{4AD7B476-8667-44B8-8558-56DACE46D211}"/>
                </a:ext>
              </a:extLst>
            </p:cNvPr>
            <p:cNvSpPr/>
            <p:nvPr/>
          </p:nvSpPr>
          <p:spPr bwMode="auto">
            <a:xfrm>
              <a:off x="4575827" y="5381155"/>
              <a:ext cx="166081" cy="166081"/>
            </a:xfrm>
            <a:prstGeom prst="ellipse">
              <a:avLst/>
            </a:prstGeom>
            <a:solidFill>
              <a:srgbClr val="FF7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isliḑé">
              <a:extLst>
                <a:ext uri="{FF2B5EF4-FFF2-40B4-BE49-F238E27FC236}">
                  <a16:creationId xmlns:a16="http://schemas.microsoft.com/office/drawing/2014/main" id="{0D009E18-B863-4CE2-8F18-44E82B07F9A3}"/>
                </a:ext>
              </a:extLst>
            </p:cNvPr>
            <p:cNvSpPr/>
            <p:nvPr/>
          </p:nvSpPr>
          <p:spPr bwMode="auto">
            <a:xfrm>
              <a:off x="4929418" y="4960596"/>
              <a:ext cx="216976" cy="214298"/>
            </a:xfrm>
            <a:prstGeom prst="ellipse">
              <a:avLst/>
            </a:prstGeom>
            <a:solidFill>
              <a:srgbClr val="9491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íṩlîďè">
              <a:extLst>
                <a:ext uri="{FF2B5EF4-FFF2-40B4-BE49-F238E27FC236}">
                  <a16:creationId xmlns:a16="http://schemas.microsoft.com/office/drawing/2014/main" id="{1751A75C-2F93-4BEC-B350-5394385BCFF1}"/>
                </a:ext>
              </a:extLst>
            </p:cNvPr>
            <p:cNvSpPr/>
            <p:nvPr/>
          </p:nvSpPr>
          <p:spPr bwMode="auto">
            <a:xfrm>
              <a:off x="4439212" y="4815945"/>
              <a:ext cx="380378" cy="377699"/>
            </a:xfrm>
            <a:prstGeom prst="ellipse">
              <a:avLst/>
            </a:prstGeom>
            <a:solidFill>
              <a:srgbClr val="66BE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íṡļïďé">
              <a:extLst>
                <a:ext uri="{FF2B5EF4-FFF2-40B4-BE49-F238E27FC236}">
                  <a16:creationId xmlns:a16="http://schemas.microsoft.com/office/drawing/2014/main" id="{02664243-82C4-4CDF-9594-D8D085685D6D}"/>
                </a:ext>
              </a:extLst>
            </p:cNvPr>
            <p:cNvSpPr/>
            <p:nvPr/>
          </p:nvSpPr>
          <p:spPr bwMode="auto">
            <a:xfrm>
              <a:off x="6083946" y="5338296"/>
              <a:ext cx="225012" cy="621463"/>
            </a:xfrm>
            <a:custGeom>
              <a:avLst/>
              <a:gdLst>
                <a:gd name="T0" fmla="*/ 102 w 118"/>
                <a:gd name="T1" fmla="*/ 0 h 325"/>
                <a:gd name="T2" fmla="*/ 16 w 118"/>
                <a:gd name="T3" fmla="*/ 0 h 325"/>
                <a:gd name="T4" fmla="*/ 0 w 118"/>
                <a:gd name="T5" fmla="*/ 15 h 325"/>
                <a:gd name="T6" fmla="*/ 0 w 118"/>
                <a:gd name="T7" fmla="*/ 23 h 325"/>
                <a:gd name="T8" fmla="*/ 16 w 118"/>
                <a:gd name="T9" fmla="*/ 37 h 325"/>
                <a:gd name="T10" fmla="*/ 16 w 118"/>
                <a:gd name="T11" fmla="*/ 37 h 325"/>
                <a:gd name="T12" fmla="*/ 16 w 118"/>
                <a:gd name="T13" fmla="*/ 42 h 325"/>
                <a:gd name="T14" fmla="*/ 17 w 118"/>
                <a:gd name="T15" fmla="*/ 283 h 325"/>
                <a:gd name="T16" fmla="*/ 61 w 118"/>
                <a:gd name="T17" fmla="*/ 325 h 325"/>
                <a:gd name="T18" fmla="*/ 104 w 118"/>
                <a:gd name="T19" fmla="*/ 283 h 325"/>
                <a:gd name="T20" fmla="*/ 103 w 118"/>
                <a:gd name="T21" fmla="*/ 42 h 325"/>
                <a:gd name="T22" fmla="*/ 103 w 118"/>
                <a:gd name="T23" fmla="*/ 37 h 325"/>
                <a:gd name="T24" fmla="*/ 118 w 118"/>
                <a:gd name="T25" fmla="*/ 22 h 325"/>
                <a:gd name="T26" fmla="*/ 118 w 118"/>
                <a:gd name="T27" fmla="*/ 14 h 325"/>
                <a:gd name="T28" fmla="*/ 102 w 118"/>
                <a:gd name="T2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25">
                  <a:moveTo>
                    <a:pt x="102" y="0"/>
                  </a:moveTo>
                  <a:cubicBezTo>
                    <a:pt x="16" y="0"/>
                    <a:pt x="16" y="0"/>
                    <a:pt x="16" y="0"/>
                  </a:cubicBezTo>
                  <a:cubicBezTo>
                    <a:pt x="7" y="0"/>
                    <a:pt x="0" y="7"/>
                    <a:pt x="0" y="15"/>
                  </a:cubicBezTo>
                  <a:cubicBezTo>
                    <a:pt x="0" y="23"/>
                    <a:pt x="0" y="23"/>
                    <a:pt x="0" y="23"/>
                  </a:cubicBezTo>
                  <a:cubicBezTo>
                    <a:pt x="0" y="31"/>
                    <a:pt x="7" y="37"/>
                    <a:pt x="16" y="37"/>
                  </a:cubicBezTo>
                  <a:cubicBezTo>
                    <a:pt x="16" y="37"/>
                    <a:pt x="16" y="37"/>
                    <a:pt x="16" y="37"/>
                  </a:cubicBezTo>
                  <a:cubicBezTo>
                    <a:pt x="16" y="39"/>
                    <a:pt x="16" y="40"/>
                    <a:pt x="16" y="42"/>
                  </a:cubicBezTo>
                  <a:cubicBezTo>
                    <a:pt x="17" y="283"/>
                    <a:pt x="17" y="283"/>
                    <a:pt x="17" y="283"/>
                  </a:cubicBezTo>
                  <a:cubicBezTo>
                    <a:pt x="17" y="306"/>
                    <a:pt x="36" y="325"/>
                    <a:pt x="61" y="325"/>
                  </a:cubicBezTo>
                  <a:cubicBezTo>
                    <a:pt x="85" y="325"/>
                    <a:pt x="104" y="306"/>
                    <a:pt x="104" y="283"/>
                  </a:cubicBezTo>
                  <a:cubicBezTo>
                    <a:pt x="103" y="42"/>
                    <a:pt x="103" y="42"/>
                    <a:pt x="103" y="42"/>
                  </a:cubicBezTo>
                  <a:cubicBezTo>
                    <a:pt x="103" y="40"/>
                    <a:pt x="103" y="38"/>
                    <a:pt x="103" y="37"/>
                  </a:cubicBezTo>
                  <a:cubicBezTo>
                    <a:pt x="111" y="37"/>
                    <a:pt x="118" y="30"/>
                    <a:pt x="118" y="22"/>
                  </a:cubicBezTo>
                  <a:cubicBezTo>
                    <a:pt x="118" y="14"/>
                    <a:pt x="118" y="14"/>
                    <a:pt x="118" y="14"/>
                  </a:cubicBezTo>
                  <a:cubicBezTo>
                    <a:pt x="118" y="6"/>
                    <a:pt x="111" y="0"/>
                    <a:pt x="10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iSḻïḋê">
              <a:extLst>
                <a:ext uri="{FF2B5EF4-FFF2-40B4-BE49-F238E27FC236}">
                  <a16:creationId xmlns:a16="http://schemas.microsoft.com/office/drawing/2014/main" id="{D01AE31F-57A3-4EC7-8629-8092108ACB35}"/>
                </a:ext>
              </a:extLst>
            </p:cNvPr>
            <p:cNvSpPr/>
            <p:nvPr/>
          </p:nvSpPr>
          <p:spPr bwMode="auto">
            <a:xfrm>
              <a:off x="6116090" y="5287400"/>
              <a:ext cx="160723" cy="34823"/>
            </a:xfrm>
            <a:custGeom>
              <a:avLst/>
              <a:gdLst>
                <a:gd name="T0" fmla="*/ 84 w 84"/>
                <a:gd name="T1" fmla="*/ 10 h 19"/>
                <a:gd name="T2" fmla="*/ 74 w 84"/>
                <a:gd name="T3" fmla="*/ 19 h 19"/>
                <a:gd name="T4" fmla="*/ 9 w 84"/>
                <a:gd name="T5" fmla="*/ 19 h 19"/>
                <a:gd name="T6" fmla="*/ 0 w 84"/>
                <a:gd name="T7" fmla="*/ 10 h 19"/>
                <a:gd name="T8" fmla="*/ 9 w 84"/>
                <a:gd name="T9" fmla="*/ 0 h 19"/>
                <a:gd name="T10" fmla="*/ 74 w 84"/>
                <a:gd name="T11" fmla="*/ 0 h 19"/>
                <a:gd name="T12" fmla="*/ 84 w 84"/>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84" h="19">
                  <a:moveTo>
                    <a:pt x="84" y="10"/>
                  </a:moveTo>
                  <a:cubicBezTo>
                    <a:pt x="84" y="15"/>
                    <a:pt x="80" y="19"/>
                    <a:pt x="74" y="19"/>
                  </a:cubicBezTo>
                  <a:cubicBezTo>
                    <a:pt x="9" y="19"/>
                    <a:pt x="9" y="19"/>
                    <a:pt x="9" y="19"/>
                  </a:cubicBezTo>
                  <a:cubicBezTo>
                    <a:pt x="4" y="19"/>
                    <a:pt x="0" y="15"/>
                    <a:pt x="0" y="10"/>
                  </a:cubicBezTo>
                  <a:cubicBezTo>
                    <a:pt x="0" y="5"/>
                    <a:pt x="4" y="1"/>
                    <a:pt x="9" y="0"/>
                  </a:cubicBezTo>
                  <a:cubicBezTo>
                    <a:pt x="74" y="0"/>
                    <a:pt x="74" y="0"/>
                    <a:pt x="74" y="0"/>
                  </a:cubicBezTo>
                  <a:cubicBezTo>
                    <a:pt x="80" y="0"/>
                    <a:pt x="84" y="4"/>
                    <a:pt x="84" y="10"/>
                  </a:cubicBezTo>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šļîḍe">
              <a:extLst>
                <a:ext uri="{FF2B5EF4-FFF2-40B4-BE49-F238E27FC236}">
                  <a16:creationId xmlns:a16="http://schemas.microsoft.com/office/drawing/2014/main" id="{55B817E0-E35C-4BED-87FC-1C999E3AF5ED}"/>
                </a:ext>
              </a:extLst>
            </p:cNvPr>
            <p:cNvSpPr/>
            <p:nvPr/>
          </p:nvSpPr>
          <p:spPr bwMode="auto">
            <a:xfrm>
              <a:off x="6132163" y="5306151"/>
              <a:ext cx="128579" cy="42860"/>
            </a:xfrm>
            <a:custGeom>
              <a:avLst/>
              <a:gdLst>
                <a:gd name="T0" fmla="*/ 48 w 48"/>
                <a:gd name="T1" fmla="*/ 15 h 16"/>
                <a:gd name="T2" fmla="*/ 0 w 48"/>
                <a:gd name="T3" fmla="*/ 16 h 16"/>
                <a:gd name="T4" fmla="*/ 0 w 48"/>
                <a:gd name="T5" fmla="*/ 0 h 16"/>
                <a:gd name="T6" fmla="*/ 48 w 48"/>
                <a:gd name="T7" fmla="*/ 0 h 16"/>
                <a:gd name="T8" fmla="*/ 48 w 48"/>
                <a:gd name="T9" fmla="*/ 15 h 16"/>
              </a:gdLst>
              <a:ahLst/>
              <a:cxnLst>
                <a:cxn ang="0">
                  <a:pos x="T0" y="T1"/>
                </a:cxn>
                <a:cxn ang="0">
                  <a:pos x="T2" y="T3"/>
                </a:cxn>
                <a:cxn ang="0">
                  <a:pos x="T4" y="T5"/>
                </a:cxn>
                <a:cxn ang="0">
                  <a:pos x="T6" y="T7"/>
                </a:cxn>
                <a:cxn ang="0">
                  <a:pos x="T8" y="T9"/>
                </a:cxn>
              </a:cxnLst>
              <a:rect l="0" t="0" r="r" b="b"/>
              <a:pathLst>
                <a:path w="48" h="16">
                  <a:moveTo>
                    <a:pt x="48" y="15"/>
                  </a:moveTo>
                  <a:lnTo>
                    <a:pt x="0" y="16"/>
                  </a:lnTo>
                  <a:lnTo>
                    <a:pt x="0" y="0"/>
                  </a:lnTo>
                  <a:lnTo>
                    <a:pt x="48" y="0"/>
                  </a:lnTo>
                  <a:lnTo>
                    <a:pt x="48" y="15"/>
                  </a:ln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iŝḻiḑe">
              <a:extLst>
                <a:ext uri="{FF2B5EF4-FFF2-40B4-BE49-F238E27FC236}">
                  <a16:creationId xmlns:a16="http://schemas.microsoft.com/office/drawing/2014/main" id="{C37FB45D-275E-4D53-B761-30D8371BF9CF}"/>
                </a:ext>
              </a:extLst>
            </p:cNvPr>
            <p:cNvSpPr/>
            <p:nvPr/>
          </p:nvSpPr>
          <p:spPr bwMode="auto">
            <a:xfrm>
              <a:off x="6129484" y="5464195"/>
              <a:ext cx="139293" cy="479491"/>
            </a:xfrm>
            <a:custGeom>
              <a:avLst/>
              <a:gdLst>
                <a:gd name="T0" fmla="*/ 71 w 72"/>
                <a:gd name="T1" fmla="*/ 0 h 251"/>
                <a:gd name="T2" fmla="*/ 72 w 72"/>
                <a:gd name="T3" fmla="*/ 216 h 251"/>
                <a:gd name="T4" fmla="*/ 37 w 72"/>
                <a:gd name="T5" fmla="*/ 251 h 251"/>
                <a:gd name="T6" fmla="*/ 1 w 72"/>
                <a:gd name="T7" fmla="*/ 217 h 251"/>
                <a:gd name="T8" fmla="*/ 0 w 72"/>
                <a:gd name="T9" fmla="*/ 0 h 251"/>
                <a:gd name="T10" fmla="*/ 71 w 72"/>
                <a:gd name="T11" fmla="*/ 0 h 251"/>
              </a:gdLst>
              <a:ahLst/>
              <a:cxnLst>
                <a:cxn ang="0">
                  <a:pos x="T0" y="T1"/>
                </a:cxn>
                <a:cxn ang="0">
                  <a:pos x="T2" y="T3"/>
                </a:cxn>
                <a:cxn ang="0">
                  <a:pos x="T4" y="T5"/>
                </a:cxn>
                <a:cxn ang="0">
                  <a:pos x="T6" y="T7"/>
                </a:cxn>
                <a:cxn ang="0">
                  <a:pos x="T8" y="T9"/>
                </a:cxn>
                <a:cxn ang="0">
                  <a:pos x="T10" y="T11"/>
                </a:cxn>
              </a:cxnLst>
              <a:rect l="0" t="0" r="r" b="b"/>
              <a:pathLst>
                <a:path w="72" h="251">
                  <a:moveTo>
                    <a:pt x="71" y="0"/>
                  </a:moveTo>
                  <a:cubicBezTo>
                    <a:pt x="72" y="216"/>
                    <a:pt x="72" y="216"/>
                    <a:pt x="72" y="216"/>
                  </a:cubicBezTo>
                  <a:cubicBezTo>
                    <a:pt x="72" y="235"/>
                    <a:pt x="56" y="251"/>
                    <a:pt x="37" y="251"/>
                  </a:cubicBezTo>
                  <a:cubicBezTo>
                    <a:pt x="17" y="251"/>
                    <a:pt x="1" y="236"/>
                    <a:pt x="1" y="217"/>
                  </a:cubicBezTo>
                  <a:cubicBezTo>
                    <a:pt x="0" y="0"/>
                    <a:pt x="0" y="0"/>
                    <a:pt x="0" y="0"/>
                  </a:cubicBezTo>
                  <a:cubicBezTo>
                    <a:pt x="71" y="0"/>
                    <a:pt x="71" y="0"/>
                    <a:pt x="71" y="0"/>
                  </a:cubicBezTo>
                </a:path>
              </a:pathLst>
            </a:custGeom>
            <a:solidFill>
              <a:srgbClr val="F0E1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îşľiďé">
              <a:extLst>
                <a:ext uri="{FF2B5EF4-FFF2-40B4-BE49-F238E27FC236}">
                  <a16:creationId xmlns:a16="http://schemas.microsoft.com/office/drawing/2014/main" id="{630520B2-7094-46F9-A1BB-EDC6AE8640A0}"/>
                </a:ext>
              </a:extLst>
            </p:cNvPr>
            <p:cNvSpPr/>
            <p:nvPr/>
          </p:nvSpPr>
          <p:spPr bwMode="auto">
            <a:xfrm>
              <a:off x="6191095" y="5844574"/>
              <a:ext cx="37502" cy="37502"/>
            </a:xfrm>
            <a:prstGeom prst="ellipse">
              <a:avLst/>
            </a:prstGeom>
            <a:solidFill>
              <a:srgbClr val="F7F3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ṥḻiḍè">
              <a:extLst>
                <a:ext uri="{FF2B5EF4-FFF2-40B4-BE49-F238E27FC236}">
                  <a16:creationId xmlns:a16="http://schemas.microsoft.com/office/drawing/2014/main" id="{29B4B8BF-B133-4E97-A7F4-2E052F1299C8}"/>
                </a:ext>
              </a:extLst>
            </p:cNvPr>
            <p:cNvSpPr/>
            <p:nvPr/>
          </p:nvSpPr>
          <p:spPr bwMode="auto">
            <a:xfrm>
              <a:off x="6150914" y="5777606"/>
              <a:ext cx="26787" cy="26787"/>
            </a:xfrm>
            <a:prstGeom prst="ellipse">
              <a:avLst/>
            </a:prstGeom>
            <a:solidFill>
              <a:srgbClr val="F7F3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ïŝľiďê">
              <a:extLst>
                <a:ext uri="{FF2B5EF4-FFF2-40B4-BE49-F238E27FC236}">
                  <a16:creationId xmlns:a16="http://schemas.microsoft.com/office/drawing/2014/main" id="{BBEA25F2-4DE3-4669-B248-B36FE19CC446}"/>
                </a:ext>
              </a:extLst>
            </p:cNvPr>
            <p:cNvSpPr/>
            <p:nvPr/>
          </p:nvSpPr>
          <p:spPr bwMode="auto">
            <a:xfrm>
              <a:off x="6207167" y="5726710"/>
              <a:ext cx="21430" cy="21430"/>
            </a:xfrm>
            <a:prstGeom prst="ellipse">
              <a:avLst/>
            </a:prstGeom>
            <a:solidFill>
              <a:srgbClr val="F7F3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ïṡḻíḍé">
              <a:extLst>
                <a:ext uri="{FF2B5EF4-FFF2-40B4-BE49-F238E27FC236}">
                  <a16:creationId xmlns:a16="http://schemas.microsoft.com/office/drawing/2014/main" id="{521EFB57-13D7-4318-B669-FFBEC3D13132}"/>
                </a:ext>
              </a:extLst>
            </p:cNvPr>
            <p:cNvSpPr/>
            <p:nvPr/>
          </p:nvSpPr>
          <p:spPr bwMode="auto">
            <a:xfrm>
              <a:off x="6220560" y="5790999"/>
              <a:ext cx="21430" cy="21430"/>
            </a:xfrm>
            <a:prstGeom prst="ellipse">
              <a:avLst/>
            </a:prstGeom>
            <a:solidFill>
              <a:srgbClr val="F7F3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iş1iḑe">
              <a:extLst>
                <a:ext uri="{FF2B5EF4-FFF2-40B4-BE49-F238E27FC236}">
                  <a16:creationId xmlns:a16="http://schemas.microsoft.com/office/drawing/2014/main" id="{A77F77B0-8365-4BE9-8006-69CDC9463CF5}"/>
                </a:ext>
              </a:extLst>
            </p:cNvPr>
            <p:cNvSpPr/>
            <p:nvPr/>
          </p:nvSpPr>
          <p:spPr bwMode="auto">
            <a:xfrm>
              <a:off x="5746427" y="5338296"/>
              <a:ext cx="227691" cy="621463"/>
            </a:xfrm>
            <a:custGeom>
              <a:avLst/>
              <a:gdLst>
                <a:gd name="T0" fmla="*/ 102 w 118"/>
                <a:gd name="T1" fmla="*/ 0 h 326"/>
                <a:gd name="T2" fmla="*/ 15 w 118"/>
                <a:gd name="T3" fmla="*/ 0 h 326"/>
                <a:gd name="T4" fmla="*/ 0 w 118"/>
                <a:gd name="T5" fmla="*/ 15 h 326"/>
                <a:gd name="T6" fmla="*/ 0 w 118"/>
                <a:gd name="T7" fmla="*/ 23 h 326"/>
                <a:gd name="T8" fmla="*/ 15 w 118"/>
                <a:gd name="T9" fmla="*/ 38 h 326"/>
                <a:gd name="T10" fmla="*/ 16 w 118"/>
                <a:gd name="T11" fmla="*/ 38 h 326"/>
                <a:gd name="T12" fmla="*/ 15 w 118"/>
                <a:gd name="T13" fmla="*/ 42 h 326"/>
                <a:gd name="T14" fmla="*/ 16 w 118"/>
                <a:gd name="T15" fmla="*/ 284 h 326"/>
                <a:gd name="T16" fmla="*/ 60 w 118"/>
                <a:gd name="T17" fmla="*/ 325 h 326"/>
                <a:gd name="T18" fmla="*/ 104 w 118"/>
                <a:gd name="T19" fmla="*/ 283 h 326"/>
                <a:gd name="T20" fmla="*/ 103 w 118"/>
                <a:gd name="T21" fmla="*/ 42 h 326"/>
                <a:gd name="T22" fmla="*/ 103 w 118"/>
                <a:gd name="T23" fmla="*/ 37 h 326"/>
                <a:gd name="T24" fmla="*/ 117 w 118"/>
                <a:gd name="T25" fmla="*/ 23 h 326"/>
                <a:gd name="T26" fmla="*/ 117 w 118"/>
                <a:gd name="T27" fmla="*/ 15 h 326"/>
                <a:gd name="T28" fmla="*/ 102 w 118"/>
                <a:gd name="T29"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26">
                  <a:moveTo>
                    <a:pt x="102" y="0"/>
                  </a:moveTo>
                  <a:cubicBezTo>
                    <a:pt x="15" y="0"/>
                    <a:pt x="15" y="0"/>
                    <a:pt x="15" y="0"/>
                  </a:cubicBezTo>
                  <a:cubicBezTo>
                    <a:pt x="7" y="1"/>
                    <a:pt x="0" y="7"/>
                    <a:pt x="0" y="15"/>
                  </a:cubicBezTo>
                  <a:cubicBezTo>
                    <a:pt x="0" y="23"/>
                    <a:pt x="0" y="23"/>
                    <a:pt x="0" y="23"/>
                  </a:cubicBezTo>
                  <a:cubicBezTo>
                    <a:pt x="0" y="31"/>
                    <a:pt x="7" y="38"/>
                    <a:pt x="15" y="38"/>
                  </a:cubicBezTo>
                  <a:cubicBezTo>
                    <a:pt x="16" y="38"/>
                    <a:pt x="16" y="38"/>
                    <a:pt x="16" y="38"/>
                  </a:cubicBezTo>
                  <a:cubicBezTo>
                    <a:pt x="15" y="39"/>
                    <a:pt x="15" y="41"/>
                    <a:pt x="15" y="42"/>
                  </a:cubicBezTo>
                  <a:cubicBezTo>
                    <a:pt x="16" y="284"/>
                    <a:pt x="16" y="284"/>
                    <a:pt x="16" y="284"/>
                  </a:cubicBezTo>
                  <a:cubicBezTo>
                    <a:pt x="16" y="307"/>
                    <a:pt x="36" y="326"/>
                    <a:pt x="60" y="325"/>
                  </a:cubicBezTo>
                  <a:cubicBezTo>
                    <a:pt x="84" y="325"/>
                    <a:pt x="104" y="306"/>
                    <a:pt x="104" y="283"/>
                  </a:cubicBezTo>
                  <a:cubicBezTo>
                    <a:pt x="103" y="42"/>
                    <a:pt x="103" y="42"/>
                    <a:pt x="103" y="42"/>
                  </a:cubicBezTo>
                  <a:cubicBezTo>
                    <a:pt x="103" y="41"/>
                    <a:pt x="103" y="39"/>
                    <a:pt x="103" y="37"/>
                  </a:cubicBezTo>
                  <a:cubicBezTo>
                    <a:pt x="111" y="37"/>
                    <a:pt x="118" y="31"/>
                    <a:pt x="117" y="23"/>
                  </a:cubicBezTo>
                  <a:cubicBezTo>
                    <a:pt x="117" y="15"/>
                    <a:pt x="117" y="15"/>
                    <a:pt x="117" y="15"/>
                  </a:cubicBezTo>
                  <a:cubicBezTo>
                    <a:pt x="117" y="7"/>
                    <a:pt x="110" y="0"/>
                    <a:pt x="10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îśḷíde">
              <a:extLst>
                <a:ext uri="{FF2B5EF4-FFF2-40B4-BE49-F238E27FC236}">
                  <a16:creationId xmlns:a16="http://schemas.microsoft.com/office/drawing/2014/main" id="{21DEE05B-B61F-456F-BD08-1C36535ABCAB}"/>
                </a:ext>
              </a:extLst>
            </p:cNvPr>
            <p:cNvSpPr/>
            <p:nvPr/>
          </p:nvSpPr>
          <p:spPr bwMode="auto">
            <a:xfrm>
              <a:off x="5778572" y="5287400"/>
              <a:ext cx="163402" cy="37502"/>
            </a:xfrm>
            <a:custGeom>
              <a:avLst/>
              <a:gdLst>
                <a:gd name="T0" fmla="*/ 85 w 85"/>
                <a:gd name="T1" fmla="*/ 9 h 19"/>
                <a:gd name="T2" fmla="*/ 75 w 85"/>
                <a:gd name="T3" fmla="*/ 19 h 19"/>
                <a:gd name="T4" fmla="*/ 10 w 85"/>
                <a:gd name="T5" fmla="*/ 19 h 19"/>
                <a:gd name="T6" fmla="*/ 0 w 85"/>
                <a:gd name="T7" fmla="*/ 9 h 19"/>
                <a:gd name="T8" fmla="*/ 10 w 85"/>
                <a:gd name="T9" fmla="*/ 0 h 19"/>
                <a:gd name="T10" fmla="*/ 75 w 85"/>
                <a:gd name="T11" fmla="*/ 0 h 19"/>
                <a:gd name="T12" fmla="*/ 85 w 85"/>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85" h="19">
                  <a:moveTo>
                    <a:pt x="85" y="9"/>
                  </a:moveTo>
                  <a:cubicBezTo>
                    <a:pt x="85" y="14"/>
                    <a:pt x="80" y="19"/>
                    <a:pt x="75" y="19"/>
                  </a:cubicBezTo>
                  <a:cubicBezTo>
                    <a:pt x="10" y="19"/>
                    <a:pt x="10" y="19"/>
                    <a:pt x="10" y="19"/>
                  </a:cubicBezTo>
                  <a:cubicBezTo>
                    <a:pt x="5" y="19"/>
                    <a:pt x="0" y="15"/>
                    <a:pt x="0" y="9"/>
                  </a:cubicBezTo>
                  <a:cubicBezTo>
                    <a:pt x="0" y="4"/>
                    <a:pt x="5" y="0"/>
                    <a:pt x="10" y="0"/>
                  </a:cubicBezTo>
                  <a:cubicBezTo>
                    <a:pt x="75" y="0"/>
                    <a:pt x="75" y="0"/>
                    <a:pt x="75" y="0"/>
                  </a:cubicBezTo>
                  <a:cubicBezTo>
                    <a:pt x="80" y="0"/>
                    <a:pt x="85" y="4"/>
                    <a:pt x="85" y="9"/>
                  </a:cubicBezTo>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iš1íḑé">
              <a:extLst>
                <a:ext uri="{FF2B5EF4-FFF2-40B4-BE49-F238E27FC236}">
                  <a16:creationId xmlns:a16="http://schemas.microsoft.com/office/drawing/2014/main" id="{F57F5C5A-586D-4121-9A97-7B0B7E947E9F}"/>
                </a:ext>
              </a:extLst>
            </p:cNvPr>
            <p:cNvSpPr/>
            <p:nvPr/>
          </p:nvSpPr>
          <p:spPr bwMode="auto">
            <a:xfrm>
              <a:off x="5794644" y="5306151"/>
              <a:ext cx="131257" cy="42860"/>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6" name="išļiḓé">
              <a:extLst>
                <a:ext uri="{FF2B5EF4-FFF2-40B4-BE49-F238E27FC236}">
                  <a16:creationId xmlns:a16="http://schemas.microsoft.com/office/drawing/2014/main" id="{FD958E1B-BB8C-42D4-BA30-F7D6E0E52EE9}"/>
                </a:ext>
              </a:extLst>
            </p:cNvPr>
            <p:cNvSpPr/>
            <p:nvPr/>
          </p:nvSpPr>
          <p:spPr bwMode="auto">
            <a:xfrm>
              <a:off x="5778572" y="5287400"/>
              <a:ext cx="163402" cy="37502"/>
            </a:xfrm>
            <a:custGeom>
              <a:avLst/>
              <a:gdLst>
                <a:gd name="T0" fmla="*/ 85 w 85"/>
                <a:gd name="T1" fmla="*/ 9 h 19"/>
                <a:gd name="T2" fmla="*/ 75 w 85"/>
                <a:gd name="T3" fmla="*/ 19 h 19"/>
                <a:gd name="T4" fmla="*/ 10 w 85"/>
                <a:gd name="T5" fmla="*/ 19 h 19"/>
                <a:gd name="T6" fmla="*/ 0 w 85"/>
                <a:gd name="T7" fmla="*/ 9 h 19"/>
                <a:gd name="T8" fmla="*/ 10 w 85"/>
                <a:gd name="T9" fmla="*/ 0 h 19"/>
                <a:gd name="T10" fmla="*/ 75 w 85"/>
                <a:gd name="T11" fmla="*/ 0 h 19"/>
                <a:gd name="T12" fmla="*/ 85 w 85"/>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85" h="19">
                  <a:moveTo>
                    <a:pt x="85" y="9"/>
                  </a:moveTo>
                  <a:cubicBezTo>
                    <a:pt x="85" y="14"/>
                    <a:pt x="80" y="19"/>
                    <a:pt x="75" y="19"/>
                  </a:cubicBezTo>
                  <a:cubicBezTo>
                    <a:pt x="10" y="19"/>
                    <a:pt x="10" y="19"/>
                    <a:pt x="10" y="19"/>
                  </a:cubicBezTo>
                  <a:cubicBezTo>
                    <a:pt x="5" y="19"/>
                    <a:pt x="0" y="15"/>
                    <a:pt x="0" y="9"/>
                  </a:cubicBezTo>
                  <a:cubicBezTo>
                    <a:pt x="0" y="4"/>
                    <a:pt x="5" y="0"/>
                    <a:pt x="10" y="0"/>
                  </a:cubicBezTo>
                  <a:cubicBezTo>
                    <a:pt x="75" y="0"/>
                    <a:pt x="75" y="0"/>
                    <a:pt x="75" y="0"/>
                  </a:cubicBezTo>
                  <a:cubicBezTo>
                    <a:pt x="80" y="0"/>
                    <a:pt x="85" y="4"/>
                    <a:pt x="85" y="9"/>
                  </a:cubicBezTo>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îSḻïḍe">
              <a:extLst>
                <a:ext uri="{FF2B5EF4-FFF2-40B4-BE49-F238E27FC236}">
                  <a16:creationId xmlns:a16="http://schemas.microsoft.com/office/drawing/2014/main" id="{260ED6F1-45D6-4AAE-9796-1BFD3D47949A}"/>
                </a:ext>
              </a:extLst>
            </p:cNvPr>
            <p:cNvSpPr/>
            <p:nvPr/>
          </p:nvSpPr>
          <p:spPr bwMode="auto">
            <a:xfrm>
              <a:off x="5794644" y="5306151"/>
              <a:ext cx="131257" cy="42860"/>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8" name="íṡļîḋe">
              <a:extLst>
                <a:ext uri="{FF2B5EF4-FFF2-40B4-BE49-F238E27FC236}">
                  <a16:creationId xmlns:a16="http://schemas.microsoft.com/office/drawing/2014/main" id="{E94C0812-7B4C-426A-A006-C5F5C9419B60}"/>
                </a:ext>
              </a:extLst>
            </p:cNvPr>
            <p:cNvSpPr/>
            <p:nvPr/>
          </p:nvSpPr>
          <p:spPr bwMode="auto">
            <a:xfrm>
              <a:off x="5794644" y="5563308"/>
              <a:ext cx="136615" cy="380378"/>
            </a:xfrm>
            <a:custGeom>
              <a:avLst/>
              <a:gdLst>
                <a:gd name="T0" fmla="*/ 71 w 72"/>
                <a:gd name="T1" fmla="*/ 0 h 199"/>
                <a:gd name="T2" fmla="*/ 72 w 72"/>
                <a:gd name="T3" fmla="*/ 165 h 199"/>
                <a:gd name="T4" fmla="*/ 36 w 72"/>
                <a:gd name="T5" fmla="*/ 199 h 199"/>
                <a:gd name="T6" fmla="*/ 0 w 72"/>
                <a:gd name="T7" fmla="*/ 165 h 199"/>
                <a:gd name="T8" fmla="*/ 0 w 72"/>
                <a:gd name="T9" fmla="*/ 1 h 199"/>
                <a:gd name="T10" fmla="*/ 71 w 72"/>
                <a:gd name="T11" fmla="*/ 0 h 199"/>
              </a:gdLst>
              <a:ahLst/>
              <a:cxnLst>
                <a:cxn ang="0">
                  <a:pos x="T0" y="T1"/>
                </a:cxn>
                <a:cxn ang="0">
                  <a:pos x="T2" y="T3"/>
                </a:cxn>
                <a:cxn ang="0">
                  <a:pos x="T4" y="T5"/>
                </a:cxn>
                <a:cxn ang="0">
                  <a:pos x="T6" y="T7"/>
                </a:cxn>
                <a:cxn ang="0">
                  <a:pos x="T8" y="T9"/>
                </a:cxn>
                <a:cxn ang="0">
                  <a:pos x="T10" y="T11"/>
                </a:cxn>
              </a:cxnLst>
              <a:rect l="0" t="0" r="r" b="b"/>
              <a:pathLst>
                <a:path w="72" h="199">
                  <a:moveTo>
                    <a:pt x="71" y="0"/>
                  </a:moveTo>
                  <a:cubicBezTo>
                    <a:pt x="72" y="165"/>
                    <a:pt x="72" y="165"/>
                    <a:pt x="72" y="165"/>
                  </a:cubicBezTo>
                  <a:cubicBezTo>
                    <a:pt x="72" y="184"/>
                    <a:pt x="56" y="199"/>
                    <a:pt x="36" y="199"/>
                  </a:cubicBezTo>
                  <a:cubicBezTo>
                    <a:pt x="16" y="199"/>
                    <a:pt x="0" y="184"/>
                    <a:pt x="0" y="165"/>
                  </a:cubicBezTo>
                  <a:cubicBezTo>
                    <a:pt x="0" y="1"/>
                    <a:pt x="0" y="1"/>
                    <a:pt x="0" y="1"/>
                  </a:cubicBezTo>
                  <a:cubicBezTo>
                    <a:pt x="71" y="0"/>
                    <a:pt x="71" y="0"/>
                    <a:pt x="71" y="0"/>
                  </a:cubicBezTo>
                </a:path>
              </a:pathLst>
            </a:custGeom>
            <a:solidFill>
              <a:srgbClr val="49C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î$ḻîḍe">
              <a:extLst>
                <a:ext uri="{FF2B5EF4-FFF2-40B4-BE49-F238E27FC236}">
                  <a16:creationId xmlns:a16="http://schemas.microsoft.com/office/drawing/2014/main" id="{DBCE4E48-8A84-400E-AB39-980D7E090B41}"/>
                </a:ext>
              </a:extLst>
            </p:cNvPr>
            <p:cNvSpPr/>
            <p:nvPr/>
          </p:nvSpPr>
          <p:spPr bwMode="auto">
            <a:xfrm>
              <a:off x="5829467" y="5807071"/>
              <a:ext cx="37502" cy="37502"/>
            </a:xfrm>
            <a:prstGeom prst="ellipse">
              <a:avLst/>
            </a:prstGeom>
            <a:solidFill>
              <a:srgbClr val="D6E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îṡļíďê">
              <a:extLst>
                <a:ext uri="{FF2B5EF4-FFF2-40B4-BE49-F238E27FC236}">
                  <a16:creationId xmlns:a16="http://schemas.microsoft.com/office/drawing/2014/main" id="{EDAEF692-A76C-4D6F-94DA-7F64DF47959D}"/>
                </a:ext>
              </a:extLst>
            </p:cNvPr>
            <p:cNvSpPr/>
            <p:nvPr/>
          </p:nvSpPr>
          <p:spPr bwMode="auto">
            <a:xfrm>
              <a:off x="5848218" y="5734746"/>
              <a:ext cx="26787" cy="26787"/>
            </a:xfrm>
            <a:prstGeom prst="ellipse">
              <a:avLst/>
            </a:prstGeom>
            <a:solidFill>
              <a:srgbClr val="D6E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ṩḻiḋé">
              <a:extLst>
                <a:ext uri="{FF2B5EF4-FFF2-40B4-BE49-F238E27FC236}">
                  <a16:creationId xmlns:a16="http://schemas.microsoft.com/office/drawing/2014/main" id="{EF6871B5-E415-4B74-98F7-D6D61185E895}"/>
                </a:ext>
              </a:extLst>
            </p:cNvPr>
            <p:cNvSpPr/>
            <p:nvPr/>
          </p:nvSpPr>
          <p:spPr bwMode="auto">
            <a:xfrm>
              <a:off x="5848218" y="5882076"/>
              <a:ext cx="21430" cy="18751"/>
            </a:xfrm>
            <a:prstGeom prst="ellipse">
              <a:avLst/>
            </a:prstGeom>
            <a:solidFill>
              <a:srgbClr val="D6E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išlíḍè">
              <a:extLst>
                <a:ext uri="{FF2B5EF4-FFF2-40B4-BE49-F238E27FC236}">
                  <a16:creationId xmlns:a16="http://schemas.microsoft.com/office/drawing/2014/main" id="{361BA281-8D15-4F03-9CAE-22CF6C8DB3CA}"/>
                </a:ext>
              </a:extLst>
            </p:cNvPr>
            <p:cNvSpPr/>
            <p:nvPr/>
          </p:nvSpPr>
          <p:spPr bwMode="auto">
            <a:xfrm>
              <a:off x="5888399" y="5780284"/>
              <a:ext cx="21430" cy="21430"/>
            </a:xfrm>
            <a:prstGeom prst="ellipse">
              <a:avLst/>
            </a:prstGeom>
            <a:solidFill>
              <a:srgbClr val="D6E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íṣḻîdé">
              <a:extLst>
                <a:ext uri="{FF2B5EF4-FFF2-40B4-BE49-F238E27FC236}">
                  <a16:creationId xmlns:a16="http://schemas.microsoft.com/office/drawing/2014/main" id="{35916918-CAB3-4B53-91F8-731393B8787F}"/>
                </a:ext>
              </a:extLst>
            </p:cNvPr>
            <p:cNvSpPr/>
            <p:nvPr/>
          </p:nvSpPr>
          <p:spPr bwMode="auto">
            <a:xfrm>
              <a:off x="6421464" y="5335617"/>
              <a:ext cx="225012" cy="621463"/>
            </a:xfrm>
            <a:custGeom>
              <a:avLst/>
              <a:gdLst>
                <a:gd name="T0" fmla="*/ 102 w 117"/>
                <a:gd name="T1" fmla="*/ 0 h 325"/>
                <a:gd name="T2" fmla="*/ 15 w 117"/>
                <a:gd name="T3" fmla="*/ 0 h 325"/>
                <a:gd name="T4" fmla="*/ 0 w 117"/>
                <a:gd name="T5" fmla="*/ 15 h 325"/>
                <a:gd name="T6" fmla="*/ 0 w 117"/>
                <a:gd name="T7" fmla="*/ 23 h 325"/>
                <a:gd name="T8" fmla="*/ 15 w 117"/>
                <a:gd name="T9" fmla="*/ 38 h 325"/>
                <a:gd name="T10" fmla="*/ 15 w 117"/>
                <a:gd name="T11" fmla="*/ 38 h 325"/>
                <a:gd name="T12" fmla="*/ 15 w 117"/>
                <a:gd name="T13" fmla="*/ 42 h 325"/>
                <a:gd name="T14" fmla="*/ 16 w 117"/>
                <a:gd name="T15" fmla="*/ 283 h 325"/>
                <a:gd name="T16" fmla="*/ 60 w 117"/>
                <a:gd name="T17" fmla="*/ 325 h 325"/>
                <a:gd name="T18" fmla="*/ 104 w 117"/>
                <a:gd name="T19" fmla="*/ 283 h 325"/>
                <a:gd name="T20" fmla="*/ 103 w 117"/>
                <a:gd name="T21" fmla="*/ 42 h 325"/>
                <a:gd name="T22" fmla="*/ 102 w 117"/>
                <a:gd name="T23" fmla="*/ 37 h 325"/>
                <a:gd name="T24" fmla="*/ 117 w 117"/>
                <a:gd name="T25" fmla="*/ 23 h 325"/>
                <a:gd name="T26" fmla="*/ 117 w 117"/>
                <a:gd name="T27" fmla="*/ 15 h 325"/>
                <a:gd name="T28" fmla="*/ 102 w 117"/>
                <a:gd name="T2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25">
                  <a:moveTo>
                    <a:pt x="102" y="0"/>
                  </a:moveTo>
                  <a:cubicBezTo>
                    <a:pt x="15" y="0"/>
                    <a:pt x="15" y="0"/>
                    <a:pt x="15" y="0"/>
                  </a:cubicBezTo>
                  <a:cubicBezTo>
                    <a:pt x="6" y="0"/>
                    <a:pt x="0" y="7"/>
                    <a:pt x="0" y="15"/>
                  </a:cubicBezTo>
                  <a:cubicBezTo>
                    <a:pt x="0" y="23"/>
                    <a:pt x="0" y="23"/>
                    <a:pt x="0" y="23"/>
                  </a:cubicBezTo>
                  <a:cubicBezTo>
                    <a:pt x="0" y="31"/>
                    <a:pt x="7" y="38"/>
                    <a:pt x="15" y="38"/>
                  </a:cubicBezTo>
                  <a:cubicBezTo>
                    <a:pt x="15" y="38"/>
                    <a:pt x="15" y="38"/>
                    <a:pt x="15" y="38"/>
                  </a:cubicBezTo>
                  <a:cubicBezTo>
                    <a:pt x="15" y="39"/>
                    <a:pt x="15" y="41"/>
                    <a:pt x="15" y="42"/>
                  </a:cubicBezTo>
                  <a:cubicBezTo>
                    <a:pt x="16" y="283"/>
                    <a:pt x="16" y="283"/>
                    <a:pt x="16" y="283"/>
                  </a:cubicBezTo>
                  <a:cubicBezTo>
                    <a:pt x="16" y="307"/>
                    <a:pt x="36" y="325"/>
                    <a:pt x="60" y="325"/>
                  </a:cubicBezTo>
                  <a:cubicBezTo>
                    <a:pt x="84" y="325"/>
                    <a:pt x="104" y="306"/>
                    <a:pt x="104" y="283"/>
                  </a:cubicBezTo>
                  <a:cubicBezTo>
                    <a:pt x="103" y="42"/>
                    <a:pt x="103" y="42"/>
                    <a:pt x="103" y="42"/>
                  </a:cubicBezTo>
                  <a:cubicBezTo>
                    <a:pt x="103" y="40"/>
                    <a:pt x="103" y="39"/>
                    <a:pt x="102" y="37"/>
                  </a:cubicBezTo>
                  <a:cubicBezTo>
                    <a:pt x="111" y="37"/>
                    <a:pt x="117" y="31"/>
                    <a:pt x="117" y="23"/>
                  </a:cubicBezTo>
                  <a:cubicBezTo>
                    <a:pt x="117" y="15"/>
                    <a:pt x="117" y="15"/>
                    <a:pt x="117" y="15"/>
                  </a:cubicBezTo>
                  <a:cubicBezTo>
                    <a:pt x="117" y="7"/>
                    <a:pt x="110" y="0"/>
                    <a:pt x="10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íṡḷiḓè">
              <a:extLst>
                <a:ext uri="{FF2B5EF4-FFF2-40B4-BE49-F238E27FC236}">
                  <a16:creationId xmlns:a16="http://schemas.microsoft.com/office/drawing/2014/main" id="{FE597CB0-D16C-4DBD-A2E2-37B408E351BE}"/>
                </a:ext>
              </a:extLst>
            </p:cNvPr>
            <p:cNvSpPr/>
            <p:nvPr/>
          </p:nvSpPr>
          <p:spPr bwMode="auto">
            <a:xfrm>
              <a:off x="6453609" y="5287400"/>
              <a:ext cx="163402" cy="34823"/>
            </a:xfrm>
            <a:custGeom>
              <a:avLst/>
              <a:gdLst>
                <a:gd name="T0" fmla="*/ 85 w 85"/>
                <a:gd name="T1" fmla="*/ 9 h 19"/>
                <a:gd name="T2" fmla="*/ 75 w 85"/>
                <a:gd name="T3" fmla="*/ 18 h 19"/>
                <a:gd name="T4" fmla="*/ 10 w 85"/>
                <a:gd name="T5" fmla="*/ 19 h 19"/>
                <a:gd name="T6" fmla="*/ 0 w 85"/>
                <a:gd name="T7" fmla="*/ 9 h 19"/>
                <a:gd name="T8" fmla="*/ 10 w 85"/>
                <a:gd name="T9" fmla="*/ 0 h 19"/>
                <a:gd name="T10" fmla="*/ 75 w 85"/>
                <a:gd name="T11" fmla="*/ 0 h 19"/>
                <a:gd name="T12" fmla="*/ 85 w 85"/>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85" h="19">
                  <a:moveTo>
                    <a:pt x="85" y="9"/>
                  </a:moveTo>
                  <a:cubicBezTo>
                    <a:pt x="85" y="14"/>
                    <a:pt x="80" y="18"/>
                    <a:pt x="75" y="18"/>
                  </a:cubicBezTo>
                  <a:cubicBezTo>
                    <a:pt x="10" y="19"/>
                    <a:pt x="10" y="19"/>
                    <a:pt x="10" y="19"/>
                  </a:cubicBezTo>
                  <a:cubicBezTo>
                    <a:pt x="4" y="19"/>
                    <a:pt x="0" y="14"/>
                    <a:pt x="0" y="9"/>
                  </a:cubicBezTo>
                  <a:cubicBezTo>
                    <a:pt x="0" y="4"/>
                    <a:pt x="4" y="0"/>
                    <a:pt x="10" y="0"/>
                  </a:cubicBezTo>
                  <a:cubicBezTo>
                    <a:pt x="75" y="0"/>
                    <a:pt x="75" y="0"/>
                    <a:pt x="75" y="0"/>
                  </a:cubicBezTo>
                  <a:cubicBezTo>
                    <a:pt x="80" y="0"/>
                    <a:pt x="85" y="4"/>
                    <a:pt x="85" y="9"/>
                  </a:cubicBezTo>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ïṡľíḑè">
              <a:extLst>
                <a:ext uri="{FF2B5EF4-FFF2-40B4-BE49-F238E27FC236}">
                  <a16:creationId xmlns:a16="http://schemas.microsoft.com/office/drawing/2014/main" id="{C1342F7D-6840-46B8-8D81-DC889BBF8E71}"/>
                </a:ext>
              </a:extLst>
            </p:cNvPr>
            <p:cNvSpPr/>
            <p:nvPr/>
          </p:nvSpPr>
          <p:spPr bwMode="auto">
            <a:xfrm>
              <a:off x="6469681" y="5303472"/>
              <a:ext cx="128579" cy="42860"/>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6" name="i$1ïdê">
              <a:extLst>
                <a:ext uri="{FF2B5EF4-FFF2-40B4-BE49-F238E27FC236}">
                  <a16:creationId xmlns:a16="http://schemas.microsoft.com/office/drawing/2014/main" id="{91FE4215-9956-4730-9789-D917E2331630}"/>
                </a:ext>
              </a:extLst>
            </p:cNvPr>
            <p:cNvSpPr/>
            <p:nvPr/>
          </p:nvSpPr>
          <p:spPr bwMode="auto">
            <a:xfrm>
              <a:off x="6469681" y="5710638"/>
              <a:ext cx="136615" cy="230370"/>
            </a:xfrm>
            <a:custGeom>
              <a:avLst/>
              <a:gdLst>
                <a:gd name="T0" fmla="*/ 71 w 72"/>
                <a:gd name="T1" fmla="*/ 0 h 121"/>
                <a:gd name="T2" fmla="*/ 71 w 72"/>
                <a:gd name="T3" fmla="*/ 87 h 121"/>
                <a:gd name="T4" fmla="*/ 36 w 72"/>
                <a:gd name="T5" fmla="*/ 121 h 121"/>
                <a:gd name="T6" fmla="*/ 0 w 72"/>
                <a:gd name="T7" fmla="*/ 87 h 121"/>
                <a:gd name="T8" fmla="*/ 0 w 72"/>
                <a:gd name="T9" fmla="*/ 0 h 121"/>
                <a:gd name="T10" fmla="*/ 71 w 72"/>
                <a:gd name="T11" fmla="*/ 0 h 121"/>
              </a:gdLst>
              <a:ahLst/>
              <a:cxnLst>
                <a:cxn ang="0">
                  <a:pos x="T0" y="T1"/>
                </a:cxn>
                <a:cxn ang="0">
                  <a:pos x="T2" y="T3"/>
                </a:cxn>
                <a:cxn ang="0">
                  <a:pos x="T4" y="T5"/>
                </a:cxn>
                <a:cxn ang="0">
                  <a:pos x="T6" y="T7"/>
                </a:cxn>
                <a:cxn ang="0">
                  <a:pos x="T8" y="T9"/>
                </a:cxn>
                <a:cxn ang="0">
                  <a:pos x="T10" y="T11"/>
                </a:cxn>
              </a:cxnLst>
              <a:rect l="0" t="0" r="r" b="b"/>
              <a:pathLst>
                <a:path w="72" h="121">
                  <a:moveTo>
                    <a:pt x="71" y="0"/>
                  </a:moveTo>
                  <a:cubicBezTo>
                    <a:pt x="71" y="87"/>
                    <a:pt x="71" y="87"/>
                    <a:pt x="71" y="87"/>
                  </a:cubicBezTo>
                  <a:cubicBezTo>
                    <a:pt x="72" y="106"/>
                    <a:pt x="56" y="121"/>
                    <a:pt x="36" y="121"/>
                  </a:cubicBezTo>
                  <a:cubicBezTo>
                    <a:pt x="16" y="121"/>
                    <a:pt x="0" y="106"/>
                    <a:pt x="0" y="87"/>
                  </a:cubicBezTo>
                  <a:cubicBezTo>
                    <a:pt x="0" y="0"/>
                    <a:pt x="0" y="0"/>
                    <a:pt x="0" y="0"/>
                  </a:cubicBezTo>
                  <a:cubicBezTo>
                    <a:pt x="71" y="0"/>
                    <a:pt x="71" y="0"/>
                    <a:pt x="71" y="0"/>
                  </a:cubicBezTo>
                </a:path>
              </a:pathLst>
            </a:custGeom>
            <a:solidFill>
              <a:srgbClr val="66BE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íśliḑè">
              <a:extLst>
                <a:ext uri="{FF2B5EF4-FFF2-40B4-BE49-F238E27FC236}">
                  <a16:creationId xmlns:a16="http://schemas.microsoft.com/office/drawing/2014/main" id="{3B4C53F0-501D-4CC7-A04D-5A5D37241F8F}"/>
                </a:ext>
              </a:extLst>
            </p:cNvPr>
            <p:cNvSpPr/>
            <p:nvPr/>
          </p:nvSpPr>
          <p:spPr bwMode="auto">
            <a:xfrm>
              <a:off x="6496469" y="5761533"/>
              <a:ext cx="37502" cy="34823"/>
            </a:xfrm>
            <a:prstGeom prst="ellipse">
              <a:avLst/>
            </a:prstGeom>
            <a:solidFill>
              <a:srgbClr val="DCECE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ïśḷíḍê">
              <a:extLst>
                <a:ext uri="{FF2B5EF4-FFF2-40B4-BE49-F238E27FC236}">
                  <a16:creationId xmlns:a16="http://schemas.microsoft.com/office/drawing/2014/main" id="{1C3CF302-7C66-4441-BE7E-808128145675}"/>
                </a:ext>
              </a:extLst>
            </p:cNvPr>
            <p:cNvSpPr/>
            <p:nvPr/>
          </p:nvSpPr>
          <p:spPr bwMode="auto">
            <a:xfrm>
              <a:off x="6555400" y="5815108"/>
              <a:ext cx="21430" cy="21430"/>
            </a:xfrm>
            <a:prstGeom prst="ellipse">
              <a:avLst/>
            </a:prstGeom>
            <a:solidFill>
              <a:srgbClr val="DCECE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islïďé">
              <a:extLst>
                <a:ext uri="{FF2B5EF4-FFF2-40B4-BE49-F238E27FC236}">
                  <a16:creationId xmlns:a16="http://schemas.microsoft.com/office/drawing/2014/main" id="{2AD2819A-9F41-40FF-B0E8-81A0AC37514A}"/>
                </a:ext>
              </a:extLst>
            </p:cNvPr>
            <p:cNvSpPr/>
            <p:nvPr/>
          </p:nvSpPr>
          <p:spPr bwMode="auto">
            <a:xfrm>
              <a:off x="6504505" y="5871361"/>
              <a:ext cx="21430" cy="21430"/>
            </a:xfrm>
            <a:prstGeom prst="ellipse">
              <a:avLst/>
            </a:prstGeom>
            <a:solidFill>
              <a:srgbClr val="DCECE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íṧḷîḋê">
              <a:extLst>
                <a:ext uri="{FF2B5EF4-FFF2-40B4-BE49-F238E27FC236}">
                  <a16:creationId xmlns:a16="http://schemas.microsoft.com/office/drawing/2014/main" id="{C4AC474C-89EA-4BE6-943B-D0E2F9C09ECC}"/>
                </a:ext>
              </a:extLst>
            </p:cNvPr>
            <p:cNvSpPr/>
            <p:nvPr/>
          </p:nvSpPr>
          <p:spPr bwMode="auto">
            <a:xfrm>
              <a:off x="5564274" y="5632955"/>
              <a:ext cx="1320609" cy="34823"/>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1" name="išľïḋe">
              <a:extLst>
                <a:ext uri="{FF2B5EF4-FFF2-40B4-BE49-F238E27FC236}">
                  <a16:creationId xmlns:a16="http://schemas.microsoft.com/office/drawing/2014/main" id="{FB6B2C78-9CAF-489E-9F5A-5EAB7474D29B}"/>
                </a:ext>
              </a:extLst>
            </p:cNvPr>
            <p:cNvSpPr/>
            <p:nvPr/>
          </p:nvSpPr>
          <p:spPr bwMode="auto">
            <a:xfrm>
              <a:off x="6027693" y="5649027"/>
              <a:ext cx="37502" cy="377699"/>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2" name="íṡļïḋé">
              <a:extLst>
                <a:ext uri="{FF2B5EF4-FFF2-40B4-BE49-F238E27FC236}">
                  <a16:creationId xmlns:a16="http://schemas.microsoft.com/office/drawing/2014/main" id="{1B5464A6-E64A-47C5-BFC0-898053866E1D}"/>
                </a:ext>
              </a:extLst>
            </p:cNvPr>
            <p:cNvSpPr/>
            <p:nvPr/>
          </p:nvSpPr>
          <p:spPr bwMode="auto">
            <a:xfrm>
              <a:off x="6367890" y="5649027"/>
              <a:ext cx="37502" cy="377699"/>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3" name="íṡḻíḋé">
              <a:extLst>
                <a:ext uri="{FF2B5EF4-FFF2-40B4-BE49-F238E27FC236}">
                  <a16:creationId xmlns:a16="http://schemas.microsoft.com/office/drawing/2014/main" id="{1933DB0A-2A85-4D6F-9E50-752140109252}"/>
                </a:ext>
              </a:extLst>
            </p:cNvPr>
            <p:cNvSpPr/>
            <p:nvPr/>
          </p:nvSpPr>
          <p:spPr bwMode="auto">
            <a:xfrm>
              <a:off x="6006263" y="6021369"/>
              <a:ext cx="77683" cy="18751"/>
            </a:xfrm>
            <a:custGeom>
              <a:avLst/>
              <a:gdLst>
                <a:gd name="T0" fmla="*/ 0 w 40"/>
                <a:gd name="T1" fmla="*/ 10 h 10"/>
                <a:gd name="T2" fmla="*/ 0 w 40"/>
                <a:gd name="T3" fmla="*/ 10 h 10"/>
                <a:gd name="T4" fmla="*/ 9 w 40"/>
                <a:gd name="T5" fmla="*/ 0 h 10"/>
                <a:gd name="T6" fmla="*/ 32 w 40"/>
                <a:gd name="T7" fmla="*/ 0 h 10"/>
                <a:gd name="T8" fmla="*/ 40 w 40"/>
                <a:gd name="T9" fmla="*/ 10 h 10"/>
              </a:gdLst>
              <a:ahLst/>
              <a:cxnLst>
                <a:cxn ang="0">
                  <a:pos x="T0" y="T1"/>
                </a:cxn>
                <a:cxn ang="0">
                  <a:pos x="T2" y="T3"/>
                </a:cxn>
                <a:cxn ang="0">
                  <a:pos x="T4" y="T5"/>
                </a:cxn>
                <a:cxn ang="0">
                  <a:pos x="T6" y="T7"/>
                </a:cxn>
                <a:cxn ang="0">
                  <a:pos x="T8" y="T9"/>
                </a:cxn>
              </a:cxnLst>
              <a:rect l="0" t="0" r="r" b="b"/>
              <a:pathLst>
                <a:path w="40" h="10">
                  <a:moveTo>
                    <a:pt x="0" y="10"/>
                  </a:moveTo>
                  <a:cubicBezTo>
                    <a:pt x="0" y="10"/>
                    <a:pt x="0" y="10"/>
                    <a:pt x="0" y="10"/>
                  </a:cubicBezTo>
                  <a:cubicBezTo>
                    <a:pt x="0" y="5"/>
                    <a:pt x="4" y="0"/>
                    <a:pt x="9" y="0"/>
                  </a:cubicBezTo>
                  <a:cubicBezTo>
                    <a:pt x="32" y="0"/>
                    <a:pt x="32" y="0"/>
                    <a:pt x="32" y="0"/>
                  </a:cubicBezTo>
                  <a:cubicBezTo>
                    <a:pt x="36" y="0"/>
                    <a:pt x="40" y="5"/>
                    <a:pt x="40" y="10"/>
                  </a:cubicBezTo>
                </a:path>
              </a:pathLst>
            </a:custGeom>
            <a:solidFill>
              <a:srgbClr val="3C3C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íṡḻîdè">
              <a:extLst>
                <a:ext uri="{FF2B5EF4-FFF2-40B4-BE49-F238E27FC236}">
                  <a16:creationId xmlns:a16="http://schemas.microsoft.com/office/drawing/2014/main" id="{67084BB0-F313-493E-B4C9-ABA3EA47C69B}"/>
                </a:ext>
              </a:extLst>
            </p:cNvPr>
            <p:cNvSpPr/>
            <p:nvPr/>
          </p:nvSpPr>
          <p:spPr bwMode="auto">
            <a:xfrm>
              <a:off x="6003584" y="6016012"/>
              <a:ext cx="83040" cy="24108"/>
            </a:xfrm>
            <a:custGeom>
              <a:avLst/>
              <a:gdLst>
                <a:gd name="T0" fmla="*/ 44 w 44"/>
                <a:gd name="T1" fmla="*/ 12 h 12"/>
                <a:gd name="T2" fmla="*/ 40 w 44"/>
                <a:gd name="T3" fmla="*/ 12 h 12"/>
                <a:gd name="T4" fmla="*/ 34 w 44"/>
                <a:gd name="T5" fmla="*/ 4 h 12"/>
                <a:gd name="T6" fmla="*/ 11 w 44"/>
                <a:gd name="T7" fmla="*/ 4 h 12"/>
                <a:gd name="T8" fmla="*/ 4 w 44"/>
                <a:gd name="T9" fmla="*/ 12 h 12"/>
                <a:gd name="T10" fmla="*/ 0 w 44"/>
                <a:gd name="T11" fmla="*/ 12 h 12"/>
                <a:gd name="T12" fmla="*/ 11 w 44"/>
                <a:gd name="T13" fmla="*/ 0 h 12"/>
                <a:gd name="T14" fmla="*/ 34 w 44"/>
                <a:gd name="T15" fmla="*/ 0 h 12"/>
                <a:gd name="T16" fmla="*/ 44 w 44"/>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2">
                  <a:moveTo>
                    <a:pt x="44" y="12"/>
                  </a:moveTo>
                  <a:cubicBezTo>
                    <a:pt x="40" y="12"/>
                    <a:pt x="40" y="12"/>
                    <a:pt x="40" y="12"/>
                  </a:cubicBezTo>
                  <a:cubicBezTo>
                    <a:pt x="40" y="8"/>
                    <a:pt x="37" y="4"/>
                    <a:pt x="34" y="4"/>
                  </a:cubicBezTo>
                  <a:cubicBezTo>
                    <a:pt x="11" y="4"/>
                    <a:pt x="11" y="4"/>
                    <a:pt x="11" y="4"/>
                  </a:cubicBezTo>
                  <a:cubicBezTo>
                    <a:pt x="7" y="4"/>
                    <a:pt x="4" y="8"/>
                    <a:pt x="4" y="12"/>
                  </a:cubicBezTo>
                  <a:cubicBezTo>
                    <a:pt x="0" y="12"/>
                    <a:pt x="0" y="12"/>
                    <a:pt x="0" y="12"/>
                  </a:cubicBezTo>
                  <a:cubicBezTo>
                    <a:pt x="0" y="6"/>
                    <a:pt x="5" y="0"/>
                    <a:pt x="11" y="0"/>
                  </a:cubicBezTo>
                  <a:cubicBezTo>
                    <a:pt x="34" y="0"/>
                    <a:pt x="34" y="0"/>
                    <a:pt x="34" y="0"/>
                  </a:cubicBezTo>
                  <a:cubicBezTo>
                    <a:pt x="39" y="0"/>
                    <a:pt x="44" y="6"/>
                    <a:pt x="44" y="1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islîḑè">
              <a:extLst>
                <a:ext uri="{FF2B5EF4-FFF2-40B4-BE49-F238E27FC236}">
                  <a16:creationId xmlns:a16="http://schemas.microsoft.com/office/drawing/2014/main" id="{FFCA6DA4-A56A-454A-9B3A-3B6A9FB40E5F}"/>
                </a:ext>
              </a:extLst>
            </p:cNvPr>
            <p:cNvSpPr/>
            <p:nvPr/>
          </p:nvSpPr>
          <p:spPr bwMode="auto">
            <a:xfrm>
              <a:off x="6349139" y="6021369"/>
              <a:ext cx="75004" cy="18751"/>
            </a:xfrm>
            <a:custGeom>
              <a:avLst/>
              <a:gdLst>
                <a:gd name="T0" fmla="*/ 0 w 40"/>
                <a:gd name="T1" fmla="*/ 10 h 10"/>
                <a:gd name="T2" fmla="*/ 0 w 40"/>
                <a:gd name="T3" fmla="*/ 10 h 10"/>
                <a:gd name="T4" fmla="*/ 9 w 40"/>
                <a:gd name="T5" fmla="*/ 0 h 10"/>
                <a:gd name="T6" fmla="*/ 31 w 40"/>
                <a:gd name="T7" fmla="*/ 0 h 10"/>
                <a:gd name="T8" fmla="*/ 40 w 40"/>
                <a:gd name="T9" fmla="*/ 10 h 10"/>
              </a:gdLst>
              <a:ahLst/>
              <a:cxnLst>
                <a:cxn ang="0">
                  <a:pos x="T0" y="T1"/>
                </a:cxn>
                <a:cxn ang="0">
                  <a:pos x="T2" y="T3"/>
                </a:cxn>
                <a:cxn ang="0">
                  <a:pos x="T4" y="T5"/>
                </a:cxn>
                <a:cxn ang="0">
                  <a:pos x="T6" y="T7"/>
                </a:cxn>
                <a:cxn ang="0">
                  <a:pos x="T8" y="T9"/>
                </a:cxn>
              </a:cxnLst>
              <a:rect l="0" t="0" r="r" b="b"/>
              <a:pathLst>
                <a:path w="40" h="10">
                  <a:moveTo>
                    <a:pt x="0" y="10"/>
                  </a:moveTo>
                  <a:cubicBezTo>
                    <a:pt x="0" y="10"/>
                    <a:pt x="0" y="10"/>
                    <a:pt x="0" y="10"/>
                  </a:cubicBezTo>
                  <a:cubicBezTo>
                    <a:pt x="0" y="5"/>
                    <a:pt x="4" y="0"/>
                    <a:pt x="9" y="0"/>
                  </a:cubicBezTo>
                  <a:cubicBezTo>
                    <a:pt x="31" y="0"/>
                    <a:pt x="31" y="0"/>
                    <a:pt x="31" y="0"/>
                  </a:cubicBezTo>
                  <a:cubicBezTo>
                    <a:pt x="36" y="0"/>
                    <a:pt x="40" y="5"/>
                    <a:pt x="40" y="10"/>
                  </a:cubicBezTo>
                </a:path>
              </a:pathLst>
            </a:custGeom>
            <a:solidFill>
              <a:srgbClr val="3C3C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ŝḻíďé">
              <a:extLst>
                <a:ext uri="{FF2B5EF4-FFF2-40B4-BE49-F238E27FC236}">
                  <a16:creationId xmlns:a16="http://schemas.microsoft.com/office/drawing/2014/main" id="{66BA5CF9-D7E5-4589-800C-64E8343FFBB3}"/>
                </a:ext>
              </a:extLst>
            </p:cNvPr>
            <p:cNvSpPr/>
            <p:nvPr/>
          </p:nvSpPr>
          <p:spPr bwMode="auto">
            <a:xfrm>
              <a:off x="6343782" y="6016012"/>
              <a:ext cx="85719" cy="24108"/>
            </a:xfrm>
            <a:custGeom>
              <a:avLst/>
              <a:gdLst>
                <a:gd name="T0" fmla="*/ 44 w 44"/>
                <a:gd name="T1" fmla="*/ 12 h 12"/>
                <a:gd name="T2" fmla="*/ 40 w 44"/>
                <a:gd name="T3" fmla="*/ 12 h 12"/>
                <a:gd name="T4" fmla="*/ 33 w 44"/>
                <a:gd name="T5" fmla="*/ 4 h 12"/>
                <a:gd name="T6" fmla="*/ 11 w 44"/>
                <a:gd name="T7" fmla="*/ 4 h 12"/>
                <a:gd name="T8" fmla="*/ 4 w 44"/>
                <a:gd name="T9" fmla="*/ 12 h 12"/>
                <a:gd name="T10" fmla="*/ 0 w 44"/>
                <a:gd name="T11" fmla="*/ 12 h 12"/>
                <a:gd name="T12" fmla="*/ 11 w 44"/>
                <a:gd name="T13" fmla="*/ 0 h 12"/>
                <a:gd name="T14" fmla="*/ 33 w 44"/>
                <a:gd name="T15" fmla="*/ 0 h 12"/>
                <a:gd name="T16" fmla="*/ 44 w 44"/>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2">
                  <a:moveTo>
                    <a:pt x="44" y="12"/>
                  </a:moveTo>
                  <a:cubicBezTo>
                    <a:pt x="40" y="12"/>
                    <a:pt x="40" y="12"/>
                    <a:pt x="40" y="12"/>
                  </a:cubicBezTo>
                  <a:cubicBezTo>
                    <a:pt x="40" y="8"/>
                    <a:pt x="37" y="4"/>
                    <a:pt x="33" y="4"/>
                  </a:cubicBezTo>
                  <a:cubicBezTo>
                    <a:pt x="11" y="4"/>
                    <a:pt x="11" y="4"/>
                    <a:pt x="11" y="4"/>
                  </a:cubicBezTo>
                  <a:cubicBezTo>
                    <a:pt x="7" y="4"/>
                    <a:pt x="4" y="8"/>
                    <a:pt x="4" y="12"/>
                  </a:cubicBezTo>
                  <a:cubicBezTo>
                    <a:pt x="0" y="12"/>
                    <a:pt x="0" y="12"/>
                    <a:pt x="0" y="12"/>
                  </a:cubicBezTo>
                  <a:cubicBezTo>
                    <a:pt x="0" y="6"/>
                    <a:pt x="5" y="0"/>
                    <a:pt x="11" y="0"/>
                  </a:cubicBezTo>
                  <a:cubicBezTo>
                    <a:pt x="33" y="0"/>
                    <a:pt x="33" y="0"/>
                    <a:pt x="33" y="0"/>
                  </a:cubicBezTo>
                  <a:cubicBezTo>
                    <a:pt x="39" y="0"/>
                    <a:pt x="44" y="6"/>
                    <a:pt x="44" y="1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ïş1îde">
              <a:extLst>
                <a:ext uri="{FF2B5EF4-FFF2-40B4-BE49-F238E27FC236}">
                  <a16:creationId xmlns:a16="http://schemas.microsoft.com/office/drawing/2014/main" id="{901B102C-CD18-4D2E-8FCA-3D3497E28A0B}"/>
                </a:ext>
              </a:extLst>
            </p:cNvPr>
            <p:cNvSpPr/>
            <p:nvPr/>
          </p:nvSpPr>
          <p:spPr bwMode="auto">
            <a:xfrm>
              <a:off x="7447414" y="3993579"/>
              <a:ext cx="1068809" cy="1593838"/>
            </a:xfrm>
            <a:custGeom>
              <a:avLst/>
              <a:gdLst>
                <a:gd name="T0" fmla="*/ 256 w 558"/>
                <a:gd name="T1" fmla="*/ 0 h 835"/>
                <a:gd name="T2" fmla="*/ 244 w 558"/>
                <a:gd name="T3" fmla="*/ 9 h 835"/>
                <a:gd name="T4" fmla="*/ 240 w 558"/>
                <a:gd name="T5" fmla="*/ 23 h 835"/>
                <a:gd name="T6" fmla="*/ 246 w 558"/>
                <a:gd name="T7" fmla="*/ 37 h 835"/>
                <a:gd name="T8" fmla="*/ 170 w 558"/>
                <a:gd name="T9" fmla="*/ 277 h 835"/>
                <a:gd name="T10" fmla="*/ 167 w 558"/>
                <a:gd name="T11" fmla="*/ 276 h 835"/>
                <a:gd name="T12" fmla="*/ 147 w 558"/>
                <a:gd name="T13" fmla="*/ 340 h 835"/>
                <a:gd name="T14" fmla="*/ 160 w 558"/>
                <a:gd name="T15" fmla="*/ 344 h 835"/>
                <a:gd name="T16" fmla="*/ 159 w 558"/>
                <a:gd name="T17" fmla="*/ 348 h 835"/>
                <a:gd name="T18" fmla="*/ 166 w 558"/>
                <a:gd name="T19" fmla="*/ 371 h 835"/>
                <a:gd name="T20" fmla="*/ 151 w 558"/>
                <a:gd name="T21" fmla="*/ 426 h 835"/>
                <a:gd name="T22" fmla="*/ 161 w 558"/>
                <a:gd name="T23" fmla="*/ 442 h 835"/>
                <a:gd name="T24" fmla="*/ 212 w 558"/>
                <a:gd name="T25" fmla="*/ 455 h 835"/>
                <a:gd name="T26" fmla="*/ 216 w 558"/>
                <a:gd name="T27" fmla="*/ 456 h 835"/>
                <a:gd name="T28" fmla="*/ 230 w 558"/>
                <a:gd name="T29" fmla="*/ 445 h 835"/>
                <a:gd name="T30" fmla="*/ 244 w 558"/>
                <a:gd name="T31" fmla="*/ 392 h 835"/>
                <a:gd name="T32" fmla="*/ 261 w 558"/>
                <a:gd name="T33" fmla="*/ 377 h 835"/>
                <a:gd name="T34" fmla="*/ 262 w 558"/>
                <a:gd name="T35" fmla="*/ 374 h 835"/>
                <a:gd name="T36" fmla="*/ 275 w 558"/>
                <a:gd name="T37" fmla="*/ 377 h 835"/>
                <a:gd name="T38" fmla="*/ 296 w 558"/>
                <a:gd name="T39" fmla="*/ 313 h 835"/>
                <a:gd name="T40" fmla="*/ 292 w 558"/>
                <a:gd name="T41" fmla="*/ 312 h 835"/>
                <a:gd name="T42" fmla="*/ 300 w 558"/>
                <a:gd name="T43" fmla="*/ 289 h 835"/>
                <a:gd name="T44" fmla="*/ 315 w 558"/>
                <a:gd name="T45" fmla="*/ 291 h 835"/>
                <a:gd name="T46" fmla="*/ 349 w 558"/>
                <a:gd name="T47" fmla="*/ 277 h 835"/>
                <a:gd name="T48" fmla="*/ 504 w 558"/>
                <a:gd name="T49" fmla="*/ 472 h 835"/>
                <a:gd name="T50" fmla="*/ 378 w 558"/>
                <a:gd name="T51" fmla="*/ 657 h 835"/>
                <a:gd name="T52" fmla="*/ 323 w 558"/>
                <a:gd name="T53" fmla="*/ 635 h 835"/>
                <a:gd name="T54" fmla="*/ 256 w 558"/>
                <a:gd name="T55" fmla="*/ 669 h 835"/>
                <a:gd name="T56" fmla="*/ 142 w 558"/>
                <a:gd name="T57" fmla="*/ 606 h 835"/>
                <a:gd name="T58" fmla="*/ 316 w 558"/>
                <a:gd name="T59" fmla="*/ 606 h 835"/>
                <a:gd name="T60" fmla="*/ 316 w 558"/>
                <a:gd name="T61" fmla="*/ 555 h 835"/>
                <a:gd name="T62" fmla="*/ 69 w 558"/>
                <a:gd name="T63" fmla="*/ 555 h 835"/>
                <a:gd name="T64" fmla="*/ 69 w 558"/>
                <a:gd name="T65" fmla="*/ 606 h 835"/>
                <a:gd name="T66" fmla="*/ 76 w 558"/>
                <a:gd name="T67" fmla="*/ 606 h 835"/>
                <a:gd name="T68" fmla="*/ 80 w 558"/>
                <a:gd name="T69" fmla="*/ 613 h 835"/>
                <a:gd name="T70" fmla="*/ 244 w 558"/>
                <a:gd name="T71" fmla="*/ 719 h 835"/>
                <a:gd name="T72" fmla="*/ 244 w 558"/>
                <a:gd name="T73" fmla="*/ 737 h 835"/>
                <a:gd name="T74" fmla="*/ 59 w 558"/>
                <a:gd name="T75" fmla="*/ 737 h 835"/>
                <a:gd name="T76" fmla="*/ 0 w 558"/>
                <a:gd name="T77" fmla="*/ 835 h 835"/>
                <a:gd name="T78" fmla="*/ 509 w 558"/>
                <a:gd name="T79" fmla="*/ 835 h 835"/>
                <a:gd name="T80" fmla="*/ 450 w 558"/>
                <a:gd name="T81" fmla="*/ 737 h 835"/>
                <a:gd name="T82" fmla="*/ 401 w 558"/>
                <a:gd name="T83" fmla="*/ 737 h 835"/>
                <a:gd name="T84" fmla="*/ 401 w 558"/>
                <a:gd name="T85" fmla="*/ 710 h 835"/>
                <a:gd name="T86" fmla="*/ 401 w 558"/>
                <a:gd name="T87" fmla="*/ 703 h 835"/>
                <a:gd name="T88" fmla="*/ 558 w 558"/>
                <a:gd name="T89" fmla="*/ 472 h 835"/>
                <a:gd name="T90" fmla="*/ 359 w 558"/>
                <a:gd name="T91" fmla="*/ 226 h 835"/>
                <a:gd name="T92" fmla="*/ 328 w 558"/>
                <a:gd name="T93" fmla="*/ 200 h 835"/>
                <a:gd name="T94" fmla="*/ 369 w 558"/>
                <a:gd name="T95" fmla="*/ 70 h 835"/>
                <a:gd name="T96" fmla="*/ 370 w 558"/>
                <a:gd name="T97" fmla="*/ 70 h 835"/>
                <a:gd name="T98" fmla="*/ 374 w 558"/>
                <a:gd name="T99" fmla="*/ 71 h 835"/>
                <a:gd name="T100" fmla="*/ 386 w 558"/>
                <a:gd name="T101" fmla="*/ 62 h 835"/>
                <a:gd name="T102" fmla="*/ 390 w 558"/>
                <a:gd name="T103" fmla="*/ 48 h 835"/>
                <a:gd name="T104" fmla="*/ 381 w 558"/>
                <a:gd name="T105" fmla="*/ 33 h 835"/>
                <a:gd name="T106" fmla="*/ 259 w 558"/>
                <a:gd name="T107" fmla="*/ 1 h 835"/>
                <a:gd name="T108" fmla="*/ 256 w 558"/>
                <a:gd name="T109"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8" h="835">
                  <a:moveTo>
                    <a:pt x="256" y="0"/>
                  </a:moveTo>
                  <a:cubicBezTo>
                    <a:pt x="250" y="0"/>
                    <a:pt x="245" y="4"/>
                    <a:pt x="244" y="9"/>
                  </a:cubicBezTo>
                  <a:cubicBezTo>
                    <a:pt x="240" y="23"/>
                    <a:pt x="240" y="23"/>
                    <a:pt x="240" y="23"/>
                  </a:cubicBezTo>
                  <a:cubicBezTo>
                    <a:pt x="238" y="29"/>
                    <a:pt x="241" y="34"/>
                    <a:pt x="246" y="37"/>
                  </a:cubicBezTo>
                  <a:cubicBezTo>
                    <a:pt x="170" y="277"/>
                    <a:pt x="170" y="277"/>
                    <a:pt x="170" y="277"/>
                  </a:cubicBezTo>
                  <a:cubicBezTo>
                    <a:pt x="167" y="276"/>
                    <a:pt x="167" y="276"/>
                    <a:pt x="167" y="276"/>
                  </a:cubicBezTo>
                  <a:cubicBezTo>
                    <a:pt x="147" y="340"/>
                    <a:pt x="147" y="340"/>
                    <a:pt x="147" y="340"/>
                  </a:cubicBezTo>
                  <a:cubicBezTo>
                    <a:pt x="160" y="344"/>
                    <a:pt x="160" y="344"/>
                    <a:pt x="160" y="344"/>
                  </a:cubicBezTo>
                  <a:cubicBezTo>
                    <a:pt x="160" y="345"/>
                    <a:pt x="159" y="346"/>
                    <a:pt x="159" y="348"/>
                  </a:cubicBezTo>
                  <a:cubicBezTo>
                    <a:pt x="156" y="356"/>
                    <a:pt x="159" y="365"/>
                    <a:pt x="166" y="371"/>
                  </a:cubicBezTo>
                  <a:cubicBezTo>
                    <a:pt x="151" y="426"/>
                    <a:pt x="151" y="426"/>
                    <a:pt x="151" y="426"/>
                  </a:cubicBezTo>
                  <a:cubicBezTo>
                    <a:pt x="149" y="433"/>
                    <a:pt x="154" y="440"/>
                    <a:pt x="161" y="442"/>
                  </a:cubicBezTo>
                  <a:cubicBezTo>
                    <a:pt x="212" y="455"/>
                    <a:pt x="212" y="455"/>
                    <a:pt x="212" y="455"/>
                  </a:cubicBezTo>
                  <a:cubicBezTo>
                    <a:pt x="213" y="455"/>
                    <a:pt x="215" y="456"/>
                    <a:pt x="216" y="456"/>
                  </a:cubicBezTo>
                  <a:cubicBezTo>
                    <a:pt x="222" y="456"/>
                    <a:pt x="228" y="451"/>
                    <a:pt x="230" y="445"/>
                  </a:cubicBezTo>
                  <a:cubicBezTo>
                    <a:pt x="244" y="392"/>
                    <a:pt x="244" y="392"/>
                    <a:pt x="244" y="392"/>
                  </a:cubicBezTo>
                  <a:cubicBezTo>
                    <a:pt x="252" y="391"/>
                    <a:pt x="259" y="385"/>
                    <a:pt x="261" y="377"/>
                  </a:cubicBezTo>
                  <a:cubicBezTo>
                    <a:pt x="262" y="376"/>
                    <a:pt x="262" y="375"/>
                    <a:pt x="262" y="374"/>
                  </a:cubicBezTo>
                  <a:cubicBezTo>
                    <a:pt x="275" y="377"/>
                    <a:pt x="275" y="377"/>
                    <a:pt x="275" y="377"/>
                  </a:cubicBezTo>
                  <a:cubicBezTo>
                    <a:pt x="296" y="313"/>
                    <a:pt x="296" y="313"/>
                    <a:pt x="296" y="313"/>
                  </a:cubicBezTo>
                  <a:cubicBezTo>
                    <a:pt x="292" y="312"/>
                    <a:pt x="292" y="312"/>
                    <a:pt x="292" y="312"/>
                  </a:cubicBezTo>
                  <a:cubicBezTo>
                    <a:pt x="300" y="289"/>
                    <a:pt x="300" y="289"/>
                    <a:pt x="300" y="289"/>
                  </a:cubicBezTo>
                  <a:cubicBezTo>
                    <a:pt x="305" y="290"/>
                    <a:pt x="310" y="291"/>
                    <a:pt x="315" y="291"/>
                  </a:cubicBezTo>
                  <a:cubicBezTo>
                    <a:pt x="328" y="291"/>
                    <a:pt x="341" y="285"/>
                    <a:pt x="349" y="277"/>
                  </a:cubicBezTo>
                  <a:cubicBezTo>
                    <a:pt x="439" y="299"/>
                    <a:pt x="504" y="378"/>
                    <a:pt x="504" y="472"/>
                  </a:cubicBezTo>
                  <a:cubicBezTo>
                    <a:pt x="504" y="555"/>
                    <a:pt x="452" y="626"/>
                    <a:pt x="378" y="657"/>
                  </a:cubicBezTo>
                  <a:cubicBezTo>
                    <a:pt x="364" y="643"/>
                    <a:pt x="344" y="635"/>
                    <a:pt x="323" y="635"/>
                  </a:cubicBezTo>
                  <a:cubicBezTo>
                    <a:pt x="295" y="635"/>
                    <a:pt x="270" y="649"/>
                    <a:pt x="256" y="669"/>
                  </a:cubicBezTo>
                  <a:cubicBezTo>
                    <a:pt x="212" y="661"/>
                    <a:pt x="172" y="639"/>
                    <a:pt x="142" y="606"/>
                  </a:cubicBezTo>
                  <a:cubicBezTo>
                    <a:pt x="316" y="606"/>
                    <a:pt x="316" y="606"/>
                    <a:pt x="316" y="606"/>
                  </a:cubicBezTo>
                  <a:cubicBezTo>
                    <a:pt x="316" y="555"/>
                    <a:pt x="316" y="555"/>
                    <a:pt x="316" y="555"/>
                  </a:cubicBezTo>
                  <a:cubicBezTo>
                    <a:pt x="69" y="555"/>
                    <a:pt x="69" y="555"/>
                    <a:pt x="69" y="555"/>
                  </a:cubicBezTo>
                  <a:cubicBezTo>
                    <a:pt x="69" y="606"/>
                    <a:pt x="69" y="606"/>
                    <a:pt x="69" y="606"/>
                  </a:cubicBezTo>
                  <a:cubicBezTo>
                    <a:pt x="76" y="606"/>
                    <a:pt x="76" y="606"/>
                    <a:pt x="76" y="606"/>
                  </a:cubicBezTo>
                  <a:cubicBezTo>
                    <a:pt x="77" y="609"/>
                    <a:pt x="78" y="611"/>
                    <a:pt x="80" y="613"/>
                  </a:cubicBezTo>
                  <a:cubicBezTo>
                    <a:pt x="118" y="668"/>
                    <a:pt x="177" y="706"/>
                    <a:pt x="244" y="719"/>
                  </a:cubicBezTo>
                  <a:cubicBezTo>
                    <a:pt x="244" y="725"/>
                    <a:pt x="244" y="731"/>
                    <a:pt x="244" y="737"/>
                  </a:cubicBezTo>
                  <a:cubicBezTo>
                    <a:pt x="59" y="737"/>
                    <a:pt x="59" y="737"/>
                    <a:pt x="59" y="737"/>
                  </a:cubicBezTo>
                  <a:cubicBezTo>
                    <a:pt x="27" y="737"/>
                    <a:pt x="0" y="781"/>
                    <a:pt x="0" y="835"/>
                  </a:cubicBezTo>
                  <a:cubicBezTo>
                    <a:pt x="509" y="835"/>
                    <a:pt x="509" y="835"/>
                    <a:pt x="509" y="835"/>
                  </a:cubicBezTo>
                  <a:cubicBezTo>
                    <a:pt x="509" y="781"/>
                    <a:pt x="482" y="737"/>
                    <a:pt x="450" y="737"/>
                  </a:cubicBezTo>
                  <a:cubicBezTo>
                    <a:pt x="401" y="737"/>
                    <a:pt x="401" y="737"/>
                    <a:pt x="401" y="737"/>
                  </a:cubicBezTo>
                  <a:cubicBezTo>
                    <a:pt x="401" y="729"/>
                    <a:pt x="401" y="720"/>
                    <a:pt x="401" y="710"/>
                  </a:cubicBezTo>
                  <a:cubicBezTo>
                    <a:pt x="401" y="708"/>
                    <a:pt x="401" y="705"/>
                    <a:pt x="401" y="703"/>
                  </a:cubicBezTo>
                  <a:cubicBezTo>
                    <a:pt x="493" y="664"/>
                    <a:pt x="558" y="575"/>
                    <a:pt x="558" y="472"/>
                  </a:cubicBezTo>
                  <a:cubicBezTo>
                    <a:pt x="558" y="353"/>
                    <a:pt x="473" y="253"/>
                    <a:pt x="359" y="226"/>
                  </a:cubicBezTo>
                  <a:cubicBezTo>
                    <a:pt x="353" y="214"/>
                    <a:pt x="342" y="204"/>
                    <a:pt x="328" y="200"/>
                  </a:cubicBezTo>
                  <a:cubicBezTo>
                    <a:pt x="369" y="70"/>
                    <a:pt x="369" y="70"/>
                    <a:pt x="369" y="70"/>
                  </a:cubicBezTo>
                  <a:cubicBezTo>
                    <a:pt x="370" y="70"/>
                    <a:pt x="370" y="70"/>
                    <a:pt x="370" y="70"/>
                  </a:cubicBezTo>
                  <a:cubicBezTo>
                    <a:pt x="372" y="70"/>
                    <a:pt x="373" y="71"/>
                    <a:pt x="374" y="71"/>
                  </a:cubicBezTo>
                  <a:cubicBezTo>
                    <a:pt x="379" y="71"/>
                    <a:pt x="384" y="67"/>
                    <a:pt x="386" y="62"/>
                  </a:cubicBezTo>
                  <a:cubicBezTo>
                    <a:pt x="390" y="48"/>
                    <a:pt x="390" y="48"/>
                    <a:pt x="390" y="48"/>
                  </a:cubicBezTo>
                  <a:cubicBezTo>
                    <a:pt x="392" y="42"/>
                    <a:pt x="388" y="35"/>
                    <a:pt x="381" y="33"/>
                  </a:cubicBezTo>
                  <a:cubicBezTo>
                    <a:pt x="259" y="1"/>
                    <a:pt x="259" y="1"/>
                    <a:pt x="259" y="1"/>
                  </a:cubicBezTo>
                  <a:cubicBezTo>
                    <a:pt x="258" y="0"/>
                    <a:pt x="257" y="0"/>
                    <a:pt x="256" y="0"/>
                  </a:cubicBezTo>
                </a:path>
              </a:pathLst>
            </a:custGeom>
            <a:solidFill>
              <a:srgbClr val="E6EA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í$ḻîḑé">
              <a:extLst>
                <a:ext uri="{FF2B5EF4-FFF2-40B4-BE49-F238E27FC236}">
                  <a16:creationId xmlns:a16="http://schemas.microsoft.com/office/drawing/2014/main" id="{C161CD82-57A0-40A8-BD4A-CE51BE167108}"/>
                </a:ext>
              </a:extLst>
            </p:cNvPr>
            <p:cNvSpPr/>
            <p:nvPr/>
          </p:nvSpPr>
          <p:spPr bwMode="auto">
            <a:xfrm>
              <a:off x="7549205" y="4392708"/>
              <a:ext cx="929516" cy="964339"/>
            </a:xfrm>
            <a:custGeom>
              <a:avLst/>
              <a:gdLst>
                <a:gd name="T0" fmla="*/ 225 w 486"/>
                <a:gd name="T1" fmla="*/ 505 h 505"/>
                <a:gd name="T2" fmla="*/ 8 w 486"/>
                <a:gd name="T3" fmla="*/ 394 h 505"/>
                <a:gd name="T4" fmla="*/ 16 w 486"/>
                <a:gd name="T5" fmla="*/ 359 h 505"/>
                <a:gd name="T6" fmla="*/ 53 w 486"/>
                <a:gd name="T7" fmla="*/ 366 h 505"/>
                <a:gd name="T8" fmla="*/ 225 w 486"/>
                <a:gd name="T9" fmla="*/ 454 h 505"/>
                <a:gd name="T10" fmla="*/ 433 w 486"/>
                <a:gd name="T11" fmla="*/ 253 h 505"/>
                <a:gd name="T12" fmla="*/ 225 w 486"/>
                <a:gd name="T13" fmla="*/ 51 h 505"/>
                <a:gd name="T14" fmla="*/ 198 w 486"/>
                <a:gd name="T15" fmla="*/ 26 h 505"/>
                <a:gd name="T16" fmla="*/ 225 w 486"/>
                <a:gd name="T17" fmla="*/ 0 h 505"/>
                <a:gd name="T18" fmla="*/ 486 w 486"/>
                <a:gd name="T19" fmla="*/ 253 h 505"/>
                <a:gd name="T20" fmla="*/ 225 w 486"/>
                <a:gd name="T21" fmla="*/ 50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05">
                  <a:moveTo>
                    <a:pt x="225" y="505"/>
                  </a:moveTo>
                  <a:cubicBezTo>
                    <a:pt x="138" y="505"/>
                    <a:pt x="57" y="464"/>
                    <a:pt x="8" y="394"/>
                  </a:cubicBezTo>
                  <a:cubicBezTo>
                    <a:pt x="0" y="382"/>
                    <a:pt x="3" y="366"/>
                    <a:pt x="16" y="359"/>
                  </a:cubicBezTo>
                  <a:cubicBezTo>
                    <a:pt x="28" y="351"/>
                    <a:pt x="44" y="354"/>
                    <a:pt x="53" y="366"/>
                  </a:cubicBezTo>
                  <a:cubicBezTo>
                    <a:pt x="91" y="421"/>
                    <a:pt x="156" y="454"/>
                    <a:pt x="225" y="454"/>
                  </a:cubicBezTo>
                  <a:cubicBezTo>
                    <a:pt x="340" y="454"/>
                    <a:pt x="433" y="364"/>
                    <a:pt x="433" y="253"/>
                  </a:cubicBezTo>
                  <a:cubicBezTo>
                    <a:pt x="433" y="142"/>
                    <a:pt x="340" y="51"/>
                    <a:pt x="225" y="51"/>
                  </a:cubicBezTo>
                  <a:cubicBezTo>
                    <a:pt x="210" y="51"/>
                    <a:pt x="198" y="40"/>
                    <a:pt x="198" y="26"/>
                  </a:cubicBezTo>
                  <a:cubicBezTo>
                    <a:pt x="198" y="12"/>
                    <a:pt x="210" y="0"/>
                    <a:pt x="225" y="0"/>
                  </a:cubicBezTo>
                  <a:cubicBezTo>
                    <a:pt x="369" y="0"/>
                    <a:pt x="486" y="114"/>
                    <a:pt x="486" y="253"/>
                  </a:cubicBezTo>
                  <a:cubicBezTo>
                    <a:pt x="486" y="392"/>
                    <a:pt x="369" y="505"/>
                    <a:pt x="225" y="505"/>
                  </a:cubicBezTo>
                  <a:close/>
                </a:path>
              </a:pathLst>
            </a:custGeom>
            <a:solidFill>
              <a:srgbClr val="062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îšļiḋê">
              <a:extLst>
                <a:ext uri="{FF2B5EF4-FFF2-40B4-BE49-F238E27FC236}">
                  <a16:creationId xmlns:a16="http://schemas.microsoft.com/office/drawing/2014/main" id="{BDE23CB1-299C-4202-84C3-082D7EA0B255}"/>
                </a:ext>
              </a:extLst>
            </p:cNvPr>
            <p:cNvSpPr/>
            <p:nvPr/>
          </p:nvSpPr>
          <p:spPr bwMode="auto">
            <a:xfrm>
              <a:off x="7546527" y="5035600"/>
              <a:ext cx="474133" cy="99113"/>
            </a:xfrm>
            <a:custGeom>
              <a:avLst/>
              <a:gdLst>
                <a:gd name="T0" fmla="*/ 177 w 177"/>
                <a:gd name="T1" fmla="*/ 37 h 37"/>
                <a:gd name="T2" fmla="*/ 177 w 177"/>
                <a:gd name="T3" fmla="*/ 37 h 37"/>
                <a:gd name="T4" fmla="*/ 0 w 177"/>
                <a:gd name="T5" fmla="*/ 37 h 37"/>
                <a:gd name="T6" fmla="*/ 0 w 177"/>
                <a:gd name="T7" fmla="*/ 0 h 37"/>
                <a:gd name="T8" fmla="*/ 177 w 177"/>
                <a:gd name="T9" fmla="*/ 0 h 37"/>
                <a:gd name="T10" fmla="*/ 177 w 177"/>
                <a:gd name="T11" fmla="*/ 37 h 37"/>
              </a:gdLst>
              <a:ahLst/>
              <a:cxnLst>
                <a:cxn ang="0">
                  <a:pos x="T0" y="T1"/>
                </a:cxn>
                <a:cxn ang="0">
                  <a:pos x="T2" y="T3"/>
                </a:cxn>
                <a:cxn ang="0">
                  <a:pos x="T4" y="T5"/>
                </a:cxn>
                <a:cxn ang="0">
                  <a:pos x="T6" y="T7"/>
                </a:cxn>
                <a:cxn ang="0">
                  <a:pos x="T8" y="T9"/>
                </a:cxn>
                <a:cxn ang="0">
                  <a:pos x="T10" y="T11"/>
                </a:cxn>
              </a:cxnLst>
              <a:rect l="0" t="0" r="r" b="b"/>
              <a:pathLst>
                <a:path w="177" h="37">
                  <a:moveTo>
                    <a:pt x="177" y="37"/>
                  </a:moveTo>
                  <a:lnTo>
                    <a:pt x="177" y="37"/>
                  </a:lnTo>
                  <a:lnTo>
                    <a:pt x="0" y="37"/>
                  </a:lnTo>
                  <a:lnTo>
                    <a:pt x="0" y="0"/>
                  </a:lnTo>
                  <a:lnTo>
                    <a:pt x="177" y="0"/>
                  </a:lnTo>
                  <a:lnTo>
                    <a:pt x="177" y="37"/>
                  </a:lnTo>
                  <a:close/>
                </a:path>
              </a:pathLst>
            </a:custGeom>
            <a:solidFill>
              <a:srgbClr val="E2B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ïṥḷïḓe">
              <a:extLst>
                <a:ext uri="{FF2B5EF4-FFF2-40B4-BE49-F238E27FC236}">
                  <a16:creationId xmlns:a16="http://schemas.microsoft.com/office/drawing/2014/main" id="{CFC2DA1A-4FEC-40EE-8875-E63DB94465BD}"/>
                </a:ext>
              </a:extLst>
            </p:cNvPr>
            <p:cNvSpPr/>
            <p:nvPr/>
          </p:nvSpPr>
          <p:spPr bwMode="auto">
            <a:xfrm>
              <a:off x="7415269" y="5381155"/>
              <a:ext cx="975054" cy="187510"/>
            </a:xfrm>
            <a:custGeom>
              <a:avLst/>
              <a:gdLst>
                <a:gd name="T0" fmla="*/ 0 w 509"/>
                <a:gd name="T1" fmla="*/ 98 h 98"/>
                <a:gd name="T2" fmla="*/ 0 w 509"/>
                <a:gd name="T3" fmla="*/ 98 h 98"/>
                <a:gd name="T4" fmla="*/ 60 w 509"/>
                <a:gd name="T5" fmla="*/ 0 h 98"/>
                <a:gd name="T6" fmla="*/ 450 w 509"/>
                <a:gd name="T7" fmla="*/ 0 h 98"/>
                <a:gd name="T8" fmla="*/ 509 w 509"/>
                <a:gd name="T9" fmla="*/ 98 h 98"/>
              </a:gdLst>
              <a:ahLst/>
              <a:cxnLst>
                <a:cxn ang="0">
                  <a:pos x="T0" y="T1"/>
                </a:cxn>
                <a:cxn ang="0">
                  <a:pos x="T2" y="T3"/>
                </a:cxn>
                <a:cxn ang="0">
                  <a:pos x="T4" y="T5"/>
                </a:cxn>
                <a:cxn ang="0">
                  <a:pos x="T6" y="T7"/>
                </a:cxn>
                <a:cxn ang="0">
                  <a:pos x="T8" y="T9"/>
                </a:cxn>
              </a:cxnLst>
              <a:rect l="0" t="0" r="r" b="b"/>
              <a:pathLst>
                <a:path w="509" h="98">
                  <a:moveTo>
                    <a:pt x="0" y="98"/>
                  </a:moveTo>
                  <a:cubicBezTo>
                    <a:pt x="0" y="98"/>
                    <a:pt x="0" y="98"/>
                    <a:pt x="0" y="98"/>
                  </a:cubicBezTo>
                  <a:cubicBezTo>
                    <a:pt x="0" y="44"/>
                    <a:pt x="27" y="0"/>
                    <a:pt x="60" y="0"/>
                  </a:cubicBezTo>
                  <a:cubicBezTo>
                    <a:pt x="450" y="0"/>
                    <a:pt x="450" y="0"/>
                    <a:pt x="450" y="0"/>
                  </a:cubicBezTo>
                  <a:cubicBezTo>
                    <a:pt x="483" y="0"/>
                    <a:pt x="509" y="44"/>
                    <a:pt x="509" y="98"/>
                  </a:cubicBezTo>
                </a:path>
              </a:pathLst>
            </a:custGeom>
            <a:solidFill>
              <a:srgbClr val="E2B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ṧḷiḓè">
              <a:extLst>
                <a:ext uri="{FF2B5EF4-FFF2-40B4-BE49-F238E27FC236}">
                  <a16:creationId xmlns:a16="http://schemas.microsoft.com/office/drawing/2014/main" id="{D648F185-8105-4322-9AD4-C3FC76ECF128}"/>
                </a:ext>
              </a:extLst>
            </p:cNvPr>
            <p:cNvSpPr/>
            <p:nvPr/>
          </p:nvSpPr>
          <p:spPr bwMode="auto">
            <a:xfrm>
              <a:off x="7881366" y="5188287"/>
              <a:ext cx="302695" cy="380378"/>
            </a:xfrm>
            <a:custGeom>
              <a:avLst/>
              <a:gdLst>
                <a:gd name="T0" fmla="*/ 158 w 158"/>
                <a:gd name="T1" fmla="*/ 76 h 200"/>
                <a:gd name="T2" fmla="*/ 79 w 158"/>
                <a:gd name="T3" fmla="*/ 151 h 200"/>
                <a:gd name="T4" fmla="*/ 0 w 158"/>
                <a:gd name="T5" fmla="*/ 76 h 200"/>
                <a:gd name="T6" fmla="*/ 79 w 158"/>
                <a:gd name="T7" fmla="*/ 0 h 200"/>
                <a:gd name="T8" fmla="*/ 158 w 158"/>
                <a:gd name="T9" fmla="*/ 76 h 200"/>
              </a:gdLst>
              <a:ahLst/>
              <a:cxnLst>
                <a:cxn ang="0">
                  <a:pos x="T0" y="T1"/>
                </a:cxn>
                <a:cxn ang="0">
                  <a:pos x="T2" y="T3"/>
                </a:cxn>
                <a:cxn ang="0">
                  <a:pos x="T4" y="T5"/>
                </a:cxn>
                <a:cxn ang="0">
                  <a:pos x="T6" y="T7"/>
                </a:cxn>
                <a:cxn ang="0">
                  <a:pos x="T8" y="T9"/>
                </a:cxn>
              </a:cxnLst>
              <a:rect l="0" t="0" r="r" b="b"/>
              <a:pathLst>
                <a:path w="158" h="200">
                  <a:moveTo>
                    <a:pt x="158" y="76"/>
                  </a:moveTo>
                  <a:cubicBezTo>
                    <a:pt x="158" y="200"/>
                    <a:pt x="123" y="151"/>
                    <a:pt x="79" y="151"/>
                  </a:cubicBezTo>
                  <a:cubicBezTo>
                    <a:pt x="35" y="151"/>
                    <a:pt x="0" y="200"/>
                    <a:pt x="0" y="76"/>
                  </a:cubicBezTo>
                  <a:cubicBezTo>
                    <a:pt x="0" y="34"/>
                    <a:pt x="35" y="0"/>
                    <a:pt x="79" y="0"/>
                  </a:cubicBezTo>
                  <a:cubicBezTo>
                    <a:pt x="123" y="0"/>
                    <a:pt x="158" y="34"/>
                    <a:pt x="158" y="76"/>
                  </a:cubicBezTo>
                  <a:close/>
                </a:path>
              </a:pathLst>
            </a:custGeom>
            <a:solidFill>
              <a:srgbClr val="E2B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îsľiḍe">
              <a:extLst>
                <a:ext uri="{FF2B5EF4-FFF2-40B4-BE49-F238E27FC236}">
                  <a16:creationId xmlns:a16="http://schemas.microsoft.com/office/drawing/2014/main" id="{E328CFF9-6373-4DE8-9305-EF6F1FD732C7}"/>
                </a:ext>
              </a:extLst>
            </p:cNvPr>
            <p:cNvSpPr/>
            <p:nvPr/>
          </p:nvSpPr>
          <p:spPr bwMode="auto">
            <a:xfrm>
              <a:off x="7988515" y="5263291"/>
              <a:ext cx="91076" cy="88398"/>
            </a:xfrm>
            <a:prstGeom prst="ellipse">
              <a:avLst/>
            </a:prstGeom>
            <a:solidFill>
              <a:srgbClr val="062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íṧlïḋê">
              <a:extLst>
                <a:ext uri="{FF2B5EF4-FFF2-40B4-BE49-F238E27FC236}">
                  <a16:creationId xmlns:a16="http://schemas.microsoft.com/office/drawing/2014/main" id="{01F9C1A3-85A7-4381-9DAE-A84E4CB6067B}"/>
                </a:ext>
              </a:extLst>
            </p:cNvPr>
            <p:cNvSpPr/>
            <p:nvPr/>
          </p:nvSpPr>
          <p:spPr bwMode="auto">
            <a:xfrm>
              <a:off x="7701892" y="4596290"/>
              <a:ext cx="203583" cy="251800"/>
            </a:xfrm>
            <a:custGeom>
              <a:avLst/>
              <a:gdLst>
                <a:gd name="T0" fmla="*/ 80 w 106"/>
                <a:gd name="T1" fmla="*/ 120 h 131"/>
                <a:gd name="T2" fmla="*/ 63 w 106"/>
                <a:gd name="T3" fmla="*/ 129 h 131"/>
                <a:gd name="T4" fmla="*/ 12 w 106"/>
                <a:gd name="T5" fmla="*/ 117 h 131"/>
                <a:gd name="T6" fmla="*/ 2 w 106"/>
                <a:gd name="T7" fmla="*/ 100 h 131"/>
                <a:gd name="T8" fmla="*/ 26 w 106"/>
                <a:gd name="T9" fmla="*/ 11 h 131"/>
                <a:gd name="T10" fmla="*/ 43 w 106"/>
                <a:gd name="T11" fmla="*/ 2 h 131"/>
                <a:gd name="T12" fmla="*/ 94 w 106"/>
                <a:gd name="T13" fmla="*/ 14 h 131"/>
                <a:gd name="T14" fmla="*/ 104 w 106"/>
                <a:gd name="T15" fmla="*/ 31 h 131"/>
                <a:gd name="T16" fmla="*/ 80 w 106"/>
                <a:gd name="T17" fmla="*/ 12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31">
                  <a:moveTo>
                    <a:pt x="80" y="120"/>
                  </a:moveTo>
                  <a:cubicBezTo>
                    <a:pt x="78" y="127"/>
                    <a:pt x="70" y="131"/>
                    <a:pt x="63" y="129"/>
                  </a:cubicBezTo>
                  <a:cubicBezTo>
                    <a:pt x="12" y="117"/>
                    <a:pt x="12" y="117"/>
                    <a:pt x="12" y="117"/>
                  </a:cubicBezTo>
                  <a:cubicBezTo>
                    <a:pt x="4" y="115"/>
                    <a:pt x="0" y="107"/>
                    <a:pt x="2" y="100"/>
                  </a:cubicBezTo>
                  <a:cubicBezTo>
                    <a:pt x="26" y="11"/>
                    <a:pt x="26" y="11"/>
                    <a:pt x="26" y="11"/>
                  </a:cubicBezTo>
                  <a:cubicBezTo>
                    <a:pt x="28" y="4"/>
                    <a:pt x="36" y="0"/>
                    <a:pt x="43" y="2"/>
                  </a:cubicBezTo>
                  <a:cubicBezTo>
                    <a:pt x="94" y="14"/>
                    <a:pt x="94" y="14"/>
                    <a:pt x="94" y="14"/>
                  </a:cubicBezTo>
                  <a:cubicBezTo>
                    <a:pt x="102" y="16"/>
                    <a:pt x="106" y="24"/>
                    <a:pt x="104" y="31"/>
                  </a:cubicBezTo>
                  <a:lnTo>
                    <a:pt x="80" y="120"/>
                  </a:lnTo>
                  <a:close/>
                </a:path>
              </a:pathLst>
            </a:custGeom>
            <a:solidFill>
              <a:srgbClr val="062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íṥļîďê">
              <a:extLst>
                <a:ext uri="{FF2B5EF4-FFF2-40B4-BE49-F238E27FC236}">
                  <a16:creationId xmlns:a16="http://schemas.microsoft.com/office/drawing/2014/main" id="{4C2F212F-2F4C-427A-9A41-7C9A7DC7E0F6}"/>
                </a:ext>
              </a:extLst>
            </p:cNvPr>
            <p:cNvSpPr/>
            <p:nvPr/>
          </p:nvSpPr>
          <p:spPr bwMode="auto">
            <a:xfrm>
              <a:off x="7712607" y="4601648"/>
              <a:ext cx="211619" cy="128579"/>
            </a:xfrm>
            <a:custGeom>
              <a:avLst/>
              <a:gdLst>
                <a:gd name="T0" fmla="*/ 106 w 110"/>
                <a:gd name="T1" fmla="*/ 48 h 67"/>
                <a:gd name="T2" fmla="*/ 77 w 110"/>
                <a:gd name="T3" fmla="*/ 63 h 67"/>
                <a:gd name="T4" fmla="*/ 19 w 110"/>
                <a:gd name="T5" fmla="*/ 46 h 67"/>
                <a:gd name="T6" fmla="*/ 3 w 110"/>
                <a:gd name="T7" fmla="*/ 19 h 67"/>
                <a:gd name="T8" fmla="*/ 32 w 110"/>
                <a:gd name="T9" fmla="*/ 4 h 67"/>
                <a:gd name="T10" fmla="*/ 90 w 110"/>
                <a:gd name="T11" fmla="*/ 21 h 67"/>
                <a:gd name="T12" fmla="*/ 106 w 110"/>
                <a:gd name="T13" fmla="*/ 48 h 67"/>
              </a:gdLst>
              <a:ahLst/>
              <a:cxnLst>
                <a:cxn ang="0">
                  <a:pos x="T0" y="T1"/>
                </a:cxn>
                <a:cxn ang="0">
                  <a:pos x="T2" y="T3"/>
                </a:cxn>
                <a:cxn ang="0">
                  <a:pos x="T4" y="T5"/>
                </a:cxn>
                <a:cxn ang="0">
                  <a:pos x="T6" y="T7"/>
                </a:cxn>
                <a:cxn ang="0">
                  <a:pos x="T8" y="T9"/>
                </a:cxn>
                <a:cxn ang="0">
                  <a:pos x="T10" y="T11"/>
                </a:cxn>
                <a:cxn ang="0">
                  <a:pos x="T12" y="T13"/>
                </a:cxn>
              </a:cxnLst>
              <a:rect l="0" t="0" r="r" b="b"/>
              <a:pathLst>
                <a:path w="110" h="67">
                  <a:moveTo>
                    <a:pt x="106" y="48"/>
                  </a:moveTo>
                  <a:cubicBezTo>
                    <a:pt x="102" y="60"/>
                    <a:pt x="89" y="67"/>
                    <a:pt x="77" y="63"/>
                  </a:cubicBezTo>
                  <a:cubicBezTo>
                    <a:pt x="19" y="46"/>
                    <a:pt x="19" y="46"/>
                    <a:pt x="19" y="46"/>
                  </a:cubicBezTo>
                  <a:cubicBezTo>
                    <a:pt x="6" y="43"/>
                    <a:pt x="0" y="30"/>
                    <a:pt x="3" y="19"/>
                  </a:cubicBezTo>
                  <a:cubicBezTo>
                    <a:pt x="7" y="7"/>
                    <a:pt x="20" y="0"/>
                    <a:pt x="32" y="4"/>
                  </a:cubicBezTo>
                  <a:cubicBezTo>
                    <a:pt x="90" y="21"/>
                    <a:pt x="90" y="21"/>
                    <a:pt x="90" y="21"/>
                  </a:cubicBezTo>
                  <a:cubicBezTo>
                    <a:pt x="103" y="24"/>
                    <a:pt x="110" y="37"/>
                    <a:pt x="106" y="48"/>
                  </a:cubicBezTo>
                  <a:close/>
                </a:path>
              </a:pathLst>
            </a:custGeom>
            <a:solidFill>
              <a:srgbClr val="062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îşļiḍè">
              <a:extLst>
                <a:ext uri="{FF2B5EF4-FFF2-40B4-BE49-F238E27FC236}">
                  <a16:creationId xmlns:a16="http://schemas.microsoft.com/office/drawing/2014/main" id="{9C5DA4F5-09AD-4362-89F5-8AE202CE1148}"/>
                </a:ext>
              </a:extLst>
            </p:cNvPr>
            <p:cNvSpPr/>
            <p:nvPr/>
          </p:nvSpPr>
          <p:spPr bwMode="auto">
            <a:xfrm>
              <a:off x="7704571" y="4036438"/>
              <a:ext cx="417880" cy="653607"/>
            </a:xfrm>
            <a:custGeom>
              <a:avLst/>
              <a:gdLst>
                <a:gd name="T0" fmla="*/ 87 w 156"/>
                <a:gd name="T1" fmla="*/ 244 h 244"/>
                <a:gd name="T2" fmla="*/ 0 w 156"/>
                <a:gd name="T3" fmla="*/ 219 h 244"/>
                <a:gd name="T4" fmla="*/ 69 w 156"/>
                <a:gd name="T5" fmla="*/ 0 h 244"/>
                <a:gd name="T6" fmla="*/ 156 w 156"/>
                <a:gd name="T7" fmla="*/ 25 h 244"/>
                <a:gd name="T8" fmla="*/ 87 w 156"/>
                <a:gd name="T9" fmla="*/ 244 h 244"/>
              </a:gdLst>
              <a:ahLst/>
              <a:cxnLst>
                <a:cxn ang="0">
                  <a:pos x="T0" y="T1"/>
                </a:cxn>
                <a:cxn ang="0">
                  <a:pos x="T2" y="T3"/>
                </a:cxn>
                <a:cxn ang="0">
                  <a:pos x="T4" y="T5"/>
                </a:cxn>
                <a:cxn ang="0">
                  <a:pos x="T6" y="T7"/>
                </a:cxn>
                <a:cxn ang="0">
                  <a:pos x="T8" y="T9"/>
                </a:cxn>
              </a:cxnLst>
              <a:rect l="0" t="0" r="r" b="b"/>
              <a:pathLst>
                <a:path w="156" h="244">
                  <a:moveTo>
                    <a:pt x="87" y="244"/>
                  </a:moveTo>
                  <a:lnTo>
                    <a:pt x="0" y="219"/>
                  </a:lnTo>
                  <a:lnTo>
                    <a:pt x="69" y="0"/>
                  </a:lnTo>
                  <a:lnTo>
                    <a:pt x="156" y="25"/>
                  </a:lnTo>
                  <a:lnTo>
                    <a:pt x="87" y="244"/>
                  </a:lnTo>
                  <a:close/>
                </a:path>
              </a:pathLst>
            </a:custGeom>
            <a:solidFill>
              <a:srgbClr val="062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ïşlïḓè">
              <a:extLst>
                <a:ext uri="{FF2B5EF4-FFF2-40B4-BE49-F238E27FC236}">
                  <a16:creationId xmlns:a16="http://schemas.microsoft.com/office/drawing/2014/main" id="{59020510-0F98-4121-8244-AB5221E6D11F}"/>
                </a:ext>
              </a:extLst>
            </p:cNvPr>
            <p:cNvSpPr/>
            <p:nvPr/>
          </p:nvSpPr>
          <p:spPr bwMode="auto">
            <a:xfrm>
              <a:off x="7699214" y="4502535"/>
              <a:ext cx="281266" cy="192868"/>
            </a:xfrm>
            <a:custGeom>
              <a:avLst/>
              <a:gdLst>
                <a:gd name="T0" fmla="*/ 91 w 105"/>
                <a:gd name="T1" fmla="*/ 72 h 72"/>
                <a:gd name="T2" fmla="*/ 0 w 105"/>
                <a:gd name="T3" fmla="*/ 46 h 72"/>
                <a:gd name="T4" fmla="*/ 14 w 105"/>
                <a:gd name="T5" fmla="*/ 0 h 72"/>
                <a:gd name="T6" fmla="*/ 105 w 105"/>
                <a:gd name="T7" fmla="*/ 27 h 72"/>
                <a:gd name="T8" fmla="*/ 91 w 105"/>
                <a:gd name="T9" fmla="*/ 72 h 72"/>
              </a:gdLst>
              <a:ahLst/>
              <a:cxnLst>
                <a:cxn ang="0">
                  <a:pos x="T0" y="T1"/>
                </a:cxn>
                <a:cxn ang="0">
                  <a:pos x="T2" y="T3"/>
                </a:cxn>
                <a:cxn ang="0">
                  <a:pos x="T4" y="T5"/>
                </a:cxn>
                <a:cxn ang="0">
                  <a:pos x="T6" y="T7"/>
                </a:cxn>
                <a:cxn ang="0">
                  <a:pos x="T8" y="T9"/>
                </a:cxn>
              </a:cxnLst>
              <a:rect l="0" t="0" r="r" b="b"/>
              <a:pathLst>
                <a:path w="105" h="72">
                  <a:moveTo>
                    <a:pt x="91" y="72"/>
                  </a:moveTo>
                  <a:lnTo>
                    <a:pt x="0" y="46"/>
                  </a:lnTo>
                  <a:lnTo>
                    <a:pt x="14" y="0"/>
                  </a:lnTo>
                  <a:lnTo>
                    <a:pt x="105" y="27"/>
                  </a:lnTo>
                  <a:lnTo>
                    <a:pt x="91" y="72"/>
                  </a:lnTo>
                  <a:close/>
                </a:path>
              </a:pathLst>
            </a:custGeom>
            <a:solidFill>
              <a:srgbClr val="E2B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sľíḓè">
              <a:extLst>
                <a:ext uri="{FF2B5EF4-FFF2-40B4-BE49-F238E27FC236}">
                  <a16:creationId xmlns:a16="http://schemas.microsoft.com/office/drawing/2014/main" id="{38FE1CB8-1FFA-4359-B87D-D1C3B1716472}"/>
                </a:ext>
              </a:extLst>
            </p:cNvPr>
            <p:cNvSpPr/>
            <p:nvPr/>
          </p:nvSpPr>
          <p:spPr bwMode="auto">
            <a:xfrm>
              <a:off x="7870652" y="3972149"/>
              <a:ext cx="294659" cy="139293"/>
            </a:xfrm>
            <a:custGeom>
              <a:avLst/>
              <a:gdLst>
                <a:gd name="T0" fmla="*/ 148 w 154"/>
                <a:gd name="T1" fmla="*/ 63 h 73"/>
                <a:gd name="T2" fmla="*/ 133 w 154"/>
                <a:gd name="T3" fmla="*/ 71 h 73"/>
                <a:gd name="T4" fmla="*/ 11 w 154"/>
                <a:gd name="T5" fmla="*/ 39 h 73"/>
                <a:gd name="T6" fmla="*/ 2 w 154"/>
                <a:gd name="T7" fmla="*/ 24 h 73"/>
                <a:gd name="T8" fmla="*/ 6 w 154"/>
                <a:gd name="T9" fmla="*/ 10 h 73"/>
                <a:gd name="T10" fmla="*/ 21 w 154"/>
                <a:gd name="T11" fmla="*/ 2 h 73"/>
                <a:gd name="T12" fmla="*/ 144 w 154"/>
                <a:gd name="T13" fmla="*/ 34 h 73"/>
                <a:gd name="T14" fmla="*/ 152 w 154"/>
                <a:gd name="T15" fmla="*/ 49 h 73"/>
                <a:gd name="T16" fmla="*/ 148 w 154"/>
                <a:gd name="T17"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73">
                  <a:moveTo>
                    <a:pt x="148" y="63"/>
                  </a:moveTo>
                  <a:cubicBezTo>
                    <a:pt x="146" y="69"/>
                    <a:pt x="139" y="73"/>
                    <a:pt x="133" y="71"/>
                  </a:cubicBezTo>
                  <a:cubicBezTo>
                    <a:pt x="11" y="39"/>
                    <a:pt x="11" y="39"/>
                    <a:pt x="11" y="39"/>
                  </a:cubicBezTo>
                  <a:cubicBezTo>
                    <a:pt x="4" y="37"/>
                    <a:pt x="0" y="31"/>
                    <a:pt x="2" y="24"/>
                  </a:cubicBezTo>
                  <a:cubicBezTo>
                    <a:pt x="6" y="10"/>
                    <a:pt x="6" y="10"/>
                    <a:pt x="6" y="10"/>
                  </a:cubicBezTo>
                  <a:cubicBezTo>
                    <a:pt x="8" y="4"/>
                    <a:pt x="15" y="0"/>
                    <a:pt x="21" y="2"/>
                  </a:cubicBezTo>
                  <a:cubicBezTo>
                    <a:pt x="144" y="34"/>
                    <a:pt x="144" y="34"/>
                    <a:pt x="144" y="34"/>
                  </a:cubicBezTo>
                  <a:cubicBezTo>
                    <a:pt x="150" y="36"/>
                    <a:pt x="154" y="43"/>
                    <a:pt x="152" y="49"/>
                  </a:cubicBezTo>
                  <a:lnTo>
                    <a:pt x="148" y="63"/>
                  </a:lnTo>
                  <a:close/>
                </a:path>
              </a:pathLst>
            </a:custGeom>
            <a:solidFill>
              <a:srgbClr val="E2B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iṩľíḓè">
              <a:extLst>
                <a:ext uri="{FF2B5EF4-FFF2-40B4-BE49-F238E27FC236}">
                  <a16:creationId xmlns:a16="http://schemas.microsoft.com/office/drawing/2014/main" id="{66799151-669E-47B9-BAFC-1E78C8EBE750}"/>
                </a:ext>
              </a:extLst>
            </p:cNvPr>
            <p:cNvSpPr/>
            <p:nvPr/>
          </p:nvSpPr>
          <p:spPr bwMode="auto">
            <a:xfrm>
              <a:off x="7926905" y="4355206"/>
              <a:ext cx="182153" cy="174117"/>
            </a:xfrm>
            <a:prstGeom prst="ellipse">
              <a:avLst/>
            </a:prstGeom>
            <a:solidFill>
              <a:srgbClr val="E2B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Tree>
    <p:extLst>
      <p:ext uri="{BB962C8B-B14F-4D97-AF65-F5344CB8AC3E}">
        <p14:creationId xmlns:p14="http://schemas.microsoft.com/office/powerpoint/2010/main" val="340414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285135" y="488278"/>
          <a:ext cx="3588776" cy="6254134"/>
        </p:xfrm>
        <a:graphic>
          <a:graphicData uri="http://schemas.openxmlformats.org/drawingml/2006/table">
            <a:tbl>
              <a:tblPr>
                <a:tableStyleId>{073A0DAA-6AF3-43AB-8588-CEC1D06C72B9}</a:tableStyleId>
              </a:tblPr>
              <a:tblGrid>
                <a:gridCol w="689548">
                  <a:extLst>
                    <a:ext uri="{9D8B030D-6E8A-4147-A177-3AD203B41FA5}">
                      <a16:colId xmlns:a16="http://schemas.microsoft.com/office/drawing/2014/main" val="20000"/>
                    </a:ext>
                  </a:extLst>
                </a:gridCol>
                <a:gridCol w="2899228">
                  <a:extLst>
                    <a:ext uri="{9D8B030D-6E8A-4147-A177-3AD203B41FA5}">
                      <a16:colId xmlns:a16="http://schemas.microsoft.com/office/drawing/2014/main" val="20001"/>
                    </a:ext>
                  </a:extLst>
                </a:gridCol>
              </a:tblGrid>
              <a:tr h="0">
                <a:tc>
                  <a:txBody>
                    <a:bodyPr/>
                    <a:lstStyle/>
                    <a:p>
                      <a:pPr algn="ctr" fontAlgn="b"/>
                      <a:r>
                        <a:rPr lang="zh-CN" altLang="en-US" sz="1600" b="1" u="none" strike="noStrike" dirty="0">
                          <a:solidFill>
                            <a:schemeClr val="bg1"/>
                          </a:solidFill>
                          <a:effectLst/>
                        </a:rPr>
                        <a:t>专业</a:t>
                      </a:r>
                      <a:endParaRPr lang="zh-CN" altLang="en-US" sz="1600" b="1" i="0" u="none" strike="noStrike" dirty="0">
                        <a:solidFill>
                          <a:schemeClr val="bg1"/>
                        </a:solidFill>
                        <a:effectLst/>
                        <a:latin typeface="宋体" panose="02010600030101010101" pitchFamily="2" charset="-122"/>
                        <a:ea typeface="宋体" panose="02010600030101010101" pitchFamily="2" charset="-122"/>
                      </a:endParaRPr>
                    </a:p>
                  </a:txBody>
                  <a:tcPr marL="7432" marR="7432" marT="7432" marB="0" anchor="b">
                    <a:solidFill>
                      <a:srgbClr val="005DA2"/>
                    </a:solidFill>
                  </a:tcPr>
                </a:tc>
                <a:tc>
                  <a:txBody>
                    <a:bodyPr/>
                    <a:lstStyle/>
                    <a:p>
                      <a:pPr algn="ctr" fontAlgn="ctr"/>
                      <a:r>
                        <a:rPr lang="zh-CN" altLang="en-US" sz="1600" b="1" u="none" strike="noStrike" dirty="0">
                          <a:solidFill>
                            <a:schemeClr val="bg1"/>
                          </a:solidFill>
                          <a:effectLst/>
                        </a:rPr>
                        <a:t>方向</a:t>
                      </a:r>
                      <a:endParaRPr lang="zh-CN" altLang="en-US" sz="1600" b="1" i="0" u="none" strike="noStrike" dirty="0">
                        <a:solidFill>
                          <a:schemeClr val="bg1"/>
                        </a:solidFill>
                        <a:effectLst/>
                        <a:latin typeface="宋体" panose="02010600030101010101" pitchFamily="2" charset="-122"/>
                        <a:ea typeface="宋体" panose="02010600030101010101" pitchFamily="2" charset="-122"/>
                      </a:endParaRPr>
                    </a:p>
                  </a:txBody>
                  <a:tcPr marL="7432" marR="7432" marT="7432" marB="0" anchor="ctr">
                    <a:solidFill>
                      <a:srgbClr val="005DA2"/>
                    </a:solidFill>
                  </a:tcPr>
                </a:tc>
                <a:extLst>
                  <a:ext uri="{0D108BD9-81ED-4DB2-BD59-A6C34878D82A}">
                    <a16:rowId xmlns:a16="http://schemas.microsoft.com/office/drawing/2014/main" val="10000"/>
                  </a:ext>
                </a:extLst>
              </a:tr>
              <a:tr h="225254">
                <a:tc rowSpan="5">
                  <a:txBody>
                    <a:bodyPr/>
                    <a:lstStyle/>
                    <a:p>
                      <a:pPr algn="ctr" fontAlgn="ctr"/>
                      <a:r>
                        <a:rPr lang="zh-CN" altLang="en-US" sz="1400" u="none" strike="noStrike" dirty="0">
                          <a:solidFill>
                            <a:schemeClr val="bg1"/>
                          </a:solidFill>
                          <a:effectLst/>
                        </a:rPr>
                        <a:t>理论物理</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432" marR="7432" marT="7432" marB="0" anchor="ctr">
                    <a:solidFill>
                      <a:srgbClr val="005DA2"/>
                    </a:solidFill>
                  </a:tcPr>
                </a:tc>
                <a:tc>
                  <a:txBody>
                    <a:bodyPr/>
                    <a:lstStyle/>
                    <a:p>
                      <a:pPr algn="ctr" fontAlgn="ctr"/>
                      <a:r>
                        <a:rPr lang="zh-CN" altLang="en-US" sz="1200" u="none" strike="noStrike">
                          <a:effectLst/>
                        </a:rPr>
                        <a:t>粒子物理理论</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1"/>
                  </a:ext>
                </a:extLst>
              </a:tr>
              <a:tr h="225254">
                <a:tc vMerge="1">
                  <a:txBody>
                    <a:bodyPr/>
                    <a:lstStyle/>
                    <a:p>
                      <a:endParaRPr lang="zh-CN" altLang="en-US"/>
                    </a:p>
                  </a:txBody>
                  <a:tcPr/>
                </a:tc>
                <a:tc>
                  <a:txBody>
                    <a:bodyPr/>
                    <a:lstStyle/>
                    <a:p>
                      <a:pPr algn="ctr" fontAlgn="ctr"/>
                      <a:r>
                        <a:rPr lang="zh-CN" altLang="en-US" sz="1200" u="none" strike="noStrike">
                          <a:effectLst/>
                        </a:rPr>
                        <a:t>原子核物理理论</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2"/>
                  </a:ext>
                </a:extLst>
              </a:tr>
              <a:tr h="225254">
                <a:tc vMerge="1">
                  <a:txBody>
                    <a:bodyPr/>
                    <a:lstStyle/>
                    <a:p>
                      <a:endParaRPr lang="zh-CN" altLang="en-US"/>
                    </a:p>
                  </a:txBody>
                  <a:tcPr/>
                </a:tc>
                <a:tc>
                  <a:txBody>
                    <a:bodyPr/>
                    <a:lstStyle/>
                    <a:p>
                      <a:pPr algn="ctr" fontAlgn="ctr"/>
                      <a:r>
                        <a:rPr lang="zh-CN" altLang="en-US" sz="1200" u="none" strike="noStrike">
                          <a:effectLst/>
                        </a:rPr>
                        <a:t>数学物理理论</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3"/>
                  </a:ext>
                </a:extLst>
              </a:tr>
              <a:tr h="225254">
                <a:tc vMerge="1">
                  <a:txBody>
                    <a:bodyPr/>
                    <a:lstStyle/>
                    <a:p>
                      <a:endParaRPr lang="zh-CN" altLang="en-US"/>
                    </a:p>
                  </a:txBody>
                  <a:tcPr/>
                </a:tc>
                <a:tc>
                  <a:txBody>
                    <a:bodyPr/>
                    <a:lstStyle/>
                    <a:p>
                      <a:pPr algn="ctr" fontAlgn="ctr"/>
                      <a:r>
                        <a:rPr lang="zh-CN" altLang="en-US" sz="1200" u="none" strike="noStrike" dirty="0">
                          <a:effectLst/>
                        </a:rPr>
                        <a:t>粒子宇宙学理论</a:t>
                      </a:r>
                      <a:endParaRPr lang="zh-CN" altLang="en-US" sz="1200" b="0" i="0" u="none" strike="noStrike" dirty="0">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4"/>
                  </a:ext>
                </a:extLst>
              </a:tr>
              <a:tr h="225254">
                <a:tc vMerge="1">
                  <a:txBody>
                    <a:bodyPr/>
                    <a:lstStyle/>
                    <a:p>
                      <a:endParaRPr lang="zh-CN" altLang="en-US"/>
                    </a:p>
                  </a:txBody>
                  <a:tcPr/>
                </a:tc>
                <a:tc>
                  <a:txBody>
                    <a:bodyPr/>
                    <a:lstStyle/>
                    <a:p>
                      <a:pPr algn="ctr" fontAlgn="ctr"/>
                      <a:r>
                        <a:rPr lang="zh-CN" altLang="en-US" sz="1200" u="none" strike="noStrike">
                          <a:effectLst/>
                        </a:rPr>
                        <a:t>强子物理理论</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5"/>
                  </a:ext>
                </a:extLst>
              </a:tr>
              <a:tr h="225254">
                <a:tc rowSpan="11">
                  <a:txBody>
                    <a:bodyPr/>
                    <a:lstStyle/>
                    <a:p>
                      <a:pPr algn="ctr" fontAlgn="ctr"/>
                      <a:r>
                        <a:rPr lang="zh-CN" altLang="en-US" sz="1400" u="none" strike="noStrike" dirty="0">
                          <a:solidFill>
                            <a:schemeClr val="bg1"/>
                          </a:solidFill>
                          <a:effectLst/>
                        </a:rPr>
                        <a:t>粒子物理与原子核物理</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432" marR="7432" marT="7432" marB="0" anchor="ctr">
                    <a:solidFill>
                      <a:srgbClr val="005DA2"/>
                    </a:solidFill>
                  </a:tcPr>
                </a:tc>
                <a:tc>
                  <a:txBody>
                    <a:bodyPr/>
                    <a:lstStyle/>
                    <a:p>
                      <a:pPr algn="ctr" fontAlgn="ctr"/>
                      <a:r>
                        <a:rPr lang="zh-CN" altLang="en-US" sz="1200" u="none" strike="noStrike">
                          <a:effectLst/>
                        </a:rPr>
                        <a:t>粒子物理实验</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6"/>
                  </a:ext>
                </a:extLst>
              </a:tr>
              <a:tr h="225254">
                <a:tc vMerge="1">
                  <a:txBody>
                    <a:bodyPr/>
                    <a:lstStyle/>
                    <a:p>
                      <a:endParaRPr lang="zh-CN" altLang="en-US"/>
                    </a:p>
                  </a:txBody>
                  <a:tcPr/>
                </a:tc>
                <a:tc>
                  <a:txBody>
                    <a:bodyPr/>
                    <a:lstStyle/>
                    <a:p>
                      <a:pPr algn="ctr" fontAlgn="ctr"/>
                      <a:r>
                        <a:rPr lang="zh-CN" altLang="en-US" sz="1200" u="none" strike="noStrike">
                          <a:effectLst/>
                        </a:rPr>
                        <a:t>探测器物理</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7"/>
                  </a:ext>
                </a:extLst>
              </a:tr>
              <a:tr h="225254">
                <a:tc vMerge="1">
                  <a:txBody>
                    <a:bodyPr/>
                    <a:lstStyle/>
                    <a:p>
                      <a:endParaRPr lang="zh-CN" altLang="en-US"/>
                    </a:p>
                  </a:txBody>
                  <a:tcPr/>
                </a:tc>
                <a:tc>
                  <a:txBody>
                    <a:bodyPr/>
                    <a:lstStyle/>
                    <a:p>
                      <a:pPr algn="ctr" fontAlgn="ctr"/>
                      <a:r>
                        <a:rPr lang="zh-CN" altLang="en-US" sz="1200" u="none" strike="noStrike">
                          <a:effectLst/>
                        </a:rPr>
                        <a:t>高能物理计算</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8"/>
                  </a:ext>
                </a:extLst>
              </a:tr>
              <a:tr h="225254">
                <a:tc vMerge="1">
                  <a:txBody>
                    <a:bodyPr/>
                    <a:lstStyle/>
                    <a:p>
                      <a:endParaRPr lang="zh-CN" altLang="en-US"/>
                    </a:p>
                  </a:txBody>
                  <a:tcPr/>
                </a:tc>
                <a:tc>
                  <a:txBody>
                    <a:bodyPr/>
                    <a:lstStyle/>
                    <a:p>
                      <a:pPr algn="ctr" fontAlgn="ctr"/>
                      <a:r>
                        <a:rPr lang="zh-CN" altLang="en-US" sz="1200" u="none" strike="noStrike">
                          <a:effectLst/>
                        </a:rPr>
                        <a:t>宇宙线物理</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09"/>
                  </a:ext>
                </a:extLst>
              </a:tr>
              <a:tr h="225254">
                <a:tc vMerge="1">
                  <a:txBody>
                    <a:bodyPr/>
                    <a:lstStyle/>
                    <a:p>
                      <a:endParaRPr lang="zh-CN" altLang="en-US"/>
                    </a:p>
                  </a:txBody>
                  <a:tcPr/>
                </a:tc>
                <a:tc>
                  <a:txBody>
                    <a:bodyPr/>
                    <a:lstStyle/>
                    <a:p>
                      <a:pPr algn="ctr" fontAlgn="ctr"/>
                      <a:r>
                        <a:rPr lang="zh-CN" altLang="en-US" sz="1200" u="none" strike="noStrike">
                          <a:effectLst/>
                        </a:rPr>
                        <a:t>高能天体物理</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0"/>
                  </a:ext>
                </a:extLst>
              </a:tr>
              <a:tr h="225254">
                <a:tc vMerge="1">
                  <a:txBody>
                    <a:bodyPr/>
                    <a:lstStyle/>
                    <a:p>
                      <a:endParaRPr lang="zh-CN" altLang="en-US"/>
                    </a:p>
                  </a:txBody>
                  <a:tcPr/>
                </a:tc>
                <a:tc>
                  <a:txBody>
                    <a:bodyPr/>
                    <a:lstStyle/>
                    <a:p>
                      <a:pPr algn="ctr" fontAlgn="ctr"/>
                      <a:r>
                        <a:rPr lang="zh-CN" altLang="en-US" sz="1200" u="none" strike="noStrike">
                          <a:effectLst/>
                        </a:rPr>
                        <a:t>核方法及其应用</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1"/>
                  </a:ext>
                </a:extLst>
              </a:tr>
              <a:tr h="225254">
                <a:tc vMerge="1">
                  <a:txBody>
                    <a:bodyPr/>
                    <a:lstStyle/>
                    <a:p>
                      <a:endParaRPr lang="zh-CN" altLang="en-US"/>
                    </a:p>
                  </a:txBody>
                  <a:tcPr/>
                </a:tc>
                <a:tc>
                  <a:txBody>
                    <a:bodyPr/>
                    <a:lstStyle/>
                    <a:p>
                      <a:pPr algn="ctr" fontAlgn="ctr"/>
                      <a:r>
                        <a:rPr lang="zh-CN" altLang="en-US" sz="1200" u="none" strike="noStrike" dirty="0">
                          <a:effectLst/>
                        </a:rPr>
                        <a:t>粒子加速器物理</a:t>
                      </a:r>
                      <a:endParaRPr lang="zh-CN" altLang="en-US" sz="1200" b="0" i="0" u="none" strike="noStrike" dirty="0">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2"/>
                  </a:ext>
                </a:extLst>
              </a:tr>
              <a:tr h="225254">
                <a:tc vMerge="1">
                  <a:txBody>
                    <a:bodyPr/>
                    <a:lstStyle/>
                    <a:p>
                      <a:endParaRPr lang="zh-CN" altLang="en-US"/>
                    </a:p>
                  </a:txBody>
                  <a:tcPr/>
                </a:tc>
                <a:tc>
                  <a:txBody>
                    <a:bodyPr/>
                    <a:lstStyle/>
                    <a:p>
                      <a:pPr algn="ctr" fontAlgn="ctr"/>
                      <a:r>
                        <a:rPr lang="zh-CN" altLang="en-US" sz="1200" u="none" strike="noStrike">
                          <a:effectLst/>
                        </a:rPr>
                        <a:t>同步辐射技术方法</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3"/>
                  </a:ext>
                </a:extLst>
              </a:tr>
              <a:tr h="225254">
                <a:tc vMerge="1">
                  <a:txBody>
                    <a:bodyPr/>
                    <a:lstStyle/>
                    <a:p>
                      <a:endParaRPr lang="zh-CN" altLang="en-US"/>
                    </a:p>
                  </a:txBody>
                  <a:tcPr/>
                </a:tc>
                <a:tc>
                  <a:txBody>
                    <a:bodyPr/>
                    <a:lstStyle/>
                    <a:p>
                      <a:pPr algn="ctr" fontAlgn="ctr"/>
                      <a:r>
                        <a:rPr lang="zh-CN" altLang="en-US" sz="1200" u="none" strike="noStrike">
                          <a:effectLst/>
                        </a:rPr>
                        <a:t>材料物性研究</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4"/>
                  </a:ext>
                </a:extLst>
              </a:tr>
              <a:tr h="225254">
                <a:tc vMerge="1">
                  <a:txBody>
                    <a:bodyPr/>
                    <a:lstStyle/>
                    <a:p>
                      <a:endParaRPr lang="zh-CN" altLang="en-US"/>
                    </a:p>
                  </a:txBody>
                  <a:tcPr/>
                </a:tc>
                <a:tc>
                  <a:txBody>
                    <a:bodyPr/>
                    <a:lstStyle/>
                    <a:p>
                      <a:pPr algn="ctr" fontAlgn="ctr"/>
                      <a:r>
                        <a:rPr lang="zh-CN" altLang="en-US" sz="1200" u="none" strike="noStrike">
                          <a:effectLst/>
                        </a:rPr>
                        <a:t>核成像技术及应用</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5"/>
                  </a:ext>
                </a:extLst>
              </a:tr>
              <a:tr h="225254">
                <a:tc vMerge="1">
                  <a:txBody>
                    <a:bodyPr/>
                    <a:lstStyle/>
                    <a:p>
                      <a:endParaRPr lang="zh-CN" altLang="en-US"/>
                    </a:p>
                  </a:txBody>
                  <a:tcPr/>
                </a:tc>
                <a:tc>
                  <a:txBody>
                    <a:bodyPr/>
                    <a:lstStyle/>
                    <a:p>
                      <a:pPr algn="ctr" fontAlgn="ctr"/>
                      <a:r>
                        <a:rPr lang="zh-CN" altLang="en-US" sz="1200" u="none" strike="noStrike">
                          <a:effectLst/>
                        </a:rPr>
                        <a:t>中子物理与技术</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6"/>
                  </a:ext>
                </a:extLst>
              </a:tr>
              <a:tr h="225254">
                <a:tc rowSpan="6">
                  <a:txBody>
                    <a:bodyPr/>
                    <a:lstStyle/>
                    <a:p>
                      <a:pPr algn="ctr" fontAlgn="ctr"/>
                      <a:r>
                        <a:rPr lang="zh-CN" altLang="en-US" sz="1400" u="none" strike="noStrike" dirty="0">
                          <a:solidFill>
                            <a:schemeClr val="bg1"/>
                          </a:solidFill>
                          <a:effectLst/>
                        </a:rPr>
                        <a:t>凝聚态物理</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432" marR="7432" marT="7432" marB="0" anchor="ctr">
                    <a:solidFill>
                      <a:srgbClr val="005DA2"/>
                    </a:solidFill>
                  </a:tcPr>
                </a:tc>
                <a:tc>
                  <a:txBody>
                    <a:bodyPr/>
                    <a:lstStyle/>
                    <a:p>
                      <a:pPr algn="ctr" fontAlgn="ctr"/>
                      <a:r>
                        <a:rPr lang="zh-CN" altLang="en-US" sz="1200" u="none" strike="noStrike">
                          <a:effectLst/>
                        </a:rPr>
                        <a:t>同步辐射方法及应用研究</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7"/>
                  </a:ext>
                </a:extLst>
              </a:tr>
              <a:tr h="225254">
                <a:tc vMerge="1">
                  <a:txBody>
                    <a:bodyPr/>
                    <a:lstStyle/>
                    <a:p>
                      <a:endParaRPr lang="zh-CN" altLang="en-US"/>
                    </a:p>
                  </a:txBody>
                  <a:tcPr/>
                </a:tc>
                <a:tc>
                  <a:txBody>
                    <a:bodyPr/>
                    <a:lstStyle/>
                    <a:p>
                      <a:pPr algn="ctr" fontAlgn="ctr"/>
                      <a:r>
                        <a:rPr lang="zh-CN" altLang="en-US" sz="1200" u="none" strike="noStrike">
                          <a:effectLst/>
                        </a:rPr>
                        <a:t>核技术方法物质结构研究</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8"/>
                  </a:ext>
                </a:extLst>
              </a:tr>
              <a:tr h="225254">
                <a:tc vMerge="1">
                  <a:txBody>
                    <a:bodyPr/>
                    <a:lstStyle/>
                    <a:p>
                      <a:endParaRPr lang="zh-CN" altLang="en-US"/>
                    </a:p>
                  </a:txBody>
                  <a:tcPr/>
                </a:tc>
                <a:tc>
                  <a:txBody>
                    <a:bodyPr/>
                    <a:lstStyle/>
                    <a:p>
                      <a:pPr algn="ctr" fontAlgn="ctr"/>
                      <a:r>
                        <a:rPr lang="zh-CN" altLang="en-US" sz="1200" u="none" strike="noStrike">
                          <a:effectLst/>
                        </a:rPr>
                        <a:t>蛋白质结构及功能研究</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19"/>
                  </a:ext>
                </a:extLst>
              </a:tr>
              <a:tr h="225254">
                <a:tc vMerge="1">
                  <a:txBody>
                    <a:bodyPr/>
                    <a:lstStyle/>
                    <a:p>
                      <a:endParaRPr lang="zh-CN" altLang="en-US"/>
                    </a:p>
                  </a:txBody>
                  <a:tcPr/>
                </a:tc>
                <a:tc>
                  <a:txBody>
                    <a:bodyPr/>
                    <a:lstStyle/>
                    <a:p>
                      <a:pPr algn="ctr" fontAlgn="ctr"/>
                      <a:r>
                        <a:rPr lang="zh-CN" altLang="en-US" sz="1200" u="none" strike="noStrike">
                          <a:effectLst/>
                        </a:rPr>
                        <a:t>新材料的同步辐射研究</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20"/>
                  </a:ext>
                </a:extLst>
              </a:tr>
              <a:tr h="225254">
                <a:tc vMerge="1">
                  <a:txBody>
                    <a:bodyPr/>
                    <a:lstStyle/>
                    <a:p>
                      <a:endParaRPr lang="zh-CN" altLang="en-US"/>
                    </a:p>
                  </a:txBody>
                  <a:tcPr/>
                </a:tc>
                <a:tc>
                  <a:txBody>
                    <a:bodyPr/>
                    <a:lstStyle/>
                    <a:p>
                      <a:pPr algn="ctr" fontAlgn="ctr"/>
                      <a:r>
                        <a:rPr lang="zh-CN" altLang="en-US" sz="1200" u="none" strike="noStrike">
                          <a:effectLst/>
                        </a:rPr>
                        <a:t>极端条件下的物性研究</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21"/>
                  </a:ext>
                </a:extLst>
              </a:tr>
              <a:tr h="225254">
                <a:tc vMerge="1">
                  <a:txBody>
                    <a:bodyPr/>
                    <a:lstStyle/>
                    <a:p>
                      <a:endParaRPr lang="zh-CN" altLang="en-US"/>
                    </a:p>
                  </a:txBody>
                  <a:tcPr/>
                </a:tc>
                <a:tc>
                  <a:txBody>
                    <a:bodyPr/>
                    <a:lstStyle/>
                    <a:p>
                      <a:pPr algn="ctr" fontAlgn="ctr"/>
                      <a:r>
                        <a:rPr lang="zh-CN" altLang="en-US" sz="1200" u="none" strike="noStrike">
                          <a:effectLst/>
                        </a:rPr>
                        <a:t>中子散射应用及实验方法</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22"/>
                  </a:ext>
                </a:extLst>
              </a:tr>
              <a:tr h="225254">
                <a:tc rowSpan="4">
                  <a:txBody>
                    <a:bodyPr/>
                    <a:lstStyle/>
                    <a:p>
                      <a:pPr algn="ctr" fontAlgn="ctr"/>
                      <a:r>
                        <a:rPr lang="zh-CN" altLang="en-US" sz="1400" u="none" strike="noStrike" dirty="0">
                          <a:solidFill>
                            <a:schemeClr val="bg1"/>
                          </a:solidFill>
                          <a:effectLst/>
                        </a:rPr>
                        <a:t>光学</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432" marR="7432" marT="7432" marB="0" anchor="ctr">
                    <a:solidFill>
                      <a:srgbClr val="005DA2"/>
                    </a:solidFill>
                  </a:tcPr>
                </a:tc>
                <a:tc>
                  <a:txBody>
                    <a:bodyPr/>
                    <a:lstStyle/>
                    <a:p>
                      <a:pPr algn="ctr" fontAlgn="ctr"/>
                      <a:r>
                        <a:rPr lang="zh-CN" altLang="en-US" sz="1200" u="none" strike="noStrike">
                          <a:effectLst/>
                        </a:rPr>
                        <a:t>同步辐射探测技术</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23"/>
                  </a:ext>
                </a:extLst>
              </a:tr>
              <a:tr h="371512">
                <a:tc vMerge="1">
                  <a:txBody>
                    <a:bodyPr/>
                    <a:lstStyle/>
                    <a:p>
                      <a:endParaRPr lang="zh-CN" altLang="en-US"/>
                    </a:p>
                  </a:txBody>
                  <a:tcPr/>
                </a:tc>
                <a:tc>
                  <a:txBody>
                    <a:bodyPr/>
                    <a:lstStyle/>
                    <a:p>
                      <a:pPr algn="ctr" fontAlgn="ctr"/>
                      <a:r>
                        <a:rPr lang="zh-CN" altLang="en-US" sz="1200" u="none" strike="noStrike">
                          <a:effectLst/>
                        </a:rPr>
                        <a:t>先进光源理论、技术和应用</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24"/>
                  </a:ext>
                </a:extLst>
              </a:tr>
              <a:tr h="225254">
                <a:tc vMerge="1">
                  <a:txBody>
                    <a:bodyPr/>
                    <a:lstStyle/>
                    <a:p>
                      <a:endParaRPr lang="zh-CN" altLang="en-US"/>
                    </a:p>
                  </a:txBody>
                  <a:tcPr/>
                </a:tc>
                <a:tc>
                  <a:txBody>
                    <a:bodyPr/>
                    <a:lstStyle/>
                    <a:p>
                      <a:pPr algn="ctr" fontAlgn="ctr"/>
                      <a:r>
                        <a:rPr lang="en-US" altLang="zh-CN" sz="1200" u="none" strike="noStrike">
                          <a:effectLst/>
                        </a:rPr>
                        <a:t>X</a:t>
                      </a:r>
                      <a:r>
                        <a:rPr lang="zh-CN" altLang="en-US" sz="1200" u="none" strike="noStrike">
                          <a:effectLst/>
                        </a:rPr>
                        <a:t>射线成像理论及方法</a:t>
                      </a:r>
                      <a:endParaRPr lang="zh-CN" altLang="en-US" sz="1200" b="0" i="0" u="none" strike="noStrike">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25"/>
                  </a:ext>
                </a:extLst>
              </a:tr>
              <a:tr h="225254">
                <a:tc vMerge="1">
                  <a:txBody>
                    <a:bodyPr/>
                    <a:lstStyle/>
                    <a:p>
                      <a:endParaRPr lang="zh-CN" altLang="en-US"/>
                    </a:p>
                  </a:txBody>
                  <a:tcPr/>
                </a:tc>
                <a:tc>
                  <a:txBody>
                    <a:bodyPr/>
                    <a:lstStyle/>
                    <a:p>
                      <a:pPr algn="ctr" fontAlgn="ctr"/>
                      <a:r>
                        <a:rPr lang="zh-CN" altLang="en-US" sz="1200" u="none" strike="noStrike" dirty="0">
                          <a:effectLst/>
                        </a:rPr>
                        <a:t>同步辐射光学技术及应用</a:t>
                      </a:r>
                      <a:endParaRPr lang="zh-CN" altLang="en-US" sz="1200" b="0" i="0" u="none" strike="noStrike" dirty="0">
                        <a:solidFill>
                          <a:srgbClr val="000000"/>
                        </a:solidFill>
                        <a:effectLst/>
                        <a:latin typeface="Dialog"/>
                        <a:ea typeface="宋体" panose="02010600030101010101" pitchFamily="2" charset="-122"/>
                      </a:endParaRPr>
                    </a:p>
                  </a:txBody>
                  <a:tcPr marL="7432" marR="7432" marT="7432" marB="0" anchor="ctr"/>
                </a:tc>
                <a:extLst>
                  <a:ext uri="{0D108BD9-81ED-4DB2-BD59-A6C34878D82A}">
                    <a16:rowId xmlns:a16="http://schemas.microsoft.com/office/drawing/2014/main" val="10026"/>
                  </a:ext>
                </a:extLst>
              </a:tr>
            </a:tbl>
          </a:graphicData>
        </a:graphic>
      </p:graphicFrame>
      <p:graphicFrame>
        <p:nvGraphicFramePr>
          <p:cNvPr id="3" name="表格 2"/>
          <p:cNvGraphicFramePr>
            <a:graphicFrameLocks noGrp="1"/>
          </p:cNvGraphicFramePr>
          <p:nvPr>
            <p:extLst/>
          </p:nvPr>
        </p:nvGraphicFramePr>
        <p:xfrm>
          <a:off x="4250402" y="540771"/>
          <a:ext cx="3782553" cy="6201643"/>
        </p:xfrm>
        <a:graphic>
          <a:graphicData uri="http://schemas.openxmlformats.org/drawingml/2006/table">
            <a:tbl>
              <a:tblPr>
                <a:tableStyleId>{073A0DAA-6AF3-43AB-8588-CEC1D06C72B9}</a:tableStyleId>
              </a:tblPr>
              <a:tblGrid>
                <a:gridCol w="803379">
                  <a:extLst>
                    <a:ext uri="{9D8B030D-6E8A-4147-A177-3AD203B41FA5}">
                      <a16:colId xmlns:a16="http://schemas.microsoft.com/office/drawing/2014/main" val="20000"/>
                    </a:ext>
                  </a:extLst>
                </a:gridCol>
                <a:gridCol w="2979174">
                  <a:extLst>
                    <a:ext uri="{9D8B030D-6E8A-4147-A177-3AD203B41FA5}">
                      <a16:colId xmlns:a16="http://schemas.microsoft.com/office/drawing/2014/main" val="20001"/>
                    </a:ext>
                  </a:extLst>
                </a:gridCol>
              </a:tblGrid>
              <a:tr h="334508">
                <a:tc>
                  <a:txBody>
                    <a:bodyPr/>
                    <a:lstStyle/>
                    <a:p>
                      <a:pPr algn="ctr" fontAlgn="ctr"/>
                      <a:r>
                        <a:rPr lang="zh-CN" altLang="en-US" sz="1600" b="1" u="none" strike="noStrike" dirty="0">
                          <a:solidFill>
                            <a:schemeClr val="bg1"/>
                          </a:solidFill>
                          <a:effectLst/>
                        </a:rPr>
                        <a:t>专业</a:t>
                      </a:r>
                      <a:endParaRPr lang="zh-CN" altLang="en-US" sz="16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ctr">
                    <a:solidFill>
                      <a:srgbClr val="005DA2"/>
                    </a:solidFill>
                  </a:tcPr>
                </a:tc>
                <a:tc>
                  <a:txBody>
                    <a:bodyPr/>
                    <a:lstStyle/>
                    <a:p>
                      <a:pPr algn="ctr" fontAlgn="ctr"/>
                      <a:r>
                        <a:rPr lang="zh-CN" altLang="en-US" sz="1600" b="1" u="none" strike="noStrike" dirty="0">
                          <a:solidFill>
                            <a:schemeClr val="bg1"/>
                          </a:solidFill>
                          <a:effectLst/>
                        </a:rPr>
                        <a:t>方向</a:t>
                      </a:r>
                      <a:endParaRPr lang="zh-CN" altLang="en-US" sz="1600" b="1" i="0" u="none" strike="noStrike" dirty="0">
                        <a:solidFill>
                          <a:schemeClr val="bg1"/>
                        </a:solidFill>
                        <a:effectLst/>
                        <a:latin typeface="Dialog"/>
                        <a:ea typeface="宋体" panose="02010600030101010101" pitchFamily="2" charset="-122"/>
                      </a:endParaRPr>
                    </a:p>
                  </a:txBody>
                  <a:tcPr marL="7620" marR="7620" marT="7620" marB="0" anchor="ctr">
                    <a:solidFill>
                      <a:srgbClr val="005DA2"/>
                    </a:solidFill>
                  </a:tcPr>
                </a:tc>
                <a:extLst>
                  <a:ext uri="{0D108BD9-81ED-4DB2-BD59-A6C34878D82A}">
                    <a16:rowId xmlns:a16="http://schemas.microsoft.com/office/drawing/2014/main" val="10000"/>
                  </a:ext>
                </a:extLst>
              </a:tr>
              <a:tr h="242680">
                <a:tc rowSpan="3">
                  <a:txBody>
                    <a:bodyPr/>
                    <a:lstStyle/>
                    <a:p>
                      <a:pPr algn="ctr" fontAlgn="ctr"/>
                      <a:r>
                        <a:rPr lang="zh-CN" altLang="en-US" sz="1400" u="none" strike="noStrike" dirty="0">
                          <a:solidFill>
                            <a:schemeClr val="bg1"/>
                          </a:solidFill>
                          <a:effectLst/>
                        </a:rPr>
                        <a:t>计算机应用技术</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ctr">
                    <a:solidFill>
                      <a:srgbClr val="005DA2"/>
                    </a:solidFill>
                  </a:tcPr>
                </a:tc>
                <a:tc>
                  <a:txBody>
                    <a:bodyPr/>
                    <a:lstStyle/>
                    <a:p>
                      <a:pPr algn="ctr" fontAlgn="ctr"/>
                      <a:r>
                        <a:rPr lang="zh-CN" altLang="en-US" sz="1200" u="none" strike="noStrike" dirty="0">
                          <a:effectLst/>
                        </a:rPr>
                        <a:t>计算技术及系统架构</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1"/>
                  </a:ext>
                </a:extLst>
              </a:tr>
              <a:tr h="242680">
                <a:tc vMerge="1">
                  <a:txBody>
                    <a:bodyPr/>
                    <a:lstStyle/>
                    <a:p>
                      <a:endParaRPr lang="zh-CN" altLang="en-US"/>
                    </a:p>
                  </a:txBody>
                  <a:tcPr/>
                </a:tc>
                <a:tc>
                  <a:txBody>
                    <a:bodyPr/>
                    <a:lstStyle/>
                    <a:p>
                      <a:pPr algn="ctr" fontAlgn="ctr"/>
                      <a:r>
                        <a:rPr lang="zh-CN" altLang="en-US" sz="1200" u="none" strike="noStrike" dirty="0">
                          <a:effectLst/>
                        </a:rPr>
                        <a:t>网络与大数据共享</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2"/>
                  </a:ext>
                </a:extLst>
              </a:tr>
              <a:tr h="242680">
                <a:tc vMerge="1">
                  <a:txBody>
                    <a:bodyPr/>
                    <a:lstStyle/>
                    <a:p>
                      <a:endParaRPr lang="zh-CN" altLang="en-US"/>
                    </a:p>
                  </a:txBody>
                  <a:tcPr/>
                </a:tc>
                <a:tc>
                  <a:txBody>
                    <a:bodyPr/>
                    <a:lstStyle/>
                    <a:p>
                      <a:pPr algn="ctr" fontAlgn="ctr"/>
                      <a:r>
                        <a:rPr lang="zh-CN" altLang="en-US" sz="1200" u="none" strike="noStrike" dirty="0">
                          <a:effectLst/>
                        </a:rPr>
                        <a:t>数据处理环境及物理软件</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3"/>
                  </a:ext>
                </a:extLst>
              </a:tr>
              <a:tr h="242680">
                <a:tc rowSpan="14">
                  <a:txBody>
                    <a:bodyPr/>
                    <a:lstStyle/>
                    <a:p>
                      <a:pPr algn="ctr" fontAlgn="ctr"/>
                      <a:r>
                        <a:rPr lang="zh-CN" altLang="en-US" sz="1400" u="none" strike="noStrike" dirty="0">
                          <a:solidFill>
                            <a:schemeClr val="bg1"/>
                          </a:solidFill>
                          <a:effectLst/>
                        </a:rPr>
                        <a:t>核技术及应用</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ctr">
                    <a:solidFill>
                      <a:srgbClr val="005DA2"/>
                    </a:solidFill>
                  </a:tcPr>
                </a:tc>
                <a:tc>
                  <a:txBody>
                    <a:bodyPr/>
                    <a:lstStyle/>
                    <a:p>
                      <a:pPr algn="ctr" fontAlgn="ctr"/>
                      <a:r>
                        <a:rPr lang="zh-CN" altLang="en-US" sz="1200" u="none" strike="noStrike" dirty="0">
                          <a:effectLst/>
                        </a:rPr>
                        <a:t>加速器磁铁与电源技术</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4"/>
                  </a:ext>
                </a:extLst>
              </a:tr>
              <a:tr h="242680">
                <a:tc vMerge="1">
                  <a:txBody>
                    <a:bodyPr/>
                    <a:lstStyle/>
                    <a:p>
                      <a:endParaRPr lang="zh-CN" altLang="en-US"/>
                    </a:p>
                  </a:txBody>
                  <a:tcPr/>
                </a:tc>
                <a:tc>
                  <a:txBody>
                    <a:bodyPr/>
                    <a:lstStyle/>
                    <a:p>
                      <a:pPr algn="ctr" fontAlgn="ctr"/>
                      <a:r>
                        <a:rPr lang="zh-CN" altLang="en-US" sz="1200" u="none" strike="noStrike" dirty="0">
                          <a:effectLst/>
                        </a:rPr>
                        <a:t>加速器高频与微波技术</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5"/>
                  </a:ext>
                </a:extLst>
              </a:tr>
              <a:tr h="242680">
                <a:tc vMerge="1">
                  <a:txBody>
                    <a:bodyPr/>
                    <a:lstStyle/>
                    <a:p>
                      <a:endParaRPr lang="zh-CN" altLang="en-US"/>
                    </a:p>
                  </a:txBody>
                  <a:tcPr/>
                </a:tc>
                <a:tc>
                  <a:txBody>
                    <a:bodyPr/>
                    <a:lstStyle/>
                    <a:p>
                      <a:pPr algn="ctr" fontAlgn="ctr"/>
                      <a:r>
                        <a:rPr lang="zh-CN" altLang="en-US" sz="1200" u="none" strike="noStrike" dirty="0">
                          <a:effectLst/>
                        </a:rPr>
                        <a:t>加速器真空技术</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6"/>
                  </a:ext>
                </a:extLst>
              </a:tr>
              <a:tr h="242680">
                <a:tc vMerge="1">
                  <a:txBody>
                    <a:bodyPr/>
                    <a:lstStyle/>
                    <a:p>
                      <a:endParaRPr lang="zh-CN" altLang="en-US"/>
                    </a:p>
                  </a:txBody>
                  <a:tcPr/>
                </a:tc>
                <a:tc>
                  <a:txBody>
                    <a:bodyPr/>
                    <a:lstStyle/>
                    <a:p>
                      <a:pPr algn="ctr" fontAlgn="ctr"/>
                      <a:r>
                        <a:rPr lang="zh-CN" altLang="en-US" sz="1200" u="none" strike="noStrike" dirty="0">
                          <a:effectLst/>
                        </a:rPr>
                        <a:t>加速器控制与束测技术</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7"/>
                  </a:ext>
                </a:extLst>
              </a:tr>
              <a:tr h="242680">
                <a:tc vMerge="1">
                  <a:txBody>
                    <a:bodyPr/>
                    <a:lstStyle/>
                    <a:p>
                      <a:endParaRPr lang="zh-CN" altLang="en-US"/>
                    </a:p>
                  </a:txBody>
                  <a:tcPr/>
                </a:tc>
                <a:tc>
                  <a:txBody>
                    <a:bodyPr/>
                    <a:lstStyle/>
                    <a:p>
                      <a:pPr algn="ctr" fontAlgn="ctr"/>
                      <a:r>
                        <a:rPr lang="zh-CN" altLang="en-US" sz="1200" u="none" strike="noStrike" dirty="0">
                          <a:effectLst/>
                        </a:rPr>
                        <a:t>加速器低温超导技术</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8"/>
                  </a:ext>
                </a:extLst>
              </a:tr>
              <a:tr h="242680">
                <a:tc vMerge="1">
                  <a:txBody>
                    <a:bodyPr/>
                    <a:lstStyle/>
                    <a:p>
                      <a:endParaRPr lang="zh-CN" altLang="en-US"/>
                    </a:p>
                  </a:txBody>
                  <a:tcPr/>
                </a:tc>
                <a:tc>
                  <a:txBody>
                    <a:bodyPr/>
                    <a:lstStyle/>
                    <a:p>
                      <a:pPr algn="ctr" fontAlgn="ctr"/>
                      <a:r>
                        <a:rPr lang="zh-CN" altLang="en-US" sz="1200" u="none" strike="noStrike" dirty="0">
                          <a:effectLst/>
                        </a:rPr>
                        <a:t>辐射防护技术</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9"/>
                  </a:ext>
                </a:extLst>
              </a:tr>
              <a:tr h="242680">
                <a:tc vMerge="1">
                  <a:txBody>
                    <a:bodyPr/>
                    <a:lstStyle/>
                    <a:p>
                      <a:endParaRPr lang="zh-CN" altLang="en-US"/>
                    </a:p>
                  </a:txBody>
                  <a:tcPr/>
                </a:tc>
                <a:tc>
                  <a:txBody>
                    <a:bodyPr/>
                    <a:lstStyle/>
                    <a:p>
                      <a:pPr algn="ctr" fontAlgn="ctr"/>
                      <a:r>
                        <a:rPr lang="zh-CN" altLang="en-US" sz="1200" u="none" strike="noStrike" dirty="0">
                          <a:effectLst/>
                        </a:rPr>
                        <a:t>自由电子激光及应用</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0"/>
                  </a:ext>
                </a:extLst>
              </a:tr>
              <a:tr h="242680">
                <a:tc vMerge="1">
                  <a:txBody>
                    <a:bodyPr/>
                    <a:lstStyle/>
                    <a:p>
                      <a:endParaRPr lang="zh-CN" altLang="en-US"/>
                    </a:p>
                  </a:txBody>
                  <a:tcPr/>
                </a:tc>
                <a:tc>
                  <a:txBody>
                    <a:bodyPr/>
                    <a:lstStyle/>
                    <a:p>
                      <a:pPr algn="ctr" fontAlgn="ctr"/>
                      <a:r>
                        <a:rPr lang="zh-CN" altLang="en-US" sz="1200" u="none" strike="noStrike" dirty="0">
                          <a:effectLst/>
                        </a:rPr>
                        <a:t>辐照技术研究与应用</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1"/>
                  </a:ext>
                </a:extLst>
              </a:tr>
              <a:tr h="242680">
                <a:tc vMerge="1">
                  <a:txBody>
                    <a:bodyPr/>
                    <a:lstStyle/>
                    <a:p>
                      <a:endParaRPr lang="zh-CN" altLang="en-US"/>
                    </a:p>
                  </a:txBody>
                  <a:tcPr/>
                </a:tc>
                <a:tc>
                  <a:txBody>
                    <a:bodyPr/>
                    <a:lstStyle/>
                    <a:p>
                      <a:pPr algn="ctr" fontAlgn="ctr"/>
                      <a:r>
                        <a:rPr lang="zh-CN" altLang="en-US" sz="1200" u="none" strike="noStrike" dirty="0">
                          <a:effectLst/>
                        </a:rPr>
                        <a:t>核电子学与核探测技术</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2"/>
                  </a:ext>
                </a:extLst>
              </a:tr>
              <a:tr h="242680">
                <a:tc vMerge="1">
                  <a:txBody>
                    <a:bodyPr/>
                    <a:lstStyle/>
                    <a:p>
                      <a:endParaRPr lang="zh-CN" altLang="en-US"/>
                    </a:p>
                  </a:txBody>
                  <a:tcPr/>
                </a:tc>
                <a:tc>
                  <a:txBody>
                    <a:bodyPr/>
                    <a:lstStyle/>
                    <a:p>
                      <a:pPr algn="ctr" fontAlgn="ctr"/>
                      <a:r>
                        <a:rPr lang="zh-CN" altLang="en-US" sz="1200" u="none" strike="noStrike" dirty="0">
                          <a:effectLst/>
                        </a:rPr>
                        <a:t>同步辐射实验技术及应用</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3"/>
                  </a:ext>
                </a:extLst>
              </a:tr>
              <a:tr h="242680">
                <a:tc vMerge="1">
                  <a:txBody>
                    <a:bodyPr/>
                    <a:lstStyle/>
                    <a:p>
                      <a:endParaRPr lang="zh-CN" altLang="en-US"/>
                    </a:p>
                  </a:txBody>
                  <a:tcPr/>
                </a:tc>
                <a:tc>
                  <a:txBody>
                    <a:bodyPr/>
                    <a:lstStyle/>
                    <a:p>
                      <a:pPr algn="ctr" fontAlgn="ctr"/>
                      <a:r>
                        <a:rPr lang="zh-CN" altLang="en-US" sz="1200" u="none" strike="noStrike" dirty="0">
                          <a:effectLst/>
                        </a:rPr>
                        <a:t>精密机械工程</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4"/>
                  </a:ext>
                </a:extLst>
              </a:tr>
              <a:tr h="242680">
                <a:tc vMerge="1">
                  <a:txBody>
                    <a:bodyPr/>
                    <a:lstStyle/>
                    <a:p>
                      <a:endParaRPr lang="zh-CN" altLang="en-US"/>
                    </a:p>
                  </a:txBody>
                  <a:tcPr/>
                </a:tc>
                <a:tc>
                  <a:txBody>
                    <a:bodyPr/>
                    <a:lstStyle/>
                    <a:p>
                      <a:pPr algn="ctr" fontAlgn="ctr"/>
                      <a:r>
                        <a:rPr lang="zh-CN" altLang="en-US" sz="1200" u="none" strike="noStrike" dirty="0">
                          <a:effectLst/>
                        </a:rPr>
                        <a:t>高性能数据获取与处理</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5"/>
                  </a:ext>
                </a:extLst>
              </a:tr>
              <a:tr h="242680">
                <a:tc vMerge="1">
                  <a:txBody>
                    <a:bodyPr/>
                    <a:lstStyle/>
                    <a:p>
                      <a:endParaRPr lang="zh-CN" altLang="en-US"/>
                    </a:p>
                  </a:txBody>
                  <a:tcPr/>
                </a:tc>
                <a:tc>
                  <a:txBody>
                    <a:bodyPr/>
                    <a:lstStyle/>
                    <a:p>
                      <a:pPr algn="ctr" fontAlgn="ctr"/>
                      <a:r>
                        <a:rPr lang="zh-CN" altLang="en-US" sz="1200" u="none" strike="noStrike" dirty="0">
                          <a:effectLst/>
                        </a:rPr>
                        <a:t>粒子物理实验控制</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6"/>
                  </a:ext>
                </a:extLst>
              </a:tr>
              <a:tr h="285495">
                <a:tc vMerge="1">
                  <a:txBody>
                    <a:bodyPr/>
                    <a:lstStyle/>
                    <a:p>
                      <a:endParaRPr lang="zh-CN" altLang="en-US"/>
                    </a:p>
                  </a:txBody>
                  <a:tcPr/>
                </a:tc>
                <a:tc>
                  <a:txBody>
                    <a:bodyPr/>
                    <a:lstStyle/>
                    <a:p>
                      <a:pPr algn="ctr" fontAlgn="ctr"/>
                      <a:r>
                        <a:rPr lang="zh-CN" altLang="en-US" sz="1200" u="none" strike="noStrike" dirty="0">
                          <a:effectLst/>
                        </a:rPr>
                        <a:t>中子技术及应用</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7"/>
                  </a:ext>
                </a:extLst>
              </a:tr>
              <a:tr h="242680">
                <a:tc rowSpan="3">
                  <a:txBody>
                    <a:bodyPr/>
                    <a:lstStyle/>
                    <a:p>
                      <a:pPr algn="ctr" fontAlgn="ctr"/>
                      <a:r>
                        <a:rPr lang="zh-CN" altLang="en-US" sz="1400" u="none" strike="noStrike" dirty="0">
                          <a:solidFill>
                            <a:schemeClr val="bg1"/>
                          </a:solidFill>
                          <a:effectLst/>
                        </a:rPr>
                        <a:t>电子信息</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ctr">
                    <a:solidFill>
                      <a:srgbClr val="005DA2"/>
                    </a:solidFill>
                  </a:tcPr>
                </a:tc>
                <a:tc>
                  <a:txBody>
                    <a:bodyPr/>
                    <a:lstStyle/>
                    <a:p>
                      <a:pPr algn="ctr" fontAlgn="ctr"/>
                      <a:r>
                        <a:rPr lang="zh-CN" altLang="en-US" sz="1200" u="none" strike="noStrike" dirty="0">
                          <a:solidFill>
                            <a:schemeClr val="tx1"/>
                          </a:solidFill>
                          <a:effectLst/>
                        </a:rPr>
                        <a:t>新一代电子信息技术</a:t>
                      </a:r>
                      <a:endParaRPr lang="zh-CN" altLang="en-US" sz="1200" b="0" i="0" u="none" strike="noStrike" dirty="0">
                        <a:solidFill>
                          <a:schemeClr val="tx1"/>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18"/>
                  </a:ext>
                </a:extLst>
              </a:tr>
              <a:tr h="242680">
                <a:tc vMerge="1">
                  <a:txBody>
                    <a:bodyPr/>
                    <a:lstStyle/>
                    <a:p>
                      <a:endParaRPr lang="zh-CN" altLang="en-US"/>
                    </a:p>
                  </a:txBody>
                  <a:tcPr/>
                </a:tc>
                <a:tc>
                  <a:txBody>
                    <a:bodyPr/>
                    <a:lstStyle/>
                    <a:p>
                      <a:pPr marL="0" algn="ctr" defTabSz="914400" rtl="0" eaLnBrk="1" fontAlgn="ctr" latinLnBrk="0" hangingPunct="1"/>
                      <a:r>
                        <a:rPr lang="zh-CN" altLang="en-US" sz="1200" u="none" strike="noStrike" kern="1200" dirty="0">
                          <a:solidFill>
                            <a:schemeClr val="tx1"/>
                          </a:solidFill>
                          <a:effectLst/>
                          <a:latin typeface="+mn-lt"/>
                          <a:ea typeface="+mn-ea"/>
                          <a:cs typeface="+mn-cs"/>
                        </a:rPr>
                        <a:t>集成电路工程</a:t>
                      </a:r>
                    </a:p>
                  </a:txBody>
                  <a:tcPr marL="7620" marR="7620" marT="7620" marB="0" anchor="ctr"/>
                </a:tc>
                <a:extLst>
                  <a:ext uri="{0D108BD9-81ED-4DB2-BD59-A6C34878D82A}">
                    <a16:rowId xmlns:a16="http://schemas.microsoft.com/office/drawing/2014/main" val="10020"/>
                  </a:ext>
                </a:extLst>
              </a:tr>
              <a:tr h="242680">
                <a:tc vMerge="1">
                  <a:txBody>
                    <a:bodyPr/>
                    <a:lstStyle/>
                    <a:p>
                      <a:endParaRPr lang="zh-CN" altLang="en-US"/>
                    </a:p>
                  </a:txBody>
                  <a:tcPr/>
                </a:tc>
                <a:tc>
                  <a:txBody>
                    <a:bodyPr/>
                    <a:lstStyle/>
                    <a:p>
                      <a:pPr marL="0" algn="ctr" defTabSz="914400" rtl="0" eaLnBrk="1" fontAlgn="ctr" latinLnBrk="0" hangingPunct="1"/>
                      <a:r>
                        <a:rPr lang="zh-CN" altLang="en-US" sz="1200" u="none" strike="noStrike" kern="1200" dirty="0">
                          <a:solidFill>
                            <a:schemeClr val="tx1"/>
                          </a:solidFill>
                          <a:effectLst/>
                          <a:latin typeface="+mn-lt"/>
                          <a:ea typeface="+mn-ea"/>
                          <a:cs typeface="+mn-cs"/>
                        </a:rPr>
                        <a:t>计算机技术</a:t>
                      </a:r>
                    </a:p>
                  </a:txBody>
                  <a:tcPr marL="7620" marR="7620" marT="7620" marB="0" anchor="ctr"/>
                </a:tc>
                <a:extLst>
                  <a:ext uri="{0D108BD9-81ED-4DB2-BD59-A6C34878D82A}">
                    <a16:rowId xmlns:a16="http://schemas.microsoft.com/office/drawing/2014/main" val="10021"/>
                  </a:ext>
                </a:extLst>
              </a:tr>
              <a:tr h="242680">
                <a:tc rowSpan="4">
                  <a:txBody>
                    <a:bodyPr/>
                    <a:lstStyle/>
                    <a:p>
                      <a:pPr algn="ctr" fontAlgn="ctr"/>
                      <a:r>
                        <a:rPr lang="zh-CN" altLang="en-US" sz="1400" u="none" strike="noStrike" dirty="0">
                          <a:solidFill>
                            <a:schemeClr val="bg1"/>
                          </a:solidFill>
                          <a:effectLst/>
                        </a:rPr>
                        <a:t>机械</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ctr">
                    <a:solidFill>
                      <a:srgbClr val="005DA2"/>
                    </a:solidFill>
                  </a:tcPr>
                </a:tc>
                <a:tc>
                  <a:txBody>
                    <a:bodyPr/>
                    <a:lstStyle/>
                    <a:p>
                      <a:pPr algn="ctr" fontAlgn="ctr"/>
                      <a:r>
                        <a:rPr lang="zh-CN" altLang="en-US" sz="1200" u="none" strike="noStrike" dirty="0">
                          <a:solidFill>
                            <a:schemeClr val="tx1"/>
                          </a:solidFill>
                          <a:effectLst/>
                        </a:rPr>
                        <a:t>精密机械设计与制造</a:t>
                      </a:r>
                      <a:endParaRPr lang="zh-CN" altLang="en-US" sz="1200" b="0" i="0" u="none" strike="noStrike" dirty="0">
                        <a:solidFill>
                          <a:schemeClr val="tx1"/>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23"/>
                  </a:ext>
                </a:extLst>
              </a:tr>
              <a:tr h="242680">
                <a:tc vMerge="1">
                  <a:txBody>
                    <a:bodyPr/>
                    <a:lstStyle/>
                    <a:p>
                      <a:endParaRPr lang="zh-CN" altLang="en-US"/>
                    </a:p>
                  </a:txBody>
                  <a:tcPr/>
                </a:tc>
                <a:tc>
                  <a:txBody>
                    <a:bodyPr/>
                    <a:lstStyle/>
                    <a:p>
                      <a:pPr algn="ctr" fontAlgn="ctr"/>
                      <a:r>
                        <a:rPr lang="zh-CN" altLang="en-US" sz="1200" u="none" strike="noStrike" dirty="0">
                          <a:solidFill>
                            <a:schemeClr val="tx1"/>
                          </a:solidFill>
                          <a:effectLst/>
                        </a:rPr>
                        <a:t>机械自动化</a:t>
                      </a:r>
                      <a:endParaRPr lang="zh-CN" altLang="en-US" sz="1200" b="0" i="0" u="none" strike="noStrike" dirty="0">
                        <a:solidFill>
                          <a:schemeClr val="tx1"/>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24"/>
                  </a:ext>
                </a:extLst>
              </a:tr>
              <a:tr h="242680">
                <a:tc vMerge="1">
                  <a:txBody>
                    <a:bodyPr/>
                    <a:lstStyle/>
                    <a:p>
                      <a:endParaRPr lang="zh-CN" altLang="en-US"/>
                    </a:p>
                  </a:txBody>
                  <a:tcPr/>
                </a:tc>
                <a:tc>
                  <a:txBody>
                    <a:bodyPr/>
                    <a:lstStyle/>
                    <a:p>
                      <a:pPr algn="ctr" fontAlgn="ctr"/>
                      <a:r>
                        <a:rPr lang="zh-CN" altLang="en-US" sz="1200" u="none" strike="noStrike" dirty="0">
                          <a:solidFill>
                            <a:schemeClr val="tx1"/>
                          </a:solidFill>
                          <a:effectLst/>
                        </a:rPr>
                        <a:t>智能机械</a:t>
                      </a:r>
                      <a:endParaRPr lang="zh-CN" altLang="en-US" sz="1200" b="0" i="0" u="none" strike="noStrike" dirty="0">
                        <a:solidFill>
                          <a:schemeClr val="tx1"/>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25"/>
                  </a:ext>
                </a:extLst>
              </a:tr>
              <a:tr h="242680">
                <a:tc vMerge="1">
                  <a:txBody>
                    <a:bodyPr/>
                    <a:lstStyle/>
                    <a:p>
                      <a:endParaRPr lang="zh-CN" altLang="en-US"/>
                    </a:p>
                  </a:txBody>
                  <a:tcPr/>
                </a:tc>
                <a:tc>
                  <a:txBody>
                    <a:bodyPr/>
                    <a:lstStyle/>
                    <a:p>
                      <a:pPr algn="ctr" fontAlgn="ctr"/>
                      <a:r>
                        <a:rPr lang="zh-CN" altLang="en-US" sz="1200" u="none" strike="noStrike" dirty="0">
                          <a:solidFill>
                            <a:schemeClr val="tx1"/>
                          </a:solidFill>
                          <a:effectLst/>
                        </a:rPr>
                        <a:t>精密光学仪器</a:t>
                      </a:r>
                      <a:endParaRPr lang="zh-CN" altLang="en-US" sz="1200" b="0" i="0" u="none" strike="noStrike" dirty="0">
                        <a:solidFill>
                          <a:schemeClr val="tx1"/>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26"/>
                  </a:ext>
                </a:extLst>
              </a:tr>
            </a:tbl>
          </a:graphicData>
        </a:graphic>
      </p:graphicFrame>
      <p:graphicFrame>
        <p:nvGraphicFramePr>
          <p:cNvPr id="4" name="表格 3"/>
          <p:cNvGraphicFramePr>
            <a:graphicFrameLocks noGrp="1"/>
          </p:cNvGraphicFramePr>
          <p:nvPr>
            <p:extLst/>
          </p:nvPr>
        </p:nvGraphicFramePr>
        <p:xfrm>
          <a:off x="8193139" y="550608"/>
          <a:ext cx="3632200" cy="2001101"/>
        </p:xfrm>
        <a:graphic>
          <a:graphicData uri="http://schemas.openxmlformats.org/drawingml/2006/table">
            <a:tbl>
              <a:tblPr>
                <a:tableStyleId>{073A0DAA-6AF3-43AB-8588-CEC1D06C72B9}</a:tableStyleId>
              </a:tblPr>
              <a:tblGrid>
                <a:gridCol w="1265493">
                  <a:extLst>
                    <a:ext uri="{9D8B030D-6E8A-4147-A177-3AD203B41FA5}">
                      <a16:colId xmlns:a16="http://schemas.microsoft.com/office/drawing/2014/main" val="20000"/>
                    </a:ext>
                  </a:extLst>
                </a:gridCol>
                <a:gridCol w="2366707">
                  <a:extLst>
                    <a:ext uri="{9D8B030D-6E8A-4147-A177-3AD203B41FA5}">
                      <a16:colId xmlns:a16="http://schemas.microsoft.com/office/drawing/2014/main" val="20001"/>
                    </a:ext>
                  </a:extLst>
                </a:gridCol>
              </a:tblGrid>
              <a:tr h="334296">
                <a:tc>
                  <a:txBody>
                    <a:bodyPr/>
                    <a:lstStyle/>
                    <a:p>
                      <a:pPr algn="ctr" fontAlgn="b"/>
                      <a:r>
                        <a:rPr lang="zh-CN" altLang="en-US" sz="1600" b="1" u="none" strike="noStrike" dirty="0">
                          <a:solidFill>
                            <a:schemeClr val="bg1"/>
                          </a:solidFill>
                          <a:effectLst/>
                        </a:rPr>
                        <a:t>专业</a:t>
                      </a:r>
                      <a:endParaRPr lang="zh-CN" altLang="en-US" sz="16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b">
                    <a:solidFill>
                      <a:srgbClr val="005DA2"/>
                    </a:solidFill>
                  </a:tcPr>
                </a:tc>
                <a:tc>
                  <a:txBody>
                    <a:bodyPr/>
                    <a:lstStyle/>
                    <a:p>
                      <a:pPr algn="ctr" fontAlgn="ctr"/>
                      <a:r>
                        <a:rPr lang="zh-CN" altLang="en-US" sz="1600" b="1" u="none" strike="noStrike" dirty="0">
                          <a:solidFill>
                            <a:schemeClr val="bg1"/>
                          </a:solidFill>
                          <a:effectLst/>
                        </a:rPr>
                        <a:t>方向</a:t>
                      </a:r>
                      <a:endParaRPr lang="zh-CN" altLang="en-US" sz="16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ctr">
                    <a:solidFill>
                      <a:srgbClr val="005DA2"/>
                    </a:solidFill>
                  </a:tcPr>
                </a:tc>
                <a:extLst>
                  <a:ext uri="{0D108BD9-81ED-4DB2-BD59-A6C34878D82A}">
                    <a16:rowId xmlns:a16="http://schemas.microsoft.com/office/drawing/2014/main" val="10000"/>
                  </a:ext>
                </a:extLst>
              </a:tr>
              <a:tr h="238115">
                <a:tc rowSpan="4">
                  <a:txBody>
                    <a:bodyPr/>
                    <a:lstStyle/>
                    <a:p>
                      <a:pPr algn="ctr" fontAlgn="ctr"/>
                      <a:r>
                        <a:rPr lang="zh-CN" altLang="en-US" sz="1400" u="none" strike="noStrike" dirty="0">
                          <a:solidFill>
                            <a:schemeClr val="bg1"/>
                          </a:solidFill>
                          <a:effectLst/>
                        </a:rPr>
                        <a:t>无机化学</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ctr">
                    <a:solidFill>
                      <a:srgbClr val="005DA2"/>
                    </a:solidFill>
                  </a:tcPr>
                </a:tc>
                <a:tc>
                  <a:txBody>
                    <a:bodyPr/>
                    <a:lstStyle/>
                    <a:p>
                      <a:pPr algn="ctr" fontAlgn="ctr"/>
                      <a:r>
                        <a:rPr lang="zh-CN" altLang="en-US" sz="1200" u="none" strike="noStrike">
                          <a:effectLst/>
                        </a:rPr>
                        <a:t>元素化学及金属组学</a:t>
                      </a:r>
                      <a:endParaRPr lang="zh-CN" altLang="en-US" sz="1200" b="0" i="0" u="none" strike="noStrike">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1"/>
                  </a:ext>
                </a:extLst>
              </a:tr>
              <a:tr h="238115">
                <a:tc vMerge="1">
                  <a:txBody>
                    <a:bodyPr/>
                    <a:lstStyle/>
                    <a:p>
                      <a:endParaRPr lang="zh-CN" altLang="en-US"/>
                    </a:p>
                  </a:txBody>
                  <a:tcPr/>
                </a:tc>
                <a:tc>
                  <a:txBody>
                    <a:bodyPr/>
                    <a:lstStyle/>
                    <a:p>
                      <a:pPr algn="ctr" fontAlgn="ctr"/>
                      <a:r>
                        <a:rPr lang="zh-CN" altLang="en-US" sz="1200" u="none" strike="noStrike">
                          <a:effectLst/>
                        </a:rPr>
                        <a:t>核化学与放射化学</a:t>
                      </a:r>
                      <a:endParaRPr lang="zh-CN" altLang="en-US" sz="1200" b="0" i="0" u="none" strike="noStrike">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2"/>
                  </a:ext>
                </a:extLst>
              </a:tr>
              <a:tr h="238115">
                <a:tc vMerge="1">
                  <a:txBody>
                    <a:bodyPr/>
                    <a:lstStyle/>
                    <a:p>
                      <a:endParaRPr lang="zh-CN" altLang="en-US"/>
                    </a:p>
                  </a:txBody>
                  <a:tcPr/>
                </a:tc>
                <a:tc>
                  <a:txBody>
                    <a:bodyPr/>
                    <a:lstStyle/>
                    <a:p>
                      <a:pPr algn="ctr" fontAlgn="ctr"/>
                      <a:r>
                        <a:rPr lang="zh-CN" altLang="en-US" sz="1200" u="none" strike="noStrike">
                          <a:effectLst/>
                        </a:rPr>
                        <a:t>环境与健康</a:t>
                      </a:r>
                      <a:endParaRPr lang="zh-CN" altLang="en-US" sz="1200" b="0" i="0" u="none" strike="noStrike">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3"/>
                  </a:ext>
                </a:extLst>
              </a:tr>
              <a:tr h="238115">
                <a:tc vMerge="1">
                  <a:txBody>
                    <a:bodyPr/>
                    <a:lstStyle/>
                    <a:p>
                      <a:endParaRPr lang="zh-CN" altLang="en-US"/>
                    </a:p>
                  </a:txBody>
                  <a:tcPr/>
                </a:tc>
                <a:tc>
                  <a:txBody>
                    <a:bodyPr/>
                    <a:lstStyle/>
                    <a:p>
                      <a:pPr algn="ctr" fontAlgn="ctr"/>
                      <a:r>
                        <a:rPr lang="zh-CN" altLang="en-US" sz="1200" u="none" strike="noStrike">
                          <a:effectLst/>
                        </a:rPr>
                        <a:t>纳米化学与纳米材料</a:t>
                      </a:r>
                      <a:endParaRPr lang="zh-CN" altLang="en-US" sz="1200" b="0" i="0" u="none" strike="noStrike">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4"/>
                  </a:ext>
                </a:extLst>
              </a:tr>
              <a:tr h="238115">
                <a:tc rowSpan="3">
                  <a:txBody>
                    <a:bodyPr/>
                    <a:lstStyle/>
                    <a:p>
                      <a:pPr algn="ctr" fontAlgn="ctr"/>
                      <a:r>
                        <a:rPr lang="zh-CN" altLang="en-US" sz="1400" u="none" strike="noStrike" dirty="0">
                          <a:solidFill>
                            <a:schemeClr val="bg1"/>
                          </a:solidFill>
                          <a:effectLst/>
                        </a:rPr>
                        <a:t>生物无机化学</a:t>
                      </a:r>
                      <a:endParaRPr lang="zh-CN" altLang="en-US" sz="1400" b="1" i="0" u="none" strike="noStrike" dirty="0">
                        <a:solidFill>
                          <a:schemeClr val="bg1"/>
                        </a:solidFill>
                        <a:effectLst/>
                        <a:latin typeface="宋体" panose="02010600030101010101" pitchFamily="2" charset="-122"/>
                        <a:ea typeface="宋体" panose="02010600030101010101" pitchFamily="2" charset="-122"/>
                      </a:endParaRPr>
                    </a:p>
                  </a:txBody>
                  <a:tcPr marL="7620" marR="7620" marT="7620" marB="0" anchor="ctr">
                    <a:solidFill>
                      <a:srgbClr val="005DA2"/>
                    </a:solidFill>
                  </a:tcPr>
                </a:tc>
                <a:tc>
                  <a:txBody>
                    <a:bodyPr/>
                    <a:lstStyle/>
                    <a:p>
                      <a:pPr algn="ctr" fontAlgn="ctr"/>
                      <a:r>
                        <a:rPr lang="zh-CN" altLang="en-US" sz="1200" u="none" strike="noStrike">
                          <a:effectLst/>
                        </a:rPr>
                        <a:t>纳米生物效应与安全性</a:t>
                      </a:r>
                      <a:endParaRPr lang="zh-CN" altLang="en-US" sz="1200" b="0" i="0" u="none" strike="noStrike">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5"/>
                  </a:ext>
                </a:extLst>
              </a:tr>
              <a:tr h="238115">
                <a:tc vMerge="1">
                  <a:txBody>
                    <a:bodyPr/>
                    <a:lstStyle/>
                    <a:p>
                      <a:endParaRPr lang="zh-CN" altLang="en-US"/>
                    </a:p>
                  </a:txBody>
                  <a:tcPr/>
                </a:tc>
                <a:tc>
                  <a:txBody>
                    <a:bodyPr/>
                    <a:lstStyle/>
                    <a:p>
                      <a:pPr algn="ctr" fontAlgn="ctr"/>
                      <a:r>
                        <a:rPr lang="zh-CN" altLang="en-US" sz="1200" u="none" strike="noStrike" dirty="0">
                          <a:effectLst/>
                        </a:rPr>
                        <a:t>纳米生物检测与成像</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6"/>
                  </a:ext>
                </a:extLst>
              </a:tr>
              <a:tr h="238115">
                <a:tc vMerge="1">
                  <a:txBody>
                    <a:bodyPr/>
                    <a:lstStyle/>
                    <a:p>
                      <a:endParaRPr lang="zh-CN" altLang="en-US"/>
                    </a:p>
                  </a:txBody>
                  <a:tcPr/>
                </a:tc>
                <a:tc>
                  <a:txBody>
                    <a:bodyPr/>
                    <a:lstStyle/>
                    <a:p>
                      <a:pPr algn="ctr" fontAlgn="ctr"/>
                      <a:r>
                        <a:rPr lang="zh-CN" altLang="en-US" sz="1200" u="none" strike="noStrike" dirty="0">
                          <a:effectLst/>
                        </a:rPr>
                        <a:t>环境健康与化学生物学</a:t>
                      </a:r>
                      <a:endParaRPr lang="zh-CN" altLang="en-US" sz="1200" b="0" i="0" u="none" strike="noStrike" dirty="0">
                        <a:solidFill>
                          <a:srgbClr val="000000"/>
                        </a:solidFill>
                        <a:effectLst/>
                        <a:latin typeface="Dialog"/>
                        <a:ea typeface="宋体" panose="02010600030101010101" pitchFamily="2" charset="-122"/>
                      </a:endParaRPr>
                    </a:p>
                  </a:txBody>
                  <a:tcPr marL="7620" marR="7620" marT="7620" marB="0" anchor="ctr"/>
                </a:tc>
                <a:extLst>
                  <a:ext uri="{0D108BD9-81ED-4DB2-BD59-A6C34878D82A}">
                    <a16:rowId xmlns:a16="http://schemas.microsoft.com/office/drawing/2014/main" val="10007"/>
                  </a:ext>
                </a:extLst>
              </a:tr>
            </a:tbl>
          </a:graphicData>
        </a:graphic>
      </p:graphicFrame>
      <p:graphicFrame>
        <p:nvGraphicFramePr>
          <p:cNvPr id="6" name="表格 5"/>
          <p:cNvGraphicFramePr>
            <a:graphicFrameLocks noGrp="1"/>
          </p:cNvGraphicFramePr>
          <p:nvPr>
            <p:extLst/>
          </p:nvPr>
        </p:nvGraphicFramePr>
        <p:xfrm>
          <a:off x="8193139" y="3429759"/>
          <a:ext cx="1865261" cy="3096420"/>
        </p:xfrm>
        <a:graphic>
          <a:graphicData uri="http://schemas.openxmlformats.org/drawingml/2006/table">
            <a:tbl>
              <a:tblPr>
                <a:tableStyleId>{93296810-A885-4BE3-A3E7-6D5BEEA58F35}</a:tableStyleId>
              </a:tblPr>
              <a:tblGrid>
                <a:gridCol w="1865261">
                  <a:extLst>
                    <a:ext uri="{9D8B030D-6E8A-4147-A177-3AD203B41FA5}">
                      <a16:colId xmlns:a16="http://schemas.microsoft.com/office/drawing/2014/main" val="20000"/>
                    </a:ext>
                  </a:extLst>
                </a:gridCol>
              </a:tblGrid>
              <a:tr h="206428">
                <a:tc>
                  <a:txBody>
                    <a:bodyPr/>
                    <a:lstStyle/>
                    <a:p>
                      <a:pPr algn="ctr" fontAlgn="ctr"/>
                      <a:r>
                        <a:rPr lang="zh-CN" altLang="en-US" sz="1200" u="none" strike="noStrike" dirty="0">
                          <a:effectLst/>
                        </a:rPr>
                        <a:t>物理学</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0"/>
                  </a:ext>
                </a:extLst>
              </a:tr>
              <a:tr h="206428">
                <a:tc>
                  <a:txBody>
                    <a:bodyPr/>
                    <a:lstStyle/>
                    <a:p>
                      <a:pPr algn="ctr" fontAlgn="ctr"/>
                      <a:r>
                        <a:rPr lang="zh-CN" altLang="en-US" sz="1200" u="none" strike="noStrike">
                          <a:effectLst/>
                        </a:rPr>
                        <a:t>核工程与核技术</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1"/>
                  </a:ext>
                </a:extLst>
              </a:tr>
              <a:tr h="206428">
                <a:tc>
                  <a:txBody>
                    <a:bodyPr/>
                    <a:lstStyle/>
                    <a:p>
                      <a:pPr algn="ctr" fontAlgn="ctr"/>
                      <a:r>
                        <a:rPr lang="zh-CN" altLang="en-US" sz="1200" u="none" strike="noStrike" dirty="0">
                          <a:effectLst/>
                        </a:rPr>
                        <a:t>电子信息科学与技术</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2"/>
                  </a:ext>
                </a:extLst>
              </a:tr>
              <a:tr h="206428">
                <a:tc>
                  <a:txBody>
                    <a:bodyPr/>
                    <a:lstStyle/>
                    <a:p>
                      <a:pPr algn="ctr" fontAlgn="ctr"/>
                      <a:r>
                        <a:rPr lang="zh-CN" altLang="en-US" sz="1200" u="none" strike="noStrike" dirty="0">
                          <a:effectLst/>
                        </a:rPr>
                        <a:t>机械设计制造及自动化</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3"/>
                  </a:ext>
                </a:extLst>
              </a:tr>
              <a:tr h="206428">
                <a:tc>
                  <a:txBody>
                    <a:bodyPr/>
                    <a:lstStyle/>
                    <a:p>
                      <a:pPr algn="ctr" fontAlgn="ctr"/>
                      <a:r>
                        <a:rPr lang="zh-CN" altLang="en-US" sz="1200" u="none" strike="noStrike">
                          <a:effectLst/>
                        </a:rPr>
                        <a:t>化学</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4"/>
                  </a:ext>
                </a:extLst>
              </a:tr>
              <a:tr h="206428">
                <a:tc>
                  <a:txBody>
                    <a:bodyPr/>
                    <a:lstStyle/>
                    <a:p>
                      <a:pPr algn="ctr" fontAlgn="ctr"/>
                      <a:r>
                        <a:rPr lang="zh-CN" altLang="en-US" sz="1200" u="none" strike="noStrike">
                          <a:effectLst/>
                        </a:rPr>
                        <a:t>材料科学与工程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5"/>
                  </a:ext>
                </a:extLst>
              </a:tr>
              <a:tr h="206428">
                <a:tc>
                  <a:txBody>
                    <a:bodyPr/>
                    <a:lstStyle/>
                    <a:p>
                      <a:pPr algn="ctr" fontAlgn="ctr"/>
                      <a:r>
                        <a:rPr lang="zh-CN" altLang="en-US" sz="1200" u="none" strike="noStrike">
                          <a:effectLst/>
                        </a:rPr>
                        <a:t>计算机科学与技术</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6"/>
                  </a:ext>
                </a:extLst>
              </a:tr>
              <a:tr h="206428">
                <a:tc>
                  <a:txBody>
                    <a:bodyPr/>
                    <a:lstStyle/>
                    <a:p>
                      <a:pPr algn="ctr" fontAlgn="ctr"/>
                      <a:r>
                        <a:rPr lang="zh-CN" altLang="en-US" sz="1200" u="none" strike="noStrike">
                          <a:effectLst/>
                        </a:rPr>
                        <a:t>空间科学与技术</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7"/>
                  </a:ext>
                </a:extLst>
              </a:tr>
              <a:tr h="206428">
                <a:tc>
                  <a:txBody>
                    <a:bodyPr/>
                    <a:lstStyle/>
                    <a:p>
                      <a:pPr algn="ctr" fontAlgn="ctr"/>
                      <a:r>
                        <a:rPr lang="zh-CN" altLang="en-US" sz="1200" u="none" strike="noStrike">
                          <a:effectLst/>
                        </a:rPr>
                        <a:t>光电信息科学与技术</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8"/>
                  </a:ext>
                </a:extLst>
              </a:tr>
              <a:tr h="206428">
                <a:tc>
                  <a:txBody>
                    <a:bodyPr/>
                    <a:lstStyle/>
                    <a:p>
                      <a:pPr algn="ctr" fontAlgn="ctr"/>
                      <a:r>
                        <a:rPr lang="zh-CN" altLang="en-US" sz="1200" u="none" strike="noStrike">
                          <a:effectLst/>
                        </a:rPr>
                        <a:t>热能与动力工程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9"/>
                  </a:ext>
                </a:extLst>
              </a:tr>
              <a:tr h="206428">
                <a:tc>
                  <a:txBody>
                    <a:bodyPr/>
                    <a:lstStyle/>
                    <a:p>
                      <a:pPr algn="ctr" fontAlgn="ctr"/>
                      <a:r>
                        <a:rPr lang="zh-CN" altLang="en-US" sz="1200" u="none" strike="noStrike">
                          <a:effectLst/>
                        </a:rPr>
                        <a:t>软件工程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0"/>
                  </a:ext>
                </a:extLst>
              </a:tr>
              <a:tr h="206428">
                <a:tc>
                  <a:txBody>
                    <a:bodyPr/>
                    <a:lstStyle/>
                    <a:p>
                      <a:pPr algn="ctr" fontAlgn="ctr"/>
                      <a:r>
                        <a:rPr lang="zh-CN" altLang="en-US" sz="1200" u="none" strike="noStrike">
                          <a:effectLst/>
                        </a:rPr>
                        <a:t>信息与计算科学</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1"/>
                  </a:ext>
                </a:extLst>
              </a:tr>
              <a:tr h="206428">
                <a:tc>
                  <a:txBody>
                    <a:bodyPr/>
                    <a:lstStyle/>
                    <a:p>
                      <a:pPr algn="ctr" fontAlgn="ctr"/>
                      <a:r>
                        <a:rPr lang="zh-CN" altLang="en-US" sz="1200" u="none" strike="noStrike" dirty="0">
                          <a:effectLst/>
                        </a:rPr>
                        <a:t>车辆工程</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2"/>
                  </a:ext>
                </a:extLst>
              </a:tr>
              <a:tr h="206428">
                <a:tc>
                  <a:txBody>
                    <a:bodyPr/>
                    <a:lstStyle/>
                    <a:p>
                      <a:pPr algn="ctr" fontAlgn="ctr"/>
                      <a:r>
                        <a:rPr lang="zh-CN" altLang="en-US" sz="1200" u="none" strike="noStrike">
                          <a:effectLst/>
                        </a:rPr>
                        <a:t>电气工程及其自动化</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3"/>
                  </a:ext>
                </a:extLst>
              </a:tr>
              <a:tr h="206428">
                <a:tc>
                  <a:txBody>
                    <a:bodyPr/>
                    <a:lstStyle/>
                    <a:p>
                      <a:pPr algn="ctr" fontAlgn="ctr"/>
                      <a:r>
                        <a:rPr lang="zh-CN" altLang="en-US" sz="1200" u="none" strike="noStrike" dirty="0">
                          <a:effectLst/>
                        </a:rPr>
                        <a:t>飞行器设计与工程</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4"/>
                  </a:ext>
                </a:extLst>
              </a:tr>
            </a:tbl>
          </a:graphicData>
        </a:graphic>
      </p:graphicFrame>
      <p:graphicFrame>
        <p:nvGraphicFramePr>
          <p:cNvPr id="7" name="表格 6"/>
          <p:cNvGraphicFramePr>
            <a:graphicFrameLocks noGrp="1"/>
          </p:cNvGraphicFramePr>
          <p:nvPr>
            <p:extLst/>
          </p:nvPr>
        </p:nvGraphicFramePr>
        <p:xfrm>
          <a:off x="10245050" y="3376979"/>
          <a:ext cx="1580289" cy="3201980"/>
        </p:xfrm>
        <a:graphic>
          <a:graphicData uri="http://schemas.openxmlformats.org/drawingml/2006/table">
            <a:tbl>
              <a:tblPr>
                <a:tableStyleId>{93296810-A885-4BE3-A3E7-6D5BEEA58F35}</a:tableStyleId>
              </a:tblPr>
              <a:tblGrid>
                <a:gridCol w="1580289">
                  <a:extLst>
                    <a:ext uri="{9D8B030D-6E8A-4147-A177-3AD203B41FA5}">
                      <a16:colId xmlns:a16="http://schemas.microsoft.com/office/drawing/2014/main" val="20000"/>
                    </a:ext>
                  </a:extLst>
                </a:gridCol>
              </a:tblGrid>
              <a:tr h="210043">
                <a:tc>
                  <a:txBody>
                    <a:bodyPr/>
                    <a:lstStyle/>
                    <a:p>
                      <a:pPr algn="ctr" fontAlgn="ctr"/>
                      <a:r>
                        <a:rPr lang="zh-CN" altLang="en-US" sz="1200" u="none" strike="noStrike" dirty="0">
                          <a:effectLst/>
                        </a:rPr>
                        <a:t>辐射防护与环境工程</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0"/>
                  </a:ext>
                </a:extLst>
              </a:tr>
              <a:tr h="210043">
                <a:tc>
                  <a:txBody>
                    <a:bodyPr/>
                    <a:lstStyle/>
                    <a:p>
                      <a:pPr algn="ctr" fontAlgn="ctr"/>
                      <a:r>
                        <a:rPr lang="zh-CN" altLang="en-US" sz="1200" u="none" strike="noStrike">
                          <a:effectLst/>
                        </a:rPr>
                        <a:t>过程装备与控制工程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1"/>
                  </a:ext>
                </a:extLst>
              </a:tr>
              <a:tr h="210043">
                <a:tc>
                  <a:txBody>
                    <a:bodyPr/>
                    <a:lstStyle/>
                    <a:p>
                      <a:pPr algn="ctr" fontAlgn="ctr"/>
                      <a:r>
                        <a:rPr lang="zh-CN" altLang="en-US" sz="1200" u="none" strike="noStrike">
                          <a:effectLst/>
                        </a:rPr>
                        <a:t>通信工程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2"/>
                  </a:ext>
                </a:extLst>
              </a:tr>
              <a:tr h="210043">
                <a:tc>
                  <a:txBody>
                    <a:bodyPr/>
                    <a:lstStyle/>
                    <a:p>
                      <a:pPr algn="ctr" fontAlgn="ctr"/>
                      <a:r>
                        <a:rPr lang="zh-CN" altLang="en-US" sz="1200" u="none" strike="noStrike">
                          <a:effectLst/>
                        </a:rPr>
                        <a:t>网络工程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3"/>
                  </a:ext>
                </a:extLst>
              </a:tr>
              <a:tr h="210043">
                <a:tc>
                  <a:txBody>
                    <a:bodyPr/>
                    <a:lstStyle/>
                    <a:p>
                      <a:pPr algn="ctr" fontAlgn="ctr"/>
                      <a:r>
                        <a:rPr lang="zh-CN" altLang="en-US" sz="1200" u="none" strike="noStrike">
                          <a:effectLst/>
                        </a:rPr>
                        <a:t>微电子科学与工程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4"/>
                  </a:ext>
                </a:extLst>
              </a:tr>
              <a:tr h="261378">
                <a:tc>
                  <a:txBody>
                    <a:bodyPr/>
                    <a:lstStyle/>
                    <a:p>
                      <a:pPr algn="ctr" fontAlgn="ctr"/>
                      <a:r>
                        <a:rPr lang="zh-CN" altLang="en-US" sz="1200" u="none" strike="noStrike" dirty="0">
                          <a:effectLst/>
                        </a:rPr>
                        <a:t>工业工程</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5"/>
                  </a:ext>
                </a:extLst>
              </a:tr>
              <a:tr h="210043">
                <a:tc>
                  <a:txBody>
                    <a:bodyPr/>
                    <a:lstStyle/>
                    <a:p>
                      <a:pPr algn="ctr" fontAlgn="ctr"/>
                      <a:r>
                        <a:rPr lang="zh-CN" altLang="en-US" sz="1200" u="none" strike="noStrike">
                          <a:effectLst/>
                        </a:rPr>
                        <a:t>生物医学工程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6"/>
                  </a:ext>
                </a:extLst>
              </a:tr>
              <a:tr h="210043">
                <a:tc>
                  <a:txBody>
                    <a:bodyPr/>
                    <a:lstStyle/>
                    <a:p>
                      <a:pPr algn="ctr" fontAlgn="ctr"/>
                      <a:r>
                        <a:rPr lang="zh-CN" altLang="en-US" sz="1200" u="none" strike="noStrike">
                          <a:effectLst/>
                        </a:rPr>
                        <a:t>药学</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7"/>
                  </a:ext>
                </a:extLst>
              </a:tr>
              <a:tr h="210043">
                <a:tc>
                  <a:txBody>
                    <a:bodyPr/>
                    <a:lstStyle/>
                    <a:p>
                      <a:pPr algn="ctr" fontAlgn="ctr"/>
                      <a:r>
                        <a:rPr lang="zh-CN" altLang="en-US" sz="1200" u="none" strike="noStrike">
                          <a:effectLst/>
                        </a:rPr>
                        <a:t>测控技术与仪器</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8"/>
                  </a:ext>
                </a:extLst>
              </a:tr>
              <a:tr h="210043">
                <a:tc>
                  <a:txBody>
                    <a:bodyPr/>
                    <a:lstStyle/>
                    <a:p>
                      <a:pPr algn="ctr" fontAlgn="ctr"/>
                      <a:r>
                        <a:rPr lang="zh-CN" altLang="en-US" sz="1200" u="none" strike="noStrike">
                          <a:effectLst/>
                        </a:rPr>
                        <a:t>工程力学</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9"/>
                  </a:ext>
                </a:extLst>
              </a:tr>
              <a:tr h="210043">
                <a:tc>
                  <a:txBody>
                    <a:bodyPr/>
                    <a:lstStyle/>
                    <a:p>
                      <a:pPr algn="ctr" fontAlgn="ctr"/>
                      <a:r>
                        <a:rPr lang="zh-CN" altLang="en-US" sz="1200" u="none" strike="noStrike">
                          <a:effectLst/>
                        </a:rPr>
                        <a:t>理论与应用力学</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0"/>
                  </a:ext>
                </a:extLst>
              </a:tr>
              <a:tr h="210043">
                <a:tc>
                  <a:txBody>
                    <a:bodyPr/>
                    <a:lstStyle/>
                    <a:p>
                      <a:pPr algn="ctr" fontAlgn="ctr"/>
                      <a:r>
                        <a:rPr lang="zh-CN" altLang="en-US" sz="1200" u="none" strike="noStrike">
                          <a:effectLst/>
                        </a:rPr>
                        <a:t>数学</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1"/>
                  </a:ext>
                </a:extLst>
              </a:tr>
              <a:tr h="210043">
                <a:tc>
                  <a:txBody>
                    <a:bodyPr/>
                    <a:lstStyle/>
                    <a:p>
                      <a:pPr algn="ctr" fontAlgn="ctr"/>
                      <a:r>
                        <a:rPr lang="zh-CN" altLang="en-US" sz="1200" u="none" strike="noStrike">
                          <a:effectLst/>
                        </a:rPr>
                        <a:t>医学技术</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2"/>
                  </a:ext>
                </a:extLst>
              </a:tr>
              <a:tr h="210043">
                <a:tc>
                  <a:txBody>
                    <a:bodyPr/>
                    <a:lstStyle/>
                    <a:p>
                      <a:pPr algn="ctr" fontAlgn="ctr"/>
                      <a:r>
                        <a:rPr lang="zh-CN" altLang="en-US" sz="1200" u="none" strike="noStrike">
                          <a:effectLst/>
                        </a:rPr>
                        <a:t>资源勘查工程</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3"/>
                  </a:ext>
                </a:extLst>
              </a:tr>
              <a:tr h="210043">
                <a:tc>
                  <a:txBody>
                    <a:bodyPr/>
                    <a:lstStyle/>
                    <a:p>
                      <a:pPr algn="ctr" fontAlgn="ctr"/>
                      <a:r>
                        <a:rPr lang="zh-CN" altLang="en-US" sz="1200" u="none" strike="noStrike" dirty="0">
                          <a:effectLst/>
                        </a:rPr>
                        <a:t>科学教育</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14"/>
                  </a:ext>
                </a:extLst>
              </a:tr>
            </a:tbl>
          </a:graphicData>
        </a:graphic>
      </p:graphicFrame>
      <p:sp>
        <p:nvSpPr>
          <p:cNvPr id="8" name="文本框 7"/>
          <p:cNvSpPr txBox="1"/>
          <p:nvPr/>
        </p:nvSpPr>
        <p:spPr>
          <a:xfrm>
            <a:off x="8472539" y="2775225"/>
            <a:ext cx="3352800" cy="369332"/>
          </a:xfrm>
          <a:prstGeom prst="rect">
            <a:avLst/>
          </a:prstGeom>
          <a:noFill/>
        </p:spPr>
        <p:txBody>
          <a:bodyPr wrap="square" rtlCol="0">
            <a:spAutoFit/>
          </a:bodyPr>
          <a:lstStyle/>
          <a:p>
            <a:r>
              <a:rPr lang="zh-CN" altLang="en-US" b="1" dirty="0"/>
              <a:t>近三年录取学生本科所学专业</a:t>
            </a:r>
          </a:p>
        </p:txBody>
      </p:sp>
      <p:sp>
        <p:nvSpPr>
          <p:cNvPr id="9" name="矩形 8"/>
          <p:cNvSpPr/>
          <p:nvPr/>
        </p:nvSpPr>
        <p:spPr>
          <a:xfrm>
            <a:off x="4072305" y="78347"/>
            <a:ext cx="3262432" cy="461665"/>
          </a:xfrm>
          <a:prstGeom prst="rect">
            <a:avLst/>
          </a:prstGeom>
        </p:spPr>
        <p:txBody>
          <a:bodyPr wrap="none">
            <a:spAutoFit/>
          </a:bodyPr>
          <a:lstStyle/>
          <a:p>
            <a:r>
              <a:rPr lang="zh-CN" altLang="en-US" sz="2400" b="1" dirty="0"/>
              <a:t>高能所招生专业及方向</a:t>
            </a:r>
          </a:p>
        </p:txBody>
      </p:sp>
    </p:spTree>
    <p:extLst>
      <p:ext uri="{BB962C8B-B14F-4D97-AF65-F5344CB8AC3E}">
        <p14:creationId xmlns:p14="http://schemas.microsoft.com/office/powerpoint/2010/main" val="3301015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676ADE-99C0-4963-8537-603D054A75B8}"/>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lvl="0"/>
            <a:r>
              <a:rPr lang="zh-CN" altLang="en-US" sz="3200" spc="100" dirty="0">
                <a:solidFill>
                  <a:sysClr val="window" lastClr="FFFFFF"/>
                </a:solidFill>
                <a:latin typeface="+中文正文" charset="0"/>
                <a:ea typeface="微软雅黑" panose="020B0503020204020204" charset="-122"/>
              </a:rPr>
              <a:t>招生工作</a:t>
            </a:r>
          </a:p>
        </p:txBody>
      </p:sp>
      <p:sp>
        <p:nvSpPr>
          <p:cNvPr id="5" name="矩形 4">
            <a:extLst>
              <a:ext uri="{FF2B5EF4-FFF2-40B4-BE49-F238E27FC236}">
                <a16:creationId xmlns:a16="http://schemas.microsoft.com/office/drawing/2014/main" id="{A71F69F3-94A6-415D-85CF-17C82437929B}"/>
              </a:ext>
            </a:extLst>
          </p:cNvPr>
          <p:cNvSpPr>
            <a:spLocks noChangeArrowheads="1"/>
          </p:cNvSpPr>
          <p:nvPr/>
        </p:nvSpPr>
        <p:spPr bwMode="auto">
          <a:xfrm>
            <a:off x="502914" y="1457305"/>
            <a:ext cx="5074309" cy="4192408"/>
          </a:xfrm>
          <a:prstGeom prst="rect">
            <a:avLst/>
          </a:prstGeom>
          <a:noFill/>
          <a:ln w="9525">
            <a:noFill/>
            <a:miter lim="800000"/>
          </a:ln>
        </p:spPr>
        <p:txBody>
          <a:bodyPr wrap="square" lIns="91418" tIns="45709" rIns="91418" bIns="45709">
            <a:spAutoFit/>
          </a:bodyPr>
          <a:lstStyle>
            <a:lvl1pPr>
              <a:spcBef>
                <a:spcPct val="20000"/>
              </a:spcBef>
              <a:buClr>
                <a:srgbClr val="FFC000"/>
              </a:buClr>
              <a:buFont typeface="Wingdings" panose="05000000000000000000" pitchFamily="2" charset="2"/>
              <a:buChar char="n"/>
              <a:defRPr sz="3200">
                <a:solidFill>
                  <a:schemeClr val="tx1"/>
                </a:solidFill>
                <a:latin typeface="微软雅黑" panose="020B0503020204020204" charset="-122"/>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342900" indent="-342900" defTabSz="1219200">
              <a:lnSpc>
                <a:spcPct val="150000"/>
              </a:lnSpc>
              <a:spcBef>
                <a:spcPts val="0"/>
              </a:spcBef>
            </a:pPr>
            <a:r>
              <a:rPr lang="zh-CN" altLang="en-US" sz="2000" b="1" dirty="0">
                <a:latin typeface="Arial" panose="020B0604020202020204" pitchFamily="34" charset="0"/>
                <a:sym typeface="Arial" panose="020B0604020202020204" pitchFamily="34" charset="0"/>
              </a:rPr>
              <a:t>英才班：</a:t>
            </a:r>
            <a:r>
              <a:rPr lang="zh-CN" altLang="en-US" sz="2000" dirty="0">
                <a:latin typeface="Arial" panose="020B0604020202020204" pitchFamily="34" charset="0"/>
                <a:sym typeface="Arial" panose="020B0604020202020204" pitchFamily="34" charset="0"/>
              </a:rPr>
              <a:t>面向英才班和实习基地高校大二、大三学生</a:t>
            </a:r>
          </a:p>
          <a:p>
            <a:pPr marL="342900" indent="-342900" defTabSz="1219200">
              <a:lnSpc>
                <a:spcPct val="150000"/>
              </a:lnSpc>
              <a:spcBef>
                <a:spcPts val="0"/>
              </a:spcBef>
            </a:pPr>
            <a:r>
              <a:rPr lang="zh-CN" altLang="en-US" sz="2000" b="1" dirty="0">
                <a:latin typeface="Arial" panose="020B0604020202020204" pitchFamily="34" charset="0"/>
                <a:sym typeface="Arial" panose="020B0604020202020204" pitchFamily="34" charset="0"/>
              </a:rPr>
              <a:t>夏令营和暑期学校：</a:t>
            </a:r>
            <a:r>
              <a:rPr lang="zh-CN" altLang="en-US" sz="2000" dirty="0">
                <a:latin typeface="Arial" panose="020B0604020202020204" pitchFamily="34" charset="0"/>
                <a:sym typeface="Arial" panose="020B0604020202020204" pitchFamily="34" charset="0"/>
              </a:rPr>
              <a:t>面向全国高校相关专业的大三本科生</a:t>
            </a:r>
          </a:p>
          <a:p>
            <a:pPr marL="342900" indent="-342900" defTabSz="1219200">
              <a:lnSpc>
                <a:spcPct val="150000"/>
              </a:lnSpc>
              <a:spcBef>
                <a:spcPts val="0"/>
              </a:spcBef>
            </a:pPr>
            <a:r>
              <a:rPr lang="zh-CN" altLang="en-US" sz="2000" b="1" dirty="0">
                <a:latin typeface="Arial" panose="020B0604020202020204" pitchFamily="34" charset="0"/>
                <a:sym typeface="Arial" panose="020B0604020202020204" pitchFamily="34" charset="0"/>
              </a:rPr>
              <a:t>科教结合：</a:t>
            </a:r>
            <a:r>
              <a:rPr lang="zh-CN" altLang="en-US" sz="2000" dirty="0">
                <a:latin typeface="Arial" panose="020B0604020202020204" pitchFamily="34" charset="0"/>
                <a:sym typeface="Arial" panose="020B0604020202020204" pitchFamily="34" charset="0"/>
              </a:rPr>
              <a:t>面向合作高校的学生，组织安排暑期实践、参观访问、科创计划等</a:t>
            </a:r>
          </a:p>
          <a:p>
            <a:pPr marL="342900" indent="-342900" defTabSz="1219200">
              <a:lnSpc>
                <a:spcPct val="150000"/>
              </a:lnSpc>
              <a:spcBef>
                <a:spcPts val="0"/>
              </a:spcBef>
            </a:pPr>
            <a:r>
              <a:rPr lang="zh-CN" altLang="en-US" sz="2000" b="1" dirty="0">
                <a:latin typeface="Arial" panose="020B0604020202020204" pitchFamily="34" charset="0"/>
                <a:sym typeface="Arial" panose="020B0604020202020204" pitchFamily="34" charset="0"/>
              </a:rPr>
              <a:t>全国统一考试：</a:t>
            </a:r>
            <a:r>
              <a:rPr lang="zh-CN" altLang="en-US" sz="2000" dirty="0">
                <a:latin typeface="Arial" panose="020B0604020202020204" pitchFamily="34" charset="0"/>
                <a:sym typeface="Arial" panose="020B0604020202020204" pitchFamily="34" charset="0"/>
              </a:rPr>
              <a:t>接收全国有志参与高能所科研工作的考生，通过全国统一考试和我所复试遴选优秀学生</a:t>
            </a:r>
          </a:p>
        </p:txBody>
      </p:sp>
      <p:pic>
        <p:nvPicPr>
          <p:cNvPr id="4" name="图片 3">
            <a:extLst>
              <a:ext uri="{FF2B5EF4-FFF2-40B4-BE49-F238E27FC236}">
                <a16:creationId xmlns:a16="http://schemas.microsoft.com/office/drawing/2014/main" id="{99B951E6-D5FD-495D-881D-82B86FFC37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39" t="9263" r="3942"/>
          <a:stretch/>
        </p:blipFill>
        <p:spPr>
          <a:xfrm>
            <a:off x="6096000" y="1850649"/>
            <a:ext cx="2545091" cy="1949528"/>
          </a:xfrm>
          <a:prstGeom prst="rect">
            <a:avLst/>
          </a:prstGeom>
        </p:spPr>
      </p:pic>
      <p:pic>
        <p:nvPicPr>
          <p:cNvPr id="7" name="图片 6">
            <a:extLst>
              <a:ext uri="{FF2B5EF4-FFF2-40B4-BE49-F238E27FC236}">
                <a16:creationId xmlns:a16="http://schemas.microsoft.com/office/drawing/2014/main" id="{A911E2CB-5E4E-4314-B894-C7186AA974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20" t="5474" r="9891"/>
          <a:stretch/>
        </p:blipFill>
        <p:spPr>
          <a:xfrm>
            <a:off x="8825580" y="1260908"/>
            <a:ext cx="2937031" cy="2539269"/>
          </a:xfrm>
          <a:prstGeom prst="rect">
            <a:avLst/>
          </a:prstGeom>
        </p:spPr>
      </p:pic>
      <p:pic>
        <p:nvPicPr>
          <p:cNvPr id="10" name="图片 9">
            <a:extLst>
              <a:ext uri="{FF2B5EF4-FFF2-40B4-BE49-F238E27FC236}">
                <a16:creationId xmlns:a16="http://schemas.microsoft.com/office/drawing/2014/main" id="{6F75A782-1155-4C14-9CED-57F9FA93C2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41" t="9123" r="13274" b="12311"/>
          <a:stretch/>
        </p:blipFill>
        <p:spPr>
          <a:xfrm>
            <a:off x="8825580" y="3932526"/>
            <a:ext cx="2589134" cy="2172933"/>
          </a:xfrm>
          <a:prstGeom prst="rect">
            <a:avLst/>
          </a:prstGeom>
        </p:spPr>
      </p:pic>
      <p:pic>
        <p:nvPicPr>
          <p:cNvPr id="15" name="图片 14">
            <a:extLst>
              <a:ext uri="{FF2B5EF4-FFF2-40B4-BE49-F238E27FC236}">
                <a16:creationId xmlns:a16="http://schemas.microsoft.com/office/drawing/2014/main" id="{A9B228C7-220B-4DC8-8E48-0FE6B23A5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1549" y="4073759"/>
            <a:ext cx="2259542" cy="1506361"/>
          </a:xfrm>
          <a:prstGeom prst="rect">
            <a:avLst/>
          </a:prstGeom>
        </p:spPr>
      </p:pic>
    </p:spTree>
    <p:extLst>
      <p:ext uri="{BB962C8B-B14F-4D97-AF65-F5344CB8AC3E}">
        <p14:creationId xmlns:p14="http://schemas.microsoft.com/office/powerpoint/2010/main" val="40623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BBA5E3-1E51-44AB-8D26-74E4438FEF79}"/>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研究生招生渠道和时间</a:t>
            </a:r>
          </a:p>
        </p:txBody>
      </p:sp>
      <p:sp>
        <p:nvSpPr>
          <p:cNvPr id="9" name="矩形: 圆顶角 8">
            <a:extLst>
              <a:ext uri="{FF2B5EF4-FFF2-40B4-BE49-F238E27FC236}">
                <a16:creationId xmlns:a16="http://schemas.microsoft.com/office/drawing/2014/main" id="{5BA17A13-C7A6-40F9-9B19-DD89600AE94B}"/>
              </a:ext>
            </a:extLst>
          </p:cNvPr>
          <p:cNvSpPr/>
          <p:nvPr/>
        </p:nvSpPr>
        <p:spPr>
          <a:xfrm rot="16200000" flipH="1" flipV="1">
            <a:off x="-574115" y="2281665"/>
            <a:ext cx="2688514" cy="3221210"/>
          </a:xfrm>
          <a:prstGeom prst="round2SameRect">
            <a:avLst>
              <a:gd name="adj1" fmla="val 50000"/>
              <a:gd name="adj2" fmla="val 0"/>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70" name="组合 69">
            <a:extLst>
              <a:ext uri="{FF2B5EF4-FFF2-40B4-BE49-F238E27FC236}">
                <a16:creationId xmlns:a16="http://schemas.microsoft.com/office/drawing/2014/main" id="{709090E6-748B-4EB4-AD99-AC4A2CBDF6EE}"/>
              </a:ext>
            </a:extLst>
          </p:cNvPr>
          <p:cNvGrpSpPr/>
          <p:nvPr/>
        </p:nvGrpSpPr>
        <p:grpSpPr>
          <a:xfrm>
            <a:off x="-67739" y="1557226"/>
            <a:ext cx="8057394" cy="4262457"/>
            <a:chOff x="-537631" y="1759883"/>
            <a:chExt cx="8057394" cy="4262457"/>
          </a:xfrm>
        </p:grpSpPr>
        <p:sp>
          <p:nvSpPr>
            <p:cNvPr id="8" name="弧形 7">
              <a:extLst>
                <a:ext uri="{FF2B5EF4-FFF2-40B4-BE49-F238E27FC236}">
                  <a16:creationId xmlns:a16="http://schemas.microsoft.com/office/drawing/2014/main" id="{7A19D902-69CD-4D66-9032-293653D4085D}"/>
                </a:ext>
              </a:extLst>
            </p:cNvPr>
            <p:cNvSpPr/>
            <p:nvPr/>
          </p:nvSpPr>
          <p:spPr>
            <a:xfrm>
              <a:off x="-537631" y="2155830"/>
              <a:ext cx="3309464" cy="3550813"/>
            </a:xfrm>
            <a:prstGeom prst="arc">
              <a:avLst>
                <a:gd name="adj1" fmla="val 17690350"/>
                <a:gd name="adj2" fmla="val 3634710"/>
              </a:avLst>
            </a:prstGeom>
            <a:noFill/>
            <a:ln>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任意多边形: 形状 9">
              <a:extLst>
                <a:ext uri="{FF2B5EF4-FFF2-40B4-BE49-F238E27FC236}">
                  <a16:creationId xmlns:a16="http://schemas.microsoft.com/office/drawing/2014/main" id="{3F85627E-78C5-418A-B125-46B5DF16632C}"/>
                </a:ext>
              </a:extLst>
            </p:cNvPr>
            <p:cNvSpPr/>
            <p:nvPr/>
          </p:nvSpPr>
          <p:spPr>
            <a:xfrm>
              <a:off x="2800261" y="5180002"/>
              <a:ext cx="4719502" cy="547157"/>
            </a:xfrm>
            <a:custGeom>
              <a:avLst/>
              <a:gdLst>
                <a:gd name="connsiteX0" fmla="*/ 0 w 6882609"/>
                <a:gd name="connsiteY0" fmla="*/ 371850 h 743702"/>
                <a:gd name="connsiteX1" fmla="*/ 0 w 6882609"/>
                <a:gd name="connsiteY1" fmla="*/ 371851 h 743702"/>
                <a:gd name="connsiteX2" fmla="*/ 0 w 6882609"/>
                <a:gd name="connsiteY2" fmla="*/ 371851 h 743702"/>
                <a:gd name="connsiteX3" fmla="*/ 371851 w 6882609"/>
                <a:gd name="connsiteY3" fmla="*/ 0 h 743702"/>
                <a:gd name="connsiteX4" fmla="*/ 6882609 w 6882609"/>
                <a:gd name="connsiteY4" fmla="*/ 0 h 743702"/>
                <a:gd name="connsiteX5" fmla="*/ 6882609 w 6882609"/>
                <a:gd name="connsiteY5" fmla="*/ 743702 h 743702"/>
                <a:gd name="connsiteX6" fmla="*/ 371851 w 6882609"/>
                <a:gd name="connsiteY6" fmla="*/ 743701 h 743702"/>
                <a:gd name="connsiteX7" fmla="*/ 29222 w 6882609"/>
                <a:gd name="connsiteY7" fmla="*/ 516592 h 743702"/>
                <a:gd name="connsiteX8" fmla="*/ 0 w 6882609"/>
                <a:gd name="connsiteY8" fmla="*/ 371851 h 743702"/>
                <a:gd name="connsiteX9" fmla="*/ 29222 w 6882609"/>
                <a:gd name="connsiteY9" fmla="*/ 227110 h 743702"/>
                <a:gd name="connsiteX10" fmla="*/ 371851 w 6882609"/>
                <a:gd name="connsiteY10"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82609" h="743702">
                  <a:moveTo>
                    <a:pt x="0" y="371850"/>
                  </a:moveTo>
                  <a:lnTo>
                    <a:pt x="0" y="371851"/>
                  </a:lnTo>
                  <a:lnTo>
                    <a:pt x="0" y="371851"/>
                  </a:lnTo>
                  <a:close/>
                  <a:moveTo>
                    <a:pt x="371851" y="0"/>
                  </a:moveTo>
                  <a:lnTo>
                    <a:pt x="6882609" y="0"/>
                  </a:lnTo>
                  <a:lnTo>
                    <a:pt x="6882609" y="743702"/>
                  </a:lnTo>
                  <a:lnTo>
                    <a:pt x="371851" y="743701"/>
                  </a:lnTo>
                  <a:cubicBezTo>
                    <a:pt x="217825" y="743701"/>
                    <a:pt x="85672" y="650055"/>
                    <a:pt x="29222" y="516592"/>
                  </a:cubicBezTo>
                  <a:lnTo>
                    <a:pt x="0"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9F3A8F08-18D2-4294-AFF7-5F61BF1C3BE7}"/>
                </a:ext>
              </a:extLst>
            </p:cNvPr>
            <p:cNvSpPr/>
            <p:nvPr/>
          </p:nvSpPr>
          <p:spPr>
            <a:xfrm>
              <a:off x="3478280" y="4410276"/>
              <a:ext cx="4041483" cy="547157"/>
            </a:xfrm>
            <a:custGeom>
              <a:avLst/>
              <a:gdLst>
                <a:gd name="connsiteX0" fmla="*/ 0 w 5893831"/>
                <a:gd name="connsiteY0" fmla="*/ 371850 h 743702"/>
                <a:gd name="connsiteX1" fmla="*/ 0 w 5893831"/>
                <a:gd name="connsiteY1" fmla="*/ 371851 h 743702"/>
                <a:gd name="connsiteX2" fmla="*/ 0 w 5893831"/>
                <a:gd name="connsiteY2" fmla="*/ 371851 h 743702"/>
                <a:gd name="connsiteX3" fmla="*/ 371851 w 5893831"/>
                <a:gd name="connsiteY3" fmla="*/ 0 h 743702"/>
                <a:gd name="connsiteX4" fmla="*/ 5884838 w 5893831"/>
                <a:gd name="connsiteY4" fmla="*/ 0 h 743702"/>
                <a:gd name="connsiteX5" fmla="*/ 5893831 w 5893831"/>
                <a:gd name="connsiteY5" fmla="*/ 907 h 743702"/>
                <a:gd name="connsiteX6" fmla="*/ 5893831 w 5893831"/>
                <a:gd name="connsiteY6" fmla="*/ 742796 h 743702"/>
                <a:gd name="connsiteX7" fmla="*/ 5884837 w 5893831"/>
                <a:gd name="connsiteY7" fmla="*/ 743702 h 743702"/>
                <a:gd name="connsiteX8" fmla="*/ 371851 w 5893831"/>
                <a:gd name="connsiteY8" fmla="*/ 743701 h 743702"/>
                <a:gd name="connsiteX9" fmla="*/ 29222 w 5893831"/>
                <a:gd name="connsiteY9" fmla="*/ 516592 h 743702"/>
                <a:gd name="connsiteX10" fmla="*/ 0 w 5893831"/>
                <a:gd name="connsiteY10" fmla="*/ 371851 h 743702"/>
                <a:gd name="connsiteX11" fmla="*/ 29222 w 5893831"/>
                <a:gd name="connsiteY11" fmla="*/ 227110 h 743702"/>
                <a:gd name="connsiteX12" fmla="*/ 371851 w 5893831"/>
                <a:gd name="connsiteY12"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3831" h="743702">
                  <a:moveTo>
                    <a:pt x="0" y="371850"/>
                  </a:moveTo>
                  <a:lnTo>
                    <a:pt x="0" y="371851"/>
                  </a:lnTo>
                  <a:lnTo>
                    <a:pt x="0" y="371851"/>
                  </a:lnTo>
                  <a:close/>
                  <a:moveTo>
                    <a:pt x="371851" y="0"/>
                  </a:moveTo>
                  <a:lnTo>
                    <a:pt x="5884838" y="0"/>
                  </a:lnTo>
                  <a:lnTo>
                    <a:pt x="5893831" y="907"/>
                  </a:lnTo>
                  <a:lnTo>
                    <a:pt x="5893831" y="742796"/>
                  </a:lnTo>
                  <a:lnTo>
                    <a:pt x="5884837" y="743702"/>
                  </a:lnTo>
                  <a:lnTo>
                    <a:pt x="371851" y="743701"/>
                  </a:lnTo>
                  <a:cubicBezTo>
                    <a:pt x="217825" y="743701"/>
                    <a:pt x="85672" y="650055"/>
                    <a:pt x="29222" y="516592"/>
                  </a:cubicBezTo>
                  <a:lnTo>
                    <a:pt x="0"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文本框 12">
              <a:extLst>
                <a:ext uri="{FF2B5EF4-FFF2-40B4-BE49-F238E27FC236}">
                  <a16:creationId xmlns:a16="http://schemas.microsoft.com/office/drawing/2014/main" id="{97E0F8F7-A058-4742-A7EF-5FD368B6DE41}"/>
                </a:ext>
              </a:extLst>
            </p:cNvPr>
            <p:cNvSpPr txBox="1"/>
            <p:nvPr/>
          </p:nvSpPr>
          <p:spPr>
            <a:xfrm>
              <a:off x="3527933" y="5067554"/>
              <a:ext cx="2659425" cy="954786"/>
            </a:xfrm>
            <a:prstGeom prst="rect">
              <a:avLst/>
            </a:prstGeom>
            <a:noFill/>
            <a:ln>
              <a:noFill/>
            </a:ln>
          </p:spPr>
          <p:txBody>
            <a:bodyPr wrap="square" lIns="91440" tIns="45720" rIns="91440" bIns="45720" anchor="ctr" anchorCtr="0">
              <a:normAutofit fontScale="85000" lnSpcReduction="20000"/>
            </a:bodyPr>
            <a:lstStyle/>
            <a:p>
              <a:pPr>
                <a:lnSpc>
                  <a:spcPct val="180000"/>
                </a:lnSpc>
                <a:buSzPct val="25000"/>
              </a:pPr>
              <a:r>
                <a:rPr lang="zh-CN" altLang="en-US" sz="2400" b="1" dirty="0">
                  <a:solidFill>
                    <a:schemeClr val="accent5">
                      <a:lumMod val="50000"/>
                    </a:schemeClr>
                  </a:solidFill>
                  <a:latin typeface="+mj-ea"/>
                  <a:ea typeface="+mj-ea"/>
                </a:rPr>
                <a:t>九月推免</a:t>
              </a:r>
              <a:endParaRPr lang="en-US" altLang="zh-CN" sz="2400" b="1" dirty="0">
                <a:solidFill>
                  <a:schemeClr val="accent5">
                    <a:lumMod val="50000"/>
                  </a:schemeClr>
                </a:solidFill>
                <a:latin typeface="+mj-ea"/>
                <a:ea typeface="+mj-ea"/>
              </a:endParaRPr>
            </a:p>
            <a:p>
              <a:pPr>
                <a:lnSpc>
                  <a:spcPct val="180000"/>
                </a:lnSpc>
                <a:buSzPct val="25000"/>
              </a:pPr>
              <a:r>
                <a:rPr lang="en-US" altLang="zh-CN" sz="1900" b="1" dirty="0">
                  <a:latin typeface="+mj-ea"/>
                  <a:ea typeface="+mj-ea"/>
                </a:rPr>
                <a:t>9</a:t>
              </a:r>
              <a:r>
                <a:rPr lang="zh-CN" altLang="en-US" sz="1900" b="1" dirty="0">
                  <a:latin typeface="+mj-ea"/>
                  <a:ea typeface="+mj-ea"/>
                </a:rPr>
                <a:t>月份</a:t>
              </a:r>
              <a:endParaRPr lang="en-US" altLang="zh-CN" sz="1900" b="1" dirty="0">
                <a:latin typeface="+mj-ea"/>
                <a:ea typeface="+mj-ea"/>
              </a:endParaRPr>
            </a:p>
          </p:txBody>
        </p:sp>
        <p:sp>
          <p:nvSpPr>
            <p:cNvPr id="14" name="任意多边形: 形状 13">
              <a:extLst>
                <a:ext uri="{FF2B5EF4-FFF2-40B4-BE49-F238E27FC236}">
                  <a16:creationId xmlns:a16="http://schemas.microsoft.com/office/drawing/2014/main" id="{5E165AC4-C2C3-4A74-B130-1D30EB5DA849}"/>
                </a:ext>
              </a:extLst>
            </p:cNvPr>
            <p:cNvSpPr/>
            <p:nvPr/>
          </p:nvSpPr>
          <p:spPr>
            <a:xfrm>
              <a:off x="3618833" y="3619151"/>
              <a:ext cx="3900929" cy="547157"/>
            </a:xfrm>
            <a:custGeom>
              <a:avLst/>
              <a:gdLst>
                <a:gd name="connsiteX0" fmla="*/ 0 w 5688856"/>
                <a:gd name="connsiteY0" fmla="*/ 371850 h 743702"/>
                <a:gd name="connsiteX1" fmla="*/ 0 w 5688856"/>
                <a:gd name="connsiteY1" fmla="*/ 371851 h 743702"/>
                <a:gd name="connsiteX2" fmla="*/ 0 w 5688856"/>
                <a:gd name="connsiteY2" fmla="*/ 371851 h 743702"/>
                <a:gd name="connsiteX3" fmla="*/ 371851 w 5688856"/>
                <a:gd name="connsiteY3" fmla="*/ 0 h 743702"/>
                <a:gd name="connsiteX4" fmla="*/ 5688856 w 5688856"/>
                <a:gd name="connsiteY4" fmla="*/ 0 h 743702"/>
                <a:gd name="connsiteX5" fmla="*/ 5688856 w 5688856"/>
                <a:gd name="connsiteY5" fmla="*/ 743702 h 743702"/>
                <a:gd name="connsiteX6" fmla="*/ 371851 w 5688856"/>
                <a:gd name="connsiteY6" fmla="*/ 743701 h 743702"/>
                <a:gd name="connsiteX7" fmla="*/ 29222 w 5688856"/>
                <a:gd name="connsiteY7" fmla="*/ 516591 h 743702"/>
                <a:gd name="connsiteX8" fmla="*/ 0 w 5688856"/>
                <a:gd name="connsiteY8" fmla="*/ 371851 h 743702"/>
                <a:gd name="connsiteX9" fmla="*/ 29222 w 5688856"/>
                <a:gd name="connsiteY9" fmla="*/ 227110 h 743702"/>
                <a:gd name="connsiteX10" fmla="*/ 371851 w 5688856"/>
                <a:gd name="connsiteY10"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8856" h="743702">
                  <a:moveTo>
                    <a:pt x="0" y="371850"/>
                  </a:moveTo>
                  <a:lnTo>
                    <a:pt x="0" y="371851"/>
                  </a:lnTo>
                  <a:lnTo>
                    <a:pt x="0" y="371851"/>
                  </a:lnTo>
                  <a:close/>
                  <a:moveTo>
                    <a:pt x="371851" y="0"/>
                  </a:moveTo>
                  <a:lnTo>
                    <a:pt x="5688856" y="0"/>
                  </a:lnTo>
                  <a:lnTo>
                    <a:pt x="5688856" y="743702"/>
                  </a:lnTo>
                  <a:lnTo>
                    <a:pt x="371851" y="743701"/>
                  </a:lnTo>
                  <a:cubicBezTo>
                    <a:pt x="217825" y="743701"/>
                    <a:pt x="85672" y="650054"/>
                    <a:pt x="29222" y="516591"/>
                  </a:cubicBezTo>
                  <a:lnTo>
                    <a:pt x="0"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文本框 14">
              <a:extLst>
                <a:ext uri="{FF2B5EF4-FFF2-40B4-BE49-F238E27FC236}">
                  <a16:creationId xmlns:a16="http://schemas.microsoft.com/office/drawing/2014/main" id="{57AFEE3B-605B-4EB6-B21F-F5EB8D11DFCD}"/>
                </a:ext>
              </a:extLst>
            </p:cNvPr>
            <p:cNvSpPr txBox="1"/>
            <p:nvPr/>
          </p:nvSpPr>
          <p:spPr>
            <a:xfrm>
              <a:off x="4072861" y="4111267"/>
              <a:ext cx="2659425" cy="954787"/>
            </a:xfrm>
            <a:prstGeom prst="rect">
              <a:avLst/>
            </a:prstGeom>
            <a:noFill/>
            <a:ln>
              <a:noFill/>
            </a:ln>
          </p:spPr>
          <p:txBody>
            <a:bodyPr wrap="square" lIns="91440" tIns="45720" rIns="91440" bIns="45720" anchor="ctr" anchorCtr="0">
              <a:normAutofit fontScale="77500" lnSpcReduction="20000"/>
            </a:bodyPr>
            <a:lstStyle/>
            <a:p>
              <a:pPr>
                <a:lnSpc>
                  <a:spcPct val="180000"/>
                </a:lnSpc>
                <a:buSzPct val="25000"/>
              </a:pPr>
              <a:r>
                <a:rPr lang="zh-CN" altLang="en-US" sz="2600" b="1" dirty="0">
                  <a:solidFill>
                    <a:schemeClr val="accent5">
                      <a:lumMod val="50000"/>
                    </a:schemeClr>
                  </a:solidFill>
                  <a:latin typeface="+mj-ea"/>
                  <a:ea typeface="+mj-ea"/>
                </a:rPr>
                <a:t>暑期学校</a:t>
              </a:r>
              <a:endParaRPr lang="en-US" altLang="zh-CN" sz="2600" b="1" dirty="0">
                <a:solidFill>
                  <a:schemeClr val="accent5">
                    <a:lumMod val="50000"/>
                  </a:schemeClr>
                </a:solidFill>
                <a:latin typeface="+mj-ea"/>
                <a:ea typeface="+mj-ea"/>
              </a:endParaRPr>
            </a:p>
            <a:p>
              <a:pPr>
                <a:lnSpc>
                  <a:spcPct val="180000"/>
                </a:lnSpc>
                <a:buSzPct val="25000"/>
              </a:pPr>
              <a:r>
                <a:rPr lang="en-US" altLang="zh-CN" sz="2000" b="1" dirty="0">
                  <a:latin typeface="+mj-ea"/>
                  <a:ea typeface="+mj-ea"/>
                </a:rPr>
                <a:t>7</a:t>
              </a:r>
              <a:r>
                <a:rPr lang="zh-CN" altLang="en-US" sz="2000" b="1" dirty="0">
                  <a:latin typeface="+mj-ea"/>
                  <a:ea typeface="+mj-ea"/>
                </a:rPr>
                <a:t>月</a:t>
              </a:r>
              <a:r>
                <a:rPr lang="zh-CN" altLang="en-US" sz="2000" b="1" dirty="0">
                  <a:latin typeface="Arial" panose="020B0604020202020204" pitchFamily="34" charset="0"/>
                  <a:ea typeface="微软雅黑" panose="020B0503020204020204" pitchFamily="34" charset="-122"/>
                </a:rPr>
                <a:t>中</a:t>
              </a:r>
              <a:r>
                <a:rPr lang="zh-CN" altLang="en-US" sz="2000" b="1" dirty="0">
                  <a:latin typeface="+mj-ea"/>
                  <a:ea typeface="+mj-ea"/>
                </a:rPr>
                <a:t>旬</a:t>
              </a:r>
              <a:endParaRPr lang="en-US" altLang="zh-CN" sz="2000" b="1" dirty="0">
                <a:latin typeface="+mj-ea"/>
                <a:ea typeface="+mj-ea"/>
              </a:endParaRPr>
            </a:p>
          </p:txBody>
        </p:sp>
        <p:grpSp>
          <p:nvGrpSpPr>
            <p:cNvPr id="16" name="组合 15">
              <a:extLst>
                <a:ext uri="{FF2B5EF4-FFF2-40B4-BE49-F238E27FC236}">
                  <a16:creationId xmlns:a16="http://schemas.microsoft.com/office/drawing/2014/main" id="{B4A202FD-43AF-45AA-AE16-6439C1C862A6}"/>
                </a:ext>
              </a:extLst>
            </p:cNvPr>
            <p:cNvGrpSpPr/>
            <p:nvPr/>
          </p:nvGrpSpPr>
          <p:grpSpPr>
            <a:xfrm>
              <a:off x="2641035" y="3375185"/>
              <a:ext cx="796901" cy="128376"/>
              <a:chOff x="4628025" y="2341034"/>
              <a:chExt cx="1162148" cy="174490"/>
            </a:xfrm>
          </p:grpSpPr>
          <p:sp>
            <p:nvSpPr>
              <p:cNvPr id="60" name="椭圆 59">
                <a:extLst>
                  <a:ext uri="{FF2B5EF4-FFF2-40B4-BE49-F238E27FC236}">
                    <a16:creationId xmlns:a16="http://schemas.microsoft.com/office/drawing/2014/main" id="{D18D735B-D4F6-47A3-A247-5F9A1FADCE42}"/>
                  </a:ext>
                </a:extLst>
              </p:cNvPr>
              <p:cNvSpPr/>
              <p:nvPr/>
            </p:nvSpPr>
            <p:spPr>
              <a:xfrm flipV="1">
                <a:off x="4628025" y="2341034"/>
                <a:ext cx="174491" cy="17449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8" name="直接连接符 57">
                <a:extLst>
                  <a:ext uri="{FF2B5EF4-FFF2-40B4-BE49-F238E27FC236}">
                    <a16:creationId xmlns:a16="http://schemas.microsoft.com/office/drawing/2014/main" id="{7A4BFC1B-01A5-4880-B082-5841AF7BAAE9}"/>
                  </a:ext>
                </a:extLst>
              </p:cNvPr>
              <p:cNvCxnSpPr>
                <a:cxnSpLocks/>
                <a:stCxn id="60" idx="6"/>
                <a:endCxn id="31" idx="2"/>
              </p:cNvCxnSpPr>
              <p:nvPr/>
            </p:nvCxnSpPr>
            <p:spPr>
              <a:xfrm>
                <a:off x="4802516" y="2428279"/>
                <a:ext cx="987657" cy="15723"/>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17" name="任意多边形: 形状 16">
              <a:extLst>
                <a:ext uri="{FF2B5EF4-FFF2-40B4-BE49-F238E27FC236}">
                  <a16:creationId xmlns:a16="http://schemas.microsoft.com/office/drawing/2014/main" id="{97FC310A-D793-4020-912E-1989C6296437}"/>
                </a:ext>
              </a:extLst>
            </p:cNvPr>
            <p:cNvSpPr/>
            <p:nvPr/>
          </p:nvSpPr>
          <p:spPr>
            <a:xfrm>
              <a:off x="3437423" y="2828027"/>
              <a:ext cx="4082340" cy="547157"/>
            </a:xfrm>
            <a:custGeom>
              <a:avLst/>
              <a:gdLst>
                <a:gd name="connsiteX0" fmla="*/ 0 w 5953413"/>
                <a:gd name="connsiteY0" fmla="*/ 371850 h 743702"/>
                <a:gd name="connsiteX1" fmla="*/ 0 w 5953413"/>
                <a:gd name="connsiteY1" fmla="*/ 371851 h 743702"/>
                <a:gd name="connsiteX2" fmla="*/ 0 w 5953413"/>
                <a:gd name="connsiteY2" fmla="*/ 371851 h 743702"/>
                <a:gd name="connsiteX3" fmla="*/ 371851 w 5953413"/>
                <a:gd name="connsiteY3" fmla="*/ 0 h 743702"/>
                <a:gd name="connsiteX4" fmla="*/ 5953413 w 5953413"/>
                <a:gd name="connsiteY4" fmla="*/ 0 h 743702"/>
                <a:gd name="connsiteX5" fmla="*/ 5953413 w 5953413"/>
                <a:gd name="connsiteY5" fmla="*/ 743702 h 743702"/>
                <a:gd name="connsiteX6" fmla="*/ 371851 w 5953413"/>
                <a:gd name="connsiteY6" fmla="*/ 743701 h 743702"/>
                <a:gd name="connsiteX7" fmla="*/ 29222 w 5953413"/>
                <a:gd name="connsiteY7" fmla="*/ 516592 h 743702"/>
                <a:gd name="connsiteX8" fmla="*/ 0 w 5953413"/>
                <a:gd name="connsiteY8" fmla="*/ 371851 h 743702"/>
                <a:gd name="connsiteX9" fmla="*/ 29222 w 5953413"/>
                <a:gd name="connsiteY9" fmla="*/ 227110 h 743702"/>
                <a:gd name="connsiteX10" fmla="*/ 371851 w 5953413"/>
                <a:gd name="connsiteY10"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53413" h="743702">
                  <a:moveTo>
                    <a:pt x="0" y="371850"/>
                  </a:moveTo>
                  <a:lnTo>
                    <a:pt x="0" y="371851"/>
                  </a:lnTo>
                  <a:lnTo>
                    <a:pt x="0" y="371851"/>
                  </a:lnTo>
                  <a:close/>
                  <a:moveTo>
                    <a:pt x="371851" y="0"/>
                  </a:moveTo>
                  <a:lnTo>
                    <a:pt x="5953413" y="0"/>
                  </a:lnTo>
                  <a:lnTo>
                    <a:pt x="5953413" y="743702"/>
                  </a:lnTo>
                  <a:lnTo>
                    <a:pt x="371851" y="743701"/>
                  </a:lnTo>
                  <a:cubicBezTo>
                    <a:pt x="217825" y="743701"/>
                    <a:pt x="85672" y="650054"/>
                    <a:pt x="29222" y="516592"/>
                  </a:cubicBezTo>
                  <a:lnTo>
                    <a:pt x="0"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文本框 17">
              <a:extLst>
                <a:ext uri="{FF2B5EF4-FFF2-40B4-BE49-F238E27FC236}">
                  <a16:creationId xmlns:a16="http://schemas.microsoft.com/office/drawing/2014/main" id="{0769DA71-DAC0-4552-A776-0B15F6C0B9F3}"/>
                </a:ext>
              </a:extLst>
            </p:cNvPr>
            <p:cNvSpPr txBox="1"/>
            <p:nvPr/>
          </p:nvSpPr>
          <p:spPr>
            <a:xfrm>
              <a:off x="3830193" y="2844313"/>
              <a:ext cx="2528927" cy="1281983"/>
            </a:xfrm>
            <a:prstGeom prst="rect">
              <a:avLst/>
            </a:prstGeom>
            <a:noFill/>
            <a:ln>
              <a:noFill/>
            </a:ln>
          </p:spPr>
          <p:txBody>
            <a:bodyPr wrap="square" lIns="91440" tIns="45720" rIns="91440" bIns="45720" anchor="ctr" anchorCtr="0">
              <a:normAutofit/>
            </a:bodyPr>
            <a:lstStyle/>
            <a:p>
              <a:pPr>
                <a:lnSpc>
                  <a:spcPct val="170000"/>
                </a:lnSpc>
                <a:buSzPct val="25000"/>
              </a:pPr>
              <a:r>
                <a:rPr lang="zh-CN" altLang="en-US" sz="2200" b="1" dirty="0">
                  <a:solidFill>
                    <a:schemeClr val="accent5">
                      <a:lumMod val="50000"/>
                    </a:schemeClr>
                  </a:solidFill>
                  <a:latin typeface="+mj-ea"/>
                  <a:ea typeface="+mj-ea"/>
                </a:rPr>
                <a:t>夏令营</a:t>
              </a:r>
              <a:endParaRPr lang="en-US" altLang="zh-CN" sz="2200" b="1" dirty="0">
                <a:solidFill>
                  <a:schemeClr val="accent5">
                    <a:lumMod val="50000"/>
                  </a:schemeClr>
                </a:solidFill>
                <a:latin typeface="+mj-ea"/>
                <a:ea typeface="+mj-ea"/>
              </a:endParaRPr>
            </a:p>
            <a:p>
              <a:pPr>
                <a:lnSpc>
                  <a:spcPct val="170000"/>
                </a:lnSpc>
                <a:buSzPct val="25000"/>
              </a:pPr>
              <a:r>
                <a:rPr lang="en-US" altLang="zh-CN" sz="1600" b="1" dirty="0">
                  <a:latin typeface="Arial" panose="020B0604020202020204" pitchFamily="34" charset="0"/>
                  <a:ea typeface="微软雅黑" panose="020B0503020204020204" pitchFamily="34" charset="-122"/>
                </a:rPr>
                <a:t>7</a:t>
              </a:r>
              <a:r>
                <a:rPr lang="zh-CN" altLang="en-US" sz="1600" b="1" dirty="0">
                  <a:latin typeface="Arial" panose="020B0604020202020204" pitchFamily="34" charset="0"/>
                  <a:ea typeface="微软雅黑" panose="020B0503020204020204" pitchFamily="34" charset="-122"/>
                </a:rPr>
                <a:t>月中旬</a:t>
              </a:r>
              <a:endParaRPr lang="en-US" altLang="zh-CN" sz="1600" b="1" dirty="0">
                <a:latin typeface="Arial" panose="020B0604020202020204" pitchFamily="34" charset="0"/>
                <a:ea typeface="微软雅黑" panose="020B0503020204020204" pitchFamily="34" charset="-122"/>
              </a:endParaRPr>
            </a:p>
          </p:txBody>
        </p:sp>
        <p:sp>
          <p:nvSpPr>
            <p:cNvPr id="19" name="椭圆 18">
              <a:extLst>
                <a:ext uri="{FF2B5EF4-FFF2-40B4-BE49-F238E27FC236}">
                  <a16:creationId xmlns:a16="http://schemas.microsoft.com/office/drawing/2014/main" id="{942D1718-E53C-4C4C-838A-09EB73D0C5DD}"/>
                </a:ext>
              </a:extLst>
            </p:cNvPr>
            <p:cNvSpPr/>
            <p:nvPr/>
          </p:nvSpPr>
          <p:spPr>
            <a:xfrm>
              <a:off x="0" y="2905723"/>
              <a:ext cx="1995389" cy="2053073"/>
            </a:xfrm>
            <a:prstGeom prst="ellipse">
              <a:avLst/>
            </a:prstGeom>
            <a:solidFill>
              <a:srgbClr val="002060"/>
            </a:solid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p>
          </p:txBody>
        </p:sp>
        <p:grpSp>
          <p:nvGrpSpPr>
            <p:cNvPr id="20" name="组合 19">
              <a:extLst>
                <a:ext uri="{FF2B5EF4-FFF2-40B4-BE49-F238E27FC236}">
                  <a16:creationId xmlns:a16="http://schemas.microsoft.com/office/drawing/2014/main" id="{10DADC3F-53ED-4065-B5D4-39AB39E31B4C}"/>
                </a:ext>
              </a:extLst>
            </p:cNvPr>
            <p:cNvGrpSpPr/>
            <p:nvPr/>
          </p:nvGrpSpPr>
          <p:grpSpPr>
            <a:xfrm>
              <a:off x="1701185" y="2178639"/>
              <a:ext cx="1109416" cy="263683"/>
              <a:chOff x="4360179" y="1789982"/>
              <a:chExt cx="1287195" cy="358401"/>
            </a:xfrm>
          </p:grpSpPr>
          <p:grpSp>
            <p:nvGrpSpPr>
              <p:cNvPr id="53" name="组合 52">
                <a:extLst>
                  <a:ext uri="{FF2B5EF4-FFF2-40B4-BE49-F238E27FC236}">
                    <a16:creationId xmlns:a16="http://schemas.microsoft.com/office/drawing/2014/main" id="{CB026873-041C-492F-85A6-1CC5D3DE3060}"/>
                  </a:ext>
                </a:extLst>
              </p:cNvPr>
              <p:cNvGrpSpPr/>
              <p:nvPr/>
            </p:nvGrpSpPr>
            <p:grpSpPr>
              <a:xfrm flipV="1">
                <a:off x="4360179" y="1789982"/>
                <a:ext cx="358401" cy="358401"/>
                <a:chOff x="474220" y="1079166"/>
                <a:chExt cx="5621780" cy="5621780"/>
              </a:xfrm>
            </p:grpSpPr>
            <p:sp>
              <p:nvSpPr>
                <p:cNvPr id="55" name="椭圆 54">
                  <a:extLst>
                    <a:ext uri="{FF2B5EF4-FFF2-40B4-BE49-F238E27FC236}">
                      <a16:creationId xmlns:a16="http://schemas.microsoft.com/office/drawing/2014/main" id="{2657F5E1-349D-4213-8CAC-71CAED7DA64B}"/>
                    </a:ext>
                  </a:extLst>
                </p:cNvPr>
                <p:cNvSpPr/>
                <p:nvPr/>
              </p:nvSpPr>
              <p:spPr>
                <a:xfrm>
                  <a:off x="474220" y="1079166"/>
                  <a:ext cx="5621780" cy="5621780"/>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椭圆 55">
                  <a:extLst>
                    <a:ext uri="{FF2B5EF4-FFF2-40B4-BE49-F238E27FC236}">
                      <a16:creationId xmlns:a16="http://schemas.microsoft.com/office/drawing/2014/main" id="{3970CEC8-0FCA-4746-9784-5AA4EC993BF8}"/>
                    </a:ext>
                  </a:extLst>
                </p:cNvPr>
                <p:cNvSpPr/>
                <p:nvPr/>
              </p:nvSpPr>
              <p:spPr>
                <a:xfrm>
                  <a:off x="1916605" y="2521552"/>
                  <a:ext cx="2737009" cy="273700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4" name="直接连接符 53">
                <a:extLst>
                  <a:ext uri="{FF2B5EF4-FFF2-40B4-BE49-F238E27FC236}">
                    <a16:creationId xmlns:a16="http://schemas.microsoft.com/office/drawing/2014/main" id="{BAB218A8-0691-4EE4-8F48-CEB450BA8A7D}"/>
                  </a:ext>
                </a:extLst>
              </p:cNvPr>
              <p:cNvCxnSpPr>
                <a:cxnSpLocks/>
              </p:cNvCxnSpPr>
              <p:nvPr/>
            </p:nvCxnSpPr>
            <p:spPr>
              <a:xfrm flipV="1">
                <a:off x="4576530" y="1969180"/>
                <a:ext cx="1070844" cy="1"/>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1" name="任意多边形: 形状 20">
              <a:extLst>
                <a:ext uri="{FF2B5EF4-FFF2-40B4-BE49-F238E27FC236}">
                  <a16:creationId xmlns:a16="http://schemas.microsoft.com/office/drawing/2014/main" id="{A1AB117B-8164-4192-95EA-052D43247948}"/>
                </a:ext>
              </a:extLst>
            </p:cNvPr>
            <p:cNvSpPr/>
            <p:nvPr/>
          </p:nvSpPr>
          <p:spPr>
            <a:xfrm>
              <a:off x="2681238" y="2036902"/>
              <a:ext cx="4838524" cy="547157"/>
            </a:xfrm>
            <a:custGeom>
              <a:avLst/>
              <a:gdLst>
                <a:gd name="connsiteX0" fmla="*/ 0 w 7056182"/>
                <a:gd name="connsiteY0" fmla="*/ 371850 h 743702"/>
                <a:gd name="connsiteX1" fmla="*/ 1 w 7056182"/>
                <a:gd name="connsiteY1" fmla="*/ 371851 h 743702"/>
                <a:gd name="connsiteX2" fmla="*/ 0 w 7056182"/>
                <a:gd name="connsiteY2" fmla="*/ 371851 h 743702"/>
                <a:gd name="connsiteX3" fmla="*/ 371851 w 7056182"/>
                <a:gd name="connsiteY3" fmla="*/ 0 h 743702"/>
                <a:gd name="connsiteX4" fmla="*/ 7056182 w 7056182"/>
                <a:gd name="connsiteY4" fmla="*/ 0 h 743702"/>
                <a:gd name="connsiteX5" fmla="*/ 7056182 w 7056182"/>
                <a:gd name="connsiteY5" fmla="*/ 743702 h 743702"/>
                <a:gd name="connsiteX6" fmla="*/ 371851 w 7056182"/>
                <a:gd name="connsiteY6" fmla="*/ 743701 h 743702"/>
                <a:gd name="connsiteX7" fmla="*/ 29222 w 7056182"/>
                <a:gd name="connsiteY7" fmla="*/ 516591 h 743702"/>
                <a:gd name="connsiteX8" fmla="*/ 1 w 7056182"/>
                <a:gd name="connsiteY8" fmla="*/ 371851 h 743702"/>
                <a:gd name="connsiteX9" fmla="*/ 29222 w 7056182"/>
                <a:gd name="connsiteY9" fmla="*/ 227110 h 743702"/>
                <a:gd name="connsiteX10" fmla="*/ 371851 w 7056182"/>
                <a:gd name="connsiteY10"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6182" h="743702">
                  <a:moveTo>
                    <a:pt x="0" y="371850"/>
                  </a:moveTo>
                  <a:lnTo>
                    <a:pt x="1" y="371851"/>
                  </a:lnTo>
                  <a:lnTo>
                    <a:pt x="0" y="371851"/>
                  </a:lnTo>
                  <a:close/>
                  <a:moveTo>
                    <a:pt x="371851" y="0"/>
                  </a:moveTo>
                  <a:lnTo>
                    <a:pt x="7056182" y="0"/>
                  </a:lnTo>
                  <a:lnTo>
                    <a:pt x="7056182" y="743702"/>
                  </a:lnTo>
                  <a:lnTo>
                    <a:pt x="371851" y="743701"/>
                  </a:lnTo>
                  <a:cubicBezTo>
                    <a:pt x="217825" y="743701"/>
                    <a:pt x="85672" y="650054"/>
                    <a:pt x="29222" y="516591"/>
                  </a:cubicBezTo>
                  <a:lnTo>
                    <a:pt x="1"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文本框 21">
              <a:extLst>
                <a:ext uri="{FF2B5EF4-FFF2-40B4-BE49-F238E27FC236}">
                  <a16:creationId xmlns:a16="http://schemas.microsoft.com/office/drawing/2014/main" id="{A5160861-AAA6-41E8-B8B7-DB53E7404C1A}"/>
                </a:ext>
              </a:extLst>
            </p:cNvPr>
            <p:cNvSpPr txBox="1"/>
            <p:nvPr/>
          </p:nvSpPr>
          <p:spPr>
            <a:xfrm>
              <a:off x="3287526" y="1759883"/>
              <a:ext cx="2659425" cy="951380"/>
            </a:xfrm>
            <a:prstGeom prst="rect">
              <a:avLst/>
            </a:prstGeom>
            <a:noFill/>
            <a:ln>
              <a:noFill/>
            </a:ln>
          </p:spPr>
          <p:txBody>
            <a:bodyPr wrap="square" lIns="91440" tIns="45720" rIns="91440" bIns="45720" anchor="ctr" anchorCtr="0">
              <a:normAutofit/>
            </a:bodyPr>
            <a:lstStyle/>
            <a:p>
              <a:pPr>
                <a:lnSpc>
                  <a:spcPct val="160000"/>
                </a:lnSpc>
                <a:buSzPct val="25000"/>
              </a:pPr>
              <a:r>
                <a:rPr lang="zh-CN" altLang="en-US" sz="2000" b="1" dirty="0">
                  <a:solidFill>
                    <a:schemeClr val="accent5">
                      <a:lumMod val="50000"/>
                    </a:schemeClr>
                  </a:solidFill>
                  <a:latin typeface="+mj-ea"/>
                  <a:ea typeface="+mj-ea"/>
                </a:rPr>
                <a:t>英才班等合作高校</a:t>
              </a:r>
              <a:endParaRPr lang="en-US" altLang="zh-CN" sz="2000" b="1" dirty="0">
                <a:solidFill>
                  <a:schemeClr val="accent5">
                    <a:lumMod val="50000"/>
                  </a:schemeClr>
                </a:solidFill>
                <a:latin typeface="+mj-ea"/>
                <a:ea typeface="+mj-ea"/>
              </a:endParaRPr>
            </a:p>
            <a:p>
              <a:pPr>
                <a:lnSpc>
                  <a:spcPct val="160000"/>
                </a:lnSpc>
                <a:buSzPct val="25000"/>
              </a:pPr>
              <a:r>
                <a:rPr lang="en-US" altLang="zh-CN" sz="1600" b="1" dirty="0">
                  <a:latin typeface="Arial" panose="020B0604020202020204" pitchFamily="34" charset="0"/>
                  <a:ea typeface="微软雅黑" panose="020B0503020204020204" pitchFamily="34" charset="-122"/>
                </a:rPr>
                <a:t>4</a:t>
              </a:r>
              <a:r>
                <a:rPr lang="zh-CN" altLang="en-US" sz="1600" b="1" dirty="0">
                  <a:latin typeface="Arial" panose="020B0604020202020204" pitchFamily="34" charset="0"/>
                  <a:ea typeface="微软雅黑" panose="020B0503020204020204" pitchFamily="34" charset="-122"/>
                </a:rPr>
                <a:t>月底</a:t>
              </a:r>
              <a:r>
                <a:rPr lang="en-US" altLang="zh-CN" sz="1600" b="1" dirty="0">
                  <a:latin typeface="Arial" panose="020B0604020202020204" pitchFamily="34" charset="0"/>
                  <a:ea typeface="微软雅黑" panose="020B0503020204020204" pitchFamily="34" charset="-122"/>
                </a:rPr>
                <a:t>-6</a:t>
              </a:r>
              <a:r>
                <a:rPr lang="zh-CN" altLang="en-US" sz="1600" b="1" dirty="0">
                  <a:latin typeface="Arial" panose="020B0604020202020204" pitchFamily="34" charset="0"/>
                  <a:ea typeface="微软雅黑" panose="020B0503020204020204" pitchFamily="34" charset="-122"/>
                </a:rPr>
                <a:t>月</a:t>
              </a:r>
              <a:endParaRPr lang="en-US" altLang="zh-CN" sz="1600" b="1" dirty="0">
                <a:latin typeface="Arial" panose="020B0604020202020204" pitchFamily="34" charset="0"/>
                <a:ea typeface="微软雅黑" panose="020B0503020204020204" pitchFamily="34" charset="-122"/>
              </a:endParaRPr>
            </a:p>
          </p:txBody>
        </p:sp>
        <p:sp>
          <p:nvSpPr>
            <p:cNvPr id="51" name="椭圆 50">
              <a:extLst>
                <a:ext uri="{FF2B5EF4-FFF2-40B4-BE49-F238E27FC236}">
                  <a16:creationId xmlns:a16="http://schemas.microsoft.com/office/drawing/2014/main" id="{BFDFDFBA-5B82-48DE-A21E-6D8690A7DBF9}"/>
                </a:ext>
              </a:extLst>
            </p:cNvPr>
            <p:cNvSpPr/>
            <p:nvPr/>
          </p:nvSpPr>
          <p:spPr>
            <a:xfrm>
              <a:off x="2800283" y="2090304"/>
              <a:ext cx="410423" cy="44035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组合 46">
              <a:extLst>
                <a:ext uri="{FF2B5EF4-FFF2-40B4-BE49-F238E27FC236}">
                  <a16:creationId xmlns:a16="http://schemas.microsoft.com/office/drawing/2014/main" id="{CE4B4466-5D1D-42C2-8F4E-F6019BDE7D01}"/>
                </a:ext>
              </a:extLst>
            </p:cNvPr>
            <p:cNvGrpSpPr/>
            <p:nvPr/>
          </p:nvGrpSpPr>
          <p:grpSpPr>
            <a:xfrm flipV="1">
              <a:off x="1820205" y="5321739"/>
              <a:ext cx="245761" cy="263683"/>
              <a:chOff x="474220" y="1079166"/>
              <a:chExt cx="5621780" cy="5621780"/>
            </a:xfrm>
          </p:grpSpPr>
          <p:sp>
            <p:nvSpPr>
              <p:cNvPr id="49" name="椭圆 48">
                <a:extLst>
                  <a:ext uri="{FF2B5EF4-FFF2-40B4-BE49-F238E27FC236}">
                    <a16:creationId xmlns:a16="http://schemas.microsoft.com/office/drawing/2014/main" id="{49735B1A-8C98-4C59-B830-A22670F6F610}"/>
                  </a:ext>
                </a:extLst>
              </p:cNvPr>
              <p:cNvSpPr/>
              <p:nvPr/>
            </p:nvSpPr>
            <p:spPr>
              <a:xfrm>
                <a:off x="474220" y="1079166"/>
                <a:ext cx="5621780" cy="5621780"/>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0" name="椭圆 49">
                <a:extLst>
                  <a:ext uri="{FF2B5EF4-FFF2-40B4-BE49-F238E27FC236}">
                    <a16:creationId xmlns:a16="http://schemas.microsoft.com/office/drawing/2014/main" id="{F7105541-6F3D-4FD0-8B3A-D5A83089AE33}"/>
                  </a:ext>
                </a:extLst>
              </p:cNvPr>
              <p:cNvSpPr/>
              <p:nvPr/>
            </p:nvSpPr>
            <p:spPr>
              <a:xfrm>
                <a:off x="1916605" y="2521552"/>
                <a:ext cx="2737009" cy="273700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5EE56EFC-0370-4971-9288-8D44DB8D23E0}"/>
                </a:ext>
              </a:extLst>
            </p:cNvPr>
            <p:cNvGrpSpPr/>
            <p:nvPr/>
          </p:nvGrpSpPr>
          <p:grpSpPr>
            <a:xfrm>
              <a:off x="2638778" y="3760889"/>
              <a:ext cx="851683" cy="784867"/>
              <a:chOff x="4360179" y="1789982"/>
              <a:chExt cx="1242038" cy="1066798"/>
            </a:xfrm>
          </p:grpSpPr>
          <p:grpSp>
            <p:nvGrpSpPr>
              <p:cNvPr id="43" name="组合 42">
                <a:extLst>
                  <a:ext uri="{FF2B5EF4-FFF2-40B4-BE49-F238E27FC236}">
                    <a16:creationId xmlns:a16="http://schemas.microsoft.com/office/drawing/2014/main" id="{63BAE5B2-961E-48C3-8367-EA5691712C20}"/>
                  </a:ext>
                </a:extLst>
              </p:cNvPr>
              <p:cNvGrpSpPr/>
              <p:nvPr/>
            </p:nvGrpSpPr>
            <p:grpSpPr>
              <a:xfrm flipV="1">
                <a:off x="4360179" y="1789982"/>
                <a:ext cx="358401" cy="1066798"/>
                <a:chOff x="474220" y="-10032571"/>
                <a:chExt cx="5621780" cy="16733517"/>
              </a:xfrm>
            </p:grpSpPr>
            <p:sp>
              <p:nvSpPr>
                <p:cNvPr id="45" name="椭圆 44">
                  <a:extLst>
                    <a:ext uri="{FF2B5EF4-FFF2-40B4-BE49-F238E27FC236}">
                      <a16:creationId xmlns:a16="http://schemas.microsoft.com/office/drawing/2014/main" id="{00221144-3080-4FC3-8794-15CA55E6B82B}"/>
                    </a:ext>
                  </a:extLst>
                </p:cNvPr>
                <p:cNvSpPr/>
                <p:nvPr/>
              </p:nvSpPr>
              <p:spPr>
                <a:xfrm>
                  <a:off x="474220" y="1079166"/>
                  <a:ext cx="5621780" cy="5621780"/>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6" name="椭圆 45">
                  <a:extLst>
                    <a:ext uri="{FF2B5EF4-FFF2-40B4-BE49-F238E27FC236}">
                      <a16:creationId xmlns:a16="http://schemas.microsoft.com/office/drawing/2014/main" id="{B0456D32-876A-41BC-81EF-B79D47FC5EC6}"/>
                    </a:ext>
                  </a:extLst>
                </p:cNvPr>
                <p:cNvSpPr/>
                <p:nvPr/>
              </p:nvSpPr>
              <p:spPr>
                <a:xfrm>
                  <a:off x="671517" y="-10032571"/>
                  <a:ext cx="2737015" cy="273700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连接符 43">
                <a:extLst>
                  <a:ext uri="{FF2B5EF4-FFF2-40B4-BE49-F238E27FC236}">
                    <a16:creationId xmlns:a16="http://schemas.microsoft.com/office/drawing/2014/main" id="{E3347BB1-D259-400D-A338-5DF11B79027D}"/>
                  </a:ext>
                </a:extLst>
              </p:cNvPr>
              <p:cNvCxnSpPr>
                <a:cxnSpLocks/>
              </p:cNvCxnSpPr>
              <p:nvPr/>
            </p:nvCxnSpPr>
            <p:spPr>
              <a:xfrm flipV="1">
                <a:off x="4531373" y="2775146"/>
                <a:ext cx="1070844" cy="1"/>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41" name="椭圆 40">
              <a:extLst>
                <a:ext uri="{FF2B5EF4-FFF2-40B4-BE49-F238E27FC236}">
                  <a16:creationId xmlns:a16="http://schemas.microsoft.com/office/drawing/2014/main" id="{9EE881F9-B4AD-4BB1-AB87-789D0773DFD8}"/>
                </a:ext>
              </a:extLst>
            </p:cNvPr>
            <p:cNvSpPr/>
            <p:nvPr/>
          </p:nvSpPr>
          <p:spPr>
            <a:xfrm>
              <a:off x="3539106" y="4293958"/>
              <a:ext cx="410423" cy="44035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8" name="直接连接符 37">
              <a:extLst>
                <a:ext uri="{FF2B5EF4-FFF2-40B4-BE49-F238E27FC236}">
                  <a16:creationId xmlns:a16="http://schemas.microsoft.com/office/drawing/2014/main" id="{36BA0283-D09C-4550-9D6C-CD391FCCFE3B}"/>
                </a:ext>
              </a:extLst>
            </p:cNvPr>
            <p:cNvCxnSpPr>
              <a:cxnSpLocks/>
              <a:endCxn id="65" idx="1"/>
            </p:cNvCxnSpPr>
            <p:nvPr/>
          </p:nvCxnSpPr>
          <p:spPr>
            <a:xfrm>
              <a:off x="2013599" y="5446789"/>
              <a:ext cx="786662" cy="6478"/>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35" name="椭圆 34">
              <a:extLst>
                <a:ext uri="{FF2B5EF4-FFF2-40B4-BE49-F238E27FC236}">
                  <a16:creationId xmlns:a16="http://schemas.microsoft.com/office/drawing/2014/main" id="{CA1A8A3C-AAF9-4B91-9F80-C2DFBD5AA25D}"/>
                </a:ext>
              </a:extLst>
            </p:cNvPr>
            <p:cNvSpPr/>
            <p:nvPr/>
          </p:nvSpPr>
          <p:spPr>
            <a:xfrm>
              <a:off x="2821486" y="5236527"/>
              <a:ext cx="410423" cy="44035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30">
              <a:extLst>
                <a:ext uri="{FF2B5EF4-FFF2-40B4-BE49-F238E27FC236}">
                  <a16:creationId xmlns:a16="http://schemas.microsoft.com/office/drawing/2014/main" id="{54C782FC-1AB7-487A-A40C-02E8700A130D}"/>
                </a:ext>
              </a:extLst>
            </p:cNvPr>
            <p:cNvSpPr/>
            <p:nvPr/>
          </p:nvSpPr>
          <p:spPr>
            <a:xfrm>
              <a:off x="3437936" y="3230764"/>
              <a:ext cx="410423" cy="44035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文本框 60">
              <a:extLst>
                <a:ext uri="{FF2B5EF4-FFF2-40B4-BE49-F238E27FC236}">
                  <a16:creationId xmlns:a16="http://schemas.microsoft.com/office/drawing/2014/main" id="{298B7B2E-571B-4265-A151-A4BA7CD201D1}"/>
                </a:ext>
              </a:extLst>
            </p:cNvPr>
            <p:cNvSpPr txBox="1"/>
            <p:nvPr/>
          </p:nvSpPr>
          <p:spPr>
            <a:xfrm>
              <a:off x="208686" y="3709183"/>
              <a:ext cx="2028334" cy="584775"/>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rPr>
                <a:t>推荐免试渠道</a:t>
              </a:r>
              <a:endParaRPr lang="en-US" altLang="zh-CN" b="1" dirty="0">
                <a:solidFill>
                  <a:schemeClr val="bg1"/>
                </a:solidFill>
                <a:effectLst>
                  <a:outerShdw blurRad="38100" dist="38100" dir="2700000" algn="tl">
                    <a:srgbClr val="000000">
                      <a:alpha val="43137"/>
                    </a:srgbClr>
                  </a:outerShdw>
                </a:effectLst>
              </a:endParaRPr>
            </a:p>
            <a:p>
              <a:r>
                <a:rPr lang="zh-CN" altLang="en-US" sz="1400" b="1" dirty="0">
                  <a:solidFill>
                    <a:schemeClr val="bg1"/>
                  </a:solidFill>
                  <a:effectLst>
                    <a:outerShdw blurRad="38100" dist="38100" dir="2700000" algn="tl">
                      <a:srgbClr val="000000">
                        <a:alpha val="43137"/>
                      </a:srgbClr>
                    </a:outerShdw>
                  </a:effectLst>
                </a:rPr>
                <a:t>（推免硕士</a:t>
              </a:r>
              <a:r>
                <a:rPr lang="en-US" altLang="zh-CN" sz="1400" b="1" dirty="0">
                  <a:solidFill>
                    <a:schemeClr val="bg1"/>
                  </a:solidFill>
                  <a:effectLst>
                    <a:outerShdw blurRad="38100" dist="38100" dir="2700000" algn="tl">
                      <a:srgbClr val="000000">
                        <a:alpha val="43137"/>
                      </a:srgbClr>
                    </a:outerShdw>
                  </a:effectLst>
                </a:rPr>
                <a:t>+</a:t>
              </a:r>
              <a:r>
                <a:rPr lang="zh-CN" altLang="en-US" sz="1400" b="1" dirty="0">
                  <a:solidFill>
                    <a:schemeClr val="bg1"/>
                  </a:solidFill>
                  <a:effectLst>
                    <a:outerShdw blurRad="38100" dist="38100" dir="2700000" algn="tl">
                      <a:srgbClr val="000000">
                        <a:alpha val="43137"/>
                      </a:srgbClr>
                    </a:outerShdw>
                  </a:effectLst>
                </a:rPr>
                <a:t>直博生）</a:t>
              </a:r>
            </a:p>
          </p:txBody>
        </p:sp>
        <p:sp>
          <p:nvSpPr>
            <p:cNvPr id="62" name="文本框 61">
              <a:extLst>
                <a:ext uri="{FF2B5EF4-FFF2-40B4-BE49-F238E27FC236}">
                  <a16:creationId xmlns:a16="http://schemas.microsoft.com/office/drawing/2014/main" id="{B747FEE7-19E4-496C-B65F-65DAC68F9C41}"/>
                </a:ext>
              </a:extLst>
            </p:cNvPr>
            <p:cNvSpPr txBox="1"/>
            <p:nvPr/>
          </p:nvSpPr>
          <p:spPr>
            <a:xfrm>
              <a:off x="2782094" y="2110706"/>
              <a:ext cx="1622884"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rPr>
                <a:t>01</a:t>
              </a:r>
              <a:endParaRPr lang="zh-CN" altLang="en-US" b="1" dirty="0">
                <a:solidFill>
                  <a:schemeClr val="bg1"/>
                </a:solidFill>
                <a:effectLst>
                  <a:outerShdw blurRad="38100" dist="38100" dir="2700000" algn="tl">
                    <a:srgbClr val="000000">
                      <a:alpha val="43137"/>
                    </a:srgbClr>
                  </a:outerShdw>
                </a:effectLst>
              </a:endParaRPr>
            </a:p>
          </p:txBody>
        </p:sp>
        <p:sp>
          <p:nvSpPr>
            <p:cNvPr id="63" name="文本框 62">
              <a:extLst>
                <a:ext uri="{FF2B5EF4-FFF2-40B4-BE49-F238E27FC236}">
                  <a16:creationId xmlns:a16="http://schemas.microsoft.com/office/drawing/2014/main" id="{C457A27B-9E36-4A90-881F-C155597B60FC}"/>
                </a:ext>
              </a:extLst>
            </p:cNvPr>
            <p:cNvSpPr txBox="1"/>
            <p:nvPr/>
          </p:nvSpPr>
          <p:spPr>
            <a:xfrm>
              <a:off x="3411340" y="3258834"/>
              <a:ext cx="1622884"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rPr>
                <a:t>02</a:t>
              </a:r>
              <a:endParaRPr lang="zh-CN" altLang="en-US" b="1" dirty="0">
                <a:solidFill>
                  <a:schemeClr val="bg1"/>
                </a:solidFill>
                <a:effectLst>
                  <a:outerShdw blurRad="38100" dist="38100" dir="2700000" algn="tl">
                    <a:srgbClr val="000000">
                      <a:alpha val="43137"/>
                    </a:srgbClr>
                  </a:outerShdw>
                </a:effectLst>
              </a:endParaRPr>
            </a:p>
          </p:txBody>
        </p:sp>
        <p:sp>
          <p:nvSpPr>
            <p:cNvPr id="64" name="文本框 63">
              <a:extLst>
                <a:ext uri="{FF2B5EF4-FFF2-40B4-BE49-F238E27FC236}">
                  <a16:creationId xmlns:a16="http://schemas.microsoft.com/office/drawing/2014/main" id="{58DCEA05-03D5-432A-8E90-501EB2D851F3}"/>
                </a:ext>
              </a:extLst>
            </p:cNvPr>
            <p:cNvSpPr txBox="1"/>
            <p:nvPr/>
          </p:nvSpPr>
          <p:spPr>
            <a:xfrm>
              <a:off x="3514221" y="4332496"/>
              <a:ext cx="1622884"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rPr>
                <a:t>03</a:t>
              </a:r>
              <a:endParaRPr lang="zh-CN" altLang="en-US" b="1" dirty="0">
                <a:solidFill>
                  <a:schemeClr val="bg1"/>
                </a:solidFill>
                <a:effectLst>
                  <a:outerShdw blurRad="38100" dist="38100" dir="2700000" algn="tl">
                    <a:srgbClr val="000000">
                      <a:alpha val="43137"/>
                    </a:srgbClr>
                  </a:outerShdw>
                </a:effectLst>
              </a:endParaRPr>
            </a:p>
          </p:txBody>
        </p:sp>
        <p:sp>
          <p:nvSpPr>
            <p:cNvPr id="65" name="文本框 64">
              <a:extLst>
                <a:ext uri="{FF2B5EF4-FFF2-40B4-BE49-F238E27FC236}">
                  <a16:creationId xmlns:a16="http://schemas.microsoft.com/office/drawing/2014/main" id="{291E411F-8BB5-4A9C-8CBA-3BDACC8D3470}"/>
                </a:ext>
              </a:extLst>
            </p:cNvPr>
            <p:cNvSpPr txBox="1"/>
            <p:nvPr/>
          </p:nvSpPr>
          <p:spPr>
            <a:xfrm>
              <a:off x="2800261" y="5268601"/>
              <a:ext cx="1622884"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rPr>
                <a:t>04</a:t>
              </a:r>
              <a:endParaRPr lang="zh-CN" altLang="en-US" b="1" dirty="0">
                <a:solidFill>
                  <a:schemeClr val="bg1"/>
                </a:solidFill>
                <a:effectLst>
                  <a:outerShdw blurRad="38100" dist="38100" dir="2700000" algn="tl">
                    <a:srgbClr val="000000">
                      <a:alpha val="43137"/>
                    </a:srgbClr>
                  </a:outerShdw>
                </a:effectLst>
              </a:endParaRPr>
            </a:p>
          </p:txBody>
        </p:sp>
      </p:grpSp>
      <p:grpSp>
        <p:nvGrpSpPr>
          <p:cNvPr id="71" name="组合 70">
            <a:extLst>
              <a:ext uri="{FF2B5EF4-FFF2-40B4-BE49-F238E27FC236}">
                <a16:creationId xmlns:a16="http://schemas.microsoft.com/office/drawing/2014/main" id="{5D923931-AA35-49D5-B9E1-819391A8CCD8}"/>
              </a:ext>
            </a:extLst>
          </p:cNvPr>
          <p:cNvGrpSpPr/>
          <p:nvPr/>
        </p:nvGrpSpPr>
        <p:grpSpPr>
          <a:xfrm>
            <a:off x="6327595" y="1557226"/>
            <a:ext cx="8057394" cy="4183600"/>
            <a:chOff x="-537631" y="1759883"/>
            <a:chExt cx="8057394" cy="4183600"/>
          </a:xfrm>
        </p:grpSpPr>
        <p:sp>
          <p:nvSpPr>
            <p:cNvPr id="72" name="弧形 71">
              <a:extLst>
                <a:ext uri="{FF2B5EF4-FFF2-40B4-BE49-F238E27FC236}">
                  <a16:creationId xmlns:a16="http://schemas.microsoft.com/office/drawing/2014/main" id="{E0E65008-231D-4600-B6FF-E368E46A5312}"/>
                </a:ext>
              </a:extLst>
            </p:cNvPr>
            <p:cNvSpPr/>
            <p:nvPr/>
          </p:nvSpPr>
          <p:spPr>
            <a:xfrm>
              <a:off x="-537631" y="2155830"/>
              <a:ext cx="3309464" cy="3550813"/>
            </a:xfrm>
            <a:prstGeom prst="arc">
              <a:avLst>
                <a:gd name="adj1" fmla="val 17690350"/>
                <a:gd name="adj2" fmla="val 3634710"/>
              </a:avLst>
            </a:prstGeom>
            <a:noFill/>
            <a:ln>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任意多边形: 形状 72">
              <a:extLst>
                <a:ext uri="{FF2B5EF4-FFF2-40B4-BE49-F238E27FC236}">
                  <a16:creationId xmlns:a16="http://schemas.microsoft.com/office/drawing/2014/main" id="{3CFECF8E-69AF-4EFC-9291-EF5ABE16F4ED}"/>
                </a:ext>
              </a:extLst>
            </p:cNvPr>
            <p:cNvSpPr/>
            <p:nvPr/>
          </p:nvSpPr>
          <p:spPr>
            <a:xfrm>
              <a:off x="2800261" y="5180002"/>
              <a:ext cx="4719502" cy="547157"/>
            </a:xfrm>
            <a:custGeom>
              <a:avLst/>
              <a:gdLst>
                <a:gd name="connsiteX0" fmla="*/ 0 w 6882609"/>
                <a:gd name="connsiteY0" fmla="*/ 371850 h 743702"/>
                <a:gd name="connsiteX1" fmla="*/ 0 w 6882609"/>
                <a:gd name="connsiteY1" fmla="*/ 371851 h 743702"/>
                <a:gd name="connsiteX2" fmla="*/ 0 w 6882609"/>
                <a:gd name="connsiteY2" fmla="*/ 371851 h 743702"/>
                <a:gd name="connsiteX3" fmla="*/ 371851 w 6882609"/>
                <a:gd name="connsiteY3" fmla="*/ 0 h 743702"/>
                <a:gd name="connsiteX4" fmla="*/ 6882609 w 6882609"/>
                <a:gd name="connsiteY4" fmla="*/ 0 h 743702"/>
                <a:gd name="connsiteX5" fmla="*/ 6882609 w 6882609"/>
                <a:gd name="connsiteY5" fmla="*/ 743702 h 743702"/>
                <a:gd name="connsiteX6" fmla="*/ 371851 w 6882609"/>
                <a:gd name="connsiteY6" fmla="*/ 743701 h 743702"/>
                <a:gd name="connsiteX7" fmla="*/ 29222 w 6882609"/>
                <a:gd name="connsiteY7" fmla="*/ 516592 h 743702"/>
                <a:gd name="connsiteX8" fmla="*/ 0 w 6882609"/>
                <a:gd name="connsiteY8" fmla="*/ 371851 h 743702"/>
                <a:gd name="connsiteX9" fmla="*/ 29222 w 6882609"/>
                <a:gd name="connsiteY9" fmla="*/ 227110 h 743702"/>
                <a:gd name="connsiteX10" fmla="*/ 371851 w 6882609"/>
                <a:gd name="connsiteY10"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82609" h="743702">
                  <a:moveTo>
                    <a:pt x="0" y="371850"/>
                  </a:moveTo>
                  <a:lnTo>
                    <a:pt x="0" y="371851"/>
                  </a:lnTo>
                  <a:lnTo>
                    <a:pt x="0" y="371851"/>
                  </a:lnTo>
                  <a:close/>
                  <a:moveTo>
                    <a:pt x="371851" y="0"/>
                  </a:moveTo>
                  <a:lnTo>
                    <a:pt x="6882609" y="0"/>
                  </a:lnTo>
                  <a:lnTo>
                    <a:pt x="6882609" y="743702"/>
                  </a:lnTo>
                  <a:lnTo>
                    <a:pt x="371851" y="743701"/>
                  </a:lnTo>
                  <a:cubicBezTo>
                    <a:pt x="217825" y="743701"/>
                    <a:pt x="85672" y="650055"/>
                    <a:pt x="29222" y="516592"/>
                  </a:cubicBezTo>
                  <a:lnTo>
                    <a:pt x="0"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任意多边形: 形状 73">
              <a:extLst>
                <a:ext uri="{FF2B5EF4-FFF2-40B4-BE49-F238E27FC236}">
                  <a16:creationId xmlns:a16="http://schemas.microsoft.com/office/drawing/2014/main" id="{BD5ACA49-B852-4BA7-87B3-587EE2C1E9AD}"/>
                </a:ext>
              </a:extLst>
            </p:cNvPr>
            <p:cNvSpPr/>
            <p:nvPr/>
          </p:nvSpPr>
          <p:spPr>
            <a:xfrm>
              <a:off x="3478280" y="4410276"/>
              <a:ext cx="4041483" cy="547157"/>
            </a:xfrm>
            <a:custGeom>
              <a:avLst/>
              <a:gdLst>
                <a:gd name="connsiteX0" fmla="*/ 0 w 5893831"/>
                <a:gd name="connsiteY0" fmla="*/ 371850 h 743702"/>
                <a:gd name="connsiteX1" fmla="*/ 0 w 5893831"/>
                <a:gd name="connsiteY1" fmla="*/ 371851 h 743702"/>
                <a:gd name="connsiteX2" fmla="*/ 0 w 5893831"/>
                <a:gd name="connsiteY2" fmla="*/ 371851 h 743702"/>
                <a:gd name="connsiteX3" fmla="*/ 371851 w 5893831"/>
                <a:gd name="connsiteY3" fmla="*/ 0 h 743702"/>
                <a:gd name="connsiteX4" fmla="*/ 5884838 w 5893831"/>
                <a:gd name="connsiteY4" fmla="*/ 0 h 743702"/>
                <a:gd name="connsiteX5" fmla="*/ 5893831 w 5893831"/>
                <a:gd name="connsiteY5" fmla="*/ 907 h 743702"/>
                <a:gd name="connsiteX6" fmla="*/ 5893831 w 5893831"/>
                <a:gd name="connsiteY6" fmla="*/ 742796 h 743702"/>
                <a:gd name="connsiteX7" fmla="*/ 5884837 w 5893831"/>
                <a:gd name="connsiteY7" fmla="*/ 743702 h 743702"/>
                <a:gd name="connsiteX8" fmla="*/ 371851 w 5893831"/>
                <a:gd name="connsiteY8" fmla="*/ 743701 h 743702"/>
                <a:gd name="connsiteX9" fmla="*/ 29222 w 5893831"/>
                <a:gd name="connsiteY9" fmla="*/ 516592 h 743702"/>
                <a:gd name="connsiteX10" fmla="*/ 0 w 5893831"/>
                <a:gd name="connsiteY10" fmla="*/ 371851 h 743702"/>
                <a:gd name="connsiteX11" fmla="*/ 29222 w 5893831"/>
                <a:gd name="connsiteY11" fmla="*/ 227110 h 743702"/>
                <a:gd name="connsiteX12" fmla="*/ 371851 w 5893831"/>
                <a:gd name="connsiteY12"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3831" h="743702">
                  <a:moveTo>
                    <a:pt x="0" y="371850"/>
                  </a:moveTo>
                  <a:lnTo>
                    <a:pt x="0" y="371851"/>
                  </a:lnTo>
                  <a:lnTo>
                    <a:pt x="0" y="371851"/>
                  </a:lnTo>
                  <a:close/>
                  <a:moveTo>
                    <a:pt x="371851" y="0"/>
                  </a:moveTo>
                  <a:lnTo>
                    <a:pt x="5884838" y="0"/>
                  </a:lnTo>
                  <a:lnTo>
                    <a:pt x="5893831" y="907"/>
                  </a:lnTo>
                  <a:lnTo>
                    <a:pt x="5893831" y="742796"/>
                  </a:lnTo>
                  <a:lnTo>
                    <a:pt x="5884837" y="743702"/>
                  </a:lnTo>
                  <a:lnTo>
                    <a:pt x="371851" y="743701"/>
                  </a:lnTo>
                  <a:cubicBezTo>
                    <a:pt x="217825" y="743701"/>
                    <a:pt x="85672" y="650055"/>
                    <a:pt x="29222" y="516592"/>
                  </a:cubicBezTo>
                  <a:lnTo>
                    <a:pt x="0"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文本框 74">
              <a:extLst>
                <a:ext uri="{FF2B5EF4-FFF2-40B4-BE49-F238E27FC236}">
                  <a16:creationId xmlns:a16="http://schemas.microsoft.com/office/drawing/2014/main" id="{F23CE10C-AF51-4E63-B738-5BFCAFD48A42}"/>
                </a:ext>
              </a:extLst>
            </p:cNvPr>
            <p:cNvSpPr txBox="1"/>
            <p:nvPr/>
          </p:nvSpPr>
          <p:spPr>
            <a:xfrm>
              <a:off x="3428112" y="4988697"/>
              <a:ext cx="2659425" cy="954786"/>
            </a:xfrm>
            <a:prstGeom prst="rect">
              <a:avLst/>
            </a:prstGeom>
            <a:noFill/>
            <a:ln>
              <a:noFill/>
            </a:ln>
          </p:spPr>
          <p:txBody>
            <a:bodyPr wrap="square" lIns="91440" tIns="45720" rIns="91440" bIns="45720" anchor="ctr" anchorCtr="0">
              <a:normAutofit fontScale="85000" lnSpcReduction="20000"/>
            </a:bodyPr>
            <a:lstStyle/>
            <a:p>
              <a:pPr>
                <a:lnSpc>
                  <a:spcPct val="180000"/>
                </a:lnSpc>
                <a:buSzPct val="25000"/>
              </a:pPr>
              <a:r>
                <a:rPr lang="zh-CN" altLang="en-US" sz="2400" b="1" dirty="0">
                  <a:solidFill>
                    <a:srgbClr val="002060"/>
                  </a:solidFill>
                  <a:latin typeface="+mj-ea"/>
                  <a:ea typeface="+mj-ea"/>
                </a:rPr>
                <a:t>录取</a:t>
              </a:r>
              <a:endParaRPr lang="en-US" altLang="zh-CN" sz="2400" b="1" dirty="0">
                <a:solidFill>
                  <a:srgbClr val="002060"/>
                </a:solidFill>
                <a:latin typeface="+mj-ea"/>
                <a:ea typeface="+mj-ea"/>
              </a:endParaRPr>
            </a:p>
            <a:p>
              <a:pPr>
                <a:lnSpc>
                  <a:spcPct val="180000"/>
                </a:lnSpc>
                <a:buSzPct val="25000"/>
              </a:pPr>
              <a:r>
                <a:rPr lang="zh-CN" altLang="en-US" sz="1900" b="1" dirty="0">
                  <a:latin typeface="+mj-ea"/>
                  <a:ea typeface="+mj-ea"/>
                </a:rPr>
                <a:t>次年</a:t>
              </a:r>
              <a:r>
                <a:rPr lang="en-US" altLang="zh-CN" sz="1900" b="1" dirty="0">
                  <a:latin typeface="+mj-ea"/>
                  <a:ea typeface="+mj-ea"/>
                </a:rPr>
                <a:t>6</a:t>
              </a:r>
              <a:r>
                <a:rPr lang="zh-CN" altLang="en-US" sz="1900" b="1" dirty="0">
                  <a:latin typeface="+mj-ea"/>
                  <a:ea typeface="+mj-ea"/>
                </a:rPr>
                <a:t>月</a:t>
              </a:r>
              <a:endParaRPr lang="en-US" altLang="zh-CN" sz="1900" b="1" dirty="0">
                <a:latin typeface="+mj-ea"/>
                <a:ea typeface="+mj-ea"/>
              </a:endParaRPr>
            </a:p>
          </p:txBody>
        </p:sp>
        <p:sp>
          <p:nvSpPr>
            <p:cNvPr id="76" name="任意多边形: 形状 75">
              <a:extLst>
                <a:ext uri="{FF2B5EF4-FFF2-40B4-BE49-F238E27FC236}">
                  <a16:creationId xmlns:a16="http://schemas.microsoft.com/office/drawing/2014/main" id="{C57E7FBA-4641-4981-B9E6-38D44C174A6B}"/>
                </a:ext>
              </a:extLst>
            </p:cNvPr>
            <p:cNvSpPr/>
            <p:nvPr/>
          </p:nvSpPr>
          <p:spPr>
            <a:xfrm>
              <a:off x="3618833" y="3619151"/>
              <a:ext cx="3900929" cy="547157"/>
            </a:xfrm>
            <a:custGeom>
              <a:avLst/>
              <a:gdLst>
                <a:gd name="connsiteX0" fmla="*/ 0 w 5688856"/>
                <a:gd name="connsiteY0" fmla="*/ 371850 h 743702"/>
                <a:gd name="connsiteX1" fmla="*/ 0 w 5688856"/>
                <a:gd name="connsiteY1" fmla="*/ 371851 h 743702"/>
                <a:gd name="connsiteX2" fmla="*/ 0 w 5688856"/>
                <a:gd name="connsiteY2" fmla="*/ 371851 h 743702"/>
                <a:gd name="connsiteX3" fmla="*/ 371851 w 5688856"/>
                <a:gd name="connsiteY3" fmla="*/ 0 h 743702"/>
                <a:gd name="connsiteX4" fmla="*/ 5688856 w 5688856"/>
                <a:gd name="connsiteY4" fmla="*/ 0 h 743702"/>
                <a:gd name="connsiteX5" fmla="*/ 5688856 w 5688856"/>
                <a:gd name="connsiteY5" fmla="*/ 743702 h 743702"/>
                <a:gd name="connsiteX6" fmla="*/ 371851 w 5688856"/>
                <a:gd name="connsiteY6" fmla="*/ 743701 h 743702"/>
                <a:gd name="connsiteX7" fmla="*/ 29222 w 5688856"/>
                <a:gd name="connsiteY7" fmla="*/ 516591 h 743702"/>
                <a:gd name="connsiteX8" fmla="*/ 0 w 5688856"/>
                <a:gd name="connsiteY8" fmla="*/ 371851 h 743702"/>
                <a:gd name="connsiteX9" fmla="*/ 29222 w 5688856"/>
                <a:gd name="connsiteY9" fmla="*/ 227110 h 743702"/>
                <a:gd name="connsiteX10" fmla="*/ 371851 w 5688856"/>
                <a:gd name="connsiteY10"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8856" h="743702">
                  <a:moveTo>
                    <a:pt x="0" y="371850"/>
                  </a:moveTo>
                  <a:lnTo>
                    <a:pt x="0" y="371851"/>
                  </a:lnTo>
                  <a:lnTo>
                    <a:pt x="0" y="371851"/>
                  </a:lnTo>
                  <a:close/>
                  <a:moveTo>
                    <a:pt x="371851" y="0"/>
                  </a:moveTo>
                  <a:lnTo>
                    <a:pt x="5688856" y="0"/>
                  </a:lnTo>
                  <a:lnTo>
                    <a:pt x="5688856" y="743702"/>
                  </a:lnTo>
                  <a:lnTo>
                    <a:pt x="371851" y="743701"/>
                  </a:lnTo>
                  <a:cubicBezTo>
                    <a:pt x="217825" y="743701"/>
                    <a:pt x="85672" y="650054"/>
                    <a:pt x="29222" y="516591"/>
                  </a:cubicBezTo>
                  <a:lnTo>
                    <a:pt x="0"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文本框 76">
              <a:extLst>
                <a:ext uri="{FF2B5EF4-FFF2-40B4-BE49-F238E27FC236}">
                  <a16:creationId xmlns:a16="http://schemas.microsoft.com/office/drawing/2014/main" id="{46F8A915-91EC-4ABF-A219-0904AA13E3E1}"/>
                </a:ext>
              </a:extLst>
            </p:cNvPr>
            <p:cNvSpPr txBox="1"/>
            <p:nvPr/>
          </p:nvSpPr>
          <p:spPr>
            <a:xfrm>
              <a:off x="4076400" y="3936334"/>
              <a:ext cx="2689413" cy="954787"/>
            </a:xfrm>
            <a:prstGeom prst="rect">
              <a:avLst/>
            </a:prstGeom>
            <a:noFill/>
            <a:ln>
              <a:noFill/>
            </a:ln>
          </p:spPr>
          <p:txBody>
            <a:bodyPr wrap="square" lIns="91440" tIns="45720" rIns="91440" bIns="45720" anchor="ctr" anchorCtr="0">
              <a:normAutofit fontScale="77500" lnSpcReduction="20000"/>
            </a:bodyPr>
            <a:lstStyle/>
            <a:p>
              <a:pPr>
                <a:lnSpc>
                  <a:spcPct val="180000"/>
                </a:lnSpc>
                <a:buSzPct val="25000"/>
              </a:pPr>
              <a:r>
                <a:rPr lang="zh-CN" altLang="en-US" sz="2600" b="1" dirty="0">
                  <a:solidFill>
                    <a:srgbClr val="002060"/>
                  </a:solidFill>
                  <a:latin typeface="+mj-ea"/>
                  <a:ea typeface="+mj-ea"/>
                </a:rPr>
                <a:t>复试</a:t>
              </a:r>
              <a:endParaRPr lang="en-US" altLang="zh-CN" sz="2600" b="1" dirty="0">
                <a:solidFill>
                  <a:srgbClr val="002060"/>
                </a:solidFill>
                <a:latin typeface="+mj-ea"/>
                <a:ea typeface="+mj-ea"/>
              </a:endParaRPr>
            </a:p>
            <a:p>
              <a:pPr>
                <a:lnSpc>
                  <a:spcPct val="180000"/>
                </a:lnSpc>
                <a:buSzPct val="25000"/>
              </a:pPr>
              <a:r>
                <a:rPr lang="zh-CN" altLang="en-US" sz="2000" b="1" dirty="0">
                  <a:latin typeface="+mj-ea"/>
                  <a:ea typeface="+mj-ea"/>
                </a:rPr>
                <a:t>次年</a:t>
              </a:r>
              <a:r>
                <a:rPr lang="en-US" altLang="zh-CN" sz="2000" b="1" dirty="0">
                  <a:latin typeface="+mj-ea"/>
                  <a:ea typeface="+mj-ea"/>
                </a:rPr>
                <a:t>4</a:t>
              </a:r>
              <a:r>
                <a:rPr lang="zh-CN" altLang="en-US" sz="2000" b="1" dirty="0">
                  <a:latin typeface="+mj-ea"/>
                  <a:ea typeface="+mj-ea"/>
                </a:rPr>
                <a:t>月份</a:t>
              </a:r>
              <a:endParaRPr lang="en-US" altLang="zh-CN" sz="2000" b="1" dirty="0">
                <a:latin typeface="+mj-ea"/>
                <a:ea typeface="+mj-ea"/>
              </a:endParaRPr>
            </a:p>
          </p:txBody>
        </p:sp>
        <p:grpSp>
          <p:nvGrpSpPr>
            <p:cNvPr id="78" name="组合 77">
              <a:extLst>
                <a:ext uri="{FF2B5EF4-FFF2-40B4-BE49-F238E27FC236}">
                  <a16:creationId xmlns:a16="http://schemas.microsoft.com/office/drawing/2014/main" id="{E29BE1A3-BAD9-4AD2-8AAA-9E3089062417}"/>
                </a:ext>
              </a:extLst>
            </p:cNvPr>
            <p:cNvGrpSpPr/>
            <p:nvPr/>
          </p:nvGrpSpPr>
          <p:grpSpPr>
            <a:xfrm>
              <a:off x="2641035" y="3375185"/>
              <a:ext cx="924917" cy="128376"/>
              <a:chOff x="4628025" y="2341034"/>
              <a:chExt cx="1348838" cy="174490"/>
            </a:xfrm>
          </p:grpSpPr>
          <p:sp>
            <p:nvSpPr>
              <p:cNvPr id="107" name="椭圆 106">
                <a:extLst>
                  <a:ext uri="{FF2B5EF4-FFF2-40B4-BE49-F238E27FC236}">
                    <a16:creationId xmlns:a16="http://schemas.microsoft.com/office/drawing/2014/main" id="{9A52BC5F-9060-4DA8-8162-EBDA4042B2D7}"/>
                  </a:ext>
                </a:extLst>
              </p:cNvPr>
              <p:cNvSpPr/>
              <p:nvPr/>
            </p:nvSpPr>
            <p:spPr>
              <a:xfrm flipV="1">
                <a:off x="4628025" y="2341034"/>
                <a:ext cx="174491" cy="1744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a:extLst>
                  <a:ext uri="{FF2B5EF4-FFF2-40B4-BE49-F238E27FC236}">
                    <a16:creationId xmlns:a16="http://schemas.microsoft.com/office/drawing/2014/main" id="{4E8E0256-9855-4194-9476-D8BF7EBB12A9}"/>
                  </a:ext>
                </a:extLst>
              </p:cNvPr>
              <p:cNvCxnSpPr>
                <a:cxnSpLocks/>
                <a:stCxn id="107" idx="6"/>
                <a:endCxn id="91" idx="2"/>
              </p:cNvCxnSpPr>
              <p:nvPr/>
            </p:nvCxnSpPr>
            <p:spPr>
              <a:xfrm>
                <a:off x="4802516" y="2428279"/>
                <a:ext cx="1174347" cy="15723"/>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79" name="任意多边形: 形状 78">
              <a:extLst>
                <a:ext uri="{FF2B5EF4-FFF2-40B4-BE49-F238E27FC236}">
                  <a16:creationId xmlns:a16="http://schemas.microsoft.com/office/drawing/2014/main" id="{595A39C9-8D96-4D7F-B5A8-1BA2AF7FBD87}"/>
                </a:ext>
              </a:extLst>
            </p:cNvPr>
            <p:cNvSpPr/>
            <p:nvPr/>
          </p:nvSpPr>
          <p:spPr>
            <a:xfrm>
              <a:off x="3437423" y="2828027"/>
              <a:ext cx="4082340" cy="547157"/>
            </a:xfrm>
            <a:custGeom>
              <a:avLst/>
              <a:gdLst>
                <a:gd name="connsiteX0" fmla="*/ 0 w 5953413"/>
                <a:gd name="connsiteY0" fmla="*/ 371850 h 743702"/>
                <a:gd name="connsiteX1" fmla="*/ 0 w 5953413"/>
                <a:gd name="connsiteY1" fmla="*/ 371851 h 743702"/>
                <a:gd name="connsiteX2" fmla="*/ 0 w 5953413"/>
                <a:gd name="connsiteY2" fmla="*/ 371851 h 743702"/>
                <a:gd name="connsiteX3" fmla="*/ 371851 w 5953413"/>
                <a:gd name="connsiteY3" fmla="*/ 0 h 743702"/>
                <a:gd name="connsiteX4" fmla="*/ 5953413 w 5953413"/>
                <a:gd name="connsiteY4" fmla="*/ 0 h 743702"/>
                <a:gd name="connsiteX5" fmla="*/ 5953413 w 5953413"/>
                <a:gd name="connsiteY5" fmla="*/ 743702 h 743702"/>
                <a:gd name="connsiteX6" fmla="*/ 371851 w 5953413"/>
                <a:gd name="connsiteY6" fmla="*/ 743701 h 743702"/>
                <a:gd name="connsiteX7" fmla="*/ 29222 w 5953413"/>
                <a:gd name="connsiteY7" fmla="*/ 516592 h 743702"/>
                <a:gd name="connsiteX8" fmla="*/ 0 w 5953413"/>
                <a:gd name="connsiteY8" fmla="*/ 371851 h 743702"/>
                <a:gd name="connsiteX9" fmla="*/ 29222 w 5953413"/>
                <a:gd name="connsiteY9" fmla="*/ 227110 h 743702"/>
                <a:gd name="connsiteX10" fmla="*/ 371851 w 5953413"/>
                <a:gd name="connsiteY10"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53413" h="743702">
                  <a:moveTo>
                    <a:pt x="0" y="371850"/>
                  </a:moveTo>
                  <a:lnTo>
                    <a:pt x="0" y="371851"/>
                  </a:lnTo>
                  <a:lnTo>
                    <a:pt x="0" y="371851"/>
                  </a:lnTo>
                  <a:close/>
                  <a:moveTo>
                    <a:pt x="371851" y="0"/>
                  </a:moveTo>
                  <a:lnTo>
                    <a:pt x="5953413" y="0"/>
                  </a:lnTo>
                  <a:lnTo>
                    <a:pt x="5953413" y="743702"/>
                  </a:lnTo>
                  <a:lnTo>
                    <a:pt x="371851" y="743701"/>
                  </a:lnTo>
                  <a:cubicBezTo>
                    <a:pt x="217825" y="743701"/>
                    <a:pt x="85672" y="650054"/>
                    <a:pt x="29222" y="516592"/>
                  </a:cubicBezTo>
                  <a:lnTo>
                    <a:pt x="0"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文本框 79">
              <a:extLst>
                <a:ext uri="{FF2B5EF4-FFF2-40B4-BE49-F238E27FC236}">
                  <a16:creationId xmlns:a16="http://schemas.microsoft.com/office/drawing/2014/main" id="{2D8AA183-272D-42A6-A05B-848DA6512EE5}"/>
                </a:ext>
              </a:extLst>
            </p:cNvPr>
            <p:cNvSpPr txBox="1"/>
            <p:nvPr/>
          </p:nvSpPr>
          <p:spPr>
            <a:xfrm>
              <a:off x="4175803" y="2905724"/>
              <a:ext cx="2659425" cy="907313"/>
            </a:xfrm>
            <a:prstGeom prst="rect">
              <a:avLst/>
            </a:prstGeom>
            <a:noFill/>
            <a:ln>
              <a:noFill/>
            </a:ln>
          </p:spPr>
          <p:txBody>
            <a:bodyPr wrap="square" lIns="91440" tIns="45720" rIns="91440" bIns="45720" anchor="ctr" anchorCtr="0">
              <a:normAutofit fontScale="92500" lnSpcReduction="10000"/>
            </a:bodyPr>
            <a:lstStyle/>
            <a:p>
              <a:pPr>
                <a:lnSpc>
                  <a:spcPct val="170000"/>
                </a:lnSpc>
                <a:buSzPct val="25000"/>
              </a:pPr>
              <a:r>
                <a:rPr lang="zh-CN" altLang="en-US" sz="2200" b="1" dirty="0">
                  <a:solidFill>
                    <a:srgbClr val="002060"/>
                  </a:solidFill>
                  <a:latin typeface="+mj-ea"/>
                  <a:ea typeface="+mj-ea"/>
                </a:rPr>
                <a:t>考试</a:t>
              </a:r>
              <a:endParaRPr lang="en-US" altLang="zh-CN" sz="2200" b="1" dirty="0">
                <a:solidFill>
                  <a:srgbClr val="002060"/>
                </a:solidFill>
                <a:latin typeface="+mj-ea"/>
                <a:ea typeface="+mj-ea"/>
              </a:endParaRPr>
            </a:p>
            <a:p>
              <a:pPr>
                <a:lnSpc>
                  <a:spcPct val="170000"/>
                </a:lnSpc>
                <a:buSzPct val="25000"/>
              </a:pPr>
              <a:r>
                <a:rPr lang="en-US" altLang="zh-CN" sz="1600" b="1" dirty="0">
                  <a:latin typeface="Arial" panose="020B0604020202020204" pitchFamily="34" charset="0"/>
                  <a:ea typeface="微软雅黑" panose="020B0503020204020204" pitchFamily="34" charset="-122"/>
                </a:rPr>
                <a:t>12</a:t>
              </a:r>
              <a:r>
                <a:rPr lang="zh-CN" altLang="en-US" sz="1600" b="1" dirty="0">
                  <a:latin typeface="Arial" panose="020B0604020202020204" pitchFamily="34" charset="0"/>
                  <a:ea typeface="微软雅黑" panose="020B0503020204020204" pitchFamily="34" charset="-122"/>
                </a:rPr>
                <a:t>月</a:t>
              </a:r>
              <a:endParaRPr lang="en-US" altLang="zh-CN" sz="1600" b="1" dirty="0">
                <a:latin typeface="Arial" panose="020B0604020202020204" pitchFamily="34" charset="0"/>
                <a:ea typeface="微软雅黑" panose="020B0503020204020204" pitchFamily="34" charset="-122"/>
              </a:endParaRPr>
            </a:p>
          </p:txBody>
        </p:sp>
        <p:sp>
          <p:nvSpPr>
            <p:cNvPr id="81" name="椭圆 80">
              <a:extLst>
                <a:ext uri="{FF2B5EF4-FFF2-40B4-BE49-F238E27FC236}">
                  <a16:creationId xmlns:a16="http://schemas.microsoft.com/office/drawing/2014/main" id="{4DEFD3A2-E3F3-412A-8FF7-3200BC229BD6}"/>
                </a:ext>
              </a:extLst>
            </p:cNvPr>
            <p:cNvSpPr/>
            <p:nvPr/>
          </p:nvSpPr>
          <p:spPr>
            <a:xfrm>
              <a:off x="0" y="2905723"/>
              <a:ext cx="1995389" cy="2053073"/>
            </a:xfrm>
            <a:prstGeom prst="ellipse">
              <a:avLst/>
            </a:prstGeom>
            <a:solidFill>
              <a:schemeClr val="accent5">
                <a:lumMod val="50000"/>
              </a:schemeClr>
            </a:solid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p>
          </p:txBody>
        </p:sp>
        <p:grpSp>
          <p:nvGrpSpPr>
            <p:cNvPr id="82" name="组合 81">
              <a:extLst>
                <a:ext uri="{FF2B5EF4-FFF2-40B4-BE49-F238E27FC236}">
                  <a16:creationId xmlns:a16="http://schemas.microsoft.com/office/drawing/2014/main" id="{3F26A131-82AA-4509-87E1-91DBF3B9B3E9}"/>
                </a:ext>
              </a:extLst>
            </p:cNvPr>
            <p:cNvGrpSpPr/>
            <p:nvPr/>
          </p:nvGrpSpPr>
          <p:grpSpPr>
            <a:xfrm>
              <a:off x="1701185" y="2178639"/>
              <a:ext cx="1109416" cy="263683"/>
              <a:chOff x="4360179" y="1789982"/>
              <a:chExt cx="1287195" cy="358401"/>
            </a:xfrm>
          </p:grpSpPr>
          <p:grpSp>
            <p:nvGrpSpPr>
              <p:cNvPr id="103" name="组合 102">
                <a:extLst>
                  <a:ext uri="{FF2B5EF4-FFF2-40B4-BE49-F238E27FC236}">
                    <a16:creationId xmlns:a16="http://schemas.microsoft.com/office/drawing/2014/main" id="{FEB43658-5E7D-4297-A06D-F1E516EF1FF7}"/>
                  </a:ext>
                </a:extLst>
              </p:cNvPr>
              <p:cNvGrpSpPr/>
              <p:nvPr/>
            </p:nvGrpSpPr>
            <p:grpSpPr>
              <a:xfrm flipV="1">
                <a:off x="4360179" y="1789982"/>
                <a:ext cx="358401" cy="358401"/>
                <a:chOff x="474220" y="1079166"/>
                <a:chExt cx="5621780" cy="5621780"/>
              </a:xfrm>
            </p:grpSpPr>
            <p:sp>
              <p:nvSpPr>
                <p:cNvPr id="105" name="椭圆 104">
                  <a:extLst>
                    <a:ext uri="{FF2B5EF4-FFF2-40B4-BE49-F238E27FC236}">
                      <a16:creationId xmlns:a16="http://schemas.microsoft.com/office/drawing/2014/main" id="{23287E3F-533E-408B-8A70-35DB9CABB9E3}"/>
                    </a:ext>
                  </a:extLst>
                </p:cNvPr>
                <p:cNvSpPr/>
                <p:nvPr/>
              </p:nvSpPr>
              <p:spPr>
                <a:xfrm>
                  <a:off x="474220" y="1079166"/>
                  <a:ext cx="5621780" cy="5621780"/>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6" name="椭圆 105">
                  <a:extLst>
                    <a:ext uri="{FF2B5EF4-FFF2-40B4-BE49-F238E27FC236}">
                      <a16:creationId xmlns:a16="http://schemas.microsoft.com/office/drawing/2014/main" id="{4AF2978C-54BB-4D80-886A-11C11BB97874}"/>
                    </a:ext>
                  </a:extLst>
                </p:cNvPr>
                <p:cNvSpPr/>
                <p:nvPr/>
              </p:nvSpPr>
              <p:spPr>
                <a:xfrm>
                  <a:off x="1916605" y="2521552"/>
                  <a:ext cx="2737009" cy="273700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4" name="直接连接符 103">
                <a:extLst>
                  <a:ext uri="{FF2B5EF4-FFF2-40B4-BE49-F238E27FC236}">
                    <a16:creationId xmlns:a16="http://schemas.microsoft.com/office/drawing/2014/main" id="{02D29138-5482-491A-B1D7-23F5E415B080}"/>
                  </a:ext>
                </a:extLst>
              </p:cNvPr>
              <p:cNvCxnSpPr>
                <a:cxnSpLocks/>
              </p:cNvCxnSpPr>
              <p:nvPr/>
            </p:nvCxnSpPr>
            <p:spPr>
              <a:xfrm flipV="1">
                <a:off x="4576530" y="1969180"/>
                <a:ext cx="1070844" cy="1"/>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83" name="任意多边形: 形状 82">
              <a:extLst>
                <a:ext uri="{FF2B5EF4-FFF2-40B4-BE49-F238E27FC236}">
                  <a16:creationId xmlns:a16="http://schemas.microsoft.com/office/drawing/2014/main" id="{C001C6D7-B940-49A3-A3F4-4003A5616008}"/>
                </a:ext>
              </a:extLst>
            </p:cNvPr>
            <p:cNvSpPr/>
            <p:nvPr/>
          </p:nvSpPr>
          <p:spPr>
            <a:xfrm>
              <a:off x="2681238" y="2036902"/>
              <a:ext cx="4838524" cy="547157"/>
            </a:xfrm>
            <a:custGeom>
              <a:avLst/>
              <a:gdLst>
                <a:gd name="connsiteX0" fmla="*/ 0 w 7056182"/>
                <a:gd name="connsiteY0" fmla="*/ 371850 h 743702"/>
                <a:gd name="connsiteX1" fmla="*/ 1 w 7056182"/>
                <a:gd name="connsiteY1" fmla="*/ 371851 h 743702"/>
                <a:gd name="connsiteX2" fmla="*/ 0 w 7056182"/>
                <a:gd name="connsiteY2" fmla="*/ 371851 h 743702"/>
                <a:gd name="connsiteX3" fmla="*/ 371851 w 7056182"/>
                <a:gd name="connsiteY3" fmla="*/ 0 h 743702"/>
                <a:gd name="connsiteX4" fmla="*/ 7056182 w 7056182"/>
                <a:gd name="connsiteY4" fmla="*/ 0 h 743702"/>
                <a:gd name="connsiteX5" fmla="*/ 7056182 w 7056182"/>
                <a:gd name="connsiteY5" fmla="*/ 743702 h 743702"/>
                <a:gd name="connsiteX6" fmla="*/ 371851 w 7056182"/>
                <a:gd name="connsiteY6" fmla="*/ 743701 h 743702"/>
                <a:gd name="connsiteX7" fmla="*/ 29222 w 7056182"/>
                <a:gd name="connsiteY7" fmla="*/ 516591 h 743702"/>
                <a:gd name="connsiteX8" fmla="*/ 1 w 7056182"/>
                <a:gd name="connsiteY8" fmla="*/ 371851 h 743702"/>
                <a:gd name="connsiteX9" fmla="*/ 29222 w 7056182"/>
                <a:gd name="connsiteY9" fmla="*/ 227110 h 743702"/>
                <a:gd name="connsiteX10" fmla="*/ 371851 w 7056182"/>
                <a:gd name="connsiteY10" fmla="*/ 0 h 7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6182" h="743702">
                  <a:moveTo>
                    <a:pt x="0" y="371850"/>
                  </a:moveTo>
                  <a:lnTo>
                    <a:pt x="1" y="371851"/>
                  </a:lnTo>
                  <a:lnTo>
                    <a:pt x="0" y="371851"/>
                  </a:lnTo>
                  <a:close/>
                  <a:moveTo>
                    <a:pt x="371851" y="0"/>
                  </a:moveTo>
                  <a:lnTo>
                    <a:pt x="7056182" y="0"/>
                  </a:lnTo>
                  <a:lnTo>
                    <a:pt x="7056182" y="743702"/>
                  </a:lnTo>
                  <a:lnTo>
                    <a:pt x="371851" y="743701"/>
                  </a:lnTo>
                  <a:cubicBezTo>
                    <a:pt x="217825" y="743701"/>
                    <a:pt x="85672" y="650054"/>
                    <a:pt x="29222" y="516591"/>
                  </a:cubicBezTo>
                  <a:lnTo>
                    <a:pt x="1" y="371851"/>
                  </a:lnTo>
                  <a:lnTo>
                    <a:pt x="29222" y="227110"/>
                  </a:lnTo>
                  <a:cubicBezTo>
                    <a:pt x="85672" y="93647"/>
                    <a:pt x="217825" y="0"/>
                    <a:pt x="371851" y="0"/>
                  </a:cubicBezTo>
                  <a:close/>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文本框 83">
              <a:extLst>
                <a:ext uri="{FF2B5EF4-FFF2-40B4-BE49-F238E27FC236}">
                  <a16:creationId xmlns:a16="http://schemas.microsoft.com/office/drawing/2014/main" id="{79AA7883-77AA-4FFE-B598-96B2FBBDCC26}"/>
                </a:ext>
              </a:extLst>
            </p:cNvPr>
            <p:cNvSpPr txBox="1"/>
            <p:nvPr/>
          </p:nvSpPr>
          <p:spPr>
            <a:xfrm>
              <a:off x="3287526" y="1759883"/>
              <a:ext cx="2659425" cy="951380"/>
            </a:xfrm>
            <a:prstGeom prst="rect">
              <a:avLst/>
            </a:prstGeom>
            <a:noFill/>
            <a:ln>
              <a:noFill/>
            </a:ln>
          </p:spPr>
          <p:txBody>
            <a:bodyPr wrap="square" lIns="91440" tIns="45720" rIns="91440" bIns="45720" anchor="ctr" anchorCtr="0">
              <a:normAutofit/>
            </a:bodyPr>
            <a:lstStyle/>
            <a:p>
              <a:pPr>
                <a:lnSpc>
                  <a:spcPct val="160000"/>
                </a:lnSpc>
                <a:buSzPct val="25000"/>
              </a:pPr>
              <a:r>
                <a:rPr lang="zh-CN" altLang="en-US" sz="2000" b="1" dirty="0">
                  <a:solidFill>
                    <a:srgbClr val="002060"/>
                  </a:solidFill>
                  <a:latin typeface="+mj-ea"/>
                  <a:ea typeface="+mj-ea"/>
                </a:rPr>
                <a:t>报名</a:t>
              </a:r>
              <a:endParaRPr lang="en-US" altLang="zh-CN" sz="2000" b="1" dirty="0">
                <a:solidFill>
                  <a:srgbClr val="002060"/>
                </a:solidFill>
                <a:latin typeface="+mj-ea"/>
                <a:ea typeface="+mj-ea"/>
              </a:endParaRPr>
            </a:p>
            <a:p>
              <a:pPr>
                <a:lnSpc>
                  <a:spcPct val="160000"/>
                </a:lnSpc>
                <a:buSzPct val="25000"/>
              </a:pPr>
              <a:r>
                <a:rPr lang="en-US" altLang="zh-CN" sz="1600" b="1" dirty="0">
                  <a:latin typeface="Arial" panose="020B0604020202020204" pitchFamily="34" charset="0"/>
                  <a:ea typeface="微软雅黑" panose="020B0503020204020204" pitchFamily="34" charset="-122"/>
                </a:rPr>
                <a:t>10</a:t>
              </a:r>
              <a:r>
                <a:rPr lang="zh-CN" altLang="en-US" sz="1600" b="1" dirty="0">
                  <a:latin typeface="Arial" panose="020B0604020202020204" pitchFamily="34" charset="0"/>
                  <a:ea typeface="微软雅黑" panose="020B0503020204020204" pitchFamily="34" charset="-122"/>
                </a:rPr>
                <a:t>月</a:t>
              </a:r>
              <a:endParaRPr lang="en-US" altLang="zh-CN" sz="1600" b="1" dirty="0">
                <a:latin typeface="Arial" panose="020B0604020202020204" pitchFamily="34" charset="0"/>
                <a:ea typeface="微软雅黑" panose="020B0503020204020204" pitchFamily="34" charset="-122"/>
              </a:endParaRPr>
            </a:p>
          </p:txBody>
        </p:sp>
        <p:sp>
          <p:nvSpPr>
            <p:cNvPr id="85" name="椭圆 84">
              <a:extLst>
                <a:ext uri="{FF2B5EF4-FFF2-40B4-BE49-F238E27FC236}">
                  <a16:creationId xmlns:a16="http://schemas.microsoft.com/office/drawing/2014/main" id="{E9276F99-616B-4BB2-B9AA-4C0A2B62EE22}"/>
                </a:ext>
              </a:extLst>
            </p:cNvPr>
            <p:cNvSpPr/>
            <p:nvPr/>
          </p:nvSpPr>
          <p:spPr>
            <a:xfrm>
              <a:off x="2800283" y="2090304"/>
              <a:ext cx="410423" cy="44035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6" name="组合 85">
              <a:extLst>
                <a:ext uri="{FF2B5EF4-FFF2-40B4-BE49-F238E27FC236}">
                  <a16:creationId xmlns:a16="http://schemas.microsoft.com/office/drawing/2014/main" id="{36EB8972-1D36-4AD2-9283-962F76C570C4}"/>
                </a:ext>
              </a:extLst>
            </p:cNvPr>
            <p:cNvGrpSpPr/>
            <p:nvPr/>
          </p:nvGrpSpPr>
          <p:grpSpPr>
            <a:xfrm flipV="1">
              <a:off x="1820205" y="5321739"/>
              <a:ext cx="245761" cy="263683"/>
              <a:chOff x="474220" y="1079166"/>
              <a:chExt cx="5621780" cy="5621780"/>
            </a:xfrm>
          </p:grpSpPr>
          <p:sp>
            <p:nvSpPr>
              <p:cNvPr id="101" name="椭圆 100">
                <a:extLst>
                  <a:ext uri="{FF2B5EF4-FFF2-40B4-BE49-F238E27FC236}">
                    <a16:creationId xmlns:a16="http://schemas.microsoft.com/office/drawing/2014/main" id="{26A3BB12-8325-4B18-9D16-605918C78B29}"/>
                  </a:ext>
                </a:extLst>
              </p:cNvPr>
              <p:cNvSpPr/>
              <p:nvPr/>
            </p:nvSpPr>
            <p:spPr>
              <a:xfrm>
                <a:off x="474220" y="1079166"/>
                <a:ext cx="5621780" cy="5621780"/>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2" name="椭圆 101">
                <a:extLst>
                  <a:ext uri="{FF2B5EF4-FFF2-40B4-BE49-F238E27FC236}">
                    <a16:creationId xmlns:a16="http://schemas.microsoft.com/office/drawing/2014/main" id="{684B9931-7C0A-425B-8976-EF2255931CA2}"/>
                  </a:ext>
                </a:extLst>
              </p:cNvPr>
              <p:cNvSpPr/>
              <p:nvPr/>
            </p:nvSpPr>
            <p:spPr>
              <a:xfrm>
                <a:off x="1916605" y="2521552"/>
                <a:ext cx="2737009" cy="273700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a:extLst>
                <a:ext uri="{FF2B5EF4-FFF2-40B4-BE49-F238E27FC236}">
                  <a16:creationId xmlns:a16="http://schemas.microsoft.com/office/drawing/2014/main" id="{FF9EC058-CFAB-4F88-BBE2-C1C212A222A7}"/>
                </a:ext>
              </a:extLst>
            </p:cNvPr>
            <p:cNvGrpSpPr/>
            <p:nvPr/>
          </p:nvGrpSpPr>
          <p:grpSpPr>
            <a:xfrm>
              <a:off x="2638780" y="3760889"/>
              <a:ext cx="916999" cy="752209"/>
              <a:chOff x="4360179" y="1789982"/>
              <a:chExt cx="1337290" cy="1022410"/>
            </a:xfrm>
          </p:grpSpPr>
          <p:grpSp>
            <p:nvGrpSpPr>
              <p:cNvPr id="97" name="组合 96">
                <a:extLst>
                  <a:ext uri="{FF2B5EF4-FFF2-40B4-BE49-F238E27FC236}">
                    <a16:creationId xmlns:a16="http://schemas.microsoft.com/office/drawing/2014/main" id="{F817E76B-A876-474C-B757-3837753C13EA}"/>
                  </a:ext>
                </a:extLst>
              </p:cNvPr>
              <p:cNvGrpSpPr/>
              <p:nvPr/>
            </p:nvGrpSpPr>
            <p:grpSpPr>
              <a:xfrm flipV="1">
                <a:off x="4360179" y="1789982"/>
                <a:ext cx="358401" cy="1022410"/>
                <a:chOff x="474220" y="-9336295"/>
                <a:chExt cx="5621780" cy="16037241"/>
              </a:xfrm>
            </p:grpSpPr>
            <p:sp>
              <p:nvSpPr>
                <p:cNvPr id="99" name="椭圆 98">
                  <a:extLst>
                    <a:ext uri="{FF2B5EF4-FFF2-40B4-BE49-F238E27FC236}">
                      <a16:creationId xmlns:a16="http://schemas.microsoft.com/office/drawing/2014/main" id="{8ECB0088-8166-4FC4-A4E5-AF8A7BAB26B7}"/>
                    </a:ext>
                  </a:extLst>
                </p:cNvPr>
                <p:cNvSpPr/>
                <p:nvPr/>
              </p:nvSpPr>
              <p:spPr>
                <a:xfrm>
                  <a:off x="474220" y="1079166"/>
                  <a:ext cx="5621780" cy="5621780"/>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0" name="椭圆 99">
                  <a:extLst>
                    <a:ext uri="{FF2B5EF4-FFF2-40B4-BE49-F238E27FC236}">
                      <a16:creationId xmlns:a16="http://schemas.microsoft.com/office/drawing/2014/main" id="{AC48FDB7-E33E-45AB-B606-155A9AEFE5F3}"/>
                    </a:ext>
                  </a:extLst>
                </p:cNvPr>
                <p:cNvSpPr/>
                <p:nvPr/>
              </p:nvSpPr>
              <p:spPr>
                <a:xfrm>
                  <a:off x="1916602" y="-9336295"/>
                  <a:ext cx="2737015" cy="273700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8" name="直接连接符 97">
                <a:extLst>
                  <a:ext uri="{FF2B5EF4-FFF2-40B4-BE49-F238E27FC236}">
                    <a16:creationId xmlns:a16="http://schemas.microsoft.com/office/drawing/2014/main" id="{17C17E1C-03EC-408C-8906-E1D07B5C71FC}"/>
                  </a:ext>
                </a:extLst>
              </p:cNvPr>
              <p:cNvCxnSpPr>
                <a:cxnSpLocks/>
              </p:cNvCxnSpPr>
              <p:nvPr/>
            </p:nvCxnSpPr>
            <p:spPr>
              <a:xfrm flipV="1">
                <a:off x="4626625" y="2671571"/>
                <a:ext cx="1070844" cy="1"/>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88" name="椭圆 87">
              <a:extLst>
                <a:ext uri="{FF2B5EF4-FFF2-40B4-BE49-F238E27FC236}">
                  <a16:creationId xmlns:a16="http://schemas.microsoft.com/office/drawing/2014/main" id="{B89E7D96-7651-47DA-88B4-28F38A5E43EF}"/>
                </a:ext>
              </a:extLst>
            </p:cNvPr>
            <p:cNvSpPr/>
            <p:nvPr/>
          </p:nvSpPr>
          <p:spPr>
            <a:xfrm>
              <a:off x="3560878" y="4228642"/>
              <a:ext cx="410423" cy="44035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9" name="直接连接符 88">
              <a:extLst>
                <a:ext uri="{FF2B5EF4-FFF2-40B4-BE49-F238E27FC236}">
                  <a16:creationId xmlns:a16="http://schemas.microsoft.com/office/drawing/2014/main" id="{B3DABF02-C18A-4923-9745-A175BBCA8113}"/>
                </a:ext>
              </a:extLst>
            </p:cNvPr>
            <p:cNvCxnSpPr>
              <a:cxnSpLocks/>
              <a:endCxn id="96" idx="1"/>
            </p:cNvCxnSpPr>
            <p:nvPr/>
          </p:nvCxnSpPr>
          <p:spPr>
            <a:xfrm>
              <a:off x="2013599" y="5446789"/>
              <a:ext cx="786662" cy="6478"/>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椭圆 89">
              <a:extLst>
                <a:ext uri="{FF2B5EF4-FFF2-40B4-BE49-F238E27FC236}">
                  <a16:creationId xmlns:a16="http://schemas.microsoft.com/office/drawing/2014/main" id="{7FA0B6B1-D561-45BD-BC7D-D3A92358A94B}"/>
                </a:ext>
              </a:extLst>
            </p:cNvPr>
            <p:cNvSpPr/>
            <p:nvPr/>
          </p:nvSpPr>
          <p:spPr>
            <a:xfrm>
              <a:off x="2821486" y="5236527"/>
              <a:ext cx="410423" cy="44035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1" name="椭圆 90">
              <a:extLst>
                <a:ext uri="{FF2B5EF4-FFF2-40B4-BE49-F238E27FC236}">
                  <a16:creationId xmlns:a16="http://schemas.microsoft.com/office/drawing/2014/main" id="{6CF8509C-443C-4D1A-81C9-DF983049D06B}"/>
                </a:ext>
              </a:extLst>
            </p:cNvPr>
            <p:cNvSpPr/>
            <p:nvPr/>
          </p:nvSpPr>
          <p:spPr>
            <a:xfrm>
              <a:off x="3565952" y="3230764"/>
              <a:ext cx="410423" cy="44035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文本框 91">
              <a:extLst>
                <a:ext uri="{FF2B5EF4-FFF2-40B4-BE49-F238E27FC236}">
                  <a16:creationId xmlns:a16="http://schemas.microsoft.com/office/drawing/2014/main" id="{8A0796BF-1FA9-44AA-9CCF-989D3FA51CE9}"/>
                </a:ext>
              </a:extLst>
            </p:cNvPr>
            <p:cNvSpPr txBox="1"/>
            <p:nvPr/>
          </p:nvSpPr>
          <p:spPr>
            <a:xfrm>
              <a:off x="238982" y="3762176"/>
              <a:ext cx="1622884" cy="584775"/>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rPr>
                <a:t>全国统考渠道</a:t>
              </a:r>
              <a:endParaRPr lang="en-US" altLang="zh-CN" b="1" dirty="0">
                <a:solidFill>
                  <a:schemeClr val="bg1"/>
                </a:solidFill>
                <a:effectLst>
                  <a:outerShdw blurRad="38100" dist="38100" dir="2700000" algn="tl">
                    <a:srgbClr val="000000">
                      <a:alpha val="43137"/>
                    </a:srgbClr>
                  </a:outerShdw>
                </a:effectLst>
              </a:endParaRPr>
            </a:p>
            <a:p>
              <a:r>
                <a:rPr lang="zh-CN" altLang="en-US" sz="1400" b="1" dirty="0">
                  <a:solidFill>
                    <a:schemeClr val="bg1"/>
                  </a:solidFill>
                  <a:effectLst>
                    <a:outerShdw blurRad="38100" dist="38100" dir="2700000" algn="tl">
                      <a:srgbClr val="000000">
                        <a:alpha val="43137"/>
                      </a:srgbClr>
                    </a:outerShdw>
                  </a:effectLst>
                </a:rPr>
                <a:t>（统考硕士）</a:t>
              </a:r>
            </a:p>
          </p:txBody>
        </p:sp>
        <p:sp>
          <p:nvSpPr>
            <p:cNvPr id="93" name="文本框 92">
              <a:extLst>
                <a:ext uri="{FF2B5EF4-FFF2-40B4-BE49-F238E27FC236}">
                  <a16:creationId xmlns:a16="http://schemas.microsoft.com/office/drawing/2014/main" id="{03BDDE1E-D3AA-48D3-B4C8-9ADE12832FB4}"/>
                </a:ext>
              </a:extLst>
            </p:cNvPr>
            <p:cNvSpPr txBox="1"/>
            <p:nvPr/>
          </p:nvSpPr>
          <p:spPr>
            <a:xfrm>
              <a:off x="2820084" y="2123113"/>
              <a:ext cx="1622884"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rPr>
                <a:t>01</a:t>
              </a:r>
              <a:endParaRPr lang="zh-CN" altLang="en-US" b="1" dirty="0">
                <a:solidFill>
                  <a:schemeClr val="bg1"/>
                </a:solidFill>
                <a:effectLst>
                  <a:outerShdw blurRad="38100" dist="38100" dir="2700000" algn="tl">
                    <a:srgbClr val="000000">
                      <a:alpha val="43137"/>
                    </a:srgbClr>
                  </a:outerShdw>
                </a:effectLst>
              </a:endParaRPr>
            </a:p>
          </p:txBody>
        </p:sp>
        <p:sp>
          <p:nvSpPr>
            <p:cNvPr id="94" name="文本框 93">
              <a:extLst>
                <a:ext uri="{FF2B5EF4-FFF2-40B4-BE49-F238E27FC236}">
                  <a16:creationId xmlns:a16="http://schemas.microsoft.com/office/drawing/2014/main" id="{7AE73416-3FC4-4803-B531-E1FB5A5DE79B}"/>
                </a:ext>
              </a:extLst>
            </p:cNvPr>
            <p:cNvSpPr txBox="1"/>
            <p:nvPr/>
          </p:nvSpPr>
          <p:spPr>
            <a:xfrm>
              <a:off x="3563604" y="3245940"/>
              <a:ext cx="1622884"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rPr>
                <a:t>02</a:t>
              </a:r>
              <a:endParaRPr lang="zh-CN" altLang="en-US" b="1" dirty="0">
                <a:solidFill>
                  <a:schemeClr val="bg1"/>
                </a:solidFill>
                <a:effectLst>
                  <a:outerShdw blurRad="38100" dist="38100" dir="2700000" algn="tl">
                    <a:srgbClr val="000000">
                      <a:alpha val="43137"/>
                    </a:srgbClr>
                  </a:outerShdw>
                </a:effectLst>
              </a:endParaRPr>
            </a:p>
          </p:txBody>
        </p:sp>
        <p:sp>
          <p:nvSpPr>
            <p:cNvPr id="95" name="文本框 94">
              <a:extLst>
                <a:ext uri="{FF2B5EF4-FFF2-40B4-BE49-F238E27FC236}">
                  <a16:creationId xmlns:a16="http://schemas.microsoft.com/office/drawing/2014/main" id="{18C26C8E-6932-49F5-B51B-C52C7656C013}"/>
                </a:ext>
              </a:extLst>
            </p:cNvPr>
            <p:cNvSpPr txBox="1"/>
            <p:nvPr/>
          </p:nvSpPr>
          <p:spPr>
            <a:xfrm>
              <a:off x="3527932" y="4256959"/>
              <a:ext cx="1622884"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rPr>
                <a:t>03</a:t>
              </a:r>
              <a:endParaRPr lang="zh-CN" altLang="en-US" b="1" dirty="0">
                <a:solidFill>
                  <a:schemeClr val="bg1"/>
                </a:solidFill>
                <a:effectLst>
                  <a:outerShdw blurRad="38100" dist="38100" dir="2700000" algn="tl">
                    <a:srgbClr val="000000">
                      <a:alpha val="43137"/>
                    </a:srgbClr>
                  </a:outerShdw>
                </a:effectLst>
              </a:endParaRPr>
            </a:p>
          </p:txBody>
        </p:sp>
        <p:sp>
          <p:nvSpPr>
            <p:cNvPr id="96" name="文本框 95">
              <a:extLst>
                <a:ext uri="{FF2B5EF4-FFF2-40B4-BE49-F238E27FC236}">
                  <a16:creationId xmlns:a16="http://schemas.microsoft.com/office/drawing/2014/main" id="{84437B3E-407A-47B8-83B2-831E01742E7D}"/>
                </a:ext>
              </a:extLst>
            </p:cNvPr>
            <p:cNvSpPr txBox="1"/>
            <p:nvPr/>
          </p:nvSpPr>
          <p:spPr>
            <a:xfrm>
              <a:off x="2800261" y="5268601"/>
              <a:ext cx="1622884"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rPr>
                <a:t>04</a:t>
              </a:r>
              <a:endParaRPr lang="zh-CN" altLang="en-US"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08452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9906E4-E160-4B6E-B5AC-5D46BCF1A35E}"/>
              </a:ext>
            </a:extLst>
          </p:cNvPr>
          <p:cNvSpPr txBox="1"/>
          <p:nvPr/>
        </p:nvSpPr>
        <p:spPr>
          <a:xfrm>
            <a:off x="1386840" y="82550"/>
            <a:ext cx="10509885" cy="659765"/>
          </a:xfrm>
          <a:prstGeom prst="rect">
            <a:avLst/>
          </a:prstGeom>
        </p:spPr>
        <p:txBody>
          <a:bodyPr vert="horz" wrap="square" lIns="90170" tIns="46990" rIns="90170" bIns="46990" rtlCol="0" anchor="ctr" anchorCtr="0">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lvl="0"/>
            <a:r>
              <a:rPr lang="zh-CN" altLang="en-US" sz="3200" spc="100" dirty="0">
                <a:solidFill>
                  <a:sysClr val="window" lastClr="FFFFFF"/>
                </a:solidFill>
                <a:latin typeface="+中文正文" charset="0"/>
                <a:ea typeface="微软雅黑" panose="020B0503020204020204" charset="-122"/>
              </a:rPr>
              <a:t>招生：英才班与实习基地</a:t>
            </a:r>
          </a:p>
        </p:txBody>
      </p:sp>
      <p:graphicFrame>
        <p:nvGraphicFramePr>
          <p:cNvPr id="25" name="表格 24">
            <a:extLst>
              <a:ext uri="{FF2B5EF4-FFF2-40B4-BE49-F238E27FC236}">
                <a16:creationId xmlns:a16="http://schemas.microsoft.com/office/drawing/2014/main" id="{C893A2D3-21AB-4002-A356-1CC88B3B7D1D}"/>
              </a:ext>
            </a:extLst>
          </p:cNvPr>
          <p:cNvGraphicFramePr>
            <a:graphicFrameLocks noGrp="1"/>
          </p:cNvGraphicFramePr>
          <p:nvPr>
            <p:extLst/>
          </p:nvPr>
        </p:nvGraphicFramePr>
        <p:xfrm>
          <a:off x="5956543" y="1269926"/>
          <a:ext cx="5489909" cy="4984841"/>
        </p:xfrm>
        <a:graphic>
          <a:graphicData uri="http://schemas.openxmlformats.org/drawingml/2006/table">
            <a:tbl>
              <a:tblPr firstRow="1" bandRow="1">
                <a:tableStyleId>{7DF18680-E054-41AD-8BC1-D1AEF772440D}</a:tableStyleId>
              </a:tblPr>
              <a:tblGrid>
                <a:gridCol w="1557377">
                  <a:extLst>
                    <a:ext uri="{9D8B030D-6E8A-4147-A177-3AD203B41FA5}">
                      <a16:colId xmlns:a16="http://schemas.microsoft.com/office/drawing/2014/main" val="20000"/>
                    </a:ext>
                  </a:extLst>
                </a:gridCol>
                <a:gridCol w="1773048">
                  <a:extLst>
                    <a:ext uri="{9D8B030D-6E8A-4147-A177-3AD203B41FA5}">
                      <a16:colId xmlns:a16="http://schemas.microsoft.com/office/drawing/2014/main" val="20001"/>
                    </a:ext>
                  </a:extLst>
                </a:gridCol>
                <a:gridCol w="1092428">
                  <a:extLst>
                    <a:ext uri="{9D8B030D-6E8A-4147-A177-3AD203B41FA5}">
                      <a16:colId xmlns:a16="http://schemas.microsoft.com/office/drawing/2014/main" val="20002"/>
                    </a:ext>
                  </a:extLst>
                </a:gridCol>
                <a:gridCol w="1067056">
                  <a:extLst>
                    <a:ext uri="{9D8B030D-6E8A-4147-A177-3AD203B41FA5}">
                      <a16:colId xmlns:a16="http://schemas.microsoft.com/office/drawing/2014/main" val="20003"/>
                    </a:ext>
                  </a:extLst>
                </a:gridCol>
              </a:tblGrid>
              <a:tr h="351495">
                <a:tc>
                  <a:txBody>
                    <a:bodyPr/>
                    <a:lstStyle/>
                    <a:p>
                      <a:pPr algn="ctr"/>
                      <a:r>
                        <a:rPr lang="zh-CN" altLang="en-US" sz="1600" dirty="0">
                          <a:solidFill>
                            <a:schemeClr val="bg1"/>
                          </a:solidFill>
                          <a:effectLst/>
                        </a:rPr>
                        <a:t>项目名称</a:t>
                      </a:r>
                    </a:p>
                  </a:txBody>
                  <a:tcPr anchor="ctr">
                    <a:solidFill>
                      <a:srgbClr val="053C80"/>
                    </a:solidFill>
                  </a:tcPr>
                </a:tc>
                <a:tc>
                  <a:txBody>
                    <a:bodyPr/>
                    <a:lstStyle/>
                    <a:p>
                      <a:pPr algn="ctr"/>
                      <a:r>
                        <a:rPr lang="zh-CN" altLang="en-US" sz="1600" dirty="0">
                          <a:solidFill>
                            <a:schemeClr val="bg1"/>
                          </a:solidFill>
                          <a:effectLst/>
                        </a:rPr>
                        <a:t>合作大学</a:t>
                      </a:r>
                    </a:p>
                  </a:txBody>
                  <a:tcPr anchor="ctr">
                    <a:solidFill>
                      <a:srgbClr val="053C80"/>
                    </a:solidFill>
                  </a:tcPr>
                </a:tc>
                <a:tc>
                  <a:txBody>
                    <a:bodyPr/>
                    <a:lstStyle/>
                    <a:p>
                      <a:pPr algn="ctr"/>
                      <a:r>
                        <a:rPr lang="zh-CN" altLang="en-US" sz="1600" dirty="0">
                          <a:solidFill>
                            <a:schemeClr val="bg1"/>
                          </a:solidFill>
                          <a:effectLst/>
                        </a:rPr>
                        <a:t>签署时间</a:t>
                      </a:r>
                    </a:p>
                  </a:txBody>
                  <a:tcPr anchor="ctr">
                    <a:solidFill>
                      <a:srgbClr val="053C80"/>
                    </a:solidFill>
                  </a:tcPr>
                </a:tc>
                <a:tc>
                  <a:txBody>
                    <a:bodyPr/>
                    <a:lstStyle/>
                    <a:p>
                      <a:pPr algn="ctr"/>
                      <a:r>
                        <a:rPr lang="zh-CN" altLang="en-US" sz="1600" dirty="0">
                          <a:solidFill>
                            <a:schemeClr val="bg1"/>
                          </a:solidFill>
                          <a:effectLst/>
                        </a:rPr>
                        <a:t>备注</a:t>
                      </a:r>
                    </a:p>
                  </a:txBody>
                  <a:tcPr anchor="ctr">
                    <a:solidFill>
                      <a:srgbClr val="053C80"/>
                    </a:solidFill>
                  </a:tcPr>
                </a:tc>
                <a:extLst>
                  <a:ext uri="{0D108BD9-81ED-4DB2-BD59-A6C34878D82A}">
                    <a16:rowId xmlns:a16="http://schemas.microsoft.com/office/drawing/2014/main" val="10000"/>
                  </a:ext>
                </a:extLst>
              </a:tr>
              <a:tr h="319541">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dirty="0">
                          <a:solidFill>
                            <a:schemeClr val="tx1"/>
                          </a:solidFill>
                        </a:rPr>
                        <a:t>钱三强英才班</a:t>
                      </a:r>
                      <a:endParaRPr lang="zh-CN" altLang="en-US" sz="14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marL="0" algn="l" defTabSz="914400" rtl="0" eaLnBrk="1" latinLnBrk="0" hangingPunct="1"/>
                      <a:r>
                        <a:rPr lang="zh-CN" altLang="en-US" sz="1400" kern="1200" dirty="0">
                          <a:solidFill>
                            <a:schemeClr val="tx1"/>
                          </a:solidFill>
                        </a:rPr>
                        <a:t>西安交通大学</a:t>
                      </a:r>
                      <a:endParaRPr lang="zh-CN" altLang="en-US" sz="14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tc>
                  <a:txBody>
                    <a:bodyPr/>
                    <a:lstStyle/>
                    <a:p>
                      <a:pPr marL="0" algn="ctr" defTabSz="914400" rtl="0" eaLnBrk="1" latinLnBrk="0" hangingPunct="1"/>
                      <a:r>
                        <a:rPr lang="en-US" altLang="zh-CN" sz="1400" kern="1200" dirty="0">
                          <a:solidFill>
                            <a:schemeClr val="tx1"/>
                          </a:solidFill>
                        </a:rPr>
                        <a:t>2023</a:t>
                      </a:r>
                      <a:r>
                        <a:rPr lang="zh-CN" altLang="en-US" sz="1400" kern="1200" dirty="0">
                          <a:solidFill>
                            <a:schemeClr val="tx1"/>
                          </a:solidFill>
                        </a:rPr>
                        <a:t>年</a:t>
                      </a:r>
                      <a:endParaRPr lang="zh-CN" altLang="en-US" sz="14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kern="1200" dirty="0">
                          <a:solidFill>
                            <a:schemeClr val="tx1"/>
                          </a:solidFill>
                        </a:rPr>
                        <a:t>独立</a:t>
                      </a:r>
                      <a:endParaRPr lang="zh-CN" altLang="en-US" sz="14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extLst>
                  <a:ext uri="{0D108BD9-81ED-4DB2-BD59-A6C34878D82A}">
                    <a16:rowId xmlns:a16="http://schemas.microsoft.com/office/drawing/2014/main" val="10001"/>
                  </a:ext>
                </a:extLst>
              </a:tr>
              <a:tr h="287587">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t>钱三强英才班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marL="0" algn="l" defTabSz="914400" rtl="0" eaLnBrk="1" latinLnBrk="0" hangingPunct="1"/>
                      <a:r>
                        <a:rPr lang="zh-CN" altLang="en-US" sz="1200" kern="1200" dirty="0"/>
                        <a:t>天津大学</a:t>
                      </a:r>
                      <a:endParaRPr lang="zh-CN" altLang="en-US" sz="12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tc>
                  <a:txBody>
                    <a:bodyPr/>
                    <a:lstStyle/>
                    <a:p>
                      <a:pPr marL="0" algn="ctr" defTabSz="914400" rtl="0" eaLnBrk="1" latinLnBrk="0" hangingPunct="1"/>
                      <a:r>
                        <a:rPr lang="en-US" altLang="zh-CN" sz="1200" kern="1200" dirty="0"/>
                        <a:t>2021</a:t>
                      </a:r>
                      <a:r>
                        <a:rPr lang="zh-CN" altLang="en-US" sz="1200" kern="1200" dirty="0"/>
                        <a:t>年</a:t>
                      </a:r>
                      <a:endParaRPr lang="zh-CN" altLang="en-US" sz="12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02"/>
                  </a:ext>
                </a:extLst>
              </a:tr>
              <a:tr h="287587">
                <a:tc>
                  <a:txBody>
                    <a:bodyPr/>
                    <a:lstStyle/>
                    <a:p>
                      <a:pPr algn="l"/>
                      <a:r>
                        <a:rPr lang="zh-CN" altLang="en-US" sz="1200" dirty="0"/>
                        <a:t>钱三强英才班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marL="0" algn="l" defTabSz="914400" rtl="0" eaLnBrk="1" latinLnBrk="0" hangingPunct="1"/>
                      <a:r>
                        <a:rPr lang="zh-CN" altLang="en-US" sz="1200" kern="1200" dirty="0"/>
                        <a:t>华中师范大学</a:t>
                      </a:r>
                      <a:endParaRPr lang="zh-CN" altLang="en-US" sz="12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tc>
                  <a:txBody>
                    <a:bodyPr/>
                    <a:lstStyle/>
                    <a:p>
                      <a:pPr marL="0" algn="ctr" defTabSz="914400" rtl="0" eaLnBrk="1" latinLnBrk="0" hangingPunct="1"/>
                      <a:r>
                        <a:rPr lang="en-US" altLang="zh-CN" sz="1200" kern="1200" dirty="0"/>
                        <a:t>2017</a:t>
                      </a:r>
                      <a:r>
                        <a:rPr lang="zh-CN" altLang="en-US" sz="1200" kern="1200" dirty="0"/>
                        <a:t>年</a:t>
                      </a:r>
                      <a:endParaRPr lang="zh-CN" altLang="en-US" sz="12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03"/>
                  </a:ext>
                </a:extLst>
              </a:tr>
              <a:tr h="287587">
                <a:tc>
                  <a:txBody>
                    <a:bodyPr/>
                    <a:lstStyle/>
                    <a:p>
                      <a:pPr algn="l"/>
                      <a:r>
                        <a:rPr lang="zh-CN" altLang="en-US" sz="1200" dirty="0"/>
                        <a:t>钱三强英才班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marL="0" algn="l" defTabSz="914400" rtl="0" eaLnBrk="1" latinLnBrk="0" hangingPunct="1"/>
                      <a:r>
                        <a:rPr lang="zh-CN" altLang="en-US" sz="1200" kern="1200" dirty="0"/>
                        <a:t>东北大学</a:t>
                      </a:r>
                      <a:endParaRPr lang="zh-CN" altLang="en-US" sz="12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tc>
                  <a:txBody>
                    <a:bodyPr/>
                    <a:lstStyle/>
                    <a:p>
                      <a:pPr marL="0" algn="ctr" defTabSz="914400" rtl="0" eaLnBrk="1" latinLnBrk="0" hangingPunct="1"/>
                      <a:r>
                        <a:rPr lang="en-US" altLang="zh-CN" sz="1200" kern="1200" dirty="0"/>
                        <a:t>2017</a:t>
                      </a:r>
                      <a:r>
                        <a:rPr lang="zh-CN" altLang="en-US" sz="1200" kern="1200" dirty="0"/>
                        <a:t>年</a:t>
                      </a:r>
                      <a:endParaRPr lang="zh-CN" altLang="en-US" sz="1200" b="0" kern="1200" dirty="0">
                        <a:solidFill>
                          <a:schemeClr val="tx1"/>
                        </a:solidFill>
                        <a:latin typeface="华文中宋" pitchFamily="2" charset="-122"/>
                        <a:ea typeface="华文中宋" pitchFamily="2" charset="-122"/>
                        <a:cs typeface="+mn-cs"/>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04"/>
                  </a:ext>
                </a:extLst>
              </a:tr>
              <a:tr h="287587">
                <a:tc>
                  <a:txBody>
                    <a:bodyPr/>
                    <a:lstStyle/>
                    <a:p>
                      <a:pPr marL="0" algn="l" defTabSz="914400" rtl="0" eaLnBrk="1" latinLnBrk="0" hangingPunct="1"/>
                      <a:r>
                        <a:rPr lang="zh-CN" altLang="en-US" sz="1200" kern="1200" dirty="0">
                          <a:solidFill>
                            <a:schemeClr val="dk1"/>
                          </a:solidFill>
                          <a:latin typeface="+mn-lt"/>
                          <a:ea typeface="+mn-ea"/>
                          <a:cs typeface="+mn-cs"/>
                        </a:rPr>
                        <a:t>钱三强英才班</a:t>
                      </a:r>
                    </a:p>
                  </a:txBody>
                  <a:tcPr anchor="ctr">
                    <a:solidFill>
                      <a:schemeClr val="bg1">
                        <a:lumMod val="95000"/>
                      </a:schemeClr>
                    </a:solidFill>
                  </a:tcPr>
                </a:tc>
                <a:tc>
                  <a:txBody>
                    <a:bodyPr/>
                    <a:lstStyle/>
                    <a:p>
                      <a:pPr marL="0" algn="l" defTabSz="914400" rtl="0" eaLnBrk="1" latinLnBrk="0" hangingPunct="1"/>
                      <a:r>
                        <a:rPr lang="zh-CN" altLang="en-US" sz="1200" kern="1200" dirty="0">
                          <a:solidFill>
                            <a:schemeClr val="dk1"/>
                          </a:solidFill>
                          <a:latin typeface="+mn-lt"/>
                          <a:ea typeface="+mn-ea"/>
                          <a:cs typeface="+mn-cs"/>
                        </a:rPr>
                        <a:t>北京航空航天大学</a:t>
                      </a:r>
                    </a:p>
                  </a:txBody>
                  <a:tcPr anchor="ctr">
                    <a:solidFill>
                      <a:schemeClr val="bg1">
                        <a:lumMod val="95000"/>
                      </a:schemeClr>
                    </a:solidFill>
                  </a:tcPr>
                </a:tc>
                <a:tc>
                  <a:txBody>
                    <a:bodyPr/>
                    <a:lstStyle/>
                    <a:p>
                      <a:pPr marL="0" algn="ctr" defTabSz="914400" rtl="0" eaLnBrk="1" latinLnBrk="0" hangingPunct="1"/>
                      <a:r>
                        <a:rPr lang="en-US" altLang="zh-CN" sz="1200" kern="1200" dirty="0">
                          <a:solidFill>
                            <a:schemeClr val="dk1"/>
                          </a:solidFill>
                          <a:latin typeface="+mn-lt"/>
                          <a:ea typeface="+mn-ea"/>
                          <a:cs typeface="+mn-cs"/>
                        </a:rPr>
                        <a:t>2016</a:t>
                      </a:r>
                      <a:r>
                        <a:rPr lang="zh-CN" altLang="en-US" sz="1200" kern="1200" dirty="0">
                          <a:solidFill>
                            <a:schemeClr val="dk1"/>
                          </a:solidFill>
                          <a:latin typeface="+mn-lt"/>
                          <a:ea typeface="+mn-ea"/>
                          <a:cs typeface="+mn-cs"/>
                        </a:rPr>
                        <a:t>年</a:t>
                      </a:r>
                    </a:p>
                  </a:txBody>
                  <a:tcPr anchor="ctr">
                    <a:solidFill>
                      <a:schemeClr val="bg1">
                        <a:lumMod val="95000"/>
                      </a:schemeClr>
                    </a:solidFill>
                  </a:tcPr>
                </a:tc>
                <a:tc>
                  <a:txBody>
                    <a:bodyPr/>
                    <a:lstStyle/>
                    <a:p>
                      <a:pPr marL="0" algn="ctr" defTabSz="914400" rtl="0" eaLnBrk="1" latinLnBrk="0" hangingPunct="1"/>
                      <a:r>
                        <a:rPr lang="zh-CN" altLang="en-US" sz="1200" kern="1200" dirty="0">
                          <a:solidFill>
                            <a:schemeClr val="dk1"/>
                          </a:solidFill>
                          <a:latin typeface="+mn-lt"/>
                          <a:ea typeface="+mn-ea"/>
                          <a:cs typeface="+mn-cs"/>
                        </a:rPr>
                        <a:t>独立</a:t>
                      </a:r>
                    </a:p>
                  </a:txBody>
                  <a:tcPr anchor="ctr">
                    <a:solidFill>
                      <a:schemeClr val="bg1">
                        <a:lumMod val="95000"/>
                      </a:schemeClr>
                    </a:solidFill>
                  </a:tcPr>
                </a:tc>
                <a:extLst>
                  <a:ext uri="{0D108BD9-81ED-4DB2-BD59-A6C34878D82A}">
                    <a16:rowId xmlns:a16="http://schemas.microsoft.com/office/drawing/2014/main" val="10005"/>
                  </a:ext>
                </a:extLst>
              </a:tr>
              <a:tr h="287587">
                <a:tc>
                  <a:txBody>
                    <a:bodyPr/>
                    <a:lstStyle/>
                    <a:p>
                      <a:pPr algn="l"/>
                      <a:r>
                        <a:rPr lang="zh-CN" altLang="en-US" sz="1200" dirty="0"/>
                        <a:t>钱三强英才班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重庆大学物理学院</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2016</a:t>
                      </a:r>
                      <a:r>
                        <a:rPr lang="zh-CN" altLang="en-US" sz="1200" dirty="0"/>
                        <a:t>年</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06"/>
                  </a:ext>
                </a:extLst>
              </a:tr>
              <a:tr h="287587">
                <a:tc>
                  <a:txBody>
                    <a:bodyPr/>
                    <a:lstStyle/>
                    <a:p>
                      <a:pPr algn="l"/>
                      <a:r>
                        <a:rPr lang="zh-CN" altLang="en-US" sz="1200" dirty="0"/>
                        <a:t>钱三强英才班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电子科技大学物电学院</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2015</a:t>
                      </a:r>
                      <a:r>
                        <a:rPr lang="zh-CN" altLang="en-US" sz="1200" dirty="0"/>
                        <a:t>年</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07"/>
                  </a:ext>
                </a:extLst>
              </a:tr>
              <a:tr h="287587">
                <a:tc>
                  <a:txBody>
                    <a:bodyPr/>
                    <a:lstStyle/>
                    <a:p>
                      <a:pPr algn="l"/>
                      <a:r>
                        <a:rPr lang="zh-CN" altLang="en-US" sz="1200" dirty="0"/>
                        <a:t>钱三强英才班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四川大学物理学院</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2015</a:t>
                      </a:r>
                      <a:r>
                        <a:rPr lang="zh-CN" altLang="en-US" sz="1200" dirty="0"/>
                        <a:t>年</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08"/>
                  </a:ext>
                </a:extLst>
              </a:tr>
              <a:tr h="287587">
                <a:tc>
                  <a:txBody>
                    <a:bodyPr/>
                    <a:lstStyle/>
                    <a:p>
                      <a:pPr algn="l"/>
                      <a:r>
                        <a:rPr lang="zh-CN" altLang="en-US" sz="1200" dirty="0"/>
                        <a:t>粒子与核物理英才班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南京大学</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2014</a:t>
                      </a:r>
                      <a:r>
                        <a:rPr lang="zh-CN" altLang="en-US" sz="1200" dirty="0"/>
                        <a:t>年</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09"/>
                  </a:ext>
                </a:extLst>
              </a:tr>
              <a:tr h="287587">
                <a:tc>
                  <a:txBody>
                    <a:bodyPr/>
                    <a:lstStyle/>
                    <a:p>
                      <a:pPr algn="l"/>
                      <a:r>
                        <a:rPr lang="zh-CN" altLang="en-US" sz="1200" dirty="0"/>
                        <a:t>钱三强科教合作中心</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山东大学物理学院</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2019</a:t>
                      </a:r>
                      <a:r>
                        <a:rPr lang="zh-CN" altLang="en-US" sz="1200" dirty="0"/>
                        <a:t>年</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10"/>
                  </a:ext>
                </a:extLst>
              </a:tr>
              <a:tr h="287587">
                <a:tc>
                  <a:txBody>
                    <a:bodyPr/>
                    <a:lstStyle/>
                    <a:p>
                      <a:pPr algn="l"/>
                      <a:r>
                        <a:rPr lang="zh-CN" altLang="en-US" sz="1200" dirty="0"/>
                        <a:t>钱三强英才班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中科大物理学院</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2013</a:t>
                      </a:r>
                      <a:r>
                        <a:rPr lang="zh-CN" altLang="en-US" sz="1200" dirty="0"/>
                        <a:t>年</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11"/>
                  </a:ext>
                </a:extLst>
              </a:tr>
              <a:tr h="28758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t>钱三强英才班</a:t>
                      </a:r>
                      <a:endParaRPr lang="en-US" altLang="zh-CN"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西南交大物理学院</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2019</a:t>
                      </a:r>
                      <a:r>
                        <a:rPr lang="zh-CN" altLang="en-US" sz="1200" dirty="0"/>
                        <a:t>年</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12"/>
                  </a:ext>
                </a:extLst>
              </a:tr>
              <a:tr h="287587">
                <a:tc>
                  <a:txBody>
                    <a:bodyPr/>
                    <a:lstStyle/>
                    <a:p>
                      <a:pPr algn="l"/>
                      <a:r>
                        <a:rPr lang="zh-CN" altLang="en-US" sz="1200" dirty="0"/>
                        <a:t>钱三强英才班</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郑州大学物理学院</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2012</a:t>
                      </a:r>
                      <a:r>
                        <a:rPr lang="zh-CN" altLang="en-US" sz="1200" dirty="0"/>
                        <a:t>年</a:t>
                      </a:r>
                      <a:endParaRPr lang="zh-CN" altLang="en-US" sz="1200" b="0" dirty="0">
                        <a:solidFill>
                          <a:schemeClr val="tx1"/>
                        </a:solidFill>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独立</a:t>
                      </a:r>
                      <a:endParaRPr lang="zh-CN" altLang="en-US" sz="1200" b="0" dirty="0">
                        <a:solidFill>
                          <a:srgbClr val="C00000"/>
                        </a:solidFill>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13"/>
                  </a:ext>
                </a:extLst>
              </a:tr>
              <a:tr h="287587">
                <a:tc>
                  <a:txBody>
                    <a:bodyPr/>
                    <a:lstStyle/>
                    <a:p>
                      <a:pPr algn="l"/>
                      <a:r>
                        <a:rPr lang="zh-CN" altLang="en-US" sz="1200" dirty="0"/>
                        <a:t>物理英才班</a:t>
                      </a:r>
                      <a:endParaRPr lang="zh-CN" altLang="en-US" sz="1200" b="0" dirty="0">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四川大学物理学院</a:t>
                      </a:r>
                      <a:endParaRPr lang="zh-CN" altLang="en-US" sz="1200" b="0" dirty="0">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2012</a:t>
                      </a:r>
                      <a:r>
                        <a:rPr lang="zh-CN" altLang="en-US" sz="1200" dirty="0"/>
                        <a:t>年</a:t>
                      </a:r>
                      <a:endParaRPr lang="zh-CN" altLang="en-US" sz="1200" b="0" dirty="0">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参与</a:t>
                      </a:r>
                      <a:endParaRPr lang="zh-CN" altLang="en-US" sz="1200" b="0" dirty="0">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14"/>
                  </a:ext>
                </a:extLst>
              </a:tr>
              <a:tr h="287587">
                <a:tc>
                  <a:txBody>
                    <a:bodyPr/>
                    <a:lstStyle/>
                    <a:p>
                      <a:pPr algn="l"/>
                      <a:r>
                        <a:rPr lang="zh-CN" altLang="en-US" sz="1200" dirty="0"/>
                        <a:t>物理英才班</a:t>
                      </a:r>
                      <a:endParaRPr lang="zh-CN" altLang="en-US" sz="1200" b="0" dirty="0">
                        <a:latin typeface="华文中宋" pitchFamily="2" charset="-122"/>
                        <a:ea typeface="华文中宋" pitchFamily="2" charset="-122"/>
                      </a:endParaRPr>
                    </a:p>
                  </a:txBody>
                  <a:tcPr anchor="ctr">
                    <a:solidFill>
                      <a:schemeClr val="bg1">
                        <a:lumMod val="95000"/>
                      </a:schemeClr>
                    </a:solidFill>
                  </a:tcPr>
                </a:tc>
                <a:tc>
                  <a:txBody>
                    <a:bodyPr/>
                    <a:lstStyle/>
                    <a:p>
                      <a:pPr algn="l"/>
                      <a:r>
                        <a:rPr lang="zh-CN" altLang="en-US" sz="1200" dirty="0"/>
                        <a:t>兰州大学核学院</a:t>
                      </a:r>
                      <a:endParaRPr lang="zh-CN" altLang="en-US" sz="1200" b="0" dirty="0">
                        <a:latin typeface="华文中宋" pitchFamily="2" charset="-122"/>
                        <a:ea typeface="华文中宋" pitchFamily="2" charset="-122"/>
                      </a:endParaRPr>
                    </a:p>
                  </a:txBody>
                  <a:tcPr anchor="ctr">
                    <a:solidFill>
                      <a:schemeClr val="bg1">
                        <a:lumMod val="95000"/>
                      </a:schemeClr>
                    </a:solidFill>
                  </a:tcPr>
                </a:tc>
                <a:tc>
                  <a:txBody>
                    <a:bodyPr/>
                    <a:lstStyle/>
                    <a:p>
                      <a:pPr algn="ctr"/>
                      <a:r>
                        <a:rPr lang="en-US" altLang="zh-CN" sz="1200" dirty="0"/>
                        <a:t>2012</a:t>
                      </a:r>
                      <a:r>
                        <a:rPr lang="zh-CN" altLang="en-US" sz="1200" dirty="0"/>
                        <a:t>年</a:t>
                      </a:r>
                      <a:endParaRPr lang="zh-CN" altLang="en-US" sz="1200" b="0" dirty="0">
                        <a:latin typeface="华文中宋" pitchFamily="2" charset="-122"/>
                        <a:ea typeface="华文中宋" pitchFamily="2" charset="-122"/>
                      </a:endParaRPr>
                    </a:p>
                  </a:txBody>
                  <a:tcPr anchor="ctr">
                    <a:solidFill>
                      <a:schemeClr val="bg1">
                        <a:lumMod val="95000"/>
                      </a:schemeClr>
                    </a:solidFill>
                  </a:tcPr>
                </a:tc>
                <a:tc>
                  <a:txBody>
                    <a:bodyPr/>
                    <a:lstStyle/>
                    <a:p>
                      <a:pPr algn="ctr"/>
                      <a:r>
                        <a:rPr lang="zh-CN" altLang="en-US" sz="1200" dirty="0"/>
                        <a:t>参与</a:t>
                      </a:r>
                      <a:endParaRPr lang="zh-CN" altLang="en-US" sz="1200" b="0" dirty="0">
                        <a:latin typeface="华文中宋" pitchFamily="2" charset="-122"/>
                        <a:ea typeface="华文中宋" pitchFamily="2" charset="-122"/>
                      </a:endParaRPr>
                    </a:p>
                  </a:txBody>
                  <a:tcPr anchor="ctr">
                    <a:solidFill>
                      <a:schemeClr val="bg1">
                        <a:lumMod val="95000"/>
                      </a:schemeClr>
                    </a:solidFill>
                  </a:tcPr>
                </a:tc>
                <a:extLst>
                  <a:ext uri="{0D108BD9-81ED-4DB2-BD59-A6C34878D82A}">
                    <a16:rowId xmlns:a16="http://schemas.microsoft.com/office/drawing/2014/main" val="10015"/>
                  </a:ext>
                </a:extLst>
              </a:tr>
              <a:tr h="287587">
                <a:tc>
                  <a:txBody>
                    <a:bodyPr/>
                    <a:lstStyle/>
                    <a:p>
                      <a:pPr algn="l"/>
                      <a:r>
                        <a:rPr lang="zh-CN" altLang="en-US" sz="1200" dirty="0"/>
                        <a:t>实习基地</a:t>
                      </a:r>
                      <a:endParaRPr lang="zh-CN" altLang="en-US" sz="1200" b="0" dirty="0">
                        <a:latin typeface="华文中宋" pitchFamily="2" charset="-122"/>
                        <a:ea typeface="华文中宋" pitchFamily="2" charset="-122"/>
                      </a:endParaRPr>
                    </a:p>
                  </a:txBody>
                  <a:tcPr anchor="ctr">
                    <a:solidFill>
                      <a:schemeClr val="bg1">
                        <a:lumMod val="95000"/>
                      </a:schemeClr>
                    </a:solidFill>
                  </a:tcPr>
                </a:tc>
                <a:tc gridSpan="3">
                  <a:txBody>
                    <a:bodyPr/>
                    <a:lstStyle/>
                    <a:p>
                      <a:pPr algn="l"/>
                      <a:r>
                        <a:rPr lang="zh-CN" altLang="en-US" sz="1200" dirty="0"/>
                        <a:t>吉林大学、中山大学、四川大学、西南交大</a:t>
                      </a:r>
                      <a:endParaRPr lang="zh-CN" altLang="en-US" sz="1200" b="0" dirty="0">
                        <a:latin typeface="华文中宋" pitchFamily="2" charset="-122"/>
                        <a:ea typeface="华文中宋" pitchFamily="2" charset="-122"/>
                      </a:endParaRPr>
                    </a:p>
                  </a:txBody>
                  <a:tcPr anchor="ctr">
                    <a:solidFill>
                      <a:schemeClr val="bg1">
                        <a:lumMod val="95000"/>
                      </a:schemeClr>
                    </a:solidFill>
                  </a:tcPr>
                </a:tc>
                <a:tc h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bl>
          </a:graphicData>
        </a:graphic>
      </p:graphicFrame>
      <p:grpSp>
        <p:nvGrpSpPr>
          <p:cNvPr id="9" name="组合 8">
            <a:extLst>
              <a:ext uri="{FF2B5EF4-FFF2-40B4-BE49-F238E27FC236}">
                <a16:creationId xmlns:a16="http://schemas.microsoft.com/office/drawing/2014/main" id="{D78685B8-0546-432B-BB3F-C4B8BD63BBF4}"/>
              </a:ext>
            </a:extLst>
          </p:cNvPr>
          <p:cNvGrpSpPr/>
          <p:nvPr/>
        </p:nvGrpSpPr>
        <p:grpSpPr>
          <a:xfrm>
            <a:off x="537623" y="1269927"/>
            <a:ext cx="5278169" cy="4984838"/>
            <a:chOff x="446771" y="1370695"/>
            <a:chExt cx="5278169" cy="4984838"/>
          </a:xfrm>
        </p:grpSpPr>
        <p:sp>
          <p:nvSpPr>
            <p:cNvPr id="10" name="文本框 9">
              <a:extLst>
                <a:ext uri="{FF2B5EF4-FFF2-40B4-BE49-F238E27FC236}">
                  <a16:creationId xmlns:a16="http://schemas.microsoft.com/office/drawing/2014/main" id="{B24B461E-C916-4FF3-A631-8594AA8D84BA}"/>
                </a:ext>
              </a:extLst>
            </p:cNvPr>
            <p:cNvSpPr txBox="1"/>
            <p:nvPr/>
          </p:nvSpPr>
          <p:spPr>
            <a:xfrm>
              <a:off x="446771" y="1370695"/>
              <a:ext cx="5278169" cy="4984838"/>
            </a:xfrm>
            <a:prstGeom prst="rect">
              <a:avLst/>
            </a:prstGeom>
            <a:solidFill>
              <a:srgbClr val="053C80"/>
            </a:solidFill>
            <a:ln>
              <a:noFill/>
            </a:ln>
          </p:spPr>
          <p:txBody>
            <a:bodyPr wrap="square" rtlCol="0">
              <a:noAutofit/>
            </a:bodyPr>
            <a:lstStyle/>
            <a:p>
              <a:pPr>
                <a:lnSpc>
                  <a:spcPct val="150000"/>
                </a:lnSpc>
              </a:pPr>
              <a:endParaRPr lang="en-US" altLang="zh-CN" sz="2000" dirty="0">
                <a:solidFill>
                  <a:prstClr val="white"/>
                </a:solidFill>
                <a:latin typeface="微软雅黑" panose="020B0503020204020204" pitchFamily="34" charset="-122"/>
                <a:ea typeface="微软雅黑" panose="020B0503020204020204" pitchFamily="34" charset="-122"/>
              </a:endParaRPr>
            </a:p>
            <a:p>
              <a:pPr>
                <a:lnSpc>
                  <a:spcPct val="150000"/>
                </a:lnSpc>
              </a:pPr>
              <a:endParaRPr lang="en-US" altLang="zh-CN" sz="2000" dirty="0">
                <a:solidFill>
                  <a:prstClr val="white"/>
                </a:solidFill>
                <a:latin typeface="微软雅黑" panose="020B0503020204020204" pitchFamily="34" charset="-122"/>
                <a:ea typeface="微软雅黑" panose="020B0503020204020204" pitchFamily="34" charset="-122"/>
              </a:endParaRPr>
            </a:p>
            <a:p>
              <a:pPr>
                <a:lnSpc>
                  <a:spcPct val="150000"/>
                </a:lnSpc>
              </a:pPr>
              <a:endParaRPr lang="en-US" altLang="zh-CN" sz="2000" dirty="0">
                <a:solidFill>
                  <a:prstClr val="white"/>
                </a:solidFill>
                <a:latin typeface="微软雅黑" panose="020B0503020204020204" pitchFamily="34" charset="-122"/>
                <a:ea typeface="微软雅黑" panose="020B0503020204020204" pitchFamily="34" charset="-122"/>
              </a:endParaRPr>
            </a:p>
            <a:p>
              <a:pPr>
                <a:lnSpc>
                  <a:spcPct val="150000"/>
                </a:lnSpc>
              </a:pPr>
              <a:endParaRPr lang="en-US" altLang="zh-CN" sz="1100" dirty="0">
                <a:solidFill>
                  <a:prstClr val="white"/>
                </a:solidFill>
                <a:latin typeface="微软雅黑" panose="020B0503020204020204" pitchFamily="34" charset="-122"/>
                <a:ea typeface="微软雅黑" panose="020B0503020204020204" pitchFamily="34" charset="-122"/>
              </a:endParaRPr>
            </a:p>
            <a:p>
              <a:pPr>
                <a:lnSpc>
                  <a:spcPct val="150000"/>
                </a:lnSpc>
              </a:pPr>
              <a:r>
                <a:rPr lang="en-US" altLang="zh-CN" sz="2000" dirty="0">
                  <a:solidFill>
                    <a:prstClr val="white"/>
                  </a:solidFill>
                  <a:latin typeface="微软雅黑" panose="020B0503020204020204" pitchFamily="34" charset="-122"/>
                  <a:ea typeface="微软雅黑" panose="020B0503020204020204" pitchFamily="34" charset="-122"/>
                </a:rPr>
                <a:t>1</a:t>
              </a:r>
              <a:r>
                <a:rPr lang="zh-CN" altLang="en-US" sz="2000" dirty="0">
                  <a:solidFill>
                    <a:prstClr val="white"/>
                  </a:solidFill>
                  <a:latin typeface="微软雅黑" panose="020B0503020204020204" pitchFamily="34" charset="-122"/>
                  <a:ea typeface="微软雅黑" panose="020B0503020204020204" pitchFamily="34" charset="-122"/>
                </a:rPr>
                <a:t>、面向英才班开展选班及推免宣讲活动，选拔英才班学生；</a:t>
              </a:r>
              <a:endParaRPr lang="en-US" altLang="zh-CN" sz="2000" dirty="0">
                <a:solidFill>
                  <a:prstClr val="white"/>
                </a:solidFill>
                <a:latin typeface="微软雅黑" panose="020B0503020204020204" pitchFamily="34" charset="-122"/>
                <a:ea typeface="微软雅黑" panose="020B0503020204020204" pitchFamily="34" charset="-122"/>
              </a:endParaRPr>
            </a:p>
            <a:p>
              <a:pPr>
                <a:lnSpc>
                  <a:spcPct val="150000"/>
                </a:lnSpc>
              </a:pPr>
              <a:r>
                <a:rPr lang="en-US" altLang="zh-CN" sz="2000" dirty="0">
                  <a:solidFill>
                    <a:prstClr val="white"/>
                  </a:solidFill>
                  <a:latin typeface="微软雅黑" panose="020B0503020204020204" pitchFamily="34" charset="-122"/>
                  <a:ea typeface="微软雅黑" panose="020B0503020204020204" pitchFamily="34" charset="-122"/>
                </a:rPr>
                <a:t>2</a:t>
              </a:r>
              <a:r>
                <a:rPr lang="zh-CN" altLang="en-US" sz="2000" dirty="0">
                  <a:solidFill>
                    <a:prstClr val="white"/>
                  </a:solidFill>
                  <a:latin typeface="微软雅黑" panose="020B0503020204020204" pitchFamily="34" charset="-122"/>
                  <a:ea typeface="微软雅黑" panose="020B0503020204020204" pitchFamily="34" charset="-122"/>
                </a:rPr>
                <a:t>、举办各类学术报告、专业课程；</a:t>
              </a:r>
            </a:p>
            <a:p>
              <a:pPr>
                <a:lnSpc>
                  <a:spcPct val="150000"/>
                </a:lnSpc>
              </a:pPr>
              <a:r>
                <a:rPr lang="en-US" altLang="zh-CN" sz="2000" dirty="0">
                  <a:solidFill>
                    <a:prstClr val="white"/>
                  </a:solidFill>
                  <a:latin typeface="微软雅黑" panose="020B0503020204020204" pitchFamily="34" charset="-122"/>
                  <a:ea typeface="微软雅黑" panose="020B0503020204020204" pitchFamily="34" charset="-122"/>
                </a:rPr>
                <a:t>3</a:t>
              </a:r>
              <a:r>
                <a:rPr lang="zh-CN" altLang="en-US" sz="2000" dirty="0">
                  <a:solidFill>
                    <a:prstClr val="white"/>
                  </a:solidFill>
                  <a:latin typeface="微软雅黑" panose="020B0503020204020204" pitchFamily="34" charset="-122"/>
                  <a:ea typeface="微软雅黑" panose="020B0503020204020204" pitchFamily="34" charset="-122"/>
                </a:rPr>
                <a:t>、接待英才班学生来高能所所完成科创计划、暑期实习、参观访问；</a:t>
              </a:r>
              <a:endParaRPr lang="en-US" altLang="zh-CN" sz="2000" dirty="0">
                <a:solidFill>
                  <a:prstClr val="white"/>
                </a:solidFill>
                <a:latin typeface="微软雅黑" panose="020B0503020204020204" pitchFamily="34" charset="-122"/>
                <a:ea typeface="微软雅黑" panose="020B0503020204020204" pitchFamily="34" charset="-122"/>
              </a:endParaRPr>
            </a:p>
            <a:p>
              <a:pPr>
                <a:lnSpc>
                  <a:spcPct val="150000"/>
                </a:lnSpc>
              </a:pPr>
              <a:r>
                <a:rPr lang="en-US" altLang="zh-CN" sz="2000" dirty="0">
                  <a:solidFill>
                    <a:prstClr val="white"/>
                  </a:solidFill>
                  <a:latin typeface="微软雅黑" panose="020B0503020204020204" pitchFamily="34" charset="-122"/>
                  <a:ea typeface="微软雅黑" panose="020B0503020204020204" pitchFamily="34" charset="-122"/>
                </a:rPr>
                <a:t>4</a:t>
              </a:r>
              <a:r>
                <a:rPr lang="zh-CN" altLang="en-US" sz="2000" dirty="0">
                  <a:solidFill>
                    <a:prstClr val="white"/>
                  </a:solidFill>
                  <a:latin typeface="微软雅黑" panose="020B0503020204020204" pitchFamily="34" charset="-122"/>
                  <a:ea typeface="微软雅黑" panose="020B0503020204020204" pitchFamily="34" charset="-122"/>
                </a:rPr>
                <a:t>、优秀英才班学生，提前面试，锁定读研名额。</a:t>
              </a:r>
              <a:endParaRPr lang="en-US" altLang="zh-CN" sz="2000" dirty="0">
                <a:solidFill>
                  <a:prstClr val="white"/>
                </a:solidFill>
                <a:latin typeface="微软雅黑" panose="020B0503020204020204" pitchFamily="34" charset="-122"/>
                <a:ea typeface="微软雅黑" panose="020B0503020204020204" pitchFamily="34" charset="-122"/>
              </a:endParaRPr>
            </a:p>
            <a:p>
              <a:pPr>
                <a:lnSpc>
                  <a:spcPct val="150000"/>
                </a:lnSpc>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11" name="矩形: 圆角 10">
              <a:extLst>
                <a:ext uri="{FF2B5EF4-FFF2-40B4-BE49-F238E27FC236}">
                  <a16:creationId xmlns:a16="http://schemas.microsoft.com/office/drawing/2014/main" id="{364CF35C-E68B-41EA-8B93-73C38384B9E3}"/>
                </a:ext>
              </a:extLst>
            </p:cNvPr>
            <p:cNvSpPr/>
            <p:nvPr/>
          </p:nvSpPr>
          <p:spPr>
            <a:xfrm>
              <a:off x="569635" y="1624197"/>
              <a:ext cx="1586946" cy="4436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a:extLst>
                <a:ext uri="{FF2B5EF4-FFF2-40B4-BE49-F238E27FC236}">
                  <a16:creationId xmlns:a16="http://schemas.microsoft.com/office/drawing/2014/main" id="{45ED493B-3AF9-4467-9DE7-57DBF541F1AC}"/>
                </a:ext>
              </a:extLst>
            </p:cNvPr>
            <p:cNvSpPr txBox="1"/>
            <p:nvPr/>
          </p:nvSpPr>
          <p:spPr>
            <a:xfrm>
              <a:off x="604215" y="1645962"/>
              <a:ext cx="1517785"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sym typeface="Arial" panose="020B0604020202020204" pitchFamily="34" charset="0"/>
                </a:rPr>
                <a:t>英才班选班</a:t>
              </a:r>
            </a:p>
          </p:txBody>
        </p:sp>
        <p:sp>
          <p:nvSpPr>
            <p:cNvPr id="13" name="矩形: 圆角 12">
              <a:extLst>
                <a:ext uri="{FF2B5EF4-FFF2-40B4-BE49-F238E27FC236}">
                  <a16:creationId xmlns:a16="http://schemas.microsoft.com/office/drawing/2014/main" id="{5C72F5DB-A2F3-4794-B307-CF6E095C63C4}"/>
                </a:ext>
              </a:extLst>
            </p:cNvPr>
            <p:cNvSpPr/>
            <p:nvPr/>
          </p:nvSpPr>
          <p:spPr>
            <a:xfrm>
              <a:off x="2292383" y="1644775"/>
              <a:ext cx="1586946" cy="4436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3F44CC60-9029-4540-B349-D93F426D4F11}"/>
                </a:ext>
              </a:extLst>
            </p:cNvPr>
            <p:cNvSpPr txBox="1"/>
            <p:nvPr/>
          </p:nvSpPr>
          <p:spPr>
            <a:xfrm>
              <a:off x="2352322" y="1665088"/>
              <a:ext cx="1467068" cy="400110"/>
            </a:xfrm>
            <a:prstGeom prst="rect">
              <a:avLst/>
            </a:prstGeom>
            <a:noFill/>
          </p:spPr>
          <p:txBody>
            <a:bodyPr wrap="none" rtlCol="0">
              <a:spAutoFit/>
            </a:bodyPr>
            <a:lstStyle/>
            <a:p>
              <a:pPr lvl="0">
                <a:lnSpc>
                  <a:spcPct val="100000"/>
                </a:lnSpc>
                <a:spcAft>
                  <a:spcPts val="0"/>
                </a:spcAft>
              </a:pPr>
              <a:r>
                <a:rPr lang="zh-CN" altLang="en-US" sz="2000" b="1" dirty="0">
                  <a:latin typeface="微软雅黑" panose="020B0503020204020204" pitchFamily="34" charset="-122"/>
                  <a:ea typeface="微软雅黑" panose="020B0503020204020204" pitchFamily="34" charset="-122"/>
                </a:rPr>
                <a:t>英才奖选拔</a:t>
              </a:r>
            </a:p>
          </p:txBody>
        </p:sp>
        <p:sp>
          <p:nvSpPr>
            <p:cNvPr id="15" name="矩形: 圆角 14">
              <a:extLst>
                <a:ext uri="{FF2B5EF4-FFF2-40B4-BE49-F238E27FC236}">
                  <a16:creationId xmlns:a16="http://schemas.microsoft.com/office/drawing/2014/main" id="{4FE4142E-EC41-496F-9EC1-59AFFC8DBD62}"/>
                </a:ext>
              </a:extLst>
            </p:cNvPr>
            <p:cNvSpPr/>
            <p:nvPr/>
          </p:nvSpPr>
          <p:spPr>
            <a:xfrm>
              <a:off x="4084292" y="1637363"/>
              <a:ext cx="1586946" cy="4436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301C2728-F127-4AB4-82F7-5E26AB6C47BA}"/>
                </a:ext>
              </a:extLst>
            </p:cNvPr>
            <p:cNvSpPr txBox="1"/>
            <p:nvPr/>
          </p:nvSpPr>
          <p:spPr>
            <a:xfrm>
              <a:off x="4144231" y="1657676"/>
              <a:ext cx="1467068" cy="400110"/>
            </a:xfrm>
            <a:prstGeom prst="rect">
              <a:avLst/>
            </a:prstGeom>
            <a:noFill/>
          </p:spPr>
          <p:txBody>
            <a:bodyPr wrap="none" rtlCol="0">
              <a:spAutoFit/>
            </a:bodyPr>
            <a:lstStyle/>
            <a:p>
              <a:pPr lvl="0">
                <a:lnSpc>
                  <a:spcPct val="100000"/>
                </a:lnSpc>
                <a:spcAft>
                  <a:spcPts val="0"/>
                </a:spcAft>
              </a:pPr>
              <a:r>
                <a:rPr lang="zh-CN" altLang="en-US" sz="2000" b="1" dirty="0">
                  <a:latin typeface="微软雅黑" panose="020B0503020204020204" pitchFamily="34" charset="-122"/>
                  <a:ea typeface="微软雅黑" panose="020B0503020204020204" pitchFamily="34" charset="-122"/>
                </a:rPr>
                <a:t>英才奖颁奖</a:t>
              </a:r>
            </a:p>
          </p:txBody>
        </p:sp>
        <p:sp>
          <p:nvSpPr>
            <p:cNvPr id="17" name="矩形: 圆角 16">
              <a:extLst>
                <a:ext uri="{FF2B5EF4-FFF2-40B4-BE49-F238E27FC236}">
                  <a16:creationId xmlns:a16="http://schemas.microsoft.com/office/drawing/2014/main" id="{A35F3917-4C6B-46AB-910B-29468DD81A60}"/>
                </a:ext>
              </a:extLst>
            </p:cNvPr>
            <p:cNvSpPr/>
            <p:nvPr/>
          </p:nvSpPr>
          <p:spPr>
            <a:xfrm>
              <a:off x="569635" y="2257883"/>
              <a:ext cx="1586946" cy="4436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2E2779FC-B38C-4ED7-9082-B44996A6F5DC}"/>
                </a:ext>
              </a:extLst>
            </p:cNvPr>
            <p:cNvSpPr txBox="1"/>
            <p:nvPr/>
          </p:nvSpPr>
          <p:spPr>
            <a:xfrm>
              <a:off x="754866" y="2301413"/>
              <a:ext cx="1210588" cy="400110"/>
            </a:xfrm>
            <a:prstGeom prst="rect">
              <a:avLst/>
            </a:prstGeom>
            <a:noFill/>
          </p:spPr>
          <p:txBody>
            <a:bodyPr wrap="none" rtlCol="0">
              <a:spAutoFit/>
            </a:bodyPr>
            <a:lstStyle/>
            <a:p>
              <a:pPr lvl="0">
                <a:lnSpc>
                  <a:spcPct val="100000"/>
                </a:lnSpc>
                <a:spcAft>
                  <a:spcPts val="0"/>
                </a:spcAft>
              </a:pPr>
              <a:r>
                <a:rPr lang="zh-CN" altLang="en-US" sz="2000" b="1" dirty="0">
                  <a:latin typeface="微软雅黑" panose="020B0503020204020204" pitchFamily="34" charset="-122"/>
                  <a:ea typeface="微软雅黑" panose="020B0503020204020204" pitchFamily="34" charset="-122"/>
                </a:rPr>
                <a:t>科研实习</a:t>
              </a:r>
            </a:p>
          </p:txBody>
        </p:sp>
        <p:sp>
          <p:nvSpPr>
            <p:cNvPr id="19" name="矩形: 圆角 18">
              <a:extLst>
                <a:ext uri="{FF2B5EF4-FFF2-40B4-BE49-F238E27FC236}">
                  <a16:creationId xmlns:a16="http://schemas.microsoft.com/office/drawing/2014/main" id="{8519375F-CF48-4349-92F4-639C3CCFD873}"/>
                </a:ext>
              </a:extLst>
            </p:cNvPr>
            <p:cNvSpPr/>
            <p:nvPr/>
          </p:nvSpPr>
          <p:spPr>
            <a:xfrm>
              <a:off x="2292383" y="2257883"/>
              <a:ext cx="1586946" cy="4436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a:extLst>
                <a:ext uri="{FF2B5EF4-FFF2-40B4-BE49-F238E27FC236}">
                  <a16:creationId xmlns:a16="http://schemas.microsoft.com/office/drawing/2014/main" id="{C917560F-0D83-4094-8BC6-A3C27F118A4C}"/>
                </a:ext>
              </a:extLst>
            </p:cNvPr>
            <p:cNvSpPr txBox="1"/>
            <p:nvPr/>
          </p:nvSpPr>
          <p:spPr>
            <a:xfrm>
              <a:off x="2460168" y="2277887"/>
              <a:ext cx="1210588" cy="400110"/>
            </a:xfrm>
            <a:prstGeom prst="rect">
              <a:avLst/>
            </a:prstGeom>
            <a:noFill/>
          </p:spPr>
          <p:txBody>
            <a:bodyPr wrap="none" rtlCol="0">
              <a:spAutoFit/>
            </a:bodyPr>
            <a:lstStyle/>
            <a:p>
              <a:pPr lvl="0">
                <a:lnSpc>
                  <a:spcPct val="100000"/>
                </a:lnSpc>
                <a:spcAft>
                  <a:spcPts val="0"/>
                </a:spcAft>
              </a:pPr>
              <a:r>
                <a:rPr lang="zh-CN" altLang="en-US" sz="2000" b="1" dirty="0">
                  <a:latin typeface="微软雅黑" panose="020B0503020204020204" pitchFamily="34" charset="-122"/>
                  <a:ea typeface="微软雅黑" panose="020B0503020204020204" pitchFamily="34" charset="-122"/>
                </a:rPr>
                <a:t>招生宣讲</a:t>
              </a:r>
            </a:p>
          </p:txBody>
        </p:sp>
        <p:sp>
          <p:nvSpPr>
            <p:cNvPr id="21" name="矩形: 圆角 20">
              <a:extLst>
                <a:ext uri="{FF2B5EF4-FFF2-40B4-BE49-F238E27FC236}">
                  <a16:creationId xmlns:a16="http://schemas.microsoft.com/office/drawing/2014/main" id="{50B42907-7468-4D2E-AEA8-BAB16A9B6CB8}"/>
                </a:ext>
              </a:extLst>
            </p:cNvPr>
            <p:cNvSpPr/>
            <p:nvPr/>
          </p:nvSpPr>
          <p:spPr>
            <a:xfrm>
              <a:off x="4084292" y="2261465"/>
              <a:ext cx="1586946" cy="4436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312ACD63-5A43-4D48-8849-BED2305738DE}"/>
                </a:ext>
              </a:extLst>
            </p:cNvPr>
            <p:cNvSpPr txBox="1"/>
            <p:nvPr/>
          </p:nvSpPr>
          <p:spPr>
            <a:xfrm>
              <a:off x="4144231" y="2301413"/>
              <a:ext cx="1467068" cy="400110"/>
            </a:xfrm>
            <a:prstGeom prst="rect">
              <a:avLst/>
            </a:prstGeom>
            <a:noFill/>
          </p:spPr>
          <p:txBody>
            <a:bodyPr wrap="none" rtlCol="0">
              <a:spAutoFit/>
            </a:bodyPr>
            <a:lstStyle/>
            <a:p>
              <a:pPr lvl="0">
                <a:lnSpc>
                  <a:spcPct val="100000"/>
                </a:lnSpc>
                <a:spcAft>
                  <a:spcPts val="0"/>
                </a:spcAft>
              </a:pPr>
              <a:r>
                <a:rPr lang="zh-CN" altLang="en-US" sz="2000" b="1" dirty="0">
                  <a:latin typeface="微软雅黑" panose="020B0503020204020204" pitchFamily="34" charset="-122"/>
                  <a:ea typeface="微软雅黑" panose="020B0503020204020204" pitchFamily="34" charset="-122"/>
                </a:rPr>
                <a:t>推免生面试</a:t>
              </a:r>
            </a:p>
          </p:txBody>
        </p:sp>
      </p:grpSp>
    </p:spTree>
    <p:extLst>
      <p:ext uri="{BB962C8B-B14F-4D97-AF65-F5344CB8AC3E}">
        <p14:creationId xmlns:p14="http://schemas.microsoft.com/office/powerpoint/2010/main" val="1922815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96A8C2B-BDF9-4937-1962-DE260ABD5B16}"/>
              </a:ext>
            </a:extLst>
          </p:cNvPr>
          <p:cNvGrpSpPr/>
          <p:nvPr/>
        </p:nvGrpSpPr>
        <p:grpSpPr>
          <a:xfrm>
            <a:off x="635000" y="2096426"/>
            <a:ext cx="10922000" cy="4414030"/>
            <a:chOff x="660400" y="1801217"/>
            <a:chExt cx="10922000" cy="4414030"/>
          </a:xfrm>
        </p:grpSpPr>
        <p:grpSp>
          <p:nvGrpSpPr>
            <p:cNvPr id="3" name="组合 2">
              <a:extLst>
                <a:ext uri="{FF2B5EF4-FFF2-40B4-BE49-F238E27FC236}">
                  <a16:creationId xmlns:a16="http://schemas.microsoft.com/office/drawing/2014/main" id="{25D175CD-DD3B-9539-BBCC-F379EA4CCC71}"/>
                </a:ext>
              </a:extLst>
            </p:cNvPr>
            <p:cNvGrpSpPr/>
            <p:nvPr/>
          </p:nvGrpSpPr>
          <p:grpSpPr>
            <a:xfrm>
              <a:off x="660400" y="2061029"/>
              <a:ext cx="2908300" cy="3405502"/>
              <a:chOff x="660400" y="2061029"/>
              <a:chExt cx="2908300" cy="3405502"/>
            </a:xfrm>
          </p:grpSpPr>
          <p:grpSp>
            <p:nvGrpSpPr>
              <p:cNvPr id="22" name="组合 21">
                <a:extLst>
                  <a:ext uri="{FF2B5EF4-FFF2-40B4-BE49-F238E27FC236}">
                    <a16:creationId xmlns:a16="http://schemas.microsoft.com/office/drawing/2014/main" id="{71014C27-2E9A-73BF-BC13-3DFE49B1A672}"/>
                  </a:ext>
                </a:extLst>
              </p:cNvPr>
              <p:cNvGrpSpPr/>
              <p:nvPr/>
            </p:nvGrpSpPr>
            <p:grpSpPr>
              <a:xfrm>
                <a:off x="660400" y="3441700"/>
                <a:ext cx="2908300" cy="609600"/>
                <a:chOff x="660400" y="3441700"/>
                <a:chExt cx="2908300" cy="609600"/>
              </a:xfrm>
            </p:grpSpPr>
            <p:sp>
              <p:nvSpPr>
                <p:cNvPr id="25" name="矩形: 圆角 24">
                  <a:extLst>
                    <a:ext uri="{FF2B5EF4-FFF2-40B4-BE49-F238E27FC236}">
                      <a16:creationId xmlns:a16="http://schemas.microsoft.com/office/drawing/2014/main" id="{7DFAC83D-BFB5-9FDF-8ECE-671C65DA1FEB}"/>
                    </a:ext>
                  </a:extLst>
                </p:cNvPr>
                <p:cNvSpPr/>
                <p:nvPr/>
              </p:nvSpPr>
              <p:spPr>
                <a:xfrm>
                  <a:off x="660400" y="3594100"/>
                  <a:ext cx="2908300" cy="457200"/>
                </a:xfrm>
                <a:prstGeom prst="roundRect">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rPr>
                    <a:t>4</a:t>
                  </a:r>
                  <a:r>
                    <a:rPr lang="zh-CN" altLang="en-US" b="1" dirty="0">
                      <a:latin typeface="Arial" panose="020B0604020202020204" pitchFamily="34" charset="0"/>
                      <a:ea typeface="微软雅黑" panose="020B0503020204020204" pitchFamily="34" charset="-122"/>
                    </a:rPr>
                    <a:t>月底</a:t>
                  </a:r>
                  <a:r>
                    <a:rPr lang="en-US" altLang="zh-CN" b="1" dirty="0">
                      <a:latin typeface="Arial" panose="020B0604020202020204" pitchFamily="34" charset="0"/>
                      <a:ea typeface="微软雅黑" panose="020B0503020204020204" pitchFamily="34" charset="-122"/>
                    </a:rPr>
                    <a:t>-5</a:t>
                  </a:r>
                  <a:r>
                    <a:rPr lang="zh-CN" altLang="en-US" b="1" dirty="0">
                      <a:latin typeface="Arial" panose="020B0604020202020204" pitchFamily="34" charset="0"/>
                      <a:ea typeface="微软雅黑" panose="020B0503020204020204" pitchFamily="34" charset="-122"/>
                    </a:rPr>
                    <a:t>月</a:t>
                  </a:r>
                </a:p>
              </p:txBody>
            </p:sp>
            <p:sp>
              <p:nvSpPr>
                <p:cNvPr id="26" name="等腰三角形 25">
                  <a:extLst>
                    <a:ext uri="{FF2B5EF4-FFF2-40B4-BE49-F238E27FC236}">
                      <a16:creationId xmlns:a16="http://schemas.microsoft.com/office/drawing/2014/main" id="{880A1FD6-50CE-42E4-08D6-14B747B786FB}"/>
                    </a:ext>
                  </a:extLst>
                </p:cNvPr>
                <p:cNvSpPr/>
                <p:nvPr/>
              </p:nvSpPr>
              <p:spPr>
                <a:xfrm>
                  <a:off x="2026158" y="3441700"/>
                  <a:ext cx="176784" cy="152400"/>
                </a:xfrm>
                <a:prstGeom prst="triangle">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47A9BDF3-BBFB-F032-A847-65CBE19171B6}"/>
                  </a:ext>
                </a:extLst>
              </p:cNvPr>
              <p:cNvSpPr/>
              <p:nvPr/>
            </p:nvSpPr>
            <p:spPr>
              <a:xfrm>
                <a:off x="1468447" y="2061029"/>
                <a:ext cx="1292206" cy="1113970"/>
              </a:xfrm>
              <a:prstGeom prst="roundRect">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rgbClr val="FFFFFF"/>
                    </a:solidFill>
                    <a:latin typeface="Arial" panose="020B0604020202020204" pitchFamily="34" charset="0"/>
                    <a:ea typeface="微软雅黑" panose="020B0503020204020204" pitchFamily="34" charset="-122"/>
                  </a:rPr>
                  <a:t>启动</a:t>
                </a:r>
                <a:endParaRPr kumimoji="1" lang="en-US" altLang="zh-CN" sz="2000" b="1" dirty="0">
                  <a:solidFill>
                    <a:srgbClr val="FFFFFF"/>
                  </a:solidFill>
                  <a:latin typeface="Arial" panose="020B0604020202020204" pitchFamily="34" charset="0"/>
                  <a:ea typeface="微软雅黑" panose="020B0503020204020204" pitchFamily="34" charset="-122"/>
                </a:endParaRPr>
              </a:p>
            </p:txBody>
          </p:sp>
          <p:sp>
            <p:nvSpPr>
              <p:cNvPr id="24" name="文本框 23">
                <a:extLst>
                  <a:ext uri="{FF2B5EF4-FFF2-40B4-BE49-F238E27FC236}">
                    <a16:creationId xmlns:a16="http://schemas.microsoft.com/office/drawing/2014/main" id="{75F3CF86-C9B1-5A59-A71F-512BC300977D}"/>
                  </a:ext>
                </a:extLst>
              </p:cNvPr>
              <p:cNvSpPr txBox="1"/>
              <p:nvPr/>
            </p:nvSpPr>
            <p:spPr>
              <a:xfrm>
                <a:off x="786330" y="4310124"/>
                <a:ext cx="2656439" cy="1156407"/>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r>
                  <a:rPr lang="zh-CN" altLang="en-US" sz="1600" dirty="0">
                    <a:effectLst/>
                    <a:latin typeface="Arial" panose="020B0604020202020204" pitchFamily="34" charset="0"/>
                    <a:ea typeface="微软雅黑" panose="020B0503020204020204" pitchFamily="34" charset="-122"/>
                  </a:rPr>
                  <a:t>组建团队，提前规划</a:t>
                </a:r>
                <a:endParaRPr lang="en-US" altLang="zh-CN" sz="1600" dirty="0">
                  <a:effectLst/>
                  <a:latin typeface="Arial" panose="020B0604020202020204" pitchFamily="34" charset="0"/>
                  <a:ea typeface="微软雅黑" panose="020B0503020204020204" pitchFamily="34" charset="-122"/>
                </a:endParaRPr>
              </a:p>
              <a:p>
                <a:pPr marL="171450" indent="-171450">
                  <a:lnSpc>
                    <a:spcPct val="150000"/>
                  </a:lnSpc>
                  <a:buFont typeface="Arial" panose="020B0604020202020204" pitchFamily="34" charset="0"/>
                  <a:buChar char="•"/>
                </a:pPr>
                <a:r>
                  <a:rPr lang="zh-CN" altLang="en-US" sz="1600" dirty="0">
                    <a:effectLst/>
                    <a:latin typeface="Arial" panose="020B0604020202020204" pitchFamily="34" charset="0"/>
                    <a:ea typeface="微软雅黑" panose="020B0503020204020204" pitchFamily="34" charset="-122"/>
                  </a:rPr>
                  <a:t>开展活动策划，部署宣传、文创设计、组织等工作</a:t>
                </a:r>
                <a:endParaRPr lang="en-US" altLang="zh-CN" sz="1600" dirty="0">
                  <a:effectLst/>
                  <a:latin typeface="Arial" panose="020B0604020202020204" pitchFamily="34" charset="0"/>
                  <a:ea typeface="微软雅黑" panose="020B0503020204020204" pitchFamily="34" charset="-122"/>
                </a:endParaRPr>
              </a:p>
            </p:txBody>
          </p:sp>
        </p:grpSp>
        <p:grpSp>
          <p:nvGrpSpPr>
            <p:cNvPr id="4" name="组合 3">
              <a:extLst>
                <a:ext uri="{FF2B5EF4-FFF2-40B4-BE49-F238E27FC236}">
                  <a16:creationId xmlns:a16="http://schemas.microsoft.com/office/drawing/2014/main" id="{BEDF2FAF-C8A1-2673-2FB8-44C2444C8373}"/>
                </a:ext>
              </a:extLst>
            </p:cNvPr>
            <p:cNvGrpSpPr/>
            <p:nvPr/>
          </p:nvGrpSpPr>
          <p:grpSpPr>
            <a:xfrm>
              <a:off x="3331633" y="1809537"/>
              <a:ext cx="2908300" cy="3770659"/>
              <a:chOff x="3331633" y="1809537"/>
              <a:chExt cx="2908300" cy="3770659"/>
            </a:xfrm>
          </p:grpSpPr>
          <p:grpSp>
            <p:nvGrpSpPr>
              <p:cNvPr id="17" name="组合 16">
                <a:extLst>
                  <a:ext uri="{FF2B5EF4-FFF2-40B4-BE49-F238E27FC236}">
                    <a16:creationId xmlns:a16="http://schemas.microsoft.com/office/drawing/2014/main" id="{AD31893B-780A-4D35-5E37-58E49B4BD9DF}"/>
                  </a:ext>
                </a:extLst>
              </p:cNvPr>
              <p:cNvGrpSpPr/>
              <p:nvPr/>
            </p:nvGrpSpPr>
            <p:grpSpPr>
              <a:xfrm>
                <a:off x="3331633" y="3594100"/>
                <a:ext cx="2908300" cy="603250"/>
                <a:chOff x="3331633" y="3594100"/>
                <a:chExt cx="2908300" cy="603250"/>
              </a:xfrm>
            </p:grpSpPr>
            <p:sp>
              <p:nvSpPr>
                <p:cNvPr id="20" name="矩形: 圆角 19">
                  <a:extLst>
                    <a:ext uri="{FF2B5EF4-FFF2-40B4-BE49-F238E27FC236}">
                      <a16:creationId xmlns:a16="http://schemas.microsoft.com/office/drawing/2014/main" id="{44E42D10-5855-ECED-C6D6-3166FBC91F02}"/>
                    </a:ext>
                  </a:extLst>
                </p:cNvPr>
                <p:cNvSpPr/>
                <p:nvPr/>
              </p:nvSpPr>
              <p:spPr>
                <a:xfrm>
                  <a:off x="3331633" y="3594100"/>
                  <a:ext cx="2908300" cy="457200"/>
                </a:xfrm>
                <a:prstGeom prst="roundRect">
                  <a:avLst/>
                </a:prstGeom>
                <a:solidFill>
                  <a:srgbClr val="05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rPr>
                    <a:t>5</a:t>
                  </a:r>
                  <a:r>
                    <a:rPr lang="zh-CN" altLang="en-US" b="1" dirty="0">
                      <a:latin typeface="Arial" panose="020B0604020202020204" pitchFamily="34" charset="0"/>
                      <a:ea typeface="微软雅黑" panose="020B0503020204020204" pitchFamily="34" charset="-122"/>
                    </a:rPr>
                    <a:t>月</a:t>
                  </a:r>
                  <a:r>
                    <a:rPr lang="en-US" altLang="zh-CN" b="1" dirty="0">
                      <a:latin typeface="Arial" panose="020B0604020202020204" pitchFamily="34" charset="0"/>
                      <a:ea typeface="微软雅黑" panose="020B0503020204020204" pitchFamily="34" charset="-122"/>
                    </a:rPr>
                    <a:t>-6</a:t>
                  </a:r>
                  <a:r>
                    <a:rPr lang="zh-CN" altLang="en-US" b="1" dirty="0">
                      <a:latin typeface="Arial" panose="020B0604020202020204" pitchFamily="34" charset="0"/>
                      <a:ea typeface="微软雅黑" panose="020B0503020204020204" pitchFamily="34" charset="-122"/>
                    </a:rPr>
                    <a:t>月</a:t>
                  </a:r>
                </a:p>
              </p:txBody>
            </p:sp>
            <p:sp>
              <p:nvSpPr>
                <p:cNvPr id="21" name="等腰三角形 20">
                  <a:extLst>
                    <a:ext uri="{FF2B5EF4-FFF2-40B4-BE49-F238E27FC236}">
                      <a16:creationId xmlns:a16="http://schemas.microsoft.com/office/drawing/2014/main" id="{98A28EB7-4667-6E58-4633-9FD64DC7DDF0}"/>
                    </a:ext>
                  </a:extLst>
                </p:cNvPr>
                <p:cNvSpPr/>
                <p:nvPr/>
              </p:nvSpPr>
              <p:spPr>
                <a:xfrm rot="10800000">
                  <a:off x="4697391" y="4044950"/>
                  <a:ext cx="176784" cy="152400"/>
                </a:xfrm>
                <a:prstGeom prst="triangle">
                  <a:avLst/>
                </a:prstGeom>
                <a:solidFill>
                  <a:srgbClr val="05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圆角 17">
                <a:extLst>
                  <a:ext uri="{FF2B5EF4-FFF2-40B4-BE49-F238E27FC236}">
                    <a16:creationId xmlns:a16="http://schemas.microsoft.com/office/drawing/2014/main" id="{8D0EAAC1-0980-00E7-9496-8849E028F881}"/>
                  </a:ext>
                </a:extLst>
              </p:cNvPr>
              <p:cNvSpPr/>
              <p:nvPr/>
            </p:nvSpPr>
            <p:spPr>
              <a:xfrm>
                <a:off x="4139680" y="4466226"/>
                <a:ext cx="1292206" cy="1113970"/>
              </a:xfrm>
              <a:prstGeom prst="roundRect">
                <a:avLst/>
              </a:prstGeom>
              <a:solidFill>
                <a:srgbClr val="05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rgbClr val="FFFFFF"/>
                    </a:solidFill>
                    <a:latin typeface="Arial" panose="020B0604020202020204" pitchFamily="34" charset="0"/>
                    <a:ea typeface="微软雅黑" panose="020B0503020204020204" pitchFamily="34" charset="-122"/>
                  </a:rPr>
                  <a:t>报名及预热</a:t>
                </a:r>
                <a:endParaRPr kumimoji="1" lang="en-US" altLang="zh-CN" sz="2000" b="1" dirty="0">
                  <a:solidFill>
                    <a:srgbClr val="FFFFFF"/>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7AFDF926-3422-9399-C1FE-EC4ADE624269}"/>
                  </a:ext>
                </a:extLst>
              </p:cNvPr>
              <p:cNvSpPr txBox="1"/>
              <p:nvPr/>
            </p:nvSpPr>
            <p:spPr>
              <a:xfrm>
                <a:off x="3346427" y="1809537"/>
                <a:ext cx="2656439" cy="1525739"/>
              </a:xfrm>
              <a:prstGeom prst="rect">
                <a:avLst/>
              </a:prstGeom>
              <a:noFill/>
            </p:spPr>
            <p:txBody>
              <a:bodyPr wrap="square" lIns="0" rIns="0" rtlCol="0">
                <a:spAutoFit/>
              </a:bodyPr>
              <a:lstStyle/>
              <a:p>
                <a:pPr marL="182563" indent="-182563" algn="ctr">
                  <a:lnSpc>
                    <a:spcPct val="150000"/>
                  </a:lnSpc>
                  <a:buFont typeface="Arial" panose="020B0604020202020204" pitchFamily="34" charset="0"/>
                  <a:buChar char="•"/>
                </a:pPr>
                <a:r>
                  <a:rPr lang="zh-CN" altLang="en-US" sz="1600" dirty="0">
                    <a:effectLst/>
                    <a:latin typeface="Arial" panose="020B0604020202020204" pitchFamily="34" charset="0"/>
                    <a:ea typeface="微软雅黑" panose="020B0503020204020204" pitchFamily="34" charset="-122"/>
                  </a:rPr>
                  <a:t>通过网站、新媒体、合作高校等多渠道发布报名通知</a:t>
                </a:r>
                <a:endParaRPr lang="en-US" altLang="zh-CN" sz="1600" dirty="0">
                  <a:effectLst/>
                  <a:latin typeface="Arial" panose="020B0604020202020204" pitchFamily="34" charset="0"/>
                  <a:ea typeface="微软雅黑" panose="020B0503020204020204" pitchFamily="34" charset="-122"/>
                </a:endParaRPr>
              </a:p>
              <a:p>
                <a:pPr marL="182563" indent="-182563" algn="ctr">
                  <a:lnSpc>
                    <a:spcPct val="150000"/>
                  </a:lnSpc>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提前开展视频宣传、报告直播、推文推送等预热活动</a:t>
                </a:r>
                <a:endParaRPr lang="en-US" altLang="zh-CN" sz="1600" dirty="0">
                  <a:effectLst/>
                  <a:latin typeface="Arial" panose="020B0604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955C1BA6-B2AB-DDDC-52D5-FB933BC83D20}"/>
                </a:ext>
              </a:extLst>
            </p:cNvPr>
            <p:cNvGrpSpPr/>
            <p:nvPr/>
          </p:nvGrpSpPr>
          <p:grpSpPr>
            <a:xfrm>
              <a:off x="6002866" y="2061029"/>
              <a:ext cx="2908300" cy="4154218"/>
              <a:chOff x="6002866" y="2061029"/>
              <a:chExt cx="2908300" cy="4154218"/>
            </a:xfrm>
          </p:grpSpPr>
          <p:grpSp>
            <p:nvGrpSpPr>
              <p:cNvPr id="12" name="组合 11">
                <a:extLst>
                  <a:ext uri="{FF2B5EF4-FFF2-40B4-BE49-F238E27FC236}">
                    <a16:creationId xmlns:a16="http://schemas.microsoft.com/office/drawing/2014/main" id="{81C1EB10-D9EC-8820-9D5C-B51FD5FE6121}"/>
                  </a:ext>
                </a:extLst>
              </p:cNvPr>
              <p:cNvGrpSpPr/>
              <p:nvPr/>
            </p:nvGrpSpPr>
            <p:grpSpPr>
              <a:xfrm>
                <a:off x="6002866" y="3448050"/>
                <a:ext cx="2908300" cy="603250"/>
                <a:chOff x="6002866" y="3448050"/>
                <a:chExt cx="2908300" cy="603250"/>
              </a:xfrm>
            </p:grpSpPr>
            <p:sp>
              <p:nvSpPr>
                <p:cNvPr id="15" name="矩形: 圆角 14">
                  <a:extLst>
                    <a:ext uri="{FF2B5EF4-FFF2-40B4-BE49-F238E27FC236}">
                      <a16:creationId xmlns:a16="http://schemas.microsoft.com/office/drawing/2014/main" id="{E7E76067-260F-3E02-0474-32ECB12CFCF6}"/>
                    </a:ext>
                  </a:extLst>
                </p:cNvPr>
                <p:cNvSpPr/>
                <p:nvPr/>
              </p:nvSpPr>
              <p:spPr>
                <a:xfrm>
                  <a:off x="6002866" y="3594100"/>
                  <a:ext cx="2908300" cy="457200"/>
                </a:xfrm>
                <a:prstGeom prst="roundRect">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rPr>
                    <a:t>7</a:t>
                  </a:r>
                  <a:r>
                    <a:rPr lang="zh-CN" altLang="en-US" b="1" dirty="0">
                      <a:latin typeface="Arial" panose="020B0604020202020204" pitchFamily="34" charset="0"/>
                      <a:ea typeface="微软雅黑" panose="020B0503020204020204" pitchFamily="34" charset="-122"/>
                    </a:rPr>
                    <a:t>月</a:t>
                  </a:r>
                  <a:r>
                    <a:rPr lang="en-US" altLang="zh-CN" b="1" dirty="0">
                      <a:latin typeface="Arial" panose="020B0604020202020204" pitchFamily="34" charset="0"/>
                      <a:ea typeface="微软雅黑" panose="020B0503020204020204" pitchFamily="34" charset="-122"/>
                    </a:rPr>
                    <a:t>-8</a:t>
                  </a:r>
                  <a:r>
                    <a:rPr lang="zh-CN" altLang="en-US" b="1" dirty="0">
                      <a:latin typeface="Arial" panose="020B0604020202020204" pitchFamily="34" charset="0"/>
                      <a:ea typeface="微软雅黑" panose="020B0503020204020204" pitchFamily="34" charset="-122"/>
                    </a:rPr>
                    <a:t>月</a:t>
                  </a:r>
                </a:p>
              </p:txBody>
            </p:sp>
            <p:sp>
              <p:nvSpPr>
                <p:cNvPr id="16" name="等腰三角形 15">
                  <a:extLst>
                    <a:ext uri="{FF2B5EF4-FFF2-40B4-BE49-F238E27FC236}">
                      <a16:creationId xmlns:a16="http://schemas.microsoft.com/office/drawing/2014/main" id="{544040CE-E220-6E29-DD28-AF2B1D629F9C}"/>
                    </a:ext>
                  </a:extLst>
                </p:cNvPr>
                <p:cNvSpPr/>
                <p:nvPr/>
              </p:nvSpPr>
              <p:spPr>
                <a:xfrm>
                  <a:off x="7368624" y="3448050"/>
                  <a:ext cx="176784" cy="152400"/>
                </a:xfrm>
                <a:prstGeom prst="triangle">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圆角 12">
                <a:extLst>
                  <a:ext uri="{FF2B5EF4-FFF2-40B4-BE49-F238E27FC236}">
                    <a16:creationId xmlns:a16="http://schemas.microsoft.com/office/drawing/2014/main" id="{4EB6CDBD-8ABD-3FF7-291E-497FB8BB91B4}"/>
                  </a:ext>
                </a:extLst>
              </p:cNvPr>
              <p:cNvSpPr/>
              <p:nvPr/>
            </p:nvSpPr>
            <p:spPr>
              <a:xfrm>
                <a:off x="6810913" y="2061029"/>
                <a:ext cx="1292206" cy="1113970"/>
              </a:xfrm>
              <a:prstGeom prst="roundRect">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rgbClr val="FFFFFF"/>
                    </a:solidFill>
                    <a:latin typeface="Arial" panose="020B0604020202020204" pitchFamily="34" charset="0"/>
                    <a:ea typeface="微软雅黑" panose="020B0503020204020204" pitchFamily="34" charset="-122"/>
                  </a:rPr>
                  <a:t>活动</a:t>
                </a:r>
                <a:endParaRPr kumimoji="1" lang="en-US" altLang="zh-CN" sz="2000" b="1" dirty="0">
                  <a:solidFill>
                    <a:srgbClr val="FFFFFF"/>
                  </a:solidFill>
                  <a:latin typeface="Arial" panose="020B0604020202020204" pitchFamily="34" charset="0"/>
                  <a:ea typeface="微软雅黑" panose="020B0503020204020204" pitchFamily="34" charset="-122"/>
                </a:endParaRPr>
              </a:p>
            </p:txBody>
          </p:sp>
          <p:sp>
            <p:nvSpPr>
              <p:cNvPr id="14" name="文本框 13">
                <a:extLst>
                  <a:ext uri="{FF2B5EF4-FFF2-40B4-BE49-F238E27FC236}">
                    <a16:creationId xmlns:a16="http://schemas.microsoft.com/office/drawing/2014/main" id="{CBDAD639-56CF-1251-011A-CE3CBBB0011B}"/>
                  </a:ext>
                </a:extLst>
              </p:cNvPr>
              <p:cNvSpPr txBox="1"/>
              <p:nvPr/>
            </p:nvSpPr>
            <p:spPr>
              <a:xfrm>
                <a:off x="6128797" y="4320176"/>
                <a:ext cx="2782369" cy="1895071"/>
              </a:xfrm>
              <a:prstGeom prst="rect">
                <a:avLst/>
              </a:prstGeom>
              <a:noFill/>
            </p:spPr>
            <p:txBody>
              <a:bodyPr wrap="square" lIns="0" rIns="0" rtlCol="0">
                <a:spAutoFit/>
              </a:bodyPr>
              <a:lstStyle/>
              <a:p>
                <a:pPr marL="285750" indent="-285750">
                  <a:lnSpc>
                    <a:spcPct val="150000"/>
                  </a:lnSpc>
                  <a:buFont typeface="Arial" panose="020B0604020202020204" pitchFamily="34" charset="0"/>
                  <a:buChar char="•"/>
                </a:pPr>
                <a:r>
                  <a:rPr lang="zh-CN" altLang="en-US" sz="1600" dirty="0">
                    <a:effectLst/>
                    <a:latin typeface="Arial" panose="020B0604020202020204" pitchFamily="34" charset="0"/>
                    <a:ea typeface="微软雅黑" panose="020B0503020204020204" pitchFamily="34" charset="-122"/>
                  </a:rPr>
                  <a:t>通过科普报告、实验室和课题组开放参观、导师和师兄师姐座谈、优营面试、晚会等活动，全面展示高能所科研工作、人文生活等</a:t>
                </a:r>
                <a:endParaRPr lang="en-US" altLang="zh-CN" sz="1600" dirty="0">
                  <a:effectLst/>
                  <a:latin typeface="Arial" panose="020B0604020202020204" pitchFamily="34" charset="0"/>
                  <a:ea typeface="微软雅黑" panose="020B0503020204020204" pitchFamily="34" charset="-122"/>
                </a:endParaRPr>
              </a:p>
            </p:txBody>
          </p:sp>
        </p:grpSp>
        <p:grpSp>
          <p:nvGrpSpPr>
            <p:cNvPr id="6" name="组合 5">
              <a:extLst>
                <a:ext uri="{FF2B5EF4-FFF2-40B4-BE49-F238E27FC236}">
                  <a16:creationId xmlns:a16="http://schemas.microsoft.com/office/drawing/2014/main" id="{29079C34-D2E1-F629-13C7-A4964E129418}"/>
                </a:ext>
              </a:extLst>
            </p:cNvPr>
            <p:cNvGrpSpPr/>
            <p:nvPr/>
          </p:nvGrpSpPr>
          <p:grpSpPr>
            <a:xfrm>
              <a:off x="8674100" y="1801217"/>
              <a:ext cx="2908300" cy="3778979"/>
              <a:chOff x="8674100" y="1801217"/>
              <a:chExt cx="2908300" cy="3778979"/>
            </a:xfrm>
          </p:grpSpPr>
          <p:grpSp>
            <p:nvGrpSpPr>
              <p:cNvPr id="7" name="组合 6">
                <a:extLst>
                  <a:ext uri="{FF2B5EF4-FFF2-40B4-BE49-F238E27FC236}">
                    <a16:creationId xmlns:a16="http://schemas.microsoft.com/office/drawing/2014/main" id="{E9E6F053-6DEC-4D25-2D36-FF272713F359}"/>
                  </a:ext>
                </a:extLst>
              </p:cNvPr>
              <p:cNvGrpSpPr/>
              <p:nvPr/>
            </p:nvGrpSpPr>
            <p:grpSpPr>
              <a:xfrm>
                <a:off x="8674100" y="3594100"/>
                <a:ext cx="2908300" cy="603250"/>
                <a:chOff x="8674100" y="3594100"/>
                <a:chExt cx="2908300" cy="603250"/>
              </a:xfrm>
            </p:grpSpPr>
            <p:sp>
              <p:nvSpPr>
                <p:cNvPr id="10" name="矩形: 圆角 9">
                  <a:extLst>
                    <a:ext uri="{FF2B5EF4-FFF2-40B4-BE49-F238E27FC236}">
                      <a16:creationId xmlns:a16="http://schemas.microsoft.com/office/drawing/2014/main" id="{D514D1E5-9253-282B-DDC3-409A3679E62B}"/>
                    </a:ext>
                  </a:extLst>
                </p:cNvPr>
                <p:cNvSpPr/>
                <p:nvPr/>
              </p:nvSpPr>
              <p:spPr>
                <a:xfrm>
                  <a:off x="8674100" y="3594100"/>
                  <a:ext cx="2908300" cy="457200"/>
                </a:xfrm>
                <a:prstGeom prst="roundRect">
                  <a:avLst/>
                </a:prstGeom>
                <a:solidFill>
                  <a:srgbClr val="05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ea typeface="微软雅黑" panose="020B0503020204020204" pitchFamily="34" charset="-122"/>
                    </a:rPr>
                    <a:t>8</a:t>
                  </a:r>
                  <a:r>
                    <a:rPr lang="zh-CN" altLang="en-US" b="1" dirty="0">
                      <a:latin typeface="Arial" panose="020B0604020202020204" pitchFamily="34" charset="0"/>
                      <a:ea typeface="微软雅黑" panose="020B0503020204020204" pitchFamily="34" charset="-122"/>
                    </a:rPr>
                    <a:t>月</a:t>
                  </a:r>
                  <a:r>
                    <a:rPr lang="en-US" altLang="zh-CN" b="1" dirty="0">
                      <a:latin typeface="Arial" panose="020B0604020202020204" pitchFamily="34" charset="0"/>
                      <a:ea typeface="微软雅黑" panose="020B0503020204020204" pitchFamily="34" charset="-122"/>
                    </a:rPr>
                    <a:t>-9</a:t>
                  </a:r>
                  <a:r>
                    <a:rPr lang="zh-CN" altLang="en-US" b="1" dirty="0">
                      <a:latin typeface="Arial" panose="020B0604020202020204" pitchFamily="34" charset="0"/>
                      <a:ea typeface="微软雅黑" panose="020B0503020204020204" pitchFamily="34" charset="-122"/>
                    </a:rPr>
                    <a:t>月</a:t>
                  </a:r>
                </a:p>
              </p:txBody>
            </p:sp>
            <p:sp>
              <p:nvSpPr>
                <p:cNvPr id="11" name="等腰三角形 10">
                  <a:extLst>
                    <a:ext uri="{FF2B5EF4-FFF2-40B4-BE49-F238E27FC236}">
                      <a16:creationId xmlns:a16="http://schemas.microsoft.com/office/drawing/2014/main" id="{0644B550-828B-A255-FEA9-8CBF0D19E234}"/>
                    </a:ext>
                  </a:extLst>
                </p:cNvPr>
                <p:cNvSpPr/>
                <p:nvPr/>
              </p:nvSpPr>
              <p:spPr>
                <a:xfrm rot="10800000">
                  <a:off x="10039858" y="4044950"/>
                  <a:ext cx="176784" cy="152400"/>
                </a:xfrm>
                <a:prstGeom prst="triangle">
                  <a:avLst/>
                </a:prstGeom>
                <a:solidFill>
                  <a:srgbClr val="05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A3DA4799-A57F-E0E6-6FFB-C537267D3E67}"/>
                  </a:ext>
                </a:extLst>
              </p:cNvPr>
              <p:cNvSpPr/>
              <p:nvPr/>
            </p:nvSpPr>
            <p:spPr>
              <a:xfrm>
                <a:off x="9482147" y="4466226"/>
                <a:ext cx="1292206" cy="1113970"/>
              </a:xfrm>
              <a:prstGeom prst="roundRect">
                <a:avLst/>
              </a:prstGeom>
              <a:solidFill>
                <a:srgbClr val="05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rgbClr val="FFFFFF"/>
                    </a:solidFill>
                    <a:latin typeface="Arial" panose="020B0604020202020204" pitchFamily="34" charset="0"/>
                    <a:ea typeface="微软雅黑" panose="020B0503020204020204" pitchFamily="34" charset="-122"/>
                  </a:rPr>
                  <a:t>持续</a:t>
                </a:r>
                <a:endParaRPr kumimoji="1" lang="en-US" altLang="zh-CN" sz="2000" b="1" dirty="0">
                  <a:solidFill>
                    <a:srgbClr val="FFFFFF"/>
                  </a:solidFill>
                  <a:latin typeface="Arial" panose="020B0604020202020204" pitchFamily="34" charset="0"/>
                  <a:ea typeface="微软雅黑" panose="020B0503020204020204" pitchFamily="34" charset="-122"/>
                </a:endParaRPr>
              </a:p>
              <a:p>
                <a:pPr algn="ctr"/>
                <a:r>
                  <a:rPr kumimoji="1" lang="zh-CN" altLang="en-US" sz="2000" b="1" dirty="0">
                    <a:solidFill>
                      <a:srgbClr val="FFFFFF"/>
                    </a:solidFill>
                    <a:latin typeface="Arial" panose="020B0604020202020204" pitchFamily="34" charset="0"/>
                    <a:ea typeface="微软雅黑" panose="020B0503020204020204" pitchFamily="34" charset="-122"/>
                  </a:rPr>
                  <a:t>联系</a:t>
                </a:r>
                <a:endParaRPr kumimoji="1" lang="en-US" altLang="zh-CN" sz="2000" b="1" dirty="0">
                  <a:solidFill>
                    <a:srgbClr val="FFFFFF"/>
                  </a:solidFill>
                  <a:latin typeface="Arial" panose="020B0604020202020204" pitchFamily="34" charset="0"/>
                  <a:ea typeface="微软雅黑" panose="020B0503020204020204" pitchFamily="34" charset="-122"/>
                </a:endParaRPr>
              </a:p>
            </p:txBody>
          </p:sp>
          <p:sp>
            <p:nvSpPr>
              <p:cNvPr id="9" name="文本框 8">
                <a:extLst>
                  <a:ext uri="{FF2B5EF4-FFF2-40B4-BE49-F238E27FC236}">
                    <a16:creationId xmlns:a16="http://schemas.microsoft.com/office/drawing/2014/main" id="{2EAF4603-5982-4AC9-EEDF-AA07C6514F39}"/>
                  </a:ext>
                </a:extLst>
              </p:cNvPr>
              <p:cNvSpPr txBox="1"/>
              <p:nvPr/>
            </p:nvSpPr>
            <p:spPr>
              <a:xfrm>
                <a:off x="8888422" y="1801217"/>
                <a:ext cx="2656439" cy="1524007"/>
              </a:xfrm>
              <a:prstGeom prst="rect">
                <a:avLst/>
              </a:prstGeom>
              <a:noFill/>
            </p:spPr>
            <p:txBody>
              <a:bodyPr wrap="square" lIns="0" rIns="0" rtlCol="0">
                <a:spAutoFit/>
              </a:bodyPr>
              <a:lstStyle/>
              <a:p>
                <a:pPr marL="285750" indent="-285750">
                  <a:lnSpc>
                    <a:spcPct val="150000"/>
                  </a:lnSpc>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营员</a:t>
                </a:r>
                <a:r>
                  <a:rPr lang="zh-CN" altLang="en-US" sz="1600" dirty="0">
                    <a:effectLst/>
                    <a:latin typeface="Arial" panose="020B0604020202020204" pitchFamily="34" charset="0"/>
                    <a:ea typeface="微软雅黑" panose="020B0503020204020204" pitchFamily="34" charset="-122"/>
                  </a:rPr>
                  <a:t>信息及时发各中心，落实联系导师</a:t>
                </a:r>
                <a:endParaRPr lang="en-US" altLang="zh-CN" sz="1600" dirty="0">
                  <a:effectLst/>
                  <a:latin typeface="Arial" panose="020B0604020202020204" pitchFamily="34" charset="0"/>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专人一对一协助学生确定科研兴趣和方向</a:t>
                </a:r>
                <a:endParaRPr lang="en-US" altLang="zh-CN" sz="1600" dirty="0">
                  <a:effectLst/>
                  <a:latin typeface="Arial" panose="020B0604020202020204" pitchFamily="34" charset="0"/>
                  <a:ea typeface="微软雅黑" panose="020B0503020204020204" pitchFamily="34" charset="-122"/>
                </a:endParaRPr>
              </a:p>
            </p:txBody>
          </p:sp>
        </p:grpSp>
      </p:grpSp>
      <p:sp>
        <p:nvSpPr>
          <p:cNvPr id="28" name="矩形 27">
            <a:extLst>
              <a:ext uri="{FF2B5EF4-FFF2-40B4-BE49-F238E27FC236}">
                <a16:creationId xmlns:a16="http://schemas.microsoft.com/office/drawing/2014/main" id="{2F97BC74-CAE6-F736-E32C-57BBF5A6B224}"/>
              </a:ext>
            </a:extLst>
          </p:cNvPr>
          <p:cNvSpPr>
            <a:spLocks/>
          </p:cNvSpPr>
          <p:nvPr/>
        </p:nvSpPr>
        <p:spPr>
          <a:xfrm>
            <a:off x="805230" y="951281"/>
            <a:ext cx="11285764" cy="9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buSzPct val="25000"/>
            </a:pPr>
            <a:r>
              <a:rPr lang="zh-CN" altLang="en-US"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面向全国优秀大学生，展现科学家精神和大科学装置魅力，吸引学生加入高能事业</a:t>
            </a:r>
            <a:endParaRPr lang="en-US" altLang="zh-CN" sz="28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标题 1">
            <a:extLst>
              <a:ext uri="{FF2B5EF4-FFF2-40B4-BE49-F238E27FC236}">
                <a16:creationId xmlns:a16="http://schemas.microsoft.com/office/drawing/2014/main" id="{431DFF29-9A1D-4B0F-A313-F259244EA22F}"/>
              </a:ext>
            </a:extLst>
          </p:cNvPr>
          <p:cNvSpPr txBox="1">
            <a:spLocks/>
          </p:cNvSpPr>
          <p:nvPr/>
        </p:nvSpPr>
        <p:spPr>
          <a:xfrm>
            <a:off x="1157034" y="83711"/>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夏令营与暑期学校</a:t>
            </a:r>
          </a:p>
        </p:txBody>
      </p:sp>
    </p:spTree>
    <p:extLst>
      <p:ext uri="{BB962C8B-B14F-4D97-AF65-F5344CB8AC3E}">
        <p14:creationId xmlns:p14="http://schemas.microsoft.com/office/powerpoint/2010/main" val="380055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BE622C-944F-4FA1-84E2-1298BC79D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031" y="0"/>
            <a:ext cx="9140428" cy="6858000"/>
          </a:xfrm>
          <a:prstGeom prst="rect">
            <a:avLst/>
          </a:prstGeom>
        </p:spPr>
      </p:pic>
      <p:pic>
        <p:nvPicPr>
          <p:cNvPr id="4" name="图片 3">
            <a:extLst>
              <a:ext uri="{FF2B5EF4-FFF2-40B4-BE49-F238E27FC236}">
                <a16:creationId xmlns:a16="http://schemas.microsoft.com/office/drawing/2014/main" id="{27F9554F-0A2C-4451-9C00-334A2AC0F28C}"/>
              </a:ext>
            </a:extLst>
          </p:cNvPr>
          <p:cNvPicPr>
            <a:picLocks noChangeAspect="1"/>
          </p:cNvPicPr>
          <p:nvPr/>
        </p:nvPicPr>
        <p:blipFill rotWithShape="1">
          <a:blip r:embed="rId2">
            <a:extLst>
              <a:ext uri="{28A0092B-C50C-407E-A947-70E740481C1C}">
                <a14:useLocalDpi xmlns:a14="http://schemas.microsoft.com/office/drawing/2010/main" val="0"/>
              </a:ext>
            </a:extLst>
          </a:blip>
          <a:srcRect r="83307"/>
          <a:stretch/>
        </p:blipFill>
        <p:spPr>
          <a:xfrm>
            <a:off x="0" y="0"/>
            <a:ext cx="1525786" cy="6858000"/>
          </a:xfrm>
          <a:prstGeom prst="rect">
            <a:avLst/>
          </a:prstGeom>
        </p:spPr>
      </p:pic>
      <p:pic>
        <p:nvPicPr>
          <p:cNvPr id="11" name="图片 10">
            <a:extLst>
              <a:ext uri="{FF2B5EF4-FFF2-40B4-BE49-F238E27FC236}">
                <a16:creationId xmlns:a16="http://schemas.microsoft.com/office/drawing/2014/main" id="{D989E734-F4BC-4479-92AD-23315E6DA1F9}"/>
              </a:ext>
            </a:extLst>
          </p:cNvPr>
          <p:cNvPicPr>
            <a:picLocks noChangeAspect="1"/>
          </p:cNvPicPr>
          <p:nvPr/>
        </p:nvPicPr>
        <p:blipFill rotWithShape="1">
          <a:blip r:embed="rId2">
            <a:extLst>
              <a:ext uri="{28A0092B-C50C-407E-A947-70E740481C1C}">
                <a14:useLocalDpi xmlns:a14="http://schemas.microsoft.com/office/drawing/2010/main" val="0"/>
              </a:ext>
            </a:extLst>
          </a:blip>
          <a:srcRect r="82657"/>
          <a:stretch/>
        </p:blipFill>
        <p:spPr>
          <a:xfrm>
            <a:off x="1525786" y="0"/>
            <a:ext cx="1585245" cy="6858000"/>
          </a:xfrm>
          <a:prstGeom prst="rect">
            <a:avLst/>
          </a:prstGeom>
        </p:spPr>
      </p:pic>
      <p:sp>
        <p:nvSpPr>
          <p:cNvPr id="10" name="矩形 9">
            <a:extLst>
              <a:ext uri="{FF2B5EF4-FFF2-40B4-BE49-F238E27FC236}">
                <a16:creationId xmlns:a16="http://schemas.microsoft.com/office/drawing/2014/main" id="{8E61D61A-B3CF-480F-BFF1-C35A831D5811}"/>
              </a:ext>
            </a:extLst>
          </p:cNvPr>
          <p:cNvSpPr/>
          <p:nvPr/>
        </p:nvSpPr>
        <p:spPr>
          <a:xfrm>
            <a:off x="0" y="0"/>
            <a:ext cx="12251459" cy="6858000"/>
          </a:xfrm>
          <a:prstGeom prst="rect">
            <a:avLst/>
          </a:prstGeom>
          <a:gradFill flip="none" rotWithShape="1">
            <a:gsLst>
              <a:gs pos="0">
                <a:srgbClr val="0058B0">
                  <a:alpha val="21000"/>
                  <a:lumMod val="0"/>
                  <a:lumOff val="100000"/>
                </a:srgbClr>
              </a:gs>
              <a:gs pos="100000">
                <a:srgbClr val="002060"/>
              </a:gs>
              <a:gs pos="100000">
                <a:srgbClr val="053C80"/>
              </a:gs>
              <a:gs pos="75000">
                <a:srgbClr val="002060"/>
              </a:gs>
              <a:gs pos="70000">
                <a:srgbClr val="002060">
                  <a:alpha val="80000"/>
                </a:srgbClr>
              </a:gs>
              <a:gs pos="30000">
                <a:srgbClr val="002060">
                  <a:alpha val="53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标题 3">
            <a:extLst>
              <a:ext uri="{FF2B5EF4-FFF2-40B4-BE49-F238E27FC236}">
                <a16:creationId xmlns:a16="http://schemas.microsoft.com/office/drawing/2014/main" id="{03CEF8F2-A9FD-40E4-BB08-B4211EDA9128}"/>
              </a:ext>
            </a:extLst>
          </p:cNvPr>
          <p:cNvSpPr txBox="1">
            <a:spLocks/>
          </p:cNvSpPr>
          <p:nvPr/>
        </p:nvSpPr>
        <p:spPr>
          <a:xfrm>
            <a:off x="305560" y="2373934"/>
            <a:ext cx="3531812" cy="1690333"/>
          </a:xfrm>
          <a:prstGeom prst="rect">
            <a:avLst/>
          </a:prstGeom>
        </p:spPr>
        <p:txBody>
          <a:bodyPr>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lnSpc>
                <a:spcPct val="170000"/>
              </a:lnSpc>
            </a:pPr>
            <a:r>
              <a:rPr lang="zh-CN" altLang="en-US" sz="4800" dirty="0">
                <a:solidFill>
                  <a:schemeClr val="bg1"/>
                </a:solidFill>
                <a:latin typeface="微软雅黑" panose="020B0503020204020204" pitchFamily="34" charset="-122"/>
                <a:ea typeface="微软雅黑" panose="020B0503020204020204" pitchFamily="34" charset="-122"/>
              </a:rPr>
              <a:t>历史传承</a:t>
            </a:r>
            <a:endParaRPr lang="en-US" altLang="zh-CN" sz="4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80283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2F97BC74-CAE6-F736-E32C-57BBF5A6B224}"/>
              </a:ext>
            </a:extLst>
          </p:cNvPr>
          <p:cNvSpPr>
            <a:spLocks/>
          </p:cNvSpPr>
          <p:nvPr/>
        </p:nvSpPr>
        <p:spPr>
          <a:xfrm>
            <a:off x="840937" y="929761"/>
            <a:ext cx="10510125" cy="9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buSzPct val="25000"/>
            </a:pPr>
            <a:r>
              <a:rPr lang="zh-CN" altLang="en-US"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为了让学生近距离接触大科学装置项目，深入科研工作一线，了解未来从事科研工作的环境，</a:t>
            </a:r>
            <a:r>
              <a:rPr lang="en-US" altLang="zh-CN"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2024</a:t>
            </a:r>
            <a:r>
              <a:rPr lang="zh-CN" altLang="en-US"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年同步举办</a:t>
            </a:r>
            <a:r>
              <a:rPr lang="en-US" altLang="zh-CN"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5</a:t>
            </a:r>
            <a:r>
              <a:rPr lang="zh-CN" altLang="en-US"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期活动</a:t>
            </a:r>
            <a:endParaRPr lang="en-US" altLang="zh-CN" sz="28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标题 1">
            <a:extLst>
              <a:ext uri="{FF2B5EF4-FFF2-40B4-BE49-F238E27FC236}">
                <a16:creationId xmlns:a16="http://schemas.microsoft.com/office/drawing/2014/main" id="{431DFF29-9A1D-4B0F-A313-F259244EA22F}"/>
              </a:ext>
            </a:extLst>
          </p:cNvPr>
          <p:cNvSpPr txBox="1">
            <a:spLocks/>
          </p:cNvSpPr>
          <p:nvPr/>
        </p:nvSpPr>
        <p:spPr>
          <a:xfrm>
            <a:off x="1080834" y="128362"/>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en-US" altLang="zh-CN" sz="3200" spc="100" dirty="0">
                <a:solidFill>
                  <a:sysClr val="window" lastClr="FFFFFF"/>
                </a:solidFill>
                <a:latin typeface="+中文正文" charset="0"/>
                <a:ea typeface="微软雅黑" panose="020B0503020204020204" charset="-122"/>
              </a:rPr>
              <a:t>2024</a:t>
            </a:r>
            <a:r>
              <a:rPr lang="zh-CN" altLang="en-US" sz="3200" spc="100" dirty="0">
                <a:solidFill>
                  <a:sysClr val="window" lastClr="FFFFFF"/>
                </a:solidFill>
                <a:latin typeface="+中文正文" charset="0"/>
                <a:ea typeface="微软雅黑" panose="020B0503020204020204" charset="-122"/>
              </a:rPr>
              <a:t>年夏令营与暑期学校</a:t>
            </a:r>
          </a:p>
        </p:txBody>
      </p:sp>
      <p:pic>
        <p:nvPicPr>
          <p:cNvPr id="30" name="图片 29">
            <a:extLst>
              <a:ext uri="{FF2B5EF4-FFF2-40B4-BE49-F238E27FC236}">
                <a16:creationId xmlns:a16="http://schemas.microsoft.com/office/drawing/2014/main" id="{FEE73FD7-CF5F-40B4-8ADA-6CD15DB3D8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938"/>
          <a:stretch/>
        </p:blipFill>
        <p:spPr>
          <a:xfrm>
            <a:off x="4746141" y="2296558"/>
            <a:ext cx="2107618" cy="4155064"/>
          </a:xfrm>
          <a:prstGeom prst="rect">
            <a:avLst/>
          </a:prstGeom>
        </p:spPr>
      </p:pic>
      <p:pic>
        <p:nvPicPr>
          <p:cNvPr id="31" name="图片 30">
            <a:extLst>
              <a:ext uri="{FF2B5EF4-FFF2-40B4-BE49-F238E27FC236}">
                <a16:creationId xmlns:a16="http://schemas.microsoft.com/office/drawing/2014/main" id="{3A11A6EE-6D34-44F1-A27B-8D46B5F214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568" b="18394"/>
          <a:stretch/>
        </p:blipFill>
        <p:spPr>
          <a:xfrm>
            <a:off x="7057536" y="2296558"/>
            <a:ext cx="2564268" cy="4155064"/>
          </a:xfrm>
          <a:prstGeom prst="rect">
            <a:avLst/>
          </a:prstGeom>
        </p:spPr>
      </p:pic>
      <p:pic>
        <p:nvPicPr>
          <p:cNvPr id="33" name="图片 32">
            <a:extLst>
              <a:ext uri="{FF2B5EF4-FFF2-40B4-BE49-F238E27FC236}">
                <a16:creationId xmlns:a16="http://schemas.microsoft.com/office/drawing/2014/main" id="{24627592-0527-45A3-AECD-EA017688A9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814"/>
          <a:stretch/>
        </p:blipFill>
        <p:spPr>
          <a:xfrm>
            <a:off x="9753586" y="2296558"/>
            <a:ext cx="2256746" cy="4155064"/>
          </a:xfrm>
          <a:prstGeom prst="rect">
            <a:avLst/>
          </a:prstGeom>
        </p:spPr>
      </p:pic>
      <p:sp>
        <p:nvSpPr>
          <p:cNvPr id="34" name="文本框 33">
            <a:extLst>
              <a:ext uri="{FF2B5EF4-FFF2-40B4-BE49-F238E27FC236}">
                <a16:creationId xmlns:a16="http://schemas.microsoft.com/office/drawing/2014/main" id="{4F39C4BC-8B5D-4180-AE0D-7CA38BDA5369}"/>
              </a:ext>
            </a:extLst>
          </p:cNvPr>
          <p:cNvSpPr txBox="1"/>
          <p:nvPr/>
        </p:nvSpPr>
        <p:spPr>
          <a:xfrm>
            <a:off x="475030" y="2161091"/>
            <a:ext cx="3792170" cy="4111062"/>
          </a:xfrm>
          <a:prstGeom prst="rect">
            <a:avLst/>
          </a:prstGeom>
          <a:noFill/>
        </p:spPr>
        <p:txBody>
          <a:bodyPr wrap="square" lIns="0" rIns="0" rtlCol="0">
            <a:spAutoFit/>
          </a:bodyPr>
          <a:lstStyle/>
          <a:p>
            <a:pPr marL="342900" indent="-342900">
              <a:lnSpc>
                <a:spcPct val="150000"/>
              </a:lnSpc>
              <a:buFont typeface="+mj-lt"/>
              <a:buAutoNum type="arabicPeriod"/>
            </a:pPr>
            <a:r>
              <a:rPr lang="zh-CN" altLang="en-US" dirty="0"/>
              <a:t>第十二届优秀大学生夏令营，北京玉泉路园区</a:t>
            </a:r>
            <a:endParaRPr lang="en-US" altLang="zh-CN" dirty="0"/>
          </a:p>
          <a:p>
            <a:pPr marL="342900" indent="-342900">
              <a:lnSpc>
                <a:spcPct val="150000"/>
              </a:lnSpc>
              <a:buFont typeface="+mj-lt"/>
              <a:buAutoNum type="arabicPeriod"/>
            </a:pPr>
            <a:r>
              <a:rPr lang="en-US" altLang="zh-CN" dirty="0"/>
              <a:t>2024</a:t>
            </a:r>
            <a:r>
              <a:rPr lang="zh-CN" altLang="en-US" dirty="0"/>
              <a:t>年中微子夏令营，广东江门园区</a:t>
            </a:r>
            <a:endParaRPr lang="en-US" altLang="zh-CN" dirty="0"/>
          </a:p>
          <a:p>
            <a:pPr marL="342900" indent="-342900">
              <a:lnSpc>
                <a:spcPct val="150000"/>
              </a:lnSpc>
              <a:buFont typeface="+mj-lt"/>
              <a:buAutoNum type="arabicPeriod"/>
            </a:pPr>
            <a:r>
              <a:rPr lang="zh-CN" altLang="en-US" dirty="0"/>
              <a:t>“走近国之重器</a:t>
            </a:r>
            <a:r>
              <a:rPr lang="en-US" altLang="zh-CN" dirty="0"/>
              <a:t>-</a:t>
            </a:r>
            <a:r>
              <a:rPr lang="zh-CN" altLang="en-US" dirty="0"/>
              <a:t>中国散裂中子源”暑期学校，广东东莞园区 </a:t>
            </a:r>
            <a:endParaRPr lang="en-US" altLang="zh-CN" dirty="0"/>
          </a:p>
          <a:p>
            <a:pPr marL="342900" indent="-342900">
              <a:lnSpc>
                <a:spcPct val="150000"/>
              </a:lnSpc>
              <a:buFont typeface="+mj-lt"/>
              <a:buAutoNum type="arabicPeriod"/>
            </a:pPr>
            <a:r>
              <a:rPr lang="zh-CN" altLang="en-US" dirty="0"/>
              <a:t>“照亮微观世界</a:t>
            </a:r>
            <a:r>
              <a:rPr lang="en-US" altLang="zh-CN" dirty="0"/>
              <a:t>-</a:t>
            </a:r>
            <a:r>
              <a:rPr lang="zh-CN" altLang="en-US" dirty="0"/>
              <a:t>高能同步辐射光源”暑期学校，北京怀柔园区</a:t>
            </a:r>
            <a:endParaRPr lang="en-US" altLang="zh-CN" dirty="0"/>
          </a:p>
          <a:p>
            <a:pPr marL="342900" indent="-342900">
              <a:lnSpc>
                <a:spcPct val="150000"/>
              </a:lnSpc>
              <a:buFont typeface="+mj-lt"/>
              <a:buAutoNum type="arabicPeriod"/>
            </a:pPr>
            <a:r>
              <a:rPr lang="zh-CN" altLang="en-US" sz="1600" dirty="0">
                <a:effectLst/>
                <a:latin typeface="Arial" panose="020B0604020202020204" pitchFamily="34" charset="0"/>
                <a:ea typeface="微软雅黑" panose="020B0503020204020204" pitchFamily="34" charset="-122"/>
              </a:rPr>
              <a:t>山东大学</a:t>
            </a:r>
            <a:r>
              <a:rPr lang="en-US" altLang="zh-CN" sz="1600" dirty="0">
                <a:effectLst/>
                <a:latin typeface="Arial" panose="020B0604020202020204" pitchFamily="34" charset="0"/>
                <a:ea typeface="微软雅黑" panose="020B0503020204020204" pitchFamily="34" charset="-122"/>
              </a:rPr>
              <a:t>-</a:t>
            </a:r>
            <a:r>
              <a:rPr lang="zh-CN" altLang="en-US" sz="1600" dirty="0">
                <a:effectLst/>
                <a:latin typeface="Arial" panose="020B0604020202020204" pitchFamily="34" charset="0"/>
                <a:ea typeface="微软雅黑" panose="020B0503020204020204" pitchFamily="34" charset="-122"/>
              </a:rPr>
              <a:t>高能所暑期学校，山东济南园区</a:t>
            </a:r>
            <a:endParaRPr lang="en-US" altLang="zh-CN" sz="1600" dirty="0">
              <a:effectLst/>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496078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E260F1E-47CF-4D49-9A0F-BDC29C42F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58" y="3391822"/>
            <a:ext cx="2170935" cy="1586575"/>
          </a:xfrm>
          <a:prstGeom prst="rect">
            <a:avLst/>
          </a:prstGeom>
        </p:spPr>
      </p:pic>
      <p:sp>
        <p:nvSpPr>
          <p:cNvPr id="2" name="标题 1">
            <a:extLst>
              <a:ext uri="{FF2B5EF4-FFF2-40B4-BE49-F238E27FC236}">
                <a16:creationId xmlns:a16="http://schemas.microsoft.com/office/drawing/2014/main" id="{191464DC-273E-46F7-8037-DBF42E901E3B}"/>
              </a:ext>
            </a:extLst>
          </p:cNvPr>
          <p:cNvSpPr txBox="1">
            <a:spLocks/>
          </p:cNvSpPr>
          <p:nvPr/>
        </p:nvSpPr>
        <p:spPr>
          <a:xfrm>
            <a:off x="1166460" y="130316"/>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en-US" altLang="zh-CN" sz="3200" spc="100" dirty="0">
                <a:solidFill>
                  <a:sysClr val="window" lastClr="FFFFFF"/>
                </a:solidFill>
                <a:latin typeface="+中文正文" charset="0"/>
                <a:ea typeface="微软雅黑" panose="020B0503020204020204" charset="-122"/>
              </a:rPr>
              <a:t>2024</a:t>
            </a:r>
            <a:r>
              <a:rPr lang="zh-CN" altLang="en-US" sz="3200" spc="100" dirty="0">
                <a:solidFill>
                  <a:sysClr val="window" lastClr="FFFFFF"/>
                </a:solidFill>
                <a:latin typeface="+中文正文" charset="0"/>
                <a:ea typeface="微软雅黑" panose="020B0503020204020204" charset="-122"/>
              </a:rPr>
              <a:t>年夏令营日程</a:t>
            </a:r>
          </a:p>
        </p:txBody>
      </p:sp>
      <p:sp>
        <p:nvSpPr>
          <p:cNvPr id="41" name="燕尾形 3">
            <a:extLst>
              <a:ext uri="{FF2B5EF4-FFF2-40B4-BE49-F238E27FC236}">
                <a16:creationId xmlns:a16="http://schemas.microsoft.com/office/drawing/2014/main" id="{F03147A3-8D02-4FA8-90A0-CD27A558F526}"/>
              </a:ext>
            </a:extLst>
          </p:cNvPr>
          <p:cNvSpPr/>
          <p:nvPr/>
        </p:nvSpPr>
        <p:spPr>
          <a:xfrm>
            <a:off x="592651" y="1147493"/>
            <a:ext cx="2077276" cy="522515"/>
          </a:xfrm>
          <a:prstGeom prst="chevron">
            <a:avLst/>
          </a:prstGeom>
          <a:solidFill>
            <a:srgbClr val="0F6FC6"/>
          </a:solidFill>
          <a:ln w="12700" cap="flat" cmpd="sng" algn="ctr">
            <a:noFill/>
            <a:prstDash val="solid"/>
            <a:miter lim="800000"/>
          </a:ln>
          <a:effectLst/>
        </p:spPr>
        <p:txBody>
          <a:bodyPr rtlCol="0" anchor="ctr"/>
          <a:lstStyle/>
          <a:p>
            <a:pPr lvl="0" algn="ctr" defTabSz="609630"/>
            <a:r>
              <a:rPr kumimoji="1" lang="en-US" altLang="zh-CN" sz="1600" b="1" kern="0" dirty="0">
                <a:solidFill>
                  <a:prstClr val="white"/>
                </a:solidFill>
                <a:latin typeface="Century Gothic"/>
              </a:rPr>
              <a:t>7</a:t>
            </a:r>
            <a:r>
              <a:rPr kumimoji="1" lang="zh-CN" altLang="en-US" sz="1600" b="1" kern="0" dirty="0">
                <a:solidFill>
                  <a:prstClr val="white"/>
                </a:solidFill>
                <a:latin typeface="Century Gothic"/>
              </a:rPr>
              <a:t>月</a:t>
            </a:r>
            <a:r>
              <a:rPr kumimoji="1" lang="en-US" altLang="zh-CN" sz="1600" b="1" kern="0" dirty="0">
                <a:solidFill>
                  <a:prstClr val="white"/>
                </a:solidFill>
                <a:latin typeface="Century Gothic"/>
              </a:rPr>
              <a:t>8</a:t>
            </a:r>
            <a:r>
              <a:rPr kumimoji="1" lang="zh-CN" altLang="en-US" sz="1600" b="1" kern="0" dirty="0">
                <a:solidFill>
                  <a:prstClr val="white"/>
                </a:solidFill>
                <a:latin typeface="Century Gothic"/>
              </a:rPr>
              <a:t>日</a:t>
            </a:r>
          </a:p>
        </p:txBody>
      </p:sp>
      <p:sp>
        <p:nvSpPr>
          <p:cNvPr id="42" name="燕尾形 4">
            <a:extLst>
              <a:ext uri="{FF2B5EF4-FFF2-40B4-BE49-F238E27FC236}">
                <a16:creationId xmlns:a16="http://schemas.microsoft.com/office/drawing/2014/main" id="{C380E029-6FC7-461D-83E2-71296022ACA3}"/>
              </a:ext>
            </a:extLst>
          </p:cNvPr>
          <p:cNvSpPr/>
          <p:nvPr/>
        </p:nvSpPr>
        <p:spPr>
          <a:xfrm>
            <a:off x="2812563" y="1168210"/>
            <a:ext cx="2077276" cy="522515"/>
          </a:xfrm>
          <a:prstGeom prst="chevron">
            <a:avLst/>
          </a:prstGeom>
          <a:solidFill>
            <a:srgbClr val="009DD9"/>
          </a:solidFill>
          <a:ln w="12700" cap="flat" cmpd="sng" algn="ctr">
            <a:noFill/>
            <a:prstDash val="solid"/>
            <a:miter lim="800000"/>
          </a:ln>
          <a:effectLst/>
        </p:spPr>
        <p:txBody>
          <a:bodyPr rtlCol="0" anchor="ctr"/>
          <a:lstStyle/>
          <a:p>
            <a:pPr lvl="0" algn="ctr" defTabSz="609630"/>
            <a:r>
              <a:rPr kumimoji="1" lang="en-US" altLang="zh-CN" sz="1600" b="1" kern="0" dirty="0">
                <a:solidFill>
                  <a:prstClr val="white"/>
                </a:solidFill>
                <a:latin typeface="Century Gothic"/>
              </a:rPr>
              <a:t>7</a:t>
            </a:r>
            <a:r>
              <a:rPr kumimoji="1" lang="zh-CN" altLang="en-US" sz="1600" b="1" kern="0" dirty="0">
                <a:solidFill>
                  <a:prstClr val="white"/>
                </a:solidFill>
                <a:latin typeface="Century Gothic"/>
              </a:rPr>
              <a:t>月</a:t>
            </a:r>
            <a:r>
              <a:rPr kumimoji="1" lang="en-US" altLang="zh-CN" sz="1600" b="1" kern="0" dirty="0">
                <a:solidFill>
                  <a:prstClr val="white"/>
                </a:solidFill>
                <a:latin typeface="Century Gothic"/>
              </a:rPr>
              <a:t>9</a:t>
            </a:r>
            <a:r>
              <a:rPr kumimoji="1" lang="zh-CN" altLang="en-US" sz="1600" b="1" kern="0" dirty="0">
                <a:solidFill>
                  <a:prstClr val="white"/>
                </a:solidFill>
                <a:latin typeface="Century Gothic"/>
              </a:rPr>
              <a:t>日</a:t>
            </a:r>
          </a:p>
        </p:txBody>
      </p:sp>
      <p:sp>
        <p:nvSpPr>
          <p:cNvPr id="43" name="燕尾形 5">
            <a:extLst>
              <a:ext uri="{FF2B5EF4-FFF2-40B4-BE49-F238E27FC236}">
                <a16:creationId xmlns:a16="http://schemas.microsoft.com/office/drawing/2014/main" id="{B0A77BE2-3E13-4F6C-9335-2A411D271491}"/>
              </a:ext>
            </a:extLst>
          </p:cNvPr>
          <p:cNvSpPr/>
          <p:nvPr/>
        </p:nvSpPr>
        <p:spPr>
          <a:xfrm>
            <a:off x="5032475" y="1152934"/>
            <a:ext cx="2077276" cy="522515"/>
          </a:xfrm>
          <a:prstGeom prst="chevron">
            <a:avLst/>
          </a:prstGeom>
          <a:solidFill>
            <a:srgbClr val="0BD0D9"/>
          </a:solidFill>
          <a:ln w="12700" cap="flat" cmpd="sng" algn="ctr">
            <a:noFill/>
            <a:prstDash val="solid"/>
            <a:miter lim="800000"/>
          </a:ln>
          <a:effectLst/>
        </p:spPr>
        <p:txBody>
          <a:bodyPr rtlCol="0" anchor="ctr"/>
          <a:lstStyle/>
          <a:p>
            <a:pPr lvl="0" algn="ctr" defTabSz="609630"/>
            <a:r>
              <a:rPr kumimoji="1" lang="en-US" altLang="zh-CN" sz="1600" b="1" kern="0" dirty="0">
                <a:solidFill>
                  <a:prstClr val="white"/>
                </a:solidFill>
                <a:latin typeface="Century Gothic"/>
              </a:rPr>
              <a:t>7</a:t>
            </a:r>
            <a:r>
              <a:rPr kumimoji="1" lang="zh-CN" altLang="en-US" sz="1600" b="1" kern="0" dirty="0">
                <a:solidFill>
                  <a:prstClr val="white"/>
                </a:solidFill>
                <a:latin typeface="Century Gothic"/>
              </a:rPr>
              <a:t>月</a:t>
            </a:r>
            <a:r>
              <a:rPr kumimoji="1" lang="en-US" altLang="zh-CN" sz="1600" b="1" kern="0" dirty="0">
                <a:solidFill>
                  <a:prstClr val="white"/>
                </a:solidFill>
                <a:latin typeface="Century Gothic"/>
              </a:rPr>
              <a:t>10</a:t>
            </a:r>
            <a:r>
              <a:rPr kumimoji="1" lang="zh-CN" altLang="en-US" sz="1600" b="1" kern="0" dirty="0">
                <a:solidFill>
                  <a:prstClr val="white"/>
                </a:solidFill>
                <a:latin typeface="Century Gothic"/>
              </a:rPr>
              <a:t>日</a:t>
            </a:r>
          </a:p>
        </p:txBody>
      </p:sp>
      <p:sp>
        <p:nvSpPr>
          <p:cNvPr id="44" name="燕尾形 6">
            <a:extLst>
              <a:ext uri="{FF2B5EF4-FFF2-40B4-BE49-F238E27FC236}">
                <a16:creationId xmlns:a16="http://schemas.microsoft.com/office/drawing/2014/main" id="{760D85C5-9E0F-40AD-B96E-A979E4B6D910}"/>
              </a:ext>
            </a:extLst>
          </p:cNvPr>
          <p:cNvSpPr/>
          <p:nvPr/>
        </p:nvSpPr>
        <p:spPr>
          <a:xfrm>
            <a:off x="9695027" y="1168210"/>
            <a:ext cx="2077276" cy="522515"/>
          </a:xfrm>
          <a:prstGeom prst="chevron">
            <a:avLst/>
          </a:prstGeom>
          <a:solidFill>
            <a:srgbClr val="17406D"/>
          </a:solidFill>
          <a:ln w="12700" cap="flat" cmpd="sng" algn="ctr">
            <a:noFill/>
            <a:prstDash val="solid"/>
            <a:miter lim="800000"/>
          </a:ln>
          <a:effectLst/>
        </p:spPr>
        <p:txBody>
          <a:bodyPr rtlCol="0" anchor="ctr"/>
          <a:lstStyle/>
          <a:p>
            <a:pPr lvl="0" algn="ctr" defTabSz="609630"/>
            <a:r>
              <a:rPr kumimoji="1" lang="en-US" altLang="zh-CN" sz="1600" b="1" kern="0" dirty="0">
                <a:solidFill>
                  <a:prstClr val="white"/>
                </a:solidFill>
                <a:latin typeface="Century Gothic"/>
              </a:rPr>
              <a:t>7</a:t>
            </a:r>
            <a:r>
              <a:rPr kumimoji="1" lang="zh-CN" altLang="en-US" sz="1600" b="1" kern="0" dirty="0">
                <a:solidFill>
                  <a:prstClr val="white"/>
                </a:solidFill>
                <a:latin typeface="Century Gothic"/>
              </a:rPr>
              <a:t>月</a:t>
            </a:r>
            <a:r>
              <a:rPr kumimoji="1" lang="en-US" altLang="zh-CN" sz="1600" b="1" kern="0" dirty="0">
                <a:solidFill>
                  <a:prstClr val="white"/>
                </a:solidFill>
                <a:latin typeface="Century Gothic"/>
              </a:rPr>
              <a:t>10</a:t>
            </a:r>
            <a:r>
              <a:rPr kumimoji="1" lang="zh-CN" altLang="en-US" sz="1600" b="1" kern="0" dirty="0">
                <a:solidFill>
                  <a:prstClr val="white"/>
                </a:solidFill>
                <a:latin typeface="Century Gothic"/>
              </a:rPr>
              <a:t>日</a:t>
            </a:r>
          </a:p>
        </p:txBody>
      </p:sp>
      <p:sp>
        <p:nvSpPr>
          <p:cNvPr id="45" name="矩形 44">
            <a:extLst>
              <a:ext uri="{FF2B5EF4-FFF2-40B4-BE49-F238E27FC236}">
                <a16:creationId xmlns:a16="http://schemas.microsoft.com/office/drawing/2014/main" id="{A10837A0-3AB4-47F5-BB4A-17E63C056422}"/>
              </a:ext>
            </a:extLst>
          </p:cNvPr>
          <p:cNvSpPr/>
          <p:nvPr/>
        </p:nvSpPr>
        <p:spPr>
          <a:xfrm>
            <a:off x="794853" y="1959984"/>
            <a:ext cx="1439614" cy="1200329"/>
          </a:xfrm>
          <a:prstGeom prst="rect">
            <a:avLst/>
          </a:prstGeom>
        </p:spPr>
        <p:txBody>
          <a:bodyPr wrap="square">
            <a:spAutoFit/>
          </a:bodyPr>
          <a:lstStyle/>
          <a:p>
            <a:pPr marL="285750" indent="-285750" fontAlgn="ctr">
              <a:buFont typeface="Arial" panose="020B0604020202020204" pitchFamily="34" charset="0"/>
              <a:buChar char="•"/>
            </a:pPr>
            <a:r>
              <a:rPr lang="zh-CN" altLang="en-US" b="1" dirty="0">
                <a:solidFill>
                  <a:srgbClr val="000000"/>
                </a:solidFill>
                <a:latin typeface="+mn-ea"/>
              </a:rPr>
              <a:t>营员报到</a:t>
            </a:r>
            <a:endParaRPr lang="en-US" altLang="zh-CN" b="1" dirty="0">
              <a:solidFill>
                <a:srgbClr val="000000"/>
              </a:solidFill>
              <a:latin typeface="+mn-ea"/>
            </a:endParaRPr>
          </a:p>
          <a:p>
            <a:pPr marL="285750" indent="-285750" fontAlgn="ctr">
              <a:buFont typeface="Arial" panose="020B0604020202020204" pitchFamily="34" charset="0"/>
              <a:buChar char="•"/>
            </a:pPr>
            <a:r>
              <a:rPr lang="zh-CN" altLang="en-US" b="1" dirty="0">
                <a:solidFill>
                  <a:srgbClr val="000000"/>
                </a:solidFill>
                <a:latin typeface="+mn-ea"/>
              </a:rPr>
              <a:t>领取入营材料</a:t>
            </a:r>
            <a:endParaRPr lang="en-US" altLang="zh-CN" b="1" dirty="0">
              <a:solidFill>
                <a:srgbClr val="000000"/>
              </a:solidFill>
              <a:latin typeface="+mn-ea"/>
            </a:endParaRPr>
          </a:p>
          <a:p>
            <a:pPr marL="285750" indent="-285750" fontAlgn="ctr">
              <a:buFont typeface="Arial" panose="020B0604020202020204" pitchFamily="34" charset="0"/>
              <a:buChar char="•"/>
            </a:pPr>
            <a:r>
              <a:rPr lang="zh-CN" altLang="en-US" b="1" dirty="0">
                <a:solidFill>
                  <a:srgbClr val="000000"/>
                </a:solidFill>
                <a:latin typeface="+mn-ea"/>
              </a:rPr>
              <a:t>分组</a:t>
            </a:r>
          </a:p>
        </p:txBody>
      </p:sp>
      <p:sp>
        <p:nvSpPr>
          <p:cNvPr id="46" name="矩形 45">
            <a:extLst>
              <a:ext uri="{FF2B5EF4-FFF2-40B4-BE49-F238E27FC236}">
                <a16:creationId xmlns:a16="http://schemas.microsoft.com/office/drawing/2014/main" id="{E74EC248-CBF6-4C5D-AB60-F68D42658C34}"/>
              </a:ext>
            </a:extLst>
          </p:cNvPr>
          <p:cNvSpPr/>
          <p:nvPr/>
        </p:nvSpPr>
        <p:spPr>
          <a:xfrm>
            <a:off x="2789961" y="2068976"/>
            <a:ext cx="1794601" cy="923330"/>
          </a:xfrm>
          <a:prstGeom prst="rect">
            <a:avLst/>
          </a:prstGeom>
        </p:spPr>
        <p:txBody>
          <a:bodyPr wrap="square">
            <a:spAutoFit/>
          </a:bodyPr>
          <a:lstStyle/>
          <a:p>
            <a:pPr marL="285750" indent="-285750" defTabSz="609630">
              <a:buFont typeface="Arial" panose="020B0604020202020204" pitchFamily="34" charset="0"/>
              <a:buChar char="•"/>
            </a:pPr>
            <a:r>
              <a:rPr lang="zh-CN" altLang="en-US" b="1" dirty="0">
                <a:solidFill>
                  <a:prstClr val="black"/>
                </a:solidFill>
                <a:latin typeface="Century Gothic"/>
              </a:rPr>
              <a:t>研究所所情介绍</a:t>
            </a:r>
            <a:endParaRPr lang="en-US" altLang="zh-CN" b="1" dirty="0">
              <a:solidFill>
                <a:prstClr val="black"/>
              </a:solidFill>
              <a:latin typeface="Century Gothic"/>
            </a:endParaRPr>
          </a:p>
          <a:p>
            <a:pPr marL="285750" indent="-285750" defTabSz="609630">
              <a:buFont typeface="Arial" panose="020B0604020202020204" pitchFamily="34" charset="0"/>
              <a:buChar char="•"/>
            </a:pPr>
            <a:r>
              <a:rPr lang="zh-CN" altLang="en-US" b="1" dirty="0">
                <a:solidFill>
                  <a:prstClr val="black"/>
                </a:solidFill>
                <a:latin typeface="Century Gothic"/>
              </a:rPr>
              <a:t>科普报告</a:t>
            </a:r>
          </a:p>
        </p:txBody>
      </p:sp>
      <p:sp>
        <p:nvSpPr>
          <p:cNvPr id="47" name="矩形 46">
            <a:extLst>
              <a:ext uri="{FF2B5EF4-FFF2-40B4-BE49-F238E27FC236}">
                <a16:creationId xmlns:a16="http://schemas.microsoft.com/office/drawing/2014/main" id="{E5618211-EBFD-4B5A-9674-2AB7185C8B91}"/>
              </a:ext>
            </a:extLst>
          </p:cNvPr>
          <p:cNvSpPr/>
          <p:nvPr/>
        </p:nvSpPr>
        <p:spPr>
          <a:xfrm>
            <a:off x="4985645" y="2038424"/>
            <a:ext cx="2077276" cy="1200329"/>
          </a:xfrm>
          <a:prstGeom prst="rect">
            <a:avLst/>
          </a:prstGeom>
        </p:spPr>
        <p:txBody>
          <a:bodyPr wrap="square">
            <a:spAutoFit/>
          </a:bodyPr>
          <a:lstStyle/>
          <a:p>
            <a:pPr marL="285750" indent="-285750" fontAlgn="ctr">
              <a:buFont typeface="Arial" panose="020B0604020202020204" pitchFamily="34" charset="0"/>
              <a:buChar char="•"/>
            </a:pPr>
            <a:r>
              <a:rPr lang="zh-CN" altLang="en-US" b="1" dirty="0">
                <a:solidFill>
                  <a:srgbClr val="000000"/>
                </a:solidFill>
                <a:latin typeface="+mn-ea"/>
              </a:rPr>
              <a:t>参观大科学装置、实验室，</a:t>
            </a:r>
            <a:endParaRPr lang="en-US" altLang="zh-CN" b="1" dirty="0">
              <a:solidFill>
                <a:srgbClr val="000000"/>
              </a:solidFill>
              <a:latin typeface="+mn-ea"/>
            </a:endParaRPr>
          </a:p>
          <a:p>
            <a:pPr marL="285750" indent="-285750" fontAlgn="ctr">
              <a:buFont typeface="Arial" panose="020B0604020202020204" pitchFamily="34" charset="0"/>
              <a:buChar char="•"/>
            </a:pPr>
            <a:r>
              <a:rPr lang="zh-CN" altLang="en-US" b="1" dirty="0">
                <a:solidFill>
                  <a:srgbClr val="000000"/>
                </a:solidFill>
                <a:latin typeface="+mn-ea"/>
              </a:rPr>
              <a:t>师生面对面交流</a:t>
            </a:r>
            <a:endParaRPr lang="en-US" altLang="zh-CN" b="1" dirty="0">
              <a:solidFill>
                <a:srgbClr val="000000"/>
              </a:solidFill>
              <a:latin typeface="+mn-ea"/>
            </a:endParaRPr>
          </a:p>
          <a:p>
            <a:pPr marL="285750" indent="-285750" fontAlgn="ctr">
              <a:buFont typeface="Arial" panose="020B0604020202020204" pitchFamily="34" charset="0"/>
              <a:buChar char="•"/>
            </a:pPr>
            <a:r>
              <a:rPr lang="zh-CN" altLang="en-US" b="1" dirty="0">
                <a:solidFill>
                  <a:srgbClr val="000000"/>
                </a:solidFill>
                <a:latin typeface="+mn-ea"/>
              </a:rPr>
              <a:t>师兄师姐茶话会</a:t>
            </a:r>
          </a:p>
        </p:txBody>
      </p:sp>
      <p:sp>
        <p:nvSpPr>
          <p:cNvPr id="48" name="矩形 47">
            <a:extLst>
              <a:ext uri="{FF2B5EF4-FFF2-40B4-BE49-F238E27FC236}">
                <a16:creationId xmlns:a16="http://schemas.microsoft.com/office/drawing/2014/main" id="{4874F348-1710-44B0-8E4A-EA9A3F9B5A92}"/>
              </a:ext>
            </a:extLst>
          </p:cNvPr>
          <p:cNvSpPr/>
          <p:nvPr/>
        </p:nvSpPr>
        <p:spPr>
          <a:xfrm>
            <a:off x="7381589" y="2064857"/>
            <a:ext cx="1860336" cy="923330"/>
          </a:xfrm>
          <a:prstGeom prst="rect">
            <a:avLst/>
          </a:prstGeom>
        </p:spPr>
        <p:txBody>
          <a:bodyPr wrap="square">
            <a:spAutoFit/>
          </a:bodyPr>
          <a:lstStyle/>
          <a:p>
            <a:pPr marL="285750" indent="-285750" defTabSz="609630">
              <a:buFont typeface="Arial" panose="020B0604020202020204" pitchFamily="34" charset="0"/>
              <a:buChar char="•"/>
            </a:pPr>
            <a:r>
              <a:rPr lang="zh-CN" altLang="en-US" b="1" dirty="0">
                <a:solidFill>
                  <a:prstClr val="black"/>
                </a:solidFill>
                <a:latin typeface="Century Gothic"/>
              </a:rPr>
              <a:t>优秀营员选拔</a:t>
            </a:r>
            <a:endParaRPr lang="en-US" altLang="zh-CN" b="1" dirty="0">
              <a:solidFill>
                <a:prstClr val="black"/>
              </a:solidFill>
              <a:latin typeface="Century Gothic"/>
            </a:endParaRPr>
          </a:p>
          <a:p>
            <a:pPr marL="285750" indent="-285750" defTabSz="609630">
              <a:buFont typeface="Arial" panose="020B0604020202020204" pitchFamily="34" charset="0"/>
              <a:buChar char="•"/>
            </a:pPr>
            <a:r>
              <a:rPr lang="zh-CN" altLang="en-US" b="1" dirty="0">
                <a:solidFill>
                  <a:prstClr val="black"/>
                </a:solidFill>
                <a:latin typeface="Century Gothic"/>
              </a:rPr>
              <a:t>夏令营晚会</a:t>
            </a:r>
            <a:endParaRPr lang="en-US" altLang="zh-CN" b="1" dirty="0">
              <a:solidFill>
                <a:prstClr val="black"/>
              </a:solidFill>
              <a:latin typeface="Century Gothic"/>
            </a:endParaRPr>
          </a:p>
          <a:p>
            <a:pPr marL="285750" indent="-285750" defTabSz="609630">
              <a:buFont typeface="Arial" panose="020B0604020202020204" pitchFamily="34" charset="0"/>
              <a:buChar char="•"/>
            </a:pPr>
            <a:r>
              <a:rPr lang="zh-CN" altLang="en-US" b="1" dirty="0">
                <a:solidFill>
                  <a:prstClr val="black"/>
                </a:solidFill>
                <a:latin typeface="Century Gothic"/>
              </a:rPr>
              <a:t>课题组参观</a:t>
            </a:r>
          </a:p>
        </p:txBody>
      </p:sp>
      <p:sp>
        <p:nvSpPr>
          <p:cNvPr id="49" name="燕尾形 6">
            <a:extLst>
              <a:ext uri="{FF2B5EF4-FFF2-40B4-BE49-F238E27FC236}">
                <a16:creationId xmlns:a16="http://schemas.microsoft.com/office/drawing/2014/main" id="{B93E25B2-665B-461D-B234-3330FFFB3F19}"/>
              </a:ext>
            </a:extLst>
          </p:cNvPr>
          <p:cNvSpPr/>
          <p:nvPr/>
        </p:nvSpPr>
        <p:spPr>
          <a:xfrm>
            <a:off x="7395023" y="1168210"/>
            <a:ext cx="2077276" cy="522515"/>
          </a:xfrm>
          <a:prstGeom prst="chevron">
            <a:avLst/>
          </a:prstGeom>
          <a:solidFill>
            <a:srgbClr val="053C80"/>
          </a:solidFill>
          <a:ln w="12700" cap="flat" cmpd="sng" algn="ctr">
            <a:noFill/>
            <a:prstDash val="solid"/>
            <a:miter lim="800000"/>
          </a:ln>
          <a:effectLst/>
        </p:spPr>
        <p:txBody>
          <a:bodyPr rtlCol="0" anchor="ctr"/>
          <a:lstStyle/>
          <a:p>
            <a:pPr lvl="0" algn="ctr" defTabSz="609630"/>
            <a:r>
              <a:rPr kumimoji="1" lang="en-US" altLang="zh-CN" sz="1600" b="1" kern="0" dirty="0">
                <a:solidFill>
                  <a:prstClr val="white"/>
                </a:solidFill>
                <a:latin typeface="Century Gothic"/>
              </a:rPr>
              <a:t>7</a:t>
            </a:r>
            <a:r>
              <a:rPr kumimoji="1" lang="zh-CN" altLang="en-US" sz="1600" b="1" kern="0" dirty="0">
                <a:solidFill>
                  <a:prstClr val="white"/>
                </a:solidFill>
                <a:latin typeface="Century Gothic"/>
              </a:rPr>
              <a:t>月</a:t>
            </a:r>
            <a:r>
              <a:rPr kumimoji="1" lang="en-US" altLang="zh-CN" sz="1600" b="1" kern="0" dirty="0">
                <a:solidFill>
                  <a:prstClr val="white"/>
                </a:solidFill>
                <a:latin typeface="Century Gothic"/>
              </a:rPr>
              <a:t>10</a:t>
            </a:r>
            <a:r>
              <a:rPr kumimoji="1" lang="zh-CN" altLang="en-US" sz="1600" b="1" kern="0" dirty="0">
                <a:solidFill>
                  <a:prstClr val="white"/>
                </a:solidFill>
                <a:latin typeface="Century Gothic"/>
              </a:rPr>
              <a:t>日</a:t>
            </a:r>
          </a:p>
        </p:txBody>
      </p:sp>
      <p:pic>
        <p:nvPicPr>
          <p:cNvPr id="50" name="图片 49" descr="图片包含 室内, 桌子, 天花板, 房间&#10;&#10;描述已自动生成">
            <a:extLst>
              <a:ext uri="{FF2B5EF4-FFF2-40B4-BE49-F238E27FC236}">
                <a16:creationId xmlns:a16="http://schemas.microsoft.com/office/drawing/2014/main" id="{D36466BB-EB2B-46CD-A7E4-1FDA07E8C7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99" t="30470" b="7097"/>
          <a:stretch/>
        </p:blipFill>
        <p:spPr>
          <a:xfrm>
            <a:off x="577658" y="3391823"/>
            <a:ext cx="2077276" cy="1586577"/>
          </a:xfrm>
          <a:prstGeom prst="rect">
            <a:avLst/>
          </a:prstGeom>
        </p:spPr>
      </p:pic>
      <p:pic>
        <p:nvPicPr>
          <p:cNvPr id="9" name="图片 8">
            <a:extLst>
              <a:ext uri="{FF2B5EF4-FFF2-40B4-BE49-F238E27FC236}">
                <a16:creationId xmlns:a16="http://schemas.microsoft.com/office/drawing/2014/main" id="{1FDD5995-09FC-4D8C-BC97-AE7F7A0E1C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88" r="7372"/>
          <a:stretch/>
        </p:blipFill>
        <p:spPr>
          <a:xfrm>
            <a:off x="2749077" y="3391822"/>
            <a:ext cx="2071437" cy="1586576"/>
          </a:xfrm>
          <a:prstGeom prst="rect">
            <a:avLst/>
          </a:prstGeom>
        </p:spPr>
      </p:pic>
      <p:pic>
        <p:nvPicPr>
          <p:cNvPr id="54" name="图片 53">
            <a:extLst>
              <a:ext uri="{FF2B5EF4-FFF2-40B4-BE49-F238E27FC236}">
                <a16:creationId xmlns:a16="http://schemas.microsoft.com/office/drawing/2014/main" id="{13176ACE-28C2-45F7-8259-1D4DDA6BA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1988" y="3362319"/>
            <a:ext cx="2170935" cy="1586576"/>
          </a:xfrm>
          <a:prstGeom prst="rect">
            <a:avLst/>
          </a:prstGeom>
        </p:spPr>
      </p:pic>
      <p:pic>
        <p:nvPicPr>
          <p:cNvPr id="52" name="图片 51">
            <a:extLst>
              <a:ext uri="{FF2B5EF4-FFF2-40B4-BE49-F238E27FC236}">
                <a16:creationId xmlns:a16="http://schemas.microsoft.com/office/drawing/2014/main" id="{3DD0FCC1-7D11-4C9E-A50B-8514BD709F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7922" y="3350689"/>
            <a:ext cx="2170936" cy="1586576"/>
          </a:xfrm>
          <a:prstGeom prst="rect">
            <a:avLst/>
          </a:prstGeom>
        </p:spPr>
      </p:pic>
      <p:sp>
        <p:nvSpPr>
          <p:cNvPr id="55" name="矩形 54">
            <a:extLst>
              <a:ext uri="{FF2B5EF4-FFF2-40B4-BE49-F238E27FC236}">
                <a16:creationId xmlns:a16="http://schemas.microsoft.com/office/drawing/2014/main" id="{4135968D-5A37-44D8-9F00-E19237D32F63}"/>
              </a:ext>
            </a:extLst>
          </p:cNvPr>
          <p:cNvSpPr/>
          <p:nvPr/>
        </p:nvSpPr>
        <p:spPr>
          <a:xfrm>
            <a:off x="9564016" y="2153631"/>
            <a:ext cx="1860336" cy="646331"/>
          </a:xfrm>
          <a:prstGeom prst="rect">
            <a:avLst/>
          </a:prstGeom>
        </p:spPr>
        <p:txBody>
          <a:bodyPr wrap="square">
            <a:spAutoFit/>
          </a:bodyPr>
          <a:lstStyle/>
          <a:p>
            <a:pPr marL="285750" indent="-285750" defTabSz="609630">
              <a:buFont typeface="Arial" panose="020B0604020202020204" pitchFamily="34" charset="0"/>
              <a:buChar char="•"/>
            </a:pPr>
            <a:r>
              <a:rPr lang="zh-CN" altLang="en-US" b="1" dirty="0">
                <a:solidFill>
                  <a:prstClr val="black"/>
                </a:solidFill>
                <a:latin typeface="Century Gothic"/>
              </a:rPr>
              <a:t>优秀营员颁奖</a:t>
            </a:r>
            <a:endParaRPr lang="en-US" altLang="zh-CN" b="1" dirty="0">
              <a:solidFill>
                <a:prstClr val="black"/>
              </a:solidFill>
              <a:latin typeface="Century Gothic"/>
            </a:endParaRPr>
          </a:p>
          <a:p>
            <a:pPr marL="285750" indent="-285750" defTabSz="609630">
              <a:buFont typeface="Arial" panose="020B0604020202020204" pitchFamily="34" charset="0"/>
              <a:buChar char="•"/>
            </a:pPr>
            <a:r>
              <a:rPr lang="zh-CN" altLang="en-US" b="1" dirty="0">
                <a:solidFill>
                  <a:prstClr val="black"/>
                </a:solidFill>
                <a:latin typeface="Century Gothic"/>
              </a:rPr>
              <a:t>营员离营</a:t>
            </a:r>
          </a:p>
        </p:txBody>
      </p:sp>
      <p:sp>
        <p:nvSpPr>
          <p:cNvPr id="56" name="矩形 55">
            <a:extLst>
              <a:ext uri="{FF2B5EF4-FFF2-40B4-BE49-F238E27FC236}">
                <a16:creationId xmlns:a16="http://schemas.microsoft.com/office/drawing/2014/main" id="{35BBF663-4D6E-4772-B615-D09773315FC8}"/>
              </a:ext>
            </a:extLst>
          </p:cNvPr>
          <p:cNvSpPr/>
          <p:nvPr/>
        </p:nvSpPr>
        <p:spPr>
          <a:xfrm>
            <a:off x="400175" y="5681315"/>
            <a:ext cx="1107996" cy="830997"/>
          </a:xfrm>
          <a:prstGeom prst="rect">
            <a:avLst/>
          </a:prstGeom>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夏令营</a:t>
            </a:r>
            <a:endParaRPr lang="en-US" altLang="zh-CN" sz="2400" b="1" dirty="0">
              <a:solidFill>
                <a:srgbClr val="0070C0"/>
              </a:solidFill>
              <a:latin typeface="微软雅黑" panose="020B0503020204020204" pitchFamily="34" charset="-122"/>
              <a:ea typeface="微软雅黑" panose="020B0503020204020204" pitchFamily="34" charset="-122"/>
            </a:endParaRPr>
          </a:p>
          <a:p>
            <a:r>
              <a:rPr lang="en-US" altLang="zh-CN" sz="2400" b="1" dirty="0">
                <a:solidFill>
                  <a:srgbClr val="0070C0"/>
                </a:solidFill>
                <a:latin typeface="微软雅黑" panose="020B0503020204020204" pitchFamily="34" charset="-122"/>
                <a:ea typeface="微软雅黑" panose="020B0503020204020204" pitchFamily="34" charset="-122"/>
              </a:rPr>
              <a:t> </a:t>
            </a:r>
            <a:r>
              <a:rPr lang="zh-CN" altLang="en-US" sz="2400" b="1" dirty="0">
                <a:solidFill>
                  <a:srgbClr val="0070C0"/>
                </a:solidFill>
                <a:latin typeface="微软雅黑" panose="020B0503020204020204" pitchFamily="34" charset="-122"/>
                <a:ea typeface="微软雅黑" panose="020B0503020204020204" pitchFamily="34" charset="-122"/>
              </a:rPr>
              <a:t>周边</a:t>
            </a:r>
            <a:endParaRPr lang="zh-CN" altLang="en-US" sz="2400" dirty="0">
              <a:solidFill>
                <a:srgbClr val="0070C0"/>
              </a:solidFill>
            </a:endParaRPr>
          </a:p>
        </p:txBody>
      </p:sp>
      <p:pic>
        <p:nvPicPr>
          <p:cNvPr id="57" name="图片 56" descr="图片包含 衬衫, 连体裤, 游戏机&#10;&#10;描述已自动生成">
            <a:extLst>
              <a:ext uri="{FF2B5EF4-FFF2-40B4-BE49-F238E27FC236}">
                <a16:creationId xmlns:a16="http://schemas.microsoft.com/office/drawing/2014/main" id="{11BB9048-31C3-427E-9EE9-6B004BA05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5233" y="5338286"/>
            <a:ext cx="1409412" cy="1409412"/>
          </a:xfrm>
          <a:prstGeom prst="rect">
            <a:avLst/>
          </a:prstGeom>
        </p:spPr>
      </p:pic>
      <p:pic>
        <p:nvPicPr>
          <p:cNvPr id="58" name="图片 57" descr="图片包含 衬衫, 照片, 躺, 男人&#10;&#10;描述已自动生成">
            <a:extLst>
              <a:ext uri="{FF2B5EF4-FFF2-40B4-BE49-F238E27FC236}">
                <a16:creationId xmlns:a16="http://schemas.microsoft.com/office/drawing/2014/main" id="{A7293A7B-CD61-4A6E-A78C-4BDC58CB01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9058" y="5360692"/>
            <a:ext cx="1409412" cy="1409412"/>
          </a:xfrm>
          <a:prstGeom prst="rect">
            <a:avLst/>
          </a:prstGeom>
        </p:spPr>
      </p:pic>
      <p:pic>
        <p:nvPicPr>
          <p:cNvPr id="60" name="图片 59">
            <a:extLst>
              <a:ext uri="{FF2B5EF4-FFF2-40B4-BE49-F238E27FC236}">
                <a16:creationId xmlns:a16="http://schemas.microsoft.com/office/drawing/2014/main" id="{881CA056-86AF-42BA-8E88-3C807CE63D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5827" y="5342833"/>
            <a:ext cx="2077277" cy="1384851"/>
          </a:xfrm>
          <a:prstGeom prst="rect">
            <a:avLst/>
          </a:prstGeom>
        </p:spPr>
      </p:pic>
      <p:pic>
        <p:nvPicPr>
          <p:cNvPr id="61" name="图片 60">
            <a:extLst>
              <a:ext uri="{FF2B5EF4-FFF2-40B4-BE49-F238E27FC236}">
                <a16:creationId xmlns:a16="http://schemas.microsoft.com/office/drawing/2014/main" id="{09EEBF50-BD0E-49CD-8F56-40001C34D372}"/>
              </a:ext>
            </a:extLst>
          </p:cNvPr>
          <p:cNvPicPr>
            <a:picLocks noChangeAspect="1"/>
          </p:cNvPicPr>
          <p:nvPr/>
        </p:nvPicPr>
        <p:blipFill>
          <a:blip r:embed="rId11" cstate="print">
            <a:extLst>
              <a:ext uri="{28A0092B-C50C-407E-A947-70E740481C1C}">
                <a14:useLocalDpi xmlns:a14="http://schemas.microsoft.com/office/drawing/2010/main" val="0"/>
              </a:ext>
            </a:extLst>
          </a:blip>
          <a:srcRect t="1923" b="1923"/>
          <a:stretch/>
        </p:blipFill>
        <p:spPr>
          <a:xfrm>
            <a:off x="7998195" y="5372321"/>
            <a:ext cx="1945057" cy="1296704"/>
          </a:xfrm>
          <a:prstGeom prst="rect">
            <a:avLst/>
          </a:prstGeom>
          <a:ln>
            <a:noFill/>
          </a:ln>
          <a:effectLst>
            <a:outerShdw blurRad="190500" algn="tl" rotWithShape="0">
              <a:srgbClr val="000000">
                <a:alpha val="70000"/>
              </a:srgbClr>
            </a:outerShdw>
          </a:effectLst>
        </p:spPr>
      </p:pic>
      <p:pic>
        <p:nvPicPr>
          <p:cNvPr id="63" name="图片 62">
            <a:extLst>
              <a:ext uri="{FF2B5EF4-FFF2-40B4-BE49-F238E27FC236}">
                <a16:creationId xmlns:a16="http://schemas.microsoft.com/office/drawing/2014/main" id="{BD24DFCE-E7A6-4601-BEC5-0240D2EBA6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009" b="17596"/>
          <a:stretch/>
        </p:blipFill>
        <p:spPr>
          <a:xfrm>
            <a:off x="10345819" y="5360692"/>
            <a:ext cx="1207719" cy="1296705"/>
          </a:xfrm>
          <a:prstGeom prst="rect">
            <a:avLst/>
          </a:prstGeom>
        </p:spPr>
      </p:pic>
    </p:spTree>
    <p:extLst>
      <p:ext uri="{BB962C8B-B14F-4D97-AF65-F5344CB8AC3E}">
        <p14:creationId xmlns:p14="http://schemas.microsoft.com/office/powerpoint/2010/main" val="134822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91E897ED-58A2-46BA-84EE-9492436A3D69}"/>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科教结合：科创计划</a:t>
            </a:r>
          </a:p>
        </p:txBody>
      </p:sp>
      <p:sp>
        <p:nvSpPr>
          <p:cNvPr id="4" name="矩形 3">
            <a:extLst>
              <a:ext uri="{FF2B5EF4-FFF2-40B4-BE49-F238E27FC236}">
                <a16:creationId xmlns:a16="http://schemas.microsoft.com/office/drawing/2014/main" id="{106408AC-6CDB-4A81-BDBF-CF3A3A2D3CC6}"/>
              </a:ext>
            </a:extLst>
          </p:cNvPr>
          <p:cNvSpPr/>
          <p:nvPr/>
        </p:nvSpPr>
        <p:spPr>
          <a:xfrm>
            <a:off x="894107" y="1188232"/>
            <a:ext cx="10510125" cy="1696382"/>
          </a:xfrm>
          <a:prstGeom prst="rect">
            <a:avLst/>
          </a:prstGeom>
          <a:solidFill>
            <a:srgbClr val="053C80"/>
          </a:solidFill>
        </p:spPr>
        <p:txBody>
          <a:bodyPr wrap="square" anchor="ctr" anchorCtr="0">
            <a:noAutofit/>
          </a:bodyPr>
          <a:lstStyle/>
          <a:p>
            <a:pPr>
              <a:lnSpc>
                <a:spcPct val="150000"/>
              </a:lnSpc>
              <a:buSzPct val="25000"/>
            </a:pPr>
            <a:r>
              <a:rPr lang="zh-CN" altLang="en-US" sz="2200" b="1" dirty="0">
                <a:solidFill>
                  <a:schemeClr val="bg1"/>
                </a:solidFill>
                <a:latin typeface="+mn-ea"/>
              </a:rPr>
              <a:t>项目目标：为高校大学生深入科技前沿，提升科技创新能力提供实验平台</a:t>
            </a:r>
          </a:p>
          <a:p>
            <a:pPr>
              <a:lnSpc>
                <a:spcPct val="150000"/>
              </a:lnSpc>
              <a:buSzPct val="25000"/>
            </a:pPr>
            <a:r>
              <a:rPr lang="zh-CN" altLang="en-US" sz="2200" b="1" dirty="0">
                <a:solidFill>
                  <a:schemeClr val="bg1"/>
                </a:solidFill>
                <a:latin typeface="+mn-ea"/>
              </a:rPr>
              <a:t>申请对象：原则上为全国高校二、三年级本科学生</a:t>
            </a:r>
          </a:p>
          <a:p>
            <a:pPr>
              <a:lnSpc>
                <a:spcPct val="150000"/>
              </a:lnSpc>
              <a:buSzPct val="25000"/>
            </a:pPr>
            <a:r>
              <a:rPr lang="zh-CN" altLang="en-US" sz="2200" b="1" dirty="0">
                <a:solidFill>
                  <a:schemeClr val="bg1"/>
                </a:solidFill>
                <a:latin typeface="+mn-ea"/>
              </a:rPr>
              <a:t>项目周期：</a:t>
            </a:r>
            <a:r>
              <a:rPr lang="en-US" altLang="zh-CN" sz="2200" b="1" dirty="0">
                <a:solidFill>
                  <a:schemeClr val="bg1"/>
                </a:solidFill>
                <a:latin typeface="+mn-ea"/>
              </a:rPr>
              <a:t>6</a:t>
            </a:r>
            <a:r>
              <a:rPr lang="zh-CN" altLang="en-US" sz="2200" b="1" dirty="0">
                <a:solidFill>
                  <a:schemeClr val="bg1"/>
                </a:solidFill>
                <a:latin typeface="+mn-ea"/>
              </a:rPr>
              <a:t>月份导师报项目指南，</a:t>
            </a:r>
            <a:r>
              <a:rPr lang="en-US" altLang="zh-CN" sz="2200" b="1" dirty="0">
                <a:solidFill>
                  <a:schemeClr val="bg1"/>
                </a:solidFill>
                <a:latin typeface="+mn-ea"/>
              </a:rPr>
              <a:t>6-7</a:t>
            </a:r>
            <a:r>
              <a:rPr lang="zh-CN" altLang="en-US" sz="2200" b="1" dirty="0">
                <a:solidFill>
                  <a:schemeClr val="bg1"/>
                </a:solidFill>
                <a:latin typeface="+mn-ea"/>
              </a:rPr>
              <a:t>月份学生报名，</a:t>
            </a:r>
            <a:r>
              <a:rPr lang="en-US" altLang="zh-CN" sz="2200" b="1" dirty="0">
                <a:solidFill>
                  <a:schemeClr val="bg1"/>
                </a:solidFill>
                <a:latin typeface="+mn-ea"/>
              </a:rPr>
              <a:t>8</a:t>
            </a:r>
            <a:r>
              <a:rPr lang="zh-CN" altLang="en-US" sz="2200" b="1" dirty="0">
                <a:solidFill>
                  <a:schemeClr val="bg1"/>
                </a:solidFill>
                <a:latin typeface="+mn-ea"/>
              </a:rPr>
              <a:t>月立项，次年</a:t>
            </a:r>
            <a:r>
              <a:rPr lang="en-US" altLang="zh-CN" sz="2200" b="1" dirty="0">
                <a:solidFill>
                  <a:schemeClr val="bg1"/>
                </a:solidFill>
                <a:latin typeface="+mn-ea"/>
              </a:rPr>
              <a:t>7</a:t>
            </a:r>
            <a:r>
              <a:rPr lang="zh-CN" altLang="en-US" sz="2200" b="1" dirty="0">
                <a:solidFill>
                  <a:schemeClr val="bg1"/>
                </a:solidFill>
                <a:latin typeface="+mn-ea"/>
              </a:rPr>
              <a:t>月总结</a:t>
            </a:r>
          </a:p>
        </p:txBody>
      </p:sp>
      <p:sp>
        <p:nvSpPr>
          <p:cNvPr id="6" name="矩形 5">
            <a:extLst>
              <a:ext uri="{FF2B5EF4-FFF2-40B4-BE49-F238E27FC236}">
                <a16:creationId xmlns:a16="http://schemas.microsoft.com/office/drawing/2014/main" id="{0C258D7E-24E0-4CA4-A36D-FF167205EAE3}"/>
              </a:ext>
            </a:extLst>
          </p:cNvPr>
          <p:cNvSpPr/>
          <p:nvPr/>
        </p:nvSpPr>
        <p:spPr>
          <a:xfrm>
            <a:off x="1277182" y="3855726"/>
            <a:ext cx="6926157" cy="2493503"/>
          </a:xfrm>
          <a:prstGeom prst="rect">
            <a:avLst/>
          </a:prstGeom>
        </p:spPr>
        <p:txBody>
          <a:bodyPr wrap="square">
            <a:spAutoFit/>
          </a:bodyPr>
          <a:lstStyle/>
          <a:p>
            <a:pPr marL="285750" lvl="0" indent="-285750">
              <a:lnSpc>
                <a:spcPct val="150000"/>
              </a:lnSpc>
              <a:buFont typeface="Arial" panose="020B0604020202020204" pitchFamily="34" charset="0"/>
              <a:buChar char="•"/>
              <a:defRPr/>
            </a:pPr>
            <a:r>
              <a:rPr lang="zh-CN" altLang="en-US" dirty="0"/>
              <a:t>导师提前遴选适合科研工作的学生，适当缓解了研究生资源紧缺的现状</a:t>
            </a:r>
            <a:endParaRPr lang="en-US" altLang="zh-CN" dirty="0"/>
          </a:p>
          <a:p>
            <a:pPr marL="285750" lvl="0" indent="-285750">
              <a:lnSpc>
                <a:spcPct val="150000"/>
              </a:lnSpc>
              <a:buFont typeface="Arial" panose="020B0604020202020204" pitchFamily="34" charset="0"/>
              <a:buChar char="•"/>
              <a:defRPr/>
            </a:pPr>
            <a:r>
              <a:rPr lang="zh-CN" altLang="en-US" dirty="0"/>
              <a:t>为学生提供了科研工作的实践平台，同时可获得母校推免加分（部分高校）</a:t>
            </a:r>
            <a:endParaRPr lang="en-US" altLang="zh-CN" dirty="0"/>
          </a:p>
          <a:p>
            <a:pPr marL="285750" lvl="0" indent="-285750">
              <a:lnSpc>
                <a:spcPct val="150000"/>
              </a:lnSpc>
              <a:buFont typeface="Arial" panose="020B0604020202020204" pitchFamily="34" charset="0"/>
              <a:buChar char="•"/>
              <a:defRPr/>
            </a:pPr>
            <a:r>
              <a:rPr lang="zh-CN" altLang="en-US" dirty="0">
                <a:latin typeface="Arial" panose="020B0604020202020204"/>
                <a:ea typeface="微软雅黑"/>
              </a:rPr>
              <a:t>自开展以来，共有近</a:t>
            </a:r>
            <a:r>
              <a:rPr lang="en-US" altLang="zh-CN" dirty="0">
                <a:latin typeface="Arial" panose="020B0604020202020204"/>
                <a:ea typeface="微软雅黑"/>
              </a:rPr>
              <a:t>70</a:t>
            </a:r>
            <a:r>
              <a:rPr lang="zh-CN" altLang="en-US" dirty="0">
                <a:latin typeface="Arial" panose="020B0604020202020204"/>
                <a:ea typeface="微软雅黑"/>
              </a:rPr>
              <a:t>人通过推免渠道来所读研</a:t>
            </a:r>
            <a:endParaRPr lang="en-US" altLang="zh-CN" dirty="0">
              <a:latin typeface="Arial" panose="020B0604020202020204"/>
              <a:ea typeface="微软雅黑"/>
            </a:endParaRPr>
          </a:p>
          <a:p>
            <a:pPr lvl="0">
              <a:lnSpc>
                <a:spcPct val="150000"/>
              </a:lnSpc>
              <a:defRPr/>
            </a:pPr>
            <a:endParaRPr lang="en-US" altLang="zh-CN" sz="1600" dirty="0"/>
          </a:p>
        </p:txBody>
      </p:sp>
      <p:sp>
        <p:nvSpPr>
          <p:cNvPr id="7" name="文本框 6">
            <a:extLst>
              <a:ext uri="{FF2B5EF4-FFF2-40B4-BE49-F238E27FC236}">
                <a16:creationId xmlns:a16="http://schemas.microsoft.com/office/drawing/2014/main" id="{F027FFF7-E42E-44AF-BFF8-C9536D072D77}"/>
              </a:ext>
            </a:extLst>
          </p:cNvPr>
          <p:cNvSpPr txBox="1"/>
          <p:nvPr/>
        </p:nvSpPr>
        <p:spPr>
          <a:xfrm>
            <a:off x="840937" y="3429000"/>
            <a:ext cx="4378122" cy="400110"/>
          </a:xfrm>
          <a:prstGeom prst="rect">
            <a:avLst/>
          </a:prstGeom>
          <a:noFill/>
        </p:spPr>
        <p:txBody>
          <a:bodyPr wrap="none" rtlCol="0">
            <a:spAutoFit/>
          </a:bodyPr>
          <a:lstStyle/>
          <a:p>
            <a:pPr marL="342900" lvl="0" indent="-342900">
              <a:buFont typeface="Wingdings" panose="05000000000000000000" pitchFamily="2" charset="2"/>
              <a:buChar char="n"/>
              <a:defRPr/>
            </a:pPr>
            <a:r>
              <a:rPr lang="zh-CN" altLang="en-US" sz="2000" b="1" dirty="0"/>
              <a:t>搭建导师与本科生直接沟通的桥梁</a:t>
            </a:r>
            <a:endParaRPr kumimoji="0" lang="zh-CN" altLang="en-US" sz="2000" b="1" i="0" u="none" strike="noStrike" kern="1200" cap="none" spc="0" normalizeH="0" baseline="0" noProof="0" dirty="0">
              <a:ln>
                <a:noFill/>
              </a:ln>
              <a:effectLst/>
              <a:uLnTx/>
              <a:uFillTx/>
              <a:latin typeface="Arial" panose="020B0604020202020204"/>
              <a:ea typeface="微软雅黑"/>
              <a:cs typeface="+mn-cs"/>
            </a:endParaRPr>
          </a:p>
        </p:txBody>
      </p:sp>
      <p:pic>
        <p:nvPicPr>
          <p:cNvPr id="8" name="图片 7">
            <a:extLst>
              <a:ext uri="{FF2B5EF4-FFF2-40B4-BE49-F238E27FC236}">
                <a16:creationId xmlns:a16="http://schemas.microsoft.com/office/drawing/2014/main" id="{358833F4-88D3-4936-B683-9EEE9ABF8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8858" y="3213137"/>
            <a:ext cx="2195374" cy="3105618"/>
          </a:xfrm>
          <a:prstGeom prst="rect">
            <a:avLst/>
          </a:prstGeom>
        </p:spPr>
      </p:pic>
    </p:spTree>
    <p:extLst>
      <p:ext uri="{BB962C8B-B14F-4D97-AF65-F5344CB8AC3E}">
        <p14:creationId xmlns:p14="http://schemas.microsoft.com/office/powerpoint/2010/main" val="1581106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91E897ED-58A2-46BA-84EE-9492436A3D69}"/>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科教结合：科创计划</a:t>
            </a:r>
          </a:p>
        </p:txBody>
      </p:sp>
      <p:sp>
        <p:nvSpPr>
          <p:cNvPr id="4" name="矩形 3">
            <a:extLst>
              <a:ext uri="{FF2B5EF4-FFF2-40B4-BE49-F238E27FC236}">
                <a16:creationId xmlns:a16="http://schemas.microsoft.com/office/drawing/2014/main" id="{106408AC-6CDB-4A81-BDBF-CF3A3A2D3CC6}"/>
              </a:ext>
            </a:extLst>
          </p:cNvPr>
          <p:cNvSpPr/>
          <p:nvPr/>
        </p:nvSpPr>
        <p:spPr>
          <a:xfrm>
            <a:off x="894107" y="1188232"/>
            <a:ext cx="10510125" cy="1696382"/>
          </a:xfrm>
          <a:prstGeom prst="rect">
            <a:avLst/>
          </a:prstGeom>
          <a:solidFill>
            <a:srgbClr val="053C80"/>
          </a:solidFill>
        </p:spPr>
        <p:txBody>
          <a:bodyPr wrap="square" anchor="ctr" anchorCtr="0">
            <a:noAutofit/>
          </a:bodyPr>
          <a:lstStyle/>
          <a:p>
            <a:pPr>
              <a:lnSpc>
                <a:spcPct val="150000"/>
              </a:lnSpc>
              <a:buSzPct val="25000"/>
            </a:pPr>
            <a:r>
              <a:rPr lang="zh-CN" altLang="en-US" sz="2200" b="1" dirty="0">
                <a:solidFill>
                  <a:schemeClr val="bg1"/>
                </a:solidFill>
                <a:latin typeface="+mn-ea"/>
              </a:rPr>
              <a:t>项目目标：为高校大学生深入科技前沿，提升科技创新能力提供实验平台</a:t>
            </a:r>
          </a:p>
          <a:p>
            <a:pPr>
              <a:lnSpc>
                <a:spcPct val="150000"/>
              </a:lnSpc>
              <a:buSzPct val="25000"/>
            </a:pPr>
            <a:r>
              <a:rPr lang="zh-CN" altLang="en-US" sz="2200" b="1" dirty="0">
                <a:solidFill>
                  <a:schemeClr val="bg1"/>
                </a:solidFill>
                <a:latin typeface="+mn-ea"/>
              </a:rPr>
              <a:t>申请对象：原则上为全国高校二、三年级本科学生</a:t>
            </a:r>
          </a:p>
          <a:p>
            <a:pPr>
              <a:lnSpc>
                <a:spcPct val="150000"/>
              </a:lnSpc>
              <a:buSzPct val="25000"/>
            </a:pPr>
            <a:r>
              <a:rPr lang="zh-CN" altLang="en-US" sz="2200" b="1" dirty="0">
                <a:solidFill>
                  <a:schemeClr val="bg1"/>
                </a:solidFill>
                <a:latin typeface="+mn-ea"/>
              </a:rPr>
              <a:t>项目周期：</a:t>
            </a:r>
            <a:r>
              <a:rPr lang="en-US" altLang="zh-CN" sz="2200" b="1" dirty="0">
                <a:solidFill>
                  <a:schemeClr val="bg1"/>
                </a:solidFill>
                <a:latin typeface="+mn-ea"/>
              </a:rPr>
              <a:t>6</a:t>
            </a:r>
            <a:r>
              <a:rPr lang="zh-CN" altLang="en-US" sz="2200" b="1" dirty="0">
                <a:solidFill>
                  <a:schemeClr val="bg1"/>
                </a:solidFill>
                <a:latin typeface="+mn-ea"/>
              </a:rPr>
              <a:t>月份导师报项目指南，</a:t>
            </a:r>
            <a:r>
              <a:rPr lang="en-US" altLang="zh-CN" sz="2200" b="1" dirty="0">
                <a:solidFill>
                  <a:schemeClr val="bg1"/>
                </a:solidFill>
                <a:latin typeface="+mn-ea"/>
              </a:rPr>
              <a:t>6-7</a:t>
            </a:r>
            <a:r>
              <a:rPr lang="zh-CN" altLang="en-US" sz="2200" b="1" dirty="0">
                <a:solidFill>
                  <a:schemeClr val="bg1"/>
                </a:solidFill>
                <a:latin typeface="+mn-ea"/>
              </a:rPr>
              <a:t>月份学生报名，</a:t>
            </a:r>
            <a:r>
              <a:rPr lang="en-US" altLang="zh-CN" sz="2200" b="1" dirty="0">
                <a:solidFill>
                  <a:schemeClr val="bg1"/>
                </a:solidFill>
                <a:latin typeface="+mn-ea"/>
              </a:rPr>
              <a:t>8</a:t>
            </a:r>
            <a:r>
              <a:rPr lang="zh-CN" altLang="en-US" sz="2200" b="1" dirty="0">
                <a:solidFill>
                  <a:schemeClr val="bg1"/>
                </a:solidFill>
                <a:latin typeface="+mn-ea"/>
              </a:rPr>
              <a:t>月立项，次年</a:t>
            </a:r>
            <a:r>
              <a:rPr lang="en-US" altLang="zh-CN" sz="2200" b="1" dirty="0">
                <a:solidFill>
                  <a:schemeClr val="bg1"/>
                </a:solidFill>
                <a:latin typeface="+mn-ea"/>
              </a:rPr>
              <a:t>7</a:t>
            </a:r>
            <a:r>
              <a:rPr lang="zh-CN" altLang="en-US" sz="2200" b="1" dirty="0">
                <a:solidFill>
                  <a:schemeClr val="bg1"/>
                </a:solidFill>
                <a:latin typeface="+mn-ea"/>
              </a:rPr>
              <a:t>月总结</a:t>
            </a:r>
          </a:p>
        </p:txBody>
      </p:sp>
      <p:sp>
        <p:nvSpPr>
          <p:cNvPr id="6" name="矩形 5">
            <a:extLst>
              <a:ext uri="{FF2B5EF4-FFF2-40B4-BE49-F238E27FC236}">
                <a16:creationId xmlns:a16="http://schemas.microsoft.com/office/drawing/2014/main" id="{0C258D7E-24E0-4CA4-A36D-FF167205EAE3}"/>
              </a:ext>
            </a:extLst>
          </p:cNvPr>
          <p:cNvSpPr/>
          <p:nvPr/>
        </p:nvSpPr>
        <p:spPr>
          <a:xfrm>
            <a:off x="1277182" y="3855726"/>
            <a:ext cx="6926157" cy="2493503"/>
          </a:xfrm>
          <a:prstGeom prst="rect">
            <a:avLst/>
          </a:prstGeom>
        </p:spPr>
        <p:txBody>
          <a:bodyPr wrap="square">
            <a:spAutoFit/>
          </a:bodyPr>
          <a:lstStyle/>
          <a:p>
            <a:pPr marL="285750" lvl="0" indent="-285750">
              <a:lnSpc>
                <a:spcPct val="150000"/>
              </a:lnSpc>
              <a:buFont typeface="Arial" panose="020B0604020202020204" pitchFamily="34" charset="0"/>
              <a:buChar char="•"/>
              <a:defRPr/>
            </a:pPr>
            <a:r>
              <a:rPr lang="zh-CN" altLang="en-US" dirty="0"/>
              <a:t>导师提前遴选适合科研工作的学生，适当缓解了研究生资源紧缺的现状</a:t>
            </a:r>
            <a:endParaRPr lang="en-US" altLang="zh-CN" dirty="0"/>
          </a:p>
          <a:p>
            <a:pPr marL="285750" lvl="0" indent="-285750">
              <a:lnSpc>
                <a:spcPct val="150000"/>
              </a:lnSpc>
              <a:buFont typeface="Arial" panose="020B0604020202020204" pitchFamily="34" charset="0"/>
              <a:buChar char="•"/>
              <a:defRPr/>
            </a:pPr>
            <a:r>
              <a:rPr lang="zh-CN" altLang="en-US" dirty="0"/>
              <a:t>为学生提供了科研工作的实践平台，同时可获得母校推免加分（部分高校）</a:t>
            </a:r>
            <a:endParaRPr lang="en-US" altLang="zh-CN" dirty="0"/>
          </a:p>
          <a:p>
            <a:pPr marL="285750" lvl="0" indent="-285750">
              <a:lnSpc>
                <a:spcPct val="150000"/>
              </a:lnSpc>
              <a:buFont typeface="Arial" panose="020B0604020202020204" pitchFamily="34" charset="0"/>
              <a:buChar char="•"/>
              <a:defRPr/>
            </a:pPr>
            <a:r>
              <a:rPr lang="zh-CN" altLang="en-US" dirty="0">
                <a:latin typeface="Arial" panose="020B0604020202020204"/>
                <a:ea typeface="微软雅黑"/>
              </a:rPr>
              <a:t>自开展以来，共有近</a:t>
            </a:r>
            <a:r>
              <a:rPr lang="en-US" altLang="zh-CN" dirty="0">
                <a:latin typeface="Arial" panose="020B0604020202020204"/>
                <a:ea typeface="微软雅黑"/>
              </a:rPr>
              <a:t>70</a:t>
            </a:r>
            <a:r>
              <a:rPr lang="zh-CN" altLang="en-US" dirty="0">
                <a:latin typeface="Arial" panose="020B0604020202020204"/>
                <a:ea typeface="微软雅黑"/>
              </a:rPr>
              <a:t>人通过推免渠道来所读研</a:t>
            </a:r>
            <a:endParaRPr lang="en-US" altLang="zh-CN" dirty="0">
              <a:latin typeface="Arial" panose="020B0604020202020204"/>
              <a:ea typeface="微软雅黑"/>
            </a:endParaRPr>
          </a:p>
          <a:p>
            <a:pPr lvl="0">
              <a:lnSpc>
                <a:spcPct val="150000"/>
              </a:lnSpc>
              <a:defRPr/>
            </a:pPr>
            <a:endParaRPr lang="en-US" altLang="zh-CN" sz="1600" dirty="0"/>
          </a:p>
        </p:txBody>
      </p:sp>
      <p:sp>
        <p:nvSpPr>
          <p:cNvPr id="7" name="文本框 6">
            <a:extLst>
              <a:ext uri="{FF2B5EF4-FFF2-40B4-BE49-F238E27FC236}">
                <a16:creationId xmlns:a16="http://schemas.microsoft.com/office/drawing/2014/main" id="{F027FFF7-E42E-44AF-BFF8-C9536D072D77}"/>
              </a:ext>
            </a:extLst>
          </p:cNvPr>
          <p:cNvSpPr txBox="1"/>
          <p:nvPr/>
        </p:nvSpPr>
        <p:spPr>
          <a:xfrm>
            <a:off x="840937" y="3429000"/>
            <a:ext cx="4378122" cy="400110"/>
          </a:xfrm>
          <a:prstGeom prst="rect">
            <a:avLst/>
          </a:prstGeom>
          <a:noFill/>
        </p:spPr>
        <p:txBody>
          <a:bodyPr wrap="none" rtlCol="0">
            <a:spAutoFit/>
          </a:bodyPr>
          <a:lstStyle/>
          <a:p>
            <a:pPr marL="342900" lvl="0" indent="-342900">
              <a:buFont typeface="Wingdings" panose="05000000000000000000" pitchFamily="2" charset="2"/>
              <a:buChar char="n"/>
              <a:defRPr/>
            </a:pPr>
            <a:r>
              <a:rPr lang="zh-CN" altLang="en-US" sz="2000" b="1" dirty="0"/>
              <a:t>搭建导师与本科生直接沟通的桥梁</a:t>
            </a:r>
            <a:endParaRPr kumimoji="0" lang="zh-CN" altLang="en-US" sz="2000" b="1" i="0" u="none" strike="noStrike" kern="1200" cap="none" spc="0" normalizeH="0" baseline="0" noProof="0" dirty="0">
              <a:ln>
                <a:noFill/>
              </a:ln>
              <a:effectLst/>
              <a:uLnTx/>
              <a:uFillTx/>
              <a:latin typeface="Arial" panose="020B0604020202020204"/>
              <a:ea typeface="微软雅黑"/>
              <a:cs typeface="+mn-cs"/>
            </a:endParaRPr>
          </a:p>
        </p:txBody>
      </p:sp>
      <p:pic>
        <p:nvPicPr>
          <p:cNvPr id="8" name="图片 7">
            <a:extLst>
              <a:ext uri="{FF2B5EF4-FFF2-40B4-BE49-F238E27FC236}">
                <a16:creationId xmlns:a16="http://schemas.microsoft.com/office/drawing/2014/main" id="{358833F4-88D3-4936-B683-9EEE9ABF8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8858" y="3213137"/>
            <a:ext cx="2195374" cy="3105618"/>
          </a:xfrm>
          <a:prstGeom prst="rect">
            <a:avLst/>
          </a:prstGeom>
        </p:spPr>
      </p:pic>
    </p:spTree>
    <p:extLst>
      <p:ext uri="{BB962C8B-B14F-4D97-AF65-F5344CB8AC3E}">
        <p14:creationId xmlns:p14="http://schemas.microsoft.com/office/powerpoint/2010/main" val="2874218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6A46E8-75EE-43B5-A28A-4209B7E03D23}"/>
              </a:ext>
            </a:extLst>
          </p:cNvPr>
          <p:cNvSpPr txBox="1"/>
          <p:nvPr/>
        </p:nvSpPr>
        <p:spPr>
          <a:xfrm>
            <a:off x="1386840" y="82550"/>
            <a:ext cx="10509885" cy="659765"/>
          </a:xfrm>
          <a:prstGeom prst="rect">
            <a:avLst/>
          </a:prstGeom>
        </p:spPr>
        <p:txBody>
          <a:bodyPr vert="horz" wrap="square" lIns="90170" tIns="46990" rIns="90170" bIns="46990" rtlCol="0" anchor="ctr" anchorCtr="0">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lvl="0"/>
            <a:r>
              <a:rPr lang="zh-CN" altLang="en-US" sz="3200" spc="100" dirty="0">
                <a:solidFill>
                  <a:sysClr val="window" lastClr="FFFFFF"/>
                </a:solidFill>
                <a:latin typeface="+中文正文" charset="0"/>
                <a:ea typeface="微软雅黑" panose="020B0503020204020204" charset="-122"/>
              </a:rPr>
              <a:t>培养特色</a:t>
            </a:r>
          </a:p>
        </p:txBody>
      </p:sp>
      <p:grpSp>
        <p:nvGrpSpPr>
          <p:cNvPr id="10" name="组合 9">
            <a:extLst>
              <a:ext uri="{FF2B5EF4-FFF2-40B4-BE49-F238E27FC236}">
                <a16:creationId xmlns:a16="http://schemas.microsoft.com/office/drawing/2014/main" id="{CDEBBE39-BE26-4A85-A4D1-0C053905A5C7}"/>
              </a:ext>
            </a:extLst>
          </p:cNvPr>
          <p:cNvGrpSpPr/>
          <p:nvPr/>
        </p:nvGrpSpPr>
        <p:grpSpPr>
          <a:xfrm>
            <a:off x="4197384" y="4821149"/>
            <a:ext cx="7078669" cy="1839472"/>
            <a:chOff x="1473821" y="2773079"/>
            <a:chExt cx="4835724" cy="1244818"/>
          </a:xfrm>
        </p:grpSpPr>
        <p:sp>
          <p:nvSpPr>
            <p:cNvPr id="18" name="矩形 17">
              <a:extLst>
                <a:ext uri="{FF2B5EF4-FFF2-40B4-BE49-F238E27FC236}">
                  <a16:creationId xmlns:a16="http://schemas.microsoft.com/office/drawing/2014/main" id="{2E7E47CB-4DD0-4276-A2D5-5097A2DC95C1}"/>
                </a:ext>
              </a:extLst>
            </p:cNvPr>
            <p:cNvSpPr/>
            <p:nvPr/>
          </p:nvSpPr>
          <p:spPr>
            <a:xfrm>
              <a:off x="1499251" y="2773079"/>
              <a:ext cx="3514214" cy="393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nSpc>
                  <a:spcPct val="150000"/>
                </a:lnSpc>
              </a:pPr>
              <a:r>
                <a:rPr lang="zh-CN" altLang="en-US" sz="2400" b="1" dirty="0">
                  <a:solidFill>
                    <a:srgbClr val="005DA2"/>
                  </a:solidFill>
                  <a:latin typeface="+mn-ea"/>
                </a:rPr>
                <a:t>注重实践环节培养</a:t>
              </a:r>
              <a:endParaRPr lang="zh-CN" altLang="zh-CN" sz="2400" b="1" dirty="0">
                <a:solidFill>
                  <a:srgbClr val="005DA2"/>
                </a:solidFill>
                <a:latin typeface="+mn-ea"/>
              </a:endParaRPr>
            </a:p>
          </p:txBody>
        </p:sp>
        <p:sp>
          <p:nvSpPr>
            <p:cNvPr id="19" name="矩形 18">
              <a:extLst>
                <a:ext uri="{FF2B5EF4-FFF2-40B4-BE49-F238E27FC236}">
                  <a16:creationId xmlns:a16="http://schemas.microsoft.com/office/drawing/2014/main" id="{1F1880CA-2EB7-4C8A-B27F-192666FC0DFE}"/>
                </a:ext>
              </a:extLst>
            </p:cNvPr>
            <p:cNvSpPr/>
            <p:nvPr/>
          </p:nvSpPr>
          <p:spPr>
            <a:xfrm>
              <a:off x="1473821" y="3235023"/>
              <a:ext cx="4835724" cy="782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501650" indent="-285750">
                <a:lnSpc>
                  <a:spcPct val="150000"/>
                </a:lnSpc>
                <a:spcAft>
                  <a:spcPts val="0"/>
                </a:spcAft>
                <a:buClr>
                  <a:srgbClr val="0048AA"/>
                </a:buClr>
                <a:buFont typeface="Wingdings" panose="05000000000000000000" pitchFamily="2" charset="2"/>
                <a:buChar char="Ø"/>
              </a:pPr>
              <a:r>
                <a:rPr lang="zh-CN" altLang="zh-CN" sz="1600" dirty="0">
                  <a:solidFill>
                    <a:schemeClr val="tx1">
                      <a:lumMod val="95000"/>
                      <a:lumOff val="5000"/>
                    </a:schemeClr>
                  </a:solidFill>
                  <a:latin typeface="+mn-ea"/>
                </a:rPr>
                <a:t>大科学工程项目平台优势，课题来源实际项目，直接参与项目研发</a:t>
              </a:r>
            </a:p>
            <a:p>
              <a:pPr marL="501650" indent="-285750">
                <a:lnSpc>
                  <a:spcPct val="150000"/>
                </a:lnSpc>
                <a:spcAft>
                  <a:spcPts val="0"/>
                </a:spcAft>
                <a:buClr>
                  <a:srgbClr val="0048AA"/>
                </a:buClr>
                <a:buFont typeface="Wingdings" panose="05000000000000000000" pitchFamily="2" charset="2"/>
                <a:buChar char="Ø"/>
              </a:pPr>
              <a:r>
                <a:rPr lang="zh-CN" altLang="zh-CN" sz="1600" dirty="0">
                  <a:solidFill>
                    <a:schemeClr val="tx1">
                      <a:lumMod val="95000"/>
                      <a:lumOff val="5000"/>
                    </a:schemeClr>
                  </a:solidFill>
                  <a:latin typeface="+mn-ea"/>
                </a:rPr>
                <a:t>在前沿科学、仪器设备研制、项目管理方面得到全面训练</a:t>
              </a:r>
            </a:p>
            <a:p>
              <a:pPr marL="501650" indent="-285750">
                <a:lnSpc>
                  <a:spcPct val="150000"/>
                </a:lnSpc>
                <a:spcAft>
                  <a:spcPts val="0"/>
                </a:spcAft>
                <a:buClr>
                  <a:srgbClr val="0048AA"/>
                </a:buClr>
                <a:buFont typeface="Wingdings" panose="05000000000000000000" pitchFamily="2" charset="2"/>
                <a:buChar char="Ø"/>
              </a:pPr>
              <a:r>
                <a:rPr lang="zh-CN" altLang="zh-CN" sz="1600" dirty="0">
                  <a:solidFill>
                    <a:schemeClr val="tx1">
                      <a:lumMod val="95000"/>
                      <a:lumOff val="5000"/>
                    </a:schemeClr>
                  </a:solidFill>
                  <a:latin typeface="+mn-ea"/>
                </a:rPr>
                <a:t>项目整体运行、基金撰写等充分参与，有利于综合人才发展</a:t>
              </a:r>
            </a:p>
          </p:txBody>
        </p:sp>
      </p:grpSp>
      <p:grpSp>
        <p:nvGrpSpPr>
          <p:cNvPr id="11" name="组合 10">
            <a:extLst>
              <a:ext uri="{FF2B5EF4-FFF2-40B4-BE49-F238E27FC236}">
                <a16:creationId xmlns:a16="http://schemas.microsoft.com/office/drawing/2014/main" id="{C08B8646-D65D-45B3-ACD8-2498C9EE7B3A}"/>
              </a:ext>
            </a:extLst>
          </p:cNvPr>
          <p:cNvGrpSpPr/>
          <p:nvPr/>
        </p:nvGrpSpPr>
        <p:grpSpPr>
          <a:xfrm>
            <a:off x="4062932" y="852404"/>
            <a:ext cx="7833793" cy="1776060"/>
            <a:chOff x="2485274" y="2596042"/>
            <a:chExt cx="3520956" cy="1776060"/>
          </a:xfrm>
        </p:grpSpPr>
        <p:sp>
          <p:nvSpPr>
            <p:cNvPr id="16" name="矩形 15">
              <a:extLst>
                <a:ext uri="{FF2B5EF4-FFF2-40B4-BE49-F238E27FC236}">
                  <a16:creationId xmlns:a16="http://schemas.microsoft.com/office/drawing/2014/main" id="{105EF680-A1D7-4454-95F9-B38E7D37AF3F}"/>
                </a:ext>
              </a:extLst>
            </p:cNvPr>
            <p:cNvSpPr/>
            <p:nvPr/>
          </p:nvSpPr>
          <p:spPr>
            <a:xfrm>
              <a:off x="2492016" y="2596042"/>
              <a:ext cx="3514214" cy="581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nSpc>
                  <a:spcPct val="150000"/>
                </a:lnSpc>
              </a:pPr>
              <a:r>
                <a:rPr lang="zh-CN" altLang="en-US" sz="2400" b="1" dirty="0">
                  <a:solidFill>
                    <a:srgbClr val="005DA2"/>
                  </a:solidFill>
                  <a:latin typeface="+mn-ea"/>
                </a:rPr>
                <a:t>多机构联合培养</a:t>
              </a:r>
              <a:endParaRPr lang="zh-CN" altLang="zh-CN" sz="2400" b="1" dirty="0">
                <a:solidFill>
                  <a:srgbClr val="005DA2"/>
                </a:solidFill>
                <a:latin typeface="+mn-ea"/>
              </a:endParaRPr>
            </a:p>
          </p:txBody>
        </p:sp>
        <p:sp>
          <p:nvSpPr>
            <p:cNvPr id="17" name="矩形 16">
              <a:extLst>
                <a:ext uri="{FF2B5EF4-FFF2-40B4-BE49-F238E27FC236}">
                  <a16:creationId xmlns:a16="http://schemas.microsoft.com/office/drawing/2014/main" id="{C2AFA172-BB98-4757-BE0D-ECAB54FD741B}"/>
                </a:ext>
              </a:extLst>
            </p:cNvPr>
            <p:cNvSpPr/>
            <p:nvPr/>
          </p:nvSpPr>
          <p:spPr>
            <a:xfrm>
              <a:off x="2485274" y="3215247"/>
              <a:ext cx="3397490" cy="115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501650" indent="-285750">
                <a:lnSpc>
                  <a:spcPct val="150000"/>
                </a:lnSpc>
                <a:spcAft>
                  <a:spcPts val="0"/>
                </a:spcAft>
                <a:buClr>
                  <a:srgbClr val="0048AA"/>
                </a:buClr>
                <a:buFont typeface="Wingdings" panose="05000000000000000000" pitchFamily="2" charset="2"/>
                <a:buChar char="Ø"/>
              </a:pPr>
              <a:r>
                <a:rPr lang="zh-CN" altLang="en-US" sz="1600" dirty="0">
                  <a:solidFill>
                    <a:schemeClr val="tx1">
                      <a:lumMod val="95000"/>
                      <a:lumOff val="5000"/>
                    </a:schemeClr>
                  </a:solidFill>
                  <a:latin typeface="+mn-ea"/>
                </a:rPr>
                <a:t>大科学装置是跨学科的前沿性项目，需要多机构协作开展研究和培养人才</a:t>
              </a:r>
              <a:endParaRPr lang="en-US" altLang="zh-CN" sz="1600" dirty="0">
                <a:solidFill>
                  <a:schemeClr val="tx1">
                    <a:lumMod val="95000"/>
                    <a:lumOff val="5000"/>
                  </a:schemeClr>
                </a:solidFill>
                <a:latin typeface="+mn-ea"/>
              </a:endParaRPr>
            </a:p>
            <a:p>
              <a:pPr marL="501650" indent="-285750">
                <a:lnSpc>
                  <a:spcPct val="150000"/>
                </a:lnSpc>
                <a:spcAft>
                  <a:spcPts val="0"/>
                </a:spcAft>
                <a:buClr>
                  <a:srgbClr val="0048AA"/>
                </a:buClr>
                <a:buFont typeface="Wingdings" panose="05000000000000000000" pitchFamily="2" charset="2"/>
                <a:buChar char="Ø"/>
              </a:pPr>
              <a:r>
                <a:rPr lang="zh-CN" altLang="en-US" sz="1600" dirty="0">
                  <a:solidFill>
                    <a:schemeClr val="tx1">
                      <a:lumMod val="95000"/>
                      <a:lumOff val="5000"/>
                    </a:schemeClr>
                  </a:solidFill>
                  <a:latin typeface="+mn-ea"/>
                </a:rPr>
                <a:t>培养主体为导师（小组），注重国际、国内、横向和本单位协作培养。整个国际合作组会参与学生培养，高能所的国际合作论文占合作论文数的</a:t>
              </a:r>
              <a:r>
                <a:rPr lang="en-US" altLang="zh-CN" sz="1600" dirty="0">
                  <a:solidFill>
                    <a:schemeClr val="tx1">
                      <a:lumMod val="95000"/>
                      <a:lumOff val="5000"/>
                    </a:schemeClr>
                  </a:solidFill>
                  <a:latin typeface="+mn-ea"/>
                </a:rPr>
                <a:t>47%</a:t>
              </a:r>
              <a:endParaRPr lang="zh-CN" altLang="zh-CN" sz="1600" dirty="0">
                <a:solidFill>
                  <a:schemeClr val="tx1">
                    <a:lumMod val="95000"/>
                    <a:lumOff val="5000"/>
                  </a:schemeClr>
                </a:solidFill>
                <a:latin typeface="+mn-ea"/>
              </a:endParaRPr>
            </a:p>
          </p:txBody>
        </p:sp>
      </p:grpSp>
      <p:grpSp>
        <p:nvGrpSpPr>
          <p:cNvPr id="12" name="组合 11">
            <a:extLst>
              <a:ext uri="{FF2B5EF4-FFF2-40B4-BE49-F238E27FC236}">
                <a16:creationId xmlns:a16="http://schemas.microsoft.com/office/drawing/2014/main" id="{E26A959A-962D-40BC-AF05-BB0AEC62B7AD}"/>
              </a:ext>
            </a:extLst>
          </p:cNvPr>
          <p:cNvGrpSpPr/>
          <p:nvPr/>
        </p:nvGrpSpPr>
        <p:grpSpPr>
          <a:xfrm>
            <a:off x="4077932" y="2665240"/>
            <a:ext cx="7689758" cy="2112918"/>
            <a:chOff x="2492016" y="2596042"/>
            <a:chExt cx="3514215" cy="2112918"/>
          </a:xfrm>
        </p:grpSpPr>
        <p:sp>
          <p:nvSpPr>
            <p:cNvPr id="14" name="矩形 13">
              <a:extLst>
                <a:ext uri="{FF2B5EF4-FFF2-40B4-BE49-F238E27FC236}">
                  <a16:creationId xmlns:a16="http://schemas.microsoft.com/office/drawing/2014/main" id="{D9670224-7F56-4D24-A533-B1BEF755B33C}"/>
                </a:ext>
              </a:extLst>
            </p:cNvPr>
            <p:cNvSpPr/>
            <p:nvPr/>
          </p:nvSpPr>
          <p:spPr>
            <a:xfrm>
              <a:off x="2492016" y="2596042"/>
              <a:ext cx="3514214" cy="581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nSpc>
                  <a:spcPct val="150000"/>
                </a:lnSpc>
              </a:pPr>
              <a:r>
                <a:rPr lang="zh-CN" altLang="en-US" sz="2400" b="1" dirty="0">
                  <a:solidFill>
                    <a:srgbClr val="005DA2"/>
                  </a:solidFill>
                  <a:latin typeface="+mn-ea"/>
                </a:rPr>
                <a:t>多学科交叉融合</a:t>
              </a:r>
              <a:endParaRPr lang="zh-CN" altLang="zh-CN" sz="2400" b="1" dirty="0">
                <a:solidFill>
                  <a:srgbClr val="005DA2"/>
                </a:solidFill>
                <a:latin typeface="+mn-ea"/>
              </a:endParaRPr>
            </a:p>
          </p:txBody>
        </p:sp>
        <p:sp>
          <p:nvSpPr>
            <p:cNvPr id="15" name="矩形 14">
              <a:extLst>
                <a:ext uri="{FF2B5EF4-FFF2-40B4-BE49-F238E27FC236}">
                  <a16:creationId xmlns:a16="http://schemas.microsoft.com/office/drawing/2014/main" id="{FF45EF3E-CE47-4C62-9792-2939E6C00BD6}"/>
                </a:ext>
              </a:extLst>
            </p:cNvPr>
            <p:cNvSpPr/>
            <p:nvPr/>
          </p:nvSpPr>
          <p:spPr>
            <a:xfrm>
              <a:off x="2492017" y="3182773"/>
              <a:ext cx="3514214" cy="1526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501650" indent="-285750">
                <a:lnSpc>
                  <a:spcPct val="150000"/>
                </a:lnSpc>
                <a:spcAft>
                  <a:spcPts val="0"/>
                </a:spcAft>
                <a:buClr>
                  <a:srgbClr val="0048AA"/>
                </a:buClr>
                <a:buFont typeface="Wingdings" panose="05000000000000000000" pitchFamily="2" charset="2"/>
                <a:buChar char="Ø"/>
              </a:pPr>
              <a:r>
                <a:rPr lang="zh-CN" altLang="en-US" sz="1600" dirty="0">
                  <a:solidFill>
                    <a:schemeClr val="tx1">
                      <a:lumMod val="95000"/>
                      <a:lumOff val="5000"/>
                    </a:schemeClr>
                  </a:solidFill>
                  <a:latin typeface="+mn-ea"/>
                </a:rPr>
                <a:t>具有物理学、核科学与技术、材料科学、化学、计算机科学等多学科交叉融合的特征，近十年发表的论文覆盖了近</a:t>
              </a:r>
              <a:r>
                <a:rPr lang="en-US" altLang="zh-CN" sz="1600" dirty="0">
                  <a:solidFill>
                    <a:schemeClr val="tx1">
                      <a:lumMod val="95000"/>
                      <a:lumOff val="5000"/>
                    </a:schemeClr>
                  </a:solidFill>
                  <a:latin typeface="+mn-ea"/>
                </a:rPr>
                <a:t>140</a:t>
              </a:r>
              <a:r>
                <a:rPr lang="zh-CN" altLang="en-US" sz="1600" dirty="0">
                  <a:solidFill>
                    <a:schemeClr val="tx1">
                      <a:lumMod val="95000"/>
                      <a:lumOff val="5000"/>
                    </a:schemeClr>
                  </a:solidFill>
                  <a:latin typeface="+mn-ea"/>
                </a:rPr>
                <a:t>个研究方向</a:t>
              </a:r>
              <a:endParaRPr lang="en-US" altLang="zh-CN" sz="1600" dirty="0">
                <a:solidFill>
                  <a:schemeClr val="tx1">
                    <a:lumMod val="95000"/>
                    <a:lumOff val="5000"/>
                  </a:schemeClr>
                </a:solidFill>
                <a:latin typeface="+mn-ea"/>
              </a:endParaRPr>
            </a:p>
            <a:p>
              <a:pPr marL="501650" indent="-285750">
                <a:lnSpc>
                  <a:spcPct val="150000"/>
                </a:lnSpc>
                <a:spcAft>
                  <a:spcPts val="0"/>
                </a:spcAft>
                <a:buClr>
                  <a:srgbClr val="0048AA"/>
                </a:buClr>
                <a:buFont typeface="Wingdings" panose="05000000000000000000" pitchFamily="2" charset="2"/>
                <a:buChar char="Ø"/>
              </a:pPr>
              <a:r>
                <a:rPr lang="zh-CN" altLang="en-US" sz="1600" dirty="0">
                  <a:solidFill>
                    <a:schemeClr val="tx1">
                      <a:lumMod val="95000"/>
                      <a:lumOff val="5000"/>
                    </a:schemeClr>
                  </a:solidFill>
                  <a:latin typeface="+mn-ea"/>
                </a:rPr>
                <a:t>培养的学生知识结构宽、厚度深、视野广，除高能物理领域外，在工业界金融界等专业领域也有非常广的发展，并且受到华为、联影等公司的欢迎</a:t>
              </a:r>
              <a:endParaRPr lang="zh-CN" altLang="zh-CN" sz="1600" dirty="0">
                <a:solidFill>
                  <a:schemeClr val="tx1">
                    <a:lumMod val="95000"/>
                    <a:lumOff val="5000"/>
                  </a:schemeClr>
                </a:solidFill>
                <a:latin typeface="+mn-ea"/>
              </a:endParaRPr>
            </a:p>
          </p:txBody>
        </p:sp>
      </p:grpSp>
      <p:graphicFrame>
        <p:nvGraphicFramePr>
          <p:cNvPr id="29" name="图示 28">
            <a:extLst>
              <a:ext uri="{FF2B5EF4-FFF2-40B4-BE49-F238E27FC236}">
                <a16:creationId xmlns:a16="http://schemas.microsoft.com/office/drawing/2014/main" id="{1EF2CEF0-1D3A-4C7F-9D13-2348D6E64613}"/>
              </a:ext>
            </a:extLst>
          </p:cNvPr>
          <p:cNvGraphicFramePr/>
          <p:nvPr>
            <p:extLst/>
          </p:nvPr>
        </p:nvGraphicFramePr>
        <p:xfrm>
          <a:off x="316052" y="2975569"/>
          <a:ext cx="2449277" cy="1725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 name="图示 27">
            <a:extLst>
              <a:ext uri="{FF2B5EF4-FFF2-40B4-BE49-F238E27FC236}">
                <a16:creationId xmlns:a16="http://schemas.microsoft.com/office/drawing/2014/main" id="{61D033D4-1753-4AF3-9501-3B1346AAF08B}"/>
              </a:ext>
            </a:extLst>
          </p:cNvPr>
          <p:cNvGraphicFramePr/>
          <p:nvPr>
            <p:extLst/>
          </p:nvPr>
        </p:nvGraphicFramePr>
        <p:xfrm>
          <a:off x="1386840" y="4819279"/>
          <a:ext cx="2810544" cy="18736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0" name="图示 29">
            <a:extLst>
              <a:ext uri="{FF2B5EF4-FFF2-40B4-BE49-F238E27FC236}">
                <a16:creationId xmlns:a16="http://schemas.microsoft.com/office/drawing/2014/main" id="{4EA889FD-A408-4762-915E-D900A8062AED}"/>
              </a:ext>
            </a:extLst>
          </p:cNvPr>
          <p:cNvGraphicFramePr/>
          <p:nvPr>
            <p:extLst/>
          </p:nvPr>
        </p:nvGraphicFramePr>
        <p:xfrm>
          <a:off x="1355058" y="1101873"/>
          <a:ext cx="2560096" cy="187369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911688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B5A782DC-4783-4386-B72D-C32DB71562A1}"/>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研究生奖助体系</a:t>
            </a:r>
          </a:p>
        </p:txBody>
      </p:sp>
      <p:graphicFrame>
        <p:nvGraphicFramePr>
          <p:cNvPr id="8" name="表格 7">
            <a:extLst>
              <a:ext uri="{FF2B5EF4-FFF2-40B4-BE49-F238E27FC236}">
                <a16:creationId xmlns:a16="http://schemas.microsoft.com/office/drawing/2014/main" id="{5084D232-A654-41AC-9629-C6D7E6E9CDCA}"/>
              </a:ext>
            </a:extLst>
          </p:cNvPr>
          <p:cNvGraphicFramePr>
            <a:graphicFrameLocks noGrp="1"/>
          </p:cNvGraphicFramePr>
          <p:nvPr>
            <p:extLst/>
          </p:nvPr>
        </p:nvGraphicFramePr>
        <p:xfrm>
          <a:off x="6180841" y="1524878"/>
          <a:ext cx="5245863" cy="4893922"/>
        </p:xfrm>
        <a:graphic>
          <a:graphicData uri="http://schemas.openxmlformats.org/drawingml/2006/table">
            <a:tbl>
              <a:tblPr>
                <a:tableStyleId>{5C22544A-7EE6-4342-B048-85BDC9FD1C3A}</a:tableStyleId>
              </a:tblPr>
              <a:tblGrid>
                <a:gridCol w="2297850">
                  <a:extLst>
                    <a:ext uri="{9D8B030D-6E8A-4147-A177-3AD203B41FA5}">
                      <a16:colId xmlns:a16="http://schemas.microsoft.com/office/drawing/2014/main" val="2197361532"/>
                    </a:ext>
                  </a:extLst>
                </a:gridCol>
                <a:gridCol w="2948013">
                  <a:extLst>
                    <a:ext uri="{9D8B030D-6E8A-4147-A177-3AD203B41FA5}">
                      <a16:colId xmlns:a16="http://schemas.microsoft.com/office/drawing/2014/main" val="2624646386"/>
                    </a:ext>
                  </a:extLst>
                </a:gridCol>
              </a:tblGrid>
              <a:tr h="529836">
                <a:tc>
                  <a:txBody>
                    <a:bodyPr/>
                    <a:lstStyle/>
                    <a:p>
                      <a:pPr algn="ctr" fontAlgn="b"/>
                      <a:r>
                        <a:rPr lang="zh-CN" altLang="en-US" sz="2000" b="1" i="0" u="none" strike="noStrike" dirty="0">
                          <a:solidFill>
                            <a:schemeClr val="bg1"/>
                          </a:solidFill>
                          <a:effectLst/>
                          <a:latin typeface="等线" panose="02010600030101010101" pitchFamily="2" charset="-122"/>
                          <a:ea typeface="等线" panose="02010600030101010101" pitchFamily="2" charset="-122"/>
                        </a:rPr>
                        <a:t>奖项</a:t>
                      </a:r>
                    </a:p>
                  </a:txBody>
                  <a:tcPr marL="7620" marR="7620" marT="7620" marB="0" anchor="ctr">
                    <a:solidFill>
                      <a:srgbClr val="053C80"/>
                    </a:solidFill>
                  </a:tcPr>
                </a:tc>
                <a:tc>
                  <a:txBody>
                    <a:bodyPr/>
                    <a:lstStyle/>
                    <a:p>
                      <a:pPr algn="ctr" fontAlgn="b"/>
                      <a:r>
                        <a:rPr lang="zh-CN" altLang="en-US" sz="2000" b="1" i="0" u="none" strike="noStrike" dirty="0">
                          <a:solidFill>
                            <a:schemeClr val="bg1"/>
                          </a:solidFill>
                          <a:effectLst/>
                          <a:latin typeface="等线" panose="02010600030101010101" pitchFamily="2" charset="-122"/>
                          <a:ea typeface="等线" panose="02010600030101010101" pitchFamily="2" charset="-122"/>
                        </a:rPr>
                        <a:t>类型</a:t>
                      </a:r>
                    </a:p>
                  </a:txBody>
                  <a:tcPr marL="7620" marR="7620" marT="7620" marB="0" anchor="ctr">
                    <a:solidFill>
                      <a:srgbClr val="053C80"/>
                    </a:solidFill>
                  </a:tcPr>
                </a:tc>
                <a:extLst>
                  <a:ext uri="{0D108BD9-81ED-4DB2-BD59-A6C34878D82A}">
                    <a16:rowId xmlns:a16="http://schemas.microsoft.com/office/drawing/2014/main" val="1594380821"/>
                  </a:ext>
                </a:extLst>
              </a:tr>
              <a:tr h="437637">
                <a:tc>
                  <a:txBody>
                    <a:bodyPr/>
                    <a:lstStyle/>
                    <a:p>
                      <a:pPr algn="ctr" fontAlgn="b"/>
                      <a:r>
                        <a:rPr kumimoji="1" lang="zh-CN" altLang="en-US" sz="1600" kern="0" dirty="0">
                          <a:solidFill>
                            <a:schemeClr val="dk1"/>
                          </a:solidFill>
                          <a:latin typeface="+mn-ea"/>
                          <a:ea typeface="+mn-ea"/>
                          <a:cs typeface="+mn-cs"/>
                        </a:rPr>
                        <a:t>中国科学院</a:t>
                      </a:r>
                      <a:r>
                        <a:rPr kumimoji="1" lang="zh-CN" altLang="en-US" sz="1600" kern="0" dirty="0">
                          <a:latin typeface="+mn-ea"/>
                        </a:rPr>
                        <a:t>院长奖学金</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tc>
                  <a:txBody>
                    <a:bodyPr/>
                    <a:lstStyle/>
                    <a:p>
                      <a:pPr algn="ctr" fontAlgn="b"/>
                      <a:r>
                        <a:rPr kumimoji="1" lang="en-US" altLang="zh-CN" sz="1600" kern="0" dirty="0">
                          <a:latin typeface="+mn-ea"/>
                        </a:rPr>
                        <a:t>10000/5000</a:t>
                      </a:r>
                      <a:r>
                        <a:rPr kumimoji="1" lang="zh-CN" altLang="en-US" sz="1600" kern="0" dirty="0">
                          <a:latin typeface="+mn-ea"/>
                        </a:rPr>
                        <a:t>元</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extLst>
                  <a:ext uri="{0D108BD9-81ED-4DB2-BD59-A6C34878D82A}">
                    <a16:rowId xmlns:a16="http://schemas.microsoft.com/office/drawing/2014/main" val="630146512"/>
                  </a:ext>
                </a:extLst>
              </a:tr>
              <a:tr h="452170">
                <a:tc>
                  <a:txBody>
                    <a:bodyPr/>
                    <a:lstStyle/>
                    <a:p>
                      <a:pPr algn="ctr" fontAlgn="b"/>
                      <a:r>
                        <a:rPr kumimoji="1" lang="zh-CN" altLang="zh-CN" sz="1600" kern="0" dirty="0">
                          <a:latin typeface="+mn-ea"/>
                        </a:rPr>
                        <a:t>唐立新奖学金</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zh-CN" sz="1600" kern="0" dirty="0">
                          <a:latin typeface="+mn-ea"/>
                        </a:rPr>
                        <a:t>10000</a:t>
                      </a:r>
                      <a:r>
                        <a:rPr kumimoji="1" lang="zh-CN" altLang="en-US" sz="1600" kern="0" dirty="0">
                          <a:latin typeface="+mn-ea"/>
                        </a:rPr>
                        <a:t>元</a:t>
                      </a:r>
                      <a:r>
                        <a:rPr kumimoji="1" lang="en-US" altLang="zh-CN" sz="1600" kern="0" dirty="0">
                          <a:latin typeface="+mn-ea"/>
                        </a:rPr>
                        <a:t>/</a:t>
                      </a:r>
                      <a:r>
                        <a:rPr kumimoji="1" lang="zh-CN" altLang="en-US" sz="1600" kern="0" dirty="0">
                          <a:latin typeface="+mn-ea"/>
                        </a:rPr>
                        <a:t>年</a:t>
                      </a:r>
                      <a:endParaRPr kumimoji="1" lang="en-US" altLang="zh-CN" sz="1600" kern="0" dirty="0">
                        <a:latin typeface="+mn-ea"/>
                      </a:endParaRPr>
                    </a:p>
                  </a:txBody>
                  <a:tcPr marL="7620" marR="7620" marT="7620" marB="0" anchor="ctr">
                    <a:solidFill>
                      <a:srgbClr val="E2E4E9"/>
                    </a:solidFill>
                  </a:tcPr>
                </a:tc>
                <a:extLst>
                  <a:ext uri="{0D108BD9-81ED-4DB2-BD59-A6C34878D82A}">
                    <a16:rowId xmlns:a16="http://schemas.microsoft.com/office/drawing/2014/main" val="2277931020"/>
                  </a:ext>
                </a:extLst>
              </a:tr>
              <a:tr h="452170">
                <a:tc>
                  <a:txBody>
                    <a:bodyPr/>
                    <a:lstStyle/>
                    <a:p>
                      <a:pPr algn="ctr" fontAlgn="b"/>
                      <a:r>
                        <a:rPr kumimoji="1" lang="zh-CN" altLang="en-US" sz="1600" kern="0" dirty="0">
                          <a:latin typeface="+mn-ea"/>
                        </a:rPr>
                        <a:t>朱李月华优秀博士生奖</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tc>
                  <a:txBody>
                    <a:bodyPr/>
                    <a:lstStyle/>
                    <a:p>
                      <a:pPr algn="ctr" fontAlgn="b"/>
                      <a:r>
                        <a:rPr kumimoji="1" lang="en-US" altLang="zh-CN" sz="1600" kern="0" dirty="0">
                          <a:latin typeface="+mn-ea"/>
                        </a:rPr>
                        <a:t>5000</a:t>
                      </a:r>
                      <a:r>
                        <a:rPr kumimoji="1" lang="zh-CN" altLang="en-US" sz="1600" kern="0" dirty="0">
                          <a:latin typeface="+mn-ea"/>
                        </a:rPr>
                        <a:t>元</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extLst>
                  <a:ext uri="{0D108BD9-81ED-4DB2-BD59-A6C34878D82A}">
                    <a16:rowId xmlns:a16="http://schemas.microsoft.com/office/drawing/2014/main" val="996593163"/>
                  </a:ext>
                </a:extLst>
              </a:tr>
              <a:tr h="452170">
                <a:tc>
                  <a:txBody>
                    <a:bodyPr/>
                    <a:lstStyle/>
                    <a:p>
                      <a:pPr algn="ctr" fontAlgn="b"/>
                      <a:r>
                        <a:rPr kumimoji="1" lang="en-US" altLang="zh-CN" sz="1600" kern="0" dirty="0">
                          <a:latin typeface="+mn-ea"/>
                        </a:rPr>
                        <a:t>BHPB</a:t>
                      </a:r>
                      <a:r>
                        <a:rPr kumimoji="1" lang="zh-CN" altLang="en-US" sz="1600" kern="0" dirty="0">
                          <a:latin typeface="+mn-ea"/>
                        </a:rPr>
                        <a:t>奖学金</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tc>
                  <a:txBody>
                    <a:bodyPr/>
                    <a:lstStyle/>
                    <a:p>
                      <a:pPr algn="ctr" fontAlgn="b"/>
                      <a:r>
                        <a:rPr kumimoji="1" lang="en-US" altLang="zh-CN" sz="1600" kern="0" dirty="0">
                          <a:latin typeface="+mn-ea"/>
                        </a:rPr>
                        <a:t>12000</a:t>
                      </a:r>
                      <a:r>
                        <a:rPr kumimoji="1" lang="zh-CN" altLang="en-US" sz="1600" kern="0" dirty="0">
                          <a:latin typeface="+mn-ea"/>
                        </a:rPr>
                        <a:t>元</a:t>
                      </a:r>
                      <a:r>
                        <a:rPr kumimoji="1" lang="en-US" altLang="zh-CN" sz="1600" kern="0" dirty="0">
                          <a:latin typeface="+mn-ea"/>
                        </a:rPr>
                        <a:t>/</a:t>
                      </a:r>
                      <a:r>
                        <a:rPr kumimoji="1" lang="zh-CN" altLang="en-US" sz="1600" kern="0" dirty="0">
                          <a:latin typeface="+mn-ea"/>
                        </a:rPr>
                        <a:t>年</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extLst>
                  <a:ext uri="{0D108BD9-81ED-4DB2-BD59-A6C34878D82A}">
                    <a16:rowId xmlns:a16="http://schemas.microsoft.com/office/drawing/2014/main" val="3656856983"/>
                  </a:ext>
                </a:extLst>
              </a:tr>
              <a:tr h="452170">
                <a:tc>
                  <a:txBody>
                    <a:bodyPr/>
                    <a:lstStyle/>
                    <a:p>
                      <a:pPr algn="ctr" fontAlgn="b"/>
                      <a:r>
                        <a:rPr kumimoji="1" lang="zh-CN" altLang="en-US" sz="1600" kern="0" dirty="0">
                          <a:solidFill>
                            <a:schemeClr val="dk1"/>
                          </a:solidFill>
                          <a:latin typeface="+mj-ea"/>
                          <a:ea typeface="+mn-ea"/>
                          <a:cs typeface="+mn-cs"/>
                        </a:rPr>
                        <a:t>国家奖学金</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tc>
                  <a:txBody>
                    <a:bodyPr/>
                    <a:lstStyle/>
                    <a:p>
                      <a:pPr algn="ctr" fontAlgn="b"/>
                      <a:r>
                        <a:rPr kumimoji="1" lang="zh-CN" altLang="en-US" sz="1600" kern="0" dirty="0">
                          <a:solidFill>
                            <a:schemeClr val="dk1"/>
                          </a:solidFill>
                          <a:latin typeface="+mj-ea"/>
                          <a:ea typeface="+mn-ea"/>
                          <a:cs typeface="+mn-cs"/>
                        </a:rPr>
                        <a:t>博士</a:t>
                      </a:r>
                      <a:r>
                        <a:rPr kumimoji="1" lang="en-US" altLang="zh-CN" sz="1600" kern="0" dirty="0">
                          <a:solidFill>
                            <a:schemeClr val="dk1"/>
                          </a:solidFill>
                          <a:latin typeface="+mj-ea"/>
                          <a:ea typeface="+mn-ea"/>
                          <a:cs typeface="+mn-cs"/>
                        </a:rPr>
                        <a:t>3</a:t>
                      </a:r>
                      <a:r>
                        <a:rPr kumimoji="1" lang="zh-CN" altLang="en-US" sz="1600" kern="0" dirty="0">
                          <a:solidFill>
                            <a:schemeClr val="dk1"/>
                          </a:solidFill>
                          <a:latin typeface="+mj-ea"/>
                          <a:ea typeface="+mn-ea"/>
                          <a:cs typeface="+mn-cs"/>
                        </a:rPr>
                        <a:t>万，硕士</a:t>
                      </a:r>
                      <a:r>
                        <a:rPr kumimoji="1" lang="en-US" altLang="zh-CN" sz="1600" kern="0" dirty="0">
                          <a:solidFill>
                            <a:schemeClr val="dk1"/>
                          </a:solidFill>
                          <a:latin typeface="+mj-ea"/>
                          <a:ea typeface="+mn-ea"/>
                          <a:cs typeface="+mn-cs"/>
                        </a:rPr>
                        <a:t>2</a:t>
                      </a:r>
                      <a:r>
                        <a:rPr kumimoji="1" lang="zh-CN" altLang="en-US" sz="1600" kern="0" dirty="0">
                          <a:solidFill>
                            <a:schemeClr val="dk1"/>
                          </a:solidFill>
                          <a:latin typeface="+mj-ea"/>
                          <a:ea typeface="+mn-ea"/>
                          <a:cs typeface="+mn-cs"/>
                        </a:rPr>
                        <a:t>万</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extLst>
                  <a:ext uri="{0D108BD9-81ED-4DB2-BD59-A6C34878D82A}">
                    <a16:rowId xmlns:a16="http://schemas.microsoft.com/office/drawing/2014/main" val="2050721486"/>
                  </a:ext>
                </a:extLst>
              </a:tr>
              <a:tr h="738561">
                <a:tc>
                  <a:txBody>
                    <a:bodyPr/>
                    <a:lstStyle/>
                    <a:p>
                      <a:pPr algn="ctr" fontAlgn="b"/>
                      <a:r>
                        <a:rPr kumimoji="1" lang="zh-CN" altLang="en-US" sz="1600" kern="0" dirty="0">
                          <a:solidFill>
                            <a:schemeClr val="dk1"/>
                          </a:solidFill>
                          <a:latin typeface="+mj-ea"/>
                          <a:ea typeface="+mn-ea"/>
                          <a:cs typeface="+mn-cs"/>
                        </a:rPr>
                        <a:t>学业奖学金</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tc>
                  <a:txBody>
                    <a:bodyPr/>
                    <a:lstStyle/>
                    <a:p>
                      <a:pPr marL="0" indent="0">
                        <a:buNone/>
                      </a:pPr>
                      <a:r>
                        <a:rPr kumimoji="1" lang="zh-CN" altLang="en-US" sz="1600" kern="0" dirty="0">
                          <a:solidFill>
                            <a:schemeClr val="dk1"/>
                          </a:solidFill>
                          <a:latin typeface="+mj-ea"/>
                          <a:ea typeface="+mn-ea"/>
                          <a:cs typeface="+mn-cs"/>
                        </a:rPr>
                        <a:t>博士：每年</a:t>
                      </a:r>
                      <a:r>
                        <a:rPr kumimoji="1" lang="en-US" altLang="zh-CN" sz="1600" kern="0" dirty="0">
                          <a:solidFill>
                            <a:schemeClr val="dk1"/>
                          </a:solidFill>
                          <a:latin typeface="+mj-ea"/>
                          <a:ea typeface="+mn-ea"/>
                          <a:cs typeface="+mn-cs"/>
                        </a:rPr>
                        <a:t>1.3</a:t>
                      </a:r>
                      <a:r>
                        <a:rPr kumimoji="1" lang="zh-CN" altLang="en-US" sz="1600" kern="0" dirty="0">
                          <a:solidFill>
                            <a:schemeClr val="dk1"/>
                          </a:solidFill>
                          <a:latin typeface="+mj-ea"/>
                          <a:ea typeface="+mn-ea"/>
                          <a:cs typeface="+mn-cs"/>
                        </a:rPr>
                        <a:t>万，覆盖率</a:t>
                      </a:r>
                      <a:r>
                        <a:rPr kumimoji="1" lang="en-US" altLang="zh-CN" sz="1600" kern="0" dirty="0">
                          <a:solidFill>
                            <a:schemeClr val="dk1"/>
                          </a:solidFill>
                          <a:latin typeface="+mj-ea"/>
                          <a:ea typeface="+mn-ea"/>
                          <a:cs typeface="+mn-cs"/>
                        </a:rPr>
                        <a:t>100%</a:t>
                      </a:r>
                      <a:r>
                        <a:rPr kumimoji="1" lang="zh-CN" altLang="en-US" sz="1600" kern="0" dirty="0">
                          <a:solidFill>
                            <a:schemeClr val="dk1"/>
                          </a:solidFill>
                          <a:latin typeface="+mj-ea"/>
                          <a:ea typeface="+mn-ea"/>
                          <a:cs typeface="+mn-cs"/>
                        </a:rPr>
                        <a:t>；</a:t>
                      </a:r>
                      <a:endParaRPr kumimoji="1" lang="en-US" altLang="zh-CN" sz="1600" kern="0" dirty="0">
                        <a:solidFill>
                          <a:schemeClr val="dk1"/>
                        </a:solidFill>
                        <a:latin typeface="+mj-ea"/>
                        <a:ea typeface="+mn-ea"/>
                        <a:cs typeface="+mn-cs"/>
                      </a:endParaRPr>
                    </a:p>
                    <a:p>
                      <a:pPr marL="0" indent="0">
                        <a:buNone/>
                      </a:pPr>
                      <a:r>
                        <a:rPr kumimoji="1" lang="en-US" altLang="zh-CN" sz="1600" kern="0" dirty="0">
                          <a:solidFill>
                            <a:schemeClr val="dk1"/>
                          </a:solidFill>
                          <a:latin typeface="+mj-ea"/>
                          <a:ea typeface="+mn-ea"/>
                          <a:cs typeface="+mn-cs"/>
                        </a:rPr>
                        <a:t>   </a:t>
                      </a:r>
                      <a:r>
                        <a:rPr kumimoji="1" lang="zh-CN" altLang="en-US" sz="1600" kern="0" dirty="0">
                          <a:solidFill>
                            <a:schemeClr val="dk1"/>
                          </a:solidFill>
                          <a:latin typeface="+mj-ea"/>
                          <a:ea typeface="+mn-ea"/>
                          <a:cs typeface="+mn-cs"/>
                        </a:rPr>
                        <a:t>硕士：每年</a:t>
                      </a:r>
                      <a:r>
                        <a:rPr kumimoji="1" lang="en-US" altLang="zh-CN" sz="1600" kern="0" dirty="0">
                          <a:solidFill>
                            <a:schemeClr val="dk1"/>
                          </a:solidFill>
                          <a:latin typeface="+mj-ea"/>
                          <a:ea typeface="+mn-ea"/>
                          <a:cs typeface="+mn-cs"/>
                        </a:rPr>
                        <a:t>0.8</a:t>
                      </a:r>
                      <a:r>
                        <a:rPr kumimoji="1" lang="zh-CN" altLang="en-US" sz="1600" kern="0" dirty="0">
                          <a:solidFill>
                            <a:schemeClr val="dk1"/>
                          </a:solidFill>
                          <a:latin typeface="+mj-ea"/>
                          <a:ea typeface="+mn-ea"/>
                          <a:cs typeface="+mn-cs"/>
                        </a:rPr>
                        <a:t>万，覆盖率</a:t>
                      </a:r>
                      <a:r>
                        <a:rPr kumimoji="1" lang="en-US" altLang="zh-CN" sz="1600" kern="0" dirty="0">
                          <a:solidFill>
                            <a:schemeClr val="dk1"/>
                          </a:solidFill>
                          <a:latin typeface="+mj-ea"/>
                          <a:ea typeface="+mn-ea"/>
                          <a:cs typeface="+mn-cs"/>
                        </a:rPr>
                        <a:t>100%.</a:t>
                      </a:r>
                    </a:p>
                  </a:txBody>
                  <a:tcPr marL="7620" marR="7620" marT="7620" marB="0" anchor="ctr">
                    <a:solidFill>
                      <a:srgbClr val="E2E4E9"/>
                    </a:solidFill>
                  </a:tcPr>
                </a:tc>
                <a:extLst>
                  <a:ext uri="{0D108BD9-81ED-4DB2-BD59-A6C34878D82A}">
                    <a16:rowId xmlns:a16="http://schemas.microsoft.com/office/drawing/2014/main" val="3005397400"/>
                  </a:ext>
                </a:extLst>
              </a:tr>
              <a:tr h="459543">
                <a:tc>
                  <a:txBody>
                    <a:bodyPr/>
                    <a:lstStyle/>
                    <a:p>
                      <a:pPr algn="ctr" fontAlgn="b"/>
                      <a:r>
                        <a:rPr kumimoji="1" lang="zh-CN" altLang="en-US" sz="1600" kern="0" dirty="0">
                          <a:latin typeface="+mn-ea"/>
                        </a:rPr>
                        <a:t>所长奖学金</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tc>
                  <a:txBody>
                    <a:bodyPr/>
                    <a:lstStyle/>
                    <a:p>
                      <a:pPr algn="ctr" fontAlgn="b"/>
                      <a:r>
                        <a:rPr kumimoji="1" lang="en-US" altLang="zh-CN" sz="1600" kern="0" dirty="0">
                          <a:solidFill>
                            <a:schemeClr val="tx1"/>
                          </a:solidFill>
                          <a:latin typeface="+mn-ea"/>
                        </a:rPr>
                        <a:t>1</a:t>
                      </a:r>
                      <a:r>
                        <a:rPr kumimoji="1" lang="zh-CN" altLang="en-US" sz="1600" kern="0" dirty="0">
                          <a:solidFill>
                            <a:schemeClr val="tx1"/>
                          </a:solidFill>
                          <a:latin typeface="+mn-ea"/>
                        </a:rPr>
                        <a:t>万</a:t>
                      </a:r>
                      <a:r>
                        <a:rPr kumimoji="1" lang="en-US" altLang="zh-CN" sz="1600" kern="0" dirty="0">
                          <a:solidFill>
                            <a:schemeClr val="tx1"/>
                          </a:solidFill>
                          <a:latin typeface="+mn-ea"/>
                        </a:rPr>
                        <a:t>/5000</a:t>
                      </a:r>
                      <a:r>
                        <a:rPr kumimoji="1" lang="zh-CN" altLang="en-US" sz="1600" kern="0" dirty="0">
                          <a:solidFill>
                            <a:schemeClr val="tx1"/>
                          </a:solidFill>
                          <a:latin typeface="+mn-ea"/>
                        </a:rPr>
                        <a:t>元</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7620" marR="7620" marT="7620" marB="0" anchor="ctr">
                    <a:solidFill>
                      <a:srgbClr val="E2E4E9"/>
                    </a:solidFill>
                  </a:tcPr>
                </a:tc>
                <a:extLst>
                  <a:ext uri="{0D108BD9-81ED-4DB2-BD59-A6C34878D82A}">
                    <a16:rowId xmlns:a16="http://schemas.microsoft.com/office/drawing/2014/main" val="3898780992"/>
                  </a:ext>
                </a:extLst>
              </a:tr>
              <a:tr h="459543">
                <a:tc>
                  <a:txBody>
                    <a:bodyPr/>
                    <a:lstStyle/>
                    <a:p>
                      <a:pPr marL="0" algn="ctr" defTabSz="914400" rtl="0" eaLnBrk="1" fontAlgn="b" latinLnBrk="0" hangingPunct="1"/>
                      <a:r>
                        <a:rPr kumimoji="1" lang="zh-CN" altLang="en-US" sz="1600" kern="0" dirty="0">
                          <a:solidFill>
                            <a:schemeClr val="dk1"/>
                          </a:solidFill>
                          <a:latin typeface="+mn-ea"/>
                          <a:ea typeface="+mn-ea"/>
                          <a:cs typeface="+mn-cs"/>
                        </a:rPr>
                        <a:t>中国科学院优秀博士论文</a:t>
                      </a:r>
                    </a:p>
                  </a:txBody>
                  <a:tcPr marL="7620" marR="7620" marT="7620" marB="0" anchor="ctr">
                    <a:solidFill>
                      <a:srgbClr val="E2E4E9"/>
                    </a:solidFill>
                  </a:tcPr>
                </a:tc>
                <a:tc>
                  <a:txBody>
                    <a:bodyPr/>
                    <a:lstStyle/>
                    <a:p>
                      <a:pPr marL="0" algn="ctr" defTabSz="914400" rtl="0" eaLnBrk="1" fontAlgn="b" latinLnBrk="0" hangingPunct="1"/>
                      <a:r>
                        <a:rPr kumimoji="1" lang="zh-CN" altLang="en-US" sz="1600" kern="0" dirty="0">
                          <a:solidFill>
                            <a:schemeClr val="dk1"/>
                          </a:solidFill>
                          <a:latin typeface="+mn-ea"/>
                          <a:ea typeface="+mn-ea"/>
                          <a:cs typeface="+mn-cs"/>
                        </a:rPr>
                        <a:t>毕业生评选</a:t>
                      </a:r>
                    </a:p>
                  </a:txBody>
                  <a:tcPr marL="7620" marR="7620" marT="7620" marB="0" anchor="ctr">
                    <a:solidFill>
                      <a:srgbClr val="E2E4E9"/>
                    </a:solidFill>
                  </a:tcPr>
                </a:tc>
                <a:extLst>
                  <a:ext uri="{0D108BD9-81ED-4DB2-BD59-A6C34878D82A}">
                    <a16:rowId xmlns:a16="http://schemas.microsoft.com/office/drawing/2014/main" val="2047447668"/>
                  </a:ext>
                </a:extLst>
              </a:tr>
              <a:tr h="459543">
                <a:tc>
                  <a:txBody>
                    <a:bodyPr/>
                    <a:lstStyle/>
                    <a:p>
                      <a:pPr marL="0" algn="ctr" defTabSz="914400" rtl="0" eaLnBrk="1" fontAlgn="b" latinLnBrk="0" hangingPunct="1"/>
                      <a:r>
                        <a:rPr kumimoji="1" lang="zh-CN" altLang="en-US" sz="1600" kern="0" dirty="0">
                          <a:solidFill>
                            <a:schemeClr val="dk1"/>
                          </a:solidFill>
                          <a:latin typeface="+mn-ea"/>
                          <a:ea typeface="+mn-ea"/>
                          <a:cs typeface="+mn-cs"/>
                        </a:rPr>
                        <a:t>北京市优秀毕业生</a:t>
                      </a:r>
                    </a:p>
                  </a:txBody>
                  <a:tcPr marL="7620" marR="7620" marT="7620" marB="0" anchor="ctr">
                    <a:solidFill>
                      <a:srgbClr val="E2E4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zh-CN" altLang="en-US" sz="1600" kern="0" dirty="0">
                          <a:solidFill>
                            <a:schemeClr val="dk1"/>
                          </a:solidFill>
                          <a:latin typeface="+mn-ea"/>
                          <a:ea typeface="+mn-ea"/>
                          <a:cs typeface="+mn-cs"/>
                        </a:rPr>
                        <a:t>毕业生评选</a:t>
                      </a:r>
                    </a:p>
                  </a:txBody>
                  <a:tcPr marL="7620" marR="7620" marT="7620" marB="0" anchor="ctr">
                    <a:solidFill>
                      <a:srgbClr val="E2E4E9"/>
                    </a:solidFill>
                  </a:tcPr>
                </a:tc>
                <a:extLst>
                  <a:ext uri="{0D108BD9-81ED-4DB2-BD59-A6C34878D82A}">
                    <a16:rowId xmlns:a16="http://schemas.microsoft.com/office/drawing/2014/main" val="2753150286"/>
                  </a:ext>
                </a:extLst>
              </a:tr>
            </a:tbl>
          </a:graphicData>
        </a:graphic>
      </p:graphicFrame>
      <p:grpSp>
        <p:nvGrpSpPr>
          <p:cNvPr id="9" name="组合 8">
            <a:extLst>
              <a:ext uri="{FF2B5EF4-FFF2-40B4-BE49-F238E27FC236}">
                <a16:creationId xmlns:a16="http://schemas.microsoft.com/office/drawing/2014/main" id="{27499443-8973-43FB-AB11-73F4490F21E9}"/>
              </a:ext>
            </a:extLst>
          </p:cNvPr>
          <p:cNvGrpSpPr/>
          <p:nvPr/>
        </p:nvGrpSpPr>
        <p:grpSpPr>
          <a:xfrm>
            <a:off x="765296" y="1415755"/>
            <a:ext cx="4958433" cy="5630956"/>
            <a:chOff x="2560002" y="2409331"/>
            <a:chExt cx="3514214" cy="3808869"/>
          </a:xfrm>
        </p:grpSpPr>
        <p:sp>
          <p:nvSpPr>
            <p:cNvPr id="10" name="矩形 9">
              <a:extLst>
                <a:ext uri="{FF2B5EF4-FFF2-40B4-BE49-F238E27FC236}">
                  <a16:creationId xmlns:a16="http://schemas.microsoft.com/office/drawing/2014/main" id="{F6BC2C0E-3025-4E49-9BB4-1E653684BA1B}"/>
                </a:ext>
              </a:extLst>
            </p:cNvPr>
            <p:cNvSpPr/>
            <p:nvPr/>
          </p:nvSpPr>
          <p:spPr>
            <a:xfrm>
              <a:off x="2560002" y="2409331"/>
              <a:ext cx="3514214" cy="76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nSpc>
                  <a:spcPct val="150000"/>
                </a:lnSpc>
              </a:pPr>
              <a:r>
                <a:rPr lang="zh-CN" altLang="en-US" sz="2400" b="1" dirty="0">
                  <a:solidFill>
                    <a:srgbClr val="005DA2"/>
                  </a:solidFill>
                  <a:latin typeface="+mn-ea"/>
                </a:rPr>
                <a:t>奖助学金多样，覆盖范围广，生活较为宽松</a:t>
              </a:r>
              <a:endParaRPr lang="zh-CN" altLang="zh-CN" sz="2400" b="1" dirty="0">
                <a:solidFill>
                  <a:srgbClr val="005DA2"/>
                </a:solidFill>
                <a:latin typeface="+mn-ea"/>
              </a:endParaRPr>
            </a:p>
          </p:txBody>
        </p:sp>
        <p:sp>
          <p:nvSpPr>
            <p:cNvPr id="11" name="矩形 10">
              <a:extLst>
                <a:ext uri="{FF2B5EF4-FFF2-40B4-BE49-F238E27FC236}">
                  <a16:creationId xmlns:a16="http://schemas.microsoft.com/office/drawing/2014/main" id="{61A40C9A-E1F5-4EAD-A75D-090E79C6F900}"/>
                </a:ext>
              </a:extLst>
            </p:cNvPr>
            <p:cNvSpPr/>
            <p:nvPr/>
          </p:nvSpPr>
          <p:spPr>
            <a:xfrm>
              <a:off x="2560002" y="3312198"/>
              <a:ext cx="3397490" cy="2906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501650" indent="-285750">
                <a:lnSpc>
                  <a:spcPct val="150000"/>
                </a:lnSpc>
                <a:spcAft>
                  <a:spcPts val="0"/>
                </a:spcAft>
                <a:buClr>
                  <a:srgbClr val="0048AA"/>
                </a:buClr>
                <a:buFont typeface="Wingdings" panose="05000000000000000000" pitchFamily="2" charset="2"/>
                <a:buChar char="Ø"/>
              </a:pPr>
              <a:r>
                <a:rPr lang="zh-CN" altLang="en-US" dirty="0">
                  <a:solidFill>
                    <a:schemeClr val="tx1"/>
                  </a:solidFill>
                  <a:latin typeface="+mn-ea"/>
                </a:rPr>
                <a:t>硕士每月补助平均</a:t>
              </a:r>
              <a:r>
                <a:rPr lang="en-US" altLang="zh-CN" dirty="0">
                  <a:solidFill>
                    <a:schemeClr val="accent6">
                      <a:lumMod val="50000"/>
                    </a:schemeClr>
                  </a:solidFill>
                  <a:latin typeface="+mn-ea"/>
                </a:rPr>
                <a:t>3500</a:t>
              </a:r>
              <a:r>
                <a:rPr lang="zh-CN" altLang="en-US" dirty="0">
                  <a:solidFill>
                    <a:schemeClr val="accent6">
                      <a:lumMod val="50000"/>
                    </a:schemeClr>
                  </a:solidFill>
                  <a:latin typeface="+mn-ea"/>
                </a:rPr>
                <a:t>元，最高</a:t>
              </a:r>
              <a:r>
                <a:rPr lang="en-US" altLang="zh-CN" dirty="0">
                  <a:solidFill>
                    <a:schemeClr val="accent6">
                      <a:lumMod val="50000"/>
                    </a:schemeClr>
                  </a:solidFill>
                  <a:latin typeface="+mn-ea"/>
                </a:rPr>
                <a:t>5000</a:t>
              </a:r>
              <a:r>
                <a:rPr lang="zh-CN" altLang="en-US" dirty="0">
                  <a:solidFill>
                    <a:schemeClr val="accent6">
                      <a:lumMod val="50000"/>
                    </a:schemeClr>
                  </a:solidFill>
                  <a:latin typeface="+mn-ea"/>
                </a:rPr>
                <a:t>元；博士最低</a:t>
              </a:r>
              <a:r>
                <a:rPr lang="en-US" altLang="zh-CN" dirty="0">
                  <a:solidFill>
                    <a:schemeClr val="accent6">
                      <a:lumMod val="50000"/>
                    </a:schemeClr>
                  </a:solidFill>
                  <a:latin typeface="+mn-ea"/>
                </a:rPr>
                <a:t>5000</a:t>
              </a:r>
              <a:r>
                <a:rPr lang="zh-CN" altLang="en-US" dirty="0">
                  <a:solidFill>
                    <a:schemeClr val="accent6">
                      <a:lumMod val="50000"/>
                    </a:schemeClr>
                  </a:solidFill>
                  <a:latin typeface="+mn-ea"/>
                </a:rPr>
                <a:t>元，最高</a:t>
              </a:r>
              <a:r>
                <a:rPr lang="en-US" altLang="zh-CN" dirty="0">
                  <a:solidFill>
                    <a:schemeClr val="accent6">
                      <a:lumMod val="50000"/>
                    </a:schemeClr>
                  </a:solidFill>
                  <a:latin typeface="+mn-ea"/>
                </a:rPr>
                <a:t>8000</a:t>
              </a:r>
              <a:r>
                <a:rPr lang="zh-CN" altLang="en-US" dirty="0">
                  <a:solidFill>
                    <a:schemeClr val="accent6">
                      <a:lumMod val="50000"/>
                    </a:schemeClr>
                  </a:solidFill>
                  <a:latin typeface="+mn-ea"/>
                </a:rPr>
                <a:t>元</a:t>
              </a:r>
              <a:endParaRPr lang="en-US" altLang="zh-CN" dirty="0">
                <a:solidFill>
                  <a:schemeClr val="accent6">
                    <a:lumMod val="50000"/>
                  </a:schemeClr>
                </a:solidFill>
                <a:latin typeface="+mn-ea"/>
              </a:endParaRPr>
            </a:p>
            <a:p>
              <a:pPr marL="501650" indent="-285750">
                <a:lnSpc>
                  <a:spcPct val="150000"/>
                </a:lnSpc>
                <a:buClr>
                  <a:srgbClr val="0048AA"/>
                </a:buClr>
                <a:buFont typeface="Wingdings" panose="05000000000000000000" pitchFamily="2" charset="2"/>
                <a:buChar char="Ø"/>
              </a:pPr>
              <a:r>
                <a:rPr lang="zh-CN" altLang="en-US" dirty="0">
                  <a:solidFill>
                    <a:schemeClr val="tx1"/>
                  </a:solidFill>
                  <a:latin typeface="+mn-ea"/>
                </a:rPr>
                <a:t>不用外出租房，研究所提供宿舍，双人间，独立卫生间，自由组队</a:t>
              </a:r>
              <a:endParaRPr lang="en-US" altLang="zh-CN" dirty="0">
                <a:solidFill>
                  <a:schemeClr val="tx1"/>
                </a:solidFill>
                <a:latin typeface="+mn-ea"/>
              </a:endParaRPr>
            </a:p>
            <a:p>
              <a:pPr marL="501650" indent="-285750">
                <a:lnSpc>
                  <a:spcPct val="150000"/>
                </a:lnSpc>
                <a:buClr>
                  <a:srgbClr val="0048AA"/>
                </a:buClr>
                <a:buFont typeface="Wingdings" panose="05000000000000000000" pitchFamily="2" charset="2"/>
                <a:buChar char="Ø"/>
              </a:pPr>
              <a:r>
                <a:rPr lang="zh-CN" altLang="en-US" dirty="0">
                  <a:solidFill>
                    <a:schemeClr val="tx1"/>
                  </a:solidFill>
                  <a:latin typeface="+mn-ea"/>
                </a:rPr>
                <a:t>职业生涯发展计划：博士后，特别研究助理（毕业阶段）</a:t>
              </a:r>
              <a:endParaRPr lang="en-US" altLang="zh-CN" dirty="0">
                <a:solidFill>
                  <a:schemeClr val="tx1"/>
                </a:solidFill>
                <a:latin typeface="+mn-ea"/>
              </a:endParaRPr>
            </a:p>
            <a:p>
              <a:pPr marL="501650" indent="-285750">
                <a:lnSpc>
                  <a:spcPct val="150000"/>
                </a:lnSpc>
                <a:buClr>
                  <a:srgbClr val="0048AA"/>
                </a:buClr>
                <a:buFont typeface="Wingdings" panose="05000000000000000000" pitchFamily="2" charset="2"/>
                <a:buChar char="Ø"/>
              </a:pPr>
              <a:r>
                <a:rPr lang="zh-CN" altLang="en-US" dirty="0">
                  <a:solidFill>
                    <a:schemeClr val="tx1"/>
                  </a:solidFill>
                  <a:latin typeface="+mn-ea"/>
                </a:rPr>
                <a:t>有高能所餐厅、国科大餐厅、专招、西餐厅、西北餐厅等</a:t>
              </a:r>
            </a:p>
            <a:p>
              <a:pPr marL="501650" indent="-285750">
                <a:lnSpc>
                  <a:spcPct val="200000"/>
                </a:lnSpc>
                <a:buClr>
                  <a:srgbClr val="0048AA"/>
                </a:buClr>
                <a:buFont typeface="Wingdings" panose="05000000000000000000" pitchFamily="2" charset="2"/>
                <a:buChar char="Ø"/>
              </a:pPr>
              <a:endParaRPr lang="en-US" altLang="zh-CN" dirty="0">
                <a:solidFill>
                  <a:schemeClr val="tx1"/>
                </a:solidFill>
                <a:latin typeface="+mn-ea"/>
              </a:endParaRPr>
            </a:p>
            <a:p>
              <a:pPr marL="501650" indent="-285750">
                <a:lnSpc>
                  <a:spcPct val="150000"/>
                </a:lnSpc>
                <a:spcAft>
                  <a:spcPts val="0"/>
                </a:spcAft>
                <a:buClr>
                  <a:srgbClr val="0048AA"/>
                </a:buClr>
                <a:buFont typeface="Wingdings" panose="05000000000000000000" pitchFamily="2" charset="2"/>
                <a:buChar char="Ø"/>
              </a:pPr>
              <a:endParaRPr lang="zh-CN" altLang="zh-CN" sz="1600" dirty="0">
                <a:solidFill>
                  <a:schemeClr val="tx1">
                    <a:lumMod val="95000"/>
                    <a:lumOff val="5000"/>
                  </a:schemeClr>
                </a:solidFill>
                <a:latin typeface="+mn-ea"/>
              </a:endParaRPr>
            </a:p>
          </p:txBody>
        </p:sp>
      </p:grpSp>
    </p:spTree>
    <p:extLst>
      <p:ext uri="{BB962C8B-B14F-4D97-AF65-F5344CB8AC3E}">
        <p14:creationId xmlns:p14="http://schemas.microsoft.com/office/powerpoint/2010/main" val="2135310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B5A782DC-4783-4386-B72D-C32DB71562A1}"/>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研究生奖助体系（高能所内、合作组）</a:t>
            </a:r>
          </a:p>
        </p:txBody>
      </p:sp>
      <p:graphicFrame>
        <p:nvGraphicFramePr>
          <p:cNvPr id="8" name="表格 7">
            <a:extLst>
              <a:ext uri="{FF2B5EF4-FFF2-40B4-BE49-F238E27FC236}">
                <a16:creationId xmlns:a16="http://schemas.microsoft.com/office/drawing/2014/main" id="{2A894EDA-2AE2-4E91-8663-CA44873753FA}"/>
              </a:ext>
            </a:extLst>
          </p:cNvPr>
          <p:cNvGraphicFramePr>
            <a:graphicFrameLocks noGrp="1"/>
          </p:cNvGraphicFramePr>
          <p:nvPr>
            <p:extLst/>
          </p:nvPr>
        </p:nvGraphicFramePr>
        <p:xfrm>
          <a:off x="553750" y="1013936"/>
          <a:ext cx="11084499" cy="5560563"/>
        </p:xfrm>
        <a:graphic>
          <a:graphicData uri="http://schemas.openxmlformats.org/drawingml/2006/table">
            <a:tbl>
              <a:tblPr firstRow="1" bandRow="1"/>
              <a:tblGrid>
                <a:gridCol w="743881">
                  <a:extLst>
                    <a:ext uri="{9D8B030D-6E8A-4147-A177-3AD203B41FA5}">
                      <a16:colId xmlns:a16="http://schemas.microsoft.com/office/drawing/2014/main" val="3194029338"/>
                    </a:ext>
                  </a:extLst>
                </a:gridCol>
                <a:gridCol w="2175641">
                  <a:extLst>
                    <a:ext uri="{9D8B030D-6E8A-4147-A177-3AD203B41FA5}">
                      <a16:colId xmlns:a16="http://schemas.microsoft.com/office/drawing/2014/main" val="1377759756"/>
                    </a:ext>
                  </a:extLst>
                </a:gridCol>
                <a:gridCol w="8164977">
                  <a:extLst>
                    <a:ext uri="{9D8B030D-6E8A-4147-A177-3AD203B41FA5}">
                      <a16:colId xmlns:a16="http://schemas.microsoft.com/office/drawing/2014/main" val="358936333"/>
                    </a:ext>
                  </a:extLst>
                </a:gridCol>
              </a:tblGrid>
              <a:tr h="220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zh-CN" altLang="en-US" sz="1800" b="1" u="none" strike="noStrike">
                          <a:effectLst/>
                          <a:latin typeface="宋体" panose="02010600030101010101" pitchFamily="2" charset="-122"/>
                          <a:ea typeface="宋体" panose="02010600030101010101" pitchFamily="2" charset="-122"/>
                        </a:rPr>
                        <a:t>序号</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zh-CN" altLang="en-US" sz="1800" b="1" u="none" strike="noStrike">
                          <a:effectLst/>
                          <a:latin typeface="宋体" panose="02010600030101010101" pitchFamily="2" charset="-122"/>
                          <a:ea typeface="宋体" panose="02010600030101010101" pitchFamily="2" charset="-122"/>
                        </a:rPr>
                        <a:t> 奖项名称</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zh-CN" altLang="en-US" sz="1800" b="1" u="none" strike="noStrike" dirty="0">
                          <a:effectLst/>
                          <a:latin typeface="宋体" panose="02010600030101010101" pitchFamily="2" charset="-122"/>
                          <a:ea typeface="宋体" panose="02010600030101010101" pitchFamily="2" charset="-122"/>
                        </a:rPr>
                        <a:t>奖项简介</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59584785"/>
                  </a:ext>
                </a:extLst>
              </a:tr>
              <a:tr h="37937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dirty="0">
                          <a:effectLst/>
                          <a:latin typeface="微软雅黑" panose="020B0503020204020204" pitchFamily="34" charset="-122"/>
                          <a:ea typeface="微软雅黑" panose="020B0503020204020204" pitchFamily="34" charset="-122"/>
                        </a:rPr>
                        <a:t>1</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1" u="none" strike="noStrike">
                          <a:effectLst/>
                          <a:latin typeface="微软雅黑" panose="020B0503020204020204" pitchFamily="34" charset="-122"/>
                          <a:ea typeface="微软雅黑" panose="020B0503020204020204" pitchFamily="34" charset="-122"/>
                        </a:rPr>
                        <a:t>高能所所长奖学金</a:t>
                      </a:r>
                      <a:endParaRPr lang="zh-CN" altLang="en-US" sz="1400" b="1"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u="none" strike="noStrike" dirty="0">
                          <a:effectLst/>
                          <a:latin typeface="微软雅黑" panose="020B0503020204020204" pitchFamily="34" charset="-122"/>
                          <a:ea typeface="微软雅黑" panose="020B0503020204020204" pitchFamily="34" charset="-122"/>
                        </a:rPr>
                        <a:t>为了激励研究生勤奋学习、勇于创新，并在科学研究领域做出突出成绩，特设立高能物理研究所所长奖学金，每年评选。</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278575554"/>
                  </a:ext>
                </a:extLst>
              </a:tr>
              <a:tr h="6875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dirty="0">
                          <a:effectLst/>
                          <a:latin typeface="微软雅黑" panose="020B0503020204020204" pitchFamily="34" charset="-122"/>
                          <a:ea typeface="微软雅黑" panose="020B0503020204020204" pitchFamily="34" charset="-122"/>
                        </a:rPr>
                        <a:t>2</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1" u="none" strike="noStrike" dirty="0">
                          <a:effectLst/>
                          <a:latin typeface="微软雅黑" panose="020B0503020204020204" pitchFamily="34" charset="-122"/>
                          <a:ea typeface="微软雅黑" panose="020B0503020204020204" pitchFamily="34" charset="-122"/>
                        </a:rPr>
                        <a:t>国家原子能机构核技术研发中心青葱优秀研究生奖</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u="none" strike="noStrike" dirty="0">
                          <a:effectLst/>
                          <a:latin typeface="微软雅黑" panose="020B0503020204020204" pitchFamily="34" charset="-122"/>
                          <a:ea typeface="微软雅黑" panose="020B0503020204020204" pitchFamily="34" charset="-122"/>
                        </a:rPr>
                        <a:t>表彰国家原子能机构核技术研发中心依托单位在学习、科研及思想品德等方面表现优秀的在读研究生，鼓励其在核探测与核成像共性前沿关键技术、关键部件及系统研制等方面探索钻研产生优秀成果。</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20574298"/>
                  </a:ext>
                </a:extLst>
              </a:tr>
              <a:tr h="6875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a:effectLst/>
                          <a:latin typeface="微软雅黑" panose="020B0503020204020204" pitchFamily="34" charset="-122"/>
                          <a:ea typeface="微软雅黑" panose="020B0503020204020204" pitchFamily="34" charset="-122"/>
                        </a:rPr>
                        <a:t>3</a:t>
                      </a:r>
                      <a:endParaRPr lang="en-US" alt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1" u="none" strike="noStrike" dirty="0">
                          <a:effectLst/>
                          <a:latin typeface="微软雅黑" panose="020B0503020204020204" pitchFamily="34" charset="-122"/>
                          <a:ea typeface="微软雅黑" panose="020B0503020204020204" pitchFamily="34" charset="-122"/>
                        </a:rPr>
                        <a:t>张岑优秀科研奖学金</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u="none" strike="noStrike" dirty="0">
                          <a:effectLst/>
                          <a:latin typeface="微软雅黑" panose="020B0503020204020204" pitchFamily="34" charset="-122"/>
                          <a:ea typeface="微软雅黑" panose="020B0503020204020204" pitchFamily="34" charset="-122"/>
                        </a:rPr>
                        <a:t>面向在高能所从事粒子物理学、粒子宇宙学、核物理学与天体物理学等领域研究的优秀在读博士生，旨在激励其中科研成果突出的年轻人积极投身理论物理基础研究、追求卓越、锐意创新、未来能成长为推动学科发展的中坚力量。</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80194767"/>
                  </a:ext>
                </a:extLst>
              </a:tr>
              <a:tr h="360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a:effectLst/>
                          <a:latin typeface="微软雅黑" panose="020B0503020204020204" pitchFamily="34" charset="-122"/>
                          <a:ea typeface="微软雅黑" panose="020B0503020204020204" pitchFamily="34" charset="-122"/>
                        </a:rPr>
                        <a:t>4</a:t>
                      </a:r>
                      <a:endParaRPr lang="en-US" alt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1" u="none" strike="noStrike" dirty="0">
                          <a:effectLst/>
                          <a:latin typeface="微软雅黑" panose="020B0503020204020204" pitchFamily="34" charset="-122"/>
                          <a:ea typeface="微软雅黑" panose="020B0503020204020204" pitchFamily="34" charset="-122"/>
                        </a:rPr>
                        <a:t>计算中心最佳论文奖</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u="none" strike="noStrike" dirty="0">
                          <a:effectLst/>
                          <a:latin typeface="微软雅黑" panose="020B0503020204020204" pitchFamily="34" charset="-122"/>
                          <a:ea typeface="微软雅黑" panose="020B0503020204020204" pitchFamily="34" charset="-122"/>
                        </a:rPr>
                        <a:t>根据研究生发表的论文情况，评选出最佳论文，在年度总结时予以表彰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82916580"/>
                  </a:ext>
                </a:extLst>
              </a:tr>
              <a:tr h="360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a:effectLst/>
                          <a:latin typeface="微软雅黑" panose="020B0503020204020204" pitchFamily="34" charset="-122"/>
                          <a:ea typeface="微软雅黑" panose="020B0503020204020204" pitchFamily="34" charset="-122"/>
                        </a:rPr>
                        <a:t>5</a:t>
                      </a:r>
                      <a:endParaRPr lang="en-US" alt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1" u="none" strike="noStrike" dirty="0">
                          <a:effectLst/>
                          <a:latin typeface="微软雅黑" panose="020B0503020204020204" pitchFamily="34" charset="-122"/>
                          <a:ea typeface="微软雅黑" panose="020B0503020204020204" pitchFamily="34" charset="-122"/>
                        </a:rPr>
                        <a:t>计算中心最佳报告奖</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u="none" strike="noStrike">
                          <a:effectLst/>
                          <a:latin typeface="微软雅黑" panose="020B0503020204020204" pitchFamily="34" charset="-122"/>
                          <a:ea typeface="微软雅黑" panose="020B0503020204020204" pitchFamily="34" charset="-122"/>
                        </a:rPr>
                        <a:t>根据研究生参加会议做报告的情况，评选出最佳报告，在年度总结时予以表彰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51122859"/>
                  </a:ext>
                </a:extLst>
              </a:tr>
              <a:tr h="5242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a:effectLst/>
                          <a:latin typeface="微软雅黑" panose="020B0503020204020204" pitchFamily="34" charset="-122"/>
                          <a:ea typeface="微软雅黑" panose="020B0503020204020204" pitchFamily="34" charset="-122"/>
                        </a:rPr>
                        <a:t>6</a:t>
                      </a:r>
                      <a:endParaRPr lang="en-US" alt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1" u="none" strike="noStrike" dirty="0">
                          <a:effectLst/>
                          <a:latin typeface="微软雅黑" panose="020B0503020204020204" pitchFamily="34" charset="-122"/>
                          <a:ea typeface="微软雅黑" panose="020B0503020204020204" pitchFamily="34" charset="-122"/>
                        </a:rPr>
                        <a:t>中国散裂中子源“雏雁奖”</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u="none" strike="noStrike">
                          <a:effectLst/>
                          <a:latin typeface="微软雅黑" panose="020B0503020204020204" pitchFamily="34" charset="-122"/>
                          <a:ea typeface="微软雅黑" panose="020B0503020204020204" pitchFamily="34" charset="-122"/>
                        </a:rPr>
                        <a:t>雏雁奖评选对象为中国散裂中子源在读博士研究生，奖励名额为参评人数的</a:t>
                      </a:r>
                      <a:r>
                        <a:rPr lang="en-US" altLang="zh-CN" sz="1400" u="none" strike="noStrike">
                          <a:effectLst/>
                          <a:latin typeface="微软雅黑" panose="020B0503020204020204" pitchFamily="34" charset="-122"/>
                          <a:ea typeface="微软雅黑" panose="020B0503020204020204" pitchFamily="34" charset="-122"/>
                        </a:rPr>
                        <a:t>30%</a:t>
                      </a:r>
                      <a:r>
                        <a:rPr lang="zh-CN" altLang="en-US" sz="1400" u="none" strike="noStrike">
                          <a:effectLst/>
                          <a:latin typeface="微软雅黑" panose="020B0503020204020204" pitchFamily="34" charset="-122"/>
                          <a:ea typeface="微软雅黑" panose="020B0503020204020204" pitchFamily="34" charset="-122"/>
                        </a:rPr>
                        <a:t>，奖金</a:t>
                      </a:r>
                      <a:r>
                        <a:rPr lang="en-US" altLang="zh-CN" sz="1400" u="none" strike="noStrike">
                          <a:effectLst/>
                          <a:latin typeface="微软雅黑" panose="020B0503020204020204" pitchFamily="34" charset="-122"/>
                          <a:ea typeface="微软雅黑" panose="020B0503020204020204" pitchFamily="34" charset="-122"/>
                        </a:rPr>
                        <a:t>10000</a:t>
                      </a:r>
                      <a:r>
                        <a:rPr lang="zh-CN" altLang="en-US" sz="1400" u="none" strike="noStrike">
                          <a:effectLst/>
                          <a:latin typeface="微软雅黑" panose="020B0503020204020204" pitchFamily="34" charset="-122"/>
                          <a:ea typeface="微软雅黑" panose="020B0503020204020204" pitchFamily="34" charset="-122"/>
                        </a:rPr>
                        <a:t>元</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人，采用公开答辩的评审方式确定获奖人员名单。</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13324290"/>
                  </a:ext>
                </a:extLst>
              </a:tr>
              <a:tr h="5242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a:effectLst/>
                          <a:latin typeface="微软雅黑" panose="020B0503020204020204" pitchFamily="34" charset="-122"/>
                          <a:ea typeface="微软雅黑" panose="020B0503020204020204" pitchFamily="34" charset="-122"/>
                        </a:rPr>
                        <a:t>7</a:t>
                      </a:r>
                      <a:endParaRPr lang="en-US" alt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1" u="none" strike="noStrike" dirty="0">
                          <a:effectLst/>
                          <a:latin typeface="微软雅黑" panose="020B0503020204020204" pitchFamily="34" charset="-122"/>
                          <a:ea typeface="微软雅黑" panose="020B0503020204020204" pitchFamily="34" charset="-122"/>
                        </a:rPr>
                        <a:t>中国散裂中子源“雏燕奖”</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u="none" strike="noStrike">
                          <a:effectLst/>
                          <a:latin typeface="微软雅黑" panose="020B0503020204020204" pitchFamily="34" charset="-122"/>
                          <a:ea typeface="微软雅黑" panose="020B0503020204020204" pitchFamily="34" charset="-122"/>
                        </a:rPr>
                        <a:t>雏燕奖评选对象为中国散裂中子源在读硕士研究生，奖励名额为参评人数的</a:t>
                      </a:r>
                      <a:r>
                        <a:rPr lang="en-US" altLang="zh-CN" sz="1400" u="none" strike="noStrike">
                          <a:effectLst/>
                          <a:latin typeface="微软雅黑" panose="020B0503020204020204" pitchFamily="34" charset="-122"/>
                          <a:ea typeface="微软雅黑" panose="020B0503020204020204" pitchFamily="34" charset="-122"/>
                        </a:rPr>
                        <a:t>30%</a:t>
                      </a:r>
                      <a:r>
                        <a:rPr lang="zh-CN" altLang="en-US" sz="1400" u="none" strike="noStrike">
                          <a:effectLst/>
                          <a:latin typeface="微软雅黑" panose="020B0503020204020204" pitchFamily="34" charset="-122"/>
                          <a:ea typeface="微软雅黑" panose="020B0503020204020204" pitchFamily="34" charset="-122"/>
                        </a:rPr>
                        <a:t>，奖金</a:t>
                      </a:r>
                      <a:r>
                        <a:rPr lang="en-US" altLang="zh-CN" sz="1400" u="none" strike="noStrike">
                          <a:effectLst/>
                          <a:latin typeface="微软雅黑" panose="020B0503020204020204" pitchFamily="34" charset="-122"/>
                          <a:ea typeface="微软雅黑" panose="020B0503020204020204" pitchFamily="34" charset="-122"/>
                        </a:rPr>
                        <a:t>7000</a:t>
                      </a:r>
                      <a:r>
                        <a:rPr lang="zh-CN" altLang="en-US" sz="1400" u="none" strike="noStrike">
                          <a:effectLst/>
                          <a:latin typeface="微软雅黑" panose="020B0503020204020204" pitchFamily="34" charset="-122"/>
                          <a:ea typeface="微软雅黑" panose="020B0503020204020204" pitchFamily="34" charset="-122"/>
                        </a:rPr>
                        <a:t>元</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人，采用公开答辩的评审方式确定获奖人员名单。</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244789729"/>
                  </a:ext>
                </a:extLst>
              </a:tr>
              <a:tr h="10142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a:effectLst/>
                          <a:latin typeface="微软雅黑" panose="020B0503020204020204" pitchFamily="34" charset="-122"/>
                          <a:ea typeface="微软雅黑" panose="020B0503020204020204" pitchFamily="34" charset="-122"/>
                        </a:rPr>
                        <a:t>8</a:t>
                      </a:r>
                      <a:endParaRPr lang="en-US" alt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1" u="none" strike="noStrike" dirty="0">
                          <a:effectLst/>
                          <a:latin typeface="微软雅黑" panose="020B0503020204020204" pitchFamily="34" charset="-122"/>
                          <a:ea typeface="微软雅黑" panose="020B0503020204020204" pitchFamily="34" charset="-122"/>
                        </a:rPr>
                        <a:t>放华奖学金</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u="none" strike="noStrike">
                          <a:effectLst/>
                          <a:latin typeface="微软雅黑" panose="020B0503020204020204" pitchFamily="34" charset="-122"/>
                          <a:ea typeface="微软雅黑" panose="020B0503020204020204" pitchFamily="34" charset="-122"/>
                        </a:rPr>
                        <a:t>为引导和激发优秀年青人才投身于科学研究事业，加快培养我国放射化学与纳米生物医学相关学科领域的优秀青年科研人才，特设立优秀研究生奖学金“放华奖”。旨在奖励品学兼优、全面发展的在读研究生。 “放华奖”奖励对象主要为高能所在读的放射化学相关专业与纳米生物效应重点实验室的优秀研究生，包括联合培养研究生。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595998423"/>
                  </a:ext>
                </a:extLst>
              </a:tr>
              <a:tr h="6875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400" b="1" u="none" strike="noStrike">
                          <a:effectLst/>
                          <a:latin typeface="微软雅黑" panose="020B0503020204020204" pitchFamily="34" charset="-122"/>
                          <a:ea typeface="微软雅黑" panose="020B0503020204020204" pitchFamily="34" charset="-122"/>
                        </a:rPr>
                        <a:t>9</a:t>
                      </a:r>
                      <a:endParaRPr lang="en-US" alt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400" b="1" u="none" strike="noStrike" dirty="0">
                          <a:effectLst/>
                          <a:latin typeface="微软雅黑" panose="020B0503020204020204" pitchFamily="34" charset="-122"/>
                          <a:ea typeface="微软雅黑" panose="020B0503020204020204" pitchFamily="34" charset="-122"/>
                        </a:rPr>
                        <a:t>JUNO PhD thesis award</a:t>
                      </a:r>
                      <a:endParaRPr 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en-US" sz="1400" u="none" strike="noStrike" dirty="0">
                          <a:effectLst/>
                          <a:latin typeface="微软雅黑" panose="020B0503020204020204" pitchFamily="34" charset="-122"/>
                          <a:ea typeface="微软雅黑" panose="020B0503020204020204" pitchFamily="34" charset="-122"/>
                        </a:rPr>
                        <a:t>JUNO PhD thesis award” for students who have distinguished themselves by performing outstanding contributions to JUNO in all areas in the context of a Ph.D. thesis.</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15" marR="6215" marT="62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873676336"/>
                  </a:ext>
                </a:extLst>
              </a:tr>
            </a:tbl>
          </a:graphicData>
        </a:graphic>
      </p:graphicFrame>
    </p:spTree>
    <p:extLst>
      <p:ext uri="{BB962C8B-B14F-4D97-AF65-F5344CB8AC3E}">
        <p14:creationId xmlns:p14="http://schemas.microsoft.com/office/powerpoint/2010/main" val="4283685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B5A782DC-4783-4386-B72D-C32DB71562A1}"/>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自由、平等的氛围</a:t>
            </a:r>
          </a:p>
        </p:txBody>
      </p:sp>
      <p:graphicFrame>
        <p:nvGraphicFramePr>
          <p:cNvPr id="5" name="表格 4">
            <a:extLst>
              <a:ext uri="{FF2B5EF4-FFF2-40B4-BE49-F238E27FC236}">
                <a16:creationId xmlns:a16="http://schemas.microsoft.com/office/drawing/2014/main" id="{837231A9-B298-48EF-A7C4-E09FFA2C1AB1}"/>
              </a:ext>
            </a:extLst>
          </p:cNvPr>
          <p:cNvGraphicFramePr>
            <a:graphicFrameLocks noGrp="1"/>
          </p:cNvGraphicFramePr>
          <p:nvPr>
            <p:extLst/>
          </p:nvPr>
        </p:nvGraphicFramePr>
        <p:xfrm>
          <a:off x="1496568" y="1020043"/>
          <a:ext cx="9198864" cy="5434722"/>
        </p:xfrm>
        <a:graphic>
          <a:graphicData uri="http://schemas.openxmlformats.org/drawingml/2006/table">
            <a:tbl>
              <a:tblPr firstRow="1" bandRow="1"/>
              <a:tblGrid>
                <a:gridCol w="738693">
                  <a:extLst>
                    <a:ext uri="{9D8B030D-6E8A-4147-A177-3AD203B41FA5}">
                      <a16:colId xmlns:a16="http://schemas.microsoft.com/office/drawing/2014/main" val="3194029338"/>
                    </a:ext>
                  </a:extLst>
                </a:gridCol>
                <a:gridCol w="1863139">
                  <a:extLst>
                    <a:ext uri="{9D8B030D-6E8A-4147-A177-3AD203B41FA5}">
                      <a16:colId xmlns:a16="http://schemas.microsoft.com/office/drawing/2014/main" val="1377759756"/>
                    </a:ext>
                  </a:extLst>
                </a:gridCol>
                <a:gridCol w="6597032">
                  <a:extLst>
                    <a:ext uri="{9D8B030D-6E8A-4147-A177-3AD203B41FA5}">
                      <a16:colId xmlns:a16="http://schemas.microsoft.com/office/drawing/2014/main" val="358936333"/>
                    </a:ext>
                  </a:extLst>
                </a:gridCol>
              </a:tblGrid>
              <a:tr h="4124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zh-CN" altLang="en-US" sz="1800" b="1" u="none" strike="noStrike" dirty="0">
                          <a:effectLst/>
                        </a:rPr>
                        <a:t>序号</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zh-CN" altLang="en-US" sz="1800" b="1" u="none" strike="noStrike">
                          <a:effectLst/>
                        </a:rPr>
                        <a:t> 活动名称</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zh-CN" altLang="en-US" sz="1800" b="1" u="none" strike="noStrike" dirty="0">
                          <a:effectLst/>
                        </a:rPr>
                        <a:t>简介</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59584785"/>
                  </a:ext>
                </a:extLst>
              </a:tr>
              <a:tr h="130897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600" b="1" u="none" strike="noStrike">
                          <a:effectLst/>
                        </a:rPr>
                        <a:t>1</a:t>
                      </a:r>
                      <a:endParaRPr lang="en-US" altLang="zh-CN"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600" b="1" u="none" strike="noStrike">
                          <a:solidFill>
                            <a:srgbClr val="000000"/>
                          </a:solidFill>
                          <a:effectLst/>
                        </a:rPr>
                        <a:t>高能论坛</a:t>
                      </a:r>
                      <a:endParaRPr lang="zh-CN" altLang="en-US"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600" dirty="0"/>
                        <a:t>“高能论坛”由高能所主办，中国物理学会高能物理分会、中国高等科学技术中心、高能物理前沿研究中心、中国科学院大学核科学与技术学院、北京市石景山区科学技术委员会协办。主讲人：</a:t>
                      </a:r>
                      <a:r>
                        <a:rPr lang="zh-CN" altLang="en-US" sz="1600" dirty="0">
                          <a:solidFill>
                            <a:schemeClr val="tx1">
                              <a:lumMod val="95000"/>
                              <a:lumOff val="5000"/>
                            </a:schemeClr>
                          </a:solidFill>
                        </a:rPr>
                        <a:t>丘成桐、潘建伟、张杰、李政道、周忠和、</a:t>
                      </a:r>
                      <a:r>
                        <a:rPr lang="zh-CN" altLang="en-US" sz="1600" b="0" kern="1200" dirty="0">
                          <a:solidFill>
                            <a:schemeClr val="dk1"/>
                          </a:solidFill>
                          <a:effectLst/>
                        </a:rPr>
                        <a:t>王中林、</a:t>
                      </a:r>
                      <a:r>
                        <a:rPr lang="zh-CN" altLang="en-US" sz="1600" dirty="0">
                          <a:solidFill>
                            <a:schemeClr val="tx1">
                              <a:lumMod val="95000"/>
                              <a:lumOff val="5000"/>
                            </a:schemeClr>
                          </a:solidFill>
                        </a:rPr>
                        <a:t>丁肇中</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278575554"/>
                  </a:ext>
                </a:extLst>
              </a:tr>
              <a:tr h="73783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600" b="1" u="none" strike="noStrike">
                          <a:effectLst/>
                        </a:rPr>
                        <a:t>2</a:t>
                      </a:r>
                      <a:endParaRPr lang="en-US" altLang="zh-CN"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600" b="1" u="none" strike="noStrike">
                          <a:solidFill>
                            <a:srgbClr val="000000"/>
                          </a:solidFill>
                          <a:effectLst/>
                        </a:rPr>
                        <a:t>科技创新论坛</a:t>
                      </a:r>
                      <a:endParaRPr lang="zh-CN" altLang="en-US"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600" b="0" u="none" strike="noStrike" dirty="0">
                          <a:solidFill>
                            <a:srgbClr val="000000"/>
                          </a:solidFill>
                          <a:effectLst/>
                        </a:rPr>
                        <a:t>邀请国内外相关领域前沿领军人物讲座介绍科研进展</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20574298"/>
                  </a:ext>
                </a:extLst>
              </a:tr>
              <a:tr h="791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600" b="1" u="none" strike="noStrike">
                          <a:solidFill>
                            <a:srgbClr val="000000"/>
                          </a:solidFill>
                          <a:effectLst/>
                        </a:rPr>
                        <a:t>3</a:t>
                      </a:r>
                      <a:endParaRPr lang="en-US" altLang="zh-CN"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600" b="1" u="none" strike="noStrike">
                          <a:solidFill>
                            <a:srgbClr val="000000"/>
                          </a:solidFill>
                          <a:effectLst/>
                        </a:rPr>
                        <a:t>加速器物理青年学术讲座</a:t>
                      </a:r>
                      <a:endParaRPr lang="zh-CN" altLang="en-US"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600" b="0" u="none" strike="noStrike">
                          <a:solidFill>
                            <a:srgbClr val="000000"/>
                          </a:solidFill>
                          <a:effectLst/>
                        </a:rPr>
                        <a:t>邀请加速器领域青年学者、研究生介绍科研工作，由加速器中心研究生负责管理、运行。</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80194767"/>
                  </a:ext>
                </a:extLst>
              </a:tr>
              <a:tr h="529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600" b="1" u="none" strike="noStrike">
                          <a:effectLst/>
                        </a:rPr>
                        <a:t>4</a:t>
                      </a:r>
                      <a:endParaRPr lang="en-US" altLang="zh-CN"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600" b="1" u="none" strike="noStrike">
                          <a:solidFill>
                            <a:srgbClr val="000000"/>
                          </a:solidFill>
                          <a:effectLst/>
                        </a:rPr>
                        <a:t>职工代表大会</a:t>
                      </a:r>
                      <a:endParaRPr lang="zh-CN" altLang="en-US"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600" b="0" u="none" strike="noStrike" dirty="0">
                          <a:solidFill>
                            <a:srgbClr val="000000"/>
                          </a:solidFill>
                          <a:effectLst/>
                        </a:rPr>
                        <a:t>研究生参与研究所的各方面管理工作，学生代表参加全所大会</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82916580"/>
                  </a:ext>
                </a:extLst>
              </a:tr>
              <a:tr h="529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600" b="1" u="none" strike="noStrike">
                          <a:effectLst/>
                        </a:rPr>
                        <a:t>5</a:t>
                      </a:r>
                      <a:endParaRPr lang="en-US" altLang="zh-CN"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600" b="1" u="none" strike="noStrike">
                          <a:solidFill>
                            <a:srgbClr val="000000"/>
                          </a:solidFill>
                          <a:effectLst/>
                        </a:rPr>
                        <a:t>研究生会</a:t>
                      </a:r>
                      <a:endParaRPr lang="zh-CN" altLang="en-US"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600" b="0" u="none" strike="noStrike">
                          <a:solidFill>
                            <a:srgbClr val="000000"/>
                          </a:solidFill>
                          <a:effectLst/>
                        </a:rPr>
                        <a:t>定期征求学生意见和建议，定期开展各类学生活动</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51122859"/>
                  </a:ext>
                </a:extLst>
              </a:tr>
              <a:tr h="5625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600" b="1" u="none" strike="noStrike">
                          <a:solidFill>
                            <a:srgbClr val="000000"/>
                          </a:solidFill>
                          <a:effectLst/>
                        </a:rPr>
                        <a:t>6</a:t>
                      </a:r>
                      <a:endParaRPr lang="en-US" altLang="zh-CN"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600" b="1" u="none" strike="noStrike">
                          <a:solidFill>
                            <a:srgbClr val="000000"/>
                          </a:solidFill>
                          <a:effectLst/>
                        </a:rPr>
                        <a:t>新媒体</a:t>
                      </a:r>
                      <a:endParaRPr lang="zh-CN" altLang="en-US"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en-US" altLang="zh-CN" sz="1600" b="0" u="none" strike="noStrike">
                          <a:solidFill>
                            <a:srgbClr val="000000"/>
                          </a:solidFill>
                          <a:effectLst/>
                        </a:rPr>
                        <a:t>B</a:t>
                      </a:r>
                      <a:r>
                        <a:rPr lang="zh-CN" altLang="en-US" sz="1600" b="0" u="none" strike="noStrike">
                          <a:solidFill>
                            <a:srgbClr val="000000"/>
                          </a:solidFill>
                          <a:effectLst/>
                        </a:rPr>
                        <a:t>站、微信公众号、抖音等高能所新媒体的主要成员都是研究生</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13324290"/>
                  </a:ext>
                </a:extLst>
              </a:tr>
              <a:tr h="5625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altLang="zh-CN" sz="1600" b="1" u="none" strike="noStrike">
                          <a:effectLst/>
                        </a:rPr>
                        <a:t>7</a:t>
                      </a:r>
                      <a:endParaRPr lang="en-US" altLang="zh-CN" sz="1600" b="1" i="0" u="none" strike="noStrike">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600" b="1" u="none" strike="noStrike" dirty="0">
                          <a:solidFill>
                            <a:srgbClr val="000000"/>
                          </a:solidFill>
                          <a:effectLst/>
                        </a:rPr>
                        <a:t>各类兴趣协会</a:t>
                      </a:r>
                      <a:endParaRPr lang="zh-CN" altLang="en-US" sz="1600" b="1"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600" b="0" u="none" strike="noStrike" dirty="0">
                          <a:solidFill>
                            <a:srgbClr val="000000"/>
                          </a:solidFill>
                          <a:effectLst/>
                        </a:rPr>
                        <a:t>篮球、足球、羽毛球、乒乓球、排球、舞蹈、太极等</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244789729"/>
                  </a:ext>
                </a:extLst>
              </a:tr>
            </a:tbl>
          </a:graphicData>
        </a:graphic>
      </p:graphicFrame>
    </p:spTree>
    <p:extLst>
      <p:ext uri="{BB962C8B-B14F-4D97-AF65-F5344CB8AC3E}">
        <p14:creationId xmlns:p14="http://schemas.microsoft.com/office/powerpoint/2010/main" val="3802671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BA8F69-A590-4497-929D-A1E2DE455192}"/>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近五年毕业生就业去向统计</a:t>
            </a:r>
          </a:p>
        </p:txBody>
      </p:sp>
      <p:graphicFrame>
        <p:nvGraphicFramePr>
          <p:cNvPr id="3" name="图表 2">
            <a:extLst>
              <a:ext uri="{FF2B5EF4-FFF2-40B4-BE49-F238E27FC236}">
                <a16:creationId xmlns:a16="http://schemas.microsoft.com/office/drawing/2014/main" id="{03CD4764-FBE4-4364-9CC3-F433E5997B3E}"/>
              </a:ext>
            </a:extLst>
          </p:cNvPr>
          <p:cNvGraphicFramePr/>
          <p:nvPr>
            <p:extLst/>
          </p:nvPr>
        </p:nvGraphicFramePr>
        <p:xfrm>
          <a:off x="8100036" y="947767"/>
          <a:ext cx="2579217" cy="2654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图表 3">
            <a:extLst>
              <a:ext uri="{FF2B5EF4-FFF2-40B4-BE49-F238E27FC236}">
                <a16:creationId xmlns:a16="http://schemas.microsoft.com/office/drawing/2014/main" id="{1F1BC665-ED4C-45B5-903D-CFBAE39FD68A}"/>
              </a:ext>
            </a:extLst>
          </p:cNvPr>
          <p:cNvGraphicFramePr/>
          <p:nvPr>
            <p:extLst/>
          </p:nvPr>
        </p:nvGraphicFramePr>
        <p:xfrm>
          <a:off x="8185380" y="3464404"/>
          <a:ext cx="2579217" cy="2284321"/>
        </p:xfrm>
        <a:graphic>
          <a:graphicData uri="http://schemas.openxmlformats.org/drawingml/2006/chart">
            <c:chart xmlns:c="http://schemas.openxmlformats.org/drawingml/2006/chart" xmlns:r="http://schemas.openxmlformats.org/officeDocument/2006/relationships" r:id="rId3"/>
          </a:graphicData>
        </a:graphic>
      </p:graphicFrame>
      <p:sp>
        <p:nvSpPr>
          <p:cNvPr id="5" name="文本框 4">
            <a:extLst>
              <a:ext uri="{FF2B5EF4-FFF2-40B4-BE49-F238E27FC236}">
                <a16:creationId xmlns:a16="http://schemas.microsoft.com/office/drawing/2014/main" id="{5FE7C643-21DD-4C98-8E49-7B6633DE4F91}"/>
              </a:ext>
            </a:extLst>
          </p:cNvPr>
          <p:cNvSpPr txBox="1"/>
          <p:nvPr/>
        </p:nvSpPr>
        <p:spPr>
          <a:xfrm>
            <a:off x="7472691" y="5828556"/>
            <a:ext cx="4195054" cy="650691"/>
          </a:xfrm>
          <a:prstGeom prst="rect">
            <a:avLst/>
          </a:prstGeom>
          <a:solidFill>
            <a:srgbClr val="053C80"/>
          </a:solidFill>
          <a:ln>
            <a:noFill/>
          </a:ln>
          <a:effectLst>
            <a:outerShdw blurRad="50800" dist="38100" algn="l" rotWithShape="0">
              <a:prstClr val="black">
                <a:alpha val="40000"/>
              </a:prstClr>
            </a:outerShdw>
          </a:effectLst>
        </p:spPr>
        <p:txBody>
          <a:bodyPr wrap="square" rtlCol="0">
            <a:spAutoFit/>
          </a:bodyPr>
          <a:lstStyle/>
          <a:p>
            <a:pPr algn="ctr" defTabSz="871220" fontAlgn="base">
              <a:lnSpc>
                <a:spcPct val="150000"/>
              </a:lnSpc>
              <a:spcBef>
                <a:spcPct val="0"/>
              </a:spcBef>
              <a:spcAft>
                <a:spcPct val="0"/>
              </a:spcAft>
              <a:defRPr/>
            </a:pPr>
            <a:r>
              <a:rPr lang="zh-CN" altLang="en-US" sz="1290" b="1" kern="0" dirty="0">
                <a:solidFill>
                  <a:prstClr val="white"/>
                </a:solidFill>
                <a:latin typeface="黑体" panose="02010609060101010101" pitchFamily="49" charset="-122"/>
              </a:rPr>
              <a:t>毕业生就业不仅局限于研究所、高校，还有很多的互联网、航天、医疗、芯片、能源、</a:t>
            </a:r>
            <a:r>
              <a:rPr lang="en-US" altLang="zh-CN" sz="1290" b="1" kern="0" dirty="0">
                <a:solidFill>
                  <a:prstClr val="white"/>
                </a:solidFill>
                <a:latin typeface="黑体" panose="02010609060101010101" pitchFamily="49" charset="-122"/>
              </a:rPr>
              <a:t>AI</a:t>
            </a:r>
            <a:r>
              <a:rPr lang="zh-CN" altLang="en-US" sz="1290" b="1" kern="0" dirty="0">
                <a:solidFill>
                  <a:prstClr val="white"/>
                </a:solidFill>
                <a:latin typeface="黑体" panose="02010609060101010101" pitchFamily="49" charset="-122"/>
              </a:rPr>
              <a:t>、电力等高科技公司。</a:t>
            </a:r>
          </a:p>
        </p:txBody>
      </p:sp>
      <p:sp>
        <p:nvSpPr>
          <p:cNvPr id="8" name="Rectangle 1">
            <a:extLst>
              <a:ext uri="{FF2B5EF4-FFF2-40B4-BE49-F238E27FC236}">
                <a16:creationId xmlns:a16="http://schemas.microsoft.com/office/drawing/2014/main" id="{79702835-F530-46BC-8052-973975F64713}"/>
              </a:ext>
            </a:extLst>
          </p:cNvPr>
          <p:cNvSpPr>
            <a:spLocks noChangeArrowheads="1"/>
          </p:cNvSpPr>
          <p:nvPr/>
        </p:nvSpPr>
        <p:spPr bwMode="auto">
          <a:xfrm>
            <a:off x="669925" y="2559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 name="表格 9">
            <a:extLst>
              <a:ext uri="{FF2B5EF4-FFF2-40B4-BE49-F238E27FC236}">
                <a16:creationId xmlns:a16="http://schemas.microsoft.com/office/drawing/2014/main" id="{98517C03-ECA6-411D-B3B2-06A75FBC02D8}"/>
              </a:ext>
            </a:extLst>
          </p:cNvPr>
          <p:cNvGraphicFramePr>
            <a:graphicFrameLocks noGrp="1"/>
          </p:cNvGraphicFramePr>
          <p:nvPr>
            <p:extLst/>
          </p:nvPr>
        </p:nvGraphicFramePr>
        <p:xfrm>
          <a:off x="524255" y="947767"/>
          <a:ext cx="6361177" cy="5499931"/>
        </p:xfrm>
        <a:graphic>
          <a:graphicData uri="http://schemas.openxmlformats.org/drawingml/2006/table">
            <a:tbl>
              <a:tblPr firstRow="1" bandRow="1"/>
              <a:tblGrid>
                <a:gridCol w="1585510">
                  <a:extLst>
                    <a:ext uri="{9D8B030D-6E8A-4147-A177-3AD203B41FA5}">
                      <a16:colId xmlns:a16="http://schemas.microsoft.com/office/drawing/2014/main" val="1377759756"/>
                    </a:ext>
                  </a:extLst>
                </a:gridCol>
                <a:gridCol w="4775667">
                  <a:extLst>
                    <a:ext uri="{9D8B030D-6E8A-4147-A177-3AD203B41FA5}">
                      <a16:colId xmlns:a16="http://schemas.microsoft.com/office/drawing/2014/main" val="358936333"/>
                    </a:ext>
                  </a:extLst>
                </a:gridCol>
              </a:tblGrid>
              <a:tr h="46687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zh-CN" altLang="en-US" sz="1400" b="1" u="none" strike="noStrike" dirty="0">
                          <a:effectLst/>
                        </a:rPr>
                        <a:t>单位类型</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zh-CN" altLang="en-US" sz="1400" b="1" u="none" strike="noStrike" dirty="0">
                          <a:effectLst/>
                        </a:rPr>
                        <a:t>单位名称</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59584785"/>
                  </a:ext>
                </a:extLst>
              </a:tr>
              <a:tr h="9262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400" b="0" i="0" u="none" strike="noStrike" kern="1200" dirty="0">
                          <a:solidFill>
                            <a:schemeClr val="dk1"/>
                          </a:solidFill>
                          <a:effectLst/>
                          <a:latin typeface="+mn-ea"/>
                          <a:ea typeface="+mn-ea"/>
                          <a:cs typeface="+mn-cs"/>
                        </a:rPr>
                        <a:t>科研院所</a:t>
                      </a:r>
                      <a:endParaRPr lang="zh-CN" altLang="en-US" sz="1400" b="0" kern="1200" dirty="0">
                        <a:solidFill>
                          <a:schemeClr val="dk1"/>
                        </a:solidFill>
                        <a:effectLst/>
                        <a:latin typeface="+mn-ea"/>
                        <a:ea typeface="+mn-ea"/>
                        <a:cs typeface="+mn-cs"/>
                      </a:endParaRPr>
                    </a:p>
                    <a:p>
                      <a:pPr algn="ctr"/>
                      <a:r>
                        <a:rPr lang="zh-CN" altLang="en-US" sz="1400" b="0" i="0" u="none" strike="noStrike" kern="1200" dirty="0">
                          <a:solidFill>
                            <a:schemeClr val="dk1"/>
                          </a:solidFill>
                          <a:effectLst/>
                          <a:latin typeface="+mn-ea"/>
                          <a:ea typeface="+mn-ea"/>
                          <a:cs typeface="+mn-cs"/>
                        </a:rPr>
                        <a:t>高校</a:t>
                      </a:r>
                      <a:endParaRPr lang="zh-CN" altLang="en-US" sz="1400" b="0" kern="1200" dirty="0">
                        <a:solidFill>
                          <a:schemeClr val="dk1"/>
                        </a:solidFill>
                        <a:effectLst/>
                        <a:latin typeface="+mn-ea"/>
                        <a:ea typeface="+mn-ea"/>
                        <a:cs typeface="+mn-cs"/>
                      </a:endParaRPr>
                    </a:p>
                  </a:txBody>
                  <a:tcPr marL="5784" marR="5784" marT="5784"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b="0" i="0" u="none" strike="noStrike" kern="1200" dirty="0">
                          <a:solidFill>
                            <a:schemeClr val="dk1"/>
                          </a:solidFill>
                          <a:effectLst/>
                          <a:latin typeface="+mn-ea"/>
                          <a:ea typeface="+mn-ea"/>
                          <a:cs typeface="+mn-cs"/>
                        </a:rPr>
                        <a:t>中科院、中国航天、工物院、铁道科学院、中国计量院、原子能院、中船重工、中国核动力研究院、清华、北大、上交、南大等</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278575554"/>
                  </a:ext>
                </a:extLst>
              </a:tr>
              <a:tr h="7040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400" b="0" i="0" u="none" strike="noStrike" kern="1200" dirty="0">
                          <a:solidFill>
                            <a:schemeClr val="dk1"/>
                          </a:solidFill>
                          <a:effectLst/>
                          <a:latin typeface="+mn-ea"/>
                          <a:ea typeface="+mn-ea"/>
                          <a:cs typeface="+mn-cs"/>
                        </a:rPr>
                        <a:t>电子通信</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b="0" i="0" u="none" strike="noStrike" kern="1200" dirty="0">
                          <a:solidFill>
                            <a:schemeClr val="dk1"/>
                          </a:solidFill>
                          <a:effectLst/>
                          <a:latin typeface="+mn-ea"/>
                          <a:ea typeface="+mn-ea"/>
                          <a:cs typeface="+mn-cs"/>
                        </a:rPr>
                        <a:t>华为、中芯国际、比特大陆、寒武纪、京东方、因特尔、小米、</a:t>
                      </a:r>
                      <a:r>
                        <a:rPr lang="en-US" altLang="zh-CN" sz="1400" b="0" i="0" u="none" strike="noStrike" kern="1200" dirty="0">
                          <a:solidFill>
                            <a:schemeClr val="dk1"/>
                          </a:solidFill>
                          <a:effectLst/>
                          <a:latin typeface="+mn-ea"/>
                          <a:ea typeface="+mn-ea"/>
                          <a:cs typeface="+mn-cs"/>
                        </a:rPr>
                        <a:t>OPPO</a:t>
                      </a:r>
                      <a:r>
                        <a:rPr lang="zh-CN" altLang="en-US" sz="1400" b="0" i="0" u="none" strike="noStrike" kern="1200" dirty="0">
                          <a:solidFill>
                            <a:schemeClr val="dk1"/>
                          </a:solidFill>
                          <a:effectLst/>
                          <a:latin typeface="+mn-ea"/>
                          <a:ea typeface="+mn-ea"/>
                          <a:cs typeface="+mn-cs"/>
                        </a:rPr>
                        <a:t>、海康威视、中国移动、中国电信、中国电子科技集团等</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20574298"/>
                  </a:ext>
                </a:extLst>
              </a:tr>
              <a:tr h="786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400" b="0" i="0" u="none" strike="noStrike" kern="1200" dirty="0">
                          <a:solidFill>
                            <a:schemeClr val="dk1"/>
                          </a:solidFill>
                          <a:effectLst/>
                          <a:latin typeface="+mn-ea"/>
                          <a:ea typeface="+mn-ea"/>
                          <a:cs typeface="+mn-cs"/>
                        </a:rPr>
                        <a:t>互联网</a:t>
                      </a:r>
                      <a:endParaRPr lang="zh-CN" altLang="en-US" sz="1400" b="0" kern="1200" dirty="0">
                        <a:solidFill>
                          <a:schemeClr val="dk1"/>
                        </a:solidFill>
                        <a:effectLst/>
                        <a:latin typeface="+mn-ea"/>
                        <a:ea typeface="+mn-ea"/>
                        <a:cs typeface="+mn-cs"/>
                      </a:endParaRPr>
                    </a:p>
                    <a:p>
                      <a:pPr algn="ctr"/>
                      <a:r>
                        <a:rPr lang="zh-CN" altLang="en-US" sz="1400" b="0" i="0" u="none" strike="noStrike" kern="1200" dirty="0">
                          <a:solidFill>
                            <a:schemeClr val="dk1"/>
                          </a:solidFill>
                          <a:effectLst/>
                          <a:latin typeface="+mn-ea"/>
                          <a:ea typeface="+mn-ea"/>
                          <a:cs typeface="+mn-cs"/>
                        </a:rPr>
                        <a:t>新能源</a:t>
                      </a:r>
                      <a:endParaRPr lang="zh-CN" altLang="en-US" sz="1400" b="0" kern="1200" dirty="0">
                        <a:solidFill>
                          <a:schemeClr val="dk1"/>
                        </a:solidFill>
                        <a:effectLst/>
                        <a:latin typeface="+mn-ea"/>
                        <a:ea typeface="+mn-ea"/>
                        <a:cs typeface="+mn-cs"/>
                      </a:endParaRPr>
                    </a:p>
                    <a:p>
                      <a:pPr algn="ctr" fontAlgn="ct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b="0" i="0" u="none" strike="noStrike" kern="1200" dirty="0">
                          <a:solidFill>
                            <a:schemeClr val="dk1"/>
                          </a:solidFill>
                          <a:effectLst/>
                          <a:latin typeface="+mn-ea"/>
                          <a:ea typeface="+mn-ea"/>
                          <a:cs typeface="+mn-cs"/>
                        </a:rPr>
                        <a:t>阿里巴巴、腾讯、字节跳动、网易、百度、高德、京东、搜狗、爱奇艺、宁德时代、比亚迪、小鹏、蔚来、中电、南方电网等</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80194767"/>
                  </a:ext>
                </a:extLst>
              </a:tr>
              <a:tr h="7310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0" i="0" u="none" strike="noStrike" kern="1200" dirty="0">
                          <a:solidFill>
                            <a:schemeClr val="dk1"/>
                          </a:solidFill>
                          <a:effectLst/>
                          <a:latin typeface="+mn-ea"/>
                          <a:ea typeface="+mn-ea"/>
                          <a:cs typeface="+mn-cs"/>
                        </a:rPr>
                        <a:t>医﻿疗</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b="0" i="0" u="none" strike="noStrike" kern="1200" dirty="0">
                          <a:solidFill>
                            <a:schemeClr val="dk1"/>
                          </a:solidFill>
                          <a:effectLst/>
                          <a:latin typeface="+mn-ea"/>
                          <a:ea typeface="+mn-ea"/>
                          <a:cs typeface="+mn-cs"/>
                        </a:rPr>
                        <a:t>协和医院、医学科学院肿瘤医院、放射医学研究所、中医科学院中药研究所、宣武医院、复旦大学附属华山医院、肿瘤医院、南京鼓楼医院、联影</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82916580"/>
                  </a:ext>
                </a:extLst>
              </a:tr>
              <a:tr h="5993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0" i="0" u="none" strike="noStrike" kern="1200" dirty="0">
                          <a:solidFill>
                            <a:schemeClr val="dk1"/>
                          </a:solidFill>
                          <a:effectLst/>
                          <a:latin typeface="+mn-ea"/>
                          <a:ea typeface="+mn-ea"/>
                          <a:cs typeface="+mn-cs"/>
                        </a:rPr>
                        <a:t>金融制造</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b="0" i="0" u="none" strike="noStrike" kern="1200" dirty="0">
                          <a:solidFill>
                            <a:schemeClr val="dk1"/>
                          </a:solidFill>
                          <a:effectLst/>
                          <a:latin typeface="+mn-ea"/>
                          <a:ea typeface="+mn-ea"/>
                          <a:cs typeface="+mn-cs"/>
                        </a:rPr>
                        <a:t>工商银行、农业银行、招商证券、建设银行、邮政银行、华融消费金融、摩根士丹利、西门子、宝洁等</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51122859"/>
                  </a:ext>
                </a:extLst>
              </a:tr>
              <a:tr h="972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zh-CN" altLang="en-US" sz="1400" b="0" i="0" u="none" strike="noStrike" dirty="0">
                          <a:solidFill>
                            <a:srgbClr val="000000"/>
                          </a:solidFill>
                          <a:effectLst/>
                          <a:latin typeface="+mn-ea"/>
                          <a:ea typeface="+mn-ea"/>
                        </a:rPr>
                        <a:t>境外</a:t>
                      </a:r>
                    </a:p>
                  </a:txBody>
                  <a:tcPr marL="5784" marR="5784" marT="5784"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zh-CN" altLang="en-US" sz="1400" b="0" i="0" u="none" strike="noStrike" kern="1200" dirty="0">
                          <a:solidFill>
                            <a:schemeClr val="dk1"/>
                          </a:solidFill>
                          <a:effectLst/>
                          <a:latin typeface="+mn-ea"/>
                          <a:ea typeface="+mn-ea"/>
                          <a:cs typeface="+mn-cs"/>
                        </a:rPr>
                        <a:t>伯恩大学、汉堡大学、马普核物理研究所、锡根大学、斯坦福大学、肯塔基大学、加利福尼亚大学、威斯康辛大学、托马斯杰斐逊实验室、欧洲核子中心、匹兹堡大学、日内瓦大学、瑞士保罗谢尔研究所、意大利国际高等研究院、意大利国家核物理研究所、杜伦大学、图宾根大学、日本综合研究大学、慕尼黑工业大学等</a:t>
                      </a:r>
                      <a:endParaRPr lang="zh-CN" altLang="en-US" sz="1400" b="0" i="0" u="none" strike="noStrike" dirty="0">
                        <a:solidFill>
                          <a:srgbClr val="000000"/>
                        </a:solidFill>
                        <a:effectLst/>
                        <a:latin typeface="+mn-ea"/>
                        <a:ea typeface="+mn-ea"/>
                      </a:endParaRPr>
                    </a:p>
                  </a:txBody>
                  <a:tcPr marL="5784" marR="5784" marT="578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13324290"/>
                  </a:ext>
                </a:extLst>
              </a:tr>
            </a:tbl>
          </a:graphicData>
        </a:graphic>
      </p:graphicFrame>
    </p:spTree>
    <p:extLst>
      <p:ext uri="{BB962C8B-B14F-4D97-AF65-F5344CB8AC3E}">
        <p14:creationId xmlns:p14="http://schemas.microsoft.com/office/powerpoint/2010/main" val="339359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BBA5E3-1E51-44AB-8D26-74E4438FEF79}"/>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丰富多彩的研究生活动</a:t>
            </a:r>
          </a:p>
        </p:txBody>
      </p:sp>
      <p:pic>
        <p:nvPicPr>
          <p:cNvPr id="3" name="图片 2">
            <a:extLst>
              <a:ext uri="{FF2B5EF4-FFF2-40B4-BE49-F238E27FC236}">
                <a16:creationId xmlns:a16="http://schemas.microsoft.com/office/drawing/2014/main" id="{91314854-D36B-4EDE-9581-79A243F3B1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6209" y="964018"/>
            <a:ext cx="2709626" cy="1808820"/>
          </a:xfrm>
          <a:prstGeom prst="rect">
            <a:avLst/>
          </a:prstGeom>
          <a:ln>
            <a:noFill/>
          </a:ln>
          <a:effectLst>
            <a:outerShdw blurRad="292100" dist="139700" dir="2700000" algn="tl" rotWithShape="0">
              <a:srgbClr val="333333">
                <a:alpha val="65000"/>
              </a:srgbClr>
            </a:outerShdw>
          </a:effectLst>
        </p:spPr>
      </p:pic>
      <p:pic>
        <p:nvPicPr>
          <p:cNvPr id="4" name="图片 3">
            <a:extLst>
              <a:ext uri="{FF2B5EF4-FFF2-40B4-BE49-F238E27FC236}">
                <a16:creationId xmlns:a16="http://schemas.microsoft.com/office/drawing/2014/main" id="{B9528117-BB26-4182-96EA-B4CCB66833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791" y="973527"/>
            <a:ext cx="2709627" cy="1808820"/>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615F9371-4DF9-4DBD-B115-4B4822F6C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791" y="2920359"/>
            <a:ext cx="2616632" cy="1744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a:extLst>
              <a:ext uri="{FF2B5EF4-FFF2-40B4-BE49-F238E27FC236}">
                <a16:creationId xmlns:a16="http://schemas.microsoft.com/office/drawing/2014/main" id="{D3D06E8A-98D1-428A-A500-F37131769C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468" y="2902016"/>
            <a:ext cx="2415108" cy="1610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a:extLst>
              <a:ext uri="{FF2B5EF4-FFF2-40B4-BE49-F238E27FC236}">
                <a16:creationId xmlns:a16="http://schemas.microsoft.com/office/drawing/2014/main" id="{142E183C-BD6D-4C4C-8E47-FF5C1564D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628" y="1001850"/>
            <a:ext cx="2413978" cy="1810484"/>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A8140EA0-0BA6-4B94-A99F-D3C3EC6F58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8124" y="4793959"/>
            <a:ext cx="3886179" cy="1857866"/>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9024C041-BC04-454C-A2E9-798F7CD5FC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628" y="4784486"/>
            <a:ext cx="2495239" cy="1871429"/>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3049876D-A2F3-4978-A464-0B8A05C4AE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42511" y="4784486"/>
            <a:ext cx="1657185" cy="1981456"/>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216A2AAD-8EEB-4D79-977B-3656B14F71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9162" y="4772535"/>
            <a:ext cx="1657185" cy="1935705"/>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125F977A-26AD-4F77-827F-549158F57DD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268" t="6325" r="3108"/>
          <a:stretch/>
        </p:blipFill>
        <p:spPr>
          <a:xfrm>
            <a:off x="274229" y="2916302"/>
            <a:ext cx="2616632" cy="176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图片 16">
            <a:extLst>
              <a:ext uri="{FF2B5EF4-FFF2-40B4-BE49-F238E27FC236}">
                <a16:creationId xmlns:a16="http://schemas.microsoft.com/office/drawing/2014/main" id="{8CB13350-2E3D-45D7-83AA-3378191DE8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5135" y="964018"/>
            <a:ext cx="2665613" cy="1898797"/>
          </a:xfrm>
          <a:prstGeom prst="rect">
            <a:avLst/>
          </a:prstGeom>
          <a:ln>
            <a:noFill/>
          </a:ln>
          <a:effectLst>
            <a:outerShdw blurRad="292100" dist="139700" dir="2700000" algn="tl" rotWithShape="0">
              <a:srgbClr val="333333">
                <a:alpha val="65000"/>
              </a:srgbClr>
            </a:outerShdw>
          </a:effectLst>
        </p:spPr>
      </p:pic>
      <p:pic>
        <p:nvPicPr>
          <p:cNvPr id="23" name="图片 22">
            <a:extLst>
              <a:ext uri="{FF2B5EF4-FFF2-40B4-BE49-F238E27FC236}">
                <a16:creationId xmlns:a16="http://schemas.microsoft.com/office/drawing/2014/main" id="{0A9EF67F-267E-4A69-A62C-706C415F543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636" t="10961" r="4718" b="7418"/>
          <a:stretch/>
        </p:blipFill>
        <p:spPr>
          <a:xfrm>
            <a:off x="9211006" y="2920359"/>
            <a:ext cx="2813870" cy="1708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69617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FD8439-95C3-41DD-9E30-AFECBDA379C5}"/>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defRPr/>
            </a:pPr>
            <a:r>
              <a:rPr lang="zh-CN" altLang="en-US" sz="3200" spc="100" dirty="0">
                <a:solidFill>
                  <a:sysClr val="window" lastClr="FFFFFF"/>
                </a:solidFill>
                <a:latin typeface="+中文正文" charset="0"/>
                <a:ea typeface="微软雅黑" panose="020B0503020204020204" charset="-122"/>
              </a:rPr>
              <a:t>我国早期粒子物理教学、科研与人才培养</a:t>
            </a:r>
          </a:p>
        </p:txBody>
      </p:sp>
      <p:sp>
        <p:nvSpPr>
          <p:cNvPr id="3" name="文本框 2">
            <a:extLst>
              <a:ext uri="{FF2B5EF4-FFF2-40B4-BE49-F238E27FC236}">
                <a16:creationId xmlns:a16="http://schemas.microsoft.com/office/drawing/2014/main" id="{7A40A280-538B-434D-8D64-9C7228457463}"/>
              </a:ext>
            </a:extLst>
          </p:cNvPr>
          <p:cNvSpPr txBox="1"/>
          <p:nvPr/>
        </p:nvSpPr>
        <p:spPr>
          <a:xfrm>
            <a:off x="170155" y="842308"/>
            <a:ext cx="12054895" cy="1223348"/>
          </a:xfrm>
          <a:prstGeom prst="rect">
            <a:avLst/>
          </a:prstGeom>
          <a:noFill/>
        </p:spPr>
        <p:txBody>
          <a:bodyPr wrap="square" rtlCol="0">
            <a:spAutoFit/>
          </a:bodyPr>
          <a:lstStyle/>
          <a:p>
            <a:pPr marL="342900" indent="-342900">
              <a:lnSpc>
                <a:spcPct val="150000"/>
              </a:lnSpc>
              <a:buClr>
                <a:srgbClr val="FFC000"/>
              </a:buClr>
              <a:buFont typeface="Wingdings" panose="05000000000000000000" pitchFamily="2" charset="2"/>
              <a:buChar char="n"/>
            </a:pPr>
            <a:r>
              <a:rPr lang="zh-CN" altLang="en-US" sz="1700" dirty="0">
                <a:solidFill>
                  <a:srgbClr val="000000"/>
                </a:solidFill>
                <a:latin typeface="微软雅黑" panose="020B0503020204020204" pitchFamily="34" charset="-122"/>
                <a:ea typeface="微软雅黑" panose="020B0503020204020204" pitchFamily="34" charset="-122"/>
              </a:rPr>
              <a:t>赵忠尧</a:t>
            </a:r>
            <a:r>
              <a:rPr lang="en-US" altLang="zh-CN" sz="1700" dirty="0">
                <a:solidFill>
                  <a:srgbClr val="000000"/>
                </a:solidFill>
                <a:latin typeface="微软雅黑" panose="020B0503020204020204" pitchFamily="34" charset="-122"/>
                <a:ea typeface="微软雅黑" panose="020B0503020204020204" pitchFamily="34" charset="-122"/>
              </a:rPr>
              <a:t>1932 </a:t>
            </a:r>
            <a:r>
              <a:rPr lang="zh-CN" altLang="en-US" sz="1700" dirty="0">
                <a:solidFill>
                  <a:srgbClr val="000000"/>
                </a:solidFill>
                <a:latin typeface="微软雅黑" panose="020B0503020204020204" pitchFamily="34" charset="-122"/>
                <a:ea typeface="微软雅黑" panose="020B0503020204020204" pitchFamily="34" charset="-122"/>
              </a:rPr>
              <a:t>年回国。当时国内核物理研究一片空白，他与同事们积极组建核物理实验室。他在德国时，曾联系聘请了一名技工到清华大学，协助制作小型云室等科研设备。而盖革计数器之类简单设备则自己动手制作。钱三强、何泽慧、彭桓武、张宗燧、梅镇岳等便是他在这一时期的学生。</a:t>
            </a:r>
          </a:p>
        </p:txBody>
      </p:sp>
      <p:sp>
        <p:nvSpPr>
          <p:cNvPr id="11" name="文本框 10">
            <a:extLst>
              <a:ext uri="{FF2B5EF4-FFF2-40B4-BE49-F238E27FC236}">
                <a16:creationId xmlns:a16="http://schemas.microsoft.com/office/drawing/2014/main" id="{44EF8E58-0453-4B02-9527-A1CC78FD58EE}"/>
              </a:ext>
            </a:extLst>
          </p:cNvPr>
          <p:cNvSpPr txBox="1"/>
          <p:nvPr/>
        </p:nvSpPr>
        <p:spPr>
          <a:xfrm>
            <a:off x="170154" y="3627383"/>
            <a:ext cx="12054895" cy="1289905"/>
          </a:xfrm>
          <a:prstGeom prst="rect">
            <a:avLst/>
          </a:prstGeom>
          <a:noFill/>
        </p:spPr>
        <p:txBody>
          <a:bodyPr wrap="square" rtlCol="0">
            <a:spAutoFit/>
          </a:bodyPr>
          <a:lstStyle/>
          <a:p>
            <a:pPr marL="342900" indent="-342900">
              <a:lnSpc>
                <a:spcPct val="150000"/>
              </a:lnSpc>
              <a:buClr>
                <a:srgbClr val="FFC000"/>
              </a:buClr>
              <a:buFont typeface="Wingdings" panose="05000000000000000000" pitchFamily="2" charset="2"/>
              <a:buChar char="n"/>
            </a:pPr>
            <a:r>
              <a:rPr lang="zh-CN" altLang="zh-CN" dirty="0"/>
              <a:t>张文裕于</a:t>
            </a:r>
            <a:r>
              <a:rPr lang="en-US" altLang="zh-CN" dirty="0"/>
              <a:t>1938 </a:t>
            </a:r>
            <a:r>
              <a:rPr lang="zh-CN" altLang="zh-CN" dirty="0"/>
              <a:t>年回国</a:t>
            </a:r>
            <a:r>
              <a:rPr lang="zh-CN" altLang="en-US" dirty="0"/>
              <a:t>。他</a:t>
            </a:r>
            <a:r>
              <a:rPr lang="zh-CN" altLang="zh-CN" dirty="0"/>
              <a:t>与赵忠尧曾想建造一台静电加速器，但由于条件限制，仅做了一个铜球与一个架子，只有放弃，后来他们就用盖革－密勒计数器做了一些宇宙线方面的研究工作。张文裕带着年轻人自己吹玻璃做盖革计数管，测量了宇宙线强度随天顶角和方位角的变化。</a:t>
            </a:r>
            <a:endParaRPr lang="zh-CN" altLang="en-US" sz="1700" dirty="0">
              <a:solidFill>
                <a:srgbClr val="000000"/>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27A61CE2-1EF3-4201-AC57-087F72AF7F67}"/>
              </a:ext>
            </a:extLst>
          </p:cNvPr>
          <p:cNvSpPr txBox="1"/>
          <p:nvPr/>
        </p:nvSpPr>
        <p:spPr>
          <a:xfrm>
            <a:off x="137105" y="2187684"/>
            <a:ext cx="12054895" cy="1289456"/>
          </a:xfrm>
          <a:prstGeom prst="rect">
            <a:avLst/>
          </a:prstGeom>
          <a:noFill/>
        </p:spPr>
        <p:txBody>
          <a:bodyPr wrap="square" rtlCol="0">
            <a:spAutoFit/>
          </a:bodyPr>
          <a:lstStyle/>
          <a:p>
            <a:pPr marL="342900" indent="-342900">
              <a:lnSpc>
                <a:spcPct val="150000"/>
              </a:lnSpc>
              <a:buClr>
                <a:srgbClr val="FFC000"/>
              </a:buClr>
              <a:buFont typeface="Wingdings" panose="05000000000000000000" pitchFamily="2" charset="2"/>
              <a:buChar char="n"/>
            </a:pPr>
            <a:r>
              <a:rPr lang="zh-CN" altLang="en-US" dirty="0"/>
              <a:t>王淦昌于</a:t>
            </a:r>
            <a:r>
              <a:rPr lang="en-US" altLang="zh-CN" dirty="0"/>
              <a:t>1934 </a:t>
            </a:r>
            <a:r>
              <a:rPr lang="zh-CN" altLang="en-US" dirty="0"/>
              <a:t>年回国后，历任山东大学、浙江大学教授。抗战期间，浙大数次迁移，除在课堂上讲授核物理知识之外，王淦昌始终没有放弃实验与理论研究。他积极创造条件开设实验课，还教学生吹玻璃、抽真空，制作盖革计数管；他曾试图用中子轰击雷酸镉来引爆炸药，还与学生冒着敌机空袭的危险进行实验研究。</a:t>
            </a:r>
          </a:p>
        </p:txBody>
      </p:sp>
      <p:sp>
        <p:nvSpPr>
          <p:cNvPr id="4" name="矩形 3">
            <a:extLst>
              <a:ext uri="{FF2B5EF4-FFF2-40B4-BE49-F238E27FC236}">
                <a16:creationId xmlns:a16="http://schemas.microsoft.com/office/drawing/2014/main" id="{2CDC5E95-926D-4722-92DE-2BC09B294D1B}"/>
              </a:ext>
            </a:extLst>
          </p:cNvPr>
          <p:cNvSpPr/>
          <p:nvPr/>
        </p:nvSpPr>
        <p:spPr>
          <a:xfrm>
            <a:off x="170154" y="5132680"/>
            <a:ext cx="11925438" cy="1289905"/>
          </a:xfrm>
          <a:prstGeom prst="rect">
            <a:avLst/>
          </a:prstGeom>
        </p:spPr>
        <p:txBody>
          <a:bodyPr wrap="square">
            <a:spAutoFit/>
          </a:bodyPr>
          <a:lstStyle/>
          <a:p>
            <a:pPr marL="342900" indent="-342900">
              <a:lnSpc>
                <a:spcPct val="150000"/>
              </a:lnSpc>
              <a:buClr>
                <a:srgbClr val="FFC000"/>
              </a:buClr>
              <a:buFont typeface="Wingdings" panose="05000000000000000000" pitchFamily="2" charset="2"/>
              <a:buChar char="n"/>
            </a:pPr>
            <a:r>
              <a:rPr lang="en-US" altLang="zh-CN" dirty="0">
                <a:solidFill>
                  <a:srgbClr val="000000"/>
                </a:solidFill>
                <a:latin typeface="微软雅黑" panose="020B0503020204020204" pitchFamily="34" charset="-122"/>
                <a:ea typeface="微软雅黑" panose="020B0503020204020204" pitchFamily="34" charset="-122"/>
              </a:rPr>
              <a:t>50</a:t>
            </a:r>
            <a:r>
              <a:rPr lang="zh-CN" altLang="en-US" dirty="0">
                <a:solidFill>
                  <a:srgbClr val="000000"/>
                </a:solidFill>
                <a:latin typeface="微软雅黑" panose="020B0503020204020204" pitchFamily="34" charset="-122"/>
                <a:ea typeface="微软雅黑" panose="020B0503020204020204" pitchFamily="34" charset="-122"/>
              </a:rPr>
              <a:t>年代赵忠尧去美国采购加速器元件，路过日本横滨被驻日美军羁押，在各方帮助下才被释放。在他带回国的加速器部件基础上，</a:t>
            </a:r>
            <a:r>
              <a:rPr lang="en-US" altLang="zh-CN" dirty="0">
                <a:solidFill>
                  <a:srgbClr val="000000"/>
                </a:solidFill>
                <a:latin typeface="微软雅黑" panose="020B0503020204020204" pitchFamily="34" charset="-122"/>
                <a:ea typeface="微软雅黑" panose="020B0503020204020204" pitchFamily="34" charset="-122"/>
              </a:rPr>
              <a:t>1958</a:t>
            </a:r>
            <a:r>
              <a:rPr lang="zh-CN" altLang="en-US" dirty="0">
                <a:solidFill>
                  <a:srgbClr val="000000"/>
                </a:solidFill>
                <a:latin typeface="微软雅黑" panose="020B0503020204020204" pitchFamily="34" charset="-122"/>
                <a:ea typeface="微软雅黑" panose="020B0503020204020204" pitchFamily="34" charset="-122"/>
              </a:rPr>
              <a:t>年成功研制了</a:t>
            </a:r>
            <a:r>
              <a:rPr lang="en-US" altLang="zh-CN" dirty="0">
                <a:solidFill>
                  <a:srgbClr val="000000"/>
                </a:solidFill>
                <a:latin typeface="微软雅黑" panose="020B0503020204020204" pitchFamily="34" charset="-122"/>
                <a:ea typeface="微软雅黑" panose="020B0503020204020204" pitchFamily="34" charset="-122"/>
              </a:rPr>
              <a:t>2.5MeV</a:t>
            </a:r>
            <a:r>
              <a:rPr lang="zh-CN" altLang="en-US" dirty="0">
                <a:solidFill>
                  <a:srgbClr val="000000"/>
                </a:solidFill>
                <a:latin typeface="微软雅黑" panose="020B0503020204020204" pitchFamily="34" charset="-122"/>
                <a:ea typeface="微软雅黑" panose="020B0503020204020204" pitchFamily="34" charset="-122"/>
              </a:rPr>
              <a:t>质子静电加速器。在安装调试这些设备的过程中，不仅深化了认识，而且培养了人才，在核物理研究方面起了重要作用。</a:t>
            </a:r>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0D7F6C74-80F1-4CF5-94B4-6F0AEA460651}"/>
              </a:ext>
            </a:extLst>
          </p:cNvPr>
          <p:cNvSpPr txBox="1"/>
          <p:nvPr/>
        </p:nvSpPr>
        <p:spPr>
          <a:xfrm>
            <a:off x="6096000" y="6529660"/>
            <a:ext cx="6096000" cy="276999"/>
          </a:xfrm>
          <a:prstGeom prst="rect">
            <a:avLst/>
          </a:prstGeom>
          <a:noFill/>
        </p:spPr>
        <p:txBody>
          <a:bodyPr wrap="square" rtlCol="0">
            <a:spAutoFit/>
          </a:bodyPr>
          <a:lstStyle/>
          <a:p>
            <a:pPr algn="r"/>
            <a:r>
              <a:rPr lang="zh-CN" altLang="en-US" sz="1200" dirty="0"/>
              <a:t>引用：丁兆君</a:t>
            </a:r>
            <a:r>
              <a:rPr lang="en-US" altLang="zh-CN" sz="1200" dirty="0"/>
              <a:t>《</a:t>
            </a:r>
            <a:r>
              <a:rPr lang="zh-CN" altLang="en-US" sz="1200" dirty="0"/>
              <a:t>中国粒子物理学简史</a:t>
            </a:r>
            <a:r>
              <a:rPr lang="en-US" altLang="zh-CN" sz="1200" dirty="0"/>
              <a:t>》</a:t>
            </a:r>
            <a:endParaRPr lang="zh-CN" altLang="en-US" sz="1200" dirty="0"/>
          </a:p>
        </p:txBody>
      </p:sp>
    </p:spTree>
    <p:extLst>
      <p:ext uri="{BB962C8B-B14F-4D97-AF65-F5344CB8AC3E}">
        <p14:creationId xmlns:p14="http://schemas.microsoft.com/office/powerpoint/2010/main" val="1532158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BBA5E3-1E51-44AB-8D26-74E4438FEF79}"/>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丰富多彩的研究生活动</a:t>
            </a:r>
          </a:p>
        </p:txBody>
      </p:sp>
      <p:pic>
        <p:nvPicPr>
          <p:cNvPr id="18" name="图片 17">
            <a:extLst>
              <a:ext uri="{FF2B5EF4-FFF2-40B4-BE49-F238E27FC236}">
                <a16:creationId xmlns:a16="http://schemas.microsoft.com/office/drawing/2014/main" id="{0CCD92B7-DC75-4A1E-9D9F-F1FC3BC557C7}"/>
              </a:ext>
            </a:extLst>
          </p:cNvPr>
          <p:cNvPicPr>
            <a:picLocks noChangeAspect="1"/>
          </p:cNvPicPr>
          <p:nvPr/>
        </p:nvPicPr>
        <p:blipFill>
          <a:blip r:embed="rId2"/>
          <a:stretch>
            <a:fillRect/>
          </a:stretch>
        </p:blipFill>
        <p:spPr>
          <a:xfrm>
            <a:off x="178020" y="1173404"/>
            <a:ext cx="1386121" cy="3057915"/>
          </a:xfrm>
          <a:prstGeom prst="rect">
            <a:avLst/>
          </a:prstGeom>
          <a:ln>
            <a:noFill/>
          </a:ln>
          <a:effectLst>
            <a:outerShdw blurRad="292100" dist="139700" dir="2700000" algn="tl" rotWithShape="0">
              <a:srgbClr val="333333">
                <a:alpha val="65000"/>
              </a:srgbClr>
            </a:outerShdw>
          </a:effectLst>
        </p:spPr>
      </p:pic>
      <p:pic>
        <p:nvPicPr>
          <p:cNvPr id="20" name="图片 19">
            <a:extLst>
              <a:ext uri="{FF2B5EF4-FFF2-40B4-BE49-F238E27FC236}">
                <a16:creationId xmlns:a16="http://schemas.microsoft.com/office/drawing/2014/main" id="{4212C5DB-152B-4A1E-8AF1-4E861FC30BEB}"/>
              </a:ext>
            </a:extLst>
          </p:cNvPr>
          <p:cNvPicPr>
            <a:picLocks noChangeAspect="1"/>
          </p:cNvPicPr>
          <p:nvPr/>
        </p:nvPicPr>
        <p:blipFill>
          <a:blip r:embed="rId3"/>
          <a:stretch>
            <a:fillRect/>
          </a:stretch>
        </p:blipFill>
        <p:spPr>
          <a:xfrm>
            <a:off x="5759188" y="1172406"/>
            <a:ext cx="1805718" cy="3059910"/>
          </a:xfrm>
          <a:prstGeom prst="rect">
            <a:avLst/>
          </a:prstGeom>
          <a:ln>
            <a:noFill/>
          </a:ln>
          <a:effectLst>
            <a:outerShdw blurRad="292100" dist="139700" dir="2700000" algn="tl" rotWithShape="0">
              <a:srgbClr val="333333">
                <a:alpha val="65000"/>
              </a:srgbClr>
            </a:outerShdw>
          </a:effectLst>
        </p:spPr>
      </p:pic>
      <p:pic>
        <p:nvPicPr>
          <p:cNvPr id="24" name="图片 23">
            <a:extLst>
              <a:ext uri="{FF2B5EF4-FFF2-40B4-BE49-F238E27FC236}">
                <a16:creationId xmlns:a16="http://schemas.microsoft.com/office/drawing/2014/main" id="{1DBB5F74-CDB8-4FD6-AB8D-8665FA0B8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36"/>
          <a:stretch/>
        </p:blipFill>
        <p:spPr>
          <a:xfrm>
            <a:off x="9494074" y="4585062"/>
            <a:ext cx="2457309" cy="1796241"/>
          </a:xfrm>
          <a:prstGeom prst="rect">
            <a:avLst/>
          </a:prstGeom>
          <a:ln>
            <a:noFill/>
          </a:ln>
          <a:effectLst>
            <a:outerShdw blurRad="292100" dist="139700" dir="2700000" algn="tl" rotWithShape="0">
              <a:srgbClr val="333333">
                <a:alpha val="65000"/>
              </a:srgbClr>
            </a:outerShdw>
          </a:effectLst>
        </p:spPr>
      </p:pic>
      <p:pic>
        <p:nvPicPr>
          <p:cNvPr id="25" name="Picture 2" descr="图片">
            <a:extLst>
              <a:ext uri="{FF2B5EF4-FFF2-40B4-BE49-F238E27FC236}">
                <a16:creationId xmlns:a16="http://schemas.microsoft.com/office/drawing/2014/main" id="{FEC93ACF-DEB1-4592-B9AA-8AD25C0006E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l="4507" t="28526" r="11186"/>
          <a:stretch>
            <a:fillRect/>
          </a:stretch>
        </p:blipFill>
        <p:spPr bwMode="auto">
          <a:xfrm>
            <a:off x="6175012" y="4598775"/>
            <a:ext cx="3187679" cy="18016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B278A7B8-B920-480B-8D29-22C62B527821}"/>
              </a:ext>
            </a:extLst>
          </p:cNvPr>
          <p:cNvPicPr>
            <a:picLocks noChangeAspect="1"/>
          </p:cNvPicPr>
          <p:nvPr/>
        </p:nvPicPr>
        <p:blipFill rotWithShape="1">
          <a:blip r:embed="rId7"/>
          <a:srcRect t="8649" b="5029"/>
          <a:stretch/>
        </p:blipFill>
        <p:spPr>
          <a:xfrm>
            <a:off x="1713101" y="1180952"/>
            <a:ext cx="1634986" cy="3057915"/>
          </a:xfrm>
          <a:prstGeom prst="rect">
            <a:avLst/>
          </a:prstGeom>
          <a:ln>
            <a:noFill/>
          </a:ln>
          <a:effectLst>
            <a:outerShdw blurRad="292100" dist="139700" dir="2700000" algn="tl" rotWithShape="0">
              <a:srgbClr val="333333">
                <a:alpha val="65000"/>
              </a:srgbClr>
            </a:outerShdw>
          </a:effectLst>
        </p:spPr>
      </p:pic>
      <p:pic>
        <p:nvPicPr>
          <p:cNvPr id="4" name="图片 3">
            <a:extLst>
              <a:ext uri="{FF2B5EF4-FFF2-40B4-BE49-F238E27FC236}">
                <a16:creationId xmlns:a16="http://schemas.microsoft.com/office/drawing/2014/main" id="{D3486567-628A-4792-97AC-AC60E0E1A0D6}"/>
              </a:ext>
            </a:extLst>
          </p:cNvPr>
          <p:cNvPicPr>
            <a:picLocks noChangeAspect="1"/>
          </p:cNvPicPr>
          <p:nvPr/>
        </p:nvPicPr>
        <p:blipFill rotWithShape="1">
          <a:blip r:embed="rId8">
            <a:extLst>
              <a:ext uri="{28A0092B-C50C-407E-A947-70E740481C1C}">
                <a14:useLocalDpi xmlns:a14="http://schemas.microsoft.com/office/drawing/2010/main" val="0"/>
              </a:ext>
            </a:extLst>
          </a:blip>
          <a:srcRect l="5409" t="2431" r="4014" b="4123"/>
          <a:stretch/>
        </p:blipFill>
        <p:spPr>
          <a:xfrm>
            <a:off x="3492127" y="1171409"/>
            <a:ext cx="2082523" cy="3033784"/>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97400D0F-0A5F-4D8D-BE50-C82E1D3E9D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68146" y="1171064"/>
            <a:ext cx="2145834" cy="2959604"/>
          </a:xfrm>
          <a:prstGeom prst="rect">
            <a:avLst/>
          </a:prstGeom>
        </p:spPr>
      </p:pic>
      <p:pic>
        <p:nvPicPr>
          <p:cNvPr id="10" name="图片 9">
            <a:extLst>
              <a:ext uri="{FF2B5EF4-FFF2-40B4-BE49-F238E27FC236}">
                <a16:creationId xmlns:a16="http://schemas.microsoft.com/office/drawing/2014/main" id="{F012BC95-75EA-42F5-B94C-17604361B5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3187" y="1171064"/>
            <a:ext cx="2013935" cy="3008347"/>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E53D6565-4AB9-4102-A177-E41B8C41944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783" b="12329"/>
          <a:stretch/>
        </p:blipFill>
        <p:spPr>
          <a:xfrm>
            <a:off x="2988996" y="4614784"/>
            <a:ext cx="3054633" cy="1801620"/>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5282B4E5-8C5F-4B3B-9547-6A4A0165AC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729" y="4582766"/>
            <a:ext cx="2742575" cy="1833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356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428E37-4C96-4777-BA97-21D13A2615BD}"/>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3200" spc="100" dirty="0">
                <a:solidFill>
                  <a:sysClr val="window" lastClr="FFFFFF"/>
                </a:solidFill>
                <a:latin typeface="+中文正文" charset="0"/>
                <a:ea typeface="微软雅黑" panose="020B0503020204020204" charset="-122"/>
              </a:rPr>
              <a:t>见微知远，加速向前，请站在高能所的肩膀上成为巨人</a:t>
            </a:r>
          </a:p>
        </p:txBody>
      </p:sp>
      <p:pic>
        <p:nvPicPr>
          <p:cNvPr id="3" name="图片 2">
            <a:extLst>
              <a:ext uri="{FF2B5EF4-FFF2-40B4-BE49-F238E27FC236}">
                <a16:creationId xmlns:a16="http://schemas.microsoft.com/office/drawing/2014/main" id="{AD0B07AB-B183-48CC-9EB9-7A2CAA6B1A83}"/>
              </a:ext>
            </a:extLst>
          </p:cNvPr>
          <p:cNvPicPr>
            <a:picLocks noChangeAspect="1"/>
          </p:cNvPicPr>
          <p:nvPr/>
        </p:nvPicPr>
        <p:blipFill>
          <a:blip r:embed="rId3"/>
          <a:stretch>
            <a:fillRect/>
          </a:stretch>
        </p:blipFill>
        <p:spPr>
          <a:xfrm>
            <a:off x="127972" y="934303"/>
            <a:ext cx="5007362" cy="2913798"/>
          </a:xfrm>
          <a:prstGeom prst="rect">
            <a:avLst/>
          </a:prstGeom>
        </p:spPr>
      </p:pic>
      <p:pic>
        <p:nvPicPr>
          <p:cNvPr id="9" name="图片 8">
            <a:extLst>
              <a:ext uri="{FF2B5EF4-FFF2-40B4-BE49-F238E27FC236}">
                <a16:creationId xmlns:a16="http://schemas.microsoft.com/office/drawing/2014/main" id="{C85E36E6-FFC2-42AD-9C91-E982FEF02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972" y="4030703"/>
            <a:ext cx="4002304" cy="2663262"/>
          </a:xfrm>
          <a:prstGeom prst="rect">
            <a:avLst/>
          </a:prstGeom>
        </p:spPr>
      </p:pic>
      <p:sp>
        <p:nvSpPr>
          <p:cNvPr id="12" name="矩形 11">
            <a:extLst>
              <a:ext uri="{FF2B5EF4-FFF2-40B4-BE49-F238E27FC236}">
                <a16:creationId xmlns:a16="http://schemas.microsoft.com/office/drawing/2014/main" id="{54356C11-4E8D-4563-927C-9DBD5FD814E7}"/>
              </a:ext>
            </a:extLst>
          </p:cNvPr>
          <p:cNvSpPr/>
          <p:nvPr/>
        </p:nvSpPr>
        <p:spPr>
          <a:xfrm>
            <a:off x="4742801" y="3979187"/>
            <a:ext cx="5974602" cy="815608"/>
          </a:xfrm>
          <a:prstGeom prst="rect">
            <a:avLst/>
          </a:prstGeom>
        </p:spPr>
        <p:txBody>
          <a:bodyPr wrap="square">
            <a:spAutoFit/>
          </a:bodyPr>
          <a:lstStyle/>
          <a:p>
            <a:pPr>
              <a:spcAft>
                <a:spcPts val="600"/>
              </a:spcAft>
            </a:pPr>
            <a:r>
              <a:rPr lang="zh-CN" altLang="en-US" sz="2400" b="1" dirty="0">
                <a:effectLst>
                  <a:outerShdw blurRad="38100" dist="38100" dir="2700000" algn="tl">
                    <a:srgbClr val="000000">
                      <a:alpha val="43137"/>
                    </a:srgbClr>
                  </a:outerShdw>
                </a:effectLst>
                <a:latin typeface="+mn-ea"/>
                <a:cs typeface="宋体" pitchFamily="2" charset="-122"/>
              </a:rPr>
              <a:t>                 原创毕业主题曲 </a:t>
            </a:r>
            <a:r>
              <a:rPr lang="en-US" altLang="zh-CN" sz="2400" b="1" dirty="0">
                <a:effectLst>
                  <a:outerShdw blurRad="38100" dist="38100" dir="2700000" algn="tl">
                    <a:srgbClr val="000000">
                      <a:alpha val="43137"/>
                    </a:srgbClr>
                  </a:outerShdw>
                </a:effectLst>
                <a:latin typeface="+mn-ea"/>
                <a:cs typeface="宋体" pitchFamily="2" charset="-122"/>
                <a:hlinkClick r:id="rId5" action="ppaction://hlinkfile">
                  <a:extLst>
                    <a:ext uri="{A12FA001-AC4F-418D-AE19-62706E023703}">
                      <ahyp:hlinkClr xmlns:ahyp="http://schemas.microsoft.com/office/drawing/2018/hyperlinkcolor" val="tx"/>
                    </a:ext>
                  </a:extLst>
                </a:hlinkClick>
              </a:rPr>
              <a:t>《</a:t>
            </a:r>
            <a:r>
              <a:rPr lang="zh-CN" altLang="en-US" sz="2400" b="1" dirty="0">
                <a:effectLst>
                  <a:outerShdw blurRad="38100" dist="38100" dir="2700000" algn="tl">
                    <a:srgbClr val="000000">
                      <a:alpha val="43137"/>
                    </a:srgbClr>
                  </a:outerShdw>
                </a:effectLst>
                <a:latin typeface="+mn-ea"/>
                <a:cs typeface="宋体" pitchFamily="2" charset="-122"/>
                <a:hlinkClick r:id="rId5" action="ppaction://hlinkfile">
                  <a:extLst>
                    <a:ext uri="{A12FA001-AC4F-418D-AE19-62706E023703}">
                      <ahyp:hlinkClr xmlns:ahyp="http://schemas.microsoft.com/office/drawing/2018/hyperlinkcolor" val="tx"/>
                    </a:ext>
                  </a:extLst>
                </a:hlinkClick>
              </a:rPr>
              <a:t>远方</a:t>
            </a:r>
            <a:r>
              <a:rPr lang="en-US" altLang="zh-CN" sz="2400" b="1" dirty="0">
                <a:effectLst>
                  <a:outerShdw blurRad="38100" dist="38100" dir="2700000" algn="tl">
                    <a:srgbClr val="000000">
                      <a:alpha val="43137"/>
                    </a:srgbClr>
                  </a:outerShdw>
                </a:effectLst>
                <a:latin typeface="+mn-ea"/>
                <a:cs typeface="宋体" pitchFamily="2" charset="-122"/>
                <a:hlinkClick r:id="rId5" action="ppaction://hlinkfile">
                  <a:extLst>
                    <a:ext uri="{A12FA001-AC4F-418D-AE19-62706E023703}">
                      <ahyp:hlinkClr xmlns:ahyp="http://schemas.microsoft.com/office/drawing/2018/hyperlinkcolor" val="tx"/>
                    </a:ext>
                  </a:extLst>
                </a:hlinkClick>
              </a:rPr>
              <a:t>》</a:t>
            </a:r>
            <a:endParaRPr lang="en-US" altLang="zh-CN" sz="2400" b="1" dirty="0">
              <a:effectLst>
                <a:outerShdw blurRad="38100" dist="38100" dir="2700000" algn="tl">
                  <a:srgbClr val="000000">
                    <a:alpha val="43137"/>
                  </a:srgbClr>
                </a:outerShdw>
              </a:effectLst>
              <a:latin typeface="+mn-ea"/>
              <a:cs typeface="宋体" pitchFamily="2" charset="-122"/>
            </a:endParaRPr>
          </a:p>
          <a:p>
            <a:pPr>
              <a:spcAft>
                <a:spcPts val="600"/>
              </a:spcAft>
            </a:pPr>
            <a:r>
              <a:rPr lang="zh-CN" altLang="en-US" sz="1600" b="1" dirty="0">
                <a:solidFill>
                  <a:srgbClr val="0070C0"/>
                </a:solidFill>
                <a:effectLst>
                  <a:outerShdw blurRad="38100" dist="38100" dir="2700000" algn="tl">
                    <a:srgbClr val="000000">
                      <a:alpha val="43137"/>
                    </a:srgbClr>
                  </a:outerShdw>
                </a:effectLst>
                <a:latin typeface="+mn-ea"/>
                <a:cs typeface="宋体" pitchFamily="2" charset="-122"/>
              </a:rPr>
              <a:t>         </a:t>
            </a:r>
            <a:r>
              <a:rPr lang="zh-CN" altLang="en-US" sz="1600" b="1" dirty="0">
                <a:effectLst>
                  <a:outerShdw blurRad="38100" dist="38100" dir="2700000" algn="tl">
                    <a:srgbClr val="000000">
                      <a:alpha val="43137"/>
                    </a:srgbClr>
                  </a:outerShdw>
                </a:effectLst>
                <a:latin typeface="+mn-ea"/>
                <a:cs typeface="宋体" pitchFamily="2" charset="-122"/>
              </a:rPr>
              <a:t>作者：高能所研究生徐皓辰、宋思宸、王德润、李晞闻</a:t>
            </a:r>
            <a:endParaRPr lang="en-US" altLang="zh-CN" sz="1600" b="1" dirty="0">
              <a:effectLst>
                <a:outerShdw blurRad="38100" dist="38100" dir="2700000" algn="tl">
                  <a:srgbClr val="000000">
                    <a:alpha val="43137"/>
                  </a:srgbClr>
                </a:outerShdw>
              </a:effectLst>
              <a:latin typeface="+mn-ea"/>
              <a:cs typeface="宋体" pitchFamily="2" charset="-122"/>
            </a:endParaRPr>
          </a:p>
        </p:txBody>
      </p:sp>
      <p:sp>
        <p:nvSpPr>
          <p:cNvPr id="13" name="文本框 12">
            <a:extLst>
              <a:ext uri="{FF2B5EF4-FFF2-40B4-BE49-F238E27FC236}">
                <a16:creationId xmlns:a16="http://schemas.microsoft.com/office/drawing/2014/main" id="{17BB1152-D190-4472-8BE8-D5FBC898426E}"/>
              </a:ext>
            </a:extLst>
          </p:cNvPr>
          <p:cNvSpPr txBox="1"/>
          <p:nvPr/>
        </p:nvSpPr>
        <p:spPr>
          <a:xfrm>
            <a:off x="4461897" y="4872841"/>
            <a:ext cx="3458705" cy="1938992"/>
          </a:xfrm>
          <a:prstGeom prst="rect">
            <a:avLst/>
          </a:prstGeom>
          <a:noFill/>
        </p:spPr>
        <p:txBody>
          <a:bodyPr wrap="square" rtlCol="0">
            <a:spAutoFit/>
          </a:bodyPr>
          <a:lstStyle/>
          <a:p>
            <a:r>
              <a:rPr lang="zh-CN" altLang="en-US" sz="1500" dirty="0"/>
              <a:t>走出</a:t>
            </a:r>
            <a:r>
              <a:rPr lang="zh-CN" altLang="en-US" b="1" dirty="0">
                <a:solidFill>
                  <a:srgbClr val="0070C0"/>
                </a:solidFill>
              </a:rPr>
              <a:t>毕业典礼</a:t>
            </a:r>
            <a:r>
              <a:rPr lang="zh-CN" altLang="en-US" sz="1500" dirty="0"/>
              <a:t>我们就背起行囊</a:t>
            </a:r>
            <a:endParaRPr lang="en-US" altLang="zh-CN" sz="1500" dirty="0"/>
          </a:p>
          <a:p>
            <a:r>
              <a:rPr lang="zh-CN" altLang="en-US" sz="1500" dirty="0"/>
              <a:t>未知的旅程再次启航</a:t>
            </a:r>
            <a:endParaRPr lang="en-US" altLang="zh-CN" sz="1500" dirty="0"/>
          </a:p>
          <a:p>
            <a:r>
              <a:rPr lang="zh-CN" altLang="en-US" sz="1500" dirty="0"/>
              <a:t>不懈地</a:t>
            </a:r>
            <a:r>
              <a:rPr lang="zh-CN" altLang="en-US" b="1" dirty="0">
                <a:solidFill>
                  <a:srgbClr val="0070C0"/>
                </a:solidFill>
              </a:rPr>
              <a:t>耕耘</a:t>
            </a:r>
            <a:r>
              <a:rPr lang="zh-CN" altLang="en-US" sz="1500" dirty="0"/>
              <a:t>期待着回应</a:t>
            </a:r>
            <a:endParaRPr lang="en-US" altLang="zh-CN" sz="1500" dirty="0"/>
          </a:p>
          <a:p>
            <a:r>
              <a:rPr lang="zh-CN" altLang="en-US" sz="1500" dirty="0"/>
              <a:t>渺小的</a:t>
            </a:r>
            <a:r>
              <a:rPr lang="zh-CN" altLang="en-US" b="1" dirty="0">
                <a:solidFill>
                  <a:srgbClr val="0070C0"/>
                </a:solidFill>
              </a:rPr>
              <a:t>微粒</a:t>
            </a:r>
            <a:r>
              <a:rPr lang="zh-CN" altLang="en-US" sz="1500" dirty="0"/>
              <a:t>能</a:t>
            </a:r>
            <a:r>
              <a:rPr lang="zh-CN" altLang="en-US" b="1" dirty="0">
                <a:solidFill>
                  <a:srgbClr val="0070C0"/>
                </a:solidFill>
              </a:rPr>
              <a:t>撞出天地</a:t>
            </a:r>
            <a:endParaRPr lang="en-US" altLang="zh-CN" b="1" dirty="0">
              <a:solidFill>
                <a:srgbClr val="0070C0"/>
              </a:solidFill>
            </a:endParaRPr>
          </a:p>
          <a:p>
            <a:r>
              <a:rPr lang="zh-CN" altLang="en-US" b="1" dirty="0">
                <a:solidFill>
                  <a:srgbClr val="0070C0"/>
                </a:solidFill>
              </a:rPr>
              <a:t>高能无限底蕴</a:t>
            </a:r>
            <a:r>
              <a:rPr lang="zh-CN" altLang="en-US" sz="1500" dirty="0"/>
              <a:t>教给我的点滴</a:t>
            </a:r>
            <a:endParaRPr lang="en-US" altLang="zh-CN" sz="1500" dirty="0"/>
          </a:p>
          <a:p>
            <a:r>
              <a:rPr lang="zh-CN" altLang="en-US" sz="1500" dirty="0"/>
              <a:t>就算</a:t>
            </a:r>
            <a:r>
              <a:rPr lang="zh-CN" altLang="en-US" b="1" dirty="0">
                <a:solidFill>
                  <a:srgbClr val="0070C0"/>
                </a:solidFill>
              </a:rPr>
              <a:t>掘地千尺</a:t>
            </a:r>
            <a:r>
              <a:rPr lang="zh-CN" altLang="en-US" sz="1500" dirty="0"/>
              <a:t>我也</a:t>
            </a:r>
            <a:r>
              <a:rPr lang="zh-CN" altLang="en-US" b="1" dirty="0">
                <a:solidFill>
                  <a:srgbClr val="0070C0"/>
                </a:solidFill>
              </a:rPr>
              <a:t>一问到底</a:t>
            </a:r>
            <a:endParaRPr lang="en-US" altLang="zh-CN" sz="1700" b="1" dirty="0">
              <a:solidFill>
                <a:srgbClr val="0070C0"/>
              </a:solidFill>
            </a:endParaRPr>
          </a:p>
          <a:p>
            <a:endParaRPr lang="zh-CN" altLang="en-US" sz="1600" dirty="0"/>
          </a:p>
        </p:txBody>
      </p:sp>
      <p:sp>
        <p:nvSpPr>
          <p:cNvPr id="14" name="文本框 13">
            <a:extLst>
              <a:ext uri="{FF2B5EF4-FFF2-40B4-BE49-F238E27FC236}">
                <a16:creationId xmlns:a16="http://schemas.microsoft.com/office/drawing/2014/main" id="{B1C18447-7E79-40F5-A934-E90FCDCE7E25}"/>
              </a:ext>
            </a:extLst>
          </p:cNvPr>
          <p:cNvSpPr txBox="1"/>
          <p:nvPr/>
        </p:nvSpPr>
        <p:spPr>
          <a:xfrm>
            <a:off x="7629525" y="4826675"/>
            <a:ext cx="4266332" cy="2031325"/>
          </a:xfrm>
          <a:prstGeom prst="rect">
            <a:avLst/>
          </a:prstGeom>
          <a:noFill/>
        </p:spPr>
        <p:txBody>
          <a:bodyPr wrap="square" rtlCol="0">
            <a:spAutoFit/>
          </a:bodyPr>
          <a:lstStyle/>
          <a:p>
            <a:r>
              <a:rPr lang="zh-CN" altLang="en-US" sz="1400" dirty="0"/>
              <a:t>（</a:t>
            </a:r>
            <a:r>
              <a:rPr lang="en-US" altLang="zh-CN" sz="1400" dirty="0"/>
              <a:t>rap)</a:t>
            </a:r>
            <a:r>
              <a:rPr lang="zh-CN" altLang="en-US" b="1" dirty="0">
                <a:solidFill>
                  <a:srgbClr val="0070C0"/>
                </a:solidFill>
              </a:rPr>
              <a:t>石景山</a:t>
            </a:r>
            <a:r>
              <a:rPr lang="zh-CN" altLang="en-US" sz="1400" dirty="0"/>
              <a:t>美丽晚霞是我心中美丽的风景</a:t>
            </a:r>
            <a:endParaRPr lang="en-US" altLang="zh-CN" sz="1400" dirty="0"/>
          </a:p>
          <a:p>
            <a:r>
              <a:rPr lang="zh-CN" altLang="en-US" sz="1400" dirty="0"/>
              <a:t>一转眼就这样告别</a:t>
            </a:r>
            <a:r>
              <a:rPr lang="zh-CN" altLang="en-US" b="1" dirty="0">
                <a:solidFill>
                  <a:srgbClr val="0070C0"/>
                </a:solidFill>
              </a:rPr>
              <a:t>课题组</a:t>
            </a:r>
            <a:r>
              <a:rPr lang="zh-CN" altLang="en-US" sz="1400" dirty="0"/>
              <a:t>和</a:t>
            </a:r>
            <a:r>
              <a:rPr lang="zh-CN" altLang="en-US" b="1" dirty="0">
                <a:solidFill>
                  <a:srgbClr val="0070C0"/>
                </a:solidFill>
              </a:rPr>
              <a:t>师弟师妹</a:t>
            </a:r>
            <a:endParaRPr lang="en-US" altLang="zh-CN" sz="1400" b="1" dirty="0">
              <a:solidFill>
                <a:srgbClr val="0070C0"/>
              </a:solidFill>
            </a:endParaRPr>
          </a:p>
          <a:p>
            <a:r>
              <a:rPr lang="zh-CN" altLang="en-US" sz="1400" dirty="0"/>
              <a:t>我们穿上</a:t>
            </a:r>
            <a:r>
              <a:rPr lang="zh-CN" altLang="en-US" b="1" dirty="0">
                <a:solidFill>
                  <a:srgbClr val="0070C0"/>
                </a:solidFill>
              </a:rPr>
              <a:t>学位装</a:t>
            </a:r>
            <a:r>
              <a:rPr lang="zh-CN" altLang="en-US" sz="1400" dirty="0"/>
              <a:t>对视镜头里浮现终点回忆</a:t>
            </a:r>
            <a:endParaRPr lang="en-US" altLang="zh-CN" sz="1400" dirty="0"/>
          </a:p>
          <a:p>
            <a:r>
              <a:rPr lang="zh-CN" altLang="en-US" sz="1400" dirty="0"/>
              <a:t>我们推着行李箱踏上</a:t>
            </a:r>
            <a:r>
              <a:rPr lang="zh-CN" altLang="en-US" b="1" dirty="0">
                <a:solidFill>
                  <a:srgbClr val="0070C0"/>
                </a:solidFill>
              </a:rPr>
              <a:t>所区</a:t>
            </a:r>
            <a:r>
              <a:rPr lang="zh-CN" altLang="en-US" sz="1400" dirty="0"/>
              <a:t>最后一次游历</a:t>
            </a:r>
            <a:endParaRPr lang="en-US" altLang="zh-CN" sz="1400" dirty="0"/>
          </a:p>
          <a:p>
            <a:r>
              <a:rPr lang="zh-CN" altLang="en-US" b="1" dirty="0">
                <a:solidFill>
                  <a:srgbClr val="0070C0"/>
                </a:solidFill>
              </a:rPr>
              <a:t>对撞区多学科主楼食堂物之道</a:t>
            </a:r>
            <a:r>
              <a:rPr lang="zh-CN" altLang="en-US" sz="1400" dirty="0"/>
              <a:t>微笑迷人眼睛</a:t>
            </a:r>
            <a:endParaRPr lang="en-US" altLang="zh-CN" sz="1400" dirty="0"/>
          </a:p>
          <a:p>
            <a:r>
              <a:rPr lang="zh-CN" altLang="en-US" sz="1400" dirty="0"/>
              <a:t>步出大门挥手回视打开</a:t>
            </a:r>
            <a:r>
              <a:rPr lang="zh-CN" altLang="en-US" b="1" dirty="0">
                <a:solidFill>
                  <a:srgbClr val="0070C0"/>
                </a:solidFill>
              </a:rPr>
              <a:t>新的篇章扬帆勇进</a:t>
            </a:r>
            <a:endParaRPr lang="en-US" altLang="zh-CN" b="1" dirty="0">
              <a:solidFill>
                <a:srgbClr val="0070C0"/>
              </a:solidFill>
            </a:endParaRPr>
          </a:p>
          <a:p>
            <a:r>
              <a:rPr lang="zh-CN" altLang="en-US" sz="1400" dirty="0"/>
              <a:t>故事未断</a:t>
            </a:r>
            <a:r>
              <a:rPr lang="zh-CN" altLang="en-US" b="1" dirty="0">
                <a:solidFill>
                  <a:srgbClr val="0070C0"/>
                </a:solidFill>
              </a:rPr>
              <a:t>敬请期待</a:t>
            </a:r>
            <a:r>
              <a:rPr lang="zh-CN" altLang="en-US" sz="1400" dirty="0"/>
              <a:t>未完待续</a:t>
            </a:r>
          </a:p>
        </p:txBody>
      </p:sp>
      <p:pic>
        <p:nvPicPr>
          <p:cNvPr id="11" name="图片 10">
            <a:extLst>
              <a:ext uri="{FF2B5EF4-FFF2-40B4-BE49-F238E27FC236}">
                <a16:creationId xmlns:a16="http://schemas.microsoft.com/office/drawing/2014/main" id="{E66C08E7-663E-4A5E-9D57-F2769107858E}"/>
              </a:ext>
            </a:extLst>
          </p:cNvPr>
          <p:cNvPicPr>
            <a:picLocks noChangeAspect="1"/>
          </p:cNvPicPr>
          <p:nvPr/>
        </p:nvPicPr>
        <p:blipFill>
          <a:blip r:embed="rId6"/>
          <a:stretch>
            <a:fillRect/>
          </a:stretch>
        </p:blipFill>
        <p:spPr>
          <a:xfrm>
            <a:off x="5222704" y="942600"/>
            <a:ext cx="3844496" cy="2913798"/>
          </a:xfrm>
          <a:prstGeom prst="rect">
            <a:avLst/>
          </a:prstGeom>
        </p:spPr>
      </p:pic>
      <p:pic>
        <p:nvPicPr>
          <p:cNvPr id="15" name="图片 14">
            <a:extLst>
              <a:ext uri="{FF2B5EF4-FFF2-40B4-BE49-F238E27FC236}">
                <a16:creationId xmlns:a16="http://schemas.microsoft.com/office/drawing/2014/main" id="{468A2239-BCAB-4864-A35D-24FD9BB3C44E}"/>
              </a:ext>
            </a:extLst>
          </p:cNvPr>
          <p:cNvPicPr>
            <a:picLocks noChangeAspect="1"/>
          </p:cNvPicPr>
          <p:nvPr/>
        </p:nvPicPr>
        <p:blipFill>
          <a:blip r:embed="rId7"/>
          <a:stretch>
            <a:fillRect/>
          </a:stretch>
        </p:blipFill>
        <p:spPr>
          <a:xfrm>
            <a:off x="9154569" y="942600"/>
            <a:ext cx="2909457" cy="1605310"/>
          </a:xfrm>
          <a:prstGeom prst="rect">
            <a:avLst/>
          </a:prstGeom>
        </p:spPr>
      </p:pic>
      <p:pic>
        <p:nvPicPr>
          <p:cNvPr id="16" name="图片 15">
            <a:extLst>
              <a:ext uri="{FF2B5EF4-FFF2-40B4-BE49-F238E27FC236}">
                <a16:creationId xmlns:a16="http://schemas.microsoft.com/office/drawing/2014/main" id="{FDA16825-6BB5-49BA-8D7B-1F7F98318D38}"/>
              </a:ext>
            </a:extLst>
          </p:cNvPr>
          <p:cNvPicPr>
            <a:picLocks noChangeAspect="1"/>
          </p:cNvPicPr>
          <p:nvPr/>
        </p:nvPicPr>
        <p:blipFill>
          <a:blip r:embed="rId8"/>
          <a:stretch>
            <a:fillRect/>
          </a:stretch>
        </p:blipFill>
        <p:spPr>
          <a:xfrm>
            <a:off x="9154570" y="2544918"/>
            <a:ext cx="2909457" cy="1311480"/>
          </a:xfrm>
          <a:prstGeom prst="rect">
            <a:avLst/>
          </a:prstGeom>
        </p:spPr>
      </p:pic>
    </p:spTree>
    <p:extLst>
      <p:ext uri="{BB962C8B-B14F-4D97-AF65-F5344CB8AC3E}">
        <p14:creationId xmlns:p14="http://schemas.microsoft.com/office/powerpoint/2010/main" val="621651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80F6B-846A-44B3-9863-E0F634C41C27}"/>
              </a:ext>
            </a:extLst>
          </p:cNvPr>
          <p:cNvSpPr txBox="1">
            <a:spLocks/>
          </p:cNvSpPr>
          <p:nvPr/>
        </p:nvSpPr>
        <p:spPr>
          <a:xfrm>
            <a:off x="6458764" y="586154"/>
            <a:ext cx="11603881" cy="961292"/>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r>
              <a:rPr lang="zh-CN" altLang="en-US" sz="4400" spc="100" dirty="0">
                <a:latin typeface="+mn-ea"/>
                <a:ea typeface="+mn-ea"/>
              </a:rPr>
              <a:t>联系方式</a:t>
            </a:r>
          </a:p>
        </p:txBody>
      </p:sp>
      <p:sp>
        <p:nvSpPr>
          <p:cNvPr id="4" name="矩形 3">
            <a:extLst>
              <a:ext uri="{FF2B5EF4-FFF2-40B4-BE49-F238E27FC236}">
                <a16:creationId xmlns:a16="http://schemas.microsoft.com/office/drawing/2014/main" id="{E2F9B63E-82B1-47E6-AD9A-B1C1D64944C6}"/>
              </a:ext>
            </a:extLst>
          </p:cNvPr>
          <p:cNvSpPr/>
          <p:nvPr/>
        </p:nvSpPr>
        <p:spPr>
          <a:xfrm>
            <a:off x="6458764" y="1978873"/>
            <a:ext cx="5910072" cy="4126643"/>
          </a:xfrm>
          <a:prstGeom prst="rect">
            <a:avLst/>
          </a:prstGeom>
        </p:spPr>
        <p:txBody>
          <a:bodyPr wrap="square">
            <a:spAutoFit/>
          </a:bodyPr>
          <a:lstStyle/>
          <a:p>
            <a:pPr eaLnBrk="0" fontAlgn="base" hangingPunct="0">
              <a:lnSpc>
                <a:spcPct val="150000"/>
              </a:lnSpc>
              <a:spcBef>
                <a:spcPct val="20000"/>
              </a:spcBef>
              <a:spcAft>
                <a:spcPct val="0"/>
              </a:spcAft>
              <a:buClr>
                <a:srgbClr val="CC00FF"/>
              </a:buClr>
              <a:defRPr/>
            </a:pPr>
            <a:r>
              <a:rPr lang="zh-CN" altLang="en-US" sz="2400" b="1" kern="0" dirty="0">
                <a:latin typeface="+mn-ea"/>
              </a:rPr>
              <a:t>联系人：杨老师，柯老师</a:t>
            </a:r>
            <a:endParaRPr lang="en-US" altLang="zh-CN" sz="2400" b="1" kern="0" dirty="0">
              <a:latin typeface="+mn-ea"/>
            </a:endParaRPr>
          </a:p>
          <a:p>
            <a:pPr eaLnBrk="0" fontAlgn="base" hangingPunct="0">
              <a:lnSpc>
                <a:spcPct val="150000"/>
              </a:lnSpc>
              <a:spcBef>
                <a:spcPct val="20000"/>
              </a:spcBef>
              <a:spcAft>
                <a:spcPct val="0"/>
              </a:spcAft>
              <a:buClr>
                <a:srgbClr val="CC00FF"/>
              </a:buClr>
              <a:defRPr/>
            </a:pPr>
            <a:r>
              <a:rPr lang="en-US" altLang="zh-CN" sz="2400" b="1" kern="0" dirty="0">
                <a:latin typeface="+mn-ea"/>
              </a:rPr>
              <a:t>Email:  yangyx@ihep.ac.cn</a:t>
            </a:r>
            <a:r>
              <a:rPr lang="zh-CN" altLang="en-US" sz="2400" b="1" kern="0" dirty="0">
                <a:latin typeface="+mn-ea"/>
              </a:rPr>
              <a:t>，</a:t>
            </a:r>
            <a:endParaRPr lang="en-US" altLang="zh-CN" sz="2400" b="1" kern="0" dirty="0">
              <a:latin typeface="+mn-ea"/>
            </a:endParaRPr>
          </a:p>
          <a:p>
            <a:pPr eaLnBrk="0" fontAlgn="base" hangingPunct="0">
              <a:lnSpc>
                <a:spcPct val="150000"/>
              </a:lnSpc>
              <a:spcBef>
                <a:spcPct val="20000"/>
              </a:spcBef>
              <a:spcAft>
                <a:spcPct val="0"/>
              </a:spcAft>
              <a:buClr>
                <a:srgbClr val="CC00FF"/>
              </a:buClr>
              <a:defRPr/>
            </a:pPr>
            <a:r>
              <a:rPr lang="en-US" altLang="zh-CN" sz="2400" b="1" kern="0" dirty="0">
                <a:latin typeface="+mn-ea"/>
              </a:rPr>
              <a:t>            kexh@ihep.ac.cn </a:t>
            </a:r>
          </a:p>
          <a:p>
            <a:pPr defTabSz="914400" eaLnBrk="0" fontAlgn="base" hangingPunct="0">
              <a:lnSpc>
                <a:spcPct val="150000"/>
              </a:lnSpc>
              <a:spcBef>
                <a:spcPct val="20000"/>
              </a:spcBef>
              <a:spcAft>
                <a:spcPct val="0"/>
              </a:spcAft>
              <a:buClr>
                <a:srgbClr val="CC00FF"/>
              </a:buClr>
              <a:defRPr/>
            </a:pPr>
            <a:r>
              <a:rPr lang="zh-CN" altLang="en-US" sz="2400" b="1" kern="0" dirty="0">
                <a:latin typeface="+mn-ea"/>
              </a:rPr>
              <a:t>联系电话：010-</a:t>
            </a:r>
            <a:r>
              <a:rPr lang="en-US" altLang="zh-CN" sz="2400" b="1" kern="0" dirty="0">
                <a:latin typeface="+mn-ea"/>
              </a:rPr>
              <a:t>88235987</a:t>
            </a:r>
            <a:r>
              <a:rPr lang="zh-CN" altLang="en-US" sz="2400" b="1" kern="0" dirty="0">
                <a:latin typeface="+mn-ea"/>
              </a:rPr>
              <a:t>，</a:t>
            </a:r>
            <a:r>
              <a:rPr lang="en-US" altLang="zh-CN" sz="2400" b="1" kern="0" dirty="0">
                <a:latin typeface="+mn-ea"/>
              </a:rPr>
              <a:t>5876</a:t>
            </a:r>
          </a:p>
          <a:p>
            <a:pPr marL="386080" indent="-386080">
              <a:lnSpc>
                <a:spcPct val="150000"/>
              </a:lnSpc>
            </a:pPr>
            <a:r>
              <a:rPr lang="zh-CN" altLang="en-US" sz="2400" b="1" dirty="0">
                <a:latin typeface="+mn-ea"/>
              </a:rPr>
              <a:t>通知网址：</a:t>
            </a:r>
            <a:r>
              <a:rPr lang="en-US" altLang="zh-CN" sz="2400" b="1" dirty="0">
                <a:latin typeface="+mn-ea"/>
              </a:rPr>
              <a:t>http://edu.ihep.ac.cn</a:t>
            </a:r>
          </a:p>
          <a:p>
            <a:pPr>
              <a:lnSpc>
                <a:spcPct val="150000"/>
              </a:lnSpc>
            </a:pPr>
            <a:r>
              <a:rPr lang="en-US" altLang="zh-CN" sz="2400" b="1" dirty="0">
                <a:latin typeface="+mn-ea"/>
              </a:rPr>
              <a:t>                http://www.ihep.cas.cn</a:t>
            </a:r>
          </a:p>
          <a:p>
            <a:pPr>
              <a:lnSpc>
                <a:spcPct val="150000"/>
              </a:lnSpc>
            </a:pPr>
            <a:endParaRPr lang="en-US" altLang="zh-CN" sz="2400" b="1" dirty="0">
              <a:latin typeface="+mn-ea"/>
            </a:endParaRPr>
          </a:p>
        </p:txBody>
      </p:sp>
      <p:pic>
        <p:nvPicPr>
          <p:cNvPr id="7" name="图片 6">
            <a:extLst>
              <a:ext uri="{FF2B5EF4-FFF2-40B4-BE49-F238E27FC236}">
                <a16:creationId xmlns:a16="http://schemas.microsoft.com/office/drawing/2014/main" id="{F010A3C0-C47C-4D19-9C96-643D10BCE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73" y="0"/>
            <a:ext cx="6078272" cy="6858000"/>
          </a:xfrm>
          <a:prstGeom prst="rect">
            <a:avLst/>
          </a:prstGeom>
        </p:spPr>
      </p:pic>
    </p:spTree>
    <p:extLst>
      <p:ext uri="{BB962C8B-B14F-4D97-AF65-F5344CB8AC3E}">
        <p14:creationId xmlns:p14="http://schemas.microsoft.com/office/powerpoint/2010/main" val="2986033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FD8439-95C3-41DD-9E30-AFECBDA379C5}"/>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defRPr/>
            </a:pPr>
            <a:r>
              <a:rPr lang="zh-CN" altLang="en-US" sz="3200" spc="100" dirty="0">
                <a:solidFill>
                  <a:sysClr val="window" lastClr="FFFFFF"/>
                </a:solidFill>
                <a:latin typeface="+中文正文" charset="0"/>
                <a:ea typeface="微软雅黑" panose="020B0503020204020204" charset="-122"/>
              </a:rPr>
              <a:t>高能所研究生教育历史</a:t>
            </a:r>
          </a:p>
        </p:txBody>
      </p:sp>
      <p:sp>
        <p:nvSpPr>
          <p:cNvPr id="3" name="文本框 2">
            <a:extLst>
              <a:ext uri="{FF2B5EF4-FFF2-40B4-BE49-F238E27FC236}">
                <a16:creationId xmlns:a16="http://schemas.microsoft.com/office/drawing/2014/main" id="{7A40A280-538B-434D-8D64-9C7228457463}"/>
              </a:ext>
            </a:extLst>
          </p:cNvPr>
          <p:cNvSpPr txBox="1"/>
          <p:nvPr/>
        </p:nvSpPr>
        <p:spPr>
          <a:xfrm>
            <a:off x="170155" y="842308"/>
            <a:ext cx="12054895" cy="830933"/>
          </a:xfrm>
          <a:prstGeom prst="rect">
            <a:avLst/>
          </a:prstGeom>
          <a:noFill/>
        </p:spPr>
        <p:txBody>
          <a:bodyPr wrap="square" rtlCol="0">
            <a:spAutoFit/>
          </a:bodyPr>
          <a:lstStyle/>
          <a:p>
            <a:pPr marL="342900" indent="-342900">
              <a:lnSpc>
                <a:spcPct val="150000"/>
              </a:lnSpc>
              <a:buClr>
                <a:srgbClr val="FFC000"/>
              </a:buClr>
              <a:buFont typeface="Wingdings" panose="05000000000000000000" pitchFamily="2" charset="2"/>
              <a:buChar char="n"/>
            </a:pPr>
            <a:r>
              <a:rPr lang="zh-CN" altLang="zh-CN" sz="1700" dirty="0">
                <a:solidFill>
                  <a:srgbClr val="000000"/>
                </a:solidFill>
                <a:latin typeface="微软雅黑" panose="020B0503020204020204" pitchFamily="34" charset="-122"/>
                <a:ea typeface="微软雅黑" panose="020B0503020204020204" pitchFamily="34" charset="-122"/>
              </a:rPr>
              <a:t>高能所研究生培养可追溯到</a:t>
            </a:r>
            <a:r>
              <a:rPr lang="en-US" altLang="zh-CN" sz="1700" dirty="0">
                <a:solidFill>
                  <a:srgbClr val="000000"/>
                </a:solidFill>
                <a:latin typeface="微软雅黑" panose="020B0503020204020204" pitchFamily="34" charset="-122"/>
                <a:ea typeface="微软雅黑" panose="020B0503020204020204" pitchFamily="34" charset="-122"/>
              </a:rPr>
              <a:t>1955</a:t>
            </a:r>
            <a:r>
              <a:rPr lang="zh-CN" altLang="zh-CN" sz="1700" dirty="0">
                <a:solidFill>
                  <a:srgbClr val="000000"/>
                </a:solidFill>
                <a:latin typeface="微软雅黑" panose="020B0503020204020204" pitchFamily="34" charset="-122"/>
                <a:ea typeface="微软雅黑" panose="020B0503020204020204" pitchFamily="34" charset="-122"/>
              </a:rPr>
              <a:t>年，首批招收</a:t>
            </a:r>
            <a:r>
              <a:rPr lang="en-US" altLang="zh-CN" sz="1700" dirty="0">
                <a:solidFill>
                  <a:srgbClr val="000000"/>
                </a:solidFill>
                <a:latin typeface="微软雅黑" panose="020B0503020204020204" pitchFamily="34" charset="-122"/>
                <a:ea typeface="微软雅黑" panose="020B0503020204020204" pitchFamily="34" charset="-122"/>
              </a:rPr>
              <a:t>3</a:t>
            </a:r>
            <a:r>
              <a:rPr lang="zh-CN" altLang="en-US" sz="1700" dirty="0">
                <a:solidFill>
                  <a:srgbClr val="000000"/>
                </a:solidFill>
                <a:latin typeface="微软雅黑" panose="020B0503020204020204" pitchFamily="34" charset="-122"/>
                <a:ea typeface="微软雅黑" panose="020B0503020204020204" pitchFamily="34" charset="-122"/>
              </a:rPr>
              <a:t>名</a:t>
            </a:r>
            <a:r>
              <a:rPr lang="zh-CN" altLang="zh-CN" sz="1700" dirty="0">
                <a:solidFill>
                  <a:srgbClr val="000000"/>
                </a:solidFill>
                <a:latin typeface="微软雅黑" panose="020B0503020204020204" pitchFamily="34" charset="-122"/>
                <a:ea typeface="微软雅黑" panose="020B0503020204020204" pitchFamily="34" charset="-122"/>
              </a:rPr>
              <a:t>研究生，分别为吕敏（导师王淦昌</a:t>
            </a:r>
            <a:r>
              <a:rPr lang="en-US" altLang="zh-CN" sz="1700" dirty="0">
                <a:solidFill>
                  <a:srgbClr val="000000"/>
                </a:solidFill>
                <a:latin typeface="微软雅黑" panose="020B0503020204020204" pitchFamily="34" charset="-122"/>
                <a:ea typeface="微软雅黑" panose="020B0503020204020204" pitchFamily="34" charset="-122"/>
              </a:rPr>
              <a:t>-</a:t>
            </a:r>
            <a:r>
              <a:rPr lang="zh-CN" altLang="zh-CN" sz="1700" dirty="0">
                <a:solidFill>
                  <a:srgbClr val="000000"/>
                </a:solidFill>
                <a:latin typeface="微软雅黑" panose="020B0503020204020204" pitchFamily="34" charset="-122"/>
                <a:ea typeface="微软雅黑" panose="020B0503020204020204" pitchFamily="34" charset="-122"/>
              </a:rPr>
              <a:t>两弹一星功勋）、吴哲（导师朱洪元</a:t>
            </a:r>
            <a:r>
              <a:rPr lang="en-US" altLang="zh-CN" sz="1700" dirty="0">
                <a:solidFill>
                  <a:srgbClr val="000000"/>
                </a:solidFill>
                <a:latin typeface="微软雅黑" panose="020B0503020204020204" pitchFamily="34" charset="-122"/>
                <a:ea typeface="微软雅黑" panose="020B0503020204020204" pitchFamily="34" charset="-122"/>
              </a:rPr>
              <a:t>-</a:t>
            </a:r>
            <a:r>
              <a:rPr lang="zh-CN" altLang="zh-CN" sz="1700" dirty="0">
                <a:solidFill>
                  <a:srgbClr val="000000"/>
                </a:solidFill>
                <a:latin typeface="微软雅黑" panose="020B0503020204020204" pitchFamily="34" charset="-122"/>
                <a:ea typeface="微软雅黑" panose="020B0503020204020204" pitchFamily="34" charset="-122"/>
              </a:rPr>
              <a:t>院士）、陈志诚（导师赵忠尧</a:t>
            </a:r>
            <a:r>
              <a:rPr lang="en-US" altLang="zh-CN" sz="1700" dirty="0">
                <a:solidFill>
                  <a:srgbClr val="000000"/>
                </a:solidFill>
                <a:latin typeface="微软雅黑" panose="020B0503020204020204" pitchFamily="34" charset="-122"/>
                <a:ea typeface="微软雅黑" panose="020B0503020204020204" pitchFamily="34" charset="-122"/>
              </a:rPr>
              <a:t>-</a:t>
            </a:r>
            <a:r>
              <a:rPr lang="zh-CN" altLang="zh-CN" sz="1700" dirty="0">
                <a:solidFill>
                  <a:srgbClr val="000000"/>
                </a:solidFill>
                <a:latin typeface="微软雅黑" panose="020B0503020204020204" pitchFamily="34" charset="-122"/>
                <a:ea typeface="微软雅黑" panose="020B0503020204020204" pitchFamily="34" charset="-122"/>
              </a:rPr>
              <a:t>院士）。</a:t>
            </a:r>
            <a:endParaRPr lang="zh-CN" altLang="en-US" sz="1700" dirty="0">
              <a:solidFill>
                <a:srgbClr val="000000"/>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6F9B8EA8-D972-45C6-9722-359A324F991B}"/>
              </a:ext>
            </a:extLst>
          </p:cNvPr>
          <p:cNvPicPr>
            <a:picLocks noChangeAspect="1"/>
          </p:cNvPicPr>
          <p:nvPr/>
        </p:nvPicPr>
        <p:blipFill rotWithShape="1">
          <a:blip r:embed="rId3"/>
          <a:srcRect t="33839"/>
          <a:stretch/>
        </p:blipFill>
        <p:spPr>
          <a:xfrm>
            <a:off x="0" y="2264304"/>
            <a:ext cx="8839199" cy="2487778"/>
          </a:xfrm>
          <a:prstGeom prst="rect">
            <a:avLst/>
          </a:prstGeom>
        </p:spPr>
      </p:pic>
      <p:pic>
        <p:nvPicPr>
          <p:cNvPr id="8" name="图片 7">
            <a:extLst>
              <a:ext uri="{FF2B5EF4-FFF2-40B4-BE49-F238E27FC236}">
                <a16:creationId xmlns:a16="http://schemas.microsoft.com/office/drawing/2014/main" id="{31FE71BF-F862-4714-AB34-7E1AFB83D7A7}"/>
              </a:ext>
            </a:extLst>
          </p:cNvPr>
          <p:cNvPicPr>
            <a:picLocks noChangeAspect="1"/>
          </p:cNvPicPr>
          <p:nvPr/>
        </p:nvPicPr>
        <p:blipFill rotWithShape="1">
          <a:blip r:embed="rId4" cstate="email"/>
          <a:srcRect/>
          <a:stretch>
            <a:fillRect/>
          </a:stretch>
        </p:blipFill>
        <p:spPr>
          <a:xfrm>
            <a:off x="0" y="1758230"/>
            <a:ext cx="7616033" cy="506074"/>
          </a:xfrm>
          <a:prstGeom prst="rect">
            <a:avLst/>
          </a:prstGeom>
          <a:ln>
            <a:noFill/>
          </a:ln>
          <a:effectLst>
            <a:softEdge rad="112500"/>
          </a:effectLst>
        </p:spPr>
      </p:pic>
      <p:sp>
        <p:nvSpPr>
          <p:cNvPr id="9" name="文本框 8">
            <a:extLst>
              <a:ext uri="{FF2B5EF4-FFF2-40B4-BE49-F238E27FC236}">
                <a16:creationId xmlns:a16="http://schemas.microsoft.com/office/drawing/2014/main" id="{F95952A3-9DC6-4A03-B05A-9C3B1D0D0193}"/>
              </a:ext>
            </a:extLst>
          </p:cNvPr>
          <p:cNvSpPr txBox="1"/>
          <p:nvPr/>
        </p:nvSpPr>
        <p:spPr>
          <a:xfrm>
            <a:off x="8839199" y="2264304"/>
            <a:ext cx="3385851" cy="2457596"/>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buClr>
                <a:srgbClr val="FFC000"/>
              </a:buClr>
            </a:pPr>
            <a:r>
              <a:rPr lang="zh-CN" altLang="en-US" sz="1300" b="1" dirty="0">
                <a:solidFill>
                  <a:srgbClr val="053C80"/>
                </a:solidFill>
                <a:latin typeface="微软雅黑" panose="020B0503020204020204" pitchFamily="34" charset="-122"/>
                <a:ea typeface="微软雅黑" panose="020B0503020204020204" pitchFamily="34" charset="-122"/>
              </a:rPr>
              <a:t>一排</a:t>
            </a:r>
            <a:r>
              <a:rPr lang="zh-CN" altLang="en-US" sz="1300" dirty="0">
                <a:solidFill>
                  <a:srgbClr val="000000"/>
                </a:solidFill>
                <a:latin typeface="微软雅黑" panose="020B0503020204020204" pitchFamily="34" charset="-122"/>
                <a:ea typeface="微软雅黑" panose="020B0503020204020204" pitchFamily="34" charset="-122"/>
              </a:rPr>
              <a:t>：</a:t>
            </a:r>
            <a:r>
              <a:rPr lang="en-US" altLang="zh-CN" sz="1300" dirty="0">
                <a:solidFill>
                  <a:srgbClr val="000000"/>
                </a:solidFill>
                <a:latin typeface="微软雅黑" panose="020B0503020204020204" pitchFamily="34" charset="-122"/>
                <a:ea typeface="微软雅黑" panose="020B0503020204020204" pitchFamily="34" charset="-122"/>
              </a:rPr>
              <a:t>8</a:t>
            </a:r>
            <a:r>
              <a:rPr lang="zh-CN" altLang="en-US" sz="1300" dirty="0">
                <a:solidFill>
                  <a:srgbClr val="000000"/>
                </a:solidFill>
                <a:latin typeface="微软雅黑" panose="020B0503020204020204" pitchFamily="34" charset="-122"/>
                <a:ea typeface="微软雅黑" panose="020B0503020204020204" pitchFamily="34" charset="-122"/>
              </a:rPr>
              <a:t>朱润生，</a:t>
            </a:r>
            <a:r>
              <a:rPr lang="en-US" altLang="zh-CN" sz="1300" dirty="0">
                <a:solidFill>
                  <a:srgbClr val="000000"/>
                </a:solidFill>
                <a:latin typeface="微软雅黑" panose="020B0503020204020204" pitchFamily="34" charset="-122"/>
                <a:ea typeface="微软雅黑" panose="020B0503020204020204" pitchFamily="34" charset="-122"/>
              </a:rPr>
              <a:t>17</a:t>
            </a:r>
            <a:r>
              <a:rPr lang="zh-CN" altLang="en-US" sz="1300" dirty="0">
                <a:solidFill>
                  <a:srgbClr val="000000"/>
                </a:solidFill>
                <a:latin typeface="微软雅黑" panose="020B0503020204020204" pitchFamily="34" charset="-122"/>
                <a:ea typeface="微软雅黑" panose="020B0503020204020204" pitchFamily="34" charset="-122"/>
              </a:rPr>
              <a:t>方澄，</a:t>
            </a:r>
            <a:r>
              <a:rPr lang="en-US" altLang="zh-CN" sz="1300" dirty="0">
                <a:solidFill>
                  <a:srgbClr val="000000"/>
                </a:solidFill>
                <a:latin typeface="微软雅黑" panose="020B0503020204020204" pitchFamily="34" charset="-122"/>
                <a:ea typeface="微软雅黑" panose="020B0503020204020204" pitchFamily="34" charset="-122"/>
              </a:rPr>
              <a:t>21</a:t>
            </a:r>
            <a:r>
              <a:rPr lang="zh-CN" altLang="en-US" sz="1300" dirty="0">
                <a:solidFill>
                  <a:srgbClr val="000000"/>
                </a:solidFill>
                <a:latin typeface="微软雅黑" panose="020B0503020204020204" pitchFamily="34" charset="-122"/>
                <a:ea typeface="微软雅黑" panose="020B0503020204020204" pitchFamily="34" charset="-122"/>
              </a:rPr>
              <a:t>席德明。</a:t>
            </a:r>
            <a:r>
              <a:rPr lang="zh-CN" altLang="en-US" sz="1300" b="1" dirty="0">
                <a:solidFill>
                  <a:srgbClr val="053C80"/>
                </a:solidFill>
                <a:latin typeface="微软雅黑" panose="020B0503020204020204" pitchFamily="34" charset="-122"/>
                <a:ea typeface="微软雅黑" panose="020B0503020204020204" pitchFamily="34" charset="-122"/>
              </a:rPr>
              <a:t>二排</a:t>
            </a:r>
            <a:r>
              <a:rPr lang="zh-CN" altLang="en-US" sz="1300" dirty="0">
                <a:solidFill>
                  <a:srgbClr val="000000"/>
                </a:solidFill>
                <a:latin typeface="微软雅黑" panose="020B0503020204020204" pitchFamily="34" charset="-122"/>
                <a:ea typeface="微软雅黑" panose="020B0503020204020204" pitchFamily="34" charset="-122"/>
              </a:rPr>
              <a:t>：</a:t>
            </a:r>
            <a:r>
              <a:rPr lang="en-US" altLang="zh-CN" sz="1300" dirty="0">
                <a:solidFill>
                  <a:srgbClr val="000000"/>
                </a:solidFill>
                <a:latin typeface="微软雅黑" panose="020B0503020204020204" pitchFamily="34" charset="-122"/>
                <a:ea typeface="微软雅黑" panose="020B0503020204020204" pitchFamily="34" charset="-122"/>
              </a:rPr>
              <a:t>1</a:t>
            </a:r>
            <a:r>
              <a:rPr lang="zh-CN" altLang="en-US" sz="1300" dirty="0">
                <a:solidFill>
                  <a:srgbClr val="000000"/>
                </a:solidFill>
                <a:latin typeface="微软雅黑" panose="020B0503020204020204" pitchFamily="34" charset="-122"/>
                <a:ea typeface="微软雅黑" panose="020B0503020204020204" pitchFamily="34" charset="-122"/>
              </a:rPr>
              <a:t>黄义安，</a:t>
            </a:r>
            <a:r>
              <a:rPr lang="en-US" altLang="zh-CN" sz="1300" dirty="0">
                <a:solidFill>
                  <a:srgbClr val="000000"/>
                </a:solidFill>
                <a:latin typeface="微软雅黑" panose="020B0503020204020204" pitchFamily="34" charset="-122"/>
                <a:ea typeface="微软雅黑" panose="020B0503020204020204" pitchFamily="34" charset="-122"/>
              </a:rPr>
              <a:t>4</a:t>
            </a:r>
            <a:r>
              <a:rPr lang="zh-CN" altLang="en-US" sz="1300" dirty="0">
                <a:solidFill>
                  <a:srgbClr val="000000"/>
                </a:solidFill>
                <a:latin typeface="微软雅黑" panose="020B0503020204020204" pitchFamily="34" charset="-122"/>
                <a:ea typeface="微软雅黑" panose="020B0503020204020204" pitchFamily="34" charset="-122"/>
              </a:rPr>
              <a:t>郭挺章，</a:t>
            </a:r>
            <a:r>
              <a:rPr lang="en-US" altLang="zh-CN" sz="1300" dirty="0">
                <a:solidFill>
                  <a:srgbClr val="000000"/>
                </a:solidFill>
                <a:latin typeface="微软雅黑" panose="020B0503020204020204" pitchFamily="34" charset="-122"/>
                <a:ea typeface="微软雅黑" panose="020B0503020204020204" pitchFamily="34" charset="-122"/>
              </a:rPr>
              <a:t>5</a:t>
            </a:r>
            <a:r>
              <a:rPr lang="zh-CN" altLang="en-US" sz="1300" dirty="0">
                <a:solidFill>
                  <a:srgbClr val="000000"/>
                </a:solidFill>
                <a:latin typeface="微软雅黑" panose="020B0503020204020204" pitchFamily="34" charset="-122"/>
                <a:ea typeface="微软雅黑" panose="020B0503020204020204" pitchFamily="34" charset="-122"/>
              </a:rPr>
              <a:t>邓稼先，</a:t>
            </a:r>
            <a:r>
              <a:rPr lang="en-US" altLang="zh-CN" sz="1300" dirty="0">
                <a:solidFill>
                  <a:srgbClr val="000000"/>
                </a:solidFill>
                <a:latin typeface="微软雅黑" panose="020B0503020204020204" pitchFamily="34" charset="-122"/>
                <a:ea typeface="微软雅黑" panose="020B0503020204020204" pitchFamily="34" charset="-122"/>
              </a:rPr>
              <a:t>7</a:t>
            </a:r>
            <a:r>
              <a:rPr lang="zh-CN" altLang="en-US" sz="1300" dirty="0">
                <a:solidFill>
                  <a:srgbClr val="000000"/>
                </a:solidFill>
                <a:latin typeface="微软雅黑" panose="020B0503020204020204" pitchFamily="34" charset="-122"/>
                <a:ea typeface="微软雅黑" panose="020B0503020204020204" pitchFamily="34" charset="-122"/>
              </a:rPr>
              <a:t>黄武汉，</a:t>
            </a:r>
            <a:r>
              <a:rPr lang="en-US" altLang="zh-CN" sz="1300" dirty="0">
                <a:solidFill>
                  <a:srgbClr val="000000"/>
                </a:solidFill>
                <a:latin typeface="微软雅黑" panose="020B0503020204020204" pitchFamily="34" charset="-122"/>
                <a:ea typeface="微软雅黑" panose="020B0503020204020204" pitchFamily="34" charset="-122"/>
              </a:rPr>
              <a:t>8</a:t>
            </a:r>
            <a:r>
              <a:rPr lang="zh-CN" altLang="en-US" sz="1300" dirty="0">
                <a:solidFill>
                  <a:srgbClr val="000000"/>
                </a:solidFill>
                <a:latin typeface="微软雅黑" panose="020B0503020204020204" pitchFamily="34" charset="-122"/>
                <a:ea typeface="微软雅黑" panose="020B0503020204020204" pitchFamily="34" charset="-122"/>
              </a:rPr>
              <a:t>夏培肃，</a:t>
            </a:r>
            <a:r>
              <a:rPr lang="en-US" altLang="zh-CN" sz="1300" dirty="0">
                <a:solidFill>
                  <a:srgbClr val="000000"/>
                </a:solidFill>
                <a:latin typeface="微软雅黑" panose="020B0503020204020204" pitchFamily="34" charset="-122"/>
                <a:ea typeface="微软雅黑" panose="020B0503020204020204" pitchFamily="34" charset="-122"/>
              </a:rPr>
              <a:t>9</a:t>
            </a:r>
            <a:r>
              <a:rPr lang="zh-CN" altLang="en-US" sz="1300" dirty="0">
                <a:solidFill>
                  <a:srgbClr val="000000"/>
                </a:solidFill>
                <a:latin typeface="微软雅黑" panose="020B0503020204020204" pitchFamily="34" charset="-122"/>
                <a:ea typeface="微软雅黑" panose="020B0503020204020204" pitchFamily="34" charset="-122"/>
              </a:rPr>
              <a:t>彭桓武，</a:t>
            </a:r>
            <a:r>
              <a:rPr lang="en-US" altLang="zh-CN" sz="1300" dirty="0">
                <a:solidFill>
                  <a:srgbClr val="000000"/>
                </a:solidFill>
                <a:latin typeface="微软雅黑" panose="020B0503020204020204" pitchFamily="34" charset="-122"/>
                <a:ea typeface="微软雅黑" panose="020B0503020204020204" pitchFamily="34" charset="-122"/>
              </a:rPr>
              <a:t>10</a:t>
            </a:r>
            <a:r>
              <a:rPr lang="zh-CN" altLang="en-US" sz="1300" dirty="0">
                <a:solidFill>
                  <a:srgbClr val="000000"/>
                </a:solidFill>
                <a:latin typeface="微软雅黑" panose="020B0503020204020204" pitchFamily="34" charset="-122"/>
                <a:ea typeface="微软雅黑" panose="020B0503020204020204" pitchFamily="34" charset="-122"/>
              </a:rPr>
              <a:t>赵忠尧，</a:t>
            </a:r>
            <a:r>
              <a:rPr lang="en-US" altLang="zh-CN" sz="1300" dirty="0">
                <a:solidFill>
                  <a:srgbClr val="000000"/>
                </a:solidFill>
                <a:latin typeface="微软雅黑" panose="020B0503020204020204" pitchFamily="34" charset="-122"/>
                <a:ea typeface="微软雅黑" panose="020B0503020204020204" pitchFamily="34" charset="-122"/>
              </a:rPr>
              <a:t>11</a:t>
            </a:r>
            <a:r>
              <a:rPr lang="zh-CN" altLang="en-US" sz="1300" dirty="0">
                <a:solidFill>
                  <a:srgbClr val="000000"/>
                </a:solidFill>
                <a:latin typeface="微软雅黑" panose="020B0503020204020204" pitchFamily="34" charset="-122"/>
                <a:ea typeface="微软雅黑" panose="020B0503020204020204" pitchFamily="34" charset="-122"/>
              </a:rPr>
              <a:t>王淦昌，</a:t>
            </a:r>
            <a:r>
              <a:rPr lang="en-US" altLang="zh-CN" sz="1300" dirty="0">
                <a:solidFill>
                  <a:srgbClr val="000000"/>
                </a:solidFill>
                <a:latin typeface="微软雅黑" panose="020B0503020204020204" pitchFamily="34" charset="-122"/>
                <a:ea typeface="微软雅黑" panose="020B0503020204020204" pitchFamily="34" charset="-122"/>
              </a:rPr>
              <a:t>12</a:t>
            </a:r>
            <a:r>
              <a:rPr lang="zh-CN" altLang="en-US" sz="1300" dirty="0">
                <a:solidFill>
                  <a:srgbClr val="000000"/>
                </a:solidFill>
                <a:latin typeface="微软雅黑" panose="020B0503020204020204" pitchFamily="34" charset="-122"/>
                <a:ea typeface="微软雅黑" panose="020B0503020204020204" pitchFamily="34" charset="-122"/>
              </a:rPr>
              <a:t>钱三强，</a:t>
            </a:r>
            <a:r>
              <a:rPr lang="en-US" altLang="zh-CN" sz="1300" dirty="0">
                <a:solidFill>
                  <a:srgbClr val="000000"/>
                </a:solidFill>
                <a:latin typeface="微软雅黑" panose="020B0503020204020204" pitchFamily="34" charset="-122"/>
                <a:ea typeface="微软雅黑" panose="020B0503020204020204" pitchFamily="34" charset="-122"/>
              </a:rPr>
              <a:t>13</a:t>
            </a:r>
            <a:r>
              <a:rPr lang="zh-CN" altLang="en-US" sz="1300" dirty="0">
                <a:solidFill>
                  <a:srgbClr val="000000"/>
                </a:solidFill>
                <a:latin typeface="微软雅黑" panose="020B0503020204020204" pitchFamily="34" charset="-122"/>
                <a:ea typeface="微软雅黑" panose="020B0503020204020204" pitchFamily="34" charset="-122"/>
              </a:rPr>
              <a:t>李毅，</a:t>
            </a:r>
            <a:r>
              <a:rPr lang="en-US" altLang="zh-CN" sz="1300" dirty="0">
                <a:solidFill>
                  <a:srgbClr val="000000"/>
                </a:solidFill>
                <a:latin typeface="微软雅黑" panose="020B0503020204020204" pitchFamily="34" charset="-122"/>
                <a:ea typeface="微软雅黑" panose="020B0503020204020204" pitchFamily="34" charset="-122"/>
              </a:rPr>
              <a:t>14</a:t>
            </a:r>
            <a:r>
              <a:rPr lang="zh-CN" altLang="en-US" sz="1300" dirty="0">
                <a:solidFill>
                  <a:srgbClr val="000000"/>
                </a:solidFill>
                <a:latin typeface="微软雅黑" panose="020B0503020204020204" pitchFamily="34" charset="-122"/>
                <a:ea typeface="微软雅黑" panose="020B0503020204020204" pitchFamily="34" charset="-122"/>
              </a:rPr>
              <a:t>杨承宗，</a:t>
            </a:r>
            <a:r>
              <a:rPr lang="en-US" altLang="zh-CN" sz="1300" dirty="0">
                <a:solidFill>
                  <a:srgbClr val="000000"/>
                </a:solidFill>
                <a:latin typeface="微软雅黑" panose="020B0503020204020204" pitchFamily="34" charset="-122"/>
                <a:ea typeface="微软雅黑" panose="020B0503020204020204" pitchFamily="34" charset="-122"/>
              </a:rPr>
              <a:t>15</a:t>
            </a:r>
            <a:r>
              <a:rPr lang="zh-CN" altLang="en-US" sz="1300" dirty="0">
                <a:solidFill>
                  <a:srgbClr val="000000"/>
                </a:solidFill>
                <a:latin typeface="微软雅黑" panose="020B0503020204020204" pitchFamily="34" charset="-122"/>
                <a:ea typeface="微软雅黑" panose="020B0503020204020204" pitchFamily="34" charset="-122"/>
              </a:rPr>
              <a:t>何泽慧，</a:t>
            </a:r>
            <a:r>
              <a:rPr lang="en-US" altLang="zh-CN" sz="1300" dirty="0">
                <a:solidFill>
                  <a:srgbClr val="000000"/>
                </a:solidFill>
                <a:latin typeface="微软雅黑" panose="020B0503020204020204" pitchFamily="34" charset="-122"/>
                <a:ea typeface="微软雅黑" panose="020B0503020204020204" pitchFamily="34" charset="-122"/>
              </a:rPr>
              <a:t>16</a:t>
            </a:r>
            <a:r>
              <a:rPr lang="zh-CN" altLang="en-US" sz="1300" dirty="0">
                <a:solidFill>
                  <a:srgbClr val="000000"/>
                </a:solidFill>
                <a:latin typeface="微软雅黑" panose="020B0503020204020204" pitchFamily="34" charset="-122"/>
                <a:ea typeface="微软雅黑" panose="020B0503020204020204" pitchFamily="34" charset="-122"/>
              </a:rPr>
              <a:t>陈芳允，</a:t>
            </a:r>
            <a:r>
              <a:rPr lang="en-US" altLang="zh-CN" sz="1300" dirty="0">
                <a:solidFill>
                  <a:srgbClr val="000000"/>
                </a:solidFill>
                <a:latin typeface="微软雅黑" panose="020B0503020204020204" pitchFamily="34" charset="-122"/>
                <a:ea typeface="微软雅黑" panose="020B0503020204020204" pitchFamily="34" charset="-122"/>
              </a:rPr>
              <a:t>17</a:t>
            </a:r>
            <a:r>
              <a:rPr lang="zh-CN" altLang="en-US" sz="1300" dirty="0">
                <a:solidFill>
                  <a:srgbClr val="000000"/>
                </a:solidFill>
                <a:latin typeface="微软雅黑" panose="020B0503020204020204" pitchFamily="34" charset="-122"/>
                <a:ea typeface="微软雅黑" panose="020B0503020204020204" pitchFamily="34" charset="-122"/>
              </a:rPr>
              <a:t>杨澄中，</a:t>
            </a:r>
            <a:r>
              <a:rPr lang="en-US" altLang="zh-CN" sz="1300" dirty="0">
                <a:solidFill>
                  <a:srgbClr val="000000"/>
                </a:solidFill>
                <a:latin typeface="微软雅黑" panose="020B0503020204020204" pitchFamily="34" charset="-122"/>
                <a:ea typeface="微软雅黑" panose="020B0503020204020204" pitchFamily="34" charset="-122"/>
              </a:rPr>
              <a:t>21</a:t>
            </a:r>
            <a:r>
              <a:rPr lang="zh-CN" altLang="en-US" sz="1300" dirty="0">
                <a:solidFill>
                  <a:srgbClr val="000000"/>
                </a:solidFill>
                <a:latin typeface="微软雅黑" panose="020B0503020204020204" pitchFamily="34" charset="-122"/>
                <a:ea typeface="微软雅黑" panose="020B0503020204020204" pitchFamily="34" charset="-122"/>
              </a:rPr>
              <a:t>戴传曾，</a:t>
            </a:r>
            <a:r>
              <a:rPr lang="en-US" altLang="zh-CN" sz="1300" dirty="0">
                <a:solidFill>
                  <a:srgbClr val="000000"/>
                </a:solidFill>
                <a:latin typeface="微软雅黑" panose="020B0503020204020204" pitchFamily="34" charset="-122"/>
                <a:ea typeface="微软雅黑" panose="020B0503020204020204" pitchFamily="34" charset="-122"/>
              </a:rPr>
              <a:t>23</a:t>
            </a:r>
            <a:r>
              <a:rPr lang="zh-CN" altLang="en-US" sz="1300" dirty="0">
                <a:solidFill>
                  <a:srgbClr val="000000"/>
                </a:solidFill>
                <a:latin typeface="微软雅黑" panose="020B0503020204020204" pitchFamily="34" charset="-122"/>
                <a:ea typeface="微软雅黑" panose="020B0503020204020204" pitchFamily="34" charset="-122"/>
              </a:rPr>
              <a:t>范新弼，</a:t>
            </a:r>
            <a:r>
              <a:rPr lang="en-US" altLang="zh-CN" sz="1300" dirty="0">
                <a:solidFill>
                  <a:srgbClr val="000000"/>
                </a:solidFill>
                <a:latin typeface="微软雅黑" panose="020B0503020204020204" pitchFamily="34" charset="-122"/>
                <a:ea typeface="微软雅黑" panose="020B0503020204020204" pitchFamily="34" charset="-122"/>
              </a:rPr>
              <a:t>26</a:t>
            </a:r>
            <a:r>
              <a:rPr lang="zh-CN" altLang="en-US" sz="1300" dirty="0">
                <a:solidFill>
                  <a:srgbClr val="000000"/>
                </a:solidFill>
                <a:latin typeface="微软雅黑" panose="020B0503020204020204" pitchFamily="34" charset="-122"/>
                <a:ea typeface="微软雅黑" panose="020B0503020204020204" pitchFamily="34" charset="-122"/>
              </a:rPr>
              <a:t>吴几康。</a:t>
            </a:r>
            <a:r>
              <a:rPr lang="zh-CN" altLang="en-US" sz="1300" b="1" dirty="0">
                <a:solidFill>
                  <a:srgbClr val="053C80"/>
                </a:solidFill>
                <a:latin typeface="微软雅黑" panose="020B0503020204020204" pitchFamily="34" charset="-122"/>
                <a:ea typeface="微软雅黑" panose="020B0503020204020204" pitchFamily="34" charset="-122"/>
              </a:rPr>
              <a:t>三排：</a:t>
            </a:r>
            <a:r>
              <a:rPr lang="en-US" altLang="zh-CN" sz="1300" dirty="0">
                <a:solidFill>
                  <a:srgbClr val="000000"/>
                </a:solidFill>
                <a:latin typeface="微软雅黑" panose="020B0503020204020204" pitchFamily="34" charset="-122"/>
                <a:ea typeface="微软雅黑" panose="020B0503020204020204" pitchFamily="34" charset="-122"/>
              </a:rPr>
              <a:t>7</a:t>
            </a:r>
            <a:r>
              <a:rPr lang="zh-CN" altLang="en-US" sz="1300" dirty="0">
                <a:solidFill>
                  <a:srgbClr val="000000"/>
                </a:solidFill>
                <a:latin typeface="微软雅黑" panose="020B0503020204020204" pitchFamily="34" charset="-122"/>
                <a:ea typeface="微软雅黑" panose="020B0503020204020204" pitchFamily="34" charset="-122"/>
              </a:rPr>
              <a:t>张季方，</a:t>
            </a:r>
            <a:r>
              <a:rPr lang="en-US" altLang="zh-CN" sz="1300" dirty="0">
                <a:solidFill>
                  <a:srgbClr val="000000"/>
                </a:solidFill>
                <a:latin typeface="微软雅黑" panose="020B0503020204020204" pitchFamily="34" charset="-122"/>
                <a:ea typeface="微软雅黑" panose="020B0503020204020204" pitchFamily="34" charset="-122"/>
              </a:rPr>
              <a:t>8</a:t>
            </a:r>
            <a:r>
              <a:rPr lang="zh-CN" altLang="en-US" sz="1300" dirty="0">
                <a:solidFill>
                  <a:srgbClr val="000000"/>
                </a:solidFill>
                <a:latin typeface="微软雅黑" panose="020B0503020204020204" pitchFamily="34" charset="-122"/>
                <a:ea typeface="微软雅黑" panose="020B0503020204020204" pitchFamily="34" charset="-122"/>
              </a:rPr>
              <a:t>徐建铭，</a:t>
            </a:r>
            <a:r>
              <a:rPr lang="en-US" altLang="zh-CN" sz="1300" dirty="0">
                <a:solidFill>
                  <a:srgbClr val="000000"/>
                </a:solidFill>
                <a:latin typeface="微软雅黑" panose="020B0503020204020204" pitchFamily="34" charset="-122"/>
                <a:ea typeface="微软雅黑" panose="020B0503020204020204" pitchFamily="34" charset="-122"/>
              </a:rPr>
              <a:t>18</a:t>
            </a:r>
            <a:r>
              <a:rPr lang="zh-CN" altLang="en-US" sz="1300" dirty="0">
                <a:solidFill>
                  <a:srgbClr val="000000"/>
                </a:solidFill>
                <a:latin typeface="微软雅黑" panose="020B0503020204020204" pitchFamily="34" charset="-122"/>
                <a:ea typeface="微软雅黑" panose="020B0503020204020204" pitchFamily="34" charset="-122"/>
              </a:rPr>
              <a:t>于敏，</a:t>
            </a:r>
            <a:r>
              <a:rPr lang="en-US" altLang="zh-CN" sz="1300" dirty="0">
                <a:solidFill>
                  <a:srgbClr val="000000"/>
                </a:solidFill>
                <a:latin typeface="微软雅黑" panose="020B0503020204020204" pitchFamily="34" charset="-122"/>
                <a:ea typeface="微软雅黑" panose="020B0503020204020204" pitchFamily="34" charset="-122"/>
              </a:rPr>
              <a:t>24</a:t>
            </a:r>
            <a:r>
              <a:rPr lang="zh-CN" altLang="en-US" sz="1300" dirty="0">
                <a:solidFill>
                  <a:srgbClr val="000000"/>
                </a:solidFill>
                <a:latin typeface="微软雅黑" panose="020B0503020204020204" pitchFamily="34" charset="-122"/>
                <a:ea typeface="微软雅黑" panose="020B0503020204020204" pitchFamily="34" charset="-122"/>
              </a:rPr>
              <a:t>苏福兴。</a:t>
            </a:r>
            <a:r>
              <a:rPr lang="zh-CN" altLang="en-US" sz="1300" b="1" dirty="0">
                <a:solidFill>
                  <a:srgbClr val="053C80"/>
                </a:solidFill>
                <a:latin typeface="微软雅黑" panose="020B0503020204020204" pitchFamily="34" charset="-122"/>
                <a:ea typeface="微软雅黑" panose="020B0503020204020204" pitchFamily="34" charset="-122"/>
              </a:rPr>
              <a:t>四排：</a:t>
            </a:r>
            <a:r>
              <a:rPr lang="en-US" altLang="zh-CN" sz="1300" dirty="0">
                <a:solidFill>
                  <a:srgbClr val="000000"/>
                </a:solidFill>
                <a:latin typeface="微软雅黑" panose="020B0503020204020204" pitchFamily="34" charset="-122"/>
                <a:ea typeface="微软雅黑" panose="020B0503020204020204" pitchFamily="34" charset="-122"/>
              </a:rPr>
              <a:t>7</a:t>
            </a:r>
            <a:r>
              <a:rPr lang="zh-CN" altLang="en-US" sz="1300" dirty="0">
                <a:solidFill>
                  <a:srgbClr val="000000"/>
                </a:solidFill>
                <a:latin typeface="微软雅黑" panose="020B0503020204020204" pitchFamily="34" charset="-122"/>
                <a:ea typeface="微软雅黑" panose="020B0503020204020204" pitchFamily="34" charset="-122"/>
              </a:rPr>
              <a:t>王唤卓，</a:t>
            </a:r>
            <a:r>
              <a:rPr lang="en-US" altLang="zh-CN" sz="1300" dirty="0">
                <a:solidFill>
                  <a:srgbClr val="000000"/>
                </a:solidFill>
                <a:latin typeface="微软雅黑" panose="020B0503020204020204" pitchFamily="34" charset="-122"/>
                <a:ea typeface="微软雅黑" panose="020B0503020204020204" pitchFamily="34" charset="-122"/>
              </a:rPr>
              <a:t>11</a:t>
            </a:r>
            <a:r>
              <a:rPr lang="zh-CN" altLang="en-US" sz="1300" dirty="0">
                <a:solidFill>
                  <a:srgbClr val="000000"/>
                </a:solidFill>
                <a:latin typeface="微软雅黑" panose="020B0503020204020204" pitchFamily="34" charset="-122"/>
                <a:ea typeface="微软雅黑" panose="020B0503020204020204" pitchFamily="34" charset="-122"/>
              </a:rPr>
              <a:t>叶铭汉，</a:t>
            </a:r>
            <a:r>
              <a:rPr lang="en-US" altLang="zh-CN" sz="1300" dirty="0">
                <a:solidFill>
                  <a:srgbClr val="000000"/>
                </a:solidFill>
                <a:latin typeface="微软雅黑" panose="020B0503020204020204" pitchFamily="34" charset="-122"/>
                <a:ea typeface="微软雅黑" panose="020B0503020204020204" pitchFamily="34" charset="-122"/>
              </a:rPr>
              <a:t>12</a:t>
            </a:r>
            <a:r>
              <a:rPr lang="zh-CN" altLang="en-US" sz="1300" dirty="0">
                <a:solidFill>
                  <a:srgbClr val="000000"/>
                </a:solidFill>
                <a:latin typeface="微软雅黑" panose="020B0503020204020204" pitchFamily="34" charset="-122"/>
                <a:ea typeface="微软雅黑" panose="020B0503020204020204" pitchFamily="34" charset="-122"/>
              </a:rPr>
              <a:t>郑民。</a:t>
            </a:r>
            <a:r>
              <a:rPr lang="zh-CN" altLang="en-US" sz="1300" b="1" dirty="0">
                <a:solidFill>
                  <a:srgbClr val="053C80"/>
                </a:solidFill>
                <a:latin typeface="微软雅黑" panose="020B0503020204020204" pitchFamily="34" charset="-122"/>
                <a:ea typeface="微软雅黑" panose="020B0503020204020204" pitchFamily="34" charset="-122"/>
              </a:rPr>
              <a:t>五排：</a:t>
            </a:r>
            <a:r>
              <a:rPr lang="en-US" altLang="zh-CN" sz="1300" dirty="0">
                <a:solidFill>
                  <a:srgbClr val="000000"/>
                </a:solidFill>
                <a:latin typeface="微软雅黑" panose="020B0503020204020204" pitchFamily="34" charset="-122"/>
                <a:ea typeface="微软雅黑" panose="020B0503020204020204" pitchFamily="34" charset="-122"/>
              </a:rPr>
              <a:t>6</a:t>
            </a:r>
            <a:r>
              <a:rPr lang="zh-CN" altLang="en-US" sz="1300" dirty="0">
                <a:solidFill>
                  <a:srgbClr val="000000"/>
                </a:solidFill>
                <a:latin typeface="微软雅黑" panose="020B0503020204020204" pitchFamily="34" charset="-122"/>
                <a:ea typeface="微软雅黑" panose="020B0503020204020204" pitchFamily="34" charset="-122"/>
              </a:rPr>
              <a:t>董玉文</a:t>
            </a:r>
          </a:p>
        </p:txBody>
      </p:sp>
      <p:sp>
        <p:nvSpPr>
          <p:cNvPr id="10" name="文本框 9">
            <a:extLst>
              <a:ext uri="{FF2B5EF4-FFF2-40B4-BE49-F238E27FC236}">
                <a16:creationId xmlns:a16="http://schemas.microsoft.com/office/drawing/2014/main" id="{758ECCF5-A66C-4E9C-89C2-085791F1187F}"/>
              </a:ext>
            </a:extLst>
          </p:cNvPr>
          <p:cNvSpPr txBox="1"/>
          <p:nvPr/>
        </p:nvSpPr>
        <p:spPr>
          <a:xfrm>
            <a:off x="68552" y="4970597"/>
            <a:ext cx="12054895" cy="1705403"/>
          </a:xfrm>
          <a:prstGeom prst="rect">
            <a:avLst/>
          </a:prstGeom>
          <a:noFill/>
        </p:spPr>
        <p:txBody>
          <a:bodyPr wrap="square" rtlCol="0">
            <a:spAutoFit/>
          </a:bodyPr>
          <a:lstStyle/>
          <a:p>
            <a:pPr marL="342900" indent="-342900">
              <a:lnSpc>
                <a:spcPct val="150000"/>
              </a:lnSpc>
              <a:buClr>
                <a:srgbClr val="FFC000"/>
              </a:buClr>
              <a:buFont typeface="Wingdings" panose="05000000000000000000" pitchFamily="2" charset="2"/>
              <a:buChar char="n"/>
            </a:pPr>
            <a:r>
              <a:rPr lang="zh-CN" altLang="en-US" sz="1700" dirty="0">
                <a:solidFill>
                  <a:srgbClr val="000000"/>
                </a:solidFill>
                <a:latin typeface="微软雅黑" panose="020B0503020204020204" pitchFamily="34" charset="-122"/>
                <a:ea typeface="微软雅黑" panose="020B0503020204020204" pitchFamily="34" charset="-122"/>
              </a:rPr>
              <a:t>早期研究生的培养模式。以</a:t>
            </a:r>
            <a:r>
              <a:rPr lang="zh-CN" altLang="zh-CN" dirty="0"/>
              <a:t>朱洪元</a:t>
            </a:r>
            <a:r>
              <a:rPr lang="zh-CN" altLang="en-US" dirty="0"/>
              <a:t>为例</a:t>
            </a:r>
            <a:r>
              <a:rPr lang="zh-CN" altLang="zh-CN" dirty="0"/>
              <a:t>，他安排学生阅读狄拉克的《量子力学原理》的经典著作，学习前沿研究方向如色散关系方面的经典论文。他组织学术小组，要求学生在小组中汇报学习进展。朱洪元及小组其他成员会随时提出问题，直到学生对所布置的文献完全掌握为止。这些训练使得学生对某一方面的研究前沿能迅速了解。这种通过严格训练来培养学生的传统也一直保留至今。</a:t>
            </a:r>
            <a:endParaRPr lang="zh-CN" altLang="en-US" sz="17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3208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FD8439-95C3-41DD-9E30-AFECBDA379C5}"/>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defRPr/>
            </a:pPr>
            <a:r>
              <a:rPr lang="zh-CN" altLang="en-US" sz="3200" spc="100" dirty="0">
                <a:solidFill>
                  <a:sysClr val="window" lastClr="FFFFFF"/>
                </a:solidFill>
                <a:latin typeface="+中文正文" charset="0"/>
                <a:ea typeface="微软雅黑" panose="020B0503020204020204" charset="-122"/>
              </a:rPr>
              <a:t>高能所研究生教育历史</a:t>
            </a:r>
          </a:p>
        </p:txBody>
      </p:sp>
      <p:sp>
        <p:nvSpPr>
          <p:cNvPr id="3" name="文本框 2">
            <a:extLst>
              <a:ext uri="{FF2B5EF4-FFF2-40B4-BE49-F238E27FC236}">
                <a16:creationId xmlns:a16="http://schemas.microsoft.com/office/drawing/2014/main" id="{7A40A280-538B-434D-8D64-9C7228457463}"/>
              </a:ext>
            </a:extLst>
          </p:cNvPr>
          <p:cNvSpPr txBox="1"/>
          <p:nvPr/>
        </p:nvSpPr>
        <p:spPr>
          <a:xfrm>
            <a:off x="907056" y="924247"/>
            <a:ext cx="10377888" cy="230511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1973</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年高能所成立之初</a:t>
            </a:r>
            <a:r>
              <a:rPr kumimoji="0" lang="zh-CN" altLang="en-US" b="0" i="0" u="none" strike="noStrike" kern="1200" cap="none" spc="0" normalizeH="0" baseline="0" noProof="0" dirty="0">
                <a:ln>
                  <a:noFill/>
                </a:ln>
                <a:solidFill>
                  <a:prstClr val="black"/>
                </a:solidFill>
                <a:effectLst/>
                <a:uLnTx/>
                <a:uFillTx/>
                <a:latin typeface="Arial"/>
                <a:ea typeface="微软雅黑"/>
                <a:cs typeface="+mn-cs"/>
              </a:rPr>
              <a:t>，</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建议</a:t>
            </a:r>
            <a:r>
              <a:rPr kumimoji="0" lang="zh-CN" altLang="en-US" b="0" i="0" u="none" strike="noStrike" kern="1200" cap="none" spc="0" normalizeH="0" baseline="0" noProof="0" dirty="0">
                <a:ln>
                  <a:noFill/>
                </a:ln>
                <a:solidFill>
                  <a:prstClr val="black"/>
                </a:solidFill>
                <a:effectLst/>
                <a:uLnTx/>
                <a:uFillTx/>
                <a:latin typeface="Arial"/>
                <a:ea typeface="微软雅黑"/>
                <a:cs typeface="+mn-cs"/>
              </a:rPr>
              <a:t>相关高校</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恢复和加强高能物理或高能加速器方面的专业，培养初具研究分析能力的科技人员。</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1974</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年建议云南大学开设高能物理专业，以便开展学术交流，就地培养高能物理研究的新生力量。</a:t>
            </a:r>
            <a:endParaRPr kumimoji="0" lang="en-US" altLang="zh-CN" b="0" i="0" u="none" strike="noStrike" kern="1200" cap="none" spc="0" normalizeH="0" baseline="0" noProof="0" dirty="0">
              <a:ln>
                <a:noFill/>
              </a:ln>
              <a:solidFill>
                <a:prstClr val="black"/>
              </a:solidFill>
              <a:effectLst/>
              <a:uLnTx/>
              <a:uFillTx/>
              <a:latin typeface="Arial"/>
              <a:ea typeface="微软雅黑"/>
              <a:cs typeface="+mn-cs"/>
            </a:endParaRPr>
          </a:p>
          <a:p>
            <a:pPr marR="0" lvl="0" algn="l" defTabSz="914400" rtl="0" eaLnBrk="1" fontAlgn="auto" latinLnBrk="0" hangingPunct="1">
              <a:lnSpc>
                <a:spcPct val="150000"/>
              </a:lnSpc>
              <a:spcBef>
                <a:spcPts val="0"/>
              </a:spcBef>
              <a:spcAft>
                <a:spcPts val="0"/>
              </a:spcAft>
              <a:buClrTx/>
              <a:buSzTx/>
              <a:tabLst/>
              <a:defRPr/>
            </a:pPr>
            <a:endParaRPr kumimoji="0" lang="en-US" altLang="zh-CN" sz="800" b="0" i="0" u="none" strike="noStrike" kern="1200" cap="none" spc="0" normalizeH="0" baseline="0" noProof="0" dirty="0">
              <a:ln>
                <a:noFill/>
              </a:ln>
              <a:solidFill>
                <a:prstClr val="black"/>
              </a:solidFill>
              <a:effectLst/>
              <a:uLnTx/>
              <a:uFillTx/>
              <a:latin typeface="Arial"/>
              <a:ea typeface="微软雅黑"/>
              <a:cs typeface="+mn-cs"/>
            </a:endParaRPr>
          </a:p>
          <a:p>
            <a:pPr marL="285750" lvl="0" indent="-285750">
              <a:lnSpc>
                <a:spcPct val="150000"/>
              </a:lnSpc>
              <a:buFont typeface="Wingdings" panose="05000000000000000000" pitchFamily="2" charset="2"/>
              <a:buChar char="u"/>
              <a:defRPr/>
            </a:pPr>
            <a:r>
              <a:rPr lang="en-US" altLang="zh-CN" dirty="0"/>
              <a:t>1978</a:t>
            </a:r>
            <a:r>
              <a:rPr lang="zh-CN" altLang="zh-CN" dirty="0"/>
              <a:t>年</a:t>
            </a:r>
            <a:r>
              <a:rPr lang="zh-CN" altLang="en-US" dirty="0"/>
              <a:t>我国</a:t>
            </a:r>
            <a:r>
              <a:rPr lang="zh-CN" altLang="zh-CN" dirty="0"/>
              <a:t>恢复</a:t>
            </a:r>
            <a:r>
              <a:rPr lang="zh-CN" altLang="en-US" dirty="0"/>
              <a:t>研究生招生</a:t>
            </a:r>
            <a:r>
              <a:rPr lang="zh-CN" altLang="zh-CN" dirty="0"/>
              <a:t>，</a:t>
            </a:r>
            <a:r>
              <a:rPr lang="zh-CN" altLang="en-US" dirty="0"/>
              <a:t>当年</a:t>
            </a:r>
            <a:r>
              <a:rPr lang="zh-CN" altLang="zh-CN" b="1" dirty="0"/>
              <a:t>高能所共招收</a:t>
            </a:r>
            <a:r>
              <a:rPr lang="en-US" altLang="zh-CN" b="1" dirty="0"/>
              <a:t>45</a:t>
            </a:r>
            <a:r>
              <a:rPr lang="zh-CN" altLang="zh-CN" b="1" dirty="0"/>
              <a:t>位研究生</a:t>
            </a:r>
            <a:r>
              <a:rPr lang="zh-CN" altLang="en-US" dirty="0"/>
              <a:t>，</a:t>
            </a:r>
            <a:r>
              <a:rPr lang="zh-CN" altLang="zh-CN" dirty="0"/>
              <a:t>是首批博士、硕士学位授予权单位之一</a:t>
            </a:r>
            <a:r>
              <a:rPr lang="zh-CN" altLang="en-US" dirty="0"/>
              <a:t>。</a:t>
            </a:r>
            <a:r>
              <a:rPr lang="en-US" altLang="zh-CN" dirty="0"/>
              <a:t>1982</a:t>
            </a:r>
            <a:r>
              <a:rPr lang="zh-CN" altLang="zh-CN" dirty="0"/>
              <a:t>年</a:t>
            </a:r>
            <a:r>
              <a:rPr lang="zh-CN" altLang="en-US" dirty="0"/>
              <a:t>我国</a:t>
            </a:r>
            <a:r>
              <a:rPr lang="zh-CN" altLang="zh-CN" dirty="0"/>
              <a:t>举行首次博士研究生论文答辩，高能所马中骐成为新中国成立后第一位理学博士。</a:t>
            </a:r>
            <a:endParaRPr lang="en-US" altLang="zh-CN" dirty="0"/>
          </a:p>
        </p:txBody>
      </p:sp>
      <p:pic>
        <p:nvPicPr>
          <p:cNvPr id="5" name="图片 4">
            <a:extLst>
              <a:ext uri="{FF2B5EF4-FFF2-40B4-BE49-F238E27FC236}">
                <a16:creationId xmlns:a16="http://schemas.microsoft.com/office/drawing/2014/main" id="{0295CDC5-221B-43DD-8DF2-8D91CE28C62F}"/>
              </a:ext>
            </a:extLst>
          </p:cNvPr>
          <p:cNvPicPr>
            <a:picLocks noChangeAspect="1"/>
          </p:cNvPicPr>
          <p:nvPr/>
        </p:nvPicPr>
        <p:blipFill>
          <a:blip r:embed="rId3"/>
          <a:stretch>
            <a:fillRect/>
          </a:stretch>
        </p:blipFill>
        <p:spPr>
          <a:xfrm>
            <a:off x="1021913" y="4062844"/>
            <a:ext cx="5784649" cy="2504098"/>
          </a:xfrm>
          <a:prstGeom prst="rect">
            <a:avLst/>
          </a:prstGeom>
        </p:spPr>
      </p:pic>
      <p:sp>
        <p:nvSpPr>
          <p:cNvPr id="6" name="文本框 5">
            <a:extLst>
              <a:ext uri="{FF2B5EF4-FFF2-40B4-BE49-F238E27FC236}">
                <a16:creationId xmlns:a16="http://schemas.microsoft.com/office/drawing/2014/main" id="{B85112BC-9EDB-492E-8C5A-B3B0FCB88445}"/>
              </a:ext>
            </a:extLst>
          </p:cNvPr>
          <p:cNvSpPr txBox="1"/>
          <p:nvPr/>
        </p:nvSpPr>
        <p:spPr>
          <a:xfrm>
            <a:off x="1021913" y="3514335"/>
            <a:ext cx="5430172" cy="548509"/>
          </a:xfrm>
          <a:prstGeom prst="rect">
            <a:avLst/>
          </a:prstGeom>
          <a:solidFill>
            <a:srgbClr val="053C80"/>
          </a:solidFill>
        </p:spPr>
        <p:txBody>
          <a:bodyPr wrap="square" rtlCol="0" anchor="ctr" anchorCtr="0">
            <a:noAutofit/>
          </a:bodyPr>
          <a:lstStyle/>
          <a:p>
            <a:pPr algn="ctr"/>
            <a:r>
              <a:rPr lang="en-US" altLang="zh-CN" dirty="0">
                <a:solidFill>
                  <a:schemeClr val="bg1"/>
                </a:solidFill>
              </a:rPr>
              <a:t>1982</a:t>
            </a:r>
            <a:r>
              <a:rPr lang="zh-CN" altLang="en-US" dirty="0">
                <a:solidFill>
                  <a:schemeClr val="bg1"/>
                </a:solidFill>
              </a:rPr>
              <a:t>年马中骐答辩现场和博士学位证书</a:t>
            </a:r>
          </a:p>
        </p:txBody>
      </p:sp>
      <p:pic>
        <p:nvPicPr>
          <p:cNvPr id="4" name="图片 3">
            <a:extLst>
              <a:ext uri="{FF2B5EF4-FFF2-40B4-BE49-F238E27FC236}">
                <a16:creationId xmlns:a16="http://schemas.microsoft.com/office/drawing/2014/main" id="{B2907B1E-0749-4822-A0A8-E02A0C4F345B}"/>
              </a:ext>
            </a:extLst>
          </p:cNvPr>
          <p:cNvPicPr>
            <a:picLocks noChangeAspect="1"/>
          </p:cNvPicPr>
          <p:nvPr/>
        </p:nvPicPr>
        <p:blipFill>
          <a:blip r:embed="rId4"/>
          <a:stretch>
            <a:fillRect/>
          </a:stretch>
        </p:blipFill>
        <p:spPr>
          <a:xfrm>
            <a:off x="6452085" y="3514335"/>
            <a:ext cx="4933507" cy="3052607"/>
          </a:xfrm>
          <a:prstGeom prst="rect">
            <a:avLst/>
          </a:prstGeom>
        </p:spPr>
      </p:pic>
    </p:spTree>
    <p:extLst>
      <p:ext uri="{BB962C8B-B14F-4D97-AF65-F5344CB8AC3E}">
        <p14:creationId xmlns:p14="http://schemas.microsoft.com/office/powerpoint/2010/main" val="1352288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FD8439-95C3-41DD-9E30-AFECBDA379C5}"/>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defRPr/>
            </a:pPr>
            <a:r>
              <a:rPr lang="zh-CN" altLang="en-US" sz="3200" spc="100" dirty="0">
                <a:solidFill>
                  <a:sysClr val="window" lastClr="FFFFFF"/>
                </a:solidFill>
                <a:latin typeface="+中文正文" charset="0"/>
                <a:ea typeface="微软雅黑" panose="020B0503020204020204" charset="-122"/>
              </a:rPr>
              <a:t>高能所研究生教育历史</a:t>
            </a:r>
          </a:p>
        </p:txBody>
      </p:sp>
      <p:sp>
        <p:nvSpPr>
          <p:cNvPr id="3" name="文本框 2">
            <a:extLst>
              <a:ext uri="{FF2B5EF4-FFF2-40B4-BE49-F238E27FC236}">
                <a16:creationId xmlns:a16="http://schemas.microsoft.com/office/drawing/2014/main" id="{7A40A280-538B-434D-8D64-9C7228457463}"/>
              </a:ext>
            </a:extLst>
          </p:cNvPr>
          <p:cNvSpPr txBox="1"/>
          <p:nvPr/>
        </p:nvSpPr>
        <p:spPr>
          <a:xfrm>
            <a:off x="389641" y="1021166"/>
            <a:ext cx="8173903" cy="5444439"/>
          </a:xfrm>
          <a:prstGeom prst="rect">
            <a:avLst/>
          </a:prstGeom>
          <a:noFill/>
        </p:spPr>
        <p:txBody>
          <a:bodyPr wrap="square" rtlCol="0">
            <a:spAutoFit/>
          </a:bodyPr>
          <a:lstStyle/>
          <a:p>
            <a:pPr marL="285750" lvl="0" indent="-285750">
              <a:lnSpc>
                <a:spcPct val="150000"/>
              </a:lnSpc>
              <a:buFont typeface="Wingdings" panose="05000000000000000000" pitchFamily="2" charset="2"/>
              <a:buChar char="u"/>
              <a:defRPr/>
            </a:pPr>
            <a:r>
              <a:rPr lang="zh-CN" altLang="en-US" b="1" dirty="0"/>
              <a:t>注重与国内高校合作培养学生。</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1978</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年提出中心任务之一“为培养研究生及国内各大学有关专业的大学毕业生，提供进修实习的条件”</a:t>
            </a:r>
            <a:r>
              <a:rPr kumimoji="0" lang="zh-CN" altLang="en-US" b="0" i="0" u="none" strike="noStrike" kern="1200" cap="none" spc="0" normalizeH="0" baseline="0" noProof="0" dirty="0">
                <a:ln>
                  <a:noFill/>
                </a:ln>
                <a:solidFill>
                  <a:prstClr val="black"/>
                </a:solidFill>
                <a:effectLst/>
                <a:uLnTx/>
                <a:uFillTx/>
                <a:latin typeface="Arial"/>
                <a:ea typeface="微软雅黑"/>
                <a:cs typeface="+mn-cs"/>
              </a:rPr>
              <a:t> 。</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1979</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年</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12</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个大学参与高能实验物理讨论会，会议提出为了充分利用</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BPS</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做实验工作，组织各大学参与高能物理实验。 </a:t>
            </a:r>
            <a:endParaRPr kumimoji="0" lang="en-US" altLang="zh-CN" b="0" i="0" u="none" strike="noStrike" kern="1200" cap="none" spc="0" normalizeH="0" baseline="0" noProof="0" dirty="0">
              <a:ln>
                <a:noFill/>
              </a:ln>
              <a:solidFill>
                <a:prstClr val="black"/>
              </a:solidFill>
              <a:effectLst/>
              <a:uLnTx/>
              <a:uFillTx/>
              <a:latin typeface="Arial"/>
              <a:ea typeface="微软雅黑"/>
              <a:cs typeface="+mn-cs"/>
            </a:endParaRPr>
          </a:p>
          <a:p>
            <a:pPr lvl="0">
              <a:lnSpc>
                <a:spcPct val="150000"/>
              </a:lnSpc>
              <a:defRPr/>
            </a:pPr>
            <a:endParaRPr kumimoji="0" lang="zh-CN" altLang="zh-CN" sz="1200" b="0" i="0" u="none" strike="noStrike" kern="1200" cap="none" spc="0" normalizeH="0" baseline="0" noProof="0" dirty="0">
              <a:ln>
                <a:noFill/>
              </a:ln>
              <a:solidFill>
                <a:prstClr val="black"/>
              </a:solidFill>
              <a:effectLst/>
              <a:uLnTx/>
              <a:uFillTx/>
              <a:latin typeface="Arial"/>
              <a:ea typeface="微软雅黑"/>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b="1" i="0" u="none" strike="noStrike" kern="1200" cap="none" spc="0" normalizeH="0" baseline="0" noProof="0" dirty="0">
                <a:ln>
                  <a:noFill/>
                </a:ln>
                <a:solidFill>
                  <a:prstClr val="black"/>
                </a:solidFill>
                <a:effectLst/>
                <a:uLnTx/>
                <a:uFillTx/>
                <a:latin typeface="Arial"/>
                <a:ea typeface="微软雅黑"/>
                <a:cs typeface="+mn-cs"/>
              </a:rPr>
              <a:t>注重与</a:t>
            </a:r>
            <a:r>
              <a:rPr kumimoji="0" lang="zh-CN" altLang="zh-CN" b="1" i="0" u="none" strike="noStrike" kern="1200" cap="none" spc="0" normalizeH="0" baseline="0" noProof="0" dirty="0">
                <a:ln>
                  <a:noFill/>
                </a:ln>
                <a:solidFill>
                  <a:prstClr val="black"/>
                </a:solidFill>
                <a:effectLst/>
                <a:uLnTx/>
                <a:uFillTx/>
                <a:latin typeface="Arial"/>
                <a:ea typeface="微软雅黑"/>
                <a:cs typeface="+mn-cs"/>
              </a:rPr>
              <a:t>国外合作培养</a:t>
            </a:r>
            <a:r>
              <a:rPr kumimoji="0" lang="zh-CN" altLang="en-US" b="1" i="0" u="none" strike="noStrike" kern="1200" cap="none" spc="0" normalizeH="0" baseline="0" noProof="0" dirty="0">
                <a:ln>
                  <a:noFill/>
                </a:ln>
                <a:solidFill>
                  <a:prstClr val="black"/>
                </a:solidFill>
                <a:effectLst/>
                <a:uLnTx/>
                <a:uFillTx/>
                <a:latin typeface="Arial"/>
                <a:ea typeface="微软雅黑"/>
                <a:cs typeface="+mn-cs"/>
              </a:rPr>
              <a:t>学生</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1978</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年</a:t>
            </a:r>
            <a:r>
              <a:rPr kumimoji="0" lang="zh-CN" altLang="en-US" b="0" i="0" u="none" strike="noStrike" kern="1200" cap="none" spc="0" normalizeH="0" baseline="0" noProof="0" dirty="0">
                <a:ln>
                  <a:noFill/>
                </a:ln>
                <a:solidFill>
                  <a:prstClr val="black"/>
                </a:solidFill>
                <a:effectLst/>
                <a:uLnTx/>
                <a:uFillTx/>
                <a:latin typeface="Arial"/>
                <a:ea typeface="微软雅黑"/>
                <a:cs typeface="+mn-cs"/>
              </a:rPr>
              <a:t>高能所</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有</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3</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位职工考取教育部出国进修生，进修专业分别是基本粒子理论物理研究、原子核物理、辐射防护屏蔽计算，进修的单位为哈佛大学、纽约市立大学、西欧核子研究中心。</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1979</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年李政道提出了关于培养高能物理学者的一些建议，包括合作的实验室、出国人才的挑选等。丁肇中建议以他的名义在国内招收</a:t>
            </a: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20</a:t>
            </a:r>
            <a:r>
              <a:rPr kumimoji="0" lang="zh-CN" altLang="zh-CN" b="0" i="0" u="none" strike="noStrike" kern="1200" cap="none" spc="0" normalizeH="0" baseline="0" noProof="0" dirty="0">
                <a:ln>
                  <a:noFill/>
                </a:ln>
                <a:solidFill>
                  <a:prstClr val="black"/>
                </a:solidFill>
                <a:effectLst/>
                <a:uLnTx/>
                <a:uFillTx/>
                <a:latin typeface="Arial"/>
                <a:ea typeface="微软雅黑"/>
                <a:cs typeface="+mn-cs"/>
              </a:rPr>
              <a:t>名研究生，经过培训后派出到丁肇中组学习和工作。这些学生既是丁肇中的研究生也是高能所的研究生，招生专业为理论物理、快电子学、数据处理、在线分析、低温和超导磁体、核实验技术和新探测器。</a:t>
            </a:r>
          </a:p>
        </p:txBody>
      </p:sp>
      <p:pic>
        <p:nvPicPr>
          <p:cNvPr id="7" name="图片 6">
            <a:extLst>
              <a:ext uri="{FF2B5EF4-FFF2-40B4-BE49-F238E27FC236}">
                <a16:creationId xmlns:a16="http://schemas.microsoft.com/office/drawing/2014/main" id="{3ABC0A65-9840-49F5-B7AC-3C85EB3F6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21" t="4948" r="8901" b="2680"/>
          <a:stretch/>
        </p:blipFill>
        <p:spPr>
          <a:xfrm>
            <a:off x="8563544" y="1021165"/>
            <a:ext cx="3483794" cy="5444439"/>
          </a:xfrm>
          <a:prstGeom prst="rect">
            <a:avLst/>
          </a:prstGeom>
        </p:spPr>
      </p:pic>
    </p:spTree>
    <p:extLst>
      <p:ext uri="{BB962C8B-B14F-4D97-AF65-F5344CB8AC3E}">
        <p14:creationId xmlns:p14="http://schemas.microsoft.com/office/powerpoint/2010/main" val="3805447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631B9B3-AF9C-4A5D-829C-D789F4EEFBC2}"/>
              </a:ext>
            </a:extLst>
          </p:cNvPr>
          <p:cNvSpPr txBox="1"/>
          <p:nvPr>
            <p:custDataLst>
              <p:tags r:id="rId1"/>
            </p:custDataLst>
          </p:nvPr>
        </p:nvSpPr>
        <p:spPr>
          <a:xfrm>
            <a:off x="265176" y="2314089"/>
            <a:ext cx="4983480" cy="1403731"/>
          </a:xfrm>
          <a:prstGeom prst="rect">
            <a:avLst/>
          </a:prstGeom>
          <a:noFill/>
        </p:spPr>
        <p:txBody>
          <a:bodyPr wrap="square" rtlCol="0"/>
          <a:lstStyle/>
          <a:p>
            <a:pPr algn="ctr">
              <a:lnSpc>
                <a:spcPct val="120000"/>
              </a:lnSpc>
            </a:pPr>
            <a:r>
              <a:rPr lang="zh-CN" altLang="en-US" sz="4000" b="1" dirty="0">
                <a:solidFill>
                  <a:srgbClr val="005DA2"/>
                </a:solidFill>
                <a:latin typeface="微软雅黑" panose="020B0503020204020204" charset="-122"/>
                <a:sym typeface="+mn-ea"/>
              </a:rPr>
              <a:t>高能所的研究生教育</a:t>
            </a:r>
          </a:p>
        </p:txBody>
      </p:sp>
      <p:pic>
        <p:nvPicPr>
          <p:cNvPr id="5" name="图片 4">
            <a:extLst>
              <a:ext uri="{FF2B5EF4-FFF2-40B4-BE49-F238E27FC236}">
                <a16:creationId xmlns:a16="http://schemas.microsoft.com/office/drawing/2014/main" id="{D03A95EE-21C4-4F33-B6AA-0B1C4A1331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74" b="5482"/>
          <a:stretch/>
        </p:blipFill>
        <p:spPr>
          <a:xfrm>
            <a:off x="187900" y="0"/>
            <a:ext cx="11997259" cy="6858000"/>
          </a:xfrm>
          <a:prstGeom prst="rect">
            <a:avLst/>
          </a:prstGeom>
        </p:spPr>
      </p:pic>
      <p:sp>
        <p:nvSpPr>
          <p:cNvPr id="6" name="矩形 5">
            <a:extLst>
              <a:ext uri="{FF2B5EF4-FFF2-40B4-BE49-F238E27FC236}">
                <a16:creationId xmlns:a16="http://schemas.microsoft.com/office/drawing/2014/main" id="{290D3D03-5823-4D9A-B561-9919208B591C}"/>
              </a:ext>
            </a:extLst>
          </p:cNvPr>
          <p:cNvSpPr/>
          <p:nvPr/>
        </p:nvSpPr>
        <p:spPr>
          <a:xfrm>
            <a:off x="-6841" y="1"/>
            <a:ext cx="12192000" cy="6857999"/>
          </a:xfrm>
          <a:prstGeom prst="rect">
            <a:avLst/>
          </a:prstGeom>
          <a:gradFill flip="none" rotWithShape="1">
            <a:gsLst>
              <a:gs pos="4425">
                <a:srgbClr val="002060">
                  <a:alpha val="91000"/>
                </a:srgbClr>
              </a:gs>
              <a:gs pos="18000">
                <a:srgbClr val="002060">
                  <a:alpha val="91000"/>
                </a:srgbClr>
              </a:gs>
              <a:gs pos="48000">
                <a:srgbClr val="0070C0">
                  <a:alpha val="0"/>
                  <a:lumMod val="84000"/>
                  <a:lumOff val="16000"/>
                </a:srgbClr>
              </a:gs>
              <a:gs pos="36000">
                <a:srgbClr val="002060">
                  <a:alpha val="53000"/>
                </a:srgbClr>
              </a:gs>
              <a:gs pos="100000">
                <a:srgbClr val="05699E">
                  <a:alpha val="30000"/>
                </a:srgbClr>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endParaRPr>
          </a:p>
        </p:txBody>
      </p:sp>
      <p:sp>
        <p:nvSpPr>
          <p:cNvPr id="7" name="矩形 6">
            <a:extLst>
              <a:ext uri="{FF2B5EF4-FFF2-40B4-BE49-F238E27FC236}">
                <a16:creationId xmlns:a16="http://schemas.microsoft.com/office/drawing/2014/main" id="{222D0C38-A33B-48F5-8649-035545212CC6}"/>
              </a:ext>
            </a:extLst>
          </p:cNvPr>
          <p:cNvSpPr/>
          <p:nvPr/>
        </p:nvSpPr>
        <p:spPr>
          <a:xfrm>
            <a:off x="624689" y="2227152"/>
            <a:ext cx="5368705" cy="1403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effectLst>
                  <a:outerShdw blurRad="38100" dist="38100" dir="2700000" algn="tl">
                    <a:srgbClr val="000000">
                      <a:alpha val="43137"/>
                    </a:srgbClr>
                  </a:outerShdw>
                </a:effectLst>
                <a:latin typeface="+mj-ea"/>
                <a:ea typeface="+mj-ea"/>
              </a:rPr>
              <a:t>研究生教育概况</a:t>
            </a:r>
          </a:p>
        </p:txBody>
      </p:sp>
    </p:spTree>
    <p:extLst>
      <p:ext uri="{BB962C8B-B14F-4D97-AF65-F5344CB8AC3E}">
        <p14:creationId xmlns:p14="http://schemas.microsoft.com/office/powerpoint/2010/main" val="3707139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95DC7CC-1867-4EDA-84FF-C6390A7A5F5A}"/>
              </a:ext>
            </a:extLst>
          </p:cNvPr>
          <p:cNvSpPr/>
          <p:nvPr/>
        </p:nvSpPr>
        <p:spPr>
          <a:xfrm>
            <a:off x="6096000" y="1044702"/>
            <a:ext cx="2280285" cy="5097780"/>
          </a:xfrm>
          <a:custGeom>
            <a:avLst/>
            <a:gdLst/>
            <a:ahLst/>
            <a:cxnLst/>
            <a:rect l="l" t="t" r="r" b="b"/>
            <a:pathLst>
              <a:path w="2280284" h="5097780">
                <a:moveTo>
                  <a:pt x="0" y="0"/>
                </a:moveTo>
                <a:lnTo>
                  <a:pt x="0" y="5097780"/>
                </a:lnTo>
                <a:lnTo>
                  <a:pt x="2279904" y="2548890"/>
                </a:lnTo>
                <a:lnTo>
                  <a:pt x="0" y="0"/>
                </a:lnTo>
                <a:close/>
              </a:path>
            </a:pathLst>
          </a:custGeom>
          <a:solidFill>
            <a:srgbClr val="5E75B9">
              <a:alpha val="10978"/>
            </a:srgbClr>
          </a:solidFill>
        </p:spPr>
        <p:txBody>
          <a:bodyPr wrap="square" lIns="0" tIns="0" rIns="0" bIns="0" rtlCol="0"/>
          <a:lstStyle/>
          <a:p>
            <a:endParaRPr/>
          </a:p>
        </p:txBody>
      </p:sp>
      <p:sp>
        <p:nvSpPr>
          <p:cNvPr id="7" name="object 6">
            <a:extLst>
              <a:ext uri="{FF2B5EF4-FFF2-40B4-BE49-F238E27FC236}">
                <a16:creationId xmlns:a16="http://schemas.microsoft.com/office/drawing/2014/main" id="{0E68063C-54F2-4628-95D3-B5640A21AFB6}"/>
              </a:ext>
            </a:extLst>
          </p:cNvPr>
          <p:cNvSpPr txBox="1">
            <a:spLocks/>
          </p:cNvSpPr>
          <p:nvPr/>
        </p:nvSpPr>
        <p:spPr>
          <a:xfrm>
            <a:off x="822961" y="106489"/>
            <a:ext cx="10258614" cy="505267"/>
          </a:xfrm>
          <a:prstGeom prst="rect">
            <a:avLst/>
          </a:prstGeom>
        </p:spPr>
        <p:txBody>
          <a:bodyPr vert="horz" wrap="square" lIns="0" tIns="12700" rIns="0" bIns="0" rtlCol="0">
            <a:sp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marL="12700">
              <a:spcBef>
                <a:spcPts val="100"/>
              </a:spcBef>
            </a:pPr>
            <a:r>
              <a:rPr lang="zh-CN" altLang="en-US" sz="3200" spc="300" dirty="0">
                <a:solidFill>
                  <a:schemeClr val="bg1"/>
                </a:solidFill>
                <a:latin typeface="+mn-ea"/>
                <a:ea typeface="+mn-ea"/>
              </a:rPr>
              <a:t>研究生教育工作的目标</a:t>
            </a:r>
            <a:endParaRPr lang="zh-CN" altLang="en-US" sz="3200" dirty="0">
              <a:solidFill>
                <a:schemeClr val="bg1"/>
              </a:solidFill>
              <a:latin typeface="+mn-ea"/>
              <a:ea typeface="+mn-ea"/>
            </a:endParaRPr>
          </a:p>
        </p:txBody>
      </p:sp>
      <p:sp>
        <p:nvSpPr>
          <p:cNvPr id="9" name="object 8">
            <a:extLst>
              <a:ext uri="{FF2B5EF4-FFF2-40B4-BE49-F238E27FC236}">
                <a16:creationId xmlns:a16="http://schemas.microsoft.com/office/drawing/2014/main" id="{1941F5EB-7273-4326-BEA5-64DD581E50AC}"/>
              </a:ext>
            </a:extLst>
          </p:cNvPr>
          <p:cNvSpPr/>
          <p:nvPr/>
        </p:nvSpPr>
        <p:spPr>
          <a:xfrm>
            <a:off x="1811527" y="1406651"/>
            <a:ext cx="4362450" cy="4735830"/>
          </a:xfrm>
          <a:custGeom>
            <a:avLst/>
            <a:gdLst/>
            <a:ahLst/>
            <a:cxnLst/>
            <a:rect l="l" t="t" r="r" b="b"/>
            <a:pathLst>
              <a:path w="4362450" h="4735830">
                <a:moveTo>
                  <a:pt x="4362450" y="0"/>
                </a:moveTo>
                <a:lnTo>
                  <a:pt x="0" y="0"/>
                </a:lnTo>
                <a:lnTo>
                  <a:pt x="0" y="584835"/>
                </a:lnTo>
                <a:lnTo>
                  <a:pt x="0" y="905510"/>
                </a:lnTo>
                <a:lnTo>
                  <a:pt x="0" y="4735779"/>
                </a:lnTo>
                <a:lnTo>
                  <a:pt x="4362450" y="4735779"/>
                </a:lnTo>
                <a:lnTo>
                  <a:pt x="4362450" y="584835"/>
                </a:lnTo>
                <a:lnTo>
                  <a:pt x="4362450" y="0"/>
                </a:lnTo>
                <a:close/>
              </a:path>
            </a:pathLst>
          </a:custGeom>
          <a:solidFill>
            <a:srgbClr val="FFFFFF"/>
          </a:solidFill>
        </p:spPr>
        <p:txBody>
          <a:bodyPr wrap="square" lIns="0" tIns="0" rIns="0" bIns="0" rtlCol="0"/>
          <a:lstStyle/>
          <a:p>
            <a:endParaRPr/>
          </a:p>
        </p:txBody>
      </p:sp>
      <p:graphicFrame>
        <p:nvGraphicFramePr>
          <p:cNvPr id="10" name="object 9">
            <a:extLst>
              <a:ext uri="{FF2B5EF4-FFF2-40B4-BE49-F238E27FC236}">
                <a16:creationId xmlns:a16="http://schemas.microsoft.com/office/drawing/2014/main" id="{6F247303-B8BF-47B8-BBB8-DD9FDE8EF666}"/>
              </a:ext>
            </a:extLst>
          </p:cNvPr>
          <p:cNvGraphicFramePr>
            <a:graphicFrameLocks noGrp="1"/>
          </p:cNvGraphicFramePr>
          <p:nvPr>
            <p:extLst>
              <p:ext uri="{D42A27DB-BD31-4B8C-83A1-F6EECF244321}">
                <p14:modId xmlns:p14="http://schemas.microsoft.com/office/powerpoint/2010/main" val="1391255855"/>
              </p:ext>
            </p:extLst>
          </p:nvPr>
        </p:nvGraphicFramePr>
        <p:xfrm>
          <a:off x="447586" y="1044702"/>
          <a:ext cx="5716905" cy="5097021"/>
        </p:xfrm>
        <a:graphic>
          <a:graphicData uri="http://schemas.openxmlformats.org/drawingml/2006/table">
            <a:tbl>
              <a:tblPr firstRow="1" bandRow="1">
                <a:tableStyleId>{2D5ABB26-0587-4C30-8999-92F81FD0307C}</a:tableStyleId>
              </a:tblPr>
              <a:tblGrid>
                <a:gridCol w="1354455">
                  <a:extLst>
                    <a:ext uri="{9D8B030D-6E8A-4147-A177-3AD203B41FA5}">
                      <a16:colId xmlns:a16="http://schemas.microsoft.com/office/drawing/2014/main" val="20000"/>
                    </a:ext>
                  </a:extLst>
                </a:gridCol>
                <a:gridCol w="4362450">
                  <a:extLst>
                    <a:ext uri="{9D8B030D-6E8A-4147-A177-3AD203B41FA5}">
                      <a16:colId xmlns:a16="http://schemas.microsoft.com/office/drawing/2014/main" val="20001"/>
                    </a:ext>
                  </a:extLst>
                </a:gridCol>
              </a:tblGrid>
              <a:tr h="360623">
                <a:tc>
                  <a:txBody>
                    <a:bodyPr/>
                    <a:lstStyle/>
                    <a:p>
                      <a:pPr>
                        <a:lnSpc>
                          <a:spcPct val="100000"/>
                        </a:lnSpc>
                      </a:pPr>
                      <a:endParaRPr sz="1600">
                        <a:latin typeface="Times New Roman"/>
                        <a:cs typeface="Times New Roman"/>
                      </a:endParaRPr>
                    </a:p>
                  </a:txBody>
                  <a:tcPr marL="0" marR="0" marT="0" marB="0">
                    <a:solidFill>
                      <a:srgbClr val="1784C6"/>
                    </a:solidFill>
                  </a:tcPr>
                </a:tc>
                <a:tc>
                  <a:txBody>
                    <a:bodyPr/>
                    <a:lstStyle/>
                    <a:p>
                      <a:pPr marL="25400">
                        <a:lnSpc>
                          <a:spcPct val="100000"/>
                        </a:lnSpc>
                        <a:spcBef>
                          <a:spcPts val="465"/>
                        </a:spcBef>
                      </a:pPr>
                      <a:r>
                        <a:rPr sz="1500" b="1" spc="120" dirty="0">
                          <a:solidFill>
                            <a:srgbClr val="FFFFFF"/>
                          </a:solidFill>
                          <a:latin typeface="微软雅黑"/>
                          <a:cs typeface="微软雅黑"/>
                        </a:rPr>
                        <a:t>“十四五”时期“一七五”规划</a:t>
                      </a:r>
                      <a:endParaRPr sz="1500" dirty="0">
                        <a:latin typeface="微软雅黑"/>
                        <a:cs typeface="微软雅黑"/>
                      </a:endParaRPr>
                    </a:p>
                  </a:txBody>
                  <a:tcPr marL="0" marR="0" marT="59055" marB="0">
                    <a:solidFill>
                      <a:srgbClr val="1BA8C8"/>
                    </a:solidFill>
                  </a:tcPr>
                </a:tc>
                <a:extLst>
                  <a:ext uri="{0D108BD9-81ED-4DB2-BD59-A6C34878D82A}">
                    <a16:rowId xmlns:a16="http://schemas.microsoft.com/office/drawing/2014/main" val="10000"/>
                  </a:ext>
                </a:extLst>
              </a:tr>
              <a:tr h="601880">
                <a:tc>
                  <a:txBody>
                    <a:bodyPr/>
                    <a:lstStyle/>
                    <a:p>
                      <a:pPr marL="316230">
                        <a:lnSpc>
                          <a:spcPct val="100000"/>
                        </a:lnSpc>
                        <a:spcBef>
                          <a:spcPts val="1470"/>
                        </a:spcBef>
                      </a:pPr>
                      <a:r>
                        <a:rPr sz="1300" b="1" spc="114" dirty="0" err="1">
                          <a:solidFill>
                            <a:srgbClr val="404040"/>
                          </a:solidFill>
                          <a:latin typeface="微软雅黑"/>
                          <a:cs typeface="微软雅黑"/>
                        </a:rPr>
                        <a:t>一个目标</a:t>
                      </a:r>
                      <a:r>
                        <a:rPr lang="zh-CN" altLang="en-US" sz="1300" b="1" spc="114" dirty="0">
                          <a:solidFill>
                            <a:srgbClr val="404040"/>
                          </a:solidFill>
                          <a:latin typeface="微软雅黑"/>
                          <a:cs typeface="微软雅黑"/>
                        </a:rPr>
                        <a:t>（定位）</a:t>
                      </a:r>
                      <a:endParaRPr sz="1300" dirty="0">
                        <a:latin typeface="微软雅黑"/>
                        <a:cs typeface="微软雅黑"/>
                      </a:endParaRPr>
                    </a:p>
                  </a:txBody>
                  <a:tcPr marL="0" marR="0" marT="186690" marB="0">
                    <a:lnR w="12700">
                      <a:solidFill>
                        <a:srgbClr val="D9D9D9"/>
                      </a:solidFill>
                      <a:prstDash val="solid"/>
                    </a:lnR>
                    <a:lnB w="6350">
                      <a:solidFill>
                        <a:srgbClr val="D9D9D9"/>
                      </a:solidFill>
                      <a:prstDash val="solid"/>
                    </a:lnB>
                  </a:tcPr>
                </a:tc>
                <a:tc>
                  <a:txBody>
                    <a:bodyPr/>
                    <a:lstStyle/>
                    <a:p>
                      <a:pPr marL="25400">
                        <a:lnSpc>
                          <a:spcPct val="100000"/>
                        </a:lnSpc>
                        <a:spcBef>
                          <a:spcPts val="535"/>
                        </a:spcBef>
                      </a:pPr>
                      <a:r>
                        <a:rPr sz="1300" b="1" spc="120" dirty="0">
                          <a:solidFill>
                            <a:srgbClr val="404040"/>
                          </a:solidFill>
                          <a:latin typeface="微软雅黑"/>
                          <a:cs typeface="微软雅黑"/>
                        </a:rPr>
                        <a:t>国际领先的高能物理中心之一，具</a:t>
                      </a:r>
                      <a:r>
                        <a:rPr sz="1300" b="1" spc="130" dirty="0">
                          <a:solidFill>
                            <a:srgbClr val="404040"/>
                          </a:solidFill>
                          <a:latin typeface="微软雅黑"/>
                          <a:cs typeface="微软雅黑"/>
                        </a:rPr>
                        <a:t>有</a:t>
                      </a:r>
                      <a:r>
                        <a:rPr sz="1300" b="1" spc="120" dirty="0">
                          <a:solidFill>
                            <a:srgbClr val="404040"/>
                          </a:solidFill>
                          <a:latin typeface="微软雅黑"/>
                          <a:cs typeface="微软雅黑"/>
                        </a:rPr>
                        <a:t>世界</a:t>
                      </a:r>
                      <a:r>
                        <a:rPr sz="1300" b="1" spc="130" dirty="0">
                          <a:solidFill>
                            <a:srgbClr val="404040"/>
                          </a:solidFill>
                          <a:latin typeface="微软雅黑"/>
                          <a:cs typeface="微软雅黑"/>
                        </a:rPr>
                        <a:t>先</a:t>
                      </a:r>
                      <a:r>
                        <a:rPr sz="1300" b="1" spc="120" dirty="0">
                          <a:solidFill>
                            <a:srgbClr val="404040"/>
                          </a:solidFill>
                          <a:latin typeface="微软雅黑"/>
                          <a:cs typeface="微软雅黑"/>
                        </a:rPr>
                        <a:t>进水</a:t>
                      </a:r>
                      <a:r>
                        <a:rPr sz="1300" b="1" spc="130" dirty="0">
                          <a:solidFill>
                            <a:srgbClr val="404040"/>
                          </a:solidFill>
                          <a:latin typeface="微软雅黑"/>
                          <a:cs typeface="微软雅黑"/>
                        </a:rPr>
                        <a:t>平</a:t>
                      </a:r>
                      <a:r>
                        <a:rPr sz="1300" b="1" dirty="0">
                          <a:solidFill>
                            <a:srgbClr val="404040"/>
                          </a:solidFill>
                          <a:latin typeface="微软雅黑"/>
                          <a:cs typeface="微软雅黑"/>
                        </a:rPr>
                        <a:t>的</a:t>
                      </a:r>
                      <a:endParaRPr sz="1300">
                        <a:latin typeface="微软雅黑"/>
                        <a:cs typeface="微软雅黑"/>
                      </a:endParaRPr>
                    </a:p>
                    <a:p>
                      <a:pPr marL="25400">
                        <a:lnSpc>
                          <a:spcPct val="100000"/>
                        </a:lnSpc>
                        <a:spcBef>
                          <a:spcPts val="310"/>
                        </a:spcBef>
                      </a:pPr>
                      <a:r>
                        <a:rPr sz="1300" b="1" spc="114" dirty="0">
                          <a:solidFill>
                            <a:srgbClr val="404040"/>
                          </a:solidFill>
                          <a:latin typeface="微软雅黑"/>
                          <a:cs typeface="微软雅黑"/>
                        </a:rPr>
                        <a:t>大型、综合性、多学科研究基地</a:t>
                      </a:r>
                      <a:endParaRPr sz="1300">
                        <a:latin typeface="微软雅黑"/>
                        <a:cs typeface="微软雅黑"/>
                      </a:endParaRPr>
                    </a:p>
                  </a:txBody>
                  <a:tcPr marL="0" marR="0" marT="67945" marB="0">
                    <a:lnL w="12700">
                      <a:solidFill>
                        <a:srgbClr val="D9D9D9"/>
                      </a:solidFill>
                      <a:prstDash val="solid"/>
                    </a:lnL>
                    <a:lnB w="6350">
                      <a:solidFill>
                        <a:srgbClr val="D9D9D9"/>
                      </a:solidFill>
                      <a:prstDash val="solid"/>
                    </a:lnB>
                  </a:tcPr>
                </a:tc>
                <a:extLst>
                  <a:ext uri="{0D108BD9-81ED-4DB2-BD59-A6C34878D82A}">
                    <a16:rowId xmlns:a16="http://schemas.microsoft.com/office/drawing/2014/main" val="10001"/>
                  </a:ext>
                </a:extLst>
              </a:tr>
              <a:tr h="319500">
                <a:tc rowSpan="7">
                  <a:txBody>
                    <a:bodyPr/>
                    <a:lstStyle/>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spcBef>
                          <a:spcPts val="35"/>
                        </a:spcBef>
                      </a:pPr>
                      <a:endParaRPr sz="2450" dirty="0">
                        <a:latin typeface="Times New Roman"/>
                        <a:cs typeface="Times New Roman"/>
                      </a:endParaRPr>
                    </a:p>
                    <a:p>
                      <a:pPr marL="496570" marR="310515" indent="-180340">
                        <a:lnSpc>
                          <a:spcPct val="120000"/>
                        </a:lnSpc>
                      </a:pPr>
                      <a:r>
                        <a:rPr sz="1300" b="1" spc="120" dirty="0">
                          <a:solidFill>
                            <a:srgbClr val="404040"/>
                          </a:solidFill>
                          <a:latin typeface="微软雅黑"/>
                          <a:cs typeface="微软雅黑"/>
                        </a:rPr>
                        <a:t>七大主攻 </a:t>
                      </a:r>
                      <a:r>
                        <a:rPr sz="1300" b="1" spc="114" dirty="0">
                          <a:solidFill>
                            <a:srgbClr val="404040"/>
                          </a:solidFill>
                          <a:latin typeface="微软雅黑"/>
                          <a:cs typeface="微软雅黑"/>
                        </a:rPr>
                        <a:t>方向</a:t>
                      </a:r>
                      <a:endParaRPr sz="1300" dirty="0">
                        <a:latin typeface="微软雅黑"/>
                        <a:cs typeface="微软雅黑"/>
                      </a:endParaRPr>
                    </a:p>
                  </a:txBody>
                  <a:tcPr marL="0" marR="0" marT="0" marB="0">
                    <a:lnR w="12700">
                      <a:solidFill>
                        <a:srgbClr val="D9D9D9"/>
                      </a:solidFill>
                      <a:prstDash val="solid"/>
                    </a:lnR>
                    <a:lnT w="6350">
                      <a:solidFill>
                        <a:srgbClr val="D9D9D9"/>
                      </a:solidFill>
                      <a:prstDash val="solid"/>
                    </a:lnT>
                    <a:lnB w="6350">
                      <a:solidFill>
                        <a:srgbClr val="D9D9D9"/>
                      </a:solidFill>
                      <a:prstDash val="solid"/>
                    </a:lnB>
                  </a:tcPr>
                </a:tc>
                <a:tc>
                  <a:txBody>
                    <a:bodyPr/>
                    <a:lstStyle/>
                    <a:p>
                      <a:pPr marL="25400">
                        <a:lnSpc>
                          <a:spcPct val="100000"/>
                        </a:lnSpc>
                        <a:spcBef>
                          <a:spcPts val="430"/>
                        </a:spcBef>
                      </a:pPr>
                      <a:r>
                        <a:rPr sz="1300" b="1" spc="120" dirty="0">
                          <a:solidFill>
                            <a:srgbClr val="404040"/>
                          </a:solidFill>
                          <a:latin typeface="微软雅黑"/>
                          <a:cs typeface="微软雅黑"/>
                        </a:rPr>
                        <a:t>粲能区物理研究</a:t>
                      </a:r>
                      <a:endParaRPr sz="1300">
                        <a:latin typeface="微软雅黑"/>
                        <a:cs typeface="微软雅黑"/>
                      </a:endParaRPr>
                    </a:p>
                  </a:txBody>
                  <a:tcPr marL="0" marR="0" marT="54610"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02"/>
                  </a:ext>
                </a:extLst>
              </a:tr>
              <a:tr h="319500">
                <a:tc vMerge="1">
                  <a:txBody>
                    <a:bodyPr/>
                    <a:lstStyle/>
                    <a:p>
                      <a:endParaRPr/>
                    </a:p>
                  </a:txBody>
                  <a:tcPr marL="0" marR="0" marT="0" marB="0">
                    <a:lnR w="12700">
                      <a:solidFill>
                        <a:srgbClr val="D9D9D9"/>
                      </a:solidFill>
                      <a:prstDash val="solid"/>
                    </a:lnR>
                    <a:lnT w="6350">
                      <a:solidFill>
                        <a:srgbClr val="D9D9D9"/>
                      </a:solidFill>
                      <a:prstDash val="solid"/>
                    </a:lnT>
                    <a:lnB w="6350">
                      <a:solidFill>
                        <a:srgbClr val="D9D9D9"/>
                      </a:solidFill>
                      <a:prstDash val="solid"/>
                    </a:lnB>
                  </a:tcPr>
                </a:tc>
                <a:tc>
                  <a:txBody>
                    <a:bodyPr/>
                    <a:lstStyle/>
                    <a:p>
                      <a:pPr marL="25400">
                        <a:lnSpc>
                          <a:spcPct val="100000"/>
                        </a:lnSpc>
                        <a:spcBef>
                          <a:spcPts val="430"/>
                        </a:spcBef>
                      </a:pPr>
                      <a:r>
                        <a:rPr sz="1300" b="1" spc="114" dirty="0">
                          <a:solidFill>
                            <a:srgbClr val="404040"/>
                          </a:solidFill>
                          <a:latin typeface="微软雅黑"/>
                          <a:cs typeface="微软雅黑"/>
                        </a:rPr>
                        <a:t>中微子物理研究</a:t>
                      </a:r>
                      <a:endParaRPr sz="1300">
                        <a:latin typeface="微软雅黑"/>
                        <a:cs typeface="微软雅黑"/>
                      </a:endParaRPr>
                    </a:p>
                  </a:txBody>
                  <a:tcPr marL="0" marR="0" marT="54610"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03"/>
                  </a:ext>
                </a:extLst>
              </a:tr>
              <a:tr h="319500">
                <a:tc vMerge="1">
                  <a:txBody>
                    <a:bodyPr/>
                    <a:lstStyle/>
                    <a:p>
                      <a:endParaRPr/>
                    </a:p>
                  </a:txBody>
                  <a:tcPr marL="0" marR="0" marT="0" marB="0">
                    <a:lnR w="12700">
                      <a:solidFill>
                        <a:srgbClr val="D9D9D9"/>
                      </a:solidFill>
                      <a:prstDash val="solid"/>
                    </a:lnR>
                    <a:lnT w="6350">
                      <a:solidFill>
                        <a:srgbClr val="D9D9D9"/>
                      </a:solidFill>
                      <a:prstDash val="solid"/>
                    </a:lnT>
                    <a:lnB w="6350">
                      <a:solidFill>
                        <a:srgbClr val="D9D9D9"/>
                      </a:solidFill>
                      <a:prstDash val="solid"/>
                    </a:lnB>
                  </a:tcPr>
                </a:tc>
                <a:tc>
                  <a:txBody>
                    <a:bodyPr/>
                    <a:lstStyle/>
                    <a:p>
                      <a:pPr marL="25400">
                        <a:lnSpc>
                          <a:spcPct val="100000"/>
                        </a:lnSpc>
                        <a:spcBef>
                          <a:spcPts val="434"/>
                        </a:spcBef>
                      </a:pPr>
                      <a:r>
                        <a:rPr sz="1300" b="1" spc="120" dirty="0">
                          <a:solidFill>
                            <a:srgbClr val="404040"/>
                          </a:solidFill>
                          <a:latin typeface="微软雅黑"/>
                          <a:cs typeface="微软雅黑"/>
                        </a:rPr>
                        <a:t>粒子天体物理研究</a:t>
                      </a:r>
                      <a:endParaRPr sz="1300" dirty="0">
                        <a:latin typeface="微软雅黑"/>
                        <a:cs typeface="微软雅黑"/>
                      </a:endParaRPr>
                    </a:p>
                  </a:txBody>
                  <a:tcPr marL="0" marR="0" marT="55244"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04"/>
                  </a:ext>
                </a:extLst>
              </a:tr>
              <a:tr h="319500">
                <a:tc vMerge="1">
                  <a:txBody>
                    <a:bodyPr/>
                    <a:lstStyle/>
                    <a:p>
                      <a:endParaRPr/>
                    </a:p>
                  </a:txBody>
                  <a:tcPr marL="0" marR="0" marT="0" marB="0">
                    <a:lnR w="12700">
                      <a:solidFill>
                        <a:srgbClr val="D9D9D9"/>
                      </a:solidFill>
                      <a:prstDash val="solid"/>
                    </a:lnR>
                    <a:lnT w="6350">
                      <a:solidFill>
                        <a:srgbClr val="D9D9D9"/>
                      </a:solidFill>
                      <a:prstDash val="solid"/>
                    </a:lnT>
                    <a:lnB w="6350">
                      <a:solidFill>
                        <a:srgbClr val="D9D9D9"/>
                      </a:solidFill>
                      <a:prstDash val="solid"/>
                    </a:lnB>
                  </a:tcPr>
                </a:tc>
                <a:tc>
                  <a:txBody>
                    <a:bodyPr/>
                    <a:lstStyle/>
                    <a:p>
                      <a:pPr marL="25400">
                        <a:lnSpc>
                          <a:spcPct val="100000"/>
                        </a:lnSpc>
                        <a:spcBef>
                          <a:spcPts val="434"/>
                        </a:spcBef>
                      </a:pPr>
                      <a:r>
                        <a:rPr sz="1300" b="1" spc="120" dirty="0">
                          <a:solidFill>
                            <a:srgbClr val="404040"/>
                          </a:solidFill>
                          <a:latin typeface="微软雅黑"/>
                          <a:cs typeface="微软雅黑"/>
                        </a:rPr>
                        <a:t>高能同步辐射光源</a:t>
                      </a:r>
                      <a:endParaRPr sz="1300">
                        <a:latin typeface="微软雅黑"/>
                        <a:cs typeface="微软雅黑"/>
                      </a:endParaRPr>
                    </a:p>
                  </a:txBody>
                  <a:tcPr marL="0" marR="0" marT="55244"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05"/>
                  </a:ext>
                </a:extLst>
              </a:tr>
              <a:tr h="319500">
                <a:tc vMerge="1">
                  <a:txBody>
                    <a:bodyPr/>
                    <a:lstStyle/>
                    <a:p>
                      <a:endParaRPr/>
                    </a:p>
                  </a:txBody>
                  <a:tcPr marL="0" marR="0" marT="0" marB="0">
                    <a:lnR w="12700">
                      <a:solidFill>
                        <a:srgbClr val="D9D9D9"/>
                      </a:solidFill>
                      <a:prstDash val="solid"/>
                    </a:lnR>
                    <a:lnT w="6350">
                      <a:solidFill>
                        <a:srgbClr val="D9D9D9"/>
                      </a:solidFill>
                      <a:prstDash val="solid"/>
                    </a:lnT>
                    <a:lnB w="6350">
                      <a:solidFill>
                        <a:srgbClr val="D9D9D9"/>
                      </a:solidFill>
                      <a:prstDash val="solid"/>
                    </a:lnB>
                  </a:tcPr>
                </a:tc>
                <a:tc>
                  <a:txBody>
                    <a:bodyPr/>
                    <a:lstStyle/>
                    <a:p>
                      <a:pPr marL="25400">
                        <a:lnSpc>
                          <a:spcPct val="100000"/>
                        </a:lnSpc>
                        <a:spcBef>
                          <a:spcPts val="434"/>
                        </a:spcBef>
                      </a:pPr>
                      <a:r>
                        <a:rPr sz="1300" b="1" spc="120" dirty="0">
                          <a:solidFill>
                            <a:srgbClr val="404040"/>
                          </a:solidFill>
                          <a:latin typeface="微软雅黑"/>
                          <a:cs typeface="微软雅黑"/>
                        </a:rPr>
                        <a:t>散裂中子源二期及南方光源</a:t>
                      </a:r>
                      <a:endParaRPr sz="1300">
                        <a:latin typeface="微软雅黑"/>
                        <a:cs typeface="微软雅黑"/>
                      </a:endParaRPr>
                    </a:p>
                  </a:txBody>
                  <a:tcPr marL="0" marR="0" marT="55244"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06"/>
                  </a:ext>
                </a:extLst>
              </a:tr>
              <a:tr h="319500">
                <a:tc vMerge="1">
                  <a:txBody>
                    <a:bodyPr/>
                    <a:lstStyle/>
                    <a:p>
                      <a:endParaRPr/>
                    </a:p>
                  </a:txBody>
                  <a:tcPr marL="0" marR="0" marT="0" marB="0">
                    <a:lnR w="12700">
                      <a:solidFill>
                        <a:srgbClr val="D9D9D9"/>
                      </a:solidFill>
                      <a:prstDash val="solid"/>
                    </a:lnR>
                    <a:lnT w="6350">
                      <a:solidFill>
                        <a:srgbClr val="D9D9D9"/>
                      </a:solidFill>
                      <a:prstDash val="solid"/>
                    </a:lnT>
                    <a:lnB w="6350">
                      <a:solidFill>
                        <a:srgbClr val="D9D9D9"/>
                      </a:solidFill>
                      <a:prstDash val="solid"/>
                    </a:lnB>
                  </a:tcPr>
                </a:tc>
                <a:tc>
                  <a:txBody>
                    <a:bodyPr/>
                    <a:lstStyle/>
                    <a:p>
                      <a:pPr marL="25400">
                        <a:lnSpc>
                          <a:spcPct val="100000"/>
                        </a:lnSpc>
                        <a:spcBef>
                          <a:spcPts val="434"/>
                        </a:spcBef>
                      </a:pPr>
                      <a:r>
                        <a:rPr sz="1300" b="1" spc="120" dirty="0">
                          <a:solidFill>
                            <a:srgbClr val="404040"/>
                          </a:solidFill>
                          <a:latin typeface="微软雅黑"/>
                          <a:cs typeface="微软雅黑"/>
                        </a:rPr>
                        <a:t>大科学装置关键技术研究</a:t>
                      </a:r>
                      <a:endParaRPr sz="1300">
                        <a:latin typeface="微软雅黑"/>
                        <a:cs typeface="微软雅黑"/>
                      </a:endParaRPr>
                    </a:p>
                  </a:txBody>
                  <a:tcPr marL="0" marR="0" marT="55244"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07"/>
                  </a:ext>
                </a:extLst>
              </a:tr>
              <a:tr h="319500">
                <a:tc vMerge="1">
                  <a:txBody>
                    <a:bodyPr/>
                    <a:lstStyle/>
                    <a:p>
                      <a:endParaRPr/>
                    </a:p>
                  </a:txBody>
                  <a:tcPr marL="0" marR="0" marT="0" marB="0">
                    <a:lnR w="12700">
                      <a:solidFill>
                        <a:srgbClr val="D9D9D9"/>
                      </a:solidFill>
                      <a:prstDash val="solid"/>
                    </a:lnR>
                    <a:lnT w="6350">
                      <a:solidFill>
                        <a:srgbClr val="D9D9D9"/>
                      </a:solidFill>
                      <a:prstDash val="solid"/>
                    </a:lnT>
                    <a:lnB w="6350">
                      <a:solidFill>
                        <a:srgbClr val="D9D9D9"/>
                      </a:solidFill>
                      <a:prstDash val="solid"/>
                    </a:lnB>
                  </a:tcPr>
                </a:tc>
                <a:tc>
                  <a:txBody>
                    <a:bodyPr/>
                    <a:lstStyle/>
                    <a:p>
                      <a:pPr marL="25400">
                        <a:lnSpc>
                          <a:spcPct val="100000"/>
                        </a:lnSpc>
                        <a:spcBef>
                          <a:spcPts val="434"/>
                        </a:spcBef>
                      </a:pPr>
                      <a:r>
                        <a:rPr sz="1300" b="1" spc="120" dirty="0">
                          <a:solidFill>
                            <a:srgbClr val="404040"/>
                          </a:solidFill>
                          <a:latin typeface="微软雅黑"/>
                          <a:cs typeface="微软雅黑"/>
                        </a:rPr>
                        <a:t>射线类科学仪器研发与应用</a:t>
                      </a:r>
                      <a:endParaRPr sz="1300">
                        <a:latin typeface="微软雅黑"/>
                        <a:cs typeface="微软雅黑"/>
                      </a:endParaRPr>
                    </a:p>
                  </a:txBody>
                  <a:tcPr marL="0" marR="0" marT="55244"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08"/>
                  </a:ext>
                </a:extLst>
              </a:tr>
              <a:tr h="319500">
                <a:tc rowSpan="5">
                  <a:txBody>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marL="136525" marR="40640" indent="-90170">
                        <a:lnSpc>
                          <a:spcPct val="120000"/>
                        </a:lnSpc>
                        <a:spcBef>
                          <a:spcPts val="1525"/>
                        </a:spcBef>
                      </a:pPr>
                      <a:r>
                        <a:rPr sz="1300" b="1" spc="120" dirty="0">
                          <a:solidFill>
                            <a:srgbClr val="404040"/>
                          </a:solidFill>
                          <a:latin typeface="微软雅黑"/>
                          <a:cs typeface="微软雅黑"/>
                        </a:rPr>
                        <a:t>五大新兴前沿方 </a:t>
                      </a:r>
                      <a:r>
                        <a:rPr sz="1300" b="1" spc="114" dirty="0">
                          <a:solidFill>
                            <a:srgbClr val="404040"/>
                          </a:solidFill>
                          <a:latin typeface="微软雅黑"/>
                          <a:cs typeface="微软雅黑"/>
                        </a:rPr>
                        <a:t>向和未来技术</a:t>
                      </a:r>
                      <a:endParaRPr sz="1300">
                        <a:latin typeface="微软雅黑"/>
                        <a:cs typeface="微软雅黑"/>
                      </a:endParaRPr>
                    </a:p>
                  </a:txBody>
                  <a:tcPr marL="0" marR="0" marT="0" marB="0">
                    <a:lnR w="12700">
                      <a:solidFill>
                        <a:srgbClr val="D9D9D9"/>
                      </a:solidFill>
                      <a:prstDash val="solid"/>
                    </a:lnR>
                    <a:lnT w="6350">
                      <a:solidFill>
                        <a:srgbClr val="D9D9D9"/>
                      </a:solidFill>
                      <a:prstDash val="solid"/>
                    </a:lnT>
                    <a:lnB w="19050">
                      <a:solidFill>
                        <a:srgbClr val="585858"/>
                      </a:solidFill>
                      <a:prstDash val="solid"/>
                    </a:lnB>
                  </a:tcPr>
                </a:tc>
                <a:tc>
                  <a:txBody>
                    <a:bodyPr/>
                    <a:lstStyle/>
                    <a:p>
                      <a:pPr marL="25400">
                        <a:lnSpc>
                          <a:spcPct val="100000"/>
                        </a:lnSpc>
                        <a:spcBef>
                          <a:spcPts val="434"/>
                        </a:spcBef>
                      </a:pPr>
                      <a:r>
                        <a:rPr sz="1300" b="1" spc="120" dirty="0">
                          <a:solidFill>
                            <a:srgbClr val="404040"/>
                          </a:solidFill>
                          <a:latin typeface="微软雅黑"/>
                          <a:cs typeface="微软雅黑"/>
                        </a:rPr>
                        <a:t>高能量对撞物理和对撞机</a:t>
                      </a:r>
                      <a:endParaRPr sz="1300">
                        <a:latin typeface="微软雅黑"/>
                        <a:cs typeface="微软雅黑"/>
                      </a:endParaRPr>
                    </a:p>
                  </a:txBody>
                  <a:tcPr marL="0" marR="0" marT="55244"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09"/>
                  </a:ext>
                </a:extLst>
              </a:tr>
              <a:tr h="320133">
                <a:tc vMerge="1">
                  <a:txBody>
                    <a:bodyPr/>
                    <a:lstStyle/>
                    <a:p>
                      <a:endParaRPr/>
                    </a:p>
                  </a:txBody>
                  <a:tcPr marL="0" marR="0" marT="0" marB="0">
                    <a:lnR w="12700">
                      <a:solidFill>
                        <a:srgbClr val="D9D9D9"/>
                      </a:solidFill>
                      <a:prstDash val="solid"/>
                    </a:lnR>
                    <a:lnT w="6350">
                      <a:solidFill>
                        <a:srgbClr val="D9D9D9"/>
                      </a:solidFill>
                      <a:prstDash val="solid"/>
                    </a:lnT>
                    <a:lnB w="19050">
                      <a:solidFill>
                        <a:srgbClr val="585858"/>
                      </a:solidFill>
                      <a:prstDash val="solid"/>
                    </a:lnB>
                  </a:tcPr>
                </a:tc>
                <a:tc>
                  <a:txBody>
                    <a:bodyPr/>
                    <a:lstStyle/>
                    <a:p>
                      <a:pPr marL="25400">
                        <a:lnSpc>
                          <a:spcPct val="100000"/>
                        </a:lnSpc>
                        <a:spcBef>
                          <a:spcPts val="440"/>
                        </a:spcBef>
                      </a:pPr>
                      <a:r>
                        <a:rPr sz="1300" b="1" spc="120" dirty="0">
                          <a:solidFill>
                            <a:srgbClr val="404040"/>
                          </a:solidFill>
                          <a:latin typeface="微软雅黑"/>
                          <a:cs typeface="微软雅黑"/>
                        </a:rPr>
                        <a:t>极端宇宙、高能宇宙线</a:t>
                      </a:r>
                      <a:endParaRPr sz="1300">
                        <a:latin typeface="微软雅黑"/>
                        <a:cs typeface="微软雅黑"/>
                      </a:endParaRPr>
                    </a:p>
                  </a:txBody>
                  <a:tcPr marL="0" marR="0" marT="55880"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10"/>
                  </a:ext>
                </a:extLst>
              </a:tr>
              <a:tr h="319500">
                <a:tc vMerge="1">
                  <a:txBody>
                    <a:bodyPr/>
                    <a:lstStyle/>
                    <a:p>
                      <a:endParaRPr/>
                    </a:p>
                  </a:txBody>
                  <a:tcPr marL="0" marR="0" marT="0" marB="0">
                    <a:lnR w="12700">
                      <a:solidFill>
                        <a:srgbClr val="D9D9D9"/>
                      </a:solidFill>
                      <a:prstDash val="solid"/>
                    </a:lnR>
                    <a:lnT w="6350">
                      <a:solidFill>
                        <a:srgbClr val="D9D9D9"/>
                      </a:solidFill>
                      <a:prstDash val="solid"/>
                    </a:lnT>
                    <a:lnB w="19050">
                      <a:solidFill>
                        <a:srgbClr val="585858"/>
                      </a:solidFill>
                      <a:prstDash val="solid"/>
                    </a:lnB>
                  </a:tcPr>
                </a:tc>
                <a:tc>
                  <a:txBody>
                    <a:bodyPr/>
                    <a:lstStyle/>
                    <a:p>
                      <a:pPr marL="25400">
                        <a:lnSpc>
                          <a:spcPct val="100000"/>
                        </a:lnSpc>
                        <a:spcBef>
                          <a:spcPts val="434"/>
                        </a:spcBef>
                      </a:pPr>
                      <a:r>
                        <a:rPr sz="1300" b="1" spc="120" dirty="0">
                          <a:solidFill>
                            <a:srgbClr val="404040"/>
                          </a:solidFill>
                          <a:latin typeface="微软雅黑"/>
                          <a:cs typeface="微软雅黑"/>
                        </a:rPr>
                        <a:t>量子计算和机器学习在高能物理中</a:t>
                      </a:r>
                      <a:r>
                        <a:rPr sz="1300" b="1" spc="130" dirty="0">
                          <a:solidFill>
                            <a:srgbClr val="404040"/>
                          </a:solidFill>
                          <a:latin typeface="微软雅黑"/>
                          <a:cs typeface="微软雅黑"/>
                        </a:rPr>
                        <a:t>的</a:t>
                      </a:r>
                      <a:r>
                        <a:rPr sz="1300" b="1" spc="120" dirty="0">
                          <a:solidFill>
                            <a:srgbClr val="404040"/>
                          </a:solidFill>
                          <a:latin typeface="微软雅黑"/>
                          <a:cs typeface="微软雅黑"/>
                        </a:rPr>
                        <a:t>应用</a:t>
                      </a:r>
                      <a:endParaRPr sz="1300">
                        <a:latin typeface="微软雅黑"/>
                        <a:cs typeface="微软雅黑"/>
                      </a:endParaRPr>
                    </a:p>
                  </a:txBody>
                  <a:tcPr marL="0" marR="0" marT="55244"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11"/>
                  </a:ext>
                </a:extLst>
              </a:tr>
              <a:tr h="318867">
                <a:tc vMerge="1">
                  <a:txBody>
                    <a:bodyPr/>
                    <a:lstStyle/>
                    <a:p>
                      <a:endParaRPr/>
                    </a:p>
                  </a:txBody>
                  <a:tcPr marL="0" marR="0" marT="0" marB="0">
                    <a:lnR w="12700">
                      <a:solidFill>
                        <a:srgbClr val="D9D9D9"/>
                      </a:solidFill>
                      <a:prstDash val="solid"/>
                    </a:lnR>
                    <a:lnT w="6350">
                      <a:solidFill>
                        <a:srgbClr val="D9D9D9"/>
                      </a:solidFill>
                      <a:prstDash val="solid"/>
                    </a:lnT>
                    <a:lnB w="19050">
                      <a:solidFill>
                        <a:srgbClr val="585858"/>
                      </a:solidFill>
                      <a:prstDash val="solid"/>
                    </a:lnB>
                  </a:tcPr>
                </a:tc>
                <a:tc>
                  <a:txBody>
                    <a:bodyPr/>
                    <a:lstStyle/>
                    <a:p>
                      <a:pPr marL="25400">
                        <a:lnSpc>
                          <a:spcPct val="100000"/>
                        </a:lnSpc>
                        <a:spcBef>
                          <a:spcPts val="434"/>
                        </a:spcBef>
                      </a:pPr>
                      <a:r>
                        <a:rPr sz="1300" b="1" spc="120" dirty="0">
                          <a:solidFill>
                            <a:srgbClr val="404040"/>
                          </a:solidFill>
                          <a:latin typeface="微软雅黑"/>
                          <a:cs typeface="微软雅黑"/>
                        </a:rPr>
                        <a:t>等离子体尾场加速物理和技术</a:t>
                      </a:r>
                      <a:endParaRPr sz="1300" dirty="0">
                        <a:latin typeface="微软雅黑"/>
                        <a:cs typeface="微软雅黑"/>
                      </a:endParaRPr>
                    </a:p>
                  </a:txBody>
                  <a:tcPr marL="0" marR="0" marT="55244" marB="0">
                    <a:lnL w="12700">
                      <a:solidFill>
                        <a:srgbClr val="D9D9D9"/>
                      </a:solidFill>
                      <a:prstDash val="solid"/>
                    </a:lnL>
                    <a:lnT w="6350">
                      <a:solidFill>
                        <a:srgbClr val="D9D9D9"/>
                      </a:solidFill>
                      <a:prstDash val="solid"/>
                    </a:lnT>
                    <a:lnB w="6350">
                      <a:solidFill>
                        <a:srgbClr val="D9D9D9"/>
                      </a:solidFill>
                      <a:prstDash val="solid"/>
                    </a:lnB>
                  </a:tcPr>
                </a:tc>
                <a:extLst>
                  <a:ext uri="{0D108BD9-81ED-4DB2-BD59-A6C34878D82A}">
                    <a16:rowId xmlns:a16="http://schemas.microsoft.com/office/drawing/2014/main" val="10012"/>
                  </a:ext>
                </a:extLst>
              </a:tr>
              <a:tr h="620018">
                <a:tc vMerge="1">
                  <a:txBody>
                    <a:bodyPr/>
                    <a:lstStyle/>
                    <a:p>
                      <a:endParaRPr/>
                    </a:p>
                  </a:txBody>
                  <a:tcPr marL="0" marR="0" marT="0" marB="0">
                    <a:lnR w="12700">
                      <a:solidFill>
                        <a:srgbClr val="D9D9D9"/>
                      </a:solidFill>
                      <a:prstDash val="solid"/>
                    </a:lnR>
                    <a:lnT w="6350">
                      <a:solidFill>
                        <a:srgbClr val="D9D9D9"/>
                      </a:solidFill>
                      <a:prstDash val="solid"/>
                    </a:lnT>
                    <a:lnB w="19050">
                      <a:solidFill>
                        <a:srgbClr val="585858"/>
                      </a:solidFill>
                      <a:prstDash val="solid"/>
                    </a:lnB>
                  </a:tcPr>
                </a:tc>
                <a:tc>
                  <a:txBody>
                    <a:bodyPr/>
                    <a:lstStyle/>
                    <a:p>
                      <a:pPr>
                        <a:lnSpc>
                          <a:spcPct val="100000"/>
                        </a:lnSpc>
                        <a:spcBef>
                          <a:spcPts val="15"/>
                        </a:spcBef>
                      </a:pPr>
                      <a:endParaRPr sz="1400" dirty="0">
                        <a:latin typeface="Times New Roman"/>
                        <a:cs typeface="Times New Roman"/>
                      </a:endParaRPr>
                    </a:p>
                    <a:p>
                      <a:pPr marL="25400">
                        <a:lnSpc>
                          <a:spcPct val="100000"/>
                        </a:lnSpc>
                      </a:pPr>
                      <a:r>
                        <a:rPr sz="1300" b="1" spc="114" dirty="0">
                          <a:solidFill>
                            <a:srgbClr val="404040"/>
                          </a:solidFill>
                          <a:latin typeface="微软雅黑"/>
                          <a:cs typeface="微软雅黑"/>
                        </a:rPr>
                        <a:t>宽带无线通讯在高能物理实验中的</a:t>
                      </a:r>
                      <a:r>
                        <a:rPr sz="1300" b="1" spc="125" dirty="0">
                          <a:solidFill>
                            <a:srgbClr val="404040"/>
                          </a:solidFill>
                          <a:latin typeface="微软雅黑"/>
                          <a:cs typeface="微软雅黑"/>
                        </a:rPr>
                        <a:t>应</a:t>
                      </a:r>
                      <a:r>
                        <a:rPr sz="1300" b="1" dirty="0">
                          <a:solidFill>
                            <a:srgbClr val="404040"/>
                          </a:solidFill>
                          <a:latin typeface="微软雅黑"/>
                          <a:cs typeface="微软雅黑"/>
                        </a:rPr>
                        <a:t>用</a:t>
                      </a:r>
                      <a:endParaRPr sz="1300" dirty="0">
                        <a:latin typeface="微软雅黑"/>
                        <a:cs typeface="微软雅黑"/>
                      </a:endParaRPr>
                    </a:p>
                  </a:txBody>
                  <a:tcPr marL="0" marR="0" marT="1905" marB="0">
                    <a:lnL w="12700">
                      <a:solidFill>
                        <a:srgbClr val="D9D9D9"/>
                      </a:solidFill>
                      <a:prstDash val="solid"/>
                    </a:lnL>
                    <a:lnT w="6350">
                      <a:solidFill>
                        <a:srgbClr val="D9D9D9"/>
                      </a:solidFill>
                      <a:prstDash val="solid"/>
                    </a:lnT>
                    <a:lnB w="19050">
                      <a:solidFill>
                        <a:srgbClr val="585858"/>
                      </a:solidFill>
                      <a:prstDash val="solid"/>
                    </a:lnB>
                  </a:tcPr>
                </a:tc>
                <a:extLst>
                  <a:ext uri="{0D108BD9-81ED-4DB2-BD59-A6C34878D82A}">
                    <a16:rowId xmlns:a16="http://schemas.microsoft.com/office/drawing/2014/main" val="10013"/>
                  </a:ext>
                </a:extLst>
              </a:tr>
            </a:tbl>
          </a:graphicData>
        </a:graphic>
      </p:graphicFrame>
      <p:sp>
        <p:nvSpPr>
          <p:cNvPr id="12" name="object 7">
            <a:extLst>
              <a:ext uri="{FF2B5EF4-FFF2-40B4-BE49-F238E27FC236}">
                <a16:creationId xmlns:a16="http://schemas.microsoft.com/office/drawing/2014/main" id="{67F55D99-4744-45AA-9AD5-B53DC4E9A3AC}"/>
              </a:ext>
            </a:extLst>
          </p:cNvPr>
          <p:cNvSpPr txBox="1"/>
          <p:nvPr/>
        </p:nvSpPr>
        <p:spPr>
          <a:xfrm>
            <a:off x="7320369" y="1382435"/>
            <a:ext cx="4424045" cy="3432158"/>
          </a:xfrm>
          <a:prstGeom prst="rect">
            <a:avLst/>
          </a:prstGeom>
        </p:spPr>
        <p:txBody>
          <a:bodyPr vert="horz" wrap="square" lIns="0" tIns="90805" rIns="0" bIns="0" rtlCol="0">
            <a:spAutoFit/>
          </a:bodyPr>
          <a:lstStyle/>
          <a:p>
            <a:pPr>
              <a:lnSpc>
                <a:spcPct val="100000"/>
              </a:lnSpc>
              <a:spcBef>
                <a:spcPts val="50"/>
              </a:spcBef>
            </a:pPr>
            <a:endParaRPr lang="zh-CN" altLang="en-US" sz="3050" dirty="0">
              <a:latin typeface="微软雅黑"/>
              <a:cs typeface="微软雅黑"/>
            </a:endParaRPr>
          </a:p>
          <a:p>
            <a:pPr marL="436245" indent="-424180">
              <a:lnSpc>
                <a:spcPct val="200000"/>
              </a:lnSpc>
              <a:buSzPct val="119444"/>
              <a:buFont typeface="Wingdings"/>
              <a:buChar char=""/>
              <a:tabLst>
                <a:tab pos="436245" algn="l"/>
                <a:tab pos="436880" algn="l"/>
              </a:tabLst>
            </a:pPr>
            <a:r>
              <a:rPr lang="zh-CN" altLang="en-US" sz="2400" b="1" spc="155" dirty="0">
                <a:solidFill>
                  <a:srgbClr val="0070C0"/>
                </a:solidFill>
                <a:latin typeface="微软雅黑"/>
                <a:cs typeface="微软雅黑"/>
              </a:rPr>
              <a:t>研究生教育目标</a:t>
            </a:r>
            <a:endParaRPr lang="en-US" altLang="zh-CN" sz="2400" b="1" spc="155" dirty="0">
              <a:solidFill>
                <a:srgbClr val="0070C0"/>
              </a:solidFill>
              <a:latin typeface="微软雅黑"/>
              <a:cs typeface="微软雅黑"/>
            </a:endParaRPr>
          </a:p>
          <a:p>
            <a:pPr marL="12065">
              <a:lnSpc>
                <a:spcPct val="200000"/>
              </a:lnSpc>
              <a:buSzPct val="119444"/>
              <a:tabLst>
                <a:tab pos="436245" algn="l"/>
                <a:tab pos="436880" algn="l"/>
              </a:tabLst>
            </a:pPr>
            <a:r>
              <a:rPr lang="en-US" altLang="zh-CN" spc="155" dirty="0">
                <a:solidFill>
                  <a:srgbClr val="404040"/>
                </a:solidFill>
                <a:latin typeface="微软雅黑"/>
                <a:cs typeface="微软雅黑"/>
              </a:rPr>
              <a:t>    </a:t>
            </a:r>
            <a:r>
              <a:rPr lang="zh-CN" altLang="en-US" spc="155" dirty="0">
                <a:solidFill>
                  <a:srgbClr val="404040"/>
                </a:solidFill>
                <a:latin typeface="微软雅黑"/>
                <a:cs typeface="微软雅黑"/>
              </a:rPr>
              <a:t>招收符合高能所科研人才要求、认可高能所科研文化的研究生，通过持续提高生源质量和数量，为高能所未来发展培养和储备后备人才</a:t>
            </a:r>
          </a:p>
        </p:txBody>
      </p:sp>
    </p:spTree>
    <p:extLst>
      <p:ext uri="{BB962C8B-B14F-4D97-AF65-F5344CB8AC3E}">
        <p14:creationId xmlns:p14="http://schemas.microsoft.com/office/powerpoint/2010/main" val="1448170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83FAF-4A06-499C-BBBD-22848EF2B7B7}"/>
              </a:ext>
            </a:extLst>
          </p:cNvPr>
          <p:cNvSpPr txBox="1">
            <a:spLocks/>
          </p:cNvSpPr>
          <p:nvPr/>
        </p:nvSpPr>
        <p:spPr>
          <a:xfrm>
            <a:off x="1107500" y="92058"/>
            <a:ext cx="10510125" cy="659643"/>
          </a:xfrm>
          <a:prstGeom prst="rect">
            <a:avLst/>
          </a:prstGeom>
        </p:spPr>
        <p:txBody>
          <a:bodyPr>
            <a:normAutofit fontScale="975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defRPr/>
            </a:pPr>
            <a:r>
              <a:rPr lang="zh-CN" altLang="en-US" sz="3200" spc="100" dirty="0">
                <a:solidFill>
                  <a:sysClr val="window" lastClr="FFFFFF"/>
                </a:solidFill>
                <a:latin typeface="+中文正文" charset="0"/>
                <a:ea typeface="微软雅黑" panose="020B0503020204020204" charset="-122"/>
              </a:rPr>
              <a:t>中国科学院大学：科教融合办学模式</a:t>
            </a:r>
          </a:p>
        </p:txBody>
      </p:sp>
      <p:sp>
        <p:nvSpPr>
          <p:cNvPr id="3" name="矩形 2">
            <a:extLst>
              <a:ext uri="{FF2B5EF4-FFF2-40B4-BE49-F238E27FC236}">
                <a16:creationId xmlns:a16="http://schemas.microsoft.com/office/drawing/2014/main" id="{3E4E208C-4E2E-41A8-8882-FF64E17EC9D2}"/>
              </a:ext>
            </a:extLst>
          </p:cNvPr>
          <p:cNvSpPr/>
          <p:nvPr/>
        </p:nvSpPr>
        <p:spPr>
          <a:xfrm>
            <a:off x="340990" y="1156659"/>
            <a:ext cx="4754880" cy="3785652"/>
          </a:xfrm>
          <a:prstGeom prst="rect">
            <a:avLst/>
          </a:prstGeom>
          <a:ln>
            <a:noFill/>
            <a:prstDash val="lgDash"/>
          </a:ln>
        </p:spPr>
        <p:txBody>
          <a:bodyPr wrap="square">
            <a:spAutoFit/>
          </a:bodyPr>
          <a:lstStyle/>
          <a:p>
            <a:pPr marL="268287">
              <a:lnSpc>
                <a:spcPct val="150000"/>
              </a:lnSpc>
              <a:spcBef>
                <a:spcPts val="1600"/>
              </a:spcBef>
            </a:pPr>
            <a:r>
              <a:rPr lang="zh-CN" altLang="en-US" sz="2000" b="1" dirty="0">
                <a:solidFill>
                  <a:srgbClr val="133984"/>
                </a:solidFill>
                <a:latin typeface="微软雅黑" panose="020B0503020204020204" pitchFamily="34" charset="-122"/>
              </a:rPr>
              <a:t>     国科大与中科院各研究所在管理体制、师资队伍、培养体系、科研工作等方面</a:t>
            </a:r>
            <a:r>
              <a:rPr lang="zh-CN" altLang="en-US" sz="2000" b="1" dirty="0">
                <a:solidFill>
                  <a:schemeClr val="accent5">
                    <a:lumMod val="50000"/>
                  </a:schemeClr>
                </a:solidFill>
                <a:latin typeface="微软雅黑" panose="020B0503020204020204" pitchFamily="34" charset="-122"/>
              </a:rPr>
              <a:t>“共建、共治、共享、共赢”</a:t>
            </a:r>
            <a:r>
              <a:rPr lang="zh-CN" altLang="en-US" sz="2000" b="1" dirty="0">
                <a:solidFill>
                  <a:srgbClr val="133984"/>
                </a:solidFill>
                <a:latin typeface="微软雅黑" panose="020B0503020204020204" pitchFamily="34" charset="-122"/>
              </a:rPr>
              <a:t>，实现高度融合。</a:t>
            </a:r>
            <a:endParaRPr lang="en-US" altLang="zh-CN" sz="2000" b="1" dirty="0">
              <a:solidFill>
                <a:srgbClr val="133984"/>
              </a:solidFill>
              <a:latin typeface="微软雅黑" panose="020B0503020204020204" pitchFamily="34" charset="-122"/>
            </a:endParaRPr>
          </a:p>
          <a:p>
            <a:pPr marL="268287">
              <a:lnSpc>
                <a:spcPct val="150000"/>
              </a:lnSpc>
            </a:pPr>
            <a:r>
              <a:rPr lang="zh-CN" altLang="en-US" sz="2000" b="1" dirty="0">
                <a:solidFill>
                  <a:srgbClr val="133984"/>
                </a:solidFill>
                <a:latin typeface="微软雅黑" panose="020B0503020204020204" pitchFamily="34" charset="-122"/>
              </a:rPr>
              <a:t>    形成了由京内</a:t>
            </a:r>
            <a:r>
              <a:rPr lang="en-US" altLang="zh-CN" sz="2000" b="1" dirty="0">
                <a:solidFill>
                  <a:schemeClr val="accent5">
                    <a:lumMod val="50000"/>
                  </a:schemeClr>
                </a:solidFill>
                <a:latin typeface="微软雅黑" panose="020B0503020204020204" pitchFamily="34" charset="-122"/>
              </a:rPr>
              <a:t>4</a:t>
            </a:r>
            <a:r>
              <a:rPr lang="zh-CN" altLang="en-US" sz="2000" b="1" dirty="0">
                <a:solidFill>
                  <a:schemeClr val="accent5">
                    <a:lumMod val="50000"/>
                  </a:schemeClr>
                </a:solidFill>
                <a:latin typeface="微软雅黑" panose="020B0503020204020204" pitchFamily="34" charset="-122"/>
              </a:rPr>
              <a:t>个校区</a:t>
            </a:r>
            <a:r>
              <a:rPr lang="zh-CN" altLang="en-US" sz="2000" b="1" dirty="0">
                <a:solidFill>
                  <a:srgbClr val="133984"/>
                </a:solidFill>
                <a:latin typeface="微软雅黑" panose="020B0503020204020204" pitchFamily="34" charset="-122"/>
              </a:rPr>
              <a:t>（玉泉路、中关村、奥运村、雁栖湖）、京外</a:t>
            </a:r>
            <a:r>
              <a:rPr lang="en-US" altLang="zh-CN" sz="2000" b="1" dirty="0">
                <a:solidFill>
                  <a:schemeClr val="accent5">
                    <a:lumMod val="50000"/>
                  </a:schemeClr>
                </a:solidFill>
                <a:latin typeface="微软雅黑" panose="020B0503020204020204" pitchFamily="34" charset="-122"/>
              </a:rPr>
              <a:t>5</a:t>
            </a:r>
            <a:r>
              <a:rPr lang="zh-CN" altLang="en-US" sz="2000" b="1" dirty="0">
                <a:solidFill>
                  <a:schemeClr val="accent5">
                    <a:lumMod val="50000"/>
                  </a:schemeClr>
                </a:solidFill>
                <a:latin typeface="微软雅黑" panose="020B0503020204020204" pitchFamily="34" charset="-122"/>
              </a:rPr>
              <a:t>个教育基地</a:t>
            </a:r>
            <a:r>
              <a:rPr lang="zh-CN" altLang="en-US" sz="2000" b="1" dirty="0">
                <a:solidFill>
                  <a:srgbClr val="133984"/>
                </a:solidFill>
                <a:latin typeface="微软雅黑" panose="020B0503020204020204" pitchFamily="34" charset="-122"/>
              </a:rPr>
              <a:t>和分布全国的</a:t>
            </a:r>
            <a:r>
              <a:rPr lang="en-US" altLang="zh-CN" sz="2000" b="1" dirty="0">
                <a:solidFill>
                  <a:srgbClr val="133984"/>
                </a:solidFill>
                <a:latin typeface="微软雅黑" panose="020B0503020204020204" pitchFamily="34" charset="-122"/>
              </a:rPr>
              <a:t>116</a:t>
            </a:r>
            <a:r>
              <a:rPr lang="zh-CN" altLang="en-US" sz="2000" b="1" dirty="0">
                <a:solidFill>
                  <a:srgbClr val="133984"/>
                </a:solidFill>
                <a:latin typeface="微软雅黑" panose="020B0503020204020204" pitchFamily="34" charset="-122"/>
              </a:rPr>
              <a:t>个培养单位组成的“大学校”。</a:t>
            </a:r>
          </a:p>
        </p:txBody>
      </p:sp>
      <p:grpSp>
        <p:nvGrpSpPr>
          <p:cNvPr id="4" name="组合 34">
            <a:extLst>
              <a:ext uri="{FF2B5EF4-FFF2-40B4-BE49-F238E27FC236}">
                <a16:creationId xmlns:a16="http://schemas.microsoft.com/office/drawing/2014/main" id="{CE28FA90-EC2C-4D5B-B8AD-7B0DDB4A2F81}"/>
              </a:ext>
            </a:extLst>
          </p:cNvPr>
          <p:cNvGrpSpPr/>
          <p:nvPr/>
        </p:nvGrpSpPr>
        <p:grpSpPr>
          <a:xfrm>
            <a:off x="5624052" y="1750141"/>
            <a:ext cx="6337276" cy="4670818"/>
            <a:chOff x="803412" y="1051695"/>
            <a:chExt cx="8633636" cy="5144351"/>
          </a:xfrm>
        </p:grpSpPr>
        <p:sp>
          <p:nvSpPr>
            <p:cNvPr id="5" name="圆角矩形 3">
              <a:extLst>
                <a:ext uri="{FF2B5EF4-FFF2-40B4-BE49-F238E27FC236}">
                  <a16:creationId xmlns:a16="http://schemas.microsoft.com/office/drawing/2014/main" id="{72AA9E0B-ADEF-4B82-8CF8-7CDA7CAAA670}"/>
                </a:ext>
              </a:extLst>
            </p:cNvPr>
            <p:cNvSpPr/>
            <p:nvPr/>
          </p:nvSpPr>
          <p:spPr>
            <a:xfrm>
              <a:off x="803412" y="1954938"/>
              <a:ext cx="3348982" cy="4241108"/>
            </a:xfrm>
            <a:prstGeom prst="roundRect">
              <a:avLst/>
            </a:prstGeom>
            <a:solidFill>
              <a:srgbClr val="3769AF">
                <a:lumMod val="20000"/>
                <a:lumOff val="80000"/>
              </a:srgbClr>
            </a:solidFill>
            <a:ln w="55000" cap="flat" cmpd="thickThin" algn="ctr">
              <a:solidFill>
                <a:srgbClr val="3769A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p:txBody>
        </p:sp>
        <p:sp>
          <p:nvSpPr>
            <p:cNvPr id="6" name="圆角矩形 4">
              <a:extLst>
                <a:ext uri="{FF2B5EF4-FFF2-40B4-BE49-F238E27FC236}">
                  <a16:creationId xmlns:a16="http://schemas.microsoft.com/office/drawing/2014/main" id="{4201809F-7703-445D-8A33-05D5E685D77B}"/>
                </a:ext>
              </a:extLst>
            </p:cNvPr>
            <p:cNvSpPr/>
            <p:nvPr/>
          </p:nvSpPr>
          <p:spPr>
            <a:xfrm>
              <a:off x="1446649" y="4081472"/>
              <a:ext cx="2052838" cy="627820"/>
            </a:xfrm>
            <a:prstGeom prst="roundRect">
              <a:avLst/>
            </a:prstGeom>
            <a:solidFill>
              <a:srgbClr val="3769AF">
                <a:lumMod val="60000"/>
                <a:lumOff val="40000"/>
              </a:srgb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rPr>
                <a:t>实验室</a:t>
              </a:r>
              <a:r>
                <a:rPr kumimoji="0" lang="en-US" altLang="zh-CN"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rPr>
                <a:t>1</a:t>
              </a:r>
              <a:endPar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endParaRPr>
            </a:p>
          </p:txBody>
        </p:sp>
        <p:sp>
          <p:nvSpPr>
            <p:cNvPr id="7" name="圆角矩形 6">
              <a:extLst>
                <a:ext uri="{FF2B5EF4-FFF2-40B4-BE49-F238E27FC236}">
                  <a16:creationId xmlns:a16="http://schemas.microsoft.com/office/drawing/2014/main" id="{74411B11-BEA6-4C70-883F-D1470058D473}"/>
                </a:ext>
              </a:extLst>
            </p:cNvPr>
            <p:cNvSpPr/>
            <p:nvPr/>
          </p:nvSpPr>
          <p:spPr>
            <a:xfrm>
              <a:off x="5260584" y="1950415"/>
              <a:ext cx="4176464" cy="4241108"/>
            </a:xfrm>
            <a:prstGeom prst="roundRect">
              <a:avLst/>
            </a:prstGeom>
            <a:solidFill>
              <a:srgbClr val="FFFFFF">
                <a:lumMod val="95000"/>
              </a:srgbClr>
            </a:solidFill>
            <a:ln w="55000" cap="flat" cmpd="thickThin" algn="ctr">
              <a:solidFill>
                <a:schemeClr val="accent6">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dirty="0">
                <a:ln>
                  <a:noFill/>
                </a:ln>
                <a:solidFill>
                  <a:srgbClr val="B61616"/>
                </a:solidFill>
                <a:effectLst/>
                <a:uLnTx/>
                <a:uFillTx/>
                <a:latin typeface="黑体" panose="02010609060101010101" pitchFamily="49" charset="-122"/>
                <a:ea typeface="黑体"/>
                <a:cs typeface="+mn-cs"/>
              </a:endParaRPr>
            </a:p>
          </p:txBody>
        </p:sp>
        <p:sp>
          <p:nvSpPr>
            <p:cNvPr id="8" name="圆角矩形 7">
              <a:extLst>
                <a:ext uri="{FF2B5EF4-FFF2-40B4-BE49-F238E27FC236}">
                  <a16:creationId xmlns:a16="http://schemas.microsoft.com/office/drawing/2014/main" id="{3DD69F54-A05D-4487-A25E-522A46B7A0A4}"/>
                </a:ext>
              </a:extLst>
            </p:cNvPr>
            <p:cNvSpPr/>
            <p:nvPr/>
          </p:nvSpPr>
          <p:spPr>
            <a:xfrm>
              <a:off x="5951984" y="4070969"/>
              <a:ext cx="2052838" cy="627820"/>
            </a:xfrm>
            <a:prstGeom prst="roundRect">
              <a:avLst/>
            </a:prstGeom>
            <a:solidFill>
              <a:srgbClr val="BC8E00"/>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bg1"/>
                  </a:solidFill>
                  <a:effectLst/>
                  <a:uLnTx/>
                  <a:uFillTx/>
                  <a:latin typeface="微软雅黑" panose="020B0503020204020204" pitchFamily="34" charset="-122"/>
                  <a:ea typeface="黑体"/>
                  <a:cs typeface="+mn-cs"/>
                </a:rPr>
                <a:t>教研室</a:t>
              </a:r>
              <a:r>
                <a:rPr kumimoji="0" lang="en-US" altLang="zh-CN" b="1" i="0" u="none" strike="noStrike" kern="0" cap="none" spc="0" normalizeH="0" baseline="0" noProof="0" dirty="0">
                  <a:ln>
                    <a:noFill/>
                  </a:ln>
                  <a:solidFill>
                    <a:schemeClr val="bg1"/>
                  </a:solidFill>
                  <a:effectLst/>
                  <a:uLnTx/>
                  <a:uFillTx/>
                  <a:latin typeface="微软雅黑" panose="020B0503020204020204" pitchFamily="34" charset="-122"/>
                  <a:ea typeface="黑体"/>
                  <a:cs typeface="+mn-cs"/>
                </a:rPr>
                <a:t>1</a:t>
              </a:r>
              <a:endParaRPr kumimoji="0" lang="zh-CN" altLang="en-US" b="1" i="0" u="none" strike="noStrike" kern="0" cap="none" spc="0" normalizeH="0" baseline="0" noProof="0" dirty="0">
                <a:ln>
                  <a:noFill/>
                </a:ln>
                <a:solidFill>
                  <a:schemeClr val="bg1"/>
                </a:solidFill>
                <a:effectLst/>
                <a:uLnTx/>
                <a:uFillTx/>
                <a:latin typeface="微软雅黑" panose="020B0503020204020204" pitchFamily="34" charset="-122"/>
                <a:ea typeface="黑体"/>
                <a:cs typeface="+mn-cs"/>
              </a:endParaRPr>
            </a:p>
          </p:txBody>
        </p:sp>
        <p:sp>
          <p:nvSpPr>
            <p:cNvPr id="9" name="圆角矩形 9">
              <a:extLst>
                <a:ext uri="{FF2B5EF4-FFF2-40B4-BE49-F238E27FC236}">
                  <a16:creationId xmlns:a16="http://schemas.microsoft.com/office/drawing/2014/main" id="{B25CE191-44C7-45D0-91F3-92E149898D23}"/>
                </a:ext>
              </a:extLst>
            </p:cNvPr>
            <p:cNvSpPr/>
            <p:nvPr/>
          </p:nvSpPr>
          <p:spPr>
            <a:xfrm>
              <a:off x="1309788" y="1068601"/>
              <a:ext cx="2326557" cy="754583"/>
            </a:xfrm>
            <a:prstGeom prst="roundRect">
              <a:avLst/>
            </a:prstGeom>
            <a:solidFill>
              <a:srgbClr val="3769AF">
                <a:lumMod val="60000"/>
                <a:lumOff val="40000"/>
              </a:srgb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rPr>
                <a:t>研究所</a:t>
              </a:r>
              <a:endParaRPr kumimoji="0" lang="en-US" altLang="zh-CN"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endParaRPr>
            </a:p>
          </p:txBody>
        </p:sp>
        <p:sp>
          <p:nvSpPr>
            <p:cNvPr id="10" name="圆角矩形 10">
              <a:extLst>
                <a:ext uri="{FF2B5EF4-FFF2-40B4-BE49-F238E27FC236}">
                  <a16:creationId xmlns:a16="http://schemas.microsoft.com/office/drawing/2014/main" id="{384CB69E-5557-4461-86F8-85CAAB5203BC}"/>
                </a:ext>
              </a:extLst>
            </p:cNvPr>
            <p:cNvSpPr/>
            <p:nvPr/>
          </p:nvSpPr>
          <p:spPr>
            <a:xfrm>
              <a:off x="5561724" y="1051695"/>
              <a:ext cx="3571463" cy="744080"/>
            </a:xfrm>
            <a:prstGeom prst="roundRect">
              <a:avLst/>
            </a:prstGeom>
            <a:solidFill>
              <a:srgbClr val="BC8E00"/>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rPr>
                <a:t>科教融合学院</a:t>
              </a:r>
              <a:endParaRPr kumimoji="0" lang="en-US" altLang="zh-CN"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endParaRPr>
            </a:p>
          </p:txBody>
        </p:sp>
        <p:sp>
          <p:nvSpPr>
            <p:cNvPr id="11" name="圆角矩形 66">
              <a:extLst>
                <a:ext uri="{FF2B5EF4-FFF2-40B4-BE49-F238E27FC236}">
                  <a16:creationId xmlns:a16="http://schemas.microsoft.com/office/drawing/2014/main" id="{CF48046D-8AEB-43BE-99CB-0190CE8E7CD5}"/>
                </a:ext>
              </a:extLst>
            </p:cNvPr>
            <p:cNvSpPr/>
            <p:nvPr/>
          </p:nvSpPr>
          <p:spPr>
            <a:xfrm>
              <a:off x="1309789" y="2099101"/>
              <a:ext cx="2195965" cy="767335"/>
            </a:xfrm>
            <a:prstGeom prst="roundRect">
              <a:avLst/>
            </a:prstGeom>
            <a:solidFill>
              <a:srgbClr val="BC8E00"/>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rPr>
                <a:t>知名学者</a:t>
              </a:r>
            </a:p>
          </p:txBody>
        </p:sp>
        <p:sp>
          <p:nvSpPr>
            <p:cNvPr id="12" name="右箭头 67">
              <a:extLst>
                <a:ext uri="{FF2B5EF4-FFF2-40B4-BE49-F238E27FC236}">
                  <a16:creationId xmlns:a16="http://schemas.microsoft.com/office/drawing/2014/main" id="{E23B2E93-C2B0-4EA2-B002-C245DC5AB85A}"/>
                </a:ext>
              </a:extLst>
            </p:cNvPr>
            <p:cNvSpPr/>
            <p:nvPr/>
          </p:nvSpPr>
          <p:spPr>
            <a:xfrm>
              <a:off x="3636743" y="2241531"/>
              <a:ext cx="2454776" cy="416894"/>
            </a:xfrm>
            <a:prstGeom prst="rightArrow">
              <a:avLst>
                <a:gd name="adj1" fmla="val 50000"/>
                <a:gd name="adj2" fmla="val 150049"/>
              </a:avLst>
            </a:prstGeom>
            <a:solidFill>
              <a:schemeClr val="accent6">
                <a:lumMod val="50000"/>
              </a:scheme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srgbClr val="FFFFFF"/>
                </a:solidFill>
                <a:effectLst/>
                <a:uLnTx/>
                <a:uFillTx/>
                <a:latin typeface="黑体" panose="02010609060101010101" pitchFamily="49" charset="-122"/>
                <a:ea typeface="黑体"/>
                <a:cs typeface="+mn-cs"/>
              </a:endParaRPr>
            </a:p>
          </p:txBody>
        </p:sp>
        <p:sp>
          <p:nvSpPr>
            <p:cNvPr id="13" name="圆角矩形 68">
              <a:extLst>
                <a:ext uri="{FF2B5EF4-FFF2-40B4-BE49-F238E27FC236}">
                  <a16:creationId xmlns:a16="http://schemas.microsoft.com/office/drawing/2014/main" id="{5881113B-C79E-4F1E-8D22-517FFC574AD3}"/>
                </a:ext>
              </a:extLst>
            </p:cNvPr>
            <p:cNvSpPr/>
            <p:nvPr/>
          </p:nvSpPr>
          <p:spPr>
            <a:xfrm>
              <a:off x="6276020" y="2059244"/>
              <a:ext cx="2316432" cy="767335"/>
            </a:xfrm>
            <a:prstGeom prst="roundRect">
              <a:avLst/>
            </a:prstGeom>
            <a:solidFill>
              <a:schemeClr val="tx2"/>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effectLst/>
                  <a:uLnTx/>
                  <a:uFillTx/>
                  <a:latin typeface="微软雅黑" panose="020B0503020204020204" pitchFamily="34" charset="-122"/>
                  <a:ea typeface="黑体"/>
                  <a:cs typeface="+mn-cs"/>
                </a:rPr>
                <a:t>学院院长</a:t>
              </a:r>
            </a:p>
          </p:txBody>
        </p:sp>
        <p:sp>
          <p:nvSpPr>
            <p:cNvPr id="14" name="圆角矩形 69">
              <a:extLst>
                <a:ext uri="{FF2B5EF4-FFF2-40B4-BE49-F238E27FC236}">
                  <a16:creationId xmlns:a16="http://schemas.microsoft.com/office/drawing/2014/main" id="{E5C8F4D0-E96B-4849-93E1-585A01D6F13D}"/>
                </a:ext>
              </a:extLst>
            </p:cNvPr>
            <p:cNvSpPr/>
            <p:nvPr/>
          </p:nvSpPr>
          <p:spPr>
            <a:xfrm>
              <a:off x="6276020" y="3067357"/>
              <a:ext cx="2280911" cy="767335"/>
            </a:xfrm>
            <a:prstGeom prst="roundRect">
              <a:avLst/>
            </a:prstGeom>
            <a:solidFill>
              <a:schemeClr val="tx2"/>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effectLst/>
                  <a:uLnTx/>
                  <a:uFillTx/>
                  <a:latin typeface="微软雅黑" panose="020B0503020204020204" pitchFamily="34" charset="-122"/>
                  <a:ea typeface="黑体"/>
                  <a:cs typeface="+mn-cs"/>
                </a:rPr>
                <a:t>校部副院长</a:t>
              </a:r>
            </a:p>
          </p:txBody>
        </p:sp>
        <p:pic>
          <p:nvPicPr>
            <p:cNvPr id="15" name="图片 14">
              <a:extLst>
                <a:ext uri="{FF2B5EF4-FFF2-40B4-BE49-F238E27FC236}">
                  <a16:creationId xmlns:a16="http://schemas.microsoft.com/office/drawing/2014/main" id="{7AB0F479-E200-4129-AF01-61F76879CBA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4091" y="2626487"/>
              <a:ext cx="849451" cy="704150"/>
            </a:xfrm>
            <a:prstGeom prst="rect">
              <a:avLst/>
            </a:prstGeom>
          </p:spPr>
        </p:pic>
        <p:sp>
          <p:nvSpPr>
            <p:cNvPr id="16" name="圆角矩形 71">
              <a:extLst>
                <a:ext uri="{FF2B5EF4-FFF2-40B4-BE49-F238E27FC236}">
                  <a16:creationId xmlns:a16="http://schemas.microsoft.com/office/drawing/2014/main" id="{407D718B-A15F-4234-9A72-69145163CC5D}"/>
                </a:ext>
              </a:extLst>
            </p:cNvPr>
            <p:cNvSpPr/>
            <p:nvPr/>
          </p:nvSpPr>
          <p:spPr>
            <a:xfrm>
              <a:off x="1446649" y="5377616"/>
              <a:ext cx="2052838" cy="627820"/>
            </a:xfrm>
            <a:prstGeom prst="roundRect">
              <a:avLst/>
            </a:prstGeom>
            <a:solidFill>
              <a:srgbClr val="3769AF">
                <a:lumMod val="60000"/>
                <a:lumOff val="40000"/>
              </a:srgb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rPr>
                <a:t>实验室</a:t>
              </a:r>
              <a:r>
                <a:rPr kumimoji="0" lang="en-US" altLang="zh-CN"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rPr>
                <a:t>n</a:t>
              </a:r>
              <a:endPar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endParaRPr>
            </a:p>
          </p:txBody>
        </p:sp>
        <p:sp>
          <p:nvSpPr>
            <p:cNvPr id="17" name="圆角矩形 72">
              <a:extLst>
                <a:ext uri="{FF2B5EF4-FFF2-40B4-BE49-F238E27FC236}">
                  <a16:creationId xmlns:a16="http://schemas.microsoft.com/office/drawing/2014/main" id="{1550985D-87D5-49B0-B12C-92423EED919B}"/>
                </a:ext>
              </a:extLst>
            </p:cNvPr>
            <p:cNvSpPr/>
            <p:nvPr/>
          </p:nvSpPr>
          <p:spPr>
            <a:xfrm>
              <a:off x="5897672" y="5349833"/>
              <a:ext cx="2052839" cy="627820"/>
            </a:xfrm>
            <a:prstGeom prst="roundRect">
              <a:avLst/>
            </a:prstGeom>
            <a:solidFill>
              <a:srgbClr val="BC8E00"/>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bg1"/>
                  </a:solidFill>
                  <a:effectLst/>
                  <a:uLnTx/>
                  <a:uFillTx/>
                  <a:latin typeface="微软雅黑" panose="020B0503020204020204" pitchFamily="34" charset="-122"/>
                  <a:ea typeface="黑体"/>
                  <a:cs typeface="+mn-cs"/>
                </a:rPr>
                <a:t>教研室</a:t>
              </a:r>
              <a:r>
                <a:rPr kumimoji="0" lang="en-US" altLang="zh-CN" b="1" i="0" u="none" strike="noStrike" kern="0" cap="none" spc="0" normalizeH="0" baseline="0" noProof="0" dirty="0">
                  <a:ln>
                    <a:noFill/>
                  </a:ln>
                  <a:solidFill>
                    <a:schemeClr val="bg1"/>
                  </a:solidFill>
                  <a:effectLst/>
                  <a:uLnTx/>
                  <a:uFillTx/>
                  <a:latin typeface="微软雅黑" panose="020B0503020204020204" pitchFamily="34" charset="-122"/>
                  <a:ea typeface="黑体"/>
                  <a:cs typeface="+mn-cs"/>
                </a:rPr>
                <a:t>n</a:t>
              </a:r>
              <a:endParaRPr kumimoji="0" lang="zh-CN" altLang="en-US" b="1" i="0" u="none" strike="noStrike" kern="0" cap="none" spc="0" normalizeH="0" baseline="0" noProof="0" dirty="0">
                <a:ln>
                  <a:noFill/>
                </a:ln>
                <a:solidFill>
                  <a:schemeClr val="bg1"/>
                </a:solidFill>
                <a:effectLst/>
                <a:uLnTx/>
                <a:uFillTx/>
                <a:latin typeface="微软雅黑" panose="020B0503020204020204" pitchFamily="34" charset="-122"/>
                <a:ea typeface="黑体"/>
                <a:cs typeface="+mn-cs"/>
              </a:endParaRPr>
            </a:p>
          </p:txBody>
        </p:sp>
        <p:sp>
          <p:nvSpPr>
            <p:cNvPr id="18" name="圆角矩形 30">
              <a:extLst>
                <a:ext uri="{FF2B5EF4-FFF2-40B4-BE49-F238E27FC236}">
                  <a16:creationId xmlns:a16="http://schemas.microsoft.com/office/drawing/2014/main" id="{A2D93A82-4201-45B7-BC61-CA6205EDE489}"/>
                </a:ext>
              </a:extLst>
            </p:cNvPr>
            <p:cNvSpPr/>
            <p:nvPr/>
          </p:nvSpPr>
          <p:spPr>
            <a:xfrm>
              <a:off x="1449987" y="4794800"/>
              <a:ext cx="2052838" cy="418547"/>
            </a:xfrm>
            <a:prstGeom prst="roundRect">
              <a:avLst/>
            </a:prstGeom>
            <a:solidFill>
              <a:srgbClr val="3769AF">
                <a:lumMod val="60000"/>
                <a:lumOff val="40000"/>
              </a:srgb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rPr>
                <a:t>…</a:t>
              </a:r>
              <a:endPar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黑体"/>
                <a:cs typeface="+mn-cs"/>
              </a:endParaRPr>
            </a:p>
          </p:txBody>
        </p:sp>
        <p:sp>
          <p:nvSpPr>
            <p:cNvPr id="19" name="圆角矩形 31">
              <a:extLst>
                <a:ext uri="{FF2B5EF4-FFF2-40B4-BE49-F238E27FC236}">
                  <a16:creationId xmlns:a16="http://schemas.microsoft.com/office/drawing/2014/main" id="{C13228CC-25A9-4588-8489-F162B9C28BA1}"/>
                </a:ext>
              </a:extLst>
            </p:cNvPr>
            <p:cNvSpPr/>
            <p:nvPr/>
          </p:nvSpPr>
          <p:spPr>
            <a:xfrm>
              <a:off x="5951984" y="4784297"/>
              <a:ext cx="2052838" cy="418547"/>
            </a:xfrm>
            <a:prstGeom prst="roundRect">
              <a:avLst/>
            </a:prstGeom>
            <a:solidFill>
              <a:srgbClr val="BC8E00"/>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chemeClr val="bg1"/>
                  </a:solidFill>
                  <a:effectLst/>
                  <a:uLnTx/>
                  <a:uFillTx/>
                  <a:latin typeface="微软雅黑" panose="020B0503020204020204" pitchFamily="34" charset="-122"/>
                  <a:ea typeface="黑体"/>
                  <a:cs typeface="+mn-cs"/>
                </a:rPr>
                <a:t>…</a:t>
              </a:r>
              <a:endParaRPr kumimoji="0" lang="zh-CN" altLang="en-US" b="1" i="0" u="none" strike="noStrike" kern="0" cap="none" spc="0" normalizeH="0" baseline="0" noProof="0" dirty="0">
                <a:ln>
                  <a:noFill/>
                </a:ln>
                <a:solidFill>
                  <a:schemeClr val="bg1"/>
                </a:solidFill>
                <a:effectLst/>
                <a:uLnTx/>
                <a:uFillTx/>
                <a:latin typeface="微软雅黑" panose="020B0503020204020204" pitchFamily="34" charset="-122"/>
                <a:ea typeface="黑体"/>
                <a:cs typeface="+mn-cs"/>
              </a:endParaRPr>
            </a:p>
          </p:txBody>
        </p:sp>
        <p:sp>
          <p:nvSpPr>
            <p:cNvPr id="20" name="圆角矩形 36">
              <a:extLst>
                <a:ext uri="{FF2B5EF4-FFF2-40B4-BE49-F238E27FC236}">
                  <a16:creationId xmlns:a16="http://schemas.microsoft.com/office/drawing/2014/main" id="{C86BC6DA-F3D5-4571-B79B-FEACDEE05E42}"/>
                </a:ext>
              </a:extLst>
            </p:cNvPr>
            <p:cNvSpPr/>
            <p:nvPr/>
          </p:nvSpPr>
          <p:spPr>
            <a:xfrm>
              <a:off x="8632783" y="3988358"/>
              <a:ext cx="673965" cy="2031429"/>
            </a:xfrm>
            <a:prstGeom prst="roundRect">
              <a:avLst/>
            </a:prstGeom>
            <a:solidFill>
              <a:schemeClr val="tx2"/>
            </a:solidFill>
            <a:ln w="50800" cap="flat" cmpd="sng" algn="ctr">
              <a:solidFill>
                <a:srgbClr val="FFFFFF"/>
              </a:solidFill>
              <a:prstDash val="solid"/>
            </a:ln>
            <a:effectLst>
              <a:outerShdw blurRad="50800" dist="38100" dir="5400000" rotWithShape="0">
                <a:srgbClr val="000000">
                  <a:alpha val="35000"/>
                </a:srgbClr>
              </a:outerShdw>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effectLst/>
                  <a:uLnTx/>
                  <a:uFillTx/>
                  <a:latin typeface="微软雅黑" panose="020B0503020204020204" pitchFamily="34" charset="-122"/>
                  <a:ea typeface="黑体"/>
                  <a:cs typeface="+mn-cs"/>
                </a:rPr>
                <a:t>校本部教师</a:t>
              </a:r>
            </a:p>
          </p:txBody>
        </p:sp>
        <p:sp>
          <p:nvSpPr>
            <p:cNvPr id="21" name="右箭头 46">
              <a:extLst>
                <a:ext uri="{FF2B5EF4-FFF2-40B4-BE49-F238E27FC236}">
                  <a16:creationId xmlns:a16="http://schemas.microsoft.com/office/drawing/2014/main" id="{0433D331-2509-4BD6-8BA2-AB5600238093}"/>
                </a:ext>
              </a:extLst>
            </p:cNvPr>
            <p:cNvSpPr/>
            <p:nvPr/>
          </p:nvSpPr>
          <p:spPr>
            <a:xfrm rot="13506395">
              <a:off x="7799242" y="4533766"/>
              <a:ext cx="781087" cy="203747"/>
            </a:xfrm>
            <a:prstGeom prst="rightArrow">
              <a:avLst>
                <a:gd name="adj1" fmla="val 50000"/>
                <a:gd name="adj2" fmla="val 150049"/>
              </a:avLst>
            </a:prstGeom>
            <a:solidFill>
              <a:schemeClr val="accent6">
                <a:lumMod val="50000"/>
              </a:scheme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srgbClr val="FFFFFF"/>
                </a:solidFill>
                <a:effectLst/>
                <a:uLnTx/>
                <a:uFillTx/>
                <a:latin typeface="黑体" panose="02010609060101010101" pitchFamily="49" charset="-122"/>
                <a:ea typeface="黑体"/>
                <a:cs typeface="+mn-cs"/>
              </a:endParaRPr>
            </a:p>
          </p:txBody>
        </p:sp>
        <p:sp>
          <p:nvSpPr>
            <p:cNvPr id="22" name="右箭头 47">
              <a:extLst>
                <a:ext uri="{FF2B5EF4-FFF2-40B4-BE49-F238E27FC236}">
                  <a16:creationId xmlns:a16="http://schemas.microsoft.com/office/drawing/2014/main" id="{C0A001AD-B203-45E7-8175-F1EE114275FE}"/>
                </a:ext>
              </a:extLst>
            </p:cNvPr>
            <p:cNvSpPr/>
            <p:nvPr/>
          </p:nvSpPr>
          <p:spPr>
            <a:xfrm rot="10800000">
              <a:off x="7680175" y="4889667"/>
              <a:ext cx="792617" cy="200783"/>
            </a:xfrm>
            <a:prstGeom prst="rightArrow">
              <a:avLst>
                <a:gd name="adj1" fmla="val 50000"/>
                <a:gd name="adj2" fmla="val 150049"/>
              </a:avLst>
            </a:prstGeom>
            <a:solidFill>
              <a:schemeClr val="accent6">
                <a:lumMod val="50000"/>
              </a:scheme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srgbClr val="FFFFFF"/>
                </a:solidFill>
                <a:effectLst/>
                <a:uLnTx/>
                <a:uFillTx/>
                <a:latin typeface="黑体" panose="02010609060101010101" pitchFamily="49" charset="-122"/>
                <a:ea typeface="黑体"/>
                <a:cs typeface="+mn-cs"/>
              </a:endParaRPr>
            </a:p>
          </p:txBody>
        </p:sp>
        <p:sp>
          <p:nvSpPr>
            <p:cNvPr id="23" name="右箭头 48">
              <a:extLst>
                <a:ext uri="{FF2B5EF4-FFF2-40B4-BE49-F238E27FC236}">
                  <a16:creationId xmlns:a16="http://schemas.microsoft.com/office/drawing/2014/main" id="{C01D2830-AA83-4383-A25C-6C42D795D9A6}"/>
                </a:ext>
              </a:extLst>
            </p:cNvPr>
            <p:cNvSpPr/>
            <p:nvPr/>
          </p:nvSpPr>
          <p:spPr>
            <a:xfrm rot="7863569">
              <a:off x="7781995" y="5313331"/>
              <a:ext cx="781087" cy="203747"/>
            </a:xfrm>
            <a:prstGeom prst="rightArrow">
              <a:avLst>
                <a:gd name="adj1" fmla="val 50000"/>
                <a:gd name="adj2" fmla="val 150049"/>
              </a:avLst>
            </a:prstGeom>
            <a:solidFill>
              <a:schemeClr val="accent6">
                <a:lumMod val="50000"/>
              </a:scheme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srgbClr val="FFFFFF"/>
                </a:solidFill>
                <a:effectLst/>
                <a:uLnTx/>
                <a:uFillTx/>
                <a:latin typeface="黑体" panose="02010609060101010101" pitchFamily="49" charset="-122"/>
                <a:ea typeface="黑体"/>
                <a:cs typeface="+mn-cs"/>
              </a:endParaRPr>
            </a:p>
          </p:txBody>
        </p:sp>
        <p:sp>
          <p:nvSpPr>
            <p:cNvPr id="24" name="左右箭头 33">
              <a:extLst>
                <a:ext uri="{FF2B5EF4-FFF2-40B4-BE49-F238E27FC236}">
                  <a16:creationId xmlns:a16="http://schemas.microsoft.com/office/drawing/2014/main" id="{AF9906FC-4A99-429A-B560-2D56535F33A2}"/>
                </a:ext>
              </a:extLst>
            </p:cNvPr>
            <p:cNvSpPr/>
            <p:nvPr/>
          </p:nvSpPr>
          <p:spPr>
            <a:xfrm>
              <a:off x="3586706" y="1283056"/>
              <a:ext cx="1982051" cy="355067"/>
            </a:xfrm>
            <a:prstGeom prst="leftRightArrow">
              <a:avLst>
                <a:gd name="adj1" fmla="val 50000"/>
                <a:gd name="adj2" fmla="val 135519"/>
              </a:avLst>
            </a:prstGeom>
            <a:solidFill>
              <a:schemeClr val="accent6">
                <a:lumMod val="50000"/>
              </a:scheme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srgbClr val="FFFFFF"/>
                </a:solidFill>
                <a:effectLst/>
                <a:uLnTx/>
                <a:uFillTx/>
                <a:latin typeface="黑体" panose="02010609060101010101" pitchFamily="49" charset="-122"/>
                <a:ea typeface="黑体"/>
                <a:cs typeface="+mn-cs"/>
              </a:endParaRPr>
            </a:p>
          </p:txBody>
        </p:sp>
        <p:sp>
          <p:nvSpPr>
            <p:cNvPr id="25" name="左右箭头 20">
              <a:extLst>
                <a:ext uri="{FF2B5EF4-FFF2-40B4-BE49-F238E27FC236}">
                  <a16:creationId xmlns:a16="http://schemas.microsoft.com/office/drawing/2014/main" id="{0DB2A2B7-E66A-46C4-ADB9-0457B6AED185}"/>
                </a:ext>
              </a:extLst>
            </p:cNvPr>
            <p:cNvSpPr/>
            <p:nvPr/>
          </p:nvSpPr>
          <p:spPr>
            <a:xfrm>
              <a:off x="3530561" y="4249702"/>
              <a:ext cx="2194413" cy="355067"/>
            </a:xfrm>
            <a:prstGeom prst="leftRightArrow">
              <a:avLst>
                <a:gd name="adj1" fmla="val 50000"/>
                <a:gd name="adj2" fmla="val 135519"/>
              </a:avLst>
            </a:prstGeom>
            <a:solidFill>
              <a:schemeClr val="accent6">
                <a:lumMod val="50000"/>
              </a:scheme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srgbClr val="FFFFFF"/>
                </a:solidFill>
                <a:effectLst/>
                <a:uLnTx/>
                <a:uFillTx/>
                <a:latin typeface="黑体" panose="02010609060101010101" pitchFamily="49" charset="-122"/>
                <a:ea typeface="黑体"/>
                <a:cs typeface="+mn-cs"/>
              </a:endParaRPr>
            </a:p>
          </p:txBody>
        </p:sp>
        <p:sp>
          <p:nvSpPr>
            <p:cNvPr id="26" name="左右箭头 81">
              <a:extLst>
                <a:ext uri="{FF2B5EF4-FFF2-40B4-BE49-F238E27FC236}">
                  <a16:creationId xmlns:a16="http://schemas.microsoft.com/office/drawing/2014/main" id="{2EDA62FE-F4F6-4C61-9185-A971CEE48467}"/>
                </a:ext>
              </a:extLst>
            </p:cNvPr>
            <p:cNvSpPr/>
            <p:nvPr/>
          </p:nvSpPr>
          <p:spPr>
            <a:xfrm>
              <a:off x="3586706" y="5503489"/>
              <a:ext cx="2194413" cy="355067"/>
            </a:xfrm>
            <a:prstGeom prst="leftRightArrow">
              <a:avLst>
                <a:gd name="adj1" fmla="val 50000"/>
                <a:gd name="adj2" fmla="val 135519"/>
              </a:avLst>
            </a:prstGeom>
            <a:solidFill>
              <a:schemeClr val="accent6">
                <a:lumMod val="50000"/>
              </a:schemeClr>
            </a:solidFill>
            <a:ln w="50800" cap="flat" cmpd="sng" algn="ctr">
              <a:solidFill>
                <a:srgbClr val="FFFFF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srgbClr val="FFFFFF"/>
                </a:solidFill>
                <a:effectLst/>
                <a:uLnTx/>
                <a:uFillTx/>
                <a:latin typeface="黑体" panose="02010609060101010101" pitchFamily="49" charset="-122"/>
                <a:ea typeface="黑体"/>
                <a:cs typeface="+mn-cs"/>
              </a:endParaRPr>
            </a:p>
          </p:txBody>
        </p:sp>
      </p:grpSp>
      <p:sp>
        <p:nvSpPr>
          <p:cNvPr id="27" name="矩形 26">
            <a:extLst>
              <a:ext uri="{FF2B5EF4-FFF2-40B4-BE49-F238E27FC236}">
                <a16:creationId xmlns:a16="http://schemas.microsoft.com/office/drawing/2014/main" id="{82F74131-1C66-4356-820A-71C3B36E7A24}"/>
              </a:ext>
            </a:extLst>
          </p:cNvPr>
          <p:cNvSpPr/>
          <p:nvPr/>
        </p:nvSpPr>
        <p:spPr>
          <a:xfrm>
            <a:off x="6432073" y="1104930"/>
            <a:ext cx="5171609" cy="461665"/>
          </a:xfrm>
          <a:prstGeom prst="rect">
            <a:avLst/>
          </a:prstGeom>
        </p:spPr>
        <p:txBody>
          <a:bodyPr wrap="none">
            <a:spAutoFit/>
          </a:bodyPr>
          <a:lstStyle/>
          <a:p>
            <a:pPr marL="342900" indent="-342900">
              <a:buFont typeface="Wingdings" panose="05000000000000000000" pitchFamily="2" charset="2"/>
              <a:buChar char="n"/>
            </a:pPr>
            <a:r>
              <a:rPr lang="zh-CN" altLang="en-US" sz="2400" b="1" dirty="0">
                <a:solidFill>
                  <a:srgbClr val="242C2D"/>
                </a:solidFill>
                <a:latin typeface="黑体"/>
                <a:ea typeface="黑体"/>
              </a:rPr>
              <a:t>国科大和研究所、实验装置相结合</a:t>
            </a:r>
          </a:p>
        </p:txBody>
      </p:sp>
      <p:sp>
        <p:nvSpPr>
          <p:cNvPr id="29" name="矩形 28">
            <a:extLst>
              <a:ext uri="{FF2B5EF4-FFF2-40B4-BE49-F238E27FC236}">
                <a16:creationId xmlns:a16="http://schemas.microsoft.com/office/drawing/2014/main" id="{0271119E-C00B-45FE-84A9-B0C5DBB47E27}"/>
              </a:ext>
            </a:extLst>
          </p:cNvPr>
          <p:cNvSpPr/>
          <p:nvPr/>
        </p:nvSpPr>
        <p:spPr>
          <a:xfrm>
            <a:off x="583424" y="5296187"/>
            <a:ext cx="4539825" cy="1200329"/>
          </a:xfrm>
          <a:prstGeom prst="rect">
            <a:avLst/>
          </a:prstGeom>
          <a:solidFill>
            <a:srgbClr val="053C80"/>
          </a:solidFill>
        </p:spPr>
        <p:txBody>
          <a:bodyPr wrap="square">
            <a:spAutoFit/>
          </a:bodyPr>
          <a:lstStyle/>
          <a:p>
            <a:r>
              <a:rPr lang="zh-CN" altLang="en-US" b="1" dirty="0">
                <a:solidFill>
                  <a:schemeClr val="bg1"/>
                </a:solidFill>
              </a:rPr>
              <a:t>人均生师比低：在学研究生</a:t>
            </a:r>
            <a:r>
              <a:rPr lang="en-US" altLang="zh-CN" b="1" dirty="0">
                <a:solidFill>
                  <a:schemeClr val="bg1"/>
                </a:solidFill>
              </a:rPr>
              <a:t>5.42</a:t>
            </a:r>
            <a:r>
              <a:rPr lang="zh-CN" altLang="en-US" b="1" dirty="0">
                <a:solidFill>
                  <a:schemeClr val="bg1"/>
                </a:solidFill>
              </a:rPr>
              <a:t>万名，每年招生</a:t>
            </a:r>
            <a:r>
              <a:rPr lang="en-US" altLang="zh-CN" b="1" dirty="0">
                <a:solidFill>
                  <a:schemeClr val="bg1"/>
                </a:solidFill>
              </a:rPr>
              <a:t>1.7</a:t>
            </a:r>
            <a:r>
              <a:rPr lang="zh-CN" altLang="en-US" b="1" dirty="0">
                <a:solidFill>
                  <a:schemeClr val="bg1"/>
                </a:solidFill>
              </a:rPr>
              <a:t>万名，导师</a:t>
            </a:r>
            <a:r>
              <a:rPr lang="en-US" altLang="zh-CN" b="1" dirty="0">
                <a:solidFill>
                  <a:schemeClr val="bg1"/>
                </a:solidFill>
              </a:rPr>
              <a:t>1.3</a:t>
            </a:r>
            <a:r>
              <a:rPr lang="zh-CN" altLang="en-US" b="1" dirty="0">
                <a:solidFill>
                  <a:schemeClr val="bg1"/>
                </a:solidFill>
              </a:rPr>
              <a:t>万名。</a:t>
            </a:r>
            <a:r>
              <a:rPr kumimoji="1" lang="zh-CN" altLang="zh-CN" b="1" dirty="0">
                <a:solidFill>
                  <a:schemeClr val="bg1"/>
                </a:solidFill>
                <a:latin typeface="微软雅黑" pitchFamily="34" charset="-122"/>
                <a:ea typeface="微软雅黑" pitchFamily="34" charset="-122"/>
                <a:cs typeface="Times New Roman" panose="02020603050405020304" pitchFamily="18" charset="0"/>
              </a:rPr>
              <a:t>平均</a:t>
            </a:r>
            <a:r>
              <a:rPr kumimoji="1" lang="zh-CN" altLang="en-US" b="1" dirty="0">
                <a:solidFill>
                  <a:schemeClr val="bg1"/>
                </a:solidFill>
                <a:latin typeface="微软雅黑" pitchFamily="34" charset="-122"/>
                <a:ea typeface="微软雅黑" pitchFamily="34" charset="-122"/>
                <a:cs typeface="Times New Roman" panose="02020603050405020304" pitchFamily="18" charset="0"/>
              </a:rPr>
              <a:t>每个</a:t>
            </a:r>
            <a:r>
              <a:rPr kumimoji="1" lang="zh-CN" altLang="zh-CN" b="1" dirty="0">
                <a:solidFill>
                  <a:schemeClr val="bg1"/>
                </a:solidFill>
                <a:latin typeface="微软雅黑" pitchFamily="34" charset="-122"/>
                <a:ea typeface="微软雅黑" pitchFamily="34" charset="-122"/>
                <a:cs typeface="Times New Roman" panose="02020603050405020304" pitchFamily="18" charset="0"/>
              </a:rPr>
              <a:t>导师的年度硕士招生指标为</a:t>
            </a:r>
            <a:r>
              <a:rPr kumimoji="1" lang="en-US" altLang="zh-CN" b="1" dirty="0">
                <a:solidFill>
                  <a:schemeClr val="bg1"/>
                </a:solidFill>
                <a:latin typeface="微软雅黑" pitchFamily="34" charset="-122"/>
                <a:ea typeface="微软雅黑" pitchFamily="34" charset="-122"/>
                <a:cs typeface="Times New Roman" panose="02020603050405020304" pitchFamily="18" charset="0"/>
              </a:rPr>
              <a:t>0.84</a:t>
            </a:r>
            <a:r>
              <a:rPr kumimoji="1" lang="zh-CN" altLang="zh-CN" b="1" dirty="0">
                <a:solidFill>
                  <a:schemeClr val="bg1"/>
                </a:solidFill>
                <a:latin typeface="微软雅黑" pitchFamily="34" charset="-122"/>
                <a:ea typeface="微软雅黑" pitchFamily="34" charset="-122"/>
                <a:cs typeface="Times New Roman" panose="02020603050405020304" pitchFamily="18" charset="0"/>
              </a:rPr>
              <a:t>个，每个博导的年度博士招生指标为</a:t>
            </a:r>
            <a:r>
              <a:rPr kumimoji="1" lang="en-US" altLang="zh-CN" b="1" dirty="0">
                <a:solidFill>
                  <a:schemeClr val="bg1"/>
                </a:solidFill>
                <a:latin typeface="微软雅黑" pitchFamily="34" charset="-122"/>
                <a:ea typeface="微软雅黑" pitchFamily="34" charset="-122"/>
                <a:cs typeface="Times New Roman" panose="02020603050405020304" pitchFamily="18" charset="0"/>
              </a:rPr>
              <a:t>0.99</a:t>
            </a:r>
            <a:r>
              <a:rPr kumimoji="1" lang="zh-CN" altLang="zh-CN" b="1" dirty="0">
                <a:solidFill>
                  <a:schemeClr val="bg1"/>
                </a:solidFill>
                <a:latin typeface="微软雅黑" pitchFamily="34" charset="-122"/>
                <a:ea typeface="微软雅黑" pitchFamily="34" charset="-122"/>
                <a:cs typeface="Times New Roman" panose="02020603050405020304" pitchFamily="18" charset="0"/>
              </a:rPr>
              <a:t>个</a:t>
            </a:r>
            <a:r>
              <a:rPr kumimoji="1" lang="zh-CN" altLang="en-US" b="1" dirty="0">
                <a:solidFill>
                  <a:schemeClr val="bg1"/>
                </a:solidFill>
                <a:latin typeface="微软雅黑" pitchFamily="34" charset="-122"/>
                <a:ea typeface="微软雅黑" pitchFamily="34" charset="-122"/>
                <a:cs typeface="Times New Roman" panose="02020603050405020304" pitchFamily="18" charset="0"/>
              </a:rPr>
              <a:t>。</a:t>
            </a:r>
            <a:endParaRPr lang="zh-CN" altLang="en-US" b="1" dirty="0">
              <a:solidFill>
                <a:schemeClr val="bg1"/>
              </a:solidFill>
              <a:latin typeface="黑体"/>
              <a:ea typeface="黑体"/>
            </a:endParaRPr>
          </a:p>
        </p:txBody>
      </p:sp>
    </p:spTree>
    <p:extLst>
      <p:ext uri="{BB962C8B-B14F-4D97-AF65-F5344CB8AC3E}">
        <p14:creationId xmlns:p14="http://schemas.microsoft.com/office/powerpoint/2010/main" val="2168325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LAYERLEVEL" val="1"/>
  <p:tag name="KSO_WM_TAG_VERSION" val="1.0"/>
  <p:tag name="KSO_WM_BEAUTIFY_FLAG" val="#wm#"/>
  <p:tag name="KSO_WM_UNIT_BK_DARK_LIGHT"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LAYERLEVEL" val="1"/>
  <p:tag name="KSO_WM_TAG_VERSION" val="1.0"/>
  <p:tag name="KSO_WM_BEAUTIFY_FLAG" val="#wm#"/>
  <p:tag name="KSO_WM_UNIT_BK_DARK_LIGHT"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103"/>
  <p:tag name="KSO_WM_UNIT_TYPE" val="a"/>
  <p:tag name="KSO_WM_UNIT_INDEX" val="1"/>
  <p:tag name="KSO_WM_UNIT_ID" val="custom20189103_16*a*1"/>
  <p:tag name="KSO_WM_UNIT_LAYERLEVEL" val="1"/>
  <p:tag name="KSO_WM_UNIT_VALUE" val="8"/>
  <p:tag name="KSO_WM_UNIT_ISCONTENTSTITLE" val="0"/>
  <p:tag name="KSO_WM_UNIT_HIGHLIGHT" val="0"/>
  <p:tag name="KSO_WM_UNIT_COMPATIBLE" val="0"/>
  <p:tag name="KSO_WM_UNIT_CLEAR" val="0"/>
  <p:tag name="KSO_WM_BEAUTIFY_FLAG" val="#wm#"/>
  <p:tag name="KSO_WM_TAG_VERSION" val="1.0"/>
  <p:tag name="KSO_WM_UNIT_PRESET_TEXT" val="ADD TITLE"/>
  <p:tag name="KSO_WM_FULL_TEXT_BEAUTIFY_COPY_ID" val="6"/>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103"/>
  <p:tag name="KSO_WM_UNIT_TYPE" val="a"/>
  <p:tag name="KSO_WM_UNIT_INDEX" val="1"/>
  <p:tag name="KSO_WM_UNIT_ID" val="custom20189103_16*a*1"/>
  <p:tag name="KSO_WM_UNIT_LAYERLEVEL" val="1"/>
  <p:tag name="KSO_WM_UNIT_VALUE" val="8"/>
  <p:tag name="KSO_WM_UNIT_ISCONTENTSTITLE" val="0"/>
  <p:tag name="KSO_WM_UNIT_HIGHLIGHT" val="0"/>
  <p:tag name="KSO_WM_UNIT_COMPATIBLE" val="0"/>
  <p:tag name="KSO_WM_UNIT_CLEAR" val="0"/>
  <p:tag name="KSO_WM_BEAUTIFY_FLAG" val="#wm#"/>
  <p:tag name="KSO_WM_TAG_VERSION" val="1.0"/>
  <p:tag name="KSO_WM_UNIT_PRESET_TEXT" val="ADD TITLE"/>
  <p:tag name="KSO_WM_FULL_TEXT_BEAUTIFY_COPY_ID" val="6"/>
</p:tagLst>
</file>

<file path=ppt/tags/tag18.xml><?xml version="1.0" encoding="utf-8"?>
<p:tagLst xmlns:a="http://schemas.openxmlformats.org/drawingml/2006/main" xmlns:r="http://schemas.openxmlformats.org/officeDocument/2006/relationships" xmlns:p="http://schemas.openxmlformats.org/presentationml/2006/main">
  <p:tag name="KSO_WM_UNIT_VALUE" val="1015*973"/>
  <p:tag name="KSO_WM_UNIT_HIGHLIGHT" val="0"/>
  <p:tag name="KSO_WM_UNIT_COMPATIBLE" val="0"/>
  <p:tag name="KSO_WM_UNIT_DIAGRAM_ISNUMVISUAL" val="0"/>
  <p:tag name="KSO_WM_UNIT_DIAGRAM_ISREFERUNIT" val="0"/>
  <p:tag name="KSO_WM_UNIT_TYPE" val="d"/>
  <p:tag name="KSO_WM_UNIT_INDEX" val="1"/>
  <p:tag name="KSO_WM_UNIT_ID" val="diagram20209858_1*d*1"/>
  <p:tag name="KSO_WM_TEMPLATE_CATEGORY" val="diagram"/>
  <p:tag name="KSO_WM_TEMPLATE_INDEX" val="20209858"/>
  <p:tag name="KSO_WM_UNIT_LAYERLEVEL" val="1"/>
  <p:tag name="KSO_WM_TAG_VERSION" val="1.0"/>
  <p:tag name="KSO_WM_BEAUTIFY_FLAG" val="#wm#"/>
  <p:tag name="KSO_WM_CHIP_GROUPID" val="5e7310da9a230a26b9e88a19"/>
  <p:tag name="KSO_WM_CHIP_XID" val="5e7310da9a230a26b9e88a1a"/>
  <p:tag name="KSO_WM_UNIT_DEC_AREA_ID" val="7734be848b4c45ee807611dc22656d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e9c6b24b38343929609ef2ec1e9c950"/>
  <p:tag name="KSO_WM_UNIT_PLACING_PICTURE" val="ee9c6b24b38343929609ef2ec1e9c950"/>
  <p:tag name="KSO_WM_UNIT_SUPPORT_BIG_FONT" val="1"/>
  <p:tag name="KSO_WM_UNIT_SUPPORT_UNIT_TYPE" val="[&quot;l&quot;,&quot;m&quot;,&quot;n&quot;,&quot;o&quot;,&quot;p&quot;,&quot;q&quot;,&quot;r&quot;,&quot;δ&quot;,&quot;ε&quot;,&quot;ζ&quot;,&quot;η&quot;,&quot;d&quot;,&quot;α&quot;,&quot;β&quot;,&quot;θ&quot;]"/>
  <p:tag name="KSO_WM_TEMPLATE_ASSEMBLE_XID" val="5fd0a6561fa9d42129dce2d1"/>
  <p:tag name="KSO_WM_TEMPLATE_ASSEMBLE_GROUPID" val="5fd0a6561fa9d42129dce2d1"/>
  <p:tag name="KSO_WM_UNIT_PLACING_PICTURE_USER_VIEWPORT" val="{&quot;height&quot;:2424,&quot;width&quot;:3816}"/>
  <p:tag name="KSO_WM_UNIT_PLACING_PICTURE_INFO" val="{&quot;code&quot;:&quot;&quot;,&quot;full_picture&quot;:true,&quot;margin&quot;:{&quot;left&quot;:8.3144654088050629,&quot;right&quot;:9.4369182389936839},&quot;scheme&quot;:&quot;1-1&quot;,&quot;spacing&quot;:5}"/>
  <p:tag name="KSO_WM_UNIT_PLACING_PICTURE_USER_VIEWPORT_SMARTMENU" val="{&quot;height&quot;:2805,&quot;width&quot;:4575.0198364257803}"/>
  <p:tag name="KSO_WM_UNIT_PLACING_PICTURE_USER_RELATIVERECTANGLE_SMARTMENU" val="{&quot;bottom&quot;:0,&quot;left&quot;:0.034139022895146656,&quot;right&quot;:0.034139022895146656,&quot;top&quot;:0}"/>
  <p:tag name="KSO_WM_FULL_TEXT_BEAUTIFY_COPY_ID" val="15"/>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5_Office 主题​​">
  <a:themeElements>
    <a:clrScheme name="年会">
      <a:dk1>
        <a:sysClr val="windowText" lastClr="000000"/>
      </a:dk1>
      <a:lt1>
        <a:sysClr val="window" lastClr="FFFFFF"/>
      </a:lt1>
      <a:dk2>
        <a:srgbClr val="F0E9E9"/>
      </a:dk2>
      <a:lt2>
        <a:srgbClr val="FCFBFB"/>
      </a:lt2>
      <a:accent1>
        <a:srgbClr val="C30000"/>
      </a:accent1>
      <a:accent2>
        <a:srgbClr val="CD2B1B"/>
      </a:accent2>
      <a:accent3>
        <a:srgbClr val="D85636"/>
      </a:accent3>
      <a:accent4>
        <a:srgbClr val="E28052"/>
      </a:accent4>
      <a:accent5>
        <a:srgbClr val="EDAB6D"/>
      </a:accent5>
      <a:accent6>
        <a:srgbClr val="F7D688"/>
      </a:accent6>
      <a:hlink>
        <a:srgbClr val="658BD5"/>
      </a:hlink>
      <a:folHlink>
        <a:srgbClr val="A16AA5"/>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潘冬远waxy">
      <a:dk1>
        <a:srgbClr val="B61616"/>
      </a:dk1>
      <a:lt1>
        <a:srgbClr val="FFFFFF"/>
      </a:lt1>
      <a:dk2>
        <a:srgbClr val="242C2D"/>
      </a:dk2>
      <a:lt2>
        <a:srgbClr val="133984"/>
      </a:lt2>
      <a:accent1>
        <a:srgbClr val="D73C1E"/>
      </a:accent1>
      <a:accent2>
        <a:srgbClr val="3769AF"/>
      </a:accent2>
      <a:accent3>
        <a:srgbClr val="EBAA05"/>
      </a:accent3>
      <a:accent4>
        <a:srgbClr val="A0B932"/>
      </a:accent4>
      <a:accent5>
        <a:srgbClr val="82B9BE"/>
      </a:accent5>
      <a:accent6>
        <a:srgbClr val="B4915F"/>
      </a:accent6>
      <a:hlink>
        <a:srgbClr val="196E7D"/>
      </a:hlink>
      <a:folHlink>
        <a:srgbClr val="BEBEBE"/>
      </a:folHlink>
    </a:clrScheme>
    <a:fontScheme name="SJTU标准I">
      <a:majorFont>
        <a:latin typeface="Book Antiqua"/>
        <a:ea typeface="黑体"/>
        <a:cs typeface=""/>
      </a:majorFont>
      <a:minorFont>
        <a:latin typeface="Book Antiqua"/>
        <a:ea typeface="黑体"/>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marL="285750" indent="-285750">
          <a:lnSpc>
            <a:spcPct val="120000"/>
          </a:lnSpc>
          <a:spcBef>
            <a:spcPts val="1800"/>
          </a:spcBef>
          <a:spcAft>
            <a:spcPts val="600"/>
          </a:spcAft>
          <a:buSzPct val="80000"/>
          <a:buFont typeface="Wingdings" panose="05000000000000000000" pitchFamily="2" charset="2"/>
          <a:buChar char="l"/>
          <a:defRPr sz="2000" b="1" dirty="0" smtClean="0">
            <a:solidFill>
              <a:schemeClr val="bg2"/>
            </a:solidFill>
            <a:latin typeface="微软雅黑" panose="020B0503020204020204" pitchFamily="34" charset="-122"/>
            <a:ea typeface="微软雅黑" panose="020B0503020204020204" pitchFamily="34" charset="-122"/>
            <a:cs typeface="Times New Roman" panose="02020603050405020304" pitchFamily="18" charset="0"/>
          </a:defRPr>
        </a:defPPr>
      </a:lstStyle>
      <a:style>
        <a:lnRef idx="2">
          <a:schemeClr val="accent5"/>
        </a:lnRef>
        <a:fillRef idx="1">
          <a:schemeClr val="lt1"/>
        </a:fillRef>
        <a:effectRef idx="0">
          <a:schemeClr val="accent5"/>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自定义设计方案">
  <a:themeElements>
    <a:clrScheme name="潘冬远waxy">
      <a:dk1>
        <a:srgbClr val="B61616"/>
      </a:dk1>
      <a:lt1>
        <a:srgbClr val="FFFFFF"/>
      </a:lt1>
      <a:dk2>
        <a:srgbClr val="242C2D"/>
      </a:dk2>
      <a:lt2>
        <a:srgbClr val="133984"/>
      </a:lt2>
      <a:accent1>
        <a:srgbClr val="D73C1E"/>
      </a:accent1>
      <a:accent2>
        <a:srgbClr val="3769AF"/>
      </a:accent2>
      <a:accent3>
        <a:srgbClr val="EBAA05"/>
      </a:accent3>
      <a:accent4>
        <a:srgbClr val="A0B932"/>
      </a:accent4>
      <a:accent5>
        <a:srgbClr val="82B9BE"/>
      </a:accent5>
      <a:accent6>
        <a:srgbClr val="B4915F"/>
      </a:accent6>
      <a:hlink>
        <a:srgbClr val="196E7D"/>
      </a:hlink>
      <a:folHlink>
        <a:srgbClr val="BEBEBE"/>
      </a:folHlink>
    </a:clrScheme>
    <a:fontScheme name="SJTU标准I">
      <a:majorFont>
        <a:latin typeface="Book Antiqua"/>
        <a:ea typeface="黑体"/>
        <a:cs typeface=""/>
      </a:majorFont>
      <a:minorFont>
        <a:latin typeface="Book Antiqua"/>
        <a:ea typeface="黑体"/>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marL="285750" indent="-285750">
          <a:lnSpc>
            <a:spcPct val="120000"/>
          </a:lnSpc>
          <a:spcBef>
            <a:spcPts val="1800"/>
          </a:spcBef>
          <a:spcAft>
            <a:spcPts val="600"/>
          </a:spcAft>
          <a:buSzPct val="80000"/>
          <a:buFont typeface="Wingdings" panose="05000000000000000000" pitchFamily="2" charset="2"/>
          <a:buChar char="l"/>
          <a:defRPr sz="2000" b="1" dirty="0" smtClean="0">
            <a:solidFill>
              <a:schemeClr val="bg2"/>
            </a:solidFill>
            <a:latin typeface="微软雅黑" panose="020B0503020204020204" pitchFamily="34" charset="-122"/>
            <a:ea typeface="微软雅黑" panose="020B0503020204020204" pitchFamily="34" charset="-122"/>
            <a:cs typeface="Times New Roman" panose="02020603050405020304" pitchFamily="18" charset="0"/>
          </a:defRPr>
        </a:defPPr>
      </a:lstStyle>
      <a:style>
        <a:lnRef idx="2">
          <a:schemeClr val="accent5"/>
        </a:lnRef>
        <a:fillRef idx="1">
          <a:schemeClr val="lt1"/>
        </a:fillRef>
        <a:effectRef idx="0">
          <a:schemeClr val="accent5"/>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07">
      <a:dk1>
        <a:sysClr val="windowText" lastClr="000000"/>
      </a:dk1>
      <a:lt1>
        <a:sysClr val="window" lastClr="FFFFFF"/>
      </a:lt1>
      <a:dk2>
        <a:srgbClr val="1F497D"/>
      </a:dk2>
      <a:lt2>
        <a:srgbClr val="EEECE1"/>
      </a:lt2>
      <a:accent1>
        <a:srgbClr val="0070C0"/>
      </a:accent1>
      <a:accent2>
        <a:srgbClr val="FFC000"/>
      </a:accent2>
      <a:accent3>
        <a:srgbClr val="BFBFBF"/>
      </a:accent3>
      <a:accent4>
        <a:srgbClr val="BFBFBF"/>
      </a:accent4>
      <a:accent5>
        <a:srgbClr val="BFBFBF"/>
      </a:accent5>
      <a:accent6>
        <a:srgbClr val="BFBFBF"/>
      </a:accent6>
      <a:hlink>
        <a:srgbClr val="0000FF"/>
      </a:hlink>
      <a:folHlink>
        <a:srgbClr val="800080"/>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J">
    <a:dk1>
      <a:sysClr val="windowText" lastClr="000000"/>
    </a:dk1>
    <a:lt1>
      <a:sysClr val="window" lastClr="FFFFFF"/>
    </a:lt1>
    <a:dk2>
      <a:srgbClr val="1F497D"/>
    </a:dk2>
    <a:lt2>
      <a:srgbClr val="EEECE1"/>
    </a:lt2>
    <a:accent1>
      <a:srgbClr val="0000FF"/>
    </a:accent1>
    <a:accent2>
      <a:srgbClr val="FF0000"/>
    </a:accent2>
    <a:accent3>
      <a:srgbClr val="00FF00"/>
    </a:accent3>
    <a:accent4>
      <a:srgbClr val="FF00FF"/>
    </a:accent4>
    <a:accent5>
      <a:srgbClr val="006600"/>
    </a:accent5>
    <a:accent6>
      <a:srgbClr val="F79646"/>
    </a:accent6>
    <a:hlink>
      <a:srgbClr val="0000FF"/>
    </a:hlink>
    <a:folHlink>
      <a:srgbClr val="800080"/>
    </a:folHlink>
  </a:clrScheme>
  <a:fontScheme name="自定义设计方案">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J">
    <a:dk1>
      <a:sysClr val="windowText" lastClr="000000"/>
    </a:dk1>
    <a:lt1>
      <a:sysClr val="window" lastClr="FFFFFF"/>
    </a:lt1>
    <a:dk2>
      <a:srgbClr val="1F497D"/>
    </a:dk2>
    <a:lt2>
      <a:srgbClr val="EEECE1"/>
    </a:lt2>
    <a:accent1>
      <a:srgbClr val="0000FF"/>
    </a:accent1>
    <a:accent2>
      <a:srgbClr val="FF0000"/>
    </a:accent2>
    <a:accent3>
      <a:srgbClr val="00FF00"/>
    </a:accent3>
    <a:accent4>
      <a:srgbClr val="FF00FF"/>
    </a:accent4>
    <a:accent5>
      <a:srgbClr val="006600"/>
    </a:accent5>
    <a:accent6>
      <a:srgbClr val="F79646"/>
    </a:accent6>
    <a:hlink>
      <a:srgbClr val="0000FF"/>
    </a:hlink>
    <a:folHlink>
      <a:srgbClr val="800080"/>
    </a:folHlink>
  </a:clrScheme>
  <a:fontScheme name="自定义设计方案">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5273</TotalTime>
  <Words>4665</Words>
  <Application>Microsoft Office PowerPoint</Application>
  <PresentationFormat>宽屏</PresentationFormat>
  <Paragraphs>644</Paragraphs>
  <Slides>32</Slides>
  <Notes>14</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32</vt:i4>
      </vt:variant>
    </vt:vector>
  </HeadingPairs>
  <TitlesOfParts>
    <vt:vector size="52" baseType="lpstr">
      <vt:lpstr>+中文正文</vt:lpstr>
      <vt:lpstr>Dialog</vt:lpstr>
      <vt:lpstr>等线</vt:lpstr>
      <vt:lpstr>仿宋_GB2312</vt:lpstr>
      <vt:lpstr>黑体</vt:lpstr>
      <vt:lpstr>华文宋体</vt:lpstr>
      <vt:lpstr>华文中宋</vt:lpstr>
      <vt:lpstr>隶书</vt:lpstr>
      <vt:lpstr>宋体</vt:lpstr>
      <vt:lpstr>微软雅黑</vt:lpstr>
      <vt:lpstr>Arial</vt:lpstr>
      <vt:lpstr>Book Antiqua</vt:lpstr>
      <vt:lpstr>Calibri</vt:lpstr>
      <vt:lpstr>Century Gothic</vt:lpstr>
      <vt:lpstr>Times New Roman</vt:lpstr>
      <vt:lpstr>Wingdings</vt:lpstr>
      <vt:lpstr>5_Office 主题​​</vt:lpstr>
      <vt:lpstr>自定义设计方案</vt:lpstr>
      <vt:lpstr>5_自定义设计方案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科教融合：核科学与技术学院</vt:lpstr>
      <vt:lpstr>科教融合：物理学院近代物理系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DELL</cp:lastModifiedBy>
  <cp:revision>612</cp:revision>
  <dcterms:created xsi:type="dcterms:W3CDTF">2019-06-19T02:08:00Z</dcterms:created>
  <dcterms:modified xsi:type="dcterms:W3CDTF">2024-07-05T06:34:11Z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2052-11.8.6.8811</vt:lpwstr>
  </property>
  <property fmtid="{D5CDD505-2E9C-101B-9397-08002B2CF9AE}" pid="3" name="ICV">
    <vt:lpwstr>4CB8CA55334E43DE82F2C748A06B2BE2</vt:lpwstr>
  </property>
</Properties>
</file>