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2" r:id="rId3"/>
    <p:sldId id="264" r:id="rId4"/>
    <p:sldId id="263" r:id="rId5"/>
    <p:sldId id="265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\Desktop\zhiyanwuli\&#24037;&#20316;&#31807;1-&#30011;&#2227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\Desktop\zhiyanwuli\&#24037;&#20316;&#31807;1-&#30011;&#2227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\Desktop\zhiyanwuli\&#24037;&#20316;&#31807;1-&#30011;&#2227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流体计算!$X$1</c:f>
              <c:strCache>
                <c:ptCount val="1"/>
                <c:pt idx="0">
                  <c:v>第15单元铜表面最高温度℃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流体计算!$J$2:$J$8</c:f>
              <c:numCache>
                <c:formatCode>0.00_);[Red]\(0.00\)</c:formatCode>
                <c:ptCount val="7"/>
                <c:pt idx="0">
                  <c:v>6</c:v>
                </c:pt>
                <c:pt idx="1">
                  <c:v>10</c:v>
                </c:pt>
                <c:pt idx="2">
                  <c:v>20</c:v>
                </c:pt>
                <c:pt idx="3">
                  <c:v>40</c:v>
                </c:pt>
                <c:pt idx="4">
                  <c:v>60</c:v>
                </c:pt>
                <c:pt idx="5">
                  <c:v>80</c:v>
                </c:pt>
                <c:pt idx="6">
                  <c:v>100</c:v>
                </c:pt>
              </c:numCache>
            </c:numRef>
          </c:xVal>
          <c:yVal>
            <c:numRef>
              <c:f>流体计算!$X$2:$X$8</c:f>
              <c:numCache>
                <c:formatCode>0.00_);[Red]\(0.00\)</c:formatCode>
                <c:ptCount val="7"/>
                <c:pt idx="0">
                  <c:v>49.891440000000003</c:v>
                </c:pt>
                <c:pt idx="1">
                  <c:v>39.960050000000003</c:v>
                </c:pt>
                <c:pt idx="2">
                  <c:v>32.545400000000001</c:v>
                </c:pt>
                <c:pt idx="3">
                  <c:v>28.857569999999999</c:v>
                </c:pt>
                <c:pt idx="4">
                  <c:v>27.59722</c:v>
                </c:pt>
                <c:pt idx="5">
                  <c:v>26.953579999999999</c:v>
                </c:pt>
                <c:pt idx="6">
                  <c:v>26.55996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93E-4544-A4BD-2981E31A86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7108303"/>
        <c:axId val="1013665711"/>
      </c:scatterChart>
      <c:valAx>
        <c:axId val="1027108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CN" altLang="en-US"/>
                  <a:t>三通道冷却水总流量</a:t>
                </a:r>
                <a:r>
                  <a:rPr lang="en-US" altLang="zh-CN"/>
                  <a:t>g/s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0_);[Red]\(0.0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13665711"/>
        <c:crosses val="autoZero"/>
        <c:crossBetween val="midCat"/>
      </c:valAx>
      <c:valAx>
        <c:axId val="1013665711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CN" altLang="en-US"/>
                  <a:t>第</a:t>
                </a:r>
                <a:r>
                  <a:rPr lang="en-US" altLang="zh-CN"/>
                  <a:t>15</a:t>
                </a:r>
                <a:r>
                  <a:rPr lang="zh-CN" altLang="en-US"/>
                  <a:t>个单元铜表面最高温度℃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0_);[Red]\(0.0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2710830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流体计算!$S$1</c:f>
              <c:strCache>
                <c:ptCount val="1"/>
                <c:pt idx="0">
                  <c:v>内冷却流道压差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流体计算!$J$2:$J$8</c:f>
              <c:numCache>
                <c:formatCode>0.00_);[Red]\(0.00\)</c:formatCode>
                <c:ptCount val="7"/>
                <c:pt idx="0">
                  <c:v>6</c:v>
                </c:pt>
                <c:pt idx="1">
                  <c:v>10</c:v>
                </c:pt>
                <c:pt idx="2">
                  <c:v>20</c:v>
                </c:pt>
                <c:pt idx="3">
                  <c:v>40</c:v>
                </c:pt>
                <c:pt idx="4">
                  <c:v>60</c:v>
                </c:pt>
                <c:pt idx="5">
                  <c:v>80</c:v>
                </c:pt>
                <c:pt idx="6">
                  <c:v>100</c:v>
                </c:pt>
              </c:numCache>
            </c:numRef>
          </c:xVal>
          <c:yVal>
            <c:numRef>
              <c:f>流体计算!$S$2:$S$8</c:f>
              <c:numCache>
                <c:formatCode>0.00_);[Red]\(0.00\)</c:formatCode>
                <c:ptCount val="7"/>
                <c:pt idx="0">
                  <c:v>17.644949</c:v>
                </c:pt>
                <c:pt idx="1">
                  <c:v>29.693698999999999</c:v>
                </c:pt>
                <c:pt idx="2">
                  <c:v>60.388834000000003</c:v>
                </c:pt>
                <c:pt idx="3">
                  <c:v>123.56778</c:v>
                </c:pt>
                <c:pt idx="4">
                  <c:v>188.55697000000001</c:v>
                </c:pt>
                <c:pt idx="5">
                  <c:v>255.04426000000001</c:v>
                </c:pt>
                <c:pt idx="6">
                  <c:v>322.86311999999998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711-4AF9-BBD5-212CA8817F2F}"/>
            </c:ext>
          </c:extLst>
        </c:ser>
        <c:ser>
          <c:idx val="1"/>
          <c:order val="1"/>
          <c:tx>
            <c:strRef>
              <c:f>流体计算!$T$1</c:f>
              <c:strCache>
                <c:ptCount val="1"/>
                <c:pt idx="0">
                  <c:v>外侧冷却流道压差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流体计算!$J$2:$J$8</c:f>
              <c:numCache>
                <c:formatCode>0.00_);[Red]\(0.00\)</c:formatCode>
                <c:ptCount val="7"/>
                <c:pt idx="0">
                  <c:v>6</c:v>
                </c:pt>
                <c:pt idx="1">
                  <c:v>10</c:v>
                </c:pt>
                <c:pt idx="2">
                  <c:v>20</c:v>
                </c:pt>
                <c:pt idx="3">
                  <c:v>40</c:v>
                </c:pt>
                <c:pt idx="4">
                  <c:v>60</c:v>
                </c:pt>
                <c:pt idx="5">
                  <c:v>80</c:v>
                </c:pt>
                <c:pt idx="6">
                  <c:v>100</c:v>
                </c:pt>
              </c:numCache>
            </c:numRef>
          </c:xVal>
          <c:yVal>
            <c:numRef>
              <c:f>流体计算!$T$2:$T$8</c:f>
              <c:numCache>
                <c:formatCode>0.00_);[Red]\(0.00\)</c:formatCode>
                <c:ptCount val="7"/>
                <c:pt idx="0">
                  <c:v>17.363139</c:v>
                </c:pt>
                <c:pt idx="1">
                  <c:v>29.206009999999999</c:v>
                </c:pt>
                <c:pt idx="2">
                  <c:v>59.443050999999997</c:v>
                </c:pt>
                <c:pt idx="3">
                  <c:v>121.94347</c:v>
                </c:pt>
                <c:pt idx="4">
                  <c:v>186.48371</c:v>
                </c:pt>
                <c:pt idx="5">
                  <c:v>252.62950000000001</c:v>
                </c:pt>
                <c:pt idx="6">
                  <c:v>320.14433000000002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F711-4AF9-BBD5-212CA8817F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7901887"/>
        <c:axId val="978433119"/>
      </c:scatterChart>
      <c:valAx>
        <c:axId val="77790188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CN" altLang="en-US"/>
                  <a:t>三通道冷却水总流量</a:t>
                </a:r>
                <a:r>
                  <a:rPr lang="en-US" altLang="zh-CN"/>
                  <a:t>g/s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0_);[Red]\(0.0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978433119"/>
        <c:crosses val="autoZero"/>
        <c:crossBetween val="midCat"/>
      </c:valAx>
      <c:valAx>
        <c:axId val="978433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CN" altLang="en-US" dirty="0"/>
                  <a:t>流体进出口压差</a:t>
                </a:r>
                <a:r>
                  <a:rPr lang="en-US" altLang="zh-CN" dirty="0"/>
                  <a:t>Pa</a:t>
                </a:r>
                <a:endParaRPr lang="zh-CN" alt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0_);[Red]\(0.0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7790188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60g/s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Sheet2!$A$2:$A$6</c:f>
              <c:numCache>
                <c:formatCode>General</c:formatCode>
                <c:ptCount val="5"/>
                <c:pt idx="0">
                  <c:v>10</c:v>
                </c:pt>
                <c:pt idx="1">
                  <c:v>12.5</c:v>
                </c:pt>
                <c:pt idx="2">
                  <c:v>15</c:v>
                </c:pt>
                <c:pt idx="3">
                  <c:v>17.5</c:v>
                </c:pt>
                <c:pt idx="4">
                  <c:v>20</c:v>
                </c:pt>
              </c:numCache>
            </c:numRef>
          </c:xVal>
          <c:yVal>
            <c:numRef>
              <c:f>Sheet2!$B$2:$B$6</c:f>
              <c:numCache>
                <c:formatCode>0.00_);[Red]\(0.00\)</c:formatCode>
                <c:ptCount val="5"/>
                <c:pt idx="0">
                  <c:v>27.59722</c:v>
                </c:pt>
                <c:pt idx="1">
                  <c:v>30.09722</c:v>
                </c:pt>
                <c:pt idx="2">
                  <c:v>32.59722</c:v>
                </c:pt>
                <c:pt idx="3">
                  <c:v>35.09722</c:v>
                </c:pt>
                <c:pt idx="4">
                  <c:v>37.59722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75F-42A0-94D4-88BA898F9D7C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80g/s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Sheet2!$A$2:$A$6</c:f>
              <c:numCache>
                <c:formatCode>General</c:formatCode>
                <c:ptCount val="5"/>
                <c:pt idx="0">
                  <c:v>10</c:v>
                </c:pt>
                <c:pt idx="1">
                  <c:v>12.5</c:v>
                </c:pt>
                <c:pt idx="2">
                  <c:v>15</c:v>
                </c:pt>
                <c:pt idx="3">
                  <c:v>17.5</c:v>
                </c:pt>
                <c:pt idx="4">
                  <c:v>20</c:v>
                </c:pt>
              </c:numCache>
            </c:numRef>
          </c:xVal>
          <c:yVal>
            <c:numRef>
              <c:f>Sheet2!$C$2:$C$6</c:f>
              <c:numCache>
                <c:formatCode>0.00_);[Red]\(0.00\)</c:formatCode>
                <c:ptCount val="5"/>
                <c:pt idx="0">
                  <c:v>26.953579999999999</c:v>
                </c:pt>
                <c:pt idx="1">
                  <c:v>29.452580000000001</c:v>
                </c:pt>
                <c:pt idx="2">
                  <c:v>31.953579999999999</c:v>
                </c:pt>
                <c:pt idx="3">
                  <c:v>34.453580000000002</c:v>
                </c:pt>
                <c:pt idx="4">
                  <c:v>36.953580000000002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75F-42A0-94D4-88BA898F9D7C}"/>
            </c:ext>
          </c:extLst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100g/s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Sheet2!$A$2:$A$6</c:f>
              <c:numCache>
                <c:formatCode>General</c:formatCode>
                <c:ptCount val="5"/>
                <c:pt idx="0">
                  <c:v>10</c:v>
                </c:pt>
                <c:pt idx="1">
                  <c:v>12.5</c:v>
                </c:pt>
                <c:pt idx="2">
                  <c:v>15</c:v>
                </c:pt>
                <c:pt idx="3">
                  <c:v>17.5</c:v>
                </c:pt>
                <c:pt idx="4">
                  <c:v>20</c:v>
                </c:pt>
              </c:numCache>
            </c:numRef>
          </c:xVal>
          <c:yVal>
            <c:numRef>
              <c:f>Sheet2!$D$2:$D$6</c:f>
              <c:numCache>
                <c:formatCode>0.00_);[Red]\(0.00\)</c:formatCode>
                <c:ptCount val="5"/>
                <c:pt idx="0">
                  <c:v>26.55996</c:v>
                </c:pt>
                <c:pt idx="1">
                  <c:v>29.05996</c:v>
                </c:pt>
                <c:pt idx="2">
                  <c:v>31.55996</c:v>
                </c:pt>
                <c:pt idx="3">
                  <c:v>34.059959999999997</c:v>
                </c:pt>
                <c:pt idx="4">
                  <c:v>36.559959999999997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75F-42A0-94D4-88BA898F9D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2611327"/>
        <c:axId val="1014555407"/>
      </c:scatterChart>
      <c:valAx>
        <c:axId val="1072611327"/>
        <c:scaling>
          <c:orientation val="minMax"/>
          <c:min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CN" altLang="en-US"/>
                  <a:t>冷却水入口温度 ℃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14555407"/>
        <c:crosses val="autoZero"/>
        <c:crossBetween val="midCat"/>
      </c:valAx>
      <c:valAx>
        <c:axId val="1014555407"/>
        <c:scaling>
          <c:orientation val="minMax"/>
          <c:min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CN" altLang="en-US"/>
                  <a:t>第</a:t>
                </a:r>
                <a:r>
                  <a:rPr lang="en-US" altLang="zh-CN"/>
                  <a:t>15</a:t>
                </a:r>
                <a:r>
                  <a:rPr lang="zh-CN" altLang="en-US"/>
                  <a:t>单元铜表面最高温度℃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0_);[Red]\(0.0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72611327"/>
        <c:crosses val="autoZero"/>
        <c:crossBetween val="midCat"/>
        <c:majorUnit val="5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3A176A-473E-46E4-B0E5-6EBD38E7C7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015F889-E084-46CD-A173-4BBDD8020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46FC91-C0E6-4EE9-AFB3-37BB25CA1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703ADD-66A2-4C16-9E6E-FBE99012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DAF1CC-16A7-476E-B29C-D3B630C3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863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C0CCDC-3D40-49D6-B549-2FC798867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10EE91E-F08B-4435-BD6C-F1131214E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8A6EECE-DE4B-423B-8A34-A05D79695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FC4220-EBD5-4F75-A31A-DB84761A9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AF3B47-0491-45AF-80E5-69F34F192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935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58F8D68-B50E-4B86-85F1-BE73750C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91B910F-7B43-4591-9DC9-1C499806A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F61B49-E520-49EE-AC88-0A2C8ACB3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929C97-47E6-49D6-818F-BC2DAB8E1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4AA0CB-8D3F-4C62-AC7B-86CB81A0F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994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A46096-8C19-4AAD-AFB4-DCE228F67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2474DE-F3FF-40F2-9408-17BE0C405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1E2AD1-8C15-4668-8F32-FA5445CA7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37F11C-A8DE-49C0-BB24-82930D06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96BC144-98C1-4FE1-AE1B-4ED9F9238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495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ABD7B1-50A3-4EE8-86D6-FF2E8584E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3C6A8B7-423A-4B29-ABFF-199525E03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CB17D3-8C43-40B4-AAC2-4B90A7612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0D069B8-132C-4D27-B30A-DF65F3DA1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D7DE34-AAF8-4ECD-9669-71E61A51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74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0E6651-CDF4-4DC2-9072-10A443F68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DCA4AD-D0C6-4BDA-8BF1-CFB092762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55F0C4B-A404-4903-9A8B-306B1064E4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56EAEA3-63AA-478D-9DE2-6B0456044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4DB8015-BE2A-4822-8640-9824C1D5B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9B86713-7C7E-4634-B4EA-7FB43AB71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965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B197A0-437B-4A9A-869C-5F702EDC5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A5361AE-58CE-41D3-8262-ADE8890DE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0A93678-72C7-48C4-BE01-44650C1F3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1C697DF-5531-4E12-82C0-742753C80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EC36990-6978-4A42-A351-53E84ACD2B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99B1A3B-A4F3-49BE-84EB-14FAEF75A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D30C507-8407-4050-B170-3F99F486A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005D5AB-22CF-42B0-9C38-3A1C1852E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883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A6A781-1B76-4F16-8C1F-7D4AFB2CC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9124FA7-1A96-4986-AF71-1A8921E3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0A5043C-DC98-4E00-AEED-47E1F361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988D3AF-96A0-4543-8834-DE87523E4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258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00449B8-BB7F-4890-A0D8-33AB2DC68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737C97F-E8F8-4E43-9628-9F0BCACE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AB77C94-A70B-474C-A2B2-B4C12C00A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17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D8C895-9168-49E6-96FA-6FAB61CEF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05068A-C100-438E-8A09-5E55B17DE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BB9E205-1A7C-4D82-B28B-3A636EAB9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F888167-CA7E-4CC6-9EF2-8F6A2878E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EF85A19-E6C3-4A96-8A93-A72233A6C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9F4D6A1-AD6E-481A-8493-1326B86A9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0251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C68990-810D-46A3-B377-0EA48DF0C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F5A49A2-B84D-4005-86F4-941E89E660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5D46482-7A38-47CB-9AF1-4E56F4B2D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66396AE-A26F-43AB-9B53-4A2730928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C69A40-21BB-4876-842A-FB377A496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53FC2ED-889D-4DB6-9D26-96E666658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127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4E620DF-0F92-4EBD-BA9A-4AFC84508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CA11533-022C-46F6-8E35-4BECE70E7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921A58-78E2-4E7E-BA1C-C684080E0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07D29-8BDE-419A-88B3-3A809A2F2243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591D33-2A30-4358-AB5F-FFCAA20661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E3CB59-7AF4-46A1-982C-49162FD39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45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>
            <a:extLst>
              <a:ext uri="{FF2B5EF4-FFF2-40B4-BE49-F238E27FC236}">
                <a16:creationId xmlns:a16="http://schemas.microsoft.com/office/drawing/2014/main" id="{7864AC6F-99C9-469B-825B-9AE7F3E40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22" y="946754"/>
            <a:ext cx="7200000" cy="96705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78BB23E-BE82-4D94-A831-45A23AADAD2D}"/>
              </a:ext>
            </a:extLst>
          </p:cNvPr>
          <p:cNvSpPr txBox="1"/>
          <p:nvPr/>
        </p:nvSpPr>
        <p:spPr>
          <a:xfrm>
            <a:off x="341163" y="275604"/>
            <a:ext cx="3103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6">
                    <a:lumMod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①稳态热计算：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ACC48BF-ACA6-4D15-8EFE-8B4F4D39307D}"/>
              </a:ext>
            </a:extLst>
          </p:cNvPr>
          <p:cNvSpPr txBox="1"/>
          <p:nvPr/>
        </p:nvSpPr>
        <p:spPr>
          <a:xfrm>
            <a:off x="3019090" y="1983470"/>
            <a:ext cx="158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三通道冷却</a:t>
            </a: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034A804F-7244-43CF-8FC8-7D53C285C1BF}"/>
              </a:ext>
            </a:extLst>
          </p:cNvPr>
          <p:cNvGrpSpPr/>
          <p:nvPr/>
        </p:nvGrpSpPr>
        <p:grpSpPr>
          <a:xfrm>
            <a:off x="7688550" y="780947"/>
            <a:ext cx="3937955" cy="2464870"/>
            <a:chOff x="8160161" y="3575238"/>
            <a:chExt cx="3937955" cy="2464870"/>
          </a:xfrm>
        </p:grpSpPr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9DC9FB6B-AFE9-4117-B263-49705D043F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60161" y="3575238"/>
              <a:ext cx="3240000" cy="2262141"/>
            </a:xfrm>
            <a:prstGeom prst="rect">
              <a:avLst/>
            </a:prstGeom>
          </p:spPr>
        </p:pic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EF536C32-F148-45F7-AF53-B19E92742502}"/>
                </a:ext>
              </a:extLst>
            </p:cNvPr>
            <p:cNvSpPr txBox="1"/>
            <p:nvPr/>
          </p:nvSpPr>
          <p:spPr>
            <a:xfrm>
              <a:off x="8726644" y="5701554"/>
              <a:ext cx="21070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三通道冷却 横截面</a:t>
              </a:r>
            </a:p>
          </p:txBody>
        </p: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35A95A6B-AB48-4755-92B2-C94922E4E1B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357977" y="3747403"/>
              <a:ext cx="419928" cy="2697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DD7EE32C-1448-41C9-A07C-2A867A3B5698}"/>
                </a:ext>
              </a:extLst>
            </p:cNvPr>
            <p:cNvSpPr txBox="1"/>
            <p:nvPr/>
          </p:nvSpPr>
          <p:spPr>
            <a:xfrm>
              <a:off x="11400161" y="4024412"/>
              <a:ext cx="69795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铝管总厚</a:t>
              </a: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10mm</a:t>
              </a:r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，流道厚度</a:t>
              </a: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6mm</a:t>
              </a:r>
              <a:endParaRPr lang="zh-CN" altLang="en-US" sz="16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18" name="文本框 17">
            <a:extLst>
              <a:ext uri="{FF2B5EF4-FFF2-40B4-BE49-F238E27FC236}">
                <a16:creationId xmlns:a16="http://schemas.microsoft.com/office/drawing/2014/main" id="{C5EE0063-C4C2-40F5-B859-23DBBFC0D167}"/>
              </a:ext>
            </a:extLst>
          </p:cNvPr>
          <p:cNvSpPr txBox="1"/>
          <p:nvPr/>
        </p:nvSpPr>
        <p:spPr>
          <a:xfrm>
            <a:off x="435696" y="5225689"/>
            <a:ext cx="39849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个单元为阵列组合的形式，假定冷却流量足够，换热效率理想，取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1/15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作为有限元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稳态热模块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仿真对象。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C5AEEAE7-844A-4203-95F8-2165D9EEA802}"/>
              </a:ext>
            </a:extLst>
          </p:cNvPr>
          <p:cNvGrpSpPr/>
          <p:nvPr/>
        </p:nvGrpSpPr>
        <p:grpSpPr>
          <a:xfrm>
            <a:off x="435696" y="2705386"/>
            <a:ext cx="4666595" cy="2464763"/>
            <a:chOff x="435696" y="2705386"/>
            <a:chExt cx="4666595" cy="2464763"/>
          </a:xfrm>
        </p:grpSpPr>
        <p:pic>
          <p:nvPicPr>
            <p:cNvPr id="23" name="图片 22">
              <a:extLst>
                <a:ext uri="{FF2B5EF4-FFF2-40B4-BE49-F238E27FC236}">
                  <a16:creationId xmlns:a16="http://schemas.microsoft.com/office/drawing/2014/main" id="{6B11933D-2758-4987-B3C3-8D206C5B84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8719" y="2944072"/>
              <a:ext cx="2880000" cy="1987391"/>
            </a:xfrm>
            <a:prstGeom prst="rect">
              <a:avLst/>
            </a:prstGeom>
          </p:spPr>
        </p:pic>
        <p:cxnSp>
          <p:nvCxnSpPr>
            <p:cNvPr id="24" name="直接箭头连接符 23">
              <a:extLst>
                <a:ext uri="{FF2B5EF4-FFF2-40B4-BE49-F238E27FC236}">
                  <a16:creationId xmlns:a16="http://schemas.microsoft.com/office/drawing/2014/main" id="{ADA17462-59F5-4C07-B14E-32EDBF1BC3B4}"/>
                </a:ext>
              </a:extLst>
            </p:cNvPr>
            <p:cNvCxnSpPr/>
            <p:nvPr/>
          </p:nvCxnSpPr>
          <p:spPr>
            <a:xfrm flipH="1">
              <a:off x="1191239" y="2944072"/>
              <a:ext cx="201335" cy="348543"/>
            </a:xfrm>
            <a:prstGeom prst="straightConnector1">
              <a:avLst/>
            </a:prstGeom>
            <a:ln w="95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1FA090C6-0CCF-453C-B0D8-9E17BF3C556F}"/>
                </a:ext>
              </a:extLst>
            </p:cNvPr>
            <p:cNvSpPr txBox="1"/>
            <p:nvPr/>
          </p:nvSpPr>
          <p:spPr>
            <a:xfrm>
              <a:off x="1392573" y="2705386"/>
              <a:ext cx="31039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冷却管道内壁定壁温</a:t>
              </a: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10.0</a:t>
              </a:r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℃</a:t>
              </a:r>
            </a:p>
          </p:txBody>
        </p:sp>
        <p:cxnSp>
          <p:nvCxnSpPr>
            <p:cNvPr id="26" name="直接箭头连接符 25">
              <a:extLst>
                <a:ext uri="{FF2B5EF4-FFF2-40B4-BE49-F238E27FC236}">
                  <a16:creationId xmlns:a16="http://schemas.microsoft.com/office/drawing/2014/main" id="{A8A53520-A2FB-4244-87D1-717AD60AAAC9}"/>
                </a:ext>
              </a:extLst>
            </p:cNvPr>
            <p:cNvCxnSpPr/>
            <p:nvPr/>
          </p:nvCxnSpPr>
          <p:spPr>
            <a:xfrm flipV="1">
              <a:off x="1082182" y="4461451"/>
              <a:ext cx="318780" cy="436228"/>
            </a:xfrm>
            <a:prstGeom prst="straightConnector1">
              <a:avLst/>
            </a:prstGeom>
            <a:ln w="952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F51A31DE-81F1-4CE8-AD9D-193D7A97C502}"/>
                </a:ext>
              </a:extLst>
            </p:cNvPr>
            <p:cNvSpPr txBox="1"/>
            <p:nvPr/>
          </p:nvSpPr>
          <p:spPr>
            <a:xfrm>
              <a:off x="435696" y="4831595"/>
              <a:ext cx="31039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导热硅脂热通量</a:t>
              </a: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8.0W×4</a:t>
              </a:r>
              <a:endParaRPr lang="zh-CN" altLang="en-US" sz="16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cxnSp>
          <p:nvCxnSpPr>
            <p:cNvPr id="29" name="直接箭头连接符 28">
              <a:extLst>
                <a:ext uri="{FF2B5EF4-FFF2-40B4-BE49-F238E27FC236}">
                  <a16:creationId xmlns:a16="http://schemas.microsoft.com/office/drawing/2014/main" id="{B9327221-A294-4208-A276-E3432A723DE8}"/>
                </a:ext>
              </a:extLst>
            </p:cNvPr>
            <p:cNvCxnSpPr/>
            <p:nvPr/>
          </p:nvCxnSpPr>
          <p:spPr>
            <a:xfrm flipH="1">
              <a:off x="2846146" y="3245817"/>
              <a:ext cx="802573" cy="121113"/>
            </a:xfrm>
            <a:prstGeom prst="straightConnector1">
              <a:avLst/>
            </a:prstGeom>
            <a:ln w="95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0B2F2AA3-C977-4746-820E-6884F5991321}"/>
                </a:ext>
              </a:extLst>
            </p:cNvPr>
            <p:cNvSpPr txBox="1"/>
            <p:nvPr/>
          </p:nvSpPr>
          <p:spPr>
            <a:xfrm>
              <a:off x="3676021" y="3045778"/>
              <a:ext cx="142627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顶部铜平面热通量</a:t>
              </a: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10.0W</a:t>
              </a:r>
              <a:endParaRPr lang="zh-CN" altLang="en-US" sz="16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pic>
        <p:nvPicPr>
          <p:cNvPr id="33" name="图片 32">
            <a:extLst>
              <a:ext uri="{FF2B5EF4-FFF2-40B4-BE49-F238E27FC236}">
                <a16:creationId xmlns:a16="http://schemas.microsoft.com/office/drawing/2014/main" id="{3395051C-A2BD-44BA-B161-ED0C8E226A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7835" y="3770208"/>
            <a:ext cx="3240000" cy="2378811"/>
          </a:xfrm>
          <a:prstGeom prst="rect">
            <a:avLst/>
          </a:prstGeom>
        </p:spPr>
      </p:pic>
      <p:pic>
        <p:nvPicPr>
          <p:cNvPr id="35" name="图片 34">
            <a:extLst>
              <a:ext uri="{FF2B5EF4-FFF2-40B4-BE49-F238E27FC236}">
                <a16:creationId xmlns:a16="http://schemas.microsoft.com/office/drawing/2014/main" id="{E6582525-B251-4535-BEDF-24E724218A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06331" y="3744951"/>
            <a:ext cx="3240000" cy="2404068"/>
          </a:xfrm>
          <a:prstGeom prst="rect">
            <a:avLst/>
          </a:prstGeom>
        </p:spPr>
      </p:pic>
      <p:sp>
        <p:nvSpPr>
          <p:cNvPr id="36" name="文本框 35">
            <a:extLst>
              <a:ext uri="{FF2B5EF4-FFF2-40B4-BE49-F238E27FC236}">
                <a16:creationId xmlns:a16="http://schemas.microsoft.com/office/drawing/2014/main" id="{D7E092EC-7F36-4F5C-8143-D074635619D9}"/>
              </a:ext>
            </a:extLst>
          </p:cNvPr>
          <p:cNvSpPr txBox="1"/>
          <p:nvPr/>
        </p:nvSpPr>
        <p:spPr>
          <a:xfrm>
            <a:off x="4627835" y="6210980"/>
            <a:ext cx="3112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整体的温度分布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E36794F0-B894-4C42-A201-646BBF992644}"/>
              </a:ext>
            </a:extLst>
          </p:cNvPr>
          <p:cNvSpPr/>
          <p:nvPr/>
        </p:nvSpPr>
        <p:spPr>
          <a:xfrm>
            <a:off x="9201011" y="6186386"/>
            <a:ext cx="16209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铜材的温度分布</a:t>
            </a:r>
          </a:p>
        </p:txBody>
      </p:sp>
    </p:spTree>
    <p:extLst>
      <p:ext uri="{BB962C8B-B14F-4D97-AF65-F5344CB8AC3E}">
        <p14:creationId xmlns:p14="http://schemas.microsoft.com/office/powerpoint/2010/main" val="159817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AB64F9DE-3C68-4395-AE0E-FD86F3546CBC}"/>
              </a:ext>
            </a:extLst>
          </p:cNvPr>
          <p:cNvSpPr txBox="1"/>
          <p:nvPr/>
        </p:nvSpPr>
        <p:spPr>
          <a:xfrm>
            <a:off x="341163" y="275604"/>
            <a:ext cx="3103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②流体仿真计算：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2C0814E-79D3-411D-B41C-CD0991BFD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853" y="1086034"/>
            <a:ext cx="7200000" cy="967055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29475513-7533-4306-8618-FDB8C4504D2C}"/>
              </a:ext>
            </a:extLst>
          </p:cNvPr>
          <p:cNvSpPr txBox="1"/>
          <p:nvPr/>
        </p:nvSpPr>
        <p:spPr>
          <a:xfrm>
            <a:off x="5271784" y="1883812"/>
            <a:ext cx="158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计算模型</a:t>
            </a: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644F8195-BF0B-4601-B321-F7DD06D914EC}"/>
              </a:ext>
            </a:extLst>
          </p:cNvPr>
          <p:cNvCxnSpPr/>
          <p:nvPr/>
        </p:nvCxnSpPr>
        <p:spPr>
          <a:xfrm>
            <a:off x="1671354" y="1453351"/>
            <a:ext cx="5328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21BF8CE2-CE2F-4F34-BE78-3772D31E98FC}"/>
              </a:ext>
            </a:extLst>
          </p:cNvPr>
          <p:cNvCxnSpPr/>
          <p:nvPr/>
        </p:nvCxnSpPr>
        <p:spPr>
          <a:xfrm>
            <a:off x="1714753" y="1575473"/>
            <a:ext cx="5328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C90E9DA6-04B8-472B-BADB-2D099153AABF}"/>
              </a:ext>
            </a:extLst>
          </p:cNvPr>
          <p:cNvCxnSpPr/>
          <p:nvPr/>
        </p:nvCxnSpPr>
        <p:spPr>
          <a:xfrm>
            <a:off x="1765958" y="1684474"/>
            <a:ext cx="5328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18F8C7C7-87EE-4CB8-9F78-BDC9172529F1}"/>
              </a:ext>
            </a:extLst>
          </p:cNvPr>
          <p:cNvCxnSpPr/>
          <p:nvPr/>
        </p:nvCxnSpPr>
        <p:spPr>
          <a:xfrm>
            <a:off x="9599182" y="1344350"/>
            <a:ext cx="5328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512CBF4B-842E-4C8D-B008-9EDE62A561B6}"/>
              </a:ext>
            </a:extLst>
          </p:cNvPr>
          <p:cNvCxnSpPr/>
          <p:nvPr/>
        </p:nvCxnSpPr>
        <p:spPr>
          <a:xfrm>
            <a:off x="9642581" y="1466472"/>
            <a:ext cx="5328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29F04E22-A7B7-4C6C-AA9C-6FDAF64E0272}"/>
              </a:ext>
            </a:extLst>
          </p:cNvPr>
          <p:cNvCxnSpPr/>
          <p:nvPr/>
        </p:nvCxnSpPr>
        <p:spPr>
          <a:xfrm>
            <a:off x="9693786" y="1575473"/>
            <a:ext cx="5328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6A59FBCF-FAD5-4EB9-AB69-A30CD73B3AA1}"/>
              </a:ext>
            </a:extLst>
          </p:cNvPr>
          <p:cNvSpPr txBox="1"/>
          <p:nvPr/>
        </p:nvSpPr>
        <p:spPr>
          <a:xfrm>
            <a:off x="829291" y="1369506"/>
            <a:ext cx="842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0070C0"/>
                </a:solidFill>
              </a:rPr>
              <a:t>inlet</a:t>
            </a:r>
            <a:endParaRPr lang="zh-CN" altLang="en-US" sz="2000" dirty="0">
              <a:solidFill>
                <a:srgbClr val="0070C0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BA53EE6-91EB-44AB-8F6A-03799F7FECD0}"/>
              </a:ext>
            </a:extLst>
          </p:cNvPr>
          <p:cNvSpPr txBox="1"/>
          <p:nvPr/>
        </p:nvSpPr>
        <p:spPr>
          <a:xfrm>
            <a:off x="10421614" y="1253296"/>
            <a:ext cx="842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</a:rPr>
              <a:t>outlet</a:t>
            </a:r>
            <a:endParaRPr lang="zh-CN" altLang="en-US" sz="2000" dirty="0">
              <a:solidFill>
                <a:schemeClr val="accent2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9A7364D6-2BFE-4991-9C0F-1F95161CB570}"/>
              </a:ext>
            </a:extLst>
          </p:cNvPr>
          <p:cNvSpPr txBox="1"/>
          <p:nvPr/>
        </p:nvSpPr>
        <p:spPr>
          <a:xfrm>
            <a:off x="653115" y="6152507"/>
            <a:ext cx="11384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注：由于导热硅脂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0.1mm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的厚度太薄，导致划分的网格质量太低，因此将硅脂厚度增加到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0.5mm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（更加保守）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D2E4F49-AC35-4916-AAC7-7AC2BA275EFF}"/>
              </a:ext>
            </a:extLst>
          </p:cNvPr>
          <p:cNvSpPr txBox="1"/>
          <p:nvPr/>
        </p:nvSpPr>
        <p:spPr>
          <a:xfrm>
            <a:off x="756954" y="1864461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70C0"/>
                </a:solidFill>
              </a:rPr>
              <a:t>冷却工质：水</a:t>
            </a:r>
            <a:endParaRPr lang="en-US" altLang="zh-CN" dirty="0">
              <a:solidFill>
                <a:srgbClr val="0070C0"/>
              </a:solidFill>
            </a:endParaRPr>
          </a:p>
          <a:p>
            <a:r>
              <a:rPr lang="zh-CN" altLang="en-US" dirty="0">
                <a:solidFill>
                  <a:srgbClr val="0070C0"/>
                </a:solidFill>
              </a:rPr>
              <a:t>质量流量入口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F624756-7D0D-4AAA-9E8B-8C2F5F1CC031}"/>
              </a:ext>
            </a:extLst>
          </p:cNvPr>
          <p:cNvSpPr txBox="1"/>
          <p:nvPr/>
        </p:nvSpPr>
        <p:spPr>
          <a:xfrm>
            <a:off x="9893147" y="174418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accent2"/>
                </a:solidFill>
              </a:rPr>
              <a:t>压力出口入口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0075E179-510F-4FE3-A75B-719932E880F4}"/>
              </a:ext>
            </a:extLst>
          </p:cNvPr>
          <p:cNvSpPr txBox="1"/>
          <p:nvPr/>
        </p:nvSpPr>
        <p:spPr>
          <a:xfrm>
            <a:off x="756954" y="2516514"/>
            <a:ext cx="5026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热量来源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zh-CN" altLang="en-US" dirty="0"/>
              <a:t>硅脂：</a:t>
            </a:r>
            <a:r>
              <a:rPr lang="en-US" altLang="zh-CN" dirty="0"/>
              <a:t>76.8846 W/m2</a:t>
            </a:r>
            <a:r>
              <a:rPr lang="zh-CN" altLang="en-US" dirty="0"/>
              <a:t>（每个单元</a:t>
            </a:r>
            <a:r>
              <a:rPr lang="en-US" altLang="zh-CN" dirty="0"/>
              <a:t>32W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顶部铜面：</a:t>
            </a:r>
            <a:r>
              <a:rPr lang="en-US" altLang="zh-CN" dirty="0"/>
              <a:t>62.81367 W/m2</a:t>
            </a:r>
            <a:r>
              <a:rPr lang="zh-CN" altLang="en-US" dirty="0"/>
              <a:t>（每个单元</a:t>
            </a:r>
            <a:r>
              <a:rPr lang="en-US" altLang="zh-CN" dirty="0"/>
              <a:t>10W</a:t>
            </a:r>
            <a:r>
              <a:rPr lang="zh-CN" altLang="en-US" dirty="0"/>
              <a:t>）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933C716-B812-47B2-A13A-45C0E65D5580}"/>
              </a:ext>
            </a:extLst>
          </p:cNvPr>
          <p:cNvSpPr txBox="1"/>
          <p:nvPr/>
        </p:nvSpPr>
        <p:spPr>
          <a:xfrm>
            <a:off x="175447" y="5602689"/>
            <a:ext cx="2284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冷却水物性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954342E-A8BA-46B3-93D7-A0D66D49163D}"/>
              </a:ext>
            </a:extLst>
          </p:cNvPr>
          <p:cNvSpPr txBox="1"/>
          <p:nvPr/>
        </p:nvSpPr>
        <p:spPr>
          <a:xfrm>
            <a:off x="2585754" y="5539044"/>
            <a:ext cx="3385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铝管物性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F37139DA-1DD1-43EC-8F75-901A36FE0084}"/>
              </a:ext>
            </a:extLst>
          </p:cNvPr>
          <p:cNvSpPr txBox="1"/>
          <p:nvPr/>
        </p:nvSpPr>
        <p:spPr>
          <a:xfrm>
            <a:off x="5596411" y="5526156"/>
            <a:ext cx="3385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铜物性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7A0CA94F-364A-47CC-A0E4-1506677B295B}"/>
              </a:ext>
            </a:extLst>
          </p:cNvPr>
          <p:cNvSpPr txBox="1"/>
          <p:nvPr/>
        </p:nvSpPr>
        <p:spPr>
          <a:xfrm>
            <a:off x="8341629" y="5500778"/>
            <a:ext cx="3385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导热硅脂物性</a:t>
            </a:r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id="{CD28474E-06BE-482B-8A5E-C4F37A4B02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120" y="3766615"/>
            <a:ext cx="2160000" cy="1868467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25803BF2-E14F-4B94-9D22-111795D85A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4543" y="3867077"/>
            <a:ext cx="2160000" cy="1537116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17D0F9D3-6D7B-436A-8332-5124E27F2D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80233" y="3819414"/>
            <a:ext cx="2160000" cy="1562844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7F4B7E68-1C05-4B8E-AB0B-84C2E8B49E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1040" y="3892594"/>
            <a:ext cx="2160000" cy="1471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210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EFCFB98A-CCE7-4E32-802E-14F63FF9F38F}"/>
              </a:ext>
            </a:extLst>
          </p:cNvPr>
          <p:cNvSpPr txBox="1"/>
          <p:nvPr/>
        </p:nvSpPr>
        <p:spPr>
          <a:xfrm>
            <a:off x="712243" y="850784"/>
            <a:ext cx="8653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+mn-ea"/>
              </a:rPr>
              <a:t>以入口温度</a:t>
            </a:r>
            <a:r>
              <a:rPr lang="en-US" altLang="zh-CN" dirty="0">
                <a:solidFill>
                  <a:srgbClr val="FF0000"/>
                </a:solidFill>
                <a:latin typeface="+mn-ea"/>
              </a:rPr>
              <a:t>10</a:t>
            </a:r>
            <a:r>
              <a:rPr lang="zh-CN" altLang="en-US" dirty="0">
                <a:solidFill>
                  <a:srgbClr val="FF0000"/>
                </a:solidFill>
                <a:latin typeface="+mn-ea"/>
              </a:rPr>
              <a:t>℃</a:t>
            </a:r>
            <a:r>
              <a:rPr lang="zh-CN" altLang="en-US" dirty="0">
                <a:latin typeface="+mn-ea"/>
              </a:rPr>
              <a:t>，三通道总冷却流量</a:t>
            </a:r>
            <a:r>
              <a:rPr lang="en-US" altLang="zh-CN" dirty="0">
                <a:solidFill>
                  <a:srgbClr val="FF0000"/>
                </a:solidFill>
                <a:latin typeface="+mn-ea"/>
              </a:rPr>
              <a:t>40g/s</a:t>
            </a:r>
            <a:r>
              <a:rPr lang="zh-CN" altLang="en-US" dirty="0">
                <a:latin typeface="+mn-ea"/>
              </a:rPr>
              <a:t>为例：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FC358B0-44FB-4B7B-8849-805E7AA47A63}"/>
              </a:ext>
            </a:extLst>
          </p:cNvPr>
          <p:cNvSpPr txBox="1"/>
          <p:nvPr/>
        </p:nvSpPr>
        <p:spPr>
          <a:xfrm>
            <a:off x="869930" y="5462814"/>
            <a:ext cx="10613410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+mn-ea"/>
              </a:rPr>
              <a:t>水在冷却过程中温度逐步升高，</a:t>
            </a:r>
            <a:r>
              <a:rPr lang="en-US" altLang="zh-CN" dirty="0">
                <a:latin typeface="+mn-ea"/>
              </a:rPr>
              <a:t>15</a:t>
            </a:r>
            <a:r>
              <a:rPr lang="zh-CN" altLang="en-US" dirty="0">
                <a:latin typeface="+mn-ea"/>
              </a:rPr>
              <a:t>个单元的温度也在逐步增加，其中温度最高处在第</a:t>
            </a:r>
            <a:r>
              <a:rPr lang="en-US" altLang="zh-CN" dirty="0">
                <a:latin typeface="+mn-ea"/>
              </a:rPr>
              <a:t>15</a:t>
            </a:r>
            <a:r>
              <a:rPr lang="zh-CN" altLang="en-US" dirty="0">
                <a:latin typeface="+mn-ea"/>
              </a:rPr>
              <a:t>个单元的边缘</a:t>
            </a:r>
            <a:endParaRPr lang="en-US" altLang="zh-CN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注：</a:t>
            </a:r>
            <a:r>
              <a:rPr lang="en-US" altLang="zh-CN" sz="1600" dirty="0">
                <a:latin typeface="楷体" panose="02010609060101010101" pitchFamily="49" charset="-122"/>
                <a:ea typeface="楷体" panose="02010609060101010101" pitchFamily="49" charset="-122"/>
              </a:rPr>
              <a:t>283.15K</a:t>
            </a:r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1600" dirty="0">
                <a:latin typeface="楷体" panose="02010609060101010101" pitchFamily="49" charset="-122"/>
                <a:ea typeface="楷体" panose="02010609060101010101" pitchFamily="49" charset="-122"/>
              </a:rPr>
              <a:t>10</a:t>
            </a:r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℃），</a:t>
            </a:r>
            <a:r>
              <a:rPr lang="en-US" altLang="zh-CN" sz="1600" dirty="0">
                <a:latin typeface="楷体" panose="02010609060101010101" pitchFamily="49" charset="-122"/>
                <a:ea typeface="楷体" panose="02010609060101010101" pitchFamily="49" charset="-122"/>
              </a:rPr>
              <a:t>302.014K</a:t>
            </a:r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1600" dirty="0">
                <a:latin typeface="楷体" panose="02010609060101010101" pitchFamily="49" charset="-122"/>
                <a:ea typeface="楷体" panose="02010609060101010101" pitchFamily="49" charset="-122"/>
              </a:rPr>
              <a:t>28.9</a:t>
            </a:r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℃）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17BF7990-267D-45A6-843F-E1CCE278B0EB}"/>
              </a:ext>
            </a:extLst>
          </p:cNvPr>
          <p:cNvGrpSpPr/>
          <p:nvPr/>
        </p:nvGrpSpPr>
        <p:grpSpPr>
          <a:xfrm>
            <a:off x="886675" y="1395186"/>
            <a:ext cx="10167815" cy="1951726"/>
            <a:chOff x="1019899" y="1436469"/>
            <a:chExt cx="10167815" cy="1951726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418D590E-D5B3-4E24-95BA-D2A4EAB91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9899" y="1436469"/>
              <a:ext cx="647952" cy="1951726"/>
            </a:xfrm>
            <a:prstGeom prst="rect">
              <a:avLst/>
            </a:prstGeom>
          </p:spPr>
        </p:pic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6AF8124C-AC68-4831-B57B-44B14AE54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17801" y="1984517"/>
              <a:ext cx="9569913" cy="926439"/>
            </a:xfrm>
            <a:prstGeom prst="rect">
              <a:avLst/>
            </a:prstGeom>
          </p:spPr>
        </p:pic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D102DD4C-0586-4594-BFC5-2C728AC3B997}"/>
              </a:ext>
            </a:extLst>
          </p:cNvPr>
          <p:cNvSpPr txBox="1"/>
          <p:nvPr/>
        </p:nvSpPr>
        <p:spPr>
          <a:xfrm>
            <a:off x="5609998" y="2910956"/>
            <a:ext cx="158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整体温度分布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502F4135-C2D6-4F91-A03D-FC58EF95E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675" y="3386475"/>
            <a:ext cx="647952" cy="187242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CE4891C1-B8D3-4341-8653-A60ADE6932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9078" y="3825874"/>
            <a:ext cx="9334691" cy="878964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CD4BC84C-888B-4EDA-926D-4DAD25F9DE8E}"/>
              </a:ext>
            </a:extLst>
          </p:cNvPr>
          <p:cNvSpPr txBox="1"/>
          <p:nvPr/>
        </p:nvSpPr>
        <p:spPr>
          <a:xfrm>
            <a:off x="5573904" y="4660110"/>
            <a:ext cx="1905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冷却水压力分布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CBE6EB-6660-4745-8E4D-FFAC6F45F9E3}"/>
              </a:ext>
            </a:extLst>
          </p:cNvPr>
          <p:cNvSpPr txBox="1"/>
          <p:nvPr/>
        </p:nvSpPr>
        <p:spPr>
          <a:xfrm>
            <a:off x="341163" y="275604"/>
            <a:ext cx="3103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②流体仿真计算：</a:t>
            </a:r>
          </a:p>
        </p:txBody>
      </p:sp>
    </p:spTree>
    <p:extLst>
      <p:ext uri="{BB962C8B-B14F-4D97-AF65-F5344CB8AC3E}">
        <p14:creationId xmlns:p14="http://schemas.microsoft.com/office/powerpoint/2010/main" val="280080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71215EAE-C52C-4104-A140-0EFFFED78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091" y="1178915"/>
            <a:ext cx="3600000" cy="3018214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1B9C134-F927-4D62-AAE8-DF7D5DDCD5E7}"/>
              </a:ext>
            </a:extLst>
          </p:cNvPr>
          <p:cNvSpPr txBox="1"/>
          <p:nvPr/>
        </p:nvSpPr>
        <p:spPr>
          <a:xfrm>
            <a:off x="465089" y="4197129"/>
            <a:ext cx="11071591" cy="1712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+mn-ea"/>
              </a:rPr>
              <a:t>在冷却水入口温度同为</a:t>
            </a:r>
            <a:r>
              <a:rPr lang="en-US" altLang="zh-CN" dirty="0">
                <a:latin typeface="+mn-ea"/>
              </a:rPr>
              <a:t>10</a:t>
            </a:r>
            <a:r>
              <a:rPr lang="zh-CN" altLang="en-US" dirty="0">
                <a:latin typeface="+mn-ea"/>
              </a:rPr>
              <a:t>℃时，不同流量下，每个单元铜材的最高温度如图；</a:t>
            </a:r>
            <a:endParaRPr lang="en-US" altLang="zh-CN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+mn-ea"/>
              </a:rPr>
              <a:t>同一流量下，</a:t>
            </a:r>
            <a:r>
              <a:rPr lang="en-US" altLang="zh-CN" dirty="0">
                <a:latin typeface="+mn-ea"/>
              </a:rPr>
              <a:t>1-15</a:t>
            </a:r>
            <a:r>
              <a:rPr lang="zh-CN" altLang="en-US" dirty="0">
                <a:latin typeface="+mn-ea"/>
              </a:rPr>
              <a:t>单元铜材温度逐渐升高，且随着流量的增加，铜材的温度逐渐降低；</a:t>
            </a:r>
            <a:endParaRPr lang="en-US" altLang="zh-CN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+mn-ea"/>
              </a:rPr>
              <a:t>当流量足够大且换热理想的情况下，第</a:t>
            </a:r>
            <a:r>
              <a:rPr lang="en-US" altLang="zh-CN" dirty="0">
                <a:latin typeface="+mn-ea"/>
              </a:rPr>
              <a:t>15</a:t>
            </a:r>
            <a:r>
              <a:rPr lang="zh-CN" altLang="en-US" dirty="0">
                <a:latin typeface="+mn-ea"/>
              </a:rPr>
              <a:t>个单元的最高温度会降低至</a:t>
            </a:r>
            <a:r>
              <a:rPr lang="en-US" altLang="zh-CN" dirty="0">
                <a:latin typeface="+mn-ea"/>
              </a:rPr>
              <a:t>23.9</a:t>
            </a:r>
            <a:r>
              <a:rPr lang="zh-CN" altLang="en-US" dirty="0">
                <a:latin typeface="+mn-ea"/>
              </a:rPr>
              <a:t>℃（稳态热计算的结果）；</a:t>
            </a:r>
            <a:endParaRPr lang="en-US" altLang="zh-CN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+mn-ea"/>
              </a:rPr>
              <a:t>当流量高于</a:t>
            </a:r>
            <a:r>
              <a:rPr lang="en-US" altLang="zh-CN" dirty="0">
                <a:latin typeface="+mn-ea"/>
              </a:rPr>
              <a:t>60g/s</a:t>
            </a:r>
            <a:r>
              <a:rPr lang="zh-CN" altLang="en-US" dirty="0">
                <a:latin typeface="+mn-ea"/>
              </a:rPr>
              <a:t>后冷却效果改善不再突出，可以为冷却水泵选型（流量需求）提供参考。</a:t>
            </a:r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F7F2155B-0C43-4058-831F-9648FE362F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657139"/>
              </p:ext>
            </p:extLst>
          </p:nvPr>
        </p:nvGraphicFramePr>
        <p:xfrm>
          <a:off x="4393017" y="1317129"/>
          <a:ext cx="360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id="{B7800F4C-F89F-4FD2-9333-5191E9DCAB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677811"/>
              </p:ext>
            </p:extLst>
          </p:nvPr>
        </p:nvGraphicFramePr>
        <p:xfrm>
          <a:off x="8126911" y="1317129"/>
          <a:ext cx="360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38073F16-3241-4E44-A85D-899D941E72B7}"/>
              </a:ext>
            </a:extLst>
          </p:cNvPr>
          <p:cNvSpPr txBox="1"/>
          <p:nvPr/>
        </p:nvSpPr>
        <p:spPr>
          <a:xfrm>
            <a:off x="341163" y="275604"/>
            <a:ext cx="3103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②流体仿真计算：</a:t>
            </a:r>
          </a:p>
        </p:txBody>
      </p:sp>
    </p:spTree>
    <p:extLst>
      <p:ext uri="{BB962C8B-B14F-4D97-AF65-F5344CB8AC3E}">
        <p14:creationId xmlns:p14="http://schemas.microsoft.com/office/powerpoint/2010/main" val="64926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C67DAE2A-E285-43DF-BFF4-296646347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090" y="3638259"/>
            <a:ext cx="10080000" cy="2389184"/>
          </a:xfrm>
          <a:prstGeom prst="rect">
            <a:avLst/>
          </a:prstGeom>
        </p:spPr>
      </p:pic>
      <p:graphicFrame>
        <p:nvGraphicFramePr>
          <p:cNvPr id="4" name="图表 3">
            <a:extLst>
              <a:ext uri="{FF2B5EF4-FFF2-40B4-BE49-F238E27FC236}">
                <a16:creationId xmlns:a16="http://schemas.microsoft.com/office/drawing/2014/main" id="{5BCA48CC-5ABC-4CC1-B639-52C27EF529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2362477"/>
              </p:ext>
            </p:extLst>
          </p:nvPr>
        </p:nvGraphicFramePr>
        <p:xfrm>
          <a:off x="1159090" y="693019"/>
          <a:ext cx="504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4BEF945E-3213-4458-8140-1D29413DF575}"/>
              </a:ext>
            </a:extLst>
          </p:cNvPr>
          <p:cNvSpPr txBox="1"/>
          <p:nvPr/>
        </p:nvSpPr>
        <p:spPr>
          <a:xfrm>
            <a:off x="6179889" y="1336074"/>
            <a:ext cx="5304731" cy="129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随着入口温度的升高，铜的表面温度逐渐增大。但冷却水流量的增大对铜表面温度的降低有限，因此冷却水入口温度的确定很重要。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0C85139-5C95-4BAA-9904-D3C44215C26B}"/>
              </a:ext>
            </a:extLst>
          </p:cNvPr>
          <p:cNvSpPr txBox="1"/>
          <p:nvPr/>
        </p:nvSpPr>
        <p:spPr>
          <a:xfrm>
            <a:off x="4911115" y="6092683"/>
            <a:ext cx="2537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流体仿真计算结果统计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77695F8-8CA3-4AC2-A83F-43ECE8ECECC6}"/>
              </a:ext>
            </a:extLst>
          </p:cNvPr>
          <p:cNvSpPr txBox="1"/>
          <p:nvPr/>
        </p:nvSpPr>
        <p:spPr>
          <a:xfrm>
            <a:off x="341163" y="275604"/>
            <a:ext cx="3103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②流体仿真计算：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67D6325-3084-458E-B405-8F10CDBB56DC}"/>
              </a:ext>
            </a:extLst>
          </p:cNvPr>
          <p:cNvSpPr/>
          <p:nvPr/>
        </p:nvSpPr>
        <p:spPr>
          <a:xfrm>
            <a:off x="8984608" y="4110606"/>
            <a:ext cx="2254481" cy="7298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35F239F-277B-4962-A1F8-1BDFCF7BCDBC}"/>
              </a:ext>
            </a:extLst>
          </p:cNvPr>
          <p:cNvSpPr/>
          <p:nvPr/>
        </p:nvSpPr>
        <p:spPr>
          <a:xfrm>
            <a:off x="4120392" y="4110606"/>
            <a:ext cx="1105949" cy="7298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6139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413</Words>
  <Application>Microsoft Office PowerPoint</Application>
  <PresentationFormat>宽屏</PresentationFormat>
  <Paragraphs>45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等线 Light</vt:lpstr>
      <vt:lpstr>楷体</vt:lpstr>
      <vt:lpstr>宋体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</dc:creator>
  <cp:lastModifiedBy>Shaojing Hou</cp:lastModifiedBy>
  <cp:revision>72</cp:revision>
  <dcterms:created xsi:type="dcterms:W3CDTF">2024-06-21T00:24:32Z</dcterms:created>
  <dcterms:modified xsi:type="dcterms:W3CDTF">2024-06-28T06:18:47Z</dcterms:modified>
</cp:coreProperties>
</file>