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2.svg" ContentType="image/sv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3" r:id="rId3"/>
    <p:sldId id="280" r:id="rId4"/>
    <p:sldId id="281" r:id="rId5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8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clrMru>
    <a:srgbClr val="4B26C0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048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6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en-US" altLang="zh-CN" dirty="0"/>
              <a:t>test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dirty="0"/>
              <a:t>diaohb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330" y="1026795"/>
            <a:ext cx="10972800" cy="522986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608400" y="18676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en-US" altLang="zh-CN" smtClean="0"/>
              <a:t>test</a:t>
            </a:r>
            <a:endParaRPr lang="en-US" altLang="zh-CN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330" y="1172210"/>
            <a:ext cx="10968990" cy="507746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57.xml"/><Relationship Id="rId17" Type="http://schemas.openxmlformats.org/officeDocument/2006/relationships/image" Target="../media/image2.svg"/><Relationship Id="rId16" Type="http://schemas.openxmlformats.org/officeDocument/2006/relationships/image" Target="../media/image1.png"/><Relationship Id="rId15" Type="http://schemas.openxmlformats.org/officeDocument/2006/relationships/tags" Target="../tags/tag56.xml"/><Relationship Id="rId14" Type="http://schemas.openxmlformats.org/officeDocument/2006/relationships/tags" Target="../tags/tag55.xml"/><Relationship Id="rId13" Type="http://schemas.openxmlformats.org/officeDocument/2006/relationships/tags" Target="../tags/tag54.xml"/><Relationship Id="rId12" Type="http://schemas.openxmlformats.org/officeDocument/2006/relationships/tags" Target="../tags/tag53.xml"/><Relationship Id="rId11" Type="http://schemas.openxmlformats.org/officeDocument/2006/relationships/tags" Target="../tags/tag52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7450" y="161360"/>
            <a:ext cx="10969200" cy="705600"/>
          </a:xfrm>
          <a:prstGeom prst="rect">
            <a:avLst/>
          </a:prstGeom>
          <a:effectLst>
            <a:outerShdw dir="5400000" sx="1000" sy="1000" algn="ctr" rotWithShape="0">
              <a:srgbClr val="000000">
                <a:alpha val="100000"/>
              </a:srgbClr>
            </a:outerShdw>
          </a:effectLst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en-US" altLang="zh-CN" dirty="0"/>
              <a:t>test</a:t>
            </a:r>
            <a:endParaRPr lang="en-US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608330" y="1139825"/>
            <a:ext cx="10968990" cy="51098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en-US" altLang="zh-CN" dirty="0"/>
              <a:t>test</a:t>
            </a:r>
            <a:endParaRPr lang="zh-CN" altLang="en-US" dirty="0"/>
          </a:p>
          <a:p>
            <a:pPr lvl="1"/>
            <a:r>
              <a:rPr lang="en-US" altLang="zh-CN" dirty="0"/>
              <a:t>test</a:t>
            </a:r>
            <a:endParaRPr lang="zh-CN" altLang="en-US" dirty="0"/>
          </a:p>
          <a:p>
            <a:pPr lvl="2"/>
            <a:r>
              <a:rPr lang="en-US" altLang="zh-CN" dirty="0"/>
              <a:t>test</a:t>
            </a:r>
            <a:endParaRPr lang="zh-CN" altLang="en-US" dirty="0"/>
          </a:p>
          <a:p>
            <a:pPr lvl="3"/>
            <a:r>
              <a:rPr lang="en-US" altLang="zh-CN" dirty="0"/>
              <a:t>test</a:t>
            </a:r>
            <a:endParaRPr lang="zh-CN" altLang="en-US" dirty="0"/>
          </a:p>
          <a:p>
            <a:pPr lvl="4"/>
            <a:r>
              <a:rPr lang="en-US" altLang="zh-CN" dirty="0"/>
              <a:t>test</a:t>
            </a: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3"/>
            </p:custDataLst>
          </p:nvPr>
        </p:nvSpPr>
        <p:spPr>
          <a:xfrm>
            <a:off x="251320" y="642362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4097495" y="6423620"/>
            <a:ext cx="395986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5"/>
            </p:custDataLst>
          </p:nvPr>
        </p:nvSpPr>
        <p:spPr>
          <a:xfrm>
            <a:off x="9203530" y="6423620"/>
            <a:ext cx="2699385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pic>
        <p:nvPicPr>
          <p:cNvPr id="7" name="图片 6" descr="logo"/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380095" y="105410"/>
            <a:ext cx="3201035" cy="612775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640080" y="874395"/>
            <a:ext cx="10934065" cy="9525"/>
          </a:xfrm>
          <a:prstGeom prst="line">
            <a:avLst/>
          </a:prstGeom>
          <a:ln>
            <a:solidFill>
              <a:schemeClr val="accent1"/>
            </a:solidFill>
          </a:ln>
          <a:effectLst>
            <a:outerShdw dir="5400000" sx="1000" sy="1000" algn="ctr" rotWithShape="0">
              <a:schemeClr val="accent1">
                <a:lumMod val="40000"/>
                <a:lumOff val="60000"/>
                <a:alpha val="100000"/>
              </a:schemeClr>
            </a:outerShdw>
          </a:effectLst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Wingdings" panose="05000000000000000000" charset="0"/>
        <a:buChar char="Ø"/>
        <a:defRPr sz="24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Wingdings" panose="05000000000000000000" charset="0"/>
        <a:buChar char="Ø"/>
        <a:tabLst>
          <a:tab pos="1609725" algn="l"/>
          <a:tab pos="1609725" algn="l"/>
          <a:tab pos="1609725" algn="l"/>
          <a:tab pos="1609725" algn="l"/>
        </a:tabLst>
        <a:defRPr sz="20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Wingdings" panose="05000000000000000000" charset="0"/>
        <a:buChar char="Ø"/>
        <a:defRPr sz="18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Ø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Ø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l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0.xml"/><Relationship Id="rId3" Type="http://schemas.openxmlformats.org/officeDocument/2006/relationships/tags" Target="../tags/tag59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 sz="4400"/>
              <a:t>CEPC AHCAL Barrel Geometry</a:t>
            </a:r>
            <a:endParaRPr lang="en-US" altLang="zh-CN" sz="44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 altLang="zh-CN"/>
              <a:t>Hongbin Diao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3200"/>
              <a:t>CEPCSW AHCAL Barrel Geometry</a:t>
            </a:r>
            <a:endParaRPr lang="en-US" altLang="zh-CN" sz="320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8214360" y="2682240"/>
            <a:ext cx="2498725" cy="1701165"/>
            <a:chOff x="12560" y="3414"/>
            <a:chExt cx="3935" cy="2679"/>
          </a:xfrm>
        </p:grpSpPr>
        <p:sp>
          <p:nvSpPr>
            <p:cNvPr id="7" name="矩形 6"/>
            <p:cNvSpPr/>
            <p:nvPr/>
          </p:nvSpPr>
          <p:spPr>
            <a:xfrm>
              <a:off x="12560" y="3414"/>
              <a:ext cx="3935" cy="135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12560" y="5369"/>
              <a:ext cx="3935" cy="426"/>
            </a:xfrm>
            <a:prstGeom prst="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12560" y="5071"/>
              <a:ext cx="3935" cy="298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12560" y="4773"/>
              <a:ext cx="3935" cy="29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2560" y="5795"/>
              <a:ext cx="3935" cy="29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768725" y="2424430"/>
            <a:ext cx="3048000" cy="3374390"/>
            <a:chOff x="2626" y="3738"/>
            <a:chExt cx="4975" cy="5535"/>
          </a:xfrm>
        </p:grpSpPr>
        <p:sp>
          <p:nvSpPr>
            <p:cNvPr id="14" name="梯形 13"/>
            <p:cNvSpPr/>
            <p:nvPr/>
          </p:nvSpPr>
          <p:spPr>
            <a:xfrm>
              <a:off x="2626" y="3738"/>
              <a:ext cx="4975" cy="5535"/>
            </a:xfrm>
            <a:prstGeom prst="trapezoid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5" name="矩形 14"/>
            <p:cNvSpPr/>
            <p:nvPr/>
          </p:nvSpPr>
          <p:spPr>
            <a:xfrm>
              <a:off x="4059" y="3738"/>
              <a:ext cx="2071" cy="91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6" name="矩形 15"/>
            <p:cNvSpPr/>
            <p:nvPr/>
          </p:nvSpPr>
          <p:spPr>
            <a:xfrm>
              <a:off x="3853" y="4657"/>
              <a:ext cx="2490" cy="91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>
              <a:off x="3741" y="5576"/>
              <a:ext cx="2730" cy="91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3297" y="7421"/>
              <a:ext cx="3600" cy="91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9" name="矩形 18"/>
            <p:cNvSpPr/>
            <p:nvPr/>
          </p:nvSpPr>
          <p:spPr>
            <a:xfrm>
              <a:off x="3032" y="8340"/>
              <a:ext cx="4177" cy="91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7460615" y="4817110"/>
            <a:ext cx="4903470" cy="16065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400">
                <a:sym typeface="+mn-ea"/>
              </a:rPr>
              <a:t>Absorber: 18.8mm Steel235</a:t>
            </a:r>
            <a:endParaRPr lang="en-US" altLang="zh-CN" sz="1400"/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400">
                <a:sym typeface="+mn-ea"/>
              </a:rPr>
              <a:t>PCB: 3.2mm PCB</a:t>
            </a:r>
            <a:endParaRPr lang="en-US" altLang="zh-CN" sz="1400"/>
          </a:p>
          <a:p>
            <a:pPr marL="285750" indent="-285750">
              <a:buFont typeface="Wingdings" panose="05000000000000000000" charset="0"/>
              <a:buChar char="Ø"/>
            </a:pPr>
            <a:r>
              <a:rPr lang="en-US" altLang="zh-CN" sz="1400"/>
              <a:t>Scintillator: 40*40*3mm G4_POLYETHYLENE                                                                                                                                                       	      0.065mm G4_ESR</a:t>
            </a:r>
            <a:endParaRPr lang="en-US" altLang="zh-CN" sz="1400"/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altLang="zh-CN" sz="1400">
                <a:sym typeface="+mn-ea"/>
              </a:rPr>
              <a:t>total distance in xy plane: 40.3mm</a:t>
            </a:r>
            <a:endParaRPr lang="en-US" altLang="zh-CN" sz="1400">
              <a:solidFill>
                <a:schemeClr val="tx1"/>
              </a:solidFill>
            </a:endParaRPr>
          </a:p>
          <a:p>
            <a:pPr marL="742950" lvl="1" indent="-285750">
              <a:buFont typeface="Wingdings" panose="05000000000000000000" charset="0"/>
              <a:buChar char="Ø"/>
            </a:pPr>
            <a:r>
              <a:rPr lang="en-US" altLang="zh-CN" sz="1400">
                <a:sym typeface="+mn-ea"/>
              </a:rPr>
              <a:t>total thickness: 3.2mm</a:t>
            </a:r>
            <a:endParaRPr lang="en-US" altLang="zh-CN" sz="140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charset="0"/>
              <a:buChar char="Ø"/>
            </a:pPr>
            <a:r>
              <a:rPr lang="en-US" altLang="zh-CN" sz="1400">
                <a:sym typeface="+mn-ea"/>
              </a:rPr>
              <a:t>Absorber: 2mm Steel235</a:t>
            </a:r>
            <a:endParaRPr lang="en-US" altLang="zh-CN" sz="1400">
              <a:solidFill>
                <a:schemeClr val="tx1"/>
              </a:solidFill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 flipV="1">
            <a:off x="6036310" y="2380615"/>
            <a:ext cx="419735" cy="3568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1" name="文本框 30"/>
          <p:cNvSpPr txBox="1"/>
          <p:nvPr/>
        </p:nvSpPr>
        <p:spPr>
          <a:xfrm>
            <a:off x="6385560" y="2012315"/>
            <a:ext cx="102489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Steel235</a:t>
            </a:r>
            <a:endParaRPr lang="en-US" altLang="zh-CN" sz="1400"/>
          </a:p>
        </p:txBody>
      </p:sp>
      <p:sp>
        <p:nvSpPr>
          <p:cNvPr id="5" name="椭圆 4"/>
          <p:cNvSpPr/>
          <p:nvPr/>
        </p:nvSpPr>
        <p:spPr>
          <a:xfrm>
            <a:off x="2286635" y="3604260"/>
            <a:ext cx="75565" cy="7556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2286635" y="3769360"/>
            <a:ext cx="75565" cy="7556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2286635" y="3934460"/>
            <a:ext cx="75565" cy="75565"/>
          </a:xfrm>
          <a:prstGeom prst="ellipse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21" name="直接箭头连接符 20"/>
          <p:cNvCxnSpPr/>
          <p:nvPr/>
        </p:nvCxnSpPr>
        <p:spPr>
          <a:xfrm flipV="1">
            <a:off x="5915660" y="2668905"/>
            <a:ext cx="2225675" cy="3816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5915660" y="3545205"/>
            <a:ext cx="2220595" cy="8089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4611370" y="1765300"/>
            <a:ext cx="15576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highlight>
                  <a:srgbClr val="FFFF00"/>
                </a:highlight>
              </a:rPr>
              <a:t>one sector</a:t>
            </a:r>
            <a:endParaRPr lang="en-US" altLang="zh-CN">
              <a:highlight>
                <a:srgbClr val="FFFF00"/>
              </a:highlight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8626475" y="1765300"/>
            <a:ext cx="19323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highlight>
                  <a:srgbClr val="FFFF00"/>
                </a:highlight>
              </a:rPr>
              <a:t>one chamber</a:t>
            </a:r>
            <a:endParaRPr lang="en-US" altLang="zh-CN">
              <a:highlight>
                <a:srgbClr val="FFFF00"/>
              </a:highlight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81355" y="1397000"/>
            <a:ext cx="146558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>
                <a:highlight>
                  <a:srgbClr val="FFFF00"/>
                </a:highlight>
              </a:rPr>
              <a:t>not to scale</a:t>
            </a:r>
            <a:endParaRPr lang="en-US" altLang="zh-CN">
              <a:highlight>
                <a:srgbClr val="FFFF00"/>
              </a:highlight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8330" y="2732405"/>
            <a:ext cx="2711450" cy="2581275"/>
          </a:xfrm>
          <a:prstGeom prst="rect">
            <a:avLst/>
          </a:prstGeom>
        </p:spPr>
      </p:pic>
      <p:cxnSp>
        <p:nvCxnSpPr>
          <p:cNvPr id="25" name="直接箭头连接符 24"/>
          <p:cNvCxnSpPr/>
          <p:nvPr/>
        </p:nvCxnSpPr>
        <p:spPr>
          <a:xfrm flipV="1">
            <a:off x="1991995" y="2410460"/>
            <a:ext cx="2441575" cy="9232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2084070" y="3792855"/>
            <a:ext cx="1646555" cy="20167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 sz="3200">
                <a:sym typeface="+mn-ea"/>
              </a:rPr>
              <a:t>CEPCSW AHCAL Barrel Geometry</a:t>
            </a:r>
            <a:endParaRPr lang="zh-CN" altLang="en-US" sz="320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1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内容占位符 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950710" y="1367155"/>
            <a:ext cx="4029710" cy="278574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242935" y="1095375"/>
            <a:ext cx="22129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hitmap in xy plane</a:t>
            </a:r>
            <a:endParaRPr lang="en-US" altLang="zh-CN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4525" y="4037330"/>
            <a:ext cx="2486660" cy="1672590"/>
          </a:xfrm>
          <a:prstGeom prst="rect">
            <a:avLst/>
          </a:prstGeom>
        </p:spPr>
      </p:pic>
      <p:cxnSp>
        <p:nvCxnSpPr>
          <p:cNvPr id="21" name="直接箭头连接符 20"/>
          <p:cNvCxnSpPr/>
          <p:nvPr/>
        </p:nvCxnSpPr>
        <p:spPr>
          <a:xfrm flipV="1">
            <a:off x="7009130" y="3721100"/>
            <a:ext cx="1666875" cy="386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9443085" y="3702050"/>
            <a:ext cx="75565" cy="3987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graphicFrame>
        <p:nvGraphicFramePr>
          <p:cNvPr id="13" name="表格 12"/>
          <p:cNvGraphicFramePr/>
          <p:nvPr>
            <p:custDataLst>
              <p:tags r:id="rId3"/>
            </p:custDataLst>
          </p:nvPr>
        </p:nvGraphicFramePr>
        <p:xfrm>
          <a:off x="1049020" y="976630"/>
          <a:ext cx="5357495" cy="5619750"/>
        </p:xfrm>
        <a:graphic>
          <a:graphicData uri="http://schemas.openxmlformats.org/drawingml/2006/table">
            <a:tbl>
              <a:tblPr/>
              <a:tblGrid>
                <a:gridCol w="507365"/>
                <a:gridCol w="733425"/>
                <a:gridCol w="751205"/>
                <a:gridCol w="946150"/>
                <a:gridCol w="263525"/>
                <a:gridCol w="506730"/>
                <a:gridCol w="508000"/>
                <a:gridCol w="506730"/>
                <a:gridCol w="634365"/>
              </a:tblGrid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layer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length(cm)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cell nunber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dead area(cm)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110.77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1.96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84.80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0.17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111.86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3.04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85.89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1.26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112.94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4.13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86.97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2.34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114.02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5.21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88.05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3.42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115.10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6.29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89.13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4.50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116.18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7.37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90.21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5.58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117.27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0.40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91.30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6.67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118.35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1.48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92.38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7.75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119.43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2.56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93.46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120.51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3.64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94.54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1.85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121.59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4.72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95.62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2.93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122.68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5.81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96.71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4.02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123.76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6.89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97.79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5.10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124.84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7.97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98.87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6.18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125.92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0.99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99.95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7.26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127.00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2.07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101.03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0.28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128.09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3.16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102.12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1.37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129.17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4.24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103.20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2.45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130.25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5.32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104.28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3.53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131.33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6.40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105.36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4.61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132.41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7.48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106.44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5.69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46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133.50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0.51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22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107.53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6.78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134.58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1.59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108.61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25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7.86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48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135.66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2.67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47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24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109.69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0.88 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zh-CN" sz="1000" b="1"/>
                        <a:t>total length</a:t>
                      </a:r>
                      <a:endParaRPr lang="zh-CN" altLang="en-US" sz="1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宋体" panose="02010600030101010101" pitchFamily="2" charset="-122"/>
                        </a:rPr>
                        <a:t>189.15</a:t>
                      </a:r>
                      <a:endParaRPr lang="en-US" altLang="en-US" sz="1000" b="1">
                        <a:solidFill>
                          <a:srgbClr val="000000"/>
                        </a:solidFill>
                        <a:highlight>
                          <a:srgbClr val="FFFF00"/>
                        </a:highlight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文本框 13"/>
          <p:cNvSpPr txBox="1"/>
          <p:nvPr/>
        </p:nvSpPr>
        <p:spPr>
          <a:xfrm>
            <a:off x="6482080" y="5579110"/>
            <a:ext cx="570992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total volume: (84.80+135.66+1.08)/2 * (27.2 * 48) = 1.45e5</a:t>
            </a:r>
            <a:endParaRPr lang="en-US" altLang="zh-CN" sz="1400"/>
          </a:p>
          <a:p>
            <a:r>
              <a:rPr lang="en-US" altLang="zh-CN" sz="1400"/>
              <a:t>dead volume caused by placement: (189.5+48*1.08/2)*27.2=5.86e3</a:t>
            </a:r>
            <a:endParaRPr lang="en-US" altLang="zh-CN" sz="1400"/>
          </a:p>
          <a:p>
            <a:r>
              <a:rPr lang="en-US" altLang="zh-CN" sz="1400"/>
              <a:t>5.86e3/1.45e5 = 4.04% </a:t>
            </a:r>
            <a:endParaRPr lang="en-US" altLang="zh-CN" sz="1400"/>
          </a:p>
          <a:p>
            <a:r>
              <a:rPr lang="en-US" altLang="zh-CN" sz="1400"/>
              <a:t>if don’t need alignment, value is halved around</a:t>
            </a:r>
            <a:endParaRPr lang="en-US" altLang="zh-CN" sz="1400"/>
          </a:p>
        </p:txBody>
      </p:sp>
      <p:sp>
        <p:nvSpPr>
          <p:cNvPr id="15" name="文本框 14"/>
          <p:cNvSpPr txBox="1"/>
          <p:nvPr/>
        </p:nvSpPr>
        <p:spPr>
          <a:xfrm>
            <a:off x="9766300" y="4469130"/>
            <a:ext cx="22326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400"/>
              <a:t>27.2*tan (180/16)=1.08</a:t>
            </a:r>
            <a:endParaRPr lang="en-US" altLang="zh-CN"/>
          </a:p>
        </p:txBody>
      </p:sp>
    </p:spTree>
    <p:custDataLst>
      <p:tags r:id="rId4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5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TABLE_ENDDRAG_ORIGIN_RECT" val="408*442"/>
  <p:tag name="TABLE_ENDDRAG_RECT" val="461*77*408*442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1.xml><?xml version="1.0" encoding="utf-8"?>
<p:tagLst xmlns:p="http://schemas.openxmlformats.org/presentationml/2006/main">
  <p:tag name="commondata" val="eyJoZGlkIjoiNmEyYTEwMTY1MGNiNmRmMjU5MTU2ODZjOTU0MThmZGMifQ=="/>
  <p:tag name="resource_record_key" val="{&quot;13&quot;:[4364974]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1508</Words>
  <Application>WPS 演示</Application>
  <PresentationFormat>宽屏</PresentationFormat>
  <Paragraphs>436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Times New Roman</vt:lpstr>
      <vt:lpstr>Malgun Gothic</vt:lpstr>
      <vt:lpstr>新宋体</vt:lpstr>
      <vt:lpstr>WPS</vt:lpstr>
      <vt:lpstr>PowerPoint 演示文稿</vt:lpstr>
      <vt:lpstr>CEPCSW AHCAL Barrel Geometry</vt:lpstr>
      <vt:lpstr>CEPCSW AHCAL Barrel Geometry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。。</cp:lastModifiedBy>
  <cp:revision>795</cp:revision>
  <dcterms:created xsi:type="dcterms:W3CDTF">2019-06-19T02:08:00Z</dcterms:created>
  <dcterms:modified xsi:type="dcterms:W3CDTF">2024-06-28T08:07:32Z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BBCFD37F71EB4174A370520B483E8676_11</vt:lpwstr>
  </property>
</Properties>
</file>