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3"/>
    <p:sldId id="258" r:id="rId4"/>
    <p:sldId id="261" r:id="rId5"/>
    <p:sldId id="275" r:id="rId6"/>
    <p:sldId id="276" r:id="rId7"/>
    <p:sldId id="277" r:id="rId8"/>
    <p:sldId id="266" r:id="rId9"/>
    <p:sldId id="269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enyf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1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handoutMaster" Target="handoutMasters/handoutMaster1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5.png"/><Relationship Id="rId1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869950" y="1116965"/>
            <a:ext cx="10452100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Free spectator nucleons in ultracentral relativistic heavy-ion collisions</a:t>
            </a:r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as a probe of</a:t>
            </a:r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zh-CN" altLang="en-US" sz="2800" b="1">
                <a:solidFill>
                  <a:schemeClr val="accent1">
                    <a:lumMod val="50000"/>
                  </a:schemeClr>
                </a:solidFill>
              </a:rPr>
              <a:t>neutron skin</a:t>
            </a:r>
            <a:endParaRPr lang="zh-CN" altLang="en-US" sz="28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33015" y="2548255"/>
            <a:ext cx="7125970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zh-CN" altLang="en-US" sz="1500"/>
              <a:t>Lu-Meng Liu,</a:t>
            </a:r>
            <a:r>
              <a:rPr lang="en-US" altLang="zh-CN" sz="1500"/>
              <a:t> </a:t>
            </a:r>
            <a:r>
              <a:rPr lang="zh-CN" altLang="en-US" sz="1500"/>
              <a:t>Chun-Jian Zhang,</a:t>
            </a:r>
            <a:r>
              <a:rPr lang="en-US" altLang="zh-CN" sz="1500"/>
              <a:t> </a:t>
            </a:r>
            <a:r>
              <a:rPr lang="zh-CN" altLang="en-US" sz="1500"/>
              <a:t>Jun Xu,</a:t>
            </a:r>
            <a:r>
              <a:rPr lang="en-US" altLang="zh-CN" sz="1500"/>
              <a:t> </a:t>
            </a:r>
            <a:r>
              <a:rPr lang="zh-CN" altLang="en-US" sz="1500"/>
              <a:t>Jiangyong Jia,</a:t>
            </a:r>
            <a:r>
              <a:rPr lang="en-US" altLang="zh-CN" sz="1500"/>
              <a:t> </a:t>
            </a:r>
            <a:r>
              <a:rPr lang="zh-CN" altLang="en-US" sz="1500"/>
              <a:t>Guang-Xiong Peng</a:t>
            </a:r>
            <a:endParaRPr lang="zh-CN" altLang="en-US" sz="1500"/>
          </a:p>
        </p:txBody>
      </p:sp>
      <p:sp>
        <p:nvSpPr>
          <p:cNvPr id="7" name="文本框 6"/>
          <p:cNvSpPr txBox="1"/>
          <p:nvPr/>
        </p:nvSpPr>
        <p:spPr>
          <a:xfrm>
            <a:off x="4724400" y="3935095"/>
            <a:ext cx="286067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zh-CN"/>
              <a:t>arxiv number: </a:t>
            </a:r>
            <a:r>
              <a:rPr lang="zh-CN" altLang="en-US"/>
              <a:t>2209.03106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367655" y="4643755"/>
            <a:ext cx="14566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Shen Yifan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68935" y="217805"/>
            <a:ext cx="22542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</a:rPr>
              <a:t>Backgroud</a:t>
            </a:r>
            <a:endParaRPr lang="en-US" altLang="zh-CN" sz="2800" b="1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62965" y="5664200"/>
            <a:ext cx="1046543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Then authors think </a:t>
            </a:r>
            <a:r>
              <a:rPr lang="zh-CN" altLang="en-US"/>
              <a:t>the yield ratio N</a:t>
            </a:r>
            <a:r>
              <a:rPr lang="en-US" altLang="zh-CN" baseline="-25000"/>
              <a:t>n</a:t>
            </a:r>
            <a:r>
              <a:rPr lang="en-US" altLang="zh-CN"/>
              <a:t>/</a:t>
            </a:r>
            <a:r>
              <a:rPr lang="zh-CN" altLang="en-US"/>
              <a:t>N</a:t>
            </a:r>
            <a:r>
              <a:rPr lang="zh-CN" altLang="en-US" baseline="-25000"/>
              <a:t>p</a:t>
            </a:r>
            <a:r>
              <a:rPr lang="zh-CN" altLang="en-US"/>
              <a:t> of free spectator neutrons to protons</a:t>
            </a:r>
            <a:r>
              <a:rPr lang="en-US" altLang="zh-CN"/>
              <a:t> </a:t>
            </a:r>
            <a:r>
              <a:rPr lang="zh-CN" altLang="en-US"/>
              <a:t>at RHIC and LHC can be a more sensitive probe of ∆r</a:t>
            </a:r>
            <a:r>
              <a:rPr lang="zh-CN" altLang="en-US" baseline="-25000"/>
              <a:t>np</a:t>
            </a:r>
            <a:r>
              <a:rPr lang="zh-CN" altLang="en-US"/>
              <a:t> </a:t>
            </a:r>
            <a:endParaRPr lang="zh-CN" altLang="en-US"/>
          </a:p>
        </p:txBody>
      </p:sp>
      <p:pic>
        <p:nvPicPr>
          <p:cNvPr id="6" name="图片 5" descr="Screenshot from 2024-06-28 08-05-5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70170" y="1464310"/>
            <a:ext cx="1852295" cy="70485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469900" y="942975"/>
            <a:ext cx="895223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The nuclear </a:t>
            </a:r>
            <a:r>
              <a:rPr lang="en-US" altLang="zh-CN">
                <a:solidFill>
                  <a:srgbClr val="FF0000"/>
                </a:solidFill>
              </a:rPr>
              <a:t>symmetry energy </a:t>
            </a:r>
            <a:r>
              <a:rPr lang="en-US" altLang="zh-CN"/>
              <a:t>can characterize the isospin dependence of EoS</a:t>
            </a:r>
            <a:endParaRPr lang="en-US" altLang="zh-CN"/>
          </a:p>
        </p:txBody>
      </p:sp>
      <p:pic>
        <p:nvPicPr>
          <p:cNvPr id="8" name="图片 7" descr="Screenshot from 2024-06-28 08-06-0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2135" y="1636395"/>
            <a:ext cx="1028700" cy="428625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7302500" y="1636395"/>
            <a:ext cx="95059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, where</a:t>
            </a:r>
            <a:endParaRPr lang="en-US" altLang="zh-CN"/>
          </a:p>
        </p:txBody>
      </p:sp>
      <p:pic>
        <p:nvPicPr>
          <p:cNvPr id="10" name="图片 9" descr="Screenshot from 2024-06-28 08-06-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2785" y="3103880"/>
            <a:ext cx="4284980" cy="767715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650875" y="2527935"/>
            <a:ext cx="78924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futher it can be expanded by density around saturation density </a:t>
            </a:r>
            <a:r>
              <a:rPr lang="zh-CN" altLang="en-US">
                <a:sym typeface="+mn-ea"/>
              </a:rPr>
              <a:t>ρ</a:t>
            </a:r>
            <a:r>
              <a:rPr lang="zh-CN" altLang="en-US" baseline="-25000">
                <a:sym typeface="+mn-ea"/>
              </a:rPr>
              <a:t>0</a:t>
            </a:r>
            <a:endParaRPr lang="zh-CN" altLang="en-US" baseline="-25000"/>
          </a:p>
          <a:p>
            <a:endParaRPr lang="en-US" altLang="zh-CN"/>
          </a:p>
        </p:txBody>
      </p:sp>
      <p:pic>
        <p:nvPicPr>
          <p:cNvPr id="12" name="图片 11" descr="Screenshot from 2024-06-28 08-06-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555" y="4137660"/>
            <a:ext cx="1476375" cy="46672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363470" y="4206875"/>
            <a:ext cx="856424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is called slope parameter which can be constrained by 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neutron-skin thickness</a:t>
            </a:r>
            <a:r>
              <a:rPr lang="en-US" altLang="zh-CN">
                <a:solidFill>
                  <a:srgbClr val="FF0000"/>
                </a:solidFill>
                <a:sym typeface="+mn-ea"/>
              </a:rPr>
              <a:t> </a:t>
            </a:r>
            <a:r>
              <a:rPr lang="zh-CN" altLang="en-US">
                <a:solidFill>
                  <a:srgbClr val="FF0000"/>
                </a:solidFill>
                <a:sym typeface="+mn-ea"/>
              </a:rPr>
              <a:t>∆r</a:t>
            </a:r>
            <a:r>
              <a:rPr lang="zh-CN" altLang="en-US" baseline="-25000">
                <a:solidFill>
                  <a:srgbClr val="FF0000"/>
                </a:solidFill>
                <a:sym typeface="+mn-ea"/>
              </a:rPr>
              <a:t>np</a:t>
            </a:r>
            <a:endParaRPr lang="zh-CN" altLang="en-US" baseline="-25000">
              <a:solidFill>
                <a:srgbClr val="FF0000"/>
              </a:solidFill>
              <a:sym typeface="+mn-ea"/>
            </a:endParaRPr>
          </a:p>
        </p:txBody>
      </p:sp>
      <p:pic>
        <p:nvPicPr>
          <p:cNvPr id="14" name="图片 13" descr="Screenshot from 2024-06-28 08-06-5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8870" y="4806315"/>
            <a:ext cx="2333625" cy="4667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7655" y="248285"/>
            <a:ext cx="20796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Framework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287655" y="834390"/>
            <a:ext cx="5266055" cy="4298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200">
                <a:solidFill>
                  <a:schemeClr val="tx1"/>
                </a:solidFill>
              </a:rPr>
              <a:t>1. </a:t>
            </a:r>
            <a:r>
              <a:rPr lang="zh-CN" altLang="en-US" sz="2200">
                <a:solidFill>
                  <a:schemeClr val="tx1"/>
                </a:solidFill>
              </a:rPr>
              <a:t>Skyrme-Hartree-Fock</a:t>
            </a:r>
            <a:r>
              <a:rPr lang="en-US" altLang="zh-CN" sz="2200">
                <a:solidFill>
                  <a:schemeClr val="tx1"/>
                </a:solidFill>
              </a:rPr>
              <a:t> (SHF)</a:t>
            </a:r>
            <a:r>
              <a:rPr lang="zh-CN" altLang="en-US" sz="2200">
                <a:solidFill>
                  <a:schemeClr val="tx1"/>
                </a:solidFill>
              </a:rPr>
              <a:t> model</a:t>
            </a:r>
            <a:endParaRPr lang="zh-CN" altLang="en-US" sz="220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7070" y="1328420"/>
            <a:ext cx="598106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to o</a:t>
            </a:r>
            <a:r>
              <a:rPr lang="zh-CN" altLang="en-US" b="1">
                <a:solidFill>
                  <a:srgbClr val="FF0000"/>
                </a:solidFill>
              </a:rPr>
              <a:t>btain the nucleon distributions of colliding nuclei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7" name="图片 6" descr="Screenshot from 2024-06-28 08-22-2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67075" y="2395220"/>
            <a:ext cx="5122545" cy="264096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769620" y="1906905"/>
            <a:ext cx="37598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E</a:t>
            </a:r>
            <a:r>
              <a:rPr lang="zh-CN" altLang="en-US"/>
              <a:t>ffective interaction</a:t>
            </a:r>
            <a:r>
              <a:rPr lang="en-US" altLang="zh-CN"/>
              <a:t> expression: </a:t>
            </a:r>
            <a:endParaRPr lang="en-US" altLang="zh-CN"/>
          </a:p>
        </p:txBody>
      </p:sp>
      <p:sp>
        <p:nvSpPr>
          <p:cNvPr id="9" name="文本框 8"/>
          <p:cNvSpPr txBox="1"/>
          <p:nvPr/>
        </p:nvSpPr>
        <p:spPr>
          <a:xfrm>
            <a:off x="708660" y="5336540"/>
            <a:ext cx="642683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500"/>
              <a:t>Here t</a:t>
            </a:r>
            <a:r>
              <a:rPr lang="en-US" altLang="zh-CN" sz="1500" baseline="-25000"/>
              <a:t>0</a:t>
            </a:r>
            <a:r>
              <a:rPr lang="en-US" altLang="zh-CN" sz="1500"/>
              <a:t>, t</a:t>
            </a:r>
            <a:r>
              <a:rPr lang="en-US" altLang="zh-CN" sz="1500" baseline="-25000"/>
              <a:t>1</a:t>
            </a:r>
            <a:r>
              <a:rPr lang="en-US" altLang="zh-CN" sz="1500"/>
              <a:t>.... x</a:t>
            </a:r>
            <a:r>
              <a:rPr lang="en-US" altLang="zh-CN" sz="1500" baseline="-25000"/>
              <a:t>0</a:t>
            </a:r>
            <a:r>
              <a:rPr lang="en-US" altLang="zh-CN" sz="1500"/>
              <a:t>, x</a:t>
            </a:r>
            <a:r>
              <a:rPr lang="en-US" altLang="zh-CN" sz="1500" baseline="-25000"/>
              <a:t>1</a:t>
            </a:r>
            <a:r>
              <a:rPr lang="en-US" altLang="zh-CN" sz="1500"/>
              <a:t>... are all parameters in Skyrme interaction</a:t>
            </a:r>
            <a:endParaRPr lang="en-US" altLang="zh-CN" sz="1500"/>
          </a:p>
        </p:txBody>
      </p:sp>
      <p:pic>
        <p:nvPicPr>
          <p:cNvPr id="10" name="图片 9" descr="Screenshot from 2024-06-28 08-32-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9620" y="5753735"/>
            <a:ext cx="384810" cy="249555"/>
          </a:xfrm>
          <a:prstGeom prst="rect">
            <a:avLst/>
          </a:prstGeom>
        </p:spPr>
      </p:pic>
      <p:pic>
        <p:nvPicPr>
          <p:cNvPr id="11" name="图片 10" descr="Screenshot from 2024-06-28 08-33-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9030" y="5721985"/>
            <a:ext cx="1670050" cy="267335"/>
          </a:xfrm>
          <a:prstGeom prst="rect">
            <a:avLst/>
          </a:prstGeom>
        </p:spPr>
      </p:pic>
      <p:pic>
        <p:nvPicPr>
          <p:cNvPr id="12" name="图片 11" descr="Screenshot from 2024-06-28 08-33-3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9620" y="6230620"/>
            <a:ext cx="1680210" cy="258445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1154430" y="5694680"/>
            <a:ext cx="211264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500"/>
              <a:t>is </a:t>
            </a:r>
            <a:r>
              <a:rPr lang="zh-CN" altLang="en-US" sz="1500"/>
              <a:t>the nucleon density</a:t>
            </a:r>
            <a:endParaRPr lang="zh-CN" altLang="en-US" sz="1500"/>
          </a:p>
        </p:txBody>
      </p:sp>
      <p:sp>
        <p:nvSpPr>
          <p:cNvPr id="14" name="文本框 13"/>
          <p:cNvSpPr txBox="1"/>
          <p:nvPr/>
        </p:nvSpPr>
        <p:spPr>
          <a:xfrm>
            <a:off x="5339080" y="5694680"/>
            <a:ext cx="3221355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500"/>
              <a:t>is relative momentum operator</a:t>
            </a:r>
            <a:endParaRPr lang="en-US" altLang="zh-CN" sz="1500"/>
          </a:p>
        </p:txBody>
      </p:sp>
      <p:sp>
        <p:nvSpPr>
          <p:cNvPr id="15" name="文本框 14"/>
          <p:cNvSpPr txBox="1"/>
          <p:nvPr/>
        </p:nvSpPr>
        <p:spPr>
          <a:xfrm>
            <a:off x="2419985" y="6167120"/>
            <a:ext cx="2919095" cy="321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500"/>
              <a:t>is the spin exchange operator</a:t>
            </a:r>
            <a:endParaRPr lang="zh-CN" altLang="en-US" sz="15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7655" y="248285"/>
            <a:ext cx="20796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Framework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87655" y="1009650"/>
            <a:ext cx="2327910" cy="4298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200">
                <a:sym typeface="+mn-ea"/>
              </a:rPr>
              <a:t>2. </a:t>
            </a:r>
            <a:r>
              <a:rPr lang="en-US" sz="2200">
                <a:sym typeface="+mn-ea"/>
              </a:rPr>
              <a:t>Glauber</a:t>
            </a:r>
            <a:r>
              <a:rPr lang="zh-CN" altLang="en-US" sz="2200">
                <a:sym typeface="+mn-ea"/>
              </a:rPr>
              <a:t> model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95630" y="1545590"/>
            <a:ext cx="8815070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fi</a:t>
            </a:r>
            <a:r>
              <a:rPr lang="zh-CN" altLang="en-US" b="1">
                <a:solidFill>
                  <a:srgbClr val="FF0000"/>
                </a:solidFill>
              </a:rPr>
              <a:t>t the charged</a:t>
            </a:r>
            <a:r>
              <a:rPr lang="en-US" altLang="zh-CN" b="1">
                <a:solidFill>
                  <a:srgbClr val="FF0000"/>
                </a:solidFill>
              </a:rPr>
              <a:t> </a:t>
            </a:r>
            <a:r>
              <a:rPr lang="zh-CN" altLang="en-US" b="1">
                <a:solidFill>
                  <a:srgbClr val="FF0000"/>
                </a:solidFill>
              </a:rPr>
              <a:t>particle multiplicity and to determine the</a:t>
            </a:r>
            <a:r>
              <a:rPr lang="en-US" altLang="zh-CN" b="1">
                <a:solidFill>
                  <a:srgbClr val="FF0000"/>
                </a:solidFill>
              </a:rPr>
              <a:t> </a:t>
            </a:r>
            <a:r>
              <a:rPr lang="zh-CN" altLang="en-US" b="1">
                <a:solidFill>
                  <a:srgbClr val="FF0000"/>
                </a:solidFill>
              </a:rPr>
              <a:t>spectator nucleons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5" name="图片 4" descr="Screenshot from 2024-06-28 09-07-4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682490" y="3695065"/>
            <a:ext cx="2686050" cy="590550"/>
          </a:xfrm>
          <a:prstGeom prst="rect">
            <a:avLst/>
          </a:prstGeom>
        </p:spPr>
      </p:pic>
      <p:pic>
        <p:nvPicPr>
          <p:cNvPr id="6" name="图片 5" descr="Screenshot from 2024-06-28 09-07-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060" y="5236210"/>
            <a:ext cx="5248275" cy="77152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595630" y="2206625"/>
            <a:ext cx="942848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In Glauber model, </a:t>
            </a:r>
            <a:r>
              <a:rPr lang="zh-CN" altLang="en-US"/>
              <a:t>the colliding nuclei are placed with a random impact parameter, and their orientations with respect to the beam</a:t>
            </a:r>
            <a:r>
              <a:rPr lang="en-US" altLang="zh-CN"/>
              <a:t> </a:t>
            </a:r>
            <a:r>
              <a:rPr lang="zh-CN" altLang="en-US"/>
              <a:t>direction are uniformly randomized. </a:t>
            </a:r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95630" y="3144520"/>
            <a:ext cx="7167245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1600"/>
              <a:t>Based on SHF, t</a:t>
            </a:r>
            <a:r>
              <a:rPr lang="zh-CN" altLang="en-US" sz="1600"/>
              <a:t>he number</a:t>
            </a:r>
            <a:r>
              <a:rPr lang="en-US" altLang="zh-CN" sz="1600"/>
              <a:t> </a:t>
            </a:r>
            <a:r>
              <a:rPr lang="zh-CN" altLang="en-US" sz="1600"/>
              <a:t>of sources that produce charged</a:t>
            </a:r>
            <a:r>
              <a:rPr lang="en-US" altLang="zh-CN" sz="1600"/>
              <a:t> </a:t>
            </a:r>
            <a:r>
              <a:rPr lang="zh-CN" altLang="en-US" sz="1600"/>
              <a:t>particles</a:t>
            </a:r>
            <a:r>
              <a:rPr lang="en-US" altLang="zh-CN" sz="1600"/>
              <a:t> : </a:t>
            </a:r>
            <a:endParaRPr lang="en-US" altLang="zh-CN" sz="1600"/>
          </a:p>
        </p:txBody>
      </p:sp>
      <p:sp>
        <p:nvSpPr>
          <p:cNvPr id="9" name="文本框 8"/>
          <p:cNvSpPr txBox="1"/>
          <p:nvPr/>
        </p:nvSpPr>
        <p:spPr>
          <a:xfrm>
            <a:off x="727710" y="4592320"/>
            <a:ext cx="9296400" cy="3371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600"/>
              <a:t>The particle production n from each source</a:t>
            </a:r>
            <a:r>
              <a:rPr lang="en-US" altLang="zh-CN" sz="1600"/>
              <a:t> </a:t>
            </a:r>
            <a:r>
              <a:rPr lang="zh-CN" altLang="en-US" sz="1600"/>
              <a:t>is assumed to follow a negative binomial distribution</a:t>
            </a:r>
            <a:r>
              <a:rPr lang="en-US" altLang="zh-CN" sz="1600"/>
              <a:t>:</a:t>
            </a:r>
            <a:endParaRPr lang="en-US" altLang="zh-CN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7655" y="248285"/>
            <a:ext cx="20796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Framework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287655" y="933450"/>
            <a:ext cx="2187575" cy="4298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200">
                <a:sym typeface="+mn-ea"/>
              </a:rPr>
              <a:t>3. </a:t>
            </a:r>
            <a:r>
              <a:rPr lang="en-US" sz="2200">
                <a:sym typeface="+mn-ea"/>
              </a:rPr>
              <a:t>Clusterization</a:t>
            </a:r>
            <a:endParaRPr lang="en-US"/>
          </a:p>
        </p:txBody>
      </p:sp>
      <p:sp>
        <p:nvSpPr>
          <p:cNvPr id="5" name="文本框 4"/>
          <p:cNvSpPr txBox="1"/>
          <p:nvPr/>
        </p:nvSpPr>
        <p:spPr>
          <a:xfrm>
            <a:off x="644525" y="1526540"/>
            <a:ext cx="1027430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using </a:t>
            </a:r>
            <a:r>
              <a:rPr lang="zh-CN" altLang="en-US" b="1">
                <a:solidFill>
                  <a:srgbClr val="FF0000"/>
                </a:solidFill>
              </a:rPr>
              <a:t>minimum spanning tree</a:t>
            </a:r>
            <a:r>
              <a:rPr lang="en-US" altLang="zh-CN" b="1">
                <a:solidFill>
                  <a:srgbClr val="FF0000"/>
                </a:solidFill>
              </a:rPr>
              <a:t> (MST)</a:t>
            </a:r>
            <a:r>
              <a:rPr lang="zh-CN" altLang="en-US" b="1">
                <a:solidFill>
                  <a:srgbClr val="FF0000"/>
                </a:solidFill>
              </a:rPr>
              <a:t> algorithm to determine heavy fragments and the direct production of free nucleons</a:t>
            </a:r>
            <a:endParaRPr lang="zh-CN" altLang="en-US" b="1">
              <a:solidFill>
                <a:srgbClr val="FF0000"/>
              </a:solidFill>
            </a:endParaRPr>
          </a:p>
        </p:txBody>
      </p:sp>
      <p:pic>
        <p:nvPicPr>
          <p:cNvPr id="6" name="图片 5" descr="Screenshot from 2024-06-28 09-14-2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803390" y="2524125"/>
            <a:ext cx="4292600" cy="2760345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963410" y="5433695"/>
            <a:ext cx="4338955" cy="5530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1500"/>
              <a:t>Schematic diagram of MST algorithm identifying fragments</a:t>
            </a:r>
            <a:endParaRPr lang="zh-CN" altLang="en-US" sz="1500"/>
          </a:p>
        </p:txBody>
      </p:sp>
      <p:sp>
        <p:nvSpPr>
          <p:cNvPr id="8" name="文本框 7"/>
          <p:cNvSpPr txBox="1"/>
          <p:nvPr/>
        </p:nvSpPr>
        <p:spPr>
          <a:xfrm>
            <a:off x="831215" y="3106420"/>
            <a:ext cx="59156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If the relative position r&lt;R</a:t>
            </a:r>
            <a:r>
              <a:rPr lang="en-US" altLang="zh-CN" baseline="-25000"/>
              <a:t>0 </a:t>
            </a:r>
            <a:r>
              <a:rPr lang="en-US" altLang="zh-CN"/>
              <a:t>and relative momentum p&lt;P</a:t>
            </a:r>
            <a:r>
              <a:rPr lang="en-US" altLang="zh-CN" baseline="-25000"/>
              <a:t>0</a:t>
            </a:r>
            <a:r>
              <a:rPr lang="en-US" altLang="zh-CN"/>
              <a:t>, they can be clusterization. </a:t>
            </a:r>
            <a:endParaRPr lang="en-US" altLang="zh-C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87655" y="248285"/>
            <a:ext cx="207962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Framework</a:t>
            </a:r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287655" y="967105"/>
            <a:ext cx="2326005" cy="42989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200">
                <a:sym typeface="+mn-ea"/>
              </a:rPr>
              <a:t>4. </a:t>
            </a:r>
            <a:r>
              <a:rPr lang="en-US" sz="2200">
                <a:sym typeface="+mn-ea"/>
              </a:rPr>
              <a:t>GEMINI</a:t>
            </a:r>
            <a:r>
              <a:rPr lang="zh-CN" altLang="en-US" sz="2200">
                <a:sym typeface="+mn-ea"/>
              </a:rPr>
              <a:t> model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35635" y="1593850"/>
            <a:ext cx="479488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b="1">
                <a:solidFill>
                  <a:srgbClr val="FF0000"/>
                </a:solidFill>
              </a:rPr>
              <a:t>d</a:t>
            </a:r>
            <a:r>
              <a:rPr lang="zh-CN" altLang="en-US" b="1">
                <a:solidFill>
                  <a:srgbClr val="FF0000"/>
                </a:solidFill>
              </a:rPr>
              <a:t>eexcite heavy fragments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5635" y="2331085"/>
            <a:ext cx="1113980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/>
              <a:t>GEMINI model is a </a:t>
            </a:r>
            <a:r>
              <a:rPr lang="zh-CN" altLang="en-US"/>
              <a:t>Monte Carlo model to calculate the deexcitation of nuclear fragments, which allows all possible</a:t>
            </a:r>
            <a:r>
              <a:rPr lang="en-US" altLang="zh-CN"/>
              <a:t> </a:t>
            </a:r>
            <a:r>
              <a:rPr lang="zh-CN" altLang="en-US"/>
              <a:t>binary decay modes including light-particle evaporation</a:t>
            </a:r>
            <a:r>
              <a:rPr lang="en-US" altLang="zh-CN"/>
              <a:t> </a:t>
            </a:r>
            <a:r>
              <a:rPr lang="zh-CN" altLang="en-US"/>
              <a:t>and symmetric/asymmetric fission</a:t>
            </a:r>
            <a:endParaRPr lang="zh-CN" altLang="en-US"/>
          </a:p>
        </p:txBody>
      </p:sp>
      <p:pic>
        <p:nvPicPr>
          <p:cNvPr id="6" name="图片 5" descr="Screenshot from 2024-06-28 09-19-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729355" y="3910330"/>
            <a:ext cx="4733925" cy="171450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35635" y="3491230"/>
            <a:ext cx="448500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The Decay Width can be experissed as:  </a:t>
            </a:r>
            <a:endParaRPr lang="en-US" alt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94335" y="273050"/>
            <a:ext cx="1466215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2800" b="1">
                <a:solidFill>
                  <a:schemeClr val="accent1">
                    <a:lumMod val="50000"/>
                  </a:schemeClr>
                </a:solidFill>
                <a:sym typeface="+mn-ea"/>
              </a:rPr>
              <a:t>Results</a:t>
            </a:r>
            <a:endParaRPr lang="zh-CN" altLang="en-US"/>
          </a:p>
        </p:txBody>
      </p:sp>
      <p:pic>
        <p:nvPicPr>
          <p:cNvPr id="3" name="图片 2" descr="Screenshot from 2024-06-28 08-18-1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4680" y="795020"/>
            <a:ext cx="5192395" cy="5071745"/>
          </a:xfrm>
          <a:prstGeom prst="rect">
            <a:avLst/>
          </a:prstGeom>
        </p:spPr>
      </p:pic>
      <p:pic>
        <p:nvPicPr>
          <p:cNvPr id="7" name="图片 6" descr="Screenshot from 2024-06-28 09-26-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500" y="160020"/>
            <a:ext cx="4200525" cy="653859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27780" y="2514600"/>
            <a:ext cx="453644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4400" b="1"/>
              <a:t>Thank You !</a:t>
            </a:r>
            <a:endParaRPr lang="en-US" altLang="zh-CN" sz="4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宋体"/>
        <a:font script="Hant" typeface="新細明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宋体"/>
        <a:ea typeface=""/>
        <a:cs typeface=""/>
        <a:font script="Jpan" typeface="游ゴシック Light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宋体"/>
        <a:ea typeface=""/>
        <a:cs typeface=""/>
        <a:font script="Jpan" typeface="游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1875</Words>
  <Application>WPS 演示</Application>
  <PresentationFormat>宽屏</PresentationFormat>
  <Paragraphs>73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SimSun</vt:lpstr>
      <vt:lpstr>Wingdings</vt:lpstr>
      <vt:lpstr>Arial Black</vt:lpstr>
      <vt:lpstr>Droid Sans Fallback</vt:lpstr>
      <vt:lpstr>Microsoft YaHei</vt:lpstr>
      <vt:lpstr>Arial Unicode MS</vt:lpstr>
      <vt:lpstr>SimSun</vt:lpstr>
      <vt:lpstr>AR PL UKai CN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枫落_dirac</cp:lastModifiedBy>
  <cp:revision>20</cp:revision>
  <dcterms:created xsi:type="dcterms:W3CDTF">2024-06-28T01:27:18Z</dcterms:created>
  <dcterms:modified xsi:type="dcterms:W3CDTF">2024-06-28T01:27:18Z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2052-11.1.0.11719</vt:lpwstr>
  </property>
  <property fmtid="{D5CDD505-2E9C-101B-9397-08002B2CF9AE}" pid="3" name="ICV">
    <vt:lpwstr/>
  </property>
</Properties>
</file>