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9" r:id="rId2"/>
    <p:sldId id="406" r:id="rId3"/>
    <p:sldId id="424" r:id="rId4"/>
    <p:sldId id="426" r:id="rId5"/>
    <p:sldId id="427" r:id="rId6"/>
    <p:sldId id="428" r:id="rId7"/>
    <p:sldId id="431" r:id="rId8"/>
    <p:sldId id="429" r:id="rId9"/>
    <p:sldId id="430" r:id="rId10"/>
    <p:sldId id="410" r:id="rId11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V0 weekly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2024.06.25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detector magnet team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4. Ongoing work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3943" y="834571"/>
            <a:ext cx="801188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The chimney of the magnet is being designed;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The magnetic force of the yoke has been </a:t>
            </a:r>
            <a:r>
              <a:rPr lang="en-US" altLang="zh-CN" sz="2000" dirty="0"/>
              <a:t>provided to mechanical colleagues and is being jointly designed;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Detailed mechanical design of the magnet;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Optimization of the cryogenic system;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Optimization of Support structure.</a:t>
            </a:r>
          </a:p>
        </p:txBody>
      </p:sp>
    </p:spTree>
    <p:extLst>
      <p:ext uri="{BB962C8B-B14F-4D97-AF65-F5344CB8AC3E}">
        <p14:creationId xmlns:p14="http://schemas.microsoft.com/office/powerpoint/2010/main" val="3931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Outline 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4913" y="965200"/>
            <a:ext cx="7496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Size of the magnet;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Joint design of detector solenoid and Anti-solenoid;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Ref-TDR;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Ongoing work</a:t>
            </a:r>
          </a:p>
        </p:txBody>
      </p:sp>
    </p:spTree>
    <p:extLst>
      <p:ext uri="{BB962C8B-B14F-4D97-AF65-F5344CB8AC3E}">
        <p14:creationId xmlns:p14="http://schemas.microsoft.com/office/powerpoint/2010/main" val="1871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size of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5711371" y="2141757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32913"/>
            <a:ext cx="5332186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8468" y="-817794"/>
            <a:ext cx="2041974" cy="42849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2. Anti-solenoid design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517" y="799739"/>
            <a:ext cx="5269874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Combined field </a:t>
            </a:r>
            <a:r>
              <a:rPr lang="en-US" altLang="zh-CN" sz="1400" dirty="0">
                <a:solidFill>
                  <a:srgbClr val="0033CC"/>
                </a:solidFill>
                <a:latin typeface="Times New Roman" panose="02020603050405020304" pitchFamily="18" charset="0"/>
              </a:rPr>
              <a:t>of Anti-solenoid and Detector solenoid is fine tuned.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38155"/>
              </p:ext>
            </p:extLst>
          </p:nvPr>
        </p:nvGraphicFramePr>
        <p:xfrm>
          <a:off x="5744060" y="707204"/>
          <a:ext cx="3189483" cy="4329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866">
                  <a:extLst>
                    <a:ext uri="{9D8B030D-6E8A-4147-A177-3AD203B41FA5}">
                      <a16:colId xmlns:a16="http://schemas.microsoft.com/office/drawing/2014/main" val="3073592304"/>
                    </a:ext>
                  </a:extLst>
                </a:gridCol>
                <a:gridCol w="471274">
                  <a:extLst>
                    <a:ext uri="{9D8B030D-6E8A-4147-A177-3AD203B41FA5}">
                      <a16:colId xmlns:a16="http://schemas.microsoft.com/office/drawing/2014/main" val="3064704879"/>
                    </a:ext>
                  </a:extLst>
                </a:gridCol>
                <a:gridCol w="381254">
                  <a:extLst>
                    <a:ext uri="{9D8B030D-6E8A-4147-A177-3AD203B41FA5}">
                      <a16:colId xmlns:a16="http://schemas.microsoft.com/office/drawing/2014/main" val="1949776078"/>
                    </a:ext>
                  </a:extLst>
                </a:gridCol>
                <a:gridCol w="518932">
                  <a:extLst>
                    <a:ext uri="{9D8B030D-6E8A-4147-A177-3AD203B41FA5}">
                      <a16:colId xmlns:a16="http://schemas.microsoft.com/office/drawing/2014/main" val="145631018"/>
                    </a:ext>
                  </a:extLst>
                </a:gridCol>
                <a:gridCol w="460683">
                  <a:extLst>
                    <a:ext uri="{9D8B030D-6E8A-4147-A177-3AD203B41FA5}">
                      <a16:colId xmlns:a16="http://schemas.microsoft.com/office/drawing/2014/main" val="2420349571"/>
                    </a:ext>
                  </a:extLst>
                </a:gridCol>
                <a:gridCol w="875474">
                  <a:extLst>
                    <a:ext uri="{9D8B030D-6E8A-4147-A177-3AD203B41FA5}">
                      <a16:colId xmlns:a16="http://schemas.microsoft.com/office/drawing/2014/main" val="3851880650"/>
                    </a:ext>
                  </a:extLst>
                </a:gridCol>
              </a:tblGrid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00" u="none" strike="noStrike">
                          <a:effectLst/>
                        </a:rPr>
                        <a:t>　</a:t>
                      </a:r>
                      <a:endParaRPr lang="zh-CN" alt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300" u="none" strike="noStrike">
                          <a:effectLst/>
                        </a:rPr>
                        <a:t>对角线点</a:t>
                      </a:r>
                      <a:r>
                        <a:rPr lang="en-US" altLang="zh-CN" sz="300" u="none" strike="noStrike">
                          <a:effectLst/>
                        </a:rPr>
                        <a:t>1</a:t>
                      </a:r>
                      <a:endParaRPr lang="en-US" altLang="zh-CN" sz="3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300" u="none" strike="noStrike">
                          <a:effectLst/>
                        </a:rPr>
                        <a:t>对角线点</a:t>
                      </a:r>
                      <a:r>
                        <a:rPr lang="en-US" altLang="zh-CN" sz="300" u="none" strike="noStrike">
                          <a:effectLst/>
                        </a:rPr>
                        <a:t>2</a:t>
                      </a:r>
                      <a:endParaRPr lang="en-US" altLang="zh-CN" sz="3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J</a:t>
                      </a:r>
                      <a:endParaRPr lang="en-US" sz="3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860047634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Coil</a:t>
                      </a:r>
                      <a:r>
                        <a:rPr lang="zh-CN" altLang="en-US" sz="300" u="none" strike="noStrike">
                          <a:effectLst/>
                        </a:rPr>
                        <a:t>编号</a:t>
                      </a:r>
                      <a:endParaRPr lang="zh-CN" alt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r1(mm)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z1(mm)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r2(mm)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z2(mm)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00" u="none" strike="noStrike">
                          <a:effectLst/>
                        </a:rPr>
                        <a:t>线圈电流密度</a:t>
                      </a:r>
                      <a:r>
                        <a:rPr lang="en-US" altLang="zh-CN" sz="300" u="none" strike="noStrike">
                          <a:effectLst/>
                        </a:rPr>
                        <a:t>(</a:t>
                      </a:r>
                      <a:r>
                        <a:rPr lang="en-US" sz="300" u="none" strike="noStrike">
                          <a:effectLst/>
                        </a:rPr>
                        <a:t>A/mm2)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29903681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23435054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280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5861154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-1171.25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68601047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-1171.25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83893530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-1186.25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29401384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-1186.25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-1197.5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48065282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-1197.5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-1230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52280379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-1230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-1260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320.5279867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59157882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-1260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39031611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50398295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07453597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80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-1366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-1416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90505042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80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-1416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-1441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62046054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80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-1441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45394175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-1472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-1579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315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49964180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-1579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-1686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235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51860772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-1686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-1750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17259596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-1800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-1881.25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56023867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-1881.25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-1904.6875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10193100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-1904.69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-1941.25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86635246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-1941.25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33186485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-1991.25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76054778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-1991.25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-2040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91147754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-2050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-2091.625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72922884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-2091.63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-2133.25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23301457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-2133.25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-2216.5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04628438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-2216.5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-2272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52081146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-2272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-2383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88766495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-2383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-2438.5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77269115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-2438.5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-2494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90296752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-2500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-2598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87877968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-2598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-2696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44876166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-2696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-2748.5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11312918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-2748.5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-2845.5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58087707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-2845.5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-2881.875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86949579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-2881.88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-2895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012980199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-2900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-2912.25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79773621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-2912.25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-2949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354290584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-2949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-3100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1377941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-3100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-3197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13242275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-3197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-3281.875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81142946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-3281.88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-3294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959944479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-3300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-3312.25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53725262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-3312.25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-3349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40288095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-3349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-3500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89284309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-3500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-3681.875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22495065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-3681.88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-3694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223247314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-3700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-3736.5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195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20570998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-3736.5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-3820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29908848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-3820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-3907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034213644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-3907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-3964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75158547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-3970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-4040.5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60497967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-4040.5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-4052.25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218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846987044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133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-4052.25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214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18905906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-4069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-4088.25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210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71765245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-4088.25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-4143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185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66240121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-4143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-4220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34920077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-4220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-4364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63844505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-4370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-4465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63438953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-4465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-4512.5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41123605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-4512.5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-4567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286357885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-4567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-4665.5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110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55621777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-4665.5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-4751.6875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528527703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149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-4751.69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-4764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124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52706576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-4770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-4868.5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100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452658727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-4868.5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-4967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90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80720569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156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-4967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-5164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13838735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-5170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-5267.5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036133540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69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-5267.5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-5365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60360036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-5365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-5462.5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43230684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-5462.5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-5560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23967849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72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-5570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-5655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21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938031999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-5655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-5910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22.5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11836262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-5940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-7155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40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185905219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-7155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-7217.5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327664741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76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-7217.5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-7467.5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34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10490378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-7467.5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-7892.5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3670442196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78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-7892.5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-8050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35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209131922"/>
                  </a:ext>
                </a:extLst>
              </a:tr>
              <a:tr h="5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79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167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-8050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173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>
                          <a:effectLst/>
                        </a:rPr>
                        <a:t>-8162.5</a:t>
                      </a:r>
                      <a:endParaRPr lang="en-US" altLang="zh-CN" sz="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00" u="none" strike="noStrike" dirty="0">
                          <a:effectLst/>
                        </a:rPr>
                        <a:t>30</a:t>
                      </a:r>
                      <a:endParaRPr lang="en-US" altLang="zh-CN" sz="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169" marR="2169" marT="2169" marB="0" anchor="ctr"/>
                </a:tc>
                <a:extLst>
                  <a:ext uri="{0D108BD9-81ED-4DB2-BD59-A6C34878D82A}">
                    <a16:rowId xmlns:a16="http://schemas.microsoft.com/office/drawing/2014/main" val="494787485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59" y="1909912"/>
            <a:ext cx="4566963" cy="26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3" y="3461657"/>
            <a:ext cx="3212479" cy="162854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2. Anti-solenoid design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2746" y="707204"/>
            <a:ext cx="611885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Times New Roman" panose="02020603050405020304" pitchFamily="18" charset="0"/>
              </a:rPr>
              <a:t>Combined field of Anti-solenoid and Detector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solenoid. 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6" y="1214643"/>
            <a:ext cx="4480752" cy="29871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712" y="4557486"/>
            <a:ext cx="11705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Anti-solenoid: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16568"/>
              </p:ext>
            </p:extLst>
          </p:nvPr>
        </p:nvGraphicFramePr>
        <p:xfrm>
          <a:off x="1659225" y="4407540"/>
          <a:ext cx="2852058" cy="599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686">
                  <a:extLst>
                    <a:ext uri="{9D8B030D-6E8A-4147-A177-3AD203B41FA5}">
                      <a16:colId xmlns:a16="http://schemas.microsoft.com/office/drawing/2014/main" val="3589671755"/>
                    </a:ext>
                  </a:extLst>
                </a:gridCol>
                <a:gridCol w="950686">
                  <a:extLst>
                    <a:ext uri="{9D8B030D-6E8A-4147-A177-3AD203B41FA5}">
                      <a16:colId xmlns:a16="http://schemas.microsoft.com/office/drawing/2014/main" val="1495992328"/>
                    </a:ext>
                  </a:extLst>
                </a:gridCol>
                <a:gridCol w="950686">
                  <a:extLst>
                    <a:ext uri="{9D8B030D-6E8A-4147-A177-3AD203B41FA5}">
                      <a16:colId xmlns:a16="http://schemas.microsoft.com/office/drawing/2014/main" val="2682413420"/>
                    </a:ext>
                  </a:extLst>
                </a:gridCol>
              </a:tblGrid>
              <a:tr h="2999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52481"/>
                  </a:ext>
                </a:extLst>
              </a:tr>
              <a:tr h="2999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8162.5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61838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943" y="1098588"/>
            <a:ext cx="3465420" cy="2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2. Anti-solenoid design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517" y="799739"/>
            <a:ext cx="611885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Times New Roman" panose="02020603050405020304" pitchFamily="18" charset="0"/>
              </a:rPr>
              <a:t>Combined field of Anti-solenoid and Detector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solenoid. 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596" y="1399713"/>
            <a:ext cx="3710767" cy="27673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17" y="1320442"/>
            <a:ext cx="3680797" cy="27435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237" y="4167065"/>
            <a:ext cx="39629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Joint modeling, mutual influence of magnetic </a:t>
            </a:r>
            <a:r>
              <a:rPr lang="en-US" altLang="zh-CN" dirty="0" smtClean="0"/>
              <a:t>fields</a:t>
            </a:r>
          </a:p>
          <a:p>
            <a:r>
              <a:rPr lang="en-US" altLang="zh-CN" dirty="0" smtClean="0"/>
              <a:t>Central field changes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 T—2.979 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776596" y="4270939"/>
            <a:ext cx="2732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Increase current: 16702 A—16829 A</a:t>
            </a:r>
          </a:p>
          <a:p>
            <a:r>
              <a:rPr lang="en-US" altLang="zh-CN" dirty="0"/>
              <a:t>Central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2.979 T—3 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794171" y="4270939"/>
            <a:ext cx="615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0.76%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171321" y="43748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0.687%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51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2. Anti-solenoid design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517" y="799739"/>
            <a:ext cx="611885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Times New Roman" panose="02020603050405020304" pitchFamily="18" charset="0"/>
              </a:rPr>
              <a:t>Combined field of Anti-solenoid and Detector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solenoid. 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17" y="1399713"/>
            <a:ext cx="3710767" cy="2767352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209900" y="2068286"/>
            <a:ext cx="457200" cy="42091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318" y="1326234"/>
            <a:ext cx="3708045" cy="2914310"/>
          </a:xfrm>
          <a:prstGeom prst="rect">
            <a:avLst/>
          </a:prstGeom>
        </p:spPr>
      </p:pic>
      <p:cxnSp>
        <p:nvCxnSpPr>
          <p:cNvPr id="10" name="直接箭头连接符 9"/>
          <p:cNvCxnSpPr>
            <a:stCxn id="4" idx="7"/>
          </p:cNvCxnSpPr>
          <p:nvPr/>
        </p:nvCxnSpPr>
        <p:spPr>
          <a:xfrm>
            <a:off x="2600145" y="2129927"/>
            <a:ext cx="2138769" cy="18187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4517" y="4342307"/>
            <a:ext cx="82179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The anti solenoid has been designed </a:t>
            </a:r>
            <a:r>
              <a:rPr lang="en-US" altLang="zh-CN" dirty="0" smtClean="0"/>
              <a:t>from the axial 1.1 m </a:t>
            </a:r>
            <a:r>
              <a:rPr lang="zh-CN" altLang="en-US" dirty="0" smtClean="0"/>
              <a:t>to 8</a:t>
            </a:r>
            <a:r>
              <a:rPr lang="en-US" altLang="zh-CN" dirty="0" smtClean="0"/>
              <a:t>.1</a:t>
            </a:r>
            <a:r>
              <a:rPr lang="zh-CN" altLang="en-US" dirty="0" smtClean="0"/>
              <a:t> m, </a:t>
            </a:r>
            <a:r>
              <a:rPr lang="zh-CN" altLang="en-US" dirty="0"/>
              <a:t>and further optimization is needed in the </a:t>
            </a:r>
            <a:r>
              <a:rPr lang="zh-CN" altLang="en-US" dirty="0" smtClean="0"/>
              <a:t>future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567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2. Anti-solenoid design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517" y="799739"/>
            <a:ext cx="611885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Times New Roman" panose="02020603050405020304" pitchFamily="18" charset="0"/>
              </a:rPr>
              <a:t>Combined field of Anti-solenoid and Detector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solenoid. 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15" y="2008240"/>
            <a:ext cx="4062568" cy="30427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407" y="1997884"/>
            <a:ext cx="4248305" cy="3031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371" y="1572814"/>
            <a:ext cx="355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Remove Anti-solenoid area: R 0~0.2m, Z 1~3m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631371" y="1270426"/>
            <a:ext cx="2852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Field Mapping area: R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0~2m, Z 0~3m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16166" y="1357608"/>
            <a:ext cx="11705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Anti-solenoid: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79814"/>
              </p:ext>
            </p:extLst>
          </p:nvPr>
        </p:nvGraphicFramePr>
        <p:xfrm>
          <a:off x="5686679" y="1280617"/>
          <a:ext cx="2852058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686">
                  <a:extLst>
                    <a:ext uri="{9D8B030D-6E8A-4147-A177-3AD203B41FA5}">
                      <a16:colId xmlns:a16="http://schemas.microsoft.com/office/drawing/2014/main" val="3589671755"/>
                    </a:ext>
                  </a:extLst>
                </a:gridCol>
                <a:gridCol w="950686">
                  <a:extLst>
                    <a:ext uri="{9D8B030D-6E8A-4147-A177-3AD203B41FA5}">
                      <a16:colId xmlns:a16="http://schemas.microsoft.com/office/drawing/2014/main" val="1495992328"/>
                    </a:ext>
                  </a:extLst>
                </a:gridCol>
                <a:gridCol w="950686">
                  <a:extLst>
                    <a:ext uri="{9D8B030D-6E8A-4147-A177-3AD203B41FA5}">
                      <a16:colId xmlns:a16="http://schemas.microsoft.com/office/drawing/2014/main" val="2682413420"/>
                    </a:ext>
                  </a:extLst>
                </a:gridCol>
              </a:tblGrid>
              <a:tr h="25594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52481"/>
                  </a:ext>
                </a:extLst>
              </a:tr>
              <a:tr h="25594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8162.5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61838"/>
                  </a:ext>
                </a:extLst>
              </a:tr>
            </a:tbl>
          </a:graphicData>
        </a:graphic>
      </p:graphicFrame>
      <p:cxnSp>
        <p:nvCxnSpPr>
          <p:cNvPr id="5" name="直接箭头连接符 4"/>
          <p:cNvCxnSpPr/>
          <p:nvPr/>
        </p:nvCxnSpPr>
        <p:spPr>
          <a:xfrm>
            <a:off x="2881086" y="4339771"/>
            <a:ext cx="0" cy="2685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09229" y="4308204"/>
            <a:ext cx="5421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0.2m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004457" y="4407445"/>
            <a:ext cx="12917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504279" y="4189730"/>
            <a:ext cx="410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3. Ref-TDR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44" y="698317"/>
            <a:ext cx="3673227" cy="43803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975" y="957942"/>
            <a:ext cx="3147739" cy="34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17932</TotalTime>
  <Words>971</Words>
  <Application>Microsoft Office PowerPoint</Application>
  <PresentationFormat>自定义</PresentationFormat>
  <Paragraphs>549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Microsoft YaHei UI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Thème Office</vt:lpstr>
      <vt:lpstr>PowerPoint 演示文稿</vt:lpstr>
      <vt:lpstr>Outline </vt:lpstr>
      <vt:lpstr>1. The size of magnet</vt:lpstr>
      <vt:lpstr>2. Anti-solenoid design</vt:lpstr>
      <vt:lpstr>2. Anti-solenoid design</vt:lpstr>
      <vt:lpstr>2. Anti-solenoid design</vt:lpstr>
      <vt:lpstr>2. Anti-solenoid design</vt:lpstr>
      <vt:lpstr>2. Anti-solenoid design</vt:lpstr>
      <vt:lpstr>3. Ref-TDR</vt:lpstr>
      <vt:lpstr>4. Ongoing work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1381</cp:revision>
  <dcterms:created xsi:type="dcterms:W3CDTF">2021-03-22T16:16:06Z</dcterms:created>
  <dcterms:modified xsi:type="dcterms:W3CDTF">2024-07-08T00:22:21Z</dcterms:modified>
</cp:coreProperties>
</file>