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1886" r:id="rId3"/>
    <p:sldId id="1885" r:id="rId4"/>
    <p:sldId id="1887" r:id="rId5"/>
    <p:sldId id="897" r:id="rId6"/>
    <p:sldId id="1888" r:id="rId7"/>
    <p:sldId id="1889" r:id="rId8"/>
    <p:sldId id="900" r:id="rId9"/>
    <p:sldId id="902" r:id="rId10"/>
    <p:sldId id="907" r:id="rId11"/>
    <p:sldId id="906" r:id="rId12"/>
    <p:sldId id="905" r:id="rId13"/>
    <p:sldId id="895" r:id="rId14"/>
    <p:sldId id="896" r:id="rId15"/>
    <p:sldId id="901" r:id="rId16"/>
    <p:sldId id="1882" r:id="rId17"/>
    <p:sldId id="1877" r:id="rId18"/>
    <p:sldId id="1880" r:id="rId19"/>
    <p:sldId id="898" r:id="rId20"/>
    <p:sldId id="894" r:id="rId21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11"/>
    <a:srgbClr val="DE75C5"/>
    <a:srgbClr val="DC89C2"/>
    <a:srgbClr val="484BAF"/>
    <a:srgbClr val="0F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4"/>
    <p:restoredTop sz="50000"/>
  </p:normalViewPr>
  <p:slideViewPr>
    <p:cSldViewPr snapToGrid="0" snapToObjects="1">
      <p:cViewPr>
        <p:scale>
          <a:sx n="131" d="100"/>
          <a:sy n="131" d="100"/>
        </p:scale>
        <p:origin x="952" y="-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13BA0-58D0-408E-87F5-B5D4485CB8AC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5300-01C4-4EC5-A4B4-F523C2562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35300-01C4-4EC5-A4B4-F523C25623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69895-2E93-024E-B62F-58D014B200D9}"/>
              </a:ext>
            </a:extLst>
          </p:cNvPr>
          <p:cNvSpPr txBox="1"/>
          <p:nvPr userDrawn="1"/>
        </p:nvSpPr>
        <p:spPr>
          <a:xfrm>
            <a:off x="4528457" y="645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4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7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172087"/>
            <a:ext cx="8543925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168400"/>
            <a:ext cx="8543925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D98D-72B3-3D49-9BC1-B5043B0D15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" y="6176963"/>
            <a:ext cx="9902952" cy="678299"/>
          </a:xfrm>
          <a:prstGeom prst="rect">
            <a:avLst/>
          </a:prstGeom>
          <a:gradFill flip="none" rotWithShape="1">
            <a:gsLst>
              <a:gs pos="94020">
                <a:schemeClr val="bg1"/>
              </a:gs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681038" y="937846"/>
            <a:ext cx="8543925" cy="2344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E6B9FA9-7F0F-8043-9054-75C98F103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176962"/>
            <a:ext cx="681038" cy="68103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2EB6D3-F519-2346-A983-ABBB74A22DC8}"/>
              </a:ext>
            </a:extLst>
          </p:cNvPr>
          <p:cNvSpPr txBox="1">
            <a:spLocks/>
          </p:cNvSpPr>
          <p:nvPr userDrawn="1"/>
        </p:nvSpPr>
        <p:spPr>
          <a:xfrm>
            <a:off x="7553325" y="6318034"/>
            <a:ext cx="22288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5FD98D-72B3-3D49-9BC1-B5043B0D1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9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48" y="1559102"/>
            <a:ext cx="8918303" cy="2454541"/>
          </a:xfrm>
        </p:spPr>
        <p:txBody>
          <a:bodyPr>
            <a:normAutofit fontScale="90000"/>
          </a:bodyPr>
          <a:lstStyle/>
          <a:p>
            <a:r>
              <a:rPr lang="en-CN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CEPC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vertex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detector</a:t>
            </a:r>
            <a:b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</a:b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towards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TDR</a:t>
            </a:r>
            <a:br>
              <a:rPr lang="en-US" altLang="zh-CN" b="1" dirty="0">
                <a:solidFill>
                  <a:srgbClr val="1A63A0"/>
                </a:solidFill>
                <a:latin typeface="Roboto" panose="02000000000000000000" pitchFamily="2" charset="0"/>
              </a:rPr>
            </a:br>
            <a:endParaRPr lang="en-US" altLang="zh-CN" b="1" dirty="0">
              <a:solidFill>
                <a:srgbClr val="1A63A0"/>
              </a:solidFill>
              <a:latin typeface="Roboto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113" y="4013643"/>
            <a:ext cx="8831439" cy="2004811"/>
          </a:xfrm>
        </p:spPr>
        <p:txBody>
          <a:bodyPr>
            <a:normAutofit/>
          </a:bodyPr>
          <a:lstStyle/>
          <a:p>
            <a:r>
              <a:rPr lang="en-US" dirty="0"/>
              <a:t>Zhijun Liang,</a:t>
            </a:r>
          </a:p>
          <a:p>
            <a:r>
              <a:rPr lang="en-US" altLang="zh-CN"/>
              <a:t>On behalf of CEPC vertex working group </a:t>
            </a:r>
          </a:p>
          <a:p>
            <a:endParaRPr lang="en-US" dirty="0"/>
          </a:p>
          <a:p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13A-0702-B34C-9953-356A55A1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focus on stitching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73BA9-26AC-1DB8-AEF6-9039DD4F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168400"/>
            <a:ext cx="9547044" cy="5008563"/>
          </a:xfrm>
        </p:spPr>
        <p:txBody>
          <a:bodyPr/>
          <a:lstStyle/>
          <a:p>
            <a:r>
              <a:rPr lang="en-CN" dirty="0"/>
              <a:t>Inner layer : </a:t>
            </a:r>
            <a:r>
              <a:rPr lang="en-CN" dirty="0">
                <a:solidFill>
                  <a:srgbClr val="0070C0"/>
                </a:solidFill>
              </a:rPr>
              <a:t>background , data rate, power consumption</a:t>
            </a:r>
          </a:p>
          <a:p>
            <a:r>
              <a:rPr lang="en-US" dirty="0"/>
              <a:t>M</a:t>
            </a:r>
            <a:r>
              <a:rPr lang="en-CN" dirty="0"/>
              <a:t>iddle layer and outter layer:</a:t>
            </a:r>
          </a:p>
          <a:p>
            <a:pPr lvl="1"/>
            <a:r>
              <a:rPr lang="en-CN" dirty="0">
                <a:solidFill>
                  <a:srgbClr val="0070C0"/>
                </a:solidFill>
              </a:rPr>
              <a:t> refine stitching proposal and estimate yield, power consumption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19D9-38E7-9192-FE43-A3475CFF0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7EB5C-45C3-ACF1-842A-46D8918E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2480974"/>
            <a:ext cx="7290734" cy="40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406-BBD8-AF23-2819-9E8F8DDB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6D66-3E5A-30C1-9220-21D190533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DCDD-503A-CE43-C33E-79FCEAE96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4E2E-6A9B-060C-3629-7737DEE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2" y="677011"/>
            <a:ext cx="9496775" cy="52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26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A3D-F9BE-ED3E-B6A0-FE56F994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5B5D-57A1-2271-2102-49F8D86DF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19FC6-465F-D8FC-ACB3-E0766742D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B39C6-EAB7-457C-61A3-A8323BDC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63"/>
            <a:ext cx="9718446" cy="53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40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rate estimation of CEPC VTX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A1369-62A1-4665-841A-FF84C7B7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248091"/>
            <a:ext cx="8915400" cy="196697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CN" sz="1463" kern="0" dirty="0"/>
              <a:t>TDR raw hit density: Higgs 0.54</a:t>
            </a:r>
            <a:r>
              <a:rPr lang="zh-CN" altLang="en-US" sz="1463" kern="0" dirty="0"/>
              <a:t>，</a:t>
            </a:r>
            <a:r>
              <a:rPr lang="en-US" altLang="zh-CN" sz="1463" kern="0" dirty="0"/>
              <a:t>Z 0.3;  Safety factor: TDR 1.5, CDR 10; </a:t>
            </a:r>
          </a:p>
          <a:p>
            <a:pPr>
              <a:defRPr/>
            </a:pPr>
            <a:r>
              <a:rPr lang="en-US" altLang="zh-CN" sz="1463" kern="0" dirty="0"/>
              <a:t>Cluster size: </a:t>
            </a:r>
            <a:r>
              <a:rPr lang="en-US" altLang="zh-CN" sz="1463" dirty="0"/>
              <a:t>3pixels/hit (@Twjz 180nm, EPI 18~25um) </a:t>
            </a:r>
          </a:p>
          <a:p>
            <a:pPr>
              <a:defRPr/>
            </a:pPr>
            <a:r>
              <a:rPr lang="en-US" altLang="zh-CN" sz="1463" dirty="0"/>
              <a:t>Area: 1.28cm*2.56cm=3.27cm</a:t>
            </a:r>
            <a:r>
              <a:rPr lang="en-US" altLang="zh-CN" sz="1463" baseline="30000" dirty="0"/>
              <a:t>2</a:t>
            </a:r>
            <a:r>
              <a:rPr lang="en-US" altLang="zh-CN" sz="1463" dirty="0"/>
              <a:t> (@pixel size 25um*25um)</a:t>
            </a:r>
          </a:p>
          <a:p>
            <a:pPr>
              <a:defRPr/>
            </a:pPr>
            <a:r>
              <a:rPr lang="en-US" altLang="zh-CN" sz="1463" kern="0" dirty="0"/>
              <a:t>Word length: 32bit/event (@Taichu’s scale, 512*1024 array)</a:t>
            </a:r>
          </a:p>
          <a:p>
            <a:pPr>
              <a:defRPr/>
            </a:pPr>
            <a:r>
              <a:rPr lang="en-US" altLang="zh-CN" sz="1463" kern="0" dirty="0"/>
              <a:t>Trigger rate</a:t>
            </a:r>
            <a:r>
              <a:rPr lang="zh-CN" altLang="en-US" sz="1463" kern="0" dirty="0"/>
              <a:t>：</a:t>
            </a:r>
            <a:r>
              <a:rPr lang="en-US" altLang="zh-CN" sz="1463" kern="0" dirty="0"/>
              <a:t>20kHz@CDR</a:t>
            </a:r>
            <a:r>
              <a:rPr lang="zh-CN" altLang="en-US" sz="1463" kern="0" dirty="0"/>
              <a:t>，</a:t>
            </a:r>
            <a:r>
              <a:rPr lang="en-US" altLang="zh-CN" sz="1463" kern="0" dirty="0"/>
              <a:t>120kHz@TDR estimated</a:t>
            </a:r>
          </a:p>
          <a:p>
            <a:pPr lvl="1">
              <a:defRPr/>
            </a:pPr>
            <a:r>
              <a:rPr lang="en-US" altLang="zh-CN" sz="1138" kern="0" dirty="0"/>
              <a:t>Trigger latency: 3us(very likely not enough), Error window: 7 bins</a:t>
            </a:r>
          </a:p>
          <a:p>
            <a:pPr lvl="1">
              <a:defRPr/>
            </a:pPr>
            <a:r>
              <a:rPr lang="en-US" altLang="zh-CN" sz="1138" kern="0" dirty="0"/>
              <a:t>FIFO depth: @3us * hit rate/chip</a:t>
            </a:r>
          </a:p>
          <a:p>
            <a:pPr lvl="1">
              <a:defRPr/>
            </a:pPr>
            <a:r>
              <a:rPr lang="en-US" altLang="zh-CN" sz="1138" kern="0" dirty="0"/>
              <a:t>Data rate=pixel/bunch*trigger rate*32bit*error window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/>
        </p:nvGraphicFramePr>
        <p:xfrm>
          <a:off x="1091571" y="1406562"/>
          <a:ext cx="7401124" cy="2845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01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44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80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19117">
                <a:tc>
                  <a:txBody>
                    <a:bodyPr/>
                    <a:lstStyle/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density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(Hits/cm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/BX)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Bunch spacing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(ns)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 Hits/cm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</a:p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Pix rate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 Px/cm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rate/chip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(MHz)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Data </a:t>
                      </a:r>
                      <a:r>
                        <a:rPr lang="en-US" altLang="zh-CN" sz="9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rate@triggerless</a:t>
                      </a:r>
                      <a:endParaRPr lang="en-US" altLang="zh-CN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(Gbps)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Pixel/bunch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FIFO Depth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@3us </a:t>
                      </a:r>
                      <a:r>
                        <a:rPr lang="en-US" altLang="zh-CN" sz="9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rg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 latency 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en-US" altLang="zh-CN" sz="9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rate@trigger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(Mbps)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74">
                <a:tc rowSpan="3">
                  <a:txBody>
                    <a:bodyPr/>
                    <a:lstStyle/>
                    <a:p>
                      <a:r>
                        <a:rPr lang="en-US" altLang="zh-CN" sz="900" b="1" dirty="0">
                          <a:latin typeface="+mj-lt"/>
                        </a:rPr>
                        <a:t>CDR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Higgs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2.4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680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3.53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10.59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34.62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1.1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23.5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103.9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105.28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en-US" altLang="zh-CN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W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2.3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210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10.95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32.86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107.44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3.4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322.3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101.248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Z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0.25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98.1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3.1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294.3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53.76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74">
                <a:tc>
                  <a:txBody>
                    <a:bodyPr/>
                    <a:lstStyle/>
                    <a:p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74">
                <a:tc rowSpan="3">
                  <a:txBody>
                    <a:bodyPr/>
                    <a:lstStyle/>
                    <a:p>
                      <a:r>
                        <a:rPr lang="en-US" altLang="zh-CN" sz="900" b="1" dirty="0">
                          <a:latin typeface="+mj-lt"/>
                        </a:rPr>
                        <a:t>TDR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Higgs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0.81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591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1.37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4.11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13.44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0.43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40.4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213.9</a:t>
                      </a:r>
                      <a:r>
                        <a:rPr lang="zh-CN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？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W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0.81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257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3.16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9.45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30.90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0.98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92.8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213.9</a:t>
                      </a:r>
                      <a:r>
                        <a:rPr lang="zh-CN" alt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？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67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Z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0.45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23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19.6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58.7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191.9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5.9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4.4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575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118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5596571" y="3486703"/>
            <a:ext cx="760585" cy="411153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775DE96-5220-4799-A47C-774F8FDDB677}"/>
              </a:ext>
            </a:extLst>
          </p:cNvPr>
          <p:cNvCxnSpPr/>
          <p:nvPr/>
        </p:nvCxnSpPr>
        <p:spPr>
          <a:xfrm>
            <a:off x="6123130" y="3838546"/>
            <a:ext cx="1287143" cy="1287143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5889104" y="5126348"/>
            <a:ext cx="374441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Assume data rate @1Gbps per chip for low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(20%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</a:t>
            </a:r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405CC-1BC0-4B59-8C1D-7C64F02F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of stitching for large pixel matrix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E57213-D71F-435D-A821-17A8A4BEB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64" y="3989631"/>
            <a:ext cx="8915400" cy="2031603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Normal chip</a:t>
            </a:r>
          </a:p>
          <a:p>
            <a:r>
              <a:rPr lang="en-US" altLang="zh-CN" dirty="0"/>
              <a:t>Transmission:</a:t>
            </a:r>
          </a:p>
          <a:p>
            <a:pPr lvl="1"/>
            <a:r>
              <a:rPr lang="en-US" altLang="zh-CN" dirty="0"/>
              <a:t>Each chip has a dedicated data transmission path for 1Gbps</a:t>
            </a:r>
          </a:p>
          <a:p>
            <a:pPr lvl="1"/>
            <a:r>
              <a:rPr lang="en-US" altLang="zh-CN" dirty="0"/>
              <a:t>The transmission path is on PCB (ideal transmission line, high signal quality)</a:t>
            </a:r>
          </a:p>
          <a:p>
            <a:r>
              <a:rPr lang="en-US" altLang="zh-CN" dirty="0"/>
              <a:t>Buffering:</a:t>
            </a:r>
          </a:p>
          <a:p>
            <a:pPr lvl="1"/>
            <a:r>
              <a:rPr lang="en-US" altLang="zh-CN" dirty="0"/>
              <a:t>On Periphery (on chip), for high hit rate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D2FE-30C3-4750-BE12-C8CB2D0C3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37F832-33AF-4615-85D1-1479AD27E9F6}"/>
              </a:ext>
            </a:extLst>
          </p:cNvPr>
          <p:cNvSpPr/>
          <p:nvPr/>
        </p:nvSpPr>
        <p:spPr bwMode="auto">
          <a:xfrm>
            <a:off x="2812907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8B64C6-C9D1-4AB4-AA82-15B908371003}"/>
              </a:ext>
            </a:extLst>
          </p:cNvPr>
          <p:cNvSpPr/>
          <p:nvPr/>
        </p:nvSpPr>
        <p:spPr bwMode="auto">
          <a:xfrm>
            <a:off x="3514985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D77794-9465-496A-B6F5-038B9CDA1CFC}"/>
              </a:ext>
            </a:extLst>
          </p:cNvPr>
          <p:cNvSpPr/>
          <p:nvPr/>
        </p:nvSpPr>
        <p:spPr bwMode="auto">
          <a:xfrm>
            <a:off x="4217063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344975-7C4E-482A-96AC-7C8210B4FF70}"/>
              </a:ext>
            </a:extLst>
          </p:cNvPr>
          <p:cNvSpPr/>
          <p:nvPr/>
        </p:nvSpPr>
        <p:spPr bwMode="auto">
          <a:xfrm>
            <a:off x="4919141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1A00E7-4566-43D9-84A0-E23C27FADB80}"/>
              </a:ext>
            </a:extLst>
          </p:cNvPr>
          <p:cNvSpPr/>
          <p:nvPr/>
        </p:nvSpPr>
        <p:spPr bwMode="auto">
          <a:xfrm>
            <a:off x="2812907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6A5D11-4F7C-4464-93F5-566AC90886E9}"/>
              </a:ext>
            </a:extLst>
          </p:cNvPr>
          <p:cNvSpPr/>
          <p:nvPr/>
        </p:nvSpPr>
        <p:spPr bwMode="auto">
          <a:xfrm>
            <a:off x="3514985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D7D1D8A-8A0B-4ADF-878D-A5D02F3BE513}"/>
              </a:ext>
            </a:extLst>
          </p:cNvPr>
          <p:cNvSpPr/>
          <p:nvPr/>
        </p:nvSpPr>
        <p:spPr bwMode="auto">
          <a:xfrm>
            <a:off x="4217063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C41E9D-44A8-4605-9750-38E1F54DDD0E}"/>
              </a:ext>
            </a:extLst>
          </p:cNvPr>
          <p:cNvSpPr/>
          <p:nvPr/>
        </p:nvSpPr>
        <p:spPr bwMode="auto">
          <a:xfrm>
            <a:off x="4919141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连接符: 肘形 13">
            <a:extLst>
              <a:ext uri="{FF2B5EF4-FFF2-40B4-BE49-F238E27FC236}">
                <a16:creationId xmlns:a16="http://schemas.microsoft.com/office/drawing/2014/main" id="{74C13382-0AE9-42B6-911C-BE7B48624C97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4424588" y="1324548"/>
            <a:ext cx="471759" cy="3510388"/>
          </a:xfrm>
          <a:prstGeom prst="bentConnector2">
            <a:avLst/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9A45E932-E560-4418-9435-B4380C6D6051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4825245" y="1625968"/>
            <a:ext cx="351109" cy="2786897"/>
          </a:xfrm>
          <a:prstGeom prst="bentConnector2">
            <a:avLst/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连接符: 肘形 22">
            <a:extLst>
              <a:ext uri="{FF2B5EF4-FFF2-40B4-BE49-F238E27FC236}">
                <a16:creationId xmlns:a16="http://schemas.microsoft.com/office/drawing/2014/main" id="{915BA0D2-18E7-41B8-AB89-B7C77060E211}"/>
              </a:ext>
            </a:extLst>
          </p:cNvPr>
          <p:cNvCxnSpPr>
            <a:cxnSpLocks/>
          </p:cNvCxnSpPr>
          <p:nvPr/>
        </p:nvCxnSpPr>
        <p:spPr>
          <a:xfrm>
            <a:off x="4192415" y="2785426"/>
            <a:ext cx="2201834" cy="299219"/>
          </a:xfrm>
          <a:prstGeom prst="bentConnector3">
            <a:avLst>
              <a:gd name="adj1" fmla="val 294"/>
            </a:avLst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11FB640C-F113-4E62-A351-6DDE6F581E73}"/>
              </a:ext>
            </a:extLst>
          </p:cNvPr>
          <p:cNvCxnSpPr/>
          <p:nvPr/>
        </p:nvCxnSpPr>
        <p:spPr>
          <a:xfrm>
            <a:off x="4835986" y="2785426"/>
            <a:ext cx="1558263" cy="175519"/>
          </a:xfrm>
          <a:prstGeom prst="bentConnector3">
            <a:avLst>
              <a:gd name="adj1" fmla="val -1267"/>
            </a:avLst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2D2EFEDE-318B-4B3B-AC09-6DCA7BA6ECD4}"/>
              </a:ext>
            </a:extLst>
          </p:cNvPr>
          <p:cNvSpPr txBox="1"/>
          <p:nvPr/>
        </p:nvSpPr>
        <p:spPr>
          <a:xfrm>
            <a:off x="1201789" y="1959739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71B6DAD-CF02-4664-B9E8-3194F3DAC3C9}"/>
              </a:ext>
            </a:extLst>
          </p:cNvPr>
          <p:cNvSpPr txBox="1"/>
          <p:nvPr/>
        </p:nvSpPr>
        <p:spPr>
          <a:xfrm>
            <a:off x="1187203" y="2498382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84D09FD-AF2D-4270-A1A3-CF1B1CFF0E73}"/>
              </a:ext>
            </a:extLst>
          </p:cNvPr>
          <p:cNvSpPr txBox="1"/>
          <p:nvPr/>
        </p:nvSpPr>
        <p:spPr>
          <a:xfrm>
            <a:off x="6417900" y="2772491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C947ED-0F0A-413E-B099-63CE60042C5E}"/>
              </a:ext>
            </a:extLst>
          </p:cNvPr>
          <p:cNvSpPr/>
          <p:nvPr/>
        </p:nvSpPr>
        <p:spPr bwMode="auto">
          <a:xfrm>
            <a:off x="5387193" y="2434462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FEE9E1D-FAF0-49EC-A09B-AC730B325BE8}"/>
              </a:ext>
            </a:extLst>
          </p:cNvPr>
          <p:cNvSpPr txBox="1"/>
          <p:nvPr/>
        </p:nvSpPr>
        <p:spPr>
          <a:xfrm>
            <a:off x="6415663" y="2896316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605E6E9-4948-46CE-91A5-EF5FE1C33A7D}"/>
              </a:ext>
            </a:extLst>
          </p:cNvPr>
          <p:cNvSpPr txBox="1"/>
          <p:nvPr/>
        </p:nvSpPr>
        <p:spPr>
          <a:xfrm>
            <a:off x="6415663" y="3045404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68A969F-9EF6-45B2-93D3-E3A047757E5F}"/>
              </a:ext>
            </a:extLst>
          </p:cNvPr>
          <p:cNvSpPr txBox="1"/>
          <p:nvPr/>
        </p:nvSpPr>
        <p:spPr>
          <a:xfrm>
            <a:off x="6415663" y="3194974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D390BAA-5450-4199-B351-14E3AE8FEA37}"/>
              </a:ext>
            </a:extLst>
          </p:cNvPr>
          <p:cNvSpPr txBox="1"/>
          <p:nvPr/>
        </p:nvSpPr>
        <p:spPr>
          <a:xfrm>
            <a:off x="4718974" y="3633127"/>
            <a:ext cx="2457273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Ladder for Normal chip</a:t>
            </a:r>
            <a:endParaRPr lang="zh-CN" altLang="en-US" sz="1625" dirty="0"/>
          </a:p>
        </p:txBody>
      </p:sp>
    </p:spTree>
    <p:extLst>
      <p:ext uri="{BB962C8B-B14F-4D97-AF65-F5344CB8AC3E}">
        <p14:creationId xmlns:p14="http://schemas.microsoft.com/office/powerpoint/2010/main" val="47197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AA46B2-A3BD-40FD-92F5-D1800721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Issues of the dead area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FEF035-7C7C-446E-8375-464C1082F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CC247252-5B34-4D99-BFA9-F7D55DD18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4" y="1501014"/>
            <a:ext cx="5165276" cy="4456410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86642F-A185-4BDE-9F84-EB9C603E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72" y="3897052"/>
            <a:ext cx="4940634" cy="18137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2711672-D7CD-4D96-A8EC-CD84610AC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33" y="1614642"/>
            <a:ext cx="4555155" cy="21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84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9A0C-C3F8-9B1B-9271-6B63236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outline for V</a:t>
            </a:r>
            <a:r>
              <a:rPr lang="en-CN" dirty="0"/>
              <a:t>ertex section @ referenece TDR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8A9F-C4CE-430D-9736-9F3D56B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961534"/>
            <a:ext cx="8913879" cy="5215429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3. Vertex detector (Zhijun &amp; Meng Wang)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a. Requirements (position and vertex) Zhijun ,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Helvetica" pitchFamily="2" charset="0"/>
              </a:rPr>
              <a:t>Manqi</a:t>
            </a:r>
            <a:endParaRPr lang="en-US" b="0" i="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b. Technology survey and our choices (both baseline &amp; backup options), Zhijun &amp; Meng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c. R&amp;D efforts and results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   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CMOS Stitching: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normal chip: Zhijun, Wei Wei,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Yupeng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SOI: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d. Detailed design including electronics, cooling and mechanics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Layout: Zhijun &amp;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sensor design: Wei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Wei，Ying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Zhang,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Cooling and mechanics: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Jinyu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e. Readout electronics &amp; BEC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Background estimation 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Haoyu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Shi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Data rate and readout scheme: Jun Hu, Wei Wei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f. Performance from simulation (impact parameters).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Chengdong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89137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07D8-4537-8135-EF00-2AF962BD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BSRF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digitization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9C0E-DBF3-7849-8289-FDFAC399D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8" y="1036320"/>
            <a:ext cx="8543925" cy="5008563"/>
          </a:xfrm>
        </p:spPr>
        <p:txBody>
          <a:bodyPr/>
          <a:lstStyle/>
          <a:p>
            <a:r>
              <a:rPr lang="en-US" altLang="zh-CN" dirty="0" err="1">
                <a:solidFill>
                  <a:srgbClr val="0070C0"/>
                </a:solidFill>
              </a:rPr>
              <a:t>Testbeam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BSRF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from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June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July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Try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test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different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incident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from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8</a:t>
            </a:r>
            <a:r>
              <a:rPr lang="en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90</a:t>
            </a:r>
            <a:r>
              <a:rPr lang="en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DESY,</a:t>
            </a:r>
            <a:r>
              <a:rPr lang="zh-CN" altLang="en-US" dirty="0"/>
              <a:t> 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70-90</a:t>
            </a:r>
            <a:r>
              <a:rPr lang="en-CN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</a:p>
          <a:p>
            <a:pPr lvl="1"/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size,</a:t>
            </a:r>
            <a:r>
              <a:rPr lang="zh-CN" altLang="en-US" dirty="0"/>
              <a:t> </a:t>
            </a:r>
            <a:r>
              <a:rPr lang="en-US" altLang="zh-CN" dirty="0"/>
              <a:t>efficiency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endParaRPr lang="en-CN" dirty="0"/>
          </a:p>
          <a:p>
            <a:pPr lvl="1"/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B492E-A9A0-383D-C583-B6B43109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27" y="2823771"/>
            <a:ext cx="4801672" cy="359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9FCED-E8BF-D64A-23BF-70ECF321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77" y="3007360"/>
            <a:ext cx="4386983" cy="32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3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4AF2-D6FC-7970-3377-1581FD11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 about TJ65nm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4E5E-1FBE-AB49-EC9F-8ED8CD4FD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Got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Kit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TJ</a:t>
            </a:r>
            <a:r>
              <a:rPr lang="zh-CN" altLang="en-US" dirty="0"/>
              <a:t> </a:t>
            </a:r>
            <a:r>
              <a:rPr lang="en-US" altLang="zh-CN" dirty="0"/>
              <a:t>65nm</a:t>
            </a:r>
            <a:r>
              <a:rPr lang="zh-CN" altLang="en-US" dirty="0"/>
              <a:t> </a:t>
            </a:r>
            <a:r>
              <a:rPr lang="en-US" altLang="zh-CN" dirty="0"/>
              <a:t>technology.</a:t>
            </a:r>
            <a:r>
              <a:rPr lang="zh-CN" altLang="en-US" dirty="0"/>
              <a:t> </a:t>
            </a:r>
            <a:r>
              <a:rPr lang="en-US" altLang="zh-CN" dirty="0"/>
              <a:t>(Ying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cell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dimension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study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consumption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endParaRPr lang="en-US" altLang="zh-CN" dirty="0"/>
          </a:p>
          <a:p>
            <a:r>
              <a:rPr lang="en-US" altLang="zh-CN" dirty="0"/>
              <a:t>Problem</a:t>
            </a:r>
          </a:p>
          <a:p>
            <a:pPr lvl="1"/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kit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resistivity</a:t>
            </a:r>
            <a:r>
              <a:rPr lang="zh-CN" altLang="en-US" dirty="0"/>
              <a:t> 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endParaRPr lang="en-US" altLang="zh-CN" dirty="0"/>
          </a:p>
          <a:p>
            <a:pPr marL="457200" lvl="1" indent="0">
              <a:buNone/>
            </a:pPr>
            <a:r>
              <a:rPr lang="zh-CN" altLang="en-US" dirty="0">
                <a:sym typeface="Wingdings" pitchFamily="2" charset="2"/>
              </a:rPr>
              <a:t> 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 </a:t>
            </a:r>
            <a:r>
              <a:rPr lang="en-US" altLang="zh-CN" dirty="0"/>
              <a:t>resistivity</a:t>
            </a:r>
            <a:r>
              <a:rPr lang="zh-CN" altLang="en-US" dirty="0"/>
              <a:t> </a:t>
            </a:r>
            <a:r>
              <a:rPr lang="en-US" altLang="zh-CN" dirty="0"/>
              <a:t>Epi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25321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BE759-6A77-4F69-BF01-97B0B567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of stitching for large pixel matrix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08DCDE-523B-4949-8D28-B97F9B9DB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887013"/>
            <a:ext cx="8845688" cy="1328049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NX+2Y: still have Periphery region, for buffering &amp; data transmission, almost the same as the normal chip scheme</a:t>
            </a:r>
          </a:p>
          <a:p>
            <a:r>
              <a:rPr lang="en-US" altLang="zh-CN" dirty="0"/>
              <a:t>NX+MY: the inner Pixel Matrix with no support of buffering &amp; data link, can only go through others. Data rate accumulation effect reveals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DFF05C-E162-467A-840D-077965CC9D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C4624F7-6C90-4637-B19E-DFF507A13BFF}"/>
              </a:ext>
            </a:extLst>
          </p:cNvPr>
          <p:cNvGrpSpPr/>
          <p:nvPr/>
        </p:nvGrpSpPr>
        <p:grpSpPr>
          <a:xfrm>
            <a:off x="1057714" y="3078033"/>
            <a:ext cx="2290965" cy="877454"/>
            <a:chOff x="3390032" y="3213065"/>
            <a:chExt cx="2819649" cy="107994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68FA8A0-899E-4EE6-9D8E-35F90127AD0D}"/>
                </a:ext>
              </a:extLst>
            </p:cNvPr>
            <p:cNvSpPr/>
            <p:nvPr/>
          </p:nvSpPr>
          <p:spPr bwMode="auto">
            <a:xfrm>
              <a:off x="3390032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905E51-5EE8-44D4-A36D-C73AFE9CDE18}"/>
                </a:ext>
              </a:extLst>
            </p:cNvPr>
            <p:cNvSpPr/>
            <p:nvPr/>
          </p:nvSpPr>
          <p:spPr bwMode="auto">
            <a:xfrm>
              <a:off x="4254128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F9BC7B7-138C-43D0-8F38-6206DB66E5A8}"/>
                </a:ext>
              </a:extLst>
            </p:cNvPr>
            <p:cNvSpPr/>
            <p:nvPr/>
          </p:nvSpPr>
          <p:spPr bwMode="auto">
            <a:xfrm>
              <a:off x="5118224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491684C-24F4-4ADA-96E8-276C4E9E30EE}"/>
                </a:ext>
              </a:extLst>
            </p:cNvPr>
            <p:cNvSpPr/>
            <p:nvPr/>
          </p:nvSpPr>
          <p:spPr bwMode="auto">
            <a:xfrm>
              <a:off x="5982320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765CA03-74CE-4A0B-8FF2-503C85C1960D}"/>
                </a:ext>
              </a:extLst>
            </p:cNvPr>
            <p:cNvSpPr/>
            <p:nvPr/>
          </p:nvSpPr>
          <p:spPr bwMode="auto">
            <a:xfrm>
              <a:off x="3390032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4784FC8-4902-4E36-AD70-3F90492B392E}"/>
                </a:ext>
              </a:extLst>
            </p:cNvPr>
            <p:cNvSpPr/>
            <p:nvPr/>
          </p:nvSpPr>
          <p:spPr bwMode="auto">
            <a:xfrm>
              <a:off x="4254128" y="3933146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1E67B99-8CAF-4FC0-884D-B34C684610E5}"/>
                </a:ext>
              </a:extLst>
            </p:cNvPr>
            <p:cNvSpPr/>
            <p:nvPr/>
          </p:nvSpPr>
          <p:spPr bwMode="auto">
            <a:xfrm>
              <a:off x="5118224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3A47DD0-3501-48F2-A12D-2F970C284ACD}"/>
                </a:ext>
              </a:extLst>
            </p:cNvPr>
            <p:cNvSpPr/>
            <p:nvPr/>
          </p:nvSpPr>
          <p:spPr bwMode="auto">
            <a:xfrm>
              <a:off x="5982320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DAA4B0E-52B4-4994-8F5C-120C4A617F39}"/>
              </a:ext>
            </a:extLst>
          </p:cNvPr>
          <p:cNvGrpSpPr/>
          <p:nvPr/>
        </p:nvGrpSpPr>
        <p:grpSpPr>
          <a:xfrm rot="10800000">
            <a:off x="1057714" y="1498357"/>
            <a:ext cx="2290965" cy="877454"/>
            <a:chOff x="3390031" y="3213064"/>
            <a:chExt cx="2819649" cy="107994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2325169-FBB0-462F-837C-521E0263464D}"/>
                </a:ext>
              </a:extLst>
            </p:cNvPr>
            <p:cNvSpPr/>
            <p:nvPr/>
          </p:nvSpPr>
          <p:spPr bwMode="auto">
            <a:xfrm>
              <a:off x="3390031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0E0F6AC-C238-4104-BBE7-77458C1A040C}"/>
                </a:ext>
              </a:extLst>
            </p:cNvPr>
            <p:cNvSpPr/>
            <p:nvPr/>
          </p:nvSpPr>
          <p:spPr bwMode="auto">
            <a:xfrm>
              <a:off x="4254127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6539D83-0F9B-445A-9E23-60A86846AFCF}"/>
                </a:ext>
              </a:extLst>
            </p:cNvPr>
            <p:cNvSpPr/>
            <p:nvPr/>
          </p:nvSpPr>
          <p:spPr bwMode="auto">
            <a:xfrm>
              <a:off x="5118223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19BBB98-5092-4749-A180-00AF19310686}"/>
                </a:ext>
              </a:extLst>
            </p:cNvPr>
            <p:cNvSpPr/>
            <p:nvPr/>
          </p:nvSpPr>
          <p:spPr bwMode="auto">
            <a:xfrm>
              <a:off x="5982319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DCF8D15-228E-430F-B6DC-F9957ACF371C}"/>
                </a:ext>
              </a:extLst>
            </p:cNvPr>
            <p:cNvSpPr/>
            <p:nvPr/>
          </p:nvSpPr>
          <p:spPr bwMode="auto">
            <a:xfrm>
              <a:off x="3390031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FF28551-91B3-4164-8776-010974668A89}"/>
                </a:ext>
              </a:extLst>
            </p:cNvPr>
            <p:cNvSpPr/>
            <p:nvPr/>
          </p:nvSpPr>
          <p:spPr bwMode="auto">
            <a:xfrm>
              <a:off x="4254127" y="3933145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F5A0C42-61AB-4958-BE82-A2B4C0E24007}"/>
                </a:ext>
              </a:extLst>
            </p:cNvPr>
            <p:cNvSpPr/>
            <p:nvPr/>
          </p:nvSpPr>
          <p:spPr bwMode="auto">
            <a:xfrm>
              <a:off x="5118223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B0B9BF4-7F02-46A5-AF64-DEC7181DE74E}"/>
                </a:ext>
              </a:extLst>
            </p:cNvPr>
            <p:cNvSpPr/>
            <p:nvPr/>
          </p:nvSpPr>
          <p:spPr bwMode="auto">
            <a:xfrm>
              <a:off x="5982319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F9C3477F-B669-473F-838A-B746CABD76DC}"/>
              </a:ext>
            </a:extLst>
          </p:cNvPr>
          <p:cNvSpPr txBox="1"/>
          <p:nvPr/>
        </p:nvSpPr>
        <p:spPr>
          <a:xfrm>
            <a:off x="3641395" y="227547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1ED8A37-6204-4670-9012-9F7EB9217441}"/>
              </a:ext>
            </a:extLst>
          </p:cNvPr>
          <p:cNvSpPr txBox="1"/>
          <p:nvPr/>
        </p:nvSpPr>
        <p:spPr>
          <a:xfrm>
            <a:off x="3641395" y="148200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DF1AF1D-1FFF-47E2-8CBF-6854300FE625}"/>
              </a:ext>
            </a:extLst>
          </p:cNvPr>
          <p:cNvSpPr txBox="1"/>
          <p:nvPr/>
        </p:nvSpPr>
        <p:spPr>
          <a:xfrm>
            <a:off x="3631001" y="3012855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99A32BF-0410-4B8B-9A8A-F9374B7A5022}"/>
              </a:ext>
            </a:extLst>
          </p:cNvPr>
          <p:cNvSpPr txBox="1"/>
          <p:nvPr/>
        </p:nvSpPr>
        <p:spPr>
          <a:xfrm>
            <a:off x="3641395" y="3643781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D118279-9883-4031-AD46-3EAADB01C345}"/>
              </a:ext>
            </a:extLst>
          </p:cNvPr>
          <p:cNvSpPr/>
          <p:nvPr/>
        </p:nvSpPr>
        <p:spPr bwMode="auto">
          <a:xfrm>
            <a:off x="5562713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30A71B5-D8BA-41F6-98DE-5E94049DBDB5}"/>
              </a:ext>
            </a:extLst>
          </p:cNvPr>
          <p:cNvSpPr/>
          <p:nvPr/>
        </p:nvSpPr>
        <p:spPr bwMode="auto">
          <a:xfrm>
            <a:off x="6264791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37328E2-FDD9-461C-B128-BFDCD1CB7FBF}"/>
              </a:ext>
            </a:extLst>
          </p:cNvPr>
          <p:cNvSpPr/>
          <p:nvPr/>
        </p:nvSpPr>
        <p:spPr bwMode="auto">
          <a:xfrm>
            <a:off x="6966869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8B9FCF6-18C9-453B-9C72-838C701DECAD}"/>
              </a:ext>
            </a:extLst>
          </p:cNvPr>
          <p:cNvSpPr/>
          <p:nvPr/>
        </p:nvSpPr>
        <p:spPr bwMode="auto">
          <a:xfrm>
            <a:off x="7668947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0B6E7A7-96B0-4686-B250-B077687FB62D}"/>
              </a:ext>
            </a:extLst>
          </p:cNvPr>
          <p:cNvSpPr/>
          <p:nvPr/>
        </p:nvSpPr>
        <p:spPr bwMode="auto">
          <a:xfrm>
            <a:off x="5562713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9A85597-2529-4FB5-84E5-A98CA7937614}"/>
              </a:ext>
            </a:extLst>
          </p:cNvPr>
          <p:cNvSpPr/>
          <p:nvPr/>
        </p:nvSpPr>
        <p:spPr bwMode="auto">
          <a:xfrm>
            <a:off x="6264791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175F694-0E45-40B5-B5A4-362C34CCB217}"/>
              </a:ext>
            </a:extLst>
          </p:cNvPr>
          <p:cNvSpPr/>
          <p:nvPr/>
        </p:nvSpPr>
        <p:spPr bwMode="auto">
          <a:xfrm>
            <a:off x="6966869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B65E497-D028-4865-A2F9-6B0CCAB8C994}"/>
              </a:ext>
            </a:extLst>
          </p:cNvPr>
          <p:cNvSpPr/>
          <p:nvPr/>
        </p:nvSpPr>
        <p:spPr bwMode="auto">
          <a:xfrm>
            <a:off x="7668947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FBDA338-B5AF-4AF4-9B76-95A846E2B7E6}"/>
              </a:ext>
            </a:extLst>
          </p:cNvPr>
          <p:cNvGrpSpPr/>
          <p:nvPr/>
        </p:nvGrpSpPr>
        <p:grpSpPr>
          <a:xfrm rot="10800000">
            <a:off x="5562714" y="1365070"/>
            <a:ext cx="2290965" cy="877454"/>
            <a:chOff x="3390031" y="3213064"/>
            <a:chExt cx="2819649" cy="1079944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3F7B8B-6A05-4811-BE2C-B224A767029B}"/>
                </a:ext>
              </a:extLst>
            </p:cNvPr>
            <p:cNvSpPr/>
            <p:nvPr/>
          </p:nvSpPr>
          <p:spPr bwMode="auto">
            <a:xfrm>
              <a:off x="3390031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E900E6D-C918-4112-AB1C-0940247FBC4D}"/>
                </a:ext>
              </a:extLst>
            </p:cNvPr>
            <p:cNvSpPr/>
            <p:nvPr/>
          </p:nvSpPr>
          <p:spPr bwMode="auto">
            <a:xfrm>
              <a:off x="4254127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D48D42F7-FEE8-4057-9624-F87D0046DF19}"/>
                </a:ext>
              </a:extLst>
            </p:cNvPr>
            <p:cNvSpPr/>
            <p:nvPr/>
          </p:nvSpPr>
          <p:spPr bwMode="auto">
            <a:xfrm>
              <a:off x="5118223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A78DB16-1AFC-4BCD-839D-818CEECF5539}"/>
                </a:ext>
              </a:extLst>
            </p:cNvPr>
            <p:cNvSpPr/>
            <p:nvPr/>
          </p:nvSpPr>
          <p:spPr bwMode="auto">
            <a:xfrm>
              <a:off x="5982319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BF487C9-4EA2-4ED8-9B67-7024727C2D0E}"/>
                </a:ext>
              </a:extLst>
            </p:cNvPr>
            <p:cNvSpPr/>
            <p:nvPr/>
          </p:nvSpPr>
          <p:spPr bwMode="auto">
            <a:xfrm>
              <a:off x="3390031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C726A34-16AC-40F9-B0D2-4B59E669684D}"/>
                </a:ext>
              </a:extLst>
            </p:cNvPr>
            <p:cNvSpPr/>
            <p:nvPr/>
          </p:nvSpPr>
          <p:spPr bwMode="auto">
            <a:xfrm>
              <a:off x="4254127" y="3933145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BF23F9D5-6AD8-4199-9827-594784D29A95}"/>
                </a:ext>
              </a:extLst>
            </p:cNvPr>
            <p:cNvSpPr/>
            <p:nvPr/>
          </p:nvSpPr>
          <p:spPr bwMode="auto">
            <a:xfrm>
              <a:off x="5118223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0E73EBB-C1C3-4A47-9CDF-43C0097C7534}"/>
                </a:ext>
              </a:extLst>
            </p:cNvPr>
            <p:cNvSpPr/>
            <p:nvPr/>
          </p:nvSpPr>
          <p:spPr bwMode="auto">
            <a:xfrm>
              <a:off x="5982319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2FB8D71D-904C-4EDF-B740-D79274C185D6}"/>
              </a:ext>
            </a:extLst>
          </p:cNvPr>
          <p:cNvSpPr/>
          <p:nvPr/>
        </p:nvSpPr>
        <p:spPr bwMode="auto">
          <a:xfrm>
            <a:off x="5562713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73C8052-9561-46F9-ADC7-0ADA6D630417}"/>
              </a:ext>
            </a:extLst>
          </p:cNvPr>
          <p:cNvSpPr/>
          <p:nvPr/>
        </p:nvSpPr>
        <p:spPr bwMode="auto">
          <a:xfrm>
            <a:off x="6264791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710CE9F-3087-4619-939B-214988412316}"/>
              </a:ext>
            </a:extLst>
          </p:cNvPr>
          <p:cNvSpPr/>
          <p:nvPr/>
        </p:nvSpPr>
        <p:spPr bwMode="auto">
          <a:xfrm>
            <a:off x="6966869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419D776-973B-4FE0-B029-D8BA503F8044}"/>
              </a:ext>
            </a:extLst>
          </p:cNvPr>
          <p:cNvSpPr/>
          <p:nvPr/>
        </p:nvSpPr>
        <p:spPr bwMode="auto">
          <a:xfrm>
            <a:off x="7668947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278D403-0D6F-4C97-84A7-7B5ABCB4A2A6}"/>
              </a:ext>
            </a:extLst>
          </p:cNvPr>
          <p:cNvSpPr txBox="1"/>
          <p:nvPr/>
        </p:nvSpPr>
        <p:spPr>
          <a:xfrm>
            <a:off x="8133332" y="195299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FE5C9C1-A922-436E-B69D-FDCEBB388464}"/>
              </a:ext>
            </a:extLst>
          </p:cNvPr>
          <p:cNvSpPr txBox="1"/>
          <p:nvPr/>
        </p:nvSpPr>
        <p:spPr>
          <a:xfrm>
            <a:off x="8136002" y="1349489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2B9646E-7A01-48AE-80BC-9D5CC660C68C}"/>
              </a:ext>
            </a:extLst>
          </p:cNvPr>
          <p:cNvSpPr txBox="1"/>
          <p:nvPr/>
        </p:nvSpPr>
        <p:spPr>
          <a:xfrm>
            <a:off x="8133332" y="2798182"/>
            <a:ext cx="1356855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 Matrix</a:t>
            </a:r>
          </a:p>
          <a:p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 </a:t>
            </a:r>
            <a:endParaRPr lang="zh-CN" altLang="en-US" sz="1625" dirty="0">
              <a:solidFill>
                <a:srgbClr val="C00000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C63E290-0D1D-4870-AD59-FFF6A2811F4F}"/>
              </a:ext>
            </a:extLst>
          </p:cNvPr>
          <p:cNvSpPr txBox="1"/>
          <p:nvPr/>
        </p:nvSpPr>
        <p:spPr>
          <a:xfrm>
            <a:off x="8133332" y="4039030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020DD5-61E3-4FB4-A68D-4ED0CED32C98}"/>
              </a:ext>
            </a:extLst>
          </p:cNvPr>
          <p:cNvSpPr txBox="1"/>
          <p:nvPr/>
        </p:nvSpPr>
        <p:spPr>
          <a:xfrm>
            <a:off x="8112351" y="4479993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FC0D44-740F-8198-018D-098B8B6DC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/>
          <a:stretch/>
        </p:blipFill>
        <p:spPr>
          <a:xfrm>
            <a:off x="454239" y="3913970"/>
            <a:ext cx="2853560" cy="10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0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9A0C-C3F8-9B1B-9271-6B63236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outline for V</a:t>
            </a:r>
            <a:r>
              <a:rPr lang="en-CN" dirty="0"/>
              <a:t>ertex section @ referenece TDR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8A9F-C4CE-430D-9736-9F3D56B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961534"/>
            <a:ext cx="8913879" cy="5215429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3. Vertex detector (Zhijun &amp; Meng Wang)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a. Requirements (position and vertex) Zhijun ,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Helvetica" pitchFamily="2" charset="0"/>
              </a:rPr>
              <a:t>Manqi</a:t>
            </a:r>
            <a:endParaRPr lang="en-US" b="0" i="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b. Technology survey and our choices (both baseline &amp; backup options), Zhijun &amp; Meng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c. R&amp;D efforts and results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   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CMOS Stitching: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normal chip: Zhijun, Wei Wei,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Yupeng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SOI: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d. Detailed design including electronics, cooling and mechanics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Layout: Zhijun &amp;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sensor design: Wei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Wei，Ying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Zhang,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Cooling and mechanics: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Jinyu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e. Readout electronics &amp; BEC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Background estimation 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Haoyu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Shi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Data rate and readout scheme: Jun Hu, Wei Wei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f. Performance from simulation (impact parameters).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Chengdong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990811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>
            <a:extLst>
              <a:ext uri="{FF2B5EF4-FFF2-40B4-BE49-F238E27FC236}">
                <a16:creationId xmlns:a16="http://schemas.microsoft.com/office/drawing/2014/main" id="{22CFF878-9364-4593-BA96-858FA8E76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796429"/>
            <a:ext cx="8915400" cy="49401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ALPIDE parameters</a:t>
            </a:r>
            <a:endParaRPr lang="zh-CN" altLang="en-US" dirty="0"/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12A924FC-D867-4D22-B0A9-AF7150125A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20</a:t>
            </a:fld>
            <a:endParaRPr lang="en-US" altLang="zh-CN" sz="1138">
              <a:solidFill>
                <a:schemeClr val="tx1"/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173D3A9-D4E6-44FC-B2DA-52D1C1A78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1399595"/>
            <a:ext cx="4914546" cy="4326442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084850-D6AA-4BAA-8580-FAD2B2262A6C}"/>
              </a:ext>
            </a:extLst>
          </p:cNvPr>
          <p:cNvSpPr txBox="1"/>
          <p:nvPr/>
        </p:nvSpPr>
        <p:spPr>
          <a:xfrm>
            <a:off x="1725529" y="5722679"/>
            <a:ext cx="6454942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CERN-LHCC-2024-003/ALICE-TDR-021</a:t>
            </a:r>
            <a:r>
              <a:rPr lang="zh-CN" altLang="en-US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Design Report for the ALICE Inner Tracking System 3 - ITS3 A bent wafer-scale monolithic pixel detector</a:t>
            </a:r>
            <a:endParaRPr lang="zh-CN" altLang="en-US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48E3F8-6D34-47C8-90CB-7BEF8B4A31A8}"/>
              </a:ext>
            </a:extLst>
          </p:cNvPr>
          <p:cNvSpPr/>
          <p:nvPr/>
        </p:nvSpPr>
        <p:spPr bwMode="auto">
          <a:xfrm>
            <a:off x="1555017" y="3955631"/>
            <a:ext cx="184731" cy="29238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280E3AE-F0D0-4120-B4BC-B73206692130}"/>
              </a:ext>
            </a:extLst>
          </p:cNvPr>
          <p:cNvCxnSpPr/>
          <p:nvPr/>
        </p:nvCxnSpPr>
        <p:spPr>
          <a:xfrm>
            <a:off x="213973" y="2200364"/>
            <a:ext cx="2866819" cy="0"/>
          </a:xfrm>
          <a:prstGeom prst="line">
            <a:avLst/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C494EDA8-9E18-4C54-8141-C096FCF97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86" y="1889106"/>
            <a:ext cx="5207079" cy="3386199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0305D76-4F0E-4E1F-BAB7-1E43016428F9}"/>
              </a:ext>
            </a:extLst>
          </p:cNvPr>
          <p:cNvCxnSpPr/>
          <p:nvPr/>
        </p:nvCxnSpPr>
        <p:spPr>
          <a:xfrm>
            <a:off x="4777480" y="4833156"/>
            <a:ext cx="4270975" cy="0"/>
          </a:xfrm>
          <a:prstGeom prst="line">
            <a:avLst/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21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0E48-1D75-4650-79F7-7343605B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Switching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baseline: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C416-5D2F-5B63-D250-03BA0D9F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924" y="1036320"/>
            <a:ext cx="8543925" cy="5008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Quick from 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Helvetica" pitchFamily="2" charset="0"/>
              </a:rPr>
              <a:t>Christine Guo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Mechanics is very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challenging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more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prototyping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study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needed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CEPC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11mm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30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?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ALICE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ITS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18mm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40-50um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b="0" i="0" dirty="0">
              <a:solidFill>
                <a:srgbClr val="0070C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r>
              <a:rPr 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Power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consumption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cooling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key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issue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If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Temperature difference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too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large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&gt;5C,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sensor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likely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crack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84C08-2D74-C60E-B386-830173A32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6" y="3355935"/>
            <a:ext cx="40132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7D402-A453-4E41-0F2D-46AEBC6656FD}"/>
              </a:ext>
            </a:extLst>
          </p:cNvPr>
          <p:cNvSpPr txBox="1"/>
          <p:nvPr/>
        </p:nvSpPr>
        <p:spPr>
          <a:xfrm>
            <a:off x="5324353" y="3171269"/>
            <a:ext cx="4953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Temperature difference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659AB-CD21-3E72-48C2-60BD97E0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1" y="3355935"/>
            <a:ext cx="4743855" cy="26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6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B9CA6-03DF-F06A-7255-DCB43326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2CC3A-8748-75B7-57B0-F43A80C7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84" y="1042674"/>
            <a:ext cx="9156601" cy="5008563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Background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Data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rate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lvl="1"/>
            <a:r>
              <a:rPr lang="en-US" altLang="zh-CN" sz="2400" dirty="0"/>
              <a:t>Meng</a:t>
            </a:r>
            <a:r>
              <a:rPr lang="zh-CN" altLang="en-US" sz="2400" dirty="0"/>
              <a:t> </a:t>
            </a:r>
            <a:r>
              <a:rPr lang="en-US" altLang="zh-CN" sz="2400" dirty="0"/>
              <a:t>Wang,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Haoyu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Weiwei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have</a:t>
            </a:r>
            <a:r>
              <a:rPr lang="zh-CN" altLang="en-US" sz="2400" dirty="0"/>
              <a:t> </a:t>
            </a:r>
            <a:r>
              <a:rPr lang="en-US" altLang="zh-CN" sz="2400" dirty="0"/>
              <a:t>some</a:t>
            </a:r>
            <a:r>
              <a:rPr lang="zh-CN" altLang="en-US" sz="2400" dirty="0"/>
              <a:t> </a:t>
            </a:r>
            <a:r>
              <a:rPr lang="en-US" altLang="zh-CN" sz="2400" dirty="0"/>
              <a:t>follow</a:t>
            </a:r>
            <a:r>
              <a:rPr lang="zh-CN" altLang="en-US" sz="2400" dirty="0"/>
              <a:t> </a:t>
            </a:r>
            <a:r>
              <a:rPr lang="en-US" altLang="zh-CN" sz="2400" dirty="0"/>
              <a:t>up</a:t>
            </a:r>
            <a:r>
              <a:rPr lang="zh-CN" altLang="en-US" sz="2400" dirty="0"/>
              <a:t> </a:t>
            </a:r>
            <a:r>
              <a:rPr lang="en-US" altLang="zh-CN" sz="2400" dirty="0"/>
              <a:t>discussion</a:t>
            </a:r>
          </a:p>
          <a:p>
            <a:pPr lvl="1"/>
            <a:r>
              <a:rPr lang="en-US" altLang="zh-CN" sz="2400" dirty="0" err="1"/>
              <a:t>Haoyu</a:t>
            </a:r>
            <a:r>
              <a:rPr lang="zh-CN" altLang="en-US" sz="2400" dirty="0"/>
              <a:t> </a:t>
            </a:r>
            <a:r>
              <a:rPr lang="en-US" altLang="zh-CN" sz="2400" dirty="0"/>
              <a:t>will</a:t>
            </a:r>
            <a:r>
              <a:rPr lang="zh-CN" altLang="en-US" sz="2400" dirty="0"/>
              <a:t> </a:t>
            </a:r>
            <a:r>
              <a:rPr lang="en-US" altLang="zh-CN" sz="2400" dirty="0"/>
              <a:t>update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CEPCSW,</a:t>
            </a:r>
            <a:r>
              <a:rPr lang="zh-CN" altLang="en-US" sz="2400" dirty="0"/>
              <a:t> </a:t>
            </a:r>
            <a:r>
              <a:rPr lang="en-US" altLang="zh-CN" sz="2400" dirty="0"/>
              <a:t>need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compare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 err="1"/>
              <a:t>Fcc-ee</a:t>
            </a:r>
            <a:endParaRPr lang="en-US" altLang="zh-CN" sz="2400" dirty="0"/>
          </a:p>
          <a:p>
            <a:pPr lvl="2"/>
            <a:r>
              <a:rPr lang="en-US" altLang="zh-CN" sz="2400" dirty="0">
                <a:solidFill>
                  <a:srgbClr val="0070C0"/>
                </a:solidFill>
              </a:rPr>
              <a:t>Hit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pattern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total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number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of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hits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lvl="2"/>
            <a:r>
              <a:rPr lang="en-US" altLang="zh-CN" sz="2400" dirty="0">
                <a:solidFill>
                  <a:srgbClr val="0070C0"/>
                </a:solidFill>
              </a:rPr>
              <a:t>Hit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density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cm</a:t>
            </a:r>
            <a:r>
              <a:rPr lang="en-US" altLang="zh-CN" sz="2400" baseline="30000" dirty="0">
                <a:solidFill>
                  <a:srgbClr val="0070C0"/>
                </a:solidFill>
              </a:rPr>
              <a:t>2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C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2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4A69F-4946-481F-B38A-1C56B3C7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r>
              <a:rPr lang="zh-CN" altLang="en-US" dirty="0"/>
              <a:t>  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F19FEBE-B01B-4873-8FB9-2098B0E7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001"/>
            <a:ext cx="5128520" cy="4008817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43FB1-C742-4AE3-B986-4636EF3C0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1BDBBF6-9BB4-40B9-A553-08566FF27887}"/>
              </a:ext>
            </a:extLst>
          </p:cNvPr>
          <p:cNvCxnSpPr/>
          <p:nvPr/>
        </p:nvCxnSpPr>
        <p:spPr>
          <a:xfrm>
            <a:off x="3197805" y="4542853"/>
            <a:ext cx="409546" cy="95374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55A2432-0D73-4966-ABE1-6C27B77A992B}"/>
              </a:ext>
            </a:extLst>
          </p:cNvPr>
          <p:cNvSpPr txBox="1"/>
          <p:nvPr/>
        </p:nvSpPr>
        <p:spPr>
          <a:xfrm>
            <a:off x="3665857" y="5239796"/>
            <a:ext cx="6143183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/>
              <a:t>Stitching area is inevitable! </a:t>
            </a:r>
          </a:p>
          <a:p>
            <a:r>
              <a:rPr lang="en-US" altLang="zh-CN" sz="1950" dirty="0"/>
              <a:t>&amp; can not be covered by the module at the same layer</a:t>
            </a:r>
          </a:p>
          <a:p>
            <a:r>
              <a:rPr lang="en-US" altLang="zh-CN" sz="1950" dirty="0"/>
              <a:t>= dead area have to exist (but normal chip can avoid)</a:t>
            </a:r>
            <a:endParaRPr lang="zh-CN" altLang="en-US" sz="1950" dirty="0"/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0D4DF509-6E3D-4201-A0BD-9DBBAAF13F71}"/>
              </a:ext>
            </a:extLst>
          </p:cNvPr>
          <p:cNvSpPr/>
          <p:nvPr/>
        </p:nvSpPr>
        <p:spPr>
          <a:xfrm>
            <a:off x="6708195" y="1790818"/>
            <a:ext cx="2281754" cy="2164741"/>
          </a:xfrm>
          <a:prstGeom prst="arc">
            <a:avLst>
              <a:gd name="adj1" fmla="val 16200000"/>
              <a:gd name="adj2" fmla="val 5583721"/>
            </a:avLst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3E26626-6EAF-4232-AF90-07E0EE648096}"/>
              </a:ext>
            </a:extLst>
          </p:cNvPr>
          <p:cNvCxnSpPr>
            <a:stCxn id="11" idx="0"/>
          </p:cNvCxnSpPr>
          <p:nvPr/>
        </p:nvCxnSpPr>
        <p:spPr>
          <a:xfrm flipV="1">
            <a:off x="7849072" y="1498285"/>
            <a:ext cx="87760" cy="292533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BF288F1-90DE-47A5-9654-98C8717274E7}"/>
              </a:ext>
            </a:extLst>
          </p:cNvPr>
          <p:cNvCxnSpPr/>
          <p:nvPr/>
        </p:nvCxnSpPr>
        <p:spPr>
          <a:xfrm flipV="1">
            <a:off x="8053845" y="1498286"/>
            <a:ext cx="117013" cy="351039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310A81BA-6A0A-4F0B-868C-F4D0DD7ECBB8}"/>
              </a:ext>
            </a:extLst>
          </p:cNvPr>
          <p:cNvCxnSpPr>
            <a:stCxn id="11" idx="2"/>
          </p:cNvCxnSpPr>
          <p:nvPr/>
        </p:nvCxnSpPr>
        <p:spPr>
          <a:xfrm>
            <a:off x="7791247" y="3954167"/>
            <a:ext cx="262598" cy="410937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9776C45-4E9F-4A0D-9078-CA8EEBFAA67E}"/>
              </a:ext>
            </a:extLst>
          </p:cNvPr>
          <p:cNvCxnSpPr/>
          <p:nvPr/>
        </p:nvCxnSpPr>
        <p:spPr>
          <a:xfrm>
            <a:off x="8053844" y="3955558"/>
            <a:ext cx="175520" cy="292533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ACA8680-E6B3-4E89-B12E-50EDBC32A9C5}"/>
              </a:ext>
            </a:extLst>
          </p:cNvPr>
          <p:cNvCxnSpPr/>
          <p:nvPr/>
        </p:nvCxnSpPr>
        <p:spPr>
          <a:xfrm>
            <a:off x="8989949" y="2668416"/>
            <a:ext cx="382916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FD9DF87-B9D4-4AF9-9A50-9685985F0E51}"/>
              </a:ext>
            </a:extLst>
          </p:cNvPr>
          <p:cNvCxnSpPr/>
          <p:nvPr/>
        </p:nvCxnSpPr>
        <p:spPr>
          <a:xfrm>
            <a:off x="8989949" y="2960948"/>
            <a:ext cx="382916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B52C40C-0D30-456D-B7F4-9BFB8D9B0695}"/>
              </a:ext>
            </a:extLst>
          </p:cNvPr>
          <p:cNvSpPr txBox="1"/>
          <p:nvPr/>
        </p:nvSpPr>
        <p:spPr>
          <a:xfrm>
            <a:off x="4484948" y="4719879"/>
            <a:ext cx="516433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>
                <a:solidFill>
                  <a:srgbClr val="C00000"/>
                </a:solidFill>
              </a:rPr>
              <a:t>100% sensitive area is too ideal &amp; impossible </a:t>
            </a:r>
            <a:endParaRPr lang="zh-CN" altLang="en-US" sz="1950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25FA0B-AA6F-C2EF-8889-9BCEC529D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28" y="1849324"/>
            <a:ext cx="2970366" cy="28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9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C11C-D4F0-E7A7-908B-9D0DD3E5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CN" dirty="0"/>
              <a:t>o</a:t>
            </a:r>
            <a:r>
              <a:rPr lang="en-US" altLang="zh-CN" dirty="0" err="1"/>
              <a:t>ftware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50BC5-1887-1765-628C-01A64F3D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36320"/>
            <a:ext cx="8543925" cy="5008563"/>
          </a:xfrm>
        </p:spPr>
        <p:txBody>
          <a:bodyPr/>
          <a:lstStyle/>
          <a:p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should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considered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C4D17-672B-BFEC-59AD-BE04E900D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829949"/>
            <a:ext cx="7772400" cy="43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8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A316-16C1-E762-D739-51A3C894F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FD085-AB7B-79DF-6A74-800B099EA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8033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08F2F5-F666-46F9-8241-F68B895F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thoughts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48E168-78C7-4427-AD98-757A95C08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 chip &amp; dimension</a:t>
            </a:r>
          </a:p>
          <a:p>
            <a:pPr lvl="1"/>
            <a:r>
              <a:rPr lang="en-US" altLang="zh-CN" dirty="0"/>
              <a:t>NX+2Y scheme:</a:t>
            </a:r>
          </a:p>
          <a:p>
            <a:pPr lvl="2"/>
            <a:r>
              <a:rPr lang="en-US" altLang="zh-CN" dirty="0"/>
              <a:t>Challenging but DO-able</a:t>
            </a:r>
          </a:p>
          <a:p>
            <a:pPr lvl="2"/>
            <a:r>
              <a:rPr lang="en-US" altLang="zh-CN" dirty="0"/>
              <a:t>Inner layer VTX, a half layer: total data rate 10Gbps at one end on one “chip”</a:t>
            </a:r>
          </a:p>
          <a:p>
            <a:pPr lvl="2"/>
            <a:r>
              <a:rPr lang="en-US" altLang="zh-CN" dirty="0"/>
              <a:t>Actually no fundamental change of chip, but save the mechanical </a:t>
            </a:r>
          </a:p>
          <a:p>
            <a:pPr lvl="1"/>
            <a:r>
              <a:rPr lang="en-US" altLang="zh-CN" dirty="0"/>
              <a:t>NX+MY (M&gt;2) scheme:</a:t>
            </a:r>
          </a:p>
          <a:p>
            <a:pPr lvl="2"/>
            <a:r>
              <a:rPr lang="en-US" altLang="zh-CN" dirty="0"/>
              <a:t>Too ideal </a:t>
            </a:r>
            <a:r>
              <a:rPr lang="en-US" altLang="zh-CN" dirty="0">
                <a:sym typeface="Wingdings" panose="05000000000000000000" pitchFamily="2" charset="2"/>
              </a:rPr>
              <a:t>  </a:t>
            </a:r>
            <a:endParaRPr lang="en-US" altLang="zh-CN" dirty="0"/>
          </a:p>
          <a:p>
            <a:pPr lvl="2"/>
            <a:r>
              <a:rPr lang="en-US" altLang="zh-CN" dirty="0"/>
              <a:t>Data transmission, power distribution, timing… all with big issues </a:t>
            </a:r>
          </a:p>
          <a:p>
            <a:pPr lvl="2"/>
            <a:r>
              <a:rPr lang="en-US" altLang="zh-CN" dirty="0"/>
              <a:t>But maybe possible for outer-most layer – data rate greatly decreased</a:t>
            </a:r>
          </a:p>
          <a:p>
            <a:r>
              <a:rPr lang="en-US" altLang="zh-CN" dirty="0"/>
              <a:t>On mechanical</a:t>
            </a:r>
          </a:p>
          <a:p>
            <a:pPr lvl="1"/>
            <a:r>
              <a:rPr lang="en-US" altLang="zh-CN" dirty="0"/>
              <a:t>Overall mechanical is easier than the normal scheme</a:t>
            </a:r>
          </a:p>
          <a:p>
            <a:pPr lvl="1"/>
            <a:r>
              <a:rPr lang="en-US" altLang="zh-CN" dirty="0"/>
              <a:t>But dead area seems inevitable on the same layer and not small</a:t>
            </a:r>
          </a:p>
          <a:p>
            <a:r>
              <a:rPr lang="en-US" altLang="zh-CN" dirty="0"/>
              <a:t>Rough estimation</a:t>
            </a:r>
          </a:p>
          <a:p>
            <a:pPr lvl="1"/>
            <a:r>
              <a:rPr lang="en-US" altLang="zh-CN" dirty="0"/>
              <a:t>Innermost layer: NX+2Y of (1024row*512col) can be bent to be a semi-circle 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9F0B1C-0ED0-40E7-A3B1-1645EA3867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30C7D-C19D-7BFC-62B6-1FE1D07C6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/>
          <a:stretch/>
        </p:blipFill>
        <p:spPr>
          <a:xfrm>
            <a:off x="4980502" y="946271"/>
            <a:ext cx="3777704" cy="14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77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BDCB-FF63-16FF-35A7-590A5EBE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10000"/>
                </a:solidFill>
                <a:effectLst/>
                <a:latin typeface="Helvetica" pitchFamily="2" charset="0"/>
              </a:rPr>
              <a:t>What is stitching? (from Meng Wang)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03E73-81C7-AFBA-6A26-E594B0426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BB5C1-CB63-3932-1366-445775E70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4DB76-EDA1-B5E2-2FB2-2C9ED18E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3" y="1036320"/>
            <a:ext cx="8915400" cy="47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9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31946</TotalTime>
  <Words>1205</Words>
  <Application>Microsoft Macintosh PowerPoint</Application>
  <PresentationFormat>A4 Paper (210x297 mm)</PresentationFormat>
  <Paragraphs>228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Helvetica</vt:lpstr>
      <vt:lpstr>Roboto</vt:lpstr>
      <vt:lpstr>Times New Roman</vt:lpstr>
      <vt:lpstr>Verdana</vt:lpstr>
      <vt:lpstr>Wingdings</vt:lpstr>
      <vt:lpstr>Office Theme</vt:lpstr>
      <vt:lpstr>CEPC vertex detector towards TDR </vt:lpstr>
      <vt:lpstr>Preliminary outline for Vertex section @ referenece TDR</vt:lpstr>
      <vt:lpstr>Switching to Stitching baseline:  </vt:lpstr>
      <vt:lpstr>Electronics: data rate  </vt:lpstr>
      <vt:lpstr>Electronics : stitching issue  </vt:lpstr>
      <vt:lpstr>Software </vt:lpstr>
      <vt:lpstr>Backup </vt:lpstr>
      <vt:lpstr>Preliminary thoughts</vt:lpstr>
      <vt:lpstr>What is stitching? (from Meng Wang)</vt:lpstr>
      <vt:lpstr>Top focus on stitching </vt:lpstr>
      <vt:lpstr>PowerPoint Presentation</vt:lpstr>
      <vt:lpstr>PowerPoint Presentation</vt:lpstr>
      <vt:lpstr>Data rate estimation of CEPC VTX</vt:lpstr>
      <vt:lpstr>Issue of stitching for large pixel matrix </vt:lpstr>
      <vt:lpstr>Issues of the dead area</vt:lpstr>
      <vt:lpstr>Preliminary outline for Vertex section @ referenece TDR</vt:lpstr>
      <vt:lpstr>Testbeam in BSRF for vertex sensor digitization model  </vt:lpstr>
      <vt:lpstr>News about TJ65nm CMOS design </vt:lpstr>
      <vt:lpstr>Issue of stitching for large pixel matrix </vt:lpstr>
      <vt:lpstr>ALPIDE parameters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HGTD</dc:title>
  <dc:creator>zenmojo</dc:creator>
  <cp:lastModifiedBy>Microsoft Office User</cp:lastModifiedBy>
  <cp:revision>1202</cp:revision>
  <cp:lastPrinted>2019-10-18T06:24:01Z</cp:lastPrinted>
  <dcterms:created xsi:type="dcterms:W3CDTF">2015-10-29T10:59:50Z</dcterms:created>
  <dcterms:modified xsi:type="dcterms:W3CDTF">2024-07-09T01:42:16Z</dcterms:modified>
</cp:coreProperties>
</file>