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" initials="YL" lastIdx="2" clrIdx="0">
    <p:extLst>
      <p:ext uri="{19B8F6BF-5375-455C-9EA6-DF929625EA0E}">
        <p15:presenceInfo xmlns:p15="http://schemas.microsoft.com/office/powerpoint/2012/main" userId="Y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CCFF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9" autoAdjust="0"/>
    <p:restoredTop sz="94409" autoAdjust="0"/>
  </p:normalViewPr>
  <p:slideViewPr>
    <p:cSldViewPr snapToGrid="0">
      <p:cViewPr varScale="1">
        <p:scale>
          <a:sx n="102" d="100"/>
          <a:sy n="102" d="100"/>
        </p:scale>
        <p:origin x="94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992" y="1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0D3AB-08F8-401C-A7AC-1B6969450005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6B329-62CD-4550-A5F4-1C653F0AD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0089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7CBDA-5F51-4C38-99E1-555FE020B3D3}" type="datetimeFigureOut">
              <a:rPr lang="zh-CN" altLang="en-US" smtClean="0"/>
              <a:t>2024/7/8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E4EB2-C7CA-48A7-85FD-3EC02B7679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598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E4EB2-C7CA-48A7-85FD-3EC02B7679C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5915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09.07.24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A94B4BF-7720-4B02-B910-75DFC3EC1F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73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09.07.24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6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419844" y="996694"/>
            <a:ext cx="2628900" cy="518026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45820" y="996695"/>
            <a:ext cx="8316468" cy="518026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09.07.24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65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63434" y="244929"/>
            <a:ext cx="10760530" cy="600226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5363" y="1036864"/>
            <a:ext cx="11340193" cy="5140099"/>
          </a:xfrm>
        </p:spPr>
        <p:txBody>
          <a:bodyPr/>
          <a:lstStyle>
            <a:lvl1pPr>
              <a:buClr>
                <a:srgbClr val="0070C0"/>
              </a:buClr>
              <a:defRPr/>
            </a:lvl1pPr>
            <a:lvl2pPr>
              <a:buClr>
                <a:srgbClr val="0070C0"/>
              </a:buClr>
              <a:defRPr/>
            </a:lvl2pPr>
            <a:lvl3pPr>
              <a:buClr>
                <a:srgbClr val="0070C0"/>
              </a:buClr>
              <a:defRPr/>
            </a:lvl3pPr>
            <a:lvl4pPr>
              <a:buClr>
                <a:srgbClr val="0070C0"/>
              </a:buClr>
              <a:defRPr/>
            </a:lvl4pPr>
            <a:lvl5pPr>
              <a:buClr>
                <a:srgbClr val="0070C0"/>
              </a:buCl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09.07.24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45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09.07.24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64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188720"/>
            <a:ext cx="5181600" cy="49882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188720"/>
            <a:ext cx="5181600" cy="49882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09.07.24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14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07300" y="127381"/>
            <a:ext cx="10515600" cy="668147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2104" y="103193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022538"/>
            <a:ext cx="5157787" cy="41671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03193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022538"/>
            <a:ext cx="5183188" cy="41671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09.07.24</a:t>
            </a:r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899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09.07.24</a:t>
            </a: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06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09.07.24</a:t>
            </a:r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64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1078992"/>
            <a:ext cx="3932237" cy="97840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09.07.24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36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09.07.24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36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363434" y="1"/>
            <a:ext cx="10760530" cy="845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5363" y="1159329"/>
            <a:ext cx="11340193" cy="5017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-1" y="6418759"/>
            <a:ext cx="1000125" cy="2975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altLang="zh-CN"/>
              <a:t>09.07.24</a:t>
            </a: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83864" y="6418759"/>
            <a:ext cx="5678424" cy="302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359896" y="6418759"/>
            <a:ext cx="829056" cy="302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4B4BF-7720-4B02-B910-75DFC3EC1F7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7" name="直接连接符 6"/>
          <p:cNvCxnSpPr/>
          <p:nvPr userDrawn="1"/>
        </p:nvCxnSpPr>
        <p:spPr>
          <a:xfrm>
            <a:off x="1363435" y="845155"/>
            <a:ext cx="1082856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63435" cy="917532"/>
          </a:xfrm>
          <a:prstGeom prst="rect">
            <a:avLst/>
          </a:prstGeom>
        </p:spPr>
      </p:pic>
      <p:cxnSp>
        <p:nvCxnSpPr>
          <p:cNvPr id="9" name="直接连接符 8"/>
          <p:cNvCxnSpPr/>
          <p:nvPr userDrawn="1"/>
        </p:nvCxnSpPr>
        <p:spPr>
          <a:xfrm>
            <a:off x="0" y="6356350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8"/>
          <p:cNvSpPr txBox="1"/>
          <p:nvPr userDrawn="1"/>
        </p:nvSpPr>
        <p:spPr>
          <a:xfrm>
            <a:off x="1469878" y="6454701"/>
            <a:ext cx="2157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>
                <a:solidFill>
                  <a:schemeClr val="accent1"/>
                </a:solidFill>
                <a:latin typeface="+mn-lt"/>
              </a:rPr>
              <a:t>Yong</a:t>
            </a:r>
            <a:r>
              <a:rPr lang="en-US" sz="1050" b="1" baseline="0">
                <a:solidFill>
                  <a:schemeClr val="accent1"/>
                </a:solidFill>
                <a:latin typeface="+mn-lt"/>
              </a:rPr>
              <a:t> Liu </a:t>
            </a:r>
            <a:r>
              <a:rPr lang="en-US" sz="1050" b="1">
                <a:solidFill>
                  <a:schemeClr val="accent1"/>
                </a:solidFill>
                <a:latin typeface="+mn-lt"/>
              </a:rPr>
              <a:t> (liuyong@ihep.ac.cn)</a:t>
            </a:r>
          </a:p>
        </p:txBody>
      </p:sp>
    </p:spTree>
    <p:extLst>
      <p:ext uri="{BB962C8B-B14F-4D97-AF65-F5344CB8AC3E}">
        <p14:creationId xmlns:p14="http://schemas.microsoft.com/office/powerpoint/2010/main" val="397447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ihep.ac.cn/event/22868/?note=1401#3-minutes" TargetMode="External"/><Relationship Id="rId2" Type="http://schemas.openxmlformats.org/officeDocument/2006/relationships/hyperlink" Target="https://indico.ihep.ac.cn/event/22868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ndico.ihep.ac.cn/event/22869/?note=1409#3-minutes" TargetMode="External"/><Relationship Id="rId4" Type="http://schemas.openxmlformats.org/officeDocument/2006/relationships/hyperlink" Target="https://indico.ihep.ac.cn/event/2286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57300"/>
            <a:ext cx="9383949" cy="2387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3600" dirty="0"/>
              <a:t>CEPC calorimetry status and updates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23132"/>
            <a:ext cx="9144000" cy="1551619"/>
          </a:xfrm>
        </p:spPr>
        <p:txBody>
          <a:bodyPr>
            <a:normAutofit/>
          </a:bodyPr>
          <a:lstStyle/>
          <a:p>
            <a:r>
              <a:rPr lang="en-US" dirty="0" err="1"/>
              <a:t>Jianbei</a:t>
            </a:r>
            <a:r>
              <a:rPr lang="en-US" dirty="0"/>
              <a:t> Liu (USTC), Yong Liu (IHEP)</a:t>
            </a:r>
          </a:p>
          <a:p>
            <a:r>
              <a:rPr lang="en-US"/>
              <a:t>July </a:t>
            </a:r>
            <a:r>
              <a:rPr lang="en-US" altLang="zh-CN"/>
              <a:t>9</a:t>
            </a:r>
            <a:r>
              <a:rPr lang="en-US"/>
              <a:t>, </a:t>
            </a:r>
            <a:r>
              <a:rPr lang="en-US" dirty="0"/>
              <a:t>202</a:t>
            </a:r>
            <a:r>
              <a:rPr lang="de-DE" dirty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80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2CA4-8B62-3745-A62D-33D82BCC2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GB" altLang="zh-CN" dirty="0"/>
              <a:t>CEPC Reference Detector TDR: </a:t>
            </a:r>
            <a:r>
              <a:rPr kumimoji="1" lang="en-US" altLang="zh-CN" dirty="0"/>
              <a:t> outline of </a:t>
            </a:r>
            <a:r>
              <a:rPr kumimoji="1" lang="en-GB" altLang="zh-CN" dirty="0"/>
              <a:t>calorimetry parts</a:t>
            </a:r>
            <a:endParaRPr kumimoji="1"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C3BF4-80D0-B249-906E-31E74E90A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39" y="956707"/>
            <a:ext cx="11961126" cy="5462052"/>
          </a:xfrm>
        </p:spPr>
        <p:txBody>
          <a:bodyPr>
            <a:normAutofit lnSpcReduction="10000"/>
          </a:bodyPr>
          <a:lstStyle/>
          <a:p>
            <a:r>
              <a:rPr kumimoji="1" lang="en-GB" altLang="zh-CN" sz="2400" dirty="0"/>
              <a:t>General introduction: motivations, requirements, particle-flow-oriented calorimeters</a:t>
            </a:r>
          </a:p>
          <a:p>
            <a:r>
              <a:rPr kumimoji="1" lang="en-GB" altLang="zh-CN" sz="2400" dirty="0"/>
              <a:t>Calorimeter option selection for CEPC reference detector</a:t>
            </a:r>
          </a:p>
          <a:p>
            <a:pPr lvl="1"/>
            <a:r>
              <a:rPr kumimoji="1" lang="en-GB" altLang="zh-CN" sz="2000" dirty="0"/>
              <a:t>Brief overview of existing technology options including prototypes and beamtests</a:t>
            </a:r>
          </a:p>
          <a:p>
            <a:pPr lvl="1"/>
            <a:r>
              <a:rPr kumimoji="1" lang="en-GB" altLang="zh-CN" sz="2000" dirty="0"/>
              <a:t>ECAL: silicon-tungsten (SiW), scintillator-tungsten (ScW), segmented crystals</a:t>
            </a:r>
          </a:p>
          <a:p>
            <a:pPr lvl="1"/>
            <a:r>
              <a:rPr kumimoji="1" lang="en-GB" altLang="zh-CN" sz="2000" dirty="0"/>
              <a:t>HCAL: plastic scintillator (AHCAL), glass scintillator (GSHCAL), RPC based (SDHCAL)</a:t>
            </a:r>
          </a:p>
          <a:p>
            <a:pPr lvl="1"/>
            <a:r>
              <a:rPr kumimoji="1" lang="en-GB" altLang="zh-CN" sz="2000" dirty="0"/>
              <a:t>Criteria in 3 major aspects (performance, cost and technical readiness level → comparisons of existing options on the table (→ review under a dedicated mini-workshop)</a:t>
            </a:r>
          </a:p>
          <a:p>
            <a:pPr lvl="1"/>
            <a:r>
              <a:rPr kumimoji="1" lang="en-GB" altLang="zh-CN" sz="2000" dirty="0"/>
              <a:t>Conclusion on baseline options for ECAL and HCAL, respectively (with arguments and discussions)</a:t>
            </a:r>
          </a:p>
          <a:p>
            <a:r>
              <a:rPr kumimoji="1" lang="en-GB" altLang="zh-CN" sz="2400" dirty="0"/>
              <a:t>ECAL/HCAL baseline option</a:t>
            </a:r>
          </a:p>
          <a:p>
            <a:pPr lvl="1"/>
            <a:r>
              <a:rPr kumimoji="1" lang="en-GB" altLang="zh-CN" sz="2000" dirty="0"/>
              <a:t>Detector design and technical specifications for physics requirements</a:t>
            </a:r>
          </a:p>
          <a:p>
            <a:pPr lvl="2"/>
            <a:r>
              <a:rPr kumimoji="1" lang="en-GB" altLang="zh-CN" sz="1900" dirty="0"/>
              <a:t>Detector modules and units; front-end and back-end electronics, trigger logics (</a:t>
            </a:r>
            <a:r>
              <a:rPr kumimoji="1" lang="en-GB" altLang="zh-CN" sz="1800" dirty="0"/>
              <a:t>→ </a:t>
            </a:r>
            <a:r>
              <a:rPr kumimoji="1" lang="en-GB" altLang="zh-CN" sz="1800" dirty="0" err="1"/>
              <a:t>crossref</a:t>
            </a:r>
            <a:r>
              <a:rPr kumimoji="1" lang="en-GB" altLang="zh-CN" sz="1800" dirty="0"/>
              <a:t> to related chapters</a:t>
            </a:r>
            <a:r>
              <a:rPr kumimoji="1" lang="en-GB" altLang="zh-CN" sz="1900" dirty="0"/>
              <a:t>)</a:t>
            </a:r>
          </a:p>
          <a:p>
            <a:pPr lvl="2"/>
            <a:r>
              <a:rPr kumimoji="1" lang="en-GB" altLang="zh-CN" sz="1900" dirty="0"/>
              <a:t>Mechanics: system integration of modules, active cooling system</a:t>
            </a:r>
          </a:p>
          <a:p>
            <a:pPr lvl="1"/>
            <a:r>
              <a:rPr kumimoji="1" lang="en-GB" altLang="zh-CN" sz="2200" dirty="0"/>
              <a:t>Simulation: EM/had. performance of single particles, performance of selected phys. benchmarks</a:t>
            </a:r>
          </a:p>
          <a:p>
            <a:pPr lvl="1"/>
            <a:r>
              <a:rPr kumimoji="1" lang="en-GB" altLang="zh-CN" sz="2200" dirty="0"/>
              <a:t>Prototype and beamtests: key issues that have been already addressed</a:t>
            </a:r>
          </a:p>
          <a:p>
            <a:pPr lvl="1"/>
            <a:r>
              <a:rPr kumimoji="1" lang="en-GB" altLang="zh-CN" sz="2200" dirty="0"/>
              <a:t>Further discussions: critical issues to be addressed in near and long future R&amp;D activities</a:t>
            </a:r>
          </a:p>
          <a:p>
            <a:pPr lvl="2"/>
            <a:r>
              <a:rPr kumimoji="1" lang="en-GB" altLang="zh-CN" sz="2200" dirty="0"/>
              <a:t>(Open)critical issues: e.g. calibration schemes, radiation damage and mitigation schemes</a:t>
            </a:r>
            <a:endParaRPr kumimoji="1" lang="en-GB" altLang="zh-CN" sz="3000" dirty="0"/>
          </a:p>
          <a:p>
            <a:pPr lvl="1"/>
            <a:endParaRPr kumimoji="1" lang="en-GB" altLang="zh-CN" sz="2200" dirty="0"/>
          </a:p>
          <a:p>
            <a:endParaRPr kumimoji="1" lang="en-GB" altLang="zh-CN" sz="2400" dirty="0"/>
          </a:p>
          <a:p>
            <a:pPr lvl="1"/>
            <a:endParaRPr kumimoji="1" lang="zh-CN" alt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BEB7F-5DB1-8943-8CE1-A97C7E69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09.07.24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AA802-E2B6-BE48-AEAE-69ED544A6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CEPC Reference Detector TDR Weekly Meeting</a:t>
            </a: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AC216-CB3B-0B49-AC38-8E566C25F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43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4F952-33DF-A54E-9108-0F222876D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sz="3600" dirty="0"/>
              <a:t>tatus and updates</a:t>
            </a:r>
            <a:endParaRPr kumimoji="1" lang="zh-CN" alt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3C71B-2757-CD46-B726-9060BF8223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393" y="845155"/>
            <a:ext cx="11247703" cy="5573604"/>
          </a:xfrm>
        </p:spPr>
        <p:txBody>
          <a:bodyPr>
            <a:normAutofit/>
          </a:bodyPr>
          <a:lstStyle/>
          <a:p>
            <a:r>
              <a:rPr kumimoji="1" lang="en-US" altLang="zh-CN" sz="2400" dirty="0"/>
              <a:t>CEPC calorimeter TDR meetings: in recent two weeks</a:t>
            </a:r>
          </a:p>
          <a:p>
            <a:pPr lvl="1"/>
            <a:r>
              <a:rPr kumimoji="1" lang="en-GB" altLang="zh-CN" sz="2000" dirty="0"/>
              <a:t>June 28, 2024: </a:t>
            </a:r>
            <a:r>
              <a:rPr kumimoji="1" lang="en-GB" altLang="zh-CN" sz="2000" dirty="0">
                <a:hlinkClick r:id="rId2"/>
              </a:rPr>
              <a:t>https://indico.ihep.ac.cn/event/22868/</a:t>
            </a:r>
            <a:r>
              <a:rPr kumimoji="1" lang="en-GB" altLang="zh-CN" sz="2000" dirty="0"/>
              <a:t>  (</a:t>
            </a:r>
            <a:r>
              <a:rPr kumimoji="1" lang="en-GB" altLang="zh-CN" sz="2000" dirty="0">
                <a:hlinkClick r:id="rId3"/>
              </a:rPr>
              <a:t>minutes</a:t>
            </a:r>
            <a:r>
              <a:rPr kumimoji="1" lang="en-GB" altLang="zh-CN" sz="2000" dirty="0"/>
              <a:t>)</a:t>
            </a:r>
          </a:p>
          <a:p>
            <a:pPr lvl="1"/>
            <a:r>
              <a:rPr kumimoji="1" lang="en-GB" altLang="zh-CN" sz="2000" dirty="0"/>
              <a:t>July 5, 2024: </a:t>
            </a:r>
            <a:r>
              <a:rPr kumimoji="1" lang="en-GB" altLang="zh-CN" sz="2000" dirty="0">
                <a:hlinkClick r:id="rId4"/>
              </a:rPr>
              <a:t>https://indico.ihep.ac.cn/event/22869/</a:t>
            </a:r>
            <a:r>
              <a:rPr kumimoji="1" lang="en-GB" altLang="zh-CN" sz="2000" dirty="0"/>
              <a:t>  (</a:t>
            </a:r>
            <a:r>
              <a:rPr kumimoji="1" lang="en-GB" altLang="zh-CN" sz="2000" dirty="0">
                <a:hlinkClick r:id="rId5"/>
              </a:rPr>
              <a:t>minutes</a:t>
            </a:r>
            <a:r>
              <a:rPr kumimoji="1" lang="en-GB" altLang="zh-CN" sz="2000" dirty="0"/>
              <a:t>)</a:t>
            </a:r>
          </a:p>
          <a:p>
            <a:r>
              <a:rPr kumimoji="1" lang="en-GB" altLang="zh-CN" sz="2400" dirty="0"/>
              <a:t>Major updates</a:t>
            </a:r>
          </a:p>
          <a:p>
            <a:pPr lvl="1"/>
            <a:r>
              <a:rPr kumimoji="1" lang="en-GB" altLang="zh-CN" sz="2200" dirty="0"/>
              <a:t>Beam backgrounds</a:t>
            </a:r>
          </a:p>
          <a:p>
            <a:pPr lvl="2"/>
            <a:r>
              <a:rPr kumimoji="1" lang="en-GB" altLang="zh-CN" sz="2200" dirty="0"/>
              <a:t>First simulation results on beam backgrounds in barrel crystal ECAL: occupancy, rate</a:t>
            </a:r>
          </a:p>
          <a:p>
            <a:pPr lvl="1"/>
            <a:r>
              <a:rPr kumimoji="1" lang="en-GB" altLang="zh-CN" sz="2200" dirty="0"/>
              <a:t>Mechanics</a:t>
            </a:r>
          </a:p>
          <a:p>
            <a:pPr lvl="2"/>
            <a:r>
              <a:rPr kumimoji="1" lang="en-GB" altLang="zh-CN" sz="2200" dirty="0"/>
              <a:t>Crystal ECAL: FEA results on BGO stress and deformation, simulation with active cooling</a:t>
            </a:r>
          </a:p>
          <a:p>
            <a:pPr lvl="2"/>
            <a:r>
              <a:rPr kumimoji="1" lang="en-GB" altLang="zh-CN" sz="2200" dirty="0"/>
              <a:t>HCAL barrel: inter-connection of modules, supporting structures</a:t>
            </a:r>
          </a:p>
          <a:p>
            <a:pPr lvl="2"/>
            <a:r>
              <a:rPr kumimoji="1" lang="en-GB" altLang="zh-CN" sz="2200" dirty="0"/>
              <a:t>HCAL endcap: first mechanical design, FEA results on absorber stress/deformation</a:t>
            </a:r>
          </a:p>
          <a:p>
            <a:pPr lvl="1"/>
            <a:r>
              <a:rPr kumimoji="1" lang="en-GB" altLang="zh-CN" sz="2200" dirty="0"/>
              <a:t>Software (CEPCSW)</a:t>
            </a:r>
          </a:p>
          <a:p>
            <a:pPr lvl="2"/>
            <a:r>
              <a:rPr kumimoji="1" lang="en-GB" altLang="zh-CN" sz="2200" dirty="0"/>
              <a:t>Crystal ECAL endcap geometry implemented, crosschecks</a:t>
            </a:r>
          </a:p>
          <a:p>
            <a:pPr lvl="2"/>
            <a:r>
              <a:rPr kumimoji="1" lang="en-GB" altLang="zh-CN" sz="2200" dirty="0"/>
              <a:t>HCAL barrel geometry and digitisation implemented, ongoing crosschecks</a:t>
            </a:r>
          </a:p>
          <a:p>
            <a:pPr lvl="2"/>
            <a:r>
              <a:rPr kumimoji="1" lang="en-GB" altLang="zh-CN" sz="2200" dirty="0"/>
              <a:t>HCAL endcap geometry: a first design proposed, to be optimised and implemented</a:t>
            </a:r>
          </a:p>
          <a:p>
            <a:pPr lvl="2"/>
            <a:r>
              <a:rPr kumimoji="1" lang="en-GB" altLang="zh-CN" sz="2200" dirty="0"/>
              <a:t>PFA performance checks (with a focus on tracking performance)</a:t>
            </a:r>
          </a:p>
          <a:p>
            <a:pPr lvl="1"/>
            <a:endParaRPr kumimoji="1" lang="en-GB" altLang="zh-CN" sz="2600" dirty="0"/>
          </a:p>
          <a:p>
            <a:pPr lvl="1"/>
            <a:endParaRPr kumimoji="1" lang="en-GB" altLang="zh-CN" dirty="0"/>
          </a:p>
          <a:p>
            <a:pPr lvl="1"/>
            <a:endParaRPr kumimoji="1" lang="zh-CN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4A5A8-4EB4-1F40-9044-BD073BB1B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altLang="zh-CN"/>
              <a:t>09.07.24</a:t>
            </a:r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E9A0D3-F374-A346-B50B-A78C6A20F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/>
              <a:t>CEPC Reference Detector TDR Weekly Meeting</a:t>
            </a:r>
            <a:endParaRPr lang="zh-CN" alt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209264-F3E2-1644-9842-EF1C5AA6C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304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5664</TotalTime>
  <Words>409</Words>
  <Application>Microsoft Macintosh PowerPoint</Application>
  <PresentationFormat>Widescreen</PresentationFormat>
  <Paragraphs>44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主题</vt:lpstr>
      <vt:lpstr>CEPC calorimetry status and updates</vt:lpstr>
      <vt:lpstr>CEPC Reference Detector TDR:  outline of calorimetry parts</vt:lpstr>
      <vt:lpstr>Status and 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Silicon sensors and CMS HGCAL</dc:title>
  <dc:creator>Yong</dc:creator>
  <cp:lastModifiedBy>Microsoft Office User</cp:lastModifiedBy>
  <cp:revision>1090</cp:revision>
  <cp:lastPrinted>2023-05-11T08:40:22Z</cp:lastPrinted>
  <dcterms:created xsi:type="dcterms:W3CDTF">2018-07-04T05:40:47Z</dcterms:created>
  <dcterms:modified xsi:type="dcterms:W3CDTF">2024-07-08T21:37:10Z</dcterms:modified>
</cp:coreProperties>
</file>