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5" r:id="rId1"/>
  </p:sldMasterIdLst>
  <p:notesMasterIdLst>
    <p:notesMasterId r:id="rId45"/>
  </p:notesMasterIdLst>
  <p:handoutMasterIdLst>
    <p:handoutMasterId r:id="rId46"/>
  </p:handoutMasterIdLst>
  <p:sldIdLst>
    <p:sldId id="256" r:id="rId2"/>
    <p:sldId id="342" r:id="rId3"/>
    <p:sldId id="267" r:id="rId4"/>
    <p:sldId id="1487" r:id="rId5"/>
    <p:sldId id="1510" r:id="rId6"/>
    <p:sldId id="265" r:id="rId7"/>
    <p:sldId id="1512" r:id="rId8"/>
    <p:sldId id="266" r:id="rId9"/>
    <p:sldId id="269" r:id="rId10"/>
    <p:sldId id="270" r:id="rId11"/>
    <p:sldId id="271" r:id="rId12"/>
    <p:sldId id="273" r:id="rId13"/>
    <p:sldId id="274" r:id="rId14"/>
    <p:sldId id="275" r:id="rId15"/>
    <p:sldId id="276" r:id="rId16"/>
    <p:sldId id="307" r:id="rId17"/>
    <p:sldId id="1511" r:id="rId18"/>
    <p:sldId id="365" r:id="rId19"/>
    <p:sldId id="310" r:id="rId20"/>
    <p:sldId id="1513" r:id="rId21"/>
    <p:sldId id="311" r:id="rId22"/>
    <p:sldId id="312" r:id="rId23"/>
    <p:sldId id="309" r:id="rId24"/>
    <p:sldId id="316" r:id="rId25"/>
    <p:sldId id="1489" r:id="rId26"/>
    <p:sldId id="320" r:id="rId27"/>
    <p:sldId id="318" r:id="rId28"/>
    <p:sldId id="319" r:id="rId29"/>
    <p:sldId id="1490" r:id="rId30"/>
    <p:sldId id="321" r:id="rId31"/>
    <p:sldId id="322" r:id="rId32"/>
    <p:sldId id="329" r:id="rId33"/>
    <p:sldId id="327" r:id="rId34"/>
    <p:sldId id="326" r:id="rId35"/>
    <p:sldId id="338" r:id="rId36"/>
    <p:sldId id="339" r:id="rId37"/>
    <p:sldId id="340" r:id="rId38"/>
    <p:sldId id="335" r:id="rId39"/>
    <p:sldId id="1494" r:id="rId40"/>
    <p:sldId id="1496" r:id="rId41"/>
    <p:sldId id="334" r:id="rId42"/>
    <p:sldId id="297" r:id="rId43"/>
    <p:sldId id="1514" r:id="rId4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2"/>
        </a:solidFill>
        <a:latin typeface="Comic Sans MS" panose="030F0702030302020204" pitchFamily="66" charset="0"/>
        <a:ea typeface="幼圆" panose="020105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4"/>
    <a:srgbClr val="9BBB59"/>
    <a:srgbClr val="ADAAAE"/>
    <a:srgbClr val="F8BE55"/>
    <a:srgbClr val="FFFFCC"/>
    <a:srgbClr val="E9E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28" autoAdjust="0"/>
    <p:restoredTop sz="89560" autoAdjust="0"/>
  </p:normalViewPr>
  <p:slideViewPr>
    <p:cSldViewPr>
      <p:cViewPr varScale="1">
        <p:scale>
          <a:sx n="58" d="100"/>
          <a:sy n="58" d="100"/>
        </p:scale>
        <p:origin x="618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63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949" y="3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45A1A2-78BC-4288-BDAC-5D08029055A3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8D1B6082-E63C-40ED-967E-448AF0421BC7}">
      <dgm:prSet phldrT="[文本]"/>
      <dgm:spPr/>
      <dgm:t>
        <a:bodyPr/>
        <a:lstStyle/>
        <a:p>
          <a:r>
            <a:rPr lang="zh-CN" altLang="en-US" dirty="0"/>
            <a:t>大数据</a:t>
          </a:r>
        </a:p>
      </dgm:t>
    </dgm:pt>
    <dgm:pt modelId="{47579447-475B-4C0B-BF09-5084B466FB3E}" type="parTrans" cxnId="{4001F958-B4E1-4D0F-AB19-9561C888043A}">
      <dgm:prSet/>
      <dgm:spPr/>
      <dgm:t>
        <a:bodyPr/>
        <a:lstStyle/>
        <a:p>
          <a:endParaRPr lang="zh-CN" altLang="en-US"/>
        </a:p>
      </dgm:t>
    </dgm:pt>
    <dgm:pt modelId="{6F4A8CE5-A274-4972-A2ED-AEA7A5DFB5BF}" type="sibTrans" cxnId="{4001F958-B4E1-4D0F-AB19-9561C888043A}">
      <dgm:prSet/>
      <dgm:spPr/>
      <dgm:t>
        <a:bodyPr/>
        <a:lstStyle/>
        <a:p>
          <a:endParaRPr lang="zh-CN" altLang="en-US"/>
        </a:p>
      </dgm:t>
    </dgm:pt>
    <dgm:pt modelId="{5CF108D9-A8BA-435E-A286-30850B3E3FA0}">
      <dgm:prSet phldrT="[文本]"/>
      <dgm:spPr/>
      <dgm:t>
        <a:bodyPr/>
        <a:lstStyle/>
        <a:p>
          <a:r>
            <a:rPr lang="zh-CN" altLang="en-US" dirty="0"/>
            <a:t>大计算</a:t>
          </a:r>
        </a:p>
      </dgm:t>
    </dgm:pt>
    <dgm:pt modelId="{8D44D5EE-2F0C-4F7D-9F15-D49087C38B90}" type="parTrans" cxnId="{0EF0563E-865E-4DF6-83E3-ED3819093790}">
      <dgm:prSet/>
      <dgm:spPr/>
      <dgm:t>
        <a:bodyPr/>
        <a:lstStyle/>
        <a:p>
          <a:endParaRPr lang="zh-CN" altLang="en-US"/>
        </a:p>
      </dgm:t>
    </dgm:pt>
    <dgm:pt modelId="{44EEDA30-D20A-490C-AAF5-C12E80E05CD7}" type="sibTrans" cxnId="{0EF0563E-865E-4DF6-83E3-ED3819093790}">
      <dgm:prSet/>
      <dgm:spPr/>
      <dgm:t>
        <a:bodyPr/>
        <a:lstStyle/>
        <a:p>
          <a:endParaRPr lang="zh-CN" altLang="en-US"/>
        </a:p>
      </dgm:t>
    </dgm:pt>
    <dgm:pt modelId="{0D00B8F0-C7DB-492A-B9A5-26DB539D6202}">
      <dgm:prSet phldrT="[文本]"/>
      <dgm:spPr/>
      <dgm:t>
        <a:bodyPr/>
        <a:lstStyle/>
        <a:p>
          <a:r>
            <a:rPr lang="zh-CN" altLang="en-US" dirty="0"/>
            <a:t>大模型</a:t>
          </a:r>
        </a:p>
      </dgm:t>
    </dgm:pt>
    <dgm:pt modelId="{F747042B-237C-4691-BC30-51756B11E61C}" type="parTrans" cxnId="{7EA8D695-9E0C-40FF-9E14-1C2BA102F7E7}">
      <dgm:prSet/>
      <dgm:spPr/>
      <dgm:t>
        <a:bodyPr/>
        <a:lstStyle/>
        <a:p>
          <a:endParaRPr lang="zh-CN" altLang="en-US"/>
        </a:p>
      </dgm:t>
    </dgm:pt>
    <dgm:pt modelId="{2138EE4E-2439-4587-9DFE-C773561F957C}" type="sibTrans" cxnId="{7EA8D695-9E0C-40FF-9E14-1C2BA102F7E7}">
      <dgm:prSet/>
      <dgm:spPr/>
      <dgm:t>
        <a:bodyPr/>
        <a:lstStyle/>
        <a:p>
          <a:endParaRPr lang="zh-CN" altLang="en-US"/>
        </a:p>
      </dgm:t>
    </dgm:pt>
    <dgm:pt modelId="{235A8B47-F9CE-4F94-98CA-40683A0DC5EB}" type="pres">
      <dgm:prSet presAssocID="{6A45A1A2-78BC-4288-BDAC-5D08029055A3}" presName="compositeShape" presStyleCnt="0">
        <dgm:presLayoutVars>
          <dgm:chMax val="7"/>
          <dgm:dir/>
          <dgm:resizeHandles val="exact"/>
        </dgm:presLayoutVars>
      </dgm:prSet>
      <dgm:spPr/>
    </dgm:pt>
    <dgm:pt modelId="{5CD4601E-3293-4DD4-9714-47B9A48DD5CA}" type="pres">
      <dgm:prSet presAssocID="{6A45A1A2-78BC-4288-BDAC-5D08029055A3}" presName="wedge1" presStyleLbl="node1" presStyleIdx="0" presStyleCnt="3"/>
      <dgm:spPr/>
    </dgm:pt>
    <dgm:pt modelId="{11D98572-8E50-4363-807A-2AE1F83E5784}" type="pres">
      <dgm:prSet presAssocID="{6A45A1A2-78BC-4288-BDAC-5D08029055A3}" presName="dummy1a" presStyleCnt="0"/>
      <dgm:spPr/>
    </dgm:pt>
    <dgm:pt modelId="{C6E1B4FD-014D-44DB-B85D-EFAE12AE7447}" type="pres">
      <dgm:prSet presAssocID="{6A45A1A2-78BC-4288-BDAC-5D08029055A3}" presName="dummy1b" presStyleCnt="0"/>
      <dgm:spPr/>
    </dgm:pt>
    <dgm:pt modelId="{54342361-156C-4367-966A-240ADF6C59B7}" type="pres">
      <dgm:prSet presAssocID="{6A45A1A2-78BC-4288-BDAC-5D08029055A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4437011-6223-4DEA-A8A5-1A7EC2E4DB47}" type="pres">
      <dgm:prSet presAssocID="{6A45A1A2-78BC-4288-BDAC-5D08029055A3}" presName="wedge2" presStyleLbl="node1" presStyleIdx="1" presStyleCnt="3"/>
      <dgm:spPr/>
    </dgm:pt>
    <dgm:pt modelId="{FF6A9EBC-1361-4CC3-82D9-E998C0A3DB31}" type="pres">
      <dgm:prSet presAssocID="{6A45A1A2-78BC-4288-BDAC-5D08029055A3}" presName="dummy2a" presStyleCnt="0"/>
      <dgm:spPr/>
    </dgm:pt>
    <dgm:pt modelId="{CA73286F-70AB-4F84-A6B8-50665991022C}" type="pres">
      <dgm:prSet presAssocID="{6A45A1A2-78BC-4288-BDAC-5D08029055A3}" presName="dummy2b" presStyleCnt="0"/>
      <dgm:spPr/>
    </dgm:pt>
    <dgm:pt modelId="{042396A2-9D3A-43CD-80D2-95745C95E302}" type="pres">
      <dgm:prSet presAssocID="{6A45A1A2-78BC-4288-BDAC-5D08029055A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14E9826-79A0-4439-AFE7-FCDBDCCDCB22}" type="pres">
      <dgm:prSet presAssocID="{6A45A1A2-78BC-4288-BDAC-5D08029055A3}" presName="wedge3" presStyleLbl="node1" presStyleIdx="2" presStyleCnt="3"/>
      <dgm:spPr/>
    </dgm:pt>
    <dgm:pt modelId="{009FA1E4-6115-46E7-B92D-32F3912CB2D0}" type="pres">
      <dgm:prSet presAssocID="{6A45A1A2-78BC-4288-BDAC-5D08029055A3}" presName="dummy3a" presStyleCnt="0"/>
      <dgm:spPr/>
    </dgm:pt>
    <dgm:pt modelId="{965AF221-369B-4F46-8DF7-78435100BC23}" type="pres">
      <dgm:prSet presAssocID="{6A45A1A2-78BC-4288-BDAC-5D08029055A3}" presName="dummy3b" presStyleCnt="0"/>
      <dgm:spPr/>
    </dgm:pt>
    <dgm:pt modelId="{ED8E6B69-DDA4-4937-BD1F-2C2829E2C77F}" type="pres">
      <dgm:prSet presAssocID="{6A45A1A2-78BC-4288-BDAC-5D08029055A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6973767-42E4-486A-AB2A-94A45696FDD7}" type="pres">
      <dgm:prSet presAssocID="{6F4A8CE5-A274-4972-A2ED-AEA7A5DFB5BF}" presName="arrowWedge1" presStyleLbl="fgSibTrans2D1" presStyleIdx="0" presStyleCnt="3"/>
      <dgm:spPr/>
    </dgm:pt>
    <dgm:pt modelId="{C731B497-D3EE-4B55-9C1E-DF0A9C9FB4E3}" type="pres">
      <dgm:prSet presAssocID="{44EEDA30-D20A-490C-AAF5-C12E80E05CD7}" presName="arrowWedge2" presStyleLbl="fgSibTrans2D1" presStyleIdx="1" presStyleCnt="3"/>
      <dgm:spPr/>
    </dgm:pt>
    <dgm:pt modelId="{5CF6D901-EA03-49B2-B0EF-4BBC02A11430}" type="pres">
      <dgm:prSet presAssocID="{2138EE4E-2439-4587-9DFE-C773561F957C}" presName="arrowWedge3" presStyleLbl="fgSibTrans2D1" presStyleIdx="2" presStyleCnt="3"/>
      <dgm:spPr/>
    </dgm:pt>
  </dgm:ptLst>
  <dgm:cxnLst>
    <dgm:cxn modelId="{DD72CE32-C2B4-4256-8623-936090B8FE41}" type="presOf" srcId="{5CF108D9-A8BA-435E-A286-30850B3E3FA0}" destId="{042396A2-9D3A-43CD-80D2-95745C95E302}" srcOrd="1" destOrd="0" presId="urn:microsoft.com/office/officeart/2005/8/layout/cycle8"/>
    <dgm:cxn modelId="{0EF0563E-865E-4DF6-83E3-ED3819093790}" srcId="{6A45A1A2-78BC-4288-BDAC-5D08029055A3}" destId="{5CF108D9-A8BA-435E-A286-30850B3E3FA0}" srcOrd="1" destOrd="0" parTransId="{8D44D5EE-2F0C-4F7D-9F15-D49087C38B90}" sibTransId="{44EEDA30-D20A-490C-AAF5-C12E80E05CD7}"/>
    <dgm:cxn modelId="{9B86BB3E-EFA7-4486-84FD-8C55A43A6E21}" type="presOf" srcId="{8D1B6082-E63C-40ED-967E-448AF0421BC7}" destId="{54342361-156C-4367-966A-240ADF6C59B7}" srcOrd="1" destOrd="0" presId="urn:microsoft.com/office/officeart/2005/8/layout/cycle8"/>
    <dgm:cxn modelId="{4001F958-B4E1-4D0F-AB19-9561C888043A}" srcId="{6A45A1A2-78BC-4288-BDAC-5D08029055A3}" destId="{8D1B6082-E63C-40ED-967E-448AF0421BC7}" srcOrd="0" destOrd="0" parTransId="{47579447-475B-4C0B-BF09-5084B466FB3E}" sibTransId="{6F4A8CE5-A274-4972-A2ED-AEA7A5DFB5BF}"/>
    <dgm:cxn modelId="{7EA8D695-9E0C-40FF-9E14-1C2BA102F7E7}" srcId="{6A45A1A2-78BC-4288-BDAC-5D08029055A3}" destId="{0D00B8F0-C7DB-492A-B9A5-26DB539D6202}" srcOrd="2" destOrd="0" parTransId="{F747042B-237C-4691-BC30-51756B11E61C}" sibTransId="{2138EE4E-2439-4587-9DFE-C773561F957C}"/>
    <dgm:cxn modelId="{94BC399A-BC51-4844-8B68-70DBD1C87ED6}" type="presOf" srcId="{8D1B6082-E63C-40ED-967E-448AF0421BC7}" destId="{5CD4601E-3293-4DD4-9714-47B9A48DD5CA}" srcOrd="0" destOrd="0" presId="urn:microsoft.com/office/officeart/2005/8/layout/cycle8"/>
    <dgm:cxn modelId="{C478FEA1-C6D8-42DB-92E3-DFEB545A4E0D}" type="presOf" srcId="{5CF108D9-A8BA-435E-A286-30850B3E3FA0}" destId="{C4437011-6223-4DEA-A8A5-1A7EC2E4DB47}" srcOrd="0" destOrd="0" presId="urn:microsoft.com/office/officeart/2005/8/layout/cycle8"/>
    <dgm:cxn modelId="{770143B7-DB4D-4D98-AD59-DDA63BF0C60A}" type="presOf" srcId="{0D00B8F0-C7DB-492A-B9A5-26DB539D6202}" destId="{B14E9826-79A0-4439-AFE7-FCDBDCCDCB22}" srcOrd="0" destOrd="0" presId="urn:microsoft.com/office/officeart/2005/8/layout/cycle8"/>
    <dgm:cxn modelId="{48658BC8-0DD1-473A-9D9E-67D792143696}" type="presOf" srcId="{0D00B8F0-C7DB-492A-B9A5-26DB539D6202}" destId="{ED8E6B69-DDA4-4937-BD1F-2C2829E2C77F}" srcOrd="1" destOrd="0" presId="urn:microsoft.com/office/officeart/2005/8/layout/cycle8"/>
    <dgm:cxn modelId="{8AFF93FE-A627-4703-A762-2CF782EC168D}" type="presOf" srcId="{6A45A1A2-78BC-4288-BDAC-5D08029055A3}" destId="{235A8B47-F9CE-4F94-98CA-40683A0DC5EB}" srcOrd="0" destOrd="0" presId="urn:microsoft.com/office/officeart/2005/8/layout/cycle8"/>
    <dgm:cxn modelId="{86742380-6E89-427B-BC47-1939DA461E85}" type="presParOf" srcId="{235A8B47-F9CE-4F94-98CA-40683A0DC5EB}" destId="{5CD4601E-3293-4DD4-9714-47B9A48DD5CA}" srcOrd="0" destOrd="0" presId="urn:microsoft.com/office/officeart/2005/8/layout/cycle8"/>
    <dgm:cxn modelId="{B6F8CC64-E978-49A1-8F49-C9100A31688F}" type="presParOf" srcId="{235A8B47-F9CE-4F94-98CA-40683A0DC5EB}" destId="{11D98572-8E50-4363-807A-2AE1F83E5784}" srcOrd="1" destOrd="0" presId="urn:microsoft.com/office/officeart/2005/8/layout/cycle8"/>
    <dgm:cxn modelId="{DABC4215-7375-4B77-B718-839A2D14A55F}" type="presParOf" srcId="{235A8B47-F9CE-4F94-98CA-40683A0DC5EB}" destId="{C6E1B4FD-014D-44DB-B85D-EFAE12AE7447}" srcOrd="2" destOrd="0" presId="urn:microsoft.com/office/officeart/2005/8/layout/cycle8"/>
    <dgm:cxn modelId="{CB13E5C1-E82C-461B-B829-94023A031A01}" type="presParOf" srcId="{235A8B47-F9CE-4F94-98CA-40683A0DC5EB}" destId="{54342361-156C-4367-966A-240ADF6C59B7}" srcOrd="3" destOrd="0" presId="urn:microsoft.com/office/officeart/2005/8/layout/cycle8"/>
    <dgm:cxn modelId="{88D7FB62-0D00-4621-A566-E3DDC3F8F3F3}" type="presParOf" srcId="{235A8B47-F9CE-4F94-98CA-40683A0DC5EB}" destId="{C4437011-6223-4DEA-A8A5-1A7EC2E4DB47}" srcOrd="4" destOrd="0" presId="urn:microsoft.com/office/officeart/2005/8/layout/cycle8"/>
    <dgm:cxn modelId="{8105E58A-7401-416D-A894-0839F6DB2F37}" type="presParOf" srcId="{235A8B47-F9CE-4F94-98CA-40683A0DC5EB}" destId="{FF6A9EBC-1361-4CC3-82D9-E998C0A3DB31}" srcOrd="5" destOrd="0" presId="urn:microsoft.com/office/officeart/2005/8/layout/cycle8"/>
    <dgm:cxn modelId="{EB6ECE5D-59F2-4AD6-85F5-B65464C89E84}" type="presParOf" srcId="{235A8B47-F9CE-4F94-98CA-40683A0DC5EB}" destId="{CA73286F-70AB-4F84-A6B8-50665991022C}" srcOrd="6" destOrd="0" presId="urn:microsoft.com/office/officeart/2005/8/layout/cycle8"/>
    <dgm:cxn modelId="{02737D74-F835-4040-8BDE-1E402DB89CD9}" type="presParOf" srcId="{235A8B47-F9CE-4F94-98CA-40683A0DC5EB}" destId="{042396A2-9D3A-43CD-80D2-95745C95E302}" srcOrd="7" destOrd="0" presId="urn:microsoft.com/office/officeart/2005/8/layout/cycle8"/>
    <dgm:cxn modelId="{0E6CE5BD-130C-4122-B88A-B033A01ACFF5}" type="presParOf" srcId="{235A8B47-F9CE-4F94-98CA-40683A0DC5EB}" destId="{B14E9826-79A0-4439-AFE7-FCDBDCCDCB22}" srcOrd="8" destOrd="0" presId="urn:microsoft.com/office/officeart/2005/8/layout/cycle8"/>
    <dgm:cxn modelId="{774CE158-B95B-42A9-A45B-7A68A8D660C2}" type="presParOf" srcId="{235A8B47-F9CE-4F94-98CA-40683A0DC5EB}" destId="{009FA1E4-6115-46E7-B92D-32F3912CB2D0}" srcOrd="9" destOrd="0" presId="urn:microsoft.com/office/officeart/2005/8/layout/cycle8"/>
    <dgm:cxn modelId="{0B117CEB-7B2B-481E-81A4-8AD5225E6FA8}" type="presParOf" srcId="{235A8B47-F9CE-4F94-98CA-40683A0DC5EB}" destId="{965AF221-369B-4F46-8DF7-78435100BC23}" srcOrd="10" destOrd="0" presId="urn:microsoft.com/office/officeart/2005/8/layout/cycle8"/>
    <dgm:cxn modelId="{707C27E6-750D-442D-ABF0-40B50274275A}" type="presParOf" srcId="{235A8B47-F9CE-4F94-98CA-40683A0DC5EB}" destId="{ED8E6B69-DDA4-4937-BD1F-2C2829E2C77F}" srcOrd="11" destOrd="0" presId="urn:microsoft.com/office/officeart/2005/8/layout/cycle8"/>
    <dgm:cxn modelId="{CF51EADD-0E08-46D9-BF4C-8A34772CB1D2}" type="presParOf" srcId="{235A8B47-F9CE-4F94-98CA-40683A0DC5EB}" destId="{66973767-42E4-486A-AB2A-94A45696FDD7}" srcOrd="12" destOrd="0" presId="urn:microsoft.com/office/officeart/2005/8/layout/cycle8"/>
    <dgm:cxn modelId="{95655995-88FC-4889-950B-AA97C7C352F2}" type="presParOf" srcId="{235A8B47-F9CE-4F94-98CA-40683A0DC5EB}" destId="{C731B497-D3EE-4B55-9C1E-DF0A9C9FB4E3}" srcOrd="13" destOrd="0" presId="urn:microsoft.com/office/officeart/2005/8/layout/cycle8"/>
    <dgm:cxn modelId="{5F23369C-F19F-441E-8F9F-43D3F9A20ABB}" type="presParOf" srcId="{235A8B47-F9CE-4F94-98CA-40683A0DC5EB}" destId="{5CF6D901-EA03-49B2-B0EF-4BBC02A1143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4601E-3293-4DD4-9714-47B9A48DD5CA}">
      <dsp:nvSpPr>
        <dsp:cNvPr id="0" name=""/>
        <dsp:cNvSpPr/>
      </dsp:nvSpPr>
      <dsp:spPr>
        <a:xfrm>
          <a:off x="1087356" y="215844"/>
          <a:ext cx="2789372" cy="278937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大数据</a:t>
          </a:r>
        </a:p>
      </dsp:txBody>
      <dsp:txXfrm>
        <a:off x="2557422" y="806925"/>
        <a:ext cx="996204" cy="830170"/>
      </dsp:txXfrm>
    </dsp:sp>
    <dsp:sp modelId="{C4437011-6223-4DEA-A8A5-1A7EC2E4DB47}">
      <dsp:nvSpPr>
        <dsp:cNvPr id="0" name=""/>
        <dsp:cNvSpPr/>
      </dsp:nvSpPr>
      <dsp:spPr>
        <a:xfrm>
          <a:off x="1029909" y="315464"/>
          <a:ext cx="2789372" cy="2789372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大计算</a:t>
          </a:r>
        </a:p>
      </dsp:txBody>
      <dsp:txXfrm>
        <a:off x="1694045" y="2125236"/>
        <a:ext cx="1494306" cy="730550"/>
      </dsp:txXfrm>
    </dsp:sp>
    <dsp:sp modelId="{B14E9826-79A0-4439-AFE7-FCDBDCCDCB22}">
      <dsp:nvSpPr>
        <dsp:cNvPr id="0" name=""/>
        <dsp:cNvSpPr/>
      </dsp:nvSpPr>
      <dsp:spPr>
        <a:xfrm>
          <a:off x="972461" y="215844"/>
          <a:ext cx="2789372" cy="2789372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大模型</a:t>
          </a:r>
        </a:p>
      </dsp:txBody>
      <dsp:txXfrm>
        <a:off x="1295563" y="806925"/>
        <a:ext cx="996204" cy="830170"/>
      </dsp:txXfrm>
    </dsp:sp>
    <dsp:sp modelId="{66973767-42E4-486A-AB2A-94A45696FDD7}">
      <dsp:nvSpPr>
        <dsp:cNvPr id="0" name=""/>
        <dsp:cNvSpPr/>
      </dsp:nvSpPr>
      <dsp:spPr>
        <a:xfrm>
          <a:off x="914911" y="43168"/>
          <a:ext cx="3134723" cy="313472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1B497-D3EE-4B55-9C1E-DF0A9C9FB4E3}">
      <dsp:nvSpPr>
        <dsp:cNvPr id="0" name=""/>
        <dsp:cNvSpPr/>
      </dsp:nvSpPr>
      <dsp:spPr>
        <a:xfrm>
          <a:off x="857233" y="142612"/>
          <a:ext cx="3134723" cy="313472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6D901-EA03-49B2-B0EF-4BBC02A11430}">
      <dsp:nvSpPr>
        <dsp:cNvPr id="0" name=""/>
        <dsp:cNvSpPr/>
      </dsp:nvSpPr>
      <dsp:spPr>
        <a:xfrm>
          <a:off x="799555" y="43168"/>
          <a:ext cx="3134723" cy="313472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51433EA-92C3-4F40-ABF1-51A5951087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BAC2EE-98E5-4E56-8A1C-38BDBA299D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0BAA5E-E452-475F-8783-182C608D72B7}" type="datetimeFigureOut">
              <a:rPr lang="zh-CN" altLang="en-US"/>
              <a:pPr>
                <a:defRPr/>
              </a:pPr>
              <a:t>2024-8-21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7BD81C-596A-4A19-A8A3-128A181782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431A8F-D39B-4AFC-A410-DF8F2B8029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859D366-E8D0-48AC-86FF-5DF161F726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444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EB0D8E4-1C56-4B37-9917-2392CCC440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FB88BF9-95C3-4DC7-AA8C-54F49E333B9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7B92A61-3E0C-4D2A-A49A-0A99B5AAE8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67CA694B-A3C5-4531-A3D1-3AEA54440C2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99AEE55C-5FC3-4190-AA16-02F48FA44D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C81BBB45-9B29-4519-A079-6988225C4A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F0BDC22-FA8B-431A-BEBA-7ACE1D0B87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4582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https://www.yciyun.com/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BDC22-FA8B-431A-BEBA-7ACE1D0B87A9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384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http://wlcg-cric.cern.ch/wlcg/fedrcsite/list/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BDC22-FA8B-431A-BEBA-7ACE1D0B87A9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5941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http://wlcg-cric.cern.ch/wlcg/rrbplots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BDC22-FA8B-431A-BEBA-7ACE1D0B87A9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524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https://developer.nvidia.com/cuquantum-sdk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200" dirty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Simon C Blyth. </a:t>
            </a:r>
            <a:r>
              <a:rPr lang="en-US" altLang="zh-CN" sz="1200" b="0" kern="1200" dirty="0" err="1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Opticks</a:t>
            </a:r>
            <a:r>
              <a:rPr lang="en-US" altLang="zh-CN" sz="1200" b="0" kern="1200" dirty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 : GPU Optical Photon Simulation for Particle Physics using NVIDIA® </a:t>
            </a:r>
            <a:r>
              <a:rPr lang="en-US" altLang="zh-CN" sz="1200" b="0" kern="1200" dirty="0" err="1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OptiX</a:t>
            </a:r>
            <a:r>
              <a:rPr lang="en-US" altLang="zh-CN" sz="1200" b="0" kern="1200" dirty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™ </a:t>
            </a:r>
            <a:endParaRPr lang="zh-CN" altLang="en-US" sz="1200" b="0" kern="1200" dirty="0">
              <a:solidFill>
                <a:schemeClr val="tx1"/>
              </a:solidFill>
              <a:latin typeface="Arial" charset="0"/>
              <a:ea typeface="宋体" pitchFamily="2" charset="-122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BDC22-FA8B-431A-BEBA-7ACE1D0B87A9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2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PLD</a:t>
            </a:r>
            <a:r>
              <a:rPr lang="zh-CN" altLang="en-US" dirty="0"/>
              <a:t>：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Programmable Logic Devices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BDC22-FA8B-431A-BEBA-7ACE1D0B87A9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585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BDC22-FA8B-431A-BEBA-7ACE1D0B87A9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0447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CSA: </a:t>
            </a:r>
            <a:r>
              <a:rPr lang="en-US" altLang="zh-CN" sz="1200" dirty="0"/>
              <a:t>(Configurable Spatial </a:t>
            </a:r>
            <a:r>
              <a:rPr lang="en-US" altLang="zh-CN" sz="1200" dirty="0" err="1"/>
              <a:t>Architecuture</a:t>
            </a:r>
            <a:r>
              <a:rPr lang="en-US" altLang="zh-CN" sz="1200" dirty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BDC22-FA8B-431A-BEBA-7ACE1D0B87A9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1836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4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E7D49D-A2B5-4200-BEBB-27E1E276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5AEC5-0EDE-4898-ACB5-E7089842382D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05F6A6-D705-406F-B885-26F90248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B56B4-0BE2-4B27-80B9-B4B3D5E8D2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15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985D9C-C50E-4259-A126-EF2CCD13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559A8-583F-4A7E-80C7-A9D75BD4C09B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171FBC-8EDA-4302-A082-C641D7DD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D295-1974-421F-A006-0545685BE4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30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65585-A27C-4D35-965C-649FFC7B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70B5-BAD8-4081-8572-6A814823F6E2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2D31E0-8849-433F-8851-10DA1431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F66D1-1A56-4BE4-9CB2-FF236914D9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2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4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10000"/>
              </a:lnSpc>
              <a:defRPr sz="216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10000"/>
              </a:lnSpc>
              <a:defRPr sz="168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10000"/>
              </a:lnSpc>
              <a:defRPr sz="144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10000"/>
              </a:lnSpc>
              <a:defRPr sz="144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CABF-D6D1-41BF-AE56-F5F8233A0BC5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EC90E6D-7B2E-4EC5-B9F8-35F4AE9AC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3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990600"/>
          </a:xfrm>
          <a:noFill/>
          <a:ln>
            <a:noFill/>
          </a:ln>
        </p:spPr>
        <p:txBody>
          <a:bodyPr/>
          <a:lstStyle>
            <a:lvl1pPr algn="ctr">
              <a:defRPr baseline="0">
                <a:solidFill>
                  <a:srgbClr val="0070C0"/>
                </a:solidFill>
                <a:latin typeface="Consolas" panose="020B0609020204030204" pitchFamily="49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43001"/>
            <a:ext cx="10515600" cy="5033963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/>
            </a:lvl1pPr>
            <a:lvl2pPr>
              <a:lnSpc>
                <a:spcPct val="120000"/>
              </a:lnSpc>
              <a:spcBef>
                <a:spcPts val="0"/>
              </a:spcBef>
              <a:defRPr/>
            </a:lvl2pPr>
            <a:lvl3pPr>
              <a:lnSpc>
                <a:spcPct val="120000"/>
              </a:lnSpc>
              <a:spcBef>
                <a:spcPts val="0"/>
              </a:spcBef>
              <a:defRPr/>
            </a:lvl3pPr>
            <a:lvl4pPr>
              <a:lnSpc>
                <a:spcPct val="120000"/>
              </a:lnSpc>
              <a:spcBef>
                <a:spcPts val="0"/>
              </a:spcBef>
              <a:defRPr/>
            </a:lvl4pPr>
            <a:lvl5pPr>
              <a:lnSpc>
                <a:spcPct val="12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78C19D-23C6-4094-B157-208710A2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D6DA01-E2A8-4290-866C-252B65A17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273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8612" y="1524001"/>
            <a:ext cx="10515600" cy="28527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5B546708-5B29-4751-853E-3C2E8652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0E3CF-4E83-4E05-ABED-CAAF68F3F4E1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D8126461-2FF9-4AEE-BD2B-19E3DD52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B5B18-2FE8-4254-8CF1-DB08AB379D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75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18E2F494-6EA1-496E-87EC-911CEC9D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F3213-5AB7-4912-9003-A0B162BBAFB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BD94967-C77D-4F42-B98B-E7B2AF74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E90A-1B3F-4225-9D76-65155621DA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88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92820FDF-FFD7-4E7E-BA82-5022B3945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5FFD9-66C9-495E-BBCA-5A5088E48F12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512F6AE9-D6D5-47B6-90CB-4D92D4F6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4892D-E957-46FF-B5AE-C8802F1D62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01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A775CFFA-4939-459F-8A2A-F8555B8F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4697-443D-4614-848A-D1BD34E8AC03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375F4F31-38DB-4615-A76F-074D3E56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20AEE-900D-4703-A0FB-925413F9E6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2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D623E89-142F-4B21-BB26-DEBF9952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BD8F9-7403-4A8E-95E2-99FF3C33EEF5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E9888E78-F9FF-4F9D-A8C0-AE488D6B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1901" y="6553200"/>
            <a:ext cx="41529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高能物理计算暑期学校</a:t>
            </a:r>
            <a:r>
              <a:rPr lang="en-US" altLang="zh-CN" dirty="0"/>
              <a:t>2022</a:t>
            </a:r>
            <a:endParaRPr lang="zh-CN" altLang="en-US" dirty="0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220171E-9480-4271-9DC8-7EA881ED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6C908-C1A7-4E11-9D4E-2EBE2BFEBA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37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4EAEACA-159C-4DF1-84F7-FEACD315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D2D66-EDD8-4C1D-BE92-4650E0DFB361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6DD6E3E-2437-4006-83B4-408CEA96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3CE18-6427-4DCE-A38B-E1BDC48DA1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237C502-2B5A-47EF-95C8-759BD0C9F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2D575-FF40-4576-AD59-D98F28DCD4B7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C6AE47D-C5A2-4C85-84DD-14863AAB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754D-562A-4F87-83AE-DB87C0B48C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73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C90B5389-8D18-4F0A-AC6F-5D54EC47CA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027" name="标题占位符 1">
            <a:extLst>
              <a:ext uri="{FF2B5EF4-FFF2-40B4-BE49-F238E27FC236}">
                <a16:creationId xmlns:a16="http://schemas.microsoft.com/office/drawing/2014/main" id="{1C7D781C-EBDC-47A1-9AAE-1150DD7475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文本占位符 2">
            <a:extLst>
              <a:ext uri="{FF2B5EF4-FFF2-40B4-BE49-F238E27FC236}">
                <a16:creationId xmlns:a16="http://schemas.microsoft.com/office/drawing/2014/main" id="{3FEC7D9A-60E6-4AAF-B4D7-2003B21890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447801"/>
            <a:ext cx="105156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9FE6B-D9A4-4460-A444-F523E71CB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1200" y="6553201"/>
            <a:ext cx="2540000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3AA643D-6E48-4926-8135-C438A4F65581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59B9E7-9153-4FDA-9BEA-E3BB208A5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57964"/>
            <a:ext cx="2641600" cy="3000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E68D31B-D8D0-49C4-9AD4-7687CB21A1A0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  <p:pic>
        <p:nvPicPr>
          <p:cNvPr id="1032" name="Picture 7" descr="Untitled-1">
            <a:extLst>
              <a:ext uri="{FF2B5EF4-FFF2-40B4-BE49-F238E27FC236}">
                <a16:creationId xmlns:a16="http://schemas.microsoft.com/office/drawing/2014/main" id="{974CC110-5996-446F-A85D-DB24CEC246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6364"/>
            <a:ext cx="8128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日期占位符 3">
            <a:extLst>
              <a:ext uri="{FF2B5EF4-FFF2-40B4-BE49-F238E27FC236}">
                <a16:creationId xmlns:a16="http://schemas.microsoft.com/office/drawing/2014/main" id="{C84559FF-E7B2-4FB7-BADB-D4B1D91989C4}"/>
              </a:ext>
            </a:extLst>
          </p:cNvPr>
          <p:cNvSpPr txBox="1">
            <a:spLocks/>
          </p:cNvSpPr>
          <p:nvPr userDrawn="1"/>
        </p:nvSpPr>
        <p:spPr>
          <a:xfrm>
            <a:off x="5089889" y="6561137"/>
            <a:ext cx="2540000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chemeClr val="tx2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chemeClr val="tx2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chemeClr val="tx2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chemeClr val="tx2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2024</a:t>
            </a:r>
            <a:r>
              <a:rPr lang="zh-CN" altLang="en-US" dirty="0"/>
              <a:t>高能物理计算暑期学校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8" r:id="rId12"/>
    <p:sldLayoutId id="2147484459" r:id="rId1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800" kern="1200" baseline="0">
          <a:solidFill>
            <a:srgbClr val="0070C0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400" kern="1200" baseline="0">
          <a:solidFill>
            <a:srgbClr val="595959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 baseline="0">
          <a:solidFill>
            <a:srgbClr val="595959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 baseline="0">
          <a:solidFill>
            <a:srgbClr val="595959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 baseline="0">
          <a:solidFill>
            <a:srgbClr val="595959"/>
          </a:solidFill>
          <a:latin typeface="Consolas" panose="020B0609020204030204" pitchFamily="49" charset="0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epochai.org/blog/trends-in-gpu-price-performanc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hyperlink" Target="https://en.wikichip.org/wiki/Graphcore" TargetMode="External"/><Relationship Id="rId18" Type="http://schemas.openxmlformats.org/officeDocument/2006/relationships/hyperlink" Target="https://en.wikichip.org/w/index.php?title=mobileye/eyeq&amp;action=edit&amp;redlink=1" TargetMode="External"/><Relationship Id="rId3" Type="http://schemas.openxmlformats.org/officeDocument/2006/relationships/image" Target="../media/image74.png"/><Relationship Id="rId21" Type="http://schemas.openxmlformats.org/officeDocument/2006/relationships/hyperlink" Target="https://en.wikichip.org/wiki/Apple" TargetMode="External"/><Relationship Id="rId7" Type="http://schemas.openxmlformats.org/officeDocument/2006/relationships/image" Target="../media/image78.jpeg"/><Relationship Id="rId12" Type="http://schemas.openxmlformats.org/officeDocument/2006/relationships/hyperlink" Target="https://en.wikichip.org/wiki/cambricon/mlu" TargetMode="External"/><Relationship Id="rId17" Type="http://schemas.openxmlformats.org/officeDocument/2006/relationships/hyperlink" Target="https://en.wikichip.org/wiki/movidius/myriad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en.wikichip.org/w/index.php?title=nervana/nnp&amp;action=edit&amp;redlink=1" TargetMode="External"/><Relationship Id="rId20" Type="http://schemas.openxmlformats.org/officeDocument/2006/relationships/hyperlink" Target="https://en.wikichip.org/wiki/nvidia/microarchitectures/nvdl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hyperlink" Target="https://en.wikichip.org/wiki/Cambricon" TargetMode="External"/><Relationship Id="rId5" Type="http://schemas.openxmlformats.org/officeDocument/2006/relationships/image" Target="../media/image76.jpeg"/><Relationship Id="rId15" Type="http://schemas.openxmlformats.org/officeDocument/2006/relationships/hyperlink" Target="https://en.wikichip.org/wiki/Intel" TargetMode="External"/><Relationship Id="rId10" Type="http://schemas.openxmlformats.org/officeDocument/2006/relationships/hyperlink" Target="https://en.wikichip.org/wiki/bitmain/sophon" TargetMode="External"/><Relationship Id="rId19" Type="http://schemas.openxmlformats.org/officeDocument/2006/relationships/hyperlink" Target="https://en.wikichip.org/wiki/Nvidia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en.wikichip.org/wiki/Bitmain" TargetMode="External"/><Relationship Id="rId14" Type="http://schemas.openxmlformats.org/officeDocument/2006/relationships/hyperlink" Target="https://en.wikichip.org/wiki/graphcore/ipu" TargetMode="External"/><Relationship Id="rId22" Type="http://schemas.openxmlformats.org/officeDocument/2006/relationships/hyperlink" Target="https://en.wikichip.org/wiki/Samsu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145/3282307" TargetMode="Externa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3-06221-2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hyperlink" Target="https://arxiv.org/pdf/2303.08774.pdf" TargetMode="Externa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hyperlink" Target="https://qc.ihep.ac.cn/" TargetMode="External"/><Relationship Id="rId4" Type="http://schemas.openxmlformats.org/officeDocument/2006/relationships/hyperlink" Target="https://www.nature.com/articles/s41586-023-06096-3" TargetMode="External"/><Relationship Id="rId9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jpeg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png"/><Relationship Id="rId17" Type="http://schemas.openxmlformats.org/officeDocument/2006/relationships/image" Target="../media/image11.png"/><Relationship Id="rId2" Type="http://schemas.openxmlformats.org/officeDocument/2006/relationships/image" Target="../media/image26.emf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emf"/><Relationship Id="rId1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emf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34297" y="1563130"/>
            <a:ext cx="9144000" cy="2387600"/>
          </a:xfrm>
        </p:spPr>
        <p:txBody>
          <a:bodyPr anchor="ctr" anchorCtr="0"/>
          <a:lstStyle/>
          <a:p>
            <a:r>
              <a:rPr lang="zh-CN" altLang="en-US" dirty="0"/>
              <a:t>高能物理计算概述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34297" y="3662084"/>
            <a:ext cx="9144000" cy="1655762"/>
          </a:xfrm>
        </p:spPr>
        <p:txBody>
          <a:bodyPr/>
          <a:lstStyle/>
          <a:p>
            <a:r>
              <a:rPr lang="zh-CN" altLang="en-US" dirty="0"/>
              <a:t>程耀东</a:t>
            </a:r>
            <a:endParaRPr lang="en-US" altLang="zh-CN" dirty="0"/>
          </a:p>
          <a:p>
            <a:r>
              <a:rPr lang="en-US" altLang="zh-CN" dirty="0"/>
              <a:t>chyd@ihep.ac.cn</a:t>
            </a:r>
            <a:endParaRPr lang="zh-CN" altLang="en-US" dirty="0"/>
          </a:p>
        </p:txBody>
      </p:sp>
      <p:sp>
        <p:nvSpPr>
          <p:cNvPr id="4" name="TextBox 1"/>
          <p:cNvSpPr txBox="1"/>
          <p:nvPr/>
        </p:nvSpPr>
        <p:spPr>
          <a:xfrm>
            <a:off x="1066800" y="699691"/>
            <a:ext cx="10424864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 School of Computing 2024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81600"/>
            <a:ext cx="5243473" cy="11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7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本地计算集群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2740"/>
            <a:ext cx="10515600" cy="50339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2400" dirty="0"/>
              <a:t>管理计算节点，调度作业</a:t>
            </a:r>
            <a:endParaRPr lang="en-US" altLang="zh-CN" sz="2400" dirty="0"/>
          </a:p>
          <a:p>
            <a:pPr>
              <a:lnSpc>
                <a:spcPct val="110000"/>
              </a:lnSpc>
            </a:pPr>
            <a:r>
              <a:rPr lang="zh-CN" altLang="en-US" sz="2400" dirty="0"/>
              <a:t>提供用户提交作业接口</a:t>
            </a:r>
            <a:endParaRPr lang="en-US" altLang="zh-CN" sz="2400" dirty="0"/>
          </a:p>
          <a:p>
            <a:pPr>
              <a:lnSpc>
                <a:spcPct val="110000"/>
              </a:lnSpc>
            </a:pPr>
            <a:r>
              <a:rPr lang="en-US" altLang="zh-CN" sz="2400" dirty="0"/>
              <a:t>PBS</a:t>
            </a:r>
          </a:p>
          <a:p>
            <a:pPr lvl="1">
              <a:lnSpc>
                <a:spcPct val="110000"/>
              </a:lnSpc>
            </a:pPr>
            <a:r>
              <a:rPr lang="zh-CN" altLang="en-US" sz="2000" dirty="0"/>
              <a:t>开源，简单，历史悠久</a:t>
            </a:r>
            <a:endParaRPr lang="en-US" altLang="zh-CN" sz="2000" dirty="0"/>
          </a:p>
          <a:p>
            <a:pPr lvl="1">
              <a:lnSpc>
                <a:spcPct val="110000"/>
              </a:lnSpc>
            </a:pPr>
            <a:r>
              <a:rPr lang="en-US" altLang="zh-CN" sz="2000" dirty="0" err="1"/>
              <a:t>OpenPBS</a:t>
            </a:r>
            <a:r>
              <a:rPr lang="en-US" altLang="zh-CN" sz="2000" dirty="0"/>
              <a:t>, PBS Pro, Torque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IHEP</a:t>
            </a:r>
            <a:r>
              <a:rPr lang="zh-CN" altLang="en-US" sz="2000" dirty="0"/>
              <a:t>在</a:t>
            </a:r>
            <a:r>
              <a:rPr lang="en-US" altLang="zh-CN" sz="2000" dirty="0"/>
              <a:t>2016</a:t>
            </a:r>
            <a:r>
              <a:rPr lang="zh-CN" altLang="en-US" sz="2000" dirty="0"/>
              <a:t>年以前的调度系统</a:t>
            </a:r>
            <a:endParaRPr lang="en-US" altLang="zh-CN" sz="2000" dirty="0"/>
          </a:p>
          <a:p>
            <a:pPr>
              <a:lnSpc>
                <a:spcPct val="110000"/>
              </a:lnSpc>
            </a:pPr>
            <a:r>
              <a:rPr lang="en-US" altLang="zh-CN" sz="2400" dirty="0" err="1"/>
              <a:t>HTCondor</a:t>
            </a:r>
            <a:endParaRPr lang="en-US" altLang="zh-CN" sz="2400" dirty="0"/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HTC</a:t>
            </a:r>
            <a:r>
              <a:rPr lang="zh-CN" altLang="en-US" sz="2000" dirty="0"/>
              <a:t>：</a:t>
            </a:r>
            <a:r>
              <a:rPr lang="en-US" altLang="zh-CN" sz="2000" dirty="0"/>
              <a:t>High Throughput Computing</a:t>
            </a:r>
          </a:p>
          <a:p>
            <a:pPr lvl="1">
              <a:lnSpc>
                <a:spcPct val="110000"/>
              </a:lnSpc>
            </a:pPr>
            <a:r>
              <a:rPr lang="zh-CN" altLang="en-US" sz="2000" dirty="0"/>
              <a:t>开源，更好的性能，更多的功能，调度算法更为公平</a:t>
            </a:r>
            <a:endParaRPr lang="en-US" altLang="zh-CN" sz="2000" dirty="0"/>
          </a:p>
          <a:p>
            <a:pPr lvl="1">
              <a:lnSpc>
                <a:spcPct val="110000"/>
              </a:lnSpc>
            </a:pPr>
            <a:r>
              <a:rPr lang="en-US" altLang="zh-CN" sz="2000" b="1" dirty="0">
                <a:solidFill>
                  <a:srgbClr val="FF0000"/>
                </a:solidFill>
              </a:rPr>
              <a:t>IHEP</a:t>
            </a:r>
            <a:r>
              <a:rPr lang="zh-CN" altLang="en-US" sz="2000" b="1" dirty="0">
                <a:solidFill>
                  <a:srgbClr val="FF0000"/>
                </a:solidFill>
              </a:rPr>
              <a:t>现有调度系统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/>
              <a:t>SLURM: </a:t>
            </a:r>
            <a:r>
              <a:rPr lang="zh-CN" altLang="en-US" sz="2400" dirty="0"/>
              <a:t>高性能计算调度</a:t>
            </a:r>
            <a:endParaRPr lang="en-US" altLang="zh-CN" sz="2400" dirty="0"/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HPC</a:t>
            </a:r>
            <a:r>
              <a:rPr lang="zh-CN" altLang="en-US" sz="2000" dirty="0"/>
              <a:t>：</a:t>
            </a:r>
            <a:r>
              <a:rPr lang="en-US" altLang="zh-CN" sz="2000" dirty="0"/>
              <a:t>High Performance Computing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GPU</a:t>
            </a:r>
            <a:r>
              <a:rPr lang="zh-CN" altLang="en-US" sz="2000" dirty="0"/>
              <a:t>、</a:t>
            </a:r>
            <a:r>
              <a:rPr lang="en-US" altLang="zh-CN" sz="2000" dirty="0"/>
              <a:t>MPI</a:t>
            </a:r>
            <a:r>
              <a:rPr lang="zh-CN" altLang="en-US" sz="2000" dirty="0"/>
              <a:t>等作业调度</a:t>
            </a:r>
            <a:endParaRPr lang="en-US" altLang="zh-CN" sz="2000" dirty="0"/>
          </a:p>
          <a:p>
            <a:pPr>
              <a:lnSpc>
                <a:spcPct val="110000"/>
              </a:lnSpc>
            </a:pPr>
            <a:r>
              <a:rPr lang="en-US" altLang="zh-CN" sz="2400" dirty="0"/>
              <a:t>LSF</a:t>
            </a:r>
            <a:r>
              <a:rPr lang="zh-CN" altLang="en-US" sz="2400" dirty="0"/>
              <a:t>：商业调度软件</a:t>
            </a:r>
            <a:endParaRPr lang="zh-CN" altLang="en-US" sz="3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10</a:t>
            </a:fld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7847706" y="2544753"/>
            <a:ext cx="2280622" cy="688489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Century Gothic" panose="020B0502020202020204" pitchFamily="34" charset="0"/>
              </a:rPr>
              <a:t>集群作业管理服务器</a:t>
            </a:r>
          </a:p>
        </p:txBody>
      </p:sp>
      <p:cxnSp>
        <p:nvCxnSpPr>
          <p:cNvPr id="9" name="直接箭头连接符 8"/>
          <p:cNvCxnSpPr>
            <a:endCxn id="8" idx="0"/>
          </p:cNvCxnSpPr>
          <p:nvPr/>
        </p:nvCxnSpPr>
        <p:spPr>
          <a:xfrm>
            <a:off x="8988017" y="1854294"/>
            <a:ext cx="0" cy="690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075897" y="4559272"/>
            <a:ext cx="216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accent4"/>
                </a:solidFill>
                <a:latin typeface="Century Gothic" panose="020B0502020202020204" pitchFamily="34" charset="0"/>
              </a:rPr>
              <a:t>计算节点</a:t>
            </a:r>
          </a:p>
        </p:txBody>
      </p:sp>
      <p:sp>
        <p:nvSpPr>
          <p:cNvPr id="14" name="矩形 13"/>
          <p:cNvSpPr/>
          <p:nvPr/>
        </p:nvSpPr>
        <p:spPr>
          <a:xfrm>
            <a:off x="8583932" y="3878965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583933" y="4095822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583932" y="4310749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8" idx="4"/>
            <a:endCxn id="52" idx="0"/>
          </p:cNvCxnSpPr>
          <p:nvPr/>
        </p:nvCxnSpPr>
        <p:spPr>
          <a:xfrm flipH="1">
            <a:off x="7988426" y="3233242"/>
            <a:ext cx="999591" cy="652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8" idx="4"/>
            <a:endCxn id="14" idx="0"/>
          </p:cNvCxnSpPr>
          <p:nvPr/>
        </p:nvCxnSpPr>
        <p:spPr>
          <a:xfrm>
            <a:off x="8988017" y="3233242"/>
            <a:ext cx="12214" cy="6457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8" idx="4"/>
            <a:endCxn id="57" idx="0"/>
          </p:cNvCxnSpPr>
          <p:nvPr/>
        </p:nvCxnSpPr>
        <p:spPr>
          <a:xfrm>
            <a:off x="8988017" y="3233242"/>
            <a:ext cx="1015451" cy="6457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506286" y="319064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Century Gothic" panose="020B0502020202020204" pitchFamily="34" charset="0"/>
              </a:rPr>
              <a:t>调度作业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413" y="4977722"/>
            <a:ext cx="860196" cy="92511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053" y="5263759"/>
            <a:ext cx="1744112" cy="39232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405012" y="141619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Century Gothic" panose="020B0502020202020204" pitchFamily="34" charset="0"/>
              </a:rPr>
              <a:t>登录节点</a:t>
            </a:r>
          </a:p>
        </p:txBody>
      </p:sp>
      <p:cxnSp>
        <p:nvCxnSpPr>
          <p:cNvPr id="27" name="曲线连接符 26"/>
          <p:cNvCxnSpPr>
            <a:stCxn id="57" idx="3"/>
            <a:endCxn id="8" idx="5"/>
          </p:cNvCxnSpPr>
          <p:nvPr/>
        </p:nvCxnSpPr>
        <p:spPr>
          <a:xfrm flipH="1" flipV="1">
            <a:off x="9794339" y="3132415"/>
            <a:ext cx="625427" cy="854014"/>
          </a:xfrm>
          <a:prstGeom prst="curvedConnector4">
            <a:avLst>
              <a:gd name="adj1" fmla="val -36551"/>
              <a:gd name="adj2" fmla="val 50389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9952843" y="217188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Century Gothic" panose="020B0502020202020204" pitchFamily="34" charset="0"/>
              </a:rPr>
              <a:t>计算结果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0154858" y="5430443"/>
            <a:ext cx="627095" cy="46166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LSF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089" y="1193006"/>
            <a:ext cx="779407" cy="632117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404724" y="183760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Century Gothic" panose="020B0502020202020204" pitchFamily="34" charset="0"/>
              </a:rPr>
              <a:t>提交</a:t>
            </a:r>
            <a:endParaRPr lang="en-US" altLang="zh-CN" sz="1400" dirty="0">
              <a:latin typeface="Century Gothic" panose="020B0502020202020204" pitchFamily="34" charset="0"/>
            </a:endParaRPr>
          </a:p>
          <a:p>
            <a:r>
              <a:rPr lang="zh-CN" altLang="en-US" sz="1400" dirty="0">
                <a:latin typeface="Century Gothic" panose="020B0502020202020204" pitchFamily="34" charset="0"/>
              </a:rPr>
              <a:t>作业</a:t>
            </a:r>
          </a:p>
        </p:txBody>
      </p:sp>
      <p:cxnSp>
        <p:nvCxnSpPr>
          <p:cNvPr id="38" name="曲线连接符 37"/>
          <p:cNvCxnSpPr>
            <a:stCxn id="8" idx="7"/>
            <a:endCxn id="30" idx="2"/>
          </p:cNvCxnSpPr>
          <p:nvPr/>
        </p:nvCxnSpPr>
        <p:spPr>
          <a:xfrm rot="16200000" flipV="1">
            <a:off x="8995338" y="1846579"/>
            <a:ext cx="820457" cy="777546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7572127" y="3885473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7572128" y="4102330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7572127" y="4317257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9587169" y="3878965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9587170" y="4095822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9587169" y="4310749"/>
            <a:ext cx="832597" cy="21492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10401867" y="409230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Century Gothic" panose="020B0502020202020204" pitchFamily="34" charset="0"/>
              </a:rPr>
              <a:t>运行作业</a:t>
            </a:r>
          </a:p>
        </p:txBody>
      </p:sp>
      <p:sp>
        <p:nvSpPr>
          <p:cNvPr id="63" name="立方体 62"/>
          <p:cNvSpPr/>
          <p:nvPr/>
        </p:nvSpPr>
        <p:spPr>
          <a:xfrm>
            <a:off x="7882143" y="3957848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立方体 63"/>
          <p:cNvSpPr/>
          <p:nvPr/>
        </p:nvSpPr>
        <p:spPr>
          <a:xfrm>
            <a:off x="7881696" y="4150348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立方体 64"/>
          <p:cNvSpPr/>
          <p:nvPr/>
        </p:nvSpPr>
        <p:spPr>
          <a:xfrm>
            <a:off x="7887946" y="4358315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立方体 65"/>
          <p:cNvSpPr/>
          <p:nvPr/>
        </p:nvSpPr>
        <p:spPr>
          <a:xfrm>
            <a:off x="8912469" y="4371783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立方体 66"/>
          <p:cNvSpPr/>
          <p:nvPr/>
        </p:nvSpPr>
        <p:spPr>
          <a:xfrm>
            <a:off x="8912469" y="4127488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立方体 67"/>
          <p:cNvSpPr/>
          <p:nvPr/>
        </p:nvSpPr>
        <p:spPr>
          <a:xfrm>
            <a:off x="8924682" y="3926766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立方体 68"/>
          <p:cNvSpPr/>
          <p:nvPr/>
        </p:nvSpPr>
        <p:spPr>
          <a:xfrm>
            <a:off x="9904324" y="3919250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立方体 69"/>
          <p:cNvSpPr/>
          <p:nvPr/>
        </p:nvSpPr>
        <p:spPr>
          <a:xfrm>
            <a:off x="9918970" y="4155596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立方体 70"/>
          <p:cNvSpPr/>
          <p:nvPr/>
        </p:nvSpPr>
        <p:spPr>
          <a:xfrm>
            <a:off x="9927919" y="4378122"/>
            <a:ext cx="151096" cy="10587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1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存储系统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磁带存储系统</a:t>
            </a:r>
            <a:endParaRPr lang="en-US" altLang="zh-CN" sz="2400" dirty="0"/>
          </a:p>
          <a:p>
            <a:pPr lvl="1"/>
            <a:r>
              <a:rPr lang="zh-CN" altLang="en-US" sz="2000" dirty="0"/>
              <a:t>将顺序设备映射成类似于存储系统的树形目录</a:t>
            </a:r>
            <a:endParaRPr lang="en-US" altLang="zh-CN" sz="2000" dirty="0"/>
          </a:p>
          <a:p>
            <a:pPr lvl="1"/>
            <a:r>
              <a:rPr lang="en-US" altLang="zh-CN" sz="2000" dirty="0">
                <a:solidFill>
                  <a:srgbClr val="FF0000"/>
                </a:solidFill>
              </a:rPr>
              <a:t>CERN CASTOR/CTA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enstore</a:t>
            </a:r>
            <a:r>
              <a:rPr lang="zh-CN" altLang="en-US" sz="2000" dirty="0"/>
              <a:t>等开源软件</a:t>
            </a:r>
            <a:endParaRPr lang="en-US" altLang="zh-CN" sz="2000" dirty="0"/>
          </a:p>
          <a:p>
            <a:pPr lvl="1"/>
            <a:r>
              <a:rPr lang="en-US" altLang="zh-CN" sz="2000" dirty="0"/>
              <a:t>TSM/HPSS</a:t>
            </a:r>
            <a:r>
              <a:rPr lang="zh-CN" altLang="en-US" sz="2000" dirty="0"/>
              <a:t>等商业软件</a:t>
            </a:r>
            <a:endParaRPr lang="en-US" altLang="zh-CN" sz="2000" dirty="0"/>
          </a:p>
          <a:p>
            <a:r>
              <a:rPr lang="zh-CN" altLang="en-US" sz="2400" dirty="0"/>
              <a:t>磁盘存储系统</a:t>
            </a:r>
            <a:endParaRPr lang="en-US" altLang="zh-CN" sz="2400" dirty="0"/>
          </a:p>
          <a:p>
            <a:pPr lvl="1"/>
            <a:r>
              <a:rPr lang="zh-CN" altLang="en-US" sz="2000" dirty="0"/>
              <a:t>分布式文件系统</a:t>
            </a:r>
            <a:br>
              <a:rPr lang="en-US" altLang="zh-CN" sz="2000" dirty="0"/>
            </a:br>
            <a:r>
              <a:rPr lang="en-US" altLang="zh-CN" sz="2000" dirty="0" err="1">
                <a:solidFill>
                  <a:srgbClr val="FF0000"/>
                </a:solidFill>
              </a:rPr>
              <a:t>Lustre</a:t>
            </a:r>
            <a:r>
              <a:rPr lang="zh-CN" altLang="en-US" sz="2000" dirty="0"/>
              <a:t>、</a:t>
            </a:r>
            <a:r>
              <a:rPr lang="en-US" altLang="zh-CN" sz="2000" b="1" dirty="0">
                <a:solidFill>
                  <a:srgbClr val="FF0000"/>
                </a:solidFill>
              </a:rPr>
              <a:t>EOS</a:t>
            </a:r>
            <a:r>
              <a:rPr lang="zh-CN" altLang="en-US" sz="2000" dirty="0"/>
              <a:t>、</a:t>
            </a:r>
            <a:r>
              <a:rPr lang="en-US" altLang="zh-CN" sz="2000" dirty="0" err="1"/>
              <a:t>BeeGFS</a:t>
            </a:r>
            <a:r>
              <a:rPr lang="en-US" altLang="zh-CN" sz="2000" dirty="0"/>
              <a:t>, GPFS</a:t>
            </a:r>
            <a:r>
              <a:rPr lang="zh-CN" altLang="en-US" sz="2000" dirty="0"/>
              <a:t>、</a:t>
            </a:r>
            <a:r>
              <a:rPr lang="en-US" altLang="zh-CN" sz="2000" dirty="0"/>
              <a:t>…</a:t>
            </a:r>
          </a:p>
          <a:p>
            <a:pPr lvl="1"/>
            <a:r>
              <a:rPr lang="zh-CN" altLang="en-US" sz="2000" dirty="0"/>
              <a:t>应用层存储系统</a:t>
            </a:r>
            <a:br>
              <a:rPr lang="en-US" altLang="zh-CN" sz="2000" dirty="0"/>
            </a:br>
            <a:r>
              <a:rPr lang="en-US" altLang="zh-CN" sz="2000" dirty="0" err="1"/>
              <a:t>dCache</a:t>
            </a:r>
            <a:r>
              <a:rPr lang="zh-CN" altLang="en-US" sz="2000" dirty="0"/>
              <a:t>、</a:t>
            </a:r>
            <a:r>
              <a:rPr lang="en-US" altLang="zh-CN" sz="2000" dirty="0"/>
              <a:t>HDFS</a:t>
            </a:r>
            <a:r>
              <a:rPr lang="zh-CN" altLang="en-US" sz="2000" dirty="0"/>
              <a:t>、</a:t>
            </a:r>
            <a:r>
              <a:rPr lang="en-US" altLang="zh-CN" sz="2000" dirty="0"/>
              <a:t>EOS</a:t>
            </a:r>
            <a:r>
              <a:rPr lang="zh-CN" altLang="en-US" sz="2000" dirty="0"/>
              <a:t>、</a:t>
            </a:r>
            <a:r>
              <a:rPr lang="en-US" altLang="zh-CN" sz="2000" dirty="0"/>
              <a:t>…</a:t>
            </a:r>
          </a:p>
          <a:p>
            <a:r>
              <a:rPr lang="zh-CN" altLang="en-US" sz="2400" dirty="0"/>
              <a:t>用户目录</a:t>
            </a:r>
            <a:endParaRPr lang="en-US" altLang="zh-CN" sz="2400" dirty="0"/>
          </a:p>
          <a:p>
            <a:pPr lvl="1"/>
            <a:r>
              <a:rPr lang="en-US" altLang="zh-CN" sz="2000" dirty="0"/>
              <a:t>AFS</a:t>
            </a:r>
          </a:p>
          <a:p>
            <a:r>
              <a:rPr lang="zh-CN" altLang="en-US" sz="2400" dirty="0"/>
              <a:t>软件库共享系统</a:t>
            </a:r>
            <a:endParaRPr lang="en-US" altLang="zh-CN" sz="2400" dirty="0"/>
          </a:p>
          <a:p>
            <a:pPr lvl="1"/>
            <a:r>
              <a:rPr lang="en-US" altLang="zh-CN" sz="2000" dirty="0"/>
              <a:t>AFS, CVMFS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11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480" y="1046485"/>
            <a:ext cx="2479799" cy="1664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058518"/>
            <a:ext cx="4367879" cy="330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0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高能所计算集群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12</a:t>
            </a:fld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F1D84B2-EE4E-4EF2-97F9-E4802D6C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6" y="928421"/>
            <a:ext cx="7408721" cy="5562994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777" y="928421"/>
            <a:ext cx="3170832" cy="562478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196897" y="5589049"/>
            <a:ext cx="3073396" cy="75151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dirty="0">
                <a:solidFill>
                  <a:srgbClr val="FFFF00"/>
                </a:solidFill>
                <a:ea typeface="幼圆" panose="02010509060101010101" pitchFamily="49" charset="-122"/>
              </a:rPr>
              <a:t>~100,000CPU</a:t>
            </a:r>
            <a:r>
              <a:rPr lang="zh-CN" altLang="en-US" sz="1800" dirty="0">
                <a:solidFill>
                  <a:srgbClr val="FFFF00"/>
                </a:solidFill>
                <a:ea typeface="幼圆" panose="02010509060101010101" pitchFamily="49" charset="-122"/>
              </a:rPr>
              <a:t>核</a:t>
            </a:r>
            <a:r>
              <a:rPr lang="en-US" altLang="zh-CN" sz="1800" dirty="0">
                <a:solidFill>
                  <a:srgbClr val="FFFF00"/>
                </a:solidFill>
                <a:ea typeface="幼圆" panose="02010509060101010101" pitchFamily="49" charset="-122"/>
              </a:rPr>
              <a:t>, ~300GPU</a:t>
            </a:r>
            <a:r>
              <a:rPr lang="zh-CN" altLang="en-US" sz="1800" dirty="0">
                <a:solidFill>
                  <a:srgbClr val="FFFF00"/>
                </a:solidFill>
                <a:ea typeface="幼圆" panose="02010509060101010101" pitchFamily="49" charset="-122"/>
              </a:rPr>
              <a:t>卡</a:t>
            </a:r>
            <a:endParaRPr lang="en-US" altLang="zh-CN" sz="1800" dirty="0">
              <a:solidFill>
                <a:srgbClr val="FFFF00"/>
              </a:solidFill>
              <a:ea typeface="幼圆" panose="02010509060101010101" pitchFamily="49" charset="-122"/>
            </a:endParaRPr>
          </a:p>
          <a:p>
            <a:r>
              <a:rPr lang="en-US" altLang="zh-CN" sz="1800" dirty="0" err="1">
                <a:solidFill>
                  <a:srgbClr val="FFFF00"/>
                </a:solidFill>
                <a:ea typeface="幼圆" panose="02010509060101010101" pitchFamily="49" charset="-122"/>
              </a:rPr>
              <a:t>HTCondor</a:t>
            </a:r>
            <a:r>
              <a:rPr lang="en-US" altLang="zh-CN" sz="1800" dirty="0">
                <a:solidFill>
                  <a:srgbClr val="FFFF00"/>
                </a:solidFill>
                <a:ea typeface="幼圆" panose="02010509060101010101" pitchFamily="49" charset="-122"/>
              </a:rPr>
              <a:t>, </a:t>
            </a:r>
            <a:r>
              <a:rPr lang="en-US" altLang="zh-CN" sz="1800" dirty="0" err="1">
                <a:solidFill>
                  <a:srgbClr val="FFFF00"/>
                </a:solidFill>
                <a:ea typeface="幼圆" panose="02010509060101010101" pitchFamily="49" charset="-122"/>
              </a:rPr>
              <a:t>Slurm</a:t>
            </a:r>
            <a:endParaRPr lang="en-US" altLang="zh-CN" sz="1800" dirty="0">
              <a:solidFill>
                <a:srgbClr val="FFFF00"/>
              </a:solidFill>
              <a:ea typeface="幼圆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17529" y="4434015"/>
            <a:ext cx="1944216" cy="69107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dirty="0">
                <a:solidFill>
                  <a:srgbClr val="FFFF00"/>
                </a:solidFill>
                <a:ea typeface="幼圆" panose="02010509060101010101" pitchFamily="49" charset="-122"/>
              </a:rPr>
              <a:t>~112PB</a:t>
            </a:r>
            <a:r>
              <a:rPr lang="zh-CN" altLang="en-US" sz="1800" dirty="0">
                <a:solidFill>
                  <a:srgbClr val="FFFF00"/>
                </a:solidFill>
                <a:ea typeface="幼圆" panose="02010509060101010101" pitchFamily="49" charset="-122"/>
              </a:rPr>
              <a:t>磁盘</a:t>
            </a:r>
            <a:endParaRPr lang="en-US" altLang="zh-CN" sz="1800" dirty="0">
              <a:solidFill>
                <a:srgbClr val="FFFF00"/>
              </a:solidFill>
              <a:ea typeface="幼圆" panose="02010509060101010101" pitchFamily="49" charset="-122"/>
            </a:endParaRPr>
          </a:p>
          <a:p>
            <a:r>
              <a:rPr lang="en-US" altLang="zh-CN" sz="1800" dirty="0" err="1">
                <a:solidFill>
                  <a:srgbClr val="FFFF00"/>
                </a:solidFill>
                <a:ea typeface="幼圆" panose="02010509060101010101" pitchFamily="49" charset="-122"/>
              </a:rPr>
              <a:t>Lustre</a:t>
            </a:r>
            <a:r>
              <a:rPr lang="en-US" altLang="zh-CN" sz="1800" dirty="0">
                <a:solidFill>
                  <a:srgbClr val="FFFF00"/>
                </a:solidFill>
                <a:ea typeface="幼圆" panose="02010509060101010101" pitchFamily="49" charset="-122"/>
              </a:rPr>
              <a:t>, EOS</a:t>
            </a:r>
            <a:r>
              <a:rPr lang="zh-CN" altLang="en-US" sz="1800" dirty="0">
                <a:solidFill>
                  <a:srgbClr val="FFFF00"/>
                </a:solidFill>
                <a:ea typeface="幼圆" panose="02010509060101010101" pitchFamily="49" charset="-122"/>
              </a:rPr>
              <a:t>等</a:t>
            </a:r>
          </a:p>
        </p:txBody>
      </p:sp>
      <p:sp>
        <p:nvSpPr>
          <p:cNvPr id="14" name="矩形 13"/>
          <p:cNvSpPr/>
          <p:nvPr/>
        </p:nvSpPr>
        <p:spPr>
          <a:xfrm>
            <a:off x="5787697" y="4434015"/>
            <a:ext cx="1944216" cy="69107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dirty="0">
                <a:solidFill>
                  <a:srgbClr val="FFFF00"/>
                </a:solidFill>
                <a:ea typeface="幼圆" panose="02010509060101010101" pitchFamily="49" charset="-122"/>
              </a:rPr>
              <a:t>~150PB</a:t>
            </a:r>
            <a:r>
              <a:rPr lang="zh-CN" altLang="en-US" sz="1800" dirty="0">
                <a:solidFill>
                  <a:srgbClr val="FFFF00"/>
                </a:solidFill>
                <a:ea typeface="幼圆" panose="02010509060101010101" pitchFamily="49" charset="-122"/>
              </a:rPr>
              <a:t>磁带库</a:t>
            </a:r>
            <a:endParaRPr lang="en-US" altLang="zh-CN" sz="1800" dirty="0">
              <a:solidFill>
                <a:srgbClr val="FFFF00"/>
              </a:solidFill>
              <a:ea typeface="幼圆" panose="02010509060101010101" pitchFamily="49" charset="-122"/>
            </a:endParaRPr>
          </a:p>
          <a:p>
            <a:r>
              <a:rPr lang="en-US" altLang="zh-CN" sz="1800" dirty="0">
                <a:solidFill>
                  <a:srgbClr val="FFFF00"/>
                </a:solidFill>
                <a:ea typeface="幼圆" panose="02010509060101010101" pitchFamily="49" charset="-122"/>
              </a:rPr>
              <a:t>CTA</a:t>
            </a:r>
            <a:endParaRPr lang="zh-CN" altLang="en-US" sz="1800" dirty="0">
              <a:solidFill>
                <a:srgbClr val="FFFF00"/>
              </a:solidFill>
              <a:ea typeface="幼圆" panose="020105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777989" y="5502726"/>
            <a:ext cx="1944216" cy="911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dirty="0">
                <a:solidFill>
                  <a:schemeClr val="tx1"/>
                </a:solidFill>
                <a:ea typeface="幼圆" panose="02010509060101010101" pitchFamily="49" charset="-122"/>
              </a:rPr>
              <a:t>2Tbps</a:t>
            </a:r>
            <a:r>
              <a:rPr lang="zh-CN" altLang="en-US" sz="1800" dirty="0">
                <a:solidFill>
                  <a:schemeClr val="tx1"/>
                </a:solidFill>
                <a:ea typeface="幼圆" panose="02010509060101010101" pitchFamily="49" charset="-122"/>
              </a:rPr>
              <a:t>计算网络</a:t>
            </a:r>
            <a:endParaRPr lang="en-US" altLang="zh-CN" sz="1800" dirty="0">
              <a:solidFill>
                <a:schemeClr val="tx1"/>
              </a:solidFill>
              <a:ea typeface="幼圆" panose="02010509060101010101" pitchFamily="49" charset="-122"/>
            </a:endParaRPr>
          </a:p>
          <a:p>
            <a:r>
              <a:rPr lang="en-US" altLang="zh-CN" sz="1800" dirty="0">
                <a:solidFill>
                  <a:schemeClr val="tx1"/>
                </a:solidFill>
                <a:ea typeface="幼圆" panose="02010509060101010101" pitchFamily="49" charset="-122"/>
              </a:rPr>
              <a:t>100Gbps</a:t>
            </a:r>
            <a:r>
              <a:rPr lang="zh-CN" altLang="en-US" sz="1800" dirty="0">
                <a:solidFill>
                  <a:schemeClr val="tx1"/>
                </a:solidFill>
                <a:ea typeface="幼圆" panose="02010509060101010101" pitchFamily="49" charset="-122"/>
              </a:rPr>
              <a:t>国际带宽</a:t>
            </a:r>
            <a:endParaRPr lang="en-US" altLang="zh-CN" sz="1800" dirty="0">
              <a:solidFill>
                <a:schemeClr val="tx1"/>
              </a:solidFill>
              <a:ea typeface="幼圆" panose="02010509060101010101" pitchFamily="49" charset="-122"/>
            </a:endParaRPr>
          </a:p>
          <a:p>
            <a:r>
              <a:rPr lang="en-US" altLang="zh-CN" sz="1800" dirty="0">
                <a:solidFill>
                  <a:schemeClr val="tx1"/>
                </a:solidFill>
                <a:ea typeface="幼圆" panose="02010509060101010101" pitchFamily="49" charset="-122"/>
              </a:rPr>
              <a:t>IPV4/V6</a:t>
            </a:r>
            <a:r>
              <a:rPr lang="zh-CN" altLang="en-US" sz="1800" dirty="0">
                <a:solidFill>
                  <a:schemeClr val="tx1"/>
                </a:solidFill>
                <a:ea typeface="幼圆" panose="02010509060101010101" pitchFamily="49" charset="-122"/>
              </a:rPr>
              <a:t>双链路</a:t>
            </a:r>
          </a:p>
        </p:txBody>
      </p:sp>
    </p:spTree>
    <p:extLst>
      <p:ext uri="{BB962C8B-B14F-4D97-AF65-F5344CB8AC3E}">
        <p14:creationId xmlns:p14="http://schemas.microsoft.com/office/powerpoint/2010/main" val="23689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运行监视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13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73" y="4511240"/>
            <a:ext cx="10310854" cy="191667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39B5D2-60EE-4A25-AE79-18B330A88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73" y="838200"/>
            <a:ext cx="10310854" cy="36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3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WLCG</a:t>
            </a:r>
            <a:r>
              <a:rPr lang="zh-CN" altLang="en-US" dirty="0"/>
              <a:t>网格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WLCG: </a:t>
            </a:r>
            <a:r>
              <a:rPr lang="en-US" altLang="zh-CN" sz="2400" dirty="0" err="1"/>
              <a:t>WorldWide</a:t>
            </a:r>
            <a:r>
              <a:rPr lang="en-US" altLang="zh-CN" sz="2400" dirty="0"/>
              <a:t> LHC Computing Grid</a:t>
            </a:r>
          </a:p>
          <a:p>
            <a:r>
              <a:rPr lang="en-US" altLang="zh-CN" sz="2400" dirty="0"/>
              <a:t>Tier 0</a:t>
            </a:r>
            <a:r>
              <a:rPr lang="zh-CN" altLang="en-US" sz="2400" dirty="0"/>
              <a:t>： </a:t>
            </a:r>
            <a:r>
              <a:rPr lang="en-US" altLang="zh-CN" sz="2400" dirty="0"/>
              <a:t>CERN</a:t>
            </a:r>
          </a:p>
          <a:p>
            <a:pPr lvl="1"/>
            <a:r>
              <a:rPr lang="zh-CN" altLang="en-US" sz="2000" dirty="0"/>
              <a:t>接收原始数据，保存在磁带系统中，并进行第一遍数据重建</a:t>
            </a:r>
          </a:p>
          <a:p>
            <a:pPr lvl="1"/>
            <a:r>
              <a:rPr lang="zh-CN" altLang="en-US" sz="2000" dirty="0"/>
              <a:t>向</a:t>
            </a:r>
            <a:r>
              <a:rPr lang="en-US" altLang="zh-CN" sz="2000" dirty="0"/>
              <a:t>Tier1</a:t>
            </a:r>
            <a:r>
              <a:rPr lang="zh-CN" altLang="en-US" sz="2000" dirty="0"/>
              <a:t>分发数据</a:t>
            </a:r>
          </a:p>
          <a:p>
            <a:r>
              <a:rPr lang="en-US" altLang="zh-CN" sz="2400" dirty="0"/>
              <a:t>Tier1: </a:t>
            </a:r>
            <a:r>
              <a:rPr lang="zh-CN" altLang="en-US" sz="2400" dirty="0"/>
              <a:t> </a:t>
            </a:r>
            <a:r>
              <a:rPr lang="en-US" altLang="zh-CN" sz="2400" dirty="0"/>
              <a:t>15</a:t>
            </a:r>
            <a:r>
              <a:rPr lang="zh-CN" altLang="en-US" sz="2400" dirty="0"/>
              <a:t>个 </a:t>
            </a:r>
            <a:r>
              <a:rPr lang="en-US" altLang="zh-CN" sz="2400" dirty="0"/>
              <a:t>(</a:t>
            </a:r>
            <a:r>
              <a:rPr lang="en-US" altLang="zh-CN" sz="2400" dirty="0" err="1">
                <a:solidFill>
                  <a:srgbClr val="FF0000"/>
                </a:solidFill>
              </a:rPr>
              <a:t>LHCb</a:t>
            </a:r>
            <a:r>
              <a:rPr lang="en-US" altLang="zh-CN" sz="2400" dirty="0">
                <a:solidFill>
                  <a:srgbClr val="FF0000"/>
                </a:solidFill>
              </a:rPr>
              <a:t> Beijing tier1</a:t>
            </a:r>
            <a:r>
              <a:rPr lang="en-US" altLang="zh-CN" sz="2400" dirty="0"/>
              <a:t>)</a:t>
            </a:r>
            <a:endParaRPr lang="zh-CN" altLang="en-US" sz="2400" dirty="0"/>
          </a:p>
          <a:p>
            <a:pPr lvl="1"/>
            <a:r>
              <a:rPr lang="zh-CN" altLang="en-US" sz="2000" dirty="0"/>
              <a:t>提供原始数据备份</a:t>
            </a:r>
          </a:p>
          <a:p>
            <a:pPr lvl="1"/>
            <a:r>
              <a:rPr lang="zh-CN" altLang="en-US" sz="2000" dirty="0"/>
              <a:t>执行数据重建、分析等任务</a:t>
            </a:r>
          </a:p>
          <a:p>
            <a:pPr lvl="1"/>
            <a:r>
              <a:rPr lang="zh-CN" altLang="en-US" sz="2000" dirty="0"/>
              <a:t>提供数据分发等网格服务</a:t>
            </a:r>
          </a:p>
          <a:p>
            <a:r>
              <a:rPr lang="en-US" altLang="zh-CN" sz="2400" dirty="0"/>
              <a:t>Tier2: 145</a:t>
            </a:r>
            <a:r>
              <a:rPr lang="zh-CN" altLang="en-US" sz="2400" dirty="0"/>
              <a:t>个</a:t>
            </a:r>
          </a:p>
          <a:p>
            <a:pPr lvl="1"/>
            <a:r>
              <a:rPr lang="zh-CN" altLang="en-US" sz="2000" dirty="0"/>
              <a:t>执行模拟、</a:t>
            </a:r>
            <a:br>
              <a:rPr lang="en-US" altLang="zh-CN" sz="2000" dirty="0"/>
            </a:br>
            <a:r>
              <a:rPr lang="zh-CN" altLang="en-US" sz="2000" dirty="0"/>
              <a:t>数据分析等任务</a:t>
            </a:r>
          </a:p>
          <a:p>
            <a:r>
              <a:rPr lang="en-US" altLang="zh-CN" sz="2400" dirty="0"/>
              <a:t>Tier3</a:t>
            </a:r>
            <a:r>
              <a:rPr lang="zh-CN" altLang="en-US" sz="2400" dirty="0"/>
              <a:t>：本地系统</a:t>
            </a:r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FA4-0F48-4274-B5A3-A6DD68C4F678}" type="datetime1">
              <a:rPr lang="en-US" altLang="zh-CN" smtClean="0"/>
              <a:pPr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D3F7F-E7AD-42CD-91C3-2F756B781883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15204"/>
            <a:ext cx="4536504" cy="21641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8B65BC-3240-465B-865C-7FA365591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596" y="829917"/>
            <a:ext cx="3770701" cy="48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9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15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447428"/>
            <a:ext cx="10058399" cy="5105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" y="15874"/>
            <a:ext cx="7482222" cy="1468025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71600" y="3276600"/>
            <a:ext cx="2590800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&gt; 170</a:t>
            </a:r>
            <a:r>
              <a:rPr lang="zh-CN" altLang="en-US" sz="1600" b="1" dirty="0">
                <a:solidFill>
                  <a:schemeClr val="bg1"/>
                </a:solidFill>
                <a:ea typeface="宋体" pitchFamily="2" charset="-122"/>
              </a:rPr>
              <a:t>站点</a:t>
            </a:r>
            <a:endParaRPr lang="en-US" altLang="zh-CN" sz="1600" b="1" dirty="0">
              <a:solidFill>
                <a:schemeClr val="bg1"/>
              </a:solidFill>
              <a:ea typeface="宋体" pitchFamily="2" charset="-122"/>
            </a:endParaRPr>
          </a:p>
          <a:p>
            <a:pPr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&gt; 42</a:t>
            </a:r>
            <a:r>
              <a:rPr lang="zh-CN" altLang="en-US" sz="1600" b="1" dirty="0">
                <a:solidFill>
                  <a:schemeClr val="bg1"/>
                </a:solidFill>
                <a:ea typeface="宋体" pitchFamily="2" charset="-122"/>
              </a:rPr>
              <a:t>国家</a:t>
            </a:r>
            <a:endParaRPr lang="en-US" altLang="zh-CN" sz="1600" b="1" dirty="0">
              <a:solidFill>
                <a:schemeClr val="bg1"/>
              </a:solidFill>
              <a:ea typeface="宋体" pitchFamily="2" charset="-122"/>
            </a:endParaRPr>
          </a:p>
          <a:p>
            <a:pPr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&gt; 1,000,000 CPU</a:t>
            </a:r>
          </a:p>
          <a:p>
            <a:pPr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&gt; 1,000 PB disk</a:t>
            </a:r>
          </a:p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ea typeface="宋体" pitchFamily="2" charset="-122"/>
              </a:rPr>
              <a:t>&gt; 1,800 PB tape</a:t>
            </a:r>
            <a:endParaRPr lang="en-US" altLang="zh-CN" sz="1600" b="1" dirty="0">
              <a:solidFill>
                <a:schemeClr val="bg1"/>
              </a:solidFill>
              <a:ea typeface="宋体" pitchFamily="2" charset="-122"/>
            </a:endParaRPr>
          </a:p>
          <a:p>
            <a:pPr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&gt; 12,000 </a:t>
            </a:r>
            <a:r>
              <a:rPr lang="zh-CN" altLang="en-US" sz="1600" b="1" dirty="0">
                <a:solidFill>
                  <a:schemeClr val="bg1"/>
                </a:solidFill>
                <a:ea typeface="宋体" pitchFamily="2" charset="-122"/>
              </a:rPr>
              <a:t>用户</a:t>
            </a:r>
            <a:endParaRPr lang="en-US" altLang="zh-CN" sz="1600" b="1" dirty="0">
              <a:solidFill>
                <a:schemeClr val="bg1"/>
              </a:solidFill>
              <a:ea typeface="宋体" pitchFamily="2" charset="-122"/>
            </a:endParaRPr>
          </a:p>
          <a:p>
            <a:pPr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&gt; 150 </a:t>
            </a:r>
            <a:r>
              <a:rPr lang="zh-CN" altLang="en-US" sz="1600" b="1" dirty="0">
                <a:solidFill>
                  <a:schemeClr val="bg1"/>
                </a:solidFill>
                <a:ea typeface="宋体" pitchFamily="2" charset="-122"/>
              </a:rPr>
              <a:t>虚拟组织</a:t>
            </a:r>
            <a:endParaRPr lang="en-US" altLang="zh-CN" sz="1600" b="1" dirty="0">
              <a:solidFill>
                <a:schemeClr val="bg1"/>
              </a:solidFill>
              <a:ea typeface="宋体" pitchFamily="2" charset="-122"/>
            </a:endParaRPr>
          </a:p>
          <a:p>
            <a:pPr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&gt; </a:t>
            </a:r>
            <a:r>
              <a:rPr lang="zh-CN" altLang="en-US" sz="1600" b="1" dirty="0">
                <a:solidFill>
                  <a:schemeClr val="bg1"/>
                </a:solidFill>
                <a:ea typeface="宋体" pitchFamily="2" charset="-122"/>
              </a:rPr>
              <a:t>每天运行上百万作业</a:t>
            </a:r>
            <a:endParaRPr lang="en-US" altLang="zh-CN" sz="1600" b="1" dirty="0">
              <a:solidFill>
                <a:schemeClr val="bg1"/>
              </a:solidFill>
              <a:ea typeface="宋体" pitchFamily="2" charset="-122"/>
            </a:endParaRPr>
          </a:p>
          <a:p>
            <a:pPr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&gt;</a:t>
            </a:r>
            <a:r>
              <a:rPr lang="zh-CN" altLang="en-US" sz="1600" b="1" dirty="0">
                <a:solidFill>
                  <a:schemeClr val="bg1"/>
                </a:solidFill>
              </a:rPr>
              <a:t>全球每秒交换</a:t>
            </a:r>
            <a:r>
              <a:rPr lang="en-US" altLang="zh-CN" sz="1600" b="1" dirty="0">
                <a:solidFill>
                  <a:schemeClr val="bg1"/>
                </a:solidFill>
                <a:ea typeface="宋体" pitchFamily="2" charset="-122"/>
              </a:rPr>
              <a:t>30GB</a:t>
            </a:r>
            <a:r>
              <a:rPr lang="zh-CN" altLang="en-US" sz="1600" b="1" dirty="0">
                <a:solidFill>
                  <a:schemeClr val="bg1"/>
                </a:solidFill>
                <a:ea typeface="宋体" pitchFamily="2" charset="-122"/>
              </a:rPr>
              <a:t>数据</a:t>
            </a:r>
            <a:endParaRPr lang="en-US" altLang="zh-CN" sz="1600" b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1009" y="1753106"/>
            <a:ext cx="460382" cy="25545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</a:p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</a:p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42E0E99-D31A-4786-A9F1-D72D78641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552805"/>
            <a:ext cx="4768051" cy="200021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CE8F5CA-3268-41B4-8B72-FCA9112CFD6A}"/>
              </a:ext>
            </a:extLst>
          </p:cNvPr>
          <p:cNvSpPr txBox="1"/>
          <p:nvPr/>
        </p:nvSpPr>
        <p:spPr>
          <a:xfrm>
            <a:off x="5994522" y="3072265"/>
            <a:ext cx="1334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北京</a:t>
            </a:r>
            <a:r>
              <a:rPr lang="en-US" altLang="zh-CN" sz="1600" dirty="0">
                <a:solidFill>
                  <a:srgbClr val="FF0000"/>
                </a:solidFill>
                <a:latin typeface="+mn-lt"/>
              </a:rPr>
              <a:t>LCG</a:t>
            </a:r>
            <a:r>
              <a:rPr lang="zh-CN" altLang="en-US" sz="1600" dirty="0">
                <a:solidFill>
                  <a:srgbClr val="FF0000"/>
                </a:solidFill>
              </a:rPr>
              <a:t>站点</a:t>
            </a:r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0CEF72BC-1ADE-4475-A8C9-D1D9D2F2A843}"/>
              </a:ext>
            </a:extLst>
          </p:cNvPr>
          <p:cNvSpPr/>
          <p:nvPr/>
        </p:nvSpPr>
        <p:spPr>
          <a:xfrm>
            <a:off x="6553200" y="3352800"/>
            <a:ext cx="223049" cy="2447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512D80F-55D5-40B2-BFA8-F3DECAF49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87" y="1560286"/>
            <a:ext cx="2298513" cy="57331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08F5C60-9213-4F1E-A739-D9FC503F0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86" y="7257"/>
            <a:ext cx="4738914" cy="143155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00F1F1E-169C-4E08-9B96-5843FECC39B2}"/>
              </a:ext>
            </a:extLst>
          </p:cNvPr>
          <p:cNvSpPr txBox="1"/>
          <p:nvPr/>
        </p:nvSpPr>
        <p:spPr>
          <a:xfrm>
            <a:off x="7896735" y="185036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~1500PB/year</a:t>
            </a:r>
            <a:endParaRPr lang="zh-CN" altLang="en-US" sz="1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CF78C25-32E1-489A-ADCC-20655A69C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02" y="3970874"/>
            <a:ext cx="4724498" cy="5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47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43468" y="643467"/>
            <a:ext cx="5147732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/>
            <a:r>
              <a:rPr lang="zh-CN" alt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换个角度来看？</a:t>
            </a:r>
            <a:br>
              <a:rPr lang="en-US" altLang="zh-CN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zh-CN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——</a:t>
            </a:r>
            <a:r>
              <a:rPr lang="zh-CN" alt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计算机体系结构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BF9A3EF-39D7-4E04-9B69-1E09656F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209800"/>
            <a:ext cx="3646880" cy="3730822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3B0FA4-0F48-4274-B5A3-A6DD68C4F678}" type="datetime1">
              <a:rPr lang="en-US" altLang="zh-CN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8/21/2024</a:t>
            </a:fld>
            <a:endParaRPr lang="en-US" altLang="zh-CN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spcAft>
                <a:spcPts val="600"/>
              </a:spcAft>
              <a:defRPr/>
            </a:pPr>
            <a:r>
              <a:rPr lang="zh-CN" alt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高能物理计算暑期学校</a:t>
            </a:r>
            <a:r>
              <a:rPr lang="en-US" altLang="zh-CN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2021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4108B3-A1BD-485F-8A24-DF2C94B3BA14}" type="slidenum">
              <a:rPr lang="en-US" altLang="zh-CN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 altLang="zh-CN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4649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DF55105B-8BF3-433D-AD8A-F3412312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算力爆发增长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6B1F2F7-1923-4727-99DB-E8B47D793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人工智能应⽤（尤其是深度学习和大模型）带来了爆发式的算⼒需求增⻓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A04DA4-86D7-48CF-BEF0-78BFA225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10E3CF-4E83-4E05-ABED-CAAF68F3F4E1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A3907A-77E4-4166-B1CE-46B6371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FB5B18-2FE8-4254-8CF1-DB08AB379D89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816DB46-12DD-402D-8D00-3B9841A7B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8" y="1892485"/>
            <a:ext cx="5479864" cy="32780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76099-3910-4214-9CE3-838682928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770100"/>
            <a:ext cx="5228552" cy="33472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B5A4341-A59A-43AF-B8AA-07A260B5FF3C}"/>
              </a:ext>
            </a:extLst>
          </p:cNvPr>
          <p:cNvSpPr txBox="1"/>
          <p:nvPr/>
        </p:nvSpPr>
        <p:spPr>
          <a:xfrm>
            <a:off x="838200" y="5422168"/>
            <a:ext cx="449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dirty="0">
                <a:latin typeface="+mn-lt"/>
                <a:ea typeface="+mn-ea"/>
              </a:rPr>
              <a:t>Source: “Compute Trends Across Three Eras Of Machine Learning”, 2022 https://github.com/epoch-research/Compute-Trends</a:t>
            </a:r>
            <a:endParaRPr lang="zh-CN" altLang="en-US" sz="1600" b="0" dirty="0">
              <a:latin typeface="+mn-lt"/>
              <a:ea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616448D-7E51-4215-B9B6-9D00336432B3}"/>
              </a:ext>
            </a:extLst>
          </p:cNvPr>
          <p:cNvSpPr txBox="1"/>
          <p:nvPr/>
        </p:nvSpPr>
        <p:spPr>
          <a:xfrm>
            <a:off x="7086600" y="5422167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dirty="0">
                <a:latin typeface="+mn-lt"/>
              </a:rPr>
              <a:t>Source: “AI and Memory Wall”, 2021 https://medium.com/</a:t>
            </a:r>
            <a:r>
              <a:rPr lang="en-US" altLang="zh-CN" sz="1600" b="0" dirty="0" err="1">
                <a:latin typeface="+mn-lt"/>
              </a:rPr>
              <a:t>riselab</a:t>
            </a:r>
            <a:r>
              <a:rPr lang="en-US" altLang="zh-CN" sz="1600" b="0" dirty="0">
                <a:latin typeface="+mn-lt"/>
              </a:rPr>
              <a:t>/ai-andmemory-wall-2cb4265cb0b8</a:t>
            </a:r>
            <a:endParaRPr lang="zh-CN" altLang="en-US" sz="1600" b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6573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8305DB-0337-4038-99A0-3B7D2285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16929D-499C-4EB3-AD61-7F4849C9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6" y="152400"/>
            <a:ext cx="8666692" cy="4495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2873EF-30EB-4F2B-8EEA-2158BE6D9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4495800"/>
            <a:ext cx="4191000" cy="175702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C564D3C-174C-49CF-BE37-E2B573875F7F}"/>
              </a:ext>
            </a:extLst>
          </p:cNvPr>
          <p:cNvSpPr txBox="1"/>
          <p:nvPr/>
        </p:nvSpPr>
        <p:spPr>
          <a:xfrm>
            <a:off x="990600" y="54864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lt"/>
              </a:rPr>
              <a:t>The cost of training GPT-3/4 could reach tens of billions of dollars.</a:t>
            </a:r>
            <a:endParaRPr lang="zh-CN" alt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6642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摩尔定律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z="2400" dirty="0"/>
              <a:t>二十一世纪以来，</a:t>
            </a:r>
            <a:r>
              <a:rPr lang="zh-CN" altLang="en-US" sz="2400" dirty="0"/>
              <a:t>摩尔定律发展放缓，甚至面临失效</a:t>
            </a:r>
            <a:endParaRPr lang="zh-CN" altLang="zh-CN" sz="2400" dirty="0"/>
          </a:p>
          <a:p>
            <a:pPr marL="0" indent="0">
              <a:buNone/>
            </a:pPr>
            <a:r>
              <a:rPr lang="en-US" altLang="zh-CN" sz="2000" dirty="0"/>
              <a:t>1</a:t>
            </a:r>
            <a:r>
              <a:rPr lang="zh-CN" altLang="zh-CN" sz="2000" dirty="0"/>
              <a:t>）晶体管尺寸因不断逼近物理极限而减缓微缩，特别是进入</a:t>
            </a:r>
            <a:r>
              <a:rPr lang="en-US" altLang="zh-CN" sz="2000" dirty="0"/>
              <a:t>10</a:t>
            </a:r>
            <a:r>
              <a:rPr lang="zh-CN" altLang="zh-CN" sz="2000" dirty="0"/>
              <a:t>纳米以后更加趋缓</a:t>
            </a:r>
          </a:p>
          <a:p>
            <a:pPr marL="0" indent="0">
              <a:buNone/>
            </a:pPr>
            <a:r>
              <a:rPr lang="en-US" altLang="zh-CN" sz="2000" dirty="0"/>
              <a:t>2</a:t>
            </a:r>
            <a:r>
              <a:rPr lang="zh-CN" altLang="zh-CN" sz="2000" dirty="0"/>
              <a:t>）因芯片过热而不可无限提升主频，现大多控制在</a:t>
            </a:r>
            <a:r>
              <a:rPr lang="en-US" altLang="zh-CN" sz="2000" dirty="0"/>
              <a:t>4GHz</a:t>
            </a:r>
            <a:r>
              <a:rPr lang="zh-CN" altLang="zh-CN" sz="2000" dirty="0"/>
              <a:t>以内</a:t>
            </a:r>
          </a:p>
          <a:p>
            <a:pPr marL="0" indent="0">
              <a:buNone/>
            </a:pPr>
            <a:r>
              <a:rPr lang="en-US" altLang="zh-CN" sz="2000" dirty="0"/>
              <a:t>3</a:t>
            </a:r>
            <a:r>
              <a:rPr lang="zh-CN" altLang="zh-CN" sz="2000" dirty="0"/>
              <a:t>）处理器自遭遇主频</a:t>
            </a:r>
            <a:br>
              <a:rPr lang="en-US" altLang="zh-CN" sz="2000" dirty="0"/>
            </a:br>
            <a:r>
              <a:rPr lang="zh-CN" altLang="zh-CN" sz="2000" dirty="0"/>
              <a:t>升级瓶颈后，</a:t>
            </a:r>
            <a:r>
              <a:rPr lang="zh-CN" altLang="zh-CN" sz="2000" dirty="0">
                <a:solidFill>
                  <a:srgbClr val="FF0000"/>
                </a:solidFill>
              </a:rPr>
              <a:t>转向多核架构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3600" y="3962400"/>
            <a:ext cx="5105401" cy="18900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狭义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的摩尔定律指每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18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到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24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个月，芯片上晶体管集成的密度会翻一番或者价格下降一半。普遍所讨论的是摩尔定律其实包含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80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摩尔定律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80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登纳德缩放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80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波拉克法则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三个重要法则。</a:t>
            </a: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557964"/>
            <a:ext cx="2641600" cy="300037"/>
          </a:xfrm>
        </p:spPr>
        <p:txBody>
          <a:bodyPr/>
          <a:lstStyle/>
          <a:p>
            <a:pPr>
              <a:defRPr/>
            </a:pPr>
            <a:fld id="{1418FA4A-FB0F-4529-BFC2-BE2519E6EE2C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01489"/>
            <a:ext cx="5312958" cy="32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2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52A305B-6EB2-44EC-B136-7DFD217FC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/>
            <a:r>
              <a:rPr lang="zh-CN" alt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主要内容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6721AF-948B-47D5-8F86-8162ED1F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zh-CN" altLang="en-US">
                <a:solidFill>
                  <a:schemeClr val="tx1"/>
                </a:solidFill>
                <a:latin typeface="+mn-lt"/>
                <a:ea typeface="+mn-ea"/>
              </a:rPr>
              <a:t>高能物理数据处理的挑战</a:t>
            </a:r>
            <a:endParaRPr lang="en-US" altLang="zh-CN">
              <a:solidFill>
                <a:schemeClr val="tx1"/>
              </a:solidFill>
              <a:latin typeface="+mn-lt"/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zh-CN" altLang="en-US">
                <a:solidFill>
                  <a:schemeClr val="tx1"/>
                </a:solidFill>
                <a:latin typeface="+mn-lt"/>
                <a:ea typeface="+mn-ea"/>
              </a:rPr>
              <a:t>高能物理科学计算平台</a:t>
            </a:r>
            <a:endParaRPr lang="en-US" altLang="zh-CN">
              <a:solidFill>
                <a:schemeClr val="tx1"/>
              </a:solidFill>
              <a:latin typeface="+mn-lt"/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zh-CN" altLang="en-US">
                <a:solidFill>
                  <a:schemeClr val="tx1"/>
                </a:solidFill>
                <a:latin typeface="+mn-lt"/>
                <a:ea typeface="+mn-ea"/>
              </a:rPr>
              <a:t>计算机体系结构发展变化</a:t>
            </a:r>
            <a:endParaRPr lang="en-US" altLang="zh-CN">
              <a:solidFill>
                <a:schemeClr val="tx1"/>
              </a:solidFill>
              <a:latin typeface="+mn-lt"/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zh-CN" altLang="en-US">
                <a:solidFill>
                  <a:schemeClr val="tx1"/>
                </a:solidFill>
                <a:latin typeface="+mn-lt"/>
                <a:ea typeface="+mn-ea"/>
              </a:rPr>
              <a:t>未来发展趋势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94E3B-A180-416C-BA6D-D37A176D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3B0FA4-0F48-4274-B5A3-A6DD68C4F678}" type="datetime1">
              <a:rPr lang="en-US" altLang="zh-CN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8/21/2024</a:t>
            </a:fld>
            <a:endParaRPr lang="en-US" altLang="zh-CN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" name="Picture 2" descr="Going Beyond Exascale Computing">
            <a:extLst>
              <a:ext uri="{FF2B5EF4-FFF2-40B4-BE49-F238E27FC236}">
                <a16:creationId xmlns:a16="http://schemas.microsoft.com/office/drawing/2014/main" id="{906DA55F-3439-41DB-8A1A-01504B544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r="28050" b="-3"/>
          <a:stretch/>
        </p:blipFill>
        <p:spPr bwMode="auto">
          <a:xfrm>
            <a:off x="8075653" y="2895600"/>
            <a:ext cx="4116348" cy="396240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CFD705-F8A3-4990-9DDE-FC2674BB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4108B3-A1BD-485F-8A24-DF2C94B3BA14}" type="slidenum">
              <a:rPr lang="en-US" altLang="zh-CN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altLang="zh-CN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95392A2-E9E1-4C31-ADE6-3404F61B1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385" y="348762"/>
            <a:ext cx="3978326" cy="32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43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4082EB-FFCE-4BC3-A803-8F4F63FC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算力发展放缓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2816DB-F5F3-4ED0-BF3F-0B00E6843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30E3C2-21D9-41B6-B452-EEC56EB6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20</a:t>
            </a:fld>
            <a:endParaRPr lang="zh-CN" altLang="en-US" dirty="0"/>
          </a:p>
        </p:txBody>
      </p:sp>
      <p:sp>
        <p:nvSpPr>
          <p:cNvPr id="6" name="AutoShape 2" descr="https://epochai.org/assets/images/posts/2022/gpu-perf/gpu-perf-banner.png">
            <a:extLst>
              <a:ext uri="{FF2B5EF4-FFF2-40B4-BE49-F238E27FC236}">
                <a16:creationId xmlns:a16="http://schemas.microsoft.com/office/drawing/2014/main" id="{CCFE32CE-6242-406D-9F11-1D55A23480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C218746-EAD3-4C98-9B4F-5EB61D1BC6D6}"/>
              </a:ext>
            </a:extLst>
          </p:cNvPr>
          <p:cNvSpPr txBox="1"/>
          <p:nvPr/>
        </p:nvSpPr>
        <p:spPr>
          <a:xfrm>
            <a:off x="635677" y="6046965"/>
            <a:ext cx="10985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0" dirty="0">
                <a:latin typeface="+mn-lt"/>
              </a:rPr>
              <a:t>Source: “Trends in GPU price-performance”, 2022, </a:t>
            </a:r>
            <a:r>
              <a:rPr lang="en-US" altLang="zh-CN" sz="1600" b="0" dirty="0">
                <a:latin typeface="+mn-lt"/>
                <a:hlinkClick r:id="rId2"/>
              </a:rPr>
              <a:t>https://epochai.org/blog/trends-in-gpu-price-performance</a:t>
            </a:r>
            <a:endParaRPr lang="zh-CN" altLang="en-US" sz="1600" b="0" dirty="0">
              <a:latin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99A19EF-921A-4507-8CD9-DF1AE6F19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10580623" cy="4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CPU</a:t>
            </a:r>
            <a:r>
              <a:rPr lang="zh-CN" altLang="en-US"/>
              <a:t>核面临瓶颈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CCD3-CECD-4EC1-859D-5337FD6160A0}" type="datetime1">
              <a:rPr lang="en-US" altLang="zh-CN" smtClean="0"/>
              <a:pPr/>
              <a:t>8/21/2024</a:t>
            </a:fld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0E6D-7B2E-4EC5-B9F8-35F4AE9AC51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9" y="1521619"/>
            <a:ext cx="5380377" cy="35914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2265" y="5489299"/>
            <a:ext cx="5466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000" dirty="0"/>
          </a:p>
          <a:p>
            <a:r>
              <a:rPr lang="en-US" altLang="zh-CN" sz="1000" dirty="0"/>
              <a:t>https://preshing.com/20120208/a-look-back-at-single-threaded-cpu-performance/</a:t>
            </a:r>
            <a:endParaRPr lang="zh-CN" altLang="en-US" sz="1000" dirty="0"/>
          </a:p>
        </p:txBody>
      </p:sp>
      <p:pic>
        <p:nvPicPr>
          <p:cNvPr id="1026" name="Picture 2" descr="intel-cpu-archite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5753100" cy="323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134891" y="5059062"/>
            <a:ext cx="54475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dirty="0"/>
          </a:p>
          <a:p>
            <a:r>
              <a:rPr lang="zh-CN" altLang="en-US" sz="1400" dirty="0"/>
              <a:t>制程（</a:t>
            </a:r>
            <a:r>
              <a:rPr lang="en-US" altLang="zh-CN" sz="1400" dirty="0"/>
              <a:t>Fabrication Process</a:t>
            </a:r>
            <a:r>
              <a:rPr lang="zh-CN" altLang="en-US" sz="1400" dirty="0"/>
              <a:t>）</a:t>
            </a:r>
            <a:br>
              <a:rPr lang="en-US" altLang="zh-CN" sz="1400" dirty="0"/>
            </a:br>
            <a:r>
              <a:rPr lang="en-US" altLang="zh-CN" sz="1400" dirty="0"/>
              <a:t>CPU </a:t>
            </a:r>
            <a:r>
              <a:rPr lang="zh-CN" altLang="en-US" sz="1400" dirty="0"/>
              <a:t>制造厂商也都有各自的路线图来实现更小的制程，例如台积电、三星等在 </a:t>
            </a:r>
            <a:r>
              <a:rPr lang="en-US" altLang="zh-CN" sz="1400" dirty="0"/>
              <a:t>2022 </a:t>
            </a:r>
            <a:r>
              <a:rPr lang="zh-CN" altLang="en-US" sz="1400" dirty="0"/>
              <a:t>和 </a:t>
            </a:r>
            <a:r>
              <a:rPr lang="en-US" altLang="zh-CN" sz="1400" dirty="0"/>
              <a:t>2023 </a:t>
            </a:r>
            <a:r>
              <a:rPr lang="zh-CN" altLang="en-US" sz="1400" dirty="0"/>
              <a:t>年实现 </a:t>
            </a:r>
            <a:r>
              <a:rPr lang="en-US" altLang="zh-CN" sz="1400" dirty="0"/>
              <a:t>3nm </a:t>
            </a:r>
            <a:r>
              <a:rPr lang="zh-CN" altLang="en-US" sz="1400" dirty="0"/>
              <a:t>和 </a:t>
            </a:r>
            <a:r>
              <a:rPr lang="en-US" altLang="zh-CN" sz="1400" dirty="0"/>
              <a:t>2nm </a:t>
            </a:r>
            <a:r>
              <a:rPr lang="zh-CN" altLang="en-US" sz="1400" dirty="0"/>
              <a:t>的制造工艺</a:t>
            </a:r>
          </a:p>
        </p:txBody>
      </p:sp>
    </p:spTree>
    <p:extLst>
      <p:ext uri="{BB962C8B-B14F-4D97-AF65-F5344CB8AC3E}">
        <p14:creationId xmlns:p14="http://schemas.microsoft.com/office/powerpoint/2010/main" val="2427487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CPU</a:t>
            </a:r>
            <a:r>
              <a:rPr lang="zh-CN" altLang="en-US"/>
              <a:t>指令集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/>
              <a:t>计算机指令是计算机硬件直接能识别的命令</a:t>
            </a:r>
            <a:endParaRPr lang="en-US" altLang="zh-CN" sz="2000" dirty="0"/>
          </a:p>
          <a:p>
            <a:r>
              <a:rPr lang="zh-CN" altLang="en-US" sz="2000" dirty="0"/>
              <a:t>指令集架构是指一种类型</a:t>
            </a:r>
            <a:r>
              <a:rPr lang="en-US" altLang="zh-CN" sz="2000" dirty="0"/>
              <a:t>CPU</a:t>
            </a:r>
            <a:r>
              <a:rPr lang="zh-CN" altLang="en-US" sz="2000" dirty="0"/>
              <a:t>中用来计算和控制计算机系统的一套指令的集合</a:t>
            </a:r>
            <a:endParaRPr lang="en-US" altLang="zh-CN" sz="2000" dirty="0"/>
          </a:p>
          <a:p>
            <a:r>
              <a:rPr lang="zh-CN" altLang="en-US" sz="2000" dirty="0"/>
              <a:t>三种指令集</a:t>
            </a:r>
            <a:endParaRPr lang="en-US" altLang="zh-CN" sz="2000" dirty="0"/>
          </a:p>
          <a:p>
            <a:pPr lvl="1"/>
            <a:r>
              <a:rPr lang="zh-CN" altLang="en-US" sz="1800" dirty="0"/>
              <a:t>复杂指令集</a:t>
            </a:r>
            <a:r>
              <a:rPr lang="en-US" altLang="zh-CN" sz="1800" dirty="0"/>
              <a:t>CISC</a:t>
            </a:r>
            <a:r>
              <a:rPr lang="zh-CN" altLang="en-US" sz="1800" dirty="0"/>
              <a:t>（</a:t>
            </a:r>
            <a:r>
              <a:rPr lang="en-US" altLang="zh-CN" sz="1800" dirty="0"/>
              <a:t>Complex Instruction Set Computer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 lvl="1"/>
            <a:r>
              <a:rPr lang="zh-CN" altLang="en-US" sz="1800" dirty="0"/>
              <a:t>精简指令集</a:t>
            </a:r>
            <a:r>
              <a:rPr lang="en-US" altLang="zh-CN" sz="1800" dirty="0"/>
              <a:t>RISC</a:t>
            </a:r>
            <a:r>
              <a:rPr lang="zh-CN" altLang="en-US" sz="1800" dirty="0"/>
              <a:t>（</a:t>
            </a:r>
            <a:r>
              <a:rPr lang="en-US" altLang="zh-CN" sz="1800" dirty="0"/>
              <a:t>Reduced Instruction Set Computing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 lvl="1"/>
            <a:r>
              <a:rPr lang="zh-CN" altLang="en-US" sz="1800" dirty="0"/>
              <a:t>精确并行指令集</a:t>
            </a:r>
            <a:r>
              <a:rPr lang="en-US" altLang="zh-CN" sz="1800" dirty="0"/>
              <a:t>EPIC</a:t>
            </a:r>
            <a:r>
              <a:rPr lang="zh-CN" altLang="en-US" sz="1800" dirty="0"/>
              <a:t>（</a:t>
            </a:r>
            <a:r>
              <a:rPr lang="en-US" altLang="zh-CN" sz="1800" dirty="0"/>
              <a:t>Explicitly Parallel Instruction Computers</a:t>
            </a:r>
            <a:r>
              <a:rPr lang="zh-CN" altLang="en-US" sz="1800" dirty="0"/>
              <a:t>）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9991-2E1D-4C63-BD19-35A460EE3131}" type="datetime1">
              <a:rPr lang="en-US" altLang="zh-CN" smtClean="0"/>
              <a:pPr/>
              <a:t>8/21/2024</a:t>
            </a:fld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0E6D-7B2E-4EC5-B9F8-35F4AE9AC51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454702"/>
            <a:ext cx="6277217" cy="28272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035" y="3469076"/>
            <a:ext cx="4185529" cy="27984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645BD8B-7475-4CD7-AA82-3911B1C26469}"/>
              </a:ext>
            </a:extLst>
          </p:cNvPr>
          <p:cNvSpPr/>
          <p:nvPr/>
        </p:nvSpPr>
        <p:spPr>
          <a:xfrm>
            <a:off x="10058400" y="3962400"/>
            <a:ext cx="7620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959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ARM</a:t>
            </a:r>
            <a:r>
              <a:rPr lang="zh-CN" altLang="en-US"/>
              <a:t>指令集及发展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43001"/>
            <a:ext cx="5937844" cy="5033963"/>
          </a:xfrm>
        </p:spPr>
        <p:txBody>
          <a:bodyPr/>
          <a:lstStyle/>
          <a:p>
            <a:r>
              <a:rPr lang="zh-CN" altLang="en-US" sz="2000" dirty="0"/>
              <a:t>在移动设备等领域占有率高</a:t>
            </a:r>
            <a:endParaRPr lang="en-US" altLang="zh-CN" sz="2000" dirty="0"/>
          </a:p>
          <a:p>
            <a:pPr lvl="1"/>
            <a:r>
              <a:rPr lang="en-US" altLang="zh-CN" sz="1800" dirty="0"/>
              <a:t>ARM </a:t>
            </a:r>
            <a:r>
              <a:rPr lang="zh-CN" altLang="en-US" sz="1800" dirty="0"/>
              <a:t>应用于智能手机＞</a:t>
            </a:r>
            <a:r>
              <a:rPr lang="en-US" altLang="zh-CN" sz="1800" dirty="0"/>
              <a:t>99%</a:t>
            </a:r>
            <a:r>
              <a:rPr lang="zh-CN" altLang="en-US" sz="1800" dirty="0"/>
              <a:t>、车载信息设备＞</a:t>
            </a:r>
            <a:r>
              <a:rPr lang="en-US" altLang="zh-CN" sz="1800" dirty="0"/>
              <a:t>95%</a:t>
            </a:r>
            <a:r>
              <a:rPr lang="zh-CN" altLang="en-US" sz="1800" dirty="0"/>
              <a:t>、可穿戴设备＞</a:t>
            </a:r>
            <a:r>
              <a:rPr lang="en-US" altLang="zh-CN" sz="1800" dirty="0"/>
              <a:t>90%</a:t>
            </a:r>
            <a:r>
              <a:rPr lang="zh-CN" altLang="en-US" sz="1800" dirty="0"/>
              <a:t>。</a:t>
            </a:r>
            <a:endParaRPr lang="en-US" altLang="zh-CN" sz="1800" dirty="0"/>
          </a:p>
          <a:p>
            <a:r>
              <a:rPr lang="en-US" altLang="zh-CN" sz="2000" dirty="0"/>
              <a:t>ARM</a:t>
            </a:r>
            <a:r>
              <a:rPr lang="zh-CN" altLang="en-US" sz="2000" dirty="0"/>
              <a:t>通过三种授权模式，应用生态完善</a:t>
            </a:r>
            <a:endParaRPr lang="en-US" altLang="zh-CN" sz="2000" dirty="0"/>
          </a:p>
          <a:p>
            <a:pPr lvl="1"/>
            <a:r>
              <a:rPr lang="zh-CN" altLang="en-US" sz="1600" dirty="0"/>
              <a:t>使用层级、内核层级、架构</a:t>
            </a:r>
            <a:r>
              <a:rPr lang="en-US" altLang="zh-CN" sz="1600" dirty="0"/>
              <a:t>/</a:t>
            </a:r>
            <a:r>
              <a:rPr lang="zh-CN" altLang="en-US" sz="1600" dirty="0"/>
              <a:t>指令集层级</a:t>
            </a:r>
            <a:endParaRPr lang="en-US" altLang="zh-CN" sz="1600" dirty="0"/>
          </a:p>
          <a:p>
            <a:endParaRPr lang="zh-CN" altLang="en-US" sz="2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FA4-0F48-4274-B5A3-A6DD68C4F678}" type="datetime1">
              <a:rPr lang="en-US" altLang="zh-CN" smtClean="0"/>
              <a:pPr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08B3-A1BD-485F-8A24-DF2C94B3BA14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98397"/>
            <a:ext cx="5352143" cy="2425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44" y="3528816"/>
            <a:ext cx="5296213" cy="25635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81186"/>
            <a:ext cx="4847967" cy="25146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629567" y="6230909"/>
            <a:ext cx="1417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ATLAS</a:t>
            </a:r>
            <a:r>
              <a:rPr lang="zh-CN" altLang="en-US" sz="1400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测试结果</a:t>
            </a:r>
          </a:p>
        </p:txBody>
      </p:sp>
    </p:spTree>
    <p:extLst>
      <p:ext uri="{BB962C8B-B14F-4D97-AF65-F5344CB8AC3E}">
        <p14:creationId xmlns:p14="http://schemas.microsoft.com/office/powerpoint/2010/main" val="109975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GPU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43001"/>
            <a:ext cx="11049000" cy="5033963"/>
          </a:xfrm>
        </p:spPr>
        <p:txBody>
          <a:bodyPr/>
          <a:lstStyle/>
          <a:p>
            <a:r>
              <a:rPr lang="zh-CN" altLang="en-US" sz="2000" dirty="0"/>
              <a:t>图形处理单元：</a:t>
            </a:r>
            <a:r>
              <a:rPr lang="en-US" altLang="zh-CN" sz="2000" dirty="0">
                <a:solidFill>
                  <a:srgbClr val="FF0000"/>
                </a:solidFill>
              </a:rPr>
              <a:t>G</a:t>
            </a:r>
            <a:r>
              <a:rPr lang="en-US" altLang="zh-CN" sz="2000" dirty="0"/>
              <a:t>raphics </a:t>
            </a:r>
            <a:r>
              <a:rPr lang="en-US" altLang="zh-CN" sz="2000" dirty="0">
                <a:solidFill>
                  <a:srgbClr val="FF0000"/>
                </a:solidFill>
              </a:rPr>
              <a:t>P</a:t>
            </a:r>
            <a:r>
              <a:rPr lang="en-US" altLang="zh-CN" sz="2000" dirty="0"/>
              <a:t>rocessing </a:t>
            </a:r>
            <a:r>
              <a:rPr lang="en-US" altLang="zh-CN" sz="2000" dirty="0">
                <a:solidFill>
                  <a:srgbClr val="FF0000"/>
                </a:solidFill>
              </a:rPr>
              <a:t>U</a:t>
            </a:r>
            <a:r>
              <a:rPr lang="en-US" altLang="zh-CN" sz="2000" dirty="0"/>
              <a:t>nit</a:t>
            </a:r>
            <a:r>
              <a:rPr lang="zh-CN" altLang="en-US" sz="2000" dirty="0"/>
              <a:t>，</a:t>
            </a:r>
            <a:r>
              <a:rPr lang="en-US" altLang="zh-CN" sz="2000" dirty="0"/>
              <a:t>GPU</a:t>
            </a:r>
          </a:p>
          <a:p>
            <a:r>
              <a:rPr lang="zh-CN" altLang="en-US" sz="2000" dirty="0"/>
              <a:t>其设计与 </a:t>
            </a:r>
            <a:r>
              <a:rPr lang="en-US" altLang="zh-CN" sz="2000" dirty="0"/>
              <a:t>CPU </a:t>
            </a:r>
            <a:r>
              <a:rPr lang="zh-CN" altLang="en-US" sz="2000" dirty="0"/>
              <a:t>完全不同，主要提高系统的吞吐量，在同一时间竭尽全力处理更多的任务</a:t>
            </a:r>
            <a:endParaRPr lang="en-US" altLang="zh-CN" sz="2000" dirty="0"/>
          </a:p>
          <a:p>
            <a:r>
              <a:rPr lang="zh-CN" altLang="en-US" sz="2000" dirty="0"/>
              <a:t>最初加速图片创建与渲染，由于其高度并行性，在</a:t>
            </a:r>
            <a:r>
              <a:rPr lang="en-US" altLang="zh-CN" sz="2000" dirty="0"/>
              <a:t>AI</a:t>
            </a:r>
            <a:r>
              <a:rPr lang="zh-CN" altLang="en-US" sz="2000" dirty="0"/>
              <a:t>及大数据处理方面得到广泛应用</a:t>
            </a:r>
            <a:endParaRPr lang="en-US" altLang="zh-CN" sz="2000" dirty="0"/>
          </a:p>
          <a:p>
            <a:r>
              <a:rPr lang="zh-CN" altLang="en-US" sz="2000" dirty="0"/>
              <a:t>流式多处理器（</a:t>
            </a:r>
            <a:r>
              <a:rPr lang="en-US" altLang="zh-CN" sz="2000" dirty="0"/>
              <a:t>Streaming Multiprocessor, SM</a:t>
            </a:r>
            <a:r>
              <a:rPr lang="zh-CN" altLang="en-US" sz="2000" dirty="0"/>
              <a:t>）是 </a:t>
            </a:r>
            <a:r>
              <a:rPr lang="en-US" altLang="zh-CN" sz="2000" dirty="0"/>
              <a:t>GPU </a:t>
            </a:r>
            <a:r>
              <a:rPr lang="zh-CN" altLang="en-US" sz="2000" dirty="0"/>
              <a:t>的基本</a:t>
            </a:r>
            <a:br>
              <a:rPr lang="en-US" altLang="zh-CN" sz="2000" dirty="0"/>
            </a:br>
            <a:r>
              <a:rPr lang="zh-CN" altLang="en-US" sz="2000" dirty="0"/>
              <a:t>单元，包含以下部分：</a:t>
            </a:r>
          </a:p>
          <a:p>
            <a:pPr lvl="1"/>
            <a:r>
              <a:rPr lang="zh-CN" altLang="en-US" sz="1600" dirty="0"/>
              <a:t>线程调度器（</a:t>
            </a:r>
            <a:r>
              <a:rPr lang="en-US" altLang="zh-CN" sz="1600" dirty="0"/>
              <a:t>Warp Scheduler</a:t>
            </a:r>
            <a:r>
              <a:rPr lang="zh-CN" altLang="en-US" sz="1600" dirty="0"/>
              <a:t>）：线程束（</a:t>
            </a:r>
            <a:r>
              <a:rPr lang="en-US" altLang="zh-CN" sz="1600" dirty="0"/>
              <a:t>Warp</a:t>
            </a:r>
            <a:r>
              <a:rPr lang="zh-CN" altLang="en-US" sz="1600" dirty="0"/>
              <a:t>）是最基本的单元，</a:t>
            </a:r>
            <a:br>
              <a:rPr lang="en-US" altLang="zh-CN" sz="1600" dirty="0"/>
            </a:br>
            <a:r>
              <a:rPr lang="zh-CN" altLang="en-US" sz="1600" dirty="0"/>
              <a:t>包含 </a:t>
            </a:r>
            <a:r>
              <a:rPr lang="en-US" altLang="zh-CN" sz="1600" dirty="0"/>
              <a:t>32 </a:t>
            </a:r>
            <a:r>
              <a:rPr lang="zh-CN" altLang="en-US" sz="1600" dirty="0"/>
              <a:t>或更多的并行的线程</a:t>
            </a:r>
            <a:endParaRPr lang="en-US" altLang="zh-CN" sz="1600" dirty="0"/>
          </a:p>
          <a:p>
            <a:pPr lvl="1"/>
            <a:r>
              <a:rPr lang="zh-CN" altLang="en-US" sz="1600" dirty="0"/>
              <a:t>访问存储单元（</a:t>
            </a:r>
            <a:r>
              <a:rPr lang="en-US" altLang="zh-CN" sz="1600" dirty="0"/>
              <a:t>Load/Store Queues</a:t>
            </a:r>
            <a:r>
              <a:rPr lang="zh-CN" altLang="en-US" sz="1600" dirty="0"/>
              <a:t>）：在核心和内存之间快速传输数据</a:t>
            </a:r>
          </a:p>
          <a:p>
            <a:pPr lvl="1"/>
            <a:r>
              <a:rPr lang="zh-CN" altLang="en-US" sz="1600" dirty="0"/>
              <a:t>核心（</a:t>
            </a:r>
            <a:r>
              <a:rPr lang="en-US" altLang="zh-CN" sz="1600" dirty="0"/>
              <a:t>Core</a:t>
            </a:r>
            <a:r>
              <a:rPr lang="zh-CN" altLang="en-US" sz="1600" dirty="0"/>
              <a:t>）：</a:t>
            </a:r>
            <a:r>
              <a:rPr lang="en-US" altLang="zh-CN" sz="1600" dirty="0"/>
              <a:t>GPU </a:t>
            </a:r>
            <a:r>
              <a:rPr lang="zh-CN" altLang="en-US" sz="1600" dirty="0"/>
              <a:t>最基本的处理单元，也被称作流处理器</a:t>
            </a:r>
          </a:p>
          <a:p>
            <a:pPr lvl="1"/>
            <a:r>
              <a:rPr lang="en-US" altLang="zh-CN" sz="1600" dirty="0"/>
              <a:t>SM </a:t>
            </a:r>
            <a:r>
              <a:rPr lang="zh-CN" altLang="en-US" sz="1600" dirty="0"/>
              <a:t>中还包含特殊函数的计算单元（</a:t>
            </a:r>
            <a:r>
              <a:rPr lang="en-US" altLang="zh-CN" sz="1600" dirty="0"/>
              <a:t>Special Functions Unit</a:t>
            </a:r>
            <a:r>
              <a:rPr lang="zh-CN" altLang="en-US" sz="1600" dirty="0"/>
              <a:t>、</a:t>
            </a:r>
            <a:r>
              <a:rPr lang="en-US" altLang="zh-CN" sz="1600" dirty="0"/>
              <a:t>SFU</a:t>
            </a:r>
            <a:r>
              <a:rPr lang="zh-CN" altLang="en-US" sz="1600" dirty="0"/>
              <a:t>）</a:t>
            </a:r>
            <a:br>
              <a:rPr lang="en-US" altLang="zh-CN" sz="1600" dirty="0"/>
            </a:br>
            <a:r>
              <a:rPr lang="zh-CN" altLang="en-US" sz="1600" dirty="0"/>
              <a:t>以及用于存储和缓存数据的寄存器文件</a:t>
            </a:r>
            <a:br>
              <a:rPr lang="en-US" altLang="zh-CN" sz="1600" dirty="0"/>
            </a:br>
            <a:r>
              <a:rPr lang="zh-CN" altLang="en-US" sz="1600" dirty="0"/>
              <a:t>（</a:t>
            </a:r>
            <a:r>
              <a:rPr lang="en-US" altLang="zh-CN" sz="1600" dirty="0"/>
              <a:t>Register File</a:t>
            </a:r>
            <a:r>
              <a:rPr lang="zh-CN" altLang="en-US" sz="1600" dirty="0"/>
              <a:t>）、共享内存（</a:t>
            </a:r>
            <a:r>
              <a:rPr lang="en-US" altLang="zh-CN" sz="1600" dirty="0"/>
              <a:t>Shared Memory</a:t>
            </a:r>
            <a:r>
              <a:rPr lang="zh-CN" altLang="en-US" sz="1600" dirty="0"/>
              <a:t>），</a:t>
            </a:r>
            <a:br>
              <a:rPr lang="en-US" altLang="zh-CN" sz="1600" dirty="0"/>
            </a:br>
            <a:r>
              <a:rPr lang="zh-CN" altLang="en-US" sz="1600" dirty="0"/>
              <a:t>一级缓存和通用缓存等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FA4-0F48-4274-B5A3-A6DD68C4F678}" type="datetime1">
              <a:rPr lang="en-US" altLang="zh-CN" smtClean="0"/>
              <a:pPr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08B3-A1BD-485F-8A24-DF2C94B3BA14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515289"/>
            <a:ext cx="3352800" cy="2037911"/>
          </a:xfrm>
          <a:prstGeom prst="rect">
            <a:avLst/>
          </a:prstGeom>
        </p:spPr>
      </p:pic>
      <p:pic>
        <p:nvPicPr>
          <p:cNvPr id="5122" name="Picture 2" descr="fermi-archite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115" y="2285999"/>
            <a:ext cx="2559085" cy="414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61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Nvidia Hopper H100</a:t>
            </a:r>
            <a:r>
              <a:rPr lang="zh-CN" altLang="en-US" dirty="0"/>
              <a:t>架构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838200" y="1037116"/>
            <a:ext cx="10515600" cy="5033963"/>
          </a:xfrm>
        </p:spPr>
        <p:txBody>
          <a:bodyPr/>
          <a:lstStyle/>
          <a:p>
            <a:r>
              <a:rPr lang="en-US" altLang="zh-CN" sz="2000" dirty="0"/>
              <a:t>144</a:t>
            </a:r>
            <a:r>
              <a:rPr lang="zh-CN" altLang="en-US" sz="2000" dirty="0"/>
              <a:t>个流式多处理器</a:t>
            </a:r>
            <a:r>
              <a:rPr lang="en-US" altLang="zh-CN" sz="2000" dirty="0"/>
              <a:t>SM</a:t>
            </a:r>
            <a:r>
              <a:rPr lang="zh-CN" altLang="en-US" sz="2000" dirty="0"/>
              <a:t>，每个</a:t>
            </a:r>
            <a:r>
              <a:rPr lang="en-US" altLang="zh-CN" sz="2000" dirty="0"/>
              <a:t>SM</a:t>
            </a:r>
            <a:r>
              <a:rPr lang="zh-CN" altLang="en-US" sz="2000" dirty="0"/>
              <a:t>有</a:t>
            </a:r>
            <a:r>
              <a:rPr lang="en-US" altLang="zh-CN" sz="2000" dirty="0"/>
              <a:t>128</a:t>
            </a:r>
            <a:r>
              <a:rPr lang="zh-CN" altLang="en-US" sz="2000" dirty="0"/>
              <a:t>个</a:t>
            </a:r>
            <a:r>
              <a:rPr lang="en-US" altLang="zh-CN" sz="2000" dirty="0"/>
              <a:t>FP32</a:t>
            </a:r>
            <a:r>
              <a:rPr lang="zh-CN" altLang="en-US" sz="2000" dirty="0"/>
              <a:t>内核、</a:t>
            </a:r>
            <a:r>
              <a:rPr lang="en-US" altLang="zh-CN" sz="2000" dirty="0"/>
              <a:t>64</a:t>
            </a:r>
            <a:r>
              <a:rPr lang="zh-CN" altLang="en-US" sz="2000" dirty="0"/>
              <a:t>个</a:t>
            </a:r>
            <a:r>
              <a:rPr lang="en-US" altLang="zh-CN" sz="2000" dirty="0"/>
              <a:t>FP64</a:t>
            </a:r>
            <a:r>
              <a:rPr lang="zh-CN" altLang="en-US" sz="2000" dirty="0"/>
              <a:t>内核和</a:t>
            </a:r>
            <a:r>
              <a:rPr lang="en-US" altLang="zh-CN" sz="2000" dirty="0"/>
              <a:t>64</a:t>
            </a:r>
            <a:r>
              <a:rPr lang="zh-CN" altLang="en-US" sz="2000" dirty="0"/>
              <a:t>个</a:t>
            </a:r>
            <a:r>
              <a:rPr lang="en-US" altLang="zh-CN" sz="2000" dirty="0"/>
              <a:t>INT32</a:t>
            </a:r>
            <a:r>
              <a:rPr lang="zh-CN" altLang="en-US" sz="2000" dirty="0"/>
              <a:t>，以及</a:t>
            </a:r>
            <a:r>
              <a:rPr lang="en-US" altLang="zh-CN" sz="2000" dirty="0"/>
              <a:t>4 </a:t>
            </a:r>
            <a:r>
              <a:rPr lang="zh-CN" altLang="en-US" sz="2000" dirty="0"/>
              <a:t>个</a:t>
            </a:r>
            <a:r>
              <a:rPr lang="en-US" altLang="zh-CN" sz="2000" dirty="0"/>
              <a:t>Tensor Core</a:t>
            </a:r>
            <a:r>
              <a:rPr lang="zh-CN" altLang="en-US" sz="2000" dirty="0"/>
              <a:t>；</a:t>
            </a:r>
            <a:r>
              <a:rPr lang="en-US" altLang="zh-CN" sz="2000" dirty="0">
                <a:solidFill>
                  <a:srgbClr val="FF0000"/>
                </a:solidFill>
              </a:rPr>
              <a:t>800</a:t>
            </a:r>
            <a:r>
              <a:rPr lang="zh-CN" altLang="en-US" sz="2000" dirty="0">
                <a:solidFill>
                  <a:srgbClr val="FF0000"/>
                </a:solidFill>
              </a:rPr>
              <a:t>亿个晶体管，</a:t>
            </a:r>
            <a:r>
              <a:rPr lang="en-US" altLang="zh-CN" sz="2000" dirty="0">
                <a:solidFill>
                  <a:srgbClr val="FF0000"/>
                </a:solidFill>
              </a:rPr>
              <a:t>4nm</a:t>
            </a:r>
            <a:r>
              <a:rPr lang="zh-CN" altLang="en-US" sz="2000" dirty="0">
                <a:solidFill>
                  <a:srgbClr val="FF0000"/>
                </a:solidFill>
              </a:rPr>
              <a:t>工艺</a:t>
            </a:r>
            <a:endParaRPr lang="en-US" altLang="zh-CN" sz="2000" dirty="0">
              <a:solidFill>
                <a:srgbClr val="FF0000"/>
              </a:solidFill>
            </a:endParaRPr>
          </a:p>
          <a:p>
            <a:r>
              <a:rPr lang="en-US" altLang="zh-CN" sz="2000" dirty="0"/>
              <a:t>H100 GPU</a:t>
            </a:r>
            <a:r>
              <a:rPr lang="zh-CN" altLang="en-US" sz="2000" dirty="0"/>
              <a:t>在</a:t>
            </a:r>
            <a:r>
              <a:rPr lang="en-US" altLang="zh-CN" sz="2000" dirty="0"/>
              <a:t>FP16</a:t>
            </a:r>
            <a:r>
              <a:rPr lang="zh-CN" altLang="en-US" sz="2000" dirty="0"/>
              <a:t>、</a:t>
            </a:r>
            <a:r>
              <a:rPr lang="en-US" altLang="zh-CN" sz="2000" dirty="0"/>
              <a:t>FP32</a:t>
            </a:r>
            <a:r>
              <a:rPr lang="zh-CN" altLang="en-US" sz="2000" dirty="0"/>
              <a:t>和</a:t>
            </a:r>
            <a:r>
              <a:rPr lang="en-US" altLang="zh-CN" sz="2000" dirty="0"/>
              <a:t>FP64</a:t>
            </a:r>
            <a:r>
              <a:rPr lang="zh-CN" altLang="en-US" sz="2000" dirty="0"/>
              <a:t>计算方面比</a:t>
            </a:r>
            <a:r>
              <a:rPr lang="en-US" altLang="zh-CN" sz="2000" dirty="0"/>
              <a:t>A100</a:t>
            </a:r>
            <a:r>
              <a:rPr lang="zh-CN" altLang="en-US" sz="2000" dirty="0"/>
              <a:t>快三倍，在</a:t>
            </a:r>
            <a:r>
              <a:rPr lang="en-US" altLang="zh-CN" sz="2000" dirty="0"/>
              <a:t>8</a:t>
            </a:r>
            <a:r>
              <a:rPr lang="zh-CN" altLang="en-US" sz="2000" dirty="0"/>
              <a:t>位浮点数学运算方面快六倍</a:t>
            </a:r>
            <a:endParaRPr lang="en-US" altLang="zh-CN" sz="2000" dirty="0"/>
          </a:p>
          <a:p>
            <a:r>
              <a:rPr lang="zh-CN" altLang="en-US" sz="2000" dirty="0">
                <a:solidFill>
                  <a:srgbClr val="FF0000"/>
                </a:solidFill>
              </a:rPr>
              <a:t>专用核心</a:t>
            </a:r>
            <a:r>
              <a:rPr lang="zh-CN" altLang="en-US" sz="2000" dirty="0"/>
              <a:t>以支持机器学习等特定应用</a:t>
            </a:r>
            <a:endParaRPr lang="en-US" altLang="zh-CN" sz="2000" dirty="0"/>
          </a:p>
          <a:p>
            <a:pPr lvl="1"/>
            <a:r>
              <a:rPr lang="zh-CN" altLang="en-US" sz="1800" dirty="0"/>
              <a:t>比如：</a:t>
            </a:r>
            <a:r>
              <a:rPr lang="zh-CN" altLang="en-US" sz="1800" dirty="0">
                <a:solidFill>
                  <a:srgbClr val="FF0000"/>
                </a:solidFill>
              </a:rPr>
              <a:t>张量核心</a:t>
            </a:r>
            <a:r>
              <a:rPr lang="zh-CN" altLang="en-US" sz="1800" dirty="0"/>
              <a:t>（</a:t>
            </a:r>
            <a:r>
              <a:rPr lang="en-US" altLang="zh-CN" sz="1800" dirty="0"/>
              <a:t>Tensor Core</a:t>
            </a:r>
            <a:r>
              <a:rPr lang="zh-CN" altLang="en-US" sz="1800" dirty="0"/>
              <a:t>）和</a:t>
            </a:r>
            <a:r>
              <a:rPr lang="zh-CN" altLang="en-US" sz="1800" dirty="0">
                <a:solidFill>
                  <a:srgbClr val="FF0000"/>
                </a:solidFill>
              </a:rPr>
              <a:t>光线追踪核心</a:t>
            </a:r>
            <a:r>
              <a:rPr lang="zh-CN" altLang="en-US" sz="1800" dirty="0"/>
              <a:t>（</a:t>
            </a:r>
            <a:r>
              <a:rPr lang="en-US" altLang="zh-CN" sz="1800" dirty="0"/>
              <a:t>Ray-Tracing Core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 lvl="1"/>
            <a:r>
              <a:rPr lang="en-US" altLang="zh-CN" sz="2000" b="1" dirty="0" err="1">
                <a:solidFill>
                  <a:srgbClr val="00B050"/>
                </a:solidFill>
              </a:rPr>
              <a:t>cuQuantum</a:t>
            </a:r>
            <a:r>
              <a:rPr lang="zh-CN" altLang="en-US" sz="1600" dirty="0"/>
              <a:t>加速</a:t>
            </a:r>
            <a:r>
              <a:rPr lang="zh-CN" altLang="en-US" sz="1600" dirty="0">
                <a:solidFill>
                  <a:srgbClr val="FF0000"/>
                </a:solidFill>
              </a:rPr>
              <a:t>量子计算模拟</a:t>
            </a:r>
            <a:endParaRPr lang="en-US" altLang="zh-CN" sz="1600" dirty="0">
              <a:solidFill>
                <a:srgbClr val="FF0000"/>
              </a:solidFill>
            </a:endParaRPr>
          </a:p>
          <a:p>
            <a:r>
              <a:rPr lang="zh-CN" altLang="en-US" sz="2000" dirty="0"/>
              <a:t>功耗达到惊人的</a:t>
            </a:r>
            <a:r>
              <a:rPr lang="en-US" altLang="zh-CN" sz="2000" dirty="0">
                <a:solidFill>
                  <a:srgbClr val="FF0000"/>
                </a:solidFill>
              </a:rPr>
              <a:t>700W</a:t>
            </a:r>
            <a:r>
              <a:rPr lang="zh-CN" altLang="en-US" sz="2000" dirty="0">
                <a:solidFill>
                  <a:srgbClr val="FF0000"/>
                </a:solidFill>
              </a:rPr>
              <a:t>！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FA4-0F48-4274-B5A3-A6DD68C4F678}" type="datetime1">
              <a:rPr lang="en-US" altLang="zh-CN" smtClean="0"/>
              <a:pPr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08B3-A1BD-485F-8A24-DF2C94B3BA14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5A8914-050A-4BBE-A8E0-537B9777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429000"/>
            <a:ext cx="4596932" cy="2238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14B61F-C941-4430-B755-BB7B1012B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200400"/>
            <a:ext cx="2694285" cy="32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81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ASIC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ASIC(Application Specific Integrated Circuit):</a:t>
            </a:r>
            <a:r>
              <a:rPr lang="zh-CN" altLang="en-US" sz="2000" dirty="0"/>
              <a:t>专用集成电路芯片</a:t>
            </a:r>
            <a:endParaRPr lang="en-US" altLang="zh-CN" sz="2000" dirty="0"/>
          </a:p>
          <a:p>
            <a:pPr lvl="1"/>
            <a:r>
              <a:rPr lang="zh-CN" altLang="en-US" sz="1800" dirty="0"/>
              <a:t>针对用户对特定电子系统的需求，</a:t>
            </a:r>
            <a:r>
              <a:rPr lang="zh-CN" altLang="en-US" sz="1800" dirty="0">
                <a:solidFill>
                  <a:srgbClr val="FF0000"/>
                </a:solidFill>
              </a:rPr>
              <a:t>固定算法最优化设计</a:t>
            </a:r>
            <a:endParaRPr lang="en-US" altLang="zh-CN" sz="1800" dirty="0">
              <a:solidFill>
                <a:srgbClr val="FF0000"/>
              </a:solidFill>
            </a:endParaRPr>
          </a:p>
          <a:p>
            <a:pPr lvl="1"/>
            <a:r>
              <a:rPr lang="en-US" altLang="zh-CN" sz="1800" dirty="0"/>
              <a:t>ASIC </a:t>
            </a:r>
            <a:r>
              <a:rPr lang="zh-CN" altLang="en-US" sz="1800" dirty="0"/>
              <a:t>芯片模块可广泛应用于人工智能设备、军事国防设备等智慧终端</a:t>
            </a:r>
            <a:endParaRPr lang="en-US" altLang="zh-CN" sz="1800" dirty="0"/>
          </a:p>
          <a:p>
            <a:pPr lvl="1"/>
            <a:r>
              <a:rPr lang="zh-CN" altLang="en-US" sz="1800" dirty="0"/>
              <a:t>比如：</a:t>
            </a:r>
            <a:r>
              <a:rPr lang="en-US" altLang="zh-CN" sz="1800" dirty="0"/>
              <a:t>NPU (Neural Networks Process Units), TPU(Tensor Processing Units), …</a:t>
            </a:r>
          </a:p>
          <a:p>
            <a:r>
              <a:rPr lang="zh-CN" altLang="en-US" sz="2200" dirty="0"/>
              <a:t>优点：</a:t>
            </a:r>
            <a:r>
              <a:rPr lang="zh-CN" altLang="en-US" sz="1800" dirty="0"/>
              <a:t>面积小、能耗低、集成度高、价格低</a:t>
            </a:r>
            <a:endParaRPr lang="en-US" altLang="zh-CN" sz="1800" dirty="0"/>
          </a:p>
          <a:p>
            <a:r>
              <a:rPr lang="zh-CN" altLang="en-US" sz="2200" dirty="0"/>
              <a:t>缺点：</a:t>
            </a:r>
            <a:r>
              <a:rPr lang="zh-CN" altLang="en-US" sz="1800" dirty="0"/>
              <a:t>设计周期长、更新频繁、市场风险高</a:t>
            </a:r>
          </a:p>
          <a:p>
            <a:endParaRPr lang="zh-CN" altLang="en-US" sz="1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26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29000"/>
            <a:ext cx="4666621" cy="26888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29000" y="6253164"/>
            <a:ext cx="762000" cy="223836"/>
          </a:xfrm>
          <a:prstGeom prst="rect">
            <a:avLst/>
          </a:prstGeom>
          <a:solidFill>
            <a:srgbClr val="F8B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FPGA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cxnSp>
        <p:nvCxnSpPr>
          <p:cNvPr id="11" name="肘形连接符 10"/>
          <p:cNvCxnSpPr>
            <a:endCxn id="9" idx="1"/>
          </p:cNvCxnSpPr>
          <p:nvPr/>
        </p:nvCxnSpPr>
        <p:spPr>
          <a:xfrm rot="16200000" flipH="1">
            <a:off x="3142059" y="6078141"/>
            <a:ext cx="421482" cy="152400"/>
          </a:xfrm>
          <a:prstGeom prst="bentConnector2">
            <a:avLst/>
          </a:prstGeom>
          <a:ln w="12700">
            <a:solidFill>
              <a:srgbClr val="ADAAAE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6">
            <a:extLst>
              <a:ext uri="{FF2B5EF4-FFF2-40B4-BE49-F238E27FC236}">
                <a16:creationId xmlns:a16="http://schemas.microsoft.com/office/drawing/2014/main" id="{3267EDE9-017F-49C7-8D9F-380489EDFB8F}"/>
              </a:ext>
            </a:extLst>
          </p:cNvPr>
          <p:cNvGrpSpPr/>
          <p:nvPr/>
        </p:nvGrpSpPr>
        <p:grpSpPr>
          <a:xfrm>
            <a:off x="6019800" y="2582841"/>
            <a:ext cx="3977732" cy="3894159"/>
            <a:chOff x="1560902" y="784559"/>
            <a:chExt cx="3977732" cy="3894159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AEB2B43-EBA6-4D71-B606-828F0C65D5FE}"/>
                </a:ext>
              </a:extLst>
            </p:cNvPr>
            <p:cNvGrpSpPr/>
            <p:nvPr/>
          </p:nvGrpSpPr>
          <p:grpSpPr>
            <a:xfrm>
              <a:off x="1560902" y="784559"/>
              <a:ext cx="3977732" cy="3894159"/>
              <a:chOff x="1354450" y="784559"/>
              <a:chExt cx="3977732" cy="3894159"/>
            </a:xfrm>
          </p:grpSpPr>
          <p:pic>
            <p:nvPicPr>
              <p:cNvPr id="32" name="Picture 16" descr="File:intel loihi die shot.png">
                <a:extLst>
                  <a:ext uri="{FF2B5EF4-FFF2-40B4-BE49-F238E27FC236}">
                    <a16:creationId xmlns:a16="http://schemas.microsoft.com/office/drawing/2014/main" id="{BBBFA6B0-B5D4-4E7D-8954-49ECDCB16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4111" y="2618281"/>
                <a:ext cx="1440801" cy="1401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8" descr="Google's Edge TPU hardware">
                <a:extLst>
                  <a:ext uri="{FF2B5EF4-FFF2-40B4-BE49-F238E27FC236}">
                    <a16:creationId xmlns:a16="http://schemas.microsoft.com/office/drawing/2014/main" id="{D4EF9AD3-1E8C-4F1C-A80C-2125F5359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475" y="784559"/>
                <a:ext cx="2101707" cy="1809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0" descr="https://en.wikichip.org/w/images/thumb/5/5c/lake_crest_pcie_card_internal.png/1264px-lake_crest_pcie_card_internal.png">
                <a:extLst>
                  <a:ext uri="{FF2B5EF4-FFF2-40B4-BE49-F238E27FC236}">
                    <a16:creationId xmlns:a16="http://schemas.microsoft.com/office/drawing/2014/main" id="{67162954-C5BA-4417-8005-2E46070D3F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83" r="22154" b="5879"/>
              <a:stretch/>
            </p:blipFill>
            <p:spPr bwMode="auto">
              <a:xfrm>
                <a:off x="1549508" y="941619"/>
                <a:ext cx="1680967" cy="1639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2" descr="https://blogs-images.forbes.com/marcochiappetta/files/2018/03/nvidia-xavier.jpg">
                <a:extLst>
                  <a:ext uri="{FF2B5EF4-FFF2-40B4-BE49-F238E27FC236}">
                    <a16:creationId xmlns:a16="http://schemas.microsoft.com/office/drawing/2014/main" id="{B9DF522C-31A1-440B-8005-5AAD005D44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3950" y="3178485"/>
                <a:ext cx="2157743" cy="1500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4" descr="colossus floorplan (annotated).png">
                <a:extLst>
                  <a:ext uri="{FF2B5EF4-FFF2-40B4-BE49-F238E27FC236}">
                    <a16:creationId xmlns:a16="http://schemas.microsoft.com/office/drawing/2014/main" id="{792B9A21-9BC9-4194-A191-1E08BF763A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4450" y="2956208"/>
                <a:ext cx="1192779" cy="1500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9680F85E-4965-4B0F-BE34-E1F8466E48CD}"/>
                </a:ext>
              </a:extLst>
            </p:cNvPr>
            <p:cNvSpPr txBox="1"/>
            <p:nvPr/>
          </p:nvSpPr>
          <p:spPr>
            <a:xfrm>
              <a:off x="1869769" y="941619"/>
              <a:ext cx="10915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Intel/</a:t>
              </a:r>
              <a:r>
                <a:rPr lang="en-US" sz="1000" dirty="0" err="1"/>
                <a:t>Nervana</a:t>
              </a:r>
              <a:endParaRPr lang="en-US" sz="1000" dirty="0"/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0714FFF7-3DCB-4264-9069-18E88F0CF1C8}"/>
                </a:ext>
              </a:extLst>
            </p:cNvPr>
            <p:cNvSpPr txBox="1"/>
            <p:nvPr/>
          </p:nvSpPr>
          <p:spPr>
            <a:xfrm>
              <a:off x="3412221" y="802074"/>
              <a:ext cx="6307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Google</a:t>
              </a:r>
            </a:p>
          </p:txBody>
        </p: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2555C46B-5545-4397-A7AC-445BD5EA3975}"/>
                </a:ext>
              </a:extLst>
            </p:cNvPr>
            <p:cNvSpPr txBox="1"/>
            <p:nvPr/>
          </p:nvSpPr>
          <p:spPr>
            <a:xfrm>
              <a:off x="2791253" y="2369357"/>
              <a:ext cx="439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Intel</a:t>
              </a: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85FDABEF-2F1D-46CF-BF74-FEF0025F5A11}"/>
                </a:ext>
              </a:extLst>
            </p:cNvPr>
            <p:cNvSpPr txBox="1"/>
            <p:nvPr/>
          </p:nvSpPr>
          <p:spPr>
            <a:xfrm>
              <a:off x="1570224" y="2732472"/>
              <a:ext cx="8874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Graphcore</a:t>
              </a:r>
              <a:endParaRPr lang="en-US" sz="1000" dirty="0"/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16AA6CE2-A46F-4A14-8A84-1D6CC53A4DFB}"/>
                </a:ext>
              </a:extLst>
            </p:cNvPr>
            <p:cNvSpPr txBox="1"/>
            <p:nvPr/>
          </p:nvSpPr>
          <p:spPr>
            <a:xfrm>
              <a:off x="4327574" y="2864677"/>
              <a:ext cx="6946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NVidia</a:t>
              </a:r>
            </a:p>
          </p:txBody>
        </p:sp>
      </p:grpSp>
      <p:graphicFrame>
        <p:nvGraphicFramePr>
          <p:cNvPr id="37" name="Table 22">
            <a:extLst>
              <a:ext uri="{FF2B5EF4-FFF2-40B4-BE49-F238E27FC236}">
                <a16:creationId xmlns:a16="http://schemas.microsoft.com/office/drawing/2014/main" id="{41C0AC94-766D-4E79-9E48-AE099E72E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650504"/>
              </p:ext>
            </p:extLst>
          </p:nvPr>
        </p:nvGraphicFramePr>
        <p:xfrm>
          <a:off x="10210800" y="2638510"/>
          <a:ext cx="1529470" cy="384054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64735">
                  <a:extLst>
                    <a:ext uri="{9D8B030D-6E8A-4147-A177-3AD203B41FA5}">
                      <a16:colId xmlns:a16="http://schemas.microsoft.com/office/drawing/2014/main" val="1402040369"/>
                    </a:ext>
                  </a:extLst>
                </a:gridCol>
                <a:gridCol w="764735">
                  <a:extLst>
                    <a:ext uri="{9D8B030D-6E8A-4147-A177-3AD203B41FA5}">
                      <a16:colId xmlns:a16="http://schemas.microsoft.com/office/drawing/2014/main" val="931230423"/>
                    </a:ext>
                  </a:extLst>
                </a:gridCol>
              </a:tblGrid>
              <a:tr h="19789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Source</a:t>
                      </a: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NPU</a:t>
                      </a: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3765061511"/>
                  </a:ext>
                </a:extLst>
              </a:tr>
              <a:tr h="318778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Amazon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AWS </a:t>
                      </a:r>
                      <a:r>
                        <a:rPr lang="en-US" sz="1000" u="none" strike="noStrike" dirty="0" err="1">
                          <a:effectLst/>
                        </a:rPr>
                        <a:t>Inferentia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3191263529"/>
                  </a:ext>
                </a:extLst>
              </a:tr>
              <a:tr h="197891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Alibaba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</a:rPr>
                        <a:t>Ali-NPU</a:t>
                      </a: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3853250676"/>
                  </a:ext>
                </a:extLst>
              </a:tr>
              <a:tr h="197891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Baidu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Kunlun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4243019761"/>
                  </a:ext>
                </a:extLst>
              </a:tr>
              <a:tr h="197891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  <a:hlinkClick r:id="rId9" tooltip="Bitmain"/>
                        </a:rPr>
                        <a:t>Bitmain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 err="1">
                          <a:effectLst/>
                          <a:hlinkClick r:id="rId10" tooltip="bitmain/sophon"/>
                        </a:rPr>
                        <a:t>Sophon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2943025298"/>
                  </a:ext>
                </a:extLst>
              </a:tr>
              <a:tr h="318778">
                <a:tc>
                  <a:txBody>
                    <a:bodyPr/>
                    <a:lstStyle/>
                    <a:p>
                      <a:r>
                        <a:rPr lang="en-US" sz="1000" u="none" strike="noStrike" dirty="0" err="1">
                          <a:effectLst/>
                          <a:hlinkClick r:id="rId11" tooltip="Cambricon"/>
                        </a:rPr>
                        <a:t>Cambricon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  <a:hlinkClick r:id="rId12" tooltip="cambricon/mlu"/>
                        </a:rPr>
                        <a:t>MLU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717230928"/>
                  </a:ext>
                </a:extLst>
              </a:tr>
              <a:tr h="197891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Google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TPU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4144237592"/>
                  </a:ext>
                </a:extLst>
              </a:tr>
              <a:tr h="318778">
                <a:tc>
                  <a:txBody>
                    <a:bodyPr/>
                    <a:lstStyle/>
                    <a:p>
                      <a:r>
                        <a:rPr lang="en-US" sz="1000" u="none" strike="noStrike" dirty="0" err="1">
                          <a:effectLst/>
                          <a:hlinkClick r:id="rId13" tooltip="Graphcore"/>
                        </a:rPr>
                        <a:t>Graphcore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  <a:hlinkClick r:id="rId14" tooltip="graphcore/ipu"/>
                        </a:rPr>
                        <a:t>IPU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3602594250"/>
                  </a:ext>
                </a:extLst>
              </a:tr>
              <a:tr h="42062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  <a:hlinkClick r:id="rId15" tooltip="Intel"/>
                        </a:rPr>
                        <a:t>Intel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  <a:hlinkClick r:id="rId16" tooltip="nervana/nnp (page does not exist)"/>
                        </a:rPr>
                        <a:t>NNP</a:t>
                      </a:r>
                      <a:r>
                        <a:rPr lang="en-US" sz="1000" dirty="0">
                          <a:effectLst/>
                        </a:rPr>
                        <a:t>, </a:t>
                      </a:r>
                      <a:r>
                        <a:rPr lang="en-US" sz="1000" u="none" strike="noStrike" dirty="0">
                          <a:effectLst/>
                          <a:hlinkClick r:id="rId17" tooltip="movidius/myriad"/>
                        </a:rPr>
                        <a:t>Myriad</a:t>
                      </a:r>
                      <a:r>
                        <a:rPr lang="en-US" sz="1000" dirty="0">
                          <a:effectLst/>
                        </a:rPr>
                        <a:t>, </a:t>
                      </a:r>
                      <a:r>
                        <a:rPr lang="en-US" sz="1000" u="none" strike="noStrike" dirty="0" err="1">
                          <a:effectLst/>
                          <a:hlinkClick r:id="rId18" tooltip="mobileye/eyeq (page does not exist)"/>
                        </a:rPr>
                        <a:t>EyeQ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1784133427"/>
                  </a:ext>
                </a:extLst>
              </a:tr>
              <a:tr h="197891">
                <a:tc>
                  <a:txBody>
                    <a:bodyPr/>
                    <a:lstStyle/>
                    <a:p>
                      <a:r>
                        <a:rPr lang="en-US" sz="1000" u="none" strike="noStrike">
                          <a:effectLst/>
                          <a:hlinkClick r:id="rId19" tooltip="Nvidia"/>
                        </a:rPr>
                        <a:t>Nvidia</a:t>
                      </a:r>
                      <a:endParaRPr lang="en-US" sz="1000"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  <a:hlinkClick r:id="rId20" tooltip="nvidia/microarchitectures/nvdla"/>
                        </a:rPr>
                        <a:t>NVDLA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3752989818"/>
                  </a:ext>
                </a:extLst>
              </a:tr>
              <a:tr h="197891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Huawei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</a:rPr>
                        <a:t>Ascend</a:t>
                      </a: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2681864800"/>
                  </a:ext>
                </a:extLst>
              </a:tr>
              <a:tr h="318778">
                <a:tc>
                  <a:txBody>
                    <a:bodyPr/>
                    <a:lstStyle/>
                    <a:p>
                      <a:r>
                        <a:rPr lang="en-US" sz="1000" u="none" strike="noStrike">
                          <a:effectLst/>
                          <a:hlinkClick r:id="rId21" tooltip="Apple"/>
                        </a:rPr>
                        <a:t>Apple</a:t>
                      </a:r>
                      <a:endParaRPr lang="en-US" sz="1000"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Neural Engine</a:t>
                      </a: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1938280760"/>
                  </a:ext>
                </a:extLst>
              </a:tr>
              <a:tr h="399386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  <a:hlinkClick r:id="rId22" tooltip="Samsung"/>
                        </a:rPr>
                        <a:t>Samsung</a:t>
                      </a:r>
                      <a:endParaRPr lang="en-US" sz="1000" dirty="0">
                        <a:effectLst/>
                      </a:endParaRPr>
                    </a:p>
                  </a:txBody>
                  <a:tcPr marL="77663" marR="77663" marT="38831" marB="38831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NPU</a:t>
                      </a:r>
                    </a:p>
                  </a:txBody>
                  <a:tcPr marL="77663" marR="77663" marT="38831" marB="38831" anchor="ctr"/>
                </a:tc>
                <a:extLst>
                  <a:ext uri="{0D108BD9-81ED-4DB2-BD59-A6C34878D82A}">
                    <a16:rowId xmlns:a16="http://schemas.microsoft.com/office/drawing/2014/main" val="1369190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346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FPGA (Field Programmable Gate Array)</a:t>
            </a:r>
            <a:r>
              <a:rPr lang="zh-CN" altLang="en-US" sz="2000" dirty="0"/>
              <a:t>：现场可编程门阵列</a:t>
            </a:r>
            <a:endParaRPr lang="en-US" altLang="zh-CN" sz="2000" dirty="0"/>
          </a:p>
          <a:p>
            <a:pPr lvl="1"/>
            <a:r>
              <a:rPr lang="zh-CN" altLang="en-US" sz="1800" dirty="0">
                <a:solidFill>
                  <a:srgbClr val="FF0000"/>
                </a:solidFill>
              </a:rPr>
              <a:t>先购买再设计</a:t>
            </a:r>
            <a:r>
              <a:rPr lang="zh-CN" altLang="en-US" sz="1800" dirty="0"/>
              <a:t>的“万能”芯片</a:t>
            </a:r>
            <a:endParaRPr lang="en-US" altLang="zh-CN" sz="1800" dirty="0"/>
          </a:p>
          <a:p>
            <a:pPr lvl="1"/>
            <a:r>
              <a:rPr lang="en-US" altLang="zh-CN" sz="1800" dirty="0"/>
              <a:t>FPGA</a:t>
            </a:r>
            <a:r>
              <a:rPr lang="zh-CN" altLang="en-US" sz="1800" dirty="0"/>
              <a:t>流片即可以成为</a:t>
            </a:r>
            <a:r>
              <a:rPr lang="en-US" altLang="zh-CN" sz="1800" dirty="0"/>
              <a:t>ASIC</a:t>
            </a:r>
          </a:p>
          <a:p>
            <a:r>
              <a:rPr lang="zh-CN" altLang="en-US" sz="2200" dirty="0"/>
              <a:t>特点</a:t>
            </a:r>
            <a:endParaRPr lang="en-US" altLang="zh-CN" sz="2200" dirty="0"/>
          </a:p>
          <a:p>
            <a:pPr lvl="1"/>
            <a:r>
              <a:rPr lang="zh-CN" altLang="en-US" sz="1800" dirty="0"/>
              <a:t>特定的</a:t>
            </a:r>
            <a:r>
              <a:rPr lang="en-US" altLang="zh-CN" sz="1800" dirty="0"/>
              <a:t>FPGA</a:t>
            </a:r>
            <a:r>
              <a:rPr lang="zh-CN" altLang="en-US" sz="1800" dirty="0"/>
              <a:t>硬件比通用的</a:t>
            </a:r>
            <a:r>
              <a:rPr lang="en-US" altLang="zh-CN" sz="1800" dirty="0"/>
              <a:t>CPU</a:t>
            </a:r>
            <a:r>
              <a:rPr lang="zh-CN" altLang="en-US" sz="1800" dirty="0"/>
              <a:t>更快更高效</a:t>
            </a:r>
            <a:endParaRPr lang="en-US" altLang="zh-CN" sz="1800" dirty="0"/>
          </a:p>
          <a:p>
            <a:pPr lvl="1"/>
            <a:r>
              <a:rPr lang="zh-CN" altLang="en-US" sz="1800" dirty="0"/>
              <a:t>与</a:t>
            </a:r>
            <a:r>
              <a:rPr lang="en-US" altLang="zh-CN" sz="1800" dirty="0"/>
              <a:t>CPU/GPU</a:t>
            </a:r>
            <a:r>
              <a:rPr lang="zh-CN" altLang="en-US" sz="1800" dirty="0"/>
              <a:t>相比，更节能</a:t>
            </a:r>
            <a:endParaRPr lang="en-US" altLang="zh-CN" sz="1800" dirty="0"/>
          </a:p>
          <a:p>
            <a:pPr lvl="1"/>
            <a:r>
              <a:rPr lang="zh-CN" altLang="en-US" sz="1800" dirty="0">
                <a:solidFill>
                  <a:srgbClr val="FF0000"/>
                </a:solidFill>
              </a:rPr>
              <a:t>与</a:t>
            </a:r>
            <a:r>
              <a:rPr lang="en-US" altLang="zh-CN" sz="1800" dirty="0">
                <a:solidFill>
                  <a:srgbClr val="FF0000"/>
                </a:solidFill>
              </a:rPr>
              <a:t>ASIC</a:t>
            </a:r>
            <a:r>
              <a:rPr lang="zh-CN" altLang="en-US" sz="1800" dirty="0">
                <a:solidFill>
                  <a:srgbClr val="FF0000"/>
                </a:solidFill>
              </a:rPr>
              <a:t>相比，随时可以更改硬件配置：</a:t>
            </a:r>
            <a:r>
              <a:rPr lang="en-US" altLang="zh-CN" sz="1800" dirty="0">
                <a:solidFill>
                  <a:srgbClr val="FF0000"/>
                </a:solidFill>
              </a:rPr>
              <a:t>100ms-1s</a:t>
            </a:r>
          </a:p>
          <a:p>
            <a:pPr lvl="1"/>
            <a:r>
              <a:rPr lang="zh-CN" altLang="en-US" sz="1800" dirty="0"/>
              <a:t>用量小时，不需要</a:t>
            </a:r>
            <a:r>
              <a:rPr lang="en-US" altLang="zh-CN" sz="1800" dirty="0"/>
              <a:t>ASIC</a:t>
            </a:r>
            <a:r>
              <a:rPr lang="zh-CN" altLang="en-US" sz="1800" dirty="0"/>
              <a:t>流片，成本低</a:t>
            </a:r>
            <a:endParaRPr lang="en-US" altLang="zh-CN" sz="1800" dirty="0"/>
          </a:p>
          <a:p>
            <a:r>
              <a:rPr lang="zh-CN" altLang="en-US" sz="2200" dirty="0"/>
              <a:t>内部结构</a:t>
            </a:r>
            <a:endParaRPr lang="en-US" altLang="zh-CN" sz="2200" dirty="0"/>
          </a:p>
          <a:p>
            <a:pPr lvl="1"/>
            <a:r>
              <a:rPr lang="zh-CN" altLang="en-US" sz="1800" dirty="0"/>
              <a:t>可编程输入输出单元（</a:t>
            </a:r>
            <a:r>
              <a:rPr lang="en-US" altLang="zh-CN" sz="1800" dirty="0"/>
              <a:t>IOB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 lvl="1"/>
            <a:r>
              <a:rPr lang="zh-CN" altLang="en-US" sz="1800" dirty="0"/>
              <a:t>可配置逻辑块（</a:t>
            </a:r>
            <a:r>
              <a:rPr lang="en-US" altLang="zh-CN" sz="1800" dirty="0"/>
              <a:t>CLB</a:t>
            </a:r>
            <a:r>
              <a:rPr lang="zh-CN" altLang="en-US" sz="1800" dirty="0"/>
              <a:t>）   </a:t>
            </a:r>
            <a:endParaRPr lang="en-US" altLang="zh-CN" sz="1800" dirty="0"/>
          </a:p>
          <a:p>
            <a:pPr lvl="1"/>
            <a:r>
              <a:rPr lang="zh-CN" altLang="en-US" sz="1800" dirty="0"/>
              <a:t>数字时钟管理模块（</a:t>
            </a:r>
            <a:r>
              <a:rPr lang="en-US" altLang="zh-CN" sz="1800" dirty="0"/>
              <a:t>DCM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 lvl="1"/>
            <a:r>
              <a:rPr lang="zh-CN" altLang="en-US" sz="1800" dirty="0"/>
              <a:t>嵌入式块</a:t>
            </a:r>
            <a:r>
              <a:rPr lang="en-US" altLang="zh-CN" sz="1800" dirty="0"/>
              <a:t>RAM</a:t>
            </a:r>
            <a:r>
              <a:rPr lang="zh-CN" altLang="en-US" sz="1800" dirty="0"/>
              <a:t>（</a:t>
            </a:r>
            <a:r>
              <a:rPr lang="en-US" altLang="zh-CN" sz="1800" dirty="0"/>
              <a:t>BRAM</a:t>
            </a:r>
            <a:r>
              <a:rPr lang="zh-CN" altLang="en-US" sz="1800" dirty="0"/>
              <a:t>）  </a:t>
            </a:r>
            <a:endParaRPr lang="en-US" altLang="zh-CN" sz="1800" dirty="0"/>
          </a:p>
          <a:p>
            <a:pPr lvl="1"/>
            <a:r>
              <a:rPr lang="zh-CN" altLang="en-US" sz="1800" dirty="0"/>
              <a:t>丰富的布线资源    </a:t>
            </a:r>
            <a:endParaRPr lang="en-US" altLang="zh-CN" sz="1800" dirty="0"/>
          </a:p>
          <a:p>
            <a:pPr lvl="1"/>
            <a:r>
              <a:rPr lang="zh-CN" altLang="en-US" sz="1800" dirty="0"/>
              <a:t>底层内嵌功能单元     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27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89804"/>
            <a:ext cx="1837180" cy="2139139"/>
          </a:xfrm>
          <a:prstGeom prst="rect">
            <a:avLst/>
          </a:prstGeom>
        </p:spPr>
      </p:pic>
      <p:pic>
        <p:nvPicPr>
          <p:cNvPr id="6146" name="Picture 2" descr="http://5b0988e595225.cdn.sohucs.com/images/20180911/5147240dec0d404a95f401c9f6f0d81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59982"/>
            <a:ext cx="47625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75" y="1661615"/>
            <a:ext cx="1866949" cy="16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81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</a:t>
            </a:r>
            <a:r>
              <a:rPr lang="zh-CN" altLang="en-US" dirty="0"/>
              <a:t>的并行性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FPGA</a:t>
            </a:r>
            <a:r>
              <a:rPr lang="zh-CN" altLang="en-US" sz="2000" dirty="0"/>
              <a:t>支持</a:t>
            </a:r>
            <a:r>
              <a:rPr lang="en-US" altLang="zh-CN" sz="2000" dirty="0"/>
              <a:t>SIMD,MISD</a:t>
            </a:r>
            <a:r>
              <a:rPr lang="zh-CN" altLang="en-US" sz="2000" dirty="0"/>
              <a:t>等多种形式的并行化</a:t>
            </a:r>
            <a:endParaRPr lang="en-US" altLang="zh-CN" sz="2000" dirty="0"/>
          </a:p>
          <a:p>
            <a:pPr lvl="1"/>
            <a:r>
              <a:rPr lang="zh-CN" altLang="en-US" sz="1800" dirty="0"/>
              <a:t>对于</a:t>
            </a:r>
            <a:r>
              <a:rPr lang="en-US" altLang="zh-CN" sz="1800" dirty="0"/>
              <a:t>MISD</a:t>
            </a:r>
            <a:r>
              <a:rPr lang="zh-CN" altLang="en-US" sz="1800" dirty="0"/>
              <a:t>类的应用，即</a:t>
            </a:r>
            <a:r>
              <a:rPr lang="zh-CN" altLang="en-US" sz="1800" dirty="0">
                <a:solidFill>
                  <a:srgbClr val="FF0000"/>
                </a:solidFill>
              </a:rPr>
              <a:t>单一数据需要用许多条指令并行处理</a:t>
            </a:r>
            <a:r>
              <a:rPr lang="zh-CN" altLang="en-US" sz="1800" dirty="0"/>
              <a:t>，</a:t>
            </a:r>
            <a:r>
              <a:rPr lang="en-US" altLang="zh-CN" sz="1800" dirty="0"/>
              <a:t>FPGA</a:t>
            </a:r>
            <a:r>
              <a:rPr lang="zh-CN" altLang="en-US" sz="1800" dirty="0"/>
              <a:t>更有优势</a:t>
            </a:r>
            <a:endParaRPr lang="en-US" altLang="zh-CN" sz="1800" dirty="0"/>
          </a:p>
          <a:p>
            <a:r>
              <a:rPr lang="zh-CN" altLang="en-US" sz="2000" dirty="0"/>
              <a:t>通过调整硬件资源，在特定的算法上</a:t>
            </a:r>
            <a:r>
              <a:rPr lang="en-US" altLang="zh-CN" sz="2000" dirty="0"/>
              <a:t>FPGA</a:t>
            </a:r>
            <a:r>
              <a:rPr lang="zh-CN" altLang="en-US" sz="2000" dirty="0"/>
              <a:t>的性能会超过</a:t>
            </a:r>
            <a:r>
              <a:rPr lang="en-US" altLang="zh-CN" sz="2000" dirty="0"/>
              <a:t>GPU</a:t>
            </a:r>
            <a:r>
              <a:rPr lang="zh-CN" altLang="en-US" sz="2000" dirty="0"/>
              <a:t>，因为</a:t>
            </a:r>
            <a:r>
              <a:rPr lang="en-US" altLang="zh-CN" sz="2000" dirty="0"/>
              <a:t>GPU</a:t>
            </a:r>
            <a:r>
              <a:rPr lang="zh-CN" altLang="en-US" sz="2000" dirty="0"/>
              <a:t>的硬件资源不能改动</a:t>
            </a:r>
          </a:p>
          <a:p>
            <a:r>
              <a:rPr lang="en-US" altLang="zh-CN" sz="2000" dirty="0"/>
              <a:t>FPGA</a:t>
            </a:r>
            <a:r>
              <a:rPr lang="zh-CN" altLang="en-US" sz="2000" dirty="0"/>
              <a:t>的功耗（</a:t>
            </a:r>
            <a:r>
              <a:rPr lang="en-US" altLang="zh-CN" sz="2000" dirty="0"/>
              <a:t>~10W</a:t>
            </a:r>
            <a:r>
              <a:rPr lang="zh-CN" altLang="en-US" sz="2000" dirty="0"/>
              <a:t>）远远低于</a:t>
            </a:r>
            <a:r>
              <a:rPr lang="en-US" altLang="zh-CN" sz="2000" dirty="0"/>
              <a:t>GPU</a:t>
            </a:r>
            <a:r>
              <a:rPr lang="zh-CN" altLang="en-US" sz="2000" dirty="0"/>
              <a:t>卡（</a:t>
            </a:r>
            <a:r>
              <a:rPr lang="en-US" altLang="zh-CN" sz="2000" dirty="0"/>
              <a:t>~200W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r>
              <a:rPr lang="zh-CN" altLang="en-US" sz="2000" dirty="0"/>
              <a:t>目前，</a:t>
            </a:r>
            <a:r>
              <a:rPr lang="en-US" altLang="zh-CN" sz="2000" dirty="0"/>
              <a:t>FPGA</a:t>
            </a:r>
            <a:r>
              <a:rPr lang="zh-CN" altLang="en-US" sz="2000" dirty="0"/>
              <a:t>在科研领域及大数据等方面应用较多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28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73" y="2895600"/>
            <a:ext cx="3820986" cy="31623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52800"/>
            <a:ext cx="6240259" cy="14477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891446"/>
            <a:ext cx="5208940" cy="157090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210800" y="4114800"/>
            <a:ext cx="114300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610600" y="5334000"/>
            <a:ext cx="114300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089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A47ECA-6EF3-467D-99ED-B1D0D804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DPU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73AFF6-2ADE-4220-B601-CCDC0627E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数据处理单元</a:t>
            </a:r>
            <a:r>
              <a:rPr lang="en-US" altLang="zh-CN" sz="2000" dirty="0"/>
              <a:t> (</a:t>
            </a:r>
            <a:r>
              <a:rPr lang="en-US" altLang="zh-CN" sz="2000" dirty="0">
                <a:solidFill>
                  <a:srgbClr val="FF0000"/>
                </a:solidFill>
              </a:rPr>
              <a:t>D</a:t>
            </a:r>
            <a:r>
              <a:rPr lang="en-US" altLang="zh-CN" sz="2000" dirty="0"/>
              <a:t>ata </a:t>
            </a:r>
            <a:r>
              <a:rPr lang="en-US" altLang="zh-CN" sz="2000" dirty="0">
                <a:solidFill>
                  <a:srgbClr val="FF0000"/>
                </a:solidFill>
              </a:rPr>
              <a:t>P</a:t>
            </a:r>
            <a:r>
              <a:rPr lang="en-US" altLang="zh-CN" sz="2000" dirty="0"/>
              <a:t>rocessing </a:t>
            </a:r>
            <a:r>
              <a:rPr lang="en-US" altLang="zh-CN" sz="2000" dirty="0">
                <a:solidFill>
                  <a:srgbClr val="FF0000"/>
                </a:solidFill>
              </a:rPr>
              <a:t>U</a:t>
            </a:r>
            <a:r>
              <a:rPr lang="en-US" altLang="zh-CN" sz="2000" dirty="0"/>
              <a:t>nit</a:t>
            </a:r>
            <a:r>
              <a:rPr lang="zh-CN" altLang="en-US" sz="2000" dirty="0"/>
              <a:t>，</a:t>
            </a:r>
            <a:r>
              <a:rPr lang="en-US" altLang="zh-CN" sz="2000" dirty="0"/>
              <a:t>DPU)</a:t>
            </a:r>
            <a:r>
              <a:rPr lang="zh-CN" altLang="en-US" sz="2000" dirty="0"/>
              <a:t>将成为继</a:t>
            </a:r>
            <a:r>
              <a:rPr lang="en-US" altLang="zh-CN" sz="2000" dirty="0"/>
              <a:t>CPU</a:t>
            </a:r>
            <a:r>
              <a:rPr lang="zh-CN" altLang="en-US" sz="2000" dirty="0"/>
              <a:t>、</a:t>
            </a:r>
            <a:r>
              <a:rPr lang="en-US" altLang="zh-CN" sz="2000" dirty="0"/>
              <a:t>GPU</a:t>
            </a:r>
            <a:r>
              <a:rPr lang="zh-CN" altLang="en-US" sz="2000" dirty="0"/>
              <a:t>的第三块主力芯片</a:t>
            </a:r>
            <a:endParaRPr lang="en-US" altLang="zh-CN" sz="2000" dirty="0"/>
          </a:p>
          <a:p>
            <a:r>
              <a:rPr lang="en-US" altLang="zh-CN" sz="2000" dirty="0"/>
              <a:t>DPU</a:t>
            </a:r>
            <a:r>
              <a:rPr lang="zh-CN" altLang="en-US" sz="2000" dirty="0"/>
              <a:t>主要应用场景</a:t>
            </a:r>
            <a:endParaRPr lang="en-US" altLang="zh-CN" sz="2000" dirty="0"/>
          </a:p>
          <a:p>
            <a:pPr lvl="1"/>
            <a:r>
              <a:rPr lang="zh-CN" altLang="en-US" sz="1600" dirty="0"/>
              <a:t>算力卸载：作为通用算力补充，提供可编程和开放性</a:t>
            </a:r>
            <a:endParaRPr lang="en-US" altLang="zh-CN" sz="1600" dirty="0"/>
          </a:p>
          <a:p>
            <a:pPr lvl="1"/>
            <a:r>
              <a:rPr lang="zh-CN" altLang="en-US" sz="1600" dirty="0"/>
              <a:t>存算结合：通过小型化、算力融合实现单位空间、单位功耗下最优处理效率</a:t>
            </a:r>
            <a:endParaRPr lang="en-US" altLang="zh-CN" sz="1600" dirty="0"/>
          </a:p>
          <a:p>
            <a:pPr lvl="1"/>
            <a:r>
              <a:rPr lang="zh-CN" altLang="en-US" sz="1600" dirty="0"/>
              <a:t>以数据为中心：提升数据处理性能，以算力换空间</a:t>
            </a:r>
            <a:endParaRPr lang="en-US" altLang="zh-CN" sz="1600" dirty="0"/>
          </a:p>
          <a:p>
            <a:r>
              <a:rPr lang="en-US" altLang="zh-CN" sz="2000" dirty="0"/>
              <a:t>DPU</a:t>
            </a:r>
            <a:r>
              <a:rPr lang="zh-CN" altLang="en-US" sz="2000" dirty="0"/>
              <a:t>算力在数据密集型计算中的比例逐渐提升</a:t>
            </a:r>
            <a:endParaRPr lang="en-US" altLang="zh-CN" sz="2000" dirty="0"/>
          </a:p>
          <a:p>
            <a:r>
              <a:rPr lang="en-US" altLang="zh-CN" sz="2000" dirty="0"/>
              <a:t>DPU</a:t>
            </a:r>
            <a:r>
              <a:rPr lang="zh-CN" altLang="en-US" sz="2000" dirty="0"/>
              <a:t>主要实现模式</a:t>
            </a:r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9A53D4-F187-4EC2-A8E1-B1E79AEE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CA86EE-FD69-4AFE-BE53-F709422F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29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DBD978-9E8C-42D9-8038-926080854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90986"/>
            <a:ext cx="7049468" cy="312896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7603D1F-5A8D-4488-A2F7-866C0DFDE3B6}"/>
              </a:ext>
            </a:extLst>
          </p:cNvPr>
          <p:cNvSpPr/>
          <p:nvPr/>
        </p:nvSpPr>
        <p:spPr>
          <a:xfrm>
            <a:off x="1143000" y="3733800"/>
            <a:ext cx="25908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 dirty="0">
                <a:latin typeface="+mn-ea"/>
              </a:rPr>
              <a:t>基于</a:t>
            </a:r>
            <a:r>
              <a:rPr lang="en-US" altLang="zh-CN" sz="1800" b="0" dirty="0">
                <a:latin typeface="+mn-ea"/>
              </a:rPr>
              <a:t>FPGA</a:t>
            </a:r>
            <a:r>
              <a:rPr lang="zh-CN" altLang="en-US" sz="1800" b="0" dirty="0">
                <a:latin typeface="+mn-ea"/>
              </a:rPr>
              <a:t>的</a:t>
            </a:r>
            <a:r>
              <a:rPr lang="en-US" altLang="zh-CN" sz="1800" b="0" dirty="0">
                <a:latin typeface="+mn-ea"/>
              </a:rPr>
              <a:t>DPU</a:t>
            </a:r>
            <a:endParaRPr lang="zh-CN" altLang="en-US" sz="1800" b="0" dirty="0"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0058DA-A9A7-43C6-96C9-A5E843769A8B}"/>
              </a:ext>
            </a:extLst>
          </p:cNvPr>
          <p:cNvSpPr/>
          <p:nvPr/>
        </p:nvSpPr>
        <p:spPr>
          <a:xfrm>
            <a:off x="1143000" y="4472203"/>
            <a:ext cx="25908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 dirty="0">
                <a:latin typeface="+mn-ea"/>
              </a:rPr>
              <a:t>基于</a:t>
            </a:r>
            <a:r>
              <a:rPr lang="en-US" altLang="zh-CN" sz="1800" b="0" dirty="0">
                <a:latin typeface="+mn-ea"/>
              </a:rPr>
              <a:t>ASIC</a:t>
            </a:r>
            <a:r>
              <a:rPr lang="zh-CN" altLang="en-US" sz="1800" b="0" dirty="0">
                <a:latin typeface="+mn-ea"/>
              </a:rPr>
              <a:t>的</a:t>
            </a:r>
            <a:r>
              <a:rPr lang="en-US" altLang="zh-CN" sz="1800" b="0" dirty="0">
                <a:latin typeface="+mn-ea"/>
              </a:rPr>
              <a:t>DPU</a:t>
            </a:r>
            <a:endParaRPr lang="zh-CN" altLang="en-US" sz="1800" b="0" dirty="0"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DE76AC2-5892-47B8-ACD7-331229EEEE5E}"/>
              </a:ext>
            </a:extLst>
          </p:cNvPr>
          <p:cNvSpPr/>
          <p:nvPr/>
        </p:nvSpPr>
        <p:spPr>
          <a:xfrm>
            <a:off x="1143000" y="5181600"/>
            <a:ext cx="25908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0" dirty="0">
                <a:latin typeface="+mn-ea"/>
              </a:rPr>
              <a:t>基于多核芯片</a:t>
            </a:r>
            <a:r>
              <a:rPr lang="en-US" altLang="zh-CN" sz="1800" b="0" dirty="0">
                <a:latin typeface="+mn-ea"/>
              </a:rPr>
              <a:t>MP</a:t>
            </a:r>
            <a:r>
              <a:rPr lang="zh-CN" altLang="en-US" sz="1800" b="0" dirty="0">
                <a:latin typeface="+mn-ea"/>
              </a:rPr>
              <a:t>的</a:t>
            </a:r>
            <a:r>
              <a:rPr lang="en-US" altLang="zh-CN" sz="1800" b="0" dirty="0">
                <a:latin typeface="+mn-ea"/>
              </a:rPr>
              <a:t>DPU</a:t>
            </a:r>
            <a:endParaRPr lang="zh-CN" altLang="en-US" sz="1800" b="0" dirty="0"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1537807-B460-4C94-BE6E-31B0FB143A77}"/>
              </a:ext>
            </a:extLst>
          </p:cNvPr>
          <p:cNvSpPr/>
          <p:nvPr/>
        </p:nvSpPr>
        <p:spPr>
          <a:xfrm>
            <a:off x="1143000" y="5638800"/>
            <a:ext cx="1219200" cy="376237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800" b="0" dirty="0">
                <a:solidFill>
                  <a:schemeClr val="tx1"/>
                </a:solidFill>
              </a:rPr>
              <a:t>SoC-GP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614DD4-A5FD-439E-8C42-C0A651F5343F}"/>
              </a:ext>
            </a:extLst>
          </p:cNvPr>
          <p:cNvSpPr/>
          <p:nvPr/>
        </p:nvSpPr>
        <p:spPr>
          <a:xfrm>
            <a:off x="2514600" y="5634102"/>
            <a:ext cx="1219200" cy="376237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800" b="0" dirty="0">
                <a:solidFill>
                  <a:schemeClr val="tx1"/>
                </a:solidFill>
              </a:rPr>
              <a:t>SoC-NP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E781848-A8E2-4580-AEC8-652AF2AB0644}"/>
              </a:ext>
            </a:extLst>
          </p:cNvPr>
          <p:cNvSpPr txBox="1"/>
          <p:nvPr/>
        </p:nvSpPr>
        <p:spPr>
          <a:xfrm>
            <a:off x="8862412" y="3175268"/>
            <a:ext cx="24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Nvidia bluefield-3 DPU</a:t>
            </a:r>
            <a:endParaRPr lang="zh-CN" altLang="en-US" sz="16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2B90B08-5211-47CF-90E3-30FC4867B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821929"/>
            <a:ext cx="1782971" cy="1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2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高能物理科学研究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FA4-0F48-4274-B5A3-A6DD68C4F678}" type="datetime1">
              <a:rPr lang="en-US" altLang="zh-CN" smtClean="0"/>
              <a:pPr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D3F7F-E7AD-42CD-91C3-2F756B781883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7" name="文本占位符 4"/>
          <p:cNvSpPr txBox="1">
            <a:spLocks/>
          </p:cNvSpPr>
          <p:nvPr/>
        </p:nvSpPr>
        <p:spPr bwMode="auto">
          <a:xfrm>
            <a:off x="1300162" y="1239283"/>
            <a:ext cx="40973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70C0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None/>
            </a:pPr>
            <a:r>
              <a:rPr lang="zh-CN" altLang="en-US" sz="2000" b="0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物质结构组成（理论）</a:t>
            </a:r>
          </a:p>
        </p:txBody>
      </p:sp>
      <p:sp>
        <p:nvSpPr>
          <p:cNvPr id="18" name="文本占位符 4"/>
          <p:cNvSpPr txBox="1">
            <a:spLocks/>
          </p:cNvSpPr>
          <p:nvPr/>
        </p:nvSpPr>
        <p:spPr bwMode="auto">
          <a:xfrm>
            <a:off x="1295400" y="4566771"/>
            <a:ext cx="40957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70C0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0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探测器 （实验）</a:t>
            </a:r>
          </a:p>
        </p:txBody>
      </p:sp>
      <p:sp>
        <p:nvSpPr>
          <p:cNvPr id="19" name="文本占位符 4"/>
          <p:cNvSpPr txBox="1">
            <a:spLocks/>
          </p:cNvSpPr>
          <p:nvPr/>
        </p:nvSpPr>
        <p:spPr bwMode="auto">
          <a:xfrm>
            <a:off x="6343650" y="4615983"/>
            <a:ext cx="40957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70C0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数据分析（科学发现）</a:t>
            </a:r>
          </a:p>
        </p:txBody>
      </p:sp>
      <p:pic>
        <p:nvPicPr>
          <p:cNvPr id="20" name="Picture 2" descr="http://news.sjtu.edu.cn/_mediafile/newsnet/2012/12/25/25rh1fg45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69" y="2856378"/>
            <a:ext cx="1522577" cy="1443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26" y="2831794"/>
            <a:ext cx="3002280" cy="1538669"/>
          </a:xfrm>
          <a:prstGeom prst="rect">
            <a:avLst/>
          </a:prstGeom>
        </p:spPr>
      </p:pic>
      <p:sp>
        <p:nvSpPr>
          <p:cNvPr id="22" name="文本占位符 4"/>
          <p:cNvSpPr txBox="1">
            <a:spLocks/>
          </p:cNvSpPr>
          <p:nvPr/>
        </p:nvSpPr>
        <p:spPr bwMode="auto">
          <a:xfrm>
            <a:off x="6400404" y="962492"/>
            <a:ext cx="409651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CAE14"/>
              </a:buClr>
              <a:buSzPct val="110000"/>
              <a:buNone/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None/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charset="0"/>
              <a:buNone/>
              <a:defRPr sz="18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Bef>
                <a:spcPct val="10000"/>
              </a:spcBef>
              <a:spcAft>
                <a:spcPct val="30000"/>
              </a:spcAft>
            </a:pPr>
            <a:r>
              <a:rPr lang="zh-CN" altLang="en-US" sz="2000" b="0" dirty="0">
                <a:solidFill>
                  <a:srgbClr val="000099"/>
                </a:solidFill>
              </a:rPr>
              <a:t>粒子加速器（装置） </a:t>
            </a:r>
          </a:p>
        </p:txBody>
      </p:sp>
      <p:sp>
        <p:nvSpPr>
          <p:cNvPr id="23" name="内容占位符 2"/>
          <p:cNvSpPr txBox="1">
            <a:spLocks/>
          </p:cNvSpPr>
          <p:nvPr/>
        </p:nvSpPr>
        <p:spPr bwMode="auto">
          <a:xfrm>
            <a:off x="6398450" y="1708497"/>
            <a:ext cx="4040188" cy="126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CAE14"/>
              </a:buClr>
              <a:buSzPct val="110000"/>
              <a:buChar char="•"/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charset="0"/>
              <a:buChar char="§"/>
              <a:defRPr sz="18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ct val="30000"/>
              </a:spcAft>
              <a:buFont typeface="Arial" pitchFamily="34" charset="0"/>
              <a:buChar char="•"/>
            </a:pPr>
            <a:r>
              <a:rPr lang="zh-CN" altLang="en-US" sz="1800" b="0" dirty="0">
                <a:solidFill>
                  <a:schemeClr val="tx1"/>
                </a:solidFill>
              </a:rPr>
              <a:t>粒子物理研究的重要手段之一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ct val="30000"/>
              </a:spcAft>
              <a:buFont typeface="Arial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BEPCII</a:t>
            </a:r>
            <a:r>
              <a:rPr lang="zh-CN" altLang="en-US" sz="1800" b="0" dirty="0">
                <a:solidFill>
                  <a:schemeClr val="tx1"/>
                </a:solidFill>
              </a:rPr>
              <a:t>，</a:t>
            </a:r>
            <a:r>
              <a:rPr lang="en-US" altLang="zh-CN" sz="1800" b="0" dirty="0">
                <a:solidFill>
                  <a:schemeClr val="tx1"/>
                </a:solidFill>
              </a:rPr>
              <a:t>LHC</a:t>
            </a:r>
            <a:r>
              <a:rPr lang="zh-CN" altLang="en-US" sz="1800" b="0" dirty="0">
                <a:solidFill>
                  <a:schemeClr val="tx1"/>
                </a:solidFill>
              </a:rPr>
              <a:t>，</a:t>
            </a:r>
            <a:r>
              <a:rPr lang="en-US" altLang="zh-CN" sz="1800" b="0" dirty="0">
                <a:solidFill>
                  <a:schemeClr val="tx1"/>
                </a:solidFill>
              </a:rPr>
              <a:t>CEPC</a:t>
            </a:r>
            <a:r>
              <a:rPr lang="zh-CN" altLang="en-US" sz="1800" b="0" dirty="0">
                <a:solidFill>
                  <a:schemeClr val="tx1"/>
                </a:solidFill>
              </a:rPr>
              <a:t>等等</a:t>
            </a:r>
            <a:endParaRPr lang="en-US" altLang="zh-CN" sz="1800" b="0" dirty="0">
              <a:solidFill>
                <a:schemeClr val="tx1"/>
              </a:solidFill>
            </a:endParaRPr>
          </a:p>
        </p:txBody>
      </p:sp>
      <p:sp>
        <p:nvSpPr>
          <p:cNvPr id="24" name="内容占位符 2"/>
          <p:cNvSpPr txBox="1">
            <a:spLocks/>
          </p:cNvSpPr>
          <p:nvPr/>
        </p:nvSpPr>
        <p:spPr bwMode="auto">
          <a:xfrm>
            <a:off x="1295400" y="5090187"/>
            <a:ext cx="4040188" cy="110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CAE14"/>
              </a:buClr>
              <a:buSzPct val="110000"/>
              <a:buChar char="•"/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charset="0"/>
              <a:buChar char="§"/>
              <a:defRPr sz="18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zh-CN" altLang="en-US" sz="1800" b="0" dirty="0">
                <a:solidFill>
                  <a:schemeClr val="tx1"/>
                </a:solidFill>
              </a:rPr>
              <a:t>探测各类粒子，用于科学研究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BESIII, JUNO, LHAASO, ATLAS, CMS …</a:t>
            </a:r>
          </a:p>
          <a:p>
            <a:pPr defTabSz="914400"/>
            <a:endParaRPr lang="en-US" altLang="zh-CN" b="0" kern="0" dirty="0"/>
          </a:p>
          <a:p>
            <a:pPr defTabSz="914400"/>
            <a:endParaRPr lang="en-US" altLang="zh-CN" b="0" kern="0" dirty="0"/>
          </a:p>
        </p:txBody>
      </p:sp>
      <p:sp>
        <p:nvSpPr>
          <p:cNvPr id="25" name="内容占位符 2"/>
          <p:cNvSpPr txBox="1">
            <a:spLocks/>
          </p:cNvSpPr>
          <p:nvPr/>
        </p:nvSpPr>
        <p:spPr bwMode="auto">
          <a:xfrm>
            <a:off x="6399212" y="5099630"/>
            <a:ext cx="4040188" cy="79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CAE14"/>
              </a:buClr>
              <a:buSzPct val="110000"/>
              <a:buChar char="•"/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charset="0"/>
              <a:buChar char="§"/>
              <a:defRPr sz="18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lvl="1" indent="-342900">
              <a:buClr>
                <a:srgbClr val="ECAE14"/>
              </a:buClr>
              <a:buSzPct val="110000"/>
              <a:buFont typeface="Arial" pitchFamily="34" charset="0"/>
              <a:buChar char="•"/>
            </a:pPr>
            <a:r>
              <a:rPr lang="zh-CN" altLang="en-US" sz="1800" b="0" dirty="0">
                <a:solidFill>
                  <a:schemeClr val="tx1"/>
                </a:solidFill>
              </a:rPr>
              <a:t>暗物质</a:t>
            </a:r>
            <a:r>
              <a:rPr lang="en-US" altLang="zh-CN" sz="1800" b="0" dirty="0">
                <a:solidFill>
                  <a:schemeClr val="tx1"/>
                </a:solidFill>
              </a:rPr>
              <a:t>/</a:t>
            </a:r>
            <a:r>
              <a:rPr lang="zh-CN" altLang="en-US" sz="1800" b="0" dirty="0">
                <a:solidFill>
                  <a:schemeClr val="tx1"/>
                </a:solidFill>
              </a:rPr>
              <a:t>暗能量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342900" lvl="1" indent="-342900">
              <a:buClr>
                <a:srgbClr val="ECAE14"/>
              </a:buClr>
              <a:buSzPct val="110000"/>
              <a:buFont typeface="Arial" pitchFamily="34" charset="0"/>
              <a:buChar char="•"/>
            </a:pPr>
            <a:r>
              <a:rPr lang="zh-CN" altLang="en-US" sz="1800" b="0" dirty="0">
                <a:solidFill>
                  <a:schemeClr val="tx1"/>
                </a:solidFill>
              </a:rPr>
              <a:t>宇宙起源、</a:t>
            </a:r>
            <a:r>
              <a:rPr lang="en-US" altLang="zh-CN" sz="1800" b="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6" name="内容占位符 2"/>
          <p:cNvSpPr txBox="1">
            <a:spLocks/>
          </p:cNvSpPr>
          <p:nvPr/>
        </p:nvSpPr>
        <p:spPr bwMode="auto">
          <a:xfrm>
            <a:off x="1295400" y="1708497"/>
            <a:ext cx="4040188" cy="110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ECAE14"/>
              </a:buClr>
              <a:buSzPct val="110000"/>
              <a:buChar char="•"/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charset="0"/>
              <a:buChar char="§"/>
              <a:defRPr sz="18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zh-CN" altLang="en-US" sz="1800" dirty="0"/>
              <a:t>夸克、轻子、玻色子</a:t>
            </a:r>
            <a:endParaRPr lang="en-US" altLang="zh-CN" sz="1800" dirty="0"/>
          </a:p>
          <a:p>
            <a:r>
              <a:rPr lang="zh-CN" altLang="en-US" sz="1800" dirty="0"/>
              <a:t>强力、弱力、电磁力、万有引力</a:t>
            </a:r>
            <a:endParaRPr lang="en-US" altLang="zh-CN" b="0" kern="0" dirty="0"/>
          </a:p>
          <a:p>
            <a:pPr defTabSz="914400"/>
            <a:endParaRPr lang="en-US" altLang="zh-CN" b="0" kern="0" dirty="0"/>
          </a:p>
        </p:txBody>
      </p:sp>
    </p:spTree>
    <p:extLst>
      <p:ext uri="{BB962C8B-B14F-4D97-AF65-F5344CB8AC3E}">
        <p14:creationId xmlns:p14="http://schemas.microsoft.com/office/powerpoint/2010/main" val="3454927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A New Golden Age for Computer Architecture?</a:t>
            </a:r>
            <a:endParaRPr lang="zh-CN" altLang="en-US" sz="3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30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6829075" cy="5033177"/>
          </a:xfrm>
          <a:prstGeom prst="rect">
            <a:avLst/>
          </a:prstGeom>
        </p:spPr>
      </p:pic>
      <p:pic>
        <p:nvPicPr>
          <p:cNvPr id="8" name="Google Shape;115;p1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3400" y="1415143"/>
            <a:ext cx="3689507" cy="49134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617076" y="6159300"/>
            <a:ext cx="5453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Source: </a:t>
            </a:r>
            <a:r>
              <a:rPr lang="en-US" altLang="zh-CN" sz="1600" dirty="0">
                <a:hlinkClick r:id="rId5"/>
              </a:rPr>
              <a:t>http://dx.doi.org/10.1145/3282307</a:t>
            </a:r>
            <a:r>
              <a:rPr lang="en-US" altLang="zh-CN" sz="1600" dirty="0"/>
              <a:t> (2019)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82208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现阶段一些发展方向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43001"/>
            <a:ext cx="10515600" cy="5257799"/>
          </a:xfrm>
        </p:spPr>
        <p:txBody>
          <a:bodyPr/>
          <a:lstStyle/>
          <a:p>
            <a:r>
              <a:rPr lang="zh-CN" altLang="en-US" sz="2000" dirty="0"/>
              <a:t>异构计算渐成主流</a:t>
            </a:r>
            <a:endParaRPr lang="en-US" altLang="zh-CN" sz="2000" dirty="0"/>
          </a:p>
          <a:p>
            <a:pPr lvl="1"/>
            <a:r>
              <a:rPr lang="en-US" altLang="zh-CN" sz="1800" dirty="0"/>
              <a:t>CPU</a:t>
            </a:r>
            <a:r>
              <a:rPr lang="zh-CN" altLang="en-US" sz="1800" dirty="0"/>
              <a:t>、</a:t>
            </a:r>
            <a:r>
              <a:rPr lang="en-US" altLang="zh-CN" sz="1800" dirty="0"/>
              <a:t>GPU</a:t>
            </a:r>
            <a:r>
              <a:rPr lang="zh-CN" altLang="en-US" sz="1800" dirty="0"/>
              <a:t>、</a:t>
            </a:r>
            <a:r>
              <a:rPr lang="en-US" altLang="zh-CN" sz="1800" dirty="0"/>
              <a:t>DPU</a:t>
            </a:r>
            <a:r>
              <a:rPr lang="zh-CN" altLang="en-US" sz="1800" dirty="0"/>
              <a:t>、</a:t>
            </a:r>
            <a:r>
              <a:rPr lang="en-US" altLang="zh-CN" sz="1800" dirty="0"/>
              <a:t>FPGA</a:t>
            </a:r>
            <a:r>
              <a:rPr lang="zh-CN" altLang="en-US" sz="1800" dirty="0"/>
              <a:t>、</a:t>
            </a:r>
            <a:r>
              <a:rPr lang="en-US" altLang="zh-CN" sz="1800" dirty="0"/>
              <a:t>ASIC</a:t>
            </a:r>
            <a:r>
              <a:rPr lang="zh-CN" altLang="en-US" sz="1800" dirty="0"/>
              <a:t>是目前通用计算领域的主流计算芯片</a:t>
            </a:r>
            <a:endParaRPr lang="en-US" altLang="zh-CN" sz="1800" dirty="0"/>
          </a:p>
          <a:p>
            <a:pPr lvl="1"/>
            <a:r>
              <a:rPr lang="en-US" altLang="zh-CN" sz="1800" dirty="0"/>
              <a:t>CPU</a:t>
            </a:r>
            <a:r>
              <a:rPr lang="zh-CN" altLang="en-US" sz="1800" dirty="0"/>
              <a:t>芯片兼顾控制和计算，是构成笔记本、智能终端及服务器计算硬件主体</a:t>
            </a:r>
            <a:endParaRPr lang="en-US" altLang="zh-CN" sz="1800" dirty="0"/>
          </a:p>
          <a:p>
            <a:pPr lvl="1"/>
            <a:r>
              <a:rPr lang="en-US" altLang="zh-CN" sz="1800" dirty="0"/>
              <a:t>GPU</a:t>
            </a:r>
            <a:r>
              <a:rPr lang="zh-CN" altLang="en-US" sz="1800" dirty="0"/>
              <a:t>芯片适合通用并行处理，应用领域由早期图像处理拓展至通用加速</a:t>
            </a:r>
            <a:endParaRPr lang="en-US" altLang="zh-CN" sz="1800" dirty="0"/>
          </a:p>
          <a:p>
            <a:pPr lvl="1"/>
            <a:r>
              <a:rPr lang="en-US" altLang="zh-CN" sz="1800" dirty="0"/>
              <a:t>FPGA</a:t>
            </a:r>
            <a:r>
              <a:rPr lang="zh-CN" altLang="en-US" sz="1800" dirty="0"/>
              <a:t>芯片具备可重构特性，适合于需要定制的航空航天、车载、工业、科学计算等领域</a:t>
            </a:r>
            <a:endParaRPr lang="en-US" altLang="zh-CN" sz="1800" dirty="0"/>
          </a:p>
          <a:p>
            <a:pPr lvl="1"/>
            <a:r>
              <a:rPr lang="en-US" altLang="zh-CN" sz="1800" dirty="0"/>
              <a:t>AI ASIC</a:t>
            </a:r>
            <a:r>
              <a:rPr lang="zh-CN" altLang="en-US" sz="1800" dirty="0"/>
              <a:t>芯片现已成为专用计算加速芯片创新的典型代表（</a:t>
            </a:r>
            <a:r>
              <a:rPr lang="en-US" altLang="zh-CN" sz="1800" dirty="0"/>
              <a:t>TPU</a:t>
            </a:r>
            <a:r>
              <a:rPr lang="zh-CN" altLang="en-US" sz="1800" dirty="0"/>
              <a:t>、寒武纪、</a:t>
            </a:r>
            <a:r>
              <a:rPr lang="en-US" altLang="zh-CN" sz="1800" dirty="0"/>
              <a:t>…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r>
              <a:rPr lang="zh-CN" altLang="en-US" sz="2000" dirty="0"/>
              <a:t>异构计算软件作用日益凸显</a:t>
            </a:r>
            <a:endParaRPr lang="en-US" altLang="zh-CN" sz="2000" dirty="0"/>
          </a:p>
          <a:p>
            <a:pPr lvl="1"/>
            <a:r>
              <a:rPr lang="zh-CN" altLang="en-US" sz="1800" dirty="0"/>
              <a:t>从硬件开发转移到深化应用、软硬件融合创新阶段，软件对异构计算的支撑作用越来越明显</a:t>
            </a:r>
            <a:endParaRPr lang="en-US" altLang="zh-CN" sz="1800" dirty="0"/>
          </a:p>
          <a:p>
            <a:r>
              <a:rPr lang="zh-CN" altLang="en-US" sz="2000" dirty="0"/>
              <a:t>数据中心异构体系开启由</a:t>
            </a:r>
            <a:r>
              <a:rPr lang="en-US" altLang="zh-CN" sz="2000" dirty="0"/>
              <a:t>GPU</a:t>
            </a:r>
            <a:r>
              <a:rPr lang="zh-CN" altLang="en-US" sz="2000" dirty="0"/>
              <a:t>到</a:t>
            </a:r>
            <a:r>
              <a:rPr lang="en-US" altLang="zh-CN" sz="2000" dirty="0"/>
              <a:t>DPU/FPGA</a:t>
            </a:r>
            <a:r>
              <a:rPr lang="zh-CN" altLang="en-US" sz="2000" dirty="0"/>
              <a:t>的新变革</a:t>
            </a:r>
            <a:endParaRPr lang="en-US" altLang="zh-CN" sz="2000" dirty="0"/>
          </a:p>
          <a:p>
            <a:pPr lvl="1"/>
            <a:r>
              <a:rPr lang="zh-CN" altLang="en-US" sz="1800" dirty="0"/>
              <a:t>将“</a:t>
            </a:r>
            <a:r>
              <a:rPr lang="en-US" altLang="zh-CN" sz="1800" dirty="0"/>
              <a:t>CPU</a:t>
            </a:r>
            <a:r>
              <a:rPr lang="zh-CN" altLang="en-US" sz="1800" dirty="0"/>
              <a:t>处理效率低下、</a:t>
            </a:r>
            <a:r>
              <a:rPr lang="en-US" altLang="zh-CN" sz="1800" dirty="0"/>
              <a:t>GPU</a:t>
            </a:r>
            <a:r>
              <a:rPr lang="zh-CN" altLang="en-US" sz="1800" dirty="0"/>
              <a:t>处理不了”的负载卸载到</a:t>
            </a:r>
            <a:r>
              <a:rPr lang="en-US" altLang="zh-CN" sz="1800" dirty="0"/>
              <a:t>DPU/FPGA</a:t>
            </a:r>
            <a:r>
              <a:rPr lang="zh-CN" altLang="en-US" sz="1800" dirty="0"/>
              <a:t>等专用芯片</a:t>
            </a:r>
            <a:endParaRPr lang="en-US" altLang="zh-CN" sz="1800" dirty="0"/>
          </a:p>
          <a:p>
            <a:r>
              <a:rPr lang="zh-CN" altLang="en-US" sz="2000" dirty="0"/>
              <a:t>高性能计算（超算、</a:t>
            </a:r>
            <a:r>
              <a:rPr lang="en-US" altLang="zh-CN" sz="2000" dirty="0"/>
              <a:t>HPC</a:t>
            </a:r>
            <a:r>
              <a:rPr lang="zh-CN" altLang="en-US" sz="2000" dirty="0"/>
              <a:t>）已经成为集群计算的重要应用领域</a:t>
            </a:r>
            <a:endParaRPr lang="en-US" altLang="zh-CN" sz="2000" dirty="0"/>
          </a:p>
          <a:p>
            <a:pPr lvl="1"/>
            <a:r>
              <a:rPr lang="en-US" altLang="zh-CN" sz="1800" dirty="0"/>
              <a:t>2021</a:t>
            </a:r>
            <a:r>
              <a:rPr lang="zh-CN" altLang="en-US" sz="1800" dirty="0"/>
              <a:t>年全世界开始步入</a:t>
            </a:r>
            <a:r>
              <a:rPr lang="en-US" altLang="zh-CN" sz="1800" dirty="0"/>
              <a:t>E</a:t>
            </a:r>
            <a:r>
              <a:rPr lang="zh-CN" altLang="en-US" sz="1800" dirty="0"/>
              <a:t>级计算时代</a:t>
            </a:r>
            <a:endParaRPr lang="en-US" altLang="zh-CN" sz="1800" dirty="0"/>
          </a:p>
          <a:p>
            <a:pPr lvl="1"/>
            <a:r>
              <a:rPr lang="zh-CN" altLang="en-US" sz="1800" dirty="0"/>
              <a:t>格点</a:t>
            </a:r>
            <a:r>
              <a:rPr lang="en-US" altLang="zh-CN" sz="1800" dirty="0"/>
              <a:t>QCD</a:t>
            </a:r>
            <a:r>
              <a:rPr lang="zh-CN" altLang="en-US" sz="1800" dirty="0"/>
              <a:t>、宇宙学模拟、粒子物理模拟等是</a:t>
            </a:r>
            <a:r>
              <a:rPr lang="en-US" altLang="zh-CN" sz="1800" dirty="0"/>
              <a:t>HPC</a:t>
            </a:r>
            <a:r>
              <a:rPr lang="zh-CN" altLang="en-US" sz="1800" dirty="0"/>
              <a:t>重点应用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1459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异构计算部件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32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A5CA03F-70F0-4FCF-843E-363B3B30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90" y="2042024"/>
            <a:ext cx="10568019" cy="27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54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711200" y="632358"/>
            <a:ext cx="10515600" cy="2852737"/>
          </a:xfrm>
        </p:spPr>
        <p:txBody>
          <a:bodyPr/>
          <a:lstStyle/>
          <a:p>
            <a:r>
              <a:rPr lang="zh-CN" altLang="en-US" dirty="0"/>
              <a:t>再回到高能物理数据处理</a:t>
            </a:r>
            <a:br>
              <a:rPr lang="en-US" altLang="zh-CN" dirty="0"/>
            </a:br>
            <a:r>
              <a:rPr lang="en-US" altLang="zh-CN" sz="3200" dirty="0"/>
              <a:t>——</a:t>
            </a:r>
            <a:r>
              <a:rPr lang="zh-CN" altLang="en-US" sz="3200" dirty="0"/>
              <a:t>软件的挑战与发展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FA4-0F48-4274-B5A3-A6DD68C4F678}" type="datetime1">
              <a:rPr lang="en-US" altLang="zh-CN" smtClean="0"/>
              <a:pPr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08B3-A1BD-485F-8A24-DF2C94B3BA14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13" y="3493333"/>
            <a:ext cx="3032276" cy="30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23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计算硬件的变迁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5486401"/>
            <a:ext cx="10515600" cy="990600"/>
          </a:xfrm>
        </p:spPr>
        <p:txBody>
          <a:bodyPr/>
          <a:lstStyle/>
          <a:p>
            <a:r>
              <a:rPr lang="zh-CN" altLang="en-US" sz="2400" dirty="0"/>
              <a:t>计算加速部件是异构的，软硬协同，编程是不统一的</a:t>
            </a:r>
            <a:endParaRPr lang="en-US" altLang="zh-CN" sz="2400" dirty="0"/>
          </a:p>
          <a:p>
            <a:r>
              <a:rPr lang="zh-CN" altLang="en-US" sz="2400" dirty="0"/>
              <a:t>如何整合到高能物理数据处理？</a:t>
            </a:r>
            <a:r>
              <a:rPr lang="zh-CN" altLang="en-US" sz="2400" dirty="0">
                <a:solidFill>
                  <a:srgbClr val="FF0000"/>
                </a:solidFill>
              </a:rPr>
              <a:t>给高能物理软件带来了巨大的挑战！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34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6156"/>
            <a:ext cx="9001815" cy="472440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9CBB127-F016-412F-A6AB-A0BBFB43B2DA}"/>
              </a:ext>
            </a:extLst>
          </p:cNvPr>
          <p:cNvSpPr txBox="1"/>
          <p:nvPr/>
        </p:nvSpPr>
        <p:spPr>
          <a:xfrm rot="3660000">
            <a:off x="8180939" y="2427299"/>
            <a:ext cx="659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DPU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0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并行处理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43001"/>
            <a:ext cx="10820400" cy="5033963"/>
          </a:xfrm>
        </p:spPr>
        <p:txBody>
          <a:bodyPr/>
          <a:lstStyle/>
          <a:p>
            <a:r>
              <a:rPr lang="zh-CN" altLang="en-US" sz="2000" dirty="0"/>
              <a:t>现代处理器硬件的一个核心特征是“并行处理”</a:t>
            </a:r>
            <a:endParaRPr lang="en-US" altLang="zh-CN" sz="2000" dirty="0"/>
          </a:p>
          <a:p>
            <a:pPr lvl="1"/>
            <a:r>
              <a:rPr lang="en-US" altLang="zh-CN" sz="1800" dirty="0"/>
              <a:t>SIMD</a:t>
            </a:r>
            <a:r>
              <a:rPr lang="zh-CN" altLang="en-US" sz="1800" dirty="0"/>
              <a:t> </a:t>
            </a:r>
            <a:r>
              <a:rPr lang="en-US" altLang="zh-CN" sz="1800" dirty="0"/>
              <a:t>– Single Instruction Multiple Data (</a:t>
            </a:r>
            <a:r>
              <a:rPr lang="en-US" altLang="zh-CN" sz="1800" dirty="0" err="1"/>
              <a:t>vectorisation</a:t>
            </a:r>
            <a:r>
              <a:rPr lang="en-US" altLang="zh-CN" sz="1800" dirty="0"/>
              <a:t>)</a:t>
            </a:r>
          </a:p>
          <a:p>
            <a:pPr lvl="2"/>
            <a:r>
              <a:rPr lang="zh-CN" altLang="en-US" sz="1600" dirty="0"/>
              <a:t>在多个数据对象上执行相同的操作</a:t>
            </a:r>
            <a:endParaRPr lang="en-US" altLang="zh-CN" sz="1600" dirty="0"/>
          </a:p>
          <a:p>
            <a:pPr lvl="1"/>
            <a:r>
              <a:rPr lang="en-US" altLang="zh-CN" sz="1800" dirty="0"/>
              <a:t>MIMD – Multiple Instruction Multiple Data (multi-threading or multi-processing)</a:t>
            </a:r>
          </a:p>
          <a:p>
            <a:pPr lvl="2"/>
            <a:r>
              <a:rPr lang="zh-CN" altLang="en-US" sz="1600" dirty="0"/>
              <a:t>同时在多个对象上执行多个操作</a:t>
            </a:r>
            <a:endParaRPr lang="en-US" altLang="zh-CN" sz="1600" dirty="0"/>
          </a:p>
          <a:p>
            <a:r>
              <a:rPr lang="zh-CN" altLang="en-US" sz="2000" dirty="0"/>
              <a:t>由于事例独立性使得高能物理数据处理具有天然并行性，通常采用</a:t>
            </a:r>
            <a:r>
              <a:rPr lang="zh-CN" altLang="en-US" sz="2000" dirty="0">
                <a:solidFill>
                  <a:srgbClr val="FF0000"/>
                </a:solidFill>
              </a:rPr>
              <a:t>粗粒度</a:t>
            </a:r>
            <a:r>
              <a:rPr lang="zh-CN" altLang="en-US" sz="2000" dirty="0"/>
              <a:t>的并行化</a:t>
            </a:r>
            <a:endParaRPr lang="en-US" altLang="zh-CN" sz="2000" dirty="0"/>
          </a:p>
          <a:p>
            <a:pPr lvl="1"/>
            <a:r>
              <a:rPr lang="zh-CN" altLang="en-US" sz="1800" dirty="0"/>
              <a:t>将一个任务分成多个作业，同时运行（作业并行）</a:t>
            </a:r>
            <a:endParaRPr lang="en-US" altLang="zh-CN" sz="1800" dirty="0"/>
          </a:p>
          <a:p>
            <a:pPr lvl="1"/>
            <a:r>
              <a:rPr lang="zh-CN" altLang="en-US" sz="1800" dirty="0"/>
              <a:t>在一个作业内部同时处理多个事例（事例间并行）</a:t>
            </a:r>
            <a:endParaRPr lang="en-US" altLang="zh-CN" sz="1800" dirty="0"/>
          </a:p>
          <a:p>
            <a:pPr lvl="1"/>
            <a:r>
              <a:rPr lang="zh-CN" altLang="en-US" sz="1800" dirty="0"/>
              <a:t>在一个事例上同时执行多个操作（事例内并行）</a:t>
            </a:r>
            <a:endParaRPr lang="en-US" altLang="zh-CN" sz="1800" dirty="0"/>
          </a:p>
          <a:p>
            <a:r>
              <a:rPr lang="zh-CN" altLang="en-US" sz="2000" dirty="0"/>
              <a:t>现代计算机硬件需要更加</a:t>
            </a:r>
            <a:r>
              <a:rPr lang="zh-CN" altLang="en-US" sz="2000" dirty="0">
                <a:solidFill>
                  <a:srgbClr val="FF0000"/>
                </a:solidFill>
              </a:rPr>
              <a:t>细粒度</a:t>
            </a:r>
            <a:r>
              <a:rPr lang="zh-CN" altLang="en-US" sz="2000" dirty="0"/>
              <a:t>的并行，比如超级计算、数千个</a:t>
            </a:r>
            <a:r>
              <a:rPr lang="en-US" altLang="zh-CN" sz="2000" dirty="0"/>
              <a:t>GPU</a:t>
            </a:r>
            <a:r>
              <a:rPr lang="zh-CN" altLang="en-US" sz="2000" dirty="0"/>
              <a:t>卡并行</a:t>
            </a:r>
            <a:endParaRPr lang="en-US" altLang="zh-CN" sz="2000" dirty="0"/>
          </a:p>
          <a:p>
            <a:pPr lvl="1"/>
            <a:r>
              <a:rPr lang="zh-CN" altLang="en-US" sz="1800" dirty="0"/>
              <a:t>比如“太湖之光”的主从核的众核架构等</a:t>
            </a:r>
            <a:endParaRPr lang="en-US" altLang="zh-CN" sz="1800" dirty="0"/>
          </a:p>
          <a:p>
            <a:pPr lvl="1"/>
            <a:r>
              <a:rPr lang="zh-CN" altLang="en-US" sz="1800" dirty="0"/>
              <a:t>需要根据物理问题，重新思考新的架构与算法</a:t>
            </a:r>
            <a:endParaRPr lang="en-US" altLang="zh-CN" sz="1800" dirty="0"/>
          </a:p>
          <a:p>
            <a:pPr lvl="1"/>
            <a:endParaRPr lang="zh-CN" altLang="en-US" sz="1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6790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异构编程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目前，已有多种并行硬件架构</a:t>
            </a:r>
            <a:endParaRPr lang="en-US" altLang="zh-CN" sz="2000" dirty="0"/>
          </a:p>
          <a:p>
            <a:r>
              <a:rPr lang="en-US" altLang="zh-CN" sz="2000" dirty="0"/>
              <a:t>CPU</a:t>
            </a:r>
            <a:r>
              <a:rPr lang="zh-CN" altLang="en-US" sz="2000" dirty="0"/>
              <a:t>并行指令集各不相同</a:t>
            </a:r>
            <a:endParaRPr lang="en-US" altLang="zh-CN" sz="2000" dirty="0"/>
          </a:p>
          <a:p>
            <a:pPr lvl="1"/>
            <a:r>
              <a:rPr lang="en-US" altLang="zh-CN" sz="1800" dirty="0"/>
              <a:t>X86: SSE4.2 (Streaming SIMD Extensions), AVX (Intel Advanced Vector Extensions), AVX2, AVX512</a:t>
            </a:r>
          </a:p>
          <a:p>
            <a:pPr lvl="1"/>
            <a:r>
              <a:rPr lang="en-US" altLang="zh-CN" sz="1800" dirty="0"/>
              <a:t>ARM: NEON, SVE (Scalable Vector Extension)</a:t>
            </a:r>
          </a:p>
          <a:p>
            <a:pPr lvl="1"/>
            <a:r>
              <a:rPr lang="en-US" altLang="zh-CN" sz="1800" dirty="0"/>
              <a:t>Others: VMX(</a:t>
            </a:r>
            <a:r>
              <a:rPr lang="en-US" altLang="zh-CN" sz="1800" dirty="0" err="1"/>
              <a:t>Altivec</a:t>
            </a:r>
            <a:r>
              <a:rPr lang="en-US" altLang="zh-CN" sz="1800" dirty="0"/>
              <a:t>), VSX (power7)</a:t>
            </a:r>
          </a:p>
          <a:p>
            <a:r>
              <a:rPr lang="en-US" altLang="zh-CN" sz="2200" dirty="0"/>
              <a:t>GPU/FPGA</a:t>
            </a:r>
            <a:r>
              <a:rPr lang="zh-CN" altLang="en-US" sz="2200" dirty="0"/>
              <a:t>架构</a:t>
            </a:r>
            <a:endParaRPr lang="en-US" altLang="zh-CN" sz="2200" dirty="0"/>
          </a:p>
          <a:p>
            <a:pPr lvl="1"/>
            <a:r>
              <a:rPr lang="en-US" altLang="zh-CN" sz="1800" dirty="0" err="1"/>
              <a:t>Nvidia</a:t>
            </a:r>
            <a:r>
              <a:rPr lang="en-US" altLang="zh-CN" sz="1800" dirty="0"/>
              <a:t>, AMD, Intel, </a:t>
            </a:r>
            <a:r>
              <a:rPr lang="en-US" altLang="zh-CN" sz="1800" dirty="0" err="1"/>
              <a:t>Sugon</a:t>
            </a:r>
            <a:r>
              <a:rPr lang="en-US" altLang="zh-CN" sz="1800" dirty="0"/>
              <a:t>, Xilinx, Altera(Intel), …</a:t>
            </a:r>
          </a:p>
          <a:p>
            <a:r>
              <a:rPr lang="zh-CN" altLang="en-US" sz="2000" dirty="0"/>
              <a:t>其它超越冯诺依曼架构的体系，比如</a:t>
            </a:r>
            <a:r>
              <a:rPr lang="en-US" altLang="zh-CN" sz="2000" dirty="0"/>
              <a:t>Intel CSA</a:t>
            </a:r>
          </a:p>
          <a:p>
            <a:r>
              <a:rPr lang="zh-CN" altLang="en-US" sz="2000" dirty="0"/>
              <a:t>各种编程框架</a:t>
            </a:r>
            <a:endParaRPr lang="en-US" altLang="zh-CN" sz="2000" dirty="0"/>
          </a:p>
          <a:p>
            <a:pPr lvl="1"/>
            <a:r>
              <a:rPr lang="en-US" altLang="zh-CN" sz="1800" dirty="0"/>
              <a:t>CUDA, TBB, </a:t>
            </a:r>
            <a:r>
              <a:rPr lang="en-US" altLang="zh-CN" sz="1800" dirty="0" err="1"/>
              <a:t>OpenACC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OpenMP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OpenCL</a:t>
            </a:r>
            <a:r>
              <a:rPr lang="en-US" altLang="zh-CN" sz="1800" dirty="0"/>
              <a:t> (</a:t>
            </a:r>
            <a:r>
              <a:rPr lang="en-US" altLang="zh-CN" sz="1800" dirty="0">
                <a:sym typeface="Wingdings" panose="05000000000000000000" pitchFamily="2" charset="2"/>
              </a:rPr>
              <a:t>Vulcan</a:t>
            </a:r>
            <a:r>
              <a:rPr lang="en-US" altLang="zh-CN" sz="1800" dirty="0"/>
              <a:t>), </a:t>
            </a:r>
            <a:r>
              <a:rPr lang="en-US" altLang="zh-CN" sz="1800" dirty="0" err="1"/>
              <a:t>Kokkos</a:t>
            </a:r>
            <a:r>
              <a:rPr lang="en-US" altLang="zh-CN" sz="1800" dirty="0"/>
              <a:t>, …</a:t>
            </a:r>
          </a:p>
          <a:p>
            <a:pPr lvl="1"/>
            <a:r>
              <a:rPr lang="en-US" altLang="zh-CN" sz="1800" dirty="0"/>
              <a:t>HIP (</a:t>
            </a:r>
            <a:r>
              <a:rPr lang="en-US" altLang="zh-CN" sz="1800" dirty="0" err="1"/>
              <a:t>sugon</a:t>
            </a:r>
            <a:r>
              <a:rPr lang="en-US" altLang="zh-CN" sz="1800" dirty="0"/>
              <a:t> DCU), Verilog, </a:t>
            </a:r>
            <a:r>
              <a:rPr lang="en-US" altLang="zh-CN" sz="1800" dirty="0" err="1"/>
              <a:t>vivada</a:t>
            </a:r>
            <a:r>
              <a:rPr lang="en-US" altLang="zh-CN" sz="1800" dirty="0"/>
              <a:t>/</a:t>
            </a:r>
            <a:r>
              <a:rPr lang="en-US" altLang="zh-CN" sz="1800" dirty="0" err="1"/>
              <a:t>vitis</a:t>
            </a:r>
            <a:r>
              <a:rPr lang="en-US" altLang="zh-CN" sz="1800" dirty="0"/>
              <a:t>, …</a:t>
            </a:r>
          </a:p>
          <a:p>
            <a:pPr lvl="1"/>
            <a:r>
              <a:rPr lang="en-US" altLang="zh-CN" sz="1800" dirty="0"/>
              <a:t>Hadoop, Spark, STORM, …</a:t>
            </a:r>
            <a:endParaRPr lang="zh-CN" altLang="en-US" sz="2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FA4-0F48-4274-B5A3-A6DD68C4F678}" type="datetime1">
              <a:rPr lang="en-US" altLang="zh-CN" smtClean="0"/>
              <a:pPr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08B3-A1BD-485F-8A24-DF2C94B3BA14}" type="slidenum">
              <a:rPr lang="zh-CN" altLang="en-US" smtClean="0"/>
              <a:pPr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1051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开源软件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高能物理贡献了很多开源软件</a:t>
            </a:r>
            <a:endParaRPr lang="en-US" altLang="zh-CN" sz="2000" dirty="0"/>
          </a:p>
          <a:p>
            <a:pPr lvl="1"/>
            <a:r>
              <a:rPr lang="zh-CN" altLang="en-US" sz="1800" dirty="0"/>
              <a:t>存储、计算、网络、数据分析等</a:t>
            </a:r>
            <a:endParaRPr lang="en-US" altLang="zh-CN" sz="1800" dirty="0"/>
          </a:p>
          <a:p>
            <a:pPr lvl="1"/>
            <a:r>
              <a:rPr lang="en-US" altLang="zh-CN" sz="1800" dirty="0"/>
              <a:t>GEANT4, ROOT, RUCIO, CVMFS, EOS, </a:t>
            </a:r>
            <a:r>
              <a:rPr lang="en-US" altLang="zh-CN" sz="1800" dirty="0" err="1"/>
              <a:t>dCache</a:t>
            </a:r>
            <a:r>
              <a:rPr lang="en-US" altLang="zh-CN" sz="1800" dirty="0"/>
              <a:t>, CASTOR, …</a:t>
            </a:r>
          </a:p>
          <a:p>
            <a:r>
              <a:rPr lang="zh-CN" altLang="en-US" sz="2000" dirty="0"/>
              <a:t>使用大量的业界开源系统</a:t>
            </a:r>
            <a:endParaRPr lang="en-US" altLang="zh-CN" sz="2000" dirty="0"/>
          </a:p>
          <a:p>
            <a:pPr lvl="1"/>
            <a:r>
              <a:rPr lang="en-US" altLang="zh-CN" sz="1800" dirty="0"/>
              <a:t>Openstack, CEPH, Hadoop, Spark, …</a:t>
            </a:r>
          </a:p>
          <a:p>
            <a:r>
              <a:rPr lang="zh-CN" altLang="en-US" sz="2000" dirty="0"/>
              <a:t>与业界开源软件互相融合，取长补短</a:t>
            </a:r>
            <a:endParaRPr lang="en-US" altLang="zh-CN" sz="2000" dirty="0"/>
          </a:p>
          <a:p>
            <a:pPr lvl="1"/>
            <a:r>
              <a:rPr lang="zh-CN" altLang="en-US" sz="1800" dirty="0"/>
              <a:t>业界的开源社区活跃，文档齐全</a:t>
            </a:r>
            <a:endParaRPr lang="en-US" altLang="zh-CN" sz="1800" dirty="0"/>
          </a:p>
          <a:p>
            <a:r>
              <a:rPr lang="zh-CN" altLang="en-US" sz="2000" dirty="0">
                <a:solidFill>
                  <a:srgbClr val="FF0000"/>
                </a:solidFill>
              </a:rPr>
              <a:t>挑战：如何整合开源软件，长期发展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37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876800"/>
            <a:ext cx="1016265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59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数据科学与机器学习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今年来，</a:t>
            </a:r>
            <a:r>
              <a:rPr lang="zh-CN" altLang="en-US" sz="2000" dirty="0">
                <a:solidFill>
                  <a:srgbClr val="FF0000"/>
                </a:solidFill>
              </a:rPr>
              <a:t>数据科学</a:t>
            </a:r>
            <a:r>
              <a:rPr lang="zh-CN" altLang="en-US" sz="2000" dirty="0"/>
              <a:t>与</a:t>
            </a:r>
            <a:r>
              <a:rPr lang="zh-CN" altLang="en-US" sz="2000" dirty="0">
                <a:solidFill>
                  <a:srgbClr val="FF0000"/>
                </a:solidFill>
              </a:rPr>
              <a:t>机器学习</a:t>
            </a:r>
            <a:r>
              <a:rPr lang="zh-CN" altLang="en-US" sz="2000" dirty="0"/>
              <a:t>蓬勃发展</a:t>
            </a:r>
            <a:endParaRPr lang="en-US" altLang="zh-CN" sz="2000" dirty="0"/>
          </a:p>
          <a:p>
            <a:pPr lvl="1"/>
            <a:r>
              <a:rPr lang="zh-CN" altLang="en-US" sz="1800" dirty="0"/>
              <a:t>算法、算力、数据组成</a:t>
            </a:r>
            <a:r>
              <a:rPr lang="zh-CN" altLang="en-US" sz="1800" dirty="0">
                <a:solidFill>
                  <a:srgbClr val="FF0000"/>
                </a:solidFill>
              </a:rPr>
              <a:t>计算智能</a:t>
            </a:r>
            <a:endParaRPr lang="en-US" altLang="zh-CN" sz="1800" dirty="0">
              <a:solidFill>
                <a:srgbClr val="FF0000"/>
              </a:solidFill>
            </a:endParaRPr>
          </a:p>
          <a:p>
            <a:r>
              <a:rPr lang="en-US" altLang="zh-CN" sz="2000" dirty="0"/>
              <a:t>Python</a:t>
            </a:r>
            <a:r>
              <a:rPr lang="zh-CN" altLang="en-US" sz="2000" dirty="0"/>
              <a:t>已经变成了数据科学的基本语言</a:t>
            </a:r>
            <a:endParaRPr lang="en-US" altLang="zh-CN" sz="2000" dirty="0"/>
          </a:p>
          <a:p>
            <a:pPr lvl="1"/>
            <a:r>
              <a:rPr lang="zh-CN" altLang="en-US" sz="1800" dirty="0"/>
              <a:t>社区活跃，文档丰富</a:t>
            </a:r>
            <a:endParaRPr lang="en-US" altLang="zh-CN" sz="1800" dirty="0"/>
          </a:p>
          <a:p>
            <a:pPr lvl="1"/>
            <a:r>
              <a:rPr lang="en-US" altLang="zh-CN" sz="1800" dirty="0" err="1"/>
              <a:t>Numpy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matplotlib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pytorch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tensorflow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etc</a:t>
            </a:r>
            <a:endParaRPr lang="en-US" altLang="zh-CN" sz="1800" dirty="0"/>
          </a:p>
          <a:p>
            <a:r>
              <a:rPr lang="zh-CN" altLang="en-US" sz="2200" dirty="0"/>
              <a:t>上世纪</a:t>
            </a:r>
            <a:r>
              <a:rPr lang="en-US" altLang="zh-CN" sz="2200" dirty="0"/>
              <a:t>90</a:t>
            </a:r>
            <a:r>
              <a:rPr lang="zh-CN" altLang="en-US" sz="2200" dirty="0"/>
              <a:t>年代，高能物理领域开始机器学习技术</a:t>
            </a:r>
            <a:endParaRPr lang="en-US" altLang="zh-CN" sz="2200" dirty="0"/>
          </a:p>
          <a:p>
            <a:r>
              <a:rPr lang="zh-CN" altLang="en-US" sz="2200" dirty="0"/>
              <a:t>目前，机器学习已广泛应用于高能物理</a:t>
            </a:r>
            <a:endParaRPr lang="en-US" altLang="zh-CN" sz="2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38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45653"/>
            <a:ext cx="2705171" cy="7021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836" y="1443926"/>
            <a:ext cx="3559134" cy="22555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733800"/>
            <a:ext cx="3171968" cy="26300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894648-0C06-4529-987F-912B098E5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85" y="3621314"/>
            <a:ext cx="2845795" cy="27576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477270-2625-4A45-843D-E4849CCD6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598" y="3712301"/>
            <a:ext cx="2717800" cy="272098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753D2DE-1F95-43A8-91D6-1A6FD9D69D62}"/>
              </a:ext>
            </a:extLst>
          </p:cNvPr>
          <p:cNvSpPr txBox="1"/>
          <p:nvPr/>
        </p:nvSpPr>
        <p:spPr>
          <a:xfrm>
            <a:off x="4619768" y="6300750"/>
            <a:ext cx="6962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 </a:t>
            </a:r>
            <a:r>
              <a:rPr lang="en-US" altLang="zh-CN" sz="11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Blaiszik</a:t>
            </a:r>
            <a:r>
              <a:rPr lang="en-US" altLang="zh-CN" sz="11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“2021 AI/ML Publication Statistics and Charts”. </a:t>
            </a:r>
            <a:r>
              <a:rPr lang="en-US" altLang="zh-CN" sz="11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Zenodo</a:t>
            </a:r>
            <a:r>
              <a:rPr lang="en-US" altLang="zh-CN" sz="11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Sep. 07, 2022. </a:t>
            </a:r>
            <a:r>
              <a:rPr lang="en-US" altLang="zh-CN" sz="11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altLang="zh-CN" sz="11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10.5281/zenodo.7057437</a:t>
            </a:r>
            <a:r>
              <a:rPr lang="en-US" altLang="zh-CN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49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7F88BE-317B-4C60-AE78-6CCE9099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AI4Science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3B0960-06DC-4A52-95A1-0C566ACB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AI4Science</a:t>
            </a:r>
            <a:r>
              <a:rPr lang="zh-CN" altLang="en-US" sz="2000" dirty="0"/>
              <a:t>顾名思义：将大数据、机器学习、深度学习等人工智能技术应用到科学研究中</a:t>
            </a:r>
            <a:endParaRPr lang="en-US" altLang="zh-CN" sz="2000" dirty="0"/>
          </a:p>
          <a:p>
            <a:r>
              <a:rPr lang="en-US" altLang="zh-CN" sz="2000" dirty="0"/>
              <a:t>AI</a:t>
            </a:r>
            <a:r>
              <a:rPr lang="zh-CN" altLang="en-US" sz="2000" dirty="0"/>
              <a:t>处理多维、多模态的海量数据，不仅将加速科研流程，还将帮助发现新的科学规律</a:t>
            </a:r>
            <a:endParaRPr lang="en-US" altLang="zh-CN" sz="2000" dirty="0"/>
          </a:p>
          <a:p>
            <a:r>
              <a:rPr lang="en-US" altLang="zh-CN" sz="2000" dirty="0">
                <a:solidFill>
                  <a:srgbClr val="FF0000"/>
                </a:solidFill>
              </a:rPr>
              <a:t>AI4Science</a:t>
            </a:r>
            <a:r>
              <a:rPr lang="zh-CN" altLang="en-US" sz="2000" dirty="0">
                <a:solidFill>
                  <a:srgbClr val="FF0000"/>
                </a:solidFill>
              </a:rPr>
              <a:t>不仅仅是将</a:t>
            </a:r>
            <a:r>
              <a:rPr lang="en-US" altLang="zh-CN" sz="2000" dirty="0">
                <a:solidFill>
                  <a:srgbClr val="FF0000"/>
                </a:solidFill>
              </a:rPr>
              <a:t>AI</a:t>
            </a:r>
            <a:r>
              <a:rPr lang="zh-CN" altLang="en-US" sz="2000" dirty="0">
                <a:solidFill>
                  <a:srgbClr val="FF0000"/>
                </a:solidFill>
              </a:rPr>
              <a:t>应用到</a:t>
            </a:r>
            <a:r>
              <a:rPr lang="en-US" altLang="zh-CN" sz="2000" dirty="0">
                <a:solidFill>
                  <a:srgbClr val="FF0000"/>
                </a:solidFill>
              </a:rPr>
              <a:t>Science</a:t>
            </a:r>
            <a:r>
              <a:rPr lang="zh-CN" altLang="en-US" sz="2000" dirty="0">
                <a:solidFill>
                  <a:srgbClr val="FF0000"/>
                </a:solidFill>
              </a:rPr>
              <a:t>，</a:t>
            </a:r>
            <a:r>
              <a:rPr lang="zh-CN" altLang="en-US" sz="2000" dirty="0"/>
              <a:t>而是两者相互影响与耦合，共同发展</a:t>
            </a:r>
            <a:endParaRPr lang="en-US" altLang="zh-CN" sz="2000" dirty="0"/>
          </a:p>
          <a:p>
            <a:r>
              <a:rPr lang="en-US" altLang="zh-CN" sz="2000" dirty="0"/>
              <a:t>DeepMind</a:t>
            </a:r>
            <a:r>
              <a:rPr lang="zh-CN" altLang="en-US" sz="2000" dirty="0"/>
              <a:t>最新研究登</a:t>
            </a:r>
            <a:r>
              <a:rPr lang="en-US" altLang="zh-CN" sz="2000" dirty="0"/>
              <a:t>Nature</a:t>
            </a:r>
            <a:r>
              <a:rPr lang="zh-CN" altLang="en-US" sz="2000" dirty="0"/>
              <a:t>，揭示</a:t>
            </a:r>
            <a:r>
              <a:rPr lang="en-US" altLang="zh-CN" sz="2000" dirty="0"/>
              <a:t>AI</a:t>
            </a:r>
            <a:r>
              <a:rPr lang="zh-CN" altLang="en-US" sz="2000" dirty="0"/>
              <a:t>时代科研新范式，开拓未知领域，孕育科技革命，其中包括数据采集、数据选择、数据标注、数据生成以及</a:t>
            </a:r>
            <a:r>
              <a:rPr lang="zh-CN" altLang="en-US" sz="2000" dirty="0">
                <a:solidFill>
                  <a:srgbClr val="FF0000"/>
                </a:solidFill>
              </a:rPr>
              <a:t>粒子物理应用</a:t>
            </a:r>
            <a:r>
              <a:rPr lang="zh-CN" altLang="en-US" sz="2000" dirty="0"/>
              <a:t>等</a:t>
            </a:r>
            <a:endParaRPr lang="en-US" altLang="zh-CN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962F01-7F73-427E-B63D-D8E0FC6E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E5FA9D-8385-4328-9E57-28304ACC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39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2DF8DB-07F1-4D14-B3DB-72998B64B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75" y="3962400"/>
            <a:ext cx="8673367" cy="250428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AB386E9-29E9-48AA-BDAF-D1FBAB47291A}"/>
              </a:ext>
            </a:extLst>
          </p:cNvPr>
          <p:cNvSpPr txBox="1"/>
          <p:nvPr/>
        </p:nvSpPr>
        <p:spPr>
          <a:xfrm>
            <a:off x="7335738" y="3402331"/>
            <a:ext cx="4182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0" i="1" dirty="0">
                <a:solidFill>
                  <a:srgbClr val="7030A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https://www.nature.com/articles/s41586-023-06221-2</a:t>
            </a:r>
            <a:endParaRPr lang="zh-CN" altLang="en-US" sz="600" i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27FD906-3918-4834-8781-2D0CD9798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815857"/>
            <a:ext cx="2650825" cy="2650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D374-57DF-4A19-B1E4-4F4437690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40" y="3088928"/>
            <a:ext cx="6238921" cy="7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5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高能物理实验数据挑战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/>
              <a:t>北京正负电子对撞机</a:t>
            </a:r>
            <a:r>
              <a:rPr lang="en-US" altLang="zh-CN" sz="2000" dirty="0"/>
              <a:t>BECPII/BESIII</a:t>
            </a:r>
          </a:p>
          <a:p>
            <a:pPr lvl="1">
              <a:lnSpc>
                <a:spcPct val="120000"/>
              </a:lnSpc>
            </a:pPr>
            <a:r>
              <a:rPr lang="zh-CN" altLang="en-US" sz="1800" dirty="0"/>
              <a:t>每年</a:t>
            </a:r>
            <a:r>
              <a:rPr lang="en-US" altLang="zh-CN" sz="1800" dirty="0"/>
              <a:t>~1PB</a:t>
            </a:r>
            <a:r>
              <a:rPr lang="zh-CN" altLang="en-US" sz="1800" dirty="0"/>
              <a:t> </a:t>
            </a:r>
            <a:r>
              <a:rPr lang="en-US" altLang="zh-CN" sz="1800" dirty="0"/>
              <a:t>raw data</a:t>
            </a:r>
            <a:r>
              <a:rPr lang="zh-CN" altLang="en-US" sz="1800" dirty="0"/>
              <a:t>，已经积累</a:t>
            </a:r>
            <a:r>
              <a:rPr lang="en-US" altLang="zh-CN" sz="1800" dirty="0"/>
              <a:t>20PB+</a:t>
            </a:r>
          </a:p>
          <a:p>
            <a:pPr>
              <a:lnSpc>
                <a:spcPct val="120000"/>
              </a:lnSpc>
            </a:pPr>
            <a:r>
              <a:rPr lang="zh-CN" altLang="en-US" sz="2000" dirty="0"/>
              <a:t>中微子实验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zh-CN" altLang="en-US" sz="1800" dirty="0"/>
              <a:t>大亚湾中微子实验已经积累</a:t>
            </a:r>
            <a:r>
              <a:rPr lang="en-US" altLang="zh-CN" sz="1800" dirty="0"/>
              <a:t>&gt;2PB</a:t>
            </a:r>
            <a:r>
              <a:rPr lang="zh-CN" altLang="en-US" sz="1800" dirty="0"/>
              <a:t>原始数据</a:t>
            </a:r>
            <a:endParaRPr lang="en-US" altLang="zh-CN" sz="1800" dirty="0"/>
          </a:p>
          <a:p>
            <a:pPr lvl="1">
              <a:lnSpc>
                <a:spcPct val="120000"/>
              </a:lnSpc>
            </a:pPr>
            <a:r>
              <a:rPr lang="zh-CN" altLang="en-US" sz="1800" dirty="0"/>
              <a:t>江门中微子实验每年将产生</a:t>
            </a:r>
            <a:r>
              <a:rPr lang="en-US" altLang="zh-CN" sz="1800" dirty="0"/>
              <a:t>3PB</a:t>
            </a:r>
            <a:r>
              <a:rPr lang="zh-CN" altLang="en-US" sz="1800" dirty="0"/>
              <a:t>数据</a:t>
            </a:r>
            <a:endParaRPr lang="en-US" altLang="zh-CN" sz="18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高海拔宇宙线实验</a:t>
            </a:r>
            <a:r>
              <a:rPr lang="en-US" altLang="zh-CN" sz="2000" dirty="0"/>
              <a:t>LHAASO</a:t>
            </a:r>
          </a:p>
          <a:p>
            <a:pPr lvl="1">
              <a:lnSpc>
                <a:spcPct val="120000"/>
              </a:lnSpc>
            </a:pPr>
            <a:r>
              <a:rPr lang="zh-CN" altLang="en-US" sz="1800" dirty="0"/>
              <a:t>位于四川稻城海子山，海拔</a:t>
            </a:r>
            <a:r>
              <a:rPr lang="en-US" altLang="zh-CN" sz="1800" dirty="0"/>
              <a:t>4400</a:t>
            </a:r>
            <a:r>
              <a:rPr lang="zh-CN" altLang="en-US" sz="1800" dirty="0"/>
              <a:t>米</a:t>
            </a:r>
            <a:endParaRPr lang="en-US" altLang="zh-CN" sz="1800" dirty="0"/>
          </a:p>
          <a:p>
            <a:pPr lvl="1">
              <a:lnSpc>
                <a:spcPct val="120000"/>
              </a:lnSpc>
            </a:pPr>
            <a:r>
              <a:rPr lang="zh-CN" altLang="en-US" sz="1800" dirty="0"/>
              <a:t>目前已经运行，每年产生</a:t>
            </a:r>
            <a:r>
              <a:rPr lang="en-US" altLang="zh-CN" sz="1800" dirty="0"/>
              <a:t>10PB</a:t>
            </a:r>
            <a:r>
              <a:rPr lang="zh-CN" altLang="en-US" sz="1800" dirty="0"/>
              <a:t>以上的数据</a:t>
            </a:r>
            <a:endParaRPr lang="en-US" altLang="zh-CN" sz="18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高能同步辐射光源</a:t>
            </a:r>
            <a:r>
              <a:rPr sz="2000" dirty="0"/>
              <a:t>HEPS</a:t>
            </a:r>
          </a:p>
          <a:p>
            <a:pPr lvl="1" algn="l">
              <a:lnSpc>
                <a:spcPct val="120000"/>
              </a:lnSpc>
            </a:pPr>
            <a:r>
              <a:rPr lang="en-US" altLang="zh-CN" sz="1800" dirty="0"/>
              <a:t>Avg 300</a:t>
            </a:r>
            <a:r>
              <a:rPr sz="1800" dirty="0"/>
              <a:t>PB</a:t>
            </a:r>
            <a:r>
              <a:rPr lang="en-US" sz="1800" dirty="0"/>
              <a:t>/</a:t>
            </a:r>
            <a:r>
              <a:rPr lang="en-US" sz="1800" dirty="0" err="1"/>
              <a:t>year</a:t>
            </a:r>
            <a:r>
              <a:rPr sz="1800" dirty="0" err="1"/>
              <a:t>原始数据</a:t>
            </a:r>
            <a:r>
              <a:rPr sz="1800" dirty="0"/>
              <a:t>，</a:t>
            </a:r>
            <a:br>
              <a:rPr lang="en-US" altLang="zh-CN" sz="1800" dirty="0"/>
            </a:br>
            <a:r>
              <a:rPr sz="1800" dirty="0" err="1"/>
              <a:t>单个实验数据产生速率</a:t>
            </a:r>
            <a:r>
              <a:rPr sz="1800" dirty="0"/>
              <a:t>&gt; 400Gbps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zh-CN" altLang="en-US" sz="2000" dirty="0"/>
              <a:t>高能空间天文实验</a:t>
            </a:r>
            <a:r>
              <a:rPr lang="en-US" altLang="zh-CN" sz="2000" dirty="0"/>
              <a:t>HXMT/HERD/</a:t>
            </a:r>
            <a:r>
              <a:rPr lang="en-US" altLang="zh-CN" sz="2000" dirty="0" err="1"/>
              <a:t>eXTP</a:t>
            </a:r>
            <a:r>
              <a:rPr lang="en-US" altLang="zh-CN" sz="2000" dirty="0"/>
              <a:t>/</a:t>
            </a:r>
            <a:r>
              <a:rPr lang="en-US" altLang="zh-CN" sz="2000" dirty="0" err="1"/>
              <a:t>GeCAM</a:t>
            </a:r>
            <a:br>
              <a:rPr lang="en-US" altLang="zh-CN" sz="2000" dirty="0"/>
            </a:br>
            <a:r>
              <a:rPr lang="zh-CN" altLang="en-US" sz="2000" dirty="0"/>
              <a:t>等全部运行后预计每年将产生</a:t>
            </a:r>
            <a:r>
              <a:rPr lang="en-US" altLang="zh-CN" sz="2000" dirty="0"/>
              <a:t>10PB</a:t>
            </a:r>
            <a:r>
              <a:rPr lang="zh-CN" altLang="en-US" sz="2000" dirty="0"/>
              <a:t>数据</a:t>
            </a:r>
            <a:endParaRPr lang="en-US" altLang="zh-CN" sz="2000" dirty="0"/>
          </a:p>
          <a:p>
            <a:pPr>
              <a:lnSpc>
                <a:spcPct val="130000"/>
              </a:lnSpc>
            </a:pPr>
            <a:r>
              <a:rPr lang="zh-CN" altLang="en-US" sz="2000" dirty="0"/>
              <a:t>阿里原初引力波、中国散裂中子源、南方光源等</a:t>
            </a:r>
            <a:endParaRPr lang="en-US" altLang="zh-CN" sz="2000" dirty="0"/>
          </a:p>
          <a:p>
            <a:pPr>
              <a:lnSpc>
                <a:spcPct val="130000"/>
              </a:lnSpc>
            </a:pPr>
            <a:endParaRPr lang="en-US" altLang="zh-CN" sz="2000" dirty="0"/>
          </a:p>
          <a:p>
            <a:pPr>
              <a:lnSpc>
                <a:spcPct val="120000"/>
              </a:lnSpc>
            </a:pP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376" y="1082141"/>
            <a:ext cx="2263972" cy="14827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612" y="4493643"/>
            <a:ext cx="2197089" cy="15193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1092067"/>
            <a:ext cx="2198264" cy="147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384" y="4493643"/>
            <a:ext cx="2232248" cy="14902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521" y="2777678"/>
            <a:ext cx="2199840" cy="14466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2067" y="2777678"/>
            <a:ext cx="2212281" cy="14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0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80A2F62-F05D-3742-9535-804568F4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ChatGPT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825AA4-6DA0-2A4B-BAF6-78FB8127C514}"/>
              </a:ext>
            </a:extLst>
          </p:cNvPr>
          <p:cNvSpPr txBox="1"/>
          <p:nvPr/>
        </p:nvSpPr>
        <p:spPr>
          <a:xfrm>
            <a:off x="307454" y="893818"/>
            <a:ext cx="8607946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b="0" i="0" u="none" strike="noStrike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如果问最近最火爆的科技热点是什么？非</a:t>
            </a:r>
            <a:r>
              <a:rPr lang="en-US" altLang="zh-CN" sz="1800" b="0" i="0" u="none" strike="noStrike" dirty="0" err="1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ChatGPT</a:t>
            </a:r>
            <a:r>
              <a:rPr lang="zh-CN" altLang="en-US" sz="1800" b="0" i="0" u="none" strike="noStrike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莫属。</a:t>
            </a:r>
            <a:endParaRPr lang="en-US" altLang="zh-CN" sz="1800" b="0" i="0" u="none" strike="noStrike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ChatGPT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是由</a:t>
            </a:r>
            <a:r>
              <a:rPr lang="en-US" altLang="zh-CN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OpenAI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发布的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人工智能对话生成系统。</a:t>
            </a:r>
            <a:endParaRPr lang="en-US" altLang="zh-CN" sz="1800" dirty="0">
              <a:solidFill>
                <a:srgbClr val="22222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800" b="0" i="0" u="none" strike="noStrike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聊天、写代码、修改</a:t>
            </a:r>
            <a:r>
              <a:rPr lang="en-US" altLang="zh-CN" sz="1800" b="0" i="0" u="none" strike="noStrike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bug</a:t>
            </a:r>
            <a:r>
              <a:rPr lang="zh-CN" altLang="en-US" sz="1800" b="0" i="0" u="none" strike="noStrike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、做表格、发论文、写作业、做翻译</a:t>
            </a:r>
            <a:r>
              <a:rPr lang="zh-CN" altLang="en-US" sz="1800" b="0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，无所不能</a:t>
            </a:r>
            <a:r>
              <a:rPr lang="en-US" altLang="zh-CN" sz="1800" b="0" i="0" u="none" strike="noStrike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en-US" altLang="zh-CN" sz="1800" b="0" dirty="0">
              <a:solidFill>
                <a:srgbClr val="22222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Chat GPT</a:t>
            </a:r>
            <a:r>
              <a:rPr lang="zh-CN" altLang="en-US" sz="2000" b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可以做物理吗？</a:t>
            </a:r>
            <a:endParaRPr lang="zh-CN" altLang="en-US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9DBDA5-AE07-43CC-99C6-854B5BE2C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68" y="762000"/>
            <a:ext cx="2384162" cy="2667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0BACCA-4F8F-4009-9B1D-F65593122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0" y="2438400"/>
            <a:ext cx="4574510" cy="409578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341AA81-1CD4-4F41-902A-0E36F16F188F}"/>
              </a:ext>
            </a:extLst>
          </p:cNvPr>
          <p:cNvSpPr txBox="1"/>
          <p:nvPr/>
        </p:nvSpPr>
        <p:spPr>
          <a:xfrm>
            <a:off x="762000" y="6195628"/>
            <a:ext cx="3821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 dirty="0">
                <a:solidFill>
                  <a:srgbClr val="7030A0"/>
                </a:solidFill>
                <a:latin typeface="+mn-lt"/>
              </a:rPr>
              <a:t>Figures 4 GPT </a:t>
            </a:r>
            <a:r>
              <a:rPr lang="zh-CN" altLang="en-US" sz="1600" b="0" dirty="0">
                <a:solidFill>
                  <a:srgbClr val="7030A0"/>
                </a:solidFill>
                <a:latin typeface="+mn-lt"/>
              </a:rPr>
              <a:t>在学术和专业考试中的表现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F9BE22B-87FD-4507-94AB-C5A0BEF8CE03}"/>
              </a:ext>
            </a:extLst>
          </p:cNvPr>
          <p:cNvSpPr/>
          <p:nvPr/>
        </p:nvSpPr>
        <p:spPr>
          <a:xfrm rot="-1200000">
            <a:off x="2065189" y="5538218"/>
            <a:ext cx="228600" cy="624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9B236B02-9572-4E75-82F8-DEE4FA086C53}"/>
              </a:ext>
            </a:extLst>
          </p:cNvPr>
          <p:cNvSpPr txBox="1"/>
          <p:nvPr/>
        </p:nvSpPr>
        <p:spPr>
          <a:xfrm>
            <a:off x="5604977" y="6224813"/>
            <a:ext cx="4190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  <a:hlinkClick r:id="rId5"/>
              </a:rPr>
              <a:t>https://arxiv.org/pdf/2303.08774.pdf</a:t>
            </a:r>
            <a:endParaRPr lang="en-US" sz="1800" dirty="0">
              <a:latin typeface="+mj-lt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C5D29E2E-73FE-4845-8AE8-A28A034A6731}"/>
              </a:ext>
            </a:extLst>
          </p:cNvPr>
          <p:cNvSpPr txBox="1"/>
          <p:nvPr/>
        </p:nvSpPr>
        <p:spPr>
          <a:xfrm>
            <a:off x="4898440" y="2206794"/>
            <a:ext cx="454217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“尽管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GPT-4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具有多种功能，但它与早期的 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GPT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模型具有类似的局限性。 最重要的是，它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仍然不完全可靠”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跨学科准确率约为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（图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5DD9A41-21CC-4048-AD5F-DD14C1CE4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51" y="3265194"/>
            <a:ext cx="4542173" cy="2930434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83A2C365-C6F7-4B67-A67C-69AF2473A84A}"/>
              </a:ext>
            </a:extLst>
          </p:cNvPr>
          <p:cNvSpPr txBox="1"/>
          <p:nvPr/>
        </p:nvSpPr>
        <p:spPr>
          <a:xfrm>
            <a:off x="9769686" y="5806702"/>
            <a:ext cx="2071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+mj-lt"/>
              </a:rPr>
              <a:t>OpenAI</a:t>
            </a:r>
            <a:r>
              <a:rPr lang="en-US" sz="1800" dirty="0">
                <a:latin typeface="+mj-lt"/>
              </a:rPr>
              <a:t> 2023</a:t>
            </a:r>
            <a:r>
              <a:rPr lang="zh-CN" altLang="en-US" sz="1800" dirty="0">
                <a:latin typeface="+mj-lt"/>
              </a:rPr>
              <a:t>年论文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4222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NISQ</a:t>
            </a:r>
            <a:r>
              <a:rPr lang="zh-CN" altLang="en-US"/>
              <a:t>量子计算时代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43001"/>
            <a:ext cx="10515600" cy="3047999"/>
          </a:xfrm>
        </p:spPr>
        <p:txBody>
          <a:bodyPr/>
          <a:lstStyle/>
          <a:p>
            <a:r>
              <a:rPr lang="zh-CN" altLang="en-US" sz="2400" dirty="0"/>
              <a:t>含噪声的中型量子时代（</a:t>
            </a:r>
            <a:r>
              <a:rPr lang="en-US" altLang="zh-CN" sz="2400" dirty="0"/>
              <a:t>Noisy Intermediate-Scale Quantum, NISQ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lvl="1"/>
            <a:r>
              <a:rPr lang="en-US" altLang="zh-CN" sz="2000" dirty="0"/>
              <a:t>50-100 </a:t>
            </a:r>
            <a:r>
              <a:rPr lang="en-US" altLang="zh-CN" sz="2000" dirty="0" err="1"/>
              <a:t>Qubit</a:t>
            </a:r>
            <a:r>
              <a:rPr lang="zh-CN" altLang="en-US" sz="2000" dirty="0"/>
              <a:t>，高噪声</a:t>
            </a:r>
            <a:endParaRPr lang="en-US" altLang="zh-CN" sz="2000" dirty="0"/>
          </a:p>
          <a:p>
            <a:pPr lvl="1"/>
            <a:r>
              <a:rPr lang="zh-CN" altLang="en-US" sz="2000" dirty="0"/>
              <a:t>在高能物理领域，在</a:t>
            </a:r>
            <a:r>
              <a:rPr lang="en-US" altLang="zh-CN" sz="2000" dirty="0"/>
              <a:t>Tracking, Analysis</a:t>
            </a:r>
            <a:r>
              <a:rPr lang="zh-CN" altLang="en-US" sz="2000" dirty="0"/>
              <a:t>等方面已有应用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95400" y="6569075"/>
            <a:ext cx="2540000" cy="288925"/>
          </a:xfrm>
        </p:spPr>
        <p:txBody>
          <a:bodyPr/>
          <a:lstStyle/>
          <a:p>
            <a:fld id="{F53B0FA4-0F48-4274-B5A3-A6DD68C4F678}" type="datetime1">
              <a:rPr lang="en-US" altLang="zh-CN" smtClean="0"/>
              <a:pPr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08B3-A1BD-485F-8A24-DF2C94B3BA14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89" y="2055096"/>
            <a:ext cx="2864911" cy="2269323"/>
          </a:xfrm>
          <a:prstGeom prst="rect">
            <a:avLst/>
          </a:prstGeom>
        </p:spPr>
      </p:pic>
      <p:pic>
        <p:nvPicPr>
          <p:cNvPr id="1026" name="Picture 2" descr="https://pic2.zhimg.com/80/v2-0f0351de3da68d8759d749baeffdd255_1440w.webp">
            <a:extLst>
              <a:ext uri="{FF2B5EF4-FFF2-40B4-BE49-F238E27FC236}">
                <a16:creationId xmlns:a16="http://schemas.microsoft.com/office/drawing/2014/main" id="{302F9641-FA31-45B4-B4CB-57CDDD3E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51" y="2493028"/>
            <a:ext cx="3962400" cy="15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E50E5B2-7920-4E4E-832E-6CD53E5D7936}"/>
              </a:ext>
            </a:extLst>
          </p:cNvPr>
          <p:cNvSpPr txBox="1"/>
          <p:nvPr/>
        </p:nvSpPr>
        <p:spPr>
          <a:xfrm>
            <a:off x="5119613" y="2436866"/>
            <a:ext cx="3319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rgbClr val="FF0000"/>
                </a:solidFill>
                <a:latin typeface="+mn-lt"/>
              </a:rPr>
              <a:t>2023</a:t>
            </a:r>
            <a:r>
              <a:rPr lang="zh-CN" altLang="en-US" sz="1800" b="0" dirty="0">
                <a:solidFill>
                  <a:srgbClr val="FF0000"/>
                </a:solidFill>
                <a:latin typeface="+mn-lt"/>
              </a:rPr>
              <a:t>年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</a:rPr>
              <a:t>6</a:t>
            </a:r>
            <a:r>
              <a:rPr lang="zh-CN" altLang="en-US" sz="1800" b="0" dirty="0">
                <a:solidFill>
                  <a:srgbClr val="FF0000"/>
                </a:solidFill>
                <a:latin typeface="+mn-lt"/>
              </a:rPr>
              <a:t>月，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</a:rPr>
              <a:t>IBM</a:t>
            </a:r>
            <a:r>
              <a:rPr lang="zh-CN" altLang="en-US" sz="1800" b="0" dirty="0">
                <a:solidFill>
                  <a:srgbClr val="FF0000"/>
                </a:solidFill>
                <a:latin typeface="+mn-lt"/>
              </a:rPr>
              <a:t>首次验证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</a:rPr>
              <a:t>100+</a:t>
            </a:r>
            <a:r>
              <a:rPr lang="zh-CN" altLang="en-US" sz="1800" b="0" dirty="0">
                <a:solidFill>
                  <a:srgbClr val="FF0000"/>
                </a:solidFill>
                <a:latin typeface="+mn-lt"/>
              </a:rPr>
              <a:t>量子比特</a:t>
            </a:r>
            <a:r>
              <a:rPr lang="zh-CN" altLang="en-US" sz="1800" b="0" dirty="0">
                <a:latin typeface="+mn-lt"/>
              </a:rPr>
              <a:t>，无需纠错，依然可取得精确结果，甚至超越经典计算机</a:t>
            </a:r>
          </a:p>
          <a:p>
            <a:r>
              <a:rPr lang="en-US" altLang="zh-CN" sz="1200" b="0" dirty="0">
                <a:solidFill>
                  <a:schemeClr val="tx1"/>
                </a:solidFill>
                <a:latin typeface="+mn-ea"/>
                <a:ea typeface="+mn-ea"/>
                <a:hlinkClick r:id="rId4"/>
              </a:rPr>
              <a:t>https://www.nature.com/articles/s41586-023-06096-3</a:t>
            </a:r>
            <a:endParaRPr lang="zh-CN" altLang="en-US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7BBBA097-D388-4663-A226-788ED5A55A9E}"/>
              </a:ext>
            </a:extLst>
          </p:cNvPr>
          <p:cNvSpPr txBox="1">
            <a:spLocks/>
          </p:cNvSpPr>
          <p:nvPr/>
        </p:nvSpPr>
        <p:spPr bwMode="auto">
          <a:xfrm>
            <a:off x="990600" y="4150446"/>
            <a:ext cx="6400800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70C0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rgbClr val="595959"/>
                </a:solidFill>
                <a:latin typeface="Consolas" panose="020B0609020204030204" pitchFamily="49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动手编写量子程序：</a:t>
            </a:r>
            <a:r>
              <a:rPr lang="en-US" altLang="zh-CN" sz="1800" dirty="0">
                <a:latin typeface="+mn-lt"/>
                <a:hlinkClick r:id="rId5"/>
              </a:rPr>
              <a:t>https://qc.ihep.ac.cn/</a:t>
            </a:r>
            <a:endParaRPr lang="en-US" altLang="zh-CN" sz="1800" dirty="0">
              <a:latin typeface="+mn-lt"/>
            </a:endParaRPr>
          </a:p>
          <a:p>
            <a:pPr lvl="1"/>
            <a:endParaRPr lang="en-US" altLang="zh-CN" sz="1400" dirty="0"/>
          </a:p>
          <a:p>
            <a:pPr lvl="1"/>
            <a:endParaRPr lang="zh-CN" alt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57F13B5-D821-4E60-86A4-0027DEADF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32" y="4525173"/>
            <a:ext cx="4361308" cy="75138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03EFB10-43A6-4536-B723-D68784BC9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16" y="5355854"/>
            <a:ext cx="3856284" cy="10013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2C45123-B5C5-444A-93D4-0372BC4F9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2" y="4812359"/>
            <a:ext cx="2095515" cy="145733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73F91AA-B772-4E30-A911-3D8A3187E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51" y="4812359"/>
            <a:ext cx="3559338" cy="14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91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高能物理计算涉及到计算机体系结构、计算机软件与理论、科学数据处理等多个学科方向</a:t>
            </a:r>
            <a:endParaRPr lang="en-US" altLang="zh-CN" sz="2400" dirty="0"/>
          </a:p>
          <a:p>
            <a:r>
              <a:rPr lang="zh-CN" altLang="en-US" sz="2400" dirty="0"/>
              <a:t>计算、存储、网络是基础设施，数据是核心，软件框架是中间件，数据分析是顶层应用，科学发现是最终目标</a:t>
            </a:r>
            <a:endParaRPr lang="en-US" altLang="zh-CN" sz="2400" dirty="0"/>
          </a:p>
          <a:p>
            <a:r>
              <a:rPr lang="zh-CN" altLang="en-US" sz="2400" dirty="0"/>
              <a:t>本次暑期培训包括各类实验数据处理（粒子物理、天文实验、光源实验、宇宙线等），各种计算技术（高性能计算、数据存储与管理、网络与安全、软件框架、</a:t>
            </a:r>
            <a:r>
              <a:rPr lang="en-US" altLang="zh-CN" sz="2400" dirty="0"/>
              <a:t>CUDA/HPC</a:t>
            </a:r>
            <a:r>
              <a:rPr lang="zh-CN" altLang="en-US" sz="2400" dirty="0"/>
              <a:t>、异构计算、</a:t>
            </a:r>
            <a:r>
              <a:rPr lang="en-US" altLang="zh-CN" sz="2400" dirty="0"/>
              <a:t>AI</a:t>
            </a:r>
            <a:r>
              <a:rPr lang="zh-CN" altLang="en-US" sz="2400" dirty="0"/>
              <a:t>以及大模型等），</a:t>
            </a:r>
            <a:r>
              <a:rPr lang="zh-CN" altLang="en-US" sz="2400" b="1" dirty="0"/>
              <a:t>内容丰富</a:t>
            </a:r>
            <a:endParaRPr lang="en-US" altLang="zh-CN" sz="2400" b="1" dirty="0"/>
          </a:p>
          <a:p>
            <a:r>
              <a:rPr lang="zh-CN" altLang="en-US" sz="2400" dirty="0"/>
              <a:t>采用先进的技术，进行规范的使用，以提高数据处理的效率，促进科学发现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2347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24F17D-1B33-4396-9B31-C65EA4372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zh-CN" dirty="0"/>
          </a:p>
          <a:p>
            <a:pPr marL="0" indent="0" algn="ctr">
              <a:buNone/>
            </a:pPr>
            <a:endParaRPr lang="en-US" altLang="zh-CN" dirty="0"/>
          </a:p>
          <a:p>
            <a:pPr marL="0" indent="0" algn="ctr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zh-CN" altLang="en-US" sz="6000" dirty="0"/>
              <a:t>谢 谢！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020295-3489-4435-BB17-6244822B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DD168B-B165-444A-A92E-DC52EE133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421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HL-LHC</a:t>
            </a:r>
            <a:r>
              <a:rPr lang="zh-CN" altLang="en-US" dirty="0"/>
              <a:t>的计算需求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5</a:t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59" y="984829"/>
            <a:ext cx="3991236" cy="270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436" y="984828"/>
            <a:ext cx="2452578" cy="270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3400" y="3996653"/>
            <a:ext cx="6248400" cy="239450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0" dirty="0">
                <a:effectLst/>
              </a:rPr>
              <a:t>数据与计算挑战</a:t>
            </a:r>
            <a:r>
              <a:rPr lang="en-US" sz="2000" b="0" dirty="0">
                <a:effectLst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zh-CN" altLang="en-US" sz="1600" b="0" dirty="0">
                <a:solidFill>
                  <a:schemeClr val="accent2"/>
                </a:solidFill>
                <a:effectLst/>
              </a:rPr>
              <a:t>原始数据</a:t>
            </a:r>
            <a:r>
              <a:rPr lang="en-US" sz="1600" b="0" dirty="0">
                <a:solidFill>
                  <a:schemeClr val="accent2"/>
                </a:solidFill>
                <a:effectLst/>
              </a:rPr>
              <a:t> 2016: 50 PB </a:t>
            </a:r>
            <a:r>
              <a:rPr lang="en-US" sz="1600" b="0" dirty="0">
                <a:solidFill>
                  <a:schemeClr val="accent2"/>
                </a:solidFill>
                <a:effectLst/>
                <a:sym typeface="Wingdings"/>
              </a:rPr>
              <a:t> </a:t>
            </a:r>
            <a:r>
              <a:rPr lang="en-US" sz="1600" b="0" dirty="0">
                <a:solidFill>
                  <a:schemeClr val="accent2"/>
                </a:solidFill>
                <a:effectLst/>
              </a:rPr>
              <a:t>2027: 600 PB</a:t>
            </a:r>
          </a:p>
          <a:p>
            <a:pPr>
              <a:lnSpc>
                <a:spcPct val="110000"/>
              </a:lnSpc>
            </a:pPr>
            <a:r>
              <a:rPr lang="zh-CN" altLang="en-US" sz="1600" b="0" dirty="0">
                <a:solidFill>
                  <a:schemeClr val="accent2"/>
                </a:solidFill>
                <a:effectLst/>
              </a:rPr>
              <a:t>处理后的数据</a:t>
            </a:r>
            <a:r>
              <a:rPr lang="en-US" sz="1600" b="0" dirty="0">
                <a:solidFill>
                  <a:schemeClr val="accent2"/>
                </a:solidFill>
                <a:effectLst/>
              </a:rPr>
              <a:t> (1 copy): 2016: 80 PB </a:t>
            </a:r>
            <a:r>
              <a:rPr lang="en-US" sz="1600" b="0" dirty="0">
                <a:solidFill>
                  <a:schemeClr val="accent2"/>
                </a:solidFill>
                <a:effectLst/>
                <a:sym typeface="Wingdings"/>
              </a:rPr>
              <a:t> </a:t>
            </a:r>
            <a:r>
              <a:rPr lang="en-US" sz="1600" b="0" dirty="0">
                <a:solidFill>
                  <a:schemeClr val="accent2"/>
                </a:solidFill>
                <a:effectLst/>
              </a:rPr>
              <a:t>2027: 900 PB</a:t>
            </a:r>
          </a:p>
          <a:p>
            <a:pPr>
              <a:lnSpc>
                <a:spcPct val="110000"/>
              </a:lnSpc>
            </a:pPr>
            <a:r>
              <a:rPr lang="en-US" sz="1600" b="0" dirty="0">
                <a:solidFill>
                  <a:schemeClr val="accent2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     </a:t>
            </a:r>
            <a:endParaRPr lang="en-US" sz="1600" b="0" dirty="0">
              <a:solidFill>
                <a:schemeClr val="accent2"/>
              </a:solidFill>
              <a:effectLst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zh-CN" altLang="en-US" sz="1800" b="0" dirty="0">
                <a:solidFill>
                  <a:schemeClr val="accent2"/>
                </a:solidFill>
                <a:effectLst/>
              </a:rPr>
              <a:t>1</a:t>
            </a:r>
            <a:r>
              <a:rPr lang="en-US" altLang="zh-CN" sz="1800" b="0" dirty="0">
                <a:solidFill>
                  <a:schemeClr val="accent2"/>
                </a:solidFill>
                <a:effectLst/>
              </a:rPr>
              <a:t>0</a:t>
            </a:r>
            <a:r>
              <a:rPr lang="zh-CN" altLang="en-US" sz="1800" b="0" dirty="0">
                <a:solidFill>
                  <a:schemeClr val="accent2"/>
                </a:solidFill>
                <a:effectLst/>
              </a:rPr>
              <a:t>倍以上的存储需求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zh-CN" altLang="en-US" sz="1800" b="0" dirty="0">
                <a:solidFill>
                  <a:schemeClr val="accent2"/>
                </a:solidFill>
                <a:effectLst/>
              </a:rPr>
              <a:t>6</a:t>
            </a:r>
            <a:r>
              <a:rPr lang="en-US" altLang="zh-CN" sz="1800" b="0" dirty="0">
                <a:solidFill>
                  <a:schemeClr val="accent2"/>
                </a:solidFill>
                <a:effectLst/>
              </a:rPr>
              <a:t>0</a:t>
            </a:r>
            <a:r>
              <a:rPr lang="zh-CN" altLang="en-US" sz="1800" b="0" dirty="0">
                <a:solidFill>
                  <a:schemeClr val="accent2"/>
                </a:solidFill>
                <a:effectLst/>
              </a:rPr>
              <a:t>倍以上的计算需求</a:t>
            </a:r>
          </a:p>
          <a:p>
            <a:pPr marL="742950" lvl="1" indent="-285750">
              <a:lnSpc>
                <a:spcPct val="110000"/>
              </a:lnSpc>
              <a:buFont typeface="Arial" charset="0"/>
              <a:buChar char="•"/>
            </a:pPr>
            <a:r>
              <a:rPr lang="zh-CN" altLang="en-US" sz="1600" b="0" dirty="0">
                <a:solidFill>
                  <a:schemeClr val="accent2"/>
                </a:solidFill>
                <a:effectLst/>
              </a:rPr>
              <a:t>假设未来计算机技术平均每年有</a:t>
            </a:r>
            <a:r>
              <a:rPr lang="en-US" altLang="zh-CN" sz="1600" b="0" dirty="0">
                <a:solidFill>
                  <a:schemeClr val="accent2"/>
                </a:solidFill>
                <a:effectLst/>
              </a:rPr>
              <a:t>20%</a:t>
            </a:r>
            <a:r>
              <a:rPr lang="zh-CN" altLang="en-US" sz="1600" b="0" dirty="0">
                <a:solidFill>
                  <a:schemeClr val="accent2"/>
                </a:solidFill>
                <a:effectLst/>
              </a:rPr>
              <a:t>的提升，</a:t>
            </a:r>
            <a:r>
              <a:rPr lang="en-US" altLang="zh-CN" sz="1600" b="0" dirty="0">
                <a:solidFill>
                  <a:schemeClr val="accent2"/>
                </a:solidFill>
                <a:effectLst/>
              </a:rPr>
              <a:t>10</a:t>
            </a:r>
            <a:r>
              <a:rPr lang="zh-CN" altLang="en-US" sz="1600" b="0" dirty="0">
                <a:solidFill>
                  <a:schemeClr val="accent2"/>
                </a:solidFill>
                <a:effectLst/>
              </a:rPr>
              <a:t>年将有</a:t>
            </a:r>
            <a:r>
              <a:rPr lang="en-US" altLang="zh-CN" sz="1600" b="0" dirty="0">
                <a:solidFill>
                  <a:schemeClr val="accent2"/>
                </a:solidFill>
                <a:effectLst/>
              </a:rPr>
              <a:t>6</a:t>
            </a:r>
            <a:r>
              <a:rPr lang="zh-CN" altLang="en-US" sz="1600" b="0" dirty="0">
                <a:solidFill>
                  <a:schemeClr val="accent2"/>
                </a:solidFill>
                <a:effectLst/>
              </a:rPr>
              <a:t>倍的技术提升，</a:t>
            </a:r>
            <a:r>
              <a:rPr lang="zh-CN" altLang="en-US" sz="1600" b="0" dirty="0">
                <a:solidFill>
                  <a:srgbClr val="FF0000"/>
                </a:solidFill>
                <a:effectLst/>
              </a:rPr>
              <a:t>仍需要在计算资源方面增加越</a:t>
            </a:r>
            <a:r>
              <a:rPr lang="en-US" altLang="zh-CN" sz="1600" b="0" dirty="0">
                <a:solidFill>
                  <a:srgbClr val="FF0000"/>
                </a:solidFill>
                <a:effectLst/>
              </a:rPr>
              <a:t>10</a:t>
            </a:r>
            <a:r>
              <a:rPr lang="zh-CN" altLang="en-US" sz="1600" b="0" dirty="0">
                <a:solidFill>
                  <a:srgbClr val="FF0000"/>
                </a:solidFill>
                <a:effectLst/>
              </a:rPr>
              <a:t>倍左右的投入</a:t>
            </a:r>
            <a:endParaRPr lang="en-US" sz="1600" b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12" name="图片 11" descr="https://twiki.cern.ch/twiki/pub/AtlasPublic/ComputingandSoftwarePublicResults/diskHLLHC.png">
            <a:extLst>
              <a:ext uri="{FF2B5EF4-FFF2-40B4-BE49-F238E27FC236}">
                <a16:creationId xmlns:a16="http://schemas.microsoft.com/office/drawing/2014/main" id="{E83C25D7-711C-417F-972F-A46ACC53C32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71" y="3659008"/>
            <a:ext cx="4241800" cy="288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https://twiki.cern.ch/twiki/pub/AtlasPublic/ComputingandSoftwarePublicResults/cpuHLLHC.png">
            <a:extLst>
              <a:ext uri="{FF2B5EF4-FFF2-40B4-BE49-F238E27FC236}">
                <a16:creationId xmlns:a16="http://schemas.microsoft.com/office/drawing/2014/main" id="{C65EBDD1-3071-4D1A-9A9B-625233C6F5A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07" y="762000"/>
            <a:ext cx="4055528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18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高能物理实验计算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高能物理</a:t>
            </a:r>
            <a:r>
              <a:rPr lang="zh-CN" altLang="zh-CN" sz="2000" dirty="0"/>
              <a:t>科学研究能否成功依赖于计算技术的发展</a:t>
            </a:r>
            <a:endParaRPr lang="en-US" altLang="zh-CN" sz="2000" dirty="0"/>
          </a:p>
          <a:p>
            <a:r>
              <a:rPr lang="zh-CN" altLang="zh-CN" sz="2000" dirty="0"/>
              <a:t>实验采集到的数据需要强大的计算系统对其进行分析处理</a:t>
            </a:r>
            <a:endParaRPr lang="en-US" altLang="zh-CN" sz="2000" dirty="0"/>
          </a:p>
          <a:p>
            <a:r>
              <a:rPr lang="zh-CN" altLang="en-US" sz="2000" dirty="0"/>
              <a:t>物理模拟及理论计算需要强大的高性能计算支撑</a:t>
            </a:r>
            <a:endParaRPr lang="en-US" altLang="zh-CN" sz="2000" dirty="0"/>
          </a:p>
          <a:p>
            <a:r>
              <a:rPr lang="zh-CN" altLang="zh-CN" sz="2000" dirty="0"/>
              <a:t>不同的数据处理任务采用不同的计算模式</a:t>
            </a:r>
            <a:endParaRPr lang="en-US" altLang="zh-CN" sz="2000" dirty="0"/>
          </a:p>
          <a:p>
            <a:pPr lvl="1"/>
            <a:r>
              <a:rPr lang="zh-CN" altLang="en-US" sz="1800" dirty="0"/>
              <a:t>粒子加速器和探测器的计算机模拟设计：</a:t>
            </a:r>
            <a:r>
              <a:rPr lang="zh-CN" altLang="en-US" sz="1800" dirty="0">
                <a:solidFill>
                  <a:srgbClr val="FF0000"/>
                </a:solidFill>
              </a:rPr>
              <a:t>计算密集型</a:t>
            </a:r>
          </a:p>
          <a:p>
            <a:pPr lvl="1"/>
            <a:r>
              <a:rPr lang="zh-CN" altLang="en-US" sz="1800" dirty="0"/>
              <a:t>粒子探测器观测到的海量科学数据的分析处理：</a:t>
            </a:r>
            <a:r>
              <a:rPr lang="zh-CN" altLang="en-US" sz="1800" dirty="0">
                <a:solidFill>
                  <a:srgbClr val="FF0000"/>
                </a:solidFill>
              </a:rPr>
              <a:t>数据密集型</a:t>
            </a:r>
          </a:p>
          <a:p>
            <a:pPr lvl="1"/>
            <a:r>
              <a:rPr lang="zh-CN" altLang="en-US" sz="1800" dirty="0"/>
              <a:t>高能物理理论研究中的高强度的科学计算：</a:t>
            </a:r>
            <a:r>
              <a:rPr lang="zh-CN" altLang="en-US" sz="1800" dirty="0">
                <a:solidFill>
                  <a:srgbClr val="FF0000"/>
                </a:solidFill>
              </a:rPr>
              <a:t>计算密集型</a:t>
            </a:r>
          </a:p>
          <a:p>
            <a:pPr lvl="2"/>
            <a:r>
              <a:rPr lang="zh-CN" altLang="en-US" sz="1600" dirty="0"/>
              <a:t>例如格点量子色动力学（格点</a:t>
            </a:r>
            <a:r>
              <a:rPr lang="en-US" altLang="zh-CN" sz="1600" dirty="0"/>
              <a:t>QCD)</a:t>
            </a:r>
            <a:r>
              <a:rPr lang="zh-CN" altLang="en-US" sz="1600" dirty="0"/>
              <a:t>和计算宇宙学</a:t>
            </a:r>
            <a:endParaRPr lang="en-US" altLang="zh-CN" sz="1600" dirty="0"/>
          </a:p>
          <a:p>
            <a:pPr marL="742950" lvl="2" indent="-342900">
              <a:buClr>
                <a:srgbClr val="ECAE14"/>
              </a:buClr>
              <a:buSzPct val="110000"/>
              <a:defRPr/>
            </a:pPr>
            <a:endParaRPr lang="en-US" altLang="zh-CN" dirty="0">
              <a:solidFill>
                <a:srgbClr val="00009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823777" y="5834561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高能物理领域已经步入</a:t>
            </a:r>
            <a:r>
              <a:rPr lang="en-US" altLang="zh-CN" sz="2800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EB</a:t>
            </a:r>
            <a:r>
              <a:rPr lang="zh-CN" altLang="en-US" sz="2800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级的大数据时代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24" y="4270040"/>
            <a:ext cx="1628176" cy="13728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64" y="4270040"/>
            <a:ext cx="1628176" cy="13728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00" y="4270041"/>
            <a:ext cx="2213478" cy="1372882"/>
          </a:xfrm>
          <a:prstGeom prst="rect">
            <a:avLst/>
          </a:prstGeom>
        </p:spPr>
      </p:pic>
      <p:graphicFrame>
        <p:nvGraphicFramePr>
          <p:cNvPr id="12" name="图示 11">
            <a:extLst>
              <a:ext uri="{FF2B5EF4-FFF2-40B4-BE49-F238E27FC236}">
                <a16:creationId xmlns:a16="http://schemas.microsoft.com/office/drawing/2014/main" id="{EF9A46FF-F99D-4312-9021-06B605290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082597"/>
              </p:ext>
            </p:extLst>
          </p:nvPr>
        </p:nvGraphicFramePr>
        <p:xfrm>
          <a:off x="7620000" y="1258438"/>
          <a:ext cx="4849191" cy="332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7160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EF6E9A-6042-43E6-AAAA-54C85C39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AI</a:t>
            </a:r>
            <a:r>
              <a:rPr lang="zh-CN" altLang="en-US" dirty="0"/>
              <a:t>大爆发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7F779F-6443-4E4C-9492-B3DEA841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FB6E35F-F637-4AF4-902E-4EA71727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108B3-A1BD-485F-8A24-DF2C94B3BA14}" type="slidenum">
              <a:rPr lang="zh-CN" altLang="en-US" smtClean="0"/>
              <a:pPr>
                <a:defRPr/>
              </a:pPr>
              <a:t>7</a:t>
            </a:fld>
            <a:endParaRPr lang="zh-CN" altLang="en-US" dirty="0"/>
          </a:p>
        </p:txBody>
      </p:sp>
      <p:pic>
        <p:nvPicPr>
          <p:cNvPr id="6" name="Picture 2" descr="已上传的图片">
            <a:extLst>
              <a:ext uri="{FF2B5EF4-FFF2-40B4-BE49-F238E27FC236}">
                <a16:creationId xmlns:a16="http://schemas.microsoft.com/office/drawing/2014/main" id="{0204077B-D73A-4D1F-BBA4-392C6E38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374628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0C1448-F8C3-4BDD-B7BA-EDEAC0351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59598"/>
            <a:ext cx="3748115" cy="39576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30D102-0EAF-49BF-B005-A78443C9C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159598"/>
            <a:ext cx="3567139" cy="2747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E0FFFE-3292-4F85-B119-F79FE8920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114" y="4076700"/>
            <a:ext cx="3313152" cy="1905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921357C-CDD1-4D1C-9ED1-3E70690BEDBB}"/>
              </a:ext>
            </a:extLst>
          </p:cNvPr>
          <p:cNvSpPr txBox="1"/>
          <p:nvPr/>
        </p:nvSpPr>
        <p:spPr>
          <a:xfrm>
            <a:off x="4569981" y="5525869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ChatGPT-4O,</a:t>
            </a:r>
            <a:r>
              <a:rPr lang="zh-CN" altLang="en-US" sz="2000" b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2024.5</a:t>
            </a:r>
            <a:br>
              <a:rPr lang="en-US" altLang="zh-C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zh-CN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天体物理学家的水平？</a:t>
            </a:r>
            <a:endParaRPr lang="zh-CN" altLang="en-US" sz="20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28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数据处理过程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43001"/>
            <a:ext cx="6858000" cy="5033963"/>
          </a:xfrm>
        </p:spPr>
        <p:txBody>
          <a:bodyPr/>
          <a:lstStyle/>
          <a:p>
            <a:r>
              <a:rPr lang="zh-CN" altLang="en-US" sz="2400" b="1" dirty="0"/>
              <a:t>事例：</a:t>
            </a:r>
            <a:r>
              <a:rPr lang="zh-CN" altLang="en-US" sz="2400" dirty="0"/>
              <a:t>一次粒子对撞或者一次粒子间的相互作用</a:t>
            </a:r>
            <a:endParaRPr lang="en-US" altLang="zh-CN" sz="2400" dirty="0"/>
          </a:p>
          <a:p>
            <a:pPr lvl="1"/>
            <a:r>
              <a:rPr lang="zh-CN" altLang="en-US" sz="2000" dirty="0"/>
              <a:t>粒子物理研究的基本对象</a:t>
            </a:r>
            <a:endParaRPr lang="en-US" altLang="zh-CN" sz="2000" dirty="0"/>
          </a:p>
          <a:p>
            <a:r>
              <a:rPr lang="zh-CN" altLang="en-US" sz="2400" dirty="0"/>
              <a:t>探测器记录事例，产生原始数据</a:t>
            </a:r>
            <a:endParaRPr lang="en-US" altLang="zh-CN" sz="2400" dirty="0"/>
          </a:p>
          <a:p>
            <a:pPr lvl="1"/>
            <a:r>
              <a:rPr lang="zh-CN" altLang="en-US" sz="2000" dirty="0"/>
              <a:t>以二进制格式记录的探测器信号</a:t>
            </a:r>
            <a:endParaRPr lang="en-US" altLang="zh-CN" sz="2000" dirty="0"/>
          </a:p>
          <a:p>
            <a:pPr lvl="1"/>
            <a:r>
              <a:rPr lang="zh-CN" altLang="en-US" sz="2000" dirty="0"/>
              <a:t>由计算机产生模拟实验的蒙特卡罗模拟数据，数字化</a:t>
            </a:r>
            <a:endParaRPr lang="en-US" altLang="zh-CN" sz="2000" dirty="0"/>
          </a:p>
          <a:p>
            <a:r>
              <a:rPr lang="zh-CN" altLang="en-US" sz="2400" dirty="0"/>
              <a:t>事例重建</a:t>
            </a:r>
            <a:endParaRPr lang="en-US" altLang="zh-CN" sz="2400" dirty="0"/>
          </a:p>
          <a:p>
            <a:pPr lvl="1"/>
            <a:r>
              <a:rPr lang="zh-CN" altLang="en-US" sz="2000" dirty="0"/>
              <a:t>读出</a:t>
            </a:r>
            <a:r>
              <a:rPr lang="en-US" altLang="zh-CN" sz="2000" dirty="0"/>
              <a:t>Raw/MC Raw</a:t>
            </a:r>
            <a:r>
              <a:rPr lang="zh-CN" altLang="en-US" sz="2000" dirty="0"/>
              <a:t>数据，处理后产生相关物理信息，如动量、对撞顶点等；</a:t>
            </a:r>
            <a:endParaRPr lang="en-US" altLang="zh-CN" sz="2000" dirty="0"/>
          </a:p>
          <a:p>
            <a:r>
              <a:rPr lang="zh-CN" altLang="en-US" sz="2400" dirty="0"/>
              <a:t>数据分析</a:t>
            </a:r>
            <a:endParaRPr lang="en-US" altLang="zh-CN" sz="2400" dirty="0"/>
          </a:p>
          <a:p>
            <a:pPr lvl="1"/>
            <a:r>
              <a:rPr lang="zh-CN" altLang="en-US" sz="2000" dirty="0"/>
              <a:t>由上千个属性组成的</a:t>
            </a:r>
            <a:r>
              <a:rPr lang="en-US" altLang="zh-CN" sz="2000" dirty="0"/>
              <a:t>Event</a:t>
            </a:r>
            <a:r>
              <a:rPr lang="zh-CN" altLang="en-US" sz="2000" dirty="0"/>
              <a:t>文件，提供物理学家进行分析，并最后产生物理结果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1150207"/>
            <a:ext cx="2065773" cy="13771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323" y="1937547"/>
            <a:ext cx="2000690" cy="14271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03" y="3555877"/>
            <a:ext cx="26529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5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典型的高能物理计算平台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B0FA4-0F48-4274-B5A3-A6DD68C4F678}" type="datetime1">
              <a:rPr lang="en-US" altLang="zh-CN" smtClean="0"/>
              <a:t>8/21/2024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D3F7F-E7AD-42CD-91C3-2F756B781883}" type="slidenum">
              <a:rPr lang="zh-CN" altLang="en-US" smtClean="0"/>
              <a:pPr>
                <a:defRPr/>
              </a:pPr>
              <a:t>9</a:t>
            </a:fld>
            <a:endParaRPr lang="zh-CN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F4FD8FB-650E-488A-A82F-DC8FB30E6B88}"/>
              </a:ext>
            </a:extLst>
          </p:cNvPr>
          <p:cNvSpPr/>
          <p:nvPr/>
        </p:nvSpPr>
        <p:spPr>
          <a:xfrm>
            <a:off x="3521098" y="1118596"/>
            <a:ext cx="7620579" cy="127386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7CFBAD8E-70BE-4A66-AF8E-6490813B9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071" y="1417157"/>
            <a:ext cx="502536" cy="687137"/>
          </a:xfrm>
          <a:prstGeom prst="rect">
            <a:avLst/>
          </a:prstGeom>
        </p:spPr>
      </p:pic>
      <p:sp>
        <p:nvSpPr>
          <p:cNvPr id="63" name="椭圆 62">
            <a:extLst>
              <a:ext uri="{FF2B5EF4-FFF2-40B4-BE49-F238E27FC236}">
                <a16:creationId xmlns:a16="http://schemas.microsoft.com/office/drawing/2014/main" id="{797FD187-D35F-4419-AFE5-33FE9E29034E}"/>
              </a:ext>
            </a:extLst>
          </p:cNvPr>
          <p:cNvSpPr/>
          <p:nvPr/>
        </p:nvSpPr>
        <p:spPr>
          <a:xfrm>
            <a:off x="5137294" y="2791933"/>
            <a:ext cx="3625539" cy="1773912"/>
          </a:xfrm>
          <a:prstGeom prst="ellipse">
            <a:avLst/>
          </a:prstGeom>
          <a:solidFill>
            <a:schemeClr val="bg2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4CC78099-D960-42A0-A504-94447FB5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022" y="2964064"/>
            <a:ext cx="616598" cy="52735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C693E3A9-DAB9-496E-86D0-2E91EA449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786" y="2964064"/>
            <a:ext cx="616598" cy="527351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4BD0EF-28D5-48EC-8070-A9CB2291E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311" y="3678891"/>
            <a:ext cx="616598" cy="52735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DBE46C10-1FAB-40FC-B6C5-68677B158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63" y="3678890"/>
            <a:ext cx="616598" cy="527351"/>
          </a:xfrm>
          <a:prstGeom prst="rect">
            <a:avLst/>
          </a:prstGeom>
        </p:spPr>
      </p:pic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2C31FF73-CEC1-4B44-A29C-D69EAD66E0B6}"/>
              </a:ext>
            </a:extLst>
          </p:cNvPr>
          <p:cNvCxnSpPr>
            <a:stCxn id="64" idx="3"/>
            <a:endCxn id="67" idx="1"/>
          </p:cNvCxnSpPr>
          <p:nvPr/>
        </p:nvCxnSpPr>
        <p:spPr>
          <a:xfrm>
            <a:off x="6381621" y="3227104"/>
            <a:ext cx="1017270" cy="71501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AA5DEBBF-D671-4A8B-B3B8-10491FC88A16}"/>
              </a:ext>
            </a:extLst>
          </p:cNvPr>
          <p:cNvCxnSpPr>
            <a:stCxn id="66" idx="3"/>
            <a:endCxn id="65" idx="1"/>
          </p:cNvCxnSpPr>
          <p:nvPr/>
        </p:nvCxnSpPr>
        <p:spPr>
          <a:xfrm flipV="1">
            <a:off x="6365910" y="3227557"/>
            <a:ext cx="1037590" cy="71501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D4B6ED6D-11F5-4A95-BCE8-1C110BD3B7A1}"/>
              </a:ext>
            </a:extLst>
          </p:cNvPr>
          <p:cNvCxnSpPr>
            <a:stCxn id="64" idx="3"/>
            <a:endCxn id="66" idx="3"/>
          </p:cNvCxnSpPr>
          <p:nvPr/>
        </p:nvCxnSpPr>
        <p:spPr>
          <a:xfrm flipH="1">
            <a:off x="6365746" y="3227105"/>
            <a:ext cx="15875" cy="71501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1AE81672-3AC9-4AFA-BD66-84358F52C66F}"/>
              </a:ext>
            </a:extLst>
          </p:cNvPr>
          <p:cNvCxnSpPr>
            <a:stCxn id="65" idx="1"/>
            <a:endCxn id="67" idx="1"/>
          </p:cNvCxnSpPr>
          <p:nvPr/>
        </p:nvCxnSpPr>
        <p:spPr>
          <a:xfrm flipH="1">
            <a:off x="7399342" y="3227104"/>
            <a:ext cx="4445" cy="71501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15">
            <a:extLst>
              <a:ext uri="{FF2B5EF4-FFF2-40B4-BE49-F238E27FC236}">
                <a16:creationId xmlns:a16="http://schemas.microsoft.com/office/drawing/2014/main" id="{4F7B3971-4D88-4AC9-965C-2AE6BC74F334}"/>
              </a:ext>
            </a:extLst>
          </p:cNvPr>
          <p:cNvSpPr txBox="1"/>
          <p:nvPr/>
        </p:nvSpPr>
        <p:spPr>
          <a:xfrm>
            <a:off x="6094786" y="414126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高速核心网络</a:t>
            </a: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D68C5AFB-9CF3-44F1-9EDE-3AB26B6A7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234" y="1417156"/>
            <a:ext cx="502536" cy="687137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90980959-1069-4788-840F-828586DF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427" y="3326767"/>
            <a:ext cx="437099" cy="704245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A36FC5DA-F802-43D6-9004-5FAC43F38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769" y="1451187"/>
            <a:ext cx="698766" cy="603265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6492841D-E715-4FB7-96CB-4448CAE38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940" y="1451187"/>
            <a:ext cx="698766" cy="603265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D8F85033-F9A0-4DB3-AE16-FBD7F183172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64938" y="1453556"/>
            <a:ext cx="1063206" cy="699272"/>
          </a:xfrm>
          <a:prstGeom prst="rect">
            <a:avLst/>
          </a:prstGeom>
        </p:spPr>
      </p:pic>
      <p:sp>
        <p:nvSpPr>
          <p:cNvPr id="78" name="文本框 21">
            <a:extLst>
              <a:ext uri="{FF2B5EF4-FFF2-40B4-BE49-F238E27FC236}">
                <a16:creationId xmlns:a16="http://schemas.microsoft.com/office/drawing/2014/main" id="{8BE6CAF7-D1A7-4C3D-BDD5-54A595DB3836}"/>
              </a:ext>
            </a:extLst>
          </p:cNvPr>
          <p:cNvSpPr txBox="1"/>
          <p:nvPr/>
        </p:nvSpPr>
        <p:spPr>
          <a:xfrm>
            <a:off x="9674609" y="198444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计算子系统</a:t>
            </a:r>
          </a:p>
        </p:txBody>
      </p:sp>
      <p:sp>
        <p:nvSpPr>
          <p:cNvPr id="79" name="文本框 22">
            <a:extLst>
              <a:ext uri="{FF2B5EF4-FFF2-40B4-BE49-F238E27FC236}">
                <a16:creationId xmlns:a16="http://schemas.microsoft.com/office/drawing/2014/main" id="{1408AA99-1F5E-4145-919C-628B050F3B3E}"/>
              </a:ext>
            </a:extLst>
          </p:cNvPr>
          <p:cNvSpPr txBox="1"/>
          <p:nvPr/>
        </p:nvSpPr>
        <p:spPr>
          <a:xfrm>
            <a:off x="3545833" y="111245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分布式计算系统</a:t>
            </a:r>
            <a:endParaRPr lang="zh-CN" altLang="en-US" sz="2000" dirty="0"/>
          </a:p>
        </p:txBody>
      </p:sp>
      <p:sp>
        <p:nvSpPr>
          <p:cNvPr id="80" name="文本框 23">
            <a:extLst>
              <a:ext uri="{FF2B5EF4-FFF2-40B4-BE49-F238E27FC236}">
                <a16:creationId xmlns:a16="http://schemas.microsoft.com/office/drawing/2014/main" id="{23621B1E-9B8F-476A-92FB-A50E84147533}"/>
              </a:ext>
            </a:extLst>
          </p:cNvPr>
          <p:cNvSpPr txBox="1"/>
          <p:nvPr/>
        </p:nvSpPr>
        <p:spPr>
          <a:xfrm>
            <a:off x="6279154" y="108185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前端登录集群</a:t>
            </a:r>
            <a:endParaRPr lang="zh-CN" altLang="en-US" sz="2000" dirty="0"/>
          </a:p>
        </p:txBody>
      </p:sp>
      <p:sp>
        <p:nvSpPr>
          <p:cNvPr id="81" name="文本框 24">
            <a:extLst>
              <a:ext uri="{FF2B5EF4-FFF2-40B4-BE49-F238E27FC236}">
                <a16:creationId xmlns:a16="http://schemas.microsoft.com/office/drawing/2014/main" id="{500B91DF-3223-4F0A-8F00-294B49F69BB2}"/>
              </a:ext>
            </a:extLst>
          </p:cNvPr>
          <p:cNvSpPr txBox="1"/>
          <p:nvPr/>
        </p:nvSpPr>
        <p:spPr>
          <a:xfrm>
            <a:off x="8758889" y="108587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本地计算集群</a:t>
            </a:r>
            <a:endParaRPr lang="zh-CN" altLang="en-US" sz="2000" dirty="0"/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EA5F8980-704A-4E17-8E00-51C434BC9D1F}"/>
              </a:ext>
            </a:extLst>
          </p:cNvPr>
          <p:cNvCxnSpPr>
            <a:stCxn id="74" idx="3"/>
            <a:endCxn id="63" idx="2"/>
          </p:cNvCxnSpPr>
          <p:nvPr/>
        </p:nvCxnSpPr>
        <p:spPr>
          <a:xfrm flipV="1">
            <a:off x="4616890" y="3678889"/>
            <a:ext cx="520065" cy="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82406252-7EE7-46B0-B3E7-B85C1CC8A197}"/>
              </a:ext>
            </a:extLst>
          </p:cNvPr>
          <p:cNvCxnSpPr>
            <a:stCxn id="62" idx="2"/>
            <a:endCxn id="63" idx="0"/>
          </p:cNvCxnSpPr>
          <p:nvPr/>
        </p:nvCxnSpPr>
        <p:spPr>
          <a:xfrm>
            <a:off x="6664339" y="2103658"/>
            <a:ext cx="285750" cy="6877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DC1E3256-71B7-4380-9FC6-F62CAF4D8B89}"/>
              </a:ext>
            </a:extLst>
          </p:cNvPr>
          <p:cNvCxnSpPr>
            <a:stCxn id="73" idx="2"/>
            <a:endCxn id="63" idx="0"/>
          </p:cNvCxnSpPr>
          <p:nvPr/>
        </p:nvCxnSpPr>
        <p:spPr>
          <a:xfrm flipH="1">
            <a:off x="6950403" y="2103658"/>
            <a:ext cx="292735" cy="6877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7C83F13A-A6A8-4DCC-9B39-28C660D03D4F}"/>
              </a:ext>
            </a:extLst>
          </p:cNvPr>
          <p:cNvCxnSpPr>
            <a:stCxn id="77" idx="2"/>
            <a:endCxn id="74" idx="0"/>
          </p:cNvCxnSpPr>
          <p:nvPr/>
        </p:nvCxnSpPr>
        <p:spPr>
          <a:xfrm>
            <a:off x="4395907" y="2152828"/>
            <a:ext cx="2540" cy="11741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29">
            <a:extLst>
              <a:ext uri="{FF2B5EF4-FFF2-40B4-BE49-F238E27FC236}">
                <a16:creationId xmlns:a16="http://schemas.microsoft.com/office/drawing/2014/main" id="{E3E4EBAF-BDEB-4D80-B1DA-1CAE7C12EB99}"/>
              </a:ext>
            </a:extLst>
          </p:cNvPr>
          <p:cNvSpPr txBox="1"/>
          <p:nvPr/>
        </p:nvSpPr>
        <p:spPr>
          <a:xfrm>
            <a:off x="3923303" y="394839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防火墙</a:t>
            </a:r>
          </a:p>
        </p:txBody>
      </p: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4A1E96E1-57E6-4650-9B23-FD6D970A6C26}"/>
              </a:ext>
            </a:extLst>
          </p:cNvPr>
          <p:cNvCxnSpPr>
            <a:stCxn id="75" idx="2"/>
            <a:endCxn id="63" idx="7"/>
          </p:cNvCxnSpPr>
          <p:nvPr/>
        </p:nvCxnSpPr>
        <p:spPr>
          <a:xfrm flipH="1">
            <a:off x="8231972" y="2054452"/>
            <a:ext cx="804545" cy="996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F7843CDA-3DE2-4C7E-8C59-7E56B0FCC262}"/>
              </a:ext>
            </a:extLst>
          </p:cNvPr>
          <p:cNvCxnSpPr>
            <a:endCxn id="63" idx="7"/>
          </p:cNvCxnSpPr>
          <p:nvPr/>
        </p:nvCxnSpPr>
        <p:spPr>
          <a:xfrm flipH="1">
            <a:off x="8232520" y="1999143"/>
            <a:ext cx="1520331" cy="1051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 88">
            <a:extLst>
              <a:ext uri="{FF2B5EF4-FFF2-40B4-BE49-F238E27FC236}">
                <a16:creationId xmlns:a16="http://schemas.microsoft.com/office/drawing/2014/main" id="{C15F51AB-97A8-45FF-BF11-BA7044B08D4E}"/>
              </a:ext>
            </a:extLst>
          </p:cNvPr>
          <p:cNvSpPr/>
          <p:nvPr/>
        </p:nvSpPr>
        <p:spPr>
          <a:xfrm>
            <a:off x="3521098" y="2553082"/>
            <a:ext cx="5303206" cy="384250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0" name="文本框 33">
            <a:extLst>
              <a:ext uri="{FF2B5EF4-FFF2-40B4-BE49-F238E27FC236}">
                <a16:creationId xmlns:a16="http://schemas.microsoft.com/office/drawing/2014/main" id="{14EF29F0-63A0-4A38-BE96-D26958CDD09F}"/>
              </a:ext>
            </a:extLst>
          </p:cNvPr>
          <p:cNvSpPr txBox="1"/>
          <p:nvPr/>
        </p:nvSpPr>
        <p:spPr>
          <a:xfrm>
            <a:off x="5498160" y="599547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网络子系统</a:t>
            </a:r>
          </a:p>
        </p:txBody>
      </p: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8A5A2B72-46A4-46D0-BD8C-FB27038E33E7}"/>
              </a:ext>
            </a:extLst>
          </p:cNvPr>
          <p:cNvCxnSpPr>
            <a:cxnSpLocks/>
            <a:endCxn id="63" idx="4"/>
          </p:cNvCxnSpPr>
          <p:nvPr/>
        </p:nvCxnSpPr>
        <p:spPr>
          <a:xfrm flipH="1" flipV="1">
            <a:off x="6950064" y="4565845"/>
            <a:ext cx="554806" cy="392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图片 91">
            <a:extLst>
              <a:ext uri="{FF2B5EF4-FFF2-40B4-BE49-F238E27FC236}">
                <a16:creationId xmlns:a16="http://schemas.microsoft.com/office/drawing/2014/main" id="{10515EA1-2588-49C9-A031-32485FBBA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728" y="4854515"/>
            <a:ext cx="555007" cy="718942"/>
          </a:xfrm>
          <a:prstGeom prst="rect">
            <a:avLst/>
          </a:prstGeom>
        </p:spPr>
      </p:pic>
      <p:sp>
        <p:nvSpPr>
          <p:cNvPr id="93" name="文本框 38">
            <a:extLst>
              <a:ext uri="{FF2B5EF4-FFF2-40B4-BE49-F238E27FC236}">
                <a16:creationId xmlns:a16="http://schemas.microsoft.com/office/drawing/2014/main" id="{7903DB99-2BBB-45FD-869E-00431E043DAD}"/>
              </a:ext>
            </a:extLst>
          </p:cNvPr>
          <p:cNvSpPr txBox="1"/>
          <p:nvPr/>
        </p:nvSpPr>
        <p:spPr>
          <a:xfrm>
            <a:off x="4076986" y="555981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实验站</a:t>
            </a:r>
            <a:endParaRPr lang="en-US" altLang="zh-CN" sz="2000" dirty="0"/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4DB776D6-8984-4081-80E0-C9F5A438B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932" y="5168575"/>
            <a:ext cx="2411445" cy="211484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5C1EFD53-C033-4CB8-B811-3332A7597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0199" y="2719112"/>
            <a:ext cx="727096" cy="627722"/>
          </a:xfrm>
          <a:prstGeom prst="rect">
            <a:avLst/>
          </a:prstGeom>
        </p:spPr>
      </p:pic>
      <p:sp>
        <p:nvSpPr>
          <p:cNvPr id="96" name="矩形 95">
            <a:extLst>
              <a:ext uri="{FF2B5EF4-FFF2-40B4-BE49-F238E27FC236}">
                <a16:creationId xmlns:a16="http://schemas.microsoft.com/office/drawing/2014/main" id="{C614F422-945A-4C81-A95F-A00A3EF716EB}"/>
              </a:ext>
            </a:extLst>
          </p:cNvPr>
          <p:cNvSpPr/>
          <p:nvPr/>
        </p:nvSpPr>
        <p:spPr>
          <a:xfrm>
            <a:off x="9005043" y="2562250"/>
            <a:ext cx="2136633" cy="383333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1805F318-838B-4679-8880-B80437CB5E1C}"/>
              </a:ext>
            </a:extLst>
          </p:cNvPr>
          <p:cNvCxnSpPr>
            <a:stCxn id="95" idx="3"/>
            <a:endCxn id="102" idx="1"/>
          </p:cNvCxnSpPr>
          <p:nvPr/>
        </p:nvCxnSpPr>
        <p:spPr>
          <a:xfrm>
            <a:off x="10287296" y="3033609"/>
            <a:ext cx="387350" cy="190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8" name="文本框 43">
            <a:extLst>
              <a:ext uri="{FF2B5EF4-FFF2-40B4-BE49-F238E27FC236}">
                <a16:creationId xmlns:a16="http://schemas.microsoft.com/office/drawing/2014/main" id="{E1C0001D-9249-4B16-9E7A-250CE4E2FA77}"/>
              </a:ext>
            </a:extLst>
          </p:cNvPr>
          <p:cNvSpPr txBox="1"/>
          <p:nvPr/>
        </p:nvSpPr>
        <p:spPr>
          <a:xfrm>
            <a:off x="9667396" y="32959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磁盘存储</a:t>
            </a:r>
            <a:endParaRPr lang="zh-CN" altLang="en-US" sz="2000" dirty="0"/>
          </a:p>
        </p:txBody>
      </p:sp>
      <p:pic>
        <p:nvPicPr>
          <p:cNvPr id="99" name="图片 98">
            <a:extLst>
              <a:ext uri="{FF2B5EF4-FFF2-40B4-BE49-F238E27FC236}">
                <a16:creationId xmlns:a16="http://schemas.microsoft.com/office/drawing/2014/main" id="{D66F78F1-F232-41C7-9A89-1558186CD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0199" y="3885169"/>
            <a:ext cx="727096" cy="627722"/>
          </a:xfrm>
          <a:prstGeom prst="rect">
            <a:avLst/>
          </a:prstGeom>
        </p:spPr>
      </p:pic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A2E9685D-1726-4203-965A-3F2DFD71B15A}"/>
              </a:ext>
            </a:extLst>
          </p:cNvPr>
          <p:cNvCxnSpPr>
            <a:stCxn id="99" idx="3"/>
            <a:endCxn id="103" idx="1"/>
          </p:cNvCxnSpPr>
          <p:nvPr/>
        </p:nvCxnSpPr>
        <p:spPr>
          <a:xfrm>
            <a:off x="10287295" y="4199665"/>
            <a:ext cx="252730" cy="127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1" name="文本框 46">
            <a:extLst>
              <a:ext uri="{FF2B5EF4-FFF2-40B4-BE49-F238E27FC236}">
                <a16:creationId xmlns:a16="http://schemas.microsoft.com/office/drawing/2014/main" id="{06DCD66D-5FB0-4696-933D-4D63B9321001}"/>
              </a:ext>
            </a:extLst>
          </p:cNvPr>
          <p:cNvSpPr txBox="1"/>
          <p:nvPr/>
        </p:nvSpPr>
        <p:spPr>
          <a:xfrm>
            <a:off x="9667396" y="446197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磁带存储</a:t>
            </a:r>
            <a:endParaRPr lang="zh-CN" altLang="en-US" sz="2000" dirty="0"/>
          </a:p>
        </p:txBody>
      </p:sp>
      <p:pic>
        <p:nvPicPr>
          <p:cNvPr id="102" name="图片 101">
            <a:extLst>
              <a:ext uri="{FF2B5EF4-FFF2-40B4-BE49-F238E27FC236}">
                <a16:creationId xmlns:a16="http://schemas.microsoft.com/office/drawing/2014/main" id="{F942C43B-C51F-4EA9-8F32-5CFD585945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4569" y="2842292"/>
            <a:ext cx="299485" cy="385448"/>
          </a:xfrm>
          <a:prstGeom prst="rect">
            <a:avLst/>
          </a:prstGeom>
        </p:spPr>
      </p:pic>
      <p:pic>
        <p:nvPicPr>
          <p:cNvPr id="103" name="Picture 17" descr="磁带库">
            <a:extLst>
              <a:ext uri="{FF2B5EF4-FFF2-40B4-BE49-F238E27FC236}">
                <a16:creationId xmlns:a16="http://schemas.microsoft.com/office/drawing/2014/main" id="{F17841C8-0D31-4B19-B710-2ACC2FC2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135" y="3909591"/>
            <a:ext cx="437846" cy="5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A21A58D6-30F2-4DC9-B9F0-57D1A1F490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9909" y="4948862"/>
            <a:ext cx="727096" cy="627722"/>
          </a:xfrm>
          <a:prstGeom prst="rect">
            <a:avLst/>
          </a:prstGeom>
        </p:spPr>
      </p:pic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25FF127E-B74E-4BD3-B75C-51597B009AAE}"/>
              </a:ext>
            </a:extLst>
          </p:cNvPr>
          <p:cNvCxnSpPr>
            <a:stCxn id="104" idx="3"/>
            <a:endCxn id="107" idx="1"/>
          </p:cNvCxnSpPr>
          <p:nvPr/>
        </p:nvCxnSpPr>
        <p:spPr>
          <a:xfrm>
            <a:off x="10297005" y="5263359"/>
            <a:ext cx="337185" cy="889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文本框 51">
            <a:extLst>
              <a:ext uri="{FF2B5EF4-FFF2-40B4-BE49-F238E27FC236}">
                <a16:creationId xmlns:a16="http://schemas.microsoft.com/office/drawing/2014/main" id="{31D39CB8-D8D3-430D-B64A-E99D5E6802C7}"/>
              </a:ext>
            </a:extLst>
          </p:cNvPr>
          <p:cNvSpPr txBox="1"/>
          <p:nvPr/>
        </p:nvSpPr>
        <p:spPr>
          <a:xfrm>
            <a:off x="9677106" y="552567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数据备份</a:t>
            </a:r>
          </a:p>
        </p:txBody>
      </p:sp>
      <p:pic>
        <p:nvPicPr>
          <p:cNvPr id="107" name="Picture 8" descr="文件服务">
            <a:extLst>
              <a:ext uri="{FF2B5EF4-FFF2-40B4-BE49-F238E27FC236}">
                <a16:creationId xmlns:a16="http://schemas.microsoft.com/office/drawing/2014/main" id="{DEA82ED4-2019-4562-AFAF-689B85BA6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6" y="5035020"/>
            <a:ext cx="307817" cy="47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8CDD1FD4-27A9-45F2-BE6F-9D7AECA1E0D4}"/>
              </a:ext>
            </a:extLst>
          </p:cNvPr>
          <p:cNvCxnSpPr>
            <a:stCxn id="95" idx="1"/>
            <a:endCxn id="63" idx="6"/>
          </p:cNvCxnSpPr>
          <p:nvPr/>
        </p:nvCxnSpPr>
        <p:spPr>
          <a:xfrm flipH="1">
            <a:off x="8763275" y="3033608"/>
            <a:ext cx="796925" cy="645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58DE53D9-EB0B-473F-B5F2-F61D973E2FD0}"/>
              </a:ext>
            </a:extLst>
          </p:cNvPr>
          <p:cNvCxnSpPr>
            <a:stCxn id="99" idx="1"/>
            <a:endCxn id="63" idx="6"/>
          </p:cNvCxnSpPr>
          <p:nvPr/>
        </p:nvCxnSpPr>
        <p:spPr>
          <a:xfrm flipH="1" flipV="1">
            <a:off x="8763275" y="3678966"/>
            <a:ext cx="796925" cy="520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D78CC95E-392D-4A4B-92A9-F86E54AE3FDC}"/>
              </a:ext>
            </a:extLst>
          </p:cNvPr>
          <p:cNvCxnSpPr>
            <a:stCxn id="104" idx="1"/>
            <a:endCxn id="63" idx="5"/>
          </p:cNvCxnSpPr>
          <p:nvPr/>
        </p:nvCxnSpPr>
        <p:spPr>
          <a:xfrm flipH="1" flipV="1">
            <a:off x="8231965" y="4306414"/>
            <a:ext cx="1337945" cy="956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56">
            <a:extLst>
              <a:ext uri="{FF2B5EF4-FFF2-40B4-BE49-F238E27FC236}">
                <a16:creationId xmlns:a16="http://schemas.microsoft.com/office/drawing/2014/main" id="{895824AE-1D12-4947-A135-8D18429250C7}"/>
              </a:ext>
            </a:extLst>
          </p:cNvPr>
          <p:cNvSpPr txBox="1"/>
          <p:nvPr/>
        </p:nvSpPr>
        <p:spPr>
          <a:xfrm>
            <a:off x="9674608" y="60084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存储子系统</a:t>
            </a:r>
          </a:p>
        </p:txBody>
      </p:sp>
      <p:sp>
        <p:nvSpPr>
          <p:cNvPr id="112" name="文本框 57">
            <a:extLst>
              <a:ext uri="{FF2B5EF4-FFF2-40B4-BE49-F238E27FC236}">
                <a16:creationId xmlns:a16="http://schemas.microsoft.com/office/drawing/2014/main" id="{CB85C1A5-6BDC-4BD0-8C87-5DCDA61467C3}"/>
              </a:ext>
            </a:extLst>
          </p:cNvPr>
          <p:cNvSpPr txBox="1"/>
          <p:nvPr/>
        </p:nvSpPr>
        <p:spPr>
          <a:xfrm>
            <a:off x="5612858" y="533726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专线链路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3" name="图片 112">
            <a:extLst>
              <a:ext uri="{FF2B5EF4-FFF2-40B4-BE49-F238E27FC236}">
                <a16:creationId xmlns:a16="http://schemas.microsoft.com/office/drawing/2014/main" id="{62329F65-D141-4BA5-AFB2-8163A499E0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1991334" cy="11380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4" name="TextBox 21">
            <a:extLst>
              <a:ext uri="{FF2B5EF4-FFF2-40B4-BE49-F238E27FC236}">
                <a16:creationId xmlns:a16="http://schemas.microsoft.com/office/drawing/2014/main" id="{B44F301C-D81A-41C0-9650-581BA6723D75}"/>
              </a:ext>
            </a:extLst>
          </p:cNvPr>
          <p:cNvSpPr txBox="1"/>
          <p:nvPr/>
        </p:nvSpPr>
        <p:spPr>
          <a:xfrm>
            <a:off x="1532212" y="5970423"/>
            <a:ext cx="535527" cy="438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eaVert" wrap="square" lIns="45718" tIns="45718" rIns="45718" bIns="45718">
            <a:spAutoFit/>
          </a:bodyPr>
          <a:lstStyle>
            <a:lvl1pPr defTabSz="457200">
              <a:lnSpc>
                <a:spcPct val="133000"/>
              </a:lnSpc>
              <a:defRPr sz="4200">
                <a:solidFill>
                  <a:srgbClr val="FFFFFF"/>
                </a:solidFill>
                <a:effectLst>
                  <a:outerShdw blurRad="254000" dist="101600" dir="5400000" rotWithShape="0">
                    <a:srgbClr val="000000">
                      <a:alpha val="15000"/>
                    </a:srgbClr>
                  </a:outerShdw>
                </a:effectLst>
              </a:defRPr>
            </a:lvl1pPr>
          </a:lstStyle>
          <a:p>
            <a:pPr>
              <a:lnSpc>
                <a:spcPct val="120187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Times New Roman Bold" panose="02020803070505020304" pitchFamily="18" charset="0"/>
              </a:rPr>
              <a:t>…</a:t>
            </a:r>
          </a:p>
        </p:txBody>
      </p: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FEF89103-FC65-4AC0-B3C9-B07C568D3F45}"/>
              </a:ext>
            </a:extLst>
          </p:cNvPr>
          <p:cNvCxnSpPr>
            <a:stCxn id="113" idx="3"/>
          </p:cNvCxnSpPr>
          <p:nvPr/>
        </p:nvCxnSpPr>
        <p:spPr>
          <a:xfrm flipV="1">
            <a:off x="2753334" y="1559623"/>
            <a:ext cx="25751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1DD7CDE6-2D6A-4866-9B60-E4F00C645F88}"/>
              </a:ext>
            </a:extLst>
          </p:cNvPr>
          <p:cNvCxnSpPr>
            <a:cxnSpLocks/>
          </p:cNvCxnSpPr>
          <p:nvPr/>
        </p:nvCxnSpPr>
        <p:spPr>
          <a:xfrm>
            <a:off x="2753334" y="2798166"/>
            <a:ext cx="25751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CE479EB1-E1BC-41A6-9E45-2D68523E925D}"/>
              </a:ext>
            </a:extLst>
          </p:cNvPr>
          <p:cNvCxnSpPr/>
          <p:nvPr/>
        </p:nvCxnSpPr>
        <p:spPr>
          <a:xfrm>
            <a:off x="3010848" y="1559623"/>
            <a:ext cx="0" cy="468734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0D986FC2-C346-4E5B-8180-5E8B146D13B0}"/>
              </a:ext>
            </a:extLst>
          </p:cNvPr>
          <p:cNvCxnSpPr>
            <a:cxnSpLocks/>
          </p:cNvCxnSpPr>
          <p:nvPr/>
        </p:nvCxnSpPr>
        <p:spPr>
          <a:xfrm flipV="1">
            <a:off x="2753334" y="4057291"/>
            <a:ext cx="25751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E243EB2B-47EB-44BF-ACD3-23B75DD6BE2D}"/>
              </a:ext>
            </a:extLst>
          </p:cNvPr>
          <p:cNvCxnSpPr>
            <a:cxnSpLocks/>
          </p:cNvCxnSpPr>
          <p:nvPr/>
        </p:nvCxnSpPr>
        <p:spPr>
          <a:xfrm flipV="1">
            <a:off x="2753334" y="5271699"/>
            <a:ext cx="25751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31EB0782-90CC-43C0-A849-FB9D3078523F}"/>
              </a:ext>
            </a:extLst>
          </p:cNvPr>
          <p:cNvCxnSpPr/>
          <p:nvPr/>
        </p:nvCxnSpPr>
        <p:spPr>
          <a:xfrm flipH="1">
            <a:off x="2753334" y="6246971"/>
            <a:ext cx="25751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1" name="图片 120">
            <a:extLst>
              <a:ext uri="{FF2B5EF4-FFF2-40B4-BE49-F238E27FC236}">
                <a16:creationId xmlns:a16="http://schemas.microsoft.com/office/drawing/2014/main" id="{2B2BE139-4B3E-47E4-977E-E7666F0391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661" y="3383161"/>
            <a:ext cx="1990328" cy="13035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2" name="图片 121">
            <a:extLst>
              <a:ext uri="{FF2B5EF4-FFF2-40B4-BE49-F238E27FC236}">
                <a16:creationId xmlns:a16="http://schemas.microsoft.com/office/drawing/2014/main" id="{75E8377A-FB03-47D9-83D3-05EFEFFECD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315" y="2047353"/>
            <a:ext cx="1990328" cy="13763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3" name="图片 122">
            <a:extLst>
              <a:ext uri="{FF2B5EF4-FFF2-40B4-BE49-F238E27FC236}">
                <a16:creationId xmlns:a16="http://schemas.microsoft.com/office/drawing/2014/main" id="{CAB1FB24-F003-4FA0-9D5E-580503292F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0646" y="4828266"/>
            <a:ext cx="788365" cy="680618"/>
          </a:xfrm>
          <a:prstGeom prst="rect">
            <a:avLst/>
          </a:prstGeom>
        </p:spPr>
      </p:pic>
      <p:sp>
        <p:nvSpPr>
          <p:cNvPr id="124" name="文本框 35">
            <a:extLst>
              <a:ext uri="{FF2B5EF4-FFF2-40B4-BE49-F238E27FC236}">
                <a16:creationId xmlns:a16="http://schemas.microsoft.com/office/drawing/2014/main" id="{1263F4C2-111B-4AC8-8BA7-C3F640ECC245}"/>
              </a:ext>
            </a:extLst>
          </p:cNvPr>
          <p:cNvSpPr txBox="1"/>
          <p:nvPr/>
        </p:nvSpPr>
        <p:spPr>
          <a:xfrm>
            <a:off x="7272751" y="562801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数据传输</a:t>
            </a:r>
            <a:endParaRPr lang="en-US" altLang="zh-CN" sz="2000" dirty="0"/>
          </a:p>
        </p:txBody>
      </p:sp>
      <p:cxnSp>
        <p:nvCxnSpPr>
          <p:cNvPr id="125" name="连接符: 曲线 124">
            <a:extLst>
              <a:ext uri="{FF2B5EF4-FFF2-40B4-BE49-F238E27FC236}">
                <a16:creationId xmlns:a16="http://schemas.microsoft.com/office/drawing/2014/main" id="{64A20DE3-24D1-402D-AF84-F2DEB20A6000}"/>
              </a:ext>
            </a:extLst>
          </p:cNvPr>
          <p:cNvCxnSpPr>
            <a:cxnSpLocks/>
          </p:cNvCxnSpPr>
          <p:nvPr/>
        </p:nvCxnSpPr>
        <p:spPr>
          <a:xfrm>
            <a:off x="3013052" y="4056279"/>
            <a:ext cx="1154134" cy="1102697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图片 125">
            <a:extLst>
              <a:ext uri="{FF2B5EF4-FFF2-40B4-BE49-F238E27FC236}">
                <a16:creationId xmlns:a16="http://schemas.microsoft.com/office/drawing/2014/main" id="{211808E2-6DC8-439F-8B6A-4F46F06896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5396" y="4685258"/>
            <a:ext cx="1990327" cy="13088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34189864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b="0" dirty="0" smtClean="0">
            <a:solidFill>
              <a:schemeClr val="tx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prstDash val="dash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5112</TotalTime>
  <Words>3297</Words>
  <Application>Microsoft Office PowerPoint</Application>
  <PresentationFormat>宽屏</PresentationFormat>
  <Paragraphs>479</Paragraphs>
  <Slides>43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1" baseType="lpstr">
      <vt:lpstr>黑体</vt:lpstr>
      <vt:lpstr>楷体</vt:lpstr>
      <vt:lpstr>宋体</vt:lpstr>
      <vt:lpstr>Microsoft YaHei</vt:lpstr>
      <vt:lpstr>Microsoft YaHei</vt:lpstr>
      <vt:lpstr>微软雅黑 Light</vt:lpstr>
      <vt:lpstr>幼圆</vt:lpstr>
      <vt:lpstr>Arial</vt:lpstr>
      <vt:lpstr>Calibri</vt:lpstr>
      <vt:lpstr>Calibri Light</vt:lpstr>
      <vt:lpstr>Century Gothic</vt:lpstr>
      <vt:lpstr>Comic Sans MS</vt:lpstr>
      <vt:lpstr>Consolas</vt:lpstr>
      <vt:lpstr>Tahoma</vt:lpstr>
      <vt:lpstr>Times New Roman</vt:lpstr>
      <vt:lpstr>Times New Roman Bold</vt:lpstr>
      <vt:lpstr>Wingdings</vt:lpstr>
      <vt:lpstr>自定义设计方案</vt:lpstr>
      <vt:lpstr>高能物理计算概述</vt:lpstr>
      <vt:lpstr>主要内容</vt:lpstr>
      <vt:lpstr>高能物理科学研究</vt:lpstr>
      <vt:lpstr>高能物理实验数据挑战</vt:lpstr>
      <vt:lpstr>HL-LHC的计算需求</vt:lpstr>
      <vt:lpstr>高能物理实验计算</vt:lpstr>
      <vt:lpstr>AI大爆发</vt:lpstr>
      <vt:lpstr>数据处理过程</vt:lpstr>
      <vt:lpstr>典型的高能物理计算平台</vt:lpstr>
      <vt:lpstr>本地计算集群</vt:lpstr>
      <vt:lpstr>存储系统</vt:lpstr>
      <vt:lpstr>高能所计算集群</vt:lpstr>
      <vt:lpstr>运行监视</vt:lpstr>
      <vt:lpstr>WLCG网格</vt:lpstr>
      <vt:lpstr>PowerPoint 演示文稿</vt:lpstr>
      <vt:lpstr>换个角度来看？ ——计算机体系结构</vt:lpstr>
      <vt:lpstr>算力爆发增长</vt:lpstr>
      <vt:lpstr>PowerPoint 演示文稿</vt:lpstr>
      <vt:lpstr>摩尔定律</vt:lpstr>
      <vt:lpstr>算力发展放缓</vt:lpstr>
      <vt:lpstr>CPU核面临瓶颈</vt:lpstr>
      <vt:lpstr>CPU指令集</vt:lpstr>
      <vt:lpstr>ARM指令集及发展</vt:lpstr>
      <vt:lpstr>GPU</vt:lpstr>
      <vt:lpstr>Nvidia Hopper H100架构</vt:lpstr>
      <vt:lpstr>ASIC</vt:lpstr>
      <vt:lpstr>FPGA</vt:lpstr>
      <vt:lpstr>FPGA的并行性</vt:lpstr>
      <vt:lpstr>DPU</vt:lpstr>
      <vt:lpstr>A New Golden Age for Computer Architecture?</vt:lpstr>
      <vt:lpstr>现阶段一些发展方向</vt:lpstr>
      <vt:lpstr>异构计算部件</vt:lpstr>
      <vt:lpstr>再回到高能物理数据处理 ——软件的挑战与发展</vt:lpstr>
      <vt:lpstr>计算硬件的变迁</vt:lpstr>
      <vt:lpstr>并行处理</vt:lpstr>
      <vt:lpstr>异构编程</vt:lpstr>
      <vt:lpstr>开源软件</vt:lpstr>
      <vt:lpstr>数据科学与机器学习</vt:lpstr>
      <vt:lpstr>AI4Science</vt:lpstr>
      <vt:lpstr>ChatGPT</vt:lpstr>
      <vt:lpstr>NISQ量子计算时代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高能物理计算概述</dc:title>
  <dc:creator>chengyaodong</dc:creator>
  <cp:lastModifiedBy>Yaodong</cp:lastModifiedBy>
  <cp:revision>93</cp:revision>
  <dcterms:created xsi:type="dcterms:W3CDTF">2022-08-13T08:02:55Z</dcterms:created>
  <dcterms:modified xsi:type="dcterms:W3CDTF">2024-08-21T05:12:35Z</dcterms:modified>
</cp:coreProperties>
</file>