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4"/>
  </p:notesMasterIdLst>
  <p:handoutMasterIdLst>
    <p:handoutMasterId r:id="rId65"/>
  </p:handoutMasterIdLst>
  <p:sldIdLst>
    <p:sldId id="2046" r:id="rId2"/>
    <p:sldId id="2039377923" r:id="rId3"/>
    <p:sldId id="260" r:id="rId4"/>
    <p:sldId id="1332" r:id="rId5"/>
    <p:sldId id="1333" r:id="rId6"/>
    <p:sldId id="1334" r:id="rId7"/>
    <p:sldId id="1337" r:id="rId8"/>
    <p:sldId id="2146448025" r:id="rId9"/>
    <p:sldId id="2146448034" r:id="rId10"/>
    <p:sldId id="1896" r:id="rId11"/>
    <p:sldId id="1898" r:id="rId12"/>
    <p:sldId id="1338" r:id="rId13"/>
    <p:sldId id="1339" r:id="rId14"/>
    <p:sldId id="1340" r:id="rId15"/>
    <p:sldId id="1870" r:id="rId16"/>
    <p:sldId id="1871" r:id="rId17"/>
    <p:sldId id="1885" r:id="rId18"/>
    <p:sldId id="2146448027" r:id="rId19"/>
    <p:sldId id="2146448031" r:id="rId20"/>
    <p:sldId id="2146448033" r:id="rId21"/>
    <p:sldId id="2146448029" r:id="rId22"/>
    <p:sldId id="2146448030" r:id="rId23"/>
    <p:sldId id="2146448032" r:id="rId24"/>
    <p:sldId id="2146448028" r:id="rId25"/>
    <p:sldId id="4479" r:id="rId26"/>
    <p:sldId id="4458" r:id="rId27"/>
    <p:sldId id="288" r:id="rId28"/>
    <p:sldId id="268" r:id="rId29"/>
    <p:sldId id="271" r:id="rId30"/>
    <p:sldId id="298" r:id="rId31"/>
    <p:sldId id="299" r:id="rId32"/>
    <p:sldId id="301" r:id="rId33"/>
    <p:sldId id="302" r:id="rId34"/>
    <p:sldId id="289" r:id="rId35"/>
    <p:sldId id="303" r:id="rId36"/>
    <p:sldId id="263" r:id="rId37"/>
    <p:sldId id="304" r:id="rId38"/>
    <p:sldId id="305" r:id="rId39"/>
    <p:sldId id="306" r:id="rId40"/>
    <p:sldId id="308" r:id="rId41"/>
    <p:sldId id="4440" r:id="rId42"/>
    <p:sldId id="1950" r:id="rId43"/>
    <p:sldId id="335" r:id="rId44"/>
    <p:sldId id="336" r:id="rId45"/>
    <p:sldId id="338" r:id="rId46"/>
    <p:sldId id="2146448020" r:id="rId47"/>
    <p:sldId id="2039377999" r:id="rId48"/>
    <p:sldId id="2146448023" r:id="rId49"/>
    <p:sldId id="2039377997" r:id="rId50"/>
    <p:sldId id="2039378000" r:id="rId51"/>
    <p:sldId id="2039378034" r:id="rId52"/>
    <p:sldId id="2039377860" r:id="rId53"/>
    <p:sldId id="2039378002" r:id="rId54"/>
    <p:sldId id="285" r:id="rId55"/>
    <p:sldId id="2039378028" r:id="rId56"/>
    <p:sldId id="2039378035" r:id="rId57"/>
    <p:sldId id="2039378029" r:id="rId58"/>
    <p:sldId id="2039378030" r:id="rId59"/>
    <p:sldId id="2039378023" r:id="rId60"/>
    <p:sldId id="1768" r:id="rId61"/>
    <p:sldId id="2146448016" r:id="rId62"/>
    <p:sldId id="2039377696" r:id="rId6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000"/>
    <a:srgbClr val="CF0A2C"/>
    <a:srgbClr val="84B3DE"/>
    <a:srgbClr val="F58034"/>
    <a:srgbClr val="1F77B4"/>
    <a:srgbClr val="4472C4"/>
    <a:srgbClr val="ED7D31"/>
    <a:srgbClr val="F4A184"/>
    <a:srgbClr val="FFCE39"/>
    <a:srgbClr val="F1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4" autoAdjust="0"/>
    <p:restoredTop sz="82698" autoAdjust="0"/>
  </p:normalViewPr>
  <p:slideViewPr>
    <p:cSldViewPr snapToGrid="0" snapToObjects="1">
      <p:cViewPr>
        <p:scale>
          <a:sx n="98" d="100"/>
          <a:sy n="98" d="100"/>
        </p:scale>
        <p:origin x="998" y="10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9" d="100"/>
          <a:sy n="69" d="100"/>
        </p:scale>
        <p:origin x="2508" y="5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D330F-2C96-6C45-ACD0-D401EF208E0F}" type="doc">
      <dgm:prSet loTypeId="urn:microsoft.com/office/officeart/2005/8/layout/process1" loCatId="" qsTypeId="urn:microsoft.com/office/officeart/2005/8/quickstyle/simple1" qsCatId="simple" csTypeId="urn:microsoft.com/office/officeart/2005/8/colors/colorful5" csCatId="colorful" phldr="1"/>
      <dgm:spPr/>
    </dgm:pt>
    <dgm:pt modelId="{49E1CE2E-8FA5-614D-8DEA-D61BD83B898D}">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gm:t>
    </dgm:pt>
    <dgm:pt modelId="{45B308C1-0C8A-444C-974F-BC2107711596}" type="parTrans" cxnId="{604C9E14-6805-8342-882D-EBB75DBA04B7}">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4EEBED9-AFEB-D148-958C-700F98D71C5B}" type="sibTrans" cxnId="{604C9E14-6805-8342-882D-EBB75DBA04B7}">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0BFE89BD-095D-9D44-9FA5-F563DF5A8719}">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3C6EE966-CE37-D04D-AB12-B3C75317D216}" type="parTrans" cxnId="{FD1C5316-0899-0B48-ACA0-501C100B6378}">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C044DB5-9F78-074E-B6D5-C618CA9D8AE6}" type="sibTrans" cxnId="{FD1C5316-0899-0B48-ACA0-501C100B6378}">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BF96F1B7-D17A-5E4F-A39E-26098DA0C8C5}">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gm:t>
    </dgm:pt>
    <dgm:pt modelId="{4DB7E3B4-44A8-9C4A-B446-397D94D4E8E3}" type="par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69A3BB7D-9341-024D-9577-5D79CAC40610}" type="sib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7390D31-35C9-B849-89DF-C619F863A023}" type="pres">
      <dgm:prSet presAssocID="{C30D330F-2C96-6C45-ACD0-D401EF208E0F}" presName="Name0" presStyleCnt="0">
        <dgm:presLayoutVars>
          <dgm:dir/>
          <dgm:resizeHandles val="exact"/>
        </dgm:presLayoutVars>
      </dgm:prSet>
      <dgm:spPr/>
    </dgm:pt>
    <dgm:pt modelId="{72DD2AB4-D632-BC47-B46E-77D83488D932}" type="pres">
      <dgm:prSet presAssocID="{49E1CE2E-8FA5-614D-8DEA-D61BD83B898D}" presName="node" presStyleLbl="node1" presStyleIdx="0" presStyleCnt="3">
        <dgm:presLayoutVars>
          <dgm:bulletEnabled val="1"/>
        </dgm:presLayoutVars>
      </dgm:prSet>
      <dgm:spPr/>
    </dgm:pt>
    <dgm:pt modelId="{4F819467-FFA8-B44A-8CF3-BDD5E48F18A2}" type="pres">
      <dgm:prSet presAssocID="{54EEBED9-AFEB-D148-958C-700F98D71C5B}" presName="sibTrans" presStyleLbl="sibTrans2D1" presStyleIdx="0" presStyleCnt="2"/>
      <dgm:spPr/>
    </dgm:pt>
    <dgm:pt modelId="{27BDF0E3-D50E-D447-ACB2-841B969D180F}" type="pres">
      <dgm:prSet presAssocID="{54EEBED9-AFEB-D148-958C-700F98D71C5B}" presName="connectorText" presStyleLbl="sibTrans2D1" presStyleIdx="0" presStyleCnt="2"/>
      <dgm:spPr/>
    </dgm:pt>
    <dgm:pt modelId="{1665CAD4-1B65-2743-AF37-FE2DDF8E2A7D}" type="pres">
      <dgm:prSet presAssocID="{0BFE89BD-095D-9D44-9FA5-F563DF5A8719}" presName="node" presStyleLbl="node1" presStyleIdx="1" presStyleCnt="3">
        <dgm:presLayoutVars>
          <dgm:bulletEnabled val="1"/>
        </dgm:presLayoutVars>
      </dgm:prSet>
      <dgm:spPr/>
    </dgm:pt>
    <dgm:pt modelId="{361899D5-334A-2D49-9C10-907AC5D2CDB6}" type="pres">
      <dgm:prSet presAssocID="{EC044DB5-9F78-074E-B6D5-C618CA9D8AE6}" presName="sibTrans" presStyleLbl="sibTrans2D1" presStyleIdx="1" presStyleCnt="2"/>
      <dgm:spPr/>
    </dgm:pt>
    <dgm:pt modelId="{E63A753E-103C-2048-8C62-BDB0A66868E1}" type="pres">
      <dgm:prSet presAssocID="{EC044DB5-9F78-074E-B6D5-C618CA9D8AE6}" presName="connectorText" presStyleLbl="sibTrans2D1" presStyleIdx="1" presStyleCnt="2"/>
      <dgm:spPr/>
    </dgm:pt>
    <dgm:pt modelId="{784CF060-4A2D-664B-82E2-496083A62D05}" type="pres">
      <dgm:prSet presAssocID="{BF96F1B7-D17A-5E4F-A39E-26098DA0C8C5}" presName="node" presStyleLbl="node1" presStyleIdx="2" presStyleCnt="3">
        <dgm:presLayoutVars>
          <dgm:bulletEnabled val="1"/>
        </dgm:presLayoutVars>
      </dgm:prSet>
      <dgm:spPr/>
    </dgm:pt>
  </dgm:ptLst>
  <dgm:cxnLst>
    <dgm:cxn modelId="{604C9E14-6805-8342-882D-EBB75DBA04B7}" srcId="{C30D330F-2C96-6C45-ACD0-D401EF208E0F}" destId="{49E1CE2E-8FA5-614D-8DEA-D61BD83B898D}" srcOrd="0" destOrd="0" parTransId="{45B308C1-0C8A-444C-974F-BC2107711596}" sibTransId="{54EEBED9-AFEB-D148-958C-700F98D71C5B}"/>
    <dgm:cxn modelId="{FD1C5316-0899-0B48-ACA0-501C100B6378}" srcId="{C30D330F-2C96-6C45-ACD0-D401EF208E0F}" destId="{0BFE89BD-095D-9D44-9FA5-F563DF5A8719}" srcOrd="1" destOrd="0" parTransId="{3C6EE966-CE37-D04D-AB12-B3C75317D216}" sibTransId="{EC044DB5-9F78-074E-B6D5-C618CA9D8AE6}"/>
    <dgm:cxn modelId="{F4B6F82E-1E67-0A4B-9E58-FED4E5D0DE7B}" type="presOf" srcId="{54EEBED9-AFEB-D148-958C-700F98D71C5B}" destId="{27BDF0E3-D50E-D447-ACB2-841B969D180F}" srcOrd="1" destOrd="0" presId="urn:microsoft.com/office/officeart/2005/8/layout/process1"/>
    <dgm:cxn modelId="{55DC4D38-3288-B044-A3F9-EC200DD9AEE9}" type="presOf" srcId="{49E1CE2E-8FA5-614D-8DEA-D61BD83B898D}" destId="{72DD2AB4-D632-BC47-B46E-77D83488D932}" srcOrd="0" destOrd="0" presId="urn:microsoft.com/office/officeart/2005/8/layout/process1"/>
    <dgm:cxn modelId="{06AAFC6C-A7EF-CF4C-8576-B55A77515930}" type="presOf" srcId="{54EEBED9-AFEB-D148-958C-700F98D71C5B}" destId="{4F819467-FFA8-B44A-8CF3-BDD5E48F18A2}" srcOrd="0" destOrd="0" presId="urn:microsoft.com/office/officeart/2005/8/layout/process1"/>
    <dgm:cxn modelId="{42104275-E963-C34F-8526-4D28F7272326}" type="presOf" srcId="{EC044DB5-9F78-074E-B6D5-C618CA9D8AE6}" destId="{E63A753E-103C-2048-8C62-BDB0A66868E1}" srcOrd="1" destOrd="0" presId="urn:microsoft.com/office/officeart/2005/8/layout/process1"/>
    <dgm:cxn modelId="{5E7A8882-FAE7-8640-966F-7F5B0997467D}" type="presOf" srcId="{C30D330F-2C96-6C45-ACD0-D401EF208E0F}" destId="{E7390D31-35C9-B849-89DF-C619F863A023}" srcOrd="0" destOrd="0" presId="urn:microsoft.com/office/officeart/2005/8/layout/process1"/>
    <dgm:cxn modelId="{8838EC87-333F-214F-A59E-59A592599736}" type="presOf" srcId="{EC044DB5-9F78-074E-B6D5-C618CA9D8AE6}" destId="{361899D5-334A-2D49-9C10-907AC5D2CDB6}" srcOrd="0" destOrd="0" presId="urn:microsoft.com/office/officeart/2005/8/layout/process1"/>
    <dgm:cxn modelId="{94BCC79A-1857-7342-B197-3722F74D1E68}" type="presOf" srcId="{BF96F1B7-D17A-5E4F-A39E-26098DA0C8C5}" destId="{784CF060-4A2D-664B-82E2-496083A62D05}" srcOrd="0" destOrd="0" presId="urn:microsoft.com/office/officeart/2005/8/layout/process1"/>
    <dgm:cxn modelId="{BB61789B-7D68-A441-BD72-7D3F4543DE23}" type="presOf" srcId="{0BFE89BD-095D-9D44-9FA5-F563DF5A8719}" destId="{1665CAD4-1B65-2743-AF37-FE2DDF8E2A7D}" srcOrd="0" destOrd="0" presId="urn:microsoft.com/office/officeart/2005/8/layout/process1"/>
    <dgm:cxn modelId="{0726ACEF-C6FB-E945-9578-5408B16CEA29}" srcId="{C30D330F-2C96-6C45-ACD0-D401EF208E0F}" destId="{BF96F1B7-D17A-5E4F-A39E-26098DA0C8C5}" srcOrd="2" destOrd="0" parTransId="{4DB7E3B4-44A8-9C4A-B446-397D94D4E8E3}" sibTransId="{69A3BB7D-9341-024D-9577-5D79CAC40610}"/>
    <dgm:cxn modelId="{11ED4148-B0F6-9D4D-AD17-D171FE3E5DF0}" type="presParOf" srcId="{E7390D31-35C9-B849-89DF-C619F863A023}" destId="{72DD2AB4-D632-BC47-B46E-77D83488D932}" srcOrd="0" destOrd="0" presId="urn:microsoft.com/office/officeart/2005/8/layout/process1"/>
    <dgm:cxn modelId="{658264B9-3929-C240-97D8-534662D2D0F4}" type="presParOf" srcId="{E7390D31-35C9-B849-89DF-C619F863A023}" destId="{4F819467-FFA8-B44A-8CF3-BDD5E48F18A2}" srcOrd="1" destOrd="0" presId="urn:microsoft.com/office/officeart/2005/8/layout/process1"/>
    <dgm:cxn modelId="{994CFEB7-8953-274E-A059-D98749F856A1}" type="presParOf" srcId="{4F819467-FFA8-B44A-8CF3-BDD5E48F18A2}" destId="{27BDF0E3-D50E-D447-ACB2-841B969D180F}" srcOrd="0" destOrd="0" presId="urn:microsoft.com/office/officeart/2005/8/layout/process1"/>
    <dgm:cxn modelId="{BDB993F2-62E3-E44E-B9A7-DD34F1CC54C9}" type="presParOf" srcId="{E7390D31-35C9-B849-89DF-C619F863A023}" destId="{1665CAD4-1B65-2743-AF37-FE2DDF8E2A7D}" srcOrd="2" destOrd="0" presId="urn:microsoft.com/office/officeart/2005/8/layout/process1"/>
    <dgm:cxn modelId="{6EF40222-C31A-EC4B-8AB4-A02FA7EF91DE}" type="presParOf" srcId="{E7390D31-35C9-B849-89DF-C619F863A023}" destId="{361899D5-334A-2D49-9C10-907AC5D2CDB6}" srcOrd="3" destOrd="0" presId="urn:microsoft.com/office/officeart/2005/8/layout/process1"/>
    <dgm:cxn modelId="{2BB7BB5F-6A15-BB40-8835-4DAE6AD3B58C}" type="presParOf" srcId="{361899D5-334A-2D49-9C10-907AC5D2CDB6}" destId="{E63A753E-103C-2048-8C62-BDB0A66868E1}" srcOrd="0" destOrd="0" presId="urn:microsoft.com/office/officeart/2005/8/layout/process1"/>
    <dgm:cxn modelId="{00C27058-C262-E94B-86C7-9A5ACF38941A}" type="presParOf" srcId="{E7390D31-35C9-B849-89DF-C619F863A023}" destId="{784CF060-4A2D-664B-82E2-496083A62D0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D2AB4-D632-BC47-B46E-77D83488D932}">
      <dsp:nvSpPr>
        <dsp:cNvPr id="0" name=""/>
        <dsp:cNvSpPr/>
      </dsp:nvSpPr>
      <dsp:spPr>
        <a:xfrm>
          <a:off x="5985" y="6721"/>
          <a:ext cx="1789053" cy="11740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sp:txBody>
      <dsp:txXfrm>
        <a:off x="40372" y="41108"/>
        <a:ext cx="1720279" cy="1105292"/>
      </dsp:txXfrm>
    </dsp:sp>
    <dsp:sp modelId="{4F819467-FFA8-B44A-8CF3-BDD5E48F18A2}">
      <dsp:nvSpPr>
        <dsp:cNvPr id="0" name=""/>
        <dsp:cNvSpPr/>
      </dsp:nvSpPr>
      <dsp:spPr>
        <a:xfrm>
          <a:off x="1973944" y="371912"/>
          <a:ext cx="379279" cy="4436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1973944" y="460649"/>
        <a:ext cx="265495" cy="266211"/>
      </dsp:txXfrm>
    </dsp:sp>
    <dsp:sp modelId="{1665CAD4-1B65-2743-AF37-FE2DDF8E2A7D}">
      <dsp:nvSpPr>
        <dsp:cNvPr id="0" name=""/>
        <dsp:cNvSpPr/>
      </dsp:nvSpPr>
      <dsp:spPr>
        <a:xfrm>
          <a:off x="2510660" y="6721"/>
          <a:ext cx="1789053" cy="117406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2545047" y="41108"/>
        <a:ext cx="1720279" cy="1105292"/>
      </dsp:txXfrm>
    </dsp:sp>
    <dsp:sp modelId="{361899D5-334A-2D49-9C10-907AC5D2CDB6}">
      <dsp:nvSpPr>
        <dsp:cNvPr id="0" name=""/>
        <dsp:cNvSpPr/>
      </dsp:nvSpPr>
      <dsp:spPr>
        <a:xfrm>
          <a:off x="4478619" y="371912"/>
          <a:ext cx="379279" cy="44368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4478619" y="460649"/>
        <a:ext cx="265495" cy="266211"/>
      </dsp:txXfrm>
    </dsp:sp>
    <dsp:sp modelId="{784CF060-4A2D-664B-82E2-496083A62D05}">
      <dsp:nvSpPr>
        <dsp:cNvPr id="0" name=""/>
        <dsp:cNvSpPr/>
      </dsp:nvSpPr>
      <dsp:spPr>
        <a:xfrm>
          <a:off x="5015335" y="6721"/>
          <a:ext cx="1789053" cy="117406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sp:txBody>
      <dsp:txXfrm>
        <a:off x="5049722" y="41108"/>
        <a:ext cx="1720279" cy="1105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E68AFB6-B66B-69FF-B6A3-47CFC204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783B4C5-BF0B-ADC7-9EBD-3CCBAFA8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C996B-4679-4BF2-8E12-FB74ABDDCA86}"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842EEE81-E105-6475-DB0B-D66B06522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4C9ED71-8A9F-B511-75C2-23306AC3D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9EF453-8871-4AB5-B239-45C98CE1DF01}" type="slidenum">
              <a:rPr lang="zh-CN" altLang="en-US" smtClean="0"/>
              <a:t>‹#›</a:t>
            </a:fld>
            <a:endParaRPr lang="zh-CN" altLang="en-US"/>
          </a:p>
        </p:txBody>
      </p:sp>
    </p:spTree>
    <p:extLst>
      <p:ext uri="{BB962C8B-B14F-4D97-AF65-F5344CB8AC3E}">
        <p14:creationId xmlns:p14="http://schemas.microsoft.com/office/powerpoint/2010/main" val="352704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FC95-5870-7B48-A299-40F578AD21C8}" type="datetimeFigureOut">
              <a:rPr kumimoji="1" lang="zh-CN" altLang="en-US" smtClean="0"/>
              <a:t>2024/8/21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61C2-44BF-C44C-81EE-E4BFADE101FF}" type="slidenum">
              <a:rPr kumimoji="1" lang="zh-CN" altLang="en-US" smtClean="0"/>
              <a:t>‹#›</a:t>
            </a:fld>
            <a:endParaRPr kumimoji="1" lang="zh-CN" altLang="en-US"/>
          </a:p>
        </p:txBody>
      </p:sp>
    </p:spTree>
    <p:extLst>
      <p:ext uri="{BB962C8B-B14F-4D97-AF65-F5344CB8AC3E}">
        <p14:creationId xmlns:p14="http://schemas.microsoft.com/office/powerpoint/2010/main" val="31556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a:t>
            </a:fld>
            <a:endParaRPr kumimoji="1" lang="zh-CN" altLang="en-US"/>
          </a:p>
        </p:txBody>
      </p:sp>
    </p:spTree>
    <p:extLst>
      <p:ext uri="{BB962C8B-B14F-4D97-AF65-F5344CB8AC3E}">
        <p14:creationId xmlns:p14="http://schemas.microsoft.com/office/powerpoint/2010/main" val="222113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向量的内积表示表征两个向量的夹角，即一个向量在另一个向量上的投影，投影值大，说明两个向量相关度高。</a:t>
            </a:r>
            <a:endParaRPr kumimoji="1" lang="en-US" altLang="zh-CN" dirty="0"/>
          </a:p>
          <a:p>
            <a:r>
              <a:rPr kumimoji="1" lang="en-US" altLang="zh-CN" dirty="0" err="1"/>
              <a:t>softmax</a:t>
            </a:r>
            <a:r>
              <a:rPr kumimoji="1" lang="en-US" altLang="zh-CN" dirty="0"/>
              <a:t>(XX^T)</a:t>
            </a:r>
            <a:r>
              <a:rPr kumimoji="1" lang="zh-CN" altLang="en-US" dirty="0"/>
              <a:t>中保存了一个矩阵中自己的每个向量和其他向量做内积的结果。</a:t>
            </a:r>
            <a:endParaRPr kumimoji="1" lang="en-US" altLang="zh-CN" dirty="0"/>
          </a:p>
          <a:p>
            <a:r>
              <a:rPr kumimoji="1" lang="zh-CN" altLang="en-US" dirty="0"/>
              <a:t>再乘以</a:t>
            </a:r>
            <a:r>
              <a:rPr kumimoji="1" lang="en-US" altLang="zh-CN" dirty="0"/>
              <a:t>V</a:t>
            </a:r>
            <a:r>
              <a:rPr kumimoji="1" lang="zh-CN" altLang="en-US" dirty="0"/>
              <a:t>，使得</a:t>
            </a:r>
            <a:r>
              <a:rPr kumimoji="1" lang="en-US" altLang="zh-CN" dirty="0"/>
              <a:t>V</a:t>
            </a:r>
            <a:r>
              <a:rPr kumimoji="1" lang="zh-CN" altLang="en-US" dirty="0"/>
              <a:t>的值被相关度缩放。 </a:t>
            </a:r>
            <a:endParaRPr kumimoji="1" lang="en-US" altLang="zh-CN" dirty="0"/>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17</a:t>
            </a:fld>
            <a:endParaRPr kumimoji="1" lang="zh-CN" altLang="en-US"/>
          </a:p>
        </p:txBody>
      </p:sp>
    </p:spTree>
    <p:extLst>
      <p:ext uri="{BB962C8B-B14F-4D97-AF65-F5344CB8AC3E}">
        <p14:creationId xmlns:p14="http://schemas.microsoft.com/office/powerpoint/2010/main" val="28807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18</a:t>
            </a:fld>
            <a:endParaRPr kumimoji="1" lang="zh-CN" altLang="en-US"/>
          </a:p>
        </p:txBody>
      </p:sp>
    </p:spTree>
    <p:extLst>
      <p:ext uri="{BB962C8B-B14F-4D97-AF65-F5344CB8AC3E}">
        <p14:creationId xmlns:p14="http://schemas.microsoft.com/office/powerpoint/2010/main" val="404168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19</a:t>
            </a:fld>
            <a:endParaRPr kumimoji="1" lang="zh-CN" altLang="en-US"/>
          </a:p>
        </p:txBody>
      </p:sp>
    </p:spTree>
    <p:extLst>
      <p:ext uri="{BB962C8B-B14F-4D97-AF65-F5344CB8AC3E}">
        <p14:creationId xmlns:p14="http://schemas.microsoft.com/office/powerpoint/2010/main" val="416646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20</a:t>
            </a:fld>
            <a:endParaRPr kumimoji="1" lang="zh-CN" altLang="en-US"/>
          </a:p>
        </p:txBody>
      </p:sp>
    </p:spTree>
    <p:extLst>
      <p:ext uri="{BB962C8B-B14F-4D97-AF65-F5344CB8AC3E}">
        <p14:creationId xmlns:p14="http://schemas.microsoft.com/office/powerpoint/2010/main" val="256295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21</a:t>
            </a:fld>
            <a:endParaRPr kumimoji="1" lang="zh-CN" altLang="en-US"/>
          </a:p>
        </p:txBody>
      </p:sp>
    </p:spTree>
    <p:extLst>
      <p:ext uri="{BB962C8B-B14F-4D97-AF65-F5344CB8AC3E}">
        <p14:creationId xmlns:p14="http://schemas.microsoft.com/office/powerpoint/2010/main" val="286637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22</a:t>
            </a:fld>
            <a:endParaRPr kumimoji="1" lang="zh-CN" altLang="en-US"/>
          </a:p>
        </p:txBody>
      </p:sp>
    </p:spTree>
    <p:extLst>
      <p:ext uri="{BB962C8B-B14F-4D97-AF65-F5344CB8AC3E}">
        <p14:creationId xmlns:p14="http://schemas.microsoft.com/office/powerpoint/2010/main" val="219353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23</a:t>
            </a:fld>
            <a:endParaRPr kumimoji="1" lang="zh-CN" altLang="en-US"/>
          </a:p>
        </p:txBody>
      </p:sp>
    </p:spTree>
    <p:extLst>
      <p:ext uri="{BB962C8B-B14F-4D97-AF65-F5344CB8AC3E}">
        <p14:creationId xmlns:p14="http://schemas.microsoft.com/office/powerpoint/2010/main" val="10516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24</a:t>
            </a:fld>
            <a:endParaRPr kumimoji="1" lang="zh-CN" altLang="en-US"/>
          </a:p>
        </p:txBody>
      </p:sp>
    </p:spTree>
    <p:extLst>
      <p:ext uri="{BB962C8B-B14F-4D97-AF65-F5344CB8AC3E}">
        <p14:creationId xmlns:p14="http://schemas.microsoft.com/office/powerpoint/2010/main" val="2723517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a:latin typeface="Microsoft YaHei" panose="020B0503020204020204" pitchFamily="34" charset="-122"/>
                <a:ea typeface="Microsoft YaHei" panose="020B0503020204020204" pitchFamily="34" charset="-122"/>
              </a:rPr>
              <a:t>随着规模的增长，大模型在复杂下游任务上表现为能力涌现</a:t>
            </a:r>
            <a:endParaRPr kumimoji="1" lang="en-US" altLang="zh-CN">
              <a:latin typeface="Microsoft YaHei" panose="020B0503020204020204" pitchFamily="34" charset="-122"/>
              <a:ea typeface="Microsoft YaHei" panose="020B0503020204020204" pitchFamily="34" charset="-122"/>
            </a:endParaRPr>
          </a:p>
          <a:p>
            <a:endParaRPr lang="en-US" altLang="zh-CN"/>
          </a:p>
          <a:p>
            <a:r>
              <a:rPr lang="zh-CN" altLang="en-US"/>
              <a:t>文本</a:t>
            </a:r>
            <a:r>
              <a:rPr lang="zh-CN" altLang="en-US" dirty="0"/>
              <a:t>内学习：无需修改模型参数，仅通过输入</a:t>
            </a:r>
            <a:r>
              <a:rPr lang="en-US" altLang="zh-CN" dirty="0"/>
              <a:t>-</a:t>
            </a:r>
            <a:r>
              <a:rPr lang="zh-CN" altLang="en-US" dirty="0"/>
              <a:t>输出示例作为上下文条件，即可执行相应任务，根据示例数可分为无参考样例学习</a:t>
            </a:r>
            <a:r>
              <a:rPr lang="en-US" altLang="zh-CN" dirty="0"/>
              <a:t>zero-shot learning</a:t>
            </a:r>
            <a:r>
              <a:rPr lang="zh-CN" altLang="en-US" dirty="0"/>
              <a:t>，单参考样例学习</a:t>
            </a:r>
            <a:r>
              <a:rPr lang="en-US" altLang="zh-CN" dirty="0"/>
              <a:t>one-shot learning</a:t>
            </a:r>
            <a:r>
              <a:rPr lang="zh-CN" altLang="en-US" dirty="0"/>
              <a:t>和多参考样例学习</a:t>
            </a:r>
            <a:r>
              <a:rPr lang="en-US" altLang="zh-CN" dirty="0"/>
              <a:t>Few-show learning</a:t>
            </a:r>
            <a:r>
              <a:rPr lang="zh-CN" altLang="en-US" dirty="0"/>
              <a: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25</a:t>
            </a:fld>
            <a:endParaRPr kumimoji="1" lang="zh-CN" altLang="en-US"/>
          </a:p>
        </p:txBody>
      </p:sp>
    </p:spTree>
    <p:extLst>
      <p:ext uri="{BB962C8B-B14F-4D97-AF65-F5344CB8AC3E}">
        <p14:creationId xmlns:p14="http://schemas.microsoft.com/office/powerpoint/2010/main" val="155784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1100" b="1" i="0" u="none" strike="noStrike">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br>
              <a:rPr lang="en-US" altLang="zh-CN"/>
            </a:br>
            <a:r>
              <a:rPr lang="zh-CN" altLang="en-US"/>
              <a:t>为什么这么说？什么是更高层次的智能。</a:t>
            </a:r>
            <a:endParaRPr lang="en-US" altLang="zh-CN"/>
          </a:p>
          <a:p>
            <a:r>
              <a:rPr lang="zh-CN" altLang="en-US"/>
              <a:t>写代码的能力</a:t>
            </a:r>
            <a:endParaRPr lang="en-US" altLang="zh-CN"/>
          </a:p>
          <a:p>
            <a:r>
              <a:rPr lang="zh-CN" altLang="en-US"/>
              <a:t>四个能力：通用意图理解能力、强大连续对话能力、智能交互修正能力、较强逻辑推理能力</a:t>
            </a:r>
            <a:endParaRPr lang="en-US" altLang="zh-CN"/>
          </a:p>
          <a:p>
            <a:endParaRPr lang="en-US" altLang="zh-CN"/>
          </a:p>
          <a:p>
            <a:r>
              <a:rPr lang="zh-CN" altLang="en-US"/>
              <a:t>高层次智能如何而来？大数据</a:t>
            </a:r>
            <a:r>
              <a:rPr lang="en-US" altLang="zh-CN"/>
              <a:t>+</a:t>
            </a:r>
            <a:r>
              <a:rPr lang="zh-CN" altLang="en-US"/>
              <a:t>大模型</a:t>
            </a:r>
            <a:r>
              <a:rPr lang="en-US" altLang="zh-CN"/>
              <a:t>+</a:t>
            </a:r>
            <a:r>
              <a:rPr lang="zh-CN" altLang="en-US"/>
              <a:t>大算力，必要但不充分条件</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26</a:t>
            </a:fld>
            <a:endParaRPr kumimoji="1" lang="zh-CN" altLang="en-US"/>
          </a:p>
        </p:txBody>
      </p:sp>
    </p:spTree>
    <p:extLst>
      <p:ext uri="{BB962C8B-B14F-4D97-AF65-F5344CB8AC3E}">
        <p14:creationId xmlns:p14="http://schemas.microsoft.com/office/powerpoint/2010/main" val="213692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1A2C6-B595-D512-0F8B-D94210235B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3EA342-81AC-FB68-AE69-E16714319D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BF14D9-9E35-C9B7-1C46-D3230CAFE255}"/>
              </a:ext>
            </a:extLst>
          </p:cNvPr>
          <p:cNvSpPr>
            <a:spLocks noGrp="1"/>
          </p:cNvSpPr>
          <p:nvPr>
            <p:ph type="body" idx="1"/>
          </p:nvPr>
        </p:nvSpPr>
        <p:spPr/>
        <p:txBody>
          <a:bodyPr/>
          <a:lstStyle/>
          <a:p>
            <a:pPr marL="0" indent="0">
              <a:lnSpc>
                <a:spcPct val="110000"/>
              </a:lnSpc>
              <a:spcBef>
                <a:spcPts val="0"/>
              </a:spcBef>
              <a:spcAft>
                <a:spcPts val="600"/>
              </a:spcAft>
              <a:buClr>
                <a:srgbClr val="ECAE14"/>
              </a:buClr>
              <a:buSzPct val="110000"/>
              <a:buNone/>
            </a:pPr>
            <a:endParaRPr lang="zh-CN" altLang="en-US" dirty="0"/>
          </a:p>
        </p:txBody>
      </p:sp>
      <p:sp>
        <p:nvSpPr>
          <p:cNvPr id="4" name="灯片编号占位符 3">
            <a:extLst>
              <a:ext uri="{FF2B5EF4-FFF2-40B4-BE49-F238E27FC236}">
                <a16:creationId xmlns:a16="http://schemas.microsoft.com/office/drawing/2014/main" id="{70166E42-DF83-E891-868E-9E887C8779AF}"/>
              </a:ext>
            </a:extLst>
          </p:cNvPr>
          <p:cNvSpPr>
            <a:spLocks noGrp="1"/>
          </p:cNvSpPr>
          <p:nvPr>
            <p:ph type="sldNum" sz="quarter" idx="5"/>
          </p:nvPr>
        </p:nvSpPr>
        <p:spPr/>
        <p:txBody>
          <a:bodyPr/>
          <a:lstStyle/>
          <a:p>
            <a:fld id="{D93361C2-44BF-C44C-81EE-E4BFADE101FF}" type="slidenum">
              <a:rPr kumimoji="1" lang="zh-CN" altLang="en-US" smtClean="0"/>
              <a:t>2</a:t>
            </a:fld>
            <a:endParaRPr kumimoji="1" lang="zh-CN" altLang="en-US"/>
          </a:p>
        </p:txBody>
      </p:sp>
    </p:spTree>
    <p:extLst>
      <p:ext uri="{BB962C8B-B14F-4D97-AF65-F5344CB8AC3E}">
        <p14:creationId xmlns:p14="http://schemas.microsoft.com/office/powerpoint/2010/main" val="1160247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没有官方论文，有</a:t>
            </a:r>
            <a:r>
              <a:rPr kumimoji="1" lang="en-US" altLang="zh-CN" dirty="0" err="1"/>
              <a:t>InstuctGPT</a:t>
            </a:r>
            <a:endParaRPr kumimoji="1" lang="en-US" altLang="zh-CN" dirty="0"/>
          </a:p>
          <a:p>
            <a:pPr algn="l"/>
            <a:r>
              <a:rPr lang="en-US" altLang="zh-CN" b="0" i="0" u="none" strike="noStrike" dirty="0" err="1">
                <a:solidFill>
                  <a:srgbClr val="222222"/>
                </a:solidFill>
                <a:effectLst/>
                <a:latin typeface="system-ui"/>
              </a:rPr>
              <a:t>ChatGPT</a:t>
            </a:r>
            <a:r>
              <a:rPr lang="zh-CN" altLang="en-US" b="0" i="0" u="none" strike="noStrike" dirty="0">
                <a:solidFill>
                  <a:srgbClr val="222222"/>
                </a:solidFill>
                <a:effectLst/>
                <a:latin typeface="system-ui"/>
              </a:rPr>
              <a:t>的惊人效果，重要特征是在训练过程引入人类反馈强化学习（</a:t>
            </a:r>
            <a:r>
              <a:rPr lang="en-US" altLang="zh-CN" b="0" i="0" u="none" strike="noStrike" dirty="0">
                <a:solidFill>
                  <a:srgbClr val="222222"/>
                </a:solidFill>
                <a:effectLst/>
                <a:latin typeface="system-ui"/>
              </a:rPr>
              <a:t>RLHF</a:t>
            </a:r>
            <a:r>
              <a:rPr lang="zh-CN" altLang="en-US" b="0" i="0" u="none" strike="noStrike" dirty="0">
                <a:solidFill>
                  <a:srgbClr val="222222"/>
                </a:solidFill>
                <a:effectLst/>
                <a:latin typeface="system-ui"/>
              </a:rPr>
              <a:t>），使得模型表现更符合人类价值观。</a:t>
            </a:r>
          </a:p>
          <a:p>
            <a:pPr algn="l"/>
            <a:r>
              <a:rPr lang="en-US" altLang="zh-CN" b="0" i="0" u="none" strike="noStrike" dirty="0" err="1">
                <a:solidFill>
                  <a:srgbClr val="222222"/>
                </a:solidFill>
                <a:effectLst/>
                <a:latin typeface="system-ui"/>
              </a:rPr>
              <a:t>ChatGPT</a:t>
            </a:r>
            <a:r>
              <a:rPr lang="zh-CN" altLang="en-US" b="0" i="0" u="none" strike="noStrike" dirty="0">
                <a:solidFill>
                  <a:srgbClr val="222222"/>
                </a:solidFill>
                <a:effectLst/>
                <a:latin typeface="system-ui"/>
              </a:rPr>
              <a:t>的训练流程主要分为三个阶段：</a:t>
            </a:r>
          </a:p>
          <a:p>
            <a:pPr algn="l"/>
            <a:r>
              <a:rPr lang="en-US" altLang="zh-CN" b="0" i="0" u="none" strike="noStrike" dirty="0">
                <a:solidFill>
                  <a:srgbClr val="222222"/>
                </a:solidFill>
                <a:effectLst/>
                <a:latin typeface="system-ui"/>
              </a:rPr>
              <a:t>1</a:t>
            </a:r>
            <a:r>
              <a:rPr lang="zh-CN" altLang="en-US" b="0" i="0" u="none" strike="noStrike" dirty="0">
                <a:solidFill>
                  <a:srgbClr val="222222"/>
                </a:solidFill>
                <a:effectLst/>
                <a:latin typeface="system-ui"/>
              </a:rPr>
              <a:t>、从</a:t>
            </a:r>
            <a:r>
              <a:rPr lang="en-US" altLang="zh-CN" b="0" i="0" u="none" strike="noStrike" dirty="0">
                <a:solidFill>
                  <a:srgbClr val="222222"/>
                </a:solidFill>
                <a:effectLst/>
                <a:latin typeface="system-ui"/>
              </a:rPr>
              <a:t>Prompt</a:t>
            </a:r>
            <a:r>
              <a:rPr lang="zh-CN" altLang="en-US" b="0" i="0" u="none" strike="noStrike" dirty="0">
                <a:solidFill>
                  <a:srgbClr val="222222"/>
                </a:solidFill>
                <a:effectLst/>
                <a:latin typeface="system-ui"/>
              </a:rPr>
              <a:t>库中采样，收集其人工回答，利用这些数据来微调预训练大语言模型。</a:t>
            </a:r>
          </a:p>
          <a:p>
            <a:pPr algn="l"/>
            <a:r>
              <a:rPr lang="en-US" altLang="zh-CN" b="0" i="0" u="none" strike="noStrike" dirty="0">
                <a:solidFill>
                  <a:srgbClr val="222222"/>
                </a:solidFill>
                <a:effectLst/>
                <a:latin typeface="system-ui"/>
              </a:rPr>
              <a:t>2</a:t>
            </a:r>
            <a:r>
              <a:rPr lang="zh-CN" altLang="en-US" b="0" i="0" u="none" strike="noStrike" dirty="0">
                <a:solidFill>
                  <a:srgbClr val="222222"/>
                </a:solidFill>
                <a:effectLst/>
                <a:latin typeface="system-ui"/>
              </a:rPr>
              <a:t>、从</a:t>
            </a:r>
            <a:r>
              <a:rPr lang="en-US" altLang="zh-CN" b="0" i="0" u="none" strike="noStrike" dirty="0">
                <a:solidFill>
                  <a:srgbClr val="222222"/>
                </a:solidFill>
                <a:effectLst/>
                <a:latin typeface="system-ui"/>
              </a:rPr>
              <a:t>Prompt</a:t>
            </a:r>
            <a:r>
              <a:rPr lang="zh-CN" altLang="en-US" b="0" i="0" u="none" strike="noStrike" dirty="0">
                <a:solidFill>
                  <a:srgbClr val="222222"/>
                </a:solidFill>
                <a:effectLst/>
                <a:latin typeface="system-ui"/>
              </a:rPr>
              <a:t>库中采样，使用大语言模型生成多个回答，人工对这些回答进行排序后，训练奖励模型（</a:t>
            </a:r>
            <a:r>
              <a:rPr lang="en-US" altLang="zh-CN" b="0" i="0" u="none" strike="noStrike" dirty="0">
                <a:solidFill>
                  <a:srgbClr val="222222"/>
                </a:solidFill>
                <a:effectLst/>
                <a:latin typeface="system-ui"/>
              </a:rPr>
              <a:t>RM</a:t>
            </a:r>
            <a:r>
              <a:rPr lang="zh-CN" altLang="en-US" b="0" i="0" u="none" strike="noStrike" dirty="0">
                <a:solidFill>
                  <a:srgbClr val="222222"/>
                </a:solidFill>
                <a:effectLst/>
                <a:latin typeface="system-ui"/>
              </a:rPr>
              <a:t>），来拟合人类的价值判断。</a:t>
            </a:r>
          </a:p>
          <a:p>
            <a:pPr algn="l"/>
            <a:r>
              <a:rPr lang="en-US" altLang="zh-CN" b="0" i="0" u="none" strike="noStrike" dirty="0">
                <a:solidFill>
                  <a:srgbClr val="222222"/>
                </a:solidFill>
                <a:effectLst/>
                <a:latin typeface="system-ui"/>
              </a:rPr>
              <a:t>3</a:t>
            </a:r>
            <a:r>
              <a:rPr lang="zh-CN" altLang="en-US" b="0" i="0" u="none" strike="noStrike" dirty="0">
                <a:solidFill>
                  <a:srgbClr val="222222"/>
                </a:solidFill>
                <a:effectLst/>
                <a:latin typeface="system-ui"/>
              </a:rPr>
              <a:t>、基于阶段</a:t>
            </a:r>
            <a:r>
              <a:rPr lang="en-US" altLang="zh-CN" b="0" i="0" u="none" strike="noStrike" dirty="0">
                <a:solidFill>
                  <a:srgbClr val="222222"/>
                </a:solidFill>
                <a:effectLst/>
                <a:latin typeface="system-ui"/>
              </a:rPr>
              <a:t>1</a:t>
            </a:r>
            <a:r>
              <a:rPr lang="zh-CN" altLang="en-US" b="0" i="0" u="none" strike="noStrike" dirty="0">
                <a:solidFill>
                  <a:srgbClr val="222222"/>
                </a:solidFill>
                <a:effectLst/>
                <a:latin typeface="system-ui"/>
              </a:rPr>
              <a:t>的监督微调模型和阶段</a:t>
            </a:r>
            <a:r>
              <a:rPr lang="en-US" altLang="zh-CN" b="0" i="0" u="none" strike="noStrike" dirty="0">
                <a:solidFill>
                  <a:srgbClr val="222222"/>
                </a:solidFill>
                <a:effectLst/>
                <a:latin typeface="system-ui"/>
              </a:rPr>
              <a:t>2</a:t>
            </a:r>
            <a:r>
              <a:rPr lang="zh-CN" altLang="en-US" b="0" i="0" u="none" strike="noStrike" dirty="0">
                <a:solidFill>
                  <a:srgbClr val="222222"/>
                </a:solidFill>
                <a:effectLst/>
                <a:latin typeface="system-ui"/>
              </a:rPr>
              <a:t>的奖励模型，利用强化学习算法对大语言模型进一步训练。</a:t>
            </a:r>
          </a:p>
          <a:p>
            <a:pPr algn="l"/>
            <a:r>
              <a:rPr lang="zh-CN" altLang="en-US" b="0" i="0" u="none" strike="noStrike" dirty="0">
                <a:solidFill>
                  <a:srgbClr val="222222"/>
                </a:solidFill>
                <a:effectLst/>
                <a:latin typeface="system-ui"/>
              </a:rPr>
              <a:t>其中阶段</a:t>
            </a:r>
            <a:r>
              <a:rPr lang="en-US" altLang="zh-CN" b="0" i="0" u="none" strike="noStrike" dirty="0">
                <a:solidFill>
                  <a:srgbClr val="222222"/>
                </a:solidFill>
                <a:effectLst/>
                <a:latin typeface="system-ui"/>
              </a:rPr>
              <a:t>3</a:t>
            </a:r>
            <a:r>
              <a:rPr lang="zh-CN" altLang="en-US" b="0" i="0" u="none" strike="noStrike" dirty="0">
                <a:solidFill>
                  <a:srgbClr val="222222"/>
                </a:solidFill>
                <a:effectLst/>
                <a:latin typeface="system-ui"/>
              </a:rPr>
              <a:t>是</a:t>
            </a:r>
            <a:r>
              <a:rPr lang="en-US" altLang="zh-CN" b="0" i="0" u="none" strike="noStrike" dirty="0">
                <a:solidFill>
                  <a:srgbClr val="222222"/>
                </a:solidFill>
                <a:effectLst/>
                <a:latin typeface="system-ui"/>
              </a:rPr>
              <a:t>RLHF</a:t>
            </a:r>
            <a:r>
              <a:rPr lang="zh-CN" altLang="en-US" b="0" i="0" u="none" strike="noStrike" dirty="0">
                <a:solidFill>
                  <a:srgbClr val="222222"/>
                </a:solidFill>
                <a:effectLst/>
                <a:latin typeface="system-ui"/>
              </a:rPr>
              <a:t>训练的核心部分，</a:t>
            </a:r>
            <a:r>
              <a:rPr lang="en-US" altLang="zh-CN" b="0" i="0" u="none" strike="noStrike" dirty="0" err="1">
                <a:solidFill>
                  <a:srgbClr val="222222"/>
                </a:solidFill>
                <a:effectLst/>
                <a:latin typeface="system-ui"/>
              </a:rPr>
              <a:t>OpenAI</a:t>
            </a:r>
            <a:r>
              <a:rPr lang="zh-CN" altLang="en-US" b="0" i="0" u="none" strike="noStrike" dirty="0">
                <a:solidFill>
                  <a:srgbClr val="222222"/>
                </a:solidFill>
                <a:effectLst/>
                <a:latin typeface="system-ui"/>
              </a:rPr>
              <a:t>采用了强化学习中的近端策略优化算法（</a:t>
            </a:r>
            <a:r>
              <a:rPr lang="en-US" altLang="zh-CN" b="0" i="0" u="none" strike="noStrike" dirty="0">
                <a:solidFill>
                  <a:srgbClr val="222222"/>
                </a:solidFill>
                <a:effectLst/>
                <a:latin typeface="system-ui"/>
              </a:rPr>
              <a:t>PPO</a:t>
            </a:r>
            <a:r>
              <a:rPr lang="zh-CN" altLang="en-US" b="0" i="0" u="none" strike="noStrike" dirty="0">
                <a:solidFill>
                  <a:srgbClr val="222222"/>
                </a:solidFill>
                <a:effectLst/>
                <a:latin typeface="system-ui"/>
              </a:rPr>
              <a:t>），借此引入奖励信号，使得语言模型生成内容更加符合人类评判标准。</a:t>
            </a:r>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17EC1-A5BC-2E4D-BD73-CE0F8AFAF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39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16295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87796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56262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a:solidFill>
                  <a:srgbClr val="C00000"/>
                </a:solidFill>
                <a:effectLst/>
                <a:latin typeface="+mj-ea"/>
                <a:ea typeface="+mj-ea"/>
                <a:cs typeface="宋体" panose="02010600030101010101" pitchFamily="2" charset="-122"/>
              </a:rPr>
              <a:t>海量数据（特别是内容差异巨大的数据）迫使神经网络学习通用且有用的“神经回路”，大尺寸的模型提供了足够冗余和多样性使得神经回路对特定任务进行专门化和微调</a:t>
            </a:r>
            <a:r>
              <a:rPr lang="zh-CN" altLang="zh-CN" sz="1200">
                <a:solidFill>
                  <a:schemeClr val="tx1"/>
                </a:solidFill>
                <a:effectLst/>
                <a:latin typeface="+mj-ea"/>
                <a:ea typeface="+mj-ea"/>
                <a:cs typeface="宋体" panose="02010600030101010101" pitchFamily="2" charset="-122"/>
              </a:rPr>
              <a:t>。另一种想法是大尺寸的模型带来一些益处，包括通过连接不同的最小值使梯度下降更加有效，或简单地使得高维数据的拟合更加平滑。最关键的方向是研究大模型的</a:t>
            </a:r>
            <a:r>
              <a:rPr lang="zh-CN" altLang="zh-CN" sz="1200" b="1">
                <a:solidFill>
                  <a:srgbClr val="C00000"/>
                </a:solidFill>
                <a:effectLst/>
                <a:latin typeface="+mj-ea"/>
                <a:ea typeface="+mj-ea"/>
                <a:cs typeface="宋体" panose="02010600030101010101" pitchFamily="2" charset="-122"/>
              </a:rPr>
              <a:t>“涌现”现象</a:t>
            </a:r>
            <a:r>
              <a:rPr lang="zh-CN" altLang="zh-CN" sz="1200">
                <a:solidFill>
                  <a:schemeClr val="tx1"/>
                </a:solidFill>
                <a:effectLst/>
                <a:latin typeface="+mj-ea"/>
                <a:ea typeface="+mj-ea"/>
                <a:cs typeface="宋体" panose="02010600030101010101" pitchFamily="2" charset="-122"/>
              </a:rPr>
              <a:t>，这种涌现现象是先前任务专用的狭义人工智能</a:t>
            </a:r>
            <a:r>
              <a:rPr lang="en-US" altLang="zh-CN" sz="1200">
                <a:solidFill>
                  <a:schemeClr val="tx1"/>
                </a:solidFill>
                <a:effectLst/>
                <a:latin typeface="+mj-ea"/>
                <a:ea typeface="+mj-ea"/>
                <a:cs typeface="宋体" panose="02010600030101010101" pitchFamily="2" charset="-122"/>
              </a:rPr>
              <a:t>(Narrow AI)</a:t>
            </a:r>
            <a:r>
              <a:rPr lang="zh-CN" altLang="zh-CN" sz="1200">
                <a:solidFill>
                  <a:schemeClr val="tx1"/>
                </a:solidFill>
                <a:effectLst/>
                <a:latin typeface="+mj-ea"/>
                <a:ea typeface="+mj-ea"/>
                <a:cs typeface="宋体" panose="02010600030101010101" pitchFamily="2" charset="-122"/>
              </a:rPr>
              <a:t>模型所没有的。</a:t>
            </a:r>
            <a:r>
              <a:rPr lang="en-US" altLang="zh-CN" sz="1200" baseline="30000">
                <a:solidFill>
                  <a:schemeClr val="tx1"/>
                </a:solidFill>
                <a:latin typeface="+mj-ea"/>
                <a:ea typeface="+mj-ea"/>
                <a:cs typeface="宋体" panose="02010600030101010101" pitchFamily="2" charset="-122"/>
              </a:rPr>
              <a:t>1</a:t>
            </a:r>
          </a:p>
          <a:p>
            <a:r>
              <a:rPr lang="zh-CN" altLang="zh-CN" sz="1800">
                <a:effectLst/>
                <a:latin typeface="Times New Roman" panose="02020603050405020304" pitchFamily="18" charset="0"/>
                <a:ea typeface="宋体" panose="02010600030101010101" pitchFamily="2" charset="-122"/>
                <a:cs typeface="宋体" panose="02010600030101010101" pitchFamily="2" charset="-122"/>
              </a:rPr>
              <a:t>使用自注意力机制</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(self-</a:t>
            </a:r>
            <a:r>
              <a:rPr lang="en-US" altLang="zh-CN" sz="1800" err="1">
                <a:effectLst/>
                <a:latin typeface="Times New Roman" panose="02020603050405020304" pitchFamily="18" charset="0"/>
                <a:ea typeface="宋体" panose="02010600030101010101" pitchFamily="2" charset="-122"/>
                <a:cs typeface="宋体" panose="02010600030101010101" pitchFamily="2" charset="-122"/>
              </a:rPr>
              <a:t>attension</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 mechanism)</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来捕捉输入序列中的关系，使得</a:t>
            </a:r>
            <a:r>
              <a:rPr lang="zh-CN" altLang="en-US" sz="1800">
                <a:effectLst/>
                <a:latin typeface="Times New Roman" panose="02020603050405020304" pitchFamily="18" charset="0"/>
                <a:ea typeface="宋体" panose="02010600030101010101" pitchFamily="2" charset="-122"/>
                <a:cs typeface="宋体" panose="02010600030101010101" pitchFamily="2" charset="-122"/>
              </a:rPr>
              <a:t>模型</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有更强大的表达能力、可扩展性和灵活性</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41</a:t>
            </a:fld>
            <a:endParaRPr kumimoji="1" lang="zh-CN" altLang="en-US"/>
          </a:p>
        </p:txBody>
      </p:sp>
    </p:spTree>
    <p:extLst>
      <p:ext uri="{BB962C8B-B14F-4D97-AF65-F5344CB8AC3E}">
        <p14:creationId xmlns:p14="http://schemas.microsoft.com/office/powerpoint/2010/main" val="89034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科技部部长王志刚在</a:t>
            </a:r>
            <a:r>
              <a:rPr kumimoji="1" lang="en-US" altLang="zh-CN" dirty="0"/>
              <a:t>2023</a:t>
            </a:r>
            <a:r>
              <a:rPr kumimoji="1" lang="zh-CN" altLang="en-US" dirty="0"/>
              <a:t>年两会上</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17EC1-A5BC-2E4D-BD73-CE0F8AFAF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17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361C2-44BF-C44C-81EE-E4BFADE101FF}"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63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361C2-44BF-C44C-81EE-E4BFADE101FF}"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728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49</a:t>
            </a:fld>
            <a:endParaRPr kumimoji="1" lang="zh-CN" altLang="en-US"/>
          </a:p>
        </p:txBody>
      </p:sp>
    </p:spTree>
    <p:extLst>
      <p:ext uri="{BB962C8B-B14F-4D97-AF65-F5344CB8AC3E}">
        <p14:creationId xmlns:p14="http://schemas.microsoft.com/office/powerpoint/2010/main" val="2515012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50</a:t>
            </a:fld>
            <a:endParaRPr kumimoji="1" lang="zh-CN" altLang="en-US"/>
          </a:p>
        </p:txBody>
      </p:sp>
    </p:spTree>
    <p:extLst>
      <p:ext uri="{BB962C8B-B14F-4D97-AF65-F5344CB8AC3E}">
        <p14:creationId xmlns:p14="http://schemas.microsoft.com/office/powerpoint/2010/main" val="249119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800"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51</a:t>
            </a:fld>
            <a:endParaRPr kumimoji="1" lang="zh-CN" altLang="en-US"/>
          </a:p>
        </p:txBody>
      </p:sp>
    </p:spTree>
    <p:extLst>
      <p:ext uri="{BB962C8B-B14F-4D97-AF65-F5344CB8AC3E}">
        <p14:creationId xmlns:p14="http://schemas.microsoft.com/office/powerpoint/2010/main" val="872554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52</a:t>
            </a:fld>
            <a:endParaRPr kumimoji="1" lang="zh-CN" altLang="en-US"/>
          </a:p>
        </p:txBody>
      </p:sp>
    </p:spTree>
    <p:extLst>
      <p:ext uri="{BB962C8B-B14F-4D97-AF65-F5344CB8AC3E}">
        <p14:creationId xmlns:p14="http://schemas.microsoft.com/office/powerpoint/2010/main" val="115206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53</a:t>
            </a:fld>
            <a:endParaRPr kumimoji="1" lang="zh-CN" altLang="en-US"/>
          </a:p>
        </p:txBody>
      </p:sp>
    </p:spTree>
    <p:extLst>
      <p:ext uri="{BB962C8B-B14F-4D97-AF65-F5344CB8AC3E}">
        <p14:creationId xmlns:p14="http://schemas.microsoft.com/office/powerpoint/2010/main" val="1791304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D339-064C-7048-DCB2-8A47831A2C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6CB778-1AEF-E649-ABD4-0D0D688BB9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AAE8D5-8D24-A3E9-287A-A0889284A1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307C4FA-94D5-4ADE-9852-B325924DB7A5}"/>
              </a:ext>
            </a:extLst>
          </p:cNvPr>
          <p:cNvSpPr>
            <a:spLocks noGrp="1"/>
          </p:cNvSpPr>
          <p:nvPr>
            <p:ph type="sldNum" sz="quarter" idx="5"/>
          </p:nvPr>
        </p:nvSpPr>
        <p:spPr/>
        <p:txBody>
          <a:bodyPr/>
          <a:lstStyle/>
          <a:p>
            <a:fld id="{D93361C2-44BF-C44C-81EE-E4BFADE101FF}" type="slidenum">
              <a:rPr kumimoji="1" lang="zh-CN" altLang="en-US" smtClean="0"/>
              <a:t>55</a:t>
            </a:fld>
            <a:endParaRPr kumimoji="1" lang="zh-CN" altLang="en-US"/>
          </a:p>
        </p:txBody>
      </p:sp>
    </p:spTree>
    <p:extLst>
      <p:ext uri="{BB962C8B-B14F-4D97-AF65-F5344CB8AC3E}">
        <p14:creationId xmlns:p14="http://schemas.microsoft.com/office/powerpoint/2010/main" val="4154996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D339-064C-7048-DCB2-8A47831A2C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6CB778-1AEF-E649-ABD4-0D0D688BB9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AAE8D5-8D24-A3E9-287A-A0889284A1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307C4FA-94D5-4ADE-9852-B325924DB7A5}"/>
              </a:ext>
            </a:extLst>
          </p:cNvPr>
          <p:cNvSpPr>
            <a:spLocks noGrp="1"/>
          </p:cNvSpPr>
          <p:nvPr>
            <p:ph type="sldNum" sz="quarter" idx="5"/>
          </p:nvPr>
        </p:nvSpPr>
        <p:spPr/>
        <p:txBody>
          <a:bodyPr/>
          <a:lstStyle/>
          <a:p>
            <a:fld id="{D93361C2-44BF-C44C-81EE-E4BFADE101FF}" type="slidenum">
              <a:rPr kumimoji="1" lang="zh-CN" altLang="en-US" smtClean="0"/>
              <a:t>56</a:t>
            </a:fld>
            <a:endParaRPr kumimoji="1" lang="zh-CN" altLang="en-US"/>
          </a:p>
        </p:txBody>
      </p:sp>
    </p:spTree>
    <p:extLst>
      <p:ext uri="{BB962C8B-B14F-4D97-AF65-F5344CB8AC3E}">
        <p14:creationId xmlns:p14="http://schemas.microsoft.com/office/powerpoint/2010/main" val="3084618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D339-064C-7048-DCB2-8A47831A2C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6CB778-1AEF-E649-ABD4-0D0D688BB9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AAE8D5-8D24-A3E9-287A-A0889284A1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307C4FA-94D5-4ADE-9852-B325924DB7A5}"/>
              </a:ext>
            </a:extLst>
          </p:cNvPr>
          <p:cNvSpPr>
            <a:spLocks noGrp="1"/>
          </p:cNvSpPr>
          <p:nvPr>
            <p:ph type="sldNum" sz="quarter" idx="5"/>
          </p:nvPr>
        </p:nvSpPr>
        <p:spPr/>
        <p:txBody>
          <a:bodyPr/>
          <a:lstStyle/>
          <a:p>
            <a:fld id="{D93361C2-44BF-C44C-81EE-E4BFADE101FF}" type="slidenum">
              <a:rPr kumimoji="1" lang="zh-CN" altLang="en-US" smtClean="0"/>
              <a:t>57</a:t>
            </a:fld>
            <a:endParaRPr kumimoji="1" lang="zh-CN" altLang="en-US"/>
          </a:p>
        </p:txBody>
      </p:sp>
    </p:spTree>
    <p:extLst>
      <p:ext uri="{BB962C8B-B14F-4D97-AF65-F5344CB8AC3E}">
        <p14:creationId xmlns:p14="http://schemas.microsoft.com/office/powerpoint/2010/main" val="238068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D339-064C-7048-DCB2-8A47831A2C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6CB778-1AEF-E649-ABD4-0D0D688BB9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AAE8D5-8D24-A3E9-287A-A0889284A1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307C4FA-94D5-4ADE-9852-B325924DB7A5}"/>
              </a:ext>
            </a:extLst>
          </p:cNvPr>
          <p:cNvSpPr>
            <a:spLocks noGrp="1"/>
          </p:cNvSpPr>
          <p:nvPr>
            <p:ph type="sldNum" sz="quarter" idx="5"/>
          </p:nvPr>
        </p:nvSpPr>
        <p:spPr/>
        <p:txBody>
          <a:bodyPr/>
          <a:lstStyle/>
          <a:p>
            <a:fld id="{D93361C2-44BF-C44C-81EE-E4BFADE101FF}" type="slidenum">
              <a:rPr kumimoji="1" lang="zh-CN" altLang="en-US" smtClean="0"/>
              <a:t>58</a:t>
            </a:fld>
            <a:endParaRPr kumimoji="1" lang="zh-CN" altLang="en-US"/>
          </a:p>
        </p:txBody>
      </p:sp>
    </p:spTree>
    <p:extLst>
      <p:ext uri="{BB962C8B-B14F-4D97-AF65-F5344CB8AC3E}">
        <p14:creationId xmlns:p14="http://schemas.microsoft.com/office/powerpoint/2010/main" val="161204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8009-3DB6-FC5A-DBCF-397757CF7F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544FFE-81DF-112C-1603-823A568778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809DD6-C0E9-8903-1C9A-4E826B3F47B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DB3A7C9-5B8A-28CD-4FED-1C06BF5B926A}"/>
              </a:ext>
            </a:extLst>
          </p:cNvPr>
          <p:cNvSpPr>
            <a:spLocks noGrp="1"/>
          </p:cNvSpPr>
          <p:nvPr>
            <p:ph type="sldNum" sz="quarter" idx="5"/>
          </p:nvPr>
        </p:nvSpPr>
        <p:spPr/>
        <p:txBody>
          <a:bodyPr/>
          <a:lstStyle/>
          <a:p>
            <a:fld id="{D93361C2-44BF-C44C-81EE-E4BFADE101FF}" type="slidenum">
              <a:rPr kumimoji="1" lang="zh-CN" altLang="en-US" smtClean="0"/>
              <a:t>59</a:t>
            </a:fld>
            <a:endParaRPr kumimoji="1" lang="zh-CN" altLang="en-US"/>
          </a:p>
        </p:txBody>
      </p:sp>
    </p:spTree>
    <p:extLst>
      <p:ext uri="{BB962C8B-B14F-4D97-AF65-F5344CB8AC3E}">
        <p14:creationId xmlns:p14="http://schemas.microsoft.com/office/powerpoint/2010/main" val="3698726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60</a:t>
            </a:fld>
            <a:endParaRPr kumimoji="1" lang="zh-CN" altLang="en-US"/>
          </a:p>
        </p:txBody>
      </p:sp>
    </p:spTree>
    <p:extLst>
      <p:ext uri="{BB962C8B-B14F-4D97-AF65-F5344CB8AC3E}">
        <p14:creationId xmlns:p14="http://schemas.microsoft.com/office/powerpoint/2010/main" val="3503111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018D-A9A6-5A21-1A87-3A9E19631C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72602F-5332-FB96-D32B-8142DA0C21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DCD92B-CA39-DF0E-8689-63E6FD5F764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A207BF4-0FE5-433B-DB85-032343AC37D2}"/>
              </a:ext>
            </a:extLst>
          </p:cNvPr>
          <p:cNvSpPr>
            <a:spLocks noGrp="1"/>
          </p:cNvSpPr>
          <p:nvPr>
            <p:ph type="sldNum" sz="quarter" idx="5"/>
          </p:nvPr>
        </p:nvSpPr>
        <p:spPr/>
        <p:txBody>
          <a:bodyPr/>
          <a:lstStyle/>
          <a:p>
            <a:fld id="{D93361C2-44BF-C44C-81EE-E4BFADE101FF}" type="slidenum">
              <a:rPr kumimoji="1" lang="zh-CN" altLang="en-US" smtClean="0"/>
              <a:t>61</a:t>
            </a:fld>
            <a:endParaRPr kumimoji="1" lang="zh-CN" altLang="en-US"/>
          </a:p>
        </p:txBody>
      </p:sp>
    </p:spTree>
    <p:extLst>
      <p:ext uri="{BB962C8B-B14F-4D97-AF65-F5344CB8AC3E}">
        <p14:creationId xmlns:p14="http://schemas.microsoft.com/office/powerpoint/2010/main" val="425860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9</a:t>
            </a:fld>
            <a:endParaRPr kumimoji="1" lang="zh-CN" altLang="en-US"/>
          </a:p>
        </p:txBody>
      </p:sp>
    </p:spTree>
    <p:extLst>
      <p:ext uri="{BB962C8B-B14F-4D97-AF65-F5344CB8AC3E}">
        <p14:creationId xmlns:p14="http://schemas.microsoft.com/office/powerpoint/2010/main" val="974232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62</a:t>
            </a:fld>
            <a:endParaRPr kumimoji="1" lang="zh-CN" altLang="en-US"/>
          </a:p>
        </p:txBody>
      </p:sp>
    </p:spTree>
    <p:extLst>
      <p:ext uri="{BB962C8B-B14F-4D97-AF65-F5344CB8AC3E}">
        <p14:creationId xmlns:p14="http://schemas.microsoft.com/office/powerpoint/2010/main" val="351602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12</a:t>
            </a:fld>
            <a:endParaRPr kumimoji="1" lang="zh-CN" altLang="en-US"/>
          </a:p>
        </p:txBody>
      </p:sp>
    </p:spTree>
    <p:extLst>
      <p:ext uri="{BB962C8B-B14F-4D97-AF65-F5344CB8AC3E}">
        <p14:creationId xmlns:p14="http://schemas.microsoft.com/office/powerpoint/2010/main" val="234218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13</a:t>
            </a:fld>
            <a:endParaRPr kumimoji="1" lang="zh-CN" altLang="en-US"/>
          </a:p>
        </p:txBody>
      </p:sp>
    </p:spTree>
    <p:extLst>
      <p:ext uri="{BB962C8B-B14F-4D97-AF65-F5344CB8AC3E}">
        <p14:creationId xmlns:p14="http://schemas.microsoft.com/office/powerpoint/2010/main" val="273795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14</a:t>
            </a:fld>
            <a:endParaRPr kumimoji="1" lang="zh-CN" altLang="en-US"/>
          </a:p>
        </p:txBody>
      </p:sp>
    </p:spTree>
    <p:extLst>
      <p:ext uri="{BB962C8B-B14F-4D97-AF65-F5344CB8AC3E}">
        <p14:creationId xmlns:p14="http://schemas.microsoft.com/office/powerpoint/2010/main" val="76199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15</a:t>
            </a:fld>
            <a:endParaRPr kumimoji="1" lang="zh-CN" altLang="en-US"/>
          </a:p>
        </p:txBody>
      </p:sp>
    </p:spTree>
    <p:extLst>
      <p:ext uri="{BB962C8B-B14F-4D97-AF65-F5344CB8AC3E}">
        <p14:creationId xmlns:p14="http://schemas.microsoft.com/office/powerpoint/2010/main" val="24385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FB8D6E3-9710-A544-BD14-18818D95DD08}" type="slidenum">
              <a:rPr kumimoji="1" lang="zh-CN" altLang="en-US" smtClean="0"/>
              <a:t>16</a:t>
            </a:fld>
            <a:endParaRPr kumimoji="1" lang="zh-CN" altLang="en-US"/>
          </a:p>
        </p:txBody>
      </p:sp>
    </p:spTree>
    <p:extLst>
      <p:ext uri="{BB962C8B-B14F-4D97-AF65-F5344CB8AC3E}">
        <p14:creationId xmlns:p14="http://schemas.microsoft.com/office/powerpoint/2010/main" val="3671447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5599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4F1EE-6BC8-CF49-BC89-45D34604E5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ADB7DC-1D73-CE4E-B051-EA85ADDCD6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2F6936C-37AE-BF43-9E39-6C50B59AF2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9F12B27-C80B-8A41-904C-26B063C5200E}"/>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0A84B4AD-E69B-6341-B533-1C38D7D0A5D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D2A9A90-726E-E642-93BE-552470687BF2}"/>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988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9176F-87F0-B84E-A63A-F9208754A10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A5D9E56-5814-6942-8F17-43E7185911D2}"/>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B849D-4AA6-DA4D-BA26-51A8CBC2717F}"/>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B538919C-68E6-3B4C-B413-384389BB151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0C3938F-26C6-9442-A52B-5093BCBDCF8E}"/>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825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116FF-DAA5-AD46-9F06-37B4E05EDC8A}"/>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C16AC58-3C4F-9D45-AAEE-137C0C42E7B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DE0DE0-9DD7-5243-94F5-342565A52879}"/>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777AF1FC-B89A-2847-8D0C-993D3BA6AEC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320E24-A893-9041-837D-223BD0E3209D}"/>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99468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a:prstGeom prst="rect">
            <a:avLst/>
          </a:prstGeo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a:prstGeom prst="rect">
            <a:avLst/>
          </a:prstGeo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cxnSp>
        <p:nvCxnSpPr>
          <p:cNvPr id="9" name="直接连接符 8">
            <a:extLst>
              <a:ext uri="{FF2B5EF4-FFF2-40B4-BE49-F238E27FC236}">
                <a16:creationId xmlns:a16="http://schemas.microsoft.com/office/drawing/2014/main" id="{D8DB9ACD-DF99-F852-819E-7ACBA0E16C4F}"/>
              </a:ext>
            </a:extLst>
          </p:cNvPr>
          <p:cNvCxnSpPr>
            <a:cxnSpLocks/>
          </p:cNvCxnSpPr>
          <p:nvPr userDrawn="1"/>
        </p:nvCxnSpPr>
        <p:spPr>
          <a:xfrm>
            <a:off x="678180" y="1830132"/>
            <a:ext cx="10759440" cy="0"/>
          </a:xfrm>
          <a:prstGeom prst="line">
            <a:avLst/>
          </a:prstGeom>
        </p:spPr>
        <p:style>
          <a:lnRef idx="3">
            <a:schemeClr val="dk1"/>
          </a:lnRef>
          <a:fillRef idx="0">
            <a:schemeClr val="dk1"/>
          </a:fillRef>
          <a:effectRef idx="2">
            <a:schemeClr val="dk1"/>
          </a:effectRef>
          <a:fontRef idx="minor">
            <a:schemeClr val="tx1"/>
          </a:fontRef>
        </p:style>
      </p:cxnSp>
      <p:cxnSp>
        <p:nvCxnSpPr>
          <p:cNvPr id="12" name="直接连接符 11">
            <a:extLst>
              <a:ext uri="{FF2B5EF4-FFF2-40B4-BE49-F238E27FC236}">
                <a16:creationId xmlns:a16="http://schemas.microsoft.com/office/drawing/2014/main" id="{76CDD767-839C-4DFA-A851-41DB5EAC421A}"/>
              </a:ext>
            </a:extLst>
          </p:cNvPr>
          <p:cNvCxnSpPr>
            <a:cxnSpLocks/>
          </p:cNvCxnSpPr>
          <p:nvPr userDrawn="1"/>
        </p:nvCxnSpPr>
        <p:spPr>
          <a:xfrm flipV="1">
            <a:off x="678180" y="3568772"/>
            <a:ext cx="10690860" cy="5884"/>
          </a:xfrm>
          <a:prstGeom prst="line">
            <a:avLst/>
          </a:prstGeom>
        </p:spPr>
        <p:style>
          <a:lnRef idx="3">
            <a:schemeClr val="dk1"/>
          </a:lnRef>
          <a:fillRef idx="0">
            <a:schemeClr val="dk1"/>
          </a:fillRef>
          <a:effectRef idx="2">
            <a:schemeClr val="dk1"/>
          </a:effectRef>
          <a:fontRef idx="minor">
            <a:schemeClr val="tx1"/>
          </a:fontRef>
        </p:style>
      </p:cxnSp>
      <p:pic>
        <p:nvPicPr>
          <p:cNvPr id="13" name="图片 12">
            <a:extLst>
              <a:ext uri="{FF2B5EF4-FFF2-40B4-BE49-F238E27FC236}">
                <a16:creationId xmlns:a16="http://schemas.microsoft.com/office/drawing/2014/main" id="{3BC5F35E-CF33-0E7B-0C56-831A30AF63E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4" name="图片 13">
            <a:extLst>
              <a:ext uri="{FF2B5EF4-FFF2-40B4-BE49-F238E27FC236}">
                <a16:creationId xmlns:a16="http://schemas.microsoft.com/office/drawing/2014/main" id="{C85CA59A-A5C0-CF14-BFEF-497829B68B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5" name="图片 14">
            <a:extLst>
              <a:ext uri="{FF2B5EF4-FFF2-40B4-BE49-F238E27FC236}">
                <a16:creationId xmlns:a16="http://schemas.microsoft.com/office/drawing/2014/main" id="{A58A47D2-B0B2-FAB2-479E-D5B997051F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Tree>
    <p:extLst>
      <p:ext uri="{BB962C8B-B14F-4D97-AF65-F5344CB8AC3E}">
        <p14:creationId xmlns:p14="http://schemas.microsoft.com/office/powerpoint/2010/main" val="216164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endParaRPr lang="zh-CN" altLang="en-US"/>
          </a:p>
        </p:txBody>
      </p:sp>
      <p:sp>
        <p:nvSpPr>
          <p:cNvPr id="4" name="Footer Placeholder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719665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Tittle here</a:t>
            </a:r>
            <a:endParaRPr lang="zh-CN" altLang="en-US"/>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6222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22733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F3F094D-4F92-8DA1-97CC-10A0498CC7F1}"/>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Date Placeholder 3">
            <a:extLst>
              <a:ext uri="{FF2B5EF4-FFF2-40B4-BE49-F238E27FC236}">
                <a16:creationId xmlns:a16="http://schemas.microsoft.com/office/drawing/2014/main" id="{25CDEFE1-A2BE-29F2-D9B7-DBD7A1F76F2E}"/>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endParaRPr lang="en-US" altLang="zh-CN"/>
          </a:p>
        </p:txBody>
      </p:sp>
      <p:sp>
        <p:nvSpPr>
          <p:cNvPr id="5" name="Slide Number Placeholder 5">
            <a:extLst>
              <a:ext uri="{FF2B5EF4-FFF2-40B4-BE49-F238E27FC236}">
                <a16:creationId xmlns:a16="http://schemas.microsoft.com/office/drawing/2014/main" id="{B21CA2AD-9532-7FDE-3160-2B877C663D29}"/>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03353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42361C-3E6D-5846-8A6C-D2457952552F}"/>
              </a:ext>
            </a:extLst>
          </p:cNvPr>
          <p:cNvSpPr/>
          <p:nvPr userDrawn="1"/>
        </p:nvSpPr>
        <p:spPr>
          <a:xfrm>
            <a:off x="0" y="0"/>
            <a:ext cx="12192000" cy="6858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35CF8133-D301-8041-878A-0C3B8E249DC4}"/>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4" name="文本占位符 31">
            <a:extLst>
              <a:ext uri="{FF2B5EF4-FFF2-40B4-BE49-F238E27FC236}">
                <a16:creationId xmlns:a16="http://schemas.microsoft.com/office/drawing/2014/main" id="{9B0ACBDA-DB2C-2F4F-870E-C1C03FE350A9}"/>
              </a:ext>
            </a:extLst>
          </p:cNvPr>
          <p:cNvSpPr>
            <a:spLocks noGrp="1"/>
          </p:cNvSpPr>
          <p:nvPr>
            <p:ph type="body" sz="quarter" idx="11"/>
          </p:nvPr>
        </p:nvSpPr>
        <p:spPr>
          <a:xfrm>
            <a:off x="2555162" y="3129756"/>
            <a:ext cx="7081677" cy="598488"/>
          </a:xfrm>
          <a:prstGeom prst="rect">
            <a:avLst/>
          </a:prstGeom>
        </p:spPr>
        <p:txBody>
          <a:bodyPr anchor="ctr">
            <a:noAutofit/>
          </a:bodyPr>
          <a:lstStyle>
            <a:lvl1pPr marL="0" indent="0" algn="ctr">
              <a:lnSpc>
                <a:spcPct val="100000"/>
              </a:lnSpc>
              <a:buNone/>
              <a:defRPr sz="6000" b="1" spc="600">
                <a:solidFill>
                  <a:schemeClr val="bg1"/>
                </a:solidFill>
                <a:latin typeface="Microsoft YaHei" panose="020B0503020204020204" pitchFamily="34" charset="-122"/>
                <a:ea typeface="Microsoft YaHei" panose="020B0503020204020204" pitchFamily="34" charset="-122"/>
              </a:defRPr>
            </a:lvl1pPr>
          </a:lstStyle>
          <a:p>
            <a:pPr lvl="0"/>
            <a:endParaRPr lang="zh-CN" altLang="en-US" dirty="0"/>
          </a:p>
        </p:txBody>
      </p:sp>
      <p:cxnSp>
        <p:nvCxnSpPr>
          <p:cNvPr id="5" name="直接连接符 12">
            <a:extLst>
              <a:ext uri="{FF2B5EF4-FFF2-40B4-BE49-F238E27FC236}">
                <a16:creationId xmlns:a16="http://schemas.microsoft.com/office/drawing/2014/main" id="{6BC8F2D4-7D9A-FE49-917B-0190CAF9CACE}"/>
              </a:ext>
            </a:extLst>
          </p:cNvPr>
          <p:cNvCxnSpPr/>
          <p:nvPr userDrawn="1"/>
        </p:nvCxnSpPr>
        <p:spPr>
          <a:xfrm>
            <a:off x="30480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13">
            <a:extLst>
              <a:ext uri="{FF2B5EF4-FFF2-40B4-BE49-F238E27FC236}">
                <a16:creationId xmlns:a16="http://schemas.microsoft.com/office/drawing/2014/main" id="{C27B62F4-97D5-2F4D-8ECD-E7EA23C59A44}"/>
              </a:ext>
            </a:extLst>
          </p:cNvPr>
          <p:cNvCxnSpPr/>
          <p:nvPr userDrawn="1"/>
        </p:nvCxnSpPr>
        <p:spPr>
          <a:xfrm>
            <a:off x="968969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53205E2-76C1-0644-857B-0BE2E7106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3676" y="585565"/>
            <a:ext cx="2064647" cy="1747604"/>
          </a:xfrm>
          <a:prstGeom prst="rect">
            <a:avLst/>
          </a:prstGeom>
        </p:spPr>
      </p:pic>
    </p:spTree>
    <p:extLst>
      <p:ext uri="{BB962C8B-B14F-4D97-AF65-F5344CB8AC3E}">
        <p14:creationId xmlns:p14="http://schemas.microsoft.com/office/powerpoint/2010/main" val="3030439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whiteyellow_maze_20230416/Content-bg.jpg"/>
          <p:cNvPicPr>
            <a:picLocks noChangeAspect="1"/>
          </p:cNvPicPr>
          <p:nvPr/>
        </p:nvPicPr>
        <p:blipFill rotWithShape="1">
          <a:blip r:embed="rId2"/>
          <a:srcRect b="6368"/>
          <a:stretch/>
        </p:blipFill>
        <p:spPr>
          <a:xfrm>
            <a:off x="0" y="0"/>
            <a:ext cx="12192000" cy="6421272"/>
          </a:xfrm>
          <a:prstGeom prst="rect">
            <a:avLst/>
          </a:prstGeom>
        </p:spPr>
      </p:pic>
    </p:spTree>
    <p:extLst>
      <p:ext uri="{BB962C8B-B14F-4D97-AF65-F5344CB8AC3E}">
        <p14:creationId xmlns:p14="http://schemas.microsoft.com/office/powerpoint/2010/main" val="31623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D62FF-463E-714A-B378-9EF666EBE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F37D279-6562-A348-9F47-0A47980079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8785E-034B-E544-8B9A-C242D3C7E5AB}"/>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F85F5DD-7E96-F548-8893-DC16304972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14C328-6160-A84B-AB22-84E12321D136}"/>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415411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EF5AB04-3BA7-984A-8FF9-A0E0C1316173}"/>
              </a:ext>
            </a:extLst>
          </p:cNvPr>
          <p:cNvPicPr>
            <a:picLocks noChangeAspect="1"/>
          </p:cNvPicPr>
          <p:nvPr userDrawn="1"/>
        </p:nvPicPr>
        <p:blipFill>
          <a:blip r:embed="rId2"/>
          <a:stretch>
            <a:fillRect/>
          </a:stretch>
        </p:blipFill>
        <p:spPr>
          <a:xfrm>
            <a:off x="330171" y="376027"/>
            <a:ext cx="938203" cy="482956"/>
          </a:xfrm>
          <a:prstGeom prst="rect">
            <a:avLst/>
          </a:prstGeom>
        </p:spPr>
      </p:pic>
    </p:spTree>
    <p:extLst>
      <p:ext uri="{BB962C8B-B14F-4D97-AF65-F5344CB8AC3E}">
        <p14:creationId xmlns:p14="http://schemas.microsoft.com/office/powerpoint/2010/main" val="6757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22D9A-F4F9-394F-84DB-B8C3439D4A5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F0F20F8-194A-A349-8CC1-47159EC3B3E4}"/>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225B619-87B7-3948-953C-2368AC7778E0}"/>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6B606B26-84AB-D64E-A321-EAB44D56E1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B755696-A816-3249-B181-CBE48576DECB}"/>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7186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C93B0-44DF-B940-9C6E-C163B8BAC8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6DEAD42-B3BC-0A4B-8312-4219215D4D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78F284D-9D01-234D-BFFA-42F3F06E942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15B70918-24FD-B846-9D4D-D57DE313F6D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B0915CB-8801-BF4D-BE82-F94AC678C5DA}"/>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47115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F50BB-DDD7-444C-B928-E622DBF1248C}"/>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2B5950C-663F-0246-B4D0-CFDF8B06B29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42EA583-5AB9-594E-9986-EE55B0A30525}"/>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202CD77-8E3D-7146-900F-E7580793C0E8}"/>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6879166C-EE96-7044-9E6A-F6ECA3CDA1C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134074-2FB7-AB4C-B090-3578E3EA3C99}"/>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8967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2CE9-21C7-0549-85A5-EFF6388B38D6}"/>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2AF6C21-1A17-7345-A450-765A5A2015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B73D7D-5F80-4842-ACB5-E5108C105E3C}"/>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9B1A644-3716-9444-B593-B85080FF49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0784FAB-563D-FC4B-8AE8-5562FC17207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5EA3ABA-93E1-3745-B5EF-9B8D0A83CE2E}"/>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D1E43B4D-7680-8B44-9CCA-2A50F65C635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31FBA9-A29D-E44F-BAB7-762B5595F7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8342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694E0-D9DA-0B4C-89DC-1853BBE7BD4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0770BA-9433-E04A-8FE8-5E77AF4F2A3F}"/>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3343A732-09F8-7040-8A15-5ED99A3FE4F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A2AB6D-1080-D049-9915-DD3C15A976C1}"/>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6912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E7B3BA-2247-6941-BCF3-5D6EBD90AA2A}"/>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D4662438-7DEB-424F-8E2B-28CD1F6E4FE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911EED8-1F3A-8C40-BA6C-4622CC637826}"/>
              </a:ext>
            </a:extLst>
          </p:cNvPr>
          <p:cNvSpPr>
            <a:spLocks noGrp="1"/>
          </p:cNvSpPr>
          <p:nvPr>
            <p:ph type="sldNum" sz="quarter" idx="12"/>
          </p:nvPr>
        </p:nvSpPr>
        <p:spPr/>
        <p:txBody>
          <a:bodyPr/>
          <a:lstStyle/>
          <a:p>
            <a:r>
              <a:rPr kumimoji="1" lang="en-US" altLang="zh-CN"/>
              <a:t>&lt;#1&gt;</a:t>
            </a:r>
            <a:endParaRPr kumimoji="1" lang="zh-CN" altLang="en-US"/>
          </a:p>
        </p:txBody>
      </p:sp>
      <p:sp>
        <p:nvSpPr>
          <p:cNvPr id="5" name="Slide Number Placeholder 5">
            <a:extLst>
              <a:ext uri="{FF2B5EF4-FFF2-40B4-BE49-F238E27FC236}">
                <a16:creationId xmlns:a16="http://schemas.microsoft.com/office/drawing/2014/main" id="{83A954A9-F197-1134-D9F4-B80CBF467940}"/>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solidFill>
                <a:latin typeface="Calibri" panose="020F0502020204030204" pitchFamily="34" charset="0"/>
                <a:cs typeface="Calibri" panose="020F0502020204030204" pitchFamily="34" charset="0"/>
              </a:rPr>
              <a:t>‹#›</a:t>
            </a:fld>
            <a:endParaRPr lang="zh-CN" altLang="en-US" sz="1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3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58584-4D09-3245-8BF6-9D44024F6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BE11F15A-1B52-B74E-9DD2-BCB780A6C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7CAE72C-D7E0-374F-BCC4-A4E83A366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5231ECB-1E5C-3546-A41A-E46ED25FA304}"/>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F2C06FEB-4B89-A44A-957B-1F9B142F8E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14CE2A6-57C9-2446-AAD1-BA66433AB820}"/>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2302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E6EDE53-0D79-9846-BCBB-4468F3DB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FE899A0B-9218-0942-88A0-B008BE370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1663D45E-FF16-A948-B3D0-F95F2B4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E610-3B44-C341-BBCC-712DDD187989}" type="slidenum">
              <a:rPr kumimoji="1" lang="zh-CN" altLang="en-US" smtClean="0"/>
              <a:t>‹#›</a:t>
            </a:fld>
            <a:endParaRPr kumimoji="1" lang="zh-CN" altLang="en-US"/>
          </a:p>
        </p:txBody>
      </p:sp>
      <p:sp>
        <p:nvSpPr>
          <p:cNvPr id="7" name="Slide Number Placeholder 5">
            <a:extLst>
              <a:ext uri="{FF2B5EF4-FFF2-40B4-BE49-F238E27FC236}">
                <a16:creationId xmlns:a16="http://schemas.microsoft.com/office/drawing/2014/main" id="{4511653C-615B-6890-7244-7C169931610C}"/>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lumMod val="50000"/>
                    <a:lumOff val="50000"/>
                  </a:schemeClr>
                </a:solidFill>
                <a:latin typeface="Calibri" panose="020F0502020204030204" pitchFamily="34" charset="0"/>
                <a:cs typeface="Calibri" panose="020F0502020204030204" pitchFamily="34" charset="0"/>
              </a:rPr>
              <a:t>‹#›</a:t>
            </a:fld>
            <a:endParaRPr lang="zh-CN" altLang="en-US" sz="1600" b="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9098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5" r:id="rId14"/>
    <p:sldLayoutId id="2147483666" r:id="rId15"/>
    <p:sldLayoutId id="2147483667" r:id="rId16"/>
    <p:sldLayoutId id="2147483668" r:id="rId17"/>
    <p:sldLayoutId id="2147483669" r:id="rId18"/>
    <p:sldLayoutId id="2147483670" r:id="rId19"/>
    <p:sldLayoutId id="2147483671"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23.tm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image" Target="../media/image26.tmp"/><Relationship Id="rId5" Type="http://schemas.openxmlformats.org/officeDocument/2006/relationships/image" Target="../media/image25.png"/><Relationship Id="rId4" Type="http://schemas.openxmlformats.org/officeDocument/2006/relationships/image" Target="../media/image24.tm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tmp"/><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tmp"/><Relationship Id="rId4" Type="http://schemas.openxmlformats.org/officeDocument/2006/relationships/image" Target="../media/image31.tmp"/></Relationships>
</file>

<file path=ppt/slides/_rels/slide12.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9" Type="http://schemas.openxmlformats.org/officeDocument/2006/relationships/image" Target="../media/image146.png"/><Relationship Id="rId21" Type="http://schemas.openxmlformats.org/officeDocument/2006/relationships/image" Target="../media/image128.png"/><Relationship Id="rId34" Type="http://schemas.openxmlformats.org/officeDocument/2006/relationships/image" Target="../media/image141.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33" Type="http://schemas.openxmlformats.org/officeDocument/2006/relationships/image" Target="../media/image140.png"/><Relationship Id="rId38" Type="http://schemas.openxmlformats.org/officeDocument/2006/relationships/image" Target="../media/image145.png"/><Relationship Id="rId2" Type="http://schemas.openxmlformats.org/officeDocument/2006/relationships/notesSlide" Target="../notesSlides/notesSlide5.xml"/><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1" Type="http://schemas.openxmlformats.org/officeDocument/2006/relationships/slideLayout" Target="../slideLayouts/slideLayout20.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32" Type="http://schemas.openxmlformats.org/officeDocument/2006/relationships/image" Target="../media/image139.png"/><Relationship Id="rId37" Type="http://schemas.openxmlformats.org/officeDocument/2006/relationships/image" Target="../media/image144.png"/><Relationship Id="rId40" Type="http://schemas.openxmlformats.org/officeDocument/2006/relationships/image" Target="../media/image34.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36" Type="http://schemas.openxmlformats.org/officeDocument/2006/relationships/image" Target="../media/image143.png"/><Relationship Id="rId10" Type="http://schemas.openxmlformats.org/officeDocument/2006/relationships/image" Target="../media/image117.png"/><Relationship Id="rId19" Type="http://schemas.openxmlformats.org/officeDocument/2006/relationships/image" Target="../media/image126.png"/><Relationship Id="rId31" Type="http://schemas.openxmlformats.org/officeDocument/2006/relationships/image" Target="../media/image138.png"/><Relationship Id="rId4" Type="http://schemas.openxmlformats.org/officeDocument/2006/relationships/image" Target="../media/image500.jpe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 Id="rId35" Type="http://schemas.openxmlformats.org/officeDocument/2006/relationships/image" Target="../media/image142.png"/><Relationship Id="rId8" Type="http://schemas.openxmlformats.org/officeDocument/2006/relationships/image" Target="../media/image115.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7.tmp"/><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8.tmp"/><Relationship Id="rId4" Type="http://schemas.openxmlformats.org/officeDocument/2006/relationships/image" Target="../media/image47.tm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www.zhihu.com/search?q=%E5%A4%9A%E6%A8%A1%E6%80%81%E6%95%B0%E6%8D%AE&amp;search_source=Entity&amp;hybrid_search_source=Entity&amp;hybrid_search_extra=%7B%22sourceType%22%3A%22article%22%2C%22sourceId%22%3A%22683094230%22%7D"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tmp"/><Relationship Id="rId5" Type="http://schemas.openxmlformats.org/officeDocument/2006/relationships/image" Target="../media/image50.tmp"/><Relationship Id="rId4" Type="http://schemas.openxmlformats.org/officeDocument/2006/relationships/image" Target="../media/image49.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3.tmp"/></Relationships>
</file>

<file path=ppt/slides/_rels/slide2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5.tmp"/></Relationships>
</file>

<file path=ppt/slides/_rels/slide22.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7.tm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tiff"/><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109.png"/><Relationship Id="rId5" Type="http://schemas.openxmlformats.org/officeDocument/2006/relationships/diagramLayout" Target="../diagrams/layout1.xml"/><Relationship Id="rId10" Type="http://schemas.openxmlformats.org/officeDocument/2006/relationships/image" Target="../media/image108.png"/><Relationship Id="rId4" Type="http://schemas.openxmlformats.org/officeDocument/2006/relationships/diagramData" Target="../diagrams/data1.xml"/><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hyperlink" Target="https://ai.ihep.ac.cn/"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arxiv.org/abs/2203.02155" TargetMode="External"/><Relationship Id="rId4" Type="http://schemas.openxmlformats.org/officeDocument/2006/relationships/image" Target="../media/image148.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0.tm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4.svg"/></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4.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75.tmp"/></Relationships>
</file>

<file path=ppt/slides/_rels/slide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github.com/zhangzhengde0225/Xiwu" TargetMode="External"/><Relationship Id="rId5" Type="http://schemas.openxmlformats.org/officeDocument/2006/relationships/hyperlink" Target="https://arxiv.org/abs/2404.08001" TargetMode="External"/><Relationship Id="rId4" Type="http://schemas.openxmlformats.org/officeDocument/2006/relationships/image" Target="../media/image181.png"/></Relationships>
</file>

<file path=ppt/slides/_rels/slide5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3.tmp"/></Relationships>
</file>

<file path=ppt/slides/_rels/slide5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microsoft/autoge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5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95.png"/><Relationship Id="rId4" Type="http://schemas.openxmlformats.org/officeDocument/2006/relationships/image" Target="../media/image19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6.png"/><Relationship Id="rId4"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8.png"/><Relationship Id="rId3" Type="http://schemas.openxmlformats.org/officeDocument/2006/relationships/image" Target="../media/image14.jpeg"/><Relationship Id="rId21" Type="http://schemas.openxmlformats.org/officeDocument/2006/relationships/image" Target="../media/image64.png"/><Relationship Id="rId34" Type="http://schemas.openxmlformats.org/officeDocument/2006/relationships/image" Target="../media/image76.png"/><Relationship Id="rId17" Type="http://schemas.openxmlformats.org/officeDocument/2006/relationships/image" Target="../media/image60.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image" Target="../media/image13.jpe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1.png"/><Relationship Id="rId1" Type="http://schemas.openxmlformats.org/officeDocument/2006/relationships/slideLayout" Target="../slideLayouts/slideLayout20.xml"/><Relationship Id="rId24" Type="http://schemas.openxmlformats.org/officeDocument/2006/relationships/image" Target="../media/image500.jpeg"/><Relationship Id="rId32" Type="http://schemas.openxmlformats.org/officeDocument/2006/relationships/image" Target="../media/image74.png"/><Relationship Id="rId37" Type="http://schemas.openxmlformats.org/officeDocument/2006/relationships/image" Target="../media/image79.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0.png"/><Relationship Id="rId36" Type="http://schemas.openxmlformats.org/officeDocument/2006/relationships/image" Target="../media/image78.png"/><Relationship Id="rId19" Type="http://schemas.openxmlformats.org/officeDocument/2006/relationships/image" Target="../media/image62.png"/><Relationship Id="rId31" Type="http://schemas.openxmlformats.org/officeDocument/2006/relationships/image" Target="../media/image73.png"/><Relationship Id="rId4" Type="http://schemas.openxmlformats.org/officeDocument/2006/relationships/image" Target="../media/image11.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image" Target="../media/image11.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20.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0.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AD3EFC-C2A8-4BB3-BA20-17A8803EE87C}"/>
              </a:ext>
            </a:extLst>
          </p:cNvPr>
          <p:cNvSpPr>
            <a:spLocks noGrp="1"/>
          </p:cNvSpPr>
          <p:nvPr>
            <p:ph type="ctrTitle"/>
          </p:nvPr>
        </p:nvSpPr>
        <p:spPr/>
        <p:txBody>
          <a:bodyPr>
            <a:normAutofit fontScale="90000"/>
          </a:bodyPr>
          <a:lstStyle/>
          <a:p>
            <a:r>
              <a:rPr lang="en-US" altLang="zh-CN"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AI</a:t>
            </a:r>
            <a:r>
              <a:rPr lang="zh-CN" altLang="en-US"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生成内容</a:t>
            </a:r>
            <a:br>
              <a:rPr lang="en-US" altLang="zh-CN"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br>
            <a:r>
              <a:rPr lang="zh-CN" altLang="en-US" dirty="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和智能体的原理与应用</a:t>
            </a:r>
            <a:endParaRPr lang="zh-CN" altLang="en-US" dirty="0">
              <a:solidFill>
                <a:srgbClr val="C00000"/>
              </a:solidFill>
              <a:effectLst>
                <a:outerShdw blurRad="38100" dist="38100" dir="2700000" algn="tl">
                  <a:srgbClr val="000000">
                    <a:alpha val="43137"/>
                  </a:srgbClr>
                </a:outerShdw>
              </a:effectLst>
            </a:endParaRPr>
          </a:p>
        </p:txBody>
      </p:sp>
      <p:sp>
        <p:nvSpPr>
          <p:cNvPr id="6" name="标题 6">
            <a:extLst>
              <a:ext uri="{FF2B5EF4-FFF2-40B4-BE49-F238E27FC236}">
                <a16:creationId xmlns:a16="http://schemas.microsoft.com/office/drawing/2014/main" id="{0E6387AB-D867-E458-EC6F-DFA150744664}"/>
              </a:ext>
            </a:extLst>
          </p:cNvPr>
          <p:cNvSpPr txBox="1">
            <a:spLocks/>
          </p:cNvSpPr>
          <p:nvPr/>
        </p:nvSpPr>
        <p:spPr>
          <a:xfrm>
            <a:off x="802551" y="173230"/>
            <a:ext cx="10307196" cy="14618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rgbClr val="A40000"/>
                </a:solidFill>
                <a:latin typeface="+mn-lt"/>
                <a:ea typeface="+mj-ea"/>
                <a:cs typeface="+mj-cs"/>
              </a:defRPr>
            </a:lvl1pPr>
          </a:lstStyle>
          <a:p>
            <a:pPr algn="l"/>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2024</a:t>
            </a:r>
            <a:endParaRPr lang="zh-CN" altLang="en-US"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副标题 2">
            <a:extLst>
              <a:ext uri="{FF2B5EF4-FFF2-40B4-BE49-F238E27FC236}">
                <a16:creationId xmlns:a16="http://schemas.microsoft.com/office/drawing/2014/main" id="{50E72E14-6060-4ACF-43DC-5C4AB6CFC4AC}"/>
              </a:ext>
            </a:extLst>
          </p:cNvPr>
          <p:cNvSpPr>
            <a:spLocks noGrp="1"/>
          </p:cNvSpPr>
          <p:nvPr/>
        </p:nvSpPr>
        <p:spPr>
          <a:xfrm>
            <a:off x="1133310" y="4787148"/>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solidFill>
                  <a:srgbClr val="C00000"/>
                </a:solidFill>
                <a:latin typeface="Microsoft YaHei" panose="020B0503020204020204" pitchFamily="34" charset="-122"/>
                <a:ea typeface="Microsoft YaHei" panose="020B0503020204020204" pitchFamily="34" charset="-122"/>
              </a:rPr>
              <a:t>zhangyiyu@ihep.ac.cn</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
        <p:nvSpPr>
          <p:cNvPr id="3" name="副标题 2">
            <a:extLst>
              <a:ext uri="{FF2B5EF4-FFF2-40B4-BE49-F238E27FC236}">
                <a16:creationId xmlns:a16="http://schemas.microsoft.com/office/drawing/2014/main" id="{34638E86-5CE9-87FF-C081-BB7316109997}"/>
              </a:ext>
            </a:extLst>
          </p:cNvPr>
          <p:cNvSpPr>
            <a:spLocks noGrp="1"/>
          </p:cNvSpPr>
          <p:nvPr/>
        </p:nvSpPr>
        <p:spPr>
          <a:xfrm>
            <a:off x="1133310" y="3985392"/>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solidFill>
                  <a:srgbClr val="C00000"/>
                </a:solidFill>
                <a:latin typeface="Microsoft YaHei" panose="020B0503020204020204" pitchFamily="34" charset="-122"/>
                <a:ea typeface="Microsoft YaHei" panose="020B0503020204020204" pitchFamily="34" charset="-122"/>
              </a:rPr>
              <a:t>Yiyu Zhang</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
        <p:nvSpPr>
          <p:cNvPr id="5" name="副标题 2">
            <a:extLst>
              <a:ext uri="{FF2B5EF4-FFF2-40B4-BE49-F238E27FC236}">
                <a16:creationId xmlns:a16="http://schemas.microsoft.com/office/drawing/2014/main" id="{858989CF-1C4E-1402-2D3E-A6C30B71C546}"/>
              </a:ext>
            </a:extLst>
          </p:cNvPr>
          <p:cNvSpPr>
            <a:spLocks noGrp="1"/>
          </p:cNvSpPr>
          <p:nvPr/>
        </p:nvSpPr>
        <p:spPr>
          <a:xfrm>
            <a:off x="1184368" y="5588904"/>
            <a:ext cx="9925379" cy="483039"/>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a:solidFill>
                  <a:srgbClr val="C00000"/>
                </a:solidFill>
                <a:latin typeface="Microsoft YaHei" panose="020B0503020204020204" pitchFamily="34" charset="-122"/>
                <a:ea typeface="Microsoft YaHei" panose="020B0503020204020204" pitchFamily="34" charset="-122"/>
              </a:rPr>
              <a:t>Computing Center, IHEP, CAS</a:t>
            </a:r>
            <a:endParaRPr lang="zh-CN" altLang="en-US"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483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416" y="352159"/>
            <a:ext cx="4085200" cy="646331"/>
          </a:xfrm>
          <a:prstGeom prst="rect">
            <a:avLst/>
          </a:prstGeom>
        </p:spPr>
        <p:txBody>
          <a:bodyPr wrap="square">
            <a:spAutoFit/>
          </a:bodyPr>
          <a:lstStyle/>
          <a:p>
            <a:pPr lvl="0">
              <a:defRPr/>
            </a:pPr>
            <a:r>
              <a:rPr lang="zh-CN" altLang="en-US" sz="3600" b="1" dirty="0">
                <a:solidFill>
                  <a:prstClr val="black"/>
                </a:solidFill>
                <a:latin typeface="微软雅黑" panose="020B0503020204020204" pitchFamily="34" charset="-122"/>
                <a:ea typeface="微软雅黑" panose="020B0503020204020204" pitchFamily="34" charset="-122"/>
              </a:rPr>
              <a:t>神经网络的训练</a:t>
            </a:r>
          </a:p>
        </p:txBody>
      </p:sp>
      <p:sp>
        <p:nvSpPr>
          <p:cNvPr id="78" name="文本框 77">
            <a:extLst>
              <a:ext uri="{FF2B5EF4-FFF2-40B4-BE49-F238E27FC236}">
                <a16:creationId xmlns:a16="http://schemas.microsoft.com/office/drawing/2014/main" id="{07266117-5E8A-4B92-9ED2-E9471FB4DC71}"/>
              </a:ext>
            </a:extLst>
          </p:cNvPr>
          <p:cNvSpPr txBox="1"/>
          <p:nvPr/>
        </p:nvSpPr>
        <p:spPr>
          <a:xfrm>
            <a:off x="419947" y="1799810"/>
            <a:ext cx="7132320" cy="420564"/>
          </a:xfrm>
          <a:prstGeom prst="rect">
            <a:avLst/>
          </a:prstGeom>
          <a:noFill/>
        </p:spPr>
        <p:txBody>
          <a:bodyPr wrap="square">
            <a:spAutoFit/>
          </a:bodyPr>
          <a:lstStyle/>
          <a:p>
            <a:pPr lvl="0">
              <a:defRPr/>
            </a:pPr>
            <a:r>
              <a:rPr lang="zh-CN" altLang="en-US" sz="2133" b="1" dirty="0">
                <a:solidFill>
                  <a:prstClr val="black"/>
                </a:solidFill>
                <a:latin typeface="微软雅黑" panose="020B0503020204020204" pitchFamily="34" charset="-122"/>
                <a:ea typeface="微软雅黑" panose="020B0503020204020204" pitchFamily="34" charset="-122"/>
              </a:rPr>
              <a:t>正向传播：</a:t>
            </a:r>
            <a:r>
              <a:rPr lang="zh-CN" altLang="en-US" sz="2133" dirty="0">
                <a:solidFill>
                  <a:srgbClr val="4D4D4D"/>
                </a:solidFill>
                <a:latin typeface="-apple-system"/>
              </a:rPr>
              <a:t>信号通过隐藏层</a:t>
            </a:r>
            <a:r>
              <a:rPr lang="en-US" altLang="zh-CN" sz="2133" dirty="0">
                <a:solidFill>
                  <a:srgbClr val="4D4D4D"/>
                </a:solidFill>
                <a:latin typeface="-apple-system"/>
              </a:rPr>
              <a:t>(hidden layer)</a:t>
            </a:r>
            <a:r>
              <a:rPr lang="zh-CN" altLang="en-US" sz="2133" dirty="0">
                <a:solidFill>
                  <a:srgbClr val="4D4D4D"/>
                </a:solidFill>
                <a:latin typeface="-apple-system"/>
              </a:rPr>
              <a:t>进行传播</a:t>
            </a:r>
            <a:endParaRPr lang="zh-CN" altLang="en-US" sz="2133" b="1" dirty="0">
              <a:solidFill>
                <a:prstClr val="black"/>
              </a:solidFill>
              <a:latin typeface="微软雅黑" panose="020B0503020204020204" pitchFamily="34" charset="-122"/>
              <a:ea typeface="微软雅黑" panose="020B0503020204020204" pitchFamily="34" charset="-122"/>
            </a:endParaRPr>
          </a:p>
        </p:txBody>
      </p:sp>
      <p:sp>
        <p:nvSpPr>
          <p:cNvPr id="80" name="文本框 79">
            <a:extLst>
              <a:ext uri="{FF2B5EF4-FFF2-40B4-BE49-F238E27FC236}">
                <a16:creationId xmlns:a16="http://schemas.microsoft.com/office/drawing/2014/main" id="{3CD05046-B130-4D44-ACBD-FAB623025841}"/>
              </a:ext>
            </a:extLst>
          </p:cNvPr>
          <p:cNvSpPr txBox="1"/>
          <p:nvPr/>
        </p:nvSpPr>
        <p:spPr>
          <a:xfrm>
            <a:off x="419947" y="1044733"/>
            <a:ext cx="10458027" cy="748795"/>
          </a:xfrm>
          <a:prstGeom prst="rect">
            <a:avLst/>
          </a:prstGeom>
          <a:noFill/>
        </p:spPr>
        <p:txBody>
          <a:bodyPr wrap="square">
            <a:spAutoFit/>
          </a:bodyPr>
          <a:lstStyle/>
          <a:p>
            <a:r>
              <a:rPr lang="zh-CN" altLang="en-US" sz="2133" dirty="0">
                <a:solidFill>
                  <a:srgbClr val="4D4D4D"/>
                </a:solidFill>
                <a:latin typeface="-apple-system"/>
              </a:rPr>
              <a:t>网络的训练是一个不断迭代的过程，在每一次的迭代中，从训练数据集中获得的新数据都会被用来修改结点的权重系数</a:t>
            </a:r>
            <a:endParaRPr lang="zh-CN" altLang="en-US" sz="2133" dirty="0"/>
          </a:p>
        </p:txBody>
      </p:sp>
      <p:pic>
        <p:nvPicPr>
          <p:cNvPr id="4" name="图片 3">
            <a:extLst>
              <a:ext uri="{FF2B5EF4-FFF2-40B4-BE49-F238E27FC236}">
                <a16:creationId xmlns:a16="http://schemas.microsoft.com/office/drawing/2014/main" id="{21013800-49EE-1E1C-DE09-FD48F559D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467" y="2351936"/>
            <a:ext cx="4684149" cy="3461331"/>
          </a:xfrm>
          <a:prstGeom prst="rect">
            <a:avLst/>
          </a:prstGeom>
        </p:spPr>
      </p:pic>
      <p:pic>
        <p:nvPicPr>
          <p:cNvPr id="6" name="图片 5">
            <a:extLst>
              <a:ext uri="{FF2B5EF4-FFF2-40B4-BE49-F238E27FC236}">
                <a16:creationId xmlns:a16="http://schemas.microsoft.com/office/drawing/2014/main" id="{8F96CA32-DD78-1CC7-70A8-B76F6E8E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940" y="2437796"/>
            <a:ext cx="3187948" cy="918129"/>
          </a:xfrm>
          <a:prstGeom prst="rect">
            <a:avLst/>
          </a:prstGeom>
        </p:spPr>
      </p:pic>
      <p:pic>
        <p:nvPicPr>
          <p:cNvPr id="8" name="图片 7">
            <a:extLst>
              <a:ext uri="{FF2B5EF4-FFF2-40B4-BE49-F238E27FC236}">
                <a16:creationId xmlns:a16="http://schemas.microsoft.com/office/drawing/2014/main" id="{E41F73DA-AE53-2970-F464-3D5F19B3B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031" y="3071406"/>
            <a:ext cx="2960569" cy="1455695"/>
          </a:xfrm>
          <a:prstGeom prst="rect">
            <a:avLst/>
          </a:prstGeom>
        </p:spPr>
      </p:pic>
      <p:pic>
        <p:nvPicPr>
          <p:cNvPr id="11" name="图片 10">
            <a:extLst>
              <a:ext uri="{FF2B5EF4-FFF2-40B4-BE49-F238E27FC236}">
                <a16:creationId xmlns:a16="http://schemas.microsoft.com/office/drawing/2014/main" id="{A12F5BA8-43A2-A0C1-0B05-1668C164E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9687" y="3639082"/>
            <a:ext cx="1962313" cy="717533"/>
          </a:xfrm>
          <a:prstGeom prst="rect">
            <a:avLst/>
          </a:prstGeom>
        </p:spPr>
      </p:pic>
      <p:pic>
        <p:nvPicPr>
          <p:cNvPr id="13" name="图片 12">
            <a:extLst>
              <a:ext uri="{FF2B5EF4-FFF2-40B4-BE49-F238E27FC236}">
                <a16:creationId xmlns:a16="http://schemas.microsoft.com/office/drawing/2014/main" id="{D44209F7-AD9E-217C-7B99-CFC848B7E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9645" y="3573347"/>
            <a:ext cx="940040" cy="866311"/>
          </a:xfrm>
          <a:prstGeom prst="rect">
            <a:avLst/>
          </a:prstGeom>
        </p:spPr>
      </p:pic>
      <p:pic>
        <p:nvPicPr>
          <p:cNvPr id="17" name="图片 16">
            <a:extLst>
              <a:ext uri="{FF2B5EF4-FFF2-40B4-BE49-F238E27FC236}">
                <a16:creationId xmlns:a16="http://schemas.microsoft.com/office/drawing/2014/main" id="{905BB9CA-7DEB-A40F-5B2A-A22FA0674C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4296" y="4705706"/>
            <a:ext cx="2075879" cy="650757"/>
          </a:xfrm>
          <a:prstGeom prst="rect">
            <a:avLst/>
          </a:prstGeom>
        </p:spPr>
      </p:pic>
      <p:pic>
        <p:nvPicPr>
          <p:cNvPr id="21" name="图片 20">
            <a:extLst>
              <a:ext uri="{FF2B5EF4-FFF2-40B4-BE49-F238E27FC236}">
                <a16:creationId xmlns:a16="http://schemas.microsoft.com/office/drawing/2014/main" id="{07741B77-3C6A-F8F5-F5E4-9B9BD72346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616" y="4630580"/>
            <a:ext cx="887934" cy="877901"/>
          </a:xfrm>
          <a:prstGeom prst="rect">
            <a:avLst/>
          </a:prstGeom>
        </p:spPr>
      </p:pic>
    </p:spTree>
    <p:extLst>
      <p:ext uri="{BB962C8B-B14F-4D97-AF65-F5344CB8AC3E}">
        <p14:creationId xmlns:p14="http://schemas.microsoft.com/office/powerpoint/2010/main" val="120561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416" y="352159"/>
            <a:ext cx="4085200" cy="646331"/>
          </a:xfrm>
          <a:prstGeom prst="rect">
            <a:avLst/>
          </a:prstGeom>
        </p:spPr>
        <p:txBody>
          <a:bodyPr wrap="square">
            <a:spAutoFit/>
          </a:bodyPr>
          <a:lstStyle/>
          <a:p>
            <a:pPr lvl="0">
              <a:defRPr/>
            </a:pPr>
            <a:r>
              <a:rPr lang="zh-CN" altLang="en-US" sz="3600" b="1" dirty="0">
                <a:solidFill>
                  <a:prstClr val="black"/>
                </a:solidFill>
                <a:latin typeface="微软雅黑" panose="020B0503020204020204" pitchFamily="34" charset="-122"/>
                <a:ea typeface="微软雅黑" panose="020B0503020204020204" pitchFamily="34" charset="-122"/>
              </a:rPr>
              <a:t>神经网络的训练</a:t>
            </a:r>
          </a:p>
        </p:txBody>
      </p:sp>
      <p:sp>
        <p:nvSpPr>
          <p:cNvPr id="80" name="文本框 79">
            <a:extLst>
              <a:ext uri="{FF2B5EF4-FFF2-40B4-BE49-F238E27FC236}">
                <a16:creationId xmlns:a16="http://schemas.microsoft.com/office/drawing/2014/main" id="{3CD05046-B130-4D44-ACBD-FAB623025841}"/>
              </a:ext>
            </a:extLst>
          </p:cNvPr>
          <p:cNvSpPr txBox="1"/>
          <p:nvPr/>
        </p:nvSpPr>
        <p:spPr>
          <a:xfrm>
            <a:off x="419947" y="1044733"/>
            <a:ext cx="10458027" cy="420564"/>
          </a:xfrm>
          <a:prstGeom prst="rect">
            <a:avLst/>
          </a:prstGeom>
          <a:noFill/>
        </p:spPr>
        <p:txBody>
          <a:bodyPr wrap="square">
            <a:spAutoFit/>
          </a:bodyPr>
          <a:lstStyle/>
          <a:p>
            <a:r>
              <a:rPr lang="zh-CN" altLang="en-US" sz="2133" b="1" dirty="0">
                <a:latin typeface="-apple-system"/>
              </a:rPr>
              <a:t>反向传播：误差反向传播</a:t>
            </a:r>
            <a:endParaRPr lang="zh-CN" altLang="en-US" sz="2133" b="1" dirty="0"/>
          </a:p>
        </p:txBody>
      </p:sp>
      <p:sp>
        <p:nvSpPr>
          <p:cNvPr id="5" name="文本框 4">
            <a:extLst>
              <a:ext uri="{FF2B5EF4-FFF2-40B4-BE49-F238E27FC236}">
                <a16:creationId xmlns:a16="http://schemas.microsoft.com/office/drawing/2014/main" id="{55F4965E-F03D-C3F6-CBE5-390D655EA73B}"/>
              </a:ext>
            </a:extLst>
          </p:cNvPr>
          <p:cNvSpPr txBox="1"/>
          <p:nvPr/>
        </p:nvSpPr>
        <p:spPr>
          <a:xfrm>
            <a:off x="310086" y="1552641"/>
            <a:ext cx="4127500" cy="369332"/>
          </a:xfrm>
          <a:prstGeom prst="rect">
            <a:avLst/>
          </a:prstGeom>
          <a:noFill/>
        </p:spPr>
        <p:txBody>
          <a:bodyPr wrap="square">
            <a:spAutoFit/>
          </a:bodyPr>
          <a:lstStyle/>
          <a:p>
            <a:r>
              <a:rPr lang="zh-CN" altLang="en-US" b="0" i="0" dirty="0">
                <a:solidFill>
                  <a:srgbClr val="121212"/>
                </a:solidFill>
                <a:effectLst/>
                <a:latin typeface="-apple-system"/>
              </a:rPr>
              <a:t>所有训练数据（共</a:t>
            </a:r>
            <a:r>
              <a:rPr lang="en-US" altLang="zh-CN" b="0" i="0" dirty="0">
                <a:solidFill>
                  <a:srgbClr val="121212"/>
                </a:solidFill>
                <a:effectLst/>
                <a:latin typeface="-apple-system"/>
              </a:rPr>
              <a:t>N</a:t>
            </a:r>
            <a:r>
              <a:rPr lang="zh-CN" altLang="en-US" b="0" i="0" dirty="0">
                <a:solidFill>
                  <a:srgbClr val="121212"/>
                </a:solidFill>
                <a:effectLst/>
                <a:latin typeface="-apple-system"/>
              </a:rPr>
              <a:t>组）的总体代价为</a:t>
            </a:r>
            <a:endParaRPr lang="zh-CN" altLang="en-US" dirty="0"/>
          </a:p>
        </p:txBody>
      </p:sp>
      <p:sp>
        <p:nvSpPr>
          <p:cNvPr id="12" name="文本框 11">
            <a:extLst>
              <a:ext uri="{FF2B5EF4-FFF2-40B4-BE49-F238E27FC236}">
                <a16:creationId xmlns:a16="http://schemas.microsoft.com/office/drawing/2014/main" id="{176072ED-A206-69BE-9A10-290104A4562C}"/>
              </a:ext>
            </a:extLst>
          </p:cNvPr>
          <p:cNvSpPr txBox="1"/>
          <p:nvPr/>
        </p:nvSpPr>
        <p:spPr>
          <a:xfrm>
            <a:off x="287578" y="3057758"/>
            <a:ext cx="3938064" cy="369332"/>
          </a:xfrm>
          <a:prstGeom prst="rect">
            <a:avLst/>
          </a:prstGeom>
          <a:noFill/>
        </p:spPr>
        <p:txBody>
          <a:bodyPr wrap="square">
            <a:spAutoFit/>
          </a:bodyPr>
          <a:lstStyle/>
          <a:p>
            <a:r>
              <a:rPr lang="zh-CN" altLang="en-US" b="0" i="0" dirty="0">
                <a:solidFill>
                  <a:srgbClr val="121212"/>
                </a:solidFill>
                <a:effectLst/>
                <a:latin typeface="-apple-system"/>
              </a:rPr>
              <a:t>调整权重和偏置，使得总体代价变小：</a:t>
            </a:r>
            <a:endParaRPr lang="zh-CN" altLang="en-US" dirty="0"/>
          </a:p>
        </p:txBody>
      </p:sp>
      <p:pic>
        <p:nvPicPr>
          <p:cNvPr id="18" name="图片 17">
            <a:extLst>
              <a:ext uri="{FF2B5EF4-FFF2-40B4-BE49-F238E27FC236}">
                <a16:creationId xmlns:a16="http://schemas.microsoft.com/office/drawing/2014/main" id="{5A4BE3FF-7960-D88F-AF80-B6343EC75E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586" y="4140926"/>
            <a:ext cx="2341711" cy="1915584"/>
          </a:xfrm>
          <a:prstGeom prst="rect">
            <a:avLst/>
          </a:prstGeom>
          <a:ln>
            <a:solidFill>
              <a:srgbClr val="FF0000"/>
            </a:solidFill>
          </a:ln>
        </p:spPr>
      </p:pic>
      <p:pic>
        <p:nvPicPr>
          <p:cNvPr id="20" name="图片 19">
            <a:extLst>
              <a:ext uri="{FF2B5EF4-FFF2-40B4-BE49-F238E27FC236}">
                <a16:creationId xmlns:a16="http://schemas.microsoft.com/office/drawing/2014/main" id="{E4BB0D2C-B09E-5413-E091-5A6E27711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960" y="3014340"/>
            <a:ext cx="6392327" cy="3042170"/>
          </a:xfrm>
          <a:prstGeom prst="rect">
            <a:avLst/>
          </a:prstGeom>
          <a:ln>
            <a:solidFill>
              <a:srgbClr val="92D050"/>
            </a:solidFill>
          </a:ln>
        </p:spPr>
      </p:pic>
      <p:pic>
        <p:nvPicPr>
          <p:cNvPr id="23" name="图片 22">
            <a:extLst>
              <a:ext uri="{FF2B5EF4-FFF2-40B4-BE49-F238E27FC236}">
                <a16:creationId xmlns:a16="http://schemas.microsoft.com/office/drawing/2014/main" id="{63CA272A-B4CE-2BF4-A476-094BF283F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960" y="189971"/>
            <a:ext cx="5634990" cy="2556785"/>
          </a:xfrm>
          <a:prstGeom prst="rect">
            <a:avLst/>
          </a:prstGeom>
          <a:ln>
            <a:solidFill>
              <a:srgbClr val="00B050"/>
            </a:solidFill>
          </a:ln>
        </p:spPr>
      </p:pic>
      <p:sp>
        <p:nvSpPr>
          <p:cNvPr id="26" name="箭头: 右 25">
            <a:extLst>
              <a:ext uri="{FF2B5EF4-FFF2-40B4-BE49-F238E27FC236}">
                <a16:creationId xmlns:a16="http://schemas.microsoft.com/office/drawing/2014/main" id="{F2931AF2-11BC-F095-9EA3-1ABA3934CEB6}"/>
              </a:ext>
            </a:extLst>
          </p:cNvPr>
          <p:cNvSpPr/>
          <p:nvPr/>
        </p:nvSpPr>
        <p:spPr>
          <a:xfrm>
            <a:off x="5193297" y="4965700"/>
            <a:ext cx="455663" cy="1714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下 27">
            <a:extLst>
              <a:ext uri="{FF2B5EF4-FFF2-40B4-BE49-F238E27FC236}">
                <a16:creationId xmlns:a16="http://schemas.microsoft.com/office/drawing/2014/main" id="{4D924C27-625A-1CD3-8BB5-DFD0BF0ED99A}"/>
              </a:ext>
            </a:extLst>
          </p:cNvPr>
          <p:cNvSpPr/>
          <p:nvPr/>
        </p:nvSpPr>
        <p:spPr>
          <a:xfrm rot="10800000">
            <a:off x="7289800" y="2746756"/>
            <a:ext cx="387350" cy="280727"/>
          </a:xfrm>
          <a:prstGeom prst="downArrow">
            <a:avLst>
              <a:gd name="adj1" fmla="val 40164"/>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AE1790FF-F18A-769F-7566-42D5AAC2B10A}"/>
              </a:ext>
            </a:extLst>
          </p:cNvPr>
          <p:cNvSpPr txBox="1"/>
          <p:nvPr/>
        </p:nvSpPr>
        <p:spPr>
          <a:xfrm>
            <a:off x="4324350" y="4129561"/>
            <a:ext cx="1016000" cy="369332"/>
          </a:xfrm>
          <a:prstGeom prst="rect">
            <a:avLst/>
          </a:prstGeom>
          <a:noFill/>
        </p:spPr>
        <p:txBody>
          <a:bodyPr wrap="square">
            <a:spAutoFit/>
          </a:bodyPr>
          <a:lstStyle/>
          <a:p>
            <a:r>
              <a:rPr lang="zh-CN" altLang="en-US" b="0" i="0" dirty="0">
                <a:solidFill>
                  <a:srgbClr val="121212"/>
                </a:solidFill>
                <a:effectLst/>
                <a:latin typeface="-apple-system"/>
              </a:rPr>
              <a:t>输出层</a:t>
            </a:r>
            <a:endParaRPr lang="zh-CN" altLang="en-US" dirty="0"/>
          </a:p>
        </p:txBody>
      </p:sp>
      <p:sp>
        <p:nvSpPr>
          <p:cNvPr id="32" name="文本框 31">
            <a:extLst>
              <a:ext uri="{FF2B5EF4-FFF2-40B4-BE49-F238E27FC236}">
                <a16:creationId xmlns:a16="http://schemas.microsoft.com/office/drawing/2014/main" id="{D15412A6-6ABB-8D33-9804-15906ECEA064}"/>
              </a:ext>
            </a:extLst>
          </p:cNvPr>
          <p:cNvSpPr txBox="1"/>
          <p:nvPr/>
        </p:nvSpPr>
        <p:spPr>
          <a:xfrm>
            <a:off x="9328150" y="3073726"/>
            <a:ext cx="2527300" cy="369332"/>
          </a:xfrm>
          <a:prstGeom prst="rect">
            <a:avLst/>
          </a:prstGeom>
          <a:noFill/>
        </p:spPr>
        <p:txBody>
          <a:bodyPr wrap="square">
            <a:spAutoFit/>
          </a:bodyPr>
          <a:lstStyle/>
          <a:p>
            <a:r>
              <a:rPr lang="zh-CN" altLang="en-US" b="0" i="0" dirty="0">
                <a:solidFill>
                  <a:srgbClr val="121212"/>
                </a:solidFill>
                <a:effectLst/>
                <a:latin typeface="-apple-system"/>
              </a:rPr>
              <a:t>隐藏层反向传播求误差</a:t>
            </a:r>
            <a:endParaRPr lang="zh-CN" altLang="en-US" dirty="0"/>
          </a:p>
        </p:txBody>
      </p:sp>
      <p:sp>
        <p:nvSpPr>
          <p:cNvPr id="34" name="文本框 33">
            <a:extLst>
              <a:ext uri="{FF2B5EF4-FFF2-40B4-BE49-F238E27FC236}">
                <a16:creationId xmlns:a16="http://schemas.microsoft.com/office/drawing/2014/main" id="{89A05DC1-C944-9D20-EFEB-C89C38E4E4C6}"/>
              </a:ext>
            </a:extLst>
          </p:cNvPr>
          <p:cNvSpPr txBox="1"/>
          <p:nvPr/>
        </p:nvSpPr>
        <p:spPr>
          <a:xfrm>
            <a:off x="5648960" y="189971"/>
            <a:ext cx="1127651" cy="369332"/>
          </a:xfrm>
          <a:prstGeom prst="rect">
            <a:avLst/>
          </a:prstGeom>
          <a:noFill/>
        </p:spPr>
        <p:txBody>
          <a:bodyPr wrap="square">
            <a:spAutoFit/>
          </a:bodyPr>
          <a:lstStyle/>
          <a:p>
            <a:r>
              <a:rPr lang="zh-CN" altLang="en-US" b="0" i="0" dirty="0">
                <a:solidFill>
                  <a:srgbClr val="121212"/>
                </a:solidFill>
                <a:effectLst/>
                <a:latin typeface="-apple-system"/>
              </a:rPr>
              <a:t>参数更新</a:t>
            </a:r>
            <a:endParaRPr lang="zh-CN" altLang="en-US" dirty="0"/>
          </a:p>
        </p:txBody>
      </p:sp>
      <p:pic>
        <p:nvPicPr>
          <p:cNvPr id="36" name="图片 35">
            <a:extLst>
              <a:ext uri="{FF2B5EF4-FFF2-40B4-BE49-F238E27FC236}">
                <a16:creationId xmlns:a16="http://schemas.microsoft.com/office/drawing/2014/main" id="{B0E7612A-5EA7-709B-7DB6-EBC581686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99" y="1920034"/>
            <a:ext cx="1604301" cy="716206"/>
          </a:xfrm>
          <a:prstGeom prst="rect">
            <a:avLst/>
          </a:prstGeom>
        </p:spPr>
      </p:pic>
      <p:pic>
        <p:nvPicPr>
          <p:cNvPr id="48" name="图片 47">
            <a:extLst>
              <a:ext uri="{FF2B5EF4-FFF2-40B4-BE49-F238E27FC236}">
                <a16:creationId xmlns:a16="http://schemas.microsoft.com/office/drawing/2014/main" id="{9023A47A-63A2-EC11-88C2-895DBDE831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8200" y="2042775"/>
            <a:ext cx="2476402" cy="914849"/>
          </a:xfrm>
          <a:prstGeom prst="rect">
            <a:avLst/>
          </a:prstGeom>
          <a:ln w="19050">
            <a:solidFill>
              <a:srgbClr val="C00000"/>
            </a:solidFill>
            <a:prstDash val="dashDot"/>
          </a:ln>
        </p:spPr>
      </p:pic>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02F7F6F1-7AB5-3E93-A0F0-88CC61E36E81}"/>
                  </a:ext>
                </a:extLst>
              </p:cNvPr>
              <p:cNvSpPr txBox="1"/>
              <p:nvPr/>
            </p:nvSpPr>
            <p:spPr>
              <a:xfrm>
                <a:off x="116543" y="3911549"/>
                <a:ext cx="3575552" cy="254217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𝑤</m:t>
                          </m:r>
                        </m:e>
                        <m:sub>
                          <m:r>
                            <a:rPr lang="en-US" altLang="zh-CN" sz="1600" b="0" i="1" smtClean="0">
                              <a:latin typeface="Cambria Math" panose="02040503050406030204" pitchFamily="18" charset="0"/>
                            </a:rPr>
                            <m:t>𝑗𝑖</m:t>
                          </m:r>
                        </m:sub>
                        <m:sup>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𝑙</m:t>
                          </m:r>
                          <m:r>
                            <a:rPr lang="en-US" altLang="zh-CN" sz="1600" b="0" i="1" smtClean="0">
                              <a:latin typeface="Cambria Math" panose="02040503050406030204" pitchFamily="18" charset="0"/>
                            </a:rPr>
                            <m:t>)</m:t>
                          </m:r>
                        </m:sup>
                      </m:sSubSup>
                      <m:r>
                        <a:rPr lang="en-US" altLang="zh-CN" sz="1600" b="0" i="1"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r>
                            <a:rPr lang="en-US" altLang="zh-CN" sz="1600" i="1">
                              <a:latin typeface="Cambria Math" panose="02040503050406030204" pitchFamily="18" charset="0"/>
                            </a:rPr>
                            <m:t>(</m:t>
                          </m:r>
                          <m:r>
                            <a:rPr lang="en-US" altLang="zh-CN" sz="1600" i="1">
                              <a:latin typeface="Cambria Math" panose="02040503050406030204" pitchFamily="18" charset="0"/>
                            </a:rPr>
                            <m:t>𝑙</m:t>
                          </m:r>
                          <m:r>
                            <a:rPr lang="en-US" altLang="zh-CN" sz="1600" i="1">
                              <a:latin typeface="Cambria Math" panose="02040503050406030204" pitchFamily="18" charset="0"/>
                            </a:rPr>
                            <m:t>)</m:t>
                          </m:r>
                        </m:sup>
                      </m:sSubSup>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𝜂</m:t>
                      </m:r>
                      <m:f>
                        <m:fPr>
                          <m:ctrlPr>
                            <a:rPr lang="en-US" altLang="zh-CN" sz="1600" b="0" i="1" smtClean="0">
                              <a:latin typeface="Cambria Math" panose="02040503050406030204" pitchFamily="18" charset="0"/>
                            </a:rPr>
                          </m:ctrlPr>
                        </m:fPr>
                        <m:num>
                          <m:r>
                            <a:rPr lang="zh-CN" altLang="en-US" sz="1600" b="0" i="1" smtClean="0">
                              <a:latin typeface="Cambria Math" panose="02040503050406030204" pitchFamily="18" charset="0"/>
                            </a:rPr>
                            <m:t>𝜕</m:t>
                          </m:r>
                          <m:r>
                            <a:rPr lang="en-US" altLang="zh-CN" sz="1600" b="0" i="1" smtClean="0">
                              <a:latin typeface="Cambria Math" panose="02040503050406030204" pitchFamily="18" charset="0"/>
                            </a:rPr>
                            <m:t>𝐸</m:t>
                          </m:r>
                        </m:num>
                        <m:den>
                          <m:r>
                            <a:rPr lang="zh-CN" altLang="en-US" sz="1600" b="0" i="1"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𝑙</m:t>
                                  </m:r>
                                </m:e>
                              </m:d>
                            </m:sup>
                          </m:sSubSup>
                        </m:den>
                      </m:f>
                    </m:oMath>
                  </m:oMathPara>
                </a14:m>
                <a:endParaRPr lang="en-US" altLang="zh-CN" sz="1600" b="0" i="1" dirty="0">
                  <a:latin typeface="Cambria Math" panose="02040503050406030204" pitchFamily="18" charset="0"/>
                </a:endParaRPr>
              </a:p>
              <a:p>
                <a:pPr marL="449263" defTabSz="449263"/>
                <a14:m>
                  <m:oMathPara xmlns:m="http://schemas.openxmlformats.org/officeDocument/2006/math">
                    <m:oMathParaPr>
                      <m:jc m:val="left"/>
                    </m:oMathParaPr>
                    <m:oMath xmlns:m="http://schemas.openxmlformats.org/officeDocument/2006/math">
                      <m:r>
                        <a:rPr lang="en-US" altLang="zh-CN" sz="1600" b="0" i="0"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r>
                            <a:rPr lang="en-US" altLang="zh-CN" sz="1600" i="1">
                              <a:latin typeface="Cambria Math" panose="02040503050406030204" pitchFamily="18" charset="0"/>
                            </a:rPr>
                            <m:t>(</m:t>
                          </m:r>
                          <m:r>
                            <a:rPr lang="en-US" altLang="zh-CN" sz="1600" i="1">
                              <a:latin typeface="Cambria Math" panose="02040503050406030204" pitchFamily="18" charset="0"/>
                            </a:rPr>
                            <m:t>𝑙</m:t>
                          </m:r>
                          <m:r>
                            <a:rPr lang="en-US" altLang="zh-CN" sz="1600" i="1">
                              <a:latin typeface="Cambria Math" panose="02040503050406030204" pitchFamily="18" charset="0"/>
                            </a:rPr>
                            <m:t>)</m:t>
                          </m:r>
                        </m:sup>
                      </m:sSubSup>
                      <m:r>
                        <a:rPr lang="en-US" altLang="zh-CN" sz="1600" i="1">
                          <a:latin typeface="Cambria Math" panose="02040503050406030204" pitchFamily="18" charset="0"/>
                        </a:rPr>
                        <m:t>−</m:t>
                      </m:r>
                      <m:r>
                        <a:rPr lang="en-US" altLang="zh-CN" sz="1600" i="1">
                          <a:latin typeface="Cambria Math" panose="02040503050406030204" pitchFamily="18" charset="0"/>
                        </a:rPr>
                        <m:t>𝜂</m:t>
                      </m:r>
                      <m:f>
                        <m:fPr>
                          <m:ctrlPr>
                            <a:rPr lang="en-US" altLang="zh-CN" sz="1600" i="1">
                              <a:latin typeface="Cambria Math" panose="02040503050406030204" pitchFamily="18" charset="0"/>
                            </a:rPr>
                          </m:ctrlPr>
                        </m:fPr>
                        <m:num>
                          <m:r>
                            <a:rPr lang="zh-CN" altLang="en-US" sz="1600" i="1">
                              <a:latin typeface="Cambria Math" panose="02040503050406030204" pitchFamily="18" charset="0"/>
                            </a:rPr>
                            <m:t>𝜕</m:t>
                          </m:r>
                          <m:r>
                            <a:rPr lang="en-US" altLang="zh-CN" sz="1600" i="1">
                              <a:latin typeface="Cambria Math" panose="02040503050406030204" pitchFamily="18" charset="0"/>
                            </a:rPr>
                            <m:t>𝐸</m:t>
                          </m:r>
                        </m:num>
                        <m:den>
                          <m:r>
                            <a:rPr lang="zh-CN" altLang="en-US" sz="1600" i="1">
                              <a:latin typeface="Cambria Math" panose="02040503050406030204" pitchFamily="18" charset="0"/>
                            </a:rPr>
                            <m:t>𝜕</m:t>
                          </m:r>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𝑧</m:t>
                              </m:r>
                            </m:e>
                            <m:sub>
                              <m:r>
                                <a:rPr lang="en-US" altLang="zh-CN" sz="1600" b="0" i="1" smtClean="0">
                                  <a:latin typeface="Cambria Math" panose="02040503050406030204" pitchFamily="18" charset="0"/>
                                </a:rPr>
                                <m:t>𝑗</m:t>
                              </m:r>
                            </m:sub>
                            <m: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𝑙</m:t>
                                  </m:r>
                                  <m:r>
                                    <a:rPr lang="en-US" altLang="zh-CN" sz="1600" b="0" i="1" smtClean="0">
                                      <a:latin typeface="Cambria Math" panose="02040503050406030204" pitchFamily="18" charset="0"/>
                                    </a:rPr>
                                    <m:t>+1</m:t>
                                  </m:r>
                                </m:e>
                              </m:d>
                            </m:sup>
                          </m:sSubSup>
                        </m:den>
                      </m:f>
                      <m:f>
                        <m:fPr>
                          <m:ctrlPr>
                            <a:rPr lang="en-US" altLang="zh-CN" sz="1600" i="1" smtClean="0">
                              <a:latin typeface="Cambria Math" panose="02040503050406030204" pitchFamily="18" charset="0"/>
                            </a:rPr>
                          </m:ctrlPr>
                        </m:fPr>
                        <m:num>
                          <m:r>
                            <a:rPr lang="zh-CN" altLang="en-US" sz="1600" i="1"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𝑧</m:t>
                              </m:r>
                            </m:e>
                            <m:sub>
                              <m:r>
                                <a:rPr lang="en-US" altLang="zh-CN" sz="1600" i="1">
                                  <a:latin typeface="Cambria Math" panose="02040503050406030204" pitchFamily="18" charset="0"/>
                                </a:rPr>
                                <m:t>𝑗</m:t>
                              </m:r>
                            </m:sub>
                            <m: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𝑙</m:t>
                                  </m:r>
                                  <m:r>
                                    <a:rPr lang="en-US" altLang="zh-CN" sz="1600" i="1">
                                      <a:latin typeface="Cambria Math" panose="02040503050406030204" pitchFamily="18" charset="0"/>
                                    </a:rPr>
                                    <m:t>+1</m:t>
                                  </m:r>
                                </m:e>
                              </m:d>
                            </m:sup>
                          </m:sSubSup>
                        </m:num>
                        <m:den>
                          <m:r>
                            <a:rPr lang="zh-CN" altLang="en-US" sz="1600" i="1"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𝑙</m:t>
                                  </m:r>
                                </m:e>
                              </m:d>
                            </m:sup>
                          </m:sSubSup>
                        </m:den>
                      </m:f>
                      <m:r>
                        <a:rPr lang="en-US" altLang="zh-CN" sz="1600" b="0" i="0"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r>
                            <a:rPr lang="en-US" altLang="zh-CN" sz="1600" i="1">
                              <a:latin typeface="Cambria Math" panose="02040503050406030204" pitchFamily="18" charset="0"/>
                            </a:rPr>
                            <m:t>(</m:t>
                          </m:r>
                          <m:r>
                            <a:rPr lang="en-US" altLang="zh-CN" sz="1600" i="1">
                              <a:latin typeface="Cambria Math" panose="02040503050406030204" pitchFamily="18" charset="0"/>
                            </a:rPr>
                            <m:t>𝑙</m:t>
                          </m:r>
                          <m:r>
                            <a:rPr lang="en-US" altLang="zh-CN" sz="1600" i="1">
                              <a:latin typeface="Cambria Math" panose="02040503050406030204" pitchFamily="18" charset="0"/>
                            </a:rPr>
                            <m:t>)</m:t>
                          </m:r>
                        </m:sup>
                      </m:sSubSup>
                      <m:r>
                        <a:rPr lang="en-US" altLang="zh-CN" sz="1600" i="1">
                          <a:latin typeface="Cambria Math" panose="02040503050406030204" pitchFamily="18" charset="0"/>
                        </a:rPr>
                        <m:t>−</m:t>
                      </m:r>
                      <m:r>
                        <a:rPr lang="en-US" altLang="zh-CN" sz="1600" i="1">
                          <a:latin typeface="Cambria Math" panose="02040503050406030204" pitchFamily="18" charset="0"/>
                        </a:rPr>
                        <m:t>𝜂</m:t>
                      </m:r>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𝑎</m:t>
                          </m:r>
                        </m:e>
                        <m:sub>
                          <m:r>
                            <a:rPr lang="en-US" altLang="zh-CN" sz="1600" b="0" i="1" smtClean="0">
                              <a:latin typeface="Cambria Math" panose="02040503050406030204" pitchFamily="18" charset="0"/>
                            </a:rPr>
                            <m:t>𝑖</m:t>
                          </m:r>
                        </m:sub>
                        <m: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𝑙</m:t>
                              </m:r>
                            </m:e>
                          </m:d>
                        </m:sup>
                      </m:sSubSup>
                      <m:f>
                        <m:fPr>
                          <m:ctrlPr>
                            <a:rPr lang="en-US" altLang="zh-CN" sz="1600" i="1" smtClean="0">
                              <a:latin typeface="Cambria Math" panose="02040503050406030204" pitchFamily="18" charset="0"/>
                            </a:rPr>
                          </m:ctrlPr>
                        </m:fPr>
                        <m:num>
                          <m:r>
                            <a:rPr lang="zh-CN" altLang="en-US" sz="1600" i="1" smtClean="0">
                              <a:latin typeface="Cambria Math" panose="02040503050406030204" pitchFamily="18" charset="0"/>
                            </a:rPr>
                            <m:t>𝜕</m:t>
                          </m:r>
                          <m:r>
                            <a:rPr lang="en-US" altLang="zh-CN" sz="1600" b="0" i="1" smtClean="0">
                              <a:latin typeface="Cambria Math" panose="02040503050406030204" pitchFamily="18" charset="0"/>
                            </a:rPr>
                            <m:t>𝐸</m:t>
                          </m:r>
                        </m:num>
                        <m:den>
                          <m:r>
                            <a:rPr lang="zh-CN" altLang="en-US" sz="1600" i="1"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𝑧</m:t>
                              </m:r>
                            </m:e>
                            <m:sub>
                              <m:r>
                                <a:rPr lang="en-US" altLang="zh-CN" sz="1600" i="1">
                                  <a:latin typeface="Cambria Math" panose="02040503050406030204" pitchFamily="18" charset="0"/>
                                </a:rPr>
                                <m:t>𝑗</m:t>
                              </m:r>
                            </m:sub>
                            <m: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𝑙</m:t>
                                  </m:r>
                                  <m:r>
                                    <a:rPr lang="en-US" altLang="zh-CN" sz="1600" i="1">
                                      <a:latin typeface="Cambria Math" panose="02040503050406030204" pitchFamily="18" charset="0"/>
                                    </a:rPr>
                                    <m:t>+1</m:t>
                                  </m:r>
                                </m:e>
                              </m:d>
                            </m:sup>
                          </m:sSubSup>
                        </m:den>
                      </m:f>
                    </m:oMath>
                  </m:oMathPara>
                </a14:m>
                <a:endParaRPr lang="en-US" altLang="zh-CN" sz="1600" b="0" dirty="0"/>
              </a:p>
              <a:p>
                <a:pPr marL="449263" defTabSz="449263"/>
                <a14:m>
                  <m:oMathPara xmlns:m="http://schemas.openxmlformats.org/officeDocument/2006/math">
                    <m:oMathParaPr>
                      <m:jc m:val="left"/>
                    </m:oMathParaPr>
                    <m:oMath xmlns:m="http://schemas.openxmlformats.org/officeDocument/2006/math">
                      <m:r>
                        <a:rPr lang="en-US" altLang="zh-CN" sz="1600" b="0" i="0" smtClean="0">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𝑤</m:t>
                          </m:r>
                        </m:e>
                        <m:sub>
                          <m:r>
                            <a:rPr lang="en-US" altLang="zh-CN" sz="1600" i="1">
                              <a:latin typeface="Cambria Math" panose="02040503050406030204" pitchFamily="18" charset="0"/>
                            </a:rPr>
                            <m:t>𝑗𝑖</m:t>
                          </m:r>
                        </m:sub>
                        <m:sup>
                          <m:r>
                            <a:rPr lang="en-US" altLang="zh-CN" sz="1600" i="1">
                              <a:latin typeface="Cambria Math" panose="02040503050406030204" pitchFamily="18" charset="0"/>
                            </a:rPr>
                            <m:t>(</m:t>
                          </m:r>
                          <m:r>
                            <a:rPr lang="en-US" altLang="zh-CN" sz="1600" i="1">
                              <a:latin typeface="Cambria Math" panose="02040503050406030204" pitchFamily="18" charset="0"/>
                            </a:rPr>
                            <m:t>𝑙</m:t>
                          </m:r>
                          <m:r>
                            <a:rPr lang="en-US" altLang="zh-CN" sz="1600" i="1">
                              <a:latin typeface="Cambria Math" panose="02040503050406030204" pitchFamily="18" charset="0"/>
                            </a:rPr>
                            <m:t>)</m:t>
                          </m:r>
                        </m:sup>
                      </m:sSubSup>
                      <m:r>
                        <a:rPr lang="en-US" altLang="zh-CN" sz="1600" i="1">
                          <a:latin typeface="Cambria Math" panose="02040503050406030204" pitchFamily="18" charset="0"/>
                        </a:rPr>
                        <m:t>−</m:t>
                      </m:r>
                      <m:r>
                        <a:rPr lang="en-US" altLang="zh-CN" sz="1600" i="1">
                          <a:latin typeface="Cambria Math" panose="02040503050406030204" pitchFamily="18" charset="0"/>
                        </a:rPr>
                        <m:t>𝜂</m:t>
                      </m:r>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𝑎</m:t>
                          </m:r>
                        </m:e>
                        <m:sub>
                          <m:r>
                            <a:rPr lang="en-US" altLang="zh-CN" sz="1600" b="0" i="1" smtClean="0">
                              <a:latin typeface="Cambria Math" panose="02040503050406030204" pitchFamily="18" charset="0"/>
                            </a:rPr>
                            <m:t>𝑖</m:t>
                          </m:r>
                        </m:sub>
                        <m: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𝑙</m:t>
                              </m:r>
                            </m:e>
                          </m:d>
                        </m:sup>
                      </m:sSubSup>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𝛿</m:t>
                          </m:r>
                        </m:e>
                        <m:sub>
                          <m:r>
                            <a:rPr lang="en-US" altLang="zh-CN" sz="1600" b="0" i="1" smtClean="0">
                              <a:latin typeface="Cambria Math" panose="02040503050406030204" pitchFamily="18" charset="0"/>
                            </a:rPr>
                            <m:t>𝑗</m:t>
                          </m:r>
                        </m:sub>
                        <m: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𝑙</m:t>
                              </m:r>
                              <m:r>
                                <a:rPr lang="en-US" altLang="zh-CN" sz="1600" b="0" i="1" smtClean="0">
                                  <a:latin typeface="Cambria Math" panose="02040503050406030204" pitchFamily="18" charset="0"/>
                                </a:rPr>
                                <m:t>+1</m:t>
                              </m:r>
                            </m:e>
                          </m:d>
                        </m:sup>
                      </m:sSubSup>
                    </m:oMath>
                  </m:oMathPara>
                </a14:m>
                <a:endParaRPr lang="en-US" altLang="zh-CN" sz="1600" b="0" dirty="0"/>
              </a:p>
              <a:p>
                <a:endParaRPr lang="en-US" altLang="zh-CN" sz="1600" b="0" dirty="0"/>
              </a:p>
            </p:txBody>
          </p:sp>
        </mc:Choice>
        <mc:Fallback xmlns="">
          <p:sp>
            <p:nvSpPr>
              <p:cNvPr id="49" name="文本框 48">
                <a:extLst>
                  <a:ext uri="{FF2B5EF4-FFF2-40B4-BE49-F238E27FC236}">
                    <a16:creationId xmlns:a16="http://schemas.microsoft.com/office/drawing/2014/main" id="{02F7F6F1-7AB5-3E93-A0F0-88CC61E36E81}"/>
                  </a:ext>
                </a:extLst>
              </p:cNvPr>
              <p:cNvSpPr txBox="1">
                <a:spLocks noRot="1" noChangeAspect="1" noMove="1" noResize="1" noEditPoints="1" noAdjustHandles="1" noChangeArrowheads="1" noChangeShapeType="1" noTextEdit="1"/>
              </p:cNvSpPr>
              <p:nvPr/>
            </p:nvSpPr>
            <p:spPr>
              <a:xfrm>
                <a:off x="116543" y="3911549"/>
                <a:ext cx="3575552" cy="254217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52B43F85-D168-18D8-B8D7-84F3E4E50522}"/>
                  </a:ext>
                </a:extLst>
              </p:cNvPr>
              <p:cNvSpPr txBox="1"/>
              <p:nvPr/>
            </p:nvSpPr>
            <p:spPr>
              <a:xfrm>
                <a:off x="-84455" y="3558598"/>
                <a:ext cx="219265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𝑤</m:t>
                          </m:r>
                        </m:e>
                        <m:sub>
                          <m:r>
                            <a:rPr lang="en-US" altLang="zh-CN" sz="1800" b="0" i="1" smtClean="0">
                              <a:latin typeface="Cambria Math" panose="02040503050406030204" pitchFamily="18" charset="0"/>
                            </a:rPr>
                            <m:t>𝑛𝑒𝑤</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𝑤</m:t>
                          </m:r>
                        </m:e>
                        <m:sub>
                          <m:r>
                            <a:rPr lang="en-US" altLang="zh-CN" sz="1800" b="0" i="1" smtClean="0">
                              <a:latin typeface="Cambria Math" panose="02040503050406030204" pitchFamily="18" charset="0"/>
                            </a:rPr>
                            <m:t>𝑜𝑙𝑑</m:t>
                          </m:r>
                        </m:sub>
                      </m:sSub>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𝜂</m:t>
                      </m:r>
                      <m:r>
                        <m:rPr>
                          <m:sty m:val="p"/>
                        </m:rP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𝐸</m:t>
                      </m:r>
                    </m:oMath>
                  </m:oMathPara>
                </a14:m>
                <a:endParaRPr lang="en-US" altLang="zh-CN" sz="1800" b="0" i="1" dirty="0">
                  <a:ea typeface="Cambria Math" panose="02040503050406030204" pitchFamily="18" charset="0"/>
                </a:endParaRPr>
              </a:p>
            </p:txBody>
          </p:sp>
        </mc:Choice>
        <mc:Fallback xmlns="">
          <p:sp>
            <p:nvSpPr>
              <p:cNvPr id="51" name="文本框 50">
                <a:extLst>
                  <a:ext uri="{FF2B5EF4-FFF2-40B4-BE49-F238E27FC236}">
                    <a16:creationId xmlns:a16="http://schemas.microsoft.com/office/drawing/2014/main" id="{52B43F85-D168-18D8-B8D7-84F3E4E50522}"/>
                  </a:ext>
                </a:extLst>
              </p:cNvPr>
              <p:cNvSpPr txBox="1">
                <a:spLocks noRot="1" noChangeAspect="1" noMove="1" noResize="1" noEditPoints="1" noAdjustHandles="1" noChangeArrowheads="1" noChangeShapeType="1" noTextEdit="1"/>
              </p:cNvSpPr>
              <p:nvPr/>
            </p:nvSpPr>
            <p:spPr>
              <a:xfrm>
                <a:off x="-84455" y="3558598"/>
                <a:ext cx="2192655" cy="369332"/>
              </a:xfrm>
              <a:prstGeom prst="rect">
                <a:avLst/>
              </a:prstGeom>
              <a:blipFill>
                <a:blip r:embed="rId8"/>
                <a:stretch>
                  <a:fillRect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2357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415" y="35233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grpSp>
        <p:nvGrpSpPr>
          <p:cNvPr id="5" name="组合 4"/>
          <p:cNvGrpSpPr/>
          <p:nvPr/>
        </p:nvGrpSpPr>
        <p:grpSpPr>
          <a:xfrm>
            <a:off x="744309" y="1379528"/>
            <a:ext cx="5804143" cy="1046890"/>
            <a:chOff x="793919" y="1426109"/>
            <a:chExt cx="5804143" cy="1046889"/>
          </a:xfrm>
        </p:grpSpPr>
        <p:sp>
          <p:nvSpPr>
            <p:cNvPr id="6" name="矩形 5"/>
            <p:cNvSpPr/>
            <p:nvPr/>
          </p:nvSpPr>
          <p:spPr>
            <a:xfrm>
              <a:off x="1255027" y="1426109"/>
              <a:ext cx="5343035" cy="1046889"/>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全连接神经网络（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Full</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Connection,</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FC</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270" name="矩形 269"/>
          <p:cNvSpPr/>
          <p:nvPr/>
        </p:nvSpPr>
        <p:spPr>
          <a:xfrm>
            <a:off x="1932928" y="5061999"/>
            <a:ext cx="2762713" cy="447174"/>
          </a:xfrm>
          <a:prstGeom prst="rect">
            <a:avLst/>
          </a:prstGeom>
        </p:spPr>
        <p:txBody>
          <a:bodyPr wrap="square">
            <a:spAutoFit/>
          </a:bodyPr>
          <a:lstStyle/>
          <a:p>
            <a:pPr algn="ctr">
              <a:lnSpc>
                <a:spcPct val="125000"/>
              </a:lnSpc>
            </a:pPr>
            <a:r>
              <a:rPr lang="zh-CN" altLang="en-US" sz="2000" dirty="0">
                <a:solidFill>
                  <a:srgbClr val="00B0F0"/>
                </a:solidFill>
                <a:latin typeface="微软雅黑" panose="020B0503020204020204" pitchFamily="34" charset="-122"/>
                <a:ea typeface="微软雅黑" panose="020B0503020204020204" pitchFamily="34" charset="-122"/>
              </a:rPr>
              <a:t>单层全连接网络</a:t>
            </a:r>
            <a:endParaRPr lang="zh-CN" altLang="en-US" sz="2000" dirty="0">
              <a:solidFill>
                <a:srgbClr val="00B0F0"/>
              </a:solidFill>
            </a:endParaRPr>
          </a:p>
        </p:txBody>
      </p:sp>
      <p:sp>
        <p:nvSpPr>
          <p:cNvPr id="271" name="矩形 270"/>
          <p:cNvSpPr/>
          <p:nvPr/>
        </p:nvSpPr>
        <p:spPr>
          <a:xfrm>
            <a:off x="6698025" y="4963390"/>
            <a:ext cx="2298409" cy="511807"/>
          </a:xfrm>
          <a:prstGeom prst="rect">
            <a:avLst/>
          </a:prstGeom>
        </p:spPr>
        <p:txBody>
          <a:bodyPr wrap="square">
            <a:spAutoFit/>
          </a:bodyPr>
          <a:lstStyle/>
          <a:p>
            <a:pPr algn="ctr">
              <a:lnSpc>
                <a:spcPct val="125000"/>
              </a:lnSpc>
            </a:pPr>
            <a:r>
              <a:rPr lang="en-US" altLang="zh-CN" sz="2400" dirty="0">
                <a:solidFill>
                  <a:srgbClr val="00B0F0"/>
                </a:solidFill>
                <a:latin typeface="微软雅黑" panose="020B0503020204020204" pitchFamily="34" charset="-122"/>
                <a:ea typeface="微软雅黑" panose="020B0503020204020204" pitchFamily="34" charset="-122"/>
              </a:rPr>
              <a:t> </a:t>
            </a:r>
            <a:r>
              <a:rPr lang="zh-CN" altLang="en-US" sz="2000" dirty="0">
                <a:solidFill>
                  <a:srgbClr val="00B0F0"/>
                </a:solidFill>
                <a:latin typeface="微软雅黑" panose="020B0503020204020204" pitchFamily="34" charset="-122"/>
                <a:ea typeface="微软雅黑" panose="020B0503020204020204" pitchFamily="34" charset="-122"/>
              </a:rPr>
              <a:t>多层全连接网络</a:t>
            </a:r>
            <a:endParaRPr lang="zh-CN" altLang="en-US" sz="2000" dirty="0">
              <a:solidFill>
                <a:srgbClr val="00B0F0"/>
              </a:solidFill>
            </a:endParaRPr>
          </a:p>
        </p:txBody>
      </p:sp>
      <p:sp>
        <p:nvSpPr>
          <p:cNvPr id="273" name="矩形 272"/>
          <p:cNvSpPr/>
          <p:nvPr/>
        </p:nvSpPr>
        <p:spPr>
          <a:xfrm>
            <a:off x="6340629" y="1810199"/>
            <a:ext cx="5209648" cy="833690"/>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前馈</a:t>
            </a:r>
            <a:r>
              <a:rPr lang="en-US" altLang="zh-CN"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全连接神经网络：</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每层每个节点均和上一层的所有节点相连</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2264275" y="2552296"/>
            <a:ext cx="2419360" cy="2449141"/>
            <a:chOff x="2264275" y="2753013"/>
            <a:chExt cx="2419360" cy="2449141"/>
          </a:xfrm>
        </p:grpSpPr>
        <p:sp>
          <p:nvSpPr>
            <p:cNvPr id="120" name="流程图: 接点 119"/>
            <p:cNvSpPr/>
            <p:nvPr/>
          </p:nvSpPr>
          <p:spPr>
            <a:xfrm>
              <a:off x="2264275" y="2925056"/>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121" name="流程图: 接点 120"/>
            <p:cNvSpPr/>
            <p:nvPr/>
          </p:nvSpPr>
          <p:spPr>
            <a:xfrm>
              <a:off x="2264275" y="3837733"/>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2" name="流程图: 接点 121"/>
            <p:cNvSpPr/>
            <p:nvPr/>
          </p:nvSpPr>
          <p:spPr>
            <a:xfrm>
              <a:off x="2264275" y="4772057"/>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3" name="流程图: 接点 122"/>
                <p:cNvSpPr/>
                <p:nvPr/>
              </p:nvSpPr>
              <p:spPr>
                <a:xfrm>
                  <a:off x="3909935" y="3343051"/>
                  <a:ext cx="454356" cy="430097"/>
                </a:xfrm>
                <a:prstGeom prst="flowChartConnector">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123" name="流程图: 接点 122"/>
                <p:cNvSpPr>
                  <a:spLocks noRot="1" noChangeAspect="1" noMove="1" noResize="1" noEditPoints="1" noAdjustHandles="1" noChangeArrowheads="1" noChangeShapeType="1" noTextEdit="1"/>
                </p:cNvSpPr>
                <p:nvPr/>
              </p:nvSpPr>
              <p:spPr>
                <a:xfrm>
                  <a:off x="3909935" y="3343051"/>
                  <a:ext cx="454356" cy="430097"/>
                </a:xfrm>
                <a:prstGeom prst="flowChartConnector">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p:cxnSp>
          <p:nvCxnSpPr>
            <p:cNvPr id="124" name="直接箭头连接符 123"/>
            <p:cNvCxnSpPr>
              <a:stCxn id="120" idx="6"/>
              <a:endCxn id="123" idx="1"/>
            </p:cNvCxnSpPr>
            <p:nvPr/>
          </p:nvCxnSpPr>
          <p:spPr>
            <a:xfrm>
              <a:off x="2718631" y="3140105"/>
              <a:ext cx="1257843" cy="26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5" name="直接箭头连接符 124"/>
            <p:cNvCxnSpPr>
              <a:stCxn id="121" idx="6"/>
              <a:endCxn id="123" idx="2"/>
            </p:cNvCxnSpPr>
            <p:nvPr/>
          </p:nvCxnSpPr>
          <p:spPr>
            <a:xfrm flipV="1">
              <a:off x="2718631" y="3558100"/>
              <a:ext cx="1191304" cy="494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6" name="直接箭头连接符 125"/>
            <p:cNvCxnSpPr>
              <a:stCxn id="122" idx="6"/>
              <a:endCxn id="123" idx="3"/>
            </p:cNvCxnSpPr>
            <p:nvPr/>
          </p:nvCxnSpPr>
          <p:spPr>
            <a:xfrm flipV="1">
              <a:off x="2718631" y="3710162"/>
              <a:ext cx="1257843" cy="1276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7" name="直接箭头连接符 126"/>
            <p:cNvCxnSpPr>
              <a:stCxn id="123" idx="6"/>
            </p:cNvCxnSpPr>
            <p:nvPr/>
          </p:nvCxnSpPr>
          <p:spPr>
            <a:xfrm flipV="1">
              <a:off x="4364291" y="3550361"/>
              <a:ext cx="319344" cy="7739"/>
            </a:xfrm>
            <a:prstGeom prst="straightConnector1">
              <a:avLst/>
            </a:prstGeom>
            <a:ln>
              <a:solidFill>
                <a:srgbClr val="5B9BD5"/>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8" name="文本框 127"/>
                <p:cNvSpPr txBox="1"/>
                <p:nvPr/>
              </p:nvSpPr>
              <p:spPr>
                <a:xfrm>
                  <a:off x="3423036" y="3130916"/>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11</m:t>
                            </m:r>
                          </m:sub>
                        </m:sSub>
                      </m:oMath>
                    </m:oMathPara>
                  </a14:m>
                  <a:endParaRPr lang="zh-CN" altLang="en-US" dirty="0"/>
                </a:p>
              </p:txBody>
            </p:sp>
          </mc:Choice>
          <mc:Fallback xmlns="">
            <p:sp>
              <p:nvSpPr>
                <p:cNvPr id="128" name="文本框 127"/>
                <p:cNvSpPr txBox="1">
                  <a:spLocks noRot="1" noChangeAspect="1" noMove="1" noResize="1" noEditPoints="1" noAdjustHandles="1" noChangeArrowheads="1" noChangeShapeType="1" noTextEdit="1"/>
                </p:cNvSpPr>
                <p:nvPr/>
              </p:nvSpPr>
              <p:spPr>
                <a:xfrm>
                  <a:off x="3423036" y="3130916"/>
                  <a:ext cx="454356" cy="369332"/>
                </a:xfrm>
                <a:prstGeom prst="rect">
                  <a:avLst/>
                </a:prstGeom>
                <a:blipFill>
                  <a:blip r:embed="rId5"/>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文本框 128"/>
                <p:cNvSpPr txBox="1"/>
                <p:nvPr/>
              </p:nvSpPr>
              <p:spPr>
                <a:xfrm>
                  <a:off x="3293930" y="3403816"/>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21</m:t>
                            </m:r>
                          </m:sub>
                        </m:sSub>
                      </m:oMath>
                    </m:oMathPara>
                  </a14:m>
                  <a:endParaRPr lang="zh-CN" altLang="en-US" dirty="0"/>
                </a:p>
              </p:txBody>
            </p:sp>
          </mc:Choice>
          <mc:Fallback xmlns="">
            <p:sp>
              <p:nvSpPr>
                <p:cNvPr id="129" name="文本框 128"/>
                <p:cNvSpPr txBox="1">
                  <a:spLocks noRot="1" noChangeAspect="1" noMove="1" noResize="1" noEditPoints="1" noAdjustHandles="1" noChangeArrowheads="1" noChangeShapeType="1" noTextEdit="1"/>
                </p:cNvSpPr>
                <p:nvPr/>
              </p:nvSpPr>
              <p:spPr>
                <a:xfrm>
                  <a:off x="3293930" y="3403816"/>
                  <a:ext cx="454356" cy="369332"/>
                </a:xfrm>
                <a:prstGeom prst="rect">
                  <a:avLst/>
                </a:prstGeom>
                <a:blipFill>
                  <a:blip r:embed="rId6"/>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29"/>
                <p:cNvSpPr txBox="1"/>
                <p:nvPr/>
              </p:nvSpPr>
              <p:spPr>
                <a:xfrm>
                  <a:off x="3488343" y="3645580"/>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31</m:t>
                            </m:r>
                          </m:sub>
                        </m:sSub>
                      </m:oMath>
                    </m:oMathPara>
                  </a14:m>
                  <a:endParaRPr lang="zh-CN" altLang="en-US" dirty="0"/>
                </a:p>
              </p:txBody>
            </p:sp>
          </mc:Choice>
          <mc:Fallback xmlns="">
            <p:sp>
              <p:nvSpPr>
                <p:cNvPr id="130" name="文本框 129"/>
                <p:cNvSpPr txBox="1">
                  <a:spLocks noRot="1" noChangeAspect="1" noMove="1" noResize="1" noEditPoints="1" noAdjustHandles="1" noChangeArrowheads="1" noChangeShapeType="1" noTextEdit="1"/>
                </p:cNvSpPr>
                <p:nvPr/>
              </p:nvSpPr>
              <p:spPr>
                <a:xfrm>
                  <a:off x="3488343" y="3645580"/>
                  <a:ext cx="454356" cy="369332"/>
                </a:xfrm>
                <a:prstGeom prst="rect">
                  <a:avLst/>
                </a:prstGeom>
                <a:blipFill>
                  <a:blip r:embed="rId7"/>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30"/>
                <p:cNvSpPr txBox="1"/>
                <p:nvPr/>
              </p:nvSpPr>
              <p:spPr>
                <a:xfrm>
                  <a:off x="2558936" y="275301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1</m:t>
                            </m:r>
                          </m:sub>
                        </m:sSub>
                      </m:oMath>
                    </m:oMathPara>
                  </a14:m>
                  <a:endParaRPr lang="zh-CN" altLang="en-US" dirty="0"/>
                </a:p>
              </p:txBody>
            </p:sp>
          </mc:Choice>
          <mc:Fallback xmlns="">
            <p:sp>
              <p:nvSpPr>
                <p:cNvPr id="131" name="文本框 130"/>
                <p:cNvSpPr txBox="1">
                  <a:spLocks noRot="1" noChangeAspect="1" noMove="1" noResize="1" noEditPoints="1" noAdjustHandles="1" noChangeArrowheads="1" noChangeShapeType="1" noTextEdit="1"/>
                </p:cNvSpPr>
                <p:nvPr/>
              </p:nvSpPr>
              <p:spPr>
                <a:xfrm>
                  <a:off x="2558936" y="2753013"/>
                  <a:ext cx="454356"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p:cNvSpPr txBox="1"/>
                <p:nvPr/>
              </p:nvSpPr>
              <p:spPr>
                <a:xfrm>
                  <a:off x="2524723" y="361039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2</m:t>
                            </m:r>
                          </m:sub>
                        </m:sSub>
                      </m:oMath>
                    </m:oMathPara>
                  </a14:m>
                  <a:endParaRPr lang="zh-CN" altLang="en-US" dirty="0"/>
                </a:p>
              </p:txBody>
            </p:sp>
          </mc:Choice>
          <mc:Fallback xmlns="">
            <p:sp>
              <p:nvSpPr>
                <p:cNvPr id="132" name="文本框 131"/>
                <p:cNvSpPr txBox="1">
                  <a:spLocks noRot="1" noChangeAspect="1" noMove="1" noResize="1" noEditPoints="1" noAdjustHandles="1" noChangeArrowheads="1" noChangeShapeType="1" noTextEdit="1"/>
                </p:cNvSpPr>
                <p:nvPr/>
              </p:nvSpPr>
              <p:spPr>
                <a:xfrm>
                  <a:off x="2524723" y="3610392"/>
                  <a:ext cx="454356"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p:cNvSpPr txBox="1"/>
                <p:nvPr/>
              </p:nvSpPr>
              <p:spPr>
                <a:xfrm>
                  <a:off x="2489076" y="452529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3</m:t>
                            </m:r>
                          </m:sub>
                        </m:sSub>
                      </m:oMath>
                    </m:oMathPara>
                  </a14:m>
                  <a:endParaRPr lang="zh-CN" altLang="en-US" dirty="0"/>
                </a:p>
              </p:txBody>
            </p:sp>
          </mc:Choice>
          <mc:Fallback xmlns="">
            <p:sp>
              <p:nvSpPr>
                <p:cNvPr id="133" name="文本框 132"/>
                <p:cNvSpPr txBox="1">
                  <a:spLocks noRot="1" noChangeAspect="1" noMove="1" noResize="1" noEditPoints="1" noAdjustHandles="1" noChangeArrowheads="1" noChangeShapeType="1" noTextEdit="1"/>
                </p:cNvSpPr>
                <p:nvPr/>
              </p:nvSpPr>
              <p:spPr>
                <a:xfrm>
                  <a:off x="2489076" y="4525294"/>
                  <a:ext cx="454356" cy="369332"/>
                </a:xfrm>
                <a:prstGeom prst="rect">
                  <a:avLst/>
                </a:prstGeom>
                <a:blipFill>
                  <a:blip r:embed="rId10"/>
                  <a:stretch>
                    <a:fillRect/>
                  </a:stretch>
                </a:blipFill>
              </p:spPr>
              <p:txBody>
                <a:bodyPr/>
                <a:lstStyle/>
                <a:p>
                  <a:r>
                    <a:rPr lang="zh-CN" altLang="en-US">
                      <a:noFill/>
                    </a:rPr>
                    <a:t> </a:t>
                  </a:r>
                </a:p>
              </p:txBody>
            </p:sp>
          </mc:Fallback>
        </mc:AlternateContent>
        <p:cxnSp>
          <p:nvCxnSpPr>
            <p:cNvPr id="134" name="直接箭头连接符 133"/>
            <p:cNvCxnSpPr>
              <a:stCxn id="120" idx="6"/>
              <a:endCxn id="135" idx="1"/>
            </p:cNvCxnSpPr>
            <p:nvPr/>
          </p:nvCxnSpPr>
          <p:spPr>
            <a:xfrm>
              <a:off x="2718631" y="3140105"/>
              <a:ext cx="1258854" cy="12719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流程图: 接点 134"/>
                <p:cNvSpPr/>
                <p:nvPr/>
              </p:nvSpPr>
              <p:spPr>
                <a:xfrm>
                  <a:off x="3910946" y="4349060"/>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135" name="流程图: 接点 134"/>
                <p:cNvSpPr>
                  <a:spLocks noRot="1" noChangeAspect="1" noMove="1" noResize="1" noEditPoints="1" noAdjustHandles="1" noChangeArrowheads="1" noChangeShapeType="1" noTextEdit="1"/>
                </p:cNvSpPr>
                <p:nvPr/>
              </p:nvSpPr>
              <p:spPr>
                <a:xfrm>
                  <a:off x="3910946" y="4349060"/>
                  <a:ext cx="454356" cy="430097"/>
                </a:xfrm>
                <a:prstGeom prst="flowChartConnector">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p:cxnSp>
          <p:nvCxnSpPr>
            <p:cNvPr id="136" name="直接箭头连接符 135"/>
            <p:cNvCxnSpPr>
              <a:stCxn id="121" idx="6"/>
              <a:endCxn id="135" idx="2"/>
            </p:cNvCxnSpPr>
            <p:nvPr/>
          </p:nvCxnSpPr>
          <p:spPr>
            <a:xfrm>
              <a:off x="2718631" y="4052782"/>
              <a:ext cx="1192315" cy="51132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p:cNvCxnSpPr>
              <a:stCxn id="122" idx="6"/>
              <a:endCxn id="135" idx="3"/>
            </p:cNvCxnSpPr>
            <p:nvPr/>
          </p:nvCxnSpPr>
          <p:spPr>
            <a:xfrm flipV="1">
              <a:off x="2718631" y="4716171"/>
              <a:ext cx="1258854" cy="27093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a:stCxn id="135" idx="6"/>
            </p:cNvCxnSpPr>
            <p:nvPr/>
          </p:nvCxnSpPr>
          <p:spPr>
            <a:xfrm>
              <a:off x="4365302" y="4564109"/>
              <a:ext cx="287262" cy="0"/>
            </a:xfrm>
            <a:prstGeom prst="straightConnector1">
              <a:avLst/>
            </a:prstGeom>
            <a:ln>
              <a:solidFill>
                <a:srgbClr val="5B9BD5"/>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9" name="文本框 138"/>
                <p:cNvSpPr txBox="1"/>
                <p:nvPr/>
              </p:nvSpPr>
              <p:spPr>
                <a:xfrm>
                  <a:off x="4187598" y="310134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5B9BD5"/>
                                </a:solidFill>
                                <a:latin typeface="Cambria Math" panose="02040503050406030204" pitchFamily="18" charset="0"/>
                              </a:rPr>
                            </m:ctrlPr>
                          </m:sSubPr>
                          <m:e>
                            <m:r>
                              <m:rPr>
                                <m:sty m:val="p"/>
                              </m:rPr>
                              <a:rPr lang="en-US" altLang="zh-CN" i="1">
                                <a:solidFill>
                                  <a:srgbClr val="5B9BD5"/>
                                </a:solidFill>
                                <a:latin typeface="Cambria Math" panose="02040503050406030204" pitchFamily="18" charset="0"/>
                              </a:rPr>
                              <m:t>y</m:t>
                            </m:r>
                          </m:e>
                          <m:sub>
                            <m:r>
                              <a:rPr lang="en-US" altLang="zh-CN" i="1">
                                <a:solidFill>
                                  <a:srgbClr val="5B9BD5"/>
                                </a:solidFill>
                                <a:latin typeface="Cambria Math" panose="02040503050406030204" pitchFamily="18" charset="0"/>
                              </a:rPr>
                              <m:t>1</m:t>
                            </m:r>
                          </m:sub>
                        </m:sSub>
                      </m:oMath>
                    </m:oMathPara>
                  </a14:m>
                  <a:endParaRPr lang="zh-CN" altLang="en-US" dirty="0"/>
                </a:p>
              </p:txBody>
            </p:sp>
          </mc:Choice>
          <mc:Fallback xmlns="">
            <p:sp>
              <p:nvSpPr>
                <p:cNvPr id="139" name="文本框 138"/>
                <p:cNvSpPr txBox="1">
                  <a:spLocks noRot="1" noChangeAspect="1" noMove="1" noResize="1" noEditPoints="1" noAdjustHandles="1" noChangeArrowheads="1" noChangeShapeType="1" noTextEdit="1"/>
                </p:cNvSpPr>
                <p:nvPr/>
              </p:nvSpPr>
              <p:spPr>
                <a:xfrm>
                  <a:off x="4187598" y="3101344"/>
                  <a:ext cx="454356" cy="369332"/>
                </a:xfrm>
                <a:prstGeom prst="rect">
                  <a:avLst/>
                </a:prstGeom>
                <a:blipFill>
                  <a:blip r:embed="rId11"/>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1" name="文本框 140"/>
                <p:cNvSpPr txBox="1"/>
                <p:nvPr/>
              </p:nvSpPr>
              <p:spPr>
                <a:xfrm>
                  <a:off x="4187598" y="413271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5B9BD5"/>
                                </a:solidFill>
                                <a:latin typeface="Cambria Math" panose="02040503050406030204" pitchFamily="18" charset="0"/>
                              </a:rPr>
                            </m:ctrlPr>
                          </m:sSubPr>
                          <m:e>
                            <m:r>
                              <a:rPr lang="en-US" altLang="zh-CN" i="1">
                                <a:solidFill>
                                  <a:srgbClr val="5B9BD5"/>
                                </a:solidFill>
                                <a:latin typeface="Cambria Math" panose="02040503050406030204" pitchFamily="18" charset="0"/>
                              </a:rPr>
                              <m:t>𝑦</m:t>
                            </m:r>
                          </m:e>
                          <m:sub>
                            <m:r>
                              <a:rPr lang="en-US" altLang="zh-CN" i="1">
                                <a:solidFill>
                                  <a:srgbClr val="5B9BD5"/>
                                </a:solidFill>
                                <a:latin typeface="Cambria Math" panose="02040503050406030204" pitchFamily="18" charset="0"/>
                              </a:rPr>
                              <m:t>2</m:t>
                            </m:r>
                          </m:sub>
                        </m:sSub>
                      </m:oMath>
                    </m:oMathPara>
                  </a14:m>
                  <a:endParaRPr lang="zh-CN" altLang="en-US" dirty="0"/>
                </a:p>
              </p:txBody>
            </p:sp>
          </mc:Choice>
          <mc:Fallback xmlns="">
            <p:sp>
              <p:nvSpPr>
                <p:cNvPr id="141" name="文本框 140"/>
                <p:cNvSpPr txBox="1">
                  <a:spLocks noRot="1" noChangeAspect="1" noMove="1" noResize="1" noEditPoints="1" noAdjustHandles="1" noChangeArrowheads="1" noChangeShapeType="1" noTextEdit="1"/>
                </p:cNvSpPr>
                <p:nvPr/>
              </p:nvSpPr>
              <p:spPr>
                <a:xfrm>
                  <a:off x="4187598" y="4132715"/>
                  <a:ext cx="454356" cy="369332"/>
                </a:xfrm>
                <a:prstGeom prst="rect">
                  <a:avLst/>
                </a:prstGeom>
                <a:blipFill>
                  <a:blip r:embed="rId12"/>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2" name="文本框 141"/>
                <p:cNvSpPr txBox="1"/>
                <p:nvPr/>
              </p:nvSpPr>
              <p:spPr>
                <a:xfrm>
                  <a:off x="3501423" y="401807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12</m:t>
                            </m:r>
                          </m:sub>
                        </m:sSub>
                      </m:oMath>
                    </m:oMathPara>
                  </a14:m>
                  <a:endParaRPr lang="zh-CN" altLang="en-US" dirty="0"/>
                </a:p>
              </p:txBody>
            </p:sp>
          </mc:Choice>
          <mc:Fallback xmlns="">
            <p:sp>
              <p:nvSpPr>
                <p:cNvPr id="142" name="文本框 141"/>
                <p:cNvSpPr txBox="1">
                  <a:spLocks noRot="1" noChangeAspect="1" noMove="1" noResize="1" noEditPoints="1" noAdjustHandles="1" noChangeArrowheads="1" noChangeShapeType="1" noTextEdit="1"/>
                </p:cNvSpPr>
                <p:nvPr/>
              </p:nvSpPr>
              <p:spPr>
                <a:xfrm>
                  <a:off x="3501423" y="4018073"/>
                  <a:ext cx="454356" cy="369332"/>
                </a:xfrm>
                <a:prstGeom prst="rect">
                  <a:avLst/>
                </a:prstGeom>
                <a:blipFill>
                  <a:blip r:embed="rId13"/>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3" name="文本框 142"/>
                <p:cNvSpPr txBox="1"/>
                <p:nvPr/>
              </p:nvSpPr>
              <p:spPr>
                <a:xfrm>
                  <a:off x="3341814" y="425352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22</m:t>
                            </m:r>
                          </m:sub>
                        </m:sSub>
                      </m:oMath>
                    </m:oMathPara>
                  </a14:m>
                  <a:endParaRPr lang="zh-CN" altLang="en-US" dirty="0"/>
                </a:p>
              </p:txBody>
            </p:sp>
          </mc:Choice>
          <mc:Fallback xmlns="">
            <p:sp>
              <p:nvSpPr>
                <p:cNvPr id="143" name="文本框 142"/>
                <p:cNvSpPr txBox="1">
                  <a:spLocks noRot="1" noChangeAspect="1" noMove="1" noResize="1" noEditPoints="1" noAdjustHandles="1" noChangeArrowheads="1" noChangeShapeType="1" noTextEdit="1"/>
                </p:cNvSpPr>
                <p:nvPr/>
              </p:nvSpPr>
              <p:spPr>
                <a:xfrm>
                  <a:off x="3341814" y="4253522"/>
                  <a:ext cx="454356" cy="369332"/>
                </a:xfrm>
                <a:prstGeom prst="rect">
                  <a:avLst/>
                </a:prstGeom>
                <a:blipFill>
                  <a:blip r:embed="rId14"/>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4" name="文本框 143"/>
                <p:cNvSpPr txBox="1"/>
                <p:nvPr/>
              </p:nvSpPr>
              <p:spPr>
                <a:xfrm>
                  <a:off x="3488343" y="459449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32</m:t>
                            </m:r>
                          </m:sub>
                        </m:sSub>
                      </m:oMath>
                    </m:oMathPara>
                  </a14:m>
                  <a:endParaRPr lang="zh-CN" altLang="en-US" dirty="0"/>
                </a:p>
              </p:txBody>
            </p:sp>
          </mc:Choice>
          <mc:Fallback xmlns="">
            <p:sp>
              <p:nvSpPr>
                <p:cNvPr id="144" name="文本框 143"/>
                <p:cNvSpPr txBox="1">
                  <a:spLocks noRot="1" noChangeAspect="1" noMove="1" noResize="1" noEditPoints="1" noAdjustHandles="1" noChangeArrowheads="1" noChangeShapeType="1" noTextEdit="1"/>
                </p:cNvSpPr>
                <p:nvPr/>
              </p:nvSpPr>
              <p:spPr>
                <a:xfrm>
                  <a:off x="3488343" y="4594491"/>
                  <a:ext cx="454356" cy="369332"/>
                </a:xfrm>
                <a:prstGeom prst="rect">
                  <a:avLst/>
                </a:prstGeom>
                <a:blipFill>
                  <a:blip r:embed="rId15"/>
                  <a:stretch>
                    <a:fillRect r="-12000"/>
                  </a:stretch>
                </a:blipFill>
              </p:spPr>
              <p:txBody>
                <a:bodyPr/>
                <a:lstStyle/>
                <a:p>
                  <a:r>
                    <a:rPr lang="zh-CN" altLang="en-US">
                      <a:noFill/>
                    </a:rPr>
                    <a:t> </a:t>
                  </a:r>
                </a:p>
              </p:txBody>
            </p:sp>
          </mc:Fallback>
        </mc:AlternateContent>
      </p:grpSp>
      <p:grpSp>
        <p:nvGrpSpPr>
          <p:cNvPr id="4" name="组合 3"/>
          <p:cNvGrpSpPr/>
          <p:nvPr/>
        </p:nvGrpSpPr>
        <p:grpSpPr>
          <a:xfrm>
            <a:off x="5761302" y="2490197"/>
            <a:ext cx="4209687" cy="2462887"/>
            <a:chOff x="5761302" y="2690913"/>
            <a:chExt cx="4209686" cy="2462887"/>
          </a:xfrm>
        </p:grpSpPr>
        <p:sp>
          <p:nvSpPr>
            <p:cNvPr id="77" name="流程图: 接点 76"/>
            <p:cNvSpPr/>
            <p:nvPr/>
          </p:nvSpPr>
          <p:spPr>
            <a:xfrm>
              <a:off x="5761302" y="2876702"/>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78" name="流程图: 接点 77"/>
            <p:cNvSpPr/>
            <p:nvPr/>
          </p:nvSpPr>
          <p:spPr>
            <a:xfrm>
              <a:off x="5761302" y="3789379"/>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79" name="流程图: 接点 78"/>
            <p:cNvSpPr/>
            <p:nvPr/>
          </p:nvSpPr>
          <p:spPr>
            <a:xfrm>
              <a:off x="5761302" y="4723703"/>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80" name="流程图: 接点 79"/>
            <p:cNvSpPr/>
            <p:nvPr/>
          </p:nvSpPr>
          <p:spPr>
            <a:xfrm>
              <a:off x="7406962" y="3294697"/>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81" name="直接箭头连接符 80"/>
            <p:cNvCxnSpPr>
              <a:stCxn id="77" idx="6"/>
              <a:endCxn id="80" idx="1"/>
            </p:cNvCxnSpPr>
            <p:nvPr/>
          </p:nvCxnSpPr>
          <p:spPr>
            <a:xfrm>
              <a:off x="6215658" y="3091751"/>
              <a:ext cx="1257843" cy="26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直接箭头连接符 81"/>
            <p:cNvCxnSpPr>
              <a:stCxn id="78" idx="6"/>
              <a:endCxn id="80" idx="2"/>
            </p:cNvCxnSpPr>
            <p:nvPr/>
          </p:nvCxnSpPr>
          <p:spPr>
            <a:xfrm flipV="1">
              <a:off x="6215658" y="3509746"/>
              <a:ext cx="1191304" cy="494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直接箭头连接符 82"/>
            <p:cNvCxnSpPr>
              <a:stCxn id="79" idx="6"/>
              <a:endCxn id="80" idx="3"/>
            </p:cNvCxnSpPr>
            <p:nvPr/>
          </p:nvCxnSpPr>
          <p:spPr>
            <a:xfrm flipV="1">
              <a:off x="6215658" y="3661808"/>
              <a:ext cx="1257843" cy="1276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直接箭头连接符 83"/>
            <p:cNvCxnSpPr>
              <a:stCxn id="80" idx="6"/>
              <a:endCxn id="100" idx="2"/>
            </p:cNvCxnSpPr>
            <p:nvPr/>
          </p:nvCxnSpPr>
          <p:spPr>
            <a:xfrm flipV="1">
              <a:off x="7861318" y="3068468"/>
              <a:ext cx="1346854" cy="441278"/>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5" name="文本框 84"/>
                <p:cNvSpPr txBox="1"/>
                <p:nvPr/>
              </p:nvSpPr>
              <p:spPr>
                <a:xfrm>
                  <a:off x="6920063" y="308256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11</m:t>
                            </m:r>
                          </m:sub>
                        </m:sSub>
                      </m:oMath>
                    </m:oMathPara>
                  </a14:m>
                  <a:endParaRPr lang="zh-CN" altLang="en-US" dirty="0"/>
                </a:p>
              </p:txBody>
            </p:sp>
          </mc:Choice>
          <mc:Fallback xmlns="">
            <p:sp>
              <p:nvSpPr>
                <p:cNvPr id="85" name="文本框 84"/>
                <p:cNvSpPr txBox="1">
                  <a:spLocks noRot="1" noChangeAspect="1" noMove="1" noResize="1" noEditPoints="1" noAdjustHandles="1" noChangeArrowheads="1" noChangeShapeType="1" noTextEdit="1"/>
                </p:cNvSpPr>
                <p:nvPr/>
              </p:nvSpPr>
              <p:spPr>
                <a:xfrm>
                  <a:off x="6920063" y="3082562"/>
                  <a:ext cx="454356" cy="369332"/>
                </a:xfrm>
                <a:prstGeom prst="rect">
                  <a:avLst/>
                </a:prstGeom>
                <a:blipFill>
                  <a:blip r:embed="rId16"/>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p:cNvSpPr txBox="1"/>
                <p:nvPr/>
              </p:nvSpPr>
              <p:spPr>
                <a:xfrm>
                  <a:off x="6790957" y="335546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21</m:t>
                            </m:r>
                          </m:sub>
                        </m:sSub>
                      </m:oMath>
                    </m:oMathPara>
                  </a14:m>
                  <a:endParaRPr lang="zh-CN" altLang="en-US" dirty="0"/>
                </a:p>
              </p:txBody>
            </p:sp>
          </mc:Choice>
          <mc:Fallback xmlns="">
            <p:sp>
              <p:nvSpPr>
                <p:cNvPr id="86" name="文本框 85"/>
                <p:cNvSpPr txBox="1">
                  <a:spLocks noRot="1" noChangeAspect="1" noMove="1" noResize="1" noEditPoints="1" noAdjustHandles="1" noChangeArrowheads="1" noChangeShapeType="1" noTextEdit="1"/>
                </p:cNvSpPr>
                <p:nvPr/>
              </p:nvSpPr>
              <p:spPr>
                <a:xfrm>
                  <a:off x="6790957" y="3355462"/>
                  <a:ext cx="454356" cy="369332"/>
                </a:xfrm>
                <a:prstGeom prst="rect">
                  <a:avLst/>
                </a:prstGeom>
                <a:blipFill>
                  <a:blip r:embed="rId17"/>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p:cNvSpPr txBox="1"/>
                <p:nvPr/>
              </p:nvSpPr>
              <p:spPr>
                <a:xfrm>
                  <a:off x="6985370" y="359722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31</m:t>
                            </m:r>
                          </m:sub>
                        </m:sSub>
                      </m:oMath>
                    </m:oMathPara>
                  </a14:m>
                  <a:endParaRPr lang="zh-CN" altLang="en-US" dirty="0"/>
                </a:p>
              </p:txBody>
            </p:sp>
          </mc:Choice>
          <mc:Fallback xmlns="">
            <p:sp>
              <p:nvSpPr>
                <p:cNvPr id="87" name="文本框 86"/>
                <p:cNvSpPr txBox="1">
                  <a:spLocks noRot="1" noChangeAspect="1" noMove="1" noResize="1" noEditPoints="1" noAdjustHandles="1" noChangeArrowheads="1" noChangeShapeType="1" noTextEdit="1"/>
                </p:cNvSpPr>
                <p:nvPr/>
              </p:nvSpPr>
              <p:spPr>
                <a:xfrm>
                  <a:off x="6985370" y="3597225"/>
                  <a:ext cx="454356" cy="369332"/>
                </a:xfrm>
                <a:prstGeom prst="rect">
                  <a:avLst/>
                </a:prstGeom>
                <a:blipFill>
                  <a:blip r:embed="rId18"/>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p:cNvSpPr txBox="1"/>
                <p:nvPr/>
              </p:nvSpPr>
              <p:spPr>
                <a:xfrm>
                  <a:off x="6055963" y="270465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1</m:t>
                            </m:r>
                          </m:sub>
                        </m:sSub>
                      </m:oMath>
                    </m:oMathPara>
                  </a14:m>
                  <a:endParaRPr lang="zh-CN" altLang="en-US" dirty="0"/>
                </a:p>
              </p:txBody>
            </p:sp>
          </mc:Choice>
          <mc:Fallback xmlns="">
            <p:sp>
              <p:nvSpPr>
                <p:cNvPr id="88" name="文本框 87"/>
                <p:cNvSpPr txBox="1">
                  <a:spLocks noRot="1" noChangeAspect="1" noMove="1" noResize="1" noEditPoints="1" noAdjustHandles="1" noChangeArrowheads="1" noChangeShapeType="1" noTextEdit="1"/>
                </p:cNvSpPr>
                <p:nvPr/>
              </p:nvSpPr>
              <p:spPr>
                <a:xfrm>
                  <a:off x="6055963" y="2704658"/>
                  <a:ext cx="454356"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p:cNvSpPr txBox="1"/>
                <p:nvPr/>
              </p:nvSpPr>
              <p:spPr>
                <a:xfrm>
                  <a:off x="6021750" y="3562037"/>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2</m:t>
                            </m:r>
                          </m:sub>
                        </m:sSub>
                      </m:oMath>
                    </m:oMathPara>
                  </a14:m>
                  <a:endParaRPr lang="zh-CN" altLang="en-US" dirty="0"/>
                </a:p>
              </p:txBody>
            </p:sp>
          </mc:Choice>
          <mc:Fallback xmlns="">
            <p:sp>
              <p:nvSpPr>
                <p:cNvPr id="89" name="文本框 88"/>
                <p:cNvSpPr txBox="1">
                  <a:spLocks noRot="1" noChangeAspect="1" noMove="1" noResize="1" noEditPoints="1" noAdjustHandles="1" noChangeArrowheads="1" noChangeShapeType="1" noTextEdit="1"/>
                </p:cNvSpPr>
                <p:nvPr/>
              </p:nvSpPr>
              <p:spPr>
                <a:xfrm>
                  <a:off x="6021750" y="3562037"/>
                  <a:ext cx="454356" cy="369332"/>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p:cNvSpPr txBox="1"/>
                <p:nvPr/>
              </p:nvSpPr>
              <p:spPr>
                <a:xfrm>
                  <a:off x="5986103" y="4476940"/>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3</m:t>
                            </m:r>
                          </m:sub>
                        </m:sSub>
                      </m:oMath>
                    </m:oMathPara>
                  </a14:m>
                  <a:endParaRPr lang="zh-CN" altLang="en-US" dirty="0"/>
                </a:p>
              </p:txBody>
            </p:sp>
          </mc:Choice>
          <mc:Fallback xmlns="">
            <p:sp>
              <p:nvSpPr>
                <p:cNvPr id="90" name="文本框 89"/>
                <p:cNvSpPr txBox="1">
                  <a:spLocks noRot="1" noChangeAspect="1" noMove="1" noResize="1" noEditPoints="1" noAdjustHandles="1" noChangeArrowheads="1" noChangeShapeType="1" noTextEdit="1"/>
                </p:cNvSpPr>
                <p:nvPr/>
              </p:nvSpPr>
              <p:spPr>
                <a:xfrm>
                  <a:off x="5986103" y="4476940"/>
                  <a:ext cx="454356" cy="369332"/>
                </a:xfrm>
                <a:prstGeom prst="rect">
                  <a:avLst/>
                </a:prstGeom>
                <a:blipFill>
                  <a:blip r:embed="rId21"/>
                  <a:stretch>
                    <a:fillRect/>
                  </a:stretch>
                </a:blipFill>
              </p:spPr>
              <p:txBody>
                <a:bodyPr/>
                <a:lstStyle/>
                <a:p>
                  <a:r>
                    <a:rPr lang="zh-CN" altLang="en-US">
                      <a:noFill/>
                    </a:rPr>
                    <a:t> </a:t>
                  </a:r>
                </a:p>
              </p:txBody>
            </p:sp>
          </mc:Fallback>
        </mc:AlternateContent>
        <p:cxnSp>
          <p:nvCxnSpPr>
            <p:cNvPr id="91" name="直接箭头连接符 90"/>
            <p:cNvCxnSpPr>
              <a:stCxn id="77" idx="6"/>
              <a:endCxn id="92" idx="1"/>
            </p:cNvCxnSpPr>
            <p:nvPr/>
          </p:nvCxnSpPr>
          <p:spPr>
            <a:xfrm>
              <a:off x="6215658" y="3091751"/>
              <a:ext cx="1258854" cy="1271941"/>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流程图: 接点 91"/>
            <p:cNvSpPr/>
            <p:nvPr/>
          </p:nvSpPr>
          <p:spPr>
            <a:xfrm>
              <a:off x="7407973" y="4300706"/>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93" name="直接箭头连接符 92"/>
            <p:cNvCxnSpPr>
              <a:stCxn id="78" idx="6"/>
              <a:endCxn id="92" idx="2"/>
            </p:cNvCxnSpPr>
            <p:nvPr/>
          </p:nvCxnSpPr>
          <p:spPr>
            <a:xfrm>
              <a:off x="6215658" y="4004428"/>
              <a:ext cx="1192315" cy="51132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a:stCxn id="79" idx="6"/>
              <a:endCxn id="92" idx="3"/>
            </p:cNvCxnSpPr>
            <p:nvPr/>
          </p:nvCxnSpPr>
          <p:spPr>
            <a:xfrm flipV="1">
              <a:off x="6215658" y="4667817"/>
              <a:ext cx="1258854" cy="270935"/>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文本框 94"/>
                <p:cNvSpPr txBox="1"/>
                <p:nvPr/>
              </p:nvSpPr>
              <p:spPr>
                <a:xfrm>
                  <a:off x="7684624" y="3052990"/>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1</m:t>
                            </m:r>
                          </m:sub>
                        </m:sSub>
                      </m:oMath>
                    </m:oMathPara>
                  </a14:m>
                  <a:endParaRPr lang="zh-CN" altLang="en-US" dirty="0"/>
                </a:p>
              </p:txBody>
            </p:sp>
          </mc:Choice>
          <mc:Fallback xmlns="">
            <p:sp>
              <p:nvSpPr>
                <p:cNvPr id="95" name="文本框 94"/>
                <p:cNvSpPr txBox="1">
                  <a:spLocks noRot="1" noChangeAspect="1" noMove="1" noResize="1" noEditPoints="1" noAdjustHandles="1" noChangeArrowheads="1" noChangeShapeType="1" noTextEdit="1"/>
                </p:cNvSpPr>
                <p:nvPr/>
              </p:nvSpPr>
              <p:spPr>
                <a:xfrm>
                  <a:off x="7684624" y="3052990"/>
                  <a:ext cx="454356" cy="369332"/>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p:cNvSpPr txBox="1"/>
                <p:nvPr/>
              </p:nvSpPr>
              <p:spPr>
                <a:xfrm>
                  <a:off x="7684624" y="408436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2</m:t>
                            </m:r>
                          </m:sub>
                        </m:sSub>
                      </m:oMath>
                    </m:oMathPara>
                  </a14:m>
                  <a:endParaRPr lang="zh-CN" altLang="en-US" dirty="0"/>
                </a:p>
              </p:txBody>
            </p:sp>
          </mc:Choice>
          <mc:Fallback xmlns="">
            <p:sp>
              <p:nvSpPr>
                <p:cNvPr id="96" name="文本框 95"/>
                <p:cNvSpPr txBox="1">
                  <a:spLocks noRot="1" noChangeAspect="1" noMove="1" noResize="1" noEditPoints="1" noAdjustHandles="1" noChangeArrowheads="1" noChangeShapeType="1" noTextEdit="1"/>
                </p:cNvSpPr>
                <p:nvPr/>
              </p:nvSpPr>
              <p:spPr>
                <a:xfrm>
                  <a:off x="7684624" y="4084363"/>
                  <a:ext cx="454356" cy="369332"/>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p:cNvSpPr txBox="1"/>
                <p:nvPr/>
              </p:nvSpPr>
              <p:spPr>
                <a:xfrm>
                  <a:off x="6998450" y="396971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12</m:t>
                            </m:r>
                          </m:sub>
                        </m:sSub>
                      </m:oMath>
                    </m:oMathPara>
                  </a14:m>
                  <a:endParaRPr lang="zh-CN" altLang="en-US" dirty="0"/>
                </a:p>
              </p:txBody>
            </p:sp>
          </mc:Choice>
          <mc:Fallback xmlns="">
            <p:sp>
              <p:nvSpPr>
                <p:cNvPr id="97" name="文本框 96"/>
                <p:cNvSpPr txBox="1">
                  <a:spLocks noRot="1" noChangeAspect="1" noMove="1" noResize="1" noEditPoints="1" noAdjustHandles="1" noChangeArrowheads="1" noChangeShapeType="1" noTextEdit="1"/>
                </p:cNvSpPr>
                <p:nvPr/>
              </p:nvSpPr>
              <p:spPr>
                <a:xfrm>
                  <a:off x="6998450" y="3969719"/>
                  <a:ext cx="454356" cy="369332"/>
                </a:xfrm>
                <a:prstGeom prst="rect">
                  <a:avLst/>
                </a:prstGeom>
                <a:blipFill>
                  <a:blip r:embed="rId24"/>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p:cNvSpPr txBox="1"/>
                <p:nvPr/>
              </p:nvSpPr>
              <p:spPr>
                <a:xfrm>
                  <a:off x="6838840" y="420516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22</m:t>
                            </m:r>
                          </m:sub>
                        </m:sSub>
                      </m:oMath>
                    </m:oMathPara>
                  </a14:m>
                  <a:endParaRPr lang="zh-CN" altLang="en-US" dirty="0"/>
                </a:p>
              </p:txBody>
            </p:sp>
          </mc:Choice>
          <mc:Fallback xmlns="">
            <p:sp>
              <p:nvSpPr>
                <p:cNvPr id="98" name="文本框 97"/>
                <p:cNvSpPr txBox="1">
                  <a:spLocks noRot="1" noChangeAspect="1" noMove="1" noResize="1" noEditPoints="1" noAdjustHandles="1" noChangeArrowheads="1" noChangeShapeType="1" noTextEdit="1"/>
                </p:cNvSpPr>
                <p:nvPr/>
              </p:nvSpPr>
              <p:spPr>
                <a:xfrm>
                  <a:off x="6838840" y="4205168"/>
                  <a:ext cx="454356" cy="369332"/>
                </a:xfrm>
                <a:prstGeom prst="rect">
                  <a:avLst/>
                </a:prstGeom>
                <a:blipFill>
                  <a:blip r:embed="rId25"/>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p:cNvSpPr txBox="1"/>
                <p:nvPr/>
              </p:nvSpPr>
              <p:spPr>
                <a:xfrm>
                  <a:off x="6985370" y="4546137"/>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32</m:t>
                            </m:r>
                          </m:sub>
                        </m:sSub>
                      </m:oMath>
                    </m:oMathPara>
                  </a14:m>
                  <a:endParaRPr lang="zh-CN" altLang="en-US" dirty="0"/>
                </a:p>
              </p:txBody>
            </p:sp>
          </mc:Choice>
          <mc:Fallback xmlns="">
            <p:sp>
              <p:nvSpPr>
                <p:cNvPr id="99" name="文本框 98"/>
                <p:cNvSpPr txBox="1">
                  <a:spLocks noRot="1" noChangeAspect="1" noMove="1" noResize="1" noEditPoints="1" noAdjustHandles="1" noChangeArrowheads="1" noChangeShapeType="1" noTextEdit="1"/>
                </p:cNvSpPr>
                <p:nvPr/>
              </p:nvSpPr>
              <p:spPr>
                <a:xfrm>
                  <a:off x="6985370" y="4546137"/>
                  <a:ext cx="454356" cy="369332"/>
                </a:xfrm>
                <a:prstGeom prst="rect">
                  <a:avLst/>
                </a:prstGeom>
                <a:blipFill>
                  <a:blip r:embed="rId26"/>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流程图: 接点 99"/>
                <p:cNvSpPr/>
                <p:nvPr/>
              </p:nvSpPr>
              <p:spPr>
                <a:xfrm>
                  <a:off x="9208172" y="2853419"/>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100" name="流程图: 接点 99"/>
                <p:cNvSpPr>
                  <a:spLocks noRot="1" noChangeAspect="1" noMove="1" noResize="1" noEditPoints="1" noAdjustHandles="1" noChangeArrowheads="1" noChangeShapeType="1" noTextEdit="1"/>
                </p:cNvSpPr>
                <p:nvPr/>
              </p:nvSpPr>
              <p:spPr>
                <a:xfrm>
                  <a:off x="9208172" y="2853419"/>
                  <a:ext cx="454356" cy="430097"/>
                </a:xfrm>
                <a:prstGeom prst="flowChartConnector">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01" name="流程图: 接点 100"/>
                <p:cNvSpPr/>
                <p:nvPr/>
              </p:nvSpPr>
              <p:spPr>
                <a:xfrm>
                  <a:off x="9208172" y="3766096"/>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101" name="流程图: 接点 100"/>
                <p:cNvSpPr>
                  <a:spLocks noRot="1" noChangeAspect="1" noMove="1" noResize="1" noEditPoints="1" noAdjustHandles="1" noChangeArrowheads="1" noChangeShapeType="1" noTextEdit="1"/>
                </p:cNvSpPr>
                <p:nvPr/>
              </p:nvSpPr>
              <p:spPr>
                <a:xfrm>
                  <a:off x="9208172" y="3766096"/>
                  <a:ext cx="454356" cy="430097"/>
                </a:xfrm>
                <a:prstGeom prst="flowChartConnector">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02" name="流程图: 接点 101"/>
                <p:cNvSpPr/>
                <p:nvPr/>
              </p:nvSpPr>
              <p:spPr>
                <a:xfrm>
                  <a:off x="9208172" y="4700420"/>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102" name="流程图: 接点 101"/>
                <p:cNvSpPr>
                  <a:spLocks noRot="1" noChangeAspect="1" noMove="1" noResize="1" noEditPoints="1" noAdjustHandles="1" noChangeArrowheads="1" noChangeShapeType="1" noTextEdit="1"/>
                </p:cNvSpPr>
                <p:nvPr/>
              </p:nvSpPr>
              <p:spPr>
                <a:xfrm>
                  <a:off x="9208172" y="4700420"/>
                  <a:ext cx="454356" cy="430097"/>
                </a:xfrm>
                <a:prstGeom prst="flowChartConnector">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p:cxnSp>
          <p:nvCxnSpPr>
            <p:cNvPr id="103" name="直接箭头连接符 102"/>
            <p:cNvCxnSpPr>
              <a:stCxn id="80" idx="6"/>
              <a:endCxn id="101" idx="2"/>
            </p:cNvCxnSpPr>
            <p:nvPr/>
          </p:nvCxnSpPr>
          <p:spPr>
            <a:xfrm>
              <a:off x="7861318" y="3509746"/>
              <a:ext cx="1346854" cy="47139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a:stCxn id="80" idx="6"/>
              <a:endCxn id="102" idx="2"/>
            </p:cNvCxnSpPr>
            <p:nvPr/>
          </p:nvCxnSpPr>
          <p:spPr>
            <a:xfrm>
              <a:off x="7861318" y="3509746"/>
              <a:ext cx="1346854" cy="140572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a:stCxn id="92" idx="6"/>
              <a:endCxn id="100" idx="3"/>
            </p:cNvCxnSpPr>
            <p:nvPr/>
          </p:nvCxnSpPr>
          <p:spPr>
            <a:xfrm flipV="1">
              <a:off x="7862329" y="3220530"/>
              <a:ext cx="1412382" cy="1295225"/>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a:stCxn id="92" idx="6"/>
              <a:endCxn id="101" idx="2"/>
            </p:cNvCxnSpPr>
            <p:nvPr/>
          </p:nvCxnSpPr>
          <p:spPr>
            <a:xfrm flipV="1">
              <a:off x="7862329" y="3981145"/>
              <a:ext cx="1345843" cy="534610"/>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a:stCxn id="92" idx="6"/>
              <a:endCxn id="102" idx="2"/>
            </p:cNvCxnSpPr>
            <p:nvPr/>
          </p:nvCxnSpPr>
          <p:spPr>
            <a:xfrm>
              <a:off x="7862329" y="4515755"/>
              <a:ext cx="1345843" cy="399714"/>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文本框 107"/>
                <p:cNvSpPr txBox="1"/>
                <p:nvPr/>
              </p:nvSpPr>
              <p:spPr>
                <a:xfrm>
                  <a:off x="8652174" y="290095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11</m:t>
                            </m:r>
                          </m:sub>
                        </m:sSub>
                      </m:oMath>
                    </m:oMathPara>
                  </a14:m>
                  <a:endParaRPr lang="zh-CN" altLang="en-US" dirty="0">
                    <a:solidFill>
                      <a:srgbClr val="009900"/>
                    </a:solidFill>
                  </a:endParaRPr>
                </a:p>
              </p:txBody>
            </p:sp>
          </mc:Choice>
          <mc:Fallback xmlns="">
            <p:sp>
              <p:nvSpPr>
                <p:cNvPr id="108" name="文本框 107"/>
                <p:cNvSpPr txBox="1">
                  <a:spLocks noRot="1" noChangeAspect="1" noMove="1" noResize="1" noEditPoints="1" noAdjustHandles="1" noChangeArrowheads="1" noChangeShapeType="1" noTextEdit="1"/>
                </p:cNvSpPr>
                <p:nvPr/>
              </p:nvSpPr>
              <p:spPr>
                <a:xfrm>
                  <a:off x="8652174" y="2900958"/>
                  <a:ext cx="454356" cy="369332"/>
                </a:xfrm>
                <a:prstGeom prst="rect">
                  <a:avLst/>
                </a:prstGeom>
                <a:blipFill>
                  <a:blip r:embed="rId27"/>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p:cNvSpPr txBox="1"/>
                <p:nvPr/>
              </p:nvSpPr>
              <p:spPr>
                <a:xfrm>
                  <a:off x="8840658" y="314010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21</m:t>
                            </m:r>
                          </m:sub>
                        </m:sSub>
                      </m:oMath>
                    </m:oMathPara>
                  </a14:m>
                  <a:endParaRPr lang="zh-CN" altLang="en-US" dirty="0">
                    <a:solidFill>
                      <a:srgbClr val="009900"/>
                    </a:solidFill>
                  </a:endParaRPr>
                </a:p>
              </p:txBody>
            </p:sp>
          </mc:Choice>
          <mc:Fallback xmlns="">
            <p:sp>
              <p:nvSpPr>
                <p:cNvPr id="109" name="文本框 108"/>
                <p:cNvSpPr txBox="1">
                  <a:spLocks noRot="1" noChangeAspect="1" noMove="1" noResize="1" noEditPoints="1" noAdjustHandles="1" noChangeArrowheads="1" noChangeShapeType="1" noTextEdit="1"/>
                </p:cNvSpPr>
                <p:nvPr/>
              </p:nvSpPr>
              <p:spPr>
                <a:xfrm>
                  <a:off x="8840658" y="3140104"/>
                  <a:ext cx="454356" cy="369332"/>
                </a:xfrm>
                <a:prstGeom prst="rect">
                  <a:avLst/>
                </a:prstGeom>
                <a:blipFill>
                  <a:blip r:embed="rId28"/>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p:cNvSpPr txBox="1"/>
                <p:nvPr/>
              </p:nvSpPr>
              <p:spPr>
                <a:xfrm>
                  <a:off x="8689914" y="364278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12</m:t>
                            </m:r>
                          </m:sub>
                        </m:sSub>
                      </m:oMath>
                    </m:oMathPara>
                  </a14:m>
                  <a:endParaRPr lang="zh-CN" altLang="en-US" dirty="0">
                    <a:solidFill>
                      <a:srgbClr val="009900"/>
                    </a:solidFill>
                  </a:endParaRPr>
                </a:p>
              </p:txBody>
            </p:sp>
          </mc:Choice>
          <mc:Fallback xmlns="">
            <p:sp>
              <p:nvSpPr>
                <p:cNvPr id="110" name="文本框 109"/>
                <p:cNvSpPr txBox="1">
                  <a:spLocks noRot="1" noChangeAspect="1" noMove="1" noResize="1" noEditPoints="1" noAdjustHandles="1" noChangeArrowheads="1" noChangeShapeType="1" noTextEdit="1"/>
                </p:cNvSpPr>
                <p:nvPr/>
              </p:nvSpPr>
              <p:spPr>
                <a:xfrm>
                  <a:off x="8689914" y="3642784"/>
                  <a:ext cx="454356" cy="369332"/>
                </a:xfrm>
                <a:prstGeom prst="rect">
                  <a:avLst/>
                </a:prstGeom>
                <a:blipFill>
                  <a:blip r:embed="rId29"/>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p:cNvSpPr txBox="1"/>
                <p:nvPr/>
              </p:nvSpPr>
              <p:spPr>
                <a:xfrm>
                  <a:off x="8687278" y="391978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22</m:t>
                            </m:r>
                          </m:sub>
                        </m:sSub>
                      </m:oMath>
                    </m:oMathPara>
                  </a14:m>
                  <a:endParaRPr lang="zh-CN" altLang="en-US" dirty="0">
                    <a:solidFill>
                      <a:srgbClr val="009900"/>
                    </a:solidFill>
                  </a:endParaRPr>
                </a:p>
              </p:txBody>
            </p:sp>
          </mc:Choice>
          <mc:Fallback xmlns="">
            <p:sp>
              <p:nvSpPr>
                <p:cNvPr id="111" name="文本框 110"/>
                <p:cNvSpPr txBox="1">
                  <a:spLocks noRot="1" noChangeAspect="1" noMove="1" noResize="1" noEditPoints="1" noAdjustHandles="1" noChangeArrowheads="1" noChangeShapeType="1" noTextEdit="1"/>
                </p:cNvSpPr>
                <p:nvPr/>
              </p:nvSpPr>
              <p:spPr>
                <a:xfrm>
                  <a:off x="8687278" y="3919782"/>
                  <a:ext cx="454356" cy="369332"/>
                </a:xfrm>
                <a:prstGeom prst="rect">
                  <a:avLst/>
                </a:prstGeom>
                <a:blipFill>
                  <a:blip r:embed="rId30"/>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p:cNvSpPr txBox="1"/>
                <p:nvPr/>
              </p:nvSpPr>
              <p:spPr>
                <a:xfrm>
                  <a:off x="8769255" y="441716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13</m:t>
                            </m:r>
                          </m:sub>
                        </m:sSub>
                      </m:oMath>
                    </m:oMathPara>
                  </a14:m>
                  <a:endParaRPr lang="zh-CN" altLang="en-US" dirty="0">
                    <a:solidFill>
                      <a:srgbClr val="009900"/>
                    </a:solidFill>
                  </a:endParaRPr>
                </a:p>
              </p:txBody>
            </p:sp>
          </mc:Choice>
          <mc:Fallback xmlns="">
            <p:sp>
              <p:nvSpPr>
                <p:cNvPr id="112" name="文本框 111"/>
                <p:cNvSpPr txBox="1">
                  <a:spLocks noRot="1" noChangeAspect="1" noMove="1" noResize="1" noEditPoints="1" noAdjustHandles="1" noChangeArrowheads="1" noChangeShapeType="1" noTextEdit="1"/>
                </p:cNvSpPr>
                <p:nvPr/>
              </p:nvSpPr>
              <p:spPr>
                <a:xfrm>
                  <a:off x="8769255" y="4417169"/>
                  <a:ext cx="454356" cy="369332"/>
                </a:xfrm>
                <a:prstGeom prst="rect">
                  <a:avLst/>
                </a:prstGeom>
                <a:blipFill>
                  <a:blip r:embed="rId31"/>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p:cNvSpPr txBox="1"/>
                <p:nvPr/>
              </p:nvSpPr>
              <p:spPr>
                <a:xfrm>
                  <a:off x="8543526" y="463150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23</m:t>
                            </m:r>
                          </m:sub>
                        </m:sSub>
                      </m:oMath>
                    </m:oMathPara>
                  </a14:m>
                  <a:endParaRPr lang="zh-CN" altLang="en-US" dirty="0">
                    <a:solidFill>
                      <a:srgbClr val="009900"/>
                    </a:solidFill>
                  </a:endParaRPr>
                </a:p>
              </p:txBody>
            </p:sp>
          </mc:Choice>
          <mc:Fallback xmlns="">
            <p:sp>
              <p:nvSpPr>
                <p:cNvPr id="113" name="文本框 112"/>
                <p:cNvSpPr txBox="1">
                  <a:spLocks noRot="1" noChangeAspect="1" noMove="1" noResize="1" noEditPoints="1" noAdjustHandles="1" noChangeArrowheads="1" noChangeShapeType="1" noTextEdit="1"/>
                </p:cNvSpPr>
                <p:nvPr/>
              </p:nvSpPr>
              <p:spPr>
                <a:xfrm>
                  <a:off x="8543526" y="4631503"/>
                  <a:ext cx="454356" cy="369332"/>
                </a:xfrm>
                <a:prstGeom prst="rect">
                  <a:avLst/>
                </a:prstGeom>
                <a:blipFill>
                  <a:blip r:embed="rId32"/>
                  <a:stretch>
                    <a:fillRect r="-12000"/>
                  </a:stretch>
                </a:blipFill>
              </p:spPr>
              <p:txBody>
                <a:bodyPr/>
                <a:lstStyle/>
                <a:p>
                  <a:r>
                    <a:rPr lang="zh-CN" altLang="en-US">
                      <a:noFill/>
                    </a:rPr>
                    <a:t> </a:t>
                  </a:r>
                </a:p>
              </p:txBody>
            </p:sp>
          </mc:Fallback>
        </mc:AlternateContent>
        <p:cxnSp>
          <p:nvCxnSpPr>
            <p:cNvPr id="114" name="直接箭头连接符 113"/>
            <p:cNvCxnSpPr>
              <a:stCxn id="100" idx="6"/>
            </p:cNvCxnSpPr>
            <p:nvPr/>
          </p:nvCxnSpPr>
          <p:spPr>
            <a:xfrm flipV="1">
              <a:off x="9662528" y="3052990"/>
              <a:ext cx="143032" cy="15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p:cNvCxnSpPr>
              <a:stCxn id="101" idx="6"/>
            </p:cNvCxnSpPr>
            <p:nvPr/>
          </p:nvCxnSpPr>
          <p:spPr>
            <a:xfrm flipV="1">
              <a:off x="9662528" y="3966557"/>
              <a:ext cx="143032" cy="1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a:stCxn id="102" idx="6"/>
            </p:cNvCxnSpPr>
            <p:nvPr/>
          </p:nvCxnSpPr>
          <p:spPr>
            <a:xfrm>
              <a:off x="9662528" y="4915469"/>
              <a:ext cx="138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文本框 116"/>
                <p:cNvSpPr txBox="1"/>
                <p:nvPr/>
              </p:nvSpPr>
              <p:spPr>
                <a:xfrm>
                  <a:off x="9506865" y="269091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1</m:t>
                            </m:r>
                          </m:sub>
                        </m:sSub>
                      </m:oMath>
                    </m:oMathPara>
                  </a14:m>
                  <a:endParaRPr lang="zh-CN" altLang="en-US" dirty="0">
                    <a:solidFill>
                      <a:schemeClr val="accent1"/>
                    </a:solidFill>
                  </a:endParaRPr>
                </a:p>
              </p:txBody>
            </p:sp>
          </mc:Choice>
          <mc:Fallback xmlns="">
            <p:sp>
              <p:nvSpPr>
                <p:cNvPr id="117" name="文本框 116"/>
                <p:cNvSpPr txBox="1">
                  <a:spLocks noRot="1" noChangeAspect="1" noMove="1" noResize="1" noEditPoints="1" noAdjustHandles="1" noChangeArrowheads="1" noChangeShapeType="1" noTextEdit="1"/>
                </p:cNvSpPr>
                <p:nvPr/>
              </p:nvSpPr>
              <p:spPr>
                <a:xfrm>
                  <a:off x="9506865" y="2690913"/>
                  <a:ext cx="454356" cy="369332"/>
                </a:xfrm>
                <a:prstGeom prst="rect">
                  <a:avLst/>
                </a:prstGeom>
                <a:blipFill>
                  <a:blip r:embed="rId33"/>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p:cNvSpPr txBox="1"/>
                <p:nvPr/>
              </p:nvSpPr>
              <p:spPr>
                <a:xfrm>
                  <a:off x="9488809" y="363833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2</m:t>
                            </m:r>
                          </m:sub>
                        </m:sSub>
                      </m:oMath>
                    </m:oMathPara>
                  </a14:m>
                  <a:endParaRPr lang="zh-CN" altLang="en-US" dirty="0">
                    <a:solidFill>
                      <a:schemeClr val="accent1"/>
                    </a:solidFill>
                  </a:endParaRPr>
                </a:p>
              </p:txBody>
            </p:sp>
          </mc:Choice>
          <mc:Fallback xmlns="">
            <p:sp>
              <p:nvSpPr>
                <p:cNvPr id="118" name="文本框 117"/>
                <p:cNvSpPr txBox="1">
                  <a:spLocks noRot="1" noChangeAspect="1" noMove="1" noResize="1" noEditPoints="1" noAdjustHandles="1" noChangeArrowheads="1" noChangeShapeType="1" noTextEdit="1"/>
                </p:cNvSpPr>
                <p:nvPr/>
              </p:nvSpPr>
              <p:spPr>
                <a:xfrm>
                  <a:off x="9488809" y="3638338"/>
                  <a:ext cx="454356" cy="369332"/>
                </a:xfrm>
                <a:prstGeom prst="rect">
                  <a:avLst/>
                </a:prstGeom>
                <a:blipFill>
                  <a:blip r:embed="rId34"/>
                  <a:stretch>
                    <a:fillRect b="-49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9" name="文本框 118"/>
                <p:cNvSpPr txBox="1"/>
                <p:nvPr/>
              </p:nvSpPr>
              <p:spPr>
                <a:xfrm>
                  <a:off x="9516632" y="456410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3</m:t>
                            </m:r>
                          </m:sub>
                        </m:sSub>
                      </m:oMath>
                    </m:oMathPara>
                  </a14:m>
                  <a:endParaRPr lang="zh-CN" altLang="en-US" dirty="0">
                    <a:solidFill>
                      <a:schemeClr val="accent1"/>
                    </a:solidFill>
                  </a:endParaRPr>
                </a:p>
              </p:txBody>
            </p:sp>
          </mc:Choice>
          <mc:Fallback xmlns="">
            <p:sp>
              <p:nvSpPr>
                <p:cNvPr id="119" name="文本框 118"/>
                <p:cNvSpPr txBox="1">
                  <a:spLocks noRot="1" noChangeAspect="1" noMove="1" noResize="1" noEditPoints="1" noAdjustHandles="1" noChangeArrowheads="1" noChangeShapeType="1" noTextEdit="1"/>
                </p:cNvSpPr>
                <p:nvPr/>
              </p:nvSpPr>
              <p:spPr>
                <a:xfrm>
                  <a:off x="9516632" y="4564108"/>
                  <a:ext cx="454356" cy="369332"/>
                </a:xfrm>
                <a:prstGeom prst="rect">
                  <a:avLst/>
                </a:prstGeom>
                <a:blipFill>
                  <a:blip r:embed="rId35"/>
                  <a:stretch>
                    <a:fillRect b="-6667"/>
                  </a:stretch>
                </a:blipFill>
              </p:spPr>
              <p:txBody>
                <a:bodyPr/>
                <a:lstStyle/>
                <a:p>
                  <a:r>
                    <a:rPr lang="zh-CN" altLang="en-US">
                      <a:noFill/>
                    </a:rPr>
                    <a:t> </a:t>
                  </a:r>
                </a:p>
              </p:txBody>
            </p:sp>
          </mc:Fallback>
        </mc:AlternateContent>
        <p:grpSp>
          <p:nvGrpSpPr>
            <p:cNvPr id="153" name="组合 152"/>
            <p:cNvGrpSpPr/>
            <p:nvPr/>
          </p:nvGrpSpPr>
          <p:grpSpPr>
            <a:xfrm>
              <a:off x="7294267" y="3340781"/>
              <a:ext cx="578182" cy="383077"/>
              <a:chOff x="10373210" y="3344429"/>
              <a:chExt cx="629169" cy="408385"/>
            </a:xfrm>
          </p:grpSpPr>
          <p:cxnSp>
            <p:nvCxnSpPr>
              <p:cNvPr id="154" name="直接连接符 153"/>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55" name="文本框 154"/>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155" name="文本框 154"/>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36"/>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6" name="文本框 155"/>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156" name="文本框 155"/>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37"/>
                    <a:stretch>
                      <a:fillRect l="-37209" r="-34884" b="-34426"/>
                    </a:stretch>
                  </a:blipFill>
                </p:spPr>
                <p:txBody>
                  <a:bodyPr/>
                  <a:lstStyle/>
                  <a:p>
                    <a:r>
                      <a:rPr lang="zh-CN" altLang="en-US">
                        <a:noFill/>
                      </a:rPr>
                      <a:t> </a:t>
                    </a:r>
                  </a:p>
                </p:txBody>
              </p:sp>
            </mc:Fallback>
          </mc:AlternateContent>
        </p:grpSp>
        <p:grpSp>
          <p:nvGrpSpPr>
            <p:cNvPr id="157" name="组合 156"/>
            <p:cNvGrpSpPr/>
            <p:nvPr/>
          </p:nvGrpSpPr>
          <p:grpSpPr>
            <a:xfrm>
              <a:off x="7319427" y="4326883"/>
              <a:ext cx="578182" cy="383077"/>
              <a:chOff x="10373210" y="3344429"/>
              <a:chExt cx="629169" cy="408385"/>
            </a:xfrm>
          </p:grpSpPr>
          <p:cxnSp>
            <p:nvCxnSpPr>
              <p:cNvPr id="158" name="直接连接符 157"/>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59" name="文本框 158"/>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159" name="文本框 158"/>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38"/>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0" name="文本框 159"/>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160" name="文本框 159"/>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39"/>
                    <a:stretch>
                      <a:fillRect l="-36364" r="-31818" b="-35000"/>
                    </a:stretch>
                  </a:blipFill>
                </p:spPr>
                <p:txBody>
                  <a:bodyPr/>
                  <a:lstStyle/>
                  <a:p>
                    <a:r>
                      <a:rPr lang="zh-CN" altLang="en-US">
                        <a:noFill/>
                      </a:rPr>
                      <a:t> </a:t>
                    </a:r>
                  </a:p>
                </p:txBody>
              </p:sp>
            </mc:Fallback>
          </mc:AlternateContent>
        </p:grpSp>
      </p:grpSp>
      <p:grpSp>
        <p:nvGrpSpPr>
          <p:cNvPr id="140" name="组合 32"/>
          <p:cNvGrpSpPr/>
          <p:nvPr/>
        </p:nvGrpSpPr>
        <p:grpSpPr>
          <a:xfrm>
            <a:off x="893406" y="5575985"/>
            <a:ext cx="9377485" cy="720768"/>
            <a:chOff x="6636328" y="4165871"/>
            <a:chExt cx="5027259" cy="1317024"/>
          </a:xfrm>
        </p:grpSpPr>
        <p:sp>
          <p:nvSpPr>
            <p:cNvPr id="145" name="圆角矩形 104"/>
            <p:cNvSpPr/>
            <p:nvPr/>
          </p:nvSpPr>
          <p:spPr>
            <a:xfrm>
              <a:off x="6793525" y="4165871"/>
              <a:ext cx="4870062" cy="131702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7030A0"/>
                  </a:solidFill>
                  <a:latin typeface="微软雅黑" panose="020B0503020204020204" pitchFamily="34" charset="-122"/>
                  <a:ea typeface="微软雅黑" panose="020B0503020204020204" pitchFamily="34" charset="-122"/>
                </a:rPr>
                <a:t>     全连接</a:t>
              </a:r>
              <a:r>
                <a:rPr lang="en-US" altLang="zh-CN" sz="2000" dirty="0">
                  <a:solidFill>
                    <a:srgbClr val="7030A0"/>
                  </a:solidFill>
                  <a:latin typeface="微软雅黑" panose="020B0503020204020204" pitchFamily="34" charset="-122"/>
                  <a:ea typeface="微软雅黑" panose="020B0503020204020204" pitchFamily="34" charset="-122"/>
                </a:rPr>
                <a:t>/</a:t>
              </a:r>
              <a:r>
                <a:rPr lang="zh-CN" altLang="en-US" sz="2000" dirty="0">
                  <a:solidFill>
                    <a:srgbClr val="7030A0"/>
                  </a:solidFill>
                  <a:latin typeface="微软雅黑" panose="020B0503020204020204" pitchFamily="34" charset="-122"/>
                  <a:ea typeface="微软雅黑" panose="020B0503020204020204" pitchFamily="34" charset="-122"/>
                </a:rPr>
                <a:t>前馈神经网络是能解决很多问题，但是本身存在一个问题，对于某些数据而言，一是参数量巨大，二是不能充分应用数据的某些特性</a:t>
              </a:r>
            </a:p>
          </p:txBody>
        </p:sp>
        <p:pic>
          <p:nvPicPr>
            <p:cNvPr id="149" name="图片 148"/>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636328" y="4165871"/>
              <a:ext cx="418682" cy="1317024"/>
            </a:xfrm>
            <a:prstGeom prst="rect">
              <a:avLst/>
            </a:prstGeom>
          </p:spPr>
        </p:pic>
      </p:grpSp>
    </p:spTree>
    <p:extLst>
      <p:ext uri="{BB962C8B-B14F-4D97-AF65-F5344CB8AC3E}">
        <p14:creationId xmlns:p14="http://schemas.microsoft.com/office/powerpoint/2010/main" val="1618155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44307" y="948235"/>
            <a:ext cx="9865239" cy="546753"/>
            <a:chOff x="793919" y="1426109"/>
            <a:chExt cx="9865238" cy="546753"/>
          </a:xfrm>
        </p:grpSpPr>
        <p:sp>
          <p:nvSpPr>
            <p:cNvPr id="6" name="矩形 5"/>
            <p:cNvSpPr/>
            <p:nvPr/>
          </p:nvSpPr>
          <p:spPr>
            <a:xfrm>
              <a:off x="1255027" y="1426109"/>
              <a:ext cx="9404130" cy="546753"/>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卷积神经网络（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CNN</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pic>
        <p:nvPicPr>
          <p:cNvPr id="206" name="Picture 2" descr="https://raw.githubusercontent.com/stdcoutzyx/Paper_Read/master/blogs/img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46" y="178388"/>
            <a:ext cx="5147327" cy="1815675"/>
          </a:xfrm>
          <a:prstGeom prst="rect">
            <a:avLst/>
          </a:prstGeom>
          <a:noFill/>
          <a:extLst>
            <a:ext uri="{909E8E84-426E-40DD-AFC4-6F175D3DCCD1}">
              <a14:hiddenFill xmlns:a14="http://schemas.microsoft.com/office/drawing/2010/main">
                <a:solidFill>
                  <a:srgbClr val="FFFFFF"/>
                </a:solidFill>
              </a14:hiddenFill>
            </a:ext>
          </a:extLst>
        </p:spPr>
      </p:pic>
      <p:sp>
        <p:nvSpPr>
          <p:cNvPr id="204" name="矩形 203"/>
          <p:cNvSpPr/>
          <p:nvPr/>
        </p:nvSpPr>
        <p:spPr>
          <a:xfrm>
            <a:off x="737207" y="1475024"/>
            <a:ext cx="5624963" cy="3459280"/>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引入特性：</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局部连接（图像局部上下文）</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CC0099"/>
              </a:buClr>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输入层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不是向量，而是一个三维数组（图像）</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卷积层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对三维数组及其权重的计算方式。卷积核（参数）在通过逐一滑动窗口计算而得</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池化</a:t>
            </a:r>
            <a:r>
              <a:rPr lang="en-US" altLang="zh-CN"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采样层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直接抽样选取极小局部的某一元素作为下一层的元素</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黑盒</a:t>
            </a:r>
            <a:r>
              <a:rPr lang="en-US" altLang="zh-CN" dirty="0">
                <a:solidFill>
                  <a:srgbClr val="CC0099"/>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dirty="0">
                <a:solidFill>
                  <a:srgbClr val="CC0099"/>
                </a:solidFill>
                <a:latin typeface="微软雅黑" panose="020B0503020204020204" pitchFamily="34" charset="-122"/>
                <a:ea typeface="微软雅黑" panose="020B0503020204020204" pitchFamily="34" charset="-122"/>
                <a:sym typeface="Wingdings" panose="05000000000000000000" pitchFamily="2" charset="2"/>
              </a:rPr>
              <a:t>特征抽取的转变</a:t>
            </a:r>
            <a:endParaRPr lang="zh-CN" altLang="en-US" dirty="0">
              <a:solidFill>
                <a:srgbClr val="CC0099"/>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821883" y="2708167"/>
            <a:ext cx="5455613" cy="0"/>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205415" y="341346"/>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sp>
        <p:nvSpPr>
          <p:cNvPr id="14" name="矩形 13"/>
          <p:cNvSpPr/>
          <p:nvPr/>
        </p:nvSpPr>
        <p:spPr>
          <a:xfrm>
            <a:off x="522368" y="5172964"/>
            <a:ext cx="5392137" cy="8744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50000"/>
              </a:lnSpc>
              <a:defRPr/>
            </a:pPr>
            <a:r>
              <a:rPr lang="zh-CN" altLang="en-US" b="1" dirty="0">
                <a:solidFill>
                  <a:prstClr val="black"/>
                </a:solidFill>
                <a:latin typeface="微软雅黑" panose="020B0503020204020204" pitchFamily="34" charset="-122"/>
                <a:ea typeface="微软雅黑" panose="020B0503020204020204" pitchFamily="34" charset="-122"/>
              </a:rPr>
              <a:t>更多经典</a:t>
            </a:r>
            <a:r>
              <a:rPr lang="en-US" altLang="zh-CN" b="1" dirty="0">
                <a:solidFill>
                  <a:prstClr val="black"/>
                </a:solidFill>
                <a:latin typeface="微软雅黑" panose="020B0503020204020204" pitchFamily="34" charset="-122"/>
                <a:ea typeface="微软雅黑" panose="020B0503020204020204" pitchFamily="34" charset="-122"/>
              </a:rPr>
              <a:t>CNN</a:t>
            </a:r>
            <a:r>
              <a:rPr lang="zh-CN" altLang="en-US" b="1" dirty="0">
                <a:solidFill>
                  <a:prstClr val="black"/>
                </a:solidFill>
                <a:latin typeface="微软雅黑" panose="020B0503020204020204" pitchFamily="34" charset="-122"/>
                <a:ea typeface="微软雅黑" panose="020B0503020204020204" pitchFamily="34" charset="-122"/>
              </a:rPr>
              <a:t>网络：</a:t>
            </a:r>
            <a:endParaRPr lang="en-US" altLang="zh-CN" b="1"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en-US" altLang="zh-CN" b="1" dirty="0" err="1">
                <a:solidFill>
                  <a:prstClr val="black"/>
                </a:solidFill>
                <a:latin typeface="微软雅黑" panose="020B0503020204020204" pitchFamily="34" charset="-122"/>
                <a:ea typeface="微软雅黑" panose="020B0503020204020204" pitchFamily="34" charset="-122"/>
              </a:rPr>
              <a:t>LeNet</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err="1">
                <a:solidFill>
                  <a:prstClr val="black"/>
                </a:solidFill>
                <a:latin typeface="微软雅黑" panose="020B0503020204020204" pitchFamily="34" charset="-122"/>
                <a:ea typeface="微软雅黑" panose="020B0503020204020204" pitchFamily="34" charset="-122"/>
              </a:rPr>
              <a:t>AlexNet</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VGG</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err="1">
                <a:solidFill>
                  <a:prstClr val="black"/>
                </a:solidFill>
                <a:latin typeface="微软雅黑" panose="020B0503020204020204" pitchFamily="34" charset="-122"/>
                <a:ea typeface="微软雅黑" panose="020B0503020204020204" pitchFamily="34" charset="-122"/>
              </a:rPr>
              <a:t>GoogLeNet</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err="1">
                <a:solidFill>
                  <a:prstClr val="black"/>
                </a:solidFill>
                <a:latin typeface="微软雅黑" panose="020B0503020204020204" pitchFamily="34" charset="-122"/>
                <a:ea typeface="微软雅黑" panose="020B0503020204020204" pitchFamily="34" charset="-122"/>
              </a:rPr>
              <a:t>ResNet</a:t>
            </a:r>
            <a:endParaRPr lang="en-US" altLang="zh-CN" b="1" dirty="0">
              <a:solidFill>
                <a:prstClr val="black"/>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12753445-F271-B2A7-BEA1-F564E69A2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0037" y="2058284"/>
            <a:ext cx="3347340" cy="2050972"/>
          </a:xfrm>
          <a:prstGeom prst="rect">
            <a:avLst/>
          </a:prstGeom>
        </p:spPr>
      </p:pic>
      <p:pic>
        <p:nvPicPr>
          <p:cNvPr id="11" name="图片 10">
            <a:extLst>
              <a:ext uri="{FF2B5EF4-FFF2-40B4-BE49-F238E27FC236}">
                <a16:creationId xmlns:a16="http://schemas.microsoft.com/office/drawing/2014/main" id="{21842316-4E12-7AAF-1800-0ADEEC475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8854" y="4173477"/>
            <a:ext cx="5677309" cy="1881753"/>
          </a:xfrm>
          <a:prstGeom prst="rect">
            <a:avLst/>
          </a:prstGeom>
        </p:spPr>
      </p:pic>
    </p:spTree>
    <p:extLst>
      <p:ext uri="{BB962C8B-B14F-4D97-AF65-F5344CB8AC3E}">
        <p14:creationId xmlns:p14="http://schemas.microsoft.com/office/powerpoint/2010/main" val="202059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44307" y="1379529"/>
            <a:ext cx="9877764" cy="546753"/>
            <a:chOff x="793919" y="1426109"/>
            <a:chExt cx="9877764" cy="546753"/>
          </a:xfrm>
        </p:grpSpPr>
        <p:sp>
          <p:nvSpPr>
            <p:cNvPr id="6" name="矩形 5"/>
            <p:cNvSpPr/>
            <p:nvPr/>
          </p:nvSpPr>
          <p:spPr>
            <a:xfrm>
              <a:off x="1255027" y="1426109"/>
              <a:ext cx="9416656" cy="546753"/>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循环神经网络（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Recurrent</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Neural</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Network,</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RNN</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204" name="矩形 203"/>
          <p:cNvSpPr/>
          <p:nvPr/>
        </p:nvSpPr>
        <p:spPr>
          <a:xfrm>
            <a:off x="744308" y="2526575"/>
            <a:ext cx="5351693" cy="2951898"/>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引入特性：</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时序，处理序列数据（文本上下文）</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CC0099"/>
              </a:buClr>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对序列数据的处理</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：每次输入序列中的一个单元，然后保存每一个隐层神经元的计算结果，留给下一个输入时该神经元进行使用</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历史信息：</a:t>
            </a:r>
            <a:r>
              <a:rPr lang="zh-CN" altLang="en-US" dirty="0">
                <a:latin typeface="微软雅黑" panose="020B0503020204020204" pitchFamily="34" charset="-122"/>
                <a:ea typeface="微软雅黑" panose="020B0503020204020204" pitchFamily="34" charset="-122"/>
              </a:rPr>
              <a:t>保存的隐层单元计算结果，含有上一次输入的信息</a:t>
            </a:r>
          </a:p>
        </p:txBody>
      </p:sp>
      <p:cxnSp>
        <p:nvCxnSpPr>
          <p:cNvPr id="10" name="直接连接符 9"/>
          <p:cNvCxnSpPr/>
          <p:nvPr/>
        </p:nvCxnSpPr>
        <p:spPr>
          <a:xfrm>
            <a:off x="818113" y="3171087"/>
            <a:ext cx="5190571" cy="0"/>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133" y="2259427"/>
            <a:ext cx="5040560" cy="2001823"/>
          </a:xfrm>
          <a:prstGeom prst="rect">
            <a:avLst/>
          </a:prstGeom>
        </p:spPr>
      </p:pic>
      <p:sp>
        <p:nvSpPr>
          <p:cNvPr id="11" name="矩形 10"/>
          <p:cNvSpPr/>
          <p:nvPr/>
        </p:nvSpPr>
        <p:spPr>
          <a:xfrm>
            <a:off x="1205415" y="37719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sp>
        <p:nvSpPr>
          <p:cNvPr id="14" name="矩形 13"/>
          <p:cNvSpPr/>
          <p:nvPr/>
        </p:nvSpPr>
        <p:spPr>
          <a:xfrm>
            <a:off x="6548452" y="4526222"/>
            <a:ext cx="5392137" cy="8744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50000"/>
              </a:lnSpc>
              <a:defRPr/>
            </a:pPr>
            <a:r>
              <a:rPr lang="zh-CN" altLang="en-US" b="1" dirty="0">
                <a:solidFill>
                  <a:prstClr val="black"/>
                </a:solidFill>
                <a:latin typeface="微软雅黑" panose="020B0503020204020204" pitchFamily="34" charset="-122"/>
                <a:ea typeface="微软雅黑" panose="020B0503020204020204" pitchFamily="34" charset="-122"/>
              </a:rPr>
              <a:t>更多经典</a:t>
            </a:r>
            <a:r>
              <a:rPr lang="en-US" altLang="zh-CN" b="1" dirty="0">
                <a:solidFill>
                  <a:prstClr val="black"/>
                </a:solidFill>
                <a:latin typeface="微软雅黑" panose="020B0503020204020204" pitchFamily="34" charset="-122"/>
                <a:ea typeface="微软雅黑" panose="020B0503020204020204" pitchFamily="34" charset="-122"/>
              </a:rPr>
              <a:t>RNN</a:t>
            </a:r>
            <a:r>
              <a:rPr lang="zh-CN" altLang="en-US" b="1" dirty="0">
                <a:solidFill>
                  <a:prstClr val="black"/>
                </a:solidFill>
                <a:latin typeface="微软雅黑" panose="020B0503020204020204" pitchFamily="34" charset="-122"/>
                <a:ea typeface="微软雅黑" panose="020B0503020204020204" pitchFamily="34" charset="-122"/>
              </a:rPr>
              <a:t>网络：</a:t>
            </a:r>
            <a:endParaRPr lang="en-US" altLang="zh-CN" b="1"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LSTM</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GRU</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Bi-RNN</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Seq2Seq</a:t>
            </a:r>
          </a:p>
        </p:txBody>
      </p:sp>
    </p:spTree>
    <p:extLst>
      <p:ext uri="{BB962C8B-B14F-4D97-AF65-F5344CB8AC3E}">
        <p14:creationId xmlns:p14="http://schemas.microsoft.com/office/powerpoint/2010/main" val="110009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44307" y="1379529"/>
            <a:ext cx="8762948" cy="546753"/>
            <a:chOff x="793919" y="1426109"/>
            <a:chExt cx="8762948" cy="546753"/>
          </a:xfrm>
        </p:grpSpPr>
        <p:sp>
          <p:nvSpPr>
            <p:cNvPr id="6" name="矩形 5"/>
            <p:cNvSpPr/>
            <p:nvPr/>
          </p:nvSpPr>
          <p:spPr>
            <a:xfrm>
              <a:off x="1255027" y="1426109"/>
              <a:ext cx="8301840" cy="546753"/>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图神经网络（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Graph</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Neural</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Network,</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GNN</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204" name="矩形 203"/>
          <p:cNvSpPr/>
          <p:nvPr/>
        </p:nvSpPr>
        <p:spPr>
          <a:xfrm>
            <a:off x="744307" y="2526575"/>
            <a:ext cx="5794516" cy="2951898"/>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引入特性：</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任意尺寸和复杂的拓扑逻辑结构</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CC0099"/>
              </a:buClr>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思想：</a:t>
            </a:r>
            <a:r>
              <a:rPr lang="zh-CN" altLang="en-US" dirty="0">
                <a:latin typeface="微软雅黑" panose="020B0503020204020204" pitchFamily="34" charset="-122"/>
                <a:ea typeface="微软雅黑" panose="020B0503020204020204" pitchFamily="34" charset="-122"/>
              </a:rPr>
              <a:t>节点及其近邻构成了一个计算图（</a:t>
            </a:r>
            <a:r>
              <a:rPr lang="en-US" altLang="zh-CN" dirty="0">
                <a:latin typeface="微软雅黑" panose="020B0503020204020204" pitchFamily="34" charset="-122"/>
                <a:ea typeface="微软雅黑" panose="020B0503020204020204" pitchFamily="34" charset="-122"/>
              </a:rPr>
              <a:t>Graph</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构成：</a:t>
            </a:r>
            <a:r>
              <a:rPr lang="en-US" altLang="zh-CN" dirty="0">
                <a:latin typeface="微软雅黑" panose="020B0503020204020204" pitchFamily="34" charset="-122"/>
                <a:ea typeface="微软雅黑" panose="020B0503020204020204" pitchFamily="34" charset="-122"/>
              </a:rPr>
              <a:t>G(V,</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E)</a:t>
            </a:r>
            <a:r>
              <a:rPr lang="zh-CN" altLang="en-US" dirty="0">
                <a:latin typeface="微软雅黑" panose="020B0503020204020204" pitchFamily="34" charset="-122"/>
                <a:ea typeface="微软雅黑" panose="020B0503020204020204" pitchFamily="34" charset="-122"/>
              </a:rPr>
              <a:t>表示图，</a:t>
            </a:r>
            <a:r>
              <a:rPr lang="en-US" altLang="zh-CN" dirty="0">
                <a:latin typeface="微软雅黑" panose="020B0503020204020204" pitchFamily="34" charset="-122"/>
                <a:ea typeface="微软雅黑" panose="020B0503020204020204" pitchFamily="34" charset="-122"/>
              </a:rPr>
              <a:t>V</a:t>
            </a:r>
            <a:r>
              <a:rPr lang="zh-CN" altLang="en-US" dirty="0">
                <a:latin typeface="微软雅黑" panose="020B0503020204020204" pitchFamily="34" charset="-122"/>
                <a:ea typeface="微软雅黑" panose="020B0503020204020204" pitchFamily="34" charset="-122"/>
              </a:rPr>
              <a:t>是所有节点的集合，</a:t>
            </a:r>
            <a:r>
              <a:rPr lang="en-US" altLang="zh-CN" dirty="0">
                <a:latin typeface="微软雅黑" panose="020B0503020204020204" pitchFamily="34" charset="-122"/>
                <a:ea typeface="微软雅黑" panose="020B0503020204020204" pitchFamily="34" charset="-122"/>
              </a:rPr>
              <a:t>E</a:t>
            </a:r>
            <a:r>
              <a:rPr lang="zh-CN" altLang="en-US" dirty="0">
                <a:latin typeface="微软雅黑" panose="020B0503020204020204" pitchFamily="34" charset="-122"/>
                <a:ea typeface="微软雅黑" panose="020B0503020204020204" pitchFamily="34" charset="-122"/>
              </a:rPr>
              <a:t>是所有边的集合。节点包含自身的特征，边包含节点与其近邻节点的关系。</a:t>
            </a:r>
            <a:endParaRPr lang="en-US" altLang="zh-CN" dirty="0">
              <a:latin typeface="微软雅黑" panose="020B0503020204020204" pitchFamily="34" charset="-122"/>
              <a:ea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图卷积：</a:t>
            </a:r>
            <a:r>
              <a:rPr lang="zh-CN" altLang="en-US" dirty="0">
                <a:latin typeface="微软雅黑" panose="020B0503020204020204" pitchFamily="34" charset="-122"/>
                <a:ea typeface="微软雅黑" panose="020B0503020204020204" pitchFamily="34" charset="-122"/>
              </a:rPr>
              <a:t>图论中用顶点和表建立起相应关系的拓扑图</a:t>
            </a:r>
          </a:p>
        </p:txBody>
      </p:sp>
      <p:cxnSp>
        <p:nvCxnSpPr>
          <p:cNvPr id="10" name="直接连接符 9"/>
          <p:cNvCxnSpPr/>
          <p:nvPr/>
        </p:nvCxnSpPr>
        <p:spPr>
          <a:xfrm>
            <a:off x="818113" y="3171087"/>
            <a:ext cx="5190571" cy="0"/>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05415" y="37719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sp>
        <p:nvSpPr>
          <p:cNvPr id="14" name="矩形 13"/>
          <p:cNvSpPr/>
          <p:nvPr/>
        </p:nvSpPr>
        <p:spPr>
          <a:xfrm>
            <a:off x="6538823" y="5427552"/>
            <a:ext cx="5392137" cy="8744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50000"/>
              </a:lnSpc>
              <a:defRPr/>
            </a:pPr>
            <a:r>
              <a:rPr lang="zh-CN" altLang="en-US" b="1" dirty="0">
                <a:solidFill>
                  <a:prstClr val="black"/>
                </a:solidFill>
                <a:latin typeface="微软雅黑" panose="020B0503020204020204" pitchFamily="34" charset="-122"/>
                <a:ea typeface="微软雅黑" panose="020B0503020204020204" pitchFamily="34" charset="-122"/>
              </a:rPr>
              <a:t>更多经典</a:t>
            </a:r>
            <a:r>
              <a:rPr lang="en-US" altLang="zh-CN" b="1" dirty="0">
                <a:solidFill>
                  <a:prstClr val="black"/>
                </a:solidFill>
                <a:latin typeface="微软雅黑" panose="020B0503020204020204" pitchFamily="34" charset="-122"/>
                <a:ea typeface="微软雅黑" panose="020B0503020204020204" pitchFamily="34" charset="-122"/>
              </a:rPr>
              <a:t>GNN</a:t>
            </a:r>
            <a:r>
              <a:rPr lang="zh-CN" altLang="en-US" b="1" dirty="0">
                <a:solidFill>
                  <a:prstClr val="black"/>
                </a:solidFill>
                <a:latin typeface="微软雅黑" panose="020B0503020204020204" pitchFamily="34" charset="-122"/>
                <a:ea typeface="微软雅黑" panose="020B0503020204020204" pitchFamily="34" charset="-122"/>
              </a:rPr>
              <a:t>网络：</a:t>
            </a:r>
            <a:endParaRPr lang="en-US" altLang="zh-CN" b="1"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GCN</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NN4G</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err="1">
                <a:solidFill>
                  <a:prstClr val="black"/>
                </a:solidFill>
                <a:latin typeface="微软雅黑" panose="020B0503020204020204" pitchFamily="34" charset="-122"/>
                <a:ea typeface="微软雅黑" panose="020B0503020204020204" pitchFamily="34" charset="-122"/>
              </a:rPr>
              <a:t>GraghSAGE</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GIN</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a:solidFill>
                  <a:prstClr val="black"/>
                </a:solidFill>
                <a:latin typeface="微软雅黑" panose="020B0503020204020204" pitchFamily="34" charset="-122"/>
                <a:ea typeface="微软雅黑" panose="020B0503020204020204" pitchFamily="34" charset="-122"/>
              </a:rPr>
              <a:t>3WL-GNN</a:t>
            </a:r>
          </a:p>
        </p:txBody>
      </p:sp>
      <p:pic>
        <p:nvPicPr>
          <p:cNvPr id="2" name="图片 1">
            <a:extLst>
              <a:ext uri="{FF2B5EF4-FFF2-40B4-BE49-F238E27FC236}">
                <a16:creationId xmlns:a16="http://schemas.microsoft.com/office/drawing/2014/main" id="{B0B631A6-7520-1A44-8BE2-459348B951F7}"/>
              </a:ext>
            </a:extLst>
          </p:cNvPr>
          <p:cNvPicPr>
            <a:picLocks noChangeAspect="1"/>
          </p:cNvPicPr>
          <p:nvPr/>
        </p:nvPicPr>
        <p:blipFill>
          <a:blip r:embed="rId4"/>
          <a:stretch>
            <a:fillRect/>
          </a:stretch>
        </p:blipFill>
        <p:spPr>
          <a:xfrm>
            <a:off x="6834925" y="3702376"/>
            <a:ext cx="4422320" cy="1746747"/>
          </a:xfrm>
          <a:prstGeom prst="rect">
            <a:avLst/>
          </a:prstGeom>
        </p:spPr>
      </p:pic>
      <p:pic>
        <p:nvPicPr>
          <p:cNvPr id="3" name="图片 2">
            <a:extLst>
              <a:ext uri="{FF2B5EF4-FFF2-40B4-BE49-F238E27FC236}">
                <a16:creationId xmlns:a16="http://schemas.microsoft.com/office/drawing/2014/main" id="{A8D47266-E34F-614C-984B-076852E6A71C}"/>
              </a:ext>
            </a:extLst>
          </p:cNvPr>
          <p:cNvPicPr>
            <a:picLocks noChangeAspect="1"/>
          </p:cNvPicPr>
          <p:nvPr/>
        </p:nvPicPr>
        <p:blipFill>
          <a:blip r:embed="rId5"/>
          <a:stretch>
            <a:fillRect/>
          </a:stretch>
        </p:blipFill>
        <p:spPr>
          <a:xfrm>
            <a:off x="6390461" y="1977200"/>
            <a:ext cx="5577417" cy="1725176"/>
          </a:xfrm>
          <a:prstGeom prst="rect">
            <a:avLst/>
          </a:prstGeom>
        </p:spPr>
      </p:pic>
    </p:spTree>
    <p:extLst>
      <p:ext uri="{BB962C8B-B14F-4D97-AF65-F5344CB8AC3E}">
        <p14:creationId xmlns:p14="http://schemas.microsoft.com/office/powerpoint/2010/main" val="256404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44307" y="1379529"/>
            <a:ext cx="9469368" cy="546753"/>
            <a:chOff x="793919" y="1426109"/>
            <a:chExt cx="9469368" cy="546753"/>
          </a:xfrm>
        </p:grpSpPr>
        <p:sp>
          <p:nvSpPr>
            <p:cNvPr id="6" name="矩形 5"/>
            <p:cNvSpPr/>
            <p:nvPr/>
          </p:nvSpPr>
          <p:spPr>
            <a:xfrm>
              <a:off x="1255027" y="1426109"/>
              <a:ext cx="9008260" cy="546753"/>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对抗神经网络（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Generative</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Adversarial</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Network,</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 </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GAN</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204" name="矩形 203"/>
          <p:cNvSpPr/>
          <p:nvPr/>
        </p:nvSpPr>
        <p:spPr>
          <a:xfrm>
            <a:off x="744308" y="2526575"/>
            <a:ext cx="5351693" cy="2536400"/>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引入特性：</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无监督学习</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CC0099"/>
              </a:buClr>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核心思想</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02122"/>
                </a:solidFill>
                <a:latin typeface="Arial" panose="020B0604020202020204" pitchFamily="34" charset="0"/>
                <a:ea typeface="微软雅黑" panose="020B0503020204020204" pitchFamily="34" charset="-122"/>
              </a:rPr>
              <a:t>生成对抗网络由一个生成网络</a:t>
            </a:r>
            <a:r>
              <a:rPr lang="en-US" altLang="zh-CN" dirty="0">
                <a:solidFill>
                  <a:srgbClr val="202122"/>
                </a:solidFill>
                <a:latin typeface="Arial" panose="020B0604020202020204" pitchFamily="34" charset="0"/>
                <a:ea typeface="微软雅黑" panose="020B0503020204020204" pitchFamily="34" charset="-122"/>
              </a:rPr>
              <a:t>G</a:t>
            </a:r>
            <a:r>
              <a:rPr lang="zh-CN" altLang="en-US" dirty="0">
                <a:solidFill>
                  <a:srgbClr val="202122"/>
                </a:solidFill>
                <a:latin typeface="Arial" panose="020B0604020202020204" pitchFamily="34" charset="0"/>
                <a:ea typeface="微软雅黑" panose="020B0503020204020204" pitchFamily="34" charset="-122"/>
              </a:rPr>
              <a:t>与一个判别网络</a:t>
            </a:r>
            <a:r>
              <a:rPr lang="en-US" altLang="zh-CN" dirty="0">
                <a:solidFill>
                  <a:srgbClr val="202122"/>
                </a:solidFill>
                <a:latin typeface="Arial" panose="020B0604020202020204" pitchFamily="34" charset="0"/>
                <a:ea typeface="微软雅黑" panose="020B0503020204020204" pitchFamily="34" charset="-122"/>
              </a:rPr>
              <a:t>D</a:t>
            </a:r>
            <a:r>
              <a:rPr lang="zh-CN" altLang="en-US" dirty="0">
                <a:solidFill>
                  <a:srgbClr val="202122"/>
                </a:solidFill>
                <a:latin typeface="Arial" panose="020B0604020202020204" pitchFamily="34" charset="0"/>
                <a:ea typeface="微软雅黑" panose="020B0503020204020204" pitchFamily="34" charset="-122"/>
              </a:rPr>
              <a:t>组成，通过两个神经网络相互博弈的方式进行学习</a:t>
            </a:r>
            <a:endParaRPr lang="en-US" altLang="zh-CN" dirty="0">
              <a:solidFill>
                <a:srgbClr val="202122"/>
              </a:solidFill>
              <a:latin typeface="Arial" panose="020B0604020202020204" pitchFamily="34" charset="0"/>
              <a:ea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作用</a:t>
            </a:r>
            <a:r>
              <a:rPr lang="zh-CN" altLang="en-US" dirty="0">
                <a:solidFill>
                  <a:srgbClr val="202122"/>
                </a:solidFill>
                <a:latin typeface="Arial" panose="020B0604020202020204" pitchFamily="34" charset="0"/>
                <a:ea typeface="微软雅黑" panose="020B0503020204020204" pitchFamily="34" charset="-122"/>
                <a:cs typeface="微软雅黑" panose="020B0503020204020204" pitchFamily="34" charset="-122"/>
              </a:rPr>
              <a:t>：生成式任务，如生成、重建、超分辨率等</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nvCxnSpPr>
        <p:spPr>
          <a:xfrm>
            <a:off x="818113" y="3171087"/>
            <a:ext cx="5190571" cy="0"/>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05415" y="37719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sp>
        <p:nvSpPr>
          <p:cNvPr id="14" name="矩形 13"/>
          <p:cNvSpPr/>
          <p:nvPr/>
        </p:nvSpPr>
        <p:spPr>
          <a:xfrm>
            <a:off x="6172201" y="5361138"/>
            <a:ext cx="5392137" cy="8744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50000"/>
              </a:lnSpc>
              <a:defRPr/>
            </a:pPr>
            <a:r>
              <a:rPr lang="zh-CN" altLang="en-US" b="1" dirty="0">
                <a:solidFill>
                  <a:prstClr val="black"/>
                </a:solidFill>
                <a:latin typeface="微软雅黑" panose="020B0503020204020204" pitchFamily="34" charset="-122"/>
                <a:ea typeface="微软雅黑" panose="020B0503020204020204" pitchFamily="34" charset="-122"/>
              </a:rPr>
              <a:t>更多经典</a:t>
            </a:r>
            <a:r>
              <a:rPr lang="en-US" altLang="zh-CN" b="1" dirty="0">
                <a:solidFill>
                  <a:prstClr val="black"/>
                </a:solidFill>
                <a:latin typeface="微软雅黑" panose="020B0503020204020204" pitchFamily="34" charset="-122"/>
                <a:ea typeface="微软雅黑" panose="020B0503020204020204" pitchFamily="34" charset="-122"/>
              </a:rPr>
              <a:t>GAN</a:t>
            </a:r>
            <a:r>
              <a:rPr lang="zh-CN" altLang="en-US" b="1" dirty="0">
                <a:solidFill>
                  <a:prstClr val="black"/>
                </a:solidFill>
                <a:latin typeface="微软雅黑" panose="020B0503020204020204" pitchFamily="34" charset="-122"/>
                <a:ea typeface="微软雅黑" panose="020B0503020204020204" pitchFamily="34" charset="-122"/>
              </a:rPr>
              <a:t>网络：</a:t>
            </a:r>
            <a:endParaRPr lang="en-US" altLang="zh-CN" b="1"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GAN,</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DCGGAN,</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WGAN,</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LSGAN,</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Style-GAN</a:t>
            </a:r>
          </a:p>
        </p:txBody>
      </p:sp>
      <p:pic>
        <p:nvPicPr>
          <p:cNvPr id="3" name="图片 2">
            <a:extLst>
              <a:ext uri="{FF2B5EF4-FFF2-40B4-BE49-F238E27FC236}">
                <a16:creationId xmlns:a16="http://schemas.microsoft.com/office/drawing/2014/main" id="{69D530CA-329E-F048-B9F8-C4E5E3D2F482}"/>
              </a:ext>
            </a:extLst>
          </p:cNvPr>
          <p:cNvPicPr>
            <a:picLocks noChangeAspect="1"/>
          </p:cNvPicPr>
          <p:nvPr/>
        </p:nvPicPr>
        <p:blipFill>
          <a:blip r:embed="rId4"/>
          <a:stretch>
            <a:fillRect/>
          </a:stretch>
        </p:blipFill>
        <p:spPr>
          <a:xfrm>
            <a:off x="6082567" y="2089366"/>
            <a:ext cx="5801693" cy="3189999"/>
          </a:xfrm>
          <a:prstGeom prst="rect">
            <a:avLst/>
          </a:prstGeom>
        </p:spPr>
      </p:pic>
    </p:spTree>
    <p:extLst>
      <p:ext uri="{BB962C8B-B14F-4D97-AF65-F5344CB8AC3E}">
        <p14:creationId xmlns:p14="http://schemas.microsoft.com/office/powerpoint/2010/main" val="251690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698C6F-A104-9A49-83EB-96679D88C8A3}"/>
              </a:ext>
            </a:extLst>
          </p:cNvPr>
          <p:cNvPicPr>
            <a:picLocks noChangeAspect="1"/>
          </p:cNvPicPr>
          <p:nvPr/>
        </p:nvPicPr>
        <p:blipFill>
          <a:blip r:embed="rId3"/>
          <a:stretch>
            <a:fillRect/>
          </a:stretch>
        </p:blipFill>
        <p:spPr>
          <a:xfrm>
            <a:off x="8635386" y="2164625"/>
            <a:ext cx="2879988" cy="3973154"/>
          </a:xfrm>
          <a:prstGeom prst="rect">
            <a:avLst/>
          </a:prstGeom>
        </p:spPr>
      </p:pic>
      <p:pic>
        <p:nvPicPr>
          <p:cNvPr id="8" name="图片 7">
            <a:extLst>
              <a:ext uri="{FF2B5EF4-FFF2-40B4-BE49-F238E27FC236}">
                <a16:creationId xmlns:a16="http://schemas.microsoft.com/office/drawing/2014/main" id="{7F0D0ECF-9F28-7548-9B6D-87FEEFEB9CA8}"/>
              </a:ext>
            </a:extLst>
          </p:cNvPr>
          <p:cNvPicPr>
            <a:picLocks noChangeAspect="1"/>
          </p:cNvPicPr>
          <p:nvPr/>
        </p:nvPicPr>
        <p:blipFill>
          <a:blip r:embed="rId4"/>
          <a:stretch>
            <a:fillRect/>
          </a:stretch>
        </p:blipFill>
        <p:spPr>
          <a:xfrm>
            <a:off x="8752943" y="1241208"/>
            <a:ext cx="1322437" cy="2251292"/>
          </a:xfrm>
          <a:prstGeom prst="rect">
            <a:avLst/>
          </a:prstGeom>
        </p:spPr>
      </p:pic>
      <p:grpSp>
        <p:nvGrpSpPr>
          <p:cNvPr id="5" name="组合 4"/>
          <p:cNvGrpSpPr/>
          <p:nvPr/>
        </p:nvGrpSpPr>
        <p:grpSpPr>
          <a:xfrm>
            <a:off x="744307" y="1379531"/>
            <a:ext cx="8762948" cy="546753"/>
            <a:chOff x="793919" y="1426109"/>
            <a:chExt cx="8762948" cy="546752"/>
          </a:xfrm>
        </p:grpSpPr>
        <p:sp>
          <p:nvSpPr>
            <p:cNvPr id="6" name="矩形 5"/>
            <p:cNvSpPr/>
            <p:nvPr/>
          </p:nvSpPr>
          <p:spPr>
            <a:xfrm>
              <a:off x="1255027" y="1426109"/>
              <a:ext cx="8301840" cy="546752"/>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自注意网络（</a:t>
              </a:r>
              <a:r>
                <a:rPr lang="en-US" altLang="zh-CN" sz="2600" b="1" dirty="0">
                  <a:solidFill>
                    <a:schemeClr val="accent2">
                      <a:lumMod val="75000"/>
                    </a:schemeClr>
                  </a:solidFill>
                  <a:latin typeface="微软雅黑" panose="020B0503020204020204" pitchFamily="34" charset="-122"/>
                  <a:ea typeface="微软雅黑" panose="020B0503020204020204" pitchFamily="34" charset="-122"/>
                </a:rPr>
                <a:t>Transformer</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204" name="矩形 203"/>
          <p:cNvSpPr/>
          <p:nvPr/>
        </p:nvSpPr>
        <p:spPr>
          <a:xfrm>
            <a:off x="744308" y="2164625"/>
            <a:ext cx="5351693" cy="2951898"/>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引入特性：</a:t>
            </a:r>
            <a:r>
              <a:rPr lang="zh-CN" altLang="en-US" dirty="0">
                <a:latin typeface="微软雅黑" panose="020B0503020204020204" pitchFamily="34" charset="-122"/>
                <a:ea typeface="微软雅黑" panose="020B0503020204020204" pitchFamily="34" charset="-122"/>
              </a:rPr>
              <a:t>自注意和多头注意力机制</a:t>
            </a:r>
            <a:endParaRPr lang="en-US" altLang="zh-CN" dirty="0">
              <a:latin typeface="微软雅黑" panose="020B0503020204020204" pitchFamily="34" charset="-122"/>
              <a:ea typeface="微软雅黑" panose="020B0503020204020204" pitchFamily="34" charset="-122"/>
            </a:endParaRPr>
          </a:p>
          <a:p>
            <a:pPr>
              <a:lnSpc>
                <a:spcPct val="150000"/>
              </a:lnSpc>
              <a:buClr>
                <a:srgbClr val="CC0099"/>
              </a:buClr>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en-US" altLang="zh-CN"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QKV</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：三个矩阵</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Query,</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Key,</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Value</a:t>
            </a:r>
          </a:p>
          <a:p>
            <a:pPr marL="342891" indent="-342891">
              <a:lnSpc>
                <a:spcPct val="150000"/>
              </a:lnSpc>
              <a:buClr>
                <a:srgbClr val="CC0099"/>
              </a:buClr>
              <a:buFont typeface="Wingdings" panose="05000000000000000000" pitchFamily="2" charset="2"/>
              <a:buChar char="u"/>
            </a:pPr>
            <a:r>
              <a:rPr lang="en-US" altLang="zh-CN" dirty="0">
                <a:solidFill>
                  <a:srgbClr val="CC0099"/>
                </a:solidFill>
                <a:latin typeface="微软雅黑" panose="020B0503020204020204" pitchFamily="34" charset="-122"/>
                <a:ea typeface="微软雅黑" panose="020B0503020204020204" pitchFamily="34" charset="-122"/>
              </a:rPr>
              <a:t>QK</a:t>
            </a:r>
            <a:r>
              <a:rPr lang="zh-CN" altLang="en-US" dirty="0">
                <a:solidFill>
                  <a:srgbClr val="CC0099"/>
                </a:solidFill>
                <a:latin typeface="微软雅黑" panose="020B0503020204020204" pitchFamily="34" charset="-122"/>
                <a:ea typeface="微软雅黑" panose="020B0503020204020204" pitchFamily="34" charset="-122"/>
              </a:rPr>
              <a:t>内积</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Q</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K</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中每个向量的相关度</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en-US" altLang="zh-CN" dirty="0">
                <a:solidFill>
                  <a:srgbClr val="CC0099"/>
                </a:solidFill>
                <a:latin typeface="微软雅黑" panose="020B0503020204020204" pitchFamily="34" charset="-122"/>
                <a:ea typeface="微软雅黑" panose="020B0503020204020204" pitchFamily="34" charset="-122"/>
              </a:rPr>
              <a:t>Attn</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应用相关度对</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V</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进行缩放，即注意对</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V</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中每个向量的不同重要程度</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rPr>
              <a:t>自注意：</a:t>
            </a:r>
            <a:r>
              <a:rPr lang="en-US" altLang="zh-CN" dirty="0">
                <a:latin typeface="微软雅黑" panose="020B0503020204020204" pitchFamily="34" charset="-122"/>
                <a:ea typeface="微软雅黑" panose="020B0503020204020204" pitchFamily="34" charset="-122"/>
              </a:rPr>
              <a:t>Q</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K</a:t>
            </a:r>
            <a:r>
              <a:rPr lang="zh-CN" altLang="en-US" dirty="0">
                <a:latin typeface="微软雅黑" panose="020B0503020204020204" pitchFamily="34" charset="-122"/>
                <a:ea typeface="微软雅黑" panose="020B0503020204020204" pitchFamily="34" charset="-122"/>
              </a:rPr>
              <a:t>相同时，为自注意</a:t>
            </a:r>
          </a:p>
        </p:txBody>
      </p:sp>
      <p:cxnSp>
        <p:nvCxnSpPr>
          <p:cNvPr id="10" name="直接连接符 9"/>
          <p:cNvCxnSpPr/>
          <p:nvPr/>
        </p:nvCxnSpPr>
        <p:spPr>
          <a:xfrm>
            <a:off x="818113" y="2809137"/>
            <a:ext cx="5190571" cy="0"/>
          </a:xfrm>
          <a:prstGeom prst="line">
            <a:avLst/>
          </a:prstGeom>
          <a:ln>
            <a:solidFill>
              <a:srgbClr val="CC0099"/>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05415" y="37719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典型网络架构</a:t>
            </a:r>
          </a:p>
        </p:txBody>
      </p:sp>
      <p:sp>
        <p:nvSpPr>
          <p:cNvPr id="14" name="矩形 13"/>
          <p:cNvSpPr/>
          <p:nvPr/>
        </p:nvSpPr>
        <p:spPr>
          <a:xfrm>
            <a:off x="744307" y="5323831"/>
            <a:ext cx="6649487" cy="8744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50000"/>
              </a:lnSpc>
              <a:defRPr/>
            </a:pPr>
            <a:r>
              <a:rPr lang="zh-CN" altLang="en-US" b="1" dirty="0">
                <a:solidFill>
                  <a:prstClr val="black"/>
                </a:solidFill>
                <a:latin typeface="微软雅黑" panose="020B0503020204020204" pitchFamily="34" charset="-122"/>
                <a:ea typeface="微软雅黑" panose="020B0503020204020204" pitchFamily="34" charset="-122"/>
              </a:rPr>
              <a:t>更多经典</a:t>
            </a:r>
            <a:r>
              <a:rPr lang="en-US" altLang="zh-CN" b="1" dirty="0">
                <a:solidFill>
                  <a:prstClr val="black"/>
                </a:solidFill>
                <a:latin typeface="微软雅黑" panose="020B0503020204020204" pitchFamily="34" charset="-122"/>
                <a:ea typeface="微软雅黑" panose="020B0503020204020204" pitchFamily="34" charset="-122"/>
              </a:rPr>
              <a:t>Transformer</a:t>
            </a:r>
            <a:r>
              <a:rPr lang="zh-CN" altLang="en-US" b="1" dirty="0">
                <a:solidFill>
                  <a:prstClr val="black"/>
                </a:solidFill>
                <a:latin typeface="微软雅黑" panose="020B0503020204020204" pitchFamily="34" charset="-122"/>
                <a:ea typeface="微软雅黑" panose="020B0503020204020204" pitchFamily="34" charset="-122"/>
              </a:rPr>
              <a:t>网络：</a:t>
            </a:r>
            <a:endParaRPr lang="en-US" altLang="zh-CN" b="1"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Transformer</a:t>
            </a:r>
            <a:r>
              <a:rPr lang="zh-CN" altLang="en-US" b="1" dirty="0">
                <a:solidFill>
                  <a:prstClr val="black"/>
                </a:solidFill>
                <a:latin typeface="微软雅黑" panose="020B0503020204020204" pitchFamily="34" charset="-122"/>
                <a:ea typeface="微软雅黑" panose="020B0503020204020204" pitchFamily="34" charset="-122"/>
              </a:rPr>
              <a:t>，</a:t>
            </a:r>
            <a:r>
              <a:rPr lang="en-US" altLang="zh-CN" b="1" dirty="0" err="1">
                <a:solidFill>
                  <a:prstClr val="black"/>
                </a:solidFill>
                <a:latin typeface="微软雅黑" panose="020B0503020204020204" pitchFamily="34" charset="-122"/>
                <a:ea typeface="微软雅黑" panose="020B0503020204020204" pitchFamily="34" charset="-122"/>
              </a:rPr>
              <a:t>Swin</a:t>
            </a:r>
            <a:r>
              <a:rPr lang="en-US" altLang="zh-CN" b="1" dirty="0">
                <a:solidFill>
                  <a:prstClr val="black"/>
                </a:solidFill>
                <a:latin typeface="微软雅黑" panose="020B0503020204020204" pitchFamily="34" charset="-122"/>
                <a:ea typeface="微软雅黑" panose="020B0503020204020204" pitchFamily="34" charset="-122"/>
              </a:rPr>
              <a:t>-Transformer</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Vision</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prstClr val="black"/>
                </a:solidFill>
                <a:latin typeface="微软雅黑" panose="020B0503020204020204" pitchFamily="34" charset="-122"/>
                <a:ea typeface="微软雅黑" panose="020B0503020204020204" pitchFamily="34" charset="-122"/>
              </a:rPr>
              <a:t>Transformer</a:t>
            </a:r>
          </a:p>
        </p:txBody>
      </p:sp>
      <p:graphicFrame>
        <p:nvGraphicFramePr>
          <p:cNvPr id="4" name="对象 3">
            <a:extLst>
              <a:ext uri="{FF2B5EF4-FFF2-40B4-BE49-F238E27FC236}">
                <a16:creationId xmlns:a16="http://schemas.microsoft.com/office/drawing/2014/main" id="{BC319E45-07FE-D947-9F5C-906AD2F47C41}"/>
              </a:ext>
            </a:extLst>
          </p:cNvPr>
          <p:cNvGraphicFramePr>
            <a:graphicFrameLocks noChangeAspect="1"/>
          </p:cNvGraphicFramePr>
          <p:nvPr/>
        </p:nvGraphicFramePr>
        <p:xfrm>
          <a:off x="4534334" y="68350"/>
          <a:ext cx="4733244" cy="1028967"/>
        </p:xfrm>
        <a:graphic>
          <a:graphicData uri="http://schemas.openxmlformats.org/presentationml/2006/ole">
            <mc:AlternateContent xmlns:mc="http://schemas.openxmlformats.org/markup-compatibility/2006">
              <mc:Choice xmlns:v="urn:schemas-microsoft-com:vml" Requires="v">
                <p:oleObj r:id="rId6" imgW="2336800" imgH="508000" progId="Equation.DSMT4">
                  <p:embed/>
                </p:oleObj>
              </mc:Choice>
              <mc:Fallback>
                <p:oleObj r:id="rId6" imgW="2336800" imgH="508000" progId="Equation.DSMT4">
                  <p:embed/>
                  <p:pic>
                    <p:nvPicPr>
                      <p:cNvPr id="4" name="对象 3">
                        <a:extLst>
                          <a:ext uri="{FF2B5EF4-FFF2-40B4-BE49-F238E27FC236}">
                            <a16:creationId xmlns:a16="http://schemas.microsoft.com/office/drawing/2014/main" id="{BC319E45-07FE-D947-9F5C-906AD2F47C41}"/>
                          </a:ext>
                        </a:extLst>
                      </p:cNvPr>
                      <p:cNvPicPr/>
                      <p:nvPr/>
                    </p:nvPicPr>
                    <p:blipFill>
                      <a:blip r:embed="rId7"/>
                      <a:stretch>
                        <a:fillRect/>
                      </a:stretch>
                    </p:blipFill>
                    <p:spPr>
                      <a:xfrm>
                        <a:off x="4534334" y="68350"/>
                        <a:ext cx="4733244" cy="1028967"/>
                      </a:xfrm>
                      <a:prstGeom prst="rect">
                        <a:avLst/>
                      </a:prstGeom>
                    </p:spPr>
                  </p:pic>
                </p:oleObj>
              </mc:Fallback>
            </mc:AlternateContent>
          </a:graphicData>
        </a:graphic>
      </p:graphicFrame>
    </p:spTree>
    <p:extLst>
      <p:ext uri="{BB962C8B-B14F-4D97-AF65-F5344CB8AC3E}">
        <p14:creationId xmlns:p14="http://schemas.microsoft.com/office/powerpoint/2010/main" val="2632989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en-US" altLang="zh-CN" b="0" dirty="0">
                <a:effectLst/>
              </a:rPr>
              <a:t>Self-attention</a:t>
            </a:r>
            <a:r>
              <a:rPr lang="zh-CN" altLang="en-US" b="0" dirty="0">
                <a:effectLst/>
              </a:rPr>
              <a:t>讲解</a:t>
            </a:r>
            <a:br>
              <a:rPr lang="zh-CN" altLang="en-US" b="0" dirty="0">
                <a:effectLst/>
              </a:rPr>
            </a:br>
            <a:br>
              <a:rPr lang="zh-CN" altLang="en-US" dirty="0">
                <a:effectLst/>
              </a:rPr>
            </a:br>
            <a:endParaRPr lang="zh-CN" altLang="en-US" dirty="0"/>
          </a:p>
        </p:txBody>
      </p:sp>
      <p:pic>
        <p:nvPicPr>
          <p:cNvPr id="13" name="图片 12">
            <a:extLst>
              <a:ext uri="{FF2B5EF4-FFF2-40B4-BE49-F238E27FC236}">
                <a16:creationId xmlns:a16="http://schemas.microsoft.com/office/drawing/2014/main" id="{2E16109F-B2E6-475C-AD19-E6FB220A2933}"/>
              </a:ext>
            </a:extLst>
          </p:cNvPr>
          <p:cNvPicPr>
            <a:picLocks noChangeAspect="1"/>
          </p:cNvPicPr>
          <p:nvPr/>
        </p:nvPicPr>
        <p:blipFill>
          <a:blip r:embed="rId3"/>
          <a:stretch>
            <a:fillRect/>
          </a:stretch>
        </p:blipFill>
        <p:spPr>
          <a:xfrm>
            <a:off x="117328" y="1856510"/>
            <a:ext cx="6535279" cy="3724406"/>
          </a:xfrm>
          <a:prstGeom prst="rect">
            <a:avLst/>
          </a:prstGeom>
        </p:spPr>
      </p:pic>
      <p:pic>
        <p:nvPicPr>
          <p:cNvPr id="16" name="图片 15">
            <a:extLst>
              <a:ext uri="{FF2B5EF4-FFF2-40B4-BE49-F238E27FC236}">
                <a16:creationId xmlns:a16="http://schemas.microsoft.com/office/drawing/2014/main" id="{F57EEB20-7CC8-4270-AD17-9C2AF4E7F907}"/>
              </a:ext>
            </a:extLst>
          </p:cNvPr>
          <p:cNvPicPr>
            <a:picLocks noChangeAspect="1"/>
          </p:cNvPicPr>
          <p:nvPr/>
        </p:nvPicPr>
        <p:blipFill>
          <a:blip r:embed="rId4"/>
          <a:stretch>
            <a:fillRect/>
          </a:stretch>
        </p:blipFill>
        <p:spPr>
          <a:xfrm>
            <a:off x="6535279" y="1016001"/>
            <a:ext cx="5539393" cy="3251382"/>
          </a:xfrm>
          <a:prstGeom prst="rect">
            <a:avLst/>
          </a:prstGeom>
        </p:spPr>
      </p:pic>
      <p:pic>
        <p:nvPicPr>
          <p:cNvPr id="19" name="图片 18">
            <a:extLst>
              <a:ext uri="{FF2B5EF4-FFF2-40B4-BE49-F238E27FC236}">
                <a16:creationId xmlns:a16="http://schemas.microsoft.com/office/drawing/2014/main" id="{1A8D7FDC-E971-44DF-B026-C0DF99CBD487}"/>
              </a:ext>
            </a:extLst>
          </p:cNvPr>
          <p:cNvPicPr>
            <a:picLocks noChangeAspect="1"/>
          </p:cNvPicPr>
          <p:nvPr/>
        </p:nvPicPr>
        <p:blipFill>
          <a:blip r:embed="rId5"/>
          <a:stretch>
            <a:fillRect/>
          </a:stretch>
        </p:blipFill>
        <p:spPr>
          <a:xfrm>
            <a:off x="6652607" y="4267383"/>
            <a:ext cx="3249118" cy="2423256"/>
          </a:xfrm>
          <a:prstGeom prst="rect">
            <a:avLst/>
          </a:prstGeom>
        </p:spPr>
      </p:pic>
    </p:spTree>
    <p:extLst>
      <p:ext uri="{BB962C8B-B14F-4D97-AF65-F5344CB8AC3E}">
        <p14:creationId xmlns:p14="http://schemas.microsoft.com/office/powerpoint/2010/main" val="237762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0C558D8-83BA-FC88-1F70-DCD8DE7E046A}"/>
              </a:ext>
            </a:extLst>
          </p:cNvPr>
          <p:cNvPicPr>
            <a:picLocks noChangeAspect="1"/>
          </p:cNvPicPr>
          <p:nvPr/>
        </p:nvPicPr>
        <p:blipFill>
          <a:blip r:embed="rId3"/>
          <a:stretch>
            <a:fillRect/>
          </a:stretch>
        </p:blipFill>
        <p:spPr>
          <a:xfrm>
            <a:off x="8635386" y="1712563"/>
            <a:ext cx="3207671" cy="4425216"/>
          </a:xfrm>
          <a:prstGeom prst="rect">
            <a:avLst/>
          </a:prstGeom>
        </p:spPr>
      </p:pic>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pPr algn="l"/>
            <a:r>
              <a:rPr lang="en-US" altLang="zh-CN" b="1" i="0" dirty="0">
                <a:solidFill>
                  <a:srgbClr val="191B1F"/>
                </a:solidFill>
                <a:effectLst/>
                <a:highlight>
                  <a:srgbClr val="FFFFFF"/>
                </a:highlight>
                <a:latin typeface="-apple-system"/>
              </a:rPr>
              <a:t>Encoder-Decoder</a:t>
            </a:r>
          </a:p>
        </p:txBody>
      </p:sp>
      <p:pic>
        <p:nvPicPr>
          <p:cNvPr id="3" name="图片 2">
            <a:extLst>
              <a:ext uri="{FF2B5EF4-FFF2-40B4-BE49-F238E27FC236}">
                <a16:creationId xmlns:a16="http://schemas.microsoft.com/office/drawing/2014/main" id="{E57F5E99-26DF-FEDB-E06C-41A1BBBFA353}"/>
              </a:ext>
            </a:extLst>
          </p:cNvPr>
          <p:cNvPicPr>
            <a:picLocks noChangeAspect="1"/>
          </p:cNvPicPr>
          <p:nvPr/>
        </p:nvPicPr>
        <p:blipFill>
          <a:blip r:embed="rId4"/>
          <a:stretch>
            <a:fillRect/>
          </a:stretch>
        </p:blipFill>
        <p:spPr>
          <a:xfrm>
            <a:off x="3178543" y="944369"/>
            <a:ext cx="5716028" cy="1271230"/>
          </a:xfrm>
          <a:prstGeom prst="rect">
            <a:avLst/>
          </a:prstGeom>
        </p:spPr>
      </p:pic>
      <p:sp>
        <p:nvSpPr>
          <p:cNvPr id="8" name="文本框 7">
            <a:extLst>
              <a:ext uri="{FF2B5EF4-FFF2-40B4-BE49-F238E27FC236}">
                <a16:creationId xmlns:a16="http://schemas.microsoft.com/office/drawing/2014/main" id="{5B7704FA-13BB-DCD6-D614-2CBB9CF10D98}"/>
              </a:ext>
            </a:extLst>
          </p:cNvPr>
          <p:cNvSpPr txBox="1"/>
          <p:nvPr/>
        </p:nvSpPr>
        <p:spPr>
          <a:xfrm>
            <a:off x="404892" y="2258879"/>
            <a:ext cx="7878951" cy="369332"/>
          </a:xfrm>
          <a:prstGeom prst="rect">
            <a:avLst/>
          </a:prstGeom>
          <a:noFill/>
        </p:spPr>
        <p:txBody>
          <a:bodyPr wrap="square">
            <a:spAutoFit/>
          </a:bodyPr>
          <a:lstStyle/>
          <a:p>
            <a:r>
              <a:rPr lang="zh-CN" altLang="en-US" b="0" i="0" dirty="0">
                <a:solidFill>
                  <a:srgbClr val="FF0000"/>
                </a:solidFill>
                <a:effectLst/>
                <a:highlight>
                  <a:srgbClr val="FFFFFF"/>
                </a:highlight>
                <a:latin typeface="-apple-system"/>
              </a:rPr>
              <a:t>编码器输出最终向量，将会输入到每个解码器的</a:t>
            </a:r>
            <a:r>
              <a:rPr lang="en-US" altLang="zh-CN" b="0" i="0" dirty="0">
                <a:solidFill>
                  <a:srgbClr val="FF0000"/>
                </a:solidFill>
                <a:effectLst/>
                <a:highlight>
                  <a:srgbClr val="FFFFFF"/>
                </a:highlight>
                <a:latin typeface="-apple-system"/>
              </a:rPr>
              <a:t>Encoder-Decoder Attention</a:t>
            </a:r>
            <a:r>
              <a:rPr lang="zh-CN" altLang="en-US" b="0" i="0" dirty="0">
                <a:solidFill>
                  <a:srgbClr val="FF0000"/>
                </a:solidFill>
                <a:effectLst/>
                <a:highlight>
                  <a:srgbClr val="FFFFFF"/>
                </a:highlight>
                <a:latin typeface="-apple-system"/>
              </a:rPr>
              <a:t>层</a:t>
            </a:r>
            <a:endParaRPr lang="zh-CN" altLang="en-US" dirty="0"/>
          </a:p>
        </p:txBody>
      </p:sp>
      <p:pic>
        <p:nvPicPr>
          <p:cNvPr id="11" name="图片 10">
            <a:extLst>
              <a:ext uri="{FF2B5EF4-FFF2-40B4-BE49-F238E27FC236}">
                <a16:creationId xmlns:a16="http://schemas.microsoft.com/office/drawing/2014/main" id="{79794670-880F-C933-0BC0-D0060D0785F0}"/>
              </a:ext>
            </a:extLst>
          </p:cNvPr>
          <p:cNvPicPr>
            <a:picLocks noChangeAspect="1"/>
          </p:cNvPicPr>
          <p:nvPr/>
        </p:nvPicPr>
        <p:blipFill rotWithShape="1">
          <a:blip r:embed="rId5"/>
          <a:srcRect l="49565"/>
          <a:stretch/>
        </p:blipFill>
        <p:spPr>
          <a:xfrm>
            <a:off x="5210172" y="3429000"/>
            <a:ext cx="2979225" cy="1980731"/>
          </a:xfrm>
          <a:prstGeom prst="rect">
            <a:avLst/>
          </a:prstGeom>
        </p:spPr>
      </p:pic>
      <p:pic>
        <p:nvPicPr>
          <p:cNvPr id="14" name="图片 13">
            <a:extLst>
              <a:ext uri="{FF2B5EF4-FFF2-40B4-BE49-F238E27FC236}">
                <a16:creationId xmlns:a16="http://schemas.microsoft.com/office/drawing/2014/main" id="{E72A20D4-AC0A-AF26-872C-D9D4D82E12D7}"/>
              </a:ext>
            </a:extLst>
          </p:cNvPr>
          <p:cNvPicPr>
            <a:picLocks noChangeAspect="1"/>
          </p:cNvPicPr>
          <p:nvPr/>
        </p:nvPicPr>
        <p:blipFill>
          <a:blip r:embed="rId6"/>
          <a:stretch>
            <a:fillRect/>
          </a:stretch>
        </p:blipFill>
        <p:spPr>
          <a:xfrm>
            <a:off x="491877" y="3342476"/>
            <a:ext cx="4403725" cy="2574826"/>
          </a:xfrm>
          <a:prstGeom prst="rect">
            <a:avLst/>
          </a:prstGeom>
        </p:spPr>
      </p:pic>
      <p:sp>
        <p:nvSpPr>
          <p:cNvPr id="17" name="文本框 16">
            <a:extLst>
              <a:ext uri="{FF2B5EF4-FFF2-40B4-BE49-F238E27FC236}">
                <a16:creationId xmlns:a16="http://schemas.microsoft.com/office/drawing/2014/main" id="{21D27BAC-9449-4F63-AD51-08B2AC3B3677}"/>
              </a:ext>
            </a:extLst>
          </p:cNvPr>
          <p:cNvSpPr txBox="1"/>
          <p:nvPr/>
        </p:nvSpPr>
        <p:spPr>
          <a:xfrm>
            <a:off x="423132" y="2636059"/>
            <a:ext cx="6094708" cy="646331"/>
          </a:xfrm>
          <a:prstGeom prst="rect">
            <a:avLst/>
          </a:prstGeom>
          <a:noFill/>
        </p:spPr>
        <p:txBody>
          <a:bodyPr wrap="square">
            <a:spAutoFit/>
          </a:bodyPr>
          <a:lstStyle/>
          <a:p>
            <a:r>
              <a:rPr lang="en-US" altLang="zh-CN" b="0" i="0" dirty="0">
                <a:solidFill>
                  <a:srgbClr val="FE2C24"/>
                </a:solidFill>
                <a:effectLst/>
                <a:highlight>
                  <a:srgbClr val="FFFFFF"/>
                </a:highlight>
                <a:latin typeface="-apple-system"/>
              </a:rPr>
              <a:t>Masked self-attention</a:t>
            </a:r>
            <a:r>
              <a:rPr lang="zh-CN" altLang="en-US" b="0" i="0" dirty="0">
                <a:solidFill>
                  <a:srgbClr val="4D4D4D"/>
                </a:solidFill>
                <a:effectLst/>
                <a:highlight>
                  <a:srgbClr val="FFFFFF"/>
                </a:highlight>
                <a:latin typeface="-apple-system"/>
              </a:rPr>
              <a:t>， 这样以来就只考虑解码器的当前输入和当前输入的左侧部分， 不考虑右侧部分</a:t>
            </a:r>
            <a:endParaRPr lang="zh-CN" altLang="en-US" dirty="0"/>
          </a:p>
        </p:txBody>
      </p:sp>
      <p:sp>
        <p:nvSpPr>
          <p:cNvPr id="18" name="文本框 17">
            <a:extLst>
              <a:ext uri="{FF2B5EF4-FFF2-40B4-BE49-F238E27FC236}">
                <a16:creationId xmlns:a16="http://schemas.microsoft.com/office/drawing/2014/main" id="{C08180D1-3AEC-92BE-B777-E54C2A028D2A}"/>
              </a:ext>
            </a:extLst>
          </p:cNvPr>
          <p:cNvSpPr txBox="1"/>
          <p:nvPr/>
        </p:nvSpPr>
        <p:spPr>
          <a:xfrm>
            <a:off x="491876" y="5887354"/>
            <a:ext cx="7878951" cy="646331"/>
          </a:xfrm>
          <a:prstGeom prst="rect">
            <a:avLst/>
          </a:prstGeom>
          <a:noFill/>
        </p:spPr>
        <p:txBody>
          <a:bodyPr wrap="square">
            <a:spAutoFit/>
          </a:bodyPr>
          <a:lstStyle/>
          <a:p>
            <a:pPr algn="l">
              <a:buFont typeface="Arial" panose="020B0604020202020204" pitchFamily="34" charset="0"/>
              <a:buChar char="•"/>
            </a:pPr>
            <a:r>
              <a:rPr lang="zh-CN" altLang="en-US" b="0" i="0" dirty="0">
                <a:solidFill>
                  <a:srgbClr val="191B1F"/>
                </a:solidFill>
                <a:effectLst/>
                <a:highlight>
                  <a:srgbClr val="FFFFFF"/>
                </a:highlight>
                <a:latin typeface="-apple-system"/>
              </a:rPr>
              <a:t>模型结构更加复杂，需要更多的计算资源和训练时间。</a:t>
            </a:r>
          </a:p>
          <a:p>
            <a:pPr algn="l">
              <a:buFont typeface="Arial" panose="020B0604020202020204" pitchFamily="34" charset="0"/>
              <a:buChar char="•"/>
            </a:pPr>
            <a:r>
              <a:rPr lang="zh-CN" altLang="en-US" b="0" i="0" dirty="0">
                <a:solidFill>
                  <a:srgbClr val="191B1F"/>
                </a:solidFill>
                <a:effectLst/>
                <a:highlight>
                  <a:srgbClr val="FFFFFF"/>
                </a:highlight>
                <a:latin typeface="-apple-system"/>
              </a:rPr>
              <a:t>模型的优化和调整更加困难，特别是在处理多任务和</a:t>
            </a:r>
            <a:r>
              <a:rPr lang="zh-CN" altLang="en-US" b="0" i="0" u="none" strike="noStrike" dirty="0">
                <a:solidFill>
                  <a:srgbClr val="09408E"/>
                </a:solidFill>
                <a:effectLst/>
                <a:highlight>
                  <a:srgbClr val="FFFFFF"/>
                </a:highlight>
                <a:latin typeface="-apple-system"/>
                <a:hlinkClick r:id="rId7"/>
              </a:rPr>
              <a:t>多模态数据</a:t>
            </a:r>
            <a:r>
              <a:rPr lang="zh-CN" altLang="en-US" b="0" i="0" dirty="0">
                <a:solidFill>
                  <a:srgbClr val="191B1F"/>
                </a:solidFill>
                <a:effectLst/>
                <a:highlight>
                  <a:srgbClr val="FFFFFF"/>
                </a:highlight>
                <a:latin typeface="-apple-system"/>
              </a:rPr>
              <a:t>时。</a:t>
            </a:r>
          </a:p>
        </p:txBody>
      </p:sp>
    </p:spTree>
    <p:extLst>
      <p:ext uri="{BB962C8B-B14F-4D97-AF65-F5344CB8AC3E}">
        <p14:creationId xmlns:p14="http://schemas.microsoft.com/office/powerpoint/2010/main" val="279828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5B07-A076-92B3-803D-21D9BF4F841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D131D22-260A-CFA9-6749-C152E8F06065}"/>
              </a:ext>
            </a:extLst>
          </p:cNvPr>
          <p:cNvSpPr>
            <a:spLocks noGrp="1"/>
          </p:cNvSpPr>
          <p:nvPr>
            <p:ph type="title"/>
          </p:nvPr>
        </p:nvSpPr>
        <p:spPr>
          <a:xfrm>
            <a:off x="559118" y="136525"/>
            <a:ext cx="9505631" cy="595630"/>
          </a:xfrm>
        </p:spPr>
        <p:txBody>
          <a:bodyPr/>
          <a:lstStyle/>
          <a:p>
            <a:r>
              <a:rPr lang="en-US" altLang="zh-CN" sz="3600" dirty="0"/>
              <a:t>Outline</a:t>
            </a:r>
            <a:endParaRPr lang="zh-CN" altLang="en-US" sz="3600" dirty="0"/>
          </a:p>
        </p:txBody>
      </p:sp>
      <p:sp>
        <p:nvSpPr>
          <p:cNvPr id="64" name="文本框 63">
            <a:extLst>
              <a:ext uri="{FF2B5EF4-FFF2-40B4-BE49-F238E27FC236}">
                <a16:creationId xmlns:a16="http://schemas.microsoft.com/office/drawing/2014/main" id="{9A52811D-697E-9A3E-E0A1-58A13CD3B405}"/>
              </a:ext>
            </a:extLst>
          </p:cNvPr>
          <p:cNvSpPr txBox="1"/>
          <p:nvPr/>
        </p:nvSpPr>
        <p:spPr>
          <a:xfrm>
            <a:off x="659567" y="1452537"/>
            <a:ext cx="11100217" cy="1639808"/>
          </a:xfrm>
          <a:prstGeom prst="rect">
            <a:avLst/>
          </a:prstGeom>
          <a:noFill/>
        </p:spPr>
        <p:txBody>
          <a:bodyPr wrap="square">
            <a:spAutoFit/>
          </a:bodyPr>
          <a:lstStyle/>
          <a:p>
            <a:pPr marL="342900" indent="-342900">
              <a:lnSpc>
                <a:spcPct val="130000"/>
              </a:lnSpc>
              <a:spcAft>
                <a:spcPts val="600"/>
              </a:spcAft>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人工智能</a:t>
            </a:r>
            <a:endParaRPr lang="en-US" altLang="zh-CN" sz="2400" b="1" dirty="0">
              <a:latin typeface="微软雅黑" panose="020B0503020204020204" pitchFamily="34" charset="-122"/>
              <a:ea typeface="微软雅黑" panose="020B0503020204020204" pitchFamily="34" charset="-122"/>
            </a:endParaRPr>
          </a:p>
          <a:p>
            <a:pPr marL="342900" indent="-342900">
              <a:lnSpc>
                <a:spcPct val="130000"/>
              </a:lnSpc>
              <a:spcAft>
                <a:spcPts val="600"/>
              </a:spcAft>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大语言模型</a:t>
            </a:r>
            <a:endParaRPr lang="en-US" altLang="zh-CN" sz="2400" b="1" dirty="0">
              <a:latin typeface="微软雅黑" panose="020B0503020204020204" pitchFamily="34" charset="-122"/>
              <a:ea typeface="微软雅黑" panose="020B0503020204020204" pitchFamily="34" charset="-122"/>
            </a:endParaRPr>
          </a:p>
          <a:p>
            <a:pPr marL="342900" indent="-342900">
              <a:lnSpc>
                <a:spcPct val="130000"/>
              </a:lnSpc>
              <a:spcAft>
                <a:spcPts val="600"/>
              </a:spcAft>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智能体</a:t>
            </a:r>
            <a:endParaRPr lang="en-US"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7310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en-US" altLang="zh-CN" b="0" dirty="0">
                <a:effectLst/>
              </a:rPr>
              <a:t>Encoder ? Decoder?</a:t>
            </a:r>
            <a:endParaRPr lang="zh-CN" altLang="en-US" dirty="0"/>
          </a:p>
        </p:txBody>
      </p:sp>
      <p:pic>
        <p:nvPicPr>
          <p:cNvPr id="5" name="图片 4">
            <a:extLst>
              <a:ext uri="{FF2B5EF4-FFF2-40B4-BE49-F238E27FC236}">
                <a16:creationId xmlns:a16="http://schemas.microsoft.com/office/drawing/2014/main" id="{1231217F-4905-E28B-09E2-C34FD56CE0ED}"/>
              </a:ext>
            </a:extLst>
          </p:cNvPr>
          <p:cNvPicPr>
            <a:picLocks noChangeAspect="1"/>
          </p:cNvPicPr>
          <p:nvPr/>
        </p:nvPicPr>
        <p:blipFill rotWithShape="1">
          <a:blip r:embed="rId3"/>
          <a:srcRect r="63594"/>
          <a:stretch/>
        </p:blipFill>
        <p:spPr>
          <a:xfrm>
            <a:off x="0" y="3771686"/>
            <a:ext cx="2219968" cy="2609515"/>
          </a:xfrm>
          <a:prstGeom prst="rect">
            <a:avLst/>
          </a:prstGeom>
        </p:spPr>
      </p:pic>
      <p:pic>
        <p:nvPicPr>
          <p:cNvPr id="7" name="图片 6">
            <a:extLst>
              <a:ext uri="{FF2B5EF4-FFF2-40B4-BE49-F238E27FC236}">
                <a16:creationId xmlns:a16="http://schemas.microsoft.com/office/drawing/2014/main" id="{5E565D2D-D065-D5E8-F29B-75241C12A8B1}"/>
              </a:ext>
            </a:extLst>
          </p:cNvPr>
          <p:cNvPicPr>
            <a:picLocks noChangeAspect="1"/>
          </p:cNvPicPr>
          <p:nvPr/>
        </p:nvPicPr>
        <p:blipFill>
          <a:blip r:embed="rId4"/>
          <a:stretch>
            <a:fillRect/>
          </a:stretch>
        </p:blipFill>
        <p:spPr>
          <a:xfrm>
            <a:off x="6499428" y="1630862"/>
            <a:ext cx="5230678" cy="4122806"/>
          </a:xfrm>
          <a:prstGeom prst="rect">
            <a:avLst/>
          </a:prstGeom>
        </p:spPr>
      </p:pic>
      <p:pic>
        <p:nvPicPr>
          <p:cNvPr id="8" name="图片 7">
            <a:extLst>
              <a:ext uri="{FF2B5EF4-FFF2-40B4-BE49-F238E27FC236}">
                <a16:creationId xmlns:a16="http://schemas.microsoft.com/office/drawing/2014/main" id="{21BABD8A-B73B-E0FC-5C0B-82C4DFE9A086}"/>
              </a:ext>
            </a:extLst>
          </p:cNvPr>
          <p:cNvPicPr>
            <a:picLocks noChangeAspect="1"/>
          </p:cNvPicPr>
          <p:nvPr/>
        </p:nvPicPr>
        <p:blipFill rotWithShape="1">
          <a:blip r:embed="rId3"/>
          <a:srcRect l="66625"/>
          <a:stretch/>
        </p:blipFill>
        <p:spPr>
          <a:xfrm>
            <a:off x="2568564" y="3989694"/>
            <a:ext cx="2035131" cy="2609515"/>
          </a:xfrm>
          <a:prstGeom prst="rect">
            <a:avLst/>
          </a:prstGeom>
        </p:spPr>
      </p:pic>
      <p:pic>
        <p:nvPicPr>
          <p:cNvPr id="2" name="图片 1">
            <a:extLst>
              <a:ext uri="{FF2B5EF4-FFF2-40B4-BE49-F238E27FC236}">
                <a16:creationId xmlns:a16="http://schemas.microsoft.com/office/drawing/2014/main" id="{BB7DA27C-2943-609B-98D3-772E25035E4C}"/>
              </a:ext>
            </a:extLst>
          </p:cNvPr>
          <p:cNvPicPr>
            <a:picLocks noChangeAspect="1"/>
          </p:cNvPicPr>
          <p:nvPr/>
        </p:nvPicPr>
        <p:blipFill>
          <a:blip r:embed="rId5"/>
          <a:stretch>
            <a:fillRect/>
          </a:stretch>
        </p:blipFill>
        <p:spPr>
          <a:xfrm>
            <a:off x="2583685" y="900550"/>
            <a:ext cx="2159408" cy="2979061"/>
          </a:xfrm>
          <a:prstGeom prst="rect">
            <a:avLst/>
          </a:prstGeom>
        </p:spPr>
      </p:pic>
      <p:pic>
        <p:nvPicPr>
          <p:cNvPr id="3" name="图片 2">
            <a:extLst>
              <a:ext uri="{FF2B5EF4-FFF2-40B4-BE49-F238E27FC236}">
                <a16:creationId xmlns:a16="http://schemas.microsoft.com/office/drawing/2014/main" id="{F7D5242C-0D22-E7A3-1F96-0E5396DF3DB8}"/>
              </a:ext>
            </a:extLst>
          </p:cNvPr>
          <p:cNvPicPr>
            <a:picLocks noChangeAspect="1"/>
          </p:cNvPicPr>
          <p:nvPr/>
        </p:nvPicPr>
        <p:blipFill rotWithShape="1">
          <a:blip r:embed="rId3"/>
          <a:srcRect l="35719" r="33482"/>
          <a:stretch/>
        </p:blipFill>
        <p:spPr>
          <a:xfrm>
            <a:off x="4655629" y="3692265"/>
            <a:ext cx="1878034" cy="2609515"/>
          </a:xfrm>
          <a:prstGeom prst="rect">
            <a:avLst/>
          </a:prstGeom>
        </p:spPr>
      </p:pic>
    </p:spTree>
    <p:extLst>
      <p:ext uri="{BB962C8B-B14F-4D97-AF65-F5344CB8AC3E}">
        <p14:creationId xmlns:p14="http://schemas.microsoft.com/office/powerpoint/2010/main" val="4282032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pPr algn="l"/>
            <a:r>
              <a:rPr lang="en-US" altLang="zh-CN" b="1" i="0" dirty="0">
                <a:solidFill>
                  <a:srgbClr val="191B1F"/>
                </a:solidFill>
                <a:effectLst/>
                <a:highlight>
                  <a:srgbClr val="FFFFFF"/>
                </a:highlight>
                <a:latin typeface="-apple-system"/>
              </a:rPr>
              <a:t>Encoder-only (BERT)</a:t>
            </a:r>
          </a:p>
        </p:txBody>
      </p:sp>
      <p:pic>
        <p:nvPicPr>
          <p:cNvPr id="8" name="图片 7">
            <a:extLst>
              <a:ext uri="{FF2B5EF4-FFF2-40B4-BE49-F238E27FC236}">
                <a16:creationId xmlns:a16="http://schemas.microsoft.com/office/drawing/2014/main" id="{8496E65D-2FBA-F8E2-8832-7B723D609444}"/>
              </a:ext>
            </a:extLst>
          </p:cNvPr>
          <p:cNvPicPr>
            <a:picLocks noChangeAspect="1"/>
          </p:cNvPicPr>
          <p:nvPr/>
        </p:nvPicPr>
        <p:blipFill>
          <a:blip r:embed="rId3"/>
          <a:stretch>
            <a:fillRect/>
          </a:stretch>
        </p:blipFill>
        <p:spPr>
          <a:xfrm>
            <a:off x="5439886" y="1441461"/>
            <a:ext cx="6578813" cy="4602997"/>
          </a:xfrm>
          <a:prstGeom prst="rect">
            <a:avLst/>
          </a:prstGeom>
        </p:spPr>
      </p:pic>
      <p:pic>
        <p:nvPicPr>
          <p:cNvPr id="11" name="图片 10">
            <a:extLst>
              <a:ext uri="{FF2B5EF4-FFF2-40B4-BE49-F238E27FC236}">
                <a16:creationId xmlns:a16="http://schemas.microsoft.com/office/drawing/2014/main" id="{F73291A4-3C17-4982-4785-E5FE1D9A9AEA}"/>
              </a:ext>
            </a:extLst>
          </p:cNvPr>
          <p:cNvPicPr>
            <a:picLocks noChangeAspect="1"/>
          </p:cNvPicPr>
          <p:nvPr/>
        </p:nvPicPr>
        <p:blipFill>
          <a:blip r:embed="rId4"/>
          <a:stretch>
            <a:fillRect/>
          </a:stretch>
        </p:blipFill>
        <p:spPr>
          <a:xfrm>
            <a:off x="418029" y="2045173"/>
            <a:ext cx="5021857" cy="2371122"/>
          </a:xfrm>
          <a:prstGeom prst="rect">
            <a:avLst/>
          </a:prstGeom>
        </p:spPr>
      </p:pic>
      <p:sp>
        <p:nvSpPr>
          <p:cNvPr id="13" name="文本框 12">
            <a:extLst>
              <a:ext uri="{FF2B5EF4-FFF2-40B4-BE49-F238E27FC236}">
                <a16:creationId xmlns:a16="http://schemas.microsoft.com/office/drawing/2014/main" id="{98C62722-1A55-EAE2-28A7-A9C7A0F76E60}"/>
              </a:ext>
            </a:extLst>
          </p:cNvPr>
          <p:cNvSpPr txBox="1"/>
          <p:nvPr/>
        </p:nvSpPr>
        <p:spPr>
          <a:xfrm>
            <a:off x="349182" y="1000955"/>
            <a:ext cx="6094708" cy="369332"/>
          </a:xfrm>
          <a:prstGeom prst="rect">
            <a:avLst/>
          </a:prstGeom>
          <a:noFill/>
        </p:spPr>
        <p:txBody>
          <a:bodyPr wrap="square">
            <a:spAutoFit/>
          </a:bodyPr>
          <a:lstStyle/>
          <a:p>
            <a:r>
              <a:rPr lang="en-US" altLang="zh-CN" b="1" i="0" dirty="0">
                <a:solidFill>
                  <a:srgbClr val="191B1F"/>
                </a:solidFill>
                <a:effectLst/>
                <a:highlight>
                  <a:srgbClr val="FFFFFF"/>
                </a:highlight>
                <a:latin typeface="-apple-system"/>
              </a:rPr>
              <a:t>BERT pre-training</a:t>
            </a:r>
            <a:endParaRPr lang="zh-CN" altLang="en-US" dirty="0"/>
          </a:p>
        </p:txBody>
      </p:sp>
      <p:sp>
        <p:nvSpPr>
          <p:cNvPr id="17" name="文本框 16">
            <a:extLst>
              <a:ext uri="{FF2B5EF4-FFF2-40B4-BE49-F238E27FC236}">
                <a16:creationId xmlns:a16="http://schemas.microsoft.com/office/drawing/2014/main" id="{8DBDE903-160D-97D2-DC42-9647CEB2CA37}"/>
              </a:ext>
            </a:extLst>
          </p:cNvPr>
          <p:cNvSpPr txBox="1"/>
          <p:nvPr/>
        </p:nvSpPr>
        <p:spPr>
          <a:xfrm>
            <a:off x="288655" y="1398842"/>
            <a:ext cx="5151231" cy="646331"/>
          </a:xfrm>
          <a:prstGeom prst="rect">
            <a:avLst/>
          </a:prstGeom>
          <a:noFill/>
        </p:spPr>
        <p:txBody>
          <a:bodyPr wrap="square">
            <a:spAutoFit/>
          </a:bodyPr>
          <a:lstStyle/>
          <a:p>
            <a:r>
              <a:rPr lang="en-US" altLang="zh-CN" b="0" i="0" dirty="0">
                <a:solidFill>
                  <a:srgbClr val="191B1F"/>
                </a:solidFill>
                <a:effectLst/>
                <a:highlight>
                  <a:srgbClr val="FFFFFF"/>
                </a:highlight>
                <a:latin typeface="-apple-system"/>
              </a:rPr>
              <a:t>Masked Language Modelling</a:t>
            </a:r>
            <a:r>
              <a:rPr lang="zh-CN" altLang="en-US" b="0" i="0" dirty="0">
                <a:solidFill>
                  <a:srgbClr val="191B1F"/>
                </a:solidFill>
                <a:effectLst/>
                <a:highlight>
                  <a:srgbClr val="FFFFFF"/>
                </a:highlight>
                <a:latin typeface="-apple-system"/>
              </a:rPr>
              <a:t>（</a:t>
            </a:r>
            <a:r>
              <a:rPr lang="en-US" altLang="zh-CN" b="0" i="0" dirty="0">
                <a:solidFill>
                  <a:srgbClr val="191B1F"/>
                </a:solidFill>
                <a:effectLst/>
                <a:highlight>
                  <a:srgbClr val="FFFFFF"/>
                </a:highlight>
                <a:latin typeface="-apple-system"/>
              </a:rPr>
              <a:t>MLM</a:t>
            </a:r>
            <a:r>
              <a:rPr lang="zh-CN" altLang="en-US" b="0" i="0" dirty="0">
                <a:solidFill>
                  <a:srgbClr val="191B1F"/>
                </a:solidFill>
                <a:effectLst/>
                <a:highlight>
                  <a:srgbClr val="FFFFFF"/>
                </a:highlight>
                <a:latin typeface="-apple-system"/>
              </a:rPr>
              <a:t>） 捕捉词语级别的信息</a:t>
            </a:r>
            <a:endParaRPr lang="zh-CN" altLang="en-US" dirty="0"/>
          </a:p>
        </p:txBody>
      </p:sp>
      <p:sp>
        <p:nvSpPr>
          <p:cNvPr id="19" name="文本框 18">
            <a:extLst>
              <a:ext uri="{FF2B5EF4-FFF2-40B4-BE49-F238E27FC236}">
                <a16:creationId xmlns:a16="http://schemas.microsoft.com/office/drawing/2014/main" id="{9239456B-CBA0-4673-4212-C96697DB11B2}"/>
              </a:ext>
            </a:extLst>
          </p:cNvPr>
          <p:cNvSpPr txBox="1"/>
          <p:nvPr/>
        </p:nvSpPr>
        <p:spPr>
          <a:xfrm>
            <a:off x="173301" y="4411830"/>
            <a:ext cx="6094708" cy="923330"/>
          </a:xfrm>
          <a:prstGeom prst="rect">
            <a:avLst/>
          </a:prstGeom>
          <a:noFill/>
        </p:spPr>
        <p:txBody>
          <a:bodyPr wrap="square">
            <a:spAutoFit/>
          </a:bodyPr>
          <a:lstStyle/>
          <a:p>
            <a:r>
              <a:rPr lang="en-US" altLang="zh-CN" b="0" i="0" dirty="0">
                <a:solidFill>
                  <a:srgbClr val="191B1F"/>
                </a:solidFill>
                <a:effectLst/>
                <a:highlight>
                  <a:srgbClr val="FFFFFF"/>
                </a:highlight>
                <a:latin typeface="-apple-system"/>
              </a:rPr>
              <a:t>Next Sentence Prediction (NSP) </a:t>
            </a:r>
            <a:r>
              <a:rPr lang="zh-CN" altLang="en-US" b="0" i="0" dirty="0">
                <a:solidFill>
                  <a:srgbClr val="191B1F"/>
                </a:solidFill>
                <a:effectLst/>
                <a:highlight>
                  <a:srgbClr val="FFFFFF"/>
                </a:highlight>
                <a:latin typeface="-apple-system"/>
              </a:rPr>
              <a:t>捕捉句子级别信息，简单来说是一个针对句子对的分类问题，判断一组句子中，句子</a:t>
            </a:r>
            <a:r>
              <a:rPr lang="en-US" altLang="zh-CN" b="0" i="0" dirty="0">
                <a:solidFill>
                  <a:srgbClr val="191B1F"/>
                </a:solidFill>
                <a:effectLst/>
                <a:highlight>
                  <a:srgbClr val="FFFFFF"/>
                </a:highlight>
                <a:latin typeface="-apple-system"/>
              </a:rPr>
              <a:t>B</a:t>
            </a:r>
            <a:r>
              <a:rPr lang="zh-CN" altLang="en-US" b="0" i="0" dirty="0">
                <a:solidFill>
                  <a:srgbClr val="191B1F"/>
                </a:solidFill>
                <a:effectLst/>
                <a:highlight>
                  <a:srgbClr val="FFFFFF"/>
                </a:highlight>
                <a:latin typeface="-apple-system"/>
              </a:rPr>
              <a:t>是否为句子</a:t>
            </a:r>
            <a:r>
              <a:rPr lang="en-US" altLang="zh-CN" b="0" i="0" dirty="0">
                <a:solidFill>
                  <a:srgbClr val="191B1F"/>
                </a:solidFill>
                <a:effectLst/>
                <a:highlight>
                  <a:srgbClr val="FFFFFF"/>
                </a:highlight>
                <a:latin typeface="-apple-system"/>
              </a:rPr>
              <a:t>A</a:t>
            </a:r>
            <a:r>
              <a:rPr lang="zh-CN" altLang="en-US" b="0" i="0" dirty="0">
                <a:solidFill>
                  <a:srgbClr val="191B1F"/>
                </a:solidFill>
                <a:effectLst/>
                <a:highlight>
                  <a:srgbClr val="FFFFFF"/>
                </a:highlight>
                <a:latin typeface="-apple-system"/>
              </a:rPr>
              <a:t>的下一句（</a:t>
            </a:r>
            <a:r>
              <a:rPr lang="en-US" altLang="zh-CN" b="0" i="0" dirty="0" err="1">
                <a:solidFill>
                  <a:srgbClr val="191B1F"/>
                </a:solidFill>
                <a:effectLst/>
                <a:highlight>
                  <a:srgbClr val="FFFFFF"/>
                </a:highlight>
                <a:latin typeface="-apple-system"/>
              </a:rPr>
              <a:t>IsNext</a:t>
            </a:r>
            <a:r>
              <a:rPr lang="en-US" altLang="zh-CN" b="0" i="0" dirty="0">
                <a:solidFill>
                  <a:srgbClr val="191B1F"/>
                </a:solidFill>
                <a:effectLst/>
                <a:highlight>
                  <a:srgbClr val="FFFFFF"/>
                </a:highlight>
                <a:latin typeface="-apple-system"/>
              </a:rPr>
              <a:t> or </a:t>
            </a:r>
            <a:r>
              <a:rPr lang="en-US" altLang="zh-CN" b="0" i="0" dirty="0" err="1">
                <a:solidFill>
                  <a:srgbClr val="191B1F"/>
                </a:solidFill>
                <a:effectLst/>
                <a:highlight>
                  <a:srgbClr val="FFFFFF"/>
                </a:highlight>
                <a:latin typeface="-apple-system"/>
              </a:rPr>
              <a:t>NotNext</a:t>
            </a:r>
            <a:r>
              <a:rPr lang="zh-CN" altLang="en-US" b="0" i="0" dirty="0">
                <a:solidFill>
                  <a:srgbClr val="191B1F"/>
                </a:solidFill>
                <a:effectLst/>
                <a:highlight>
                  <a:srgbClr val="FFFFFF"/>
                </a:highlight>
                <a:latin typeface="-apple-system"/>
              </a:rPr>
              <a:t>）</a:t>
            </a:r>
            <a:endParaRPr lang="zh-CN" altLang="en-US" dirty="0"/>
          </a:p>
        </p:txBody>
      </p:sp>
    </p:spTree>
    <p:extLst>
      <p:ext uri="{BB962C8B-B14F-4D97-AF65-F5344CB8AC3E}">
        <p14:creationId xmlns:p14="http://schemas.microsoft.com/office/powerpoint/2010/main" val="114619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pPr algn="l"/>
            <a:r>
              <a:rPr lang="en-US" altLang="zh-CN" b="1" i="0" dirty="0">
                <a:solidFill>
                  <a:srgbClr val="191B1F"/>
                </a:solidFill>
                <a:effectLst/>
                <a:highlight>
                  <a:srgbClr val="FFFFFF"/>
                </a:highlight>
                <a:latin typeface="-apple-system"/>
              </a:rPr>
              <a:t>Encoder-only (BERT)</a:t>
            </a:r>
          </a:p>
        </p:txBody>
      </p:sp>
      <p:pic>
        <p:nvPicPr>
          <p:cNvPr id="5" name="图片 4">
            <a:extLst>
              <a:ext uri="{FF2B5EF4-FFF2-40B4-BE49-F238E27FC236}">
                <a16:creationId xmlns:a16="http://schemas.microsoft.com/office/drawing/2014/main" id="{F22B1C36-F99C-C297-739B-9465C74A7EE3}"/>
              </a:ext>
            </a:extLst>
          </p:cNvPr>
          <p:cNvPicPr>
            <a:picLocks noChangeAspect="1"/>
          </p:cNvPicPr>
          <p:nvPr/>
        </p:nvPicPr>
        <p:blipFill>
          <a:blip r:embed="rId3"/>
          <a:stretch>
            <a:fillRect/>
          </a:stretch>
        </p:blipFill>
        <p:spPr>
          <a:xfrm>
            <a:off x="6432483" y="1232114"/>
            <a:ext cx="4357478" cy="4974955"/>
          </a:xfrm>
          <a:prstGeom prst="rect">
            <a:avLst/>
          </a:prstGeom>
        </p:spPr>
      </p:pic>
      <p:sp>
        <p:nvSpPr>
          <p:cNvPr id="7" name="文本框 6">
            <a:extLst>
              <a:ext uri="{FF2B5EF4-FFF2-40B4-BE49-F238E27FC236}">
                <a16:creationId xmlns:a16="http://schemas.microsoft.com/office/drawing/2014/main" id="{59BA3624-012C-A474-86C0-90E91EF0A48F}"/>
              </a:ext>
            </a:extLst>
          </p:cNvPr>
          <p:cNvSpPr txBox="1"/>
          <p:nvPr/>
        </p:nvSpPr>
        <p:spPr>
          <a:xfrm>
            <a:off x="249910" y="980663"/>
            <a:ext cx="6094708" cy="1477328"/>
          </a:xfrm>
          <a:prstGeom prst="rect">
            <a:avLst/>
          </a:prstGeom>
          <a:noFill/>
        </p:spPr>
        <p:txBody>
          <a:bodyPr wrap="square">
            <a:spAutoFit/>
          </a:bodyPr>
          <a:lstStyle/>
          <a:p>
            <a:pPr algn="l"/>
            <a:r>
              <a:rPr lang="en-US" altLang="zh-CN" b="1" i="0" dirty="0">
                <a:solidFill>
                  <a:srgbClr val="191B1F"/>
                </a:solidFill>
                <a:effectLst/>
                <a:highlight>
                  <a:srgbClr val="FFFFFF"/>
                </a:highlight>
                <a:latin typeface="-apple-system"/>
              </a:rPr>
              <a:t>Bert</a:t>
            </a:r>
            <a:r>
              <a:rPr lang="zh-CN" altLang="en-US" b="1" i="0" dirty="0">
                <a:solidFill>
                  <a:srgbClr val="191B1F"/>
                </a:solidFill>
                <a:effectLst/>
                <a:highlight>
                  <a:srgbClr val="FFFFFF"/>
                </a:highlight>
                <a:latin typeface="-apple-system"/>
              </a:rPr>
              <a:t>微调</a:t>
            </a:r>
            <a:endParaRPr lang="en-US" altLang="zh-CN" b="1" i="0" dirty="0">
              <a:solidFill>
                <a:srgbClr val="191B1F"/>
              </a:solidFill>
              <a:effectLst/>
              <a:highlight>
                <a:srgbClr val="FFFFFF"/>
              </a:highlight>
              <a:latin typeface="-apple-system"/>
            </a:endParaRPr>
          </a:p>
          <a:p>
            <a:pPr algn="l"/>
            <a:endParaRPr lang="zh-CN" altLang="en-US" b="1" i="0" dirty="0">
              <a:solidFill>
                <a:srgbClr val="191B1F"/>
              </a:solidFill>
              <a:effectLst/>
              <a:highlight>
                <a:srgbClr val="FFFFFF"/>
              </a:highlight>
              <a:latin typeface="-apple-system"/>
            </a:endParaRPr>
          </a:p>
          <a:p>
            <a:pPr algn="l"/>
            <a:r>
              <a:rPr lang="zh-CN" altLang="en-US" b="0" i="0" dirty="0">
                <a:solidFill>
                  <a:srgbClr val="191B1F"/>
                </a:solidFill>
                <a:effectLst/>
                <a:highlight>
                  <a:srgbClr val="FFFFFF"/>
                </a:highlight>
                <a:latin typeface="-apple-system"/>
              </a:rPr>
              <a:t>在下游任务中，我们使用少量的标注数据（</a:t>
            </a:r>
            <a:r>
              <a:rPr lang="en-US" altLang="zh-CN" b="0" i="0" dirty="0">
                <a:solidFill>
                  <a:srgbClr val="191B1F"/>
                </a:solidFill>
                <a:effectLst/>
                <a:highlight>
                  <a:srgbClr val="FFFFFF"/>
                </a:highlight>
                <a:latin typeface="-apple-system"/>
              </a:rPr>
              <a:t>labelled data</a:t>
            </a:r>
            <a:r>
              <a:rPr lang="zh-CN" altLang="en-US" b="0" i="0" dirty="0">
                <a:solidFill>
                  <a:srgbClr val="191B1F"/>
                </a:solidFill>
                <a:effectLst/>
                <a:highlight>
                  <a:srgbClr val="FFFFFF"/>
                </a:highlight>
                <a:latin typeface="-apple-system"/>
              </a:rPr>
              <a:t>）对预训练</a:t>
            </a:r>
            <a:r>
              <a:rPr lang="en-US" altLang="zh-CN" b="0" i="0" dirty="0">
                <a:solidFill>
                  <a:srgbClr val="191B1F"/>
                </a:solidFill>
                <a:effectLst/>
                <a:highlight>
                  <a:srgbClr val="FFFFFF"/>
                </a:highlight>
                <a:latin typeface="-apple-system"/>
              </a:rPr>
              <a:t>Transformer</a:t>
            </a:r>
            <a:r>
              <a:rPr lang="zh-CN" altLang="en-US" b="0" i="0" dirty="0">
                <a:solidFill>
                  <a:srgbClr val="191B1F"/>
                </a:solidFill>
                <a:effectLst/>
                <a:highlight>
                  <a:srgbClr val="FFFFFF"/>
                </a:highlight>
                <a:latin typeface="-apple-system"/>
              </a:rPr>
              <a:t>编码器的所有参数进行微调，额外的输出层将从头开始训练。</a:t>
            </a:r>
          </a:p>
        </p:txBody>
      </p:sp>
      <p:pic>
        <p:nvPicPr>
          <p:cNvPr id="12" name="图片 11">
            <a:extLst>
              <a:ext uri="{FF2B5EF4-FFF2-40B4-BE49-F238E27FC236}">
                <a16:creationId xmlns:a16="http://schemas.microsoft.com/office/drawing/2014/main" id="{FEB50F84-6F58-F180-0676-02CF3EE69CBE}"/>
              </a:ext>
            </a:extLst>
          </p:cNvPr>
          <p:cNvPicPr>
            <a:picLocks noChangeAspect="1"/>
          </p:cNvPicPr>
          <p:nvPr/>
        </p:nvPicPr>
        <p:blipFill>
          <a:blip r:embed="rId4"/>
          <a:stretch>
            <a:fillRect/>
          </a:stretch>
        </p:blipFill>
        <p:spPr>
          <a:xfrm>
            <a:off x="1361307" y="2402236"/>
            <a:ext cx="3871913" cy="3049496"/>
          </a:xfrm>
          <a:prstGeom prst="rect">
            <a:avLst/>
          </a:prstGeom>
        </p:spPr>
      </p:pic>
      <p:sp>
        <p:nvSpPr>
          <p:cNvPr id="15" name="文本框 14">
            <a:extLst>
              <a:ext uri="{FF2B5EF4-FFF2-40B4-BE49-F238E27FC236}">
                <a16:creationId xmlns:a16="http://schemas.microsoft.com/office/drawing/2014/main" id="{9F0A6B31-82C8-C04D-EF00-7340DEC9DC09}"/>
              </a:ext>
            </a:extLst>
          </p:cNvPr>
          <p:cNvSpPr txBox="1"/>
          <p:nvPr/>
        </p:nvSpPr>
        <p:spPr>
          <a:xfrm>
            <a:off x="435889" y="5625886"/>
            <a:ext cx="6094708" cy="646331"/>
          </a:xfrm>
          <a:prstGeom prst="rect">
            <a:avLst/>
          </a:prstGeom>
          <a:noFill/>
        </p:spPr>
        <p:txBody>
          <a:bodyPr wrap="square">
            <a:spAutoFit/>
          </a:bodyPr>
          <a:lstStyle/>
          <a:p>
            <a:pPr algn="l">
              <a:buFont typeface="Arial" panose="020B0604020202020204" pitchFamily="34" charset="0"/>
              <a:buChar char="•"/>
            </a:pPr>
            <a:r>
              <a:rPr lang="zh-CN" altLang="en-US" b="0" i="0" dirty="0">
                <a:solidFill>
                  <a:srgbClr val="191B1F"/>
                </a:solidFill>
                <a:effectLst/>
                <a:highlight>
                  <a:srgbClr val="FFFFFF"/>
                </a:highlight>
                <a:latin typeface="-apple-system"/>
              </a:rPr>
              <a:t>短板</a:t>
            </a:r>
            <a:r>
              <a:rPr lang="en-US" altLang="zh-CN" b="0" i="0" dirty="0">
                <a:solidFill>
                  <a:srgbClr val="191B1F"/>
                </a:solidFill>
                <a:effectLst/>
                <a:highlight>
                  <a:srgbClr val="FFFFFF"/>
                </a:highlight>
                <a:latin typeface="-apple-system"/>
              </a:rPr>
              <a:t>1</a:t>
            </a:r>
            <a:r>
              <a:rPr lang="zh-CN" altLang="en-US" b="0" i="0" dirty="0">
                <a:solidFill>
                  <a:srgbClr val="191B1F"/>
                </a:solidFill>
                <a:effectLst/>
                <a:highlight>
                  <a:srgbClr val="FFFFFF"/>
                </a:highlight>
                <a:latin typeface="-apple-system"/>
              </a:rPr>
              <a:t>：对连续的</a:t>
            </a:r>
            <a:r>
              <a:rPr lang="en-US" altLang="zh-CN" b="0" i="0" dirty="0">
                <a:solidFill>
                  <a:srgbClr val="191B1F"/>
                </a:solidFill>
                <a:effectLst/>
                <a:highlight>
                  <a:srgbClr val="FFFFFF"/>
                </a:highlight>
                <a:latin typeface="-apple-system"/>
              </a:rPr>
              <a:t>Mask Token</a:t>
            </a:r>
            <a:r>
              <a:rPr lang="zh-CN" altLang="en-US" b="0" i="0" dirty="0">
                <a:solidFill>
                  <a:srgbClr val="191B1F"/>
                </a:solidFill>
                <a:effectLst/>
                <a:highlight>
                  <a:srgbClr val="FFFFFF"/>
                </a:highlight>
                <a:latin typeface="-apple-system"/>
              </a:rPr>
              <a:t>处理的不好</a:t>
            </a:r>
          </a:p>
          <a:p>
            <a:pPr algn="l">
              <a:buFont typeface="Arial" panose="020B0604020202020204" pitchFamily="34" charset="0"/>
              <a:buChar char="•"/>
            </a:pPr>
            <a:r>
              <a:rPr lang="zh-CN" altLang="en-US" b="0" i="0" dirty="0">
                <a:solidFill>
                  <a:srgbClr val="191B1F"/>
                </a:solidFill>
                <a:effectLst/>
                <a:highlight>
                  <a:srgbClr val="FFFFFF"/>
                </a:highlight>
                <a:latin typeface="-apple-system"/>
              </a:rPr>
              <a:t>短板</a:t>
            </a:r>
            <a:r>
              <a:rPr lang="en-US" altLang="zh-CN" b="0" i="0" dirty="0">
                <a:solidFill>
                  <a:srgbClr val="191B1F"/>
                </a:solidFill>
                <a:effectLst/>
                <a:highlight>
                  <a:srgbClr val="FFFFFF"/>
                </a:highlight>
                <a:latin typeface="-apple-system"/>
              </a:rPr>
              <a:t>2</a:t>
            </a:r>
            <a:r>
              <a:rPr lang="zh-CN" altLang="en-US" b="0" i="0" dirty="0">
                <a:solidFill>
                  <a:srgbClr val="191B1F"/>
                </a:solidFill>
                <a:effectLst/>
                <a:highlight>
                  <a:srgbClr val="FFFFFF"/>
                </a:highlight>
                <a:latin typeface="-apple-system"/>
              </a:rPr>
              <a:t>：没法直接用于做变长的文字生成的任务</a:t>
            </a:r>
          </a:p>
        </p:txBody>
      </p:sp>
    </p:spTree>
    <p:extLst>
      <p:ext uri="{BB962C8B-B14F-4D97-AF65-F5344CB8AC3E}">
        <p14:creationId xmlns:p14="http://schemas.microsoft.com/office/powerpoint/2010/main" val="3257075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pPr algn="l"/>
            <a:r>
              <a:rPr lang="en-US" altLang="zh-CN" b="1" i="0" dirty="0">
                <a:solidFill>
                  <a:srgbClr val="191B1F"/>
                </a:solidFill>
                <a:effectLst/>
                <a:highlight>
                  <a:srgbClr val="FFFFFF"/>
                </a:highlight>
                <a:latin typeface="-apple-system"/>
              </a:rPr>
              <a:t>Decoder-only</a:t>
            </a:r>
          </a:p>
        </p:txBody>
      </p:sp>
      <p:sp>
        <p:nvSpPr>
          <p:cNvPr id="7" name="文本框 6">
            <a:extLst>
              <a:ext uri="{FF2B5EF4-FFF2-40B4-BE49-F238E27FC236}">
                <a16:creationId xmlns:a16="http://schemas.microsoft.com/office/drawing/2014/main" id="{9F705E19-39C7-E30B-6C6E-84883D764C15}"/>
              </a:ext>
            </a:extLst>
          </p:cNvPr>
          <p:cNvSpPr txBox="1"/>
          <p:nvPr/>
        </p:nvSpPr>
        <p:spPr>
          <a:xfrm>
            <a:off x="437660" y="1159191"/>
            <a:ext cx="11191631" cy="707886"/>
          </a:xfrm>
          <a:prstGeom prst="rect">
            <a:avLst/>
          </a:prstGeom>
          <a:noFill/>
        </p:spPr>
        <p:txBody>
          <a:bodyPr wrap="square">
            <a:spAutoFit/>
          </a:bodyPr>
          <a:lstStyle/>
          <a:p>
            <a:r>
              <a:rPr lang="zh-CN" altLang="en-US" sz="2000" dirty="0"/>
              <a:t>相同参数量的训练效率上： </a:t>
            </a:r>
            <a:endParaRPr lang="en-US" altLang="zh-CN" sz="2000" dirty="0"/>
          </a:p>
          <a:p>
            <a:r>
              <a:rPr lang="en-US" altLang="zh-CN" sz="2000" dirty="0"/>
              <a:t>	</a:t>
            </a:r>
            <a:r>
              <a:rPr lang="zh-CN" altLang="en-US" sz="2000" dirty="0"/>
              <a:t>Decoder-Only &gt; Encoder-Only &gt; Encoder-Decoder</a:t>
            </a:r>
            <a:endParaRPr lang="en-US" altLang="zh-CN" sz="2000" dirty="0"/>
          </a:p>
        </p:txBody>
      </p:sp>
      <p:sp>
        <p:nvSpPr>
          <p:cNvPr id="12" name="文本框 11">
            <a:extLst>
              <a:ext uri="{FF2B5EF4-FFF2-40B4-BE49-F238E27FC236}">
                <a16:creationId xmlns:a16="http://schemas.microsoft.com/office/drawing/2014/main" id="{AEEE1E85-E014-5E50-ABA1-330FBBC5EBDC}"/>
              </a:ext>
            </a:extLst>
          </p:cNvPr>
          <p:cNvSpPr txBox="1"/>
          <p:nvPr/>
        </p:nvSpPr>
        <p:spPr>
          <a:xfrm>
            <a:off x="437660" y="2668624"/>
            <a:ext cx="9237785" cy="327692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CN" sz="2000" b="1" i="0" dirty="0">
                <a:solidFill>
                  <a:srgbClr val="191B1F"/>
                </a:solidFill>
                <a:effectLst/>
                <a:highlight>
                  <a:srgbClr val="FFFFFF"/>
                </a:highlight>
                <a:latin typeface="-apple-system"/>
              </a:rPr>
              <a:t>decoder-only</a:t>
            </a:r>
            <a:r>
              <a:rPr lang="zh-CN" altLang="en-US" sz="2000" b="1" i="0" dirty="0">
                <a:solidFill>
                  <a:srgbClr val="191B1F"/>
                </a:solidFill>
                <a:effectLst/>
                <a:highlight>
                  <a:srgbClr val="FFFFFF"/>
                </a:highlight>
                <a:latin typeface="-apple-system"/>
              </a:rPr>
              <a:t>的泛化性能更好</a:t>
            </a:r>
            <a:endParaRPr lang="en-US" altLang="zh-CN" sz="2000" b="1" dirty="0">
              <a:solidFill>
                <a:srgbClr val="191B1F"/>
              </a:solidFill>
              <a:highlight>
                <a:srgbClr val="FFFFFF"/>
              </a:highlight>
              <a:latin typeface="-apple-system"/>
            </a:endParaRPr>
          </a:p>
          <a:p>
            <a:pPr marL="800100" lvl="1" indent="-342900">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apple-system"/>
              </a:rPr>
              <a:t>纯粹的</a:t>
            </a:r>
            <a:r>
              <a:rPr lang="en-US" altLang="zh-CN" sz="2000" b="0" i="0" dirty="0">
                <a:solidFill>
                  <a:srgbClr val="191B1F"/>
                </a:solidFill>
                <a:effectLst/>
                <a:highlight>
                  <a:srgbClr val="FFFFFF"/>
                </a:highlight>
                <a:latin typeface="-apple-system"/>
              </a:rPr>
              <a:t>decoder-only</a:t>
            </a:r>
            <a:r>
              <a:rPr lang="zh-CN" altLang="en-US" sz="2000" b="0" i="0" dirty="0">
                <a:solidFill>
                  <a:srgbClr val="191B1F"/>
                </a:solidFill>
                <a:effectLst/>
                <a:highlight>
                  <a:srgbClr val="FFFFFF"/>
                </a:highlight>
                <a:latin typeface="-apple-system"/>
              </a:rPr>
              <a:t>架构</a:t>
            </a:r>
            <a:r>
              <a:rPr lang="en-US" altLang="zh-CN" sz="2000" b="0" i="0" dirty="0">
                <a:solidFill>
                  <a:srgbClr val="191B1F"/>
                </a:solidFill>
                <a:effectLst/>
                <a:highlight>
                  <a:srgbClr val="FFFFFF"/>
                </a:highlight>
                <a:latin typeface="-apple-system"/>
              </a:rPr>
              <a:t>+next token </a:t>
            </a:r>
            <a:r>
              <a:rPr lang="en-US" altLang="zh-CN" sz="2000" b="0" i="0" dirty="0" err="1">
                <a:solidFill>
                  <a:srgbClr val="191B1F"/>
                </a:solidFill>
                <a:effectLst/>
                <a:highlight>
                  <a:srgbClr val="FFFFFF"/>
                </a:highlight>
                <a:latin typeface="-apple-system"/>
              </a:rPr>
              <a:t>predicition</a:t>
            </a:r>
            <a:r>
              <a:rPr lang="zh-CN" altLang="en-US" sz="2000" b="0" i="0" dirty="0">
                <a:solidFill>
                  <a:srgbClr val="191B1F"/>
                </a:solidFill>
                <a:effectLst/>
                <a:highlight>
                  <a:srgbClr val="FFFFFF"/>
                </a:highlight>
                <a:latin typeface="-apple-system"/>
              </a:rPr>
              <a:t>预训练，每个位置所能接触的信息比其他架构少</a:t>
            </a:r>
            <a:r>
              <a:rPr lang="en-US" altLang="zh-CN" sz="2000" b="0" i="0" dirty="0">
                <a:solidFill>
                  <a:srgbClr val="191B1F"/>
                </a:solidFill>
                <a:effectLst/>
                <a:highlight>
                  <a:srgbClr val="FFFFFF"/>
                </a:highlight>
                <a:latin typeface="-apple-system"/>
              </a:rPr>
              <a:t>, decoder-only</a:t>
            </a:r>
            <a:r>
              <a:rPr lang="zh-CN" altLang="en-US" sz="2000" b="0" i="0" dirty="0">
                <a:solidFill>
                  <a:srgbClr val="191B1F"/>
                </a:solidFill>
                <a:effectLst/>
                <a:highlight>
                  <a:srgbClr val="FFFFFF"/>
                </a:highlight>
                <a:latin typeface="-apple-system"/>
              </a:rPr>
              <a:t>模型学习通用表征的上限更高</a:t>
            </a:r>
            <a:endParaRPr lang="en-US" altLang="zh-CN" sz="2000" dirty="0">
              <a:solidFill>
                <a:srgbClr val="191B1F"/>
              </a:solidFill>
              <a:highlight>
                <a:srgbClr val="FFFFFF"/>
              </a:highlight>
              <a:latin typeface="-apple-system"/>
            </a:endParaRPr>
          </a:p>
          <a:p>
            <a:pPr marL="342900" indent="-342900">
              <a:lnSpc>
                <a:spcPct val="150000"/>
              </a:lnSpc>
              <a:buFont typeface="Arial" panose="020B0604020202020204" pitchFamily="34" charset="0"/>
              <a:buChar char="•"/>
            </a:pPr>
            <a:r>
              <a:rPr lang="zh-CN" altLang="en-US" sz="2000" dirty="0"/>
              <a:t>上下文学习为</a:t>
            </a:r>
            <a:r>
              <a:rPr lang="en-US" altLang="zh-CN" sz="2000" dirty="0"/>
              <a:t>decoder-only</a:t>
            </a:r>
            <a:r>
              <a:rPr lang="zh-CN" altLang="en-US" sz="2000" dirty="0"/>
              <a:t>架构带来的更好的</a:t>
            </a:r>
            <a:r>
              <a:rPr lang="en-US" altLang="zh-CN" sz="2000" dirty="0"/>
              <a:t>few-shot</a:t>
            </a:r>
            <a:r>
              <a:rPr lang="zh-CN" altLang="en-US" sz="2000" dirty="0"/>
              <a:t>性能</a:t>
            </a:r>
            <a:endParaRPr lang="en-US" altLang="zh-CN" sz="2000" dirty="0"/>
          </a:p>
          <a:p>
            <a:pPr marL="800100" lvl="1" indent="-342900">
              <a:lnSpc>
                <a:spcPct val="150000"/>
              </a:lnSpc>
              <a:buFont typeface="Arial" panose="020B0604020202020204" pitchFamily="34" charset="0"/>
              <a:buChar char="•"/>
            </a:pPr>
            <a:r>
              <a:rPr lang="en-US" altLang="zh-CN" sz="2000" b="0" i="0" dirty="0">
                <a:solidFill>
                  <a:srgbClr val="191B1F"/>
                </a:solidFill>
                <a:effectLst/>
                <a:highlight>
                  <a:srgbClr val="FFFFFF"/>
                </a:highlight>
                <a:latin typeface="-apple-system"/>
              </a:rPr>
              <a:t>prompt</a:t>
            </a:r>
            <a:r>
              <a:rPr lang="zh-CN" altLang="en-US" sz="2000" b="0" i="0" dirty="0">
                <a:solidFill>
                  <a:srgbClr val="191B1F"/>
                </a:solidFill>
                <a:effectLst/>
                <a:highlight>
                  <a:srgbClr val="FFFFFF"/>
                </a:highlight>
                <a:latin typeface="-apple-system"/>
              </a:rPr>
              <a:t>可以更加直接地作用于</a:t>
            </a:r>
            <a:r>
              <a:rPr lang="en-US" altLang="zh-CN" sz="2000" b="0" i="0" dirty="0">
                <a:solidFill>
                  <a:srgbClr val="191B1F"/>
                </a:solidFill>
                <a:effectLst/>
                <a:highlight>
                  <a:srgbClr val="FFFFFF"/>
                </a:highlight>
                <a:latin typeface="-apple-system"/>
              </a:rPr>
              <a:t>decoder</a:t>
            </a:r>
            <a:r>
              <a:rPr lang="zh-CN" altLang="en-US" sz="2000" b="0" i="0" dirty="0">
                <a:solidFill>
                  <a:srgbClr val="191B1F"/>
                </a:solidFill>
                <a:effectLst/>
                <a:highlight>
                  <a:srgbClr val="FFFFFF"/>
                </a:highlight>
                <a:latin typeface="-apple-system"/>
              </a:rPr>
              <a:t>每一层的参数，微调的信号更强</a:t>
            </a:r>
            <a:endParaRPr lang="en-US" altLang="zh-CN" sz="2000" dirty="0">
              <a:solidFill>
                <a:srgbClr val="191B1F"/>
              </a:solidFill>
              <a:highlight>
                <a:srgbClr val="FFFFFF"/>
              </a:highlight>
              <a:latin typeface="-apple-system"/>
            </a:endParaRPr>
          </a:p>
          <a:p>
            <a:pPr marL="342900" indent="-342900">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apple-system"/>
              </a:rPr>
              <a:t>轨</a:t>
            </a:r>
            <a:r>
              <a:rPr lang="zh-CN" altLang="en-US" sz="2000" b="1" i="0" dirty="0">
                <a:solidFill>
                  <a:srgbClr val="191B1F"/>
                </a:solidFill>
                <a:effectLst/>
                <a:highlight>
                  <a:srgbClr val="FFFFFF"/>
                </a:highlight>
                <a:latin typeface="-apple-system"/>
              </a:rPr>
              <a:t>迹依赖</a:t>
            </a:r>
            <a:endParaRPr lang="en-US" altLang="zh-CN" sz="2000" b="1" i="0" dirty="0">
              <a:solidFill>
                <a:srgbClr val="191B1F"/>
              </a:solidFill>
              <a:effectLst/>
              <a:highlight>
                <a:srgbClr val="FFFFFF"/>
              </a:highlight>
              <a:latin typeface="-apple-system"/>
            </a:endParaRPr>
          </a:p>
          <a:p>
            <a:pPr marL="800100" lvl="1" indent="-342900">
              <a:lnSpc>
                <a:spcPct val="150000"/>
              </a:lnSpc>
              <a:buFont typeface="Arial" panose="020B0604020202020204" pitchFamily="34" charset="0"/>
              <a:buChar char="•"/>
            </a:pPr>
            <a:r>
              <a:rPr lang="en-US" altLang="zh-CN" sz="2000" b="0" i="0" dirty="0">
                <a:solidFill>
                  <a:srgbClr val="191B1F"/>
                </a:solidFill>
                <a:effectLst/>
                <a:highlight>
                  <a:srgbClr val="FFFFFF"/>
                </a:highlight>
                <a:latin typeface="-apple-system"/>
              </a:rPr>
              <a:t>decoder-only</a:t>
            </a:r>
            <a:r>
              <a:rPr lang="zh-CN" altLang="en-US" sz="2000" b="0" i="0" dirty="0">
                <a:solidFill>
                  <a:srgbClr val="191B1F"/>
                </a:solidFill>
                <a:effectLst/>
                <a:highlight>
                  <a:srgbClr val="FFFFFF"/>
                </a:highlight>
                <a:latin typeface="-apple-system"/>
              </a:rPr>
              <a:t>架构为基础摸索出了一套行之有效的训练方法和</a:t>
            </a:r>
            <a:r>
              <a:rPr lang="en-US" altLang="zh-CN" sz="2000" b="0" i="0" dirty="0">
                <a:solidFill>
                  <a:srgbClr val="191B1F"/>
                </a:solidFill>
                <a:effectLst/>
                <a:highlight>
                  <a:srgbClr val="FFFFFF"/>
                </a:highlight>
                <a:latin typeface="-apple-system"/>
              </a:rPr>
              <a:t>Scaling Law</a:t>
            </a:r>
            <a:endParaRPr lang="zh-CN" altLang="en-US" sz="2000" dirty="0"/>
          </a:p>
        </p:txBody>
      </p:sp>
    </p:spTree>
    <p:extLst>
      <p:ext uri="{BB962C8B-B14F-4D97-AF65-F5344CB8AC3E}">
        <p14:creationId xmlns:p14="http://schemas.microsoft.com/office/powerpoint/2010/main" val="116500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en-US" altLang="zh-CN" b="0" dirty="0">
                <a:effectLst/>
              </a:rPr>
              <a:t>NLP</a:t>
            </a:r>
            <a:endParaRPr lang="zh-CN" altLang="en-US" dirty="0"/>
          </a:p>
        </p:txBody>
      </p:sp>
      <p:sp>
        <p:nvSpPr>
          <p:cNvPr id="13" name="文本框 12">
            <a:extLst>
              <a:ext uri="{FF2B5EF4-FFF2-40B4-BE49-F238E27FC236}">
                <a16:creationId xmlns:a16="http://schemas.microsoft.com/office/drawing/2014/main" id="{36343E68-BBD2-7D79-9D61-63B11F53F618}"/>
              </a:ext>
            </a:extLst>
          </p:cNvPr>
          <p:cNvSpPr txBox="1"/>
          <p:nvPr/>
        </p:nvSpPr>
        <p:spPr>
          <a:xfrm>
            <a:off x="549753" y="1233348"/>
            <a:ext cx="10094802" cy="4654608"/>
          </a:xfrm>
          <a:prstGeom prst="rect">
            <a:avLst/>
          </a:prstGeom>
          <a:noFill/>
        </p:spPr>
        <p:txBody>
          <a:bodyPr wrap="square">
            <a:spAutoFit/>
          </a:bodyPr>
          <a:lstStyle/>
          <a:p>
            <a:pPr algn="l">
              <a:lnSpc>
                <a:spcPct val="150000"/>
              </a:lnSpc>
              <a:buFont typeface="Arial" panose="020B0604020202020204" pitchFamily="34" charset="0"/>
              <a:buChar char="•"/>
            </a:pPr>
            <a:r>
              <a:rPr lang="zh-CN" altLang="en-US" sz="2000" b="0" i="0" u="none" strike="noStrike" dirty="0">
                <a:solidFill>
                  <a:srgbClr val="09408E"/>
                </a:solidFill>
                <a:effectLst/>
                <a:highlight>
                  <a:srgbClr val="FFFFFF"/>
                </a:highlight>
                <a:latin typeface="微软雅黑" panose="020B0503020204020204" pitchFamily="34" charset="-122"/>
                <a:ea typeface="微软雅黑" panose="020B0503020204020204" pitchFamily="34" charset="-122"/>
              </a:rPr>
              <a:t>自然语言理解任务</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(NLU, Natural Language Understanding)</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endPar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特点是能看到完整上下文信息，然后做广义分类任务，典型任务如文本情感分析，词性标注，信息检索等。</a:t>
            </a:r>
          </a:p>
          <a:p>
            <a:pPr algn="l">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有条件自然语言生成任务</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(conditioned-NLG, Natural Language Generation)</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endPar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特点是</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seq2seq</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，典型任务例如机器翻译，自动摘要等。</a:t>
            </a:r>
          </a:p>
          <a:p>
            <a:pPr algn="l">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无条件自然语言生成任务</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(unconditioned-NLG)</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endPar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特点是开放性的句子生成，典型任务如问答系统</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(QA)</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、对话机器人</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r>
              <a:rPr lang="en-US" altLang="zh-CN" sz="2000" b="0" i="0" dirty="0" err="1">
                <a:solidFill>
                  <a:srgbClr val="191B1F"/>
                </a:solidFill>
                <a:effectLst/>
                <a:highlight>
                  <a:srgbClr val="FFFFFF"/>
                </a:highlight>
                <a:latin typeface="微软雅黑" panose="020B0503020204020204" pitchFamily="34" charset="-122"/>
                <a:ea typeface="微软雅黑" panose="020B0503020204020204" pitchFamily="34" charset="-122"/>
              </a:rPr>
              <a:t>ChatBot</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等。</a:t>
            </a:r>
          </a:p>
          <a:p>
            <a:pPr algn="l">
              <a:lnSpc>
                <a:spcPct val="150000"/>
              </a:lnSpc>
            </a:pPr>
            <a:endPar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endParaRPr>
          </a:p>
          <a:p>
            <a:pPr algn="l">
              <a:lnSpc>
                <a:spcPct val="150000"/>
              </a:lnSpc>
            </a:pP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一开始针对不同任务会使用不同的模型，后来发现</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NLG</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任务能通过</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in-context learning + prompt</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来完成</a:t>
            </a:r>
            <a:r>
              <a:rPr lang="en-US" altLang="zh-CN" sz="2000" b="0" i="0" dirty="0">
                <a:solidFill>
                  <a:srgbClr val="191B1F"/>
                </a:solidFill>
                <a:effectLst/>
                <a:highlight>
                  <a:srgbClr val="FFFFFF"/>
                </a:highlight>
                <a:latin typeface="微软雅黑" panose="020B0503020204020204" pitchFamily="34" charset="-122"/>
                <a:ea typeface="微软雅黑" panose="020B0503020204020204" pitchFamily="34" charset="-122"/>
              </a:rPr>
              <a:t>NLU</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任务，于是逐渐收敛到了</a:t>
            </a:r>
            <a:r>
              <a:rPr lang="en-US" altLang="zh-CN" sz="2000" b="0" i="0" u="none" strike="noStrike" dirty="0">
                <a:solidFill>
                  <a:srgbClr val="09408E"/>
                </a:solidFill>
                <a:effectLst/>
                <a:highlight>
                  <a:srgbClr val="FFFFFF"/>
                </a:highlight>
                <a:latin typeface="微软雅黑" panose="020B0503020204020204" pitchFamily="34" charset="-122"/>
                <a:ea typeface="微软雅黑" panose="020B0503020204020204" pitchFamily="34" charset="-122"/>
              </a:rPr>
              <a:t>NLG</a:t>
            </a:r>
            <a:r>
              <a:rPr lang="zh-CN" altLang="en-US" sz="2000" b="0" i="0" u="none" strike="noStrike" dirty="0">
                <a:solidFill>
                  <a:srgbClr val="09408E"/>
                </a:solidFill>
                <a:effectLst/>
                <a:highlight>
                  <a:srgbClr val="FFFFFF"/>
                </a:highlight>
                <a:latin typeface="微软雅黑" panose="020B0503020204020204" pitchFamily="34" charset="-122"/>
                <a:ea typeface="微软雅黑" panose="020B0503020204020204" pitchFamily="34" charset="-122"/>
              </a:rPr>
              <a:t>任务</a:t>
            </a:r>
            <a:r>
              <a:rPr lang="zh-CN" altLang="en-US" sz="2000" b="0" i="0" dirty="0">
                <a:solidFill>
                  <a:srgbClr val="191B1F"/>
                </a:solidFill>
                <a:effectLst/>
                <a:highlight>
                  <a:srgbClr val="FFFFFF"/>
                </a:highlight>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803011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8BA1ED-02D4-5D54-0BA6-51F036037BB8}"/>
              </a:ext>
            </a:extLst>
          </p:cNvPr>
          <p:cNvSpPr>
            <a:spLocks noGrp="1"/>
          </p:cNvSpPr>
          <p:nvPr>
            <p:ph type="title"/>
          </p:nvPr>
        </p:nvSpPr>
        <p:spPr>
          <a:xfrm>
            <a:off x="646901" y="136525"/>
            <a:ext cx="9691277" cy="595630"/>
          </a:xfrm>
        </p:spPr>
        <p:txBody>
          <a:bodyPr>
            <a:normAutofit fontScale="90000"/>
          </a:bodyPr>
          <a:lstStyle/>
          <a:p>
            <a:r>
              <a:rPr lang="en-US" altLang="zh-CN"/>
              <a:t>GPT-4</a:t>
            </a:r>
            <a:r>
              <a:rPr lang="zh-CN" altLang="en-US"/>
              <a:t> </a:t>
            </a:r>
            <a:r>
              <a:rPr lang="en-US" altLang="zh-CN"/>
              <a:t>&amp;</a:t>
            </a:r>
            <a:r>
              <a:rPr lang="zh-CN" altLang="en-US"/>
              <a:t> 大模型</a:t>
            </a:r>
            <a:endParaRPr lang="zh-CN" altLang="en-US" dirty="0"/>
          </a:p>
        </p:txBody>
      </p:sp>
      <p:sp>
        <p:nvSpPr>
          <p:cNvPr id="3" name="文本框 2">
            <a:extLst>
              <a:ext uri="{FF2B5EF4-FFF2-40B4-BE49-F238E27FC236}">
                <a16:creationId xmlns:a16="http://schemas.microsoft.com/office/drawing/2014/main" id="{F6320208-8727-8EC0-41CA-142F017C271F}"/>
              </a:ext>
            </a:extLst>
          </p:cNvPr>
          <p:cNvSpPr txBox="1"/>
          <p:nvPr/>
        </p:nvSpPr>
        <p:spPr>
          <a:xfrm>
            <a:off x="1075698" y="1063076"/>
            <a:ext cx="11116302" cy="400110"/>
          </a:xfrm>
          <a:prstGeom prst="rect">
            <a:avLst/>
          </a:prstGeom>
          <a:noFill/>
        </p:spPr>
        <p:txBody>
          <a:bodyPr wrap="square">
            <a:spAutoFit/>
          </a:bodyPr>
          <a:lstStyle/>
          <a:p>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-4在</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所有自然语言处理下游任务上超过了专用</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模型，是通向通用人工智能的可能</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路径。</a:t>
            </a:r>
            <a:r>
              <a:rPr lang="en-US" altLang="zh-CN" sz="2000" baseline="30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endParaRPr lang="zh-CN" altLang="en-US" sz="2000" baseline="30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E1A18DFB-A74F-978A-8760-C6EB603B5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346" y="1119399"/>
            <a:ext cx="683461" cy="613021"/>
          </a:xfrm>
          <a:prstGeom prst="rect">
            <a:avLst/>
          </a:prstGeom>
        </p:spPr>
      </p:pic>
      <p:graphicFrame>
        <p:nvGraphicFramePr>
          <p:cNvPr id="6" name="图示 5">
            <a:extLst>
              <a:ext uri="{FF2B5EF4-FFF2-40B4-BE49-F238E27FC236}">
                <a16:creationId xmlns:a16="http://schemas.microsoft.com/office/drawing/2014/main" id="{AFE60F8B-76B4-1F3F-551B-FEE2FF4F76B3}"/>
              </a:ext>
            </a:extLst>
          </p:cNvPr>
          <p:cNvGraphicFramePr/>
          <p:nvPr/>
        </p:nvGraphicFramePr>
        <p:xfrm>
          <a:off x="5175272" y="5353932"/>
          <a:ext cx="6810375" cy="1187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文本框 6">
            <a:extLst>
              <a:ext uri="{FF2B5EF4-FFF2-40B4-BE49-F238E27FC236}">
                <a16:creationId xmlns:a16="http://schemas.microsoft.com/office/drawing/2014/main" id="{78D23AEF-24E3-75C2-AD8E-4DF110BE39DD}"/>
              </a:ext>
            </a:extLst>
          </p:cNvPr>
          <p:cNvSpPr txBox="1"/>
          <p:nvPr/>
        </p:nvSpPr>
        <p:spPr>
          <a:xfrm>
            <a:off x="3836442" y="5721542"/>
            <a:ext cx="1423604" cy="400110"/>
          </a:xfrm>
          <a:prstGeom prst="rect">
            <a:avLst/>
          </a:prstGeom>
          <a:noFill/>
        </p:spPr>
        <p:txBody>
          <a:bodyPr wrap="square" rtlCol="0">
            <a:spAutoFit/>
          </a:bodyPr>
          <a:lstStyle/>
          <a:p>
            <a:r>
              <a:rPr kumimoji="1" lang="zh-CN" altLang="en-US" sz="2000" b="1" dirty="0">
                <a:latin typeface="Microsoft YaHei" panose="020B0503020204020204" pitchFamily="34" charset="-122"/>
                <a:ea typeface="Microsoft YaHei" panose="020B0503020204020204" pitchFamily="34" charset="-122"/>
              </a:rPr>
              <a:t>可行路径：</a:t>
            </a:r>
          </a:p>
        </p:txBody>
      </p:sp>
      <p:pic>
        <p:nvPicPr>
          <p:cNvPr id="8" name="图片 7">
            <a:extLst>
              <a:ext uri="{FF2B5EF4-FFF2-40B4-BE49-F238E27FC236}">
                <a16:creationId xmlns:a16="http://schemas.microsoft.com/office/drawing/2014/main" id="{D5128DD3-5467-3C97-8ACD-908EA14C80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01247" y="2578150"/>
            <a:ext cx="3670171" cy="1919194"/>
          </a:xfrm>
          <a:prstGeom prst="rect">
            <a:avLst/>
          </a:prstGeom>
        </p:spPr>
      </p:pic>
      <p:pic>
        <p:nvPicPr>
          <p:cNvPr id="11" name="图片 10">
            <a:extLst>
              <a:ext uri="{FF2B5EF4-FFF2-40B4-BE49-F238E27FC236}">
                <a16:creationId xmlns:a16="http://schemas.microsoft.com/office/drawing/2014/main" id="{4C6A2F59-8756-D794-CF10-0BF0E107BC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93674" y="2453859"/>
            <a:ext cx="4191973" cy="2043486"/>
          </a:xfrm>
          <a:prstGeom prst="rect">
            <a:avLst/>
          </a:prstGeom>
        </p:spPr>
      </p:pic>
      <p:sp>
        <p:nvSpPr>
          <p:cNvPr id="12" name="文本框 11">
            <a:extLst>
              <a:ext uri="{FF2B5EF4-FFF2-40B4-BE49-F238E27FC236}">
                <a16:creationId xmlns:a16="http://schemas.microsoft.com/office/drawing/2014/main" id="{123C05A9-110B-C8AC-93BB-5343AD7C00AC}"/>
              </a:ext>
            </a:extLst>
          </p:cNvPr>
          <p:cNvSpPr txBox="1"/>
          <p:nvPr/>
        </p:nvSpPr>
        <p:spPr>
          <a:xfrm>
            <a:off x="6360521" y="4576237"/>
            <a:ext cx="3187339" cy="430374"/>
          </a:xfrm>
          <a:prstGeom prst="rect">
            <a:avLst/>
          </a:prstGeom>
          <a:noFill/>
        </p:spPr>
        <p:txBody>
          <a:bodyPr wrap="square">
            <a:spAutoFit/>
          </a:bodyPr>
          <a:lstStyle/>
          <a:p>
            <a:pPr marL="74295">
              <a:lnSpc>
                <a:spcPct val="120000"/>
              </a:lnSpc>
              <a:spcBef>
                <a:spcPts val="600"/>
              </a:spcBef>
            </a:pPr>
            <a:r>
              <a:rPr kumimoji="1" lang="zh-CN" altLang="en-US" sz="2000">
                <a:latin typeface="微软雅黑" panose="020B0503020204020204" pitchFamily="34" charset="-122"/>
                <a:ea typeface="微软雅黑" panose="020B0503020204020204" pitchFamily="34" charset="-122"/>
              </a:rPr>
              <a:t>大模型涌现的特殊能力</a:t>
            </a:r>
            <a:endParaRPr kumimoji="1" lang="zh-CN" altLang="en-US" sz="2000" dirty="0">
              <a:solidFill>
                <a:srgbClr val="FF2600"/>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8D47EAA6-133C-E725-B1B7-926BE8EEFE67}"/>
              </a:ext>
            </a:extLst>
          </p:cNvPr>
          <p:cNvSpPr/>
          <p:nvPr/>
        </p:nvSpPr>
        <p:spPr>
          <a:xfrm>
            <a:off x="4101247" y="2453859"/>
            <a:ext cx="3692427"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AA46B9A-E378-DD20-D91F-E170DAAB1F2E}"/>
              </a:ext>
            </a:extLst>
          </p:cNvPr>
          <p:cNvSpPr txBox="1"/>
          <p:nvPr/>
        </p:nvSpPr>
        <p:spPr>
          <a:xfrm>
            <a:off x="3992285" y="2986760"/>
            <a:ext cx="3888093"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In-Context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Learning</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文本内学习</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47A98DDA-8535-CA38-1424-D2A6003BE161}"/>
              </a:ext>
            </a:extLst>
          </p:cNvPr>
          <p:cNvSpPr/>
          <p:nvPr/>
        </p:nvSpPr>
        <p:spPr>
          <a:xfrm>
            <a:off x="7880378" y="2462514"/>
            <a:ext cx="4021814"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D2BE591-58B0-7D5A-2C1C-11E1E2248940}"/>
              </a:ext>
            </a:extLst>
          </p:cNvPr>
          <p:cNvSpPr txBox="1"/>
          <p:nvPr/>
        </p:nvSpPr>
        <p:spPr>
          <a:xfrm>
            <a:off x="8124244" y="3011191"/>
            <a:ext cx="3486320"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Chain-of-Thought</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思维链</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B691826A-C6C5-B36A-1720-C03475CE6E41}"/>
              </a:ext>
            </a:extLst>
          </p:cNvPr>
          <p:cNvSpPr txBox="1"/>
          <p:nvPr/>
        </p:nvSpPr>
        <p:spPr>
          <a:xfrm>
            <a:off x="1075698" y="5612622"/>
            <a:ext cx="236036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大模型的涌现现象</a:t>
            </a:r>
            <a:endParaRPr kumimoji="1" lang="zh-CN" altLang="en-US" sz="2000" dirty="0">
              <a:latin typeface="Microsoft YaHei" panose="020B0503020204020204" pitchFamily="34" charset="-122"/>
              <a:ea typeface="Microsoft YaHei" panose="020B0503020204020204" pitchFamily="34" charset="-122"/>
            </a:endParaRPr>
          </a:p>
        </p:txBody>
      </p:sp>
      <p:grpSp>
        <p:nvGrpSpPr>
          <p:cNvPr id="29" name="组合 28">
            <a:extLst>
              <a:ext uri="{FF2B5EF4-FFF2-40B4-BE49-F238E27FC236}">
                <a16:creationId xmlns:a16="http://schemas.microsoft.com/office/drawing/2014/main" id="{DC74DF71-02A7-16A7-D31C-6DF87B301C6B}"/>
              </a:ext>
            </a:extLst>
          </p:cNvPr>
          <p:cNvGrpSpPr/>
          <p:nvPr/>
        </p:nvGrpSpPr>
        <p:grpSpPr>
          <a:xfrm>
            <a:off x="76073" y="2095375"/>
            <a:ext cx="4357922" cy="3490515"/>
            <a:chOff x="108901" y="2270331"/>
            <a:chExt cx="4357922" cy="3490515"/>
          </a:xfrm>
        </p:grpSpPr>
        <p:grpSp>
          <p:nvGrpSpPr>
            <p:cNvPr id="13" name="组合 12">
              <a:extLst>
                <a:ext uri="{FF2B5EF4-FFF2-40B4-BE49-F238E27FC236}">
                  <a16:creationId xmlns:a16="http://schemas.microsoft.com/office/drawing/2014/main" id="{002029DF-5554-3489-9507-00CFA1D190AE}"/>
                </a:ext>
              </a:extLst>
            </p:cNvPr>
            <p:cNvGrpSpPr/>
            <p:nvPr/>
          </p:nvGrpSpPr>
          <p:grpSpPr>
            <a:xfrm>
              <a:off x="340878" y="2270331"/>
              <a:ext cx="4125945" cy="3490515"/>
              <a:chOff x="340878" y="1988840"/>
              <a:chExt cx="4125945" cy="3490515"/>
            </a:xfrm>
          </p:grpSpPr>
          <p:pic>
            <p:nvPicPr>
              <p:cNvPr id="14" name="图片 13">
                <a:extLst>
                  <a:ext uri="{FF2B5EF4-FFF2-40B4-BE49-F238E27FC236}">
                    <a16:creationId xmlns:a16="http://schemas.microsoft.com/office/drawing/2014/main" id="{7C73C36E-B073-5ED3-74EB-5836D9EC378D}"/>
                  </a:ext>
                </a:extLst>
              </p:cNvPr>
              <p:cNvPicPr>
                <a:picLocks noChangeAspect="1"/>
              </p:cNvPicPr>
              <p:nvPr/>
            </p:nvPicPr>
            <p:blipFill>
              <a:blip r:embed="rId11"/>
              <a:stretch>
                <a:fillRect/>
              </a:stretch>
            </p:blipFill>
            <p:spPr>
              <a:xfrm>
                <a:off x="340878" y="1988840"/>
                <a:ext cx="3528392" cy="3473546"/>
              </a:xfrm>
              <a:prstGeom prst="rect">
                <a:avLst/>
              </a:prstGeom>
            </p:spPr>
          </p:pic>
          <p:cxnSp>
            <p:nvCxnSpPr>
              <p:cNvPr id="15" name="直线箭头连接符 4">
                <a:extLst>
                  <a:ext uri="{FF2B5EF4-FFF2-40B4-BE49-F238E27FC236}">
                    <a16:creationId xmlns:a16="http://schemas.microsoft.com/office/drawing/2014/main" id="{619AA975-1D0D-A485-7156-46E717C3C99D}"/>
                  </a:ext>
                </a:extLst>
              </p:cNvPr>
              <p:cNvCxnSpPr>
                <a:cxnSpLocks/>
              </p:cNvCxnSpPr>
              <p:nvPr/>
            </p:nvCxnSpPr>
            <p:spPr>
              <a:xfrm>
                <a:off x="2559330" y="3645024"/>
                <a:ext cx="711802" cy="28803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sp>
            <p:nvSpPr>
              <p:cNvPr id="16" name="文本框 15">
                <a:extLst>
                  <a:ext uri="{FF2B5EF4-FFF2-40B4-BE49-F238E27FC236}">
                    <a16:creationId xmlns:a16="http://schemas.microsoft.com/office/drawing/2014/main" id="{EECAC96E-AE00-D362-C0E8-27CD8EB547C5}"/>
                  </a:ext>
                </a:extLst>
              </p:cNvPr>
              <p:cNvSpPr txBox="1"/>
              <p:nvPr/>
            </p:nvSpPr>
            <p:spPr>
              <a:xfrm>
                <a:off x="1631504" y="3341346"/>
                <a:ext cx="1137968" cy="523220"/>
              </a:xfrm>
              <a:prstGeom prst="rect">
                <a:avLst/>
              </a:prstGeom>
              <a:noFill/>
            </p:spPr>
            <p:txBody>
              <a:bodyPr wrap="square">
                <a:spAutoFit/>
              </a:bodyPr>
              <a:lstStyle>
                <a:defPPr>
                  <a:defRPr lang="zh-CN"/>
                </a:defPPr>
                <a:lvl1pPr>
                  <a:defRPr kumimoji="1" sz="1400">
                    <a:latin typeface="Microsoft YaHei" panose="020B0503020204020204" pitchFamily="34" charset="-122"/>
                    <a:ea typeface="Microsoft YaHei" panose="020B0503020204020204" pitchFamily="34" charset="-122"/>
                  </a:defRPr>
                </a:lvl1pPr>
              </a:lstStyle>
              <a:p>
                <a:r>
                  <a:rPr lang="zh-CN" altLang="en-US" sz="2800" b="1" dirty="0"/>
                  <a:t>涌现</a:t>
                </a:r>
                <a:endParaRPr lang="en-US" altLang="zh-CN" sz="2800" b="1" dirty="0"/>
              </a:p>
            </p:txBody>
          </p:sp>
          <p:sp>
            <p:nvSpPr>
              <p:cNvPr id="17" name="文本框 16">
                <a:extLst>
                  <a:ext uri="{FF2B5EF4-FFF2-40B4-BE49-F238E27FC236}">
                    <a16:creationId xmlns:a16="http://schemas.microsoft.com/office/drawing/2014/main" id="{C7CEBED1-36E1-9869-10F2-11CDD926FFA7}"/>
                  </a:ext>
                </a:extLst>
              </p:cNvPr>
              <p:cNvSpPr txBox="1"/>
              <p:nvPr/>
            </p:nvSpPr>
            <p:spPr>
              <a:xfrm>
                <a:off x="3170679" y="51106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模型规模</a:t>
                </a:r>
                <a:r>
                  <a:rPr kumimoji="1" lang="en-US" altLang="zh-CN" sz="1600"/>
                  <a:t>)</a:t>
                </a:r>
                <a:endParaRPr kumimoji="1" lang="zh-CN" altLang="en-US" sz="1600" dirty="0"/>
              </a:p>
            </p:txBody>
          </p:sp>
        </p:grpSp>
        <p:sp>
          <p:nvSpPr>
            <p:cNvPr id="28" name="文本框 27">
              <a:extLst>
                <a:ext uri="{FF2B5EF4-FFF2-40B4-BE49-F238E27FC236}">
                  <a16:creationId xmlns:a16="http://schemas.microsoft.com/office/drawing/2014/main" id="{2024965A-AB6A-582C-87C2-260E0FF74791}"/>
                </a:ext>
              </a:extLst>
            </p:cNvPr>
            <p:cNvSpPr txBox="1"/>
            <p:nvPr/>
          </p:nvSpPr>
          <p:spPr>
            <a:xfrm>
              <a:off x="108901" y="28252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分数</a:t>
              </a:r>
              <a:r>
                <a:rPr kumimoji="1" lang="en-US" altLang="zh-CN" sz="1600"/>
                <a:t>)</a:t>
              </a:r>
              <a:endParaRPr kumimoji="1" lang="zh-CN" altLang="en-US" sz="1600" dirty="0"/>
            </a:p>
          </p:txBody>
        </p:sp>
      </p:grpSp>
      <p:sp>
        <p:nvSpPr>
          <p:cNvPr id="5" name="文本框 4">
            <a:extLst>
              <a:ext uri="{FF2B5EF4-FFF2-40B4-BE49-F238E27FC236}">
                <a16:creationId xmlns:a16="http://schemas.microsoft.com/office/drawing/2014/main" id="{497B5447-F4A4-CA81-922E-1D9FFEB5C73F}"/>
              </a:ext>
            </a:extLst>
          </p:cNvPr>
          <p:cNvSpPr txBox="1"/>
          <p:nvPr/>
        </p:nvSpPr>
        <p:spPr>
          <a:xfrm>
            <a:off x="1180185" y="4052950"/>
            <a:ext cx="214969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参数量</a:t>
            </a:r>
            <a:r>
              <a:rPr kumimoji="1" lang="en-US" altLang="zh-CN" sz="2000">
                <a:latin typeface="Microsoft YaHei" panose="020B0503020204020204" pitchFamily="34" charset="-122"/>
                <a:ea typeface="Microsoft YaHei" panose="020B0503020204020204" pitchFamily="34" charset="-122"/>
              </a:rPr>
              <a:t>: 100</a:t>
            </a:r>
            <a:r>
              <a:rPr kumimoji="1" lang="zh-CN" altLang="en-US" sz="2000">
                <a:latin typeface="Microsoft YaHei" panose="020B0503020204020204" pitchFamily="34" charset="-122"/>
                <a:ea typeface="Microsoft YaHei" panose="020B0503020204020204" pitchFamily="34" charset="-122"/>
              </a:rPr>
              <a:t>亿</a:t>
            </a:r>
            <a:endParaRPr kumimoji="1" lang="zh-CN" altLang="en-US" sz="2000" dirty="0">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E8960EDD-DAD7-0D03-1734-6514B8ACA91F}"/>
              </a:ext>
            </a:extLst>
          </p:cNvPr>
          <p:cNvSpPr txBox="1"/>
          <p:nvPr/>
        </p:nvSpPr>
        <p:spPr>
          <a:xfrm>
            <a:off x="247499" y="6331253"/>
            <a:ext cx="6130290" cy="307777"/>
          </a:xfrm>
          <a:prstGeom prst="rect">
            <a:avLst/>
          </a:prstGeom>
          <a:noFill/>
        </p:spPr>
        <p:txBody>
          <a:bodyPr wrap="square">
            <a:spAutoFit/>
          </a:bodyPr>
          <a:lstStyle/>
          <a:p>
            <a:r>
              <a:rPr lang="en-US" altLang="zh-CN" sz="1400" baseline="30000">
                <a:latin typeface="Microsoft YaHei" panose="020B0503020204020204" pitchFamily="34" charset="-122"/>
                <a:ea typeface="Microsoft YaHei" panose="020B0503020204020204" pitchFamily="34" charset="-122"/>
              </a:rPr>
              <a:t>1</a:t>
            </a:r>
            <a:r>
              <a:rPr lang="en-US" altLang="zh-CN" sz="1400">
                <a:latin typeface="Microsoft YaHei" panose="020B0503020204020204" pitchFamily="34" charset="-122"/>
                <a:ea typeface="Microsoft YaHei" panose="020B0503020204020204" pitchFamily="34" charset="-122"/>
              </a:rPr>
              <a:t> 10.48550/arXiv.2303.12712</a:t>
            </a:r>
            <a:endParaRPr lang="zh-CN" altLang="en-US" sz="1400"/>
          </a:p>
        </p:txBody>
      </p:sp>
      <p:sp>
        <p:nvSpPr>
          <p:cNvPr id="21" name="文本框 20">
            <a:extLst>
              <a:ext uri="{FF2B5EF4-FFF2-40B4-BE49-F238E27FC236}">
                <a16:creationId xmlns:a16="http://schemas.microsoft.com/office/drawing/2014/main" id="{8A891C38-2449-A6F7-C6BE-6CC116E84DF5}"/>
              </a:ext>
            </a:extLst>
          </p:cNvPr>
          <p:cNvSpPr txBox="1"/>
          <p:nvPr/>
        </p:nvSpPr>
        <p:spPr>
          <a:xfrm>
            <a:off x="1075698" y="1447698"/>
            <a:ext cx="11116302"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证明了</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预训练和指令微调大模型</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的模式是实现更高层次智能的有效途径。</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56037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710E789-E9D2-3BC5-42F2-4E06BB876882}"/>
              </a:ext>
            </a:extLst>
          </p:cNvPr>
          <p:cNvSpPr txBox="1"/>
          <p:nvPr/>
        </p:nvSpPr>
        <p:spPr>
          <a:xfrm>
            <a:off x="5770782" y="4056989"/>
            <a:ext cx="6421218" cy="1015663"/>
          </a:xfrm>
          <a:prstGeom prst="rect">
            <a:avLst/>
          </a:prstGeom>
          <a:noFill/>
        </p:spPr>
        <p:txBody>
          <a:bodyPr wrap="square">
            <a:spAutoFit/>
          </a:bodyPr>
          <a:lstStyle/>
          <a:p>
            <a:pPr marL="742950" lvl="1" indent="-285750">
              <a:buFont typeface="Arial" panose="020B0604020202020204" pitchFamily="34" charset="0"/>
              <a:buChar char="•"/>
            </a:pP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律师模拟考试排名前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美国高考</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10%(ChatGPT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在倒数</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物理所考研</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量子力学</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》77/150</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100/150</a:t>
            </a:r>
          </a:p>
        </p:txBody>
      </p:sp>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zh-CN" altLang="en-US"/>
              <a:t>目前的“高层次”智能</a:t>
            </a:r>
            <a:endParaRPr lang="zh-CN" altLang="en-US" dirty="0"/>
          </a:p>
        </p:txBody>
      </p:sp>
      <p:sp>
        <p:nvSpPr>
          <p:cNvPr id="11" name="文本框 10">
            <a:extLst>
              <a:ext uri="{FF2B5EF4-FFF2-40B4-BE49-F238E27FC236}">
                <a16:creationId xmlns:a16="http://schemas.microsoft.com/office/drawing/2014/main" id="{C109ADFD-EEF2-C95E-8524-8701D18C5CC3}"/>
              </a:ext>
            </a:extLst>
          </p:cNvPr>
          <p:cNvSpPr txBox="1"/>
          <p:nvPr/>
        </p:nvSpPr>
        <p:spPr>
          <a:xfrm>
            <a:off x="6261623" y="6043170"/>
            <a:ext cx="6597811" cy="400110"/>
          </a:xfrm>
          <a:prstGeom prst="rect">
            <a:avLst/>
          </a:prstGeom>
          <a:noFill/>
        </p:spPr>
        <p:txBody>
          <a:bodyPr wrap="square">
            <a:spAutoFit/>
          </a:bodyPr>
          <a:lstStyle/>
          <a:p>
            <a:pPr lvl="1"/>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体验地址：</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hlinkClick r:id="rId3"/>
              </a:rPr>
              <a:t>https://ai.ihep.ac.cn</a:t>
            </a:r>
            <a:endParaRPr lang="en-US" altLang="zh-CN" sz="2000" b="0" i="0" u="none" strike="noStrike" dirty="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5E32ED15-1F64-88B0-4E7C-6C03C51D219B}"/>
              </a:ext>
            </a:extLst>
          </p:cNvPr>
          <p:cNvPicPr>
            <a:picLocks noChangeAspect="1"/>
          </p:cNvPicPr>
          <p:nvPr/>
        </p:nvPicPr>
        <p:blipFill>
          <a:blip r:embed="rId4"/>
          <a:stretch>
            <a:fillRect/>
          </a:stretch>
        </p:blipFill>
        <p:spPr>
          <a:xfrm>
            <a:off x="73853" y="1193370"/>
            <a:ext cx="6234081" cy="2406829"/>
          </a:xfrm>
          <a:prstGeom prst="rect">
            <a:avLst/>
          </a:prstGeom>
        </p:spPr>
      </p:pic>
      <p:sp>
        <p:nvSpPr>
          <p:cNvPr id="17" name="文本框 16">
            <a:extLst>
              <a:ext uri="{FF2B5EF4-FFF2-40B4-BE49-F238E27FC236}">
                <a16:creationId xmlns:a16="http://schemas.microsoft.com/office/drawing/2014/main" id="{94281319-181A-87C1-1521-ACEBB2DF52FD}"/>
              </a:ext>
            </a:extLst>
          </p:cNvPr>
          <p:cNvSpPr txBox="1"/>
          <p:nvPr/>
        </p:nvSpPr>
        <p:spPr>
          <a:xfrm>
            <a:off x="463580" y="3763290"/>
            <a:ext cx="3302277" cy="1631216"/>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的四个能力：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通用意图理解能力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强大连续对话能力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智能交互修正能力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较强逻辑推理能力</a:t>
            </a:r>
          </a:p>
        </p:txBody>
      </p:sp>
      <p:pic>
        <p:nvPicPr>
          <p:cNvPr id="7" name="图片 6">
            <a:extLst>
              <a:ext uri="{FF2B5EF4-FFF2-40B4-BE49-F238E27FC236}">
                <a16:creationId xmlns:a16="http://schemas.microsoft.com/office/drawing/2014/main" id="{ACB64E06-2DFD-AD4D-DE9F-8DABE5371CF6}"/>
              </a:ext>
            </a:extLst>
          </p:cNvPr>
          <p:cNvPicPr>
            <a:picLocks noChangeAspect="1"/>
          </p:cNvPicPr>
          <p:nvPr/>
        </p:nvPicPr>
        <p:blipFill>
          <a:blip r:embed="rId5"/>
          <a:stretch>
            <a:fillRect/>
          </a:stretch>
        </p:blipFill>
        <p:spPr>
          <a:xfrm>
            <a:off x="6261623" y="1030279"/>
            <a:ext cx="5811396" cy="2865580"/>
          </a:xfrm>
          <a:prstGeom prst="rect">
            <a:avLst/>
          </a:prstGeom>
        </p:spPr>
      </p:pic>
      <p:sp>
        <p:nvSpPr>
          <p:cNvPr id="2" name="文本框 1">
            <a:extLst>
              <a:ext uri="{FF2B5EF4-FFF2-40B4-BE49-F238E27FC236}">
                <a16:creationId xmlns:a16="http://schemas.microsoft.com/office/drawing/2014/main" id="{915044A7-B42F-7B79-289E-387571439E5B}"/>
              </a:ext>
            </a:extLst>
          </p:cNvPr>
          <p:cNvSpPr txBox="1"/>
          <p:nvPr/>
        </p:nvSpPr>
        <p:spPr>
          <a:xfrm>
            <a:off x="463580" y="5535338"/>
            <a:ext cx="3302277"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的两大特征：</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表现与人相似</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与领域无关</a:t>
            </a:r>
          </a:p>
        </p:txBody>
      </p:sp>
      <p:sp>
        <p:nvSpPr>
          <p:cNvPr id="3" name="文本框 2">
            <a:extLst>
              <a:ext uri="{FF2B5EF4-FFF2-40B4-BE49-F238E27FC236}">
                <a16:creationId xmlns:a16="http://schemas.microsoft.com/office/drawing/2014/main" id="{F29CD27D-072B-A0B9-DCB4-D8B5A7279227}"/>
              </a:ext>
            </a:extLst>
          </p:cNvPr>
          <p:cNvSpPr txBox="1"/>
          <p:nvPr/>
        </p:nvSpPr>
        <p:spPr>
          <a:xfrm>
            <a:off x="4639714" y="3173914"/>
            <a:ext cx="1600344" cy="338554"/>
          </a:xfrm>
          <a:prstGeom prst="rect">
            <a:avLst/>
          </a:prstGeom>
          <a:noFill/>
        </p:spPr>
        <p:txBody>
          <a:bodyPr wrap="square">
            <a:spAutoFit/>
          </a:bodyPr>
          <a:lstStyle/>
          <a:p>
            <a:r>
              <a:rPr lang="zh-CN" altLang="en-US" sz="1600">
                <a:solidFill>
                  <a:schemeClr val="bg1">
                    <a:lumMod val="50000"/>
                  </a:schemeClr>
                </a:solidFill>
                <a:latin typeface="微软雅黑" panose="020B0503020204020204" pitchFamily="34" charset="-122"/>
                <a:ea typeface="微软雅黑" panose="020B0503020204020204" pitchFamily="34" charset="-122"/>
              </a:rPr>
              <a:t>来源：张家俊</a:t>
            </a:r>
          </a:p>
        </p:txBody>
      </p:sp>
    </p:spTree>
    <p:extLst>
      <p:ext uri="{BB962C8B-B14F-4D97-AF65-F5344CB8AC3E}">
        <p14:creationId xmlns:p14="http://schemas.microsoft.com/office/powerpoint/2010/main" val="156720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CD3EBA3-3956-C449-986F-209AC89E38AD}"/>
              </a:ext>
            </a:extLst>
          </p:cNvPr>
          <p:cNvSpPr>
            <a:spLocks noGrp="1"/>
          </p:cNvSpPr>
          <p:nvPr>
            <p:ph type="title"/>
          </p:nvPr>
        </p:nvSpPr>
        <p:spPr/>
        <p:txBody>
          <a:bodyPr/>
          <a:lstStyle/>
          <a:p>
            <a:r>
              <a:rPr kumimoji="1" lang="en-US" altLang="zh-CN" dirty="0" err="1"/>
              <a:t>ChatGPT</a:t>
            </a:r>
            <a:r>
              <a:rPr kumimoji="1" lang="zh-CN" altLang="en-US" dirty="0"/>
              <a:t>的实现原理</a:t>
            </a:r>
          </a:p>
        </p:txBody>
      </p:sp>
      <p:pic>
        <p:nvPicPr>
          <p:cNvPr id="4" name="图片 3">
            <a:extLst>
              <a:ext uri="{FF2B5EF4-FFF2-40B4-BE49-F238E27FC236}">
                <a16:creationId xmlns:a16="http://schemas.microsoft.com/office/drawing/2014/main" id="{2B482CFA-3905-BB40-90C1-59580DEF4D31}"/>
              </a:ext>
            </a:extLst>
          </p:cNvPr>
          <p:cNvPicPr>
            <a:picLocks noChangeAspect="1"/>
          </p:cNvPicPr>
          <p:nvPr/>
        </p:nvPicPr>
        <p:blipFill>
          <a:blip r:embed="rId3"/>
          <a:stretch>
            <a:fillRect/>
          </a:stretch>
        </p:blipFill>
        <p:spPr>
          <a:xfrm>
            <a:off x="300020" y="834414"/>
            <a:ext cx="8400227" cy="482693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a:extLst>
              <a:ext uri="{FF2B5EF4-FFF2-40B4-BE49-F238E27FC236}">
                <a16:creationId xmlns:a16="http://schemas.microsoft.com/office/drawing/2014/main" id="{2B448743-F509-664C-91B2-6A8AC6E96000}"/>
              </a:ext>
            </a:extLst>
          </p:cNvPr>
          <p:cNvPicPr>
            <a:picLocks noChangeAspect="1"/>
          </p:cNvPicPr>
          <p:nvPr/>
        </p:nvPicPr>
        <p:blipFill>
          <a:blip r:embed="rId4"/>
          <a:stretch>
            <a:fillRect/>
          </a:stretch>
        </p:blipFill>
        <p:spPr>
          <a:xfrm>
            <a:off x="2871769" y="1164743"/>
            <a:ext cx="9030629" cy="5274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文本框 5">
            <a:extLst>
              <a:ext uri="{FF2B5EF4-FFF2-40B4-BE49-F238E27FC236}">
                <a16:creationId xmlns:a16="http://schemas.microsoft.com/office/drawing/2014/main" id="{887F823B-04AC-6A44-8222-33133B7C0768}"/>
              </a:ext>
            </a:extLst>
          </p:cNvPr>
          <p:cNvSpPr txBox="1"/>
          <p:nvPr/>
        </p:nvSpPr>
        <p:spPr>
          <a:xfrm>
            <a:off x="2857283" y="6069602"/>
            <a:ext cx="38147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hlinkClick r:id="rId5"/>
              </a:rPr>
              <a:t>https://</a:t>
            </a:r>
            <a:r>
              <a:rPr kumimoji="0" lang="en-US" altLang="zh-CN" sz="1800" b="0" i="0" u="none" strike="noStrike" kern="1200" cap="none" spc="0" normalizeH="0" baseline="0" noProof="0" dirty="0" err="1">
                <a:ln>
                  <a:noFill/>
                </a:ln>
                <a:solidFill>
                  <a:prstClr val="black"/>
                </a:solidFill>
                <a:effectLst/>
                <a:uLnTx/>
                <a:uFillTx/>
                <a:latin typeface="Calibri"/>
                <a:ea typeface="微软雅黑"/>
                <a:cs typeface="+mn-cs"/>
                <a:hlinkClick r:id="rId5"/>
              </a:rPr>
              <a:t>arxiv.org</a:t>
            </a: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hlinkClick r:id="rId5"/>
              </a:rPr>
              <a:t>/abs/2203.02155</a:t>
            </a:r>
            <a:endParaRPr kumimoji="0" lang="zh-CN" altLang="en-US"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本框 6">
            <a:extLst>
              <a:ext uri="{FF2B5EF4-FFF2-40B4-BE49-F238E27FC236}">
                <a16:creationId xmlns:a16="http://schemas.microsoft.com/office/drawing/2014/main" id="{6989858C-B700-D743-98C3-76E6B441E1B2}"/>
              </a:ext>
            </a:extLst>
          </p:cNvPr>
          <p:cNvSpPr txBox="1"/>
          <p:nvPr/>
        </p:nvSpPr>
        <p:spPr>
          <a:xfrm>
            <a:off x="421721" y="5179965"/>
            <a:ext cx="12322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ChatGPT</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文本框 7">
            <a:extLst>
              <a:ext uri="{FF2B5EF4-FFF2-40B4-BE49-F238E27FC236}">
                <a16:creationId xmlns:a16="http://schemas.microsoft.com/office/drawing/2014/main" id="{81DBE245-89E5-B647-A1DB-3BD81A7425D4}"/>
              </a:ext>
            </a:extLst>
          </p:cNvPr>
          <p:cNvSpPr txBox="1"/>
          <p:nvPr/>
        </p:nvSpPr>
        <p:spPr>
          <a:xfrm>
            <a:off x="2871769" y="5641876"/>
            <a:ext cx="1861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InstructGPT</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6559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a:xfrm>
            <a:off x="1919537" y="105353"/>
            <a:ext cx="8856984" cy="663575"/>
          </a:xfrm>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r>
              <a:rPr lang="en-US" altLang="zh-CN" dirty="0">
                <a:latin typeface="微軟正黑體" panose="020B0604030504040204" pitchFamily="34" charset="-120"/>
                <a:ea typeface="微軟正黑體" panose="020B0604030504040204" pitchFamily="34" charset="-120"/>
              </a:rPr>
              <a:t>(</a:t>
            </a:r>
            <a:r>
              <a:rPr lang="zh-CN" altLang="en-US" dirty="0">
                <a:latin typeface="微軟正黑體" panose="020B0604030504040204" pitchFamily="34" charset="-120"/>
                <a:ea typeface="微軟正黑體" panose="020B0604030504040204" pitchFamily="34" charset="-120"/>
              </a:rPr>
              <a:t>来源：李宏毅</a:t>
            </a:r>
            <a:r>
              <a:rPr lang="en-US" altLang="zh-CN"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1913548"/>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4152075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4" name="矩形: 圓角 3">
            <a:extLst>
              <a:ext uri="{FF2B5EF4-FFF2-40B4-BE49-F238E27FC236}">
                <a16:creationId xmlns:a16="http://schemas.microsoft.com/office/drawing/2014/main" id="{76E4C1FB-D200-0523-6FA8-D60088CAD51C}"/>
              </a:ext>
            </a:extLst>
          </p:cNvPr>
          <p:cNvSpPr/>
          <p:nvPr/>
        </p:nvSpPr>
        <p:spPr>
          <a:xfrm>
            <a:off x="3254609" y="3381070"/>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725356" y="3687313"/>
            <a:ext cx="191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你好</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BD773256-3C4F-6ED1-44FA-97ADD61712F7}"/>
              </a:ext>
            </a:extLst>
          </p:cNvPr>
          <p:cNvSpPr txBox="1"/>
          <p:nvPr/>
        </p:nvSpPr>
        <p:spPr>
          <a:xfrm>
            <a:off x="1055065" y="4761479"/>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GPT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Generative Pre-trained Transformer</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17ABDC0-19EA-1235-2C61-83B94A62855B}"/>
              </a:ext>
            </a:extLst>
          </p:cNvPr>
          <p:cNvSpPr txBox="1"/>
          <p:nvPr/>
        </p:nvSpPr>
        <p:spPr>
          <a:xfrm>
            <a:off x="5421915" y="3699079"/>
            <a:ext cx="2145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5086340" y="393126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2302109" y="391814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AC99D9A1-E6EE-6222-D3A6-5C0CA3F61BCC}"/>
              </a:ext>
            </a:extLst>
          </p:cNvPr>
          <p:cNvSpPr txBox="1"/>
          <p:nvPr/>
        </p:nvSpPr>
        <p:spPr>
          <a:xfrm>
            <a:off x="8652911" y="5434560"/>
            <a:ext cx="24105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不需要人工标注</a:t>
            </a:r>
          </a:p>
        </p:txBody>
      </p:sp>
      <p:sp>
        <p:nvSpPr>
          <p:cNvPr id="17" name="文字方塊 16">
            <a:extLst>
              <a:ext uri="{FF2B5EF4-FFF2-40B4-BE49-F238E27FC236}">
                <a16:creationId xmlns:a16="http://schemas.microsoft.com/office/drawing/2014/main" id="{C5AF4933-BF0B-2A83-7944-22B7FDB518F0}"/>
              </a:ext>
            </a:extLst>
          </p:cNvPr>
          <p:cNvSpPr txBox="1"/>
          <p:nvPr/>
        </p:nvSpPr>
        <p:spPr>
          <a:xfrm>
            <a:off x="8620167" y="2456498"/>
            <a:ext cx="2180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跟人类对话</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325B0CE6-8877-6D89-DF67-0BEEE0DDC2EB}"/>
              </a:ext>
            </a:extLst>
          </p:cNvPr>
          <p:cNvSpPr txBox="1"/>
          <p:nvPr/>
        </p:nvSpPr>
        <p:spPr>
          <a:xfrm>
            <a:off x="8204133" y="3329359"/>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5F8CD01B-452E-B80A-C6E4-47222BACE56D}"/>
              </a:ext>
            </a:extLst>
          </p:cNvPr>
          <p:cNvSpPr txBox="1"/>
          <p:nvPr/>
        </p:nvSpPr>
        <p:spPr>
          <a:xfrm>
            <a:off x="10252935" y="3345380"/>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 name="文字方塊 19">
            <a:extLst>
              <a:ext uri="{FF2B5EF4-FFF2-40B4-BE49-F238E27FC236}">
                <a16:creationId xmlns:a16="http://schemas.microsoft.com/office/drawing/2014/main" id="{282B8F49-3C70-52DD-D3C0-8D0852E9AF14}"/>
              </a:ext>
            </a:extLst>
          </p:cNvPr>
          <p:cNvSpPr txBox="1"/>
          <p:nvPr/>
        </p:nvSpPr>
        <p:spPr>
          <a:xfrm>
            <a:off x="8204133" y="3904057"/>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ED190F90-B2AC-BE22-D4D0-49C40890FF1E}"/>
              </a:ext>
            </a:extLst>
          </p:cNvPr>
          <p:cNvSpPr txBox="1"/>
          <p:nvPr/>
        </p:nvSpPr>
        <p:spPr>
          <a:xfrm>
            <a:off x="10252935" y="3883306"/>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87D74ACD-0B7B-A90E-E06A-527CC73C754A}"/>
              </a:ext>
            </a:extLst>
          </p:cNvPr>
          <p:cNvSpPr txBox="1"/>
          <p:nvPr/>
        </p:nvSpPr>
        <p:spPr>
          <a:xfrm>
            <a:off x="8204133" y="4478754"/>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文字方塊 22">
            <a:extLst>
              <a:ext uri="{FF2B5EF4-FFF2-40B4-BE49-F238E27FC236}">
                <a16:creationId xmlns:a16="http://schemas.microsoft.com/office/drawing/2014/main" id="{3D753A62-DFD4-F250-EDED-F6699C329986}"/>
              </a:ext>
            </a:extLst>
          </p:cNvPr>
          <p:cNvSpPr txBox="1"/>
          <p:nvPr/>
        </p:nvSpPr>
        <p:spPr>
          <a:xfrm>
            <a:off x="10435191" y="4437918"/>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对</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4" name="文字方塊 23">
            <a:extLst>
              <a:ext uri="{FF2B5EF4-FFF2-40B4-BE49-F238E27FC236}">
                <a16:creationId xmlns:a16="http://schemas.microsoft.com/office/drawing/2014/main" id="{D2219A01-3CD5-3B8D-5EE2-B0CBCB2B6C26}"/>
              </a:ext>
            </a:extLst>
          </p:cNvPr>
          <p:cNvSpPr txBox="1"/>
          <p:nvPr/>
        </p:nvSpPr>
        <p:spPr>
          <a:xfrm>
            <a:off x="291605" y="3155241"/>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不完整的句子</a:t>
            </a:r>
          </a:p>
        </p:txBody>
      </p:sp>
      <p:sp>
        <p:nvSpPr>
          <p:cNvPr id="25" name="文字方塊 24">
            <a:extLst>
              <a:ext uri="{FF2B5EF4-FFF2-40B4-BE49-F238E27FC236}">
                <a16:creationId xmlns:a16="http://schemas.microsoft.com/office/drawing/2014/main" id="{9E390464-C501-EDD8-A380-C023C956B145}"/>
              </a:ext>
            </a:extLst>
          </p:cNvPr>
          <p:cNvSpPr txBox="1"/>
          <p:nvPr/>
        </p:nvSpPr>
        <p:spPr>
          <a:xfrm>
            <a:off x="5102467" y="3121320"/>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接一个可能的字</a:t>
            </a:r>
          </a:p>
        </p:txBody>
      </p:sp>
      <p:pic>
        <p:nvPicPr>
          <p:cNvPr id="28" name="Picture 6" descr="Web Design 608*557 transprent Png Free Download - Headgear ...">
            <a:extLst>
              <a:ext uri="{FF2B5EF4-FFF2-40B4-BE49-F238E27FC236}">
                <a16:creationId xmlns:a16="http://schemas.microsoft.com/office/drawing/2014/main" id="{8381A83C-3DD3-4D35-35AD-873A6E6E0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693" y="778410"/>
            <a:ext cx="1850879" cy="169335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單箭頭接點 28">
            <a:extLst>
              <a:ext uri="{FF2B5EF4-FFF2-40B4-BE49-F238E27FC236}">
                <a16:creationId xmlns:a16="http://schemas.microsoft.com/office/drawing/2014/main" id="{5925457D-1196-96CF-1806-12679E8B24D8}"/>
              </a:ext>
            </a:extLst>
          </p:cNvPr>
          <p:cNvCxnSpPr>
            <a:cxnSpLocks/>
          </p:cNvCxnSpPr>
          <p:nvPr/>
        </p:nvCxnSpPr>
        <p:spPr>
          <a:xfrm>
            <a:off x="8197544" y="1576369"/>
            <a:ext cx="156777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D69C3E4-8CF8-1789-245A-3770C0142431}"/>
              </a:ext>
            </a:extLst>
          </p:cNvPr>
          <p:cNvCxnSpPr>
            <a:cxnSpLocks/>
          </p:cNvCxnSpPr>
          <p:nvPr/>
        </p:nvCxnSpPr>
        <p:spPr>
          <a:xfrm flipH="1">
            <a:off x="9720080" y="1539721"/>
            <a:ext cx="0" cy="8293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5CE3CB78-F05A-904F-BB03-CB5AFB0AC223}"/>
              </a:ext>
            </a:extLst>
          </p:cNvPr>
          <p:cNvPicPr>
            <a:picLocks noChangeAspect="1"/>
          </p:cNvPicPr>
          <p:nvPr/>
        </p:nvPicPr>
        <p:blipFill>
          <a:blip r:embed="rId3"/>
          <a:stretch>
            <a:fillRect/>
          </a:stretch>
        </p:blipFill>
        <p:spPr>
          <a:xfrm>
            <a:off x="4981229" y="5190517"/>
            <a:ext cx="2081455" cy="1212189"/>
          </a:xfrm>
          <a:prstGeom prst="rect">
            <a:avLst/>
          </a:prstGeom>
        </p:spPr>
      </p:pic>
    </p:spTree>
    <p:extLst>
      <p:ext uri="{BB962C8B-B14F-4D97-AF65-F5344CB8AC3E}">
        <p14:creationId xmlns:p14="http://schemas.microsoft.com/office/powerpoint/2010/main" val="37683356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6" grpId="0"/>
      <p:bldP spid="17" grpId="0"/>
      <p:bldP spid="18" grpId="0"/>
      <p:bldP spid="19" grpId="0"/>
      <p:bldP spid="20" grpId="0"/>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 28">
            <a:extLst>
              <a:ext uri="{FF2B5EF4-FFF2-40B4-BE49-F238E27FC236}">
                <a16:creationId xmlns:a16="http://schemas.microsoft.com/office/drawing/2014/main" id="{A47F8054-E430-4788-A9AF-E4B4C5A831FD}"/>
              </a:ext>
            </a:extLst>
          </p:cNvPr>
          <p:cNvGrpSpPr/>
          <p:nvPr/>
        </p:nvGrpSpPr>
        <p:grpSpPr>
          <a:xfrm>
            <a:off x="661183" y="5518941"/>
            <a:ext cx="10934700" cy="782955"/>
            <a:chOff x="776592" y="2465101"/>
            <a:chExt cx="10934700" cy="782955"/>
          </a:xfrm>
        </p:grpSpPr>
        <p:sp>
          <p:nvSpPr>
            <p:cNvPr id="7" name="圆角矩形 27">
              <a:extLst>
                <a:ext uri="{FF2B5EF4-FFF2-40B4-BE49-F238E27FC236}">
                  <a16:creationId xmlns:a16="http://schemas.microsoft.com/office/drawing/2014/main" id="{A6241078-A768-4820-B5F4-0A23E3A330E3}"/>
                </a:ext>
              </a:extLst>
            </p:cNvPr>
            <p:cNvSpPr/>
            <p:nvPr/>
          </p:nvSpPr>
          <p:spPr>
            <a:xfrm>
              <a:off x="776592" y="2465101"/>
              <a:ext cx="10934700" cy="782955"/>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a:solidFill>
                  <a:prstClr val="white"/>
                </a:solidFill>
                <a:latin typeface="+mj-lt"/>
                <a:ea typeface="宋体" panose="02010600030101010101" pitchFamily="2" charset="-122"/>
              </a:endParaRPr>
            </a:p>
          </p:txBody>
        </p:sp>
        <p:sp>
          <p:nvSpPr>
            <p:cNvPr id="8" name="矩形 7">
              <a:extLst>
                <a:ext uri="{FF2B5EF4-FFF2-40B4-BE49-F238E27FC236}">
                  <a16:creationId xmlns:a16="http://schemas.microsoft.com/office/drawing/2014/main" id="{0308FB07-D45C-4005-AC98-A93ADA5E40C2}"/>
                </a:ext>
              </a:extLst>
            </p:cNvPr>
            <p:cNvSpPr/>
            <p:nvPr/>
          </p:nvSpPr>
          <p:spPr>
            <a:xfrm>
              <a:off x="776592" y="2588290"/>
              <a:ext cx="10934700" cy="518091"/>
            </a:xfrm>
            <a:prstGeom prst="rect">
              <a:avLst/>
            </a:prstGeom>
            <a:ln>
              <a:noFill/>
            </a:ln>
          </p:spPr>
          <p:txBody>
            <a:bodyPr wrap="square">
              <a:spAutoFit/>
            </a:bodyPr>
            <a:lstStyle/>
            <a:p>
              <a:pPr defTabSz="914377">
                <a:lnSpc>
                  <a:spcPct val="125000"/>
                </a:lnSpc>
                <a:defRPr/>
              </a:pPr>
              <a:r>
                <a:rPr kumimoji="1" lang="zh-CN" altLang="en-US" sz="2400" dirty="0">
                  <a:solidFill>
                    <a:prstClr val="black"/>
                  </a:solidFill>
                  <a:latin typeface="+mj-lt"/>
                  <a:ea typeface="微软雅黑" panose="020B0503020204020204" pitchFamily="34" charset="-122"/>
                </a:rPr>
                <a:t>使一部机器的反应方式像人一样进行</a:t>
              </a:r>
              <a:r>
                <a:rPr kumimoji="1" lang="zh-CN" altLang="en-US" sz="2400" b="1" dirty="0">
                  <a:solidFill>
                    <a:srgbClr val="009900"/>
                  </a:solidFill>
                  <a:latin typeface="+mj-lt"/>
                  <a:ea typeface="微软雅黑" panose="020B0503020204020204" pitchFamily="34" charset="-122"/>
                </a:rPr>
                <a:t>感知、认知、决策、执行</a:t>
              </a:r>
              <a:r>
                <a:rPr kumimoji="1" lang="zh-CN" altLang="en-US" sz="2400" dirty="0">
                  <a:solidFill>
                    <a:prstClr val="black"/>
                  </a:solidFill>
                  <a:latin typeface="+mj-lt"/>
                  <a:ea typeface="微软雅黑" panose="020B0503020204020204" pitchFamily="34" charset="-122"/>
                </a:rPr>
                <a:t>的人工程序或系统</a:t>
              </a:r>
            </a:p>
          </p:txBody>
        </p:sp>
      </p:grpSp>
      <p:pic>
        <p:nvPicPr>
          <p:cNvPr id="2" name="Image 0" descr="https://assets.mindshow.fun/themes/whiteyellow_maze_20230416/Content-header.png"/>
          <p:cNvPicPr>
            <a:picLocks noChangeAspect="1"/>
          </p:cNvPicPr>
          <p:nvPr/>
        </p:nvPicPr>
        <p:blipFill>
          <a:blip r:embed="rId3"/>
          <a:stretch>
            <a:fillRect/>
          </a:stretch>
        </p:blipFill>
        <p:spPr>
          <a:xfrm>
            <a:off x="0" y="0"/>
            <a:ext cx="12185651" cy="1327149"/>
          </a:xfrm>
          <a:prstGeom prst="rect">
            <a:avLst/>
          </a:prstGeom>
        </p:spPr>
      </p:pic>
      <p:sp>
        <p:nvSpPr>
          <p:cNvPr id="13" name="圆角矩形 29">
            <a:extLst>
              <a:ext uri="{FF2B5EF4-FFF2-40B4-BE49-F238E27FC236}">
                <a16:creationId xmlns:a16="http://schemas.microsoft.com/office/drawing/2014/main" id="{E7B13744-1CF2-4C2F-BAD8-2754B979E625}"/>
              </a:ext>
            </a:extLst>
          </p:cNvPr>
          <p:cNvSpPr/>
          <p:nvPr/>
        </p:nvSpPr>
        <p:spPr>
          <a:xfrm>
            <a:off x="4884168" y="5129403"/>
            <a:ext cx="1880001" cy="514740"/>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sz="2800">
              <a:solidFill>
                <a:prstClr val="white"/>
              </a:solidFill>
              <a:latin typeface="+mj-lt"/>
              <a:ea typeface="宋体" panose="02010600030101010101" pitchFamily="2" charset="-122"/>
            </a:endParaRPr>
          </a:p>
        </p:txBody>
      </p:sp>
      <p:sp>
        <p:nvSpPr>
          <p:cNvPr id="3" name="Text 0"/>
          <p:cNvSpPr/>
          <p:nvPr/>
        </p:nvSpPr>
        <p:spPr>
          <a:xfrm>
            <a:off x="1016000" y="304800"/>
            <a:ext cx="10408920" cy="736600"/>
          </a:xfrm>
          <a:prstGeom prst="rect">
            <a:avLst/>
          </a:prstGeom>
          <a:noFill/>
          <a:ln/>
        </p:spPr>
        <p:txBody>
          <a:bodyPr wrap="square" rtlCol="0" anchor="ctr"/>
          <a:lstStyle/>
          <a:p>
            <a:r>
              <a:rPr lang="zh-CN" altLang="en-US" sz="3200" b="1" dirty="0">
                <a:solidFill>
                  <a:srgbClr val="FF7F08"/>
                </a:solidFill>
                <a:latin typeface="微软雅黑" panose="020B0503020204020204" pitchFamily="34" charset="-122"/>
                <a:ea typeface="微软雅黑" panose="020B0503020204020204" pitchFamily="34" charset="-122"/>
                <a:cs typeface="Calibri" panose="020F0502020204030204" pitchFamily="34" charset="0"/>
              </a:rPr>
              <a:t>人工智能</a:t>
            </a:r>
            <a:endParaRPr lang="en-US" sz="32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9" name="矩形 8">
            <a:extLst>
              <a:ext uri="{FF2B5EF4-FFF2-40B4-BE49-F238E27FC236}">
                <a16:creationId xmlns:a16="http://schemas.microsoft.com/office/drawing/2014/main" id="{D17730A8-A050-49FD-AFEB-292E1AB5157B}"/>
              </a:ext>
            </a:extLst>
          </p:cNvPr>
          <p:cNvSpPr/>
          <p:nvPr/>
        </p:nvSpPr>
        <p:spPr>
          <a:xfrm>
            <a:off x="5003037" y="5129282"/>
            <a:ext cx="1824483" cy="523220"/>
          </a:xfrm>
          <a:prstGeom prst="rect">
            <a:avLst/>
          </a:prstGeom>
        </p:spPr>
        <p:txBody>
          <a:bodyPr wrap="square">
            <a:spAutoFit/>
          </a:bodyPr>
          <a:lstStyle/>
          <a:p>
            <a:pPr defTabSz="914377">
              <a:defRPr/>
            </a:pPr>
            <a:r>
              <a:rPr kumimoji="1" lang="zh-CN" altLang="en-US" sz="2800" b="1" dirty="0">
                <a:solidFill>
                  <a:prstClr val="black"/>
                </a:solidFill>
                <a:latin typeface="+mj-lt"/>
                <a:ea typeface="微软雅黑" panose="020B0503020204020204" pitchFamily="34" charset="-122"/>
              </a:rPr>
              <a:t>人工智能</a:t>
            </a:r>
          </a:p>
        </p:txBody>
      </p:sp>
      <p:pic>
        <p:nvPicPr>
          <p:cNvPr id="10" name="Picture 2">
            <a:extLst>
              <a:ext uri="{FF2B5EF4-FFF2-40B4-BE49-F238E27FC236}">
                <a16:creationId xmlns:a16="http://schemas.microsoft.com/office/drawing/2014/main" id="{186E4FAB-BA0E-428B-B196-1586D65F1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327" y="2517746"/>
            <a:ext cx="3849612" cy="241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内容占位符 2">
            <a:extLst>
              <a:ext uri="{FF2B5EF4-FFF2-40B4-BE49-F238E27FC236}">
                <a16:creationId xmlns:a16="http://schemas.microsoft.com/office/drawing/2014/main" id="{430806FF-CA25-46F4-8AFF-1A3355E415AA}"/>
              </a:ext>
            </a:extLst>
          </p:cNvPr>
          <p:cNvSpPr/>
          <p:nvPr/>
        </p:nvSpPr>
        <p:spPr bwMode="auto">
          <a:xfrm>
            <a:off x="570230" y="1343661"/>
            <a:ext cx="10826751" cy="900055"/>
          </a:xfrm>
          <a:prstGeom prst="rect">
            <a:avLst/>
          </a:prstGeom>
        </p:spPr>
        <p:txBody>
          <a:bodyPr wrap="square">
            <a:spAutoFit/>
          </a:bodyPr>
          <a:lstStyle/>
          <a:p>
            <a:pPr defTabSz="914377">
              <a:lnSpc>
                <a:spcPct val="125000"/>
              </a:lnSpc>
              <a:defRPr/>
            </a:pPr>
            <a:r>
              <a:rPr kumimoji="1" lang="en-US" altLang="zh-CN" sz="2200" b="1" dirty="0">
                <a:solidFill>
                  <a:prstClr val="black"/>
                </a:solidFill>
                <a:latin typeface="+mj-lt"/>
                <a:ea typeface="微软雅黑" panose="020B0503020204020204" pitchFamily="34" charset="-122"/>
                <a:sym typeface="+mn-ea"/>
              </a:rPr>
              <a:t>       </a:t>
            </a:r>
            <a:r>
              <a:rPr kumimoji="1" lang="zh-CN" altLang="en-US" sz="2200" b="1" dirty="0">
                <a:solidFill>
                  <a:prstClr val="black"/>
                </a:solidFill>
                <a:latin typeface="+mj-lt"/>
                <a:ea typeface="微软雅黑" panose="020B0503020204020204" pitchFamily="34" charset="-122"/>
                <a:sym typeface="+mn-ea"/>
              </a:rPr>
              <a:t>人工智能（Artificial Intelligence）</a:t>
            </a:r>
            <a:r>
              <a:rPr kumimoji="1" lang="zh-CN" altLang="en-US" sz="2200" dirty="0">
                <a:solidFill>
                  <a:prstClr val="black"/>
                </a:solidFill>
                <a:latin typeface="+mj-lt"/>
                <a:ea typeface="微软雅黑" panose="020B0503020204020204" pitchFamily="34" charset="-122"/>
                <a:sym typeface="+mn-ea"/>
              </a:rPr>
              <a:t>，英文缩写为</a:t>
            </a:r>
            <a:r>
              <a:rPr kumimoji="1" lang="zh-CN" altLang="en-US" sz="2200" b="1" dirty="0">
                <a:solidFill>
                  <a:prstClr val="black"/>
                </a:solidFill>
                <a:latin typeface="+mj-lt"/>
                <a:ea typeface="微软雅黑" panose="020B0503020204020204" pitchFamily="34" charset="-122"/>
                <a:sym typeface="+mn-ea"/>
              </a:rPr>
              <a:t>AI</a:t>
            </a:r>
            <a:r>
              <a:rPr kumimoji="1" lang="zh-CN" altLang="en-US" sz="2200" dirty="0">
                <a:solidFill>
                  <a:prstClr val="black"/>
                </a:solidFill>
                <a:latin typeface="+mj-lt"/>
                <a:ea typeface="微软雅黑" panose="020B0503020204020204" pitchFamily="34" charset="-122"/>
                <a:sym typeface="+mn-ea"/>
              </a:rPr>
              <a:t>。它是研究、开发用于</a:t>
            </a:r>
            <a:r>
              <a:rPr kumimoji="1" lang="zh-CN" altLang="en-US" sz="2200" b="1" dirty="0">
                <a:solidFill>
                  <a:srgbClr val="0070C0"/>
                </a:solidFill>
                <a:latin typeface="+mj-lt"/>
                <a:ea typeface="微软雅黑" panose="020B0503020204020204" pitchFamily="34" charset="-122"/>
                <a:sym typeface="+mn-ea"/>
              </a:rPr>
              <a:t>模拟、延伸和扩展人的智能</a:t>
            </a:r>
            <a:r>
              <a:rPr kumimoji="1" lang="zh-CN" altLang="en-US" sz="2200" dirty="0">
                <a:solidFill>
                  <a:prstClr val="black"/>
                </a:solidFill>
                <a:latin typeface="+mj-lt"/>
                <a:ea typeface="微软雅黑" panose="020B0503020204020204" pitchFamily="34" charset="-122"/>
                <a:sym typeface="+mn-ea"/>
              </a:rPr>
              <a:t>的理论、方法、技术及应用系统的一门新技术科学。</a:t>
            </a:r>
          </a:p>
        </p:txBody>
      </p:sp>
      <p:sp>
        <p:nvSpPr>
          <p:cNvPr id="12" name="文本框 11">
            <a:extLst>
              <a:ext uri="{FF2B5EF4-FFF2-40B4-BE49-F238E27FC236}">
                <a16:creationId xmlns:a16="http://schemas.microsoft.com/office/drawing/2014/main" id="{F334A300-6BEC-49D1-A677-69720F93E44C}"/>
              </a:ext>
            </a:extLst>
          </p:cNvPr>
          <p:cNvSpPr txBox="1"/>
          <p:nvPr/>
        </p:nvSpPr>
        <p:spPr>
          <a:xfrm>
            <a:off x="661184" y="2598052"/>
            <a:ext cx="4947136" cy="2489143"/>
          </a:xfrm>
          <a:prstGeom prst="rect">
            <a:avLst/>
          </a:prstGeom>
          <a:noFill/>
        </p:spPr>
        <p:txBody>
          <a:bodyPr wrap="square" rtlCol="0" anchor="t">
            <a:spAutoFit/>
          </a:bodyPr>
          <a:lstStyle/>
          <a:p>
            <a:pPr marL="342891" indent="-342891" defTabSz="914377">
              <a:lnSpc>
                <a:spcPct val="125000"/>
              </a:lnSpc>
              <a:buFont typeface="Wingdings" panose="05000000000000000000" charset="0"/>
              <a:buChar char=""/>
              <a:defRPr/>
            </a:pPr>
            <a:r>
              <a:rPr kumimoji="1" lang="zh-CN" altLang="en-US" sz="2200" dirty="0">
                <a:solidFill>
                  <a:prstClr val="black"/>
                </a:solidFill>
                <a:latin typeface="+mj-lt"/>
                <a:ea typeface="微软雅黑" panose="020B0503020204020204" pitchFamily="34" charset="-122"/>
                <a:sym typeface="+mn-ea"/>
              </a:rPr>
              <a:t>结构模拟：</a:t>
            </a:r>
            <a:r>
              <a:rPr kumimoji="1" lang="zh-CN" altLang="en-US" sz="2200" dirty="0">
                <a:solidFill>
                  <a:srgbClr val="FF0000"/>
                </a:solidFill>
                <a:latin typeface="+mj-lt"/>
                <a:ea typeface="微软雅黑" panose="020B0503020204020204" pitchFamily="34" charset="-122"/>
                <a:sym typeface="+mn-ea"/>
              </a:rPr>
              <a:t>机器人</a:t>
            </a:r>
            <a:r>
              <a:rPr kumimoji="1" lang="zh-CN" altLang="en-US" sz="2200" dirty="0">
                <a:solidFill>
                  <a:prstClr val="black"/>
                </a:solidFill>
                <a:latin typeface="+mj-lt"/>
                <a:ea typeface="微软雅黑" panose="020B0503020204020204" pitchFamily="34" charset="-122"/>
                <a:sym typeface="+mn-ea"/>
              </a:rPr>
              <a:t>学</a:t>
            </a:r>
            <a:endParaRPr kumimoji="1" lang="en-US" altLang="zh-CN" sz="2200" dirty="0">
              <a:solidFill>
                <a:prstClr val="black"/>
              </a:solidFill>
              <a:latin typeface="+mj-lt"/>
              <a:ea typeface="微软雅黑" panose="020B0503020204020204" pitchFamily="34" charset="-122"/>
              <a:sym typeface="+mn-ea"/>
            </a:endParaRPr>
          </a:p>
          <a:p>
            <a:pPr marL="342891" indent="-342891" defTabSz="914377">
              <a:lnSpc>
                <a:spcPct val="125000"/>
              </a:lnSpc>
              <a:buFont typeface="Wingdings" panose="05000000000000000000" charset="0"/>
              <a:buChar char=""/>
              <a:defRPr/>
            </a:pPr>
            <a:endParaRPr kumimoji="1" lang="zh-CN" altLang="en-US" sz="2200" dirty="0">
              <a:solidFill>
                <a:prstClr val="black"/>
              </a:solidFill>
              <a:latin typeface="+mj-lt"/>
              <a:ea typeface="微软雅黑" panose="020B0503020204020204" pitchFamily="34" charset="-122"/>
              <a:sym typeface="+mn-ea"/>
            </a:endParaRPr>
          </a:p>
          <a:p>
            <a:pPr marL="342891" indent="-342891" defTabSz="914377">
              <a:lnSpc>
                <a:spcPct val="125000"/>
              </a:lnSpc>
              <a:buFont typeface="Wingdings" panose="05000000000000000000" charset="0"/>
              <a:buChar char=""/>
              <a:defRPr/>
            </a:pPr>
            <a:r>
              <a:rPr kumimoji="1" lang="zh-CN" altLang="en-US" sz="2200" dirty="0">
                <a:solidFill>
                  <a:prstClr val="black"/>
                </a:solidFill>
                <a:latin typeface="+mj-lt"/>
                <a:ea typeface="微软雅黑" panose="020B0503020204020204" pitchFamily="34" charset="-122"/>
                <a:sym typeface="+mn-ea"/>
              </a:rPr>
              <a:t>功能模拟：以</a:t>
            </a:r>
            <a:r>
              <a:rPr kumimoji="1" lang="zh-CN" altLang="en-US" sz="2200" dirty="0">
                <a:solidFill>
                  <a:srgbClr val="FF0000"/>
                </a:solidFill>
                <a:latin typeface="+mj-lt"/>
                <a:ea typeface="微软雅黑" panose="020B0503020204020204" pitchFamily="34" charset="-122"/>
                <a:sym typeface="+mn-ea"/>
              </a:rPr>
              <a:t>任务</a:t>
            </a:r>
            <a:r>
              <a:rPr kumimoji="1" lang="zh-CN" altLang="en-US" sz="2200" dirty="0">
                <a:solidFill>
                  <a:prstClr val="black"/>
                </a:solidFill>
                <a:latin typeface="+mj-lt"/>
                <a:ea typeface="微软雅黑" panose="020B0503020204020204" pitchFamily="34" charset="-122"/>
                <a:sym typeface="+mn-ea"/>
              </a:rPr>
              <a:t>为核心</a:t>
            </a:r>
            <a:endParaRPr kumimoji="1" lang="en-US" altLang="zh-CN" sz="2200" dirty="0">
              <a:solidFill>
                <a:prstClr val="black"/>
              </a:solidFill>
              <a:latin typeface="+mj-lt"/>
              <a:ea typeface="微软雅黑" panose="020B0503020204020204" pitchFamily="34" charset="-122"/>
              <a:sym typeface="+mn-ea"/>
            </a:endParaRPr>
          </a:p>
          <a:p>
            <a:pPr lvl="1">
              <a:lnSpc>
                <a:spcPct val="125000"/>
              </a:lnSpc>
              <a:defRPr/>
            </a:pPr>
            <a:r>
              <a:rPr kumimoji="1" lang="zh-CN" altLang="en-US" sz="2400" b="1" dirty="0">
                <a:solidFill>
                  <a:prstClr val="black"/>
                </a:solidFill>
                <a:latin typeface="+mj-lt"/>
                <a:ea typeface="微软雅黑" panose="020B0503020204020204" pitchFamily="34" charset="-122"/>
                <a:sym typeface="+mn-ea"/>
              </a:rPr>
              <a:t>机器学习、深度学习</a:t>
            </a:r>
            <a:endParaRPr kumimoji="1" lang="en-US" altLang="zh-CN" sz="2400" b="1" dirty="0">
              <a:solidFill>
                <a:prstClr val="black"/>
              </a:solidFill>
              <a:latin typeface="+mj-lt"/>
              <a:ea typeface="微软雅黑" panose="020B0503020204020204" pitchFamily="34" charset="-122"/>
              <a:sym typeface="+mn-ea"/>
            </a:endParaRPr>
          </a:p>
          <a:p>
            <a:pPr lvl="1">
              <a:lnSpc>
                <a:spcPct val="125000"/>
              </a:lnSpc>
              <a:defRPr/>
            </a:pPr>
            <a:r>
              <a:rPr kumimoji="1" lang="zh-CN" altLang="en-US" dirty="0">
                <a:solidFill>
                  <a:prstClr val="black"/>
                </a:solidFill>
                <a:latin typeface="+mj-lt"/>
                <a:ea typeface="微软雅黑" panose="020B0503020204020204" pitchFamily="34" charset="-122"/>
                <a:sym typeface="+mn-ea"/>
              </a:rPr>
              <a:t>自然语言处理、音频识别、定位跟踪、图像理解、知识推理、数据预测等等</a:t>
            </a:r>
            <a:endParaRPr lang="zh-CN" altLang="en-US" dirty="0">
              <a:solidFill>
                <a:prstClr val="black"/>
              </a:solidFill>
              <a:latin typeface="+mj-lt"/>
              <a:ea typeface="宋体" panose="02010600030101010101" pitchFamily="2" charset="-122"/>
            </a:endParaRPr>
          </a:p>
        </p:txBody>
      </p:sp>
      <p:pic>
        <p:nvPicPr>
          <p:cNvPr id="15" name="图片 14">
            <a:extLst>
              <a:ext uri="{FF2B5EF4-FFF2-40B4-BE49-F238E27FC236}">
                <a16:creationId xmlns:a16="http://schemas.microsoft.com/office/drawing/2014/main" id="{16CD459E-2E45-4B80-8F48-216A1F85CEE9}"/>
              </a:ext>
            </a:extLst>
          </p:cNvPr>
          <p:cNvPicPr>
            <a:picLocks noChangeAspect="1"/>
          </p:cNvPicPr>
          <p:nvPr/>
        </p:nvPicPr>
        <p:blipFill>
          <a:blip r:embed="rId5"/>
          <a:stretch>
            <a:fillRect/>
          </a:stretch>
        </p:blipFill>
        <p:spPr>
          <a:xfrm>
            <a:off x="9342161" y="2469948"/>
            <a:ext cx="2750539" cy="262583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4" name="矩形: 圓角 3">
            <a:extLst>
              <a:ext uri="{FF2B5EF4-FFF2-40B4-BE49-F238E27FC236}">
                <a16:creationId xmlns:a16="http://schemas.microsoft.com/office/drawing/2014/main" id="{76E4C1FB-D200-0523-6FA8-D60088CAD51C}"/>
              </a:ext>
            </a:extLst>
          </p:cNvPr>
          <p:cNvSpPr/>
          <p:nvPr/>
        </p:nvSpPr>
        <p:spPr>
          <a:xfrm>
            <a:off x="3254609" y="3381070"/>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725356" y="3687313"/>
            <a:ext cx="191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你好</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BD773256-3C4F-6ED1-44FA-97ADD61712F7}"/>
              </a:ext>
            </a:extLst>
          </p:cNvPr>
          <p:cNvSpPr txBox="1"/>
          <p:nvPr/>
        </p:nvSpPr>
        <p:spPr>
          <a:xfrm>
            <a:off x="1055065" y="4761479"/>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GPT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Generative Pre-trained Transformer</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5086340" y="393126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2302109" y="391814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D2219A01-3CD5-3B8D-5EE2-B0CBCB2B6C26}"/>
              </a:ext>
            </a:extLst>
          </p:cNvPr>
          <p:cNvSpPr txBox="1"/>
          <p:nvPr/>
        </p:nvSpPr>
        <p:spPr>
          <a:xfrm>
            <a:off x="291605" y="3155241"/>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不完整的句子</a:t>
            </a:r>
          </a:p>
        </p:txBody>
      </p:sp>
      <p:sp>
        <p:nvSpPr>
          <p:cNvPr id="6" name="文字方塊 5">
            <a:extLst>
              <a:ext uri="{FF2B5EF4-FFF2-40B4-BE49-F238E27FC236}">
                <a16:creationId xmlns:a16="http://schemas.microsoft.com/office/drawing/2014/main" id="{0AA581E9-C313-B314-1B0F-6D60EDD583FB}"/>
              </a:ext>
            </a:extLst>
          </p:cNvPr>
          <p:cNvSpPr txBox="1"/>
          <p:nvPr/>
        </p:nvSpPr>
        <p:spPr>
          <a:xfrm>
            <a:off x="7097850" y="2867414"/>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p>
        </p:txBody>
      </p:sp>
      <p:cxnSp>
        <p:nvCxnSpPr>
          <p:cNvPr id="8" name="直線接點 7">
            <a:extLst>
              <a:ext uri="{FF2B5EF4-FFF2-40B4-BE49-F238E27FC236}">
                <a16:creationId xmlns:a16="http://schemas.microsoft.com/office/drawing/2014/main" id="{D9D2B150-34E5-7884-AC24-60F4834B15E7}"/>
              </a:ext>
            </a:extLst>
          </p:cNvPr>
          <p:cNvCxnSpPr/>
          <p:nvPr/>
        </p:nvCxnSpPr>
        <p:spPr>
          <a:xfrm>
            <a:off x="6137431" y="4304612"/>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2B58A70E-1CE0-EF2E-14BC-69BB753D5C36}"/>
              </a:ext>
            </a:extLst>
          </p:cNvPr>
          <p:cNvGrpSpPr/>
          <p:nvPr/>
        </p:nvGrpSpPr>
        <p:grpSpPr>
          <a:xfrm>
            <a:off x="6298064" y="3429000"/>
            <a:ext cx="1489913" cy="818674"/>
            <a:chOff x="6264327" y="1967634"/>
            <a:chExt cx="1489913" cy="818674"/>
          </a:xfrm>
        </p:grpSpPr>
        <p:sp>
          <p:nvSpPr>
            <p:cNvPr id="12" name="矩形 11">
              <a:extLst>
                <a:ext uri="{FF2B5EF4-FFF2-40B4-BE49-F238E27FC236}">
                  <a16:creationId xmlns:a16="http://schemas.microsoft.com/office/drawing/2014/main" id="{2A66B02C-F976-F718-C944-8B76BA227B42}"/>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12">
              <a:extLst>
                <a:ext uri="{FF2B5EF4-FFF2-40B4-BE49-F238E27FC236}">
                  <a16:creationId xmlns:a16="http://schemas.microsoft.com/office/drawing/2014/main" id="{5432F75C-FE89-71B7-E9C3-097FA11E938C}"/>
                </a:ext>
              </a:extLst>
            </p:cNvPr>
            <p:cNvSpPr/>
            <p:nvPr/>
          </p:nvSpPr>
          <p:spPr>
            <a:xfrm>
              <a:off x="6591805" y="2393617"/>
              <a:ext cx="180000" cy="392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14">
              <a:extLst>
                <a:ext uri="{FF2B5EF4-FFF2-40B4-BE49-F238E27FC236}">
                  <a16:creationId xmlns:a16="http://schemas.microsoft.com/office/drawing/2014/main" id="{D3DC55C8-116A-F44C-3934-1D042AC181F5}"/>
                </a:ext>
              </a:extLst>
            </p:cNvPr>
            <p:cNvSpPr/>
            <p:nvPr/>
          </p:nvSpPr>
          <p:spPr>
            <a:xfrm>
              <a:off x="6919283" y="2150599"/>
              <a:ext cx="180000" cy="6357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25">
              <a:extLst>
                <a:ext uri="{FF2B5EF4-FFF2-40B4-BE49-F238E27FC236}">
                  <a16:creationId xmlns:a16="http://schemas.microsoft.com/office/drawing/2014/main" id="{F2E0BAD2-1B8F-A079-6596-69F255A6A3B8}"/>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26">
              <a:extLst>
                <a:ext uri="{FF2B5EF4-FFF2-40B4-BE49-F238E27FC236}">
                  <a16:creationId xmlns:a16="http://schemas.microsoft.com/office/drawing/2014/main" id="{E290000E-0DCE-EE8A-9357-B946D4CD37D5}"/>
                </a:ext>
              </a:extLst>
            </p:cNvPr>
            <p:cNvSpPr/>
            <p:nvPr/>
          </p:nvSpPr>
          <p:spPr>
            <a:xfrm>
              <a:off x="7574240" y="1967634"/>
              <a:ext cx="180000" cy="8186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0" name="文字方塊 29">
            <a:extLst>
              <a:ext uri="{FF2B5EF4-FFF2-40B4-BE49-F238E27FC236}">
                <a16:creationId xmlns:a16="http://schemas.microsoft.com/office/drawing/2014/main" id="{EB01AA5A-5F07-CD07-75F3-9725561580AC}"/>
              </a:ext>
            </a:extLst>
          </p:cNvPr>
          <p:cNvSpPr txBox="1"/>
          <p:nvPr/>
        </p:nvSpPr>
        <p:spPr>
          <a:xfrm>
            <a:off x="6445142" y="3107943"/>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高</a:t>
            </a:r>
          </a:p>
        </p:txBody>
      </p:sp>
      <p:sp>
        <p:nvSpPr>
          <p:cNvPr id="32" name="文字方塊 31">
            <a:extLst>
              <a:ext uri="{FF2B5EF4-FFF2-40B4-BE49-F238E27FC236}">
                <a16:creationId xmlns:a16="http://schemas.microsoft.com/office/drawing/2014/main" id="{86D89BDA-6870-9E28-FC62-E7B659AE4637}"/>
              </a:ext>
            </a:extLst>
          </p:cNvPr>
          <p:cNvSpPr txBox="1"/>
          <p:nvPr/>
        </p:nvSpPr>
        <p:spPr>
          <a:xfrm>
            <a:off x="6103349" y="3384627"/>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吗</a:t>
            </a:r>
          </a:p>
        </p:txBody>
      </p:sp>
      <p:cxnSp>
        <p:nvCxnSpPr>
          <p:cNvPr id="33" name="直線單箭頭接點 32">
            <a:extLst>
              <a:ext uri="{FF2B5EF4-FFF2-40B4-BE49-F238E27FC236}">
                <a16:creationId xmlns:a16="http://schemas.microsoft.com/office/drawing/2014/main" id="{4F1422A5-3B2A-9CF1-8E12-C7D596308EF9}"/>
              </a:ext>
            </a:extLst>
          </p:cNvPr>
          <p:cNvCxnSpPr>
            <a:cxnSpLocks/>
          </p:cNvCxnSpPr>
          <p:nvPr/>
        </p:nvCxnSpPr>
        <p:spPr>
          <a:xfrm>
            <a:off x="8112368" y="3880320"/>
            <a:ext cx="79424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4753AB7-6CB9-82D6-68E6-D40A9A626420}"/>
              </a:ext>
            </a:extLst>
          </p:cNvPr>
          <p:cNvSpPr txBox="1"/>
          <p:nvPr/>
        </p:nvSpPr>
        <p:spPr>
          <a:xfrm>
            <a:off x="8837806" y="3698986"/>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p>
        </p:txBody>
      </p:sp>
      <p:sp>
        <p:nvSpPr>
          <p:cNvPr id="35" name="文字方塊 34">
            <a:extLst>
              <a:ext uri="{FF2B5EF4-FFF2-40B4-BE49-F238E27FC236}">
                <a16:creationId xmlns:a16="http://schemas.microsoft.com/office/drawing/2014/main" id="{4D5A83DF-56EB-58D8-311A-9ACC3A639AF5}"/>
              </a:ext>
            </a:extLst>
          </p:cNvPr>
          <p:cNvSpPr txBox="1"/>
          <p:nvPr/>
        </p:nvSpPr>
        <p:spPr>
          <a:xfrm>
            <a:off x="8316957" y="2173826"/>
            <a:ext cx="22374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每一次的</a:t>
            </a:r>
            <a:endParaRPr kumimoji="0" lang="en-US" altLang="zh-TW"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输出都不同</a:t>
            </a:r>
          </a:p>
        </p:txBody>
      </p:sp>
    </p:spTree>
    <p:extLst>
      <p:ext uri="{BB962C8B-B14F-4D97-AF65-F5344CB8AC3E}">
        <p14:creationId xmlns:p14="http://schemas.microsoft.com/office/powerpoint/2010/main" val="3649591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2"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3" name="內容版面配置區 2">
            <a:extLst>
              <a:ext uri="{FF2B5EF4-FFF2-40B4-BE49-F238E27FC236}">
                <a16:creationId xmlns:a16="http://schemas.microsoft.com/office/drawing/2014/main" id="{BEDB1627-84FA-04D0-3B03-A11E84349BB3}"/>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文字接龙有什么用？</a:t>
            </a:r>
          </a:p>
        </p:txBody>
      </p:sp>
      <p:sp>
        <p:nvSpPr>
          <p:cNvPr id="4" name="矩形: 圓角 3">
            <a:extLst>
              <a:ext uri="{FF2B5EF4-FFF2-40B4-BE49-F238E27FC236}">
                <a16:creationId xmlns:a16="http://schemas.microsoft.com/office/drawing/2014/main" id="{76E4C1FB-D200-0523-6FA8-D60088CAD51C}"/>
              </a:ext>
            </a:extLst>
          </p:cNvPr>
          <p:cNvSpPr/>
          <p:nvPr/>
        </p:nvSpPr>
        <p:spPr>
          <a:xfrm>
            <a:off x="6236677" y="2528466"/>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1720358" y="2804133"/>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8068408" y="3078662"/>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5284177" y="3065542"/>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8A81C05-BA80-D14A-4A16-2B8376EBF0B4}"/>
              </a:ext>
            </a:extLst>
          </p:cNvPr>
          <p:cNvSpPr txBox="1"/>
          <p:nvPr/>
        </p:nvSpPr>
        <p:spPr>
          <a:xfrm>
            <a:off x="8365879" y="2845121"/>
            <a:ext cx="1689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a:t>
            </a:r>
          </a:p>
        </p:txBody>
      </p:sp>
      <p:sp>
        <p:nvSpPr>
          <p:cNvPr id="17" name="矩形: 圓角 16">
            <a:extLst>
              <a:ext uri="{FF2B5EF4-FFF2-40B4-BE49-F238E27FC236}">
                <a16:creationId xmlns:a16="http://schemas.microsoft.com/office/drawing/2014/main" id="{B8AC31A2-7D82-8219-28B3-B0AC8727FC1B}"/>
              </a:ext>
            </a:extLst>
          </p:cNvPr>
          <p:cNvSpPr/>
          <p:nvPr/>
        </p:nvSpPr>
        <p:spPr>
          <a:xfrm>
            <a:off x="6254261" y="421678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9" name="直線單箭頭接點 18">
            <a:extLst>
              <a:ext uri="{FF2B5EF4-FFF2-40B4-BE49-F238E27FC236}">
                <a16:creationId xmlns:a16="http://schemas.microsoft.com/office/drawing/2014/main" id="{18856740-A457-4CF2-9C28-154F70129CE0}"/>
              </a:ext>
            </a:extLst>
          </p:cNvPr>
          <p:cNvCxnSpPr>
            <a:cxnSpLocks/>
          </p:cNvCxnSpPr>
          <p:nvPr/>
        </p:nvCxnSpPr>
        <p:spPr>
          <a:xfrm>
            <a:off x="8085992" y="476697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9E73AE8-7210-6338-5FAF-0BFCB9614D33}"/>
              </a:ext>
            </a:extLst>
          </p:cNvPr>
          <p:cNvCxnSpPr>
            <a:cxnSpLocks/>
          </p:cNvCxnSpPr>
          <p:nvPr/>
        </p:nvCxnSpPr>
        <p:spPr>
          <a:xfrm>
            <a:off x="5301761" y="475385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441F267D-A14F-2AA2-8354-917A831CBD4F}"/>
              </a:ext>
            </a:extLst>
          </p:cNvPr>
          <p:cNvSpPr txBox="1"/>
          <p:nvPr/>
        </p:nvSpPr>
        <p:spPr>
          <a:xfrm>
            <a:off x="8368808" y="4536145"/>
            <a:ext cx="1689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穆</a:t>
            </a:r>
          </a:p>
        </p:txBody>
      </p:sp>
      <p:sp>
        <p:nvSpPr>
          <p:cNvPr id="22" name="文字方塊 21">
            <a:extLst>
              <a:ext uri="{FF2B5EF4-FFF2-40B4-BE49-F238E27FC236}">
                <a16:creationId xmlns:a16="http://schemas.microsoft.com/office/drawing/2014/main" id="{23E1F43D-2BFE-F4AC-D9B6-3FDF43207D0F}"/>
              </a:ext>
            </a:extLst>
          </p:cNvPr>
          <p:cNvSpPr txBox="1"/>
          <p:nvPr/>
        </p:nvSpPr>
        <p:spPr>
          <a:xfrm>
            <a:off x="1199456" y="4523025"/>
            <a:ext cx="402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世界上最高的山是哪座？珠</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3" name="文字方塊 22">
            <a:extLst>
              <a:ext uri="{FF2B5EF4-FFF2-40B4-BE49-F238E27FC236}">
                <a16:creationId xmlns:a16="http://schemas.microsoft.com/office/drawing/2014/main" id="{A1F10A8E-171C-279F-515A-FEA784B49C6F}"/>
              </a:ext>
            </a:extLst>
          </p:cNvPr>
          <p:cNvSpPr txBox="1"/>
          <p:nvPr/>
        </p:nvSpPr>
        <p:spPr>
          <a:xfrm>
            <a:off x="7101251" y="5767805"/>
            <a:ext cx="404446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还是可以回答问题</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20">
            <a:extLst>
              <a:ext uri="{FF2B5EF4-FFF2-40B4-BE49-F238E27FC236}">
                <a16:creationId xmlns:a16="http://schemas.microsoft.com/office/drawing/2014/main" id="{CA4882B1-F451-0D48-98D5-B1BF763E5601}"/>
              </a:ext>
            </a:extLst>
          </p:cNvPr>
          <p:cNvSpPr txBox="1"/>
          <p:nvPr/>
        </p:nvSpPr>
        <p:spPr>
          <a:xfrm>
            <a:off x="644359" y="5733256"/>
            <a:ext cx="6387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世界上最高的山是哪座？珠穆朗玛峰</a:t>
            </a:r>
          </a:p>
        </p:txBody>
      </p:sp>
      <p:sp>
        <p:nvSpPr>
          <p:cNvPr id="18" name="文字方塊 20">
            <a:extLst>
              <a:ext uri="{FF2B5EF4-FFF2-40B4-BE49-F238E27FC236}">
                <a16:creationId xmlns:a16="http://schemas.microsoft.com/office/drawing/2014/main" id="{502171B3-F7A1-634F-97A9-8036F49F9714}"/>
              </a:ext>
            </a:extLst>
          </p:cNvPr>
          <p:cNvSpPr txBox="1"/>
          <p:nvPr/>
        </p:nvSpPr>
        <p:spPr>
          <a:xfrm>
            <a:off x="983432" y="5191543"/>
            <a:ext cx="6387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41350103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animBg="1"/>
      <p:bldP spid="21" grpId="0"/>
      <p:bldP spid="22" grpId="0"/>
      <p:bldP spid="23" grpId="0"/>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3" name="內容版面配置區 2">
            <a:extLst>
              <a:ext uri="{FF2B5EF4-FFF2-40B4-BE49-F238E27FC236}">
                <a16:creationId xmlns:a16="http://schemas.microsoft.com/office/drawing/2014/main" id="{BEDB1627-84FA-04D0-3B03-A11E84349BB3}"/>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但实际上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76E4C1FB-D200-0523-6FA8-D60088CAD51C}"/>
              </a:ext>
            </a:extLst>
          </p:cNvPr>
          <p:cNvSpPr/>
          <p:nvPr/>
        </p:nvSpPr>
        <p:spPr>
          <a:xfrm>
            <a:off x="5354519" y="345245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838200" y="3728119"/>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4402019" y="398952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8A81C05-BA80-D14A-4A16-2B8376EBF0B4}"/>
              </a:ext>
            </a:extLst>
          </p:cNvPr>
          <p:cNvSpPr txBox="1"/>
          <p:nvPr/>
        </p:nvSpPr>
        <p:spPr>
          <a:xfrm>
            <a:off x="8214931" y="2738430"/>
            <a:ext cx="2271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sp>
        <p:nvSpPr>
          <p:cNvPr id="7" name="文字方塊 6">
            <a:extLst>
              <a:ext uri="{FF2B5EF4-FFF2-40B4-BE49-F238E27FC236}">
                <a16:creationId xmlns:a16="http://schemas.microsoft.com/office/drawing/2014/main" id="{BB56A790-0441-12F9-9548-42066A0A10A1}"/>
              </a:ext>
            </a:extLst>
          </p:cNvPr>
          <p:cNvSpPr txBox="1"/>
          <p:nvPr/>
        </p:nvSpPr>
        <p:spPr>
          <a:xfrm>
            <a:off x="7592340" y="1752686"/>
            <a:ext cx="344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每次的输出都不同</a:t>
            </a:r>
          </a:p>
        </p:txBody>
      </p:sp>
      <p:sp>
        <p:nvSpPr>
          <p:cNvPr id="8" name="文字方塊 7">
            <a:extLst>
              <a:ext uri="{FF2B5EF4-FFF2-40B4-BE49-F238E27FC236}">
                <a16:creationId xmlns:a16="http://schemas.microsoft.com/office/drawing/2014/main" id="{7E1C9684-08DB-D4D7-60CE-E9A54308C00A}"/>
              </a:ext>
            </a:extLst>
          </p:cNvPr>
          <p:cNvSpPr txBox="1"/>
          <p:nvPr/>
        </p:nvSpPr>
        <p:spPr>
          <a:xfrm>
            <a:off x="8214931" y="3770461"/>
            <a:ext cx="391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 黄山 </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(B)</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 珠穆朗玛峰 </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文字方塊 8">
            <a:extLst>
              <a:ext uri="{FF2B5EF4-FFF2-40B4-BE49-F238E27FC236}">
                <a16:creationId xmlns:a16="http://schemas.microsoft.com/office/drawing/2014/main" id="{E778BE4D-439B-A22C-9935-A66A653FC81A}"/>
              </a:ext>
            </a:extLst>
          </p:cNvPr>
          <p:cNvSpPr txBox="1"/>
          <p:nvPr/>
        </p:nvSpPr>
        <p:spPr>
          <a:xfrm>
            <a:off x="8197347" y="4814735"/>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cxnSp>
        <p:nvCxnSpPr>
          <p:cNvPr id="12" name="直線接點 11">
            <a:extLst>
              <a:ext uri="{FF2B5EF4-FFF2-40B4-BE49-F238E27FC236}">
                <a16:creationId xmlns:a16="http://schemas.microsoft.com/office/drawing/2014/main" id="{A0AB8DD3-9AAD-2EEF-1F64-549729B41DD3}"/>
              </a:ext>
            </a:extLst>
          </p:cNvPr>
          <p:cNvCxnSpPr>
            <a:cxnSpLocks/>
          </p:cNvCxnSpPr>
          <p:nvPr/>
        </p:nvCxnSpPr>
        <p:spPr>
          <a:xfrm>
            <a:off x="7674231" y="2919046"/>
            <a:ext cx="0" cy="1082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C24A9FC-09CA-A823-9A81-7CA9E2FE0E81}"/>
              </a:ext>
            </a:extLst>
          </p:cNvPr>
          <p:cNvCxnSpPr>
            <a:cxnSpLocks/>
            <a:endCxn id="9" idx="1"/>
          </p:cNvCxnSpPr>
          <p:nvPr/>
        </p:nvCxnSpPr>
        <p:spPr>
          <a:xfrm>
            <a:off x="7702063" y="5035298"/>
            <a:ext cx="495284" cy="1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09A5B4AB-1EC5-45F9-5209-C3029CFDBE09}"/>
              </a:ext>
            </a:extLst>
          </p:cNvPr>
          <p:cNvCxnSpPr>
            <a:cxnSpLocks/>
          </p:cNvCxnSpPr>
          <p:nvPr/>
        </p:nvCxnSpPr>
        <p:spPr>
          <a:xfrm flipV="1">
            <a:off x="7674231" y="3989528"/>
            <a:ext cx="495284" cy="11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F7F0BDA9-F7AF-F8E9-BE18-B8DCDE52FF19}"/>
              </a:ext>
            </a:extLst>
          </p:cNvPr>
          <p:cNvCxnSpPr>
            <a:cxnSpLocks/>
          </p:cNvCxnSpPr>
          <p:nvPr/>
        </p:nvCxnSpPr>
        <p:spPr>
          <a:xfrm>
            <a:off x="7719647" y="2933488"/>
            <a:ext cx="4952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306C6FB3-FA8E-71D8-9943-443990936E26}"/>
              </a:ext>
            </a:extLst>
          </p:cNvPr>
          <p:cNvCxnSpPr>
            <a:cxnSpLocks/>
          </p:cNvCxnSpPr>
          <p:nvPr/>
        </p:nvCxnSpPr>
        <p:spPr>
          <a:xfrm>
            <a:off x="7674231" y="3953051"/>
            <a:ext cx="0" cy="1082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F3B610B-2837-1548-E070-80F178C689D4}"/>
              </a:ext>
            </a:extLst>
          </p:cNvPr>
          <p:cNvSpPr txBox="1"/>
          <p:nvPr/>
        </p:nvSpPr>
        <p:spPr>
          <a:xfrm>
            <a:off x="1916093" y="5788680"/>
            <a:ext cx="85708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如何引导 </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产生有用的输出呢？</a:t>
            </a:r>
          </a:p>
        </p:txBody>
      </p:sp>
      <p:cxnSp>
        <p:nvCxnSpPr>
          <p:cNvPr id="30" name="直線單箭頭接點 29">
            <a:extLst>
              <a:ext uri="{FF2B5EF4-FFF2-40B4-BE49-F238E27FC236}">
                <a16:creationId xmlns:a16="http://schemas.microsoft.com/office/drawing/2014/main" id="{52E56DC5-A114-76F2-252F-8223D674527B}"/>
              </a:ext>
            </a:extLst>
          </p:cNvPr>
          <p:cNvCxnSpPr>
            <a:cxnSpLocks/>
          </p:cNvCxnSpPr>
          <p:nvPr/>
        </p:nvCxnSpPr>
        <p:spPr>
          <a:xfrm flipV="1">
            <a:off x="7122456" y="3988221"/>
            <a:ext cx="49528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24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2951038"/>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796002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C9C74-31F2-2877-744B-D367FC0F45EE}"/>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endParaRPr lang="zh-TW" altLang="en-US" dirty="0"/>
          </a:p>
        </p:txBody>
      </p:sp>
      <p:sp>
        <p:nvSpPr>
          <p:cNvPr id="3" name="內容版面配置區 2">
            <a:extLst>
              <a:ext uri="{FF2B5EF4-FFF2-40B4-BE49-F238E27FC236}">
                <a16:creationId xmlns:a16="http://schemas.microsoft.com/office/drawing/2014/main" id="{2E36EC44-6532-A94E-EE96-6EB3B9CF9A5F}"/>
              </a:ext>
            </a:extLst>
          </p:cNvPr>
          <p:cNvSpPr>
            <a:spLocks noGrp="1"/>
          </p:cNvSpPr>
          <p:nvPr>
            <p:ph idx="1"/>
          </p:nvPr>
        </p:nvSpPr>
        <p:spPr/>
        <p:txBody>
          <a:bodyPr/>
          <a:lstStyle/>
          <a:p>
            <a:r>
              <a:rPr lang="zh-TW" altLang="en-US" sz="2800" dirty="0">
                <a:latin typeface="微軟正黑體" panose="020B0604030504040204" pitchFamily="34" charset="-120"/>
                <a:ea typeface="微軟正黑體" panose="020B0604030504040204" pitchFamily="34" charset="-120"/>
              </a:rPr>
              <a:t>找人来思考想问 </a:t>
            </a:r>
            <a:r>
              <a:rPr lang="en-US" altLang="zh-TW" sz="2800" dirty="0">
                <a:latin typeface="微軟正黑體" panose="020B0604030504040204" pitchFamily="34" charset="-120"/>
                <a:ea typeface="微軟正黑體" panose="020B0604030504040204" pitchFamily="34" charset="-120"/>
              </a:rPr>
              <a:t>GPT</a:t>
            </a:r>
            <a:r>
              <a:rPr lang="zh-TW" altLang="en-US" sz="2800" dirty="0">
                <a:latin typeface="微軟正黑體" panose="020B0604030504040204" pitchFamily="34" charset="-120"/>
                <a:ea typeface="微軟正黑體" panose="020B0604030504040204" pitchFamily="34" charset="-120"/>
              </a:rPr>
              <a:t> 的问题，并人工提供正确答案</a:t>
            </a:r>
          </a:p>
          <a:p>
            <a:endParaRPr lang="zh-TW" altLang="en-US"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D7D796C-1D9D-3983-211F-056D56F4AAD5}"/>
              </a:ext>
            </a:extLst>
          </p:cNvPr>
          <p:cNvSpPr txBox="1"/>
          <p:nvPr/>
        </p:nvSpPr>
        <p:spPr>
          <a:xfrm>
            <a:off x="2145324" y="5010817"/>
            <a:ext cx="914106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以后多看这些有益的句子，不要去网络上看一些有的沒的</a:t>
            </a:r>
          </a:p>
        </p:txBody>
      </p:sp>
      <p:sp>
        <p:nvSpPr>
          <p:cNvPr id="9" name="文字方塊 8">
            <a:extLst>
              <a:ext uri="{FF2B5EF4-FFF2-40B4-BE49-F238E27FC236}">
                <a16:creationId xmlns:a16="http://schemas.microsoft.com/office/drawing/2014/main" id="{FE032B37-C934-DF03-11AE-52246C6F314C}"/>
              </a:ext>
            </a:extLst>
          </p:cNvPr>
          <p:cNvSpPr txBox="1"/>
          <p:nvPr/>
        </p:nvSpPr>
        <p:spPr>
          <a:xfrm>
            <a:off x="1597268" y="2756875"/>
            <a:ext cx="6226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81BDB26E-BF71-7301-D874-2E8636E4C2DB}"/>
              </a:ext>
            </a:extLst>
          </p:cNvPr>
          <p:cNvSpPr txBox="1"/>
          <p:nvPr/>
        </p:nvSpPr>
        <p:spPr>
          <a:xfrm>
            <a:off x="5224304" y="2764555"/>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珠穆朗玛峰</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CBCE74B4-91E7-A2D8-6C6E-9839E1327DB2}"/>
              </a:ext>
            </a:extLst>
          </p:cNvPr>
          <p:cNvSpPr txBox="1"/>
          <p:nvPr/>
        </p:nvSpPr>
        <p:spPr>
          <a:xfrm>
            <a:off x="1597269" y="3439618"/>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如何学习深度学习？</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5965D63E-B9DE-FC49-EB0D-411DCA985A4C}"/>
              </a:ext>
            </a:extLst>
          </p:cNvPr>
          <p:cNvSpPr txBox="1"/>
          <p:nvPr/>
        </p:nvSpPr>
        <p:spPr>
          <a:xfrm>
            <a:off x="4438649" y="3439617"/>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需要先知道基本概念</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13" name="文字方塊 12">
            <a:extLst>
              <a:ext uri="{FF2B5EF4-FFF2-40B4-BE49-F238E27FC236}">
                <a16:creationId xmlns:a16="http://schemas.microsoft.com/office/drawing/2014/main" id="{0A1600F9-9F04-88D9-A235-8692608FB3EE}"/>
              </a:ext>
            </a:extLst>
          </p:cNvPr>
          <p:cNvSpPr txBox="1"/>
          <p:nvPr/>
        </p:nvSpPr>
        <p:spPr>
          <a:xfrm>
            <a:off x="1614854" y="4122359"/>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请把这句话做翻译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14" name="文字方塊 13">
            <a:extLst>
              <a:ext uri="{FF2B5EF4-FFF2-40B4-BE49-F238E27FC236}">
                <a16:creationId xmlns:a16="http://schemas.microsoft.com/office/drawing/2014/main" id="{83E80486-F3A5-C46D-BF11-C364FA3E658B}"/>
              </a:ext>
            </a:extLst>
          </p:cNvPr>
          <p:cNvSpPr txBox="1"/>
          <p:nvPr/>
        </p:nvSpPr>
        <p:spPr>
          <a:xfrm>
            <a:off x="1453662" y="5725393"/>
            <a:ext cx="983273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不需要穷举所有的問題，我们只是要告诉 </a:t>
            </a:r>
            <a:r>
              <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 人类的偏好</a:t>
            </a:r>
          </a:p>
        </p:txBody>
      </p:sp>
    </p:spTree>
    <p:extLst>
      <p:ext uri="{BB962C8B-B14F-4D97-AF65-F5344CB8AC3E}">
        <p14:creationId xmlns:p14="http://schemas.microsoft.com/office/powerpoint/2010/main" val="9568869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4041286"/>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171079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endParaRPr lang="zh-TW" altLang="en-US" dirty="0"/>
          </a:p>
        </p:txBody>
      </p:sp>
      <p:sp>
        <p:nvSpPr>
          <p:cNvPr id="4" name="矩形: 圓角 3">
            <a:extLst>
              <a:ext uri="{FF2B5EF4-FFF2-40B4-BE49-F238E27FC236}">
                <a16:creationId xmlns:a16="http://schemas.microsoft.com/office/drawing/2014/main" id="{6702C94F-9ECA-C27A-C07A-85ECCD10C959}"/>
              </a:ext>
            </a:extLst>
          </p:cNvPr>
          <p:cNvSpPr/>
          <p:nvPr/>
        </p:nvSpPr>
        <p:spPr>
          <a:xfrm>
            <a:off x="6581782" y="3800496"/>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711735" y="4098810"/>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分数</a:t>
            </a:r>
          </a:p>
        </p:txBody>
      </p:sp>
      <p:sp>
        <p:nvSpPr>
          <p:cNvPr id="9" name="矩形: 圓角 8">
            <a:extLst>
              <a:ext uri="{FF2B5EF4-FFF2-40B4-BE49-F238E27FC236}">
                <a16:creationId xmlns:a16="http://schemas.microsoft.com/office/drawing/2014/main" id="{4583EB6D-2304-9E16-6316-826A949C42A0}"/>
              </a:ext>
            </a:extLst>
          </p:cNvPr>
          <p:cNvSpPr/>
          <p:nvPr/>
        </p:nvSpPr>
        <p:spPr>
          <a:xfrm>
            <a:off x="5477617" y="1981858"/>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961298" y="225752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25117" y="2518934"/>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E1FBB1FC-3F4D-95C4-B601-60001D5110DF}"/>
              </a:ext>
            </a:extLst>
          </p:cNvPr>
          <p:cNvSpPr txBox="1"/>
          <p:nvPr/>
        </p:nvSpPr>
        <p:spPr>
          <a:xfrm>
            <a:off x="8352720" y="1745840"/>
            <a:ext cx="2230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sp>
        <p:nvSpPr>
          <p:cNvPr id="14" name="文字方塊 13">
            <a:extLst>
              <a:ext uri="{FF2B5EF4-FFF2-40B4-BE49-F238E27FC236}">
                <a16:creationId xmlns:a16="http://schemas.microsoft.com/office/drawing/2014/main" id="{7B0C3EE8-3518-061A-0A26-11E97FBDDCE5}"/>
              </a:ext>
            </a:extLst>
          </p:cNvPr>
          <p:cNvSpPr txBox="1"/>
          <p:nvPr/>
        </p:nvSpPr>
        <p:spPr>
          <a:xfrm>
            <a:off x="8338029" y="2827270"/>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cxnSp>
        <p:nvCxnSpPr>
          <p:cNvPr id="15" name="直線接點 14">
            <a:extLst>
              <a:ext uri="{FF2B5EF4-FFF2-40B4-BE49-F238E27FC236}">
                <a16:creationId xmlns:a16="http://schemas.microsoft.com/office/drawing/2014/main" id="{2624625D-72F9-2F36-8301-D0F11CF5F50F}"/>
              </a:ext>
            </a:extLst>
          </p:cNvPr>
          <p:cNvCxnSpPr>
            <a:cxnSpLocks/>
          </p:cNvCxnSpPr>
          <p:nvPr/>
        </p:nvCxnSpPr>
        <p:spPr>
          <a:xfrm>
            <a:off x="7797329" y="1981858"/>
            <a:ext cx="0" cy="5488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1C74059-4B60-4773-BFF3-69F5E5BEC58A}"/>
              </a:ext>
            </a:extLst>
          </p:cNvPr>
          <p:cNvCxnSpPr>
            <a:cxnSpLocks/>
            <a:endCxn id="14" idx="1"/>
          </p:cNvCxnSpPr>
          <p:nvPr/>
        </p:nvCxnSpPr>
        <p:spPr>
          <a:xfrm>
            <a:off x="7842745" y="3047833"/>
            <a:ext cx="495284" cy="1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38F96703-4428-CA02-8F1F-D03E33D53A95}"/>
              </a:ext>
            </a:extLst>
          </p:cNvPr>
          <p:cNvCxnSpPr>
            <a:cxnSpLocks/>
            <a:stCxn id="9" idx="3"/>
          </p:cNvCxnSpPr>
          <p:nvPr/>
        </p:nvCxnSpPr>
        <p:spPr>
          <a:xfrm flipV="1">
            <a:off x="7171598" y="2518934"/>
            <a:ext cx="653563"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A835AEFA-0A6D-9F9D-8903-1CDFF46F5055}"/>
              </a:ext>
            </a:extLst>
          </p:cNvPr>
          <p:cNvCxnSpPr>
            <a:cxnSpLocks/>
          </p:cNvCxnSpPr>
          <p:nvPr/>
        </p:nvCxnSpPr>
        <p:spPr>
          <a:xfrm>
            <a:off x="7825161" y="1981858"/>
            <a:ext cx="4952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BA1042FF-2076-9F12-F0EE-CE9E1AD1D2B4}"/>
              </a:ext>
            </a:extLst>
          </p:cNvPr>
          <p:cNvCxnSpPr>
            <a:cxnSpLocks/>
          </p:cNvCxnSpPr>
          <p:nvPr/>
        </p:nvCxnSpPr>
        <p:spPr>
          <a:xfrm>
            <a:off x="7797329" y="2482457"/>
            <a:ext cx="0" cy="597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圖形 24" descr="女教授 以實心填滿">
            <a:extLst>
              <a:ext uri="{FF2B5EF4-FFF2-40B4-BE49-F238E27FC236}">
                <a16:creationId xmlns:a16="http://schemas.microsoft.com/office/drawing/2014/main" id="{8EE00A85-B63B-49A5-CA78-A189A6FEC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6290" y="1861413"/>
            <a:ext cx="1311950" cy="1311950"/>
          </a:xfrm>
          <a:prstGeom prst="rect">
            <a:avLst/>
          </a:prstGeom>
        </p:spPr>
      </p:pic>
      <p:sp>
        <p:nvSpPr>
          <p:cNvPr id="26" name="文字方塊 25">
            <a:extLst>
              <a:ext uri="{FF2B5EF4-FFF2-40B4-BE49-F238E27FC236}">
                <a16:creationId xmlns:a16="http://schemas.microsoft.com/office/drawing/2014/main" id="{28C541D5-EC33-5E18-ED77-509D183B4D90}"/>
              </a:ext>
            </a:extLst>
          </p:cNvPr>
          <p:cNvSpPr txBox="1"/>
          <p:nvPr/>
        </p:nvSpPr>
        <p:spPr>
          <a:xfrm rot="5400000">
            <a:off x="8519010" y="2283576"/>
            <a:ext cx="5158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Calibri"/>
                <a:ea typeface="微软雅黑"/>
                <a:cs typeface="+mn-cs"/>
              </a:rPr>
              <a:t>&gt;</a:t>
            </a:r>
            <a:endParaRPr kumimoji="0" lang="zh-TW" altLang="en-US" sz="2800" b="1"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5608" y="2833292"/>
            <a:ext cx="914400" cy="914400"/>
          </a:xfrm>
          <a:prstGeom prst="rect">
            <a:avLst/>
          </a:prstGeom>
        </p:spPr>
      </p:pic>
      <p:sp>
        <p:nvSpPr>
          <p:cNvPr id="30" name="文字方塊 29">
            <a:extLst>
              <a:ext uri="{FF2B5EF4-FFF2-40B4-BE49-F238E27FC236}">
                <a16:creationId xmlns:a16="http://schemas.microsoft.com/office/drawing/2014/main" id="{D009DEDE-B533-8A63-117F-92561F7E2F56}"/>
              </a:ext>
            </a:extLst>
          </p:cNvPr>
          <p:cNvSpPr txBox="1"/>
          <p:nvPr/>
        </p:nvSpPr>
        <p:spPr>
          <a:xfrm>
            <a:off x="517293" y="409641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1" name="文字方塊 30">
            <a:extLst>
              <a:ext uri="{FF2B5EF4-FFF2-40B4-BE49-F238E27FC236}">
                <a16:creationId xmlns:a16="http://schemas.microsoft.com/office/drawing/2014/main" id="{26637196-C8D2-8B6D-0EEB-6DAEAEA1699B}"/>
              </a:ext>
            </a:extLst>
          </p:cNvPr>
          <p:cNvSpPr txBox="1"/>
          <p:nvPr/>
        </p:nvSpPr>
        <p:spPr>
          <a:xfrm>
            <a:off x="4079776" y="4107789"/>
            <a:ext cx="1844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972190" y="4329644"/>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390073" y="4349338"/>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EB11C045-C2C6-BAA4-CC89-9664EADD7DA9}"/>
              </a:ext>
            </a:extLst>
          </p:cNvPr>
          <p:cNvSpPr/>
          <p:nvPr/>
        </p:nvSpPr>
        <p:spPr>
          <a:xfrm>
            <a:off x="6581782" y="5237531"/>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8" name="文字方塊 37">
            <a:extLst>
              <a:ext uri="{FF2B5EF4-FFF2-40B4-BE49-F238E27FC236}">
                <a16:creationId xmlns:a16="http://schemas.microsoft.com/office/drawing/2014/main" id="{7D191DE2-285E-F649-3313-BD0E2EEF3FDB}"/>
              </a:ext>
            </a:extLst>
          </p:cNvPr>
          <p:cNvSpPr txBox="1"/>
          <p:nvPr/>
        </p:nvSpPr>
        <p:spPr>
          <a:xfrm>
            <a:off x="8711735" y="5535845"/>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分数</a:t>
            </a:r>
          </a:p>
        </p:txBody>
      </p:sp>
      <p:sp>
        <p:nvSpPr>
          <p:cNvPr id="39" name="文字方塊 38">
            <a:extLst>
              <a:ext uri="{FF2B5EF4-FFF2-40B4-BE49-F238E27FC236}">
                <a16:creationId xmlns:a16="http://schemas.microsoft.com/office/drawing/2014/main" id="{096B3E53-4EFC-9213-8622-896EAC700D7E}"/>
              </a:ext>
            </a:extLst>
          </p:cNvPr>
          <p:cNvSpPr txBox="1"/>
          <p:nvPr/>
        </p:nvSpPr>
        <p:spPr>
          <a:xfrm>
            <a:off x="1820008" y="537984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41" name="直線單箭頭接點 40">
            <a:extLst>
              <a:ext uri="{FF2B5EF4-FFF2-40B4-BE49-F238E27FC236}">
                <a16:creationId xmlns:a16="http://schemas.microsoft.com/office/drawing/2014/main" id="{4AFE6848-03D7-C02B-6782-F0CE9075F776}"/>
              </a:ext>
            </a:extLst>
          </p:cNvPr>
          <p:cNvCxnSpPr>
            <a:cxnSpLocks/>
          </p:cNvCxnSpPr>
          <p:nvPr/>
        </p:nvCxnSpPr>
        <p:spPr>
          <a:xfrm>
            <a:off x="5972190" y="5766679"/>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11109E9E-F997-8798-E325-410F4CD9D5FE}"/>
              </a:ext>
            </a:extLst>
          </p:cNvPr>
          <p:cNvCxnSpPr>
            <a:cxnSpLocks/>
          </p:cNvCxnSpPr>
          <p:nvPr/>
        </p:nvCxnSpPr>
        <p:spPr>
          <a:xfrm>
            <a:off x="8390073" y="5786373"/>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75370D01-EA7E-D32A-F19C-AA279A7A7697}"/>
              </a:ext>
            </a:extLst>
          </p:cNvPr>
          <p:cNvSpPr txBox="1"/>
          <p:nvPr/>
        </p:nvSpPr>
        <p:spPr>
          <a:xfrm>
            <a:off x="3822453" y="5850484"/>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sp>
        <p:nvSpPr>
          <p:cNvPr id="44" name="文字方塊 43">
            <a:extLst>
              <a:ext uri="{FF2B5EF4-FFF2-40B4-BE49-F238E27FC236}">
                <a16:creationId xmlns:a16="http://schemas.microsoft.com/office/drawing/2014/main" id="{E22BE813-56AF-E581-4B5B-E2C04F010A4F}"/>
              </a:ext>
            </a:extLst>
          </p:cNvPr>
          <p:cNvSpPr txBox="1"/>
          <p:nvPr/>
        </p:nvSpPr>
        <p:spPr>
          <a:xfrm rot="5400000">
            <a:off x="9248805" y="4782698"/>
            <a:ext cx="5158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Calibri"/>
                <a:ea typeface="微软雅黑"/>
                <a:cs typeface="+mn-cs"/>
              </a:rPr>
              <a:t>&gt;</a:t>
            </a:r>
            <a:endParaRPr kumimoji="0" lang="zh-TW" altLang="en-US" sz="28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33" name="文字方塊 9">
            <a:extLst>
              <a:ext uri="{FF2B5EF4-FFF2-40B4-BE49-F238E27FC236}">
                <a16:creationId xmlns:a16="http://schemas.microsoft.com/office/drawing/2014/main" id="{CA80BC25-8843-1349-86E0-4AD8B319AED7}"/>
              </a:ext>
            </a:extLst>
          </p:cNvPr>
          <p:cNvSpPr txBox="1"/>
          <p:nvPr/>
        </p:nvSpPr>
        <p:spPr>
          <a:xfrm>
            <a:off x="8960305" y="2333843"/>
            <a:ext cx="764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r>
              <a:rPr kumimoji="0" lang="zh-CN" altLang="en-US" sz="1800" b="0" i="0" u="none" strike="noStrike" kern="1200" cap="none" spc="0" normalizeH="0" baseline="0" noProof="0" dirty="0">
                <a:ln>
                  <a:noFill/>
                </a:ln>
                <a:solidFill>
                  <a:srgbClr val="FF0000"/>
                </a:solidFill>
                <a:effectLst/>
                <a:uLnTx/>
                <a:uFillTx/>
                <a:latin typeface="Calibri"/>
                <a:ea typeface="微软雅黑"/>
                <a:cs typeface="+mn-cs"/>
              </a:rPr>
              <a:t>大于</a:t>
            </a: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endParaRPr kumimoji="0" lang="en-US" altLang="zh-TW"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34" name="文字方塊 9">
            <a:extLst>
              <a:ext uri="{FF2B5EF4-FFF2-40B4-BE49-F238E27FC236}">
                <a16:creationId xmlns:a16="http://schemas.microsoft.com/office/drawing/2014/main" id="{AE6E270D-1D6D-104F-B362-89D9354C7A83}"/>
              </a:ext>
            </a:extLst>
          </p:cNvPr>
          <p:cNvSpPr txBox="1"/>
          <p:nvPr/>
        </p:nvSpPr>
        <p:spPr>
          <a:xfrm>
            <a:off x="9651590" y="4859868"/>
            <a:ext cx="764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r>
              <a:rPr kumimoji="0" lang="zh-CN" altLang="en-US" sz="1800" b="0" i="0" u="none" strike="noStrike" kern="1200" cap="none" spc="0" normalizeH="0" baseline="0" noProof="0" dirty="0">
                <a:ln>
                  <a:noFill/>
                </a:ln>
                <a:solidFill>
                  <a:srgbClr val="FF0000"/>
                </a:solidFill>
                <a:effectLst/>
                <a:uLnTx/>
                <a:uFillTx/>
                <a:latin typeface="Calibri"/>
                <a:ea typeface="微软雅黑"/>
                <a:cs typeface="+mn-cs"/>
              </a:rPr>
              <a:t>大于</a:t>
            </a: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endParaRPr kumimoji="0" lang="en-US" altLang="zh-TW" sz="1800" b="0" i="0" u="none" strike="noStrike" kern="1200" cap="none" spc="0" normalizeH="0" baseline="0" noProof="0" dirty="0">
              <a:ln>
                <a:noFill/>
              </a:ln>
              <a:solidFill>
                <a:srgbClr val="FF0000"/>
              </a:solidFill>
              <a:effectLst/>
              <a:uLnTx/>
              <a:uFillTx/>
              <a:latin typeface="Calibri"/>
              <a:ea typeface="微软雅黑"/>
              <a:cs typeface="+mn-cs"/>
            </a:endParaRPr>
          </a:p>
        </p:txBody>
      </p:sp>
    </p:spTree>
    <p:extLst>
      <p:ext uri="{BB962C8B-B14F-4D97-AF65-F5344CB8AC3E}">
        <p14:creationId xmlns:p14="http://schemas.microsoft.com/office/powerpoint/2010/main" val="18841385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P spid="14" grpId="0"/>
      <p:bldP spid="26" grpId="0"/>
      <p:bldP spid="30" grpId="0"/>
      <p:bldP spid="31" grpId="0"/>
      <p:bldP spid="37" grpId="0" animBg="1"/>
      <p:bldP spid="38" grpId="0"/>
      <p:bldP spid="39" grpId="0"/>
      <p:bldP spid="43" grpId="0"/>
      <p:bldP spid="44"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38200" y="5171464"/>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8448658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pPr lvl="0"/>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p:txBody>
      </p:sp>
      <p:sp>
        <p:nvSpPr>
          <p:cNvPr id="4" name="矩形: 圓角 3">
            <a:extLst>
              <a:ext uri="{FF2B5EF4-FFF2-40B4-BE49-F238E27FC236}">
                <a16:creationId xmlns:a16="http://schemas.microsoft.com/office/drawing/2014/main" id="{6702C94F-9ECA-C27A-C07A-85ECCD10C959}"/>
              </a:ext>
            </a:extLst>
          </p:cNvPr>
          <p:cNvSpPr/>
          <p:nvPr/>
        </p:nvSpPr>
        <p:spPr>
          <a:xfrm>
            <a:off x="6394946" y="5140678"/>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524899" y="5438992"/>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低分</a:t>
            </a:r>
          </a:p>
        </p:txBody>
      </p:sp>
      <p:sp>
        <p:nvSpPr>
          <p:cNvPr id="9" name="矩形: 圓角 8">
            <a:extLst>
              <a:ext uri="{FF2B5EF4-FFF2-40B4-BE49-F238E27FC236}">
                <a16:creationId xmlns:a16="http://schemas.microsoft.com/office/drawing/2014/main" id="{4583EB6D-2304-9E16-6316-826A949C42A0}"/>
              </a:ext>
            </a:extLst>
          </p:cNvPr>
          <p:cNvSpPr/>
          <p:nvPr/>
        </p:nvSpPr>
        <p:spPr>
          <a:xfrm>
            <a:off x="5547956" y="2351135"/>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1031637" y="262680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95456" y="2888211"/>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947" y="3202569"/>
            <a:ext cx="914400" cy="914400"/>
          </a:xfrm>
          <a:prstGeom prst="rect">
            <a:avLst/>
          </a:prstGeom>
        </p:spPr>
      </p:pic>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785354" y="5669826"/>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203237" y="5689520"/>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5F650004-FFC4-3C10-12AC-6D1B00BD0619}"/>
              </a:ext>
            </a:extLst>
          </p:cNvPr>
          <p:cNvCxnSpPr>
            <a:cxnSpLocks/>
          </p:cNvCxnSpPr>
          <p:nvPr/>
        </p:nvCxnSpPr>
        <p:spPr>
          <a:xfrm>
            <a:off x="7372384" y="2899977"/>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AB013A0E-F8F9-5708-0753-EE0E2B35A9B7}"/>
              </a:ext>
            </a:extLst>
          </p:cNvPr>
          <p:cNvSpPr txBox="1"/>
          <p:nvPr/>
        </p:nvSpPr>
        <p:spPr>
          <a:xfrm>
            <a:off x="8332192" y="268832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世界上最深的海又在哪里？</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A8AD7CA6-BEC8-E8B4-17A5-2C0CD8657622}"/>
              </a:ext>
            </a:extLst>
          </p:cNvPr>
          <p:cNvSpPr txBox="1"/>
          <p:nvPr/>
        </p:nvSpPr>
        <p:spPr>
          <a:xfrm>
            <a:off x="1095758" y="526079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3" name="文字方塊 12">
            <a:extLst>
              <a:ext uri="{FF2B5EF4-FFF2-40B4-BE49-F238E27FC236}">
                <a16:creationId xmlns:a16="http://schemas.microsoft.com/office/drawing/2014/main" id="{7FFE6B75-291D-9C22-99C4-C3B9E4506163}"/>
              </a:ext>
            </a:extLst>
          </p:cNvPr>
          <p:cNvSpPr txBox="1"/>
          <p:nvPr/>
        </p:nvSpPr>
        <p:spPr>
          <a:xfrm>
            <a:off x="1854447" y="5776697"/>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世界上最深的海又在哪里？</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20" name="直線單箭頭接點 19">
            <a:extLst>
              <a:ext uri="{FF2B5EF4-FFF2-40B4-BE49-F238E27FC236}">
                <a16:creationId xmlns:a16="http://schemas.microsoft.com/office/drawing/2014/main" id="{3CAC4982-3037-0378-E87C-7998214AF8FE}"/>
              </a:ext>
            </a:extLst>
          </p:cNvPr>
          <p:cNvCxnSpPr>
            <a:cxnSpLocks/>
          </p:cNvCxnSpPr>
          <p:nvPr/>
        </p:nvCxnSpPr>
        <p:spPr>
          <a:xfrm>
            <a:off x="2815004" y="3202569"/>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1E66953-63EB-CB77-B75E-092AC5827083}"/>
              </a:ext>
            </a:extLst>
          </p:cNvPr>
          <p:cNvCxnSpPr>
            <a:cxnSpLocks/>
          </p:cNvCxnSpPr>
          <p:nvPr/>
        </p:nvCxnSpPr>
        <p:spPr>
          <a:xfrm flipH="1">
            <a:off x="2779834" y="4152140"/>
            <a:ext cx="7151078"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241EBCB6-0802-6020-B021-D6362ED647A7}"/>
              </a:ext>
            </a:extLst>
          </p:cNvPr>
          <p:cNvCxnSpPr>
            <a:cxnSpLocks/>
          </p:cNvCxnSpPr>
          <p:nvPr/>
        </p:nvCxnSpPr>
        <p:spPr>
          <a:xfrm>
            <a:off x="3735265" y="4269543"/>
            <a:ext cx="0" cy="871135"/>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9F1B3EF2-2261-F78F-413D-24B087191F88}"/>
              </a:ext>
            </a:extLst>
          </p:cNvPr>
          <p:cNvCxnSpPr>
            <a:cxnSpLocks/>
          </p:cNvCxnSpPr>
          <p:nvPr/>
        </p:nvCxnSpPr>
        <p:spPr>
          <a:xfrm>
            <a:off x="9930912" y="3337384"/>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5BF155D0-3D0C-604E-76E5-E3BAB4F8FD8D}"/>
              </a:ext>
            </a:extLst>
          </p:cNvPr>
          <p:cNvSpPr txBox="1"/>
          <p:nvPr/>
        </p:nvSpPr>
        <p:spPr>
          <a:xfrm>
            <a:off x="1611930" y="1764006"/>
            <a:ext cx="9566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增强式学习：调整参数，得到最大的 </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 </a:t>
            </a:r>
          </a:p>
        </p:txBody>
      </p:sp>
      <p:sp>
        <p:nvSpPr>
          <p:cNvPr id="48" name="文字方塊 47">
            <a:extLst>
              <a:ext uri="{FF2B5EF4-FFF2-40B4-BE49-F238E27FC236}">
                <a16:creationId xmlns:a16="http://schemas.microsoft.com/office/drawing/2014/main" id="{CA91BCEF-7264-BE17-41D9-F6E220004567}"/>
              </a:ext>
            </a:extLst>
          </p:cNvPr>
          <p:cNvSpPr txBox="1"/>
          <p:nvPr/>
        </p:nvSpPr>
        <p:spPr>
          <a:xfrm>
            <a:off x="8242096" y="4587119"/>
            <a:ext cx="24090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增强式学习中的 </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a:t>
            </a:r>
          </a:p>
        </p:txBody>
      </p:sp>
    </p:spTree>
    <p:extLst>
      <p:ext uri="{BB962C8B-B14F-4D97-AF65-F5344CB8AC3E}">
        <p14:creationId xmlns:p14="http://schemas.microsoft.com/office/powerpoint/2010/main" val="3846067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3" grpId="0"/>
      <p:bldP spid="47"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C0ED82D4-325F-E68F-637A-545F6F136F04}"/>
              </a:ext>
            </a:extLst>
          </p:cNvPr>
          <p:cNvSpPr/>
          <p:nvPr/>
        </p:nvSpPr>
        <p:spPr>
          <a:xfrm>
            <a:off x="5560538" y="2339369"/>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pPr lvl="0"/>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p:txBody>
      </p:sp>
      <p:sp>
        <p:nvSpPr>
          <p:cNvPr id="4" name="矩形: 圓角 3">
            <a:extLst>
              <a:ext uri="{FF2B5EF4-FFF2-40B4-BE49-F238E27FC236}">
                <a16:creationId xmlns:a16="http://schemas.microsoft.com/office/drawing/2014/main" id="{6702C94F-9ECA-C27A-C07A-85ECCD10C959}"/>
              </a:ext>
            </a:extLst>
          </p:cNvPr>
          <p:cNvSpPr/>
          <p:nvPr/>
        </p:nvSpPr>
        <p:spPr>
          <a:xfrm>
            <a:off x="6394946" y="5140678"/>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524899" y="5438992"/>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高分</a:t>
            </a:r>
          </a:p>
        </p:txBody>
      </p:sp>
      <p:sp>
        <p:nvSpPr>
          <p:cNvPr id="9" name="矩形: 圓角 8">
            <a:extLst>
              <a:ext uri="{FF2B5EF4-FFF2-40B4-BE49-F238E27FC236}">
                <a16:creationId xmlns:a16="http://schemas.microsoft.com/office/drawing/2014/main" id="{4583EB6D-2304-9E16-6316-826A949C42A0}"/>
              </a:ext>
            </a:extLst>
          </p:cNvPr>
          <p:cNvSpPr/>
          <p:nvPr/>
        </p:nvSpPr>
        <p:spPr>
          <a:xfrm>
            <a:off x="5561172" y="234562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Chat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1031637" y="262680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95456" y="2888211"/>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947" y="3202569"/>
            <a:ext cx="914400" cy="914400"/>
          </a:xfrm>
          <a:prstGeom prst="rect">
            <a:avLst/>
          </a:prstGeom>
        </p:spPr>
      </p:pic>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785354" y="5669826"/>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203237" y="5689520"/>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5F650004-FFC4-3C10-12AC-6D1B00BD0619}"/>
              </a:ext>
            </a:extLst>
          </p:cNvPr>
          <p:cNvCxnSpPr>
            <a:cxnSpLocks/>
          </p:cNvCxnSpPr>
          <p:nvPr/>
        </p:nvCxnSpPr>
        <p:spPr>
          <a:xfrm>
            <a:off x="7372384" y="2899977"/>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AB013A0E-F8F9-5708-0753-EE0E2B35A9B7}"/>
              </a:ext>
            </a:extLst>
          </p:cNvPr>
          <p:cNvSpPr txBox="1"/>
          <p:nvPr/>
        </p:nvSpPr>
        <p:spPr>
          <a:xfrm>
            <a:off x="8153415" y="2705860"/>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喜马拉雅山</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A8AD7CA6-BEC8-E8B4-17A5-2C0CD8657622}"/>
              </a:ext>
            </a:extLst>
          </p:cNvPr>
          <p:cNvSpPr txBox="1"/>
          <p:nvPr/>
        </p:nvSpPr>
        <p:spPr>
          <a:xfrm>
            <a:off x="1095758" y="526079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3" name="文字方塊 12">
            <a:extLst>
              <a:ext uri="{FF2B5EF4-FFF2-40B4-BE49-F238E27FC236}">
                <a16:creationId xmlns:a16="http://schemas.microsoft.com/office/drawing/2014/main" id="{7FFE6B75-291D-9C22-99C4-C3B9E4506163}"/>
              </a:ext>
            </a:extLst>
          </p:cNvPr>
          <p:cNvSpPr txBox="1"/>
          <p:nvPr/>
        </p:nvSpPr>
        <p:spPr>
          <a:xfrm>
            <a:off x="2917231" y="5776697"/>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喜马拉雅山</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20" name="直線單箭頭接點 19">
            <a:extLst>
              <a:ext uri="{FF2B5EF4-FFF2-40B4-BE49-F238E27FC236}">
                <a16:creationId xmlns:a16="http://schemas.microsoft.com/office/drawing/2014/main" id="{3CAC4982-3037-0378-E87C-7998214AF8FE}"/>
              </a:ext>
            </a:extLst>
          </p:cNvPr>
          <p:cNvCxnSpPr>
            <a:cxnSpLocks/>
          </p:cNvCxnSpPr>
          <p:nvPr/>
        </p:nvCxnSpPr>
        <p:spPr>
          <a:xfrm>
            <a:off x="2815004" y="3202569"/>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1E66953-63EB-CB77-B75E-092AC5827083}"/>
              </a:ext>
            </a:extLst>
          </p:cNvPr>
          <p:cNvCxnSpPr>
            <a:cxnSpLocks/>
          </p:cNvCxnSpPr>
          <p:nvPr/>
        </p:nvCxnSpPr>
        <p:spPr>
          <a:xfrm flipH="1">
            <a:off x="2779834" y="4152140"/>
            <a:ext cx="7151078"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241EBCB6-0802-6020-B021-D6362ED647A7}"/>
              </a:ext>
            </a:extLst>
          </p:cNvPr>
          <p:cNvCxnSpPr>
            <a:cxnSpLocks/>
          </p:cNvCxnSpPr>
          <p:nvPr/>
        </p:nvCxnSpPr>
        <p:spPr>
          <a:xfrm>
            <a:off x="3735265" y="4269543"/>
            <a:ext cx="0" cy="871135"/>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9F1B3EF2-2261-F78F-413D-24B087191F88}"/>
              </a:ext>
            </a:extLst>
          </p:cNvPr>
          <p:cNvCxnSpPr>
            <a:cxnSpLocks/>
          </p:cNvCxnSpPr>
          <p:nvPr/>
        </p:nvCxnSpPr>
        <p:spPr>
          <a:xfrm>
            <a:off x="9930912" y="3337384"/>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5BF155D0-3D0C-604E-76E5-E3BAB4F8FD8D}"/>
              </a:ext>
            </a:extLst>
          </p:cNvPr>
          <p:cNvSpPr txBox="1"/>
          <p:nvPr/>
        </p:nvSpPr>
        <p:spPr>
          <a:xfrm>
            <a:off x="1611930" y="1764006"/>
            <a:ext cx="9566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增强式学习：调整参数，得到最大的 </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 </a:t>
            </a:r>
          </a:p>
        </p:txBody>
      </p:sp>
      <p:sp>
        <p:nvSpPr>
          <p:cNvPr id="48" name="文字方塊 47">
            <a:extLst>
              <a:ext uri="{FF2B5EF4-FFF2-40B4-BE49-F238E27FC236}">
                <a16:creationId xmlns:a16="http://schemas.microsoft.com/office/drawing/2014/main" id="{CA91BCEF-7264-BE17-41D9-F6E220004567}"/>
              </a:ext>
            </a:extLst>
          </p:cNvPr>
          <p:cNvSpPr txBox="1"/>
          <p:nvPr/>
        </p:nvSpPr>
        <p:spPr>
          <a:xfrm>
            <a:off x="8339519" y="4585072"/>
            <a:ext cx="24090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增强式学习中的 </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a:t>
            </a:r>
          </a:p>
        </p:txBody>
      </p:sp>
    </p:spTree>
    <p:extLst>
      <p:ext uri="{BB962C8B-B14F-4D97-AF65-F5344CB8AC3E}">
        <p14:creationId xmlns:p14="http://schemas.microsoft.com/office/powerpoint/2010/main" val="32204852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415" y="337158"/>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神经元</a:t>
            </a:r>
          </a:p>
        </p:txBody>
      </p:sp>
      <p:sp>
        <p:nvSpPr>
          <p:cNvPr id="28" name="矩形 27"/>
          <p:cNvSpPr/>
          <p:nvPr/>
        </p:nvSpPr>
        <p:spPr>
          <a:xfrm>
            <a:off x="744307" y="2274491"/>
            <a:ext cx="6173443" cy="2120902"/>
          </a:xfrm>
          <a:prstGeom prst="rect">
            <a:avLst/>
          </a:prstGeom>
          <a:ln w="34925">
            <a:solidFill>
              <a:schemeClr val="bg1"/>
            </a:solidFill>
          </a:ln>
        </p:spPr>
        <p:txBody>
          <a:bodyPr wrap="square">
            <a:spAutoFit/>
          </a:bodyPr>
          <a:lstStyle/>
          <a:p>
            <a:pPr marL="285744" lvl="1" indent="-285744">
              <a:lnSpc>
                <a:spcPct val="150000"/>
              </a:lnSpc>
              <a:buFont typeface="Wingdings" panose="05000000000000000000" pitchFamily="2" charset="2"/>
              <a:buChar char="p"/>
              <a:defRPr/>
            </a:pPr>
            <a:r>
              <a:rPr lang="zh-CN" altLang="en-US" dirty="0">
                <a:solidFill>
                  <a:srgbClr val="FF0000"/>
                </a:solidFill>
                <a:latin typeface="微软雅黑" panose="020B0503020204020204" pitchFamily="34" charset="-122"/>
                <a:ea typeface="微软雅黑" panose="020B0503020204020204" pitchFamily="34" charset="-122"/>
              </a:rPr>
              <a:t>生物神经元</a:t>
            </a:r>
            <a:endParaRPr lang="en-US" altLang="zh-CN" dirty="0">
              <a:solidFill>
                <a:srgbClr val="FF0000"/>
              </a:solidFill>
              <a:latin typeface="微软雅黑" panose="020B0503020204020204" pitchFamily="34" charset="-122"/>
              <a:ea typeface="微软雅黑" panose="020B0503020204020204" pitchFamily="34" charset="-122"/>
            </a:endParaRPr>
          </a:p>
          <a:p>
            <a:pPr marL="857229" lvl="1" indent="-400041">
              <a:lnSpc>
                <a:spcPct val="150000"/>
              </a:lnSpc>
              <a:buFont typeface="+mj-ea"/>
              <a:buAutoNum type="circleNumDbPlain"/>
              <a:defRPr/>
            </a:pPr>
            <a:r>
              <a:rPr lang="zh-CN" altLang="en-US" dirty="0">
                <a:latin typeface="微软雅黑" panose="020B0503020204020204" pitchFamily="34" charset="-122"/>
                <a:ea typeface="微软雅黑" panose="020B0503020204020204" pitchFamily="34" charset="-122"/>
              </a:rPr>
              <a:t>神经元间通过突触两两相连</a:t>
            </a:r>
            <a:endParaRPr lang="en-US" altLang="zh-CN" dirty="0">
              <a:latin typeface="微软雅黑" panose="020B0503020204020204" pitchFamily="34" charset="-122"/>
              <a:ea typeface="微软雅黑" panose="020B0503020204020204" pitchFamily="34" charset="-122"/>
            </a:endParaRPr>
          </a:p>
          <a:p>
            <a:pPr marL="857229" lvl="1" indent="-400041">
              <a:lnSpc>
                <a:spcPct val="150000"/>
              </a:lnSpc>
              <a:buFont typeface="+mj-ea"/>
              <a:buAutoNum type="circleNumDbPlain"/>
              <a:defRPr/>
            </a:pPr>
            <a:r>
              <a:rPr lang="zh-CN" altLang="en-US" u="sng" dirty="0">
                <a:solidFill>
                  <a:srgbClr val="FF3300"/>
                </a:solidFill>
                <a:latin typeface="微软雅黑" panose="020B0503020204020204" pitchFamily="34" charset="-122"/>
                <a:ea typeface="微软雅黑" panose="020B0503020204020204" pitchFamily="34" charset="-122"/>
              </a:rPr>
              <a:t>树突</a:t>
            </a:r>
            <a:r>
              <a:rPr lang="zh-CN" altLang="en-US" dirty="0">
                <a:latin typeface="微软雅黑" panose="020B0503020204020204" pitchFamily="34" charset="-122"/>
                <a:ea typeface="微软雅黑" panose="020B0503020204020204" pitchFamily="34" charset="-122"/>
              </a:rPr>
              <a:t>接收</a:t>
            </a:r>
            <a:r>
              <a:rPr lang="zh-CN" altLang="en-US" dirty="0">
                <a:solidFill>
                  <a:srgbClr val="0070C0"/>
                </a:solidFill>
                <a:latin typeface="微软雅黑" panose="020B0503020204020204" pitchFamily="34" charset="-122"/>
                <a:ea typeface="微软雅黑" panose="020B0503020204020204" pitchFamily="34" charset="-122"/>
              </a:rPr>
              <a:t>来自多个神经元的信号</a:t>
            </a:r>
            <a:endParaRPr lang="en-US" altLang="zh-CN" dirty="0">
              <a:solidFill>
                <a:srgbClr val="0070C0"/>
              </a:solidFill>
              <a:latin typeface="微软雅黑" panose="020B0503020204020204" pitchFamily="34" charset="-122"/>
              <a:ea typeface="微软雅黑" panose="020B0503020204020204" pitchFamily="34" charset="-122"/>
            </a:endParaRPr>
          </a:p>
          <a:p>
            <a:pPr marL="857229" lvl="1" indent="-400041">
              <a:lnSpc>
                <a:spcPct val="150000"/>
              </a:lnSpc>
              <a:buFont typeface="+mj-ea"/>
              <a:buAutoNum type="circleNumDbPlain"/>
              <a:defRPr/>
            </a:pPr>
            <a:r>
              <a:rPr lang="zh-CN" altLang="en-US" u="sng" dirty="0">
                <a:solidFill>
                  <a:srgbClr val="FF3300"/>
                </a:solidFill>
                <a:latin typeface="微软雅黑" panose="020B0503020204020204" pitchFamily="34" charset="-122"/>
                <a:ea typeface="微软雅黑" panose="020B0503020204020204" pitchFamily="34" charset="-122"/>
              </a:rPr>
              <a:t>轴突</a:t>
            </a:r>
            <a:r>
              <a:rPr lang="zh-CN" altLang="en-US" dirty="0">
                <a:latin typeface="微软雅黑" panose="020B0503020204020204" pitchFamily="34" charset="-122"/>
                <a:ea typeface="微软雅黑" panose="020B0503020204020204" pitchFamily="34" charset="-122"/>
              </a:rPr>
              <a:t>根据树突传递过来的</a:t>
            </a:r>
            <a:r>
              <a:rPr lang="zh-CN" altLang="en-US" dirty="0">
                <a:solidFill>
                  <a:srgbClr val="0070C0"/>
                </a:solidFill>
                <a:latin typeface="微软雅黑" panose="020B0503020204020204" pitchFamily="34" charset="-122"/>
                <a:ea typeface="微软雅黑" panose="020B0503020204020204" pitchFamily="34" charset="-122"/>
              </a:rPr>
              <a:t>综合信号的强弱是否超过某一阈值</a:t>
            </a:r>
            <a:r>
              <a:rPr lang="zh-CN" altLang="en-US" dirty="0">
                <a:latin typeface="微软雅黑" panose="020B0503020204020204" pitchFamily="34" charset="-122"/>
                <a:ea typeface="微软雅黑" panose="020B0503020204020204" pitchFamily="34" charset="-122"/>
              </a:rPr>
              <a:t>来决定是否将该信号传递给下一个神经元</a:t>
            </a:r>
            <a:endParaRPr lang="en-US" altLang="zh-CN" dirty="0">
              <a:latin typeface="微软雅黑" panose="020B0503020204020204" pitchFamily="34" charset="-122"/>
              <a:ea typeface="微软雅黑" panose="020B0503020204020204" pitchFamily="34" charset="-122"/>
            </a:endParaRPr>
          </a:p>
        </p:txBody>
      </p:sp>
      <p:sp>
        <p:nvSpPr>
          <p:cNvPr id="29" name="矩形 28"/>
          <p:cNvSpPr/>
          <p:nvPr/>
        </p:nvSpPr>
        <p:spPr>
          <a:xfrm>
            <a:off x="697817" y="4550503"/>
            <a:ext cx="6173443" cy="1289905"/>
          </a:xfrm>
          <a:prstGeom prst="rect">
            <a:avLst/>
          </a:prstGeom>
          <a:ln w="34925">
            <a:solidFill>
              <a:schemeClr val="bg1"/>
            </a:solidFill>
          </a:ln>
        </p:spPr>
        <p:txBody>
          <a:bodyPr wrap="square">
            <a:spAutoFit/>
          </a:bodyPr>
          <a:lstStyle/>
          <a:p>
            <a:pPr marL="285744" lvl="1" indent="-285744">
              <a:lnSpc>
                <a:spcPct val="150000"/>
              </a:lnSpc>
              <a:buFont typeface="Wingdings" panose="05000000000000000000" pitchFamily="2" charset="2"/>
              <a:buChar char="p"/>
              <a:defRPr/>
            </a:pPr>
            <a:r>
              <a:rPr lang="zh-CN" altLang="en-US" dirty="0">
                <a:solidFill>
                  <a:srgbClr val="FF0000"/>
                </a:solidFill>
                <a:latin typeface="微软雅黑" panose="020B0503020204020204" pitchFamily="34" charset="-122"/>
                <a:ea typeface="微软雅黑" panose="020B0503020204020204" pitchFamily="34" charset="-122"/>
              </a:rPr>
              <a:t>生物神经元的启示</a:t>
            </a:r>
            <a:endParaRPr lang="en-US" altLang="zh-CN" dirty="0">
              <a:solidFill>
                <a:srgbClr val="FF0000"/>
              </a:solidFill>
              <a:latin typeface="微软雅黑" panose="020B0503020204020204" pitchFamily="34" charset="-122"/>
              <a:ea typeface="微软雅黑" panose="020B0503020204020204" pitchFamily="34" charset="-122"/>
            </a:endParaRPr>
          </a:p>
          <a:p>
            <a:pPr marL="857229" lvl="2" indent="-400041">
              <a:lnSpc>
                <a:spcPct val="150000"/>
              </a:lnSpc>
              <a:buFont typeface="+mj-ea"/>
              <a:buAutoNum type="circleNumDbPlain"/>
              <a:defRPr/>
            </a:pPr>
            <a:r>
              <a:rPr lang="zh-CN" altLang="en-US" dirty="0">
                <a:latin typeface="微软雅黑" panose="020B0503020204020204" pitchFamily="34" charset="-122"/>
                <a:ea typeface="微软雅黑" panose="020B0503020204020204" pitchFamily="34" charset="-122"/>
              </a:rPr>
              <a:t>每个神经元都是一个</a:t>
            </a:r>
            <a:r>
              <a:rPr lang="zh-CN" altLang="en-US" b="1" dirty="0">
                <a:latin typeface="微软雅黑" panose="020B0503020204020204" pitchFamily="34" charset="-122"/>
                <a:ea typeface="微软雅黑" panose="020B0503020204020204" pitchFamily="34" charset="-122"/>
              </a:rPr>
              <a:t>多输入单输出的信号处理单元</a:t>
            </a:r>
            <a:endParaRPr lang="en-US" altLang="zh-CN" b="1" dirty="0">
              <a:latin typeface="微软雅黑" panose="020B0503020204020204" pitchFamily="34" charset="-122"/>
              <a:ea typeface="微软雅黑" panose="020B0503020204020204" pitchFamily="34" charset="-122"/>
            </a:endParaRPr>
          </a:p>
          <a:p>
            <a:pPr marL="857229" lvl="2" indent="-400041">
              <a:lnSpc>
                <a:spcPct val="150000"/>
              </a:lnSpc>
              <a:buFont typeface="+mj-ea"/>
              <a:buAutoNum type="circleNumDbPlain"/>
              <a:defRPr/>
            </a:pPr>
            <a:r>
              <a:rPr lang="zh-CN" altLang="en-US" dirty="0">
                <a:latin typeface="微软雅黑" panose="020B0503020204020204" pitchFamily="34" charset="-122"/>
                <a:ea typeface="微软雅黑" panose="020B0503020204020204" pitchFamily="34" charset="-122"/>
              </a:rPr>
              <a:t>神经元具有</a:t>
            </a:r>
            <a:r>
              <a:rPr lang="zh-CN" altLang="en-US" b="1" dirty="0">
                <a:latin typeface="微软雅黑" panose="020B0503020204020204" pitchFamily="34" charset="-122"/>
                <a:ea typeface="微软雅黑" panose="020B0503020204020204" pitchFamily="34" charset="-122"/>
              </a:rPr>
              <a:t>阈值特性</a:t>
            </a:r>
            <a:endParaRPr lang="en-US" altLang="zh-CN" b="1"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44309" y="1379531"/>
            <a:ext cx="5804143" cy="546753"/>
            <a:chOff x="793919" y="1426109"/>
            <a:chExt cx="5804143" cy="546752"/>
          </a:xfrm>
        </p:grpSpPr>
        <p:sp>
          <p:nvSpPr>
            <p:cNvPr id="15" name="矩形 14"/>
            <p:cNvSpPr/>
            <p:nvPr/>
          </p:nvSpPr>
          <p:spPr>
            <a:xfrm>
              <a:off x="1255027" y="1426109"/>
              <a:ext cx="5343035" cy="546752"/>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生物神经元</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grpSp>
        <p:nvGrpSpPr>
          <p:cNvPr id="17" name="组合 16"/>
          <p:cNvGrpSpPr/>
          <p:nvPr/>
        </p:nvGrpSpPr>
        <p:grpSpPr>
          <a:xfrm>
            <a:off x="7275675" y="926655"/>
            <a:ext cx="4076852" cy="5004690"/>
            <a:chOff x="1608146" y="1335785"/>
            <a:chExt cx="4076852" cy="5004690"/>
          </a:xfrm>
        </p:grpSpPr>
        <p:sp>
          <p:nvSpPr>
            <p:cNvPr id="18" name="object 3"/>
            <p:cNvSpPr/>
            <p:nvPr/>
          </p:nvSpPr>
          <p:spPr>
            <a:xfrm>
              <a:off x="2138143" y="1647825"/>
              <a:ext cx="3119501" cy="4692650"/>
            </a:xfrm>
            <a:prstGeom prst="rect">
              <a:avLst/>
            </a:prstGeom>
            <a:blipFill>
              <a:blip r:embed="rId3" cstate="print"/>
              <a:stretch>
                <a:fillRect/>
              </a:stretch>
            </a:blipFill>
          </p:spPr>
          <p:txBody>
            <a:bodyPr wrap="square" lIns="0" tIns="0" rIns="0" bIns="0" rtlCol="0"/>
            <a:lstStyle/>
            <a:p>
              <a:endParaRPr/>
            </a:p>
          </p:txBody>
        </p:sp>
        <p:sp>
          <p:nvSpPr>
            <p:cNvPr id="19" name="object 5"/>
            <p:cNvSpPr txBox="1"/>
            <p:nvPr/>
          </p:nvSpPr>
          <p:spPr>
            <a:xfrm>
              <a:off x="2546321" y="1335785"/>
              <a:ext cx="1818005" cy="307777"/>
            </a:xfrm>
            <a:prstGeom prst="rect">
              <a:avLst/>
            </a:prstGeom>
          </p:spPr>
          <p:txBody>
            <a:bodyPr vert="horz" wrap="square" lIns="0" tIns="0" rIns="0" bIns="0" rtlCol="0">
              <a:spAutoFit/>
            </a:bodyPr>
            <a:lstStyle/>
            <a:p>
              <a:pPr marL="12700">
                <a:lnSpc>
                  <a:spcPts val="2380"/>
                </a:lnSpc>
              </a:pPr>
              <a:r>
                <a:rPr sz="2000" b="1" dirty="0">
                  <a:solidFill>
                    <a:srgbClr val="FF0000"/>
                  </a:solidFill>
                  <a:latin typeface="宋体" panose="02010600030101010101" pitchFamily="2" charset="-122"/>
                  <a:cs typeface="宋体" panose="02010600030101010101" pitchFamily="2" charset="-122"/>
                </a:rPr>
                <a:t>树突：接收信号</a:t>
              </a:r>
              <a:endParaRPr sz="2000">
                <a:latin typeface="宋体" panose="02010600030101010101" pitchFamily="2" charset="-122"/>
                <a:cs typeface="宋体" panose="02010600030101010101" pitchFamily="2" charset="-122"/>
              </a:endParaRPr>
            </a:p>
          </p:txBody>
        </p:sp>
        <p:sp>
          <p:nvSpPr>
            <p:cNvPr id="30" name="object 6"/>
            <p:cNvSpPr txBox="1"/>
            <p:nvPr/>
          </p:nvSpPr>
          <p:spPr>
            <a:xfrm>
              <a:off x="3997422" y="4111370"/>
              <a:ext cx="1050925" cy="307777"/>
            </a:xfrm>
            <a:prstGeom prst="rect">
              <a:avLst/>
            </a:prstGeom>
          </p:spPr>
          <p:txBody>
            <a:bodyPr vert="horz" wrap="square" lIns="0" tIns="0" rIns="0" bIns="0" rtlCol="0">
              <a:spAutoFit/>
            </a:bodyPr>
            <a:lstStyle/>
            <a:p>
              <a:pPr marL="12700">
                <a:lnSpc>
                  <a:spcPts val="2380"/>
                </a:lnSpc>
              </a:pPr>
              <a:r>
                <a:rPr sz="2000" b="1" dirty="0">
                  <a:solidFill>
                    <a:srgbClr val="FF0000"/>
                  </a:solidFill>
                  <a:latin typeface="宋体" panose="02010600030101010101" pitchFamily="2" charset="-122"/>
                  <a:cs typeface="宋体" panose="02010600030101010101" pitchFamily="2" charset="-122"/>
                </a:rPr>
                <a:t>传出信号</a:t>
              </a:r>
              <a:endParaRPr sz="2000" dirty="0">
                <a:latin typeface="宋体" panose="02010600030101010101" pitchFamily="2" charset="-122"/>
                <a:cs typeface="宋体" panose="02010600030101010101" pitchFamily="2" charset="-122"/>
              </a:endParaRPr>
            </a:p>
          </p:txBody>
        </p:sp>
        <p:sp>
          <p:nvSpPr>
            <p:cNvPr id="31" name="object 7"/>
            <p:cNvSpPr txBox="1"/>
            <p:nvPr/>
          </p:nvSpPr>
          <p:spPr>
            <a:xfrm>
              <a:off x="4126073" y="4901945"/>
              <a:ext cx="1558925" cy="628377"/>
            </a:xfrm>
            <a:prstGeom prst="rect">
              <a:avLst/>
            </a:prstGeom>
          </p:spPr>
          <p:txBody>
            <a:bodyPr vert="horz" wrap="square" lIns="0" tIns="0" rIns="0" bIns="0" rtlCol="0">
              <a:spAutoFit/>
            </a:bodyPr>
            <a:lstStyle/>
            <a:p>
              <a:pPr marL="268599"/>
              <a:r>
                <a:rPr sz="2000" dirty="0">
                  <a:solidFill>
                    <a:srgbClr val="0000FF"/>
                  </a:solidFill>
                  <a:latin typeface="宋体" panose="02010600030101010101" pitchFamily="2" charset="-122"/>
                  <a:cs typeface="宋体" panose="02010600030101010101" pitchFamily="2" charset="-122"/>
                </a:rPr>
                <a:t>突轴末端</a:t>
              </a:r>
              <a:endParaRPr sz="2000">
                <a:latin typeface="宋体" panose="02010600030101010101" pitchFamily="2" charset="-122"/>
                <a:cs typeface="宋体" panose="02010600030101010101" pitchFamily="2" charset="-122"/>
              </a:endParaRPr>
            </a:p>
            <a:p>
              <a:pPr marL="12700">
                <a:lnSpc>
                  <a:spcPts val="2380"/>
                </a:lnSpc>
                <a:spcBef>
                  <a:spcPts val="111"/>
                </a:spcBef>
              </a:pPr>
              <a:r>
                <a:rPr sz="2000" dirty="0">
                  <a:solidFill>
                    <a:srgbClr val="0000FF"/>
                  </a:solidFill>
                  <a:latin typeface="宋体" panose="02010600030101010101" pitchFamily="2" charset="-122"/>
                  <a:cs typeface="宋体" panose="02010600030101010101" pitchFamily="2" charset="-122"/>
                </a:rPr>
                <a:t>的分支：</a:t>
              </a:r>
              <a:r>
                <a:rPr sz="2000" b="1" spc="11" dirty="0">
                  <a:solidFill>
                    <a:srgbClr val="C00000"/>
                  </a:solidFill>
                  <a:latin typeface="黑体" panose="02010609060101010101" pitchFamily="49" charset="-122"/>
                  <a:cs typeface="黑体" panose="02010609060101010101" pitchFamily="49" charset="-122"/>
                </a:rPr>
                <a:t>突触</a:t>
              </a:r>
              <a:endParaRPr sz="2000">
                <a:latin typeface="黑体" panose="02010609060101010101" pitchFamily="49" charset="-122"/>
                <a:cs typeface="黑体" panose="02010609060101010101" pitchFamily="49" charset="-122"/>
              </a:endParaRPr>
            </a:p>
          </p:txBody>
        </p:sp>
        <p:sp>
          <p:nvSpPr>
            <p:cNvPr id="32" name="object 8"/>
            <p:cNvSpPr txBox="1"/>
            <p:nvPr/>
          </p:nvSpPr>
          <p:spPr>
            <a:xfrm>
              <a:off x="4121501" y="3365245"/>
              <a:ext cx="1297940" cy="307777"/>
            </a:xfrm>
            <a:prstGeom prst="rect">
              <a:avLst/>
            </a:prstGeom>
          </p:spPr>
          <p:txBody>
            <a:bodyPr vert="horz" wrap="square" lIns="0" tIns="0" rIns="0" bIns="0" rtlCol="0">
              <a:spAutoFit/>
            </a:bodyPr>
            <a:lstStyle/>
            <a:p>
              <a:pPr marL="12700">
                <a:lnSpc>
                  <a:spcPts val="2380"/>
                </a:lnSpc>
              </a:pPr>
              <a:r>
                <a:rPr sz="2000" dirty="0">
                  <a:latin typeface="宋体" panose="02010600030101010101" pitchFamily="2" charset="-122"/>
                  <a:cs typeface="宋体" panose="02010600030101010101" pitchFamily="2" charset="-122"/>
                </a:rPr>
                <a:t>传向细胞体</a:t>
              </a:r>
            </a:p>
          </p:txBody>
        </p:sp>
        <p:sp>
          <p:nvSpPr>
            <p:cNvPr id="33" name="object 9"/>
            <p:cNvSpPr/>
            <p:nvPr/>
          </p:nvSpPr>
          <p:spPr>
            <a:xfrm>
              <a:off x="1833343" y="3629025"/>
              <a:ext cx="1066800" cy="152400"/>
            </a:xfrm>
            <a:custGeom>
              <a:avLst/>
              <a:gdLst/>
              <a:ahLst/>
              <a:cxnLst/>
              <a:rect l="l" t="t" r="r" b="b"/>
              <a:pathLst>
                <a:path w="1066800" h="152400">
                  <a:moveTo>
                    <a:pt x="1066800" y="0"/>
                  </a:moveTo>
                  <a:lnTo>
                    <a:pt x="1059820" y="29640"/>
                  </a:lnTo>
                  <a:lnTo>
                    <a:pt x="1040780" y="53863"/>
                  </a:lnTo>
                  <a:lnTo>
                    <a:pt x="1012525" y="70205"/>
                  </a:lnTo>
                  <a:lnTo>
                    <a:pt x="977900" y="76200"/>
                  </a:lnTo>
                  <a:lnTo>
                    <a:pt x="622300" y="76200"/>
                  </a:lnTo>
                  <a:lnTo>
                    <a:pt x="587674" y="82194"/>
                  </a:lnTo>
                  <a:lnTo>
                    <a:pt x="559419" y="98536"/>
                  </a:lnTo>
                  <a:lnTo>
                    <a:pt x="540379" y="122759"/>
                  </a:lnTo>
                  <a:lnTo>
                    <a:pt x="533400" y="152400"/>
                  </a:lnTo>
                  <a:lnTo>
                    <a:pt x="526413" y="122759"/>
                  </a:lnTo>
                  <a:lnTo>
                    <a:pt x="507361" y="98536"/>
                  </a:lnTo>
                  <a:lnTo>
                    <a:pt x="479103" y="82194"/>
                  </a:lnTo>
                  <a:lnTo>
                    <a:pt x="444500" y="76200"/>
                  </a:lnTo>
                  <a:lnTo>
                    <a:pt x="88900" y="76200"/>
                  </a:lnTo>
                  <a:lnTo>
                    <a:pt x="54296" y="70205"/>
                  </a:lnTo>
                  <a:lnTo>
                    <a:pt x="26038" y="53863"/>
                  </a:lnTo>
                  <a:lnTo>
                    <a:pt x="6986" y="29640"/>
                  </a:lnTo>
                  <a:lnTo>
                    <a:pt x="0" y="0"/>
                  </a:lnTo>
                </a:path>
              </a:pathLst>
            </a:custGeom>
            <a:ln w="9525">
              <a:solidFill>
                <a:srgbClr val="000000"/>
              </a:solidFill>
            </a:ln>
          </p:spPr>
          <p:txBody>
            <a:bodyPr wrap="square" lIns="0" tIns="0" rIns="0" bIns="0" rtlCol="0"/>
            <a:lstStyle/>
            <a:p>
              <a:endParaRPr/>
            </a:p>
          </p:txBody>
        </p:sp>
        <p:sp>
          <p:nvSpPr>
            <p:cNvPr id="34" name="object 10"/>
            <p:cNvSpPr txBox="1"/>
            <p:nvPr/>
          </p:nvSpPr>
          <p:spPr>
            <a:xfrm>
              <a:off x="1608146" y="3112516"/>
              <a:ext cx="1659255" cy="1461939"/>
            </a:xfrm>
            <a:prstGeom prst="rect">
              <a:avLst/>
            </a:prstGeom>
          </p:spPr>
          <p:txBody>
            <a:bodyPr vert="horz" wrap="square" lIns="0" tIns="0" rIns="0" bIns="0" rtlCol="0">
              <a:spAutoFit/>
            </a:bodyPr>
            <a:lstStyle/>
            <a:p>
              <a:pPr marL="12700">
                <a:lnSpc>
                  <a:spcPts val="1895"/>
                </a:lnSpc>
              </a:pPr>
              <a:r>
                <a:rPr sz="2000" dirty="0">
                  <a:latin typeface="宋体" panose="02010600030101010101" pitchFamily="2" charset="-122"/>
                  <a:cs typeface="宋体" panose="02010600030101010101" pitchFamily="2" charset="-122"/>
                </a:rPr>
                <a:t>细胞核</a:t>
              </a:r>
            </a:p>
            <a:p>
              <a:pPr marL="881993">
                <a:lnSpc>
                  <a:spcPts val="1895"/>
                </a:lnSpc>
              </a:pPr>
              <a:r>
                <a:rPr sz="2000" dirty="0">
                  <a:latin typeface="宋体" panose="02010600030101010101" pitchFamily="2" charset="-122"/>
                  <a:cs typeface="宋体" panose="02010600030101010101" pitchFamily="2" charset="-122"/>
                </a:rPr>
                <a:t>细胞质</a:t>
              </a:r>
            </a:p>
            <a:p>
              <a:pPr marL="380356">
                <a:spcBef>
                  <a:spcPts val="1675"/>
                </a:spcBef>
              </a:pPr>
              <a:r>
                <a:rPr sz="2000" dirty="0">
                  <a:solidFill>
                    <a:srgbClr val="0000FF"/>
                  </a:solidFill>
                  <a:latin typeface="宋体" panose="02010600030101010101" pitchFamily="2" charset="-122"/>
                  <a:cs typeface="宋体" panose="02010600030101010101" pitchFamily="2" charset="-122"/>
                </a:rPr>
                <a:t>细胞体</a:t>
              </a:r>
              <a:endParaRPr sz="2000" dirty="0">
                <a:latin typeface="宋体" panose="02010600030101010101" pitchFamily="2" charset="-122"/>
                <a:cs typeface="宋体" panose="02010600030101010101" pitchFamily="2" charset="-122"/>
              </a:endParaRPr>
            </a:p>
            <a:p>
              <a:pPr marL="1072488">
                <a:lnSpc>
                  <a:spcPts val="2380"/>
                </a:lnSpc>
                <a:spcBef>
                  <a:spcPts val="1125"/>
                </a:spcBef>
              </a:pPr>
              <a:r>
                <a:rPr sz="2000" dirty="0">
                  <a:solidFill>
                    <a:srgbClr val="0000FF"/>
                  </a:solidFill>
                  <a:latin typeface="宋体" panose="02010600030101010101" pitchFamily="2" charset="-122"/>
                  <a:cs typeface="宋体" panose="02010600030101010101" pitchFamily="2" charset="-122"/>
                </a:rPr>
                <a:t>轴突</a:t>
              </a:r>
              <a:endParaRPr sz="2000" dirty="0">
                <a:latin typeface="宋体" panose="02010600030101010101" pitchFamily="2" charset="-122"/>
                <a:cs typeface="宋体" panose="02010600030101010101" pitchFamily="2" charset="-122"/>
              </a:endParaRPr>
            </a:p>
          </p:txBody>
        </p:sp>
      </p:grpSp>
    </p:spTree>
    <p:extLst>
      <p:ext uri="{BB962C8B-B14F-4D97-AF65-F5344CB8AC3E}">
        <p14:creationId xmlns:p14="http://schemas.microsoft.com/office/powerpoint/2010/main" val="4276315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结语：</a:t>
            </a:r>
            <a:r>
              <a:rPr lang="en-US" altLang="zh-TW" dirty="0">
                <a:latin typeface="微軟正黑體" panose="020B0604030504040204" pitchFamily="34" charset="-120"/>
                <a:ea typeface="微軟正黑體" panose="020B0604030504040204" pitchFamily="34" charset="-120"/>
              </a:rPr>
              <a:t>GPT</a:t>
            </a:r>
            <a:r>
              <a:rPr lang="zh-TW" altLang="en-US" dirty="0">
                <a:latin typeface="微軟正黑體" panose="020B0604030504040204" pitchFamily="34" charset="-120"/>
                <a:ea typeface="微軟正黑體" panose="020B0604030504040204" pitchFamily="34" charset="-120"/>
              </a:rPr>
              <a:t>的社会化</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a:extLst>
              <a:ext uri="{FF2B5EF4-FFF2-40B4-BE49-F238E27FC236}">
                <a16:creationId xmlns:a16="http://schemas.microsoft.com/office/drawing/2014/main" id="{8E51C6B3-70B0-49C4-655F-CF4624C2EDB2}"/>
              </a:ext>
            </a:extLst>
          </p:cNvPr>
          <p:cNvSpPr txBox="1"/>
          <p:nvPr/>
        </p:nvSpPr>
        <p:spPr>
          <a:xfrm>
            <a:off x="7772400" y="2127738"/>
            <a:ext cx="31300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想说什么就说什么</a:t>
            </a:r>
          </a:p>
        </p:txBody>
      </p:sp>
      <p:cxnSp>
        <p:nvCxnSpPr>
          <p:cNvPr id="7" name="直線單箭頭接點 6">
            <a:extLst>
              <a:ext uri="{FF2B5EF4-FFF2-40B4-BE49-F238E27FC236}">
                <a16:creationId xmlns:a16="http://schemas.microsoft.com/office/drawing/2014/main" id="{573DC484-E555-701F-4350-1EE026D13261}"/>
              </a:ext>
            </a:extLst>
          </p:cNvPr>
          <p:cNvCxnSpPr/>
          <p:nvPr/>
        </p:nvCxnSpPr>
        <p:spPr>
          <a:xfrm>
            <a:off x="7526214" y="3164065"/>
            <a:ext cx="0" cy="26201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AF4860BC-96BA-C881-CC1C-D65857D87CDE}"/>
              </a:ext>
            </a:extLst>
          </p:cNvPr>
          <p:cNvSpPr txBox="1"/>
          <p:nvPr/>
        </p:nvSpPr>
        <p:spPr>
          <a:xfrm>
            <a:off x="7772400" y="4101533"/>
            <a:ext cx="31300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引导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说人类要他说的</a:t>
            </a:r>
          </a:p>
        </p:txBody>
      </p:sp>
    </p:spTree>
    <p:extLst>
      <p:ext uri="{BB962C8B-B14F-4D97-AF65-F5344CB8AC3E}">
        <p14:creationId xmlns:p14="http://schemas.microsoft.com/office/powerpoint/2010/main" val="28183969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95BE-8034-52E2-9023-5D0E15679FCE}"/>
              </a:ext>
            </a:extLst>
          </p:cNvPr>
          <p:cNvSpPr>
            <a:spLocks noGrp="1"/>
          </p:cNvSpPr>
          <p:nvPr>
            <p:ph type="title"/>
          </p:nvPr>
        </p:nvSpPr>
        <p:spPr/>
        <p:txBody>
          <a:bodyPr>
            <a:normAutofit fontScale="90000"/>
          </a:bodyPr>
          <a:lstStyle/>
          <a:p>
            <a:r>
              <a:rPr lang="en-US" altLang="zh-CN"/>
              <a:t>ChatGPT</a:t>
            </a:r>
            <a:r>
              <a:rPr lang="zh-CN" altLang="en-US"/>
              <a:t>的实现原理</a:t>
            </a:r>
          </a:p>
        </p:txBody>
      </p:sp>
      <p:sp>
        <p:nvSpPr>
          <p:cNvPr id="6" name="文本框 5">
            <a:extLst>
              <a:ext uri="{FF2B5EF4-FFF2-40B4-BE49-F238E27FC236}">
                <a16:creationId xmlns:a16="http://schemas.microsoft.com/office/drawing/2014/main" id="{C0A7B0E6-DD09-6E56-949B-2388110EE720}"/>
              </a:ext>
            </a:extLst>
          </p:cNvPr>
          <p:cNvSpPr txBox="1"/>
          <p:nvPr/>
        </p:nvSpPr>
        <p:spPr>
          <a:xfrm>
            <a:off x="1173677" y="3038142"/>
            <a:ext cx="3017783" cy="369332"/>
          </a:xfrm>
          <a:prstGeom prst="rect">
            <a:avLst/>
          </a:prstGeom>
          <a:noFill/>
        </p:spPr>
        <p:txBody>
          <a:bodyPr wrap="square">
            <a:spAutoFit/>
          </a:bodyPr>
          <a:lstStyle/>
          <a:p>
            <a:r>
              <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endParaRPr lang="zh-CN" altLang="en-US">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A2EE6F39-03A1-5352-11FD-E7C364305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700" y="1267877"/>
            <a:ext cx="3017783" cy="1757484"/>
          </a:xfrm>
          <a:prstGeom prst="rect">
            <a:avLst/>
          </a:prstGeom>
        </p:spPr>
      </p:pic>
      <p:sp>
        <p:nvSpPr>
          <p:cNvPr id="8" name="矩形: 圓角 3">
            <a:extLst>
              <a:ext uri="{FF2B5EF4-FFF2-40B4-BE49-F238E27FC236}">
                <a16:creationId xmlns:a16="http://schemas.microsoft.com/office/drawing/2014/main" id="{FDFC158B-DF83-7038-7035-22008FB20F9E}"/>
              </a:ext>
            </a:extLst>
          </p:cNvPr>
          <p:cNvSpPr/>
          <p:nvPr/>
        </p:nvSpPr>
        <p:spPr>
          <a:xfrm>
            <a:off x="4191460" y="166276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tx1"/>
                </a:solidFill>
                <a:latin typeface="微软雅黑" panose="020B0503020204020204" pitchFamily="34" charset="-122"/>
                <a:ea typeface="微软雅黑" panose="020B0503020204020204" pitchFamily="34" charset="-122"/>
              </a:rPr>
              <a:t>LLM</a:t>
            </a:r>
            <a:endParaRPr lang="zh-TW"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C3099338-CC81-3178-3EDA-6226C87E98E3}"/>
              </a:ext>
            </a:extLst>
          </p:cNvPr>
          <p:cNvSpPr txBox="1"/>
          <p:nvPr/>
        </p:nvSpPr>
        <p:spPr>
          <a:xfrm>
            <a:off x="3130114" y="2699588"/>
            <a:ext cx="3017783" cy="707886"/>
          </a:xfrm>
          <a:prstGeom prst="rect">
            <a:avLst/>
          </a:prstGeom>
          <a:noFill/>
        </p:spPr>
        <p:txBody>
          <a:bodyPr wrap="square">
            <a:spAutoFit/>
          </a:bodyPr>
          <a:lstStyle/>
          <a:p>
            <a:pPr algn="ct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Large Language Model</a:t>
            </a:r>
          </a:p>
          <a:p>
            <a:pPr algn="ct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a:t>
            </a:r>
          </a:p>
        </p:txBody>
      </p:sp>
      <p:sp>
        <p:nvSpPr>
          <p:cNvPr id="12" name="文本框 11">
            <a:extLst>
              <a:ext uri="{FF2B5EF4-FFF2-40B4-BE49-F238E27FC236}">
                <a16:creationId xmlns:a16="http://schemas.microsoft.com/office/drawing/2014/main" id="{EA0019C8-01C3-B86B-E0D5-2509DAB94466}"/>
              </a:ext>
            </a:extLst>
          </p:cNvPr>
          <p:cNvSpPr txBox="1"/>
          <p:nvPr/>
        </p:nvSpPr>
        <p:spPr>
          <a:xfrm>
            <a:off x="237253" y="3672907"/>
            <a:ext cx="7700509"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本质上，</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是能“</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预测下一个词</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”的“词语接龙”模型</a:t>
            </a:r>
          </a:p>
        </p:txBody>
      </p:sp>
      <p:sp>
        <p:nvSpPr>
          <p:cNvPr id="23" name="文本框 22">
            <a:extLst>
              <a:ext uri="{FF2B5EF4-FFF2-40B4-BE49-F238E27FC236}">
                <a16:creationId xmlns:a16="http://schemas.microsoft.com/office/drawing/2014/main" id="{A10A1A7B-4110-D794-F67A-58E896969A95}"/>
              </a:ext>
            </a:extLst>
          </p:cNvPr>
          <p:cNvSpPr txBox="1"/>
          <p:nvPr/>
        </p:nvSpPr>
        <p:spPr>
          <a:xfrm>
            <a:off x="255798" y="4178852"/>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USER:</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29" name="图片 28">
            <a:extLst>
              <a:ext uri="{FF2B5EF4-FFF2-40B4-BE49-F238E27FC236}">
                <a16:creationId xmlns:a16="http://schemas.microsoft.com/office/drawing/2014/main" id="{24C5001A-B569-A7D0-DA30-A32B8A9B8EE6}"/>
              </a:ext>
            </a:extLst>
          </p:cNvPr>
          <p:cNvPicPr>
            <a:picLocks noChangeAspect="1"/>
          </p:cNvPicPr>
          <p:nvPr/>
        </p:nvPicPr>
        <p:blipFill>
          <a:blip r:embed="rId4"/>
          <a:stretch>
            <a:fillRect/>
          </a:stretch>
        </p:blipFill>
        <p:spPr>
          <a:xfrm>
            <a:off x="1123350" y="4797406"/>
            <a:ext cx="10872000" cy="746035"/>
          </a:xfrm>
          <a:prstGeom prst="rect">
            <a:avLst/>
          </a:prstGeom>
        </p:spPr>
      </p:pic>
      <p:sp>
        <p:nvSpPr>
          <p:cNvPr id="30" name="文本框 29">
            <a:extLst>
              <a:ext uri="{FF2B5EF4-FFF2-40B4-BE49-F238E27FC236}">
                <a16:creationId xmlns:a16="http://schemas.microsoft.com/office/drawing/2014/main" id="{5DB8426C-F13A-84E9-E1ED-8B82B4ED05DD}"/>
              </a:ext>
            </a:extLst>
          </p:cNvPr>
          <p:cNvSpPr txBox="1"/>
          <p:nvPr/>
        </p:nvSpPr>
        <p:spPr>
          <a:xfrm>
            <a:off x="255798" y="4760628"/>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LLM:</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110541FB-4B41-5184-E42B-243D2F40C019}"/>
              </a:ext>
            </a:extLst>
          </p:cNvPr>
          <p:cNvPicPr>
            <a:picLocks noChangeAspect="1"/>
          </p:cNvPicPr>
          <p:nvPr/>
        </p:nvPicPr>
        <p:blipFill>
          <a:blip r:embed="rId5"/>
          <a:stretch>
            <a:fillRect/>
          </a:stretch>
        </p:blipFill>
        <p:spPr>
          <a:xfrm>
            <a:off x="1207102" y="4205323"/>
            <a:ext cx="7524000" cy="353354"/>
          </a:xfrm>
          <a:prstGeom prst="rect">
            <a:avLst/>
          </a:prstGeom>
        </p:spPr>
      </p:pic>
      <p:sp>
        <p:nvSpPr>
          <p:cNvPr id="33" name="文本框 32">
            <a:extLst>
              <a:ext uri="{FF2B5EF4-FFF2-40B4-BE49-F238E27FC236}">
                <a16:creationId xmlns:a16="http://schemas.microsoft.com/office/drawing/2014/main" id="{56A82B32-94BF-1469-3380-456A8F5D3735}"/>
              </a:ext>
            </a:extLst>
          </p:cNvPr>
          <p:cNvSpPr txBox="1"/>
          <p:nvPr/>
        </p:nvSpPr>
        <p:spPr>
          <a:xfrm>
            <a:off x="9110765" y="4236601"/>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3BA91FDA-69FC-4DE9-823F-A0F5AF68351E}"/>
              </a:ext>
            </a:extLst>
          </p:cNvPr>
          <p:cNvSpPr txBox="1"/>
          <p:nvPr/>
        </p:nvSpPr>
        <p:spPr>
          <a:xfrm>
            <a:off x="10915461" y="5224869"/>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F1593AE5-C4F3-1287-4B1E-1450DFC8C05A}"/>
              </a:ext>
            </a:extLst>
          </p:cNvPr>
          <p:cNvSpPr txBox="1"/>
          <p:nvPr/>
        </p:nvSpPr>
        <p:spPr>
          <a:xfrm>
            <a:off x="6228591" y="2709797"/>
            <a:ext cx="1709171"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监督微调</a:t>
            </a:r>
          </a:p>
        </p:txBody>
      </p:sp>
      <p:sp>
        <p:nvSpPr>
          <p:cNvPr id="36" name="文本框 35">
            <a:extLst>
              <a:ext uri="{FF2B5EF4-FFF2-40B4-BE49-F238E27FC236}">
                <a16:creationId xmlns:a16="http://schemas.microsoft.com/office/drawing/2014/main" id="{9C851DF3-1A58-D4DF-0496-8D874D53D7ED}"/>
              </a:ext>
            </a:extLst>
          </p:cNvPr>
          <p:cNvSpPr txBox="1"/>
          <p:nvPr/>
        </p:nvSpPr>
        <p:spPr>
          <a:xfrm>
            <a:off x="291527" y="5761885"/>
            <a:ext cx="10623934" cy="615553"/>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标记</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单词或字母在词表中的索引</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词表大小</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50257)</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是模型能辨别的最小单元。</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Tokenizer: </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把句子转换为标记的工具。</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箭头: 右 36">
            <a:extLst>
              <a:ext uri="{FF2B5EF4-FFF2-40B4-BE49-F238E27FC236}">
                <a16:creationId xmlns:a16="http://schemas.microsoft.com/office/drawing/2014/main" id="{7DD6F4B5-1F78-D9D3-D77C-D3BB962C39FE}"/>
              </a:ext>
            </a:extLst>
          </p:cNvPr>
          <p:cNvSpPr/>
          <p:nvPr/>
        </p:nvSpPr>
        <p:spPr>
          <a:xfrm>
            <a:off x="3605032" y="1996642"/>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5BC81328-2187-7DD5-364D-961509FF2F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897" y="1624711"/>
            <a:ext cx="1068144" cy="1057355"/>
          </a:xfrm>
          <a:prstGeom prst="rect">
            <a:avLst/>
          </a:prstGeom>
        </p:spPr>
      </p:pic>
      <p:pic>
        <p:nvPicPr>
          <p:cNvPr id="42" name="图片 41">
            <a:extLst>
              <a:ext uri="{FF2B5EF4-FFF2-40B4-BE49-F238E27FC236}">
                <a16:creationId xmlns:a16="http://schemas.microsoft.com/office/drawing/2014/main" id="{ADB01F43-EAB7-A790-1984-44B2A0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2155" y="1257273"/>
            <a:ext cx="933457" cy="747718"/>
          </a:xfrm>
          <a:prstGeom prst="rect">
            <a:avLst/>
          </a:prstGeom>
        </p:spPr>
      </p:pic>
      <p:pic>
        <p:nvPicPr>
          <p:cNvPr id="46" name="图片 45">
            <a:extLst>
              <a:ext uri="{FF2B5EF4-FFF2-40B4-BE49-F238E27FC236}">
                <a16:creationId xmlns:a16="http://schemas.microsoft.com/office/drawing/2014/main" id="{6D197D11-BC87-8425-C4AF-5F3766D17391}"/>
              </a:ext>
            </a:extLst>
          </p:cNvPr>
          <p:cNvPicPr>
            <a:picLocks noChangeAspect="1"/>
          </p:cNvPicPr>
          <p:nvPr/>
        </p:nvPicPr>
        <p:blipFill>
          <a:blip r:embed="rId8"/>
          <a:stretch>
            <a:fillRect/>
          </a:stretch>
        </p:blipFill>
        <p:spPr>
          <a:xfrm>
            <a:off x="9144608" y="1606221"/>
            <a:ext cx="1043373" cy="1050568"/>
          </a:xfrm>
          <a:prstGeom prst="rect">
            <a:avLst/>
          </a:prstGeom>
        </p:spPr>
      </p:pic>
      <p:cxnSp>
        <p:nvCxnSpPr>
          <p:cNvPr id="48" name="直接箭头连接符 47">
            <a:extLst>
              <a:ext uri="{FF2B5EF4-FFF2-40B4-BE49-F238E27FC236}">
                <a16:creationId xmlns:a16="http://schemas.microsoft.com/office/drawing/2014/main" id="{DF1AD9CB-9747-8A9C-7D8D-5538C5336A3E}"/>
              </a:ext>
            </a:extLst>
          </p:cNvPr>
          <p:cNvCxnSpPr>
            <a:cxnSpLocks/>
            <a:stCxn id="40" idx="3"/>
            <a:endCxn id="46" idx="1"/>
          </p:cNvCxnSpPr>
          <p:nvPr/>
        </p:nvCxnSpPr>
        <p:spPr>
          <a:xfrm flipV="1">
            <a:off x="7216041" y="2131505"/>
            <a:ext cx="1928567" cy="21884"/>
          </a:xfrm>
          <a:prstGeom prst="straightConnector1">
            <a:avLst/>
          </a:prstGeom>
          <a:ln w="31750">
            <a:headEnd type="none"/>
            <a:tailEnd type="triangle"/>
          </a:ln>
        </p:spPr>
        <p:style>
          <a:lnRef idx="3">
            <a:schemeClr val="dk1"/>
          </a:lnRef>
          <a:fillRef idx="0">
            <a:schemeClr val="dk1"/>
          </a:fillRef>
          <a:effectRef idx="2">
            <a:schemeClr val="dk1"/>
          </a:effectRef>
          <a:fontRef idx="minor">
            <a:schemeClr val="tx1"/>
          </a:fontRef>
        </p:style>
      </p:cxnSp>
      <p:cxnSp>
        <p:nvCxnSpPr>
          <p:cNvPr id="54" name="连接符: 肘形 53">
            <a:extLst>
              <a:ext uri="{FF2B5EF4-FFF2-40B4-BE49-F238E27FC236}">
                <a16:creationId xmlns:a16="http://schemas.microsoft.com/office/drawing/2014/main" id="{59241585-0046-2A61-9283-5DCDC3D482E3}"/>
              </a:ext>
            </a:extLst>
          </p:cNvPr>
          <p:cNvCxnSpPr>
            <a:cxnSpLocks/>
            <a:stCxn id="42" idx="3"/>
          </p:cNvCxnSpPr>
          <p:nvPr/>
        </p:nvCxnSpPr>
        <p:spPr>
          <a:xfrm>
            <a:off x="8575612" y="1631132"/>
            <a:ext cx="504600" cy="317482"/>
          </a:xfrm>
          <a:prstGeom prst="bentConnector3">
            <a:avLst/>
          </a:prstGeom>
          <a:ln w="31750">
            <a:tailEnd type="triangle"/>
          </a:ln>
        </p:spPr>
        <p:style>
          <a:lnRef idx="3">
            <a:schemeClr val="dk1"/>
          </a:lnRef>
          <a:fillRef idx="0">
            <a:schemeClr val="dk1"/>
          </a:fillRef>
          <a:effectRef idx="2">
            <a:schemeClr val="dk1"/>
          </a:effectRef>
          <a:fontRef idx="minor">
            <a:schemeClr val="tx1"/>
          </a:fontRef>
        </p:style>
      </p:cxnSp>
      <p:sp>
        <p:nvSpPr>
          <p:cNvPr id="55" name="箭头: 右 54">
            <a:extLst>
              <a:ext uri="{FF2B5EF4-FFF2-40B4-BE49-F238E27FC236}">
                <a16:creationId xmlns:a16="http://schemas.microsoft.com/office/drawing/2014/main" id="{2C8BD608-7642-2B8E-B48C-FF52B1A58A48}"/>
              </a:ext>
            </a:extLst>
          </p:cNvPr>
          <p:cNvSpPr/>
          <p:nvPr/>
        </p:nvSpPr>
        <p:spPr>
          <a:xfrm>
            <a:off x="5585449" y="1974758"/>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EBA2E185-6E63-D968-1B7E-6755E9944EAE}"/>
              </a:ext>
            </a:extLst>
          </p:cNvPr>
          <p:cNvSpPr txBox="1"/>
          <p:nvPr/>
        </p:nvSpPr>
        <p:spPr>
          <a:xfrm>
            <a:off x="8465676" y="3358541"/>
            <a:ext cx="3444609"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博览群书</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训练数据多</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过目不忘</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模型能力强</a:t>
            </a:r>
          </a:p>
        </p:txBody>
      </p:sp>
      <p:sp>
        <p:nvSpPr>
          <p:cNvPr id="57" name="文本框 56">
            <a:extLst>
              <a:ext uri="{FF2B5EF4-FFF2-40B4-BE49-F238E27FC236}">
                <a16:creationId xmlns:a16="http://schemas.microsoft.com/office/drawing/2014/main" id="{85F6675A-BC57-1F53-EEB6-0C2282D79469}"/>
              </a:ext>
            </a:extLst>
          </p:cNvPr>
          <p:cNvSpPr txBox="1"/>
          <p:nvPr/>
        </p:nvSpPr>
        <p:spPr>
          <a:xfrm>
            <a:off x="7986720" y="2704180"/>
            <a:ext cx="3524756"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人类反馈强化学习</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RLHF</a:t>
            </a:r>
            <a:endPar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8" name="文本框 57">
            <a:extLst>
              <a:ext uri="{FF2B5EF4-FFF2-40B4-BE49-F238E27FC236}">
                <a16:creationId xmlns:a16="http://schemas.microsoft.com/office/drawing/2014/main" id="{531F7607-E1A8-9C90-71EB-DAD48853D79E}"/>
              </a:ext>
            </a:extLst>
          </p:cNvPr>
          <p:cNvSpPr txBox="1"/>
          <p:nvPr/>
        </p:nvSpPr>
        <p:spPr>
          <a:xfrm>
            <a:off x="8409422" y="1267877"/>
            <a:ext cx="1778559" cy="338554"/>
          </a:xfrm>
          <a:prstGeom prst="rect">
            <a:avLst/>
          </a:prstGeom>
          <a:noFill/>
        </p:spPr>
        <p:txBody>
          <a:bodyPr wrap="square">
            <a:spAutoFit/>
          </a:bodyPr>
          <a:lstStyle/>
          <a:p>
            <a:r>
              <a:rPr lang="en-US" altLang="zh-CN" sz="1600">
                <a:latin typeface="Microsoft YaHei" panose="020B0503020204020204" pitchFamily="34" charset="-122"/>
                <a:ea typeface="Microsoft YaHei" panose="020B0503020204020204" pitchFamily="34" charset="-122"/>
              </a:rPr>
              <a:t>Reward model</a:t>
            </a:r>
            <a:endParaRPr lang="zh-CN" altLang="en-US" sz="1600">
              <a:latin typeface="Microsoft YaHei" panose="020B0503020204020204" pitchFamily="34" charset="-122"/>
              <a:ea typeface="Microsoft YaHei" panose="020B0503020204020204" pitchFamily="34" charset="-122"/>
            </a:endParaRPr>
          </a:p>
        </p:txBody>
      </p:sp>
      <p:sp>
        <p:nvSpPr>
          <p:cNvPr id="59" name="箭头: 右 58">
            <a:extLst>
              <a:ext uri="{FF2B5EF4-FFF2-40B4-BE49-F238E27FC236}">
                <a16:creationId xmlns:a16="http://schemas.microsoft.com/office/drawing/2014/main" id="{D3117BDB-DC0D-554F-FE79-E283EDBFDD53}"/>
              </a:ext>
            </a:extLst>
          </p:cNvPr>
          <p:cNvSpPr/>
          <p:nvPr/>
        </p:nvSpPr>
        <p:spPr>
          <a:xfrm>
            <a:off x="10388561" y="2004991"/>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60" name="矩形: 圓角 3">
            <a:extLst>
              <a:ext uri="{FF2B5EF4-FFF2-40B4-BE49-F238E27FC236}">
                <a16:creationId xmlns:a16="http://schemas.microsoft.com/office/drawing/2014/main" id="{7183A3FA-DAE2-0AF5-B625-D566A2D00423}"/>
              </a:ext>
            </a:extLst>
          </p:cNvPr>
          <p:cNvSpPr/>
          <p:nvPr/>
        </p:nvSpPr>
        <p:spPr>
          <a:xfrm>
            <a:off x="10885113" y="167642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err="1">
                <a:solidFill>
                  <a:schemeClr val="tx1"/>
                </a:solidFill>
                <a:latin typeface="微软雅黑" panose="020B0503020204020204" pitchFamily="34" charset="-122"/>
                <a:ea typeface="微软雅黑" panose="020B0503020204020204" pitchFamily="34" charset="-122"/>
              </a:rPr>
              <a:t>ChatGPT</a:t>
            </a:r>
            <a:endParaRPr lang="zh-TW" altLang="en-US" sz="2400">
              <a:solidFill>
                <a:schemeClr val="tx1"/>
              </a:solidFill>
              <a:latin typeface="微软雅黑" panose="020B0503020204020204" pitchFamily="34" charset="-122"/>
              <a:ea typeface="微软雅黑" panose="020B0503020204020204" pitchFamily="34" charset="-122"/>
            </a:endParaRPr>
          </a:p>
        </p:txBody>
      </p:sp>
      <p:cxnSp>
        <p:nvCxnSpPr>
          <p:cNvPr id="61" name="连接符: 肘形 60">
            <a:extLst>
              <a:ext uri="{FF2B5EF4-FFF2-40B4-BE49-F238E27FC236}">
                <a16:creationId xmlns:a16="http://schemas.microsoft.com/office/drawing/2014/main" id="{9E9A9CC7-015C-4EA0-3327-842437F5A697}"/>
              </a:ext>
            </a:extLst>
          </p:cNvPr>
          <p:cNvCxnSpPr>
            <a:cxnSpLocks/>
            <a:endCxn id="42" idx="1"/>
          </p:cNvCxnSpPr>
          <p:nvPr/>
        </p:nvCxnSpPr>
        <p:spPr>
          <a:xfrm flipV="1">
            <a:off x="7216041" y="1631132"/>
            <a:ext cx="426114" cy="365510"/>
          </a:xfrm>
          <a:prstGeom prst="bentConnector3">
            <a:avLst>
              <a:gd name="adj1" fmla="val 50000"/>
            </a:avLst>
          </a:prstGeom>
          <a:ln w="317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99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60FA0D3-9C6A-A842-A555-230F7BD3748B}"/>
              </a:ext>
            </a:extLst>
          </p:cNvPr>
          <p:cNvSpPr>
            <a:spLocks noGrp="1"/>
          </p:cNvSpPr>
          <p:nvPr>
            <p:ph type="title"/>
          </p:nvPr>
        </p:nvSpPr>
        <p:spPr/>
        <p:txBody>
          <a:bodyPr/>
          <a:lstStyle/>
          <a:p>
            <a:r>
              <a:rPr kumimoji="1" lang="en-US" altLang="zh-CN" dirty="0" err="1"/>
              <a:t>ChatGPT</a:t>
            </a:r>
            <a:r>
              <a:rPr kumimoji="1" lang="zh-CN" altLang="en-US" dirty="0"/>
              <a:t>的实现原理</a:t>
            </a:r>
          </a:p>
        </p:txBody>
      </p:sp>
      <p:sp>
        <p:nvSpPr>
          <p:cNvPr id="4" name="文字方塊 9">
            <a:extLst>
              <a:ext uri="{FF2B5EF4-FFF2-40B4-BE49-F238E27FC236}">
                <a16:creationId xmlns:a16="http://schemas.microsoft.com/office/drawing/2014/main" id="{98E59866-EB0F-504F-9498-8661803D0D43}"/>
              </a:ext>
            </a:extLst>
          </p:cNvPr>
          <p:cNvSpPr txBox="1"/>
          <p:nvPr/>
        </p:nvSpPr>
        <p:spPr>
          <a:xfrm>
            <a:off x="629336" y="1250115"/>
            <a:ext cx="11011280"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是以产品思维驱动的重大集成创新成果。</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是</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OpenAI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自</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2018</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年一来坚持生成式</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、长期技术积累，量变产生质变的重大成果，是迈向</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AGI(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通用人工智能</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的阶段性成果。</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的技术组成：</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基础模型架构</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生成式解码器</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来源于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Google</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2017</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Transformer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指令学习技术</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同样来源于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Google</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2021</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提出的制定学习模型</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FLAN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基于</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人类反馈的强化学习</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技术来源于</a:t>
            </a:r>
            <a:r>
              <a:rPr kumimoji="0" lang="en-US" altLang="zh-CN" sz="2400" b="1" i="0" u="none" strike="noStrike" kern="1200" cap="none" spc="0" normalizeH="0" baseline="0" noProof="0" dirty="0" err="1">
                <a:ln>
                  <a:noFill/>
                </a:ln>
                <a:solidFill>
                  <a:srgbClr val="C00000"/>
                </a:solidFill>
                <a:effectLst/>
                <a:uLnTx/>
                <a:uFillTx/>
                <a:latin typeface="Calibri"/>
                <a:ea typeface="微软雅黑"/>
                <a:cs typeface="+mn-cs"/>
              </a:rPr>
              <a:t>OpenAI</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自己于</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2017</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提出的优化算法</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PPO</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和</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2021</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提出的基于</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人类反馈的自动摘要</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方法</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9">
            <a:extLst>
              <a:ext uri="{FF2B5EF4-FFF2-40B4-BE49-F238E27FC236}">
                <a16:creationId xmlns:a16="http://schemas.microsoft.com/office/drawing/2014/main" id="{0D3F00BB-42B8-D246-B81A-C9CBF2DCD945}"/>
              </a:ext>
            </a:extLst>
          </p:cNvPr>
          <p:cNvSpPr txBox="1"/>
          <p:nvPr/>
        </p:nvSpPr>
        <p:spPr>
          <a:xfrm>
            <a:off x="335360" y="6505599"/>
            <a:ext cx="2028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Calibri"/>
                <a:ea typeface="微软雅黑"/>
                <a:cs typeface="+mn-cs"/>
              </a:rPr>
              <a:t>来源：自动化所 张家俊</a:t>
            </a:r>
            <a:endParaRPr kumimoji="0" lang="en-US" altLang="zh-TW" sz="14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文字方塊 9">
            <a:extLst>
              <a:ext uri="{FF2B5EF4-FFF2-40B4-BE49-F238E27FC236}">
                <a16:creationId xmlns:a16="http://schemas.microsoft.com/office/drawing/2014/main" id="{786D19D7-9B83-A242-9092-6715BD8A35ED}"/>
              </a:ext>
            </a:extLst>
          </p:cNvPr>
          <p:cNvSpPr txBox="1"/>
          <p:nvPr/>
        </p:nvSpPr>
        <p:spPr>
          <a:xfrm>
            <a:off x="767408" y="5657185"/>
            <a:ext cx="110112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同样一种原理，在于做得好不好。踢足球都是盘带射门，但是要做到梅西那么好也不容易。</a:t>
            </a:r>
            <a:endParaRPr kumimoji="0" lang="en-US" altLang="zh-CN" sz="2000" b="0" i="0" u="none" strike="noStrike" kern="1200" cap="none" spc="0" normalizeH="0" baseline="0" noProof="0" dirty="0">
              <a:ln>
                <a:noFill/>
              </a:ln>
              <a:solidFill>
                <a:prstClr val="black"/>
              </a:solidFill>
              <a:effectLst/>
              <a:uLnTx/>
              <a:uFillTx/>
              <a:latin typeface="Calibri"/>
              <a:ea typeface="微软雅黑"/>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a:t>
            </a: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科技部部长 王志刚 </a:t>
            </a: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2023</a:t>
            </a: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年全国两会期间谈</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ChatGPT</a:t>
            </a:r>
            <a:endParaRPr kumimoji="0" lang="en-US" altLang="zh-CN" sz="20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3064843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2BA8C7A-A37F-8C44-A064-4429FBF8FA61}"/>
              </a:ext>
            </a:extLst>
          </p:cNvPr>
          <p:cNvPicPr>
            <a:picLocks noChangeAspect="1"/>
          </p:cNvPicPr>
          <p:nvPr/>
        </p:nvPicPr>
        <p:blipFill>
          <a:blip r:embed="rId2"/>
          <a:stretch>
            <a:fillRect/>
          </a:stretch>
        </p:blipFill>
        <p:spPr>
          <a:xfrm>
            <a:off x="2452640" y="2766528"/>
            <a:ext cx="7517624" cy="1695372"/>
          </a:xfrm>
          <a:prstGeom prst="rect">
            <a:avLst/>
          </a:prstGeom>
        </p:spPr>
      </p:pic>
      <p:sp>
        <p:nvSpPr>
          <p:cNvPr id="3" name="标题 2">
            <a:extLst>
              <a:ext uri="{FF2B5EF4-FFF2-40B4-BE49-F238E27FC236}">
                <a16:creationId xmlns:a16="http://schemas.microsoft.com/office/drawing/2014/main" id="{D9B8419B-5A3F-1549-9F57-BB185501CCA0}"/>
              </a:ext>
            </a:extLst>
          </p:cNvPr>
          <p:cNvSpPr>
            <a:spLocks noGrp="1"/>
          </p:cNvSpPr>
          <p:nvPr>
            <p:ph type="title"/>
          </p:nvPr>
        </p:nvSpPr>
        <p:spPr/>
        <p:txBody>
          <a:bodyPr/>
          <a:lstStyle/>
          <a:p>
            <a:r>
              <a:rPr kumimoji="1" lang="en-US" altLang="zh-CN" dirty="0" err="1"/>
              <a:t>ChatGPT</a:t>
            </a:r>
            <a:r>
              <a:rPr kumimoji="1" lang="zh-CN" altLang="en-US" dirty="0"/>
              <a:t>的缺陷与不足</a:t>
            </a:r>
          </a:p>
        </p:txBody>
      </p:sp>
      <p:pic>
        <p:nvPicPr>
          <p:cNvPr id="4" name="图片 3">
            <a:extLst>
              <a:ext uri="{FF2B5EF4-FFF2-40B4-BE49-F238E27FC236}">
                <a16:creationId xmlns:a16="http://schemas.microsoft.com/office/drawing/2014/main" id="{4494FD6B-8473-6844-87B2-570E2314DBEB}"/>
              </a:ext>
            </a:extLst>
          </p:cNvPr>
          <p:cNvPicPr>
            <a:picLocks noChangeAspect="1"/>
          </p:cNvPicPr>
          <p:nvPr/>
        </p:nvPicPr>
        <p:blipFill>
          <a:blip r:embed="rId3"/>
          <a:stretch>
            <a:fillRect/>
          </a:stretch>
        </p:blipFill>
        <p:spPr>
          <a:xfrm>
            <a:off x="2459595" y="1065922"/>
            <a:ext cx="7510669" cy="2219061"/>
          </a:xfrm>
          <a:prstGeom prst="rect">
            <a:avLst/>
          </a:prstGeom>
        </p:spPr>
      </p:pic>
      <p:pic>
        <p:nvPicPr>
          <p:cNvPr id="7" name="图片 6">
            <a:extLst>
              <a:ext uri="{FF2B5EF4-FFF2-40B4-BE49-F238E27FC236}">
                <a16:creationId xmlns:a16="http://schemas.microsoft.com/office/drawing/2014/main" id="{B062CDDC-DDD2-8440-A958-25F9E395426A}"/>
              </a:ext>
            </a:extLst>
          </p:cNvPr>
          <p:cNvPicPr>
            <a:picLocks noChangeAspect="1"/>
          </p:cNvPicPr>
          <p:nvPr/>
        </p:nvPicPr>
        <p:blipFill>
          <a:blip r:embed="rId4"/>
          <a:stretch>
            <a:fillRect/>
          </a:stretch>
        </p:blipFill>
        <p:spPr>
          <a:xfrm>
            <a:off x="2452640" y="4789829"/>
            <a:ext cx="7517624" cy="1372677"/>
          </a:xfrm>
          <a:prstGeom prst="rect">
            <a:avLst/>
          </a:prstGeom>
        </p:spPr>
      </p:pic>
      <p:sp>
        <p:nvSpPr>
          <p:cNvPr id="8" name="文本框 7">
            <a:extLst>
              <a:ext uri="{FF2B5EF4-FFF2-40B4-BE49-F238E27FC236}">
                <a16:creationId xmlns:a16="http://schemas.microsoft.com/office/drawing/2014/main" id="{0AB8D17B-6DB0-8248-879B-8CEBBACE40D4}"/>
              </a:ext>
            </a:extLst>
          </p:cNvPr>
          <p:cNvSpPr txBox="1"/>
          <p:nvPr/>
        </p:nvSpPr>
        <p:spPr>
          <a:xfrm>
            <a:off x="318413" y="1159916"/>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领域知识不足</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30D6BDAB-5CDD-CB46-B478-1541F62D36A5}"/>
              </a:ext>
            </a:extLst>
          </p:cNvPr>
          <p:cNvSpPr txBox="1"/>
          <p:nvPr/>
        </p:nvSpPr>
        <p:spPr>
          <a:xfrm>
            <a:off x="911424" y="2366418"/>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第一次答案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87ABC456-EFD4-A146-B471-E9687934939F}"/>
              </a:ext>
            </a:extLst>
          </p:cNvPr>
          <p:cNvSpPr txBox="1"/>
          <p:nvPr/>
        </p:nvSpPr>
        <p:spPr>
          <a:xfrm>
            <a:off x="880705" y="3691363"/>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第二次答案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D513DAD4-62DC-E148-8470-5042CFDC20F7}"/>
              </a:ext>
            </a:extLst>
          </p:cNvPr>
          <p:cNvSpPr txBox="1"/>
          <p:nvPr/>
        </p:nvSpPr>
        <p:spPr>
          <a:xfrm>
            <a:off x="880705" y="5302012"/>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改进后答案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08D2290F-683F-CA49-818C-56FD93CCB83B}"/>
              </a:ext>
            </a:extLst>
          </p:cNvPr>
          <p:cNvPicPr>
            <a:picLocks noChangeAspect="1"/>
          </p:cNvPicPr>
          <p:nvPr/>
        </p:nvPicPr>
        <p:blipFill>
          <a:blip r:embed="rId5"/>
          <a:stretch>
            <a:fillRect/>
          </a:stretch>
        </p:blipFill>
        <p:spPr>
          <a:xfrm>
            <a:off x="10000983" y="3284983"/>
            <a:ext cx="2196679" cy="1135126"/>
          </a:xfrm>
          <a:prstGeom prst="rect">
            <a:avLst/>
          </a:prstGeom>
        </p:spPr>
      </p:pic>
      <p:pic>
        <p:nvPicPr>
          <p:cNvPr id="6" name="图片 5">
            <a:extLst>
              <a:ext uri="{FF2B5EF4-FFF2-40B4-BE49-F238E27FC236}">
                <a16:creationId xmlns:a16="http://schemas.microsoft.com/office/drawing/2014/main" id="{FC3D1B9B-526A-064F-B79E-89061F78E6C6}"/>
              </a:ext>
            </a:extLst>
          </p:cNvPr>
          <p:cNvPicPr>
            <a:picLocks noChangeAspect="1"/>
          </p:cNvPicPr>
          <p:nvPr/>
        </p:nvPicPr>
        <p:blipFill>
          <a:blip r:embed="rId6"/>
          <a:stretch>
            <a:fillRect/>
          </a:stretch>
        </p:blipFill>
        <p:spPr>
          <a:xfrm>
            <a:off x="9970264" y="4789829"/>
            <a:ext cx="2196679" cy="1015744"/>
          </a:xfrm>
          <a:prstGeom prst="rect">
            <a:avLst/>
          </a:prstGeom>
        </p:spPr>
      </p:pic>
    </p:spTree>
    <p:extLst>
      <p:ext uri="{BB962C8B-B14F-4D97-AF65-F5344CB8AC3E}">
        <p14:creationId xmlns:p14="http://schemas.microsoft.com/office/powerpoint/2010/main" val="54042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87B63-94B7-3949-A613-E3539516ADE1}"/>
              </a:ext>
            </a:extLst>
          </p:cNvPr>
          <p:cNvSpPr>
            <a:spLocks noGrp="1"/>
          </p:cNvSpPr>
          <p:nvPr>
            <p:ph type="title"/>
          </p:nvPr>
        </p:nvSpPr>
        <p:spPr/>
        <p:txBody>
          <a:bodyPr/>
          <a:lstStyle/>
          <a:p>
            <a:r>
              <a:rPr kumimoji="1" lang="en-US" altLang="zh-CN" dirty="0" err="1"/>
              <a:t>ChatGPT</a:t>
            </a:r>
            <a:r>
              <a:rPr kumimoji="1" lang="zh-CN" altLang="en-US" dirty="0"/>
              <a:t>的缺陷与不足</a:t>
            </a:r>
          </a:p>
        </p:txBody>
      </p:sp>
      <p:pic>
        <p:nvPicPr>
          <p:cNvPr id="4" name="图片 3">
            <a:extLst>
              <a:ext uri="{FF2B5EF4-FFF2-40B4-BE49-F238E27FC236}">
                <a16:creationId xmlns:a16="http://schemas.microsoft.com/office/drawing/2014/main" id="{7682015E-6F54-3D46-A44A-2306393A96A3}"/>
              </a:ext>
            </a:extLst>
          </p:cNvPr>
          <p:cNvPicPr>
            <a:picLocks noChangeAspect="1"/>
          </p:cNvPicPr>
          <p:nvPr/>
        </p:nvPicPr>
        <p:blipFill>
          <a:blip r:embed="rId2"/>
          <a:stretch>
            <a:fillRect/>
          </a:stretch>
        </p:blipFill>
        <p:spPr>
          <a:xfrm>
            <a:off x="2135560" y="1268760"/>
            <a:ext cx="8369300" cy="1460500"/>
          </a:xfrm>
          <a:prstGeom prst="rect">
            <a:avLst/>
          </a:prstGeom>
        </p:spPr>
      </p:pic>
      <p:pic>
        <p:nvPicPr>
          <p:cNvPr id="5" name="图片 4">
            <a:extLst>
              <a:ext uri="{FF2B5EF4-FFF2-40B4-BE49-F238E27FC236}">
                <a16:creationId xmlns:a16="http://schemas.microsoft.com/office/drawing/2014/main" id="{461F248E-8847-1D43-B09B-CAB88F2D13B2}"/>
              </a:ext>
            </a:extLst>
          </p:cNvPr>
          <p:cNvPicPr>
            <a:picLocks noChangeAspect="1"/>
          </p:cNvPicPr>
          <p:nvPr/>
        </p:nvPicPr>
        <p:blipFill>
          <a:blip r:embed="rId3"/>
          <a:stretch>
            <a:fillRect/>
          </a:stretch>
        </p:blipFill>
        <p:spPr>
          <a:xfrm>
            <a:off x="2135560" y="3480619"/>
            <a:ext cx="8343900" cy="2514600"/>
          </a:xfrm>
          <a:prstGeom prst="rect">
            <a:avLst/>
          </a:prstGeom>
        </p:spPr>
      </p:pic>
      <p:sp>
        <p:nvSpPr>
          <p:cNvPr id="6" name="文本框 5">
            <a:extLst>
              <a:ext uri="{FF2B5EF4-FFF2-40B4-BE49-F238E27FC236}">
                <a16:creationId xmlns:a16="http://schemas.microsoft.com/office/drawing/2014/main" id="{36FA0773-26EA-9545-AE5D-755BF8EF2D4B}"/>
              </a:ext>
            </a:extLst>
          </p:cNvPr>
          <p:cNvSpPr txBox="1"/>
          <p:nvPr/>
        </p:nvSpPr>
        <p:spPr>
          <a:xfrm>
            <a:off x="263352" y="1274361"/>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无内部知识</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AF9689B6-0937-A243-A18D-9012FC679E78}"/>
              </a:ext>
            </a:extLst>
          </p:cNvPr>
          <p:cNvSpPr txBox="1"/>
          <p:nvPr/>
        </p:nvSpPr>
        <p:spPr>
          <a:xfrm>
            <a:off x="4265688" y="1335916"/>
            <a:ext cx="47752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一个内部还在开发的软件</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cxnSp>
        <p:nvCxnSpPr>
          <p:cNvPr id="8" name="直线箭头连接符 7">
            <a:extLst>
              <a:ext uri="{FF2B5EF4-FFF2-40B4-BE49-F238E27FC236}">
                <a16:creationId xmlns:a16="http://schemas.microsoft.com/office/drawing/2014/main" id="{DFDD40E1-E247-6C4D-A71D-6C7444AF5A33}"/>
              </a:ext>
            </a:extLst>
          </p:cNvPr>
          <p:cNvCxnSpPr>
            <a:cxnSpLocks/>
            <a:stCxn id="7" idx="1"/>
          </p:cNvCxnSpPr>
          <p:nvPr/>
        </p:nvCxnSpPr>
        <p:spPr>
          <a:xfrm flipH="1">
            <a:off x="3917028" y="1535971"/>
            <a:ext cx="3486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文本框 13">
            <a:extLst>
              <a:ext uri="{FF2B5EF4-FFF2-40B4-BE49-F238E27FC236}">
                <a16:creationId xmlns:a16="http://schemas.microsoft.com/office/drawing/2014/main" id="{BAC901E2-BE11-7547-8FC0-01B16796DCEA}"/>
              </a:ext>
            </a:extLst>
          </p:cNvPr>
          <p:cNvSpPr txBox="1"/>
          <p:nvPr/>
        </p:nvSpPr>
        <p:spPr>
          <a:xfrm>
            <a:off x="544498" y="5121975"/>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改进后答案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6589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87B63-94B7-3949-A613-E3539516ADE1}"/>
              </a:ext>
            </a:extLst>
          </p:cNvPr>
          <p:cNvSpPr>
            <a:spLocks noGrp="1"/>
          </p:cNvSpPr>
          <p:nvPr>
            <p:ph type="title"/>
          </p:nvPr>
        </p:nvSpPr>
        <p:spPr/>
        <p:txBody>
          <a:bodyPr/>
          <a:lstStyle/>
          <a:p>
            <a:r>
              <a:rPr kumimoji="1" lang="en-US" altLang="zh-CN" dirty="0" err="1"/>
              <a:t>ChatGPT</a:t>
            </a:r>
            <a:r>
              <a:rPr kumimoji="1" lang="zh-CN" altLang="en-US" dirty="0"/>
              <a:t>的缺陷与不足</a:t>
            </a:r>
          </a:p>
        </p:txBody>
      </p:sp>
      <p:sp>
        <p:nvSpPr>
          <p:cNvPr id="6" name="文本框 5">
            <a:extLst>
              <a:ext uri="{FF2B5EF4-FFF2-40B4-BE49-F238E27FC236}">
                <a16:creationId xmlns:a16="http://schemas.microsoft.com/office/drawing/2014/main" id="{36FA0773-26EA-9545-AE5D-755BF8EF2D4B}"/>
              </a:ext>
            </a:extLst>
          </p:cNvPr>
          <p:cNvSpPr txBox="1"/>
          <p:nvPr/>
        </p:nvSpPr>
        <p:spPr>
          <a:xfrm>
            <a:off x="246967" y="2986989"/>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胡编乱造</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F595DABE-E072-5E43-8067-20FC77A3C7F4}"/>
              </a:ext>
            </a:extLst>
          </p:cNvPr>
          <p:cNvPicPr>
            <a:picLocks noChangeAspect="1"/>
          </p:cNvPicPr>
          <p:nvPr/>
        </p:nvPicPr>
        <p:blipFill>
          <a:blip r:embed="rId2"/>
          <a:stretch>
            <a:fillRect/>
          </a:stretch>
        </p:blipFill>
        <p:spPr>
          <a:xfrm>
            <a:off x="1775520" y="895673"/>
            <a:ext cx="6602574" cy="1525215"/>
          </a:xfrm>
          <a:prstGeom prst="rect">
            <a:avLst/>
          </a:prstGeom>
        </p:spPr>
      </p:pic>
      <p:pic>
        <p:nvPicPr>
          <p:cNvPr id="7" name="图片 6">
            <a:extLst>
              <a:ext uri="{FF2B5EF4-FFF2-40B4-BE49-F238E27FC236}">
                <a16:creationId xmlns:a16="http://schemas.microsoft.com/office/drawing/2014/main" id="{744BB06B-55F8-054F-A7F6-F18598C2093B}"/>
              </a:ext>
            </a:extLst>
          </p:cNvPr>
          <p:cNvPicPr>
            <a:picLocks noChangeAspect="1"/>
          </p:cNvPicPr>
          <p:nvPr/>
        </p:nvPicPr>
        <p:blipFill>
          <a:blip r:embed="rId3"/>
          <a:stretch>
            <a:fillRect/>
          </a:stretch>
        </p:blipFill>
        <p:spPr>
          <a:xfrm>
            <a:off x="1775520" y="2436175"/>
            <a:ext cx="6602574" cy="1739116"/>
          </a:xfrm>
          <a:prstGeom prst="rect">
            <a:avLst/>
          </a:prstGeom>
        </p:spPr>
      </p:pic>
      <p:pic>
        <p:nvPicPr>
          <p:cNvPr id="8" name="图片 7">
            <a:extLst>
              <a:ext uri="{FF2B5EF4-FFF2-40B4-BE49-F238E27FC236}">
                <a16:creationId xmlns:a16="http://schemas.microsoft.com/office/drawing/2014/main" id="{A807D0B8-305C-2443-BFC0-473075DF7DFC}"/>
              </a:ext>
            </a:extLst>
          </p:cNvPr>
          <p:cNvPicPr>
            <a:picLocks noChangeAspect="1"/>
          </p:cNvPicPr>
          <p:nvPr/>
        </p:nvPicPr>
        <p:blipFill>
          <a:blip r:embed="rId4"/>
          <a:stretch>
            <a:fillRect/>
          </a:stretch>
        </p:blipFill>
        <p:spPr>
          <a:xfrm>
            <a:off x="1779559" y="4237130"/>
            <a:ext cx="6602574" cy="2620870"/>
          </a:xfrm>
          <a:prstGeom prst="rect">
            <a:avLst/>
          </a:prstGeom>
        </p:spPr>
      </p:pic>
      <p:pic>
        <p:nvPicPr>
          <p:cNvPr id="10" name="图片 9">
            <a:extLst>
              <a:ext uri="{FF2B5EF4-FFF2-40B4-BE49-F238E27FC236}">
                <a16:creationId xmlns:a16="http://schemas.microsoft.com/office/drawing/2014/main" id="{A3C312D6-C887-F54B-B474-7F62C5E1C3B3}"/>
              </a:ext>
            </a:extLst>
          </p:cNvPr>
          <p:cNvPicPr>
            <a:picLocks noChangeAspect="1"/>
          </p:cNvPicPr>
          <p:nvPr/>
        </p:nvPicPr>
        <p:blipFill>
          <a:blip r:embed="rId5"/>
          <a:stretch>
            <a:fillRect/>
          </a:stretch>
        </p:blipFill>
        <p:spPr>
          <a:xfrm>
            <a:off x="8656132" y="2950378"/>
            <a:ext cx="3512618" cy="1224913"/>
          </a:xfrm>
          <a:prstGeom prst="rect">
            <a:avLst/>
          </a:prstGeom>
        </p:spPr>
      </p:pic>
      <p:pic>
        <p:nvPicPr>
          <p:cNvPr id="11" name="图片 10">
            <a:extLst>
              <a:ext uri="{FF2B5EF4-FFF2-40B4-BE49-F238E27FC236}">
                <a16:creationId xmlns:a16="http://schemas.microsoft.com/office/drawing/2014/main" id="{8BAA66C4-8FC3-7840-B474-6A0CE66658F7}"/>
              </a:ext>
            </a:extLst>
          </p:cNvPr>
          <p:cNvPicPr>
            <a:picLocks noChangeAspect="1"/>
          </p:cNvPicPr>
          <p:nvPr/>
        </p:nvPicPr>
        <p:blipFill>
          <a:blip r:embed="rId6"/>
          <a:stretch>
            <a:fillRect/>
          </a:stretch>
        </p:blipFill>
        <p:spPr>
          <a:xfrm>
            <a:off x="8915335" y="4258993"/>
            <a:ext cx="2994212" cy="1978319"/>
          </a:xfrm>
          <a:prstGeom prst="rect">
            <a:avLst/>
          </a:prstGeom>
        </p:spPr>
      </p:pic>
      <p:cxnSp>
        <p:nvCxnSpPr>
          <p:cNvPr id="12" name="直线箭头连接符 11">
            <a:extLst>
              <a:ext uri="{FF2B5EF4-FFF2-40B4-BE49-F238E27FC236}">
                <a16:creationId xmlns:a16="http://schemas.microsoft.com/office/drawing/2014/main" id="{A4F070F2-209C-494E-B4B8-34FDB1DC48C3}"/>
              </a:ext>
            </a:extLst>
          </p:cNvPr>
          <p:cNvCxnSpPr>
            <a:cxnSpLocks/>
          </p:cNvCxnSpPr>
          <p:nvPr/>
        </p:nvCxnSpPr>
        <p:spPr>
          <a:xfrm flipV="1">
            <a:off x="6960096" y="4175291"/>
            <a:ext cx="1696036" cy="14139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直线箭头连接符 12">
            <a:extLst>
              <a:ext uri="{FF2B5EF4-FFF2-40B4-BE49-F238E27FC236}">
                <a16:creationId xmlns:a16="http://schemas.microsoft.com/office/drawing/2014/main" id="{CF060A63-76C4-E148-8661-FA4999A9C41E}"/>
              </a:ext>
            </a:extLst>
          </p:cNvPr>
          <p:cNvCxnSpPr>
            <a:cxnSpLocks/>
            <a:endCxn id="11" idx="1"/>
          </p:cNvCxnSpPr>
          <p:nvPr/>
        </p:nvCxnSpPr>
        <p:spPr>
          <a:xfrm flipV="1">
            <a:off x="7104112" y="5248153"/>
            <a:ext cx="1811223" cy="6418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文本框 13">
            <a:extLst>
              <a:ext uri="{FF2B5EF4-FFF2-40B4-BE49-F238E27FC236}">
                <a16:creationId xmlns:a16="http://schemas.microsoft.com/office/drawing/2014/main" id="{CC30BE2F-73AB-EE4E-AE45-831F42B8CB57}"/>
              </a:ext>
            </a:extLst>
          </p:cNvPr>
          <p:cNvSpPr txBox="1"/>
          <p:nvPr/>
        </p:nvSpPr>
        <p:spPr>
          <a:xfrm>
            <a:off x="263352" y="5396384"/>
            <a:ext cx="15121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提防“三人成虎”</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11108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A7A55-0799-3F52-5487-88A8EAE1147B}"/>
              </a:ext>
            </a:extLst>
          </p:cNvPr>
          <p:cNvSpPr>
            <a:spLocks noGrp="1"/>
          </p:cNvSpPr>
          <p:nvPr>
            <p:ph type="title"/>
          </p:nvPr>
        </p:nvSpPr>
        <p:spPr>
          <a:xfrm>
            <a:off x="831850" y="1928813"/>
            <a:ext cx="10515600" cy="1500187"/>
          </a:xfrm>
        </p:spPr>
        <p:txBody>
          <a:bodyPr/>
          <a:lstStyle/>
          <a:p>
            <a:pPr algn="ctr"/>
            <a:r>
              <a:rPr lang="zh-CN" altLang="en-US" b="1" dirty="0">
                <a:solidFill>
                  <a:srgbClr val="C00000"/>
                </a:solidFill>
                <a:effectLst>
                  <a:outerShdw blurRad="38100" dist="38100" dir="2700000" algn="tl">
                    <a:srgbClr val="000000">
                      <a:alpha val="43137"/>
                    </a:srgbClr>
                  </a:outerShdw>
                </a:effectLst>
                <a:latin typeface="微软雅黑" panose="020B0503020204020204" pitchFamily="34" charset="-122"/>
              </a:rPr>
              <a:t>智能体的原理与应用</a:t>
            </a:r>
          </a:p>
        </p:txBody>
      </p:sp>
    </p:spTree>
    <p:extLst>
      <p:ext uri="{BB962C8B-B14F-4D97-AF65-F5344CB8AC3E}">
        <p14:creationId xmlns:p14="http://schemas.microsoft.com/office/powerpoint/2010/main" val="290720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D07FD-6157-B447-5707-B66CC249BE1E}"/>
              </a:ext>
            </a:extLst>
          </p:cNvPr>
          <p:cNvSpPr>
            <a:spLocks noGrp="1"/>
          </p:cNvSpPr>
          <p:nvPr>
            <p:ph type="title"/>
          </p:nvPr>
        </p:nvSpPr>
        <p:spPr>
          <a:xfrm>
            <a:off x="372994" y="170549"/>
            <a:ext cx="10427527" cy="595630"/>
          </a:xfrm>
        </p:spPr>
        <p:txBody>
          <a:bodyPr/>
          <a:lstStyle/>
          <a:p>
            <a:r>
              <a:rPr lang="zh-CN" altLang="en-US" sz="3200" dirty="0"/>
              <a:t>智能体是什么？</a:t>
            </a:r>
          </a:p>
        </p:txBody>
      </p:sp>
      <p:sp>
        <p:nvSpPr>
          <p:cNvPr id="12" name="文本框 11">
            <a:extLst>
              <a:ext uri="{FF2B5EF4-FFF2-40B4-BE49-F238E27FC236}">
                <a16:creationId xmlns:a16="http://schemas.microsoft.com/office/drawing/2014/main" id="{12B198D4-1DD9-F266-F626-6580EFAD7E36}"/>
              </a:ext>
            </a:extLst>
          </p:cNvPr>
          <p:cNvSpPr txBox="1"/>
          <p:nvPr/>
        </p:nvSpPr>
        <p:spPr>
          <a:xfrm>
            <a:off x="322358" y="1278422"/>
            <a:ext cx="11745027" cy="804195"/>
          </a:xfrm>
          <a:prstGeom prst="rect">
            <a:avLst/>
          </a:prstGeom>
          <a:noFill/>
        </p:spPr>
        <p:txBody>
          <a:bodyPr wrap="square">
            <a:spAutoFit/>
          </a:bodyPr>
          <a:lstStyle/>
          <a:p>
            <a:pPr>
              <a:lnSpc>
                <a:spcPts val="2880"/>
              </a:lnSpc>
            </a:pPr>
            <a:r>
              <a:rPr lang="zh-CN" altLang="en-US" sz="2000" b="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人工智能体是指一种系统或软件，它可以根据自己的知识、编程、环境和输入，代表用户做出自主决策或执行操作。</a:t>
            </a:r>
            <a:endParaRPr kumimoji="1"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A5B2A850-CFEC-3938-881F-1657357C872E}"/>
              </a:ext>
            </a:extLst>
          </p:cNvPr>
          <p:cNvSpPr txBox="1"/>
          <p:nvPr/>
        </p:nvSpPr>
        <p:spPr>
          <a:xfrm>
            <a:off x="7682390" y="4640094"/>
            <a:ext cx="4187252" cy="432298"/>
          </a:xfrm>
          <a:prstGeom prst="rect">
            <a:avLst/>
          </a:prstGeom>
          <a:noFill/>
        </p:spPr>
        <p:txBody>
          <a:bodyPr wrap="square">
            <a:spAutoFit/>
          </a:bodyPr>
          <a:lstStyle/>
          <a:p>
            <a:pPr>
              <a:lnSpc>
                <a:spcPts val="2880"/>
              </a:lnSpc>
            </a:pPr>
            <a:r>
              <a:rPr lang="en-US" altLang="zh-CN" sz="200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LLM</a:t>
            </a:r>
            <a:r>
              <a:rPr lang="zh-CN" altLang="en-US" sz="200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是智能体的处理核心（大脑）</a:t>
            </a:r>
            <a:endParaRPr kumimoji="1"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4C6F1123-D6C8-1BEE-93F0-3D6B1B18CB0D}"/>
              </a:ext>
            </a:extLst>
          </p:cNvPr>
          <p:cNvSpPr/>
          <p:nvPr/>
        </p:nvSpPr>
        <p:spPr>
          <a:xfrm>
            <a:off x="2020819" y="2848451"/>
            <a:ext cx="2915490" cy="35743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n>
                <a:solidFill>
                  <a:schemeClr val="dk1"/>
                </a:solidFill>
              </a:ln>
              <a:solidFill>
                <a:schemeClr val="bg1"/>
              </a:solidFill>
            </a:endParaRPr>
          </a:p>
        </p:txBody>
      </p:sp>
      <p:pic>
        <p:nvPicPr>
          <p:cNvPr id="7" name="图片 6">
            <a:extLst>
              <a:ext uri="{FF2B5EF4-FFF2-40B4-BE49-F238E27FC236}">
                <a16:creationId xmlns:a16="http://schemas.microsoft.com/office/drawing/2014/main" id="{EBD216E6-AC65-2FBE-5D95-26E8C6F7F8DC}"/>
              </a:ext>
            </a:extLst>
          </p:cNvPr>
          <p:cNvPicPr>
            <a:picLocks noChangeAspect="1"/>
          </p:cNvPicPr>
          <p:nvPr/>
        </p:nvPicPr>
        <p:blipFill>
          <a:blip r:embed="rId3"/>
          <a:stretch>
            <a:fillRect/>
          </a:stretch>
        </p:blipFill>
        <p:spPr>
          <a:xfrm>
            <a:off x="322358" y="2744652"/>
            <a:ext cx="7006702" cy="2834926"/>
          </a:xfrm>
          <a:prstGeom prst="rect">
            <a:avLst/>
          </a:prstGeom>
        </p:spPr>
      </p:pic>
      <p:sp>
        <p:nvSpPr>
          <p:cNvPr id="8" name="文本框 7">
            <a:extLst>
              <a:ext uri="{FF2B5EF4-FFF2-40B4-BE49-F238E27FC236}">
                <a16:creationId xmlns:a16="http://schemas.microsoft.com/office/drawing/2014/main" id="{97BB4757-1458-EB48-A139-69C56498BFE2}"/>
              </a:ext>
            </a:extLst>
          </p:cNvPr>
          <p:cNvSpPr txBox="1"/>
          <p:nvPr/>
        </p:nvSpPr>
        <p:spPr>
          <a:xfrm>
            <a:off x="7682390" y="2848451"/>
            <a:ext cx="4187252" cy="1135054"/>
          </a:xfrm>
          <a:prstGeom prst="rect">
            <a:avLst/>
          </a:prstGeom>
          <a:noFill/>
        </p:spPr>
        <p:txBody>
          <a:bodyPr wrap="square">
            <a:spAutoFit/>
          </a:bodyPr>
          <a:lstStyle/>
          <a:p>
            <a:pPr>
              <a:lnSpc>
                <a:spcPct val="150000"/>
              </a:lnSpc>
            </a:pPr>
            <a:r>
              <a:rPr kumimoji="1" lang="en-US" altLang="zh-CN" sz="24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LLM </a:t>
            </a:r>
            <a:r>
              <a:rPr kumimoji="1" lang="zh-CN" altLang="en-US" sz="24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kumimoji="1" lang="en-US" altLang="zh-CN" sz="24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person</a:t>
            </a:r>
          </a:p>
          <a:p>
            <a:pPr>
              <a:lnSpc>
                <a:spcPct val="150000"/>
              </a:lnSpc>
            </a:pPr>
            <a:r>
              <a:rPr kumimoji="1" lang="en-US" altLang="zh-CN" sz="2400" b="1"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 agent </a:t>
            </a:r>
            <a:r>
              <a:rPr kumimoji="1" lang="zh-CN" altLang="en-US" sz="2400" b="1"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en-US" altLang="zh-CN" sz="2400" b="1"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 person</a:t>
            </a:r>
            <a:endParaRPr kumimoji="1"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2218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D07FD-6157-B447-5707-B66CC249BE1E}"/>
              </a:ext>
            </a:extLst>
          </p:cNvPr>
          <p:cNvSpPr>
            <a:spLocks noGrp="1"/>
          </p:cNvSpPr>
          <p:nvPr>
            <p:ph type="title"/>
          </p:nvPr>
        </p:nvSpPr>
        <p:spPr>
          <a:xfrm>
            <a:off x="372994" y="170549"/>
            <a:ext cx="10427527" cy="595630"/>
          </a:xfrm>
        </p:spPr>
        <p:txBody>
          <a:bodyPr/>
          <a:lstStyle/>
          <a:p>
            <a:pPr algn="l" latinLnBrk="1"/>
            <a:r>
              <a:rPr lang="en-US" altLang="zh-CN" sz="3200" b="1" i="0" dirty="0">
                <a:solidFill>
                  <a:srgbClr val="222226"/>
                </a:solidFill>
                <a:effectLst/>
                <a:latin typeface="PingFang SC"/>
              </a:rPr>
              <a:t>Function Calling</a:t>
            </a:r>
          </a:p>
        </p:txBody>
      </p:sp>
      <p:sp>
        <p:nvSpPr>
          <p:cNvPr id="4" name="矩形 3">
            <a:extLst>
              <a:ext uri="{FF2B5EF4-FFF2-40B4-BE49-F238E27FC236}">
                <a16:creationId xmlns:a16="http://schemas.microsoft.com/office/drawing/2014/main" id="{4C6F1123-D6C8-1BEE-93F0-3D6B1B18CB0D}"/>
              </a:ext>
            </a:extLst>
          </p:cNvPr>
          <p:cNvSpPr/>
          <p:nvPr/>
        </p:nvSpPr>
        <p:spPr>
          <a:xfrm>
            <a:off x="2020819" y="2848451"/>
            <a:ext cx="2915490" cy="35743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n>
                <a:solidFill>
                  <a:schemeClr val="dk1"/>
                </a:solidFill>
              </a:ln>
              <a:solidFill>
                <a:schemeClr val="bg1"/>
              </a:solidFill>
            </a:endParaRPr>
          </a:p>
        </p:txBody>
      </p:sp>
      <p:pic>
        <p:nvPicPr>
          <p:cNvPr id="5" name="图片 4">
            <a:extLst>
              <a:ext uri="{FF2B5EF4-FFF2-40B4-BE49-F238E27FC236}">
                <a16:creationId xmlns:a16="http://schemas.microsoft.com/office/drawing/2014/main" id="{82BEA6E1-8E54-4EA7-A605-A105A40311BF}"/>
              </a:ext>
            </a:extLst>
          </p:cNvPr>
          <p:cNvPicPr>
            <a:picLocks noChangeAspect="1"/>
          </p:cNvPicPr>
          <p:nvPr/>
        </p:nvPicPr>
        <p:blipFill>
          <a:blip r:embed="rId3"/>
          <a:stretch>
            <a:fillRect/>
          </a:stretch>
        </p:blipFill>
        <p:spPr>
          <a:xfrm>
            <a:off x="6406045" y="1939637"/>
            <a:ext cx="5504218" cy="3449510"/>
          </a:xfrm>
          <a:prstGeom prst="rect">
            <a:avLst/>
          </a:prstGeom>
        </p:spPr>
      </p:pic>
      <p:pic>
        <p:nvPicPr>
          <p:cNvPr id="3" name="图片 2">
            <a:extLst>
              <a:ext uri="{FF2B5EF4-FFF2-40B4-BE49-F238E27FC236}">
                <a16:creationId xmlns:a16="http://schemas.microsoft.com/office/drawing/2014/main" id="{F7565AD7-F80F-38B4-7E81-2FEAF53868FE}"/>
              </a:ext>
            </a:extLst>
          </p:cNvPr>
          <p:cNvPicPr>
            <a:picLocks noChangeAspect="1"/>
          </p:cNvPicPr>
          <p:nvPr/>
        </p:nvPicPr>
        <p:blipFill rotWithShape="1">
          <a:blip r:embed="rId4"/>
          <a:srcRect t="3942"/>
          <a:stretch/>
        </p:blipFill>
        <p:spPr>
          <a:xfrm>
            <a:off x="281737" y="1117601"/>
            <a:ext cx="5472517" cy="4902764"/>
          </a:xfrm>
          <a:prstGeom prst="rect">
            <a:avLst/>
          </a:prstGeom>
        </p:spPr>
      </p:pic>
    </p:spTree>
    <p:extLst>
      <p:ext uri="{BB962C8B-B14F-4D97-AF65-F5344CB8AC3E}">
        <p14:creationId xmlns:p14="http://schemas.microsoft.com/office/powerpoint/2010/main" val="921327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C8E61D00-C58D-6A76-09E4-30257BF315E2}"/>
              </a:ext>
            </a:extLst>
          </p:cNvPr>
          <p:cNvPicPr>
            <a:picLocks noChangeAspect="1"/>
          </p:cNvPicPr>
          <p:nvPr/>
        </p:nvPicPr>
        <p:blipFill>
          <a:blip r:embed="rId3"/>
          <a:stretch>
            <a:fillRect/>
          </a:stretch>
        </p:blipFill>
        <p:spPr>
          <a:xfrm>
            <a:off x="44443" y="1233144"/>
            <a:ext cx="5514694" cy="4903366"/>
          </a:xfrm>
          <a:prstGeom prst="rect">
            <a:avLst/>
          </a:prstGeom>
        </p:spPr>
      </p:pic>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a:xfrm>
            <a:off x="491547" y="136525"/>
            <a:ext cx="9701865" cy="595630"/>
          </a:xfrm>
        </p:spPr>
        <p:txBody>
          <a:bodyPr/>
          <a:lstStyle/>
          <a:p>
            <a:r>
              <a:rPr lang="en-US" altLang="zh-CN" b="1" dirty="0" err="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Dr.Sai</a:t>
            </a:r>
            <a:r>
              <a:rPr lang="en-US" altLang="zh-CN"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智能体</a:t>
            </a:r>
            <a:endParaRPr lang="zh-CN" altLang="en-US" dirty="0"/>
          </a:p>
        </p:txBody>
      </p:sp>
      <p:pic>
        <p:nvPicPr>
          <p:cNvPr id="3" name="图片 2">
            <a:extLst>
              <a:ext uri="{FF2B5EF4-FFF2-40B4-BE49-F238E27FC236}">
                <a16:creationId xmlns:a16="http://schemas.microsoft.com/office/drawing/2014/main" id="{3EC6F05A-0E9A-2638-1DC2-DDB75A9C963A}"/>
              </a:ext>
            </a:extLst>
          </p:cNvPr>
          <p:cNvPicPr>
            <a:picLocks noChangeAspect="1"/>
          </p:cNvPicPr>
          <p:nvPr/>
        </p:nvPicPr>
        <p:blipFill>
          <a:blip r:embed="rId4"/>
          <a:stretch>
            <a:fillRect/>
          </a:stretch>
        </p:blipFill>
        <p:spPr>
          <a:xfrm>
            <a:off x="9732262" y="2135346"/>
            <a:ext cx="2307789" cy="930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EB0370B2-04BE-B3DD-74EF-5ACF81C46756}"/>
              </a:ext>
            </a:extLst>
          </p:cNvPr>
          <p:cNvPicPr>
            <a:picLocks noChangeAspect="1"/>
          </p:cNvPicPr>
          <p:nvPr/>
        </p:nvPicPr>
        <p:blipFill>
          <a:blip r:embed="rId5"/>
          <a:stretch>
            <a:fillRect/>
          </a:stretch>
        </p:blipFill>
        <p:spPr>
          <a:xfrm>
            <a:off x="9721263" y="4220930"/>
            <a:ext cx="2318788" cy="1406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连接符: 肘形 6">
            <a:extLst>
              <a:ext uri="{FF2B5EF4-FFF2-40B4-BE49-F238E27FC236}">
                <a16:creationId xmlns:a16="http://schemas.microsoft.com/office/drawing/2014/main" id="{6345E2DF-31AC-9DFA-7E69-AE65E2B431C9}"/>
              </a:ext>
            </a:extLst>
          </p:cNvPr>
          <p:cNvCxnSpPr>
            <a:cxnSpLocks/>
            <a:endCxn id="3" idx="2"/>
          </p:cNvCxnSpPr>
          <p:nvPr/>
        </p:nvCxnSpPr>
        <p:spPr>
          <a:xfrm flipV="1">
            <a:off x="9599762" y="3065516"/>
            <a:ext cx="1286395" cy="57412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 name="连接符: 肘形 7">
            <a:extLst>
              <a:ext uri="{FF2B5EF4-FFF2-40B4-BE49-F238E27FC236}">
                <a16:creationId xmlns:a16="http://schemas.microsoft.com/office/drawing/2014/main" id="{61F0669A-1DA0-5BF1-8FA2-27A119598A16}"/>
              </a:ext>
            </a:extLst>
          </p:cNvPr>
          <p:cNvCxnSpPr>
            <a:cxnSpLocks/>
            <a:endCxn id="5" idx="0"/>
          </p:cNvCxnSpPr>
          <p:nvPr/>
        </p:nvCxnSpPr>
        <p:spPr>
          <a:xfrm>
            <a:off x="9599762" y="3639636"/>
            <a:ext cx="1280895" cy="58129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4" name="文本框 3">
            <a:extLst>
              <a:ext uri="{FF2B5EF4-FFF2-40B4-BE49-F238E27FC236}">
                <a16:creationId xmlns:a16="http://schemas.microsoft.com/office/drawing/2014/main" id="{7708C01C-DF10-A394-35C7-73E75DF9F079}"/>
              </a:ext>
            </a:extLst>
          </p:cNvPr>
          <p:cNvSpPr txBox="1"/>
          <p:nvPr/>
        </p:nvSpPr>
        <p:spPr>
          <a:xfrm>
            <a:off x="911821" y="6412235"/>
            <a:ext cx="4168179" cy="430374"/>
          </a:xfrm>
          <a:prstGeom prst="rect">
            <a:avLst/>
          </a:prstGeom>
          <a:noFill/>
        </p:spPr>
        <p:txBody>
          <a:bodyPr wrap="square">
            <a:spAutoFit/>
          </a:bodyPr>
          <a:lstStyle/>
          <a:p>
            <a:pPr marL="74295" algn="just" fontAlgn="auto">
              <a:lnSpc>
                <a:spcPct val="120000"/>
              </a:lnSpc>
            </a:pPr>
            <a:r>
              <a:rPr lang="en-US" altLang="zh-CN" sz="2000" b="1">
                <a:latin typeface="微软雅黑" panose="020B0503020204020204" charset="-122"/>
                <a:ea typeface="微软雅黑" panose="020B0503020204020204" charset="-122"/>
                <a:sym typeface="+mn-ea"/>
              </a:rPr>
              <a:t>Tasks &amp; Required capabilities</a:t>
            </a:r>
            <a:r>
              <a:rPr lang="zh-CN" altLang="en-US" sz="2000" b="1">
                <a:latin typeface="微软雅黑" panose="020B0503020204020204" charset="-122"/>
                <a:ea typeface="微软雅黑" panose="020B0503020204020204" charset="-122"/>
                <a:sym typeface="+mn-ea"/>
              </a:rPr>
              <a:t> </a:t>
            </a:r>
            <a:endParaRPr lang="en-US" altLang="zh-CN" sz="2000" b="1" dirty="0">
              <a:latin typeface="微软雅黑" panose="020B0503020204020204" charset="-122"/>
              <a:ea typeface="微软雅黑" panose="020B0503020204020204" charset="-122"/>
              <a:sym typeface="+mn-ea"/>
            </a:endParaRPr>
          </a:p>
        </p:txBody>
      </p:sp>
      <p:cxnSp>
        <p:nvCxnSpPr>
          <p:cNvPr id="57" name="直接连接符 56">
            <a:extLst>
              <a:ext uri="{FF2B5EF4-FFF2-40B4-BE49-F238E27FC236}">
                <a16:creationId xmlns:a16="http://schemas.microsoft.com/office/drawing/2014/main" id="{B6D84D98-9346-44EE-35F0-FA4185BC860B}"/>
              </a:ext>
            </a:extLst>
          </p:cNvPr>
          <p:cNvCxnSpPr>
            <a:cxnSpLocks/>
          </p:cNvCxnSpPr>
          <p:nvPr/>
        </p:nvCxnSpPr>
        <p:spPr>
          <a:xfrm flipH="1">
            <a:off x="3671498" y="3684827"/>
            <a:ext cx="2134297" cy="0"/>
          </a:xfrm>
          <a:prstGeom prst="line">
            <a:avLst/>
          </a:prstGeom>
          <a:ln w="25400">
            <a:solidFill>
              <a:srgbClr val="002060"/>
            </a:solidFill>
            <a:prstDash val="dash"/>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F7C5484C-A223-7D8E-B0C6-E92CFB993517}"/>
              </a:ext>
            </a:extLst>
          </p:cNvPr>
          <p:cNvSpPr txBox="1"/>
          <p:nvPr/>
        </p:nvSpPr>
        <p:spPr>
          <a:xfrm>
            <a:off x="6611422" y="6412235"/>
            <a:ext cx="4168179" cy="430374"/>
          </a:xfrm>
          <a:prstGeom prst="rect">
            <a:avLst/>
          </a:prstGeom>
          <a:noFill/>
        </p:spPr>
        <p:txBody>
          <a:bodyPr wrap="square">
            <a:spAutoFit/>
          </a:bodyPr>
          <a:lstStyle/>
          <a:p>
            <a:pPr marL="74295" algn="just" fontAlgn="auto">
              <a:lnSpc>
                <a:spcPct val="120000"/>
              </a:lnSpc>
            </a:pPr>
            <a:r>
              <a:rPr lang="en-US" altLang="zh-CN" sz="2000" b="1">
                <a:latin typeface="微软雅黑" panose="020B0503020204020204" charset="-122"/>
                <a:ea typeface="微软雅黑" panose="020B0503020204020204" charset="-122"/>
                <a:sym typeface="+mn-ea"/>
              </a:rPr>
              <a:t>Components</a:t>
            </a:r>
            <a:endParaRPr lang="en-US" altLang="zh-CN" sz="2000" b="1" dirty="0">
              <a:latin typeface="微软雅黑" panose="020B0503020204020204" charset="-122"/>
              <a:ea typeface="微软雅黑" panose="020B0503020204020204" charset="-122"/>
              <a:sym typeface="+mn-ea"/>
            </a:endParaRPr>
          </a:p>
        </p:txBody>
      </p:sp>
      <p:pic>
        <p:nvPicPr>
          <p:cNvPr id="18" name="图片 17">
            <a:extLst>
              <a:ext uri="{FF2B5EF4-FFF2-40B4-BE49-F238E27FC236}">
                <a16:creationId xmlns:a16="http://schemas.microsoft.com/office/drawing/2014/main" id="{728B3A07-9A7D-1A90-7257-F75697AE27CC}"/>
              </a:ext>
            </a:extLst>
          </p:cNvPr>
          <p:cNvPicPr>
            <a:picLocks noChangeAspect="1"/>
          </p:cNvPicPr>
          <p:nvPr/>
        </p:nvPicPr>
        <p:blipFill>
          <a:blip r:embed="rId6"/>
          <a:stretch>
            <a:fillRect/>
          </a:stretch>
        </p:blipFill>
        <p:spPr>
          <a:xfrm>
            <a:off x="5559137" y="1420621"/>
            <a:ext cx="3782470" cy="5019324"/>
          </a:xfrm>
          <a:prstGeom prst="rect">
            <a:avLst/>
          </a:prstGeom>
        </p:spPr>
      </p:pic>
      <p:sp>
        <p:nvSpPr>
          <p:cNvPr id="19" name="文本框 18">
            <a:extLst>
              <a:ext uri="{FF2B5EF4-FFF2-40B4-BE49-F238E27FC236}">
                <a16:creationId xmlns:a16="http://schemas.microsoft.com/office/drawing/2014/main" id="{B72948AB-0861-E87D-EB97-3C2DD4875868}"/>
              </a:ext>
            </a:extLst>
          </p:cNvPr>
          <p:cNvSpPr txBox="1"/>
          <p:nvPr/>
        </p:nvSpPr>
        <p:spPr>
          <a:xfrm>
            <a:off x="9971479" y="6412235"/>
            <a:ext cx="2220521" cy="430374"/>
          </a:xfrm>
          <a:prstGeom prst="rect">
            <a:avLst/>
          </a:prstGeom>
          <a:noFill/>
        </p:spPr>
        <p:txBody>
          <a:bodyPr wrap="square">
            <a:spAutoFit/>
          </a:bodyPr>
          <a:lstStyle/>
          <a:p>
            <a:pPr marL="74295" algn="just" fontAlgn="auto">
              <a:lnSpc>
                <a:spcPct val="120000"/>
              </a:lnSpc>
            </a:pPr>
            <a:r>
              <a:rPr lang="en-US" altLang="zh-CN" sz="2000" b="1">
                <a:latin typeface="微软雅黑" panose="020B0503020204020204" charset="-122"/>
                <a:ea typeface="微软雅黑" panose="020B0503020204020204" charset="-122"/>
                <a:sym typeface="+mn-ea"/>
              </a:rPr>
              <a:t>Applications</a:t>
            </a:r>
            <a:endParaRPr lang="en-US" altLang="zh-CN" sz="2000" b="1" dirty="0">
              <a:latin typeface="微软雅黑" panose="020B0503020204020204" charset="-122"/>
              <a:ea typeface="微软雅黑" panose="020B0503020204020204" charset="-122"/>
              <a:sym typeface="+mn-ea"/>
            </a:endParaRPr>
          </a:p>
        </p:txBody>
      </p:sp>
      <p:sp>
        <p:nvSpPr>
          <p:cNvPr id="20" name="文本框 19">
            <a:extLst>
              <a:ext uri="{FF2B5EF4-FFF2-40B4-BE49-F238E27FC236}">
                <a16:creationId xmlns:a16="http://schemas.microsoft.com/office/drawing/2014/main" id="{A6279AFE-92DB-91F4-C16D-927897BAE3BD}"/>
              </a:ext>
            </a:extLst>
          </p:cNvPr>
          <p:cNvSpPr txBox="1"/>
          <p:nvPr/>
        </p:nvSpPr>
        <p:spPr>
          <a:xfrm>
            <a:off x="9721263" y="1394931"/>
            <a:ext cx="1672451" cy="646331"/>
          </a:xfrm>
          <a:prstGeom prst="rect">
            <a:avLst/>
          </a:prstGeom>
          <a:noFill/>
        </p:spPr>
        <p:txBody>
          <a:bodyPr wrap="square">
            <a:spAutoFit/>
          </a:bodyPr>
          <a:lstStyle/>
          <a:p>
            <a:r>
              <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Rediscover</a:t>
            </a:r>
          </a:p>
          <a:p>
            <a:r>
              <a:rPr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Zc(3900)</a:t>
            </a:r>
          </a:p>
        </p:txBody>
      </p:sp>
      <p:sp>
        <p:nvSpPr>
          <p:cNvPr id="22" name="文本框 21">
            <a:extLst>
              <a:ext uri="{FF2B5EF4-FFF2-40B4-BE49-F238E27FC236}">
                <a16:creationId xmlns:a16="http://schemas.microsoft.com/office/drawing/2014/main" id="{A974AD49-C6A1-DFBB-1B64-DE0FEE29547F}"/>
              </a:ext>
            </a:extLst>
          </p:cNvPr>
          <p:cNvSpPr txBox="1"/>
          <p:nvPr/>
        </p:nvSpPr>
        <p:spPr>
          <a:xfrm>
            <a:off x="44443" y="951873"/>
            <a:ext cx="7696200" cy="400110"/>
          </a:xfrm>
          <a:prstGeom prst="rect">
            <a:avLst/>
          </a:prstGeom>
          <a:noFill/>
        </p:spPr>
        <p:txBody>
          <a:bodyPr wrap="square">
            <a:spAutoFit/>
          </a:bodyPr>
          <a:lstStyle/>
          <a:p>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让大模型进行粒子物理研究</a:t>
            </a:r>
            <a:endParaRPr lang="zh-CN" altLang="en-US" sz="20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E4EC853-47A8-D21F-FD46-446ACFCFC79B}"/>
              </a:ext>
            </a:extLst>
          </p:cNvPr>
          <p:cNvSpPr txBox="1"/>
          <p:nvPr/>
        </p:nvSpPr>
        <p:spPr>
          <a:xfrm>
            <a:off x="6842414" y="973469"/>
            <a:ext cx="5514695" cy="400110"/>
          </a:xfrm>
          <a:prstGeom prst="rect">
            <a:avLst/>
          </a:prstGeom>
          <a:noFill/>
        </p:spPr>
        <p:txBody>
          <a:bodyPr wrap="square">
            <a:spAutoFit/>
          </a:bodyPr>
          <a:lstStyle/>
          <a:p>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核心：对研究过程进行建模</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7489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8357" y="350058"/>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神经元</a:t>
            </a:r>
          </a:p>
        </p:txBody>
      </p:sp>
      <p:sp>
        <p:nvSpPr>
          <p:cNvPr id="71" name="矩形 70"/>
          <p:cNvSpPr/>
          <p:nvPr/>
        </p:nvSpPr>
        <p:spPr>
          <a:xfrm>
            <a:off x="1205416" y="1379529"/>
            <a:ext cx="5343035" cy="546753"/>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人工神经元</a:t>
            </a:r>
          </a:p>
        </p:txBody>
      </p:sp>
      <p:pic>
        <p:nvPicPr>
          <p:cNvPr id="72" name="图片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307" y="1445210"/>
            <a:ext cx="461108" cy="461108"/>
          </a:xfrm>
          <a:prstGeom prst="rect">
            <a:avLst/>
          </a:prstGeom>
        </p:spPr>
      </p:pic>
      <p:sp>
        <p:nvSpPr>
          <p:cNvPr id="21" name="object 3"/>
          <p:cNvSpPr/>
          <p:nvPr/>
        </p:nvSpPr>
        <p:spPr>
          <a:xfrm>
            <a:off x="7805672" y="1238695"/>
            <a:ext cx="3119501" cy="4692651"/>
          </a:xfrm>
          <a:prstGeom prst="rect">
            <a:avLst/>
          </a:prstGeom>
          <a:blipFill>
            <a:blip r:embed="rId3" cstate="print"/>
            <a:stretch>
              <a:fillRect/>
            </a:stretch>
          </a:blipFill>
        </p:spPr>
        <p:txBody>
          <a:bodyPr wrap="square" lIns="0" tIns="0" rIns="0" bIns="0" rtlCol="0"/>
          <a:lstStyle/>
          <a:p>
            <a:endParaRPr/>
          </a:p>
        </p:txBody>
      </p:sp>
      <p:sp>
        <p:nvSpPr>
          <p:cNvPr id="22" name="object 5"/>
          <p:cNvSpPr txBox="1"/>
          <p:nvPr/>
        </p:nvSpPr>
        <p:spPr>
          <a:xfrm>
            <a:off x="8213848" y="926656"/>
            <a:ext cx="1818005" cy="307777"/>
          </a:xfrm>
          <a:prstGeom prst="rect">
            <a:avLst/>
          </a:prstGeom>
        </p:spPr>
        <p:txBody>
          <a:bodyPr vert="horz" wrap="square" lIns="0" tIns="0" rIns="0" bIns="0" rtlCol="0">
            <a:spAutoFit/>
          </a:bodyPr>
          <a:lstStyle/>
          <a:p>
            <a:pPr marL="12700">
              <a:lnSpc>
                <a:spcPts val="2380"/>
              </a:lnSpc>
            </a:pPr>
            <a:r>
              <a:rPr sz="2000" b="1" dirty="0">
                <a:solidFill>
                  <a:srgbClr val="FF0000"/>
                </a:solidFill>
                <a:latin typeface="宋体" panose="02010600030101010101" pitchFamily="2" charset="-122"/>
                <a:cs typeface="宋体" panose="02010600030101010101" pitchFamily="2" charset="-122"/>
              </a:rPr>
              <a:t>树突：接收信号</a:t>
            </a:r>
            <a:endParaRPr sz="2000">
              <a:latin typeface="宋体" panose="02010600030101010101" pitchFamily="2" charset="-122"/>
              <a:cs typeface="宋体" panose="02010600030101010101" pitchFamily="2" charset="-122"/>
            </a:endParaRPr>
          </a:p>
        </p:txBody>
      </p:sp>
      <p:sp>
        <p:nvSpPr>
          <p:cNvPr id="23" name="object 6"/>
          <p:cNvSpPr txBox="1"/>
          <p:nvPr/>
        </p:nvSpPr>
        <p:spPr>
          <a:xfrm>
            <a:off x="9664951" y="3702241"/>
            <a:ext cx="1050925" cy="307777"/>
          </a:xfrm>
          <a:prstGeom prst="rect">
            <a:avLst/>
          </a:prstGeom>
        </p:spPr>
        <p:txBody>
          <a:bodyPr vert="horz" wrap="square" lIns="0" tIns="0" rIns="0" bIns="0" rtlCol="0">
            <a:spAutoFit/>
          </a:bodyPr>
          <a:lstStyle/>
          <a:p>
            <a:pPr marL="12700">
              <a:lnSpc>
                <a:spcPts val="2380"/>
              </a:lnSpc>
            </a:pPr>
            <a:r>
              <a:rPr sz="2000" b="1" dirty="0">
                <a:solidFill>
                  <a:srgbClr val="FF0000"/>
                </a:solidFill>
                <a:latin typeface="宋体" panose="02010600030101010101" pitchFamily="2" charset="-122"/>
                <a:cs typeface="宋体" panose="02010600030101010101" pitchFamily="2" charset="-122"/>
              </a:rPr>
              <a:t>传出信号</a:t>
            </a:r>
            <a:endParaRPr sz="2000" dirty="0">
              <a:latin typeface="宋体" panose="02010600030101010101" pitchFamily="2" charset="-122"/>
              <a:cs typeface="宋体" panose="02010600030101010101" pitchFamily="2" charset="-122"/>
            </a:endParaRPr>
          </a:p>
        </p:txBody>
      </p:sp>
      <p:sp>
        <p:nvSpPr>
          <p:cNvPr id="24" name="object 7"/>
          <p:cNvSpPr txBox="1"/>
          <p:nvPr/>
        </p:nvSpPr>
        <p:spPr>
          <a:xfrm>
            <a:off x="9793602" y="4492816"/>
            <a:ext cx="1558925" cy="628377"/>
          </a:xfrm>
          <a:prstGeom prst="rect">
            <a:avLst/>
          </a:prstGeom>
        </p:spPr>
        <p:txBody>
          <a:bodyPr vert="horz" wrap="square" lIns="0" tIns="0" rIns="0" bIns="0" rtlCol="0">
            <a:spAutoFit/>
          </a:bodyPr>
          <a:lstStyle/>
          <a:p>
            <a:pPr marL="268599"/>
            <a:r>
              <a:rPr sz="2000" dirty="0">
                <a:solidFill>
                  <a:srgbClr val="0000FF"/>
                </a:solidFill>
                <a:latin typeface="宋体" panose="02010600030101010101" pitchFamily="2" charset="-122"/>
                <a:cs typeface="宋体" panose="02010600030101010101" pitchFamily="2" charset="-122"/>
              </a:rPr>
              <a:t>突轴末端</a:t>
            </a:r>
            <a:endParaRPr sz="2000">
              <a:latin typeface="宋体" panose="02010600030101010101" pitchFamily="2" charset="-122"/>
              <a:cs typeface="宋体" panose="02010600030101010101" pitchFamily="2" charset="-122"/>
            </a:endParaRPr>
          </a:p>
          <a:p>
            <a:pPr marL="12700">
              <a:lnSpc>
                <a:spcPts val="2380"/>
              </a:lnSpc>
              <a:spcBef>
                <a:spcPts val="111"/>
              </a:spcBef>
            </a:pPr>
            <a:r>
              <a:rPr sz="2000" dirty="0">
                <a:solidFill>
                  <a:srgbClr val="0000FF"/>
                </a:solidFill>
                <a:latin typeface="宋体" panose="02010600030101010101" pitchFamily="2" charset="-122"/>
                <a:cs typeface="宋体" panose="02010600030101010101" pitchFamily="2" charset="-122"/>
              </a:rPr>
              <a:t>的分支：</a:t>
            </a:r>
            <a:r>
              <a:rPr sz="2000" b="1" spc="11" dirty="0">
                <a:solidFill>
                  <a:srgbClr val="C00000"/>
                </a:solidFill>
                <a:latin typeface="黑体" panose="02010609060101010101" pitchFamily="49" charset="-122"/>
                <a:cs typeface="黑体" panose="02010609060101010101" pitchFamily="49" charset="-122"/>
              </a:rPr>
              <a:t>突触</a:t>
            </a:r>
            <a:endParaRPr sz="2000">
              <a:latin typeface="黑体" panose="02010609060101010101" pitchFamily="49" charset="-122"/>
              <a:cs typeface="黑体" panose="02010609060101010101" pitchFamily="49" charset="-122"/>
            </a:endParaRPr>
          </a:p>
        </p:txBody>
      </p:sp>
      <p:sp>
        <p:nvSpPr>
          <p:cNvPr id="25" name="object 8"/>
          <p:cNvSpPr txBox="1"/>
          <p:nvPr/>
        </p:nvSpPr>
        <p:spPr>
          <a:xfrm>
            <a:off x="9789030" y="2956116"/>
            <a:ext cx="1297940" cy="307777"/>
          </a:xfrm>
          <a:prstGeom prst="rect">
            <a:avLst/>
          </a:prstGeom>
        </p:spPr>
        <p:txBody>
          <a:bodyPr vert="horz" wrap="square" lIns="0" tIns="0" rIns="0" bIns="0" rtlCol="0">
            <a:spAutoFit/>
          </a:bodyPr>
          <a:lstStyle/>
          <a:p>
            <a:pPr marL="12700">
              <a:lnSpc>
                <a:spcPts val="2380"/>
              </a:lnSpc>
            </a:pPr>
            <a:r>
              <a:rPr sz="2000" dirty="0">
                <a:latin typeface="宋体" panose="02010600030101010101" pitchFamily="2" charset="-122"/>
                <a:cs typeface="宋体" panose="02010600030101010101" pitchFamily="2" charset="-122"/>
              </a:rPr>
              <a:t>传向细胞体</a:t>
            </a:r>
          </a:p>
        </p:txBody>
      </p:sp>
      <p:sp>
        <p:nvSpPr>
          <p:cNvPr id="26" name="object 9"/>
          <p:cNvSpPr/>
          <p:nvPr/>
        </p:nvSpPr>
        <p:spPr>
          <a:xfrm>
            <a:off x="7500871" y="3219895"/>
            <a:ext cx="1066800" cy="152400"/>
          </a:xfrm>
          <a:custGeom>
            <a:avLst/>
            <a:gdLst/>
            <a:ahLst/>
            <a:cxnLst/>
            <a:rect l="l" t="t" r="r" b="b"/>
            <a:pathLst>
              <a:path w="1066800" h="152400">
                <a:moveTo>
                  <a:pt x="1066800" y="0"/>
                </a:moveTo>
                <a:lnTo>
                  <a:pt x="1059820" y="29640"/>
                </a:lnTo>
                <a:lnTo>
                  <a:pt x="1040780" y="53863"/>
                </a:lnTo>
                <a:lnTo>
                  <a:pt x="1012525" y="70205"/>
                </a:lnTo>
                <a:lnTo>
                  <a:pt x="977900" y="76200"/>
                </a:lnTo>
                <a:lnTo>
                  <a:pt x="622300" y="76200"/>
                </a:lnTo>
                <a:lnTo>
                  <a:pt x="587674" y="82194"/>
                </a:lnTo>
                <a:lnTo>
                  <a:pt x="559419" y="98536"/>
                </a:lnTo>
                <a:lnTo>
                  <a:pt x="540379" y="122759"/>
                </a:lnTo>
                <a:lnTo>
                  <a:pt x="533400" y="152400"/>
                </a:lnTo>
                <a:lnTo>
                  <a:pt x="526413" y="122759"/>
                </a:lnTo>
                <a:lnTo>
                  <a:pt x="507361" y="98536"/>
                </a:lnTo>
                <a:lnTo>
                  <a:pt x="479103" y="82194"/>
                </a:lnTo>
                <a:lnTo>
                  <a:pt x="444500" y="76200"/>
                </a:lnTo>
                <a:lnTo>
                  <a:pt x="88900" y="76200"/>
                </a:lnTo>
                <a:lnTo>
                  <a:pt x="54296" y="70205"/>
                </a:lnTo>
                <a:lnTo>
                  <a:pt x="26038" y="53863"/>
                </a:lnTo>
                <a:lnTo>
                  <a:pt x="6986" y="29640"/>
                </a:lnTo>
                <a:lnTo>
                  <a:pt x="0" y="0"/>
                </a:lnTo>
              </a:path>
            </a:pathLst>
          </a:custGeom>
          <a:ln w="9525">
            <a:solidFill>
              <a:srgbClr val="000000"/>
            </a:solidFill>
          </a:ln>
        </p:spPr>
        <p:txBody>
          <a:bodyPr wrap="square" lIns="0" tIns="0" rIns="0" bIns="0" rtlCol="0"/>
          <a:lstStyle/>
          <a:p>
            <a:endParaRPr/>
          </a:p>
        </p:txBody>
      </p:sp>
      <p:sp>
        <p:nvSpPr>
          <p:cNvPr id="27" name="object 10"/>
          <p:cNvSpPr txBox="1"/>
          <p:nvPr/>
        </p:nvSpPr>
        <p:spPr>
          <a:xfrm>
            <a:off x="7275675" y="2703385"/>
            <a:ext cx="1659255" cy="1461939"/>
          </a:xfrm>
          <a:prstGeom prst="rect">
            <a:avLst/>
          </a:prstGeom>
        </p:spPr>
        <p:txBody>
          <a:bodyPr vert="horz" wrap="square" lIns="0" tIns="0" rIns="0" bIns="0" rtlCol="0">
            <a:spAutoFit/>
          </a:bodyPr>
          <a:lstStyle/>
          <a:p>
            <a:pPr marL="12700">
              <a:lnSpc>
                <a:spcPts val="1895"/>
              </a:lnSpc>
            </a:pPr>
            <a:r>
              <a:rPr sz="2000" dirty="0">
                <a:latin typeface="宋体" panose="02010600030101010101" pitchFamily="2" charset="-122"/>
                <a:cs typeface="宋体" panose="02010600030101010101" pitchFamily="2" charset="-122"/>
              </a:rPr>
              <a:t>细胞核</a:t>
            </a:r>
          </a:p>
          <a:p>
            <a:pPr marL="881993">
              <a:lnSpc>
                <a:spcPts val="1895"/>
              </a:lnSpc>
            </a:pPr>
            <a:r>
              <a:rPr sz="2000" dirty="0">
                <a:latin typeface="宋体" panose="02010600030101010101" pitchFamily="2" charset="-122"/>
                <a:cs typeface="宋体" panose="02010600030101010101" pitchFamily="2" charset="-122"/>
              </a:rPr>
              <a:t>细胞质</a:t>
            </a:r>
          </a:p>
          <a:p>
            <a:pPr marL="380356">
              <a:spcBef>
                <a:spcPts val="1675"/>
              </a:spcBef>
            </a:pPr>
            <a:r>
              <a:rPr sz="2000" dirty="0">
                <a:solidFill>
                  <a:srgbClr val="0000FF"/>
                </a:solidFill>
                <a:latin typeface="宋体" panose="02010600030101010101" pitchFamily="2" charset="-122"/>
                <a:cs typeface="宋体" panose="02010600030101010101" pitchFamily="2" charset="-122"/>
              </a:rPr>
              <a:t>细胞体</a:t>
            </a:r>
            <a:endParaRPr sz="2000" dirty="0">
              <a:latin typeface="宋体" panose="02010600030101010101" pitchFamily="2" charset="-122"/>
              <a:cs typeface="宋体" panose="02010600030101010101" pitchFamily="2" charset="-122"/>
            </a:endParaRPr>
          </a:p>
          <a:p>
            <a:pPr marL="1072488">
              <a:lnSpc>
                <a:spcPts val="2380"/>
              </a:lnSpc>
              <a:spcBef>
                <a:spcPts val="1125"/>
              </a:spcBef>
            </a:pPr>
            <a:r>
              <a:rPr sz="2000" dirty="0">
                <a:solidFill>
                  <a:srgbClr val="0000FF"/>
                </a:solidFill>
                <a:latin typeface="宋体" panose="02010600030101010101" pitchFamily="2" charset="-122"/>
                <a:cs typeface="宋体" panose="02010600030101010101" pitchFamily="2" charset="-122"/>
              </a:rPr>
              <a:t>轴突</a:t>
            </a:r>
            <a:endParaRPr sz="2000" dirty="0">
              <a:latin typeface="宋体" panose="02010600030101010101" pitchFamily="2" charset="-122"/>
              <a:cs typeface="宋体" panose="02010600030101010101" pitchFamily="2" charset="-122"/>
            </a:endParaRPr>
          </a:p>
        </p:txBody>
      </p:sp>
      <p:pic>
        <p:nvPicPr>
          <p:cNvPr id="1240" name="Picture 216" descr="http://images2015.cnblogs.com/blog/764050/201606/764050-20160619145050085-11400573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49" y="2535753"/>
            <a:ext cx="6315624" cy="2669215"/>
          </a:xfrm>
          <a:prstGeom prst="rect">
            <a:avLst/>
          </a:prstGeom>
          <a:noFill/>
          <a:extLst>
            <a:ext uri="{909E8E84-426E-40DD-AFC4-6F175D3DCCD1}">
              <a14:hiddenFill xmlns:a14="http://schemas.microsoft.com/office/drawing/2010/main">
                <a:solidFill>
                  <a:srgbClr val="FFFFFF"/>
                </a:solidFill>
              </a14:hiddenFill>
            </a:ext>
          </a:extLst>
        </p:spPr>
      </p:pic>
      <p:sp>
        <p:nvSpPr>
          <p:cNvPr id="55" name="圆角矩形 194"/>
          <p:cNvSpPr/>
          <p:nvPr/>
        </p:nvSpPr>
        <p:spPr>
          <a:xfrm>
            <a:off x="2611973" y="2309422"/>
            <a:ext cx="521871" cy="2785255"/>
          </a:xfrm>
          <a:prstGeom prst="round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194"/>
          <p:cNvSpPr/>
          <p:nvPr/>
        </p:nvSpPr>
        <p:spPr>
          <a:xfrm>
            <a:off x="4891051" y="2309422"/>
            <a:ext cx="228879" cy="2785255"/>
          </a:xfrm>
          <a:prstGeom prst="round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290187" y="5176331"/>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权重</a:t>
            </a:r>
          </a:p>
        </p:txBody>
      </p:sp>
      <p:sp>
        <p:nvSpPr>
          <p:cNvPr id="62" name="文本框 61"/>
          <p:cNvSpPr txBox="1"/>
          <p:nvPr/>
        </p:nvSpPr>
        <p:spPr>
          <a:xfrm>
            <a:off x="4660489" y="5179290"/>
            <a:ext cx="70328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偏置</a:t>
            </a:r>
          </a:p>
        </p:txBody>
      </p:sp>
      <p:sp>
        <p:nvSpPr>
          <p:cNvPr id="28" name="圆角矩形 194"/>
          <p:cNvSpPr/>
          <p:nvPr/>
        </p:nvSpPr>
        <p:spPr>
          <a:xfrm>
            <a:off x="5189119" y="2306823"/>
            <a:ext cx="228879" cy="2785255"/>
          </a:xfrm>
          <a:prstGeom prst="round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838255" y="4807919"/>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激活函数</a:t>
            </a:r>
          </a:p>
        </p:txBody>
      </p:sp>
      <p:pic>
        <p:nvPicPr>
          <p:cNvPr id="34" name="Picture 59" descr="https://gss3.bdstatic.com/-Po3dSag_xI4khGkpoWK1HF6hhy/baike/c0%3Dbaike116%2C5%2C5%2C116%2C38/sign=9fcc11b6cfbf6c81e33a24badd57da50/d000baa1cd11728b445e79fccbfcc3cec2fd2cf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4032" y="5311135"/>
            <a:ext cx="1314819" cy="1024256"/>
          </a:xfrm>
          <a:prstGeom prst="rect">
            <a:avLst/>
          </a:prstGeom>
          <a:noFill/>
          <a:extLst>
            <a:ext uri="{909E8E84-426E-40DD-AFC4-6F175D3DCCD1}">
              <a14:hiddenFill xmlns:a14="http://schemas.microsoft.com/office/drawing/2010/main">
                <a:solidFill>
                  <a:srgbClr val="FFFFFF"/>
                </a:solidFill>
              </a14:hiddenFill>
            </a:ext>
          </a:extLst>
        </p:spPr>
      </p:pic>
      <p:sp>
        <p:nvSpPr>
          <p:cNvPr id="35" name="椭圆 34"/>
          <p:cNvSpPr/>
          <p:nvPr/>
        </p:nvSpPr>
        <p:spPr>
          <a:xfrm>
            <a:off x="5633172" y="5265009"/>
            <a:ext cx="1659256" cy="1052767"/>
          </a:xfrm>
          <a:prstGeom prst="ellipse">
            <a:avLst/>
          </a:prstGeom>
          <a:solidFill>
            <a:srgbClr val="FF3300">
              <a:alpha val="10000"/>
            </a:srgbClr>
          </a:solidFill>
          <a:ln w="31750">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76771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a:xfrm>
            <a:off x="491547" y="136525"/>
            <a:ext cx="9701865" cy="595630"/>
          </a:xfrm>
        </p:spPr>
        <p:txBody>
          <a:bodyPr/>
          <a:lstStyle/>
          <a:p>
            <a:r>
              <a:rPr lang="en-US" altLang="zh-CN" b="1" dirty="0" err="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Dr.Sai</a:t>
            </a:r>
            <a:r>
              <a:rPr lang="zh-CN" altLang="en-US"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的大脑</a:t>
            </a:r>
            <a:r>
              <a:rPr lang="en-US" altLang="zh-CN"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 </a:t>
            </a:r>
            <a:r>
              <a:rPr lang="en-US" altLang="zh-CN" b="1" dirty="0" err="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Xiwu</a:t>
            </a:r>
            <a:r>
              <a:rPr lang="en-US" altLang="zh-CN"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LLM</a:t>
            </a:r>
            <a:endParaRPr lang="zh-CN" altLang="en-US" dirty="0"/>
          </a:p>
        </p:txBody>
      </p:sp>
      <p:sp>
        <p:nvSpPr>
          <p:cNvPr id="23" name="文本框 22">
            <a:extLst>
              <a:ext uri="{FF2B5EF4-FFF2-40B4-BE49-F238E27FC236}">
                <a16:creationId xmlns:a16="http://schemas.microsoft.com/office/drawing/2014/main" id="{A1C97B95-2D8D-DB53-A5F7-2D10552BDD2C}"/>
              </a:ext>
            </a:extLst>
          </p:cNvPr>
          <p:cNvSpPr txBox="1"/>
          <p:nvPr/>
        </p:nvSpPr>
        <p:spPr>
          <a:xfrm>
            <a:off x="349464" y="1091904"/>
            <a:ext cx="11587015" cy="497957"/>
          </a:xfrm>
          <a:prstGeom prst="rect">
            <a:avLst/>
          </a:prstGeom>
          <a:noFill/>
        </p:spPr>
        <p:txBody>
          <a:bodyPr wrap="square">
            <a:spAutoFit/>
          </a:bodyPr>
          <a:lstStyle/>
          <a:p>
            <a:pPr marL="74295" algn="just" fontAlgn="auto">
              <a:lnSpc>
                <a:spcPct val="120000"/>
              </a:lnSpc>
            </a:pPr>
            <a:r>
              <a:rPr lang="en-US" altLang="zh-CN" sz="2400" b="1" dirty="0" err="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Xiwu</a:t>
            </a:r>
            <a:r>
              <a:rPr lang="en-US" altLang="zh-CN"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溪悟</a:t>
            </a:r>
            <a:r>
              <a:rPr lang="en-US" altLang="zh-CN"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灵活基座和可持续学习的大语言模型</a:t>
            </a:r>
            <a:r>
              <a:rPr lang="en-US" altLang="zh-CN" sz="2400" baseline="30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r>
              <a:rPr lang="en-US" altLang="zh-CN"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p>
        </p:txBody>
      </p:sp>
      <p:pic>
        <p:nvPicPr>
          <p:cNvPr id="30" name="图片 29">
            <a:extLst>
              <a:ext uri="{FF2B5EF4-FFF2-40B4-BE49-F238E27FC236}">
                <a16:creationId xmlns:a16="http://schemas.microsoft.com/office/drawing/2014/main" id="{4864FFBE-CCF8-0828-EC1C-4DB780E71B15}"/>
              </a:ext>
            </a:extLst>
          </p:cNvPr>
          <p:cNvPicPr>
            <a:picLocks noChangeAspect="1"/>
          </p:cNvPicPr>
          <p:nvPr/>
        </p:nvPicPr>
        <p:blipFill>
          <a:blip r:embed="rId3"/>
          <a:stretch>
            <a:fillRect/>
          </a:stretch>
        </p:blipFill>
        <p:spPr>
          <a:xfrm>
            <a:off x="612463" y="3315837"/>
            <a:ext cx="5913593" cy="2723908"/>
          </a:xfrm>
          <a:prstGeom prst="rect">
            <a:avLst/>
          </a:prstGeom>
        </p:spPr>
      </p:pic>
      <p:sp>
        <p:nvSpPr>
          <p:cNvPr id="33" name="内容占位符 2">
            <a:extLst>
              <a:ext uri="{FF2B5EF4-FFF2-40B4-BE49-F238E27FC236}">
                <a16:creationId xmlns:a16="http://schemas.microsoft.com/office/drawing/2014/main" id="{37777FB7-8146-A3B5-FF9C-0AA11A4A11E3}"/>
              </a:ext>
            </a:extLst>
          </p:cNvPr>
          <p:cNvSpPr txBox="1">
            <a:spLocks/>
          </p:cNvSpPr>
          <p:nvPr/>
        </p:nvSpPr>
        <p:spPr>
          <a:xfrm>
            <a:off x="598007" y="1726049"/>
            <a:ext cx="10995985" cy="158978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7195" indent="-342900" algn="just">
              <a:lnSpc>
                <a:spcPct val="120000"/>
              </a:lnSpc>
              <a:buFont typeface="Arial" panose="020B0604020202020204" pitchFamily="34" charset="0"/>
              <a:buChar char="•"/>
            </a:pPr>
            <a:r>
              <a:rPr lang="zh-CN" altLang="en-US" sz="2000" dirty="0">
                <a:latin typeface="微软雅黑" panose="020B0503020204020204" charset="-122"/>
                <a:ea typeface="微软雅黑" panose="020B0503020204020204" charset="-122"/>
                <a:sym typeface="+mn-ea"/>
              </a:rPr>
              <a:t>目前，</a:t>
            </a:r>
            <a:r>
              <a:rPr lang="en-US" altLang="zh-CN" sz="2000" dirty="0" err="1">
                <a:latin typeface="微软雅黑" panose="020B0503020204020204" charset="-122"/>
                <a:ea typeface="微软雅黑" panose="020B0503020204020204" charset="-122"/>
                <a:sym typeface="+mn-ea"/>
              </a:rPr>
              <a:t>xiwu</a:t>
            </a:r>
            <a:r>
              <a:rPr lang="zh-CN" altLang="en-US" sz="2000" dirty="0">
                <a:latin typeface="微软雅黑" panose="020B0503020204020204" charset="-122"/>
                <a:ea typeface="微软雅黑" panose="020B0503020204020204" charset="-122"/>
                <a:sym typeface="+mn-ea"/>
              </a:rPr>
              <a:t>基于</a:t>
            </a:r>
            <a:r>
              <a:rPr lang="en-US" altLang="zh-CN" sz="2000" dirty="0">
                <a:latin typeface="微软雅黑" panose="020B0503020204020204" charset="-122"/>
                <a:ea typeface="微软雅黑" panose="020B0503020204020204" charset="-122"/>
                <a:sym typeface="+mn-ea"/>
              </a:rPr>
              <a:t>LLaMA3-8B. </a:t>
            </a:r>
            <a:r>
              <a:rPr lang="zh-CN" altLang="en-US" sz="2000" dirty="0">
                <a:latin typeface="微软雅黑" panose="020B0503020204020204" charset="-122"/>
                <a:ea typeface="微软雅黑" panose="020B0503020204020204" charset="-122"/>
                <a:sym typeface="+mn-ea"/>
              </a:rPr>
              <a:t>曾经：</a:t>
            </a:r>
            <a:r>
              <a:rPr lang="en-US" altLang="zh-CN" sz="2000" dirty="0">
                <a:latin typeface="微软雅黑" panose="020B0503020204020204" charset="-122"/>
                <a:ea typeface="微软雅黑" panose="020B0503020204020204" charset="-122"/>
                <a:sym typeface="+mn-ea"/>
              </a:rPr>
              <a:t> </a:t>
            </a:r>
            <a:r>
              <a:rPr lang="en-US" altLang="zh-CN" sz="2000" dirty="0" err="1">
                <a:latin typeface="微软雅黑" panose="020B0503020204020204" charset="-122"/>
                <a:ea typeface="微软雅黑" panose="020B0503020204020204" charset="-122"/>
                <a:sym typeface="+mn-ea"/>
              </a:rPr>
              <a:t>LLaMA</a:t>
            </a:r>
            <a:r>
              <a:rPr lang="en-US" altLang="zh-CN" sz="2000" dirty="0">
                <a:latin typeface="微软雅黑" panose="020B0503020204020204" charset="-122"/>
                <a:ea typeface="微软雅黑" panose="020B0503020204020204" charset="-122"/>
                <a:sym typeface="+mn-ea"/>
              </a:rPr>
              <a:t>, LLaMA2 (7B, 13B) etc.</a:t>
            </a:r>
          </a:p>
          <a:p>
            <a:pPr marL="417195" indent="-342900" algn="just">
              <a:lnSpc>
                <a:spcPct val="120000"/>
              </a:lnSpc>
              <a:buFont typeface="Arial" panose="020B0604020202020204" pitchFamily="34" charset="0"/>
              <a:buChar char="•"/>
            </a:pPr>
            <a:r>
              <a:rPr lang="zh-CN" altLang="en-US" sz="2000" dirty="0">
                <a:latin typeface="微软雅黑" panose="020B0503020204020204" charset="-122"/>
                <a:ea typeface="微软雅黑" panose="020B0503020204020204" charset="-122"/>
                <a:sym typeface="+mn-ea"/>
              </a:rPr>
              <a:t>训练技术：二次预训练，微调</a:t>
            </a:r>
            <a:endParaRPr lang="en-US" altLang="zh-CN" sz="2000" dirty="0">
              <a:latin typeface="微软雅黑" panose="020B0503020204020204" charset="-122"/>
              <a:ea typeface="微软雅黑" panose="020B0503020204020204" charset="-122"/>
              <a:sym typeface="+mn-ea"/>
            </a:endParaRPr>
          </a:p>
          <a:p>
            <a:pPr marL="417195" indent="-342900" algn="just">
              <a:lnSpc>
                <a:spcPct val="120000"/>
              </a:lnSpc>
              <a:buFont typeface="Arial" panose="020B0604020202020204" pitchFamily="34" charset="0"/>
              <a:buChar char="•"/>
            </a:pPr>
            <a:r>
              <a:rPr lang="zh-CN" altLang="en-US" sz="2000" dirty="0">
                <a:latin typeface="微软雅黑" panose="020B0503020204020204" charset="-122"/>
                <a:ea typeface="微软雅黑" panose="020B0503020204020204" charset="-122"/>
                <a:sym typeface="+mn-ea"/>
              </a:rPr>
              <a:t>在</a:t>
            </a:r>
            <a:r>
              <a:rPr lang="en-US" altLang="zh-CN" sz="2000" dirty="0">
                <a:latin typeface="微软雅黑" panose="020B0503020204020204" charset="-122"/>
                <a:ea typeface="微软雅黑" panose="020B0503020204020204" charset="-122"/>
                <a:sym typeface="+mn-ea"/>
              </a:rPr>
              <a:t>HEP</a:t>
            </a:r>
            <a:r>
              <a:rPr lang="zh-CN" altLang="en-US" sz="2000" dirty="0">
                <a:latin typeface="微软雅黑" panose="020B0503020204020204" charset="-122"/>
                <a:ea typeface="微软雅黑" panose="020B0503020204020204" charset="-122"/>
                <a:sym typeface="+mn-ea"/>
              </a:rPr>
              <a:t>问答和代码生成方面明显优于基座模型。</a:t>
            </a:r>
          </a:p>
          <a:p>
            <a:pPr marL="417195" indent="-342900" algn="just">
              <a:lnSpc>
                <a:spcPct val="120000"/>
              </a:lnSpc>
              <a:buFont typeface="Arial" panose="020B0604020202020204" pitchFamily="34" charset="0"/>
              <a:buChar char="•"/>
            </a:pPr>
            <a:r>
              <a:rPr lang="en-US" altLang="zh-CN" sz="2000" dirty="0">
                <a:latin typeface="微软雅黑" panose="020B0503020204020204" charset="-122"/>
                <a:ea typeface="微软雅黑" panose="020B0503020204020204" charset="-122"/>
                <a:sym typeface="+mn-ea"/>
              </a:rPr>
              <a:t>New version</a:t>
            </a: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base on LLaMA3-70B and Qwen2-72B</a:t>
            </a:r>
          </a:p>
        </p:txBody>
      </p:sp>
      <p:pic>
        <p:nvPicPr>
          <p:cNvPr id="4" name="图片 3">
            <a:extLst>
              <a:ext uri="{FF2B5EF4-FFF2-40B4-BE49-F238E27FC236}">
                <a16:creationId xmlns:a16="http://schemas.microsoft.com/office/drawing/2014/main" id="{13DE8DE6-0C5A-E890-60CF-9F8FB07EEB1A}"/>
              </a:ext>
            </a:extLst>
          </p:cNvPr>
          <p:cNvPicPr>
            <a:picLocks noChangeAspect="1"/>
          </p:cNvPicPr>
          <p:nvPr/>
        </p:nvPicPr>
        <p:blipFill>
          <a:blip r:embed="rId4"/>
          <a:stretch>
            <a:fillRect/>
          </a:stretch>
        </p:blipFill>
        <p:spPr>
          <a:xfrm>
            <a:off x="6898296" y="3878856"/>
            <a:ext cx="4899962" cy="1887240"/>
          </a:xfrm>
          <a:prstGeom prst="rect">
            <a:avLst/>
          </a:prstGeom>
        </p:spPr>
      </p:pic>
      <p:sp>
        <p:nvSpPr>
          <p:cNvPr id="5" name="内容占位符 2">
            <a:extLst>
              <a:ext uri="{FF2B5EF4-FFF2-40B4-BE49-F238E27FC236}">
                <a16:creationId xmlns:a16="http://schemas.microsoft.com/office/drawing/2014/main" id="{CAF52FB3-E52E-0C7B-309C-61AF8A0852B9}"/>
              </a:ext>
            </a:extLst>
          </p:cNvPr>
          <p:cNvSpPr txBox="1">
            <a:spLocks/>
          </p:cNvSpPr>
          <p:nvPr/>
        </p:nvSpPr>
        <p:spPr>
          <a:xfrm>
            <a:off x="6791760" y="3487675"/>
            <a:ext cx="1981434" cy="337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a:latin typeface="微软雅黑" panose="020B0503020204020204" pitchFamily="34" charset="-122"/>
                <a:ea typeface="微软雅黑" panose="020B0503020204020204" pitchFamily="34" charset="-122"/>
                <a:cs typeface="Times New Roman" panose="02020603050405020304" pitchFamily="18" charset="0"/>
              </a:rPr>
              <a:t>Test Results</a:t>
            </a:r>
            <a:endParaRPr lang="zh-CN" altLang="en-US" sz="20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内容占位符 2">
            <a:extLst>
              <a:ext uri="{FF2B5EF4-FFF2-40B4-BE49-F238E27FC236}">
                <a16:creationId xmlns:a16="http://schemas.microsoft.com/office/drawing/2014/main" id="{4C2E15A6-CF58-DCCE-9119-55AD18E229F9}"/>
              </a:ext>
            </a:extLst>
          </p:cNvPr>
          <p:cNvSpPr txBox="1">
            <a:spLocks/>
          </p:cNvSpPr>
          <p:nvPr/>
        </p:nvSpPr>
        <p:spPr>
          <a:xfrm>
            <a:off x="349464" y="6356983"/>
            <a:ext cx="6285776" cy="72898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 algn="just">
              <a:lnSpc>
                <a:spcPct val="120000"/>
              </a:lnSpc>
            </a:pPr>
            <a:r>
              <a:rPr lang="en-US" altLang="zh-CN" sz="1800" baseline="30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 </a:t>
            </a:r>
            <a:r>
              <a:rPr lang="en-US" altLang="zh-CN">
                <a:latin typeface="微软雅黑" panose="020B0503020204020204" charset="-122"/>
                <a:ea typeface="微软雅黑" panose="020B0503020204020204" charset="-122"/>
                <a:sym typeface="+mn-ea"/>
              </a:rPr>
              <a:t> </a:t>
            </a:r>
            <a:r>
              <a:rPr lang="en-US" altLang="zh-CN" sz="1800">
                <a:latin typeface="微软雅黑" panose="020B0503020204020204" charset="-122"/>
                <a:ea typeface="微软雅黑" panose="020B0503020204020204" charset="-122"/>
                <a:sym typeface="+mn-ea"/>
                <a:hlinkClick r:id="rId5"/>
              </a:rPr>
              <a:t>arXiv:2404.08001</a:t>
            </a:r>
            <a:endParaRPr lang="en-US" altLang="zh-CN" sz="1800">
              <a:latin typeface="微软雅黑" panose="020B0503020204020204" charset="-122"/>
              <a:ea typeface="微软雅黑" panose="020B0503020204020204" charset="-122"/>
              <a:sym typeface="+mn-ea"/>
            </a:endParaRPr>
          </a:p>
        </p:txBody>
      </p:sp>
      <p:sp>
        <p:nvSpPr>
          <p:cNvPr id="11" name="文本框 10">
            <a:extLst>
              <a:ext uri="{FF2B5EF4-FFF2-40B4-BE49-F238E27FC236}">
                <a16:creationId xmlns:a16="http://schemas.microsoft.com/office/drawing/2014/main" id="{95391D04-A047-37F8-A41E-78B66E9AB9E3}"/>
              </a:ext>
            </a:extLst>
          </p:cNvPr>
          <p:cNvSpPr txBox="1"/>
          <p:nvPr/>
        </p:nvSpPr>
        <p:spPr>
          <a:xfrm>
            <a:off x="6019102" y="6368016"/>
            <a:ext cx="6094602" cy="369332"/>
          </a:xfrm>
          <a:prstGeom prst="rect">
            <a:avLst/>
          </a:prstGeom>
          <a:noFill/>
        </p:spPr>
        <p:txBody>
          <a:bodyPr wrap="square">
            <a:spAutoFit/>
          </a:bodyPr>
          <a:lstStyle/>
          <a:p>
            <a:r>
              <a:rPr lang="en-US" altLang="zh-CN" sz="1800">
                <a:solidFill>
                  <a:srgbClr val="1F77B4"/>
                </a:solidFill>
                <a:latin typeface="微软雅黑" panose="020B0503020204020204" pitchFamily="34" charset="-122"/>
                <a:ea typeface="微软雅黑" panose="020B0503020204020204" pitchFamily="34" charset="-122"/>
                <a:cs typeface="Times New Roman" panose="02020603050405020304" pitchFamily="18" charset="0"/>
                <a:hlinkClick r:id="rId6">
                  <a:extLst>
                    <a:ext uri="{A12FA001-AC4F-418D-AE19-62706E023703}">
                      <ahyp:hlinkClr xmlns:ahyp="http://schemas.microsoft.com/office/drawing/2018/hyperlinkcolor" val="tx"/>
                    </a:ext>
                  </a:extLst>
                </a:hlinkClick>
              </a:rPr>
              <a:t>https://github.com/zhangzhengde0225/Xiwu</a:t>
            </a:r>
            <a:endParaRPr lang="zh-CN" altLang="en-US">
              <a:solidFill>
                <a:srgbClr val="1F77B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94575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a:xfrm>
            <a:off x="491547" y="136525"/>
            <a:ext cx="9701865" cy="595630"/>
          </a:xfrm>
        </p:spPr>
        <p:txBody>
          <a:bodyPr/>
          <a:lstStyle/>
          <a:p>
            <a:r>
              <a:rPr lang="zh-CN" altLang="en-US"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记忆层</a:t>
            </a:r>
            <a:r>
              <a:rPr lang="en-US" altLang="zh-CN" b="1"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RAG</a:t>
            </a:r>
            <a:endParaRPr lang="zh-CN" altLang="en-US" dirty="0"/>
          </a:p>
        </p:txBody>
      </p:sp>
      <p:sp>
        <p:nvSpPr>
          <p:cNvPr id="3" name="内容占位符 2">
            <a:extLst>
              <a:ext uri="{FF2B5EF4-FFF2-40B4-BE49-F238E27FC236}">
                <a16:creationId xmlns:a16="http://schemas.microsoft.com/office/drawing/2014/main" id="{BAAA66E9-4782-CB93-1E25-E3F6C6BB8D0D}"/>
              </a:ext>
            </a:extLst>
          </p:cNvPr>
          <p:cNvSpPr>
            <a:spLocks noGrp="1"/>
          </p:cNvSpPr>
          <p:nvPr>
            <p:ph idx="1"/>
          </p:nvPr>
        </p:nvSpPr>
        <p:spPr>
          <a:xfrm>
            <a:off x="711288" y="1036039"/>
            <a:ext cx="6412240" cy="4351338"/>
          </a:xfrm>
        </p:spPr>
        <p:txBody>
          <a:bodyPr>
            <a:normAutofit/>
          </a:bodyPr>
          <a:lstStyle/>
          <a:p>
            <a:pPr>
              <a:lnSpc>
                <a:spcPct val="100000"/>
              </a:lnSpc>
              <a:buFont typeface="Arial" charset="0"/>
              <a:buChar char="•"/>
            </a:pPr>
            <a:r>
              <a:rPr sz="2000" dirty="0">
                <a:solidFill>
                  <a:srgbClr val="000000">
                    <a:alpha val="100000"/>
                  </a:srgbClr>
                </a:solidFill>
                <a:latin typeface="微软雅黑" panose="020B0503020204020204" pitchFamily="34" charset="-122"/>
                <a:ea typeface="微软雅黑" panose="020B0503020204020204" pitchFamily="34" charset="-122"/>
              </a:rPr>
              <a:t>Retrieval-Augmented Generation (RAG)</a:t>
            </a:r>
            <a:endParaRPr dirty="0">
              <a:latin typeface="微软雅黑" panose="020B0503020204020204" pitchFamily="34" charset="-122"/>
              <a:ea typeface="微软雅黑" panose="020B0503020204020204" pitchFamily="34" charset="-122"/>
            </a:endParaRPr>
          </a:p>
          <a:p>
            <a:pPr lvl="1">
              <a:lnSpc>
                <a:spcPct val="100000"/>
              </a:lnSpc>
              <a:buFont typeface="Arial" charset="0"/>
              <a:buChar char="•"/>
            </a:pPr>
            <a:r>
              <a:rPr lang="zh-CN" altLang="en-US" sz="1800" dirty="0">
                <a:solidFill>
                  <a:srgbClr val="000000">
                    <a:alpha val="100000"/>
                  </a:srgbClr>
                </a:solidFill>
                <a:latin typeface="微软雅黑" panose="020B0503020204020204" pitchFamily="34" charset="-122"/>
                <a:ea typeface="微软雅黑" panose="020B0503020204020204" pitchFamily="34" charset="-122"/>
              </a:rPr>
              <a:t>避免幻觉的最有希望的解决方案</a:t>
            </a:r>
            <a:endParaRPr dirty="0">
              <a:latin typeface="微软雅黑" panose="020B0503020204020204" pitchFamily="34" charset="-122"/>
              <a:ea typeface="微软雅黑" panose="020B0503020204020204" pitchFamily="34" charset="-122"/>
            </a:endParaRPr>
          </a:p>
          <a:p>
            <a:pPr lvl="1">
              <a:lnSpc>
                <a:spcPct val="100000"/>
              </a:lnSpc>
              <a:buFont typeface="Arial" charset="0"/>
              <a:buChar char="•"/>
            </a:pPr>
            <a:r>
              <a:rPr lang="zh-CN" altLang="en-US" sz="1800" dirty="0">
                <a:solidFill>
                  <a:schemeClr val="tx1">
                    <a:alpha val="100000"/>
                  </a:schemeClr>
                </a:solidFill>
                <a:latin typeface="微软雅黑" panose="020B0503020204020204" pitchFamily="34" charset="-122"/>
                <a:ea typeface="微软雅黑" panose="020B0503020204020204" pitchFamily="34" charset="-122"/>
              </a:rPr>
              <a:t>目标：存储私人数据，无需重新训练</a:t>
            </a:r>
            <a:endParaRPr lang="en-US" altLang="zh-CN" sz="1800" dirty="0">
              <a:solidFill>
                <a:schemeClr val="tx1">
                  <a:alpha val="100000"/>
                </a:schemeClr>
              </a:solidFill>
              <a:latin typeface="微软雅黑" panose="020B0503020204020204" pitchFamily="34" charset="-122"/>
              <a:ea typeface="微软雅黑" panose="020B0503020204020204" pitchFamily="34" charset="-122"/>
            </a:endParaRPr>
          </a:p>
          <a:p>
            <a:pPr lvl="1">
              <a:lnSpc>
                <a:spcPct val="100000"/>
              </a:lnSpc>
              <a:buFont typeface="Arial" charset="0"/>
              <a:buChar char="•"/>
            </a:pPr>
            <a:r>
              <a:rPr lang="zh-CN" altLang="en-US" sz="1800" dirty="0">
                <a:solidFill>
                  <a:schemeClr val="tx1">
                    <a:alpha val="100000"/>
                  </a:schemeClr>
                </a:solidFill>
                <a:latin typeface="微软雅黑" panose="020B0503020204020204" pitchFamily="34" charset="-122"/>
                <a:ea typeface="微软雅黑" panose="020B0503020204020204" pitchFamily="34" charset="-122"/>
              </a:rPr>
              <a:t>当前方法：矢量存储</a:t>
            </a:r>
            <a:endParaRPr dirty="0">
              <a:solidFill>
                <a:srgbClr val="000090"/>
              </a:solidFill>
              <a:latin typeface="微软雅黑" panose="020B0503020204020204" pitchFamily="34" charset="-122"/>
              <a:ea typeface="微软雅黑" panose="020B0503020204020204" pitchFamily="34" charset="-122"/>
            </a:endParaRPr>
          </a:p>
          <a:p>
            <a:pPr lvl="2">
              <a:lnSpc>
                <a:spcPct val="100000"/>
              </a:lnSpc>
              <a:buFont typeface="Arial" charset="0"/>
              <a:buChar char="•"/>
            </a:pPr>
            <a:r>
              <a:rPr lang="en-US" sz="1800" dirty="0">
                <a:solidFill>
                  <a:srgbClr val="000090"/>
                </a:solidFill>
                <a:latin typeface="微软雅黑" panose="020B0503020204020204" pitchFamily="34" charset="-122"/>
                <a:ea typeface="微软雅黑" panose="020B0503020204020204" pitchFamily="34" charset="-122"/>
              </a:rPr>
              <a:t>Embeddings</a:t>
            </a:r>
            <a:r>
              <a:rPr lang="en-US" sz="1800" dirty="0">
                <a:solidFill>
                  <a:schemeClr val="tx1">
                    <a:alpha val="100000"/>
                  </a:schemeClr>
                </a:solidFill>
                <a:latin typeface="微软雅黑" panose="020B0503020204020204" pitchFamily="34" charset="-122"/>
                <a:ea typeface="微软雅黑" panose="020B0503020204020204" pitchFamily="34" charset="-122"/>
              </a:rPr>
              <a:t> (BGE-M3 model): </a:t>
            </a:r>
            <a:endParaRPr dirty="0">
              <a:latin typeface="微软雅黑" panose="020B0503020204020204" pitchFamily="34" charset="-122"/>
              <a:ea typeface="微软雅黑" panose="020B0503020204020204" pitchFamily="34" charset="-122"/>
            </a:endParaRPr>
          </a:p>
          <a:p>
            <a:pPr lvl="3">
              <a:lnSpc>
                <a:spcPct val="100000"/>
              </a:lnSpc>
              <a:buFont typeface="Arial" charset="0"/>
              <a:buChar char="•"/>
            </a:pPr>
            <a:r>
              <a:rPr lang="zh-CN" altLang="en-US" sz="1800" dirty="0">
                <a:solidFill>
                  <a:schemeClr val="tx1">
                    <a:alpha val="100000"/>
                  </a:schemeClr>
                </a:solidFill>
                <a:latin typeface="微软雅黑" panose="020B0503020204020204" pitchFamily="34" charset="-122"/>
                <a:ea typeface="微软雅黑" panose="020B0503020204020204" pitchFamily="34" charset="-122"/>
              </a:rPr>
              <a:t>将输入数据转换为多维空间的向量</a:t>
            </a:r>
            <a:endParaRPr dirty="0">
              <a:latin typeface="微软雅黑" panose="020B0503020204020204" pitchFamily="34" charset="-122"/>
              <a:ea typeface="微软雅黑" panose="020B0503020204020204" pitchFamily="34" charset="-122"/>
            </a:endParaRPr>
          </a:p>
          <a:p>
            <a:pPr lvl="1">
              <a:lnSpc>
                <a:spcPct val="100000"/>
              </a:lnSpc>
              <a:buFont typeface="Arial" charset="0"/>
              <a:buChar char="•"/>
            </a:pPr>
            <a:r>
              <a:rPr lang="zh-CN" altLang="en-US" sz="1800" dirty="0">
                <a:solidFill>
                  <a:schemeClr val="tx1">
                    <a:alpha val="100000"/>
                  </a:schemeClr>
                </a:solidFill>
                <a:latin typeface="微软雅黑" panose="020B0503020204020204" pitchFamily="34" charset="-122"/>
                <a:ea typeface="微软雅黑" panose="020B0503020204020204" pitchFamily="34" charset="-122"/>
              </a:rPr>
              <a:t>用途：存储</a:t>
            </a:r>
            <a:r>
              <a:rPr lang="en-US" altLang="zh-CN" sz="1800" dirty="0">
                <a:solidFill>
                  <a:schemeClr val="tx1">
                    <a:alpha val="100000"/>
                  </a:schemeClr>
                </a:solidFill>
                <a:latin typeface="微软雅黑" panose="020B0503020204020204" pitchFamily="34" charset="-122"/>
                <a:ea typeface="微软雅黑" panose="020B0503020204020204" pitchFamily="34" charset="-122"/>
              </a:rPr>
              <a:t>BESIII</a:t>
            </a:r>
            <a:r>
              <a:rPr lang="zh-CN" altLang="en-US" sz="1800" dirty="0">
                <a:solidFill>
                  <a:schemeClr val="tx1">
                    <a:alpha val="100000"/>
                  </a:schemeClr>
                </a:solidFill>
                <a:latin typeface="微软雅黑" panose="020B0503020204020204" pitchFamily="34" charset="-122"/>
                <a:ea typeface="微软雅黑" panose="020B0503020204020204" pitchFamily="34" charset="-122"/>
              </a:rPr>
              <a:t>内部数据</a:t>
            </a:r>
            <a:r>
              <a:rPr lang="en-US" sz="1800" dirty="0">
                <a:solidFill>
                  <a:srgbClr val="000090"/>
                </a:solidFill>
                <a:latin typeface="微软雅黑" panose="020B0503020204020204" pitchFamily="34" charset="-122"/>
                <a:ea typeface="微软雅黑" panose="020B0503020204020204" pitchFamily="34" charset="-122"/>
              </a:rPr>
              <a:t>a</a:t>
            </a:r>
            <a:endParaRPr dirty="0">
              <a:solidFill>
                <a:srgbClr val="000090"/>
              </a:solidFill>
              <a:latin typeface="微软雅黑" panose="020B0503020204020204" pitchFamily="34" charset="-122"/>
              <a:ea typeface="微软雅黑" panose="020B0503020204020204" pitchFamily="34" charset="-122"/>
            </a:endParaRPr>
          </a:p>
          <a:p>
            <a:pPr lvl="2">
              <a:lnSpc>
                <a:spcPct val="100000"/>
              </a:lnSpc>
              <a:buFont typeface="Arial" charset="0"/>
              <a:buChar char="•"/>
            </a:pPr>
            <a:r>
              <a:rPr lang="zh-CN" altLang="en-US" sz="1800" dirty="0">
                <a:solidFill>
                  <a:schemeClr val="tx1">
                    <a:alpha val="100000"/>
                  </a:schemeClr>
                </a:solidFill>
                <a:latin typeface="微软雅黑" panose="020B0503020204020204" pitchFamily="34" charset="-122"/>
                <a:ea typeface="微软雅黑" panose="020B0503020204020204" pitchFamily="34" charset="-122"/>
              </a:rPr>
              <a:t>用户发送</a:t>
            </a:r>
            <a:r>
              <a:rPr lang="en-US" altLang="zh-CN" sz="1800" dirty="0">
                <a:solidFill>
                  <a:schemeClr val="tx1">
                    <a:alpha val="100000"/>
                  </a:schemeClr>
                </a:solidFill>
                <a:latin typeface="微软雅黑" panose="020B0503020204020204" pitchFamily="34" charset="-122"/>
                <a:ea typeface="微软雅黑" panose="020B0503020204020204" pitchFamily="34" charset="-122"/>
              </a:rPr>
              <a:t>BESIII</a:t>
            </a:r>
            <a:r>
              <a:rPr lang="zh-CN" altLang="en-US" sz="1800" dirty="0">
                <a:solidFill>
                  <a:schemeClr val="tx1">
                    <a:alpha val="100000"/>
                  </a:schemeClr>
                </a:solidFill>
                <a:latin typeface="微软雅黑" panose="020B0503020204020204" pitchFamily="34" charset="-122"/>
                <a:ea typeface="微软雅黑" panose="020B0503020204020204" pitchFamily="34" charset="-122"/>
              </a:rPr>
              <a:t>相关问题</a:t>
            </a:r>
            <a:endParaRPr dirty="0">
              <a:latin typeface="微软雅黑" panose="020B0503020204020204" pitchFamily="34" charset="-122"/>
              <a:ea typeface="微软雅黑" panose="020B0503020204020204" pitchFamily="34" charset="-122"/>
            </a:endParaRPr>
          </a:p>
          <a:p>
            <a:pPr lvl="2">
              <a:lnSpc>
                <a:spcPct val="100000"/>
              </a:lnSpc>
              <a:buFont typeface="Arial" charset="0"/>
              <a:buChar char="•"/>
            </a:pPr>
            <a:r>
              <a:rPr lang="en-US" sz="1800" dirty="0">
                <a:solidFill>
                  <a:schemeClr val="tx1">
                    <a:alpha val="100000"/>
                  </a:schemeClr>
                </a:solidFill>
                <a:latin typeface="微软雅黑" panose="020B0503020204020204" pitchFamily="34" charset="-122"/>
                <a:ea typeface="微软雅黑" panose="020B0503020204020204" pitchFamily="34" charset="-122"/>
              </a:rPr>
              <a:t>RAG </a:t>
            </a:r>
            <a:r>
              <a:rPr lang="zh-CN" altLang="en-US" sz="1800" dirty="0">
                <a:solidFill>
                  <a:schemeClr val="tx1">
                    <a:alpha val="100000"/>
                  </a:schemeClr>
                </a:solidFill>
                <a:latin typeface="微软雅黑" panose="020B0503020204020204" pitchFamily="34" charset="-122"/>
                <a:ea typeface="微软雅黑" panose="020B0503020204020204" pitchFamily="34" charset="-122"/>
              </a:rPr>
              <a:t>返货</a:t>
            </a:r>
            <a:r>
              <a:rPr lang="en-US" sz="1800" dirty="0">
                <a:solidFill>
                  <a:schemeClr val="tx1">
                    <a:alpha val="100000"/>
                  </a:schemeClr>
                </a:solidFill>
                <a:latin typeface="微软雅黑" panose="020B0503020204020204" pitchFamily="34" charset="-122"/>
                <a:ea typeface="微软雅黑" panose="020B0503020204020204" pitchFamily="34" charset="-122"/>
              </a:rPr>
              <a:t>  question + BESIII internal data to LLM</a:t>
            </a:r>
            <a:endParaRPr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059C9BBC-9740-F024-5BC5-E736F9A5116B}"/>
              </a:ext>
            </a:extLst>
          </p:cNvPr>
          <p:cNvPicPr>
            <a:picLocks noChangeAspect="1"/>
          </p:cNvPicPr>
          <p:nvPr/>
        </p:nvPicPr>
        <p:blipFill>
          <a:blip r:embed="rId3"/>
          <a:stretch>
            <a:fillRect/>
          </a:stretch>
        </p:blipFill>
        <p:spPr>
          <a:xfrm>
            <a:off x="1831532" y="4235475"/>
            <a:ext cx="8240876" cy="2120875"/>
          </a:xfrm>
          <a:prstGeom prst="rect">
            <a:avLst/>
          </a:prstGeom>
        </p:spPr>
      </p:pic>
      <p:pic>
        <p:nvPicPr>
          <p:cNvPr id="7" name="图片 6">
            <a:extLst>
              <a:ext uri="{FF2B5EF4-FFF2-40B4-BE49-F238E27FC236}">
                <a16:creationId xmlns:a16="http://schemas.microsoft.com/office/drawing/2014/main" id="{C552D476-6292-7F0D-C549-BE83A45D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528" y="1511932"/>
            <a:ext cx="4338398" cy="2511882"/>
          </a:xfrm>
          <a:prstGeom prst="rect">
            <a:avLst/>
          </a:prstGeom>
        </p:spPr>
      </p:pic>
      <p:sp>
        <p:nvSpPr>
          <p:cNvPr id="8" name="文本框 7">
            <a:extLst>
              <a:ext uri="{FF2B5EF4-FFF2-40B4-BE49-F238E27FC236}">
                <a16:creationId xmlns:a16="http://schemas.microsoft.com/office/drawing/2014/main" id="{5F772A61-CB60-4061-6245-2173F736A953}"/>
              </a:ext>
            </a:extLst>
          </p:cNvPr>
          <p:cNvSpPr txBox="1"/>
          <p:nvPr/>
        </p:nvSpPr>
        <p:spPr>
          <a:xfrm>
            <a:off x="491547" y="6081090"/>
            <a:ext cx="7403786" cy="369332"/>
          </a:xfrm>
          <a:prstGeom prst="rect">
            <a:avLst/>
          </a:prstGeom>
          <a:noFill/>
        </p:spPr>
        <p:txBody>
          <a:bodyPr wrap="square">
            <a:spAutoFit/>
          </a:bodyPr>
          <a:lstStyle/>
          <a:p>
            <a:r>
              <a:rPr lang="en-US" altLang="zh-CN" sz="1800" dirty="0">
                <a:effectLst/>
              </a:rPr>
              <a:t>try</a:t>
            </a:r>
            <a:r>
              <a:rPr lang="zh-CN" altLang="en-US" sz="1800" dirty="0">
                <a:effectLst/>
              </a:rPr>
              <a:t>：基于知识图的关联关系检索</a:t>
            </a:r>
          </a:p>
        </p:txBody>
      </p:sp>
    </p:spTree>
    <p:extLst>
      <p:ext uri="{BB962C8B-B14F-4D97-AF65-F5344CB8AC3E}">
        <p14:creationId xmlns:p14="http://schemas.microsoft.com/office/powerpoint/2010/main" val="3327434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D07FD-6157-B447-5707-B66CC249BE1E}"/>
              </a:ext>
            </a:extLst>
          </p:cNvPr>
          <p:cNvSpPr>
            <a:spLocks noGrp="1"/>
          </p:cNvSpPr>
          <p:nvPr>
            <p:ph type="title"/>
          </p:nvPr>
        </p:nvSpPr>
        <p:spPr>
          <a:xfrm>
            <a:off x="421337" y="136525"/>
            <a:ext cx="10015797" cy="595630"/>
          </a:xfrm>
        </p:spPr>
        <p:txBody>
          <a:bodyPr/>
          <a:lstStyle/>
          <a:p>
            <a:r>
              <a:rPr kumimoji="1" lang="en-US" altLang="zh-CN" spc="-60" dirty="0" err="1">
                <a:cs typeface="+mj-cs"/>
              </a:rPr>
              <a:t>Dr.Sai</a:t>
            </a:r>
            <a:r>
              <a:rPr kumimoji="1" lang="en-US" altLang="zh-CN" spc="-60" dirty="0">
                <a:cs typeface="+mj-cs"/>
              </a:rPr>
              <a:t> </a:t>
            </a:r>
            <a:r>
              <a:rPr kumimoji="1" lang="zh-CN" altLang="en-US" spc="-60" dirty="0">
                <a:cs typeface="+mj-cs"/>
              </a:rPr>
              <a:t>执行层</a:t>
            </a:r>
            <a:r>
              <a:rPr kumimoji="1" lang="en-US" altLang="zh-CN" spc="-60" dirty="0">
                <a:cs typeface="+mj-cs"/>
              </a:rPr>
              <a:t> – </a:t>
            </a:r>
            <a:r>
              <a:rPr kumimoji="1" lang="en-US" altLang="zh-CN" spc="-60" dirty="0" err="1">
                <a:cs typeface="+mj-cs"/>
              </a:rPr>
              <a:t>HepAI</a:t>
            </a:r>
            <a:r>
              <a:rPr kumimoji="1" lang="en-US" altLang="zh-CN" spc="-60" dirty="0">
                <a:cs typeface="+mj-cs"/>
              </a:rPr>
              <a:t> DDF</a:t>
            </a:r>
            <a:endParaRPr lang="zh-CN" altLang="en-US" dirty="0"/>
          </a:p>
        </p:txBody>
      </p:sp>
      <p:sp>
        <p:nvSpPr>
          <p:cNvPr id="5" name="矩形: 圆角 4">
            <a:extLst>
              <a:ext uri="{FF2B5EF4-FFF2-40B4-BE49-F238E27FC236}">
                <a16:creationId xmlns:a16="http://schemas.microsoft.com/office/drawing/2014/main" id="{12168AAD-357E-74A5-0596-3BA82E51AFBA}"/>
              </a:ext>
            </a:extLst>
          </p:cNvPr>
          <p:cNvSpPr/>
          <p:nvPr/>
        </p:nvSpPr>
        <p:spPr>
          <a:xfrm>
            <a:off x="9298831" y="2969030"/>
            <a:ext cx="2276605" cy="637033"/>
          </a:xfrm>
          <a:prstGeom prst="roundRect">
            <a:avLst>
              <a:gd name="adj" fmla="val 10381"/>
            </a:avLst>
          </a:prstGeom>
          <a:gradFill>
            <a:gsLst>
              <a:gs pos="0">
                <a:srgbClr val="0098B9"/>
              </a:gs>
              <a:gs pos="50000">
                <a:srgbClr val="0098B9"/>
              </a:gs>
              <a:gs pos="100000">
                <a:srgbClr val="0098B9"/>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BOSS 7.1.0</a:t>
            </a:r>
          </a:p>
        </p:txBody>
      </p:sp>
      <p:sp>
        <p:nvSpPr>
          <p:cNvPr id="6" name="矩形: 圆角 5">
            <a:extLst>
              <a:ext uri="{FF2B5EF4-FFF2-40B4-BE49-F238E27FC236}">
                <a16:creationId xmlns:a16="http://schemas.microsoft.com/office/drawing/2014/main" id="{DDDE6345-FC58-E078-A719-0FB90A9BD0FB}"/>
              </a:ext>
            </a:extLst>
          </p:cNvPr>
          <p:cNvSpPr/>
          <p:nvPr/>
        </p:nvSpPr>
        <p:spPr>
          <a:xfrm>
            <a:off x="9298834" y="4258600"/>
            <a:ext cx="2276605" cy="637033"/>
          </a:xfrm>
          <a:prstGeom prst="roundRect">
            <a:avLst>
              <a:gd name="adj" fmla="val 10381"/>
            </a:avLst>
          </a:prstGeom>
          <a:gradFill>
            <a:gsLst>
              <a:gs pos="0">
                <a:srgbClr val="0098B9"/>
              </a:gs>
              <a:gs pos="50000">
                <a:srgbClr val="0098B9"/>
              </a:gs>
              <a:gs pos="100000">
                <a:srgbClr val="0098B9"/>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Daisy</a:t>
            </a:r>
          </a:p>
        </p:txBody>
      </p:sp>
      <p:sp>
        <p:nvSpPr>
          <p:cNvPr id="7" name="矩形: 圆角 6">
            <a:extLst>
              <a:ext uri="{FF2B5EF4-FFF2-40B4-BE49-F238E27FC236}">
                <a16:creationId xmlns:a16="http://schemas.microsoft.com/office/drawing/2014/main" id="{4E1C923B-76B4-1F3D-1C0F-24631E132FB3}"/>
              </a:ext>
            </a:extLst>
          </p:cNvPr>
          <p:cNvSpPr/>
          <p:nvPr/>
        </p:nvSpPr>
        <p:spPr>
          <a:xfrm>
            <a:off x="9301260" y="5587048"/>
            <a:ext cx="2276605" cy="637033"/>
          </a:xfrm>
          <a:prstGeom prst="roundRect">
            <a:avLst>
              <a:gd name="adj" fmla="val 10381"/>
            </a:avLst>
          </a:prstGeom>
          <a:gradFill>
            <a:gsLst>
              <a:gs pos="0">
                <a:srgbClr val="0098B9"/>
              </a:gs>
              <a:gs pos="50000">
                <a:srgbClr val="0098B9"/>
              </a:gs>
              <a:gs pos="100000">
                <a:srgbClr val="0098B9"/>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Python Interp.</a:t>
            </a:r>
          </a:p>
        </p:txBody>
      </p:sp>
      <p:grpSp>
        <p:nvGrpSpPr>
          <p:cNvPr id="8" name="组合 7">
            <a:extLst>
              <a:ext uri="{FF2B5EF4-FFF2-40B4-BE49-F238E27FC236}">
                <a16:creationId xmlns:a16="http://schemas.microsoft.com/office/drawing/2014/main" id="{B985153D-445F-DAD7-EB33-850A0FCDFB2C}"/>
              </a:ext>
            </a:extLst>
          </p:cNvPr>
          <p:cNvGrpSpPr/>
          <p:nvPr/>
        </p:nvGrpSpPr>
        <p:grpSpPr>
          <a:xfrm>
            <a:off x="334624" y="3863088"/>
            <a:ext cx="2050275" cy="2050275"/>
            <a:chOff x="5056510" y="2711418"/>
            <a:chExt cx="2050275" cy="2050275"/>
          </a:xfrm>
        </p:grpSpPr>
        <p:pic>
          <p:nvPicPr>
            <p:cNvPr id="9" name="图片 8">
              <a:extLst>
                <a:ext uri="{FF2B5EF4-FFF2-40B4-BE49-F238E27FC236}">
                  <a16:creationId xmlns:a16="http://schemas.microsoft.com/office/drawing/2014/main" id="{1D438AAA-D8C4-435A-364D-19A47271A94C}"/>
                </a:ext>
              </a:extLst>
            </p:cNvPr>
            <p:cNvPicPr>
              <a:picLocks noChangeAspect="1"/>
            </p:cNvPicPr>
            <p:nvPr/>
          </p:nvPicPr>
          <p:blipFill>
            <a:blip r:embed="rId3"/>
            <a:stretch>
              <a:fillRect/>
            </a:stretch>
          </p:blipFill>
          <p:spPr>
            <a:xfrm>
              <a:off x="5056510" y="2711418"/>
              <a:ext cx="2050275" cy="2050275"/>
            </a:xfrm>
            <a:prstGeom prst="ellipse">
              <a:avLst/>
            </a:prstGeom>
            <a:ln w="15875"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椭圆 9">
              <a:extLst>
                <a:ext uri="{FF2B5EF4-FFF2-40B4-BE49-F238E27FC236}">
                  <a16:creationId xmlns:a16="http://schemas.microsoft.com/office/drawing/2014/main" id="{6EB77741-6E4C-BD6A-A469-267051D6FF7F}"/>
                </a:ext>
              </a:extLst>
            </p:cNvPr>
            <p:cNvSpPr/>
            <p:nvPr/>
          </p:nvSpPr>
          <p:spPr>
            <a:xfrm>
              <a:off x="6376027" y="4647982"/>
              <a:ext cx="96763" cy="9676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FFFF"/>
                </a:highlight>
                <a:uLnTx/>
                <a:uFillTx/>
                <a:latin typeface="等线"/>
                <a:ea typeface="等线"/>
                <a:cs typeface="+mn-cs"/>
              </a:endParaRPr>
            </a:p>
          </p:txBody>
        </p:sp>
      </p:grpSp>
      <p:sp>
        <p:nvSpPr>
          <p:cNvPr id="11" name="文本框 10">
            <a:extLst>
              <a:ext uri="{FF2B5EF4-FFF2-40B4-BE49-F238E27FC236}">
                <a16:creationId xmlns:a16="http://schemas.microsoft.com/office/drawing/2014/main" id="{1B1B098E-A69F-0FF7-5589-00354EB9ECE7}"/>
              </a:ext>
            </a:extLst>
          </p:cNvPr>
          <p:cNvSpPr txBox="1"/>
          <p:nvPr/>
        </p:nvSpPr>
        <p:spPr>
          <a:xfrm>
            <a:off x="545640" y="4605315"/>
            <a:ext cx="16282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Dr. Sai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r>
              <a:rPr kumimoji="0" lang="zh-CN" alt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赛博士</a:t>
            </a:r>
            <a:r>
              <a:rPr kumimoji="0" lang="en-US" altLang="zh-CN"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endParaRPr kumimoji="0" lang="zh-CN" alt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
        <p:nvSpPr>
          <p:cNvPr id="13" name="箭头: 右 12">
            <a:extLst>
              <a:ext uri="{FF2B5EF4-FFF2-40B4-BE49-F238E27FC236}">
                <a16:creationId xmlns:a16="http://schemas.microsoft.com/office/drawing/2014/main" id="{815FB0AA-7B6A-6EAC-F216-BEE9A1E76A8D}"/>
              </a:ext>
            </a:extLst>
          </p:cNvPr>
          <p:cNvSpPr/>
          <p:nvPr/>
        </p:nvSpPr>
        <p:spPr>
          <a:xfrm>
            <a:off x="2595915" y="4605315"/>
            <a:ext cx="238898" cy="26193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18BA578D-02F1-4C7E-5CD5-798FED4CFB52}"/>
              </a:ext>
            </a:extLst>
          </p:cNvPr>
          <p:cNvSpPr/>
          <p:nvPr/>
        </p:nvSpPr>
        <p:spPr>
          <a:xfrm>
            <a:off x="8825498" y="3441661"/>
            <a:ext cx="238898" cy="26193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480E5AD7-E389-6BD2-0006-566A247B66CD}"/>
              </a:ext>
            </a:extLst>
          </p:cNvPr>
          <p:cNvSpPr/>
          <p:nvPr/>
        </p:nvSpPr>
        <p:spPr>
          <a:xfrm>
            <a:off x="8825498" y="4466897"/>
            <a:ext cx="238898" cy="26193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箭头: 右 15">
            <a:extLst>
              <a:ext uri="{FF2B5EF4-FFF2-40B4-BE49-F238E27FC236}">
                <a16:creationId xmlns:a16="http://schemas.microsoft.com/office/drawing/2014/main" id="{C37B2ECA-82C5-65F9-640B-27D922CCD39B}"/>
              </a:ext>
            </a:extLst>
          </p:cNvPr>
          <p:cNvSpPr/>
          <p:nvPr/>
        </p:nvSpPr>
        <p:spPr>
          <a:xfrm>
            <a:off x="8825346" y="5468916"/>
            <a:ext cx="238898" cy="26193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文本框 11">
            <a:extLst>
              <a:ext uri="{FF2B5EF4-FFF2-40B4-BE49-F238E27FC236}">
                <a16:creationId xmlns:a16="http://schemas.microsoft.com/office/drawing/2014/main" id="{35D8C284-1A6E-0332-5642-9CD381CEA00F}"/>
              </a:ext>
            </a:extLst>
          </p:cNvPr>
          <p:cNvSpPr txBox="1"/>
          <p:nvPr/>
        </p:nvSpPr>
        <p:spPr>
          <a:xfrm>
            <a:off x="398041" y="1069296"/>
            <a:ext cx="11793959" cy="1631216"/>
          </a:xfrm>
          <a:prstGeom prst="rect">
            <a:avLst/>
          </a:prstGeom>
          <a:noFill/>
        </p:spPr>
        <p:txBody>
          <a:bodyPr wrap="square">
            <a:spAutoFit/>
          </a:bodyPr>
          <a:lstStyle/>
          <a:p>
            <a:pPr marL="342900" indent="-342900">
              <a:buFont typeface="Arial" panose="020B0604020202020204" pitchFamily="34" charset="0"/>
              <a:buChar char="•"/>
            </a:pPr>
            <a:r>
              <a:rPr lang="zh-CN" altLang="en-US" sz="200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分布式部署框架 </a:t>
            </a:r>
            <a:r>
              <a:rPr lang="en-US" altLang="zh-CN" sz="200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i="0" dirty="0" err="1">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HepAI</a:t>
            </a:r>
            <a:r>
              <a:rPr lang="en-US" altLang="zh-CN" sz="2000" i="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-DDF)</a:t>
            </a:r>
          </a:p>
          <a:p>
            <a:pPr marL="800100" lvl="1" indent="-342900">
              <a:lnSpc>
                <a:spcPct val="100000"/>
              </a:lnSpc>
              <a:buFont typeface="Arial" panose="020B0604020202020204" pitchFamily="34" charset="0"/>
              <a:buChar char="•"/>
            </a:pP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具有灵活性、跨语言、跨平台、同源性等特点</a:t>
            </a:r>
            <a:endPar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buFont typeface="Arial" panose="020B0604020202020204" pitchFamily="34" charset="0"/>
              <a:buChar char="•"/>
            </a:pP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允许</a:t>
            </a:r>
            <a:r>
              <a:rPr lang="en-US" altLang="zh-CN" sz="2000" dirty="0" err="1">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Dr.Sai</a:t>
            </a: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轻松扩展其执行器组件</a:t>
            </a:r>
            <a:endPar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BOSS</a:t>
            </a: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BESIII</a:t>
            </a: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离线软件系统）执行器支持</a:t>
            </a:r>
            <a:r>
              <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BESIII</a:t>
            </a: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代码执行和结果检索</a:t>
            </a:r>
            <a:endPar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en-US"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不再是问答助理；它可以执行操作。</a:t>
            </a:r>
            <a:endParaRPr lang="en-US" altLang="zh-CN" sz="2000" dirty="0">
              <a:solidFill>
                <a:srgbClr val="24292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a:extLst>
              <a:ext uri="{FF2B5EF4-FFF2-40B4-BE49-F238E27FC236}">
                <a16:creationId xmlns:a16="http://schemas.microsoft.com/office/drawing/2014/main" id="{992CB790-FEB5-D575-DA4F-1B3A87590066}"/>
              </a:ext>
            </a:extLst>
          </p:cNvPr>
          <p:cNvSpPr txBox="1"/>
          <p:nvPr/>
        </p:nvSpPr>
        <p:spPr>
          <a:xfrm>
            <a:off x="9298831" y="3625780"/>
            <a:ext cx="2438014" cy="584775"/>
          </a:xfrm>
          <a:prstGeom prst="rect">
            <a:avLst/>
          </a:prstGeom>
          <a:noFill/>
        </p:spPr>
        <p:txBody>
          <a:bodyPr wrap="square">
            <a:spAutoFit/>
          </a:bodyPr>
          <a:lstStyle/>
          <a:p>
            <a:pPr>
              <a:lnSpc>
                <a:spcPct val="100000"/>
              </a:lnSpc>
            </a:pPr>
            <a:r>
              <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For executing physical analysis code.</a:t>
            </a:r>
          </a:p>
        </p:txBody>
      </p:sp>
      <p:sp>
        <p:nvSpPr>
          <p:cNvPr id="18" name="文本框 17">
            <a:extLst>
              <a:ext uri="{FF2B5EF4-FFF2-40B4-BE49-F238E27FC236}">
                <a16:creationId xmlns:a16="http://schemas.microsoft.com/office/drawing/2014/main" id="{BDA16EC6-BFE4-D77E-226C-607CA71FFEA3}"/>
              </a:ext>
            </a:extLst>
          </p:cNvPr>
          <p:cNvSpPr txBox="1"/>
          <p:nvPr/>
        </p:nvSpPr>
        <p:spPr>
          <a:xfrm>
            <a:off x="9301260" y="4907077"/>
            <a:ext cx="2435586" cy="584775"/>
          </a:xfrm>
          <a:prstGeom prst="rect">
            <a:avLst/>
          </a:prstGeom>
          <a:noFill/>
        </p:spPr>
        <p:txBody>
          <a:bodyPr wrap="square">
            <a:spAutoFit/>
          </a:bodyPr>
          <a:lstStyle/>
          <a:p>
            <a:pPr>
              <a:lnSpc>
                <a:spcPct val="100000"/>
              </a:lnSpc>
            </a:pPr>
            <a:r>
              <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For invoking scientific tools </a:t>
            </a:r>
          </a:p>
        </p:txBody>
      </p:sp>
      <p:sp>
        <p:nvSpPr>
          <p:cNvPr id="19" name="文本框 18">
            <a:extLst>
              <a:ext uri="{FF2B5EF4-FFF2-40B4-BE49-F238E27FC236}">
                <a16:creationId xmlns:a16="http://schemas.microsoft.com/office/drawing/2014/main" id="{7F8A4DF3-199B-9DB9-40D7-D137DEE7CED1}"/>
              </a:ext>
            </a:extLst>
          </p:cNvPr>
          <p:cNvSpPr txBox="1"/>
          <p:nvPr/>
        </p:nvSpPr>
        <p:spPr>
          <a:xfrm>
            <a:off x="9301260" y="6259684"/>
            <a:ext cx="2276605" cy="584775"/>
          </a:xfrm>
          <a:prstGeom prst="rect">
            <a:avLst/>
          </a:prstGeom>
          <a:noFill/>
        </p:spPr>
        <p:txBody>
          <a:bodyPr wrap="square">
            <a:spAutoFit/>
          </a:bodyPr>
          <a:lstStyle/>
          <a:p>
            <a:pPr>
              <a:lnSpc>
                <a:spcPct val="100000"/>
              </a:lnSpc>
            </a:pPr>
            <a:r>
              <a:rPr lang="en-US" altLang="zh-CN"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For interpreting general Python code.</a:t>
            </a:r>
          </a:p>
        </p:txBody>
      </p:sp>
      <p:pic>
        <p:nvPicPr>
          <p:cNvPr id="22" name="图片 21">
            <a:extLst>
              <a:ext uri="{FF2B5EF4-FFF2-40B4-BE49-F238E27FC236}">
                <a16:creationId xmlns:a16="http://schemas.microsoft.com/office/drawing/2014/main" id="{D974CCC9-FA3C-9150-49FC-AAF50FA48708}"/>
              </a:ext>
            </a:extLst>
          </p:cNvPr>
          <p:cNvPicPr>
            <a:picLocks noChangeAspect="1"/>
          </p:cNvPicPr>
          <p:nvPr/>
        </p:nvPicPr>
        <p:blipFill>
          <a:blip r:embed="rId4"/>
          <a:stretch>
            <a:fillRect/>
          </a:stretch>
        </p:blipFill>
        <p:spPr>
          <a:xfrm>
            <a:off x="2834813" y="3332763"/>
            <a:ext cx="5928415" cy="3148627"/>
          </a:xfrm>
          <a:prstGeom prst="rect">
            <a:avLst/>
          </a:prstGeom>
        </p:spPr>
      </p:pic>
    </p:spTree>
    <p:extLst>
      <p:ext uri="{BB962C8B-B14F-4D97-AF65-F5344CB8AC3E}">
        <p14:creationId xmlns:p14="http://schemas.microsoft.com/office/powerpoint/2010/main" val="2222257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D07FD-6157-B447-5707-B66CC249BE1E}"/>
              </a:ext>
            </a:extLst>
          </p:cNvPr>
          <p:cNvSpPr>
            <a:spLocks noGrp="1"/>
          </p:cNvSpPr>
          <p:nvPr>
            <p:ph type="title"/>
          </p:nvPr>
        </p:nvSpPr>
        <p:spPr>
          <a:xfrm>
            <a:off x="421337" y="136525"/>
            <a:ext cx="10015797" cy="595630"/>
          </a:xfrm>
        </p:spPr>
        <p:txBody>
          <a:bodyPr/>
          <a:lstStyle/>
          <a:p>
            <a:r>
              <a:rPr kumimoji="1" lang="zh-CN" altLang="en-US" spc="-60" dirty="0">
                <a:cs typeface="+mj-cs"/>
              </a:rPr>
              <a:t>多智能体联合系统</a:t>
            </a:r>
            <a:endParaRPr lang="zh-CN" altLang="en-US" dirty="0"/>
          </a:p>
        </p:txBody>
      </p:sp>
      <p:sp>
        <p:nvSpPr>
          <p:cNvPr id="24" name="文本框 23">
            <a:extLst>
              <a:ext uri="{FF2B5EF4-FFF2-40B4-BE49-F238E27FC236}">
                <a16:creationId xmlns:a16="http://schemas.microsoft.com/office/drawing/2014/main" id="{D3E1FD44-C773-AAAD-EA66-81F5C059D38B}"/>
              </a:ext>
            </a:extLst>
          </p:cNvPr>
          <p:cNvSpPr txBox="1"/>
          <p:nvPr/>
        </p:nvSpPr>
        <p:spPr>
          <a:xfrm>
            <a:off x="229951" y="1015367"/>
            <a:ext cx="12158801" cy="1754326"/>
          </a:xfrm>
          <a:prstGeom prst="rect">
            <a:avLst/>
          </a:prstGeom>
          <a:noFill/>
        </p:spPr>
        <p:txBody>
          <a:bodyPr wrap="square">
            <a:spAutoFit/>
          </a:bodyPr>
          <a:lstStyle/>
          <a:p>
            <a:pPr>
              <a:lnSpc>
                <a:spcPct val="100000"/>
              </a:lnSpc>
            </a:pPr>
            <a:r>
              <a:rPr lang="zh-CN" altLang="en-US" dirty="0">
                <a:latin typeface="微软雅黑" panose="020B0503020204020204" pitchFamily="34" charset="-122"/>
                <a:ea typeface="微软雅黑" panose="020B0503020204020204" pitchFamily="34" charset="-122"/>
              </a:rPr>
              <a:t>赛博士的多智能体协作系统</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处理复杂任务</a:t>
            </a:r>
            <a:endParaRPr lang="en-US" altLang="zh-CN" dirty="0">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基于 </a:t>
            </a:r>
            <a:r>
              <a:rPr lang="en-US" altLang="zh-CN" dirty="0" err="1">
                <a:latin typeface="微软雅黑" panose="020B0503020204020204" pitchFamily="34" charset="-122"/>
                <a:ea typeface="微软雅黑" panose="020B0503020204020204" pitchFamily="34" charset="-122"/>
                <a:hlinkClick r:id="rId3"/>
              </a:rPr>
              <a:t>AutoGen</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框架</a:t>
            </a:r>
            <a:endParaRPr lang="en-US" altLang="zh-CN" dirty="0">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每个智能体都配备了特定的知识、工具和</a:t>
            </a:r>
            <a:r>
              <a:rPr lang="en-US" altLang="zh-CN" dirty="0">
                <a:latin typeface="微软雅黑" panose="020B0503020204020204" pitchFamily="34" charset="-122"/>
                <a:ea typeface="微软雅黑" panose="020B0503020204020204" pitchFamily="34" charset="-122"/>
              </a:rPr>
              <a:t>LLM</a:t>
            </a:r>
          </a:p>
          <a:p>
            <a:pPr marL="342900" indent="-342900">
              <a:lnSpc>
                <a:spcPct val="10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引入</a:t>
            </a:r>
            <a:r>
              <a:rPr lang="en-US" altLang="zh-CN" dirty="0">
                <a:latin typeface="微软雅黑" panose="020B0503020204020204" pitchFamily="34" charset="-122"/>
                <a:ea typeface="微软雅黑" panose="020B0503020204020204" pitchFamily="34" charset="-122"/>
              </a:rPr>
              <a:t>Host agent</a:t>
            </a:r>
            <a:r>
              <a:rPr lang="zh-CN" altLang="en-US" dirty="0">
                <a:latin typeface="微软雅黑" panose="020B0503020204020204" pitchFamily="34" charset="-122"/>
                <a:ea typeface="微软雅黑" panose="020B0503020204020204" pitchFamily="34" charset="-122"/>
              </a:rPr>
              <a:t>来管理群聊，使其容易扩展更多智能体</a:t>
            </a:r>
            <a:endParaRPr lang="en-US" altLang="zh-CN" dirty="0">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引入了一个</a:t>
            </a:r>
            <a:r>
              <a:rPr lang="en-US" altLang="zh-CN" dirty="0">
                <a:latin typeface="微软雅黑" panose="020B0503020204020204" pitchFamily="34" charset="-122"/>
                <a:ea typeface="微软雅黑" panose="020B0503020204020204" pitchFamily="34" charset="-122"/>
              </a:rPr>
              <a:t>human</a:t>
            </a:r>
            <a:r>
              <a:rPr lang="zh-CN" altLang="en-US" dirty="0">
                <a:latin typeface="微软雅黑" panose="020B0503020204020204" pitchFamily="34" charset="-122"/>
                <a:ea typeface="微软雅黑" panose="020B0503020204020204" pitchFamily="34" charset="-122"/>
              </a:rPr>
              <a:t>智能体，允许人类随时进行干预。</a:t>
            </a:r>
            <a:endParaRPr lang="en-US" altLang="zh-CN" dirty="0">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endParaRPr>
          </a:p>
        </p:txBody>
      </p:sp>
      <p:sp>
        <p:nvSpPr>
          <p:cNvPr id="18" name="矩形: 圆角 17">
            <a:extLst>
              <a:ext uri="{FF2B5EF4-FFF2-40B4-BE49-F238E27FC236}">
                <a16:creationId xmlns:a16="http://schemas.microsoft.com/office/drawing/2014/main" id="{970087AB-AF86-76D6-57CD-CA4BEA79AD3E}"/>
              </a:ext>
            </a:extLst>
          </p:cNvPr>
          <p:cNvSpPr/>
          <p:nvPr/>
        </p:nvSpPr>
        <p:spPr>
          <a:xfrm>
            <a:off x="3027962" y="4091924"/>
            <a:ext cx="1351006" cy="707886"/>
          </a:xfrm>
          <a:prstGeom prst="roundRect">
            <a:avLst/>
          </a:prstGeom>
          <a:solidFill>
            <a:srgbClr val="0B5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Host</a:t>
            </a:r>
            <a:endParaRPr lang="zh-CN" altLang="en-US" sz="2000" b="1">
              <a:latin typeface="微软雅黑" panose="020B0503020204020204" pitchFamily="34" charset="-122"/>
              <a:ea typeface="微软雅黑" panose="020B0503020204020204" pitchFamily="34" charset="-122"/>
            </a:endParaRPr>
          </a:p>
        </p:txBody>
      </p:sp>
      <p:sp>
        <p:nvSpPr>
          <p:cNvPr id="22" name="矩形: 圆角 21">
            <a:extLst>
              <a:ext uri="{FF2B5EF4-FFF2-40B4-BE49-F238E27FC236}">
                <a16:creationId xmlns:a16="http://schemas.microsoft.com/office/drawing/2014/main" id="{6CF9F7B8-E4C9-50A0-B46D-405E8BBFDA5F}"/>
              </a:ext>
            </a:extLst>
          </p:cNvPr>
          <p:cNvSpPr/>
          <p:nvPr/>
        </p:nvSpPr>
        <p:spPr>
          <a:xfrm>
            <a:off x="3027962" y="2560937"/>
            <a:ext cx="1351006" cy="707886"/>
          </a:xfrm>
          <a:prstGeom prst="roundRect">
            <a:avLst/>
          </a:prstGeom>
          <a:solidFill>
            <a:srgbClr val="2455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Human</a:t>
            </a:r>
          </a:p>
          <a:p>
            <a:pPr algn="ctr"/>
            <a:r>
              <a:rPr lang="en-US" altLang="zh-CN" sz="2000" b="1">
                <a:latin typeface="微软雅黑" panose="020B0503020204020204" pitchFamily="34" charset="-122"/>
                <a:ea typeface="微软雅黑" panose="020B0503020204020204" pitchFamily="34" charset="-122"/>
              </a:rPr>
              <a:t>Proxy</a:t>
            </a:r>
            <a:endParaRPr lang="zh-CN" altLang="en-US" sz="2000" b="1">
              <a:latin typeface="微软雅黑" panose="020B0503020204020204" pitchFamily="34" charset="-122"/>
              <a:ea typeface="微软雅黑" panose="020B0503020204020204" pitchFamily="34" charset="-122"/>
            </a:endParaRPr>
          </a:p>
        </p:txBody>
      </p:sp>
      <p:sp>
        <p:nvSpPr>
          <p:cNvPr id="26" name="矩形: 圆角 25">
            <a:extLst>
              <a:ext uri="{FF2B5EF4-FFF2-40B4-BE49-F238E27FC236}">
                <a16:creationId xmlns:a16="http://schemas.microsoft.com/office/drawing/2014/main" id="{70C450EB-C591-A130-9A98-DFCEF34E57F5}"/>
              </a:ext>
            </a:extLst>
          </p:cNvPr>
          <p:cNvSpPr/>
          <p:nvPr/>
        </p:nvSpPr>
        <p:spPr>
          <a:xfrm>
            <a:off x="622279" y="3522021"/>
            <a:ext cx="1351006" cy="707886"/>
          </a:xfrm>
          <a:prstGeom prst="roundRect">
            <a:avLst/>
          </a:prstGeom>
          <a:solidFill>
            <a:srgbClr val="504B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Planner</a:t>
            </a:r>
            <a:endParaRPr lang="zh-CN" altLang="en-US" sz="2000" b="1">
              <a:latin typeface="微软雅黑" panose="020B0503020204020204" pitchFamily="34" charset="-122"/>
              <a:ea typeface="微软雅黑" panose="020B0503020204020204" pitchFamily="34" charset="-122"/>
            </a:endParaRPr>
          </a:p>
        </p:txBody>
      </p:sp>
      <p:sp>
        <p:nvSpPr>
          <p:cNvPr id="27" name="矩形: 圆角 26">
            <a:extLst>
              <a:ext uri="{FF2B5EF4-FFF2-40B4-BE49-F238E27FC236}">
                <a16:creationId xmlns:a16="http://schemas.microsoft.com/office/drawing/2014/main" id="{05BD84DD-96D9-77B3-30A5-3C2E3E9C5CE4}"/>
              </a:ext>
            </a:extLst>
          </p:cNvPr>
          <p:cNvSpPr/>
          <p:nvPr/>
        </p:nvSpPr>
        <p:spPr>
          <a:xfrm>
            <a:off x="1699701" y="5519903"/>
            <a:ext cx="1351006" cy="707886"/>
          </a:xfrm>
          <a:prstGeom prst="roundRect">
            <a:avLst/>
          </a:prstGeom>
          <a:solidFill>
            <a:srgbClr val="7B40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Coder</a:t>
            </a:r>
            <a:endParaRPr lang="zh-CN" altLang="en-US" sz="2000" b="1">
              <a:latin typeface="微软雅黑" panose="020B0503020204020204" pitchFamily="34" charset="-122"/>
              <a:ea typeface="微软雅黑" panose="020B0503020204020204" pitchFamily="34" charset="-122"/>
            </a:endParaRPr>
          </a:p>
        </p:txBody>
      </p:sp>
      <p:sp>
        <p:nvSpPr>
          <p:cNvPr id="30" name="矩形: 圆角 29">
            <a:extLst>
              <a:ext uri="{FF2B5EF4-FFF2-40B4-BE49-F238E27FC236}">
                <a16:creationId xmlns:a16="http://schemas.microsoft.com/office/drawing/2014/main" id="{4D83F8ED-40D5-2E6B-2521-20DC4A2E7484}"/>
              </a:ext>
            </a:extLst>
          </p:cNvPr>
          <p:cNvSpPr/>
          <p:nvPr/>
        </p:nvSpPr>
        <p:spPr>
          <a:xfrm>
            <a:off x="4378968" y="5520929"/>
            <a:ext cx="1351006" cy="707886"/>
          </a:xfrm>
          <a:prstGeom prst="roundRect">
            <a:avLst/>
          </a:prstGeom>
          <a:solidFill>
            <a:srgbClr val="A23E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Tester</a:t>
            </a:r>
            <a:endParaRPr lang="zh-CN" altLang="en-US" sz="2000" b="1">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A12A6FB8-EFCF-4D94-26D9-083AADA52CDA}"/>
              </a:ext>
            </a:extLst>
          </p:cNvPr>
          <p:cNvSpPr txBox="1"/>
          <p:nvPr/>
        </p:nvSpPr>
        <p:spPr>
          <a:xfrm>
            <a:off x="635772" y="4353385"/>
            <a:ext cx="2089050"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Task Generation</a:t>
            </a:r>
            <a:endPar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
        <p:nvSpPr>
          <p:cNvPr id="32" name="文本框 31">
            <a:extLst>
              <a:ext uri="{FF2B5EF4-FFF2-40B4-BE49-F238E27FC236}">
                <a16:creationId xmlns:a16="http://schemas.microsoft.com/office/drawing/2014/main" id="{59DBE6E7-6B23-A4FD-8C15-139BB7A0AE28}"/>
              </a:ext>
            </a:extLst>
          </p:cNvPr>
          <p:cNvSpPr txBox="1"/>
          <p:nvPr/>
        </p:nvSpPr>
        <p:spPr>
          <a:xfrm>
            <a:off x="1739228" y="6253193"/>
            <a:ext cx="1975081"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Write </a:t>
            </a:r>
            <a:r>
              <a:rPr lang="en-US" altLang="zh-CN" sz="16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codes</a:t>
            </a:r>
            <a:endPar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
        <p:nvSpPr>
          <p:cNvPr id="33" name="文本框 32">
            <a:extLst>
              <a:ext uri="{FF2B5EF4-FFF2-40B4-BE49-F238E27FC236}">
                <a16:creationId xmlns:a16="http://schemas.microsoft.com/office/drawing/2014/main" id="{E891B391-33F7-7233-F7BA-8595C96F64C5}"/>
              </a:ext>
            </a:extLst>
          </p:cNvPr>
          <p:cNvSpPr txBox="1"/>
          <p:nvPr/>
        </p:nvSpPr>
        <p:spPr>
          <a:xfrm>
            <a:off x="3714309" y="6230443"/>
            <a:ext cx="3090020"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Using sci. tools &amp; </a:t>
            </a:r>
            <a:r>
              <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Testing</a:t>
            </a:r>
          </a:p>
        </p:txBody>
      </p:sp>
      <p:sp>
        <p:nvSpPr>
          <p:cNvPr id="34" name="文本框 33">
            <a:extLst>
              <a:ext uri="{FF2B5EF4-FFF2-40B4-BE49-F238E27FC236}">
                <a16:creationId xmlns:a16="http://schemas.microsoft.com/office/drawing/2014/main" id="{5F1EDB34-A443-55A4-81A9-F0C58B9142E4}"/>
              </a:ext>
            </a:extLst>
          </p:cNvPr>
          <p:cNvSpPr txBox="1"/>
          <p:nvPr/>
        </p:nvSpPr>
        <p:spPr>
          <a:xfrm>
            <a:off x="4469853" y="2891438"/>
            <a:ext cx="2759979"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i="0" u="none" strike="noStrike" kern="1200" cap="none" spc="0" normalizeH="0" baseline="0" noProof="0">
                <a:ln>
                  <a:noFill/>
                </a:ln>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Intent understanding</a:t>
            </a:r>
          </a:p>
        </p:txBody>
      </p:sp>
      <p:cxnSp>
        <p:nvCxnSpPr>
          <p:cNvPr id="36" name="直接箭头连接符 35">
            <a:extLst>
              <a:ext uri="{FF2B5EF4-FFF2-40B4-BE49-F238E27FC236}">
                <a16:creationId xmlns:a16="http://schemas.microsoft.com/office/drawing/2014/main" id="{D95DEC65-A570-8B98-1629-7327FFCBA3D0}"/>
              </a:ext>
            </a:extLst>
          </p:cNvPr>
          <p:cNvCxnSpPr>
            <a:cxnSpLocks/>
          </p:cNvCxnSpPr>
          <p:nvPr/>
        </p:nvCxnSpPr>
        <p:spPr>
          <a:xfrm>
            <a:off x="3628600" y="3475094"/>
            <a:ext cx="0" cy="567027"/>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37" name="直接箭头连接符 36">
            <a:extLst>
              <a:ext uri="{FF2B5EF4-FFF2-40B4-BE49-F238E27FC236}">
                <a16:creationId xmlns:a16="http://schemas.microsoft.com/office/drawing/2014/main" id="{713DA027-62FB-E4AF-C974-D527630E2F36}"/>
              </a:ext>
            </a:extLst>
          </p:cNvPr>
          <p:cNvCxnSpPr>
            <a:cxnSpLocks/>
          </p:cNvCxnSpPr>
          <p:nvPr/>
        </p:nvCxnSpPr>
        <p:spPr>
          <a:xfrm flipV="1">
            <a:off x="3836424" y="3440717"/>
            <a:ext cx="0" cy="549563"/>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40" name="直接箭头连接符 39">
            <a:extLst>
              <a:ext uri="{FF2B5EF4-FFF2-40B4-BE49-F238E27FC236}">
                <a16:creationId xmlns:a16="http://schemas.microsoft.com/office/drawing/2014/main" id="{4E086374-D832-5BF8-21DA-CF815A1D4CFC}"/>
              </a:ext>
            </a:extLst>
          </p:cNvPr>
          <p:cNvCxnSpPr>
            <a:cxnSpLocks/>
          </p:cNvCxnSpPr>
          <p:nvPr/>
        </p:nvCxnSpPr>
        <p:spPr>
          <a:xfrm flipH="1" flipV="1">
            <a:off x="2176301" y="3955874"/>
            <a:ext cx="655782" cy="123608"/>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43" name="直接箭头连接符 42">
            <a:extLst>
              <a:ext uri="{FF2B5EF4-FFF2-40B4-BE49-F238E27FC236}">
                <a16:creationId xmlns:a16="http://schemas.microsoft.com/office/drawing/2014/main" id="{0526A4FD-2BAA-8A8D-6FCD-4013C9D9983F}"/>
              </a:ext>
            </a:extLst>
          </p:cNvPr>
          <p:cNvCxnSpPr>
            <a:cxnSpLocks/>
          </p:cNvCxnSpPr>
          <p:nvPr/>
        </p:nvCxnSpPr>
        <p:spPr>
          <a:xfrm>
            <a:off x="2136798" y="4231882"/>
            <a:ext cx="695285" cy="132732"/>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sp>
        <p:nvSpPr>
          <p:cNvPr id="46" name="矩形: 圆角 45">
            <a:extLst>
              <a:ext uri="{FF2B5EF4-FFF2-40B4-BE49-F238E27FC236}">
                <a16:creationId xmlns:a16="http://schemas.microsoft.com/office/drawing/2014/main" id="{8535239A-8C64-6085-4CEC-E4F8A4772C03}"/>
              </a:ext>
            </a:extLst>
          </p:cNvPr>
          <p:cNvSpPr/>
          <p:nvPr/>
        </p:nvSpPr>
        <p:spPr>
          <a:xfrm>
            <a:off x="5305603" y="3601931"/>
            <a:ext cx="1351006" cy="707886"/>
          </a:xfrm>
          <a:prstGeom prst="roundRect">
            <a:avLst/>
          </a:prstGeom>
          <a:solidFill>
            <a:srgbClr val="C3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pitchFamily="34" charset="-122"/>
                <a:ea typeface="微软雅黑" panose="020B0503020204020204" pitchFamily="34" charset="-122"/>
              </a:rPr>
              <a:t>More …</a:t>
            </a:r>
            <a:endParaRPr lang="zh-CN" altLang="en-US" sz="2000" b="1">
              <a:latin typeface="微软雅黑" panose="020B0503020204020204" pitchFamily="34" charset="-122"/>
              <a:ea typeface="微软雅黑" panose="020B0503020204020204" pitchFamily="34" charset="-122"/>
            </a:endParaRPr>
          </a:p>
        </p:txBody>
      </p:sp>
      <p:cxnSp>
        <p:nvCxnSpPr>
          <p:cNvPr id="50" name="直接箭头连接符 49">
            <a:extLst>
              <a:ext uri="{FF2B5EF4-FFF2-40B4-BE49-F238E27FC236}">
                <a16:creationId xmlns:a16="http://schemas.microsoft.com/office/drawing/2014/main" id="{73F72772-CA70-5722-32BE-953139F2D520}"/>
              </a:ext>
            </a:extLst>
          </p:cNvPr>
          <p:cNvCxnSpPr>
            <a:cxnSpLocks/>
          </p:cNvCxnSpPr>
          <p:nvPr/>
        </p:nvCxnSpPr>
        <p:spPr>
          <a:xfrm flipV="1">
            <a:off x="4588577" y="3758607"/>
            <a:ext cx="517963" cy="355918"/>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53" name="直接箭头连接符 52">
            <a:extLst>
              <a:ext uri="{FF2B5EF4-FFF2-40B4-BE49-F238E27FC236}">
                <a16:creationId xmlns:a16="http://schemas.microsoft.com/office/drawing/2014/main" id="{EE4F385A-5A89-6A60-96E2-88F04A4AC5AB}"/>
              </a:ext>
            </a:extLst>
          </p:cNvPr>
          <p:cNvCxnSpPr>
            <a:cxnSpLocks/>
          </p:cNvCxnSpPr>
          <p:nvPr/>
        </p:nvCxnSpPr>
        <p:spPr>
          <a:xfrm flipH="1">
            <a:off x="4574545" y="4085251"/>
            <a:ext cx="519016" cy="328265"/>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60" name="直接箭头连接符 59">
            <a:extLst>
              <a:ext uri="{FF2B5EF4-FFF2-40B4-BE49-F238E27FC236}">
                <a16:creationId xmlns:a16="http://schemas.microsoft.com/office/drawing/2014/main" id="{D33EA62D-F061-6E36-8AA8-61DDBCC67D3B}"/>
              </a:ext>
            </a:extLst>
          </p:cNvPr>
          <p:cNvCxnSpPr>
            <a:cxnSpLocks/>
          </p:cNvCxnSpPr>
          <p:nvPr/>
        </p:nvCxnSpPr>
        <p:spPr>
          <a:xfrm flipH="1">
            <a:off x="2682370" y="4903893"/>
            <a:ext cx="303140" cy="526396"/>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63" name="直接箭头连接符 62">
            <a:extLst>
              <a:ext uri="{FF2B5EF4-FFF2-40B4-BE49-F238E27FC236}">
                <a16:creationId xmlns:a16="http://schemas.microsoft.com/office/drawing/2014/main" id="{2C764DA5-38EE-F7C3-A803-F820A6AD87F1}"/>
              </a:ext>
            </a:extLst>
          </p:cNvPr>
          <p:cNvCxnSpPr>
            <a:cxnSpLocks/>
          </p:cNvCxnSpPr>
          <p:nvPr/>
        </p:nvCxnSpPr>
        <p:spPr>
          <a:xfrm flipV="1">
            <a:off x="2921480" y="4915475"/>
            <a:ext cx="292698" cy="514814"/>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66" name="直接箭头连接符 65">
            <a:extLst>
              <a:ext uri="{FF2B5EF4-FFF2-40B4-BE49-F238E27FC236}">
                <a16:creationId xmlns:a16="http://schemas.microsoft.com/office/drawing/2014/main" id="{A47DE9EA-C7B4-5E6D-2335-E79F97D8FE67}"/>
              </a:ext>
            </a:extLst>
          </p:cNvPr>
          <p:cNvCxnSpPr>
            <a:cxnSpLocks/>
          </p:cNvCxnSpPr>
          <p:nvPr/>
        </p:nvCxnSpPr>
        <p:spPr>
          <a:xfrm>
            <a:off x="4278341" y="4917938"/>
            <a:ext cx="303348" cy="504803"/>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cxnSp>
        <p:nvCxnSpPr>
          <p:cNvPr id="69" name="直接箭头连接符 68">
            <a:extLst>
              <a:ext uri="{FF2B5EF4-FFF2-40B4-BE49-F238E27FC236}">
                <a16:creationId xmlns:a16="http://schemas.microsoft.com/office/drawing/2014/main" id="{F42FD6A4-BBA1-E8DE-8FEE-944702879E65}"/>
              </a:ext>
            </a:extLst>
          </p:cNvPr>
          <p:cNvCxnSpPr>
            <a:cxnSpLocks/>
          </p:cNvCxnSpPr>
          <p:nvPr/>
        </p:nvCxnSpPr>
        <p:spPr>
          <a:xfrm flipH="1" flipV="1">
            <a:off x="4415625" y="4772600"/>
            <a:ext cx="344019" cy="560177"/>
          </a:xfrm>
          <a:prstGeom prst="straightConnector1">
            <a:avLst/>
          </a:prstGeom>
          <a:ln w="34925">
            <a:tailEnd type="stealth" w="med" len="lg"/>
          </a:ln>
        </p:spPr>
        <p:style>
          <a:lnRef idx="3">
            <a:schemeClr val="dk1"/>
          </a:lnRef>
          <a:fillRef idx="0">
            <a:schemeClr val="dk1"/>
          </a:fillRef>
          <a:effectRef idx="2">
            <a:schemeClr val="dk1"/>
          </a:effectRef>
          <a:fontRef idx="minor">
            <a:schemeClr val="tx1"/>
          </a:fontRef>
        </p:style>
      </p:cxnSp>
      <p:sp>
        <p:nvSpPr>
          <p:cNvPr id="3" name="文本框 2">
            <a:extLst>
              <a:ext uri="{FF2B5EF4-FFF2-40B4-BE49-F238E27FC236}">
                <a16:creationId xmlns:a16="http://schemas.microsoft.com/office/drawing/2014/main" id="{849BF68A-AAC0-D86F-FF61-600D9EC3A7D4}"/>
              </a:ext>
            </a:extLst>
          </p:cNvPr>
          <p:cNvSpPr txBox="1"/>
          <p:nvPr/>
        </p:nvSpPr>
        <p:spPr>
          <a:xfrm>
            <a:off x="9631680" y="1376733"/>
            <a:ext cx="2464526" cy="307777"/>
          </a:xfrm>
          <a:prstGeom prst="rect">
            <a:avLst/>
          </a:prstGeom>
          <a:noFill/>
        </p:spPr>
        <p:txBody>
          <a:bodyPr wrap="square">
            <a:spAutoFit/>
          </a:bodyPr>
          <a:lstStyle/>
          <a:p>
            <a:r>
              <a:rPr lang="en-US" altLang="zh-CN" sz="1400">
                <a:latin typeface="Microsoft YaHei" panose="020B0503020204020204" pitchFamily="34" charset="-122"/>
                <a:ea typeface="Microsoft YaHei" panose="020B0503020204020204" pitchFamily="34" charset="-122"/>
              </a:rPr>
              <a:t>Autogen: arXiv.2308.08155)</a:t>
            </a:r>
            <a:endParaRPr lang="zh-CN" altLang="en-US" sz="1400"/>
          </a:p>
        </p:txBody>
      </p:sp>
      <p:pic>
        <p:nvPicPr>
          <p:cNvPr id="4" name="图片 3">
            <a:extLst>
              <a:ext uri="{FF2B5EF4-FFF2-40B4-BE49-F238E27FC236}">
                <a16:creationId xmlns:a16="http://schemas.microsoft.com/office/drawing/2014/main" id="{DE3D631E-AA76-53AD-C0C6-57AA8B679C93}"/>
              </a:ext>
            </a:extLst>
          </p:cNvPr>
          <p:cNvPicPr>
            <a:picLocks noChangeAspect="1"/>
          </p:cNvPicPr>
          <p:nvPr/>
        </p:nvPicPr>
        <p:blipFill>
          <a:blip r:embed="rId4"/>
          <a:stretch>
            <a:fillRect/>
          </a:stretch>
        </p:blipFill>
        <p:spPr>
          <a:xfrm>
            <a:off x="7202912" y="3052419"/>
            <a:ext cx="4665106" cy="2581417"/>
          </a:xfrm>
          <a:prstGeom prst="rect">
            <a:avLst/>
          </a:prstGeom>
        </p:spPr>
      </p:pic>
      <p:sp>
        <p:nvSpPr>
          <p:cNvPr id="5" name="文本框 4">
            <a:extLst>
              <a:ext uri="{FF2B5EF4-FFF2-40B4-BE49-F238E27FC236}">
                <a16:creationId xmlns:a16="http://schemas.microsoft.com/office/drawing/2014/main" id="{D8186424-D017-987F-40D3-59B465552415}"/>
              </a:ext>
            </a:extLst>
          </p:cNvPr>
          <p:cNvSpPr txBox="1"/>
          <p:nvPr/>
        </p:nvSpPr>
        <p:spPr>
          <a:xfrm>
            <a:off x="7056567" y="5701458"/>
            <a:ext cx="4811451" cy="830997"/>
          </a:xfrm>
          <a:prstGeom prst="rect">
            <a:avLst/>
          </a:prstGeom>
          <a:ln w="12700">
            <a:prstDash val="solid"/>
            <a:miter lim="800000"/>
          </a:ln>
        </p:spPr>
        <p:txBody>
          <a:bodyPr wrap="square">
            <a:spAutoFit/>
          </a:bodyPr>
          <a:lstStyle/>
          <a:p>
            <a:pPr marL="285750" indent="-285750">
              <a:buFont typeface="Arial" charset="0"/>
              <a:buChar char="•"/>
            </a:pPr>
            <a:r>
              <a:rPr lang="zh-CN" altLang="en-US" sz="1600" dirty="0">
                <a:latin typeface="微软雅黑" panose="020B0503020204020204" pitchFamily="34" charset="-122"/>
                <a:ea typeface="微软雅黑" panose="020B0503020204020204" pitchFamily="34" charset="-122"/>
              </a:rPr>
              <a:t>如果测试失败，反馈将用于改进下一次迭代的提示</a:t>
            </a:r>
            <a:endParaRPr lang="en-US" altLang="zh-CN" sz="1600" dirty="0">
              <a:latin typeface="微软雅黑" panose="020B0503020204020204" pitchFamily="34" charset="-122"/>
              <a:ea typeface="微软雅黑" panose="020B0503020204020204" pitchFamily="34" charset="-122"/>
            </a:endParaRPr>
          </a:p>
          <a:p>
            <a:pPr marL="285750" indent="-285750">
              <a:buFont typeface="Arial" charset="0"/>
              <a:buChar char="•"/>
            </a:pPr>
            <a:r>
              <a:rPr lang="zh-CN" altLang="en-US" sz="1600" dirty="0">
                <a:latin typeface="微软雅黑" panose="020B0503020204020204" pitchFamily="34" charset="-122"/>
                <a:ea typeface="微软雅黑" panose="020B0503020204020204" pitchFamily="34" charset="-122"/>
              </a:rPr>
              <a:t>对于每个任务，我们都有多个单元测试</a:t>
            </a:r>
            <a:endParaRPr sz="1600"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76336098-E4B3-4845-9AD0-72FF5DAFCC3C}"/>
              </a:ext>
            </a:extLst>
          </p:cNvPr>
          <p:cNvSpPr txBox="1"/>
          <p:nvPr/>
        </p:nvSpPr>
        <p:spPr>
          <a:xfrm>
            <a:off x="7340643" y="423696"/>
            <a:ext cx="6192982" cy="369332"/>
          </a:xfrm>
          <a:prstGeom prst="rect">
            <a:avLst/>
          </a:prstGeom>
          <a:noFill/>
        </p:spPr>
        <p:txBody>
          <a:bodyPr wrap="square">
            <a:spAutoFit/>
          </a:bodyPr>
          <a:lstStyle/>
          <a:p>
            <a:r>
              <a:rPr lang="en-US" altLang="zh-CN" sz="1800" b="1" dirty="0">
                <a:solidFill>
                  <a:srgbClr val="2972F4">
                    <a:alpha val="100000"/>
                  </a:srgbClr>
                </a:solidFill>
                <a:latin typeface="微软雅黑" panose="020B0503020204020204" pitchFamily="34" charset="-122"/>
                <a:ea typeface="微软雅黑" panose="020B0503020204020204" pitchFamily="34" charset="-122"/>
              </a:rPr>
              <a:t>https://drsai.ihep.ac.cn</a:t>
            </a:r>
            <a:endParaRPr lang="zh-CN" altLang="en-US" dirty="0"/>
          </a:p>
        </p:txBody>
      </p:sp>
    </p:spTree>
    <p:extLst>
      <p:ext uri="{BB962C8B-B14F-4D97-AF65-F5344CB8AC3E}">
        <p14:creationId xmlns:p14="http://schemas.microsoft.com/office/powerpoint/2010/main" val="1282348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9E6F3-5B1C-51B5-E5AE-FB1361952D37}"/>
              </a:ext>
            </a:extLst>
          </p:cNvPr>
          <p:cNvSpPr>
            <a:spLocks noGrp="1"/>
          </p:cNvSpPr>
          <p:nvPr>
            <p:ph type="title"/>
          </p:nvPr>
        </p:nvSpPr>
        <p:spPr/>
        <p:txBody>
          <a:bodyPr>
            <a:normAutofit/>
          </a:bodyPr>
          <a:lstStyle/>
          <a:p>
            <a:r>
              <a:rPr lang="en-US" altLang="zh-CN" sz="3200" dirty="0">
                <a:latin typeface="微软雅黑" panose="020B0503020204020204" pitchFamily="34" charset="-122"/>
                <a:ea typeface="微软雅黑" panose="020B0503020204020204" pitchFamily="34" charset="-122"/>
              </a:rPr>
              <a:t>Task decomposition </a:t>
            </a:r>
            <a:endParaRPr lang="zh-CN" altLang="en-US" sz="3200" dirty="0">
              <a:latin typeface="微软雅黑" panose="020B0503020204020204" pitchFamily="34" charset="-122"/>
              <a:ea typeface="微软雅黑" panose="020B0503020204020204" pitchFamily="34" charset="-122"/>
            </a:endParaRPr>
          </a:p>
        </p:txBody>
      </p:sp>
      <p:pic>
        <p:nvPicPr>
          <p:cNvPr id="42" name="图片 41">
            <a:extLst>
              <a:ext uri="{FF2B5EF4-FFF2-40B4-BE49-F238E27FC236}">
                <a16:creationId xmlns:a16="http://schemas.microsoft.com/office/drawing/2014/main" id="{D6FCFB0A-E959-04F3-13C4-3447269CE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46" y="3821590"/>
            <a:ext cx="3982492" cy="2348553"/>
          </a:xfrm>
          <a:prstGeom prst="rect">
            <a:avLst/>
          </a:prstGeom>
        </p:spPr>
      </p:pic>
      <p:sp>
        <p:nvSpPr>
          <p:cNvPr id="3" name="文本框 2">
            <a:extLst>
              <a:ext uri="{FF2B5EF4-FFF2-40B4-BE49-F238E27FC236}">
                <a16:creationId xmlns:a16="http://schemas.microsoft.com/office/drawing/2014/main" id="{0C11D332-7CFF-C181-D12F-265E1EC5645C}"/>
              </a:ext>
            </a:extLst>
          </p:cNvPr>
          <p:cNvSpPr txBox="1"/>
          <p:nvPr/>
        </p:nvSpPr>
        <p:spPr>
          <a:xfrm>
            <a:off x="7523855" y="113810"/>
            <a:ext cx="3246017" cy="417358"/>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 How to search for </a:t>
            </a:r>
            <a:r>
              <a:rPr lang="en-US" altLang="zh-CN" dirty="0" err="1">
                <a:latin typeface="微软雅黑" panose="020B0503020204020204" pitchFamily="34" charset="-122"/>
                <a:ea typeface="微软雅黑" panose="020B0503020204020204" pitchFamily="34" charset="-122"/>
              </a:rPr>
              <a:t>Zc</a:t>
            </a:r>
            <a:r>
              <a:rPr lang="en-US" altLang="zh-CN" dirty="0">
                <a:latin typeface="微软雅黑" panose="020B0503020204020204" pitchFamily="34" charset="-122"/>
                <a:ea typeface="微软雅黑" panose="020B0503020204020204" pitchFamily="34" charset="-122"/>
              </a:rPr>
              <a:t>(3900)</a:t>
            </a:r>
            <a:endParaRPr lang="zh-CN" altLang="en-US" dirty="0">
              <a:latin typeface="微软雅黑" panose="020B0503020204020204" pitchFamily="34" charset="-122"/>
              <a:ea typeface="微软雅黑" panose="020B0503020204020204" pitchFamily="34" charset="-122"/>
            </a:endParaRPr>
          </a:p>
        </p:txBody>
      </p:sp>
      <p:sp>
        <p:nvSpPr>
          <p:cNvPr id="6" name="内容占位符 2">
            <a:extLst>
              <a:ext uri="{FF2B5EF4-FFF2-40B4-BE49-F238E27FC236}">
                <a16:creationId xmlns:a16="http://schemas.microsoft.com/office/drawing/2014/main" id="{11A65277-2067-EE3A-4348-08181B9F5FA2}"/>
              </a:ext>
            </a:extLst>
          </p:cNvPr>
          <p:cNvSpPr txBox="1">
            <a:spLocks/>
          </p:cNvSpPr>
          <p:nvPr/>
        </p:nvSpPr>
        <p:spPr>
          <a:xfrm>
            <a:off x="838200" y="1514487"/>
            <a:ext cx="5562600" cy="4351338"/>
          </a:xfrm>
          <a:prstGeom prst="rect">
            <a:avLst/>
          </a:prstGeom>
        </p:spPr>
        <p:txBody>
          <a:bodyPr vert="horz" lIns="91440" tIns="45720" rIns="91440" bIns="45720">
            <a:noAutofit/>
          </a:bodyPr>
          <a:lstStyle>
            <a:lvl1pPr marL="228600" lvl="0" indent="-228600" algn="l" defTabSz="914400">
              <a:lnSpc>
                <a:spcPct val="130000"/>
              </a:lnSpc>
              <a:spcBef>
                <a:spcPts val="1000"/>
              </a:spcBef>
              <a:buFont typeface="Arial" charset="0"/>
              <a:buChar char="•"/>
              <a:defRPr sz="2800" kern="1200">
                <a:solidFill>
                  <a:schemeClr val="tx1"/>
                </a:solidFill>
                <a:latin typeface="默认字体"/>
                <a:ea typeface="默认字体"/>
              </a:defRPr>
            </a:lvl1pPr>
            <a:lvl2pPr marL="685800" lvl="1" indent="-228600" algn="l" defTabSz="914400">
              <a:lnSpc>
                <a:spcPct val="130000"/>
              </a:lnSpc>
              <a:spcBef>
                <a:spcPts val="500"/>
              </a:spcBef>
              <a:buFont typeface="Arial" charset="0"/>
              <a:buChar char="•"/>
              <a:defRPr sz="2400" kern="1200">
                <a:solidFill>
                  <a:schemeClr val="tx1"/>
                </a:solidFill>
                <a:latin typeface="默认字体"/>
                <a:ea typeface="默认字体"/>
              </a:defRPr>
            </a:lvl2pPr>
            <a:lvl3pPr marL="1143000" lvl="2" indent="-228600" algn="l" defTabSz="914400">
              <a:lnSpc>
                <a:spcPct val="130000"/>
              </a:lnSpc>
              <a:spcBef>
                <a:spcPts val="500"/>
              </a:spcBef>
              <a:buFont typeface="Arial" charset="0"/>
              <a:buChar char="•"/>
              <a:defRPr sz="2000" kern="1200">
                <a:solidFill>
                  <a:schemeClr val="tx1"/>
                </a:solidFill>
                <a:latin typeface="默认字体"/>
                <a:ea typeface="默认字体"/>
              </a:defRPr>
            </a:lvl3pPr>
            <a:lvl4pPr marL="1600200" lvl="3" indent="-228600" algn="l" defTabSz="914400">
              <a:lnSpc>
                <a:spcPct val="130000"/>
              </a:lnSpc>
              <a:spcBef>
                <a:spcPts val="500"/>
              </a:spcBef>
              <a:buFont typeface="Arial" charset="0"/>
              <a:buChar char="•"/>
              <a:defRPr sz="1800" kern="1200">
                <a:solidFill>
                  <a:schemeClr val="tx1"/>
                </a:solidFill>
                <a:latin typeface="默认字体"/>
                <a:ea typeface="默认字体"/>
              </a:defRPr>
            </a:lvl4pPr>
            <a:lvl5pPr marL="2057400" lvl="4" indent="-228600" algn="l" defTabSz="914400">
              <a:lnSpc>
                <a:spcPct val="130000"/>
              </a:lnSpc>
              <a:spcBef>
                <a:spcPts val="500"/>
              </a:spcBef>
              <a:buFont typeface="Arial" charset="0"/>
              <a:buChar char="•"/>
              <a:defRPr sz="1800" kern="1200">
                <a:solidFill>
                  <a:schemeClr val="tx1"/>
                </a:solidFill>
                <a:latin typeface="默认字体"/>
                <a:ea typeface="默认字体"/>
              </a:defRPr>
            </a:lvl5pPr>
            <a:lvl6pPr marL="2514600" lvl="5" indent="-228600" algn="l" defTabSz="914400">
              <a:lnSpc>
                <a:spcPct val="130000"/>
              </a:lnSpc>
              <a:spcBef>
                <a:spcPts val="500"/>
              </a:spcBef>
              <a:buFont typeface="Arial" charset="0"/>
              <a:buChar char="•"/>
              <a:defRPr sz="1800" kern="1200">
                <a:solidFill>
                  <a:schemeClr val="tx1"/>
                </a:solidFill>
                <a:latin typeface="默认字体"/>
                <a:ea typeface="默认字体"/>
              </a:defRPr>
            </a:lvl6pPr>
            <a:lvl7pPr marL="2971800" lvl="6" indent="-228600" algn="l" defTabSz="914400">
              <a:lnSpc>
                <a:spcPct val="130000"/>
              </a:lnSpc>
              <a:spcBef>
                <a:spcPts val="500"/>
              </a:spcBef>
              <a:buFont typeface="Arial" charset="0"/>
              <a:buChar char="•"/>
              <a:defRPr sz="1800" kern="1200">
                <a:solidFill>
                  <a:schemeClr val="tx1"/>
                </a:solidFill>
                <a:latin typeface="默认字体"/>
                <a:ea typeface="默认字体"/>
              </a:defRPr>
            </a:lvl7pPr>
            <a:lvl8pPr marL="3429000" lvl="7" indent="-228600" algn="l" defTabSz="914400">
              <a:lnSpc>
                <a:spcPct val="130000"/>
              </a:lnSpc>
              <a:spcBef>
                <a:spcPts val="500"/>
              </a:spcBef>
              <a:buFont typeface="Arial" charset="0"/>
              <a:buChar char="•"/>
              <a:defRPr sz="1800" kern="1200">
                <a:solidFill>
                  <a:schemeClr val="tx1"/>
                </a:solidFill>
                <a:latin typeface="默认字体"/>
                <a:ea typeface="默认字体"/>
              </a:defRPr>
            </a:lvl8pPr>
            <a:lvl9pPr marL="3886200" lvl="8" indent="-228600" algn="l" defTabSz="914400">
              <a:lnSpc>
                <a:spcPct val="130000"/>
              </a:lnSpc>
              <a:spcBef>
                <a:spcPts val="500"/>
              </a:spcBef>
              <a:buFont typeface="Arial" charset="0"/>
              <a:buChar char="•"/>
              <a:defRPr sz="1800" kern="1200">
                <a:solidFill>
                  <a:schemeClr val="tx1"/>
                </a:solidFill>
                <a:latin typeface="默认字体"/>
                <a:ea typeface="默认字体"/>
              </a:defRPr>
            </a:lvl9pPr>
          </a:lstStyle>
          <a:p>
            <a:pPr>
              <a:lnSpc>
                <a:spcPct val="100000"/>
              </a:lnSpc>
            </a:pPr>
            <a:r>
              <a:rPr lang="en-US" sz="1800" dirty="0">
                <a:latin typeface="微软雅黑" panose="020B0503020204020204" pitchFamily="34" charset="-122"/>
                <a:ea typeface="微软雅黑" panose="020B0503020204020204" pitchFamily="34" charset="-122"/>
              </a:rPr>
              <a:t>One of the key part of Dr. Sai</a:t>
            </a:r>
          </a:p>
          <a:p>
            <a:pPr lvl="1">
              <a:lnSpc>
                <a:spcPct val="100000"/>
              </a:lnSpc>
            </a:pPr>
            <a:r>
              <a:rPr lang="en-US" sz="1600" dirty="0">
                <a:latin typeface="微软雅黑" panose="020B0503020204020204" pitchFamily="34" charset="-122"/>
                <a:ea typeface="微软雅黑" panose="020B0503020204020204" pitchFamily="34" charset="-122"/>
              </a:rPr>
              <a:t>Compose complex task into multiple small, simple, and well-defined sub-tasks</a:t>
            </a:r>
          </a:p>
          <a:p>
            <a:pPr lvl="1">
              <a:lnSpc>
                <a:spcPct val="100000"/>
              </a:lnSpc>
            </a:pPr>
            <a:r>
              <a:rPr lang="en-US" sz="1600" dirty="0">
                <a:latin typeface="微软雅黑" panose="020B0503020204020204" pitchFamily="34" charset="-122"/>
                <a:ea typeface="微软雅黑" panose="020B0503020204020204" pitchFamily="34" charset="-122"/>
              </a:rPr>
              <a:t>We will prepare more data to train the model again in future</a:t>
            </a:r>
          </a:p>
          <a:p>
            <a:pPr>
              <a:lnSpc>
                <a:spcPct val="100000"/>
              </a:lnSpc>
            </a:pPr>
            <a:r>
              <a:rPr lang="en-US" sz="1800" dirty="0">
                <a:latin typeface="微软雅黑" panose="020B0503020204020204" pitchFamily="34" charset="-122"/>
                <a:ea typeface="微软雅黑" panose="020B0503020204020204" pitchFamily="34" charset="-122"/>
              </a:rPr>
              <a:t>Sub-tasks will be executed in sequence</a:t>
            </a:r>
          </a:p>
          <a:p>
            <a:pPr lvl="1">
              <a:lnSpc>
                <a:spcPct val="100000"/>
              </a:lnSpc>
            </a:pPr>
            <a:r>
              <a:rPr lang="en-US" sz="1400" dirty="0">
                <a:latin typeface="微软雅黑" panose="020B0503020204020204" pitchFamily="34" charset="-122"/>
                <a:ea typeface="微软雅黑" panose="020B0503020204020204" pitchFamily="34" charset="-122"/>
              </a:rPr>
              <a:t>All sub-task succeed = task succeed  </a:t>
            </a:r>
          </a:p>
        </p:txBody>
      </p:sp>
      <p:pic>
        <p:nvPicPr>
          <p:cNvPr id="10" name="内容占位符 6">
            <a:extLst>
              <a:ext uri="{FF2B5EF4-FFF2-40B4-BE49-F238E27FC236}">
                <a16:creationId xmlns:a16="http://schemas.microsoft.com/office/drawing/2014/main" id="{526703A3-BA59-AA3B-0067-8A36F976AE0A}"/>
              </a:ext>
            </a:extLst>
          </p:cNvPr>
          <p:cNvPicPr>
            <a:picLocks noChangeAspect="1"/>
          </p:cNvPicPr>
          <p:nvPr/>
        </p:nvPicPr>
        <p:blipFill>
          <a:blip r:embed="rId3"/>
          <a:stretch>
            <a:fillRect/>
          </a:stretch>
        </p:blipFill>
        <p:spPr>
          <a:xfrm>
            <a:off x="6549685" y="570733"/>
            <a:ext cx="5345907" cy="6280203"/>
          </a:xfrm>
          <a:prstGeom prst="rect">
            <a:avLst/>
          </a:prstGeom>
        </p:spPr>
      </p:pic>
      <p:sp>
        <p:nvSpPr>
          <p:cNvPr id="11" name="文本框 10">
            <a:extLst>
              <a:ext uri="{FF2B5EF4-FFF2-40B4-BE49-F238E27FC236}">
                <a16:creationId xmlns:a16="http://schemas.microsoft.com/office/drawing/2014/main" id="{5A8C0C78-BE1F-0342-3CB5-8DA93B648A05}"/>
              </a:ext>
            </a:extLst>
          </p:cNvPr>
          <p:cNvSpPr txBox="1"/>
          <p:nvPr/>
        </p:nvSpPr>
        <p:spPr>
          <a:xfrm rot="18387444">
            <a:off x="6844365" y="3021106"/>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3270062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5B98-D4FC-2161-BE0E-EF64D4A34E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C08840-A51E-6BD0-5418-B96E47919450}"/>
              </a:ext>
            </a:extLst>
          </p:cNvPr>
          <p:cNvSpPr>
            <a:spLocks noGrp="1"/>
          </p:cNvSpPr>
          <p:nvPr>
            <p:ph type="title"/>
          </p:nvPr>
        </p:nvSpPr>
        <p:spPr>
          <a:xfrm>
            <a:off x="421337" y="136525"/>
            <a:ext cx="10015797" cy="595630"/>
          </a:xfrm>
        </p:spPr>
        <p:txBody>
          <a:bodyPr/>
          <a:lstStyle/>
          <a:p>
            <a:r>
              <a:rPr kumimoji="1" lang="en-US" altLang="zh-CN" spc="-60">
                <a:cs typeface="+mj-cs"/>
              </a:rPr>
              <a:t>Example of Single Agent</a:t>
            </a:r>
            <a:endParaRPr lang="zh-CN" altLang="en-US" sz="3600"/>
          </a:p>
        </p:txBody>
      </p:sp>
      <p:sp>
        <p:nvSpPr>
          <p:cNvPr id="3" name="文本框 2">
            <a:extLst>
              <a:ext uri="{FF2B5EF4-FFF2-40B4-BE49-F238E27FC236}">
                <a16:creationId xmlns:a16="http://schemas.microsoft.com/office/drawing/2014/main" id="{86B4D9AB-B8D0-F7E6-EB7D-E12BBD2E30B9}"/>
              </a:ext>
            </a:extLst>
          </p:cNvPr>
          <p:cNvSpPr txBox="1"/>
          <p:nvPr/>
        </p:nvSpPr>
        <p:spPr>
          <a:xfrm>
            <a:off x="4688729" y="2034646"/>
            <a:ext cx="5099930" cy="400110"/>
          </a:xfrm>
          <a:prstGeom prst="rect">
            <a:avLst/>
          </a:prstGeom>
          <a:noFill/>
        </p:spPr>
        <p:txBody>
          <a:bodyPr wrap="square" rtlCol="0">
            <a:spAutoFit/>
          </a:bodyPr>
          <a:lstStyle/>
          <a:p>
            <a:endParaRPr lang="en-US" altLang="zh-CN" sz="2000" b="1">
              <a:latin typeface="微软雅黑" panose="020B0503020204020204" pitchFamily="34" charset="-122"/>
              <a:ea typeface="微软雅黑" panose="020B0503020204020204" pitchFamily="34" charset="-122"/>
            </a:endParaRPr>
          </a:p>
        </p:txBody>
      </p:sp>
      <p:grpSp>
        <p:nvGrpSpPr>
          <p:cNvPr id="10" name="组合 9"/>
          <p:cNvGrpSpPr/>
          <p:nvPr/>
        </p:nvGrpSpPr>
        <p:grpSpPr>
          <a:xfrm>
            <a:off x="2718033" y="2034646"/>
            <a:ext cx="7378080" cy="4181659"/>
            <a:chOff x="4985" y="2169"/>
            <a:chExt cx="11950" cy="7207"/>
          </a:xfrm>
        </p:grpSpPr>
        <p:pic>
          <p:nvPicPr>
            <p:cNvPr id="6" name="图片 5"/>
            <p:cNvPicPr>
              <a:picLocks noChangeAspect="1"/>
            </p:cNvPicPr>
            <p:nvPr/>
          </p:nvPicPr>
          <p:blipFill>
            <a:blip r:embed="rId3"/>
            <a:srcRect b="92696"/>
            <a:stretch>
              <a:fillRect/>
            </a:stretch>
          </p:blipFill>
          <p:spPr>
            <a:xfrm>
              <a:off x="4985" y="2169"/>
              <a:ext cx="11950" cy="919"/>
            </a:xfrm>
            <a:prstGeom prst="rect">
              <a:avLst/>
            </a:prstGeom>
          </p:spPr>
        </p:pic>
        <p:pic>
          <p:nvPicPr>
            <p:cNvPr id="8" name="图片 7"/>
            <p:cNvPicPr>
              <a:picLocks noChangeAspect="1"/>
            </p:cNvPicPr>
            <p:nvPr/>
          </p:nvPicPr>
          <p:blipFill>
            <a:blip r:embed="rId3"/>
            <a:srcRect t="56370"/>
            <a:stretch>
              <a:fillRect/>
            </a:stretch>
          </p:blipFill>
          <p:spPr>
            <a:xfrm>
              <a:off x="4985" y="3886"/>
              <a:ext cx="11950" cy="5490"/>
            </a:xfrm>
            <a:prstGeom prst="rect">
              <a:avLst/>
            </a:prstGeom>
          </p:spPr>
        </p:pic>
        <p:sp>
          <p:nvSpPr>
            <p:cNvPr id="11" name="矩形 10"/>
            <p:cNvSpPr/>
            <p:nvPr/>
          </p:nvSpPr>
          <p:spPr>
            <a:xfrm>
              <a:off x="4985" y="3088"/>
              <a:ext cx="11949" cy="800"/>
            </a:xfrm>
            <a:prstGeom prst="rect">
              <a:avLst/>
            </a:prstGeom>
            <a:solidFill>
              <a:srgbClr val="30303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lvl="2" indent="457200" algn="l" fontAlgn="auto"/>
              <a:r>
                <a:rPr lang="en-US" altLang="zh-CN" b="1">
                  <a:solidFill>
                    <a:srgbClr val="00B050"/>
                  </a:solidFill>
                  <a:sym typeface="+mn-ea"/>
                </a:rPr>
                <a:t>(auto select “Planner”)</a:t>
              </a:r>
              <a:endParaRPr lang="en-US" altLang="zh-CN" b="1">
                <a:solidFill>
                  <a:srgbClr val="00B050"/>
                </a:solidFill>
              </a:endParaRPr>
            </a:p>
          </p:txBody>
        </p:sp>
      </p:grpSp>
      <p:sp>
        <p:nvSpPr>
          <p:cNvPr id="12" name="矩形 11"/>
          <p:cNvSpPr/>
          <p:nvPr/>
        </p:nvSpPr>
        <p:spPr>
          <a:xfrm>
            <a:off x="2718032" y="4572000"/>
            <a:ext cx="7378081" cy="945510"/>
          </a:xfrm>
          <a:prstGeom prst="rect">
            <a:avLst/>
          </a:prstGeom>
          <a:noFill/>
          <a:ln w="2222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D043D59B-0087-080C-9426-64F68CDB1780}"/>
              </a:ext>
            </a:extLst>
          </p:cNvPr>
          <p:cNvSpPr txBox="1"/>
          <p:nvPr/>
        </p:nvSpPr>
        <p:spPr>
          <a:xfrm>
            <a:off x="2564561" y="1334973"/>
            <a:ext cx="9954283"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Decompose complex task into multiple sub-tasks</a:t>
            </a:r>
          </a:p>
        </p:txBody>
      </p:sp>
      <p:sp>
        <p:nvSpPr>
          <p:cNvPr id="7" name="文本框 6">
            <a:extLst>
              <a:ext uri="{FF2B5EF4-FFF2-40B4-BE49-F238E27FC236}">
                <a16:creationId xmlns:a16="http://schemas.microsoft.com/office/drawing/2014/main" id="{F2AEE543-11B1-C31D-ED43-0665BEAE39F6}"/>
              </a:ext>
            </a:extLst>
          </p:cNvPr>
          <p:cNvSpPr txBox="1"/>
          <p:nvPr/>
        </p:nvSpPr>
        <p:spPr>
          <a:xfrm>
            <a:off x="5863905" y="6303207"/>
            <a:ext cx="1677798" cy="461665"/>
          </a:xfrm>
          <a:prstGeom prst="rect">
            <a:avLst/>
          </a:prstGeom>
          <a:noFill/>
        </p:spPr>
        <p:txBody>
          <a:bodyPr wrap="square">
            <a:spAutoFit/>
          </a:bodyPr>
          <a:lstStyle/>
          <a:p>
            <a:pPr algn="ctr"/>
            <a:r>
              <a:rPr lang="en-US" altLang="zh-CN" sz="2400">
                <a:latin typeface="微软雅黑" panose="020B0503020204020204" pitchFamily="34" charset="-122"/>
                <a:ea typeface="微软雅黑" panose="020B0503020204020204" pitchFamily="34" charset="-122"/>
              </a:rPr>
              <a:t>Example</a:t>
            </a:r>
          </a:p>
        </p:txBody>
      </p:sp>
      <p:sp>
        <p:nvSpPr>
          <p:cNvPr id="13" name="文本框 12">
            <a:extLst>
              <a:ext uri="{FF2B5EF4-FFF2-40B4-BE49-F238E27FC236}">
                <a16:creationId xmlns:a16="http://schemas.microsoft.com/office/drawing/2014/main" id="{2D9560B9-8FA7-115B-0E5B-1093BA3690CF}"/>
              </a:ext>
            </a:extLst>
          </p:cNvPr>
          <p:cNvSpPr txBox="1"/>
          <p:nvPr/>
        </p:nvSpPr>
        <p:spPr>
          <a:xfrm>
            <a:off x="404579" y="1235685"/>
            <a:ext cx="1691308" cy="645160"/>
          </a:xfrm>
          <a:prstGeom prst="rect">
            <a:avLst/>
          </a:prstGeom>
          <a:noFill/>
        </p:spPr>
        <p:txBody>
          <a:bodyPr wrap="square" rtlCol="0">
            <a:spAutoFit/>
          </a:bodyPr>
          <a:lstStyle/>
          <a:p>
            <a:pPr algn="ctr"/>
            <a:r>
              <a:rPr lang="en-US" altLang="zh-CN" sz="3600" b="1">
                <a:solidFill>
                  <a:srgbClr val="0070C0"/>
                </a:solidFill>
                <a:latin typeface="Calibri" panose="020F0502020204030204" pitchFamily="34" charset="0"/>
                <a:ea typeface="Calibri" panose="020F0502020204030204" pitchFamily="34" charset="0"/>
                <a:cs typeface="Calibri" panose="020F0502020204030204" pitchFamily="34" charset="0"/>
              </a:rPr>
              <a:t>Planner</a:t>
            </a:r>
            <a:endParaRPr lang="en-US" altLang="zh-CN"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7C1C5171-22F0-8F84-E425-587E7A9694B3}"/>
              </a:ext>
            </a:extLst>
          </p:cNvPr>
          <p:cNvSpPr txBox="1"/>
          <p:nvPr/>
        </p:nvSpPr>
        <p:spPr>
          <a:xfrm rot="18387444">
            <a:off x="3506210" y="3740805"/>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884840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5B98-D4FC-2161-BE0E-EF64D4A34E70}"/>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C397F547-1720-851E-2615-2B3DEFEB345A}"/>
              </a:ext>
            </a:extLst>
          </p:cNvPr>
          <p:cNvPicPr>
            <a:picLocks noChangeAspect="1"/>
          </p:cNvPicPr>
          <p:nvPr/>
        </p:nvPicPr>
        <p:blipFill>
          <a:blip r:embed="rId3"/>
          <a:stretch>
            <a:fillRect/>
          </a:stretch>
        </p:blipFill>
        <p:spPr>
          <a:xfrm>
            <a:off x="2158919" y="1385670"/>
            <a:ext cx="7479167" cy="4917808"/>
          </a:xfrm>
          <a:prstGeom prst="rect">
            <a:avLst/>
          </a:prstGeom>
        </p:spPr>
      </p:pic>
      <p:sp>
        <p:nvSpPr>
          <p:cNvPr id="2" name="标题 1">
            <a:extLst>
              <a:ext uri="{FF2B5EF4-FFF2-40B4-BE49-F238E27FC236}">
                <a16:creationId xmlns:a16="http://schemas.microsoft.com/office/drawing/2014/main" id="{03C08840-A51E-6BD0-5418-B96E47919450}"/>
              </a:ext>
            </a:extLst>
          </p:cNvPr>
          <p:cNvSpPr>
            <a:spLocks noGrp="1"/>
          </p:cNvSpPr>
          <p:nvPr>
            <p:ph type="title"/>
          </p:nvPr>
        </p:nvSpPr>
        <p:spPr>
          <a:xfrm>
            <a:off x="421337" y="136525"/>
            <a:ext cx="10015797" cy="595630"/>
          </a:xfrm>
        </p:spPr>
        <p:txBody>
          <a:bodyPr/>
          <a:lstStyle/>
          <a:p>
            <a:r>
              <a:rPr kumimoji="1" lang="en-US" altLang="zh-CN" spc="-60" dirty="0">
                <a:cs typeface="+mj-cs"/>
              </a:rPr>
              <a:t>Example of Single Agent</a:t>
            </a:r>
            <a:endParaRPr lang="zh-CN" altLang="en-US" sz="3600" dirty="0"/>
          </a:p>
        </p:txBody>
      </p:sp>
      <p:sp>
        <p:nvSpPr>
          <p:cNvPr id="3" name="文本框 2">
            <a:extLst>
              <a:ext uri="{FF2B5EF4-FFF2-40B4-BE49-F238E27FC236}">
                <a16:creationId xmlns:a16="http://schemas.microsoft.com/office/drawing/2014/main" id="{86B4D9AB-B8D0-F7E6-EB7D-E12BBD2E30B9}"/>
              </a:ext>
            </a:extLst>
          </p:cNvPr>
          <p:cNvSpPr txBox="1"/>
          <p:nvPr/>
        </p:nvSpPr>
        <p:spPr>
          <a:xfrm>
            <a:off x="4688729" y="2034646"/>
            <a:ext cx="5099930" cy="400110"/>
          </a:xfrm>
          <a:prstGeom prst="rect">
            <a:avLst/>
          </a:prstGeom>
          <a:noFill/>
        </p:spPr>
        <p:txBody>
          <a:bodyPr wrap="square" rtlCol="0">
            <a:spAutoFit/>
          </a:bodyPr>
          <a:lstStyle/>
          <a:p>
            <a:endParaRPr lang="en-US" altLang="zh-CN" sz="2000" b="1">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F2AEE543-11B1-C31D-ED43-0665BEAE39F6}"/>
              </a:ext>
            </a:extLst>
          </p:cNvPr>
          <p:cNvSpPr txBox="1"/>
          <p:nvPr/>
        </p:nvSpPr>
        <p:spPr>
          <a:xfrm>
            <a:off x="5863905" y="6303207"/>
            <a:ext cx="1677798" cy="461665"/>
          </a:xfrm>
          <a:prstGeom prst="rect">
            <a:avLst/>
          </a:prstGeom>
          <a:noFill/>
        </p:spPr>
        <p:txBody>
          <a:bodyPr wrap="square">
            <a:spAutoFit/>
          </a:bodyPr>
          <a:lstStyle/>
          <a:p>
            <a:pPr algn="ctr"/>
            <a:r>
              <a:rPr lang="en-US" altLang="zh-CN" sz="2400">
                <a:latin typeface="微软雅黑" panose="020B0503020204020204" pitchFamily="34" charset="-122"/>
                <a:ea typeface="微软雅黑" panose="020B0503020204020204" pitchFamily="34" charset="-122"/>
              </a:rPr>
              <a:t>Example</a:t>
            </a:r>
          </a:p>
        </p:txBody>
      </p:sp>
      <p:sp>
        <p:nvSpPr>
          <p:cNvPr id="13" name="文本框 12">
            <a:extLst>
              <a:ext uri="{FF2B5EF4-FFF2-40B4-BE49-F238E27FC236}">
                <a16:creationId xmlns:a16="http://schemas.microsoft.com/office/drawing/2014/main" id="{2D9560B9-8FA7-115B-0E5B-1093BA3690CF}"/>
              </a:ext>
            </a:extLst>
          </p:cNvPr>
          <p:cNvSpPr txBox="1"/>
          <p:nvPr/>
        </p:nvSpPr>
        <p:spPr>
          <a:xfrm>
            <a:off x="404579" y="1235685"/>
            <a:ext cx="1691308" cy="645160"/>
          </a:xfrm>
          <a:prstGeom prst="rect">
            <a:avLst/>
          </a:prstGeom>
          <a:noFill/>
        </p:spPr>
        <p:txBody>
          <a:bodyPr wrap="square" rtlCol="0">
            <a:spAutoFit/>
          </a:bodyPr>
          <a:lstStyle/>
          <a:p>
            <a:pPr algn="ctr"/>
            <a:r>
              <a:rPr lang="en-US" altLang="zh-CN" sz="3600" b="1">
                <a:solidFill>
                  <a:srgbClr val="0070C0"/>
                </a:solidFill>
                <a:latin typeface="Calibri" panose="020F0502020204030204" pitchFamily="34" charset="0"/>
                <a:ea typeface="Calibri" panose="020F0502020204030204" pitchFamily="34" charset="0"/>
                <a:cs typeface="Calibri" panose="020F0502020204030204" pitchFamily="34" charset="0"/>
              </a:rPr>
              <a:t>Planner</a:t>
            </a:r>
            <a:endParaRPr lang="en-US" altLang="zh-CN"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7C1C5171-22F0-8F84-E425-587E7A9694B3}"/>
              </a:ext>
            </a:extLst>
          </p:cNvPr>
          <p:cNvSpPr txBox="1"/>
          <p:nvPr/>
        </p:nvSpPr>
        <p:spPr>
          <a:xfrm rot="18387444">
            <a:off x="3506210" y="3740805"/>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3536348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5B98-D4FC-2161-BE0E-EF64D4A34E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C08840-A51E-6BD0-5418-B96E47919450}"/>
              </a:ext>
            </a:extLst>
          </p:cNvPr>
          <p:cNvSpPr>
            <a:spLocks noGrp="1"/>
          </p:cNvSpPr>
          <p:nvPr>
            <p:ph type="title"/>
          </p:nvPr>
        </p:nvSpPr>
        <p:spPr>
          <a:xfrm>
            <a:off x="421337" y="136525"/>
            <a:ext cx="10015797" cy="595630"/>
          </a:xfrm>
        </p:spPr>
        <p:txBody>
          <a:bodyPr/>
          <a:lstStyle/>
          <a:p>
            <a:r>
              <a:rPr kumimoji="1" lang="en-US" altLang="zh-CN" spc="-60">
                <a:cs typeface="+mj-cs"/>
              </a:rPr>
              <a:t>Example of Single Agent</a:t>
            </a:r>
            <a:endParaRPr lang="zh-CN" altLang="en-US" sz="3600"/>
          </a:p>
        </p:txBody>
      </p:sp>
      <p:grpSp>
        <p:nvGrpSpPr>
          <p:cNvPr id="13" name="组合 12"/>
          <p:cNvGrpSpPr/>
          <p:nvPr/>
        </p:nvGrpSpPr>
        <p:grpSpPr>
          <a:xfrm>
            <a:off x="4165913" y="925107"/>
            <a:ext cx="5744210" cy="5881370"/>
            <a:chOff x="4932" y="1057"/>
            <a:chExt cx="9046" cy="9262"/>
          </a:xfrm>
        </p:grpSpPr>
        <p:sp>
          <p:nvSpPr>
            <p:cNvPr id="5" name="矩形 4"/>
            <p:cNvSpPr/>
            <p:nvPr/>
          </p:nvSpPr>
          <p:spPr>
            <a:xfrm>
              <a:off x="4932" y="2101"/>
              <a:ext cx="9047" cy="461"/>
            </a:xfrm>
            <a:prstGeom prst="rect">
              <a:avLst/>
            </a:prstGeom>
            <a:solidFill>
              <a:srgbClr val="30303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1" algn="l"/>
              <a:r>
                <a:rPr lang="en-US" altLang="zh-CN" sz="1600" b="1">
                  <a:solidFill>
                    <a:srgbClr val="00B050"/>
                  </a:solidFill>
                </a:rPr>
                <a:t>(auto select “Coder”)</a:t>
              </a:r>
            </a:p>
          </p:txBody>
        </p:sp>
        <p:pic>
          <p:nvPicPr>
            <p:cNvPr id="4" name="图片 3"/>
            <p:cNvPicPr>
              <a:picLocks noChangeAspect="1"/>
            </p:cNvPicPr>
            <p:nvPr/>
          </p:nvPicPr>
          <p:blipFill>
            <a:blip r:embed="rId3"/>
            <a:stretch>
              <a:fillRect/>
            </a:stretch>
          </p:blipFill>
          <p:spPr>
            <a:xfrm>
              <a:off x="4932" y="1057"/>
              <a:ext cx="9047" cy="1086"/>
            </a:xfrm>
            <a:prstGeom prst="rect">
              <a:avLst/>
            </a:prstGeom>
          </p:spPr>
        </p:pic>
        <p:pic>
          <p:nvPicPr>
            <p:cNvPr id="7" name="图片 6"/>
            <p:cNvPicPr>
              <a:picLocks noChangeAspect="1"/>
            </p:cNvPicPr>
            <p:nvPr/>
          </p:nvPicPr>
          <p:blipFill>
            <a:blip r:embed="rId4"/>
            <a:stretch>
              <a:fillRect/>
            </a:stretch>
          </p:blipFill>
          <p:spPr>
            <a:xfrm>
              <a:off x="4932" y="2561"/>
              <a:ext cx="9047" cy="7758"/>
            </a:xfrm>
            <a:prstGeom prst="rect">
              <a:avLst/>
            </a:prstGeom>
          </p:spPr>
        </p:pic>
      </p:grpSp>
      <p:sp>
        <p:nvSpPr>
          <p:cNvPr id="15" name="矩形 14"/>
          <p:cNvSpPr/>
          <p:nvPr/>
        </p:nvSpPr>
        <p:spPr>
          <a:xfrm>
            <a:off x="4280848" y="2421527"/>
            <a:ext cx="5568315" cy="3413760"/>
          </a:xfrm>
          <a:prstGeom prst="rect">
            <a:avLst/>
          </a:prstGeom>
          <a:noFill/>
          <a:ln w="2222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7876218" y="3101612"/>
            <a:ext cx="2161540" cy="342265"/>
          </a:xfrm>
          <a:prstGeom prst="rect">
            <a:avLst/>
          </a:prstGeom>
          <a:noFill/>
        </p:spPr>
        <p:txBody>
          <a:bodyPr wrap="square" rtlCol="0">
            <a:noAutofit/>
          </a:bodyPr>
          <a:lstStyle/>
          <a:p>
            <a:r>
              <a:rPr lang="en-US" altLang="zh-CN">
                <a:solidFill>
                  <a:srgbClr val="FFC000"/>
                </a:solidFill>
              </a:rPr>
              <a:t>copy the code block</a:t>
            </a:r>
          </a:p>
        </p:txBody>
      </p:sp>
      <p:cxnSp>
        <p:nvCxnSpPr>
          <p:cNvPr id="19" name="直接箭头连接符 18"/>
          <p:cNvCxnSpPr/>
          <p:nvPr/>
        </p:nvCxnSpPr>
        <p:spPr>
          <a:xfrm flipV="1">
            <a:off x="9116373" y="2806972"/>
            <a:ext cx="477520" cy="294640"/>
          </a:xfrm>
          <a:prstGeom prst="straightConnector1">
            <a:avLst/>
          </a:prstGeom>
          <a:ln w="317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3" name="文本框 2">
            <a:extLst>
              <a:ext uri="{FF2B5EF4-FFF2-40B4-BE49-F238E27FC236}">
                <a16:creationId xmlns:a16="http://schemas.microsoft.com/office/drawing/2014/main" id="{5676A448-B82B-E094-B863-2CF4B445CDB2}"/>
              </a:ext>
            </a:extLst>
          </p:cNvPr>
          <p:cNvSpPr txBox="1"/>
          <p:nvPr/>
        </p:nvSpPr>
        <p:spPr>
          <a:xfrm>
            <a:off x="342379" y="2123295"/>
            <a:ext cx="3346069"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Generate internal BESIII codes </a:t>
            </a:r>
          </a:p>
        </p:txBody>
      </p:sp>
      <p:sp>
        <p:nvSpPr>
          <p:cNvPr id="6" name="文本框 5">
            <a:extLst>
              <a:ext uri="{FF2B5EF4-FFF2-40B4-BE49-F238E27FC236}">
                <a16:creationId xmlns:a16="http://schemas.microsoft.com/office/drawing/2014/main" id="{964766E8-DE6F-9525-129C-62E7B6DC6D73}"/>
              </a:ext>
            </a:extLst>
          </p:cNvPr>
          <p:cNvSpPr txBox="1"/>
          <p:nvPr/>
        </p:nvSpPr>
        <p:spPr>
          <a:xfrm>
            <a:off x="2488115" y="6237648"/>
            <a:ext cx="1677798" cy="461665"/>
          </a:xfrm>
          <a:prstGeom prst="rect">
            <a:avLst/>
          </a:prstGeom>
          <a:noFill/>
        </p:spPr>
        <p:txBody>
          <a:bodyPr wrap="square">
            <a:spAutoFit/>
          </a:bodyPr>
          <a:lstStyle/>
          <a:p>
            <a:pPr algn="ctr"/>
            <a:r>
              <a:rPr lang="en-US" altLang="zh-CN" sz="2400">
                <a:latin typeface="微软雅黑" panose="020B0503020204020204" pitchFamily="34" charset="-122"/>
                <a:ea typeface="微软雅黑" panose="020B0503020204020204" pitchFamily="34" charset="-122"/>
              </a:rPr>
              <a:t>Example</a:t>
            </a:r>
          </a:p>
        </p:txBody>
      </p:sp>
      <p:sp>
        <p:nvSpPr>
          <p:cNvPr id="8" name="文本框 7">
            <a:extLst>
              <a:ext uri="{FF2B5EF4-FFF2-40B4-BE49-F238E27FC236}">
                <a16:creationId xmlns:a16="http://schemas.microsoft.com/office/drawing/2014/main" id="{4BFAF317-D704-8996-D4F8-479A274460FF}"/>
              </a:ext>
            </a:extLst>
          </p:cNvPr>
          <p:cNvSpPr txBox="1"/>
          <p:nvPr/>
        </p:nvSpPr>
        <p:spPr>
          <a:xfrm>
            <a:off x="404579" y="1235685"/>
            <a:ext cx="1691308" cy="645160"/>
          </a:xfrm>
          <a:prstGeom prst="rect">
            <a:avLst/>
          </a:prstGeom>
          <a:noFill/>
        </p:spPr>
        <p:txBody>
          <a:bodyPr wrap="square" rtlCol="0">
            <a:spAutoFit/>
          </a:bodyPr>
          <a:lstStyle/>
          <a:p>
            <a:pPr algn="ctr"/>
            <a:r>
              <a:rPr lang="en-US" altLang="zh-CN" sz="3600" b="1">
                <a:solidFill>
                  <a:srgbClr val="0070C0"/>
                </a:solidFill>
                <a:latin typeface="Calibri" panose="020F0502020204030204" pitchFamily="34" charset="0"/>
                <a:ea typeface="Calibri" panose="020F0502020204030204" pitchFamily="34" charset="0"/>
                <a:cs typeface="Calibri" panose="020F0502020204030204" pitchFamily="34" charset="0"/>
              </a:rPr>
              <a:t>Coder</a:t>
            </a:r>
            <a:endParaRPr lang="en-US" altLang="zh-CN"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A9571EEF-AE63-0105-67CB-0E6AFD6D1B03}"/>
              </a:ext>
            </a:extLst>
          </p:cNvPr>
          <p:cNvSpPr txBox="1"/>
          <p:nvPr/>
        </p:nvSpPr>
        <p:spPr>
          <a:xfrm>
            <a:off x="10025693" y="3462242"/>
            <a:ext cx="1677798" cy="1815882"/>
          </a:xfrm>
          <a:prstGeom prst="rect">
            <a:avLst/>
          </a:prstGeom>
          <a:noFill/>
        </p:spPr>
        <p:txBody>
          <a:bodyPr wrap="square">
            <a:spAutoFit/>
          </a:bodyPr>
          <a:lstStyle/>
          <a:p>
            <a:r>
              <a:rPr lang="en-US" altLang="zh-CN" sz="1600">
                <a:latin typeface="微软雅黑" panose="020B0503020204020204" pitchFamily="34" charset="-122"/>
                <a:ea typeface="微软雅黑" panose="020B0503020204020204" pitchFamily="34" charset="-122"/>
              </a:rPr>
              <a:t>Note: Demonstrated the ability to generate ROOT code, using BOSS code internally.</a:t>
            </a:r>
          </a:p>
        </p:txBody>
      </p:sp>
      <p:sp>
        <p:nvSpPr>
          <p:cNvPr id="10" name="文本框 9">
            <a:extLst>
              <a:ext uri="{FF2B5EF4-FFF2-40B4-BE49-F238E27FC236}">
                <a16:creationId xmlns:a16="http://schemas.microsoft.com/office/drawing/2014/main" id="{B0B24777-BF73-C34D-484A-EDEC876D5C28}"/>
              </a:ext>
            </a:extLst>
          </p:cNvPr>
          <p:cNvSpPr txBox="1"/>
          <p:nvPr/>
        </p:nvSpPr>
        <p:spPr>
          <a:xfrm rot="18387444">
            <a:off x="3506210" y="3740805"/>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155699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5B98-D4FC-2161-BE0E-EF64D4A34E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C08840-A51E-6BD0-5418-B96E47919450}"/>
              </a:ext>
            </a:extLst>
          </p:cNvPr>
          <p:cNvSpPr>
            <a:spLocks noGrp="1"/>
          </p:cNvSpPr>
          <p:nvPr>
            <p:ph type="title"/>
          </p:nvPr>
        </p:nvSpPr>
        <p:spPr>
          <a:xfrm>
            <a:off x="421337" y="136525"/>
            <a:ext cx="10015797" cy="595630"/>
          </a:xfrm>
        </p:spPr>
        <p:txBody>
          <a:bodyPr/>
          <a:lstStyle/>
          <a:p>
            <a:r>
              <a:rPr kumimoji="1" lang="en-US" altLang="zh-CN" spc="-60">
                <a:cs typeface="+mj-cs"/>
              </a:rPr>
              <a:t>Example of Single Agent</a:t>
            </a:r>
            <a:endParaRPr lang="zh-CN" altLang="en-US" sz="3600"/>
          </a:p>
        </p:txBody>
      </p:sp>
      <p:grpSp>
        <p:nvGrpSpPr>
          <p:cNvPr id="13" name="组合 12"/>
          <p:cNvGrpSpPr/>
          <p:nvPr/>
        </p:nvGrpSpPr>
        <p:grpSpPr>
          <a:xfrm>
            <a:off x="4610100" y="1379220"/>
            <a:ext cx="7216140" cy="4988560"/>
            <a:chOff x="7101" y="2379"/>
            <a:chExt cx="11364" cy="7856"/>
          </a:xfrm>
        </p:grpSpPr>
        <p:grpSp>
          <p:nvGrpSpPr>
            <p:cNvPr id="12" name="组合 11"/>
            <p:cNvGrpSpPr/>
            <p:nvPr/>
          </p:nvGrpSpPr>
          <p:grpSpPr>
            <a:xfrm>
              <a:off x="7101" y="2379"/>
              <a:ext cx="11364" cy="7856"/>
              <a:chOff x="7101" y="2379"/>
              <a:chExt cx="11364" cy="7856"/>
            </a:xfrm>
          </p:grpSpPr>
          <p:grpSp>
            <p:nvGrpSpPr>
              <p:cNvPr id="10" name="组合 9"/>
              <p:cNvGrpSpPr/>
              <p:nvPr/>
            </p:nvGrpSpPr>
            <p:grpSpPr>
              <a:xfrm>
                <a:off x="7101" y="5333"/>
                <a:ext cx="11364" cy="4902"/>
                <a:chOff x="7238" y="4307"/>
                <a:chExt cx="11364" cy="4902"/>
              </a:xfrm>
            </p:grpSpPr>
            <p:pic>
              <p:nvPicPr>
                <p:cNvPr id="5" name="图片 4"/>
                <p:cNvPicPr>
                  <a:picLocks noChangeAspect="1"/>
                </p:cNvPicPr>
                <p:nvPr/>
              </p:nvPicPr>
              <p:blipFill>
                <a:blip r:embed="rId3"/>
                <a:stretch>
                  <a:fillRect/>
                </a:stretch>
              </p:blipFill>
              <p:spPr>
                <a:xfrm>
                  <a:off x="7238" y="4913"/>
                  <a:ext cx="11364" cy="4296"/>
                </a:xfrm>
                <a:prstGeom prst="rect">
                  <a:avLst/>
                </a:prstGeom>
              </p:spPr>
            </p:pic>
            <p:sp>
              <p:nvSpPr>
                <p:cNvPr id="7" name="矩形 6"/>
                <p:cNvSpPr/>
                <p:nvPr/>
              </p:nvSpPr>
              <p:spPr>
                <a:xfrm>
                  <a:off x="7238" y="4307"/>
                  <a:ext cx="11364" cy="606"/>
                </a:xfrm>
                <a:prstGeom prst="rect">
                  <a:avLst/>
                </a:prstGeom>
                <a:solidFill>
                  <a:srgbClr val="30303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1" algn="l"/>
                  <a:r>
                    <a:rPr lang="en-US" altLang="zh-CN" sz="1600" b="1">
                      <a:solidFill>
                        <a:srgbClr val="00B050"/>
                      </a:solidFill>
                    </a:rPr>
                    <a:t>(auto select “Tester”)</a:t>
                  </a:r>
                </a:p>
              </p:txBody>
            </p:sp>
          </p:grpSp>
          <p:pic>
            <p:nvPicPr>
              <p:cNvPr id="11" name="图片 10"/>
              <p:cNvPicPr>
                <a:picLocks noChangeAspect="1"/>
              </p:cNvPicPr>
              <p:nvPr/>
            </p:nvPicPr>
            <p:blipFill>
              <a:blip r:embed="rId4"/>
              <a:stretch>
                <a:fillRect/>
              </a:stretch>
            </p:blipFill>
            <p:spPr>
              <a:xfrm>
                <a:off x="7101" y="2379"/>
                <a:ext cx="11364" cy="2952"/>
              </a:xfrm>
              <a:prstGeom prst="rect">
                <a:avLst/>
              </a:prstGeom>
            </p:spPr>
          </p:pic>
        </p:grpSp>
        <p:pic>
          <p:nvPicPr>
            <p:cNvPr id="3" name="图片 2"/>
            <p:cNvPicPr>
              <a:picLocks noChangeAspect="1"/>
            </p:cNvPicPr>
            <p:nvPr/>
          </p:nvPicPr>
          <p:blipFill>
            <a:blip r:embed="rId5"/>
            <a:stretch>
              <a:fillRect/>
            </a:stretch>
          </p:blipFill>
          <p:spPr>
            <a:xfrm>
              <a:off x="15473" y="2493"/>
              <a:ext cx="2734" cy="2561"/>
            </a:xfrm>
            <a:prstGeom prst="rect">
              <a:avLst/>
            </a:prstGeom>
          </p:spPr>
        </p:pic>
      </p:grpSp>
      <p:sp>
        <p:nvSpPr>
          <p:cNvPr id="18" name="文本框 17"/>
          <p:cNvSpPr txBox="1"/>
          <p:nvPr/>
        </p:nvSpPr>
        <p:spPr>
          <a:xfrm>
            <a:off x="7878445" y="1704975"/>
            <a:ext cx="1318260" cy="342265"/>
          </a:xfrm>
          <a:prstGeom prst="rect">
            <a:avLst/>
          </a:prstGeom>
          <a:noFill/>
        </p:spPr>
        <p:txBody>
          <a:bodyPr wrap="square" rtlCol="0">
            <a:noAutofit/>
          </a:bodyPr>
          <a:lstStyle/>
          <a:p>
            <a:r>
              <a:rPr lang="zh-CN" altLang="en-US">
                <a:solidFill>
                  <a:srgbClr val="FFC000"/>
                </a:solidFill>
                <a:sym typeface="+mn-ea"/>
              </a:rPr>
              <a:t>backtick</a:t>
            </a:r>
            <a:r>
              <a:rPr lang="en-US" altLang="zh-CN">
                <a:solidFill>
                  <a:srgbClr val="FFC000"/>
                </a:solidFill>
                <a:sym typeface="+mn-ea"/>
              </a:rPr>
              <a:t>s</a:t>
            </a:r>
          </a:p>
        </p:txBody>
      </p:sp>
      <p:cxnSp>
        <p:nvCxnSpPr>
          <p:cNvPr id="19" name="直接箭头连接符 18"/>
          <p:cNvCxnSpPr/>
          <p:nvPr/>
        </p:nvCxnSpPr>
        <p:spPr>
          <a:xfrm flipV="1">
            <a:off x="8879840" y="1905000"/>
            <a:ext cx="1007110" cy="16510"/>
          </a:xfrm>
          <a:prstGeom prst="straightConnector1">
            <a:avLst/>
          </a:prstGeom>
          <a:ln w="317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7878445" y="2047240"/>
            <a:ext cx="1318260" cy="342265"/>
          </a:xfrm>
          <a:prstGeom prst="rect">
            <a:avLst/>
          </a:prstGeom>
          <a:noFill/>
        </p:spPr>
        <p:txBody>
          <a:bodyPr wrap="square" rtlCol="0">
            <a:noAutofit/>
          </a:bodyPr>
          <a:lstStyle/>
          <a:p>
            <a:r>
              <a:rPr lang="en-US">
                <a:solidFill>
                  <a:srgbClr val="FFC000"/>
                </a:solidFill>
                <a:sym typeface="+mn-ea"/>
              </a:rPr>
              <a:t>file name</a:t>
            </a:r>
          </a:p>
        </p:txBody>
      </p:sp>
      <p:cxnSp>
        <p:nvCxnSpPr>
          <p:cNvPr id="16" name="直接箭头连接符 15"/>
          <p:cNvCxnSpPr/>
          <p:nvPr/>
        </p:nvCxnSpPr>
        <p:spPr>
          <a:xfrm flipV="1">
            <a:off x="8879840" y="2247265"/>
            <a:ext cx="1007110" cy="16510"/>
          </a:xfrm>
          <a:prstGeom prst="straightConnector1">
            <a:avLst/>
          </a:prstGeom>
          <a:ln w="317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a:off x="7878445" y="2543175"/>
            <a:ext cx="1318260" cy="342265"/>
          </a:xfrm>
          <a:prstGeom prst="rect">
            <a:avLst/>
          </a:prstGeom>
          <a:noFill/>
        </p:spPr>
        <p:txBody>
          <a:bodyPr wrap="square" rtlCol="0">
            <a:noAutofit/>
          </a:bodyPr>
          <a:lstStyle/>
          <a:p>
            <a:r>
              <a:rPr lang="en-US">
                <a:solidFill>
                  <a:srgbClr val="FFC000"/>
                </a:solidFill>
                <a:sym typeface="+mn-ea"/>
              </a:rPr>
              <a:t>command</a:t>
            </a:r>
          </a:p>
        </p:txBody>
      </p:sp>
      <p:cxnSp>
        <p:nvCxnSpPr>
          <p:cNvPr id="20" name="直接箭头连接符 19"/>
          <p:cNvCxnSpPr/>
          <p:nvPr/>
        </p:nvCxnSpPr>
        <p:spPr>
          <a:xfrm flipV="1">
            <a:off x="9013825" y="2743200"/>
            <a:ext cx="873125" cy="12700"/>
          </a:xfrm>
          <a:prstGeom prst="straightConnector1">
            <a:avLst/>
          </a:prstGeom>
          <a:ln w="317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8551545" y="1288415"/>
            <a:ext cx="1318260" cy="342265"/>
          </a:xfrm>
          <a:prstGeom prst="rect">
            <a:avLst/>
          </a:prstGeom>
          <a:noFill/>
        </p:spPr>
        <p:txBody>
          <a:bodyPr wrap="square" rtlCol="0">
            <a:noAutofit/>
          </a:bodyPr>
          <a:lstStyle/>
          <a:p>
            <a:r>
              <a:rPr lang="en-US">
                <a:solidFill>
                  <a:srgbClr val="FFC000"/>
                </a:solidFill>
                <a:sym typeface="+mn-ea"/>
              </a:rPr>
              <a:t>code type</a:t>
            </a:r>
          </a:p>
        </p:txBody>
      </p:sp>
      <p:cxnSp>
        <p:nvCxnSpPr>
          <p:cNvPr id="22" name="直接箭头连接符 21"/>
          <p:cNvCxnSpPr/>
          <p:nvPr/>
        </p:nvCxnSpPr>
        <p:spPr>
          <a:xfrm>
            <a:off x="9605010" y="1511935"/>
            <a:ext cx="737870" cy="290830"/>
          </a:xfrm>
          <a:prstGeom prst="straightConnector1">
            <a:avLst/>
          </a:prstGeom>
          <a:ln w="31750">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5020945" y="4832985"/>
            <a:ext cx="3749040" cy="0"/>
          </a:xfrm>
          <a:prstGeom prst="line">
            <a:avLst/>
          </a:prstGeom>
          <a:ln w="25400">
            <a:solidFill>
              <a:srgbClr val="FF0000"/>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21337" y="1189355"/>
            <a:ext cx="1691308" cy="645160"/>
          </a:xfrm>
          <a:prstGeom prst="rect">
            <a:avLst/>
          </a:prstGeom>
          <a:noFill/>
        </p:spPr>
        <p:txBody>
          <a:bodyPr wrap="square" rtlCol="0">
            <a:spAutoFit/>
          </a:bodyPr>
          <a:lstStyle/>
          <a:p>
            <a:pPr algn="ctr"/>
            <a:r>
              <a:rPr lang="en-US" altLang="zh-C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Tester</a:t>
            </a:r>
          </a:p>
        </p:txBody>
      </p:sp>
      <p:sp>
        <p:nvSpPr>
          <p:cNvPr id="4" name="文本框 6">
            <a:extLst>
              <a:ext uri="{FF2B5EF4-FFF2-40B4-BE49-F238E27FC236}">
                <a16:creationId xmlns:a16="http://schemas.microsoft.com/office/drawing/2014/main" id="{F2AEE543-11B1-C31D-ED43-0665BEAE39F6}"/>
              </a:ext>
            </a:extLst>
          </p:cNvPr>
          <p:cNvSpPr txBox="1"/>
          <p:nvPr/>
        </p:nvSpPr>
        <p:spPr>
          <a:xfrm>
            <a:off x="2831020" y="5906115"/>
            <a:ext cx="1677798"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a:latin typeface="微软雅黑" panose="020B0503020204020204" pitchFamily="34" charset="-122"/>
                <a:ea typeface="微软雅黑" panose="020B0503020204020204" pitchFamily="34" charset="-122"/>
              </a:rPr>
              <a:t>Example</a:t>
            </a:r>
          </a:p>
        </p:txBody>
      </p:sp>
      <p:sp>
        <p:nvSpPr>
          <p:cNvPr id="6" name="文本框 5">
            <a:extLst>
              <a:ext uri="{FF2B5EF4-FFF2-40B4-BE49-F238E27FC236}">
                <a16:creationId xmlns:a16="http://schemas.microsoft.com/office/drawing/2014/main" id="{1AF8FC31-C112-5119-6F32-AC34DD1BFF0B}"/>
              </a:ext>
            </a:extLst>
          </p:cNvPr>
          <p:cNvSpPr txBox="1"/>
          <p:nvPr/>
        </p:nvSpPr>
        <p:spPr>
          <a:xfrm>
            <a:off x="342379" y="2047240"/>
            <a:ext cx="4103891" cy="1938992"/>
          </a:xfrm>
          <a:prstGeom prst="rect">
            <a:avLst/>
          </a:prstGeom>
          <a:noFill/>
        </p:spPr>
        <p:txBody>
          <a:bodyPr wrap="square">
            <a:spAutoFit/>
          </a:bodyPr>
          <a:lstStyle/>
          <a:p>
            <a:pPr marL="342900"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Excute analysis code in BESIII environment</a:t>
            </a:r>
          </a:p>
          <a:p>
            <a:pPr marL="342900"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Run on remote HPC server</a:t>
            </a:r>
          </a:p>
          <a:p>
            <a:pPr marL="342900"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Retrieve the results</a:t>
            </a:r>
          </a:p>
        </p:txBody>
      </p:sp>
      <p:sp>
        <p:nvSpPr>
          <p:cNvPr id="8" name="文本框 7">
            <a:extLst>
              <a:ext uri="{FF2B5EF4-FFF2-40B4-BE49-F238E27FC236}">
                <a16:creationId xmlns:a16="http://schemas.microsoft.com/office/drawing/2014/main" id="{D2908FA3-8234-294F-8772-6BB545C8C059}"/>
              </a:ext>
            </a:extLst>
          </p:cNvPr>
          <p:cNvSpPr txBox="1"/>
          <p:nvPr/>
        </p:nvSpPr>
        <p:spPr>
          <a:xfrm rot="18387444">
            <a:off x="5145061" y="3319906"/>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1048218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964BB-AC93-6EB4-D0C4-B352A066405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43B8814-2937-7BC1-4BA2-23671C5BAF3A}"/>
              </a:ext>
            </a:extLst>
          </p:cNvPr>
          <p:cNvSpPr>
            <a:spLocks noGrp="1"/>
          </p:cNvSpPr>
          <p:nvPr>
            <p:ph type="title"/>
          </p:nvPr>
        </p:nvSpPr>
        <p:spPr>
          <a:xfrm>
            <a:off x="421337" y="136525"/>
            <a:ext cx="10015797" cy="595630"/>
          </a:xfrm>
        </p:spPr>
        <p:txBody>
          <a:bodyPr/>
          <a:lstStyle/>
          <a:p>
            <a:r>
              <a:rPr kumimoji="1" lang="en-US" altLang="zh-CN" spc="-60">
                <a:cs typeface="+mj-cs"/>
              </a:rPr>
              <a:t>Example of Multi-Agent System </a:t>
            </a:r>
            <a:endParaRPr lang="zh-CN" altLang="en-US"/>
          </a:p>
        </p:txBody>
      </p:sp>
      <p:pic>
        <p:nvPicPr>
          <p:cNvPr id="4" name="0288286045d0246e8f3b41419b83b13d_raw">
            <a:hlinkClick r:id="" action="ppaction://media"/>
            <a:extLst>
              <a:ext uri="{FF2B5EF4-FFF2-40B4-BE49-F238E27FC236}">
                <a16:creationId xmlns:a16="http://schemas.microsoft.com/office/drawing/2014/main" id="{E7E84DDE-4C44-1BE8-C4B6-AFBD2B3301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7300" y="1040937"/>
            <a:ext cx="9402338" cy="5288815"/>
          </a:xfrm>
          <a:prstGeom prst="rect">
            <a:avLst/>
          </a:prstGeom>
        </p:spPr>
      </p:pic>
      <p:sp>
        <p:nvSpPr>
          <p:cNvPr id="3" name="文本框 2">
            <a:extLst>
              <a:ext uri="{FF2B5EF4-FFF2-40B4-BE49-F238E27FC236}">
                <a16:creationId xmlns:a16="http://schemas.microsoft.com/office/drawing/2014/main" id="{36490AA0-6B60-7593-9AD1-0D7BEB84258F}"/>
              </a:ext>
            </a:extLst>
          </p:cNvPr>
          <p:cNvSpPr txBox="1"/>
          <p:nvPr/>
        </p:nvSpPr>
        <p:spPr>
          <a:xfrm>
            <a:off x="115099" y="1468158"/>
            <a:ext cx="2412201" cy="4708981"/>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Host</a:t>
            </a:r>
            <a:r>
              <a:rPr lang="en-US" altLang="zh-CN" sz="2000" dirty="0">
                <a:latin typeface="微软雅黑" panose="020B0503020204020204" pitchFamily="34" charset="-122"/>
                <a:ea typeface="微软雅黑" panose="020B0503020204020204" pitchFamily="34" charset="-122"/>
              </a:rPr>
              <a:t> agent select suitable speaker</a:t>
            </a:r>
          </a:p>
          <a:p>
            <a:pPr marL="342900" indent="-342900">
              <a:lnSpc>
                <a:spcPct val="10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Coder</a:t>
            </a:r>
            <a:r>
              <a:rPr lang="en-US" altLang="zh-CN" sz="2000" dirty="0">
                <a:latin typeface="微软雅黑" panose="020B0503020204020204" pitchFamily="34" charset="-122"/>
                <a:ea typeface="微软雅黑" panose="020B0503020204020204" pitchFamily="34" charset="-122"/>
              </a:rPr>
              <a:t> generate domain code</a:t>
            </a:r>
          </a:p>
          <a:p>
            <a:pPr marL="342900" indent="-342900">
              <a:lnSpc>
                <a:spcPct val="10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Tester </a:t>
            </a:r>
            <a:r>
              <a:rPr lang="en-US" altLang="zh-CN" sz="2000" dirty="0">
                <a:latin typeface="微软雅黑" panose="020B0503020204020204" pitchFamily="34" charset="-122"/>
                <a:ea typeface="微软雅黑" panose="020B0503020204020204" pitchFamily="34" charset="-122"/>
              </a:rPr>
              <a:t>Call BOSS (BESIII </a:t>
            </a:r>
            <a:r>
              <a:rPr lang="en-US" altLang="zh-CN" sz="2000" dirty="0" err="1">
                <a:latin typeface="微软雅黑" panose="020B0503020204020204" pitchFamily="34" charset="-122"/>
                <a:ea typeface="微软雅黑" panose="020B0503020204020204" pitchFamily="34" charset="-122"/>
              </a:rPr>
              <a:t>Offiline</a:t>
            </a:r>
            <a:r>
              <a:rPr lang="en-US" altLang="zh-CN" sz="2000" dirty="0">
                <a:latin typeface="微软雅黑" panose="020B0503020204020204" pitchFamily="34" charset="-122"/>
                <a:ea typeface="微软雅黑" panose="020B0503020204020204" pitchFamily="34" charset="-122"/>
              </a:rPr>
              <a:t> Software System) to </a:t>
            </a:r>
            <a:r>
              <a:rPr lang="en-US" altLang="zh-CN" sz="2000" dirty="0" err="1">
                <a:latin typeface="微软雅黑" panose="020B0503020204020204" pitchFamily="34" charset="-122"/>
                <a:ea typeface="微软雅黑" panose="020B0503020204020204" pitchFamily="34" charset="-122"/>
              </a:rPr>
              <a:t>excute</a:t>
            </a:r>
            <a:endParaRPr lang="en-US" altLang="zh-CN" sz="2000" dirty="0">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Draw a signal histogram</a:t>
            </a:r>
          </a:p>
          <a:p>
            <a:pPr marL="342900" indent="-342900">
              <a:lnSpc>
                <a:spcPct val="100000"/>
              </a:lnSpc>
              <a:buFont typeface="Arial" panose="020B0604020202020204" pitchFamily="34" charset="0"/>
              <a:buChar char="•"/>
            </a:pPr>
            <a:endParaRPr lang="zh-CN" altLang="en-US" sz="2000" dirty="0">
              <a:latin typeface="微软雅黑" panose="020B0503020204020204" pitchFamily="34" charset="-122"/>
              <a:ea typeface="微软雅黑" panose="020B0503020204020204" pitchFamily="34" charset="-122"/>
            </a:endParaRPr>
          </a:p>
        </p:txBody>
      </p:sp>
      <p:sp>
        <p:nvSpPr>
          <p:cNvPr id="5" name="文本框 6">
            <a:extLst>
              <a:ext uri="{FF2B5EF4-FFF2-40B4-BE49-F238E27FC236}">
                <a16:creationId xmlns:a16="http://schemas.microsoft.com/office/drawing/2014/main" id="{40BC82B7-E0AF-F4EF-5AE2-8D34640E1A73}"/>
              </a:ext>
            </a:extLst>
          </p:cNvPr>
          <p:cNvSpPr txBox="1"/>
          <p:nvPr/>
        </p:nvSpPr>
        <p:spPr>
          <a:xfrm>
            <a:off x="6488620" y="6367780"/>
            <a:ext cx="1677798"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a:latin typeface="微软雅黑" panose="020B0503020204020204" pitchFamily="34" charset="-122"/>
                <a:ea typeface="微软雅黑" panose="020B0503020204020204" pitchFamily="34" charset="-122"/>
              </a:rPr>
              <a:t>Example</a:t>
            </a:r>
          </a:p>
        </p:txBody>
      </p:sp>
      <p:sp>
        <p:nvSpPr>
          <p:cNvPr id="6" name="文本框 5">
            <a:extLst>
              <a:ext uri="{FF2B5EF4-FFF2-40B4-BE49-F238E27FC236}">
                <a16:creationId xmlns:a16="http://schemas.microsoft.com/office/drawing/2014/main" id="{5272F421-9799-89F9-6DFF-4C4A06376FB9}"/>
              </a:ext>
            </a:extLst>
          </p:cNvPr>
          <p:cNvSpPr txBox="1"/>
          <p:nvPr/>
        </p:nvSpPr>
        <p:spPr>
          <a:xfrm rot="18387444">
            <a:off x="7676568" y="2509530"/>
            <a:ext cx="4201215" cy="901465"/>
          </a:xfrm>
          <a:prstGeom prst="rect">
            <a:avLst/>
          </a:prstGeom>
          <a:noFill/>
        </p:spPr>
        <p:txBody>
          <a:bodyPr wrap="none" rtlCol="0">
            <a:spAutoFit/>
          </a:bodyPr>
          <a:lstStyle/>
          <a:p>
            <a:r>
              <a:rPr lang="en-US" altLang="zh-CN" sz="4400" dirty="0">
                <a:solidFill>
                  <a:schemeClr val="accent1"/>
                </a:solidFill>
              </a:rPr>
              <a:t>BESIII Preliminary</a:t>
            </a:r>
            <a:endParaRPr lang="zh-CN" altLang="en-US" sz="4400" dirty="0">
              <a:solidFill>
                <a:schemeClr val="accent1"/>
              </a:solidFill>
            </a:endParaRPr>
          </a:p>
        </p:txBody>
      </p:sp>
    </p:spTree>
    <p:extLst>
      <p:ext uri="{BB962C8B-B14F-4D97-AF65-F5344CB8AC3E}">
        <p14:creationId xmlns:p14="http://schemas.microsoft.com/office/powerpoint/2010/main" val="703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8357" y="340203"/>
            <a:ext cx="4085200" cy="646331"/>
          </a:xfrm>
          <a:prstGeom prst="rect">
            <a:avLst/>
          </a:prstGeom>
        </p:spPr>
        <p:txBody>
          <a:bodyPr wrap="square">
            <a:spAutoFit/>
          </a:bodyPr>
          <a:lstStyle/>
          <a:p>
            <a:pPr defTabSz="914377">
              <a:defRPr/>
            </a:pPr>
            <a:r>
              <a:rPr lang="zh-CN" altLang="en-US" sz="3600" b="1" dirty="0">
                <a:solidFill>
                  <a:prstClr val="black"/>
                </a:solidFill>
                <a:latin typeface="微软雅黑" panose="020B0503020204020204" pitchFamily="34" charset="-122"/>
                <a:ea typeface="微软雅黑" panose="020B0503020204020204" pitchFamily="34" charset="-122"/>
              </a:rPr>
              <a:t>神经元</a:t>
            </a:r>
          </a:p>
        </p:txBody>
      </p:sp>
      <p:grpSp>
        <p:nvGrpSpPr>
          <p:cNvPr id="3" name="组合 2"/>
          <p:cNvGrpSpPr/>
          <p:nvPr/>
        </p:nvGrpSpPr>
        <p:grpSpPr>
          <a:xfrm>
            <a:off x="975951" y="2064836"/>
            <a:ext cx="4667000" cy="2514553"/>
            <a:chOff x="1334814" y="1931737"/>
            <a:chExt cx="6743693" cy="4903051"/>
          </a:xfrm>
        </p:grpSpPr>
        <p:pic>
          <p:nvPicPr>
            <p:cNvPr id="1240" name="Picture 216" descr="http://images2015.cnblogs.com/blog/764050/201606/764050-20160619145050085-1140057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814" y="2112576"/>
              <a:ext cx="6743693" cy="3846012"/>
            </a:xfrm>
            <a:prstGeom prst="rect">
              <a:avLst/>
            </a:prstGeom>
            <a:noFill/>
            <a:extLst>
              <a:ext uri="{909E8E84-426E-40DD-AFC4-6F175D3DCCD1}">
                <a14:hiddenFill xmlns:a14="http://schemas.microsoft.com/office/drawing/2010/main">
                  <a:solidFill>
                    <a:srgbClr val="FFFFFF"/>
                  </a:solidFill>
                </a14:hiddenFill>
              </a:ext>
            </a:extLst>
          </p:spPr>
        </p:pic>
        <p:sp>
          <p:nvSpPr>
            <p:cNvPr id="55" name="圆角矩形 194"/>
            <p:cNvSpPr/>
            <p:nvPr/>
          </p:nvSpPr>
          <p:spPr>
            <a:xfrm>
              <a:off x="3060323" y="1931740"/>
              <a:ext cx="557242" cy="4138852"/>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194"/>
            <p:cNvSpPr/>
            <p:nvPr/>
          </p:nvSpPr>
          <p:spPr>
            <a:xfrm>
              <a:off x="5515278" y="1931737"/>
              <a:ext cx="282309" cy="413884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624444" y="6114639"/>
              <a:ext cx="1333756" cy="720149"/>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权重</a:t>
              </a:r>
            </a:p>
          </p:txBody>
        </p:sp>
        <p:sp>
          <p:nvSpPr>
            <p:cNvPr id="62" name="文本框 61"/>
            <p:cNvSpPr txBox="1"/>
            <p:nvPr/>
          </p:nvSpPr>
          <p:spPr>
            <a:xfrm>
              <a:off x="4975252" y="6066197"/>
              <a:ext cx="1027931" cy="720149"/>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偏置</a:t>
              </a:r>
            </a:p>
          </p:txBody>
        </p:sp>
      </p:grpSp>
      <p:sp>
        <p:nvSpPr>
          <p:cNvPr id="28" name="圆角矩形 194"/>
          <p:cNvSpPr/>
          <p:nvPr/>
        </p:nvSpPr>
        <p:spPr>
          <a:xfrm>
            <a:off x="4067901" y="2064838"/>
            <a:ext cx="228879" cy="212262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319544" y="3927657"/>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激活函数</a:t>
            </a:r>
          </a:p>
        </p:txBody>
      </p:sp>
      <p:grpSp>
        <p:nvGrpSpPr>
          <p:cNvPr id="33" name="组合 32"/>
          <p:cNvGrpSpPr/>
          <p:nvPr/>
        </p:nvGrpSpPr>
        <p:grpSpPr>
          <a:xfrm>
            <a:off x="4182339" y="4381706"/>
            <a:ext cx="1659256" cy="1063919"/>
            <a:chOff x="6325424" y="708969"/>
            <a:chExt cx="2713473" cy="1485299"/>
          </a:xfrm>
        </p:grpSpPr>
        <p:pic>
          <p:nvPicPr>
            <p:cNvPr id="34" name="Picture 59" descr="https://gss3.bdstatic.com/-Po3dSag_xI4khGkpoWK1HF6hhy/baike/c0%3Dbaike116%2C5%2C5%2C116%2C38/sign=9fcc11b6cfbf6c81e33a24badd57da50/d000baa1cd11728b445e79fccbfcc3cec2fd2cf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9855" y="764341"/>
              <a:ext cx="2150196" cy="1429927"/>
            </a:xfrm>
            <a:prstGeom prst="rect">
              <a:avLst/>
            </a:prstGeom>
            <a:noFill/>
            <a:extLst>
              <a:ext uri="{909E8E84-426E-40DD-AFC4-6F175D3DCCD1}">
                <a14:hiddenFill xmlns:a14="http://schemas.microsoft.com/office/drawing/2010/main">
                  <a:solidFill>
                    <a:srgbClr val="FFFFFF"/>
                  </a:solidFill>
                </a14:hiddenFill>
              </a:ext>
            </a:extLst>
          </p:spPr>
        </p:pic>
        <p:sp>
          <p:nvSpPr>
            <p:cNvPr id="35" name="椭圆 34"/>
            <p:cNvSpPr/>
            <p:nvPr/>
          </p:nvSpPr>
          <p:spPr>
            <a:xfrm>
              <a:off x="6325424" y="708969"/>
              <a:ext cx="2713473" cy="1469732"/>
            </a:xfrm>
            <a:prstGeom prst="ellipse">
              <a:avLst/>
            </a:prstGeom>
            <a:solidFill>
              <a:srgbClr val="FF3300">
                <a:alpha val="10000"/>
              </a:srgbClr>
            </a:solidFill>
            <a:ln w="31750">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49" name="组合 48"/>
          <p:cNvGrpSpPr/>
          <p:nvPr/>
        </p:nvGrpSpPr>
        <p:grpSpPr>
          <a:xfrm>
            <a:off x="744309" y="1379531"/>
            <a:ext cx="5804143" cy="546753"/>
            <a:chOff x="793919" y="1426109"/>
            <a:chExt cx="5804143" cy="546752"/>
          </a:xfrm>
        </p:grpSpPr>
        <p:sp>
          <p:nvSpPr>
            <p:cNvPr id="50" name="矩形 49"/>
            <p:cNvSpPr/>
            <p:nvPr/>
          </p:nvSpPr>
          <p:spPr>
            <a:xfrm>
              <a:off x="1255027" y="1426109"/>
              <a:ext cx="5343035" cy="546752"/>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人工神经元的数学模型</a:t>
              </a:r>
            </a:p>
          </p:txBody>
        </p:sp>
        <p:pic>
          <p:nvPicPr>
            <p:cNvPr id="51" name="图片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grpSp>
        <p:nvGrpSpPr>
          <p:cNvPr id="43" name="组合 42"/>
          <p:cNvGrpSpPr/>
          <p:nvPr/>
        </p:nvGrpSpPr>
        <p:grpSpPr>
          <a:xfrm>
            <a:off x="8556967" y="4643191"/>
            <a:ext cx="187367" cy="369332"/>
            <a:chOff x="10714740" y="3344429"/>
            <a:chExt cx="287639" cy="543471"/>
          </a:xfrm>
          <a:noFill/>
        </p:grpSpPr>
        <p:cxnSp>
          <p:nvCxnSpPr>
            <p:cNvPr id="44" name="直接连接符 43"/>
            <p:cNvCxnSpPr/>
            <p:nvPr/>
          </p:nvCxnSpPr>
          <p:spPr>
            <a:xfrm>
              <a:off x="10732886" y="3403093"/>
              <a:ext cx="0" cy="305711"/>
            </a:xfrm>
            <a:prstGeom prst="line">
              <a:avLst/>
            </a:prstGeom>
            <a:grpFill/>
          </p:spPr>
          <p:style>
            <a:lnRef idx="1">
              <a:schemeClr val="accent6"/>
            </a:lnRef>
            <a:fillRef idx="0">
              <a:schemeClr val="accent6"/>
            </a:fillRef>
            <a:effectRef idx="0">
              <a:schemeClr val="accent6"/>
            </a:effectRef>
            <a:fontRef idx="minor">
              <a:schemeClr val="tx1"/>
            </a:fontRef>
          </p:style>
        </p:cxnSp>
        <p:sp>
          <p:nvSpPr>
            <p:cNvPr id="46" name="文本框 45"/>
            <p:cNvSpPr txBox="1"/>
            <p:nvPr/>
          </p:nvSpPr>
          <p:spPr>
            <a:xfrm>
              <a:off x="10714740" y="3344429"/>
              <a:ext cx="287639" cy="543471"/>
            </a:xfrm>
            <a:prstGeom prst="rect">
              <a:avLst/>
            </a:prstGeom>
            <a:grpFill/>
          </p:spPr>
          <p:txBody>
            <a:bodyPr wrap="square" lIns="0" tIns="0" rIns="0" bIns="0" rtlCol="0">
              <a:spAutoFit/>
            </a:bodyPr>
            <a:lstStyle/>
            <a:p>
              <a:endParaRPr lang="zh-CN" altLang="en-US" sz="2400" dirty="0">
                <a:solidFill>
                  <a:schemeClr val="accent6"/>
                </a:solidFill>
              </a:endParaRPr>
            </a:p>
          </p:txBody>
        </p:sp>
      </p:grpSp>
      <p:grpSp>
        <p:nvGrpSpPr>
          <p:cNvPr id="66" name="组合 65">
            <a:extLst>
              <a:ext uri="{FF2B5EF4-FFF2-40B4-BE49-F238E27FC236}">
                <a16:creationId xmlns:a16="http://schemas.microsoft.com/office/drawing/2014/main" id="{24880975-93FD-4D28-9BAE-E8D507246F46}"/>
              </a:ext>
            </a:extLst>
          </p:cNvPr>
          <p:cNvGrpSpPr/>
          <p:nvPr/>
        </p:nvGrpSpPr>
        <p:grpSpPr>
          <a:xfrm>
            <a:off x="348499" y="4480429"/>
            <a:ext cx="1980165" cy="1276496"/>
            <a:chOff x="4283540" y="3760723"/>
            <a:chExt cx="2057400" cy="1752600"/>
          </a:xfrm>
        </p:grpSpPr>
        <p:sp>
          <p:nvSpPr>
            <p:cNvPr id="71" name="object 31">
              <a:extLst>
                <a:ext uri="{FF2B5EF4-FFF2-40B4-BE49-F238E27FC236}">
                  <a16:creationId xmlns:a16="http://schemas.microsoft.com/office/drawing/2014/main" id="{112ECDB4-AABD-406D-BD88-2BAFE87D8A3F}"/>
                </a:ext>
              </a:extLst>
            </p:cNvPr>
            <p:cNvSpPr/>
            <p:nvPr/>
          </p:nvSpPr>
          <p:spPr>
            <a:xfrm>
              <a:off x="4283540" y="4713223"/>
              <a:ext cx="1600200" cy="76200"/>
            </a:xfrm>
            <a:custGeom>
              <a:avLst/>
              <a:gdLst/>
              <a:ahLst/>
              <a:cxnLst/>
              <a:rect l="l" t="t" r="r" b="b"/>
              <a:pathLst>
                <a:path w="1600200" h="76200">
                  <a:moveTo>
                    <a:pt x="1473200" y="0"/>
                  </a:moveTo>
                  <a:lnTo>
                    <a:pt x="1473200" y="76200"/>
                  </a:lnTo>
                  <a:lnTo>
                    <a:pt x="1568450" y="47625"/>
                  </a:lnTo>
                  <a:lnTo>
                    <a:pt x="1485900" y="47625"/>
                  </a:lnTo>
                  <a:lnTo>
                    <a:pt x="1485900" y="28575"/>
                  </a:lnTo>
                  <a:lnTo>
                    <a:pt x="1568450" y="28575"/>
                  </a:lnTo>
                  <a:lnTo>
                    <a:pt x="1473200" y="0"/>
                  </a:lnTo>
                  <a:close/>
                </a:path>
                <a:path w="1600200" h="76200">
                  <a:moveTo>
                    <a:pt x="1473200" y="28575"/>
                  </a:moveTo>
                  <a:lnTo>
                    <a:pt x="0" y="28575"/>
                  </a:lnTo>
                  <a:lnTo>
                    <a:pt x="0" y="47625"/>
                  </a:lnTo>
                  <a:lnTo>
                    <a:pt x="1473200" y="47625"/>
                  </a:lnTo>
                  <a:lnTo>
                    <a:pt x="1473200" y="28575"/>
                  </a:lnTo>
                  <a:close/>
                </a:path>
                <a:path w="1600200" h="76200">
                  <a:moveTo>
                    <a:pt x="1568450" y="28575"/>
                  </a:moveTo>
                  <a:lnTo>
                    <a:pt x="1485900" y="28575"/>
                  </a:lnTo>
                  <a:lnTo>
                    <a:pt x="1485900" y="47625"/>
                  </a:lnTo>
                  <a:lnTo>
                    <a:pt x="1568450" y="47625"/>
                  </a:lnTo>
                  <a:lnTo>
                    <a:pt x="1600200" y="38100"/>
                  </a:lnTo>
                  <a:lnTo>
                    <a:pt x="1568450" y="28575"/>
                  </a:lnTo>
                  <a:close/>
                </a:path>
              </a:pathLst>
            </a:custGeom>
            <a:solidFill>
              <a:srgbClr val="333333"/>
            </a:solidFill>
          </p:spPr>
          <p:txBody>
            <a:bodyPr wrap="square" lIns="0" tIns="0" rIns="0" bIns="0" rtlCol="0"/>
            <a:lstStyle/>
            <a:p>
              <a:endParaRPr/>
            </a:p>
          </p:txBody>
        </p:sp>
        <p:sp>
          <p:nvSpPr>
            <p:cNvPr id="84" name="object 32">
              <a:extLst>
                <a:ext uri="{FF2B5EF4-FFF2-40B4-BE49-F238E27FC236}">
                  <a16:creationId xmlns:a16="http://schemas.microsoft.com/office/drawing/2014/main" id="{10939B22-46B4-4546-AFF6-B427FC41F809}"/>
                </a:ext>
              </a:extLst>
            </p:cNvPr>
            <p:cNvSpPr/>
            <p:nvPr/>
          </p:nvSpPr>
          <p:spPr>
            <a:xfrm>
              <a:off x="4931240" y="3760723"/>
              <a:ext cx="76200" cy="1752600"/>
            </a:xfrm>
            <a:custGeom>
              <a:avLst/>
              <a:gdLst/>
              <a:ahLst/>
              <a:cxnLst/>
              <a:rect l="l" t="t" r="r" b="b"/>
              <a:pathLst>
                <a:path w="76200" h="1752600">
                  <a:moveTo>
                    <a:pt x="47625" y="114300"/>
                  </a:moveTo>
                  <a:lnTo>
                    <a:pt x="28575" y="114300"/>
                  </a:lnTo>
                  <a:lnTo>
                    <a:pt x="28575" y="1752600"/>
                  </a:lnTo>
                  <a:lnTo>
                    <a:pt x="47625" y="1752600"/>
                  </a:lnTo>
                  <a:lnTo>
                    <a:pt x="47625" y="114300"/>
                  </a:lnTo>
                  <a:close/>
                </a:path>
                <a:path w="76200" h="1752600">
                  <a:moveTo>
                    <a:pt x="38100" y="0"/>
                  </a:moveTo>
                  <a:lnTo>
                    <a:pt x="0" y="127000"/>
                  </a:lnTo>
                  <a:lnTo>
                    <a:pt x="28575" y="127000"/>
                  </a:lnTo>
                  <a:lnTo>
                    <a:pt x="28575" y="114300"/>
                  </a:lnTo>
                  <a:lnTo>
                    <a:pt x="72389" y="114300"/>
                  </a:lnTo>
                  <a:lnTo>
                    <a:pt x="38100" y="0"/>
                  </a:lnTo>
                  <a:close/>
                </a:path>
                <a:path w="76200" h="1752600">
                  <a:moveTo>
                    <a:pt x="72389" y="114300"/>
                  </a:moveTo>
                  <a:lnTo>
                    <a:pt x="47625" y="114300"/>
                  </a:lnTo>
                  <a:lnTo>
                    <a:pt x="47625" y="127000"/>
                  </a:lnTo>
                  <a:lnTo>
                    <a:pt x="76200" y="127000"/>
                  </a:lnTo>
                  <a:lnTo>
                    <a:pt x="72389" y="114300"/>
                  </a:lnTo>
                  <a:close/>
                </a:path>
              </a:pathLst>
            </a:custGeom>
            <a:solidFill>
              <a:srgbClr val="333333"/>
            </a:solidFill>
          </p:spPr>
          <p:txBody>
            <a:bodyPr wrap="square" lIns="0" tIns="0" rIns="0" bIns="0" rtlCol="0"/>
            <a:lstStyle/>
            <a:p>
              <a:endParaRPr/>
            </a:p>
          </p:txBody>
        </p:sp>
        <p:sp>
          <p:nvSpPr>
            <p:cNvPr id="85" name="object 33">
              <a:extLst>
                <a:ext uri="{FF2B5EF4-FFF2-40B4-BE49-F238E27FC236}">
                  <a16:creationId xmlns:a16="http://schemas.microsoft.com/office/drawing/2014/main" id="{904B4F5C-5ECC-4C2A-A0CC-EF56F653DC98}"/>
                </a:ext>
              </a:extLst>
            </p:cNvPr>
            <p:cNvSpPr/>
            <p:nvPr/>
          </p:nvSpPr>
          <p:spPr>
            <a:xfrm>
              <a:off x="5045540" y="4294251"/>
              <a:ext cx="1295400" cy="0"/>
            </a:xfrm>
            <a:custGeom>
              <a:avLst/>
              <a:gdLst/>
              <a:ahLst/>
              <a:cxnLst/>
              <a:rect l="l" t="t" r="r" b="b"/>
              <a:pathLst>
                <a:path w="1295400">
                  <a:moveTo>
                    <a:pt x="1295400" y="0"/>
                  </a:moveTo>
                  <a:lnTo>
                    <a:pt x="0" y="0"/>
                  </a:lnTo>
                </a:path>
              </a:pathLst>
            </a:custGeom>
            <a:ln w="9525">
              <a:solidFill>
                <a:srgbClr val="3366FF"/>
              </a:solidFill>
              <a:prstDash val="sysDash"/>
            </a:ln>
          </p:spPr>
          <p:txBody>
            <a:bodyPr wrap="square" lIns="0" tIns="0" rIns="0" bIns="0" rtlCol="0"/>
            <a:lstStyle/>
            <a:p>
              <a:endParaRPr/>
            </a:p>
          </p:txBody>
        </p:sp>
        <p:sp>
          <p:nvSpPr>
            <p:cNvPr id="86" name="object 34">
              <a:extLst>
                <a:ext uri="{FF2B5EF4-FFF2-40B4-BE49-F238E27FC236}">
                  <a16:creationId xmlns:a16="http://schemas.microsoft.com/office/drawing/2014/main" id="{95134451-C144-4DF5-A248-765932A2844A}"/>
                </a:ext>
              </a:extLst>
            </p:cNvPr>
            <p:cNvSpPr txBox="1"/>
            <p:nvPr/>
          </p:nvSpPr>
          <p:spPr>
            <a:xfrm>
              <a:off x="5125549" y="3796538"/>
              <a:ext cx="350520" cy="507084"/>
            </a:xfrm>
            <a:prstGeom prst="rect">
              <a:avLst/>
            </a:prstGeom>
          </p:spPr>
          <p:txBody>
            <a:bodyPr vert="horz" wrap="square" lIns="0" tIns="0" rIns="0" bIns="0" rtlCol="0">
              <a:spAutoFit/>
            </a:bodyPr>
            <a:lstStyle/>
            <a:p>
              <a:pPr marL="12700"/>
              <a:r>
                <a:rPr sz="2400" dirty="0">
                  <a:latin typeface="Times New Roman" panose="02020603050405020304"/>
                  <a:cs typeface="Times New Roman" panose="02020603050405020304"/>
                </a:rPr>
                <a:t>+1</a:t>
              </a:r>
              <a:endParaRPr sz="2400">
                <a:latin typeface="Times New Roman" panose="02020603050405020304"/>
                <a:cs typeface="Times New Roman" panose="02020603050405020304"/>
              </a:endParaRPr>
            </a:p>
          </p:txBody>
        </p:sp>
        <p:sp>
          <p:nvSpPr>
            <p:cNvPr id="88" name="object 35">
              <a:extLst>
                <a:ext uri="{FF2B5EF4-FFF2-40B4-BE49-F238E27FC236}">
                  <a16:creationId xmlns:a16="http://schemas.microsoft.com/office/drawing/2014/main" id="{91D9C1CB-35A4-449C-9D55-0A7F4C571E55}"/>
                </a:ext>
              </a:extLst>
            </p:cNvPr>
            <p:cNvSpPr txBox="1"/>
            <p:nvPr/>
          </p:nvSpPr>
          <p:spPr>
            <a:xfrm>
              <a:off x="5017599" y="4635119"/>
              <a:ext cx="177800" cy="507084"/>
            </a:xfrm>
            <a:prstGeom prst="rect">
              <a:avLst/>
            </a:prstGeom>
          </p:spPr>
          <p:txBody>
            <a:bodyPr vert="horz" wrap="square" lIns="0" tIns="0" rIns="0" bIns="0" rtlCol="0">
              <a:spAutoFit/>
            </a:bodyPr>
            <a:lstStyle/>
            <a:p>
              <a:pPr marL="12700"/>
              <a:r>
                <a:rPr sz="2400" i="1" dirty="0">
                  <a:latin typeface="Times New Roman" panose="02020603050405020304"/>
                  <a:cs typeface="Times New Roman" panose="02020603050405020304"/>
                </a:rPr>
                <a:t>o</a:t>
              </a:r>
              <a:endParaRPr sz="2400" dirty="0">
                <a:latin typeface="Times New Roman" panose="02020603050405020304"/>
                <a:cs typeface="Times New Roman" panose="02020603050405020304"/>
              </a:endParaRPr>
            </a:p>
          </p:txBody>
        </p:sp>
        <p:sp>
          <p:nvSpPr>
            <p:cNvPr id="89" name="object 36">
              <a:extLst>
                <a:ext uri="{FF2B5EF4-FFF2-40B4-BE49-F238E27FC236}">
                  <a16:creationId xmlns:a16="http://schemas.microsoft.com/office/drawing/2014/main" id="{DC017A99-6261-4E93-A608-BF11B2CFBB76}"/>
                </a:ext>
              </a:extLst>
            </p:cNvPr>
            <p:cNvSpPr/>
            <p:nvPr/>
          </p:nvSpPr>
          <p:spPr>
            <a:xfrm>
              <a:off x="4359740" y="4298569"/>
              <a:ext cx="1114425" cy="453390"/>
            </a:xfrm>
            <a:custGeom>
              <a:avLst/>
              <a:gdLst/>
              <a:ahLst/>
              <a:cxnLst/>
              <a:rect l="l" t="t" r="r" b="b"/>
              <a:pathLst>
                <a:path w="1114425" h="453389">
                  <a:moveTo>
                    <a:pt x="0" y="452881"/>
                  </a:moveTo>
                  <a:lnTo>
                    <a:pt x="35163" y="447984"/>
                  </a:lnTo>
                  <a:lnTo>
                    <a:pt x="84624" y="441851"/>
                  </a:lnTo>
                  <a:lnTo>
                    <a:pt x="142827" y="433990"/>
                  </a:lnTo>
                  <a:lnTo>
                    <a:pt x="204216" y="423907"/>
                  </a:lnTo>
                  <a:lnTo>
                    <a:pt x="263233" y="411107"/>
                  </a:lnTo>
                  <a:lnTo>
                    <a:pt x="314325" y="395096"/>
                  </a:lnTo>
                  <a:lnTo>
                    <a:pt x="356687" y="375122"/>
                  </a:lnTo>
                  <a:lnTo>
                    <a:pt x="394612" y="351249"/>
                  </a:lnTo>
                  <a:lnTo>
                    <a:pt x="429990" y="324405"/>
                  </a:lnTo>
                  <a:lnTo>
                    <a:pt x="464711" y="295519"/>
                  </a:lnTo>
                  <a:lnTo>
                    <a:pt x="500668" y="265518"/>
                  </a:lnTo>
                  <a:lnTo>
                    <a:pt x="539750" y="235330"/>
                  </a:lnTo>
                  <a:lnTo>
                    <a:pt x="575693" y="207489"/>
                  </a:lnTo>
                  <a:lnTo>
                    <a:pt x="612691" y="176509"/>
                  </a:lnTo>
                  <a:lnTo>
                    <a:pt x="650634" y="144134"/>
                  </a:lnTo>
                  <a:lnTo>
                    <a:pt x="689410" y="112107"/>
                  </a:lnTo>
                  <a:lnTo>
                    <a:pt x="728907" y="82173"/>
                  </a:lnTo>
                  <a:lnTo>
                    <a:pt x="769016" y="56076"/>
                  </a:lnTo>
                  <a:lnTo>
                    <a:pt x="809625" y="35559"/>
                  </a:lnTo>
                  <a:lnTo>
                    <a:pt x="860865" y="19546"/>
                  </a:lnTo>
                  <a:lnTo>
                    <a:pt x="916869" y="10112"/>
                  </a:lnTo>
                  <a:lnTo>
                    <a:pt x="973931" y="5349"/>
                  </a:lnTo>
                  <a:lnTo>
                    <a:pt x="1028347" y="3349"/>
                  </a:lnTo>
                  <a:lnTo>
                    <a:pt x="1076413" y="2201"/>
                  </a:lnTo>
                  <a:lnTo>
                    <a:pt x="1114425" y="0"/>
                  </a:lnTo>
                </a:path>
              </a:pathLst>
            </a:custGeom>
            <a:ln w="19050">
              <a:solidFill>
                <a:srgbClr val="3366FF"/>
              </a:solidFill>
            </a:ln>
          </p:spPr>
          <p:txBody>
            <a:bodyPr wrap="square" lIns="0" tIns="0" rIns="0" bIns="0" rtlCol="0"/>
            <a:lstStyle/>
            <a:p>
              <a:endParaRPr/>
            </a:p>
          </p:txBody>
        </p:sp>
      </p:grpSp>
      <p:sp>
        <p:nvSpPr>
          <p:cNvPr id="90" name="矩形 89">
            <a:extLst>
              <a:ext uri="{FF2B5EF4-FFF2-40B4-BE49-F238E27FC236}">
                <a16:creationId xmlns:a16="http://schemas.microsoft.com/office/drawing/2014/main" id="{C6C660E6-1E25-4AC1-80BC-25D92D7DDA9C}"/>
              </a:ext>
            </a:extLst>
          </p:cNvPr>
          <p:cNvSpPr/>
          <p:nvPr/>
        </p:nvSpPr>
        <p:spPr>
          <a:xfrm>
            <a:off x="101110" y="5809012"/>
            <a:ext cx="2298409" cy="511807"/>
          </a:xfrm>
          <a:prstGeom prst="rect">
            <a:avLst/>
          </a:prstGeom>
        </p:spPr>
        <p:txBody>
          <a:bodyPr wrap="square">
            <a:spAutoFit/>
          </a:bodyPr>
          <a:lstStyle/>
          <a:p>
            <a:pPr algn="ctr">
              <a:lnSpc>
                <a:spcPct val="125000"/>
              </a:lnSpc>
            </a:pPr>
            <a:r>
              <a:rPr lang="en-US" altLang="zh-CN" sz="2400" dirty="0">
                <a:latin typeface="微软雅黑" panose="020B0503020204020204" pitchFamily="34" charset="-122"/>
                <a:ea typeface="微软雅黑" panose="020B0503020204020204" pitchFamily="34" charset="-122"/>
              </a:rPr>
              <a:t> </a:t>
            </a:r>
            <a:r>
              <a:rPr lang="en-US" altLang="zh-CN" sz="2000" dirty="0">
                <a:solidFill>
                  <a:srgbClr val="CC0099"/>
                </a:solidFill>
                <a:latin typeface="微软雅黑" panose="020B0503020204020204" pitchFamily="34" charset="-122"/>
                <a:ea typeface="微软雅黑" panose="020B0503020204020204" pitchFamily="34" charset="-122"/>
              </a:rPr>
              <a:t>Sigmoid</a:t>
            </a:r>
            <a:r>
              <a:rPr lang="zh-CN" altLang="en-US" sz="2000" dirty="0">
                <a:solidFill>
                  <a:srgbClr val="CC0099"/>
                </a:solidFill>
                <a:latin typeface="微软雅黑" panose="020B0503020204020204" pitchFamily="34" charset="-122"/>
                <a:ea typeface="微软雅黑" panose="020B0503020204020204" pitchFamily="34" charset="-122"/>
              </a:rPr>
              <a:t>函数</a:t>
            </a:r>
            <a:endParaRPr lang="zh-CN" altLang="en-US" sz="2000" dirty="0">
              <a:solidFill>
                <a:srgbClr val="CC0099"/>
              </a:solidFill>
            </a:endParaRPr>
          </a:p>
        </p:txBody>
      </p:sp>
      <p:grpSp>
        <p:nvGrpSpPr>
          <p:cNvPr id="91" name="组合 90">
            <a:extLst>
              <a:ext uri="{FF2B5EF4-FFF2-40B4-BE49-F238E27FC236}">
                <a16:creationId xmlns:a16="http://schemas.microsoft.com/office/drawing/2014/main" id="{D530F496-8289-42DB-B9BB-735144802F43}"/>
              </a:ext>
            </a:extLst>
          </p:cNvPr>
          <p:cNvGrpSpPr/>
          <p:nvPr/>
        </p:nvGrpSpPr>
        <p:grpSpPr>
          <a:xfrm>
            <a:off x="2319256" y="4528571"/>
            <a:ext cx="1540129" cy="1276496"/>
            <a:chOff x="1616540" y="1109599"/>
            <a:chExt cx="1600200" cy="1752600"/>
          </a:xfrm>
        </p:grpSpPr>
        <p:sp>
          <p:nvSpPr>
            <p:cNvPr id="92" name="object 2">
              <a:extLst>
                <a:ext uri="{FF2B5EF4-FFF2-40B4-BE49-F238E27FC236}">
                  <a16:creationId xmlns:a16="http://schemas.microsoft.com/office/drawing/2014/main" id="{3FF57527-97B9-4710-BF64-1A0E6C8F87DF}"/>
                </a:ext>
              </a:extLst>
            </p:cNvPr>
            <p:cNvSpPr/>
            <p:nvPr/>
          </p:nvSpPr>
          <p:spPr>
            <a:xfrm>
              <a:off x="1616540" y="2062226"/>
              <a:ext cx="1600200" cy="76200"/>
            </a:xfrm>
            <a:custGeom>
              <a:avLst/>
              <a:gdLst/>
              <a:ahLst/>
              <a:cxnLst/>
              <a:rect l="l" t="t" r="r" b="b"/>
              <a:pathLst>
                <a:path w="1600200" h="76200">
                  <a:moveTo>
                    <a:pt x="1473200" y="47623"/>
                  </a:moveTo>
                  <a:lnTo>
                    <a:pt x="1473200" y="76200"/>
                  </a:lnTo>
                  <a:lnTo>
                    <a:pt x="1568450" y="47625"/>
                  </a:lnTo>
                  <a:lnTo>
                    <a:pt x="1473200" y="47623"/>
                  </a:lnTo>
                  <a:close/>
                </a:path>
                <a:path w="1600200" h="76200">
                  <a:moveTo>
                    <a:pt x="1473200" y="28573"/>
                  </a:moveTo>
                  <a:lnTo>
                    <a:pt x="1473200" y="47623"/>
                  </a:lnTo>
                  <a:lnTo>
                    <a:pt x="1485900" y="47625"/>
                  </a:lnTo>
                  <a:lnTo>
                    <a:pt x="1485900" y="28575"/>
                  </a:lnTo>
                  <a:lnTo>
                    <a:pt x="1473200" y="28573"/>
                  </a:lnTo>
                  <a:close/>
                </a:path>
                <a:path w="1600200" h="76200">
                  <a:moveTo>
                    <a:pt x="1473200" y="0"/>
                  </a:moveTo>
                  <a:lnTo>
                    <a:pt x="1473200" y="28573"/>
                  </a:lnTo>
                  <a:lnTo>
                    <a:pt x="1485900" y="28575"/>
                  </a:lnTo>
                  <a:lnTo>
                    <a:pt x="1485900" y="47625"/>
                  </a:lnTo>
                  <a:lnTo>
                    <a:pt x="1568453" y="47623"/>
                  </a:lnTo>
                  <a:lnTo>
                    <a:pt x="1600200" y="38100"/>
                  </a:lnTo>
                  <a:lnTo>
                    <a:pt x="1473200" y="0"/>
                  </a:lnTo>
                  <a:close/>
                </a:path>
                <a:path w="1600200" h="76200">
                  <a:moveTo>
                    <a:pt x="0" y="28448"/>
                  </a:moveTo>
                  <a:lnTo>
                    <a:pt x="0" y="47498"/>
                  </a:lnTo>
                  <a:lnTo>
                    <a:pt x="1473200" y="47623"/>
                  </a:lnTo>
                  <a:lnTo>
                    <a:pt x="1473200" y="28573"/>
                  </a:lnTo>
                  <a:lnTo>
                    <a:pt x="0" y="28448"/>
                  </a:lnTo>
                  <a:close/>
                </a:path>
              </a:pathLst>
            </a:custGeom>
            <a:solidFill>
              <a:srgbClr val="333333"/>
            </a:solidFill>
          </p:spPr>
          <p:txBody>
            <a:bodyPr wrap="square" lIns="0" tIns="0" rIns="0" bIns="0" rtlCol="0"/>
            <a:lstStyle/>
            <a:p>
              <a:endParaRPr/>
            </a:p>
          </p:txBody>
        </p:sp>
        <p:sp>
          <p:nvSpPr>
            <p:cNvPr id="93" name="object 3">
              <a:extLst>
                <a:ext uri="{FF2B5EF4-FFF2-40B4-BE49-F238E27FC236}">
                  <a16:creationId xmlns:a16="http://schemas.microsoft.com/office/drawing/2014/main" id="{85ED65EE-AD8F-44D8-AFD4-2A16B1E2F6F6}"/>
                </a:ext>
              </a:extLst>
            </p:cNvPr>
            <p:cNvSpPr/>
            <p:nvPr/>
          </p:nvSpPr>
          <p:spPr>
            <a:xfrm>
              <a:off x="2264240" y="1109599"/>
              <a:ext cx="76200" cy="1752600"/>
            </a:xfrm>
            <a:custGeom>
              <a:avLst/>
              <a:gdLst/>
              <a:ahLst/>
              <a:cxnLst/>
              <a:rect l="l" t="t" r="r" b="b"/>
              <a:pathLst>
                <a:path w="76200" h="1752600">
                  <a:moveTo>
                    <a:pt x="47625" y="114300"/>
                  </a:moveTo>
                  <a:lnTo>
                    <a:pt x="28575" y="114300"/>
                  </a:lnTo>
                  <a:lnTo>
                    <a:pt x="28575" y="1752600"/>
                  </a:lnTo>
                  <a:lnTo>
                    <a:pt x="47625" y="1752600"/>
                  </a:lnTo>
                  <a:lnTo>
                    <a:pt x="47625" y="114300"/>
                  </a:lnTo>
                  <a:close/>
                </a:path>
                <a:path w="76200" h="1752600">
                  <a:moveTo>
                    <a:pt x="38100" y="0"/>
                  </a:moveTo>
                  <a:lnTo>
                    <a:pt x="0" y="127000"/>
                  </a:lnTo>
                  <a:lnTo>
                    <a:pt x="28575" y="127000"/>
                  </a:lnTo>
                  <a:lnTo>
                    <a:pt x="28575" y="114300"/>
                  </a:lnTo>
                  <a:lnTo>
                    <a:pt x="72390" y="114300"/>
                  </a:lnTo>
                  <a:lnTo>
                    <a:pt x="38100" y="0"/>
                  </a:lnTo>
                  <a:close/>
                </a:path>
                <a:path w="76200" h="1752600">
                  <a:moveTo>
                    <a:pt x="72390" y="114300"/>
                  </a:moveTo>
                  <a:lnTo>
                    <a:pt x="47625" y="114300"/>
                  </a:lnTo>
                  <a:lnTo>
                    <a:pt x="47625" y="127000"/>
                  </a:lnTo>
                  <a:lnTo>
                    <a:pt x="76200" y="127000"/>
                  </a:lnTo>
                  <a:lnTo>
                    <a:pt x="72390" y="114300"/>
                  </a:lnTo>
                  <a:close/>
                </a:path>
              </a:pathLst>
            </a:custGeom>
            <a:solidFill>
              <a:srgbClr val="333333"/>
            </a:solidFill>
          </p:spPr>
          <p:txBody>
            <a:bodyPr wrap="square" lIns="0" tIns="0" rIns="0" bIns="0" rtlCol="0"/>
            <a:lstStyle/>
            <a:p>
              <a:endParaRPr/>
            </a:p>
          </p:txBody>
        </p:sp>
        <p:sp>
          <p:nvSpPr>
            <p:cNvPr id="94" name="object 4">
              <a:extLst>
                <a:ext uri="{FF2B5EF4-FFF2-40B4-BE49-F238E27FC236}">
                  <a16:creationId xmlns:a16="http://schemas.microsoft.com/office/drawing/2014/main" id="{949EB66C-3E6C-45CC-8ECE-DA7D6817EFD7}"/>
                </a:ext>
              </a:extLst>
            </p:cNvPr>
            <p:cNvSpPr/>
            <p:nvPr/>
          </p:nvSpPr>
          <p:spPr>
            <a:xfrm>
              <a:off x="2305768" y="1185925"/>
              <a:ext cx="682372" cy="916814"/>
            </a:xfrm>
            <a:custGeom>
              <a:avLst/>
              <a:gdLst/>
              <a:ahLst/>
              <a:cxnLst/>
              <a:rect l="l" t="t" r="r" b="b"/>
              <a:pathLst>
                <a:path w="1143000" h="1524000">
                  <a:moveTo>
                    <a:pt x="1143000" y="0"/>
                  </a:moveTo>
                  <a:lnTo>
                    <a:pt x="0" y="1523873"/>
                  </a:lnTo>
                </a:path>
              </a:pathLst>
            </a:custGeom>
            <a:ln w="19049">
              <a:solidFill>
                <a:srgbClr val="3366FF"/>
              </a:solidFill>
            </a:ln>
          </p:spPr>
          <p:txBody>
            <a:bodyPr wrap="square" lIns="0" tIns="0" rIns="0" bIns="0" rtlCol="0"/>
            <a:lstStyle/>
            <a:p>
              <a:endParaRPr/>
            </a:p>
          </p:txBody>
        </p:sp>
        <p:sp>
          <p:nvSpPr>
            <p:cNvPr id="95" name="object 20">
              <a:extLst>
                <a:ext uri="{FF2B5EF4-FFF2-40B4-BE49-F238E27FC236}">
                  <a16:creationId xmlns:a16="http://schemas.microsoft.com/office/drawing/2014/main" id="{3CAD424E-A76C-4CFC-86AE-F6721B1C390B}"/>
                </a:ext>
              </a:extLst>
            </p:cNvPr>
            <p:cNvSpPr txBox="1"/>
            <p:nvPr/>
          </p:nvSpPr>
          <p:spPr>
            <a:xfrm>
              <a:off x="2305768" y="1983360"/>
              <a:ext cx="177800" cy="507084"/>
            </a:xfrm>
            <a:prstGeom prst="rect">
              <a:avLst/>
            </a:prstGeom>
          </p:spPr>
          <p:txBody>
            <a:bodyPr vert="horz" wrap="square" lIns="0" tIns="0" rIns="0" bIns="0" rtlCol="0">
              <a:spAutoFit/>
            </a:bodyPr>
            <a:lstStyle/>
            <a:p>
              <a:pPr marL="12700"/>
              <a:r>
                <a:rPr sz="2400" i="1" dirty="0">
                  <a:latin typeface="Times New Roman" panose="02020603050405020304"/>
                  <a:cs typeface="Times New Roman" panose="02020603050405020304"/>
                </a:rPr>
                <a:t>o</a:t>
              </a:r>
              <a:endParaRPr sz="2400" dirty="0">
                <a:latin typeface="Times New Roman" panose="02020603050405020304"/>
                <a:cs typeface="Times New Roman" panose="02020603050405020304"/>
              </a:endParaRPr>
            </a:p>
          </p:txBody>
        </p:sp>
      </p:grpSp>
      <p:sp>
        <p:nvSpPr>
          <p:cNvPr id="96" name="矩形 95">
            <a:extLst>
              <a:ext uri="{FF2B5EF4-FFF2-40B4-BE49-F238E27FC236}">
                <a16:creationId xmlns:a16="http://schemas.microsoft.com/office/drawing/2014/main" id="{F3D4B034-C1C2-48ED-82CB-6F3AE668BB60}"/>
              </a:ext>
            </a:extLst>
          </p:cNvPr>
          <p:cNvSpPr/>
          <p:nvPr/>
        </p:nvSpPr>
        <p:spPr>
          <a:xfrm>
            <a:off x="2217976" y="5827915"/>
            <a:ext cx="1956544" cy="441916"/>
          </a:xfrm>
          <a:prstGeom prst="rect">
            <a:avLst/>
          </a:prstGeom>
        </p:spPr>
        <p:txBody>
          <a:bodyPr wrap="square">
            <a:spAutoFit/>
          </a:bodyPr>
          <a:lstStyle/>
          <a:p>
            <a:pPr algn="ctr">
              <a:lnSpc>
                <a:spcPct val="125000"/>
              </a:lnSpc>
            </a:pPr>
            <a:r>
              <a:rPr lang="en-US" altLang="zh-CN" sz="2000" dirty="0" err="1">
                <a:solidFill>
                  <a:srgbClr val="CC0099"/>
                </a:solidFill>
                <a:latin typeface="微软雅黑" panose="020B0503020204020204" pitchFamily="34" charset="-122"/>
                <a:ea typeface="微软雅黑" panose="020B0503020204020204" pitchFamily="34" charset="-122"/>
              </a:rPr>
              <a:t>ReLU</a:t>
            </a:r>
            <a:r>
              <a:rPr lang="zh-CN" altLang="en-US" sz="2000" dirty="0">
                <a:solidFill>
                  <a:srgbClr val="CC0099"/>
                </a:solidFill>
                <a:latin typeface="微软雅黑" panose="020B0503020204020204" pitchFamily="34" charset="-122"/>
                <a:ea typeface="微软雅黑" panose="020B0503020204020204" pitchFamily="34" charset="-122"/>
              </a:rPr>
              <a:t>函数</a:t>
            </a:r>
          </a:p>
        </p:txBody>
      </p:sp>
      <p:sp>
        <p:nvSpPr>
          <p:cNvPr id="4" name="矩形 3">
            <a:extLst>
              <a:ext uri="{FF2B5EF4-FFF2-40B4-BE49-F238E27FC236}">
                <a16:creationId xmlns:a16="http://schemas.microsoft.com/office/drawing/2014/main" id="{B535B515-AA4B-90AA-0A01-E0EC6769CBCD}"/>
              </a:ext>
            </a:extLst>
          </p:cNvPr>
          <p:cNvSpPr/>
          <p:nvPr/>
        </p:nvSpPr>
        <p:spPr>
          <a:xfrm>
            <a:off x="6454134" y="1189306"/>
            <a:ext cx="5628393" cy="5118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25000"/>
              </a:lnSpc>
              <a:defRPr/>
            </a:pPr>
            <a:r>
              <a:rPr lang="en-US" altLang="zh-CN" sz="2400" dirty="0">
                <a:solidFill>
                  <a:prstClr val="black"/>
                </a:solidFill>
                <a:latin typeface="微软雅黑" panose="020B0503020204020204" pitchFamily="34" charset="-122"/>
                <a:ea typeface="微软雅黑" panose="020B0503020204020204" pitchFamily="34" charset="-122"/>
              </a:rPr>
              <a:t>Problem : </a:t>
            </a:r>
            <a:r>
              <a:rPr lang="zh-CN" altLang="en-US" sz="2400" dirty="0">
                <a:solidFill>
                  <a:prstClr val="black"/>
                </a:solidFill>
                <a:latin typeface="微软雅黑" panose="020B0503020204020204" pitchFamily="34" charset="-122"/>
                <a:ea typeface="微软雅黑" panose="020B0503020204020204" pitchFamily="34" charset="-122"/>
              </a:rPr>
              <a:t>如何连接？</a:t>
            </a:r>
          </a:p>
        </p:txBody>
      </p:sp>
      <p:grpSp>
        <p:nvGrpSpPr>
          <p:cNvPr id="5" name="组合 4">
            <a:extLst>
              <a:ext uri="{FF2B5EF4-FFF2-40B4-BE49-F238E27FC236}">
                <a16:creationId xmlns:a16="http://schemas.microsoft.com/office/drawing/2014/main" id="{8F5C9138-2679-258D-5441-0B323E4209D8}"/>
              </a:ext>
            </a:extLst>
          </p:cNvPr>
          <p:cNvGrpSpPr/>
          <p:nvPr/>
        </p:nvGrpSpPr>
        <p:grpSpPr>
          <a:xfrm>
            <a:off x="6628762" y="3193591"/>
            <a:ext cx="4209687" cy="2462887"/>
            <a:chOff x="5062251" y="2973964"/>
            <a:chExt cx="4209686" cy="2462887"/>
          </a:xfrm>
        </p:grpSpPr>
        <p:sp>
          <p:nvSpPr>
            <p:cNvPr id="6" name="流程图: 接点 139">
              <a:extLst>
                <a:ext uri="{FF2B5EF4-FFF2-40B4-BE49-F238E27FC236}">
                  <a16:creationId xmlns:a16="http://schemas.microsoft.com/office/drawing/2014/main" id="{1AB8BAF4-2779-9161-D911-62845E61C456}"/>
                </a:ext>
              </a:extLst>
            </p:cNvPr>
            <p:cNvSpPr/>
            <p:nvPr/>
          </p:nvSpPr>
          <p:spPr>
            <a:xfrm>
              <a:off x="5062251" y="3159753"/>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7" name="流程图: 接点 140">
              <a:extLst>
                <a:ext uri="{FF2B5EF4-FFF2-40B4-BE49-F238E27FC236}">
                  <a16:creationId xmlns:a16="http://schemas.microsoft.com/office/drawing/2014/main" id="{4AEB95A2-11F3-7846-5782-344A443D3AC8}"/>
                </a:ext>
              </a:extLst>
            </p:cNvPr>
            <p:cNvSpPr/>
            <p:nvPr/>
          </p:nvSpPr>
          <p:spPr>
            <a:xfrm>
              <a:off x="5062251" y="4072430"/>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8" name="流程图: 接点 141">
              <a:extLst>
                <a:ext uri="{FF2B5EF4-FFF2-40B4-BE49-F238E27FC236}">
                  <a16:creationId xmlns:a16="http://schemas.microsoft.com/office/drawing/2014/main" id="{22178848-08D1-B7F4-9322-3037EBA8A117}"/>
                </a:ext>
              </a:extLst>
            </p:cNvPr>
            <p:cNvSpPr/>
            <p:nvPr/>
          </p:nvSpPr>
          <p:spPr>
            <a:xfrm>
              <a:off x="5062251" y="5006754"/>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9" name="流程图: 接点 142">
              <a:extLst>
                <a:ext uri="{FF2B5EF4-FFF2-40B4-BE49-F238E27FC236}">
                  <a16:creationId xmlns:a16="http://schemas.microsoft.com/office/drawing/2014/main" id="{FA6B0130-D056-672C-5915-62125BE0AE5D}"/>
                </a:ext>
              </a:extLst>
            </p:cNvPr>
            <p:cNvSpPr/>
            <p:nvPr/>
          </p:nvSpPr>
          <p:spPr>
            <a:xfrm>
              <a:off x="6707911" y="3577748"/>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A790D477-21CE-E530-EB82-01FDC1F881F9}"/>
                </a:ext>
              </a:extLst>
            </p:cNvPr>
            <p:cNvCxnSpPr>
              <a:stCxn id="6" idx="6"/>
              <a:endCxn id="9" idx="1"/>
            </p:cNvCxnSpPr>
            <p:nvPr/>
          </p:nvCxnSpPr>
          <p:spPr>
            <a:xfrm>
              <a:off x="5516607" y="3374802"/>
              <a:ext cx="1257843" cy="26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3C68A3D5-0718-40B6-4168-23EECDA735E8}"/>
                </a:ext>
              </a:extLst>
            </p:cNvPr>
            <p:cNvCxnSpPr>
              <a:stCxn id="7" idx="6"/>
              <a:endCxn id="9" idx="2"/>
            </p:cNvCxnSpPr>
            <p:nvPr/>
          </p:nvCxnSpPr>
          <p:spPr>
            <a:xfrm flipV="1">
              <a:off x="5516607" y="3792797"/>
              <a:ext cx="1191304" cy="494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a:extLst>
                <a:ext uri="{FF2B5EF4-FFF2-40B4-BE49-F238E27FC236}">
                  <a16:creationId xmlns:a16="http://schemas.microsoft.com/office/drawing/2014/main" id="{34D9894F-89EC-3AAA-5E43-92CBD00690B0}"/>
                </a:ext>
              </a:extLst>
            </p:cNvPr>
            <p:cNvCxnSpPr>
              <a:stCxn id="8" idx="6"/>
              <a:endCxn id="9" idx="3"/>
            </p:cNvCxnSpPr>
            <p:nvPr/>
          </p:nvCxnSpPr>
          <p:spPr>
            <a:xfrm flipV="1">
              <a:off x="5516607" y="3944859"/>
              <a:ext cx="1257843" cy="1276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20059352-4787-1444-3F27-E43FC19948A2}"/>
                </a:ext>
              </a:extLst>
            </p:cNvPr>
            <p:cNvCxnSpPr>
              <a:stCxn id="9" idx="6"/>
              <a:endCxn id="31" idx="2"/>
            </p:cNvCxnSpPr>
            <p:nvPr/>
          </p:nvCxnSpPr>
          <p:spPr>
            <a:xfrm flipV="1">
              <a:off x="7162267" y="3351519"/>
              <a:ext cx="1346854" cy="441278"/>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F287477-0B01-EF2A-EFB8-87BFDB28EC72}"/>
                    </a:ext>
                  </a:extLst>
                </p:cNvPr>
                <p:cNvSpPr txBox="1"/>
                <p:nvPr/>
              </p:nvSpPr>
              <p:spPr>
                <a:xfrm>
                  <a:off x="6221012" y="336561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11</m:t>
                            </m:r>
                          </m:sub>
                        </m:sSub>
                      </m:oMath>
                    </m:oMathPara>
                  </a14:m>
                  <a:endParaRPr lang="zh-CN" altLang="en-US" dirty="0"/>
                </a:p>
              </p:txBody>
            </p:sp>
          </mc:Choice>
          <mc:Fallback xmlns="">
            <p:sp>
              <p:nvSpPr>
                <p:cNvPr id="43" name="文本框 42"/>
                <p:cNvSpPr txBox="1">
                  <a:spLocks noRot="1" noChangeAspect="1" noMove="1" noResize="1" noEditPoints="1" noAdjustHandles="1" noChangeArrowheads="1" noChangeShapeType="1" noTextEdit="1"/>
                </p:cNvSpPr>
                <p:nvPr/>
              </p:nvSpPr>
              <p:spPr>
                <a:xfrm>
                  <a:off x="6221012" y="3365613"/>
                  <a:ext cx="454356" cy="369332"/>
                </a:xfrm>
                <a:prstGeom prst="rect">
                  <a:avLst/>
                </a:prstGeom>
                <a:blipFill>
                  <a:blip r:embed="rId13"/>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DD33D811-D31B-B0A9-E50A-4E4846E9D5B5}"/>
                    </a:ext>
                  </a:extLst>
                </p:cNvPr>
                <p:cNvSpPr txBox="1"/>
                <p:nvPr/>
              </p:nvSpPr>
              <p:spPr>
                <a:xfrm>
                  <a:off x="6091906" y="363851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21</m:t>
                            </m:r>
                          </m:sub>
                        </m:sSub>
                      </m:oMath>
                    </m:oMathPara>
                  </a14:m>
                  <a:endParaRPr lang="zh-CN" altLang="en-US" dirty="0"/>
                </a:p>
              </p:txBody>
            </p:sp>
          </mc:Choice>
          <mc:Fallback xmlns="">
            <p:sp>
              <p:nvSpPr>
                <p:cNvPr id="44" name="文本框 43"/>
                <p:cNvSpPr txBox="1">
                  <a:spLocks noRot="1" noChangeAspect="1" noMove="1" noResize="1" noEditPoints="1" noAdjustHandles="1" noChangeArrowheads="1" noChangeShapeType="1" noTextEdit="1"/>
                </p:cNvSpPr>
                <p:nvPr/>
              </p:nvSpPr>
              <p:spPr>
                <a:xfrm>
                  <a:off x="6091906" y="3638513"/>
                  <a:ext cx="454356" cy="369332"/>
                </a:xfrm>
                <a:prstGeom prst="rect">
                  <a:avLst/>
                </a:prstGeom>
                <a:blipFill>
                  <a:blip r:embed="rId14"/>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01FEFDDE-0FDD-7264-0CA4-1101EF55CC1A}"/>
                    </a:ext>
                  </a:extLst>
                </p:cNvPr>
                <p:cNvSpPr txBox="1"/>
                <p:nvPr/>
              </p:nvSpPr>
              <p:spPr>
                <a:xfrm>
                  <a:off x="6286319" y="3880276"/>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31</m:t>
                            </m:r>
                          </m:sub>
                        </m:sSub>
                      </m:oMath>
                    </m:oMathPara>
                  </a14:m>
                  <a:endParaRPr lang="zh-CN" altLang="en-US" dirty="0"/>
                </a:p>
              </p:txBody>
            </p:sp>
          </mc:Choice>
          <mc:Fallback xmlns="">
            <p:sp>
              <p:nvSpPr>
                <p:cNvPr id="45" name="文本框 44"/>
                <p:cNvSpPr txBox="1">
                  <a:spLocks noRot="1" noChangeAspect="1" noMove="1" noResize="1" noEditPoints="1" noAdjustHandles="1" noChangeArrowheads="1" noChangeShapeType="1" noTextEdit="1"/>
                </p:cNvSpPr>
                <p:nvPr/>
              </p:nvSpPr>
              <p:spPr>
                <a:xfrm>
                  <a:off x="6286319" y="3880276"/>
                  <a:ext cx="454356" cy="369332"/>
                </a:xfrm>
                <a:prstGeom prst="rect">
                  <a:avLst/>
                </a:prstGeom>
                <a:blipFill>
                  <a:blip r:embed="rId15"/>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5E4C3C4-B074-2E32-8155-CC4534D4474B}"/>
                    </a:ext>
                  </a:extLst>
                </p:cNvPr>
                <p:cNvSpPr txBox="1"/>
                <p:nvPr/>
              </p:nvSpPr>
              <p:spPr>
                <a:xfrm>
                  <a:off x="5356912" y="298770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1</m:t>
                            </m:r>
                          </m:sub>
                        </m:sSub>
                      </m:oMath>
                    </m:oMathPara>
                  </a14:m>
                  <a:endParaRPr lang="zh-CN" altLang="en-US" dirty="0"/>
                </a:p>
              </p:txBody>
            </p:sp>
          </mc:Choice>
          <mc:Fallback xmlns="">
            <p:sp>
              <p:nvSpPr>
                <p:cNvPr id="46" name="文本框 45"/>
                <p:cNvSpPr txBox="1">
                  <a:spLocks noRot="1" noChangeAspect="1" noMove="1" noResize="1" noEditPoints="1" noAdjustHandles="1" noChangeArrowheads="1" noChangeShapeType="1" noTextEdit="1"/>
                </p:cNvSpPr>
                <p:nvPr/>
              </p:nvSpPr>
              <p:spPr>
                <a:xfrm>
                  <a:off x="5356912" y="2987709"/>
                  <a:ext cx="454356"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FB070AF0-6AF0-D266-960B-746D2D09A9E4}"/>
                    </a:ext>
                  </a:extLst>
                </p:cNvPr>
                <p:cNvSpPr txBox="1"/>
                <p:nvPr/>
              </p:nvSpPr>
              <p:spPr>
                <a:xfrm>
                  <a:off x="5322699" y="384508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2</m:t>
                            </m:r>
                          </m:sub>
                        </m:sSub>
                      </m:oMath>
                    </m:oMathPara>
                  </a14:m>
                  <a:endParaRPr lang="zh-CN" altLang="en-US" dirty="0"/>
                </a:p>
              </p:txBody>
            </p:sp>
          </mc:Choice>
          <mc:Fallback xmlns="">
            <p:sp>
              <p:nvSpPr>
                <p:cNvPr id="47" name="文本框 46"/>
                <p:cNvSpPr txBox="1">
                  <a:spLocks noRot="1" noChangeAspect="1" noMove="1" noResize="1" noEditPoints="1" noAdjustHandles="1" noChangeArrowheads="1" noChangeShapeType="1" noTextEdit="1"/>
                </p:cNvSpPr>
                <p:nvPr/>
              </p:nvSpPr>
              <p:spPr>
                <a:xfrm>
                  <a:off x="5322699" y="3845088"/>
                  <a:ext cx="454356" cy="3693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9DF1BD3B-1A32-3AA3-9D2C-56CBC0EF1EFE}"/>
                    </a:ext>
                  </a:extLst>
                </p:cNvPr>
                <p:cNvSpPr txBox="1"/>
                <p:nvPr/>
              </p:nvSpPr>
              <p:spPr>
                <a:xfrm>
                  <a:off x="5287052" y="475999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3</m:t>
                            </m:r>
                          </m:sub>
                        </m:sSub>
                      </m:oMath>
                    </m:oMathPara>
                  </a14:m>
                  <a:endParaRPr lang="zh-CN" altLang="en-US" dirty="0"/>
                </a:p>
              </p:txBody>
            </p:sp>
          </mc:Choice>
          <mc:Fallback xmlns="">
            <p:sp>
              <p:nvSpPr>
                <p:cNvPr id="48" name="文本框 47"/>
                <p:cNvSpPr txBox="1">
                  <a:spLocks noRot="1" noChangeAspect="1" noMove="1" noResize="1" noEditPoints="1" noAdjustHandles="1" noChangeArrowheads="1" noChangeShapeType="1" noTextEdit="1"/>
                </p:cNvSpPr>
                <p:nvPr/>
              </p:nvSpPr>
              <p:spPr>
                <a:xfrm>
                  <a:off x="5287052" y="4759991"/>
                  <a:ext cx="454356" cy="369332"/>
                </a:xfrm>
                <a:prstGeom prst="rect">
                  <a:avLst/>
                </a:prstGeom>
                <a:blipFill>
                  <a:blip r:embed="rId18"/>
                  <a:stretch>
                    <a:fillRect/>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DD40FEAC-F90C-8326-84A0-62613C69BA01}"/>
                </a:ext>
              </a:extLst>
            </p:cNvPr>
            <p:cNvCxnSpPr>
              <a:stCxn id="6" idx="6"/>
              <a:endCxn id="21" idx="1"/>
            </p:cNvCxnSpPr>
            <p:nvPr/>
          </p:nvCxnSpPr>
          <p:spPr>
            <a:xfrm>
              <a:off x="5516607" y="3374802"/>
              <a:ext cx="1258854" cy="1271941"/>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流程图: 接点 154">
              <a:extLst>
                <a:ext uri="{FF2B5EF4-FFF2-40B4-BE49-F238E27FC236}">
                  <a16:creationId xmlns:a16="http://schemas.microsoft.com/office/drawing/2014/main" id="{45BC4D92-A136-6806-BA53-C88D5F96F81D}"/>
                </a:ext>
              </a:extLst>
            </p:cNvPr>
            <p:cNvSpPr/>
            <p:nvPr/>
          </p:nvSpPr>
          <p:spPr>
            <a:xfrm>
              <a:off x="6708922" y="4583757"/>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48FF01E4-EF07-0D43-06B9-3731E0D5589A}"/>
                </a:ext>
              </a:extLst>
            </p:cNvPr>
            <p:cNvCxnSpPr>
              <a:stCxn id="7" idx="6"/>
              <a:endCxn id="21" idx="2"/>
            </p:cNvCxnSpPr>
            <p:nvPr/>
          </p:nvCxnSpPr>
          <p:spPr>
            <a:xfrm>
              <a:off x="5516607" y="4287479"/>
              <a:ext cx="1192315" cy="51132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17AFDC2C-1FCB-2F84-86AC-5CD6EEDD1F9C}"/>
                </a:ext>
              </a:extLst>
            </p:cNvPr>
            <p:cNvCxnSpPr>
              <a:stCxn id="8" idx="6"/>
              <a:endCxn id="21" idx="3"/>
            </p:cNvCxnSpPr>
            <p:nvPr/>
          </p:nvCxnSpPr>
          <p:spPr>
            <a:xfrm flipV="1">
              <a:off x="5516607" y="4950868"/>
              <a:ext cx="1258854" cy="270935"/>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EB402ABA-14E0-ACA4-5555-57A5DA323CDC}"/>
                    </a:ext>
                  </a:extLst>
                </p:cNvPr>
                <p:cNvSpPr txBox="1"/>
                <p:nvPr/>
              </p:nvSpPr>
              <p:spPr>
                <a:xfrm>
                  <a:off x="6985573" y="333604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1</m:t>
                            </m:r>
                          </m:sub>
                        </m:sSub>
                      </m:oMath>
                    </m:oMathPara>
                  </a14:m>
                  <a:endParaRPr lang="zh-CN" altLang="en-US" dirty="0"/>
                </a:p>
              </p:txBody>
            </p:sp>
          </mc:Choice>
          <mc:Fallback xmlns="">
            <p:sp>
              <p:nvSpPr>
                <p:cNvPr id="53" name="文本框 52"/>
                <p:cNvSpPr txBox="1">
                  <a:spLocks noRot="1" noChangeAspect="1" noMove="1" noResize="1" noEditPoints="1" noAdjustHandles="1" noChangeArrowheads="1" noChangeShapeType="1" noTextEdit="1"/>
                </p:cNvSpPr>
                <p:nvPr/>
              </p:nvSpPr>
              <p:spPr>
                <a:xfrm>
                  <a:off x="6985573" y="3336041"/>
                  <a:ext cx="454356"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F385B792-300F-D943-6DFF-821FF4DDC7ED}"/>
                    </a:ext>
                  </a:extLst>
                </p:cNvPr>
                <p:cNvSpPr txBox="1"/>
                <p:nvPr/>
              </p:nvSpPr>
              <p:spPr>
                <a:xfrm>
                  <a:off x="6985573" y="436741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2</m:t>
                            </m:r>
                          </m:sub>
                        </m:sSub>
                      </m:oMath>
                    </m:oMathPara>
                  </a14:m>
                  <a:endParaRPr lang="zh-CN" altLang="en-US" dirty="0"/>
                </a:p>
              </p:txBody>
            </p:sp>
          </mc:Choice>
          <mc:Fallback xmlns="">
            <p:sp>
              <p:nvSpPr>
                <p:cNvPr id="54" name="文本框 53"/>
                <p:cNvSpPr txBox="1">
                  <a:spLocks noRot="1" noChangeAspect="1" noMove="1" noResize="1" noEditPoints="1" noAdjustHandles="1" noChangeArrowheads="1" noChangeShapeType="1" noTextEdit="1"/>
                </p:cNvSpPr>
                <p:nvPr/>
              </p:nvSpPr>
              <p:spPr>
                <a:xfrm>
                  <a:off x="6985573" y="4367414"/>
                  <a:ext cx="454356" cy="369332"/>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2FD51FE-8850-9056-5C47-17F130E0E90F}"/>
                    </a:ext>
                  </a:extLst>
                </p:cNvPr>
                <p:cNvSpPr txBox="1"/>
                <p:nvPr/>
              </p:nvSpPr>
              <p:spPr>
                <a:xfrm>
                  <a:off x="6299399" y="4252770"/>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12</m:t>
                            </m:r>
                          </m:sub>
                        </m:sSub>
                      </m:oMath>
                    </m:oMathPara>
                  </a14:m>
                  <a:endParaRPr lang="zh-CN" altLang="en-US" dirty="0"/>
                </a:p>
              </p:txBody>
            </p:sp>
          </mc:Choice>
          <mc:Fallback xmlns="">
            <p:sp>
              <p:nvSpPr>
                <p:cNvPr id="55" name="文本框 54"/>
                <p:cNvSpPr txBox="1">
                  <a:spLocks noRot="1" noChangeAspect="1" noMove="1" noResize="1" noEditPoints="1" noAdjustHandles="1" noChangeArrowheads="1" noChangeShapeType="1" noTextEdit="1"/>
                </p:cNvSpPr>
                <p:nvPr/>
              </p:nvSpPr>
              <p:spPr>
                <a:xfrm>
                  <a:off x="6299399" y="4252770"/>
                  <a:ext cx="454356" cy="369332"/>
                </a:xfrm>
                <a:prstGeom prst="rect">
                  <a:avLst/>
                </a:prstGeom>
                <a:blipFill>
                  <a:blip r:embed="rId21"/>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4041B5AD-BD1A-468E-C5EB-D49D878A0C03}"/>
                    </a:ext>
                  </a:extLst>
                </p:cNvPr>
                <p:cNvSpPr txBox="1"/>
                <p:nvPr/>
              </p:nvSpPr>
              <p:spPr>
                <a:xfrm>
                  <a:off x="6139789" y="448821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22</m:t>
                            </m:r>
                          </m:sub>
                        </m:sSub>
                      </m:oMath>
                    </m:oMathPara>
                  </a14:m>
                  <a:endParaRPr lang="zh-CN" altLang="en-US" dirty="0"/>
                </a:p>
              </p:txBody>
            </p:sp>
          </mc:Choice>
          <mc:Fallback xmlns="">
            <p:sp>
              <p:nvSpPr>
                <p:cNvPr id="56" name="文本框 55"/>
                <p:cNvSpPr txBox="1">
                  <a:spLocks noRot="1" noChangeAspect="1" noMove="1" noResize="1" noEditPoints="1" noAdjustHandles="1" noChangeArrowheads="1" noChangeShapeType="1" noTextEdit="1"/>
                </p:cNvSpPr>
                <p:nvPr/>
              </p:nvSpPr>
              <p:spPr>
                <a:xfrm>
                  <a:off x="6139789" y="4488219"/>
                  <a:ext cx="454356" cy="369332"/>
                </a:xfrm>
                <a:prstGeom prst="rect">
                  <a:avLst/>
                </a:prstGeom>
                <a:blipFill>
                  <a:blip r:embed="rId22"/>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53DCE248-9EE0-8B89-6985-800C6614A2DF}"/>
                    </a:ext>
                  </a:extLst>
                </p:cNvPr>
                <p:cNvSpPr txBox="1"/>
                <p:nvPr/>
              </p:nvSpPr>
              <p:spPr>
                <a:xfrm>
                  <a:off x="6286319" y="482918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32</m:t>
                            </m:r>
                          </m:sub>
                        </m:sSub>
                      </m:oMath>
                    </m:oMathPara>
                  </a14:m>
                  <a:endParaRPr lang="zh-CN" altLang="en-US" dirty="0"/>
                </a:p>
              </p:txBody>
            </p:sp>
          </mc:Choice>
          <mc:Fallback xmlns="">
            <p:sp>
              <p:nvSpPr>
                <p:cNvPr id="57" name="文本框 56"/>
                <p:cNvSpPr txBox="1">
                  <a:spLocks noRot="1" noChangeAspect="1" noMove="1" noResize="1" noEditPoints="1" noAdjustHandles="1" noChangeArrowheads="1" noChangeShapeType="1" noTextEdit="1"/>
                </p:cNvSpPr>
                <p:nvPr/>
              </p:nvSpPr>
              <p:spPr>
                <a:xfrm>
                  <a:off x="6286319" y="4829188"/>
                  <a:ext cx="454356" cy="369332"/>
                </a:xfrm>
                <a:prstGeom prst="rect">
                  <a:avLst/>
                </a:prstGeom>
                <a:blipFill>
                  <a:blip r:embed="rId23"/>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流程图: 接点 163">
                  <a:extLst>
                    <a:ext uri="{FF2B5EF4-FFF2-40B4-BE49-F238E27FC236}">
                      <a16:creationId xmlns:a16="http://schemas.microsoft.com/office/drawing/2014/main" id="{65AA2996-3A08-04BE-562C-DB076997A1A0}"/>
                    </a:ext>
                  </a:extLst>
                </p:cNvPr>
                <p:cNvSpPr/>
                <p:nvPr/>
              </p:nvSpPr>
              <p:spPr>
                <a:xfrm>
                  <a:off x="8509121" y="3136470"/>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58" name="流程图: 接点 163"/>
                <p:cNvSpPr>
                  <a:spLocks noRot="1" noChangeAspect="1" noMove="1" noResize="1" noEditPoints="1" noAdjustHandles="1" noChangeArrowheads="1" noChangeShapeType="1" noTextEdit="1"/>
                </p:cNvSpPr>
                <p:nvPr/>
              </p:nvSpPr>
              <p:spPr>
                <a:xfrm>
                  <a:off x="8509121" y="3136470"/>
                  <a:ext cx="454356" cy="430097"/>
                </a:xfrm>
                <a:prstGeom prst="flowChartConnector">
                  <a:avLst/>
                </a:prstGeom>
                <a:blipFill rotWithShape="0">
                  <a:blip r:embed="rId2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2" name="流程图: 接点 164">
                  <a:extLst>
                    <a:ext uri="{FF2B5EF4-FFF2-40B4-BE49-F238E27FC236}">
                      <a16:creationId xmlns:a16="http://schemas.microsoft.com/office/drawing/2014/main" id="{40142713-4D72-4897-7706-2C4E28B96654}"/>
                    </a:ext>
                  </a:extLst>
                </p:cNvPr>
                <p:cNvSpPr/>
                <p:nvPr/>
              </p:nvSpPr>
              <p:spPr>
                <a:xfrm>
                  <a:off x="8509121" y="4049147"/>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59" name="流程图: 接点 164"/>
                <p:cNvSpPr>
                  <a:spLocks noRot="1" noChangeAspect="1" noMove="1" noResize="1" noEditPoints="1" noAdjustHandles="1" noChangeArrowheads="1" noChangeShapeType="1" noTextEdit="1"/>
                </p:cNvSpPr>
                <p:nvPr/>
              </p:nvSpPr>
              <p:spPr>
                <a:xfrm>
                  <a:off x="8509121" y="4049147"/>
                  <a:ext cx="454356" cy="430097"/>
                </a:xfrm>
                <a:prstGeom prst="flowChartConnector">
                  <a:avLst/>
                </a:prstGeom>
                <a:blipFill rotWithShape="0">
                  <a:blip r:embed="rId2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6" name="流程图: 接点 165">
                  <a:extLst>
                    <a:ext uri="{FF2B5EF4-FFF2-40B4-BE49-F238E27FC236}">
                      <a16:creationId xmlns:a16="http://schemas.microsoft.com/office/drawing/2014/main" id="{257E4C1E-B708-4075-D10E-83DF9464D001}"/>
                    </a:ext>
                  </a:extLst>
                </p:cNvPr>
                <p:cNvSpPr/>
                <p:nvPr/>
              </p:nvSpPr>
              <p:spPr>
                <a:xfrm>
                  <a:off x="8509121" y="4983471"/>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60" name="流程图: 接点 165"/>
                <p:cNvSpPr>
                  <a:spLocks noRot="1" noChangeAspect="1" noMove="1" noResize="1" noEditPoints="1" noAdjustHandles="1" noChangeArrowheads="1" noChangeShapeType="1" noTextEdit="1"/>
                </p:cNvSpPr>
                <p:nvPr/>
              </p:nvSpPr>
              <p:spPr>
                <a:xfrm>
                  <a:off x="8509121" y="4983471"/>
                  <a:ext cx="454356" cy="430097"/>
                </a:xfrm>
                <a:prstGeom prst="flowChartConnector">
                  <a:avLst/>
                </a:prstGeom>
                <a:blipFill rotWithShape="0">
                  <a:blip r:embed="rId24"/>
                  <a:stretch>
                    <a:fillRect/>
                  </a:stretch>
                </a:blipFill>
              </p:spPr>
              <p:txBody>
                <a:bodyPr/>
                <a:lstStyle/>
                <a:p>
                  <a:r>
                    <a:rPr lang="zh-CN" altLang="en-US">
                      <a:noFill/>
                    </a:rPr>
                    <a:t> </a:t>
                  </a:r>
                  <a:endParaRPr lang="zh-CN" altLang="en-US">
                    <a:noFill/>
                  </a:endParaRPr>
                </a:p>
              </p:txBody>
            </p:sp>
          </mc:Fallback>
        </mc:AlternateContent>
        <p:cxnSp>
          <p:nvCxnSpPr>
            <p:cNvPr id="37" name="直接箭头连接符 36">
              <a:extLst>
                <a:ext uri="{FF2B5EF4-FFF2-40B4-BE49-F238E27FC236}">
                  <a16:creationId xmlns:a16="http://schemas.microsoft.com/office/drawing/2014/main" id="{B8AC26DC-8AAF-C2FD-E73E-B5EAB03C9059}"/>
                </a:ext>
              </a:extLst>
            </p:cNvPr>
            <p:cNvCxnSpPr>
              <a:stCxn id="9" idx="6"/>
              <a:endCxn id="32" idx="2"/>
            </p:cNvCxnSpPr>
            <p:nvPr/>
          </p:nvCxnSpPr>
          <p:spPr>
            <a:xfrm>
              <a:off x="7162267" y="3792797"/>
              <a:ext cx="1346854" cy="47139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BA068099-3D37-AC75-5E26-6C448B758224}"/>
                </a:ext>
              </a:extLst>
            </p:cNvPr>
            <p:cNvCxnSpPr>
              <a:stCxn id="9" idx="6"/>
              <a:endCxn id="36" idx="2"/>
            </p:cNvCxnSpPr>
            <p:nvPr/>
          </p:nvCxnSpPr>
          <p:spPr>
            <a:xfrm>
              <a:off x="7162267" y="3792797"/>
              <a:ext cx="1346854" cy="140572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4569F503-8775-3600-774C-88A451035EF5}"/>
                </a:ext>
              </a:extLst>
            </p:cNvPr>
            <p:cNvCxnSpPr>
              <a:stCxn id="21" idx="6"/>
              <a:endCxn id="31" idx="3"/>
            </p:cNvCxnSpPr>
            <p:nvPr/>
          </p:nvCxnSpPr>
          <p:spPr>
            <a:xfrm flipV="1">
              <a:off x="7163278" y="3503581"/>
              <a:ext cx="1412382" cy="1295225"/>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5DF771C5-93EE-64A8-714C-E9FD483A29BD}"/>
                </a:ext>
              </a:extLst>
            </p:cNvPr>
            <p:cNvCxnSpPr>
              <a:stCxn id="21" idx="6"/>
              <a:endCxn id="32" idx="2"/>
            </p:cNvCxnSpPr>
            <p:nvPr/>
          </p:nvCxnSpPr>
          <p:spPr>
            <a:xfrm flipV="1">
              <a:off x="7163278" y="4264196"/>
              <a:ext cx="1345843" cy="534610"/>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B1746FD9-7D5F-BCF0-F014-8D7B44C0B7BB}"/>
                </a:ext>
              </a:extLst>
            </p:cNvPr>
            <p:cNvCxnSpPr>
              <a:stCxn id="21" idx="6"/>
              <a:endCxn id="36" idx="2"/>
            </p:cNvCxnSpPr>
            <p:nvPr/>
          </p:nvCxnSpPr>
          <p:spPr>
            <a:xfrm>
              <a:off x="7163278" y="4798806"/>
              <a:ext cx="1345843" cy="399714"/>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A3A2CD5B-8715-0359-1522-1327C4BDE1AC}"/>
                    </a:ext>
                  </a:extLst>
                </p:cNvPr>
                <p:cNvSpPr txBox="1"/>
                <p:nvPr/>
              </p:nvSpPr>
              <p:spPr>
                <a:xfrm>
                  <a:off x="7953123" y="318400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11</m:t>
                            </m:r>
                          </m:sub>
                        </m:sSub>
                      </m:oMath>
                    </m:oMathPara>
                  </a14:m>
                  <a:endParaRPr lang="zh-CN" altLang="en-US" dirty="0">
                    <a:solidFill>
                      <a:srgbClr val="009900"/>
                    </a:solidFill>
                  </a:endParaRPr>
                </a:p>
              </p:txBody>
            </p:sp>
          </mc:Choice>
          <mc:Fallback xmlns="">
            <p:sp>
              <p:nvSpPr>
                <p:cNvPr id="66" name="文本框 65"/>
                <p:cNvSpPr txBox="1">
                  <a:spLocks noRot="1" noChangeAspect="1" noMove="1" noResize="1" noEditPoints="1" noAdjustHandles="1" noChangeArrowheads="1" noChangeShapeType="1" noTextEdit="1"/>
                </p:cNvSpPr>
                <p:nvPr/>
              </p:nvSpPr>
              <p:spPr>
                <a:xfrm>
                  <a:off x="7953123" y="3184009"/>
                  <a:ext cx="454356" cy="369332"/>
                </a:xfrm>
                <a:prstGeom prst="rect">
                  <a:avLst/>
                </a:prstGeom>
                <a:blipFill>
                  <a:blip r:embed="rId25"/>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1536C78C-E1A3-5F9D-E1CD-96908DDCD278}"/>
                    </a:ext>
                  </a:extLst>
                </p:cNvPr>
                <p:cNvSpPr txBox="1"/>
                <p:nvPr/>
              </p:nvSpPr>
              <p:spPr>
                <a:xfrm>
                  <a:off x="8141607" y="342315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21</m:t>
                            </m:r>
                          </m:sub>
                        </m:sSub>
                      </m:oMath>
                    </m:oMathPara>
                  </a14:m>
                  <a:endParaRPr lang="zh-CN" altLang="en-US" dirty="0">
                    <a:solidFill>
                      <a:srgbClr val="009900"/>
                    </a:solidFill>
                  </a:endParaRPr>
                </a:p>
              </p:txBody>
            </p:sp>
          </mc:Choice>
          <mc:Fallback xmlns="">
            <p:sp>
              <p:nvSpPr>
                <p:cNvPr id="67" name="文本框 66"/>
                <p:cNvSpPr txBox="1">
                  <a:spLocks noRot="1" noChangeAspect="1" noMove="1" noResize="1" noEditPoints="1" noAdjustHandles="1" noChangeArrowheads="1" noChangeShapeType="1" noTextEdit="1"/>
                </p:cNvSpPr>
                <p:nvPr/>
              </p:nvSpPr>
              <p:spPr>
                <a:xfrm>
                  <a:off x="8141607" y="3423155"/>
                  <a:ext cx="454356" cy="369332"/>
                </a:xfrm>
                <a:prstGeom prst="rect">
                  <a:avLst/>
                </a:prstGeom>
                <a:blipFill>
                  <a:blip r:embed="rId26"/>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DF517342-4906-9C58-029B-2D0629BF68AB}"/>
                    </a:ext>
                  </a:extLst>
                </p:cNvPr>
                <p:cNvSpPr txBox="1"/>
                <p:nvPr/>
              </p:nvSpPr>
              <p:spPr>
                <a:xfrm>
                  <a:off x="7990863" y="392583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12</m:t>
                            </m:r>
                          </m:sub>
                        </m:sSub>
                      </m:oMath>
                    </m:oMathPara>
                  </a14:m>
                  <a:endParaRPr lang="zh-CN" altLang="en-US" dirty="0">
                    <a:solidFill>
                      <a:srgbClr val="009900"/>
                    </a:solidFill>
                  </a:endParaRPr>
                </a:p>
              </p:txBody>
            </p:sp>
          </mc:Choice>
          <mc:Fallback xmlns="">
            <p:sp>
              <p:nvSpPr>
                <p:cNvPr id="68" name="文本框 67"/>
                <p:cNvSpPr txBox="1">
                  <a:spLocks noRot="1" noChangeAspect="1" noMove="1" noResize="1" noEditPoints="1" noAdjustHandles="1" noChangeArrowheads="1" noChangeShapeType="1" noTextEdit="1"/>
                </p:cNvSpPr>
                <p:nvPr/>
              </p:nvSpPr>
              <p:spPr>
                <a:xfrm>
                  <a:off x="7990863" y="3925835"/>
                  <a:ext cx="454356" cy="369332"/>
                </a:xfrm>
                <a:prstGeom prst="rect">
                  <a:avLst/>
                </a:prstGeom>
                <a:blipFill>
                  <a:blip r:embed="rId27"/>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CFC44239-5986-A1C3-C5EA-58B1B8459CFE}"/>
                    </a:ext>
                  </a:extLst>
                </p:cNvPr>
                <p:cNvSpPr txBox="1"/>
                <p:nvPr/>
              </p:nvSpPr>
              <p:spPr>
                <a:xfrm>
                  <a:off x="7988227" y="420283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22</m:t>
                            </m:r>
                          </m:sub>
                        </m:sSub>
                      </m:oMath>
                    </m:oMathPara>
                  </a14:m>
                  <a:endParaRPr lang="zh-CN" altLang="en-US" dirty="0">
                    <a:solidFill>
                      <a:srgbClr val="009900"/>
                    </a:solidFill>
                  </a:endParaRPr>
                </a:p>
              </p:txBody>
            </p:sp>
          </mc:Choice>
          <mc:Fallback xmlns="">
            <p:sp>
              <p:nvSpPr>
                <p:cNvPr id="69" name="文本框 68"/>
                <p:cNvSpPr txBox="1">
                  <a:spLocks noRot="1" noChangeAspect="1" noMove="1" noResize="1" noEditPoints="1" noAdjustHandles="1" noChangeArrowheads="1" noChangeShapeType="1" noTextEdit="1"/>
                </p:cNvSpPr>
                <p:nvPr/>
              </p:nvSpPr>
              <p:spPr>
                <a:xfrm>
                  <a:off x="7988227" y="4202833"/>
                  <a:ext cx="454356" cy="369332"/>
                </a:xfrm>
                <a:prstGeom prst="rect">
                  <a:avLst/>
                </a:prstGeom>
                <a:blipFill>
                  <a:blip r:embed="rId28"/>
                  <a:stretch>
                    <a:fillRect r="-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D6B5D2DE-C129-BCA8-F13A-EF70F7625B78}"/>
                    </a:ext>
                  </a:extLst>
                </p:cNvPr>
                <p:cNvSpPr txBox="1"/>
                <p:nvPr/>
              </p:nvSpPr>
              <p:spPr>
                <a:xfrm>
                  <a:off x="8070204" y="4700220"/>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13</m:t>
                            </m:r>
                          </m:sub>
                        </m:sSub>
                      </m:oMath>
                    </m:oMathPara>
                  </a14:m>
                  <a:endParaRPr lang="zh-CN" altLang="en-US" dirty="0">
                    <a:solidFill>
                      <a:srgbClr val="009900"/>
                    </a:solidFill>
                  </a:endParaRPr>
                </a:p>
              </p:txBody>
            </p:sp>
          </mc:Choice>
          <mc:Fallback xmlns="">
            <p:sp>
              <p:nvSpPr>
                <p:cNvPr id="70" name="文本框 69"/>
                <p:cNvSpPr txBox="1">
                  <a:spLocks noRot="1" noChangeAspect="1" noMove="1" noResize="1" noEditPoints="1" noAdjustHandles="1" noChangeArrowheads="1" noChangeShapeType="1" noTextEdit="1"/>
                </p:cNvSpPr>
                <p:nvPr/>
              </p:nvSpPr>
              <p:spPr>
                <a:xfrm>
                  <a:off x="8070204" y="4700220"/>
                  <a:ext cx="454356" cy="369332"/>
                </a:xfrm>
                <a:prstGeom prst="rect">
                  <a:avLst/>
                </a:prstGeom>
                <a:blipFill>
                  <a:blip r:embed="rId29"/>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58EF4168-9F3C-5BE3-9609-8379070475DB}"/>
                    </a:ext>
                  </a:extLst>
                </p:cNvPr>
                <p:cNvSpPr txBox="1"/>
                <p:nvPr/>
              </p:nvSpPr>
              <p:spPr>
                <a:xfrm>
                  <a:off x="7844475" y="491455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23</m:t>
                            </m:r>
                          </m:sub>
                        </m:sSub>
                      </m:oMath>
                    </m:oMathPara>
                  </a14:m>
                  <a:endParaRPr lang="zh-CN" altLang="en-US" dirty="0">
                    <a:solidFill>
                      <a:srgbClr val="009900"/>
                    </a:solidFill>
                  </a:endParaRPr>
                </a:p>
              </p:txBody>
            </p:sp>
          </mc:Choice>
          <mc:Fallback xmlns="">
            <p:sp>
              <p:nvSpPr>
                <p:cNvPr id="71" name="文本框 70"/>
                <p:cNvSpPr txBox="1">
                  <a:spLocks noRot="1" noChangeAspect="1" noMove="1" noResize="1" noEditPoints="1" noAdjustHandles="1" noChangeArrowheads="1" noChangeShapeType="1" noTextEdit="1"/>
                </p:cNvSpPr>
                <p:nvPr/>
              </p:nvSpPr>
              <p:spPr>
                <a:xfrm>
                  <a:off x="7844475" y="4914554"/>
                  <a:ext cx="454356" cy="369332"/>
                </a:xfrm>
                <a:prstGeom prst="rect">
                  <a:avLst/>
                </a:prstGeom>
                <a:blipFill>
                  <a:blip r:embed="rId30"/>
                  <a:stretch>
                    <a:fillRect r="-12162"/>
                  </a:stretch>
                </a:blipFill>
              </p:spPr>
              <p:txBody>
                <a:bodyPr/>
                <a:lstStyle/>
                <a:p>
                  <a:r>
                    <a:rPr lang="zh-CN" altLang="en-US">
                      <a:noFill/>
                    </a:rPr>
                    <a:t> </a:t>
                  </a:r>
                </a:p>
              </p:txBody>
            </p:sp>
          </mc:Fallback>
        </mc:AlternateContent>
        <p:cxnSp>
          <p:nvCxnSpPr>
            <p:cNvPr id="104" name="直接箭头连接符 103">
              <a:extLst>
                <a:ext uri="{FF2B5EF4-FFF2-40B4-BE49-F238E27FC236}">
                  <a16:creationId xmlns:a16="http://schemas.microsoft.com/office/drawing/2014/main" id="{51E8CBE7-235F-8EC0-00B3-D5404005D344}"/>
                </a:ext>
              </a:extLst>
            </p:cNvPr>
            <p:cNvCxnSpPr>
              <a:stCxn id="31" idx="6"/>
            </p:cNvCxnSpPr>
            <p:nvPr/>
          </p:nvCxnSpPr>
          <p:spPr>
            <a:xfrm flipV="1">
              <a:off x="8963477" y="3336041"/>
              <a:ext cx="143032" cy="15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直接箭头连接符 113">
              <a:extLst>
                <a:ext uri="{FF2B5EF4-FFF2-40B4-BE49-F238E27FC236}">
                  <a16:creationId xmlns:a16="http://schemas.microsoft.com/office/drawing/2014/main" id="{F2E916BC-138E-480D-09E3-383A89A08F1C}"/>
                </a:ext>
              </a:extLst>
            </p:cNvPr>
            <p:cNvCxnSpPr>
              <a:stCxn id="32" idx="6"/>
            </p:cNvCxnSpPr>
            <p:nvPr/>
          </p:nvCxnSpPr>
          <p:spPr>
            <a:xfrm flipV="1">
              <a:off x="8963477" y="4249608"/>
              <a:ext cx="143032" cy="1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a:extLst>
                <a:ext uri="{FF2B5EF4-FFF2-40B4-BE49-F238E27FC236}">
                  <a16:creationId xmlns:a16="http://schemas.microsoft.com/office/drawing/2014/main" id="{1296F7CE-E2BD-1150-6362-1633531062BE}"/>
                </a:ext>
              </a:extLst>
            </p:cNvPr>
            <p:cNvCxnSpPr>
              <a:stCxn id="36" idx="6"/>
            </p:cNvCxnSpPr>
            <p:nvPr/>
          </p:nvCxnSpPr>
          <p:spPr>
            <a:xfrm>
              <a:off x="8963477" y="5198520"/>
              <a:ext cx="138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388CE0E0-5CC1-F49C-95D2-96C7D2C8F4D5}"/>
                    </a:ext>
                  </a:extLst>
                </p:cNvPr>
                <p:cNvSpPr txBox="1"/>
                <p:nvPr/>
              </p:nvSpPr>
              <p:spPr>
                <a:xfrm>
                  <a:off x="8807814" y="297396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1</m:t>
                            </m:r>
                          </m:sub>
                        </m:sSub>
                      </m:oMath>
                    </m:oMathPara>
                  </a14:m>
                  <a:endParaRPr lang="zh-CN" altLang="en-US" dirty="0">
                    <a:solidFill>
                      <a:schemeClr val="accent1"/>
                    </a:solidFill>
                  </a:endParaRPr>
                </a:p>
              </p:txBody>
            </p:sp>
          </mc:Choice>
          <mc:Fallback xmlns="">
            <p:sp>
              <p:nvSpPr>
                <p:cNvPr id="75" name="文本框 74"/>
                <p:cNvSpPr txBox="1">
                  <a:spLocks noRot="1" noChangeAspect="1" noMove="1" noResize="1" noEditPoints="1" noAdjustHandles="1" noChangeArrowheads="1" noChangeShapeType="1" noTextEdit="1"/>
                </p:cNvSpPr>
                <p:nvPr/>
              </p:nvSpPr>
              <p:spPr>
                <a:xfrm>
                  <a:off x="8807814" y="2973964"/>
                  <a:ext cx="454356" cy="369332"/>
                </a:xfrm>
                <a:prstGeom prst="rect">
                  <a:avLst/>
                </a:prstGeom>
                <a:blipFill>
                  <a:blip r:embed="rId31"/>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B1275DCC-0E54-26A9-ECD8-7A8E2D835B06}"/>
                    </a:ext>
                  </a:extLst>
                </p:cNvPr>
                <p:cNvSpPr txBox="1"/>
                <p:nvPr/>
              </p:nvSpPr>
              <p:spPr>
                <a:xfrm>
                  <a:off x="8789758" y="392138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2</m:t>
                            </m:r>
                          </m:sub>
                        </m:sSub>
                      </m:oMath>
                    </m:oMathPara>
                  </a14:m>
                  <a:endParaRPr lang="zh-CN" altLang="en-US" dirty="0">
                    <a:solidFill>
                      <a:schemeClr val="accent1"/>
                    </a:solidFill>
                  </a:endParaRPr>
                </a:p>
              </p:txBody>
            </p:sp>
          </mc:Choice>
          <mc:Fallback xmlns="">
            <p:sp>
              <p:nvSpPr>
                <p:cNvPr id="76" name="文本框 75"/>
                <p:cNvSpPr txBox="1">
                  <a:spLocks noRot="1" noChangeAspect="1" noMove="1" noResize="1" noEditPoints="1" noAdjustHandles="1" noChangeArrowheads="1" noChangeShapeType="1" noTextEdit="1"/>
                </p:cNvSpPr>
                <p:nvPr/>
              </p:nvSpPr>
              <p:spPr>
                <a:xfrm>
                  <a:off x="8789758" y="3921389"/>
                  <a:ext cx="454356" cy="369332"/>
                </a:xfrm>
                <a:prstGeom prst="rect">
                  <a:avLst/>
                </a:prstGeom>
                <a:blipFill>
                  <a:blip r:embed="rId32"/>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a:extLst>
                    <a:ext uri="{FF2B5EF4-FFF2-40B4-BE49-F238E27FC236}">
                      <a16:creationId xmlns:a16="http://schemas.microsoft.com/office/drawing/2014/main" id="{03897996-096C-52BB-9F17-6D98BE13CA8D}"/>
                    </a:ext>
                  </a:extLst>
                </p:cNvPr>
                <p:cNvSpPr txBox="1"/>
                <p:nvPr/>
              </p:nvSpPr>
              <p:spPr>
                <a:xfrm>
                  <a:off x="8817581" y="484715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3</m:t>
                            </m:r>
                          </m:sub>
                        </m:sSub>
                      </m:oMath>
                    </m:oMathPara>
                  </a14:m>
                  <a:endParaRPr lang="zh-CN" altLang="en-US" dirty="0">
                    <a:solidFill>
                      <a:schemeClr val="accent1"/>
                    </a:solidFill>
                  </a:endParaRPr>
                </a:p>
              </p:txBody>
            </p:sp>
          </mc:Choice>
          <mc:Fallback xmlns="">
            <p:sp>
              <p:nvSpPr>
                <p:cNvPr id="77" name="文本框 76"/>
                <p:cNvSpPr txBox="1">
                  <a:spLocks noRot="1" noChangeAspect="1" noMove="1" noResize="1" noEditPoints="1" noAdjustHandles="1" noChangeArrowheads="1" noChangeShapeType="1" noTextEdit="1"/>
                </p:cNvSpPr>
                <p:nvPr/>
              </p:nvSpPr>
              <p:spPr>
                <a:xfrm>
                  <a:off x="8817581" y="4847159"/>
                  <a:ext cx="454356" cy="369332"/>
                </a:xfrm>
                <a:prstGeom prst="rect">
                  <a:avLst/>
                </a:prstGeom>
                <a:blipFill>
                  <a:blip r:embed="rId33"/>
                  <a:stretch>
                    <a:fillRect b="-6557"/>
                  </a:stretch>
                </a:blipFill>
              </p:spPr>
              <p:txBody>
                <a:bodyPr/>
                <a:lstStyle/>
                <a:p>
                  <a:r>
                    <a:rPr lang="zh-CN" altLang="en-US">
                      <a:noFill/>
                    </a:rPr>
                    <a:t> </a:t>
                  </a:r>
                </a:p>
              </p:txBody>
            </p:sp>
          </mc:Fallback>
        </mc:AlternateContent>
        <p:grpSp>
          <p:nvGrpSpPr>
            <p:cNvPr id="119" name="组合 118">
              <a:extLst>
                <a:ext uri="{FF2B5EF4-FFF2-40B4-BE49-F238E27FC236}">
                  <a16:creationId xmlns:a16="http://schemas.microsoft.com/office/drawing/2014/main" id="{D36D8561-52DF-5129-37FA-9FF8444F5DEA}"/>
                </a:ext>
              </a:extLst>
            </p:cNvPr>
            <p:cNvGrpSpPr/>
            <p:nvPr/>
          </p:nvGrpSpPr>
          <p:grpSpPr>
            <a:xfrm>
              <a:off x="6595216" y="3623832"/>
              <a:ext cx="578182" cy="383077"/>
              <a:chOff x="10373210" y="3344429"/>
              <a:chExt cx="629169" cy="408385"/>
            </a:xfrm>
          </p:grpSpPr>
          <p:cxnSp>
            <p:nvCxnSpPr>
              <p:cNvPr id="124" name="直接连接符 123">
                <a:extLst>
                  <a:ext uri="{FF2B5EF4-FFF2-40B4-BE49-F238E27FC236}">
                    <a16:creationId xmlns:a16="http://schemas.microsoft.com/office/drawing/2014/main" id="{EBC9FB34-1B3D-7DDA-727E-7DFC996B4730}"/>
                  </a:ext>
                </a:extLst>
              </p:cNvPr>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DC919F15-5134-894F-2510-A7342DB17FF9}"/>
                      </a:ext>
                    </a:extLst>
                  </p:cNvPr>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84" name="文本框 83"/>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34"/>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6" name="文本框 125">
                    <a:extLst>
                      <a:ext uri="{FF2B5EF4-FFF2-40B4-BE49-F238E27FC236}">
                        <a16:creationId xmlns:a16="http://schemas.microsoft.com/office/drawing/2014/main" id="{54805F1D-90F4-5D34-B102-A43D547CAEE0}"/>
                      </a:ext>
                    </a:extLst>
                  </p:cNvPr>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85" name="文本框 84"/>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35"/>
                    <a:stretch>
                      <a:fillRect l="-36364" r="-31818" b="-34426"/>
                    </a:stretch>
                  </a:blipFill>
                </p:spPr>
                <p:txBody>
                  <a:bodyPr/>
                  <a:lstStyle/>
                  <a:p>
                    <a:r>
                      <a:rPr lang="zh-CN" altLang="en-US">
                        <a:noFill/>
                      </a:rPr>
                      <a:t> </a:t>
                    </a:r>
                  </a:p>
                </p:txBody>
              </p:sp>
            </mc:Fallback>
          </mc:AlternateContent>
        </p:grpSp>
        <p:grpSp>
          <p:nvGrpSpPr>
            <p:cNvPr id="120" name="组合 119">
              <a:extLst>
                <a:ext uri="{FF2B5EF4-FFF2-40B4-BE49-F238E27FC236}">
                  <a16:creationId xmlns:a16="http://schemas.microsoft.com/office/drawing/2014/main" id="{216B91C5-4FB8-F7F9-23CC-1F45E64F28F6}"/>
                </a:ext>
              </a:extLst>
            </p:cNvPr>
            <p:cNvGrpSpPr/>
            <p:nvPr/>
          </p:nvGrpSpPr>
          <p:grpSpPr>
            <a:xfrm>
              <a:off x="6620376" y="4609934"/>
              <a:ext cx="578182" cy="383077"/>
              <a:chOff x="10373210" y="3344429"/>
              <a:chExt cx="629169" cy="408385"/>
            </a:xfrm>
          </p:grpSpPr>
          <p:cxnSp>
            <p:nvCxnSpPr>
              <p:cNvPr id="121" name="直接连接符 120">
                <a:extLst>
                  <a:ext uri="{FF2B5EF4-FFF2-40B4-BE49-F238E27FC236}">
                    <a16:creationId xmlns:a16="http://schemas.microsoft.com/office/drawing/2014/main" id="{B372FCFF-5CE0-110B-0757-FF04A84C3C06}"/>
                  </a:ext>
                </a:extLst>
              </p:cNvPr>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651AC5D8-D640-B036-E4A9-75953B1971AF}"/>
                      </a:ext>
                    </a:extLst>
                  </p:cNvPr>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81" name="文本框 80"/>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36"/>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35149A22-3B37-B874-8590-3293C836A183}"/>
                      </a:ext>
                    </a:extLst>
                  </p:cNvPr>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82" name="文本框 81"/>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37"/>
                    <a:stretch>
                      <a:fillRect l="-36364" r="-31818" b="-34426"/>
                    </a:stretch>
                  </a:blipFill>
                </p:spPr>
                <p:txBody>
                  <a:bodyPr/>
                  <a:lstStyle/>
                  <a:p>
                    <a:r>
                      <a:rPr lang="zh-CN" altLang="en-US">
                        <a:noFill/>
                      </a:rPr>
                      <a:t> </a:t>
                    </a:r>
                  </a:p>
                </p:txBody>
              </p:sp>
            </mc:Fallback>
          </mc:AlternateContent>
        </p:grpSp>
      </p:grpSp>
      <p:sp>
        <p:nvSpPr>
          <p:cNvPr id="127" name="矩形 126">
            <a:extLst>
              <a:ext uri="{FF2B5EF4-FFF2-40B4-BE49-F238E27FC236}">
                <a16:creationId xmlns:a16="http://schemas.microsoft.com/office/drawing/2014/main" id="{7E2C7805-45F2-ED62-731F-5E8D322E7E5B}"/>
              </a:ext>
            </a:extLst>
          </p:cNvPr>
          <p:cNvSpPr/>
          <p:nvPr/>
        </p:nvSpPr>
        <p:spPr>
          <a:xfrm>
            <a:off x="6340629" y="1810200"/>
            <a:ext cx="5209648" cy="1156855"/>
          </a:xfrm>
          <a:prstGeom prst="rect">
            <a:avLst/>
          </a:prstGeom>
        </p:spPr>
        <p:txBody>
          <a:bodyPr wrap="square">
            <a:spAutoFit/>
          </a:bodyPr>
          <a:lstStyle/>
          <a:p>
            <a:pPr marL="285744" indent="-285744">
              <a:lnSpc>
                <a:spcPct val="150000"/>
              </a:lnSpc>
              <a:buClr>
                <a:srgbClr val="CC0099"/>
              </a:buClr>
              <a:buFont typeface="Wingdings" panose="05000000000000000000" pitchFamily="2" charset="2"/>
              <a:buChar char="u"/>
            </a:pPr>
            <a:r>
              <a:rPr lang="zh-CN" altLang="en-US"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 总结：多对多的关系</a:t>
            </a:r>
            <a:endParaRPr lang="en-US" altLang="zh-CN"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en-US" altLang="zh-CN"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Input</a:t>
            </a:r>
            <a:r>
              <a:rPr lang="zh-CN" altLang="en-US"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：多个上层的神经元</a:t>
            </a:r>
            <a:endParaRPr lang="en-US" altLang="zh-CN"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endParaRPr>
          </a:p>
          <a:p>
            <a:pPr marL="342891" indent="-342891">
              <a:lnSpc>
                <a:spcPct val="150000"/>
              </a:lnSpc>
              <a:buClr>
                <a:srgbClr val="CC0099"/>
              </a:buClr>
              <a:buFont typeface="Wingdings" panose="05000000000000000000" pitchFamily="2" charset="2"/>
              <a:buChar char="u"/>
            </a:pPr>
            <a:r>
              <a:rPr lang="en-US" altLang="zh-CN"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Output </a:t>
            </a:r>
            <a:r>
              <a:rPr lang="zh-CN" altLang="en-US"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：多个下层神经元</a:t>
            </a:r>
            <a:endParaRPr lang="en-US" altLang="zh-CN" sz="1600"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3536771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EEAE733-9DD5-B34F-AB91-9598F4C744A6}"/>
              </a:ext>
            </a:extLst>
          </p:cNvPr>
          <p:cNvSpPr>
            <a:spLocks noGrp="1"/>
          </p:cNvSpPr>
          <p:nvPr>
            <p:ph type="body" sz="quarter" idx="11"/>
          </p:nvPr>
        </p:nvSpPr>
        <p:spPr/>
        <p:txBody>
          <a:bodyPr/>
          <a:lstStyle/>
          <a:p>
            <a:r>
              <a:rPr lang="zh-CN" altLang="en-US" sz="4800" dirty="0"/>
              <a:t>谢谢</a:t>
            </a:r>
          </a:p>
        </p:txBody>
      </p:sp>
    </p:spTree>
    <p:extLst>
      <p:ext uri="{BB962C8B-B14F-4D97-AF65-F5344CB8AC3E}">
        <p14:creationId xmlns:p14="http://schemas.microsoft.com/office/powerpoint/2010/main" val="2997651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D2841-9D8D-636F-FEE3-5CEBA39D255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07A57AF-0137-1BB4-E3B6-260128A30F51}"/>
              </a:ext>
            </a:extLst>
          </p:cNvPr>
          <p:cNvSpPr>
            <a:spLocks noGrp="1"/>
          </p:cNvSpPr>
          <p:nvPr>
            <p:ph type="title"/>
          </p:nvPr>
        </p:nvSpPr>
        <p:spPr>
          <a:xfrm>
            <a:off x="178130" y="136525"/>
            <a:ext cx="9209708" cy="595630"/>
          </a:xfrm>
        </p:spPr>
        <p:txBody>
          <a:bodyPr/>
          <a:lstStyle/>
          <a:p>
            <a:r>
              <a:rPr lang="zh-CN" altLang="en-US" sz="3600" dirty="0"/>
              <a:t>大模型算力需求预估</a:t>
            </a:r>
          </a:p>
        </p:txBody>
      </p:sp>
      <p:sp>
        <p:nvSpPr>
          <p:cNvPr id="13" name="文本框 12">
            <a:extLst>
              <a:ext uri="{FF2B5EF4-FFF2-40B4-BE49-F238E27FC236}">
                <a16:creationId xmlns:a16="http://schemas.microsoft.com/office/drawing/2014/main" id="{87EB007A-855D-4CFD-8209-A4402E0956AF}"/>
              </a:ext>
            </a:extLst>
          </p:cNvPr>
          <p:cNvSpPr txBox="1"/>
          <p:nvPr/>
        </p:nvSpPr>
        <p:spPr>
          <a:xfrm>
            <a:off x="482958" y="1103064"/>
            <a:ext cx="11048338" cy="707886"/>
          </a:xfrm>
          <a:prstGeom prst="rect">
            <a:avLst/>
          </a:prstGeom>
          <a:noFill/>
        </p:spPr>
        <p:txBody>
          <a:bodyPr wrap="square">
            <a:spAutoFit/>
          </a:bodyPr>
          <a:lstStyle/>
          <a:p>
            <a:pPr marL="342900" indent="-342900">
              <a:buFont typeface="Arial" panose="020B0604020202020204" pitchFamily="34" charset="0"/>
              <a:buChar char="•"/>
            </a:pP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需求：训练</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70B</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13B</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参数大模型，目前数据量约</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1B Tokens</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，一般需训练</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代。</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科学数据</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7PB</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，约</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300B Tokens</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aphicFrame>
        <p:nvGraphicFramePr>
          <p:cNvPr id="3" name="表格 2">
            <a:extLst>
              <a:ext uri="{FF2B5EF4-FFF2-40B4-BE49-F238E27FC236}">
                <a16:creationId xmlns:a16="http://schemas.microsoft.com/office/drawing/2014/main" id="{C580C991-BE1D-B3A4-5D8D-756D3BA600E8}"/>
              </a:ext>
            </a:extLst>
          </p:cNvPr>
          <p:cNvGraphicFramePr>
            <a:graphicFrameLocks noGrp="1"/>
          </p:cNvGraphicFramePr>
          <p:nvPr/>
        </p:nvGraphicFramePr>
        <p:xfrm>
          <a:off x="482958" y="2181860"/>
          <a:ext cx="11449677" cy="3235960"/>
        </p:xfrm>
        <a:graphic>
          <a:graphicData uri="http://schemas.openxmlformats.org/drawingml/2006/table">
            <a:tbl>
              <a:tblPr firstRow="1" bandRow="1">
                <a:tableStyleId>{9D7B26C5-4107-4FEC-AEDC-1716B250A1EF}</a:tableStyleId>
              </a:tblPr>
              <a:tblGrid>
                <a:gridCol w="1085931">
                  <a:extLst>
                    <a:ext uri="{9D8B030D-6E8A-4147-A177-3AD203B41FA5}">
                      <a16:colId xmlns:a16="http://schemas.microsoft.com/office/drawing/2014/main" val="3677805030"/>
                    </a:ext>
                  </a:extLst>
                </a:gridCol>
                <a:gridCol w="1264897">
                  <a:extLst>
                    <a:ext uri="{9D8B030D-6E8A-4147-A177-3AD203B41FA5}">
                      <a16:colId xmlns:a16="http://schemas.microsoft.com/office/drawing/2014/main" val="1288749597"/>
                    </a:ext>
                  </a:extLst>
                </a:gridCol>
                <a:gridCol w="2947331">
                  <a:extLst>
                    <a:ext uri="{9D8B030D-6E8A-4147-A177-3AD203B41FA5}">
                      <a16:colId xmlns:a16="http://schemas.microsoft.com/office/drawing/2014/main" val="3017172273"/>
                    </a:ext>
                  </a:extLst>
                </a:gridCol>
                <a:gridCol w="1818058">
                  <a:extLst>
                    <a:ext uri="{9D8B030D-6E8A-4147-A177-3AD203B41FA5}">
                      <a16:colId xmlns:a16="http://schemas.microsoft.com/office/drawing/2014/main" val="3848246082"/>
                    </a:ext>
                  </a:extLst>
                </a:gridCol>
                <a:gridCol w="2425181">
                  <a:extLst>
                    <a:ext uri="{9D8B030D-6E8A-4147-A177-3AD203B41FA5}">
                      <a16:colId xmlns:a16="http://schemas.microsoft.com/office/drawing/2014/main" val="4140573649"/>
                    </a:ext>
                  </a:extLst>
                </a:gridCol>
                <a:gridCol w="1908279">
                  <a:extLst>
                    <a:ext uri="{9D8B030D-6E8A-4147-A177-3AD203B41FA5}">
                      <a16:colId xmlns:a16="http://schemas.microsoft.com/office/drawing/2014/main" val="1019265336"/>
                    </a:ext>
                  </a:extLst>
                </a:gridCol>
              </a:tblGrid>
              <a:tr h="370840">
                <a:tc>
                  <a:txBody>
                    <a:bodyPr/>
                    <a:lstStyle/>
                    <a:p>
                      <a:pPr algn="ctr"/>
                      <a:r>
                        <a:rPr lang="zh-CN" altLang="en-US">
                          <a:latin typeface="微软雅黑" panose="020B0503020204020204" pitchFamily="34" charset="-122"/>
                          <a:ea typeface="微软雅黑" panose="020B0503020204020204" pitchFamily="34" charset="-122"/>
                        </a:rPr>
                        <a:t>参数量</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个</a:t>
                      </a:r>
                      <a:r>
                        <a:rPr lang="en-US" altLang="zh-CN">
                          <a:latin typeface="微软雅黑" panose="020B0503020204020204" pitchFamily="34" charset="-122"/>
                          <a:ea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zh-CN" altLang="en-US">
                          <a:latin typeface="微软雅黑" panose="020B0503020204020204" pitchFamily="34" charset="-122"/>
                          <a:ea typeface="微软雅黑" panose="020B0503020204020204" pitchFamily="34" charset="-122"/>
                        </a:rPr>
                        <a:t>数据量</a:t>
                      </a:r>
                      <a:r>
                        <a:rPr lang="en-US" altLang="zh-CN">
                          <a:latin typeface="微软雅黑" panose="020B0503020204020204" pitchFamily="34" charset="-122"/>
                          <a:ea typeface="微软雅黑" panose="020B0503020204020204" pitchFamily="34" charset="-122"/>
                        </a:rPr>
                        <a:t>(tokens)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zh-CN" altLang="en-US">
                          <a:latin typeface="微软雅黑" panose="020B0503020204020204" pitchFamily="34" charset="-122"/>
                          <a:ea typeface="微软雅黑" panose="020B0503020204020204" pitchFamily="34" charset="-122"/>
                        </a:rPr>
                        <a:t>型号</a:t>
                      </a:r>
                    </a:p>
                  </a:txBody>
                  <a:tcPr/>
                </a:tc>
                <a:tc>
                  <a:txBody>
                    <a:bodyPr/>
                    <a:lstStyle/>
                    <a:p>
                      <a:pPr algn="ctr"/>
                      <a:r>
                        <a:rPr lang="zh-CN" altLang="en-US">
                          <a:latin typeface="微软雅黑" panose="020B0503020204020204" pitchFamily="34" charset="-122"/>
                          <a:ea typeface="微软雅黑" panose="020B0503020204020204" pitchFamily="34" charset="-122"/>
                        </a:rPr>
                        <a:t>吞吐量</a:t>
                      </a:r>
                      <a:r>
                        <a:rPr lang="en-US" altLang="zh-CN">
                          <a:latin typeface="微软雅黑" panose="020B0503020204020204" pitchFamily="34" charset="-122"/>
                          <a:ea typeface="微软雅黑" panose="020B0503020204020204" pitchFamily="34" charset="-122"/>
                        </a:rPr>
                        <a:t>(tokens/s)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zh-CN" altLang="en-US" dirty="0">
                          <a:latin typeface="微软雅黑" panose="020B0503020204020204" pitchFamily="34" charset="-122"/>
                          <a:ea typeface="微软雅黑" panose="020B0503020204020204" pitchFamily="34" charset="-122"/>
                        </a:rPr>
                        <a:t>训练</a:t>
                      </a:r>
                      <a:r>
                        <a:rPr lang="en-US" altLang="zh-CN" dirty="0">
                          <a:latin typeface="微软雅黑" panose="020B0503020204020204" pitchFamily="34" charset="-122"/>
                          <a:ea typeface="微软雅黑" panose="020B0503020204020204" pitchFamily="34" charset="-122"/>
                        </a:rPr>
                        <a:t>1 epoch</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zh-CN" altLang="en-US">
                          <a:latin typeface="微软雅黑" panose="020B0503020204020204" pitchFamily="34" charset="-122"/>
                          <a:ea typeface="微软雅黑" panose="020B0503020204020204" pitchFamily="34" charset="-122"/>
                        </a:rPr>
                        <a:t>训练</a:t>
                      </a:r>
                      <a:r>
                        <a:rPr lang="en-US" altLang="zh-CN">
                          <a:latin typeface="微软雅黑" panose="020B0503020204020204" pitchFamily="34" charset="-122"/>
                          <a:ea typeface="微软雅黑" panose="020B0503020204020204" pitchFamily="34" charset="-122"/>
                        </a:rPr>
                        <a:t>3 epochs</a:t>
                      </a:r>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28134393"/>
                  </a:ext>
                </a:extLst>
              </a:tr>
              <a:tr h="370840">
                <a:tc>
                  <a:txBody>
                    <a:bodyPr/>
                    <a:lstStyle/>
                    <a:p>
                      <a:pPr algn="ctr"/>
                      <a:r>
                        <a:rPr lang="en-US" altLang="zh-CN">
                          <a:latin typeface="微软雅黑" panose="020B0503020204020204" pitchFamily="34" charset="-122"/>
                          <a:ea typeface="微软雅黑" panose="020B0503020204020204" pitchFamily="34" charset="-122"/>
                        </a:rPr>
                        <a:t>70B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DCU</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Z100L 32</a:t>
                      </a:r>
                      <a:r>
                        <a:rPr lang="zh-CN" altLang="en-US">
                          <a:latin typeface="微软雅黑" panose="020B0503020204020204" pitchFamily="34" charset="-122"/>
                          <a:ea typeface="微软雅黑" panose="020B0503020204020204" pitchFamily="34" charset="-122"/>
                        </a:rPr>
                        <a:t>台</a:t>
                      </a:r>
                      <a:r>
                        <a:rPr lang="en-US" altLang="zh-CN">
                          <a:latin typeface="微软雅黑" panose="020B0503020204020204" pitchFamily="34" charset="-122"/>
                          <a:ea typeface="微软雅黑" panose="020B0503020204020204" pitchFamily="34" charset="-122"/>
                        </a:rPr>
                        <a:t>*4</a:t>
                      </a:r>
                      <a:r>
                        <a:rPr lang="zh-CN" altLang="en-US">
                          <a:latin typeface="微软雅黑" panose="020B0503020204020204" pitchFamily="34" charset="-122"/>
                          <a:ea typeface="微软雅黑" panose="020B0503020204020204" pitchFamily="34" charset="-122"/>
                        </a:rPr>
                        <a:t>卡</a:t>
                      </a:r>
                    </a:p>
                  </a:txBody>
                  <a:tcPr/>
                </a:tc>
                <a:tc>
                  <a:txBody>
                    <a:bodyPr/>
                    <a:lstStyle/>
                    <a:p>
                      <a:pPr algn="ctr"/>
                      <a:r>
                        <a:rPr lang="en-US" altLang="zh-CN">
                          <a:latin typeface="微软雅黑" panose="020B0503020204020204" pitchFamily="34" charset="-122"/>
                          <a:ea typeface="微软雅黑" panose="020B0503020204020204" pitchFamily="34" charset="-122"/>
                        </a:rPr>
                        <a:t>7000</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39 h (1.6 days)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5</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days</a:t>
                      </a:r>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4063840409"/>
                  </a:ext>
                </a:extLst>
              </a:tr>
              <a:tr h="370840">
                <a:tc>
                  <a:txBody>
                    <a:bodyPr/>
                    <a:lstStyle/>
                    <a:p>
                      <a:pPr algn="ctr"/>
                      <a:r>
                        <a:rPr lang="en-US" altLang="zh-CN">
                          <a:latin typeface="微软雅黑" panose="020B0503020204020204" pitchFamily="34" charset="-122"/>
                          <a:ea typeface="微软雅黑" panose="020B0503020204020204" pitchFamily="34" charset="-122"/>
                        </a:rPr>
                        <a:t>70B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DCU K100 8</a:t>
                      </a:r>
                      <a:r>
                        <a:rPr lang="zh-CN" altLang="en-US">
                          <a:latin typeface="微软雅黑" panose="020B0503020204020204" pitchFamily="34" charset="-122"/>
                          <a:ea typeface="微软雅黑" panose="020B0503020204020204" pitchFamily="34" charset="-122"/>
                        </a:rPr>
                        <a:t>台</a:t>
                      </a:r>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卡</a:t>
                      </a:r>
                    </a:p>
                  </a:txBody>
                  <a:tcPr/>
                </a:tc>
                <a:tc>
                  <a:txBody>
                    <a:bodyPr/>
                    <a:lstStyle/>
                    <a:p>
                      <a:pPr algn="ctr"/>
                      <a:r>
                        <a:rPr lang="en-US" altLang="zh-CN" dirty="0">
                          <a:latin typeface="微软雅黑" panose="020B0503020204020204" pitchFamily="34" charset="-122"/>
                          <a:ea typeface="微软雅黑" panose="020B0503020204020204" pitchFamily="34" charset="-122"/>
                        </a:rPr>
                        <a:t>2400</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115 h (4.8 days)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14 days</a:t>
                      </a:r>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028591228"/>
                  </a:ext>
                </a:extLst>
              </a:tr>
              <a:tr h="370840">
                <a:tc>
                  <a:txBody>
                    <a:bodyPr/>
                    <a:lstStyle/>
                    <a:p>
                      <a:pPr algn="ctr"/>
                      <a:r>
                        <a:rPr lang="en-US" altLang="zh-CN" b="1" dirty="0">
                          <a:latin typeface="微软雅黑" panose="020B0503020204020204" pitchFamily="34" charset="-122"/>
                          <a:ea typeface="微软雅黑" panose="020B0503020204020204" pitchFamily="34" charset="-122"/>
                        </a:rPr>
                        <a:t>70B</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1B</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DCU E100 8</a:t>
                      </a:r>
                      <a:r>
                        <a:rPr lang="zh-CN" altLang="en-US" b="1" dirty="0">
                          <a:latin typeface="微软雅黑" panose="020B0503020204020204" pitchFamily="34" charset="-122"/>
                          <a:ea typeface="微软雅黑" panose="020B0503020204020204" pitchFamily="34" charset="-122"/>
                        </a:rPr>
                        <a:t>台</a:t>
                      </a:r>
                      <a:r>
                        <a:rPr lang="en-US" altLang="zh-CN" b="1" dirty="0">
                          <a:latin typeface="微软雅黑" panose="020B0503020204020204" pitchFamily="34" charset="-122"/>
                          <a:ea typeface="微软雅黑" panose="020B0503020204020204" pitchFamily="34" charset="-122"/>
                        </a:rPr>
                        <a:t>*8</a:t>
                      </a:r>
                      <a:r>
                        <a:rPr lang="zh-CN" altLang="en-US" b="1" dirty="0">
                          <a:latin typeface="微软雅黑" panose="020B0503020204020204" pitchFamily="34" charset="-122"/>
                          <a:ea typeface="微软雅黑" panose="020B0503020204020204" pitchFamily="34" charset="-122"/>
                        </a:rPr>
                        <a:t>卡</a:t>
                      </a:r>
                    </a:p>
                  </a:txBody>
                  <a:tcPr/>
                </a:tc>
                <a:tc>
                  <a:txBody>
                    <a:bodyPr/>
                    <a:lstStyle/>
                    <a:p>
                      <a:pPr algn="ctr"/>
                      <a:r>
                        <a:rPr lang="en-US" altLang="zh-CN" b="1" dirty="0">
                          <a:latin typeface="微软雅黑" panose="020B0503020204020204" pitchFamily="34" charset="-122"/>
                          <a:ea typeface="微软雅黑" panose="020B0503020204020204" pitchFamily="34" charset="-122"/>
                        </a:rPr>
                        <a:t>7700</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36</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h (1.5 days)</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b="1">
                          <a:latin typeface="微软雅黑" panose="020B0503020204020204" pitchFamily="34" charset="-122"/>
                          <a:ea typeface="微软雅黑" panose="020B0503020204020204" pitchFamily="34" charset="-122"/>
                        </a:rPr>
                        <a:t>4.5 days</a:t>
                      </a:r>
                      <a:endParaRPr lang="zh-CN" altLang="en-US" b="1">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899860592"/>
                  </a:ext>
                </a:extLst>
              </a:tr>
              <a:tr h="370840">
                <a:tc>
                  <a:txBody>
                    <a:bodyPr/>
                    <a:lstStyle/>
                    <a:p>
                      <a:pPr algn="ctr"/>
                      <a:r>
                        <a:rPr lang="en-US" altLang="zh-CN">
                          <a:latin typeface="微软雅黑" panose="020B0503020204020204" pitchFamily="34" charset="-122"/>
                          <a:ea typeface="微软雅黑" panose="020B0503020204020204" pitchFamily="34" charset="-122"/>
                        </a:rPr>
                        <a:t>70B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300B</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DCU E100 8</a:t>
                      </a:r>
                      <a:r>
                        <a:rPr lang="zh-CN" altLang="en-US" dirty="0">
                          <a:latin typeface="微软雅黑" panose="020B0503020204020204" pitchFamily="34" charset="-122"/>
                          <a:ea typeface="微软雅黑" panose="020B0503020204020204" pitchFamily="34" charset="-122"/>
                        </a:rPr>
                        <a:t>台</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卡</a:t>
                      </a:r>
                    </a:p>
                  </a:txBody>
                  <a:tcPr/>
                </a:tc>
                <a:tc>
                  <a:txBody>
                    <a:bodyPr/>
                    <a:lstStyle/>
                    <a:p>
                      <a:pPr algn="ctr"/>
                      <a:r>
                        <a:rPr lang="en-US" altLang="zh-CN">
                          <a:latin typeface="微软雅黑" panose="020B0503020204020204" pitchFamily="34" charset="-122"/>
                          <a:ea typeface="微软雅黑" panose="020B0503020204020204" pitchFamily="34" charset="-122"/>
                        </a:rPr>
                        <a:t>7700</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10822 h (451 days)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1353 days</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727129234"/>
                  </a:ext>
                </a:extLst>
              </a:tr>
              <a:tr h="370840">
                <a:tc>
                  <a:txBody>
                    <a:bodyPr/>
                    <a:lstStyle/>
                    <a:p>
                      <a:pPr algn="ctr"/>
                      <a:r>
                        <a:rPr lang="en-US" altLang="zh-CN">
                          <a:latin typeface="微软雅黑" panose="020B0503020204020204" pitchFamily="34" charset="-122"/>
                          <a:ea typeface="微软雅黑" panose="020B0503020204020204" pitchFamily="34" charset="-122"/>
                        </a:rPr>
                        <a:t>13B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DCU K100 1</a:t>
                      </a:r>
                      <a:r>
                        <a:rPr lang="zh-CN" altLang="en-US">
                          <a:latin typeface="微软雅黑" panose="020B0503020204020204" pitchFamily="34" charset="-122"/>
                          <a:ea typeface="微软雅黑" panose="020B0503020204020204" pitchFamily="34" charset="-122"/>
                        </a:rPr>
                        <a:t>台</a:t>
                      </a:r>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卡</a:t>
                      </a:r>
                    </a:p>
                  </a:txBody>
                  <a:tcPr/>
                </a:tc>
                <a:tc>
                  <a:txBody>
                    <a:bodyPr/>
                    <a:lstStyle/>
                    <a:p>
                      <a:pPr algn="ctr"/>
                      <a:r>
                        <a:rPr lang="en-US" altLang="zh-CN" dirty="0">
                          <a:latin typeface="微软雅黑" panose="020B0503020204020204" pitchFamily="34" charset="-122"/>
                          <a:ea typeface="微软雅黑" panose="020B0503020204020204" pitchFamily="34" charset="-122"/>
                        </a:rPr>
                        <a:t>1400</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198 h (8.3 days)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25 days</a:t>
                      </a:r>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084393526"/>
                  </a:ext>
                </a:extLst>
              </a:tr>
              <a:tr h="370840">
                <a:tc>
                  <a:txBody>
                    <a:bodyPr/>
                    <a:lstStyle/>
                    <a:p>
                      <a:pPr algn="ctr"/>
                      <a:r>
                        <a:rPr lang="en-US" altLang="zh-CN">
                          <a:latin typeface="微软雅黑" panose="020B0503020204020204" pitchFamily="34" charset="-122"/>
                          <a:ea typeface="微软雅黑" panose="020B0503020204020204" pitchFamily="34" charset="-122"/>
                        </a:rPr>
                        <a:t>13B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GPU A800 1</a:t>
                      </a:r>
                      <a:r>
                        <a:rPr lang="zh-CN" altLang="en-US">
                          <a:latin typeface="微软雅黑" panose="020B0503020204020204" pitchFamily="34" charset="-122"/>
                          <a:ea typeface="微软雅黑" panose="020B0503020204020204" pitchFamily="34" charset="-122"/>
                        </a:rPr>
                        <a:t>台</a:t>
                      </a:r>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卡</a:t>
                      </a:r>
                    </a:p>
                  </a:txBody>
                  <a:tcPr/>
                </a:tc>
                <a:tc>
                  <a:txBody>
                    <a:bodyPr/>
                    <a:lstStyle/>
                    <a:p>
                      <a:pPr algn="ctr"/>
                      <a:r>
                        <a:rPr lang="en-US" altLang="zh-CN" dirty="0">
                          <a:latin typeface="微软雅黑" panose="020B0503020204020204" pitchFamily="34" charset="-122"/>
                          <a:ea typeface="微软雅黑" panose="020B0503020204020204" pitchFamily="34" charset="-122"/>
                        </a:rPr>
                        <a:t>3800</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73 h (3 days)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9 days</a:t>
                      </a:r>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463369015"/>
                  </a:ext>
                </a:extLst>
              </a:tr>
              <a:tr h="370840">
                <a:tc>
                  <a:txBody>
                    <a:bodyPr/>
                    <a:lstStyle/>
                    <a:p>
                      <a:pPr algn="ctr"/>
                      <a:r>
                        <a:rPr lang="en-US" altLang="zh-CN">
                          <a:latin typeface="微软雅黑" panose="020B0503020204020204" pitchFamily="34" charset="-122"/>
                          <a:ea typeface="微软雅黑" panose="020B0503020204020204" pitchFamily="34" charset="-122"/>
                        </a:rPr>
                        <a:t>13B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1B</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NPU 910B 1</a:t>
                      </a:r>
                      <a:r>
                        <a:rPr lang="zh-CN" altLang="en-US">
                          <a:latin typeface="微软雅黑" panose="020B0503020204020204" pitchFamily="34" charset="-122"/>
                          <a:ea typeface="微软雅黑" panose="020B0503020204020204" pitchFamily="34" charset="-122"/>
                        </a:rPr>
                        <a:t>台</a:t>
                      </a:r>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卡</a:t>
                      </a:r>
                    </a:p>
                  </a:txBody>
                  <a:tcPr/>
                </a:tc>
                <a:tc>
                  <a:txBody>
                    <a:bodyPr/>
                    <a:lstStyle/>
                    <a:p>
                      <a:pPr algn="ctr"/>
                      <a:r>
                        <a:rPr lang="en-US" altLang="zh-CN">
                          <a:latin typeface="微软雅黑" panose="020B0503020204020204" pitchFamily="34" charset="-122"/>
                          <a:ea typeface="微软雅黑" panose="020B0503020204020204" pitchFamily="34" charset="-122"/>
                        </a:rPr>
                        <a:t>3420</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a:latin typeface="微软雅黑" panose="020B0503020204020204" pitchFamily="34" charset="-122"/>
                          <a:ea typeface="微软雅黑" panose="020B0503020204020204" pitchFamily="34" charset="-122"/>
                        </a:rPr>
                        <a:t>81 h</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(3.3 days)</a:t>
                      </a:r>
                      <a:endParaRPr lang="zh-CN" altLang="en-US">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10 days</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985020190"/>
                  </a:ext>
                </a:extLst>
              </a:tr>
            </a:tbl>
          </a:graphicData>
        </a:graphic>
      </p:graphicFrame>
      <p:sp>
        <p:nvSpPr>
          <p:cNvPr id="4" name="文本框 3">
            <a:extLst>
              <a:ext uri="{FF2B5EF4-FFF2-40B4-BE49-F238E27FC236}">
                <a16:creationId xmlns:a16="http://schemas.microsoft.com/office/drawing/2014/main" id="{6ACE1EBE-84CE-B2AD-3FBB-9FA305809794}"/>
              </a:ext>
            </a:extLst>
          </p:cNvPr>
          <p:cNvSpPr txBox="1"/>
          <p:nvPr/>
        </p:nvSpPr>
        <p:spPr>
          <a:xfrm>
            <a:off x="482958" y="5534561"/>
            <a:ext cx="11048338" cy="1323439"/>
          </a:xfrm>
          <a:prstGeom prst="rect">
            <a:avLst/>
          </a:prstGeom>
          <a:noFill/>
        </p:spPr>
        <p:txBody>
          <a:bodyPr wrap="square">
            <a:spAutoFit/>
          </a:bodyPr>
          <a:lstStyle/>
          <a:p>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注：</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Z100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DCU</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一代，</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K100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是二代（价格为</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A800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37%</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卡整机大约</a:t>
            </a:r>
            <a:r>
              <a:rPr lang="en-US" altLang="zh-CN" sz="20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50</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万左右，整体性能是</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A800</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整机</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E100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是三代（</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价格为</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A800</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43%</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卡整机大约</a:t>
            </a:r>
            <a:r>
              <a:rPr lang="en-US" altLang="zh-CN" sz="20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70</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万左右，整机性能是</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A800</a:t>
            </a:r>
            <a:r>
              <a:rPr lang="zh-CN" altLang="en-US"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整机</a:t>
            </a:r>
            <a:r>
              <a:rPr lang="en-US" altLang="zh-CN" sz="20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70%-80%</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58991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7B24C-1035-2141-6FD4-E1E44C046A58}"/>
              </a:ext>
            </a:extLst>
          </p:cNvPr>
          <p:cNvSpPr>
            <a:spLocks noGrp="1"/>
          </p:cNvSpPr>
          <p:nvPr>
            <p:ph type="title"/>
          </p:nvPr>
        </p:nvSpPr>
        <p:spPr>
          <a:xfrm>
            <a:off x="271918" y="154536"/>
            <a:ext cx="8740936" cy="595630"/>
          </a:xfrm>
        </p:spPr>
        <p:txBody>
          <a:bodyPr/>
          <a:lstStyle/>
          <a:p>
            <a:r>
              <a:rPr lang="zh-CN" altLang="en-US"/>
              <a:t>“小模型”和“大模型”对比</a:t>
            </a:r>
          </a:p>
        </p:txBody>
      </p:sp>
      <p:sp>
        <p:nvSpPr>
          <p:cNvPr id="40" name="椭圆 39">
            <a:extLst>
              <a:ext uri="{FF2B5EF4-FFF2-40B4-BE49-F238E27FC236}">
                <a16:creationId xmlns:a16="http://schemas.microsoft.com/office/drawing/2014/main" id="{C3411749-596B-1476-9153-5981A3C14E1A}"/>
              </a:ext>
            </a:extLst>
          </p:cNvPr>
          <p:cNvSpPr/>
          <p:nvPr/>
        </p:nvSpPr>
        <p:spPr>
          <a:xfrm>
            <a:off x="10490522" y="2498563"/>
            <a:ext cx="1397000" cy="1397000"/>
          </a:xfrm>
          <a:prstGeom prst="ellipse">
            <a:avLst/>
          </a:prstGeom>
          <a:gradFill>
            <a:gsLst>
              <a:gs pos="0">
                <a:srgbClr val="ED7D31">
                  <a:alpha val="50000"/>
                </a:srgbClr>
              </a:gs>
              <a:gs pos="60000">
                <a:srgbClr val="ED7D31"/>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endParaRPr lang="en-GB"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75FBC7EA-78A1-F83D-2B5E-B597DFBF799C}"/>
              </a:ext>
            </a:extLst>
          </p:cNvPr>
          <p:cNvSpPr/>
          <p:nvPr/>
        </p:nvSpPr>
        <p:spPr>
          <a:xfrm>
            <a:off x="171906" y="2498563"/>
            <a:ext cx="1397000" cy="1397000"/>
          </a:xfrm>
          <a:prstGeom prst="ellipse">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a:solidFill>
                  <a:srgbClr val="FFFFFF"/>
                </a:solidFill>
                <a:latin typeface="微软雅黑" panose="020B0503020204020204" pitchFamily="34" charset="-122"/>
                <a:ea typeface="微软雅黑" panose="020B0503020204020204" pitchFamily="34" charset="-122"/>
              </a:rPr>
              <a:t>小模型</a:t>
            </a:r>
            <a:endParaRPr lang="en-GB" sz="2800" b="1" dirty="0">
              <a:solidFill>
                <a:srgbClr val="FFFFFF"/>
              </a:solidFill>
              <a:latin typeface="微软雅黑" panose="020B0503020204020204" pitchFamily="34" charset="-122"/>
              <a:ea typeface="微软雅黑" panose="020B0503020204020204" pitchFamily="34" charset="-122"/>
            </a:endParaRPr>
          </a:p>
        </p:txBody>
      </p:sp>
      <p:sp>
        <p:nvSpPr>
          <p:cNvPr id="42" name="RelativeHist-1-1">
            <a:extLst>
              <a:ext uri="{FF2B5EF4-FFF2-40B4-BE49-F238E27FC236}">
                <a16:creationId xmlns:a16="http://schemas.microsoft.com/office/drawing/2014/main" id="{34EA04DC-30BA-0E85-6743-DBCD1898A732}"/>
              </a:ext>
            </a:extLst>
          </p:cNvPr>
          <p:cNvSpPr/>
          <p:nvPr/>
        </p:nvSpPr>
        <p:spPr bwMode="auto">
          <a:xfrm>
            <a:off x="1795715" y="2101158"/>
            <a:ext cx="8514713" cy="402336"/>
          </a:xfrm>
          <a:prstGeom prst="rect">
            <a:avLst/>
          </a:prstGeom>
          <a:solidFill>
            <a:schemeClr val="tx2">
              <a:lumMod val="20000"/>
              <a:lumOff val="80000"/>
            </a:schemeClr>
          </a:solidFill>
          <a:ln>
            <a:noFill/>
          </a:ln>
        </p:spPr>
        <p:txBody>
          <a:bodyPr anchor="ctr"/>
          <a:lstStyle/>
          <a:p>
            <a:pPr algn="ctr"/>
            <a:endParaRPr/>
          </a:p>
        </p:txBody>
      </p:sp>
      <p:sp>
        <p:nvSpPr>
          <p:cNvPr id="43" name="ValueHist-1-1">
            <a:extLst>
              <a:ext uri="{FF2B5EF4-FFF2-40B4-BE49-F238E27FC236}">
                <a16:creationId xmlns:a16="http://schemas.microsoft.com/office/drawing/2014/main" id="{64B721A8-BC9F-156F-E401-2B8A01CCD06D}"/>
              </a:ext>
            </a:extLst>
          </p:cNvPr>
          <p:cNvSpPr/>
          <p:nvPr/>
        </p:nvSpPr>
        <p:spPr bwMode="auto">
          <a:xfrm>
            <a:off x="2431207" y="2095033"/>
            <a:ext cx="7882159" cy="402336"/>
          </a:xfrm>
          <a:prstGeom prst="rect">
            <a:avLst/>
          </a:prstGeom>
          <a:solidFill>
            <a:schemeClr val="accent1">
              <a:lumMod val="100000"/>
            </a:schemeClr>
          </a:solidFill>
          <a:ln>
            <a:noFill/>
          </a:ln>
        </p:spPr>
        <p:txBody>
          <a:bodyPr anchor="ctr"/>
          <a:lstStyle/>
          <a:p>
            <a:pPr algn="ctr"/>
            <a:endParaRPr/>
          </a:p>
        </p:txBody>
      </p:sp>
      <p:sp>
        <p:nvSpPr>
          <p:cNvPr id="44" name="内容占位符 2">
            <a:extLst>
              <a:ext uri="{FF2B5EF4-FFF2-40B4-BE49-F238E27FC236}">
                <a16:creationId xmlns:a16="http://schemas.microsoft.com/office/drawing/2014/main" id="{C3D3051F-8CF6-0E9F-7221-B98C5E9BC762}"/>
              </a:ext>
            </a:extLst>
          </p:cNvPr>
          <p:cNvSpPr>
            <a:spLocks noGrp="1"/>
          </p:cNvSpPr>
          <p:nvPr>
            <p:ph idx="1"/>
          </p:nvPr>
        </p:nvSpPr>
        <p:spPr>
          <a:xfrm>
            <a:off x="5896182" y="2120396"/>
            <a:ext cx="1284449" cy="435684"/>
          </a:xfrm>
        </p:spPr>
        <p:txBody>
          <a:bodyPr/>
          <a:lstStyle/>
          <a:p>
            <a:pPr marL="0" indent="0">
              <a:buNone/>
            </a:pPr>
            <a:r>
              <a:rPr lang="zh-CN" altLang="en-US" sz="2000" b="1">
                <a:solidFill>
                  <a:schemeClr val="bg1"/>
                </a:solidFill>
              </a:rPr>
              <a:t>参数量</a:t>
            </a:r>
          </a:p>
        </p:txBody>
      </p:sp>
      <p:sp>
        <p:nvSpPr>
          <p:cNvPr id="45" name="内容占位符 2">
            <a:extLst>
              <a:ext uri="{FF2B5EF4-FFF2-40B4-BE49-F238E27FC236}">
                <a16:creationId xmlns:a16="http://schemas.microsoft.com/office/drawing/2014/main" id="{2005934C-E314-B4E5-2C33-F8FF123B1614}"/>
              </a:ext>
            </a:extLst>
          </p:cNvPr>
          <p:cNvSpPr txBox="1">
            <a:spLocks/>
          </p:cNvSpPr>
          <p:nvPr/>
        </p:nvSpPr>
        <p:spPr>
          <a:xfrm>
            <a:off x="1775187" y="1715244"/>
            <a:ext cx="4277884"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a:t>十万</a:t>
            </a:r>
            <a:r>
              <a:rPr lang="en-US" altLang="zh-CN" sz="2000"/>
              <a:t>(ParticleNet)</a:t>
            </a:r>
            <a:r>
              <a:rPr lang="zh-CN" altLang="en-US" sz="2000"/>
              <a:t>，千万</a:t>
            </a:r>
            <a:r>
              <a:rPr lang="en-US" altLang="zh-CN" sz="2000"/>
              <a:t>(YOLOv8)</a:t>
            </a:r>
            <a:endParaRPr lang="zh-CN" altLang="en-US" sz="2000"/>
          </a:p>
        </p:txBody>
      </p:sp>
      <p:sp>
        <p:nvSpPr>
          <p:cNvPr id="46" name="内容占位符 2">
            <a:extLst>
              <a:ext uri="{FF2B5EF4-FFF2-40B4-BE49-F238E27FC236}">
                <a16:creationId xmlns:a16="http://schemas.microsoft.com/office/drawing/2014/main" id="{207DA16C-58FA-1A11-FA11-4CEDD4BB619E}"/>
              </a:ext>
            </a:extLst>
          </p:cNvPr>
          <p:cNvSpPr txBox="1">
            <a:spLocks/>
          </p:cNvSpPr>
          <p:nvPr/>
        </p:nvSpPr>
        <p:spPr>
          <a:xfrm>
            <a:off x="6943340" y="1715244"/>
            <a:ext cx="3352933"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2000"/>
              <a:t>十亿</a:t>
            </a:r>
            <a:r>
              <a:rPr lang="en-US" altLang="zh-CN" sz="2000"/>
              <a:t>(SAM)</a:t>
            </a:r>
            <a:r>
              <a:rPr lang="zh-CN" altLang="en-US" sz="2000"/>
              <a:t>，千亿</a:t>
            </a:r>
            <a:r>
              <a:rPr lang="en-US" altLang="zh-CN" sz="2000"/>
              <a:t>(GPT-3)</a:t>
            </a:r>
            <a:endParaRPr lang="zh-CN" altLang="en-US" sz="2000"/>
          </a:p>
        </p:txBody>
      </p:sp>
      <p:grpSp>
        <p:nvGrpSpPr>
          <p:cNvPr id="59" name="组合 58">
            <a:extLst>
              <a:ext uri="{FF2B5EF4-FFF2-40B4-BE49-F238E27FC236}">
                <a16:creationId xmlns:a16="http://schemas.microsoft.com/office/drawing/2014/main" id="{26A2ACA6-AFC5-4674-A1E5-092351DF164C}"/>
              </a:ext>
            </a:extLst>
          </p:cNvPr>
          <p:cNvGrpSpPr/>
          <p:nvPr/>
        </p:nvGrpSpPr>
        <p:grpSpPr>
          <a:xfrm>
            <a:off x="1795715" y="3023815"/>
            <a:ext cx="8514713" cy="478836"/>
            <a:chOff x="1957238" y="2476279"/>
            <a:chExt cx="8514713" cy="478836"/>
          </a:xfrm>
        </p:grpSpPr>
        <p:sp>
          <p:nvSpPr>
            <p:cNvPr id="48" name="RelativeHist-1-1">
              <a:extLst>
                <a:ext uri="{FF2B5EF4-FFF2-40B4-BE49-F238E27FC236}">
                  <a16:creationId xmlns:a16="http://schemas.microsoft.com/office/drawing/2014/main" id="{091DB9C7-C728-452E-0A57-AB953AADEBCD}"/>
                </a:ext>
              </a:extLst>
            </p:cNvPr>
            <p:cNvSpPr/>
            <p:nvPr/>
          </p:nvSpPr>
          <p:spPr bwMode="auto">
            <a:xfrm>
              <a:off x="1957238" y="2476279"/>
              <a:ext cx="8514713" cy="402336"/>
            </a:xfrm>
            <a:prstGeom prst="rect">
              <a:avLst/>
            </a:prstGeom>
            <a:solidFill>
              <a:schemeClr val="tx2">
                <a:lumMod val="20000"/>
                <a:lumOff val="80000"/>
              </a:schemeClr>
            </a:solidFill>
            <a:ln>
              <a:noFill/>
            </a:ln>
          </p:spPr>
          <p:txBody>
            <a:bodyPr anchor="ctr"/>
            <a:lstStyle/>
            <a:p>
              <a:pPr algn="ctr"/>
              <a:endParaRPr/>
            </a:p>
          </p:txBody>
        </p:sp>
        <p:sp>
          <p:nvSpPr>
            <p:cNvPr id="47" name="ValueHist-2-1">
              <a:extLst>
                <a:ext uri="{FF2B5EF4-FFF2-40B4-BE49-F238E27FC236}">
                  <a16:creationId xmlns:a16="http://schemas.microsoft.com/office/drawing/2014/main" id="{FAE714C4-3DBF-D3EA-5A62-C439860B2052}"/>
                </a:ext>
              </a:extLst>
            </p:cNvPr>
            <p:cNvSpPr/>
            <p:nvPr/>
          </p:nvSpPr>
          <p:spPr bwMode="auto">
            <a:xfrm>
              <a:off x="2584184" y="2482820"/>
              <a:ext cx="7882159" cy="402336"/>
            </a:xfrm>
            <a:prstGeom prst="rect">
              <a:avLst/>
            </a:prstGeom>
            <a:solidFill>
              <a:schemeClr val="accent2">
                <a:lumMod val="100000"/>
              </a:schemeClr>
            </a:solidFill>
            <a:ln>
              <a:noFill/>
            </a:ln>
          </p:spPr>
          <p:txBody>
            <a:bodyPr anchor="ctr"/>
            <a:lstStyle/>
            <a:p>
              <a:pPr algn="ctr"/>
              <a:endParaRPr/>
            </a:p>
          </p:txBody>
        </p:sp>
        <p:sp>
          <p:nvSpPr>
            <p:cNvPr id="49" name="内容占位符 2">
              <a:extLst>
                <a:ext uri="{FF2B5EF4-FFF2-40B4-BE49-F238E27FC236}">
                  <a16:creationId xmlns:a16="http://schemas.microsoft.com/office/drawing/2014/main" id="{107259C4-B76A-90AA-E73A-3C3108637B1D}"/>
                </a:ext>
              </a:extLst>
            </p:cNvPr>
            <p:cNvSpPr txBox="1">
              <a:spLocks/>
            </p:cNvSpPr>
            <p:nvPr/>
          </p:nvSpPr>
          <p:spPr>
            <a:xfrm>
              <a:off x="5792992" y="2519431"/>
              <a:ext cx="14645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训练数据量</a:t>
              </a:r>
            </a:p>
          </p:txBody>
        </p:sp>
      </p:grpSp>
      <p:sp>
        <p:nvSpPr>
          <p:cNvPr id="50" name="内容占位符 2">
            <a:extLst>
              <a:ext uri="{FF2B5EF4-FFF2-40B4-BE49-F238E27FC236}">
                <a16:creationId xmlns:a16="http://schemas.microsoft.com/office/drawing/2014/main" id="{2C5738DC-A28C-70AC-200C-9CCA842F5324}"/>
              </a:ext>
            </a:extLst>
          </p:cNvPr>
          <p:cNvSpPr txBox="1">
            <a:spLocks/>
          </p:cNvSpPr>
          <p:nvPr/>
        </p:nvSpPr>
        <p:spPr>
          <a:xfrm>
            <a:off x="1795715" y="2630288"/>
            <a:ext cx="3940901"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a:t>
            </a:r>
            <a:r>
              <a:rPr lang="zh-CN" altLang="en-US" sz="2000"/>
              <a:t>万图像</a:t>
            </a:r>
            <a:r>
              <a:rPr lang="en-US" altLang="zh-CN" sz="2000"/>
              <a:t>(YOLOv8)</a:t>
            </a:r>
            <a:endParaRPr lang="zh-CN" altLang="en-US" sz="2000"/>
          </a:p>
        </p:txBody>
      </p:sp>
      <p:sp>
        <p:nvSpPr>
          <p:cNvPr id="51" name="内容占位符 2">
            <a:extLst>
              <a:ext uri="{FF2B5EF4-FFF2-40B4-BE49-F238E27FC236}">
                <a16:creationId xmlns:a16="http://schemas.microsoft.com/office/drawing/2014/main" id="{419F3F08-FE6F-95CD-0023-41F06E1265B9}"/>
              </a:ext>
            </a:extLst>
          </p:cNvPr>
          <p:cNvSpPr txBox="1">
            <a:spLocks/>
          </p:cNvSpPr>
          <p:nvPr/>
        </p:nvSpPr>
        <p:spPr>
          <a:xfrm>
            <a:off x="5102687" y="2621321"/>
            <a:ext cx="52077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1100</a:t>
            </a:r>
            <a:r>
              <a:rPr lang="zh-CN" altLang="en-US" sz="2000"/>
              <a:t>万图像</a:t>
            </a:r>
            <a:r>
              <a:rPr lang="en-US" altLang="zh-CN" sz="2000"/>
              <a:t>(SAM)</a:t>
            </a:r>
            <a:r>
              <a:rPr lang="zh-CN" altLang="en-US" sz="2000"/>
              <a:t>，</a:t>
            </a:r>
            <a:r>
              <a:rPr lang="en-US" altLang="zh-CN" sz="2000"/>
              <a:t>1.4</a:t>
            </a:r>
            <a:r>
              <a:rPr lang="zh-CN" altLang="en-US" sz="2000"/>
              <a:t>万亿</a:t>
            </a:r>
            <a:r>
              <a:rPr lang="en-US" altLang="zh-CN" sz="2000"/>
              <a:t>Tokens(LLaMA)</a:t>
            </a:r>
            <a:endParaRPr lang="zh-CN" altLang="en-US" sz="2000"/>
          </a:p>
        </p:txBody>
      </p:sp>
      <p:grpSp>
        <p:nvGrpSpPr>
          <p:cNvPr id="58" name="组合 57">
            <a:extLst>
              <a:ext uri="{FF2B5EF4-FFF2-40B4-BE49-F238E27FC236}">
                <a16:creationId xmlns:a16="http://schemas.microsoft.com/office/drawing/2014/main" id="{39C11CEC-47ED-F166-48EA-AD6FC1CA7044}"/>
              </a:ext>
            </a:extLst>
          </p:cNvPr>
          <p:cNvGrpSpPr/>
          <p:nvPr/>
        </p:nvGrpSpPr>
        <p:grpSpPr>
          <a:xfrm>
            <a:off x="1795715" y="3980470"/>
            <a:ext cx="8514713" cy="460979"/>
            <a:chOff x="1957238" y="3364568"/>
            <a:chExt cx="8514713" cy="460979"/>
          </a:xfrm>
        </p:grpSpPr>
        <p:sp>
          <p:nvSpPr>
            <p:cNvPr id="53" name="RelativeHist-1-1">
              <a:extLst>
                <a:ext uri="{FF2B5EF4-FFF2-40B4-BE49-F238E27FC236}">
                  <a16:creationId xmlns:a16="http://schemas.microsoft.com/office/drawing/2014/main" id="{2CFB9F36-912A-8617-6CA4-7B4E85D9EA14}"/>
                </a:ext>
              </a:extLst>
            </p:cNvPr>
            <p:cNvSpPr/>
            <p:nvPr/>
          </p:nvSpPr>
          <p:spPr bwMode="auto">
            <a:xfrm>
              <a:off x="1957238" y="3373667"/>
              <a:ext cx="8514713" cy="402336"/>
            </a:xfrm>
            <a:prstGeom prst="rect">
              <a:avLst/>
            </a:prstGeom>
            <a:solidFill>
              <a:schemeClr val="tx2">
                <a:lumMod val="20000"/>
                <a:lumOff val="80000"/>
              </a:schemeClr>
            </a:solidFill>
            <a:ln>
              <a:noFill/>
            </a:ln>
          </p:spPr>
          <p:txBody>
            <a:bodyPr anchor="ctr"/>
            <a:lstStyle/>
            <a:p>
              <a:pPr algn="ctr"/>
              <a:endParaRPr/>
            </a:p>
          </p:txBody>
        </p:sp>
        <p:sp>
          <p:nvSpPr>
            <p:cNvPr id="54" name="ValueHist-2-1">
              <a:extLst>
                <a:ext uri="{FF2B5EF4-FFF2-40B4-BE49-F238E27FC236}">
                  <a16:creationId xmlns:a16="http://schemas.microsoft.com/office/drawing/2014/main" id="{F5C9AFE0-347C-3A59-132F-83E1C03B835D}"/>
                </a:ext>
              </a:extLst>
            </p:cNvPr>
            <p:cNvSpPr/>
            <p:nvPr/>
          </p:nvSpPr>
          <p:spPr bwMode="auto">
            <a:xfrm>
              <a:off x="2575637" y="3364568"/>
              <a:ext cx="7882159" cy="402336"/>
            </a:xfrm>
            <a:prstGeom prst="rect">
              <a:avLst/>
            </a:prstGeom>
            <a:solidFill>
              <a:schemeClr val="accent6">
                <a:lumMod val="75000"/>
              </a:schemeClr>
            </a:solidFill>
            <a:ln>
              <a:noFill/>
            </a:ln>
          </p:spPr>
          <p:txBody>
            <a:bodyPr anchor="ctr"/>
            <a:lstStyle/>
            <a:p>
              <a:pPr algn="ctr"/>
              <a:endParaRPr/>
            </a:p>
          </p:txBody>
        </p:sp>
        <p:sp>
          <p:nvSpPr>
            <p:cNvPr id="55" name="内容占位符 2">
              <a:extLst>
                <a:ext uri="{FF2B5EF4-FFF2-40B4-BE49-F238E27FC236}">
                  <a16:creationId xmlns:a16="http://schemas.microsoft.com/office/drawing/2014/main" id="{F863CD3B-77BF-280B-647D-05889EEAE767}"/>
                </a:ext>
              </a:extLst>
            </p:cNvPr>
            <p:cNvSpPr txBox="1">
              <a:spLocks/>
            </p:cNvSpPr>
            <p:nvPr/>
          </p:nvSpPr>
          <p:spPr>
            <a:xfrm>
              <a:off x="5967658" y="3389863"/>
              <a:ext cx="1374496"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所需算力</a:t>
              </a:r>
            </a:p>
          </p:txBody>
        </p:sp>
      </p:grpSp>
      <p:sp>
        <p:nvSpPr>
          <p:cNvPr id="56" name="内容占位符 2">
            <a:extLst>
              <a:ext uri="{FF2B5EF4-FFF2-40B4-BE49-F238E27FC236}">
                <a16:creationId xmlns:a16="http://schemas.microsoft.com/office/drawing/2014/main" id="{16FD1031-F130-5C15-837E-68DEA65B6008}"/>
              </a:ext>
            </a:extLst>
          </p:cNvPr>
          <p:cNvSpPr txBox="1">
            <a:spLocks/>
          </p:cNvSpPr>
          <p:nvPr/>
        </p:nvSpPr>
        <p:spPr>
          <a:xfrm>
            <a:off x="1775187" y="3543890"/>
            <a:ext cx="4547625"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10G</a:t>
            </a:r>
            <a:r>
              <a:rPr lang="zh-CN" altLang="en-US" sz="2000"/>
              <a:t>显存</a:t>
            </a:r>
            <a:r>
              <a:rPr lang="en-US" altLang="zh-CN" sz="2000"/>
              <a:t> 10TFlops(YOLOv8)</a:t>
            </a:r>
            <a:endParaRPr lang="zh-CN" altLang="en-US" sz="2000"/>
          </a:p>
        </p:txBody>
      </p:sp>
      <p:sp>
        <p:nvSpPr>
          <p:cNvPr id="57" name="内容占位符 2">
            <a:extLst>
              <a:ext uri="{FF2B5EF4-FFF2-40B4-BE49-F238E27FC236}">
                <a16:creationId xmlns:a16="http://schemas.microsoft.com/office/drawing/2014/main" id="{7365D04A-AE55-92F3-18E8-ADEE84CB9F0A}"/>
              </a:ext>
            </a:extLst>
          </p:cNvPr>
          <p:cNvSpPr txBox="1">
            <a:spLocks/>
          </p:cNvSpPr>
          <p:nvPr/>
        </p:nvSpPr>
        <p:spPr>
          <a:xfrm>
            <a:off x="5243513" y="3566993"/>
            <a:ext cx="5357183" cy="453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10000G</a:t>
            </a:r>
            <a:r>
              <a:rPr lang="zh-CN" altLang="en-US" sz="2000"/>
              <a:t>显存 </a:t>
            </a:r>
            <a:r>
              <a:rPr lang="en-US" altLang="zh-CN" sz="2000"/>
              <a:t>2400TFlops(ChatGLM-1300</a:t>
            </a:r>
            <a:r>
              <a:rPr lang="zh-CN" altLang="en-US" sz="2000"/>
              <a:t>亿</a:t>
            </a:r>
            <a:r>
              <a:rPr lang="en-US" altLang="zh-CN" sz="2000"/>
              <a:t>)</a:t>
            </a:r>
            <a:endParaRPr lang="zh-CN" altLang="en-US" sz="2000"/>
          </a:p>
        </p:txBody>
      </p:sp>
      <p:sp>
        <p:nvSpPr>
          <p:cNvPr id="60" name="箭头: 五边形 59">
            <a:extLst>
              <a:ext uri="{FF2B5EF4-FFF2-40B4-BE49-F238E27FC236}">
                <a16:creationId xmlns:a16="http://schemas.microsoft.com/office/drawing/2014/main" id="{23E80FD6-40EE-618B-7A3E-857FF2ED8599}"/>
              </a:ext>
            </a:extLst>
          </p:cNvPr>
          <p:cNvSpPr/>
          <p:nvPr/>
        </p:nvSpPr>
        <p:spPr bwMode="auto">
          <a:xfrm>
            <a:off x="1795715" y="4520792"/>
            <a:ext cx="4010420" cy="448056"/>
          </a:xfrm>
          <a:prstGeom prst="homePlate">
            <a:avLst>
              <a:gd name="adj" fmla="val 37135"/>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内容占位符 2">
            <a:extLst>
              <a:ext uri="{FF2B5EF4-FFF2-40B4-BE49-F238E27FC236}">
                <a16:creationId xmlns:a16="http://schemas.microsoft.com/office/drawing/2014/main" id="{1CC00DE5-4C52-2748-104D-36C50F95F32A}"/>
              </a:ext>
            </a:extLst>
          </p:cNvPr>
          <p:cNvSpPr txBox="1">
            <a:spLocks/>
          </p:cNvSpPr>
          <p:nvPr/>
        </p:nvSpPr>
        <p:spPr>
          <a:xfrm>
            <a:off x="1775187" y="5030505"/>
            <a:ext cx="3940901" cy="1658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2000"/>
              <a:t>速度快</a:t>
            </a:r>
            <a:endParaRPr lang="en-US" altLang="zh-CN" sz="2000"/>
          </a:p>
          <a:p>
            <a:pPr algn="r"/>
            <a:r>
              <a:rPr lang="zh-CN" altLang="en-US" sz="2000"/>
              <a:t>性能依赖于大量数据</a:t>
            </a:r>
            <a:endParaRPr lang="en-US" altLang="zh-CN" sz="2000"/>
          </a:p>
          <a:p>
            <a:pPr algn="r"/>
            <a:r>
              <a:rPr lang="zh-CN" altLang="en-US" sz="2000"/>
              <a:t>无可解释性</a:t>
            </a:r>
          </a:p>
        </p:txBody>
      </p:sp>
      <p:sp>
        <p:nvSpPr>
          <p:cNvPr id="63" name="箭头: 五边形 62">
            <a:extLst>
              <a:ext uri="{FF2B5EF4-FFF2-40B4-BE49-F238E27FC236}">
                <a16:creationId xmlns:a16="http://schemas.microsoft.com/office/drawing/2014/main" id="{35B642D0-D510-51C9-614C-1647E7074FA4}"/>
              </a:ext>
            </a:extLst>
          </p:cNvPr>
          <p:cNvSpPr/>
          <p:nvPr/>
        </p:nvSpPr>
        <p:spPr bwMode="auto">
          <a:xfrm flipH="1">
            <a:off x="6322812" y="4529936"/>
            <a:ext cx="3959433" cy="438912"/>
          </a:xfrm>
          <a:prstGeom prst="homePlate">
            <a:avLst>
              <a:gd name="adj" fmla="val 37135"/>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4" name="内容占位符 2">
            <a:extLst>
              <a:ext uri="{FF2B5EF4-FFF2-40B4-BE49-F238E27FC236}">
                <a16:creationId xmlns:a16="http://schemas.microsoft.com/office/drawing/2014/main" id="{9DFA3C43-8329-7B10-7CAE-875426839D16}"/>
              </a:ext>
            </a:extLst>
          </p:cNvPr>
          <p:cNvSpPr txBox="1">
            <a:spLocks/>
          </p:cNvSpPr>
          <p:nvPr/>
        </p:nvSpPr>
        <p:spPr>
          <a:xfrm>
            <a:off x="6303761" y="5042462"/>
            <a:ext cx="5172129" cy="1597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速度慢</a:t>
            </a:r>
            <a:endParaRPr lang="en-US" altLang="zh-CN" sz="2000"/>
          </a:p>
          <a:p>
            <a:r>
              <a:rPr lang="zh-CN" altLang="en-US" sz="2000"/>
              <a:t>强大泛化能力，具体任务极低的数据需求</a:t>
            </a:r>
            <a:endParaRPr lang="en-US" altLang="zh-CN" sz="2000"/>
          </a:p>
          <a:p>
            <a:r>
              <a:rPr lang="zh-CN" altLang="en-US" sz="2000"/>
              <a:t>带来“可解释”的新思路</a:t>
            </a:r>
          </a:p>
        </p:txBody>
      </p:sp>
      <p:sp>
        <p:nvSpPr>
          <p:cNvPr id="4" name="文本框 3">
            <a:extLst>
              <a:ext uri="{FF2B5EF4-FFF2-40B4-BE49-F238E27FC236}">
                <a16:creationId xmlns:a16="http://schemas.microsoft.com/office/drawing/2014/main" id="{BD4F9F57-AC26-796A-A401-E6A011A1E3C2}"/>
              </a:ext>
            </a:extLst>
          </p:cNvPr>
          <p:cNvSpPr txBox="1"/>
          <p:nvPr/>
        </p:nvSpPr>
        <p:spPr>
          <a:xfrm>
            <a:off x="56871" y="1048990"/>
            <a:ext cx="8662947" cy="461665"/>
          </a:xfrm>
          <a:prstGeom prst="rect">
            <a:avLst/>
          </a:prstGeom>
          <a:noFill/>
        </p:spPr>
        <p:txBody>
          <a:bodyPr wrap="square">
            <a:spAutoFit/>
          </a:bodyPr>
          <a:lstStyle/>
          <a:p>
            <a:pPr lvl="1"/>
            <a:r>
              <a:rPr lang="zh-CN" altLang="en-US" sz="24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2400" b="1" i="0" u="none" strike="noStrike"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02E7F900-C122-570E-E2DC-49CDE315CEBB}"/>
              </a:ext>
            </a:extLst>
          </p:cNvPr>
          <p:cNvSpPr txBox="1">
            <a:spLocks/>
          </p:cNvSpPr>
          <p:nvPr/>
        </p:nvSpPr>
        <p:spPr>
          <a:xfrm>
            <a:off x="8231889" y="3061084"/>
            <a:ext cx="1964372"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chemeClr val="bg1"/>
                </a:solidFill>
              </a:rPr>
              <a:t>不需要人工标注！</a:t>
            </a:r>
          </a:p>
        </p:txBody>
      </p:sp>
    </p:spTree>
    <p:extLst>
      <p:ext uri="{BB962C8B-B14F-4D97-AF65-F5344CB8AC3E}">
        <p14:creationId xmlns:p14="http://schemas.microsoft.com/office/powerpoint/2010/main" val="101744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4033" y="352159"/>
            <a:ext cx="4085200" cy="646331"/>
          </a:xfrm>
          <a:prstGeom prst="rect">
            <a:avLst/>
          </a:prstGeom>
        </p:spPr>
        <p:txBody>
          <a:bodyPr wrap="square">
            <a:spAutoFit/>
          </a:bodyPr>
          <a:lstStyle/>
          <a:p>
            <a:pPr lvl="0">
              <a:defRPr/>
            </a:pPr>
            <a:r>
              <a:rPr lang="zh-CN" altLang="en-US" sz="3600" b="1" dirty="0">
                <a:solidFill>
                  <a:prstClr val="black"/>
                </a:solidFill>
                <a:latin typeface="微软雅黑" panose="020B0503020204020204" pitchFamily="34" charset="-122"/>
                <a:ea typeface="微软雅黑" panose="020B0503020204020204" pitchFamily="34" charset="-122"/>
              </a:rPr>
              <a:t>神经元的连接</a:t>
            </a:r>
          </a:p>
        </p:txBody>
      </p:sp>
      <p:grpSp>
        <p:nvGrpSpPr>
          <p:cNvPr id="5" name="组合 4"/>
          <p:cNvGrpSpPr/>
          <p:nvPr/>
        </p:nvGrpSpPr>
        <p:grpSpPr>
          <a:xfrm>
            <a:off x="744309" y="1379531"/>
            <a:ext cx="5804143" cy="546753"/>
            <a:chOff x="793919" y="1426109"/>
            <a:chExt cx="5804143" cy="546752"/>
          </a:xfrm>
        </p:grpSpPr>
        <p:sp>
          <p:nvSpPr>
            <p:cNvPr id="6" name="矩形 5"/>
            <p:cNvSpPr/>
            <p:nvPr/>
          </p:nvSpPr>
          <p:spPr>
            <a:xfrm>
              <a:off x="1255027" y="1426109"/>
              <a:ext cx="5343035" cy="546752"/>
            </a:xfrm>
            <a:prstGeom prst="rect">
              <a:avLst/>
            </a:prstGeom>
          </p:spPr>
          <p:txBody>
            <a:bodyPr wrap="square">
              <a:spAutoFit/>
            </a:bodyPr>
            <a:lstStyle/>
            <a:p>
              <a:pPr>
                <a:lnSpc>
                  <a:spcPct val="125000"/>
                </a:lnSpc>
              </a:pPr>
              <a:r>
                <a:rPr lang="zh-CN" altLang="en-US" sz="2600" b="1" dirty="0">
                  <a:solidFill>
                    <a:schemeClr val="accent2">
                      <a:lumMod val="75000"/>
                    </a:schemeClr>
                  </a:solidFill>
                  <a:latin typeface="微软雅黑" panose="020B0503020204020204" pitchFamily="34" charset="-122"/>
                  <a:ea typeface="微软雅黑" panose="020B0503020204020204" pitchFamily="34" charset="-122"/>
                </a:rPr>
                <a:t>多层神经网络</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19" y="1491790"/>
              <a:ext cx="461108" cy="461108"/>
            </a:xfrm>
            <a:prstGeom prst="rect">
              <a:avLst/>
            </a:prstGeom>
          </p:spPr>
        </p:pic>
      </p:grpSp>
      <p:sp>
        <p:nvSpPr>
          <p:cNvPr id="103" name="矩形 102"/>
          <p:cNvSpPr/>
          <p:nvPr/>
        </p:nvSpPr>
        <p:spPr>
          <a:xfrm>
            <a:off x="6548451" y="2502543"/>
            <a:ext cx="5209648" cy="458908"/>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输入层：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接收输入信号的层</a:t>
            </a:r>
          </a:p>
        </p:txBody>
      </p:sp>
      <p:sp>
        <p:nvSpPr>
          <p:cNvPr id="131" name="矩形 130"/>
          <p:cNvSpPr/>
          <p:nvPr/>
        </p:nvSpPr>
        <p:spPr>
          <a:xfrm>
            <a:off x="6454134" y="1189306"/>
            <a:ext cx="5628393" cy="511807"/>
          </a:xfrm>
          <a:prstGeom prst="rect">
            <a:avLst/>
          </a:prstGeom>
          <a:solidFill>
            <a:schemeClr val="accent2">
              <a:lumMod val="20000"/>
              <a:lumOff val="80000"/>
            </a:schemeClr>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defTabSz="914377">
              <a:lnSpc>
                <a:spcPct val="125000"/>
              </a:lnSpc>
              <a:defRPr/>
            </a:pPr>
            <a:r>
              <a:rPr lang="en-US" altLang="zh-CN" sz="2400" dirty="0">
                <a:solidFill>
                  <a:prstClr val="black"/>
                </a:solidFill>
                <a:latin typeface="微软雅黑" panose="020B0503020204020204" pitchFamily="34" charset="-122"/>
                <a:ea typeface="微软雅黑" panose="020B0503020204020204" pitchFamily="34" charset="-122"/>
              </a:rPr>
              <a:t>Problem : </a:t>
            </a:r>
            <a:r>
              <a:rPr lang="zh-CN" altLang="en-US" sz="2400" dirty="0">
                <a:solidFill>
                  <a:prstClr val="black"/>
                </a:solidFill>
                <a:latin typeface="微软雅黑" panose="020B0503020204020204" pitchFamily="34" charset="-122"/>
                <a:ea typeface="微软雅黑" panose="020B0503020204020204" pitchFamily="34" charset="-122"/>
              </a:rPr>
              <a:t>如何连接？</a:t>
            </a:r>
            <a:endParaRPr lang="en-US" altLang="zh-CN" sz="2400" dirty="0">
              <a:solidFill>
                <a:prstClr val="black"/>
              </a:solidFill>
              <a:latin typeface="微软雅黑" panose="020B0503020204020204" pitchFamily="34" charset="-122"/>
              <a:ea typeface="微软雅黑" panose="020B0503020204020204" pitchFamily="34" charset="-122"/>
            </a:endParaRPr>
          </a:p>
        </p:txBody>
      </p:sp>
      <p:sp>
        <p:nvSpPr>
          <p:cNvPr id="52" name="流程图: 接点 51"/>
          <p:cNvSpPr/>
          <p:nvPr/>
        </p:nvSpPr>
        <p:spPr>
          <a:xfrm>
            <a:off x="1205415" y="2674588"/>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53" name="流程图: 接点 52"/>
          <p:cNvSpPr/>
          <p:nvPr/>
        </p:nvSpPr>
        <p:spPr>
          <a:xfrm>
            <a:off x="1205415" y="3587265"/>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54" name="流程图: 接点 53"/>
          <p:cNvSpPr/>
          <p:nvPr/>
        </p:nvSpPr>
        <p:spPr>
          <a:xfrm>
            <a:off x="1205415" y="4521589"/>
            <a:ext cx="454356" cy="430097"/>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55" name="流程图: 接点 54"/>
          <p:cNvSpPr/>
          <p:nvPr/>
        </p:nvSpPr>
        <p:spPr>
          <a:xfrm>
            <a:off x="2851075" y="3092582"/>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57" name="直接箭头连接符 56"/>
          <p:cNvCxnSpPr>
            <a:stCxn id="52" idx="6"/>
            <a:endCxn id="55" idx="1"/>
          </p:cNvCxnSpPr>
          <p:nvPr/>
        </p:nvCxnSpPr>
        <p:spPr>
          <a:xfrm>
            <a:off x="1659772" y="2889635"/>
            <a:ext cx="1257843" cy="265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直接箭头连接符 57"/>
          <p:cNvCxnSpPr>
            <a:stCxn id="53" idx="6"/>
            <a:endCxn id="55" idx="2"/>
          </p:cNvCxnSpPr>
          <p:nvPr/>
        </p:nvCxnSpPr>
        <p:spPr>
          <a:xfrm flipV="1">
            <a:off x="1659771" y="3307629"/>
            <a:ext cx="1191304" cy="494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p:cNvCxnSpPr>
            <a:stCxn id="54" idx="6"/>
            <a:endCxn id="55" idx="3"/>
          </p:cNvCxnSpPr>
          <p:nvPr/>
        </p:nvCxnSpPr>
        <p:spPr>
          <a:xfrm flipV="1">
            <a:off x="1659772" y="3459692"/>
            <a:ext cx="1257843" cy="1276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直接箭头连接符 60"/>
          <p:cNvCxnSpPr>
            <a:stCxn id="55" idx="6"/>
            <a:endCxn id="91" idx="2"/>
          </p:cNvCxnSpPr>
          <p:nvPr/>
        </p:nvCxnSpPr>
        <p:spPr>
          <a:xfrm flipV="1">
            <a:off x="3305431" y="2866353"/>
            <a:ext cx="1346855" cy="441279"/>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2" name="文本框 61"/>
              <p:cNvSpPr txBox="1"/>
              <p:nvPr/>
            </p:nvSpPr>
            <p:spPr>
              <a:xfrm>
                <a:off x="2364177" y="288044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11</m:t>
                          </m:r>
                        </m:sub>
                      </m:sSub>
                    </m:oMath>
                  </m:oMathPara>
                </a14:m>
                <a:endParaRPr lang="zh-CN" altLang="en-US" dirty="0"/>
              </a:p>
            </p:txBody>
          </p:sp>
        </mc:Choice>
        <mc:Fallback xmlns="">
          <p:sp>
            <p:nvSpPr>
              <p:cNvPr id="62" name="文本框 61"/>
              <p:cNvSpPr txBox="1">
                <a:spLocks noRot="1" noChangeAspect="1" noMove="1" noResize="1" noEditPoints="1" noAdjustHandles="1" noChangeArrowheads="1" noChangeShapeType="1" noTextEdit="1"/>
              </p:cNvSpPr>
              <p:nvPr/>
            </p:nvSpPr>
            <p:spPr>
              <a:xfrm>
                <a:off x="2364177" y="2880445"/>
                <a:ext cx="454356" cy="369332"/>
              </a:xfrm>
              <a:prstGeom prst="rect">
                <a:avLst/>
              </a:prstGeom>
              <a:blipFill>
                <a:blip r:embed="rId3"/>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文本框 62"/>
              <p:cNvSpPr txBox="1"/>
              <p:nvPr/>
            </p:nvSpPr>
            <p:spPr>
              <a:xfrm>
                <a:off x="2235070" y="315334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21</m:t>
                          </m:r>
                        </m:sub>
                      </m:sSub>
                    </m:oMath>
                  </m:oMathPara>
                </a14:m>
                <a:endParaRPr lang="zh-CN" altLang="en-US" dirty="0"/>
              </a:p>
            </p:txBody>
          </p:sp>
        </mc:Choice>
        <mc:Fallback xmlns="">
          <p:sp>
            <p:nvSpPr>
              <p:cNvPr id="63" name="文本框 62"/>
              <p:cNvSpPr txBox="1">
                <a:spLocks noRot="1" noChangeAspect="1" noMove="1" noResize="1" noEditPoints="1" noAdjustHandles="1" noChangeArrowheads="1" noChangeShapeType="1" noTextEdit="1"/>
              </p:cNvSpPr>
              <p:nvPr/>
            </p:nvSpPr>
            <p:spPr>
              <a:xfrm>
                <a:off x="2235070" y="3153345"/>
                <a:ext cx="454356" cy="369332"/>
              </a:xfrm>
              <a:prstGeom prst="rect">
                <a:avLst/>
              </a:prstGeom>
              <a:blipFill>
                <a:blip r:embed="rId4"/>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p:cNvSpPr txBox="1"/>
              <p:nvPr/>
            </p:nvSpPr>
            <p:spPr>
              <a:xfrm>
                <a:off x="2429483" y="3395109"/>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31</m:t>
                          </m:r>
                        </m:sub>
                      </m:sSub>
                    </m:oMath>
                  </m:oMathPara>
                </a14:m>
                <a:endParaRPr lang="zh-CN" altLang="en-US" dirty="0"/>
              </a:p>
            </p:txBody>
          </p:sp>
        </mc:Choice>
        <mc:Fallback xmlns="">
          <p:sp>
            <p:nvSpPr>
              <p:cNvPr id="64" name="文本框 63"/>
              <p:cNvSpPr txBox="1">
                <a:spLocks noRot="1" noChangeAspect="1" noMove="1" noResize="1" noEditPoints="1" noAdjustHandles="1" noChangeArrowheads="1" noChangeShapeType="1" noTextEdit="1"/>
              </p:cNvSpPr>
              <p:nvPr/>
            </p:nvSpPr>
            <p:spPr>
              <a:xfrm>
                <a:off x="2429483" y="3395109"/>
                <a:ext cx="454356" cy="369332"/>
              </a:xfrm>
              <a:prstGeom prst="rect">
                <a:avLst/>
              </a:prstGeom>
              <a:blipFill>
                <a:blip r:embed="rId5"/>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p:cNvSpPr txBox="1"/>
              <p:nvPr/>
            </p:nvSpPr>
            <p:spPr>
              <a:xfrm>
                <a:off x="1500077" y="250254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1</m:t>
                          </m:r>
                        </m:sub>
                      </m:sSub>
                    </m:oMath>
                  </m:oMathPara>
                </a14:m>
                <a:endParaRPr lang="zh-CN" altLang="en-US" dirty="0"/>
              </a:p>
            </p:txBody>
          </p:sp>
        </mc:Choice>
        <mc:Fallback xmlns="">
          <p:sp>
            <p:nvSpPr>
              <p:cNvPr id="65" name="文本框 64"/>
              <p:cNvSpPr txBox="1">
                <a:spLocks noRot="1" noChangeAspect="1" noMove="1" noResize="1" noEditPoints="1" noAdjustHandles="1" noChangeArrowheads="1" noChangeShapeType="1" noTextEdit="1"/>
              </p:cNvSpPr>
              <p:nvPr/>
            </p:nvSpPr>
            <p:spPr>
              <a:xfrm>
                <a:off x="1500077" y="2502543"/>
                <a:ext cx="454356"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p:cNvSpPr txBox="1"/>
              <p:nvPr/>
            </p:nvSpPr>
            <p:spPr>
              <a:xfrm>
                <a:off x="1465863" y="335992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2</m:t>
                          </m:r>
                        </m:sub>
                      </m:sSub>
                    </m:oMath>
                  </m:oMathPara>
                </a14:m>
                <a:endParaRPr lang="zh-CN" altLang="en-US" dirty="0"/>
              </a:p>
            </p:txBody>
          </p:sp>
        </mc:Choice>
        <mc:Fallback xmlns="">
          <p:sp>
            <p:nvSpPr>
              <p:cNvPr id="66" name="文本框 65"/>
              <p:cNvSpPr txBox="1">
                <a:spLocks noRot="1" noChangeAspect="1" noMove="1" noResize="1" noEditPoints="1" noAdjustHandles="1" noChangeArrowheads="1" noChangeShapeType="1" noTextEdit="1"/>
              </p:cNvSpPr>
              <p:nvPr/>
            </p:nvSpPr>
            <p:spPr>
              <a:xfrm>
                <a:off x="1465863" y="3359921"/>
                <a:ext cx="454356"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p:cNvSpPr txBox="1"/>
              <p:nvPr/>
            </p:nvSpPr>
            <p:spPr>
              <a:xfrm>
                <a:off x="1430217" y="4274824"/>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𝑥</m:t>
                          </m:r>
                        </m:e>
                        <m:sub>
                          <m:r>
                            <a:rPr lang="en-US" altLang="zh-CN" i="1">
                              <a:solidFill>
                                <a:schemeClr val="accent2"/>
                              </a:solidFill>
                              <a:latin typeface="Cambria Math" panose="02040503050406030204" pitchFamily="18" charset="0"/>
                            </a:rPr>
                            <m:t>3</m:t>
                          </m:r>
                        </m:sub>
                      </m:sSub>
                    </m:oMath>
                  </m:oMathPara>
                </a14:m>
                <a:endParaRPr lang="zh-CN" altLang="en-US" dirty="0"/>
              </a:p>
            </p:txBody>
          </p:sp>
        </mc:Choice>
        <mc:Fallback xmlns="">
          <p:sp>
            <p:nvSpPr>
              <p:cNvPr id="67" name="文本框 66"/>
              <p:cNvSpPr txBox="1">
                <a:spLocks noRot="1" noChangeAspect="1" noMove="1" noResize="1" noEditPoints="1" noAdjustHandles="1" noChangeArrowheads="1" noChangeShapeType="1" noTextEdit="1"/>
              </p:cNvSpPr>
              <p:nvPr/>
            </p:nvSpPr>
            <p:spPr>
              <a:xfrm>
                <a:off x="1430217" y="4274824"/>
                <a:ext cx="454356" cy="369332"/>
              </a:xfrm>
              <a:prstGeom prst="rect">
                <a:avLst/>
              </a:prstGeom>
              <a:blipFill>
                <a:blip r:embed="rId8"/>
                <a:stretch>
                  <a:fillRect/>
                </a:stretch>
              </a:blipFill>
            </p:spPr>
            <p:txBody>
              <a:bodyPr/>
              <a:lstStyle/>
              <a:p>
                <a:r>
                  <a:rPr lang="zh-CN" altLang="en-US">
                    <a:noFill/>
                  </a:rPr>
                  <a:t> </a:t>
                </a:r>
              </a:p>
            </p:txBody>
          </p:sp>
        </mc:Fallback>
      </mc:AlternateContent>
      <p:cxnSp>
        <p:nvCxnSpPr>
          <p:cNvPr id="68" name="直接箭头连接符 67"/>
          <p:cNvCxnSpPr>
            <a:stCxn id="52" idx="6"/>
            <a:endCxn id="72" idx="1"/>
          </p:cNvCxnSpPr>
          <p:nvPr/>
        </p:nvCxnSpPr>
        <p:spPr>
          <a:xfrm>
            <a:off x="1659771" y="2889636"/>
            <a:ext cx="1258855" cy="1271941"/>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流程图: 接点 71"/>
          <p:cNvSpPr/>
          <p:nvPr/>
        </p:nvSpPr>
        <p:spPr>
          <a:xfrm>
            <a:off x="2852087" y="4098592"/>
            <a:ext cx="454356" cy="430097"/>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84" name="直接箭头连接符 83"/>
          <p:cNvCxnSpPr>
            <a:stCxn id="53" idx="6"/>
            <a:endCxn id="72" idx="2"/>
          </p:cNvCxnSpPr>
          <p:nvPr/>
        </p:nvCxnSpPr>
        <p:spPr>
          <a:xfrm>
            <a:off x="1659772" y="3802314"/>
            <a:ext cx="1192315" cy="511327"/>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a:stCxn id="54" idx="6"/>
            <a:endCxn id="72" idx="3"/>
          </p:cNvCxnSpPr>
          <p:nvPr/>
        </p:nvCxnSpPr>
        <p:spPr>
          <a:xfrm flipV="1">
            <a:off x="1659771" y="4465702"/>
            <a:ext cx="1258855" cy="270935"/>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文本框 85"/>
              <p:cNvSpPr txBox="1"/>
              <p:nvPr/>
            </p:nvSpPr>
            <p:spPr>
              <a:xfrm>
                <a:off x="3128739" y="285087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1</m:t>
                          </m:r>
                        </m:sub>
                      </m:sSub>
                    </m:oMath>
                  </m:oMathPara>
                </a14:m>
                <a:endParaRPr lang="zh-CN" altLang="en-US" dirty="0"/>
              </a:p>
            </p:txBody>
          </p:sp>
        </mc:Choice>
        <mc:Fallback xmlns="">
          <p:sp>
            <p:nvSpPr>
              <p:cNvPr id="86" name="文本框 85"/>
              <p:cNvSpPr txBox="1">
                <a:spLocks noRot="1" noChangeAspect="1" noMove="1" noResize="1" noEditPoints="1" noAdjustHandles="1" noChangeArrowheads="1" noChangeShapeType="1" noTextEdit="1"/>
              </p:cNvSpPr>
              <p:nvPr/>
            </p:nvSpPr>
            <p:spPr>
              <a:xfrm>
                <a:off x="3128739" y="2850873"/>
                <a:ext cx="454356"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p:cNvSpPr txBox="1"/>
              <p:nvPr/>
            </p:nvSpPr>
            <p:spPr>
              <a:xfrm>
                <a:off x="3128739" y="3882245"/>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𝑎</m:t>
                          </m:r>
                        </m:e>
                        <m:sub>
                          <m:r>
                            <a:rPr lang="en-US" altLang="zh-CN" i="1">
                              <a:solidFill>
                                <a:srgbClr val="009900"/>
                              </a:solidFill>
                              <a:latin typeface="Cambria Math" panose="02040503050406030204" pitchFamily="18" charset="0"/>
                            </a:rPr>
                            <m:t>2</m:t>
                          </m:r>
                        </m:sub>
                      </m:sSub>
                    </m:oMath>
                  </m:oMathPara>
                </a14:m>
                <a:endParaRPr lang="zh-CN" altLang="en-US" dirty="0"/>
              </a:p>
            </p:txBody>
          </p:sp>
        </mc:Choice>
        <mc:Fallback xmlns="">
          <p:sp>
            <p:nvSpPr>
              <p:cNvPr id="87" name="文本框 86"/>
              <p:cNvSpPr txBox="1">
                <a:spLocks noRot="1" noChangeAspect="1" noMove="1" noResize="1" noEditPoints="1" noAdjustHandles="1" noChangeArrowheads="1" noChangeShapeType="1" noTextEdit="1"/>
              </p:cNvSpPr>
              <p:nvPr/>
            </p:nvSpPr>
            <p:spPr>
              <a:xfrm>
                <a:off x="3128739" y="3882245"/>
                <a:ext cx="454356"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p:cNvSpPr txBox="1"/>
              <p:nvPr/>
            </p:nvSpPr>
            <p:spPr>
              <a:xfrm>
                <a:off x="2442563" y="376760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12</m:t>
                          </m:r>
                        </m:sub>
                      </m:sSub>
                    </m:oMath>
                  </m:oMathPara>
                </a14:m>
                <a:endParaRPr lang="zh-CN" altLang="en-US" dirty="0"/>
              </a:p>
            </p:txBody>
          </p:sp>
        </mc:Choice>
        <mc:Fallback xmlns="">
          <p:sp>
            <p:nvSpPr>
              <p:cNvPr id="88" name="文本框 87"/>
              <p:cNvSpPr txBox="1">
                <a:spLocks noRot="1" noChangeAspect="1" noMove="1" noResize="1" noEditPoints="1" noAdjustHandles="1" noChangeArrowheads="1" noChangeShapeType="1" noTextEdit="1"/>
              </p:cNvSpPr>
              <p:nvPr/>
            </p:nvSpPr>
            <p:spPr>
              <a:xfrm>
                <a:off x="2442563" y="3767603"/>
                <a:ext cx="454356" cy="369332"/>
              </a:xfrm>
              <a:prstGeom prst="rect">
                <a:avLst/>
              </a:prstGeom>
              <a:blipFill>
                <a:blip r:embed="rId11"/>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p:cNvSpPr txBox="1"/>
              <p:nvPr/>
            </p:nvSpPr>
            <p:spPr>
              <a:xfrm>
                <a:off x="2282954" y="400305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22</m:t>
                          </m:r>
                        </m:sub>
                      </m:sSub>
                    </m:oMath>
                  </m:oMathPara>
                </a14:m>
                <a:endParaRPr lang="zh-CN" altLang="en-US" dirty="0"/>
              </a:p>
            </p:txBody>
          </p:sp>
        </mc:Choice>
        <mc:Fallback xmlns="">
          <p:sp>
            <p:nvSpPr>
              <p:cNvPr id="89" name="文本框 88"/>
              <p:cNvSpPr txBox="1">
                <a:spLocks noRot="1" noChangeAspect="1" noMove="1" noResize="1" noEditPoints="1" noAdjustHandles="1" noChangeArrowheads="1" noChangeShapeType="1" noTextEdit="1"/>
              </p:cNvSpPr>
              <p:nvPr/>
            </p:nvSpPr>
            <p:spPr>
              <a:xfrm>
                <a:off x="2282954" y="4003052"/>
                <a:ext cx="454356" cy="369332"/>
              </a:xfrm>
              <a:prstGeom prst="rect">
                <a:avLst/>
              </a:prstGeom>
              <a:blipFill>
                <a:blip r:embed="rId12"/>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p:cNvSpPr txBox="1"/>
              <p:nvPr/>
            </p:nvSpPr>
            <p:spPr>
              <a:xfrm>
                <a:off x="2429483" y="434402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𝑤</m:t>
                          </m:r>
                        </m:e>
                        <m:sub>
                          <m:r>
                            <a:rPr lang="en-US" altLang="zh-CN" i="1">
                              <a:solidFill>
                                <a:schemeClr val="accent2"/>
                              </a:solidFill>
                              <a:latin typeface="Cambria Math" panose="02040503050406030204" pitchFamily="18" charset="0"/>
                            </a:rPr>
                            <m:t>32</m:t>
                          </m:r>
                        </m:sub>
                      </m:sSub>
                    </m:oMath>
                  </m:oMathPara>
                </a14:m>
                <a:endParaRPr lang="zh-CN" altLang="en-US" dirty="0"/>
              </a:p>
            </p:txBody>
          </p:sp>
        </mc:Choice>
        <mc:Fallback xmlns="">
          <p:sp>
            <p:nvSpPr>
              <p:cNvPr id="90" name="文本框 89"/>
              <p:cNvSpPr txBox="1">
                <a:spLocks noRot="1" noChangeAspect="1" noMove="1" noResize="1" noEditPoints="1" noAdjustHandles="1" noChangeArrowheads="1" noChangeShapeType="1" noTextEdit="1"/>
              </p:cNvSpPr>
              <p:nvPr/>
            </p:nvSpPr>
            <p:spPr>
              <a:xfrm>
                <a:off x="2429483" y="4344021"/>
                <a:ext cx="454356" cy="369332"/>
              </a:xfrm>
              <a:prstGeom prst="rect">
                <a:avLst/>
              </a:prstGeom>
              <a:blipFill>
                <a:blip r:embed="rId13"/>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流程图: 接点 90"/>
              <p:cNvSpPr/>
              <p:nvPr/>
            </p:nvSpPr>
            <p:spPr>
              <a:xfrm>
                <a:off x="4652286" y="2651305"/>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91" name="流程图: 接点 90"/>
              <p:cNvSpPr>
                <a:spLocks noRot="1" noChangeAspect="1" noMove="1" noResize="1" noEditPoints="1" noAdjustHandles="1" noChangeArrowheads="1" noChangeShapeType="1" noTextEdit="1"/>
              </p:cNvSpPr>
              <p:nvPr/>
            </p:nvSpPr>
            <p:spPr>
              <a:xfrm>
                <a:off x="4652286" y="2651305"/>
                <a:ext cx="454356" cy="430097"/>
              </a:xfrm>
              <a:prstGeom prst="flowChartConnector">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流程图: 接点 91"/>
              <p:cNvSpPr/>
              <p:nvPr/>
            </p:nvSpPr>
            <p:spPr>
              <a:xfrm>
                <a:off x="4652286" y="3563981"/>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92" name="流程图: 接点 91"/>
              <p:cNvSpPr>
                <a:spLocks noRot="1" noChangeAspect="1" noMove="1" noResize="1" noEditPoints="1" noAdjustHandles="1" noChangeArrowheads="1" noChangeShapeType="1" noTextEdit="1"/>
              </p:cNvSpPr>
              <p:nvPr/>
            </p:nvSpPr>
            <p:spPr>
              <a:xfrm>
                <a:off x="4652286" y="3563981"/>
                <a:ext cx="454356" cy="430097"/>
              </a:xfrm>
              <a:prstGeom prst="flowChartConnector">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流程图: 接点 92"/>
              <p:cNvSpPr/>
              <p:nvPr/>
            </p:nvSpPr>
            <p:spPr>
              <a:xfrm>
                <a:off x="4652286" y="4498305"/>
                <a:ext cx="454356" cy="43009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altLang="zh-CN" i="1">
                          <a:solidFill>
                            <a:schemeClr val="accent5"/>
                          </a:solidFill>
                          <a:latin typeface="Cambria Math" panose="02040503050406030204" pitchFamily="18" charset="0"/>
                          <a:ea typeface="Cambria Math" panose="02040503050406030204" pitchFamily="18" charset="0"/>
                        </a:rPr>
                        <m:t>Σ</m:t>
                      </m:r>
                    </m:oMath>
                  </m:oMathPara>
                </a14:m>
                <a:endParaRPr lang="zh-CN" altLang="en-US" dirty="0">
                  <a:solidFill>
                    <a:schemeClr val="accent5"/>
                  </a:solidFill>
                </a:endParaRPr>
              </a:p>
            </p:txBody>
          </p:sp>
        </mc:Choice>
        <mc:Fallback xmlns="">
          <p:sp>
            <p:nvSpPr>
              <p:cNvPr id="93" name="流程图: 接点 92"/>
              <p:cNvSpPr>
                <a:spLocks noRot="1" noChangeAspect="1" noMove="1" noResize="1" noEditPoints="1" noAdjustHandles="1" noChangeArrowheads="1" noChangeShapeType="1" noTextEdit="1"/>
              </p:cNvSpPr>
              <p:nvPr/>
            </p:nvSpPr>
            <p:spPr>
              <a:xfrm>
                <a:off x="4652286" y="4498305"/>
                <a:ext cx="454356" cy="430097"/>
              </a:xfrm>
              <a:prstGeom prst="flowChartConnector">
                <a:avLst/>
              </a:prstGeom>
              <a:blipFill>
                <a:blip r:embed="rId16"/>
                <a:stretch>
                  <a:fillRect/>
                </a:stretch>
              </a:blipFill>
            </p:spPr>
            <p:txBody>
              <a:bodyPr/>
              <a:lstStyle/>
              <a:p>
                <a:r>
                  <a:rPr lang="zh-CN" altLang="en-US">
                    <a:noFill/>
                  </a:rPr>
                  <a:t> </a:t>
                </a:r>
              </a:p>
            </p:txBody>
          </p:sp>
        </mc:Fallback>
      </mc:AlternateContent>
      <p:cxnSp>
        <p:nvCxnSpPr>
          <p:cNvPr id="94" name="直接箭头连接符 93"/>
          <p:cNvCxnSpPr>
            <a:stCxn id="55" idx="6"/>
            <a:endCxn id="92" idx="2"/>
          </p:cNvCxnSpPr>
          <p:nvPr/>
        </p:nvCxnSpPr>
        <p:spPr>
          <a:xfrm>
            <a:off x="3305431" y="3307631"/>
            <a:ext cx="1346855" cy="47139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a:stCxn id="55" idx="6"/>
            <a:endCxn id="93" idx="2"/>
          </p:cNvCxnSpPr>
          <p:nvPr/>
        </p:nvCxnSpPr>
        <p:spPr>
          <a:xfrm>
            <a:off x="3305431" y="3307631"/>
            <a:ext cx="1346855" cy="140572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a:stCxn id="72" idx="6"/>
            <a:endCxn id="91" idx="3"/>
          </p:cNvCxnSpPr>
          <p:nvPr/>
        </p:nvCxnSpPr>
        <p:spPr>
          <a:xfrm flipV="1">
            <a:off x="3306442" y="3018416"/>
            <a:ext cx="1412383" cy="1295225"/>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a:stCxn id="72" idx="6"/>
            <a:endCxn id="92" idx="2"/>
          </p:cNvCxnSpPr>
          <p:nvPr/>
        </p:nvCxnSpPr>
        <p:spPr>
          <a:xfrm flipV="1">
            <a:off x="3306443" y="3779029"/>
            <a:ext cx="1345843" cy="534611"/>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a:stCxn id="72" idx="6"/>
            <a:endCxn id="93" idx="2"/>
          </p:cNvCxnSpPr>
          <p:nvPr/>
        </p:nvCxnSpPr>
        <p:spPr>
          <a:xfrm>
            <a:off x="3306443" y="4313639"/>
            <a:ext cx="1345843" cy="399715"/>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文本框 98"/>
              <p:cNvSpPr txBox="1"/>
              <p:nvPr/>
            </p:nvSpPr>
            <p:spPr>
              <a:xfrm>
                <a:off x="4096287" y="269884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11</m:t>
                          </m:r>
                        </m:sub>
                      </m:sSub>
                    </m:oMath>
                  </m:oMathPara>
                </a14:m>
                <a:endParaRPr lang="zh-CN" altLang="en-US" dirty="0">
                  <a:solidFill>
                    <a:srgbClr val="009900"/>
                  </a:solidFill>
                </a:endParaRPr>
              </a:p>
            </p:txBody>
          </p:sp>
        </mc:Choice>
        <mc:Fallback xmlns="">
          <p:sp>
            <p:nvSpPr>
              <p:cNvPr id="99" name="文本框 98"/>
              <p:cNvSpPr txBox="1">
                <a:spLocks noRot="1" noChangeAspect="1" noMove="1" noResize="1" noEditPoints="1" noAdjustHandles="1" noChangeArrowheads="1" noChangeShapeType="1" noTextEdit="1"/>
              </p:cNvSpPr>
              <p:nvPr/>
            </p:nvSpPr>
            <p:spPr>
              <a:xfrm>
                <a:off x="4096287" y="2698841"/>
                <a:ext cx="454356" cy="369332"/>
              </a:xfrm>
              <a:prstGeom prst="rect">
                <a:avLst/>
              </a:prstGeom>
              <a:blipFill>
                <a:blip r:embed="rId17"/>
                <a:stretch>
                  <a:fillRect r="-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p:cNvSpPr txBox="1"/>
              <p:nvPr/>
            </p:nvSpPr>
            <p:spPr>
              <a:xfrm>
                <a:off x="4284771" y="293798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21</m:t>
                          </m:r>
                        </m:sub>
                      </m:sSub>
                    </m:oMath>
                  </m:oMathPara>
                </a14:m>
                <a:endParaRPr lang="zh-CN" altLang="en-US" dirty="0">
                  <a:solidFill>
                    <a:srgbClr val="009900"/>
                  </a:solidFill>
                </a:endParaRPr>
              </a:p>
            </p:txBody>
          </p:sp>
        </mc:Choice>
        <mc:Fallback xmlns="">
          <p:sp>
            <p:nvSpPr>
              <p:cNvPr id="100" name="文本框 99"/>
              <p:cNvSpPr txBox="1">
                <a:spLocks noRot="1" noChangeAspect="1" noMove="1" noResize="1" noEditPoints="1" noAdjustHandles="1" noChangeArrowheads="1" noChangeShapeType="1" noTextEdit="1"/>
              </p:cNvSpPr>
              <p:nvPr/>
            </p:nvSpPr>
            <p:spPr>
              <a:xfrm>
                <a:off x="4284771" y="2937988"/>
                <a:ext cx="454356" cy="369332"/>
              </a:xfrm>
              <a:prstGeom prst="rect">
                <a:avLst/>
              </a:prstGeom>
              <a:blipFill>
                <a:blip r:embed="rId18"/>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p:cNvSpPr txBox="1"/>
              <p:nvPr/>
            </p:nvSpPr>
            <p:spPr>
              <a:xfrm>
                <a:off x="4134027" y="3440668"/>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12</m:t>
                          </m:r>
                        </m:sub>
                      </m:sSub>
                    </m:oMath>
                  </m:oMathPara>
                </a14:m>
                <a:endParaRPr lang="zh-CN" altLang="en-US" dirty="0">
                  <a:solidFill>
                    <a:srgbClr val="009900"/>
                  </a:solidFill>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4134027" y="3440668"/>
                <a:ext cx="454356" cy="369332"/>
              </a:xfrm>
              <a:prstGeom prst="rect">
                <a:avLst/>
              </a:prstGeom>
              <a:blipFill>
                <a:blip r:embed="rId19"/>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p:cNvSpPr txBox="1"/>
              <p:nvPr/>
            </p:nvSpPr>
            <p:spPr>
              <a:xfrm>
                <a:off x="4131391" y="3717667"/>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22</m:t>
                          </m:r>
                        </m:sub>
                      </m:sSub>
                    </m:oMath>
                  </m:oMathPara>
                </a14:m>
                <a:endParaRPr lang="zh-CN" altLang="en-US" dirty="0">
                  <a:solidFill>
                    <a:srgbClr val="009900"/>
                  </a:solidFill>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4131391" y="3717667"/>
                <a:ext cx="454356" cy="369332"/>
              </a:xfrm>
              <a:prstGeom prst="rect">
                <a:avLst/>
              </a:prstGeom>
              <a:blipFill>
                <a:blip r:embed="rId20"/>
                <a:stretch>
                  <a:fillRect r="-121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p:cNvSpPr txBox="1"/>
              <p:nvPr/>
            </p:nvSpPr>
            <p:spPr>
              <a:xfrm>
                <a:off x="4213369" y="4215053"/>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13</m:t>
                          </m:r>
                        </m:sub>
                      </m:sSub>
                    </m:oMath>
                  </m:oMathPara>
                </a14:m>
                <a:endParaRPr lang="zh-CN" altLang="en-US" dirty="0">
                  <a:solidFill>
                    <a:srgbClr val="009900"/>
                  </a:solidFill>
                </a:endParaRPr>
              </a:p>
            </p:txBody>
          </p:sp>
        </mc:Choice>
        <mc:Fallback xmlns="">
          <p:sp>
            <p:nvSpPr>
              <p:cNvPr id="132" name="文本框 131"/>
              <p:cNvSpPr txBox="1">
                <a:spLocks noRot="1" noChangeAspect="1" noMove="1" noResize="1" noEditPoints="1" noAdjustHandles="1" noChangeArrowheads="1" noChangeShapeType="1" noTextEdit="1"/>
              </p:cNvSpPr>
              <p:nvPr/>
            </p:nvSpPr>
            <p:spPr>
              <a:xfrm>
                <a:off x="4213369" y="4215053"/>
                <a:ext cx="454356" cy="369332"/>
              </a:xfrm>
              <a:prstGeom prst="rect">
                <a:avLst/>
              </a:prstGeom>
              <a:blipFill>
                <a:blip r:embed="rId21"/>
                <a:stretch>
                  <a:fillRect r="-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p:cNvSpPr txBox="1"/>
              <p:nvPr/>
            </p:nvSpPr>
            <p:spPr>
              <a:xfrm>
                <a:off x="3987639" y="4429387"/>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009900"/>
                              </a:solidFill>
                              <a:latin typeface="Cambria Math" panose="02040503050406030204" pitchFamily="18" charset="0"/>
                            </a:rPr>
                          </m:ctrlPr>
                        </m:sSubPr>
                        <m:e>
                          <m:r>
                            <a:rPr lang="en-US" altLang="zh-CN" i="1">
                              <a:solidFill>
                                <a:srgbClr val="009900"/>
                              </a:solidFill>
                              <a:latin typeface="Cambria Math" panose="02040503050406030204" pitchFamily="18" charset="0"/>
                            </a:rPr>
                            <m:t>𝑤</m:t>
                          </m:r>
                        </m:e>
                        <m:sub>
                          <m:r>
                            <a:rPr lang="en-US" altLang="zh-CN" i="1">
                              <a:solidFill>
                                <a:srgbClr val="009900"/>
                              </a:solidFill>
                              <a:latin typeface="Cambria Math" panose="02040503050406030204" pitchFamily="18" charset="0"/>
                            </a:rPr>
                            <m:t>23</m:t>
                          </m:r>
                        </m:sub>
                      </m:sSub>
                    </m:oMath>
                  </m:oMathPara>
                </a14:m>
                <a:endParaRPr lang="zh-CN" altLang="en-US" dirty="0">
                  <a:solidFill>
                    <a:srgbClr val="009900"/>
                  </a:solidFill>
                </a:endParaRPr>
              </a:p>
            </p:txBody>
          </p:sp>
        </mc:Choice>
        <mc:Fallback xmlns="">
          <p:sp>
            <p:nvSpPr>
              <p:cNvPr id="133" name="文本框 132"/>
              <p:cNvSpPr txBox="1">
                <a:spLocks noRot="1" noChangeAspect="1" noMove="1" noResize="1" noEditPoints="1" noAdjustHandles="1" noChangeArrowheads="1" noChangeShapeType="1" noTextEdit="1"/>
              </p:cNvSpPr>
              <p:nvPr/>
            </p:nvSpPr>
            <p:spPr>
              <a:xfrm>
                <a:off x="3987639" y="4429387"/>
                <a:ext cx="454356" cy="369332"/>
              </a:xfrm>
              <a:prstGeom prst="rect">
                <a:avLst/>
              </a:prstGeom>
              <a:blipFill>
                <a:blip r:embed="rId22"/>
                <a:stretch>
                  <a:fillRect r="-12000"/>
                </a:stretch>
              </a:blipFill>
            </p:spPr>
            <p:txBody>
              <a:bodyPr/>
              <a:lstStyle/>
              <a:p>
                <a:r>
                  <a:rPr lang="zh-CN" altLang="en-US">
                    <a:noFill/>
                  </a:rPr>
                  <a:t> </a:t>
                </a:r>
              </a:p>
            </p:txBody>
          </p:sp>
        </mc:Fallback>
      </mc:AlternateContent>
      <p:cxnSp>
        <p:nvCxnSpPr>
          <p:cNvPr id="134" name="直接箭头连接符 133"/>
          <p:cNvCxnSpPr>
            <a:stCxn id="91" idx="6"/>
          </p:cNvCxnSpPr>
          <p:nvPr/>
        </p:nvCxnSpPr>
        <p:spPr>
          <a:xfrm flipV="1">
            <a:off x="5106641" y="2850874"/>
            <a:ext cx="143032" cy="15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a:stCxn id="92" idx="6"/>
          </p:cNvCxnSpPr>
          <p:nvPr/>
        </p:nvCxnSpPr>
        <p:spPr>
          <a:xfrm flipV="1">
            <a:off x="5106641" y="3764442"/>
            <a:ext cx="143032" cy="1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a:stCxn id="93" idx="6"/>
          </p:cNvCxnSpPr>
          <p:nvPr/>
        </p:nvCxnSpPr>
        <p:spPr>
          <a:xfrm>
            <a:off x="5106642" y="4713353"/>
            <a:ext cx="138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文本框 136"/>
              <p:cNvSpPr txBox="1"/>
              <p:nvPr/>
            </p:nvSpPr>
            <p:spPr>
              <a:xfrm>
                <a:off x="4950979" y="2488797"/>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1</m:t>
                          </m:r>
                        </m:sub>
                      </m:sSub>
                    </m:oMath>
                  </m:oMathPara>
                </a14:m>
                <a:endParaRPr lang="zh-CN" altLang="en-US" dirty="0">
                  <a:solidFill>
                    <a:schemeClr val="accent1"/>
                  </a:solidFill>
                </a:endParaRPr>
              </a:p>
            </p:txBody>
          </p:sp>
        </mc:Choice>
        <mc:Fallback xmlns="">
          <p:sp>
            <p:nvSpPr>
              <p:cNvPr id="137" name="文本框 136"/>
              <p:cNvSpPr txBox="1">
                <a:spLocks noRot="1" noChangeAspect="1" noMove="1" noResize="1" noEditPoints="1" noAdjustHandles="1" noChangeArrowheads="1" noChangeShapeType="1" noTextEdit="1"/>
              </p:cNvSpPr>
              <p:nvPr/>
            </p:nvSpPr>
            <p:spPr>
              <a:xfrm>
                <a:off x="4950979" y="2488797"/>
                <a:ext cx="454356" cy="369332"/>
              </a:xfrm>
              <a:prstGeom prst="rect">
                <a:avLst/>
              </a:prstGeom>
              <a:blipFill>
                <a:blip r:embed="rId23"/>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137"/>
              <p:cNvSpPr txBox="1"/>
              <p:nvPr/>
            </p:nvSpPr>
            <p:spPr>
              <a:xfrm>
                <a:off x="4932923" y="3436221"/>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2</m:t>
                          </m:r>
                        </m:sub>
                      </m:sSub>
                    </m:oMath>
                  </m:oMathPara>
                </a14:m>
                <a:endParaRPr lang="zh-CN" altLang="en-US" dirty="0">
                  <a:solidFill>
                    <a:schemeClr val="accent1"/>
                  </a:solidFill>
                </a:endParaRPr>
              </a:p>
            </p:txBody>
          </p:sp>
        </mc:Choice>
        <mc:Fallback xmlns="">
          <p:sp>
            <p:nvSpPr>
              <p:cNvPr id="138" name="文本框 137"/>
              <p:cNvSpPr txBox="1">
                <a:spLocks noRot="1" noChangeAspect="1" noMove="1" noResize="1" noEditPoints="1" noAdjustHandles="1" noChangeArrowheads="1" noChangeShapeType="1" noTextEdit="1"/>
              </p:cNvSpPr>
              <p:nvPr/>
            </p:nvSpPr>
            <p:spPr>
              <a:xfrm>
                <a:off x="4932923" y="3436221"/>
                <a:ext cx="454356" cy="369332"/>
              </a:xfrm>
              <a:prstGeom prst="rect">
                <a:avLst/>
              </a:prstGeom>
              <a:blipFill>
                <a:blip r:embed="rId24"/>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p:cNvSpPr txBox="1"/>
              <p:nvPr/>
            </p:nvSpPr>
            <p:spPr>
              <a:xfrm>
                <a:off x="4960746" y="4361992"/>
                <a:ext cx="4543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𝑦</m:t>
                          </m:r>
                        </m:e>
                        <m:sub>
                          <m:r>
                            <a:rPr lang="en-US" altLang="zh-CN" i="1">
                              <a:solidFill>
                                <a:schemeClr val="accent1"/>
                              </a:solidFill>
                              <a:latin typeface="Cambria Math" panose="02040503050406030204" pitchFamily="18" charset="0"/>
                            </a:rPr>
                            <m:t>3</m:t>
                          </m:r>
                        </m:sub>
                      </m:sSub>
                    </m:oMath>
                  </m:oMathPara>
                </a14:m>
                <a:endParaRPr lang="zh-CN" altLang="en-US" dirty="0">
                  <a:solidFill>
                    <a:schemeClr val="accent1"/>
                  </a:solidFill>
                </a:endParaRPr>
              </a:p>
            </p:txBody>
          </p:sp>
        </mc:Choice>
        <mc:Fallback xmlns="">
          <p:sp>
            <p:nvSpPr>
              <p:cNvPr id="139" name="文本框 138"/>
              <p:cNvSpPr txBox="1">
                <a:spLocks noRot="1" noChangeAspect="1" noMove="1" noResize="1" noEditPoints="1" noAdjustHandles="1" noChangeArrowheads="1" noChangeShapeType="1" noTextEdit="1"/>
              </p:cNvSpPr>
              <p:nvPr/>
            </p:nvSpPr>
            <p:spPr>
              <a:xfrm>
                <a:off x="4960746" y="4361992"/>
                <a:ext cx="454356" cy="369332"/>
              </a:xfrm>
              <a:prstGeom prst="rect">
                <a:avLst/>
              </a:prstGeom>
              <a:blipFill>
                <a:blip r:embed="rId25"/>
                <a:stretch>
                  <a:fillRect b="-6667"/>
                </a:stretch>
              </a:blipFill>
            </p:spPr>
            <p:txBody>
              <a:bodyPr/>
              <a:lstStyle/>
              <a:p>
                <a:r>
                  <a:rPr lang="zh-CN" altLang="en-US">
                    <a:noFill/>
                  </a:rPr>
                  <a:t> </a:t>
                </a:r>
              </a:p>
            </p:txBody>
          </p:sp>
        </mc:Fallback>
      </mc:AlternateContent>
      <p:grpSp>
        <p:nvGrpSpPr>
          <p:cNvPr id="140" name="组合 139"/>
          <p:cNvGrpSpPr/>
          <p:nvPr/>
        </p:nvGrpSpPr>
        <p:grpSpPr>
          <a:xfrm>
            <a:off x="2738381" y="3138657"/>
            <a:ext cx="578183" cy="383077"/>
            <a:chOff x="10373210" y="3344429"/>
            <a:chExt cx="629169" cy="408385"/>
          </a:xfrm>
        </p:grpSpPr>
        <p:cxnSp>
          <p:nvCxnSpPr>
            <p:cNvPr id="141" name="直接连接符 140"/>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2" name="文本框 141"/>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142" name="文本框 141"/>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26"/>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3" name="文本框 142"/>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143" name="文本框 142"/>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27"/>
                  <a:stretch>
                    <a:fillRect l="-39535" r="-32558" b="-35000"/>
                  </a:stretch>
                </a:blipFill>
              </p:spPr>
              <p:txBody>
                <a:bodyPr/>
                <a:lstStyle/>
                <a:p>
                  <a:r>
                    <a:rPr lang="zh-CN" altLang="en-US">
                      <a:noFill/>
                    </a:rPr>
                    <a:t> </a:t>
                  </a:r>
                </a:p>
              </p:txBody>
            </p:sp>
          </mc:Fallback>
        </mc:AlternateContent>
      </p:grpSp>
      <p:grpSp>
        <p:nvGrpSpPr>
          <p:cNvPr id="3" name="组合 2"/>
          <p:cNvGrpSpPr/>
          <p:nvPr/>
        </p:nvGrpSpPr>
        <p:grpSpPr>
          <a:xfrm>
            <a:off x="2763541" y="4124758"/>
            <a:ext cx="578183" cy="383077"/>
            <a:chOff x="10373210" y="3344429"/>
            <a:chExt cx="629169" cy="408385"/>
          </a:xfrm>
        </p:grpSpPr>
        <p:cxnSp>
          <p:nvCxnSpPr>
            <p:cNvPr id="145" name="直接连接符 144"/>
            <p:cNvCxnSpPr/>
            <p:nvPr/>
          </p:nvCxnSpPr>
          <p:spPr>
            <a:xfrm>
              <a:off x="10732886" y="3403093"/>
              <a:ext cx="0" cy="305711"/>
            </a:xfrm>
            <a:prstGeom prst="line">
              <a:avLst/>
            </a:prstGeom>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6" name="文本框 145"/>
                <p:cNvSpPr txBox="1"/>
                <p:nvPr/>
              </p:nvSpPr>
              <p:spPr>
                <a:xfrm>
                  <a:off x="10373210" y="3359082"/>
                  <a:ext cx="494418"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2400" i="1">
                            <a:solidFill>
                              <a:schemeClr val="accent6"/>
                            </a:solidFill>
                            <a:latin typeface="Cambria Math" panose="02040503050406030204" pitchFamily="18" charset="0"/>
                            <a:ea typeface="Cambria Math" panose="02040503050406030204" pitchFamily="18" charset="0"/>
                          </a:rPr>
                          <m:t>Σ</m:t>
                        </m:r>
                      </m:oMath>
                    </m:oMathPara>
                  </a14:m>
                  <a:endParaRPr lang="zh-CN" altLang="en-US" sz="2400" dirty="0">
                    <a:solidFill>
                      <a:srgbClr val="00B050"/>
                    </a:solidFill>
                  </a:endParaRPr>
                </a:p>
              </p:txBody>
            </p:sp>
          </mc:Choice>
          <mc:Fallback xmlns="">
            <p:sp>
              <p:nvSpPr>
                <p:cNvPr id="146" name="文本框 145"/>
                <p:cNvSpPr txBox="1">
                  <a:spLocks noRot="1" noChangeAspect="1" noMove="1" noResize="1" noEditPoints="1" noAdjustHandles="1" noChangeArrowheads="1" noChangeShapeType="1" noTextEdit="1"/>
                </p:cNvSpPr>
                <p:nvPr/>
              </p:nvSpPr>
              <p:spPr>
                <a:xfrm>
                  <a:off x="10373210" y="3359082"/>
                  <a:ext cx="494418" cy="393732"/>
                </a:xfrm>
                <a:prstGeom prst="rect">
                  <a:avLst/>
                </a:prstGeom>
                <a:blipFill>
                  <a:blip r:embed="rId28"/>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7" name="文本框 146"/>
                <p:cNvSpPr txBox="1"/>
                <p:nvPr/>
              </p:nvSpPr>
              <p:spPr>
                <a:xfrm>
                  <a:off x="10714740" y="3344429"/>
                  <a:ext cx="287639" cy="3937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a:solidFill>
                              <a:schemeClr val="accent6"/>
                            </a:solidFill>
                            <a:latin typeface="Cambria Math" panose="02040503050406030204" pitchFamily="18" charset="0"/>
                          </a:rPr>
                          <m:t>𝑓</m:t>
                        </m:r>
                      </m:oMath>
                    </m:oMathPara>
                  </a14:m>
                  <a:endParaRPr lang="zh-CN" altLang="en-US" sz="2400" dirty="0">
                    <a:solidFill>
                      <a:schemeClr val="accent6"/>
                    </a:solidFill>
                  </a:endParaRPr>
                </a:p>
              </p:txBody>
            </p:sp>
          </mc:Choice>
          <mc:Fallback xmlns="">
            <p:sp>
              <p:nvSpPr>
                <p:cNvPr id="147" name="文本框 146"/>
                <p:cNvSpPr txBox="1">
                  <a:spLocks noRot="1" noChangeAspect="1" noMove="1" noResize="1" noEditPoints="1" noAdjustHandles="1" noChangeArrowheads="1" noChangeShapeType="1" noTextEdit="1"/>
                </p:cNvSpPr>
                <p:nvPr/>
              </p:nvSpPr>
              <p:spPr>
                <a:xfrm>
                  <a:off x="10714740" y="3344429"/>
                  <a:ext cx="287639" cy="393732"/>
                </a:xfrm>
                <a:prstGeom prst="rect">
                  <a:avLst/>
                </a:prstGeom>
                <a:blipFill>
                  <a:blip r:embed="rId29"/>
                  <a:stretch>
                    <a:fillRect l="-39535" r="-32558" b="-35000"/>
                  </a:stretch>
                </a:blipFill>
              </p:spPr>
              <p:txBody>
                <a:bodyPr/>
                <a:lstStyle/>
                <a:p>
                  <a:r>
                    <a:rPr lang="zh-CN" altLang="en-US">
                      <a:noFill/>
                    </a:rPr>
                    <a:t> </a:t>
                  </a:r>
                </a:p>
              </p:txBody>
            </p:sp>
          </mc:Fallback>
        </mc:AlternateContent>
      </p:grpSp>
      <p:sp>
        <p:nvSpPr>
          <p:cNvPr id="69" name="圆角矩形 194"/>
          <p:cNvSpPr/>
          <p:nvPr/>
        </p:nvSpPr>
        <p:spPr>
          <a:xfrm>
            <a:off x="1110109" y="2537931"/>
            <a:ext cx="906312" cy="2600127"/>
          </a:xfrm>
          <a:prstGeom prst="round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194"/>
          <p:cNvSpPr/>
          <p:nvPr/>
        </p:nvSpPr>
        <p:spPr>
          <a:xfrm>
            <a:off x="2300203" y="2529503"/>
            <a:ext cx="1892863" cy="2600127"/>
          </a:xfrm>
          <a:prstGeom prst="round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194"/>
          <p:cNvSpPr/>
          <p:nvPr/>
        </p:nvSpPr>
        <p:spPr>
          <a:xfrm>
            <a:off x="4477581" y="2505491"/>
            <a:ext cx="906312" cy="2600127"/>
          </a:xfrm>
          <a:prstGeom prst="round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985976" y="5251185"/>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输入层</a:t>
            </a:r>
          </a:p>
        </p:txBody>
      </p:sp>
      <p:sp>
        <p:nvSpPr>
          <p:cNvPr id="71" name="文本框 70"/>
          <p:cNvSpPr txBox="1"/>
          <p:nvPr/>
        </p:nvSpPr>
        <p:spPr>
          <a:xfrm>
            <a:off x="2717176" y="5235973"/>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隐藏层</a:t>
            </a:r>
          </a:p>
        </p:txBody>
      </p:sp>
      <p:sp>
        <p:nvSpPr>
          <p:cNvPr id="75" name="文本框 74"/>
          <p:cNvSpPr txBox="1"/>
          <p:nvPr/>
        </p:nvSpPr>
        <p:spPr>
          <a:xfrm>
            <a:off x="4344275" y="5250589"/>
            <a:ext cx="1249093" cy="369332"/>
          </a:xfrm>
          <a:prstGeom prst="rect">
            <a:avLst/>
          </a:prstGeom>
          <a:noFill/>
        </p:spPr>
        <p:txBody>
          <a:bodyPr wrap="square" rtlCol="0">
            <a:spAutoFit/>
          </a:bodyPr>
          <a:lstStyle/>
          <a:p>
            <a:pPr algn="ctr"/>
            <a:r>
              <a:rPr lang="zh-CN" altLang="en-US" dirty="0">
                <a:solidFill>
                  <a:srgbClr val="CC0099"/>
                </a:solidFill>
                <a:latin typeface="微软雅黑" panose="020B0503020204020204" pitchFamily="34" charset="-122"/>
                <a:ea typeface="微软雅黑" panose="020B0503020204020204" pitchFamily="34" charset="-122"/>
              </a:rPr>
              <a:t>输出层</a:t>
            </a:r>
          </a:p>
        </p:txBody>
      </p:sp>
      <p:sp>
        <p:nvSpPr>
          <p:cNvPr id="76" name="矩形 75"/>
          <p:cNvSpPr/>
          <p:nvPr/>
        </p:nvSpPr>
        <p:spPr>
          <a:xfrm>
            <a:off x="6548451" y="3011795"/>
            <a:ext cx="5209648" cy="458908"/>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输出层：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产生输出信号的层</a:t>
            </a:r>
          </a:p>
        </p:txBody>
      </p:sp>
      <p:sp>
        <p:nvSpPr>
          <p:cNvPr id="77" name="矩形 76"/>
          <p:cNvSpPr/>
          <p:nvPr/>
        </p:nvSpPr>
        <p:spPr>
          <a:xfrm>
            <a:off x="6548451" y="3527744"/>
            <a:ext cx="5209648" cy="1289905"/>
          </a:xfrm>
          <a:prstGeom prst="rect">
            <a:avLst/>
          </a:prstGeom>
        </p:spPr>
        <p:txBody>
          <a:bodyPr wrap="square">
            <a:spAutoFit/>
          </a:bodyPr>
          <a:lstStyle/>
          <a:p>
            <a:pPr marL="342891" indent="-342891">
              <a:lnSpc>
                <a:spcPct val="150000"/>
              </a:lnSpc>
              <a:buClr>
                <a:srgbClr val="CC0099"/>
              </a:buClr>
              <a:buFont typeface="Wingdings" panose="05000000000000000000" pitchFamily="2" charset="2"/>
              <a:buChar char="u"/>
            </a:pPr>
            <a:r>
              <a:rPr lang="zh-CN" altLang="en-US" dirty="0">
                <a:solidFill>
                  <a:srgbClr val="CC0099"/>
                </a:solidFill>
                <a:latin typeface="微软雅黑" panose="020B0503020204020204" pitchFamily="34" charset="-122"/>
                <a:ea typeface="微软雅黑" panose="020B0503020204020204" pitchFamily="34" charset="-122"/>
                <a:cs typeface="微软雅黑" panose="020B0503020204020204" pitchFamily="34" charset="-122"/>
              </a:rPr>
              <a:t>隐含层：</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同其名：不直接与外部环境打交道</a:t>
            </a:r>
          </a:p>
          <a:p>
            <a:pPr marL="800080" lvl="1" indent="-342891">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隐含层的层数可从零到若干层</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50000"/>
              </a:lnSpc>
            </a:pP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428722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415" y="352159"/>
            <a:ext cx="4327479" cy="646331"/>
          </a:xfrm>
          <a:prstGeom prst="rect">
            <a:avLst/>
          </a:prstGeom>
        </p:spPr>
        <p:txBody>
          <a:bodyPr wrap="square">
            <a:spAutoFit/>
          </a:bodyPr>
          <a:lstStyle/>
          <a:p>
            <a:pPr lvl="0">
              <a:defRPr/>
            </a:pPr>
            <a:r>
              <a:rPr lang="zh-CN" altLang="en-US" sz="3600" b="1" dirty="0">
                <a:solidFill>
                  <a:prstClr val="black"/>
                </a:solidFill>
                <a:latin typeface="微软雅黑" panose="020B0503020204020204" pitchFamily="34" charset="-122"/>
                <a:ea typeface="微软雅黑" panose="020B0503020204020204" pitchFamily="34" charset="-122"/>
              </a:rPr>
              <a:t>神经网络拟合函数</a:t>
            </a:r>
          </a:p>
        </p:txBody>
      </p:sp>
      <p:pic>
        <p:nvPicPr>
          <p:cNvPr id="5" name="图片 4">
            <a:extLst>
              <a:ext uri="{FF2B5EF4-FFF2-40B4-BE49-F238E27FC236}">
                <a16:creationId xmlns:a16="http://schemas.microsoft.com/office/drawing/2014/main" id="{33CB1A6B-3F92-DE54-9D49-6853C853AC5B}"/>
              </a:ext>
            </a:extLst>
          </p:cNvPr>
          <p:cNvPicPr>
            <a:picLocks noChangeAspect="1"/>
          </p:cNvPicPr>
          <p:nvPr/>
        </p:nvPicPr>
        <p:blipFill rotWithShape="1">
          <a:blip r:embed="rId2"/>
          <a:srcRect l="24820"/>
          <a:stretch/>
        </p:blipFill>
        <p:spPr>
          <a:xfrm>
            <a:off x="185980" y="2146515"/>
            <a:ext cx="4582264" cy="3332442"/>
          </a:xfrm>
          <a:prstGeom prst="rect">
            <a:avLst/>
          </a:prstGeom>
        </p:spPr>
      </p:pic>
      <p:pic>
        <p:nvPicPr>
          <p:cNvPr id="9" name="图片 8">
            <a:extLst>
              <a:ext uri="{FF2B5EF4-FFF2-40B4-BE49-F238E27FC236}">
                <a16:creationId xmlns:a16="http://schemas.microsoft.com/office/drawing/2014/main" id="{40450009-C485-280B-AAC2-FEED6D16D347}"/>
              </a:ext>
            </a:extLst>
          </p:cNvPr>
          <p:cNvPicPr>
            <a:picLocks noChangeAspect="1"/>
          </p:cNvPicPr>
          <p:nvPr/>
        </p:nvPicPr>
        <p:blipFill>
          <a:blip r:embed="rId3"/>
          <a:stretch>
            <a:fillRect/>
          </a:stretch>
        </p:blipFill>
        <p:spPr>
          <a:xfrm>
            <a:off x="6040366" y="86036"/>
            <a:ext cx="4958543" cy="2144353"/>
          </a:xfrm>
          <a:prstGeom prst="rect">
            <a:avLst/>
          </a:prstGeom>
        </p:spPr>
      </p:pic>
      <p:pic>
        <p:nvPicPr>
          <p:cNvPr id="12" name="图片 11">
            <a:extLst>
              <a:ext uri="{FF2B5EF4-FFF2-40B4-BE49-F238E27FC236}">
                <a16:creationId xmlns:a16="http://schemas.microsoft.com/office/drawing/2014/main" id="{E32B7A73-EC03-BB4A-7168-578B5C5016A8}"/>
              </a:ext>
            </a:extLst>
          </p:cNvPr>
          <p:cNvPicPr>
            <a:picLocks noChangeAspect="1"/>
          </p:cNvPicPr>
          <p:nvPr/>
        </p:nvPicPr>
        <p:blipFill>
          <a:blip r:embed="rId4"/>
          <a:stretch>
            <a:fillRect/>
          </a:stretch>
        </p:blipFill>
        <p:spPr>
          <a:xfrm>
            <a:off x="4768244" y="2146515"/>
            <a:ext cx="7344723" cy="1950088"/>
          </a:xfrm>
          <a:prstGeom prst="rect">
            <a:avLst/>
          </a:prstGeom>
        </p:spPr>
      </p:pic>
      <p:pic>
        <p:nvPicPr>
          <p:cNvPr id="15" name="图片 14">
            <a:extLst>
              <a:ext uri="{FF2B5EF4-FFF2-40B4-BE49-F238E27FC236}">
                <a16:creationId xmlns:a16="http://schemas.microsoft.com/office/drawing/2014/main" id="{CF684D1A-213F-B114-F12D-E7CDAF48516C}"/>
              </a:ext>
            </a:extLst>
          </p:cNvPr>
          <p:cNvPicPr>
            <a:picLocks noChangeAspect="1"/>
          </p:cNvPicPr>
          <p:nvPr/>
        </p:nvPicPr>
        <p:blipFill>
          <a:blip r:embed="rId5"/>
          <a:stretch>
            <a:fillRect/>
          </a:stretch>
        </p:blipFill>
        <p:spPr>
          <a:xfrm>
            <a:off x="4768244" y="4287079"/>
            <a:ext cx="2977942" cy="2218762"/>
          </a:xfrm>
          <a:prstGeom prst="rect">
            <a:avLst/>
          </a:prstGeom>
        </p:spPr>
      </p:pic>
      <p:pic>
        <p:nvPicPr>
          <p:cNvPr id="18" name="图片 17">
            <a:extLst>
              <a:ext uri="{FF2B5EF4-FFF2-40B4-BE49-F238E27FC236}">
                <a16:creationId xmlns:a16="http://schemas.microsoft.com/office/drawing/2014/main" id="{FA8AC3C0-165A-ACF2-370D-699F2E3E0BC7}"/>
              </a:ext>
            </a:extLst>
          </p:cNvPr>
          <p:cNvPicPr>
            <a:picLocks noChangeAspect="1"/>
          </p:cNvPicPr>
          <p:nvPr/>
        </p:nvPicPr>
        <p:blipFill>
          <a:blip r:embed="rId6"/>
          <a:stretch>
            <a:fillRect/>
          </a:stretch>
        </p:blipFill>
        <p:spPr>
          <a:xfrm>
            <a:off x="7762777" y="4570239"/>
            <a:ext cx="3181890" cy="1784438"/>
          </a:xfrm>
          <a:prstGeom prst="rect">
            <a:avLst/>
          </a:prstGeom>
        </p:spPr>
      </p:pic>
    </p:spTree>
    <p:extLst>
      <p:ext uri="{BB962C8B-B14F-4D97-AF65-F5344CB8AC3E}">
        <p14:creationId xmlns:p14="http://schemas.microsoft.com/office/powerpoint/2010/main" val="1343983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5761" y="323165"/>
            <a:ext cx="4327479" cy="646331"/>
          </a:xfrm>
          <a:prstGeom prst="rect">
            <a:avLst/>
          </a:prstGeom>
        </p:spPr>
        <p:txBody>
          <a:bodyPr wrap="square">
            <a:spAutoFit/>
          </a:bodyPr>
          <a:lstStyle/>
          <a:p>
            <a:pPr lvl="0">
              <a:defRPr/>
            </a:pPr>
            <a:r>
              <a:rPr lang="zh-CN" altLang="en-US" sz="3600" b="1" dirty="0">
                <a:solidFill>
                  <a:prstClr val="black"/>
                </a:solidFill>
                <a:latin typeface="微软雅黑" panose="020B0503020204020204" pitchFamily="34" charset="-122"/>
                <a:ea typeface="微软雅黑" panose="020B0503020204020204" pitchFamily="34" charset="-122"/>
              </a:rPr>
              <a:t>神经网络划分空间</a:t>
            </a:r>
          </a:p>
        </p:txBody>
      </p:sp>
      <p:pic>
        <p:nvPicPr>
          <p:cNvPr id="34" name="图片 33">
            <a:extLst>
              <a:ext uri="{FF2B5EF4-FFF2-40B4-BE49-F238E27FC236}">
                <a16:creationId xmlns:a16="http://schemas.microsoft.com/office/drawing/2014/main" id="{F9F926B6-FEEA-4AC5-F3E6-C9DBF00EC3AA}"/>
              </a:ext>
            </a:extLst>
          </p:cNvPr>
          <p:cNvPicPr>
            <a:picLocks noChangeAspect="1"/>
          </p:cNvPicPr>
          <p:nvPr/>
        </p:nvPicPr>
        <p:blipFill>
          <a:blip r:embed="rId3"/>
          <a:stretch>
            <a:fillRect/>
          </a:stretch>
        </p:blipFill>
        <p:spPr>
          <a:xfrm>
            <a:off x="415504" y="1066843"/>
            <a:ext cx="4327479" cy="5467992"/>
          </a:xfrm>
          <a:prstGeom prst="rect">
            <a:avLst/>
          </a:prstGeom>
        </p:spPr>
      </p:pic>
      <p:cxnSp>
        <p:nvCxnSpPr>
          <p:cNvPr id="5" name="直接连接符 4">
            <a:extLst>
              <a:ext uri="{FF2B5EF4-FFF2-40B4-BE49-F238E27FC236}">
                <a16:creationId xmlns:a16="http://schemas.microsoft.com/office/drawing/2014/main" id="{AA93F164-E57B-A92A-2723-65355AD233DC}"/>
              </a:ext>
            </a:extLst>
          </p:cNvPr>
          <p:cNvCxnSpPr/>
          <p:nvPr/>
        </p:nvCxnSpPr>
        <p:spPr>
          <a:xfrm>
            <a:off x="4739618" y="998490"/>
            <a:ext cx="0" cy="535581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9F7FC8D5-D62C-91D8-3C59-9B1179E4E04D}"/>
              </a:ext>
            </a:extLst>
          </p:cNvPr>
          <p:cNvPicPr>
            <a:picLocks noChangeAspect="1"/>
          </p:cNvPicPr>
          <p:nvPr/>
        </p:nvPicPr>
        <p:blipFill>
          <a:blip r:embed="rId4"/>
          <a:stretch>
            <a:fillRect/>
          </a:stretch>
        </p:blipFill>
        <p:spPr>
          <a:xfrm>
            <a:off x="4815132" y="890954"/>
            <a:ext cx="6974935" cy="5687615"/>
          </a:xfrm>
          <a:prstGeom prst="rect">
            <a:avLst/>
          </a:prstGeom>
        </p:spPr>
      </p:pic>
    </p:spTree>
    <p:extLst>
      <p:ext uri="{BB962C8B-B14F-4D97-AF65-F5344CB8AC3E}">
        <p14:creationId xmlns:p14="http://schemas.microsoft.com/office/powerpoint/2010/main" val="390049656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35967</TotalTime>
  <Words>4376</Words>
  <Application>Microsoft Office PowerPoint</Application>
  <PresentationFormat>宽屏</PresentationFormat>
  <Paragraphs>736</Paragraphs>
  <Slides>62</Slides>
  <Notes>40</Notes>
  <HiddenSlides>0</HiddenSlides>
  <MMClips>1</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62</vt:i4>
      </vt:variant>
    </vt:vector>
  </HeadingPairs>
  <TitlesOfParts>
    <vt:vector size="79" baseType="lpstr">
      <vt:lpstr>-apple-system</vt:lpstr>
      <vt:lpstr>微軟正黑體</vt:lpstr>
      <vt:lpstr>PingFang SC</vt:lpstr>
      <vt:lpstr>system-ui</vt:lpstr>
      <vt:lpstr>等线</vt:lpstr>
      <vt:lpstr>黑体</vt:lpstr>
      <vt:lpstr>宋体</vt:lpstr>
      <vt:lpstr>微软雅黑</vt:lpstr>
      <vt:lpstr>微软雅黑</vt:lpstr>
      <vt:lpstr>Arial</vt:lpstr>
      <vt:lpstr>Arial</vt:lpstr>
      <vt:lpstr>Calibri</vt:lpstr>
      <vt:lpstr>Cambria Math</vt:lpstr>
      <vt:lpstr>Times New Roman</vt:lpstr>
      <vt:lpstr>Wingdings</vt:lpstr>
      <vt:lpstr>Office 主题​​</vt:lpstr>
      <vt:lpstr>Equation.DSMT4</vt:lpstr>
      <vt:lpstr>AI生成内容 和智能体的原理与应用</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Self-attention讲解  </vt:lpstr>
      <vt:lpstr>Encoder-Decoder</vt:lpstr>
      <vt:lpstr>Encoder ? Decoder?</vt:lpstr>
      <vt:lpstr>Encoder-only (BERT)</vt:lpstr>
      <vt:lpstr>Encoder-only (BERT)</vt:lpstr>
      <vt:lpstr>Decoder-only</vt:lpstr>
      <vt:lpstr>NLP</vt:lpstr>
      <vt:lpstr>GPT-4 &amp; 大模型</vt:lpstr>
      <vt:lpstr>目前的“高层次”智能</vt:lpstr>
      <vt:lpstr>ChatGPT的实现原理</vt:lpstr>
      <vt:lpstr>ChatGPT 的学习四阶段(来源：李宏毅)</vt:lpstr>
      <vt:lpstr>1.学习文字接龙</vt:lpstr>
      <vt:lpstr>1.学习文字接龙</vt:lpstr>
      <vt:lpstr>1.学习文字接龙</vt:lpstr>
      <vt:lpstr>1.学习文字接龙</vt:lpstr>
      <vt:lpstr>ChatGPT 的学习四阶段</vt:lpstr>
      <vt:lpstr>2. 人类老师引导文字接龙的方向</vt:lpstr>
      <vt:lpstr>ChatGPT 的学习四阶段</vt:lpstr>
      <vt:lpstr>3. 模仿人类老师的喜好</vt:lpstr>
      <vt:lpstr>ChatGPT 的学习四阶段</vt:lpstr>
      <vt:lpstr>4. 用增强式学习向模拟老师学习</vt:lpstr>
      <vt:lpstr>4. 用增强式学习向模拟老师学习</vt:lpstr>
      <vt:lpstr>结语：GPT的社会化</vt:lpstr>
      <vt:lpstr>ChatGPT的实现原理</vt:lpstr>
      <vt:lpstr>ChatGPT的实现原理</vt:lpstr>
      <vt:lpstr>ChatGPT的缺陷与不足</vt:lpstr>
      <vt:lpstr>ChatGPT的缺陷与不足</vt:lpstr>
      <vt:lpstr>ChatGPT的缺陷与不足</vt:lpstr>
      <vt:lpstr>智能体的原理与应用</vt:lpstr>
      <vt:lpstr>智能体是什么？</vt:lpstr>
      <vt:lpstr>Function Calling</vt:lpstr>
      <vt:lpstr>Dr.Sai 智能体</vt:lpstr>
      <vt:lpstr>Dr.Sai的大脑 – Xiwu LLM</vt:lpstr>
      <vt:lpstr>记忆层- RAG</vt:lpstr>
      <vt:lpstr>Dr.Sai 执行层 – HepAI DDF</vt:lpstr>
      <vt:lpstr>多智能体联合系统</vt:lpstr>
      <vt:lpstr>Task decomposition </vt:lpstr>
      <vt:lpstr>Example of Single Agent</vt:lpstr>
      <vt:lpstr>Example of Single Agent</vt:lpstr>
      <vt:lpstr>Example of Single Agent</vt:lpstr>
      <vt:lpstr>Example of Single Agent</vt:lpstr>
      <vt:lpstr>Example of Multi-Agent System </vt:lpstr>
      <vt:lpstr>PowerPoint 演示文稿</vt:lpstr>
      <vt:lpstr>大模型算力需求预估</vt:lpstr>
      <vt:lpstr>“小模型”和“大模型”对比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正德</dc:creator>
  <cp:lastModifiedBy>yiyu zhang</cp:lastModifiedBy>
  <cp:revision>3388</cp:revision>
  <dcterms:created xsi:type="dcterms:W3CDTF">2023-04-02T12:20:38Z</dcterms:created>
  <dcterms:modified xsi:type="dcterms:W3CDTF">2024-08-21T20:02:43Z</dcterms:modified>
</cp:coreProperties>
</file>