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78" r:id="rId2"/>
  </p:sldMasterIdLst>
  <p:notesMasterIdLst>
    <p:notesMasterId r:id="rId41"/>
  </p:notesMasterIdLst>
  <p:handoutMasterIdLst>
    <p:handoutMasterId r:id="rId42"/>
  </p:handoutMasterIdLst>
  <p:sldIdLst>
    <p:sldId id="256" r:id="rId3"/>
    <p:sldId id="2233" r:id="rId4"/>
    <p:sldId id="305" r:id="rId5"/>
    <p:sldId id="2192" r:id="rId6"/>
    <p:sldId id="2209" r:id="rId7"/>
    <p:sldId id="2199" r:id="rId8"/>
    <p:sldId id="2234" r:id="rId9"/>
    <p:sldId id="2235" r:id="rId10"/>
    <p:sldId id="2223" r:id="rId11"/>
    <p:sldId id="2270" r:id="rId12"/>
    <p:sldId id="2232" r:id="rId13"/>
    <p:sldId id="2266" r:id="rId14"/>
    <p:sldId id="2236" r:id="rId15"/>
    <p:sldId id="304" r:id="rId16"/>
    <p:sldId id="345" r:id="rId17"/>
    <p:sldId id="2259" r:id="rId18"/>
    <p:sldId id="2260" r:id="rId19"/>
    <p:sldId id="2261" r:id="rId20"/>
    <p:sldId id="2263" r:id="rId21"/>
    <p:sldId id="2264" r:id="rId22"/>
    <p:sldId id="325" r:id="rId23"/>
    <p:sldId id="333" r:id="rId24"/>
    <p:sldId id="326" r:id="rId25"/>
    <p:sldId id="334" r:id="rId26"/>
    <p:sldId id="433" r:id="rId27"/>
    <p:sldId id="2254" r:id="rId28"/>
    <p:sldId id="2255" r:id="rId29"/>
    <p:sldId id="280" r:id="rId30"/>
    <p:sldId id="2256" r:id="rId31"/>
    <p:sldId id="2257" r:id="rId32"/>
    <p:sldId id="2230" r:id="rId33"/>
    <p:sldId id="2258" r:id="rId34"/>
    <p:sldId id="2272" r:id="rId35"/>
    <p:sldId id="2273" r:id="rId36"/>
    <p:sldId id="2265" r:id="rId37"/>
    <p:sldId id="2269" r:id="rId38"/>
    <p:sldId id="2271" r:id="rId39"/>
    <p:sldId id="2222" r:id="rId40"/>
  </p:sldIdLst>
  <p:sldSz cx="9144000" cy="5143500" type="screen16x9"/>
  <p:notesSz cx="6858000" cy="9144000"/>
  <p:defaultTextStyle>
    <a:defPPr marL="0" marR="0" indent="0" algn="l" defTabSz="573969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3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36670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11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1pPr>
    <a:lvl2pPr marL="0" marR="0" indent="0" algn="ctr" defTabSz="36670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11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2pPr>
    <a:lvl3pPr marL="0" marR="0" indent="0" algn="ctr" defTabSz="36670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11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3pPr>
    <a:lvl4pPr marL="0" marR="0" indent="0" algn="ctr" defTabSz="36670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11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4pPr>
    <a:lvl5pPr marL="0" marR="0" indent="0" algn="ctr" defTabSz="36670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11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5pPr>
    <a:lvl6pPr marL="0" marR="0" indent="0" algn="ctr" defTabSz="36670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11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6pPr>
    <a:lvl7pPr marL="0" marR="0" indent="0" algn="ctr" defTabSz="36670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11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7pPr>
    <a:lvl8pPr marL="0" marR="0" indent="0" algn="ctr" defTabSz="36670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11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8pPr>
    <a:lvl9pPr marL="0" marR="0" indent="0" algn="ctr" defTabSz="36670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11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49FF"/>
    <a:srgbClr val="00E3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rgbClr val="375A7D"/>
          </a:solidFill>
        </a:fill>
      </a:tcStyle>
    </a:wholeTbl>
    <a:band2H>
      <a:tcTxStyle/>
      <a:tcStyle>
        <a:tcBdr/>
        <a:fill>
          <a:solidFill>
            <a:srgbClr val="3B7499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rgbClr val="53D5FD"/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rgbClr val="53D5FD"/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53D5FD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venir Medium"/>
          <a:ea typeface="Avenir Medium"/>
          <a:cs typeface="Avenir Medium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A0A0A">
              <a:alpha val="92000"/>
            </a:srgbClr>
          </a:solidFill>
        </a:fill>
      </a:tcStyle>
    </a:band2H>
    <a:firstCol>
      <a:tcTxStyle b="off" i="off">
        <a:font>
          <a:latin typeface="Avenir Medium"/>
          <a:ea typeface="Avenir Medium"/>
          <a:cs typeface="Avenir Medium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635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venir Medium"/>
          <a:ea typeface="Avenir Medium"/>
          <a:cs typeface="Avenir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Avenir Medium"/>
          <a:ea typeface="Avenir Medium"/>
          <a:cs typeface="Avenir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635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EDFF">
              <a:alpha val="24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2">
              <a:satOff val="-5186"/>
              <a:lumOff val="-12389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satOff val="-5186"/>
              <a:lumOff val="-2840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D6D6D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080">
              <a:alpha val="32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41B00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D2600">
              <a:alpha val="80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chemeClr val="accent2">
            <a:satOff val="44164"/>
            <a:lumOff val="14231"/>
          </a:schemeClr>
        </a:fontRef>
        <a:schemeClr val="accent2">
          <a:satOff val="44164"/>
          <a:lumOff val="14231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主题样式 1 - 强调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57"/>
    <p:restoredTop sz="93722"/>
  </p:normalViewPr>
  <p:slideViewPr>
    <p:cSldViewPr snapToGrid="0" snapToObjects="1">
      <p:cViewPr varScale="1">
        <p:scale>
          <a:sx n="224" d="100"/>
          <a:sy n="224" d="100"/>
        </p:scale>
        <p:origin x="192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0" d="100"/>
          <a:sy n="150" d="100"/>
        </p:scale>
        <p:origin x="3776" y="1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4D66313D-6164-547A-BA08-15C194B414C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 dirty="0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3D7FD06-1DA6-9DA8-A962-55D23C2E197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2F0AAE-E955-D842-A6E5-D3EF5C2923C8}" type="datetimeFigureOut">
              <a:rPr kumimoji="1" lang="zh-CN" altLang="en-US" smtClean="0"/>
              <a:t>2024/8/21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82E53C-C587-D000-2675-8515A6BF0A6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8BE854C-ED25-DA9B-D215-F0B55596BE9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78AC3C-01F1-734F-8364-4451249DFD8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830160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3" name="Shape 15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86984" latinLnBrk="0">
      <a:lnSpc>
        <a:spcPct val="117999"/>
      </a:lnSpc>
      <a:defRPr sz="1381">
        <a:latin typeface="Helvetica Neue"/>
        <a:ea typeface="Helvetica Neue"/>
        <a:cs typeface="Helvetica Neue"/>
        <a:sym typeface="Helvetica Neue"/>
      </a:defRPr>
    </a:lvl1pPr>
    <a:lvl2pPr indent="143492" defTabSz="286984" latinLnBrk="0">
      <a:lnSpc>
        <a:spcPct val="117999"/>
      </a:lnSpc>
      <a:defRPr sz="1381">
        <a:latin typeface="Helvetica Neue"/>
        <a:ea typeface="Helvetica Neue"/>
        <a:cs typeface="Helvetica Neue"/>
        <a:sym typeface="Helvetica Neue"/>
      </a:defRPr>
    </a:lvl2pPr>
    <a:lvl3pPr indent="286984" defTabSz="286984" latinLnBrk="0">
      <a:lnSpc>
        <a:spcPct val="117999"/>
      </a:lnSpc>
      <a:defRPr sz="1381">
        <a:latin typeface="Helvetica Neue"/>
        <a:ea typeface="Helvetica Neue"/>
        <a:cs typeface="Helvetica Neue"/>
        <a:sym typeface="Helvetica Neue"/>
      </a:defRPr>
    </a:lvl3pPr>
    <a:lvl4pPr indent="430477" defTabSz="286984" latinLnBrk="0">
      <a:lnSpc>
        <a:spcPct val="117999"/>
      </a:lnSpc>
      <a:defRPr sz="1381">
        <a:latin typeface="Helvetica Neue"/>
        <a:ea typeface="Helvetica Neue"/>
        <a:cs typeface="Helvetica Neue"/>
        <a:sym typeface="Helvetica Neue"/>
      </a:defRPr>
    </a:lvl4pPr>
    <a:lvl5pPr indent="573969" defTabSz="286984" latinLnBrk="0">
      <a:lnSpc>
        <a:spcPct val="117999"/>
      </a:lnSpc>
      <a:defRPr sz="1381">
        <a:latin typeface="Helvetica Neue"/>
        <a:ea typeface="Helvetica Neue"/>
        <a:cs typeface="Helvetica Neue"/>
        <a:sym typeface="Helvetica Neue"/>
      </a:defRPr>
    </a:lvl5pPr>
    <a:lvl6pPr indent="717461" defTabSz="286984" latinLnBrk="0">
      <a:lnSpc>
        <a:spcPct val="117999"/>
      </a:lnSpc>
      <a:defRPr sz="1381">
        <a:latin typeface="Helvetica Neue"/>
        <a:ea typeface="Helvetica Neue"/>
        <a:cs typeface="Helvetica Neue"/>
        <a:sym typeface="Helvetica Neue"/>
      </a:defRPr>
    </a:lvl6pPr>
    <a:lvl7pPr indent="860953" defTabSz="286984" latinLnBrk="0">
      <a:lnSpc>
        <a:spcPct val="117999"/>
      </a:lnSpc>
      <a:defRPr sz="1381">
        <a:latin typeface="Helvetica Neue"/>
        <a:ea typeface="Helvetica Neue"/>
        <a:cs typeface="Helvetica Neue"/>
        <a:sym typeface="Helvetica Neue"/>
      </a:defRPr>
    </a:lvl7pPr>
    <a:lvl8pPr indent="1004446" defTabSz="286984" latinLnBrk="0">
      <a:lnSpc>
        <a:spcPct val="117999"/>
      </a:lnSpc>
      <a:defRPr sz="1381">
        <a:latin typeface="Helvetica Neue"/>
        <a:ea typeface="Helvetica Neue"/>
        <a:cs typeface="Helvetica Neue"/>
        <a:sym typeface="Helvetica Neue"/>
      </a:defRPr>
    </a:lvl8pPr>
    <a:lvl9pPr indent="1147938" defTabSz="286984" latinLnBrk="0">
      <a:lnSpc>
        <a:spcPct val="117999"/>
      </a:lnSpc>
      <a:defRPr sz="1381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52732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28154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20590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C9914E-DF4B-4589-A855-DA45FE360924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1778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20815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与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文本"/>
          <p:cNvSpPr txBox="1">
            <a:spLocks noGrp="1"/>
          </p:cNvSpPr>
          <p:nvPr>
            <p:ph type="title"/>
          </p:nvPr>
        </p:nvSpPr>
        <p:spPr>
          <a:xfrm>
            <a:off x="464344" y="2263676"/>
            <a:ext cx="8215313" cy="1172021"/>
          </a:xfrm>
          <a:prstGeom prst="rect">
            <a:avLst/>
          </a:prstGeom>
        </p:spPr>
        <p:txBody>
          <a:bodyPr/>
          <a:lstStyle>
            <a:lvl1pPr>
              <a:defRPr sz="3269" spc="523"/>
            </a:lvl1pPr>
          </a:lstStyle>
          <a:p>
            <a:r>
              <a:t>标题文本</a:t>
            </a:r>
          </a:p>
        </p:txBody>
      </p:sp>
      <p:sp>
        <p:nvSpPr>
          <p:cNvPr id="12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464344" y="1801564"/>
            <a:ext cx="8215313" cy="468809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ClrTx/>
              <a:buSzTx/>
              <a:buNone/>
              <a:defRPr sz="1266" cap="all" spc="202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>
              <a:spcBef>
                <a:spcPts val="0"/>
              </a:spcBef>
              <a:buClrTx/>
              <a:buSzTx/>
              <a:buNone/>
              <a:defRPr sz="1266" cap="all" spc="202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>
              <a:spcBef>
                <a:spcPts val="0"/>
              </a:spcBef>
              <a:buClrTx/>
              <a:buSzTx/>
              <a:buNone/>
              <a:defRPr sz="1266" cap="all" spc="202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>
              <a:spcBef>
                <a:spcPts val="0"/>
              </a:spcBef>
              <a:buClrTx/>
              <a:buSzTx/>
              <a:buNone/>
              <a:defRPr sz="1266" cap="all" spc="202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>
              <a:spcBef>
                <a:spcPts val="0"/>
              </a:spcBef>
              <a:buClrTx/>
              <a:buSzTx/>
              <a:buNone/>
              <a:defRPr sz="1266" cap="all" spc="202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8389513" y="4844068"/>
            <a:ext cx="580287" cy="24865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zh-CN" dirty="0"/>
              <a:t>Page </a:t>
            </a:r>
            <a:r>
              <a:rPr lang="zh-CN" altLang="en-US" dirty="0"/>
              <a:t> </a:t>
            </a:r>
            <a:fld id="{86CB4B4D-7CA3-9044-876B-883B54F8677D}" type="slidenum">
              <a:rPr smtClean="0"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2024/8/21-24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第五届高能物理计算暑期学校 （</a:t>
            </a:r>
            <a:r>
              <a:rPr lang="en-US" altLang="zh-CN"/>
              <a:t>2024</a:t>
            </a:r>
            <a:r>
              <a:rPr lang="zh-CN" altLang="en-US"/>
              <a:t>）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983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2024/8/21-24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第五届高能物理计算暑期学校 （</a:t>
            </a:r>
            <a:r>
              <a:rPr lang="en-US" altLang="zh-CN"/>
              <a:t>2024</a:t>
            </a:r>
            <a:r>
              <a:rPr lang="zh-CN" altLang="en-US"/>
              <a:t>）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1444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2024/8/21-24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第五届高能物理计算暑期学校 （</a:t>
            </a:r>
            <a:r>
              <a:rPr lang="en-US" altLang="zh-CN"/>
              <a:t>2024</a:t>
            </a:r>
            <a:r>
              <a:rPr lang="zh-CN" altLang="en-US"/>
              <a:t>）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070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2024/8/21-24</a:t>
            </a:r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第五届高能物理计算暑期学校 （</a:t>
            </a:r>
            <a:r>
              <a:rPr lang="en-US" altLang="zh-CN"/>
              <a:t>2024</a:t>
            </a:r>
            <a:r>
              <a:rPr lang="zh-CN" altLang="en-US"/>
              <a:t>）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C3516-1732-405E-BFEB-FAF803AA32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24901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2024/8/21-24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第五届高能物理计算暑期学校 （</a:t>
            </a:r>
            <a:r>
              <a:rPr lang="en-US" altLang="zh-CN"/>
              <a:t>2024</a:t>
            </a:r>
            <a:r>
              <a:rPr lang="zh-CN" altLang="en-US"/>
              <a:t>）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5397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2024/8/21-24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第五届高能物理计算暑期学校 （</a:t>
            </a:r>
            <a:r>
              <a:rPr lang="en-US" altLang="zh-CN"/>
              <a:t>2024</a:t>
            </a:r>
            <a:r>
              <a:rPr lang="zh-CN" altLang="en-US"/>
              <a:t>）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5272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2024/8/21-24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第五届高能物理计算暑期学校 （</a:t>
            </a:r>
            <a:r>
              <a:rPr lang="en-US" altLang="zh-CN"/>
              <a:t>2024</a:t>
            </a:r>
            <a:r>
              <a:rPr lang="zh-CN" altLang="en-US"/>
              <a:t>）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8025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2024/8/21-24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第五届高能物理计算暑期学校 （</a:t>
            </a:r>
            <a:r>
              <a:rPr lang="en-US" altLang="zh-CN"/>
              <a:t>2024</a:t>
            </a:r>
            <a:r>
              <a:rPr lang="zh-CN" altLang="en-US"/>
              <a:t>）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4878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E19BEF5-AA2C-439D-9206-3F80F3FC53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2024/8/21-24</a:t>
            </a:r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F89451B-B299-4237-8D71-117BD8564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第五届高能物理计算暑期学校 （</a:t>
            </a:r>
            <a:r>
              <a:rPr lang="en-US" altLang="zh-CN"/>
              <a:t>2024</a:t>
            </a:r>
            <a:r>
              <a:rPr lang="zh-CN" altLang="en-US"/>
              <a:t>）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672B22C-4E5F-414C-B287-C97F806D7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30C3516-1732-405E-BFEB-FAF803AA32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44954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E19BEF5-AA2C-439D-9206-3F80F3FC53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2024/8/21-24</a:t>
            </a:r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F89451B-B299-4237-8D71-117BD8564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第五届高能物理计算暑期学校 （</a:t>
            </a:r>
            <a:r>
              <a:rPr lang="en-US" altLang="zh-CN"/>
              <a:t>2024</a:t>
            </a:r>
            <a:r>
              <a:rPr lang="zh-CN" altLang="en-US"/>
              <a:t>）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672B22C-4E5F-414C-B287-C97F806D7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30C3516-1732-405E-BFEB-FAF803AA32D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5" name="图片占位符 14">
            <a:extLst>
              <a:ext uri="{FF2B5EF4-FFF2-40B4-BE49-F238E27FC236}">
                <a16:creationId xmlns:a16="http://schemas.microsoft.com/office/drawing/2014/main" id="{A98BDEC0-152D-441F-A918-A8FCD9A007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286000" cy="5143500"/>
          </a:xfrm>
          <a:prstGeom prst="rect">
            <a:avLst/>
          </a:prstGeom>
          <a:solidFill>
            <a:srgbClr val="C3D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buNone/>
              <a:defRPr lang="zh-CN" altLang="en-US" sz="1012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8" name="图片占位符 14">
            <a:extLst>
              <a:ext uri="{FF2B5EF4-FFF2-40B4-BE49-F238E27FC236}">
                <a16:creationId xmlns:a16="http://schemas.microsoft.com/office/drawing/2014/main" id="{95C46C90-35F2-4941-9ADA-F0048DAF86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86000" y="0"/>
            <a:ext cx="2286000" cy="51435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buNone/>
              <a:defRPr lang="zh-CN" altLang="en-US" sz="1012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9" name="图片占位符 14">
            <a:extLst>
              <a:ext uri="{FF2B5EF4-FFF2-40B4-BE49-F238E27FC236}">
                <a16:creationId xmlns:a16="http://schemas.microsoft.com/office/drawing/2014/main" id="{0D8CE546-37AF-401C-88B3-659244B23AF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2000" y="0"/>
            <a:ext cx="2286000" cy="5143500"/>
          </a:xfrm>
          <a:prstGeom prst="rect">
            <a:avLst/>
          </a:prstGeom>
          <a:solidFill>
            <a:srgbClr val="C3D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buNone/>
              <a:defRPr lang="zh-CN" altLang="en-US" sz="1012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20" name="图片占位符 14">
            <a:extLst>
              <a:ext uri="{FF2B5EF4-FFF2-40B4-BE49-F238E27FC236}">
                <a16:creationId xmlns:a16="http://schemas.microsoft.com/office/drawing/2014/main" id="{161CA514-AAC5-4685-8757-BCD5CD5F4C6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58000" y="0"/>
            <a:ext cx="2286000" cy="51435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zh-CN" altLang="en-US" sz="1012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1594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、项目符号与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图像"/>
          <p:cNvSpPr>
            <a:spLocks noGrp="1"/>
          </p:cNvSpPr>
          <p:nvPr>
            <p:ph type="pic" idx="13"/>
          </p:nvPr>
        </p:nvSpPr>
        <p:spPr>
          <a:xfrm>
            <a:off x="3420071" y="-20091"/>
            <a:ext cx="6878251" cy="516505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6" name="标题文本"/>
          <p:cNvSpPr txBox="1">
            <a:spLocks noGrp="1"/>
          </p:cNvSpPr>
          <p:nvPr>
            <p:ph type="title"/>
          </p:nvPr>
        </p:nvSpPr>
        <p:spPr>
          <a:xfrm>
            <a:off x="464344" y="321469"/>
            <a:ext cx="3571875" cy="977801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77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464344" y="1486793"/>
            <a:ext cx="3571875" cy="3194596"/>
          </a:xfrm>
          <a:prstGeom prst="rect">
            <a:avLst/>
          </a:prstGeom>
        </p:spPr>
        <p:txBody>
          <a:bodyPr/>
          <a:lstStyle>
            <a:lvl1pPr marL="207598" indent="-207598">
              <a:spcBef>
                <a:spcPts val="1687"/>
              </a:spcBef>
              <a:defRPr sz="1582"/>
            </a:lvl1pPr>
            <a:lvl2pPr marL="415196" indent="-207598">
              <a:spcBef>
                <a:spcPts val="1687"/>
              </a:spcBef>
              <a:defRPr sz="1582"/>
            </a:lvl2pPr>
            <a:lvl3pPr marL="622794" indent="-207598">
              <a:spcBef>
                <a:spcPts val="1687"/>
              </a:spcBef>
              <a:defRPr sz="1582"/>
            </a:lvl3pPr>
            <a:lvl4pPr marL="830392" indent="-207598">
              <a:spcBef>
                <a:spcPts val="1687"/>
              </a:spcBef>
              <a:defRPr sz="1582"/>
            </a:lvl4pPr>
            <a:lvl5pPr marL="1037990" indent="-207598">
              <a:spcBef>
                <a:spcPts val="1687"/>
              </a:spcBef>
              <a:defRPr sz="1582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8291822" y="4862380"/>
            <a:ext cx="548227" cy="248658"/>
          </a:xfrm>
          <a:prstGeom prst="rect">
            <a:avLst/>
          </a:prstGeom>
        </p:spPr>
        <p:txBody>
          <a:bodyPr/>
          <a:lstStyle/>
          <a:p>
            <a:r>
              <a:rPr lang="en-US" altLang="zh-CN" dirty="0"/>
              <a:t>Page </a:t>
            </a:r>
            <a:fld id="{86CB4B4D-7CA3-9044-876B-883B54F8677D}" type="slidenum">
              <a:rPr smtClean="0"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E19BEF5-AA2C-439D-9206-3F80F3FC53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2024/8/21-24</a:t>
            </a:r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F89451B-B299-4237-8D71-117BD8564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第五届高能物理计算暑期学校 （</a:t>
            </a:r>
            <a:r>
              <a:rPr lang="en-US" altLang="zh-CN"/>
              <a:t>2024</a:t>
            </a:r>
            <a:r>
              <a:rPr lang="zh-CN" altLang="en-US"/>
              <a:t>）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672B22C-4E5F-414C-B287-C97F806D7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30C3516-1732-405E-BFEB-FAF803AA32D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5" name="图片占位符 14">
            <a:extLst>
              <a:ext uri="{FF2B5EF4-FFF2-40B4-BE49-F238E27FC236}">
                <a16:creationId xmlns:a16="http://schemas.microsoft.com/office/drawing/2014/main" id="{A98BDEC0-152D-441F-A918-A8FCD9A007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320143" cy="5143500"/>
          </a:xfrm>
          <a:prstGeom prst="rect">
            <a:avLst/>
          </a:prstGeom>
          <a:solidFill>
            <a:srgbClr val="C3D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buNone/>
              <a:defRPr lang="zh-CN" altLang="en-US" sz="1012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0588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图片占位符 16">
            <a:extLst>
              <a:ext uri="{FF2B5EF4-FFF2-40B4-BE49-F238E27FC236}">
                <a16:creationId xmlns:a16="http://schemas.microsoft.com/office/drawing/2014/main" id="{AC6F3069-A693-4C0E-BFC1-1C2C4233555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57926" y="1428751"/>
            <a:ext cx="2230040" cy="2045075"/>
          </a:xfrm>
          <a:custGeom>
            <a:avLst/>
            <a:gdLst>
              <a:gd name="connsiteX0" fmla="*/ 0 w 2973387"/>
              <a:gd name="connsiteY0" fmla="*/ 0 h 2726767"/>
              <a:gd name="connsiteX1" fmla="*/ 2973387 w 2973387"/>
              <a:gd name="connsiteY1" fmla="*/ 0 h 2726767"/>
              <a:gd name="connsiteX2" fmla="*/ 2973387 w 2973387"/>
              <a:gd name="connsiteY2" fmla="*/ 2726767 h 2726767"/>
              <a:gd name="connsiteX3" fmla="*/ 0 w 2973387"/>
              <a:gd name="connsiteY3" fmla="*/ 2389204 h 2726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73387" h="2726767">
                <a:moveTo>
                  <a:pt x="0" y="0"/>
                </a:moveTo>
                <a:lnTo>
                  <a:pt x="2973387" y="0"/>
                </a:lnTo>
                <a:lnTo>
                  <a:pt x="2973387" y="2726767"/>
                </a:lnTo>
                <a:lnTo>
                  <a:pt x="0" y="2389204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buNone/>
              <a:defRPr lang="zh-CN" altLang="en-US" sz="1012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6" name="图片占位符 15">
            <a:extLst>
              <a:ext uri="{FF2B5EF4-FFF2-40B4-BE49-F238E27FC236}">
                <a16:creationId xmlns:a16="http://schemas.microsoft.com/office/drawing/2014/main" id="{BD322B9C-8D52-48D9-85FC-98C7393F165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56981" y="1428751"/>
            <a:ext cx="2230040" cy="2045075"/>
          </a:xfrm>
          <a:custGeom>
            <a:avLst/>
            <a:gdLst>
              <a:gd name="connsiteX0" fmla="*/ 0 w 2973387"/>
              <a:gd name="connsiteY0" fmla="*/ 0 h 2726767"/>
              <a:gd name="connsiteX1" fmla="*/ 2973387 w 2973387"/>
              <a:gd name="connsiteY1" fmla="*/ 0 h 2726767"/>
              <a:gd name="connsiteX2" fmla="*/ 2973387 w 2973387"/>
              <a:gd name="connsiteY2" fmla="*/ 2726767 h 2726767"/>
              <a:gd name="connsiteX3" fmla="*/ 0 w 2973387"/>
              <a:gd name="connsiteY3" fmla="*/ 2389204 h 2726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73387" h="2726767">
                <a:moveTo>
                  <a:pt x="0" y="0"/>
                </a:moveTo>
                <a:lnTo>
                  <a:pt x="2973387" y="0"/>
                </a:lnTo>
                <a:lnTo>
                  <a:pt x="2973387" y="2726767"/>
                </a:lnTo>
                <a:lnTo>
                  <a:pt x="0" y="2389204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buNone/>
              <a:defRPr lang="zh-CN" altLang="en-US" sz="1012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E19BEF5-AA2C-439D-9206-3F80F3FC53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2024/8/21-24</a:t>
            </a:r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F89451B-B299-4237-8D71-117BD8564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第五届高能物理计算暑期学校 （</a:t>
            </a:r>
            <a:r>
              <a:rPr lang="en-US" altLang="zh-CN"/>
              <a:t>2024</a:t>
            </a:r>
            <a:r>
              <a:rPr lang="zh-CN" altLang="en-US"/>
              <a:t>）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672B22C-4E5F-414C-B287-C97F806D7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30C3516-1732-405E-BFEB-FAF803AA32D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4" name="图片占位符 13">
            <a:extLst>
              <a:ext uri="{FF2B5EF4-FFF2-40B4-BE49-F238E27FC236}">
                <a16:creationId xmlns:a16="http://schemas.microsoft.com/office/drawing/2014/main" id="{891E2C1D-E81A-417D-9AAF-293EDCE2B1D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6036" y="1428751"/>
            <a:ext cx="2230040" cy="2045075"/>
          </a:xfrm>
          <a:custGeom>
            <a:avLst/>
            <a:gdLst>
              <a:gd name="connsiteX0" fmla="*/ 0 w 2973387"/>
              <a:gd name="connsiteY0" fmla="*/ 0 h 2726767"/>
              <a:gd name="connsiteX1" fmla="*/ 2973387 w 2973387"/>
              <a:gd name="connsiteY1" fmla="*/ 0 h 2726767"/>
              <a:gd name="connsiteX2" fmla="*/ 2973387 w 2973387"/>
              <a:gd name="connsiteY2" fmla="*/ 2726767 h 2726767"/>
              <a:gd name="connsiteX3" fmla="*/ 0 w 2973387"/>
              <a:gd name="connsiteY3" fmla="*/ 2389204 h 2726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73387" h="2726767">
                <a:moveTo>
                  <a:pt x="0" y="0"/>
                </a:moveTo>
                <a:lnTo>
                  <a:pt x="2973387" y="0"/>
                </a:lnTo>
                <a:lnTo>
                  <a:pt x="2973387" y="2726767"/>
                </a:lnTo>
                <a:lnTo>
                  <a:pt x="0" y="2389204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buNone/>
              <a:defRPr lang="zh-CN" altLang="en-US" sz="1012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60743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8">
            <a:extLst>
              <a:ext uri="{FF2B5EF4-FFF2-40B4-BE49-F238E27FC236}">
                <a16:creationId xmlns:a16="http://schemas.microsoft.com/office/drawing/2014/main" id="{2DA3CEAB-191C-4397-AD59-838A829D7D0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37598" y="769509"/>
            <a:ext cx="2951559" cy="1459705"/>
          </a:xfrm>
          <a:custGeom>
            <a:avLst/>
            <a:gdLst>
              <a:gd name="connsiteX0" fmla="*/ 0 w 3935412"/>
              <a:gd name="connsiteY0" fmla="*/ 0 h 1946274"/>
              <a:gd name="connsiteX1" fmla="*/ 3935412 w 3935412"/>
              <a:gd name="connsiteY1" fmla="*/ 0 h 1946274"/>
              <a:gd name="connsiteX2" fmla="*/ 3935412 w 3935412"/>
              <a:gd name="connsiteY2" fmla="*/ 1946274 h 1946274"/>
              <a:gd name="connsiteX3" fmla="*/ 0 w 3935412"/>
              <a:gd name="connsiteY3" fmla="*/ 1946274 h 1946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35412" h="1946274">
                <a:moveTo>
                  <a:pt x="0" y="0"/>
                </a:moveTo>
                <a:lnTo>
                  <a:pt x="3935412" y="0"/>
                </a:lnTo>
                <a:lnTo>
                  <a:pt x="3935412" y="1946274"/>
                </a:lnTo>
                <a:lnTo>
                  <a:pt x="0" y="1946274"/>
                </a:lnTo>
                <a:close/>
              </a:path>
            </a:pathLst>
          </a:custGeom>
          <a:solidFill>
            <a:srgbClr val="C3D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buNone/>
              <a:defRPr lang="zh-CN" altLang="en-US" sz="787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20" name="图片占位符 19">
            <a:extLst>
              <a:ext uri="{FF2B5EF4-FFF2-40B4-BE49-F238E27FC236}">
                <a16:creationId xmlns:a16="http://schemas.microsoft.com/office/drawing/2014/main" id="{64D0A4A3-4C0B-4F4E-B26E-F5C77560E11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6035" y="2618899"/>
            <a:ext cx="2951559" cy="1459705"/>
          </a:xfrm>
          <a:custGeom>
            <a:avLst/>
            <a:gdLst>
              <a:gd name="connsiteX0" fmla="*/ 0 w 3935412"/>
              <a:gd name="connsiteY0" fmla="*/ 0 h 1946274"/>
              <a:gd name="connsiteX1" fmla="*/ 3935412 w 3935412"/>
              <a:gd name="connsiteY1" fmla="*/ 0 h 1946274"/>
              <a:gd name="connsiteX2" fmla="*/ 3935412 w 3935412"/>
              <a:gd name="connsiteY2" fmla="*/ 1946274 h 1946274"/>
              <a:gd name="connsiteX3" fmla="*/ 0 w 3935412"/>
              <a:gd name="connsiteY3" fmla="*/ 1946274 h 1946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35412" h="1946274">
                <a:moveTo>
                  <a:pt x="0" y="0"/>
                </a:moveTo>
                <a:lnTo>
                  <a:pt x="3935412" y="0"/>
                </a:lnTo>
                <a:lnTo>
                  <a:pt x="3935412" y="1946274"/>
                </a:lnTo>
                <a:lnTo>
                  <a:pt x="0" y="1946274"/>
                </a:lnTo>
                <a:close/>
              </a:path>
            </a:pathLst>
          </a:custGeom>
          <a:solidFill>
            <a:srgbClr val="C3D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buNone/>
              <a:defRPr lang="zh-CN" altLang="en-US" sz="787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21" name="图片占位符 20">
            <a:extLst>
              <a:ext uri="{FF2B5EF4-FFF2-40B4-BE49-F238E27FC236}">
                <a16:creationId xmlns:a16="http://schemas.microsoft.com/office/drawing/2014/main" id="{638F2208-5D8B-43BD-912D-A28A111E9C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537598" y="2618899"/>
            <a:ext cx="2951559" cy="1459705"/>
          </a:xfrm>
          <a:custGeom>
            <a:avLst/>
            <a:gdLst>
              <a:gd name="connsiteX0" fmla="*/ 0 w 3935412"/>
              <a:gd name="connsiteY0" fmla="*/ 0 h 1946274"/>
              <a:gd name="connsiteX1" fmla="*/ 3935412 w 3935412"/>
              <a:gd name="connsiteY1" fmla="*/ 0 h 1946274"/>
              <a:gd name="connsiteX2" fmla="*/ 3935412 w 3935412"/>
              <a:gd name="connsiteY2" fmla="*/ 1946274 h 1946274"/>
              <a:gd name="connsiteX3" fmla="*/ 0 w 3935412"/>
              <a:gd name="connsiteY3" fmla="*/ 1946274 h 1946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35412" h="1946274">
                <a:moveTo>
                  <a:pt x="0" y="0"/>
                </a:moveTo>
                <a:lnTo>
                  <a:pt x="3935412" y="0"/>
                </a:lnTo>
                <a:lnTo>
                  <a:pt x="3935412" y="1946274"/>
                </a:lnTo>
                <a:lnTo>
                  <a:pt x="0" y="1946274"/>
                </a:lnTo>
                <a:close/>
              </a:path>
            </a:pathLst>
          </a:custGeom>
          <a:solidFill>
            <a:srgbClr val="C3D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buNone/>
              <a:defRPr lang="zh-CN" altLang="en-US" sz="787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E19BEF5-AA2C-439D-9206-3F80F3FC53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2024/8/21-24</a:t>
            </a:r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F89451B-B299-4237-8D71-117BD8564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第五届高能物理计算暑期学校 （</a:t>
            </a:r>
            <a:r>
              <a:rPr lang="en-US" altLang="zh-CN"/>
              <a:t>2024</a:t>
            </a:r>
            <a:r>
              <a:rPr lang="zh-CN" altLang="en-US"/>
              <a:t>）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672B22C-4E5F-414C-B287-C97F806D7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30C3516-1732-405E-BFEB-FAF803AA32D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8" name="图片占位符 17">
            <a:extLst>
              <a:ext uri="{FF2B5EF4-FFF2-40B4-BE49-F238E27FC236}">
                <a16:creationId xmlns:a16="http://schemas.microsoft.com/office/drawing/2014/main" id="{E001CED3-BBAB-4E59-BB6F-037B6CD55B3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6035" y="769509"/>
            <a:ext cx="2951559" cy="1459705"/>
          </a:xfrm>
          <a:custGeom>
            <a:avLst/>
            <a:gdLst>
              <a:gd name="connsiteX0" fmla="*/ 0 w 3935412"/>
              <a:gd name="connsiteY0" fmla="*/ 0 h 1946274"/>
              <a:gd name="connsiteX1" fmla="*/ 3935412 w 3935412"/>
              <a:gd name="connsiteY1" fmla="*/ 0 h 1946274"/>
              <a:gd name="connsiteX2" fmla="*/ 3935412 w 3935412"/>
              <a:gd name="connsiteY2" fmla="*/ 1946274 h 1946274"/>
              <a:gd name="connsiteX3" fmla="*/ 0 w 3935412"/>
              <a:gd name="connsiteY3" fmla="*/ 1946274 h 1946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35412" h="1946274">
                <a:moveTo>
                  <a:pt x="0" y="0"/>
                </a:moveTo>
                <a:lnTo>
                  <a:pt x="3935412" y="0"/>
                </a:lnTo>
                <a:lnTo>
                  <a:pt x="3935412" y="1946274"/>
                </a:lnTo>
                <a:lnTo>
                  <a:pt x="0" y="1946274"/>
                </a:lnTo>
                <a:close/>
              </a:path>
            </a:pathLst>
          </a:custGeom>
          <a:solidFill>
            <a:srgbClr val="C3D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buNone/>
              <a:defRPr lang="zh-CN" altLang="en-US" sz="787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93434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图片占位符 28">
            <a:extLst>
              <a:ext uri="{FF2B5EF4-FFF2-40B4-BE49-F238E27FC236}">
                <a16:creationId xmlns:a16="http://schemas.microsoft.com/office/drawing/2014/main" id="{33740EC7-E2F4-4D9F-879E-A3D4A3C795A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05264" y="1919127"/>
            <a:ext cx="1563161" cy="2176847"/>
          </a:xfrm>
          <a:custGeom>
            <a:avLst/>
            <a:gdLst>
              <a:gd name="connsiteX0" fmla="*/ 0 w 2084215"/>
              <a:gd name="connsiteY0" fmla="*/ 0 h 2902463"/>
              <a:gd name="connsiteX1" fmla="*/ 2084215 w 2084215"/>
              <a:gd name="connsiteY1" fmla="*/ 0 h 2902463"/>
              <a:gd name="connsiteX2" fmla="*/ 2084215 w 2084215"/>
              <a:gd name="connsiteY2" fmla="*/ 2902463 h 2902463"/>
              <a:gd name="connsiteX3" fmla="*/ 0 w 2084215"/>
              <a:gd name="connsiteY3" fmla="*/ 2902463 h 290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4215" h="2902463">
                <a:moveTo>
                  <a:pt x="0" y="0"/>
                </a:moveTo>
                <a:lnTo>
                  <a:pt x="2084215" y="0"/>
                </a:lnTo>
                <a:lnTo>
                  <a:pt x="2084215" y="2902463"/>
                </a:lnTo>
                <a:lnTo>
                  <a:pt x="0" y="2902463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06400" dist="254000" dir="2700000" algn="tl" rotWithShape="0">
              <a:schemeClr val="accent1">
                <a:lumMod val="75000"/>
                <a:alpha val="2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buNone/>
              <a:defRPr lang="zh-CN" altLang="en-US" sz="619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33" name="图片占位符 32">
            <a:extLst>
              <a:ext uri="{FF2B5EF4-FFF2-40B4-BE49-F238E27FC236}">
                <a16:creationId xmlns:a16="http://schemas.microsoft.com/office/drawing/2014/main" id="{8018A987-9A55-4F53-91DA-7D306943BD5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852176" y="3886217"/>
            <a:ext cx="1591940" cy="2293574"/>
          </a:xfrm>
          <a:custGeom>
            <a:avLst/>
            <a:gdLst>
              <a:gd name="connsiteX0" fmla="*/ 0 w 2122587"/>
              <a:gd name="connsiteY0" fmla="*/ 0 h 3058098"/>
              <a:gd name="connsiteX1" fmla="*/ 2122587 w 2122587"/>
              <a:gd name="connsiteY1" fmla="*/ 0 h 3058098"/>
              <a:gd name="connsiteX2" fmla="*/ 2122587 w 2122587"/>
              <a:gd name="connsiteY2" fmla="*/ 3058098 h 3058098"/>
              <a:gd name="connsiteX3" fmla="*/ 0 w 2122587"/>
              <a:gd name="connsiteY3" fmla="*/ 3058098 h 305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2587" h="3058098">
                <a:moveTo>
                  <a:pt x="0" y="0"/>
                </a:moveTo>
                <a:lnTo>
                  <a:pt x="2122587" y="0"/>
                </a:lnTo>
                <a:lnTo>
                  <a:pt x="2122587" y="3058098"/>
                </a:lnTo>
                <a:lnTo>
                  <a:pt x="0" y="3058098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06400" dist="254000" dir="2700000" algn="tl" rotWithShape="0">
              <a:schemeClr val="accent1">
                <a:lumMod val="75000"/>
                <a:alpha val="2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buNone/>
              <a:defRPr lang="zh-CN" altLang="en-US" sz="619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32" name="图片占位符 31">
            <a:extLst>
              <a:ext uri="{FF2B5EF4-FFF2-40B4-BE49-F238E27FC236}">
                <a16:creationId xmlns:a16="http://schemas.microsoft.com/office/drawing/2014/main" id="{E2396C83-BBE5-4E4D-B04A-56B44247B0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852566" y="1369715"/>
            <a:ext cx="1587859" cy="2293574"/>
          </a:xfrm>
          <a:custGeom>
            <a:avLst/>
            <a:gdLst>
              <a:gd name="connsiteX0" fmla="*/ 0 w 2117145"/>
              <a:gd name="connsiteY0" fmla="*/ 0 h 3058098"/>
              <a:gd name="connsiteX1" fmla="*/ 2117145 w 2117145"/>
              <a:gd name="connsiteY1" fmla="*/ 0 h 3058098"/>
              <a:gd name="connsiteX2" fmla="*/ 2117145 w 2117145"/>
              <a:gd name="connsiteY2" fmla="*/ 3058098 h 3058098"/>
              <a:gd name="connsiteX3" fmla="*/ 0 w 2117145"/>
              <a:gd name="connsiteY3" fmla="*/ 3058098 h 305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7145" h="3058098">
                <a:moveTo>
                  <a:pt x="0" y="0"/>
                </a:moveTo>
                <a:lnTo>
                  <a:pt x="2117145" y="0"/>
                </a:lnTo>
                <a:lnTo>
                  <a:pt x="2117145" y="3058098"/>
                </a:lnTo>
                <a:lnTo>
                  <a:pt x="0" y="3058098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06400" dist="254000" dir="2700000" algn="tl" rotWithShape="0">
              <a:schemeClr val="accent1">
                <a:lumMod val="75000"/>
                <a:alpha val="2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buNone/>
              <a:defRPr lang="zh-CN" altLang="en-US" sz="619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31" name="图片占位符 30">
            <a:extLst>
              <a:ext uri="{FF2B5EF4-FFF2-40B4-BE49-F238E27FC236}">
                <a16:creationId xmlns:a16="http://schemas.microsoft.com/office/drawing/2014/main" id="{8E1127A6-2D37-44FD-9C14-D53094B4C9D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852567" y="-1146787"/>
            <a:ext cx="1587859" cy="2293574"/>
          </a:xfrm>
          <a:custGeom>
            <a:avLst/>
            <a:gdLst>
              <a:gd name="connsiteX0" fmla="*/ 0 w 2117146"/>
              <a:gd name="connsiteY0" fmla="*/ 0 h 3058098"/>
              <a:gd name="connsiteX1" fmla="*/ 2117146 w 2117146"/>
              <a:gd name="connsiteY1" fmla="*/ 0 h 3058098"/>
              <a:gd name="connsiteX2" fmla="*/ 2117146 w 2117146"/>
              <a:gd name="connsiteY2" fmla="*/ 3058098 h 3058098"/>
              <a:gd name="connsiteX3" fmla="*/ 0 w 2117146"/>
              <a:gd name="connsiteY3" fmla="*/ 3058098 h 305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7146" h="3058098">
                <a:moveTo>
                  <a:pt x="0" y="0"/>
                </a:moveTo>
                <a:lnTo>
                  <a:pt x="2117146" y="0"/>
                </a:lnTo>
                <a:lnTo>
                  <a:pt x="2117146" y="3058098"/>
                </a:lnTo>
                <a:lnTo>
                  <a:pt x="0" y="3058098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06400" dist="254000" dir="2700000" algn="tl" rotWithShape="0">
              <a:schemeClr val="accent1">
                <a:lumMod val="75000"/>
                <a:alpha val="2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buNone/>
              <a:defRPr lang="zh-CN" altLang="en-US" sz="619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35" name="图片占位符 34">
            <a:extLst>
              <a:ext uri="{FF2B5EF4-FFF2-40B4-BE49-F238E27FC236}">
                <a16:creationId xmlns:a16="http://schemas.microsoft.com/office/drawing/2014/main" id="{29307647-E9F7-4044-A54B-062B75302DA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724176" y="-288901"/>
            <a:ext cx="1637598" cy="2289363"/>
          </a:xfrm>
          <a:custGeom>
            <a:avLst/>
            <a:gdLst>
              <a:gd name="connsiteX0" fmla="*/ 0 w 2183464"/>
              <a:gd name="connsiteY0" fmla="*/ 0 h 3052484"/>
              <a:gd name="connsiteX1" fmla="*/ 2183464 w 2183464"/>
              <a:gd name="connsiteY1" fmla="*/ 0 h 3052484"/>
              <a:gd name="connsiteX2" fmla="*/ 2183464 w 2183464"/>
              <a:gd name="connsiteY2" fmla="*/ 3052484 h 3052484"/>
              <a:gd name="connsiteX3" fmla="*/ 0 w 2183464"/>
              <a:gd name="connsiteY3" fmla="*/ 3052484 h 3052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83464" h="3052484">
                <a:moveTo>
                  <a:pt x="0" y="0"/>
                </a:moveTo>
                <a:lnTo>
                  <a:pt x="2183464" y="0"/>
                </a:lnTo>
                <a:lnTo>
                  <a:pt x="2183464" y="3052484"/>
                </a:lnTo>
                <a:lnTo>
                  <a:pt x="0" y="305248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06400" dist="254000" dir="2700000" algn="tl" rotWithShape="0">
              <a:schemeClr val="accent1">
                <a:lumMod val="75000"/>
                <a:alpha val="2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buNone/>
              <a:defRPr lang="zh-CN" altLang="en-US" sz="619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34" name="图片占位符 33">
            <a:extLst>
              <a:ext uri="{FF2B5EF4-FFF2-40B4-BE49-F238E27FC236}">
                <a16:creationId xmlns:a16="http://schemas.microsoft.com/office/drawing/2014/main" id="{DB702ABF-48DF-4662-96EA-F518B61E365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724174" y="2238375"/>
            <a:ext cx="1532833" cy="2293574"/>
          </a:xfrm>
          <a:custGeom>
            <a:avLst/>
            <a:gdLst>
              <a:gd name="connsiteX0" fmla="*/ 0 w 2043777"/>
              <a:gd name="connsiteY0" fmla="*/ 0 h 3058098"/>
              <a:gd name="connsiteX1" fmla="*/ 2043777 w 2043777"/>
              <a:gd name="connsiteY1" fmla="*/ 0 h 3058098"/>
              <a:gd name="connsiteX2" fmla="*/ 2043777 w 2043777"/>
              <a:gd name="connsiteY2" fmla="*/ 3058098 h 3058098"/>
              <a:gd name="connsiteX3" fmla="*/ 0 w 2043777"/>
              <a:gd name="connsiteY3" fmla="*/ 3058098 h 305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3777" h="3058098">
                <a:moveTo>
                  <a:pt x="0" y="0"/>
                </a:moveTo>
                <a:lnTo>
                  <a:pt x="2043777" y="0"/>
                </a:lnTo>
                <a:lnTo>
                  <a:pt x="2043777" y="3058098"/>
                </a:lnTo>
                <a:lnTo>
                  <a:pt x="0" y="3058098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06400" dist="254000" dir="2700000" algn="tl" rotWithShape="0">
              <a:schemeClr val="accent1">
                <a:lumMod val="75000"/>
                <a:alpha val="2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buNone/>
              <a:defRPr lang="zh-CN" altLang="en-US" sz="619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E19BEF5-AA2C-439D-9206-3F80F3FC53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2024/8/21-24</a:t>
            </a:r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F89451B-B299-4237-8D71-117BD8564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第五届高能物理计算暑期学校 （</a:t>
            </a:r>
            <a:r>
              <a:rPr lang="en-US" altLang="zh-CN"/>
              <a:t>2024</a:t>
            </a:r>
            <a:r>
              <a:rPr lang="zh-CN" altLang="en-US"/>
              <a:t>）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672B22C-4E5F-414C-B287-C97F806D7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30C3516-1732-405E-BFEB-FAF803AA32D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8" name="图片占位符 27">
            <a:extLst>
              <a:ext uri="{FF2B5EF4-FFF2-40B4-BE49-F238E27FC236}">
                <a16:creationId xmlns:a16="http://schemas.microsoft.com/office/drawing/2014/main" id="{FCF2A8EA-C190-4281-9983-C28D118FDF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05262" y="-581758"/>
            <a:ext cx="1559860" cy="2293574"/>
          </a:xfrm>
          <a:custGeom>
            <a:avLst/>
            <a:gdLst>
              <a:gd name="connsiteX0" fmla="*/ 0 w 2079814"/>
              <a:gd name="connsiteY0" fmla="*/ 0 h 3058098"/>
              <a:gd name="connsiteX1" fmla="*/ 2079814 w 2079814"/>
              <a:gd name="connsiteY1" fmla="*/ 0 h 3058098"/>
              <a:gd name="connsiteX2" fmla="*/ 2079814 w 2079814"/>
              <a:gd name="connsiteY2" fmla="*/ 3058098 h 3058098"/>
              <a:gd name="connsiteX3" fmla="*/ 0 w 2079814"/>
              <a:gd name="connsiteY3" fmla="*/ 3058098 h 305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9814" h="3058098">
                <a:moveTo>
                  <a:pt x="0" y="0"/>
                </a:moveTo>
                <a:lnTo>
                  <a:pt x="2079814" y="0"/>
                </a:lnTo>
                <a:lnTo>
                  <a:pt x="2079814" y="3058098"/>
                </a:lnTo>
                <a:lnTo>
                  <a:pt x="0" y="3058098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06400" dist="254000" dir="2700000" algn="tl" rotWithShape="0">
              <a:schemeClr val="accent1">
                <a:lumMod val="75000"/>
                <a:alpha val="2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buNone/>
              <a:defRPr lang="zh-CN" altLang="en-US" sz="619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45904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图片占位符 29">
            <a:extLst>
              <a:ext uri="{FF2B5EF4-FFF2-40B4-BE49-F238E27FC236}">
                <a16:creationId xmlns:a16="http://schemas.microsoft.com/office/drawing/2014/main" id="{E1910E36-7E05-41F4-BB82-421621B7318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2498" y="2372501"/>
            <a:ext cx="1677189" cy="2374900"/>
          </a:xfrm>
          <a:custGeom>
            <a:avLst/>
            <a:gdLst>
              <a:gd name="connsiteX0" fmla="*/ 0 w 2236252"/>
              <a:gd name="connsiteY0" fmla="*/ 0 h 3166534"/>
              <a:gd name="connsiteX1" fmla="*/ 2236252 w 2236252"/>
              <a:gd name="connsiteY1" fmla="*/ 0 h 3166534"/>
              <a:gd name="connsiteX2" fmla="*/ 2236252 w 2236252"/>
              <a:gd name="connsiteY2" fmla="*/ 3166534 h 3166534"/>
              <a:gd name="connsiteX3" fmla="*/ 0 w 2236252"/>
              <a:gd name="connsiteY3" fmla="*/ 3166534 h 3166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6252" h="3166534">
                <a:moveTo>
                  <a:pt x="0" y="0"/>
                </a:moveTo>
                <a:lnTo>
                  <a:pt x="2236252" y="0"/>
                </a:lnTo>
                <a:lnTo>
                  <a:pt x="2236252" y="3166534"/>
                </a:lnTo>
                <a:lnTo>
                  <a:pt x="0" y="3166534"/>
                </a:lnTo>
                <a:close/>
              </a:path>
            </a:pathLst>
          </a:custGeom>
          <a:solidFill>
            <a:srgbClr val="C3D3DE"/>
          </a:solidFill>
          <a:ln>
            <a:noFill/>
          </a:ln>
          <a:scene3d>
            <a:camera prst="perspectiveRight">
              <a:rot lat="0" lon="19799994" rev="0"/>
            </a:camera>
            <a:lightRig rig="contrasting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buNone/>
              <a:defRPr lang="zh-CN" altLang="en-US" sz="591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36" name="图片占位符 35">
            <a:extLst>
              <a:ext uri="{FF2B5EF4-FFF2-40B4-BE49-F238E27FC236}">
                <a16:creationId xmlns:a16="http://schemas.microsoft.com/office/drawing/2014/main" id="{538CDE40-DF9F-46FA-B58F-E24B6352115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738746" y="2533986"/>
            <a:ext cx="1433797" cy="2030257"/>
          </a:xfrm>
          <a:custGeom>
            <a:avLst/>
            <a:gdLst>
              <a:gd name="connsiteX0" fmla="*/ 0 w 1911729"/>
              <a:gd name="connsiteY0" fmla="*/ 0 h 2707009"/>
              <a:gd name="connsiteX1" fmla="*/ 1911729 w 1911729"/>
              <a:gd name="connsiteY1" fmla="*/ 0 h 2707009"/>
              <a:gd name="connsiteX2" fmla="*/ 1911729 w 1911729"/>
              <a:gd name="connsiteY2" fmla="*/ 2707009 h 2707009"/>
              <a:gd name="connsiteX3" fmla="*/ 0 w 1911729"/>
              <a:gd name="connsiteY3" fmla="*/ 2707009 h 2707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1729" h="2707009">
                <a:moveTo>
                  <a:pt x="0" y="0"/>
                </a:moveTo>
                <a:lnTo>
                  <a:pt x="1911729" y="0"/>
                </a:lnTo>
                <a:lnTo>
                  <a:pt x="1911729" y="2707009"/>
                </a:lnTo>
                <a:lnTo>
                  <a:pt x="0" y="2707009"/>
                </a:lnTo>
                <a:close/>
              </a:path>
            </a:pathLst>
          </a:custGeom>
          <a:solidFill>
            <a:srgbClr val="C3D3DE"/>
          </a:solidFill>
          <a:ln>
            <a:noFill/>
          </a:ln>
          <a:scene3d>
            <a:camera prst="perspectiveRight">
              <a:rot lat="0" lon="20099999" rev="0"/>
            </a:camera>
            <a:lightRig rig="contrasting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buNone/>
              <a:defRPr lang="zh-CN" altLang="en-US" sz="591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37" name="图片占位符 36">
            <a:extLst>
              <a:ext uri="{FF2B5EF4-FFF2-40B4-BE49-F238E27FC236}">
                <a16:creationId xmlns:a16="http://schemas.microsoft.com/office/drawing/2014/main" id="{ACC6481E-1ED2-4BED-B0E8-A894D1D35D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71457" y="2533986"/>
            <a:ext cx="1433797" cy="2030257"/>
          </a:xfrm>
          <a:custGeom>
            <a:avLst/>
            <a:gdLst>
              <a:gd name="connsiteX0" fmla="*/ 0 w 1911729"/>
              <a:gd name="connsiteY0" fmla="*/ 0 h 2707009"/>
              <a:gd name="connsiteX1" fmla="*/ 1911729 w 1911729"/>
              <a:gd name="connsiteY1" fmla="*/ 0 h 2707009"/>
              <a:gd name="connsiteX2" fmla="*/ 1911729 w 1911729"/>
              <a:gd name="connsiteY2" fmla="*/ 2707009 h 2707009"/>
              <a:gd name="connsiteX3" fmla="*/ 0 w 1911729"/>
              <a:gd name="connsiteY3" fmla="*/ 2707009 h 2707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1729" h="2707009">
                <a:moveTo>
                  <a:pt x="0" y="0"/>
                </a:moveTo>
                <a:lnTo>
                  <a:pt x="1911729" y="0"/>
                </a:lnTo>
                <a:lnTo>
                  <a:pt x="1911729" y="2707009"/>
                </a:lnTo>
                <a:lnTo>
                  <a:pt x="0" y="2707009"/>
                </a:lnTo>
                <a:close/>
              </a:path>
            </a:pathLst>
          </a:custGeom>
          <a:solidFill>
            <a:srgbClr val="C3D3DE"/>
          </a:solidFill>
          <a:ln>
            <a:noFill/>
          </a:ln>
          <a:scene3d>
            <a:camera prst="perspectiveLeft">
              <a:rot lat="0" lon="1500000" rev="0"/>
            </a:camera>
            <a:lightRig rig="contrasting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buNone/>
              <a:defRPr lang="zh-CN" altLang="en-US" sz="591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38" name="图片占位符 37">
            <a:extLst>
              <a:ext uri="{FF2B5EF4-FFF2-40B4-BE49-F238E27FC236}">
                <a16:creationId xmlns:a16="http://schemas.microsoft.com/office/drawing/2014/main" id="{C05850D6-197E-4689-BAA9-D5D7E6A7419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94314" y="2372501"/>
            <a:ext cx="1677189" cy="2374900"/>
          </a:xfrm>
          <a:custGeom>
            <a:avLst/>
            <a:gdLst>
              <a:gd name="connsiteX0" fmla="*/ 0 w 2236252"/>
              <a:gd name="connsiteY0" fmla="*/ 0 h 3166534"/>
              <a:gd name="connsiteX1" fmla="*/ 2236252 w 2236252"/>
              <a:gd name="connsiteY1" fmla="*/ 0 h 3166534"/>
              <a:gd name="connsiteX2" fmla="*/ 2236252 w 2236252"/>
              <a:gd name="connsiteY2" fmla="*/ 3166534 h 3166534"/>
              <a:gd name="connsiteX3" fmla="*/ 0 w 2236252"/>
              <a:gd name="connsiteY3" fmla="*/ 3166534 h 3166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6252" h="3166534">
                <a:moveTo>
                  <a:pt x="0" y="0"/>
                </a:moveTo>
                <a:lnTo>
                  <a:pt x="2236252" y="0"/>
                </a:lnTo>
                <a:lnTo>
                  <a:pt x="2236252" y="3166534"/>
                </a:lnTo>
                <a:lnTo>
                  <a:pt x="0" y="3166534"/>
                </a:lnTo>
                <a:close/>
              </a:path>
            </a:pathLst>
          </a:custGeom>
          <a:solidFill>
            <a:srgbClr val="C3D3DE"/>
          </a:solidFill>
          <a:ln>
            <a:noFill/>
          </a:ln>
          <a:scene3d>
            <a:camera prst="perspectiveLeft">
              <a:rot lat="0" lon="1800000" rev="0"/>
            </a:camera>
            <a:lightRig rig="contrasting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buNone/>
              <a:defRPr lang="zh-CN" altLang="en-US" sz="591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E19BEF5-AA2C-439D-9206-3F80F3FC53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2024/8/21-24</a:t>
            </a:r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F89451B-B299-4237-8D71-117BD8564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第五届高能物理计算暑期学校 （</a:t>
            </a:r>
            <a:r>
              <a:rPr lang="en-US" altLang="zh-CN"/>
              <a:t>2024</a:t>
            </a:r>
            <a:r>
              <a:rPr lang="zh-CN" altLang="en-US"/>
              <a:t>）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672B22C-4E5F-414C-B287-C97F806D7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30C3516-1732-405E-BFEB-FAF803AA32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53649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图片占位符 21">
            <a:extLst>
              <a:ext uri="{FF2B5EF4-FFF2-40B4-BE49-F238E27FC236}">
                <a16:creationId xmlns:a16="http://schemas.microsoft.com/office/drawing/2014/main" id="{273B0FC7-024C-4C1C-882A-277CE483A41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11074" y="887912"/>
            <a:ext cx="1963048" cy="3940017"/>
          </a:xfrm>
          <a:custGeom>
            <a:avLst/>
            <a:gdLst>
              <a:gd name="connsiteX0" fmla="*/ 397373 w 2617398"/>
              <a:gd name="connsiteY0" fmla="*/ 0 h 5253356"/>
              <a:gd name="connsiteX1" fmla="*/ 2220025 w 2617398"/>
              <a:gd name="connsiteY1" fmla="*/ 0 h 5253356"/>
              <a:gd name="connsiteX2" fmla="*/ 2617398 w 2617398"/>
              <a:gd name="connsiteY2" fmla="*/ 397373 h 5253356"/>
              <a:gd name="connsiteX3" fmla="*/ 2617398 w 2617398"/>
              <a:gd name="connsiteY3" fmla="*/ 4855983 h 5253356"/>
              <a:gd name="connsiteX4" fmla="*/ 2220025 w 2617398"/>
              <a:gd name="connsiteY4" fmla="*/ 5253356 h 5253356"/>
              <a:gd name="connsiteX5" fmla="*/ 397373 w 2617398"/>
              <a:gd name="connsiteY5" fmla="*/ 5253356 h 5253356"/>
              <a:gd name="connsiteX6" fmla="*/ 0 w 2617398"/>
              <a:gd name="connsiteY6" fmla="*/ 4855983 h 5253356"/>
              <a:gd name="connsiteX7" fmla="*/ 0 w 2617398"/>
              <a:gd name="connsiteY7" fmla="*/ 397373 h 5253356"/>
              <a:gd name="connsiteX8" fmla="*/ 397373 w 2617398"/>
              <a:gd name="connsiteY8" fmla="*/ 0 h 525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17398" h="5253356">
                <a:moveTo>
                  <a:pt x="397373" y="0"/>
                </a:moveTo>
                <a:lnTo>
                  <a:pt x="2220025" y="0"/>
                </a:lnTo>
                <a:cubicBezTo>
                  <a:pt x="2439488" y="0"/>
                  <a:pt x="2617398" y="177910"/>
                  <a:pt x="2617398" y="397373"/>
                </a:cubicBezTo>
                <a:lnTo>
                  <a:pt x="2617398" y="4855983"/>
                </a:lnTo>
                <a:cubicBezTo>
                  <a:pt x="2617398" y="5075446"/>
                  <a:pt x="2439488" y="5253356"/>
                  <a:pt x="2220025" y="5253356"/>
                </a:cubicBezTo>
                <a:lnTo>
                  <a:pt x="397373" y="5253356"/>
                </a:lnTo>
                <a:cubicBezTo>
                  <a:pt x="177910" y="5253356"/>
                  <a:pt x="0" y="5075446"/>
                  <a:pt x="0" y="4855983"/>
                </a:cubicBezTo>
                <a:lnTo>
                  <a:pt x="0" y="397373"/>
                </a:lnTo>
                <a:cubicBezTo>
                  <a:pt x="0" y="177910"/>
                  <a:pt x="177910" y="0"/>
                  <a:pt x="397373" y="0"/>
                </a:cubicBezTo>
                <a:close/>
              </a:path>
            </a:pathLst>
          </a:custGeom>
          <a:gradFill>
            <a:gsLst>
              <a:gs pos="23000">
                <a:schemeClr val="accent1">
                  <a:lumMod val="20000"/>
                  <a:lumOff val="80000"/>
                </a:schemeClr>
              </a:gs>
              <a:gs pos="81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63500">
            <a:solidFill>
              <a:schemeClr val="tx1"/>
            </a:solidFill>
          </a:ln>
          <a:effectLst>
            <a:outerShdw blurRad="381000" dist="12700" sx="102000" sy="102000" algn="ctr" rotWithShape="0">
              <a:schemeClr val="accent1">
                <a:lumMod val="50000"/>
                <a:alpha val="16000"/>
              </a:schemeClr>
            </a:outerShdw>
          </a:effectLst>
          <a:sp3d extrusionH="63500">
            <a:bevelT w="177800" h="44450"/>
            <a:bevelB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buNone/>
              <a:defRPr lang="zh-CN" altLang="en-US" sz="1012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E19BEF5-AA2C-439D-9206-3F80F3FC53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2024/8/21-24</a:t>
            </a:r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F89451B-B299-4237-8D71-117BD8564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第五届高能物理计算暑期学校 （</a:t>
            </a:r>
            <a:r>
              <a:rPr lang="en-US" altLang="zh-CN"/>
              <a:t>2024</a:t>
            </a:r>
            <a:r>
              <a:rPr lang="zh-CN" altLang="en-US"/>
              <a:t>）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672B22C-4E5F-414C-B287-C97F806D7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30C3516-1732-405E-BFEB-FAF803AA32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94839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E19BEF5-AA2C-439D-9206-3F80F3FC53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2024/8/21-24</a:t>
            </a:r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F89451B-B299-4237-8D71-117BD8564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第五届高能物理计算暑期学校 （</a:t>
            </a:r>
            <a:r>
              <a:rPr lang="en-US" altLang="zh-CN"/>
              <a:t>2024</a:t>
            </a:r>
            <a:r>
              <a:rPr lang="zh-CN" altLang="en-US"/>
              <a:t>）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672B22C-4E5F-414C-B287-C97F806D7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30C3516-1732-405E-BFEB-FAF803AA32D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图片占位符 10">
            <a:extLst>
              <a:ext uri="{FF2B5EF4-FFF2-40B4-BE49-F238E27FC236}">
                <a16:creationId xmlns:a16="http://schemas.microsoft.com/office/drawing/2014/main" id="{B21DB5F9-E1FA-4F73-BDAB-ABC5EE5494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38225" y="1214438"/>
            <a:ext cx="1600200" cy="3381375"/>
          </a:xfrm>
          <a:custGeom>
            <a:avLst/>
            <a:gdLst>
              <a:gd name="connsiteX0" fmla="*/ 243678 w 2133600"/>
              <a:gd name="connsiteY0" fmla="*/ 0 h 4508500"/>
              <a:gd name="connsiteX1" fmla="*/ 1889922 w 2133600"/>
              <a:gd name="connsiteY1" fmla="*/ 0 h 4508500"/>
              <a:gd name="connsiteX2" fmla="*/ 2133600 w 2133600"/>
              <a:gd name="connsiteY2" fmla="*/ 243678 h 4508500"/>
              <a:gd name="connsiteX3" fmla="*/ 2133600 w 2133600"/>
              <a:gd name="connsiteY3" fmla="*/ 4264822 h 4508500"/>
              <a:gd name="connsiteX4" fmla="*/ 1889922 w 2133600"/>
              <a:gd name="connsiteY4" fmla="*/ 4508500 h 4508500"/>
              <a:gd name="connsiteX5" fmla="*/ 243678 w 2133600"/>
              <a:gd name="connsiteY5" fmla="*/ 4508500 h 4508500"/>
              <a:gd name="connsiteX6" fmla="*/ 0 w 2133600"/>
              <a:gd name="connsiteY6" fmla="*/ 4264822 h 4508500"/>
              <a:gd name="connsiteX7" fmla="*/ 0 w 2133600"/>
              <a:gd name="connsiteY7" fmla="*/ 243678 h 4508500"/>
              <a:gd name="connsiteX8" fmla="*/ 243678 w 2133600"/>
              <a:gd name="connsiteY8" fmla="*/ 0 h 450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33600" h="4508500">
                <a:moveTo>
                  <a:pt x="243678" y="0"/>
                </a:moveTo>
                <a:lnTo>
                  <a:pt x="1889922" y="0"/>
                </a:lnTo>
                <a:cubicBezTo>
                  <a:pt x="2024502" y="0"/>
                  <a:pt x="2133600" y="109098"/>
                  <a:pt x="2133600" y="243678"/>
                </a:cubicBezTo>
                <a:lnTo>
                  <a:pt x="2133600" y="4264822"/>
                </a:lnTo>
                <a:cubicBezTo>
                  <a:pt x="2133600" y="4399402"/>
                  <a:pt x="2024502" y="4508500"/>
                  <a:pt x="1889922" y="4508500"/>
                </a:cubicBezTo>
                <a:lnTo>
                  <a:pt x="243678" y="4508500"/>
                </a:lnTo>
                <a:cubicBezTo>
                  <a:pt x="109098" y="4508500"/>
                  <a:pt x="0" y="4399402"/>
                  <a:pt x="0" y="4264822"/>
                </a:cubicBezTo>
                <a:lnTo>
                  <a:pt x="0" y="243678"/>
                </a:lnTo>
                <a:cubicBezTo>
                  <a:pt x="0" y="109098"/>
                  <a:pt x="109098" y="0"/>
                  <a:pt x="243678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buNone/>
              <a:defRPr lang="zh-CN" altLang="en-US" sz="1012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63143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图片占位符 21">
            <a:extLst>
              <a:ext uri="{FF2B5EF4-FFF2-40B4-BE49-F238E27FC236}">
                <a16:creationId xmlns:a16="http://schemas.microsoft.com/office/drawing/2014/main" id="{273B0FC7-024C-4C1C-882A-277CE483A41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90477" y="1173456"/>
            <a:ext cx="1963048" cy="3940017"/>
          </a:xfrm>
          <a:custGeom>
            <a:avLst/>
            <a:gdLst>
              <a:gd name="connsiteX0" fmla="*/ 397373 w 2617398"/>
              <a:gd name="connsiteY0" fmla="*/ 0 h 5253356"/>
              <a:gd name="connsiteX1" fmla="*/ 2220025 w 2617398"/>
              <a:gd name="connsiteY1" fmla="*/ 0 h 5253356"/>
              <a:gd name="connsiteX2" fmla="*/ 2617398 w 2617398"/>
              <a:gd name="connsiteY2" fmla="*/ 397373 h 5253356"/>
              <a:gd name="connsiteX3" fmla="*/ 2617398 w 2617398"/>
              <a:gd name="connsiteY3" fmla="*/ 4855983 h 5253356"/>
              <a:gd name="connsiteX4" fmla="*/ 2220025 w 2617398"/>
              <a:gd name="connsiteY4" fmla="*/ 5253356 h 5253356"/>
              <a:gd name="connsiteX5" fmla="*/ 397373 w 2617398"/>
              <a:gd name="connsiteY5" fmla="*/ 5253356 h 5253356"/>
              <a:gd name="connsiteX6" fmla="*/ 0 w 2617398"/>
              <a:gd name="connsiteY6" fmla="*/ 4855983 h 5253356"/>
              <a:gd name="connsiteX7" fmla="*/ 0 w 2617398"/>
              <a:gd name="connsiteY7" fmla="*/ 397373 h 5253356"/>
              <a:gd name="connsiteX8" fmla="*/ 397373 w 2617398"/>
              <a:gd name="connsiteY8" fmla="*/ 0 h 525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17398" h="5253356">
                <a:moveTo>
                  <a:pt x="397373" y="0"/>
                </a:moveTo>
                <a:lnTo>
                  <a:pt x="2220025" y="0"/>
                </a:lnTo>
                <a:cubicBezTo>
                  <a:pt x="2439488" y="0"/>
                  <a:pt x="2617398" y="177910"/>
                  <a:pt x="2617398" y="397373"/>
                </a:cubicBezTo>
                <a:lnTo>
                  <a:pt x="2617398" y="4855983"/>
                </a:lnTo>
                <a:cubicBezTo>
                  <a:pt x="2617398" y="5075446"/>
                  <a:pt x="2439488" y="5253356"/>
                  <a:pt x="2220025" y="5253356"/>
                </a:cubicBezTo>
                <a:lnTo>
                  <a:pt x="397373" y="5253356"/>
                </a:lnTo>
                <a:cubicBezTo>
                  <a:pt x="177910" y="5253356"/>
                  <a:pt x="0" y="5075446"/>
                  <a:pt x="0" y="4855983"/>
                </a:cubicBezTo>
                <a:lnTo>
                  <a:pt x="0" y="397373"/>
                </a:lnTo>
                <a:cubicBezTo>
                  <a:pt x="0" y="177910"/>
                  <a:pt x="177910" y="0"/>
                  <a:pt x="397373" y="0"/>
                </a:cubicBezTo>
                <a:close/>
              </a:path>
            </a:pathLst>
          </a:custGeom>
          <a:gradFill>
            <a:gsLst>
              <a:gs pos="23000">
                <a:schemeClr val="accent1">
                  <a:lumMod val="20000"/>
                  <a:lumOff val="80000"/>
                </a:schemeClr>
              </a:gs>
              <a:gs pos="81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63500">
            <a:solidFill>
              <a:schemeClr val="tx1"/>
            </a:solidFill>
          </a:ln>
          <a:effectLst>
            <a:outerShdw blurRad="381000" dist="12700" sx="102000" sy="102000" algn="ctr" rotWithShape="0">
              <a:schemeClr val="accent1">
                <a:lumMod val="50000"/>
                <a:alpha val="16000"/>
              </a:schemeClr>
            </a:outerShdw>
          </a:effectLst>
          <a:sp3d extrusionH="63500">
            <a:bevelT w="177800" h="44450"/>
            <a:bevelB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buNone/>
              <a:defRPr lang="zh-CN" altLang="en-US" sz="1012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E19BEF5-AA2C-439D-9206-3F80F3FC53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2024/8/21-24</a:t>
            </a:r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F89451B-B299-4237-8D71-117BD8564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第五届高能物理计算暑期学校 （</a:t>
            </a:r>
            <a:r>
              <a:rPr lang="en-US" altLang="zh-CN"/>
              <a:t>2024</a:t>
            </a:r>
            <a:r>
              <a:rPr lang="zh-CN" altLang="en-US"/>
              <a:t>）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672B22C-4E5F-414C-B287-C97F806D7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30C3516-1732-405E-BFEB-FAF803AA32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4975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图片占位符 20">
            <a:extLst>
              <a:ext uri="{FF2B5EF4-FFF2-40B4-BE49-F238E27FC236}">
                <a16:creationId xmlns:a16="http://schemas.microsoft.com/office/drawing/2014/main" id="{25B2A5A6-5504-443A-9D3B-383E458A07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76209" y="842917"/>
            <a:ext cx="3025896" cy="1976487"/>
          </a:xfrm>
          <a:custGeom>
            <a:avLst/>
            <a:gdLst>
              <a:gd name="connsiteX0" fmla="*/ 0 w 4034528"/>
              <a:gd name="connsiteY0" fmla="*/ 0 h 2635316"/>
              <a:gd name="connsiteX1" fmla="*/ 4034528 w 4034528"/>
              <a:gd name="connsiteY1" fmla="*/ 0 h 2635316"/>
              <a:gd name="connsiteX2" fmla="*/ 4034528 w 4034528"/>
              <a:gd name="connsiteY2" fmla="*/ 2635316 h 2635316"/>
              <a:gd name="connsiteX3" fmla="*/ 0 w 4034528"/>
              <a:gd name="connsiteY3" fmla="*/ 2635316 h 263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34528" h="2635316">
                <a:moveTo>
                  <a:pt x="0" y="0"/>
                </a:moveTo>
                <a:lnTo>
                  <a:pt x="4034528" y="0"/>
                </a:lnTo>
                <a:lnTo>
                  <a:pt x="4034528" y="2635316"/>
                </a:lnTo>
                <a:lnTo>
                  <a:pt x="0" y="2635316"/>
                </a:lnTo>
                <a:close/>
              </a:path>
            </a:pathLst>
          </a:custGeom>
          <a:solidFill>
            <a:srgbClr val="C3D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buNone/>
              <a:defRPr lang="zh-CN" altLang="en-US" sz="591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25" name="图片占位符 24">
            <a:extLst>
              <a:ext uri="{FF2B5EF4-FFF2-40B4-BE49-F238E27FC236}">
                <a16:creationId xmlns:a16="http://schemas.microsoft.com/office/drawing/2014/main" id="{93EF7AB2-35A5-4B2D-BA54-F5B04B1E29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45335" y="1557166"/>
            <a:ext cx="1126104" cy="1466363"/>
          </a:xfrm>
          <a:custGeom>
            <a:avLst/>
            <a:gdLst>
              <a:gd name="connsiteX0" fmla="*/ 0 w 1501472"/>
              <a:gd name="connsiteY0" fmla="*/ 0 h 1955151"/>
              <a:gd name="connsiteX1" fmla="*/ 1501472 w 1501472"/>
              <a:gd name="connsiteY1" fmla="*/ 0 h 1955151"/>
              <a:gd name="connsiteX2" fmla="*/ 1501472 w 1501472"/>
              <a:gd name="connsiteY2" fmla="*/ 1955151 h 1955151"/>
              <a:gd name="connsiteX3" fmla="*/ 0 w 1501472"/>
              <a:gd name="connsiteY3" fmla="*/ 1955151 h 19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1472" h="1955151">
                <a:moveTo>
                  <a:pt x="0" y="0"/>
                </a:moveTo>
                <a:lnTo>
                  <a:pt x="1501472" y="0"/>
                </a:lnTo>
                <a:lnTo>
                  <a:pt x="1501472" y="1955151"/>
                </a:lnTo>
                <a:lnTo>
                  <a:pt x="0" y="1955151"/>
                </a:lnTo>
                <a:close/>
              </a:path>
            </a:pathLst>
          </a:custGeom>
          <a:solidFill>
            <a:srgbClr val="C3D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buNone/>
              <a:defRPr lang="zh-CN" altLang="en-US" sz="591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24" name="图片占位符 23">
            <a:extLst>
              <a:ext uri="{FF2B5EF4-FFF2-40B4-BE49-F238E27FC236}">
                <a16:creationId xmlns:a16="http://schemas.microsoft.com/office/drawing/2014/main" id="{CF4D3F59-CB8C-4BA1-B1E7-6BBDB474698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36588" y="2140175"/>
            <a:ext cx="505711" cy="936363"/>
          </a:xfrm>
          <a:custGeom>
            <a:avLst/>
            <a:gdLst>
              <a:gd name="connsiteX0" fmla="*/ 0 w 674282"/>
              <a:gd name="connsiteY0" fmla="*/ 0 h 1248484"/>
              <a:gd name="connsiteX1" fmla="*/ 674282 w 674282"/>
              <a:gd name="connsiteY1" fmla="*/ 0 h 1248484"/>
              <a:gd name="connsiteX2" fmla="*/ 674282 w 674282"/>
              <a:gd name="connsiteY2" fmla="*/ 1248484 h 1248484"/>
              <a:gd name="connsiteX3" fmla="*/ 0 w 674282"/>
              <a:gd name="connsiteY3" fmla="*/ 1248484 h 1248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4282" h="1248484">
                <a:moveTo>
                  <a:pt x="0" y="0"/>
                </a:moveTo>
                <a:lnTo>
                  <a:pt x="674282" y="0"/>
                </a:lnTo>
                <a:lnTo>
                  <a:pt x="674282" y="1248484"/>
                </a:lnTo>
                <a:lnTo>
                  <a:pt x="0" y="1248484"/>
                </a:lnTo>
                <a:close/>
              </a:path>
            </a:pathLst>
          </a:custGeom>
          <a:solidFill>
            <a:srgbClr val="C3D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buNone/>
              <a:defRPr lang="zh-CN" altLang="en-US" sz="591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E19BEF5-AA2C-439D-9206-3F80F3FC53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2024/8/21-24</a:t>
            </a:r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F89451B-B299-4237-8D71-117BD8564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第五届高能物理计算暑期学校 （</a:t>
            </a:r>
            <a:r>
              <a:rPr lang="en-US" altLang="zh-CN"/>
              <a:t>2024</a:t>
            </a:r>
            <a:r>
              <a:rPr lang="zh-CN" altLang="en-US"/>
              <a:t>）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672B22C-4E5F-414C-B287-C97F806D7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30C3516-1732-405E-BFEB-FAF803AA32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441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3 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图像"/>
          <p:cNvSpPr>
            <a:spLocks noGrp="1"/>
          </p:cNvSpPr>
          <p:nvPr>
            <p:ph type="pic" sz="half" idx="13"/>
          </p:nvPr>
        </p:nvSpPr>
        <p:spPr>
          <a:xfrm>
            <a:off x="4429750" y="2406853"/>
            <a:ext cx="5313165" cy="275525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4" name="143918632_1620x1622.jpeg"/>
          <p:cNvSpPr>
            <a:spLocks noGrp="1"/>
          </p:cNvSpPr>
          <p:nvPr>
            <p:ph type="pic" sz="half" idx="14"/>
          </p:nvPr>
        </p:nvSpPr>
        <p:spPr>
          <a:xfrm>
            <a:off x="4572000" y="-464808"/>
            <a:ext cx="4796285" cy="360063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5" name="图像"/>
          <p:cNvSpPr>
            <a:spLocks noGrp="1"/>
          </p:cNvSpPr>
          <p:nvPr>
            <p:ph type="pic" idx="15"/>
          </p:nvPr>
        </p:nvSpPr>
        <p:spPr>
          <a:xfrm>
            <a:off x="-1785937" y="-60276"/>
            <a:ext cx="6456164" cy="525735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8422038" y="4855088"/>
            <a:ext cx="548227" cy="248658"/>
          </a:xfrm>
          <a:prstGeom prst="rect">
            <a:avLst/>
          </a:prstGeom>
        </p:spPr>
        <p:txBody>
          <a:bodyPr/>
          <a:lstStyle/>
          <a:p>
            <a:r>
              <a:rPr lang="en-US" altLang="zh-CN" dirty="0"/>
              <a:t>Page</a:t>
            </a:r>
            <a:r>
              <a:rPr lang="zh-CN" altLang="en-US" dirty="0"/>
              <a:t> </a:t>
            </a:r>
            <a:fld id="{86CB4B4D-7CA3-9044-876B-883B54F8677D}" type="slidenum">
              <a:rPr smtClean="0"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0A6E167-4DCF-46DC-B5EA-A4CBB87F7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2024/8/21-24</a:t>
            </a:r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09339F7-79E4-4230-A0C1-A7F2341DB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第五届高能物理计算暑期学校 （</a:t>
            </a:r>
            <a:r>
              <a:rPr lang="en-US" altLang="zh-CN"/>
              <a:t>2024</a:t>
            </a:r>
            <a:r>
              <a:rPr lang="zh-CN" altLang="en-US"/>
              <a:t>）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7682B0F-8B9A-481B-BD0F-452690005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23956" y="4862380"/>
            <a:ext cx="242053" cy="248658"/>
          </a:xfrm>
        </p:spPr>
        <p:txBody>
          <a:bodyPr/>
          <a:lstStyle/>
          <a:p>
            <a:fld id="{4DC5DA03-2D71-4638-AD28-A9F9468D8E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1301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769171" y="4618718"/>
            <a:ext cx="485815" cy="246221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787" b="0" i="0" smtClean="0">
                <a:solidFill>
                  <a:srgbClr val="FFFFFF"/>
                </a:solidFill>
                <a:latin typeface="Bebas Neue" charset="0"/>
                <a:ea typeface="Bebas Neue" charset="0"/>
                <a:cs typeface="Bebas Neue" charset="0"/>
              </a:rPr>
              <a:pPr algn="l"/>
              <a:t>‹#›</a:t>
            </a:fld>
            <a:endParaRPr lang="en-US" sz="787" b="0" i="0" dirty="0">
              <a:solidFill>
                <a:srgbClr val="FFFFFF"/>
              </a:solidFill>
              <a:latin typeface="Bebas Neue" charset="0"/>
              <a:ea typeface="Bebas Neue" charset="0"/>
              <a:cs typeface="Bebas Neue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463787" y="4626412"/>
            <a:ext cx="425116" cy="2134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7" b="0" i="0" dirty="0">
                <a:solidFill>
                  <a:srgbClr val="FFFFFF"/>
                </a:solidFill>
                <a:latin typeface="Bebas Neue" charset="0"/>
                <a:ea typeface="Bebas Neue" charset="0"/>
                <a:cs typeface="Bebas Neue" charset="0"/>
              </a:rPr>
              <a:t>Slide  /</a:t>
            </a:r>
          </a:p>
        </p:txBody>
      </p:sp>
    </p:spTree>
    <p:extLst>
      <p:ext uri="{BB962C8B-B14F-4D97-AF65-F5344CB8AC3E}">
        <p14:creationId xmlns:p14="http://schemas.microsoft.com/office/powerpoint/2010/main" val="337244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 - 顶部对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23956" y="4862380"/>
            <a:ext cx="242053" cy="24865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5231957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2024/8/21-24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第五届高能物理计算暑期学校 （</a:t>
            </a:r>
            <a:r>
              <a:rPr lang="en-US" altLang="zh-CN"/>
              <a:t>2024</a:t>
            </a:r>
            <a:r>
              <a:rPr lang="zh-CN" altLang="en-US"/>
              <a:t>）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143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2024/8/21-24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第五届高能物理计算暑期学校 （</a:t>
            </a:r>
            <a:r>
              <a:rPr lang="en-US" altLang="zh-CN"/>
              <a:t>2024</a:t>
            </a:r>
            <a:r>
              <a:rPr lang="zh-CN" altLang="en-US"/>
              <a:t>）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407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2024/8/21-24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第五届高能物理计算暑期学校 （</a:t>
            </a:r>
            <a:r>
              <a:rPr lang="en-US" altLang="zh-CN"/>
              <a:t>2024</a:t>
            </a:r>
            <a:r>
              <a:rPr lang="zh-CN" altLang="en-US"/>
              <a:t>）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825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9.xml"/><Relationship Id="rId21" Type="http://schemas.openxmlformats.org/officeDocument/2006/relationships/slideLayout" Target="../slideLayouts/slideLayout27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>
            <a:spLocks noGrp="1"/>
          </p:cNvSpPr>
          <p:nvPr>
            <p:ph type="title"/>
          </p:nvPr>
        </p:nvSpPr>
        <p:spPr>
          <a:xfrm>
            <a:off x="464344" y="321469"/>
            <a:ext cx="8215313" cy="750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8470869" y="4862380"/>
            <a:ext cx="548227" cy="24865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50800" tIns="50800" rIns="50800" bIns="50800" anchor="ctr">
            <a:spAutoFit/>
          </a:bodyPr>
          <a:lstStyle>
            <a:lvl1pPr>
              <a:defRPr sz="949"/>
            </a:lvl1pPr>
          </a:lstStyle>
          <a:p>
            <a:r>
              <a:rPr lang="en-US" altLang="zh-CN" dirty="0"/>
              <a:t>Page</a:t>
            </a:r>
            <a:r>
              <a:rPr lang="zh-CN" altLang="en-US" dirty="0"/>
              <a:t> </a:t>
            </a:r>
            <a:fld id="{86CB4B4D-7CA3-9044-876B-883B54F8677D}" type="slidenum">
              <a:rPr smtClean="0"/>
              <a:t>‹#›</a:t>
            </a:fld>
            <a:endParaRPr dirty="0"/>
          </a:p>
        </p:txBody>
      </p:sp>
      <p:sp>
        <p:nvSpPr>
          <p:cNvPr id="4" name="正文级别 1…"/>
          <p:cNvSpPr txBox="1">
            <a:spLocks noGrp="1"/>
          </p:cNvSpPr>
          <p:nvPr>
            <p:ph type="body" idx="1"/>
          </p:nvPr>
        </p:nvSpPr>
        <p:spPr>
          <a:xfrm>
            <a:off x="464344" y="1064865"/>
            <a:ext cx="8215313" cy="3542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363AB0-AC6C-4747-A7A2-15E8E5F07C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9397" y="4767616"/>
            <a:ext cx="3085207" cy="273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zh-CN" altLang="en-US"/>
              <a:t>第五届高能物理计算暑期学校 （</a:t>
            </a:r>
            <a:r>
              <a:rPr kumimoji="1" lang="en-US" altLang="zh-CN"/>
              <a:t>2024</a:t>
            </a:r>
            <a:r>
              <a:rPr kumimoji="1" lang="zh-CN" altLang="en-US"/>
              <a:t>）</a:t>
            </a:r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1D108B88-C854-EB48-AC36-A980EFAB87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427" y="4767616"/>
            <a:ext cx="2057176" cy="273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zh-CN"/>
              <a:t>2024/8/21-24</a:t>
            </a:r>
            <a:endParaRPr kumimoji="1" lang="zh-CN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8" r:id="rId3"/>
    <p:sldLayoutId id="2147483661" r:id="rId4"/>
    <p:sldLayoutId id="2147483662" r:id="rId5"/>
    <p:sldLayoutId id="2147483693" r:id="rId6"/>
  </p:sldLayoutIdLst>
  <p:transition spd="med"/>
  <p:hf hdr="0"/>
  <p:txStyles>
    <p:titleStyle>
      <a:lvl1pPr marL="0" marR="0" indent="0" algn="l" defTabSz="30804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73" b="0" i="0" u="none" strike="noStrike" cap="all" spc="38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1pPr>
      <a:lvl2pPr marL="0" marR="0" indent="0" algn="l" defTabSz="30804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73" b="0" i="0" u="none" strike="noStrike" cap="all" spc="38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2pPr>
      <a:lvl3pPr marL="0" marR="0" indent="0" algn="l" defTabSz="30804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73" b="0" i="0" u="none" strike="noStrike" cap="all" spc="38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3pPr>
      <a:lvl4pPr marL="0" marR="0" indent="0" algn="l" defTabSz="30804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73" b="0" i="0" u="none" strike="noStrike" cap="all" spc="38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4pPr>
      <a:lvl5pPr marL="0" marR="0" indent="0" algn="l" defTabSz="30804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73" b="0" i="0" u="none" strike="noStrike" cap="all" spc="38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5pPr>
      <a:lvl6pPr marL="0" marR="0" indent="0" algn="l" defTabSz="30804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73" b="0" i="0" u="none" strike="noStrike" cap="all" spc="38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6pPr>
      <a:lvl7pPr marL="0" marR="0" indent="0" algn="l" defTabSz="30804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73" b="0" i="0" u="none" strike="noStrike" cap="all" spc="38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7pPr>
      <a:lvl8pPr marL="0" marR="0" indent="0" algn="l" defTabSz="30804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73" b="0" i="0" u="none" strike="noStrike" cap="all" spc="38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8pPr>
      <a:lvl9pPr marL="0" marR="0" indent="0" algn="l" defTabSz="30804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73" b="0" i="0" u="none" strike="noStrike" cap="all" spc="38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9pPr>
    </p:titleStyle>
    <p:bodyStyle>
      <a:lvl1pPr marL="247778" marR="0" indent="-247778" algn="l" defTabSz="308049" latinLnBrk="0">
        <a:lnSpc>
          <a:spcPct val="100000"/>
        </a:lnSpc>
        <a:spcBef>
          <a:spcPts val="2215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1898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1pPr>
      <a:lvl2pPr marL="495557" marR="0" indent="-247778" algn="l" defTabSz="308049" latinLnBrk="0">
        <a:lnSpc>
          <a:spcPct val="100000"/>
        </a:lnSpc>
        <a:spcBef>
          <a:spcPts val="2215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1898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2pPr>
      <a:lvl3pPr marL="743335" marR="0" indent="-247778" algn="l" defTabSz="308049" latinLnBrk="0">
        <a:lnSpc>
          <a:spcPct val="100000"/>
        </a:lnSpc>
        <a:spcBef>
          <a:spcPts val="2215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1898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3pPr>
      <a:lvl4pPr marL="991113" marR="0" indent="-247778" algn="l" defTabSz="308049" latinLnBrk="0">
        <a:lnSpc>
          <a:spcPct val="100000"/>
        </a:lnSpc>
        <a:spcBef>
          <a:spcPts val="2215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1898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4pPr>
      <a:lvl5pPr marL="1238891" marR="0" indent="-247778" algn="l" defTabSz="308049" latinLnBrk="0">
        <a:lnSpc>
          <a:spcPct val="100000"/>
        </a:lnSpc>
        <a:spcBef>
          <a:spcPts val="2215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1898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5pPr>
      <a:lvl6pPr marL="1486670" marR="0" indent="-247778" algn="l" defTabSz="308049" latinLnBrk="0">
        <a:lnSpc>
          <a:spcPct val="100000"/>
        </a:lnSpc>
        <a:spcBef>
          <a:spcPts val="2215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1898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6pPr>
      <a:lvl7pPr marL="1734448" marR="0" indent="-247778" algn="l" defTabSz="308049" latinLnBrk="0">
        <a:lnSpc>
          <a:spcPct val="100000"/>
        </a:lnSpc>
        <a:spcBef>
          <a:spcPts val="2215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1898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7pPr>
      <a:lvl8pPr marL="1982226" marR="0" indent="-247778" algn="l" defTabSz="308049" latinLnBrk="0">
        <a:lnSpc>
          <a:spcPct val="100000"/>
        </a:lnSpc>
        <a:spcBef>
          <a:spcPts val="2215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1898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8pPr>
      <a:lvl9pPr marL="2230004" marR="0" indent="-247778" algn="l" defTabSz="308049" latinLnBrk="0">
        <a:lnSpc>
          <a:spcPct val="100000"/>
        </a:lnSpc>
        <a:spcBef>
          <a:spcPts val="2215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1898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9pPr>
    </p:bodyStyle>
    <p:otherStyle>
      <a:lvl1pPr marL="0" marR="0" indent="0" algn="ctr" defTabSz="30804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49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1pPr>
      <a:lvl2pPr marL="0" marR="0" indent="120541" algn="ctr" defTabSz="30804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49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2pPr>
      <a:lvl3pPr marL="0" marR="0" indent="241082" algn="ctr" defTabSz="30804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49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3pPr>
      <a:lvl4pPr marL="0" marR="0" indent="361622" algn="ctr" defTabSz="30804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49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4pPr>
      <a:lvl5pPr marL="0" marR="0" indent="482163" algn="ctr" defTabSz="30804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49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5pPr>
      <a:lvl6pPr marL="0" marR="0" indent="602704" algn="ctr" defTabSz="30804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49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6pPr>
      <a:lvl7pPr marL="0" marR="0" indent="723245" algn="ctr" defTabSz="30804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49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7pPr>
      <a:lvl8pPr marL="0" marR="0" indent="843785" algn="ctr" defTabSz="30804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49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8pPr>
      <a:lvl9pPr marL="0" marR="0" indent="964326" algn="ctr" defTabSz="30804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49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zh-CN"/>
              <a:t>2024/8/21-24</a:t>
            </a:r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zh-CN" altLang="en-US"/>
              <a:t>第五届高能物理计算暑期学校 （</a:t>
            </a:r>
            <a:r>
              <a:rPr kumimoji="1" lang="en-US" altLang="zh-CN"/>
              <a:t>2024</a:t>
            </a:r>
            <a:r>
              <a:rPr kumimoji="1" lang="zh-CN" altLang="en-US"/>
              <a:t>）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Page </a:t>
            </a:r>
            <a:fld id="{86CB4B4D-7CA3-9044-876B-883B54F8677D}" type="slidenum">
              <a:rPr smtClean="0"/>
              <a:t>‹#›</a:t>
            </a:fld>
            <a:endParaRPr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19F8F78-4C65-2DBB-98B7-56574A613BC9}"/>
              </a:ext>
            </a:extLst>
          </p:cNvPr>
          <p:cNvSpPr txBox="1"/>
          <p:nvPr userDrawn="1"/>
        </p:nvSpPr>
        <p:spPr>
          <a:xfrm>
            <a:off x="7772400" y="4808220"/>
            <a:ext cx="131064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50" dirty="0">
                <a:solidFill>
                  <a:schemeClr val="bg1">
                    <a:lumMod val="85000"/>
                  </a:schemeClr>
                </a:solidFill>
              </a:rPr>
              <a:t>©</a:t>
            </a:r>
            <a:r>
              <a:rPr lang="zh-CN" altLang="en-US" sz="2250" dirty="0">
                <a:solidFill>
                  <a:schemeClr val="bg1">
                    <a:lumMod val="85000"/>
                  </a:schemeClr>
                </a:solidFill>
              </a:rPr>
              <a:t>旁门左道</a:t>
            </a:r>
            <a:r>
              <a:rPr lang="en-US" altLang="zh-CN" sz="2250" dirty="0">
                <a:solidFill>
                  <a:schemeClr val="bg1">
                    <a:lumMod val="85000"/>
                  </a:schemeClr>
                </a:solidFill>
              </a:rPr>
              <a:t>PPT</a:t>
            </a:r>
            <a:endParaRPr lang="zh-CN" altLang="en-US" sz="225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192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64" r:id="rId13"/>
    <p:sldLayoutId id="2147483665" r:id="rId14"/>
    <p:sldLayoutId id="2147483666" r:id="rId15"/>
    <p:sldLayoutId id="2147483667" r:id="rId16"/>
    <p:sldLayoutId id="2147483668" r:id="rId17"/>
    <p:sldLayoutId id="2147483669" r:id="rId18"/>
    <p:sldLayoutId id="2147483670" r:id="rId19"/>
    <p:sldLayoutId id="2147483672" r:id="rId20"/>
    <p:sldLayoutId id="2147483673" r:id="rId21"/>
    <p:sldLayoutId id="2147483674" r:id="rId22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mailto:https://indico.pnp.ustc.edu.cn/event/1527/contributions/13277/attachments/4823/7521/%E5%85%B0%E5%B7%9E%E6%8A%A5%E5%91%8A.pdf" TargetMode="External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hyperlink" Target="mailto:https://indico.pnp.ustc.edu.cn/event/1527/contributions/13275/attachments/4837/7516/GNN%20for%20tracking%20at%20STCF_LZ.pdf" TargetMode="External"/><Relationship Id="rId1" Type="http://schemas.openxmlformats.org/officeDocument/2006/relationships/slideLayout" Target="../slideLayouts/slideLayout18.xml"/><Relationship Id="rId6" Type="http://schemas.openxmlformats.org/officeDocument/2006/relationships/hyperlink" Target="mailto:https://indico.pnp.ustc.edu.cn/event/1527/contributions/13276/attachments/4839/7519/yaozp-CNN-LanZhou.pdf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hyperlink" Target="https://arxiv.org/abs/2202.03772" TargetMode="External"/><Relationship Id="rId2" Type="http://schemas.openxmlformats.org/officeDocument/2006/relationships/hyperlink" Target="https://link.springer.com/article/10.1007/JHEP01(2019)121" TargetMode="Externa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hyperlink" Target="https://journals.aps.org/prd/abstract/10.1103/PhysRevD.101.056019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aps.org/prd/abstract/10.1103/PhysRevD.101.056019" TargetMode="External"/><Relationship Id="rId2" Type="http://schemas.openxmlformats.org/officeDocument/2006/relationships/hyperlink" Target="https://link.springer.com/article/10.1007/JHEP01(2019)121" TargetMode="Externa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3.png"/><Relationship Id="rId4" Type="http://schemas.openxmlformats.org/officeDocument/2006/relationships/hyperlink" Target="https://arxiv.org/abs/2202.03772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indico.ihep.ac.cn/event/22572/contributions/162822/attachments/80450/100929/24.08.06_QCML_Sophon_CL.pdf" TargetMode="Externa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gitee.com/colizz/qcml-2024-tutorial" TargetMode="Externa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o-free-lunch.org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Jet flavor-tagging and performance evaluation at CEPC"/>
          <p:cNvSpPr txBox="1">
            <a:spLocks noGrp="1"/>
          </p:cNvSpPr>
          <p:nvPr>
            <p:ph type="title"/>
          </p:nvPr>
        </p:nvSpPr>
        <p:spPr>
          <a:xfrm>
            <a:off x="1575196" y="841197"/>
            <a:ext cx="5876363" cy="1327293"/>
          </a:xfrm>
          <a:prstGeom prst="rect">
            <a:avLst/>
          </a:prstGeom>
          <a:noFill/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373887">
              <a:defRPr sz="3968" spc="634">
                <a:latin typeface="PingFang SC Regular"/>
                <a:ea typeface="PingFang SC Regular"/>
                <a:cs typeface="PingFang SC Regular"/>
                <a:sym typeface="PingFang SC Regular"/>
              </a:defRPr>
            </a:lvl1pPr>
          </a:lstStyle>
          <a:p>
            <a:pPr>
              <a:lnSpc>
                <a:spcPct val="150000"/>
              </a:lnSpc>
            </a:pPr>
            <a:br>
              <a:rPr lang="en-US" altLang="zh-CN" sz="1800" b="1" cap="none" spc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Futura Condensed ExtraBold" panose="020B0602020204020303" pitchFamily="34" charset="-79"/>
              </a:rPr>
            </a:br>
            <a:r>
              <a:rPr lang="en-US" altLang="zh-CN" sz="1800" b="1" cap="none" spc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Futura Condensed ExtraBold" panose="020B0602020204020303" pitchFamily="34" charset="-79"/>
              </a:rPr>
              <a:t>Machine</a:t>
            </a:r>
            <a:r>
              <a:rPr lang="zh-CN" altLang="en-US" sz="1800" b="1" cap="none" spc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Futura Condensed ExtraBold" panose="020B0602020204020303" pitchFamily="34" charset="-79"/>
              </a:rPr>
              <a:t> </a:t>
            </a:r>
            <a:r>
              <a:rPr lang="en-US" altLang="zh-CN" sz="1800" b="1" cap="none" spc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Futura Condensed ExtraBold" panose="020B0602020204020303" pitchFamily="34" charset="-79"/>
              </a:rPr>
              <a:t>Learning</a:t>
            </a:r>
            <a:r>
              <a:rPr lang="zh-CN" altLang="en-US" sz="1800" b="1" cap="none" spc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Futura Condensed ExtraBold" panose="020B0602020204020303" pitchFamily="34" charset="-79"/>
              </a:rPr>
              <a:t> </a:t>
            </a:r>
            <a:r>
              <a:rPr lang="en-US" altLang="zh-CN" sz="1800" b="1" cap="none" spc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Futura Condensed ExtraBold" panose="020B0602020204020303" pitchFamily="34" charset="-79"/>
              </a:rPr>
              <a:t>in</a:t>
            </a:r>
            <a:r>
              <a:rPr lang="zh-CN" altLang="en-US" sz="1800" b="1" cap="none" spc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Futura Condensed ExtraBold" panose="020B0602020204020303" pitchFamily="34" charset="-79"/>
              </a:rPr>
              <a:t> </a:t>
            </a:r>
            <a:r>
              <a:rPr lang="en-US" altLang="zh-CN" sz="1800" b="1" cap="none" spc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Futura Condensed ExtraBold" panose="020B0602020204020303" pitchFamily="34" charset="-79"/>
              </a:rPr>
              <a:t>HEP</a:t>
            </a:r>
            <a:r>
              <a:rPr lang="zh-CN" altLang="en-US" sz="1800" b="1" cap="none" spc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Futura Condensed ExtraBold" panose="020B0602020204020303" pitchFamily="34" charset="-79"/>
              </a:rPr>
              <a:t> </a:t>
            </a:r>
            <a:r>
              <a:rPr lang="en-US" altLang="zh-CN" sz="1800" b="1" cap="none" spc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Futura Condensed ExtraBold" panose="020B0602020204020303" pitchFamily="34" charset="-79"/>
              </a:rPr>
              <a:t>data</a:t>
            </a:r>
            <a:r>
              <a:rPr lang="zh-CN" altLang="en-US" sz="1800" b="1" cap="none" spc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Futura Condensed ExtraBold" panose="020B0602020204020303" pitchFamily="34" charset="-79"/>
              </a:rPr>
              <a:t> </a:t>
            </a:r>
            <a:r>
              <a:rPr lang="en-US" altLang="zh-CN" sz="1800" b="1" cap="none" spc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Futura Condensed ExtraBold" panose="020B0602020204020303" pitchFamily="34" charset="-79"/>
              </a:rPr>
              <a:t>processing</a:t>
            </a:r>
            <a:r>
              <a:rPr lang="zh-CN" altLang="en-US" sz="1800" b="1" cap="none" spc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Futura Condensed ExtraBold" panose="020B0602020204020303" pitchFamily="34" charset="-79"/>
              </a:rPr>
              <a:t> </a:t>
            </a:r>
            <a:endParaRPr sz="1800" b="1" cap="none" spc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Futura Condensed ExtraBold" panose="020B0602020204020303" pitchFamily="34" charset="-79"/>
            </a:endParaRPr>
          </a:p>
        </p:txBody>
      </p:sp>
      <p:sp>
        <p:nvSpPr>
          <p:cNvPr id="157" name="Gang Li…"/>
          <p:cNvSpPr txBox="1">
            <a:spLocks noGrp="1"/>
          </p:cNvSpPr>
          <p:nvPr>
            <p:ph type="body" sz="quarter" idx="1"/>
          </p:nvPr>
        </p:nvSpPr>
        <p:spPr>
          <a:xfrm>
            <a:off x="1575196" y="2726100"/>
            <a:ext cx="6151787" cy="913333"/>
          </a:xfrm>
          <a:prstGeom prst="rect">
            <a:avLst/>
          </a:prstGeom>
        </p:spPr>
        <p:txBody>
          <a:bodyPr>
            <a:normAutofit fontScale="40000" lnSpcReduction="20000"/>
          </a:bodyPr>
          <a:lstStyle/>
          <a:p>
            <a:pPr algn="ctr">
              <a:lnSpc>
                <a:spcPct val="170000"/>
              </a:lnSpc>
              <a:defRPr sz="3900" spc="624">
                <a:solidFill>
                  <a:srgbClr val="0432FF"/>
                </a:solidFill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lang="zh-CN" altLang="en-US" cap="none" spc="0" dirty="0">
                <a:solidFill>
                  <a:schemeClr val="bg1"/>
                </a:solidFill>
                <a:latin typeface="Marion" panose="02020502060400020003" pitchFamily="18" charset="0"/>
                <a:cs typeface="Arial Hebrew" pitchFamily="2" charset="-79"/>
              </a:rPr>
              <a:t>李     刚</a:t>
            </a:r>
            <a:endParaRPr lang="en-US" altLang="zh-CN" cap="none" spc="0" dirty="0">
              <a:solidFill>
                <a:schemeClr val="bg1"/>
              </a:solidFill>
              <a:latin typeface="Marion" panose="02020502060400020003" pitchFamily="18" charset="0"/>
              <a:cs typeface="Arial Hebrew" pitchFamily="2" charset="-79"/>
            </a:endParaRPr>
          </a:p>
          <a:p>
            <a:pPr algn="ctr">
              <a:lnSpc>
                <a:spcPct val="170000"/>
              </a:lnSpc>
              <a:defRPr sz="3900" spc="624">
                <a:solidFill>
                  <a:srgbClr val="0432FF"/>
                </a:solidFill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lang="zh-CN" altLang="en-US" cap="none" spc="0" dirty="0">
                <a:solidFill>
                  <a:schemeClr val="bg1"/>
                </a:solidFill>
                <a:latin typeface="Marion" panose="02020502060400020003" pitchFamily="18" charset="0"/>
                <a:cs typeface="Arial Hebrew" pitchFamily="2" charset="-79"/>
              </a:rPr>
              <a:t>中国科学院高能物理研究所</a:t>
            </a:r>
            <a:endParaRPr lang="en-US" altLang="zh-CN" cap="none" dirty="0">
              <a:solidFill>
                <a:schemeClr val="bg1"/>
              </a:solidFill>
              <a:latin typeface="Marion" panose="02020502060400020003" pitchFamily="18" charset="0"/>
              <a:cs typeface="Arial Hebrew" pitchFamily="2" charset="-79"/>
            </a:endParaRPr>
          </a:p>
        </p:txBody>
      </p:sp>
      <p:pic>
        <p:nvPicPr>
          <p:cNvPr id="160" name="image3.png" descr="image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2144" y="4561986"/>
            <a:ext cx="2259136" cy="576060"/>
          </a:xfrm>
          <a:prstGeom prst="rect">
            <a:avLst/>
          </a:prstGeom>
          <a:ln w="12700">
            <a:miter lim="400000"/>
          </a:ln>
          <a:effectLst>
            <a:glow>
              <a:schemeClr val="accent1">
                <a:alpha val="40000"/>
              </a:schemeClr>
            </a:glow>
            <a:softEdge rad="279400"/>
          </a:effec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65564229-723D-EB4F-FB12-581BBC0DEB04}"/>
              </a:ext>
            </a:extLst>
          </p:cNvPr>
          <p:cNvSpPr txBox="1"/>
          <p:nvPr/>
        </p:nvSpPr>
        <p:spPr>
          <a:xfrm>
            <a:off x="1162720" y="3638656"/>
            <a:ext cx="7061200" cy="923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308049" eaLnBrk="0" fontAlgn="ctr">
              <a:lnSpc>
                <a:spcPct val="150000"/>
              </a:lnSpc>
              <a:defRPr sz="3900" spc="624">
                <a:solidFill>
                  <a:srgbClr val="0432FF"/>
                </a:solidFill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lang="en-US" altLang="zh-CN" sz="1800" b="1" spc="100" dirty="0">
                <a:solidFill>
                  <a:schemeClr val="bg1"/>
                </a:solidFill>
                <a:latin typeface="微软雅黑" panose="020B0503020204020204" pitchFamily="34" charset="-122"/>
                <a:cs typeface="Arial Hebrew" pitchFamily="2" charset="-79"/>
              </a:rPr>
              <a:t>IHEP School of Computing 2024</a:t>
            </a:r>
            <a:r>
              <a:rPr lang="en-US" altLang="zh-CN" sz="1800" b="1" spc="100" dirty="0">
                <a:solidFill>
                  <a:schemeClr val="bg1"/>
                </a:solidFill>
                <a:latin typeface="微软雅黑" panose="020B0503020204020204" pitchFamily="34" charset="-122"/>
                <a:cs typeface="Arial Hebrew" pitchFamily="2" charset="-79"/>
                <a:sym typeface="Avenir Book"/>
              </a:rPr>
              <a:t>,</a:t>
            </a:r>
            <a:r>
              <a:rPr lang="zh-CN" altLang="en-US" sz="1800" b="1" spc="100" dirty="0">
                <a:solidFill>
                  <a:schemeClr val="bg1"/>
                </a:solidFill>
                <a:latin typeface="微软雅黑" panose="020B0503020204020204" pitchFamily="34" charset="-122"/>
                <a:cs typeface="Arial Hebrew" pitchFamily="2" charset="-79"/>
                <a:sym typeface="Avenir Book"/>
              </a:rPr>
              <a:t> </a:t>
            </a:r>
            <a:r>
              <a:rPr lang="en-US" altLang="zh-CN" sz="1800" b="1" spc="100" dirty="0">
                <a:solidFill>
                  <a:schemeClr val="bg1"/>
                </a:solidFill>
                <a:latin typeface="微软雅黑" panose="020B0503020204020204" pitchFamily="34" charset="-122"/>
                <a:cs typeface="Arial Hebrew" pitchFamily="2" charset="-79"/>
                <a:sym typeface="Avenir Book"/>
              </a:rPr>
              <a:t>2024.08.21-23</a:t>
            </a:r>
            <a:r>
              <a:rPr lang="zh-CN" altLang="en-US" sz="1800" b="1" spc="100" dirty="0">
                <a:solidFill>
                  <a:schemeClr val="bg1"/>
                </a:solidFill>
                <a:latin typeface="微软雅黑" panose="020B0503020204020204" pitchFamily="34" charset="-122"/>
                <a:cs typeface="Arial Hebrew" pitchFamily="2" charset="-79"/>
                <a:sym typeface="Avenir Book"/>
              </a:rPr>
              <a:t> </a:t>
            </a:r>
            <a:endParaRPr lang="en-US" altLang="zh-CN" sz="1800" b="1" spc="100" dirty="0">
              <a:solidFill>
                <a:schemeClr val="bg1"/>
              </a:solidFill>
              <a:latin typeface="微软雅黑" panose="020B0503020204020204" pitchFamily="34" charset="-122"/>
              <a:cs typeface="Arial Hebrew" pitchFamily="2" charset="-79"/>
              <a:sym typeface="Avenir Book"/>
            </a:endParaRPr>
          </a:p>
          <a:p>
            <a:pPr defTabSz="308049" eaLnBrk="0" fontAlgn="ctr">
              <a:lnSpc>
                <a:spcPct val="150000"/>
              </a:lnSpc>
              <a:defRPr sz="3900" spc="624">
                <a:solidFill>
                  <a:srgbClr val="0432FF"/>
                </a:solidFill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r>
              <a:rPr lang="zh-CN" altLang="en-US" sz="1800" b="1" spc="100" dirty="0">
                <a:solidFill>
                  <a:schemeClr val="bg1"/>
                </a:solidFill>
                <a:latin typeface="微软雅黑" panose="020B0503020204020204" pitchFamily="34" charset="-122"/>
                <a:cs typeface="Arial Hebrew" pitchFamily="2" charset="-79"/>
                <a:sym typeface="Avenir Book"/>
              </a:rPr>
              <a:t>北京延庆  </a:t>
            </a:r>
            <a:endParaRPr lang="en-US" altLang="zh-CN" sz="1800" b="1" spc="100" dirty="0">
              <a:solidFill>
                <a:schemeClr val="bg1"/>
              </a:solidFill>
              <a:latin typeface="微软雅黑" panose="020B0503020204020204" pitchFamily="34" charset="-122"/>
              <a:cs typeface="Arial Hebrew" pitchFamily="2" charset="-79"/>
              <a:sym typeface="Avenir Book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41F448-FFC0-CC26-9FA8-F5723B509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21" y="155120"/>
            <a:ext cx="6777384" cy="549102"/>
          </a:xfrm>
        </p:spPr>
        <p:txBody>
          <a:bodyPr>
            <a:normAutofit/>
          </a:bodyPr>
          <a:lstStyle/>
          <a:p>
            <a:pPr defTabSz="584200"/>
            <a:r>
              <a:rPr lang="zh-CN" altLang="en-US" sz="18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事实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Avenir Light"/>
              </a:rPr>
              <a:t> 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Avenir Light"/>
              </a:rPr>
              <a:t>4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1649FF"/>
                </a:solidFill>
                <a:effectLst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Avenir Light"/>
              </a:rPr>
              <a:t>:</a:t>
            </a:r>
            <a:r>
              <a:rPr lang="zh-CN" altLang="en-US" sz="1800" dirty="0">
                <a:solidFill>
                  <a:srgbClr val="1649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Avenir Light"/>
              </a:rPr>
              <a:t> </a:t>
            </a:r>
            <a:r>
              <a:rPr lang="en-US" altLang="zh-CN" sz="1800" dirty="0">
                <a:solidFill>
                  <a:srgbClr val="1649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Avenir Light"/>
              </a:rPr>
              <a:t>bias-variance</a:t>
            </a:r>
            <a:r>
              <a:rPr lang="zh-CN" altLang="en-US" sz="1800" dirty="0">
                <a:solidFill>
                  <a:srgbClr val="1649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Avenir Light"/>
              </a:rPr>
              <a:t> </a:t>
            </a:r>
            <a:r>
              <a:rPr lang="en-US" altLang="zh-CN" sz="1800" dirty="0">
                <a:solidFill>
                  <a:srgbClr val="1649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Avenir Light"/>
              </a:rPr>
              <a:t>tradeoff</a:t>
            </a:r>
            <a:endParaRPr kumimoji="1" lang="zh-CN" altLang="en-US" sz="1800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A3EDE28-9DAF-F214-FB88-BB914FF51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706" y="1274934"/>
            <a:ext cx="4064294" cy="3187406"/>
          </a:xfrm>
        </p:spPr>
        <p:txBody>
          <a:bodyPr>
            <a:normAutofit fontScale="55000" lnSpcReduction="20000"/>
          </a:bodyPr>
          <a:lstStyle/>
          <a:p>
            <a:pPr algn="l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zh-CN" altLang="en-US" b="0" i="0" dirty="0">
                <a:effectLst/>
                <a:latin typeface="-apple-system"/>
              </a:rPr>
              <a:t>机器学习模型的目标是最小化预测误差。</a:t>
            </a:r>
          </a:p>
          <a:p>
            <a:pPr algn="l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zh-CN" altLang="en-US" b="0" i="0" dirty="0">
                <a:effectLst/>
                <a:latin typeface="-apple-system"/>
              </a:rPr>
              <a:t>预测误差可以分解为偏差、方差和不可减少的误差。</a:t>
            </a:r>
            <a:endParaRPr lang="en-US" altLang="zh-CN" b="0" i="0" dirty="0">
              <a:effectLst/>
              <a:latin typeface="-apple-system"/>
            </a:endParaRPr>
          </a:p>
          <a:p>
            <a:pPr algn="l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altLang="zh-CN" b="0" i="0" dirty="0">
                <a:effectLst/>
                <a:latin typeface="-apple-system"/>
              </a:rPr>
              <a:t>Bias:</a:t>
            </a:r>
            <a:r>
              <a:rPr lang="zh-CN" altLang="en-US" b="0" i="0" dirty="0">
                <a:effectLst/>
                <a:latin typeface="-apple-system"/>
              </a:rPr>
              <a:t> 模型预测值与真实值之间的差异。高偏差导致模型在训练集上的表现不佳。</a:t>
            </a:r>
            <a:endParaRPr lang="en-US" altLang="zh-CN" b="0" i="0" dirty="0">
              <a:effectLst/>
              <a:latin typeface="-apple-system"/>
            </a:endParaRPr>
          </a:p>
          <a:p>
            <a:pPr algn="l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1649FF"/>
                </a:solidFill>
                <a:latin typeface="KaTeX_Main"/>
              </a:rPr>
              <a:t>Variance</a:t>
            </a:r>
            <a:r>
              <a:rPr lang="zh-CN" altLang="en-US" dirty="0">
                <a:solidFill>
                  <a:srgbClr val="1649FF"/>
                </a:solidFill>
                <a:latin typeface="KaTeX_Main"/>
              </a:rPr>
              <a:t> </a:t>
            </a:r>
            <a:r>
              <a:rPr lang="en-US" altLang="zh-CN" dirty="0">
                <a:solidFill>
                  <a:srgbClr val="1649FF"/>
                </a:solidFill>
                <a:latin typeface="KaTeX_Main"/>
              </a:rPr>
              <a:t>:</a:t>
            </a:r>
            <a:r>
              <a:rPr lang="zh-CN" altLang="en-US" b="0" i="0" dirty="0">
                <a:effectLst/>
                <a:latin typeface="-apple-system"/>
              </a:rPr>
              <a:t>模型在不同数据集上的预测结果的波动</a:t>
            </a:r>
            <a:r>
              <a:rPr lang="zh-CN" altLang="en-US" dirty="0">
                <a:latin typeface="-apple-system"/>
              </a:rPr>
              <a:t>。</a:t>
            </a:r>
            <a:r>
              <a:rPr lang="zh-CN" altLang="en-US" b="0" i="0" dirty="0">
                <a:effectLst/>
                <a:latin typeface="-apple-system"/>
              </a:rPr>
              <a:t>高方差导致模型在新数据上的泛化能力差</a:t>
            </a:r>
            <a:endParaRPr lang="en-US" altLang="zh-CN" b="0" i="0" dirty="0">
              <a:solidFill>
                <a:srgbClr val="1649FF"/>
              </a:solidFill>
              <a:effectLst/>
              <a:latin typeface="KaTeX_Main"/>
            </a:endParaRPr>
          </a:p>
          <a:p>
            <a:pPr marL="0" indent="0" algn="ctr">
              <a:lnSpc>
                <a:spcPct val="170000"/>
              </a:lnSpc>
              <a:buNone/>
            </a:pPr>
            <a:r>
              <a:rPr lang="en-US" altLang="zh-CN" b="0" i="0" dirty="0">
                <a:solidFill>
                  <a:srgbClr val="1649FF"/>
                </a:solidFill>
                <a:effectLst/>
                <a:highlight>
                  <a:srgbClr val="FFFF00"/>
                </a:highlight>
                <a:latin typeface="KaTeX_Main"/>
              </a:rPr>
              <a:t>Total Error</a:t>
            </a:r>
            <a:r>
              <a:rPr lang="en-US" altLang="zh-CN" b="0" i="0" baseline="30000" dirty="0">
                <a:solidFill>
                  <a:srgbClr val="1649FF"/>
                </a:solidFill>
                <a:effectLst/>
                <a:highlight>
                  <a:srgbClr val="FFFF00"/>
                </a:highlight>
                <a:latin typeface="KaTeX_Main"/>
              </a:rPr>
              <a:t>2</a:t>
            </a:r>
            <a:r>
              <a:rPr lang="zh-CN" altLang="en-US" b="0" i="0" baseline="30000" dirty="0">
                <a:solidFill>
                  <a:srgbClr val="1649FF"/>
                </a:solidFill>
                <a:effectLst/>
                <a:highlight>
                  <a:srgbClr val="FFFF00"/>
                </a:highlight>
                <a:latin typeface="KaTeX_Main"/>
              </a:rPr>
              <a:t> </a:t>
            </a:r>
            <a:r>
              <a:rPr lang="zh-CN" altLang="en-US" b="0" i="0" dirty="0">
                <a:solidFill>
                  <a:srgbClr val="1649FF"/>
                </a:solidFill>
                <a:effectLst/>
                <a:highlight>
                  <a:srgbClr val="FFFF00"/>
                </a:highlight>
                <a:latin typeface="KaTeX_Main"/>
              </a:rPr>
              <a:t> </a:t>
            </a:r>
            <a:r>
              <a:rPr lang="en-US" altLang="zh-CN" b="0" i="0" dirty="0">
                <a:solidFill>
                  <a:srgbClr val="1649FF"/>
                </a:solidFill>
                <a:effectLst/>
                <a:highlight>
                  <a:srgbClr val="FFFF00"/>
                </a:highlight>
                <a:latin typeface="KaTeX_Main"/>
              </a:rPr>
              <a:t>=</a:t>
            </a:r>
            <a:r>
              <a:rPr lang="zh-CN" altLang="en-US" b="0" i="0" dirty="0">
                <a:solidFill>
                  <a:srgbClr val="1649FF"/>
                </a:solidFill>
                <a:effectLst/>
                <a:highlight>
                  <a:srgbClr val="FFFF00"/>
                </a:highlight>
                <a:latin typeface="KaTeX_Main"/>
              </a:rPr>
              <a:t> </a:t>
            </a:r>
            <a:r>
              <a:rPr lang="en-US" altLang="zh-CN" b="0" i="0" dirty="0">
                <a:solidFill>
                  <a:srgbClr val="1649FF"/>
                </a:solidFill>
                <a:effectLst/>
                <a:highlight>
                  <a:srgbClr val="FFFF00"/>
                </a:highlight>
                <a:latin typeface="KaTeX_Main"/>
              </a:rPr>
              <a:t>Bias</a:t>
            </a:r>
            <a:r>
              <a:rPr lang="en-US" altLang="zh-CN" b="0" i="0" baseline="30000" dirty="0">
                <a:solidFill>
                  <a:srgbClr val="1649FF"/>
                </a:solidFill>
                <a:effectLst/>
                <a:highlight>
                  <a:srgbClr val="FFFF00"/>
                </a:highlight>
                <a:latin typeface="KaTeX_Main"/>
              </a:rPr>
              <a:t>2</a:t>
            </a:r>
            <a:r>
              <a:rPr lang="zh-CN" altLang="en-US" b="0" i="0" baseline="30000" dirty="0">
                <a:solidFill>
                  <a:srgbClr val="1649FF"/>
                </a:solidFill>
                <a:effectLst/>
                <a:highlight>
                  <a:srgbClr val="FFFF00"/>
                </a:highlight>
                <a:latin typeface="KaTeX_Main"/>
              </a:rPr>
              <a:t> </a:t>
            </a:r>
            <a:r>
              <a:rPr lang="en-US" altLang="zh-CN" b="0" i="0" dirty="0">
                <a:solidFill>
                  <a:srgbClr val="1649FF"/>
                </a:solidFill>
                <a:effectLst/>
                <a:highlight>
                  <a:srgbClr val="FFFF00"/>
                </a:highlight>
                <a:latin typeface="KaTeX_Main"/>
              </a:rPr>
              <a:t>+</a:t>
            </a:r>
            <a:r>
              <a:rPr lang="zh-CN" altLang="en-US" b="0" i="0" dirty="0">
                <a:solidFill>
                  <a:srgbClr val="1649FF"/>
                </a:solidFill>
                <a:effectLst/>
                <a:highlight>
                  <a:srgbClr val="FFFF00"/>
                </a:highlight>
                <a:latin typeface="KaTeX_Main"/>
              </a:rPr>
              <a:t> </a:t>
            </a:r>
            <a:r>
              <a:rPr lang="en-US" altLang="zh-CN" b="0" i="0" dirty="0">
                <a:solidFill>
                  <a:srgbClr val="1649FF"/>
                </a:solidFill>
                <a:effectLst/>
                <a:highlight>
                  <a:srgbClr val="FFFF00"/>
                </a:highlight>
                <a:latin typeface="KaTeX_Main"/>
              </a:rPr>
              <a:t>Variance</a:t>
            </a:r>
            <a:r>
              <a:rPr lang="zh-CN" altLang="en-US" b="0" i="0" dirty="0">
                <a:solidFill>
                  <a:srgbClr val="1649FF"/>
                </a:solidFill>
                <a:effectLst/>
                <a:highlight>
                  <a:srgbClr val="FFFF00"/>
                </a:highlight>
                <a:latin typeface="KaTeX_Main"/>
              </a:rPr>
              <a:t> </a:t>
            </a:r>
            <a:r>
              <a:rPr lang="en-US" altLang="zh-CN" b="0" i="0" dirty="0">
                <a:solidFill>
                  <a:srgbClr val="1649FF"/>
                </a:solidFill>
                <a:effectLst/>
                <a:highlight>
                  <a:srgbClr val="FFFF00"/>
                </a:highlight>
                <a:latin typeface="KaTeX_Main"/>
              </a:rPr>
              <a:t>+</a:t>
            </a:r>
            <a:r>
              <a:rPr lang="zh-CN" altLang="en-US" b="0" i="0" dirty="0">
                <a:solidFill>
                  <a:srgbClr val="1649FF"/>
                </a:solidFill>
                <a:effectLst/>
                <a:highlight>
                  <a:srgbClr val="FFFF00"/>
                </a:highlight>
                <a:latin typeface="KaTeX_Main"/>
              </a:rPr>
              <a:t> </a:t>
            </a:r>
            <a:r>
              <a:rPr lang="en-US" altLang="zh-CN" b="0" i="0" dirty="0">
                <a:solidFill>
                  <a:srgbClr val="1649FF"/>
                </a:solidFill>
                <a:effectLst/>
                <a:highlight>
                  <a:srgbClr val="FFFF00"/>
                </a:highlight>
                <a:latin typeface="KaTeX_Main"/>
              </a:rPr>
              <a:t>Irreducible Error</a:t>
            </a:r>
            <a:r>
              <a:rPr lang="en-US" altLang="zh-CN" b="0" i="0" baseline="30000" dirty="0">
                <a:solidFill>
                  <a:srgbClr val="1649FF"/>
                </a:solidFill>
                <a:effectLst/>
                <a:highlight>
                  <a:srgbClr val="FFFF00"/>
                </a:highlight>
                <a:latin typeface="KaTeX_Main"/>
              </a:rPr>
              <a:t>2</a:t>
            </a:r>
            <a:r>
              <a:rPr lang="zh-CN" altLang="en-US" b="0" i="0" baseline="30000" dirty="0">
                <a:solidFill>
                  <a:srgbClr val="1649FF"/>
                </a:solidFill>
                <a:effectLst/>
                <a:highlight>
                  <a:srgbClr val="FFFF00"/>
                </a:highlight>
                <a:latin typeface="KaTeX_Main"/>
              </a:rPr>
              <a:t> </a:t>
            </a:r>
            <a:endParaRPr kumimoji="1" lang="en-US" altLang="zh-CN" dirty="0">
              <a:latin typeface="KaTeX_Main"/>
            </a:endParaRPr>
          </a:p>
          <a:p>
            <a:pPr algn="l">
              <a:lnSpc>
                <a:spcPct val="170000"/>
              </a:lnSpc>
              <a:buFont typeface="Wingdings" pitchFamily="2" charset="2"/>
              <a:buChar char="ü"/>
            </a:pPr>
            <a:r>
              <a:rPr lang="zh-CN" altLang="en-US" b="0" i="0" dirty="0">
                <a:solidFill>
                  <a:srgbClr val="7030A0"/>
                </a:solidFill>
                <a:effectLst/>
                <a:latin typeface="-apple-system"/>
              </a:rPr>
              <a:t>理解偏差和方差的关系对于构建有效模型至关重要。</a:t>
            </a:r>
          </a:p>
          <a:p>
            <a:pPr algn="l">
              <a:lnSpc>
                <a:spcPct val="170000"/>
              </a:lnSpc>
              <a:buFont typeface="Wingdings" pitchFamily="2" charset="2"/>
              <a:buChar char="ü"/>
            </a:pPr>
            <a:r>
              <a:rPr lang="zh-CN" altLang="en-US" b="0" i="0" dirty="0">
                <a:solidFill>
                  <a:srgbClr val="7030A0"/>
                </a:solidFill>
                <a:effectLst/>
                <a:latin typeface="-apple-system"/>
              </a:rPr>
              <a:t>持续调整模型以找到最佳平衡点。</a:t>
            </a:r>
          </a:p>
          <a:p>
            <a:pPr>
              <a:lnSpc>
                <a:spcPct val="170000"/>
              </a:lnSpc>
            </a:pPr>
            <a:endParaRPr kumimoji="1"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95F9F6-1072-397E-E81C-CE84FB5A5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2024/8/21-24</a:t>
            </a:r>
            <a:endParaRPr 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2EB882-2EB7-7982-1B40-2CD50D7FB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第五届高能物理计算暑期学校 （</a:t>
            </a:r>
            <a:r>
              <a:rPr lang="en-US" altLang="zh-CN" dirty="0"/>
              <a:t>2024</a:t>
            </a:r>
            <a:r>
              <a:rPr lang="zh-CN" altLang="en-US" dirty="0"/>
              <a:t>）</a:t>
            </a:r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FD79A9-44C0-E879-8F0E-14C13813B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10</a:t>
            </a:fld>
            <a:endParaRPr lang="en-US" dirty="0"/>
          </a:p>
        </p:txBody>
      </p:sp>
      <p:pic>
        <p:nvPicPr>
          <p:cNvPr id="1026" name="Picture 2" descr="理解偏差Bias与方差Variance之间的权衡– Haoyu Chen's Tech Blog">
            <a:extLst>
              <a:ext uri="{FF2B5EF4-FFF2-40B4-BE49-F238E27FC236}">
                <a16:creationId xmlns:a16="http://schemas.microsoft.com/office/drawing/2014/main" id="{DFC5DAC6-7DA9-7A7B-E3A4-0509C764F2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63"/>
          <a:stretch/>
        </p:blipFill>
        <p:spPr bwMode="auto">
          <a:xfrm>
            <a:off x="4704707" y="1393658"/>
            <a:ext cx="4125367" cy="2802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188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D43E90E-B4E0-99E7-D8BB-170806A9A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2024/8/21-24</a:t>
            </a:r>
            <a:endParaRPr lang="zh-CN" altLang="en-US" dirty="0"/>
          </a:p>
        </p:txBody>
      </p:sp>
      <p:sp>
        <p:nvSpPr>
          <p:cNvPr id="25" name="页脚占位符 24">
            <a:extLst>
              <a:ext uri="{FF2B5EF4-FFF2-40B4-BE49-F238E27FC236}">
                <a16:creationId xmlns:a16="http://schemas.microsoft.com/office/drawing/2014/main" id="{6D24A112-54F1-2D45-380E-F5554CE6C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第五届高能物理计算暑期学校 （</a:t>
            </a:r>
            <a:r>
              <a:rPr lang="en-US" altLang="zh-CN"/>
              <a:t>2024</a:t>
            </a:r>
            <a:r>
              <a:rPr lang="zh-CN" altLang="en-US"/>
              <a:t>）</a:t>
            </a:r>
          </a:p>
        </p:txBody>
      </p:sp>
      <p:sp>
        <p:nvSpPr>
          <p:cNvPr id="26" name="灯片编号占位符 25">
            <a:extLst>
              <a:ext uri="{FF2B5EF4-FFF2-40B4-BE49-F238E27FC236}">
                <a16:creationId xmlns:a16="http://schemas.microsoft.com/office/drawing/2014/main" id="{5BF7DC6E-9825-E61C-F1D2-9503403F0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C3516-1732-405E-BFEB-FAF803AA32D0}" type="slidenum">
              <a:rPr lang="zh-CN" altLang="en-US" smtClean="0"/>
              <a:t>11</a:t>
            </a:fld>
            <a:endParaRPr lang="zh-CN" altLang="en-US"/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23778944-34EF-9343-E095-E721EB0A8088}"/>
              </a:ext>
            </a:extLst>
          </p:cNvPr>
          <p:cNvGrpSpPr/>
          <p:nvPr/>
        </p:nvGrpSpPr>
        <p:grpSpPr>
          <a:xfrm>
            <a:off x="452064" y="644840"/>
            <a:ext cx="8371520" cy="4021893"/>
            <a:chOff x="387997" y="362405"/>
            <a:chExt cx="8371520" cy="4021893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BC02DBFF-79CD-3C01-8323-3390CD4BDFC7}"/>
                </a:ext>
              </a:extLst>
            </p:cNvPr>
            <p:cNvGrpSpPr/>
            <p:nvPr/>
          </p:nvGrpSpPr>
          <p:grpSpPr>
            <a:xfrm>
              <a:off x="387997" y="362405"/>
              <a:ext cx="8294807" cy="4021893"/>
              <a:chOff x="416387" y="425467"/>
              <a:chExt cx="8294807" cy="4021893"/>
            </a:xfrm>
          </p:grpSpPr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803A937F-4C8E-B465-47E0-E2E3059E65EF}"/>
                  </a:ext>
                </a:extLst>
              </p:cNvPr>
              <p:cNvSpPr/>
              <p:nvPr/>
            </p:nvSpPr>
            <p:spPr>
              <a:xfrm>
                <a:off x="440518" y="1010259"/>
                <a:ext cx="1423401" cy="885479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sz="2000" dirty="0"/>
                  <a:t>Nature</a:t>
                </a:r>
                <a:endParaRPr kumimoji="1" lang="zh-CN" altLang="en-US" sz="2000" dirty="0"/>
              </a:p>
            </p:txBody>
          </p:sp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25ECAA21-19A9-93B7-AA8B-832E3C08E16F}"/>
                  </a:ext>
                </a:extLst>
              </p:cNvPr>
              <p:cNvSpPr/>
              <p:nvPr/>
            </p:nvSpPr>
            <p:spPr>
              <a:xfrm>
                <a:off x="440518" y="2942181"/>
                <a:ext cx="1423401" cy="885479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sz="2000" dirty="0"/>
                  <a:t>Generators</a:t>
                </a:r>
                <a:endParaRPr kumimoji="1" lang="zh-CN" altLang="en-US" sz="2000" dirty="0"/>
              </a:p>
            </p:txBody>
          </p:sp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F15CB9FF-44A9-2F33-F608-2D0DC6AFE6D2}"/>
                  </a:ext>
                </a:extLst>
              </p:cNvPr>
              <p:cNvSpPr/>
              <p:nvPr/>
            </p:nvSpPr>
            <p:spPr>
              <a:xfrm>
                <a:off x="2151452" y="1010259"/>
                <a:ext cx="1423401" cy="885479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sz="2000" dirty="0"/>
                  <a:t>Detector</a:t>
                </a:r>
                <a:endParaRPr kumimoji="1" lang="zh-CN" altLang="en-US" sz="2000" dirty="0"/>
              </a:p>
            </p:txBody>
          </p:sp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139D039E-6933-6625-5AC9-983DCBB64B44}"/>
                  </a:ext>
                </a:extLst>
              </p:cNvPr>
              <p:cNvSpPr/>
              <p:nvPr/>
            </p:nvSpPr>
            <p:spPr>
              <a:xfrm>
                <a:off x="2151452" y="2942181"/>
                <a:ext cx="1423401" cy="885479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sz="2000" dirty="0"/>
                  <a:t>Simulation</a:t>
                </a:r>
                <a:endParaRPr kumimoji="1" lang="zh-CN" altLang="en-US" sz="2000" dirty="0"/>
              </a:p>
            </p:txBody>
          </p:sp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0FC544D0-7CDF-E7ED-60DD-765472DACE03}"/>
                  </a:ext>
                </a:extLst>
              </p:cNvPr>
              <p:cNvSpPr/>
              <p:nvPr/>
            </p:nvSpPr>
            <p:spPr>
              <a:xfrm>
                <a:off x="3954515" y="1979341"/>
                <a:ext cx="1423401" cy="885479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sz="2000" dirty="0"/>
                  <a:t>Reconstruction </a:t>
                </a:r>
                <a:endParaRPr kumimoji="1" lang="zh-CN" altLang="en-US" sz="2000" dirty="0"/>
              </a:p>
            </p:txBody>
          </p:sp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A661D99E-13A2-23DB-9755-CEB753F47E43}"/>
                  </a:ext>
                </a:extLst>
              </p:cNvPr>
              <p:cNvSpPr/>
              <p:nvPr/>
            </p:nvSpPr>
            <p:spPr>
              <a:xfrm>
                <a:off x="5625660" y="1979341"/>
                <a:ext cx="1423401" cy="885479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sz="2000" dirty="0"/>
                  <a:t>Event selection</a:t>
                </a:r>
                <a:endParaRPr kumimoji="1" lang="zh-CN" altLang="en-US" sz="2000" dirty="0"/>
              </a:p>
            </p:txBody>
          </p:sp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380DAFB8-DAA7-11CF-909E-8A44B8F7E07B}"/>
                  </a:ext>
                </a:extLst>
              </p:cNvPr>
              <p:cNvSpPr/>
              <p:nvPr/>
            </p:nvSpPr>
            <p:spPr>
              <a:xfrm>
                <a:off x="7287793" y="1979340"/>
                <a:ext cx="1423401" cy="885479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sz="2000" dirty="0"/>
                  <a:t>Statistical inference </a:t>
                </a:r>
                <a:endParaRPr kumimoji="1" lang="zh-CN" altLang="en-US" sz="2000" dirty="0"/>
              </a:p>
            </p:txBody>
          </p:sp>
          <p:sp>
            <p:nvSpPr>
              <p:cNvPr id="12" name="右箭头 11">
                <a:extLst>
                  <a:ext uri="{FF2B5EF4-FFF2-40B4-BE49-F238E27FC236}">
                    <a16:creationId xmlns:a16="http://schemas.microsoft.com/office/drawing/2014/main" id="{72C8DD9F-02C1-0AB5-98D2-74A79C21F38E}"/>
                  </a:ext>
                </a:extLst>
              </p:cNvPr>
              <p:cNvSpPr/>
              <p:nvPr/>
            </p:nvSpPr>
            <p:spPr>
              <a:xfrm>
                <a:off x="1912530" y="1396889"/>
                <a:ext cx="230100" cy="220717"/>
              </a:xfrm>
              <a:prstGeom prst="rightArrow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3" name="右箭头 12">
                <a:extLst>
                  <a:ext uri="{FF2B5EF4-FFF2-40B4-BE49-F238E27FC236}">
                    <a16:creationId xmlns:a16="http://schemas.microsoft.com/office/drawing/2014/main" id="{7C265AF7-BDA1-0FDE-FD97-67F5F5174182}"/>
                  </a:ext>
                </a:extLst>
              </p:cNvPr>
              <p:cNvSpPr/>
              <p:nvPr/>
            </p:nvSpPr>
            <p:spPr>
              <a:xfrm>
                <a:off x="1913090" y="3247767"/>
                <a:ext cx="230100" cy="220717"/>
              </a:xfrm>
              <a:prstGeom prst="rightArrow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4" name="右箭头 13">
                <a:extLst>
                  <a:ext uri="{FF2B5EF4-FFF2-40B4-BE49-F238E27FC236}">
                    <a16:creationId xmlns:a16="http://schemas.microsoft.com/office/drawing/2014/main" id="{3F0189CB-4654-EAB1-30AB-6C236EC6E1F9}"/>
                  </a:ext>
                </a:extLst>
              </p:cNvPr>
              <p:cNvSpPr/>
              <p:nvPr/>
            </p:nvSpPr>
            <p:spPr>
              <a:xfrm rot="1800000">
                <a:off x="3614619" y="1803309"/>
                <a:ext cx="230100" cy="220717"/>
              </a:xfrm>
              <a:prstGeom prst="rightArrow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  <p:sp>
            <p:nvSpPr>
              <p:cNvPr id="15" name="右箭头 14">
                <a:extLst>
                  <a:ext uri="{FF2B5EF4-FFF2-40B4-BE49-F238E27FC236}">
                    <a16:creationId xmlns:a16="http://schemas.microsoft.com/office/drawing/2014/main" id="{17D7726E-072D-677D-7E59-CE0437F5825F}"/>
                  </a:ext>
                </a:extLst>
              </p:cNvPr>
              <p:cNvSpPr/>
              <p:nvPr/>
            </p:nvSpPr>
            <p:spPr>
              <a:xfrm rot="19800000">
                <a:off x="3614619" y="2734262"/>
                <a:ext cx="230100" cy="220717"/>
              </a:xfrm>
              <a:prstGeom prst="rightArrow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6" name="右箭头 15">
                <a:extLst>
                  <a:ext uri="{FF2B5EF4-FFF2-40B4-BE49-F238E27FC236}">
                    <a16:creationId xmlns:a16="http://schemas.microsoft.com/office/drawing/2014/main" id="{73E4DFCD-659D-22F4-603B-2A10111EA73B}"/>
                  </a:ext>
                </a:extLst>
              </p:cNvPr>
              <p:cNvSpPr/>
              <p:nvPr/>
            </p:nvSpPr>
            <p:spPr>
              <a:xfrm>
                <a:off x="5395556" y="2311720"/>
                <a:ext cx="230100" cy="220717"/>
              </a:xfrm>
              <a:prstGeom prst="rightArrow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7" name="右箭头 16">
                <a:extLst>
                  <a:ext uri="{FF2B5EF4-FFF2-40B4-BE49-F238E27FC236}">
                    <a16:creationId xmlns:a16="http://schemas.microsoft.com/office/drawing/2014/main" id="{4F0397A6-A9B5-6FBD-FFF3-9FCCDDF01040}"/>
                  </a:ext>
                </a:extLst>
              </p:cNvPr>
              <p:cNvSpPr/>
              <p:nvPr/>
            </p:nvSpPr>
            <p:spPr>
              <a:xfrm>
                <a:off x="7049061" y="2280260"/>
                <a:ext cx="230100" cy="220717"/>
              </a:xfrm>
              <a:prstGeom prst="rightArrow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pic>
            <p:nvPicPr>
              <p:cNvPr id="2050" name="Picture 2" descr="The typical two among six Feynman diagrams in the process e + e − → J/ψ...  | Download Scientific Diagram">
                <a:extLst>
                  <a:ext uri="{FF2B5EF4-FFF2-40B4-BE49-F238E27FC236}">
                    <a16:creationId xmlns:a16="http://schemas.microsoft.com/office/drawing/2014/main" id="{012E888A-3811-B0C4-F0D5-09B3F1B620E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607"/>
              <a:stretch/>
            </p:blipFill>
            <p:spPr bwMode="auto">
              <a:xfrm>
                <a:off x="416387" y="2007383"/>
                <a:ext cx="1417291" cy="7377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2" name="Picture 4" descr="CMS Detector Pre-Exercise">
                <a:extLst>
                  <a:ext uri="{FF2B5EF4-FFF2-40B4-BE49-F238E27FC236}">
                    <a16:creationId xmlns:a16="http://schemas.microsoft.com/office/drawing/2014/main" id="{2B2D0396-5955-FCA0-1FCE-A10C93A629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17789" y="1947878"/>
                <a:ext cx="1339424" cy="8854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4" name="Picture 6" descr="A GPU-Based Kalman Filter for Track Fitting | Computing and Software for  Big Science">
                <a:extLst>
                  <a:ext uri="{FF2B5EF4-FFF2-40B4-BE49-F238E27FC236}">
                    <a16:creationId xmlns:a16="http://schemas.microsoft.com/office/drawing/2014/main" id="{0FB03BA8-26DF-78E3-75D0-CDD2C104A4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24267" y="1169207"/>
                <a:ext cx="1510482" cy="6681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93D3D486-DB91-D6B1-9760-2427E5362560}"/>
                  </a:ext>
                </a:extLst>
              </p:cNvPr>
              <p:cNvSpPr txBox="1"/>
              <p:nvPr/>
            </p:nvSpPr>
            <p:spPr>
              <a:xfrm>
                <a:off x="3682021" y="2972128"/>
                <a:ext cx="2044149" cy="7562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1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Hits </a:t>
                </a:r>
                <a:r>
                  <a:rPr lang="en-US" altLang="zh-CN" sz="1000" dirty="0">
                    <a:solidFill>
                      <a:srgbClr val="000000"/>
                    </a:solidFill>
                    <a:latin typeface="Wingdings" pitchFamily="2" charset="2"/>
                    <a:sym typeface="Wingdings" pitchFamily="2" charset="2"/>
                  </a:rPr>
                  <a:t></a:t>
                </a:r>
                <a:r>
                  <a:rPr lang="en-US" altLang="zh-CN" sz="1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final state particle :</a:t>
                </a:r>
              </a:p>
              <a:p>
                <a:pPr marL="171450" lvl="8" indent="-171450" algn="l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0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Pattern recognition/clustering </a:t>
                </a:r>
              </a:p>
              <a:p>
                <a:pPr marL="171450" lvl="8" indent="-171450" algn="l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Regression </a:t>
                </a:r>
              </a:p>
            </p:txBody>
          </p:sp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7C27261D-CB56-CB53-078E-6F5B400236C2}"/>
                  </a:ext>
                </a:extLst>
              </p:cNvPr>
              <p:cNvSpPr txBox="1"/>
              <p:nvPr/>
            </p:nvSpPr>
            <p:spPr>
              <a:xfrm>
                <a:off x="2272698" y="425467"/>
                <a:ext cx="118090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000" dirty="0">
                    <a:solidFill>
                      <a:schemeClr val="tx1"/>
                    </a:solidFill>
                  </a:rPr>
                  <a:t>Noise suppression (FPGA/ASIC)  </a:t>
                </a:r>
                <a:endParaRPr kumimoji="1" lang="zh-CN" altLang="en-US" sz="1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1709362D-11A5-ADEB-ED17-799E7531C03B}"/>
                  </a:ext>
                </a:extLst>
              </p:cNvPr>
              <p:cNvSpPr txBox="1"/>
              <p:nvPr/>
            </p:nvSpPr>
            <p:spPr>
              <a:xfrm>
                <a:off x="509365" y="3905456"/>
                <a:ext cx="120898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000" dirty="0">
                    <a:solidFill>
                      <a:schemeClr val="tx1"/>
                    </a:solidFill>
                  </a:rPr>
                  <a:t>Complex processes </a:t>
                </a:r>
                <a:endParaRPr kumimoji="1" lang="zh-CN" altLang="en-US" sz="1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AF2FEF0B-1E1D-51AE-7ABC-0618CB59B764}"/>
                  </a:ext>
                </a:extLst>
              </p:cNvPr>
              <p:cNvSpPr txBox="1"/>
              <p:nvPr/>
            </p:nvSpPr>
            <p:spPr>
              <a:xfrm>
                <a:off x="1958169" y="3893362"/>
                <a:ext cx="1662106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000" dirty="0">
                    <a:solidFill>
                      <a:schemeClr val="tx1"/>
                    </a:solidFill>
                  </a:rPr>
                  <a:t>Detector response:</a:t>
                </a:r>
              </a:p>
              <a:p>
                <a:r>
                  <a:rPr kumimoji="1" lang="en-US" altLang="zh-CN" sz="1000" dirty="0">
                    <a:solidFill>
                      <a:schemeClr val="tx1"/>
                    </a:solidFill>
                  </a:rPr>
                  <a:t>e.g.</a:t>
                </a:r>
                <a:r>
                  <a:rPr kumimoji="1" lang="zh-CN" altLang="en-US" sz="1000" dirty="0">
                    <a:solidFill>
                      <a:schemeClr val="tx1"/>
                    </a:solidFill>
                  </a:rPr>
                  <a:t> </a:t>
                </a:r>
                <a:r>
                  <a:rPr kumimoji="1" lang="en-US" altLang="zh-CN" sz="1000" dirty="0">
                    <a:solidFill>
                      <a:schemeClr val="tx1"/>
                    </a:solidFill>
                  </a:rPr>
                  <a:t>Diffusion model for showering</a:t>
                </a:r>
              </a:p>
            </p:txBody>
          </p:sp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BB7F0A21-9572-7A78-E230-976F54713149}"/>
                  </a:ext>
                </a:extLst>
              </p:cNvPr>
              <p:cNvSpPr txBox="1"/>
              <p:nvPr/>
            </p:nvSpPr>
            <p:spPr>
              <a:xfrm>
                <a:off x="5696000" y="3022270"/>
                <a:ext cx="128272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000" dirty="0">
                    <a:solidFill>
                      <a:schemeClr val="tx1"/>
                    </a:solidFill>
                  </a:rPr>
                  <a:t>(Multi-)Classification </a:t>
                </a:r>
                <a:endParaRPr kumimoji="1" lang="zh-CN" altLang="en-US" sz="10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E0F6423D-656E-1BC7-3B3B-499E103BB1E6}"/>
                </a:ext>
              </a:extLst>
            </p:cNvPr>
            <p:cNvSpPr txBox="1"/>
            <p:nvPr/>
          </p:nvSpPr>
          <p:spPr>
            <a:xfrm>
              <a:off x="7250771" y="2959208"/>
              <a:ext cx="150874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000" dirty="0">
                  <a:solidFill>
                    <a:schemeClr val="tx1"/>
                  </a:solidFill>
                </a:rPr>
                <a:t>Likelihood free inference </a:t>
              </a:r>
              <a:endParaRPr kumimoji="1" lang="zh-CN" altLang="en-US" sz="1000" dirty="0">
                <a:solidFill>
                  <a:schemeClr val="tx1"/>
                </a:solidFill>
              </a:endParaRPr>
            </a:p>
          </p:txBody>
        </p:sp>
      </p:grpSp>
      <p:sp>
        <p:nvSpPr>
          <p:cNvPr id="29" name="文本框 28">
            <a:extLst>
              <a:ext uri="{FF2B5EF4-FFF2-40B4-BE49-F238E27FC236}">
                <a16:creationId xmlns:a16="http://schemas.microsoft.com/office/drawing/2014/main" id="{9CF9D33E-B03E-0F64-2FE0-D4E4CD5142AE}"/>
              </a:ext>
            </a:extLst>
          </p:cNvPr>
          <p:cNvSpPr txBox="1"/>
          <p:nvPr/>
        </p:nvSpPr>
        <p:spPr>
          <a:xfrm>
            <a:off x="2923178" y="132970"/>
            <a:ext cx="3360215" cy="478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chemeClr val="tx1"/>
                </a:solidFill>
              </a:rPr>
              <a:t>ML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in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HEP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experiments</a:t>
            </a:r>
            <a:r>
              <a:rPr kumimoji="1" lang="zh-CN" altLang="en-US" dirty="0">
                <a:solidFill>
                  <a:schemeClr val="tx1"/>
                </a:solidFill>
              </a:rPr>
              <a:t>  </a:t>
            </a: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4AC65439-3BEF-D23B-0924-D903162265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847" y="951619"/>
            <a:ext cx="1334403" cy="1195702"/>
          </a:xfrm>
          <a:prstGeom prst="rect">
            <a:avLst/>
          </a:prstGeom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E0D7CEB4-6130-716D-6E0A-BDB021D7C120}"/>
              </a:ext>
            </a:extLst>
          </p:cNvPr>
          <p:cNvSpPr txBox="1"/>
          <p:nvPr/>
        </p:nvSpPr>
        <p:spPr>
          <a:xfrm>
            <a:off x="5833493" y="790013"/>
            <a:ext cx="10781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800" dirty="0">
                <a:solidFill>
                  <a:schemeClr val="tx1"/>
                </a:solidFill>
              </a:rPr>
              <a:t>From</a:t>
            </a:r>
            <a:r>
              <a:rPr kumimoji="1" lang="zh-CN" altLang="en-US" sz="800" dirty="0">
                <a:solidFill>
                  <a:schemeClr val="tx1"/>
                </a:solidFill>
              </a:rPr>
              <a:t> </a:t>
            </a:r>
            <a:r>
              <a:rPr kumimoji="1" lang="en-US" altLang="zh-CN" sz="800" dirty="0">
                <a:solidFill>
                  <a:schemeClr val="tx1"/>
                </a:solidFill>
              </a:rPr>
              <a:t>Y.C.</a:t>
            </a:r>
            <a:r>
              <a:rPr kumimoji="1" lang="zh-CN" altLang="en-US" sz="800" dirty="0">
                <a:solidFill>
                  <a:schemeClr val="tx1"/>
                </a:solidFill>
              </a:rPr>
              <a:t> </a:t>
            </a:r>
            <a:r>
              <a:rPr kumimoji="1" lang="en-US" altLang="zh-CN" sz="800" dirty="0">
                <a:solidFill>
                  <a:schemeClr val="tx1"/>
                </a:solidFill>
              </a:rPr>
              <a:t>Zhai</a:t>
            </a:r>
            <a:endParaRPr kumimoji="1" lang="zh-CN" altLang="en-US" sz="800" dirty="0">
              <a:solidFill>
                <a:schemeClr val="tx1"/>
              </a:solidFill>
            </a:endParaRPr>
          </a:p>
        </p:txBody>
      </p:sp>
      <p:pic>
        <p:nvPicPr>
          <p:cNvPr id="2056" name="Picture 8" descr="logo">
            <a:extLst>
              <a:ext uri="{FF2B5EF4-FFF2-40B4-BE49-F238E27FC236}">
                <a16:creationId xmlns:a16="http://schemas.microsoft.com/office/drawing/2014/main" id="{D3F3DD13-7229-90C5-642E-0B9A5C267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664" y="897735"/>
            <a:ext cx="1247094" cy="124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7834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742F839-EA7C-D254-467E-3F7C1BF94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2024/8/21-24</a:t>
            </a:r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9E1B26B-5F6D-8922-BA30-E9D0DAD6D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第五届高能物理计算暑期学校 （</a:t>
            </a:r>
            <a:r>
              <a:rPr lang="en-US" altLang="zh-CN"/>
              <a:t>2024</a:t>
            </a:r>
            <a:r>
              <a:rPr lang="zh-CN" altLang="en-US"/>
              <a:t>）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E1F3F03-6CBD-C529-E0F2-0535CC0BB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C3516-1732-405E-BFEB-FAF803AA32D0}" type="slidenum">
              <a:rPr lang="zh-CN" altLang="en-US" smtClean="0"/>
              <a:t>12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ABDECEB-C575-4FCD-B89C-4D2463CC3F0B}"/>
              </a:ext>
            </a:extLst>
          </p:cNvPr>
          <p:cNvSpPr txBox="1"/>
          <p:nvPr/>
        </p:nvSpPr>
        <p:spPr>
          <a:xfrm>
            <a:off x="409863" y="350666"/>
            <a:ext cx="2739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hlinkClick r:id="rId2"/>
              </a:rPr>
              <a:t>X.</a:t>
            </a:r>
            <a:r>
              <a:rPr kumimoji="1" lang="zh-CN" altLang="en-US" sz="14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hlinkClick r:id="rId2"/>
              </a:rPr>
              <a:t> </a:t>
            </a:r>
            <a:r>
              <a:rPr kumimoji="1" lang="en-US" altLang="zh-CN" sz="14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hlinkClick r:id="rId2"/>
              </a:rPr>
              <a:t>Jia:</a:t>
            </a:r>
            <a:r>
              <a:rPr kumimoji="1" lang="zh-CN" altLang="en-US" sz="14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hlinkClick r:id="rId2"/>
              </a:rPr>
              <a:t>  </a:t>
            </a:r>
            <a:r>
              <a:rPr kumimoji="1" lang="en-US" altLang="zh-CN" sz="14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hlinkClick r:id="rId2"/>
              </a:rPr>
              <a:t>CNN</a:t>
            </a:r>
            <a:r>
              <a:rPr kumimoji="1" lang="zh-CN" altLang="en-US" sz="14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hlinkClick r:id="rId2"/>
              </a:rPr>
              <a:t> </a:t>
            </a:r>
            <a:r>
              <a:rPr kumimoji="1" lang="en-US" altLang="zh-CN" sz="14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hlinkClick r:id="rId2"/>
              </a:rPr>
              <a:t>for</a:t>
            </a:r>
            <a:r>
              <a:rPr kumimoji="1" lang="zh-CN" altLang="en-US" sz="14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hlinkClick r:id="rId2"/>
              </a:rPr>
              <a:t> </a:t>
            </a:r>
            <a:r>
              <a:rPr kumimoji="1" lang="en-US" altLang="zh-CN" sz="14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hlinkClick r:id="rId2"/>
              </a:rPr>
              <a:t>tracking</a:t>
            </a:r>
            <a:r>
              <a:rPr kumimoji="1" lang="zh-CN" altLang="en-US" sz="14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hlinkClick r:id="rId2"/>
              </a:rPr>
              <a:t>  </a:t>
            </a:r>
            <a:endParaRPr kumimoji="1" lang="zh-CN" altLang="en-US" sz="14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5035D69-604B-6705-4589-6CE3BDE24A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37" y="2571750"/>
            <a:ext cx="3551626" cy="18192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2EF65E8-9BA5-4A75-9C25-5B93185E9C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37" y="956776"/>
            <a:ext cx="2194509" cy="145976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BFD45A1-FE93-4B3E-0FB9-F12BBB8AB6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276" y="1010954"/>
            <a:ext cx="1756187" cy="1351407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C62FBCF3-560B-806A-535A-B27F8C495BA5}"/>
              </a:ext>
            </a:extLst>
          </p:cNvPr>
          <p:cNvSpPr txBox="1"/>
          <p:nvPr/>
        </p:nvSpPr>
        <p:spPr>
          <a:xfrm>
            <a:off x="5439225" y="254615"/>
            <a:ext cx="18726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hlinkClick r:id="rId6"/>
              </a:rPr>
              <a:t>Z.</a:t>
            </a:r>
            <a:r>
              <a:rPr kumimoji="1" lang="zh-CN" altLang="en-US" sz="14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hlinkClick r:id="rId6"/>
              </a:rPr>
              <a:t> </a:t>
            </a:r>
            <a:r>
              <a:rPr kumimoji="1" lang="en-US" altLang="zh-CN" sz="14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hlinkClick r:id="rId6"/>
              </a:rPr>
              <a:t>Yao</a:t>
            </a:r>
            <a:r>
              <a:rPr kumimoji="1" lang="en-US" altLang="zh-CN" sz="14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:</a:t>
            </a:r>
            <a:r>
              <a:rPr kumimoji="1" lang="zh-CN" altLang="en-US" sz="14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14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CNN</a:t>
            </a:r>
            <a:r>
              <a:rPr kumimoji="1" lang="zh-CN" altLang="en-US" sz="14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14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for</a:t>
            </a:r>
            <a:r>
              <a:rPr kumimoji="1" lang="zh-CN" altLang="en-US" sz="14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14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PID</a:t>
            </a:r>
            <a:endParaRPr kumimoji="1" lang="zh-CN" altLang="en-US" sz="14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1007717-A561-7AFB-AD72-E48FFF2B7E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412" y="584028"/>
            <a:ext cx="3320965" cy="1716634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CF9E72DE-BC0F-4C73-CDBC-FE50F1B659B3}"/>
              </a:ext>
            </a:extLst>
          </p:cNvPr>
          <p:cNvSpPr txBox="1"/>
          <p:nvPr/>
        </p:nvSpPr>
        <p:spPr>
          <a:xfrm>
            <a:off x="5083178" y="2341024"/>
            <a:ext cx="2515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hlinkClick r:id="rId8"/>
              </a:rPr>
              <a:t>Y.</a:t>
            </a:r>
            <a:r>
              <a:rPr kumimoji="1" lang="zh-CN" altLang="en-US" sz="14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hlinkClick r:id="rId8"/>
              </a:rPr>
              <a:t> </a:t>
            </a:r>
            <a:r>
              <a:rPr kumimoji="1" lang="en-US" altLang="zh-CN" sz="14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hlinkClick r:id="rId8"/>
              </a:rPr>
              <a:t>Zhai</a:t>
            </a:r>
            <a:r>
              <a:rPr kumimoji="1" lang="en-US" altLang="zh-CN" sz="14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:</a:t>
            </a:r>
            <a:r>
              <a:rPr kumimoji="1" lang="zh-CN" altLang="en-US" sz="14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14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BDT</a:t>
            </a:r>
            <a:r>
              <a:rPr kumimoji="1" lang="zh-CN" altLang="en-US" sz="14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14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for</a:t>
            </a:r>
            <a:r>
              <a:rPr kumimoji="1" lang="zh-CN" altLang="en-US" sz="14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14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(global)PID</a:t>
            </a:r>
            <a:endParaRPr kumimoji="1" lang="zh-CN" altLang="en-US" sz="14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A7B70C2-5E87-6FC4-89A3-A9F529EC78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940" y="2648801"/>
            <a:ext cx="2121914" cy="192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4459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AB0CDE2-5203-7118-7CD1-44BF7A24E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2024/8/21-24</a:t>
            </a:r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884883F-24BD-A664-6AD7-5CF66F78E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第五届高能物理计算暑期学校 （</a:t>
            </a:r>
            <a:r>
              <a:rPr lang="en-US" altLang="zh-CN"/>
              <a:t>2024</a:t>
            </a:r>
            <a:r>
              <a:rPr lang="zh-CN" altLang="en-US"/>
              <a:t>）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94C286B-6BB0-0797-DAA0-F55E022D2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C3516-1732-405E-BFEB-FAF803AA32D0}" type="slidenum">
              <a:rPr lang="zh-CN" altLang="en-US" smtClean="0"/>
              <a:t>13</a:t>
            </a:fld>
            <a:endParaRPr lang="zh-CN" altLang="en-US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523385BC-C0EF-B8B7-BC19-7C2A3636501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04728" y="181470"/>
            <a:ext cx="7886700" cy="993775"/>
          </a:xfrm>
        </p:spPr>
        <p:txBody>
          <a:bodyPr>
            <a:normAutofit/>
          </a:bodyPr>
          <a:lstStyle/>
          <a:p>
            <a:pPr algn="ctr"/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(Multi-)Classification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problem</a:t>
            </a:r>
            <a:endParaRPr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105598F-5E00-59F4-B841-010E76D547D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493874" y="1248927"/>
            <a:ext cx="6840375" cy="3263900"/>
          </a:xfrm>
        </p:spPr>
        <p:txBody>
          <a:bodyPr/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Jet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tagging/W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tagger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Event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classification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46258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2024/8/21-24</a:t>
            </a:r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第五届高能物理计算暑期学校 （</a:t>
            </a:r>
            <a:r>
              <a:rPr lang="en-US" altLang="zh-CN"/>
              <a:t>2024</a:t>
            </a:r>
            <a:r>
              <a:rPr lang="zh-CN" altLang="en-US"/>
              <a:t>）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3F122-030E-47C0-AB1E-D94723EA90D8}" type="slidenum">
              <a:rPr lang="zh-CN" altLang="en-US" smtClean="0"/>
              <a:t>14</a:t>
            </a:fld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7B37E5C-8DF9-438E-9A92-6620A0C9A4B3}"/>
              </a:ext>
            </a:extLst>
          </p:cNvPr>
          <p:cNvSpPr txBox="1"/>
          <p:nvPr/>
        </p:nvSpPr>
        <p:spPr>
          <a:xfrm>
            <a:off x="410865" y="4203727"/>
            <a:ext cx="3073821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da-DK" altLang="zh-CN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altLang="zh-CN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da-DK" altLang="zh-CN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T. Komiske, E. M. Metodiev and J. Thaler </a:t>
            </a:r>
            <a:r>
              <a:rPr lang="en-US" altLang="zh-CN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altLang="zh-CN" sz="9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JHEP01(2019)121</a:t>
            </a:r>
            <a:r>
              <a:rPr lang="en-US" altLang="zh-CN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 </a:t>
            </a:r>
            <a:endParaRPr lang="zh-CN" altLang="en-US" sz="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DDE0E6DB-D501-47FB-B802-06F68D4349A1}"/>
              </a:ext>
            </a:extLst>
          </p:cNvPr>
          <p:cNvSpPr txBox="1"/>
          <p:nvPr/>
        </p:nvSpPr>
        <p:spPr>
          <a:xfrm>
            <a:off x="628650" y="1121418"/>
            <a:ext cx="25901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ct val="80000"/>
            </a:pPr>
            <a:r>
              <a:rPr lang="en-US" altLang="zh-CN" sz="1600" dirty="0">
                <a:solidFill>
                  <a:srgbClr val="238DD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 Flow Network(EFN) / Particle Flow Network(PFN)</a:t>
            </a:r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E7A1250D-DDEC-4794-A2A5-C693BF56B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910" y="2100720"/>
            <a:ext cx="3035776" cy="1385315"/>
          </a:xfrm>
          <a:prstGeom prst="rect">
            <a:avLst/>
          </a:prstGeom>
        </p:spPr>
      </p:pic>
      <p:sp>
        <p:nvSpPr>
          <p:cNvPr id="39" name="文本框 38">
            <a:extLst>
              <a:ext uri="{FF2B5EF4-FFF2-40B4-BE49-F238E27FC236}">
                <a16:creationId xmlns:a16="http://schemas.microsoft.com/office/drawing/2014/main" id="{895A0C38-5D62-4B41-A0CD-71D7A084F4FB}"/>
              </a:ext>
            </a:extLst>
          </p:cNvPr>
          <p:cNvSpPr txBox="1"/>
          <p:nvPr/>
        </p:nvSpPr>
        <p:spPr>
          <a:xfrm>
            <a:off x="6255591" y="4363700"/>
            <a:ext cx="367408" cy="38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zh-CN" sz="1883" dirty="0">
                <a:latin typeface="DejaVu Serif" panose="02060603050605020204" pitchFamily="18" charset="0"/>
                <a:ea typeface="DejaVu Serif" panose="02060603050605020204" pitchFamily="18" charset="0"/>
                <a:cs typeface="Arial" panose="020B0604020202020204" pitchFamily="34" charset="0"/>
              </a:rPr>
              <a:t>Φ</a:t>
            </a:r>
            <a:endParaRPr lang="zh-CN" altLang="en-US" sz="1883" dirty="0">
              <a:latin typeface="DejaVu Serif" panose="02060603050605020204" pitchFamily="18" charset="0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8BD958FE-57FE-43E6-9B78-82D82BE5C543}"/>
              </a:ext>
            </a:extLst>
          </p:cNvPr>
          <p:cNvSpPr txBox="1"/>
          <p:nvPr/>
        </p:nvSpPr>
        <p:spPr>
          <a:xfrm>
            <a:off x="7888099" y="4363700"/>
            <a:ext cx="295274" cy="38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83" dirty="0">
                <a:latin typeface="DejaVu Serif" panose="02060603050605020204" pitchFamily="18" charset="0"/>
                <a:ea typeface="DejaVu Serif" panose="02060603050605020204" pitchFamily="18" charset="0"/>
                <a:cs typeface="Arial" panose="020B0604020202020204" pitchFamily="34" charset="0"/>
              </a:rPr>
              <a:t>F</a:t>
            </a:r>
            <a:endParaRPr lang="zh-CN" altLang="en-US" sz="1883" dirty="0">
              <a:latin typeface="DejaVu Serif" panose="02060603050605020204" pitchFamily="18" charset="0"/>
            </a:endParaRPr>
          </a:p>
        </p:txBody>
      </p:sp>
      <p:sp>
        <p:nvSpPr>
          <p:cNvPr id="45" name="标题 1">
            <a:extLst>
              <a:ext uri="{FF2B5EF4-FFF2-40B4-BE49-F238E27FC236}">
                <a16:creationId xmlns:a16="http://schemas.microsoft.com/office/drawing/2014/main" id="{C99FF67F-806C-4D39-B0CF-790E6C62BA19}"/>
              </a:ext>
            </a:extLst>
          </p:cNvPr>
          <p:cNvSpPr txBox="1">
            <a:spLocks/>
          </p:cNvSpPr>
          <p:nvPr/>
        </p:nvSpPr>
        <p:spPr>
          <a:xfrm>
            <a:off x="542797" y="20291"/>
            <a:ext cx="8375904" cy="71323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altLang="zh-CN" sz="3000" b="1" u="sng" dirty="0">
                <a:latin typeface="Calibri" panose="020F0502020204030204" pitchFamily="34" charset="0"/>
                <a:cs typeface="Calibri" panose="020F0502020204030204" pitchFamily="34" charset="0"/>
              </a:rPr>
              <a:t>Algorithms</a:t>
            </a:r>
            <a:r>
              <a:rPr lang="zh-CN" altLang="en-US" sz="3000" b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b="1" u="sng" dirty="0">
                <a:latin typeface="Calibri" panose="020F0502020204030204" pitchFamily="34" charset="0"/>
                <a:cs typeface="Calibri" panose="020F0502020204030204" pitchFamily="34" charset="0"/>
              </a:rPr>
              <a:t>used</a:t>
            </a:r>
            <a:r>
              <a:rPr lang="zh-CN" altLang="en-US" sz="3000" b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000" b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E27BDEC-74C3-4CE0-3700-7710BD0F31A6}"/>
              </a:ext>
            </a:extLst>
          </p:cNvPr>
          <p:cNvSpPr txBox="1"/>
          <p:nvPr/>
        </p:nvSpPr>
        <p:spPr>
          <a:xfrm>
            <a:off x="3484686" y="4294357"/>
            <a:ext cx="3112757" cy="2308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H. Qu and L. Gouskos [</a:t>
            </a:r>
            <a:r>
              <a:rPr lang="en-US" altLang="zh-CN" sz="9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Phys.Rev.D 101 (2020) 5, 056019</a:t>
            </a:r>
            <a:r>
              <a:rPr lang="en-US" altLang="zh-CN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 </a:t>
            </a:r>
            <a:endParaRPr lang="zh-CN" altLang="en-US" sz="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EEF8BDE0-B655-348C-C67D-31BFED6C68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51" t="3624" r="15835"/>
          <a:stretch/>
        </p:blipFill>
        <p:spPr>
          <a:xfrm>
            <a:off x="3634998" y="2202373"/>
            <a:ext cx="1032894" cy="184991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069D5C0-CB30-9DAB-1EF3-2E4C462875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9027" y="1983403"/>
            <a:ext cx="947145" cy="2138994"/>
          </a:xfrm>
          <a:prstGeom prst="rect">
            <a:avLst/>
          </a:prstGeom>
        </p:spPr>
      </p:pic>
      <p:sp>
        <p:nvSpPr>
          <p:cNvPr id="46" name="文本框 45">
            <a:extLst>
              <a:ext uri="{FF2B5EF4-FFF2-40B4-BE49-F238E27FC236}">
                <a16:creationId xmlns:a16="http://schemas.microsoft.com/office/drawing/2014/main" id="{C70A6BF1-D819-57C0-D33A-161E170C7025}"/>
              </a:ext>
            </a:extLst>
          </p:cNvPr>
          <p:cNvSpPr txBox="1"/>
          <p:nvPr/>
        </p:nvSpPr>
        <p:spPr>
          <a:xfrm>
            <a:off x="3362066" y="1217758"/>
            <a:ext cx="27373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ct val="80000"/>
            </a:pPr>
            <a:r>
              <a:rPr lang="en-US" altLang="zh-CN" sz="1600" dirty="0">
                <a:solidFill>
                  <a:srgbClr val="238DD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ParticleNet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2B8BDE0D-4C19-5A3C-3C58-D58B0EF2B109}"/>
              </a:ext>
            </a:extLst>
          </p:cNvPr>
          <p:cNvSpPr txBox="1"/>
          <p:nvPr/>
        </p:nvSpPr>
        <p:spPr>
          <a:xfrm>
            <a:off x="6622999" y="4323914"/>
            <a:ext cx="1798145" cy="2308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H. Qu , C. Li, S. Qian [</a:t>
            </a:r>
            <a:r>
              <a:rPr lang="en-US" altLang="zh-CN" sz="900" i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2202.03772</a:t>
            </a:r>
            <a:r>
              <a:rPr lang="en-US" altLang="zh-CN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 </a:t>
            </a:r>
            <a:endParaRPr lang="zh-CN" altLang="en-US" sz="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" name="图片 50">
            <a:extLst>
              <a:ext uri="{FF2B5EF4-FFF2-40B4-BE49-F238E27FC236}">
                <a16:creationId xmlns:a16="http://schemas.microsoft.com/office/drawing/2014/main" id="{32C5AFEA-D488-F7BA-52F6-240E15C2B1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97308" y="2223842"/>
            <a:ext cx="2674665" cy="1849912"/>
          </a:xfrm>
          <a:prstGeom prst="rect">
            <a:avLst/>
          </a:prstGeom>
        </p:spPr>
      </p:pic>
      <p:sp>
        <p:nvSpPr>
          <p:cNvPr id="52" name="文本框 51">
            <a:extLst>
              <a:ext uri="{FF2B5EF4-FFF2-40B4-BE49-F238E27FC236}">
                <a16:creationId xmlns:a16="http://schemas.microsoft.com/office/drawing/2014/main" id="{B030E25A-53C8-2A8F-87B8-CF7CC4C8ABC1}"/>
              </a:ext>
            </a:extLst>
          </p:cNvPr>
          <p:cNvSpPr txBox="1"/>
          <p:nvPr/>
        </p:nvSpPr>
        <p:spPr>
          <a:xfrm>
            <a:off x="6448668" y="1140128"/>
            <a:ext cx="19303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 err="1">
                <a:solidFill>
                  <a:srgbClr val="0070C0"/>
                </a:solidFill>
              </a:rPr>
              <a:t>ParticleTransformers</a:t>
            </a:r>
            <a:endParaRPr kumimoji="1" lang="en-US" altLang="zh-CN" sz="1600" dirty="0">
              <a:solidFill>
                <a:srgbClr val="0070C0"/>
              </a:solidFill>
            </a:endParaRPr>
          </a:p>
          <a:p>
            <a:r>
              <a:rPr kumimoji="1" lang="en-US" altLang="zh-CN" sz="1600" dirty="0">
                <a:solidFill>
                  <a:srgbClr val="0070C0"/>
                </a:solidFill>
              </a:rPr>
              <a:t>(</a:t>
            </a:r>
            <a:r>
              <a:rPr kumimoji="1" lang="en-US" altLang="zh-CN" sz="1600" dirty="0" err="1">
                <a:solidFill>
                  <a:srgbClr val="0070C0"/>
                </a:solidFill>
              </a:rPr>
              <a:t>ParT</a:t>
            </a:r>
            <a:r>
              <a:rPr kumimoji="1" lang="en-US" altLang="zh-CN" sz="1600" dirty="0">
                <a:solidFill>
                  <a:srgbClr val="0070C0"/>
                </a:solidFill>
              </a:rPr>
              <a:t>)</a:t>
            </a:r>
            <a:endParaRPr kumimoji="1" lang="zh-CN" altLang="en-US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8335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8B2D96A-5DC1-4348-A206-57D035D43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2024/8/21-24</a:t>
            </a:r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A4C178-EE22-654C-BF44-11EB68F2E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第五届高能物理计算暑期学校 （</a:t>
            </a:r>
            <a:r>
              <a:rPr lang="en-US" altLang="zh-CN"/>
              <a:t>2024</a:t>
            </a:r>
            <a:r>
              <a:rPr lang="zh-CN" altLang="en-US"/>
              <a:t>）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9F6930-2F48-5258-88BB-2F02B3DCB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5DA03-2D71-4638-AD28-A9F9468D8E0E}" type="slidenum">
              <a:rPr lang="zh-CN" altLang="en-US" smtClean="0"/>
              <a:t>15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5E8FB21-44FD-D148-85EF-C7F3C0E10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43545"/>
            <a:ext cx="6844495" cy="4968552"/>
          </a:xfrm>
          <a:prstGeom prst="rect">
            <a:avLst/>
          </a:prstGeom>
        </p:spPr>
      </p:pic>
      <p:sp>
        <p:nvSpPr>
          <p:cNvPr id="7" name="椭圆 6">
            <a:extLst>
              <a:ext uri="{FF2B5EF4-FFF2-40B4-BE49-F238E27FC236}">
                <a16:creationId xmlns:a16="http://schemas.microsoft.com/office/drawing/2014/main" id="{D350124B-FF6B-8246-900F-E12478FB038D}"/>
              </a:ext>
            </a:extLst>
          </p:cNvPr>
          <p:cNvSpPr/>
          <p:nvPr/>
        </p:nvSpPr>
        <p:spPr>
          <a:xfrm>
            <a:off x="5075969" y="316725"/>
            <a:ext cx="2433619" cy="34999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defTabSz="308049"/>
            <a:r>
              <a:rPr lang="en-US" altLang="zh-CN" sz="1266" spc="202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venir Medium"/>
                <a:sym typeface="Avenir Medium"/>
              </a:rPr>
              <a:t>Hard</a:t>
            </a:r>
            <a:r>
              <a:rPr lang="zh-CN" altLang="en-US" sz="1266" spc="202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venir Medium"/>
                <a:sym typeface="Avenir Medium"/>
              </a:rPr>
              <a:t> </a:t>
            </a:r>
            <a:r>
              <a:rPr lang="en-US" altLang="zh-CN" sz="1266" spc="202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venir Medium"/>
                <a:sym typeface="Avenir Medium"/>
              </a:rPr>
              <a:t>process</a:t>
            </a:r>
            <a:r>
              <a:rPr lang="zh-CN" altLang="en-US" sz="1266" spc="202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venir Medium"/>
                <a:sym typeface="Avenir Medium"/>
              </a:rPr>
              <a:t> </a:t>
            </a:r>
          </a:p>
        </p:txBody>
      </p:sp>
      <p:cxnSp>
        <p:nvCxnSpPr>
          <p:cNvPr id="9" name="直线连接符 8">
            <a:extLst>
              <a:ext uri="{FF2B5EF4-FFF2-40B4-BE49-F238E27FC236}">
                <a16:creationId xmlns:a16="http://schemas.microsoft.com/office/drawing/2014/main" id="{4BBD8205-78C8-154C-A811-057EC43763D9}"/>
              </a:ext>
            </a:extLst>
          </p:cNvPr>
          <p:cNvCxnSpPr>
            <a:cxnSpLocks/>
          </p:cNvCxnSpPr>
          <p:nvPr/>
        </p:nvCxnSpPr>
        <p:spPr>
          <a:xfrm flipV="1">
            <a:off x="1614321" y="1017143"/>
            <a:ext cx="6106232" cy="1"/>
          </a:xfrm>
          <a:prstGeom prst="line">
            <a:avLst/>
          </a:prstGeom>
          <a:noFill/>
          <a:ln w="50800" cap="flat">
            <a:solidFill>
              <a:schemeClr val="accent4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直线连接符 10">
            <a:extLst>
              <a:ext uri="{FF2B5EF4-FFF2-40B4-BE49-F238E27FC236}">
                <a16:creationId xmlns:a16="http://schemas.microsoft.com/office/drawing/2014/main" id="{779FAD93-1BF8-7E46-971E-DE7F3A52F4E8}"/>
              </a:ext>
            </a:extLst>
          </p:cNvPr>
          <p:cNvCxnSpPr>
            <a:cxnSpLocks/>
          </p:cNvCxnSpPr>
          <p:nvPr/>
        </p:nvCxnSpPr>
        <p:spPr>
          <a:xfrm flipV="1">
            <a:off x="1657350" y="3081374"/>
            <a:ext cx="5995727" cy="2"/>
          </a:xfrm>
          <a:prstGeom prst="line">
            <a:avLst/>
          </a:prstGeom>
          <a:noFill/>
          <a:ln w="50800" cap="flat">
            <a:solidFill>
              <a:schemeClr val="accent4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椭圆 11">
            <a:extLst>
              <a:ext uri="{FF2B5EF4-FFF2-40B4-BE49-F238E27FC236}">
                <a16:creationId xmlns:a16="http://schemas.microsoft.com/office/drawing/2014/main" id="{63ED4729-9192-C741-A0F3-93EDC9A78CF2}"/>
              </a:ext>
            </a:extLst>
          </p:cNvPr>
          <p:cNvSpPr/>
          <p:nvPr/>
        </p:nvSpPr>
        <p:spPr>
          <a:xfrm>
            <a:off x="5384043" y="1910745"/>
            <a:ext cx="2616957" cy="34999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defTabSz="308049"/>
            <a:r>
              <a:rPr lang="en-US" altLang="zh-CN" sz="1266" spc="202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venir Medium"/>
                <a:sym typeface="Avenir Medium"/>
              </a:rPr>
              <a:t>Fragmentation</a:t>
            </a:r>
            <a:endParaRPr lang="zh-CN" altLang="en-US" sz="1266" spc="202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venir Medium"/>
              <a:sym typeface="Avenir Medium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1BA1248-12B8-204B-BBFD-FA337F4A0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216" y="142922"/>
            <a:ext cx="1680360" cy="4132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EBCA08B-E89D-E145-88AC-F799437C8A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84191" y="1349041"/>
            <a:ext cx="1892409" cy="1371311"/>
          </a:xfrm>
          <a:prstGeom prst="rect">
            <a:avLst/>
          </a:prstGeom>
        </p:spPr>
      </p:pic>
      <p:sp>
        <p:nvSpPr>
          <p:cNvPr id="10" name="椭圆 9">
            <a:extLst>
              <a:ext uri="{FF2B5EF4-FFF2-40B4-BE49-F238E27FC236}">
                <a16:creationId xmlns:a16="http://schemas.microsoft.com/office/drawing/2014/main" id="{12069CB5-91E7-D17E-09D1-E24605C2267A}"/>
              </a:ext>
            </a:extLst>
          </p:cNvPr>
          <p:cNvSpPr/>
          <p:nvPr/>
        </p:nvSpPr>
        <p:spPr>
          <a:xfrm>
            <a:off x="1083097" y="3081374"/>
            <a:ext cx="3891706" cy="2040613"/>
          </a:xfrm>
          <a:prstGeom prst="ellipse">
            <a:avLst/>
          </a:prstGeom>
          <a:noFill/>
          <a:ln w="28575">
            <a:solidFill>
              <a:srgbClr val="1649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66598DB4-87E4-E50E-0A99-99120148CDC0}"/>
              </a:ext>
            </a:extLst>
          </p:cNvPr>
          <p:cNvSpPr/>
          <p:nvPr/>
        </p:nvSpPr>
        <p:spPr>
          <a:xfrm>
            <a:off x="4565247" y="3057756"/>
            <a:ext cx="3891706" cy="2064225"/>
          </a:xfrm>
          <a:prstGeom prst="ellipse">
            <a:avLst/>
          </a:prstGeom>
          <a:noFill/>
          <a:ln w="28575">
            <a:solidFill>
              <a:srgbClr val="1649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681546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16AEE9B-673E-5110-4D17-81178BBC2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2024/8/21-24</a:t>
            </a:r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53AAE05-452F-BE99-FAD7-AFFE51A7ACF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28598" y="313634"/>
            <a:ext cx="7886700" cy="993775"/>
          </a:xfrm>
        </p:spPr>
        <p:txBody>
          <a:bodyPr>
            <a:normAutofit/>
          </a:bodyPr>
          <a:lstStyle/>
          <a:p>
            <a:pPr algn="ctr"/>
            <a:r>
              <a:rPr kumimoji="1" lang="en-US" altLang="zh-CN" cap="none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Jet</a:t>
            </a:r>
            <a:r>
              <a:rPr kumimoji="1" lang="zh-CN" altLang="en-US" cap="none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cap="none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flavor</a:t>
            </a:r>
            <a:r>
              <a:rPr kumimoji="1" lang="en-US" altLang="zh-CN" cap="none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r>
              <a:rPr kumimoji="1" lang="zh-CN" altLang="en-US" cap="none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tagging</a:t>
            </a:r>
            <a:r>
              <a:rPr kumimoji="1" lang="en-US" altLang="zh-CN" dirty="0">
                <a:solidFill>
                  <a:srgbClr val="1649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kumimoji="1" lang="zh-CN" altLang="en-US" dirty="0">
                <a:solidFill>
                  <a:srgbClr val="1649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单个喷注</a:t>
            </a:r>
            <a:r>
              <a:rPr kumimoji="1" lang="en-US" altLang="zh-CN" dirty="0">
                <a:solidFill>
                  <a:srgbClr val="1649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endParaRPr kumimoji="1" lang="zh-CN" altLang="en-US" cap="none" dirty="0">
              <a:solidFill>
                <a:srgbClr val="1649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AE8F8CF-0F4A-2B39-1917-2371846B0F84}"/>
              </a:ext>
            </a:extLst>
          </p:cNvPr>
          <p:cNvSpPr txBox="1"/>
          <p:nvPr/>
        </p:nvSpPr>
        <p:spPr>
          <a:xfrm>
            <a:off x="2090225" y="1422912"/>
            <a:ext cx="4763446" cy="20981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marL="301352" indent="-301352" algn="l" defTabSz="30804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76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91</a:t>
            </a:r>
            <a:r>
              <a:rPr lang="zh-CN" altLang="en-US" sz="1476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476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GeV</a:t>
            </a:r>
          </a:p>
          <a:p>
            <a:pPr marL="301352" indent="-301352" algn="l" defTabSz="30804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76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Z</a:t>
            </a:r>
            <a:r>
              <a:rPr lang="zh-CN" altLang="en-US" sz="1476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476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</a:t>
            </a:r>
            <a:r>
              <a:rPr lang="zh-CN" altLang="en-US" sz="1476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 </a:t>
            </a:r>
            <a:r>
              <a:rPr lang="en-US" altLang="zh-CN" sz="1476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bb, cc,</a:t>
            </a:r>
            <a:r>
              <a:rPr lang="zh-CN" altLang="en-US" sz="1476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 </a:t>
            </a:r>
            <a:r>
              <a:rPr lang="en-US" altLang="zh-CN" sz="1476" dirty="0" err="1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ll</a:t>
            </a:r>
            <a:r>
              <a:rPr lang="zh-CN" altLang="en-US" sz="1476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 </a:t>
            </a:r>
            <a:r>
              <a:rPr lang="en-US" altLang="zh-CN" sz="1476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(</a:t>
            </a:r>
            <a:r>
              <a:rPr lang="en-US" altLang="zh-CN" sz="1476" dirty="0" err="1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uu,dd,ss</a:t>
            </a:r>
            <a:r>
              <a:rPr lang="en-US" altLang="zh-CN" sz="1476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)</a:t>
            </a:r>
          </a:p>
          <a:p>
            <a:pPr marL="301352" indent="-301352" algn="l" defTabSz="30804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76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450k events</a:t>
            </a:r>
            <a:r>
              <a:rPr lang="zh-CN" altLang="en-US" sz="1476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（</a:t>
            </a:r>
            <a:r>
              <a:rPr lang="en-US" altLang="zh-CN" sz="1476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900k</a:t>
            </a:r>
            <a:r>
              <a:rPr lang="zh-CN" altLang="en-US" sz="1476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 </a:t>
            </a:r>
            <a:r>
              <a:rPr lang="en-US" altLang="zh-CN" sz="1476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jets</a:t>
            </a:r>
            <a:r>
              <a:rPr lang="zh-CN" altLang="en-US" sz="1476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）</a:t>
            </a:r>
            <a:r>
              <a:rPr lang="en-US" altLang="zh-CN" sz="1476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for each class</a:t>
            </a:r>
          </a:p>
          <a:p>
            <a:pPr marL="301352" indent="-301352" algn="l" defTabSz="308049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1476" dirty="0">
              <a:solidFill>
                <a:srgbClr val="1649FF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Wingdings" pitchFamily="2" charset="2"/>
            </a:endParaRPr>
          </a:p>
          <a:p>
            <a:pPr marL="301352" indent="-301352" algn="l" defTabSz="30804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76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Take particle level information a input</a:t>
            </a:r>
          </a:p>
          <a:p>
            <a:pPr marL="301352" lvl="1" indent="-301352" algn="l" defTabSz="308049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1476" dirty="0">
              <a:solidFill>
                <a:srgbClr val="1649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642CD1D-50EA-7D85-5D2A-3A616A531C0F}"/>
              </a:ext>
            </a:extLst>
          </p:cNvPr>
          <p:cNvSpPr txBox="1"/>
          <p:nvPr/>
        </p:nvSpPr>
        <p:spPr>
          <a:xfrm>
            <a:off x="3897972" y="3382048"/>
            <a:ext cx="3576527" cy="135152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301352" lvl="1" indent="-301352" algn="l" defTabSz="308049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1400" dirty="0">
                <a:solidFill>
                  <a:srgbClr val="1649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4-momenta </a:t>
            </a:r>
          </a:p>
          <a:p>
            <a:pPr marL="301352" lvl="1" indent="-301352" algn="l" defTabSz="308049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1400" dirty="0">
                <a:solidFill>
                  <a:srgbClr val="1649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d0/z0</a:t>
            </a:r>
          </a:p>
          <a:p>
            <a:pPr marL="301352" lvl="1" indent="-301352" algn="l" defTabSz="308049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1400" dirty="0">
                <a:solidFill>
                  <a:srgbClr val="1649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PID </a:t>
            </a:r>
          </a:p>
          <a:p>
            <a:pPr marL="301352" lvl="1" indent="-301352" algn="l" defTabSz="308049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1400" dirty="0">
                <a:solidFill>
                  <a:srgbClr val="1649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… … </a:t>
            </a:r>
            <a:endParaRPr lang="zh-CN" altLang="en-US" sz="1400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634A0C7-E6F4-3A4B-27ED-CE5189FE8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6" y="3382048"/>
            <a:ext cx="2380556" cy="1154209"/>
          </a:xfrm>
          <a:prstGeom prst="rect">
            <a:avLst/>
          </a:prstGeom>
        </p:spPr>
      </p:pic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C01DD27-D99C-CE91-A840-6F9B3596B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第五届高能物理计算暑期学校 （</a:t>
            </a:r>
            <a:r>
              <a:rPr lang="en-US" altLang="zh-CN"/>
              <a:t>2024</a:t>
            </a:r>
            <a:r>
              <a:rPr lang="zh-CN" altLang="en-US"/>
              <a:t>）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202D252-403A-F463-0715-B1C682FDB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C3516-1732-405E-BFEB-FAF803AA32D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6011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16AEE9B-673E-5110-4D17-81178BBC2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2024/8/21-24</a:t>
            </a:r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53AAE05-452F-BE99-FAD7-AFFE51A7ACF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0627" y="102393"/>
            <a:ext cx="7886700" cy="993775"/>
          </a:xfrm>
        </p:spPr>
        <p:txBody>
          <a:bodyPr>
            <a:normAutofit/>
          </a:bodyPr>
          <a:lstStyle/>
          <a:p>
            <a:pPr algn="ctr"/>
            <a:r>
              <a:rPr lang="en-US" altLang="zh-CN" sz="2531" dirty="0">
                <a:solidFill>
                  <a:srgbClr val="1649FF"/>
                </a:solidFill>
              </a:rPr>
              <a:t>Multiplicity, impact parameters </a:t>
            </a:r>
            <a:endParaRPr kumimoji="1" lang="zh-CN" altLang="en-US" cap="none" dirty="0">
              <a:solidFill>
                <a:srgbClr val="1649FF"/>
              </a:solidFill>
              <a:latin typeface="+mj-ea"/>
              <a:ea typeface="+mj-ea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08DD432-4B01-ACAE-AF69-26B8A6F52D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321" y="1296881"/>
            <a:ext cx="5579313" cy="1714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FFDF5E0-4853-E843-43F7-C4B913E80A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574" y="3050230"/>
            <a:ext cx="5579313" cy="1714800"/>
          </a:xfrm>
          <a:prstGeom prst="rect">
            <a:avLst/>
          </a:prstGeom>
        </p:spPr>
      </p:pic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F411633-E30A-6F1D-6E07-8545A7EAA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第五届高能物理计算暑期学校 （</a:t>
            </a:r>
            <a:r>
              <a:rPr lang="en-US" altLang="zh-CN"/>
              <a:t>2024</a:t>
            </a:r>
            <a:r>
              <a:rPr lang="zh-CN" altLang="en-US"/>
              <a:t>）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E98D19B-BCC1-540C-8BC4-34F75DB6E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C3516-1732-405E-BFEB-FAF803AA32D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67530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16AEE9B-673E-5110-4D17-81178BBC2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2024/8/21-24</a:t>
            </a:r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53AAE05-452F-BE99-FAD7-AFFE51A7ACF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7951" y="130092"/>
            <a:ext cx="7886700" cy="993775"/>
          </a:xfrm>
        </p:spPr>
        <p:txBody>
          <a:bodyPr>
            <a:normAutofit/>
          </a:bodyPr>
          <a:lstStyle/>
          <a:p>
            <a:pPr algn="ctr"/>
            <a:r>
              <a:rPr lang="en-US" altLang="zh-CN" sz="2531" dirty="0">
                <a:solidFill>
                  <a:srgbClr val="1649FF"/>
                </a:solidFill>
              </a:rPr>
              <a:t>PID information </a:t>
            </a:r>
            <a:endParaRPr kumimoji="1" lang="zh-CN" altLang="en-US" cap="none" dirty="0">
              <a:solidFill>
                <a:srgbClr val="1649FF"/>
              </a:solidFill>
              <a:latin typeface="+mj-ea"/>
              <a:ea typeface="+mj-ea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AE8F8CF-0F4A-2B39-1917-2371846B0F84}"/>
              </a:ext>
            </a:extLst>
          </p:cNvPr>
          <p:cNvSpPr txBox="1"/>
          <p:nvPr/>
        </p:nvSpPr>
        <p:spPr>
          <a:xfrm>
            <a:off x="7332893" y="2863478"/>
            <a:ext cx="54166" cy="3786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6789" tIns="26789" rIns="26789" bIns="26789" numCol="1" spcCol="38100" rtlCol="0" anchor="ctr">
            <a:spAutoFit/>
          </a:bodyPr>
          <a:lstStyle/>
          <a:p>
            <a:pPr defTabSz="308049"/>
            <a:endParaRPr lang="zh-CN" altLang="en-US" sz="2109" dirty="0">
              <a:solidFill>
                <a:srgbClr val="1649FF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21F786C-4C4D-6B0A-53BA-80A1D04C8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793" y="1447098"/>
            <a:ext cx="7193612" cy="239787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3A2C3504-1E11-5F75-2680-99F6826D3DF8}"/>
              </a:ext>
            </a:extLst>
          </p:cNvPr>
          <p:cNvSpPr txBox="1"/>
          <p:nvPr/>
        </p:nvSpPr>
        <p:spPr>
          <a:xfrm>
            <a:off x="3058254" y="4400774"/>
            <a:ext cx="3272051" cy="478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chemeClr val="tx1"/>
                </a:solidFill>
              </a:rPr>
              <a:t>Weighted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by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momenta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D219549-9A36-54E8-AA1A-F2B0E3D863BC}"/>
              </a:ext>
            </a:extLst>
          </p:cNvPr>
          <p:cNvSpPr txBox="1"/>
          <p:nvPr/>
        </p:nvSpPr>
        <p:spPr>
          <a:xfrm>
            <a:off x="1928248" y="3922053"/>
            <a:ext cx="354584" cy="478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1649FF"/>
                </a:solidFill>
              </a:rPr>
              <a:t>b</a:t>
            </a:r>
            <a:endParaRPr kumimoji="1" lang="zh-CN" altLang="en-US" dirty="0">
              <a:solidFill>
                <a:srgbClr val="1649FF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6E5661A-AB69-0FE9-366C-C93F604673BA}"/>
              </a:ext>
            </a:extLst>
          </p:cNvPr>
          <p:cNvSpPr txBox="1"/>
          <p:nvPr/>
        </p:nvSpPr>
        <p:spPr>
          <a:xfrm>
            <a:off x="4411539" y="3883510"/>
            <a:ext cx="320922" cy="478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1649FF"/>
                </a:solidFill>
              </a:rPr>
              <a:t>c</a:t>
            </a:r>
            <a:endParaRPr kumimoji="1" lang="zh-CN" altLang="en-US" dirty="0">
              <a:solidFill>
                <a:srgbClr val="1649FF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50BC544-54B4-08F5-11F5-1C8201101088}"/>
              </a:ext>
            </a:extLst>
          </p:cNvPr>
          <p:cNvSpPr txBox="1"/>
          <p:nvPr/>
        </p:nvSpPr>
        <p:spPr>
          <a:xfrm>
            <a:off x="6454005" y="3883510"/>
            <a:ext cx="761747" cy="478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1649FF"/>
                </a:solidFill>
              </a:rPr>
              <a:t>light</a:t>
            </a:r>
            <a:endParaRPr kumimoji="1" lang="zh-CN" altLang="en-US" dirty="0">
              <a:solidFill>
                <a:srgbClr val="1649FF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A951D4-524F-D688-DC0F-8CB8DE7FC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第五届高能物理计算暑期学校 （</a:t>
            </a:r>
            <a:r>
              <a:rPr lang="en-US" altLang="zh-CN"/>
              <a:t>2024</a:t>
            </a:r>
            <a:r>
              <a:rPr lang="zh-CN" altLang="en-US"/>
              <a:t>）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14341AD-FF61-8AAC-78E6-863C45E95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C3516-1732-405E-BFEB-FAF803AA32D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13802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8973461-0B03-13F8-7C07-2C98558E0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8816" y="883735"/>
            <a:ext cx="3932969" cy="2471291"/>
          </a:xfrm>
          <a:prstGeom prst="rect">
            <a:avLst/>
          </a:prstGeom>
        </p:spPr>
      </p:pic>
      <p:cxnSp>
        <p:nvCxnSpPr>
          <p:cNvPr id="6" name="直线连接符 5">
            <a:extLst>
              <a:ext uri="{FF2B5EF4-FFF2-40B4-BE49-F238E27FC236}">
                <a16:creationId xmlns:a16="http://schemas.microsoft.com/office/drawing/2014/main" id="{1D488F59-597A-8B14-B1CF-7DEB6C96E229}"/>
              </a:ext>
            </a:extLst>
          </p:cNvPr>
          <p:cNvCxnSpPr/>
          <p:nvPr/>
        </p:nvCxnSpPr>
        <p:spPr>
          <a:xfrm>
            <a:off x="3830289" y="2870257"/>
            <a:ext cx="3117099" cy="0"/>
          </a:xfrm>
          <a:prstGeom prst="line">
            <a:avLst/>
          </a:prstGeom>
          <a:ln w="28575">
            <a:solidFill>
              <a:srgbClr val="164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1306EAB1-E294-201A-18BC-7A0D605332C0}"/>
              </a:ext>
            </a:extLst>
          </p:cNvPr>
          <p:cNvSpPr txBox="1"/>
          <p:nvPr/>
        </p:nvSpPr>
        <p:spPr>
          <a:xfrm>
            <a:off x="1505097" y="3586232"/>
            <a:ext cx="3630203" cy="1221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1687" dirty="0">
                <a:solidFill>
                  <a:srgbClr val="1649FF"/>
                </a:solidFill>
              </a:rPr>
              <a:t>Take c-tagging as example</a:t>
            </a:r>
          </a:p>
          <a:p>
            <a:pPr>
              <a:lnSpc>
                <a:spcPct val="150000"/>
              </a:lnSpc>
            </a:pPr>
            <a:r>
              <a:rPr kumimoji="1" lang="en-US" altLang="zh-CN" sz="1687" dirty="0">
                <a:solidFill>
                  <a:srgbClr val="1649FF"/>
                </a:solidFill>
              </a:rPr>
              <a:t>sqrt(0.584/0.345)=1.3</a:t>
            </a:r>
          </a:p>
          <a:p>
            <a:pPr>
              <a:lnSpc>
                <a:spcPct val="150000"/>
              </a:lnSpc>
            </a:pPr>
            <a:r>
              <a:rPr kumimoji="1" lang="en-US" altLang="zh-CN" sz="1687" dirty="0">
                <a:solidFill>
                  <a:srgbClr val="FF0000"/>
                </a:solidFill>
              </a:rPr>
              <a:t>Statistical uncertainty: 30%  </a:t>
            </a:r>
            <a:endParaRPr kumimoji="1" lang="zh-CN" altLang="en-US" sz="1687" dirty="0">
              <a:solidFill>
                <a:srgbClr val="FF0000"/>
              </a:solidFill>
            </a:endParaRPr>
          </a:p>
        </p:txBody>
      </p:sp>
      <p:pic>
        <p:nvPicPr>
          <p:cNvPr id="8" name="Picture 16">
            <a:extLst>
              <a:ext uri="{FF2B5EF4-FFF2-40B4-BE49-F238E27FC236}">
                <a16:creationId xmlns:a16="http://schemas.microsoft.com/office/drawing/2014/main" id="{5912E95C-3014-733F-F8BC-3B77D7323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3513" y="4072705"/>
            <a:ext cx="2411499" cy="563090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047FA90-E7BD-934D-3238-47E8093A34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2885" y="190934"/>
            <a:ext cx="4773173" cy="48389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5D16D161-8D02-102F-128D-42A0D71F6FC8}"/>
              </a:ext>
            </a:extLst>
          </p:cNvPr>
          <p:cNvSpPr txBox="1"/>
          <p:nvPr/>
        </p:nvSpPr>
        <p:spPr>
          <a:xfrm>
            <a:off x="1285668" y="397829"/>
            <a:ext cx="747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dirty="0">
                <a:solidFill>
                  <a:schemeClr val="tx1"/>
                </a:solidFill>
              </a:rPr>
              <a:t>Accuracy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ACAC6C2-2141-35C2-E7F4-AAA6C2709EDB}"/>
              </a:ext>
            </a:extLst>
          </p:cNvPr>
          <p:cNvSpPr txBox="1"/>
          <p:nvPr/>
        </p:nvSpPr>
        <p:spPr>
          <a:xfrm>
            <a:off x="888846" y="1988575"/>
            <a:ext cx="12506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100" dirty="0">
                <a:solidFill>
                  <a:schemeClr val="tx1"/>
                </a:solidFill>
              </a:rPr>
              <a:t>Purity ✕ efficiency</a:t>
            </a:r>
            <a:endParaRPr kumimoji="1" lang="zh-CN" altLang="en-US" sz="1100" dirty="0">
              <a:solidFill>
                <a:schemeClr val="tx1"/>
              </a:solidFill>
            </a:endParaRPr>
          </a:p>
        </p:txBody>
      </p:sp>
      <p:cxnSp>
        <p:nvCxnSpPr>
          <p:cNvPr id="11" name="直线箭头连接符 10">
            <a:extLst>
              <a:ext uri="{FF2B5EF4-FFF2-40B4-BE49-F238E27FC236}">
                <a16:creationId xmlns:a16="http://schemas.microsoft.com/office/drawing/2014/main" id="{E356E6FE-4ED9-4927-DD46-94B86BC6BB8A}"/>
              </a:ext>
            </a:extLst>
          </p:cNvPr>
          <p:cNvCxnSpPr>
            <a:stCxn id="5" idx="3"/>
          </p:cNvCxnSpPr>
          <p:nvPr/>
        </p:nvCxnSpPr>
        <p:spPr>
          <a:xfrm flipV="1">
            <a:off x="2032987" y="536328"/>
            <a:ext cx="763376" cy="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线箭头连接符 11">
            <a:extLst>
              <a:ext uri="{FF2B5EF4-FFF2-40B4-BE49-F238E27FC236}">
                <a16:creationId xmlns:a16="http://schemas.microsoft.com/office/drawing/2014/main" id="{E69AB1E5-5860-ACB5-86AD-E138F90FCB4B}"/>
              </a:ext>
            </a:extLst>
          </p:cNvPr>
          <p:cNvCxnSpPr/>
          <p:nvPr/>
        </p:nvCxnSpPr>
        <p:spPr>
          <a:xfrm flipV="1">
            <a:off x="2139509" y="2148927"/>
            <a:ext cx="763376" cy="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下箭头 12">
            <a:extLst>
              <a:ext uri="{FF2B5EF4-FFF2-40B4-BE49-F238E27FC236}">
                <a16:creationId xmlns:a16="http://schemas.microsoft.com/office/drawing/2014/main" id="{9DEB68EB-9F28-D33B-909A-51ED2C68C386}"/>
              </a:ext>
            </a:extLst>
          </p:cNvPr>
          <p:cNvSpPr/>
          <p:nvPr/>
        </p:nvSpPr>
        <p:spPr>
          <a:xfrm>
            <a:off x="4572000" y="4515067"/>
            <a:ext cx="45719" cy="241456"/>
          </a:xfrm>
          <a:prstGeom prst="downArrow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8F23855-8BAC-4033-AA49-4A2923A25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2024/8/21-24</a:t>
            </a:r>
            <a:endParaRPr lang="zh-CN" altLang="en-US"/>
          </a:p>
        </p:txBody>
      </p:sp>
      <p:sp>
        <p:nvSpPr>
          <p:cNvPr id="10" name="页脚占位符 9">
            <a:extLst>
              <a:ext uri="{FF2B5EF4-FFF2-40B4-BE49-F238E27FC236}">
                <a16:creationId xmlns:a16="http://schemas.microsoft.com/office/drawing/2014/main" id="{48C8A451-FB92-CE83-0D9D-982CDF5C1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第五届高能物理计算暑期学校 （</a:t>
            </a:r>
            <a:r>
              <a:rPr lang="en-US" altLang="zh-CN" dirty="0"/>
              <a:t>2024</a:t>
            </a:r>
            <a:r>
              <a:rPr lang="zh-CN" altLang="en-US" dirty="0"/>
              <a:t>）</a:t>
            </a:r>
          </a:p>
        </p:txBody>
      </p:sp>
      <p:sp>
        <p:nvSpPr>
          <p:cNvPr id="14" name="灯片编号占位符 13">
            <a:extLst>
              <a:ext uri="{FF2B5EF4-FFF2-40B4-BE49-F238E27FC236}">
                <a16:creationId xmlns:a16="http://schemas.microsoft.com/office/drawing/2014/main" id="{C7CCD33A-D8E5-C471-B818-EB9CB67BC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C3516-1732-405E-BFEB-FAF803AA32D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9586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6ABE96-4269-B7C7-7FFB-6D53301D1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2024/8/21-24</a:t>
            </a:r>
            <a:endParaRPr 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2A3217-2371-5FD9-2509-061501D3D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第五届高能物理计算暑期学校 （</a:t>
            </a:r>
            <a:r>
              <a:rPr lang="en-US" altLang="zh-CN"/>
              <a:t>2024</a:t>
            </a:r>
            <a:r>
              <a:rPr lang="zh-CN" altLang="en-US"/>
              <a:t>）</a:t>
            </a:r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0C5C63-0C35-9996-4AA0-96E18E7D0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</a:t>
            </a:fld>
            <a:endParaRPr 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2464284B-FC6A-4B53-A6CE-A26E01B0D19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0228" y="274638"/>
            <a:ext cx="7886700" cy="993775"/>
          </a:xfrm>
        </p:spPr>
        <p:txBody>
          <a:bodyPr/>
          <a:lstStyle/>
          <a:p>
            <a:pPr algn="ctr"/>
            <a:r>
              <a:rPr kumimoji="1" lang="en-US" altLang="zh-CN" dirty="0"/>
              <a:t>Disclaimers 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C2E7BAE-BAA2-8CE9-D107-82C51CECFBE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60228" y="1385888"/>
            <a:ext cx="7886700" cy="32639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kumimoji="1" lang="en-US" altLang="zh-CN" dirty="0"/>
              <a:t>This is a very personal review, highly biased </a:t>
            </a:r>
          </a:p>
          <a:p>
            <a:pPr>
              <a:lnSpc>
                <a:spcPct val="150000"/>
              </a:lnSpc>
            </a:pPr>
            <a:r>
              <a:rPr kumimoji="1" lang="en-US" altLang="zh-CN" dirty="0"/>
              <a:t>And mainly focusing on classification problems 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offline data processing</a:t>
            </a:r>
          </a:p>
        </p:txBody>
      </p:sp>
    </p:spTree>
    <p:extLst>
      <p:ext uri="{BB962C8B-B14F-4D97-AF65-F5344CB8AC3E}">
        <p14:creationId xmlns:p14="http://schemas.microsoft.com/office/powerpoint/2010/main" val="14894040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B034D20-3E71-0972-E93A-60BA169C8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2024/8/21-24</a:t>
            </a:r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C15707B-A53D-06E6-FF57-5D63035C2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第五届高能物理计算暑期学校 （</a:t>
            </a:r>
            <a:r>
              <a:rPr lang="en-US" altLang="zh-CN"/>
              <a:t>2024</a:t>
            </a:r>
            <a:r>
              <a:rPr lang="zh-CN" altLang="en-US"/>
              <a:t>）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8F5DE3A-0691-86DB-9183-00E34D2D1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C3516-1732-405E-BFEB-FAF803AA32D0}" type="slidenum">
              <a:rPr lang="zh-CN" altLang="en-US" smtClean="0"/>
              <a:t>20</a:t>
            </a:fld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FB373AB-3A5C-DADF-1997-EB0929964C6D}"/>
              </a:ext>
            </a:extLst>
          </p:cNvPr>
          <p:cNvSpPr txBox="1"/>
          <p:nvPr/>
        </p:nvSpPr>
        <p:spPr>
          <a:xfrm>
            <a:off x="3983873" y="4509303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Lucida Grande" panose="020B0600040502020204" pitchFamily="34" charset="0"/>
              </a:rPr>
              <a:t>Phys. Rev. Lett. 132, 221802 (2024)</a:t>
            </a:r>
            <a:endParaRPr lang="zh-CN" altLang="en-US" sz="120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519E7D9-DC53-C565-A6A5-C4A778A48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301" y="280148"/>
            <a:ext cx="4459250" cy="405441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C9692A69-AA1B-5F19-5BC0-4798B234FE4F}"/>
              </a:ext>
            </a:extLst>
          </p:cNvPr>
          <p:cNvSpPr txBox="1"/>
          <p:nvPr/>
        </p:nvSpPr>
        <p:spPr>
          <a:xfrm>
            <a:off x="702135" y="1275907"/>
            <a:ext cx="3722494" cy="1251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chemeClr val="tx1"/>
                </a:solidFill>
              </a:rPr>
              <a:t>11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classes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endParaRPr kumimoji="1" lang="en-US" altLang="zh-CN" dirty="0">
              <a:solidFill>
                <a:schemeClr val="tx1"/>
              </a:solidFill>
            </a:endParaRPr>
          </a:p>
          <a:p>
            <a:endParaRPr kumimoji="1" lang="en-US" altLang="zh-CN" dirty="0">
              <a:solidFill>
                <a:schemeClr val="tx1"/>
              </a:solidFill>
            </a:endParaRPr>
          </a:p>
          <a:p>
            <a:r>
              <a:rPr kumimoji="1" lang="en-US" altLang="zh-CN" dirty="0">
                <a:solidFill>
                  <a:schemeClr val="tx1"/>
                </a:solidFill>
              </a:rPr>
              <a:t>Ambitious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test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by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M.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Ruan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47129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2024/8/21-24</a:t>
            </a:r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第五届高能物理计算暑期学校 （</a:t>
            </a:r>
            <a:r>
              <a:rPr lang="en-US" altLang="zh-CN"/>
              <a:t>2024</a:t>
            </a:r>
            <a:r>
              <a:rPr lang="zh-CN" altLang="en-US"/>
              <a:t>）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3F122-030E-47C0-AB1E-D94723EA90D8}" type="slidenum">
              <a:rPr lang="zh-CN" altLang="en-US" smtClean="0"/>
              <a:t>21</a:t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768350" y="7938"/>
            <a:ext cx="8375650" cy="71437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zh-CN" altLang="en-US" sz="3000" b="1" u="sng" dirty="0">
                <a:latin typeface="Calibri" panose="020F0502020204030204" pitchFamily="34" charset="0"/>
                <a:cs typeface="Calibri" panose="020F0502020204030204" pitchFamily="34" charset="0"/>
              </a:rPr>
              <a:t>𝑊 </a:t>
            </a:r>
            <a:r>
              <a:rPr lang="en-US" altLang="zh-CN" sz="3000" b="1" u="sng" dirty="0">
                <a:latin typeface="Calibri" panose="020F0502020204030204" pitchFamily="34" charset="0"/>
                <a:cs typeface="Calibri" panose="020F0502020204030204" pitchFamily="34" charset="0"/>
              </a:rPr>
              <a:t>Jet Taggers</a:t>
            </a:r>
            <a:r>
              <a:rPr lang="en-US" altLang="zh-CN" sz="3200" b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(ATLAS,</a:t>
            </a:r>
            <a:r>
              <a:rPr lang="zh-CN" altLang="en-US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zh-CN" altLang="en-US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Shudong</a:t>
            </a:r>
            <a:r>
              <a:rPr lang="zh-CN" altLang="en-US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Wang)</a:t>
            </a:r>
            <a:endParaRPr lang="en-US" altLang="zh-CN" sz="30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768350" y="814388"/>
            <a:ext cx="8375650" cy="396875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defRPr/>
            </a:pPr>
            <a:r>
              <a:rPr lang="en-US" altLang="zh-CN" sz="1350" dirty="0">
                <a:latin typeface="Calibri" panose="020F0502020204030204" pitchFamily="34" charset="0"/>
                <a:cs typeface="Calibri" panose="020F0502020204030204" pitchFamily="34" charset="0"/>
              </a:rPr>
              <a:t>In this study, a maximum of 200 constituents are considered by all constituent-based taggers. Only a small portion of jets in the dataset have more than 200 constituents (less than 0.04%). As jet constituents are sorted by decreasing </a:t>
            </a:r>
            <a:r>
              <a:rPr lang="zh-CN" alt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𝑝</a:t>
            </a:r>
            <a:r>
              <a:rPr lang="en-US" altLang="zh-CN" sz="135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altLang="zh-CN" sz="1350" dirty="0">
                <a:latin typeface="Calibri" panose="020F0502020204030204" pitchFamily="34" charset="0"/>
                <a:cs typeface="Calibri" panose="020F0502020204030204" pitchFamily="34" charset="0"/>
              </a:rPr>
              <a:t>, truncation eliminates the softest constituents of the jet.</a:t>
            </a:r>
            <a:endParaRPr lang="en-US" altLang="zh-CN" sz="135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75C4AEB6-7C8B-4CDE-A676-5DE6791439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66"/>
          <a:stretch/>
        </p:blipFill>
        <p:spPr>
          <a:xfrm>
            <a:off x="2747231" y="4295792"/>
            <a:ext cx="3410195" cy="31802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1234CCB-63CF-42B0-B90B-50B15883B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6813" y="1697290"/>
            <a:ext cx="3540613" cy="255710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BA4A8240-E16C-7F66-7E16-A2C1713BC5D8}"/>
              </a:ext>
            </a:extLst>
          </p:cNvPr>
          <p:cNvSpPr txBox="1"/>
          <p:nvPr/>
        </p:nvSpPr>
        <p:spPr>
          <a:xfrm>
            <a:off x="6068526" y="243592"/>
            <a:ext cx="2446824" cy="478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1649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kumimoji="1" lang="zh-CN" altLang="en-US" dirty="0">
                <a:solidFill>
                  <a:srgbClr val="1649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一对喷注</a:t>
            </a:r>
            <a:r>
              <a:rPr kumimoji="1" lang="en-US" altLang="zh-CN" dirty="0">
                <a:solidFill>
                  <a:srgbClr val="1649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endParaRPr lang="zh-CN" altLang="en-US" dirty="0">
              <a:solidFill>
                <a:srgbClr val="164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0905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2024/8/21-24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3F122-030E-47C0-AB1E-D94723EA90D8}" type="slidenum">
              <a:rPr lang="zh-CN" altLang="en-US" smtClean="0"/>
              <a:t>22</a:t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768350" y="7938"/>
            <a:ext cx="8375650" cy="71437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zh-CN" altLang="en-US" sz="3000" b="1" u="sng" dirty="0">
                <a:latin typeface="Calibri" panose="020F0502020204030204" pitchFamily="34" charset="0"/>
                <a:cs typeface="Calibri" panose="020F0502020204030204" pitchFamily="34" charset="0"/>
              </a:rPr>
              <a:t>𝑊 </a:t>
            </a:r>
            <a:r>
              <a:rPr lang="en-US" altLang="zh-CN" sz="3000" b="1" u="sng" dirty="0">
                <a:latin typeface="Calibri" panose="020F0502020204030204" pitchFamily="34" charset="0"/>
                <a:cs typeface="Calibri" panose="020F0502020204030204" pitchFamily="34" charset="0"/>
              </a:rPr>
              <a:t>Jet Taggers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412222" y="784841"/>
            <a:ext cx="4310728" cy="3919894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10000"/>
              </a:lnSpc>
              <a:buNone/>
              <a:defRPr/>
            </a:pPr>
            <a:endParaRPr lang="en-US" altLang="zh-CN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defRPr/>
            </a:pPr>
            <a:r>
              <a:rPr lang="en-US" altLang="zh-CN" sz="1500" dirty="0">
                <a:latin typeface="Calibri" panose="020F0502020204030204" pitchFamily="34" charset="0"/>
                <a:cs typeface="Calibri" panose="020F0502020204030204" pitchFamily="34" charset="0"/>
              </a:rPr>
              <a:t>Particle Flow Network(PFN)/Energy Flow Network(EFN)</a:t>
            </a:r>
          </a:p>
          <a:p>
            <a:pPr lvl="1">
              <a:lnSpc>
                <a:spcPct val="110000"/>
              </a:lnSpc>
              <a:defRPr/>
            </a:pPr>
            <a:r>
              <a:rPr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Based on </a:t>
            </a:r>
            <a:r>
              <a:rPr lang="en-US" altLang="zh-CN" sz="1200" dirty="0">
                <a:latin typeface="Bodoni MT" panose="02070603080606020203" pitchFamily="18" charset="0"/>
                <a:cs typeface="Calibri" panose="020F0502020204030204" pitchFamily="34" charset="0"/>
              </a:rPr>
              <a:t>Deep Sets Theorem</a:t>
            </a:r>
          </a:p>
          <a:p>
            <a:pPr lvl="1">
              <a:lnSpc>
                <a:spcPct val="110000"/>
              </a:lnSpc>
              <a:defRPr/>
            </a:pPr>
            <a:r>
              <a:rPr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200" i="1" dirty="0"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JHEP01(2019)121</a:t>
            </a:r>
            <a:endParaRPr lang="en-US" altLang="zh-CN" sz="15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10000"/>
              </a:lnSpc>
              <a:defRPr/>
            </a:pPr>
            <a:endParaRPr lang="en-US" altLang="zh-CN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defRPr/>
            </a:pPr>
            <a:r>
              <a:rPr lang="en-US" altLang="zh-CN" sz="1500" dirty="0">
                <a:latin typeface="Calibri" panose="020F0502020204030204" pitchFamily="34" charset="0"/>
                <a:cs typeface="Calibri" panose="020F0502020204030204" pitchFamily="34" charset="0"/>
              </a:rPr>
              <a:t>ParticleNet</a:t>
            </a:r>
          </a:p>
          <a:p>
            <a:pPr lvl="1">
              <a:lnSpc>
                <a:spcPct val="110000"/>
              </a:lnSpc>
              <a:spcBef>
                <a:spcPts val="750"/>
              </a:spcBef>
              <a:defRPr/>
            </a:pPr>
            <a:r>
              <a:rPr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Customized graph neural network architecture for jet tagging with the point cloud approach</a:t>
            </a:r>
          </a:p>
          <a:p>
            <a:pPr lvl="1">
              <a:lnSpc>
                <a:spcPct val="110000"/>
              </a:lnSpc>
              <a:spcBef>
                <a:spcPts val="750"/>
              </a:spcBef>
              <a:defRPr/>
            </a:pPr>
            <a:r>
              <a:rPr lang="en-US" altLang="zh-CN" sz="1200" i="1" dirty="0" err="1">
                <a:solidFill>
                  <a:srgbClr val="0563C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Phys.Rev.D</a:t>
            </a:r>
            <a:r>
              <a:rPr lang="en-US" altLang="zh-CN" sz="1200" i="1" dirty="0"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101 (2020) 5, 056019</a:t>
            </a:r>
            <a:r>
              <a:rPr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lnSpc>
                <a:spcPct val="110000"/>
              </a:lnSpc>
              <a:buNone/>
              <a:defRPr/>
            </a:pPr>
            <a:endParaRPr lang="en-US" altLang="zh-CN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defRPr/>
            </a:pPr>
            <a:r>
              <a:rPr lang="en-US" altLang="zh-CN" sz="1500" dirty="0">
                <a:latin typeface="Calibri" panose="020F0502020204030204" pitchFamily="34" charset="0"/>
                <a:cs typeface="Calibri" panose="020F0502020204030204" pitchFamily="34" charset="0"/>
              </a:rPr>
              <a:t>ParticleTransformer</a:t>
            </a:r>
          </a:p>
          <a:p>
            <a:pPr lvl="1">
              <a:lnSpc>
                <a:spcPct val="110000"/>
              </a:lnSpc>
              <a:spcBef>
                <a:spcPts val="750"/>
              </a:spcBef>
              <a:defRPr/>
            </a:pPr>
            <a:r>
              <a:rPr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Transformer designed for particle physics</a:t>
            </a:r>
          </a:p>
          <a:p>
            <a:pPr lvl="1">
              <a:lnSpc>
                <a:spcPct val="110000"/>
              </a:lnSpc>
              <a:spcBef>
                <a:spcPts val="750"/>
              </a:spcBef>
              <a:defRPr/>
            </a:pPr>
            <a:r>
              <a:rPr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200" i="1" dirty="0" err="1">
                <a:solidFill>
                  <a:srgbClr val="0563C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</a:t>
            </a:r>
            <a:r>
              <a:rPr lang="en-US" altLang="zh-CN" sz="1200" i="1" dirty="0"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2202.03772</a:t>
            </a:r>
            <a:endParaRPr lang="en-US" altLang="zh-C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0BC58A64-71D7-4E5B-B0AF-E6299A2F20CD}"/>
              </a:ext>
            </a:extLst>
          </p:cNvPr>
          <p:cNvGrpSpPr/>
          <p:nvPr/>
        </p:nvGrpSpPr>
        <p:grpSpPr>
          <a:xfrm>
            <a:off x="5155577" y="1564917"/>
            <a:ext cx="3689180" cy="2013665"/>
            <a:chOff x="7500739" y="3923099"/>
            <a:chExt cx="4364954" cy="239198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03C1F85D-C59B-405E-8FB7-E25D546BE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00739" y="3923099"/>
              <a:ext cx="4364954" cy="1972518"/>
            </a:xfrm>
            <a:prstGeom prst="rect">
              <a:avLst/>
            </a:prstGeom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CA916285-34EE-4319-8E28-0719D1B451B1}"/>
                </a:ext>
              </a:extLst>
            </p:cNvPr>
            <p:cNvSpPr txBox="1"/>
            <p:nvPr/>
          </p:nvSpPr>
          <p:spPr>
            <a:xfrm>
              <a:off x="8067327" y="5945748"/>
              <a:ext cx="328647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Input features used in each tagger.</a:t>
              </a:r>
              <a:endParaRPr lang="zh-CN" altLang="en-US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5E1373-09FA-362F-4AA2-FCABE1BA3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第五届高能物理计算暑期学校 （</a:t>
            </a:r>
            <a:r>
              <a:rPr lang="en-US" altLang="zh-CN"/>
              <a:t>2024</a:t>
            </a:r>
            <a:r>
              <a:rPr lang="zh-CN" altLang="en-US"/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13475050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2024/8/21-24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3F122-030E-47C0-AB1E-D94723EA90D8}" type="slidenum">
              <a:rPr lang="zh-CN" altLang="en-US" smtClean="0"/>
              <a:t>23</a:t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768350" y="7938"/>
            <a:ext cx="8375650" cy="71437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altLang="zh-CN" sz="3000" b="1" u="sng" dirty="0">
                <a:latin typeface="Calibri" panose="020F0502020204030204" pitchFamily="34" charset="0"/>
                <a:cs typeface="Calibri" panose="020F0502020204030204" pitchFamily="34" charset="0"/>
              </a:rPr>
              <a:t>Tagger Performance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99ADB46-1BEC-4AB4-B002-9D75DC38F327}"/>
              </a:ext>
            </a:extLst>
          </p:cNvPr>
          <p:cNvSpPr txBox="1"/>
          <p:nvPr/>
        </p:nvSpPr>
        <p:spPr>
          <a:xfrm>
            <a:off x="428497" y="580073"/>
            <a:ext cx="45728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latin typeface="Calibri" panose="020F0502020204030204" pitchFamily="34" charset="0"/>
                <a:cs typeface="Calibri" panose="020F0502020204030204" pitchFamily="34" charset="0"/>
              </a:rPr>
              <a:t>Comparison of different taggers</a:t>
            </a:r>
            <a:endParaRPr lang="zh-CN" alt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F96275B-D8C4-45EE-9269-E45DD60AB875}"/>
              </a:ext>
            </a:extLst>
          </p:cNvPr>
          <p:cNvSpPr txBox="1"/>
          <p:nvPr/>
        </p:nvSpPr>
        <p:spPr>
          <a:xfrm>
            <a:off x="307594" y="2096494"/>
            <a:ext cx="3758931" cy="954107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a signal efficiency of 0.5 (0.8) case, </a:t>
            </a:r>
          </a:p>
          <a:p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background rejection of ParticleTransformer is about 1.8-2.8 (1.6-2.7) times better than the baseline tagger.</a:t>
            </a:r>
            <a:endParaRPr lang="zh-CN" alt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7BB631D-95B4-4FBD-B5A2-439D78BFA512}"/>
              </a:ext>
            </a:extLst>
          </p:cNvPr>
          <p:cNvSpPr txBox="1"/>
          <p:nvPr/>
        </p:nvSpPr>
        <p:spPr>
          <a:xfrm>
            <a:off x="592876" y="603200"/>
            <a:ext cx="29329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Calculated using samples with steeply falling </a:t>
            </a:r>
            <a:r>
              <a:rPr lang="en-US" altLang="zh-CN" sz="1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pT</a:t>
            </a:r>
            <a:r>
              <a:rPr lang="en-US" altLang="zh-CN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spectra,</a:t>
            </a:r>
            <a:r>
              <a:rPr lang="zh-CN" alt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i.e.</a:t>
            </a:r>
            <a:r>
              <a:rPr lang="zh-CN" alt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both</a:t>
            </a:r>
            <a:r>
              <a:rPr lang="zh-CN" alt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 &amp; </a:t>
            </a:r>
            <a:r>
              <a:rPr lang="en-US" altLang="zh-CN" sz="1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bkg</a:t>
            </a:r>
            <a:r>
              <a:rPr lang="en-US" altLang="zh-CN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weighted to have falling </a:t>
            </a:r>
            <a:r>
              <a:rPr lang="en-US" altLang="zh-CN" sz="1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pT</a:t>
            </a:r>
            <a:r>
              <a:rPr lang="en-US" altLang="zh-CN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spectra.</a:t>
            </a:r>
            <a:endParaRPr lang="zh-CN" altLang="en-US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03BC96A-D7C1-4744-A1F5-1D39BC6E9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第五届高能物理计算暑期学校 （</a:t>
            </a:r>
            <a:r>
              <a:rPr lang="en-US" altLang="zh-CN"/>
              <a:t>2024</a:t>
            </a:r>
            <a:r>
              <a:rPr lang="zh-CN" altLang="en-US"/>
              <a:t>）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01E680DF-1FEE-4725-86A6-7FF2E43E9B53}"/>
              </a:ext>
            </a:extLst>
          </p:cNvPr>
          <p:cNvGrpSpPr/>
          <p:nvPr/>
        </p:nvGrpSpPr>
        <p:grpSpPr>
          <a:xfrm>
            <a:off x="4066525" y="660979"/>
            <a:ext cx="4973917" cy="3821542"/>
            <a:chOff x="4062965" y="642844"/>
            <a:chExt cx="4973917" cy="3821542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D055F573-872B-4AF3-9EB0-A47750AD8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6131"/>
            <a:stretch/>
          </p:blipFill>
          <p:spPr>
            <a:xfrm>
              <a:off x="4062965" y="642844"/>
              <a:ext cx="4973917" cy="3821542"/>
            </a:xfrm>
            <a:prstGeom prst="rect">
              <a:avLst/>
            </a:prstGeom>
          </p:spPr>
        </p:pic>
        <p:cxnSp>
          <p:nvCxnSpPr>
            <p:cNvPr id="7" name="直线连接符 6">
              <a:extLst>
                <a:ext uri="{FF2B5EF4-FFF2-40B4-BE49-F238E27FC236}">
                  <a16:creationId xmlns:a16="http://schemas.microsoft.com/office/drawing/2014/main" id="{4F332E83-67E7-8EC2-B654-88AFE957873F}"/>
                </a:ext>
              </a:extLst>
            </p:cNvPr>
            <p:cNvCxnSpPr>
              <a:cxnSpLocks/>
            </p:cNvCxnSpPr>
            <p:nvPr/>
          </p:nvCxnSpPr>
          <p:spPr>
            <a:xfrm>
              <a:off x="6838122" y="1982147"/>
              <a:ext cx="0" cy="1527786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直线连接符 10">
              <a:extLst>
                <a:ext uri="{FF2B5EF4-FFF2-40B4-BE49-F238E27FC236}">
                  <a16:creationId xmlns:a16="http://schemas.microsoft.com/office/drawing/2014/main" id="{C6C6F909-4E11-6670-B938-642C3CB5CA77}"/>
                </a:ext>
              </a:extLst>
            </p:cNvPr>
            <p:cNvCxnSpPr>
              <a:cxnSpLocks/>
            </p:cNvCxnSpPr>
            <p:nvPr/>
          </p:nvCxnSpPr>
          <p:spPr>
            <a:xfrm>
              <a:off x="8029870" y="1982147"/>
              <a:ext cx="0" cy="1527786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093725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2024/8/21-24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3F122-030E-47C0-AB1E-D94723EA90D8}" type="slidenum">
              <a:rPr lang="zh-CN" altLang="en-US" smtClean="0"/>
              <a:t>24</a:t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768350" y="7938"/>
            <a:ext cx="8375650" cy="71437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altLang="zh-CN" sz="3000" b="1" u="sng" dirty="0">
                <a:latin typeface="Calibri" panose="020F0502020204030204" pitchFamily="34" charset="0"/>
                <a:cs typeface="Calibri" panose="020F0502020204030204" pitchFamily="34" charset="0"/>
              </a:rPr>
              <a:t>Tagger Performance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45BD843-E054-4D92-B6CC-522F6055E120}"/>
              </a:ext>
            </a:extLst>
          </p:cNvPr>
          <p:cNvSpPr txBox="1"/>
          <p:nvPr/>
        </p:nvSpPr>
        <p:spPr>
          <a:xfrm>
            <a:off x="1180106" y="3507460"/>
            <a:ext cx="7070760" cy="916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83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Transformers the best</a:t>
            </a:r>
          </a:p>
          <a:p>
            <a:pPr>
              <a:lnSpc>
                <a:spcPct val="150000"/>
              </a:lnSpc>
            </a:pPr>
            <a:r>
              <a:rPr lang="en-US" altLang="zh-CN" sz="1883" dirty="0">
                <a:solidFill>
                  <a:srgbClr val="164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the # of parameters is almost one order of magnitude larger </a:t>
            </a:r>
            <a:endParaRPr lang="zh-CN" altLang="en-US" sz="1883" dirty="0">
              <a:solidFill>
                <a:srgbClr val="1649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65C018A-9FE1-4645-AFFE-11741D4F7756}"/>
              </a:ext>
            </a:extLst>
          </p:cNvPr>
          <p:cNvSpPr txBox="1"/>
          <p:nvPr/>
        </p:nvSpPr>
        <p:spPr>
          <a:xfrm>
            <a:off x="428497" y="580073"/>
            <a:ext cx="45728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latin typeface="Calibri" panose="020F0502020204030204" pitchFamily="34" charset="0"/>
                <a:cs typeface="Calibri" panose="020F0502020204030204" pitchFamily="34" charset="0"/>
              </a:rPr>
              <a:t>Comparison of different taggers</a:t>
            </a:r>
            <a:endParaRPr lang="zh-CN" alt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987FD41-F052-45CB-A297-F8B15D14E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411" y="1103411"/>
            <a:ext cx="7653488" cy="1879550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E27CDB0F-CF6A-719C-782D-81F3757E035A}"/>
              </a:ext>
            </a:extLst>
          </p:cNvPr>
          <p:cNvSpPr/>
          <p:nvPr/>
        </p:nvSpPr>
        <p:spPr>
          <a:xfrm>
            <a:off x="6145618" y="1103411"/>
            <a:ext cx="893135" cy="1749603"/>
          </a:xfrm>
          <a:prstGeom prst="ellipse">
            <a:avLst/>
          </a:prstGeom>
          <a:noFill/>
          <a:ln w="28575">
            <a:solidFill>
              <a:srgbClr val="1649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59767F5-BAA2-A92C-BE74-8BEC864B3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第五届高能物理计算暑期学校 （</a:t>
            </a:r>
            <a:r>
              <a:rPr lang="en-US" altLang="zh-CN"/>
              <a:t>2024</a:t>
            </a:r>
            <a:r>
              <a:rPr lang="zh-CN" altLang="en-US"/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33981676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0178619-2F19-9F64-18F8-3536204031E0}"/>
              </a:ext>
            </a:extLst>
          </p:cNvPr>
          <p:cNvSpPr txBox="1"/>
          <p:nvPr/>
        </p:nvSpPr>
        <p:spPr>
          <a:xfrm>
            <a:off x="6425263" y="0"/>
            <a:ext cx="2410916" cy="41036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2000" i="1" dirty="0" err="1"/>
              <a:t>e</a:t>
            </a:r>
            <a:r>
              <a:rPr lang="en-US" altLang="zh-CN" sz="2000" i="1" baseline="30000" dirty="0" err="1"/>
              <a:t>+</a:t>
            </a:r>
            <a:r>
              <a:rPr lang="en-US" altLang="zh-CN" sz="2000" i="1" dirty="0" err="1"/>
              <a:t>e</a:t>
            </a:r>
            <a:r>
              <a:rPr lang="en-US" altLang="zh-CN" sz="2000" i="1" baseline="30000" dirty="0"/>
              <a:t>-</a:t>
            </a:r>
            <a:r>
              <a:rPr lang="zh-CN" altLang="en-US" sz="2000" i="1" dirty="0"/>
              <a:t> </a:t>
            </a:r>
            <a:r>
              <a:rPr lang="en-US" altLang="zh-CN" sz="2000" i="1" dirty="0">
                <a:sym typeface="Wingdings" pitchFamily="2" charset="2"/>
              </a:rPr>
              <a:t></a:t>
            </a:r>
            <a:r>
              <a:rPr lang="zh-CN" altLang="en-US" sz="2000" i="1" dirty="0">
                <a:sym typeface="Wingdings" pitchFamily="2" charset="2"/>
              </a:rPr>
              <a:t> </a:t>
            </a:r>
            <a:r>
              <a:rPr lang="en-US" altLang="zh-CN" sz="2000" i="1" dirty="0">
                <a:sym typeface="Wingdings" pitchFamily="2" charset="2"/>
              </a:rPr>
              <a:t>ZH</a:t>
            </a:r>
            <a:r>
              <a:rPr lang="zh-CN" altLang="en-US" sz="2000" i="1" dirty="0">
                <a:sym typeface="Wingdings" pitchFamily="2" charset="2"/>
              </a:rPr>
              <a:t> </a:t>
            </a:r>
            <a:r>
              <a:rPr lang="en-US" altLang="zh-CN" sz="2000" i="1" dirty="0">
                <a:sym typeface="Wingdings" pitchFamily="2" charset="2"/>
              </a:rPr>
              <a:t></a:t>
            </a:r>
            <a:r>
              <a:rPr lang="zh-CN" altLang="en-US" sz="2000" i="1" dirty="0">
                <a:sym typeface="Wingdings" pitchFamily="2" charset="2"/>
              </a:rPr>
              <a:t> </a:t>
            </a:r>
            <a:r>
              <a:rPr lang="en-US" altLang="zh-CN" sz="2000" i="1" dirty="0">
                <a:sym typeface="Wingdings" pitchFamily="2" charset="2"/>
              </a:rPr>
              <a:t>4</a:t>
            </a:r>
            <a:r>
              <a:rPr lang="zh-CN" altLang="en-US" sz="2000" i="1" dirty="0">
                <a:sym typeface="Wingdings" pitchFamily="2" charset="2"/>
              </a:rPr>
              <a:t> </a:t>
            </a:r>
            <a:r>
              <a:rPr lang="en-US" altLang="zh-CN" sz="2000" i="1" dirty="0">
                <a:sym typeface="Wingdings" pitchFamily="2" charset="2"/>
              </a:rPr>
              <a:t>jets</a:t>
            </a:r>
            <a:r>
              <a:rPr lang="zh-CN" altLang="en-US" sz="2000" i="1" dirty="0">
                <a:sym typeface="Wingdings" pitchFamily="2" charset="2"/>
              </a:rPr>
              <a:t> </a:t>
            </a:r>
            <a:endParaRPr kumimoji="0" lang="zh-CN" altLang="en-US" sz="2000" b="0" i="1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venir Light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FEB585C-C731-E638-3F0C-929C8C74CA6D}"/>
              </a:ext>
            </a:extLst>
          </p:cNvPr>
          <p:cNvGrpSpPr/>
          <p:nvPr/>
        </p:nvGrpSpPr>
        <p:grpSpPr>
          <a:xfrm>
            <a:off x="5832207" y="3109972"/>
            <a:ext cx="3311793" cy="1982877"/>
            <a:chOff x="5698286" y="2933907"/>
            <a:chExt cx="3311793" cy="1982877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4FF0DDC9-755E-84CD-990B-C07CC3723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523" y="3762575"/>
              <a:ext cx="2380556" cy="1154209"/>
            </a:xfrm>
            <a:prstGeom prst="rect">
              <a:avLst/>
            </a:prstGeom>
          </p:spPr>
        </p:pic>
        <p:cxnSp>
          <p:nvCxnSpPr>
            <p:cNvPr id="5" name="直线箭头连接符 4">
              <a:extLst>
                <a:ext uri="{FF2B5EF4-FFF2-40B4-BE49-F238E27FC236}">
                  <a16:creationId xmlns:a16="http://schemas.microsoft.com/office/drawing/2014/main" id="{386A5423-EDEF-D606-82EE-461CD67ED5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98286" y="2933907"/>
              <a:ext cx="1624338" cy="1442593"/>
            </a:xfrm>
            <a:prstGeom prst="straightConnector1">
              <a:avLst/>
            </a:prstGeom>
            <a:ln w="28575">
              <a:solidFill>
                <a:schemeClr val="accent6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B8CA467F-3942-154E-E92A-D1345D40A61A}"/>
              </a:ext>
            </a:extLst>
          </p:cNvPr>
          <p:cNvSpPr txBox="1"/>
          <p:nvPr/>
        </p:nvSpPr>
        <p:spPr>
          <a:xfrm>
            <a:off x="6378049" y="410369"/>
            <a:ext cx="2458130" cy="478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1649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kumimoji="1" lang="zh-CN" altLang="en-US" dirty="0">
                <a:solidFill>
                  <a:srgbClr val="1649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一个事例喷注</a:t>
            </a:r>
            <a:r>
              <a:rPr kumimoji="1" lang="en-US" altLang="zh-CN" dirty="0">
                <a:solidFill>
                  <a:srgbClr val="1649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endParaRPr lang="zh-CN" altLang="en-US" dirty="0">
              <a:solidFill>
                <a:srgbClr val="164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5279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96E08F4B-8308-47E5-A9B8-BBC8E89FB6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7527612"/>
              </p:ext>
            </p:extLst>
          </p:nvPr>
        </p:nvGraphicFramePr>
        <p:xfrm>
          <a:off x="943521" y="1083303"/>
          <a:ext cx="7283088" cy="293059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46724">
                  <a:extLst>
                    <a:ext uri="{9D8B030D-6E8A-4147-A177-3AD203B41FA5}">
                      <a16:colId xmlns:a16="http://schemas.microsoft.com/office/drawing/2014/main" val="3590655905"/>
                    </a:ext>
                  </a:extLst>
                </a:gridCol>
                <a:gridCol w="527060">
                  <a:extLst>
                    <a:ext uri="{9D8B030D-6E8A-4147-A177-3AD203B41FA5}">
                      <a16:colId xmlns:a16="http://schemas.microsoft.com/office/drawing/2014/main" val="1282476430"/>
                    </a:ext>
                  </a:extLst>
                </a:gridCol>
                <a:gridCol w="493877">
                  <a:extLst>
                    <a:ext uri="{9D8B030D-6E8A-4147-A177-3AD203B41FA5}">
                      <a16:colId xmlns:a16="http://schemas.microsoft.com/office/drawing/2014/main" val="1153692354"/>
                    </a:ext>
                  </a:extLst>
                </a:gridCol>
                <a:gridCol w="582332">
                  <a:extLst>
                    <a:ext uri="{9D8B030D-6E8A-4147-A177-3AD203B41FA5}">
                      <a16:colId xmlns:a16="http://schemas.microsoft.com/office/drawing/2014/main" val="911883093"/>
                    </a:ext>
                  </a:extLst>
                </a:gridCol>
                <a:gridCol w="603183">
                  <a:extLst>
                    <a:ext uri="{9D8B030D-6E8A-4147-A177-3AD203B41FA5}">
                      <a16:colId xmlns:a16="http://schemas.microsoft.com/office/drawing/2014/main" val="2812704838"/>
                    </a:ext>
                  </a:extLst>
                </a:gridCol>
                <a:gridCol w="650636">
                  <a:extLst>
                    <a:ext uri="{9D8B030D-6E8A-4147-A177-3AD203B41FA5}">
                      <a16:colId xmlns:a16="http://schemas.microsoft.com/office/drawing/2014/main" val="1407763189"/>
                    </a:ext>
                  </a:extLst>
                </a:gridCol>
                <a:gridCol w="650636">
                  <a:extLst>
                    <a:ext uri="{9D8B030D-6E8A-4147-A177-3AD203B41FA5}">
                      <a16:colId xmlns:a16="http://schemas.microsoft.com/office/drawing/2014/main" val="396176443"/>
                    </a:ext>
                  </a:extLst>
                </a:gridCol>
                <a:gridCol w="650636">
                  <a:extLst>
                    <a:ext uri="{9D8B030D-6E8A-4147-A177-3AD203B41FA5}">
                      <a16:colId xmlns:a16="http://schemas.microsoft.com/office/drawing/2014/main" val="3038940376"/>
                    </a:ext>
                  </a:extLst>
                </a:gridCol>
                <a:gridCol w="650636">
                  <a:extLst>
                    <a:ext uri="{9D8B030D-6E8A-4147-A177-3AD203B41FA5}">
                      <a16:colId xmlns:a16="http://schemas.microsoft.com/office/drawing/2014/main" val="1076517306"/>
                    </a:ext>
                  </a:extLst>
                </a:gridCol>
                <a:gridCol w="611065">
                  <a:extLst>
                    <a:ext uri="{9D8B030D-6E8A-4147-A177-3AD203B41FA5}">
                      <a16:colId xmlns:a16="http://schemas.microsoft.com/office/drawing/2014/main" val="2994615082"/>
                    </a:ext>
                  </a:extLst>
                </a:gridCol>
                <a:gridCol w="816303">
                  <a:extLst>
                    <a:ext uri="{9D8B030D-6E8A-4147-A177-3AD203B41FA5}">
                      <a16:colId xmlns:a16="http://schemas.microsoft.com/office/drawing/2014/main" val="4199603346"/>
                    </a:ext>
                  </a:extLst>
                </a:gridCol>
              </a:tblGrid>
              <a:tr h="553918">
                <a:tc>
                  <a:txBody>
                    <a:bodyPr/>
                    <a:lstStyle/>
                    <a:p>
                      <a:r>
                        <a:rPr lang="en-US" altLang="zh-CN" sz="1400" b="1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latin typeface="+mn-lt"/>
                          <a:ea typeface="黑体" panose="02010609060101010101" pitchFamily="49" charset="-122"/>
                        </a:rPr>
                        <a:t>Prod/decay</a:t>
                      </a:r>
                      <a:endParaRPr lang="zh-CN" altLang="en-US" sz="1400" b="1" baseline="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48221" marR="48221" marT="24110" marB="2411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latin typeface="+mn-lt"/>
                          <a:ea typeface="黑体" panose="02010609060101010101" pitchFamily="49" charset="-122"/>
                        </a:rPr>
                        <a:t>cc</a:t>
                      </a:r>
                      <a:endParaRPr lang="zh-CN" altLang="en-US" sz="1400" b="1" baseline="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48221" marR="48221" marT="24110" marB="2411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latin typeface="+mn-lt"/>
                          <a:ea typeface="黑体" panose="02010609060101010101" pitchFamily="49" charset="-122"/>
                        </a:rPr>
                        <a:t>bb</a:t>
                      </a:r>
                      <a:endParaRPr lang="zh-CN" altLang="en-US" sz="1400" b="1" baseline="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48221" marR="48221" marT="24110" marB="2411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latin typeface="+mn-lt"/>
                          <a:ea typeface="黑体" panose="02010609060101010101" pitchFamily="49" charset="-122"/>
                        </a:rPr>
                        <a:t>mm</a:t>
                      </a:r>
                      <a:endParaRPr lang="zh-CN" altLang="en-US" sz="1400" b="1" baseline="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48221" marR="48221" marT="24110" marB="2411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baseline="0" dirty="0" err="1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latin typeface="Symbol" pitchFamily="2" charset="2"/>
                          <a:ea typeface="黑体" panose="02010609060101010101" pitchFamily="49" charset="-122"/>
                        </a:rPr>
                        <a:t>tt</a:t>
                      </a:r>
                      <a:endParaRPr lang="zh-CN" altLang="en-US" sz="1400" b="1" baseline="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latin typeface="Symbol" pitchFamily="2" charset="2"/>
                        <a:ea typeface="黑体" panose="02010609060101010101" pitchFamily="49" charset="-122"/>
                      </a:endParaRPr>
                    </a:p>
                  </a:txBody>
                  <a:tcPr marL="48221" marR="48221" marT="24110" marB="2411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latin typeface="+mn-lt"/>
                          <a:ea typeface="黑体" panose="02010609060101010101" pitchFamily="49" charset="-122"/>
                        </a:rPr>
                        <a:t>gg</a:t>
                      </a:r>
                      <a:endParaRPr lang="zh-CN" altLang="en-US" sz="1400" b="1" baseline="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48221" marR="48221" marT="24110" marB="2411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latin typeface="+mn-lt"/>
                          <a:ea typeface="黑体" panose="02010609060101010101" pitchFamily="49" charset="-122"/>
                        </a:rPr>
                        <a:t>gg</a:t>
                      </a:r>
                      <a:endParaRPr lang="zh-CN" altLang="en-US" sz="1400" b="1" baseline="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48221" marR="48221" marT="24110" marB="2411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latin typeface="+mn-lt"/>
                          <a:ea typeface="黑体" panose="02010609060101010101" pitchFamily="49" charset="-122"/>
                        </a:rPr>
                        <a:t>WW</a:t>
                      </a:r>
                      <a:endParaRPr lang="zh-CN" altLang="en-US" sz="1400" b="1" baseline="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48221" marR="48221" marT="24110" marB="2411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latin typeface="+mn-lt"/>
                          <a:ea typeface="黑体" panose="02010609060101010101" pitchFamily="49" charset="-122"/>
                        </a:rPr>
                        <a:t>ZZ</a:t>
                      </a:r>
                      <a:endParaRPr lang="zh-CN" altLang="en-US" sz="1400" b="1" baseline="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48221" marR="48221" marT="24110" marB="2411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baseline="0" dirty="0" err="1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latin typeface="+mn-lt"/>
                          <a:ea typeface="黑体" panose="02010609060101010101" pitchFamily="49" charset="-122"/>
                        </a:rPr>
                        <a:t>aZ</a:t>
                      </a:r>
                      <a:endParaRPr lang="zh-CN" altLang="en-US" sz="1400" b="1" baseline="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48221" marR="48221" marT="24110" marB="2411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latin typeface="+mn-lt"/>
                          <a:ea typeface="黑体" panose="02010609060101010101" pitchFamily="49" charset="-122"/>
                        </a:rPr>
                        <a:t>ee,</a:t>
                      </a:r>
                      <a:r>
                        <a:rPr lang="zh-CN" altLang="en-US" sz="1400" b="1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latin typeface="+mn-lt"/>
                          <a:ea typeface="黑体" panose="02010609060101010101" pitchFamily="49" charset="-122"/>
                        </a:rPr>
                        <a:t> </a:t>
                      </a:r>
                      <a:r>
                        <a:rPr lang="en-US" altLang="zh-CN" sz="1400" b="1" baseline="0" dirty="0" err="1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latin typeface="+mn-lt"/>
                          <a:ea typeface="黑体" panose="02010609060101010101" pitchFamily="49" charset="-122"/>
                        </a:rPr>
                        <a:t>uu,dd,ss</a:t>
                      </a:r>
                      <a:endParaRPr lang="zh-CN" altLang="en-US" sz="1400" b="1" baseline="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48221" marR="48221" marT="24110" marB="2411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8001889"/>
                  </a:ext>
                </a:extLst>
              </a:tr>
              <a:tr h="475335">
                <a:tc>
                  <a:txBody>
                    <a:bodyPr/>
                    <a:lstStyle/>
                    <a:p>
                      <a:r>
                        <a:rPr lang="en-US" altLang="zh-CN" sz="1400" b="1" baseline="0" dirty="0" err="1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latin typeface="+mn-lt"/>
                          <a:ea typeface="黑体" panose="02010609060101010101" pitchFamily="49" charset="-122"/>
                        </a:rPr>
                        <a:t>eeH</a:t>
                      </a:r>
                      <a:endParaRPr lang="en-US" altLang="zh-CN" sz="1400" b="1" baseline="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48221" marR="48221" marT="24110" marB="2411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lt"/>
                          <a:ea typeface="黑体" panose="02010609060101010101" pitchFamily="49" charset="-122"/>
                        </a:rPr>
                        <a:t>3</a:t>
                      </a:r>
                      <a:endParaRPr lang="zh-CN" altLang="en-US" sz="1400" b="1" baseline="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FF0000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48221" marR="48221" marT="24110" marB="2411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lt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1400" b="1" baseline="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FF0000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48221" marR="48221" marT="24110" marB="2411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lt"/>
                          <a:ea typeface="黑体" panose="02010609060101010101" pitchFamily="49" charset="-122"/>
                        </a:rPr>
                        <a:t>5</a:t>
                      </a:r>
                      <a:endParaRPr lang="zh-CN" altLang="en-US" sz="1400" b="1" baseline="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FF0000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48221" marR="48221" marT="24110" marB="2411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lt"/>
                          <a:ea typeface="黑体" panose="02010609060101010101" pitchFamily="49" charset="-122"/>
                        </a:rPr>
                        <a:t>2</a:t>
                      </a:r>
                      <a:endParaRPr lang="zh-CN" altLang="en-US" sz="1400" b="1" baseline="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FF0000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48221" marR="48221" marT="24110" marB="2411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lt"/>
                          <a:ea typeface="黑体" panose="02010609060101010101" pitchFamily="49" charset="-122"/>
                        </a:rPr>
                        <a:t>4</a:t>
                      </a:r>
                      <a:endParaRPr lang="zh-CN" altLang="en-US" sz="1400" b="1" baseline="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FF0000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48221" marR="48221" marT="24110" marB="2411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lt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1400" b="1" baseline="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FF0000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48221" marR="48221" marT="24110" marB="2411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lt"/>
                          <a:ea typeface="黑体" panose="02010609060101010101" pitchFamily="49" charset="-122"/>
                        </a:rPr>
                        <a:t>2</a:t>
                      </a:r>
                      <a:endParaRPr lang="zh-CN" altLang="en-US" sz="1400" b="1" baseline="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FF0000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48221" marR="48221" marT="24110" marB="2411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lt"/>
                          <a:ea typeface="黑体" panose="02010609060101010101" pitchFamily="49" charset="-122"/>
                        </a:rPr>
                        <a:t>3</a:t>
                      </a:r>
                      <a:endParaRPr lang="zh-CN" altLang="en-US" sz="1400" b="1" baseline="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FF0000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48221" marR="48221" marT="24110" marB="2411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lt"/>
                          <a:ea typeface="黑体" panose="02010609060101010101" pitchFamily="49" charset="-122"/>
                        </a:rPr>
                        <a:t>5</a:t>
                      </a:r>
                      <a:endParaRPr lang="zh-CN" altLang="en-US" sz="1400" b="1" baseline="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FF0000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48221" marR="48221" marT="24110" marB="2411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altLang="zh-CN" sz="1400" b="1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黑体" panose="02010609060101010101" pitchFamily="49" charset="-122"/>
                        </a:rPr>
                        <a:t>Not</a:t>
                      </a:r>
                      <a:r>
                        <a:rPr lang="zh-CN" altLang="en-US" sz="1400" b="1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黑体" panose="02010609060101010101" pitchFamily="49" charset="-122"/>
                        </a:rPr>
                        <a:t> </a:t>
                      </a:r>
                      <a:r>
                        <a:rPr lang="en-US" altLang="zh-CN" sz="1400" b="1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黑体" panose="02010609060101010101" pitchFamily="49" charset="-122"/>
                        </a:rPr>
                        <a:t>covered</a:t>
                      </a:r>
                      <a:r>
                        <a:rPr lang="zh-CN" altLang="en-US" sz="1400" b="1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黑体" panose="02010609060101010101" pitchFamily="49" charset="-122"/>
                        </a:rPr>
                        <a:t> </a:t>
                      </a:r>
                      <a:r>
                        <a:rPr lang="en-US" altLang="zh-CN" sz="1400" b="1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黑体" panose="02010609060101010101" pitchFamily="49" charset="-122"/>
                        </a:rPr>
                        <a:t>yet</a:t>
                      </a:r>
                      <a:r>
                        <a:rPr lang="zh-CN" altLang="en-US" sz="1400" b="1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ea typeface="黑体" panose="02010609060101010101" pitchFamily="49" charset="-122"/>
                        </a:rPr>
                        <a:t> </a:t>
                      </a:r>
                    </a:p>
                  </a:txBody>
                  <a:tcPr marL="48221" marR="48221" marT="24110" marB="24110" vert="vert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5817001"/>
                  </a:ext>
                </a:extLst>
              </a:tr>
              <a:tr h="475335">
                <a:tc>
                  <a:txBody>
                    <a:bodyPr/>
                    <a:lstStyle/>
                    <a:p>
                      <a:r>
                        <a:rPr lang="en-US" altLang="zh-CN" sz="1400" b="1" baseline="0" dirty="0" err="1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latin typeface="+mn-lt"/>
                          <a:ea typeface="黑体" panose="02010609060101010101" pitchFamily="49" charset="-122"/>
                        </a:rPr>
                        <a:t>mmH</a:t>
                      </a:r>
                      <a:endParaRPr lang="zh-CN" altLang="en-US" sz="1400" b="1" baseline="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48221" marR="48221" marT="24110" marB="2411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lt"/>
                          <a:ea typeface="黑体" panose="02010609060101010101" pitchFamily="49" charset="-122"/>
                        </a:rPr>
                        <a:t>3</a:t>
                      </a:r>
                      <a:endParaRPr lang="zh-CN" altLang="en-US" sz="1400" b="1" baseline="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FF0000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48221" marR="48221" marT="24110" marB="2411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lt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1400" b="1" baseline="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FF0000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48221" marR="48221" marT="24110" marB="2411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lt"/>
                          <a:ea typeface="黑体" panose="02010609060101010101" pitchFamily="49" charset="-122"/>
                        </a:rPr>
                        <a:t>5</a:t>
                      </a:r>
                      <a:endParaRPr lang="zh-CN" altLang="en-US" sz="1400" b="1" baseline="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FF0000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48221" marR="48221" marT="24110" marB="2411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lt"/>
                          <a:ea typeface="黑体" panose="02010609060101010101" pitchFamily="49" charset="-122"/>
                        </a:rPr>
                        <a:t>2</a:t>
                      </a:r>
                      <a:endParaRPr lang="zh-CN" altLang="en-US" sz="1400" b="1" baseline="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FF0000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48221" marR="48221" marT="24110" marB="2411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lt"/>
                          <a:ea typeface="黑体" panose="02010609060101010101" pitchFamily="49" charset="-122"/>
                        </a:rPr>
                        <a:t>4</a:t>
                      </a:r>
                      <a:endParaRPr lang="zh-CN" altLang="en-US" sz="1400" b="1" baseline="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FF0000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48221" marR="48221" marT="24110" marB="2411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lt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1400" b="1" baseline="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FF0000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48221" marR="48221" marT="24110" marB="2411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lt"/>
                          <a:ea typeface="黑体" panose="02010609060101010101" pitchFamily="49" charset="-122"/>
                        </a:rPr>
                        <a:t>2</a:t>
                      </a:r>
                      <a:endParaRPr lang="zh-CN" altLang="en-US" sz="1400" b="1" baseline="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FF0000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48221" marR="48221" marT="24110" marB="2411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lt"/>
                          <a:ea typeface="黑体" panose="02010609060101010101" pitchFamily="49" charset="-122"/>
                        </a:rPr>
                        <a:t>3</a:t>
                      </a:r>
                      <a:endParaRPr lang="zh-CN" altLang="en-US" sz="1400" b="1" baseline="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FF0000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48221" marR="48221" marT="24110" marB="2411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lt"/>
                          <a:ea typeface="黑体" panose="02010609060101010101" pitchFamily="49" charset="-122"/>
                        </a:rPr>
                        <a:t>5</a:t>
                      </a:r>
                      <a:endParaRPr lang="zh-CN" altLang="en-US" sz="1400" b="1" baseline="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FF0000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48221" marR="48221" marT="24110" marB="2411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 sz="1600" b="1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highlight>
                          <a:srgbClr val="FF00FF"/>
                        </a:highlight>
                      </a:endParaRPr>
                    </a:p>
                  </a:txBody>
                  <a:tcPr marL="64294" marR="64294" marT="32147" marB="32147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3511619"/>
                  </a:ext>
                </a:extLst>
              </a:tr>
              <a:tr h="475335">
                <a:tc>
                  <a:txBody>
                    <a:bodyPr/>
                    <a:lstStyle/>
                    <a:p>
                      <a:r>
                        <a:rPr lang="en-US" altLang="zh-CN" sz="1400" b="1" baseline="0" dirty="0" err="1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latin typeface="Symbol" pitchFamily="2" charset="2"/>
                          <a:ea typeface="黑体" panose="02010609060101010101" pitchFamily="49" charset="-122"/>
                        </a:rPr>
                        <a:t>tt</a:t>
                      </a:r>
                      <a:r>
                        <a:rPr lang="en-US" altLang="zh-CN" sz="1400" b="1" baseline="0" dirty="0" err="1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latin typeface="+mn-lt"/>
                          <a:ea typeface="黑体" panose="02010609060101010101" pitchFamily="49" charset="-122"/>
                        </a:rPr>
                        <a:t>H</a:t>
                      </a:r>
                      <a:endParaRPr lang="zh-CN" altLang="en-US" sz="1400" b="1" baseline="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48221" marR="48221" marT="24110" marB="2411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lt"/>
                          <a:ea typeface="黑体" panose="02010609060101010101" pitchFamily="49" charset="-122"/>
                        </a:rPr>
                        <a:t>3</a:t>
                      </a:r>
                      <a:endParaRPr lang="zh-CN" altLang="en-US" sz="1400" b="1" baseline="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FF0000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48221" marR="48221" marT="24110" marB="2411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lt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1400" b="1" baseline="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FF0000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48221" marR="48221" marT="24110" marB="2411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lt"/>
                          <a:ea typeface="黑体" panose="02010609060101010101" pitchFamily="49" charset="-122"/>
                        </a:rPr>
                        <a:t>5</a:t>
                      </a:r>
                      <a:endParaRPr lang="zh-CN" altLang="en-US" sz="1400" b="1" baseline="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FF0000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48221" marR="48221" marT="24110" marB="2411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lt"/>
                          <a:ea typeface="黑体" panose="02010609060101010101" pitchFamily="49" charset="-122"/>
                        </a:rPr>
                        <a:t>2</a:t>
                      </a:r>
                      <a:endParaRPr lang="zh-CN" altLang="en-US" sz="1400" b="1" baseline="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FF0000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48221" marR="48221" marT="24110" marB="2411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lt"/>
                          <a:ea typeface="黑体" panose="02010609060101010101" pitchFamily="49" charset="-122"/>
                        </a:rPr>
                        <a:t>4</a:t>
                      </a:r>
                      <a:endParaRPr lang="zh-CN" altLang="en-US" sz="1400" b="1" baseline="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FF0000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48221" marR="48221" marT="24110" marB="2411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lt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1400" b="1" baseline="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FF0000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48221" marR="48221" marT="24110" marB="2411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lt"/>
                          <a:ea typeface="黑体" panose="02010609060101010101" pitchFamily="49" charset="-122"/>
                        </a:rPr>
                        <a:t>2</a:t>
                      </a:r>
                      <a:endParaRPr lang="zh-CN" altLang="en-US" sz="1400" b="1" baseline="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FF0000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48221" marR="48221" marT="24110" marB="2411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lt"/>
                          <a:ea typeface="黑体" panose="02010609060101010101" pitchFamily="49" charset="-122"/>
                        </a:rPr>
                        <a:t>3</a:t>
                      </a:r>
                      <a:endParaRPr lang="zh-CN" altLang="en-US" sz="1400" b="1" baseline="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FF0000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48221" marR="48221" marT="24110" marB="2411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lt"/>
                          <a:ea typeface="黑体" panose="02010609060101010101" pitchFamily="49" charset="-122"/>
                        </a:rPr>
                        <a:t>5</a:t>
                      </a:r>
                      <a:endParaRPr lang="zh-CN" altLang="en-US" sz="1400" b="1" baseline="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FF0000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48221" marR="48221" marT="24110" marB="2411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 sz="1600" b="1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highlight>
                          <a:srgbClr val="FF00FF"/>
                        </a:highlight>
                      </a:endParaRPr>
                    </a:p>
                  </a:txBody>
                  <a:tcPr marL="64294" marR="64294" marT="32147" marB="32147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0986555"/>
                  </a:ext>
                </a:extLst>
              </a:tr>
              <a:tr h="475335">
                <a:tc>
                  <a:txBody>
                    <a:bodyPr/>
                    <a:lstStyle/>
                    <a:p>
                      <a:r>
                        <a:rPr lang="en-US" altLang="zh-CN" sz="1400" b="1" baseline="0" dirty="0" err="1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latin typeface="+mn-lt"/>
                          <a:ea typeface="黑体" panose="02010609060101010101" pitchFamily="49" charset="-122"/>
                        </a:rPr>
                        <a:t>qqH</a:t>
                      </a:r>
                      <a:endParaRPr lang="zh-CN" altLang="en-US" sz="1400" b="1" baseline="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48221" marR="48221" marT="24110" marB="2411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lt"/>
                          <a:ea typeface="黑体" panose="02010609060101010101" pitchFamily="49" charset="-122"/>
                        </a:rPr>
                        <a:t>4</a:t>
                      </a:r>
                      <a:endParaRPr lang="zh-CN" altLang="en-US" sz="1400" b="1" baseline="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FF0000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48221" marR="48221" marT="24110" marB="2411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lt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1400" b="1" baseline="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FF0000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48221" marR="48221" marT="24110" marB="2411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lt"/>
                          <a:ea typeface="黑体" panose="02010609060101010101" pitchFamily="49" charset="-122"/>
                        </a:rPr>
                        <a:t>2</a:t>
                      </a:r>
                      <a:endParaRPr lang="zh-CN" altLang="en-US" sz="1400" b="1" baseline="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FF0000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48221" marR="48221" marT="24110" marB="2411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lt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1400" b="1" baseline="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FF0000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48221" marR="48221" marT="24110" marB="2411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lt"/>
                          <a:ea typeface="黑体" panose="02010609060101010101" pitchFamily="49" charset="-122"/>
                        </a:rPr>
                        <a:t>2</a:t>
                      </a:r>
                      <a:endParaRPr lang="zh-CN" altLang="en-US" sz="1400" b="1" baseline="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FF0000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48221" marR="48221" marT="24110" marB="2411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lt"/>
                          <a:ea typeface="黑体" panose="02010609060101010101" pitchFamily="49" charset="-122"/>
                        </a:rPr>
                        <a:t>5</a:t>
                      </a:r>
                      <a:endParaRPr lang="zh-CN" altLang="en-US" sz="1400" b="1" baseline="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FF0000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48221" marR="48221" marT="24110" marB="2411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lt"/>
                          <a:ea typeface="黑体" panose="02010609060101010101" pitchFamily="49" charset="-122"/>
                        </a:rPr>
                        <a:t>5</a:t>
                      </a:r>
                      <a:endParaRPr lang="zh-CN" altLang="en-US" sz="1400" b="1" baseline="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FF0000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48221" marR="48221" marT="24110" marB="2411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lt"/>
                          <a:ea typeface="黑体" panose="02010609060101010101" pitchFamily="49" charset="-122"/>
                        </a:rPr>
                        <a:t>5</a:t>
                      </a:r>
                      <a:endParaRPr lang="zh-CN" altLang="en-US" sz="1400" b="1" baseline="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FF0000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48221" marR="48221" marT="24110" marB="2411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lt"/>
                          <a:ea typeface="黑体" panose="02010609060101010101" pitchFamily="49" charset="-122"/>
                        </a:rPr>
                        <a:t>3</a:t>
                      </a:r>
                      <a:endParaRPr lang="zh-CN" altLang="en-US" sz="1400" b="1" baseline="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FF0000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48221" marR="48221" marT="24110" marB="2411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 sz="1600" b="1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highlight>
                          <a:srgbClr val="FF00FF"/>
                        </a:highlight>
                      </a:endParaRPr>
                    </a:p>
                  </a:txBody>
                  <a:tcPr marL="64294" marR="64294" marT="32147" marB="32147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6755349"/>
                  </a:ext>
                </a:extLst>
              </a:tr>
              <a:tr h="475335">
                <a:tc>
                  <a:txBody>
                    <a:bodyPr/>
                    <a:lstStyle/>
                    <a:p>
                      <a:r>
                        <a:rPr lang="en-US" altLang="zh-CN" sz="1400" b="1" baseline="0" dirty="0" err="1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ysClr val="windowText" lastClr="000000"/>
                          </a:solidFill>
                          <a:latin typeface="+mn-lt"/>
                          <a:ea typeface="黑体" panose="02010609060101010101" pitchFamily="49" charset="-122"/>
                        </a:rPr>
                        <a:t>nnH</a:t>
                      </a:r>
                      <a:endParaRPr lang="en-US" altLang="zh-CN" sz="1400" b="1" baseline="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ysClr val="windowText" lastClr="000000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48221" marR="48221" marT="24110" marB="2411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lt"/>
                          <a:ea typeface="黑体" panose="02010609060101010101" pitchFamily="49" charset="-122"/>
                        </a:rPr>
                        <a:t>5</a:t>
                      </a:r>
                      <a:endParaRPr lang="zh-CN" altLang="en-US" sz="1400" b="1" baseline="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FF0000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48221" marR="48221" marT="24110" marB="2411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lt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1400" b="1" baseline="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FF0000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48221" marR="48221" marT="24110" marB="2411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lt"/>
                          <a:ea typeface="黑体" panose="02010609060101010101" pitchFamily="49" charset="-122"/>
                        </a:rPr>
                        <a:t>3</a:t>
                      </a:r>
                      <a:endParaRPr lang="zh-CN" altLang="en-US" sz="1400" b="1" baseline="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FF0000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48221" marR="48221" marT="24110" marB="2411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lt"/>
                          <a:ea typeface="黑体" panose="02010609060101010101" pitchFamily="49" charset="-122"/>
                        </a:rPr>
                        <a:t>2</a:t>
                      </a:r>
                      <a:endParaRPr lang="zh-CN" altLang="en-US" sz="1400" b="1" baseline="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FF0000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48221" marR="48221" marT="24110" marB="2411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lt"/>
                          <a:ea typeface="黑体" panose="02010609060101010101" pitchFamily="49" charset="-122"/>
                        </a:rPr>
                        <a:t>3</a:t>
                      </a:r>
                      <a:endParaRPr lang="zh-CN" altLang="en-US" sz="1400" b="1" baseline="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FF0000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48221" marR="48221" marT="24110" marB="2411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lt"/>
                          <a:ea typeface="黑体" panose="02010609060101010101" pitchFamily="49" charset="-122"/>
                        </a:rPr>
                        <a:t>5</a:t>
                      </a:r>
                      <a:endParaRPr lang="zh-CN" altLang="en-US" sz="1400" b="1" baseline="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FF0000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48221" marR="48221" marT="24110" marB="2411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lt"/>
                          <a:ea typeface="黑体" panose="02010609060101010101" pitchFamily="49" charset="-122"/>
                        </a:rPr>
                        <a:t>4</a:t>
                      </a:r>
                      <a:endParaRPr lang="zh-CN" altLang="en-US" sz="1400" b="1" baseline="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FF0000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48221" marR="48221" marT="24110" marB="2411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lt"/>
                          <a:ea typeface="黑体" panose="02010609060101010101" pitchFamily="49" charset="-122"/>
                        </a:rPr>
                        <a:t>2</a:t>
                      </a:r>
                      <a:endParaRPr lang="zh-CN" altLang="en-US" sz="1400" b="1" baseline="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FF0000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48221" marR="48221" marT="24110" marB="2411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baseline="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+mn-lt"/>
                          <a:ea typeface="黑体" panose="02010609060101010101" pitchFamily="49" charset="-122"/>
                        </a:rPr>
                        <a:t>4</a:t>
                      </a:r>
                      <a:endParaRPr lang="zh-CN" altLang="en-US" sz="1400" b="1" baseline="0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rgbClr val="FF0000"/>
                        </a:solidFill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48221" marR="48221" marT="24110" marB="2411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 sz="1600" b="1" dirty="0">
                        <a:ln>
                          <a:solidFill>
                            <a:schemeClr val="bg1">
                              <a:alpha val="0"/>
                            </a:schemeClr>
                          </a:solidFill>
                        </a:ln>
                        <a:solidFill>
                          <a:schemeClr val="tx1"/>
                        </a:solidFill>
                        <a:highlight>
                          <a:srgbClr val="FF00FF"/>
                        </a:highlight>
                      </a:endParaRPr>
                    </a:p>
                  </a:txBody>
                  <a:tcPr marL="64294" marR="64294" marT="32147" marB="32147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301892"/>
                  </a:ext>
                </a:extLst>
              </a:tr>
            </a:tbl>
          </a:graphicData>
        </a:graphic>
      </p:graphicFrame>
      <p:sp>
        <p:nvSpPr>
          <p:cNvPr id="8" name="矩形 7">
            <a:extLst>
              <a:ext uri="{FF2B5EF4-FFF2-40B4-BE49-F238E27FC236}">
                <a16:creationId xmlns:a16="http://schemas.microsoft.com/office/drawing/2014/main" id="{2577D58D-A6C6-91EC-FA93-937094D1D31A}"/>
              </a:ext>
            </a:extLst>
          </p:cNvPr>
          <p:cNvSpPr/>
          <p:nvPr/>
        </p:nvSpPr>
        <p:spPr>
          <a:xfrm>
            <a:off x="2026823" y="1613668"/>
            <a:ext cx="5387388" cy="1898327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all" spc="38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532C1DC-A87C-4350-0C02-CC0E4C752E01}"/>
              </a:ext>
            </a:extLst>
          </p:cNvPr>
          <p:cNvSpPr txBox="1"/>
          <p:nvPr/>
        </p:nvSpPr>
        <p:spPr>
          <a:xfrm>
            <a:off x="1079862" y="257438"/>
            <a:ext cx="7333739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Many processes are selected </a:t>
            </a:r>
            <a:r>
              <a:rPr lang="en-US" altLang="zh-CN" sz="2800" dirty="0">
                <a:solidFill>
                  <a:schemeClr val="bg1"/>
                </a:solidFill>
              </a:rPr>
              <a:t>simultaneously </a:t>
            </a:r>
            <a:r>
              <a:rPr kumimoji="0" lang="en-US" altLang="zh-CN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 </a:t>
            </a:r>
            <a:endParaRPr kumimoji="0" lang="zh-CN" altLang="en-US" sz="2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Avenir Light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36B3E50-E898-F8B6-31DD-951ADF11BFC7}"/>
              </a:ext>
            </a:extLst>
          </p:cNvPr>
          <p:cNvSpPr txBox="1"/>
          <p:nvPr/>
        </p:nvSpPr>
        <p:spPr>
          <a:xfrm>
            <a:off x="1904515" y="4497957"/>
            <a:ext cx="5249834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Avenir Light"/>
              </a:rPr>
              <a:t>Consider:  psi(2S) </a:t>
            </a:r>
            <a:r>
              <a:rPr kumimoji="0" lang="en-US" altLang="zh-CN" sz="1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 pi+ pi- J/psi, J/psi  various processes </a:t>
            </a:r>
            <a:endParaRPr kumimoji="0" lang="zh-CN" altLang="en-US" sz="1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icrosoft YaHei" panose="020B0503020204020204" pitchFamily="34" charset="-122"/>
              <a:ea typeface="Microsoft YaHei" panose="020B0503020204020204" pitchFamily="34" charset="-122"/>
              <a:sym typeface="Avenir Light"/>
            </a:endParaRPr>
          </a:p>
        </p:txBody>
      </p:sp>
      <p:sp>
        <p:nvSpPr>
          <p:cNvPr id="12" name="左大括号 11">
            <a:extLst>
              <a:ext uri="{FF2B5EF4-FFF2-40B4-BE49-F238E27FC236}">
                <a16:creationId xmlns:a16="http://schemas.microsoft.com/office/drawing/2014/main" id="{34C31307-20DE-5BB3-35A6-BCCBC676BD5E}"/>
              </a:ext>
            </a:extLst>
          </p:cNvPr>
          <p:cNvSpPr/>
          <p:nvPr/>
        </p:nvSpPr>
        <p:spPr>
          <a:xfrm>
            <a:off x="396046" y="2830563"/>
            <a:ext cx="155448" cy="914400"/>
          </a:xfrm>
          <a:prstGeom prst="leftBrace">
            <a:avLst/>
          </a:prstGeom>
          <a:noFill/>
          <a:ln w="25400" cap="flat">
            <a:solidFill>
              <a:srgbClr val="FFFFFF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59259544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772EE57-4658-4157-BE79-739170EF61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91"/>
          <a:stretch/>
        </p:blipFill>
        <p:spPr>
          <a:xfrm>
            <a:off x="1276083" y="552342"/>
            <a:ext cx="6342814" cy="4462570"/>
          </a:xfrm>
          <a:prstGeom prst="rect">
            <a:avLst/>
          </a:prstGeom>
        </p:spPr>
      </p:pic>
      <p:sp>
        <p:nvSpPr>
          <p:cNvPr id="8" name="文本占位符 2">
            <a:extLst>
              <a:ext uri="{FF2B5EF4-FFF2-40B4-BE49-F238E27FC236}">
                <a16:creationId xmlns:a16="http://schemas.microsoft.com/office/drawing/2014/main" id="{1B118B06-ADAB-426A-B365-80736684F420}"/>
              </a:ext>
            </a:extLst>
          </p:cNvPr>
          <p:cNvSpPr txBox="1">
            <a:spLocks/>
          </p:cNvSpPr>
          <p:nvPr/>
        </p:nvSpPr>
        <p:spPr>
          <a:xfrm>
            <a:off x="1843413" y="57110"/>
            <a:ext cx="5518547" cy="346249"/>
          </a:xfrm>
          <a:prstGeom prst="rect">
            <a:avLst/>
          </a:prstGeom>
        </p:spPr>
        <p:txBody>
          <a:bodyPr/>
          <a:lstStyle>
            <a:lvl1pPr marL="4699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9398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14097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18796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23495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28194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32893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37592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42291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marL="0" indent="0" algn="ctr" hangingPunct="1">
              <a:buNone/>
            </a:pPr>
            <a:r>
              <a:rPr lang="en-US" altLang="zh-CN" sz="1898" dirty="0">
                <a:solidFill>
                  <a:srgbClr val="1649FF"/>
                </a:solidFill>
              </a:rPr>
              <a:t>Probability</a:t>
            </a:r>
            <a:r>
              <a:rPr lang="zh-CN" altLang="en-US" sz="1898" dirty="0">
                <a:solidFill>
                  <a:srgbClr val="1649FF"/>
                </a:solidFill>
              </a:rPr>
              <a:t> </a:t>
            </a:r>
            <a:r>
              <a:rPr lang="en-US" altLang="zh-CN" sz="1898" dirty="0">
                <a:solidFill>
                  <a:srgbClr val="1649FF"/>
                </a:solidFill>
              </a:rPr>
              <a:t>distributions</a:t>
            </a:r>
            <a:r>
              <a:rPr lang="zh-CN" altLang="en-US" sz="1898" dirty="0">
                <a:solidFill>
                  <a:srgbClr val="1649FF"/>
                </a:solidFill>
              </a:rPr>
              <a:t> </a:t>
            </a:r>
            <a:r>
              <a:rPr lang="en-US" altLang="zh-CN" sz="1898" dirty="0">
                <a:solidFill>
                  <a:srgbClr val="1649FF"/>
                </a:solidFill>
              </a:rPr>
              <a:t>of</a:t>
            </a:r>
            <a:r>
              <a:rPr lang="zh-CN" altLang="en-US" sz="1898" dirty="0">
                <a:solidFill>
                  <a:srgbClr val="1649FF"/>
                </a:solidFill>
              </a:rPr>
              <a:t> </a:t>
            </a:r>
            <a:r>
              <a:rPr lang="en-US" altLang="zh-CN" sz="1898" dirty="0">
                <a:solidFill>
                  <a:srgbClr val="1649FF"/>
                </a:solidFill>
              </a:rPr>
              <a:t>each</a:t>
            </a:r>
            <a:r>
              <a:rPr lang="zh-CN" altLang="en-US" sz="1898" dirty="0">
                <a:solidFill>
                  <a:srgbClr val="1649FF"/>
                </a:solidFill>
              </a:rPr>
              <a:t> </a:t>
            </a:r>
            <a:r>
              <a:rPr lang="en-US" altLang="zh-CN" sz="1898" dirty="0">
                <a:solidFill>
                  <a:srgbClr val="1649FF"/>
                </a:solidFill>
              </a:rPr>
              <a:t>class</a:t>
            </a:r>
            <a:endParaRPr lang="zh-CN" altLang="en-US" sz="1898" dirty="0">
              <a:solidFill>
                <a:srgbClr val="1649FF"/>
              </a:solidFill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BC0E5D7-5F2C-2A41-BD79-3FDCE2C7F34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4470233" y="4902399"/>
            <a:ext cx="198773" cy="206851"/>
          </a:xfrm>
          <a:prstGeom prst="rect">
            <a:avLst/>
          </a:prstGeom>
          <a:ln w="12700">
            <a:miter lim="400000"/>
          </a:ln>
        </p:spPr>
        <p:txBody>
          <a:bodyPr wrap="none" lIns="38100" tIns="38100" rIns="38100" bIns="38100">
            <a:spAutoFit/>
          </a:bodyPr>
          <a:lstStyle>
            <a:defPPr marL="0" marR="0" indent="0" algn="l" defTabSz="574015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3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667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44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indent="143504" algn="ctr" defTabSz="3667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7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287007" algn="ctr" defTabSz="3667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7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430511" algn="ctr" defTabSz="3667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7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574015" algn="ctr" defTabSz="3667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7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717518" algn="ctr" defTabSz="3667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7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861022" algn="ctr" defTabSz="3667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7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004525" algn="ctr" defTabSz="3667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7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148030" algn="ctr" defTabSz="3667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7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US" altLang="zh-CN" smtClean="0"/>
              <a:pPr/>
              <a:t>27</a:t>
            </a:fld>
            <a:endParaRPr lang="en-US" altLang="zh-CN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C147A12-FD6A-DEF6-09D3-6A76B1406A5D}"/>
              </a:ext>
            </a:extLst>
          </p:cNvPr>
          <p:cNvSpPr txBox="1"/>
          <p:nvPr/>
        </p:nvSpPr>
        <p:spPr>
          <a:xfrm>
            <a:off x="316352" y="1"/>
            <a:ext cx="1620236" cy="377267"/>
          </a:xfrm>
          <a:prstGeom prst="rect">
            <a:avLst/>
          </a:prstGeom>
          <a:solidFill>
            <a:schemeClr val="tx1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1" vertOverflow="overflow" horzOverflow="overflow" vert="horz" wrap="none" lIns="26789" tIns="26789" rIns="26789" bIns="26789" numCol="1" spcCol="38100" rtlCol="0" anchor="ctr">
            <a:spAutoFit/>
          </a:bodyPr>
          <a:lstStyle/>
          <a:p>
            <a:pPr defTabSz="308063"/>
            <a:r>
              <a:rPr lang="en-US" altLang="zh-CN" sz="21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Try</a:t>
            </a:r>
            <a:r>
              <a:rPr lang="zh-CN" altLang="en-US" sz="21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10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eeH</a:t>
            </a:r>
            <a:r>
              <a:rPr lang="zh-CN" altLang="en-US" sz="21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1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first</a:t>
            </a:r>
            <a:endParaRPr lang="zh-CN" altLang="en-US" sz="2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Helvetica Neue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897A62-A42F-9997-C98E-E1DFC7138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2024/8/21-24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4F3CA8E-86A0-17D1-7019-40FC7E047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第五届高能物理计算暑期学校 （</a:t>
            </a:r>
            <a:r>
              <a:rPr lang="en-US" altLang="zh-CN"/>
              <a:t>2024</a:t>
            </a:r>
            <a:r>
              <a:rPr lang="zh-CN" altLang="en-US"/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29053976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23A51C2-A091-53EF-7EC1-C7D7F395B3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4862" b="53733"/>
          <a:stretch/>
        </p:blipFill>
        <p:spPr>
          <a:xfrm>
            <a:off x="3077172" y="-7651"/>
            <a:ext cx="5944825" cy="5013443"/>
          </a:xfrm>
          <a:prstGeom prst="rect">
            <a:avLst/>
          </a:prstGeom>
        </p:spPr>
      </p:pic>
      <p:sp>
        <p:nvSpPr>
          <p:cNvPr id="332" name="Good performance!…"/>
          <p:cNvSpPr txBox="1"/>
          <p:nvPr/>
        </p:nvSpPr>
        <p:spPr>
          <a:xfrm>
            <a:off x="122003" y="1881601"/>
            <a:ext cx="3171266" cy="1380298"/>
          </a:xfrm>
          <a:prstGeom prst="rect">
            <a:avLst/>
          </a:prstGeom>
          <a:solidFill>
            <a:schemeClr val="accent2">
              <a:hueOff val="-177681"/>
              <a:satOff val="-17391"/>
              <a:lumOff val="16666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9" tIns="26789" rIns="26789" bIns="26789" anchor="ctr">
            <a:spAutoFit/>
          </a:bodyPr>
          <a:lstStyle/>
          <a:p>
            <a:pPr>
              <a:lnSpc>
                <a:spcPct val="200000"/>
              </a:lnSpc>
              <a:defRPr>
                <a:solidFill>
                  <a:schemeClr val="accent5"/>
                </a:solidFill>
              </a:defRPr>
            </a:pPr>
            <a:r>
              <a:rPr lang="en-US" altLang="zh-CN" sz="15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Sufficiently</a:t>
            </a:r>
            <a:r>
              <a:rPr lang="zh-CN" altLang="en-US" sz="15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zh-CN" sz="15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g</a:t>
            </a:r>
            <a:r>
              <a:rPr sz="15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ood performance </a:t>
            </a:r>
          </a:p>
          <a:p>
            <a:pPr>
              <a:lnSpc>
                <a:spcPct val="200000"/>
              </a:lnSpc>
              <a:defRPr>
                <a:solidFill>
                  <a:schemeClr val="accent5"/>
                </a:solidFill>
              </a:defRPr>
            </a:pPr>
            <a:r>
              <a:rPr sz="15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Average Accuracy  </a:t>
            </a:r>
            <a:r>
              <a:rPr lang="en-US" altLang="zh-CN" sz="15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~</a:t>
            </a:r>
            <a:r>
              <a:rPr sz="15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sz="1500" dirty="0"/>
              <a:t>87% </a:t>
            </a:r>
          </a:p>
          <a:p>
            <a:pPr>
              <a:lnSpc>
                <a:spcPct val="200000"/>
              </a:lnSpc>
              <a:defRPr>
                <a:solidFill>
                  <a:schemeClr val="accent5"/>
                </a:solidFill>
              </a:defRPr>
            </a:pPr>
            <a:r>
              <a:rPr sz="1500" dirty="0">
                <a:solidFill>
                  <a:schemeClr val="accent6">
                    <a:lumMod val="75000"/>
                  </a:schemeClr>
                </a:solidFill>
              </a:rPr>
              <a:t>(11% </a:t>
            </a:r>
            <a:r>
              <a:rPr lang="en-US" altLang="zh-CN" sz="1500" dirty="0">
                <a:solidFill>
                  <a:schemeClr val="accent6">
                    <a:lumMod val="75000"/>
                  </a:schemeClr>
                </a:solidFill>
              </a:rPr>
              <a:t>for</a:t>
            </a:r>
            <a:r>
              <a:rPr sz="1500" dirty="0">
                <a:solidFill>
                  <a:schemeClr val="accent6">
                    <a:lumMod val="75000"/>
                  </a:schemeClr>
                </a:solidFill>
              </a:rPr>
              <a:t> random guess) 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A8E76B4-4270-AB49-A41F-46757DD07A59}"/>
              </a:ext>
            </a:extLst>
          </p:cNvPr>
          <p:cNvSpPr txBox="1"/>
          <p:nvPr/>
        </p:nvSpPr>
        <p:spPr>
          <a:xfrm>
            <a:off x="1110389" y="198600"/>
            <a:ext cx="1495201" cy="377267"/>
          </a:xfrm>
          <a:prstGeom prst="rect">
            <a:avLst/>
          </a:prstGeom>
          <a:solidFill>
            <a:schemeClr val="tx1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1" vertOverflow="overflow" horzOverflow="overflow" vert="horz" wrap="none" lIns="26789" tIns="26789" rIns="26789" bIns="26789" numCol="1" spcCol="38100" rtlCol="0" anchor="ctr">
            <a:spAutoFit/>
          </a:bodyPr>
          <a:lstStyle/>
          <a:p>
            <a:pPr defTabSz="308063"/>
            <a:r>
              <a:rPr lang="en-US" altLang="zh-CN" sz="2100" dirty="0">
                <a:solidFill>
                  <a:schemeClr val="bg1"/>
                </a:solidFill>
              </a:rPr>
              <a:t>Try</a:t>
            </a:r>
            <a:r>
              <a:rPr lang="zh-CN" altLang="en-US" sz="2100" dirty="0">
                <a:solidFill>
                  <a:schemeClr val="bg1"/>
                </a:solidFill>
              </a:rPr>
              <a:t> </a:t>
            </a:r>
            <a:r>
              <a:rPr lang="en-US" altLang="zh-CN" sz="2100" dirty="0" err="1">
                <a:solidFill>
                  <a:schemeClr val="bg1"/>
                </a:solidFill>
              </a:rPr>
              <a:t>eeH</a:t>
            </a:r>
            <a:r>
              <a:rPr lang="zh-CN" altLang="en-US" sz="2100" dirty="0">
                <a:solidFill>
                  <a:schemeClr val="bg1"/>
                </a:solidFill>
              </a:rPr>
              <a:t> </a:t>
            </a:r>
            <a:r>
              <a:rPr lang="en-US" altLang="zh-CN" sz="2100" dirty="0">
                <a:solidFill>
                  <a:schemeClr val="bg1"/>
                </a:solidFill>
              </a:rPr>
              <a:t>first</a:t>
            </a:r>
            <a:endParaRPr lang="zh-CN" altLang="en-US" sz="2400" dirty="0">
              <a:solidFill>
                <a:schemeClr val="bg1"/>
              </a:solidFill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7BC28DB-444E-7EDE-3A61-F1ABFE0761BA}"/>
              </a:ext>
            </a:extLst>
          </p:cNvPr>
          <p:cNvSpPr txBox="1"/>
          <p:nvPr/>
        </p:nvSpPr>
        <p:spPr>
          <a:xfrm>
            <a:off x="3263252" y="4703546"/>
            <a:ext cx="4994958" cy="3539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8100" tIns="38100" rIns="38100" bIns="38100" numCol="1" spcCol="38100" rtlCol="0" anchor="ctr">
            <a:spAutoFit/>
          </a:bodyPr>
          <a:lstStyle/>
          <a:p>
            <a:pPr defTabSz="438150"/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Tak</a:t>
            </a:r>
            <a:r>
              <a:rPr lang="en-US" altLang="zh-CN" sz="1800" dirty="0">
                <a:solidFill>
                  <a:schemeClr val="accent1">
                    <a:lumMod val="75000"/>
                  </a:schemeClr>
                </a:solidFill>
              </a:rPr>
              <a:t>ing</a:t>
            </a:r>
            <a:r>
              <a:rPr lang="zh-CN" altLang="en-US" sz="1800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en-US" altLang="zh-CN" sz="1800" dirty="0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zh-CN" altLang="en-U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zh-CN" sz="1800" dirty="0">
                <a:solidFill>
                  <a:schemeClr val="accent1">
                    <a:lumMod val="75000"/>
                  </a:schemeClr>
                </a:solidFill>
              </a:rPr>
              <a:t>one</a:t>
            </a:r>
            <a:r>
              <a:rPr lang="zh-CN" altLang="en-U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zh-CN" sz="1800" dirty="0">
                <a:solidFill>
                  <a:schemeClr val="accent1">
                    <a:lumMod val="75000"/>
                  </a:schemeClr>
                </a:solidFill>
              </a:rPr>
              <a:t>has</a:t>
            </a:r>
            <a:r>
              <a:rPr lang="zh-CN" altLang="en-U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zh-CN" sz="1800" dirty="0">
                <a:solidFill>
                  <a:schemeClr val="accent1">
                    <a:lumMod val="75000"/>
                  </a:schemeClr>
                </a:solidFill>
              </a:rPr>
              <a:t>largest</a:t>
            </a:r>
            <a:r>
              <a:rPr lang="zh-CN" altLang="en-U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zh-CN" sz="1800" dirty="0">
                <a:solidFill>
                  <a:schemeClr val="accent1">
                    <a:lumMod val="75000"/>
                  </a:schemeClr>
                </a:solidFill>
              </a:rPr>
              <a:t>probability</a:t>
            </a:r>
            <a:r>
              <a:rPr lang="zh-CN" altLang="en-U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zh-CN" sz="1800" dirty="0">
                <a:solidFill>
                  <a:schemeClr val="accent3">
                    <a:lumMod val="75000"/>
                  </a:schemeClr>
                </a:solidFill>
              </a:rPr>
              <a:t>(</a:t>
            </a:r>
            <a:r>
              <a:rPr lang="en-US" altLang="zh-CN" sz="1800" dirty="0" err="1">
                <a:solidFill>
                  <a:schemeClr val="accent3">
                    <a:lumMod val="75000"/>
                  </a:schemeClr>
                </a:solidFill>
              </a:rPr>
              <a:t>ArgMax</a:t>
            </a:r>
            <a:r>
              <a:rPr lang="en-US" altLang="zh-CN" sz="1800" dirty="0">
                <a:solidFill>
                  <a:schemeClr val="accent3">
                    <a:lumMod val="75000"/>
                  </a:schemeClr>
                </a:solidFill>
              </a:rPr>
              <a:t>)</a:t>
            </a:r>
            <a:endParaRPr lang="en-US" sz="1800" b="1" dirty="0">
              <a:solidFill>
                <a:schemeClr val="accent3">
                  <a:lumMod val="75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A659E02-E74F-4DD6-3C48-D71231070BE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28</a:t>
            </a:fld>
            <a:endParaRPr lang="zh-CN" altLang="en-US"/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2">
            <a:extLst>
              <a:ext uri="{FF2B5EF4-FFF2-40B4-BE49-F238E27FC236}">
                <a16:creationId xmlns:a16="http://schemas.microsoft.com/office/drawing/2014/main" id="{9098CB01-5AB9-45E3-9032-E6C800F4C1CF}"/>
              </a:ext>
            </a:extLst>
          </p:cNvPr>
          <p:cNvSpPr txBox="1">
            <a:spLocks/>
          </p:cNvSpPr>
          <p:nvPr/>
        </p:nvSpPr>
        <p:spPr>
          <a:xfrm>
            <a:off x="2953959" y="4729274"/>
            <a:ext cx="5518547" cy="346249"/>
          </a:xfrm>
          <a:prstGeom prst="rect">
            <a:avLst/>
          </a:prstGeom>
        </p:spPr>
        <p:txBody>
          <a:bodyPr/>
          <a:lstStyle>
            <a:lvl1pPr marL="4699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9398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14097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18796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23495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28194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32893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37592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42291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marL="0" indent="0" algn="ctr" hangingPunct="1">
              <a:buNone/>
            </a:pPr>
            <a:r>
              <a:rPr lang="en-US" altLang="zh-CN" sz="1477" dirty="0">
                <a:solidFill>
                  <a:schemeClr val="bg1"/>
                </a:solidFill>
              </a:rPr>
              <a:t>Dimensional</a:t>
            </a:r>
            <a:r>
              <a:rPr lang="zh-CN" altLang="en-US" sz="1477" dirty="0">
                <a:solidFill>
                  <a:schemeClr val="bg1"/>
                </a:solidFill>
              </a:rPr>
              <a:t> </a:t>
            </a:r>
            <a:r>
              <a:rPr lang="en-US" altLang="zh-CN" sz="1477" dirty="0">
                <a:solidFill>
                  <a:schemeClr val="bg1"/>
                </a:solidFill>
              </a:rPr>
              <a:t>reduction</a:t>
            </a:r>
            <a:r>
              <a:rPr lang="zh-CN" altLang="en-US" sz="1477" dirty="0">
                <a:solidFill>
                  <a:schemeClr val="bg1"/>
                </a:solidFill>
              </a:rPr>
              <a:t> </a:t>
            </a:r>
            <a:r>
              <a:rPr lang="en-US" altLang="zh-CN" sz="1477" dirty="0">
                <a:solidFill>
                  <a:schemeClr val="bg1"/>
                </a:solidFill>
              </a:rPr>
              <a:t>(</a:t>
            </a:r>
            <a:r>
              <a:rPr lang="zh-CN" altLang="en-US" sz="1477" dirty="0">
                <a:solidFill>
                  <a:schemeClr val="bg1"/>
                </a:solidFill>
              </a:rPr>
              <a:t> </a:t>
            </a:r>
            <a:r>
              <a:rPr lang="en-US" altLang="zh-CN" sz="1477" dirty="0">
                <a:solidFill>
                  <a:schemeClr val="bg1"/>
                </a:solidFill>
              </a:rPr>
              <a:t>t-SNE</a:t>
            </a:r>
            <a:r>
              <a:rPr lang="zh-CN" altLang="en-US" sz="1477" dirty="0">
                <a:solidFill>
                  <a:schemeClr val="bg1"/>
                </a:solidFill>
              </a:rPr>
              <a:t> </a:t>
            </a:r>
            <a:r>
              <a:rPr lang="en-US" altLang="zh-CN" sz="1477" dirty="0">
                <a:solidFill>
                  <a:schemeClr val="bg1"/>
                </a:solidFill>
              </a:rPr>
              <a:t>)</a:t>
            </a:r>
            <a:endParaRPr lang="zh-CN" altLang="en-US" sz="1898" dirty="0">
              <a:solidFill>
                <a:schemeClr val="bg1"/>
              </a:solidFill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B8EA72A-6CB3-B64F-B912-71FA22FF853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4470233" y="4902399"/>
            <a:ext cx="198773" cy="206851"/>
          </a:xfrm>
          <a:prstGeom prst="rect">
            <a:avLst/>
          </a:prstGeom>
          <a:ln w="12700">
            <a:miter lim="400000"/>
          </a:ln>
        </p:spPr>
        <p:txBody>
          <a:bodyPr wrap="none" lIns="38100" tIns="38100" rIns="38100" bIns="38100">
            <a:spAutoFit/>
          </a:bodyPr>
          <a:lstStyle>
            <a:defPPr marL="0" marR="0" indent="0" algn="l" defTabSz="574015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3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667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44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indent="143504" algn="ctr" defTabSz="3667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7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287007" algn="ctr" defTabSz="3667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7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430511" algn="ctr" defTabSz="3667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7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574015" algn="ctr" defTabSz="3667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7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717518" algn="ctr" defTabSz="3667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7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861022" algn="ctr" defTabSz="3667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7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004525" algn="ctr" defTabSz="3667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7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148030" algn="ctr" defTabSz="3667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7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US" altLang="zh-CN" smtClean="0"/>
              <a:pPr/>
              <a:t>29</a:t>
            </a:fld>
            <a:endParaRPr lang="en-US" altLang="zh-CN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AE23B12-78AF-174E-89D2-3AD5BB600E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6" b="4966"/>
          <a:stretch/>
        </p:blipFill>
        <p:spPr>
          <a:xfrm>
            <a:off x="3185355" y="391886"/>
            <a:ext cx="5912925" cy="3905123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3E3AE14E-8D5B-75A9-0F8D-093AE90B4B3E}"/>
              </a:ext>
            </a:extLst>
          </p:cNvPr>
          <p:cNvSpPr txBox="1"/>
          <p:nvPr/>
        </p:nvSpPr>
        <p:spPr>
          <a:xfrm>
            <a:off x="285777" y="1800862"/>
            <a:ext cx="3254258" cy="18081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257175" indent="-257175" algn="l" defTabSz="43815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sz="1500" dirty="0">
                <a:solidFill>
                  <a:srgbClr val="0070C0"/>
                </a:solidFill>
                <a:latin typeface="Symbol" pitchFamily="2" charset="2"/>
                <a:ea typeface="Microsoft YaHei" panose="020B0503020204020204" pitchFamily="34" charset="-122"/>
              </a:rPr>
              <a:t>mm,</a:t>
            </a:r>
            <a:r>
              <a:rPr lang="zh-CN" altLang="en-US" sz="1500" dirty="0">
                <a:solidFill>
                  <a:srgbClr val="0070C0"/>
                </a:solidFill>
                <a:latin typeface="Symbol" pitchFamily="2" charset="2"/>
                <a:ea typeface="Microsoft YaHei" panose="020B0503020204020204" pitchFamily="34" charset="-122"/>
              </a:rPr>
              <a:t> </a:t>
            </a:r>
            <a:r>
              <a:rPr lang="en-US" altLang="zh-CN" sz="1500" dirty="0">
                <a:solidFill>
                  <a:srgbClr val="0070C0"/>
                </a:solidFill>
                <a:latin typeface="Symbol" pitchFamily="2" charset="2"/>
                <a:ea typeface="Microsoft YaHei" panose="020B0503020204020204" pitchFamily="34" charset="-122"/>
              </a:rPr>
              <a:t>gg,</a:t>
            </a:r>
            <a:r>
              <a:rPr lang="zh-CN" altLang="en-US" sz="1500" dirty="0">
                <a:solidFill>
                  <a:srgbClr val="0070C0"/>
                </a:solidFill>
                <a:latin typeface="Symbol" pitchFamily="2" charset="2"/>
                <a:ea typeface="Microsoft YaHei" panose="020B0503020204020204" pitchFamily="34" charset="-122"/>
              </a:rPr>
              <a:t> </a:t>
            </a:r>
            <a:r>
              <a:rPr lang="en-US" altLang="zh-CN" sz="1500" dirty="0" err="1">
                <a:solidFill>
                  <a:srgbClr val="0070C0"/>
                </a:solidFill>
                <a:latin typeface="Symbol" pitchFamily="2" charset="2"/>
                <a:ea typeface="Microsoft YaHei" panose="020B0503020204020204" pitchFamily="34" charset="-122"/>
              </a:rPr>
              <a:t>tt</a:t>
            </a:r>
            <a:r>
              <a:rPr lang="zh-CN" altLang="en-US" sz="1500" dirty="0">
                <a:solidFill>
                  <a:srgbClr val="0070C0"/>
                </a:solidFill>
                <a:latin typeface="Symbol" pitchFamily="2" charset="2"/>
                <a:ea typeface="Microsoft YaHei" panose="020B0503020204020204" pitchFamily="34" charset="-122"/>
              </a:rPr>
              <a:t> </a:t>
            </a:r>
            <a:r>
              <a:rPr lang="en-US" altLang="zh-CN" sz="15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well</a:t>
            </a:r>
            <a:r>
              <a:rPr lang="zh-CN" altLang="en-US" sz="15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5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classified</a:t>
            </a:r>
            <a:r>
              <a:rPr lang="zh-CN" altLang="en-US" sz="15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5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as</a:t>
            </a:r>
            <a:r>
              <a:rPr lang="zh-CN" altLang="en-US" sz="15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5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expected</a:t>
            </a:r>
          </a:p>
          <a:p>
            <a:pPr marL="257175" indent="-257175" algn="l" defTabSz="43815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sz="15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bb</a:t>
            </a:r>
            <a:r>
              <a:rPr lang="zh-CN" altLang="en-US" sz="15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5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and</a:t>
            </a:r>
            <a:r>
              <a:rPr lang="zh-CN" altLang="en-US" sz="15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500" dirty="0" err="1">
                <a:solidFill>
                  <a:srgbClr val="0070C0"/>
                </a:solidFill>
                <a:latin typeface="Symbol" pitchFamily="2" charset="2"/>
                <a:ea typeface="Microsoft YaHei" panose="020B0503020204020204" pitchFamily="34" charset="-122"/>
              </a:rPr>
              <a:t>g</a:t>
            </a:r>
            <a:r>
              <a:rPr lang="en-US" altLang="zh-CN" sz="1500" dirty="0" err="1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Z</a:t>
            </a:r>
            <a:r>
              <a:rPr lang="zh-CN" altLang="en-US" sz="15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5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also</a:t>
            </a:r>
            <a:r>
              <a:rPr lang="zh-CN" altLang="en-US" sz="15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5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good</a:t>
            </a:r>
          </a:p>
          <a:p>
            <a:pPr marL="257175" indent="-257175" algn="l" defTabSz="43815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sz="15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cc,</a:t>
            </a:r>
            <a:r>
              <a:rPr lang="zh-CN" altLang="en-US" sz="15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5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gg,</a:t>
            </a:r>
            <a:r>
              <a:rPr lang="zh-CN" altLang="en-US" sz="15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5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WW,</a:t>
            </a:r>
            <a:r>
              <a:rPr lang="zh-CN" altLang="en-US" sz="15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5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and</a:t>
            </a:r>
            <a:r>
              <a:rPr lang="zh-CN" altLang="en-US" sz="15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5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ZZ</a:t>
            </a:r>
            <a:r>
              <a:rPr lang="zh-CN" altLang="en-US" sz="15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5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fake</a:t>
            </a:r>
            <a:r>
              <a:rPr lang="zh-CN" altLang="en-US" sz="15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5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each</a:t>
            </a:r>
            <a:r>
              <a:rPr lang="zh-CN" altLang="en-US" sz="15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5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other,</a:t>
            </a:r>
            <a:r>
              <a:rPr lang="zh-CN" altLang="en-US" sz="15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5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but</a:t>
            </a:r>
            <a:r>
              <a:rPr lang="zh-CN" altLang="en-US" sz="15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5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under</a:t>
            </a:r>
            <a:r>
              <a:rPr lang="zh-CN" altLang="en-US" sz="15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5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control</a:t>
            </a:r>
            <a:r>
              <a:rPr lang="zh-CN" altLang="en-US" sz="15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lang="en-US" sz="1500" b="1" dirty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Helvetica Neue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2D62013-DD46-A0F4-78FC-8486756A9A18}"/>
              </a:ext>
            </a:extLst>
          </p:cNvPr>
          <p:cNvSpPr txBox="1"/>
          <p:nvPr/>
        </p:nvSpPr>
        <p:spPr>
          <a:xfrm>
            <a:off x="285777" y="780903"/>
            <a:ext cx="3171933" cy="6309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defTabSz="438150"/>
            <a:r>
              <a:rPr lang="en-US" altLang="zh-CN" sz="1800" b="1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Dimension</a:t>
            </a:r>
            <a:r>
              <a:rPr lang="zh-CN" altLang="en-US" sz="1800" b="1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altLang="zh-CN" sz="1800" b="1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reduction</a:t>
            </a:r>
            <a:r>
              <a:rPr lang="zh-CN" altLang="en-US" sz="1800" b="1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altLang="zh-CN" sz="1800" b="1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tells</a:t>
            </a:r>
            <a:r>
              <a:rPr lang="zh-CN" altLang="en-US" sz="1800" b="1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altLang="zh-CN" sz="1800" b="1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us</a:t>
            </a:r>
            <a:r>
              <a:rPr lang="zh-CN" altLang="en-US" sz="1800" b="1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altLang="zh-CN" sz="1800" dirty="0">
                <a:solidFill>
                  <a:schemeClr val="bg1"/>
                </a:solidFill>
              </a:rPr>
              <a:t>more</a:t>
            </a:r>
            <a:r>
              <a:rPr lang="zh-CN" altLang="en-US" sz="1800" b="1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lang="en-US" sz="1800" b="1" dirty="0">
              <a:solidFill>
                <a:schemeClr val="bg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5112A47-739D-BC0D-B31A-37720F8E7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2024/8/21-24</a:t>
            </a:r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075B7C9-EA76-4B8B-A50E-C83D756C4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第五届高能物理计算暑期学校 （</a:t>
            </a:r>
            <a:r>
              <a:rPr lang="en-US" altLang="zh-CN"/>
              <a:t>2024</a:t>
            </a:r>
            <a:r>
              <a:rPr lang="zh-CN" altLang="en-US"/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16451901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Arc 1">
            <a:extLst>
              <a:ext uri="{FF2B5EF4-FFF2-40B4-BE49-F238E27FC236}">
                <a16:creationId xmlns:a16="http://schemas.microsoft.com/office/drawing/2014/main" id="{863AC39B-5E66-451C-9F5F-F5FA27CF41B0}"/>
              </a:ext>
            </a:extLst>
          </p:cNvPr>
          <p:cNvSpPr/>
          <p:nvPr/>
        </p:nvSpPr>
        <p:spPr>
          <a:xfrm>
            <a:off x="1713468" y="1647145"/>
            <a:ext cx="5717065" cy="5717065"/>
          </a:xfrm>
          <a:prstGeom prst="arc">
            <a:avLst>
              <a:gd name="adj1" fmla="val 10802292"/>
              <a:gd name="adj2" fmla="val 0"/>
            </a:avLst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514323" hangingPunct="1">
              <a:defRPr/>
            </a:pPr>
            <a:endParaRPr lang="en-US" sz="1012" kern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41" name="Freeform 26">
            <a:extLst>
              <a:ext uri="{FF2B5EF4-FFF2-40B4-BE49-F238E27FC236}">
                <a16:creationId xmlns:a16="http://schemas.microsoft.com/office/drawing/2014/main" id="{AF4D4FC2-9066-40B5-921A-403FAAA249D0}"/>
              </a:ext>
            </a:extLst>
          </p:cNvPr>
          <p:cNvSpPr>
            <a:spLocks noEditPoints="1"/>
          </p:cNvSpPr>
          <p:nvPr/>
        </p:nvSpPr>
        <p:spPr bwMode="auto">
          <a:xfrm>
            <a:off x="3876974" y="170590"/>
            <a:ext cx="1768450" cy="613456"/>
          </a:xfrm>
          <a:custGeom>
            <a:avLst/>
            <a:gdLst>
              <a:gd name="T0" fmla="*/ 749 w 768"/>
              <a:gd name="T1" fmla="*/ 0 h 768"/>
              <a:gd name="T2" fmla="*/ 18 w 768"/>
              <a:gd name="T3" fmla="*/ 0 h 768"/>
              <a:gd name="T4" fmla="*/ 0 w 768"/>
              <a:gd name="T5" fmla="*/ 18 h 768"/>
              <a:gd name="T6" fmla="*/ 0 w 768"/>
              <a:gd name="T7" fmla="*/ 750 h 768"/>
              <a:gd name="T8" fmla="*/ 18 w 768"/>
              <a:gd name="T9" fmla="*/ 768 h 768"/>
              <a:gd name="T10" fmla="*/ 749 w 768"/>
              <a:gd name="T11" fmla="*/ 768 h 768"/>
              <a:gd name="T12" fmla="*/ 768 w 768"/>
              <a:gd name="T13" fmla="*/ 750 h 768"/>
              <a:gd name="T14" fmla="*/ 768 w 768"/>
              <a:gd name="T15" fmla="*/ 18 h 768"/>
              <a:gd name="T16" fmla="*/ 749 w 768"/>
              <a:gd name="T17" fmla="*/ 0 h 768"/>
              <a:gd name="T18" fmla="*/ 365 w 768"/>
              <a:gd name="T19" fmla="*/ 622 h 768"/>
              <a:gd name="T20" fmla="*/ 146 w 768"/>
              <a:gd name="T21" fmla="*/ 622 h 768"/>
              <a:gd name="T22" fmla="*/ 128 w 768"/>
              <a:gd name="T23" fmla="*/ 603 h 768"/>
              <a:gd name="T24" fmla="*/ 146 w 768"/>
              <a:gd name="T25" fmla="*/ 585 h 768"/>
              <a:gd name="T26" fmla="*/ 365 w 768"/>
              <a:gd name="T27" fmla="*/ 585 h 768"/>
              <a:gd name="T28" fmla="*/ 384 w 768"/>
              <a:gd name="T29" fmla="*/ 603 h 768"/>
              <a:gd name="T30" fmla="*/ 365 w 768"/>
              <a:gd name="T31" fmla="*/ 622 h 768"/>
              <a:gd name="T32" fmla="*/ 621 w 768"/>
              <a:gd name="T33" fmla="*/ 549 h 768"/>
              <a:gd name="T34" fmla="*/ 146 w 768"/>
              <a:gd name="T35" fmla="*/ 549 h 768"/>
              <a:gd name="T36" fmla="*/ 128 w 768"/>
              <a:gd name="T37" fmla="*/ 530 h 768"/>
              <a:gd name="T38" fmla="*/ 146 w 768"/>
              <a:gd name="T39" fmla="*/ 512 h 768"/>
              <a:gd name="T40" fmla="*/ 621 w 768"/>
              <a:gd name="T41" fmla="*/ 512 h 768"/>
              <a:gd name="T42" fmla="*/ 640 w 768"/>
              <a:gd name="T43" fmla="*/ 530 h 768"/>
              <a:gd name="T44" fmla="*/ 621 w 768"/>
              <a:gd name="T45" fmla="*/ 549 h 768"/>
              <a:gd name="T46" fmla="*/ 621 w 768"/>
              <a:gd name="T47" fmla="*/ 475 h 768"/>
              <a:gd name="T48" fmla="*/ 146 w 768"/>
              <a:gd name="T49" fmla="*/ 475 h 768"/>
              <a:gd name="T50" fmla="*/ 128 w 768"/>
              <a:gd name="T51" fmla="*/ 457 h 768"/>
              <a:gd name="T52" fmla="*/ 146 w 768"/>
              <a:gd name="T53" fmla="*/ 439 h 768"/>
              <a:gd name="T54" fmla="*/ 621 w 768"/>
              <a:gd name="T55" fmla="*/ 439 h 768"/>
              <a:gd name="T56" fmla="*/ 640 w 768"/>
              <a:gd name="T57" fmla="*/ 457 h 768"/>
              <a:gd name="T58" fmla="*/ 621 w 768"/>
              <a:gd name="T59" fmla="*/ 475 h 768"/>
              <a:gd name="T60" fmla="*/ 621 w 768"/>
              <a:gd name="T61" fmla="*/ 402 h 768"/>
              <a:gd name="T62" fmla="*/ 146 w 768"/>
              <a:gd name="T63" fmla="*/ 402 h 768"/>
              <a:gd name="T64" fmla="*/ 128 w 768"/>
              <a:gd name="T65" fmla="*/ 384 h 768"/>
              <a:gd name="T66" fmla="*/ 146 w 768"/>
              <a:gd name="T67" fmla="*/ 366 h 768"/>
              <a:gd name="T68" fmla="*/ 621 w 768"/>
              <a:gd name="T69" fmla="*/ 366 h 768"/>
              <a:gd name="T70" fmla="*/ 640 w 768"/>
              <a:gd name="T71" fmla="*/ 384 h 768"/>
              <a:gd name="T72" fmla="*/ 621 w 768"/>
              <a:gd name="T73" fmla="*/ 402 h 768"/>
              <a:gd name="T74" fmla="*/ 621 w 768"/>
              <a:gd name="T75" fmla="*/ 329 h 768"/>
              <a:gd name="T76" fmla="*/ 146 w 768"/>
              <a:gd name="T77" fmla="*/ 329 h 768"/>
              <a:gd name="T78" fmla="*/ 128 w 768"/>
              <a:gd name="T79" fmla="*/ 311 h 768"/>
              <a:gd name="T80" fmla="*/ 146 w 768"/>
              <a:gd name="T81" fmla="*/ 293 h 768"/>
              <a:gd name="T82" fmla="*/ 621 w 768"/>
              <a:gd name="T83" fmla="*/ 293 h 768"/>
              <a:gd name="T84" fmla="*/ 640 w 768"/>
              <a:gd name="T85" fmla="*/ 311 h 768"/>
              <a:gd name="T86" fmla="*/ 621 w 768"/>
              <a:gd name="T87" fmla="*/ 329 h 768"/>
              <a:gd name="T88" fmla="*/ 621 w 768"/>
              <a:gd name="T89" fmla="*/ 256 h 768"/>
              <a:gd name="T90" fmla="*/ 146 w 768"/>
              <a:gd name="T91" fmla="*/ 256 h 768"/>
              <a:gd name="T92" fmla="*/ 128 w 768"/>
              <a:gd name="T93" fmla="*/ 238 h 768"/>
              <a:gd name="T94" fmla="*/ 146 w 768"/>
              <a:gd name="T95" fmla="*/ 219 h 768"/>
              <a:gd name="T96" fmla="*/ 621 w 768"/>
              <a:gd name="T97" fmla="*/ 219 h 768"/>
              <a:gd name="T98" fmla="*/ 640 w 768"/>
              <a:gd name="T99" fmla="*/ 238 h 768"/>
              <a:gd name="T100" fmla="*/ 621 w 768"/>
              <a:gd name="T101" fmla="*/ 256 h 768"/>
              <a:gd name="T102" fmla="*/ 621 w 768"/>
              <a:gd name="T103" fmla="*/ 183 h 768"/>
              <a:gd name="T104" fmla="*/ 146 w 768"/>
              <a:gd name="T105" fmla="*/ 183 h 768"/>
              <a:gd name="T106" fmla="*/ 128 w 768"/>
              <a:gd name="T107" fmla="*/ 165 h 768"/>
              <a:gd name="T108" fmla="*/ 146 w 768"/>
              <a:gd name="T109" fmla="*/ 146 h 768"/>
              <a:gd name="T110" fmla="*/ 621 w 768"/>
              <a:gd name="T111" fmla="*/ 146 h 768"/>
              <a:gd name="T112" fmla="*/ 640 w 768"/>
              <a:gd name="T113" fmla="*/ 165 h 768"/>
              <a:gd name="T114" fmla="*/ 621 w 768"/>
              <a:gd name="T115" fmla="*/ 183 h 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768" h="768">
                <a:moveTo>
                  <a:pt x="749" y="0"/>
                </a:moveTo>
                <a:cubicBezTo>
                  <a:pt x="18" y="0"/>
                  <a:pt x="18" y="0"/>
                  <a:pt x="18" y="0"/>
                </a:cubicBezTo>
                <a:cubicBezTo>
                  <a:pt x="8" y="0"/>
                  <a:pt x="0" y="8"/>
                  <a:pt x="0" y="18"/>
                </a:cubicBezTo>
                <a:cubicBezTo>
                  <a:pt x="0" y="750"/>
                  <a:pt x="0" y="750"/>
                  <a:pt x="0" y="750"/>
                </a:cubicBezTo>
                <a:cubicBezTo>
                  <a:pt x="0" y="760"/>
                  <a:pt x="8" y="768"/>
                  <a:pt x="18" y="768"/>
                </a:cubicBezTo>
                <a:cubicBezTo>
                  <a:pt x="749" y="768"/>
                  <a:pt x="749" y="768"/>
                  <a:pt x="749" y="768"/>
                </a:cubicBezTo>
                <a:cubicBezTo>
                  <a:pt x="759" y="768"/>
                  <a:pt x="768" y="760"/>
                  <a:pt x="768" y="750"/>
                </a:cubicBezTo>
                <a:cubicBezTo>
                  <a:pt x="768" y="18"/>
                  <a:pt x="768" y="18"/>
                  <a:pt x="768" y="18"/>
                </a:cubicBezTo>
                <a:cubicBezTo>
                  <a:pt x="768" y="8"/>
                  <a:pt x="759" y="0"/>
                  <a:pt x="749" y="0"/>
                </a:cubicBezTo>
                <a:close/>
                <a:moveTo>
                  <a:pt x="365" y="622"/>
                </a:moveTo>
                <a:cubicBezTo>
                  <a:pt x="146" y="622"/>
                  <a:pt x="146" y="622"/>
                  <a:pt x="146" y="622"/>
                </a:cubicBezTo>
                <a:cubicBezTo>
                  <a:pt x="136" y="622"/>
                  <a:pt x="128" y="614"/>
                  <a:pt x="128" y="603"/>
                </a:cubicBezTo>
                <a:cubicBezTo>
                  <a:pt x="128" y="593"/>
                  <a:pt x="136" y="585"/>
                  <a:pt x="146" y="585"/>
                </a:cubicBezTo>
                <a:cubicBezTo>
                  <a:pt x="365" y="585"/>
                  <a:pt x="365" y="585"/>
                  <a:pt x="365" y="585"/>
                </a:cubicBezTo>
                <a:cubicBezTo>
                  <a:pt x="375" y="585"/>
                  <a:pt x="384" y="593"/>
                  <a:pt x="384" y="603"/>
                </a:cubicBezTo>
                <a:cubicBezTo>
                  <a:pt x="384" y="614"/>
                  <a:pt x="375" y="622"/>
                  <a:pt x="365" y="622"/>
                </a:cubicBezTo>
                <a:close/>
                <a:moveTo>
                  <a:pt x="621" y="549"/>
                </a:moveTo>
                <a:cubicBezTo>
                  <a:pt x="146" y="549"/>
                  <a:pt x="146" y="549"/>
                  <a:pt x="146" y="549"/>
                </a:cubicBezTo>
                <a:cubicBezTo>
                  <a:pt x="136" y="549"/>
                  <a:pt x="128" y="540"/>
                  <a:pt x="128" y="530"/>
                </a:cubicBezTo>
                <a:cubicBezTo>
                  <a:pt x="128" y="520"/>
                  <a:pt x="136" y="512"/>
                  <a:pt x="146" y="512"/>
                </a:cubicBezTo>
                <a:cubicBezTo>
                  <a:pt x="621" y="512"/>
                  <a:pt x="621" y="512"/>
                  <a:pt x="621" y="512"/>
                </a:cubicBezTo>
                <a:cubicBezTo>
                  <a:pt x="631" y="512"/>
                  <a:pt x="640" y="520"/>
                  <a:pt x="640" y="530"/>
                </a:cubicBezTo>
                <a:cubicBezTo>
                  <a:pt x="640" y="540"/>
                  <a:pt x="631" y="549"/>
                  <a:pt x="621" y="549"/>
                </a:cubicBezTo>
                <a:close/>
                <a:moveTo>
                  <a:pt x="621" y="475"/>
                </a:moveTo>
                <a:cubicBezTo>
                  <a:pt x="146" y="475"/>
                  <a:pt x="146" y="475"/>
                  <a:pt x="146" y="475"/>
                </a:cubicBezTo>
                <a:cubicBezTo>
                  <a:pt x="136" y="475"/>
                  <a:pt x="128" y="467"/>
                  <a:pt x="128" y="457"/>
                </a:cubicBezTo>
                <a:cubicBezTo>
                  <a:pt x="128" y="447"/>
                  <a:pt x="136" y="439"/>
                  <a:pt x="146" y="439"/>
                </a:cubicBezTo>
                <a:cubicBezTo>
                  <a:pt x="621" y="439"/>
                  <a:pt x="621" y="439"/>
                  <a:pt x="621" y="439"/>
                </a:cubicBezTo>
                <a:cubicBezTo>
                  <a:pt x="631" y="439"/>
                  <a:pt x="640" y="447"/>
                  <a:pt x="640" y="457"/>
                </a:cubicBezTo>
                <a:cubicBezTo>
                  <a:pt x="640" y="467"/>
                  <a:pt x="631" y="475"/>
                  <a:pt x="621" y="475"/>
                </a:cubicBezTo>
                <a:close/>
                <a:moveTo>
                  <a:pt x="621" y="402"/>
                </a:moveTo>
                <a:cubicBezTo>
                  <a:pt x="146" y="402"/>
                  <a:pt x="146" y="402"/>
                  <a:pt x="146" y="402"/>
                </a:cubicBezTo>
                <a:cubicBezTo>
                  <a:pt x="136" y="402"/>
                  <a:pt x="128" y="394"/>
                  <a:pt x="128" y="384"/>
                </a:cubicBezTo>
                <a:cubicBezTo>
                  <a:pt x="128" y="374"/>
                  <a:pt x="136" y="366"/>
                  <a:pt x="146" y="366"/>
                </a:cubicBezTo>
                <a:cubicBezTo>
                  <a:pt x="621" y="366"/>
                  <a:pt x="621" y="366"/>
                  <a:pt x="621" y="366"/>
                </a:cubicBezTo>
                <a:cubicBezTo>
                  <a:pt x="631" y="366"/>
                  <a:pt x="640" y="374"/>
                  <a:pt x="640" y="384"/>
                </a:cubicBezTo>
                <a:cubicBezTo>
                  <a:pt x="640" y="394"/>
                  <a:pt x="631" y="402"/>
                  <a:pt x="621" y="402"/>
                </a:cubicBezTo>
                <a:close/>
                <a:moveTo>
                  <a:pt x="621" y="329"/>
                </a:moveTo>
                <a:cubicBezTo>
                  <a:pt x="146" y="329"/>
                  <a:pt x="146" y="329"/>
                  <a:pt x="146" y="329"/>
                </a:cubicBezTo>
                <a:cubicBezTo>
                  <a:pt x="136" y="329"/>
                  <a:pt x="128" y="321"/>
                  <a:pt x="128" y="311"/>
                </a:cubicBezTo>
                <a:cubicBezTo>
                  <a:pt x="128" y="301"/>
                  <a:pt x="136" y="293"/>
                  <a:pt x="146" y="293"/>
                </a:cubicBezTo>
                <a:cubicBezTo>
                  <a:pt x="621" y="293"/>
                  <a:pt x="621" y="293"/>
                  <a:pt x="621" y="293"/>
                </a:cubicBezTo>
                <a:cubicBezTo>
                  <a:pt x="631" y="293"/>
                  <a:pt x="640" y="301"/>
                  <a:pt x="640" y="311"/>
                </a:cubicBezTo>
                <a:cubicBezTo>
                  <a:pt x="640" y="321"/>
                  <a:pt x="631" y="329"/>
                  <a:pt x="621" y="329"/>
                </a:cubicBezTo>
                <a:close/>
                <a:moveTo>
                  <a:pt x="621" y="256"/>
                </a:moveTo>
                <a:cubicBezTo>
                  <a:pt x="146" y="256"/>
                  <a:pt x="146" y="256"/>
                  <a:pt x="146" y="256"/>
                </a:cubicBezTo>
                <a:cubicBezTo>
                  <a:pt x="136" y="256"/>
                  <a:pt x="128" y="248"/>
                  <a:pt x="128" y="238"/>
                </a:cubicBezTo>
                <a:cubicBezTo>
                  <a:pt x="128" y="228"/>
                  <a:pt x="136" y="219"/>
                  <a:pt x="146" y="219"/>
                </a:cubicBezTo>
                <a:cubicBezTo>
                  <a:pt x="621" y="219"/>
                  <a:pt x="621" y="219"/>
                  <a:pt x="621" y="219"/>
                </a:cubicBezTo>
                <a:cubicBezTo>
                  <a:pt x="631" y="219"/>
                  <a:pt x="640" y="228"/>
                  <a:pt x="640" y="238"/>
                </a:cubicBezTo>
                <a:cubicBezTo>
                  <a:pt x="640" y="248"/>
                  <a:pt x="631" y="256"/>
                  <a:pt x="621" y="256"/>
                </a:cubicBezTo>
                <a:close/>
                <a:moveTo>
                  <a:pt x="621" y="183"/>
                </a:moveTo>
                <a:cubicBezTo>
                  <a:pt x="146" y="183"/>
                  <a:pt x="146" y="183"/>
                  <a:pt x="146" y="183"/>
                </a:cubicBezTo>
                <a:cubicBezTo>
                  <a:pt x="136" y="183"/>
                  <a:pt x="128" y="175"/>
                  <a:pt x="128" y="165"/>
                </a:cubicBezTo>
                <a:cubicBezTo>
                  <a:pt x="128" y="155"/>
                  <a:pt x="136" y="146"/>
                  <a:pt x="146" y="146"/>
                </a:cubicBezTo>
                <a:cubicBezTo>
                  <a:pt x="621" y="146"/>
                  <a:pt x="621" y="146"/>
                  <a:pt x="621" y="146"/>
                </a:cubicBezTo>
                <a:cubicBezTo>
                  <a:pt x="631" y="146"/>
                  <a:pt x="640" y="155"/>
                  <a:pt x="640" y="165"/>
                </a:cubicBezTo>
                <a:cubicBezTo>
                  <a:pt x="640" y="175"/>
                  <a:pt x="631" y="183"/>
                  <a:pt x="621" y="18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 algn="dist" defTabSz="514323" hangingPunct="1">
              <a:lnSpc>
                <a:spcPct val="150000"/>
              </a:lnSpc>
              <a:defRPr/>
            </a:pPr>
            <a:r>
              <a:rPr lang="en-US" altLang="zh-CN" sz="3600" kern="1200" dirty="0">
                <a:solidFill>
                  <a:srgbClr val="1649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Outline </a:t>
            </a:r>
          </a:p>
        </p:txBody>
      </p:sp>
      <p:sp>
        <p:nvSpPr>
          <p:cNvPr id="42" name="Rectangle: Rounded Corners 9">
            <a:extLst>
              <a:ext uri="{FF2B5EF4-FFF2-40B4-BE49-F238E27FC236}">
                <a16:creationId xmlns:a16="http://schemas.microsoft.com/office/drawing/2014/main" id="{64D01BB7-72EF-4403-88BE-94374C2D3C11}"/>
              </a:ext>
            </a:extLst>
          </p:cNvPr>
          <p:cNvSpPr/>
          <p:nvPr/>
        </p:nvSpPr>
        <p:spPr>
          <a:xfrm>
            <a:off x="1395578" y="4025462"/>
            <a:ext cx="1643062" cy="383722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514323" hangingPunct="1">
              <a:defRPr/>
            </a:pPr>
            <a:endParaRPr lang="en-US" sz="1012" kern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43" name="Rectangle: Rounded Corners 71">
            <a:extLst>
              <a:ext uri="{FF2B5EF4-FFF2-40B4-BE49-F238E27FC236}">
                <a16:creationId xmlns:a16="http://schemas.microsoft.com/office/drawing/2014/main" id="{F9F384F6-081A-41A8-9A22-2A978E586193}"/>
              </a:ext>
            </a:extLst>
          </p:cNvPr>
          <p:cNvSpPr/>
          <p:nvPr/>
        </p:nvSpPr>
        <p:spPr>
          <a:xfrm>
            <a:off x="5963970" y="3996231"/>
            <a:ext cx="1643062" cy="383722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514323" hangingPunct="1">
              <a:defRPr/>
            </a:pPr>
            <a:endParaRPr lang="en-US" sz="1266" kern="1200">
              <a:solidFill>
                <a:prstClr val="white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4" name="Rectangle: Rounded Corners 74">
            <a:extLst>
              <a:ext uri="{FF2B5EF4-FFF2-40B4-BE49-F238E27FC236}">
                <a16:creationId xmlns:a16="http://schemas.microsoft.com/office/drawing/2014/main" id="{69C121A5-DB68-4ECA-8586-3D89D95788DB}"/>
              </a:ext>
            </a:extLst>
          </p:cNvPr>
          <p:cNvSpPr/>
          <p:nvPr/>
        </p:nvSpPr>
        <p:spPr>
          <a:xfrm>
            <a:off x="2062868" y="2505528"/>
            <a:ext cx="1643062" cy="383722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514323" hangingPunct="1">
              <a:defRPr/>
            </a:pPr>
            <a:endParaRPr lang="en-US" sz="1012" kern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45" name="Rectangle: Rounded Corners 75">
            <a:extLst>
              <a:ext uri="{FF2B5EF4-FFF2-40B4-BE49-F238E27FC236}">
                <a16:creationId xmlns:a16="http://schemas.microsoft.com/office/drawing/2014/main" id="{B7B9E5CE-AC30-43A4-ABA6-8C7853D64FCB}"/>
              </a:ext>
            </a:extLst>
          </p:cNvPr>
          <p:cNvSpPr/>
          <p:nvPr/>
        </p:nvSpPr>
        <p:spPr>
          <a:xfrm>
            <a:off x="5338762" y="2442682"/>
            <a:ext cx="1643062" cy="383722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514323" hangingPunct="1">
              <a:defRPr/>
            </a:pPr>
            <a:endParaRPr lang="en-US" sz="1012" kern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46" name="Rectangle: Rounded Corners 78">
            <a:extLst>
              <a:ext uri="{FF2B5EF4-FFF2-40B4-BE49-F238E27FC236}">
                <a16:creationId xmlns:a16="http://schemas.microsoft.com/office/drawing/2014/main" id="{A291570C-CBDA-4EBC-BBB4-12B3D94ABEDC}"/>
              </a:ext>
            </a:extLst>
          </p:cNvPr>
          <p:cNvSpPr/>
          <p:nvPr/>
        </p:nvSpPr>
        <p:spPr>
          <a:xfrm>
            <a:off x="3556253" y="1545736"/>
            <a:ext cx="2000049" cy="383722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514323" hangingPunct="1">
              <a:defRPr/>
            </a:pPr>
            <a:endParaRPr lang="en-US" sz="1012" kern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48" name="Oval 11">
            <a:extLst>
              <a:ext uri="{FF2B5EF4-FFF2-40B4-BE49-F238E27FC236}">
                <a16:creationId xmlns:a16="http://schemas.microsoft.com/office/drawing/2014/main" id="{050C81F2-C786-4C4C-8F2E-9821C8CE25A1}"/>
              </a:ext>
            </a:extLst>
          </p:cNvPr>
          <p:cNvSpPr/>
          <p:nvPr/>
        </p:nvSpPr>
        <p:spPr>
          <a:xfrm>
            <a:off x="3613427" y="1552198"/>
            <a:ext cx="325258" cy="325258"/>
          </a:xfrm>
          <a:prstGeom prst="ellipse">
            <a:avLst/>
          </a:prstGeom>
          <a:solidFill>
            <a:srgbClr val="4B97B4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514323" hangingPunct="1">
              <a:defRPr/>
            </a:pPr>
            <a:endParaRPr lang="en-US" sz="1012" kern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49" name="Oval 81">
            <a:extLst>
              <a:ext uri="{FF2B5EF4-FFF2-40B4-BE49-F238E27FC236}">
                <a16:creationId xmlns:a16="http://schemas.microsoft.com/office/drawing/2014/main" id="{F4C7F551-4A4C-47C9-BE3E-83F6D474DC3A}"/>
              </a:ext>
            </a:extLst>
          </p:cNvPr>
          <p:cNvSpPr/>
          <p:nvPr/>
        </p:nvSpPr>
        <p:spPr>
          <a:xfrm>
            <a:off x="2090021" y="2541649"/>
            <a:ext cx="325258" cy="325258"/>
          </a:xfrm>
          <a:prstGeom prst="ellipse">
            <a:avLst/>
          </a:prstGeom>
          <a:solidFill>
            <a:srgbClr val="4B97B4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514323" hangingPunct="1">
              <a:defRPr/>
            </a:pPr>
            <a:endParaRPr lang="en-US" sz="1012" kern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50" name="Oval 82">
            <a:extLst>
              <a:ext uri="{FF2B5EF4-FFF2-40B4-BE49-F238E27FC236}">
                <a16:creationId xmlns:a16="http://schemas.microsoft.com/office/drawing/2014/main" id="{338D010D-C250-447C-A96B-3A92C7F3DACE}"/>
              </a:ext>
            </a:extLst>
          </p:cNvPr>
          <p:cNvSpPr/>
          <p:nvPr/>
        </p:nvSpPr>
        <p:spPr>
          <a:xfrm>
            <a:off x="1454706" y="4054695"/>
            <a:ext cx="325258" cy="325258"/>
          </a:xfrm>
          <a:prstGeom prst="ellipse">
            <a:avLst/>
          </a:prstGeom>
          <a:solidFill>
            <a:srgbClr val="4B97B4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514323" hangingPunct="1">
              <a:defRPr/>
            </a:pPr>
            <a:endParaRPr lang="en-US" sz="1012" kern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52" name="Oval 84">
            <a:extLst>
              <a:ext uri="{FF2B5EF4-FFF2-40B4-BE49-F238E27FC236}">
                <a16:creationId xmlns:a16="http://schemas.microsoft.com/office/drawing/2014/main" id="{0B443133-50AE-4C76-A95E-0AC4788D8AEE}"/>
              </a:ext>
            </a:extLst>
          </p:cNvPr>
          <p:cNvSpPr/>
          <p:nvPr/>
        </p:nvSpPr>
        <p:spPr>
          <a:xfrm flipH="1">
            <a:off x="6613534" y="2471914"/>
            <a:ext cx="325258" cy="325258"/>
          </a:xfrm>
          <a:prstGeom prst="ellipse">
            <a:avLst/>
          </a:prstGeom>
          <a:solidFill>
            <a:srgbClr val="4B97B4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514323" hangingPunct="1">
              <a:defRPr/>
            </a:pPr>
            <a:endParaRPr lang="en-US" sz="1012" kern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53" name="Oval 85">
            <a:extLst>
              <a:ext uri="{FF2B5EF4-FFF2-40B4-BE49-F238E27FC236}">
                <a16:creationId xmlns:a16="http://schemas.microsoft.com/office/drawing/2014/main" id="{425AD4AE-31FC-42DB-9F0C-DC27F55A762A}"/>
              </a:ext>
            </a:extLst>
          </p:cNvPr>
          <p:cNvSpPr/>
          <p:nvPr/>
        </p:nvSpPr>
        <p:spPr>
          <a:xfrm flipH="1">
            <a:off x="7222647" y="4025464"/>
            <a:ext cx="325258" cy="325258"/>
          </a:xfrm>
          <a:prstGeom prst="ellipse">
            <a:avLst/>
          </a:prstGeom>
          <a:solidFill>
            <a:srgbClr val="4B97B4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514323" hangingPunct="1">
              <a:defRPr/>
            </a:pPr>
            <a:endParaRPr lang="en-US" sz="1012" kern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54" name="TextBox 86">
            <a:extLst>
              <a:ext uri="{FF2B5EF4-FFF2-40B4-BE49-F238E27FC236}">
                <a16:creationId xmlns:a16="http://schemas.microsoft.com/office/drawing/2014/main" id="{F1F9A81C-50E7-4BA0-A8DF-9F99A3177BA6}"/>
              </a:ext>
            </a:extLst>
          </p:cNvPr>
          <p:cNvSpPr txBox="1"/>
          <p:nvPr/>
        </p:nvSpPr>
        <p:spPr>
          <a:xfrm>
            <a:off x="1840431" y="4119925"/>
            <a:ext cx="991359" cy="1947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defTabSz="514323" hangingPunct="1">
              <a:buClr>
                <a:srgbClr val="4472C4"/>
              </a:buClr>
              <a:defRPr/>
            </a:pPr>
            <a:r>
              <a:rPr lang="en-US" sz="1266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Introduction </a:t>
            </a:r>
          </a:p>
        </p:txBody>
      </p:sp>
      <p:sp>
        <p:nvSpPr>
          <p:cNvPr id="55" name="TextBox 87">
            <a:extLst>
              <a:ext uri="{FF2B5EF4-FFF2-40B4-BE49-F238E27FC236}">
                <a16:creationId xmlns:a16="http://schemas.microsoft.com/office/drawing/2014/main" id="{0DBBF2BD-EA5B-44EF-9156-62D06ADAF0E0}"/>
              </a:ext>
            </a:extLst>
          </p:cNvPr>
          <p:cNvSpPr txBox="1"/>
          <p:nvPr/>
        </p:nvSpPr>
        <p:spPr>
          <a:xfrm>
            <a:off x="6170822" y="4090694"/>
            <a:ext cx="991359" cy="19479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defTabSz="514323" hangingPunct="1">
              <a:buClr>
                <a:srgbClr val="4472C4"/>
              </a:buClr>
              <a:defRPr/>
            </a:pPr>
            <a:r>
              <a:rPr lang="en-US" altLang="zh-CN" sz="1266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Summary </a:t>
            </a:r>
            <a:endParaRPr lang="en-US" sz="1266" kern="1200" dirty="0">
              <a:solidFill>
                <a:prstClr val="black">
                  <a:lumMod val="75000"/>
                  <a:lumOff val="25000"/>
                </a:prst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6" name="TextBox 88">
            <a:extLst>
              <a:ext uri="{FF2B5EF4-FFF2-40B4-BE49-F238E27FC236}">
                <a16:creationId xmlns:a16="http://schemas.microsoft.com/office/drawing/2014/main" id="{62453C19-7C57-4E1F-8C51-71715BAF2971}"/>
              </a:ext>
            </a:extLst>
          </p:cNvPr>
          <p:cNvSpPr txBox="1"/>
          <p:nvPr/>
        </p:nvSpPr>
        <p:spPr>
          <a:xfrm>
            <a:off x="5537199" y="2537145"/>
            <a:ext cx="991359" cy="1947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defTabSz="514323" hangingPunct="1">
              <a:buClr>
                <a:srgbClr val="4472C4"/>
              </a:buClr>
              <a:defRPr/>
            </a:pPr>
            <a:r>
              <a:rPr lang="en-US" altLang="zh-CN" sz="1266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More ML </a:t>
            </a:r>
            <a:endParaRPr lang="en-US" sz="1266" kern="1200" dirty="0">
              <a:solidFill>
                <a:prstClr val="black">
                  <a:lumMod val="75000"/>
                  <a:lumOff val="25000"/>
                </a:prst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7" name="TextBox 89">
            <a:extLst>
              <a:ext uri="{FF2B5EF4-FFF2-40B4-BE49-F238E27FC236}">
                <a16:creationId xmlns:a16="http://schemas.microsoft.com/office/drawing/2014/main" id="{8424ED8E-8E7F-49A0-997D-0304F22C22E1}"/>
              </a:ext>
            </a:extLst>
          </p:cNvPr>
          <p:cNvSpPr txBox="1"/>
          <p:nvPr/>
        </p:nvSpPr>
        <p:spPr>
          <a:xfrm>
            <a:off x="2434596" y="2605118"/>
            <a:ext cx="991359" cy="19479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defTabSz="514323" hangingPunct="1">
              <a:buClr>
                <a:srgbClr val="4472C4"/>
              </a:buClr>
              <a:defRPr/>
            </a:pPr>
            <a:r>
              <a:rPr lang="en-US" sz="1266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ML in HEP </a:t>
            </a:r>
          </a:p>
        </p:txBody>
      </p:sp>
      <p:sp>
        <p:nvSpPr>
          <p:cNvPr id="59" name="TextBox 91">
            <a:extLst>
              <a:ext uri="{FF2B5EF4-FFF2-40B4-BE49-F238E27FC236}">
                <a16:creationId xmlns:a16="http://schemas.microsoft.com/office/drawing/2014/main" id="{B3596503-53E8-4A93-AA70-4ADC88A4DD31}"/>
              </a:ext>
            </a:extLst>
          </p:cNvPr>
          <p:cNvSpPr txBox="1"/>
          <p:nvPr/>
        </p:nvSpPr>
        <p:spPr>
          <a:xfrm>
            <a:off x="3966097" y="1533852"/>
            <a:ext cx="1590205" cy="38959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defTabSz="514323" hangingPunct="1">
              <a:buClr>
                <a:srgbClr val="4472C4"/>
              </a:buClr>
              <a:defRPr/>
            </a:pPr>
            <a:r>
              <a:rPr lang="en-US" altLang="zh-CN" sz="1266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Classification as examples </a:t>
            </a:r>
            <a:endParaRPr lang="en-US" sz="1266" kern="1200" dirty="0">
              <a:solidFill>
                <a:prstClr val="black">
                  <a:lumMod val="75000"/>
                  <a:lumOff val="25000"/>
                </a:prst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0" name="Freeform 2968">
            <a:extLst>
              <a:ext uri="{FF2B5EF4-FFF2-40B4-BE49-F238E27FC236}">
                <a16:creationId xmlns:a16="http://schemas.microsoft.com/office/drawing/2014/main" id="{F30B624A-986C-41C5-B49B-707E8A93EC83}"/>
              </a:ext>
            </a:extLst>
          </p:cNvPr>
          <p:cNvSpPr>
            <a:spLocks noEditPoints="1"/>
          </p:cNvSpPr>
          <p:nvPr/>
        </p:nvSpPr>
        <p:spPr bwMode="auto">
          <a:xfrm>
            <a:off x="1536968" y="4142314"/>
            <a:ext cx="160734" cy="150019"/>
          </a:xfrm>
          <a:custGeom>
            <a:avLst/>
            <a:gdLst>
              <a:gd name="T0" fmla="*/ 219 w 720"/>
              <a:gd name="T1" fmla="*/ 323 h 671"/>
              <a:gd name="T2" fmla="*/ 212 w 720"/>
              <a:gd name="T3" fmla="*/ 312 h 671"/>
              <a:gd name="T4" fmla="*/ 219 w 720"/>
              <a:gd name="T5" fmla="*/ 301 h 671"/>
              <a:gd name="T6" fmla="*/ 515 w 720"/>
              <a:gd name="T7" fmla="*/ 301 h 671"/>
              <a:gd name="T8" fmla="*/ 524 w 720"/>
              <a:gd name="T9" fmla="*/ 312 h 671"/>
              <a:gd name="T10" fmla="*/ 515 w 720"/>
              <a:gd name="T11" fmla="*/ 323 h 671"/>
              <a:gd name="T12" fmla="*/ 512 w 720"/>
              <a:gd name="T13" fmla="*/ 420 h 671"/>
              <a:gd name="T14" fmla="*/ 216 w 720"/>
              <a:gd name="T15" fmla="*/ 417 h 671"/>
              <a:gd name="T16" fmla="*/ 213 w 720"/>
              <a:gd name="T17" fmla="*/ 404 h 671"/>
              <a:gd name="T18" fmla="*/ 224 w 720"/>
              <a:gd name="T19" fmla="*/ 395 h 671"/>
              <a:gd name="T20" fmla="*/ 520 w 720"/>
              <a:gd name="T21" fmla="*/ 399 h 671"/>
              <a:gd name="T22" fmla="*/ 523 w 720"/>
              <a:gd name="T23" fmla="*/ 412 h 671"/>
              <a:gd name="T24" fmla="*/ 512 w 720"/>
              <a:gd name="T25" fmla="*/ 420 h 671"/>
              <a:gd name="T26" fmla="*/ 420 w 720"/>
              <a:gd name="T27" fmla="*/ 204 h 671"/>
              <a:gd name="T28" fmla="*/ 432 w 720"/>
              <a:gd name="T29" fmla="*/ 211 h 671"/>
              <a:gd name="T30" fmla="*/ 429 w 720"/>
              <a:gd name="T31" fmla="*/ 224 h 671"/>
              <a:gd name="T32" fmla="*/ 224 w 720"/>
              <a:gd name="T33" fmla="*/ 227 h 671"/>
              <a:gd name="T34" fmla="*/ 213 w 720"/>
              <a:gd name="T35" fmla="*/ 220 h 671"/>
              <a:gd name="T36" fmla="*/ 216 w 720"/>
              <a:gd name="T37" fmla="*/ 207 h 671"/>
              <a:gd name="T38" fmla="*/ 224 w 720"/>
              <a:gd name="T39" fmla="*/ 204 h 671"/>
              <a:gd name="T40" fmla="*/ 324 w 720"/>
              <a:gd name="T41" fmla="*/ 1 h 671"/>
              <a:gd name="T42" fmla="*/ 270 w 720"/>
              <a:gd name="T43" fmla="*/ 10 h 671"/>
              <a:gd name="T44" fmla="*/ 220 w 720"/>
              <a:gd name="T45" fmla="*/ 24 h 671"/>
              <a:gd name="T46" fmla="*/ 174 w 720"/>
              <a:gd name="T47" fmla="*/ 44 h 671"/>
              <a:gd name="T48" fmla="*/ 132 w 720"/>
              <a:gd name="T49" fmla="*/ 69 h 671"/>
              <a:gd name="T50" fmla="*/ 94 w 720"/>
              <a:gd name="T51" fmla="*/ 99 h 671"/>
              <a:gd name="T52" fmla="*/ 62 w 720"/>
              <a:gd name="T53" fmla="*/ 134 h 671"/>
              <a:gd name="T54" fmla="*/ 36 w 720"/>
              <a:gd name="T55" fmla="*/ 170 h 671"/>
              <a:gd name="T56" fmla="*/ 17 w 720"/>
              <a:gd name="T57" fmla="*/ 212 h 671"/>
              <a:gd name="T58" fmla="*/ 5 w 720"/>
              <a:gd name="T59" fmla="*/ 255 h 671"/>
              <a:gd name="T60" fmla="*/ 0 w 720"/>
              <a:gd name="T61" fmla="*/ 301 h 671"/>
              <a:gd name="T62" fmla="*/ 5 w 720"/>
              <a:gd name="T63" fmla="*/ 343 h 671"/>
              <a:gd name="T64" fmla="*/ 17 w 720"/>
              <a:gd name="T65" fmla="*/ 383 h 671"/>
              <a:gd name="T66" fmla="*/ 35 w 720"/>
              <a:gd name="T67" fmla="*/ 424 h 671"/>
              <a:gd name="T68" fmla="*/ 61 w 720"/>
              <a:gd name="T69" fmla="*/ 461 h 671"/>
              <a:gd name="T70" fmla="*/ 93 w 720"/>
              <a:gd name="T71" fmla="*/ 495 h 671"/>
              <a:gd name="T72" fmla="*/ 28 w 720"/>
              <a:gd name="T73" fmla="*/ 657 h 671"/>
              <a:gd name="T74" fmla="*/ 30 w 720"/>
              <a:gd name="T75" fmla="*/ 668 h 671"/>
              <a:gd name="T76" fmla="*/ 42 w 720"/>
              <a:gd name="T77" fmla="*/ 671 h 671"/>
              <a:gd name="T78" fmla="*/ 268 w 720"/>
              <a:gd name="T79" fmla="*/ 583 h 671"/>
              <a:gd name="T80" fmla="*/ 328 w 720"/>
              <a:gd name="T81" fmla="*/ 594 h 671"/>
              <a:gd name="T82" fmla="*/ 379 w 720"/>
              <a:gd name="T83" fmla="*/ 596 h 671"/>
              <a:gd name="T84" fmla="*/ 432 w 720"/>
              <a:gd name="T85" fmla="*/ 590 h 671"/>
              <a:gd name="T86" fmla="*/ 483 w 720"/>
              <a:gd name="T87" fmla="*/ 578 h 671"/>
              <a:gd name="T88" fmla="*/ 531 w 720"/>
              <a:gd name="T89" fmla="*/ 561 h 671"/>
              <a:gd name="T90" fmla="*/ 575 w 720"/>
              <a:gd name="T91" fmla="*/ 537 h 671"/>
              <a:gd name="T92" fmla="*/ 614 w 720"/>
              <a:gd name="T93" fmla="*/ 509 h 671"/>
              <a:gd name="T94" fmla="*/ 649 w 720"/>
              <a:gd name="T95" fmla="*/ 477 h 671"/>
              <a:gd name="T96" fmla="*/ 676 w 720"/>
              <a:gd name="T97" fmla="*/ 442 h 671"/>
              <a:gd name="T98" fmla="*/ 697 w 720"/>
              <a:gd name="T99" fmla="*/ 402 h 671"/>
              <a:gd name="T100" fmla="*/ 712 w 720"/>
              <a:gd name="T101" fmla="*/ 361 h 671"/>
              <a:gd name="T102" fmla="*/ 719 w 720"/>
              <a:gd name="T103" fmla="*/ 316 h 671"/>
              <a:gd name="T104" fmla="*/ 718 w 720"/>
              <a:gd name="T105" fmla="*/ 270 h 671"/>
              <a:gd name="T106" fmla="*/ 708 w 720"/>
              <a:gd name="T107" fmla="*/ 226 h 671"/>
              <a:gd name="T108" fmla="*/ 692 w 720"/>
              <a:gd name="T109" fmla="*/ 183 h 671"/>
              <a:gd name="T110" fmla="*/ 668 w 720"/>
              <a:gd name="T111" fmla="*/ 145 h 671"/>
              <a:gd name="T112" fmla="*/ 638 w 720"/>
              <a:gd name="T113" fmla="*/ 110 h 671"/>
              <a:gd name="T114" fmla="*/ 602 w 720"/>
              <a:gd name="T115" fmla="*/ 79 h 671"/>
              <a:gd name="T116" fmla="*/ 561 w 720"/>
              <a:gd name="T117" fmla="*/ 51 h 671"/>
              <a:gd name="T118" fmla="*/ 515 w 720"/>
              <a:gd name="T119" fmla="*/ 30 h 671"/>
              <a:gd name="T120" fmla="*/ 467 w 720"/>
              <a:gd name="T121" fmla="*/ 15 h 671"/>
              <a:gd name="T122" fmla="*/ 414 w 720"/>
              <a:gd name="T123" fmla="*/ 4 h 671"/>
              <a:gd name="T124" fmla="*/ 361 w 720"/>
              <a:gd name="T125" fmla="*/ 0 h 6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20" h="671">
                <a:moveTo>
                  <a:pt x="512" y="324"/>
                </a:moveTo>
                <a:lnTo>
                  <a:pt x="224" y="324"/>
                </a:lnTo>
                <a:lnTo>
                  <a:pt x="219" y="323"/>
                </a:lnTo>
                <a:lnTo>
                  <a:pt x="216" y="320"/>
                </a:lnTo>
                <a:lnTo>
                  <a:pt x="213" y="317"/>
                </a:lnTo>
                <a:lnTo>
                  <a:pt x="212" y="312"/>
                </a:lnTo>
                <a:lnTo>
                  <a:pt x="213" y="307"/>
                </a:lnTo>
                <a:lnTo>
                  <a:pt x="216" y="304"/>
                </a:lnTo>
                <a:lnTo>
                  <a:pt x="219" y="301"/>
                </a:lnTo>
                <a:lnTo>
                  <a:pt x="224" y="300"/>
                </a:lnTo>
                <a:lnTo>
                  <a:pt x="512" y="300"/>
                </a:lnTo>
                <a:lnTo>
                  <a:pt x="515" y="301"/>
                </a:lnTo>
                <a:lnTo>
                  <a:pt x="520" y="304"/>
                </a:lnTo>
                <a:lnTo>
                  <a:pt x="523" y="307"/>
                </a:lnTo>
                <a:lnTo>
                  <a:pt x="524" y="312"/>
                </a:lnTo>
                <a:lnTo>
                  <a:pt x="523" y="317"/>
                </a:lnTo>
                <a:lnTo>
                  <a:pt x="520" y="320"/>
                </a:lnTo>
                <a:lnTo>
                  <a:pt x="515" y="323"/>
                </a:lnTo>
                <a:lnTo>
                  <a:pt x="512" y="324"/>
                </a:lnTo>
                <a:lnTo>
                  <a:pt x="512" y="324"/>
                </a:lnTo>
                <a:close/>
                <a:moveTo>
                  <a:pt x="512" y="420"/>
                </a:moveTo>
                <a:lnTo>
                  <a:pt x="224" y="420"/>
                </a:lnTo>
                <a:lnTo>
                  <a:pt x="219" y="419"/>
                </a:lnTo>
                <a:lnTo>
                  <a:pt x="216" y="417"/>
                </a:lnTo>
                <a:lnTo>
                  <a:pt x="213" y="412"/>
                </a:lnTo>
                <a:lnTo>
                  <a:pt x="212" y="408"/>
                </a:lnTo>
                <a:lnTo>
                  <a:pt x="213" y="404"/>
                </a:lnTo>
                <a:lnTo>
                  <a:pt x="216" y="399"/>
                </a:lnTo>
                <a:lnTo>
                  <a:pt x="219" y="396"/>
                </a:lnTo>
                <a:lnTo>
                  <a:pt x="224" y="395"/>
                </a:lnTo>
                <a:lnTo>
                  <a:pt x="512" y="395"/>
                </a:lnTo>
                <a:lnTo>
                  <a:pt x="515" y="396"/>
                </a:lnTo>
                <a:lnTo>
                  <a:pt x="520" y="399"/>
                </a:lnTo>
                <a:lnTo>
                  <a:pt x="523" y="404"/>
                </a:lnTo>
                <a:lnTo>
                  <a:pt x="524" y="408"/>
                </a:lnTo>
                <a:lnTo>
                  <a:pt x="523" y="412"/>
                </a:lnTo>
                <a:lnTo>
                  <a:pt x="520" y="417"/>
                </a:lnTo>
                <a:lnTo>
                  <a:pt x="515" y="419"/>
                </a:lnTo>
                <a:lnTo>
                  <a:pt x="512" y="420"/>
                </a:lnTo>
                <a:lnTo>
                  <a:pt x="512" y="420"/>
                </a:lnTo>
                <a:close/>
                <a:moveTo>
                  <a:pt x="224" y="204"/>
                </a:moveTo>
                <a:lnTo>
                  <a:pt x="420" y="204"/>
                </a:lnTo>
                <a:lnTo>
                  <a:pt x="425" y="205"/>
                </a:lnTo>
                <a:lnTo>
                  <a:pt x="429" y="207"/>
                </a:lnTo>
                <a:lnTo>
                  <a:pt x="432" y="211"/>
                </a:lnTo>
                <a:lnTo>
                  <a:pt x="432" y="216"/>
                </a:lnTo>
                <a:lnTo>
                  <a:pt x="432" y="220"/>
                </a:lnTo>
                <a:lnTo>
                  <a:pt x="429" y="224"/>
                </a:lnTo>
                <a:lnTo>
                  <a:pt x="425" y="227"/>
                </a:lnTo>
                <a:lnTo>
                  <a:pt x="420" y="227"/>
                </a:lnTo>
                <a:lnTo>
                  <a:pt x="224" y="227"/>
                </a:lnTo>
                <a:lnTo>
                  <a:pt x="219" y="227"/>
                </a:lnTo>
                <a:lnTo>
                  <a:pt x="216" y="224"/>
                </a:lnTo>
                <a:lnTo>
                  <a:pt x="213" y="220"/>
                </a:lnTo>
                <a:lnTo>
                  <a:pt x="212" y="216"/>
                </a:lnTo>
                <a:lnTo>
                  <a:pt x="213" y="211"/>
                </a:lnTo>
                <a:lnTo>
                  <a:pt x="216" y="207"/>
                </a:lnTo>
                <a:lnTo>
                  <a:pt x="219" y="205"/>
                </a:lnTo>
                <a:lnTo>
                  <a:pt x="224" y="204"/>
                </a:lnTo>
                <a:lnTo>
                  <a:pt x="224" y="204"/>
                </a:lnTo>
                <a:close/>
                <a:moveTo>
                  <a:pt x="361" y="0"/>
                </a:moveTo>
                <a:lnTo>
                  <a:pt x="342" y="0"/>
                </a:lnTo>
                <a:lnTo>
                  <a:pt x="324" y="1"/>
                </a:lnTo>
                <a:lnTo>
                  <a:pt x="306" y="4"/>
                </a:lnTo>
                <a:lnTo>
                  <a:pt x="288" y="6"/>
                </a:lnTo>
                <a:lnTo>
                  <a:pt x="270" y="10"/>
                </a:lnTo>
                <a:lnTo>
                  <a:pt x="254" y="13"/>
                </a:lnTo>
                <a:lnTo>
                  <a:pt x="237" y="18"/>
                </a:lnTo>
                <a:lnTo>
                  <a:pt x="220" y="24"/>
                </a:lnTo>
                <a:lnTo>
                  <a:pt x="205" y="30"/>
                </a:lnTo>
                <a:lnTo>
                  <a:pt x="190" y="37"/>
                </a:lnTo>
                <a:lnTo>
                  <a:pt x="174" y="44"/>
                </a:lnTo>
                <a:lnTo>
                  <a:pt x="160" y="51"/>
                </a:lnTo>
                <a:lnTo>
                  <a:pt x="146" y="60"/>
                </a:lnTo>
                <a:lnTo>
                  <a:pt x="132" y="69"/>
                </a:lnTo>
                <a:lnTo>
                  <a:pt x="119" y="79"/>
                </a:lnTo>
                <a:lnTo>
                  <a:pt x="106" y="88"/>
                </a:lnTo>
                <a:lnTo>
                  <a:pt x="94" y="99"/>
                </a:lnTo>
                <a:lnTo>
                  <a:pt x="84" y="110"/>
                </a:lnTo>
                <a:lnTo>
                  <a:pt x="73" y="122"/>
                </a:lnTo>
                <a:lnTo>
                  <a:pt x="62" y="134"/>
                </a:lnTo>
                <a:lnTo>
                  <a:pt x="53" y="145"/>
                </a:lnTo>
                <a:lnTo>
                  <a:pt x="44" y="157"/>
                </a:lnTo>
                <a:lnTo>
                  <a:pt x="36" y="170"/>
                </a:lnTo>
                <a:lnTo>
                  <a:pt x="29" y="183"/>
                </a:lnTo>
                <a:lnTo>
                  <a:pt x="23" y="198"/>
                </a:lnTo>
                <a:lnTo>
                  <a:pt x="17" y="212"/>
                </a:lnTo>
                <a:lnTo>
                  <a:pt x="12" y="226"/>
                </a:lnTo>
                <a:lnTo>
                  <a:pt x="9" y="241"/>
                </a:lnTo>
                <a:lnTo>
                  <a:pt x="5" y="255"/>
                </a:lnTo>
                <a:lnTo>
                  <a:pt x="3" y="270"/>
                </a:lnTo>
                <a:lnTo>
                  <a:pt x="2" y="286"/>
                </a:lnTo>
                <a:lnTo>
                  <a:pt x="0" y="301"/>
                </a:lnTo>
                <a:lnTo>
                  <a:pt x="2" y="314"/>
                </a:lnTo>
                <a:lnTo>
                  <a:pt x="3" y="329"/>
                </a:lnTo>
                <a:lnTo>
                  <a:pt x="5" y="343"/>
                </a:lnTo>
                <a:lnTo>
                  <a:pt x="8" y="356"/>
                </a:lnTo>
                <a:lnTo>
                  <a:pt x="12" y="370"/>
                </a:lnTo>
                <a:lnTo>
                  <a:pt x="17" y="383"/>
                </a:lnTo>
                <a:lnTo>
                  <a:pt x="22" y="398"/>
                </a:lnTo>
                <a:lnTo>
                  <a:pt x="28" y="411"/>
                </a:lnTo>
                <a:lnTo>
                  <a:pt x="35" y="424"/>
                </a:lnTo>
                <a:lnTo>
                  <a:pt x="43" y="437"/>
                </a:lnTo>
                <a:lnTo>
                  <a:pt x="52" y="449"/>
                </a:lnTo>
                <a:lnTo>
                  <a:pt x="61" y="461"/>
                </a:lnTo>
                <a:lnTo>
                  <a:pt x="72" y="473"/>
                </a:lnTo>
                <a:lnTo>
                  <a:pt x="82" y="484"/>
                </a:lnTo>
                <a:lnTo>
                  <a:pt x="93" y="495"/>
                </a:lnTo>
                <a:lnTo>
                  <a:pt x="105" y="507"/>
                </a:lnTo>
                <a:lnTo>
                  <a:pt x="29" y="653"/>
                </a:lnTo>
                <a:lnTo>
                  <a:pt x="28" y="657"/>
                </a:lnTo>
                <a:lnTo>
                  <a:pt x="27" y="660"/>
                </a:lnTo>
                <a:lnTo>
                  <a:pt x="28" y="664"/>
                </a:lnTo>
                <a:lnTo>
                  <a:pt x="30" y="668"/>
                </a:lnTo>
                <a:lnTo>
                  <a:pt x="35" y="670"/>
                </a:lnTo>
                <a:lnTo>
                  <a:pt x="38" y="671"/>
                </a:lnTo>
                <a:lnTo>
                  <a:pt x="42" y="671"/>
                </a:lnTo>
                <a:lnTo>
                  <a:pt x="44" y="670"/>
                </a:lnTo>
                <a:lnTo>
                  <a:pt x="242" y="576"/>
                </a:lnTo>
                <a:lnTo>
                  <a:pt x="268" y="583"/>
                </a:lnTo>
                <a:lnTo>
                  <a:pt x="297" y="590"/>
                </a:lnTo>
                <a:lnTo>
                  <a:pt x="312" y="593"/>
                </a:lnTo>
                <a:lnTo>
                  <a:pt x="328" y="594"/>
                </a:lnTo>
                <a:lnTo>
                  <a:pt x="344" y="596"/>
                </a:lnTo>
                <a:lnTo>
                  <a:pt x="361" y="596"/>
                </a:lnTo>
                <a:lnTo>
                  <a:pt x="379" y="596"/>
                </a:lnTo>
                <a:lnTo>
                  <a:pt x="397" y="595"/>
                </a:lnTo>
                <a:lnTo>
                  <a:pt x="414" y="593"/>
                </a:lnTo>
                <a:lnTo>
                  <a:pt x="432" y="590"/>
                </a:lnTo>
                <a:lnTo>
                  <a:pt x="450" y="587"/>
                </a:lnTo>
                <a:lnTo>
                  <a:pt x="467" y="583"/>
                </a:lnTo>
                <a:lnTo>
                  <a:pt x="483" y="578"/>
                </a:lnTo>
                <a:lnTo>
                  <a:pt x="500" y="572"/>
                </a:lnTo>
                <a:lnTo>
                  <a:pt x="515" y="566"/>
                </a:lnTo>
                <a:lnTo>
                  <a:pt x="531" y="561"/>
                </a:lnTo>
                <a:lnTo>
                  <a:pt x="546" y="553"/>
                </a:lnTo>
                <a:lnTo>
                  <a:pt x="561" y="545"/>
                </a:lnTo>
                <a:lnTo>
                  <a:pt x="575" y="537"/>
                </a:lnTo>
                <a:lnTo>
                  <a:pt x="589" y="528"/>
                </a:lnTo>
                <a:lnTo>
                  <a:pt x="602" y="519"/>
                </a:lnTo>
                <a:lnTo>
                  <a:pt x="614" y="509"/>
                </a:lnTo>
                <a:lnTo>
                  <a:pt x="626" y="499"/>
                </a:lnTo>
                <a:lnTo>
                  <a:pt x="638" y="488"/>
                </a:lnTo>
                <a:lnTo>
                  <a:pt x="649" y="477"/>
                </a:lnTo>
                <a:lnTo>
                  <a:pt x="658" y="465"/>
                </a:lnTo>
                <a:lnTo>
                  <a:pt x="668" y="453"/>
                </a:lnTo>
                <a:lnTo>
                  <a:pt x="676" y="442"/>
                </a:lnTo>
                <a:lnTo>
                  <a:pt x="684" y="429"/>
                </a:lnTo>
                <a:lnTo>
                  <a:pt x="692" y="415"/>
                </a:lnTo>
                <a:lnTo>
                  <a:pt x="697" y="402"/>
                </a:lnTo>
                <a:lnTo>
                  <a:pt x="703" y="388"/>
                </a:lnTo>
                <a:lnTo>
                  <a:pt x="708" y="375"/>
                </a:lnTo>
                <a:lnTo>
                  <a:pt x="712" y="361"/>
                </a:lnTo>
                <a:lnTo>
                  <a:pt x="715" y="345"/>
                </a:lnTo>
                <a:lnTo>
                  <a:pt x="718" y="331"/>
                </a:lnTo>
                <a:lnTo>
                  <a:pt x="719" y="316"/>
                </a:lnTo>
                <a:lnTo>
                  <a:pt x="720" y="301"/>
                </a:lnTo>
                <a:lnTo>
                  <a:pt x="719" y="286"/>
                </a:lnTo>
                <a:lnTo>
                  <a:pt x="718" y="270"/>
                </a:lnTo>
                <a:lnTo>
                  <a:pt x="715" y="255"/>
                </a:lnTo>
                <a:lnTo>
                  <a:pt x="712" y="241"/>
                </a:lnTo>
                <a:lnTo>
                  <a:pt x="708" y="226"/>
                </a:lnTo>
                <a:lnTo>
                  <a:pt x="703" y="212"/>
                </a:lnTo>
                <a:lnTo>
                  <a:pt x="697" y="198"/>
                </a:lnTo>
                <a:lnTo>
                  <a:pt x="692" y="183"/>
                </a:lnTo>
                <a:lnTo>
                  <a:pt x="684" y="170"/>
                </a:lnTo>
                <a:lnTo>
                  <a:pt x="676" y="157"/>
                </a:lnTo>
                <a:lnTo>
                  <a:pt x="668" y="145"/>
                </a:lnTo>
                <a:lnTo>
                  <a:pt x="658" y="134"/>
                </a:lnTo>
                <a:lnTo>
                  <a:pt x="649" y="122"/>
                </a:lnTo>
                <a:lnTo>
                  <a:pt x="638" y="110"/>
                </a:lnTo>
                <a:lnTo>
                  <a:pt x="626" y="99"/>
                </a:lnTo>
                <a:lnTo>
                  <a:pt x="614" y="88"/>
                </a:lnTo>
                <a:lnTo>
                  <a:pt x="602" y="79"/>
                </a:lnTo>
                <a:lnTo>
                  <a:pt x="589" y="69"/>
                </a:lnTo>
                <a:lnTo>
                  <a:pt x="575" y="60"/>
                </a:lnTo>
                <a:lnTo>
                  <a:pt x="561" y="51"/>
                </a:lnTo>
                <a:lnTo>
                  <a:pt x="546" y="44"/>
                </a:lnTo>
                <a:lnTo>
                  <a:pt x="531" y="37"/>
                </a:lnTo>
                <a:lnTo>
                  <a:pt x="515" y="30"/>
                </a:lnTo>
                <a:lnTo>
                  <a:pt x="500" y="24"/>
                </a:lnTo>
                <a:lnTo>
                  <a:pt x="483" y="18"/>
                </a:lnTo>
                <a:lnTo>
                  <a:pt x="467" y="15"/>
                </a:lnTo>
                <a:lnTo>
                  <a:pt x="450" y="10"/>
                </a:lnTo>
                <a:lnTo>
                  <a:pt x="432" y="6"/>
                </a:lnTo>
                <a:lnTo>
                  <a:pt x="414" y="4"/>
                </a:lnTo>
                <a:lnTo>
                  <a:pt x="397" y="1"/>
                </a:lnTo>
                <a:lnTo>
                  <a:pt x="379" y="0"/>
                </a:lnTo>
                <a:lnTo>
                  <a:pt x="361" y="0"/>
                </a:lnTo>
                <a:lnTo>
                  <a:pt x="36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 algn="l" defTabSz="514323" hangingPunct="1">
              <a:defRPr/>
            </a:pPr>
            <a:endParaRPr lang="en-US" sz="1012" kern="120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61" name="Freeform 950">
            <a:extLst>
              <a:ext uri="{FF2B5EF4-FFF2-40B4-BE49-F238E27FC236}">
                <a16:creationId xmlns:a16="http://schemas.microsoft.com/office/drawing/2014/main" id="{460982AA-C86C-4147-BA19-4C16EED20060}"/>
              </a:ext>
            </a:extLst>
          </p:cNvPr>
          <p:cNvSpPr>
            <a:spLocks noEditPoints="1"/>
          </p:cNvSpPr>
          <p:nvPr/>
        </p:nvSpPr>
        <p:spPr bwMode="auto">
          <a:xfrm>
            <a:off x="2173736" y="2622149"/>
            <a:ext cx="124123" cy="160734"/>
          </a:xfrm>
          <a:custGeom>
            <a:avLst/>
            <a:gdLst>
              <a:gd name="T0" fmla="*/ 542 w 553"/>
              <a:gd name="T1" fmla="*/ 205 h 722"/>
              <a:gd name="T2" fmla="*/ 323 w 553"/>
              <a:gd name="T3" fmla="*/ 313 h 722"/>
              <a:gd name="T4" fmla="*/ 312 w 553"/>
              <a:gd name="T5" fmla="*/ 306 h 722"/>
              <a:gd name="T6" fmla="*/ 315 w 553"/>
              <a:gd name="T7" fmla="*/ 293 h 722"/>
              <a:gd name="T8" fmla="*/ 444 w 553"/>
              <a:gd name="T9" fmla="*/ 289 h 722"/>
              <a:gd name="T10" fmla="*/ 455 w 553"/>
              <a:gd name="T11" fmla="*/ 297 h 722"/>
              <a:gd name="T12" fmla="*/ 452 w 553"/>
              <a:gd name="T13" fmla="*/ 310 h 722"/>
              <a:gd name="T14" fmla="*/ 444 w 553"/>
              <a:gd name="T15" fmla="*/ 433 h 722"/>
              <a:gd name="T16" fmla="*/ 315 w 553"/>
              <a:gd name="T17" fmla="*/ 430 h 722"/>
              <a:gd name="T18" fmla="*/ 312 w 553"/>
              <a:gd name="T19" fmla="*/ 417 h 722"/>
              <a:gd name="T20" fmla="*/ 323 w 553"/>
              <a:gd name="T21" fmla="*/ 409 h 722"/>
              <a:gd name="T22" fmla="*/ 452 w 553"/>
              <a:gd name="T23" fmla="*/ 413 h 722"/>
              <a:gd name="T24" fmla="*/ 455 w 553"/>
              <a:gd name="T25" fmla="*/ 426 h 722"/>
              <a:gd name="T26" fmla="*/ 444 w 553"/>
              <a:gd name="T27" fmla="*/ 433 h 722"/>
              <a:gd name="T28" fmla="*/ 318 w 553"/>
              <a:gd name="T29" fmla="*/ 577 h 722"/>
              <a:gd name="T30" fmla="*/ 311 w 553"/>
              <a:gd name="T31" fmla="*/ 566 h 722"/>
              <a:gd name="T32" fmla="*/ 318 w 553"/>
              <a:gd name="T33" fmla="*/ 555 h 722"/>
              <a:gd name="T34" fmla="*/ 449 w 553"/>
              <a:gd name="T35" fmla="*/ 555 h 722"/>
              <a:gd name="T36" fmla="*/ 456 w 553"/>
              <a:gd name="T37" fmla="*/ 566 h 722"/>
              <a:gd name="T38" fmla="*/ 449 w 553"/>
              <a:gd name="T39" fmla="*/ 577 h 722"/>
              <a:gd name="T40" fmla="*/ 194 w 553"/>
              <a:gd name="T41" fmla="*/ 325 h 722"/>
              <a:gd name="T42" fmla="*/ 181 w 553"/>
              <a:gd name="T43" fmla="*/ 327 h 722"/>
              <a:gd name="T44" fmla="*/ 129 w 553"/>
              <a:gd name="T45" fmla="*/ 275 h 722"/>
              <a:gd name="T46" fmla="*/ 132 w 553"/>
              <a:gd name="T47" fmla="*/ 262 h 722"/>
              <a:gd name="T48" fmla="*/ 145 w 553"/>
              <a:gd name="T49" fmla="*/ 260 h 722"/>
              <a:gd name="T50" fmla="*/ 253 w 553"/>
              <a:gd name="T51" fmla="*/ 232 h 722"/>
              <a:gd name="T52" fmla="*/ 267 w 553"/>
              <a:gd name="T53" fmla="*/ 230 h 722"/>
              <a:gd name="T54" fmla="*/ 274 w 553"/>
              <a:gd name="T55" fmla="*/ 240 h 722"/>
              <a:gd name="T56" fmla="*/ 271 w 553"/>
              <a:gd name="T57" fmla="*/ 386 h 722"/>
              <a:gd name="T58" fmla="*/ 186 w 553"/>
              <a:gd name="T59" fmla="*/ 465 h 722"/>
              <a:gd name="T60" fmla="*/ 132 w 553"/>
              <a:gd name="T61" fmla="*/ 415 h 722"/>
              <a:gd name="T62" fmla="*/ 129 w 553"/>
              <a:gd name="T63" fmla="*/ 403 h 722"/>
              <a:gd name="T64" fmla="*/ 140 w 553"/>
              <a:gd name="T65" fmla="*/ 395 h 722"/>
              <a:gd name="T66" fmla="*/ 186 w 553"/>
              <a:gd name="T67" fmla="*/ 436 h 722"/>
              <a:gd name="T68" fmla="*/ 262 w 553"/>
              <a:gd name="T69" fmla="*/ 365 h 722"/>
              <a:gd name="T70" fmla="*/ 273 w 553"/>
              <a:gd name="T71" fmla="*/ 372 h 722"/>
              <a:gd name="T72" fmla="*/ 271 w 553"/>
              <a:gd name="T73" fmla="*/ 386 h 722"/>
              <a:gd name="T74" fmla="*/ 190 w 553"/>
              <a:gd name="T75" fmla="*/ 601 h 722"/>
              <a:gd name="T76" fmla="*/ 178 w 553"/>
              <a:gd name="T77" fmla="*/ 599 h 722"/>
              <a:gd name="T78" fmla="*/ 128 w 553"/>
              <a:gd name="T79" fmla="*/ 545 h 722"/>
              <a:gd name="T80" fmla="*/ 136 w 553"/>
              <a:gd name="T81" fmla="*/ 533 h 722"/>
              <a:gd name="T82" fmla="*/ 149 w 553"/>
              <a:gd name="T83" fmla="*/ 535 h 722"/>
              <a:gd name="T84" fmla="*/ 258 w 553"/>
              <a:gd name="T85" fmla="*/ 502 h 722"/>
              <a:gd name="T86" fmla="*/ 271 w 553"/>
              <a:gd name="T87" fmla="*/ 505 h 722"/>
              <a:gd name="T88" fmla="*/ 273 w 553"/>
              <a:gd name="T89" fmla="*/ 518 h 722"/>
              <a:gd name="T90" fmla="*/ 357 w 553"/>
              <a:gd name="T91" fmla="*/ 3 h 722"/>
              <a:gd name="T92" fmla="*/ 12 w 553"/>
              <a:gd name="T93" fmla="*/ 0 h 722"/>
              <a:gd name="T94" fmla="*/ 1 w 553"/>
              <a:gd name="T95" fmla="*/ 7 h 722"/>
              <a:gd name="T96" fmla="*/ 1 w 553"/>
              <a:gd name="T97" fmla="*/ 715 h 722"/>
              <a:gd name="T98" fmla="*/ 12 w 553"/>
              <a:gd name="T99" fmla="*/ 722 h 722"/>
              <a:gd name="T100" fmla="*/ 550 w 553"/>
              <a:gd name="T101" fmla="*/ 719 h 722"/>
              <a:gd name="T102" fmla="*/ 553 w 553"/>
              <a:gd name="T103" fmla="*/ 205 h 7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53" h="722">
                <a:moveTo>
                  <a:pt x="349" y="205"/>
                </a:moveTo>
                <a:lnTo>
                  <a:pt x="349" y="12"/>
                </a:lnTo>
                <a:lnTo>
                  <a:pt x="542" y="205"/>
                </a:lnTo>
                <a:lnTo>
                  <a:pt x="349" y="205"/>
                </a:lnTo>
                <a:close/>
                <a:moveTo>
                  <a:pt x="444" y="313"/>
                </a:moveTo>
                <a:lnTo>
                  <a:pt x="323" y="313"/>
                </a:lnTo>
                <a:lnTo>
                  <a:pt x="318" y="312"/>
                </a:lnTo>
                <a:lnTo>
                  <a:pt x="315" y="310"/>
                </a:lnTo>
                <a:lnTo>
                  <a:pt x="312" y="306"/>
                </a:lnTo>
                <a:lnTo>
                  <a:pt x="311" y="301"/>
                </a:lnTo>
                <a:lnTo>
                  <a:pt x="312" y="297"/>
                </a:lnTo>
                <a:lnTo>
                  <a:pt x="315" y="293"/>
                </a:lnTo>
                <a:lnTo>
                  <a:pt x="318" y="290"/>
                </a:lnTo>
                <a:lnTo>
                  <a:pt x="323" y="289"/>
                </a:lnTo>
                <a:lnTo>
                  <a:pt x="444" y="289"/>
                </a:lnTo>
                <a:lnTo>
                  <a:pt x="449" y="290"/>
                </a:lnTo>
                <a:lnTo>
                  <a:pt x="452" y="293"/>
                </a:lnTo>
                <a:lnTo>
                  <a:pt x="455" y="297"/>
                </a:lnTo>
                <a:lnTo>
                  <a:pt x="456" y="301"/>
                </a:lnTo>
                <a:lnTo>
                  <a:pt x="455" y="306"/>
                </a:lnTo>
                <a:lnTo>
                  <a:pt x="452" y="310"/>
                </a:lnTo>
                <a:lnTo>
                  <a:pt x="449" y="312"/>
                </a:lnTo>
                <a:lnTo>
                  <a:pt x="444" y="313"/>
                </a:lnTo>
                <a:close/>
                <a:moveTo>
                  <a:pt x="444" y="433"/>
                </a:moveTo>
                <a:lnTo>
                  <a:pt x="323" y="433"/>
                </a:lnTo>
                <a:lnTo>
                  <a:pt x="318" y="432"/>
                </a:lnTo>
                <a:lnTo>
                  <a:pt x="315" y="430"/>
                </a:lnTo>
                <a:lnTo>
                  <a:pt x="312" y="426"/>
                </a:lnTo>
                <a:lnTo>
                  <a:pt x="311" y="421"/>
                </a:lnTo>
                <a:lnTo>
                  <a:pt x="312" y="417"/>
                </a:lnTo>
                <a:lnTo>
                  <a:pt x="315" y="413"/>
                </a:lnTo>
                <a:lnTo>
                  <a:pt x="318" y="410"/>
                </a:lnTo>
                <a:lnTo>
                  <a:pt x="323" y="409"/>
                </a:lnTo>
                <a:lnTo>
                  <a:pt x="444" y="409"/>
                </a:lnTo>
                <a:lnTo>
                  <a:pt x="449" y="410"/>
                </a:lnTo>
                <a:lnTo>
                  <a:pt x="452" y="413"/>
                </a:lnTo>
                <a:lnTo>
                  <a:pt x="455" y="417"/>
                </a:lnTo>
                <a:lnTo>
                  <a:pt x="456" y="421"/>
                </a:lnTo>
                <a:lnTo>
                  <a:pt x="455" y="426"/>
                </a:lnTo>
                <a:lnTo>
                  <a:pt x="452" y="430"/>
                </a:lnTo>
                <a:lnTo>
                  <a:pt x="449" y="432"/>
                </a:lnTo>
                <a:lnTo>
                  <a:pt x="444" y="433"/>
                </a:lnTo>
                <a:close/>
                <a:moveTo>
                  <a:pt x="444" y="578"/>
                </a:moveTo>
                <a:lnTo>
                  <a:pt x="323" y="578"/>
                </a:lnTo>
                <a:lnTo>
                  <a:pt x="318" y="577"/>
                </a:lnTo>
                <a:lnTo>
                  <a:pt x="315" y="574"/>
                </a:lnTo>
                <a:lnTo>
                  <a:pt x="312" y="571"/>
                </a:lnTo>
                <a:lnTo>
                  <a:pt x="311" y="566"/>
                </a:lnTo>
                <a:lnTo>
                  <a:pt x="312" y="561"/>
                </a:lnTo>
                <a:lnTo>
                  <a:pt x="315" y="558"/>
                </a:lnTo>
                <a:lnTo>
                  <a:pt x="318" y="555"/>
                </a:lnTo>
                <a:lnTo>
                  <a:pt x="323" y="554"/>
                </a:lnTo>
                <a:lnTo>
                  <a:pt x="444" y="554"/>
                </a:lnTo>
                <a:lnTo>
                  <a:pt x="449" y="555"/>
                </a:lnTo>
                <a:lnTo>
                  <a:pt x="452" y="558"/>
                </a:lnTo>
                <a:lnTo>
                  <a:pt x="455" y="561"/>
                </a:lnTo>
                <a:lnTo>
                  <a:pt x="456" y="566"/>
                </a:lnTo>
                <a:lnTo>
                  <a:pt x="455" y="571"/>
                </a:lnTo>
                <a:lnTo>
                  <a:pt x="452" y="574"/>
                </a:lnTo>
                <a:lnTo>
                  <a:pt x="449" y="577"/>
                </a:lnTo>
                <a:lnTo>
                  <a:pt x="444" y="578"/>
                </a:lnTo>
                <a:close/>
                <a:moveTo>
                  <a:pt x="271" y="249"/>
                </a:moveTo>
                <a:lnTo>
                  <a:pt x="194" y="325"/>
                </a:lnTo>
                <a:lnTo>
                  <a:pt x="190" y="327"/>
                </a:lnTo>
                <a:lnTo>
                  <a:pt x="186" y="328"/>
                </a:lnTo>
                <a:lnTo>
                  <a:pt x="181" y="327"/>
                </a:lnTo>
                <a:lnTo>
                  <a:pt x="178" y="325"/>
                </a:lnTo>
                <a:lnTo>
                  <a:pt x="132" y="280"/>
                </a:lnTo>
                <a:lnTo>
                  <a:pt x="129" y="275"/>
                </a:lnTo>
                <a:lnTo>
                  <a:pt x="128" y="270"/>
                </a:lnTo>
                <a:lnTo>
                  <a:pt x="129" y="266"/>
                </a:lnTo>
                <a:lnTo>
                  <a:pt x="132" y="262"/>
                </a:lnTo>
                <a:lnTo>
                  <a:pt x="136" y="260"/>
                </a:lnTo>
                <a:lnTo>
                  <a:pt x="140" y="259"/>
                </a:lnTo>
                <a:lnTo>
                  <a:pt x="145" y="260"/>
                </a:lnTo>
                <a:lnTo>
                  <a:pt x="149" y="262"/>
                </a:lnTo>
                <a:lnTo>
                  <a:pt x="186" y="299"/>
                </a:lnTo>
                <a:lnTo>
                  <a:pt x="253" y="232"/>
                </a:lnTo>
                <a:lnTo>
                  <a:pt x="258" y="230"/>
                </a:lnTo>
                <a:lnTo>
                  <a:pt x="262" y="229"/>
                </a:lnTo>
                <a:lnTo>
                  <a:pt x="267" y="230"/>
                </a:lnTo>
                <a:lnTo>
                  <a:pt x="271" y="232"/>
                </a:lnTo>
                <a:lnTo>
                  <a:pt x="273" y="236"/>
                </a:lnTo>
                <a:lnTo>
                  <a:pt x="274" y="240"/>
                </a:lnTo>
                <a:lnTo>
                  <a:pt x="273" y="245"/>
                </a:lnTo>
                <a:lnTo>
                  <a:pt x="271" y="249"/>
                </a:lnTo>
                <a:close/>
                <a:moveTo>
                  <a:pt x="271" y="386"/>
                </a:moveTo>
                <a:lnTo>
                  <a:pt x="194" y="461"/>
                </a:lnTo>
                <a:lnTo>
                  <a:pt x="190" y="464"/>
                </a:lnTo>
                <a:lnTo>
                  <a:pt x="186" y="465"/>
                </a:lnTo>
                <a:lnTo>
                  <a:pt x="181" y="464"/>
                </a:lnTo>
                <a:lnTo>
                  <a:pt x="178" y="461"/>
                </a:lnTo>
                <a:lnTo>
                  <a:pt x="132" y="415"/>
                </a:lnTo>
                <a:lnTo>
                  <a:pt x="129" y="411"/>
                </a:lnTo>
                <a:lnTo>
                  <a:pt x="128" y="407"/>
                </a:lnTo>
                <a:lnTo>
                  <a:pt x="129" y="403"/>
                </a:lnTo>
                <a:lnTo>
                  <a:pt x="132" y="399"/>
                </a:lnTo>
                <a:lnTo>
                  <a:pt x="136" y="396"/>
                </a:lnTo>
                <a:lnTo>
                  <a:pt x="140" y="395"/>
                </a:lnTo>
                <a:lnTo>
                  <a:pt x="145" y="396"/>
                </a:lnTo>
                <a:lnTo>
                  <a:pt x="149" y="399"/>
                </a:lnTo>
                <a:lnTo>
                  <a:pt x="186" y="436"/>
                </a:lnTo>
                <a:lnTo>
                  <a:pt x="253" y="368"/>
                </a:lnTo>
                <a:lnTo>
                  <a:pt x="258" y="365"/>
                </a:lnTo>
                <a:lnTo>
                  <a:pt x="262" y="365"/>
                </a:lnTo>
                <a:lnTo>
                  <a:pt x="267" y="365"/>
                </a:lnTo>
                <a:lnTo>
                  <a:pt x="271" y="368"/>
                </a:lnTo>
                <a:lnTo>
                  <a:pt x="273" y="372"/>
                </a:lnTo>
                <a:lnTo>
                  <a:pt x="274" y="376"/>
                </a:lnTo>
                <a:lnTo>
                  <a:pt x="273" y="381"/>
                </a:lnTo>
                <a:lnTo>
                  <a:pt x="271" y="386"/>
                </a:lnTo>
                <a:close/>
                <a:moveTo>
                  <a:pt x="271" y="522"/>
                </a:moveTo>
                <a:lnTo>
                  <a:pt x="194" y="599"/>
                </a:lnTo>
                <a:lnTo>
                  <a:pt x="190" y="601"/>
                </a:lnTo>
                <a:lnTo>
                  <a:pt x="186" y="602"/>
                </a:lnTo>
                <a:lnTo>
                  <a:pt x="181" y="601"/>
                </a:lnTo>
                <a:lnTo>
                  <a:pt x="178" y="599"/>
                </a:lnTo>
                <a:lnTo>
                  <a:pt x="132" y="553"/>
                </a:lnTo>
                <a:lnTo>
                  <a:pt x="129" y="549"/>
                </a:lnTo>
                <a:lnTo>
                  <a:pt x="128" y="545"/>
                </a:lnTo>
                <a:lnTo>
                  <a:pt x="129" y="540"/>
                </a:lnTo>
                <a:lnTo>
                  <a:pt x="132" y="535"/>
                </a:lnTo>
                <a:lnTo>
                  <a:pt x="136" y="533"/>
                </a:lnTo>
                <a:lnTo>
                  <a:pt x="140" y="532"/>
                </a:lnTo>
                <a:lnTo>
                  <a:pt x="145" y="533"/>
                </a:lnTo>
                <a:lnTo>
                  <a:pt x="149" y="535"/>
                </a:lnTo>
                <a:lnTo>
                  <a:pt x="186" y="572"/>
                </a:lnTo>
                <a:lnTo>
                  <a:pt x="253" y="505"/>
                </a:lnTo>
                <a:lnTo>
                  <a:pt x="258" y="502"/>
                </a:lnTo>
                <a:lnTo>
                  <a:pt x="262" y="501"/>
                </a:lnTo>
                <a:lnTo>
                  <a:pt x="267" y="502"/>
                </a:lnTo>
                <a:lnTo>
                  <a:pt x="271" y="505"/>
                </a:lnTo>
                <a:lnTo>
                  <a:pt x="273" y="509"/>
                </a:lnTo>
                <a:lnTo>
                  <a:pt x="274" y="513"/>
                </a:lnTo>
                <a:lnTo>
                  <a:pt x="273" y="518"/>
                </a:lnTo>
                <a:lnTo>
                  <a:pt x="271" y="522"/>
                </a:lnTo>
                <a:close/>
                <a:moveTo>
                  <a:pt x="550" y="196"/>
                </a:moveTo>
                <a:lnTo>
                  <a:pt x="357" y="3"/>
                </a:lnTo>
                <a:lnTo>
                  <a:pt x="353" y="1"/>
                </a:lnTo>
                <a:lnTo>
                  <a:pt x="349" y="0"/>
                </a:lnTo>
                <a:lnTo>
                  <a:pt x="12" y="0"/>
                </a:lnTo>
                <a:lnTo>
                  <a:pt x="7" y="1"/>
                </a:lnTo>
                <a:lnTo>
                  <a:pt x="4" y="3"/>
                </a:lnTo>
                <a:lnTo>
                  <a:pt x="1" y="7"/>
                </a:lnTo>
                <a:lnTo>
                  <a:pt x="0" y="12"/>
                </a:lnTo>
                <a:lnTo>
                  <a:pt x="0" y="711"/>
                </a:lnTo>
                <a:lnTo>
                  <a:pt x="1" y="715"/>
                </a:lnTo>
                <a:lnTo>
                  <a:pt x="4" y="719"/>
                </a:lnTo>
                <a:lnTo>
                  <a:pt x="7" y="721"/>
                </a:lnTo>
                <a:lnTo>
                  <a:pt x="12" y="722"/>
                </a:lnTo>
                <a:lnTo>
                  <a:pt x="542" y="722"/>
                </a:lnTo>
                <a:lnTo>
                  <a:pt x="546" y="721"/>
                </a:lnTo>
                <a:lnTo>
                  <a:pt x="550" y="719"/>
                </a:lnTo>
                <a:lnTo>
                  <a:pt x="552" y="715"/>
                </a:lnTo>
                <a:lnTo>
                  <a:pt x="553" y="711"/>
                </a:lnTo>
                <a:lnTo>
                  <a:pt x="553" y="205"/>
                </a:lnTo>
                <a:lnTo>
                  <a:pt x="552" y="200"/>
                </a:lnTo>
                <a:lnTo>
                  <a:pt x="550" y="19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 algn="l" defTabSz="514323" hangingPunct="1">
              <a:defRPr/>
            </a:pPr>
            <a:endParaRPr lang="en-US" sz="1012" kern="1200">
              <a:solidFill>
                <a:prstClr val="black"/>
              </a:solidFill>
              <a:latin typeface="等线" panose="020F0502020204030204"/>
            </a:endParaRPr>
          </a:p>
        </p:txBody>
      </p:sp>
      <p:grpSp>
        <p:nvGrpSpPr>
          <p:cNvPr id="62" name="Group 94">
            <a:extLst>
              <a:ext uri="{FF2B5EF4-FFF2-40B4-BE49-F238E27FC236}">
                <a16:creationId xmlns:a16="http://schemas.microsoft.com/office/drawing/2014/main" id="{7535F9AB-8F71-4087-B790-6E12A3F7763E}"/>
              </a:ext>
            </a:extLst>
          </p:cNvPr>
          <p:cNvGrpSpPr/>
          <p:nvPr/>
        </p:nvGrpSpPr>
        <p:grpSpPr>
          <a:xfrm>
            <a:off x="3685989" y="1667946"/>
            <a:ext cx="160734" cy="93762"/>
            <a:chOff x="8161338" y="2565400"/>
            <a:chExt cx="285750" cy="166688"/>
          </a:xfrm>
          <a:solidFill>
            <a:schemeClr val="bg1"/>
          </a:solidFill>
        </p:grpSpPr>
        <p:sp>
          <p:nvSpPr>
            <p:cNvPr id="63" name="Freeform 3857">
              <a:extLst>
                <a:ext uri="{FF2B5EF4-FFF2-40B4-BE49-F238E27FC236}">
                  <a16:creationId xmlns:a16="http://schemas.microsoft.com/office/drawing/2014/main" id="{38F67692-FE55-4693-A368-2C50DD93B5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61350" y="2603500"/>
              <a:ext cx="85725" cy="85725"/>
            </a:xfrm>
            <a:custGeom>
              <a:avLst/>
              <a:gdLst>
                <a:gd name="T0" fmla="*/ 108 w 270"/>
                <a:gd name="T1" fmla="*/ 221 h 270"/>
                <a:gd name="T2" fmla="*/ 78 w 270"/>
                <a:gd name="T3" fmla="*/ 204 h 270"/>
                <a:gd name="T4" fmla="*/ 56 w 270"/>
                <a:gd name="T5" fmla="*/ 178 h 270"/>
                <a:gd name="T6" fmla="*/ 45 w 270"/>
                <a:gd name="T7" fmla="*/ 144 h 270"/>
                <a:gd name="T8" fmla="*/ 47 w 270"/>
                <a:gd name="T9" fmla="*/ 126 h 270"/>
                <a:gd name="T10" fmla="*/ 57 w 270"/>
                <a:gd name="T11" fmla="*/ 120 h 270"/>
                <a:gd name="T12" fmla="*/ 69 w 270"/>
                <a:gd name="T13" fmla="*/ 123 h 270"/>
                <a:gd name="T14" fmla="*/ 75 w 270"/>
                <a:gd name="T15" fmla="*/ 132 h 270"/>
                <a:gd name="T16" fmla="*/ 78 w 270"/>
                <a:gd name="T17" fmla="*/ 153 h 270"/>
                <a:gd name="T18" fmla="*/ 89 w 270"/>
                <a:gd name="T19" fmla="*/ 173 h 270"/>
                <a:gd name="T20" fmla="*/ 106 w 270"/>
                <a:gd name="T21" fmla="*/ 187 h 270"/>
                <a:gd name="T22" fmla="*/ 129 w 270"/>
                <a:gd name="T23" fmla="*/ 195 h 270"/>
                <a:gd name="T24" fmla="*/ 153 w 270"/>
                <a:gd name="T25" fmla="*/ 193 h 270"/>
                <a:gd name="T26" fmla="*/ 174 w 270"/>
                <a:gd name="T27" fmla="*/ 181 h 270"/>
                <a:gd name="T28" fmla="*/ 188 w 270"/>
                <a:gd name="T29" fmla="*/ 164 h 270"/>
                <a:gd name="T30" fmla="*/ 195 w 270"/>
                <a:gd name="T31" fmla="*/ 141 h 270"/>
                <a:gd name="T32" fmla="*/ 193 w 270"/>
                <a:gd name="T33" fmla="*/ 118 h 270"/>
                <a:gd name="T34" fmla="*/ 181 w 270"/>
                <a:gd name="T35" fmla="*/ 97 h 270"/>
                <a:gd name="T36" fmla="*/ 164 w 270"/>
                <a:gd name="T37" fmla="*/ 82 h 270"/>
                <a:gd name="T38" fmla="*/ 142 w 270"/>
                <a:gd name="T39" fmla="*/ 75 h 270"/>
                <a:gd name="T40" fmla="*/ 127 w 270"/>
                <a:gd name="T41" fmla="*/ 73 h 270"/>
                <a:gd name="T42" fmla="*/ 120 w 270"/>
                <a:gd name="T43" fmla="*/ 63 h 270"/>
                <a:gd name="T44" fmla="*/ 123 w 270"/>
                <a:gd name="T45" fmla="*/ 51 h 270"/>
                <a:gd name="T46" fmla="*/ 132 w 270"/>
                <a:gd name="T47" fmla="*/ 45 h 270"/>
                <a:gd name="T48" fmla="*/ 162 w 270"/>
                <a:gd name="T49" fmla="*/ 49 h 270"/>
                <a:gd name="T50" fmla="*/ 193 w 270"/>
                <a:gd name="T51" fmla="*/ 65 h 270"/>
                <a:gd name="T52" fmla="*/ 215 w 270"/>
                <a:gd name="T53" fmla="*/ 92 h 270"/>
                <a:gd name="T54" fmla="*/ 225 w 270"/>
                <a:gd name="T55" fmla="*/ 126 h 270"/>
                <a:gd name="T56" fmla="*/ 221 w 270"/>
                <a:gd name="T57" fmla="*/ 162 h 270"/>
                <a:gd name="T58" fmla="*/ 205 w 270"/>
                <a:gd name="T59" fmla="*/ 193 h 270"/>
                <a:gd name="T60" fmla="*/ 178 w 270"/>
                <a:gd name="T61" fmla="*/ 214 h 270"/>
                <a:gd name="T62" fmla="*/ 145 w 270"/>
                <a:gd name="T63" fmla="*/ 225 h 270"/>
                <a:gd name="T64" fmla="*/ 108 w 270"/>
                <a:gd name="T65" fmla="*/ 3 h 270"/>
                <a:gd name="T66" fmla="*/ 60 w 270"/>
                <a:gd name="T67" fmla="*/ 23 h 270"/>
                <a:gd name="T68" fmla="*/ 24 w 270"/>
                <a:gd name="T69" fmla="*/ 60 h 270"/>
                <a:gd name="T70" fmla="*/ 3 w 270"/>
                <a:gd name="T71" fmla="*/ 108 h 270"/>
                <a:gd name="T72" fmla="*/ 3 w 270"/>
                <a:gd name="T73" fmla="*/ 163 h 270"/>
                <a:gd name="T74" fmla="*/ 24 w 270"/>
                <a:gd name="T75" fmla="*/ 211 h 270"/>
                <a:gd name="T76" fmla="*/ 60 w 270"/>
                <a:gd name="T77" fmla="*/ 247 h 270"/>
                <a:gd name="T78" fmla="*/ 108 w 270"/>
                <a:gd name="T79" fmla="*/ 268 h 270"/>
                <a:gd name="T80" fmla="*/ 163 w 270"/>
                <a:gd name="T81" fmla="*/ 268 h 270"/>
                <a:gd name="T82" fmla="*/ 211 w 270"/>
                <a:gd name="T83" fmla="*/ 247 h 270"/>
                <a:gd name="T84" fmla="*/ 248 w 270"/>
                <a:gd name="T85" fmla="*/ 211 h 270"/>
                <a:gd name="T86" fmla="*/ 268 w 270"/>
                <a:gd name="T87" fmla="*/ 163 h 270"/>
                <a:gd name="T88" fmla="*/ 268 w 270"/>
                <a:gd name="T89" fmla="*/ 108 h 270"/>
                <a:gd name="T90" fmla="*/ 248 w 270"/>
                <a:gd name="T91" fmla="*/ 60 h 270"/>
                <a:gd name="T92" fmla="*/ 211 w 270"/>
                <a:gd name="T93" fmla="*/ 23 h 270"/>
                <a:gd name="T94" fmla="*/ 163 w 270"/>
                <a:gd name="T95" fmla="*/ 3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70" h="270">
                  <a:moveTo>
                    <a:pt x="135" y="225"/>
                  </a:moveTo>
                  <a:lnTo>
                    <a:pt x="127" y="225"/>
                  </a:lnTo>
                  <a:lnTo>
                    <a:pt x="117" y="224"/>
                  </a:lnTo>
                  <a:lnTo>
                    <a:pt x="108" y="221"/>
                  </a:lnTo>
                  <a:lnTo>
                    <a:pt x="100" y="218"/>
                  </a:lnTo>
                  <a:lnTo>
                    <a:pt x="92" y="214"/>
                  </a:lnTo>
                  <a:lnTo>
                    <a:pt x="85" y="210"/>
                  </a:lnTo>
                  <a:lnTo>
                    <a:pt x="78" y="204"/>
                  </a:lnTo>
                  <a:lnTo>
                    <a:pt x="72" y="199"/>
                  </a:lnTo>
                  <a:lnTo>
                    <a:pt x="65" y="193"/>
                  </a:lnTo>
                  <a:lnTo>
                    <a:pt x="60" y="185"/>
                  </a:lnTo>
                  <a:lnTo>
                    <a:pt x="56" y="178"/>
                  </a:lnTo>
                  <a:lnTo>
                    <a:pt x="53" y="170"/>
                  </a:lnTo>
                  <a:lnTo>
                    <a:pt x="49" y="162"/>
                  </a:lnTo>
                  <a:lnTo>
                    <a:pt x="47" y="153"/>
                  </a:lnTo>
                  <a:lnTo>
                    <a:pt x="45" y="144"/>
                  </a:lnTo>
                  <a:lnTo>
                    <a:pt x="45" y="135"/>
                  </a:lnTo>
                  <a:lnTo>
                    <a:pt x="45" y="132"/>
                  </a:lnTo>
                  <a:lnTo>
                    <a:pt x="46" y="129"/>
                  </a:lnTo>
                  <a:lnTo>
                    <a:pt x="47" y="126"/>
                  </a:lnTo>
                  <a:lnTo>
                    <a:pt x="49" y="124"/>
                  </a:lnTo>
                  <a:lnTo>
                    <a:pt x="52" y="123"/>
                  </a:lnTo>
                  <a:lnTo>
                    <a:pt x="55" y="121"/>
                  </a:lnTo>
                  <a:lnTo>
                    <a:pt x="57" y="120"/>
                  </a:lnTo>
                  <a:lnTo>
                    <a:pt x="60" y="120"/>
                  </a:lnTo>
                  <a:lnTo>
                    <a:pt x="63" y="120"/>
                  </a:lnTo>
                  <a:lnTo>
                    <a:pt x="67" y="121"/>
                  </a:lnTo>
                  <a:lnTo>
                    <a:pt x="69" y="123"/>
                  </a:lnTo>
                  <a:lnTo>
                    <a:pt x="71" y="124"/>
                  </a:lnTo>
                  <a:lnTo>
                    <a:pt x="73" y="126"/>
                  </a:lnTo>
                  <a:lnTo>
                    <a:pt x="74" y="129"/>
                  </a:lnTo>
                  <a:lnTo>
                    <a:pt x="75" y="132"/>
                  </a:lnTo>
                  <a:lnTo>
                    <a:pt x="75" y="135"/>
                  </a:lnTo>
                  <a:lnTo>
                    <a:pt x="75" y="141"/>
                  </a:lnTo>
                  <a:lnTo>
                    <a:pt x="76" y="147"/>
                  </a:lnTo>
                  <a:lnTo>
                    <a:pt x="78" y="153"/>
                  </a:lnTo>
                  <a:lnTo>
                    <a:pt x="79" y="158"/>
                  </a:lnTo>
                  <a:lnTo>
                    <a:pt x="83" y="164"/>
                  </a:lnTo>
                  <a:lnTo>
                    <a:pt x="86" y="168"/>
                  </a:lnTo>
                  <a:lnTo>
                    <a:pt x="89" y="173"/>
                  </a:lnTo>
                  <a:lnTo>
                    <a:pt x="93" y="178"/>
                  </a:lnTo>
                  <a:lnTo>
                    <a:pt x="97" y="181"/>
                  </a:lnTo>
                  <a:lnTo>
                    <a:pt x="102" y="185"/>
                  </a:lnTo>
                  <a:lnTo>
                    <a:pt x="106" y="187"/>
                  </a:lnTo>
                  <a:lnTo>
                    <a:pt x="112" y="191"/>
                  </a:lnTo>
                  <a:lnTo>
                    <a:pt x="117" y="193"/>
                  </a:lnTo>
                  <a:lnTo>
                    <a:pt x="123" y="194"/>
                  </a:lnTo>
                  <a:lnTo>
                    <a:pt x="129" y="195"/>
                  </a:lnTo>
                  <a:lnTo>
                    <a:pt x="135" y="195"/>
                  </a:lnTo>
                  <a:lnTo>
                    <a:pt x="142" y="195"/>
                  </a:lnTo>
                  <a:lnTo>
                    <a:pt x="147" y="194"/>
                  </a:lnTo>
                  <a:lnTo>
                    <a:pt x="153" y="193"/>
                  </a:lnTo>
                  <a:lnTo>
                    <a:pt x="159" y="191"/>
                  </a:lnTo>
                  <a:lnTo>
                    <a:pt x="164" y="187"/>
                  </a:lnTo>
                  <a:lnTo>
                    <a:pt x="168" y="185"/>
                  </a:lnTo>
                  <a:lnTo>
                    <a:pt x="174" y="181"/>
                  </a:lnTo>
                  <a:lnTo>
                    <a:pt x="178" y="178"/>
                  </a:lnTo>
                  <a:lnTo>
                    <a:pt x="181" y="173"/>
                  </a:lnTo>
                  <a:lnTo>
                    <a:pt x="186" y="169"/>
                  </a:lnTo>
                  <a:lnTo>
                    <a:pt x="188" y="164"/>
                  </a:lnTo>
                  <a:lnTo>
                    <a:pt x="191" y="158"/>
                  </a:lnTo>
                  <a:lnTo>
                    <a:pt x="193" y="153"/>
                  </a:lnTo>
                  <a:lnTo>
                    <a:pt x="194" y="147"/>
                  </a:lnTo>
                  <a:lnTo>
                    <a:pt x="195" y="141"/>
                  </a:lnTo>
                  <a:lnTo>
                    <a:pt x="195" y="135"/>
                  </a:lnTo>
                  <a:lnTo>
                    <a:pt x="195" y="128"/>
                  </a:lnTo>
                  <a:lnTo>
                    <a:pt x="194" y="123"/>
                  </a:lnTo>
                  <a:lnTo>
                    <a:pt x="193" y="118"/>
                  </a:lnTo>
                  <a:lnTo>
                    <a:pt x="191" y="111"/>
                  </a:lnTo>
                  <a:lnTo>
                    <a:pt x="188" y="106"/>
                  </a:lnTo>
                  <a:lnTo>
                    <a:pt x="186" y="102"/>
                  </a:lnTo>
                  <a:lnTo>
                    <a:pt x="181" y="97"/>
                  </a:lnTo>
                  <a:lnTo>
                    <a:pt x="178" y="93"/>
                  </a:lnTo>
                  <a:lnTo>
                    <a:pt x="174" y="89"/>
                  </a:lnTo>
                  <a:lnTo>
                    <a:pt x="168" y="85"/>
                  </a:lnTo>
                  <a:lnTo>
                    <a:pt x="164" y="82"/>
                  </a:lnTo>
                  <a:lnTo>
                    <a:pt x="159" y="80"/>
                  </a:lnTo>
                  <a:lnTo>
                    <a:pt x="153" y="78"/>
                  </a:lnTo>
                  <a:lnTo>
                    <a:pt x="147" y="76"/>
                  </a:lnTo>
                  <a:lnTo>
                    <a:pt x="142" y="75"/>
                  </a:lnTo>
                  <a:lnTo>
                    <a:pt x="135" y="75"/>
                  </a:lnTo>
                  <a:lnTo>
                    <a:pt x="132" y="75"/>
                  </a:lnTo>
                  <a:lnTo>
                    <a:pt x="130" y="74"/>
                  </a:lnTo>
                  <a:lnTo>
                    <a:pt x="127" y="73"/>
                  </a:lnTo>
                  <a:lnTo>
                    <a:pt x="124" y="70"/>
                  </a:lnTo>
                  <a:lnTo>
                    <a:pt x="123" y="68"/>
                  </a:lnTo>
                  <a:lnTo>
                    <a:pt x="121" y="66"/>
                  </a:lnTo>
                  <a:lnTo>
                    <a:pt x="120" y="63"/>
                  </a:lnTo>
                  <a:lnTo>
                    <a:pt x="120" y="60"/>
                  </a:lnTo>
                  <a:lnTo>
                    <a:pt x="120" y="57"/>
                  </a:lnTo>
                  <a:lnTo>
                    <a:pt x="121" y="54"/>
                  </a:lnTo>
                  <a:lnTo>
                    <a:pt x="123" y="51"/>
                  </a:lnTo>
                  <a:lnTo>
                    <a:pt x="124" y="49"/>
                  </a:lnTo>
                  <a:lnTo>
                    <a:pt x="127" y="48"/>
                  </a:lnTo>
                  <a:lnTo>
                    <a:pt x="130" y="46"/>
                  </a:lnTo>
                  <a:lnTo>
                    <a:pt x="132" y="45"/>
                  </a:lnTo>
                  <a:lnTo>
                    <a:pt x="135" y="45"/>
                  </a:lnTo>
                  <a:lnTo>
                    <a:pt x="145" y="46"/>
                  </a:lnTo>
                  <a:lnTo>
                    <a:pt x="153" y="47"/>
                  </a:lnTo>
                  <a:lnTo>
                    <a:pt x="162" y="49"/>
                  </a:lnTo>
                  <a:lnTo>
                    <a:pt x="171" y="52"/>
                  </a:lnTo>
                  <a:lnTo>
                    <a:pt x="178" y="55"/>
                  </a:lnTo>
                  <a:lnTo>
                    <a:pt x="186" y="60"/>
                  </a:lnTo>
                  <a:lnTo>
                    <a:pt x="193" y="65"/>
                  </a:lnTo>
                  <a:lnTo>
                    <a:pt x="200" y="72"/>
                  </a:lnTo>
                  <a:lnTo>
                    <a:pt x="205" y="78"/>
                  </a:lnTo>
                  <a:lnTo>
                    <a:pt x="210" y="84"/>
                  </a:lnTo>
                  <a:lnTo>
                    <a:pt x="215" y="92"/>
                  </a:lnTo>
                  <a:lnTo>
                    <a:pt x="219" y="99"/>
                  </a:lnTo>
                  <a:lnTo>
                    <a:pt x="221" y="108"/>
                  </a:lnTo>
                  <a:lnTo>
                    <a:pt x="223" y="117"/>
                  </a:lnTo>
                  <a:lnTo>
                    <a:pt x="225" y="126"/>
                  </a:lnTo>
                  <a:lnTo>
                    <a:pt x="225" y="135"/>
                  </a:lnTo>
                  <a:lnTo>
                    <a:pt x="225" y="144"/>
                  </a:lnTo>
                  <a:lnTo>
                    <a:pt x="223" y="153"/>
                  </a:lnTo>
                  <a:lnTo>
                    <a:pt x="221" y="162"/>
                  </a:lnTo>
                  <a:lnTo>
                    <a:pt x="219" y="170"/>
                  </a:lnTo>
                  <a:lnTo>
                    <a:pt x="215" y="178"/>
                  </a:lnTo>
                  <a:lnTo>
                    <a:pt x="210" y="185"/>
                  </a:lnTo>
                  <a:lnTo>
                    <a:pt x="205" y="193"/>
                  </a:lnTo>
                  <a:lnTo>
                    <a:pt x="200" y="199"/>
                  </a:lnTo>
                  <a:lnTo>
                    <a:pt x="193" y="204"/>
                  </a:lnTo>
                  <a:lnTo>
                    <a:pt x="186" y="210"/>
                  </a:lnTo>
                  <a:lnTo>
                    <a:pt x="178" y="214"/>
                  </a:lnTo>
                  <a:lnTo>
                    <a:pt x="171" y="218"/>
                  </a:lnTo>
                  <a:lnTo>
                    <a:pt x="162" y="221"/>
                  </a:lnTo>
                  <a:lnTo>
                    <a:pt x="153" y="224"/>
                  </a:lnTo>
                  <a:lnTo>
                    <a:pt x="145" y="225"/>
                  </a:lnTo>
                  <a:lnTo>
                    <a:pt x="135" y="225"/>
                  </a:lnTo>
                  <a:close/>
                  <a:moveTo>
                    <a:pt x="135" y="0"/>
                  </a:moveTo>
                  <a:lnTo>
                    <a:pt x="121" y="1"/>
                  </a:lnTo>
                  <a:lnTo>
                    <a:pt x="108" y="3"/>
                  </a:lnTo>
                  <a:lnTo>
                    <a:pt x="95" y="6"/>
                  </a:lnTo>
                  <a:lnTo>
                    <a:pt x="83" y="10"/>
                  </a:lnTo>
                  <a:lnTo>
                    <a:pt x="71" y="16"/>
                  </a:lnTo>
                  <a:lnTo>
                    <a:pt x="60" y="23"/>
                  </a:lnTo>
                  <a:lnTo>
                    <a:pt x="49" y="31"/>
                  </a:lnTo>
                  <a:lnTo>
                    <a:pt x="40" y="39"/>
                  </a:lnTo>
                  <a:lnTo>
                    <a:pt x="31" y="49"/>
                  </a:lnTo>
                  <a:lnTo>
                    <a:pt x="24" y="60"/>
                  </a:lnTo>
                  <a:lnTo>
                    <a:pt x="16" y="70"/>
                  </a:lnTo>
                  <a:lnTo>
                    <a:pt x="11" y="82"/>
                  </a:lnTo>
                  <a:lnTo>
                    <a:pt x="6" y="95"/>
                  </a:lnTo>
                  <a:lnTo>
                    <a:pt x="3" y="108"/>
                  </a:lnTo>
                  <a:lnTo>
                    <a:pt x="1" y="121"/>
                  </a:lnTo>
                  <a:lnTo>
                    <a:pt x="0" y="135"/>
                  </a:lnTo>
                  <a:lnTo>
                    <a:pt x="1" y="149"/>
                  </a:lnTo>
                  <a:lnTo>
                    <a:pt x="3" y="163"/>
                  </a:lnTo>
                  <a:lnTo>
                    <a:pt x="6" y="176"/>
                  </a:lnTo>
                  <a:lnTo>
                    <a:pt x="11" y="187"/>
                  </a:lnTo>
                  <a:lnTo>
                    <a:pt x="16" y="199"/>
                  </a:lnTo>
                  <a:lnTo>
                    <a:pt x="24" y="211"/>
                  </a:lnTo>
                  <a:lnTo>
                    <a:pt x="31" y="221"/>
                  </a:lnTo>
                  <a:lnTo>
                    <a:pt x="40" y="230"/>
                  </a:lnTo>
                  <a:lnTo>
                    <a:pt x="49" y="239"/>
                  </a:lnTo>
                  <a:lnTo>
                    <a:pt x="60" y="247"/>
                  </a:lnTo>
                  <a:lnTo>
                    <a:pt x="71" y="254"/>
                  </a:lnTo>
                  <a:lnTo>
                    <a:pt x="83" y="259"/>
                  </a:lnTo>
                  <a:lnTo>
                    <a:pt x="95" y="265"/>
                  </a:lnTo>
                  <a:lnTo>
                    <a:pt x="108" y="268"/>
                  </a:lnTo>
                  <a:lnTo>
                    <a:pt x="121" y="270"/>
                  </a:lnTo>
                  <a:lnTo>
                    <a:pt x="135" y="270"/>
                  </a:lnTo>
                  <a:lnTo>
                    <a:pt x="149" y="270"/>
                  </a:lnTo>
                  <a:lnTo>
                    <a:pt x="163" y="268"/>
                  </a:lnTo>
                  <a:lnTo>
                    <a:pt x="176" y="265"/>
                  </a:lnTo>
                  <a:lnTo>
                    <a:pt x="188" y="259"/>
                  </a:lnTo>
                  <a:lnTo>
                    <a:pt x="200" y="254"/>
                  </a:lnTo>
                  <a:lnTo>
                    <a:pt x="211" y="247"/>
                  </a:lnTo>
                  <a:lnTo>
                    <a:pt x="221" y="239"/>
                  </a:lnTo>
                  <a:lnTo>
                    <a:pt x="231" y="230"/>
                  </a:lnTo>
                  <a:lnTo>
                    <a:pt x="239" y="221"/>
                  </a:lnTo>
                  <a:lnTo>
                    <a:pt x="248" y="211"/>
                  </a:lnTo>
                  <a:lnTo>
                    <a:pt x="254" y="199"/>
                  </a:lnTo>
                  <a:lnTo>
                    <a:pt x="260" y="187"/>
                  </a:lnTo>
                  <a:lnTo>
                    <a:pt x="265" y="176"/>
                  </a:lnTo>
                  <a:lnTo>
                    <a:pt x="268" y="163"/>
                  </a:lnTo>
                  <a:lnTo>
                    <a:pt x="270" y="149"/>
                  </a:lnTo>
                  <a:lnTo>
                    <a:pt x="270" y="135"/>
                  </a:lnTo>
                  <a:lnTo>
                    <a:pt x="270" y="121"/>
                  </a:lnTo>
                  <a:lnTo>
                    <a:pt x="268" y="108"/>
                  </a:lnTo>
                  <a:lnTo>
                    <a:pt x="265" y="95"/>
                  </a:lnTo>
                  <a:lnTo>
                    <a:pt x="260" y="82"/>
                  </a:lnTo>
                  <a:lnTo>
                    <a:pt x="254" y="70"/>
                  </a:lnTo>
                  <a:lnTo>
                    <a:pt x="248" y="60"/>
                  </a:lnTo>
                  <a:lnTo>
                    <a:pt x="239" y="49"/>
                  </a:lnTo>
                  <a:lnTo>
                    <a:pt x="231" y="39"/>
                  </a:lnTo>
                  <a:lnTo>
                    <a:pt x="221" y="31"/>
                  </a:lnTo>
                  <a:lnTo>
                    <a:pt x="211" y="23"/>
                  </a:lnTo>
                  <a:lnTo>
                    <a:pt x="200" y="16"/>
                  </a:lnTo>
                  <a:lnTo>
                    <a:pt x="188" y="10"/>
                  </a:lnTo>
                  <a:lnTo>
                    <a:pt x="176" y="6"/>
                  </a:lnTo>
                  <a:lnTo>
                    <a:pt x="163" y="3"/>
                  </a:lnTo>
                  <a:lnTo>
                    <a:pt x="149" y="1"/>
                  </a:lnTo>
                  <a:lnTo>
                    <a:pt x="135" y="0"/>
                  </a:lnTo>
                  <a:lnTo>
                    <a:pt x="13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algn="l" defTabSz="514323" hangingPunct="1">
                <a:defRPr/>
              </a:pPr>
              <a:endParaRPr lang="en-US" sz="1012" kern="1200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64" name="Freeform 3858">
              <a:extLst>
                <a:ext uri="{FF2B5EF4-FFF2-40B4-BE49-F238E27FC236}">
                  <a16:creationId xmlns:a16="http://schemas.microsoft.com/office/drawing/2014/main" id="{646DBA41-1E34-4E35-9577-9ABBD2F0AB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61338" y="2565400"/>
              <a:ext cx="285750" cy="166688"/>
            </a:xfrm>
            <a:custGeom>
              <a:avLst/>
              <a:gdLst>
                <a:gd name="T0" fmla="*/ 417 w 901"/>
                <a:gd name="T1" fmla="*/ 417 h 525"/>
                <a:gd name="T2" fmla="*/ 372 w 901"/>
                <a:gd name="T3" fmla="*/ 401 h 525"/>
                <a:gd name="T4" fmla="*/ 333 w 901"/>
                <a:gd name="T5" fmla="*/ 372 h 525"/>
                <a:gd name="T6" fmla="*/ 305 w 901"/>
                <a:gd name="T7" fmla="*/ 334 h 525"/>
                <a:gd name="T8" fmla="*/ 288 w 901"/>
                <a:gd name="T9" fmla="*/ 288 h 525"/>
                <a:gd name="T10" fmla="*/ 286 w 901"/>
                <a:gd name="T11" fmla="*/ 238 h 525"/>
                <a:gd name="T12" fmla="*/ 298 w 901"/>
                <a:gd name="T13" fmla="*/ 190 h 525"/>
                <a:gd name="T14" fmla="*/ 323 w 901"/>
                <a:gd name="T15" fmla="*/ 150 h 525"/>
                <a:gd name="T16" fmla="*/ 358 w 901"/>
                <a:gd name="T17" fmla="*/ 118 h 525"/>
                <a:gd name="T18" fmla="*/ 401 w 901"/>
                <a:gd name="T19" fmla="*/ 97 h 525"/>
                <a:gd name="T20" fmla="*/ 450 w 901"/>
                <a:gd name="T21" fmla="*/ 90 h 525"/>
                <a:gd name="T22" fmla="*/ 499 w 901"/>
                <a:gd name="T23" fmla="*/ 97 h 525"/>
                <a:gd name="T24" fmla="*/ 542 w 901"/>
                <a:gd name="T25" fmla="*/ 118 h 525"/>
                <a:gd name="T26" fmla="*/ 578 w 901"/>
                <a:gd name="T27" fmla="*/ 150 h 525"/>
                <a:gd name="T28" fmla="*/ 602 w 901"/>
                <a:gd name="T29" fmla="*/ 190 h 525"/>
                <a:gd name="T30" fmla="*/ 614 w 901"/>
                <a:gd name="T31" fmla="*/ 238 h 525"/>
                <a:gd name="T32" fmla="*/ 612 w 901"/>
                <a:gd name="T33" fmla="*/ 288 h 525"/>
                <a:gd name="T34" fmla="*/ 596 w 901"/>
                <a:gd name="T35" fmla="*/ 334 h 525"/>
                <a:gd name="T36" fmla="*/ 567 w 901"/>
                <a:gd name="T37" fmla="*/ 372 h 525"/>
                <a:gd name="T38" fmla="*/ 530 w 901"/>
                <a:gd name="T39" fmla="*/ 401 h 525"/>
                <a:gd name="T40" fmla="*/ 483 w 901"/>
                <a:gd name="T41" fmla="*/ 417 h 525"/>
                <a:gd name="T42" fmla="*/ 450 w 901"/>
                <a:gd name="T43" fmla="*/ 420 h 525"/>
                <a:gd name="T44" fmla="*/ 862 w 901"/>
                <a:gd name="T45" fmla="*/ 205 h 525"/>
                <a:gd name="T46" fmla="*/ 796 w 901"/>
                <a:gd name="T47" fmla="*/ 145 h 525"/>
                <a:gd name="T48" fmla="*/ 705 w 901"/>
                <a:gd name="T49" fmla="*/ 80 h 525"/>
                <a:gd name="T50" fmla="*/ 650 w 901"/>
                <a:gd name="T51" fmla="*/ 49 h 525"/>
                <a:gd name="T52" fmla="*/ 587 w 901"/>
                <a:gd name="T53" fmla="*/ 24 h 525"/>
                <a:gd name="T54" fmla="*/ 521 w 901"/>
                <a:gd name="T55" fmla="*/ 6 h 525"/>
                <a:gd name="T56" fmla="*/ 450 w 901"/>
                <a:gd name="T57" fmla="*/ 0 h 525"/>
                <a:gd name="T58" fmla="*/ 379 w 901"/>
                <a:gd name="T59" fmla="*/ 6 h 525"/>
                <a:gd name="T60" fmla="*/ 313 w 901"/>
                <a:gd name="T61" fmla="*/ 24 h 525"/>
                <a:gd name="T62" fmla="*/ 252 w 901"/>
                <a:gd name="T63" fmla="*/ 49 h 525"/>
                <a:gd name="T64" fmla="*/ 196 w 901"/>
                <a:gd name="T65" fmla="*/ 80 h 525"/>
                <a:gd name="T66" fmla="*/ 105 w 901"/>
                <a:gd name="T67" fmla="*/ 145 h 525"/>
                <a:gd name="T68" fmla="*/ 39 w 901"/>
                <a:gd name="T69" fmla="*/ 205 h 525"/>
                <a:gd name="T70" fmla="*/ 1 w 901"/>
                <a:gd name="T71" fmla="*/ 249 h 525"/>
                <a:gd name="T72" fmla="*/ 3 w 901"/>
                <a:gd name="T73" fmla="*/ 264 h 525"/>
                <a:gd name="T74" fmla="*/ 61 w 901"/>
                <a:gd name="T75" fmla="*/ 330 h 525"/>
                <a:gd name="T76" fmla="*/ 137 w 901"/>
                <a:gd name="T77" fmla="*/ 398 h 525"/>
                <a:gd name="T78" fmla="*/ 185 w 901"/>
                <a:gd name="T79" fmla="*/ 434 h 525"/>
                <a:gd name="T80" fmla="*/ 239 w 901"/>
                <a:gd name="T81" fmla="*/ 467 h 525"/>
                <a:gd name="T82" fmla="*/ 298 w 901"/>
                <a:gd name="T83" fmla="*/ 495 h 525"/>
                <a:gd name="T84" fmla="*/ 361 w 901"/>
                <a:gd name="T85" fmla="*/ 514 h 525"/>
                <a:gd name="T86" fmla="*/ 428 w 901"/>
                <a:gd name="T87" fmla="*/ 525 h 525"/>
                <a:gd name="T88" fmla="*/ 495 w 901"/>
                <a:gd name="T89" fmla="*/ 523 h 525"/>
                <a:gd name="T90" fmla="*/ 561 w 901"/>
                <a:gd name="T91" fmla="*/ 509 h 525"/>
                <a:gd name="T92" fmla="*/ 623 w 901"/>
                <a:gd name="T93" fmla="*/ 486 h 525"/>
                <a:gd name="T94" fmla="*/ 680 w 901"/>
                <a:gd name="T95" fmla="*/ 456 h 525"/>
                <a:gd name="T96" fmla="*/ 731 w 901"/>
                <a:gd name="T97" fmla="*/ 422 h 525"/>
                <a:gd name="T98" fmla="*/ 791 w 901"/>
                <a:gd name="T99" fmla="*/ 375 h 525"/>
                <a:gd name="T100" fmla="*/ 859 w 901"/>
                <a:gd name="T101" fmla="*/ 309 h 525"/>
                <a:gd name="T102" fmla="*/ 901 w 901"/>
                <a:gd name="T103" fmla="*/ 260 h 525"/>
                <a:gd name="T104" fmla="*/ 897 w 901"/>
                <a:gd name="T105" fmla="*/ 245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01" h="525">
                  <a:moveTo>
                    <a:pt x="450" y="420"/>
                  </a:moveTo>
                  <a:lnTo>
                    <a:pt x="433" y="419"/>
                  </a:lnTo>
                  <a:lnTo>
                    <a:pt x="417" y="417"/>
                  </a:lnTo>
                  <a:lnTo>
                    <a:pt x="401" y="412"/>
                  </a:lnTo>
                  <a:lnTo>
                    <a:pt x="386" y="407"/>
                  </a:lnTo>
                  <a:lnTo>
                    <a:pt x="372" y="401"/>
                  </a:lnTo>
                  <a:lnTo>
                    <a:pt x="358" y="392"/>
                  </a:lnTo>
                  <a:lnTo>
                    <a:pt x="345" y="382"/>
                  </a:lnTo>
                  <a:lnTo>
                    <a:pt x="333" y="372"/>
                  </a:lnTo>
                  <a:lnTo>
                    <a:pt x="323" y="360"/>
                  </a:lnTo>
                  <a:lnTo>
                    <a:pt x="313" y="347"/>
                  </a:lnTo>
                  <a:lnTo>
                    <a:pt x="305" y="334"/>
                  </a:lnTo>
                  <a:lnTo>
                    <a:pt x="298" y="319"/>
                  </a:lnTo>
                  <a:lnTo>
                    <a:pt x="292" y="304"/>
                  </a:lnTo>
                  <a:lnTo>
                    <a:pt x="288" y="288"/>
                  </a:lnTo>
                  <a:lnTo>
                    <a:pt x="286" y="272"/>
                  </a:lnTo>
                  <a:lnTo>
                    <a:pt x="285" y="255"/>
                  </a:lnTo>
                  <a:lnTo>
                    <a:pt x="286" y="238"/>
                  </a:lnTo>
                  <a:lnTo>
                    <a:pt x="288" y="222"/>
                  </a:lnTo>
                  <a:lnTo>
                    <a:pt x="292" y="205"/>
                  </a:lnTo>
                  <a:lnTo>
                    <a:pt x="298" y="190"/>
                  </a:lnTo>
                  <a:lnTo>
                    <a:pt x="305" y="177"/>
                  </a:lnTo>
                  <a:lnTo>
                    <a:pt x="313" y="163"/>
                  </a:lnTo>
                  <a:lnTo>
                    <a:pt x="323" y="150"/>
                  </a:lnTo>
                  <a:lnTo>
                    <a:pt x="333" y="138"/>
                  </a:lnTo>
                  <a:lnTo>
                    <a:pt x="345" y="127"/>
                  </a:lnTo>
                  <a:lnTo>
                    <a:pt x="358" y="118"/>
                  </a:lnTo>
                  <a:lnTo>
                    <a:pt x="372" y="110"/>
                  </a:lnTo>
                  <a:lnTo>
                    <a:pt x="386" y="103"/>
                  </a:lnTo>
                  <a:lnTo>
                    <a:pt x="401" y="97"/>
                  </a:lnTo>
                  <a:lnTo>
                    <a:pt x="417" y="93"/>
                  </a:lnTo>
                  <a:lnTo>
                    <a:pt x="433" y="91"/>
                  </a:lnTo>
                  <a:lnTo>
                    <a:pt x="450" y="90"/>
                  </a:lnTo>
                  <a:lnTo>
                    <a:pt x="467" y="91"/>
                  </a:lnTo>
                  <a:lnTo>
                    <a:pt x="483" y="93"/>
                  </a:lnTo>
                  <a:lnTo>
                    <a:pt x="499" y="97"/>
                  </a:lnTo>
                  <a:lnTo>
                    <a:pt x="515" y="103"/>
                  </a:lnTo>
                  <a:lnTo>
                    <a:pt x="530" y="110"/>
                  </a:lnTo>
                  <a:lnTo>
                    <a:pt x="542" y="118"/>
                  </a:lnTo>
                  <a:lnTo>
                    <a:pt x="555" y="127"/>
                  </a:lnTo>
                  <a:lnTo>
                    <a:pt x="567" y="138"/>
                  </a:lnTo>
                  <a:lnTo>
                    <a:pt x="578" y="150"/>
                  </a:lnTo>
                  <a:lnTo>
                    <a:pt x="587" y="163"/>
                  </a:lnTo>
                  <a:lnTo>
                    <a:pt x="596" y="177"/>
                  </a:lnTo>
                  <a:lnTo>
                    <a:pt x="602" y="190"/>
                  </a:lnTo>
                  <a:lnTo>
                    <a:pt x="608" y="205"/>
                  </a:lnTo>
                  <a:lnTo>
                    <a:pt x="612" y="222"/>
                  </a:lnTo>
                  <a:lnTo>
                    <a:pt x="614" y="238"/>
                  </a:lnTo>
                  <a:lnTo>
                    <a:pt x="615" y="255"/>
                  </a:lnTo>
                  <a:lnTo>
                    <a:pt x="614" y="272"/>
                  </a:lnTo>
                  <a:lnTo>
                    <a:pt x="612" y="288"/>
                  </a:lnTo>
                  <a:lnTo>
                    <a:pt x="608" y="304"/>
                  </a:lnTo>
                  <a:lnTo>
                    <a:pt x="602" y="319"/>
                  </a:lnTo>
                  <a:lnTo>
                    <a:pt x="596" y="334"/>
                  </a:lnTo>
                  <a:lnTo>
                    <a:pt x="587" y="347"/>
                  </a:lnTo>
                  <a:lnTo>
                    <a:pt x="578" y="360"/>
                  </a:lnTo>
                  <a:lnTo>
                    <a:pt x="567" y="372"/>
                  </a:lnTo>
                  <a:lnTo>
                    <a:pt x="555" y="382"/>
                  </a:lnTo>
                  <a:lnTo>
                    <a:pt x="542" y="392"/>
                  </a:lnTo>
                  <a:lnTo>
                    <a:pt x="530" y="401"/>
                  </a:lnTo>
                  <a:lnTo>
                    <a:pt x="515" y="407"/>
                  </a:lnTo>
                  <a:lnTo>
                    <a:pt x="499" y="412"/>
                  </a:lnTo>
                  <a:lnTo>
                    <a:pt x="483" y="417"/>
                  </a:lnTo>
                  <a:lnTo>
                    <a:pt x="467" y="420"/>
                  </a:lnTo>
                  <a:lnTo>
                    <a:pt x="450" y="420"/>
                  </a:lnTo>
                  <a:lnTo>
                    <a:pt x="450" y="420"/>
                  </a:lnTo>
                  <a:close/>
                  <a:moveTo>
                    <a:pt x="897" y="245"/>
                  </a:moveTo>
                  <a:lnTo>
                    <a:pt x="888" y="233"/>
                  </a:lnTo>
                  <a:lnTo>
                    <a:pt x="862" y="205"/>
                  </a:lnTo>
                  <a:lnTo>
                    <a:pt x="843" y="187"/>
                  </a:lnTo>
                  <a:lnTo>
                    <a:pt x="821" y="167"/>
                  </a:lnTo>
                  <a:lnTo>
                    <a:pt x="796" y="145"/>
                  </a:lnTo>
                  <a:lnTo>
                    <a:pt x="768" y="123"/>
                  </a:lnTo>
                  <a:lnTo>
                    <a:pt x="738" y="101"/>
                  </a:lnTo>
                  <a:lnTo>
                    <a:pt x="705" y="80"/>
                  </a:lnTo>
                  <a:lnTo>
                    <a:pt x="687" y="69"/>
                  </a:lnTo>
                  <a:lnTo>
                    <a:pt x="669" y="60"/>
                  </a:lnTo>
                  <a:lnTo>
                    <a:pt x="650" y="49"/>
                  </a:lnTo>
                  <a:lnTo>
                    <a:pt x="629" y="40"/>
                  </a:lnTo>
                  <a:lnTo>
                    <a:pt x="609" y="32"/>
                  </a:lnTo>
                  <a:lnTo>
                    <a:pt x="587" y="24"/>
                  </a:lnTo>
                  <a:lnTo>
                    <a:pt x="566" y="17"/>
                  </a:lnTo>
                  <a:lnTo>
                    <a:pt x="543" y="11"/>
                  </a:lnTo>
                  <a:lnTo>
                    <a:pt x="521" y="6"/>
                  </a:lnTo>
                  <a:lnTo>
                    <a:pt x="497" y="3"/>
                  </a:lnTo>
                  <a:lnTo>
                    <a:pt x="474" y="1"/>
                  </a:lnTo>
                  <a:lnTo>
                    <a:pt x="450" y="0"/>
                  </a:lnTo>
                  <a:lnTo>
                    <a:pt x="427" y="1"/>
                  </a:lnTo>
                  <a:lnTo>
                    <a:pt x="403" y="3"/>
                  </a:lnTo>
                  <a:lnTo>
                    <a:pt x="379" y="6"/>
                  </a:lnTo>
                  <a:lnTo>
                    <a:pt x="357" y="11"/>
                  </a:lnTo>
                  <a:lnTo>
                    <a:pt x="334" y="17"/>
                  </a:lnTo>
                  <a:lnTo>
                    <a:pt x="313" y="24"/>
                  </a:lnTo>
                  <a:lnTo>
                    <a:pt x="291" y="32"/>
                  </a:lnTo>
                  <a:lnTo>
                    <a:pt x="271" y="40"/>
                  </a:lnTo>
                  <a:lnTo>
                    <a:pt x="252" y="49"/>
                  </a:lnTo>
                  <a:lnTo>
                    <a:pt x="232" y="60"/>
                  </a:lnTo>
                  <a:lnTo>
                    <a:pt x="213" y="69"/>
                  </a:lnTo>
                  <a:lnTo>
                    <a:pt x="196" y="80"/>
                  </a:lnTo>
                  <a:lnTo>
                    <a:pt x="163" y="101"/>
                  </a:lnTo>
                  <a:lnTo>
                    <a:pt x="133" y="123"/>
                  </a:lnTo>
                  <a:lnTo>
                    <a:pt x="105" y="145"/>
                  </a:lnTo>
                  <a:lnTo>
                    <a:pt x="79" y="167"/>
                  </a:lnTo>
                  <a:lnTo>
                    <a:pt x="58" y="187"/>
                  </a:lnTo>
                  <a:lnTo>
                    <a:pt x="39" y="205"/>
                  </a:lnTo>
                  <a:lnTo>
                    <a:pt x="13" y="233"/>
                  </a:lnTo>
                  <a:lnTo>
                    <a:pt x="3" y="245"/>
                  </a:lnTo>
                  <a:lnTo>
                    <a:pt x="1" y="249"/>
                  </a:lnTo>
                  <a:lnTo>
                    <a:pt x="0" y="255"/>
                  </a:lnTo>
                  <a:lnTo>
                    <a:pt x="0" y="260"/>
                  </a:lnTo>
                  <a:lnTo>
                    <a:pt x="3" y="264"/>
                  </a:lnTo>
                  <a:lnTo>
                    <a:pt x="14" y="278"/>
                  </a:lnTo>
                  <a:lnTo>
                    <a:pt x="42" y="309"/>
                  </a:lnTo>
                  <a:lnTo>
                    <a:pt x="61" y="330"/>
                  </a:lnTo>
                  <a:lnTo>
                    <a:pt x="83" y="351"/>
                  </a:lnTo>
                  <a:lnTo>
                    <a:pt x="109" y="375"/>
                  </a:lnTo>
                  <a:lnTo>
                    <a:pt x="137" y="398"/>
                  </a:lnTo>
                  <a:lnTo>
                    <a:pt x="153" y="410"/>
                  </a:lnTo>
                  <a:lnTo>
                    <a:pt x="169" y="422"/>
                  </a:lnTo>
                  <a:lnTo>
                    <a:pt x="185" y="434"/>
                  </a:lnTo>
                  <a:lnTo>
                    <a:pt x="203" y="446"/>
                  </a:lnTo>
                  <a:lnTo>
                    <a:pt x="221" y="456"/>
                  </a:lnTo>
                  <a:lnTo>
                    <a:pt x="239" y="467"/>
                  </a:lnTo>
                  <a:lnTo>
                    <a:pt x="258" y="477"/>
                  </a:lnTo>
                  <a:lnTo>
                    <a:pt x="277" y="486"/>
                  </a:lnTo>
                  <a:lnTo>
                    <a:pt x="298" y="495"/>
                  </a:lnTo>
                  <a:lnTo>
                    <a:pt x="318" y="502"/>
                  </a:lnTo>
                  <a:lnTo>
                    <a:pt x="340" y="509"/>
                  </a:lnTo>
                  <a:lnTo>
                    <a:pt x="361" y="514"/>
                  </a:lnTo>
                  <a:lnTo>
                    <a:pt x="383" y="520"/>
                  </a:lnTo>
                  <a:lnTo>
                    <a:pt x="405" y="523"/>
                  </a:lnTo>
                  <a:lnTo>
                    <a:pt x="428" y="525"/>
                  </a:lnTo>
                  <a:lnTo>
                    <a:pt x="450" y="525"/>
                  </a:lnTo>
                  <a:lnTo>
                    <a:pt x="473" y="525"/>
                  </a:lnTo>
                  <a:lnTo>
                    <a:pt x="495" y="523"/>
                  </a:lnTo>
                  <a:lnTo>
                    <a:pt x="518" y="520"/>
                  </a:lnTo>
                  <a:lnTo>
                    <a:pt x="539" y="514"/>
                  </a:lnTo>
                  <a:lnTo>
                    <a:pt x="561" y="509"/>
                  </a:lnTo>
                  <a:lnTo>
                    <a:pt x="582" y="502"/>
                  </a:lnTo>
                  <a:lnTo>
                    <a:pt x="602" y="495"/>
                  </a:lnTo>
                  <a:lnTo>
                    <a:pt x="623" y="486"/>
                  </a:lnTo>
                  <a:lnTo>
                    <a:pt x="642" y="477"/>
                  </a:lnTo>
                  <a:lnTo>
                    <a:pt x="661" y="467"/>
                  </a:lnTo>
                  <a:lnTo>
                    <a:pt x="680" y="456"/>
                  </a:lnTo>
                  <a:lnTo>
                    <a:pt x="698" y="446"/>
                  </a:lnTo>
                  <a:lnTo>
                    <a:pt x="715" y="434"/>
                  </a:lnTo>
                  <a:lnTo>
                    <a:pt x="731" y="422"/>
                  </a:lnTo>
                  <a:lnTo>
                    <a:pt x="747" y="410"/>
                  </a:lnTo>
                  <a:lnTo>
                    <a:pt x="763" y="398"/>
                  </a:lnTo>
                  <a:lnTo>
                    <a:pt x="791" y="375"/>
                  </a:lnTo>
                  <a:lnTo>
                    <a:pt x="817" y="351"/>
                  </a:lnTo>
                  <a:lnTo>
                    <a:pt x="839" y="330"/>
                  </a:lnTo>
                  <a:lnTo>
                    <a:pt x="859" y="309"/>
                  </a:lnTo>
                  <a:lnTo>
                    <a:pt x="887" y="278"/>
                  </a:lnTo>
                  <a:lnTo>
                    <a:pt x="898" y="264"/>
                  </a:lnTo>
                  <a:lnTo>
                    <a:pt x="901" y="260"/>
                  </a:lnTo>
                  <a:lnTo>
                    <a:pt x="901" y="255"/>
                  </a:lnTo>
                  <a:lnTo>
                    <a:pt x="901" y="249"/>
                  </a:lnTo>
                  <a:lnTo>
                    <a:pt x="897" y="245"/>
                  </a:lnTo>
                  <a:lnTo>
                    <a:pt x="897" y="2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algn="l" defTabSz="514323" hangingPunct="1">
                <a:defRPr/>
              </a:pPr>
              <a:endParaRPr lang="en-US" sz="1012" kern="1200">
                <a:solidFill>
                  <a:prstClr val="black"/>
                </a:solidFill>
                <a:latin typeface="等线" panose="020F0502020204030204"/>
              </a:endParaRPr>
            </a:p>
          </p:txBody>
        </p:sp>
      </p:grpSp>
      <p:sp>
        <p:nvSpPr>
          <p:cNvPr id="66" name="Freeform 4456">
            <a:extLst>
              <a:ext uri="{FF2B5EF4-FFF2-40B4-BE49-F238E27FC236}">
                <a16:creationId xmlns:a16="http://schemas.microsoft.com/office/drawing/2014/main" id="{C3498B78-B6A6-4B46-AE1F-9C028820D910}"/>
              </a:ext>
            </a:extLst>
          </p:cNvPr>
          <p:cNvSpPr>
            <a:spLocks noEditPoints="1"/>
          </p:cNvSpPr>
          <p:nvPr/>
        </p:nvSpPr>
        <p:spPr bwMode="auto">
          <a:xfrm>
            <a:off x="6714995" y="2572928"/>
            <a:ext cx="122337" cy="123230"/>
          </a:xfrm>
          <a:custGeom>
            <a:avLst/>
            <a:gdLst>
              <a:gd name="T0" fmla="*/ 248 w 688"/>
              <a:gd name="T1" fmla="*/ 567 h 688"/>
              <a:gd name="T2" fmla="*/ 240 w 688"/>
              <a:gd name="T3" fmla="*/ 560 h 688"/>
              <a:gd name="T4" fmla="*/ 240 w 688"/>
              <a:gd name="T5" fmla="*/ 548 h 688"/>
              <a:gd name="T6" fmla="*/ 248 w 688"/>
              <a:gd name="T7" fmla="*/ 539 h 688"/>
              <a:gd name="T8" fmla="*/ 328 w 688"/>
              <a:gd name="T9" fmla="*/ 300 h 688"/>
              <a:gd name="T10" fmla="*/ 275 w 688"/>
              <a:gd name="T11" fmla="*/ 296 h 688"/>
              <a:gd name="T12" fmla="*/ 270 w 688"/>
              <a:gd name="T13" fmla="*/ 288 h 688"/>
              <a:gd name="T14" fmla="*/ 272 w 688"/>
              <a:gd name="T15" fmla="*/ 276 h 688"/>
              <a:gd name="T16" fmla="*/ 280 w 688"/>
              <a:gd name="T17" fmla="*/ 270 h 688"/>
              <a:gd name="T18" fmla="*/ 350 w 688"/>
              <a:gd name="T19" fmla="*/ 271 h 688"/>
              <a:gd name="T20" fmla="*/ 357 w 688"/>
              <a:gd name="T21" fmla="*/ 278 h 688"/>
              <a:gd name="T22" fmla="*/ 433 w 688"/>
              <a:gd name="T23" fmla="*/ 538 h 688"/>
              <a:gd name="T24" fmla="*/ 444 w 688"/>
              <a:gd name="T25" fmla="*/ 544 h 688"/>
              <a:gd name="T26" fmla="*/ 448 w 688"/>
              <a:gd name="T27" fmla="*/ 553 h 688"/>
              <a:gd name="T28" fmla="*/ 444 w 688"/>
              <a:gd name="T29" fmla="*/ 564 h 688"/>
              <a:gd name="T30" fmla="*/ 433 w 688"/>
              <a:gd name="T31" fmla="*/ 568 h 688"/>
              <a:gd name="T32" fmla="*/ 346 w 688"/>
              <a:gd name="T33" fmla="*/ 125 h 688"/>
              <a:gd name="T34" fmla="*/ 358 w 688"/>
              <a:gd name="T35" fmla="*/ 143 h 688"/>
              <a:gd name="T36" fmla="*/ 353 w 688"/>
              <a:gd name="T37" fmla="*/ 166 h 688"/>
              <a:gd name="T38" fmla="*/ 335 w 688"/>
              <a:gd name="T39" fmla="*/ 179 h 688"/>
              <a:gd name="T40" fmla="*/ 312 w 688"/>
              <a:gd name="T41" fmla="*/ 174 h 688"/>
              <a:gd name="T42" fmla="*/ 300 w 688"/>
              <a:gd name="T43" fmla="*/ 155 h 688"/>
              <a:gd name="T44" fmla="*/ 304 w 688"/>
              <a:gd name="T45" fmla="*/ 133 h 688"/>
              <a:gd name="T46" fmla="*/ 323 w 688"/>
              <a:gd name="T47" fmla="*/ 120 h 688"/>
              <a:gd name="T48" fmla="*/ 308 w 688"/>
              <a:gd name="T49" fmla="*/ 2 h 688"/>
              <a:gd name="T50" fmla="*/ 242 w 688"/>
              <a:gd name="T51" fmla="*/ 16 h 688"/>
              <a:gd name="T52" fmla="*/ 180 w 688"/>
              <a:gd name="T53" fmla="*/ 42 h 688"/>
              <a:gd name="T54" fmla="*/ 125 w 688"/>
              <a:gd name="T55" fmla="*/ 79 h 688"/>
              <a:gd name="T56" fmla="*/ 78 w 688"/>
              <a:gd name="T57" fmla="*/ 126 h 688"/>
              <a:gd name="T58" fmla="*/ 42 w 688"/>
              <a:gd name="T59" fmla="*/ 181 h 688"/>
              <a:gd name="T60" fmla="*/ 15 w 688"/>
              <a:gd name="T61" fmla="*/ 242 h 688"/>
              <a:gd name="T62" fmla="*/ 1 w 688"/>
              <a:gd name="T63" fmla="*/ 309 h 688"/>
              <a:gd name="T64" fmla="*/ 1 w 688"/>
              <a:gd name="T65" fmla="*/ 379 h 688"/>
              <a:gd name="T66" fmla="*/ 15 w 688"/>
              <a:gd name="T67" fmla="*/ 446 h 688"/>
              <a:gd name="T68" fmla="*/ 42 w 688"/>
              <a:gd name="T69" fmla="*/ 508 h 688"/>
              <a:gd name="T70" fmla="*/ 78 w 688"/>
              <a:gd name="T71" fmla="*/ 563 h 688"/>
              <a:gd name="T72" fmla="*/ 125 w 688"/>
              <a:gd name="T73" fmla="*/ 610 h 688"/>
              <a:gd name="T74" fmla="*/ 180 w 688"/>
              <a:gd name="T75" fmla="*/ 646 h 688"/>
              <a:gd name="T76" fmla="*/ 242 w 688"/>
              <a:gd name="T77" fmla="*/ 673 h 688"/>
              <a:gd name="T78" fmla="*/ 308 w 688"/>
              <a:gd name="T79" fmla="*/ 686 h 688"/>
              <a:gd name="T80" fmla="*/ 379 w 688"/>
              <a:gd name="T81" fmla="*/ 686 h 688"/>
              <a:gd name="T82" fmla="*/ 446 w 688"/>
              <a:gd name="T83" fmla="*/ 673 h 688"/>
              <a:gd name="T84" fmla="*/ 507 w 688"/>
              <a:gd name="T85" fmla="*/ 646 h 688"/>
              <a:gd name="T86" fmla="*/ 563 w 688"/>
              <a:gd name="T87" fmla="*/ 610 h 688"/>
              <a:gd name="T88" fmla="*/ 609 w 688"/>
              <a:gd name="T89" fmla="*/ 563 h 688"/>
              <a:gd name="T90" fmla="*/ 646 w 688"/>
              <a:gd name="T91" fmla="*/ 508 h 688"/>
              <a:gd name="T92" fmla="*/ 672 w 688"/>
              <a:gd name="T93" fmla="*/ 446 h 688"/>
              <a:gd name="T94" fmla="*/ 686 w 688"/>
              <a:gd name="T95" fmla="*/ 379 h 688"/>
              <a:gd name="T96" fmla="*/ 686 w 688"/>
              <a:gd name="T97" fmla="*/ 309 h 688"/>
              <a:gd name="T98" fmla="*/ 672 w 688"/>
              <a:gd name="T99" fmla="*/ 242 h 688"/>
              <a:gd name="T100" fmla="*/ 646 w 688"/>
              <a:gd name="T101" fmla="*/ 181 h 688"/>
              <a:gd name="T102" fmla="*/ 609 w 688"/>
              <a:gd name="T103" fmla="*/ 126 h 688"/>
              <a:gd name="T104" fmla="*/ 563 w 688"/>
              <a:gd name="T105" fmla="*/ 79 h 688"/>
              <a:gd name="T106" fmla="*/ 507 w 688"/>
              <a:gd name="T107" fmla="*/ 42 h 688"/>
              <a:gd name="T108" fmla="*/ 446 w 688"/>
              <a:gd name="T109" fmla="*/ 16 h 688"/>
              <a:gd name="T110" fmla="*/ 379 w 688"/>
              <a:gd name="T111" fmla="*/ 2 h 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688" h="688">
                <a:moveTo>
                  <a:pt x="433" y="568"/>
                </a:moveTo>
                <a:lnTo>
                  <a:pt x="254" y="568"/>
                </a:lnTo>
                <a:lnTo>
                  <a:pt x="250" y="568"/>
                </a:lnTo>
                <a:lnTo>
                  <a:pt x="248" y="567"/>
                </a:lnTo>
                <a:lnTo>
                  <a:pt x="245" y="566"/>
                </a:lnTo>
                <a:lnTo>
                  <a:pt x="243" y="564"/>
                </a:lnTo>
                <a:lnTo>
                  <a:pt x="242" y="562"/>
                </a:lnTo>
                <a:lnTo>
                  <a:pt x="240" y="560"/>
                </a:lnTo>
                <a:lnTo>
                  <a:pt x="240" y="556"/>
                </a:lnTo>
                <a:lnTo>
                  <a:pt x="239" y="553"/>
                </a:lnTo>
                <a:lnTo>
                  <a:pt x="240" y="551"/>
                </a:lnTo>
                <a:lnTo>
                  <a:pt x="240" y="548"/>
                </a:lnTo>
                <a:lnTo>
                  <a:pt x="242" y="546"/>
                </a:lnTo>
                <a:lnTo>
                  <a:pt x="243" y="544"/>
                </a:lnTo>
                <a:lnTo>
                  <a:pt x="245" y="541"/>
                </a:lnTo>
                <a:lnTo>
                  <a:pt x="248" y="539"/>
                </a:lnTo>
                <a:lnTo>
                  <a:pt x="250" y="539"/>
                </a:lnTo>
                <a:lnTo>
                  <a:pt x="254" y="538"/>
                </a:lnTo>
                <a:lnTo>
                  <a:pt x="328" y="538"/>
                </a:lnTo>
                <a:lnTo>
                  <a:pt x="328" y="300"/>
                </a:lnTo>
                <a:lnTo>
                  <a:pt x="283" y="300"/>
                </a:lnTo>
                <a:lnTo>
                  <a:pt x="280" y="299"/>
                </a:lnTo>
                <a:lnTo>
                  <a:pt x="278" y="299"/>
                </a:lnTo>
                <a:lnTo>
                  <a:pt x="275" y="296"/>
                </a:lnTo>
                <a:lnTo>
                  <a:pt x="273" y="295"/>
                </a:lnTo>
                <a:lnTo>
                  <a:pt x="272" y="293"/>
                </a:lnTo>
                <a:lnTo>
                  <a:pt x="270" y="290"/>
                </a:lnTo>
                <a:lnTo>
                  <a:pt x="270" y="288"/>
                </a:lnTo>
                <a:lnTo>
                  <a:pt x="269" y="285"/>
                </a:lnTo>
                <a:lnTo>
                  <a:pt x="270" y="281"/>
                </a:lnTo>
                <a:lnTo>
                  <a:pt x="270" y="278"/>
                </a:lnTo>
                <a:lnTo>
                  <a:pt x="272" y="276"/>
                </a:lnTo>
                <a:lnTo>
                  <a:pt x="273" y="274"/>
                </a:lnTo>
                <a:lnTo>
                  <a:pt x="275" y="272"/>
                </a:lnTo>
                <a:lnTo>
                  <a:pt x="278" y="271"/>
                </a:lnTo>
                <a:lnTo>
                  <a:pt x="280" y="270"/>
                </a:lnTo>
                <a:lnTo>
                  <a:pt x="283" y="270"/>
                </a:lnTo>
                <a:lnTo>
                  <a:pt x="343" y="270"/>
                </a:lnTo>
                <a:lnTo>
                  <a:pt x="347" y="270"/>
                </a:lnTo>
                <a:lnTo>
                  <a:pt x="350" y="271"/>
                </a:lnTo>
                <a:lnTo>
                  <a:pt x="352" y="272"/>
                </a:lnTo>
                <a:lnTo>
                  <a:pt x="354" y="274"/>
                </a:lnTo>
                <a:lnTo>
                  <a:pt x="356" y="276"/>
                </a:lnTo>
                <a:lnTo>
                  <a:pt x="357" y="278"/>
                </a:lnTo>
                <a:lnTo>
                  <a:pt x="358" y="281"/>
                </a:lnTo>
                <a:lnTo>
                  <a:pt x="358" y="285"/>
                </a:lnTo>
                <a:lnTo>
                  <a:pt x="358" y="538"/>
                </a:lnTo>
                <a:lnTo>
                  <a:pt x="433" y="538"/>
                </a:lnTo>
                <a:lnTo>
                  <a:pt x="437" y="539"/>
                </a:lnTo>
                <a:lnTo>
                  <a:pt x="439" y="539"/>
                </a:lnTo>
                <a:lnTo>
                  <a:pt x="442" y="541"/>
                </a:lnTo>
                <a:lnTo>
                  <a:pt x="444" y="544"/>
                </a:lnTo>
                <a:lnTo>
                  <a:pt x="446" y="546"/>
                </a:lnTo>
                <a:lnTo>
                  <a:pt x="447" y="548"/>
                </a:lnTo>
                <a:lnTo>
                  <a:pt x="448" y="551"/>
                </a:lnTo>
                <a:lnTo>
                  <a:pt x="448" y="553"/>
                </a:lnTo>
                <a:lnTo>
                  <a:pt x="448" y="556"/>
                </a:lnTo>
                <a:lnTo>
                  <a:pt x="447" y="560"/>
                </a:lnTo>
                <a:lnTo>
                  <a:pt x="446" y="562"/>
                </a:lnTo>
                <a:lnTo>
                  <a:pt x="444" y="564"/>
                </a:lnTo>
                <a:lnTo>
                  <a:pt x="442" y="566"/>
                </a:lnTo>
                <a:lnTo>
                  <a:pt x="439" y="567"/>
                </a:lnTo>
                <a:lnTo>
                  <a:pt x="437" y="568"/>
                </a:lnTo>
                <a:lnTo>
                  <a:pt x="433" y="568"/>
                </a:lnTo>
                <a:close/>
                <a:moveTo>
                  <a:pt x="328" y="120"/>
                </a:moveTo>
                <a:lnTo>
                  <a:pt x="335" y="120"/>
                </a:lnTo>
                <a:lnTo>
                  <a:pt x="340" y="122"/>
                </a:lnTo>
                <a:lnTo>
                  <a:pt x="346" y="125"/>
                </a:lnTo>
                <a:lnTo>
                  <a:pt x="350" y="128"/>
                </a:lnTo>
                <a:lnTo>
                  <a:pt x="353" y="133"/>
                </a:lnTo>
                <a:lnTo>
                  <a:pt x="356" y="138"/>
                </a:lnTo>
                <a:lnTo>
                  <a:pt x="358" y="143"/>
                </a:lnTo>
                <a:lnTo>
                  <a:pt x="358" y="150"/>
                </a:lnTo>
                <a:lnTo>
                  <a:pt x="358" y="155"/>
                </a:lnTo>
                <a:lnTo>
                  <a:pt x="356" y="162"/>
                </a:lnTo>
                <a:lnTo>
                  <a:pt x="353" y="166"/>
                </a:lnTo>
                <a:lnTo>
                  <a:pt x="350" y="171"/>
                </a:lnTo>
                <a:lnTo>
                  <a:pt x="346" y="174"/>
                </a:lnTo>
                <a:lnTo>
                  <a:pt x="340" y="178"/>
                </a:lnTo>
                <a:lnTo>
                  <a:pt x="335" y="179"/>
                </a:lnTo>
                <a:lnTo>
                  <a:pt x="328" y="180"/>
                </a:lnTo>
                <a:lnTo>
                  <a:pt x="323" y="179"/>
                </a:lnTo>
                <a:lnTo>
                  <a:pt x="317" y="178"/>
                </a:lnTo>
                <a:lnTo>
                  <a:pt x="312" y="174"/>
                </a:lnTo>
                <a:lnTo>
                  <a:pt x="307" y="171"/>
                </a:lnTo>
                <a:lnTo>
                  <a:pt x="304" y="166"/>
                </a:lnTo>
                <a:lnTo>
                  <a:pt x="301" y="162"/>
                </a:lnTo>
                <a:lnTo>
                  <a:pt x="300" y="155"/>
                </a:lnTo>
                <a:lnTo>
                  <a:pt x="298" y="150"/>
                </a:lnTo>
                <a:lnTo>
                  <a:pt x="300" y="143"/>
                </a:lnTo>
                <a:lnTo>
                  <a:pt x="301" y="138"/>
                </a:lnTo>
                <a:lnTo>
                  <a:pt x="304" y="133"/>
                </a:lnTo>
                <a:lnTo>
                  <a:pt x="307" y="128"/>
                </a:lnTo>
                <a:lnTo>
                  <a:pt x="312" y="125"/>
                </a:lnTo>
                <a:lnTo>
                  <a:pt x="317" y="122"/>
                </a:lnTo>
                <a:lnTo>
                  <a:pt x="323" y="120"/>
                </a:lnTo>
                <a:lnTo>
                  <a:pt x="328" y="120"/>
                </a:lnTo>
                <a:close/>
                <a:moveTo>
                  <a:pt x="343" y="0"/>
                </a:moveTo>
                <a:lnTo>
                  <a:pt x="326" y="0"/>
                </a:lnTo>
                <a:lnTo>
                  <a:pt x="308" y="2"/>
                </a:lnTo>
                <a:lnTo>
                  <a:pt x="291" y="4"/>
                </a:lnTo>
                <a:lnTo>
                  <a:pt x="274" y="8"/>
                </a:lnTo>
                <a:lnTo>
                  <a:pt x="258" y="11"/>
                </a:lnTo>
                <a:lnTo>
                  <a:pt x="242" y="16"/>
                </a:lnTo>
                <a:lnTo>
                  <a:pt x="226" y="21"/>
                </a:lnTo>
                <a:lnTo>
                  <a:pt x="210" y="28"/>
                </a:lnTo>
                <a:lnTo>
                  <a:pt x="195" y="34"/>
                </a:lnTo>
                <a:lnTo>
                  <a:pt x="180" y="42"/>
                </a:lnTo>
                <a:lnTo>
                  <a:pt x="166" y="50"/>
                </a:lnTo>
                <a:lnTo>
                  <a:pt x="152" y="59"/>
                </a:lnTo>
                <a:lnTo>
                  <a:pt x="138" y="69"/>
                </a:lnTo>
                <a:lnTo>
                  <a:pt x="125" y="79"/>
                </a:lnTo>
                <a:lnTo>
                  <a:pt x="112" y="90"/>
                </a:lnTo>
                <a:lnTo>
                  <a:pt x="101" y="102"/>
                </a:lnTo>
                <a:lnTo>
                  <a:pt x="89" y="113"/>
                </a:lnTo>
                <a:lnTo>
                  <a:pt x="78" y="126"/>
                </a:lnTo>
                <a:lnTo>
                  <a:pt x="68" y="139"/>
                </a:lnTo>
                <a:lnTo>
                  <a:pt x="59" y="152"/>
                </a:lnTo>
                <a:lnTo>
                  <a:pt x="49" y="166"/>
                </a:lnTo>
                <a:lnTo>
                  <a:pt x="42" y="181"/>
                </a:lnTo>
                <a:lnTo>
                  <a:pt x="33" y="196"/>
                </a:lnTo>
                <a:lnTo>
                  <a:pt x="27" y="211"/>
                </a:lnTo>
                <a:lnTo>
                  <a:pt x="20" y="227"/>
                </a:lnTo>
                <a:lnTo>
                  <a:pt x="15" y="242"/>
                </a:lnTo>
                <a:lnTo>
                  <a:pt x="11" y="259"/>
                </a:lnTo>
                <a:lnTo>
                  <a:pt x="6" y="275"/>
                </a:lnTo>
                <a:lnTo>
                  <a:pt x="3" y="292"/>
                </a:lnTo>
                <a:lnTo>
                  <a:pt x="1" y="309"/>
                </a:lnTo>
                <a:lnTo>
                  <a:pt x="0" y="326"/>
                </a:lnTo>
                <a:lnTo>
                  <a:pt x="0" y="345"/>
                </a:lnTo>
                <a:lnTo>
                  <a:pt x="0" y="362"/>
                </a:lnTo>
                <a:lnTo>
                  <a:pt x="1" y="379"/>
                </a:lnTo>
                <a:lnTo>
                  <a:pt x="3" y="396"/>
                </a:lnTo>
                <a:lnTo>
                  <a:pt x="6" y="413"/>
                </a:lnTo>
                <a:lnTo>
                  <a:pt x="11" y="430"/>
                </a:lnTo>
                <a:lnTo>
                  <a:pt x="15" y="446"/>
                </a:lnTo>
                <a:lnTo>
                  <a:pt x="20" y="462"/>
                </a:lnTo>
                <a:lnTo>
                  <a:pt x="27" y="478"/>
                </a:lnTo>
                <a:lnTo>
                  <a:pt x="33" y="493"/>
                </a:lnTo>
                <a:lnTo>
                  <a:pt x="42" y="508"/>
                </a:lnTo>
                <a:lnTo>
                  <a:pt x="49" y="522"/>
                </a:lnTo>
                <a:lnTo>
                  <a:pt x="59" y="536"/>
                </a:lnTo>
                <a:lnTo>
                  <a:pt x="68" y="550"/>
                </a:lnTo>
                <a:lnTo>
                  <a:pt x="78" y="563"/>
                </a:lnTo>
                <a:lnTo>
                  <a:pt x="89" y="576"/>
                </a:lnTo>
                <a:lnTo>
                  <a:pt x="101" y="587"/>
                </a:lnTo>
                <a:lnTo>
                  <a:pt x="112" y="598"/>
                </a:lnTo>
                <a:lnTo>
                  <a:pt x="125" y="610"/>
                </a:lnTo>
                <a:lnTo>
                  <a:pt x="138" y="620"/>
                </a:lnTo>
                <a:lnTo>
                  <a:pt x="152" y="629"/>
                </a:lnTo>
                <a:lnTo>
                  <a:pt x="166" y="638"/>
                </a:lnTo>
                <a:lnTo>
                  <a:pt x="180" y="646"/>
                </a:lnTo>
                <a:lnTo>
                  <a:pt x="195" y="654"/>
                </a:lnTo>
                <a:lnTo>
                  <a:pt x="210" y="661"/>
                </a:lnTo>
                <a:lnTo>
                  <a:pt x="226" y="667"/>
                </a:lnTo>
                <a:lnTo>
                  <a:pt x="242" y="673"/>
                </a:lnTo>
                <a:lnTo>
                  <a:pt x="258" y="677"/>
                </a:lnTo>
                <a:lnTo>
                  <a:pt x="274" y="681"/>
                </a:lnTo>
                <a:lnTo>
                  <a:pt x="291" y="684"/>
                </a:lnTo>
                <a:lnTo>
                  <a:pt x="308" y="686"/>
                </a:lnTo>
                <a:lnTo>
                  <a:pt x="326" y="688"/>
                </a:lnTo>
                <a:lnTo>
                  <a:pt x="343" y="688"/>
                </a:lnTo>
                <a:lnTo>
                  <a:pt x="362" y="688"/>
                </a:lnTo>
                <a:lnTo>
                  <a:pt x="379" y="686"/>
                </a:lnTo>
                <a:lnTo>
                  <a:pt x="396" y="684"/>
                </a:lnTo>
                <a:lnTo>
                  <a:pt x="413" y="681"/>
                </a:lnTo>
                <a:lnTo>
                  <a:pt x="429" y="677"/>
                </a:lnTo>
                <a:lnTo>
                  <a:pt x="446" y="673"/>
                </a:lnTo>
                <a:lnTo>
                  <a:pt x="462" y="667"/>
                </a:lnTo>
                <a:lnTo>
                  <a:pt x="477" y="661"/>
                </a:lnTo>
                <a:lnTo>
                  <a:pt x="492" y="654"/>
                </a:lnTo>
                <a:lnTo>
                  <a:pt x="507" y="646"/>
                </a:lnTo>
                <a:lnTo>
                  <a:pt x="522" y="638"/>
                </a:lnTo>
                <a:lnTo>
                  <a:pt x="536" y="629"/>
                </a:lnTo>
                <a:lnTo>
                  <a:pt x="549" y="620"/>
                </a:lnTo>
                <a:lnTo>
                  <a:pt x="563" y="610"/>
                </a:lnTo>
                <a:lnTo>
                  <a:pt x="575" y="598"/>
                </a:lnTo>
                <a:lnTo>
                  <a:pt x="586" y="587"/>
                </a:lnTo>
                <a:lnTo>
                  <a:pt x="598" y="576"/>
                </a:lnTo>
                <a:lnTo>
                  <a:pt x="609" y="563"/>
                </a:lnTo>
                <a:lnTo>
                  <a:pt x="619" y="550"/>
                </a:lnTo>
                <a:lnTo>
                  <a:pt x="629" y="536"/>
                </a:lnTo>
                <a:lnTo>
                  <a:pt x="638" y="522"/>
                </a:lnTo>
                <a:lnTo>
                  <a:pt x="646" y="508"/>
                </a:lnTo>
                <a:lnTo>
                  <a:pt x="654" y="493"/>
                </a:lnTo>
                <a:lnTo>
                  <a:pt x="660" y="478"/>
                </a:lnTo>
                <a:lnTo>
                  <a:pt x="667" y="462"/>
                </a:lnTo>
                <a:lnTo>
                  <a:pt x="672" y="446"/>
                </a:lnTo>
                <a:lnTo>
                  <a:pt x="676" y="430"/>
                </a:lnTo>
                <a:lnTo>
                  <a:pt x="680" y="413"/>
                </a:lnTo>
                <a:lnTo>
                  <a:pt x="684" y="396"/>
                </a:lnTo>
                <a:lnTo>
                  <a:pt x="686" y="379"/>
                </a:lnTo>
                <a:lnTo>
                  <a:pt x="687" y="362"/>
                </a:lnTo>
                <a:lnTo>
                  <a:pt x="688" y="345"/>
                </a:lnTo>
                <a:lnTo>
                  <a:pt x="687" y="326"/>
                </a:lnTo>
                <a:lnTo>
                  <a:pt x="686" y="309"/>
                </a:lnTo>
                <a:lnTo>
                  <a:pt x="684" y="292"/>
                </a:lnTo>
                <a:lnTo>
                  <a:pt x="680" y="275"/>
                </a:lnTo>
                <a:lnTo>
                  <a:pt x="676" y="259"/>
                </a:lnTo>
                <a:lnTo>
                  <a:pt x="672" y="242"/>
                </a:lnTo>
                <a:lnTo>
                  <a:pt x="667" y="227"/>
                </a:lnTo>
                <a:lnTo>
                  <a:pt x="660" y="211"/>
                </a:lnTo>
                <a:lnTo>
                  <a:pt x="654" y="196"/>
                </a:lnTo>
                <a:lnTo>
                  <a:pt x="646" y="181"/>
                </a:lnTo>
                <a:lnTo>
                  <a:pt x="638" y="166"/>
                </a:lnTo>
                <a:lnTo>
                  <a:pt x="629" y="152"/>
                </a:lnTo>
                <a:lnTo>
                  <a:pt x="619" y="139"/>
                </a:lnTo>
                <a:lnTo>
                  <a:pt x="609" y="126"/>
                </a:lnTo>
                <a:lnTo>
                  <a:pt x="598" y="113"/>
                </a:lnTo>
                <a:lnTo>
                  <a:pt x="586" y="102"/>
                </a:lnTo>
                <a:lnTo>
                  <a:pt x="575" y="90"/>
                </a:lnTo>
                <a:lnTo>
                  <a:pt x="563" y="79"/>
                </a:lnTo>
                <a:lnTo>
                  <a:pt x="549" y="69"/>
                </a:lnTo>
                <a:lnTo>
                  <a:pt x="536" y="59"/>
                </a:lnTo>
                <a:lnTo>
                  <a:pt x="522" y="50"/>
                </a:lnTo>
                <a:lnTo>
                  <a:pt x="507" y="42"/>
                </a:lnTo>
                <a:lnTo>
                  <a:pt x="492" y="34"/>
                </a:lnTo>
                <a:lnTo>
                  <a:pt x="477" y="28"/>
                </a:lnTo>
                <a:lnTo>
                  <a:pt x="462" y="21"/>
                </a:lnTo>
                <a:lnTo>
                  <a:pt x="446" y="16"/>
                </a:lnTo>
                <a:lnTo>
                  <a:pt x="429" y="11"/>
                </a:lnTo>
                <a:lnTo>
                  <a:pt x="413" y="8"/>
                </a:lnTo>
                <a:lnTo>
                  <a:pt x="396" y="4"/>
                </a:lnTo>
                <a:lnTo>
                  <a:pt x="379" y="2"/>
                </a:lnTo>
                <a:lnTo>
                  <a:pt x="362" y="0"/>
                </a:lnTo>
                <a:lnTo>
                  <a:pt x="34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 algn="l" defTabSz="514323" hangingPunct="1">
              <a:defRPr/>
            </a:pPr>
            <a:endParaRPr lang="en-US" sz="1012" kern="120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67" name="Freeform 4347">
            <a:extLst>
              <a:ext uri="{FF2B5EF4-FFF2-40B4-BE49-F238E27FC236}">
                <a16:creationId xmlns:a16="http://schemas.microsoft.com/office/drawing/2014/main" id="{F8BC7BC1-CF18-4BCC-8F99-26A410DD5C69}"/>
              </a:ext>
            </a:extLst>
          </p:cNvPr>
          <p:cNvSpPr>
            <a:spLocks/>
          </p:cNvSpPr>
          <p:nvPr/>
        </p:nvSpPr>
        <p:spPr bwMode="auto">
          <a:xfrm>
            <a:off x="7305355" y="4108172"/>
            <a:ext cx="159842" cy="159842"/>
          </a:xfrm>
          <a:custGeom>
            <a:avLst/>
            <a:gdLst>
              <a:gd name="T0" fmla="*/ 795 w 891"/>
              <a:gd name="T1" fmla="*/ 575 h 893"/>
              <a:gd name="T2" fmla="*/ 727 w 891"/>
              <a:gd name="T3" fmla="*/ 560 h 893"/>
              <a:gd name="T4" fmla="*/ 546 w 891"/>
              <a:gd name="T5" fmla="*/ 446 h 893"/>
              <a:gd name="T6" fmla="*/ 742 w 891"/>
              <a:gd name="T7" fmla="*/ 331 h 893"/>
              <a:gd name="T8" fmla="*/ 831 w 891"/>
              <a:gd name="T9" fmla="*/ 295 h 893"/>
              <a:gd name="T10" fmla="*/ 877 w 891"/>
              <a:gd name="T11" fmla="*/ 233 h 893"/>
              <a:gd name="T12" fmla="*/ 891 w 891"/>
              <a:gd name="T13" fmla="*/ 163 h 893"/>
              <a:gd name="T14" fmla="*/ 876 w 891"/>
              <a:gd name="T15" fmla="*/ 101 h 893"/>
              <a:gd name="T16" fmla="*/ 856 w 891"/>
              <a:gd name="T17" fmla="*/ 98 h 893"/>
              <a:gd name="T18" fmla="*/ 797 w 891"/>
              <a:gd name="T19" fmla="*/ 36 h 893"/>
              <a:gd name="T20" fmla="*/ 794 w 891"/>
              <a:gd name="T21" fmla="*/ 15 h 893"/>
              <a:gd name="T22" fmla="*/ 709 w 891"/>
              <a:gd name="T23" fmla="*/ 1 h 893"/>
              <a:gd name="T24" fmla="*/ 620 w 891"/>
              <a:gd name="T25" fmla="*/ 38 h 893"/>
              <a:gd name="T26" fmla="*/ 574 w 891"/>
              <a:gd name="T27" fmla="*/ 97 h 893"/>
              <a:gd name="T28" fmla="*/ 559 w 891"/>
              <a:gd name="T29" fmla="*/ 163 h 893"/>
              <a:gd name="T30" fmla="*/ 446 w 891"/>
              <a:gd name="T31" fmla="*/ 345 h 893"/>
              <a:gd name="T32" fmla="*/ 331 w 891"/>
              <a:gd name="T33" fmla="*/ 163 h 893"/>
              <a:gd name="T34" fmla="*/ 316 w 891"/>
              <a:gd name="T35" fmla="*/ 97 h 893"/>
              <a:gd name="T36" fmla="*/ 274 w 891"/>
              <a:gd name="T37" fmla="*/ 40 h 893"/>
              <a:gd name="T38" fmla="*/ 209 w 891"/>
              <a:gd name="T39" fmla="*/ 6 h 893"/>
              <a:gd name="T40" fmla="*/ 139 w 891"/>
              <a:gd name="T41" fmla="*/ 3 h 893"/>
              <a:gd name="T42" fmla="*/ 96 w 891"/>
              <a:gd name="T43" fmla="*/ 21 h 893"/>
              <a:gd name="T44" fmla="*/ 179 w 891"/>
              <a:gd name="T45" fmla="*/ 105 h 893"/>
              <a:gd name="T46" fmla="*/ 28 w 891"/>
              <a:gd name="T47" fmla="*/ 95 h 893"/>
              <a:gd name="T48" fmla="*/ 8 w 891"/>
              <a:gd name="T49" fmla="*/ 116 h 893"/>
              <a:gd name="T50" fmla="*/ 1 w 891"/>
              <a:gd name="T51" fmla="*/ 188 h 893"/>
              <a:gd name="T52" fmla="*/ 24 w 891"/>
              <a:gd name="T53" fmla="*/ 256 h 893"/>
              <a:gd name="T54" fmla="*/ 76 w 891"/>
              <a:gd name="T55" fmla="*/ 308 h 893"/>
              <a:gd name="T56" fmla="*/ 140 w 891"/>
              <a:gd name="T57" fmla="*/ 331 h 893"/>
              <a:gd name="T58" fmla="*/ 209 w 891"/>
              <a:gd name="T59" fmla="*/ 327 h 893"/>
              <a:gd name="T60" fmla="*/ 179 w 891"/>
              <a:gd name="T61" fmla="*/ 561 h 893"/>
              <a:gd name="T62" fmla="*/ 87 w 891"/>
              <a:gd name="T63" fmla="*/ 580 h 893"/>
              <a:gd name="T64" fmla="*/ 24 w 891"/>
              <a:gd name="T65" fmla="*/ 638 h 893"/>
              <a:gd name="T66" fmla="*/ 1 w 891"/>
              <a:gd name="T67" fmla="*/ 707 h 893"/>
              <a:gd name="T68" fmla="*/ 8 w 891"/>
              <a:gd name="T69" fmla="*/ 778 h 893"/>
              <a:gd name="T70" fmla="*/ 28 w 891"/>
              <a:gd name="T71" fmla="*/ 800 h 893"/>
              <a:gd name="T72" fmla="*/ 179 w 891"/>
              <a:gd name="T73" fmla="*/ 786 h 893"/>
              <a:gd name="T74" fmla="*/ 96 w 891"/>
              <a:gd name="T75" fmla="*/ 871 h 893"/>
              <a:gd name="T76" fmla="*/ 152 w 891"/>
              <a:gd name="T77" fmla="*/ 892 h 893"/>
              <a:gd name="T78" fmla="*/ 231 w 891"/>
              <a:gd name="T79" fmla="*/ 879 h 893"/>
              <a:gd name="T80" fmla="*/ 299 w 891"/>
              <a:gd name="T81" fmla="*/ 825 h 893"/>
              <a:gd name="T82" fmla="*/ 328 w 891"/>
              <a:gd name="T83" fmla="*/ 763 h 893"/>
              <a:gd name="T84" fmla="*/ 328 w 891"/>
              <a:gd name="T85" fmla="*/ 694 h 893"/>
              <a:gd name="T86" fmla="*/ 563 w 891"/>
              <a:gd name="T87" fmla="*/ 694 h 893"/>
              <a:gd name="T88" fmla="*/ 564 w 891"/>
              <a:gd name="T89" fmla="*/ 762 h 893"/>
              <a:gd name="T90" fmla="*/ 592 w 891"/>
              <a:gd name="T91" fmla="*/ 825 h 893"/>
              <a:gd name="T92" fmla="*/ 662 w 891"/>
              <a:gd name="T93" fmla="*/ 879 h 893"/>
              <a:gd name="T94" fmla="*/ 758 w 891"/>
              <a:gd name="T95" fmla="*/ 889 h 893"/>
              <a:gd name="T96" fmla="*/ 799 w 891"/>
              <a:gd name="T97" fmla="*/ 867 h 893"/>
              <a:gd name="T98" fmla="*/ 718 w 891"/>
              <a:gd name="T99" fmla="*/ 717 h 893"/>
              <a:gd name="T100" fmla="*/ 866 w 891"/>
              <a:gd name="T101" fmla="*/ 800 h 893"/>
              <a:gd name="T102" fmla="*/ 886 w 891"/>
              <a:gd name="T103" fmla="*/ 767 h 893"/>
              <a:gd name="T104" fmla="*/ 889 w 891"/>
              <a:gd name="T105" fmla="*/ 695 h 893"/>
              <a:gd name="T106" fmla="*/ 859 w 891"/>
              <a:gd name="T107" fmla="*/ 628 h 8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91" h="893">
                <a:moveTo>
                  <a:pt x="843" y="608"/>
                </a:moveTo>
                <a:lnTo>
                  <a:pt x="834" y="600"/>
                </a:lnTo>
                <a:lnTo>
                  <a:pt x="825" y="593"/>
                </a:lnTo>
                <a:lnTo>
                  <a:pt x="815" y="586"/>
                </a:lnTo>
                <a:lnTo>
                  <a:pt x="805" y="580"/>
                </a:lnTo>
                <a:lnTo>
                  <a:pt x="795" y="575"/>
                </a:lnTo>
                <a:lnTo>
                  <a:pt x="784" y="571"/>
                </a:lnTo>
                <a:lnTo>
                  <a:pt x="773" y="567"/>
                </a:lnTo>
                <a:lnTo>
                  <a:pt x="762" y="564"/>
                </a:lnTo>
                <a:lnTo>
                  <a:pt x="751" y="562"/>
                </a:lnTo>
                <a:lnTo>
                  <a:pt x="739" y="560"/>
                </a:lnTo>
                <a:lnTo>
                  <a:pt x="727" y="560"/>
                </a:lnTo>
                <a:lnTo>
                  <a:pt x="717" y="560"/>
                </a:lnTo>
                <a:lnTo>
                  <a:pt x="705" y="561"/>
                </a:lnTo>
                <a:lnTo>
                  <a:pt x="693" y="563"/>
                </a:lnTo>
                <a:lnTo>
                  <a:pt x="681" y="566"/>
                </a:lnTo>
                <a:lnTo>
                  <a:pt x="671" y="570"/>
                </a:lnTo>
                <a:lnTo>
                  <a:pt x="546" y="446"/>
                </a:lnTo>
                <a:lnTo>
                  <a:pt x="671" y="323"/>
                </a:lnTo>
                <a:lnTo>
                  <a:pt x="683" y="327"/>
                </a:lnTo>
                <a:lnTo>
                  <a:pt x="697" y="329"/>
                </a:lnTo>
                <a:lnTo>
                  <a:pt x="711" y="331"/>
                </a:lnTo>
                <a:lnTo>
                  <a:pt x="725" y="331"/>
                </a:lnTo>
                <a:lnTo>
                  <a:pt x="742" y="331"/>
                </a:lnTo>
                <a:lnTo>
                  <a:pt x="758" y="329"/>
                </a:lnTo>
                <a:lnTo>
                  <a:pt x="774" y="325"/>
                </a:lnTo>
                <a:lnTo>
                  <a:pt x="789" y="319"/>
                </a:lnTo>
                <a:lnTo>
                  <a:pt x="803" y="313"/>
                </a:lnTo>
                <a:lnTo>
                  <a:pt x="817" y="304"/>
                </a:lnTo>
                <a:lnTo>
                  <a:pt x="831" y="295"/>
                </a:lnTo>
                <a:lnTo>
                  <a:pt x="843" y="284"/>
                </a:lnTo>
                <a:lnTo>
                  <a:pt x="851" y="275"/>
                </a:lnTo>
                <a:lnTo>
                  <a:pt x="859" y="265"/>
                </a:lnTo>
                <a:lnTo>
                  <a:pt x="866" y="254"/>
                </a:lnTo>
                <a:lnTo>
                  <a:pt x="873" y="243"/>
                </a:lnTo>
                <a:lnTo>
                  <a:pt x="877" y="233"/>
                </a:lnTo>
                <a:lnTo>
                  <a:pt x="882" y="221"/>
                </a:lnTo>
                <a:lnTo>
                  <a:pt x="886" y="210"/>
                </a:lnTo>
                <a:lnTo>
                  <a:pt x="889" y="199"/>
                </a:lnTo>
                <a:lnTo>
                  <a:pt x="890" y="187"/>
                </a:lnTo>
                <a:lnTo>
                  <a:pt x="891" y="175"/>
                </a:lnTo>
                <a:lnTo>
                  <a:pt x="891" y="163"/>
                </a:lnTo>
                <a:lnTo>
                  <a:pt x="891" y="151"/>
                </a:lnTo>
                <a:lnTo>
                  <a:pt x="889" y="140"/>
                </a:lnTo>
                <a:lnTo>
                  <a:pt x="886" y="128"/>
                </a:lnTo>
                <a:lnTo>
                  <a:pt x="882" y="116"/>
                </a:lnTo>
                <a:lnTo>
                  <a:pt x="878" y="104"/>
                </a:lnTo>
                <a:lnTo>
                  <a:pt x="876" y="101"/>
                </a:lnTo>
                <a:lnTo>
                  <a:pt x="874" y="98"/>
                </a:lnTo>
                <a:lnTo>
                  <a:pt x="871" y="96"/>
                </a:lnTo>
                <a:lnTo>
                  <a:pt x="866" y="96"/>
                </a:lnTo>
                <a:lnTo>
                  <a:pt x="863" y="95"/>
                </a:lnTo>
                <a:lnTo>
                  <a:pt x="859" y="96"/>
                </a:lnTo>
                <a:lnTo>
                  <a:pt x="856" y="98"/>
                </a:lnTo>
                <a:lnTo>
                  <a:pt x="852" y="100"/>
                </a:lnTo>
                <a:lnTo>
                  <a:pt x="785" y="179"/>
                </a:lnTo>
                <a:lnTo>
                  <a:pt x="718" y="179"/>
                </a:lnTo>
                <a:lnTo>
                  <a:pt x="718" y="105"/>
                </a:lnTo>
                <a:lnTo>
                  <a:pt x="795" y="38"/>
                </a:lnTo>
                <a:lnTo>
                  <a:pt x="797" y="36"/>
                </a:lnTo>
                <a:lnTo>
                  <a:pt x="799" y="33"/>
                </a:lnTo>
                <a:lnTo>
                  <a:pt x="799" y="28"/>
                </a:lnTo>
                <a:lnTo>
                  <a:pt x="799" y="25"/>
                </a:lnTo>
                <a:lnTo>
                  <a:pt x="798" y="21"/>
                </a:lnTo>
                <a:lnTo>
                  <a:pt x="796" y="18"/>
                </a:lnTo>
                <a:lnTo>
                  <a:pt x="794" y="15"/>
                </a:lnTo>
                <a:lnTo>
                  <a:pt x="790" y="13"/>
                </a:lnTo>
                <a:lnTo>
                  <a:pt x="774" y="7"/>
                </a:lnTo>
                <a:lnTo>
                  <a:pt x="758" y="3"/>
                </a:lnTo>
                <a:lnTo>
                  <a:pt x="742" y="1"/>
                </a:lnTo>
                <a:lnTo>
                  <a:pt x="725" y="0"/>
                </a:lnTo>
                <a:lnTo>
                  <a:pt x="709" y="1"/>
                </a:lnTo>
                <a:lnTo>
                  <a:pt x="693" y="3"/>
                </a:lnTo>
                <a:lnTo>
                  <a:pt x="677" y="7"/>
                </a:lnTo>
                <a:lnTo>
                  <a:pt x="662" y="12"/>
                </a:lnTo>
                <a:lnTo>
                  <a:pt x="647" y="20"/>
                </a:lnTo>
                <a:lnTo>
                  <a:pt x="633" y="28"/>
                </a:lnTo>
                <a:lnTo>
                  <a:pt x="620" y="38"/>
                </a:lnTo>
                <a:lnTo>
                  <a:pt x="609" y="49"/>
                </a:lnTo>
                <a:lnTo>
                  <a:pt x="600" y="57"/>
                </a:lnTo>
                <a:lnTo>
                  <a:pt x="592" y="67"/>
                </a:lnTo>
                <a:lnTo>
                  <a:pt x="586" y="77"/>
                </a:lnTo>
                <a:lnTo>
                  <a:pt x="580" y="86"/>
                </a:lnTo>
                <a:lnTo>
                  <a:pt x="574" y="97"/>
                </a:lnTo>
                <a:lnTo>
                  <a:pt x="570" y="108"/>
                </a:lnTo>
                <a:lnTo>
                  <a:pt x="567" y="118"/>
                </a:lnTo>
                <a:lnTo>
                  <a:pt x="564" y="129"/>
                </a:lnTo>
                <a:lnTo>
                  <a:pt x="561" y="141"/>
                </a:lnTo>
                <a:lnTo>
                  <a:pt x="560" y="153"/>
                </a:lnTo>
                <a:lnTo>
                  <a:pt x="559" y="163"/>
                </a:lnTo>
                <a:lnTo>
                  <a:pt x="560" y="175"/>
                </a:lnTo>
                <a:lnTo>
                  <a:pt x="561" y="187"/>
                </a:lnTo>
                <a:lnTo>
                  <a:pt x="563" y="199"/>
                </a:lnTo>
                <a:lnTo>
                  <a:pt x="566" y="209"/>
                </a:lnTo>
                <a:lnTo>
                  <a:pt x="569" y="221"/>
                </a:lnTo>
                <a:lnTo>
                  <a:pt x="446" y="345"/>
                </a:lnTo>
                <a:lnTo>
                  <a:pt x="322" y="221"/>
                </a:lnTo>
                <a:lnTo>
                  <a:pt x="325" y="209"/>
                </a:lnTo>
                <a:lnTo>
                  <a:pt x="328" y="199"/>
                </a:lnTo>
                <a:lnTo>
                  <a:pt x="330" y="187"/>
                </a:lnTo>
                <a:lnTo>
                  <a:pt x="331" y="175"/>
                </a:lnTo>
                <a:lnTo>
                  <a:pt x="331" y="163"/>
                </a:lnTo>
                <a:lnTo>
                  <a:pt x="330" y="153"/>
                </a:lnTo>
                <a:lnTo>
                  <a:pt x="329" y="141"/>
                </a:lnTo>
                <a:lnTo>
                  <a:pt x="327" y="129"/>
                </a:lnTo>
                <a:lnTo>
                  <a:pt x="324" y="118"/>
                </a:lnTo>
                <a:lnTo>
                  <a:pt x="321" y="108"/>
                </a:lnTo>
                <a:lnTo>
                  <a:pt x="316" y="97"/>
                </a:lnTo>
                <a:lnTo>
                  <a:pt x="311" y="86"/>
                </a:lnTo>
                <a:lnTo>
                  <a:pt x="305" y="77"/>
                </a:lnTo>
                <a:lnTo>
                  <a:pt x="298" y="67"/>
                </a:lnTo>
                <a:lnTo>
                  <a:pt x="291" y="57"/>
                </a:lnTo>
                <a:lnTo>
                  <a:pt x="282" y="49"/>
                </a:lnTo>
                <a:lnTo>
                  <a:pt x="274" y="40"/>
                </a:lnTo>
                <a:lnTo>
                  <a:pt x="264" y="33"/>
                </a:lnTo>
                <a:lnTo>
                  <a:pt x="253" y="25"/>
                </a:lnTo>
                <a:lnTo>
                  <a:pt x="243" y="20"/>
                </a:lnTo>
                <a:lnTo>
                  <a:pt x="232" y="15"/>
                </a:lnTo>
                <a:lnTo>
                  <a:pt x="221" y="10"/>
                </a:lnTo>
                <a:lnTo>
                  <a:pt x="209" y="6"/>
                </a:lnTo>
                <a:lnTo>
                  <a:pt x="199" y="4"/>
                </a:lnTo>
                <a:lnTo>
                  <a:pt x="187" y="2"/>
                </a:lnTo>
                <a:lnTo>
                  <a:pt x="175" y="1"/>
                </a:lnTo>
                <a:lnTo>
                  <a:pt x="162" y="1"/>
                </a:lnTo>
                <a:lnTo>
                  <a:pt x="151" y="2"/>
                </a:lnTo>
                <a:lnTo>
                  <a:pt x="139" y="3"/>
                </a:lnTo>
                <a:lnTo>
                  <a:pt x="127" y="5"/>
                </a:lnTo>
                <a:lnTo>
                  <a:pt x="115" y="9"/>
                </a:lnTo>
                <a:lnTo>
                  <a:pt x="103" y="13"/>
                </a:lnTo>
                <a:lnTo>
                  <a:pt x="100" y="16"/>
                </a:lnTo>
                <a:lnTo>
                  <a:pt x="97" y="18"/>
                </a:lnTo>
                <a:lnTo>
                  <a:pt x="96" y="21"/>
                </a:lnTo>
                <a:lnTo>
                  <a:pt x="95" y="25"/>
                </a:lnTo>
                <a:lnTo>
                  <a:pt x="94" y="28"/>
                </a:lnTo>
                <a:lnTo>
                  <a:pt x="95" y="33"/>
                </a:lnTo>
                <a:lnTo>
                  <a:pt x="97" y="36"/>
                </a:lnTo>
                <a:lnTo>
                  <a:pt x="99" y="38"/>
                </a:lnTo>
                <a:lnTo>
                  <a:pt x="179" y="105"/>
                </a:lnTo>
                <a:lnTo>
                  <a:pt x="179" y="179"/>
                </a:lnTo>
                <a:lnTo>
                  <a:pt x="106" y="179"/>
                </a:lnTo>
                <a:lnTo>
                  <a:pt x="38" y="100"/>
                </a:lnTo>
                <a:lnTo>
                  <a:pt x="35" y="98"/>
                </a:lnTo>
                <a:lnTo>
                  <a:pt x="32" y="96"/>
                </a:lnTo>
                <a:lnTo>
                  <a:pt x="28" y="95"/>
                </a:lnTo>
                <a:lnTo>
                  <a:pt x="24" y="96"/>
                </a:lnTo>
                <a:lnTo>
                  <a:pt x="20" y="96"/>
                </a:lnTo>
                <a:lnTo>
                  <a:pt x="17" y="98"/>
                </a:lnTo>
                <a:lnTo>
                  <a:pt x="15" y="101"/>
                </a:lnTo>
                <a:lnTo>
                  <a:pt x="13" y="104"/>
                </a:lnTo>
                <a:lnTo>
                  <a:pt x="8" y="116"/>
                </a:lnTo>
                <a:lnTo>
                  <a:pt x="5" y="128"/>
                </a:lnTo>
                <a:lnTo>
                  <a:pt x="2" y="140"/>
                </a:lnTo>
                <a:lnTo>
                  <a:pt x="1" y="151"/>
                </a:lnTo>
                <a:lnTo>
                  <a:pt x="0" y="164"/>
                </a:lnTo>
                <a:lnTo>
                  <a:pt x="0" y="176"/>
                </a:lnTo>
                <a:lnTo>
                  <a:pt x="1" y="188"/>
                </a:lnTo>
                <a:lnTo>
                  <a:pt x="3" y="200"/>
                </a:lnTo>
                <a:lnTo>
                  <a:pt x="5" y="211"/>
                </a:lnTo>
                <a:lnTo>
                  <a:pt x="9" y="223"/>
                </a:lnTo>
                <a:lnTo>
                  <a:pt x="14" y="235"/>
                </a:lnTo>
                <a:lnTo>
                  <a:pt x="19" y="246"/>
                </a:lnTo>
                <a:lnTo>
                  <a:pt x="24" y="256"/>
                </a:lnTo>
                <a:lnTo>
                  <a:pt x="32" y="266"/>
                </a:lnTo>
                <a:lnTo>
                  <a:pt x="39" y="276"/>
                </a:lnTo>
                <a:lnTo>
                  <a:pt x="48" y="285"/>
                </a:lnTo>
                <a:lnTo>
                  <a:pt x="56" y="294"/>
                </a:lnTo>
                <a:lnTo>
                  <a:pt x="66" y="300"/>
                </a:lnTo>
                <a:lnTo>
                  <a:pt x="76" y="308"/>
                </a:lnTo>
                <a:lnTo>
                  <a:pt x="85" y="313"/>
                </a:lnTo>
                <a:lnTo>
                  <a:pt x="96" y="318"/>
                </a:lnTo>
                <a:lnTo>
                  <a:pt x="107" y="323"/>
                </a:lnTo>
                <a:lnTo>
                  <a:pt x="117" y="326"/>
                </a:lnTo>
                <a:lnTo>
                  <a:pt x="128" y="329"/>
                </a:lnTo>
                <a:lnTo>
                  <a:pt x="140" y="331"/>
                </a:lnTo>
                <a:lnTo>
                  <a:pt x="152" y="332"/>
                </a:lnTo>
                <a:lnTo>
                  <a:pt x="162" y="333"/>
                </a:lnTo>
                <a:lnTo>
                  <a:pt x="174" y="332"/>
                </a:lnTo>
                <a:lnTo>
                  <a:pt x="186" y="331"/>
                </a:lnTo>
                <a:lnTo>
                  <a:pt x="198" y="329"/>
                </a:lnTo>
                <a:lnTo>
                  <a:pt x="209" y="327"/>
                </a:lnTo>
                <a:lnTo>
                  <a:pt x="220" y="323"/>
                </a:lnTo>
                <a:lnTo>
                  <a:pt x="344" y="447"/>
                </a:lnTo>
                <a:lnTo>
                  <a:pt x="220" y="570"/>
                </a:lnTo>
                <a:lnTo>
                  <a:pt x="207" y="566"/>
                </a:lnTo>
                <a:lnTo>
                  <a:pt x="193" y="562"/>
                </a:lnTo>
                <a:lnTo>
                  <a:pt x="179" y="561"/>
                </a:lnTo>
                <a:lnTo>
                  <a:pt x="166" y="560"/>
                </a:lnTo>
                <a:lnTo>
                  <a:pt x="148" y="561"/>
                </a:lnTo>
                <a:lnTo>
                  <a:pt x="132" y="563"/>
                </a:lnTo>
                <a:lnTo>
                  <a:pt x="117" y="568"/>
                </a:lnTo>
                <a:lnTo>
                  <a:pt x="101" y="573"/>
                </a:lnTo>
                <a:lnTo>
                  <a:pt x="87" y="580"/>
                </a:lnTo>
                <a:lnTo>
                  <a:pt x="74" y="588"/>
                </a:lnTo>
                <a:lnTo>
                  <a:pt x="61" y="598"/>
                </a:lnTo>
                <a:lnTo>
                  <a:pt x="48" y="608"/>
                </a:lnTo>
                <a:lnTo>
                  <a:pt x="39" y="618"/>
                </a:lnTo>
                <a:lnTo>
                  <a:pt x="32" y="628"/>
                </a:lnTo>
                <a:lnTo>
                  <a:pt x="24" y="638"/>
                </a:lnTo>
                <a:lnTo>
                  <a:pt x="19" y="649"/>
                </a:lnTo>
                <a:lnTo>
                  <a:pt x="14" y="660"/>
                </a:lnTo>
                <a:lnTo>
                  <a:pt x="9" y="671"/>
                </a:lnTo>
                <a:lnTo>
                  <a:pt x="5" y="683"/>
                </a:lnTo>
                <a:lnTo>
                  <a:pt x="3" y="695"/>
                </a:lnTo>
                <a:lnTo>
                  <a:pt x="1" y="707"/>
                </a:lnTo>
                <a:lnTo>
                  <a:pt x="0" y="719"/>
                </a:lnTo>
                <a:lnTo>
                  <a:pt x="0" y="730"/>
                </a:lnTo>
                <a:lnTo>
                  <a:pt x="1" y="743"/>
                </a:lnTo>
                <a:lnTo>
                  <a:pt x="2" y="755"/>
                </a:lnTo>
                <a:lnTo>
                  <a:pt x="5" y="767"/>
                </a:lnTo>
                <a:lnTo>
                  <a:pt x="8" y="778"/>
                </a:lnTo>
                <a:lnTo>
                  <a:pt x="13" y="790"/>
                </a:lnTo>
                <a:lnTo>
                  <a:pt x="15" y="793"/>
                </a:lnTo>
                <a:lnTo>
                  <a:pt x="17" y="797"/>
                </a:lnTo>
                <a:lnTo>
                  <a:pt x="20" y="799"/>
                </a:lnTo>
                <a:lnTo>
                  <a:pt x="24" y="800"/>
                </a:lnTo>
                <a:lnTo>
                  <a:pt x="28" y="800"/>
                </a:lnTo>
                <a:lnTo>
                  <a:pt x="32" y="799"/>
                </a:lnTo>
                <a:lnTo>
                  <a:pt x="35" y="798"/>
                </a:lnTo>
                <a:lnTo>
                  <a:pt x="38" y="796"/>
                </a:lnTo>
                <a:lnTo>
                  <a:pt x="106" y="717"/>
                </a:lnTo>
                <a:lnTo>
                  <a:pt x="179" y="717"/>
                </a:lnTo>
                <a:lnTo>
                  <a:pt x="179" y="786"/>
                </a:lnTo>
                <a:lnTo>
                  <a:pt x="99" y="853"/>
                </a:lnTo>
                <a:lnTo>
                  <a:pt x="97" y="857"/>
                </a:lnTo>
                <a:lnTo>
                  <a:pt x="95" y="860"/>
                </a:lnTo>
                <a:lnTo>
                  <a:pt x="94" y="863"/>
                </a:lnTo>
                <a:lnTo>
                  <a:pt x="95" y="867"/>
                </a:lnTo>
                <a:lnTo>
                  <a:pt x="96" y="871"/>
                </a:lnTo>
                <a:lnTo>
                  <a:pt x="97" y="875"/>
                </a:lnTo>
                <a:lnTo>
                  <a:pt x="100" y="877"/>
                </a:lnTo>
                <a:lnTo>
                  <a:pt x="103" y="879"/>
                </a:lnTo>
                <a:lnTo>
                  <a:pt x="120" y="884"/>
                </a:lnTo>
                <a:lnTo>
                  <a:pt x="135" y="889"/>
                </a:lnTo>
                <a:lnTo>
                  <a:pt x="152" y="892"/>
                </a:lnTo>
                <a:lnTo>
                  <a:pt x="168" y="893"/>
                </a:lnTo>
                <a:lnTo>
                  <a:pt x="168" y="893"/>
                </a:lnTo>
                <a:lnTo>
                  <a:pt x="184" y="892"/>
                </a:lnTo>
                <a:lnTo>
                  <a:pt x="200" y="889"/>
                </a:lnTo>
                <a:lnTo>
                  <a:pt x="216" y="885"/>
                </a:lnTo>
                <a:lnTo>
                  <a:pt x="231" y="879"/>
                </a:lnTo>
                <a:lnTo>
                  <a:pt x="245" y="873"/>
                </a:lnTo>
                <a:lnTo>
                  <a:pt x="259" y="864"/>
                </a:lnTo>
                <a:lnTo>
                  <a:pt x="271" y="854"/>
                </a:lnTo>
                <a:lnTo>
                  <a:pt x="284" y="843"/>
                </a:lnTo>
                <a:lnTo>
                  <a:pt x="292" y="834"/>
                </a:lnTo>
                <a:lnTo>
                  <a:pt x="299" y="825"/>
                </a:lnTo>
                <a:lnTo>
                  <a:pt x="306" y="816"/>
                </a:lnTo>
                <a:lnTo>
                  <a:pt x="312" y="806"/>
                </a:lnTo>
                <a:lnTo>
                  <a:pt x="317" y="796"/>
                </a:lnTo>
                <a:lnTo>
                  <a:pt x="322" y="785"/>
                </a:lnTo>
                <a:lnTo>
                  <a:pt x="325" y="774"/>
                </a:lnTo>
                <a:lnTo>
                  <a:pt x="328" y="763"/>
                </a:lnTo>
                <a:lnTo>
                  <a:pt x="330" y="752"/>
                </a:lnTo>
                <a:lnTo>
                  <a:pt x="331" y="741"/>
                </a:lnTo>
                <a:lnTo>
                  <a:pt x="331" y="729"/>
                </a:lnTo>
                <a:lnTo>
                  <a:pt x="331" y="717"/>
                </a:lnTo>
                <a:lnTo>
                  <a:pt x="330" y="706"/>
                </a:lnTo>
                <a:lnTo>
                  <a:pt x="328" y="694"/>
                </a:lnTo>
                <a:lnTo>
                  <a:pt x="325" y="682"/>
                </a:lnTo>
                <a:lnTo>
                  <a:pt x="322" y="671"/>
                </a:lnTo>
                <a:lnTo>
                  <a:pt x="446" y="547"/>
                </a:lnTo>
                <a:lnTo>
                  <a:pt x="569" y="671"/>
                </a:lnTo>
                <a:lnTo>
                  <a:pt x="566" y="682"/>
                </a:lnTo>
                <a:lnTo>
                  <a:pt x="563" y="694"/>
                </a:lnTo>
                <a:lnTo>
                  <a:pt x="561" y="706"/>
                </a:lnTo>
                <a:lnTo>
                  <a:pt x="560" y="716"/>
                </a:lnTo>
                <a:lnTo>
                  <a:pt x="559" y="728"/>
                </a:lnTo>
                <a:lnTo>
                  <a:pt x="560" y="740"/>
                </a:lnTo>
                <a:lnTo>
                  <a:pt x="561" y="752"/>
                </a:lnTo>
                <a:lnTo>
                  <a:pt x="564" y="762"/>
                </a:lnTo>
                <a:lnTo>
                  <a:pt x="567" y="774"/>
                </a:lnTo>
                <a:lnTo>
                  <a:pt x="570" y="785"/>
                </a:lnTo>
                <a:lnTo>
                  <a:pt x="574" y="796"/>
                </a:lnTo>
                <a:lnTo>
                  <a:pt x="580" y="805"/>
                </a:lnTo>
                <a:lnTo>
                  <a:pt x="586" y="816"/>
                </a:lnTo>
                <a:lnTo>
                  <a:pt x="592" y="825"/>
                </a:lnTo>
                <a:lnTo>
                  <a:pt x="600" y="834"/>
                </a:lnTo>
                <a:lnTo>
                  <a:pt x="609" y="843"/>
                </a:lnTo>
                <a:lnTo>
                  <a:pt x="620" y="854"/>
                </a:lnTo>
                <a:lnTo>
                  <a:pt x="634" y="864"/>
                </a:lnTo>
                <a:lnTo>
                  <a:pt x="648" y="873"/>
                </a:lnTo>
                <a:lnTo>
                  <a:pt x="662" y="879"/>
                </a:lnTo>
                <a:lnTo>
                  <a:pt x="678" y="885"/>
                </a:lnTo>
                <a:lnTo>
                  <a:pt x="693" y="889"/>
                </a:lnTo>
                <a:lnTo>
                  <a:pt x="709" y="892"/>
                </a:lnTo>
                <a:lnTo>
                  <a:pt x="725" y="893"/>
                </a:lnTo>
                <a:lnTo>
                  <a:pt x="741" y="892"/>
                </a:lnTo>
                <a:lnTo>
                  <a:pt x="758" y="889"/>
                </a:lnTo>
                <a:lnTo>
                  <a:pt x="774" y="884"/>
                </a:lnTo>
                <a:lnTo>
                  <a:pt x="790" y="879"/>
                </a:lnTo>
                <a:lnTo>
                  <a:pt x="794" y="877"/>
                </a:lnTo>
                <a:lnTo>
                  <a:pt x="796" y="875"/>
                </a:lnTo>
                <a:lnTo>
                  <a:pt x="798" y="871"/>
                </a:lnTo>
                <a:lnTo>
                  <a:pt x="799" y="867"/>
                </a:lnTo>
                <a:lnTo>
                  <a:pt x="799" y="863"/>
                </a:lnTo>
                <a:lnTo>
                  <a:pt x="799" y="860"/>
                </a:lnTo>
                <a:lnTo>
                  <a:pt x="797" y="857"/>
                </a:lnTo>
                <a:lnTo>
                  <a:pt x="795" y="853"/>
                </a:lnTo>
                <a:lnTo>
                  <a:pt x="718" y="786"/>
                </a:lnTo>
                <a:lnTo>
                  <a:pt x="718" y="717"/>
                </a:lnTo>
                <a:lnTo>
                  <a:pt x="785" y="717"/>
                </a:lnTo>
                <a:lnTo>
                  <a:pt x="854" y="796"/>
                </a:lnTo>
                <a:lnTo>
                  <a:pt x="856" y="798"/>
                </a:lnTo>
                <a:lnTo>
                  <a:pt x="859" y="799"/>
                </a:lnTo>
                <a:lnTo>
                  <a:pt x="863" y="800"/>
                </a:lnTo>
                <a:lnTo>
                  <a:pt x="866" y="800"/>
                </a:lnTo>
                <a:lnTo>
                  <a:pt x="871" y="799"/>
                </a:lnTo>
                <a:lnTo>
                  <a:pt x="874" y="797"/>
                </a:lnTo>
                <a:lnTo>
                  <a:pt x="876" y="793"/>
                </a:lnTo>
                <a:lnTo>
                  <a:pt x="878" y="790"/>
                </a:lnTo>
                <a:lnTo>
                  <a:pt x="882" y="778"/>
                </a:lnTo>
                <a:lnTo>
                  <a:pt x="886" y="767"/>
                </a:lnTo>
                <a:lnTo>
                  <a:pt x="889" y="755"/>
                </a:lnTo>
                <a:lnTo>
                  <a:pt x="891" y="743"/>
                </a:lnTo>
                <a:lnTo>
                  <a:pt x="891" y="730"/>
                </a:lnTo>
                <a:lnTo>
                  <a:pt x="891" y="719"/>
                </a:lnTo>
                <a:lnTo>
                  <a:pt x="890" y="707"/>
                </a:lnTo>
                <a:lnTo>
                  <a:pt x="889" y="695"/>
                </a:lnTo>
                <a:lnTo>
                  <a:pt x="886" y="683"/>
                </a:lnTo>
                <a:lnTo>
                  <a:pt x="882" y="671"/>
                </a:lnTo>
                <a:lnTo>
                  <a:pt x="877" y="660"/>
                </a:lnTo>
                <a:lnTo>
                  <a:pt x="872" y="649"/>
                </a:lnTo>
                <a:lnTo>
                  <a:pt x="866" y="638"/>
                </a:lnTo>
                <a:lnTo>
                  <a:pt x="859" y="628"/>
                </a:lnTo>
                <a:lnTo>
                  <a:pt x="851" y="618"/>
                </a:lnTo>
                <a:lnTo>
                  <a:pt x="843" y="6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 algn="l" defTabSz="514323" hangingPunct="1">
              <a:defRPr/>
            </a:pPr>
            <a:endParaRPr lang="en-US" sz="1012" kern="120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4954A52-24D5-5F66-A0A4-8DBA2293E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2024/8/21-24</a:t>
            </a:r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242D233-E876-D889-1A22-68580DB1C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第五届高能物理计算暑期学校 （</a:t>
            </a:r>
            <a:r>
              <a:rPr lang="en-US" altLang="zh-CN"/>
              <a:t>2024</a:t>
            </a:r>
            <a:r>
              <a:rPr lang="zh-CN" altLang="en-US"/>
              <a:t>）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B68F087-6104-F448-A431-B04C33FAE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5DA03-2D71-4638-AD28-A9F9468D8E0E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61682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215070E-9C48-43A5-9ED4-7C0DB7B4E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095" y="577220"/>
            <a:ext cx="5464806" cy="4496199"/>
          </a:xfrm>
          <a:prstGeom prst="rect">
            <a:avLst/>
          </a:prstGeom>
        </p:spPr>
      </p:pic>
      <p:sp>
        <p:nvSpPr>
          <p:cNvPr id="4" name="文本占位符 2">
            <a:extLst>
              <a:ext uri="{FF2B5EF4-FFF2-40B4-BE49-F238E27FC236}">
                <a16:creationId xmlns:a16="http://schemas.microsoft.com/office/drawing/2014/main" id="{69842FBD-574A-4A4B-9839-9517995ED843}"/>
              </a:ext>
            </a:extLst>
          </p:cNvPr>
          <p:cNvSpPr txBox="1">
            <a:spLocks/>
          </p:cNvSpPr>
          <p:nvPr/>
        </p:nvSpPr>
        <p:spPr>
          <a:xfrm>
            <a:off x="1543665" y="149794"/>
            <a:ext cx="5518547" cy="346249"/>
          </a:xfrm>
          <a:prstGeom prst="rect">
            <a:avLst/>
          </a:prstGeom>
        </p:spPr>
        <p:txBody>
          <a:bodyPr/>
          <a:lstStyle>
            <a:lvl1pPr marL="4699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9398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14097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18796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23495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28194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32893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37592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42291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marL="0" indent="0" algn="ctr" hangingPunct="1">
              <a:buNone/>
            </a:pPr>
            <a:r>
              <a:rPr lang="zh-CN" altLang="en-US" sz="1898" dirty="0">
                <a:solidFill>
                  <a:srgbClr val="1649FF"/>
                </a:solidFill>
              </a:rPr>
              <a:t> </a:t>
            </a:r>
            <a:r>
              <a:rPr lang="en-US" altLang="zh-CN" sz="1898" dirty="0">
                <a:solidFill>
                  <a:srgbClr val="1649FF"/>
                </a:solidFill>
              </a:rPr>
              <a:t>All</a:t>
            </a:r>
            <a:r>
              <a:rPr lang="zh-CN" altLang="en-US" sz="1898" dirty="0">
                <a:solidFill>
                  <a:srgbClr val="1649FF"/>
                </a:solidFill>
              </a:rPr>
              <a:t> </a:t>
            </a:r>
            <a:r>
              <a:rPr lang="en-US" altLang="zh-CN" sz="1898" dirty="0">
                <a:solidFill>
                  <a:srgbClr val="1649FF"/>
                </a:solidFill>
              </a:rPr>
              <a:t>4</a:t>
            </a:r>
            <a:r>
              <a:rPr lang="zh-CN" altLang="en-US" sz="1898" dirty="0">
                <a:solidFill>
                  <a:srgbClr val="1649FF"/>
                </a:solidFill>
              </a:rPr>
              <a:t> </a:t>
            </a:r>
            <a:r>
              <a:rPr lang="en-US" altLang="zh-CN" sz="1898" dirty="0">
                <a:solidFill>
                  <a:srgbClr val="1649FF"/>
                </a:solidFill>
              </a:rPr>
              <a:t>production</a:t>
            </a:r>
            <a:r>
              <a:rPr lang="zh-CN" altLang="en-US" sz="1898" dirty="0">
                <a:solidFill>
                  <a:srgbClr val="1649FF"/>
                </a:solidFill>
              </a:rPr>
              <a:t> </a:t>
            </a:r>
            <a:r>
              <a:rPr lang="en-US" altLang="zh-CN" sz="1898" dirty="0">
                <a:solidFill>
                  <a:srgbClr val="1649FF"/>
                </a:solidFill>
              </a:rPr>
              <a:t>modes</a:t>
            </a:r>
            <a:r>
              <a:rPr lang="zh-CN" altLang="en-US" sz="1898" dirty="0">
                <a:solidFill>
                  <a:srgbClr val="1649FF"/>
                </a:solidFill>
              </a:rPr>
              <a:t> 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4BD1B29-118E-3546-8F48-72C2ADAAF28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4470233" y="4902399"/>
            <a:ext cx="198773" cy="206851"/>
          </a:xfrm>
          <a:prstGeom prst="rect">
            <a:avLst/>
          </a:prstGeom>
          <a:ln w="12700">
            <a:miter lim="400000"/>
          </a:ln>
        </p:spPr>
        <p:txBody>
          <a:bodyPr wrap="none" lIns="38100" tIns="38100" rIns="38100" bIns="38100">
            <a:spAutoFit/>
          </a:bodyPr>
          <a:lstStyle>
            <a:defPPr marL="0" marR="0" indent="0" algn="l" defTabSz="574015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3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667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44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indent="143504" algn="ctr" defTabSz="3667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7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287007" algn="ctr" defTabSz="3667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7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430511" algn="ctr" defTabSz="3667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7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574015" algn="ctr" defTabSz="3667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7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717518" algn="ctr" defTabSz="3667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7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861022" algn="ctr" defTabSz="3667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7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004525" algn="ctr" defTabSz="3667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7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148030" algn="ctr" defTabSz="3667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7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US" altLang="zh-CN" smtClean="0"/>
              <a:pPr/>
              <a:t>30</a:t>
            </a:fld>
            <a:endParaRPr lang="en-US" altLang="zh-CN"/>
          </a:p>
        </p:txBody>
      </p:sp>
      <p:sp>
        <p:nvSpPr>
          <p:cNvPr id="6" name="eeH">
            <a:extLst>
              <a:ext uri="{FF2B5EF4-FFF2-40B4-BE49-F238E27FC236}">
                <a16:creationId xmlns:a16="http://schemas.microsoft.com/office/drawing/2014/main" id="{A6E804F9-1E93-7744-961D-B72A78F83EC4}"/>
              </a:ext>
            </a:extLst>
          </p:cNvPr>
          <p:cNvSpPr txBox="1"/>
          <p:nvPr/>
        </p:nvSpPr>
        <p:spPr>
          <a:xfrm>
            <a:off x="2844071" y="2660945"/>
            <a:ext cx="328215" cy="2326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22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sz="1160" dirty="0" err="1">
                <a:solidFill>
                  <a:schemeClr val="bg1"/>
                </a:solidFill>
              </a:rPr>
              <a:t>eeH</a:t>
            </a:r>
            <a:endParaRPr sz="116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">
                <a:extLst>
                  <a:ext uri="{FF2B5EF4-FFF2-40B4-BE49-F238E27FC236}">
                    <a16:creationId xmlns:a16="http://schemas.microsoft.com/office/drawing/2014/main" id="{09D31EE0-153D-D942-83A0-CFFE649C2D7D}"/>
                  </a:ext>
                </a:extLst>
              </p:cNvPr>
              <p:cNvSpPr txBox="1"/>
              <p:nvPr/>
            </p:nvSpPr>
            <p:spPr>
              <a:xfrm>
                <a:off x="5657274" y="2586474"/>
                <a:ext cx="361879" cy="263839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26789" tIns="26789" rIns="26789" bIns="26789" anchor="ctr">
                <a:spAutoFit/>
              </a:bodyPr>
              <a:lstStyle/>
              <a:p>
                <a:pPr>
                  <a:defRPr sz="2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14:m>
                  <m:oMath xmlns:m="http://schemas.openxmlformats.org/officeDocument/2006/math">
                    <m:r>
                      <a:rPr lang="en-US" sz="1397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𝜇𝜇</m:t>
                    </m:r>
                  </m:oMath>
                </a14:m>
                <a:r>
                  <a:rPr lang="en-US" sz="1160" dirty="0">
                    <a:solidFill>
                      <a:schemeClr val="bg1"/>
                    </a:solidFill>
                  </a:rPr>
                  <a:t>H</a:t>
                </a:r>
              </a:p>
            </p:txBody>
          </p:sp>
        </mc:Choice>
        <mc:Fallback xmlns="">
          <p:sp>
            <p:nvSpPr>
              <p:cNvPr id="7" name="H">
                <a:extLst>
                  <a:ext uri="{FF2B5EF4-FFF2-40B4-BE49-F238E27FC236}">
                    <a16:creationId xmlns:a16="http://schemas.microsoft.com/office/drawing/2014/main" id="{09D31EE0-153D-D942-83A0-CFFE649C2D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7274" y="2586474"/>
                <a:ext cx="361879" cy="263839"/>
              </a:xfrm>
              <a:prstGeom prst="rect">
                <a:avLst/>
              </a:prstGeom>
              <a:blipFill>
                <a:blip r:embed="rId3"/>
                <a:stretch>
                  <a:fillRect l="-10345" r="-20690" b="-1818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H">
                <a:extLst>
                  <a:ext uri="{FF2B5EF4-FFF2-40B4-BE49-F238E27FC236}">
                    <a16:creationId xmlns:a16="http://schemas.microsoft.com/office/drawing/2014/main" id="{F3C868FF-8B4A-2348-BFE3-47579F193B1F}"/>
                  </a:ext>
                </a:extLst>
              </p:cNvPr>
              <p:cNvSpPr txBox="1"/>
              <p:nvPr/>
            </p:nvSpPr>
            <p:spPr>
              <a:xfrm>
                <a:off x="2852130" y="4827729"/>
                <a:ext cx="322316" cy="256336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26789" tIns="26789" rIns="26789" bIns="26789" anchor="ctr">
                <a:spAutoFit/>
              </a:bodyPr>
              <a:lstStyle/>
              <a:p>
                <a:pPr>
                  <a:defRPr sz="2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14:m>
                  <m:oMath xmlns:m="http://schemas.openxmlformats.org/officeDocument/2006/math">
                    <m:r>
                      <a:rPr lang="en-US" sz="1345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𝜏𝜏</m:t>
                    </m:r>
                  </m:oMath>
                </a14:m>
                <a:r>
                  <a:rPr lang="en-US" sz="1160" dirty="0">
                    <a:solidFill>
                      <a:schemeClr val="bg1"/>
                    </a:solidFill>
                  </a:rPr>
                  <a:t>H</a:t>
                </a:r>
              </a:p>
            </p:txBody>
          </p:sp>
        </mc:Choice>
        <mc:Fallback xmlns="">
          <p:sp>
            <p:nvSpPr>
              <p:cNvPr id="8" name="H">
                <a:extLst>
                  <a:ext uri="{FF2B5EF4-FFF2-40B4-BE49-F238E27FC236}">
                    <a16:creationId xmlns:a16="http://schemas.microsoft.com/office/drawing/2014/main" id="{F3C868FF-8B4A-2348-BFE3-47579F193B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2130" y="4827729"/>
                <a:ext cx="322316" cy="256336"/>
              </a:xfrm>
              <a:prstGeom prst="rect">
                <a:avLst/>
              </a:prstGeom>
              <a:blipFill>
                <a:blip r:embed="rId4"/>
                <a:stretch>
                  <a:fillRect l="-3704" t="-4762" r="-14815" b="-19048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qqH">
            <a:extLst>
              <a:ext uri="{FF2B5EF4-FFF2-40B4-BE49-F238E27FC236}">
                <a16:creationId xmlns:a16="http://schemas.microsoft.com/office/drawing/2014/main" id="{3612C3A2-38B7-044C-8ADE-26EFC29CEF2E}"/>
              </a:ext>
            </a:extLst>
          </p:cNvPr>
          <p:cNvSpPr txBox="1"/>
          <p:nvPr/>
        </p:nvSpPr>
        <p:spPr>
          <a:xfrm>
            <a:off x="5619109" y="4858325"/>
            <a:ext cx="344245" cy="2326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22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sz="1160" dirty="0" err="1">
                <a:solidFill>
                  <a:schemeClr val="bg1"/>
                </a:solidFill>
              </a:rPr>
              <a:t>qqH</a:t>
            </a:r>
            <a:endParaRPr sz="1160" dirty="0">
              <a:solidFill>
                <a:schemeClr val="bg1"/>
              </a:solidFill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271F230-A9E1-F2DE-D129-84826F63B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2024/8/21-24</a:t>
            </a:r>
            <a:endParaRPr lang="zh-CN" altLang="en-US"/>
          </a:p>
        </p:txBody>
      </p:sp>
      <p:sp>
        <p:nvSpPr>
          <p:cNvPr id="10" name="页脚占位符 9">
            <a:extLst>
              <a:ext uri="{FF2B5EF4-FFF2-40B4-BE49-F238E27FC236}">
                <a16:creationId xmlns:a16="http://schemas.microsoft.com/office/drawing/2014/main" id="{9C8E9F54-5FC5-0DE4-E5E1-19C2F4C06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第五届高能物理计算暑期学校 （</a:t>
            </a:r>
            <a:r>
              <a:rPr lang="en-US" altLang="zh-CN"/>
              <a:t>2024</a:t>
            </a:r>
            <a:r>
              <a:rPr lang="zh-CN" altLang="en-US"/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13057678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C7EF4AD0-C654-001B-4E76-8A44B4498E3B}"/>
              </a:ext>
            </a:extLst>
          </p:cNvPr>
          <p:cNvGrpSpPr/>
          <p:nvPr/>
        </p:nvGrpSpPr>
        <p:grpSpPr>
          <a:xfrm>
            <a:off x="1191534" y="1936"/>
            <a:ext cx="6760932" cy="5141564"/>
            <a:chOff x="1191534" y="1936"/>
            <a:chExt cx="6760932" cy="514156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49F56A7B-7036-E745-ABDE-D469FE7B3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60" t="11362" r="12553" b="1959"/>
            <a:stretch/>
          </p:blipFill>
          <p:spPr>
            <a:xfrm>
              <a:off x="1191534" y="1936"/>
              <a:ext cx="6760932" cy="5141564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7CD2193-41FD-39C4-6FB1-FFBD57F52273}"/>
                </a:ext>
              </a:extLst>
            </p:cNvPr>
            <p:cNvSpPr/>
            <p:nvPr/>
          </p:nvSpPr>
          <p:spPr>
            <a:xfrm>
              <a:off x="1859954" y="46594"/>
              <a:ext cx="1147367" cy="1054182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all" spc="384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Medium"/>
                <a:ea typeface="Avenir Medium"/>
                <a:cs typeface="Avenir Medium"/>
                <a:sym typeface="Avenir Medium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7B9D9EA1-7472-80DC-293F-8D692A8BD86E}"/>
                </a:ext>
              </a:extLst>
            </p:cNvPr>
            <p:cNvSpPr/>
            <p:nvPr/>
          </p:nvSpPr>
          <p:spPr>
            <a:xfrm>
              <a:off x="3004852" y="1077126"/>
              <a:ext cx="1147367" cy="1054182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all" spc="384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Medium"/>
                <a:ea typeface="Avenir Medium"/>
                <a:cs typeface="Avenir Medium"/>
                <a:sym typeface="Avenir Medium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7BE92-A5BB-31A4-8A63-6D753BC83D32}"/>
                </a:ext>
              </a:extLst>
            </p:cNvPr>
            <p:cNvSpPr/>
            <p:nvPr/>
          </p:nvSpPr>
          <p:spPr>
            <a:xfrm>
              <a:off x="4152219" y="2129017"/>
              <a:ext cx="1147367" cy="1054182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all" spc="384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Medium"/>
                <a:ea typeface="Avenir Medium"/>
                <a:cs typeface="Avenir Medium"/>
                <a:sym typeface="Avenir Medium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C4720246-4458-9FC3-5337-5AA7A9CDDB34}"/>
                </a:ext>
              </a:extLst>
            </p:cNvPr>
            <p:cNvSpPr/>
            <p:nvPr/>
          </p:nvSpPr>
          <p:spPr>
            <a:xfrm>
              <a:off x="5299586" y="3177883"/>
              <a:ext cx="1147367" cy="1054182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all" spc="384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Medium"/>
                <a:ea typeface="Avenir Medium"/>
                <a:cs typeface="Avenir Medium"/>
                <a:sym typeface="Avenir Medium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64440F13-80C7-08BC-01F8-F3C92BB21F1D}"/>
                </a:ext>
              </a:extLst>
            </p:cNvPr>
            <p:cNvSpPr/>
            <p:nvPr/>
          </p:nvSpPr>
          <p:spPr>
            <a:xfrm>
              <a:off x="6484168" y="4199858"/>
              <a:ext cx="357884" cy="419988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all" spc="384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Medium"/>
                <a:ea typeface="Avenir Medium"/>
                <a:cs typeface="Avenir Medium"/>
                <a:sym typeface="Avenir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06051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2F4E438-B749-2146-B244-7B1104F9EEE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4470233" y="4902399"/>
            <a:ext cx="198773" cy="206851"/>
          </a:xfrm>
          <a:prstGeom prst="rect">
            <a:avLst/>
          </a:prstGeom>
          <a:ln w="12700">
            <a:miter lim="400000"/>
          </a:ln>
        </p:spPr>
        <p:txBody>
          <a:bodyPr wrap="none" lIns="38100" tIns="38100" rIns="38100" bIns="38100">
            <a:spAutoFit/>
          </a:bodyPr>
          <a:lstStyle>
            <a:defPPr marL="0" marR="0" indent="0" algn="l" defTabSz="574015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3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667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44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indent="143504" algn="ctr" defTabSz="3667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7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287007" algn="ctr" defTabSz="3667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7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430511" algn="ctr" defTabSz="3667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7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574015" algn="ctr" defTabSz="3667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7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717518" algn="ctr" defTabSz="3667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7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861022" algn="ctr" defTabSz="3667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7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004525" algn="ctr" defTabSz="3667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7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148030" algn="ctr" defTabSz="3667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7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US" altLang="zh-CN" smtClean="0"/>
              <a:pPr/>
              <a:t>32</a:t>
            </a:fld>
            <a:endParaRPr lang="en-US" altLang="zh-CN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E1945FD-AF9B-DB41-AA47-734AAEE21F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7" t="5934" r="8285" b="4062"/>
          <a:stretch/>
        </p:blipFill>
        <p:spPr>
          <a:xfrm>
            <a:off x="394763" y="238928"/>
            <a:ext cx="6830059" cy="4870322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84F23E27-7DAE-0949-A773-707AB9CAA2A7}"/>
              </a:ext>
            </a:extLst>
          </p:cNvPr>
          <p:cNvSpPr txBox="1"/>
          <p:nvPr/>
        </p:nvSpPr>
        <p:spPr>
          <a:xfrm>
            <a:off x="731753" y="129364"/>
            <a:ext cx="1187425" cy="2849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6789" tIns="26789" rIns="26789" bIns="26789" numCol="1" spcCol="38100" rtlCol="0" anchor="ctr">
            <a:spAutoFit/>
          </a:bodyPr>
          <a:lstStyle/>
          <a:p>
            <a:pPr defTabSz="308063"/>
            <a:r>
              <a:rPr lang="en-US" altLang="zh-CN" sz="1500" dirty="0">
                <a:solidFill>
                  <a:srgbClr val="FF0000"/>
                </a:solidFill>
              </a:rPr>
              <a:t>Only</a:t>
            </a:r>
            <a:r>
              <a:rPr lang="zh-CN" altLang="en-US" sz="1500" dirty="0">
                <a:solidFill>
                  <a:srgbClr val="FF0000"/>
                </a:solidFill>
              </a:rPr>
              <a:t> </a:t>
            </a:r>
            <a:r>
              <a:rPr lang="en-US" altLang="zh-CN" sz="1500" dirty="0">
                <a:solidFill>
                  <a:srgbClr val="FF0000"/>
                </a:solidFill>
              </a:rPr>
              <a:t>signals</a:t>
            </a:r>
            <a:r>
              <a:rPr lang="zh-CN" altLang="en-US" sz="1500" dirty="0">
                <a:solidFill>
                  <a:srgbClr val="FF0000"/>
                </a:solidFill>
              </a:rPr>
              <a:t>  </a:t>
            </a:r>
            <a:endParaRPr lang="zh-CN" altLang="en-US" sz="1800" dirty="0">
              <a:solidFill>
                <a:srgbClr val="FF0000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BD0B2B4-D6C5-4404-AB3F-89EE8F0C32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6" b="4966"/>
          <a:stretch/>
        </p:blipFill>
        <p:spPr>
          <a:xfrm>
            <a:off x="6809571" y="88723"/>
            <a:ext cx="2213042" cy="1461578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12515D77-6565-D801-2ECD-5DE6729DD581}"/>
              </a:ext>
            </a:extLst>
          </p:cNvPr>
          <p:cNvSpPr/>
          <p:nvPr/>
        </p:nvSpPr>
        <p:spPr>
          <a:xfrm>
            <a:off x="7008223" y="-567406"/>
            <a:ext cx="907869" cy="1965960"/>
          </a:xfrm>
          <a:noFill/>
          <a:ln w="57150" cap="flat">
            <a:solidFill>
              <a:schemeClr val="accent6">
                <a:lumMod val="75000"/>
              </a:schemeClr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defTabSz="438150"/>
            <a:endParaRPr lang="en-US" sz="1650" dirty="0">
              <a:sym typeface="Helvetica Neue Medium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0FC4A369-B3BF-A684-3A97-670B4DAE38BF}"/>
              </a:ext>
            </a:extLst>
          </p:cNvPr>
          <p:cNvSpPr/>
          <p:nvPr/>
        </p:nvSpPr>
        <p:spPr>
          <a:xfrm>
            <a:off x="3275511" y="376180"/>
            <a:ext cx="907869" cy="1965960"/>
          </a:xfrm>
          <a:noFill/>
          <a:ln w="57150" cap="flat">
            <a:solidFill>
              <a:schemeClr val="accent6">
                <a:lumMod val="75000"/>
              </a:schemeClr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defTabSz="438150"/>
            <a:endParaRPr lang="en-US" sz="1650" dirty="0">
              <a:sym typeface="Helvetica Neue Medium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6D108F0C-9B0E-2875-7FA0-61CE1FFDE3E8}"/>
              </a:ext>
            </a:extLst>
          </p:cNvPr>
          <p:cNvSpPr/>
          <p:nvPr/>
        </p:nvSpPr>
        <p:spPr>
          <a:xfrm>
            <a:off x="4183380" y="1361924"/>
            <a:ext cx="907869" cy="1965960"/>
          </a:xfrm>
          <a:noFill/>
          <a:ln w="57150" cap="flat">
            <a:solidFill>
              <a:schemeClr val="accent6">
                <a:lumMod val="75000"/>
              </a:schemeClr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defTabSz="438150"/>
            <a:endParaRPr lang="en-US" sz="1650" dirty="0">
              <a:sym typeface="Helvetica Neue Medium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202989A9-A5B2-66A8-6F9A-F45B71E92DA9}"/>
              </a:ext>
            </a:extLst>
          </p:cNvPr>
          <p:cNvSpPr/>
          <p:nvPr/>
        </p:nvSpPr>
        <p:spPr>
          <a:xfrm>
            <a:off x="2745144" y="1497138"/>
            <a:ext cx="907869" cy="1965960"/>
          </a:xfrm>
          <a:noFill/>
          <a:ln w="57150" cap="flat">
            <a:solidFill>
              <a:schemeClr val="accent6">
                <a:lumMod val="75000"/>
              </a:schemeClr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defTabSz="438150"/>
            <a:endParaRPr lang="en-US" sz="1650" dirty="0">
              <a:sym typeface="Helvetica Neue Medium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B47CC459-0206-3D07-5630-85AFD14764D4}"/>
              </a:ext>
            </a:extLst>
          </p:cNvPr>
          <p:cNvSpPr/>
          <p:nvPr/>
        </p:nvSpPr>
        <p:spPr>
          <a:xfrm>
            <a:off x="4405448" y="2442212"/>
            <a:ext cx="907869" cy="1965960"/>
          </a:xfrm>
          <a:noFill/>
          <a:ln w="57150" cap="flat">
            <a:solidFill>
              <a:schemeClr val="accent6">
                <a:lumMod val="75000"/>
              </a:schemeClr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defTabSz="438150"/>
            <a:endParaRPr lang="en-US" sz="1650" dirty="0">
              <a:sym typeface="Helvetica Neue Medium"/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697F71F-162E-2236-88A6-5A91E2AF2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2024/8/21-24</a:t>
            </a:r>
            <a:endParaRPr lang="zh-CN" altLang="en-US"/>
          </a:p>
        </p:txBody>
      </p:sp>
      <p:sp>
        <p:nvSpPr>
          <p:cNvPr id="11" name="页脚占位符 10">
            <a:extLst>
              <a:ext uri="{FF2B5EF4-FFF2-40B4-BE49-F238E27FC236}">
                <a16:creationId xmlns:a16="http://schemas.microsoft.com/office/drawing/2014/main" id="{84FE4FB0-2437-54E3-1874-BD04B5C4D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第五届高能物理计算暑期学校 （</a:t>
            </a:r>
            <a:r>
              <a:rPr lang="en-US" altLang="zh-CN"/>
              <a:t>2024</a:t>
            </a:r>
            <a:r>
              <a:rPr lang="zh-CN" altLang="en-US"/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31686958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29ED12D-37B9-5FFD-75B2-6CCC61DC1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2024/8/21-24</a:t>
            </a:r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9AA473-3F9B-6D35-7377-FCBF1ABBA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第五届高能物理计算暑期学校 （</a:t>
            </a:r>
            <a:r>
              <a:rPr lang="en-US" altLang="zh-CN"/>
              <a:t>2024</a:t>
            </a:r>
            <a:r>
              <a:rPr lang="zh-CN" altLang="en-US"/>
              <a:t>）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FB9B72-2C13-082B-86A9-412735309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C3516-1732-405E-BFEB-FAF803AA32D0}" type="slidenum">
              <a:rPr lang="zh-CN" altLang="en-US" smtClean="0"/>
              <a:t>33</a:t>
            </a:fld>
            <a:endParaRPr lang="zh-CN" altLang="en-US"/>
          </a:p>
        </p:txBody>
      </p:sp>
      <p:pic>
        <p:nvPicPr>
          <p:cNvPr id="5" name="图片 4">
            <a:hlinkClick r:id="rId2"/>
            <a:extLst>
              <a:ext uri="{FF2B5EF4-FFF2-40B4-BE49-F238E27FC236}">
                <a16:creationId xmlns:a16="http://schemas.microsoft.com/office/drawing/2014/main" id="{07252B43-E67A-E06C-AEA5-6B8E56DD70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596" y="102393"/>
            <a:ext cx="6602807" cy="4512496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7DEEBB8F-6106-A01E-4710-A41538E3692E}"/>
              </a:ext>
            </a:extLst>
          </p:cNvPr>
          <p:cNvSpPr txBox="1"/>
          <p:nvPr/>
        </p:nvSpPr>
        <p:spPr>
          <a:xfrm>
            <a:off x="6167941" y="210143"/>
            <a:ext cx="3035694" cy="478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1649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(LHC </a:t>
            </a:r>
            <a:r>
              <a:rPr kumimoji="1" lang="zh-CN" altLang="en-US" dirty="0">
                <a:solidFill>
                  <a:srgbClr val="1649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上的“事例”</a:t>
            </a:r>
            <a:r>
              <a:rPr kumimoji="1" lang="en-US" altLang="zh-CN" dirty="0">
                <a:solidFill>
                  <a:srgbClr val="1649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endParaRPr lang="zh-CN" altLang="en-US" dirty="0">
              <a:solidFill>
                <a:srgbClr val="164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4584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9AAC4BD-7B71-E2EA-653E-28C646A05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2024/8/21-24</a:t>
            </a:r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476BDC8-61AE-453F-7805-1FF89DD37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第五届高能物理计算暑期学校 （</a:t>
            </a:r>
            <a:r>
              <a:rPr lang="en-US" altLang="zh-CN"/>
              <a:t>2024</a:t>
            </a:r>
            <a:r>
              <a:rPr lang="zh-CN" altLang="en-US"/>
              <a:t>）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A27FB72-4832-DDF7-FA5D-B53F9C6BA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C3516-1732-405E-BFEB-FAF803AA32D0}" type="slidenum">
              <a:rPr lang="zh-CN" altLang="en-US" smtClean="0"/>
              <a:t>34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98EA328-A9BA-E040-3E68-302635F556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473" y="61312"/>
            <a:ext cx="3618807" cy="227498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1C477F9-0BA7-BB33-1A5D-CC95D060CD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69" y="0"/>
            <a:ext cx="3455717" cy="247094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DD17CDA-CD1B-BA0B-53C9-992CB52132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92" y="2571750"/>
            <a:ext cx="3455717" cy="241694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6C88A76-F4A1-3F40-350D-B12DE0EB51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528" y="2402456"/>
            <a:ext cx="4006165" cy="275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0391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B8B3C0-F1E9-3AF7-13FA-6988A49FB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2024/8/21-24</a:t>
            </a:r>
            <a:endParaRPr 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7B20CB2-064E-4668-BA9D-4DE58D166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第五届高能物理计算暑期学校 （</a:t>
            </a:r>
            <a:r>
              <a:rPr lang="en-US" altLang="zh-CN"/>
              <a:t>2024</a:t>
            </a:r>
            <a:r>
              <a:rPr lang="zh-CN" altLang="en-US"/>
              <a:t>）</a:t>
            </a:r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DDF8129-BF6E-B50B-3492-CF127A4FE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35</a:t>
            </a:fld>
            <a:endParaRPr 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0E35BB31-24D3-42BC-18AA-8CB714D3EFE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00325" y="406511"/>
            <a:ext cx="3943350" cy="725487"/>
          </a:xfrm>
        </p:spPr>
        <p:txBody>
          <a:bodyPr/>
          <a:lstStyle/>
          <a:p>
            <a:pPr algn="ctr"/>
            <a:r>
              <a:rPr kumimoji="1" lang="en-US" altLang="zh-CN" dirty="0"/>
              <a:t>More?</a:t>
            </a:r>
            <a:r>
              <a:rPr kumimoji="1" lang="zh-CN" altLang="en-US" dirty="0"/>
              <a:t> 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3E2ACD8-AF08-E3F3-B2C6-A18A58F10CDB}"/>
              </a:ext>
            </a:extLst>
          </p:cNvPr>
          <p:cNvSpPr txBox="1"/>
          <p:nvPr/>
        </p:nvSpPr>
        <p:spPr>
          <a:xfrm>
            <a:off x="2775673" y="1768637"/>
            <a:ext cx="3339377" cy="478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chemeClr val="tx1"/>
                </a:solidFill>
              </a:rPr>
              <a:t>Large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Language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Models</a:t>
            </a:r>
            <a:endParaRPr kumimoji="1" lang="zh-CN" altLang="en-US" dirty="0">
              <a:solidFill>
                <a:schemeClr val="tx1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AD8F5A9-4F40-A791-494B-C66486B9DAB4}"/>
              </a:ext>
            </a:extLst>
          </p:cNvPr>
          <p:cNvSpPr txBox="1"/>
          <p:nvPr/>
        </p:nvSpPr>
        <p:spPr>
          <a:xfrm>
            <a:off x="1379459" y="3188680"/>
            <a:ext cx="5014514" cy="478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chemeClr val="tx1"/>
                </a:solidFill>
              </a:rPr>
              <a:t>Used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as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copilot-like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assistant: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Dr.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Sai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388ACF2-8FB0-61A5-6F61-7A9AE0A125A7}"/>
              </a:ext>
            </a:extLst>
          </p:cNvPr>
          <p:cNvSpPr txBox="1"/>
          <p:nvPr/>
        </p:nvSpPr>
        <p:spPr>
          <a:xfrm>
            <a:off x="1379459" y="3738611"/>
            <a:ext cx="6385081" cy="478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chemeClr val="tx1"/>
                </a:solidFill>
              </a:rPr>
              <a:t>Used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to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HEP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data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directly: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tokenization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is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a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key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0E50976-42FE-A291-CFDA-DF3CBB29B4F2}"/>
              </a:ext>
            </a:extLst>
          </p:cNvPr>
          <p:cNvSpPr txBox="1"/>
          <p:nvPr/>
        </p:nvSpPr>
        <p:spPr>
          <a:xfrm>
            <a:off x="3213292" y="1087574"/>
            <a:ext cx="2464137" cy="478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chemeClr val="tx1"/>
                </a:solidFill>
              </a:rPr>
              <a:t>Diffusion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models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93919E0-F1CF-4806-585B-A07EE4496510}"/>
              </a:ext>
            </a:extLst>
          </p:cNvPr>
          <p:cNvSpPr txBox="1"/>
          <p:nvPr/>
        </p:nvSpPr>
        <p:spPr>
          <a:xfrm>
            <a:off x="4163557" y="2434994"/>
            <a:ext cx="724878" cy="478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chemeClr val="tx1"/>
                </a:solidFill>
              </a:rPr>
              <a:t>…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…</a:t>
            </a:r>
            <a:endParaRPr kumimoji="1" lang="zh-CN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0031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27BA0FA-3D6A-9AF9-F2F4-0E15EBCEF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2024/8/21-24</a:t>
            </a:r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A19DEA8-7A00-6D18-12F5-0FA23F436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第五届高能物理计算暑期学校 （</a:t>
            </a:r>
            <a:r>
              <a:rPr lang="en-US" altLang="zh-CN"/>
              <a:t>2024</a:t>
            </a:r>
            <a:r>
              <a:rPr lang="zh-CN" altLang="en-US"/>
              <a:t>）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BE41FE9-6A30-070B-F51E-B8D56448E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C3516-1732-405E-BFEB-FAF803AA32D0}" type="slidenum">
              <a:rPr lang="zh-CN" altLang="en-US" smtClean="0"/>
              <a:t>36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59D564A-029F-4942-4BB1-EEDE6BE7B5AA}"/>
              </a:ext>
            </a:extLst>
          </p:cNvPr>
          <p:cNvSpPr txBox="1"/>
          <p:nvPr/>
        </p:nvSpPr>
        <p:spPr>
          <a:xfrm>
            <a:off x="963590" y="605564"/>
            <a:ext cx="7313220" cy="478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How</a:t>
            </a:r>
            <a:r>
              <a:rPr kumimoji="1" lang="zh-CN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to</a:t>
            </a:r>
            <a:r>
              <a:rPr kumimoji="1" lang="zh-CN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represent</a:t>
            </a:r>
            <a:r>
              <a:rPr kumimoji="1" lang="zh-CN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</a:t>
            </a:r>
            <a:r>
              <a:rPr kumimoji="1" lang="zh-CN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HEP</a:t>
            </a:r>
            <a:r>
              <a:rPr kumimoji="1" lang="zh-CN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events?</a:t>
            </a:r>
            <a:r>
              <a:rPr kumimoji="1" lang="zh-CN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Tokenization</a:t>
            </a:r>
            <a:r>
              <a:rPr kumimoji="1" lang="zh-CN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044F237-07D7-7EE9-1A00-C0F0AB35A915}"/>
              </a:ext>
            </a:extLst>
          </p:cNvPr>
          <p:cNvSpPr txBox="1"/>
          <p:nvPr/>
        </p:nvSpPr>
        <p:spPr>
          <a:xfrm>
            <a:off x="1021051" y="1454470"/>
            <a:ext cx="2132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dirty="0">
                <a:solidFill>
                  <a:schemeClr val="tx1"/>
                </a:solidFill>
              </a:rPr>
              <a:t>Feature</a:t>
            </a:r>
            <a:r>
              <a:rPr kumimoji="1" lang="zh-CN" altLang="en-US" sz="1800" dirty="0">
                <a:solidFill>
                  <a:schemeClr val="tx1"/>
                </a:solidFill>
              </a:rPr>
              <a:t> </a:t>
            </a:r>
            <a:r>
              <a:rPr kumimoji="1" lang="en-US" altLang="zh-CN" sz="1800" dirty="0">
                <a:solidFill>
                  <a:schemeClr val="tx1"/>
                </a:solidFill>
              </a:rPr>
              <a:t>engineering</a:t>
            </a:r>
            <a:r>
              <a:rPr kumimoji="1" lang="zh-CN" altLang="en-US" sz="1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6BC3830-1BB0-0DFA-711D-F1BD646DAFE7}"/>
              </a:ext>
            </a:extLst>
          </p:cNvPr>
          <p:cNvSpPr txBox="1"/>
          <p:nvPr/>
        </p:nvSpPr>
        <p:spPr>
          <a:xfrm>
            <a:off x="963590" y="2002017"/>
            <a:ext cx="6165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dirty="0">
                <a:solidFill>
                  <a:schemeClr val="tx1"/>
                </a:solidFill>
              </a:rPr>
              <a:t>Some</a:t>
            </a:r>
            <a:r>
              <a:rPr kumimoji="1" lang="zh-CN" altLang="en-US" sz="1800" dirty="0">
                <a:solidFill>
                  <a:schemeClr val="tx1"/>
                </a:solidFill>
              </a:rPr>
              <a:t> </a:t>
            </a:r>
            <a:r>
              <a:rPr kumimoji="1" lang="en-US" altLang="zh-CN" sz="1800" dirty="0">
                <a:solidFill>
                  <a:schemeClr val="tx1"/>
                </a:solidFill>
              </a:rPr>
              <a:t>mathematical</a:t>
            </a:r>
            <a:r>
              <a:rPr kumimoji="1" lang="zh-CN" altLang="en-US" sz="1800" dirty="0">
                <a:solidFill>
                  <a:schemeClr val="tx1"/>
                </a:solidFill>
              </a:rPr>
              <a:t> </a:t>
            </a:r>
            <a:r>
              <a:rPr kumimoji="1" lang="en-US" altLang="zh-CN" sz="1800" dirty="0">
                <a:solidFill>
                  <a:schemeClr val="tx1"/>
                </a:solidFill>
              </a:rPr>
              <a:t>methods?</a:t>
            </a:r>
            <a:r>
              <a:rPr kumimoji="1" lang="zh-CN" altLang="en-US" sz="1800" dirty="0">
                <a:solidFill>
                  <a:schemeClr val="tx1"/>
                </a:solidFill>
              </a:rPr>
              <a:t>  </a:t>
            </a:r>
            <a:r>
              <a:rPr kumimoji="1" lang="en-US" altLang="zh-CN" sz="1800" dirty="0">
                <a:solidFill>
                  <a:schemeClr val="tx1"/>
                </a:solidFill>
              </a:rPr>
              <a:t>Such</a:t>
            </a:r>
            <a:r>
              <a:rPr kumimoji="1" lang="zh-CN" altLang="en-US" sz="1800" dirty="0">
                <a:solidFill>
                  <a:schemeClr val="tx1"/>
                </a:solidFill>
              </a:rPr>
              <a:t> </a:t>
            </a:r>
            <a:r>
              <a:rPr kumimoji="1" lang="en-US" altLang="zh-CN" sz="1800" dirty="0">
                <a:solidFill>
                  <a:schemeClr val="tx1"/>
                </a:solidFill>
              </a:rPr>
              <a:t>as</a:t>
            </a:r>
            <a:r>
              <a:rPr kumimoji="1" lang="zh-CN" altLang="en-US" sz="1800" dirty="0">
                <a:solidFill>
                  <a:schemeClr val="tx1"/>
                </a:solidFill>
              </a:rPr>
              <a:t> </a:t>
            </a:r>
            <a:r>
              <a:rPr kumimoji="1" lang="en-US" altLang="zh-CN" sz="1800" dirty="0">
                <a:solidFill>
                  <a:schemeClr val="tx1"/>
                </a:solidFill>
              </a:rPr>
              <a:t>fox-wolfram</a:t>
            </a:r>
            <a:r>
              <a:rPr kumimoji="1" lang="zh-CN" altLang="en-US" sz="1800" dirty="0">
                <a:solidFill>
                  <a:schemeClr val="tx1"/>
                </a:solidFill>
              </a:rPr>
              <a:t> </a:t>
            </a:r>
            <a:r>
              <a:rPr kumimoji="1" lang="en-US" altLang="zh-CN" sz="1800" dirty="0">
                <a:solidFill>
                  <a:schemeClr val="tx1"/>
                </a:solidFill>
              </a:rPr>
              <a:t>moments</a:t>
            </a:r>
            <a:r>
              <a:rPr kumimoji="1" lang="zh-CN" altLang="en-US" sz="1800" dirty="0">
                <a:solidFill>
                  <a:schemeClr val="tx1"/>
                </a:solidFill>
              </a:rPr>
              <a:t>   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AD3BD3D-1C03-CC2D-56F0-4BF208195B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508" y="2445120"/>
            <a:ext cx="3261075" cy="1164035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C3C095D8-FA6D-E9B1-488A-F0A72E8EE110}"/>
              </a:ext>
            </a:extLst>
          </p:cNvPr>
          <p:cNvSpPr txBox="1"/>
          <p:nvPr/>
        </p:nvSpPr>
        <p:spPr>
          <a:xfrm>
            <a:off x="1021051" y="3747503"/>
            <a:ext cx="1519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dirty="0">
                <a:solidFill>
                  <a:schemeClr val="tx1"/>
                </a:solidFill>
              </a:rPr>
              <a:t>Autoencoder?</a:t>
            </a:r>
            <a:endParaRPr kumimoji="1" lang="zh-CN" alt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6057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5F6173-423F-0FDF-35F8-851A0478C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2024/8/21-24</a:t>
            </a:r>
            <a:endParaRPr 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13F1DE8-03BA-42D6-27E2-8EC07C198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第五届高能物理计算暑期学校 （</a:t>
            </a:r>
            <a:r>
              <a:rPr lang="en-US" altLang="zh-CN"/>
              <a:t>2024</a:t>
            </a:r>
            <a:r>
              <a:rPr lang="zh-CN" altLang="en-US"/>
              <a:t>）</a:t>
            </a:r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D3D1FDE-77F4-88B2-D383-3AA5F02C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37</a:t>
            </a:fld>
            <a:endParaRPr 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6353833D-0CFE-6F9B-A9AD-C86CEDABF8C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28688" y="322263"/>
            <a:ext cx="8215312" cy="749300"/>
          </a:xfrm>
        </p:spPr>
        <p:txBody>
          <a:bodyPr>
            <a:normAutofit/>
          </a:bodyPr>
          <a:lstStyle/>
          <a:p>
            <a:pPr algn="ctr"/>
            <a:r>
              <a:rPr kumimoji="1"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作业：实战内容（</a:t>
            </a:r>
            <a:r>
              <a:rPr kumimoji="1" lang="zh-CN" altLang="en-US" sz="2800" dirty="0">
                <a:solidFill>
                  <a:srgbClr val="1649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借用李聪乔的劳动</a:t>
            </a:r>
            <a:r>
              <a:rPr kumimoji="1"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B651C2-DE20-0B0D-EE27-44AB8BBE7CC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28688" y="1156796"/>
            <a:ext cx="7886700" cy="32639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dirty="0"/>
              <a:t>Particle</a:t>
            </a:r>
            <a:r>
              <a:rPr kumimoji="1" lang="zh-CN" altLang="en-US" dirty="0"/>
              <a:t> </a:t>
            </a:r>
            <a:r>
              <a:rPr kumimoji="1" lang="en-US" altLang="zh-CN" dirty="0"/>
              <a:t>Transformer</a:t>
            </a:r>
            <a:r>
              <a:rPr kumimoji="1" lang="zh-CN" altLang="en-US" dirty="0"/>
              <a:t> 用作分类</a:t>
            </a:r>
            <a:endParaRPr kumimoji="1" lang="en-US" altLang="zh-CN" dirty="0"/>
          </a:p>
          <a:p>
            <a:pPr>
              <a:lnSpc>
                <a:spcPct val="150000"/>
              </a:lnSpc>
            </a:pPr>
            <a:r>
              <a:rPr kumimoji="1" lang="en-US" altLang="zh-CN" dirty="0">
                <a:hlinkClick r:id="rId2"/>
              </a:rPr>
              <a:t>https://gitee.com/colizz/qcml-2024-tutorial</a:t>
            </a:r>
            <a:endParaRPr kumimoji="1" lang="en-US" altLang="zh-CN" dirty="0"/>
          </a:p>
          <a:p>
            <a:pPr>
              <a:lnSpc>
                <a:spcPct val="150000"/>
              </a:lnSpc>
            </a:pPr>
            <a:r>
              <a:rPr kumimoji="1" lang="en-US" altLang="zh-CN" dirty="0" err="1"/>
              <a:t>lxslcaaa.ihep.ac.cn</a:t>
            </a:r>
            <a:r>
              <a:rPr kumimoji="1" lang="zh-CN" altLang="en-US" dirty="0"/>
              <a:t> </a:t>
            </a:r>
            <a:r>
              <a:rPr kumimoji="1" lang="en-US" altLang="zh-CN" dirty="0">
                <a:sym typeface="Wingdings" pitchFamily="2" charset="2"/>
              </a:rPr>
              <a:t></a:t>
            </a:r>
            <a:r>
              <a:rPr kumimoji="1" lang="zh-CN" altLang="en-US" dirty="0">
                <a:sym typeface="Wingdings" pitchFamily="2" charset="2"/>
              </a:rPr>
              <a:t> </a:t>
            </a:r>
            <a:r>
              <a:rPr kumimoji="1" lang="en-US" altLang="zh-CN" dirty="0" err="1">
                <a:sym typeface="Wingdings" pitchFamily="2" charset="2"/>
              </a:rPr>
              <a:t>lxloginaaa.ihep.ac.cn</a:t>
            </a:r>
            <a:r>
              <a:rPr kumimoji="1" lang="zh-CN" altLang="en-US" dirty="0">
                <a:sym typeface="Wingdings" pitchFamily="2" charset="2"/>
              </a:rPr>
              <a:t> （需要修改的地方）</a:t>
            </a:r>
            <a:endParaRPr kumimoji="1" lang="en-US" altLang="zh-CN" dirty="0">
              <a:sym typeface="Wingdings" pitchFamily="2" charset="2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ü"/>
            </a:pPr>
            <a:r>
              <a:rPr kumimoji="1" lang="en-US" altLang="zh-CN" dirty="0">
                <a:sym typeface="Wingdings" pitchFamily="2" charset="2"/>
              </a:rPr>
              <a:t>chap1 </a:t>
            </a:r>
            <a:r>
              <a:rPr kumimoji="1" lang="zh-CN" altLang="en-US" dirty="0">
                <a:sym typeface="Wingdings" pitchFamily="2" charset="2"/>
              </a:rPr>
              <a:t>是视频教学：看看就行</a:t>
            </a:r>
            <a:endParaRPr kumimoji="1" lang="en-US" altLang="zh-CN" dirty="0">
              <a:sym typeface="Wingdings" pitchFamily="2" charset="2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ü"/>
            </a:pPr>
            <a:r>
              <a:rPr kumimoji="1" lang="en-US" altLang="zh-CN" dirty="0">
                <a:sym typeface="Wingdings" pitchFamily="2" charset="2"/>
              </a:rPr>
              <a:t>chap2 </a:t>
            </a:r>
            <a:r>
              <a:rPr kumimoji="1" lang="zh-CN" altLang="en-US" dirty="0">
                <a:sym typeface="Wingdings" pitchFamily="2" charset="2"/>
              </a:rPr>
              <a:t>是</a:t>
            </a:r>
            <a:r>
              <a:rPr kumimoji="1" lang="en-US" altLang="zh-CN" dirty="0">
                <a:sym typeface="Wingdings" pitchFamily="2" charset="2"/>
              </a:rPr>
              <a:t> general </a:t>
            </a:r>
            <a:r>
              <a:rPr kumimoji="1" lang="zh-CN" altLang="en-US" dirty="0">
                <a:sym typeface="Wingdings" pitchFamily="2" charset="2"/>
              </a:rPr>
              <a:t>的展示：需要科学上网，了解下就行</a:t>
            </a:r>
            <a:endParaRPr kumimoji="1" lang="en-US" altLang="zh-CN" dirty="0">
              <a:sym typeface="Wingdings" pitchFamily="2" charset="2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ü"/>
            </a:pPr>
            <a:r>
              <a:rPr kumimoji="1" lang="en-US" altLang="zh-CN" dirty="0">
                <a:sym typeface="Wingdings" pitchFamily="2" charset="2"/>
              </a:rPr>
              <a:t>chap3</a:t>
            </a:r>
            <a:r>
              <a:rPr kumimoji="1" lang="zh-CN" altLang="en-US" dirty="0">
                <a:sym typeface="Wingdings" pitchFamily="2" charset="2"/>
              </a:rPr>
              <a:t> 我实测可以跑（</a:t>
            </a:r>
            <a:r>
              <a:rPr kumimoji="1" lang="en-US" altLang="zh-CN" dirty="0">
                <a:sym typeface="Wingdings" pitchFamily="2" charset="2"/>
              </a:rPr>
              <a:t>CPU </a:t>
            </a:r>
            <a:r>
              <a:rPr kumimoji="1" lang="zh-CN" altLang="en-US" dirty="0">
                <a:sym typeface="Wingdings" pitchFamily="2" charset="2"/>
              </a:rPr>
              <a:t>）：复现结果</a:t>
            </a:r>
            <a:endParaRPr kumimoji="1" lang="en-US" altLang="zh-CN" dirty="0">
              <a:sym typeface="Wingdings" pitchFamily="2" charset="2"/>
            </a:endParaRPr>
          </a:p>
          <a:p>
            <a:pPr marL="0" indent="0">
              <a:lnSpc>
                <a:spcPct val="150000"/>
              </a:lnSpc>
              <a:buNone/>
            </a:pPr>
            <a:endParaRPr kumimoji="1"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862219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2">
            <a:extLst>
              <a:ext uri="{FF2B5EF4-FFF2-40B4-BE49-F238E27FC236}">
                <a16:creationId xmlns:a16="http://schemas.microsoft.com/office/drawing/2014/main" id="{02F81600-F4D6-4625-8003-313247031305}"/>
              </a:ext>
            </a:extLst>
          </p:cNvPr>
          <p:cNvSpPr txBox="1">
            <a:spLocks/>
          </p:cNvSpPr>
          <p:nvPr/>
        </p:nvSpPr>
        <p:spPr>
          <a:xfrm>
            <a:off x="1812726" y="144687"/>
            <a:ext cx="5518547" cy="603829"/>
          </a:xfrm>
          <a:prstGeom prst="rect">
            <a:avLst/>
          </a:prstGeom>
        </p:spPr>
        <p:txBody>
          <a:bodyPr/>
          <a:lstStyle>
            <a:lvl1pPr marL="4699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9398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14097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18796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23495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28194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32893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37592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42291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marL="0" indent="0" algn="ctr" hangingPunct="1">
              <a:buNone/>
            </a:pPr>
            <a:r>
              <a:rPr lang="en-US" altLang="zh-CN" sz="3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Summary</a:t>
            </a:r>
            <a:endParaRPr lang="zh-CN" altLang="en-US" sz="32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A0806B9-3A31-4F13-A8E1-780E4E071AF8}"/>
              </a:ext>
            </a:extLst>
          </p:cNvPr>
          <p:cNvSpPr txBox="1"/>
          <p:nvPr/>
        </p:nvSpPr>
        <p:spPr>
          <a:xfrm>
            <a:off x="768431" y="935170"/>
            <a:ext cx="7974666" cy="3041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1352" indent="-301352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87" dirty="0">
                <a:solidFill>
                  <a:schemeClr val="tx1"/>
                </a:solidFill>
              </a:rPr>
              <a:t>Machine</a:t>
            </a:r>
            <a:r>
              <a:rPr lang="zh-CN" altLang="en-US" sz="1687" dirty="0">
                <a:solidFill>
                  <a:schemeClr val="tx1"/>
                </a:solidFill>
              </a:rPr>
              <a:t> </a:t>
            </a:r>
            <a:r>
              <a:rPr lang="en-US" altLang="zh-CN" sz="1687" dirty="0">
                <a:solidFill>
                  <a:schemeClr val="tx1"/>
                </a:solidFill>
              </a:rPr>
              <a:t>learning</a:t>
            </a:r>
            <a:r>
              <a:rPr lang="zh-CN" altLang="en-US" sz="1687" dirty="0">
                <a:solidFill>
                  <a:schemeClr val="tx1"/>
                </a:solidFill>
              </a:rPr>
              <a:t> </a:t>
            </a:r>
            <a:r>
              <a:rPr lang="en-US" altLang="zh-CN" sz="1687" dirty="0">
                <a:solidFill>
                  <a:schemeClr val="tx1"/>
                </a:solidFill>
              </a:rPr>
              <a:t>is</a:t>
            </a:r>
            <a:r>
              <a:rPr lang="zh-CN" altLang="en-US" sz="1687" dirty="0">
                <a:solidFill>
                  <a:schemeClr val="tx1"/>
                </a:solidFill>
              </a:rPr>
              <a:t> </a:t>
            </a:r>
            <a:r>
              <a:rPr lang="en-US" altLang="zh-CN" sz="1687" dirty="0">
                <a:solidFill>
                  <a:schemeClr val="tx1"/>
                </a:solidFill>
              </a:rPr>
              <a:t>statistical</a:t>
            </a:r>
            <a:r>
              <a:rPr lang="zh-CN" altLang="en-US" sz="1687" dirty="0">
                <a:solidFill>
                  <a:schemeClr val="tx1"/>
                </a:solidFill>
              </a:rPr>
              <a:t> </a:t>
            </a:r>
            <a:r>
              <a:rPr lang="en-US" altLang="zh-CN" sz="1687" dirty="0">
                <a:solidFill>
                  <a:schemeClr val="tx1"/>
                </a:solidFill>
              </a:rPr>
              <a:t>learning (NFL)</a:t>
            </a:r>
            <a:endParaRPr lang="en-US" altLang="zh-CN" sz="1687" b="1" dirty="0">
              <a:solidFill>
                <a:srgbClr val="FF0000"/>
              </a:solidFill>
            </a:endParaRPr>
          </a:p>
          <a:p>
            <a:pPr marL="301352" indent="-301352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87" dirty="0">
                <a:solidFill>
                  <a:schemeClr val="tx1"/>
                </a:solidFill>
              </a:rPr>
              <a:t>Machine</a:t>
            </a:r>
            <a:r>
              <a:rPr lang="zh-CN" altLang="en-US" sz="1687" dirty="0">
                <a:solidFill>
                  <a:schemeClr val="tx1"/>
                </a:solidFill>
              </a:rPr>
              <a:t> </a:t>
            </a:r>
            <a:r>
              <a:rPr lang="en-US" altLang="zh-CN" sz="1687" dirty="0">
                <a:solidFill>
                  <a:schemeClr val="tx1"/>
                </a:solidFill>
              </a:rPr>
              <a:t>learning</a:t>
            </a:r>
            <a:r>
              <a:rPr lang="zh-CN" altLang="en-US" sz="1687" dirty="0">
                <a:solidFill>
                  <a:schemeClr val="tx1"/>
                </a:solidFill>
              </a:rPr>
              <a:t> </a:t>
            </a:r>
            <a:r>
              <a:rPr lang="en-US" altLang="zh-CN" sz="1687" dirty="0">
                <a:solidFill>
                  <a:schemeClr val="tx1"/>
                </a:solidFill>
              </a:rPr>
              <a:t>is</a:t>
            </a:r>
            <a:r>
              <a:rPr lang="zh-CN" altLang="en-US" sz="1687" dirty="0">
                <a:solidFill>
                  <a:schemeClr val="tx1"/>
                </a:solidFill>
              </a:rPr>
              <a:t> </a:t>
            </a:r>
            <a:r>
              <a:rPr lang="en-US" altLang="zh-CN" sz="1687" dirty="0">
                <a:solidFill>
                  <a:schemeClr val="tx1"/>
                </a:solidFill>
              </a:rPr>
              <a:t>useful</a:t>
            </a:r>
            <a:r>
              <a:rPr lang="zh-CN" altLang="en-US" sz="1687" dirty="0">
                <a:solidFill>
                  <a:schemeClr val="tx1"/>
                </a:solidFill>
              </a:rPr>
              <a:t> </a:t>
            </a:r>
            <a:r>
              <a:rPr lang="en-US" altLang="zh-CN" sz="1687" dirty="0">
                <a:solidFill>
                  <a:schemeClr val="tx1"/>
                </a:solidFill>
              </a:rPr>
              <a:t> (</a:t>
            </a:r>
            <a:r>
              <a:rPr lang="en-US" altLang="zh-CN" sz="1687" dirty="0" err="1">
                <a:solidFill>
                  <a:schemeClr val="tx1"/>
                </a:solidFill>
              </a:rPr>
              <a:t>CoD</a:t>
            </a:r>
            <a:r>
              <a:rPr lang="en-US" altLang="zh-CN" sz="1687" dirty="0">
                <a:solidFill>
                  <a:schemeClr val="tx1"/>
                </a:solidFill>
              </a:rPr>
              <a:t>): high dimensional HEP data   </a:t>
            </a:r>
          </a:p>
          <a:p>
            <a:pPr marL="301352" indent="-301352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87" dirty="0">
                <a:solidFill>
                  <a:srgbClr val="FF0000"/>
                </a:solidFill>
              </a:rPr>
              <a:t>Machine</a:t>
            </a:r>
            <a:r>
              <a:rPr lang="zh-CN" altLang="en-US" sz="1687" dirty="0">
                <a:solidFill>
                  <a:srgbClr val="FF0000"/>
                </a:solidFill>
              </a:rPr>
              <a:t> </a:t>
            </a:r>
            <a:r>
              <a:rPr lang="en-US" altLang="zh-CN" sz="1687" dirty="0">
                <a:solidFill>
                  <a:srgbClr val="FF0000"/>
                </a:solidFill>
              </a:rPr>
              <a:t>learning</a:t>
            </a:r>
            <a:r>
              <a:rPr lang="zh-CN" altLang="en-US" sz="1687" dirty="0">
                <a:solidFill>
                  <a:srgbClr val="FF0000"/>
                </a:solidFill>
              </a:rPr>
              <a:t> </a:t>
            </a:r>
            <a:r>
              <a:rPr lang="en-US" altLang="zh-CN" sz="1687" dirty="0">
                <a:solidFill>
                  <a:srgbClr val="FF0000"/>
                </a:solidFill>
              </a:rPr>
              <a:t>method</a:t>
            </a:r>
            <a:r>
              <a:rPr lang="zh-CN" altLang="en-US" sz="1687" dirty="0">
                <a:solidFill>
                  <a:srgbClr val="FF0000"/>
                </a:solidFill>
              </a:rPr>
              <a:t> </a:t>
            </a:r>
            <a:r>
              <a:rPr lang="en-US" altLang="zh-CN" sz="1687" dirty="0">
                <a:solidFill>
                  <a:srgbClr val="FF0000"/>
                </a:solidFill>
              </a:rPr>
              <a:t>with</a:t>
            </a:r>
            <a:r>
              <a:rPr lang="zh-CN" altLang="en-US" sz="1687" dirty="0">
                <a:solidFill>
                  <a:srgbClr val="FF0000"/>
                </a:solidFill>
              </a:rPr>
              <a:t> </a:t>
            </a:r>
            <a:r>
              <a:rPr lang="en-US" altLang="zh-CN" sz="1687" dirty="0">
                <a:solidFill>
                  <a:srgbClr val="FF0000"/>
                </a:solidFill>
              </a:rPr>
              <a:t>proper</a:t>
            </a:r>
            <a:r>
              <a:rPr lang="zh-CN" altLang="en-US" sz="1687" dirty="0">
                <a:solidFill>
                  <a:srgbClr val="FF0000"/>
                </a:solidFill>
              </a:rPr>
              <a:t> </a:t>
            </a:r>
            <a:r>
              <a:rPr lang="en-US" altLang="zh-CN" sz="1687" dirty="0">
                <a:solidFill>
                  <a:srgbClr val="FF0000"/>
                </a:solidFill>
              </a:rPr>
              <a:t>bias</a:t>
            </a:r>
            <a:r>
              <a:rPr lang="zh-CN" altLang="en-US" sz="1687" dirty="0">
                <a:solidFill>
                  <a:schemeClr val="tx1"/>
                </a:solidFill>
              </a:rPr>
              <a:t> </a:t>
            </a:r>
            <a:r>
              <a:rPr lang="en-US" altLang="zh-CN" sz="1687" dirty="0">
                <a:solidFill>
                  <a:schemeClr val="tx1"/>
                </a:solidFill>
              </a:rPr>
              <a:t>is</a:t>
            </a:r>
            <a:r>
              <a:rPr lang="zh-CN" altLang="en-US" sz="1687" dirty="0">
                <a:solidFill>
                  <a:schemeClr val="tx1"/>
                </a:solidFill>
              </a:rPr>
              <a:t> </a:t>
            </a:r>
            <a:r>
              <a:rPr lang="en-US" altLang="zh-CN" sz="1687" dirty="0">
                <a:solidFill>
                  <a:schemeClr val="tx1"/>
                </a:solidFill>
              </a:rPr>
              <a:t>helpful</a:t>
            </a:r>
            <a:r>
              <a:rPr lang="zh-CN" altLang="en-US" sz="1687" dirty="0">
                <a:solidFill>
                  <a:schemeClr val="tx1"/>
                </a:solidFill>
              </a:rPr>
              <a:t> </a:t>
            </a:r>
            <a:r>
              <a:rPr lang="en-US" altLang="zh-CN" sz="1687" dirty="0">
                <a:solidFill>
                  <a:schemeClr val="tx1"/>
                </a:solidFill>
              </a:rPr>
              <a:t>and</a:t>
            </a:r>
            <a:r>
              <a:rPr lang="zh-CN" altLang="en-US" sz="1687" dirty="0">
                <a:solidFill>
                  <a:schemeClr val="tx1"/>
                </a:solidFill>
              </a:rPr>
              <a:t> </a:t>
            </a:r>
            <a:r>
              <a:rPr lang="en-US" altLang="zh-CN" sz="1687" dirty="0">
                <a:solidFill>
                  <a:schemeClr val="tx1"/>
                </a:solidFill>
              </a:rPr>
              <a:t>easy</a:t>
            </a:r>
            <a:r>
              <a:rPr lang="zh-CN" altLang="en-US" sz="1687" dirty="0">
                <a:solidFill>
                  <a:schemeClr val="tx1"/>
                </a:solidFill>
              </a:rPr>
              <a:t> </a:t>
            </a:r>
            <a:r>
              <a:rPr lang="en-US" altLang="zh-CN" sz="1687" dirty="0">
                <a:solidFill>
                  <a:schemeClr val="tx1"/>
                </a:solidFill>
              </a:rPr>
              <a:t>to</a:t>
            </a:r>
            <a:r>
              <a:rPr lang="zh-CN" altLang="en-US" sz="1687" dirty="0">
                <a:solidFill>
                  <a:schemeClr val="tx1"/>
                </a:solidFill>
              </a:rPr>
              <a:t> </a:t>
            </a:r>
            <a:r>
              <a:rPr lang="en-US" altLang="zh-CN" sz="1687" dirty="0">
                <a:solidFill>
                  <a:schemeClr val="tx1"/>
                </a:solidFill>
              </a:rPr>
              <a:t>explain</a:t>
            </a:r>
          </a:p>
          <a:p>
            <a:pPr marL="301352" indent="-301352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87" dirty="0">
                <a:solidFill>
                  <a:schemeClr val="tx1"/>
                </a:solidFill>
              </a:rPr>
              <a:t>Machine learning methods can be applied to almost all aspects of HEP</a:t>
            </a:r>
            <a:r>
              <a:rPr lang="zh-CN" altLang="en-US" sz="1687" dirty="0">
                <a:solidFill>
                  <a:schemeClr val="tx1"/>
                </a:solidFill>
              </a:rPr>
              <a:t> </a:t>
            </a:r>
            <a:r>
              <a:rPr lang="en-US" altLang="zh-CN" sz="1687" dirty="0">
                <a:solidFill>
                  <a:schemeClr val="tx1"/>
                </a:solidFill>
              </a:rPr>
              <a:t>experiments.</a:t>
            </a:r>
          </a:p>
          <a:p>
            <a:pPr marL="301352" indent="-301352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87" dirty="0">
                <a:solidFill>
                  <a:schemeClr val="tx1"/>
                </a:solidFill>
              </a:rPr>
              <a:t>LLM</a:t>
            </a:r>
            <a:r>
              <a:rPr lang="zh-CN" altLang="en-US" sz="1687" dirty="0">
                <a:solidFill>
                  <a:schemeClr val="tx1"/>
                </a:solidFill>
              </a:rPr>
              <a:t> </a:t>
            </a:r>
            <a:r>
              <a:rPr lang="en-US" altLang="zh-CN" sz="1687" dirty="0">
                <a:solidFill>
                  <a:schemeClr val="tx1"/>
                </a:solidFill>
              </a:rPr>
              <a:t>demonstrated astonishing capabilities, which are worth exploring from two aspects:</a:t>
            </a:r>
          </a:p>
          <a:p>
            <a:pPr marL="301352" lvl="8" indent="-301352" algn="l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1400" dirty="0">
                <a:solidFill>
                  <a:srgbClr val="1649FF"/>
                </a:solidFill>
              </a:rPr>
              <a:t>Use</a:t>
            </a:r>
            <a:r>
              <a:rPr lang="zh-CN" altLang="en-US" sz="1400" dirty="0">
                <a:solidFill>
                  <a:srgbClr val="1649FF"/>
                </a:solidFill>
              </a:rPr>
              <a:t> </a:t>
            </a:r>
            <a:r>
              <a:rPr lang="en-US" altLang="zh-CN" sz="1400" dirty="0">
                <a:solidFill>
                  <a:srgbClr val="1649FF"/>
                </a:solidFill>
              </a:rPr>
              <a:t>LLMs as language-based assistants</a:t>
            </a:r>
            <a:r>
              <a:rPr lang="zh-CN" altLang="en-US" sz="1400" dirty="0">
                <a:solidFill>
                  <a:srgbClr val="1649FF"/>
                </a:solidFill>
              </a:rPr>
              <a:t> </a:t>
            </a:r>
            <a:endParaRPr lang="en-US" altLang="zh-CN" sz="1400" dirty="0">
              <a:solidFill>
                <a:srgbClr val="1649FF"/>
              </a:solidFill>
            </a:endParaRPr>
          </a:p>
          <a:p>
            <a:pPr marL="301352" lvl="8" indent="-301352" algn="l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1400" dirty="0">
                <a:solidFill>
                  <a:srgbClr val="1649FF"/>
                </a:solidFill>
              </a:rPr>
              <a:t>Employing LLMs to directly to</a:t>
            </a:r>
            <a:r>
              <a:rPr lang="zh-CN" altLang="en-US" sz="1400" dirty="0">
                <a:solidFill>
                  <a:srgbClr val="1649FF"/>
                </a:solidFill>
              </a:rPr>
              <a:t> </a:t>
            </a:r>
            <a:r>
              <a:rPr lang="en-US" altLang="zh-CN" sz="1400" dirty="0">
                <a:solidFill>
                  <a:srgbClr val="1649FF"/>
                </a:solidFill>
              </a:rPr>
              <a:t>process  data:</a:t>
            </a:r>
            <a:r>
              <a:rPr lang="zh-CN" altLang="en-US" sz="1400" dirty="0">
                <a:solidFill>
                  <a:srgbClr val="1649FF"/>
                </a:solidFill>
              </a:rPr>
              <a:t> </a:t>
            </a:r>
            <a:r>
              <a:rPr lang="en-US" altLang="zh-CN" sz="1400" dirty="0">
                <a:solidFill>
                  <a:srgbClr val="1649FF"/>
                </a:solidFill>
              </a:rPr>
              <a:t>how</a:t>
            </a:r>
            <a:r>
              <a:rPr lang="zh-CN" altLang="en-US" sz="1400" dirty="0">
                <a:solidFill>
                  <a:srgbClr val="1649FF"/>
                </a:solidFill>
              </a:rPr>
              <a:t> </a:t>
            </a:r>
            <a:r>
              <a:rPr lang="en-US" altLang="zh-CN" sz="1400" dirty="0">
                <a:solidFill>
                  <a:srgbClr val="1649FF"/>
                </a:solidFill>
              </a:rPr>
              <a:t>to</a:t>
            </a:r>
            <a:r>
              <a:rPr lang="zh-CN" altLang="en-US" sz="1400" dirty="0">
                <a:solidFill>
                  <a:srgbClr val="1649FF"/>
                </a:solidFill>
              </a:rPr>
              <a:t> </a:t>
            </a:r>
            <a:r>
              <a:rPr lang="en-US" altLang="zh-CN" sz="1400" dirty="0">
                <a:solidFill>
                  <a:srgbClr val="1649FF"/>
                </a:solidFill>
              </a:rPr>
              <a:t>represent</a:t>
            </a:r>
            <a:r>
              <a:rPr lang="zh-CN" altLang="en-US" sz="1400" dirty="0">
                <a:solidFill>
                  <a:srgbClr val="1649FF"/>
                </a:solidFill>
              </a:rPr>
              <a:t> </a:t>
            </a:r>
            <a:r>
              <a:rPr lang="en-US" altLang="zh-CN" sz="1400" dirty="0">
                <a:solidFill>
                  <a:srgbClr val="1649FF"/>
                </a:solidFill>
              </a:rPr>
              <a:t>HEP</a:t>
            </a:r>
            <a:r>
              <a:rPr lang="zh-CN" altLang="en-US" sz="1400" dirty="0">
                <a:solidFill>
                  <a:srgbClr val="1649FF"/>
                </a:solidFill>
              </a:rPr>
              <a:t> </a:t>
            </a:r>
            <a:r>
              <a:rPr lang="en-US" altLang="zh-CN" sz="1400" dirty="0">
                <a:solidFill>
                  <a:srgbClr val="1649FF"/>
                </a:solidFill>
              </a:rPr>
              <a:t>events</a:t>
            </a:r>
            <a:r>
              <a:rPr lang="zh-CN" altLang="en-US" sz="1400" dirty="0">
                <a:solidFill>
                  <a:srgbClr val="1649FF"/>
                </a:solidFill>
              </a:rPr>
              <a:t> </a:t>
            </a:r>
            <a:r>
              <a:rPr lang="en-US" altLang="zh-CN" sz="1400" dirty="0">
                <a:solidFill>
                  <a:srgbClr val="1649FF"/>
                </a:solidFill>
              </a:rPr>
              <a:t>is</a:t>
            </a:r>
            <a:r>
              <a:rPr lang="zh-CN" altLang="en-US" sz="1400" dirty="0">
                <a:solidFill>
                  <a:srgbClr val="1649FF"/>
                </a:solidFill>
              </a:rPr>
              <a:t> </a:t>
            </a:r>
            <a:r>
              <a:rPr lang="en-US" altLang="zh-CN" sz="1400" dirty="0">
                <a:solidFill>
                  <a:srgbClr val="1649FF"/>
                </a:solidFill>
              </a:rPr>
              <a:t>the</a:t>
            </a:r>
            <a:r>
              <a:rPr lang="zh-CN" altLang="en-US" sz="1400" dirty="0">
                <a:solidFill>
                  <a:srgbClr val="1649FF"/>
                </a:solidFill>
              </a:rPr>
              <a:t> </a:t>
            </a:r>
            <a:r>
              <a:rPr lang="en-US" altLang="zh-CN" sz="1400" dirty="0">
                <a:solidFill>
                  <a:srgbClr val="1649FF"/>
                </a:solidFill>
              </a:rPr>
              <a:t>key</a:t>
            </a: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BF3FAA5-3B72-DAC5-F365-71D67C722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2024/8/21-24</a:t>
            </a:r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12A61E5-E742-BFBC-DAC7-44B56619E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第五届高能物理计算暑期学校 （</a:t>
            </a:r>
            <a:r>
              <a:rPr lang="en-US" altLang="zh-CN"/>
              <a:t>2024</a:t>
            </a:r>
            <a:r>
              <a:rPr lang="zh-CN" altLang="en-US"/>
              <a:t>）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83EF6BB-2CC4-673B-33B1-8F4D84B94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C3516-1732-405E-BFEB-FAF803AA32D0}" type="slidenum">
              <a:rPr lang="zh-CN" altLang="en-US" smtClean="0"/>
              <a:t>38</a:t>
            </a:fld>
            <a:endParaRPr lang="zh-CN" altLang="en-US"/>
          </a:p>
        </p:txBody>
      </p:sp>
      <p:cxnSp>
        <p:nvCxnSpPr>
          <p:cNvPr id="8" name="直线连接符 7">
            <a:extLst>
              <a:ext uri="{FF2B5EF4-FFF2-40B4-BE49-F238E27FC236}">
                <a16:creationId xmlns:a16="http://schemas.microsoft.com/office/drawing/2014/main" id="{2474753D-39C2-68F2-83CC-F95AE8A2862F}"/>
              </a:ext>
            </a:extLst>
          </p:cNvPr>
          <p:cNvCxnSpPr>
            <a:cxnSpLocks/>
          </p:cNvCxnSpPr>
          <p:nvPr/>
        </p:nvCxnSpPr>
        <p:spPr>
          <a:xfrm>
            <a:off x="3645489" y="1404906"/>
            <a:ext cx="308837" cy="26039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直线连接符 8">
            <a:extLst>
              <a:ext uri="{FF2B5EF4-FFF2-40B4-BE49-F238E27FC236}">
                <a16:creationId xmlns:a16="http://schemas.microsoft.com/office/drawing/2014/main" id="{139A9AAE-F310-1BE9-BAB7-2392BE777F0D}"/>
              </a:ext>
            </a:extLst>
          </p:cNvPr>
          <p:cNvCxnSpPr>
            <a:cxnSpLocks/>
          </p:cNvCxnSpPr>
          <p:nvPr/>
        </p:nvCxnSpPr>
        <p:spPr>
          <a:xfrm flipV="1">
            <a:off x="3645489" y="1404906"/>
            <a:ext cx="308837" cy="26039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6251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6D4B567-7DB4-6B4C-8D09-65A7F1834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2024/8/21-24</a:t>
            </a:r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1273323-8FCF-1A13-E2E3-C6A0BF7B4755}"/>
              </a:ext>
            </a:extLst>
          </p:cNvPr>
          <p:cNvSpPr txBox="1"/>
          <p:nvPr/>
        </p:nvSpPr>
        <p:spPr>
          <a:xfrm>
            <a:off x="2893056" y="147118"/>
            <a:ext cx="3357891" cy="3618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6789" tIns="26789" rIns="26789" bIns="26789" numCol="1" spcCol="38100" rtlCol="0" anchor="ctr">
            <a:spAutoFit/>
          </a:bodyPr>
          <a:lstStyle/>
          <a:p>
            <a:pPr defTabSz="308049"/>
            <a:r>
              <a:rPr lang="en-US" altLang="zh-CN" sz="2000" b="1" dirty="0">
                <a:solidFill>
                  <a:schemeClr val="bg1"/>
                </a:solidFill>
              </a:rPr>
              <a:t>What is Machine Learning ? </a:t>
            </a:r>
            <a:endParaRPr lang="zh-CN" altLang="en-US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输出图片">
            <a:extLst>
              <a:ext uri="{FF2B5EF4-FFF2-40B4-BE49-F238E27FC236}">
                <a16:creationId xmlns:a16="http://schemas.microsoft.com/office/drawing/2014/main" id="{FDB0DCE4-4F50-5FB7-949F-3323347A8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198" y="596309"/>
            <a:ext cx="3027603" cy="3027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231CD6A5-9DB1-2224-197A-4803844B7AA6}"/>
              </a:ext>
            </a:extLst>
          </p:cNvPr>
          <p:cNvSpPr txBox="1"/>
          <p:nvPr/>
        </p:nvSpPr>
        <p:spPr>
          <a:xfrm>
            <a:off x="883011" y="3647801"/>
            <a:ext cx="7740945" cy="15083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marL="150676" indent="-150676" algn="l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sz="9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Field of study that gives computers the</a:t>
            </a:r>
            <a:r>
              <a:rPr lang="zh-CN" altLang="en-US" sz="9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9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ability to learn without being explicitly programmed</a:t>
            </a:r>
          </a:p>
          <a:p>
            <a:pPr marL="150676" indent="-150676" algn="l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sz="9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 set of rules that allows systems to</a:t>
            </a:r>
            <a:r>
              <a:rPr lang="zh-CN" altLang="en-US" sz="9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9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learn directly from examples, data and experience</a:t>
            </a:r>
          </a:p>
          <a:p>
            <a:pPr marL="150676" indent="-150676" algn="l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sz="9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 computer program is said to learn from experience E with respect to some class of tasks T and performance measure P, if its performance at tasks in T, as measured by P, improves with experience E</a:t>
            </a:r>
          </a:p>
          <a:p>
            <a:pPr marL="150676" indent="-150676" algn="l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sz="900" dirty="0">
                <a:solidFill>
                  <a:srgbClr val="1649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Machine learning is a set of methods that can automatically detect patterns in data, and then use the uncovered patterns to predict future data or other outcomes of interest</a:t>
            </a:r>
          </a:p>
          <a:p>
            <a:pPr marL="150676" indent="-150676" algn="l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sz="9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…</a:t>
            </a:r>
            <a:r>
              <a:rPr lang="zh-CN" altLang="en-US" sz="9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9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…</a:t>
            </a:r>
            <a:r>
              <a:rPr lang="zh-CN" altLang="en-US" sz="9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lang="en-US" altLang="zh-CN" sz="9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165524-102B-07F6-8F1F-55BB06FDA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第五届高能物理计算暑期学校 （</a:t>
            </a:r>
            <a:r>
              <a:rPr lang="en-US" altLang="zh-CN"/>
              <a:t>2024</a:t>
            </a:r>
            <a:r>
              <a:rPr lang="zh-CN" altLang="en-US"/>
              <a:t>）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F99223-D6CA-9A8B-92F7-A7854523B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5DA03-2D71-4638-AD28-A9F9468D8E0E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916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DFF20E0-3618-B640-98ED-E1A5759808B8}"/>
              </a:ext>
            </a:extLst>
          </p:cNvPr>
          <p:cNvSpPr txBox="1"/>
          <p:nvPr/>
        </p:nvSpPr>
        <p:spPr>
          <a:xfrm>
            <a:off x="1180334" y="319383"/>
            <a:ext cx="6701755" cy="3311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6789" tIns="26789" rIns="26789" bIns="26789" numCol="1" spcCol="38100" rtlCol="0" anchor="ctr">
            <a:spAutoFit/>
          </a:bodyPr>
          <a:lstStyle/>
          <a:p>
            <a:r>
              <a:rPr lang="zh-CN" altLang="en-US" sz="18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事实 </a:t>
            </a:r>
            <a:r>
              <a:rPr lang="en-US" altLang="zh-CN" sz="18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  <a:r>
              <a:rPr lang="en-US" altLang="zh-CN" sz="18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:</a:t>
            </a:r>
            <a:r>
              <a:rPr lang="zh-CN" altLang="en-US" sz="18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8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Neural</a:t>
            </a:r>
            <a:r>
              <a:rPr lang="zh-CN" altLang="en-US" sz="18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8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network</a:t>
            </a:r>
            <a:r>
              <a:rPr lang="zh-CN" altLang="en-US" sz="18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8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as</a:t>
            </a:r>
            <a:r>
              <a:rPr lang="zh-CN" altLang="en-US" sz="18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8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universal function approximator </a:t>
            </a:r>
            <a:endParaRPr lang="zh-CN" altLang="en-US" sz="18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8818E5B-C815-C84B-9AAD-9F87B0648D08}"/>
              </a:ext>
            </a:extLst>
          </p:cNvPr>
          <p:cNvSpPr txBox="1"/>
          <p:nvPr/>
        </p:nvSpPr>
        <p:spPr>
          <a:xfrm>
            <a:off x="801453" y="4457818"/>
            <a:ext cx="7742808" cy="50832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defTabSz="308049"/>
            <a:r>
              <a:rPr lang="en-US" altLang="zh-CN" sz="1476" dirty="0">
                <a:solidFill>
                  <a:srgbClr val="1649FF"/>
                </a:solidFill>
              </a:rPr>
              <a:t>A notable fact about neural networks is that they can approximate a continuous function to any desired level of precision, provided that there are enough neurons in the hidden layers.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5686BB7-8388-49FC-8B3F-7D5E862B6D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7" t="5899" r="18519" b="44305"/>
          <a:stretch/>
        </p:blipFill>
        <p:spPr>
          <a:xfrm>
            <a:off x="801453" y="796068"/>
            <a:ext cx="2731198" cy="284661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90A10ED-B021-4655-BC90-0207E89822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64" b="28820"/>
          <a:stretch/>
        </p:blipFill>
        <p:spPr>
          <a:xfrm>
            <a:off x="4648803" y="751674"/>
            <a:ext cx="3693744" cy="297551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8E7660E4-FB46-4589-B7A4-CE80045CD0DF}"/>
              </a:ext>
            </a:extLst>
          </p:cNvPr>
          <p:cNvSpPr/>
          <p:nvPr/>
        </p:nvSpPr>
        <p:spPr>
          <a:xfrm>
            <a:off x="1399777" y="3828382"/>
            <a:ext cx="397866" cy="296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zh-CN" sz="1324" dirty="0">
                <a:solidFill>
                  <a:schemeClr val="bg1"/>
                </a:solidFill>
              </a:rPr>
              <a:t>1D</a:t>
            </a:r>
            <a:endParaRPr lang="zh-CN" altLang="en-US" sz="1324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07FF160-9537-42A6-863D-F0F66B22836B}"/>
              </a:ext>
            </a:extLst>
          </p:cNvPr>
          <p:cNvSpPr/>
          <p:nvPr/>
        </p:nvSpPr>
        <p:spPr>
          <a:xfrm>
            <a:off x="5950049" y="3828382"/>
            <a:ext cx="397866" cy="296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zh-CN" sz="1324" dirty="0">
                <a:solidFill>
                  <a:schemeClr val="bg1"/>
                </a:solidFill>
              </a:rPr>
              <a:t>2D</a:t>
            </a:r>
            <a:endParaRPr lang="zh-CN" altLang="en-US" sz="1324" dirty="0"/>
          </a:p>
        </p:txBody>
      </p:sp>
    </p:spTree>
    <p:extLst>
      <p:ext uri="{BB962C8B-B14F-4D97-AF65-F5344CB8AC3E}">
        <p14:creationId xmlns:p14="http://schemas.microsoft.com/office/powerpoint/2010/main" val="2901010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501FD4E-5CEA-094B-9556-46772BDFF632}"/>
              </a:ext>
            </a:extLst>
          </p:cNvPr>
          <p:cNvSpPr txBox="1"/>
          <p:nvPr/>
        </p:nvSpPr>
        <p:spPr>
          <a:xfrm>
            <a:off x="2526578" y="145249"/>
            <a:ext cx="3899706" cy="3618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6789" tIns="26789" rIns="26789" bIns="26789" numCol="1" spcCol="38100" rtlCol="0" anchor="ctr">
            <a:spAutoFit/>
          </a:bodyPr>
          <a:lstStyle/>
          <a:p>
            <a:pPr defTabSz="308049"/>
            <a:r>
              <a:rPr lang="zh-CN" altLang="en-US" sz="20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事实 </a:t>
            </a:r>
            <a:r>
              <a:rPr lang="en-US" altLang="zh-CN" sz="20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r>
              <a:rPr lang="zh-CN" altLang="en-US" sz="20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000" dirty="0">
                <a:solidFill>
                  <a:srgbClr val="1649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:</a:t>
            </a:r>
            <a:r>
              <a:rPr lang="zh-CN" altLang="en-US" sz="2000" dirty="0">
                <a:solidFill>
                  <a:srgbClr val="1649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000" dirty="0">
                <a:solidFill>
                  <a:srgbClr val="1649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Curse</a:t>
            </a:r>
            <a:r>
              <a:rPr lang="zh-CN" altLang="en-US" sz="2000" dirty="0">
                <a:solidFill>
                  <a:srgbClr val="1649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000" dirty="0">
                <a:solidFill>
                  <a:srgbClr val="1649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of</a:t>
            </a:r>
            <a:r>
              <a:rPr lang="zh-CN" altLang="en-US" sz="2000" dirty="0">
                <a:solidFill>
                  <a:srgbClr val="1649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000" dirty="0">
                <a:solidFill>
                  <a:srgbClr val="1649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dimensionality</a:t>
            </a:r>
            <a:endParaRPr lang="zh-CN" altLang="en-US" sz="2000" dirty="0">
              <a:solidFill>
                <a:srgbClr val="1649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8C37576-E446-43E0-A552-85EA07CDB6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82" y="1267248"/>
            <a:ext cx="3899434" cy="11000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5D8D64E-EE6D-4A1F-8621-9B2CAB8B32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5" t="13852" r="11020" b="17309"/>
          <a:stretch/>
        </p:blipFill>
        <p:spPr>
          <a:xfrm>
            <a:off x="855382" y="2592837"/>
            <a:ext cx="1375402" cy="70231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CE9BF36-8EF0-4609-9F0C-AFA6035A5E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798" y="2611766"/>
            <a:ext cx="2394018" cy="683383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D785A036-BE5A-4B3A-97D9-71B34A2D1A6C}"/>
              </a:ext>
            </a:extLst>
          </p:cNvPr>
          <p:cNvSpPr/>
          <p:nvPr/>
        </p:nvSpPr>
        <p:spPr>
          <a:xfrm>
            <a:off x="1214895" y="3650856"/>
            <a:ext cx="6948275" cy="7237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0676" indent="-150676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949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When D=1:    100 evenly distributed points can sample a unit interval with a distance no greater than 0.01;</a:t>
            </a:r>
          </a:p>
          <a:p>
            <a:pPr marL="150676" indent="-150676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949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When D=10:   it requires 10</a:t>
            </a:r>
            <a:r>
              <a:rPr lang="en-US" altLang="zh-CN" sz="949" baseline="30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en-US" altLang="zh-CN" sz="949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sampling points to achieve the same sampling rate.</a:t>
            </a:r>
          </a:p>
          <a:p>
            <a:pPr marL="150676" indent="-150676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949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Almost</a:t>
            </a:r>
            <a:r>
              <a:rPr lang="zh-CN" altLang="en-US" sz="949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949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all points in high-D are isolated 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DE59E04-94EC-4891-B54C-5B3EC0F63C26}"/>
              </a:ext>
            </a:extLst>
          </p:cNvPr>
          <p:cNvSpPr/>
          <p:nvPr/>
        </p:nvSpPr>
        <p:spPr>
          <a:xfrm>
            <a:off x="1066087" y="4460074"/>
            <a:ext cx="7245894" cy="31944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zh-CN" sz="1476" dirty="0"/>
              <a:t>On</a:t>
            </a:r>
            <a:r>
              <a:rPr lang="zh-CN" altLang="en-US" sz="1476" dirty="0"/>
              <a:t> </a:t>
            </a:r>
            <a:r>
              <a:rPr lang="en-US" altLang="zh-CN" sz="1476" dirty="0"/>
              <a:t>one</a:t>
            </a:r>
            <a:r>
              <a:rPr lang="zh-CN" altLang="en-US" sz="1476" dirty="0"/>
              <a:t> </a:t>
            </a:r>
            <a:r>
              <a:rPr lang="en-US" altLang="zh-CN" sz="1476" dirty="0"/>
              <a:t>hand:</a:t>
            </a:r>
            <a:r>
              <a:rPr lang="zh-CN" altLang="en-US" sz="1476" dirty="0"/>
              <a:t> </a:t>
            </a:r>
            <a:r>
              <a:rPr lang="en-US" altLang="zh-CN" sz="1476" dirty="0"/>
              <a:t>fortunately most specific problems can be reduced in dimensionality!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B848187-593B-08FE-244B-641134D4B10B}"/>
              </a:ext>
            </a:extLst>
          </p:cNvPr>
          <p:cNvSpPr txBox="1"/>
          <p:nvPr/>
        </p:nvSpPr>
        <p:spPr>
          <a:xfrm>
            <a:off x="7130346" y="2339481"/>
            <a:ext cx="1012429" cy="210314"/>
          </a:xfrm>
          <a:prstGeom prst="rect">
            <a:avLst/>
          </a:prstGeom>
          <a:solidFill>
            <a:srgbClr val="FFFF00"/>
          </a:solidFill>
          <a:ln w="127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7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D=16, d=3.25</a:t>
            </a:r>
            <a:endParaRPr kumimoji="0" lang="zh-CN" altLang="en-US" sz="7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Avenir Light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7BD05BB6-F04E-6EC7-1F85-DB0F5739D767}"/>
              </a:ext>
            </a:extLst>
          </p:cNvPr>
          <p:cNvGrpSpPr/>
          <p:nvPr/>
        </p:nvGrpSpPr>
        <p:grpSpPr>
          <a:xfrm>
            <a:off x="4884831" y="647464"/>
            <a:ext cx="3322198" cy="2897848"/>
            <a:chOff x="5546743" y="1118732"/>
            <a:chExt cx="2771927" cy="2686297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4EE16F01-2D79-6B4B-E445-86D5C8E03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46743" y="1118732"/>
              <a:ext cx="1368000" cy="136800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FC465FB-12AA-386F-67F1-332A70C93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94670" y="1190732"/>
              <a:ext cx="1224000" cy="1224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5553567-0BF5-DF3A-7F56-09F2ABF47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618743" y="2414732"/>
              <a:ext cx="1224000" cy="1224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73785077-FA82-E46E-9AD0-6F5757732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94670" y="2436411"/>
              <a:ext cx="1224000" cy="1224000"/>
            </a:xfrm>
            <a:prstGeom prst="rect">
              <a:avLst/>
            </a:prstGeom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7246D13A-C9F9-A533-A371-5CD10BBEED0F}"/>
                </a:ext>
              </a:extLst>
            </p:cNvPr>
            <p:cNvSpPr txBox="1"/>
            <p:nvPr/>
          </p:nvSpPr>
          <p:spPr>
            <a:xfrm>
              <a:off x="5664568" y="2361848"/>
              <a:ext cx="872434" cy="210314"/>
            </a:xfrm>
            <a:prstGeom prst="rect">
              <a:avLst/>
            </a:prstGeom>
            <a:solidFill>
              <a:srgbClr val="FFFF00"/>
            </a:solidFill>
            <a:ln w="12700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7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Avenir Light"/>
                </a:rPr>
                <a:t>D=2, d=1.06</a:t>
              </a:r>
              <a:endParaRPr kumimoji="0" lang="zh-CN" altLang="en-US" sz="7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EF8AA934-D06B-3B21-E4D5-9998FDAED747}"/>
                </a:ext>
              </a:extLst>
            </p:cNvPr>
            <p:cNvSpPr txBox="1"/>
            <p:nvPr/>
          </p:nvSpPr>
          <p:spPr>
            <a:xfrm>
              <a:off x="5664568" y="3564284"/>
              <a:ext cx="872434" cy="210314"/>
            </a:xfrm>
            <a:prstGeom prst="rect">
              <a:avLst/>
            </a:prstGeom>
            <a:solidFill>
              <a:srgbClr val="FFFF00"/>
            </a:solidFill>
            <a:ln w="12700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7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Avenir Light"/>
                </a:rPr>
                <a:t>D=64, d=6.5</a:t>
              </a:r>
              <a:endParaRPr kumimoji="0" lang="zh-CN" altLang="en-US" sz="7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EE431CEE-169C-EE35-DE41-ADC085F3B629}"/>
                </a:ext>
              </a:extLst>
            </p:cNvPr>
            <p:cNvSpPr txBox="1"/>
            <p:nvPr/>
          </p:nvSpPr>
          <p:spPr>
            <a:xfrm>
              <a:off x="7101629" y="3594715"/>
              <a:ext cx="872434" cy="210314"/>
            </a:xfrm>
            <a:prstGeom prst="rect">
              <a:avLst/>
            </a:prstGeom>
            <a:solidFill>
              <a:srgbClr val="FFFF00"/>
            </a:solidFill>
            <a:ln w="12700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7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Avenir Light"/>
                </a:rPr>
                <a:t>D=1024, d=26.12</a:t>
              </a:r>
              <a:endParaRPr kumimoji="0" lang="zh-CN" altLang="en-US" sz="7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endParaRPr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DFF95320-2645-F8EF-4465-B5181036AC32}"/>
              </a:ext>
            </a:extLst>
          </p:cNvPr>
          <p:cNvSpPr txBox="1"/>
          <p:nvPr/>
        </p:nvSpPr>
        <p:spPr>
          <a:xfrm>
            <a:off x="6989987" y="2076395"/>
            <a:ext cx="872434" cy="210314"/>
          </a:xfrm>
          <a:prstGeom prst="rect">
            <a:avLst/>
          </a:prstGeom>
          <a:solidFill>
            <a:srgbClr val="FFFF00"/>
          </a:solidFill>
          <a:ln w="127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7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D=16 d=3.25</a:t>
            </a:r>
            <a:endParaRPr kumimoji="0" lang="zh-CN" altLang="en-US" sz="7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1455417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A46900-083B-2814-9F80-D2F55ABEA4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49595" y="1759726"/>
            <a:ext cx="7886700" cy="993775"/>
          </a:xfrm>
        </p:spPr>
        <p:txBody>
          <a:bodyPr>
            <a:normAutofit/>
          </a:bodyPr>
          <a:lstStyle/>
          <a:p>
            <a:pPr algn="ctr"/>
            <a:r>
              <a:rPr lang="en-US" altLang="zh-CN" sz="2400" dirty="0">
                <a:solidFill>
                  <a:srgbClr val="1649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Neural networks have demonstrated their ability to effectively address the dimension problem!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1462983-2B58-5405-9EFF-C0C4A61E8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2024/8/21-24</a:t>
            </a:r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91F574-17E1-F0D9-38B2-24EA29F5C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第五届高能物理计算暑期学校 （</a:t>
            </a:r>
            <a:r>
              <a:rPr lang="en-US" altLang="zh-CN"/>
              <a:t>2024</a:t>
            </a:r>
            <a:r>
              <a:rPr lang="zh-CN" altLang="en-US"/>
              <a:t>）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27809DA-434C-728B-540C-324C113E1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C3516-1732-405E-BFEB-FAF803AA32D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2503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3F536F35-FA8B-C6BA-EC95-FB49A832C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190" y="923849"/>
            <a:ext cx="5832870" cy="406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8917EC60-FFE7-740D-7952-1F8CE6BEFCF2}"/>
              </a:ext>
            </a:extLst>
          </p:cNvPr>
          <p:cNvSpPr txBox="1"/>
          <p:nvPr/>
        </p:nvSpPr>
        <p:spPr>
          <a:xfrm>
            <a:off x="353502" y="82593"/>
            <a:ext cx="8387253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zh-CN" altLang="en-US" sz="16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事实</a:t>
            </a:r>
            <a:r>
              <a:rPr kumimoji="0" lang="zh-CN" altLang="en-US" sz="16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Avenir Light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</a:t>
            </a:r>
            <a:r>
              <a:rPr kumimoji="0" lang="en-US" altLang="zh-CN" sz="1600" b="0" i="0" u="none" strike="noStrike" cap="none" spc="0" normalizeH="0" baseline="0" dirty="0">
                <a:ln>
                  <a:noFill/>
                </a:ln>
                <a:solidFill>
                  <a:srgbClr val="1649FF"/>
                </a:solidFill>
                <a:effectLst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Avenir Light"/>
              </a:rPr>
              <a:t>:</a:t>
            </a:r>
            <a:r>
              <a:rPr kumimoji="0" lang="zh-CN" altLang="en-US" sz="1600" b="0" i="0" u="none" strike="noStrike" cap="none" spc="0" normalizeH="0" baseline="0" dirty="0">
                <a:ln>
                  <a:noFill/>
                </a:ln>
                <a:solidFill>
                  <a:srgbClr val="1649FF"/>
                </a:solidFill>
                <a:effectLst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Avenir Light"/>
              </a:rPr>
              <a:t> </a:t>
            </a:r>
            <a:r>
              <a:rPr kumimoji="0" lang="en-US" altLang="zh-CN" sz="1600" b="0" i="0" u="none" strike="noStrike" cap="none" spc="0" normalizeH="0" baseline="0" dirty="0">
                <a:ln>
                  <a:noFill/>
                </a:ln>
                <a:solidFill>
                  <a:srgbClr val="1649FF"/>
                </a:solidFill>
                <a:effectLst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Avenir Light"/>
              </a:rPr>
              <a:t>No</a:t>
            </a:r>
            <a:r>
              <a:rPr kumimoji="0" lang="zh-CN" altLang="en-US" sz="1600" b="0" i="0" u="none" strike="noStrike" cap="none" spc="0" normalizeH="0" baseline="0" dirty="0">
                <a:ln>
                  <a:noFill/>
                </a:ln>
                <a:solidFill>
                  <a:srgbClr val="1649FF"/>
                </a:solidFill>
                <a:effectLst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Avenir Light"/>
              </a:rPr>
              <a:t> </a:t>
            </a:r>
            <a:r>
              <a:rPr kumimoji="0" lang="en-US" altLang="zh-CN" sz="1600" b="0" i="0" u="none" strike="noStrike" cap="none" spc="0" normalizeH="0" baseline="0" dirty="0">
                <a:ln>
                  <a:noFill/>
                </a:ln>
                <a:solidFill>
                  <a:srgbClr val="1649FF"/>
                </a:solidFill>
                <a:effectLst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Avenir Light"/>
              </a:rPr>
              <a:t>free</a:t>
            </a:r>
            <a:r>
              <a:rPr kumimoji="0" lang="zh-CN" altLang="en-US" sz="1600" b="0" i="0" u="none" strike="noStrike" cap="none" spc="0" normalizeH="0" baseline="0" dirty="0">
                <a:ln>
                  <a:noFill/>
                </a:ln>
                <a:solidFill>
                  <a:srgbClr val="1649FF"/>
                </a:solidFill>
                <a:effectLst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Avenir Light"/>
              </a:rPr>
              <a:t> </a:t>
            </a:r>
            <a:r>
              <a:rPr kumimoji="0" lang="en-US" altLang="zh-CN" sz="1600" b="0" i="0" u="none" strike="noStrike" cap="none" spc="0" normalizeH="0" baseline="0" dirty="0">
                <a:ln>
                  <a:noFill/>
                </a:ln>
                <a:solidFill>
                  <a:srgbClr val="1649FF"/>
                </a:solidFill>
                <a:effectLst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Avenir Light"/>
              </a:rPr>
              <a:t>lunch</a:t>
            </a:r>
            <a:r>
              <a:rPr kumimoji="0" lang="zh-CN" altLang="en-US" sz="1600" b="0" i="0" u="none" strike="noStrike" cap="none" spc="0" normalizeH="0" baseline="0" dirty="0">
                <a:ln>
                  <a:noFill/>
                </a:ln>
                <a:solidFill>
                  <a:srgbClr val="1649FF"/>
                </a:solidFill>
                <a:effectLst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Avenir Light"/>
              </a:rPr>
              <a:t> </a:t>
            </a:r>
            <a:r>
              <a:rPr kumimoji="0" lang="en-US" altLang="zh-CN" sz="1600" b="0" i="0" u="none" strike="noStrike" cap="none" spc="0" normalizeH="0" baseline="0" dirty="0">
                <a:ln>
                  <a:noFill/>
                </a:ln>
                <a:solidFill>
                  <a:srgbClr val="1649FF"/>
                </a:solidFill>
                <a:effectLst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Avenir Light"/>
              </a:rPr>
              <a:t>theorem</a:t>
            </a:r>
            <a:r>
              <a:rPr kumimoji="0" lang="zh-CN" altLang="en-US" sz="1600" b="0" i="0" u="none" strike="noStrike" cap="none" spc="0" normalizeH="0" baseline="0" dirty="0">
                <a:ln>
                  <a:noFill/>
                </a:ln>
                <a:solidFill>
                  <a:srgbClr val="1649FF"/>
                </a:solidFill>
                <a:effectLst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Avenir Light"/>
              </a:rPr>
              <a:t> </a:t>
            </a:r>
            <a:r>
              <a:rPr kumimoji="0" lang="en-US" altLang="zh-CN" sz="1600" b="0" i="0" u="none" strike="noStrike" cap="none" spc="0" normalizeH="0" baseline="0" dirty="0">
                <a:ln>
                  <a:noFill/>
                </a:ln>
                <a:solidFill>
                  <a:srgbClr val="1649FF"/>
                </a:solidFill>
                <a:effectLst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Avenir Light"/>
              </a:rPr>
              <a:t>(</a:t>
            </a:r>
            <a:r>
              <a:rPr kumimoji="0" lang="zh-CN" altLang="en-US" sz="1600" b="0" i="0" u="none" strike="noStrike" cap="none" spc="0" normalizeH="0" baseline="0" dirty="0">
                <a:ln>
                  <a:noFill/>
                </a:ln>
                <a:solidFill>
                  <a:srgbClr val="1649FF"/>
                </a:solidFill>
                <a:effectLst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Avenir Light"/>
              </a:rPr>
              <a:t> </a:t>
            </a:r>
            <a:r>
              <a:rPr kumimoji="0" lang="en-US" altLang="zh-CN" sz="1600" b="0" i="0" u="none" strike="noStrike" cap="none" spc="0" normalizeH="0" baseline="0" dirty="0">
                <a:ln>
                  <a:noFill/>
                </a:ln>
                <a:solidFill>
                  <a:srgbClr val="1649FF"/>
                </a:solidFill>
                <a:effectLst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Avenir Light"/>
                <a:hlinkClick r:id="rId3"/>
              </a:rPr>
              <a:t>http://www.no-free-lunch.org</a:t>
            </a:r>
            <a:r>
              <a:rPr kumimoji="0" lang="zh-CN" altLang="en-US" sz="1600" b="0" i="0" u="none" strike="noStrike" cap="none" spc="0" normalizeH="0" baseline="0" dirty="0">
                <a:ln>
                  <a:noFill/>
                </a:ln>
                <a:solidFill>
                  <a:srgbClr val="1649FF"/>
                </a:solidFill>
                <a:effectLst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Avenir Light"/>
              </a:rPr>
              <a:t> </a:t>
            </a:r>
            <a:r>
              <a:rPr kumimoji="0" lang="en-US" altLang="zh-CN" sz="1600" b="0" i="0" u="none" strike="noStrike" cap="none" spc="0" normalizeH="0" baseline="0" dirty="0">
                <a:ln>
                  <a:noFill/>
                </a:ln>
                <a:solidFill>
                  <a:srgbClr val="1649FF"/>
                </a:solidFill>
                <a:effectLst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Avenir Light"/>
              </a:rPr>
              <a:t>)</a:t>
            </a:r>
          </a:p>
          <a:p>
            <a:pPr defTabSz="584200"/>
            <a:r>
              <a:rPr lang="en-US" altLang="zh-CN" sz="1600" dirty="0">
                <a:solidFill>
                  <a:srgbClr val="1649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</a:t>
            </a:r>
            <a:r>
              <a:rPr kumimoji="0" lang="en-US" altLang="zh-CN" sz="1600" b="0" i="0" u="none" strike="noStrike" cap="none" spc="0" normalizeH="0" baseline="0" dirty="0">
                <a:ln>
                  <a:noFill/>
                </a:ln>
                <a:solidFill>
                  <a:srgbClr val="1649FF"/>
                </a:solidFill>
                <a:effectLst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Avenir Light"/>
              </a:rPr>
              <a:t>here is no single algorithm that is universally the best for all problems</a:t>
            </a:r>
          </a:p>
          <a:p>
            <a:pPr defTabSz="584200"/>
            <a:r>
              <a:rPr lang="en-US" altLang="zh-CN" sz="1600" dirty="0">
                <a:solidFill>
                  <a:srgbClr val="1649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</a:t>
            </a:r>
            <a:r>
              <a:rPr kumimoji="0" lang="en-US" altLang="zh-CN" sz="1600" b="0" i="0" u="none" strike="noStrike" cap="none" spc="0" normalizeH="0" baseline="0" dirty="0">
                <a:ln>
                  <a:noFill/>
                </a:ln>
                <a:solidFill>
                  <a:srgbClr val="1649FF"/>
                </a:solidFill>
                <a:effectLst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Avenir Light"/>
              </a:rPr>
              <a:t>erformance of a learning algorithm is problem-specific</a:t>
            </a:r>
            <a:endParaRPr kumimoji="0" lang="zh-CN" altLang="en-US" sz="1600" b="0" i="0" u="none" strike="noStrike" cap="none" spc="0" normalizeH="0" baseline="0" dirty="0">
              <a:ln>
                <a:noFill/>
              </a:ln>
              <a:solidFill>
                <a:srgbClr val="1649FF"/>
              </a:solidFill>
              <a:effectLst/>
              <a:uFillTx/>
              <a:latin typeface="Microsoft YaHei" panose="020B0503020204020204" pitchFamily="34" charset="-122"/>
              <a:ea typeface="Microsoft YaHei" panose="020B0503020204020204" pitchFamily="34" charset="-122"/>
              <a:sym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2708841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D92B16-4888-4B6D-A232-83289532B6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962" y="0"/>
            <a:ext cx="6862075" cy="4288797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AA8F975F-82B0-4FFD-840F-88F9E99A7CCB}"/>
              </a:ext>
            </a:extLst>
          </p:cNvPr>
          <p:cNvSpPr txBox="1"/>
          <p:nvPr/>
        </p:nvSpPr>
        <p:spPr>
          <a:xfrm>
            <a:off x="1872688" y="4445112"/>
            <a:ext cx="5687128" cy="25787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defTabSz="308049"/>
            <a:r>
              <a:rPr lang="en-US" altLang="zh-CN" sz="1324" dirty="0">
                <a:solidFill>
                  <a:srgbClr val="1649FF"/>
                </a:solidFill>
              </a:rPr>
              <a:t>Why do some models perform well on certain datasets? </a:t>
            </a:r>
            <a:r>
              <a:rPr lang="zh-CN" altLang="en-US" sz="1324" dirty="0">
                <a:solidFill>
                  <a:srgbClr val="1649FF"/>
                </a:solidFill>
              </a:rPr>
              <a:t> </a:t>
            </a:r>
            <a:r>
              <a:rPr lang="en-US" altLang="zh-CN" sz="1324" dirty="0">
                <a:solidFill>
                  <a:srgbClr val="1649FF"/>
                </a:solidFill>
              </a:rPr>
              <a:t>Inductive</a:t>
            </a:r>
            <a:r>
              <a:rPr lang="zh-CN" altLang="en-US" sz="1324" dirty="0">
                <a:solidFill>
                  <a:srgbClr val="1649FF"/>
                </a:solidFill>
              </a:rPr>
              <a:t> </a:t>
            </a:r>
            <a:r>
              <a:rPr lang="en-US" altLang="zh-CN" sz="1324" dirty="0">
                <a:solidFill>
                  <a:srgbClr val="1649FF"/>
                </a:solidFill>
              </a:rPr>
              <a:t>bias</a:t>
            </a:r>
            <a:r>
              <a:rPr lang="zh-CN" altLang="en-US" sz="1324" dirty="0">
                <a:solidFill>
                  <a:srgbClr val="1649FF"/>
                </a:solidFill>
              </a:rPr>
              <a:t> </a:t>
            </a: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61C32BE-833E-56B1-18D5-5433FC38C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2024/8/21-24</a:t>
            </a:r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AC41636-EB35-E652-E395-59021AE19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第五届高能物理计算暑期学校 （</a:t>
            </a:r>
            <a:r>
              <a:rPr lang="en-US" altLang="zh-CN"/>
              <a:t>2024</a:t>
            </a:r>
            <a:r>
              <a:rPr lang="zh-CN" altLang="en-US"/>
              <a:t>）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B2442F7-32A5-A85C-4007-D61026E84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C3516-1732-405E-BFEB-FAF803AA32D0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5B21924-CA6D-9384-022B-6466D2EB92A0}"/>
              </a:ext>
            </a:extLst>
          </p:cNvPr>
          <p:cNvSpPr txBox="1"/>
          <p:nvPr/>
        </p:nvSpPr>
        <p:spPr>
          <a:xfrm>
            <a:off x="5126045" y="4753977"/>
            <a:ext cx="3726745" cy="28713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1266" dirty="0"/>
              <a:t>DeepMind,</a:t>
            </a:r>
            <a:r>
              <a:rPr lang="zh-CN" altLang="en-US" sz="1266" dirty="0"/>
              <a:t> </a:t>
            </a:r>
            <a:r>
              <a:rPr lang="en-US" altLang="zh-CN" sz="1266" dirty="0"/>
              <a:t>et</a:t>
            </a:r>
            <a:r>
              <a:rPr lang="zh-CN" altLang="en-US" sz="1266" dirty="0"/>
              <a:t> </a:t>
            </a:r>
            <a:r>
              <a:rPr lang="en-US" altLang="zh-CN" sz="1266" dirty="0"/>
              <a:t>al,</a:t>
            </a:r>
            <a:r>
              <a:rPr lang="zh-CN" altLang="en-US" sz="1266" dirty="0"/>
              <a:t> </a:t>
            </a:r>
            <a:r>
              <a:rPr lang="en-US" altLang="zh-CN" sz="1266" dirty="0"/>
              <a:t>arXiv:1806.01261</a:t>
            </a:r>
            <a:endParaRPr lang="zh-CN" altLang="en-US" sz="1266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995587"/>
      </p:ext>
    </p:extLst>
  </p:cSld>
  <p:clrMapOvr>
    <a:masterClrMapping/>
  </p:clrMapOvr>
</p:sld>
</file>

<file path=ppt/theme/theme1.xml><?xml version="1.0" encoding="utf-8"?>
<a:theme xmlns:a="http://schemas.openxmlformats.org/drawingml/2006/main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450000"/>
            <a:satOff val="-18071"/>
            <a:lumOff val="-1460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all" spc="384" normalizeH="0" baseline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450000"/>
            <a:satOff val="-18071"/>
            <a:lumOff val="-1460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all" spc="384" normalizeH="0" baseline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{D612C02B-B327-9848-B723-A878BBC3D9FE}tf10001070</Template>
  <TotalTime>51910</TotalTime>
  <Words>1711</Words>
  <Application>Microsoft Macintosh PowerPoint</Application>
  <PresentationFormat>全屏显示(16:9)</PresentationFormat>
  <Paragraphs>337</Paragraphs>
  <Slides>38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38</vt:i4>
      </vt:variant>
    </vt:vector>
  </HeadingPairs>
  <TitlesOfParts>
    <vt:vector size="62" baseType="lpstr">
      <vt:lpstr>-apple-system</vt:lpstr>
      <vt:lpstr>等线</vt:lpstr>
      <vt:lpstr>Microsoft YaHei</vt:lpstr>
      <vt:lpstr>Microsoft YaHei</vt:lpstr>
      <vt:lpstr>DejaVu Serif</vt:lpstr>
      <vt:lpstr>KaTeX_Main</vt:lpstr>
      <vt:lpstr>Marion</vt:lpstr>
      <vt:lpstr>Arial</vt:lpstr>
      <vt:lpstr>Avenir Book</vt:lpstr>
      <vt:lpstr>Avenir Light</vt:lpstr>
      <vt:lpstr>Avenir Medium</vt:lpstr>
      <vt:lpstr>Bebas Neue</vt:lpstr>
      <vt:lpstr>Bodoni MT</vt:lpstr>
      <vt:lpstr>Calibri</vt:lpstr>
      <vt:lpstr>Calibri Light</vt:lpstr>
      <vt:lpstr>Cambria Math</vt:lpstr>
      <vt:lpstr>Helvetica Neue</vt:lpstr>
      <vt:lpstr>Helvetica Neue Medium</vt:lpstr>
      <vt:lpstr>Lucida Grande</vt:lpstr>
      <vt:lpstr>Symbol</vt:lpstr>
      <vt:lpstr>Times New Roman</vt:lpstr>
      <vt:lpstr>Wingdings</vt:lpstr>
      <vt:lpstr>New_Template1</vt:lpstr>
      <vt:lpstr>Office 主题​​</vt:lpstr>
      <vt:lpstr> Machine Learning in HEP data processing </vt:lpstr>
      <vt:lpstr>Disclaimers </vt:lpstr>
      <vt:lpstr>PowerPoint 演示文稿</vt:lpstr>
      <vt:lpstr>PowerPoint 演示文稿</vt:lpstr>
      <vt:lpstr>PowerPoint 演示文稿</vt:lpstr>
      <vt:lpstr>PowerPoint 演示文稿</vt:lpstr>
      <vt:lpstr>Neural networks have demonstrated their ability to effectively address the dimension problem!</vt:lpstr>
      <vt:lpstr>PowerPoint 演示文稿</vt:lpstr>
      <vt:lpstr>PowerPoint 演示文稿</vt:lpstr>
      <vt:lpstr>事实 4: bias-variance tradeoff</vt:lpstr>
      <vt:lpstr>PowerPoint 演示文稿</vt:lpstr>
      <vt:lpstr>PowerPoint 演示文稿</vt:lpstr>
      <vt:lpstr>(Multi-)Classification problem</vt:lpstr>
      <vt:lpstr>PowerPoint 演示文稿</vt:lpstr>
      <vt:lpstr>PowerPoint 演示文稿</vt:lpstr>
      <vt:lpstr>Jet (flavor) tagging(单个喷注)</vt:lpstr>
      <vt:lpstr>Multiplicity, impact parameters </vt:lpstr>
      <vt:lpstr>PID information </vt:lpstr>
      <vt:lpstr>PowerPoint 演示文稿</vt:lpstr>
      <vt:lpstr>PowerPoint 演示文稿</vt:lpstr>
      <vt:lpstr>𝑊 Jet Taggers (ATLAS, by Shudong Wang)</vt:lpstr>
      <vt:lpstr>𝑊 Jet Taggers</vt:lpstr>
      <vt:lpstr>Tagger Performance</vt:lpstr>
      <vt:lpstr>Tagger Performance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More? </vt:lpstr>
      <vt:lpstr>PowerPoint 演示文稿</vt:lpstr>
      <vt:lpstr>作业：实战内容（借用李聪乔的劳动）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Jet flavor-tagging and performance evaluation at CEPC</dc:title>
  <cp:lastModifiedBy>gli LI</cp:lastModifiedBy>
  <cp:revision>2533</cp:revision>
  <dcterms:modified xsi:type="dcterms:W3CDTF">2024-08-22T00:04:59Z</dcterms:modified>
</cp:coreProperties>
</file>