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0" r:id="rId1"/>
  </p:sldMasterIdLst>
  <p:notesMasterIdLst>
    <p:notesMasterId r:id="rId49"/>
  </p:notesMasterIdLst>
  <p:handoutMasterIdLst>
    <p:handoutMasterId r:id="rId50"/>
  </p:handoutMasterIdLst>
  <p:sldIdLst>
    <p:sldId id="256" r:id="rId2"/>
    <p:sldId id="408" r:id="rId3"/>
    <p:sldId id="410" r:id="rId4"/>
    <p:sldId id="436" r:id="rId5"/>
    <p:sldId id="412" r:id="rId6"/>
    <p:sldId id="435" r:id="rId7"/>
    <p:sldId id="259" r:id="rId8"/>
    <p:sldId id="413" r:id="rId9"/>
    <p:sldId id="414" r:id="rId10"/>
    <p:sldId id="426" r:id="rId11"/>
    <p:sldId id="422" r:id="rId12"/>
    <p:sldId id="425" r:id="rId13"/>
    <p:sldId id="415" r:id="rId14"/>
    <p:sldId id="417" r:id="rId15"/>
    <p:sldId id="264" r:id="rId16"/>
    <p:sldId id="265" r:id="rId17"/>
    <p:sldId id="420" r:id="rId18"/>
    <p:sldId id="421" r:id="rId19"/>
    <p:sldId id="267" r:id="rId20"/>
    <p:sldId id="268" r:id="rId21"/>
    <p:sldId id="269" r:id="rId22"/>
    <p:sldId id="270" r:id="rId23"/>
    <p:sldId id="271" r:id="rId24"/>
    <p:sldId id="419" r:id="rId25"/>
    <p:sldId id="427" r:id="rId26"/>
    <p:sldId id="263" r:id="rId27"/>
    <p:sldId id="283" r:id="rId28"/>
    <p:sldId id="284" r:id="rId29"/>
    <p:sldId id="393" r:id="rId30"/>
    <p:sldId id="277" r:id="rId31"/>
    <p:sldId id="278" r:id="rId32"/>
    <p:sldId id="406" r:id="rId33"/>
    <p:sldId id="273" r:id="rId34"/>
    <p:sldId id="274" r:id="rId35"/>
    <p:sldId id="392" r:id="rId36"/>
    <p:sldId id="389" r:id="rId37"/>
    <p:sldId id="390" r:id="rId38"/>
    <p:sldId id="391" r:id="rId39"/>
    <p:sldId id="429" r:id="rId40"/>
    <p:sldId id="428" r:id="rId41"/>
    <p:sldId id="432" r:id="rId42"/>
    <p:sldId id="431" r:id="rId43"/>
    <p:sldId id="433" r:id="rId44"/>
    <p:sldId id="434" r:id="rId45"/>
    <p:sldId id="407" r:id="rId46"/>
    <p:sldId id="403" r:id="rId47"/>
    <p:sldId id="405"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90" d="100"/>
          <a:sy n="90" d="100"/>
        </p:scale>
        <p:origin x="144" y="60"/>
      </p:cViewPr>
      <p:guideLst/>
    </p:cSldViewPr>
  </p:slideViewPr>
  <p:notesTextViewPr>
    <p:cViewPr>
      <p:scale>
        <a:sx n="1" d="1"/>
        <a:sy n="1" d="1"/>
      </p:scale>
      <p:origin x="0" y="0"/>
    </p:cViewPr>
  </p:notesTextViewPr>
  <p:notesViewPr>
    <p:cSldViewPr snapToGrid="0">
      <p:cViewPr varScale="1">
        <p:scale>
          <a:sx n="73" d="100"/>
          <a:sy n="73" d="100"/>
        </p:scale>
        <p:origin x="3492"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42BE3BDE-6503-4A62-88C3-DCA59BE90C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54B138B1-F652-4A77-9F8A-BD01B13434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5B1D82-ED71-4AFF-A788-626B0E84B110}" type="datetimeFigureOut">
              <a:rPr lang="zh-CN" altLang="en-US" smtClean="0"/>
              <a:t>2024/8/22</a:t>
            </a:fld>
            <a:endParaRPr lang="zh-CN" altLang="en-US"/>
          </a:p>
        </p:txBody>
      </p:sp>
      <p:sp>
        <p:nvSpPr>
          <p:cNvPr id="4" name="页脚占位符 3">
            <a:extLst>
              <a:ext uri="{FF2B5EF4-FFF2-40B4-BE49-F238E27FC236}">
                <a16:creationId xmlns:a16="http://schemas.microsoft.com/office/drawing/2014/main" id="{C052D668-C3D6-482D-BF70-4E5993202A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3A82B1A0-4E96-4DCA-B88B-89F78FAFDA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143322-73A8-45CC-BE65-59FA79FE6173}" type="slidenum">
              <a:rPr lang="zh-CN" altLang="en-US" smtClean="0"/>
              <a:t>‹#›</a:t>
            </a:fld>
            <a:endParaRPr lang="zh-CN" altLang="en-US"/>
          </a:p>
        </p:txBody>
      </p:sp>
    </p:spTree>
    <p:extLst>
      <p:ext uri="{BB962C8B-B14F-4D97-AF65-F5344CB8AC3E}">
        <p14:creationId xmlns:p14="http://schemas.microsoft.com/office/powerpoint/2010/main" val="2416799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A45A3-517F-43BC-948A-6E69B96087D0}" type="datetimeFigureOut">
              <a:rPr lang="zh-CN" altLang="en-US" smtClean="0"/>
              <a:t>2024/8/22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BE0A4-A2F0-497C-9468-4D0216A16FC5}" type="slidenum">
              <a:rPr lang="zh-CN" altLang="en-US" smtClean="0"/>
              <a:t>‹#›</a:t>
            </a:fld>
            <a:endParaRPr lang="zh-CN" altLang="en-US"/>
          </a:p>
        </p:txBody>
      </p:sp>
    </p:spTree>
    <p:extLst>
      <p:ext uri="{BB962C8B-B14F-4D97-AF65-F5344CB8AC3E}">
        <p14:creationId xmlns:p14="http://schemas.microsoft.com/office/powerpoint/2010/main" val="2188076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7" name="日期占位符 3">
            <a:extLst>
              <a:ext uri="{FF2B5EF4-FFF2-40B4-BE49-F238E27FC236}">
                <a16:creationId xmlns:a16="http://schemas.microsoft.com/office/drawing/2014/main" id="{1D69737B-EECD-4F73-A787-EAB1B67D2A37}"/>
              </a:ext>
            </a:extLst>
          </p:cNvPr>
          <p:cNvSpPr>
            <a:spLocks noGrp="1"/>
          </p:cNvSpPr>
          <p:nvPr>
            <p:ph type="dt" sz="half" idx="2"/>
          </p:nvPr>
        </p:nvSpPr>
        <p:spPr>
          <a:xfrm>
            <a:off x="3473497" y="6504105"/>
            <a:ext cx="1281251" cy="304799"/>
          </a:xfrm>
          <a:prstGeom prst="rect">
            <a:avLst/>
          </a:prstGeom>
        </p:spPr>
        <p:txBody>
          <a:bodyPr vert="horz" lIns="91440" tIns="45720" rIns="91440" bIns="45720" rtlCol="0" anchor="ctr"/>
          <a:lstStyle>
            <a:lvl1pPr algn="l" eaLnBrk="1" hangingPunct="1">
              <a:defRPr sz="1200" b="0">
                <a:solidFill>
                  <a:schemeClr val="bg1"/>
                </a:solidFill>
                <a:latin typeface="Consolas" panose="020B0609020204030204" pitchFamily="49" charset="0"/>
                <a:ea typeface="宋体" panose="02010600030101010101" pitchFamily="2" charset="-122"/>
              </a:defRPr>
            </a:lvl1pPr>
          </a:lstStyle>
          <a:p>
            <a:fld id="{C1C2D228-3CD2-441D-970E-7BFE5FB73757}" type="datetime1">
              <a:rPr lang="zh-CN" altLang="en-US" smtClean="0"/>
              <a:t>2024/8/22</a:t>
            </a:fld>
            <a:endParaRPr lang="zh-CN" altLang="en-US" dirty="0"/>
          </a:p>
        </p:txBody>
      </p:sp>
      <p:sp>
        <p:nvSpPr>
          <p:cNvPr id="8" name="页脚占位符 4">
            <a:extLst>
              <a:ext uri="{FF2B5EF4-FFF2-40B4-BE49-F238E27FC236}">
                <a16:creationId xmlns:a16="http://schemas.microsoft.com/office/drawing/2014/main" id="{3688F52B-5AAC-4462-BB16-60D46386A47E}"/>
              </a:ext>
            </a:extLst>
          </p:cNvPr>
          <p:cNvSpPr>
            <a:spLocks noGrp="1"/>
          </p:cNvSpPr>
          <p:nvPr>
            <p:ph type="ftr" sz="quarter" idx="3"/>
          </p:nvPr>
        </p:nvSpPr>
        <p:spPr>
          <a:xfrm>
            <a:off x="5909590" y="6515005"/>
            <a:ext cx="4152900" cy="304800"/>
          </a:xfrm>
          <a:prstGeom prst="rect">
            <a:avLst/>
          </a:prstGeom>
        </p:spPr>
        <p:txBody>
          <a:bodyPr vert="horz" lIns="91440" tIns="45720" rIns="91440" bIns="45720" rtlCol="0" anchor="ctr"/>
          <a:lstStyle>
            <a:lvl1pPr algn="ctr" eaLnBrk="1" hangingPunct="1">
              <a:defRPr sz="1200" b="0">
                <a:solidFill>
                  <a:schemeClr val="bg1"/>
                </a:solidFill>
                <a:latin typeface="Consolas" panose="020B0609020204030204" pitchFamily="49" charset="0"/>
                <a:ea typeface="+mn-ea"/>
              </a:defRPr>
            </a:lvl1pPr>
          </a:lstStyle>
          <a:p>
            <a:r>
              <a:rPr lang="en-US" altLang="zh-CN"/>
              <a:t>2024</a:t>
            </a:r>
            <a:r>
              <a:rPr lang="zh-CN" altLang="en-US"/>
              <a:t>年高能物理计算暑期学校</a:t>
            </a:r>
            <a:endParaRPr lang="zh-CN" altLang="en-US" dirty="0"/>
          </a:p>
        </p:txBody>
      </p:sp>
      <p:sp>
        <p:nvSpPr>
          <p:cNvPr id="9" name="灯片编号占位符 5">
            <a:extLst>
              <a:ext uri="{FF2B5EF4-FFF2-40B4-BE49-F238E27FC236}">
                <a16:creationId xmlns:a16="http://schemas.microsoft.com/office/drawing/2014/main" id="{9697EBD0-3CEA-4D2E-9EF2-FFF3ED0DEEC9}"/>
              </a:ext>
            </a:extLst>
          </p:cNvPr>
          <p:cNvSpPr>
            <a:spLocks noGrp="1"/>
          </p:cNvSpPr>
          <p:nvPr>
            <p:ph type="sldNum" sz="quarter" idx="4"/>
          </p:nvPr>
        </p:nvSpPr>
        <p:spPr>
          <a:xfrm>
            <a:off x="10500258" y="6515005"/>
            <a:ext cx="1590142" cy="3000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chemeClr val="bg1"/>
                </a:solidFill>
                <a:latin typeface="Consolas" panose="020B0609020204030204" pitchFamily="49" charset="0"/>
                <a:ea typeface="宋体" panose="02010600030101010101" pitchFamily="2" charset="-122"/>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1489509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2985D9C-C50E-4259-A126-EF2CCD13ACD0}"/>
              </a:ext>
            </a:extLst>
          </p:cNvPr>
          <p:cNvSpPr>
            <a:spLocks noGrp="1"/>
          </p:cNvSpPr>
          <p:nvPr>
            <p:ph type="dt" sz="half" idx="10"/>
          </p:nvPr>
        </p:nvSpPr>
        <p:spPr/>
        <p:txBody>
          <a:bodyPr/>
          <a:lstStyle>
            <a:lvl1pPr>
              <a:defRPr/>
            </a:lvl1pPr>
          </a:lstStyle>
          <a:p>
            <a:fld id="{BE2B90B6-360D-4980-8DAE-4B9757CB7793}" type="datetime1">
              <a:rPr lang="zh-CN" altLang="en-US" smtClean="0"/>
              <a:t>2024/8/22</a:t>
            </a:fld>
            <a:endParaRPr lang="zh-CN" altLang="en-US"/>
          </a:p>
        </p:txBody>
      </p:sp>
      <p:sp>
        <p:nvSpPr>
          <p:cNvPr id="5" name="页脚占位符 4">
            <a:extLst>
              <a:ext uri="{FF2B5EF4-FFF2-40B4-BE49-F238E27FC236}">
                <a16:creationId xmlns:a16="http://schemas.microsoft.com/office/drawing/2014/main" id="{B2F9F932-A74F-45F7-93B4-270233BD0118}"/>
              </a:ext>
            </a:extLst>
          </p:cNvPr>
          <p:cNvSpPr>
            <a:spLocks noGrp="1"/>
          </p:cNvSpPr>
          <p:nvPr>
            <p:ph type="ftr" sz="quarter" idx="11"/>
          </p:nvPr>
        </p:nvSpPr>
        <p:spPr/>
        <p:txBody>
          <a:bodyPr/>
          <a:lstStyle>
            <a:lvl1pPr>
              <a:defRPr/>
            </a:lvl1pPr>
          </a:lstStyle>
          <a:p>
            <a:r>
              <a:rPr lang="en-US" altLang="zh-CN"/>
              <a:t>2024</a:t>
            </a:r>
            <a:r>
              <a:rPr lang="zh-CN" altLang="en-US"/>
              <a:t>年高能物理计算暑期学校</a:t>
            </a:r>
          </a:p>
        </p:txBody>
      </p:sp>
      <p:sp>
        <p:nvSpPr>
          <p:cNvPr id="6" name="灯片编号占位符 5">
            <a:extLst>
              <a:ext uri="{FF2B5EF4-FFF2-40B4-BE49-F238E27FC236}">
                <a16:creationId xmlns:a16="http://schemas.microsoft.com/office/drawing/2014/main" id="{47171FBC-8EDA-4302-A082-C641D7DD242C}"/>
              </a:ext>
            </a:extLst>
          </p:cNvPr>
          <p:cNvSpPr>
            <a:spLocks noGrp="1"/>
          </p:cNvSpPr>
          <p:nvPr>
            <p:ph type="sldNum" sz="quarter" idx="12"/>
          </p:nvPr>
        </p:nvSpPr>
        <p:spPr/>
        <p:txBody>
          <a:bodyPr/>
          <a:lstStyle>
            <a:lvl1pPr>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3785712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6835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65585-A27C-4D35-965C-649FFC7B1178}"/>
              </a:ext>
            </a:extLst>
          </p:cNvPr>
          <p:cNvSpPr>
            <a:spLocks noGrp="1"/>
          </p:cNvSpPr>
          <p:nvPr>
            <p:ph type="dt" sz="half" idx="10"/>
          </p:nvPr>
        </p:nvSpPr>
        <p:spPr/>
        <p:txBody>
          <a:bodyPr/>
          <a:lstStyle>
            <a:lvl1pPr>
              <a:defRPr/>
            </a:lvl1pPr>
          </a:lstStyle>
          <a:p>
            <a:fld id="{CB61F802-4C11-4002-A0CB-C014B4738811}" type="datetime1">
              <a:rPr lang="zh-CN" altLang="en-US" smtClean="0"/>
              <a:t>2024/8/22</a:t>
            </a:fld>
            <a:endParaRPr lang="zh-CN" altLang="en-US"/>
          </a:p>
        </p:txBody>
      </p:sp>
      <p:sp>
        <p:nvSpPr>
          <p:cNvPr id="5" name="页脚占位符 4">
            <a:extLst>
              <a:ext uri="{FF2B5EF4-FFF2-40B4-BE49-F238E27FC236}">
                <a16:creationId xmlns:a16="http://schemas.microsoft.com/office/drawing/2014/main" id="{230B38C6-FD74-40A8-A848-B69BD0D30014}"/>
              </a:ext>
            </a:extLst>
          </p:cNvPr>
          <p:cNvSpPr>
            <a:spLocks noGrp="1"/>
          </p:cNvSpPr>
          <p:nvPr>
            <p:ph type="ftr" sz="quarter" idx="11"/>
          </p:nvPr>
        </p:nvSpPr>
        <p:spPr/>
        <p:txBody>
          <a:bodyPr/>
          <a:lstStyle>
            <a:lvl1pPr>
              <a:defRPr/>
            </a:lvl1pPr>
          </a:lstStyle>
          <a:p>
            <a:r>
              <a:rPr lang="en-US" altLang="zh-CN"/>
              <a:t>2024</a:t>
            </a:r>
            <a:r>
              <a:rPr lang="zh-CN" altLang="en-US"/>
              <a:t>年高能物理计算暑期学校</a:t>
            </a:r>
          </a:p>
        </p:txBody>
      </p:sp>
      <p:sp>
        <p:nvSpPr>
          <p:cNvPr id="6" name="灯片编号占位符 5">
            <a:extLst>
              <a:ext uri="{FF2B5EF4-FFF2-40B4-BE49-F238E27FC236}">
                <a16:creationId xmlns:a16="http://schemas.microsoft.com/office/drawing/2014/main" id="{8F2D31E0-8849-433F-8851-10DA1431507F}"/>
              </a:ext>
            </a:extLst>
          </p:cNvPr>
          <p:cNvSpPr>
            <a:spLocks noGrp="1"/>
          </p:cNvSpPr>
          <p:nvPr>
            <p:ph type="sldNum" sz="quarter" idx="12"/>
          </p:nvPr>
        </p:nvSpPr>
        <p:spPr/>
        <p:txBody>
          <a:bodyPr/>
          <a:lstStyle>
            <a:lvl1pPr>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891359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pic>
        <p:nvPicPr>
          <p:cNvPr id="2" name="Picture 7" descr="Untitled-1">
            <a:extLst>
              <a:ext uri="{FF2B5EF4-FFF2-40B4-BE49-F238E27FC236}">
                <a16:creationId xmlns:a16="http://schemas.microsoft.com/office/drawing/2014/main" id="{49AD3CDB-FE73-4158-BAB5-DCDA82C57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6364"/>
            <a:ext cx="8128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463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6CCC34-7997-774D-AAF0-8BD53FCBF13E}"/>
              </a:ext>
            </a:extLst>
          </p:cNvPr>
          <p:cNvSpPr>
            <a:spLocks noGrp="1"/>
          </p:cNvSpPr>
          <p:nvPr>
            <p:ph type="title"/>
          </p:nvPr>
        </p:nvSpPr>
        <p:spPr>
          <a:xfrm>
            <a:off x="831850" y="1709738"/>
            <a:ext cx="10515600" cy="2852737"/>
          </a:xfrm>
        </p:spPr>
        <p:txBody>
          <a:bodyPr anchor="b"/>
          <a:lstStyle>
            <a:lvl1pPr>
              <a:defRPr sz="6000">
                <a:latin typeface="Chalkboard" panose="03050602040202020205" pitchFamily="66" charset="0"/>
              </a:defRPr>
            </a:lvl1pPr>
          </a:lstStyle>
          <a:p>
            <a:r>
              <a:rPr kumimoji="1" lang="zh-CN" altLang="en-US" dirty="0"/>
              <a:t>单击此处编辑母版标题样式</a:t>
            </a:r>
          </a:p>
        </p:txBody>
      </p:sp>
      <p:sp>
        <p:nvSpPr>
          <p:cNvPr id="3" name="文本占位符 2">
            <a:extLst>
              <a:ext uri="{FF2B5EF4-FFF2-40B4-BE49-F238E27FC236}">
                <a16:creationId xmlns:a16="http://schemas.microsoft.com/office/drawing/2014/main" id="{CCAD2006-E50D-3345-9AC0-275247867D8A}"/>
              </a:ext>
            </a:extLst>
          </p:cNvPr>
          <p:cNvSpPr>
            <a:spLocks noGrp="1"/>
          </p:cNvSpPr>
          <p:nvPr>
            <p:ph type="body" idx="1"/>
          </p:nvPr>
        </p:nvSpPr>
        <p:spPr>
          <a:xfrm>
            <a:off x="840903" y="4643781"/>
            <a:ext cx="10515600" cy="1500187"/>
          </a:xfrm>
        </p:spPr>
        <p:txBody>
          <a:bodyPr/>
          <a:lstStyle>
            <a:lvl1pPr marL="0" indent="0">
              <a:buNone/>
              <a:defRPr sz="2400">
                <a:solidFill>
                  <a:schemeClr val="tx1"/>
                </a:solidFill>
                <a:latin typeface="Chalkboard" panose="03050602040202020205" pitchFamily="66"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2ECC7B1A-44BD-C64C-9A21-A7BB4525B411}"/>
              </a:ext>
            </a:extLst>
          </p:cNvPr>
          <p:cNvSpPr>
            <a:spLocks noGrp="1"/>
          </p:cNvSpPr>
          <p:nvPr>
            <p:ph type="dt" sz="half" idx="10"/>
          </p:nvPr>
        </p:nvSpPr>
        <p:spPr/>
        <p:txBody>
          <a:bodyPr/>
          <a:lstStyle/>
          <a:p>
            <a:fld id="{231F0C1A-D636-4A9D-AE8C-A6A5F06317BB}" type="datetime1">
              <a:rPr lang="zh-CN" altLang="en-US" smtClean="0"/>
              <a:t>2024/8/22</a:t>
            </a:fld>
            <a:endParaRPr lang="zh-CN" altLang="en-US"/>
          </a:p>
        </p:txBody>
      </p:sp>
      <p:sp>
        <p:nvSpPr>
          <p:cNvPr id="5" name="页脚占位符 4">
            <a:extLst>
              <a:ext uri="{FF2B5EF4-FFF2-40B4-BE49-F238E27FC236}">
                <a16:creationId xmlns:a16="http://schemas.microsoft.com/office/drawing/2014/main" id="{1E6C5F48-8873-8645-8A81-B8DCF5D24F16}"/>
              </a:ext>
            </a:extLst>
          </p:cNvPr>
          <p:cNvSpPr>
            <a:spLocks noGrp="1"/>
          </p:cNvSpPr>
          <p:nvPr>
            <p:ph type="ftr" sz="quarter" idx="11"/>
          </p:nvPr>
        </p:nvSpPr>
        <p:spPr/>
        <p:txBody>
          <a:bodyPr/>
          <a:lstStyle/>
          <a:p>
            <a:r>
              <a:rPr lang="en-US" altLang="zh-CN"/>
              <a:t>2024</a:t>
            </a:r>
            <a:r>
              <a:rPr lang="zh-CN" altLang="en-US"/>
              <a:t>年高能物理计算暑期学校</a:t>
            </a:r>
          </a:p>
        </p:txBody>
      </p:sp>
      <p:sp>
        <p:nvSpPr>
          <p:cNvPr id="6" name="灯片编号占位符 5">
            <a:extLst>
              <a:ext uri="{FF2B5EF4-FFF2-40B4-BE49-F238E27FC236}">
                <a16:creationId xmlns:a16="http://schemas.microsoft.com/office/drawing/2014/main" id="{5A64D524-780B-0C44-9EBA-90F029EC3FA1}"/>
              </a:ext>
            </a:extLst>
          </p:cNvPr>
          <p:cNvSpPr>
            <a:spLocks noGrp="1"/>
          </p:cNvSpPr>
          <p:nvPr>
            <p:ph type="sldNum" sz="quarter" idx="12"/>
          </p:nvPr>
        </p:nvSpPr>
        <p:spPr/>
        <p:txBody>
          <a:bodyPr/>
          <a:lstStyle/>
          <a:p>
            <a:fld id="{CE6D3C30-BE9F-424B-BA82-356D36D3824A}" type="slidenum">
              <a:rPr lang="zh-CN" altLang="en-US" smtClean="0"/>
              <a:t>‹#›</a:t>
            </a:fld>
            <a:endParaRPr lang="zh-CN" altLang="en-US"/>
          </a:p>
        </p:txBody>
      </p:sp>
      <p:sp>
        <p:nvSpPr>
          <p:cNvPr id="7" name="矩形 6">
            <a:extLst>
              <a:ext uri="{FF2B5EF4-FFF2-40B4-BE49-F238E27FC236}">
                <a16:creationId xmlns:a16="http://schemas.microsoft.com/office/drawing/2014/main" id="{E8B7B507-B4FC-AF40-8767-5B053442FCA2}"/>
              </a:ext>
            </a:extLst>
          </p:cNvPr>
          <p:cNvSpPr/>
          <p:nvPr/>
        </p:nvSpPr>
        <p:spPr>
          <a:xfrm>
            <a:off x="838200" y="4470400"/>
            <a:ext cx="10515600" cy="920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424052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76200"/>
            <a:ext cx="10515600" cy="990600"/>
          </a:xfrm>
          <a:noFill/>
          <a:ln>
            <a:noFill/>
          </a:ln>
        </p:spPr>
        <p:txBody>
          <a:bodyPr/>
          <a:lstStyle>
            <a:lvl1pPr algn="ctr">
              <a:defRPr baseline="0">
                <a:solidFill>
                  <a:srgbClr val="0070C0"/>
                </a:solidFill>
                <a:latin typeface="Consolas" panose="020B0609020204030204" pitchFamily="49" charset="0"/>
              </a:defRPr>
            </a:lvl1pPr>
          </a:lstStyle>
          <a:p>
            <a:r>
              <a:rPr lang="zh-CN" altLang="en-US"/>
              <a:t>单击此处编辑母版标题样式</a:t>
            </a:r>
            <a:endParaRPr lang="zh-CN" altLang="en-US" dirty="0"/>
          </a:p>
        </p:txBody>
      </p:sp>
      <p:sp>
        <p:nvSpPr>
          <p:cNvPr id="3" name="内容占位符 2"/>
          <p:cNvSpPr>
            <a:spLocks noGrp="1"/>
          </p:cNvSpPr>
          <p:nvPr>
            <p:ph idx="1"/>
          </p:nvPr>
        </p:nvSpPr>
        <p:spPr>
          <a:xfrm>
            <a:off x="838200" y="1143001"/>
            <a:ext cx="10515600" cy="5033963"/>
          </a:xfrm>
        </p:spPr>
        <p:txBody>
          <a:bodyPr/>
          <a:lstStyle>
            <a:lvl1pPr>
              <a:lnSpc>
                <a:spcPct val="120000"/>
              </a:lnSpc>
              <a:spcBef>
                <a:spcPts val="0"/>
              </a:spcBef>
              <a:defRPr/>
            </a:lvl1pPr>
            <a:lvl2pPr>
              <a:lnSpc>
                <a:spcPct val="120000"/>
              </a:lnSpc>
              <a:spcBef>
                <a:spcPts val="0"/>
              </a:spcBef>
              <a:defRPr/>
            </a:lvl2pPr>
            <a:lvl3pPr>
              <a:lnSpc>
                <a:spcPct val="120000"/>
              </a:lnSpc>
              <a:spcBef>
                <a:spcPts val="0"/>
              </a:spcBef>
              <a:defRPr/>
            </a:lvl3pPr>
            <a:lvl4pPr>
              <a:lnSpc>
                <a:spcPct val="120000"/>
              </a:lnSpc>
              <a:spcBef>
                <a:spcPts val="0"/>
              </a:spcBef>
              <a:defRPr/>
            </a:lvl4pPr>
            <a:lvl5pPr>
              <a:lnSpc>
                <a:spcPct val="120000"/>
              </a:lnSpc>
              <a:spcBef>
                <a:spcPts val="0"/>
              </a:spcBef>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7" name="日期占位符 3">
            <a:extLst>
              <a:ext uri="{FF2B5EF4-FFF2-40B4-BE49-F238E27FC236}">
                <a16:creationId xmlns:a16="http://schemas.microsoft.com/office/drawing/2014/main" id="{4232A0B0-2337-41FF-A593-72EE6D08E8BC}"/>
              </a:ext>
            </a:extLst>
          </p:cNvPr>
          <p:cNvSpPr>
            <a:spLocks noGrp="1"/>
          </p:cNvSpPr>
          <p:nvPr>
            <p:ph type="dt" sz="half" idx="2"/>
          </p:nvPr>
        </p:nvSpPr>
        <p:spPr>
          <a:xfrm>
            <a:off x="3473497" y="6504105"/>
            <a:ext cx="1281251" cy="304799"/>
          </a:xfrm>
          <a:prstGeom prst="rect">
            <a:avLst/>
          </a:prstGeom>
        </p:spPr>
        <p:txBody>
          <a:bodyPr vert="horz" lIns="91440" tIns="45720" rIns="91440" bIns="45720" rtlCol="0" anchor="ctr"/>
          <a:lstStyle>
            <a:lvl1pPr algn="l" eaLnBrk="1" hangingPunct="1">
              <a:defRPr sz="1200" b="0">
                <a:solidFill>
                  <a:schemeClr val="bg1"/>
                </a:solidFill>
                <a:latin typeface="Consolas" panose="020B0609020204030204" pitchFamily="49" charset="0"/>
                <a:ea typeface="宋体" panose="02010600030101010101" pitchFamily="2" charset="-122"/>
              </a:defRPr>
            </a:lvl1pPr>
          </a:lstStyle>
          <a:p>
            <a:fld id="{B5A5B46B-80D6-4D69-A65C-7D2E1B11F997}" type="datetime1">
              <a:rPr lang="zh-CN" altLang="en-US" smtClean="0"/>
              <a:t>2024/8/22</a:t>
            </a:fld>
            <a:endParaRPr lang="zh-CN" altLang="en-US" dirty="0"/>
          </a:p>
        </p:txBody>
      </p:sp>
      <p:sp>
        <p:nvSpPr>
          <p:cNvPr id="8" name="页脚占位符 4">
            <a:extLst>
              <a:ext uri="{FF2B5EF4-FFF2-40B4-BE49-F238E27FC236}">
                <a16:creationId xmlns:a16="http://schemas.microsoft.com/office/drawing/2014/main" id="{439F768C-1611-4407-8E80-6A63C4F6CF12}"/>
              </a:ext>
            </a:extLst>
          </p:cNvPr>
          <p:cNvSpPr>
            <a:spLocks noGrp="1"/>
          </p:cNvSpPr>
          <p:nvPr>
            <p:ph type="ftr" sz="quarter" idx="3"/>
          </p:nvPr>
        </p:nvSpPr>
        <p:spPr>
          <a:xfrm>
            <a:off x="5909590" y="6515005"/>
            <a:ext cx="4152900" cy="304800"/>
          </a:xfrm>
          <a:prstGeom prst="rect">
            <a:avLst/>
          </a:prstGeom>
        </p:spPr>
        <p:txBody>
          <a:bodyPr vert="horz" lIns="91440" tIns="45720" rIns="91440" bIns="45720" rtlCol="0" anchor="ctr"/>
          <a:lstStyle>
            <a:lvl1pPr algn="ctr" eaLnBrk="1" hangingPunct="1">
              <a:defRPr sz="1200" b="0">
                <a:solidFill>
                  <a:schemeClr val="bg1"/>
                </a:solidFill>
                <a:latin typeface="Consolas" panose="020B0609020204030204" pitchFamily="49" charset="0"/>
                <a:ea typeface="+mn-ea"/>
              </a:defRPr>
            </a:lvl1pPr>
          </a:lstStyle>
          <a:p>
            <a:r>
              <a:rPr lang="en-US" altLang="zh-CN"/>
              <a:t>2024</a:t>
            </a:r>
            <a:r>
              <a:rPr lang="zh-CN" altLang="en-US"/>
              <a:t>年高能物理计算暑期学校</a:t>
            </a:r>
            <a:endParaRPr lang="zh-CN" altLang="en-US" dirty="0"/>
          </a:p>
        </p:txBody>
      </p:sp>
      <p:sp>
        <p:nvSpPr>
          <p:cNvPr id="9" name="灯片编号占位符 5">
            <a:extLst>
              <a:ext uri="{FF2B5EF4-FFF2-40B4-BE49-F238E27FC236}">
                <a16:creationId xmlns:a16="http://schemas.microsoft.com/office/drawing/2014/main" id="{E4C8BA75-ACE6-4900-BD76-2C4319561D91}"/>
              </a:ext>
            </a:extLst>
          </p:cNvPr>
          <p:cNvSpPr>
            <a:spLocks noGrp="1"/>
          </p:cNvSpPr>
          <p:nvPr>
            <p:ph type="sldNum" sz="quarter" idx="4"/>
          </p:nvPr>
        </p:nvSpPr>
        <p:spPr>
          <a:xfrm>
            <a:off x="10500258" y="6515005"/>
            <a:ext cx="1590142" cy="3000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chemeClr val="bg1"/>
                </a:solidFill>
                <a:latin typeface="Consolas" panose="020B0609020204030204" pitchFamily="49" charset="0"/>
                <a:ea typeface="宋体" panose="02010600030101010101" pitchFamily="2" charset="-122"/>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366006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98612" y="1524001"/>
            <a:ext cx="10515600" cy="2852737"/>
          </a:xfrm>
        </p:spPr>
        <p:txBody>
          <a:bodyPr>
            <a:normAutofit/>
          </a:bodyPr>
          <a:lstStyle>
            <a:lvl1pPr algn="ctr">
              <a:defRPr sz="4400"/>
            </a:lvl1pPr>
          </a:lstStyle>
          <a:p>
            <a:r>
              <a:rPr lang="zh-CN" altLang="en-US"/>
              <a:t>单击此处编辑母版标题样式</a:t>
            </a:r>
          </a:p>
        </p:txBody>
      </p:sp>
      <p:sp>
        <p:nvSpPr>
          <p:cNvPr id="3" name="日期占位符 3">
            <a:extLst>
              <a:ext uri="{FF2B5EF4-FFF2-40B4-BE49-F238E27FC236}">
                <a16:creationId xmlns:a16="http://schemas.microsoft.com/office/drawing/2014/main" id="{5B546708-5B29-4751-853E-3C2E86528D0B}"/>
              </a:ext>
            </a:extLst>
          </p:cNvPr>
          <p:cNvSpPr>
            <a:spLocks noGrp="1"/>
          </p:cNvSpPr>
          <p:nvPr>
            <p:ph type="dt" sz="half" idx="10"/>
          </p:nvPr>
        </p:nvSpPr>
        <p:spPr/>
        <p:txBody>
          <a:bodyPr/>
          <a:lstStyle>
            <a:lvl1pPr>
              <a:defRPr/>
            </a:lvl1pPr>
          </a:lstStyle>
          <a:p>
            <a:fld id="{B4E39A69-7A1A-491A-B00A-33C2B39F2D39}" type="datetime1">
              <a:rPr lang="zh-CN" altLang="en-US" smtClean="0"/>
              <a:t>2024/8/22</a:t>
            </a:fld>
            <a:endParaRPr lang="zh-CN" altLang="en-US"/>
          </a:p>
        </p:txBody>
      </p:sp>
      <p:sp>
        <p:nvSpPr>
          <p:cNvPr id="4" name="页脚占位符 4">
            <a:extLst>
              <a:ext uri="{FF2B5EF4-FFF2-40B4-BE49-F238E27FC236}">
                <a16:creationId xmlns:a16="http://schemas.microsoft.com/office/drawing/2014/main" id="{090AB5F2-67C5-422D-91B4-6DA6F6114BD3}"/>
              </a:ext>
            </a:extLst>
          </p:cNvPr>
          <p:cNvSpPr>
            <a:spLocks noGrp="1"/>
          </p:cNvSpPr>
          <p:nvPr>
            <p:ph type="ftr" sz="quarter" idx="11"/>
          </p:nvPr>
        </p:nvSpPr>
        <p:spPr/>
        <p:txBody>
          <a:bodyPr/>
          <a:lstStyle>
            <a:lvl1pPr>
              <a:defRPr/>
            </a:lvl1pPr>
          </a:lstStyle>
          <a:p>
            <a:r>
              <a:rPr lang="en-US" altLang="zh-CN"/>
              <a:t>2024</a:t>
            </a:r>
            <a:r>
              <a:rPr lang="zh-CN" altLang="en-US"/>
              <a:t>年高能物理计算暑期学校</a:t>
            </a:r>
          </a:p>
        </p:txBody>
      </p:sp>
      <p:sp>
        <p:nvSpPr>
          <p:cNvPr id="5" name="灯片编号占位符 5">
            <a:extLst>
              <a:ext uri="{FF2B5EF4-FFF2-40B4-BE49-F238E27FC236}">
                <a16:creationId xmlns:a16="http://schemas.microsoft.com/office/drawing/2014/main" id="{D8126461-2FF9-4AEE-BD2B-19E3DD52EAA5}"/>
              </a:ext>
            </a:extLst>
          </p:cNvPr>
          <p:cNvSpPr>
            <a:spLocks noGrp="1"/>
          </p:cNvSpPr>
          <p:nvPr>
            <p:ph type="sldNum" sz="quarter" idx="12"/>
          </p:nvPr>
        </p:nvSpPr>
        <p:spPr/>
        <p:txBody>
          <a:bodyPr/>
          <a:lstStyle>
            <a:lvl1pPr>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395875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5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5625"/>
            <a:ext cx="515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18E2F494-6EA1-496E-87EC-911CEC9D4201}"/>
              </a:ext>
            </a:extLst>
          </p:cNvPr>
          <p:cNvSpPr>
            <a:spLocks noGrp="1"/>
          </p:cNvSpPr>
          <p:nvPr>
            <p:ph type="dt" sz="half" idx="10"/>
          </p:nvPr>
        </p:nvSpPr>
        <p:spPr/>
        <p:txBody>
          <a:bodyPr/>
          <a:lstStyle>
            <a:lvl1pPr>
              <a:defRPr/>
            </a:lvl1pPr>
          </a:lstStyle>
          <a:p>
            <a:fld id="{91D93F9E-9BF6-4DEB-ABEE-96C4A96BD23E}" type="datetime1">
              <a:rPr lang="zh-CN" altLang="en-US" smtClean="0"/>
              <a:t>2024/8/22</a:t>
            </a:fld>
            <a:endParaRPr lang="zh-CN" altLang="en-US"/>
          </a:p>
        </p:txBody>
      </p:sp>
      <p:sp>
        <p:nvSpPr>
          <p:cNvPr id="6" name="页脚占位符 4">
            <a:extLst>
              <a:ext uri="{FF2B5EF4-FFF2-40B4-BE49-F238E27FC236}">
                <a16:creationId xmlns:a16="http://schemas.microsoft.com/office/drawing/2014/main" id="{7A6710F5-4D80-464C-A671-795BCEA2A11A}"/>
              </a:ext>
            </a:extLst>
          </p:cNvPr>
          <p:cNvSpPr>
            <a:spLocks noGrp="1"/>
          </p:cNvSpPr>
          <p:nvPr>
            <p:ph type="ftr" sz="quarter" idx="11"/>
          </p:nvPr>
        </p:nvSpPr>
        <p:spPr/>
        <p:txBody>
          <a:bodyPr/>
          <a:lstStyle>
            <a:lvl1pPr>
              <a:defRPr/>
            </a:lvl1pPr>
          </a:lstStyle>
          <a:p>
            <a:r>
              <a:rPr lang="en-US" altLang="zh-CN"/>
              <a:t>2024</a:t>
            </a:r>
            <a:r>
              <a:rPr lang="zh-CN" altLang="en-US"/>
              <a:t>年高能物理计算暑期学校</a:t>
            </a:r>
          </a:p>
        </p:txBody>
      </p:sp>
      <p:sp>
        <p:nvSpPr>
          <p:cNvPr id="7" name="灯片编号占位符 5">
            <a:extLst>
              <a:ext uri="{FF2B5EF4-FFF2-40B4-BE49-F238E27FC236}">
                <a16:creationId xmlns:a16="http://schemas.microsoft.com/office/drawing/2014/main" id="{0BD94967-C77D-4F42-B98B-E7B2AF749747}"/>
              </a:ext>
            </a:extLst>
          </p:cNvPr>
          <p:cNvSpPr>
            <a:spLocks noGrp="1"/>
          </p:cNvSpPr>
          <p:nvPr>
            <p:ph type="sldNum" sz="quarter" idx="12"/>
          </p:nvPr>
        </p:nvSpPr>
        <p:spPr/>
        <p:txBody>
          <a:bodyPr/>
          <a:lstStyle>
            <a:lvl1pPr>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4211071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92820FDF-FFD7-4E7E-BA82-5022B39459B0}"/>
              </a:ext>
            </a:extLst>
          </p:cNvPr>
          <p:cNvSpPr>
            <a:spLocks noGrp="1"/>
          </p:cNvSpPr>
          <p:nvPr>
            <p:ph type="dt" sz="half" idx="10"/>
          </p:nvPr>
        </p:nvSpPr>
        <p:spPr/>
        <p:txBody>
          <a:bodyPr/>
          <a:lstStyle>
            <a:lvl1pPr>
              <a:defRPr/>
            </a:lvl1pPr>
          </a:lstStyle>
          <a:p>
            <a:fld id="{C0DDD06F-1A2D-40BA-838A-41E82D1B5EF4}" type="datetime1">
              <a:rPr lang="zh-CN" altLang="en-US" smtClean="0"/>
              <a:t>2024/8/22</a:t>
            </a:fld>
            <a:endParaRPr lang="zh-CN" altLang="en-US"/>
          </a:p>
        </p:txBody>
      </p:sp>
      <p:sp>
        <p:nvSpPr>
          <p:cNvPr id="8" name="页脚占位符 4">
            <a:extLst>
              <a:ext uri="{FF2B5EF4-FFF2-40B4-BE49-F238E27FC236}">
                <a16:creationId xmlns:a16="http://schemas.microsoft.com/office/drawing/2014/main" id="{D161ED14-835A-44D0-8C65-EDD366F37D07}"/>
              </a:ext>
            </a:extLst>
          </p:cNvPr>
          <p:cNvSpPr>
            <a:spLocks noGrp="1"/>
          </p:cNvSpPr>
          <p:nvPr>
            <p:ph type="ftr" sz="quarter" idx="11"/>
          </p:nvPr>
        </p:nvSpPr>
        <p:spPr/>
        <p:txBody>
          <a:bodyPr/>
          <a:lstStyle>
            <a:lvl1pPr>
              <a:defRPr/>
            </a:lvl1pPr>
          </a:lstStyle>
          <a:p>
            <a:r>
              <a:rPr lang="en-US" altLang="zh-CN"/>
              <a:t>2024</a:t>
            </a:r>
            <a:r>
              <a:rPr lang="zh-CN" altLang="en-US"/>
              <a:t>年高能物理计算暑期学校</a:t>
            </a:r>
          </a:p>
        </p:txBody>
      </p:sp>
      <p:sp>
        <p:nvSpPr>
          <p:cNvPr id="9" name="灯片编号占位符 5">
            <a:extLst>
              <a:ext uri="{FF2B5EF4-FFF2-40B4-BE49-F238E27FC236}">
                <a16:creationId xmlns:a16="http://schemas.microsoft.com/office/drawing/2014/main" id="{512F6AE9-D6D5-47B6-90CB-4D92D4F61427}"/>
              </a:ext>
            </a:extLst>
          </p:cNvPr>
          <p:cNvSpPr>
            <a:spLocks noGrp="1"/>
          </p:cNvSpPr>
          <p:nvPr>
            <p:ph type="sldNum" sz="quarter" idx="12"/>
          </p:nvPr>
        </p:nvSpPr>
        <p:spPr/>
        <p:txBody>
          <a:bodyPr/>
          <a:lstStyle>
            <a:lvl1pPr>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918506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A775CFFA-4939-459F-8A2A-F8555B8FDA88}"/>
              </a:ext>
            </a:extLst>
          </p:cNvPr>
          <p:cNvSpPr>
            <a:spLocks noGrp="1"/>
          </p:cNvSpPr>
          <p:nvPr>
            <p:ph type="dt" sz="half" idx="10"/>
          </p:nvPr>
        </p:nvSpPr>
        <p:spPr/>
        <p:txBody>
          <a:bodyPr/>
          <a:lstStyle>
            <a:lvl1pPr>
              <a:defRPr/>
            </a:lvl1pPr>
          </a:lstStyle>
          <a:p>
            <a:fld id="{BA41B773-3ABA-45E5-BD0F-60633A0121F3}" type="datetime1">
              <a:rPr lang="zh-CN" altLang="en-US" smtClean="0"/>
              <a:t>2024/8/22</a:t>
            </a:fld>
            <a:endParaRPr lang="zh-CN" altLang="en-US"/>
          </a:p>
        </p:txBody>
      </p:sp>
      <p:sp>
        <p:nvSpPr>
          <p:cNvPr id="4" name="页脚占位符 4">
            <a:extLst>
              <a:ext uri="{FF2B5EF4-FFF2-40B4-BE49-F238E27FC236}">
                <a16:creationId xmlns:a16="http://schemas.microsoft.com/office/drawing/2014/main" id="{49F265F5-D9AA-4A42-85F4-78B89E50C153}"/>
              </a:ext>
            </a:extLst>
          </p:cNvPr>
          <p:cNvSpPr>
            <a:spLocks noGrp="1"/>
          </p:cNvSpPr>
          <p:nvPr>
            <p:ph type="ftr" sz="quarter" idx="11"/>
          </p:nvPr>
        </p:nvSpPr>
        <p:spPr/>
        <p:txBody>
          <a:bodyPr/>
          <a:lstStyle>
            <a:lvl1pPr>
              <a:defRPr/>
            </a:lvl1pPr>
          </a:lstStyle>
          <a:p>
            <a:r>
              <a:rPr lang="en-US" altLang="zh-CN"/>
              <a:t>2024</a:t>
            </a:r>
            <a:r>
              <a:rPr lang="zh-CN" altLang="en-US"/>
              <a:t>年高能物理计算暑期学校</a:t>
            </a:r>
          </a:p>
        </p:txBody>
      </p:sp>
      <p:sp>
        <p:nvSpPr>
          <p:cNvPr id="5" name="灯片编号占位符 5">
            <a:extLst>
              <a:ext uri="{FF2B5EF4-FFF2-40B4-BE49-F238E27FC236}">
                <a16:creationId xmlns:a16="http://schemas.microsoft.com/office/drawing/2014/main" id="{375F4F31-38DB-4615-A76F-074D3E56584D}"/>
              </a:ext>
            </a:extLst>
          </p:cNvPr>
          <p:cNvSpPr>
            <a:spLocks noGrp="1"/>
          </p:cNvSpPr>
          <p:nvPr>
            <p:ph type="sldNum" sz="quarter" idx="12"/>
          </p:nvPr>
        </p:nvSpPr>
        <p:spPr/>
        <p:txBody>
          <a:bodyPr/>
          <a:lstStyle>
            <a:lvl1pPr>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2909184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FD623E89-142F-4B21-BB26-DEBF99522777}"/>
              </a:ext>
            </a:extLst>
          </p:cNvPr>
          <p:cNvSpPr>
            <a:spLocks noGrp="1"/>
          </p:cNvSpPr>
          <p:nvPr>
            <p:ph type="dt" sz="half" idx="10"/>
          </p:nvPr>
        </p:nvSpPr>
        <p:spPr/>
        <p:txBody>
          <a:bodyPr/>
          <a:lstStyle>
            <a:lvl1pPr>
              <a:defRPr/>
            </a:lvl1pPr>
          </a:lstStyle>
          <a:p>
            <a:fld id="{20E47CE1-0887-4994-91DF-05E18D554064}" type="datetime1">
              <a:rPr lang="zh-CN" altLang="en-US" smtClean="0"/>
              <a:t>2024/8/22</a:t>
            </a:fld>
            <a:endParaRPr lang="zh-CN" altLang="en-US"/>
          </a:p>
        </p:txBody>
      </p:sp>
      <p:sp>
        <p:nvSpPr>
          <p:cNvPr id="3" name="页脚占位符 4">
            <a:extLst>
              <a:ext uri="{FF2B5EF4-FFF2-40B4-BE49-F238E27FC236}">
                <a16:creationId xmlns:a16="http://schemas.microsoft.com/office/drawing/2014/main" id="{E9888E78-F9FF-4F9D-A8C0-AE488D6BE789}"/>
              </a:ext>
            </a:extLst>
          </p:cNvPr>
          <p:cNvSpPr>
            <a:spLocks noGrp="1"/>
          </p:cNvSpPr>
          <p:nvPr>
            <p:ph type="ftr" sz="quarter" idx="11"/>
          </p:nvPr>
        </p:nvSpPr>
        <p:spPr/>
        <p:txBody>
          <a:bodyPr/>
          <a:lstStyle>
            <a:lvl1pPr>
              <a:defRPr/>
            </a:lvl1pPr>
          </a:lstStyle>
          <a:p>
            <a:r>
              <a:rPr lang="en-US" altLang="zh-CN"/>
              <a:t>2024</a:t>
            </a:r>
            <a:r>
              <a:rPr lang="zh-CN" altLang="en-US"/>
              <a:t>年高能物理计算暑期学校</a:t>
            </a:r>
          </a:p>
        </p:txBody>
      </p:sp>
      <p:sp>
        <p:nvSpPr>
          <p:cNvPr id="4" name="灯片编号占位符 5">
            <a:extLst>
              <a:ext uri="{FF2B5EF4-FFF2-40B4-BE49-F238E27FC236}">
                <a16:creationId xmlns:a16="http://schemas.microsoft.com/office/drawing/2014/main" id="{1220171E-9480-4271-9DC8-7EA881EDBAB7}"/>
              </a:ext>
            </a:extLst>
          </p:cNvPr>
          <p:cNvSpPr>
            <a:spLocks noGrp="1"/>
          </p:cNvSpPr>
          <p:nvPr>
            <p:ph type="sldNum" sz="quarter" idx="12"/>
          </p:nvPr>
        </p:nvSpPr>
        <p:spPr/>
        <p:txBody>
          <a:bodyPr/>
          <a:lstStyle>
            <a:lvl1pPr>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317694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4EAEACA-159C-4DF1-84F7-FEACD315DCD2}"/>
              </a:ext>
            </a:extLst>
          </p:cNvPr>
          <p:cNvSpPr>
            <a:spLocks noGrp="1"/>
          </p:cNvSpPr>
          <p:nvPr>
            <p:ph type="dt" sz="half" idx="10"/>
          </p:nvPr>
        </p:nvSpPr>
        <p:spPr/>
        <p:txBody>
          <a:bodyPr/>
          <a:lstStyle>
            <a:lvl1pPr>
              <a:defRPr/>
            </a:lvl1pPr>
          </a:lstStyle>
          <a:p>
            <a:fld id="{04F32CA0-4C8F-42A4-A05A-93AE98BEF33C}" type="datetime1">
              <a:rPr lang="zh-CN" altLang="en-US" smtClean="0"/>
              <a:t>2024/8/22</a:t>
            </a:fld>
            <a:endParaRPr lang="zh-CN" altLang="en-US"/>
          </a:p>
        </p:txBody>
      </p:sp>
      <p:sp>
        <p:nvSpPr>
          <p:cNvPr id="6" name="页脚占位符 4">
            <a:extLst>
              <a:ext uri="{FF2B5EF4-FFF2-40B4-BE49-F238E27FC236}">
                <a16:creationId xmlns:a16="http://schemas.microsoft.com/office/drawing/2014/main" id="{5398E3D3-A220-408C-9E1F-23A0530592BD}"/>
              </a:ext>
            </a:extLst>
          </p:cNvPr>
          <p:cNvSpPr>
            <a:spLocks noGrp="1"/>
          </p:cNvSpPr>
          <p:nvPr>
            <p:ph type="ftr" sz="quarter" idx="11"/>
          </p:nvPr>
        </p:nvSpPr>
        <p:spPr/>
        <p:txBody>
          <a:bodyPr/>
          <a:lstStyle>
            <a:lvl1pPr>
              <a:defRPr/>
            </a:lvl1pPr>
          </a:lstStyle>
          <a:p>
            <a:r>
              <a:rPr lang="en-US" altLang="zh-CN"/>
              <a:t>2024</a:t>
            </a:r>
            <a:r>
              <a:rPr lang="zh-CN" altLang="en-US"/>
              <a:t>年高能物理计算暑期学校</a:t>
            </a:r>
          </a:p>
        </p:txBody>
      </p:sp>
      <p:sp>
        <p:nvSpPr>
          <p:cNvPr id="7" name="灯片编号占位符 5">
            <a:extLst>
              <a:ext uri="{FF2B5EF4-FFF2-40B4-BE49-F238E27FC236}">
                <a16:creationId xmlns:a16="http://schemas.microsoft.com/office/drawing/2014/main" id="{36DD6E3E-2437-4006-83B4-408CEA96F6E0}"/>
              </a:ext>
            </a:extLst>
          </p:cNvPr>
          <p:cNvSpPr>
            <a:spLocks noGrp="1"/>
          </p:cNvSpPr>
          <p:nvPr>
            <p:ph type="sldNum" sz="quarter" idx="12"/>
          </p:nvPr>
        </p:nvSpPr>
        <p:spPr/>
        <p:txBody>
          <a:bodyPr/>
          <a:lstStyle>
            <a:lvl1pPr>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34131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237C502-2B5A-47EF-95C8-759BD0C9F1EB}"/>
              </a:ext>
            </a:extLst>
          </p:cNvPr>
          <p:cNvSpPr>
            <a:spLocks noGrp="1"/>
          </p:cNvSpPr>
          <p:nvPr>
            <p:ph type="dt" sz="half" idx="10"/>
          </p:nvPr>
        </p:nvSpPr>
        <p:spPr/>
        <p:txBody>
          <a:bodyPr/>
          <a:lstStyle>
            <a:lvl1pPr>
              <a:defRPr/>
            </a:lvl1pPr>
          </a:lstStyle>
          <a:p>
            <a:fld id="{45C94DBF-6802-4FE7-B875-1BD37DAC81C2}" type="datetime1">
              <a:rPr lang="zh-CN" altLang="en-US" smtClean="0"/>
              <a:t>2024/8/22</a:t>
            </a:fld>
            <a:endParaRPr lang="zh-CN" altLang="en-US"/>
          </a:p>
        </p:txBody>
      </p:sp>
      <p:sp>
        <p:nvSpPr>
          <p:cNvPr id="6" name="页脚占位符 4">
            <a:extLst>
              <a:ext uri="{FF2B5EF4-FFF2-40B4-BE49-F238E27FC236}">
                <a16:creationId xmlns:a16="http://schemas.microsoft.com/office/drawing/2014/main" id="{92ADB994-2E8D-48BC-9387-63E2EFE2669A}"/>
              </a:ext>
            </a:extLst>
          </p:cNvPr>
          <p:cNvSpPr>
            <a:spLocks noGrp="1"/>
          </p:cNvSpPr>
          <p:nvPr>
            <p:ph type="ftr" sz="quarter" idx="11"/>
          </p:nvPr>
        </p:nvSpPr>
        <p:spPr/>
        <p:txBody>
          <a:bodyPr/>
          <a:lstStyle>
            <a:lvl1pPr>
              <a:defRPr/>
            </a:lvl1pPr>
          </a:lstStyle>
          <a:p>
            <a:r>
              <a:rPr lang="en-US" altLang="zh-CN"/>
              <a:t>2024</a:t>
            </a:r>
            <a:r>
              <a:rPr lang="zh-CN" altLang="en-US"/>
              <a:t>年高能物理计算暑期学校</a:t>
            </a:r>
          </a:p>
        </p:txBody>
      </p:sp>
      <p:sp>
        <p:nvSpPr>
          <p:cNvPr id="7" name="灯片编号占位符 5">
            <a:extLst>
              <a:ext uri="{FF2B5EF4-FFF2-40B4-BE49-F238E27FC236}">
                <a16:creationId xmlns:a16="http://schemas.microsoft.com/office/drawing/2014/main" id="{DC6AE47D-C5A2-4C85-84DD-14863AAB2308}"/>
              </a:ext>
            </a:extLst>
          </p:cNvPr>
          <p:cNvSpPr>
            <a:spLocks noGrp="1"/>
          </p:cNvSpPr>
          <p:nvPr>
            <p:ph type="sldNum" sz="quarter" idx="12"/>
          </p:nvPr>
        </p:nvSpPr>
        <p:spPr/>
        <p:txBody>
          <a:bodyPr/>
          <a:lstStyle>
            <a:lvl1pPr>
              <a:defRPr/>
            </a:lvl1pPr>
          </a:lstStyle>
          <a:p>
            <a:fld id="{CE6D3C30-BE9F-424B-BA82-356D36D3824A}" type="slidenum">
              <a:rPr lang="zh-CN" altLang="en-US" smtClean="0"/>
              <a:t>‹#›</a:t>
            </a:fld>
            <a:endParaRPr lang="zh-CN" altLang="en-US"/>
          </a:p>
        </p:txBody>
      </p:sp>
    </p:spTree>
    <p:extLst>
      <p:ext uri="{BB962C8B-B14F-4D97-AF65-F5344CB8AC3E}">
        <p14:creationId xmlns:p14="http://schemas.microsoft.com/office/powerpoint/2010/main" val="3637053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0B5389-8D18-4F0A-AC6F-5D54EC47CAE3}"/>
              </a:ext>
            </a:extLst>
          </p:cNvPr>
          <p:cNvSpPr>
            <a:spLocks noChangeArrowheads="1"/>
          </p:cNvSpPr>
          <p:nvPr/>
        </p:nvSpPr>
        <p:spPr bwMode="auto">
          <a:xfrm>
            <a:off x="0" y="6424559"/>
            <a:ext cx="12192000" cy="452436"/>
          </a:xfrm>
          <a:prstGeom prst="rect">
            <a:avLst/>
          </a:prstGeom>
          <a:solidFill>
            <a:srgbClr val="0070C0"/>
          </a:solidFill>
          <a:ln w="9525">
            <a:noFill/>
            <a:miter lim="800000"/>
            <a:headEnd/>
            <a:tailEnd/>
          </a:ln>
          <a:effectLst/>
        </p:spPr>
        <p:txBody>
          <a:bodyPr wrap="none" anchor="ctr"/>
          <a:lstStyle/>
          <a:p>
            <a:pPr eaLnBrk="1" hangingPunct="1">
              <a:defRPr/>
            </a:pPr>
            <a:endParaRPr lang="zh-CN" altLang="en-US" sz="4400" dirty="0">
              <a:solidFill>
                <a:schemeClr val="bg1"/>
              </a:solidFill>
              <a:effectLst>
                <a:outerShdw blurRad="38100" dist="38100" dir="2700000" algn="tl">
                  <a:srgbClr val="000000">
                    <a:alpha val="43137"/>
                  </a:srgbClr>
                </a:outerShdw>
              </a:effectLst>
              <a:latin typeface="+mn-ea"/>
              <a:ea typeface="+mn-ea"/>
            </a:endParaRPr>
          </a:p>
        </p:txBody>
      </p:sp>
      <p:sp>
        <p:nvSpPr>
          <p:cNvPr id="1027" name="标题占位符 1">
            <a:extLst>
              <a:ext uri="{FF2B5EF4-FFF2-40B4-BE49-F238E27FC236}">
                <a16:creationId xmlns:a16="http://schemas.microsoft.com/office/drawing/2014/main" id="{1C7D781C-EBDC-47A1-9AAE-1150DD747537}"/>
              </a:ext>
            </a:extLst>
          </p:cNvPr>
          <p:cNvSpPr>
            <a:spLocks noGrp="1"/>
          </p:cNvSpPr>
          <p:nvPr>
            <p:ph type="title"/>
          </p:nvPr>
        </p:nvSpPr>
        <p:spPr bwMode="auto">
          <a:xfrm>
            <a:off x="838200" y="365126"/>
            <a:ext cx="10515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8" name="文本占位符 2">
            <a:extLst>
              <a:ext uri="{FF2B5EF4-FFF2-40B4-BE49-F238E27FC236}">
                <a16:creationId xmlns:a16="http://schemas.microsoft.com/office/drawing/2014/main" id="{3FEC7D9A-60E6-4AAF-B4D7-2003B2189080}"/>
              </a:ext>
            </a:extLst>
          </p:cNvPr>
          <p:cNvSpPr>
            <a:spLocks noGrp="1"/>
          </p:cNvSpPr>
          <p:nvPr>
            <p:ph type="body" idx="1"/>
          </p:nvPr>
        </p:nvSpPr>
        <p:spPr bwMode="auto">
          <a:xfrm>
            <a:off x="838200" y="1447801"/>
            <a:ext cx="10515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A99FE6B-D9A4-4460-A444-F523E71CB2E3}"/>
              </a:ext>
            </a:extLst>
          </p:cNvPr>
          <p:cNvSpPr>
            <a:spLocks noGrp="1"/>
          </p:cNvSpPr>
          <p:nvPr>
            <p:ph type="dt" sz="half" idx="2"/>
          </p:nvPr>
        </p:nvSpPr>
        <p:spPr>
          <a:xfrm>
            <a:off x="3473497" y="6504105"/>
            <a:ext cx="1281251" cy="304799"/>
          </a:xfrm>
          <a:prstGeom prst="rect">
            <a:avLst/>
          </a:prstGeom>
        </p:spPr>
        <p:txBody>
          <a:bodyPr vert="horz" lIns="91440" tIns="45720" rIns="91440" bIns="45720" rtlCol="0" anchor="ctr"/>
          <a:lstStyle>
            <a:lvl1pPr algn="l" eaLnBrk="1" hangingPunct="1">
              <a:defRPr sz="1200" b="0">
                <a:solidFill>
                  <a:schemeClr val="bg1"/>
                </a:solidFill>
                <a:latin typeface="Consolas" panose="020B0609020204030204" pitchFamily="49" charset="0"/>
                <a:ea typeface="宋体" panose="02010600030101010101" pitchFamily="2" charset="-122"/>
              </a:defRPr>
            </a:lvl1pPr>
          </a:lstStyle>
          <a:p>
            <a:fld id="{7EA71637-0F6E-4724-82F1-0FA41246C858}"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E99A8322-36D4-4157-B812-6C4D2E2B3718}"/>
              </a:ext>
            </a:extLst>
          </p:cNvPr>
          <p:cNvSpPr>
            <a:spLocks noGrp="1"/>
          </p:cNvSpPr>
          <p:nvPr>
            <p:ph type="ftr" sz="quarter" idx="3"/>
          </p:nvPr>
        </p:nvSpPr>
        <p:spPr>
          <a:xfrm>
            <a:off x="5909590" y="6515005"/>
            <a:ext cx="4152900" cy="304800"/>
          </a:xfrm>
          <a:prstGeom prst="rect">
            <a:avLst/>
          </a:prstGeom>
        </p:spPr>
        <p:txBody>
          <a:bodyPr vert="horz" lIns="91440" tIns="45720" rIns="91440" bIns="45720" rtlCol="0" anchor="ctr"/>
          <a:lstStyle>
            <a:lvl1pPr algn="ctr" eaLnBrk="1" hangingPunct="1">
              <a:defRPr sz="1200" b="0">
                <a:solidFill>
                  <a:schemeClr val="bg1"/>
                </a:solidFill>
                <a:latin typeface="Consolas" panose="020B0609020204030204" pitchFamily="49" charset="0"/>
                <a:ea typeface="+mn-ea"/>
              </a:defRPr>
            </a:lvl1p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4059B9E7-9153-4FDA-9BEA-E3BB208A566A}"/>
              </a:ext>
            </a:extLst>
          </p:cNvPr>
          <p:cNvSpPr>
            <a:spLocks noGrp="1"/>
          </p:cNvSpPr>
          <p:nvPr>
            <p:ph type="sldNum" sz="quarter" idx="4"/>
          </p:nvPr>
        </p:nvSpPr>
        <p:spPr>
          <a:xfrm>
            <a:off x="10500258" y="6515005"/>
            <a:ext cx="1590142" cy="3000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chemeClr val="bg1"/>
                </a:solidFill>
                <a:latin typeface="Consolas" panose="020B0609020204030204" pitchFamily="49" charset="0"/>
                <a:ea typeface="宋体" panose="02010600030101010101" pitchFamily="2" charset="-122"/>
              </a:defRPr>
            </a:lvl1pPr>
          </a:lstStyle>
          <a:p>
            <a:fld id="{CE6D3C30-BE9F-424B-BA82-356D36D3824A}" type="slidenum">
              <a:rPr lang="zh-CN" altLang="en-US" smtClean="0"/>
              <a:t>‹#›</a:t>
            </a:fld>
            <a:endParaRPr lang="zh-CN" altLang="en-US"/>
          </a:p>
        </p:txBody>
      </p:sp>
      <p:pic>
        <p:nvPicPr>
          <p:cNvPr id="9" name="图片 8">
            <a:extLst>
              <a:ext uri="{FF2B5EF4-FFF2-40B4-BE49-F238E27FC236}">
                <a16:creationId xmlns:a16="http://schemas.microsoft.com/office/drawing/2014/main" id="{7A4DE339-D472-45E5-857F-05DBC5DDB94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443555"/>
            <a:ext cx="2017510" cy="414445"/>
          </a:xfrm>
          <a:prstGeom prst="rect">
            <a:avLst/>
          </a:prstGeom>
        </p:spPr>
      </p:pic>
    </p:spTree>
    <p:extLst>
      <p:ext uri="{BB962C8B-B14F-4D97-AF65-F5344CB8AC3E}">
        <p14:creationId xmlns:p14="http://schemas.microsoft.com/office/powerpoint/2010/main" val="159004336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Lst>
  <p:hf hdr="0"/>
  <p:txStyles>
    <p:titleStyle>
      <a:lvl1pPr algn="l"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rtl="0" eaLnBrk="1" fontAlgn="base" hangingPunct="1">
        <a:lnSpc>
          <a:spcPct val="90000"/>
        </a:lnSpc>
        <a:spcBef>
          <a:spcPct val="0"/>
        </a:spcBef>
        <a:spcAft>
          <a:spcPct val="0"/>
        </a:spcAft>
        <a:defRPr sz="4400">
          <a:solidFill>
            <a:srgbClr val="0070C0"/>
          </a:solidFill>
          <a:latin typeface="Calibri Light" panose="020F0302020204030204" pitchFamily="34" charset="0"/>
          <a:ea typeface="宋体" panose="02010600030101010101" pitchFamily="2" charset="-122"/>
        </a:defRPr>
      </a:lvl2pPr>
      <a:lvl3pPr algn="l" rtl="0" eaLnBrk="1" fontAlgn="base" hangingPunct="1">
        <a:lnSpc>
          <a:spcPct val="90000"/>
        </a:lnSpc>
        <a:spcBef>
          <a:spcPct val="0"/>
        </a:spcBef>
        <a:spcAft>
          <a:spcPct val="0"/>
        </a:spcAft>
        <a:defRPr sz="4400">
          <a:solidFill>
            <a:srgbClr val="0070C0"/>
          </a:solidFill>
          <a:latin typeface="Calibri Light" panose="020F0302020204030204" pitchFamily="34" charset="0"/>
          <a:ea typeface="宋体" panose="02010600030101010101" pitchFamily="2" charset="-122"/>
        </a:defRPr>
      </a:lvl3pPr>
      <a:lvl4pPr algn="l" rtl="0" eaLnBrk="1" fontAlgn="base" hangingPunct="1">
        <a:lnSpc>
          <a:spcPct val="90000"/>
        </a:lnSpc>
        <a:spcBef>
          <a:spcPct val="0"/>
        </a:spcBef>
        <a:spcAft>
          <a:spcPct val="0"/>
        </a:spcAft>
        <a:defRPr sz="4400">
          <a:solidFill>
            <a:srgbClr val="0070C0"/>
          </a:solidFill>
          <a:latin typeface="Calibri Light" panose="020F0302020204030204" pitchFamily="34" charset="0"/>
          <a:ea typeface="宋体" panose="02010600030101010101" pitchFamily="2" charset="-122"/>
        </a:defRPr>
      </a:lvl4pPr>
      <a:lvl5pPr algn="l" rtl="0" eaLnBrk="1" fontAlgn="base" hangingPunct="1">
        <a:lnSpc>
          <a:spcPct val="90000"/>
        </a:lnSpc>
        <a:spcBef>
          <a:spcPct val="0"/>
        </a:spcBef>
        <a:spcAft>
          <a:spcPct val="0"/>
        </a:spcAft>
        <a:defRPr sz="4400">
          <a:solidFill>
            <a:srgbClr val="0070C0"/>
          </a:solidFill>
          <a:latin typeface="Calibri Light" panose="020F0302020204030204" pitchFamily="34" charset="0"/>
          <a:ea typeface="宋体" panose="02010600030101010101" pitchFamily="2" charset="-122"/>
        </a:defRPr>
      </a:lvl5pPr>
      <a:lvl6pPr marL="457200" algn="l" rtl="0" eaLnBrk="1" fontAlgn="base" hangingPunct="1">
        <a:lnSpc>
          <a:spcPct val="90000"/>
        </a:lnSpc>
        <a:spcBef>
          <a:spcPct val="0"/>
        </a:spcBef>
        <a:spcAft>
          <a:spcPct val="0"/>
        </a:spcAft>
        <a:defRPr sz="4400">
          <a:solidFill>
            <a:srgbClr val="0070C0"/>
          </a:solidFill>
          <a:latin typeface="Calibri Light" panose="020F0302020204030204" pitchFamily="34" charset="0"/>
          <a:ea typeface="宋体" panose="02010600030101010101" pitchFamily="2" charset="-122"/>
        </a:defRPr>
      </a:lvl6pPr>
      <a:lvl7pPr marL="914400" algn="l" rtl="0" eaLnBrk="1" fontAlgn="base" hangingPunct="1">
        <a:lnSpc>
          <a:spcPct val="90000"/>
        </a:lnSpc>
        <a:spcBef>
          <a:spcPct val="0"/>
        </a:spcBef>
        <a:spcAft>
          <a:spcPct val="0"/>
        </a:spcAft>
        <a:defRPr sz="4400">
          <a:solidFill>
            <a:srgbClr val="0070C0"/>
          </a:solidFill>
          <a:latin typeface="Calibri Light" panose="020F0302020204030204" pitchFamily="34" charset="0"/>
          <a:ea typeface="宋体" panose="02010600030101010101" pitchFamily="2" charset="-122"/>
        </a:defRPr>
      </a:lvl7pPr>
      <a:lvl8pPr marL="1371600" algn="l" rtl="0" eaLnBrk="1" fontAlgn="base" hangingPunct="1">
        <a:lnSpc>
          <a:spcPct val="90000"/>
        </a:lnSpc>
        <a:spcBef>
          <a:spcPct val="0"/>
        </a:spcBef>
        <a:spcAft>
          <a:spcPct val="0"/>
        </a:spcAft>
        <a:defRPr sz="4400">
          <a:solidFill>
            <a:srgbClr val="0070C0"/>
          </a:solidFill>
          <a:latin typeface="Calibri Light" panose="020F0302020204030204" pitchFamily="34" charset="0"/>
          <a:ea typeface="宋体" panose="02010600030101010101" pitchFamily="2" charset="-122"/>
        </a:defRPr>
      </a:lvl8pPr>
      <a:lvl9pPr marL="1828800" algn="l" rtl="0" eaLnBrk="1" fontAlgn="base" hangingPunct="1">
        <a:lnSpc>
          <a:spcPct val="90000"/>
        </a:lnSpc>
        <a:spcBef>
          <a:spcPct val="0"/>
        </a:spcBef>
        <a:spcAft>
          <a:spcPct val="0"/>
        </a:spcAft>
        <a:defRPr sz="4400">
          <a:solidFill>
            <a:srgbClr val="0070C0"/>
          </a:solidFill>
          <a:latin typeface="Calibri Light" panose="020F0302020204030204" pitchFamily="34" charset="0"/>
          <a:ea typeface="宋体" panose="02010600030101010101" pitchFamily="2" charset="-122"/>
        </a:defRPr>
      </a:lvl9pPr>
    </p:titleStyle>
    <p:bodyStyle>
      <a:lvl1pPr marL="228600" indent="-228600" algn="l" rtl="0" eaLnBrk="1" fontAlgn="base" hangingPunct="1">
        <a:lnSpc>
          <a:spcPct val="120000"/>
        </a:lnSpc>
        <a:spcBef>
          <a:spcPts val="0"/>
        </a:spcBef>
        <a:spcAft>
          <a:spcPct val="0"/>
        </a:spcAft>
        <a:buFont typeface="Arial" panose="020B0604020202020204" pitchFamily="34" charset="0"/>
        <a:buChar char="•"/>
        <a:defRPr sz="2800" kern="1200" baseline="0">
          <a:solidFill>
            <a:srgbClr val="0070C0"/>
          </a:solidFill>
          <a:latin typeface="Consolas" panose="020B0609020204030204" pitchFamily="49" charset="0"/>
          <a:ea typeface="宋体" panose="02010600030101010101" pitchFamily="2" charset="-122"/>
          <a:cs typeface="+mn-cs"/>
        </a:defRPr>
      </a:lvl1pPr>
      <a:lvl2pPr marL="685800" indent="-228600" algn="l" rtl="0" eaLnBrk="1" fontAlgn="base" hangingPunct="1">
        <a:lnSpc>
          <a:spcPct val="120000"/>
        </a:lnSpc>
        <a:spcBef>
          <a:spcPts val="0"/>
        </a:spcBef>
        <a:spcAft>
          <a:spcPct val="0"/>
        </a:spcAft>
        <a:buFont typeface="Arial" panose="020B0604020202020204" pitchFamily="34" charset="0"/>
        <a:buChar char="•"/>
        <a:defRPr sz="2400" kern="1200" baseline="0">
          <a:solidFill>
            <a:srgbClr val="595959"/>
          </a:solidFill>
          <a:latin typeface="Consolas" panose="020B0609020204030204" pitchFamily="49" charset="0"/>
          <a:ea typeface="宋体" panose="02010600030101010101" pitchFamily="2" charset="-122"/>
          <a:cs typeface="+mn-cs"/>
        </a:defRPr>
      </a:lvl2pPr>
      <a:lvl3pPr marL="1143000" indent="-228600" algn="l" rtl="0" eaLnBrk="1" fontAlgn="base" hangingPunct="1">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3pPr>
      <a:lvl4pPr marL="1600200" indent="-228600" algn="l" rtl="0" eaLnBrk="1" fontAlgn="base" hangingPunct="1">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4pPr>
      <a:lvl5pPr marL="2057400" indent="-228600" algn="l" rtl="0" eaLnBrk="1" fontAlgn="base" hangingPunct="1">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79A04-A1E5-4E88-AFF6-CEBFD1498B60}"/>
              </a:ext>
            </a:extLst>
          </p:cNvPr>
          <p:cNvSpPr>
            <a:spLocks noGrp="1"/>
          </p:cNvSpPr>
          <p:nvPr>
            <p:ph type="ctrTitle"/>
          </p:nvPr>
        </p:nvSpPr>
        <p:spPr/>
        <p:txBody>
          <a:bodyPr/>
          <a:lstStyle/>
          <a:p>
            <a:r>
              <a:rPr lang="en-US" altLang="zh-CN" dirty="0"/>
              <a:t>EB</a:t>
            </a:r>
            <a:r>
              <a:rPr lang="zh-CN" altLang="en-US" dirty="0"/>
              <a:t>级数据存储技术</a:t>
            </a:r>
          </a:p>
        </p:txBody>
      </p:sp>
      <p:sp>
        <p:nvSpPr>
          <p:cNvPr id="3" name="副标题 2">
            <a:extLst>
              <a:ext uri="{FF2B5EF4-FFF2-40B4-BE49-F238E27FC236}">
                <a16:creationId xmlns:a16="http://schemas.microsoft.com/office/drawing/2014/main" id="{8BD3DF3E-C755-4D30-A9CA-D3C4F9F11776}"/>
              </a:ext>
            </a:extLst>
          </p:cNvPr>
          <p:cNvSpPr>
            <a:spLocks noGrp="1"/>
          </p:cNvSpPr>
          <p:nvPr>
            <p:ph type="subTitle" idx="1"/>
          </p:nvPr>
        </p:nvSpPr>
        <p:spPr/>
        <p:txBody>
          <a:bodyPr/>
          <a:lstStyle/>
          <a:p>
            <a:endParaRPr lang="en-US" altLang="zh-CN" dirty="0"/>
          </a:p>
          <a:p>
            <a:r>
              <a:rPr lang="zh-CN" altLang="en-US" dirty="0"/>
              <a:t>李海波</a:t>
            </a:r>
            <a:endParaRPr lang="en-US" altLang="zh-CN" dirty="0"/>
          </a:p>
          <a:p>
            <a:r>
              <a:rPr lang="zh-CN" altLang="en-US" dirty="0"/>
              <a:t>高能所计算中心</a:t>
            </a:r>
            <a:endParaRPr lang="en-US" altLang="zh-CN" dirty="0"/>
          </a:p>
          <a:p>
            <a:r>
              <a:rPr lang="en-US" altLang="zh-CN" dirty="0"/>
              <a:t>2024.8.22</a:t>
            </a:r>
          </a:p>
        </p:txBody>
      </p:sp>
      <p:sp>
        <p:nvSpPr>
          <p:cNvPr id="4" name="TextBox 1">
            <a:extLst>
              <a:ext uri="{FF2B5EF4-FFF2-40B4-BE49-F238E27FC236}">
                <a16:creationId xmlns:a16="http://schemas.microsoft.com/office/drawing/2014/main" id="{DDD5DC00-6E7D-4B18-B154-0D59A1ABDD09}"/>
              </a:ext>
            </a:extLst>
          </p:cNvPr>
          <p:cNvSpPr txBox="1"/>
          <p:nvPr/>
        </p:nvSpPr>
        <p:spPr>
          <a:xfrm>
            <a:off x="883568" y="354367"/>
            <a:ext cx="10424864" cy="824136"/>
          </a:xfrm>
          <a:prstGeom prst="rect">
            <a:avLst/>
          </a:prstGeom>
          <a:noFill/>
        </p:spPr>
        <p:txBody>
          <a:bodyPr wrap="square" rtlCol="0">
            <a:spAutoFit/>
          </a:bodyPr>
          <a:lstStyle/>
          <a:p>
            <a:pPr algn="ctr">
              <a:lnSpc>
                <a:spcPct val="120000"/>
              </a:lnSpc>
            </a:pPr>
            <a:r>
              <a:rPr lang="en-US" altLang="zh-CN" sz="4400" dirty="0">
                <a:solidFill>
                  <a:srgbClr val="0070C0"/>
                </a:solidFill>
                <a:latin typeface="Arial" panose="020B0604020202020204" pitchFamily="34" charset="0"/>
                <a:cs typeface="Arial" panose="020B0604020202020204" pitchFamily="34" charset="0"/>
              </a:rPr>
              <a:t>2024</a:t>
            </a:r>
            <a:r>
              <a:rPr lang="zh-CN" altLang="en-US" sz="4400" dirty="0">
                <a:solidFill>
                  <a:srgbClr val="0070C0"/>
                </a:solidFill>
                <a:latin typeface="Arial" panose="020B0604020202020204" pitchFamily="34" charset="0"/>
                <a:cs typeface="Arial" panose="020B0604020202020204" pitchFamily="34" charset="0"/>
              </a:rPr>
              <a:t>年高能物理计算暑期学校</a:t>
            </a:r>
            <a:endParaRPr lang="en-US" altLang="zh-CN" sz="4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761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数据存储基本概念</a:t>
            </a:r>
          </a:p>
        </p:txBody>
      </p:sp>
      <p:sp>
        <p:nvSpPr>
          <p:cNvPr id="3" name="文本占位符 2"/>
          <p:cNvSpPr>
            <a:spLocks noGrp="1"/>
          </p:cNvSpPr>
          <p:nvPr>
            <p:ph type="body" idx="1"/>
          </p:nvPr>
        </p:nvSpPr>
        <p:spPr/>
        <p:txBody>
          <a:bodyPr/>
          <a:lstStyle/>
          <a:p>
            <a:endParaRPr lang="zh-CN" altLang="en-US" dirty="0"/>
          </a:p>
        </p:txBody>
      </p:sp>
      <p:sp>
        <p:nvSpPr>
          <p:cNvPr id="4" name="日期占位符 3"/>
          <p:cNvSpPr>
            <a:spLocks noGrp="1"/>
          </p:cNvSpPr>
          <p:nvPr>
            <p:ph type="dt" sz="half" idx="10"/>
          </p:nvPr>
        </p:nvSpPr>
        <p:spPr/>
        <p:txBody>
          <a:bodyPr/>
          <a:lstStyle/>
          <a:p>
            <a:fld id="{F13B5D5E-B07A-4898-837F-AF4B86A75FA5}" type="datetime1">
              <a:rPr lang="zh-CN" altLang="en-US" smtClean="0"/>
              <a:t>2024/8/22</a:t>
            </a:fld>
            <a:endParaRPr lang="zh-CN" altLang="en-US"/>
          </a:p>
        </p:txBody>
      </p:sp>
      <p:sp>
        <p:nvSpPr>
          <p:cNvPr id="5" name="页脚占位符 4"/>
          <p:cNvSpPr>
            <a:spLocks noGrp="1"/>
          </p:cNvSpPr>
          <p:nvPr>
            <p:ph type="ftr" sz="quarter" idx="11"/>
          </p:nvPr>
        </p:nvSpPr>
        <p:spPr/>
        <p:txBody>
          <a:bodyPr/>
          <a:lstStyle/>
          <a:p>
            <a:r>
              <a:rPr lang="en-US" altLang="zh-CN"/>
              <a:t>2024</a:t>
            </a:r>
            <a:r>
              <a:rPr lang="zh-CN" altLang="en-US"/>
              <a:t>年高能物理计算暑期学校</a:t>
            </a:r>
          </a:p>
        </p:txBody>
      </p:sp>
      <p:sp>
        <p:nvSpPr>
          <p:cNvPr id="6" name="灯片编号占位符 5"/>
          <p:cNvSpPr>
            <a:spLocks noGrp="1"/>
          </p:cNvSpPr>
          <p:nvPr>
            <p:ph type="sldNum" sz="quarter" idx="12"/>
          </p:nvPr>
        </p:nvSpPr>
        <p:spPr/>
        <p:txBody>
          <a:bodyPr/>
          <a:lstStyle/>
          <a:p>
            <a:fld id="{CE6D3C30-BE9F-424B-BA82-356D36D3824A}" type="slidenum">
              <a:rPr lang="zh-CN" altLang="en-US" smtClean="0"/>
              <a:t>10</a:t>
            </a:fld>
            <a:endParaRPr lang="zh-CN" altLang="en-US"/>
          </a:p>
        </p:txBody>
      </p:sp>
    </p:spTree>
    <p:extLst>
      <p:ext uri="{BB962C8B-B14F-4D97-AF65-F5344CB8AC3E}">
        <p14:creationId xmlns:p14="http://schemas.microsoft.com/office/powerpoint/2010/main" val="1961711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654B01-FE90-4F06-BA75-C50C561F898A}"/>
              </a:ext>
            </a:extLst>
          </p:cNvPr>
          <p:cNvSpPr>
            <a:spLocks noGrp="1"/>
          </p:cNvSpPr>
          <p:nvPr>
            <p:ph type="title"/>
          </p:nvPr>
        </p:nvSpPr>
        <p:spPr/>
        <p:txBody>
          <a:bodyPr/>
          <a:lstStyle/>
          <a:p>
            <a:r>
              <a:rPr lang="zh-CN" altLang="en-US" dirty="0"/>
              <a:t>数据存储格式</a:t>
            </a:r>
          </a:p>
        </p:txBody>
      </p:sp>
      <p:sp>
        <p:nvSpPr>
          <p:cNvPr id="3" name="内容占位符 2">
            <a:extLst>
              <a:ext uri="{FF2B5EF4-FFF2-40B4-BE49-F238E27FC236}">
                <a16:creationId xmlns:a16="http://schemas.microsoft.com/office/drawing/2014/main" id="{C7B1A314-E690-492D-AFDA-B483BBCBCDA2}"/>
              </a:ext>
            </a:extLst>
          </p:cNvPr>
          <p:cNvSpPr>
            <a:spLocks noGrp="1"/>
          </p:cNvSpPr>
          <p:nvPr>
            <p:ph idx="1"/>
          </p:nvPr>
        </p:nvSpPr>
        <p:spPr/>
        <p:txBody>
          <a:bodyPr/>
          <a:lstStyle/>
          <a:p>
            <a:r>
              <a:rPr lang="zh-CN" altLang="en-US" dirty="0"/>
              <a:t>数据存储格式</a:t>
            </a:r>
            <a:endParaRPr lang="en-US" altLang="zh-CN" dirty="0"/>
          </a:p>
          <a:p>
            <a:pPr lvl="1"/>
            <a:r>
              <a:rPr lang="zh-CN" altLang="en-US" dirty="0"/>
              <a:t>块存储</a:t>
            </a:r>
            <a:endParaRPr lang="en-US" altLang="zh-CN" dirty="0"/>
          </a:p>
          <a:p>
            <a:pPr lvl="2"/>
            <a:r>
              <a:rPr lang="zh-CN" altLang="en-US" dirty="0"/>
              <a:t>提供的是不带文件系统</a:t>
            </a:r>
            <a:r>
              <a:rPr lang="zh-CN" altLang="en-US" dirty="0">
                <a:solidFill>
                  <a:srgbClr val="0070C0"/>
                </a:solidFill>
              </a:rPr>
              <a:t>裸磁盘</a:t>
            </a:r>
            <a:r>
              <a:rPr lang="zh-CN" altLang="en-US" dirty="0"/>
              <a:t>，使用之前需先进行</a:t>
            </a:r>
            <a:r>
              <a:rPr lang="zh-CN" altLang="en-US" dirty="0">
                <a:solidFill>
                  <a:srgbClr val="0070C0"/>
                </a:solidFill>
              </a:rPr>
              <a:t>初始化</a:t>
            </a:r>
            <a:endParaRPr lang="en-US" altLang="zh-CN" dirty="0">
              <a:solidFill>
                <a:srgbClr val="0070C0"/>
              </a:solidFill>
            </a:endParaRPr>
          </a:p>
          <a:p>
            <a:pPr lvl="1"/>
            <a:r>
              <a:rPr lang="zh-CN" altLang="en-US" dirty="0"/>
              <a:t>文件存储</a:t>
            </a:r>
            <a:endParaRPr lang="en-US" altLang="zh-CN" dirty="0"/>
          </a:p>
          <a:p>
            <a:pPr lvl="2"/>
            <a:r>
              <a:rPr lang="zh-CN" altLang="en-US" dirty="0"/>
              <a:t>文件存储的存储端带有文件系统</a:t>
            </a:r>
            <a:endParaRPr lang="en-US" altLang="zh-CN" dirty="0"/>
          </a:p>
          <a:p>
            <a:pPr lvl="2"/>
            <a:r>
              <a:rPr lang="zh-CN" altLang="en-US" dirty="0"/>
              <a:t>一般体现形式是</a:t>
            </a:r>
            <a:r>
              <a:rPr lang="zh-CN" altLang="en-US" dirty="0">
                <a:solidFill>
                  <a:srgbClr val="0070C0"/>
                </a:solidFill>
              </a:rPr>
              <a:t>目录和文件</a:t>
            </a:r>
            <a:endParaRPr lang="en-US" altLang="zh-CN" dirty="0">
              <a:solidFill>
                <a:srgbClr val="0070C0"/>
              </a:solidFill>
            </a:endParaRPr>
          </a:p>
          <a:p>
            <a:pPr lvl="1"/>
            <a:r>
              <a:rPr lang="zh-CN" altLang="en-US" dirty="0"/>
              <a:t>对象存储</a:t>
            </a:r>
            <a:endParaRPr lang="en-US" altLang="zh-CN" dirty="0"/>
          </a:p>
          <a:p>
            <a:pPr lvl="2"/>
            <a:r>
              <a:rPr lang="zh-CN" altLang="en-US" dirty="0"/>
              <a:t>一般体现形式是一个</a:t>
            </a:r>
            <a:r>
              <a:rPr lang="en-US" altLang="zh-CN" dirty="0">
                <a:solidFill>
                  <a:srgbClr val="0070C0"/>
                </a:solidFill>
              </a:rPr>
              <a:t>UUID</a:t>
            </a:r>
          </a:p>
          <a:p>
            <a:pPr lvl="2"/>
            <a:r>
              <a:rPr lang="zh-CN" altLang="en-US" dirty="0"/>
              <a:t>通过哈希表</a:t>
            </a:r>
            <a:r>
              <a:rPr lang="en-US" altLang="zh-CN" dirty="0"/>
              <a:t>-</a:t>
            </a:r>
            <a:r>
              <a:rPr lang="zh-CN" altLang="en-US" dirty="0"/>
              <a:t>键值方式访问</a:t>
            </a:r>
            <a:endParaRPr lang="en-US" altLang="zh-CN" dirty="0"/>
          </a:p>
        </p:txBody>
      </p:sp>
      <p:sp>
        <p:nvSpPr>
          <p:cNvPr id="4" name="日期占位符 3">
            <a:extLst>
              <a:ext uri="{FF2B5EF4-FFF2-40B4-BE49-F238E27FC236}">
                <a16:creationId xmlns:a16="http://schemas.microsoft.com/office/drawing/2014/main" id="{46A4C6F7-8F31-486C-B960-30F639B1E945}"/>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2B7FF877-DE0A-4840-A1FD-F00075AB42CE}"/>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7048927E-43D6-486F-94E5-A51BF9BBE50E}"/>
              </a:ext>
            </a:extLst>
          </p:cNvPr>
          <p:cNvSpPr>
            <a:spLocks noGrp="1"/>
          </p:cNvSpPr>
          <p:nvPr>
            <p:ph type="sldNum" sz="quarter" idx="4"/>
          </p:nvPr>
        </p:nvSpPr>
        <p:spPr/>
        <p:txBody>
          <a:bodyPr/>
          <a:lstStyle/>
          <a:p>
            <a:fld id="{CE6D3C30-BE9F-424B-BA82-356D36D3824A}" type="slidenum">
              <a:rPr lang="zh-CN" altLang="en-US" smtClean="0"/>
              <a:t>11</a:t>
            </a:fld>
            <a:endParaRPr lang="zh-CN" altLang="en-US"/>
          </a:p>
        </p:txBody>
      </p:sp>
    </p:spTree>
    <p:extLst>
      <p:ext uri="{BB962C8B-B14F-4D97-AF65-F5344CB8AC3E}">
        <p14:creationId xmlns:p14="http://schemas.microsoft.com/office/powerpoint/2010/main" val="3396354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4F83B3-B534-4495-853F-C4C138487A65}"/>
              </a:ext>
            </a:extLst>
          </p:cNvPr>
          <p:cNvSpPr>
            <a:spLocks noGrp="1"/>
          </p:cNvSpPr>
          <p:nvPr>
            <p:ph type="title"/>
          </p:nvPr>
        </p:nvSpPr>
        <p:spPr/>
        <p:txBody>
          <a:bodyPr/>
          <a:lstStyle/>
          <a:p>
            <a:r>
              <a:rPr lang="zh-CN" altLang="en-US" dirty="0"/>
              <a:t>不同数据存储格式对比</a:t>
            </a:r>
          </a:p>
        </p:txBody>
      </p:sp>
      <p:graphicFrame>
        <p:nvGraphicFramePr>
          <p:cNvPr id="7" name="表格 7">
            <a:extLst>
              <a:ext uri="{FF2B5EF4-FFF2-40B4-BE49-F238E27FC236}">
                <a16:creationId xmlns:a16="http://schemas.microsoft.com/office/drawing/2014/main" id="{6EA11625-008E-44BB-A355-21DD04A1D6EE}"/>
              </a:ext>
            </a:extLst>
          </p:cNvPr>
          <p:cNvGraphicFramePr>
            <a:graphicFrameLocks noGrp="1"/>
          </p:cNvGraphicFramePr>
          <p:nvPr>
            <p:ph idx="1"/>
            <p:extLst>
              <p:ext uri="{D42A27DB-BD31-4B8C-83A1-F6EECF244321}">
                <p14:modId xmlns:p14="http://schemas.microsoft.com/office/powerpoint/2010/main" val="2149291047"/>
              </p:ext>
            </p:extLst>
          </p:nvPr>
        </p:nvGraphicFramePr>
        <p:xfrm>
          <a:off x="751376" y="1294100"/>
          <a:ext cx="10667991" cy="3721159"/>
        </p:xfrm>
        <a:graphic>
          <a:graphicData uri="http://schemas.openxmlformats.org/drawingml/2006/table">
            <a:tbl>
              <a:tblPr firstRow="1" bandRow="1">
                <a:tableStyleId>{5C22544A-7EE6-4342-B048-85BDC9FD1C3A}</a:tableStyleId>
              </a:tblPr>
              <a:tblGrid>
                <a:gridCol w="1770360">
                  <a:extLst>
                    <a:ext uri="{9D8B030D-6E8A-4147-A177-3AD203B41FA5}">
                      <a16:colId xmlns:a16="http://schemas.microsoft.com/office/drawing/2014/main" val="1525326272"/>
                    </a:ext>
                  </a:extLst>
                </a:gridCol>
                <a:gridCol w="2624422">
                  <a:extLst>
                    <a:ext uri="{9D8B030D-6E8A-4147-A177-3AD203B41FA5}">
                      <a16:colId xmlns:a16="http://schemas.microsoft.com/office/drawing/2014/main" val="2804867624"/>
                    </a:ext>
                  </a:extLst>
                </a:gridCol>
                <a:gridCol w="2913321">
                  <a:extLst>
                    <a:ext uri="{9D8B030D-6E8A-4147-A177-3AD203B41FA5}">
                      <a16:colId xmlns:a16="http://schemas.microsoft.com/office/drawing/2014/main" val="4082686910"/>
                    </a:ext>
                  </a:extLst>
                </a:gridCol>
                <a:gridCol w="3359888">
                  <a:extLst>
                    <a:ext uri="{9D8B030D-6E8A-4147-A177-3AD203B41FA5}">
                      <a16:colId xmlns:a16="http://schemas.microsoft.com/office/drawing/2014/main" val="2064056387"/>
                    </a:ext>
                  </a:extLst>
                </a:gridCol>
              </a:tblGrid>
              <a:tr h="515679">
                <a:tc>
                  <a:txBody>
                    <a:bodyPr/>
                    <a:lstStyle/>
                    <a:p>
                      <a:r>
                        <a:rPr lang="zh-CN" altLang="en-US" dirty="0">
                          <a:effectLst/>
                        </a:rPr>
                        <a:t> </a:t>
                      </a:r>
                    </a:p>
                  </a:txBody>
                  <a:tcPr anchor="ctr">
                    <a:solidFill>
                      <a:srgbClr val="0070C0"/>
                    </a:solidFill>
                  </a:tcPr>
                </a:tc>
                <a:tc>
                  <a:txBody>
                    <a:bodyPr/>
                    <a:lstStyle/>
                    <a:p>
                      <a:r>
                        <a:rPr lang="zh-CN" altLang="en-US" b="1" dirty="0">
                          <a:effectLst/>
                          <a:latin typeface="Helvetica" panose="020B0604020202020204" pitchFamily="34" charset="0"/>
                        </a:rPr>
                        <a:t>块存储</a:t>
                      </a:r>
                      <a:endParaRPr lang="zh-CN" altLang="en-US" dirty="0">
                        <a:effectLst/>
                      </a:endParaRPr>
                    </a:p>
                  </a:txBody>
                  <a:tcPr anchor="ctr">
                    <a:solidFill>
                      <a:srgbClr val="0070C0"/>
                    </a:solidFill>
                  </a:tcPr>
                </a:tc>
                <a:tc>
                  <a:txBody>
                    <a:bodyPr/>
                    <a:lstStyle/>
                    <a:p>
                      <a:r>
                        <a:rPr lang="zh-CN" altLang="en-US" b="1" dirty="0">
                          <a:effectLst/>
                          <a:latin typeface="Helvetica" panose="020B0604020202020204" pitchFamily="34" charset="0"/>
                        </a:rPr>
                        <a:t>文件存储</a:t>
                      </a:r>
                      <a:endParaRPr lang="zh-CN" altLang="en-US" dirty="0">
                        <a:effectLst/>
                      </a:endParaRPr>
                    </a:p>
                  </a:txBody>
                  <a:tcPr anchor="ctr">
                    <a:solidFill>
                      <a:srgbClr val="0070C0"/>
                    </a:solidFill>
                  </a:tcPr>
                </a:tc>
                <a:tc>
                  <a:txBody>
                    <a:bodyPr/>
                    <a:lstStyle/>
                    <a:p>
                      <a:r>
                        <a:rPr lang="zh-CN" altLang="en-US" b="1" dirty="0">
                          <a:effectLst/>
                          <a:latin typeface="Helvetica" panose="020B0604020202020204" pitchFamily="34" charset="0"/>
                        </a:rPr>
                        <a:t>对象存储</a:t>
                      </a:r>
                      <a:endParaRPr lang="zh-CN" altLang="en-US" dirty="0">
                        <a:effectLst/>
                      </a:endParaRPr>
                    </a:p>
                  </a:txBody>
                  <a:tcPr anchor="ctr">
                    <a:solidFill>
                      <a:srgbClr val="0070C0"/>
                    </a:solidFill>
                  </a:tcPr>
                </a:tc>
                <a:extLst>
                  <a:ext uri="{0D108BD9-81ED-4DB2-BD59-A6C34878D82A}">
                    <a16:rowId xmlns:a16="http://schemas.microsoft.com/office/drawing/2014/main" val="2078820411"/>
                  </a:ext>
                </a:extLst>
              </a:tr>
              <a:tr h="370840">
                <a:tc>
                  <a:txBody>
                    <a:bodyPr/>
                    <a:lstStyle/>
                    <a:p>
                      <a:r>
                        <a:rPr lang="zh-CN" altLang="en-US">
                          <a:effectLst/>
                        </a:rPr>
                        <a:t>文件管理</a:t>
                      </a:r>
                    </a:p>
                  </a:txBody>
                  <a:tcPr anchor="ctr"/>
                </a:tc>
                <a:tc>
                  <a:txBody>
                    <a:bodyPr/>
                    <a:lstStyle/>
                    <a:p>
                      <a:r>
                        <a:rPr lang="zh-CN" altLang="en-US" dirty="0">
                          <a:effectLst/>
                        </a:rPr>
                        <a:t>可以存储文件，但需要执行初始化</a:t>
                      </a:r>
                    </a:p>
                  </a:txBody>
                  <a:tcPr anchor="ctr"/>
                </a:tc>
                <a:tc>
                  <a:txBody>
                    <a:bodyPr/>
                    <a:lstStyle/>
                    <a:p>
                      <a:r>
                        <a:rPr lang="zh-CN" altLang="en-US" dirty="0">
                          <a:effectLst/>
                        </a:rPr>
                        <a:t>文件目录权限管理</a:t>
                      </a:r>
                    </a:p>
                  </a:txBody>
                  <a:tcPr anchor="ctr"/>
                </a:tc>
                <a:tc>
                  <a:txBody>
                    <a:bodyPr/>
                    <a:lstStyle/>
                    <a:p>
                      <a:r>
                        <a:rPr lang="zh-CN" altLang="en-US" dirty="0">
                          <a:effectLst/>
                        </a:rPr>
                        <a:t>将文件存储为对象。使用现有应用程序访问对象存储中的文件需要新的代码和使用 </a:t>
                      </a:r>
                      <a:r>
                        <a:rPr lang="en-US" altLang="zh-CN" dirty="0">
                          <a:effectLst/>
                        </a:rPr>
                        <a:t>API</a:t>
                      </a:r>
                      <a:endParaRPr lang="zh-CN" altLang="en-US" dirty="0">
                        <a:effectLst/>
                      </a:endParaRPr>
                    </a:p>
                  </a:txBody>
                  <a:tcPr anchor="ctr"/>
                </a:tc>
                <a:extLst>
                  <a:ext uri="{0D108BD9-81ED-4DB2-BD59-A6C34878D82A}">
                    <a16:rowId xmlns:a16="http://schemas.microsoft.com/office/drawing/2014/main" val="1975599004"/>
                  </a:ext>
                </a:extLst>
              </a:tr>
              <a:tr h="370840">
                <a:tc>
                  <a:txBody>
                    <a:bodyPr/>
                    <a:lstStyle/>
                    <a:p>
                      <a:r>
                        <a:rPr lang="zh-CN" altLang="en-US">
                          <a:effectLst/>
                        </a:rPr>
                        <a:t>元数据管理</a:t>
                      </a:r>
                    </a:p>
                  </a:txBody>
                  <a:tcPr anchor="ctr"/>
                </a:tc>
                <a:tc>
                  <a:txBody>
                    <a:bodyPr/>
                    <a:lstStyle/>
                    <a:p>
                      <a:r>
                        <a:rPr lang="zh-CN" altLang="en-US" dirty="0">
                          <a:effectLst/>
                        </a:rPr>
                        <a:t>使用的关联元数据很少</a:t>
                      </a:r>
                    </a:p>
                  </a:txBody>
                  <a:tcPr anchor="ctr"/>
                </a:tc>
                <a:tc>
                  <a:txBody>
                    <a:bodyPr/>
                    <a:lstStyle/>
                    <a:p>
                      <a:r>
                        <a:rPr lang="zh-CN" altLang="en-US" dirty="0">
                          <a:effectLst/>
                        </a:rPr>
                        <a:t>仅存储与文件相关的有限元数据</a:t>
                      </a:r>
                    </a:p>
                  </a:txBody>
                  <a:tcPr anchor="ctr"/>
                </a:tc>
                <a:tc>
                  <a:txBody>
                    <a:bodyPr/>
                    <a:lstStyle/>
                    <a:p>
                      <a:r>
                        <a:rPr lang="zh-CN" altLang="en-US" dirty="0">
                          <a:effectLst/>
                        </a:rPr>
                        <a:t>可以存储任何对象的无限元数据，定义自定义元数据字段</a:t>
                      </a:r>
                    </a:p>
                  </a:txBody>
                  <a:tcPr anchor="ctr"/>
                </a:tc>
                <a:extLst>
                  <a:ext uri="{0D108BD9-81ED-4DB2-BD59-A6C34878D82A}">
                    <a16:rowId xmlns:a16="http://schemas.microsoft.com/office/drawing/2014/main" val="705412751"/>
                  </a:ext>
                </a:extLst>
              </a:tr>
              <a:tr h="370840">
                <a:tc>
                  <a:txBody>
                    <a:bodyPr/>
                    <a:lstStyle/>
                    <a:p>
                      <a:r>
                        <a:rPr lang="zh-CN" altLang="en-US">
                          <a:effectLst/>
                        </a:rPr>
                        <a:t>性能</a:t>
                      </a:r>
                    </a:p>
                  </a:txBody>
                  <a:tcPr anchor="ctr"/>
                </a:tc>
                <a:tc>
                  <a:txBody>
                    <a:bodyPr/>
                    <a:lstStyle/>
                    <a:p>
                      <a:r>
                        <a:rPr lang="zh-CN" altLang="en-US" dirty="0">
                          <a:effectLst/>
                        </a:rPr>
                        <a:t>高性能、低延迟和快速的数据传输</a:t>
                      </a:r>
                    </a:p>
                  </a:txBody>
                  <a:tcPr anchor="ctr"/>
                </a:tc>
                <a:tc>
                  <a:txBody>
                    <a:bodyPr/>
                    <a:lstStyle/>
                    <a:p>
                      <a:r>
                        <a:rPr lang="zh-CN" altLang="en-US" dirty="0">
                          <a:effectLst/>
                        </a:rPr>
                        <a:t>并发访问，性能高</a:t>
                      </a:r>
                    </a:p>
                  </a:txBody>
                  <a:tcPr anchor="ctr"/>
                </a:tc>
                <a:tc>
                  <a:txBody>
                    <a:bodyPr/>
                    <a:lstStyle/>
                    <a:p>
                      <a:r>
                        <a:rPr lang="zh-CN" altLang="en-US" dirty="0">
                          <a:effectLst/>
                        </a:rPr>
                        <a:t>以最小的延迟存储无限数据</a:t>
                      </a:r>
                    </a:p>
                  </a:txBody>
                  <a:tcPr anchor="ctr"/>
                </a:tc>
                <a:extLst>
                  <a:ext uri="{0D108BD9-81ED-4DB2-BD59-A6C34878D82A}">
                    <a16:rowId xmlns:a16="http://schemas.microsoft.com/office/drawing/2014/main" val="1228668869"/>
                  </a:ext>
                </a:extLst>
              </a:tr>
              <a:tr h="370840">
                <a:tc>
                  <a:txBody>
                    <a:bodyPr/>
                    <a:lstStyle/>
                    <a:p>
                      <a:r>
                        <a:rPr lang="zh-CN" altLang="en-US">
                          <a:effectLst/>
                        </a:rPr>
                        <a:t>物理存储</a:t>
                      </a:r>
                    </a:p>
                  </a:txBody>
                  <a:tcPr anchor="ctr"/>
                </a:tc>
                <a:tc>
                  <a:txBody>
                    <a:bodyPr/>
                    <a:lstStyle/>
                    <a:p>
                      <a:r>
                        <a:rPr lang="zh-CN" altLang="en-US" dirty="0">
                          <a:effectLst/>
                        </a:rPr>
                        <a:t>固态硬盘（</a:t>
                      </a:r>
                      <a:r>
                        <a:rPr lang="en-US" altLang="zh-CN" dirty="0">
                          <a:effectLst/>
                        </a:rPr>
                        <a:t>SSD</a:t>
                      </a:r>
                      <a:r>
                        <a:rPr lang="zh-CN" altLang="en-US" dirty="0">
                          <a:effectLst/>
                        </a:rPr>
                        <a:t>）</a:t>
                      </a:r>
                      <a:r>
                        <a:rPr lang="en-US" altLang="zh-CN" dirty="0">
                          <a:effectLst/>
                        </a:rPr>
                        <a:t>/</a:t>
                      </a:r>
                      <a:r>
                        <a:rPr lang="zh-CN" altLang="en-US" dirty="0">
                          <a:effectLst/>
                        </a:rPr>
                        <a:t>普通硬盘（</a:t>
                      </a:r>
                      <a:r>
                        <a:rPr lang="en-US" altLang="zh-CN" dirty="0">
                          <a:effectLst/>
                        </a:rPr>
                        <a:t>HDD</a:t>
                      </a:r>
                      <a:r>
                        <a:rPr lang="zh-CN" altLang="en-US" dirty="0">
                          <a:effectLst/>
                        </a:rPr>
                        <a:t>）</a:t>
                      </a:r>
                    </a:p>
                  </a:txBody>
                  <a:tcPr anchor="ctr"/>
                </a:tc>
                <a:tc>
                  <a:txBody>
                    <a:bodyPr/>
                    <a:lstStyle/>
                    <a:p>
                      <a:r>
                        <a:rPr lang="zh-CN" altLang="en-US" dirty="0">
                          <a:effectLst/>
                        </a:rPr>
                        <a:t>分布在多存储节点</a:t>
                      </a:r>
                    </a:p>
                  </a:txBody>
                  <a:tcPr anchor="ctr"/>
                </a:tc>
                <a:tc>
                  <a:txBody>
                    <a:bodyPr/>
                    <a:lstStyle/>
                    <a:p>
                      <a:r>
                        <a:rPr lang="zh-CN" altLang="en-US" dirty="0">
                          <a:effectLst/>
                        </a:rPr>
                        <a:t>分布在多个存储节点</a:t>
                      </a:r>
                    </a:p>
                  </a:txBody>
                  <a:tcPr anchor="ctr"/>
                </a:tc>
                <a:extLst>
                  <a:ext uri="{0D108BD9-81ED-4DB2-BD59-A6C34878D82A}">
                    <a16:rowId xmlns:a16="http://schemas.microsoft.com/office/drawing/2014/main" val="2010572932"/>
                  </a:ext>
                </a:extLst>
              </a:tr>
              <a:tr h="370840">
                <a:tc>
                  <a:txBody>
                    <a:bodyPr/>
                    <a:lstStyle/>
                    <a:p>
                      <a:r>
                        <a:rPr lang="zh-CN" altLang="en-US">
                          <a:effectLst/>
                        </a:rPr>
                        <a:t>可扩展性</a:t>
                      </a:r>
                    </a:p>
                  </a:txBody>
                  <a:tcPr anchor="ctr"/>
                </a:tc>
                <a:tc>
                  <a:txBody>
                    <a:bodyPr/>
                    <a:lstStyle/>
                    <a:p>
                      <a:r>
                        <a:rPr lang="zh-CN" altLang="en-US" dirty="0">
                          <a:effectLst/>
                        </a:rPr>
                        <a:t>有一定限制</a:t>
                      </a:r>
                    </a:p>
                  </a:txBody>
                  <a:tcPr anchor="ctr"/>
                </a:tc>
                <a:tc>
                  <a:txBody>
                    <a:bodyPr/>
                    <a:lstStyle/>
                    <a:p>
                      <a:r>
                        <a:rPr lang="zh-CN" altLang="en-US" dirty="0">
                          <a:effectLst/>
                        </a:rPr>
                        <a:t>有一定限制</a:t>
                      </a:r>
                    </a:p>
                  </a:txBody>
                  <a:tcPr anchor="ctr"/>
                </a:tc>
                <a:tc>
                  <a:txBody>
                    <a:bodyPr/>
                    <a:lstStyle/>
                    <a:p>
                      <a:r>
                        <a:rPr lang="zh-CN" altLang="en-US" dirty="0">
                          <a:effectLst/>
                        </a:rPr>
                        <a:t>无限扩展</a:t>
                      </a:r>
                    </a:p>
                  </a:txBody>
                  <a:tcPr anchor="ctr"/>
                </a:tc>
                <a:extLst>
                  <a:ext uri="{0D108BD9-81ED-4DB2-BD59-A6C34878D82A}">
                    <a16:rowId xmlns:a16="http://schemas.microsoft.com/office/drawing/2014/main" val="2708737202"/>
                  </a:ext>
                </a:extLst>
              </a:tr>
            </a:tbl>
          </a:graphicData>
        </a:graphic>
      </p:graphicFrame>
      <p:sp>
        <p:nvSpPr>
          <p:cNvPr id="4" name="日期占位符 3">
            <a:extLst>
              <a:ext uri="{FF2B5EF4-FFF2-40B4-BE49-F238E27FC236}">
                <a16:creationId xmlns:a16="http://schemas.microsoft.com/office/drawing/2014/main" id="{195628FE-2B0A-42A8-8411-A347714A0920}"/>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BF1FB238-737E-4F6A-9741-CF3778453B76}"/>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27ECC1EC-4FD3-40A0-94BF-5B7C8AAD94B6}"/>
              </a:ext>
            </a:extLst>
          </p:cNvPr>
          <p:cNvSpPr>
            <a:spLocks noGrp="1"/>
          </p:cNvSpPr>
          <p:nvPr>
            <p:ph type="sldNum" sz="quarter" idx="4"/>
          </p:nvPr>
        </p:nvSpPr>
        <p:spPr/>
        <p:txBody>
          <a:bodyPr/>
          <a:lstStyle/>
          <a:p>
            <a:fld id="{CE6D3C30-BE9F-424B-BA82-356D36D3824A}" type="slidenum">
              <a:rPr lang="zh-CN" altLang="en-US" smtClean="0"/>
              <a:t>12</a:t>
            </a:fld>
            <a:endParaRPr lang="zh-CN" altLang="en-US"/>
          </a:p>
        </p:txBody>
      </p:sp>
    </p:spTree>
    <p:extLst>
      <p:ext uri="{BB962C8B-B14F-4D97-AF65-F5344CB8AC3E}">
        <p14:creationId xmlns:p14="http://schemas.microsoft.com/office/powerpoint/2010/main" val="3890356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1BB315-AF73-40B5-8E93-29D7A26FD885}"/>
              </a:ext>
            </a:extLst>
          </p:cNvPr>
          <p:cNvSpPr>
            <a:spLocks noGrp="1"/>
          </p:cNvSpPr>
          <p:nvPr>
            <p:ph type="title"/>
          </p:nvPr>
        </p:nvSpPr>
        <p:spPr/>
        <p:txBody>
          <a:bodyPr/>
          <a:lstStyle/>
          <a:p>
            <a:r>
              <a:rPr lang="zh-CN" altLang="en-US" dirty="0"/>
              <a:t>本地文件系统</a:t>
            </a:r>
          </a:p>
        </p:txBody>
      </p:sp>
      <p:sp>
        <p:nvSpPr>
          <p:cNvPr id="3" name="内容占位符 2">
            <a:extLst>
              <a:ext uri="{FF2B5EF4-FFF2-40B4-BE49-F238E27FC236}">
                <a16:creationId xmlns:a16="http://schemas.microsoft.com/office/drawing/2014/main" id="{E3C078C6-F43E-4462-AF08-0B54B37E6241}"/>
              </a:ext>
            </a:extLst>
          </p:cNvPr>
          <p:cNvSpPr>
            <a:spLocks noGrp="1"/>
          </p:cNvSpPr>
          <p:nvPr>
            <p:ph idx="1"/>
          </p:nvPr>
        </p:nvSpPr>
        <p:spPr>
          <a:xfrm>
            <a:off x="838200" y="1143001"/>
            <a:ext cx="10666228" cy="5158562"/>
          </a:xfrm>
        </p:spPr>
        <p:txBody>
          <a:bodyPr/>
          <a:lstStyle/>
          <a:p>
            <a:r>
              <a:rPr lang="zh-CN" altLang="en-US" dirty="0"/>
              <a:t>本地文件系统是指直接连接到计算机硬件上的文件系统</a:t>
            </a:r>
            <a:endParaRPr lang="en-US" altLang="zh-CN" dirty="0"/>
          </a:p>
          <a:p>
            <a:r>
              <a:rPr lang="zh-CN" altLang="en-US" dirty="0"/>
              <a:t>本地文件系统的组成</a:t>
            </a:r>
            <a:endParaRPr lang="en-US" altLang="zh-CN" dirty="0"/>
          </a:p>
          <a:p>
            <a:pPr lvl="1"/>
            <a:r>
              <a:rPr lang="zh-CN" altLang="en-US" sz="2000" dirty="0"/>
              <a:t>卷（</a:t>
            </a:r>
            <a:r>
              <a:rPr lang="en-US" altLang="zh-CN" sz="2000" dirty="0"/>
              <a:t>Volume</a:t>
            </a:r>
            <a:r>
              <a:rPr lang="zh-CN" altLang="en-US" sz="2000" dirty="0"/>
              <a:t>）：一个卷就是一个逻辑上的存储单元，可以是一个分区、一个硬盘或一个网络共享</a:t>
            </a:r>
          </a:p>
          <a:p>
            <a:pPr lvl="1"/>
            <a:r>
              <a:rPr lang="zh-CN" altLang="en-US" sz="2000" dirty="0"/>
              <a:t>目录（</a:t>
            </a:r>
            <a:r>
              <a:rPr lang="en-US" altLang="zh-CN" sz="2000" dirty="0"/>
              <a:t>Directory</a:t>
            </a:r>
            <a:r>
              <a:rPr lang="zh-CN" altLang="en-US" sz="2000" dirty="0"/>
              <a:t>）：用于组织文件的层次结构，就像文件夹一样</a:t>
            </a:r>
          </a:p>
          <a:p>
            <a:pPr lvl="1"/>
            <a:r>
              <a:rPr lang="zh-CN" altLang="en-US" sz="2000" dirty="0"/>
              <a:t>文件（</a:t>
            </a:r>
            <a:r>
              <a:rPr lang="en-US" altLang="zh-CN" sz="2000" dirty="0"/>
              <a:t>File</a:t>
            </a:r>
            <a:r>
              <a:rPr lang="zh-CN" altLang="en-US" sz="2000" dirty="0"/>
              <a:t>）：存储数据的基本单位，可以是文本、图像、视频等</a:t>
            </a:r>
          </a:p>
          <a:p>
            <a:pPr lvl="1"/>
            <a:r>
              <a:rPr lang="zh-CN" altLang="en-US" sz="2000" dirty="0"/>
              <a:t>元数据（</a:t>
            </a:r>
            <a:r>
              <a:rPr lang="en-US" altLang="zh-CN" sz="2000" dirty="0"/>
              <a:t>Metadata</a:t>
            </a:r>
            <a:r>
              <a:rPr lang="zh-CN" altLang="en-US" sz="2000" dirty="0"/>
              <a:t>）：描述文件属性的信息，如文件大小、创建时间、权限等</a:t>
            </a:r>
            <a:endParaRPr lang="en-US" altLang="zh-CN" sz="2000" dirty="0"/>
          </a:p>
          <a:p>
            <a:r>
              <a:rPr lang="zh-CN" altLang="en-US" sz="2400" dirty="0"/>
              <a:t>常用的本地文件系统</a:t>
            </a:r>
            <a:endParaRPr lang="en-US" altLang="zh-CN" sz="2400" dirty="0"/>
          </a:p>
          <a:p>
            <a:pPr lvl="1"/>
            <a:r>
              <a:rPr lang="en-US" altLang="zh-CN" sz="2000" dirty="0"/>
              <a:t>FAT</a:t>
            </a:r>
            <a:r>
              <a:rPr lang="zh-CN" altLang="en-US" sz="2000" dirty="0"/>
              <a:t>：用于</a:t>
            </a:r>
            <a:r>
              <a:rPr lang="en-US" altLang="zh-CN" sz="2000" dirty="0"/>
              <a:t>USB</a:t>
            </a:r>
            <a:r>
              <a:rPr lang="zh-CN" altLang="en-US" sz="2000" dirty="0"/>
              <a:t>闪存驱动器、</a:t>
            </a:r>
            <a:r>
              <a:rPr lang="en-US" altLang="zh-CN" sz="2000" dirty="0"/>
              <a:t>SD</a:t>
            </a:r>
            <a:r>
              <a:rPr lang="zh-CN" altLang="en-US" sz="2000" dirty="0"/>
              <a:t>卡和其他可移动存储设备</a:t>
            </a:r>
            <a:endParaRPr lang="en-US" altLang="zh-CN" sz="2000" dirty="0"/>
          </a:p>
          <a:p>
            <a:pPr lvl="1"/>
            <a:r>
              <a:rPr lang="en-US" altLang="zh-CN" sz="2000" dirty="0"/>
              <a:t>NTFS</a:t>
            </a:r>
            <a:r>
              <a:rPr lang="zh-CN" altLang="en-US" sz="2000" dirty="0"/>
              <a:t>：</a:t>
            </a:r>
            <a:r>
              <a:rPr lang="en-US" altLang="zh-CN" sz="2000" dirty="0"/>
              <a:t>Windows</a:t>
            </a:r>
            <a:r>
              <a:rPr lang="zh-CN" altLang="en-US" sz="2000" dirty="0"/>
              <a:t>操作系统的主要文件系统</a:t>
            </a:r>
            <a:endParaRPr lang="en-US" altLang="zh-CN" sz="2000" dirty="0"/>
          </a:p>
          <a:p>
            <a:pPr lvl="1"/>
            <a:r>
              <a:rPr lang="en-US" altLang="zh-CN" sz="2000" dirty="0"/>
              <a:t>Ext2/Ext3/Ext4</a:t>
            </a:r>
            <a:r>
              <a:rPr lang="zh-CN" altLang="en-US" sz="2000" dirty="0"/>
              <a:t>：</a:t>
            </a:r>
            <a:r>
              <a:rPr lang="en-US" altLang="zh-CN" sz="2000" dirty="0"/>
              <a:t>Linux</a:t>
            </a:r>
            <a:r>
              <a:rPr lang="zh-CN" altLang="en-US" sz="2000" dirty="0"/>
              <a:t>系统中最常用的文件系统</a:t>
            </a:r>
            <a:endParaRPr lang="en-US" altLang="zh-CN" sz="2000" dirty="0"/>
          </a:p>
          <a:p>
            <a:pPr lvl="1"/>
            <a:r>
              <a:rPr lang="en-US" altLang="zh-CN" sz="2000" dirty="0"/>
              <a:t>XFS</a:t>
            </a:r>
            <a:r>
              <a:rPr lang="zh-CN" altLang="en-US" sz="2000" dirty="0"/>
              <a:t>：高性能的文件系统</a:t>
            </a:r>
            <a:endParaRPr lang="en-US" altLang="zh-CN" sz="2000" dirty="0"/>
          </a:p>
          <a:p>
            <a:pPr lvl="1"/>
            <a:r>
              <a:rPr lang="en-US" altLang="zh-CN" sz="2000" dirty="0"/>
              <a:t>ZFS </a:t>
            </a:r>
            <a:r>
              <a:rPr lang="zh-CN" altLang="en-US" sz="2000" dirty="0"/>
              <a:t>：由</a:t>
            </a:r>
            <a:r>
              <a:rPr lang="en-US" altLang="zh-CN" sz="2000" dirty="0"/>
              <a:t>Sun Microsystems</a:t>
            </a:r>
            <a:r>
              <a:rPr lang="zh-CN" altLang="en-US" sz="2000" dirty="0"/>
              <a:t>开发的一个先进的文件系统</a:t>
            </a:r>
            <a:endParaRPr lang="en-US" altLang="zh-CN" sz="2000" dirty="0"/>
          </a:p>
          <a:p>
            <a:pPr lvl="1"/>
            <a:endParaRPr lang="zh-CN" altLang="en-US" sz="2000" dirty="0"/>
          </a:p>
        </p:txBody>
      </p:sp>
      <p:sp>
        <p:nvSpPr>
          <p:cNvPr id="4" name="日期占位符 3">
            <a:extLst>
              <a:ext uri="{FF2B5EF4-FFF2-40B4-BE49-F238E27FC236}">
                <a16:creationId xmlns:a16="http://schemas.microsoft.com/office/drawing/2014/main" id="{8666B9B5-8004-4482-A7E2-98BFFD5D641E}"/>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FC6498A2-4570-4BDC-B663-5759A2780778}"/>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CD7BA061-67C8-4F66-ACF4-CB9D608A7CF1}"/>
              </a:ext>
            </a:extLst>
          </p:cNvPr>
          <p:cNvSpPr>
            <a:spLocks noGrp="1"/>
          </p:cNvSpPr>
          <p:nvPr>
            <p:ph type="sldNum" sz="quarter" idx="4"/>
          </p:nvPr>
        </p:nvSpPr>
        <p:spPr/>
        <p:txBody>
          <a:bodyPr/>
          <a:lstStyle/>
          <a:p>
            <a:fld id="{CE6D3C30-BE9F-424B-BA82-356D36D3824A}" type="slidenum">
              <a:rPr lang="zh-CN" altLang="en-US" smtClean="0"/>
              <a:t>13</a:t>
            </a:fld>
            <a:endParaRPr lang="zh-CN" altLang="en-US"/>
          </a:p>
        </p:txBody>
      </p:sp>
    </p:spTree>
    <p:extLst>
      <p:ext uri="{BB962C8B-B14F-4D97-AF65-F5344CB8AC3E}">
        <p14:creationId xmlns:p14="http://schemas.microsoft.com/office/powerpoint/2010/main" val="1122936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2DAD27-C545-460F-86E8-9565CD7806FC}"/>
              </a:ext>
            </a:extLst>
          </p:cNvPr>
          <p:cNvSpPr>
            <a:spLocks noGrp="1"/>
          </p:cNvSpPr>
          <p:nvPr>
            <p:ph type="title"/>
          </p:nvPr>
        </p:nvSpPr>
        <p:spPr/>
        <p:txBody>
          <a:bodyPr/>
          <a:lstStyle/>
          <a:p>
            <a:r>
              <a:rPr lang="zh-CN" altLang="en-US" dirty="0"/>
              <a:t>本地文件系统 </a:t>
            </a:r>
            <a:r>
              <a:rPr lang="en-US" altLang="zh-CN" dirty="0"/>
              <a:t>vs </a:t>
            </a:r>
            <a:r>
              <a:rPr lang="zh-CN" altLang="en-US" dirty="0"/>
              <a:t>分布式文件系统</a:t>
            </a:r>
          </a:p>
        </p:txBody>
      </p:sp>
      <p:sp>
        <p:nvSpPr>
          <p:cNvPr id="4" name="日期占位符 3">
            <a:extLst>
              <a:ext uri="{FF2B5EF4-FFF2-40B4-BE49-F238E27FC236}">
                <a16:creationId xmlns:a16="http://schemas.microsoft.com/office/drawing/2014/main" id="{02E01204-EB23-4AC1-A1F3-67B1CAF88F10}"/>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440D855A-4011-418E-8C06-05896720190F}"/>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C97E7FC8-7487-4676-9651-2037085371A5}"/>
              </a:ext>
            </a:extLst>
          </p:cNvPr>
          <p:cNvSpPr>
            <a:spLocks noGrp="1"/>
          </p:cNvSpPr>
          <p:nvPr>
            <p:ph type="sldNum" sz="quarter" idx="4"/>
          </p:nvPr>
        </p:nvSpPr>
        <p:spPr/>
        <p:txBody>
          <a:bodyPr/>
          <a:lstStyle/>
          <a:p>
            <a:fld id="{CE6D3C30-BE9F-424B-BA82-356D36D3824A}" type="slidenum">
              <a:rPr lang="zh-CN" altLang="en-US" smtClean="0"/>
              <a:t>14</a:t>
            </a:fld>
            <a:endParaRPr lang="zh-CN" altLang="en-US"/>
          </a:p>
        </p:txBody>
      </p:sp>
      <p:graphicFrame>
        <p:nvGraphicFramePr>
          <p:cNvPr id="10" name="表格 10">
            <a:extLst>
              <a:ext uri="{FF2B5EF4-FFF2-40B4-BE49-F238E27FC236}">
                <a16:creationId xmlns:a16="http://schemas.microsoft.com/office/drawing/2014/main" id="{2855E82C-4096-46EF-AA51-AA8A08ED37B8}"/>
              </a:ext>
            </a:extLst>
          </p:cNvPr>
          <p:cNvGraphicFramePr>
            <a:graphicFrameLocks noGrp="1"/>
          </p:cNvGraphicFramePr>
          <p:nvPr>
            <p:ph idx="1"/>
          </p:nvPr>
        </p:nvGraphicFramePr>
        <p:xfrm>
          <a:off x="1511255" y="1603743"/>
          <a:ext cx="8796669" cy="3095850"/>
        </p:xfrm>
        <a:graphic>
          <a:graphicData uri="http://schemas.openxmlformats.org/drawingml/2006/table">
            <a:tbl>
              <a:tblPr firstRow="1" bandRow="1">
                <a:tableStyleId>{5C22544A-7EE6-4342-B048-85BDC9FD1C3A}</a:tableStyleId>
              </a:tblPr>
              <a:tblGrid>
                <a:gridCol w="2224317">
                  <a:extLst>
                    <a:ext uri="{9D8B030D-6E8A-4147-A177-3AD203B41FA5}">
                      <a16:colId xmlns:a16="http://schemas.microsoft.com/office/drawing/2014/main" val="950393993"/>
                    </a:ext>
                  </a:extLst>
                </a:gridCol>
                <a:gridCol w="3211033">
                  <a:extLst>
                    <a:ext uri="{9D8B030D-6E8A-4147-A177-3AD203B41FA5}">
                      <a16:colId xmlns:a16="http://schemas.microsoft.com/office/drawing/2014/main" val="923970352"/>
                    </a:ext>
                  </a:extLst>
                </a:gridCol>
                <a:gridCol w="3361319">
                  <a:extLst>
                    <a:ext uri="{9D8B030D-6E8A-4147-A177-3AD203B41FA5}">
                      <a16:colId xmlns:a16="http://schemas.microsoft.com/office/drawing/2014/main" val="948971902"/>
                    </a:ext>
                  </a:extLst>
                </a:gridCol>
              </a:tblGrid>
              <a:tr h="515975">
                <a:tc>
                  <a:txBody>
                    <a:bodyPr/>
                    <a:lstStyle/>
                    <a:p>
                      <a:r>
                        <a:rPr lang="zh-CN" altLang="en-US" sz="2000" dirty="0"/>
                        <a:t>特点</a:t>
                      </a:r>
                    </a:p>
                  </a:txBody>
                  <a:tcPr anchor="ctr">
                    <a:solidFill>
                      <a:srgbClr val="0070C0"/>
                    </a:solidFill>
                  </a:tcPr>
                </a:tc>
                <a:tc>
                  <a:txBody>
                    <a:bodyPr/>
                    <a:lstStyle/>
                    <a:p>
                      <a:r>
                        <a:rPr lang="zh-CN" altLang="en-US" sz="2000"/>
                        <a:t>本地文件系统</a:t>
                      </a:r>
                    </a:p>
                  </a:txBody>
                  <a:tcPr anchor="ctr">
                    <a:solidFill>
                      <a:srgbClr val="0070C0"/>
                    </a:solidFill>
                  </a:tcPr>
                </a:tc>
                <a:tc>
                  <a:txBody>
                    <a:bodyPr/>
                    <a:lstStyle/>
                    <a:p>
                      <a:r>
                        <a:rPr lang="zh-CN" altLang="en-US" sz="2000" dirty="0"/>
                        <a:t>分布式文件系统</a:t>
                      </a:r>
                    </a:p>
                  </a:txBody>
                  <a:tcPr anchor="ctr">
                    <a:solidFill>
                      <a:srgbClr val="0070C0"/>
                    </a:solidFill>
                  </a:tcPr>
                </a:tc>
                <a:extLst>
                  <a:ext uri="{0D108BD9-81ED-4DB2-BD59-A6C34878D82A}">
                    <a16:rowId xmlns:a16="http://schemas.microsoft.com/office/drawing/2014/main" val="537697201"/>
                  </a:ext>
                </a:extLst>
              </a:tr>
              <a:tr h="515975">
                <a:tc>
                  <a:txBody>
                    <a:bodyPr/>
                    <a:lstStyle/>
                    <a:p>
                      <a:r>
                        <a:rPr lang="zh-CN" altLang="en-US" sz="2000"/>
                        <a:t>存储介质</a:t>
                      </a:r>
                    </a:p>
                  </a:txBody>
                  <a:tcPr anchor="ctr"/>
                </a:tc>
                <a:tc>
                  <a:txBody>
                    <a:bodyPr/>
                    <a:lstStyle/>
                    <a:p>
                      <a:r>
                        <a:rPr lang="zh-CN" altLang="en-US" sz="2000" dirty="0"/>
                        <a:t>本地磁盘</a:t>
                      </a:r>
                    </a:p>
                  </a:txBody>
                  <a:tcPr anchor="ctr"/>
                </a:tc>
                <a:tc>
                  <a:txBody>
                    <a:bodyPr/>
                    <a:lstStyle/>
                    <a:p>
                      <a:r>
                        <a:rPr lang="zh-CN" altLang="en-US" sz="2000"/>
                        <a:t>多台计算机上的磁盘</a:t>
                      </a:r>
                    </a:p>
                  </a:txBody>
                  <a:tcPr anchor="ctr"/>
                </a:tc>
                <a:extLst>
                  <a:ext uri="{0D108BD9-81ED-4DB2-BD59-A6C34878D82A}">
                    <a16:rowId xmlns:a16="http://schemas.microsoft.com/office/drawing/2014/main" val="857009713"/>
                  </a:ext>
                </a:extLst>
              </a:tr>
              <a:tr h="515975">
                <a:tc>
                  <a:txBody>
                    <a:bodyPr/>
                    <a:lstStyle/>
                    <a:p>
                      <a:r>
                        <a:rPr lang="zh-CN" altLang="en-US" sz="2000"/>
                        <a:t>访问方式</a:t>
                      </a:r>
                    </a:p>
                  </a:txBody>
                  <a:tcPr anchor="ctr"/>
                </a:tc>
                <a:tc>
                  <a:txBody>
                    <a:bodyPr/>
                    <a:lstStyle/>
                    <a:p>
                      <a:r>
                        <a:rPr lang="zh-CN" altLang="en-US" sz="2000"/>
                        <a:t>直接访问</a:t>
                      </a:r>
                    </a:p>
                  </a:txBody>
                  <a:tcPr anchor="ctr"/>
                </a:tc>
                <a:tc>
                  <a:txBody>
                    <a:bodyPr/>
                    <a:lstStyle/>
                    <a:p>
                      <a:r>
                        <a:rPr lang="zh-CN" altLang="en-US" sz="2000" dirty="0"/>
                        <a:t>通过网络访问</a:t>
                      </a:r>
                    </a:p>
                  </a:txBody>
                  <a:tcPr anchor="ctr"/>
                </a:tc>
                <a:extLst>
                  <a:ext uri="{0D108BD9-81ED-4DB2-BD59-A6C34878D82A}">
                    <a16:rowId xmlns:a16="http://schemas.microsoft.com/office/drawing/2014/main" val="2883665151"/>
                  </a:ext>
                </a:extLst>
              </a:tr>
              <a:tr h="515975">
                <a:tc>
                  <a:txBody>
                    <a:bodyPr/>
                    <a:lstStyle/>
                    <a:p>
                      <a:r>
                        <a:rPr lang="zh-CN" altLang="en-US" sz="2000" dirty="0"/>
                        <a:t>扩展性</a:t>
                      </a:r>
                    </a:p>
                  </a:txBody>
                  <a:tcPr anchor="ctr"/>
                </a:tc>
                <a:tc>
                  <a:txBody>
                    <a:bodyPr/>
                    <a:lstStyle/>
                    <a:p>
                      <a:r>
                        <a:rPr lang="zh-CN" altLang="en-US" sz="2000"/>
                        <a:t>较差</a:t>
                      </a:r>
                    </a:p>
                  </a:txBody>
                  <a:tcPr anchor="ctr"/>
                </a:tc>
                <a:tc>
                  <a:txBody>
                    <a:bodyPr/>
                    <a:lstStyle/>
                    <a:p>
                      <a:r>
                        <a:rPr lang="zh-CN" altLang="en-US" sz="2000"/>
                        <a:t>良好</a:t>
                      </a:r>
                    </a:p>
                  </a:txBody>
                  <a:tcPr anchor="ctr"/>
                </a:tc>
                <a:extLst>
                  <a:ext uri="{0D108BD9-81ED-4DB2-BD59-A6C34878D82A}">
                    <a16:rowId xmlns:a16="http://schemas.microsoft.com/office/drawing/2014/main" val="1246506916"/>
                  </a:ext>
                </a:extLst>
              </a:tr>
              <a:tr h="515975">
                <a:tc>
                  <a:txBody>
                    <a:bodyPr/>
                    <a:lstStyle/>
                    <a:p>
                      <a:r>
                        <a:rPr lang="zh-CN" altLang="en-US" sz="2000" dirty="0"/>
                        <a:t>可靠性</a:t>
                      </a:r>
                    </a:p>
                  </a:txBody>
                  <a:tcPr anchor="ctr"/>
                </a:tc>
                <a:tc>
                  <a:txBody>
                    <a:bodyPr/>
                    <a:lstStyle/>
                    <a:p>
                      <a:r>
                        <a:rPr lang="zh-CN" altLang="en-US" sz="2000"/>
                        <a:t>依赖于本地硬件</a:t>
                      </a:r>
                    </a:p>
                  </a:txBody>
                  <a:tcPr anchor="ctr"/>
                </a:tc>
                <a:tc>
                  <a:txBody>
                    <a:bodyPr/>
                    <a:lstStyle/>
                    <a:p>
                      <a:r>
                        <a:rPr lang="zh-CN" altLang="en-US" sz="2000"/>
                        <a:t>通过冗余提高可靠性</a:t>
                      </a:r>
                    </a:p>
                  </a:txBody>
                  <a:tcPr anchor="ctr"/>
                </a:tc>
                <a:extLst>
                  <a:ext uri="{0D108BD9-81ED-4DB2-BD59-A6C34878D82A}">
                    <a16:rowId xmlns:a16="http://schemas.microsoft.com/office/drawing/2014/main" val="1719731048"/>
                  </a:ext>
                </a:extLst>
              </a:tr>
              <a:tr h="515975">
                <a:tc>
                  <a:txBody>
                    <a:bodyPr/>
                    <a:lstStyle/>
                    <a:p>
                      <a:r>
                        <a:rPr lang="zh-CN" altLang="en-US" sz="2000"/>
                        <a:t>应用场景</a:t>
                      </a:r>
                    </a:p>
                  </a:txBody>
                  <a:tcPr anchor="ctr"/>
                </a:tc>
                <a:tc>
                  <a:txBody>
                    <a:bodyPr/>
                    <a:lstStyle/>
                    <a:p>
                      <a:r>
                        <a:rPr lang="zh-CN" altLang="en-US" sz="2000" dirty="0"/>
                        <a:t>单机或小型局域网</a:t>
                      </a:r>
                    </a:p>
                  </a:txBody>
                  <a:tcPr anchor="ctr"/>
                </a:tc>
                <a:tc>
                  <a:txBody>
                    <a:bodyPr/>
                    <a:lstStyle/>
                    <a:p>
                      <a:r>
                        <a:rPr lang="zh-CN" altLang="en-US" sz="2000" dirty="0"/>
                        <a:t>大规模集群、云计算</a:t>
                      </a:r>
                    </a:p>
                  </a:txBody>
                  <a:tcPr anchor="ctr"/>
                </a:tc>
                <a:extLst>
                  <a:ext uri="{0D108BD9-81ED-4DB2-BD59-A6C34878D82A}">
                    <a16:rowId xmlns:a16="http://schemas.microsoft.com/office/drawing/2014/main" val="3801830048"/>
                  </a:ext>
                </a:extLst>
              </a:tr>
            </a:tbl>
          </a:graphicData>
        </a:graphic>
      </p:graphicFrame>
    </p:spTree>
    <p:extLst>
      <p:ext uri="{BB962C8B-B14F-4D97-AF65-F5344CB8AC3E}">
        <p14:creationId xmlns:p14="http://schemas.microsoft.com/office/powerpoint/2010/main" val="877508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7A4AA6-DD3B-4A77-BAEC-3C4810A2C1C8}"/>
              </a:ext>
            </a:extLst>
          </p:cNvPr>
          <p:cNvSpPr>
            <a:spLocks noGrp="1"/>
          </p:cNvSpPr>
          <p:nvPr>
            <p:ph type="title"/>
          </p:nvPr>
        </p:nvSpPr>
        <p:spPr/>
        <p:txBody>
          <a:bodyPr/>
          <a:lstStyle/>
          <a:p>
            <a:r>
              <a:rPr lang="zh-CN" altLang="en-US" dirty="0"/>
              <a:t>分布式文件系统</a:t>
            </a:r>
          </a:p>
        </p:txBody>
      </p:sp>
      <p:sp>
        <p:nvSpPr>
          <p:cNvPr id="3" name="内容占位符 2">
            <a:extLst>
              <a:ext uri="{FF2B5EF4-FFF2-40B4-BE49-F238E27FC236}">
                <a16:creationId xmlns:a16="http://schemas.microsoft.com/office/drawing/2014/main" id="{B4327D20-9200-4855-A9CA-60A5890B1F72}"/>
              </a:ext>
            </a:extLst>
          </p:cNvPr>
          <p:cNvSpPr>
            <a:spLocks noGrp="1"/>
          </p:cNvSpPr>
          <p:nvPr>
            <p:ph idx="1"/>
          </p:nvPr>
        </p:nvSpPr>
        <p:spPr/>
        <p:txBody>
          <a:bodyPr/>
          <a:lstStyle/>
          <a:p>
            <a:r>
              <a:rPr lang="zh-CN" altLang="en-US" dirty="0"/>
              <a:t>分布式文件系统将</a:t>
            </a:r>
            <a:r>
              <a:rPr lang="zh-CN" altLang="en-US" dirty="0">
                <a:solidFill>
                  <a:srgbClr val="FF0000"/>
                </a:solidFill>
              </a:rPr>
              <a:t>数千盘磁盘，数百台服务器</a:t>
            </a:r>
            <a:r>
              <a:rPr lang="zh-CN" altLang="en-US" dirty="0"/>
              <a:t>组成单一系统镜像</a:t>
            </a:r>
          </a:p>
          <a:p>
            <a:pPr lvl="1"/>
            <a:r>
              <a:rPr lang="zh-CN" altLang="en-US" dirty="0"/>
              <a:t>集群上所有计算节点和登录节点看到的是同一份视图，可以像访问单机文件系统一样访问海量的存储资源</a:t>
            </a:r>
          </a:p>
          <a:p>
            <a:pPr lvl="1"/>
            <a:r>
              <a:rPr lang="zh-CN" altLang="en-US" dirty="0"/>
              <a:t>解决用户资源分配、访问控制、数据可靠性、服务高可用、分级存储等问题</a:t>
            </a:r>
          </a:p>
          <a:p>
            <a:r>
              <a:rPr lang="zh-CN" altLang="en-US" dirty="0"/>
              <a:t>常见的分布式文件系统</a:t>
            </a:r>
            <a:endParaRPr lang="en-US" altLang="zh-CN" dirty="0"/>
          </a:p>
          <a:p>
            <a:pPr lvl="1"/>
            <a:r>
              <a:rPr lang="en-US" altLang="zh-CN" dirty="0"/>
              <a:t>Hadoop HDFS:</a:t>
            </a:r>
            <a:r>
              <a:rPr lang="zh-CN" altLang="en-US" dirty="0"/>
              <a:t>大数据分析、日志存储、数据仓库等</a:t>
            </a:r>
            <a:endParaRPr lang="en-US" altLang="zh-CN" dirty="0"/>
          </a:p>
          <a:p>
            <a:pPr lvl="1"/>
            <a:r>
              <a:rPr lang="en-US" altLang="zh-CN" dirty="0" err="1"/>
              <a:t>Ceph</a:t>
            </a:r>
            <a:r>
              <a:rPr lang="en-US" altLang="zh-CN" dirty="0"/>
              <a:t>:</a:t>
            </a:r>
            <a:r>
              <a:rPr lang="zh-CN" altLang="en-US" dirty="0"/>
              <a:t>云存储、私有云、大数据分析等</a:t>
            </a:r>
            <a:endParaRPr lang="en-US" altLang="zh-CN" dirty="0"/>
          </a:p>
          <a:p>
            <a:pPr lvl="1"/>
            <a:r>
              <a:rPr lang="en-US" altLang="zh-CN" dirty="0" err="1"/>
              <a:t>GlusterFS</a:t>
            </a:r>
            <a:r>
              <a:rPr lang="en-US" altLang="zh-CN" dirty="0"/>
              <a:t>:</a:t>
            </a:r>
            <a:r>
              <a:rPr lang="zh-CN" altLang="en-US" dirty="0"/>
              <a:t>高性能计算、数据共享、备份等</a:t>
            </a:r>
            <a:endParaRPr lang="en-US" altLang="zh-CN" dirty="0"/>
          </a:p>
          <a:p>
            <a:pPr lvl="1"/>
            <a:r>
              <a:rPr lang="en-US" altLang="zh-CN" dirty="0" err="1"/>
              <a:t>Lustre</a:t>
            </a:r>
            <a:r>
              <a:rPr lang="en-US" altLang="zh-CN" dirty="0"/>
              <a:t>:</a:t>
            </a:r>
            <a:r>
              <a:rPr lang="zh-CN" altLang="en-US" dirty="0"/>
              <a:t>超算中心、高性能计算集群</a:t>
            </a:r>
            <a:endParaRPr lang="en-US" altLang="zh-CN" dirty="0"/>
          </a:p>
          <a:p>
            <a:pPr lvl="1"/>
            <a:endParaRPr lang="en-US" altLang="zh-CN" dirty="0"/>
          </a:p>
          <a:p>
            <a:endParaRPr lang="zh-CN" altLang="en-US" dirty="0"/>
          </a:p>
        </p:txBody>
      </p:sp>
      <p:sp>
        <p:nvSpPr>
          <p:cNvPr id="4" name="日期占位符 3">
            <a:extLst>
              <a:ext uri="{FF2B5EF4-FFF2-40B4-BE49-F238E27FC236}">
                <a16:creationId xmlns:a16="http://schemas.microsoft.com/office/drawing/2014/main" id="{A7F47F4C-7113-4EF6-8A07-9F9033F545EE}"/>
              </a:ext>
            </a:extLst>
          </p:cNvPr>
          <p:cNvSpPr>
            <a:spLocks noGrp="1"/>
          </p:cNvSpPr>
          <p:nvPr>
            <p:ph type="dt" sz="half" idx="2"/>
          </p:nvPr>
        </p:nvSpPr>
        <p:spPr/>
        <p:txBody>
          <a:bodyPr/>
          <a:lstStyle/>
          <a:p>
            <a:fld id="{B4009CC6-8797-4646-B9AA-99E5F4692BD2}"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6572A98A-A342-4B0E-9896-EB8C94E36DCC}"/>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1402FF8D-FD4D-495A-AA1C-AE48B70D81E5}"/>
              </a:ext>
            </a:extLst>
          </p:cNvPr>
          <p:cNvSpPr>
            <a:spLocks noGrp="1"/>
          </p:cNvSpPr>
          <p:nvPr>
            <p:ph type="sldNum" sz="quarter" idx="4"/>
          </p:nvPr>
        </p:nvSpPr>
        <p:spPr/>
        <p:txBody>
          <a:bodyPr/>
          <a:lstStyle/>
          <a:p>
            <a:fld id="{CE6D3C30-BE9F-424B-BA82-356D36D3824A}" type="slidenum">
              <a:rPr lang="zh-CN" altLang="en-US" smtClean="0"/>
              <a:t>15</a:t>
            </a:fld>
            <a:endParaRPr lang="zh-CN" altLang="en-US"/>
          </a:p>
        </p:txBody>
      </p:sp>
    </p:spTree>
    <p:extLst>
      <p:ext uri="{BB962C8B-B14F-4D97-AF65-F5344CB8AC3E}">
        <p14:creationId xmlns:p14="http://schemas.microsoft.com/office/powerpoint/2010/main" val="296202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792E1B-4990-4559-B7B8-AE3F220384FE}"/>
              </a:ext>
            </a:extLst>
          </p:cNvPr>
          <p:cNvSpPr>
            <a:spLocks noGrp="1"/>
          </p:cNvSpPr>
          <p:nvPr>
            <p:ph type="title"/>
          </p:nvPr>
        </p:nvSpPr>
        <p:spPr/>
        <p:txBody>
          <a:bodyPr/>
          <a:lstStyle/>
          <a:p>
            <a:r>
              <a:rPr lang="zh-CN" altLang="en-US" dirty="0"/>
              <a:t>分布式文件系统的组成</a:t>
            </a:r>
          </a:p>
        </p:txBody>
      </p:sp>
      <p:sp>
        <p:nvSpPr>
          <p:cNvPr id="3" name="内容占位符 2">
            <a:extLst>
              <a:ext uri="{FF2B5EF4-FFF2-40B4-BE49-F238E27FC236}">
                <a16:creationId xmlns:a16="http://schemas.microsoft.com/office/drawing/2014/main" id="{DCFC623B-141E-4B92-8F1A-C95E42BFAEA1}"/>
              </a:ext>
            </a:extLst>
          </p:cNvPr>
          <p:cNvSpPr>
            <a:spLocks noGrp="1"/>
          </p:cNvSpPr>
          <p:nvPr>
            <p:ph idx="1"/>
          </p:nvPr>
        </p:nvSpPr>
        <p:spPr/>
        <p:txBody>
          <a:bodyPr/>
          <a:lstStyle/>
          <a:p>
            <a:r>
              <a:rPr lang="zh-CN" altLang="en-US" sz="2400" dirty="0"/>
              <a:t>元数据和数据</a:t>
            </a:r>
          </a:p>
          <a:p>
            <a:pPr lvl="1"/>
            <a:r>
              <a:rPr lang="zh-CN" altLang="en-US" sz="2000" dirty="0">
                <a:solidFill>
                  <a:srgbClr val="FF0000"/>
                </a:solidFill>
              </a:rPr>
              <a:t>元数据</a:t>
            </a:r>
            <a:r>
              <a:rPr lang="zh-CN" altLang="en-US" sz="2000" dirty="0"/>
              <a:t>指文件的</a:t>
            </a:r>
            <a:r>
              <a:rPr lang="zh-CN" altLang="en-US" sz="2000" dirty="0">
                <a:solidFill>
                  <a:srgbClr val="FF0000"/>
                </a:solidFill>
              </a:rPr>
              <a:t>属主、访问权限和时间、扩展属性</a:t>
            </a:r>
            <a:r>
              <a:rPr lang="zh-CN" altLang="en-US" sz="2000" dirty="0"/>
              <a:t>等</a:t>
            </a:r>
          </a:p>
          <a:p>
            <a:pPr lvl="1"/>
            <a:r>
              <a:rPr lang="zh-CN" altLang="en-US" sz="2000" dirty="0">
                <a:solidFill>
                  <a:srgbClr val="FF0000"/>
                </a:solidFill>
              </a:rPr>
              <a:t>数据</a:t>
            </a:r>
            <a:r>
              <a:rPr lang="zh-CN" altLang="en-US" sz="2000" dirty="0"/>
              <a:t>是文件的</a:t>
            </a:r>
            <a:r>
              <a:rPr lang="zh-CN" altLang="en-US" sz="2000" dirty="0">
                <a:solidFill>
                  <a:srgbClr val="FF0000"/>
                </a:solidFill>
              </a:rPr>
              <a:t>内容</a:t>
            </a:r>
          </a:p>
          <a:p>
            <a:pPr lvl="1"/>
            <a:r>
              <a:rPr lang="zh-CN" altLang="en-US" sz="2000" dirty="0"/>
              <a:t>元数据和数据</a:t>
            </a:r>
            <a:r>
              <a:rPr lang="zh-CN" altLang="en-US" sz="2000" dirty="0">
                <a:solidFill>
                  <a:srgbClr val="FF0000"/>
                </a:solidFill>
              </a:rPr>
              <a:t>分离</a:t>
            </a:r>
            <a:r>
              <a:rPr lang="zh-CN" altLang="en-US" sz="2000" dirty="0"/>
              <a:t>的设计能够更好的保证数据的一致性和性能的可扩展性</a:t>
            </a:r>
          </a:p>
          <a:p>
            <a:r>
              <a:rPr lang="zh-CN" altLang="en-US" sz="2400" dirty="0"/>
              <a:t>元数据服务器（集群）</a:t>
            </a:r>
          </a:p>
          <a:p>
            <a:pPr lvl="1"/>
            <a:r>
              <a:rPr lang="zh-CN" altLang="en-US" sz="2000" dirty="0"/>
              <a:t>解决文件的逻辑文件名和物理存放位置的映射关系</a:t>
            </a:r>
          </a:p>
          <a:p>
            <a:pPr lvl="2"/>
            <a:r>
              <a:rPr lang="zh-CN" altLang="en-US" sz="1800" dirty="0"/>
              <a:t> </a:t>
            </a:r>
            <a:r>
              <a:rPr lang="en-US" altLang="zh-CN" sz="1800" dirty="0"/>
              <a:t>/home/</a:t>
            </a:r>
            <a:r>
              <a:rPr lang="en-US" altLang="zh-CN" sz="1800" dirty="0" err="1"/>
              <a:t>myfile</a:t>
            </a:r>
            <a:r>
              <a:rPr lang="en-US" altLang="zh-CN" sz="1800" dirty="0"/>
              <a:t>-&gt; (obj1 on dataserver1, obj2 on dataserevr2 …)</a:t>
            </a:r>
          </a:p>
          <a:p>
            <a:pPr lvl="1"/>
            <a:r>
              <a:rPr lang="zh-CN" altLang="en-US" sz="2000" dirty="0"/>
              <a:t>控制文件访问权限 </a:t>
            </a:r>
          </a:p>
          <a:p>
            <a:pPr lvl="2"/>
            <a:r>
              <a:rPr lang="en-US" altLang="zh-CN" sz="1800" dirty="0"/>
              <a:t>(set/get </a:t>
            </a:r>
            <a:r>
              <a:rPr lang="en-US" altLang="zh-CN" sz="1800" dirty="0" err="1"/>
              <a:t>attr</a:t>
            </a:r>
            <a:r>
              <a:rPr lang="en-US" altLang="zh-CN" sz="1800" dirty="0"/>
              <a:t>, set/get </a:t>
            </a:r>
            <a:r>
              <a:rPr lang="en-US" altLang="zh-CN" sz="1800" dirty="0" err="1"/>
              <a:t>acl</a:t>
            </a:r>
            <a:r>
              <a:rPr lang="en-US" altLang="zh-CN" sz="1800" dirty="0"/>
              <a:t>, </a:t>
            </a:r>
            <a:r>
              <a:rPr lang="en-US" altLang="zh-CN" sz="1800" dirty="0" err="1"/>
              <a:t>chmod</a:t>
            </a:r>
            <a:r>
              <a:rPr lang="en-US" altLang="zh-CN" sz="1800" dirty="0"/>
              <a:t> …)</a:t>
            </a:r>
          </a:p>
          <a:p>
            <a:pPr lvl="1"/>
            <a:r>
              <a:rPr lang="zh-CN" altLang="en-US" sz="2000" dirty="0"/>
              <a:t>管理名字空间</a:t>
            </a:r>
          </a:p>
          <a:p>
            <a:pPr lvl="2"/>
            <a:r>
              <a:rPr lang="en-US" altLang="zh-CN" sz="1800" dirty="0"/>
              <a:t>Lookup, create, delete</a:t>
            </a:r>
          </a:p>
          <a:p>
            <a:r>
              <a:rPr lang="zh-CN" altLang="en-US" sz="2400" dirty="0"/>
              <a:t>数据服务器（集群）</a:t>
            </a:r>
          </a:p>
          <a:p>
            <a:pPr lvl="1"/>
            <a:r>
              <a:rPr lang="en-US" altLang="zh-CN" sz="2000" dirty="0"/>
              <a:t>Read, write, seek, create, delete </a:t>
            </a:r>
          </a:p>
          <a:p>
            <a:endParaRPr lang="zh-CN" altLang="en-US" sz="2400" dirty="0"/>
          </a:p>
        </p:txBody>
      </p:sp>
      <p:sp>
        <p:nvSpPr>
          <p:cNvPr id="4" name="日期占位符 3">
            <a:extLst>
              <a:ext uri="{FF2B5EF4-FFF2-40B4-BE49-F238E27FC236}">
                <a16:creationId xmlns:a16="http://schemas.microsoft.com/office/drawing/2014/main" id="{86473129-69F5-4067-8D4A-FF3F773EB7DB}"/>
              </a:ext>
            </a:extLst>
          </p:cNvPr>
          <p:cNvSpPr>
            <a:spLocks noGrp="1"/>
          </p:cNvSpPr>
          <p:nvPr>
            <p:ph type="dt" sz="half" idx="2"/>
          </p:nvPr>
        </p:nvSpPr>
        <p:spPr/>
        <p:txBody>
          <a:bodyPr/>
          <a:lstStyle/>
          <a:p>
            <a:fld id="{CEE6DB38-BEB9-4A5C-A6C3-305289F6AE6F}"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8DE869FC-DB5D-4503-B33D-E75A4D1E68D9}"/>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EC292CD7-74CD-44B7-8AE5-145E50212711}"/>
              </a:ext>
            </a:extLst>
          </p:cNvPr>
          <p:cNvSpPr>
            <a:spLocks noGrp="1"/>
          </p:cNvSpPr>
          <p:nvPr>
            <p:ph type="sldNum" sz="quarter" idx="4"/>
          </p:nvPr>
        </p:nvSpPr>
        <p:spPr/>
        <p:txBody>
          <a:bodyPr/>
          <a:lstStyle/>
          <a:p>
            <a:fld id="{CE6D3C30-BE9F-424B-BA82-356D36D3824A}" type="slidenum">
              <a:rPr lang="zh-CN" altLang="en-US" smtClean="0"/>
              <a:t>16</a:t>
            </a:fld>
            <a:endParaRPr lang="zh-CN" altLang="en-US"/>
          </a:p>
        </p:txBody>
      </p:sp>
      <p:pic>
        <p:nvPicPr>
          <p:cNvPr id="7" name="图片 6">
            <a:extLst>
              <a:ext uri="{FF2B5EF4-FFF2-40B4-BE49-F238E27FC236}">
                <a16:creationId xmlns:a16="http://schemas.microsoft.com/office/drawing/2014/main" id="{F3E2BA53-628E-4AB2-8B8D-61F3A2C41D07}"/>
              </a:ext>
            </a:extLst>
          </p:cNvPr>
          <p:cNvPicPr>
            <a:picLocks noChangeAspect="1"/>
          </p:cNvPicPr>
          <p:nvPr/>
        </p:nvPicPr>
        <p:blipFill>
          <a:blip r:embed="rId2"/>
          <a:stretch>
            <a:fillRect/>
          </a:stretch>
        </p:blipFill>
        <p:spPr>
          <a:xfrm>
            <a:off x="6581896" y="4019402"/>
            <a:ext cx="5119186" cy="1903098"/>
          </a:xfrm>
          <a:prstGeom prst="rect">
            <a:avLst/>
          </a:prstGeom>
        </p:spPr>
      </p:pic>
    </p:spTree>
    <p:extLst>
      <p:ext uri="{BB962C8B-B14F-4D97-AF65-F5344CB8AC3E}">
        <p14:creationId xmlns:p14="http://schemas.microsoft.com/office/powerpoint/2010/main" val="439638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B39159-5F65-456A-AA98-0FD2744410F4}"/>
              </a:ext>
            </a:extLst>
          </p:cNvPr>
          <p:cNvSpPr>
            <a:spLocks noGrp="1"/>
          </p:cNvSpPr>
          <p:nvPr>
            <p:ph type="title"/>
          </p:nvPr>
        </p:nvSpPr>
        <p:spPr/>
        <p:txBody>
          <a:bodyPr/>
          <a:lstStyle/>
          <a:p>
            <a:r>
              <a:rPr lang="zh-CN" altLang="en-US" dirty="0"/>
              <a:t>分布式文件系统架构</a:t>
            </a:r>
          </a:p>
        </p:txBody>
      </p:sp>
      <p:sp>
        <p:nvSpPr>
          <p:cNvPr id="3" name="内容占位符 2">
            <a:extLst>
              <a:ext uri="{FF2B5EF4-FFF2-40B4-BE49-F238E27FC236}">
                <a16:creationId xmlns:a16="http://schemas.microsoft.com/office/drawing/2014/main" id="{FE5222B9-603D-4F3F-862A-3E7A5A52BAF3}"/>
              </a:ext>
            </a:extLst>
          </p:cNvPr>
          <p:cNvSpPr>
            <a:spLocks noGrp="1"/>
          </p:cNvSpPr>
          <p:nvPr>
            <p:ph idx="1"/>
          </p:nvPr>
        </p:nvSpPr>
        <p:spPr/>
        <p:txBody>
          <a:bodyPr/>
          <a:lstStyle/>
          <a:p>
            <a:r>
              <a:rPr lang="zh-CN" altLang="en-US" dirty="0"/>
              <a:t>分布式文件系统架构</a:t>
            </a:r>
            <a:endParaRPr lang="en-US" altLang="zh-CN" dirty="0"/>
          </a:p>
          <a:p>
            <a:pPr lvl="1"/>
            <a:r>
              <a:rPr lang="zh-CN" altLang="en-US" sz="2400" dirty="0"/>
              <a:t>集中式元数据服务器、分布式元数据服务器与、无元数据服务器等</a:t>
            </a:r>
            <a:endParaRPr lang="zh-CN" altLang="en-US" dirty="0"/>
          </a:p>
        </p:txBody>
      </p:sp>
      <p:sp>
        <p:nvSpPr>
          <p:cNvPr id="4" name="日期占位符 3">
            <a:extLst>
              <a:ext uri="{FF2B5EF4-FFF2-40B4-BE49-F238E27FC236}">
                <a16:creationId xmlns:a16="http://schemas.microsoft.com/office/drawing/2014/main" id="{39EC94F2-207A-4221-93B3-E26808B1C808}"/>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C324C990-A16F-454C-9FE0-C9C7039E9FD4}"/>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E245E19C-8444-4D6B-BA4F-651AE5C52483}"/>
              </a:ext>
            </a:extLst>
          </p:cNvPr>
          <p:cNvSpPr>
            <a:spLocks noGrp="1"/>
          </p:cNvSpPr>
          <p:nvPr>
            <p:ph type="sldNum" sz="quarter" idx="4"/>
          </p:nvPr>
        </p:nvSpPr>
        <p:spPr/>
        <p:txBody>
          <a:bodyPr/>
          <a:lstStyle/>
          <a:p>
            <a:fld id="{CE6D3C30-BE9F-424B-BA82-356D36D3824A}" type="slidenum">
              <a:rPr lang="zh-CN" altLang="en-US" smtClean="0"/>
              <a:t>17</a:t>
            </a:fld>
            <a:endParaRPr lang="zh-CN" altLang="en-US"/>
          </a:p>
        </p:txBody>
      </p:sp>
      <p:pic>
        <p:nvPicPr>
          <p:cNvPr id="7" name="图片 6">
            <a:extLst>
              <a:ext uri="{FF2B5EF4-FFF2-40B4-BE49-F238E27FC236}">
                <a16:creationId xmlns:a16="http://schemas.microsoft.com/office/drawing/2014/main" id="{75F05198-2D84-4466-9A84-44D236015758}"/>
              </a:ext>
            </a:extLst>
          </p:cNvPr>
          <p:cNvPicPr>
            <a:picLocks noChangeAspect="1"/>
          </p:cNvPicPr>
          <p:nvPr/>
        </p:nvPicPr>
        <p:blipFill>
          <a:blip r:embed="rId2"/>
          <a:stretch>
            <a:fillRect/>
          </a:stretch>
        </p:blipFill>
        <p:spPr>
          <a:xfrm>
            <a:off x="435579" y="2437738"/>
            <a:ext cx="3276600" cy="129209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 name="图片 7">
            <a:extLst>
              <a:ext uri="{FF2B5EF4-FFF2-40B4-BE49-F238E27FC236}">
                <a16:creationId xmlns:a16="http://schemas.microsoft.com/office/drawing/2014/main" id="{2B371CF8-C338-4E93-A66D-D6510B3FA861}"/>
              </a:ext>
            </a:extLst>
          </p:cNvPr>
          <p:cNvPicPr>
            <a:picLocks noChangeAspect="1"/>
          </p:cNvPicPr>
          <p:nvPr/>
        </p:nvPicPr>
        <p:blipFill>
          <a:blip r:embed="rId3"/>
          <a:stretch>
            <a:fillRect/>
          </a:stretch>
        </p:blipFill>
        <p:spPr>
          <a:xfrm>
            <a:off x="4080790" y="2404012"/>
            <a:ext cx="3657600" cy="135954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图片 8">
            <a:extLst>
              <a:ext uri="{FF2B5EF4-FFF2-40B4-BE49-F238E27FC236}">
                <a16:creationId xmlns:a16="http://schemas.microsoft.com/office/drawing/2014/main" id="{41A533F3-6A20-4A7E-ABDE-601C63150343}"/>
              </a:ext>
            </a:extLst>
          </p:cNvPr>
          <p:cNvPicPr>
            <a:picLocks noChangeAspect="1"/>
          </p:cNvPicPr>
          <p:nvPr/>
        </p:nvPicPr>
        <p:blipFill>
          <a:blip r:embed="rId4"/>
          <a:stretch>
            <a:fillRect/>
          </a:stretch>
        </p:blipFill>
        <p:spPr>
          <a:xfrm>
            <a:off x="8107001" y="2404012"/>
            <a:ext cx="3699885" cy="1359548"/>
          </a:xfrm>
          <a:prstGeom prst="rect">
            <a:avLst/>
          </a:prstGeom>
          <a:ln w="3175">
            <a:solidFill>
              <a:schemeClr val="tx1"/>
            </a:solidFill>
          </a:ln>
        </p:spPr>
      </p:pic>
      <p:sp>
        <p:nvSpPr>
          <p:cNvPr id="10" name="文本框 9">
            <a:extLst>
              <a:ext uri="{FF2B5EF4-FFF2-40B4-BE49-F238E27FC236}">
                <a16:creationId xmlns:a16="http://schemas.microsoft.com/office/drawing/2014/main" id="{7329EF11-F73F-4942-A7E7-898A22DF14C2}"/>
              </a:ext>
            </a:extLst>
          </p:cNvPr>
          <p:cNvSpPr txBox="1"/>
          <p:nvPr/>
        </p:nvSpPr>
        <p:spPr>
          <a:xfrm>
            <a:off x="341872" y="3935054"/>
            <a:ext cx="2973891" cy="1231106"/>
          </a:xfrm>
          <a:prstGeom prst="rect">
            <a:avLst/>
          </a:prstGeom>
          <a:noFill/>
        </p:spPr>
        <p:txBody>
          <a:bodyPr wrap="none" rtlCol="0">
            <a:spAutoFit/>
          </a:bodyPr>
          <a:lstStyle/>
          <a:p>
            <a:r>
              <a:rPr lang="zh-CN" altLang="en-US" sz="2000" dirty="0">
                <a:solidFill>
                  <a:schemeClr val="tx1"/>
                </a:solidFill>
                <a:latin typeface="+mn-ea"/>
              </a:rPr>
              <a:t>集中式元数据服务器</a:t>
            </a:r>
            <a:endParaRPr lang="en-US" altLang="zh-CN" sz="2000" dirty="0">
              <a:solidFill>
                <a:schemeClr val="tx1"/>
              </a:solidFill>
              <a:latin typeface="+mn-ea"/>
            </a:endParaRPr>
          </a:p>
          <a:p>
            <a:r>
              <a:rPr lang="zh-CN" altLang="en-US" sz="1800" b="0" dirty="0">
                <a:solidFill>
                  <a:srgbClr val="0070C0"/>
                </a:solidFill>
                <a:latin typeface="Consolas" panose="020B0609020204030204" pitchFamily="49" charset="0"/>
                <a:ea typeface="宋体" panose="02010600030101010101" pitchFamily="2" charset="-122"/>
              </a:rPr>
              <a:t>优点：实现简单、复杂性低</a:t>
            </a:r>
            <a:endParaRPr lang="en-US" altLang="zh-CN" sz="1800" b="0" dirty="0">
              <a:solidFill>
                <a:srgbClr val="0070C0"/>
              </a:solidFill>
              <a:latin typeface="Consolas" panose="020B0609020204030204" pitchFamily="49" charset="0"/>
              <a:ea typeface="宋体" panose="02010600030101010101" pitchFamily="2" charset="-122"/>
            </a:endParaRPr>
          </a:p>
          <a:p>
            <a:r>
              <a:rPr lang="zh-CN" altLang="en-US" sz="1800" b="0" dirty="0">
                <a:solidFill>
                  <a:srgbClr val="0070C0"/>
                </a:solidFill>
                <a:latin typeface="Consolas" panose="020B0609020204030204" pitchFamily="49" charset="0"/>
                <a:ea typeface="宋体" panose="02010600030101010101" pitchFamily="2" charset="-122"/>
              </a:rPr>
              <a:t>缺点：单点故障、性能瓶颈</a:t>
            </a:r>
            <a:endParaRPr lang="en-US" altLang="zh-CN" sz="1800" b="0" dirty="0">
              <a:solidFill>
                <a:srgbClr val="0070C0"/>
              </a:solidFill>
              <a:latin typeface="Consolas" panose="020B0609020204030204" pitchFamily="49" charset="0"/>
              <a:ea typeface="宋体" panose="02010600030101010101" pitchFamily="2" charset="-122"/>
            </a:endParaRPr>
          </a:p>
          <a:p>
            <a:r>
              <a:rPr lang="en-US" altLang="zh-CN" sz="1800" b="0" dirty="0" err="1">
                <a:solidFill>
                  <a:srgbClr val="0070C0"/>
                </a:solidFill>
                <a:latin typeface="Consolas" panose="020B0609020204030204" pitchFamily="49" charset="0"/>
                <a:ea typeface="宋体" panose="02010600030101010101" pitchFamily="2" charset="-122"/>
              </a:rPr>
              <a:t>Lustre</a:t>
            </a:r>
            <a:r>
              <a:rPr lang="en-US" altLang="zh-CN" sz="1800" b="0" dirty="0">
                <a:solidFill>
                  <a:srgbClr val="0070C0"/>
                </a:solidFill>
                <a:latin typeface="Consolas" panose="020B0609020204030204" pitchFamily="49" charset="0"/>
                <a:ea typeface="宋体" panose="02010600030101010101" pitchFamily="2" charset="-122"/>
              </a:rPr>
              <a:t>, EOS</a:t>
            </a:r>
            <a:r>
              <a:rPr lang="zh-CN" altLang="en-US" sz="1800" b="0" dirty="0">
                <a:solidFill>
                  <a:srgbClr val="0070C0"/>
                </a:solidFill>
                <a:latin typeface="Consolas" panose="020B0609020204030204" pitchFamily="49" charset="0"/>
                <a:ea typeface="宋体" panose="02010600030101010101" pitchFamily="2" charset="-122"/>
              </a:rPr>
              <a:t>，</a:t>
            </a:r>
            <a:r>
              <a:rPr lang="en-US" altLang="zh-CN" sz="1800" b="0" dirty="0">
                <a:solidFill>
                  <a:srgbClr val="0070C0"/>
                </a:solidFill>
                <a:latin typeface="Consolas" panose="020B0609020204030204" pitchFamily="49" charset="0"/>
                <a:ea typeface="宋体" panose="02010600030101010101" pitchFamily="2" charset="-122"/>
              </a:rPr>
              <a:t>HDFS</a:t>
            </a:r>
            <a:r>
              <a:rPr lang="zh-CN" altLang="en-US" sz="1800" b="0" dirty="0">
                <a:solidFill>
                  <a:srgbClr val="0070C0"/>
                </a:solidFill>
                <a:latin typeface="Consolas" panose="020B0609020204030204" pitchFamily="49" charset="0"/>
                <a:ea typeface="宋体" panose="02010600030101010101" pitchFamily="2" charset="-122"/>
              </a:rPr>
              <a:t>等</a:t>
            </a:r>
          </a:p>
        </p:txBody>
      </p:sp>
      <p:sp>
        <p:nvSpPr>
          <p:cNvPr id="11" name="文本框 10">
            <a:extLst>
              <a:ext uri="{FF2B5EF4-FFF2-40B4-BE49-F238E27FC236}">
                <a16:creationId xmlns:a16="http://schemas.microsoft.com/office/drawing/2014/main" id="{D76FA723-814F-4C54-A327-0BE30A519A55}"/>
              </a:ext>
            </a:extLst>
          </p:cNvPr>
          <p:cNvSpPr txBox="1"/>
          <p:nvPr/>
        </p:nvSpPr>
        <p:spPr>
          <a:xfrm>
            <a:off x="4029254" y="3937113"/>
            <a:ext cx="3986989" cy="1231106"/>
          </a:xfrm>
          <a:prstGeom prst="rect">
            <a:avLst/>
          </a:prstGeom>
          <a:noFill/>
        </p:spPr>
        <p:txBody>
          <a:bodyPr wrap="none" rtlCol="0">
            <a:spAutoFit/>
          </a:bodyPr>
          <a:lstStyle/>
          <a:p>
            <a:r>
              <a:rPr lang="zh-CN" altLang="en-US" sz="2000" dirty="0">
                <a:solidFill>
                  <a:schemeClr val="tx1"/>
                </a:solidFill>
                <a:latin typeface="Consolas" panose="020B0609020204030204" pitchFamily="49" charset="0"/>
                <a:ea typeface="宋体" panose="02010600030101010101" pitchFamily="2" charset="-122"/>
              </a:rPr>
              <a:t>分布式元数据服务器</a:t>
            </a:r>
            <a:endParaRPr lang="en-US" altLang="zh-CN" sz="2000" dirty="0">
              <a:solidFill>
                <a:schemeClr val="tx1"/>
              </a:solidFill>
              <a:latin typeface="Consolas" panose="020B0609020204030204" pitchFamily="49" charset="0"/>
              <a:ea typeface="宋体" panose="02010600030101010101" pitchFamily="2" charset="-122"/>
            </a:endParaRPr>
          </a:p>
          <a:p>
            <a:r>
              <a:rPr lang="zh-CN" altLang="en-US" sz="1800" b="0" dirty="0">
                <a:solidFill>
                  <a:srgbClr val="0070C0"/>
                </a:solidFill>
                <a:latin typeface="Consolas" panose="020B0609020204030204" pitchFamily="49" charset="0"/>
                <a:ea typeface="宋体" panose="02010600030101010101" pitchFamily="2" charset="-122"/>
              </a:rPr>
              <a:t>具有很好的性能和可扩展性</a:t>
            </a:r>
            <a:endParaRPr lang="en-US" altLang="zh-CN" sz="1800" b="0" dirty="0">
              <a:solidFill>
                <a:srgbClr val="0070C0"/>
              </a:solidFill>
              <a:latin typeface="Consolas" panose="020B0609020204030204" pitchFamily="49" charset="0"/>
              <a:ea typeface="宋体" panose="02010600030101010101" pitchFamily="2" charset="-122"/>
            </a:endParaRPr>
          </a:p>
          <a:p>
            <a:r>
              <a:rPr lang="zh-CN" altLang="en-US" sz="1800" b="0" dirty="0">
                <a:solidFill>
                  <a:srgbClr val="0070C0"/>
                </a:solidFill>
                <a:latin typeface="Consolas" panose="020B0609020204030204" pitchFamily="49" charset="0"/>
                <a:ea typeface="宋体" panose="02010600030101010101" pitchFamily="2" charset="-122"/>
              </a:rPr>
              <a:t>设计复杂，实现困难，数据一致性难</a:t>
            </a:r>
            <a:endParaRPr lang="en-US" altLang="zh-CN" sz="1800" b="0" dirty="0">
              <a:solidFill>
                <a:srgbClr val="0070C0"/>
              </a:solidFill>
              <a:latin typeface="Consolas" panose="020B0609020204030204" pitchFamily="49" charset="0"/>
              <a:ea typeface="宋体" panose="02010600030101010101" pitchFamily="2" charset="-122"/>
            </a:endParaRPr>
          </a:p>
          <a:p>
            <a:r>
              <a:rPr lang="en-US" altLang="zh-CN" sz="1800" b="0" dirty="0">
                <a:solidFill>
                  <a:srgbClr val="0070C0"/>
                </a:solidFill>
                <a:latin typeface="Consolas" panose="020B0609020204030204" pitchFamily="49" charset="0"/>
                <a:ea typeface="宋体" panose="02010600030101010101" pitchFamily="2" charset="-122"/>
              </a:rPr>
              <a:t>GPFS</a:t>
            </a:r>
            <a:r>
              <a:rPr lang="zh-CN" altLang="en-US" sz="1800" b="0" dirty="0">
                <a:solidFill>
                  <a:srgbClr val="0070C0"/>
                </a:solidFill>
                <a:latin typeface="Consolas" panose="020B0609020204030204" pitchFamily="49" charset="0"/>
                <a:ea typeface="宋体" panose="02010600030101010101" pitchFamily="2" charset="-122"/>
              </a:rPr>
              <a:t>、</a:t>
            </a:r>
            <a:r>
              <a:rPr lang="en-US" altLang="zh-CN" sz="1800" b="0" dirty="0" err="1">
                <a:solidFill>
                  <a:srgbClr val="0070C0"/>
                </a:solidFill>
                <a:latin typeface="Consolas" panose="020B0609020204030204" pitchFamily="49" charset="0"/>
                <a:ea typeface="宋体" panose="02010600030101010101" pitchFamily="2" charset="-122"/>
              </a:rPr>
              <a:t>Panasas</a:t>
            </a:r>
            <a:r>
              <a:rPr lang="zh-CN" altLang="en-US" sz="1800" b="0" dirty="0">
                <a:solidFill>
                  <a:srgbClr val="0070C0"/>
                </a:solidFill>
                <a:latin typeface="Consolas" panose="020B0609020204030204" pitchFamily="49" charset="0"/>
                <a:ea typeface="宋体" panose="02010600030101010101" pitchFamily="2" charset="-122"/>
              </a:rPr>
              <a:t>等</a:t>
            </a:r>
            <a:endParaRPr lang="en-US" altLang="zh-CN" sz="1800" b="0" dirty="0">
              <a:solidFill>
                <a:srgbClr val="0070C0"/>
              </a:solidFill>
              <a:latin typeface="Consolas" panose="020B0609020204030204" pitchFamily="49" charset="0"/>
              <a:ea typeface="宋体" panose="02010600030101010101" pitchFamily="2" charset="-122"/>
            </a:endParaRPr>
          </a:p>
        </p:txBody>
      </p:sp>
      <p:sp>
        <p:nvSpPr>
          <p:cNvPr id="12" name="文本框 11">
            <a:extLst>
              <a:ext uri="{FF2B5EF4-FFF2-40B4-BE49-F238E27FC236}">
                <a16:creationId xmlns:a16="http://schemas.microsoft.com/office/drawing/2014/main" id="{344792EA-14FD-4A8A-BC64-26E81061CF05}"/>
              </a:ext>
            </a:extLst>
          </p:cNvPr>
          <p:cNvSpPr txBox="1"/>
          <p:nvPr/>
        </p:nvSpPr>
        <p:spPr>
          <a:xfrm>
            <a:off x="8295790" y="3935054"/>
            <a:ext cx="2999539" cy="1231106"/>
          </a:xfrm>
          <a:prstGeom prst="rect">
            <a:avLst/>
          </a:prstGeom>
          <a:noFill/>
        </p:spPr>
        <p:txBody>
          <a:bodyPr wrap="none" rtlCol="0">
            <a:spAutoFit/>
          </a:bodyPr>
          <a:lstStyle/>
          <a:p>
            <a:r>
              <a:rPr lang="zh-CN" altLang="en-US" sz="2000" dirty="0">
                <a:solidFill>
                  <a:schemeClr val="tx1"/>
                </a:solidFill>
                <a:latin typeface="Consolas" panose="020B0609020204030204" pitchFamily="49" charset="0"/>
                <a:ea typeface="宋体" panose="02010600030101010101" pitchFamily="2" charset="-122"/>
              </a:rPr>
              <a:t>无元数据服务器</a:t>
            </a:r>
            <a:endParaRPr lang="en-US" altLang="zh-CN" sz="2000" dirty="0">
              <a:solidFill>
                <a:schemeClr val="tx1"/>
              </a:solidFill>
              <a:latin typeface="Consolas" panose="020B0609020204030204" pitchFamily="49" charset="0"/>
              <a:ea typeface="宋体" panose="02010600030101010101" pitchFamily="2" charset="-122"/>
            </a:endParaRPr>
          </a:p>
          <a:p>
            <a:r>
              <a:rPr lang="zh-CN" altLang="en-US" sz="1800" b="0" dirty="0">
                <a:solidFill>
                  <a:srgbClr val="0070C0"/>
                </a:solidFill>
                <a:latin typeface="Consolas" panose="020B0609020204030204" pitchFamily="49" charset="0"/>
                <a:ea typeface="宋体" panose="02010600030101010101" pitchFamily="2" charset="-122"/>
              </a:rPr>
              <a:t>不存在单点故障和性能瓶颈</a:t>
            </a:r>
            <a:endParaRPr lang="en-US" altLang="zh-CN" sz="1800" b="0" dirty="0">
              <a:solidFill>
                <a:srgbClr val="0070C0"/>
              </a:solidFill>
              <a:latin typeface="Consolas" panose="020B0609020204030204" pitchFamily="49" charset="0"/>
              <a:ea typeface="宋体" panose="02010600030101010101" pitchFamily="2" charset="-122"/>
            </a:endParaRPr>
          </a:p>
          <a:p>
            <a:r>
              <a:rPr lang="zh-CN" altLang="en-US" sz="1800" b="0" dirty="0">
                <a:solidFill>
                  <a:srgbClr val="0070C0"/>
                </a:solidFill>
                <a:latin typeface="Consolas" panose="020B0609020204030204" pitchFamily="49" charset="0"/>
                <a:ea typeface="宋体" panose="02010600030101010101" pitchFamily="2" charset="-122"/>
              </a:rPr>
              <a:t>目录操作效率低，管理复杂</a:t>
            </a:r>
            <a:endParaRPr lang="en-US" altLang="zh-CN" sz="1800" b="0" dirty="0">
              <a:solidFill>
                <a:srgbClr val="0070C0"/>
              </a:solidFill>
              <a:latin typeface="Consolas" panose="020B0609020204030204" pitchFamily="49" charset="0"/>
              <a:ea typeface="宋体" panose="02010600030101010101" pitchFamily="2" charset="-122"/>
            </a:endParaRPr>
          </a:p>
          <a:p>
            <a:r>
              <a:rPr lang="en-US" altLang="zh-CN" sz="1800" b="0" dirty="0" err="1">
                <a:solidFill>
                  <a:srgbClr val="0070C0"/>
                </a:solidFill>
                <a:latin typeface="Consolas" panose="020B0609020204030204" pitchFamily="49" charset="0"/>
                <a:ea typeface="宋体" panose="02010600030101010101" pitchFamily="2" charset="-122"/>
              </a:rPr>
              <a:t>Glusterfs</a:t>
            </a:r>
            <a:r>
              <a:rPr lang="en-US" altLang="zh-CN" sz="1800" b="0" dirty="0">
                <a:solidFill>
                  <a:srgbClr val="0070C0"/>
                </a:solidFill>
                <a:latin typeface="Consolas" panose="020B0609020204030204" pitchFamily="49" charset="0"/>
                <a:ea typeface="宋体" panose="02010600030101010101" pitchFamily="2" charset="-122"/>
              </a:rPr>
              <a:t>, </a:t>
            </a:r>
            <a:r>
              <a:rPr lang="en-US" altLang="zh-CN" sz="1800" b="0" dirty="0" err="1">
                <a:solidFill>
                  <a:srgbClr val="0070C0"/>
                </a:solidFill>
                <a:latin typeface="Consolas" panose="020B0609020204030204" pitchFamily="49" charset="0"/>
                <a:ea typeface="宋体" panose="02010600030101010101" pitchFamily="2" charset="-122"/>
              </a:rPr>
              <a:t>Minio</a:t>
            </a:r>
            <a:r>
              <a:rPr lang="zh-CN" altLang="en-US" sz="1800" b="0" dirty="0">
                <a:solidFill>
                  <a:srgbClr val="0070C0"/>
                </a:solidFill>
                <a:latin typeface="Consolas" panose="020B0609020204030204" pitchFamily="49" charset="0"/>
                <a:ea typeface="宋体" panose="02010600030101010101" pitchFamily="2" charset="-122"/>
              </a:rPr>
              <a:t>等</a:t>
            </a:r>
            <a:endParaRPr lang="en-US" altLang="zh-CN" sz="2000" b="0" dirty="0">
              <a:solidFill>
                <a:srgbClr val="0070C0"/>
              </a:solidFill>
              <a:latin typeface="Consolas" panose="020B0609020204030204" pitchFamily="49" charset="0"/>
              <a:ea typeface="宋体" panose="02010600030101010101" pitchFamily="2" charset="-122"/>
            </a:endParaRPr>
          </a:p>
        </p:txBody>
      </p:sp>
      <p:sp>
        <p:nvSpPr>
          <p:cNvPr id="13" name="内容占位符 2">
            <a:extLst>
              <a:ext uri="{FF2B5EF4-FFF2-40B4-BE49-F238E27FC236}">
                <a16:creationId xmlns:a16="http://schemas.microsoft.com/office/drawing/2014/main" id="{44664325-3B45-4390-9ECD-68BB29091C84}"/>
              </a:ext>
            </a:extLst>
          </p:cNvPr>
          <p:cNvSpPr txBox="1">
            <a:spLocks/>
          </p:cNvSpPr>
          <p:nvPr/>
        </p:nvSpPr>
        <p:spPr bwMode="auto">
          <a:xfrm>
            <a:off x="851591" y="5509437"/>
            <a:ext cx="10591800" cy="85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20000"/>
              </a:lnSpc>
              <a:spcBef>
                <a:spcPts val="0"/>
              </a:spcBef>
              <a:spcAft>
                <a:spcPct val="0"/>
              </a:spcAft>
              <a:buFont typeface="Arial" panose="020B0604020202020204" pitchFamily="34" charset="0"/>
              <a:buChar char="•"/>
              <a:defRPr sz="2800" kern="1200" baseline="0">
                <a:solidFill>
                  <a:srgbClr val="0070C0"/>
                </a:solidFill>
                <a:latin typeface="Consolas" panose="020B0609020204030204" pitchFamily="49" charset="0"/>
                <a:ea typeface="宋体" panose="02010600030101010101" pitchFamily="2" charset="-122"/>
                <a:cs typeface="+mn-cs"/>
              </a:defRPr>
            </a:lvl1pPr>
            <a:lvl2pPr marL="685800" indent="-228600" algn="l" rtl="0" eaLnBrk="0" fontAlgn="base" hangingPunct="0">
              <a:lnSpc>
                <a:spcPct val="120000"/>
              </a:lnSpc>
              <a:spcBef>
                <a:spcPts val="0"/>
              </a:spcBef>
              <a:spcAft>
                <a:spcPct val="0"/>
              </a:spcAft>
              <a:buFont typeface="Arial" panose="020B0604020202020204" pitchFamily="34" charset="0"/>
              <a:buChar char="•"/>
              <a:defRPr sz="2400" kern="1200" baseline="0">
                <a:solidFill>
                  <a:srgbClr val="595959"/>
                </a:solidFill>
                <a:latin typeface="Consolas" panose="020B0609020204030204" pitchFamily="49" charset="0"/>
                <a:ea typeface="宋体" panose="02010600030101010101" pitchFamily="2" charset="-122"/>
                <a:cs typeface="+mn-cs"/>
              </a:defRPr>
            </a:lvl2pPr>
            <a:lvl3pPr marL="11430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3pPr>
            <a:lvl4pPr marL="16002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4pPr>
            <a:lvl5pPr marL="20574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0" dirty="0">
                <a:solidFill>
                  <a:srgbClr val="FF0000"/>
                </a:solidFill>
              </a:rPr>
              <a:t>现有高能物理领域常用的存储系统大都采用“集中式元数据服务器”，单实例可以扩展支持</a:t>
            </a:r>
            <a:r>
              <a:rPr lang="zh-CN" altLang="en-US" sz="2000" dirty="0">
                <a:solidFill>
                  <a:srgbClr val="FF0000"/>
                </a:solidFill>
              </a:rPr>
              <a:t>百</a:t>
            </a:r>
            <a:r>
              <a:rPr lang="en-US" altLang="zh-CN" sz="2000" b="0" dirty="0">
                <a:solidFill>
                  <a:srgbClr val="FF0000"/>
                </a:solidFill>
              </a:rPr>
              <a:t>PB</a:t>
            </a:r>
            <a:r>
              <a:rPr lang="zh-CN" altLang="en-US" sz="2000" b="0" dirty="0">
                <a:solidFill>
                  <a:srgbClr val="FF0000"/>
                </a:solidFill>
              </a:rPr>
              <a:t>级；单实例往往不能原生支持跨数据中心，需要借助数据传输系统</a:t>
            </a:r>
            <a:r>
              <a:rPr lang="en-US" altLang="zh-CN" sz="2000" b="0" dirty="0">
                <a:solidFill>
                  <a:srgbClr val="FF0000"/>
                </a:solidFill>
              </a:rPr>
              <a:t>FTS</a:t>
            </a:r>
            <a:r>
              <a:rPr lang="zh-CN" altLang="en-US" sz="2000" b="0" dirty="0">
                <a:solidFill>
                  <a:srgbClr val="FF0000"/>
                </a:solidFill>
              </a:rPr>
              <a:t>等技术</a:t>
            </a:r>
            <a:endParaRPr lang="en-US" altLang="zh-CN" sz="2200" b="0" dirty="0">
              <a:solidFill>
                <a:srgbClr val="FF0000"/>
              </a:solidFill>
            </a:endParaRPr>
          </a:p>
        </p:txBody>
      </p:sp>
    </p:spTree>
    <p:extLst>
      <p:ext uri="{BB962C8B-B14F-4D97-AF65-F5344CB8AC3E}">
        <p14:creationId xmlns:p14="http://schemas.microsoft.com/office/powerpoint/2010/main" val="1257670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F084D9-E702-4655-A2B2-EBB7E703996E}"/>
              </a:ext>
            </a:extLst>
          </p:cNvPr>
          <p:cNvSpPr>
            <a:spLocks noGrp="1"/>
          </p:cNvSpPr>
          <p:nvPr>
            <p:ph type="title"/>
          </p:nvPr>
        </p:nvSpPr>
        <p:spPr/>
        <p:txBody>
          <a:bodyPr/>
          <a:lstStyle/>
          <a:p>
            <a:r>
              <a:rPr lang="zh-CN" altLang="en-US" dirty="0"/>
              <a:t>对象存储</a:t>
            </a:r>
          </a:p>
        </p:txBody>
      </p:sp>
      <p:sp>
        <p:nvSpPr>
          <p:cNvPr id="3" name="内容占位符 2">
            <a:extLst>
              <a:ext uri="{FF2B5EF4-FFF2-40B4-BE49-F238E27FC236}">
                <a16:creationId xmlns:a16="http://schemas.microsoft.com/office/drawing/2014/main" id="{8C05397F-732A-41A7-803A-5771CE78C118}"/>
              </a:ext>
            </a:extLst>
          </p:cNvPr>
          <p:cNvSpPr>
            <a:spLocks noGrp="1"/>
          </p:cNvSpPr>
          <p:nvPr>
            <p:ph idx="1"/>
          </p:nvPr>
        </p:nvSpPr>
        <p:spPr/>
        <p:txBody>
          <a:bodyPr/>
          <a:lstStyle/>
          <a:p>
            <a:r>
              <a:rPr lang="zh-CN" altLang="en-US" sz="2000" dirty="0"/>
              <a:t>对象存储</a:t>
            </a:r>
            <a:r>
              <a:rPr lang="en-US" altLang="zh-CN" sz="2000" dirty="0"/>
              <a:t>(Object-based Storage)</a:t>
            </a:r>
            <a:r>
              <a:rPr lang="zh-CN" altLang="en-US" sz="2000" dirty="0"/>
              <a:t>是云计算时代广泛采用的技术，简化了文件系统语义，具有非常高的可扩展性</a:t>
            </a:r>
            <a:endParaRPr lang="en-US" altLang="zh-CN" sz="2000" dirty="0"/>
          </a:p>
          <a:p>
            <a:r>
              <a:rPr lang="en-US" altLang="zh-CN" sz="2000" dirty="0"/>
              <a:t>S3(Simple Storage Service)</a:t>
            </a:r>
            <a:r>
              <a:rPr lang="zh-CN" altLang="en-US" sz="2000" dirty="0"/>
              <a:t>由亚马逊最先提出，目前全球各大厂商都提供兼容接口，已经成为事实标准</a:t>
            </a:r>
            <a:endParaRPr lang="en-US" altLang="zh-CN" sz="2000" dirty="0"/>
          </a:p>
          <a:p>
            <a:r>
              <a:rPr lang="zh-CN" altLang="en-US" sz="2000" dirty="0"/>
              <a:t>对象存储的主要优势</a:t>
            </a:r>
            <a:endParaRPr lang="en-US" altLang="zh-CN" sz="2000" dirty="0"/>
          </a:p>
          <a:p>
            <a:pPr lvl="1"/>
            <a:r>
              <a:rPr lang="zh-CN" altLang="en-US" sz="1800" dirty="0"/>
              <a:t>容量无限大：</a:t>
            </a:r>
            <a:r>
              <a:rPr lang="zh-CN" altLang="en-US" sz="1800" dirty="0">
                <a:solidFill>
                  <a:srgbClr val="FF0000"/>
                </a:solidFill>
              </a:rPr>
              <a:t>扁平化结构</a:t>
            </a:r>
            <a:r>
              <a:rPr lang="zh-CN" altLang="en-US" sz="1800" dirty="0"/>
              <a:t>，节点、集群、站点独立扩容</a:t>
            </a:r>
            <a:endParaRPr lang="en-US" altLang="zh-CN" sz="1800" dirty="0"/>
          </a:p>
          <a:p>
            <a:pPr lvl="1"/>
            <a:r>
              <a:rPr lang="zh-CN" altLang="en-US" sz="1800" dirty="0"/>
              <a:t>数据高可靠：冗余存储；访问控制；存储加密；传输加密</a:t>
            </a:r>
            <a:endParaRPr lang="en-US" altLang="zh-CN" sz="1800" dirty="0"/>
          </a:p>
          <a:p>
            <a:pPr lvl="1"/>
            <a:r>
              <a:rPr lang="zh-CN" altLang="en-US" sz="1800" dirty="0"/>
              <a:t>使用方便：接口简单，兼容</a:t>
            </a:r>
            <a:r>
              <a:rPr lang="en-US" altLang="zh-CN" sz="1800" dirty="0"/>
              <a:t>S3</a:t>
            </a:r>
            <a:r>
              <a:rPr lang="zh-CN" altLang="en-US" sz="1800" dirty="0"/>
              <a:t>标准，工具丰富</a:t>
            </a:r>
            <a:endParaRPr lang="en-US" altLang="zh-CN" sz="1800" dirty="0"/>
          </a:p>
          <a:p>
            <a:pPr lvl="1"/>
            <a:r>
              <a:rPr lang="zh-CN" altLang="en-US" sz="1800" dirty="0"/>
              <a:t>广域网存储与访问：多站点同步</a:t>
            </a:r>
            <a:endParaRPr lang="en-US" altLang="zh-CN" sz="1800" dirty="0"/>
          </a:p>
          <a:p>
            <a:endParaRPr lang="zh-CN" altLang="en-US" dirty="0"/>
          </a:p>
        </p:txBody>
      </p:sp>
      <p:sp>
        <p:nvSpPr>
          <p:cNvPr id="4" name="日期占位符 3">
            <a:extLst>
              <a:ext uri="{FF2B5EF4-FFF2-40B4-BE49-F238E27FC236}">
                <a16:creationId xmlns:a16="http://schemas.microsoft.com/office/drawing/2014/main" id="{7D3B982F-8F49-441E-AE86-3A2783A759AB}"/>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071E160B-72B6-464E-91C1-986318873B8B}"/>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20E8B5AF-30BC-4FA2-A097-B35F3ECCD230}"/>
              </a:ext>
            </a:extLst>
          </p:cNvPr>
          <p:cNvSpPr>
            <a:spLocks noGrp="1"/>
          </p:cNvSpPr>
          <p:nvPr>
            <p:ph type="sldNum" sz="quarter" idx="4"/>
          </p:nvPr>
        </p:nvSpPr>
        <p:spPr/>
        <p:txBody>
          <a:bodyPr/>
          <a:lstStyle/>
          <a:p>
            <a:fld id="{CE6D3C30-BE9F-424B-BA82-356D36D3824A}" type="slidenum">
              <a:rPr lang="zh-CN" altLang="en-US" smtClean="0"/>
              <a:t>18</a:t>
            </a:fld>
            <a:endParaRPr lang="zh-CN" altLang="en-US"/>
          </a:p>
        </p:txBody>
      </p:sp>
      <p:pic>
        <p:nvPicPr>
          <p:cNvPr id="7" name="图片 6">
            <a:extLst>
              <a:ext uri="{FF2B5EF4-FFF2-40B4-BE49-F238E27FC236}">
                <a16:creationId xmlns:a16="http://schemas.microsoft.com/office/drawing/2014/main" id="{2327EA68-4C2F-4287-BBDF-F9FC8F7BF01D}"/>
              </a:ext>
            </a:extLst>
          </p:cNvPr>
          <p:cNvPicPr>
            <a:picLocks noChangeAspect="1"/>
          </p:cNvPicPr>
          <p:nvPr/>
        </p:nvPicPr>
        <p:blipFill>
          <a:blip r:embed="rId2"/>
          <a:stretch>
            <a:fillRect/>
          </a:stretch>
        </p:blipFill>
        <p:spPr>
          <a:xfrm>
            <a:off x="1219200" y="4315023"/>
            <a:ext cx="3621457" cy="1143787"/>
          </a:xfrm>
          <a:prstGeom prst="rect">
            <a:avLst/>
          </a:prstGeom>
        </p:spPr>
      </p:pic>
      <p:sp>
        <p:nvSpPr>
          <p:cNvPr id="8" name="内容占位符 2">
            <a:extLst>
              <a:ext uri="{FF2B5EF4-FFF2-40B4-BE49-F238E27FC236}">
                <a16:creationId xmlns:a16="http://schemas.microsoft.com/office/drawing/2014/main" id="{25E7A231-AFCC-4C17-B77F-DF0D71296269}"/>
              </a:ext>
            </a:extLst>
          </p:cNvPr>
          <p:cNvSpPr txBox="1">
            <a:spLocks/>
          </p:cNvSpPr>
          <p:nvPr/>
        </p:nvSpPr>
        <p:spPr bwMode="auto">
          <a:xfrm>
            <a:off x="838200" y="5496911"/>
            <a:ext cx="10591800" cy="85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20000"/>
              </a:lnSpc>
              <a:spcBef>
                <a:spcPts val="0"/>
              </a:spcBef>
              <a:spcAft>
                <a:spcPct val="0"/>
              </a:spcAft>
              <a:buFont typeface="Arial" panose="020B0604020202020204" pitchFamily="34" charset="0"/>
              <a:buChar char="•"/>
              <a:defRPr sz="2800" kern="1200" baseline="0">
                <a:solidFill>
                  <a:srgbClr val="0070C0"/>
                </a:solidFill>
                <a:latin typeface="Consolas" panose="020B0609020204030204" pitchFamily="49" charset="0"/>
                <a:ea typeface="宋体" panose="02010600030101010101" pitchFamily="2" charset="-122"/>
                <a:cs typeface="+mn-cs"/>
              </a:defRPr>
            </a:lvl1pPr>
            <a:lvl2pPr marL="685800" indent="-228600" algn="l" rtl="0" eaLnBrk="0" fontAlgn="base" hangingPunct="0">
              <a:lnSpc>
                <a:spcPct val="120000"/>
              </a:lnSpc>
              <a:spcBef>
                <a:spcPts val="0"/>
              </a:spcBef>
              <a:spcAft>
                <a:spcPct val="0"/>
              </a:spcAft>
              <a:buFont typeface="Arial" panose="020B0604020202020204" pitchFamily="34" charset="0"/>
              <a:buChar char="•"/>
              <a:defRPr sz="2400" kern="1200" baseline="0">
                <a:solidFill>
                  <a:srgbClr val="595959"/>
                </a:solidFill>
                <a:latin typeface="Consolas" panose="020B0609020204030204" pitchFamily="49" charset="0"/>
                <a:ea typeface="宋体" panose="02010600030101010101" pitchFamily="2" charset="-122"/>
                <a:cs typeface="+mn-cs"/>
              </a:defRPr>
            </a:lvl2pPr>
            <a:lvl3pPr marL="11430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3pPr>
            <a:lvl4pPr marL="16002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4pPr>
            <a:lvl5pPr marL="20574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0" dirty="0">
                <a:solidFill>
                  <a:srgbClr val="FF0000"/>
                </a:solidFill>
              </a:rPr>
              <a:t>现有高能物理领域常用的存储系统大都采用文件系统语义，不能原生支持对象存储，需要借助</a:t>
            </a:r>
            <a:r>
              <a:rPr lang="en-US" altLang="zh-CN" sz="2000" b="0" dirty="0" err="1">
                <a:solidFill>
                  <a:srgbClr val="FF0000"/>
                </a:solidFill>
              </a:rPr>
              <a:t>minio</a:t>
            </a:r>
            <a:r>
              <a:rPr lang="zh-CN" altLang="en-US" sz="2000" b="0" dirty="0">
                <a:solidFill>
                  <a:srgbClr val="FF0000"/>
                </a:solidFill>
              </a:rPr>
              <a:t>等第三方系统作为网关</a:t>
            </a:r>
            <a:endParaRPr lang="en-US" altLang="zh-CN" sz="2200" b="0" dirty="0">
              <a:solidFill>
                <a:srgbClr val="FF0000"/>
              </a:solidFill>
            </a:endParaRPr>
          </a:p>
        </p:txBody>
      </p:sp>
      <p:pic>
        <p:nvPicPr>
          <p:cNvPr id="9" name="图片 8">
            <a:extLst>
              <a:ext uri="{FF2B5EF4-FFF2-40B4-BE49-F238E27FC236}">
                <a16:creationId xmlns:a16="http://schemas.microsoft.com/office/drawing/2014/main" id="{1E194D20-212F-43BE-B34F-94B231E85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486989"/>
            <a:ext cx="3752877" cy="2990872"/>
          </a:xfrm>
          <a:prstGeom prst="rect">
            <a:avLst/>
          </a:prstGeom>
        </p:spPr>
      </p:pic>
    </p:spTree>
    <p:extLst>
      <p:ext uri="{BB962C8B-B14F-4D97-AF65-F5344CB8AC3E}">
        <p14:creationId xmlns:p14="http://schemas.microsoft.com/office/powerpoint/2010/main" val="3366496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1131BD-8417-4FE5-8CF9-EBD4451035AF}"/>
              </a:ext>
            </a:extLst>
          </p:cNvPr>
          <p:cNvSpPr>
            <a:spLocks noGrp="1"/>
          </p:cNvSpPr>
          <p:nvPr>
            <p:ph type="title"/>
          </p:nvPr>
        </p:nvSpPr>
        <p:spPr/>
        <p:txBody>
          <a:bodyPr/>
          <a:lstStyle/>
          <a:p>
            <a:r>
              <a:rPr lang="zh-CN" altLang="en-US" dirty="0"/>
              <a:t>数据分布和均衡</a:t>
            </a:r>
          </a:p>
        </p:txBody>
      </p:sp>
      <p:sp>
        <p:nvSpPr>
          <p:cNvPr id="3" name="内容占位符 2">
            <a:extLst>
              <a:ext uri="{FF2B5EF4-FFF2-40B4-BE49-F238E27FC236}">
                <a16:creationId xmlns:a16="http://schemas.microsoft.com/office/drawing/2014/main" id="{6D233AC1-F973-4E34-ABBB-CDD8526A9C63}"/>
              </a:ext>
            </a:extLst>
          </p:cNvPr>
          <p:cNvSpPr>
            <a:spLocks noGrp="1"/>
          </p:cNvSpPr>
          <p:nvPr>
            <p:ph idx="1"/>
          </p:nvPr>
        </p:nvSpPr>
        <p:spPr/>
        <p:txBody>
          <a:bodyPr/>
          <a:lstStyle/>
          <a:p>
            <a:r>
              <a:rPr lang="zh-CN" altLang="en-US" dirty="0"/>
              <a:t>文件创建时，元数据服务器会根据文件的分条规则在一个或多个存储设备上为文件创建一个或者多个对象</a:t>
            </a:r>
          </a:p>
          <a:p>
            <a:pPr lvl="1"/>
            <a:r>
              <a:rPr lang="zh-CN" altLang="en-US" dirty="0"/>
              <a:t>当存储设备水位差不多时，采用循环放置法</a:t>
            </a:r>
          </a:p>
          <a:p>
            <a:pPr lvl="1"/>
            <a:r>
              <a:rPr lang="zh-CN" altLang="en-US" dirty="0"/>
              <a:t>当设备水位相差很大时，采用加权循环放置法</a:t>
            </a:r>
          </a:p>
          <a:p>
            <a:r>
              <a:rPr lang="zh-CN" altLang="en-US" dirty="0"/>
              <a:t>新加入了存储设备，如何保证</a:t>
            </a:r>
            <a:r>
              <a:rPr lang="zh-CN" altLang="en-US" dirty="0">
                <a:solidFill>
                  <a:srgbClr val="FF0000"/>
                </a:solidFill>
              </a:rPr>
              <a:t>水位均衡和负载均衡</a:t>
            </a:r>
            <a:r>
              <a:rPr lang="zh-CN" altLang="en-US" dirty="0"/>
              <a:t>？</a:t>
            </a:r>
          </a:p>
          <a:p>
            <a:pPr lvl="1"/>
            <a:r>
              <a:rPr lang="zh-CN" altLang="en-US" dirty="0"/>
              <a:t>根据数据放置算法，持续的数据删除和写入可以保证存储水位最终均衡</a:t>
            </a:r>
          </a:p>
          <a:p>
            <a:pPr lvl="1"/>
            <a:r>
              <a:rPr lang="zh-CN" altLang="en-US" dirty="0"/>
              <a:t>这种自然选择的方法会导致新数据集中分布在新设备，老数据集中分布在老设备上，一般管理员会通过后台数据迁移，手动均衡</a:t>
            </a:r>
          </a:p>
          <a:p>
            <a:endParaRPr lang="zh-CN" altLang="en-US" dirty="0"/>
          </a:p>
        </p:txBody>
      </p:sp>
      <p:sp>
        <p:nvSpPr>
          <p:cNvPr id="4" name="日期占位符 3">
            <a:extLst>
              <a:ext uri="{FF2B5EF4-FFF2-40B4-BE49-F238E27FC236}">
                <a16:creationId xmlns:a16="http://schemas.microsoft.com/office/drawing/2014/main" id="{F4475F3A-5050-472C-8B43-ED388D4B6757}"/>
              </a:ext>
            </a:extLst>
          </p:cNvPr>
          <p:cNvSpPr>
            <a:spLocks noGrp="1"/>
          </p:cNvSpPr>
          <p:nvPr>
            <p:ph type="dt" sz="half" idx="2"/>
          </p:nvPr>
        </p:nvSpPr>
        <p:spPr/>
        <p:txBody>
          <a:bodyPr/>
          <a:lstStyle/>
          <a:p>
            <a:fld id="{079803CC-D898-444B-98A0-06E7EBB284DB}"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4F990674-1207-44B7-B609-54AEEEC3BCC8}"/>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4AD8B3DC-7438-46FD-90F5-E5C8310542F2}"/>
              </a:ext>
            </a:extLst>
          </p:cNvPr>
          <p:cNvSpPr>
            <a:spLocks noGrp="1"/>
          </p:cNvSpPr>
          <p:nvPr>
            <p:ph type="sldNum" sz="quarter" idx="4"/>
          </p:nvPr>
        </p:nvSpPr>
        <p:spPr/>
        <p:txBody>
          <a:bodyPr/>
          <a:lstStyle/>
          <a:p>
            <a:fld id="{CE6D3C30-BE9F-424B-BA82-356D36D3824A}" type="slidenum">
              <a:rPr lang="zh-CN" altLang="en-US" smtClean="0"/>
              <a:t>19</a:t>
            </a:fld>
            <a:endParaRPr lang="zh-CN" altLang="en-US"/>
          </a:p>
        </p:txBody>
      </p:sp>
    </p:spTree>
    <p:extLst>
      <p:ext uri="{BB962C8B-B14F-4D97-AF65-F5344CB8AC3E}">
        <p14:creationId xmlns:p14="http://schemas.microsoft.com/office/powerpoint/2010/main" val="1692829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3BB06-D4CA-4A9F-9C61-77CFB4DA9B8E}"/>
              </a:ext>
            </a:extLst>
          </p:cNvPr>
          <p:cNvSpPr>
            <a:spLocks noGrp="1"/>
          </p:cNvSpPr>
          <p:nvPr>
            <p:ph type="title"/>
          </p:nvPr>
        </p:nvSpPr>
        <p:spPr/>
        <p:txBody>
          <a:bodyPr/>
          <a:lstStyle/>
          <a:p>
            <a:r>
              <a:rPr lang="zh-CN" altLang="en-US" dirty="0"/>
              <a:t>提纲</a:t>
            </a:r>
          </a:p>
        </p:txBody>
      </p:sp>
      <p:sp>
        <p:nvSpPr>
          <p:cNvPr id="3" name="内容占位符 2">
            <a:extLst>
              <a:ext uri="{FF2B5EF4-FFF2-40B4-BE49-F238E27FC236}">
                <a16:creationId xmlns:a16="http://schemas.microsoft.com/office/drawing/2014/main" id="{0F5003F8-0A6D-4A74-83BE-138FF901120A}"/>
              </a:ext>
            </a:extLst>
          </p:cNvPr>
          <p:cNvSpPr>
            <a:spLocks noGrp="1"/>
          </p:cNvSpPr>
          <p:nvPr>
            <p:ph idx="1"/>
          </p:nvPr>
        </p:nvSpPr>
        <p:spPr/>
        <p:txBody>
          <a:bodyPr/>
          <a:lstStyle/>
          <a:p>
            <a:pPr>
              <a:lnSpc>
                <a:spcPct val="150000"/>
              </a:lnSpc>
            </a:pPr>
            <a:r>
              <a:rPr lang="en-US" altLang="zh-CN" dirty="0"/>
              <a:t>EB</a:t>
            </a:r>
            <a:r>
              <a:rPr lang="zh-CN" altLang="en-US" dirty="0"/>
              <a:t>级概念</a:t>
            </a:r>
            <a:endParaRPr lang="en-US" altLang="zh-CN" dirty="0"/>
          </a:p>
          <a:p>
            <a:pPr>
              <a:lnSpc>
                <a:spcPct val="150000"/>
              </a:lnSpc>
            </a:pPr>
            <a:r>
              <a:rPr lang="zh-CN" altLang="en-US" dirty="0"/>
              <a:t>高能物理数据存储需求</a:t>
            </a:r>
            <a:endParaRPr lang="en-US" altLang="zh-CN" dirty="0"/>
          </a:p>
          <a:p>
            <a:pPr>
              <a:lnSpc>
                <a:spcPct val="150000"/>
              </a:lnSpc>
            </a:pPr>
            <a:r>
              <a:rPr lang="zh-CN" altLang="en-US" dirty="0"/>
              <a:t>数据存储的基本概念</a:t>
            </a:r>
            <a:endParaRPr lang="en-US" altLang="zh-CN" dirty="0"/>
          </a:p>
          <a:p>
            <a:pPr>
              <a:lnSpc>
                <a:spcPct val="150000"/>
              </a:lnSpc>
            </a:pPr>
            <a:r>
              <a:rPr lang="zh-CN" altLang="en-US" dirty="0"/>
              <a:t>高能所计算中心的海量存储系统</a:t>
            </a:r>
            <a:endParaRPr lang="en-US" altLang="zh-CN" dirty="0"/>
          </a:p>
          <a:p>
            <a:pPr>
              <a:lnSpc>
                <a:spcPct val="150000"/>
              </a:lnSpc>
            </a:pPr>
            <a:r>
              <a:rPr lang="zh-CN" altLang="en-US" dirty="0"/>
              <a:t>存储技术发展趋势</a:t>
            </a:r>
            <a:endParaRPr lang="en-US" altLang="zh-CN" dirty="0"/>
          </a:p>
          <a:p>
            <a:pPr>
              <a:lnSpc>
                <a:spcPct val="150000"/>
              </a:lnSpc>
            </a:pPr>
            <a:r>
              <a:rPr lang="zh-CN" altLang="en-US" dirty="0"/>
              <a:t>总结</a:t>
            </a:r>
            <a:endParaRPr lang="en-US" altLang="zh-CN" dirty="0"/>
          </a:p>
        </p:txBody>
      </p:sp>
      <p:sp>
        <p:nvSpPr>
          <p:cNvPr id="4" name="日期占位符 3">
            <a:extLst>
              <a:ext uri="{FF2B5EF4-FFF2-40B4-BE49-F238E27FC236}">
                <a16:creationId xmlns:a16="http://schemas.microsoft.com/office/drawing/2014/main" id="{43476B2B-84EC-4BC7-9B2D-056237DDC409}"/>
              </a:ext>
            </a:extLst>
          </p:cNvPr>
          <p:cNvSpPr>
            <a:spLocks noGrp="1"/>
          </p:cNvSpPr>
          <p:nvPr>
            <p:ph type="dt" sz="half" idx="2"/>
          </p:nvPr>
        </p:nvSpPr>
        <p:spPr/>
        <p:txBody>
          <a:bodyPr/>
          <a:lstStyle/>
          <a:p>
            <a:fld id="{862AEE41-9667-47D7-B974-B7F2A71023F5}"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8C5D2C22-DB41-4778-B4C4-BD329E6D8E5C}"/>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D8FDA97C-074D-463B-92D7-BAFD360DE0A4}"/>
              </a:ext>
            </a:extLst>
          </p:cNvPr>
          <p:cNvSpPr>
            <a:spLocks noGrp="1"/>
          </p:cNvSpPr>
          <p:nvPr>
            <p:ph type="sldNum" sz="quarter" idx="4"/>
          </p:nvPr>
        </p:nvSpPr>
        <p:spPr/>
        <p:txBody>
          <a:bodyPr/>
          <a:lstStyle/>
          <a:p>
            <a:fld id="{CE6D3C30-BE9F-424B-BA82-356D36D3824A}" type="slidenum">
              <a:rPr lang="zh-CN" altLang="en-US" smtClean="0"/>
              <a:t>2</a:t>
            </a:fld>
            <a:endParaRPr lang="zh-CN" altLang="en-US"/>
          </a:p>
        </p:txBody>
      </p:sp>
    </p:spTree>
    <p:extLst>
      <p:ext uri="{BB962C8B-B14F-4D97-AF65-F5344CB8AC3E}">
        <p14:creationId xmlns:p14="http://schemas.microsoft.com/office/powerpoint/2010/main" val="4194952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E5347E-8B45-451D-A1D6-D996171C7733}"/>
              </a:ext>
            </a:extLst>
          </p:cNvPr>
          <p:cNvSpPr>
            <a:spLocks noGrp="1"/>
          </p:cNvSpPr>
          <p:nvPr>
            <p:ph type="title"/>
          </p:nvPr>
        </p:nvSpPr>
        <p:spPr/>
        <p:txBody>
          <a:bodyPr/>
          <a:lstStyle/>
          <a:p>
            <a:r>
              <a:rPr lang="zh-CN" altLang="en-US" dirty="0"/>
              <a:t>服务高可用</a:t>
            </a:r>
          </a:p>
        </p:txBody>
      </p:sp>
      <p:sp>
        <p:nvSpPr>
          <p:cNvPr id="3" name="内容占位符 2">
            <a:extLst>
              <a:ext uri="{FF2B5EF4-FFF2-40B4-BE49-F238E27FC236}">
                <a16:creationId xmlns:a16="http://schemas.microsoft.com/office/drawing/2014/main" id="{57871F1D-C6D8-4009-8E86-9B9BF5C37FD1}"/>
              </a:ext>
            </a:extLst>
          </p:cNvPr>
          <p:cNvSpPr>
            <a:spLocks noGrp="1"/>
          </p:cNvSpPr>
          <p:nvPr>
            <p:ph idx="1"/>
          </p:nvPr>
        </p:nvSpPr>
        <p:spPr/>
        <p:txBody>
          <a:bodyPr/>
          <a:lstStyle/>
          <a:p>
            <a:r>
              <a:rPr lang="zh-CN" altLang="en-US" dirty="0"/>
              <a:t>数百台服务器组成的存储集群中，任何一台服务器故障，会导致全部或者部分数据无法访问，影响集群计算效率</a:t>
            </a:r>
          </a:p>
          <a:p>
            <a:r>
              <a:rPr lang="zh-CN" altLang="en-US" dirty="0">
                <a:solidFill>
                  <a:srgbClr val="FF0000"/>
                </a:solidFill>
              </a:rPr>
              <a:t>高可用设计</a:t>
            </a:r>
            <a:r>
              <a:rPr lang="zh-CN" altLang="en-US" dirty="0"/>
              <a:t>可以缩短服务器故障的影响时间 </a:t>
            </a:r>
          </a:p>
          <a:p>
            <a:pPr lvl="1"/>
            <a:r>
              <a:rPr lang="zh-CN" altLang="en-US" dirty="0"/>
              <a:t>在管理服务器中为每个存储设备注册多个可以访问到它的</a:t>
            </a:r>
            <a:r>
              <a:rPr lang="en-US" altLang="zh-CN" dirty="0"/>
              <a:t>IP</a:t>
            </a:r>
            <a:r>
              <a:rPr lang="zh-CN" altLang="en-US" dirty="0"/>
              <a:t>地址</a:t>
            </a:r>
          </a:p>
          <a:p>
            <a:pPr lvl="1"/>
            <a:r>
              <a:rPr lang="zh-CN" altLang="en-US" dirty="0"/>
              <a:t>备机发现主机</a:t>
            </a:r>
            <a:r>
              <a:rPr lang="en-US" altLang="zh-CN" dirty="0"/>
              <a:t>down</a:t>
            </a:r>
            <a:r>
              <a:rPr lang="zh-CN" altLang="en-US" dirty="0"/>
              <a:t>掉的时候，</a:t>
            </a:r>
            <a:r>
              <a:rPr lang="en-US" altLang="zh-CN" dirty="0"/>
              <a:t>mount </a:t>
            </a:r>
            <a:r>
              <a:rPr lang="zh-CN" altLang="en-US" dirty="0"/>
              <a:t>相关存储设备，接管存储服务</a:t>
            </a:r>
          </a:p>
          <a:p>
            <a:pPr lvl="1"/>
            <a:r>
              <a:rPr lang="en-US" altLang="zh-CN" dirty="0"/>
              <a:t>HA </a:t>
            </a:r>
            <a:r>
              <a:rPr lang="zh-CN" altLang="en-US" dirty="0"/>
              <a:t>软件，自动</a:t>
            </a:r>
            <a:r>
              <a:rPr lang="en-US" altLang="zh-CN" dirty="0"/>
              <a:t>mount</a:t>
            </a:r>
            <a:r>
              <a:rPr lang="zh-CN" altLang="en-US" dirty="0"/>
              <a:t>；人工检查，手动</a:t>
            </a:r>
            <a:r>
              <a:rPr lang="en-US" altLang="zh-CN" dirty="0"/>
              <a:t>mount</a:t>
            </a:r>
          </a:p>
          <a:p>
            <a:pPr lvl="1"/>
            <a:r>
              <a:rPr lang="zh-CN" altLang="en-US" dirty="0"/>
              <a:t>客户端发现主机</a:t>
            </a:r>
            <a:r>
              <a:rPr lang="en-US" altLang="zh-CN" dirty="0"/>
              <a:t>IP</a:t>
            </a:r>
            <a:r>
              <a:rPr lang="zh-CN" altLang="en-US" dirty="0"/>
              <a:t>不通后，会根据注册备机地址，联系备机，恢复通信</a:t>
            </a:r>
          </a:p>
          <a:p>
            <a:pPr lvl="1"/>
            <a:r>
              <a:rPr lang="zh-CN" altLang="en-US" dirty="0"/>
              <a:t>存储系统通过</a:t>
            </a:r>
            <a:r>
              <a:rPr lang="en-US" altLang="zh-CN" dirty="0"/>
              <a:t>transaction </a:t>
            </a:r>
            <a:r>
              <a:rPr lang="zh-CN" altLang="en-US" dirty="0"/>
              <a:t>保证故障</a:t>
            </a:r>
            <a:endParaRPr lang="en-US" altLang="zh-CN" dirty="0"/>
          </a:p>
          <a:p>
            <a:r>
              <a:rPr lang="zh-CN" altLang="en-US" dirty="0">
                <a:latin typeface="Arial" panose="020B0604020202020204" pitchFamily="34" charset="0"/>
              </a:rPr>
              <a:t>服务器之间可以互为备机</a:t>
            </a:r>
            <a:endParaRPr lang="en-US" altLang="zh-CN" dirty="0">
              <a:latin typeface="Arial" panose="020B0604020202020204" pitchFamily="34" charset="0"/>
            </a:endParaRPr>
          </a:p>
          <a:p>
            <a:endParaRPr lang="zh-CN" altLang="en-US" dirty="0"/>
          </a:p>
        </p:txBody>
      </p:sp>
      <p:sp>
        <p:nvSpPr>
          <p:cNvPr id="4" name="日期占位符 3">
            <a:extLst>
              <a:ext uri="{FF2B5EF4-FFF2-40B4-BE49-F238E27FC236}">
                <a16:creationId xmlns:a16="http://schemas.microsoft.com/office/drawing/2014/main" id="{534CDA57-0E84-44E1-8570-F3D67A64F45D}"/>
              </a:ext>
            </a:extLst>
          </p:cNvPr>
          <p:cNvSpPr>
            <a:spLocks noGrp="1"/>
          </p:cNvSpPr>
          <p:nvPr>
            <p:ph type="dt" sz="half" idx="2"/>
          </p:nvPr>
        </p:nvSpPr>
        <p:spPr/>
        <p:txBody>
          <a:bodyPr/>
          <a:lstStyle/>
          <a:p>
            <a:fld id="{747CA60F-461D-4CC1-968D-92B2A72BD8C1}"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F9725006-B4EF-46DD-B93D-DC249C99E788}"/>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84A67C35-E4EC-4432-991E-8467E904905C}"/>
              </a:ext>
            </a:extLst>
          </p:cNvPr>
          <p:cNvSpPr>
            <a:spLocks noGrp="1"/>
          </p:cNvSpPr>
          <p:nvPr>
            <p:ph type="sldNum" sz="quarter" idx="4"/>
          </p:nvPr>
        </p:nvSpPr>
        <p:spPr/>
        <p:txBody>
          <a:bodyPr/>
          <a:lstStyle/>
          <a:p>
            <a:fld id="{CE6D3C30-BE9F-424B-BA82-356D36D3824A}" type="slidenum">
              <a:rPr lang="zh-CN" altLang="en-US" smtClean="0"/>
              <a:t>20</a:t>
            </a:fld>
            <a:endParaRPr lang="zh-CN" altLang="en-US"/>
          </a:p>
        </p:txBody>
      </p:sp>
    </p:spTree>
    <p:extLst>
      <p:ext uri="{BB962C8B-B14F-4D97-AF65-F5344CB8AC3E}">
        <p14:creationId xmlns:p14="http://schemas.microsoft.com/office/powerpoint/2010/main" val="4015678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F2B468-B290-4BD3-9944-E79FD32EC51D}"/>
              </a:ext>
            </a:extLst>
          </p:cNvPr>
          <p:cNvSpPr>
            <a:spLocks noGrp="1"/>
          </p:cNvSpPr>
          <p:nvPr>
            <p:ph type="title"/>
          </p:nvPr>
        </p:nvSpPr>
        <p:spPr/>
        <p:txBody>
          <a:bodyPr/>
          <a:lstStyle/>
          <a:p>
            <a:r>
              <a:rPr lang="zh-CN" altLang="en-US" dirty="0"/>
              <a:t>数据冗余</a:t>
            </a:r>
          </a:p>
        </p:txBody>
      </p:sp>
      <p:sp>
        <p:nvSpPr>
          <p:cNvPr id="3" name="内容占位符 2">
            <a:extLst>
              <a:ext uri="{FF2B5EF4-FFF2-40B4-BE49-F238E27FC236}">
                <a16:creationId xmlns:a16="http://schemas.microsoft.com/office/drawing/2014/main" id="{E808AB2D-B5E5-441B-970F-7FEE604150B2}"/>
              </a:ext>
            </a:extLst>
          </p:cNvPr>
          <p:cNvSpPr>
            <a:spLocks noGrp="1"/>
          </p:cNvSpPr>
          <p:nvPr>
            <p:ph idx="1"/>
          </p:nvPr>
        </p:nvSpPr>
        <p:spPr/>
        <p:txBody>
          <a:bodyPr/>
          <a:lstStyle/>
          <a:p>
            <a:r>
              <a:rPr lang="zh-CN" altLang="en-US" dirty="0"/>
              <a:t>单个磁盘是很难保证数据可靠性的</a:t>
            </a:r>
            <a:endParaRPr lang="en-US" altLang="zh-CN" dirty="0"/>
          </a:p>
          <a:p>
            <a:pPr lvl="1"/>
            <a:r>
              <a:rPr lang="zh-CN" altLang="en-US" dirty="0"/>
              <a:t>根据</a:t>
            </a:r>
            <a:r>
              <a:rPr lang="en-US" altLang="zh-CN" dirty="0"/>
              <a:t>CERN-IT</a:t>
            </a:r>
            <a:r>
              <a:rPr lang="zh-CN" altLang="en-US" dirty="0"/>
              <a:t>的统计，</a:t>
            </a:r>
            <a:r>
              <a:rPr lang="en-US" altLang="zh-CN" dirty="0"/>
              <a:t>6</a:t>
            </a:r>
            <a:r>
              <a:rPr lang="zh-CN" altLang="en-US" dirty="0"/>
              <a:t>万块磁盘的系统中，每天的坏盘数大约为</a:t>
            </a:r>
            <a:r>
              <a:rPr lang="en-US" altLang="zh-CN" dirty="0"/>
              <a:t>10</a:t>
            </a:r>
            <a:r>
              <a:rPr lang="zh-CN" altLang="en-US" dirty="0"/>
              <a:t>块，每年系统中有</a:t>
            </a:r>
            <a:r>
              <a:rPr lang="en-US" altLang="zh-CN" dirty="0"/>
              <a:t>1%-10%</a:t>
            </a:r>
            <a:r>
              <a:rPr lang="zh-CN" altLang="en-US" dirty="0"/>
              <a:t>的磁盘会出现损坏</a:t>
            </a:r>
            <a:endParaRPr lang="en-US" altLang="zh-CN" dirty="0"/>
          </a:p>
          <a:p>
            <a:r>
              <a:rPr lang="zh-CN" altLang="en-US" dirty="0"/>
              <a:t>常用的数据冗余</a:t>
            </a:r>
            <a:endParaRPr lang="en-US" altLang="zh-CN" dirty="0"/>
          </a:p>
          <a:p>
            <a:pPr lvl="1"/>
            <a:r>
              <a:rPr lang="zh-CN" altLang="en-US" dirty="0"/>
              <a:t>数据副本：相同的数据存放多份</a:t>
            </a:r>
            <a:endParaRPr lang="en-US" altLang="zh-CN" dirty="0"/>
          </a:p>
          <a:p>
            <a:pPr lvl="2"/>
            <a:r>
              <a:rPr lang="zh-CN" altLang="en-US" dirty="0"/>
              <a:t> 块设备层 </a:t>
            </a:r>
            <a:r>
              <a:rPr lang="en-US" altLang="zh-CN" dirty="0"/>
              <a:t>or  </a:t>
            </a:r>
            <a:r>
              <a:rPr lang="zh-CN" altLang="en-US" dirty="0"/>
              <a:t>文件系统层，软件</a:t>
            </a:r>
            <a:r>
              <a:rPr lang="en-US" altLang="zh-CN" dirty="0"/>
              <a:t>or </a:t>
            </a:r>
            <a:r>
              <a:rPr lang="zh-CN" altLang="en-US" dirty="0"/>
              <a:t>硬件</a:t>
            </a:r>
            <a:endParaRPr lang="en-US" altLang="zh-CN" dirty="0"/>
          </a:p>
          <a:p>
            <a:pPr lvl="1"/>
            <a:r>
              <a:rPr lang="en-US" altLang="zh-CN" dirty="0"/>
              <a:t>RAID</a:t>
            </a:r>
            <a:r>
              <a:rPr lang="zh-CN" altLang="en-US" dirty="0"/>
              <a:t>：</a:t>
            </a:r>
            <a:r>
              <a:rPr lang="en-US" altLang="zh-CN" dirty="0"/>
              <a:t>Redundant Array of Inexpensive Disks </a:t>
            </a:r>
          </a:p>
          <a:p>
            <a:pPr lvl="2"/>
            <a:r>
              <a:rPr lang="zh-CN" altLang="en-US" dirty="0"/>
              <a:t> 块设备层，软件</a:t>
            </a:r>
            <a:r>
              <a:rPr lang="en-US" altLang="zh-CN" dirty="0"/>
              <a:t>or </a:t>
            </a:r>
            <a:r>
              <a:rPr lang="zh-CN" altLang="en-US" dirty="0"/>
              <a:t>硬件</a:t>
            </a:r>
            <a:endParaRPr lang="en-US" altLang="zh-CN" dirty="0"/>
          </a:p>
          <a:p>
            <a:pPr lvl="1"/>
            <a:r>
              <a:rPr lang="zh-CN" altLang="en-US" dirty="0"/>
              <a:t>纠删码</a:t>
            </a:r>
            <a:endParaRPr lang="en-US" altLang="zh-CN" dirty="0"/>
          </a:p>
          <a:p>
            <a:pPr lvl="2"/>
            <a:r>
              <a:rPr lang="zh-CN" altLang="en-US" dirty="0"/>
              <a:t>可使用廉价冗余磁盘阵列（</a:t>
            </a:r>
            <a:r>
              <a:rPr lang="en-US" altLang="zh-CN" dirty="0"/>
              <a:t>JBOD</a:t>
            </a:r>
            <a:r>
              <a:rPr lang="zh-CN" altLang="en-US" dirty="0"/>
              <a:t>）</a:t>
            </a:r>
            <a:endParaRPr lang="en-US" altLang="zh-CN" dirty="0"/>
          </a:p>
          <a:p>
            <a:endParaRPr lang="zh-CN" altLang="en-US" dirty="0"/>
          </a:p>
        </p:txBody>
      </p:sp>
      <p:sp>
        <p:nvSpPr>
          <p:cNvPr id="4" name="日期占位符 3">
            <a:extLst>
              <a:ext uri="{FF2B5EF4-FFF2-40B4-BE49-F238E27FC236}">
                <a16:creationId xmlns:a16="http://schemas.microsoft.com/office/drawing/2014/main" id="{32183A04-DF37-4AD7-AD15-9AE687F26344}"/>
              </a:ext>
            </a:extLst>
          </p:cNvPr>
          <p:cNvSpPr>
            <a:spLocks noGrp="1"/>
          </p:cNvSpPr>
          <p:nvPr>
            <p:ph type="dt" sz="half" idx="2"/>
          </p:nvPr>
        </p:nvSpPr>
        <p:spPr/>
        <p:txBody>
          <a:bodyPr/>
          <a:lstStyle/>
          <a:p>
            <a:fld id="{A2A6E1F8-1B5E-47EC-8D3C-AB9C6A36151A}"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B4F85F83-E0FC-4173-8596-8FF090FC7484}"/>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2F51EEB6-5C11-4A6B-8653-027D854FA11A}"/>
              </a:ext>
            </a:extLst>
          </p:cNvPr>
          <p:cNvSpPr>
            <a:spLocks noGrp="1"/>
          </p:cNvSpPr>
          <p:nvPr>
            <p:ph type="sldNum" sz="quarter" idx="4"/>
          </p:nvPr>
        </p:nvSpPr>
        <p:spPr/>
        <p:txBody>
          <a:bodyPr/>
          <a:lstStyle/>
          <a:p>
            <a:fld id="{CE6D3C30-BE9F-424B-BA82-356D36D3824A}" type="slidenum">
              <a:rPr lang="zh-CN" altLang="en-US" smtClean="0"/>
              <a:t>21</a:t>
            </a:fld>
            <a:endParaRPr lang="zh-CN" altLang="en-US"/>
          </a:p>
        </p:txBody>
      </p:sp>
    </p:spTree>
    <p:extLst>
      <p:ext uri="{BB962C8B-B14F-4D97-AF65-F5344CB8AC3E}">
        <p14:creationId xmlns:p14="http://schemas.microsoft.com/office/powerpoint/2010/main" val="1116408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D1C51-E281-4158-992F-24497B45DCB6}"/>
              </a:ext>
            </a:extLst>
          </p:cNvPr>
          <p:cNvSpPr>
            <a:spLocks noGrp="1"/>
          </p:cNvSpPr>
          <p:nvPr>
            <p:ph type="title"/>
          </p:nvPr>
        </p:nvSpPr>
        <p:spPr/>
        <p:txBody>
          <a:bodyPr/>
          <a:lstStyle/>
          <a:p>
            <a:r>
              <a:rPr lang="en-US" altLang="zh-CN" dirty="0">
                <a:latin typeface="Arial" panose="020B0604020202020204" pitchFamily="34" charset="0"/>
              </a:rPr>
              <a:t>RAID</a:t>
            </a:r>
            <a:r>
              <a:rPr lang="zh-CN" altLang="en-US" dirty="0"/>
              <a:t>算法</a:t>
            </a:r>
          </a:p>
        </p:txBody>
      </p:sp>
      <p:sp>
        <p:nvSpPr>
          <p:cNvPr id="3" name="内容占位符 2">
            <a:extLst>
              <a:ext uri="{FF2B5EF4-FFF2-40B4-BE49-F238E27FC236}">
                <a16:creationId xmlns:a16="http://schemas.microsoft.com/office/drawing/2014/main" id="{FA5FE9CA-D5E5-408D-873D-56A617E1F8D9}"/>
              </a:ext>
            </a:extLst>
          </p:cNvPr>
          <p:cNvSpPr>
            <a:spLocks noGrp="1"/>
          </p:cNvSpPr>
          <p:nvPr>
            <p:ph idx="1"/>
          </p:nvPr>
        </p:nvSpPr>
        <p:spPr/>
        <p:txBody>
          <a:bodyPr/>
          <a:lstStyle/>
          <a:p>
            <a:r>
              <a:rPr lang="en-US" altLang="zh-CN" dirty="0"/>
              <a:t>RAID 5 </a:t>
            </a:r>
            <a:r>
              <a:rPr lang="zh-CN" altLang="en-US" dirty="0"/>
              <a:t>：将</a:t>
            </a:r>
            <a:r>
              <a:rPr lang="en-US" altLang="zh-CN" dirty="0"/>
              <a:t>N</a:t>
            </a:r>
            <a:r>
              <a:rPr lang="zh-CN" altLang="en-US" dirty="0"/>
              <a:t>磁盘分成长为</a:t>
            </a:r>
            <a:r>
              <a:rPr lang="en-US" altLang="zh-CN" dirty="0"/>
              <a:t>N</a:t>
            </a:r>
            <a:r>
              <a:rPr lang="zh-CN" altLang="en-US" dirty="0"/>
              <a:t>的条带，条带中的</a:t>
            </a:r>
            <a:r>
              <a:rPr lang="en-US" altLang="zh-CN" dirty="0"/>
              <a:t>N-1</a:t>
            </a:r>
            <a:r>
              <a:rPr lang="zh-CN" altLang="en-US" dirty="0"/>
              <a:t>个数据块存放数据，</a:t>
            </a:r>
            <a:r>
              <a:rPr lang="en-US" altLang="zh-CN" dirty="0"/>
              <a:t>1</a:t>
            </a:r>
            <a:r>
              <a:rPr lang="zh-CN" altLang="en-US" dirty="0"/>
              <a:t>个数据块存放数据块的</a:t>
            </a:r>
            <a:r>
              <a:rPr lang="en-US" altLang="zh-CN" dirty="0"/>
              <a:t>XOR</a:t>
            </a:r>
            <a:r>
              <a:rPr lang="zh-CN" altLang="en-US" dirty="0"/>
              <a:t>校验 </a:t>
            </a:r>
            <a:endParaRPr lang="en-US" altLang="zh-CN" dirty="0"/>
          </a:p>
          <a:p>
            <a:pPr lvl="1"/>
            <a:r>
              <a:rPr lang="zh-CN" altLang="en-US" dirty="0"/>
              <a:t>阵列中的一个磁盘损坏，数据可以通过其他磁盘上的结果重建</a:t>
            </a:r>
          </a:p>
          <a:p>
            <a:r>
              <a:rPr lang="en-US" altLang="zh-CN" dirty="0"/>
              <a:t>RAID 6 :</a:t>
            </a:r>
            <a:r>
              <a:rPr lang="zh-CN" altLang="en-US" dirty="0"/>
              <a:t>将</a:t>
            </a:r>
            <a:r>
              <a:rPr lang="en-US" altLang="zh-CN" dirty="0"/>
              <a:t>N</a:t>
            </a:r>
            <a:r>
              <a:rPr lang="zh-CN" altLang="en-US" dirty="0"/>
              <a:t>磁盘分成长为</a:t>
            </a:r>
            <a:r>
              <a:rPr lang="en-US" altLang="zh-CN" dirty="0"/>
              <a:t>N</a:t>
            </a:r>
            <a:r>
              <a:rPr lang="zh-CN" altLang="en-US" dirty="0"/>
              <a:t>的条带，条带中的</a:t>
            </a:r>
            <a:r>
              <a:rPr lang="en-US" altLang="zh-CN" dirty="0"/>
              <a:t>N-2</a:t>
            </a:r>
            <a:r>
              <a:rPr lang="zh-CN" altLang="en-US" dirty="0"/>
              <a:t>个数据块存放数据，</a:t>
            </a:r>
            <a:r>
              <a:rPr lang="en-US" altLang="zh-CN" dirty="0"/>
              <a:t>2</a:t>
            </a:r>
            <a:r>
              <a:rPr lang="zh-CN" altLang="en-US" dirty="0"/>
              <a:t>个数据块存放数据块的校验值，允许</a:t>
            </a:r>
            <a:r>
              <a:rPr lang="zh-CN" altLang="en-US" dirty="0">
                <a:solidFill>
                  <a:srgbClr val="FF0000"/>
                </a:solidFill>
              </a:rPr>
              <a:t>两块磁盘</a:t>
            </a:r>
            <a:r>
              <a:rPr lang="zh-CN" altLang="en-US" dirty="0"/>
              <a:t>损坏 </a:t>
            </a:r>
            <a:endParaRPr lang="en-US" altLang="zh-CN" dirty="0"/>
          </a:p>
          <a:p>
            <a:endParaRPr lang="zh-CN" altLang="en-US" dirty="0"/>
          </a:p>
        </p:txBody>
      </p:sp>
      <p:sp>
        <p:nvSpPr>
          <p:cNvPr id="4" name="日期占位符 3">
            <a:extLst>
              <a:ext uri="{FF2B5EF4-FFF2-40B4-BE49-F238E27FC236}">
                <a16:creationId xmlns:a16="http://schemas.microsoft.com/office/drawing/2014/main" id="{B360EF4F-86C9-4200-A9A4-52F69AB5EE0D}"/>
              </a:ext>
            </a:extLst>
          </p:cNvPr>
          <p:cNvSpPr>
            <a:spLocks noGrp="1"/>
          </p:cNvSpPr>
          <p:nvPr>
            <p:ph type="dt" sz="half" idx="2"/>
          </p:nvPr>
        </p:nvSpPr>
        <p:spPr/>
        <p:txBody>
          <a:bodyPr/>
          <a:lstStyle/>
          <a:p>
            <a:fld id="{3683A81E-C773-4D7C-93CA-6CA66CAB5F3F}"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6FECD12F-5C7C-4C55-8611-6CF219A3A467}"/>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9B1BB185-7DBE-4546-8B2F-6F1759439B73}"/>
              </a:ext>
            </a:extLst>
          </p:cNvPr>
          <p:cNvSpPr>
            <a:spLocks noGrp="1"/>
          </p:cNvSpPr>
          <p:nvPr>
            <p:ph type="sldNum" sz="quarter" idx="4"/>
          </p:nvPr>
        </p:nvSpPr>
        <p:spPr/>
        <p:txBody>
          <a:bodyPr/>
          <a:lstStyle/>
          <a:p>
            <a:fld id="{CE6D3C30-BE9F-424B-BA82-356D36D3824A}" type="slidenum">
              <a:rPr lang="zh-CN" altLang="en-US" smtClean="0"/>
              <a:t>22</a:t>
            </a:fld>
            <a:endParaRPr lang="zh-CN" altLang="en-US"/>
          </a:p>
        </p:txBody>
      </p:sp>
      <p:pic>
        <p:nvPicPr>
          <p:cNvPr id="7" name="图片 6">
            <a:extLst>
              <a:ext uri="{FF2B5EF4-FFF2-40B4-BE49-F238E27FC236}">
                <a16:creationId xmlns:a16="http://schemas.microsoft.com/office/drawing/2014/main" id="{32A9644D-2361-44AF-B069-6E1ED6881F72}"/>
              </a:ext>
            </a:extLst>
          </p:cNvPr>
          <p:cNvPicPr>
            <a:picLocks noChangeAspect="1"/>
          </p:cNvPicPr>
          <p:nvPr/>
        </p:nvPicPr>
        <p:blipFill>
          <a:blip r:embed="rId2"/>
          <a:stretch>
            <a:fillRect/>
          </a:stretch>
        </p:blipFill>
        <p:spPr>
          <a:xfrm>
            <a:off x="1636831" y="3777974"/>
            <a:ext cx="3481118" cy="2578832"/>
          </a:xfrm>
          <a:prstGeom prst="rect">
            <a:avLst/>
          </a:prstGeom>
        </p:spPr>
      </p:pic>
      <p:pic>
        <p:nvPicPr>
          <p:cNvPr id="8" name="图片 7">
            <a:extLst>
              <a:ext uri="{FF2B5EF4-FFF2-40B4-BE49-F238E27FC236}">
                <a16:creationId xmlns:a16="http://schemas.microsoft.com/office/drawing/2014/main" id="{64A6BEB7-1862-48D3-A837-BD6F00F199E9}"/>
              </a:ext>
            </a:extLst>
          </p:cNvPr>
          <p:cNvPicPr>
            <a:picLocks noChangeAspect="1"/>
          </p:cNvPicPr>
          <p:nvPr/>
        </p:nvPicPr>
        <p:blipFill>
          <a:blip r:embed="rId3"/>
          <a:stretch>
            <a:fillRect/>
          </a:stretch>
        </p:blipFill>
        <p:spPr>
          <a:xfrm>
            <a:off x="5407556" y="3881615"/>
            <a:ext cx="4035902" cy="2371550"/>
          </a:xfrm>
          <a:prstGeom prst="rect">
            <a:avLst/>
          </a:prstGeom>
        </p:spPr>
      </p:pic>
    </p:spTree>
    <p:extLst>
      <p:ext uri="{BB962C8B-B14F-4D97-AF65-F5344CB8AC3E}">
        <p14:creationId xmlns:p14="http://schemas.microsoft.com/office/powerpoint/2010/main" val="1254608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3D12BD-1C9D-46F5-928C-961780FC969C}"/>
              </a:ext>
            </a:extLst>
          </p:cNvPr>
          <p:cNvSpPr>
            <a:spLocks noGrp="1"/>
          </p:cNvSpPr>
          <p:nvPr>
            <p:ph type="title"/>
          </p:nvPr>
        </p:nvSpPr>
        <p:spPr/>
        <p:txBody>
          <a:bodyPr/>
          <a:lstStyle/>
          <a:p>
            <a:r>
              <a:rPr lang="en-US" altLang="zh-CN" dirty="0">
                <a:latin typeface="Arial" panose="020B0604020202020204" pitchFamily="34" charset="0"/>
              </a:rPr>
              <a:t>RAID</a:t>
            </a:r>
            <a:r>
              <a:rPr lang="zh-CN" altLang="en-US" dirty="0">
                <a:latin typeface="Arial" panose="020B0604020202020204" pitchFamily="34" charset="0"/>
              </a:rPr>
              <a:t>改进</a:t>
            </a:r>
            <a:endParaRPr lang="zh-CN" altLang="en-US" dirty="0"/>
          </a:p>
        </p:txBody>
      </p:sp>
      <p:sp>
        <p:nvSpPr>
          <p:cNvPr id="3" name="内容占位符 2">
            <a:extLst>
              <a:ext uri="{FF2B5EF4-FFF2-40B4-BE49-F238E27FC236}">
                <a16:creationId xmlns:a16="http://schemas.microsoft.com/office/drawing/2014/main" id="{65F31E61-F855-4045-9746-49C4522E08F1}"/>
              </a:ext>
            </a:extLst>
          </p:cNvPr>
          <p:cNvSpPr>
            <a:spLocks noGrp="1"/>
          </p:cNvSpPr>
          <p:nvPr>
            <p:ph idx="1"/>
          </p:nvPr>
        </p:nvSpPr>
        <p:spPr/>
        <p:txBody>
          <a:bodyPr/>
          <a:lstStyle/>
          <a:p>
            <a:r>
              <a:rPr lang="zh-CN" altLang="en-US" dirty="0">
                <a:latin typeface="Arial" panose="020B0604020202020204" pitchFamily="34" charset="0"/>
              </a:rPr>
              <a:t>随着磁盘容量的增大，传统</a:t>
            </a:r>
            <a:r>
              <a:rPr lang="en-US" altLang="zh-CN" dirty="0">
                <a:latin typeface="Arial" panose="020B0604020202020204" pitchFamily="34" charset="0"/>
              </a:rPr>
              <a:t>RAID</a:t>
            </a:r>
            <a:r>
              <a:rPr lang="zh-CN" altLang="en-US" dirty="0">
                <a:latin typeface="Arial" panose="020B0604020202020204" pitchFamily="34" charset="0"/>
              </a:rPr>
              <a:t>中重建一块物理磁盘的时间越来越长</a:t>
            </a:r>
            <a:endParaRPr lang="en-US" altLang="zh-CN" dirty="0">
              <a:latin typeface="Arial" panose="020B0604020202020204" pitchFamily="34" charset="0"/>
            </a:endParaRPr>
          </a:p>
          <a:p>
            <a:pPr lvl="1"/>
            <a:r>
              <a:rPr lang="zh-CN" altLang="en-US" dirty="0">
                <a:latin typeface="Arial" panose="020B0604020202020204" pitchFamily="34" charset="0"/>
              </a:rPr>
              <a:t>按照</a:t>
            </a:r>
            <a:r>
              <a:rPr lang="en-US" altLang="zh-CN" dirty="0">
                <a:latin typeface="Arial" panose="020B0604020202020204" pitchFamily="34" charset="0"/>
              </a:rPr>
              <a:t>200MB/s</a:t>
            </a:r>
            <a:r>
              <a:rPr lang="zh-CN" altLang="en-US" dirty="0">
                <a:latin typeface="Arial" panose="020B0604020202020204" pitchFamily="34" charset="0"/>
              </a:rPr>
              <a:t>的写入速度，重建一块</a:t>
            </a:r>
            <a:r>
              <a:rPr lang="en-US" altLang="zh-CN" dirty="0">
                <a:latin typeface="Arial" panose="020B0604020202020204" pitchFamily="34" charset="0"/>
              </a:rPr>
              <a:t>20TB</a:t>
            </a:r>
            <a:r>
              <a:rPr lang="zh-CN" altLang="en-US" dirty="0">
                <a:latin typeface="Arial" panose="020B0604020202020204" pitchFamily="34" charset="0"/>
              </a:rPr>
              <a:t>的硬盘需要多长时间？</a:t>
            </a:r>
            <a:endParaRPr lang="en-US" altLang="zh-CN" dirty="0">
              <a:latin typeface="Arial" panose="020B0604020202020204" pitchFamily="34" charset="0"/>
            </a:endParaRPr>
          </a:p>
          <a:p>
            <a:r>
              <a:rPr lang="zh-CN" altLang="en-US" dirty="0">
                <a:latin typeface="Arial" panose="020B0604020202020204" pitchFamily="34" charset="0"/>
              </a:rPr>
              <a:t>分布式</a:t>
            </a:r>
            <a:r>
              <a:rPr lang="en-US" altLang="zh-CN" dirty="0">
                <a:latin typeface="Arial" panose="020B0604020202020204" pitchFamily="34" charset="0"/>
              </a:rPr>
              <a:t>RAID/RAID 2.0/DDP</a:t>
            </a:r>
          </a:p>
          <a:p>
            <a:pPr lvl="1"/>
            <a:r>
              <a:rPr lang="zh-CN" altLang="en-US" dirty="0">
                <a:latin typeface="Arial" panose="020B0604020202020204" pitchFamily="34" charset="0"/>
              </a:rPr>
              <a:t>在一个更大的磁盘池</a:t>
            </a:r>
            <a:r>
              <a:rPr lang="en-US" altLang="zh-CN" dirty="0">
                <a:latin typeface="Arial" panose="020B0604020202020204" pitchFamily="34" charset="0"/>
              </a:rPr>
              <a:t>M</a:t>
            </a:r>
            <a:r>
              <a:rPr lang="zh-CN" altLang="en-US" dirty="0">
                <a:latin typeface="Arial" panose="020B0604020202020204" pitchFamily="34" charset="0"/>
              </a:rPr>
              <a:t>中划分长度为</a:t>
            </a:r>
            <a:r>
              <a:rPr lang="en-US" altLang="zh-CN" dirty="0">
                <a:latin typeface="Arial" panose="020B0604020202020204" pitchFamily="34" charset="0"/>
              </a:rPr>
              <a:t>N</a:t>
            </a:r>
            <a:r>
              <a:rPr lang="zh-CN" altLang="en-US" dirty="0">
                <a:latin typeface="Arial" panose="020B0604020202020204" pitchFamily="34" charset="0"/>
              </a:rPr>
              <a:t>的虚拟化条带，数据块和校验块被分散到更多的磁盘中，重建效率更高</a:t>
            </a:r>
            <a:endParaRPr lang="en-US" altLang="zh-CN" dirty="0">
              <a:latin typeface="Arial" panose="020B0604020202020204" pitchFamily="34" charset="0"/>
            </a:endParaRPr>
          </a:p>
          <a:p>
            <a:endParaRPr lang="zh-CN" altLang="en-US" dirty="0"/>
          </a:p>
        </p:txBody>
      </p:sp>
      <p:sp>
        <p:nvSpPr>
          <p:cNvPr id="4" name="日期占位符 3">
            <a:extLst>
              <a:ext uri="{FF2B5EF4-FFF2-40B4-BE49-F238E27FC236}">
                <a16:creationId xmlns:a16="http://schemas.microsoft.com/office/drawing/2014/main" id="{B0531C2F-FF12-48CC-BABD-178AE8C48DD9}"/>
              </a:ext>
            </a:extLst>
          </p:cNvPr>
          <p:cNvSpPr>
            <a:spLocks noGrp="1"/>
          </p:cNvSpPr>
          <p:nvPr>
            <p:ph type="dt" sz="half" idx="2"/>
          </p:nvPr>
        </p:nvSpPr>
        <p:spPr/>
        <p:txBody>
          <a:bodyPr/>
          <a:lstStyle/>
          <a:p>
            <a:fld id="{03EC7A00-C42E-492B-A440-0EF8BB4C2DDF}"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AFB19A82-3E89-4548-9E64-88BFA8840AA2}"/>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B1C8D1C2-AD13-4FD4-9E0A-34C8D3DCD534}"/>
              </a:ext>
            </a:extLst>
          </p:cNvPr>
          <p:cNvSpPr>
            <a:spLocks noGrp="1"/>
          </p:cNvSpPr>
          <p:nvPr>
            <p:ph type="sldNum" sz="quarter" idx="4"/>
          </p:nvPr>
        </p:nvSpPr>
        <p:spPr/>
        <p:txBody>
          <a:bodyPr/>
          <a:lstStyle/>
          <a:p>
            <a:fld id="{CE6D3C30-BE9F-424B-BA82-356D36D3824A}" type="slidenum">
              <a:rPr lang="zh-CN" altLang="en-US" smtClean="0"/>
              <a:t>23</a:t>
            </a:fld>
            <a:endParaRPr lang="zh-CN" altLang="en-US"/>
          </a:p>
        </p:txBody>
      </p:sp>
      <p:pic>
        <p:nvPicPr>
          <p:cNvPr id="7" name="图片 6">
            <a:extLst>
              <a:ext uri="{FF2B5EF4-FFF2-40B4-BE49-F238E27FC236}">
                <a16:creationId xmlns:a16="http://schemas.microsoft.com/office/drawing/2014/main" id="{429BD77A-00A2-41C9-AF4F-D1A966CF6C92}"/>
              </a:ext>
            </a:extLst>
          </p:cNvPr>
          <p:cNvPicPr>
            <a:picLocks noChangeAspect="1"/>
          </p:cNvPicPr>
          <p:nvPr/>
        </p:nvPicPr>
        <p:blipFill>
          <a:blip r:embed="rId2"/>
          <a:stretch>
            <a:fillRect/>
          </a:stretch>
        </p:blipFill>
        <p:spPr>
          <a:xfrm>
            <a:off x="1503197" y="4063432"/>
            <a:ext cx="2492872" cy="2317238"/>
          </a:xfrm>
          <a:prstGeom prst="rect">
            <a:avLst/>
          </a:prstGeom>
        </p:spPr>
      </p:pic>
      <p:pic>
        <p:nvPicPr>
          <p:cNvPr id="8" name="图片 7">
            <a:extLst>
              <a:ext uri="{FF2B5EF4-FFF2-40B4-BE49-F238E27FC236}">
                <a16:creationId xmlns:a16="http://schemas.microsoft.com/office/drawing/2014/main" id="{456F5736-05AC-4399-BAC6-7863215FDB15}"/>
              </a:ext>
            </a:extLst>
          </p:cNvPr>
          <p:cNvPicPr>
            <a:picLocks noChangeAspect="1"/>
          </p:cNvPicPr>
          <p:nvPr/>
        </p:nvPicPr>
        <p:blipFill>
          <a:blip r:embed="rId3"/>
          <a:stretch>
            <a:fillRect/>
          </a:stretch>
        </p:blipFill>
        <p:spPr>
          <a:xfrm>
            <a:off x="4255373" y="4132666"/>
            <a:ext cx="6376969" cy="2109399"/>
          </a:xfrm>
          <a:prstGeom prst="rect">
            <a:avLst/>
          </a:prstGeom>
        </p:spPr>
      </p:pic>
    </p:spTree>
    <p:extLst>
      <p:ext uri="{BB962C8B-B14F-4D97-AF65-F5344CB8AC3E}">
        <p14:creationId xmlns:p14="http://schemas.microsoft.com/office/powerpoint/2010/main" val="569698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img-blog.csdnimg.cn/20200314142710162.png">
            <a:extLst>
              <a:ext uri="{FF2B5EF4-FFF2-40B4-BE49-F238E27FC236}">
                <a16:creationId xmlns:a16="http://schemas.microsoft.com/office/drawing/2014/main" id="{FCD01FF3-4A0F-4845-812E-D3753AC99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196" y="2092500"/>
            <a:ext cx="2649357" cy="561453"/>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a:extLst>
              <a:ext uri="{FF2B5EF4-FFF2-40B4-BE49-F238E27FC236}">
                <a16:creationId xmlns:a16="http://schemas.microsoft.com/office/drawing/2014/main" id="{5D3DE46D-3739-476F-8899-98EFA87FBA90}"/>
              </a:ext>
            </a:extLst>
          </p:cNvPr>
          <p:cNvSpPr>
            <a:spLocks noGrp="1"/>
          </p:cNvSpPr>
          <p:nvPr>
            <p:ph idx="1"/>
          </p:nvPr>
        </p:nvSpPr>
        <p:spPr>
          <a:xfrm>
            <a:off x="590698" y="830430"/>
            <a:ext cx="10515600" cy="5033963"/>
          </a:xfrm>
        </p:spPr>
        <p:txBody>
          <a:bodyPr/>
          <a:lstStyle/>
          <a:p>
            <a:r>
              <a:rPr lang="zh-CN" altLang="en-US" sz="2400" dirty="0"/>
              <a:t>数据去重</a:t>
            </a:r>
            <a:r>
              <a:rPr lang="en-US" altLang="zh-CN" sz="2400" dirty="0"/>
              <a:t>(deduplication)</a:t>
            </a:r>
            <a:r>
              <a:rPr lang="zh-CN" altLang="en-US" sz="2400" dirty="0"/>
              <a:t>、数据压缩</a:t>
            </a:r>
            <a:r>
              <a:rPr lang="en-US" altLang="zh-CN" sz="2400" dirty="0"/>
              <a:t>(Compression)</a:t>
            </a:r>
            <a:r>
              <a:rPr lang="zh-CN" altLang="en-US" sz="2400" dirty="0"/>
              <a:t>、纠删码（</a:t>
            </a:r>
            <a:r>
              <a:rPr lang="en-US" altLang="zh-CN" sz="2400" dirty="0"/>
              <a:t>Erasure Coding)</a:t>
            </a:r>
            <a:r>
              <a:rPr lang="zh-CN" altLang="en-US" sz="2400" dirty="0"/>
              <a:t>等</a:t>
            </a:r>
            <a:endParaRPr lang="en-US" altLang="zh-CN" sz="2400" dirty="0"/>
          </a:p>
          <a:p>
            <a:r>
              <a:rPr lang="zh-CN" altLang="en-US" sz="2400" dirty="0"/>
              <a:t>去重和压缩尽量将数据中的冗余信息去除</a:t>
            </a:r>
            <a:endParaRPr lang="en-US" altLang="zh-CN" sz="2400" dirty="0"/>
          </a:p>
          <a:p>
            <a:endParaRPr lang="en-US" altLang="zh-CN" sz="2400" dirty="0"/>
          </a:p>
          <a:p>
            <a:r>
              <a:rPr lang="zh-CN" altLang="en-US" sz="2400" dirty="0"/>
              <a:t>纠删码则是一种冗余编码，能实现任意的</a:t>
            </a:r>
            <a:r>
              <a:rPr lang="en-US" altLang="zh-CN" sz="2400" dirty="0"/>
              <a:t>N+M</a:t>
            </a:r>
            <a:r>
              <a:rPr lang="zh-CN" altLang="en-US" sz="2400" dirty="0"/>
              <a:t>的数据编码</a:t>
            </a:r>
          </a:p>
          <a:p>
            <a:pPr lvl="1"/>
            <a:r>
              <a:rPr lang="zh-CN" altLang="en-US" sz="2000" dirty="0"/>
              <a:t>比传统的磁盘阵列</a:t>
            </a:r>
            <a:r>
              <a:rPr lang="en-US" altLang="zh-CN" sz="2000" dirty="0"/>
              <a:t>RAID</a:t>
            </a:r>
            <a:r>
              <a:rPr lang="zh-CN" altLang="en-US" sz="2000" dirty="0"/>
              <a:t>技术更加灵活，比如可以使用</a:t>
            </a:r>
            <a:r>
              <a:rPr lang="en-US" altLang="zh-CN" sz="2000" dirty="0"/>
              <a:t>6+2</a:t>
            </a:r>
            <a:r>
              <a:rPr lang="zh-CN" altLang="en-US" sz="2000" dirty="0"/>
              <a:t>，</a:t>
            </a:r>
            <a:r>
              <a:rPr lang="en-US" altLang="zh-CN" sz="2000" dirty="0"/>
              <a:t>5+3</a:t>
            </a:r>
            <a:r>
              <a:rPr lang="zh-CN" altLang="en-US" sz="2000" dirty="0"/>
              <a:t>，</a:t>
            </a:r>
            <a:r>
              <a:rPr lang="en-US" altLang="zh-CN" sz="2000" dirty="0"/>
              <a:t>12+2</a:t>
            </a:r>
            <a:r>
              <a:rPr lang="zh-CN" altLang="en-US" sz="2000" dirty="0"/>
              <a:t>等</a:t>
            </a:r>
          </a:p>
          <a:p>
            <a:pPr lvl="1"/>
            <a:r>
              <a:rPr lang="zh-CN" altLang="en-US" sz="2000" dirty="0"/>
              <a:t>磁盘故障后，比</a:t>
            </a:r>
            <a:r>
              <a:rPr lang="en-US" altLang="zh-CN" sz="2000" dirty="0"/>
              <a:t>RAID</a:t>
            </a:r>
            <a:r>
              <a:rPr lang="zh-CN" altLang="en-US" sz="2000" dirty="0"/>
              <a:t>更快的进行重建</a:t>
            </a:r>
          </a:p>
          <a:p>
            <a:r>
              <a:rPr lang="en-US" altLang="zh-CN" sz="2400" dirty="0"/>
              <a:t>IHEP</a:t>
            </a:r>
            <a:r>
              <a:rPr lang="zh-CN" altLang="en-US" sz="2400" dirty="0"/>
              <a:t>及</a:t>
            </a:r>
            <a:r>
              <a:rPr lang="en-US" altLang="zh-CN" sz="2400" dirty="0"/>
              <a:t>CERN</a:t>
            </a:r>
            <a:r>
              <a:rPr lang="zh-CN" altLang="en-US" sz="2400" dirty="0"/>
              <a:t>等目前已经开始采用纠删码技术</a:t>
            </a:r>
          </a:p>
        </p:txBody>
      </p:sp>
      <p:sp>
        <p:nvSpPr>
          <p:cNvPr id="2" name="标题 1">
            <a:extLst>
              <a:ext uri="{FF2B5EF4-FFF2-40B4-BE49-F238E27FC236}">
                <a16:creationId xmlns:a16="http://schemas.microsoft.com/office/drawing/2014/main" id="{94E73D81-8C68-4D71-BE92-CBF88C230F0E}"/>
              </a:ext>
            </a:extLst>
          </p:cNvPr>
          <p:cNvSpPr>
            <a:spLocks noGrp="1"/>
          </p:cNvSpPr>
          <p:nvPr>
            <p:ph type="title"/>
          </p:nvPr>
        </p:nvSpPr>
        <p:spPr/>
        <p:txBody>
          <a:bodyPr/>
          <a:lstStyle/>
          <a:p>
            <a:r>
              <a:rPr lang="zh-CN" altLang="en-US" dirty="0"/>
              <a:t>数据约减</a:t>
            </a:r>
          </a:p>
        </p:txBody>
      </p:sp>
      <p:sp>
        <p:nvSpPr>
          <p:cNvPr id="4" name="日期占位符 3">
            <a:extLst>
              <a:ext uri="{FF2B5EF4-FFF2-40B4-BE49-F238E27FC236}">
                <a16:creationId xmlns:a16="http://schemas.microsoft.com/office/drawing/2014/main" id="{C0D3E4C3-86B7-4012-942E-A9E9B0B9F310}"/>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E2506B02-2DC2-4666-B10B-24164DCC5A33}"/>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A95B9C1F-E4E2-4EDF-986C-1DABF15AA1F8}"/>
              </a:ext>
            </a:extLst>
          </p:cNvPr>
          <p:cNvSpPr>
            <a:spLocks noGrp="1"/>
          </p:cNvSpPr>
          <p:nvPr>
            <p:ph type="sldNum" sz="quarter" idx="4"/>
          </p:nvPr>
        </p:nvSpPr>
        <p:spPr/>
        <p:txBody>
          <a:bodyPr/>
          <a:lstStyle/>
          <a:p>
            <a:fld id="{CE6D3C30-BE9F-424B-BA82-356D36D3824A}" type="slidenum">
              <a:rPr lang="zh-CN" altLang="en-US" smtClean="0"/>
              <a:t>24</a:t>
            </a:fld>
            <a:endParaRPr lang="zh-CN" altLang="en-US"/>
          </a:p>
        </p:txBody>
      </p:sp>
      <p:pic>
        <p:nvPicPr>
          <p:cNvPr id="7" name="图片 6">
            <a:extLst>
              <a:ext uri="{FF2B5EF4-FFF2-40B4-BE49-F238E27FC236}">
                <a16:creationId xmlns:a16="http://schemas.microsoft.com/office/drawing/2014/main" id="{08CBF40A-2801-42F8-AB28-F51A299486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698" y="4453133"/>
            <a:ext cx="2995856" cy="1650082"/>
          </a:xfrm>
          <a:prstGeom prst="rect">
            <a:avLst/>
          </a:prstGeom>
        </p:spPr>
      </p:pic>
      <p:pic>
        <p:nvPicPr>
          <p:cNvPr id="8" name="图片 7">
            <a:extLst>
              <a:ext uri="{FF2B5EF4-FFF2-40B4-BE49-F238E27FC236}">
                <a16:creationId xmlns:a16="http://schemas.microsoft.com/office/drawing/2014/main" id="{D0DBA065-CE3F-4BE1-A53E-FA4F1B3B5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3714" y="4347120"/>
            <a:ext cx="4303567" cy="1832296"/>
          </a:xfrm>
          <a:prstGeom prst="rect">
            <a:avLst/>
          </a:prstGeom>
        </p:spPr>
      </p:pic>
      <p:pic>
        <p:nvPicPr>
          <p:cNvPr id="9" name="图片 8">
            <a:extLst>
              <a:ext uri="{FF2B5EF4-FFF2-40B4-BE49-F238E27FC236}">
                <a16:creationId xmlns:a16="http://schemas.microsoft.com/office/drawing/2014/main" id="{A93E07CE-CBB0-400C-ADB4-D1C117BCF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1497" y="4193450"/>
            <a:ext cx="3725153" cy="1985965"/>
          </a:xfrm>
          <a:prstGeom prst="rect">
            <a:avLst/>
          </a:prstGeom>
        </p:spPr>
      </p:pic>
      <p:sp>
        <p:nvSpPr>
          <p:cNvPr id="10" name="文本框 9">
            <a:extLst>
              <a:ext uri="{FF2B5EF4-FFF2-40B4-BE49-F238E27FC236}">
                <a16:creationId xmlns:a16="http://schemas.microsoft.com/office/drawing/2014/main" id="{064D187E-D719-46CA-B4F7-BC70AADF41BC}"/>
              </a:ext>
            </a:extLst>
          </p:cNvPr>
          <p:cNvSpPr txBox="1"/>
          <p:nvPr/>
        </p:nvSpPr>
        <p:spPr>
          <a:xfrm>
            <a:off x="10124073" y="5464950"/>
            <a:ext cx="1727200" cy="584775"/>
          </a:xfrm>
          <a:prstGeom prst="rect">
            <a:avLst/>
          </a:prstGeom>
          <a:noFill/>
        </p:spPr>
        <p:txBody>
          <a:bodyPr wrap="square" rtlCol="0">
            <a:spAutoFit/>
          </a:bodyPr>
          <a:lstStyle/>
          <a:p>
            <a:r>
              <a:rPr lang="en-US" altLang="zh-CN" sz="1600" dirty="0">
                <a:latin typeface="+mn-lt"/>
              </a:rPr>
              <a:t>CERN</a:t>
            </a:r>
            <a:r>
              <a:rPr lang="zh-CN" altLang="en-US" sz="1600" dirty="0">
                <a:latin typeface="+mn-lt"/>
              </a:rPr>
              <a:t>使用纠删码节省的空间</a:t>
            </a:r>
          </a:p>
        </p:txBody>
      </p:sp>
      <p:sp>
        <p:nvSpPr>
          <p:cNvPr id="11" name="文本框 10">
            <a:extLst>
              <a:ext uri="{FF2B5EF4-FFF2-40B4-BE49-F238E27FC236}">
                <a16:creationId xmlns:a16="http://schemas.microsoft.com/office/drawing/2014/main" id="{6B9F2847-1D4E-4D0D-8AD5-9784E3EE1D23}"/>
              </a:ext>
            </a:extLst>
          </p:cNvPr>
          <p:cNvSpPr txBox="1"/>
          <p:nvPr/>
        </p:nvSpPr>
        <p:spPr>
          <a:xfrm>
            <a:off x="1414028" y="6103215"/>
            <a:ext cx="1005403" cy="338554"/>
          </a:xfrm>
          <a:prstGeom prst="rect">
            <a:avLst/>
          </a:prstGeom>
          <a:noFill/>
        </p:spPr>
        <p:txBody>
          <a:bodyPr wrap="none" rtlCol="0">
            <a:spAutoFit/>
          </a:bodyPr>
          <a:lstStyle/>
          <a:p>
            <a:r>
              <a:rPr lang="zh-CN" altLang="en-US" sz="1600" b="0" dirty="0">
                <a:solidFill>
                  <a:schemeClr val="tx1"/>
                </a:solidFill>
              </a:rPr>
              <a:t>数据去重</a:t>
            </a:r>
          </a:p>
        </p:txBody>
      </p:sp>
      <p:sp>
        <p:nvSpPr>
          <p:cNvPr id="12" name="文本框 11">
            <a:extLst>
              <a:ext uri="{FF2B5EF4-FFF2-40B4-BE49-F238E27FC236}">
                <a16:creationId xmlns:a16="http://schemas.microsoft.com/office/drawing/2014/main" id="{52B1167A-7009-490E-97C2-49D65123C5B3}"/>
              </a:ext>
            </a:extLst>
          </p:cNvPr>
          <p:cNvSpPr txBox="1"/>
          <p:nvPr/>
        </p:nvSpPr>
        <p:spPr>
          <a:xfrm>
            <a:off x="5575387" y="6114952"/>
            <a:ext cx="800219" cy="338554"/>
          </a:xfrm>
          <a:prstGeom prst="rect">
            <a:avLst/>
          </a:prstGeom>
          <a:noFill/>
        </p:spPr>
        <p:txBody>
          <a:bodyPr wrap="none" rtlCol="0">
            <a:spAutoFit/>
          </a:bodyPr>
          <a:lstStyle/>
          <a:p>
            <a:r>
              <a:rPr lang="zh-CN" altLang="en-US" sz="1600" b="0" dirty="0">
                <a:solidFill>
                  <a:schemeClr val="tx1"/>
                </a:solidFill>
              </a:rPr>
              <a:t>纠删码</a:t>
            </a:r>
          </a:p>
        </p:txBody>
      </p:sp>
      <p:pic>
        <p:nvPicPr>
          <p:cNvPr id="13" name="图片 12">
            <a:extLst>
              <a:ext uri="{FF2B5EF4-FFF2-40B4-BE49-F238E27FC236}">
                <a16:creationId xmlns:a16="http://schemas.microsoft.com/office/drawing/2014/main" id="{2FAA7150-9318-4DB1-8964-B929D629BB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41043" y="1791926"/>
            <a:ext cx="2649357" cy="1936081"/>
          </a:xfrm>
          <a:prstGeom prst="rect">
            <a:avLst/>
          </a:prstGeom>
        </p:spPr>
      </p:pic>
      <p:sp>
        <p:nvSpPr>
          <p:cNvPr id="15" name="文本框 14">
            <a:extLst>
              <a:ext uri="{FF2B5EF4-FFF2-40B4-BE49-F238E27FC236}">
                <a16:creationId xmlns:a16="http://schemas.microsoft.com/office/drawing/2014/main" id="{260D0FFE-0CDB-44C2-9486-F3CCBC983160}"/>
              </a:ext>
            </a:extLst>
          </p:cNvPr>
          <p:cNvSpPr txBox="1"/>
          <p:nvPr/>
        </p:nvSpPr>
        <p:spPr>
          <a:xfrm>
            <a:off x="5682495" y="2177005"/>
            <a:ext cx="1745991" cy="369332"/>
          </a:xfrm>
          <a:prstGeom prst="rect">
            <a:avLst/>
          </a:prstGeom>
          <a:noFill/>
        </p:spPr>
        <p:txBody>
          <a:bodyPr wrap="none" rtlCol="0">
            <a:spAutoFit/>
          </a:bodyPr>
          <a:lstStyle/>
          <a:p>
            <a:r>
              <a:rPr lang="en-US" altLang="zh-CN" sz="1800" b="0" dirty="0">
                <a:solidFill>
                  <a:schemeClr val="tx1"/>
                </a:solidFill>
              </a:rPr>
              <a:t>——</a:t>
            </a:r>
            <a:r>
              <a:rPr lang="zh-CN" altLang="en-US" sz="1800" b="0" dirty="0">
                <a:solidFill>
                  <a:schemeClr val="tx1"/>
                </a:solidFill>
              </a:rPr>
              <a:t>香农熵公式</a:t>
            </a:r>
            <a:endParaRPr lang="zh-CN" altLang="en-US" sz="800" b="0" dirty="0">
              <a:solidFill>
                <a:schemeClr val="tx1"/>
              </a:solidFill>
            </a:endParaRPr>
          </a:p>
        </p:txBody>
      </p:sp>
    </p:spTree>
    <p:extLst>
      <p:ext uri="{BB962C8B-B14F-4D97-AF65-F5344CB8AC3E}">
        <p14:creationId xmlns:p14="http://schemas.microsoft.com/office/powerpoint/2010/main" val="2805789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高能所数据存储系统</a:t>
            </a:r>
          </a:p>
        </p:txBody>
      </p:sp>
      <p:sp>
        <p:nvSpPr>
          <p:cNvPr id="3" name="文本占位符 2"/>
          <p:cNvSpPr>
            <a:spLocks noGrp="1"/>
          </p:cNvSpPr>
          <p:nvPr>
            <p:ph type="body" idx="1"/>
          </p:nvPr>
        </p:nvSpPr>
        <p:spPr/>
        <p:txBody>
          <a:bodyPr/>
          <a:lstStyle/>
          <a:p>
            <a:endParaRPr lang="zh-CN" altLang="en-US" dirty="0"/>
          </a:p>
        </p:txBody>
      </p:sp>
      <p:sp>
        <p:nvSpPr>
          <p:cNvPr id="4" name="日期占位符 3"/>
          <p:cNvSpPr>
            <a:spLocks noGrp="1"/>
          </p:cNvSpPr>
          <p:nvPr>
            <p:ph type="dt" sz="half" idx="10"/>
          </p:nvPr>
        </p:nvSpPr>
        <p:spPr/>
        <p:txBody>
          <a:bodyPr/>
          <a:lstStyle/>
          <a:p>
            <a:fld id="{F13B5D5E-B07A-4898-837F-AF4B86A75FA5}" type="datetime1">
              <a:rPr lang="zh-CN" altLang="en-US" smtClean="0"/>
              <a:t>2024/8/22</a:t>
            </a:fld>
            <a:endParaRPr lang="zh-CN" altLang="en-US"/>
          </a:p>
        </p:txBody>
      </p:sp>
      <p:sp>
        <p:nvSpPr>
          <p:cNvPr id="5" name="页脚占位符 4"/>
          <p:cNvSpPr>
            <a:spLocks noGrp="1"/>
          </p:cNvSpPr>
          <p:nvPr>
            <p:ph type="ftr" sz="quarter" idx="11"/>
          </p:nvPr>
        </p:nvSpPr>
        <p:spPr/>
        <p:txBody>
          <a:bodyPr/>
          <a:lstStyle/>
          <a:p>
            <a:r>
              <a:rPr lang="en-US" altLang="zh-CN"/>
              <a:t>2024</a:t>
            </a:r>
            <a:r>
              <a:rPr lang="zh-CN" altLang="en-US"/>
              <a:t>年高能物理计算暑期学校</a:t>
            </a:r>
          </a:p>
        </p:txBody>
      </p:sp>
      <p:sp>
        <p:nvSpPr>
          <p:cNvPr id="6" name="灯片编号占位符 5"/>
          <p:cNvSpPr>
            <a:spLocks noGrp="1"/>
          </p:cNvSpPr>
          <p:nvPr>
            <p:ph type="sldNum" sz="quarter" idx="12"/>
          </p:nvPr>
        </p:nvSpPr>
        <p:spPr/>
        <p:txBody>
          <a:bodyPr/>
          <a:lstStyle/>
          <a:p>
            <a:fld id="{CE6D3C30-BE9F-424B-BA82-356D36D3824A}" type="slidenum">
              <a:rPr lang="zh-CN" altLang="en-US" smtClean="0"/>
              <a:t>25</a:t>
            </a:fld>
            <a:endParaRPr lang="zh-CN" altLang="en-US"/>
          </a:p>
        </p:txBody>
      </p:sp>
    </p:spTree>
    <p:extLst>
      <p:ext uri="{BB962C8B-B14F-4D97-AF65-F5344CB8AC3E}">
        <p14:creationId xmlns:p14="http://schemas.microsoft.com/office/powerpoint/2010/main" val="1587623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F4D04B03-C164-4C97-9CF0-E946BC4E7FDC}"/>
              </a:ext>
            </a:extLst>
          </p:cNvPr>
          <p:cNvSpPr>
            <a:spLocks noGrp="1"/>
          </p:cNvSpPr>
          <p:nvPr>
            <p:ph type="title"/>
          </p:nvPr>
        </p:nvSpPr>
        <p:spPr/>
        <p:txBody>
          <a:bodyPr/>
          <a:lstStyle/>
          <a:p>
            <a:r>
              <a:rPr lang="zh-CN" altLang="en-US" dirty="0"/>
              <a:t>高能所的海量存储系统</a:t>
            </a:r>
          </a:p>
        </p:txBody>
      </p:sp>
      <p:sp>
        <p:nvSpPr>
          <p:cNvPr id="7" name="内容占位符 6">
            <a:extLst>
              <a:ext uri="{FF2B5EF4-FFF2-40B4-BE49-F238E27FC236}">
                <a16:creationId xmlns:a16="http://schemas.microsoft.com/office/drawing/2014/main" id="{B5C88398-6D6A-4F1D-9AC2-BA73257EA458}"/>
              </a:ext>
            </a:extLst>
          </p:cNvPr>
          <p:cNvSpPr>
            <a:spLocks noGrp="1"/>
          </p:cNvSpPr>
          <p:nvPr>
            <p:ph idx="1"/>
          </p:nvPr>
        </p:nvSpPr>
        <p:spPr>
          <a:xfrm>
            <a:off x="838200" y="1143001"/>
            <a:ext cx="10978116" cy="5033963"/>
          </a:xfrm>
        </p:spPr>
        <p:txBody>
          <a:bodyPr/>
          <a:lstStyle/>
          <a:p>
            <a:r>
              <a:rPr lang="zh-CN" altLang="en-US" dirty="0"/>
              <a:t>高能所计算中心是中国高能物理数据处理中心</a:t>
            </a:r>
          </a:p>
          <a:p>
            <a:pPr lvl="1"/>
            <a:r>
              <a:rPr lang="en-US" altLang="zh-CN" dirty="0"/>
              <a:t>BESIII</a:t>
            </a:r>
            <a:r>
              <a:rPr lang="zh-CN" altLang="en-US" dirty="0"/>
              <a:t>，</a:t>
            </a:r>
            <a:r>
              <a:rPr lang="en-US" altLang="zh-CN" dirty="0"/>
              <a:t>JUNO</a:t>
            </a:r>
            <a:r>
              <a:rPr lang="zh-CN" altLang="en-US" dirty="0"/>
              <a:t>，</a:t>
            </a:r>
            <a:r>
              <a:rPr lang="en-US" altLang="zh-CN" dirty="0"/>
              <a:t>LHAASO</a:t>
            </a:r>
            <a:r>
              <a:rPr lang="zh-CN" altLang="en-US" dirty="0"/>
              <a:t>大型实验的</a:t>
            </a:r>
            <a:r>
              <a:rPr lang="en-US" altLang="zh-CN" dirty="0"/>
              <a:t>Tier-0 </a:t>
            </a:r>
            <a:r>
              <a:rPr lang="zh-CN" altLang="en-US" dirty="0"/>
              <a:t>站点</a:t>
            </a:r>
          </a:p>
          <a:p>
            <a:pPr lvl="1"/>
            <a:r>
              <a:rPr lang="en-US" altLang="zh-CN" dirty="0" err="1"/>
              <a:t>LHCb</a:t>
            </a:r>
            <a:r>
              <a:rPr lang="zh-CN" altLang="en-US" dirty="0"/>
              <a:t>实验的</a:t>
            </a:r>
            <a:r>
              <a:rPr lang="en-US" altLang="zh-CN" dirty="0"/>
              <a:t>Tier-1 </a:t>
            </a:r>
            <a:r>
              <a:rPr lang="zh-CN" altLang="en-US" dirty="0"/>
              <a:t>站点，</a:t>
            </a:r>
            <a:r>
              <a:rPr lang="en-US" altLang="zh-CN" dirty="0"/>
              <a:t>ATLAS</a:t>
            </a:r>
            <a:r>
              <a:rPr lang="zh-CN" altLang="en-US" dirty="0"/>
              <a:t>、</a:t>
            </a:r>
            <a:r>
              <a:rPr lang="en-US" altLang="zh-CN" dirty="0"/>
              <a:t>CMS</a:t>
            </a:r>
            <a:r>
              <a:rPr lang="zh-CN" altLang="en-US" dirty="0"/>
              <a:t>、</a:t>
            </a:r>
            <a:r>
              <a:rPr lang="en-US" altLang="zh-CN" dirty="0"/>
              <a:t>BELLEII</a:t>
            </a:r>
            <a:r>
              <a:rPr lang="zh-CN" altLang="en-US" dirty="0"/>
              <a:t>、</a:t>
            </a:r>
            <a:r>
              <a:rPr lang="en-US" altLang="zh-CN" dirty="0"/>
              <a:t>ALICE</a:t>
            </a:r>
            <a:r>
              <a:rPr lang="zh-CN" altLang="en-US" dirty="0"/>
              <a:t>的</a:t>
            </a:r>
            <a:r>
              <a:rPr lang="en-US" altLang="zh-CN" dirty="0"/>
              <a:t>Tier-2</a:t>
            </a:r>
            <a:r>
              <a:rPr lang="zh-CN" altLang="en-US" dirty="0"/>
              <a:t>站点</a:t>
            </a:r>
          </a:p>
          <a:p>
            <a:r>
              <a:rPr lang="zh-CN" altLang="en-US" dirty="0">
                <a:solidFill>
                  <a:srgbClr val="FF0000"/>
                </a:solidFill>
              </a:rPr>
              <a:t>分布式文件系统 </a:t>
            </a:r>
            <a:r>
              <a:rPr lang="zh-CN" altLang="en-US" dirty="0"/>
              <a:t>（磁盘）</a:t>
            </a:r>
          </a:p>
          <a:p>
            <a:pPr lvl="1"/>
            <a:r>
              <a:rPr lang="zh-CN" altLang="en-US" dirty="0"/>
              <a:t>带宽、随机读写、集群共享</a:t>
            </a:r>
          </a:p>
          <a:p>
            <a:pPr lvl="1"/>
            <a:r>
              <a:rPr lang="zh-CN" altLang="en-US" dirty="0"/>
              <a:t>热数据</a:t>
            </a:r>
          </a:p>
          <a:p>
            <a:r>
              <a:rPr lang="zh-CN" altLang="en-US" dirty="0">
                <a:solidFill>
                  <a:srgbClr val="FF0000"/>
                </a:solidFill>
              </a:rPr>
              <a:t>磁带管理系统</a:t>
            </a:r>
            <a:r>
              <a:rPr lang="zh-CN" altLang="en-US" dirty="0"/>
              <a:t>（磁带）</a:t>
            </a:r>
          </a:p>
          <a:p>
            <a:pPr lvl="1"/>
            <a:r>
              <a:rPr lang="zh-CN" altLang="en-US" dirty="0"/>
              <a:t>绿色节能、高性价比</a:t>
            </a:r>
          </a:p>
          <a:p>
            <a:pPr lvl="1"/>
            <a:r>
              <a:rPr lang="zh-CN" altLang="en-US" dirty="0"/>
              <a:t>冷数据</a:t>
            </a:r>
          </a:p>
          <a:p>
            <a:r>
              <a:rPr lang="zh-CN" altLang="en-US" dirty="0"/>
              <a:t>备份系统</a:t>
            </a:r>
            <a:r>
              <a:rPr lang="en-US" altLang="zh-CN" dirty="0" err="1"/>
              <a:t>Restic</a:t>
            </a:r>
            <a:r>
              <a:rPr lang="zh-CN" altLang="en-US" dirty="0"/>
              <a:t>，软件和镜像管理系统</a:t>
            </a:r>
            <a:r>
              <a:rPr lang="en-US" altLang="zh-CN" dirty="0"/>
              <a:t>CVMFS</a:t>
            </a:r>
            <a:r>
              <a:rPr lang="zh-CN" altLang="en-US" dirty="0"/>
              <a:t>等</a:t>
            </a:r>
          </a:p>
          <a:p>
            <a:endParaRPr lang="zh-CN" altLang="en-US" dirty="0"/>
          </a:p>
        </p:txBody>
      </p:sp>
      <p:sp>
        <p:nvSpPr>
          <p:cNvPr id="3" name="日期占位符 2">
            <a:extLst>
              <a:ext uri="{FF2B5EF4-FFF2-40B4-BE49-F238E27FC236}">
                <a16:creationId xmlns:a16="http://schemas.microsoft.com/office/drawing/2014/main" id="{1F7C955E-B9FC-4BA4-A616-884BDC1F008F}"/>
              </a:ext>
            </a:extLst>
          </p:cNvPr>
          <p:cNvSpPr>
            <a:spLocks noGrp="1"/>
          </p:cNvSpPr>
          <p:nvPr>
            <p:ph type="dt" sz="half" idx="2"/>
          </p:nvPr>
        </p:nvSpPr>
        <p:spPr/>
        <p:txBody>
          <a:bodyPr/>
          <a:lstStyle/>
          <a:p>
            <a:fld id="{4CA124CB-0323-45E9-9CC5-A0DCD3468304}" type="datetime1">
              <a:rPr lang="zh-CN" altLang="en-US" smtClean="0"/>
              <a:t>2024/8/22</a:t>
            </a:fld>
            <a:endParaRPr lang="zh-CN" altLang="en-US"/>
          </a:p>
        </p:txBody>
      </p:sp>
      <p:sp>
        <p:nvSpPr>
          <p:cNvPr id="4" name="页脚占位符 3">
            <a:extLst>
              <a:ext uri="{FF2B5EF4-FFF2-40B4-BE49-F238E27FC236}">
                <a16:creationId xmlns:a16="http://schemas.microsoft.com/office/drawing/2014/main" id="{9CFED939-A8BE-4B4A-B133-B3C67222A8EA}"/>
              </a:ext>
            </a:extLst>
          </p:cNvPr>
          <p:cNvSpPr>
            <a:spLocks noGrp="1"/>
          </p:cNvSpPr>
          <p:nvPr>
            <p:ph type="ftr" sz="quarter" idx="3"/>
          </p:nvPr>
        </p:nvSpPr>
        <p:spPr/>
        <p:txBody>
          <a:bodyPr/>
          <a:lstStyle/>
          <a:p>
            <a:r>
              <a:rPr lang="en-US" altLang="zh-CN"/>
              <a:t>2024</a:t>
            </a:r>
            <a:r>
              <a:rPr lang="zh-CN" altLang="en-US"/>
              <a:t>年高能物理计算暑期学校</a:t>
            </a:r>
          </a:p>
        </p:txBody>
      </p:sp>
      <p:sp>
        <p:nvSpPr>
          <p:cNvPr id="5" name="灯片编号占位符 4">
            <a:extLst>
              <a:ext uri="{FF2B5EF4-FFF2-40B4-BE49-F238E27FC236}">
                <a16:creationId xmlns:a16="http://schemas.microsoft.com/office/drawing/2014/main" id="{7CEDC78C-E136-4442-B8C9-93B8A0A18784}"/>
              </a:ext>
            </a:extLst>
          </p:cNvPr>
          <p:cNvSpPr>
            <a:spLocks noGrp="1"/>
          </p:cNvSpPr>
          <p:nvPr>
            <p:ph type="sldNum" sz="quarter" idx="4"/>
          </p:nvPr>
        </p:nvSpPr>
        <p:spPr/>
        <p:txBody>
          <a:bodyPr/>
          <a:lstStyle/>
          <a:p>
            <a:fld id="{CE6D3C30-BE9F-424B-BA82-356D36D3824A}" type="slidenum">
              <a:rPr lang="zh-CN" altLang="en-US" smtClean="0"/>
              <a:t>26</a:t>
            </a:fld>
            <a:endParaRPr lang="zh-CN" altLang="en-US"/>
          </a:p>
        </p:txBody>
      </p:sp>
    </p:spTree>
    <p:extLst>
      <p:ext uri="{BB962C8B-B14F-4D97-AF65-F5344CB8AC3E}">
        <p14:creationId xmlns:p14="http://schemas.microsoft.com/office/powerpoint/2010/main" val="1599660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E0CAC-6D2C-452A-BCE6-135F709DB071}"/>
              </a:ext>
            </a:extLst>
          </p:cNvPr>
          <p:cNvSpPr>
            <a:spLocks noGrp="1"/>
          </p:cNvSpPr>
          <p:nvPr>
            <p:ph type="title"/>
          </p:nvPr>
        </p:nvSpPr>
        <p:spPr/>
        <p:txBody>
          <a:bodyPr/>
          <a:lstStyle/>
          <a:p>
            <a:r>
              <a:rPr lang="zh-CN" altLang="en-US" dirty="0"/>
              <a:t>通用存储服务</a:t>
            </a:r>
          </a:p>
        </p:txBody>
      </p:sp>
      <p:sp>
        <p:nvSpPr>
          <p:cNvPr id="3" name="内容占位符 2">
            <a:extLst>
              <a:ext uri="{FF2B5EF4-FFF2-40B4-BE49-F238E27FC236}">
                <a16:creationId xmlns:a16="http://schemas.microsoft.com/office/drawing/2014/main" id="{1C85BBBC-84F4-437F-A0C9-BEADE6549458}"/>
              </a:ext>
            </a:extLst>
          </p:cNvPr>
          <p:cNvSpPr>
            <a:spLocks noGrp="1"/>
          </p:cNvSpPr>
          <p:nvPr>
            <p:ph idx="1"/>
          </p:nvPr>
        </p:nvSpPr>
        <p:spPr/>
        <p:txBody>
          <a:bodyPr>
            <a:normAutofit/>
          </a:bodyPr>
          <a:lstStyle/>
          <a:p>
            <a:r>
              <a:rPr lang="en-US" altLang="zh-CN" dirty="0"/>
              <a:t>HOME</a:t>
            </a:r>
            <a:r>
              <a:rPr lang="zh-CN" altLang="en-US" dirty="0"/>
              <a:t>目录</a:t>
            </a:r>
            <a:endParaRPr lang="en-US" altLang="zh-CN" dirty="0"/>
          </a:p>
          <a:p>
            <a:pPr lvl="1"/>
            <a:r>
              <a:rPr lang="zh-CN" altLang="en-US" dirty="0"/>
              <a:t>小文件，并发访问高</a:t>
            </a:r>
            <a:endParaRPr lang="en-US" altLang="zh-CN" dirty="0"/>
          </a:p>
          <a:p>
            <a:pPr lvl="1"/>
            <a:r>
              <a:rPr lang="en-US" altLang="zh-CN" dirty="0"/>
              <a:t>AFS</a:t>
            </a:r>
            <a:r>
              <a:rPr lang="zh-CN" altLang="en-US" dirty="0"/>
              <a:t>文件系统，使用多年，官方已停止维护</a:t>
            </a:r>
            <a:endParaRPr lang="en-US" altLang="zh-CN" dirty="0"/>
          </a:p>
          <a:p>
            <a:r>
              <a:rPr lang="en-US" altLang="zh-CN" dirty="0"/>
              <a:t>CVMFS</a:t>
            </a:r>
            <a:r>
              <a:rPr lang="zh-CN" altLang="en-US" dirty="0"/>
              <a:t>软件存储系统</a:t>
            </a:r>
            <a:endParaRPr lang="en-US" altLang="zh-CN" dirty="0"/>
          </a:p>
          <a:p>
            <a:pPr lvl="1"/>
            <a:r>
              <a:rPr lang="zh-CN" altLang="en-US" dirty="0"/>
              <a:t>部署高能物理实验软件仓库</a:t>
            </a:r>
            <a:r>
              <a:rPr lang="en-US" altLang="zh-CN" dirty="0"/>
              <a:t> </a:t>
            </a:r>
          </a:p>
          <a:p>
            <a:pPr lvl="1"/>
            <a:r>
              <a:rPr lang="zh-CN" altLang="en-US" dirty="0"/>
              <a:t>同步</a:t>
            </a:r>
            <a:r>
              <a:rPr lang="en-US" altLang="zh-CN" dirty="0"/>
              <a:t>CERN</a:t>
            </a:r>
            <a:r>
              <a:rPr lang="zh-CN" altLang="en-US" dirty="0"/>
              <a:t>、</a:t>
            </a:r>
            <a:r>
              <a:rPr lang="en-US" altLang="zh-CN" dirty="0"/>
              <a:t>EGI</a:t>
            </a:r>
            <a:r>
              <a:rPr lang="zh-CN" altLang="en-US" dirty="0"/>
              <a:t>软件仓库</a:t>
            </a:r>
            <a:endParaRPr lang="en-US" altLang="zh-CN" dirty="0"/>
          </a:p>
          <a:p>
            <a:r>
              <a:rPr lang="zh-CN" altLang="en-US" dirty="0"/>
              <a:t>云平台存储服务</a:t>
            </a:r>
            <a:endParaRPr lang="en-US" altLang="zh-CN" dirty="0"/>
          </a:p>
          <a:p>
            <a:pPr lvl="1"/>
            <a:r>
              <a:rPr lang="zh-CN" altLang="en-US" dirty="0"/>
              <a:t>使用</a:t>
            </a:r>
            <a:r>
              <a:rPr lang="en-US" altLang="zh-CN" dirty="0">
                <a:solidFill>
                  <a:srgbClr val="FF0000"/>
                </a:solidFill>
              </a:rPr>
              <a:t>CEPH</a:t>
            </a:r>
            <a:r>
              <a:rPr lang="zh-CN" altLang="en-US" dirty="0"/>
              <a:t>为</a:t>
            </a:r>
            <a:r>
              <a:rPr lang="en-US" altLang="zh-CN" dirty="0" err="1"/>
              <a:t>Openstack</a:t>
            </a:r>
            <a:r>
              <a:rPr lang="zh-CN" altLang="en-US" dirty="0"/>
              <a:t>平台提供块存储</a:t>
            </a:r>
            <a:endParaRPr lang="en-US" altLang="zh-CN" dirty="0"/>
          </a:p>
        </p:txBody>
      </p:sp>
      <p:sp>
        <p:nvSpPr>
          <p:cNvPr id="4" name="日期占位符 3">
            <a:extLst>
              <a:ext uri="{FF2B5EF4-FFF2-40B4-BE49-F238E27FC236}">
                <a16:creationId xmlns:a16="http://schemas.microsoft.com/office/drawing/2014/main" id="{FEF9EB06-0144-45F9-B641-14FED340F1E7}"/>
              </a:ext>
            </a:extLst>
          </p:cNvPr>
          <p:cNvSpPr>
            <a:spLocks noGrp="1"/>
          </p:cNvSpPr>
          <p:nvPr>
            <p:ph type="dt" sz="half" idx="10"/>
          </p:nvPr>
        </p:nvSpPr>
        <p:spPr>
          <a:xfrm>
            <a:off x="743087" y="646206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64A51-2375-4725-8A1D-6E0FFA991110}" type="datetime1">
              <a:rPr lang="zh-CN" altLang="en-US" smtClean="0"/>
              <a:pPr/>
              <a:t>2024/8/22</a:t>
            </a:fld>
            <a:endParaRPr lang="zh-CN" altLang="en-US"/>
          </a:p>
        </p:txBody>
      </p:sp>
      <p:sp>
        <p:nvSpPr>
          <p:cNvPr id="5" name="灯片编号占位符 4">
            <a:extLst>
              <a:ext uri="{FF2B5EF4-FFF2-40B4-BE49-F238E27FC236}">
                <a16:creationId xmlns:a16="http://schemas.microsoft.com/office/drawing/2014/main" id="{1FF06E61-FBB4-4E29-A804-291BE7836389}"/>
              </a:ext>
            </a:extLst>
          </p:cNvPr>
          <p:cNvSpPr>
            <a:spLocks noGrp="1"/>
          </p:cNvSpPr>
          <p:nvPr>
            <p:ph type="sldNum" sz="quarter" idx="12"/>
          </p:nvPr>
        </p:nvSpPr>
        <p:spPr>
          <a:xfrm>
            <a:off x="9402751" y="6462062"/>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F480-0866-4C36-99B6-3656151950EC}" type="slidenum">
              <a:rPr lang="zh-CN" altLang="en-US" smtClean="0"/>
              <a:pPr/>
              <a:t>27</a:t>
            </a:fld>
            <a:endParaRPr lang="zh-CN" altLang="en-US"/>
          </a:p>
        </p:txBody>
      </p:sp>
    </p:spTree>
    <p:extLst>
      <p:ext uri="{BB962C8B-B14F-4D97-AF65-F5344CB8AC3E}">
        <p14:creationId xmlns:p14="http://schemas.microsoft.com/office/powerpoint/2010/main" val="1379108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A3854B-AF56-4A5C-94FC-042D4EFBD6C5}"/>
              </a:ext>
            </a:extLst>
          </p:cNvPr>
          <p:cNvSpPr>
            <a:spLocks noGrp="1"/>
          </p:cNvSpPr>
          <p:nvPr>
            <p:ph type="title"/>
          </p:nvPr>
        </p:nvSpPr>
        <p:spPr/>
        <p:txBody>
          <a:bodyPr/>
          <a:lstStyle/>
          <a:p>
            <a:r>
              <a:rPr lang="zh-CN" altLang="en-US" dirty="0"/>
              <a:t>实验数据存储服务</a:t>
            </a:r>
          </a:p>
        </p:txBody>
      </p:sp>
      <p:sp>
        <p:nvSpPr>
          <p:cNvPr id="3" name="内容占位符 2">
            <a:extLst>
              <a:ext uri="{FF2B5EF4-FFF2-40B4-BE49-F238E27FC236}">
                <a16:creationId xmlns:a16="http://schemas.microsoft.com/office/drawing/2014/main" id="{505CC681-79EB-4AEC-9B0F-32EE6207B1A0}"/>
              </a:ext>
            </a:extLst>
          </p:cNvPr>
          <p:cNvSpPr>
            <a:spLocks noGrp="1"/>
          </p:cNvSpPr>
          <p:nvPr>
            <p:ph idx="1"/>
          </p:nvPr>
        </p:nvSpPr>
        <p:spPr/>
        <p:txBody>
          <a:bodyPr/>
          <a:lstStyle/>
          <a:p>
            <a:r>
              <a:rPr lang="zh-CN" altLang="en-US" dirty="0"/>
              <a:t>实验数据存储系统是高能物理数据的</a:t>
            </a:r>
            <a:r>
              <a:rPr lang="zh-CN" altLang="en-US" dirty="0">
                <a:solidFill>
                  <a:srgbClr val="FF0000"/>
                </a:solidFill>
              </a:rPr>
              <a:t>主要存储系统</a:t>
            </a:r>
            <a:endParaRPr lang="en-US" altLang="zh-CN" dirty="0">
              <a:solidFill>
                <a:srgbClr val="FF0000"/>
              </a:solidFill>
            </a:endParaRPr>
          </a:p>
          <a:p>
            <a:pPr lvl="1"/>
            <a:r>
              <a:rPr lang="zh-CN" altLang="en-US" dirty="0"/>
              <a:t>大容量、高带宽、高可靠性</a:t>
            </a:r>
            <a:endParaRPr lang="en-US" altLang="zh-CN" dirty="0"/>
          </a:p>
          <a:p>
            <a:r>
              <a:rPr lang="zh-CN" altLang="en-US" dirty="0"/>
              <a:t>软件使用开源的</a:t>
            </a:r>
            <a:r>
              <a:rPr lang="zh-CN" altLang="en-US" dirty="0">
                <a:solidFill>
                  <a:srgbClr val="FF0000"/>
                </a:solidFill>
              </a:rPr>
              <a:t>分布式文件系统</a:t>
            </a:r>
            <a:endParaRPr lang="en-US" altLang="zh-CN" dirty="0">
              <a:solidFill>
                <a:srgbClr val="FF0000"/>
              </a:solidFill>
            </a:endParaRPr>
          </a:p>
          <a:p>
            <a:pPr lvl="1"/>
            <a:r>
              <a:rPr lang="en-US" altLang="zh-CN" dirty="0" err="1"/>
              <a:t>Lustre</a:t>
            </a:r>
            <a:endParaRPr lang="en-US" altLang="zh-CN" dirty="0"/>
          </a:p>
          <a:p>
            <a:pPr lvl="1"/>
            <a:r>
              <a:rPr lang="en-US" altLang="zh-CN" dirty="0"/>
              <a:t>EOS</a:t>
            </a:r>
          </a:p>
          <a:p>
            <a:r>
              <a:rPr lang="zh-CN" altLang="en-US" dirty="0"/>
              <a:t>硬件</a:t>
            </a:r>
            <a:endParaRPr lang="en-US" altLang="zh-CN" dirty="0"/>
          </a:p>
          <a:p>
            <a:pPr lvl="1"/>
            <a:r>
              <a:rPr lang="zh-CN" altLang="en-US" dirty="0"/>
              <a:t>采用</a:t>
            </a:r>
            <a:r>
              <a:rPr lang="zh-CN" altLang="en-US" dirty="0">
                <a:solidFill>
                  <a:srgbClr val="FF0000"/>
                </a:solidFill>
              </a:rPr>
              <a:t>存储服务器</a:t>
            </a:r>
            <a:r>
              <a:rPr lang="en-US" altLang="zh-CN" dirty="0">
                <a:solidFill>
                  <a:srgbClr val="FF0000"/>
                </a:solidFill>
              </a:rPr>
              <a:t>+</a:t>
            </a:r>
            <a:r>
              <a:rPr lang="zh-CN" altLang="en-US" dirty="0">
                <a:solidFill>
                  <a:srgbClr val="FF0000"/>
                </a:solidFill>
              </a:rPr>
              <a:t>盘阵</a:t>
            </a:r>
            <a:r>
              <a:rPr lang="zh-CN" altLang="en-US" dirty="0"/>
              <a:t>方式</a:t>
            </a:r>
            <a:endParaRPr lang="en-US" altLang="zh-CN" dirty="0"/>
          </a:p>
          <a:p>
            <a:pPr lvl="1"/>
            <a:r>
              <a:rPr lang="zh-CN" altLang="en-US" dirty="0"/>
              <a:t>磁盘阵列</a:t>
            </a:r>
            <a:endParaRPr lang="en-US" altLang="zh-CN" dirty="0"/>
          </a:p>
          <a:p>
            <a:pPr lvl="1"/>
            <a:r>
              <a:rPr lang="zh-CN" altLang="en-US" dirty="0"/>
              <a:t>磁盘扩展柜</a:t>
            </a:r>
            <a:endParaRPr lang="en-US" altLang="zh-CN" dirty="0"/>
          </a:p>
        </p:txBody>
      </p:sp>
      <p:sp>
        <p:nvSpPr>
          <p:cNvPr id="4" name="日期占位符 3">
            <a:extLst>
              <a:ext uri="{FF2B5EF4-FFF2-40B4-BE49-F238E27FC236}">
                <a16:creationId xmlns:a16="http://schemas.microsoft.com/office/drawing/2014/main" id="{2B5B7AE4-C713-4485-8E3F-19FC585383F1}"/>
              </a:ext>
            </a:extLst>
          </p:cNvPr>
          <p:cNvSpPr>
            <a:spLocks noGrp="1"/>
          </p:cNvSpPr>
          <p:nvPr>
            <p:ph type="dt" sz="half" idx="10"/>
          </p:nvPr>
        </p:nvSpPr>
        <p:spPr>
          <a:xfrm>
            <a:off x="743087" y="646206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64A51-2375-4725-8A1D-6E0FFA991110}" type="datetime1">
              <a:rPr lang="zh-CN" altLang="en-US" smtClean="0"/>
              <a:pPr/>
              <a:t>2024/8/22</a:t>
            </a:fld>
            <a:endParaRPr lang="zh-CN" altLang="en-US"/>
          </a:p>
        </p:txBody>
      </p:sp>
      <p:sp>
        <p:nvSpPr>
          <p:cNvPr id="5" name="灯片编号占位符 4">
            <a:extLst>
              <a:ext uri="{FF2B5EF4-FFF2-40B4-BE49-F238E27FC236}">
                <a16:creationId xmlns:a16="http://schemas.microsoft.com/office/drawing/2014/main" id="{B0FEAC18-247F-4E57-A306-51A77431E395}"/>
              </a:ext>
            </a:extLst>
          </p:cNvPr>
          <p:cNvSpPr>
            <a:spLocks noGrp="1"/>
          </p:cNvSpPr>
          <p:nvPr>
            <p:ph type="sldNum" sz="quarter" idx="12"/>
          </p:nvPr>
        </p:nvSpPr>
        <p:spPr>
          <a:xfrm>
            <a:off x="9402751" y="6462062"/>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F480-0866-4C36-99B6-3656151950EC}" type="slidenum">
              <a:rPr lang="zh-CN" altLang="en-US" smtClean="0"/>
              <a:pPr/>
              <a:t>28</a:t>
            </a:fld>
            <a:endParaRPr lang="zh-CN" altLang="en-US"/>
          </a:p>
        </p:txBody>
      </p:sp>
    </p:spTree>
    <p:extLst>
      <p:ext uri="{BB962C8B-B14F-4D97-AF65-F5344CB8AC3E}">
        <p14:creationId xmlns:p14="http://schemas.microsoft.com/office/powerpoint/2010/main" val="1932364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B5B470-E009-4061-9B2C-C67B7F9B0AB0}"/>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CVMFS</a:t>
            </a:r>
            <a:r>
              <a:rPr lang="zh-CN" altLang="en-US" dirty="0">
                <a:latin typeface="Arial" panose="020B0604020202020204" pitchFamily="34" charset="0"/>
                <a:cs typeface="Arial" panose="020B0604020202020204" pitchFamily="34" charset="0"/>
              </a:rPr>
              <a:t>软件系统</a:t>
            </a:r>
            <a:endParaRPr lang="zh-CN" altLang="en-US" dirty="0"/>
          </a:p>
        </p:txBody>
      </p:sp>
      <p:sp>
        <p:nvSpPr>
          <p:cNvPr id="3" name="内容占位符 2">
            <a:extLst>
              <a:ext uri="{FF2B5EF4-FFF2-40B4-BE49-F238E27FC236}">
                <a16:creationId xmlns:a16="http://schemas.microsoft.com/office/drawing/2014/main" id="{878859DC-F436-4211-B549-DB44129D9A47}"/>
              </a:ext>
            </a:extLst>
          </p:cNvPr>
          <p:cNvSpPr>
            <a:spLocks noGrp="1"/>
          </p:cNvSpPr>
          <p:nvPr>
            <p:ph idx="1"/>
          </p:nvPr>
        </p:nvSpPr>
        <p:spPr>
          <a:xfrm>
            <a:off x="701749" y="1143001"/>
            <a:ext cx="10652051" cy="5033963"/>
          </a:xfrm>
        </p:spPr>
        <p:txBody>
          <a:bodyPr/>
          <a:lstStyle/>
          <a:p>
            <a:r>
              <a:rPr lang="en-US" altLang="zh-CN" sz="2400" dirty="0" err="1">
                <a:cs typeface="Arial" panose="020B0604020202020204" pitchFamily="34" charset="0"/>
              </a:rPr>
              <a:t>CernVM</a:t>
            </a:r>
            <a:r>
              <a:rPr lang="en-US" altLang="zh-CN" sz="2400" dirty="0">
                <a:cs typeface="Arial" panose="020B0604020202020204" pitchFamily="34" charset="0"/>
              </a:rPr>
              <a:t>-File System</a:t>
            </a:r>
            <a:r>
              <a:rPr lang="zh-CN" altLang="en-US" sz="2400" dirty="0">
                <a:cs typeface="Arial" panose="020B0604020202020204" pitchFamily="34" charset="0"/>
              </a:rPr>
              <a:t>简称</a:t>
            </a:r>
            <a:r>
              <a:rPr lang="en-US" altLang="zh-CN" sz="2400" dirty="0">
                <a:cs typeface="Arial" panose="020B0604020202020204" pitchFamily="34" charset="0"/>
              </a:rPr>
              <a:t>CVMFS, </a:t>
            </a:r>
            <a:r>
              <a:rPr lang="zh-CN" altLang="en-US" sz="2400" dirty="0">
                <a:cs typeface="Arial" panose="020B0604020202020204" pitchFamily="34" charset="0"/>
              </a:rPr>
              <a:t>提供了一种可扩展的，可靠的，低维护成本的软件分发服务</a:t>
            </a:r>
            <a:endParaRPr lang="en-US" altLang="zh-CN" sz="2400" dirty="0">
              <a:cs typeface="Arial" panose="020B0604020202020204" pitchFamily="34" charset="0"/>
            </a:endParaRPr>
          </a:p>
          <a:p>
            <a:pPr lvl="1"/>
            <a:r>
              <a:rPr lang="zh-CN" altLang="en-US" sz="2000" dirty="0">
                <a:cs typeface="Arial" panose="020B0604020202020204" pitchFamily="34" charset="0"/>
              </a:rPr>
              <a:t>大部分实验的公共软件库</a:t>
            </a:r>
            <a:endParaRPr lang="en-US" altLang="zh-CN" sz="2000" dirty="0">
              <a:cs typeface="Arial" panose="020B0604020202020204" pitchFamily="34" charset="0"/>
            </a:endParaRPr>
          </a:p>
          <a:p>
            <a:pPr lvl="1"/>
            <a:r>
              <a:rPr lang="zh-CN" altLang="en-US" sz="2000" dirty="0">
                <a:cs typeface="Arial" panose="020B0604020202020204" pitchFamily="34" charset="0"/>
              </a:rPr>
              <a:t>虚拟机操作系统镜像</a:t>
            </a:r>
            <a:endParaRPr lang="en-US" altLang="zh-CN" sz="2000" dirty="0">
              <a:cs typeface="Arial" panose="020B0604020202020204" pitchFamily="34" charset="0"/>
            </a:endParaRPr>
          </a:p>
          <a:p>
            <a:pPr lvl="1"/>
            <a:r>
              <a:rPr lang="zh-CN" altLang="en-US" sz="2000" dirty="0">
                <a:cs typeface="Arial" panose="020B0604020202020204" pitchFamily="34" charset="0"/>
              </a:rPr>
              <a:t>老的</a:t>
            </a:r>
            <a:r>
              <a:rPr lang="en-US" altLang="zh-CN" sz="2000" dirty="0">
                <a:cs typeface="Arial" panose="020B0604020202020204" pitchFamily="34" charset="0"/>
              </a:rPr>
              <a:t>OS</a:t>
            </a:r>
            <a:r>
              <a:rPr lang="zh-CN" altLang="en-US" sz="2000" dirty="0">
                <a:cs typeface="Arial" panose="020B0604020202020204" pitchFamily="34" charset="0"/>
              </a:rPr>
              <a:t>版本</a:t>
            </a:r>
            <a:endParaRPr lang="en-US" altLang="zh-CN" sz="2000" dirty="0">
              <a:cs typeface="Arial" panose="020B0604020202020204" pitchFamily="34" charset="0"/>
            </a:endParaRPr>
          </a:p>
          <a:p>
            <a:r>
              <a:rPr lang="zh-CN" altLang="en-US" sz="2400" dirty="0">
                <a:cs typeface="Arial" panose="020B0604020202020204" pitchFamily="34" charset="0"/>
              </a:rPr>
              <a:t>使用</a:t>
            </a:r>
            <a:r>
              <a:rPr lang="en-US" altLang="zh-CN" sz="2400" dirty="0">
                <a:cs typeface="Arial" panose="020B0604020202020204" pitchFamily="34" charset="0"/>
              </a:rPr>
              <a:t>POSIX</a:t>
            </a:r>
            <a:r>
              <a:rPr lang="zh-CN" altLang="en-US" sz="2400" dirty="0">
                <a:cs typeface="Arial" panose="020B0604020202020204" pitchFamily="34" charset="0"/>
              </a:rPr>
              <a:t>接口只读访问</a:t>
            </a:r>
            <a:endParaRPr lang="en-US" altLang="zh-CN" sz="2400" dirty="0">
              <a:cs typeface="Arial" panose="020B0604020202020204" pitchFamily="34" charset="0"/>
            </a:endParaRPr>
          </a:p>
          <a:p>
            <a:r>
              <a:rPr lang="zh-CN" altLang="en-US" sz="2400" dirty="0">
                <a:cs typeface="Arial" panose="020B0604020202020204" pitchFamily="34" charset="0"/>
              </a:rPr>
              <a:t>底层是</a:t>
            </a:r>
            <a:r>
              <a:rPr lang="en-US" altLang="zh-CN" sz="2400" dirty="0">
                <a:cs typeface="Arial" panose="020B0604020202020204" pitchFamily="34" charset="0"/>
              </a:rPr>
              <a:t>HTTP</a:t>
            </a:r>
            <a:r>
              <a:rPr lang="zh-CN" altLang="en-US" sz="2400" dirty="0">
                <a:cs typeface="Arial" panose="020B0604020202020204" pitchFamily="34" charset="0"/>
              </a:rPr>
              <a:t>协议</a:t>
            </a:r>
            <a:endParaRPr lang="en-US" altLang="zh-CN" sz="2400" dirty="0">
              <a:cs typeface="Arial" panose="020B0604020202020204" pitchFamily="34" charset="0"/>
            </a:endParaRPr>
          </a:p>
          <a:p>
            <a:r>
              <a:rPr lang="zh-CN" altLang="en-US" sz="2400" dirty="0">
                <a:cs typeface="Arial" panose="020B0604020202020204" pitchFamily="34" charset="0"/>
              </a:rPr>
              <a:t>两级服务器</a:t>
            </a:r>
          </a:p>
          <a:p>
            <a:pPr lvl="1"/>
            <a:r>
              <a:rPr lang="en-US" altLang="zh-CN" sz="2000" dirty="0">
                <a:cs typeface="Arial" panose="020B0604020202020204" pitchFamily="34" charset="0"/>
              </a:rPr>
              <a:t>Stratum0: </a:t>
            </a:r>
            <a:r>
              <a:rPr lang="zh-CN" altLang="en-US" sz="2000" dirty="0">
                <a:cs typeface="Arial" panose="020B0604020202020204" pitchFamily="34" charset="0"/>
              </a:rPr>
              <a:t>中心服务，软件管理员发布软件，设置权限等</a:t>
            </a:r>
          </a:p>
          <a:p>
            <a:pPr lvl="1"/>
            <a:r>
              <a:rPr lang="en-US" altLang="zh-CN" sz="2000" dirty="0">
                <a:cs typeface="Arial" panose="020B0604020202020204" pitchFamily="34" charset="0"/>
              </a:rPr>
              <a:t>Stratum1: </a:t>
            </a:r>
            <a:r>
              <a:rPr lang="zh-CN" altLang="en-US" sz="2000" dirty="0">
                <a:cs typeface="Arial" panose="020B0604020202020204" pitchFamily="34" charset="0"/>
              </a:rPr>
              <a:t>广域网上分布的副本服务，可以有任意多个</a:t>
            </a:r>
          </a:p>
          <a:p>
            <a:r>
              <a:rPr lang="zh-CN" altLang="en-US" sz="2400" dirty="0"/>
              <a:t>客户端节点上有本地</a:t>
            </a:r>
            <a:r>
              <a:rPr lang="en-US" altLang="zh-CN" sz="2400" dirty="0">
                <a:cs typeface="Arial" panose="020B0604020202020204" pitchFamily="34" charset="0"/>
              </a:rPr>
              <a:t>cache</a:t>
            </a:r>
            <a:r>
              <a:rPr lang="en-US" altLang="zh-CN" sz="2400" dirty="0"/>
              <a:t> </a:t>
            </a:r>
            <a:endParaRPr lang="zh-CN" altLang="en-US" sz="2400" dirty="0"/>
          </a:p>
          <a:p>
            <a:endParaRPr lang="zh-CN" altLang="en-US" sz="2400" dirty="0"/>
          </a:p>
        </p:txBody>
      </p:sp>
      <p:sp>
        <p:nvSpPr>
          <p:cNvPr id="4" name="日期占位符 3">
            <a:extLst>
              <a:ext uri="{FF2B5EF4-FFF2-40B4-BE49-F238E27FC236}">
                <a16:creationId xmlns:a16="http://schemas.microsoft.com/office/drawing/2014/main" id="{1F2BDDB5-07CC-4E83-BFE3-F074F206B237}"/>
              </a:ext>
            </a:extLst>
          </p:cNvPr>
          <p:cNvSpPr>
            <a:spLocks noGrp="1"/>
          </p:cNvSpPr>
          <p:nvPr>
            <p:ph type="dt" sz="half" idx="2"/>
          </p:nvPr>
        </p:nvSpPr>
        <p:spPr/>
        <p:txBody>
          <a:bodyPr/>
          <a:lstStyle/>
          <a:p>
            <a:fld id="{B5434A29-2429-4526-A991-221C863426FC}"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0FFE181F-3AD1-4FAD-A1AD-520B876B76A8}"/>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B4B8F41F-255D-4F82-98A8-888029637635}"/>
              </a:ext>
            </a:extLst>
          </p:cNvPr>
          <p:cNvSpPr>
            <a:spLocks noGrp="1"/>
          </p:cNvSpPr>
          <p:nvPr>
            <p:ph type="sldNum" sz="quarter" idx="4"/>
          </p:nvPr>
        </p:nvSpPr>
        <p:spPr/>
        <p:txBody>
          <a:bodyPr/>
          <a:lstStyle/>
          <a:p>
            <a:fld id="{CE6D3C30-BE9F-424B-BA82-356D36D3824A}" type="slidenum">
              <a:rPr lang="zh-CN" altLang="en-US" smtClean="0"/>
              <a:t>29</a:t>
            </a:fld>
            <a:endParaRPr lang="zh-CN" altLang="en-US"/>
          </a:p>
        </p:txBody>
      </p:sp>
      <p:pic>
        <p:nvPicPr>
          <p:cNvPr id="7" name="图片 6">
            <a:extLst>
              <a:ext uri="{FF2B5EF4-FFF2-40B4-BE49-F238E27FC236}">
                <a16:creationId xmlns:a16="http://schemas.microsoft.com/office/drawing/2014/main" id="{DEF5BB28-9CC6-4BBE-BBEF-9B7BF9ECE1C5}"/>
              </a:ext>
            </a:extLst>
          </p:cNvPr>
          <p:cNvPicPr>
            <a:picLocks noChangeAspect="1"/>
          </p:cNvPicPr>
          <p:nvPr/>
        </p:nvPicPr>
        <p:blipFill>
          <a:blip r:embed="rId2"/>
          <a:stretch>
            <a:fillRect/>
          </a:stretch>
        </p:blipFill>
        <p:spPr>
          <a:xfrm>
            <a:off x="6096000" y="1590243"/>
            <a:ext cx="5040245" cy="3106123"/>
          </a:xfrm>
          <a:prstGeom prst="rect">
            <a:avLst/>
          </a:prstGeom>
        </p:spPr>
      </p:pic>
    </p:spTree>
    <p:extLst>
      <p:ext uri="{BB962C8B-B14F-4D97-AF65-F5344CB8AC3E}">
        <p14:creationId xmlns:p14="http://schemas.microsoft.com/office/powerpoint/2010/main" val="3879954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0E4BF7-98BE-4623-8994-90A1F5F71DD0}"/>
              </a:ext>
            </a:extLst>
          </p:cNvPr>
          <p:cNvSpPr>
            <a:spLocks noGrp="1"/>
          </p:cNvSpPr>
          <p:nvPr>
            <p:ph type="title"/>
          </p:nvPr>
        </p:nvSpPr>
        <p:spPr/>
        <p:txBody>
          <a:bodyPr/>
          <a:lstStyle/>
          <a:p>
            <a:r>
              <a:rPr lang="zh-CN" altLang="en-US" dirty="0"/>
              <a:t>什么是</a:t>
            </a:r>
            <a:r>
              <a:rPr lang="en-US" altLang="zh-CN" dirty="0"/>
              <a:t>EB</a:t>
            </a:r>
            <a:r>
              <a:rPr lang="zh-CN" altLang="en-US" dirty="0"/>
              <a:t>级？</a:t>
            </a:r>
          </a:p>
        </p:txBody>
      </p:sp>
      <p:sp>
        <p:nvSpPr>
          <p:cNvPr id="3" name="内容占位符 2">
            <a:extLst>
              <a:ext uri="{FF2B5EF4-FFF2-40B4-BE49-F238E27FC236}">
                <a16:creationId xmlns:a16="http://schemas.microsoft.com/office/drawing/2014/main" id="{07D9375C-5D35-4B7A-B6B2-9E680AADF504}"/>
              </a:ext>
            </a:extLst>
          </p:cNvPr>
          <p:cNvSpPr>
            <a:spLocks noGrp="1"/>
          </p:cNvSpPr>
          <p:nvPr>
            <p:ph idx="1"/>
          </p:nvPr>
        </p:nvSpPr>
        <p:spPr/>
        <p:txBody>
          <a:bodyPr/>
          <a:lstStyle/>
          <a:p>
            <a:r>
              <a:rPr lang="zh-CN" altLang="en-US" dirty="0"/>
              <a:t>存储的基本单位：</a:t>
            </a:r>
            <a:r>
              <a:rPr lang="en-US" altLang="zh-CN" dirty="0"/>
              <a:t>Byte</a:t>
            </a:r>
          </a:p>
          <a:p>
            <a:pPr marL="0" indent="0">
              <a:buNone/>
            </a:pPr>
            <a:r>
              <a:rPr lang="en-US" altLang="zh-CN" dirty="0"/>
              <a:t>			1 Byte = 8 bits</a:t>
            </a:r>
          </a:p>
        </p:txBody>
      </p:sp>
      <p:sp>
        <p:nvSpPr>
          <p:cNvPr id="4" name="日期占位符 3">
            <a:extLst>
              <a:ext uri="{FF2B5EF4-FFF2-40B4-BE49-F238E27FC236}">
                <a16:creationId xmlns:a16="http://schemas.microsoft.com/office/drawing/2014/main" id="{62B8DD45-5827-46E7-9C78-010D86512CAD}"/>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4F36A675-E371-40A3-9F70-E571D671AC61}"/>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D5A4F25D-12DC-4BB9-BB18-BB6E919BD14C}"/>
              </a:ext>
            </a:extLst>
          </p:cNvPr>
          <p:cNvSpPr>
            <a:spLocks noGrp="1"/>
          </p:cNvSpPr>
          <p:nvPr>
            <p:ph type="sldNum" sz="quarter" idx="4"/>
          </p:nvPr>
        </p:nvSpPr>
        <p:spPr/>
        <p:txBody>
          <a:bodyPr/>
          <a:lstStyle/>
          <a:p>
            <a:fld id="{CE6D3C30-BE9F-424B-BA82-356D36D3824A}" type="slidenum">
              <a:rPr lang="zh-CN" altLang="en-US" smtClean="0"/>
              <a:t>3</a:t>
            </a:fld>
            <a:endParaRPr lang="zh-CN" altLang="en-US"/>
          </a:p>
        </p:txBody>
      </p:sp>
    </p:spTree>
    <p:extLst>
      <p:ext uri="{BB962C8B-B14F-4D97-AF65-F5344CB8AC3E}">
        <p14:creationId xmlns:p14="http://schemas.microsoft.com/office/powerpoint/2010/main" val="1624055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25AC-4B08-4AF2-8986-AEC78F03E7E7}"/>
              </a:ext>
            </a:extLst>
          </p:cNvPr>
          <p:cNvSpPr>
            <a:spLocks noGrp="1"/>
          </p:cNvSpPr>
          <p:nvPr>
            <p:ph type="title"/>
          </p:nvPr>
        </p:nvSpPr>
        <p:spPr/>
        <p:txBody>
          <a:bodyPr/>
          <a:lstStyle/>
          <a:p>
            <a:r>
              <a:rPr lang="en-US" altLang="zh-CN" dirty="0" err="1"/>
              <a:t>Lustre</a:t>
            </a:r>
            <a:r>
              <a:rPr lang="zh-CN" altLang="en-US" dirty="0"/>
              <a:t>分布式文件系统</a:t>
            </a:r>
          </a:p>
        </p:txBody>
      </p:sp>
      <p:sp>
        <p:nvSpPr>
          <p:cNvPr id="3" name="内容占位符 2">
            <a:extLst>
              <a:ext uri="{FF2B5EF4-FFF2-40B4-BE49-F238E27FC236}">
                <a16:creationId xmlns:a16="http://schemas.microsoft.com/office/drawing/2014/main" id="{2CDFF76F-9246-4A4D-AA1D-9A58ABCFD12F}"/>
              </a:ext>
            </a:extLst>
          </p:cNvPr>
          <p:cNvSpPr>
            <a:spLocks noGrp="1"/>
          </p:cNvSpPr>
          <p:nvPr>
            <p:ph idx="1"/>
          </p:nvPr>
        </p:nvSpPr>
        <p:spPr>
          <a:xfrm>
            <a:off x="132757" y="1157511"/>
            <a:ext cx="10515600" cy="4955776"/>
          </a:xfrm>
        </p:spPr>
        <p:txBody>
          <a:bodyPr>
            <a:normAutofit lnSpcReduction="10000"/>
          </a:bodyPr>
          <a:lstStyle/>
          <a:p>
            <a:r>
              <a:rPr lang="en-US" altLang="zh-CN" dirty="0" err="1"/>
              <a:t>Lustre</a:t>
            </a:r>
            <a:r>
              <a:rPr lang="zh-CN" altLang="en-US" dirty="0"/>
              <a:t>是</a:t>
            </a:r>
            <a:r>
              <a:rPr lang="en-US" altLang="zh-CN" dirty="0"/>
              <a:t>Top 500</a:t>
            </a:r>
            <a:r>
              <a:rPr lang="zh-CN" altLang="en-US" dirty="0"/>
              <a:t>计算机中使用最广泛的分布式文件系统</a:t>
            </a:r>
          </a:p>
          <a:p>
            <a:pPr lvl="1"/>
            <a:r>
              <a:rPr lang="zh-CN" altLang="en-US" dirty="0"/>
              <a:t>开源可定制，兼容多种底层网络、</a:t>
            </a:r>
            <a:r>
              <a:rPr lang="en-US" altLang="zh-CN" dirty="0"/>
              <a:t>IO</a:t>
            </a:r>
            <a:r>
              <a:rPr lang="zh-CN" altLang="en-US" dirty="0"/>
              <a:t>性能横向性能扩展、完整的</a:t>
            </a:r>
            <a:r>
              <a:rPr lang="en-US" altLang="zh-CN" dirty="0"/>
              <a:t>POSIX</a:t>
            </a:r>
            <a:r>
              <a:rPr lang="zh-CN" altLang="en-US" dirty="0"/>
              <a:t>语义支持、细粒度的文件锁等特点</a:t>
            </a:r>
            <a:endParaRPr lang="en-US" altLang="zh-CN" dirty="0"/>
          </a:p>
          <a:p>
            <a:pPr lvl="1"/>
            <a:r>
              <a:rPr lang="zh-CN" altLang="en-US" dirty="0"/>
              <a:t>主要用于超算领域，全球多个高能物理实验室使用</a:t>
            </a:r>
          </a:p>
          <a:p>
            <a:r>
              <a:rPr lang="zh-CN" altLang="en-US" sz="2800" dirty="0"/>
              <a:t>高能所自</a:t>
            </a:r>
            <a:r>
              <a:rPr lang="en-US" altLang="zh-CN" sz="2800" dirty="0"/>
              <a:t>2008</a:t>
            </a:r>
            <a:r>
              <a:rPr lang="zh-CN" altLang="en-US" sz="2800" dirty="0"/>
              <a:t>年开始使用，</a:t>
            </a:r>
            <a:r>
              <a:rPr lang="zh-CN" altLang="en-US" dirty="0"/>
              <a:t>目前容量</a:t>
            </a:r>
            <a:r>
              <a:rPr lang="en-US" altLang="zh-CN" dirty="0">
                <a:solidFill>
                  <a:srgbClr val="FF0000"/>
                </a:solidFill>
              </a:rPr>
              <a:t>50PB</a:t>
            </a:r>
            <a:endParaRPr lang="en-US" altLang="zh-CN" sz="2800" dirty="0">
              <a:solidFill>
                <a:srgbClr val="FF0000"/>
              </a:solidFill>
            </a:endParaRPr>
          </a:p>
          <a:p>
            <a:pPr>
              <a:lnSpc>
                <a:spcPct val="110000"/>
              </a:lnSpc>
            </a:pPr>
            <a:r>
              <a:rPr lang="zh-CN" altLang="en-US" sz="2800" dirty="0"/>
              <a:t>主要用于</a:t>
            </a:r>
            <a:r>
              <a:rPr lang="en-US" altLang="zh-CN" sz="2800" dirty="0"/>
              <a:t>BESIII</a:t>
            </a:r>
            <a:r>
              <a:rPr lang="zh-CN" altLang="en-US" sz="2800" dirty="0"/>
              <a:t>、</a:t>
            </a:r>
            <a:r>
              <a:rPr lang="en-US" altLang="zh-CN" sz="2800" dirty="0"/>
              <a:t>JUNO</a:t>
            </a:r>
            <a:r>
              <a:rPr lang="zh-CN" altLang="en-US" sz="2800" dirty="0"/>
              <a:t>、天体实验、射线实验</a:t>
            </a:r>
            <a:endParaRPr lang="en-US" altLang="zh-CN" sz="2800" dirty="0"/>
          </a:p>
          <a:p>
            <a:pPr>
              <a:lnSpc>
                <a:spcPct val="110000"/>
              </a:lnSpc>
            </a:pPr>
            <a:r>
              <a:rPr lang="zh-CN" altLang="en-US" dirty="0"/>
              <a:t>配置情况</a:t>
            </a:r>
            <a:endParaRPr lang="en-US" altLang="zh-CN" dirty="0"/>
          </a:p>
          <a:p>
            <a:pPr lvl="1"/>
            <a:r>
              <a:rPr lang="en-US" altLang="zh-CN" dirty="0"/>
              <a:t>25Gb</a:t>
            </a:r>
            <a:r>
              <a:rPr lang="zh-CN" altLang="en-US" dirty="0"/>
              <a:t>以太网上联</a:t>
            </a:r>
          </a:p>
          <a:p>
            <a:pPr lvl="1"/>
            <a:r>
              <a:rPr lang="zh-CN" altLang="en-US" dirty="0"/>
              <a:t>静态分区</a:t>
            </a:r>
          </a:p>
          <a:p>
            <a:pPr lvl="1"/>
            <a:r>
              <a:rPr lang="zh-CN" altLang="en-US" dirty="0"/>
              <a:t>存储直连</a:t>
            </a:r>
          </a:p>
          <a:p>
            <a:pPr lvl="1"/>
            <a:r>
              <a:rPr lang="en-US" altLang="zh-CN" dirty="0"/>
              <a:t>DDP</a:t>
            </a:r>
            <a:r>
              <a:rPr lang="zh-CN" altLang="en-US" dirty="0"/>
              <a:t>快速磁盘重建</a:t>
            </a:r>
          </a:p>
          <a:p>
            <a:pPr lvl="1"/>
            <a:endParaRPr lang="en-US" altLang="zh-CN" dirty="0"/>
          </a:p>
          <a:p>
            <a:endParaRPr lang="zh-CN" altLang="en-US" dirty="0"/>
          </a:p>
        </p:txBody>
      </p:sp>
      <p:sp>
        <p:nvSpPr>
          <p:cNvPr id="4" name="日期占位符 3">
            <a:extLst>
              <a:ext uri="{FF2B5EF4-FFF2-40B4-BE49-F238E27FC236}">
                <a16:creationId xmlns:a16="http://schemas.microsoft.com/office/drawing/2014/main" id="{15740D39-DF37-4C8F-BBE7-82E98C012D5D}"/>
              </a:ext>
            </a:extLst>
          </p:cNvPr>
          <p:cNvSpPr>
            <a:spLocks noGrp="1"/>
          </p:cNvSpPr>
          <p:nvPr>
            <p:ph type="dt" sz="half" idx="10"/>
          </p:nvPr>
        </p:nvSpPr>
        <p:spPr>
          <a:xfrm>
            <a:off x="743087" y="646206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64A51-2375-4725-8A1D-6E0FFA991110}" type="datetime1">
              <a:rPr lang="zh-CN" altLang="en-US" smtClean="0"/>
              <a:pPr/>
              <a:t>2024/8/22</a:t>
            </a:fld>
            <a:endParaRPr lang="zh-CN" altLang="en-US"/>
          </a:p>
        </p:txBody>
      </p:sp>
      <p:sp>
        <p:nvSpPr>
          <p:cNvPr id="5" name="灯片编号占位符 4">
            <a:extLst>
              <a:ext uri="{FF2B5EF4-FFF2-40B4-BE49-F238E27FC236}">
                <a16:creationId xmlns:a16="http://schemas.microsoft.com/office/drawing/2014/main" id="{48C69E29-116E-48D6-9D97-529970C5FDC3}"/>
              </a:ext>
            </a:extLst>
          </p:cNvPr>
          <p:cNvSpPr>
            <a:spLocks noGrp="1"/>
          </p:cNvSpPr>
          <p:nvPr>
            <p:ph type="sldNum" sz="quarter" idx="12"/>
          </p:nvPr>
        </p:nvSpPr>
        <p:spPr>
          <a:xfrm>
            <a:off x="9402751" y="6462062"/>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F480-0866-4C36-99B6-3656151950EC}" type="slidenum">
              <a:rPr lang="zh-CN" altLang="en-US" smtClean="0"/>
              <a:pPr/>
              <a:t>30</a:t>
            </a:fld>
            <a:endParaRPr lang="zh-CN" altLang="en-US"/>
          </a:p>
        </p:txBody>
      </p:sp>
      <p:grpSp>
        <p:nvGrpSpPr>
          <p:cNvPr id="6" name="组合 5">
            <a:extLst>
              <a:ext uri="{FF2B5EF4-FFF2-40B4-BE49-F238E27FC236}">
                <a16:creationId xmlns:a16="http://schemas.microsoft.com/office/drawing/2014/main" id="{7CB784F9-DA56-4D23-A282-A5F62F244275}"/>
              </a:ext>
            </a:extLst>
          </p:cNvPr>
          <p:cNvGrpSpPr/>
          <p:nvPr/>
        </p:nvGrpSpPr>
        <p:grpSpPr>
          <a:xfrm>
            <a:off x="7088298" y="2691084"/>
            <a:ext cx="5103702" cy="2700882"/>
            <a:chOff x="4317973" y="-14207"/>
            <a:chExt cx="6172549" cy="2714430"/>
          </a:xfrm>
        </p:grpSpPr>
        <p:sp>
          <p:nvSpPr>
            <p:cNvPr id="7" name="云形 6">
              <a:extLst>
                <a:ext uri="{FF2B5EF4-FFF2-40B4-BE49-F238E27FC236}">
                  <a16:creationId xmlns:a16="http://schemas.microsoft.com/office/drawing/2014/main" id="{1094D037-B32F-4602-B050-56CE081896AA}"/>
                </a:ext>
              </a:extLst>
            </p:cNvPr>
            <p:cNvSpPr/>
            <p:nvPr/>
          </p:nvSpPr>
          <p:spPr>
            <a:xfrm>
              <a:off x="5783527" y="-14207"/>
              <a:ext cx="1879330" cy="555053"/>
            </a:xfrm>
            <a:prstGeom prst="cloud">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 lastClr="FFFFFF"/>
                  </a:solidFill>
                  <a:effectLst/>
                  <a:uLnTx/>
                  <a:uFillTx/>
                  <a:latin typeface="Calibri"/>
                  <a:ea typeface="宋体"/>
                  <a:cs typeface="+mn-cs"/>
                </a:rPr>
                <a:t>Cluster</a:t>
              </a:r>
              <a:endParaRPr kumimoji="0" lang="zh-CN" altLang="en-US" sz="1200" b="0" i="0" u="none" strike="noStrike" kern="0" cap="none" spc="0" normalizeH="0" baseline="0" noProof="0" dirty="0">
                <a:ln>
                  <a:noFill/>
                </a:ln>
                <a:solidFill>
                  <a:sysClr val="window" lastClr="FFFFFF"/>
                </a:solidFill>
                <a:effectLst/>
                <a:uLnTx/>
                <a:uFillTx/>
                <a:latin typeface="Calibri"/>
                <a:ea typeface="宋体"/>
                <a:cs typeface="+mn-cs"/>
              </a:endParaRPr>
            </a:p>
          </p:txBody>
        </p:sp>
        <p:cxnSp>
          <p:nvCxnSpPr>
            <p:cNvPr id="8" name="直接连接符 7">
              <a:extLst>
                <a:ext uri="{FF2B5EF4-FFF2-40B4-BE49-F238E27FC236}">
                  <a16:creationId xmlns:a16="http://schemas.microsoft.com/office/drawing/2014/main" id="{8E9563C2-1BF5-4B00-9033-5288734C87D5}"/>
                </a:ext>
              </a:extLst>
            </p:cNvPr>
            <p:cNvCxnSpPr/>
            <p:nvPr/>
          </p:nvCxnSpPr>
          <p:spPr>
            <a:xfrm flipV="1">
              <a:off x="5207613" y="811122"/>
              <a:ext cx="3881718" cy="35858"/>
            </a:xfrm>
            <a:prstGeom prst="line">
              <a:avLst/>
            </a:prstGeom>
            <a:noFill/>
            <a:ln w="38100" cap="flat" cmpd="sng" algn="ctr">
              <a:solidFill>
                <a:sysClr val="windowText" lastClr="000000"/>
              </a:solidFill>
              <a:prstDash val="solid"/>
              <a:miter lim="800000"/>
            </a:ln>
            <a:effectLst/>
          </p:spPr>
        </p:cxnSp>
        <p:cxnSp>
          <p:nvCxnSpPr>
            <p:cNvPr id="9" name="直接连接符 8">
              <a:extLst>
                <a:ext uri="{FF2B5EF4-FFF2-40B4-BE49-F238E27FC236}">
                  <a16:creationId xmlns:a16="http://schemas.microsoft.com/office/drawing/2014/main" id="{CB9DE84E-989D-49FE-A6BB-6B63C9BB7183}"/>
                </a:ext>
              </a:extLst>
            </p:cNvPr>
            <p:cNvCxnSpPr/>
            <p:nvPr/>
          </p:nvCxnSpPr>
          <p:spPr>
            <a:xfrm>
              <a:off x="6723192" y="532672"/>
              <a:ext cx="0" cy="296379"/>
            </a:xfrm>
            <a:prstGeom prst="line">
              <a:avLst/>
            </a:prstGeom>
            <a:noFill/>
            <a:ln w="25400" cap="flat" cmpd="sng" algn="ctr">
              <a:solidFill>
                <a:srgbClr val="70AD47"/>
              </a:solidFill>
              <a:prstDash val="solid"/>
              <a:miter lim="800000"/>
            </a:ln>
            <a:effectLst/>
          </p:spPr>
        </p:cxnSp>
        <p:cxnSp>
          <p:nvCxnSpPr>
            <p:cNvPr id="10" name="直接连接符 9">
              <a:extLst>
                <a:ext uri="{FF2B5EF4-FFF2-40B4-BE49-F238E27FC236}">
                  <a16:creationId xmlns:a16="http://schemas.microsoft.com/office/drawing/2014/main" id="{EE136674-323B-431E-9928-99B819174073}"/>
                </a:ext>
              </a:extLst>
            </p:cNvPr>
            <p:cNvCxnSpPr/>
            <p:nvPr/>
          </p:nvCxnSpPr>
          <p:spPr>
            <a:xfrm>
              <a:off x="5988902" y="846980"/>
              <a:ext cx="0" cy="296379"/>
            </a:xfrm>
            <a:prstGeom prst="line">
              <a:avLst/>
            </a:prstGeom>
            <a:noFill/>
            <a:ln w="25400" cap="flat" cmpd="sng" algn="ctr">
              <a:solidFill>
                <a:srgbClr val="70AD47"/>
              </a:solidFill>
              <a:prstDash val="solid"/>
              <a:miter lim="800000"/>
            </a:ln>
            <a:effectLst/>
          </p:spPr>
        </p:cxnSp>
        <p:cxnSp>
          <p:nvCxnSpPr>
            <p:cNvPr id="11" name="直接连接符 10">
              <a:extLst>
                <a:ext uri="{FF2B5EF4-FFF2-40B4-BE49-F238E27FC236}">
                  <a16:creationId xmlns:a16="http://schemas.microsoft.com/office/drawing/2014/main" id="{CE7E9DC2-7AE6-47A4-81A1-24F3C4F4FD25}"/>
                </a:ext>
              </a:extLst>
            </p:cNvPr>
            <p:cNvCxnSpPr/>
            <p:nvPr/>
          </p:nvCxnSpPr>
          <p:spPr>
            <a:xfrm>
              <a:off x="7263520" y="846980"/>
              <a:ext cx="0" cy="296379"/>
            </a:xfrm>
            <a:prstGeom prst="line">
              <a:avLst/>
            </a:prstGeom>
            <a:noFill/>
            <a:ln w="25400" cap="flat" cmpd="sng" algn="ctr">
              <a:solidFill>
                <a:srgbClr val="70AD47"/>
              </a:solidFill>
              <a:prstDash val="solid"/>
              <a:miter lim="800000"/>
            </a:ln>
            <a:effectLst/>
          </p:spPr>
        </p:cxnSp>
        <p:sp>
          <p:nvSpPr>
            <p:cNvPr id="12" name="矩形 11">
              <a:extLst>
                <a:ext uri="{FF2B5EF4-FFF2-40B4-BE49-F238E27FC236}">
                  <a16:creationId xmlns:a16="http://schemas.microsoft.com/office/drawing/2014/main" id="{A3346B3D-1030-4BE2-A42B-5241B9A7FE70}"/>
                </a:ext>
              </a:extLst>
            </p:cNvPr>
            <p:cNvSpPr/>
            <p:nvPr/>
          </p:nvSpPr>
          <p:spPr>
            <a:xfrm>
              <a:off x="5684102" y="1143359"/>
              <a:ext cx="609600" cy="431936"/>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ysClr val="window" lastClr="FFFFFF"/>
                  </a:solidFill>
                  <a:effectLst/>
                  <a:uLnTx/>
                  <a:uFillTx/>
                  <a:latin typeface="Calibri"/>
                  <a:ea typeface="宋体"/>
                  <a:cs typeface="+mn-cs"/>
                </a:rPr>
                <a:t>MDS</a:t>
              </a:r>
              <a:endParaRPr kumimoji="0" lang="zh-CN" altLang="en-US" sz="1100" b="0" i="0" u="none" strike="noStrike" kern="0" cap="none" spc="0" normalizeH="0" baseline="0" noProof="0" dirty="0">
                <a:ln>
                  <a:noFill/>
                </a:ln>
                <a:solidFill>
                  <a:sysClr val="window" lastClr="FFFFFF"/>
                </a:solidFill>
                <a:effectLst/>
                <a:uLnTx/>
                <a:uFillTx/>
                <a:latin typeface="Calibri"/>
                <a:ea typeface="宋体"/>
                <a:cs typeface="+mn-cs"/>
              </a:endParaRPr>
            </a:p>
          </p:txBody>
        </p:sp>
        <p:cxnSp>
          <p:nvCxnSpPr>
            <p:cNvPr id="13" name="直接连接符 12">
              <a:extLst>
                <a:ext uri="{FF2B5EF4-FFF2-40B4-BE49-F238E27FC236}">
                  <a16:creationId xmlns:a16="http://schemas.microsoft.com/office/drawing/2014/main" id="{FD35C8DE-1E6A-4076-A85C-83D2D36E437D}"/>
                </a:ext>
              </a:extLst>
            </p:cNvPr>
            <p:cNvCxnSpPr/>
            <p:nvPr/>
          </p:nvCxnSpPr>
          <p:spPr>
            <a:xfrm>
              <a:off x="5988902" y="1575295"/>
              <a:ext cx="0" cy="184727"/>
            </a:xfrm>
            <a:prstGeom prst="line">
              <a:avLst/>
            </a:prstGeom>
            <a:noFill/>
            <a:ln w="19050" cap="flat" cmpd="sng" algn="ctr">
              <a:solidFill>
                <a:srgbClr val="FFC000"/>
              </a:solidFill>
              <a:prstDash val="solid"/>
              <a:miter lim="800000"/>
            </a:ln>
            <a:effectLst/>
          </p:spPr>
        </p:cxnSp>
        <p:sp>
          <p:nvSpPr>
            <p:cNvPr id="14" name="流程图: 磁盘 13">
              <a:extLst>
                <a:ext uri="{FF2B5EF4-FFF2-40B4-BE49-F238E27FC236}">
                  <a16:creationId xmlns:a16="http://schemas.microsoft.com/office/drawing/2014/main" id="{51E299CB-6E58-4E19-A5CC-F12C35941D48}"/>
                </a:ext>
              </a:extLst>
            </p:cNvPr>
            <p:cNvSpPr/>
            <p:nvPr/>
          </p:nvSpPr>
          <p:spPr>
            <a:xfrm>
              <a:off x="5684102" y="1726613"/>
              <a:ext cx="609600" cy="415636"/>
            </a:xfrm>
            <a:prstGeom prst="flowChartMagneticDisk">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ysClr val="window" lastClr="FFFFFF"/>
                  </a:solidFill>
                  <a:effectLst/>
                  <a:uLnTx/>
                  <a:uFillTx/>
                  <a:latin typeface="Calibri"/>
                  <a:ea typeface="宋体"/>
                  <a:cs typeface="+mn-cs"/>
                </a:rPr>
                <a:t>MDT</a:t>
              </a:r>
              <a:endParaRPr kumimoji="0" lang="zh-CN" altLang="en-US" sz="1100" b="0" i="0" u="none" strike="noStrike" kern="0" cap="none" spc="0" normalizeH="0" baseline="0" noProof="0" dirty="0">
                <a:ln>
                  <a:noFill/>
                </a:ln>
                <a:solidFill>
                  <a:sysClr val="window" lastClr="FFFFFF"/>
                </a:solidFill>
                <a:effectLst/>
                <a:uLnTx/>
                <a:uFillTx/>
                <a:latin typeface="Calibri"/>
                <a:ea typeface="宋体"/>
                <a:cs typeface="+mn-cs"/>
              </a:endParaRPr>
            </a:p>
          </p:txBody>
        </p:sp>
        <p:sp>
          <p:nvSpPr>
            <p:cNvPr id="15" name="文本框 14">
              <a:extLst>
                <a:ext uri="{FF2B5EF4-FFF2-40B4-BE49-F238E27FC236}">
                  <a16:creationId xmlns:a16="http://schemas.microsoft.com/office/drawing/2014/main" id="{F79F6C03-874D-41BD-9DBC-16DB23471FA4}"/>
                </a:ext>
              </a:extLst>
            </p:cNvPr>
            <p:cNvSpPr txBox="1"/>
            <p:nvPr/>
          </p:nvSpPr>
          <p:spPr>
            <a:xfrm>
              <a:off x="4317973" y="1143358"/>
              <a:ext cx="1445488" cy="7123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100" kern="0" dirty="0">
                  <a:solidFill>
                    <a:sysClr val="windowText" lastClr="000000"/>
                  </a:solidFill>
                </a:rPr>
                <a:t>21</a:t>
              </a:r>
              <a:r>
                <a:rPr kumimoji="0" lang="en-US" altLang="zh-CN" sz="1100" b="0" i="0" u="none" strike="noStrike" kern="0" cap="none" spc="0" normalizeH="0" baseline="0" noProof="0" dirty="0">
                  <a:ln>
                    <a:noFill/>
                  </a:ln>
                  <a:solidFill>
                    <a:sysClr val="windowText" lastClr="000000"/>
                  </a:solidFill>
                  <a:effectLst/>
                  <a:uLnTx/>
                  <a:uFillTx/>
                </a:rPr>
                <a:t> MDSs </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sz="1100" kern="0" dirty="0">
                  <a:solidFill>
                    <a:sysClr val="windowText" lastClr="000000"/>
                  </a:solidFill>
                </a:rPr>
                <a:t>21</a:t>
              </a:r>
              <a:r>
                <a:rPr kumimoji="0" lang="en-US" altLang="zh-CN" sz="1100" b="0" i="0" u="none" strike="noStrike" kern="0" cap="none" spc="0" normalizeH="0" baseline="0" noProof="0" dirty="0">
                  <a:ln>
                    <a:noFill/>
                  </a:ln>
                  <a:solidFill>
                    <a:sysClr val="windowText" lastClr="000000"/>
                  </a:solidFill>
                  <a:effectLst/>
                  <a:uLnTx/>
                  <a:uFillTx/>
                </a:rPr>
                <a:t> mount points</a:t>
              </a:r>
              <a:endParaRPr kumimoji="0" lang="zh-CN" altLang="en-US" sz="1100" b="0" i="0" u="none" strike="noStrike" kern="0" cap="none" spc="0" normalizeH="0" baseline="0" noProof="0" dirty="0">
                <a:ln>
                  <a:noFill/>
                </a:ln>
                <a:solidFill>
                  <a:sysClr val="windowText" lastClr="000000"/>
                </a:solidFill>
                <a:effectLst/>
                <a:uLnTx/>
                <a:uFillTx/>
              </a:endParaRPr>
            </a:p>
          </p:txBody>
        </p:sp>
        <p:sp>
          <p:nvSpPr>
            <p:cNvPr id="16" name="文本框 15">
              <a:extLst>
                <a:ext uri="{FF2B5EF4-FFF2-40B4-BE49-F238E27FC236}">
                  <a16:creationId xmlns:a16="http://schemas.microsoft.com/office/drawing/2014/main" id="{22532E2C-09D1-4570-A15C-BC5E92839ED9}"/>
                </a:ext>
              </a:extLst>
            </p:cNvPr>
            <p:cNvSpPr txBox="1"/>
            <p:nvPr/>
          </p:nvSpPr>
          <p:spPr>
            <a:xfrm>
              <a:off x="4727684" y="2188758"/>
              <a:ext cx="2111685" cy="5114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ysClr val="windowText" lastClr="000000"/>
                  </a:solidFill>
                  <a:effectLst/>
                  <a:uLnTx/>
                  <a:uFillTx/>
                </a:rPr>
                <a:t>Native SAS Disk Arrays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ysClr val="windowText" lastClr="000000"/>
                  </a:solidFill>
                  <a:effectLst/>
                  <a:uLnTx/>
                  <a:uFillTx/>
                </a:rPr>
                <a:t>of the servers, RAID 10</a:t>
              </a:r>
              <a:endParaRPr kumimoji="0" lang="zh-CN" altLang="en-US" sz="1100" b="0" i="0" u="none" strike="noStrike" kern="0" cap="none" spc="0" normalizeH="0" baseline="0" noProof="0" dirty="0">
                <a:ln>
                  <a:noFill/>
                </a:ln>
                <a:solidFill>
                  <a:sysClr val="windowText" lastClr="000000"/>
                </a:solidFill>
                <a:effectLst/>
                <a:uLnTx/>
                <a:uFillTx/>
              </a:endParaRPr>
            </a:p>
          </p:txBody>
        </p:sp>
        <p:sp>
          <p:nvSpPr>
            <p:cNvPr id="17" name="矩形 16">
              <a:extLst>
                <a:ext uri="{FF2B5EF4-FFF2-40B4-BE49-F238E27FC236}">
                  <a16:creationId xmlns:a16="http://schemas.microsoft.com/office/drawing/2014/main" id="{F7032DA0-A399-4A01-A5F9-0A6A468455A4}"/>
                </a:ext>
              </a:extLst>
            </p:cNvPr>
            <p:cNvSpPr/>
            <p:nvPr/>
          </p:nvSpPr>
          <p:spPr>
            <a:xfrm>
              <a:off x="7005719" y="1136119"/>
              <a:ext cx="609600" cy="431936"/>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ysClr val="window" lastClr="FFFFFF"/>
                  </a:solidFill>
                  <a:effectLst/>
                  <a:uLnTx/>
                  <a:uFillTx/>
                  <a:latin typeface="Calibri"/>
                  <a:ea typeface="宋体"/>
                  <a:cs typeface="+mn-cs"/>
                </a:rPr>
                <a:t>OSS</a:t>
              </a:r>
              <a:endParaRPr kumimoji="0" lang="zh-CN" altLang="en-US" sz="1100" b="0" i="0" u="none" strike="noStrike" kern="0" cap="none" spc="0" normalizeH="0" baseline="0" noProof="0" dirty="0">
                <a:ln>
                  <a:noFill/>
                </a:ln>
                <a:solidFill>
                  <a:sysClr val="window" lastClr="FFFFFF"/>
                </a:solidFill>
                <a:effectLst/>
                <a:uLnTx/>
                <a:uFillTx/>
                <a:latin typeface="Calibri"/>
                <a:ea typeface="宋体"/>
                <a:cs typeface="+mn-cs"/>
              </a:endParaRPr>
            </a:p>
          </p:txBody>
        </p:sp>
        <p:sp>
          <p:nvSpPr>
            <p:cNvPr id="18" name="流程图: 磁盘 17">
              <a:extLst>
                <a:ext uri="{FF2B5EF4-FFF2-40B4-BE49-F238E27FC236}">
                  <a16:creationId xmlns:a16="http://schemas.microsoft.com/office/drawing/2014/main" id="{0919C976-E3A2-496B-AD27-1F3ADF46AA5D}"/>
                </a:ext>
              </a:extLst>
            </p:cNvPr>
            <p:cNvSpPr/>
            <p:nvPr/>
          </p:nvSpPr>
          <p:spPr>
            <a:xfrm>
              <a:off x="7005719" y="1775273"/>
              <a:ext cx="609600" cy="415636"/>
            </a:xfrm>
            <a:prstGeom prst="flowChartMagneticDisk">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ysClr val="window" lastClr="FFFFFF"/>
                  </a:solidFill>
                  <a:effectLst/>
                  <a:uLnTx/>
                  <a:uFillTx/>
                  <a:latin typeface="Calibri"/>
                  <a:ea typeface="宋体"/>
                  <a:cs typeface="+mn-cs"/>
                </a:rPr>
                <a:t>OSTs</a:t>
              </a:r>
              <a:r>
                <a:rPr kumimoji="0" lang="en-US" altLang="zh-CN" sz="1050" b="0" i="0" u="none" strike="noStrike" kern="0" cap="none" spc="0" normalizeH="0" baseline="0" noProof="0" dirty="0">
                  <a:ln>
                    <a:noFill/>
                  </a:ln>
                  <a:solidFill>
                    <a:sysClr val="window" lastClr="FFFFFF"/>
                  </a:solidFill>
                  <a:effectLst/>
                  <a:uLnTx/>
                  <a:uFillTx/>
                  <a:latin typeface="Calibri"/>
                  <a:ea typeface="宋体"/>
                  <a:cs typeface="+mn-cs"/>
                </a:rPr>
                <a:t>  </a:t>
              </a:r>
              <a:endParaRPr kumimoji="0" lang="zh-CN" altLang="en-US" sz="1050" b="0" i="0" u="none" strike="noStrike" kern="0" cap="none" spc="0" normalizeH="0" baseline="0" noProof="0" dirty="0">
                <a:ln>
                  <a:noFill/>
                </a:ln>
                <a:solidFill>
                  <a:sysClr val="window" lastClr="FFFFFF"/>
                </a:solidFill>
                <a:effectLst/>
                <a:uLnTx/>
                <a:uFillTx/>
                <a:latin typeface="Calibri"/>
                <a:ea typeface="宋体"/>
                <a:cs typeface="+mn-cs"/>
              </a:endParaRPr>
            </a:p>
          </p:txBody>
        </p:sp>
        <p:cxnSp>
          <p:nvCxnSpPr>
            <p:cNvPr id="19" name="直接连接符 18">
              <a:extLst>
                <a:ext uri="{FF2B5EF4-FFF2-40B4-BE49-F238E27FC236}">
                  <a16:creationId xmlns:a16="http://schemas.microsoft.com/office/drawing/2014/main" id="{1BD2473D-2759-4AB7-A038-6A844E13D797}"/>
                </a:ext>
              </a:extLst>
            </p:cNvPr>
            <p:cNvCxnSpPr/>
            <p:nvPr/>
          </p:nvCxnSpPr>
          <p:spPr>
            <a:xfrm>
              <a:off x="7310519" y="1577291"/>
              <a:ext cx="0" cy="184727"/>
            </a:xfrm>
            <a:prstGeom prst="line">
              <a:avLst/>
            </a:prstGeom>
            <a:noFill/>
            <a:ln w="19050" cap="flat" cmpd="sng" algn="ctr">
              <a:solidFill>
                <a:srgbClr val="FFC000"/>
              </a:solidFill>
              <a:prstDash val="solid"/>
              <a:miter lim="800000"/>
            </a:ln>
            <a:effectLst/>
          </p:spPr>
        </p:cxnSp>
        <p:sp>
          <p:nvSpPr>
            <p:cNvPr id="20" name="文本框 19">
              <a:extLst>
                <a:ext uri="{FF2B5EF4-FFF2-40B4-BE49-F238E27FC236}">
                  <a16:creationId xmlns:a16="http://schemas.microsoft.com/office/drawing/2014/main" id="{7B21AB81-55C1-40DC-86D4-23566B54FA1B}"/>
                </a:ext>
              </a:extLst>
            </p:cNvPr>
            <p:cNvSpPr txBox="1"/>
            <p:nvPr/>
          </p:nvSpPr>
          <p:spPr>
            <a:xfrm>
              <a:off x="7695526" y="1745086"/>
              <a:ext cx="2634860" cy="762098"/>
            </a:xfrm>
            <a:prstGeom prst="rect">
              <a:avLst/>
            </a:prstGeom>
            <a:solidFill>
              <a:srgbClr val="FFC000">
                <a:lumMod val="20000"/>
                <a:lumOff val="80000"/>
              </a:srgbClr>
            </a:solidFill>
          </p:spPr>
          <p:txBody>
            <a:bodyPr wrap="square" rtlCol="0">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ysClr val="windowText" lastClr="000000"/>
                  </a:solidFill>
                  <a:effectLst/>
                  <a:uLnTx/>
                  <a:uFillTx/>
                </a:rPr>
                <a:t>Storage LUNs, RAID 6 </a:t>
              </a: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ysClr val="windowText" lastClr="000000"/>
                  </a:solidFill>
                  <a:effectLst/>
                  <a:uLnTx/>
                  <a:uFillTx/>
                </a:rPr>
                <a:t>DELL DDP</a:t>
              </a:r>
              <a:r>
                <a:rPr lang="en-US" altLang="zh-CN" sz="1100" kern="0" dirty="0">
                  <a:solidFill>
                    <a:sysClr val="windowText" lastClr="000000"/>
                  </a:solidFill>
                </a:rPr>
                <a:t> </a:t>
              </a:r>
              <a:endParaRPr kumimoji="0" lang="en-US" altLang="zh-CN" sz="11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ysClr val="windowText" lastClr="000000"/>
                  </a:solidFill>
                  <a:effectLst/>
                  <a:uLnTx/>
                  <a:uFillTx/>
                </a:rPr>
                <a:t>Capacity per OSS: ~500TB</a:t>
              </a:r>
            </a:p>
          </p:txBody>
        </p:sp>
        <p:sp>
          <p:nvSpPr>
            <p:cNvPr id="21" name="文本框 20">
              <a:extLst>
                <a:ext uri="{FF2B5EF4-FFF2-40B4-BE49-F238E27FC236}">
                  <a16:creationId xmlns:a16="http://schemas.microsoft.com/office/drawing/2014/main" id="{C45AE22D-EF23-49A9-890E-DBED50BF8210}"/>
                </a:ext>
              </a:extLst>
            </p:cNvPr>
            <p:cNvSpPr txBox="1"/>
            <p:nvPr/>
          </p:nvSpPr>
          <p:spPr>
            <a:xfrm>
              <a:off x="7535389" y="541573"/>
              <a:ext cx="2955133" cy="2629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100" kern="0" dirty="0">
                  <a:solidFill>
                    <a:sysClr val="windowText" lastClr="000000"/>
                  </a:solidFill>
                </a:rPr>
                <a:t>25 </a:t>
              </a:r>
              <a:r>
                <a:rPr kumimoji="0" lang="en-US" altLang="zh-CN" sz="1100" b="0" i="0" u="none" strike="noStrike" kern="0" cap="none" spc="0" normalizeH="0" baseline="0" noProof="0" dirty="0">
                  <a:ln>
                    <a:noFill/>
                  </a:ln>
                  <a:solidFill>
                    <a:sysClr val="windowText" lastClr="000000"/>
                  </a:solidFill>
                  <a:effectLst/>
                  <a:uLnTx/>
                  <a:uFillTx/>
                </a:rPr>
                <a:t>Gb  Ethernet</a:t>
              </a:r>
            </a:p>
          </p:txBody>
        </p:sp>
        <p:sp>
          <p:nvSpPr>
            <p:cNvPr id="22" name="文本框 21">
              <a:extLst>
                <a:ext uri="{FF2B5EF4-FFF2-40B4-BE49-F238E27FC236}">
                  <a16:creationId xmlns:a16="http://schemas.microsoft.com/office/drawing/2014/main" id="{9A5486DB-C605-4A66-AA4D-86B779E68C74}"/>
                </a:ext>
              </a:extLst>
            </p:cNvPr>
            <p:cNvSpPr txBox="1"/>
            <p:nvPr/>
          </p:nvSpPr>
          <p:spPr>
            <a:xfrm>
              <a:off x="7665182" y="1117256"/>
              <a:ext cx="2268952" cy="3105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ysClr val="windowText" lastClr="000000"/>
                  </a:solidFill>
                  <a:effectLst/>
                  <a:uLnTx/>
                  <a:uFillTx/>
                </a:rPr>
                <a:t>DAS Storage connection</a:t>
              </a:r>
              <a:endParaRPr kumimoji="0" lang="zh-CN" altLang="en-US" sz="110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1902904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DDF1DAB-412B-4BFA-A2CA-05929DC68647}"/>
              </a:ext>
            </a:extLst>
          </p:cNvPr>
          <p:cNvPicPr>
            <a:picLocks noChangeAspect="1"/>
          </p:cNvPicPr>
          <p:nvPr/>
        </p:nvPicPr>
        <p:blipFill>
          <a:blip r:embed="rId2"/>
          <a:stretch>
            <a:fillRect/>
          </a:stretch>
        </p:blipFill>
        <p:spPr>
          <a:xfrm>
            <a:off x="6541483" y="3796600"/>
            <a:ext cx="4618695" cy="2637922"/>
          </a:xfrm>
          <a:prstGeom prst="rect">
            <a:avLst/>
          </a:prstGeom>
        </p:spPr>
      </p:pic>
      <p:pic>
        <p:nvPicPr>
          <p:cNvPr id="19" name="图片 18">
            <a:extLst>
              <a:ext uri="{FF2B5EF4-FFF2-40B4-BE49-F238E27FC236}">
                <a16:creationId xmlns:a16="http://schemas.microsoft.com/office/drawing/2014/main" id="{D0B719DA-38FD-4F16-977F-60E88395828A}"/>
              </a:ext>
            </a:extLst>
          </p:cNvPr>
          <p:cNvPicPr/>
          <p:nvPr/>
        </p:nvPicPr>
        <p:blipFill>
          <a:blip r:embed="rId3"/>
          <a:stretch>
            <a:fillRect/>
          </a:stretch>
        </p:blipFill>
        <p:spPr>
          <a:xfrm>
            <a:off x="7868193" y="1067052"/>
            <a:ext cx="4006068" cy="2627012"/>
          </a:xfrm>
          <a:prstGeom prst="rect">
            <a:avLst/>
          </a:prstGeom>
        </p:spPr>
      </p:pic>
      <p:sp>
        <p:nvSpPr>
          <p:cNvPr id="2" name="标题 1">
            <a:extLst>
              <a:ext uri="{FF2B5EF4-FFF2-40B4-BE49-F238E27FC236}">
                <a16:creationId xmlns:a16="http://schemas.microsoft.com/office/drawing/2014/main" id="{D48FD74B-1953-41F8-A2C3-B5AA25357A35}"/>
              </a:ext>
            </a:extLst>
          </p:cNvPr>
          <p:cNvSpPr>
            <a:spLocks noGrp="1"/>
          </p:cNvSpPr>
          <p:nvPr>
            <p:ph type="title"/>
          </p:nvPr>
        </p:nvSpPr>
        <p:spPr/>
        <p:txBody>
          <a:bodyPr/>
          <a:lstStyle/>
          <a:p>
            <a:r>
              <a:rPr lang="en-US" altLang="zh-CN" dirty="0"/>
              <a:t>EOS</a:t>
            </a:r>
            <a:r>
              <a:rPr lang="zh-CN" altLang="en-US" dirty="0"/>
              <a:t>分布式文件系统</a:t>
            </a:r>
          </a:p>
        </p:txBody>
      </p:sp>
      <p:sp>
        <p:nvSpPr>
          <p:cNvPr id="3" name="内容占位符 2">
            <a:extLst>
              <a:ext uri="{FF2B5EF4-FFF2-40B4-BE49-F238E27FC236}">
                <a16:creationId xmlns:a16="http://schemas.microsoft.com/office/drawing/2014/main" id="{84AC62A2-D61D-44F3-8391-8464FBB7277D}"/>
              </a:ext>
            </a:extLst>
          </p:cNvPr>
          <p:cNvSpPr>
            <a:spLocks noGrp="1"/>
          </p:cNvSpPr>
          <p:nvPr>
            <p:ph idx="1"/>
          </p:nvPr>
        </p:nvSpPr>
        <p:spPr>
          <a:xfrm>
            <a:off x="141157" y="1141161"/>
            <a:ext cx="10515600" cy="4955776"/>
          </a:xfrm>
        </p:spPr>
        <p:txBody>
          <a:bodyPr>
            <a:normAutofit lnSpcReduction="10000"/>
          </a:bodyPr>
          <a:lstStyle/>
          <a:p>
            <a:r>
              <a:rPr lang="en-US" altLang="zh-CN" dirty="0"/>
              <a:t>EOS</a:t>
            </a:r>
            <a:r>
              <a:rPr lang="zh-CN" altLang="en-US" dirty="0"/>
              <a:t>是</a:t>
            </a:r>
            <a:r>
              <a:rPr lang="en-US" altLang="zh-CN" dirty="0"/>
              <a:t>CERN</a:t>
            </a:r>
            <a:r>
              <a:rPr lang="zh-CN" altLang="en-US" dirty="0"/>
              <a:t>开发的面向</a:t>
            </a:r>
            <a:r>
              <a:rPr lang="en-US" altLang="zh-CN" dirty="0"/>
              <a:t>EB</a:t>
            </a:r>
            <a:r>
              <a:rPr lang="zh-CN" altLang="en-US" dirty="0"/>
              <a:t>级的磁盘文件存储系统</a:t>
            </a:r>
            <a:endParaRPr lang="en-US" altLang="zh-CN" dirty="0"/>
          </a:p>
          <a:p>
            <a:r>
              <a:rPr lang="zh-CN" altLang="en-US" dirty="0"/>
              <a:t>基于</a:t>
            </a:r>
            <a:r>
              <a:rPr lang="en-US" altLang="zh-CN" dirty="0" err="1">
                <a:solidFill>
                  <a:srgbClr val="FF0000"/>
                </a:solidFill>
              </a:rPr>
              <a:t>XRootD</a:t>
            </a:r>
            <a:r>
              <a:rPr lang="zh-CN" altLang="en-US" dirty="0">
                <a:solidFill>
                  <a:srgbClr val="FF0000"/>
                </a:solidFill>
              </a:rPr>
              <a:t>框架</a:t>
            </a:r>
            <a:r>
              <a:rPr lang="zh-CN" altLang="en-US" dirty="0"/>
              <a:t>实现，软件开源</a:t>
            </a:r>
            <a:endParaRPr lang="en-US" altLang="zh-CN" dirty="0"/>
          </a:p>
          <a:p>
            <a:r>
              <a:rPr lang="zh-CN" altLang="en-US" dirty="0"/>
              <a:t>自</a:t>
            </a:r>
            <a:r>
              <a:rPr lang="en-US" altLang="zh-CN" dirty="0"/>
              <a:t>2016</a:t>
            </a:r>
            <a:r>
              <a:rPr lang="zh-CN" altLang="en-US" dirty="0"/>
              <a:t>年开始使用，目前容量</a:t>
            </a:r>
            <a:r>
              <a:rPr lang="en-US" altLang="zh-CN" dirty="0">
                <a:solidFill>
                  <a:srgbClr val="FF0000"/>
                </a:solidFill>
              </a:rPr>
              <a:t>60PB</a:t>
            </a:r>
            <a:r>
              <a:rPr lang="zh-CN" altLang="en-US" dirty="0"/>
              <a:t>，仅次于</a:t>
            </a:r>
            <a:r>
              <a:rPr lang="en-US" altLang="zh-CN" dirty="0"/>
              <a:t>CERN</a:t>
            </a:r>
          </a:p>
          <a:p>
            <a:r>
              <a:rPr lang="zh-CN" altLang="en-US" dirty="0"/>
              <a:t>主要使用</a:t>
            </a:r>
            <a:r>
              <a:rPr lang="zh-CN" altLang="en-US" dirty="0">
                <a:solidFill>
                  <a:srgbClr val="FF0000"/>
                </a:solidFill>
              </a:rPr>
              <a:t>磁盘扩展柜</a:t>
            </a:r>
            <a:r>
              <a:rPr lang="en-US" altLang="zh-CN" dirty="0">
                <a:solidFill>
                  <a:srgbClr val="FF0000"/>
                </a:solidFill>
              </a:rPr>
              <a:t>+</a:t>
            </a:r>
            <a:r>
              <a:rPr lang="zh-CN" altLang="en-US" dirty="0">
                <a:solidFill>
                  <a:srgbClr val="FF0000"/>
                </a:solidFill>
              </a:rPr>
              <a:t>双副本</a:t>
            </a:r>
            <a:r>
              <a:rPr lang="zh-CN" altLang="en-US" dirty="0"/>
              <a:t>模式</a:t>
            </a:r>
            <a:endParaRPr lang="en-US" altLang="zh-CN" dirty="0"/>
          </a:p>
          <a:p>
            <a:r>
              <a:rPr lang="zh-CN" altLang="en-US" dirty="0"/>
              <a:t>目前应用情况</a:t>
            </a:r>
            <a:endParaRPr lang="en-US" altLang="zh-CN" dirty="0"/>
          </a:p>
          <a:p>
            <a:pPr lvl="1"/>
            <a:r>
              <a:rPr lang="en-US" altLang="zh-CN" dirty="0"/>
              <a:t>6</a:t>
            </a:r>
            <a:r>
              <a:rPr lang="zh-CN" altLang="en-US" dirty="0"/>
              <a:t>个服务高能物理实验数据存储</a:t>
            </a:r>
            <a:endParaRPr lang="en-US" altLang="zh-CN" dirty="0"/>
          </a:p>
          <a:p>
            <a:pPr lvl="2"/>
            <a:r>
              <a:rPr lang="en-US" altLang="zh-CN" dirty="0"/>
              <a:t>LHAASO</a:t>
            </a:r>
            <a:r>
              <a:rPr lang="zh-CN" altLang="en-US" dirty="0"/>
              <a:t>，</a:t>
            </a:r>
            <a:r>
              <a:rPr lang="en-US" altLang="zh-CN" dirty="0"/>
              <a:t>LHAASO </a:t>
            </a:r>
            <a:r>
              <a:rPr lang="en-US" altLang="zh-CN" dirty="0" err="1"/>
              <a:t>Daocheng</a:t>
            </a:r>
            <a:r>
              <a:rPr lang="zh-CN" altLang="en-US" dirty="0"/>
              <a:t>，</a:t>
            </a:r>
            <a:r>
              <a:rPr lang="en-US" altLang="zh-CN" dirty="0"/>
              <a:t>JUNO, HXMT</a:t>
            </a:r>
          </a:p>
          <a:p>
            <a:pPr lvl="2"/>
            <a:r>
              <a:rPr lang="en-US" altLang="zh-CN" dirty="0" err="1">
                <a:solidFill>
                  <a:srgbClr val="FF0000"/>
                </a:solidFill>
              </a:rPr>
              <a:t>LHCb</a:t>
            </a:r>
            <a:r>
              <a:rPr lang="zh-CN" altLang="en-US" dirty="0">
                <a:solidFill>
                  <a:srgbClr val="FF0000"/>
                </a:solidFill>
              </a:rPr>
              <a:t> </a:t>
            </a:r>
            <a:r>
              <a:rPr lang="en-US" altLang="zh-CN" dirty="0">
                <a:solidFill>
                  <a:srgbClr val="FF0000"/>
                </a:solidFill>
              </a:rPr>
              <a:t>T1</a:t>
            </a:r>
            <a:r>
              <a:rPr lang="zh-CN" altLang="en-US" dirty="0">
                <a:solidFill>
                  <a:srgbClr val="FF0000"/>
                </a:solidFill>
              </a:rPr>
              <a:t>，</a:t>
            </a:r>
            <a:r>
              <a:rPr lang="en-US" altLang="zh-CN" dirty="0">
                <a:solidFill>
                  <a:srgbClr val="FF0000"/>
                </a:solidFill>
              </a:rPr>
              <a:t>WLCG T2</a:t>
            </a:r>
          </a:p>
          <a:p>
            <a:pPr lvl="1"/>
            <a:r>
              <a:rPr lang="en-US" altLang="zh-CN" dirty="0"/>
              <a:t>1</a:t>
            </a:r>
            <a:r>
              <a:rPr lang="zh-CN" altLang="en-US" dirty="0"/>
              <a:t>个云盘服务</a:t>
            </a:r>
            <a:endParaRPr lang="en-US" altLang="zh-CN" dirty="0"/>
          </a:p>
          <a:p>
            <a:pPr lvl="2"/>
            <a:r>
              <a:rPr lang="en-US" altLang="zh-CN" dirty="0" err="1"/>
              <a:t>IHEPBox</a:t>
            </a:r>
            <a:endParaRPr lang="en-US" altLang="zh-CN" dirty="0"/>
          </a:p>
          <a:p>
            <a:pPr lvl="1"/>
            <a:r>
              <a:rPr lang="en-US" altLang="zh-CN" dirty="0"/>
              <a:t>4</a:t>
            </a:r>
            <a:r>
              <a:rPr lang="zh-CN" altLang="en-US" dirty="0"/>
              <a:t>个</a:t>
            </a:r>
            <a:r>
              <a:rPr lang="en-US" altLang="zh-CN" dirty="0"/>
              <a:t>CTA</a:t>
            </a:r>
            <a:r>
              <a:rPr lang="zh-CN" altLang="en-US" dirty="0"/>
              <a:t>服务</a:t>
            </a:r>
            <a:endParaRPr lang="en-US" altLang="zh-CN" dirty="0"/>
          </a:p>
          <a:p>
            <a:pPr lvl="1"/>
            <a:endParaRPr lang="en-US" altLang="zh-CN" dirty="0"/>
          </a:p>
          <a:p>
            <a:pPr lvl="1"/>
            <a:endParaRPr lang="en-US" altLang="zh-CN" dirty="0"/>
          </a:p>
          <a:p>
            <a:pPr lvl="1"/>
            <a:endParaRPr lang="zh-CN" altLang="en-US" dirty="0"/>
          </a:p>
        </p:txBody>
      </p:sp>
      <p:sp>
        <p:nvSpPr>
          <p:cNvPr id="4" name="日期占位符 3">
            <a:extLst>
              <a:ext uri="{FF2B5EF4-FFF2-40B4-BE49-F238E27FC236}">
                <a16:creationId xmlns:a16="http://schemas.microsoft.com/office/drawing/2014/main" id="{F2E32442-E2CD-4D24-8158-44E654DBC58F}"/>
              </a:ext>
            </a:extLst>
          </p:cNvPr>
          <p:cNvSpPr>
            <a:spLocks noGrp="1"/>
          </p:cNvSpPr>
          <p:nvPr>
            <p:ph type="dt" sz="half" idx="10"/>
          </p:nvPr>
        </p:nvSpPr>
        <p:spPr>
          <a:xfrm>
            <a:off x="743087" y="646206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64A51-2375-4725-8A1D-6E0FFA991110}" type="datetime1">
              <a:rPr lang="zh-CN" altLang="en-US" smtClean="0"/>
              <a:pPr/>
              <a:t>2024/8/22</a:t>
            </a:fld>
            <a:endParaRPr lang="zh-CN" altLang="en-US"/>
          </a:p>
        </p:txBody>
      </p:sp>
      <p:sp>
        <p:nvSpPr>
          <p:cNvPr id="5" name="灯片编号占位符 4">
            <a:extLst>
              <a:ext uri="{FF2B5EF4-FFF2-40B4-BE49-F238E27FC236}">
                <a16:creationId xmlns:a16="http://schemas.microsoft.com/office/drawing/2014/main" id="{3C8957D0-4C5E-43EB-B5B3-F85F291F1A32}"/>
              </a:ext>
            </a:extLst>
          </p:cNvPr>
          <p:cNvSpPr>
            <a:spLocks noGrp="1"/>
          </p:cNvSpPr>
          <p:nvPr>
            <p:ph type="sldNum" sz="quarter" idx="12"/>
          </p:nvPr>
        </p:nvSpPr>
        <p:spPr>
          <a:xfrm>
            <a:off x="9402751" y="6462062"/>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F480-0866-4C36-99B6-3656151950EC}" type="slidenum">
              <a:rPr lang="zh-CN" altLang="en-US" smtClean="0"/>
              <a:pPr/>
              <a:t>31</a:t>
            </a:fld>
            <a:endParaRPr lang="zh-CN" altLang="en-US"/>
          </a:p>
        </p:txBody>
      </p:sp>
    </p:spTree>
    <p:extLst>
      <p:ext uri="{BB962C8B-B14F-4D97-AF65-F5344CB8AC3E}">
        <p14:creationId xmlns:p14="http://schemas.microsoft.com/office/powerpoint/2010/main" val="94071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4CBB23-AB47-4E33-A0FC-6F8711A252DC}"/>
              </a:ext>
            </a:extLst>
          </p:cNvPr>
          <p:cNvSpPr>
            <a:spLocks noGrp="1"/>
          </p:cNvSpPr>
          <p:nvPr>
            <p:ph type="title"/>
          </p:nvPr>
        </p:nvSpPr>
        <p:spPr/>
        <p:txBody>
          <a:bodyPr/>
          <a:lstStyle/>
          <a:p>
            <a:r>
              <a:rPr lang="en-US" altLang="zh-CN" dirty="0"/>
              <a:t>EOS</a:t>
            </a:r>
            <a:r>
              <a:rPr lang="zh-CN" altLang="en-US" dirty="0"/>
              <a:t>分布式文件系统架构</a:t>
            </a:r>
          </a:p>
        </p:txBody>
      </p:sp>
      <p:sp>
        <p:nvSpPr>
          <p:cNvPr id="4" name="日期占位符 3">
            <a:extLst>
              <a:ext uri="{FF2B5EF4-FFF2-40B4-BE49-F238E27FC236}">
                <a16:creationId xmlns:a16="http://schemas.microsoft.com/office/drawing/2014/main" id="{13B2229C-2C78-4020-A3C9-3E53FEEB328E}"/>
              </a:ext>
            </a:extLst>
          </p:cNvPr>
          <p:cNvSpPr>
            <a:spLocks noGrp="1"/>
          </p:cNvSpPr>
          <p:nvPr>
            <p:ph type="dt" sz="half" idx="2"/>
          </p:nvPr>
        </p:nvSpPr>
        <p:spPr/>
        <p:txBody>
          <a:bodyPr/>
          <a:lstStyle/>
          <a:p>
            <a:fld id="{12E7C517-CED6-4F47-B1F2-B57EB3129A55}"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7E087CB7-9320-404D-B2BC-2FCDCF488C7E}"/>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1563C194-2736-47A8-903E-C7E72753E69E}"/>
              </a:ext>
            </a:extLst>
          </p:cNvPr>
          <p:cNvSpPr>
            <a:spLocks noGrp="1"/>
          </p:cNvSpPr>
          <p:nvPr>
            <p:ph type="sldNum" sz="quarter" idx="4"/>
          </p:nvPr>
        </p:nvSpPr>
        <p:spPr/>
        <p:txBody>
          <a:bodyPr/>
          <a:lstStyle/>
          <a:p>
            <a:fld id="{CE6D3C30-BE9F-424B-BA82-356D36D3824A}" type="slidenum">
              <a:rPr lang="zh-CN" altLang="en-US" smtClean="0"/>
              <a:t>32</a:t>
            </a:fld>
            <a:endParaRPr lang="zh-CN" altLang="en-US"/>
          </a:p>
        </p:txBody>
      </p:sp>
      <p:pic>
        <p:nvPicPr>
          <p:cNvPr id="10" name="图片 9">
            <a:extLst>
              <a:ext uri="{FF2B5EF4-FFF2-40B4-BE49-F238E27FC236}">
                <a16:creationId xmlns:a16="http://schemas.microsoft.com/office/drawing/2014/main" id="{1492E4EB-CE77-4965-BF8D-14C883885C57}"/>
              </a:ext>
            </a:extLst>
          </p:cNvPr>
          <p:cNvPicPr>
            <a:picLocks noChangeAspect="1"/>
          </p:cNvPicPr>
          <p:nvPr/>
        </p:nvPicPr>
        <p:blipFill>
          <a:blip r:embed="rId2"/>
          <a:stretch>
            <a:fillRect/>
          </a:stretch>
        </p:blipFill>
        <p:spPr>
          <a:xfrm>
            <a:off x="1104948" y="949842"/>
            <a:ext cx="9219812" cy="4715018"/>
          </a:xfrm>
          <a:prstGeom prst="rect">
            <a:avLst/>
          </a:prstGeom>
        </p:spPr>
      </p:pic>
    </p:spTree>
    <p:extLst>
      <p:ext uri="{BB962C8B-B14F-4D97-AF65-F5344CB8AC3E}">
        <p14:creationId xmlns:p14="http://schemas.microsoft.com/office/powerpoint/2010/main" val="3069704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98C31B-20AE-4291-80A4-133AC2A2A801}"/>
              </a:ext>
            </a:extLst>
          </p:cNvPr>
          <p:cNvSpPr>
            <a:spLocks noGrp="1"/>
          </p:cNvSpPr>
          <p:nvPr>
            <p:ph type="title"/>
          </p:nvPr>
        </p:nvSpPr>
        <p:spPr/>
        <p:txBody>
          <a:bodyPr/>
          <a:lstStyle/>
          <a:p>
            <a:r>
              <a:rPr lang="zh-CN" altLang="en-US" dirty="0"/>
              <a:t>数据访问接口</a:t>
            </a:r>
          </a:p>
        </p:txBody>
      </p:sp>
      <p:sp>
        <p:nvSpPr>
          <p:cNvPr id="3" name="内容占位符 2">
            <a:extLst>
              <a:ext uri="{FF2B5EF4-FFF2-40B4-BE49-F238E27FC236}">
                <a16:creationId xmlns:a16="http://schemas.microsoft.com/office/drawing/2014/main" id="{D4311C44-D300-4168-B537-1359523FF5FC}"/>
              </a:ext>
            </a:extLst>
          </p:cNvPr>
          <p:cNvSpPr>
            <a:spLocks noGrp="1"/>
          </p:cNvSpPr>
          <p:nvPr>
            <p:ph idx="1"/>
          </p:nvPr>
        </p:nvSpPr>
        <p:spPr/>
        <p:txBody>
          <a:bodyPr/>
          <a:lstStyle/>
          <a:p>
            <a:r>
              <a:rPr lang="zh-CN" altLang="en-US" sz="2400" dirty="0"/>
              <a:t>大部分用户盘和数据盘可以通过</a:t>
            </a:r>
            <a:r>
              <a:rPr lang="en-US" altLang="zh-CN" sz="2400" dirty="0"/>
              <a:t>POSIX</a:t>
            </a:r>
            <a:r>
              <a:rPr lang="zh-CN" altLang="en-US" sz="2400" dirty="0"/>
              <a:t>接口访问</a:t>
            </a:r>
          </a:p>
          <a:p>
            <a:pPr lvl="1"/>
            <a:r>
              <a:rPr lang="en-US" altLang="zh-CN" sz="2000" dirty="0"/>
              <a:t>POSIX</a:t>
            </a:r>
            <a:r>
              <a:rPr lang="zh-CN" altLang="en-US" sz="2000" dirty="0"/>
              <a:t>：</a:t>
            </a:r>
            <a:r>
              <a:rPr lang="en-US" altLang="zh-CN" sz="2000" dirty="0"/>
              <a:t>Portable Operating System Interface</a:t>
            </a:r>
          </a:p>
          <a:p>
            <a:r>
              <a:rPr lang="zh-CN" altLang="en-US" sz="2400" dirty="0"/>
              <a:t>数据访问接口与单机文件系统没有区别</a:t>
            </a:r>
          </a:p>
          <a:p>
            <a:pPr lvl="1"/>
            <a:r>
              <a:rPr lang="en-US" altLang="zh-CN" sz="2000" dirty="0"/>
              <a:t>1.cat, vim, cp, mv, ln, </a:t>
            </a:r>
            <a:r>
              <a:rPr lang="en-US" altLang="zh-CN" sz="2000" dirty="0" err="1"/>
              <a:t>chmod</a:t>
            </a:r>
            <a:r>
              <a:rPr lang="en-US" altLang="zh-CN" sz="2000" dirty="0"/>
              <a:t>, </a:t>
            </a:r>
            <a:r>
              <a:rPr lang="en-US" altLang="zh-CN" sz="2000" dirty="0" err="1"/>
              <a:t>chown,get</a:t>
            </a:r>
            <a:r>
              <a:rPr lang="en-US" altLang="zh-CN" sz="2000" dirty="0"/>
              <a:t>/set </a:t>
            </a:r>
            <a:r>
              <a:rPr lang="en-US" altLang="zh-CN" sz="2000" dirty="0" err="1"/>
              <a:t>acl</a:t>
            </a:r>
            <a:r>
              <a:rPr lang="en-US" altLang="zh-CN" sz="2000" dirty="0"/>
              <a:t>, get/set </a:t>
            </a:r>
            <a:r>
              <a:rPr lang="en-US" altLang="zh-CN" sz="2000" dirty="0" err="1"/>
              <a:t>fattr</a:t>
            </a:r>
            <a:r>
              <a:rPr lang="en-US" altLang="zh-CN" sz="2000" dirty="0"/>
              <a:t> …</a:t>
            </a:r>
          </a:p>
          <a:p>
            <a:pPr lvl="1"/>
            <a:r>
              <a:rPr lang="en-US" altLang="zh-CN" sz="2000" dirty="0"/>
              <a:t>2.</a:t>
            </a:r>
            <a:r>
              <a:rPr lang="zh-CN" altLang="en-US" sz="2000" dirty="0"/>
              <a:t>编程接口</a:t>
            </a:r>
            <a:endParaRPr lang="en-US" altLang="zh-CN" sz="2000" dirty="0"/>
          </a:p>
          <a:p>
            <a:pPr marL="457200" lvl="1" indent="0">
              <a:buNone/>
            </a:pPr>
            <a:endParaRPr lang="en-US" altLang="zh-CN" sz="2000" dirty="0"/>
          </a:p>
          <a:p>
            <a:pPr lvl="1"/>
            <a:endParaRPr lang="en-US" altLang="zh-CN" sz="2000" dirty="0"/>
          </a:p>
          <a:p>
            <a:pPr lvl="1"/>
            <a:r>
              <a:rPr lang="en-US" altLang="zh-CN" sz="2000" dirty="0"/>
              <a:t>3.</a:t>
            </a:r>
            <a:r>
              <a:rPr lang="zh-CN" altLang="en-US" sz="2000" dirty="0"/>
              <a:t>从</a:t>
            </a:r>
            <a:r>
              <a:rPr lang="en-US" altLang="zh-CN" sz="2000" dirty="0"/>
              <a:t>ROOT </a:t>
            </a:r>
            <a:r>
              <a:rPr lang="zh-CN" altLang="en-US" sz="2000" dirty="0"/>
              <a:t>里面访问文件</a:t>
            </a:r>
            <a:endParaRPr lang="en-US" altLang="zh-CN" sz="2000" dirty="0"/>
          </a:p>
          <a:p>
            <a:pPr lvl="1"/>
            <a:endParaRPr lang="en-US" altLang="zh-CN" sz="2000" dirty="0"/>
          </a:p>
          <a:p>
            <a:pPr lvl="1"/>
            <a:endParaRPr lang="en-US" altLang="zh-CN" sz="2000" dirty="0"/>
          </a:p>
          <a:p>
            <a:pPr lvl="1"/>
            <a:endParaRPr lang="en-US" altLang="zh-CN" sz="2000" dirty="0"/>
          </a:p>
          <a:p>
            <a:r>
              <a:rPr lang="en-US" altLang="zh-CN" sz="2400" dirty="0"/>
              <a:t>/</a:t>
            </a:r>
            <a:r>
              <a:rPr lang="en-US" altLang="zh-CN" sz="2400" dirty="0" err="1"/>
              <a:t>eos</a:t>
            </a:r>
            <a:r>
              <a:rPr lang="zh-CN" altLang="en-US" sz="2400" dirty="0"/>
              <a:t>的存储系统需要</a:t>
            </a:r>
            <a:r>
              <a:rPr lang="zh-CN" altLang="en-US" sz="2400" dirty="0">
                <a:solidFill>
                  <a:srgbClr val="FF0000"/>
                </a:solidFill>
              </a:rPr>
              <a:t> </a:t>
            </a:r>
            <a:r>
              <a:rPr lang="en-US" altLang="zh-CN" sz="2400" dirty="0">
                <a:solidFill>
                  <a:srgbClr val="FF0000"/>
                </a:solidFill>
              </a:rPr>
              <a:t>EOS </a:t>
            </a:r>
            <a:r>
              <a:rPr lang="zh-CN" altLang="en-US" sz="2400" dirty="0">
                <a:solidFill>
                  <a:srgbClr val="FF0000"/>
                </a:solidFill>
              </a:rPr>
              <a:t>命令或</a:t>
            </a:r>
            <a:r>
              <a:rPr lang="en-US" altLang="zh-CN" sz="2400" dirty="0" err="1">
                <a:solidFill>
                  <a:srgbClr val="FF0000"/>
                </a:solidFill>
              </a:rPr>
              <a:t>XRootD</a:t>
            </a:r>
            <a:r>
              <a:rPr lang="en-US" altLang="zh-CN" sz="2400" dirty="0">
                <a:solidFill>
                  <a:srgbClr val="FF0000"/>
                </a:solidFill>
              </a:rPr>
              <a:t> </a:t>
            </a:r>
            <a:r>
              <a:rPr lang="zh-CN" altLang="en-US" sz="2400" dirty="0">
                <a:solidFill>
                  <a:srgbClr val="FF0000"/>
                </a:solidFill>
              </a:rPr>
              <a:t>接口访问</a:t>
            </a:r>
            <a:endParaRPr lang="en-US" altLang="zh-CN" sz="2400" dirty="0">
              <a:solidFill>
                <a:srgbClr val="FF0000"/>
              </a:solidFill>
            </a:endParaRPr>
          </a:p>
          <a:p>
            <a:pPr lvl="1"/>
            <a:endParaRPr lang="zh-CN" altLang="en-US" sz="2000" dirty="0"/>
          </a:p>
          <a:p>
            <a:endParaRPr lang="zh-CN" altLang="en-US" sz="2400" dirty="0"/>
          </a:p>
        </p:txBody>
      </p:sp>
      <p:sp>
        <p:nvSpPr>
          <p:cNvPr id="4" name="日期占位符 3">
            <a:extLst>
              <a:ext uri="{FF2B5EF4-FFF2-40B4-BE49-F238E27FC236}">
                <a16:creationId xmlns:a16="http://schemas.microsoft.com/office/drawing/2014/main" id="{C54F7B03-3514-4A3B-826A-C32BECD06413}"/>
              </a:ext>
            </a:extLst>
          </p:cNvPr>
          <p:cNvSpPr>
            <a:spLocks noGrp="1"/>
          </p:cNvSpPr>
          <p:nvPr>
            <p:ph type="dt" sz="half" idx="2"/>
          </p:nvPr>
        </p:nvSpPr>
        <p:spPr/>
        <p:txBody>
          <a:bodyPr/>
          <a:lstStyle/>
          <a:p>
            <a:fld id="{4F0CDFE5-6E14-4AC0-B75A-A7D183096E5D}"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0BDD6623-B3FB-49D9-B608-C94E2970601C}"/>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DC3288A5-386F-49C6-BF96-3A3347A5D261}"/>
              </a:ext>
            </a:extLst>
          </p:cNvPr>
          <p:cNvSpPr>
            <a:spLocks noGrp="1"/>
          </p:cNvSpPr>
          <p:nvPr>
            <p:ph type="sldNum" sz="quarter" idx="4"/>
          </p:nvPr>
        </p:nvSpPr>
        <p:spPr/>
        <p:txBody>
          <a:bodyPr/>
          <a:lstStyle/>
          <a:p>
            <a:fld id="{CE6D3C30-BE9F-424B-BA82-356D36D3824A}" type="slidenum">
              <a:rPr lang="zh-CN" altLang="en-US" smtClean="0"/>
              <a:t>33</a:t>
            </a:fld>
            <a:endParaRPr lang="zh-CN" altLang="en-US"/>
          </a:p>
        </p:txBody>
      </p:sp>
      <p:pic>
        <p:nvPicPr>
          <p:cNvPr id="7" name="图片 6">
            <a:extLst>
              <a:ext uri="{FF2B5EF4-FFF2-40B4-BE49-F238E27FC236}">
                <a16:creationId xmlns:a16="http://schemas.microsoft.com/office/drawing/2014/main" id="{3C2160E2-6425-4031-A741-9E23AF878204}"/>
              </a:ext>
            </a:extLst>
          </p:cNvPr>
          <p:cNvPicPr>
            <a:picLocks noChangeAspect="1"/>
          </p:cNvPicPr>
          <p:nvPr/>
        </p:nvPicPr>
        <p:blipFill rotWithShape="1">
          <a:blip r:embed="rId2"/>
          <a:srcRect l="4642" r="9449"/>
          <a:stretch/>
        </p:blipFill>
        <p:spPr>
          <a:xfrm>
            <a:off x="1740061" y="3143914"/>
            <a:ext cx="7102998" cy="704886"/>
          </a:xfrm>
          <a:prstGeom prst="rect">
            <a:avLst/>
          </a:prstGeom>
        </p:spPr>
      </p:pic>
      <p:pic>
        <p:nvPicPr>
          <p:cNvPr id="8" name="图片 7">
            <a:extLst>
              <a:ext uri="{FF2B5EF4-FFF2-40B4-BE49-F238E27FC236}">
                <a16:creationId xmlns:a16="http://schemas.microsoft.com/office/drawing/2014/main" id="{4284C764-DD39-4B23-9408-C9C06DD25D83}"/>
              </a:ext>
            </a:extLst>
          </p:cNvPr>
          <p:cNvPicPr>
            <a:picLocks noChangeAspect="1"/>
          </p:cNvPicPr>
          <p:nvPr/>
        </p:nvPicPr>
        <p:blipFill>
          <a:blip r:embed="rId3"/>
          <a:stretch>
            <a:fillRect/>
          </a:stretch>
        </p:blipFill>
        <p:spPr>
          <a:xfrm>
            <a:off x="1577028" y="4291118"/>
            <a:ext cx="7055213" cy="850944"/>
          </a:xfrm>
          <a:prstGeom prst="rect">
            <a:avLst/>
          </a:prstGeom>
        </p:spPr>
      </p:pic>
    </p:spTree>
    <p:extLst>
      <p:ext uri="{BB962C8B-B14F-4D97-AF65-F5344CB8AC3E}">
        <p14:creationId xmlns:p14="http://schemas.microsoft.com/office/powerpoint/2010/main" val="1120830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F5AFF0-A725-4124-9021-CE33A1B81BC3}"/>
              </a:ext>
            </a:extLst>
          </p:cNvPr>
          <p:cNvSpPr>
            <a:spLocks noGrp="1"/>
          </p:cNvSpPr>
          <p:nvPr>
            <p:ph type="title"/>
          </p:nvPr>
        </p:nvSpPr>
        <p:spPr/>
        <p:txBody>
          <a:bodyPr/>
          <a:lstStyle/>
          <a:p>
            <a:r>
              <a:rPr lang="en-US" altLang="zh-CN" dirty="0"/>
              <a:t>EOS</a:t>
            </a:r>
            <a:r>
              <a:rPr lang="zh-CN" altLang="en-US" dirty="0"/>
              <a:t>文件系统数据访问</a:t>
            </a:r>
          </a:p>
        </p:txBody>
      </p:sp>
      <p:sp>
        <p:nvSpPr>
          <p:cNvPr id="3" name="内容占位符 2">
            <a:extLst>
              <a:ext uri="{FF2B5EF4-FFF2-40B4-BE49-F238E27FC236}">
                <a16:creationId xmlns:a16="http://schemas.microsoft.com/office/drawing/2014/main" id="{DFC8AF96-3305-4944-AD2A-E3487BC492E4}"/>
              </a:ext>
            </a:extLst>
          </p:cNvPr>
          <p:cNvSpPr>
            <a:spLocks noGrp="1"/>
          </p:cNvSpPr>
          <p:nvPr>
            <p:ph idx="1"/>
          </p:nvPr>
        </p:nvSpPr>
        <p:spPr/>
        <p:txBody>
          <a:bodyPr/>
          <a:lstStyle/>
          <a:p>
            <a:r>
              <a:rPr lang="zh-CN" altLang="en-US" dirty="0"/>
              <a:t>在标准的文件系统命令前增加一个</a:t>
            </a:r>
            <a:r>
              <a:rPr lang="en-US" altLang="zh-CN" dirty="0" err="1"/>
              <a:t>eos</a:t>
            </a:r>
            <a:r>
              <a:rPr lang="en-US" altLang="zh-CN" dirty="0"/>
              <a:t> </a:t>
            </a:r>
            <a:r>
              <a:rPr lang="zh-CN" altLang="en-US" dirty="0"/>
              <a:t>前缀</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直接调用</a:t>
            </a:r>
            <a:r>
              <a:rPr lang="en-US" altLang="zh-CN" dirty="0" err="1"/>
              <a:t>XRootD</a:t>
            </a:r>
            <a:r>
              <a:rPr lang="en-US" altLang="zh-CN" dirty="0"/>
              <a:t> API</a:t>
            </a:r>
            <a:r>
              <a:rPr lang="zh-CN" altLang="en-US" dirty="0"/>
              <a:t>来访问</a:t>
            </a:r>
            <a:r>
              <a:rPr lang="en-US" altLang="zh-CN" dirty="0"/>
              <a:t>EOS</a:t>
            </a:r>
            <a:r>
              <a:rPr lang="zh-CN" altLang="en-US" dirty="0"/>
              <a:t>服务器，绕过任何内核模块</a:t>
            </a:r>
            <a:endParaRPr lang="en-US" altLang="zh-CN" dirty="0"/>
          </a:p>
          <a:p>
            <a:pPr lvl="1"/>
            <a:r>
              <a:rPr lang="zh-CN" altLang="en-US" dirty="0"/>
              <a:t>参数是全路径名</a:t>
            </a:r>
          </a:p>
          <a:p>
            <a:pPr lvl="1"/>
            <a:r>
              <a:rPr lang="en-US" altLang="zh-CN" dirty="0"/>
              <a:t>ls –</a:t>
            </a:r>
            <a:r>
              <a:rPr lang="en-US" altLang="zh-CN" dirty="0" err="1"/>
              <a:t>lh</a:t>
            </a:r>
            <a:r>
              <a:rPr lang="zh-CN" altLang="en-US" dirty="0"/>
              <a:t>直接显示目录子树的容量（</a:t>
            </a:r>
            <a:r>
              <a:rPr lang="en-US" altLang="zh-CN" dirty="0"/>
              <a:t>POSIX</a:t>
            </a:r>
            <a:r>
              <a:rPr lang="zh-CN" altLang="en-US" dirty="0"/>
              <a:t>系统需要</a:t>
            </a:r>
            <a:r>
              <a:rPr lang="en-US" altLang="zh-CN" dirty="0"/>
              <a:t>du –</a:t>
            </a:r>
            <a:r>
              <a:rPr lang="en-US" altLang="zh-CN" dirty="0" err="1"/>
              <a:t>hs</a:t>
            </a:r>
            <a:r>
              <a:rPr lang="zh-CN" altLang="en-US" dirty="0"/>
              <a:t>）</a:t>
            </a:r>
          </a:p>
        </p:txBody>
      </p:sp>
      <p:sp>
        <p:nvSpPr>
          <p:cNvPr id="4" name="日期占位符 3">
            <a:extLst>
              <a:ext uri="{FF2B5EF4-FFF2-40B4-BE49-F238E27FC236}">
                <a16:creationId xmlns:a16="http://schemas.microsoft.com/office/drawing/2014/main" id="{4B041F7C-5FDA-4E77-A530-D731A46CA83B}"/>
              </a:ext>
            </a:extLst>
          </p:cNvPr>
          <p:cNvSpPr>
            <a:spLocks noGrp="1"/>
          </p:cNvSpPr>
          <p:nvPr>
            <p:ph type="dt" sz="half" idx="2"/>
          </p:nvPr>
        </p:nvSpPr>
        <p:spPr/>
        <p:txBody>
          <a:bodyPr/>
          <a:lstStyle/>
          <a:p>
            <a:fld id="{440DD781-B494-4029-8463-AAE56D821D9B}"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1C283C29-3A14-4F05-ADC2-380D9A3A7806}"/>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7B955131-E444-4908-A06D-012DBFF209D4}"/>
              </a:ext>
            </a:extLst>
          </p:cNvPr>
          <p:cNvSpPr>
            <a:spLocks noGrp="1"/>
          </p:cNvSpPr>
          <p:nvPr>
            <p:ph type="sldNum" sz="quarter" idx="4"/>
          </p:nvPr>
        </p:nvSpPr>
        <p:spPr/>
        <p:txBody>
          <a:bodyPr/>
          <a:lstStyle/>
          <a:p>
            <a:fld id="{CE6D3C30-BE9F-424B-BA82-356D36D3824A}" type="slidenum">
              <a:rPr lang="zh-CN" altLang="en-US" smtClean="0"/>
              <a:t>34</a:t>
            </a:fld>
            <a:endParaRPr lang="zh-CN" altLang="en-US"/>
          </a:p>
        </p:txBody>
      </p:sp>
      <p:pic>
        <p:nvPicPr>
          <p:cNvPr id="7" name="图片 6">
            <a:extLst>
              <a:ext uri="{FF2B5EF4-FFF2-40B4-BE49-F238E27FC236}">
                <a16:creationId xmlns:a16="http://schemas.microsoft.com/office/drawing/2014/main" id="{7104BB43-6C22-4E6E-8DB9-98B56EEC33BF}"/>
              </a:ext>
            </a:extLst>
          </p:cNvPr>
          <p:cNvPicPr>
            <a:picLocks noChangeAspect="1"/>
          </p:cNvPicPr>
          <p:nvPr/>
        </p:nvPicPr>
        <p:blipFill>
          <a:blip r:embed="rId2"/>
          <a:stretch>
            <a:fillRect/>
          </a:stretch>
        </p:blipFill>
        <p:spPr>
          <a:xfrm>
            <a:off x="1033111" y="2182704"/>
            <a:ext cx="6297714" cy="1664352"/>
          </a:xfrm>
          <a:prstGeom prst="rect">
            <a:avLst/>
          </a:prstGeom>
        </p:spPr>
      </p:pic>
    </p:spTree>
    <p:extLst>
      <p:ext uri="{BB962C8B-B14F-4D97-AF65-F5344CB8AC3E}">
        <p14:creationId xmlns:p14="http://schemas.microsoft.com/office/powerpoint/2010/main" val="4273104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B00B39-628E-43A1-8A09-FD81B5CD68A6}"/>
              </a:ext>
            </a:extLst>
          </p:cNvPr>
          <p:cNvSpPr>
            <a:spLocks noGrp="1"/>
          </p:cNvSpPr>
          <p:nvPr>
            <p:ph type="title"/>
          </p:nvPr>
        </p:nvSpPr>
        <p:spPr/>
        <p:txBody>
          <a:bodyPr/>
          <a:lstStyle/>
          <a:p>
            <a:r>
              <a:rPr lang="en-US" altLang="zh-CN" dirty="0"/>
              <a:t>XROOTD</a:t>
            </a:r>
            <a:r>
              <a:rPr lang="zh-CN" altLang="en-US" dirty="0"/>
              <a:t>接口</a:t>
            </a:r>
          </a:p>
        </p:txBody>
      </p:sp>
      <p:sp>
        <p:nvSpPr>
          <p:cNvPr id="4" name="日期占位符 3">
            <a:extLst>
              <a:ext uri="{FF2B5EF4-FFF2-40B4-BE49-F238E27FC236}">
                <a16:creationId xmlns:a16="http://schemas.microsoft.com/office/drawing/2014/main" id="{2F07467C-15FC-40B0-A890-1B711759DEAA}"/>
              </a:ext>
            </a:extLst>
          </p:cNvPr>
          <p:cNvSpPr>
            <a:spLocks noGrp="1"/>
          </p:cNvSpPr>
          <p:nvPr>
            <p:ph type="dt" sz="half" idx="2"/>
          </p:nvPr>
        </p:nvSpPr>
        <p:spPr/>
        <p:txBody>
          <a:bodyPr/>
          <a:lstStyle/>
          <a:p>
            <a:fld id="{1A67E633-9574-4A10-9DEC-EDAA68043F9C}"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83C71BE2-48E9-40F9-B9BF-9C2FB8657E5B}"/>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8292C6E0-422B-46AC-893F-8247A4F6A977}"/>
              </a:ext>
            </a:extLst>
          </p:cNvPr>
          <p:cNvSpPr>
            <a:spLocks noGrp="1"/>
          </p:cNvSpPr>
          <p:nvPr>
            <p:ph type="sldNum" sz="quarter" idx="4"/>
          </p:nvPr>
        </p:nvSpPr>
        <p:spPr/>
        <p:txBody>
          <a:bodyPr/>
          <a:lstStyle/>
          <a:p>
            <a:fld id="{CE6D3C30-BE9F-424B-BA82-356D36D3824A}" type="slidenum">
              <a:rPr lang="zh-CN" altLang="en-US" smtClean="0"/>
              <a:t>35</a:t>
            </a:fld>
            <a:endParaRPr lang="zh-CN" altLang="en-US"/>
          </a:p>
        </p:txBody>
      </p:sp>
      <p:sp>
        <p:nvSpPr>
          <p:cNvPr id="8" name="内容占位符 2">
            <a:extLst>
              <a:ext uri="{FF2B5EF4-FFF2-40B4-BE49-F238E27FC236}">
                <a16:creationId xmlns:a16="http://schemas.microsoft.com/office/drawing/2014/main" id="{0F1479FF-D46F-45D5-A2AC-8EFD5C099D1F}"/>
              </a:ext>
            </a:extLst>
          </p:cNvPr>
          <p:cNvSpPr>
            <a:spLocks noGrp="1"/>
          </p:cNvSpPr>
          <p:nvPr>
            <p:ph idx="1"/>
          </p:nvPr>
        </p:nvSpPr>
        <p:spPr>
          <a:xfrm>
            <a:off x="838200" y="1143001"/>
            <a:ext cx="10515600" cy="5033963"/>
          </a:xfrm>
        </p:spPr>
        <p:txBody>
          <a:bodyPr/>
          <a:lstStyle/>
          <a:p>
            <a:r>
              <a:rPr lang="zh-CN" altLang="en-US" dirty="0"/>
              <a:t>对于</a:t>
            </a:r>
            <a:r>
              <a:rPr lang="en-US" altLang="zh-CN" dirty="0"/>
              <a:t>ROOT </a:t>
            </a:r>
            <a:r>
              <a:rPr lang="zh-CN" altLang="en-US" dirty="0"/>
              <a:t>格式的文件</a:t>
            </a:r>
            <a:endParaRPr lang="en-US" altLang="zh-CN" dirty="0"/>
          </a:p>
          <a:p>
            <a:pPr marL="0" indent="0">
              <a:buNone/>
            </a:pPr>
            <a:endParaRPr lang="en-US" altLang="zh-CN" dirty="0"/>
          </a:p>
          <a:p>
            <a:r>
              <a:rPr lang="zh-CN" altLang="en-US" dirty="0"/>
              <a:t>非</a:t>
            </a:r>
            <a:r>
              <a:rPr lang="en-US" altLang="zh-CN" dirty="0"/>
              <a:t>ROOT</a:t>
            </a:r>
            <a:r>
              <a:rPr lang="zh-CN" altLang="en-US" dirty="0"/>
              <a:t>格式的文件</a:t>
            </a:r>
            <a:endParaRPr lang="en-US" altLang="zh-CN" dirty="0"/>
          </a:p>
        </p:txBody>
      </p:sp>
      <p:pic>
        <p:nvPicPr>
          <p:cNvPr id="9" name="图片 8">
            <a:extLst>
              <a:ext uri="{FF2B5EF4-FFF2-40B4-BE49-F238E27FC236}">
                <a16:creationId xmlns:a16="http://schemas.microsoft.com/office/drawing/2014/main" id="{3995CBD0-8F18-4598-A1D5-F0B71D49E880}"/>
              </a:ext>
            </a:extLst>
          </p:cNvPr>
          <p:cNvPicPr>
            <a:picLocks noChangeAspect="1"/>
          </p:cNvPicPr>
          <p:nvPr/>
        </p:nvPicPr>
        <p:blipFill>
          <a:blip r:embed="rId2"/>
          <a:stretch>
            <a:fillRect/>
          </a:stretch>
        </p:blipFill>
        <p:spPr>
          <a:xfrm>
            <a:off x="958960" y="1577319"/>
            <a:ext cx="6807550" cy="533427"/>
          </a:xfrm>
          <a:prstGeom prst="rect">
            <a:avLst/>
          </a:prstGeom>
        </p:spPr>
      </p:pic>
      <p:pic>
        <p:nvPicPr>
          <p:cNvPr id="10" name="图片 9">
            <a:extLst>
              <a:ext uri="{FF2B5EF4-FFF2-40B4-BE49-F238E27FC236}">
                <a16:creationId xmlns:a16="http://schemas.microsoft.com/office/drawing/2014/main" id="{6C6D3810-7E4B-41F5-88B5-BC1C1A2136D6}"/>
              </a:ext>
            </a:extLst>
          </p:cNvPr>
          <p:cNvPicPr>
            <a:picLocks noChangeAspect="1"/>
          </p:cNvPicPr>
          <p:nvPr/>
        </p:nvPicPr>
        <p:blipFill rotWithShape="1">
          <a:blip r:embed="rId3"/>
          <a:srcRect t="21088"/>
          <a:stretch/>
        </p:blipFill>
        <p:spPr>
          <a:xfrm>
            <a:off x="918386" y="2758507"/>
            <a:ext cx="6568785" cy="2598211"/>
          </a:xfrm>
          <a:prstGeom prst="rect">
            <a:avLst/>
          </a:prstGeom>
        </p:spPr>
      </p:pic>
      <p:sp>
        <p:nvSpPr>
          <p:cNvPr id="11" name="圆角矩形 12">
            <a:extLst>
              <a:ext uri="{FF2B5EF4-FFF2-40B4-BE49-F238E27FC236}">
                <a16:creationId xmlns:a16="http://schemas.microsoft.com/office/drawing/2014/main" id="{EEFB3867-D46A-4A53-BB4C-A0A9C2D3338B}"/>
              </a:ext>
            </a:extLst>
          </p:cNvPr>
          <p:cNvSpPr/>
          <p:nvPr/>
        </p:nvSpPr>
        <p:spPr>
          <a:xfrm>
            <a:off x="5679011" y="2826820"/>
            <a:ext cx="990921" cy="36662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2" name="圆角矩形 13">
            <a:extLst>
              <a:ext uri="{FF2B5EF4-FFF2-40B4-BE49-F238E27FC236}">
                <a16:creationId xmlns:a16="http://schemas.microsoft.com/office/drawing/2014/main" id="{A9E4FCDC-F4F7-456D-80BD-408C9A0BBDA7}"/>
              </a:ext>
            </a:extLst>
          </p:cNvPr>
          <p:cNvSpPr/>
          <p:nvPr/>
        </p:nvSpPr>
        <p:spPr>
          <a:xfrm>
            <a:off x="4125441" y="2838561"/>
            <a:ext cx="1502712" cy="354881"/>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3" name="圆角矩形 14">
            <a:extLst>
              <a:ext uri="{FF2B5EF4-FFF2-40B4-BE49-F238E27FC236}">
                <a16:creationId xmlns:a16="http://schemas.microsoft.com/office/drawing/2014/main" id="{00BFB717-78A1-472F-ACB6-03C32471E959}"/>
              </a:ext>
            </a:extLst>
          </p:cNvPr>
          <p:cNvSpPr/>
          <p:nvPr/>
        </p:nvSpPr>
        <p:spPr>
          <a:xfrm>
            <a:off x="3031345" y="2848950"/>
            <a:ext cx="1043238" cy="354881"/>
          </a:xfrm>
          <a:prstGeom prst="round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4" name="圆角矩形 15">
            <a:extLst>
              <a:ext uri="{FF2B5EF4-FFF2-40B4-BE49-F238E27FC236}">
                <a16:creationId xmlns:a16="http://schemas.microsoft.com/office/drawing/2014/main" id="{A716215D-37FA-4E26-ADE2-1170997CAB78}"/>
              </a:ext>
            </a:extLst>
          </p:cNvPr>
          <p:cNvSpPr/>
          <p:nvPr/>
        </p:nvSpPr>
        <p:spPr>
          <a:xfrm>
            <a:off x="2633284" y="2848950"/>
            <a:ext cx="315358" cy="354881"/>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5" name="圆角矩形 19">
            <a:extLst>
              <a:ext uri="{FF2B5EF4-FFF2-40B4-BE49-F238E27FC236}">
                <a16:creationId xmlns:a16="http://schemas.microsoft.com/office/drawing/2014/main" id="{3B1EAD31-6248-4F5E-AD58-1771862E3A70}"/>
              </a:ext>
            </a:extLst>
          </p:cNvPr>
          <p:cNvSpPr/>
          <p:nvPr/>
        </p:nvSpPr>
        <p:spPr>
          <a:xfrm>
            <a:off x="4872250" y="1692973"/>
            <a:ext cx="2684059" cy="354881"/>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6" name="圆角矩形 20">
            <a:extLst>
              <a:ext uri="{FF2B5EF4-FFF2-40B4-BE49-F238E27FC236}">
                <a16:creationId xmlns:a16="http://schemas.microsoft.com/office/drawing/2014/main" id="{798A75EC-DCC8-40B3-A638-CAE5C290BD08}"/>
              </a:ext>
            </a:extLst>
          </p:cNvPr>
          <p:cNvSpPr/>
          <p:nvPr/>
        </p:nvSpPr>
        <p:spPr>
          <a:xfrm>
            <a:off x="3533310" y="1703362"/>
            <a:ext cx="1338939" cy="354881"/>
          </a:xfrm>
          <a:prstGeom prst="round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7" name="圆角矩形 21">
            <a:extLst>
              <a:ext uri="{FF2B5EF4-FFF2-40B4-BE49-F238E27FC236}">
                <a16:creationId xmlns:a16="http://schemas.microsoft.com/office/drawing/2014/main" id="{384F6693-0C96-4BE6-A6BA-941548F92161}"/>
              </a:ext>
            </a:extLst>
          </p:cNvPr>
          <p:cNvSpPr/>
          <p:nvPr/>
        </p:nvSpPr>
        <p:spPr>
          <a:xfrm>
            <a:off x="3102591" y="1707911"/>
            <a:ext cx="357115" cy="354881"/>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12FD6588-7905-4BEF-8165-FE644D7EC131}"/>
              </a:ext>
            </a:extLst>
          </p:cNvPr>
          <p:cNvSpPr txBox="1"/>
          <p:nvPr/>
        </p:nvSpPr>
        <p:spPr>
          <a:xfrm>
            <a:off x="8206394" y="1577319"/>
            <a:ext cx="3712191" cy="21698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solidFill>
                  <a:srgbClr val="FF0000"/>
                </a:solidFill>
              </a:rPr>
              <a:t>协议名称</a:t>
            </a:r>
            <a:endParaRPr lang="en-US" altLang="zh-CN" dirty="0">
              <a:solidFill>
                <a:srgbClr val="FF0000"/>
              </a:solidFill>
            </a:endParaRPr>
          </a:p>
          <a:p>
            <a:pPr marL="285750" indent="-285750">
              <a:lnSpc>
                <a:spcPct val="150000"/>
              </a:lnSpc>
              <a:buFont typeface="Arial" panose="020B0604020202020204" pitchFamily="34" charset="0"/>
              <a:buChar char="•"/>
            </a:pPr>
            <a:r>
              <a:rPr lang="zh-CN" altLang="en-US" dirty="0">
                <a:solidFill>
                  <a:schemeClr val="accent1"/>
                </a:solidFill>
              </a:rPr>
              <a:t>管理服务器地址，可以设置成环境变量，在这里省略</a:t>
            </a:r>
            <a:endParaRPr lang="en-US" altLang="zh-CN" dirty="0">
              <a:solidFill>
                <a:schemeClr val="accent1"/>
              </a:solidFill>
            </a:endParaRPr>
          </a:p>
          <a:p>
            <a:pPr marL="285750" indent="-285750">
              <a:lnSpc>
                <a:spcPct val="150000"/>
              </a:lnSpc>
              <a:buFont typeface="Arial" panose="020B0604020202020204" pitchFamily="34" charset="0"/>
              <a:buChar char="•"/>
            </a:pPr>
            <a:r>
              <a:rPr lang="zh-CN" altLang="en-US" dirty="0">
                <a:solidFill>
                  <a:schemeClr val="accent6"/>
                </a:solidFill>
              </a:rPr>
              <a:t>绝对路径名</a:t>
            </a:r>
            <a:endParaRPr lang="en-US" altLang="zh-CN" dirty="0">
              <a:solidFill>
                <a:schemeClr val="accent6"/>
              </a:solidFill>
            </a:endParaRPr>
          </a:p>
          <a:p>
            <a:pPr marL="285750" indent="-285750">
              <a:lnSpc>
                <a:spcPct val="150000"/>
              </a:lnSpc>
              <a:buFont typeface="Arial" panose="020B0604020202020204" pitchFamily="34" charset="0"/>
              <a:buChar char="•"/>
            </a:pPr>
            <a:r>
              <a:rPr lang="zh-CN" altLang="en-US" dirty="0">
                <a:solidFill>
                  <a:schemeClr val="accent2"/>
                </a:solidFill>
              </a:rPr>
              <a:t>非</a:t>
            </a:r>
            <a:r>
              <a:rPr lang="en-US" altLang="zh-CN" dirty="0">
                <a:solidFill>
                  <a:schemeClr val="accent2"/>
                </a:solidFill>
              </a:rPr>
              <a:t>ROOT</a:t>
            </a:r>
            <a:r>
              <a:rPr lang="zh-CN" altLang="en-US" dirty="0">
                <a:solidFill>
                  <a:schemeClr val="accent2"/>
                </a:solidFill>
              </a:rPr>
              <a:t>格式文件的标识</a:t>
            </a:r>
          </a:p>
        </p:txBody>
      </p:sp>
    </p:spTree>
    <p:extLst>
      <p:ext uri="{BB962C8B-B14F-4D97-AF65-F5344CB8AC3E}">
        <p14:creationId xmlns:p14="http://schemas.microsoft.com/office/powerpoint/2010/main" val="244704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489F1C-638B-4728-B6F7-3BFAFF7A0CF1}"/>
              </a:ext>
            </a:extLst>
          </p:cNvPr>
          <p:cNvSpPr>
            <a:spLocks noGrp="1"/>
          </p:cNvSpPr>
          <p:nvPr>
            <p:ph type="title"/>
          </p:nvPr>
        </p:nvSpPr>
        <p:spPr/>
        <p:txBody>
          <a:bodyPr/>
          <a:lstStyle/>
          <a:p>
            <a:r>
              <a:rPr lang="zh-CN" altLang="en-US" dirty="0"/>
              <a:t>分布式文件系统使用建议</a:t>
            </a:r>
          </a:p>
        </p:txBody>
      </p:sp>
      <p:sp>
        <p:nvSpPr>
          <p:cNvPr id="3" name="内容占位符 2">
            <a:extLst>
              <a:ext uri="{FF2B5EF4-FFF2-40B4-BE49-F238E27FC236}">
                <a16:creationId xmlns:a16="http://schemas.microsoft.com/office/drawing/2014/main" id="{674F22C3-0DC6-4EB6-8262-1F96281E0B70}"/>
              </a:ext>
            </a:extLst>
          </p:cNvPr>
          <p:cNvSpPr>
            <a:spLocks noGrp="1"/>
          </p:cNvSpPr>
          <p:nvPr>
            <p:ph idx="1"/>
          </p:nvPr>
        </p:nvSpPr>
        <p:spPr/>
        <p:txBody>
          <a:bodyPr/>
          <a:lstStyle/>
          <a:p>
            <a:r>
              <a:rPr lang="zh-CN" altLang="en-US" sz="2400" dirty="0"/>
              <a:t>尽量使用软件框架访问数据</a:t>
            </a:r>
            <a:endParaRPr lang="en-US" altLang="zh-CN" sz="2400" dirty="0"/>
          </a:p>
          <a:p>
            <a:r>
              <a:rPr lang="zh-CN" altLang="en-US" sz="2400" dirty="0"/>
              <a:t>尽量避免在单个目录下存放过多的数据文件</a:t>
            </a:r>
            <a:endParaRPr lang="en-US" altLang="zh-CN" sz="2400" dirty="0"/>
          </a:p>
          <a:p>
            <a:pPr lvl="1"/>
            <a:r>
              <a:rPr lang="zh-CN" altLang="en-US" sz="2000" dirty="0"/>
              <a:t>如果避免不了，可以生成一个文件列表，之后的数据处理直接访问该列表，不要使用</a:t>
            </a:r>
            <a:r>
              <a:rPr lang="en-US" altLang="zh-CN" sz="2000" dirty="0"/>
              <a:t>ls *, rm * </a:t>
            </a:r>
            <a:r>
              <a:rPr lang="en-US" altLang="zh-CN" sz="2000" dirty="0" err="1"/>
              <a:t>hadd</a:t>
            </a:r>
            <a:r>
              <a:rPr lang="en-US" altLang="zh-CN" sz="2000" dirty="0"/>
              <a:t> *.root</a:t>
            </a:r>
            <a:r>
              <a:rPr lang="zh-CN" altLang="en-US" sz="2000" dirty="0"/>
              <a:t>等命令</a:t>
            </a:r>
            <a:endParaRPr lang="en-US" altLang="zh-CN" sz="2000" dirty="0"/>
          </a:p>
          <a:p>
            <a:pPr lvl="1"/>
            <a:r>
              <a:rPr lang="zh-CN" altLang="en-US" sz="2000" dirty="0"/>
              <a:t>文件数量很大的目录，用</a:t>
            </a:r>
            <a:r>
              <a:rPr lang="en-US" altLang="zh-CN" sz="2000" dirty="0"/>
              <a:t>ls –color=never</a:t>
            </a:r>
            <a:r>
              <a:rPr lang="zh-CN" altLang="en-US" sz="2000" dirty="0"/>
              <a:t>， 响应会更快</a:t>
            </a:r>
            <a:r>
              <a:rPr lang="en-US" altLang="zh-CN" sz="2000" dirty="0"/>
              <a:t> </a:t>
            </a:r>
          </a:p>
          <a:p>
            <a:r>
              <a:rPr lang="zh-CN" altLang="en-US" sz="2400" dirty="0"/>
              <a:t>专盘专用，不要在用户盘做数据分析，生成大量的</a:t>
            </a:r>
            <a:r>
              <a:rPr lang="en-US" altLang="zh-CN" sz="2400" dirty="0"/>
              <a:t>.root</a:t>
            </a:r>
            <a:r>
              <a:rPr lang="zh-CN" altLang="en-US" sz="2400" dirty="0"/>
              <a:t>结果文件</a:t>
            </a:r>
            <a:endParaRPr lang="en-US" altLang="zh-CN" sz="2400" dirty="0"/>
          </a:p>
          <a:p>
            <a:pPr lvl="1"/>
            <a:r>
              <a:rPr lang="zh-CN" altLang="en-US" sz="2000" dirty="0"/>
              <a:t>数据盘的物理资源比较少，数据分析产生的大量负载会严重拖慢其它用户的</a:t>
            </a:r>
            <a:r>
              <a:rPr lang="en-US" altLang="zh-CN" sz="2000" dirty="0"/>
              <a:t>vi</a:t>
            </a:r>
            <a:r>
              <a:rPr lang="zh-CN" altLang="en-US" sz="2000" dirty="0"/>
              <a:t>等交互式操作响应</a:t>
            </a:r>
            <a:endParaRPr lang="en-US" altLang="zh-CN" sz="2000" dirty="0"/>
          </a:p>
          <a:p>
            <a:r>
              <a:rPr lang="zh-CN" altLang="en-US" sz="2400" dirty="0"/>
              <a:t>不要把文件系统当成消息通信管道</a:t>
            </a:r>
            <a:endParaRPr lang="en-US" altLang="zh-CN" sz="2400" dirty="0"/>
          </a:p>
          <a:p>
            <a:pPr lvl="1"/>
            <a:r>
              <a:rPr lang="zh-CN" altLang="en-US" sz="2000" dirty="0"/>
              <a:t>会给存储系统带来额外的负载</a:t>
            </a:r>
            <a:endParaRPr lang="en-US" altLang="zh-CN" sz="2000" dirty="0"/>
          </a:p>
          <a:p>
            <a:pPr lvl="1"/>
            <a:r>
              <a:rPr lang="zh-CN" altLang="en-US" sz="2000" dirty="0"/>
              <a:t>考虑</a:t>
            </a:r>
            <a:r>
              <a:rPr lang="en-US" altLang="zh-CN" sz="2000" dirty="0"/>
              <a:t>MPI</a:t>
            </a:r>
            <a:r>
              <a:rPr lang="zh-CN" altLang="en-US" sz="2000" dirty="0"/>
              <a:t>等数据通信和同步协议</a:t>
            </a:r>
            <a:endParaRPr lang="en-US" altLang="zh-CN" sz="2000" dirty="0"/>
          </a:p>
          <a:p>
            <a:r>
              <a:rPr lang="zh-CN" altLang="en-US" sz="2400" dirty="0"/>
              <a:t>使用</a:t>
            </a:r>
            <a:r>
              <a:rPr lang="en-US" altLang="zh-CN" sz="2400" dirty="0" err="1"/>
              <a:t>XRootD</a:t>
            </a:r>
            <a:r>
              <a:rPr lang="zh-CN" altLang="en-US" sz="2400" dirty="0"/>
              <a:t>协议访问</a:t>
            </a:r>
            <a:r>
              <a:rPr lang="en-US" altLang="zh-CN" sz="2400" dirty="0"/>
              <a:t>EOS</a:t>
            </a:r>
          </a:p>
          <a:p>
            <a:r>
              <a:rPr lang="zh-CN" altLang="en-US" sz="2400" dirty="0"/>
              <a:t>程序中打开了文件一定要关闭</a:t>
            </a:r>
            <a:endParaRPr lang="en-US" altLang="zh-CN" sz="2400" dirty="0"/>
          </a:p>
          <a:p>
            <a:endParaRPr lang="zh-CN" altLang="en-US" sz="2400" dirty="0"/>
          </a:p>
        </p:txBody>
      </p:sp>
      <p:sp>
        <p:nvSpPr>
          <p:cNvPr id="4" name="日期占位符 3">
            <a:extLst>
              <a:ext uri="{FF2B5EF4-FFF2-40B4-BE49-F238E27FC236}">
                <a16:creationId xmlns:a16="http://schemas.microsoft.com/office/drawing/2014/main" id="{88B9859A-B34A-4AF8-82B5-4A4AB3357794}"/>
              </a:ext>
            </a:extLst>
          </p:cNvPr>
          <p:cNvSpPr>
            <a:spLocks noGrp="1"/>
          </p:cNvSpPr>
          <p:nvPr>
            <p:ph type="dt" sz="half" idx="2"/>
          </p:nvPr>
        </p:nvSpPr>
        <p:spPr/>
        <p:txBody>
          <a:bodyPr/>
          <a:lstStyle/>
          <a:p>
            <a:fld id="{85B31F12-12CD-4FFE-B9B0-5FF30E37EB03}"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1507E4BD-2F9C-4519-AC55-EC0967438E27}"/>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91AFFBF8-0590-4477-9226-02963EBF03E5}"/>
              </a:ext>
            </a:extLst>
          </p:cNvPr>
          <p:cNvSpPr>
            <a:spLocks noGrp="1"/>
          </p:cNvSpPr>
          <p:nvPr>
            <p:ph type="sldNum" sz="quarter" idx="4"/>
          </p:nvPr>
        </p:nvSpPr>
        <p:spPr/>
        <p:txBody>
          <a:bodyPr/>
          <a:lstStyle/>
          <a:p>
            <a:fld id="{CE6D3C30-BE9F-424B-BA82-356D36D3824A}" type="slidenum">
              <a:rPr lang="zh-CN" altLang="en-US" smtClean="0"/>
              <a:t>36</a:t>
            </a:fld>
            <a:endParaRPr lang="zh-CN" altLang="en-US"/>
          </a:p>
        </p:txBody>
      </p:sp>
    </p:spTree>
    <p:extLst>
      <p:ext uri="{BB962C8B-B14F-4D97-AF65-F5344CB8AC3E}">
        <p14:creationId xmlns:p14="http://schemas.microsoft.com/office/powerpoint/2010/main" val="4021714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E81D733-A6BE-4BAF-EA92-8FAF8458B570}"/>
              </a:ext>
            </a:extLst>
          </p:cNvPr>
          <p:cNvPicPr>
            <a:picLocks noChangeAspect="1"/>
          </p:cNvPicPr>
          <p:nvPr/>
        </p:nvPicPr>
        <p:blipFill rotWithShape="1">
          <a:blip r:embed="rId2"/>
          <a:srcRect t="1272" r="3146"/>
          <a:stretch/>
        </p:blipFill>
        <p:spPr>
          <a:xfrm>
            <a:off x="7865219" y="2446731"/>
            <a:ext cx="4163077" cy="2873434"/>
          </a:xfrm>
          <a:prstGeom prst="rect">
            <a:avLst/>
          </a:prstGeom>
        </p:spPr>
      </p:pic>
      <p:sp>
        <p:nvSpPr>
          <p:cNvPr id="2" name="标题 1">
            <a:extLst>
              <a:ext uri="{FF2B5EF4-FFF2-40B4-BE49-F238E27FC236}">
                <a16:creationId xmlns:a16="http://schemas.microsoft.com/office/drawing/2014/main" id="{3594B4FD-C07D-4F8A-B6C9-755865575B5B}"/>
              </a:ext>
            </a:extLst>
          </p:cNvPr>
          <p:cNvSpPr>
            <a:spLocks noGrp="1"/>
          </p:cNvSpPr>
          <p:nvPr>
            <p:ph type="title"/>
          </p:nvPr>
        </p:nvSpPr>
        <p:spPr/>
        <p:txBody>
          <a:bodyPr/>
          <a:lstStyle/>
          <a:p>
            <a:r>
              <a:rPr lang="zh-CN" altLang="en-US" dirty="0"/>
              <a:t>磁带管理系统</a:t>
            </a:r>
            <a:r>
              <a:rPr lang="en-US" altLang="zh-CN" dirty="0"/>
              <a:t>CTA</a:t>
            </a:r>
            <a:endParaRPr lang="zh-CN" altLang="en-US" dirty="0"/>
          </a:p>
        </p:txBody>
      </p:sp>
      <p:sp>
        <p:nvSpPr>
          <p:cNvPr id="3" name="内容占位符 2">
            <a:extLst>
              <a:ext uri="{FF2B5EF4-FFF2-40B4-BE49-F238E27FC236}">
                <a16:creationId xmlns:a16="http://schemas.microsoft.com/office/drawing/2014/main" id="{E69A61AE-B458-4E43-8C5F-7DEC46B109AA}"/>
              </a:ext>
            </a:extLst>
          </p:cNvPr>
          <p:cNvSpPr>
            <a:spLocks noGrp="1"/>
          </p:cNvSpPr>
          <p:nvPr>
            <p:ph idx="1"/>
          </p:nvPr>
        </p:nvSpPr>
        <p:spPr>
          <a:xfrm>
            <a:off x="0" y="1049079"/>
            <a:ext cx="11176591" cy="5033963"/>
          </a:xfrm>
        </p:spPr>
        <p:txBody>
          <a:bodyPr/>
          <a:lstStyle/>
          <a:p>
            <a:r>
              <a:rPr lang="zh-CN" altLang="en-US" dirty="0"/>
              <a:t>磁带是非常适合存放冷数据副本的存储介质，各实验都有基于磁带的数据长期保存系统和策略</a:t>
            </a:r>
          </a:p>
          <a:p>
            <a:r>
              <a:rPr lang="en-US" altLang="zh-CN" dirty="0"/>
              <a:t>CTA:</a:t>
            </a:r>
            <a:r>
              <a:rPr lang="zh-CN" altLang="en-US" dirty="0"/>
              <a:t>由 </a:t>
            </a:r>
            <a:r>
              <a:rPr lang="en-US" altLang="zh-CN" dirty="0"/>
              <a:t>CERN </a:t>
            </a:r>
            <a:r>
              <a:rPr lang="zh-CN" altLang="en-US" dirty="0"/>
              <a:t>开发的取代 </a:t>
            </a:r>
            <a:r>
              <a:rPr lang="en-US" altLang="zh-CN" dirty="0"/>
              <a:t>Castor </a:t>
            </a:r>
            <a:r>
              <a:rPr lang="zh-CN" altLang="en-US" dirty="0"/>
              <a:t>的新磁带库</a:t>
            </a:r>
            <a:br>
              <a:rPr lang="en-US" altLang="zh-CN" dirty="0"/>
            </a:br>
            <a:r>
              <a:rPr lang="zh-CN" altLang="en-US" dirty="0"/>
              <a:t>系统，与 </a:t>
            </a:r>
            <a:r>
              <a:rPr lang="en-US" altLang="zh-CN" dirty="0"/>
              <a:t>EOS </a:t>
            </a:r>
            <a:r>
              <a:rPr lang="zh-CN" altLang="en-US" dirty="0"/>
              <a:t>系统结合紧密</a:t>
            </a:r>
            <a:endParaRPr lang="en-US" altLang="zh-CN" dirty="0"/>
          </a:p>
          <a:p>
            <a:pPr lvl="1"/>
            <a:r>
              <a:rPr lang="en-US" altLang="zh-CN" dirty="0"/>
              <a:t>EOS</a:t>
            </a:r>
            <a:r>
              <a:rPr lang="zh-CN" altLang="en-US" dirty="0"/>
              <a:t> 负责元数据和目录结构，为用户提供文件系统</a:t>
            </a:r>
            <a:br>
              <a:rPr lang="en-US" altLang="zh-CN" dirty="0"/>
            </a:br>
            <a:r>
              <a:rPr lang="zh-CN" altLang="en-US" dirty="0"/>
              <a:t>访问接口等</a:t>
            </a:r>
            <a:endParaRPr lang="en-US" altLang="zh-CN" dirty="0"/>
          </a:p>
          <a:p>
            <a:pPr lvl="1"/>
            <a:r>
              <a:rPr lang="en-US" altLang="zh-CN" dirty="0"/>
              <a:t>CTA</a:t>
            </a:r>
            <a:r>
              <a:rPr lang="zh-CN" altLang="en-US" dirty="0"/>
              <a:t> 提供高性能的磁带操作和系统管理等</a:t>
            </a:r>
            <a:endParaRPr lang="en-US" altLang="zh-CN" dirty="0"/>
          </a:p>
          <a:p>
            <a:pPr lvl="1"/>
            <a:r>
              <a:rPr lang="zh-CN" altLang="en-US" dirty="0"/>
              <a:t>已经成为高能物理领域主要的磁带库管理储系统</a:t>
            </a:r>
            <a:endParaRPr lang="en-US" altLang="zh-CN" dirty="0"/>
          </a:p>
          <a:p>
            <a:pPr lvl="1"/>
            <a:endParaRPr lang="zh-CN" altLang="en-US" dirty="0"/>
          </a:p>
          <a:p>
            <a:endParaRPr lang="en-US" altLang="zh-CN" dirty="0"/>
          </a:p>
          <a:p>
            <a:pPr lvl="1"/>
            <a:endParaRPr lang="en-US" altLang="zh-CN" dirty="0"/>
          </a:p>
          <a:p>
            <a:endParaRPr lang="zh-CN" altLang="en-US" dirty="0"/>
          </a:p>
        </p:txBody>
      </p:sp>
      <p:sp>
        <p:nvSpPr>
          <p:cNvPr id="4" name="日期占位符 3">
            <a:extLst>
              <a:ext uri="{FF2B5EF4-FFF2-40B4-BE49-F238E27FC236}">
                <a16:creationId xmlns:a16="http://schemas.microsoft.com/office/drawing/2014/main" id="{E47E0352-FAF2-4550-886C-9BB2475F15E8}"/>
              </a:ext>
            </a:extLst>
          </p:cNvPr>
          <p:cNvSpPr>
            <a:spLocks noGrp="1"/>
          </p:cNvSpPr>
          <p:nvPr>
            <p:ph type="dt" sz="half" idx="2"/>
          </p:nvPr>
        </p:nvSpPr>
        <p:spPr/>
        <p:txBody>
          <a:bodyPr/>
          <a:lstStyle/>
          <a:p>
            <a:fld id="{1E06C094-3A1F-425B-8829-F19A08D17213}"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880DA6D8-C2CA-40BE-BA39-1DDB986E65F0}"/>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A690E168-F26A-4356-887C-0B740186B89E}"/>
              </a:ext>
            </a:extLst>
          </p:cNvPr>
          <p:cNvSpPr>
            <a:spLocks noGrp="1"/>
          </p:cNvSpPr>
          <p:nvPr>
            <p:ph type="sldNum" sz="quarter" idx="4"/>
          </p:nvPr>
        </p:nvSpPr>
        <p:spPr/>
        <p:txBody>
          <a:bodyPr/>
          <a:lstStyle/>
          <a:p>
            <a:fld id="{CE6D3C30-BE9F-424B-BA82-356D36D3824A}" type="slidenum">
              <a:rPr lang="zh-CN" altLang="en-US" smtClean="0"/>
              <a:t>37</a:t>
            </a:fld>
            <a:endParaRPr lang="zh-CN" altLang="en-US"/>
          </a:p>
        </p:txBody>
      </p:sp>
      <p:sp>
        <p:nvSpPr>
          <p:cNvPr id="8" name="文本框 7">
            <a:extLst>
              <a:ext uri="{FF2B5EF4-FFF2-40B4-BE49-F238E27FC236}">
                <a16:creationId xmlns:a16="http://schemas.microsoft.com/office/drawing/2014/main" id="{BE46A680-6456-43BF-8D36-A4D144272E5B}"/>
              </a:ext>
            </a:extLst>
          </p:cNvPr>
          <p:cNvSpPr txBox="1"/>
          <p:nvPr/>
        </p:nvSpPr>
        <p:spPr>
          <a:xfrm>
            <a:off x="9007549" y="1915914"/>
            <a:ext cx="1878419" cy="369332"/>
          </a:xfrm>
          <a:prstGeom prst="rect">
            <a:avLst/>
          </a:prstGeom>
          <a:noFill/>
        </p:spPr>
        <p:txBody>
          <a:bodyPr wrap="square" rtlCol="0">
            <a:spAutoFit/>
          </a:bodyPr>
          <a:lstStyle/>
          <a:p>
            <a:r>
              <a:rPr lang="en-US" altLang="zh-CN" dirty="0"/>
              <a:t>EOS CTA</a:t>
            </a:r>
            <a:r>
              <a:rPr lang="zh-CN" altLang="en-US" dirty="0"/>
              <a:t>架构</a:t>
            </a:r>
          </a:p>
        </p:txBody>
      </p:sp>
    </p:spTree>
    <p:extLst>
      <p:ext uri="{BB962C8B-B14F-4D97-AF65-F5344CB8AC3E}">
        <p14:creationId xmlns:p14="http://schemas.microsoft.com/office/powerpoint/2010/main" val="1589687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88C26A-3728-4865-AC40-1B2F0B41132F}"/>
              </a:ext>
            </a:extLst>
          </p:cNvPr>
          <p:cNvSpPr>
            <a:spLocks noGrp="1"/>
          </p:cNvSpPr>
          <p:nvPr>
            <p:ph type="title"/>
          </p:nvPr>
        </p:nvSpPr>
        <p:spPr/>
        <p:txBody>
          <a:bodyPr/>
          <a:lstStyle/>
          <a:p>
            <a:r>
              <a:rPr lang="zh-CN" altLang="en-US" dirty="0"/>
              <a:t>备份系统</a:t>
            </a:r>
          </a:p>
        </p:txBody>
      </p:sp>
      <p:sp>
        <p:nvSpPr>
          <p:cNvPr id="3" name="内容占位符 2">
            <a:extLst>
              <a:ext uri="{FF2B5EF4-FFF2-40B4-BE49-F238E27FC236}">
                <a16:creationId xmlns:a16="http://schemas.microsoft.com/office/drawing/2014/main" id="{FAD01FC7-667F-4A71-93B2-C2933180338F}"/>
              </a:ext>
            </a:extLst>
          </p:cNvPr>
          <p:cNvSpPr>
            <a:spLocks noGrp="1"/>
          </p:cNvSpPr>
          <p:nvPr>
            <p:ph idx="1"/>
          </p:nvPr>
        </p:nvSpPr>
        <p:spPr/>
        <p:txBody>
          <a:bodyPr/>
          <a:lstStyle/>
          <a:p>
            <a:r>
              <a:rPr lang="zh-CN" altLang="en-US" dirty="0"/>
              <a:t>备份系统对关键的用户目录进行全备份</a:t>
            </a:r>
            <a:r>
              <a:rPr lang="en-US" altLang="zh-CN" dirty="0"/>
              <a:t>/</a:t>
            </a:r>
            <a:r>
              <a:rPr lang="zh-CN" altLang="en-US" dirty="0"/>
              <a:t>增量备份</a:t>
            </a:r>
            <a:endParaRPr lang="en-US" altLang="zh-CN" dirty="0"/>
          </a:p>
          <a:p>
            <a:pPr lvl="1"/>
            <a:r>
              <a:rPr lang="zh-CN" altLang="en-US" dirty="0"/>
              <a:t>解决用户误操作造成的文件版本丢失问题</a:t>
            </a:r>
            <a:endParaRPr lang="en-US" altLang="zh-CN" dirty="0"/>
          </a:p>
          <a:p>
            <a:pPr lvl="1"/>
            <a:r>
              <a:rPr lang="en-US" altLang="zh-CN" dirty="0"/>
              <a:t>rm -rf *  </a:t>
            </a:r>
            <a:r>
              <a:rPr lang="en-US" altLang="zh-CN" dirty="0">
                <a:sym typeface="Wingdings" panose="05000000000000000000" pitchFamily="2" charset="2"/>
              </a:rPr>
              <a:t> </a:t>
            </a:r>
          </a:p>
          <a:p>
            <a:pPr lvl="1"/>
            <a:r>
              <a:rPr lang="zh-CN" altLang="en-US" dirty="0">
                <a:sym typeface="Wingdings" panose="05000000000000000000" pitchFamily="2" charset="2"/>
              </a:rPr>
              <a:t>注意： </a:t>
            </a:r>
            <a:r>
              <a:rPr lang="en-US" altLang="zh-CN" dirty="0">
                <a:sym typeface="Wingdings" panose="05000000000000000000" pitchFamily="2" charset="2"/>
              </a:rPr>
              <a:t>/</a:t>
            </a:r>
            <a:r>
              <a:rPr lang="en-US" altLang="zh-CN" dirty="0" err="1">
                <a:sym typeface="Wingdings" panose="05000000000000000000" pitchFamily="2" charset="2"/>
              </a:rPr>
              <a:t>scratchfs</a:t>
            </a:r>
            <a:r>
              <a:rPr lang="en-US" altLang="zh-CN" dirty="0">
                <a:sym typeface="Wingdings" panose="05000000000000000000" pitchFamily="2" charset="2"/>
              </a:rPr>
              <a:t> </a:t>
            </a:r>
            <a:r>
              <a:rPr lang="zh-CN" altLang="en-US" dirty="0">
                <a:sym typeface="Wingdings" panose="05000000000000000000" pitchFamily="2" charset="2"/>
              </a:rPr>
              <a:t>没有备份</a:t>
            </a:r>
            <a:endParaRPr lang="en-US" altLang="zh-CN" dirty="0">
              <a:sym typeface="Wingdings" panose="05000000000000000000" pitchFamily="2" charset="2"/>
            </a:endParaRPr>
          </a:p>
          <a:p>
            <a:endParaRPr lang="zh-CN" altLang="en-US" dirty="0"/>
          </a:p>
        </p:txBody>
      </p:sp>
      <p:sp>
        <p:nvSpPr>
          <p:cNvPr id="4" name="日期占位符 3">
            <a:extLst>
              <a:ext uri="{FF2B5EF4-FFF2-40B4-BE49-F238E27FC236}">
                <a16:creationId xmlns:a16="http://schemas.microsoft.com/office/drawing/2014/main" id="{4A4F9835-CD76-41AD-8082-49719D68F525}"/>
              </a:ext>
            </a:extLst>
          </p:cNvPr>
          <p:cNvSpPr>
            <a:spLocks noGrp="1"/>
          </p:cNvSpPr>
          <p:nvPr>
            <p:ph type="dt" sz="half" idx="2"/>
          </p:nvPr>
        </p:nvSpPr>
        <p:spPr/>
        <p:txBody>
          <a:bodyPr/>
          <a:lstStyle/>
          <a:p>
            <a:fld id="{66AF01E2-5C98-4E93-A523-E4881E32C54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03C626D1-6198-462A-B4D1-828E24F997CB}"/>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E43647CB-AB4E-4448-85B7-1BF67952A1A6}"/>
              </a:ext>
            </a:extLst>
          </p:cNvPr>
          <p:cNvSpPr>
            <a:spLocks noGrp="1"/>
          </p:cNvSpPr>
          <p:nvPr>
            <p:ph type="sldNum" sz="quarter" idx="4"/>
          </p:nvPr>
        </p:nvSpPr>
        <p:spPr/>
        <p:txBody>
          <a:bodyPr/>
          <a:lstStyle/>
          <a:p>
            <a:fld id="{CE6D3C30-BE9F-424B-BA82-356D36D3824A}" type="slidenum">
              <a:rPr lang="zh-CN" altLang="en-US" smtClean="0"/>
              <a:t>38</a:t>
            </a:fld>
            <a:endParaRPr lang="zh-CN" altLang="en-US"/>
          </a:p>
        </p:txBody>
      </p:sp>
      <p:pic>
        <p:nvPicPr>
          <p:cNvPr id="9" name="图片 8">
            <a:extLst>
              <a:ext uri="{FF2B5EF4-FFF2-40B4-BE49-F238E27FC236}">
                <a16:creationId xmlns:a16="http://schemas.microsoft.com/office/drawing/2014/main" id="{A785B621-AAF5-4FF5-9556-DA53F4238FDC}"/>
              </a:ext>
            </a:extLst>
          </p:cNvPr>
          <p:cNvPicPr>
            <a:picLocks noChangeAspect="1"/>
          </p:cNvPicPr>
          <p:nvPr/>
        </p:nvPicPr>
        <p:blipFill>
          <a:blip r:embed="rId2"/>
          <a:stretch>
            <a:fillRect/>
          </a:stretch>
        </p:blipFill>
        <p:spPr>
          <a:xfrm>
            <a:off x="1297172" y="3008763"/>
            <a:ext cx="7020257" cy="3564483"/>
          </a:xfrm>
          <a:prstGeom prst="rect">
            <a:avLst/>
          </a:prstGeom>
        </p:spPr>
      </p:pic>
    </p:spTree>
    <p:extLst>
      <p:ext uri="{BB962C8B-B14F-4D97-AF65-F5344CB8AC3E}">
        <p14:creationId xmlns:p14="http://schemas.microsoft.com/office/powerpoint/2010/main" val="56569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存储技术发展趋势</a:t>
            </a:r>
          </a:p>
        </p:txBody>
      </p:sp>
      <p:sp>
        <p:nvSpPr>
          <p:cNvPr id="3" name="文本占位符 2"/>
          <p:cNvSpPr>
            <a:spLocks noGrp="1"/>
          </p:cNvSpPr>
          <p:nvPr>
            <p:ph type="body" idx="1"/>
          </p:nvPr>
        </p:nvSpPr>
        <p:spPr/>
        <p:txBody>
          <a:bodyPr/>
          <a:lstStyle/>
          <a:p>
            <a:endParaRPr lang="zh-CN" altLang="en-US" dirty="0"/>
          </a:p>
        </p:txBody>
      </p:sp>
      <p:sp>
        <p:nvSpPr>
          <p:cNvPr id="4" name="日期占位符 3"/>
          <p:cNvSpPr>
            <a:spLocks noGrp="1"/>
          </p:cNvSpPr>
          <p:nvPr>
            <p:ph type="dt" sz="half" idx="10"/>
          </p:nvPr>
        </p:nvSpPr>
        <p:spPr/>
        <p:txBody>
          <a:bodyPr/>
          <a:lstStyle/>
          <a:p>
            <a:fld id="{F13B5D5E-B07A-4898-837F-AF4B86A75FA5}" type="datetime1">
              <a:rPr lang="zh-CN" altLang="en-US" smtClean="0"/>
              <a:t>2024/8/22</a:t>
            </a:fld>
            <a:endParaRPr lang="zh-CN" altLang="en-US"/>
          </a:p>
        </p:txBody>
      </p:sp>
      <p:sp>
        <p:nvSpPr>
          <p:cNvPr id="5" name="页脚占位符 4"/>
          <p:cNvSpPr>
            <a:spLocks noGrp="1"/>
          </p:cNvSpPr>
          <p:nvPr>
            <p:ph type="ftr" sz="quarter" idx="11"/>
          </p:nvPr>
        </p:nvSpPr>
        <p:spPr/>
        <p:txBody>
          <a:bodyPr/>
          <a:lstStyle/>
          <a:p>
            <a:r>
              <a:rPr lang="en-US" altLang="zh-CN"/>
              <a:t>2024</a:t>
            </a:r>
            <a:r>
              <a:rPr lang="zh-CN" altLang="en-US"/>
              <a:t>年高能物理计算暑期学校</a:t>
            </a:r>
          </a:p>
        </p:txBody>
      </p:sp>
      <p:sp>
        <p:nvSpPr>
          <p:cNvPr id="6" name="灯片编号占位符 5"/>
          <p:cNvSpPr>
            <a:spLocks noGrp="1"/>
          </p:cNvSpPr>
          <p:nvPr>
            <p:ph type="sldNum" sz="quarter" idx="12"/>
          </p:nvPr>
        </p:nvSpPr>
        <p:spPr/>
        <p:txBody>
          <a:bodyPr/>
          <a:lstStyle/>
          <a:p>
            <a:fld id="{CE6D3C30-BE9F-424B-BA82-356D36D3824A}" type="slidenum">
              <a:rPr lang="zh-CN" altLang="en-US" smtClean="0"/>
              <a:t>39</a:t>
            </a:fld>
            <a:endParaRPr lang="zh-CN" altLang="en-US"/>
          </a:p>
        </p:txBody>
      </p:sp>
    </p:spTree>
    <p:extLst>
      <p:ext uri="{BB962C8B-B14F-4D97-AF65-F5344CB8AC3E}">
        <p14:creationId xmlns:p14="http://schemas.microsoft.com/office/powerpoint/2010/main" val="304041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0E4BF7-98BE-4623-8994-90A1F5F71DD0}"/>
              </a:ext>
            </a:extLst>
          </p:cNvPr>
          <p:cNvSpPr>
            <a:spLocks noGrp="1"/>
          </p:cNvSpPr>
          <p:nvPr>
            <p:ph type="title"/>
          </p:nvPr>
        </p:nvSpPr>
        <p:spPr/>
        <p:txBody>
          <a:bodyPr/>
          <a:lstStyle/>
          <a:p>
            <a:r>
              <a:rPr lang="zh-CN" altLang="en-US" dirty="0"/>
              <a:t>什么是</a:t>
            </a:r>
            <a:r>
              <a:rPr lang="en-US" altLang="zh-CN" dirty="0"/>
              <a:t>EB</a:t>
            </a:r>
            <a:r>
              <a:rPr lang="zh-CN" altLang="en-US" dirty="0"/>
              <a:t>级？</a:t>
            </a:r>
          </a:p>
        </p:txBody>
      </p:sp>
      <p:sp>
        <p:nvSpPr>
          <p:cNvPr id="3" name="内容占位符 2">
            <a:extLst>
              <a:ext uri="{FF2B5EF4-FFF2-40B4-BE49-F238E27FC236}">
                <a16:creationId xmlns:a16="http://schemas.microsoft.com/office/drawing/2014/main" id="{07D9375C-5D35-4B7A-B6B2-9E680AADF504}"/>
              </a:ext>
            </a:extLst>
          </p:cNvPr>
          <p:cNvSpPr>
            <a:spLocks noGrp="1"/>
          </p:cNvSpPr>
          <p:nvPr>
            <p:ph idx="1"/>
          </p:nvPr>
        </p:nvSpPr>
        <p:spPr/>
        <p:txBody>
          <a:bodyPr/>
          <a:lstStyle/>
          <a:p>
            <a:r>
              <a:rPr lang="zh-CN" altLang="en-US" dirty="0"/>
              <a:t>存储的基本单位：</a:t>
            </a:r>
            <a:r>
              <a:rPr lang="en-US" altLang="zh-CN" dirty="0"/>
              <a:t>Byte</a:t>
            </a:r>
          </a:p>
          <a:p>
            <a:pPr marL="0" indent="0">
              <a:buNone/>
            </a:pPr>
            <a:r>
              <a:rPr lang="en-US" altLang="zh-CN" dirty="0"/>
              <a:t>			1 Byte = 8 bits</a:t>
            </a:r>
          </a:p>
          <a:p>
            <a:pPr marL="0" indent="0">
              <a:buNone/>
            </a:pPr>
            <a:r>
              <a:rPr lang="en-US" altLang="zh-CN" dirty="0"/>
              <a:t>Byte</a:t>
            </a:r>
            <a:r>
              <a:rPr lang="zh-CN" altLang="en-US" dirty="0"/>
              <a:t>、</a:t>
            </a:r>
            <a:r>
              <a:rPr lang="en-US" altLang="zh-CN" dirty="0"/>
              <a:t>KB</a:t>
            </a:r>
            <a:r>
              <a:rPr lang="zh-CN" altLang="en-US" dirty="0"/>
              <a:t>、</a:t>
            </a:r>
            <a:r>
              <a:rPr lang="en-US" altLang="zh-CN" dirty="0"/>
              <a:t>MB</a:t>
            </a:r>
            <a:r>
              <a:rPr lang="zh-CN" altLang="en-US" dirty="0"/>
              <a:t>、</a:t>
            </a:r>
            <a:r>
              <a:rPr lang="en-US" altLang="zh-CN" dirty="0"/>
              <a:t>GB</a:t>
            </a:r>
            <a:r>
              <a:rPr lang="zh-CN" altLang="en-US" dirty="0"/>
              <a:t>、</a:t>
            </a:r>
            <a:r>
              <a:rPr lang="en-US" altLang="zh-CN" dirty="0"/>
              <a:t>TB</a:t>
            </a:r>
            <a:r>
              <a:rPr lang="zh-CN" altLang="en-US" dirty="0"/>
              <a:t>、</a:t>
            </a:r>
            <a:r>
              <a:rPr lang="en-US" altLang="zh-CN" dirty="0"/>
              <a:t>PB</a:t>
            </a:r>
            <a:r>
              <a:rPr lang="zh-CN" altLang="en-US" dirty="0"/>
              <a:t>、</a:t>
            </a:r>
            <a:r>
              <a:rPr lang="en-US" altLang="zh-CN" sz="7200" dirty="0">
                <a:solidFill>
                  <a:srgbClr val="FF0000"/>
                </a:solidFill>
              </a:rPr>
              <a:t>EB</a:t>
            </a:r>
            <a:r>
              <a:rPr lang="zh-CN" altLang="en-US" dirty="0"/>
              <a:t>、</a:t>
            </a:r>
            <a:r>
              <a:rPr lang="en-US" altLang="zh-CN" dirty="0"/>
              <a:t>ZB</a:t>
            </a:r>
            <a:r>
              <a:rPr lang="zh-CN" altLang="en-US" dirty="0"/>
              <a:t>、</a:t>
            </a:r>
            <a:r>
              <a:rPr lang="en-US" altLang="zh-CN" dirty="0"/>
              <a:t>YB</a:t>
            </a:r>
            <a:r>
              <a:rPr lang="zh-CN" altLang="en-US" dirty="0"/>
              <a:t>、</a:t>
            </a:r>
            <a:r>
              <a:rPr lang="en-US" altLang="zh-CN" dirty="0"/>
              <a:t>DB</a:t>
            </a:r>
            <a:r>
              <a:rPr lang="zh-CN" altLang="en-US" dirty="0"/>
              <a:t>、</a:t>
            </a:r>
            <a:r>
              <a:rPr lang="en-US" altLang="zh-CN" dirty="0"/>
              <a:t>NB</a:t>
            </a:r>
          </a:p>
        </p:txBody>
      </p:sp>
      <p:sp>
        <p:nvSpPr>
          <p:cNvPr id="4" name="日期占位符 3">
            <a:extLst>
              <a:ext uri="{FF2B5EF4-FFF2-40B4-BE49-F238E27FC236}">
                <a16:creationId xmlns:a16="http://schemas.microsoft.com/office/drawing/2014/main" id="{62B8DD45-5827-46E7-9C78-010D86512CAD}"/>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4F36A675-E371-40A3-9F70-E571D671AC61}"/>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D5A4F25D-12DC-4BB9-BB18-BB6E919BD14C}"/>
              </a:ext>
            </a:extLst>
          </p:cNvPr>
          <p:cNvSpPr>
            <a:spLocks noGrp="1"/>
          </p:cNvSpPr>
          <p:nvPr>
            <p:ph type="sldNum" sz="quarter" idx="4"/>
          </p:nvPr>
        </p:nvSpPr>
        <p:spPr/>
        <p:txBody>
          <a:bodyPr/>
          <a:lstStyle/>
          <a:p>
            <a:fld id="{CE6D3C30-BE9F-424B-BA82-356D36D3824A}" type="slidenum">
              <a:rPr lang="zh-CN" altLang="en-US" smtClean="0"/>
              <a:t>4</a:t>
            </a:fld>
            <a:endParaRPr lang="zh-CN" altLang="en-US"/>
          </a:p>
        </p:txBody>
      </p:sp>
    </p:spTree>
    <p:extLst>
      <p:ext uri="{BB962C8B-B14F-4D97-AF65-F5344CB8AC3E}">
        <p14:creationId xmlns:p14="http://schemas.microsoft.com/office/powerpoint/2010/main" val="1188366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D2F4A5-9F76-44FB-8864-004A08F462C6}"/>
              </a:ext>
            </a:extLst>
          </p:cNvPr>
          <p:cNvSpPr>
            <a:spLocks noGrp="1"/>
          </p:cNvSpPr>
          <p:nvPr>
            <p:ph type="title"/>
          </p:nvPr>
        </p:nvSpPr>
        <p:spPr/>
        <p:txBody>
          <a:bodyPr/>
          <a:lstStyle/>
          <a:p>
            <a:r>
              <a:rPr lang="zh-CN" altLang="en-US" dirty="0"/>
              <a:t>存储技术变迁</a:t>
            </a:r>
          </a:p>
        </p:txBody>
      </p:sp>
      <p:sp>
        <p:nvSpPr>
          <p:cNvPr id="4" name="日期占位符 3">
            <a:extLst>
              <a:ext uri="{FF2B5EF4-FFF2-40B4-BE49-F238E27FC236}">
                <a16:creationId xmlns:a16="http://schemas.microsoft.com/office/drawing/2014/main" id="{19546B34-52D1-4891-836F-63AEA186A92B}"/>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FD485919-D8B0-45BF-A092-5B027E19A05F}"/>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E62E87EA-C015-42AC-8652-6D3DDD4F8ADC}"/>
              </a:ext>
            </a:extLst>
          </p:cNvPr>
          <p:cNvSpPr>
            <a:spLocks noGrp="1"/>
          </p:cNvSpPr>
          <p:nvPr>
            <p:ph type="sldNum" sz="quarter" idx="4"/>
          </p:nvPr>
        </p:nvSpPr>
        <p:spPr/>
        <p:txBody>
          <a:bodyPr/>
          <a:lstStyle/>
          <a:p>
            <a:fld id="{CE6D3C30-BE9F-424B-BA82-356D36D3824A}" type="slidenum">
              <a:rPr lang="zh-CN" altLang="en-US" smtClean="0"/>
              <a:t>40</a:t>
            </a:fld>
            <a:endParaRPr lang="zh-CN" altLang="en-US"/>
          </a:p>
        </p:txBody>
      </p:sp>
      <p:pic>
        <p:nvPicPr>
          <p:cNvPr id="7" name="图片 6">
            <a:extLst>
              <a:ext uri="{FF2B5EF4-FFF2-40B4-BE49-F238E27FC236}">
                <a16:creationId xmlns:a16="http://schemas.microsoft.com/office/drawing/2014/main" id="{DF75687A-AEFE-4C4B-B02B-382309BA33F9}"/>
              </a:ext>
            </a:extLst>
          </p:cNvPr>
          <p:cNvPicPr>
            <a:picLocks noChangeAspect="1"/>
          </p:cNvPicPr>
          <p:nvPr/>
        </p:nvPicPr>
        <p:blipFill>
          <a:blip r:embed="rId2"/>
          <a:stretch>
            <a:fillRect/>
          </a:stretch>
        </p:blipFill>
        <p:spPr>
          <a:xfrm>
            <a:off x="1801370" y="1241563"/>
            <a:ext cx="7750314" cy="5076880"/>
          </a:xfrm>
          <a:prstGeom prst="rect">
            <a:avLst/>
          </a:prstGeom>
        </p:spPr>
      </p:pic>
    </p:spTree>
    <p:extLst>
      <p:ext uri="{BB962C8B-B14F-4D97-AF65-F5344CB8AC3E}">
        <p14:creationId xmlns:p14="http://schemas.microsoft.com/office/powerpoint/2010/main" val="4230489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9D80B3-D8D0-4E2E-8054-648E828F2C1B}"/>
              </a:ext>
            </a:extLst>
          </p:cNvPr>
          <p:cNvSpPr>
            <a:spLocks noGrp="1"/>
          </p:cNvSpPr>
          <p:nvPr>
            <p:ph type="title"/>
          </p:nvPr>
        </p:nvSpPr>
        <p:spPr/>
        <p:txBody>
          <a:bodyPr/>
          <a:lstStyle/>
          <a:p>
            <a:r>
              <a:rPr lang="zh-CN" altLang="en-US" dirty="0"/>
              <a:t>硬盘发展路线</a:t>
            </a:r>
          </a:p>
        </p:txBody>
      </p:sp>
      <p:sp>
        <p:nvSpPr>
          <p:cNvPr id="4" name="日期占位符 3">
            <a:extLst>
              <a:ext uri="{FF2B5EF4-FFF2-40B4-BE49-F238E27FC236}">
                <a16:creationId xmlns:a16="http://schemas.microsoft.com/office/drawing/2014/main" id="{B270FAAF-55E9-46F8-BC64-7326A5011B86}"/>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2718D89C-D5BE-4780-98CF-76DEBB81837A}"/>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AAE68373-994F-453C-93E9-42F94B7E83A0}"/>
              </a:ext>
            </a:extLst>
          </p:cNvPr>
          <p:cNvSpPr>
            <a:spLocks noGrp="1"/>
          </p:cNvSpPr>
          <p:nvPr>
            <p:ph type="sldNum" sz="quarter" idx="4"/>
          </p:nvPr>
        </p:nvSpPr>
        <p:spPr/>
        <p:txBody>
          <a:bodyPr/>
          <a:lstStyle/>
          <a:p>
            <a:fld id="{CE6D3C30-BE9F-424B-BA82-356D36D3824A}" type="slidenum">
              <a:rPr lang="zh-CN" altLang="en-US" smtClean="0"/>
              <a:t>41</a:t>
            </a:fld>
            <a:endParaRPr lang="zh-CN" altLang="en-US"/>
          </a:p>
        </p:txBody>
      </p:sp>
      <p:pic>
        <p:nvPicPr>
          <p:cNvPr id="7" name="图片 6">
            <a:extLst>
              <a:ext uri="{FF2B5EF4-FFF2-40B4-BE49-F238E27FC236}">
                <a16:creationId xmlns:a16="http://schemas.microsoft.com/office/drawing/2014/main" id="{B5AA6B5D-9C90-4809-97FE-11ABCC629D66}"/>
              </a:ext>
            </a:extLst>
          </p:cNvPr>
          <p:cNvPicPr>
            <a:picLocks noChangeAspect="1"/>
          </p:cNvPicPr>
          <p:nvPr/>
        </p:nvPicPr>
        <p:blipFill>
          <a:blip r:embed="rId2"/>
          <a:stretch>
            <a:fillRect/>
          </a:stretch>
        </p:blipFill>
        <p:spPr>
          <a:xfrm>
            <a:off x="1544432" y="1390664"/>
            <a:ext cx="7642097" cy="4480030"/>
          </a:xfrm>
          <a:prstGeom prst="rect">
            <a:avLst/>
          </a:prstGeom>
        </p:spPr>
      </p:pic>
    </p:spTree>
    <p:extLst>
      <p:ext uri="{BB962C8B-B14F-4D97-AF65-F5344CB8AC3E}">
        <p14:creationId xmlns:p14="http://schemas.microsoft.com/office/powerpoint/2010/main" val="3401326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087951-7DA4-46A8-B915-ABDB3C2C790E}"/>
              </a:ext>
            </a:extLst>
          </p:cNvPr>
          <p:cNvSpPr>
            <a:spLocks noGrp="1"/>
          </p:cNvSpPr>
          <p:nvPr>
            <p:ph type="title"/>
          </p:nvPr>
        </p:nvSpPr>
        <p:spPr/>
        <p:txBody>
          <a:bodyPr/>
          <a:lstStyle/>
          <a:p>
            <a:r>
              <a:rPr lang="zh-CN" altLang="en-US" dirty="0"/>
              <a:t>存储技术演进方向</a:t>
            </a:r>
          </a:p>
        </p:txBody>
      </p:sp>
      <p:sp>
        <p:nvSpPr>
          <p:cNvPr id="3" name="内容占位符 2">
            <a:extLst>
              <a:ext uri="{FF2B5EF4-FFF2-40B4-BE49-F238E27FC236}">
                <a16:creationId xmlns:a16="http://schemas.microsoft.com/office/drawing/2014/main" id="{E8FB9A20-F5E6-493F-83D7-BE7B3FB722E5}"/>
              </a:ext>
            </a:extLst>
          </p:cNvPr>
          <p:cNvSpPr>
            <a:spLocks noGrp="1"/>
          </p:cNvSpPr>
          <p:nvPr>
            <p:ph idx="1"/>
          </p:nvPr>
        </p:nvSpPr>
        <p:spPr/>
        <p:txBody>
          <a:bodyPr/>
          <a:lstStyle/>
          <a:p>
            <a:r>
              <a:rPr lang="zh-CN" altLang="en-US" dirty="0"/>
              <a:t>分布式存储</a:t>
            </a:r>
            <a:r>
              <a:rPr lang="en-US" altLang="zh-CN" dirty="0"/>
              <a:t>/</a:t>
            </a:r>
            <a:r>
              <a:rPr lang="zh-CN" altLang="en-US" dirty="0"/>
              <a:t>云存储</a:t>
            </a:r>
          </a:p>
          <a:p>
            <a:pPr lvl="1"/>
            <a:r>
              <a:rPr lang="zh-CN" altLang="en-US" dirty="0"/>
              <a:t>读多写少，甚至只写一次</a:t>
            </a:r>
            <a:r>
              <a:rPr lang="en-US" altLang="zh-CN" dirty="0"/>
              <a:t>WORM</a:t>
            </a:r>
            <a:r>
              <a:rPr lang="zh-CN" altLang="en-US" dirty="0"/>
              <a:t>（</a:t>
            </a:r>
            <a:r>
              <a:rPr lang="en-US" altLang="zh-CN" dirty="0"/>
              <a:t>HDFS/GFS…)</a:t>
            </a:r>
          </a:p>
          <a:p>
            <a:pPr lvl="1"/>
            <a:r>
              <a:rPr lang="zh-CN" altLang="en-US" dirty="0"/>
              <a:t>高性能大容量</a:t>
            </a:r>
            <a:r>
              <a:rPr lang="en-US" altLang="zh-CN" dirty="0"/>
              <a:t>(GPFS/</a:t>
            </a:r>
            <a:r>
              <a:rPr lang="en-US" altLang="zh-CN" dirty="0" err="1"/>
              <a:t>Lustre</a:t>
            </a:r>
            <a:r>
              <a:rPr lang="en-US" altLang="zh-CN" dirty="0"/>
              <a:t>/EOS…)</a:t>
            </a:r>
          </a:p>
          <a:p>
            <a:pPr lvl="1"/>
            <a:r>
              <a:rPr lang="zh-CN" altLang="en-US" dirty="0"/>
              <a:t>高并发（</a:t>
            </a:r>
            <a:r>
              <a:rPr lang="en-US" altLang="zh-CN" dirty="0" err="1"/>
              <a:t>InfiniFS</a:t>
            </a:r>
            <a:r>
              <a:rPr lang="en-US" altLang="zh-CN" dirty="0"/>
              <a:t>/…)</a:t>
            </a:r>
          </a:p>
          <a:p>
            <a:r>
              <a:rPr lang="zh-CN" altLang="en-US" dirty="0"/>
              <a:t>存储计算一体化</a:t>
            </a:r>
            <a:endParaRPr lang="en-US" altLang="zh-CN" dirty="0"/>
          </a:p>
          <a:p>
            <a:pPr lvl="1"/>
            <a:r>
              <a:rPr lang="zh-CN" altLang="en-US" dirty="0"/>
              <a:t>超融合、“存算一体”、</a:t>
            </a:r>
            <a:r>
              <a:rPr lang="en-US" altLang="zh-CN" dirty="0"/>
              <a:t>…</a:t>
            </a:r>
          </a:p>
          <a:p>
            <a:pPr lvl="1"/>
            <a:r>
              <a:rPr lang="zh-CN" altLang="en-US" dirty="0"/>
              <a:t>软件定义存储</a:t>
            </a:r>
            <a:r>
              <a:rPr lang="en-US" altLang="zh-CN" dirty="0"/>
              <a:t>SDS</a:t>
            </a:r>
          </a:p>
          <a:p>
            <a:r>
              <a:rPr lang="zh-CN" altLang="en-US" dirty="0"/>
              <a:t>闪存存储</a:t>
            </a:r>
            <a:endParaRPr lang="en-US" altLang="zh-CN" dirty="0"/>
          </a:p>
          <a:p>
            <a:pPr lvl="1"/>
            <a:r>
              <a:rPr lang="zh-CN" altLang="en-US" dirty="0"/>
              <a:t>低延迟，满足数据库等高</a:t>
            </a:r>
            <a:r>
              <a:rPr lang="en-US" altLang="zh-CN" dirty="0"/>
              <a:t>IOPS</a:t>
            </a:r>
            <a:r>
              <a:rPr lang="zh-CN" altLang="en-US" dirty="0"/>
              <a:t>的需求</a:t>
            </a:r>
            <a:endParaRPr lang="en-US" altLang="zh-CN" dirty="0"/>
          </a:p>
          <a:p>
            <a:pPr lvl="1"/>
            <a:r>
              <a:rPr lang="zh-CN" altLang="en-US" dirty="0"/>
              <a:t>高性能，存储将不再是</a:t>
            </a:r>
            <a:r>
              <a:rPr lang="en-US" altLang="zh-CN" dirty="0"/>
              <a:t>IO</a:t>
            </a:r>
            <a:r>
              <a:rPr lang="zh-CN" altLang="en-US" dirty="0"/>
              <a:t>系统的瓶颈</a:t>
            </a:r>
          </a:p>
        </p:txBody>
      </p:sp>
      <p:sp>
        <p:nvSpPr>
          <p:cNvPr id="4" name="日期占位符 3">
            <a:extLst>
              <a:ext uri="{FF2B5EF4-FFF2-40B4-BE49-F238E27FC236}">
                <a16:creationId xmlns:a16="http://schemas.microsoft.com/office/drawing/2014/main" id="{A3794E06-B212-4C1E-BAEA-113EBE28002A}"/>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C878CF9D-7058-48DB-BB92-A101F91ED9B6}"/>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03F06FF0-9240-4D34-83EA-F76FD43B4836}"/>
              </a:ext>
            </a:extLst>
          </p:cNvPr>
          <p:cNvSpPr>
            <a:spLocks noGrp="1"/>
          </p:cNvSpPr>
          <p:nvPr>
            <p:ph type="sldNum" sz="quarter" idx="4"/>
          </p:nvPr>
        </p:nvSpPr>
        <p:spPr/>
        <p:txBody>
          <a:bodyPr/>
          <a:lstStyle/>
          <a:p>
            <a:fld id="{CE6D3C30-BE9F-424B-BA82-356D36D3824A}" type="slidenum">
              <a:rPr lang="zh-CN" altLang="en-US" smtClean="0"/>
              <a:t>42</a:t>
            </a:fld>
            <a:endParaRPr lang="zh-CN" altLang="en-US"/>
          </a:p>
        </p:txBody>
      </p:sp>
    </p:spTree>
    <p:extLst>
      <p:ext uri="{BB962C8B-B14F-4D97-AF65-F5344CB8AC3E}">
        <p14:creationId xmlns:p14="http://schemas.microsoft.com/office/powerpoint/2010/main" val="194675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57CE02-1FE4-44D7-B191-368012A2B0E1}"/>
              </a:ext>
            </a:extLst>
          </p:cNvPr>
          <p:cNvSpPr>
            <a:spLocks noGrp="1"/>
          </p:cNvSpPr>
          <p:nvPr>
            <p:ph type="title"/>
          </p:nvPr>
        </p:nvSpPr>
        <p:spPr/>
        <p:txBody>
          <a:bodyPr/>
          <a:lstStyle/>
          <a:p>
            <a:r>
              <a:rPr lang="zh-CN" altLang="en-US" dirty="0"/>
              <a:t>存储介质的技术变革</a:t>
            </a:r>
          </a:p>
        </p:txBody>
      </p:sp>
      <p:sp>
        <p:nvSpPr>
          <p:cNvPr id="3" name="内容占位符 2">
            <a:extLst>
              <a:ext uri="{FF2B5EF4-FFF2-40B4-BE49-F238E27FC236}">
                <a16:creationId xmlns:a16="http://schemas.microsoft.com/office/drawing/2014/main" id="{E230A3B8-9D07-42DE-BC3B-E6D27C89E3F1}"/>
              </a:ext>
            </a:extLst>
          </p:cNvPr>
          <p:cNvSpPr>
            <a:spLocks noGrp="1"/>
          </p:cNvSpPr>
          <p:nvPr>
            <p:ph idx="1"/>
          </p:nvPr>
        </p:nvSpPr>
        <p:spPr/>
        <p:txBody>
          <a:bodyPr/>
          <a:lstStyle/>
          <a:p>
            <a:r>
              <a:rPr lang="zh-CN" altLang="en-US" sz="2000" dirty="0"/>
              <a:t>当前，存储介质正经历技术变革，即基于半导体技术的新型产品（</a:t>
            </a:r>
            <a:r>
              <a:rPr lang="en-US" altLang="zh-CN" sz="2000" dirty="0"/>
              <a:t>SSD</a:t>
            </a:r>
            <a:r>
              <a:rPr lang="zh-CN" altLang="en-US" sz="2000" dirty="0"/>
              <a:t>）替代基于机械技术的传统产品（</a:t>
            </a:r>
            <a:r>
              <a:rPr lang="en-US" altLang="zh-CN" sz="2000" dirty="0"/>
              <a:t>HDD</a:t>
            </a:r>
            <a:r>
              <a:rPr lang="zh-CN" altLang="en-US" sz="2000" dirty="0"/>
              <a:t>），同时</a:t>
            </a:r>
            <a:r>
              <a:rPr lang="zh-CN" altLang="en-US" sz="1800" dirty="0"/>
              <a:t>带来</a:t>
            </a:r>
            <a:r>
              <a:rPr lang="zh-CN" altLang="en-US" sz="1800" dirty="0">
                <a:solidFill>
                  <a:srgbClr val="FF0000"/>
                </a:solidFill>
              </a:rPr>
              <a:t>存储硬件、操作系统、文件系统、软件与算法</a:t>
            </a:r>
            <a:r>
              <a:rPr lang="zh-CN" altLang="en-US" sz="1800" dirty="0"/>
              <a:t>的一系列变革</a:t>
            </a:r>
            <a:endParaRPr lang="en-US" altLang="zh-CN" sz="1800" dirty="0"/>
          </a:p>
          <a:p>
            <a:pPr lvl="1"/>
            <a:r>
              <a:rPr lang="en-US" altLang="zh-CN" sz="1800" dirty="0"/>
              <a:t>SSD</a:t>
            </a:r>
            <a:r>
              <a:rPr lang="zh-CN" altLang="en-US" sz="1800" dirty="0"/>
              <a:t>在性能、功耗等方面优势明显，预计</a:t>
            </a:r>
            <a:r>
              <a:rPr lang="en-US" altLang="zh-CN" sz="1800" dirty="0"/>
              <a:t>2026</a:t>
            </a:r>
            <a:r>
              <a:rPr lang="zh-CN" altLang="en-US" sz="1800" dirty="0"/>
              <a:t>年将与机械硬盘价格持平</a:t>
            </a:r>
            <a:endParaRPr lang="en-US" altLang="zh-CN" sz="1800" dirty="0"/>
          </a:p>
          <a:p>
            <a:pPr lvl="1"/>
            <a:r>
              <a:rPr lang="zh-CN" altLang="en-US" sz="1800" dirty="0"/>
              <a:t>存在</a:t>
            </a:r>
            <a:r>
              <a:rPr lang="zh-CN" altLang="en-US" sz="1800" dirty="0">
                <a:solidFill>
                  <a:srgbClr val="FF0000"/>
                </a:solidFill>
              </a:rPr>
              <a:t>“写放大”</a:t>
            </a:r>
            <a:r>
              <a:rPr lang="zh-CN" altLang="en-US" sz="1800" dirty="0"/>
              <a:t>问题，无用数据必须先“擦除”</a:t>
            </a:r>
            <a:r>
              <a:rPr lang="en-US" altLang="zh-CN" sz="1800" dirty="0"/>
              <a:t>block</a:t>
            </a:r>
            <a:r>
              <a:rPr lang="zh-CN" altLang="en-US" sz="1800" dirty="0"/>
              <a:t>才能写，“</a:t>
            </a:r>
            <a:r>
              <a:rPr lang="zh-CN" altLang="en-US" sz="1800" i="1" dirty="0">
                <a:solidFill>
                  <a:srgbClr val="C00000"/>
                </a:solidFill>
              </a:rPr>
              <a:t>写错一个字，撕掉整张纸</a:t>
            </a:r>
            <a:r>
              <a:rPr lang="zh-CN" altLang="en-US" sz="1800" dirty="0"/>
              <a:t>”</a:t>
            </a:r>
          </a:p>
          <a:p>
            <a:endParaRPr lang="zh-CN" altLang="en-US" dirty="0"/>
          </a:p>
        </p:txBody>
      </p:sp>
      <p:sp>
        <p:nvSpPr>
          <p:cNvPr id="4" name="日期占位符 3">
            <a:extLst>
              <a:ext uri="{FF2B5EF4-FFF2-40B4-BE49-F238E27FC236}">
                <a16:creationId xmlns:a16="http://schemas.microsoft.com/office/drawing/2014/main" id="{E2166FB2-1535-4D71-AB99-87CC30B9D9DA}"/>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5653F260-2139-42CA-A55F-74CE31CA22FC}"/>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12A3FA9C-BCE5-4C75-AF82-260F7B597F7A}"/>
              </a:ext>
            </a:extLst>
          </p:cNvPr>
          <p:cNvSpPr>
            <a:spLocks noGrp="1"/>
          </p:cNvSpPr>
          <p:nvPr>
            <p:ph type="sldNum" sz="quarter" idx="4"/>
          </p:nvPr>
        </p:nvSpPr>
        <p:spPr/>
        <p:txBody>
          <a:bodyPr/>
          <a:lstStyle/>
          <a:p>
            <a:fld id="{CE6D3C30-BE9F-424B-BA82-356D36D3824A}" type="slidenum">
              <a:rPr lang="zh-CN" altLang="en-US" smtClean="0"/>
              <a:t>43</a:t>
            </a:fld>
            <a:endParaRPr lang="zh-CN" altLang="en-US"/>
          </a:p>
        </p:txBody>
      </p:sp>
      <p:pic>
        <p:nvPicPr>
          <p:cNvPr id="7" name="image32.png">
            <a:extLst>
              <a:ext uri="{FF2B5EF4-FFF2-40B4-BE49-F238E27FC236}">
                <a16:creationId xmlns:a16="http://schemas.microsoft.com/office/drawing/2014/main" id="{065BDA29-B5C7-433F-9D64-CE4245A6A1F2}"/>
              </a:ext>
            </a:extLst>
          </p:cNvPr>
          <p:cNvPicPr/>
          <p:nvPr/>
        </p:nvPicPr>
        <p:blipFill>
          <a:blip r:embed="rId2"/>
          <a:srcRect/>
          <a:stretch>
            <a:fillRect/>
          </a:stretch>
        </p:blipFill>
        <p:spPr>
          <a:xfrm>
            <a:off x="838200" y="2589837"/>
            <a:ext cx="5395870" cy="3031026"/>
          </a:xfrm>
          <a:prstGeom prst="rect">
            <a:avLst/>
          </a:prstGeom>
          <a:ln/>
        </p:spPr>
      </p:pic>
      <p:sp>
        <p:nvSpPr>
          <p:cNvPr id="8" name="内容占位符 2">
            <a:extLst>
              <a:ext uri="{FF2B5EF4-FFF2-40B4-BE49-F238E27FC236}">
                <a16:creationId xmlns:a16="http://schemas.microsoft.com/office/drawing/2014/main" id="{6E4AECCF-B9AE-4C06-A9D2-8919093411EB}"/>
              </a:ext>
            </a:extLst>
          </p:cNvPr>
          <p:cNvSpPr txBox="1">
            <a:spLocks/>
          </p:cNvSpPr>
          <p:nvPr/>
        </p:nvSpPr>
        <p:spPr bwMode="auto">
          <a:xfrm>
            <a:off x="703736" y="6037987"/>
            <a:ext cx="11160211" cy="64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20000"/>
              </a:lnSpc>
              <a:spcBef>
                <a:spcPts val="0"/>
              </a:spcBef>
              <a:spcAft>
                <a:spcPct val="0"/>
              </a:spcAft>
              <a:buFont typeface="Arial" panose="020B0604020202020204" pitchFamily="34" charset="0"/>
              <a:buChar char="•"/>
              <a:defRPr sz="2800" kern="1200" baseline="0">
                <a:solidFill>
                  <a:srgbClr val="0070C0"/>
                </a:solidFill>
                <a:latin typeface="Consolas" panose="020B0609020204030204" pitchFamily="49" charset="0"/>
                <a:ea typeface="宋体" panose="02010600030101010101" pitchFamily="2" charset="-122"/>
                <a:cs typeface="+mn-cs"/>
              </a:defRPr>
            </a:lvl1pPr>
            <a:lvl2pPr marL="685800" indent="-228600" algn="l" rtl="0" eaLnBrk="0" fontAlgn="base" hangingPunct="0">
              <a:lnSpc>
                <a:spcPct val="120000"/>
              </a:lnSpc>
              <a:spcBef>
                <a:spcPts val="0"/>
              </a:spcBef>
              <a:spcAft>
                <a:spcPct val="0"/>
              </a:spcAft>
              <a:buFont typeface="Arial" panose="020B0604020202020204" pitchFamily="34" charset="0"/>
              <a:buChar char="•"/>
              <a:defRPr sz="2400" kern="1200" baseline="0">
                <a:solidFill>
                  <a:srgbClr val="595959"/>
                </a:solidFill>
                <a:latin typeface="Consolas" panose="020B0609020204030204" pitchFamily="49" charset="0"/>
                <a:ea typeface="宋体" panose="02010600030101010101" pitchFamily="2" charset="-122"/>
                <a:cs typeface="+mn-cs"/>
              </a:defRPr>
            </a:lvl2pPr>
            <a:lvl3pPr marL="11430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3pPr>
            <a:lvl4pPr marL="16002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4pPr>
            <a:lvl5pPr marL="20574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0" dirty="0">
                <a:solidFill>
                  <a:srgbClr val="FF0000"/>
                </a:solidFill>
              </a:rPr>
              <a:t>现有高能物理领域常用的存储系统大都基于机械硬盘来设计的，缺乏对于</a:t>
            </a:r>
            <a:r>
              <a:rPr lang="en-US" altLang="zh-CN" sz="2000" b="0" dirty="0">
                <a:solidFill>
                  <a:srgbClr val="FF0000"/>
                </a:solidFill>
              </a:rPr>
              <a:t>SSD</a:t>
            </a:r>
            <a:r>
              <a:rPr lang="zh-CN" altLang="en-US" sz="2000" b="0" dirty="0">
                <a:solidFill>
                  <a:srgbClr val="FF0000"/>
                </a:solidFill>
              </a:rPr>
              <a:t>硬盘的优化</a:t>
            </a:r>
            <a:endParaRPr lang="en-US" altLang="zh-CN" sz="2200" b="0" dirty="0">
              <a:solidFill>
                <a:srgbClr val="FF0000"/>
              </a:solidFill>
            </a:endParaRPr>
          </a:p>
        </p:txBody>
      </p:sp>
      <p:pic>
        <p:nvPicPr>
          <p:cNvPr id="9" name="图片 8">
            <a:extLst>
              <a:ext uri="{FF2B5EF4-FFF2-40B4-BE49-F238E27FC236}">
                <a16:creationId xmlns:a16="http://schemas.microsoft.com/office/drawing/2014/main" id="{A5CF40D6-FB40-4325-B5A6-F08B72AE6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940" y="5004942"/>
            <a:ext cx="3048780" cy="931716"/>
          </a:xfrm>
          <a:prstGeom prst="rect">
            <a:avLst/>
          </a:prstGeom>
        </p:spPr>
      </p:pic>
      <p:pic>
        <p:nvPicPr>
          <p:cNvPr id="10" name="图片 9">
            <a:extLst>
              <a:ext uri="{FF2B5EF4-FFF2-40B4-BE49-F238E27FC236}">
                <a16:creationId xmlns:a16="http://schemas.microsoft.com/office/drawing/2014/main" id="{C4DD05DB-607F-449A-9068-149412E87002}"/>
              </a:ext>
            </a:extLst>
          </p:cNvPr>
          <p:cNvPicPr>
            <a:picLocks noChangeAspect="1"/>
          </p:cNvPicPr>
          <p:nvPr/>
        </p:nvPicPr>
        <p:blipFill>
          <a:blip r:embed="rId4"/>
          <a:stretch>
            <a:fillRect/>
          </a:stretch>
        </p:blipFill>
        <p:spPr>
          <a:xfrm>
            <a:off x="7433161" y="2576805"/>
            <a:ext cx="4055103" cy="3252620"/>
          </a:xfrm>
          <a:prstGeom prst="rect">
            <a:avLst/>
          </a:prstGeom>
        </p:spPr>
      </p:pic>
    </p:spTree>
    <p:extLst>
      <p:ext uri="{BB962C8B-B14F-4D97-AF65-F5344CB8AC3E}">
        <p14:creationId xmlns:p14="http://schemas.microsoft.com/office/powerpoint/2010/main" val="260425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70F6A6-DF91-4845-A3AE-7AF1F8794D79}"/>
              </a:ext>
            </a:extLst>
          </p:cNvPr>
          <p:cNvSpPr>
            <a:spLocks noGrp="1"/>
          </p:cNvSpPr>
          <p:nvPr>
            <p:ph type="title"/>
          </p:nvPr>
        </p:nvSpPr>
        <p:spPr/>
        <p:txBody>
          <a:bodyPr/>
          <a:lstStyle/>
          <a:p>
            <a:r>
              <a:rPr lang="zh-CN" altLang="en-US" dirty="0"/>
              <a:t>存算一体化架构</a:t>
            </a:r>
          </a:p>
        </p:txBody>
      </p:sp>
      <p:sp>
        <p:nvSpPr>
          <p:cNvPr id="3" name="内容占位符 2">
            <a:extLst>
              <a:ext uri="{FF2B5EF4-FFF2-40B4-BE49-F238E27FC236}">
                <a16:creationId xmlns:a16="http://schemas.microsoft.com/office/drawing/2014/main" id="{150300AC-ECE8-4C64-9A03-44FCBE2946A5}"/>
              </a:ext>
            </a:extLst>
          </p:cNvPr>
          <p:cNvSpPr>
            <a:spLocks noGrp="1"/>
          </p:cNvSpPr>
          <p:nvPr>
            <p:ph idx="1"/>
          </p:nvPr>
        </p:nvSpPr>
        <p:spPr/>
        <p:txBody>
          <a:bodyPr/>
          <a:lstStyle/>
          <a:p>
            <a:r>
              <a:rPr lang="zh-CN" altLang="en-US" dirty="0"/>
              <a:t>冯诺依曼架构中的存储墙（</a:t>
            </a:r>
            <a:r>
              <a:rPr lang="en-US" altLang="zh-CN" dirty="0"/>
              <a:t>Memory Wall</a:t>
            </a:r>
            <a:r>
              <a:rPr lang="zh-CN" altLang="en-US" dirty="0"/>
              <a:t>）</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“存算一体化”将计算任务卸载到存储上，给</a:t>
            </a:r>
            <a:r>
              <a:rPr lang="en-US" altLang="zh-CN" dirty="0"/>
              <a:t>CPU</a:t>
            </a:r>
            <a:r>
              <a:rPr lang="zh-CN" altLang="en-US" dirty="0"/>
              <a:t>“减负”</a:t>
            </a:r>
            <a:endParaRPr lang="en-US" altLang="zh-CN" dirty="0"/>
          </a:p>
          <a:p>
            <a:pPr lvl="1"/>
            <a:r>
              <a:rPr lang="zh-CN" altLang="en-US" dirty="0"/>
              <a:t>计算</a:t>
            </a:r>
            <a:r>
              <a:rPr lang="en-US" altLang="zh-CN" dirty="0"/>
              <a:t>-DPU</a:t>
            </a:r>
            <a:r>
              <a:rPr lang="zh-CN" altLang="en-US" dirty="0"/>
              <a:t>：</a:t>
            </a:r>
            <a:r>
              <a:rPr lang="en-US" altLang="zh-CN" dirty="0"/>
              <a:t>Data Process Unit</a:t>
            </a:r>
          </a:p>
          <a:p>
            <a:pPr lvl="1"/>
            <a:r>
              <a:rPr lang="zh-CN" altLang="en-US" dirty="0"/>
              <a:t>存储</a:t>
            </a:r>
            <a:r>
              <a:rPr lang="en-US" altLang="zh-CN" dirty="0"/>
              <a:t>-</a:t>
            </a:r>
            <a:r>
              <a:rPr lang="zh-CN" altLang="en-US" dirty="0"/>
              <a:t>可计算存储：</a:t>
            </a:r>
            <a:r>
              <a:rPr lang="en-US" altLang="zh-CN" dirty="0"/>
              <a:t>Computational Storage</a:t>
            </a:r>
          </a:p>
          <a:p>
            <a:endParaRPr lang="zh-CN" altLang="en-US" dirty="0"/>
          </a:p>
        </p:txBody>
      </p:sp>
      <p:sp>
        <p:nvSpPr>
          <p:cNvPr id="4" name="日期占位符 3">
            <a:extLst>
              <a:ext uri="{FF2B5EF4-FFF2-40B4-BE49-F238E27FC236}">
                <a16:creationId xmlns:a16="http://schemas.microsoft.com/office/drawing/2014/main" id="{B15D8AD8-890F-4B75-96A1-94925A6D6AD1}"/>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1F238E0F-3314-4769-AB42-55A32751F790}"/>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22A2927B-A6D6-40DC-B20D-BA14BD7F8090}"/>
              </a:ext>
            </a:extLst>
          </p:cNvPr>
          <p:cNvSpPr>
            <a:spLocks noGrp="1"/>
          </p:cNvSpPr>
          <p:nvPr>
            <p:ph type="sldNum" sz="quarter" idx="4"/>
          </p:nvPr>
        </p:nvSpPr>
        <p:spPr/>
        <p:txBody>
          <a:bodyPr/>
          <a:lstStyle/>
          <a:p>
            <a:fld id="{CE6D3C30-BE9F-424B-BA82-356D36D3824A}" type="slidenum">
              <a:rPr lang="zh-CN" altLang="en-US" smtClean="0"/>
              <a:t>44</a:t>
            </a:fld>
            <a:endParaRPr lang="zh-CN" altLang="en-US"/>
          </a:p>
        </p:txBody>
      </p:sp>
      <p:pic>
        <p:nvPicPr>
          <p:cNvPr id="8" name="图片 7">
            <a:extLst>
              <a:ext uri="{FF2B5EF4-FFF2-40B4-BE49-F238E27FC236}">
                <a16:creationId xmlns:a16="http://schemas.microsoft.com/office/drawing/2014/main" id="{96EA33D5-C51C-4D2D-A283-366BF1F3A1B0}"/>
              </a:ext>
            </a:extLst>
          </p:cNvPr>
          <p:cNvPicPr>
            <a:picLocks noChangeAspect="1"/>
          </p:cNvPicPr>
          <p:nvPr/>
        </p:nvPicPr>
        <p:blipFill>
          <a:blip r:embed="rId2"/>
          <a:stretch>
            <a:fillRect/>
          </a:stretch>
        </p:blipFill>
        <p:spPr>
          <a:xfrm>
            <a:off x="1163925" y="2075112"/>
            <a:ext cx="9491330" cy="2140032"/>
          </a:xfrm>
          <a:prstGeom prst="rect">
            <a:avLst/>
          </a:prstGeom>
        </p:spPr>
      </p:pic>
    </p:spTree>
    <p:extLst>
      <p:ext uri="{BB962C8B-B14F-4D97-AF65-F5344CB8AC3E}">
        <p14:creationId xmlns:p14="http://schemas.microsoft.com/office/powerpoint/2010/main" val="1197468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EAEA69-F3A2-4ABD-A335-8DCE3F3B1FE0}"/>
              </a:ext>
            </a:extLst>
          </p:cNvPr>
          <p:cNvSpPr>
            <a:spLocks noGrp="1"/>
          </p:cNvSpPr>
          <p:nvPr>
            <p:ph type="title"/>
          </p:nvPr>
        </p:nvSpPr>
        <p:spPr/>
        <p:txBody>
          <a:bodyPr/>
          <a:lstStyle/>
          <a:p>
            <a:r>
              <a:rPr lang="zh-CN" altLang="en-US" dirty="0"/>
              <a:t>小结</a:t>
            </a:r>
          </a:p>
        </p:txBody>
      </p:sp>
      <p:sp>
        <p:nvSpPr>
          <p:cNvPr id="3" name="内容占位符 2">
            <a:extLst>
              <a:ext uri="{FF2B5EF4-FFF2-40B4-BE49-F238E27FC236}">
                <a16:creationId xmlns:a16="http://schemas.microsoft.com/office/drawing/2014/main" id="{203F72EC-DDFF-4541-9069-2E5BA37C5F76}"/>
              </a:ext>
            </a:extLst>
          </p:cNvPr>
          <p:cNvSpPr>
            <a:spLocks noGrp="1"/>
          </p:cNvSpPr>
          <p:nvPr>
            <p:ph idx="1"/>
          </p:nvPr>
        </p:nvSpPr>
        <p:spPr/>
        <p:txBody>
          <a:bodyPr/>
          <a:lstStyle/>
          <a:p>
            <a:r>
              <a:rPr lang="zh-CN" altLang="en-US" dirty="0"/>
              <a:t>高能物理数据处理是典型的数据密集型计算，对数据存储系统提出了很高的要求</a:t>
            </a:r>
            <a:endParaRPr lang="en-US" altLang="zh-CN" dirty="0"/>
          </a:p>
          <a:p>
            <a:r>
              <a:rPr lang="zh-CN" altLang="en-US" dirty="0"/>
              <a:t>目前高能物理的实验数据存储主要采用分布式文件系统，支持百</a:t>
            </a:r>
            <a:r>
              <a:rPr lang="en-US" altLang="zh-CN" dirty="0"/>
              <a:t>PB</a:t>
            </a:r>
            <a:r>
              <a:rPr lang="zh-CN" altLang="en-US" dirty="0"/>
              <a:t>的数据存储和百</a:t>
            </a:r>
            <a:r>
              <a:rPr lang="en-US" altLang="zh-CN" dirty="0"/>
              <a:t>GB/s</a:t>
            </a:r>
            <a:r>
              <a:rPr lang="zh-CN" altLang="en-US" dirty="0"/>
              <a:t>的数据访问带宽</a:t>
            </a:r>
            <a:endParaRPr lang="en-US" altLang="zh-CN" dirty="0"/>
          </a:p>
          <a:p>
            <a:r>
              <a:rPr lang="zh-CN" altLang="en-US" dirty="0"/>
              <a:t>针对高能物理实验的不同的数据使用场景，需要采用不同的数据存储系统</a:t>
            </a:r>
            <a:endParaRPr lang="en-US" altLang="zh-CN" dirty="0"/>
          </a:p>
          <a:p>
            <a:r>
              <a:rPr lang="zh-CN" altLang="en-US" sz="2800" dirty="0"/>
              <a:t>计算和存储软硬件正在飞速发展和变化</a:t>
            </a:r>
            <a:r>
              <a:rPr lang="zh-CN" altLang="en-US" dirty="0"/>
              <a:t>，</a:t>
            </a:r>
            <a:r>
              <a:rPr lang="zh-CN" altLang="en-US" sz="2800" dirty="0"/>
              <a:t>数据存储系统也在不断演进</a:t>
            </a:r>
            <a:endParaRPr lang="en-US" altLang="zh-CN" sz="2800" dirty="0"/>
          </a:p>
          <a:p>
            <a:endParaRPr lang="en-US" altLang="zh-CN" dirty="0"/>
          </a:p>
        </p:txBody>
      </p:sp>
      <p:sp>
        <p:nvSpPr>
          <p:cNvPr id="4" name="日期占位符 3">
            <a:extLst>
              <a:ext uri="{FF2B5EF4-FFF2-40B4-BE49-F238E27FC236}">
                <a16:creationId xmlns:a16="http://schemas.microsoft.com/office/drawing/2014/main" id="{0C454EDB-2589-46A7-AD0B-D6D7583FEB34}"/>
              </a:ext>
            </a:extLst>
          </p:cNvPr>
          <p:cNvSpPr>
            <a:spLocks noGrp="1"/>
          </p:cNvSpPr>
          <p:nvPr>
            <p:ph type="dt" sz="half" idx="2"/>
          </p:nvPr>
        </p:nvSpPr>
        <p:spPr/>
        <p:txBody>
          <a:bodyPr/>
          <a:lstStyle/>
          <a:p>
            <a:fld id="{ABC91250-D498-4039-84B3-48DEA3BF7F0E}"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62092216-9C12-4DBC-8571-292E4891D23B}"/>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4FD78CC0-8333-455E-8513-6D21FB69DBEF}"/>
              </a:ext>
            </a:extLst>
          </p:cNvPr>
          <p:cNvSpPr>
            <a:spLocks noGrp="1"/>
          </p:cNvSpPr>
          <p:nvPr>
            <p:ph type="sldNum" sz="quarter" idx="4"/>
          </p:nvPr>
        </p:nvSpPr>
        <p:spPr/>
        <p:txBody>
          <a:bodyPr/>
          <a:lstStyle/>
          <a:p>
            <a:fld id="{CE6D3C30-BE9F-424B-BA82-356D36D3824A}" type="slidenum">
              <a:rPr lang="zh-CN" altLang="en-US" smtClean="0"/>
              <a:t>45</a:t>
            </a:fld>
            <a:endParaRPr lang="zh-CN" altLang="en-US"/>
          </a:p>
        </p:txBody>
      </p:sp>
    </p:spTree>
    <p:extLst>
      <p:ext uri="{BB962C8B-B14F-4D97-AF65-F5344CB8AC3E}">
        <p14:creationId xmlns:p14="http://schemas.microsoft.com/office/powerpoint/2010/main" val="1367616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7EEB31-F448-462B-B8D3-1B8DB54750E8}"/>
              </a:ext>
            </a:extLst>
          </p:cNvPr>
          <p:cNvSpPr>
            <a:spLocks noGrp="1"/>
          </p:cNvSpPr>
          <p:nvPr>
            <p:ph type="title"/>
          </p:nvPr>
        </p:nvSpPr>
        <p:spPr/>
        <p:txBody>
          <a:bodyPr/>
          <a:lstStyle/>
          <a:p>
            <a:r>
              <a:rPr lang="zh-CN" altLang="en-US" dirty="0"/>
              <a:t>问题反馈渠道</a:t>
            </a:r>
          </a:p>
        </p:txBody>
      </p:sp>
      <p:sp>
        <p:nvSpPr>
          <p:cNvPr id="3" name="内容占位符 2">
            <a:extLst>
              <a:ext uri="{FF2B5EF4-FFF2-40B4-BE49-F238E27FC236}">
                <a16:creationId xmlns:a16="http://schemas.microsoft.com/office/drawing/2014/main" id="{B0E618F0-CD29-4AC3-BC05-B1AA86C1C8A8}"/>
              </a:ext>
            </a:extLst>
          </p:cNvPr>
          <p:cNvSpPr>
            <a:spLocks noGrp="1"/>
          </p:cNvSpPr>
          <p:nvPr>
            <p:ph idx="1"/>
          </p:nvPr>
        </p:nvSpPr>
        <p:spPr/>
        <p:txBody>
          <a:bodyPr/>
          <a:lstStyle/>
          <a:p>
            <a:r>
              <a:rPr lang="zh-CN" altLang="en-US" dirty="0">
                <a:latin typeface="Arial" panose="020B0604020202020204" pitchFamily="34" charset="0"/>
              </a:rPr>
              <a:t>官方渠道</a:t>
            </a:r>
            <a:endParaRPr lang="en-US" altLang="zh-CN" dirty="0">
              <a:latin typeface="Arial" panose="020B0604020202020204" pitchFamily="34" charset="0"/>
            </a:endParaRPr>
          </a:p>
          <a:p>
            <a:pPr lvl="1"/>
            <a:r>
              <a:rPr lang="en-US" altLang="zh-CN" dirty="0">
                <a:latin typeface="Arial" panose="020B0604020202020204" pitchFamily="34" charset="0"/>
              </a:rPr>
              <a:t>helpdesk.ihep.ac.cn(</a:t>
            </a:r>
            <a:r>
              <a:rPr lang="zh-CN" altLang="en-US" dirty="0">
                <a:latin typeface="Arial" panose="020B0604020202020204" pitchFamily="34" charset="0"/>
              </a:rPr>
              <a:t>推荐）</a:t>
            </a:r>
            <a:endParaRPr lang="en-US" altLang="zh-CN" dirty="0">
              <a:latin typeface="Arial" panose="020B0604020202020204" pitchFamily="34" charset="0"/>
            </a:endParaRPr>
          </a:p>
          <a:p>
            <a:pPr lvl="1"/>
            <a:r>
              <a:rPr lang="zh-CN" altLang="en-US" dirty="0">
                <a:latin typeface="Arial" panose="020B0604020202020204" pitchFamily="34" charset="0"/>
              </a:rPr>
              <a:t>邮件：</a:t>
            </a:r>
            <a:r>
              <a:rPr lang="en-US" altLang="zh-CN" dirty="0">
                <a:latin typeface="Arial" panose="020B0604020202020204" pitchFamily="34" charset="0"/>
              </a:rPr>
              <a:t>helpdesk@ihep.ac.cn</a:t>
            </a:r>
          </a:p>
          <a:p>
            <a:r>
              <a:rPr lang="zh-CN" altLang="en-US" dirty="0">
                <a:latin typeface="Arial" panose="020B0604020202020204" pitchFamily="34" charset="0"/>
              </a:rPr>
              <a:t>民间渠道</a:t>
            </a:r>
            <a:endParaRPr lang="en-US" altLang="zh-CN" dirty="0">
              <a:latin typeface="Arial" panose="020B0604020202020204" pitchFamily="34" charset="0"/>
            </a:endParaRPr>
          </a:p>
          <a:p>
            <a:pPr lvl="1"/>
            <a:r>
              <a:rPr lang="zh-CN" altLang="en-US" dirty="0">
                <a:latin typeface="Arial" panose="020B0604020202020204" pitchFamily="34" charset="0"/>
              </a:rPr>
              <a:t>微信群</a:t>
            </a:r>
            <a:endParaRPr lang="en-US" altLang="zh-CN" dirty="0">
              <a:latin typeface="Arial" panose="020B0604020202020204" pitchFamily="34" charset="0"/>
            </a:endParaRPr>
          </a:p>
          <a:p>
            <a:pPr lvl="1"/>
            <a:r>
              <a:rPr lang="zh-CN" altLang="en-US" dirty="0">
                <a:latin typeface="Arial" panose="020B0604020202020204" pitchFamily="34" charset="0"/>
              </a:rPr>
              <a:t>时效性比较高，但是问题处理过程没有追溯和记录</a:t>
            </a:r>
            <a:endParaRPr lang="en-US" altLang="zh-CN" dirty="0">
              <a:latin typeface="Arial" panose="020B0604020202020204" pitchFamily="34" charset="0"/>
            </a:endParaRPr>
          </a:p>
          <a:p>
            <a:r>
              <a:rPr lang="zh-CN" altLang="en-US" dirty="0">
                <a:latin typeface="Arial" panose="020B0604020202020204" pitchFamily="34" charset="0"/>
              </a:rPr>
              <a:t>常见问题</a:t>
            </a:r>
            <a:endParaRPr lang="en-US" altLang="zh-CN" dirty="0">
              <a:latin typeface="Arial" panose="020B0604020202020204" pitchFamily="34" charset="0"/>
            </a:endParaRPr>
          </a:p>
          <a:p>
            <a:pPr lvl="1"/>
            <a:r>
              <a:rPr lang="zh-CN" altLang="en-US" dirty="0">
                <a:latin typeface="Arial" panose="020B0604020202020204" pitchFamily="34" charset="0"/>
              </a:rPr>
              <a:t>用户手册： </a:t>
            </a:r>
            <a:r>
              <a:rPr lang="en-US" altLang="zh-CN" dirty="0">
                <a:latin typeface="Arial" panose="020B0604020202020204" pitchFamily="34" charset="0"/>
              </a:rPr>
              <a:t>http://afsapply.ihep.ac.cn/cchelp/zh/</a:t>
            </a:r>
          </a:p>
          <a:p>
            <a:endParaRPr lang="zh-CN" altLang="en-US" dirty="0"/>
          </a:p>
        </p:txBody>
      </p:sp>
      <p:sp>
        <p:nvSpPr>
          <p:cNvPr id="4" name="日期占位符 3">
            <a:extLst>
              <a:ext uri="{FF2B5EF4-FFF2-40B4-BE49-F238E27FC236}">
                <a16:creationId xmlns:a16="http://schemas.microsoft.com/office/drawing/2014/main" id="{615DB7D7-64B4-4F46-9E54-F4139FEA5A74}"/>
              </a:ext>
            </a:extLst>
          </p:cNvPr>
          <p:cNvSpPr>
            <a:spLocks noGrp="1"/>
          </p:cNvSpPr>
          <p:nvPr>
            <p:ph type="dt" sz="half" idx="2"/>
          </p:nvPr>
        </p:nvSpPr>
        <p:spPr/>
        <p:txBody>
          <a:bodyPr/>
          <a:lstStyle/>
          <a:p>
            <a:fld id="{8929BA3C-64EC-4FD9-BCDD-971F2D1EAABB}"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8D1763F8-60A7-419D-AA8D-93EC75E40444}"/>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3E8D6396-725F-4E16-9B3A-E87E16044520}"/>
              </a:ext>
            </a:extLst>
          </p:cNvPr>
          <p:cNvSpPr>
            <a:spLocks noGrp="1"/>
          </p:cNvSpPr>
          <p:nvPr>
            <p:ph type="sldNum" sz="quarter" idx="4"/>
          </p:nvPr>
        </p:nvSpPr>
        <p:spPr/>
        <p:txBody>
          <a:bodyPr/>
          <a:lstStyle/>
          <a:p>
            <a:fld id="{CE6D3C30-BE9F-424B-BA82-356D36D3824A}" type="slidenum">
              <a:rPr lang="zh-CN" altLang="en-US" smtClean="0"/>
              <a:t>46</a:t>
            </a:fld>
            <a:endParaRPr lang="zh-CN" altLang="en-US"/>
          </a:p>
        </p:txBody>
      </p:sp>
    </p:spTree>
    <p:extLst>
      <p:ext uri="{BB962C8B-B14F-4D97-AF65-F5344CB8AC3E}">
        <p14:creationId xmlns:p14="http://schemas.microsoft.com/office/powerpoint/2010/main" val="1076325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CCFDED07-24A3-4504-A80A-463347173398}"/>
              </a:ext>
            </a:extLst>
          </p:cNvPr>
          <p:cNvSpPr>
            <a:spLocks noGrp="1"/>
          </p:cNvSpPr>
          <p:nvPr>
            <p:ph type="title"/>
          </p:nvPr>
        </p:nvSpPr>
        <p:spPr/>
        <p:txBody>
          <a:bodyPr/>
          <a:lstStyle/>
          <a:p>
            <a:pPr algn="ctr"/>
            <a:r>
              <a:rPr lang="en-US" altLang="zh-CN" dirty="0"/>
              <a:t>Q&amp;A</a:t>
            </a:r>
            <a:endParaRPr lang="zh-CN" altLang="en-US" dirty="0"/>
          </a:p>
        </p:txBody>
      </p:sp>
      <p:sp>
        <p:nvSpPr>
          <p:cNvPr id="8" name="文本占位符 7">
            <a:extLst>
              <a:ext uri="{FF2B5EF4-FFF2-40B4-BE49-F238E27FC236}">
                <a16:creationId xmlns:a16="http://schemas.microsoft.com/office/drawing/2014/main" id="{170AF56C-6CC0-458E-A665-149B59B06841}"/>
              </a:ext>
            </a:extLst>
          </p:cNvPr>
          <p:cNvSpPr>
            <a:spLocks noGrp="1"/>
          </p:cNvSpPr>
          <p:nvPr>
            <p:ph type="body" idx="1"/>
          </p:nvPr>
        </p:nvSpPr>
        <p:spPr/>
        <p:txBody>
          <a:bodyPr/>
          <a:lstStyle/>
          <a:p>
            <a:endParaRPr lang="zh-CN" altLang="en-US"/>
          </a:p>
        </p:txBody>
      </p:sp>
      <p:sp>
        <p:nvSpPr>
          <p:cNvPr id="4" name="日期占位符 3">
            <a:extLst>
              <a:ext uri="{FF2B5EF4-FFF2-40B4-BE49-F238E27FC236}">
                <a16:creationId xmlns:a16="http://schemas.microsoft.com/office/drawing/2014/main" id="{795E588C-2BA3-4909-9450-B9EFF5966F5E}"/>
              </a:ext>
            </a:extLst>
          </p:cNvPr>
          <p:cNvSpPr>
            <a:spLocks noGrp="1"/>
          </p:cNvSpPr>
          <p:nvPr>
            <p:ph type="dt" sz="half" idx="10"/>
          </p:nvPr>
        </p:nvSpPr>
        <p:spPr/>
        <p:txBody>
          <a:bodyPr/>
          <a:lstStyle/>
          <a:p>
            <a:fld id="{899A20D0-A530-4719-9612-BFA5D9597D0F}"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E20D1D2D-A94D-4817-AA0B-A04095532680}"/>
              </a:ext>
            </a:extLst>
          </p:cNvPr>
          <p:cNvSpPr>
            <a:spLocks noGrp="1"/>
          </p:cNvSpPr>
          <p:nvPr>
            <p:ph type="ftr" sz="quarter" idx="11"/>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1B98350E-76E7-4492-B954-122B06830D59}"/>
              </a:ext>
            </a:extLst>
          </p:cNvPr>
          <p:cNvSpPr>
            <a:spLocks noGrp="1"/>
          </p:cNvSpPr>
          <p:nvPr>
            <p:ph type="sldNum" sz="quarter" idx="12"/>
          </p:nvPr>
        </p:nvSpPr>
        <p:spPr/>
        <p:txBody>
          <a:bodyPr/>
          <a:lstStyle/>
          <a:p>
            <a:fld id="{CE6D3C30-BE9F-424B-BA82-356D36D3824A}" type="slidenum">
              <a:rPr lang="zh-CN" altLang="en-US" smtClean="0"/>
              <a:t>47</a:t>
            </a:fld>
            <a:endParaRPr lang="zh-CN" altLang="en-US"/>
          </a:p>
        </p:txBody>
      </p:sp>
    </p:spTree>
    <p:extLst>
      <p:ext uri="{BB962C8B-B14F-4D97-AF65-F5344CB8AC3E}">
        <p14:creationId xmlns:p14="http://schemas.microsoft.com/office/powerpoint/2010/main" val="220481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0E4BF7-98BE-4623-8994-90A1F5F71DD0}"/>
              </a:ext>
            </a:extLst>
          </p:cNvPr>
          <p:cNvSpPr>
            <a:spLocks noGrp="1"/>
          </p:cNvSpPr>
          <p:nvPr>
            <p:ph type="title"/>
          </p:nvPr>
        </p:nvSpPr>
        <p:spPr/>
        <p:txBody>
          <a:bodyPr/>
          <a:lstStyle/>
          <a:p>
            <a:r>
              <a:rPr lang="zh-CN" altLang="en-US" dirty="0"/>
              <a:t>什么是</a:t>
            </a:r>
            <a:r>
              <a:rPr lang="en-US" altLang="zh-CN" dirty="0"/>
              <a:t>EB</a:t>
            </a:r>
            <a:r>
              <a:rPr lang="zh-CN" altLang="en-US" dirty="0"/>
              <a:t>级？</a:t>
            </a:r>
          </a:p>
        </p:txBody>
      </p:sp>
      <p:sp>
        <p:nvSpPr>
          <p:cNvPr id="3" name="内容占位符 2">
            <a:extLst>
              <a:ext uri="{FF2B5EF4-FFF2-40B4-BE49-F238E27FC236}">
                <a16:creationId xmlns:a16="http://schemas.microsoft.com/office/drawing/2014/main" id="{07D9375C-5D35-4B7A-B6B2-9E680AADF504}"/>
              </a:ext>
            </a:extLst>
          </p:cNvPr>
          <p:cNvSpPr>
            <a:spLocks noGrp="1"/>
          </p:cNvSpPr>
          <p:nvPr>
            <p:ph idx="1"/>
          </p:nvPr>
        </p:nvSpPr>
        <p:spPr/>
        <p:txBody>
          <a:bodyPr/>
          <a:lstStyle/>
          <a:p>
            <a:r>
              <a:rPr lang="zh-CN" altLang="en-US" dirty="0"/>
              <a:t>存储的基本单位：</a:t>
            </a:r>
            <a:r>
              <a:rPr lang="en-US" altLang="zh-CN" dirty="0"/>
              <a:t>Byte</a:t>
            </a:r>
          </a:p>
          <a:p>
            <a:pPr marL="0" indent="0">
              <a:buNone/>
            </a:pPr>
            <a:r>
              <a:rPr lang="en-US" altLang="zh-CN" dirty="0"/>
              <a:t>			1 Byte = 8 bits</a:t>
            </a:r>
          </a:p>
          <a:p>
            <a:pPr marL="0" indent="0">
              <a:buNone/>
            </a:pPr>
            <a:r>
              <a:rPr lang="en-US" altLang="zh-CN" dirty="0"/>
              <a:t>Byte</a:t>
            </a:r>
            <a:r>
              <a:rPr lang="zh-CN" altLang="en-US" dirty="0"/>
              <a:t>、</a:t>
            </a:r>
            <a:r>
              <a:rPr lang="en-US" altLang="zh-CN" dirty="0"/>
              <a:t>KB</a:t>
            </a:r>
            <a:r>
              <a:rPr lang="zh-CN" altLang="en-US" dirty="0"/>
              <a:t>、</a:t>
            </a:r>
            <a:r>
              <a:rPr lang="en-US" altLang="zh-CN" dirty="0"/>
              <a:t>MB</a:t>
            </a:r>
            <a:r>
              <a:rPr lang="zh-CN" altLang="en-US" dirty="0"/>
              <a:t>、</a:t>
            </a:r>
            <a:r>
              <a:rPr lang="en-US" altLang="zh-CN" dirty="0"/>
              <a:t>GB</a:t>
            </a:r>
            <a:r>
              <a:rPr lang="zh-CN" altLang="en-US" dirty="0"/>
              <a:t>、</a:t>
            </a:r>
            <a:r>
              <a:rPr lang="en-US" altLang="zh-CN" dirty="0"/>
              <a:t>TB</a:t>
            </a:r>
            <a:r>
              <a:rPr lang="zh-CN" altLang="en-US" dirty="0"/>
              <a:t>、</a:t>
            </a:r>
            <a:r>
              <a:rPr lang="en-US" altLang="zh-CN" dirty="0"/>
              <a:t>PB</a:t>
            </a:r>
            <a:r>
              <a:rPr lang="zh-CN" altLang="en-US" dirty="0"/>
              <a:t>、</a:t>
            </a:r>
            <a:r>
              <a:rPr lang="en-US" altLang="zh-CN" sz="7200" dirty="0">
                <a:solidFill>
                  <a:srgbClr val="FF0000"/>
                </a:solidFill>
              </a:rPr>
              <a:t>EB</a:t>
            </a:r>
            <a:r>
              <a:rPr lang="zh-CN" altLang="en-US" dirty="0"/>
              <a:t>、</a:t>
            </a:r>
            <a:r>
              <a:rPr lang="en-US" altLang="zh-CN" dirty="0"/>
              <a:t>ZB</a:t>
            </a:r>
            <a:r>
              <a:rPr lang="zh-CN" altLang="en-US" dirty="0"/>
              <a:t>、</a:t>
            </a:r>
            <a:r>
              <a:rPr lang="en-US" altLang="zh-CN" dirty="0"/>
              <a:t>YB</a:t>
            </a:r>
            <a:r>
              <a:rPr lang="zh-CN" altLang="en-US" dirty="0"/>
              <a:t>、</a:t>
            </a:r>
            <a:r>
              <a:rPr lang="en-US" altLang="zh-CN" dirty="0"/>
              <a:t>DB</a:t>
            </a:r>
            <a:r>
              <a:rPr lang="zh-CN" altLang="en-US" dirty="0"/>
              <a:t>、</a:t>
            </a:r>
            <a:r>
              <a:rPr lang="en-US" altLang="zh-CN" dirty="0"/>
              <a:t>NB</a:t>
            </a:r>
          </a:p>
          <a:p>
            <a:pPr marL="0" indent="0">
              <a:buNone/>
            </a:pPr>
            <a:r>
              <a:rPr lang="en-US" altLang="zh-CN" sz="4000" dirty="0">
                <a:solidFill>
                  <a:srgbClr val="FF0000"/>
                </a:solidFill>
              </a:rPr>
              <a:t>			1 EB = 1,024 PB </a:t>
            </a:r>
          </a:p>
          <a:p>
            <a:pPr marL="0" indent="0">
              <a:buNone/>
            </a:pPr>
            <a:r>
              <a:rPr lang="en-US" altLang="zh-CN" dirty="0"/>
              <a:t>= 1,048,576 TB = 1,152,921,504,606,846,976 Bytes</a:t>
            </a:r>
          </a:p>
          <a:p>
            <a:pPr marL="0" indent="0">
              <a:buNone/>
            </a:pPr>
            <a:endParaRPr lang="en-US" altLang="zh-CN" dirty="0"/>
          </a:p>
          <a:p>
            <a:pPr marL="0" indent="0">
              <a:buNone/>
            </a:pPr>
            <a:r>
              <a:rPr lang="zh-CN" altLang="en-US" sz="2000" dirty="0"/>
              <a:t>注意：存储设备通常以</a:t>
            </a:r>
            <a:r>
              <a:rPr lang="en-US" altLang="zh-CN" sz="2000" dirty="0"/>
              <a:t>1000</a:t>
            </a:r>
            <a:r>
              <a:rPr lang="zh-CN" altLang="en-US" sz="2000" dirty="0"/>
              <a:t>进制来表示其容量，一个标称容量为</a:t>
            </a:r>
            <a:r>
              <a:rPr lang="en-US" altLang="zh-CN" sz="2000" dirty="0"/>
              <a:t>1TB</a:t>
            </a:r>
            <a:r>
              <a:rPr lang="zh-CN" altLang="en-US" sz="2000" dirty="0"/>
              <a:t>的硬盘实际上可能只有</a:t>
            </a:r>
            <a:r>
              <a:rPr lang="en-US" altLang="zh-CN" sz="2000" dirty="0"/>
              <a:t>931GB</a:t>
            </a:r>
            <a:r>
              <a:rPr lang="zh-CN" altLang="en-US" sz="2000" dirty="0"/>
              <a:t>的有效存储空间。</a:t>
            </a:r>
            <a:endParaRPr lang="en-US" altLang="zh-CN" sz="2000" dirty="0"/>
          </a:p>
        </p:txBody>
      </p:sp>
      <p:sp>
        <p:nvSpPr>
          <p:cNvPr id="4" name="日期占位符 3">
            <a:extLst>
              <a:ext uri="{FF2B5EF4-FFF2-40B4-BE49-F238E27FC236}">
                <a16:creationId xmlns:a16="http://schemas.microsoft.com/office/drawing/2014/main" id="{62B8DD45-5827-46E7-9C78-010D86512CAD}"/>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4F36A675-E371-40A3-9F70-E571D671AC61}"/>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D5A4F25D-12DC-4BB9-BB18-BB6E919BD14C}"/>
              </a:ext>
            </a:extLst>
          </p:cNvPr>
          <p:cNvSpPr>
            <a:spLocks noGrp="1"/>
          </p:cNvSpPr>
          <p:nvPr>
            <p:ph type="sldNum" sz="quarter" idx="4"/>
          </p:nvPr>
        </p:nvSpPr>
        <p:spPr/>
        <p:txBody>
          <a:bodyPr/>
          <a:lstStyle/>
          <a:p>
            <a:fld id="{CE6D3C30-BE9F-424B-BA82-356D36D3824A}" type="slidenum">
              <a:rPr lang="zh-CN" altLang="en-US" smtClean="0"/>
              <a:t>5</a:t>
            </a:fld>
            <a:endParaRPr lang="zh-CN" altLang="en-US"/>
          </a:p>
        </p:txBody>
      </p:sp>
    </p:spTree>
    <p:extLst>
      <p:ext uri="{BB962C8B-B14F-4D97-AF65-F5344CB8AC3E}">
        <p14:creationId xmlns:p14="http://schemas.microsoft.com/office/powerpoint/2010/main" val="1936639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0E4BF7-98BE-4623-8994-90A1F5F71DD0}"/>
              </a:ext>
            </a:extLst>
          </p:cNvPr>
          <p:cNvSpPr>
            <a:spLocks noGrp="1"/>
          </p:cNvSpPr>
          <p:nvPr>
            <p:ph type="title"/>
          </p:nvPr>
        </p:nvSpPr>
        <p:spPr/>
        <p:txBody>
          <a:bodyPr/>
          <a:lstStyle/>
          <a:p>
            <a:r>
              <a:rPr lang="zh-CN" altLang="en-US" dirty="0"/>
              <a:t>什么是</a:t>
            </a:r>
            <a:r>
              <a:rPr lang="en-US" altLang="zh-CN" dirty="0"/>
              <a:t>EB</a:t>
            </a:r>
            <a:r>
              <a:rPr lang="zh-CN" altLang="en-US" dirty="0"/>
              <a:t>级？</a:t>
            </a:r>
          </a:p>
        </p:txBody>
      </p:sp>
      <p:sp>
        <p:nvSpPr>
          <p:cNvPr id="3" name="内容占位符 2">
            <a:extLst>
              <a:ext uri="{FF2B5EF4-FFF2-40B4-BE49-F238E27FC236}">
                <a16:creationId xmlns:a16="http://schemas.microsoft.com/office/drawing/2014/main" id="{07D9375C-5D35-4B7A-B6B2-9E680AADF504}"/>
              </a:ext>
            </a:extLst>
          </p:cNvPr>
          <p:cNvSpPr>
            <a:spLocks noGrp="1"/>
          </p:cNvSpPr>
          <p:nvPr>
            <p:ph idx="1"/>
          </p:nvPr>
        </p:nvSpPr>
        <p:spPr/>
        <p:txBody>
          <a:bodyPr/>
          <a:lstStyle/>
          <a:p>
            <a:r>
              <a:rPr lang="zh-CN" altLang="en-US" dirty="0"/>
              <a:t>存储的基本单位</a:t>
            </a:r>
            <a:endParaRPr lang="en-US" altLang="zh-CN" dirty="0"/>
          </a:p>
          <a:p>
            <a:pPr marL="0" indent="0">
              <a:buNone/>
            </a:pPr>
            <a:r>
              <a:rPr lang="en-US" altLang="zh-CN" dirty="0"/>
              <a:t>Byte</a:t>
            </a:r>
            <a:r>
              <a:rPr lang="zh-CN" altLang="en-US" dirty="0"/>
              <a:t>、</a:t>
            </a:r>
            <a:r>
              <a:rPr lang="en-US" altLang="zh-CN" dirty="0"/>
              <a:t>KB</a:t>
            </a:r>
            <a:r>
              <a:rPr lang="zh-CN" altLang="en-US" dirty="0"/>
              <a:t>、</a:t>
            </a:r>
            <a:r>
              <a:rPr lang="en-US" altLang="zh-CN" dirty="0"/>
              <a:t>MB</a:t>
            </a:r>
            <a:r>
              <a:rPr lang="zh-CN" altLang="en-US" dirty="0"/>
              <a:t>、</a:t>
            </a:r>
            <a:r>
              <a:rPr lang="en-US" altLang="zh-CN" dirty="0"/>
              <a:t>GB</a:t>
            </a:r>
            <a:r>
              <a:rPr lang="zh-CN" altLang="en-US" dirty="0"/>
              <a:t>、</a:t>
            </a:r>
            <a:r>
              <a:rPr lang="en-US" altLang="zh-CN" dirty="0"/>
              <a:t>TB</a:t>
            </a:r>
            <a:r>
              <a:rPr lang="zh-CN" altLang="en-US" dirty="0"/>
              <a:t>、</a:t>
            </a:r>
            <a:r>
              <a:rPr lang="en-US" altLang="zh-CN" dirty="0"/>
              <a:t>PB</a:t>
            </a:r>
            <a:r>
              <a:rPr lang="zh-CN" altLang="en-US" dirty="0"/>
              <a:t>、</a:t>
            </a:r>
            <a:r>
              <a:rPr lang="en-US" altLang="zh-CN" sz="7200" dirty="0">
                <a:solidFill>
                  <a:srgbClr val="FF0000"/>
                </a:solidFill>
              </a:rPr>
              <a:t>EB</a:t>
            </a:r>
            <a:r>
              <a:rPr lang="zh-CN" altLang="en-US" dirty="0"/>
              <a:t>、</a:t>
            </a:r>
            <a:r>
              <a:rPr lang="en-US" altLang="zh-CN" dirty="0"/>
              <a:t>ZB</a:t>
            </a:r>
            <a:r>
              <a:rPr lang="zh-CN" altLang="en-US" dirty="0"/>
              <a:t>、</a:t>
            </a:r>
            <a:r>
              <a:rPr lang="en-US" altLang="zh-CN" dirty="0"/>
              <a:t>YB</a:t>
            </a:r>
            <a:r>
              <a:rPr lang="zh-CN" altLang="en-US" dirty="0"/>
              <a:t>、</a:t>
            </a:r>
            <a:r>
              <a:rPr lang="en-US" altLang="zh-CN" dirty="0"/>
              <a:t>DB</a:t>
            </a:r>
            <a:r>
              <a:rPr lang="zh-CN" altLang="en-US" dirty="0"/>
              <a:t>、</a:t>
            </a:r>
            <a:r>
              <a:rPr lang="en-US" altLang="zh-CN" dirty="0"/>
              <a:t>NB</a:t>
            </a:r>
          </a:p>
          <a:p>
            <a:pPr marL="0" indent="0">
              <a:buNone/>
            </a:pPr>
            <a:endParaRPr lang="en-US" altLang="zh-CN" dirty="0"/>
          </a:p>
          <a:p>
            <a:pPr marL="0" indent="0" algn="ctr">
              <a:buNone/>
            </a:pPr>
            <a:r>
              <a:rPr lang="en-US" altLang="zh-CN" sz="4000" dirty="0">
                <a:solidFill>
                  <a:srgbClr val="FF0000"/>
                </a:solidFill>
              </a:rPr>
              <a:t>1 EB = 1,024 PB </a:t>
            </a:r>
          </a:p>
          <a:p>
            <a:pPr marL="0" indent="0">
              <a:buNone/>
            </a:pPr>
            <a:r>
              <a:rPr lang="en-US" altLang="zh-CN" dirty="0"/>
              <a:t>= 1,048,576 TB = 1,152,921,504,606,846,976 Bytes</a:t>
            </a:r>
            <a:endParaRPr lang="zh-CN" altLang="en-US" dirty="0"/>
          </a:p>
        </p:txBody>
      </p:sp>
      <p:sp>
        <p:nvSpPr>
          <p:cNvPr id="4" name="日期占位符 3">
            <a:extLst>
              <a:ext uri="{FF2B5EF4-FFF2-40B4-BE49-F238E27FC236}">
                <a16:creationId xmlns:a16="http://schemas.microsoft.com/office/drawing/2014/main" id="{62B8DD45-5827-46E7-9C78-010D86512CAD}"/>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4F36A675-E371-40A3-9F70-E571D671AC61}"/>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D5A4F25D-12DC-4BB9-BB18-BB6E919BD14C}"/>
              </a:ext>
            </a:extLst>
          </p:cNvPr>
          <p:cNvSpPr>
            <a:spLocks noGrp="1"/>
          </p:cNvSpPr>
          <p:nvPr>
            <p:ph type="sldNum" sz="quarter" idx="4"/>
          </p:nvPr>
        </p:nvSpPr>
        <p:spPr/>
        <p:txBody>
          <a:bodyPr/>
          <a:lstStyle/>
          <a:p>
            <a:fld id="{CE6D3C30-BE9F-424B-BA82-356D36D3824A}" type="slidenum">
              <a:rPr lang="zh-CN" altLang="en-US" smtClean="0"/>
              <a:t>6</a:t>
            </a:fld>
            <a:endParaRPr lang="zh-CN" altLang="en-US"/>
          </a:p>
        </p:txBody>
      </p:sp>
    </p:spTree>
    <p:extLst>
      <p:ext uri="{BB962C8B-B14F-4D97-AF65-F5344CB8AC3E}">
        <p14:creationId xmlns:p14="http://schemas.microsoft.com/office/powerpoint/2010/main" val="555755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2F952A-F29C-4EB7-996A-F89858574B4C}"/>
              </a:ext>
            </a:extLst>
          </p:cNvPr>
          <p:cNvSpPr>
            <a:spLocks noGrp="1"/>
          </p:cNvSpPr>
          <p:nvPr>
            <p:ph type="title"/>
          </p:nvPr>
        </p:nvSpPr>
        <p:spPr/>
        <p:txBody>
          <a:bodyPr/>
          <a:lstStyle/>
          <a:p>
            <a:r>
              <a:rPr lang="zh-CN" altLang="en-US" dirty="0"/>
              <a:t>高能物理实验数据增长速度</a:t>
            </a:r>
          </a:p>
        </p:txBody>
      </p:sp>
      <p:sp>
        <p:nvSpPr>
          <p:cNvPr id="3" name="内容占位符 2">
            <a:extLst>
              <a:ext uri="{FF2B5EF4-FFF2-40B4-BE49-F238E27FC236}">
                <a16:creationId xmlns:a16="http://schemas.microsoft.com/office/drawing/2014/main" id="{0D63462D-C7FC-453B-8125-331464222686}"/>
              </a:ext>
            </a:extLst>
          </p:cNvPr>
          <p:cNvSpPr>
            <a:spLocks noGrp="1"/>
          </p:cNvSpPr>
          <p:nvPr>
            <p:ph idx="1"/>
          </p:nvPr>
        </p:nvSpPr>
        <p:spPr>
          <a:xfrm>
            <a:off x="292395" y="1143001"/>
            <a:ext cx="6158023" cy="5033963"/>
          </a:xfrm>
        </p:spPr>
        <p:txBody>
          <a:bodyPr/>
          <a:lstStyle/>
          <a:p>
            <a:r>
              <a:rPr lang="en-US" altLang="zh-CN" dirty="0"/>
              <a:t>BESIII/BEPCII </a:t>
            </a:r>
          </a:p>
          <a:p>
            <a:pPr lvl="1"/>
            <a:r>
              <a:rPr lang="en-US" altLang="zh-CN" dirty="0"/>
              <a:t>~1 PB/</a:t>
            </a:r>
            <a:r>
              <a:rPr lang="zh-CN" altLang="en-US" dirty="0"/>
              <a:t>年</a:t>
            </a:r>
          </a:p>
          <a:p>
            <a:r>
              <a:rPr lang="en-US" altLang="zh-CN" dirty="0"/>
              <a:t>LHC</a:t>
            </a:r>
            <a:r>
              <a:rPr lang="zh-CN" altLang="en-US" dirty="0"/>
              <a:t>实验</a:t>
            </a:r>
          </a:p>
          <a:p>
            <a:pPr lvl="1"/>
            <a:r>
              <a:rPr lang="en-US" altLang="zh-CN" dirty="0"/>
              <a:t>50 PB</a:t>
            </a:r>
            <a:r>
              <a:rPr lang="zh-CN" altLang="en-US" dirty="0"/>
              <a:t>每年，传到高能所</a:t>
            </a:r>
            <a:r>
              <a:rPr lang="en-US" altLang="zh-CN" dirty="0"/>
              <a:t>3-5PB/</a:t>
            </a:r>
            <a:r>
              <a:rPr lang="zh-CN" altLang="en-US" dirty="0"/>
              <a:t>年</a:t>
            </a:r>
          </a:p>
          <a:p>
            <a:r>
              <a:rPr lang="zh-CN" altLang="en-US" dirty="0"/>
              <a:t>中微子实验</a:t>
            </a:r>
          </a:p>
          <a:p>
            <a:pPr lvl="1"/>
            <a:r>
              <a:rPr lang="en-US" altLang="zh-CN" dirty="0"/>
              <a:t>JUNO</a:t>
            </a:r>
            <a:r>
              <a:rPr lang="zh-CN" altLang="en-US" dirty="0"/>
              <a:t>：预计</a:t>
            </a:r>
            <a:r>
              <a:rPr lang="en-US" altLang="zh-CN" dirty="0"/>
              <a:t>3PB/</a:t>
            </a:r>
            <a:r>
              <a:rPr lang="zh-CN" altLang="en-US" dirty="0"/>
              <a:t>年</a:t>
            </a:r>
          </a:p>
          <a:p>
            <a:r>
              <a:rPr lang="zh-CN" altLang="en-US" dirty="0"/>
              <a:t>宇宙线实验</a:t>
            </a:r>
          </a:p>
          <a:p>
            <a:pPr lvl="1"/>
            <a:r>
              <a:rPr lang="en-US" altLang="zh-CN" dirty="0"/>
              <a:t>LHAASO</a:t>
            </a:r>
            <a:r>
              <a:rPr lang="zh-CN" altLang="en-US" dirty="0"/>
              <a:t>：每年</a:t>
            </a:r>
            <a:r>
              <a:rPr lang="en-US" altLang="zh-CN" dirty="0"/>
              <a:t>10PB</a:t>
            </a:r>
            <a:endParaRPr lang="zh-CN" altLang="en-US" dirty="0"/>
          </a:p>
        </p:txBody>
      </p:sp>
      <p:sp>
        <p:nvSpPr>
          <p:cNvPr id="4" name="日期占位符 3">
            <a:extLst>
              <a:ext uri="{FF2B5EF4-FFF2-40B4-BE49-F238E27FC236}">
                <a16:creationId xmlns:a16="http://schemas.microsoft.com/office/drawing/2014/main" id="{3B1D6DA7-AD65-4EBB-9F6B-A1F6D61FDBFA}"/>
              </a:ext>
            </a:extLst>
          </p:cNvPr>
          <p:cNvSpPr>
            <a:spLocks noGrp="1"/>
          </p:cNvSpPr>
          <p:nvPr>
            <p:ph type="dt" sz="half" idx="2"/>
          </p:nvPr>
        </p:nvSpPr>
        <p:spPr/>
        <p:txBody>
          <a:bodyPr/>
          <a:lstStyle/>
          <a:p>
            <a:fld id="{FA1DDC0E-4D01-4C88-A26E-A77CC7705752}"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1F6DD1AF-B9CC-428E-9604-A190FC2132B4}"/>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EE3D381F-4C6C-4C78-952F-D18725E57C52}"/>
              </a:ext>
            </a:extLst>
          </p:cNvPr>
          <p:cNvSpPr>
            <a:spLocks noGrp="1"/>
          </p:cNvSpPr>
          <p:nvPr>
            <p:ph type="sldNum" sz="quarter" idx="4"/>
          </p:nvPr>
        </p:nvSpPr>
        <p:spPr/>
        <p:txBody>
          <a:bodyPr/>
          <a:lstStyle/>
          <a:p>
            <a:fld id="{CE6D3C30-BE9F-424B-BA82-356D36D3824A}" type="slidenum">
              <a:rPr lang="zh-CN" altLang="en-US" smtClean="0"/>
              <a:t>7</a:t>
            </a:fld>
            <a:endParaRPr lang="zh-CN" altLang="en-US"/>
          </a:p>
        </p:txBody>
      </p:sp>
      <p:sp>
        <p:nvSpPr>
          <p:cNvPr id="7" name="内容占位符 2">
            <a:extLst>
              <a:ext uri="{FF2B5EF4-FFF2-40B4-BE49-F238E27FC236}">
                <a16:creationId xmlns:a16="http://schemas.microsoft.com/office/drawing/2014/main" id="{427A09D1-4EE7-42B6-95BC-5D830C27E728}"/>
              </a:ext>
            </a:extLst>
          </p:cNvPr>
          <p:cNvSpPr txBox="1">
            <a:spLocks/>
          </p:cNvSpPr>
          <p:nvPr/>
        </p:nvSpPr>
        <p:spPr bwMode="auto">
          <a:xfrm>
            <a:off x="6096000" y="1143001"/>
            <a:ext cx="6158023"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120000"/>
              </a:lnSpc>
              <a:spcBef>
                <a:spcPts val="0"/>
              </a:spcBef>
              <a:spcAft>
                <a:spcPct val="0"/>
              </a:spcAft>
              <a:buFont typeface="Arial" panose="020B0604020202020204" pitchFamily="34" charset="0"/>
              <a:buChar char="•"/>
              <a:defRPr sz="2800" kern="1200" baseline="0">
                <a:solidFill>
                  <a:srgbClr val="0070C0"/>
                </a:solidFill>
                <a:latin typeface="Consolas" panose="020B0609020204030204" pitchFamily="49" charset="0"/>
                <a:ea typeface="宋体" panose="02010600030101010101" pitchFamily="2" charset="-122"/>
                <a:cs typeface="+mn-cs"/>
              </a:defRPr>
            </a:lvl1pPr>
            <a:lvl2pPr marL="685800" indent="-228600" algn="l" rtl="0" eaLnBrk="1" fontAlgn="base" hangingPunct="1">
              <a:lnSpc>
                <a:spcPct val="120000"/>
              </a:lnSpc>
              <a:spcBef>
                <a:spcPts val="0"/>
              </a:spcBef>
              <a:spcAft>
                <a:spcPct val="0"/>
              </a:spcAft>
              <a:buFont typeface="Arial" panose="020B0604020202020204" pitchFamily="34" charset="0"/>
              <a:buChar char="•"/>
              <a:defRPr sz="2400" kern="1200" baseline="0">
                <a:solidFill>
                  <a:srgbClr val="595959"/>
                </a:solidFill>
                <a:latin typeface="Consolas" panose="020B0609020204030204" pitchFamily="49" charset="0"/>
                <a:ea typeface="宋体" panose="02010600030101010101" pitchFamily="2" charset="-122"/>
                <a:cs typeface="+mn-cs"/>
              </a:defRPr>
            </a:lvl2pPr>
            <a:lvl3pPr marL="1143000" indent="-228600" algn="l" rtl="0" eaLnBrk="1" fontAlgn="base" hangingPunct="1">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3pPr>
            <a:lvl4pPr marL="1600200" indent="-228600" algn="l" rtl="0" eaLnBrk="1" fontAlgn="base" hangingPunct="1">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4pPr>
            <a:lvl5pPr marL="2057400" indent="-228600" algn="l" rtl="0" eaLnBrk="1" fontAlgn="base" hangingPunct="1">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空间天文实验</a:t>
            </a:r>
          </a:p>
          <a:p>
            <a:pPr lvl="1"/>
            <a:r>
              <a:rPr lang="en-US" altLang="zh-CN" dirty="0"/>
              <a:t>HXMT</a:t>
            </a:r>
            <a:r>
              <a:rPr lang="zh-CN" altLang="en-US" dirty="0"/>
              <a:t>，</a:t>
            </a:r>
            <a:r>
              <a:rPr lang="en-US" altLang="zh-CN" dirty="0" err="1"/>
              <a:t>AliCPT</a:t>
            </a:r>
            <a:r>
              <a:rPr lang="zh-CN" altLang="en-US" dirty="0"/>
              <a:t>，</a:t>
            </a:r>
            <a:r>
              <a:rPr lang="en-US" altLang="zh-CN" dirty="0"/>
              <a:t>GECAM</a:t>
            </a:r>
          </a:p>
          <a:p>
            <a:pPr lvl="1"/>
            <a:r>
              <a:rPr lang="en-US" altLang="zh-CN" dirty="0"/>
              <a:t>HERD</a:t>
            </a:r>
            <a:r>
              <a:rPr lang="zh-CN" altLang="en-US" dirty="0"/>
              <a:t>，</a:t>
            </a:r>
            <a:r>
              <a:rPr lang="en-US" altLang="zh-CN" dirty="0" err="1"/>
              <a:t>eXTP</a:t>
            </a:r>
            <a:endParaRPr lang="en-US" altLang="zh-CN" dirty="0"/>
          </a:p>
          <a:p>
            <a:pPr lvl="1"/>
            <a:r>
              <a:rPr lang="zh-CN" altLang="en-US" dirty="0"/>
              <a:t>数百</a:t>
            </a:r>
            <a:r>
              <a:rPr lang="en-US" altLang="zh-CN" dirty="0"/>
              <a:t>TB/</a:t>
            </a:r>
            <a:r>
              <a:rPr lang="zh-CN" altLang="en-US" dirty="0"/>
              <a:t>年</a:t>
            </a:r>
          </a:p>
          <a:p>
            <a:r>
              <a:rPr lang="zh-CN" altLang="en-US" dirty="0"/>
              <a:t>光源实验</a:t>
            </a:r>
          </a:p>
          <a:p>
            <a:pPr lvl="1"/>
            <a:r>
              <a:rPr lang="zh-CN" altLang="en-US" dirty="0"/>
              <a:t>每年</a:t>
            </a:r>
            <a:r>
              <a:rPr lang="en-US" altLang="zh-CN" dirty="0"/>
              <a:t>~300PB</a:t>
            </a:r>
          </a:p>
          <a:p>
            <a:endParaRPr lang="zh-CN" altLang="en-US" dirty="0"/>
          </a:p>
        </p:txBody>
      </p:sp>
    </p:spTree>
    <p:extLst>
      <p:ext uri="{BB962C8B-B14F-4D97-AF65-F5344CB8AC3E}">
        <p14:creationId xmlns:p14="http://schemas.microsoft.com/office/powerpoint/2010/main" val="3360228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E869E7-FD90-4A2F-9C41-8141C5729CEA}"/>
              </a:ext>
            </a:extLst>
          </p:cNvPr>
          <p:cNvSpPr>
            <a:spLocks noGrp="1"/>
          </p:cNvSpPr>
          <p:nvPr>
            <p:ph type="title"/>
          </p:nvPr>
        </p:nvSpPr>
        <p:spPr/>
        <p:txBody>
          <a:bodyPr/>
          <a:lstStyle/>
          <a:p>
            <a:r>
              <a:rPr lang="zh-CN" altLang="en-US" dirty="0"/>
              <a:t>高能物理实验数据量</a:t>
            </a:r>
          </a:p>
        </p:txBody>
      </p:sp>
      <p:sp>
        <p:nvSpPr>
          <p:cNvPr id="3" name="内容占位符 2">
            <a:extLst>
              <a:ext uri="{FF2B5EF4-FFF2-40B4-BE49-F238E27FC236}">
                <a16:creationId xmlns:a16="http://schemas.microsoft.com/office/drawing/2014/main" id="{9EC033C3-CA6F-4C27-8A29-D70E3CEE18CF}"/>
              </a:ext>
            </a:extLst>
          </p:cNvPr>
          <p:cNvSpPr>
            <a:spLocks noGrp="1"/>
          </p:cNvSpPr>
          <p:nvPr>
            <p:ph idx="1"/>
          </p:nvPr>
        </p:nvSpPr>
        <p:spPr>
          <a:xfrm>
            <a:off x="838200" y="1143002"/>
            <a:ext cx="4194544" cy="657446"/>
          </a:xfrm>
        </p:spPr>
        <p:txBody>
          <a:bodyPr/>
          <a:lstStyle/>
          <a:p>
            <a:pPr marL="0" indent="0">
              <a:buNone/>
            </a:pPr>
            <a:r>
              <a:rPr lang="en-US" altLang="zh-CN" sz="2400" dirty="0"/>
              <a:t>CERN</a:t>
            </a:r>
            <a:r>
              <a:rPr lang="zh-CN" altLang="en-US" sz="2400" dirty="0"/>
              <a:t>（欧洲核子研究中心）</a:t>
            </a:r>
            <a:endParaRPr lang="en-US" altLang="zh-CN" sz="2400" dirty="0"/>
          </a:p>
          <a:p>
            <a:endParaRPr lang="en-US" altLang="zh-CN" sz="2400" dirty="0"/>
          </a:p>
          <a:p>
            <a:pPr lvl="1"/>
            <a:endParaRPr lang="en-US" altLang="zh-CN" sz="2000" dirty="0"/>
          </a:p>
          <a:p>
            <a:endParaRPr lang="en-US" altLang="zh-CN" sz="2400" dirty="0"/>
          </a:p>
        </p:txBody>
      </p:sp>
      <p:sp>
        <p:nvSpPr>
          <p:cNvPr id="4" name="日期占位符 3">
            <a:extLst>
              <a:ext uri="{FF2B5EF4-FFF2-40B4-BE49-F238E27FC236}">
                <a16:creationId xmlns:a16="http://schemas.microsoft.com/office/drawing/2014/main" id="{06F19398-90F2-4553-994A-80AFFE21620F}"/>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03158CC5-1A67-4AD7-9DA1-8F9AC173C7B0}"/>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70954168-EE3B-4FF3-8B49-A7C219DEE758}"/>
              </a:ext>
            </a:extLst>
          </p:cNvPr>
          <p:cNvSpPr>
            <a:spLocks noGrp="1"/>
          </p:cNvSpPr>
          <p:nvPr>
            <p:ph type="sldNum" sz="quarter" idx="4"/>
          </p:nvPr>
        </p:nvSpPr>
        <p:spPr/>
        <p:txBody>
          <a:bodyPr/>
          <a:lstStyle/>
          <a:p>
            <a:fld id="{CE6D3C30-BE9F-424B-BA82-356D36D3824A}" type="slidenum">
              <a:rPr lang="zh-CN" altLang="en-US" smtClean="0"/>
              <a:t>8</a:t>
            </a:fld>
            <a:endParaRPr lang="zh-CN" altLang="en-US"/>
          </a:p>
        </p:txBody>
      </p:sp>
      <p:pic>
        <p:nvPicPr>
          <p:cNvPr id="8" name="图片 7">
            <a:extLst>
              <a:ext uri="{FF2B5EF4-FFF2-40B4-BE49-F238E27FC236}">
                <a16:creationId xmlns:a16="http://schemas.microsoft.com/office/drawing/2014/main" id="{10577041-BDE6-48C9-B726-625B8C4788C8}"/>
              </a:ext>
            </a:extLst>
          </p:cNvPr>
          <p:cNvPicPr>
            <a:picLocks noChangeAspect="1"/>
          </p:cNvPicPr>
          <p:nvPr/>
        </p:nvPicPr>
        <p:blipFill>
          <a:blip r:embed="rId2"/>
          <a:stretch>
            <a:fillRect/>
          </a:stretch>
        </p:blipFill>
        <p:spPr>
          <a:xfrm>
            <a:off x="6466367" y="1838072"/>
            <a:ext cx="4152900" cy="3298271"/>
          </a:xfrm>
          <a:prstGeom prst="rect">
            <a:avLst/>
          </a:prstGeom>
        </p:spPr>
      </p:pic>
      <p:sp>
        <p:nvSpPr>
          <p:cNvPr id="14" name="内容占位符 2">
            <a:extLst>
              <a:ext uri="{FF2B5EF4-FFF2-40B4-BE49-F238E27FC236}">
                <a16:creationId xmlns:a16="http://schemas.microsoft.com/office/drawing/2014/main" id="{1A0531B3-D669-4D9A-9ED0-0520E894B387}"/>
              </a:ext>
            </a:extLst>
          </p:cNvPr>
          <p:cNvSpPr txBox="1">
            <a:spLocks/>
          </p:cNvSpPr>
          <p:nvPr/>
        </p:nvSpPr>
        <p:spPr bwMode="auto">
          <a:xfrm>
            <a:off x="7100785" y="1143002"/>
            <a:ext cx="4194544" cy="65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120000"/>
              </a:lnSpc>
              <a:spcBef>
                <a:spcPts val="0"/>
              </a:spcBef>
              <a:spcAft>
                <a:spcPct val="0"/>
              </a:spcAft>
              <a:buFont typeface="Arial" panose="020B0604020202020204" pitchFamily="34" charset="0"/>
              <a:buChar char="•"/>
              <a:defRPr sz="2800" kern="1200" baseline="0">
                <a:solidFill>
                  <a:srgbClr val="0070C0"/>
                </a:solidFill>
                <a:latin typeface="Consolas" panose="020B0609020204030204" pitchFamily="49" charset="0"/>
                <a:ea typeface="宋体" panose="02010600030101010101" pitchFamily="2" charset="-122"/>
                <a:cs typeface="+mn-cs"/>
              </a:defRPr>
            </a:lvl1pPr>
            <a:lvl2pPr marL="685800" indent="-228600" algn="l" rtl="0" eaLnBrk="1" fontAlgn="base" hangingPunct="1">
              <a:lnSpc>
                <a:spcPct val="120000"/>
              </a:lnSpc>
              <a:spcBef>
                <a:spcPts val="0"/>
              </a:spcBef>
              <a:spcAft>
                <a:spcPct val="0"/>
              </a:spcAft>
              <a:buFont typeface="Arial" panose="020B0604020202020204" pitchFamily="34" charset="0"/>
              <a:buChar char="•"/>
              <a:defRPr sz="2400" kern="1200" baseline="0">
                <a:solidFill>
                  <a:srgbClr val="595959"/>
                </a:solidFill>
                <a:latin typeface="Consolas" panose="020B0609020204030204" pitchFamily="49" charset="0"/>
                <a:ea typeface="宋体" panose="02010600030101010101" pitchFamily="2" charset="-122"/>
                <a:cs typeface="+mn-cs"/>
              </a:defRPr>
            </a:lvl2pPr>
            <a:lvl3pPr marL="1143000" indent="-228600" algn="l" rtl="0" eaLnBrk="1" fontAlgn="base" hangingPunct="1">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3pPr>
            <a:lvl4pPr marL="1600200" indent="-228600" algn="l" rtl="0" eaLnBrk="1" fontAlgn="base" hangingPunct="1">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4pPr>
            <a:lvl5pPr marL="2057400" indent="-228600" algn="l" rtl="0" eaLnBrk="1" fontAlgn="base" hangingPunct="1">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400" dirty="0"/>
              <a:t>IHEP</a:t>
            </a:r>
            <a:r>
              <a:rPr lang="zh-CN" altLang="en-US" sz="2400" dirty="0"/>
              <a:t>（高能所）</a:t>
            </a:r>
            <a:endParaRPr lang="en-US" altLang="zh-CN" sz="2400" dirty="0"/>
          </a:p>
          <a:p>
            <a:pPr lvl="1"/>
            <a:endParaRPr lang="en-US" altLang="zh-CN" sz="2000" dirty="0"/>
          </a:p>
          <a:p>
            <a:endParaRPr lang="en-US" altLang="zh-CN" sz="2400" dirty="0"/>
          </a:p>
        </p:txBody>
      </p:sp>
      <p:pic>
        <p:nvPicPr>
          <p:cNvPr id="16" name="图片 15">
            <a:extLst>
              <a:ext uri="{FF2B5EF4-FFF2-40B4-BE49-F238E27FC236}">
                <a16:creationId xmlns:a16="http://schemas.microsoft.com/office/drawing/2014/main" id="{3BBA733D-9D0E-420C-BF82-C6E0CB2F05D2}"/>
              </a:ext>
            </a:extLst>
          </p:cNvPr>
          <p:cNvPicPr>
            <a:picLocks noChangeAspect="1"/>
          </p:cNvPicPr>
          <p:nvPr/>
        </p:nvPicPr>
        <p:blipFill>
          <a:blip r:embed="rId3"/>
          <a:stretch>
            <a:fillRect/>
          </a:stretch>
        </p:blipFill>
        <p:spPr>
          <a:xfrm>
            <a:off x="409013" y="1954057"/>
            <a:ext cx="5443870" cy="2658089"/>
          </a:xfrm>
          <a:prstGeom prst="rect">
            <a:avLst/>
          </a:prstGeom>
        </p:spPr>
      </p:pic>
      <p:sp>
        <p:nvSpPr>
          <p:cNvPr id="18" name="内容占位符 2">
            <a:extLst>
              <a:ext uri="{FF2B5EF4-FFF2-40B4-BE49-F238E27FC236}">
                <a16:creationId xmlns:a16="http://schemas.microsoft.com/office/drawing/2014/main" id="{362DE987-EED6-4889-8D1F-CC830E796511}"/>
              </a:ext>
            </a:extLst>
          </p:cNvPr>
          <p:cNvSpPr txBox="1">
            <a:spLocks/>
          </p:cNvSpPr>
          <p:nvPr/>
        </p:nvSpPr>
        <p:spPr bwMode="auto">
          <a:xfrm>
            <a:off x="2359202" y="5289952"/>
            <a:ext cx="7703288" cy="85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20000"/>
              </a:lnSpc>
              <a:spcBef>
                <a:spcPts val="0"/>
              </a:spcBef>
              <a:spcAft>
                <a:spcPct val="0"/>
              </a:spcAft>
              <a:buFont typeface="Arial" panose="020B0604020202020204" pitchFamily="34" charset="0"/>
              <a:buChar char="•"/>
              <a:defRPr sz="2800" kern="1200" baseline="0">
                <a:solidFill>
                  <a:srgbClr val="0070C0"/>
                </a:solidFill>
                <a:latin typeface="Consolas" panose="020B0609020204030204" pitchFamily="49" charset="0"/>
                <a:ea typeface="宋体" panose="02010600030101010101" pitchFamily="2" charset="-122"/>
                <a:cs typeface="+mn-cs"/>
              </a:defRPr>
            </a:lvl1pPr>
            <a:lvl2pPr marL="685800" indent="-228600" algn="l" rtl="0" eaLnBrk="0" fontAlgn="base" hangingPunct="0">
              <a:lnSpc>
                <a:spcPct val="120000"/>
              </a:lnSpc>
              <a:spcBef>
                <a:spcPts val="0"/>
              </a:spcBef>
              <a:spcAft>
                <a:spcPct val="0"/>
              </a:spcAft>
              <a:buFont typeface="Arial" panose="020B0604020202020204" pitchFamily="34" charset="0"/>
              <a:buChar char="•"/>
              <a:defRPr sz="2400" kern="1200" baseline="0">
                <a:solidFill>
                  <a:srgbClr val="595959"/>
                </a:solidFill>
                <a:latin typeface="Consolas" panose="020B0609020204030204" pitchFamily="49" charset="0"/>
                <a:ea typeface="宋体" panose="02010600030101010101" pitchFamily="2" charset="-122"/>
                <a:cs typeface="+mn-cs"/>
              </a:defRPr>
            </a:lvl2pPr>
            <a:lvl3pPr marL="11430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3pPr>
            <a:lvl4pPr marL="16002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4pPr>
            <a:lvl5pPr marL="2057400" indent="-228600" algn="l" rtl="0" eaLnBrk="0" fontAlgn="base" hangingPunct="0">
              <a:lnSpc>
                <a:spcPct val="120000"/>
              </a:lnSpc>
              <a:spcBef>
                <a:spcPts val="0"/>
              </a:spcBef>
              <a:spcAft>
                <a:spcPct val="0"/>
              </a:spcAft>
              <a:buFont typeface="Arial" panose="020B0604020202020204" pitchFamily="34" charset="0"/>
              <a:buChar char="•"/>
              <a:defRPr sz="2000" kern="1200" baseline="0">
                <a:solidFill>
                  <a:srgbClr val="595959"/>
                </a:solidFill>
                <a:latin typeface="Consolas" panose="020B0609020204030204" pitchFamily="49" charset="0"/>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200" b="0" dirty="0">
                <a:solidFill>
                  <a:srgbClr val="FF0000"/>
                </a:solidFill>
              </a:rPr>
              <a:t>高能物理数据规模进入</a:t>
            </a:r>
            <a:r>
              <a:rPr lang="en-US" altLang="zh-CN" sz="3200" b="0" dirty="0">
                <a:solidFill>
                  <a:srgbClr val="FF0000"/>
                </a:solidFill>
              </a:rPr>
              <a:t>EB</a:t>
            </a:r>
            <a:r>
              <a:rPr lang="zh-CN" altLang="en-US" sz="3200" b="0" dirty="0">
                <a:solidFill>
                  <a:srgbClr val="FF0000"/>
                </a:solidFill>
              </a:rPr>
              <a:t>级时代！</a:t>
            </a:r>
            <a:endParaRPr lang="en-US" altLang="zh-CN" sz="3200" b="0" dirty="0">
              <a:solidFill>
                <a:srgbClr val="FF0000"/>
              </a:solidFill>
            </a:endParaRPr>
          </a:p>
        </p:txBody>
      </p:sp>
    </p:spTree>
    <p:extLst>
      <p:ext uri="{BB962C8B-B14F-4D97-AF65-F5344CB8AC3E}">
        <p14:creationId xmlns:p14="http://schemas.microsoft.com/office/powerpoint/2010/main" val="4052667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070BB9-0B74-448C-AD22-D56E3AA4CEA4}"/>
              </a:ext>
            </a:extLst>
          </p:cNvPr>
          <p:cNvSpPr>
            <a:spLocks noGrp="1"/>
          </p:cNvSpPr>
          <p:nvPr>
            <p:ph type="title"/>
          </p:nvPr>
        </p:nvSpPr>
        <p:spPr/>
        <p:txBody>
          <a:bodyPr/>
          <a:lstStyle/>
          <a:p>
            <a:r>
              <a:rPr lang="zh-CN" altLang="en-US" dirty="0"/>
              <a:t>高能物理数据访问特点</a:t>
            </a:r>
          </a:p>
        </p:txBody>
      </p:sp>
      <p:sp>
        <p:nvSpPr>
          <p:cNvPr id="3" name="内容占位符 2">
            <a:extLst>
              <a:ext uri="{FF2B5EF4-FFF2-40B4-BE49-F238E27FC236}">
                <a16:creationId xmlns:a16="http://schemas.microsoft.com/office/drawing/2014/main" id="{6254066A-A961-4E99-BE3F-D6E50170CDE2}"/>
              </a:ext>
            </a:extLst>
          </p:cNvPr>
          <p:cNvSpPr>
            <a:spLocks noGrp="1"/>
          </p:cNvSpPr>
          <p:nvPr>
            <p:ph idx="1"/>
          </p:nvPr>
        </p:nvSpPr>
        <p:spPr>
          <a:xfrm>
            <a:off x="838200" y="1143001"/>
            <a:ext cx="10515600" cy="5144385"/>
          </a:xfrm>
        </p:spPr>
        <p:txBody>
          <a:bodyPr/>
          <a:lstStyle/>
          <a:p>
            <a:r>
              <a:rPr lang="zh-CN" altLang="en-US" dirty="0"/>
              <a:t>混合多样的应用类型和数据访问模式</a:t>
            </a:r>
          </a:p>
          <a:p>
            <a:pPr lvl="1"/>
            <a:r>
              <a:rPr lang="zh-CN" altLang="en-US" dirty="0"/>
              <a:t>模拟、刻度、重建、分析、机器学习</a:t>
            </a:r>
            <a:r>
              <a:rPr lang="en-US" altLang="zh-CN" dirty="0"/>
              <a:t>…</a:t>
            </a:r>
          </a:p>
          <a:p>
            <a:pPr lvl="1"/>
            <a:r>
              <a:rPr lang="zh-CN" altLang="en-US" dirty="0"/>
              <a:t>以后台作业</a:t>
            </a:r>
            <a:r>
              <a:rPr lang="zh-CN" altLang="en-US" dirty="0">
                <a:solidFill>
                  <a:srgbClr val="FF0000"/>
                </a:solidFill>
              </a:rPr>
              <a:t>大块读、一次写多次读</a:t>
            </a:r>
            <a:r>
              <a:rPr lang="zh-CN" altLang="en-US" dirty="0"/>
              <a:t>为主，混合前台交互式小文件读写、后台随机读写</a:t>
            </a:r>
          </a:p>
          <a:p>
            <a:r>
              <a:rPr lang="zh-CN" altLang="en-US" dirty="0"/>
              <a:t>支持多种数据访问入口，统一视图</a:t>
            </a:r>
          </a:p>
          <a:p>
            <a:r>
              <a:rPr lang="zh-CN" altLang="en-US" dirty="0"/>
              <a:t>跨域数据统一视图，透明访问</a:t>
            </a:r>
          </a:p>
          <a:p>
            <a:pPr lvl="1"/>
            <a:r>
              <a:rPr lang="zh-CN" altLang="en-US" dirty="0"/>
              <a:t>针对实验数据和软件存储</a:t>
            </a:r>
          </a:p>
          <a:p>
            <a:pPr lvl="1"/>
            <a:r>
              <a:rPr lang="zh-CN" altLang="en-US" dirty="0"/>
              <a:t>有限的广域网带宽和延时条件下，保证二级远程站点对数据的高效访问</a:t>
            </a:r>
          </a:p>
          <a:p>
            <a:r>
              <a:rPr lang="zh-CN" altLang="en-US" dirty="0"/>
              <a:t>数据长期保存</a:t>
            </a:r>
          </a:p>
          <a:p>
            <a:pPr lvl="1"/>
            <a:r>
              <a:rPr lang="zh-CN" altLang="en-US" dirty="0"/>
              <a:t>实验数据在磁盘上存放的时间长达数年</a:t>
            </a:r>
          </a:p>
          <a:p>
            <a:pPr marL="0" indent="0">
              <a:buNone/>
            </a:pPr>
            <a:endParaRPr lang="zh-CN" altLang="en-US" dirty="0"/>
          </a:p>
        </p:txBody>
      </p:sp>
      <p:sp>
        <p:nvSpPr>
          <p:cNvPr id="4" name="日期占位符 3">
            <a:extLst>
              <a:ext uri="{FF2B5EF4-FFF2-40B4-BE49-F238E27FC236}">
                <a16:creationId xmlns:a16="http://schemas.microsoft.com/office/drawing/2014/main" id="{ECA9B02D-2029-4FA8-B690-260180A8374D}"/>
              </a:ext>
            </a:extLst>
          </p:cNvPr>
          <p:cNvSpPr>
            <a:spLocks noGrp="1"/>
          </p:cNvSpPr>
          <p:nvPr>
            <p:ph type="dt" sz="half" idx="2"/>
          </p:nvPr>
        </p:nvSpPr>
        <p:spPr/>
        <p:txBody>
          <a:bodyPr/>
          <a:lstStyle/>
          <a:p>
            <a:fld id="{B5A5B46B-80D6-4D69-A65C-7D2E1B11F997}" type="datetime1">
              <a:rPr lang="zh-CN" altLang="en-US" smtClean="0"/>
              <a:t>2024/8/22</a:t>
            </a:fld>
            <a:endParaRPr lang="zh-CN" altLang="en-US" dirty="0"/>
          </a:p>
        </p:txBody>
      </p:sp>
      <p:sp>
        <p:nvSpPr>
          <p:cNvPr id="5" name="页脚占位符 4">
            <a:extLst>
              <a:ext uri="{FF2B5EF4-FFF2-40B4-BE49-F238E27FC236}">
                <a16:creationId xmlns:a16="http://schemas.microsoft.com/office/drawing/2014/main" id="{E65BEAAD-AC33-4D37-A3AF-C678B70DFE97}"/>
              </a:ext>
            </a:extLst>
          </p:cNvPr>
          <p:cNvSpPr>
            <a:spLocks noGrp="1"/>
          </p:cNvSpPr>
          <p:nvPr>
            <p:ph type="ftr" sz="quarter" idx="3"/>
          </p:nvPr>
        </p:nvSpPr>
        <p:spPr/>
        <p:txBody>
          <a:bodyPr/>
          <a:lstStyle/>
          <a:p>
            <a:r>
              <a:rPr lang="en-US" altLang="zh-CN"/>
              <a:t>2024</a:t>
            </a:r>
            <a:r>
              <a:rPr lang="zh-CN" altLang="en-US"/>
              <a:t>年高能物理计算暑期学校</a:t>
            </a:r>
            <a:endParaRPr lang="zh-CN" altLang="en-US" dirty="0"/>
          </a:p>
        </p:txBody>
      </p:sp>
      <p:sp>
        <p:nvSpPr>
          <p:cNvPr id="6" name="灯片编号占位符 5">
            <a:extLst>
              <a:ext uri="{FF2B5EF4-FFF2-40B4-BE49-F238E27FC236}">
                <a16:creationId xmlns:a16="http://schemas.microsoft.com/office/drawing/2014/main" id="{755C12EA-5C80-40AD-BD01-FA214091E144}"/>
              </a:ext>
            </a:extLst>
          </p:cNvPr>
          <p:cNvSpPr>
            <a:spLocks noGrp="1"/>
          </p:cNvSpPr>
          <p:nvPr>
            <p:ph type="sldNum" sz="quarter" idx="4"/>
          </p:nvPr>
        </p:nvSpPr>
        <p:spPr/>
        <p:txBody>
          <a:bodyPr/>
          <a:lstStyle/>
          <a:p>
            <a:fld id="{CE6D3C30-BE9F-424B-BA82-356D36D3824A}" type="slidenum">
              <a:rPr lang="zh-CN" altLang="en-US" smtClean="0"/>
              <a:t>9</a:t>
            </a:fld>
            <a:endParaRPr lang="zh-CN" altLang="en-US"/>
          </a:p>
        </p:txBody>
      </p:sp>
    </p:spTree>
    <p:extLst>
      <p:ext uri="{BB962C8B-B14F-4D97-AF65-F5344CB8AC3E}">
        <p14:creationId xmlns:p14="http://schemas.microsoft.com/office/powerpoint/2010/main" val="212887894"/>
      </p:ext>
    </p:extLst>
  </p:cSld>
  <p:clrMapOvr>
    <a:masterClrMapping/>
  </p:clrMapOvr>
</p:sld>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9525">
          <a:solidFill>
            <a:schemeClr val="tx1"/>
          </a:solidFill>
          <a:prstDash val="dash"/>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暑期学校模板参考.pptx" id="{CEF002C4-9868-4422-B092-FE521C01D07D}" vid="{F2A405C6-4D37-43D9-B673-935AE82289C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4443</TotalTime>
  <Words>3503</Words>
  <Application>Microsoft Office PowerPoint</Application>
  <PresentationFormat>宽屏</PresentationFormat>
  <Paragraphs>543</Paragraphs>
  <Slides>47</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47</vt:i4>
      </vt:variant>
    </vt:vector>
  </HeadingPairs>
  <TitlesOfParts>
    <vt:vector size="56" baseType="lpstr">
      <vt:lpstr>Chalkboard</vt:lpstr>
      <vt:lpstr>等线</vt:lpstr>
      <vt:lpstr>宋体</vt:lpstr>
      <vt:lpstr>Arial</vt:lpstr>
      <vt:lpstr>Calibri</vt:lpstr>
      <vt:lpstr>Calibri Light</vt:lpstr>
      <vt:lpstr>Consolas</vt:lpstr>
      <vt:lpstr>Helvetica</vt:lpstr>
      <vt:lpstr>1_自定义设计方案</vt:lpstr>
      <vt:lpstr>EB级数据存储技术</vt:lpstr>
      <vt:lpstr>提纲</vt:lpstr>
      <vt:lpstr>什么是EB级？</vt:lpstr>
      <vt:lpstr>什么是EB级？</vt:lpstr>
      <vt:lpstr>什么是EB级？</vt:lpstr>
      <vt:lpstr>什么是EB级？</vt:lpstr>
      <vt:lpstr>高能物理实验数据增长速度</vt:lpstr>
      <vt:lpstr>高能物理实验数据量</vt:lpstr>
      <vt:lpstr>高能物理数据访问特点</vt:lpstr>
      <vt:lpstr>数据存储基本概念</vt:lpstr>
      <vt:lpstr>数据存储格式</vt:lpstr>
      <vt:lpstr>不同数据存储格式对比</vt:lpstr>
      <vt:lpstr>本地文件系统</vt:lpstr>
      <vt:lpstr>本地文件系统 vs 分布式文件系统</vt:lpstr>
      <vt:lpstr>分布式文件系统</vt:lpstr>
      <vt:lpstr>分布式文件系统的组成</vt:lpstr>
      <vt:lpstr>分布式文件系统架构</vt:lpstr>
      <vt:lpstr>对象存储</vt:lpstr>
      <vt:lpstr>数据分布和均衡</vt:lpstr>
      <vt:lpstr>服务高可用</vt:lpstr>
      <vt:lpstr>数据冗余</vt:lpstr>
      <vt:lpstr>RAID算法</vt:lpstr>
      <vt:lpstr>RAID改进</vt:lpstr>
      <vt:lpstr>数据约减</vt:lpstr>
      <vt:lpstr>高能所数据存储系统</vt:lpstr>
      <vt:lpstr>高能所的海量存储系统</vt:lpstr>
      <vt:lpstr>通用存储服务</vt:lpstr>
      <vt:lpstr>实验数据存储服务</vt:lpstr>
      <vt:lpstr>CVMFS软件系统</vt:lpstr>
      <vt:lpstr>Lustre分布式文件系统</vt:lpstr>
      <vt:lpstr>EOS分布式文件系统</vt:lpstr>
      <vt:lpstr>EOS分布式文件系统架构</vt:lpstr>
      <vt:lpstr>数据访问接口</vt:lpstr>
      <vt:lpstr>EOS文件系统数据访问</vt:lpstr>
      <vt:lpstr>XROOTD接口</vt:lpstr>
      <vt:lpstr>分布式文件系统使用建议</vt:lpstr>
      <vt:lpstr>磁带管理系统CTA</vt:lpstr>
      <vt:lpstr>备份系统</vt:lpstr>
      <vt:lpstr>存储技术发展趋势</vt:lpstr>
      <vt:lpstr>存储技术变迁</vt:lpstr>
      <vt:lpstr>硬盘发展路线</vt:lpstr>
      <vt:lpstr>存储技术演进方向</vt:lpstr>
      <vt:lpstr>存储介质的技术变革</vt:lpstr>
      <vt:lpstr>存算一体化架构</vt:lpstr>
      <vt:lpstr>小结</vt:lpstr>
      <vt:lpstr>问题反馈渠道</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面向百PB级海量数据处理的 存储系统：现状及未来规划</dc:title>
  <dc:creator>unknown</dc:creator>
  <cp:lastModifiedBy>李 海波</cp:lastModifiedBy>
  <cp:revision>325</cp:revision>
  <dcterms:created xsi:type="dcterms:W3CDTF">2019-07-11T03:34:36Z</dcterms:created>
  <dcterms:modified xsi:type="dcterms:W3CDTF">2024-08-22T03:49:35Z</dcterms:modified>
</cp:coreProperties>
</file>