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4" r:id="rId4"/>
    <p:sldId id="258" r:id="rId5"/>
    <p:sldId id="259" r:id="rId6"/>
    <p:sldId id="261" r:id="rId7"/>
    <p:sldId id="266" r:id="rId8"/>
    <p:sldId id="265" r:id="rId9"/>
    <p:sldId id="262" r:id="rId10"/>
    <p:sldId id="301" r:id="rId11"/>
    <p:sldId id="263" r:id="rId12"/>
    <p:sldId id="260" r:id="rId13"/>
    <p:sldId id="302" r:id="rId14"/>
    <p:sldId id="268" r:id="rId15"/>
    <p:sldId id="267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9" r:id="rId24"/>
    <p:sldId id="283" r:id="rId25"/>
    <p:sldId id="284" r:id="rId26"/>
    <p:sldId id="278" r:id="rId27"/>
    <p:sldId id="280" r:id="rId28"/>
    <p:sldId id="277" r:id="rId29"/>
    <p:sldId id="281" r:id="rId30"/>
    <p:sldId id="282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5004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2BE3BDE-6503-4A62-88C3-DCA59BE90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138B1-F652-4A77-9F8A-BD01B1343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1D82-ED71-4AFF-A788-626B0E84B110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52D668-C3D6-482D-BF70-4E5993202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82B1A0-4E96-4DCA-B88B-89F78FAFD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322-73A8-45CC-BE65-59FA79FE61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9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45A3-517F-43BC-948A-6E69B96087D0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E0A4-A2F0-497C-9468-4D0216A16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D69737B-EECD-4F73-A787-EAB1B67D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AEB9C530-C40D-4835-9290-EDDADB679A0E}" type="datetime1">
              <a:rPr lang="zh-CN" altLang="en-US" smtClean="0"/>
              <a:t>2024/8/23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688F52B-5AAC-4462-BB16-60D46386A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697EBD0-3CEA-4D2E-9EF2-FFF3ED0D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559DB-636E-453F-A428-B85FF6F05B4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7D625-A959-4B6B-836B-4AC2DC5928AD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aseline="0">
                <a:ea typeface="微软雅黑 Light" panose="020B0502040204020203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aseline="0">
                <a:ea typeface="微软雅黑 Light" panose="020B0502040204020203" pitchFamily="34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aseline="0">
                <a:ea typeface="微软雅黑 Light" panose="020B0502040204020203" pitchFamily="34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aseline="0">
                <a:ea typeface="微软雅黑 Light" panose="020B0502040204020203" pitchFamily="34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aseline="0"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32A0B0-2337-41FF-A593-72EE6D08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0C0690E2-6D83-44FF-BFCC-8752A219BADA}" type="datetime1">
              <a:rPr lang="zh-CN" altLang="en-US" smtClean="0"/>
              <a:t>2024/8/23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39F768C-1611-4407-8E80-6A63C4F6C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4C8BA75-ACE6-4900-BD76-2C431956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EC9B1-E3EA-42D6-BF75-975B554EE23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4F863-ECF6-4C91-AA7E-DECE5352232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DDF67-C381-4C39-9F1E-104ACFD27BC9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CDDB8-9D4F-4F9E-9681-4E0B674D3D3D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FEC3E-7519-476A-8982-EED94075AADF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045D7-B714-45E2-8C75-E200F4C3DF1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CA394-9BB3-420B-BF8C-E7D03B885F5E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4559"/>
            <a:ext cx="12192000" cy="45243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98747"/>
            <a:ext cx="10515600" cy="487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AA723588-8B55-411B-AA1C-1B40CB931241}" type="datetime1">
              <a:rPr lang="zh-CN" altLang="en-US" smtClean="0"/>
              <a:t>2024/8/23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DE339-D472-45E5-857F-05DBC5DDB9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55"/>
            <a:ext cx="2017510" cy="4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微软雅黑 Light" panose="020B0502040204020203" pitchFamily="34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微软雅黑 Light" panose="020B0502040204020203" pitchFamily="34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微软雅黑 Light" panose="020B0502040204020203" pitchFamily="34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微软雅黑 Light" panose="020B0502040204020203" pitchFamily="34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ca.ihep.ac.cn/index/Product/products?c=0" TargetMode="External"/><Relationship Id="rId2" Type="http://schemas.openxmlformats.org/officeDocument/2006/relationships/hyperlink" Target="https://docs.ihep.ac.cn/link/AA9C830E6C26604B9484C389DEEC07FD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zh-cn/windows/wsl/insta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" TargetMode="External"/><Relationship Id="rId2" Type="http://schemas.openxmlformats.org/officeDocument/2006/relationships/hyperlink" Target="https://zh.cppreference.com/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install/build_from_sour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doc/master/group__tutorial__hist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doc/master/group__tutorial__graph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doc/master/group__tutorial__fit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doc/master/group__tutorial__io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oot.cern/doc/master/group__tutorial__tre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/doc/master/group__tutorial__dataframe.html" TargetMode="External"/><Relationship Id="rId2" Type="http://schemas.openxmlformats.org/officeDocument/2006/relationships/hyperlink" Target="https://root.cern/doc/master/group__tutorial__roof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ot.cern/doc/master/group__tutorial__tmva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DC7B37E-2738-4E49-B9B7-1C08B8D7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8" y="3444630"/>
            <a:ext cx="4196862" cy="29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079A04-A1E5-4E88-AFF6-CEBFD1498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软件的使用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D3DF3E-C755-4D30-A9CA-D3C4F9F11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张玄同</a:t>
            </a:r>
            <a:r>
              <a:rPr lang="en-US" altLang="zh-CN" dirty="0"/>
              <a:t>(zhangxuantong@ihep.ac.cn)</a:t>
            </a:r>
          </a:p>
          <a:p>
            <a:r>
              <a:rPr lang="zh-CN" altLang="en-US" dirty="0"/>
              <a:t>高能所计算中心</a:t>
            </a:r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23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56276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1F56D-22AA-4A6B-A5A3-27D60D01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使用带</a:t>
            </a:r>
            <a:r>
              <a:rPr lang="en-US" altLang="zh-CN" dirty="0"/>
              <a:t>X11</a:t>
            </a:r>
            <a:r>
              <a:rPr lang="zh-CN" altLang="en-US" dirty="0"/>
              <a:t>图形转发的</a:t>
            </a:r>
            <a:r>
              <a:rPr lang="en-US" altLang="zh-CN" dirty="0"/>
              <a:t>Terminal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36876E-5FCF-4BA6-AF7B-863F9BA7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63527"/>
            <a:ext cx="11988800" cy="5440291"/>
          </a:xfrm>
        </p:spPr>
        <p:txBody>
          <a:bodyPr/>
          <a:lstStyle/>
          <a:p>
            <a:r>
              <a:rPr lang="zh-CN" altLang="en-US" sz="2000" dirty="0"/>
              <a:t>想要对登录节点的图形进行显示，需要使用</a:t>
            </a:r>
            <a:r>
              <a:rPr lang="en-US" altLang="zh-CN" sz="2000" dirty="0"/>
              <a:t>X11</a:t>
            </a:r>
            <a:r>
              <a:rPr lang="zh-CN" altLang="en-US" sz="2000" dirty="0"/>
              <a:t>转发服务：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/>
              <a:t>使用自带</a:t>
            </a:r>
            <a:r>
              <a:rPr lang="en-US" altLang="zh-CN" sz="2000" dirty="0"/>
              <a:t>X11</a:t>
            </a:r>
            <a:r>
              <a:rPr lang="zh-CN" altLang="en-US" sz="2000" dirty="0"/>
              <a:t>转发的</a:t>
            </a:r>
            <a:r>
              <a:rPr lang="en-US" altLang="zh-CN" sz="2000" dirty="0"/>
              <a:t>Terminal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1"/>
            <a:r>
              <a:rPr lang="en-US" altLang="zh-CN" sz="1600" dirty="0" err="1"/>
              <a:t>MobaXterm</a:t>
            </a:r>
            <a:r>
              <a:rPr lang="zh-CN" altLang="en-US" sz="1600" dirty="0"/>
              <a:t>：提供免费免安装版本，自带</a:t>
            </a:r>
            <a:r>
              <a:rPr lang="en-US" altLang="zh-CN" sz="1600" dirty="0"/>
              <a:t>x11</a:t>
            </a:r>
            <a:r>
              <a:rPr lang="zh-CN" altLang="en-US" sz="1600" dirty="0"/>
              <a:t>转发。（</a:t>
            </a:r>
            <a:r>
              <a:rPr lang="zh-CN" altLang="en-US" sz="1600" dirty="0">
                <a:solidFill>
                  <a:srgbClr val="FF0000"/>
                </a:solidFill>
              </a:rPr>
              <a:t>免安装开箱即用，本课程推荐方式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2"/>
            <a:r>
              <a:rPr lang="en-US" altLang="zh-CN" sz="1200" dirty="0">
                <a:hlinkClick r:id="rId2"/>
              </a:rPr>
              <a:t>https://docs.ihep.ac.cn/link/AA9C830E6C26604B9484C389DEEC07FD86</a:t>
            </a:r>
            <a:r>
              <a:rPr lang="en-US" altLang="zh-CN" sz="1200" dirty="0"/>
              <a:t> </a:t>
            </a:r>
          </a:p>
          <a:p>
            <a:pPr lvl="2"/>
            <a:r>
              <a:rPr lang="zh-CN" altLang="en-US" sz="1200" dirty="0"/>
              <a:t>有效期限：</a:t>
            </a:r>
            <a:r>
              <a:rPr lang="en-US" altLang="zh-CN" sz="1200" dirty="0"/>
              <a:t>2024-09-21 09:40</a:t>
            </a:r>
          </a:p>
          <a:p>
            <a:pPr lvl="1"/>
            <a:r>
              <a:rPr lang="en-US" altLang="zh-CN" sz="1600" dirty="0" err="1"/>
              <a:t>Xshell</a:t>
            </a:r>
            <a:r>
              <a:rPr lang="zh-CN" altLang="en-US" sz="1600" dirty="0"/>
              <a:t>：需购买</a:t>
            </a:r>
            <a:r>
              <a:rPr lang="en-US" altLang="zh-CN" sz="1600" dirty="0" err="1"/>
              <a:t>Xmanager</a:t>
            </a:r>
            <a:r>
              <a:rPr lang="zh-CN" altLang="en-US" sz="1600" dirty="0"/>
              <a:t>全家桶才可以自带</a:t>
            </a:r>
            <a:r>
              <a:rPr lang="en-US" altLang="zh-CN" sz="1600" dirty="0"/>
              <a:t>x11</a:t>
            </a:r>
            <a:r>
              <a:rPr lang="zh-CN" altLang="en-US" sz="1600" dirty="0"/>
              <a:t>转发，可在</a:t>
            </a:r>
            <a:r>
              <a:rPr lang="en-US" altLang="zh-CN" sz="1600" dirty="0"/>
              <a:t>IHEP</a:t>
            </a:r>
            <a:r>
              <a:rPr lang="zh-CN" altLang="en-US" sz="1600" dirty="0"/>
              <a:t>正版软件平台下载正版。（</a:t>
            </a:r>
            <a:r>
              <a:rPr lang="zh-CN" altLang="en-US" sz="1600" dirty="0">
                <a:solidFill>
                  <a:srgbClr val="FF0000"/>
                </a:solidFill>
              </a:rPr>
              <a:t>经典，高能物理祖传</a:t>
            </a:r>
            <a:r>
              <a:rPr lang="en-US" altLang="zh-CN" sz="1600" dirty="0">
                <a:solidFill>
                  <a:srgbClr val="FF0000"/>
                </a:solidFill>
              </a:rPr>
              <a:t>Terminal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2"/>
            <a:r>
              <a:rPr lang="zh-CN" altLang="en-US" sz="1200" dirty="0"/>
              <a:t>需要填写所在课题组账号，</a:t>
            </a:r>
            <a:r>
              <a:rPr lang="en-US" altLang="zh-CN" sz="1200" dirty="0">
                <a:hlinkClick r:id="rId3"/>
              </a:rPr>
              <a:t>https://msca.ihep.ac.cn/index/Product/products?c=0</a:t>
            </a:r>
            <a:endParaRPr lang="en-US" altLang="zh-CN" sz="1200" dirty="0"/>
          </a:p>
          <a:p>
            <a:pPr lvl="1"/>
            <a:r>
              <a:rPr lang="en-US" altLang="zh-CN" sz="1600" dirty="0"/>
              <a:t>Windows Linux Subsystem 2 (WSL2)</a:t>
            </a:r>
            <a:r>
              <a:rPr lang="zh-CN" altLang="en-US" sz="1600" dirty="0"/>
              <a:t>。（</a:t>
            </a:r>
            <a:r>
              <a:rPr lang="zh-CN" altLang="en-US" sz="1600" dirty="0">
                <a:solidFill>
                  <a:srgbClr val="FF0000"/>
                </a:solidFill>
              </a:rPr>
              <a:t>非常推荐，但安装配置麻烦，有兴趣的话课后自己尝试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2"/>
            <a:r>
              <a:rPr lang="zh-CN" altLang="en-US" sz="1200" dirty="0"/>
              <a:t>安装文档：</a:t>
            </a:r>
            <a:r>
              <a:rPr lang="en-US" altLang="zh-CN" sz="1200" dirty="0">
                <a:hlinkClick r:id="rId4"/>
              </a:rPr>
              <a:t>https://learn.microsoft.com/zh-cn/windows/wsl/install</a:t>
            </a:r>
            <a:endParaRPr lang="en-US" altLang="zh-CN" sz="12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/>
              <a:t>使用不带</a:t>
            </a:r>
            <a:r>
              <a:rPr lang="en-US" altLang="zh-CN" sz="2000" dirty="0"/>
              <a:t>X11</a:t>
            </a:r>
            <a:r>
              <a:rPr lang="zh-CN" altLang="en-US" sz="2000" dirty="0"/>
              <a:t>转发的</a:t>
            </a:r>
            <a:r>
              <a:rPr lang="en-US" altLang="zh-CN" sz="2000" dirty="0"/>
              <a:t>Terminal + </a:t>
            </a:r>
            <a:r>
              <a:rPr lang="en-US" altLang="zh-CN" sz="2000" dirty="0" err="1"/>
              <a:t>Xserver</a:t>
            </a:r>
            <a:r>
              <a:rPr lang="zh-CN" altLang="en-US" sz="2000" dirty="0"/>
              <a:t>服务的组合：</a:t>
            </a:r>
            <a:endParaRPr lang="en-US" altLang="zh-CN" sz="2000" dirty="0"/>
          </a:p>
          <a:p>
            <a:pPr lvl="1"/>
            <a:r>
              <a:rPr lang="en-US" altLang="zh-CN" sz="1600" dirty="0"/>
              <a:t>Terminal</a:t>
            </a:r>
            <a:r>
              <a:rPr lang="zh-CN" altLang="en-US" sz="1600" dirty="0"/>
              <a:t>可选择：免费版</a:t>
            </a:r>
            <a:r>
              <a:rPr lang="en-US" altLang="zh-CN" sz="1600" dirty="0" err="1"/>
              <a:t>Xshell</a:t>
            </a:r>
            <a:r>
              <a:rPr lang="zh-CN" altLang="en-US" sz="1600" dirty="0"/>
              <a:t>（</a:t>
            </a:r>
            <a:r>
              <a:rPr lang="zh-CN" altLang="en-US" sz="1600" dirty="0">
                <a:solidFill>
                  <a:srgbClr val="FF0000"/>
                </a:solidFill>
              </a:rPr>
              <a:t>没有</a:t>
            </a:r>
            <a:r>
              <a:rPr lang="en-US" altLang="zh-CN" sz="1600" dirty="0" err="1">
                <a:solidFill>
                  <a:srgbClr val="FF0000"/>
                </a:solidFill>
              </a:rPr>
              <a:t>Xmanager</a:t>
            </a:r>
            <a:r>
              <a:rPr lang="zh-CN" altLang="en-US" sz="1600" dirty="0">
                <a:solidFill>
                  <a:srgbClr val="FF0000"/>
                </a:solidFill>
              </a:rPr>
              <a:t>全家桶</a:t>
            </a:r>
            <a:r>
              <a:rPr lang="zh-CN" altLang="en-US" sz="1600" dirty="0"/>
              <a:t>），</a:t>
            </a:r>
            <a:r>
              <a:rPr lang="en-US" altLang="zh-CN" sz="1600" dirty="0"/>
              <a:t>Tabby</a:t>
            </a:r>
            <a:r>
              <a:rPr lang="zh-CN" altLang="en-US" sz="1600" dirty="0"/>
              <a:t>（</a:t>
            </a:r>
            <a:r>
              <a:rPr lang="zh-CN" altLang="en-US" sz="1600" dirty="0">
                <a:solidFill>
                  <a:srgbClr val="FF0000"/>
                </a:solidFill>
              </a:rPr>
              <a:t>现在挺火</a:t>
            </a:r>
            <a:r>
              <a:rPr lang="zh-CN" altLang="en-US" sz="1600" dirty="0"/>
              <a:t>），</a:t>
            </a:r>
            <a:r>
              <a:rPr lang="en-US" altLang="zh-CN" sz="1600" dirty="0"/>
              <a:t>PuTTY</a:t>
            </a:r>
            <a:r>
              <a:rPr lang="zh-CN" altLang="en-US" sz="1600" dirty="0"/>
              <a:t>（</a:t>
            </a:r>
            <a:r>
              <a:rPr lang="zh-CN" altLang="en-US" sz="1600" dirty="0">
                <a:solidFill>
                  <a:srgbClr val="FF0000"/>
                </a:solidFill>
              </a:rPr>
              <a:t>专业工具，难学难用</a:t>
            </a:r>
            <a:r>
              <a:rPr lang="zh-CN" altLang="en-US" sz="1600" dirty="0"/>
              <a:t>）等。</a:t>
            </a:r>
            <a:endParaRPr lang="en-US" altLang="zh-CN" sz="1600" dirty="0"/>
          </a:p>
          <a:p>
            <a:pPr lvl="1"/>
            <a:r>
              <a:rPr lang="en-US" altLang="zh-CN" sz="1600" dirty="0" err="1"/>
              <a:t>Xserver</a:t>
            </a:r>
            <a:r>
              <a:rPr lang="zh-CN" altLang="en-US" sz="1600" dirty="0"/>
              <a:t>服务，提供</a:t>
            </a:r>
            <a:r>
              <a:rPr lang="en-US" altLang="zh-CN" sz="1600" dirty="0"/>
              <a:t>X11</a:t>
            </a:r>
            <a:r>
              <a:rPr lang="zh-CN" altLang="en-US" sz="1600" dirty="0"/>
              <a:t>图形转发服务，独立运行：</a:t>
            </a:r>
            <a:r>
              <a:rPr lang="en-US" altLang="zh-CN" sz="1600" dirty="0" err="1"/>
              <a:t>vcXsrv</a:t>
            </a:r>
            <a:r>
              <a:rPr lang="zh-CN" altLang="en-US" sz="1600" dirty="0"/>
              <a:t>（</a:t>
            </a:r>
            <a:r>
              <a:rPr lang="zh-CN" altLang="en-US" sz="1600" dirty="0">
                <a:solidFill>
                  <a:srgbClr val="FF0000"/>
                </a:solidFill>
              </a:rPr>
              <a:t>非得用的话推荐这个，但很久没更新了</a:t>
            </a:r>
            <a:r>
              <a:rPr lang="zh-CN" altLang="en-US" sz="1600" dirty="0"/>
              <a:t>）、</a:t>
            </a:r>
            <a:r>
              <a:rPr lang="en-US" altLang="zh-CN" sz="1600" dirty="0" err="1"/>
              <a:t>Xming</a:t>
            </a:r>
            <a:r>
              <a:rPr lang="zh-CN" altLang="en-US" sz="1600" dirty="0"/>
              <a:t>（</a:t>
            </a:r>
            <a:r>
              <a:rPr lang="zh-CN" altLang="en-US" sz="1600" dirty="0">
                <a:solidFill>
                  <a:srgbClr val="FF0000"/>
                </a:solidFill>
              </a:rPr>
              <a:t>更老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2000" dirty="0"/>
              <a:t>Mac</a:t>
            </a:r>
            <a:r>
              <a:rPr lang="zh-CN" altLang="en-US" sz="2000" dirty="0"/>
              <a:t>自带</a:t>
            </a:r>
            <a:r>
              <a:rPr lang="en-US" altLang="zh-CN" sz="2000" dirty="0"/>
              <a:t>Terminal</a:t>
            </a:r>
            <a:r>
              <a:rPr lang="zh-CN" altLang="en-US" sz="2000" dirty="0"/>
              <a:t>，所以只需要安装</a:t>
            </a:r>
            <a:r>
              <a:rPr lang="en-US" altLang="zh-CN" sz="2000" dirty="0"/>
              <a:t>x11</a:t>
            </a:r>
            <a:r>
              <a:rPr lang="zh-CN" altLang="en-US" sz="2000" dirty="0"/>
              <a:t>转发工具：</a:t>
            </a:r>
            <a:endParaRPr lang="en-US" altLang="zh-CN" sz="2000" dirty="0"/>
          </a:p>
          <a:p>
            <a:pPr lvl="1"/>
            <a:r>
              <a:rPr lang="en-US" altLang="zh-CN" sz="1600" dirty="0" err="1"/>
              <a:t>XQuartz</a:t>
            </a:r>
            <a:r>
              <a:rPr lang="zh-CN" altLang="en-US" sz="1600" dirty="0"/>
              <a:t>，下载后用</a:t>
            </a:r>
            <a:r>
              <a:rPr lang="en-US" altLang="zh-CN" sz="1600" dirty="0"/>
              <a:t>mac</a:t>
            </a:r>
            <a:r>
              <a:rPr lang="zh-CN" altLang="en-US" sz="1600" dirty="0"/>
              <a:t>的安装器安装即可使用。（</a:t>
            </a:r>
            <a:r>
              <a:rPr lang="en-US" altLang="zh-CN" sz="1600" dirty="0">
                <a:solidFill>
                  <a:srgbClr val="FF0000"/>
                </a:solidFill>
              </a:rPr>
              <a:t>MacOS</a:t>
            </a:r>
            <a:r>
              <a:rPr lang="zh-CN" altLang="en-US" sz="1600" dirty="0">
                <a:solidFill>
                  <a:srgbClr val="FF0000"/>
                </a:solidFill>
              </a:rPr>
              <a:t>上没得选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2"/>
            <a:r>
              <a:rPr lang="en-US" altLang="zh-CN" sz="1200" dirty="0">
                <a:hlinkClick r:id="rId2"/>
              </a:rPr>
              <a:t>https://docs.ihep.ac.cn/link/AA9C830E6C26604B9484C389DEEC07FD86</a:t>
            </a:r>
            <a:endParaRPr lang="en-US" altLang="zh-CN" sz="1200" dirty="0"/>
          </a:p>
          <a:p>
            <a:pPr lvl="2"/>
            <a:r>
              <a:rPr lang="zh-CN" altLang="en-US" sz="1200" dirty="0"/>
              <a:t>有效期限：</a:t>
            </a:r>
            <a:r>
              <a:rPr lang="en-US" altLang="zh-CN" sz="1200" dirty="0"/>
              <a:t>2024-09-21 09:40</a:t>
            </a:r>
          </a:p>
          <a:p>
            <a:r>
              <a:rPr lang="zh-CN" altLang="en-US" sz="2000" dirty="0"/>
              <a:t>使用</a:t>
            </a:r>
            <a:r>
              <a:rPr lang="en-US" altLang="zh-CN" sz="2000" u="sng" dirty="0"/>
              <a:t>`</a:t>
            </a:r>
            <a:r>
              <a:rPr lang="en-US" altLang="zh-CN" sz="2000" u="sng" dirty="0" err="1"/>
              <a:t>ssh</a:t>
            </a:r>
            <a:r>
              <a:rPr lang="en-US" altLang="zh-CN" sz="2000" u="sng" dirty="0"/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–Y</a:t>
            </a:r>
            <a:r>
              <a:rPr lang="en-US" altLang="zh-CN" sz="2000" u="sng" dirty="0"/>
              <a:t> schxxx@lxlogin.ihep.ac.cn`</a:t>
            </a:r>
            <a:r>
              <a:rPr lang="zh-CN" altLang="en-US" sz="2000" dirty="0"/>
              <a:t>的方式登录集群，开启</a:t>
            </a:r>
            <a:r>
              <a:rPr lang="en-US" altLang="zh-CN" sz="2000" dirty="0"/>
              <a:t>x11</a:t>
            </a:r>
            <a:r>
              <a:rPr lang="zh-CN" altLang="en-US" sz="2000" dirty="0"/>
              <a:t>转发，可以使用图形交互界面。</a:t>
            </a:r>
            <a:endParaRPr lang="en-US" altLang="zh-CN" sz="2000" dirty="0"/>
          </a:p>
          <a:p>
            <a:pPr lvl="1"/>
            <a:r>
              <a:rPr lang="zh-CN" altLang="en-US" sz="1600" dirty="0"/>
              <a:t>记得加</a:t>
            </a:r>
            <a:r>
              <a:rPr lang="en-US" altLang="zh-CN" sz="1600" dirty="0"/>
              <a:t>-Y</a:t>
            </a:r>
            <a:r>
              <a:rPr lang="zh-CN" altLang="en-US" sz="1600" dirty="0"/>
              <a:t>参数</a:t>
            </a:r>
            <a:endParaRPr lang="en-US" altLang="zh-CN" sz="1600" dirty="0"/>
          </a:p>
          <a:p>
            <a:pPr lvl="1"/>
            <a:r>
              <a:rPr lang="zh-CN" altLang="en-US" sz="1600" dirty="0"/>
              <a:t>用</a:t>
            </a:r>
            <a:r>
              <a:rPr lang="en-US" altLang="zh-CN" sz="1600" dirty="0"/>
              <a:t>`display`</a:t>
            </a:r>
            <a:r>
              <a:rPr lang="zh-CN" altLang="en-US" sz="1600" dirty="0"/>
              <a:t>命令测试是否正确做到</a:t>
            </a:r>
            <a:r>
              <a:rPr lang="en-US" altLang="zh-CN" sz="1600" dirty="0"/>
              <a:t>x11</a:t>
            </a:r>
            <a:r>
              <a:rPr lang="zh-CN" altLang="en-US" sz="1600" dirty="0"/>
              <a:t>转发。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E06EEA-38CD-428C-82A1-663605203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86C86D-5DA1-4217-8510-FABFC3560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6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D29FD-B96E-EE44-3979-284B8127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ROOT</a:t>
            </a:r>
            <a:r>
              <a:rPr lang="zh-CN" altLang="en-US" dirty="0"/>
              <a:t>前置知识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618B33-1FBE-54D3-8D06-C2A3B2A0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C++</a:t>
            </a:r>
            <a:r>
              <a:rPr lang="zh-CN" altLang="en-US" dirty="0"/>
              <a:t>或</a:t>
            </a:r>
            <a:r>
              <a:rPr lang="en-US" altLang="zh-CN" dirty="0"/>
              <a:t>Python</a:t>
            </a:r>
            <a:r>
              <a:rPr lang="zh-CN" altLang="en-US" dirty="0"/>
              <a:t>，基本思路为学到</a:t>
            </a:r>
            <a:r>
              <a:rPr lang="zh-CN" altLang="en-US" b="1" u="sng" dirty="0"/>
              <a:t>类</a:t>
            </a:r>
            <a:r>
              <a:rPr lang="en-US" altLang="zh-CN" b="1" u="sng" dirty="0"/>
              <a:t>(class)</a:t>
            </a:r>
            <a:r>
              <a:rPr lang="zh-CN" altLang="en-US" dirty="0"/>
              <a:t>的知识即可上手</a:t>
            </a:r>
            <a:r>
              <a:rPr lang="en-US" altLang="zh-CN" dirty="0"/>
              <a:t>ROOT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C++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en-US" dirty="0"/>
              <a:t>学习</a:t>
            </a:r>
            <a:r>
              <a:rPr lang="en-US" altLang="zh-CN" dirty="0"/>
              <a:t>《C++ Primer》</a:t>
            </a:r>
            <a:r>
              <a:rPr lang="zh-CN" altLang="en-US" dirty="0"/>
              <a:t>第一部分的知识，</a:t>
            </a:r>
            <a:endParaRPr lang="en-US" altLang="zh-CN" dirty="0"/>
          </a:p>
          <a:p>
            <a:pPr lvl="2"/>
            <a:r>
              <a:rPr lang="en-US" altLang="zh-CN" dirty="0"/>
              <a:t>CPP Reference</a:t>
            </a:r>
            <a:r>
              <a:rPr lang="zh-CN" altLang="en-US" dirty="0"/>
              <a:t>，</a:t>
            </a:r>
            <a:r>
              <a:rPr lang="en-US" altLang="zh-CN" dirty="0">
                <a:hlinkClick r:id="rId2"/>
              </a:rPr>
              <a:t>https://zh.cppreference.com/w/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Python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en-US" dirty="0"/>
              <a:t>学习</a:t>
            </a:r>
            <a:r>
              <a:rPr lang="en-US" altLang="zh-CN" dirty="0"/>
              <a:t>《Python</a:t>
            </a:r>
            <a:r>
              <a:rPr lang="zh-CN" altLang="en-US" dirty="0"/>
              <a:t>编程 从入门到实践</a:t>
            </a:r>
            <a:r>
              <a:rPr lang="en-US" altLang="zh-CN" dirty="0"/>
              <a:t>》</a:t>
            </a:r>
            <a:r>
              <a:rPr lang="zh-CN" altLang="en-US" dirty="0"/>
              <a:t>第一部分的知识，</a:t>
            </a:r>
            <a:endParaRPr lang="en-US" altLang="zh-CN" dirty="0"/>
          </a:p>
          <a:p>
            <a:pPr lvl="2"/>
            <a:r>
              <a:rPr lang="en-US" altLang="zh-CN" dirty="0"/>
              <a:t>Python Docs</a:t>
            </a:r>
            <a:r>
              <a:rPr lang="zh-CN" altLang="en-US" dirty="0"/>
              <a:t>，</a:t>
            </a:r>
            <a:r>
              <a:rPr lang="en-US" altLang="zh-CN" dirty="0">
                <a:hlinkClick r:id="rId3"/>
              </a:rPr>
              <a:t>https://docs.python.org/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概率论和数理统计：</a:t>
            </a:r>
            <a:endParaRPr lang="en-US" altLang="zh-CN" dirty="0"/>
          </a:p>
          <a:p>
            <a:pPr lvl="1"/>
            <a:r>
              <a:rPr lang="zh-CN" altLang="en-US" dirty="0"/>
              <a:t>均值、方差、误差、直方图、分布、拟合等基本概念。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C4CA14-6FAC-28B3-BC7C-B934C9380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B966-E12C-4D86-4CE7-77B937095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1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9F441-3655-4EDA-900B-F11143DA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C++</a:t>
            </a:r>
            <a:r>
              <a:rPr lang="zh-CN" altLang="en-US" dirty="0"/>
              <a:t>还是用</a:t>
            </a:r>
            <a:r>
              <a:rPr lang="en-US" altLang="zh-CN" dirty="0"/>
              <a:t>Python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858A22-6302-4B15-A554-4DCC9897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ROOT(C++)</a:t>
            </a:r>
            <a:r>
              <a:rPr lang="zh-CN" altLang="en-US" dirty="0"/>
              <a:t>和</a:t>
            </a:r>
            <a:r>
              <a:rPr lang="en-US" altLang="zh-CN" dirty="0"/>
              <a:t>ROOT(Python)</a:t>
            </a:r>
            <a:r>
              <a:rPr lang="zh-CN" altLang="en-US" dirty="0"/>
              <a:t>在软件功能上没有区别，用法大体一致。如何选择？</a:t>
            </a:r>
            <a:endParaRPr lang="en-US" altLang="zh-CN" dirty="0"/>
          </a:p>
          <a:p>
            <a:pPr lvl="1"/>
            <a:r>
              <a:rPr lang="zh-CN" altLang="en-US" dirty="0"/>
              <a:t>用</a:t>
            </a:r>
            <a:r>
              <a:rPr lang="en-US" altLang="zh-CN" dirty="0"/>
              <a:t>Python</a:t>
            </a:r>
            <a:r>
              <a:rPr lang="zh-CN" altLang="en-US" dirty="0"/>
              <a:t>的优点：</a:t>
            </a:r>
            <a:endParaRPr lang="en-US" altLang="zh-CN" dirty="0"/>
          </a:p>
          <a:p>
            <a:pPr lvl="2"/>
            <a:r>
              <a:rPr lang="en-US" altLang="zh-CN" dirty="0"/>
              <a:t>Python</a:t>
            </a:r>
            <a:r>
              <a:rPr lang="zh-CN" altLang="en-US" dirty="0"/>
              <a:t>比</a:t>
            </a:r>
            <a:r>
              <a:rPr lang="en-US" altLang="zh-CN" dirty="0"/>
              <a:t>C++</a:t>
            </a:r>
            <a:r>
              <a:rPr lang="zh-CN" altLang="en-US" dirty="0"/>
              <a:t>好学、上手快、语法宽松、</a:t>
            </a:r>
            <a:r>
              <a:rPr lang="en-US" altLang="zh-CN" dirty="0"/>
              <a:t>debug</a:t>
            </a:r>
            <a:r>
              <a:rPr lang="zh-CN" altLang="en-US" dirty="0"/>
              <a:t>容易，</a:t>
            </a:r>
            <a:endParaRPr lang="en-US" altLang="zh-CN" dirty="0"/>
          </a:p>
          <a:p>
            <a:pPr lvl="2"/>
            <a:r>
              <a:rPr lang="en-US" altLang="zh-CN" dirty="0"/>
              <a:t>Python</a:t>
            </a:r>
            <a:r>
              <a:rPr lang="zh-CN" altLang="en-US" dirty="0"/>
              <a:t>扩展包丰富，引用其他外部库方便。</a:t>
            </a:r>
            <a:endParaRPr lang="en-US" altLang="zh-CN" dirty="0"/>
          </a:p>
          <a:p>
            <a:pPr lvl="1"/>
            <a:r>
              <a:rPr lang="zh-CN" altLang="en-US" dirty="0"/>
              <a:t>用</a:t>
            </a:r>
            <a:r>
              <a:rPr lang="en-US" altLang="zh-CN" dirty="0"/>
              <a:t>C++</a:t>
            </a:r>
            <a:r>
              <a:rPr lang="zh-CN" altLang="en-US" dirty="0"/>
              <a:t>的优点：</a:t>
            </a:r>
            <a:endParaRPr lang="en-US" altLang="zh-CN" dirty="0"/>
          </a:p>
          <a:p>
            <a:pPr lvl="2"/>
            <a:r>
              <a:rPr lang="zh-CN" altLang="en-US" dirty="0"/>
              <a:t>所有</a:t>
            </a:r>
            <a:r>
              <a:rPr lang="en-US" altLang="zh-CN" dirty="0"/>
              <a:t>ROOT</a:t>
            </a:r>
            <a:r>
              <a:rPr lang="zh-CN" altLang="en-US" dirty="0"/>
              <a:t>文档和教学都是</a:t>
            </a:r>
            <a:r>
              <a:rPr lang="en-US" altLang="zh-CN" dirty="0"/>
              <a:t>C++</a:t>
            </a:r>
            <a:r>
              <a:rPr lang="zh-CN" altLang="en-US" dirty="0"/>
              <a:t>，包括本课程，</a:t>
            </a:r>
            <a:endParaRPr lang="en-US" altLang="zh-CN" dirty="0"/>
          </a:p>
          <a:p>
            <a:pPr lvl="2"/>
            <a:r>
              <a:rPr lang="zh-CN" altLang="en-US" dirty="0"/>
              <a:t>几乎所有高能物理实验的祖传软件都是</a:t>
            </a:r>
            <a:r>
              <a:rPr lang="en-US" altLang="zh-CN" dirty="0"/>
              <a:t>C++</a:t>
            </a:r>
            <a:r>
              <a:rPr lang="zh-CN" altLang="en-US" dirty="0"/>
              <a:t>，并且深度使用</a:t>
            </a:r>
            <a:r>
              <a:rPr lang="en-US" altLang="zh-CN" dirty="0"/>
              <a:t>C++</a:t>
            </a:r>
            <a:r>
              <a:rPr lang="zh-CN" altLang="en-US" dirty="0"/>
              <a:t>的</a:t>
            </a:r>
            <a:r>
              <a:rPr lang="en-US" altLang="zh-CN" dirty="0"/>
              <a:t>ROOT</a:t>
            </a:r>
            <a:r>
              <a:rPr lang="zh-CN" altLang="en-US" dirty="0"/>
              <a:t>，</a:t>
            </a:r>
            <a:endParaRPr lang="en-US" altLang="zh-CN" dirty="0"/>
          </a:p>
          <a:p>
            <a:pPr lvl="2"/>
            <a:r>
              <a:rPr lang="en-US" altLang="zh-CN" dirty="0"/>
              <a:t>C++</a:t>
            </a:r>
            <a:r>
              <a:rPr lang="zh-CN" altLang="en-US" dirty="0"/>
              <a:t>的程序编译之后比</a:t>
            </a:r>
            <a:r>
              <a:rPr lang="en-US" altLang="zh-CN" dirty="0"/>
              <a:t>Python</a:t>
            </a:r>
            <a:r>
              <a:rPr lang="zh-CN" altLang="en-US" dirty="0"/>
              <a:t>运行得快。</a:t>
            </a:r>
            <a:endParaRPr lang="en-US" altLang="zh-CN" dirty="0"/>
          </a:p>
          <a:p>
            <a:r>
              <a:rPr lang="zh-CN" altLang="en-US" dirty="0"/>
              <a:t>建议：问问你们的导师、师兄师姐，你未来的工作更需要用哪个语言的</a:t>
            </a:r>
            <a:r>
              <a:rPr lang="en-US" altLang="zh-CN" dirty="0"/>
              <a:t>ROOT</a:t>
            </a:r>
            <a:r>
              <a:rPr lang="zh-CN" altLang="en-US" dirty="0"/>
              <a:t>？</a:t>
            </a: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A3136A-E9AC-44E4-8021-5375581F7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97CB26-396C-4B04-8538-283D7269C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3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88127-7986-4586-B598-69E2F999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本课程脚本食用方式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0269F-D9D2-4EE0-B32A-0E20D2BD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没有</a:t>
            </a:r>
            <a:r>
              <a:rPr lang="en-US" altLang="zh-CN" dirty="0" err="1"/>
              <a:t>Xserver</a:t>
            </a:r>
            <a:r>
              <a:rPr lang="zh-CN" altLang="en-US" dirty="0"/>
              <a:t>的</a:t>
            </a:r>
            <a:r>
              <a:rPr lang="en-US" altLang="zh-CN" dirty="0"/>
              <a:t>terminal</a:t>
            </a:r>
            <a:r>
              <a:rPr lang="zh-CN" altLang="en-US" dirty="0"/>
              <a:t>记得打开</a:t>
            </a:r>
            <a:r>
              <a:rPr lang="en-US" altLang="zh-CN" dirty="0" err="1"/>
              <a:t>vcXsrv</a:t>
            </a:r>
            <a:r>
              <a:rPr lang="zh-CN" altLang="en-US" dirty="0"/>
              <a:t>或</a:t>
            </a:r>
            <a:r>
              <a:rPr lang="en-US" altLang="zh-CN" dirty="0" err="1"/>
              <a:t>Xming</a:t>
            </a:r>
            <a:r>
              <a:rPr lang="zh-CN" altLang="en-US" dirty="0"/>
              <a:t>的</a:t>
            </a:r>
            <a:r>
              <a:rPr lang="en-US" altLang="zh-CN" dirty="0"/>
              <a:t>x11</a:t>
            </a:r>
            <a:r>
              <a:rPr lang="zh-CN" altLang="en-US" dirty="0"/>
              <a:t>转发。</a:t>
            </a:r>
            <a:endParaRPr lang="en-US" altLang="zh-CN" dirty="0"/>
          </a:p>
          <a:p>
            <a:r>
              <a:rPr lang="zh-CN" altLang="en-US" dirty="0"/>
              <a:t>记得</a:t>
            </a:r>
            <a:r>
              <a:rPr lang="en-US" altLang="zh-CN" dirty="0" err="1"/>
              <a:t>ssh</a:t>
            </a:r>
            <a:r>
              <a:rPr lang="zh-CN" altLang="en-US" dirty="0"/>
              <a:t>登录命令带上</a:t>
            </a:r>
            <a:r>
              <a:rPr lang="en-US" altLang="zh-CN" dirty="0"/>
              <a:t>–Y</a:t>
            </a:r>
            <a:r>
              <a:rPr lang="zh-CN" altLang="en-US" dirty="0"/>
              <a:t>参数。</a:t>
            </a:r>
            <a:endParaRPr lang="en-US" altLang="zh-CN" dirty="0"/>
          </a:p>
          <a:p>
            <a:r>
              <a:rPr lang="zh-CN" altLang="en-US" dirty="0"/>
              <a:t>拷贝本课程脚本文件到本地</a:t>
            </a:r>
            <a:r>
              <a:rPr lang="en-US" altLang="zh-CN" dirty="0"/>
              <a:t>: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53137-5163-4A5B-BFD3-8D6629FB5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E75476-F7FB-4BCC-B930-1580714D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5D1786-F340-4C80-B033-C98A410900AA}"/>
              </a:ext>
            </a:extLst>
          </p:cNvPr>
          <p:cNvSpPr/>
          <p:nvPr/>
        </p:nvSpPr>
        <p:spPr>
          <a:xfrm>
            <a:off x="315213" y="3091106"/>
            <a:ext cx="11561574" cy="15986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g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it</a:t>
            </a:r>
            <a:r>
              <a:rPr lang="zh-CN" altLang="en-US" sz="1600" dirty="0">
                <a:solidFill>
                  <a:srgbClr val="EFF0F1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clone</a:t>
            </a:r>
            <a:r>
              <a:rPr lang="zh-CN" altLang="en-US" sz="1600" dirty="0">
                <a:solidFill>
                  <a:srgbClr val="EFF0F1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https://code.ihep.ac.cn/zhangxuantong/root-tutorial.git</a:t>
            </a:r>
            <a:endParaRPr lang="en-US" altLang="zh-CN" sz="16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&gt; cd root-tutorial/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&gt; ls 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Macro-</a:t>
            </a:r>
            <a:r>
              <a:rPr lang="en-US" altLang="zh-CN" sz="1600" dirty="0" err="1">
                <a:latin typeface="Consolas" panose="020B0609020204030204" pitchFamily="49" charset="0"/>
              </a:rPr>
              <a:t>file.C</a:t>
            </a:r>
            <a:r>
              <a:rPr lang="en-US" altLang="zh-CN" sz="1600" dirty="0">
                <a:latin typeface="Consolas" panose="020B0609020204030204" pitchFamily="49" charset="0"/>
              </a:rPr>
              <a:t>  Macro-</a:t>
            </a:r>
            <a:r>
              <a:rPr lang="en-US" altLang="zh-CN" sz="1600" dirty="0" err="1">
                <a:latin typeface="Consolas" panose="020B0609020204030204" pitchFamily="49" charset="0"/>
              </a:rPr>
              <a:t>fit.C</a:t>
            </a:r>
            <a:r>
              <a:rPr lang="en-US" altLang="zh-CN" sz="1600" dirty="0">
                <a:latin typeface="Consolas" panose="020B0609020204030204" pitchFamily="49" charset="0"/>
              </a:rPr>
              <a:t>  Macro-tf1.C  Macro-</a:t>
            </a:r>
            <a:r>
              <a:rPr lang="en-US" altLang="zh-CN" sz="1600" dirty="0" err="1">
                <a:latin typeface="Consolas" panose="020B0609020204030204" pitchFamily="49" charset="0"/>
              </a:rPr>
              <a:t>tgraph.C</a:t>
            </a:r>
            <a:r>
              <a:rPr lang="en-US" altLang="zh-CN" sz="1600" dirty="0">
                <a:latin typeface="Consolas" panose="020B0609020204030204" pitchFamily="49" charset="0"/>
              </a:rPr>
              <a:t>  Macro-th1.C  Macro-</a:t>
            </a:r>
            <a:r>
              <a:rPr lang="en-US" altLang="zh-CN" sz="1600" dirty="0" err="1">
                <a:latin typeface="Consolas" panose="020B0609020204030204" pitchFamily="49" charset="0"/>
              </a:rPr>
              <a:t>tree.C</a:t>
            </a:r>
            <a:r>
              <a:rPr lang="en-US" altLang="zh-CN" sz="1600" dirty="0">
                <a:latin typeface="Consolas" panose="020B0609020204030204" pitchFamily="49" charset="0"/>
              </a:rPr>
              <a:t>  Macro1.C  README.md</a:t>
            </a:r>
            <a:endParaRPr lang="en-US" altLang="zh-CN" sz="160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1990243A-2F34-AB0E-9DBC-1FF812CF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安装和使用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FC011-6B94-DC00-7967-2761FA4D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73EEC-5CEC-449D-CE53-D0AED9E8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3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8D619-5EC1-925E-5D87-598DE30C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376D3D-C2B7-BD42-9B30-51C0EA63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143001"/>
            <a:ext cx="11139054" cy="5033963"/>
          </a:xfrm>
        </p:spPr>
        <p:txBody>
          <a:bodyPr/>
          <a:lstStyle/>
          <a:p>
            <a:r>
              <a:rPr lang="zh-CN" altLang="en-US" dirty="0"/>
              <a:t>对于集群用户，</a:t>
            </a:r>
            <a:r>
              <a:rPr lang="en-US" altLang="zh-CN" dirty="0"/>
              <a:t>ROOT</a:t>
            </a:r>
            <a:r>
              <a:rPr lang="zh-CN" altLang="en-US" dirty="0"/>
              <a:t>已经安装好，默认版本</a:t>
            </a:r>
            <a:r>
              <a:rPr lang="en-US" altLang="zh-CN" dirty="0"/>
              <a:t>v6.32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zh-CN" altLang="en-US" dirty="0"/>
              <a:t>默认可以直接使用</a:t>
            </a:r>
            <a:r>
              <a:rPr lang="en-US" altLang="zh-CN" dirty="0"/>
              <a:t>root</a:t>
            </a:r>
            <a:r>
              <a:rPr lang="zh-CN" altLang="en-US" dirty="0"/>
              <a:t>命令，</a:t>
            </a:r>
            <a:endParaRPr lang="en-US" altLang="zh-CN" dirty="0"/>
          </a:p>
          <a:p>
            <a:pPr lvl="1"/>
            <a:r>
              <a:rPr lang="zh-CN" altLang="en-US" dirty="0"/>
              <a:t>也可以使用</a:t>
            </a:r>
            <a:r>
              <a:rPr lang="en-US" altLang="zh-CN" dirty="0" err="1"/>
              <a:t>cvmfs</a:t>
            </a:r>
            <a:r>
              <a:rPr lang="zh-CN" altLang="en-US" dirty="0"/>
              <a:t>上的</a:t>
            </a:r>
            <a:r>
              <a:rPr lang="en-US" altLang="zh-CN" dirty="0"/>
              <a:t>root</a:t>
            </a:r>
            <a:r>
              <a:rPr lang="zh-CN" altLang="en-US" dirty="0"/>
              <a:t>环境，如：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对于本地用户，安装</a:t>
            </a:r>
            <a:r>
              <a:rPr lang="en-US" altLang="zh-CN" dirty="0"/>
              <a:t>ROOT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Linux/Mac</a:t>
            </a:r>
            <a:r>
              <a:rPr lang="zh-CN" altLang="en-US" dirty="0"/>
              <a:t>用户：</a:t>
            </a:r>
            <a:endParaRPr lang="en-US" altLang="zh-CN" dirty="0"/>
          </a:p>
          <a:p>
            <a:pPr lvl="2"/>
            <a:r>
              <a:rPr lang="zh-CN" altLang="en-US" dirty="0"/>
              <a:t>使用安装命令安装：在</a:t>
            </a:r>
            <a:r>
              <a:rPr lang="en-US" altLang="zh-CN" dirty="0" err="1"/>
              <a:t>epel</a:t>
            </a:r>
            <a:r>
              <a:rPr lang="en-US" altLang="zh-CN" dirty="0"/>
              <a:t>-release</a:t>
            </a:r>
            <a:r>
              <a:rPr lang="zh-CN" altLang="en-US" dirty="0"/>
              <a:t>库里，</a:t>
            </a:r>
            <a:r>
              <a:rPr lang="en-US" altLang="zh-CN" dirty="0" err="1"/>
              <a:t>dnf</a:t>
            </a:r>
            <a:r>
              <a:rPr lang="en-US" altLang="zh-CN" dirty="0"/>
              <a:t>/yum/brew</a:t>
            </a:r>
            <a:r>
              <a:rPr lang="zh-CN" altLang="en-US" dirty="0"/>
              <a:t>等安装命令直接可安装。</a:t>
            </a:r>
            <a:endParaRPr lang="en-US" altLang="zh-CN" dirty="0"/>
          </a:p>
          <a:p>
            <a:pPr lvl="2"/>
            <a:r>
              <a:rPr lang="zh-CN" altLang="en-US" dirty="0"/>
              <a:t>使用预编译包安装：下载对应版本的预编译包后解压，可直接使用。</a:t>
            </a:r>
            <a:endParaRPr lang="en-US" altLang="zh-CN" dirty="0"/>
          </a:p>
          <a:p>
            <a:pPr lvl="2"/>
            <a:r>
              <a:rPr lang="zh-CN" altLang="en-US" dirty="0"/>
              <a:t>手动编译：需要准备编译环境</a:t>
            </a:r>
            <a:r>
              <a:rPr lang="en-US" altLang="zh-CN" dirty="0"/>
              <a:t>(</a:t>
            </a:r>
            <a:r>
              <a:rPr lang="en-US" altLang="zh-CN" dirty="0" err="1"/>
              <a:t>gcc</a:t>
            </a:r>
            <a:r>
              <a:rPr lang="en-US" altLang="zh-CN" dirty="0"/>
              <a:t>/</a:t>
            </a:r>
            <a:r>
              <a:rPr lang="en-US" altLang="zh-CN" dirty="0" err="1"/>
              <a:t>c++</a:t>
            </a:r>
            <a:r>
              <a:rPr lang="en-US" altLang="zh-CN" dirty="0"/>
              <a:t>/clang)</a:t>
            </a:r>
            <a:r>
              <a:rPr lang="zh-CN" altLang="en-US" dirty="0"/>
              <a:t>，下载源码后用</a:t>
            </a:r>
            <a:r>
              <a:rPr lang="en-US" altLang="zh-CN" dirty="0" err="1"/>
              <a:t>cmake</a:t>
            </a:r>
            <a:r>
              <a:rPr lang="zh-CN" altLang="en-US" dirty="0"/>
              <a:t>等工具编译。</a:t>
            </a:r>
            <a:endParaRPr lang="en-US" altLang="zh-CN" dirty="0"/>
          </a:p>
          <a:p>
            <a:pPr lvl="1"/>
            <a:r>
              <a:rPr lang="en-US" altLang="zh-CN" dirty="0"/>
              <a:t>Windows</a:t>
            </a:r>
            <a:r>
              <a:rPr lang="zh-CN" altLang="en-US" dirty="0"/>
              <a:t>用户：</a:t>
            </a:r>
            <a:endParaRPr lang="en-US" altLang="zh-CN" dirty="0"/>
          </a:p>
          <a:p>
            <a:pPr lvl="2"/>
            <a:r>
              <a:rPr lang="zh-CN" altLang="en-US" dirty="0"/>
              <a:t>通过</a:t>
            </a:r>
            <a:r>
              <a:rPr lang="en-US" altLang="zh-CN" dirty="0" err="1"/>
              <a:t>Cmake</a:t>
            </a:r>
            <a:r>
              <a:rPr lang="en-US" altLang="zh-CN" dirty="0"/>
              <a:t>/Microsoft </a:t>
            </a:r>
            <a:r>
              <a:rPr lang="en-US" altLang="zh-CN" dirty="0" err="1"/>
              <a:t>Visuall</a:t>
            </a:r>
            <a:r>
              <a:rPr lang="en-US" altLang="zh-CN" dirty="0"/>
              <a:t> C++</a:t>
            </a:r>
            <a:r>
              <a:rPr lang="zh-CN" altLang="en-US" dirty="0"/>
              <a:t>编译，或安装</a:t>
            </a:r>
            <a:r>
              <a:rPr lang="en-US" altLang="zh-CN" dirty="0"/>
              <a:t>python</a:t>
            </a:r>
            <a:r>
              <a:rPr lang="zh-CN" altLang="en-US" dirty="0"/>
              <a:t>版本</a:t>
            </a:r>
            <a:r>
              <a:rPr lang="en-US" altLang="zh-CN" dirty="0"/>
              <a:t>ROOT</a:t>
            </a:r>
            <a:r>
              <a:rPr lang="zh-CN" altLang="en-US" dirty="0"/>
              <a:t>。</a:t>
            </a:r>
            <a:endParaRPr lang="en-US" altLang="zh-CN" dirty="0"/>
          </a:p>
          <a:p>
            <a:pPr lvl="2"/>
            <a:r>
              <a:rPr lang="en-US" altLang="zh-CN" dirty="0"/>
              <a:t>[</a:t>
            </a:r>
            <a:r>
              <a:rPr lang="en-US" altLang="zh-CN" dirty="0">
                <a:hlinkClick r:id="rId2"/>
              </a:rPr>
              <a:t>LearnMore</a:t>
            </a:r>
            <a:r>
              <a:rPr lang="en-US" altLang="zh-CN" dirty="0"/>
              <a:t>]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E1021-D939-D0AF-D704-B1A811F0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3C9E7A-62B5-2146-B13B-238BE8C31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38446B-6FD5-7FBE-A74A-EDA38B5FB80E}"/>
              </a:ext>
            </a:extLst>
          </p:cNvPr>
          <p:cNvSpPr/>
          <p:nvPr/>
        </p:nvSpPr>
        <p:spPr>
          <a:xfrm>
            <a:off x="101600" y="2596503"/>
            <a:ext cx="11988800" cy="37053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Consolas" panose="020B0609020204030204" pitchFamily="49" charset="0"/>
              </a:rPr>
              <a:t>source /cvmfs/sft.cern.ch/lcg/app/releases/ROOT/6.32.04/x86_64-almalinux9.4-gcc114-opt/bin/thisroot.sh</a:t>
            </a:r>
          </a:p>
        </p:txBody>
      </p:sp>
    </p:spTree>
    <p:extLst>
      <p:ext uri="{BB962C8B-B14F-4D97-AF65-F5344CB8AC3E}">
        <p14:creationId xmlns:p14="http://schemas.microsoft.com/office/powerpoint/2010/main" val="289151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B464A-E800-E680-1AC4-4ECD890F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用命令行运行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53DD31-0210-6E5B-F42E-7A7B0DCE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命令行（</a:t>
            </a:r>
            <a:r>
              <a:rPr lang="en-US" altLang="zh-CN" dirty="0"/>
              <a:t>Prompt</a:t>
            </a:r>
            <a:r>
              <a:rPr lang="zh-CN" altLang="en-US" dirty="0"/>
              <a:t>）方式，交互式地打开并使用</a:t>
            </a:r>
            <a:r>
              <a:rPr lang="en-US" altLang="zh-CN" dirty="0"/>
              <a:t>ROOT</a:t>
            </a:r>
            <a:r>
              <a:rPr lang="zh-CN" altLang="en-US" dirty="0"/>
              <a:t>：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17D1B-B738-C677-49D7-7DC4D3C1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7FD2AA-B7A0-334A-8FCD-D2F36B5A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326B6E-8AFD-6A57-9664-81ABC0A5FE97}"/>
              </a:ext>
            </a:extLst>
          </p:cNvPr>
          <p:cNvSpPr/>
          <p:nvPr/>
        </p:nvSpPr>
        <p:spPr>
          <a:xfrm>
            <a:off x="478785" y="2678121"/>
            <a:ext cx="11234430" cy="25610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root –l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[0] 1+1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(int) 2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[1] sqrt</a:t>
            </a:r>
            <a: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3.</a:t>
            </a:r>
            <a: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(double) 1.7320508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[2] </a:t>
            </a:r>
            <a:r>
              <a:rPr lang="en-US" altLang="zh-CN" sz="1600" dirty="0" err="1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TMath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::Pi</a:t>
            </a:r>
            <a: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(double) 3.1415927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[3] </a:t>
            </a:r>
            <a:r>
              <a:rPr lang="en-US" altLang="zh-CN" sz="1600" dirty="0" err="1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TMath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::Sin</a:t>
            </a:r>
            <a: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2*</a:t>
            </a:r>
            <a:r>
              <a:rPr lang="en-US" altLang="zh-CN" sz="1600" dirty="0" err="1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TMath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::Pi()</a:t>
            </a:r>
            <a: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altLang="zh-CN" sz="16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(double) -2.4492936e-16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9F7BDD65-7E27-305D-9C28-3D3D4B796FBF}"/>
              </a:ext>
            </a:extLst>
          </p:cNvPr>
          <p:cNvSpPr/>
          <p:nvPr/>
        </p:nvSpPr>
        <p:spPr>
          <a:xfrm>
            <a:off x="1840576" y="1976194"/>
            <a:ext cx="2503807" cy="749572"/>
          </a:xfrm>
          <a:prstGeom prst="wedgeRoundRectCallout">
            <a:avLst>
              <a:gd name="adj1" fmla="val -51943"/>
              <a:gd name="adj2" fmla="val 897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在集群中使用</a:t>
            </a:r>
            <a:br>
              <a:rPr lang="en-US" altLang="zh-CN" dirty="0"/>
            </a:br>
            <a:r>
              <a:rPr lang="en-US" altLang="zh-CN" dirty="0"/>
              <a:t>ROOT</a:t>
            </a:r>
            <a:r>
              <a:rPr lang="zh-CN" altLang="en-US" dirty="0"/>
              <a:t>命令打开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EAFDA8-4EDC-518A-2993-82C5B7DD2C2F}"/>
              </a:ext>
            </a:extLst>
          </p:cNvPr>
          <p:cNvSpPr/>
          <p:nvPr/>
        </p:nvSpPr>
        <p:spPr>
          <a:xfrm>
            <a:off x="529804" y="2725766"/>
            <a:ext cx="1161641" cy="5227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4ECD49-7B07-9C3F-2117-5B60C45844E7}"/>
              </a:ext>
            </a:extLst>
          </p:cNvPr>
          <p:cNvSpPr/>
          <p:nvPr/>
        </p:nvSpPr>
        <p:spPr>
          <a:xfrm>
            <a:off x="529804" y="3263381"/>
            <a:ext cx="3893068" cy="1429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075ADF09-1B39-C490-8762-ACF21927F785}"/>
              </a:ext>
            </a:extLst>
          </p:cNvPr>
          <p:cNvSpPr/>
          <p:nvPr/>
        </p:nvSpPr>
        <p:spPr>
          <a:xfrm>
            <a:off x="4344383" y="2872115"/>
            <a:ext cx="2503807" cy="749572"/>
          </a:xfrm>
          <a:prstGeom prst="wedgeRoundRectCallout">
            <a:avLst>
              <a:gd name="adj1" fmla="val -51943"/>
              <a:gd name="adj2" fmla="val 897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把</a:t>
            </a:r>
            <a:r>
              <a:rPr lang="en-US" altLang="zh-CN" dirty="0"/>
              <a:t>ROOT</a:t>
            </a:r>
            <a:r>
              <a:rPr lang="zh-CN" altLang="en-US" dirty="0"/>
              <a:t>当成计算器用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06816C23-8AC6-CCDA-C190-A16C35FC4592}"/>
              </a:ext>
            </a:extLst>
          </p:cNvPr>
          <p:cNvSpPr/>
          <p:nvPr/>
        </p:nvSpPr>
        <p:spPr>
          <a:xfrm>
            <a:off x="4466043" y="4097711"/>
            <a:ext cx="4210946" cy="749572"/>
          </a:xfrm>
          <a:prstGeom prst="wedgeRoundRectCallout">
            <a:avLst>
              <a:gd name="adj1" fmla="val -52570"/>
              <a:gd name="adj2" fmla="val 8082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浮点运算的局限性：</a:t>
            </a:r>
            <a:endParaRPr lang="en-US" altLang="zh-CN" dirty="0"/>
          </a:p>
          <a:p>
            <a:pPr algn="ctr"/>
            <a:r>
              <a:rPr lang="zh-CN" altLang="en-US" dirty="0"/>
              <a:t>没有返回</a:t>
            </a:r>
            <a:r>
              <a:rPr lang="en-US" altLang="zh-CN" dirty="0"/>
              <a:t>0</a:t>
            </a:r>
            <a:r>
              <a:rPr lang="zh-CN" altLang="en-US" dirty="0"/>
              <a:t>，而是返回一个接近于</a:t>
            </a:r>
            <a:r>
              <a:rPr lang="en-US" altLang="zh-CN" dirty="0"/>
              <a:t>0</a:t>
            </a:r>
            <a:r>
              <a:rPr lang="zh-CN" altLang="en-US" dirty="0"/>
              <a:t>的数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2152B80-B6B3-97EB-B550-455383E2C89C}"/>
              </a:ext>
            </a:extLst>
          </p:cNvPr>
          <p:cNvSpPr/>
          <p:nvPr/>
        </p:nvSpPr>
        <p:spPr>
          <a:xfrm>
            <a:off x="529804" y="4692707"/>
            <a:ext cx="3893068" cy="490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8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1D7BE-0644-B84B-1517-D5E8A1C0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用命令行运行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65108-0754-7FA5-FB7B-719CE90E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也可以使用</a:t>
            </a:r>
            <a:r>
              <a:rPr lang="en-US" altLang="zh-CN" dirty="0"/>
              <a:t>C++</a:t>
            </a:r>
            <a:r>
              <a:rPr lang="zh-CN" altLang="en-US" dirty="0"/>
              <a:t>语法的方式使用</a:t>
            </a:r>
            <a:r>
              <a:rPr lang="en-US" altLang="zh-CN" dirty="0"/>
              <a:t>ROOT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ROOT</a:t>
            </a:r>
            <a:r>
              <a:rPr lang="zh-CN" altLang="en-US" dirty="0"/>
              <a:t>拥有强大的</a:t>
            </a:r>
            <a:r>
              <a:rPr lang="en-US" altLang="zh-CN" dirty="0"/>
              <a:t>C++</a:t>
            </a:r>
            <a:r>
              <a:rPr lang="zh-CN" altLang="en-US" dirty="0"/>
              <a:t>语法解释器，可以直接在命令行内执行</a:t>
            </a:r>
            <a:r>
              <a:rPr lang="en-US" altLang="zh-CN" dirty="0"/>
              <a:t>C++</a:t>
            </a:r>
            <a:r>
              <a:rPr lang="zh-CN" altLang="en-US" dirty="0"/>
              <a:t>语法的代码。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CB36E-8029-9DA8-E8AA-9127F79D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01D7D-2E45-81F6-3D53-D65C74E82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F7637B-CE73-A283-6641-FBF1E4E8E81D}"/>
              </a:ext>
            </a:extLst>
          </p:cNvPr>
          <p:cNvSpPr/>
          <p:nvPr/>
        </p:nvSpPr>
        <p:spPr>
          <a:xfrm>
            <a:off x="478785" y="3290337"/>
            <a:ext cx="11234430" cy="19252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[4]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x = 0.5;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[5]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N = 30;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[6]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0.0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;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[7] for(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0;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&lt;N; ++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+=(pow(</a:t>
            </a:r>
            <a:r>
              <a:rPr lang="en-US" altLang="zh-CN" sz="1600" dirty="0" err="1">
                <a:solidFill>
                  <a:srgbClr val="EFF0F1"/>
                </a:solidFill>
                <a:latin typeface="Consolas" panose="020B0609020204030204" pitchFamily="49" charset="0"/>
              </a:rPr>
              <a:t>x,i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));</a:t>
            </a:r>
            <a:b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[8]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rst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::abs(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-(1.0/(1.0-x)));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root [9]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rst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altLang="zh-CN" sz="16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altLang="zh-CN" sz="16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6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1.86265e-09</a:t>
            </a:r>
            <a:endParaRPr lang="en-US" altLang="zh-CN" sz="16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30B46078-6FC0-F511-D16F-D2639CA00BB9}"/>
              </a:ext>
            </a:extLst>
          </p:cNvPr>
          <p:cNvSpPr/>
          <p:nvPr/>
        </p:nvSpPr>
        <p:spPr>
          <a:xfrm>
            <a:off x="3502844" y="2580561"/>
            <a:ext cx="2503807" cy="749572"/>
          </a:xfrm>
          <a:prstGeom prst="wedgeRoundRectCallout">
            <a:avLst>
              <a:gd name="adj1" fmla="val -51943"/>
              <a:gd name="adj2" fmla="val 897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定义变量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3AA7EB-9EE9-7FF5-8029-E7088D993AFC}"/>
              </a:ext>
            </a:extLst>
          </p:cNvPr>
          <p:cNvSpPr/>
          <p:nvPr/>
        </p:nvSpPr>
        <p:spPr>
          <a:xfrm>
            <a:off x="529804" y="3337982"/>
            <a:ext cx="2864857" cy="7032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5F0C1089-02BB-F602-CD09-29B6462B2715}"/>
              </a:ext>
            </a:extLst>
          </p:cNvPr>
          <p:cNvSpPr/>
          <p:nvPr/>
        </p:nvSpPr>
        <p:spPr>
          <a:xfrm>
            <a:off x="6222497" y="3137834"/>
            <a:ext cx="2503807" cy="749572"/>
          </a:xfrm>
          <a:prstGeom prst="wedgeRoundRectCallout">
            <a:avLst>
              <a:gd name="adj1" fmla="val -51943"/>
              <a:gd name="adj2" fmla="val 897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C++</a:t>
            </a:r>
            <a:r>
              <a:rPr lang="zh-CN" altLang="en-US" dirty="0"/>
              <a:t>语法的循环和</a:t>
            </a:r>
            <a:br>
              <a:rPr lang="en-US" altLang="zh-CN" dirty="0"/>
            </a:br>
            <a:r>
              <a:rPr lang="zh-CN" altLang="en-US" dirty="0"/>
              <a:t>变量赋值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95F0E4-E7D8-0534-9381-A88546BCFC88}"/>
              </a:ext>
            </a:extLst>
          </p:cNvPr>
          <p:cNvSpPr/>
          <p:nvPr/>
        </p:nvSpPr>
        <p:spPr>
          <a:xfrm>
            <a:off x="529804" y="4038927"/>
            <a:ext cx="5566196" cy="525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F41EBF-1457-3FEB-D0EE-42B26C73F89B}"/>
              </a:ext>
            </a:extLst>
          </p:cNvPr>
          <p:cNvSpPr/>
          <p:nvPr/>
        </p:nvSpPr>
        <p:spPr>
          <a:xfrm>
            <a:off x="529804" y="4557493"/>
            <a:ext cx="4434642" cy="525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C9E0AA68-BC8E-402C-E4A6-23DC34E7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836" y="3351632"/>
            <a:ext cx="2655584" cy="769779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67048BEE-E2B6-6C0F-5900-456DE185EB51}"/>
              </a:ext>
            </a:extLst>
          </p:cNvPr>
          <p:cNvSpPr/>
          <p:nvPr/>
        </p:nvSpPr>
        <p:spPr>
          <a:xfrm>
            <a:off x="6552152" y="4182706"/>
            <a:ext cx="2503807" cy="749573"/>
          </a:xfrm>
          <a:prstGeom prst="wedgeRoundRectCallout">
            <a:avLst>
              <a:gd name="adj1" fmla="val -79529"/>
              <a:gd name="adj2" fmla="val 389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C++</a:t>
            </a:r>
            <a:r>
              <a:rPr lang="zh-CN" altLang="en-US" dirty="0"/>
              <a:t>语法的输出</a:t>
            </a:r>
          </a:p>
        </p:txBody>
      </p:sp>
    </p:spTree>
    <p:extLst>
      <p:ext uri="{BB962C8B-B14F-4D97-AF65-F5344CB8AC3E}">
        <p14:creationId xmlns:p14="http://schemas.microsoft.com/office/powerpoint/2010/main" val="382037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8782-9FE7-EB1D-BD81-94BBB9B0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用命令行运行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0992A8-EFE9-DEBE-2009-19ED215F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一些</a:t>
            </a:r>
            <a:r>
              <a:rPr lang="en-US" altLang="zh-CN" dirty="0"/>
              <a:t>ROOT</a:t>
            </a:r>
            <a:r>
              <a:rPr lang="zh-CN" altLang="en-US" dirty="0"/>
              <a:t>命令行常用命令：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F8C849-1E57-3BBD-F166-E5AC65C89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94620-43CD-83FD-9592-86E946325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6063A8-C9F2-5A94-4E1E-32A6C7B4A530}"/>
              </a:ext>
            </a:extLst>
          </p:cNvPr>
          <p:cNvSpPr/>
          <p:nvPr/>
        </p:nvSpPr>
        <p:spPr>
          <a:xfrm>
            <a:off x="478785" y="1940322"/>
            <a:ext cx="11234430" cy="27808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.q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.!&lt;</a:t>
            </a:r>
            <a:r>
              <a:rPr lang="en-US" altLang="zh-CN" sz="1600" dirty="0" err="1">
                <a:solidFill>
                  <a:srgbClr val="EFF0F1"/>
                </a:solidFill>
                <a:latin typeface="Consolas" panose="020B0609020204030204" pitchFamily="49" charset="0"/>
              </a:rPr>
              <a:t>shell_cmd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.L &lt;</a:t>
            </a:r>
            <a:r>
              <a:rPr lang="en-US" altLang="zh-CN" sz="1600" dirty="0" err="1">
                <a:solidFill>
                  <a:srgbClr val="EFF0F1"/>
                </a:solidFill>
                <a:latin typeface="Consolas" panose="020B0609020204030204" pitchFamily="49" charset="0"/>
              </a:rPr>
              <a:t>file_name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.x &lt;</a:t>
            </a:r>
            <a:r>
              <a:rPr lang="en-US" altLang="zh-CN" sz="1600" dirty="0" err="1">
                <a:solidFill>
                  <a:srgbClr val="EFF0F1"/>
                </a:solidFill>
                <a:latin typeface="Consolas" panose="020B0609020204030204" pitchFamily="49" charset="0"/>
              </a:rPr>
              <a:t>file_name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.help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.?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F69E4AEB-26AA-0F37-E805-3793EC490E16}"/>
              </a:ext>
            </a:extLst>
          </p:cNvPr>
          <p:cNvSpPr/>
          <p:nvPr/>
        </p:nvSpPr>
        <p:spPr>
          <a:xfrm>
            <a:off x="3405783" y="1752027"/>
            <a:ext cx="2503807" cy="430737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退出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1B5F2766-9719-F569-0E1F-852BF1F1657F}"/>
              </a:ext>
            </a:extLst>
          </p:cNvPr>
          <p:cNvSpPr/>
          <p:nvPr/>
        </p:nvSpPr>
        <p:spPr>
          <a:xfrm>
            <a:off x="3700118" y="2258965"/>
            <a:ext cx="2503807" cy="430737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执行外部</a:t>
            </a:r>
            <a:r>
              <a:rPr lang="en-US" altLang="zh-CN" dirty="0"/>
              <a:t>shell</a:t>
            </a:r>
            <a:r>
              <a:rPr lang="zh-CN" altLang="en-US" dirty="0"/>
              <a:t>命令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E9041CA7-750E-25E1-BF57-E7C864BCDFF1}"/>
              </a:ext>
            </a:extLst>
          </p:cNvPr>
          <p:cNvSpPr/>
          <p:nvPr/>
        </p:nvSpPr>
        <p:spPr>
          <a:xfrm>
            <a:off x="3798229" y="2764717"/>
            <a:ext cx="2503807" cy="430737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载入</a:t>
            </a:r>
            <a:r>
              <a:rPr lang="en-US" altLang="zh-CN" dirty="0"/>
              <a:t>ROOT</a:t>
            </a:r>
            <a:r>
              <a:rPr lang="zh-CN" altLang="en-US" dirty="0"/>
              <a:t>脚本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D02D89D1-F779-4406-67CF-01A403475E44}"/>
              </a:ext>
            </a:extLst>
          </p:cNvPr>
          <p:cNvSpPr/>
          <p:nvPr/>
        </p:nvSpPr>
        <p:spPr>
          <a:xfrm>
            <a:off x="2923074" y="3877023"/>
            <a:ext cx="2503807" cy="430737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打印帮助信息</a:t>
            </a: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D063BA31-B592-0AA2-C640-636D770023D7}"/>
              </a:ext>
            </a:extLst>
          </p:cNvPr>
          <p:cNvSpPr/>
          <p:nvPr/>
        </p:nvSpPr>
        <p:spPr>
          <a:xfrm>
            <a:off x="3798228" y="3307226"/>
            <a:ext cx="2503807" cy="430737"/>
          </a:xfrm>
          <a:prstGeom prst="wedgeRoundRectCallout">
            <a:avLst>
              <a:gd name="adj1" fmla="val -72789"/>
              <a:gd name="adj2" fmla="val 2170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载入并执行</a:t>
            </a:r>
            <a:r>
              <a:rPr lang="en-US" altLang="zh-CN" dirty="0"/>
              <a:t>ROOT</a:t>
            </a:r>
            <a:r>
              <a:rPr lang="zh-CN" altLang="en-US" dirty="0"/>
              <a:t>脚本</a:t>
            </a:r>
          </a:p>
        </p:txBody>
      </p:sp>
    </p:spTree>
    <p:extLst>
      <p:ext uri="{BB962C8B-B14F-4D97-AF65-F5344CB8AC3E}">
        <p14:creationId xmlns:p14="http://schemas.microsoft.com/office/powerpoint/2010/main" val="365231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7CDA4-A9BD-46A0-6DAB-1C77D359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脚本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BAB518-F962-0FA5-03DD-E9A45B3F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脚本（</a:t>
            </a:r>
            <a:r>
              <a:rPr lang="en-US" altLang="zh-CN" dirty="0"/>
              <a:t>Macros/Scripts</a:t>
            </a:r>
            <a:r>
              <a:rPr lang="zh-CN" altLang="en-US" dirty="0"/>
              <a:t>）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63BD5B-2A50-B613-755D-2DABAC5DA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E3524-1E40-7D2D-1EFC-181D27C18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430FD0-55B2-DD6A-C190-B7FBA2E1D55A}"/>
              </a:ext>
            </a:extLst>
          </p:cNvPr>
          <p:cNvSpPr/>
          <p:nvPr/>
        </p:nvSpPr>
        <p:spPr>
          <a:xfrm>
            <a:off x="478785" y="1940322"/>
            <a:ext cx="11234430" cy="38443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 root [0] Macro1.C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.x Macro1.C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.L Macro1.C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[1] Macro1()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[0] .L Macro1.C+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root [1] Macro1()</a:t>
            </a:r>
          </a:p>
          <a:p>
            <a:endParaRPr lang="en-US" altLang="zh-CN" sz="16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</a:t>
            </a:r>
            <a:r>
              <a:rPr lang="zh-CN" altLang="en-US" sz="1600" dirty="0">
                <a:solidFill>
                  <a:srgbClr val="EFF0F1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g++ -o Macro1.exe Macro1.C `root-config --</a:t>
            </a:r>
            <a:r>
              <a:rPr lang="en-US" altLang="zh-CN" sz="1600" dirty="0" err="1">
                <a:solidFill>
                  <a:srgbClr val="EFF0F1"/>
                </a:solidFill>
                <a:latin typeface="Consolas" panose="020B0609020204030204" pitchFamily="49" charset="0"/>
              </a:rPr>
              <a:t>cflags</a:t>
            </a:r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 --libs`</a:t>
            </a:r>
          </a:p>
          <a:p>
            <a:r>
              <a:rPr lang="en-US" altLang="zh-CN" sz="1600" dirty="0">
                <a:solidFill>
                  <a:srgbClr val="EFF0F1"/>
                </a:solidFill>
                <a:latin typeface="Consolas" panose="020B0609020204030204" pitchFamily="49" charset="0"/>
              </a:rPr>
              <a:t>&gt; ./Macro1.exe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1C7435AD-BF11-C0D9-414E-4DC2B9657B7B}"/>
              </a:ext>
            </a:extLst>
          </p:cNvPr>
          <p:cNvSpPr/>
          <p:nvPr/>
        </p:nvSpPr>
        <p:spPr>
          <a:xfrm>
            <a:off x="3502844" y="1775574"/>
            <a:ext cx="2503807" cy="630122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</a:t>
            </a:r>
            <a:r>
              <a:rPr lang="en-US" altLang="zh-CN" dirty="0"/>
              <a:t>Shell</a:t>
            </a:r>
            <a:r>
              <a:rPr lang="zh-CN" altLang="en-US" dirty="0"/>
              <a:t>里用</a:t>
            </a:r>
            <a:r>
              <a:rPr lang="en-US" altLang="zh-CN" dirty="0"/>
              <a:t>ROOT</a:t>
            </a:r>
            <a:r>
              <a:rPr lang="zh-CN" altLang="en-US" dirty="0"/>
              <a:t>命令执行脚本</a:t>
            </a: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88E8EDB2-4BFA-9D77-6EF1-5B0B46CE859A}"/>
              </a:ext>
            </a:extLst>
          </p:cNvPr>
          <p:cNvSpPr/>
          <p:nvPr/>
        </p:nvSpPr>
        <p:spPr>
          <a:xfrm>
            <a:off x="3502844" y="2517468"/>
            <a:ext cx="2503807" cy="630122"/>
          </a:xfrm>
          <a:prstGeom prst="wedgeRoundRectCallout">
            <a:avLst>
              <a:gd name="adj1" fmla="val -72633"/>
              <a:gd name="adj2" fmla="val 1395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Prompt</a:t>
            </a:r>
            <a:r>
              <a:rPr lang="zh-CN" altLang="en-US" dirty="0"/>
              <a:t>里执行脚本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79342DFF-6F3C-4D17-3D66-C485FC057974}"/>
              </a:ext>
            </a:extLst>
          </p:cNvPr>
          <p:cNvSpPr/>
          <p:nvPr/>
        </p:nvSpPr>
        <p:spPr>
          <a:xfrm>
            <a:off x="3805028" y="3359609"/>
            <a:ext cx="2503807" cy="630122"/>
          </a:xfrm>
          <a:prstGeom prst="wedgeRoundRectCallout">
            <a:avLst>
              <a:gd name="adj1" fmla="val -72633"/>
              <a:gd name="adj2" fmla="val 1395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先载入，</a:t>
            </a:r>
            <a:br>
              <a:rPr lang="en-US" altLang="zh-CN" dirty="0"/>
            </a:br>
            <a:r>
              <a:rPr lang="zh-CN" altLang="en-US" dirty="0"/>
              <a:t>再运行脚本内的函数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3B149A05-B667-8A9C-709C-2A725BEE02D5}"/>
              </a:ext>
            </a:extLst>
          </p:cNvPr>
          <p:cNvSpPr/>
          <p:nvPr/>
        </p:nvSpPr>
        <p:spPr>
          <a:xfrm>
            <a:off x="3667671" y="4236481"/>
            <a:ext cx="2503807" cy="630122"/>
          </a:xfrm>
          <a:prstGeom prst="wedgeRoundRectCallout">
            <a:avLst>
              <a:gd name="adj1" fmla="val -72633"/>
              <a:gd name="adj2" fmla="val 1395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先载入并编译，</a:t>
            </a:r>
            <a:br>
              <a:rPr lang="en-US" altLang="zh-CN" dirty="0"/>
            </a:br>
            <a:r>
              <a:rPr lang="zh-CN" altLang="en-US" dirty="0"/>
              <a:t>再运行脚本内的函数</a:t>
            </a: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21DE41CB-9008-56A8-9468-C43E1E4EBCA7}"/>
              </a:ext>
            </a:extLst>
          </p:cNvPr>
          <p:cNvSpPr/>
          <p:nvPr/>
        </p:nvSpPr>
        <p:spPr>
          <a:xfrm>
            <a:off x="7698095" y="4236481"/>
            <a:ext cx="3204065" cy="1396688"/>
          </a:xfrm>
          <a:prstGeom prst="wedgeRoundRectCallout">
            <a:avLst>
              <a:gd name="adj1" fmla="val -68346"/>
              <a:gd name="adj2" fmla="val 282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在外部编译成可执行文件后运行，文件需要写成含有</a:t>
            </a:r>
            <a:r>
              <a:rPr lang="en-US" altLang="zh-CN" dirty="0"/>
              <a:t>main</a:t>
            </a:r>
            <a:r>
              <a:rPr lang="zh-CN" altLang="en-US" dirty="0"/>
              <a:t>函数的标准可编译</a:t>
            </a:r>
            <a:r>
              <a:rPr lang="en-US" altLang="zh-CN" dirty="0"/>
              <a:t>C++</a:t>
            </a:r>
            <a:r>
              <a:rPr lang="zh-CN" altLang="en-US" dirty="0"/>
              <a:t>程序的格式。</a:t>
            </a:r>
          </a:p>
        </p:txBody>
      </p:sp>
    </p:spTree>
    <p:extLst>
      <p:ext uri="{BB962C8B-B14F-4D97-AF65-F5344CB8AC3E}">
        <p14:creationId xmlns:p14="http://schemas.microsoft.com/office/powerpoint/2010/main" val="304563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D401D-9BF5-4A81-86B7-172932E6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2C157F-B99B-4486-83A4-D8AC4A2CC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ROOT</a:t>
            </a:r>
          </a:p>
          <a:p>
            <a:r>
              <a:rPr lang="zh-CN" altLang="en-US" dirty="0"/>
              <a:t>学习</a:t>
            </a:r>
            <a:r>
              <a:rPr lang="en-US" altLang="zh-CN" dirty="0"/>
              <a:t>ROOT</a:t>
            </a:r>
            <a:r>
              <a:rPr lang="zh-CN" altLang="en-US" dirty="0"/>
              <a:t>所需知识</a:t>
            </a:r>
            <a:endParaRPr lang="en-US" altLang="zh-CN" dirty="0"/>
          </a:p>
          <a:p>
            <a:r>
              <a:rPr lang="zh-CN" altLang="en-US" dirty="0"/>
              <a:t>安装和使用</a:t>
            </a:r>
            <a:r>
              <a:rPr lang="en-US" altLang="zh-CN" dirty="0"/>
              <a:t>ROOT</a:t>
            </a:r>
          </a:p>
          <a:p>
            <a:r>
              <a:rPr lang="en-US" altLang="zh-CN" dirty="0"/>
              <a:t>ROOT</a:t>
            </a:r>
            <a:r>
              <a:rPr lang="zh-CN" altLang="en-US" dirty="0"/>
              <a:t>常用数据分析组件</a:t>
            </a:r>
            <a:endParaRPr lang="en-US" altLang="zh-CN" dirty="0"/>
          </a:p>
          <a:p>
            <a:r>
              <a:rPr lang="en-US" altLang="zh-CN" dirty="0"/>
              <a:t>ROOT</a:t>
            </a:r>
            <a:r>
              <a:rPr lang="zh-CN" altLang="en-US" dirty="0"/>
              <a:t>高阶数据分析组件</a:t>
            </a:r>
            <a:endParaRPr lang="en-US" altLang="zh-CN" dirty="0"/>
          </a:p>
          <a:p>
            <a:r>
              <a:rPr lang="zh-CN" altLang="en-US" dirty="0"/>
              <a:t>总结</a:t>
            </a: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9F397-8990-47D7-BCF5-4F4717C17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E70844-A1B8-40A7-8E4F-C4E8DE857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DE4EB34B-0442-44C7-8393-9359BEFC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8" y="3444630"/>
            <a:ext cx="4196862" cy="29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4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286E6BD-1BBE-4EE2-39D4-6EAF7D97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常用数据分析组件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ED724-39AB-8532-99FF-471FD891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A8A238-C2AD-DC86-BD35-AB68D76A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7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CA054-9949-0D78-C9B0-E63544AB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的类（</a:t>
            </a:r>
            <a:r>
              <a:rPr lang="en-US" altLang="zh-CN" dirty="0"/>
              <a:t>Class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BA7075-8D18-03FD-C1D1-A09AEF996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内置一些基础类，这些类组成了</a:t>
            </a:r>
            <a:r>
              <a:rPr lang="en-US" altLang="zh-CN" dirty="0"/>
              <a:t>ROOT</a:t>
            </a:r>
            <a:r>
              <a:rPr lang="zh-CN" altLang="en-US" dirty="0"/>
              <a:t>软件数据分析的基本方法。</a:t>
            </a:r>
            <a:endParaRPr lang="en-US" altLang="zh-CN" dirty="0"/>
          </a:p>
          <a:p>
            <a:r>
              <a:rPr lang="zh-CN" altLang="en-US" dirty="0"/>
              <a:t>目前几乎所有的</a:t>
            </a:r>
            <a:r>
              <a:rPr lang="en-US" altLang="zh-CN" dirty="0"/>
              <a:t>Class</a:t>
            </a:r>
            <a:r>
              <a:rPr lang="zh-CN" altLang="en-US" dirty="0"/>
              <a:t>都以大写字母</a:t>
            </a:r>
            <a:r>
              <a:rPr lang="en-US" altLang="zh-CN" dirty="0"/>
              <a:t>T</a:t>
            </a:r>
            <a:r>
              <a:rPr lang="zh-CN" altLang="en-US" dirty="0"/>
              <a:t>开头，</a:t>
            </a:r>
          </a:p>
          <a:p>
            <a:pPr lvl="1"/>
            <a:r>
              <a:rPr lang="en-US" altLang="zh-CN" dirty="0" err="1"/>
              <a:t>TFile</a:t>
            </a:r>
            <a:r>
              <a:rPr lang="en-US" altLang="zh-CN" dirty="0"/>
              <a:t>/</a:t>
            </a:r>
            <a:r>
              <a:rPr lang="en-US" altLang="zh-CN" dirty="0" err="1"/>
              <a:t>TTree</a:t>
            </a:r>
            <a:r>
              <a:rPr lang="en-US" altLang="zh-CN" dirty="0"/>
              <a:t>/</a:t>
            </a:r>
            <a:r>
              <a:rPr lang="en-US" altLang="zh-CN" dirty="0" err="1"/>
              <a:t>TBranch</a:t>
            </a:r>
            <a:endParaRPr lang="en-US" altLang="zh-CN" dirty="0"/>
          </a:p>
          <a:p>
            <a:pPr lvl="1"/>
            <a:r>
              <a:rPr lang="en-US" altLang="zh-CN" dirty="0" err="1"/>
              <a:t>TCanvas</a:t>
            </a:r>
            <a:r>
              <a:rPr lang="en-US" altLang="zh-CN" dirty="0"/>
              <a:t>/TH1D/</a:t>
            </a:r>
            <a:r>
              <a:rPr lang="en-US" altLang="zh-CN" dirty="0" err="1"/>
              <a:t>TGraphErrors</a:t>
            </a:r>
            <a:endParaRPr lang="en-US" altLang="zh-CN" dirty="0"/>
          </a:p>
          <a:p>
            <a:pPr lvl="1"/>
            <a:r>
              <a:rPr lang="en-US" altLang="zh-CN" dirty="0"/>
              <a:t>TF1</a:t>
            </a:r>
          </a:p>
          <a:p>
            <a:pPr lvl="1"/>
            <a:r>
              <a:rPr lang="en-US" altLang="zh-CN" dirty="0" err="1"/>
              <a:t>TLegend</a:t>
            </a:r>
            <a:r>
              <a:rPr lang="en-US" altLang="zh-CN" dirty="0"/>
              <a:t>/</a:t>
            </a:r>
            <a:r>
              <a:rPr lang="en-US" altLang="zh-CN" dirty="0" err="1"/>
              <a:t>TArrow</a:t>
            </a:r>
            <a:r>
              <a:rPr lang="en-US" altLang="zh-CN" dirty="0"/>
              <a:t>/</a:t>
            </a:r>
            <a:r>
              <a:rPr lang="en-US" altLang="zh-CN" dirty="0" err="1"/>
              <a:t>TLatex</a:t>
            </a:r>
            <a:endParaRPr lang="en-US" altLang="zh-CN" dirty="0"/>
          </a:p>
          <a:p>
            <a:r>
              <a:rPr lang="zh-CN" altLang="en-US" dirty="0"/>
              <a:t>一些例外：</a:t>
            </a:r>
            <a:endParaRPr lang="en-US" altLang="zh-CN" dirty="0"/>
          </a:p>
          <a:p>
            <a:pPr lvl="1"/>
            <a:r>
              <a:rPr lang="en-US" altLang="zh-CN" dirty="0" err="1"/>
              <a:t>RooFit</a:t>
            </a:r>
            <a:r>
              <a:rPr lang="en-US" altLang="zh-CN" dirty="0"/>
              <a:t>/</a:t>
            </a:r>
            <a:r>
              <a:rPr lang="en-US" altLang="zh-CN" dirty="0" err="1"/>
              <a:t>RooStats</a:t>
            </a:r>
            <a:r>
              <a:rPr lang="zh-CN" altLang="en-US" dirty="0"/>
              <a:t>，专门用于拟合相关的统计分析工具，</a:t>
            </a:r>
            <a:endParaRPr lang="en-US" altLang="zh-CN" dirty="0"/>
          </a:p>
          <a:p>
            <a:pPr lvl="1"/>
            <a:r>
              <a:rPr lang="en-US" altLang="zh-CN" dirty="0" err="1"/>
              <a:t>RDataFrame</a:t>
            </a:r>
            <a:r>
              <a:rPr lang="zh-CN" altLang="en-US" dirty="0"/>
              <a:t>，专门用于分析</a:t>
            </a:r>
            <a:r>
              <a:rPr lang="en-US" altLang="zh-CN" dirty="0" err="1"/>
              <a:t>TTree</a:t>
            </a:r>
            <a:r>
              <a:rPr lang="zh-CN" altLang="en-US" dirty="0"/>
              <a:t>数据的文件的分析工具。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1F810-340A-DAA3-FF82-A84F9B3CD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CAFB90-92B7-2382-7748-9723C5145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3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9D36B-3180-0150-962F-27FCA5FB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一维函数类：</a:t>
            </a:r>
            <a:r>
              <a:rPr lang="en-US" altLang="zh-CN" dirty="0"/>
              <a:t>TF1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EEE7D-FA27-C664-5A70-F29F0763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一维函数的类，</a:t>
            </a:r>
            <a:r>
              <a:rPr lang="en-US" altLang="zh-CN" dirty="0"/>
              <a:t>TF1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en-US" altLang="zh-CN" dirty="0"/>
              <a:t>F=function</a:t>
            </a:r>
            <a:r>
              <a:rPr lang="zh-CN" altLang="en-US" dirty="0"/>
              <a:t>，</a:t>
            </a:r>
            <a:r>
              <a:rPr lang="en-US" altLang="zh-CN" dirty="0"/>
              <a:t>1=1-Dimension</a:t>
            </a:r>
          </a:p>
          <a:p>
            <a:pPr lvl="1"/>
            <a:r>
              <a:rPr lang="zh-CN" altLang="en-US" dirty="0"/>
              <a:t>有几种定义方法：</a:t>
            </a: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E1DA4B-E248-1909-A677-959AB747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E83FC-F134-AD4B-94CE-15193A2F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87BA08-181A-BD88-CD63-1943F0F5FFEC}"/>
              </a:ext>
            </a:extLst>
          </p:cNvPr>
          <p:cNvSpPr/>
          <p:nvPr/>
        </p:nvSpPr>
        <p:spPr>
          <a:xfrm>
            <a:off x="5192163" y="2611582"/>
            <a:ext cx="5003690" cy="37236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example1(){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fa1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"fa1"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"sin(x)/x"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fa1-&gt;Draw();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example2(){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fa2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"fa2"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TMath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DiLog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(x)"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fa2-&gt;Draw();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myFunc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x){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 +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TMath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::Sin(x);}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endParaRPr lang="en-US" altLang="zh-CN" sz="120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example3(){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fa3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"fa3"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myFunc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(x)"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fa3-&gt;Draw();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9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A445B095-E0F9-2A14-2F12-7AAE03B4A873}"/>
              </a:ext>
            </a:extLst>
          </p:cNvPr>
          <p:cNvSpPr/>
          <p:nvPr/>
        </p:nvSpPr>
        <p:spPr>
          <a:xfrm>
            <a:off x="9382836" y="2799061"/>
            <a:ext cx="2503807" cy="630122"/>
          </a:xfrm>
          <a:prstGeom prst="wedgeRoundRectCallout">
            <a:avLst>
              <a:gd name="adj1" fmla="val -72946"/>
              <a:gd name="adj2" fmla="val 326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直接定义函数表达式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0CFED962-3676-DE36-5A70-0205EEBF7620}"/>
              </a:ext>
            </a:extLst>
          </p:cNvPr>
          <p:cNvSpPr/>
          <p:nvPr/>
        </p:nvSpPr>
        <p:spPr>
          <a:xfrm>
            <a:off x="9479898" y="4173043"/>
            <a:ext cx="2503807" cy="630122"/>
          </a:xfrm>
          <a:prstGeom prst="wedgeRoundRectCallout">
            <a:avLst>
              <a:gd name="adj1" fmla="val -72476"/>
              <a:gd name="adj2" fmla="val -302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使用</a:t>
            </a:r>
            <a:r>
              <a:rPr lang="en-US" altLang="zh-CN" dirty="0"/>
              <a:t>ROOT</a:t>
            </a:r>
            <a:r>
              <a:rPr lang="zh-CN" altLang="en-US" dirty="0"/>
              <a:t>内置函数</a:t>
            </a:r>
            <a:br>
              <a:rPr lang="en-US" altLang="zh-CN" dirty="0"/>
            </a:br>
            <a:r>
              <a:rPr lang="zh-CN" altLang="en-US" dirty="0"/>
              <a:t>定义函数表达式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414841DA-3FCA-4A39-653E-2E984A02215C}"/>
              </a:ext>
            </a:extLst>
          </p:cNvPr>
          <p:cNvSpPr/>
          <p:nvPr/>
        </p:nvSpPr>
        <p:spPr>
          <a:xfrm>
            <a:off x="9424955" y="5744701"/>
            <a:ext cx="2503807" cy="630122"/>
          </a:xfrm>
          <a:prstGeom prst="wedgeRoundRectCallout">
            <a:avLst>
              <a:gd name="adj1" fmla="val -55599"/>
              <a:gd name="adj2" fmla="val -1325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自己写一个</a:t>
            </a:r>
            <a:br>
              <a:rPr lang="en-US" altLang="zh-CN" dirty="0"/>
            </a:br>
            <a:r>
              <a:rPr lang="zh-CN" altLang="en-US" dirty="0"/>
              <a:t>函数表达式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4C4E36-BCF5-C536-175C-4C48F46FA763}"/>
              </a:ext>
            </a:extLst>
          </p:cNvPr>
          <p:cNvSpPr/>
          <p:nvPr/>
        </p:nvSpPr>
        <p:spPr>
          <a:xfrm>
            <a:off x="1614099" y="3077252"/>
            <a:ext cx="2675340" cy="23895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onsolas" panose="020B06090202040302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Macro-tf1.C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[2] example2()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[3] example3()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Macro-tf1.C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[1] example2()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[2] example3()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23B38-9982-4930-B0AB-EF8654CA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一维函数类：</a:t>
            </a:r>
            <a:r>
              <a:rPr lang="en-US" altLang="zh-CN" dirty="0"/>
              <a:t>TF1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5DEB08-B4D8-4A30-8491-02C2BA7E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BC1F-91E7-4EC3-A1EC-D1BB670D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664BBC-9579-4BCD-AF7D-B3407434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0" y="1219201"/>
            <a:ext cx="4745755" cy="31843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6532F7-2D97-4F12-A7BC-09EB1905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82" y="3065438"/>
            <a:ext cx="5089216" cy="3426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B2CF69-AF49-4C71-B19C-CF7719E73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216" y="1219200"/>
            <a:ext cx="4678954" cy="3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BCC42-DE26-3907-6A74-1D4EECA9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一维直方图类：</a:t>
            </a:r>
            <a:r>
              <a:rPr lang="en-US" altLang="zh-CN" dirty="0"/>
              <a:t>TH1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A2E62-D0D3-B0C4-819C-68E64BE6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TH1</a:t>
            </a:r>
            <a:r>
              <a:rPr lang="zh-CN" altLang="en-US" dirty="0"/>
              <a:t>是一维直方图的父类，一般用其子类：</a:t>
            </a:r>
            <a:r>
              <a:rPr lang="en-US" altLang="zh-CN" dirty="0"/>
              <a:t>TH1F</a:t>
            </a:r>
            <a:r>
              <a:rPr lang="zh-CN" altLang="en-US" dirty="0"/>
              <a:t>和</a:t>
            </a:r>
            <a:r>
              <a:rPr lang="en-US" altLang="zh-CN" dirty="0"/>
              <a:t>TH1D</a:t>
            </a:r>
          </a:p>
          <a:p>
            <a:pPr lvl="1"/>
            <a:r>
              <a:rPr lang="en-US" altLang="zh-CN" dirty="0"/>
              <a:t>H=Histogram</a:t>
            </a:r>
            <a:r>
              <a:rPr lang="zh-CN" altLang="en-US" dirty="0"/>
              <a:t>，</a:t>
            </a:r>
            <a:r>
              <a:rPr lang="en-US" altLang="zh-CN" dirty="0"/>
              <a:t>1=1-Dimension</a:t>
            </a:r>
            <a:r>
              <a:rPr lang="zh-CN" altLang="en-US" dirty="0"/>
              <a:t>，</a:t>
            </a:r>
            <a:r>
              <a:rPr lang="en-US" altLang="zh-CN" dirty="0"/>
              <a:t>F=Float</a:t>
            </a:r>
            <a:r>
              <a:rPr lang="zh-CN" altLang="en-US" dirty="0"/>
              <a:t>，</a:t>
            </a:r>
            <a:r>
              <a:rPr lang="en-US" altLang="zh-CN" dirty="0"/>
              <a:t>D=Double</a:t>
            </a:r>
          </a:p>
          <a:p>
            <a:pPr lvl="1"/>
            <a:r>
              <a:rPr lang="en-US" altLang="zh-CN" dirty="0"/>
              <a:t>[</a:t>
            </a:r>
            <a:r>
              <a:rPr lang="en-US" altLang="zh-CN" dirty="0">
                <a:hlinkClick r:id="rId2"/>
              </a:rPr>
              <a:t>LearnMore</a:t>
            </a:r>
            <a:r>
              <a:rPr lang="en-US" altLang="zh-CN" dirty="0"/>
              <a:t>]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33EFD9-5304-A2D2-6C41-0BBF7579E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F6752D-01E6-7217-450E-8233AB29C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B32E47-5430-27EF-BE29-3922FDAC71A1}"/>
              </a:ext>
            </a:extLst>
          </p:cNvPr>
          <p:cNvSpPr/>
          <p:nvPr/>
        </p:nvSpPr>
        <p:spPr>
          <a:xfrm>
            <a:off x="4524906" y="2382150"/>
            <a:ext cx="6781473" cy="39531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example1()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histo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 from a 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gaussian;x;nEnv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FillRandom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example2()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histo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 from a 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gaussian;x;nEnv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FillRandom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 </a:t>
            </a:r>
            <a:r>
              <a:rPr lang="pt-BR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h1-&gt;SetBinContent(i, </a:t>
            </a:r>
            <a:r>
              <a:rPr lang="pt-BR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0.1 </a:t>
            </a:r>
            <a:r>
              <a:rPr lang="pt-BR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h1-&gt;GetBinContent(i));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std::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&lt;&lt; h1-&gt;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GetBinContent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&lt;&lt; std::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295FEF12-5827-5B38-FCBE-9BC30264928B}"/>
              </a:ext>
            </a:extLst>
          </p:cNvPr>
          <p:cNvSpPr/>
          <p:nvPr/>
        </p:nvSpPr>
        <p:spPr>
          <a:xfrm>
            <a:off x="8306860" y="3232698"/>
            <a:ext cx="2728732" cy="854568"/>
          </a:xfrm>
          <a:prstGeom prst="wedgeRoundRectCallout">
            <a:avLst>
              <a:gd name="adj1" fmla="val -74043"/>
              <a:gd name="adj2" fmla="val -3400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创建一个直方图，</a:t>
            </a:r>
            <a:br>
              <a:rPr lang="en-US" altLang="zh-CN" dirty="0"/>
            </a:br>
            <a:r>
              <a:rPr lang="zh-CN" altLang="en-US" dirty="0"/>
              <a:t>往里填入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br>
              <a:rPr lang="en-US" altLang="zh-CN" dirty="0"/>
            </a:br>
            <a:r>
              <a:rPr lang="zh-CN" altLang="en-US" dirty="0"/>
              <a:t>满足高斯分布的点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7D033F59-A27A-A6CD-D0F8-A50F6D69BD50}"/>
              </a:ext>
            </a:extLst>
          </p:cNvPr>
          <p:cNvSpPr/>
          <p:nvPr/>
        </p:nvSpPr>
        <p:spPr>
          <a:xfrm>
            <a:off x="8424594" y="5322396"/>
            <a:ext cx="2728732" cy="854568"/>
          </a:xfrm>
          <a:prstGeom prst="wedgeRoundRectCallout">
            <a:avLst>
              <a:gd name="adj1" fmla="val -74043"/>
              <a:gd name="adj2" fmla="val -3400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创建一个直方图，</a:t>
            </a:r>
            <a:br>
              <a:rPr lang="en-US" altLang="zh-CN" dirty="0"/>
            </a:br>
            <a:r>
              <a:rPr lang="zh-CN" altLang="en-US" dirty="0"/>
              <a:t>对每个</a:t>
            </a:r>
            <a:r>
              <a:rPr lang="en-US" altLang="zh-CN" dirty="0"/>
              <a:t>Bin</a:t>
            </a:r>
            <a:r>
              <a:rPr lang="zh-CN" altLang="en-US" dirty="0"/>
              <a:t>做一些操作后输出</a:t>
            </a:r>
            <a:r>
              <a:rPr lang="en-US" altLang="zh-CN" dirty="0"/>
              <a:t>Bin</a:t>
            </a:r>
            <a:r>
              <a:rPr lang="zh-CN" altLang="en-US" dirty="0"/>
              <a:t>值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59D746-8F68-770F-A74E-151E3C5CABFE}"/>
              </a:ext>
            </a:extLst>
          </p:cNvPr>
          <p:cNvSpPr/>
          <p:nvPr/>
        </p:nvSpPr>
        <p:spPr>
          <a:xfrm>
            <a:off x="1614099" y="3077252"/>
            <a:ext cx="2319914" cy="2191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onsolas" panose="020B06090202040302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Macro-t</a:t>
            </a:r>
            <a:r>
              <a:rPr lang="en-US" altLang="zh-CN" sz="1200" dirty="0">
                <a:latin typeface="Consolas" panose="020B0609020204030204" pitchFamily="49" charset="0"/>
              </a:rPr>
              <a:t>h1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.C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[2] example2()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Macro-th1.C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[1] example2()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2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6D187-A13E-4C77-FD00-4EB08352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一维直方图类：</a:t>
            </a:r>
            <a:r>
              <a:rPr lang="en-US" altLang="zh-CN" dirty="0"/>
              <a:t>TH1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5F2BD-BDD2-2E97-C14B-7DA35079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5BDC6C-075B-EFAD-C5BD-6EE72754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F51E3A3-5909-CAE0-426D-18B4C1A9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42" y="2013659"/>
            <a:ext cx="5081954" cy="34805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98DAA7-6D0C-D041-8CFF-D93CB144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25" y="2013659"/>
            <a:ext cx="5114186" cy="34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1C037-EFD2-4BA6-A6B4-0DA9C965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一维散点图：</a:t>
            </a:r>
            <a:r>
              <a:rPr lang="en-US" altLang="zh-CN" dirty="0" err="1"/>
              <a:t>TGraph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E4B0FF-6DC1-4F80-81CE-39D94D91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还有带误差</a:t>
            </a:r>
            <a:r>
              <a:rPr lang="en-US" altLang="zh-CN" dirty="0"/>
              <a:t>bar</a:t>
            </a:r>
            <a:r>
              <a:rPr lang="zh-CN" altLang="en-US" dirty="0"/>
              <a:t>的</a:t>
            </a:r>
            <a:r>
              <a:rPr lang="en-US" altLang="zh-CN" dirty="0" err="1"/>
              <a:t>TGraphErrors</a:t>
            </a:r>
            <a:r>
              <a:rPr lang="zh-CN" altLang="en-US" dirty="0"/>
              <a:t>类。</a:t>
            </a:r>
            <a:endParaRPr lang="en-US" altLang="zh-CN" dirty="0"/>
          </a:p>
          <a:p>
            <a:pPr lvl="1"/>
            <a:r>
              <a:rPr lang="en-US" altLang="zh-CN" dirty="0"/>
              <a:t>[</a:t>
            </a:r>
            <a:r>
              <a:rPr lang="en-US" altLang="zh-CN" dirty="0">
                <a:hlinkClick r:id="rId2"/>
              </a:rPr>
              <a:t>LearnMore</a:t>
            </a:r>
            <a:r>
              <a:rPr lang="en-US" altLang="zh-CN" dirty="0"/>
              <a:t>]</a:t>
            </a:r>
          </a:p>
          <a:p>
            <a:pPr lvl="1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BEE369-7EE1-4099-A253-729676D24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9157C-4B26-48AC-BAB3-31B580C64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488062-290A-4774-9A9F-507D3EA94FA2}"/>
              </a:ext>
            </a:extLst>
          </p:cNvPr>
          <p:cNvSpPr/>
          <p:nvPr/>
        </p:nvSpPr>
        <p:spPr>
          <a:xfrm>
            <a:off x="3657600" y="1750646"/>
            <a:ext cx="8001000" cy="41187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example1()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c1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"c1"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"A Simple Graph Example"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500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c2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"c2"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"A Simple Graph Error Example"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500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Double_t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x[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], y[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Double_t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], ye[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Int_t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n =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Int_t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&lt; n;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0A0A0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x[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0A0A0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y[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sin(x[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 +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0.2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0A0A0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200" dirty="0" err="1">
                <a:solidFill>
                  <a:srgbClr val="FF79C6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0.04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0.02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0A0A0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ye[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200" dirty="0" err="1">
                <a:solidFill>
                  <a:srgbClr val="FF79C6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0.5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0.2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gr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(n, x, y);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c1-&gt;cd();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gr-&gt;Draw(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"AC*"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TGraphErrors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gre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TGraphErrors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(n, x, y, 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ye);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c2-&gt;cd();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gre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-&gt;Draw(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"ACE"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8BAAB9-F017-426C-A3A0-08262A7FD16E}"/>
              </a:ext>
            </a:extLst>
          </p:cNvPr>
          <p:cNvSpPr/>
          <p:nvPr/>
        </p:nvSpPr>
        <p:spPr>
          <a:xfrm>
            <a:off x="838199" y="3042616"/>
            <a:ext cx="2603555" cy="18119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onsolas" panose="020B06090202040302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tgraph.C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latin typeface="Consolas" panose="020B0609020204030204" pitchFamily="49" charset="0"/>
              </a:rPr>
              <a:t>tgraph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9F9519D0-9998-4588-AEDD-B22B56DADC88}"/>
              </a:ext>
            </a:extLst>
          </p:cNvPr>
          <p:cNvSpPr/>
          <p:nvPr/>
        </p:nvSpPr>
        <p:spPr>
          <a:xfrm>
            <a:off x="8473064" y="4155466"/>
            <a:ext cx="3346639" cy="1054741"/>
          </a:xfrm>
          <a:prstGeom prst="wedgeRoundRectCallout">
            <a:avLst>
              <a:gd name="adj1" fmla="val -74663"/>
              <a:gd name="adj2" fmla="val -139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创建相应散点图</a:t>
            </a:r>
            <a:r>
              <a:rPr lang="en-US" altLang="zh-CN" dirty="0">
                <a:solidFill>
                  <a:srgbClr val="FF0000"/>
                </a:solidFill>
              </a:rPr>
              <a:t>Draw(“AC*”)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并画出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轴</a:t>
            </a:r>
            <a:r>
              <a:rPr lang="en-US" altLang="zh-CN" dirty="0">
                <a:solidFill>
                  <a:srgbClr val="FF0000"/>
                </a:solidFill>
              </a:rPr>
              <a:t>(“A”)</a:t>
            </a:r>
            <a:r>
              <a:rPr lang="zh-CN" altLang="en-US" dirty="0"/>
              <a:t>，点之间连线</a:t>
            </a:r>
            <a:r>
              <a:rPr lang="en-US" altLang="zh-CN" dirty="0">
                <a:solidFill>
                  <a:srgbClr val="FF0000"/>
                </a:solidFill>
              </a:rPr>
              <a:t>(“C”)</a:t>
            </a:r>
            <a:r>
              <a:rPr lang="zh-CN" altLang="en-US" dirty="0"/>
              <a:t>，点画成星号</a:t>
            </a:r>
            <a:r>
              <a:rPr lang="en-US" altLang="zh-CN" dirty="0">
                <a:solidFill>
                  <a:srgbClr val="FF0000"/>
                </a:solidFill>
              </a:rPr>
              <a:t>(“*”)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145C274B-6938-4675-B4B4-55BF9FD93EAD}"/>
              </a:ext>
            </a:extLst>
          </p:cNvPr>
          <p:cNvSpPr/>
          <p:nvPr/>
        </p:nvSpPr>
        <p:spPr>
          <a:xfrm>
            <a:off x="7746233" y="2746730"/>
            <a:ext cx="3640781" cy="975445"/>
          </a:xfrm>
          <a:prstGeom prst="wedgeRoundRectCallout">
            <a:avLst>
              <a:gd name="adj1" fmla="val -69608"/>
              <a:gd name="adj2" fmla="val 2510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创建长度为</a:t>
            </a:r>
            <a:r>
              <a:rPr lang="en-US" altLang="zh-CN" dirty="0"/>
              <a:t>N</a:t>
            </a:r>
            <a:r>
              <a:rPr lang="zh-CN" altLang="en-US" dirty="0"/>
              <a:t>的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，</a:t>
            </a:r>
            <a:r>
              <a:rPr lang="en-US" altLang="zh-CN" dirty="0" err="1"/>
              <a:t>xe</a:t>
            </a:r>
            <a:r>
              <a:rPr lang="zh-CN" altLang="en-US" dirty="0"/>
              <a:t>和</a:t>
            </a:r>
            <a:r>
              <a:rPr lang="en-US" altLang="zh-CN" dirty="0"/>
              <a:t>ye</a:t>
            </a:r>
            <a:r>
              <a:rPr lang="zh-CN" altLang="en-US" dirty="0"/>
              <a:t>的数组，形成</a:t>
            </a:r>
            <a:r>
              <a:rPr lang="en-US" altLang="zh-CN" dirty="0"/>
              <a:t>N</a:t>
            </a:r>
            <a:r>
              <a:rPr lang="zh-CN" altLang="en-US" dirty="0"/>
              <a:t>个散点和对应误差。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D1E509D8-36D5-4DEB-A940-B33A58F2F36F}"/>
              </a:ext>
            </a:extLst>
          </p:cNvPr>
          <p:cNvSpPr/>
          <p:nvPr/>
        </p:nvSpPr>
        <p:spPr>
          <a:xfrm>
            <a:off x="7233436" y="5285793"/>
            <a:ext cx="3346639" cy="1054741"/>
          </a:xfrm>
          <a:prstGeom prst="wedgeRoundRectCallout">
            <a:avLst>
              <a:gd name="adj1" fmla="val -73028"/>
              <a:gd name="adj2" fmla="val -6103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创建相应散点图</a:t>
            </a:r>
            <a:r>
              <a:rPr lang="en-US" altLang="zh-CN" dirty="0"/>
              <a:t>Draw</a:t>
            </a:r>
            <a:r>
              <a:rPr lang="en-US" altLang="zh-CN" dirty="0">
                <a:solidFill>
                  <a:srgbClr val="FF0000"/>
                </a:solidFill>
              </a:rPr>
              <a:t>(“ACE”)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并画出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轴，点之间连线，画出误差</a:t>
            </a:r>
            <a:r>
              <a:rPr lang="en-US" altLang="zh-CN" dirty="0"/>
              <a:t>bar </a:t>
            </a:r>
            <a:r>
              <a:rPr lang="en-US" altLang="zh-CN" dirty="0">
                <a:solidFill>
                  <a:srgbClr val="FF0000"/>
                </a:solidFill>
              </a:rPr>
              <a:t>(“E”)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2AEBF-E62D-8052-26D9-DAD1C30EB2B9}"/>
              </a:ext>
            </a:extLst>
          </p:cNvPr>
          <p:cNvSpPr/>
          <p:nvPr/>
        </p:nvSpPr>
        <p:spPr>
          <a:xfrm>
            <a:off x="3718937" y="4519246"/>
            <a:ext cx="1410337" cy="233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8E9FFD-2E9D-134D-25A8-61E066D6F6D3}"/>
              </a:ext>
            </a:extLst>
          </p:cNvPr>
          <p:cNvSpPr/>
          <p:nvPr/>
        </p:nvSpPr>
        <p:spPr>
          <a:xfrm>
            <a:off x="3718937" y="5077660"/>
            <a:ext cx="1504524" cy="233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50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118F49B0-38E3-4910-890D-A0DD4BCA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一维散点图：</a:t>
            </a:r>
            <a:r>
              <a:rPr lang="en-US" altLang="zh-CN" dirty="0" err="1"/>
              <a:t>TGraph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DE1E2-6148-4058-AAF8-4E190259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7EDB5-2363-4956-8FE9-B1D05E64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400DB84-09A2-4246-B9B1-0565F598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8" y="2030558"/>
            <a:ext cx="5418017" cy="29711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BF4ED6-68F0-4B7B-A92D-E964F04A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71" y="2030558"/>
            <a:ext cx="5338885" cy="2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7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DE33B-0B9A-44B9-83BE-A801E8D4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3412C8-2A9A-4808-A9FC-26A3C9D0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可以用</a:t>
            </a:r>
            <a:r>
              <a:rPr lang="en-US" altLang="zh-CN" dirty="0"/>
              <a:t>TF1</a:t>
            </a:r>
            <a:r>
              <a:rPr lang="zh-CN" altLang="en-US" dirty="0"/>
              <a:t>对</a:t>
            </a:r>
            <a:r>
              <a:rPr lang="en-US" altLang="zh-CN" dirty="0" err="1"/>
              <a:t>TGraph</a:t>
            </a:r>
            <a:r>
              <a:rPr lang="zh-CN" altLang="en-US" dirty="0"/>
              <a:t>和</a:t>
            </a:r>
            <a:r>
              <a:rPr lang="en-US" altLang="zh-CN" dirty="0"/>
              <a:t>TH1D</a:t>
            </a:r>
            <a:r>
              <a:rPr lang="zh-CN" altLang="en-US" dirty="0"/>
              <a:t>进行拟合。</a:t>
            </a:r>
            <a:endParaRPr lang="en-US" altLang="zh-CN" dirty="0"/>
          </a:p>
          <a:p>
            <a:pPr lvl="1"/>
            <a:r>
              <a:rPr lang="en-US" altLang="zh-CN" dirty="0"/>
              <a:t>[</a:t>
            </a:r>
            <a:r>
              <a:rPr lang="en-US" altLang="zh-CN" dirty="0">
                <a:hlinkClick r:id="rId2"/>
              </a:rPr>
              <a:t>LearnMore</a:t>
            </a:r>
            <a:r>
              <a:rPr lang="en-US" altLang="zh-CN" dirty="0"/>
              <a:t>]</a:t>
            </a:r>
          </a:p>
          <a:p>
            <a:pPr lvl="1"/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433F9-60F1-43D9-A992-80A0148E9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6FF75-A44F-4376-8211-02E563AE0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E35390-8CB5-4281-841A-A32C5083D938}"/>
              </a:ext>
            </a:extLst>
          </p:cNvPr>
          <p:cNvSpPr/>
          <p:nvPr/>
        </p:nvSpPr>
        <p:spPr>
          <a:xfrm>
            <a:off x="986692" y="2839871"/>
            <a:ext cx="2319914" cy="164022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fit.C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latin typeface="Consolas" panose="020B0609020204030204" pitchFamily="49" charset="0"/>
              </a:rPr>
              <a:t>fit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76439-5D40-4425-AC20-4D53772898BB}"/>
              </a:ext>
            </a:extLst>
          </p:cNvPr>
          <p:cNvSpPr/>
          <p:nvPr/>
        </p:nvSpPr>
        <p:spPr>
          <a:xfrm>
            <a:off x="3665416" y="1883507"/>
            <a:ext cx="8001000" cy="41929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example1(){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FF79C6"/>
                </a:solidFill>
                <a:effectLst/>
                <a:latin typeface="Consolas" panose="020B0609020204030204" pitchFamily="49" charset="0"/>
              </a:rPr>
              <a:t>gStyle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SetOptFit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1111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hgaus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histo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 from a 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gaussian;x;nEnv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h1-&gt;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FillRandom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c1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"c1"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"c1"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800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600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c1-&gt;cd();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tf1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fgaus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tf1-&gt;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SetParameters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h1-&gt;Fit(tf1,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"E S"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c2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"c2"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"c2"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800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600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c2-&gt;cd();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h2 = (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*)h1-&gt;Clone();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h2-&gt;Draw();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* tf2 = </a:t>
            </a: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50FA7B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fgaus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tf2-&gt;</a:t>
            </a:r>
            <a:r>
              <a:rPr lang="en-US" altLang="zh-CN" sz="120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SetParameters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h2-&gt;Fit(tf2,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"E L S"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D68339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F5555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F3C84F24-1F7D-470F-98B1-2940FB0272CC}"/>
              </a:ext>
            </a:extLst>
          </p:cNvPr>
          <p:cNvSpPr/>
          <p:nvPr/>
        </p:nvSpPr>
        <p:spPr>
          <a:xfrm>
            <a:off x="8988574" y="2641600"/>
            <a:ext cx="3043211" cy="547077"/>
          </a:xfrm>
          <a:prstGeom prst="wedgeRoundRectCallout">
            <a:avLst>
              <a:gd name="adj1" fmla="val -71159"/>
              <a:gd name="adj2" fmla="val -5541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创建一个高斯分布的直方图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6CBAF089-60DA-467B-90F2-DDA152767426}"/>
              </a:ext>
            </a:extLst>
          </p:cNvPr>
          <p:cNvSpPr/>
          <p:nvPr/>
        </p:nvSpPr>
        <p:spPr>
          <a:xfrm>
            <a:off x="8367251" y="3627221"/>
            <a:ext cx="3043211" cy="765907"/>
          </a:xfrm>
          <a:prstGeom prst="wedgeRoundRectCallout">
            <a:avLst>
              <a:gd name="adj1" fmla="val -75011"/>
              <a:gd name="adj2" fmla="val -161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用最小二乘法拟合直方图</a:t>
            </a:r>
            <a:endParaRPr lang="en-US" altLang="zh-CN" dirty="0"/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“E S”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845714B9-2AC3-4603-B93D-81E0D2758E16}"/>
              </a:ext>
            </a:extLst>
          </p:cNvPr>
          <p:cNvSpPr/>
          <p:nvPr/>
        </p:nvSpPr>
        <p:spPr>
          <a:xfrm>
            <a:off x="8252118" y="4991005"/>
            <a:ext cx="3043211" cy="723994"/>
          </a:xfrm>
          <a:prstGeom prst="wedgeRoundRectCallout">
            <a:avLst>
              <a:gd name="adj1" fmla="val -75011"/>
              <a:gd name="adj2" fmla="val -161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用极大似然法拟合直方图</a:t>
            </a:r>
            <a:endParaRPr lang="en-US" altLang="zh-CN" dirty="0"/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“E L S”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58E28FA-0222-1161-54A0-321183E5CAFB}"/>
              </a:ext>
            </a:extLst>
          </p:cNvPr>
          <p:cNvSpPr/>
          <p:nvPr/>
        </p:nvSpPr>
        <p:spPr>
          <a:xfrm>
            <a:off x="3722861" y="3746705"/>
            <a:ext cx="1755690" cy="233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89CED92-811E-08F6-B39D-206394398E10}"/>
              </a:ext>
            </a:extLst>
          </p:cNvPr>
          <p:cNvSpPr/>
          <p:nvPr/>
        </p:nvSpPr>
        <p:spPr>
          <a:xfrm>
            <a:off x="3722861" y="5190254"/>
            <a:ext cx="1959762" cy="233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EB453-D71F-42BF-ABF2-475DABA7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8D632A-32C5-4B58-AE7A-4D530624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不同的拟合方式有不同的拟合结果，但是随着统计量的增加，两种拟合的期望值收敛为真值。（无偏拟合）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271BBF-8D8B-4684-91A4-1D3BEB0E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32E94F-2300-4B84-B3A1-21BD91E3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15C90E-B233-4C1F-BA28-6A4A221C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70" y="2359969"/>
            <a:ext cx="4973285" cy="35970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1B6A9D-2F3F-47E0-8220-CBECDF53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9969"/>
            <a:ext cx="4992052" cy="35970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A6C6E2E-6C4D-497E-ACFB-E01125BCC7C3}"/>
              </a:ext>
            </a:extLst>
          </p:cNvPr>
          <p:cNvSpPr/>
          <p:nvPr/>
        </p:nvSpPr>
        <p:spPr>
          <a:xfrm>
            <a:off x="3937312" y="3522935"/>
            <a:ext cx="1779642" cy="5176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E0254C-F9C8-479C-8A55-09FD09227B76}"/>
              </a:ext>
            </a:extLst>
          </p:cNvPr>
          <p:cNvSpPr/>
          <p:nvPr/>
        </p:nvSpPr>
        <p:spPr>
          <a:xfrm>
            <a:off x="9447159" y="3522935"/>
            <a:ext cx="1791364" cy="5176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21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EA1270C7-52D6-32CC-8CDD-E452200C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7D805-84FA-0A95-752F-A5C483A2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58821A-C997-FA58-2B33-47DDF329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1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A5BCF-7641-4A01-BE35-6CCD8A2F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文件读写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8083B8-AFAB-4215-85B3-F26E5F48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文件使用</a:t>
            </a:r>
            <a:r>
              <a:rPr lang="en-US" altLang="zh-CN" dirty="0" err="1"/>
              <a:t>TFile</a:t>
            </a:r>
            <a:r>
              <a:rPr lang="zh-CN" altLang="en-US" dirty="0"/>
              <a:t>类进行存储和读取。</a:t>
            </a:r>
            <a:endParaRPr lang="en-US" altLang="zh-CN" dirty="0"/>
          </a:p>
          <a:p>
            <a:pPr lvl="1"/>
            <a:r>
              <a:rPr lang="zh-CN" altLang="en-US" dirty="0"/>
              <a:t>创建一个</a:t>
            </a:r>
            <a:r>
              <a:rPr lang="en-US" altLang="zh-CN" dirty="0"/>
              <a:t>ROOT</a:t>
            </a:r>
            <a:r>
              <a:rPr lang="zh-CN" altLang="en-US" dirty="0"/>
              <a:t>文件并把直方图，拟合曲线，散点图存入。</a:t>
            </a:r>
            <a:endParaRPr lang="en-US" altLang="zh-CN" dirty="0"/>
          </a:p>
          <a:p>
            <a:pPr lvl="1"/>
            <a:r>
              <a:rPr lang="en-US" altLang="zh-CN" dirty="0"/>
              <a:t>[</a:t>
            </a:r>
            <a:r>
              <a:rPr lang="en-US" altLang="zh-CN" dirty="0">
                <a:hlinkClick r:id="rId2"/>
              </a:rPr>
              <a:t>LearnMore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8CB3CB-C42B-4234-8B11-F8664305A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4340C-C97A-45ED-ABFB-281639E2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14DDC8-DA94-969C-913C-EB4347809758}"/>
              </a:ext>
            </a:extLst>
          </p:cNvPr>
          <p:cNvSpPr/>
          <p:nvPr/>
        </p:nvSpPr>
        <p:spPr>
          <a:xfrm>
            <a:off x="986692" y="2839871"/>
            <a:ext cx="2319914" cy="164022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file.C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latin typeface="Consolas" panose="020B0609020204030204" pitchFamily="49" charset="0"/>
              </a:rPr>
              <a:t>file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A04724-860F-0C88-FA00-538DA94828CA}"/>
              </a:ext>
            </a:extLst>
          </p:cNvPr>
          <p:cNvSpPr/>
          <p:nvPr/>
        </p:nvSpPr>
        <p:spPr>
          <a:xfrm>
            <a:off x="3669341" y="2153031"/>
            <a:ext cx="8001000" cy="41929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example1()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hgaus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histo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 from a 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gaussian;x;nEnv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FillRandom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tf1 = </a:t>
            </a: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fgaus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tf1-&gt;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SetParameters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h1-&gt;Fit(tf1,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"E S"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Double_t</a:t>
            </a: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x[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], y[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Int_t</a:t>
            </a: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n =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Int_t</a:t>
            </a:r>
            <a:r>
              <a:rPr lang="en-US" altLang="zh-CN" sz="11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&lt; n; 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x[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y[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sin(x[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] +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0.2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gr = </a:t>
            </a: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(n, x, y);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gr-&gt;</a:t>
            </a:r>
            <a:r>
              <a:rPr lang="en-US" altLang="zh-CN" sz="11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SetName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altLang="zh-CN" sz="11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file1 = </a:t>
            </a: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1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myfile.root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"RECREATE"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file1-&gt;cd();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h1-&gt;Write();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tf1-&gt;Write();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gr-&gt;Write();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file1-&gt;Close();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1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1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5BE1592A-F136-CD18-307F-4C6C08374FD1}"/>
              </a:ext>
            </a:extLst>
          </p:cNvPr>
          <p:cNvSpPr/>
          <p:nvPr/>
        </p:nvSpPr>
        <p:spPr>
          <a:xfrm>
            <a:off x="7986040" y="2988727"/>
            <a:ext cx="3043211" cy="787450"/>
          </a:xfrm>
          <a:prstGeom prst="wedgeRoundRectCallout">
            <a:avLst>
              <a:gd name="adj1" fmla="val -107267"/>
              <a:gd name="adj2" fmla="val 1336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创建一个高斯分布的直方图并拟合出对应高斯分布曲线</a:t>
            </a:r>
            <a:endParaRPr lang="en-US" altLang="zh-CN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CDEB3A76-360B-D350-9444-AB186D4BBD4F}"/>
              </a:ext>
            </a:extLst>
          </p:cNvPr>
          <p:cNvSpPr/>
          <p:nvPr/>
        </p:nvSpPr>
        <p:spPr>
          <a:xfrm>
            <a:off x="7418789" y="4022304"/>
            <a:ext cx="3043211" cy="787450"/>
          </a:xfrm>
          <a:prstGeom prst="wedgeRoundRectCallout">
            <a:avLst>
              <a:gd name="adj1" fmla="val -82507"/>
              <a:gd name="adj2" fmla="val -85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创建一个散点图并绘制满足</a:t>
            </a:r>
            <a:r>
              <a:rPr lang="en-US" altLang="zh-CN" dirty="0"/>
              <a:t>y=10*sin(x+0.2)</a:t>
            </a:r>
            <a:r>
              <a:rPr lang="zh-CN" altLang="en-US" dirty="0"/>
              <a:t>的</a:t>
            </a:r>
            <a:r>
              <a:rPr lang="en-US" altLang="zh-CN" dirty="0"/>
              <a:t>100</a:t>
            </a:r>
            <a:r>
              <a:rPr lang="zh-CN" altLang="en-US" dirty="0"/>
              <a:t>个点。</a:t>
            </a:r>
            <a:endParaRPr lang="en-US" altLang="zh-CN" dirty="0"/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CE664908-0AC4-9733-5ED2-162EA32A3413}"/>
              </a:ext>
            </a:extLst>
          </p:cNvPr>
          <p:cNvSpPr/>
          <p:nvPr/>
        </p:nvSpPr>
        <p:spPr>
          <a:xfrm>
            <a:off x="6363109" y="5229420"/>
            <a:ext cx="3043211" cy="787450"/>
          </a:xfrm>
          <a:prstGeom prst="wedgeRoundRectCallout">
            <a:avLst>
              <a:gd name="adj1" fmla="val -82507"/>
              <a:gd name="adj2" fmla="val -85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创建一个名为</a:t>
            </a:r>
            <a:r>
              <a:rPr lang="en-US" altLang="zh-CN" dirty="0"/>
              <a:t>”</a:t>
            </a:r>
            <a:r>
              <a:rPr lang="en-US" altLang="zh-CN" dirty="0" err="1"/>
              <a:t>myfile.root</a:t>
            </a:r>
            <a:r>
              <a:rPr lang="en-US" altLang="zh-CN" dirty="0"/>
              <a:t>”</a:t>
            </a:r>
            <a:r>
              <a:rPr lang="zh-CN" altLang="en-US" dirty="0"/>
              <a:t>的文件并保存上述</a:t>
            </a:r>
            <a:r>
              <a:rPr lang="en-US" altLang="zh-CN" dirty="0"/>
              <a:t>3</a:t>
            </a:r>
            <a:r>
              <a:rPr lang="zh-CN" altLang="en-US" dirty="0"/>
              <a:t>个图表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6566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A5BCF-7641-4A01-BE35-6CCD8A2F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文件读写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8083B8-AFAB-4215-85B3-F26E5F48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查看</a:t>
            </a:r>
            <a:r>
              <a:rPr lang="en-US" altLang="zh-CN" dirty="0"/>
              <a:t>ROOT</a:t>
            </a:r>
            <a:r>
              <a:rPr lang="zh-CN" altLang="en-US" dirty="0"/>
              <a:t>文件的方法有</a:t>
            </a:r>
            <a:r>
              <a:rPr lang="en-US" altLang="zh-CN" dirty="0"/>
              <a:t>2</a:t>
            </a:r>
            <a:r>
              <a:rPr lang="zh-CN" altLang="en-US" dirty="0"/>
              <a:t>种：</a:t>
            </a:r>
            <a:endParaRPr lang="en-US" altLang="zh-CN" dirty="0"/>
          </a:p>
          <a:p>
            <a:pPr lvl="1"/>
            <a:r>
              <a:rPr lang="zh-CN" altLang="en-US" b="1" u="sng" dirty="0"/>
              <a:t>使用</a:t>
            </a:r>
            <a:r>
              <a:rPr lang="en-US" altLang="zh-CN" b="1" u="sng" dirty="0" err="1"/>
              <a:t>TFile</a:t>
            </a:r>
            <a:r>
              <a:rPr lang="zh-CN" altLang="en-US" b="1" u="sng" dirty="0"/>
              <a:t>类，在脚本里打开，</a:t>
            </a:r>
            <a:endParaRPr lang="en-US" altLang="zh-CN" b="1" u="sng" dirty="0"/>
          </a:p>
          <a:p>
            <a:pPr lvl="1"/>
            <a:r>
              <a:rPr lang="en-US" altLang="zh-CN" dirty="0"/>
              <a:t>ROOT</a:t>
            </a:r>
            <a:r>
              <a:rPr lang="zh-CN" altLang="en-US" dirty="0"/>
              <a:t>命令（命令行）和</a:t>
            </a:r>
            <a:r>
              <a:rPr lang="en-US" altLang="zh-CN" dirty="0" err="1"/>
              <a:t>TBrowser</a:t>
            </a:r>
            <a:r>
              <a:rPr lang="zh-CN" altLang="en-US" dirty="0"/>
              <a:t>类（交互式图形界面）查看</a:t>
            </a:r>
            <a:r>
              <a:rPr lang="en-US" altLang="zh-CN" dirty="0"/>
              <a:t>ROOT</a:t>
            </a:r>
            <a:r>
              <a:rPr lang="zh-CN" altLang="en-US" dirty="0"/>
              <a:t>文件。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8CB3CB-C42B-4234-8B11-F8664305A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4340C-C97A-45ED-ABFB-281639E2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14DDC8-DA94-969C-913C-EB4347809758}"/>
              </a:ext>
            </a:extLst>
          </p:cNvPr>
          <p:cNvSpPr/>
          <p:nvPr/>
        </p:nvSpPr>
        <p:spPr>
          <a:xfrm>
            <a:off x="986692" y="2839871"/>
            <a:ext cx="2319914" cy="164022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file.C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example2()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latin typeface="Consolas" panose="020B0609020204030204" pitchFamily="49" charset="0"/>
              </a:rPr>
              <a:t>file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example2()</a:t>
            </a: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A04724-860F-0C88-FA00-538DA94828CA}"/>
              </a:ext>
            </a:extLst>
          </p:cNvPr>
          <p:cNvSpPr/>
          <p:nvPr/>
        </p:nvSpPr>
        <p:spPr>
          <a:xfrm>
            <a:off x="3669341" y="2758896"/>
            <a:ext cx="8001000" cy="3587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example2()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file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myfile.root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"READ"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*)file-&gt;Get(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hgaus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c1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"c1"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"c1"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tf1 = 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TF1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*)file-&gt;Get(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fgaus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c2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"c2"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"c2"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tf1-&gt;Draw();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gr = (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*)file-&gt;Get(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c3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"c3"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"c3"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gr-&gt;Draw();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5BE1592A-F136-CD18-307F-4C6C08374FD1}"/>
              </a:ext>
            </a:extLst>
          </p:cNvPr>
          <p:cNvSpPr/>
          <p:nvPr/>
        </p:nvSpPr>
        <p:spPr>
          <a:xfrm>
            <a:off x="7986040" y="2988727"/>
            <a:ext cx="3043211" cy="787450"/>
          </a:xfrm>
          <a:prstGeom prst="wedgeRoundRectCallout">
            <a:avLst>
              <a:gd name="adj1" fmla="val -69611"/>
              <a:gd name="adj2" fmla="val 63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打开刚才保存的文件</a:t>
            </a:r>
            <a:endParaRPr lang="en-US" altLang="zh-CN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CDEB3A76-360B-D350-9444-AB186D4BBD4F}"/>
              </a:ext>
            </a:extLst>
          </p:cNvPr>
          <p:cNvSpPr/>
          <p:nvPr/>
        </p:nvSpPr>
        <p:spPr>
          <a:xfrm>
            <a:off x="8252118" y="4552440"/>
            <a:ext cx="3156297" cy="787450"/>
          </a:xfrm>
          <a:prstGeom prst="wedgeRoundRectCallout">
            <a:avLst>
              <a:gd name="adj1" fmla="val -81733"/>
              <a:gd name="adj2" fmla="val -40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找到文件里保存的图并绘制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567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A5BCF-7641-4A01-BE35-6CCD8A2F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文件读写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8083B8-AFAB-4215-85B3-F26E5F48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查看</a:t>
            </a:r>
            <a:r>
              <a:rPr lang="en-US" altLang="zh-CN" dirty="0"/>
              <a:t>ROOT</a:t>
            </a:r>
            <a:r>
              <a:rPr lang="zh-CN" altLang="en-US" dirty="0"/>
              <a:t>文件的方法有</a:t>
            </a:r>
            <a:r>
              <a:rPr lang="en-US" altLang="zh-CN" dirty="0"/>
              <a:t>2</a:t>
            </a:r>
            <a:r>
              <a:rPr lang="zh-CN" altLang="en-US" dirty="0"/>
              <a:t>种：</a:t>
            </a:r>
            <a:endParaRPr lang="en-US" altLang="zh-CN" dirty="0"/>
          </a:p>
          <a:p>
            <a:pPr lvl="1"/>
            <a:r>
              <a:rPr lang="zh-CN" altLang="en-US" dirty="0"/>
              <a:t>使用</a:t>
            </a:r>
            <a:r>
              <a:rPr lang="en-US" altLang="zh-CN" dirty="0" err="1"/>
              <a:t>TFile</a:t>
            </a:r>
            <a:r>
              <a:rPr lang="zh-CN" altLang="en-US" dirty="0"/>
              <a:t>类，在脚本里打开，</a:t>
            </a:r>
            <a:endParaRPr lang="en-US" altLang="zh-CN" dirty="0"/>
          </a:p>
          <a:p>
            <a:pPr lvl="1"/>
            <a:r>
              <a:rPr lang="en-US" altLang="zh-CN" b="1" u="sng" dirty="0"/>
              <a:t>ROOT</a:t>
            </a:r>
            <a:r>
              <a:rPr lang="zh-CN" altLang="en-US" b="1" u="sng" dirty="0"/>
              <a:t>命令（命令行）和</a:t>
            </a:r>
            <a:r>
              <a:rPr lang="en-US" altLang="zh-CN" b="1" u="sng" dirty="0" err="1"/>
              <a:t>TBrowser</a:t>
            </a:r>
            <a:r>
              <a:rPr lang="zh-CN" altLang="en-US" b="1" u="sng" dirty="0"/>
              <a:t>类（交互式图形界面）查看</a:t>
            </a:r>
            <a:r>
              <a:rPr lang="en-US" altLang="zh-CN" b="1" u="sng" dirty="0"/>
              <a:t>ROOT</a:t>
            </a:r>
            <a:r>
              <a:rPr lang="zh-CN" altLang="en-US" b="1" u="sng" dirty="0"/>
              <a:t>文件。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8CB3CB-C42B-4234-8B11-F8664305A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4340C-C97A-45ED-ABFB-281639E2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14DDC8-DA94-969C-913C-EB4347809758}"/>
              </a:ext>
            </a:extLst>
          </p:cNvPr>
          <p:cNvSpPr/>
          <p:nvPr/>
        </p:nvSpPr>
        <p:spPr>
          <a:xfrm>
            <a:off x="557224" y="2922285"/>
            <a:ext cx="4197524" cy="208925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root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myfile.root</a:t>
            </a:r>
            <a:endParaRPr lang="en-US" altLang="zh-CN" sz="12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root [0] .ls</a:t>
            </a:r>
          </a:p>
          <a:p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**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myfile.root</a:t>
            </a:r>
            <a:b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*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myfile.root</a:t>
            </a:r>
            <a:b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KEY: TH1D hgaus;1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histo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 from a gaussian</a:t>
            </a:r>
            <a:b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KEY: TF1 fgaus;1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gaus</a:t>
            </a:r>
            <a:b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KEY: </a:t>
            </a:r>
            <a:r>
              <a:rPr lang="en-US" altLang="zh-CN" sz="1200" dirty="0" err="1">
                <a:solidFill>
                  <a:srgbClr val="EFF0F1"/>
                </a:solidFill>
                <a:latin typeface="Consolas" panose="020B0609020204030204" pitchFamily="49" charset="0"/>
              </a:rPr>
              <a:t>TGraph</a:t>
            </a:r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 tgraph;1 Graph</a:t>
            </a:r>
          </a:p>
          <a:p>
            <a:endParaRPr lang="en-US" altLang="zh-CN" sz="1200" dirty="0">
              <a:solidFill>
                <a:srgbClr val="EFF0F1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onsolas" panose="020B0609020204030204" pitchFamily="49" charset="0"/>
              </a:rPr>
              <a:t>root [1] auto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tb = </a:t>
            </a:r>
            <a:r>
              <a:rPr lang="en-US" altLang="zh-CN" sz="1200" dirty="0" err="1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TBrowser</a:t>
            </a:r>
            <a:r>
              <a:rPr lang="en-US" altLang="zh-CN" sz="12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80492EC-1881-020E-F07A-AE1102FC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79" y="2621890"/>
            <a:ext cx="5651168" cy="3893115"/>
          </a:xfrm>
          <a:prstGeom prst="rect">
            <a:avLst/>
          </a:prstGeom>
        </p:spPr>
      </p:pic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83ECD331-7398-9880-9B9F-09A701A28A51}"/>
              </a:ext>
            </a:extLst>
          </p:cNvPr>
          <p:cNvSpPr/>
          <p:nvPr/>
        </p:nvSpPr>
        <p:spPr>
          <a:xfrm>
            <a:off x="8978652" y="4122896"/>
            <a:ext cx="3043211" cy="1077017"/>
          </a:xfrm>
          <a:prstGeom prst="wedgeRoundRectCallout">
            <a:avLst>
              <a:gd name="adj1" fmla="val -69611"/>
              <a:gd name="adj2" fmla="val 63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TBrowser</a:t>
            </a:r>
            <a:r>
              <a:rPr lang="zh-CN" altLang="en-US" dirty="0"/>
              <a:t>会打开一个交互式界面，可以点击左侧</a:t>
            </a:r>
            <a:r>
              <a:rPr lang="en-US" altLang="zh-CN" dirty="0" err="1"/>
              <a:t>myfile.root</a:t>
            </a:r>
            <a:r>
              <a:rPr lang="zh-CN" altLang="en-US" dirty="0"/>
              <a:t>文件进行交互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858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8C730-4BE3-9EA4-E47B-8C4D6B9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基础数据存储格式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F727F-DA0E-0D23-4FB6-0D7FD2B2A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/>
              <a:t>TTree</a:t>
            </a:r>
            <a:r>
              <a:rPr lang="zh-CN" altLang="en-US" sz="2000" dirty="0"/>
              <a:t>是</a:t>
            </a:r>
            <a:r>
              <a:rPr lang="en-US" altLang="zh-CN" sz="2000" dirty="0"/>
              <a:t>ROOT</a:t>
            </a:r>
            <a:r>
              <a:rPr lang="zh-CN" altLang="en-US" sz="2000" dirty="0"/>
              <a:t>基础数据存储类，</a:t>
            </a:r>
            <a:r>
              <a:rPr lang="en-US" altLang="zh-CN" sz="2000" dirty="0"/>
              <a:t>[</a:t>
            </a:r>
            <a:r>
              <a:rPr lang="en-US" altLang="zh-CN" sz="2000" dirty="0">
                <a:hlinkClick r:id="rId2"/>
              </a:rPr>
              <a:t>LearnMore</a:t>
            </a:r>
            <a:r>
              <a:rPr lang="en-US" altLang="zh-CN" sz="2000" dirty="0"/>
              <a:t>]</a:t>
            </a:r>
          </a:p>
          <a:p>
            <a:pPr lvl="1"/>
            <a:r>
              <a:rPr lang="en-US" altLang="zh-CN" sz="1800" dirty="0"/>
              <a:t>ROOT</a:t>
            </a:r>
            <a:r>
              <a:rPr lang="zh-CN" altLang="en-US" sz="1800" dirty="0"/>
              <a:t>：根</a:t>
            </a:r>
            <a:endParaRPr lang="en-US" altLang="zh-CN" sz="1800" dirty="0"/>
          </a:p>
          <a:p>
            <a:pPr lvl="1"/>
            <a:r>
              <a:rPr lang="en-US" altLang="zh-CN" sz="1800" dirty="0"/>
              <a:t>Tree</a:t>
            </a:r>
            <a:r>
              <a:rPr lang="zh-CN" altLang="en-US" sz="1800" dirty="0"/>
              <a:t>：树</a:t>
            </a:r>
            <a:endParaRPr lang="en-US" altLang="zh-CN" sz="1800" dirty="0"/>
          </a:p>
          <a:p>
            <a:pPr lvl="1"/>
            <a:r>
              <a:rPr lang="en-US" altLang="zh-CN" sz="1800" dirty="0"/>
              <a:t>Branch</a:t>
            </a:r>
            <a:r>
              <a:rPr lang="zh-CN" altLang="en-US" sz="1800" dirty="0"/>
              <a:t>：枝</a:t>
            </a:r>
            <a:endParaRPr lang="en-US" altLang="zh-CN" sz="1800" dirty="0"/>
          </a:p>
          <a:p>
            <a:pPr lvl="1"/>
            <a:r>
              <a:rPr lang="en-US" altLang="zh-CN" sz="1800" dirty="0"/>
              <a:t>Leaf</a:t>
            </a:r>
            <a:r>
              <a:rPr lang="zh-CN" altLang="en-US" sz="1800" dirty="0"/>
              <a:t>：叶</a:t>
            </a:r>
            <a:endParaRPr lang="en-US" altLang="zh-CN" sz="1800" dirty="0"/>
          </a:p>
          <a:p>
            <a:r>
              <a:rPr lang="zh-CN" altLang="en-US" sz="2000" dirty="0"/>
              <a:t>物理分析过程中，</a:t>
            </a:r>
            <a:endParaRPr lang="en-US" altLang="zh-CN" sz="2000" dirty="0"/>
          </a:p>
          <a:p>
            <a:pPr lvl="1"/>
            <a:r>
              <a:rPr lang="zh-CN" altLang="en-US" sz="1800" dirty="0"/>
              <a:t>每一个事例</a:t>
            </a:r>
            <a:r>
              <a:rPr lang="en-US" altLang="zh-CN" sz="1800" dirty="0"/>
              <a:t>(Event)</a:t>
            </a:r>
            <a:r>
              <a:rPr lang="zh-CN" altLang="en-US" sz="1800" dirty="0"/>
              <a:t>都是</a:t>
            </a:r>
            <a:r>
              <a:rPr lang="en-US" altLang="zh-CN" sz="1800" dirty="0"/>
              <a:t>Tree</a:t>
            </a:r>
            <a:r>
              <a:rPr lang="zh-CN" altLang="en-US" sz="1800" dirty="0"/>
              <a:t>里的一个条目</a:t>
            </a:r>
            <a:r>
              <a:rPr lang="en-US" altLang="zh-CN" sz="1800" dirty="0"/>
              <a:t>(Entry)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 lvl="1"/>
            <a:r>
              <a:rPr lang="zh-CN" altLang="en-US" sz="1800" dirty="0"/>
              <a:t>一个</a:t>
            </a:r>
            <a:r>
              <a:rPr lang="en-US" altLang="zh-CN" sz="1800" dirty="0"/>
              <a:t>Tree</a:t>
            </a:r>
            <a:r>
              <a:rPr lang="zh-CN" altLang="en-US" sz="1800" dirty="0"/>
              <a:t>存储了</a:t>
            </a:r>
            <a:r>
              <a:rPr lang="en-US" altLang="zh-CN" sz="1800" dirty="0"/>
              <a:t>N</a:t>
            </a:r>
            <a:r>
              <a:rPr lang="zh-CN" altLang="en-US" sz="1800" dirty="0"/>
              <a:t>个事例，就有</a:t>
            </a:r>
            <a:r>
              <a:rPr lang="en-US" altLang="zh-CN" sz="1800" dirty="0"/>
              <a:t>N</a:t>
            </a:r>
            <a:r>
              <a:rPr lang="zh-CN" altLang="en-US" sz="1800" dirty="0"/>
              <a:t>个条目。</a:t>
            </a:r>
            <a:endParaRPr lang="en-US" altLang="zh-CN" sz="1800" dirty="0"/>
          </a:p>
          <a:p>
            <a:pPr lvl="1"/>
            <a:r>
              <a:rPr lang="zh-CN" altLang="en-US" sz="1800" dirty="0"/>
              <a:t>所有事例都共享一套</a:t>
            </a:r>
            <a:r>
              <a:rPr lang="en-US" altLang="zh-CN" sz="1800" dirty="0"/>
              <a:t>Branch/Leaf</a:t>
            </a:r>
            <a:r>
              <a:rPr lang="zh-CN" altLang="en-US" sz="1800" dirty="0"/>
              <a:t>结构，</a:t>
            </a:r>
            <a:endParaRPr lang="en-US" altLang="zh-CN" sz="1800" dirty="0"/>
          </a:p>
          <a:p>
            <a:pPr lvl="2"/>
            <a:r>
              <a:rPr lang="zh-CN" altLang="en-US" sz="1400" dirty="0"/>
              <a:t>可以</a:t>
            </a:r>
            <a:r>
              <a:rPr lang="zh-CN" altLang="en-US" sz="1400" b="1" u="sng" dirty="0"/>
              <a:t>粗浅类比</a:t>
            </a:r>
            <a:r>
              <a:rPr lang="zh-CN" altLang="en-US" sz="1400" dirty="0"/>
              <a:t>为</a:t>
            </a:r>
            <a:r>
              <a:rPr lang="en-US" altLang="zh-CN" sz="1400" dirty="0"/>
              <a:t>C</a:t>
            </a:r>
            <a:r>
              <a:rPr lang="zh-CN" altLang="en-US" sz="1400" dirty="0"/>
              <a:t>中的结构体的数组或</a:t>
            </a:r>
            <a:r>
              <a:rPr lang="en-US" altLang="zh-CN" sz="1400" dirty="0"/>
              <a:t>Python</a:t>
            </a:r>
            <a:r>
              <a:rPr lang="zh-CN" altLang="en-US" sz="1400" dirty="0"/>
              <a:t>中的字典的列表。</a:t>
            </a:r>
            <a:endParaRPr lang="en-US" altLang="zh-CN" sz="1400" dirty="0"/>
          </a:p>
          <a:p>
            <a:pPr lvl="2"/>
            <a:r>
              <a:rPr lang="zh-CN" altLang="en-US" sz="1400" dirty="0"/>
              <a:t>每个事例都是结构体或字典中的一个元素。</a:t>
            </a:r>
            <a:endParaRPr lang="en-US" altLang="zh-CN" sz="1400" dirty="0"/>
          </a:p>
          <a:p>
            <a:pPr lvl="2"/>
            <a:endParaRPr lang="en-US" altLang="zh-CN" sz="14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BA7B74-5D81-F389-095D-9880EA489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0FEB7-C54E-0ABC-4D06-A448F18B4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79B1DB-1242-BB54-464B-E90F57968FB9}"/>
              </a:ext>
            </a:extLst>
          </p:cNvPr>
          <p:cNvSpPr/>
          <p:nvPr/>
        </p:nvSpPr>
        <p:spPr>
          <a:xfrm>
            <a:off x="1430156" y="4768147"/>
            <a:ext cx="1952732" cy="1774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[{“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张三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“22”,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李四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“21”,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女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王二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“24”,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”},]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FC2C51-F5DA-3397-A494-B7F543D2BF53}"/>
              </a:ext>
            </a:extLst>
          </p:cNvPr>
          <p:cNvSpPr/>
          <p:nvPr/>
        </p:nvSpPr>
        <p:spPr>
          <a:xfrm>
            <a:off x="4438038" y="4763628"/>
            <a:ext cx="1952732" cy="1774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Tree: 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身份信息档案表</a:t>
            </a:r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Branch: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</a:t>
            </a:r>
          </a:p>
          <a:p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Leaf: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张三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“22”,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0A40A-70A4-B78D-D91D-15D50E16D3FE}"/>
              </a:ext>
            </a:extLst>
          </p:cNvPr>
          <p:cNvSpPr/>
          <p:nvPr/>
        </p:nvSpPr>
        <p:spPr>
          <a:xfrm>
            <a:off x="3023121" y="5340104"/>
            <a:ext cx="1505709" cy="6329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粗浅类比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C7DB0-003A-03FD-EA55-3C31083D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50" y="859585"/>
            <a:ext cx="448818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76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D0194B-81DF-713F-6131-4DC19994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88C8C5-1FEB-9FC7-FAEF-4113EAB1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16C69B-A953-2DD7-2AA6-568CB0D9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73" y="1921150"/>
            <a:ext cx="7301196" cy="436444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D5A00CB-2347-8CB0-6BB4-E0957A247DDD}"/>
              </a:ext>
            </a:extLst>
          </p:cNvPr>
          <p:cNvSpPr/>
          <p:nvPr/>
        </p:nvSpPr>
        <p:spPr>
          <a:xfrm>
            <a:off x="1002389" y="146821"/>
            <a:ext cx="1952732" cy="1774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[{“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张三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“22”,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李四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“21”,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女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{“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王二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”: “24”,</a:t>
            </a: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”},]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E76B0E-05AF-82E0-85FE-86B0752FA55E}"/>
              </a:ext>
            </a:extLst>
          </p:cNvPr>
          <p:cNvSpPr/>
          <p:nvPr/>
        </p:nvSpPr>
        <p:spPr>
          <a:xfrm>
            <a:off x="4010271" y="142302"/>
            <a:ext cx="1952732" cy="1774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Tree: 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身份信息档案表</a:t>
            </a:r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Branch: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姓名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年龄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性别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</a:t>
            </a:r>
          </a:p>
          <a:p>
            <a:endParaRPr lang="en-US" altLang="zh-CN" sz="1200" dirty="0">
              <a:solidFill>
                <a:srgbClr val="EFF0F1"/>
              </a:solidFill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Leaf: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张三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”,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 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“22”, “</a:t>
            </a:r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男</a:t>
            </a:r>
            <a:r>
              <a:rPr lang="en-US" altLang="zh-CN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”</a:t>
            </a:r>
          </a:p>
          <a:p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4B10AC9-030B-AFD2-E54C-E01D536F7676}"/>
              </a:ext>
            </a:extLst>
          </p:cNvPr>
          <p:cNvSpPr/>
          <p:nvPr/>
        </p:nvSpPr>
        <p:spPr>
          <a:xfrm>
            <a:off x="2595354" y="718778"/>
            <a:ext cx="1505709" cy="6329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粗浅类比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EC4F0C6E-70B5-81F7-C169-D84758B886B2}"/>
              </a:ext>
            </a:extLst>
          </p:cNvPr>
          <p:cNvSpPr/>
          <p:nvPr/>
        </p:nvSpPr>
        <p:spPr>
          <a:xfrm>
            <a:off x="5796432" y="718778"/>
            <a:ext cx="1624727" cy="6329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TTree</a:t>
            </a:r>
            <a:r>
              <a:rPr lang="zh-CN" altLang="en-US" dirty="0"/>
              <a:t>能做到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588915-EEDD-D514-1C6A-94E457CC6324}"/>
              </a:ext>
            </a:extLst>
          </p:cNvPr>
          <p:cNvSpPr txBox="1"/>
          <p:nvPr/>
        </p:nvSpPr>
        <p:spPr>
          <a:xfrm>
            <a:off x="7511424" y="567801"/>
            <a:ext cx="3987254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取出所有“年龄”</a:t>
            </a:r>
            <a:r>
              <a:rPr lang="en-US" altLang="zh-CN" b="1" dirty="0"/>
              <a:t>branch</a:t>
            </a:r>
            <a:r>
              <a:rPr lang="zh-CN" altLang="en-US" b="1" dirty="0"/>
              <a:t>下的数据，</a:t>
            </a:r>
            <a:endParaRPr lang="en-US" altLang="zh-CN" b="1" dirty="0"/>
          </a:p>
          <a:p>
            <a:r>
              <a:rPr lang="zh-CN" altLang="en-US" b="1" dirty="0"/>
              <a:t>填成一个直方图，</a:t>
            </a:r>
            <a:endParaRPr lang="en-US" altLang="zh-CN" b="1" dirty="0"/>
          </a:p>
          <a:p>
            <a:r>
              <a:rPr lang="zh-CN" altLang="en-US" b="1" dirty="0"/>
              <a:t>就得到了所有人的年龄分布。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01A65F-667D-D8A2-2E41-93AFDF9C4892}"/>
              </a:ext>
            </a:extLst>
          </p:cNvPr>
          <p:cNvSpPr txBox="1"/>
          <p:nvPr/>
        </p:nvSpPr>
        <p:spPr>
          <a:xfrm>
            <a:off x="233831" y="2690935"/>
            <a:ext cx="4315895" cy="297004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/>
              <a:t>在粒子物理数据分析中，</a:t>
            </a:r>
            <a:endParaRPr lang="en-US" altLang="zh-CN" b="1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每个事例可能是一次观测到的一个粒子，</a:t>
            </a:r>
            <a:endParaRPr lang="en-US" altLang="zh-CN" b="1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这个事例就会包含：</a:t>
            </a:r>
            <a:endParaRPr lang="en-US" altLang="zh-CN" b="1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粒子种类、能量、三个方向的动量、径迹起始点位置三坐标，粒子湮灭点三坐标等等的信息。</a:t>
            </a:r>
            <a:endParaRPr lang="en-US" altLang="zh-CN" b="1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每个信息都对应着一个</a:t>
            </a:r>
            <a:r>
              <a:rPr lang="en-US" altLang="zh-CN" b="1" dirty="0"/>
              <a:t>Branch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所有的事例的集合就是</a:t>
            </a:r>
            <a:r>
              <a:rPr lang="en-US" altLang="zh-CN" b="1" dirty="0" err="1"/>
              <a:t>TTree</a:t>
            </a:r>
            <a:r>
              <a:rPr lang="zh-CN" altLang="en-US" b="1" dirty="0"/>
              <a:t>格式保存的内容。</a:t>
            </a:r>
          </a:p>
        </p:txBody>
      </p:sp>
    </p:spTree>
    <p:extLst>
      <p:ext uri="{BB962C8B-B14F-4D97-AF65-F5344CB8AC3E}">
        <p14:creationId xmlns:p14="http://schemas.microsoft.com/office/powerpoint/2010/main" val="2839313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D533493-28F0-AE16-1B72-21D3FED0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生成一个</a:t>
            </a:r>
            <a:r>
              <a:rPr lang="en-US" altLang="zh-CN" dirty="0"/>
              <a:t>Tree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83458C-2EEC-ED53-3470-EF5B262A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并且保存。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45202F-050C-4A90-3A78-EE4FA086B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9436D-04EA-C22A-A299-40A6082CB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A62966-1CC0-1E80-48D9-683FC4BA1DA8}"/>
              </a:ext>
            </a:extLst>
          </p:cNvPr>
          <p:cNvSpPr/>
          <p:nvPr/>
        </p:nvSpPr>
        <p:spPr>
          <a:xfrm>
            <a:off x="739449" y="2839871"/>
            <a:ext cx="2319914" cy="164022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tree.C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example1()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tree.C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example1()</a:t>
            </a: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47BE47-5E41-099D-D0BC-F041A0B9491A}"/>
              </a:ext>
            </a:extLst>
          </p:cNvPr>
          <p:cNvSpPr/>
          <p:nvPr/>
        </p:nvSpPr>
        <p:spPr>
          <a:xfrm>
            <a:off x="3445647" y="1523924"/>
            <a:ext cx="8296348" cy="46427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example1()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tr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pot, cur, temp,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tr-&gt;Branch(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"Potential"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&amp;pot,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"Potential/D"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tr-&gt;Branch(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"Current"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&amp;cur,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"Current/D"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tr-&gt;Branch(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"Temperature"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&amp;temp,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"Temperature/D"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tr-&gt;Branch(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"Pressure"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"Pressure/D"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100000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pot =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-&gt;Uniform(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0.01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temp =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-&gt;Uniform(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250.0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350.0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0.3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-&gt;Uniform(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0.5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1.5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0.02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cur = pot / 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10.0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0.05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(temp -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300.0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-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0.2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(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)) * </a:t>
            </a:r>
            <a:r>
              <a:rPr lang="en-US" altLang="zh-CN" sz="1200" dirty="0" err="1">
                <a:solidFill>
                  <a:srgbClr val="BC79D8"/>
                </a:solidFill>
                <a:effectLst/>
                <a:latin typeface="Consolas" panose="020B0609020204030204" pitchFamily="49" charset="0"/>
              </a:rPr>
              <a:t>gRandom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Gaus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0.01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tr-&gt;Fill();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file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mytree.root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"RECREATE"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tr-&gt;Write();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file-&gt;Close();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7069444B-02C8-5E1C-148F-4E1F9B3EBE92}"/>
              </a:ext>
            </a:extLst>
          </p:cNvPr>
          <p:cNvSpPr/>
          <p:nvPr/>
        </p:nvSpPr>
        <p:spPr>
          <a:xfrm>
            <a:off x="8211229" y="1684827"/>
            <a:ext cx="3043211" cy="1173415"/>
          </a:xfrm>
          <a:prstGeom prst="wedgeRoundRectCallout">
            <a:avLst>
              <a:gd name="adj1" fmla="val -70513"/>
              <a:gd name="adj2" fmla="val -56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创建一个</a:t>
            </a:r>
            <a:r>
              <a:rPr lang="en-US" altLang="zh-CN" dirty="0"/>
              <a:t>Tree</a:t>
            </a:r>
            <a:r>
              <a:rPr lang="zh-CN" altLang="en-US" dirty="0"/>
              <a:t>，定义</a:t>
            </a:r>
            <a:r>
              <a:rPr lang="en-US" altLang="zh-CN" dirty="0"/>
              <a:t>Branch</a:t>
            </a:r>
            <a:r>
              <a:rPr lang="zh-CN" altLang="en-US" dirty="0"/>
              <a:t>结构，这里</a:t>
            </a:r>
            <a:r>
              <a:rPr lang="en-US" altLang="zh-CN" dirty="0"/>
              <a:t>”/D”</a:t>
            </a:r>
            <a:r>
              <a:rPr lang="zh-CN" altLang="en-US" dirty="0"/>
              <a:t>代表是</a:t>
            </a:r>
            <a:r>
              <a:rPr lang="en-US" altLang="zh-CN" dirty="0"/>
              <a:t>double</a:t>
            </a:r>
            <a:r>
              <a:rPr lang="zh-CN" altLang="en-US" dirty="0"/>
              <a:t>型参数。</a:t>
            </a:r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53D310-F018-4830-C178-05430EC0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66" y="94680"/>
            <a:ext cx="2825614" cy="1310161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F6A03A9D-825B-BE1D-E5BE-8CDA6B8294A7}"/>
              </a:ext>
            </a:extLst>
          </p:cNvPr>
          <p:cNvSpPr/>
          <p:nvPr/>
        </p:nvSpPr>
        <p:spPr>
          <a:xfrm>
            <a:off x="8696873" y="4200408"/>
            <a:ext cx="3043211" cy="1173416"/>
          </a:xfrm>
          <a:prstGeom prst="wedgeRoundRectCallout">
            <a:avLst>
              <a:gd name="adj1" fmla="val -74897"/>
              <a:gd name="adj2" fmla="val -4011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</a:t>
            </a:r>
            <a:r>
              <a:rPr lang="en-US" altLang="zh-CN" dirty="0"/>
              <a:t>100000</a:t>
            </a:r>
            <a:r>
              <a:rPr lang="zh-CN" altLang="en-US" dirty="0"/>
              <a:t>个事例，每个事例的</a:t>
            </a:r>
            <a:r>
              <a:rPr lang="en-US" altLang="zh-CN" dirty="0"/>
              <a:t>branch</a:t>
            </a:r>
            <a:r>
              <a:rPr lang="zh-CN" altLang="en-US" dirty="0"/>
              <a:t>里都填写了</a:t>
            </a:r>
            <a:br>
              <a:rPr lang="en-US" altLang="zh-CN" dirty="0"/>
            </a:br>
            <a:r>
              <a:rPr lang="zh-CN" altLang="en-US" dirty="0"/>
              <a:t>赋值后的</a:t>
            </a:r>
            <a:r>
              <a:rPr lang="en-US" altLang="zh-CN" dirty="0"/>
              <a:t>leaf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AFDEBF-F1F5-2CB4-C065-6C11FBA043FB}"/>
              </a:ext>
            </a:extLst>
          </p:cNvPr>
          <p:cNvSpPr/>
          <p:nvPr/>
        </p:nvSpPr>
        <p:spPr>
          <a:xfrm>
            <a:off x="3644372" y="4115605"/>
            <a:ext cx="1057135" cy="233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6C5C972E-C03B-3FC6-3690-17E00FA1C60A}"/>
              </a:ext>
            </a:extLst>
          </p:cNvPr>
          <p:cNvSpPr/>
          <p:nvPr/>
        </p:nvSpPr>
        <p:spPr>
          <a:xfrm>
            <a:off x="5460520" y="5089242"/>
            <a:ext cx="3043211" cy="721724"/>
          </a:xfrm>
          <a:prstGeom prst="wedgeRoundRectCallout">
            <a:avLst>
              <a:gd name="adj1" fmla="val -70641"/>
              <a:gd name="adj2" fmla="val -387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保存生成好的</a:t>
            </a:r>
            <a:r>
              <a:rPr lang="en-US" altLang="zh-CN" dirty="0"/>
              <a:t>Tree</a:t>
            </a:r>
            <a:r>
              <a:rPr lang="zh-CN" altLang="en-US" dirty="0"/>
              <a:t>放进</a:t>
            </a:r>
            <a:r>
              <a:rPr lang="en-US" altLang="zh-CN" dirty="0"/>
              <a:t>”</a:t>
            </a:r>
            <a:r>
              <a:rPr lang="en-US" altLang="zh-CN" dirty="0" err="1"/>
              <a:t>mytree.root</a:t>
            </a:r>
            <a:r>
              <a:rPr lang="en-US" altLang="zh-CN" dirty="0"/>
              <a:t>”</a:t>
            </a:r>
            <a:r>
              <a:rPr lang="zh-CN" altLang="en-US" dirty="0"/>
              <a:t>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4999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55BBC-941C-378E-D7C3-BE5C7D2A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观察</a:t>
            </a:r>
            <a:r>
              <a:rPr lang="en-US" altLang="zh-CN" dirty="0" err="1"/>
              <a:t>TTree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873E3C-FBCB-F272-D2E4-F25166C2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063"/>
            <a:ext cx="10515600" cy="5348902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ROOT</a:t>
            </a:r>
            <a:r>
              <a:rPr lang="zh-CN" altLang="en-US" dirty="0"/>
              <a:t>命令行和</a:t>
            </a:r>
            <a:r>
              <a:rPr lang="en-US" altLang="zh-CN" dirty="0" err="1"/>
              <a:t>TBrowser</a:t>
            </a:r>
            <a:r>
              <a:rPr lang="zh-CN" altLang="en-US" dirty="0"/>
              <a:t>观察保存之后的</a:t>
            </a:r>
            <a:r>
              <a:rPr lang="en-US" altLang="zh-CN" dirty="0"/>
              <a:t>Tree</a:t>
            </a:r>
            <a:r>
              <a:rPr lang="zh-CN" altLang="en-US" dirty="0"/>
              <a:t>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127F31-0B04-7C0D-BFDF-D8181257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FEE1B-9C06-20CC-0302-3CD4A43A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1B74BE-7992-2A04-BE2D-E0D8ADAA57E7}"/>
              </a:ext>
            </a:extLst>
          </p:cNvPr>
          <p:cNvSpPr/>
          <p:nvPr/>
        </p:nvSpPr>
        <p:spPr>
          <a:xfrm>
            <a:off x="613867" y="1321384"/>
            <a:ext cx="5669199" cy="49145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900" dirty="0">
                <a:solidFill>
                  <a:srgbClr val="EFF0F1"/>
                </a:solidFill>
                <a:latin typeface="Consolas" panose="020B0609020204030204" pitchFamily="49" charset="0"/>
              </a:rPr>
              <a:t>自己试试：</a:t>
            </a:r>
            <a:endParaRPr lang="en-US" altLang="zh-CN" sz="9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mytree.root</a:t>
            </a:r>
            <a:endParaRPr lang="en-US" altLang="zh-CN" sz="9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root [0] .ls</a:t>
            </a:r>
          </a:p>
          <a:p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**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mytree.root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mytree.root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KEY: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mytree;1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mytree</a:t>
            </a:r>
            <a:endParaRPr lang="en-US" altLang="zh-CN" sz="9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9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root [1] </a:t>
            </a:r>
            <a:r>
              <a:rPr lang="en-US" altLang="zh-CN" sz="900" dirty="0" err="1"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900" dirty="0">
                <a:effectLst/>
                <a:latin typeface="Consolas" panose="020B0609020204030204" pitchFamily="49" charset="0"/>
              </a:rPr>
              <a:t>-&gt;Print()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******************************************************************************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*Tree    :</a:t>
            </a:r>
            <a:r>
              <a:rPr lang="en-US" altLang="zh-CN" sz="900" dirty="0" err="1"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900" dirty="0">
                <a:effectLst/>
                <a:latin typeface="Consolas" panose="020B0609020204030204" pitchFamily="49" charset="0"/>
              </a:rPr>
              <a:t>    : </a:t>
            </a:r>
            <a:r>
              <a:rPr lang="en-US" altLang="zh-CN" sz="900" dirty="0" err="1"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900" dirty="0">
                <a:effectLst/>
                <a:latin typeface="Consolas" panose="020B0609020204030204" pitchFamily="49" charset="0"/>
              </a:rPr>
              <a:t>                                            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*Entries :   100000 : Total =         3211838 bytes  File  Size =    3071273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        :          : Tree compression factor =   1.05                  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******************************************************************************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*Br    0 :Potential : Potential/D                                       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*Entries :   100000 : Total  Size=     802877 bytes  File Size  =     767631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*Baskets :       26 : Basket Size=      32000 bytes  Compression=   1.04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*............................................................................*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*Br    1 :Current   : Current/D                                         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*Entries :   100000 : Total  Size=     802817 bytes  File Size  =     773979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*Baskets :       26 : Basket Size=      32000 bytes  Compression=   1.04     *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*............................................................................*</a:t>
            </a:r>
          </a:p>
          <a:p>
            <a:r>
              <a:rPr lang="en-US" altLang="zh-CN" sz="900" dirty="0">
                <a:latin typeface="Consolas" panose="020B0609020204030204" pitchFamily="49" charset="0"/>
              </a:rPr>
              <a:t>…</a:t>
            </a: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…</a:t>
            </a:r>
          </a:p>
          <a:p>
            <a:endParaRPr lang="en-US" altLang="zh-CN" sz="9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root [2] </a:t>
            </a:r>
            <a:r>
              <a:rPr lang="en-US" altLang="zh-CN" sz="900" dirty="0" err="1"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900" dirty="0">
                <a:effectLst/>
                <a:latin typeface="Consolas" panose="020B0609020204030204" pitchFamily="49" charset="0"/>
              </a:rPr>
              <a:t>-&gt;Show(0)</a:t>
            </a:r>
          </a:p>
          <a:p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======&gt; EVENT:0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Potential = 9.95395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Current = -1.88014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Temperature = -3.10794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Pressure = 1.45582</a:t>
            </a:r>
          </a:p>
          <a:p>
            <a:endParaRPr lang="en-US" altLang="zh-CN" sz="900" dirty="0">
              <a:solidFill>
                <a:srgbClr val="EFF0F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dirty="0">
                <a:solidFill>
                  <a:srgbClr val="EFF0F1"/>
                </a:solidFill>
                <a:latin typeface="Consolas" panose="020B0609020204030204" pitchFamily="49" charset="0"/>
              </a:rPr>
              <a:t>root [3] 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sz="9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GetEntries</a:t>
            </a: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("Potential&gt;9.0 &amp;&amp; Current&lt;0.8")</a:t>
            </a:r>
            <a:b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(long long) 8696</a:t>
            </a:r>
            <a:endParaRPr lang="en-US" altLang="zh-CN" sz="900" dirty="0">
              <a:effectLst/>
              <a:latin typeface="Consolas" panose="020B0609020204030204" pitchFamily="49" charset="0"/>
            </a:endParaRPr>
          </a:p>
          <a:p>
            <a:endParaRPr lang="en-US" altLang="zh-CN" sz="900" dirty="0">
              <a:latin typeface="Consolas" panose="020B0609020204030204" pitchFamily="49" charset="0"/>
            </a:endParaRPr>
          </a:p>
          <a:p>
            <a:r>
              <a:rPr lang="en-US" altLang="zh-CN" sz="900" dirty="0">
                <a:effectLst/>
                <a:latin typeface="Consolas" panose="020B0609020204030204" pitchFamily="49" charset="0"/>
              </a:rPr>
              <a:t>root [4] auto tb =</a:t>
            </a:r>
            <a:r>
              <a:rPr lang="en-US" altLang="zh-CN" sz="900" dirty="0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900" dirty="0" err="1">
                <a:solidFill>
                  <a:srgbClr val="3DAEE9"/>
                </a:solidFill>
                <a:effectLst/>
                <a:latin typeface="Consolas" panose="020B0609020204030204" pitchFamily="49" charset="0"/>
              </a:rPr>
              <a:t>TBrowser</a:t>
            </a:r>
            <a:r>
              <a:rPr lang="en-US" altLang="zh-CN" sz="900" dirty="0">
                <a:solidFill>
                  <a:srgbClr val="5FFF5F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90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BC1BB6-B152-2C51-830D-684B93EDB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16" y="2386033"/>
            <a:ext cx="5733716" cy="3343831"/>
          </a:xfrm>
          <a:prstGeom prst="rect">
            <a:avLst/>
          </a:prstGeom>
        </p:spPr>
      </p:pic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88CD35EC-5118-EE21-27E6-939098CC1436}"/>
              </a:ext>
            </a:extLst>
          </p:cNvPr>
          <p:cNvSpPr/>
          <p:nvPr/>
        </p:nvSpPr>
        <p:spPr>
          <a:xfrm>
            <a:off x="9047190" y="5234084"/>
            <a:ext cx="2486178" cy="1077017"/>
          </a:xfrm>
          <a:prstGeom prst="wedgeRoundRectCallout">
            <a:avLst>
              <a:gd name="adj1" fmla="val -72746"/>
              <a:gd name="adj2" fmla="val -334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TBrowser</a:t>
            </a:r>
            <a:r>
              <a:rPr lang="zh-CN" altLang="en-US" dirty="0"/>
              <a:t>交互式观察里面</a:t>
            </a:r>
            <a:r>
              <a:rPr lang="en-US" altLang="zh-CN" dirty="0"/>
              <a:t>leaf</a:t>
            </a:r>
            <a:r>
              <a:rPr lang="zh-CN" altLang="en-US" dirty="0"/>
              <a:t>的分布。</a:t>
            </a:r>
            <a:endParaRPr lang="en-US" altLang="zh-CN" dirty="0"/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514C601C-A11A-D776-4AA9-54796124F167}"/>
              </a:ext>
            </a:extLst>
          </p:cNvPr>
          <p:cNvSpPr/>
          <p:nvPr/>
        </p:nvSpPr>
        <p:spPr>
          <a:xfrm>
            <a:off x="2931331" y="1818663"/>
            <a:ext cx="3043211" cy="400547"/>
          </a:xfrm>
          <a:prstGeom prst="wedgeRoundRectCallout">
            <a:avLst>
              <a:gd name="adj1" fmla="val -61100"/>
              <a:gd name="adj2" fmla="val 5746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打印</a:t>
            </a:r>
            <a:r>
              <a:rPr lang="en-US" altLang="zh-CN" dirty="0" err="1"/>
              <a:t>mytree</a:t>
            </a:r>
            <a:r>
              <a:rPr lang="zh-CN" altLang="en-US" dirty="0"/>
              <a:t>信息</a:t>
            </a:r>
            <a:endParaRPr lang="en-US" altLang="zh-CN" dirty="0"/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F7B24ADA-C835-B3F8-42DF-FB7457ACDF2F}"/>
              </a:ext>
            </a:extLst>
          </p:cNvPr>
          <p:cNvSpPr/>
          <p:nvPr/>
        </p:nvSpPr>
        <p:spPr>
          <a:xfrm>
            <a:off x="2817522" y="4563001"/>
            <a:ext cx="3043211" cy="400547"/>
          </a:xfrm>
          <a:prstGeom prst="wedgeRoundRectCallout">
            <a:avLst>
              <a:gd name="adj1" fmla="val -60842"/>
              <a:gd name="adj2" fmla="val 349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查看第</a:t>
            </a:r>
            <a:r>
              <a:rPr lang="en-US" altLang="zh-CN" dirty="0"/>
              <a:t>0</a:t>
            </a:r>
            <a:r>
              <a:rPr lang="zh-CN" altLang="en-US" dirty="0"/>
              <a:t>个事例信息</a:t>
            </a:r>
            <a:endParaRPr lang="en-US" altLang="zh-CN" dirty="0"/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D69A81BC-DD8C-C42D-7A60-08EBEF34FFD1}"/>
              </a:ext>
            </a:extLst>
          </p:cNvPr>
          <p:cNvSpPr/>
          <p:nvPr/>
        </p:nvSpPr>
        <p:spPr>
          <a:xfrm>
            <a:off x="2825128" y="5068098"/>
            <a:ext cx="3043211" cy="400547"/>
          </a:xfrm>
          <a:prstGeom prst="wedgeRoundRectCallout">
            <a:avLst>
              <a:gd name="adj1" fmla="val -62389"/>
              <a:gd name="adj2" fmla="val 388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查看满足条件的事例数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4023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F52B1-9234-E1A0-A05C-F23C1ADE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用脚本读取</a:t>
            </a:r>
            <a:r>
              <a:rPr lang="en-US" altLang="zh-CN" dirty="0" err="1"/>
              <a:t>TTree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A2937-ADCF-3690-A3E5-3158225AB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并且筛选和作图。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9A3E5D-479A-53F5-100D-6010944B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4C3E4-4E0A-1613-EE6D-DFEF97A5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4A4838-DF19-380A-1804-9B8D223B3C38}"/>
              </a:ext>
            </a:extLst>
          </p:cNvPr>
          <p:cNvSpPr/>
          <p:nvPr/>
        </p:nvSpPr>
        <p:spPr>
          <a:xfrm>
            <a:off x="923898" y="2839871"/>
            <a:ext cx="2319914" cy="164022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200" dirty="0">
                <a:solidFill>
                  <a:srgbClr val="EFF0F1"/>
                </a:solidFill>
                <a:latin typeface="Cascadia Mono PL" panose="020B0609020000020004" pitchFamily="49" charset="0"/>
              </a:rPr>
              <a:t>自己试试：</a:t>
            </a:r>
            <a:endParaRPr lang="en-US" altLang="zh-CN" sz="1200" dirty="0">
              <a:solidFill>
                <a:srgbClr val="EFF0F1"/>
              </a:solidFill>
              <a:effectLst/>
              <a:latin typeface="Cascadia Mono PL" panose="020B0609020000020004" pitchFamily="49" charset="0"/>
            </a:endParaRPr>
          </a:p>
          <a:p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&gt; root</a:t>
            </a: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root [0] .L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tree.C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root [1] example2()</a:t>
            </a:r>
          </a:p>
          <a:p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或者：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effectLst/>
                <a:latin typeface="Consolas" panose="020B0609020204030204" pitchFamily="49" charset="0"/>
              </a:rPr>
              <a:t>&gt; root Macro-</a:t>
            </a:r>
            <a:r>
              <a:rPr lang="en-US" altLang="zh-CN" sz="1200" dirty="0" err="1">
                <a:effectLst/>
                <a:latin typeface="Consolas" panose="020B0609020204030204" pitchFamily="49" charset="0"/>
              </a:rPr>
              <a:t>tree.C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r</a:t>
            </a:r>
            <a:r>
              <a:rPr lang="en-US" altLang="zh-CN" sz="1200" dirty="0">
                <a:effectLst/>
                <a:latin typeface="Consolas" panose="020B0609020204030204" pitchFamily="49" charset="0"/>
              </a:rPr>
              <a:t>oot [0] example2()</a:t>
            </a:r>
          </a:p>
          <a:p>
            <a:endParaRPr lang="en-US" altLang="zh-CN" sz="11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0423B6-2F8C-3CB9-FC36-044B8F5CD9C5}"/>
              </a:ext>
            </a:extLst>
          </p:cNvPr>
          <p:cNvSpPr/>
          <p:nvPr/>
        </p:nvSpPr>
        <p:spPr>
          <a:xfrm>
            <a:off x="3755680" y="1695368"/>
            <a:ext cx="8296348" cy="45577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example2()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file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mytree.root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"READ"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tr = (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*)file-&gt;Get(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pot, cur, temp,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"Potential"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&amp;pot);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"Current"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&amp;cur);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"Temperature"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&amp;temp);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"Pressure"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myhist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current;current;events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1.5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!= 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GetEntries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(); ++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GetEntry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(pot &gt;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8.0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&amp;&amp; temp &lt;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300.0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h1-&gt;Fill(cur);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c1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c1-&gt;cd();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5EDFEED6-E8BA-6D4A-6BDA-6036C00B8E98}"/>
              </a:ext>
            </a:extLst>
          </p:cNvPr>
          <p:cNvSpPr/>
          <p:nvPr/>
        </p:nvSpPr>
        <p:spPr>
          <a:xfrm>
            <a:off x="8562151" y="1951826"/>
            <a:ext cx="3043211" cy="552117"/>
          </a:xfrm>
          <a:prstGeom prst="wedgeRoundRectCallout">
            <a:avLst>
              <a:gd name="adj1" fmla="val -70513"/>
              <a:gd name="adj2" fmla="val -56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</a:t>
            </a:r>
            <a:r>
              <a:rPr lang="en-US" altLang="zh-CN" dirty="0" err="1"/>
              <a:t>Tfile</a:t>
            </a:r>
            <a:r>
              <a:rPr lang="zh-CN" altLang="en-US" dirty="0"/>
              <a:t>读取</a:t>
            </a:r>
            <a:r>
              <a:rPr lang="en-US" altLang="zh-CN" dirty="0"/>
              <a:t>Tree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EBE7F224-755F-AEE9-5399-323EEBB9AF43}"/>
              </a:ext>
            </a:extLst>
          </p:cNvPr>
          <p:cNvSpPr/>
          <p:nvPr/>
        </p:nvSpPr>
        <p:spPr>
          <a:xfrm>
            <a:off x="8562150" y="2580144"/>
            <a:ext cx="3043211" cy="917187"/>
          </a:xfrm>
          <a:prstGeom prst="wedgeRoundRectCallout">
            <a:avLst>
              <a:gd name="adj1" fmla="val -70513"/>
              <a:gd name="adj2" fmla="val -56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把</a:t>
            </a:r>
            <a:r>
              <a:rPr lang="en-US" altLang="zh-CN" dirty="0"/>
              <a:t>Tree</a:t>
            </a:r>
            <a:r>
              <a:rPr lang="zh-CN" altLang="en-US" dirty="0"/>
              <a:t>里的</a:t>
            </a:r>
            <a:r>
              <a:rPr lang="en-US" altLang="zh-CN" dirty="0"/>
              <a:t>Branch</a:t>
            </a:r>
            <a:r>
              <a:rPr lang="zh-CN" altLang="en-US" dirty="0"/>
              <a:t>的地址</a:t>
            </a:r>
            <a:br>
              <a:rPr lang="en-US" altLang="zh-CN" dirty="0"/>
            </a:br>
            <a:r>
              <a:rPr lang="zh-CN" altLang="en-US" dirty="0"/>
              <a:t>赋予相应的参数地址</a:t>
            </a:r>
            <a:endParaRPr lang="en-US" altLang="zh-CN" dirty="0"/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2890F911-0790-CAF5-6D9C-6C97D785D13D}"/>
              </a:ext>
            </a:extLst>
          </p:cNvPr>
          <p:cNvSpPr/>
          <p:nvPr/>
        </p:nvSpPr>
        <p:spPr>
          <a:xfrm>
            <a:off x="8620622" y="4566566"/>
            <a:ext cx="3043211" cy="917187"/>
          </a:xfrm>
          <a:prstGeom prst="wedgeRoundRectCallout">
            <a:avLst>
              <a:gd name="adj1" fmla="val -72189"/>
              <a:gd name="adj2" fmla="val -420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遍历所有事例，并根据需求筛选事例并填入直方图。</a:t>
            </a:r>
            <a:endParaRPr lang="en-US" altLang="zh-CN" dirty="0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F9E45578-6A86-CC2F-EC8E-9AE27B8D214D}"/>
              </a:ext>
            </a:extLst>
          </p:cNvPr>
          <p:cNvSpPr/>
          <p:nvPr/>
        </p:nvSpPr>
        <p:spPr>
          <a:xfrm>
            <a:off x="5528036" y="5245498"/>
            <a:ext cx="2654472" cy="917187"/>
          </a:xfrm>
          <a:prstGeom prst="wedgeRoundRectCallout">
            <a:avLst>
              <a:gd name="adj1" fmla="val -70126"/>
              <a:gd name="adj2" fmla="val -475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画出满足需求的事例</a:t>
            </a:r>
            <a:br>
              <a:rPr lang="en-US" altLang="zh-CN" dirty="0"/>
            </a:br>
            <a:r>
              <a:rPr lang="zh-CN" altLang="en-US" dirty="0"/>
              <a:t>参数分布的直方图。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776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DF4AB-BF84-149F-E4BD-E217ABCB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659233-970D-3C65-5ED8-1A263BA1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0BAA8D0-841A-56BE-A00F-5037A115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37" y="1294512"/>
            <a:ext cx="6346325" cy="41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6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BD924032-FF89-FF11-1A5C-55155DEC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高阶数据分析组件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0974FD-2540-2FAD-9310-07D0A165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EF481A-C1B6-B9F2-D320-01A7613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2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1865A-8360-42D8-A186-72B56E1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FE635-31C8-4589-AB05-B3D113C4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一个</a:t>
            </a:r>
            <a:r>
              <a:rPr lang="zh-CN" altLang="en-US" b="1" u="sng" dirty="0"/>
              <a:t>面向对象</a:t>
            </a:r>
            <a:r>
              <a:rPr lang="zh-CN" altLang="en-US" dirty="0"/>
              <a:t>的数据分析</a:t>
            </a:r>
            <a:r>
              <a:rPr lang="zh-CN" altLang="en-US" b="1" u="sng" dirty="0"/>
              <a:t>框架</a:t>
            </a:r>
            <a:r>
              <a:rPr lang="zh-CN" altLang="en-US" dirty="0"/>
              <a:t>，由</a:t>
            </a:r>
            <a:r>
              <a:rPr lang="en-US" altLang="zh-CN" dirty="0"/>
              <a:t>CERN</a:t>
            </a:r>
            <a:r>
              <a:rPr lang="zh-CN" altLang="en-US" dirty="0"/>
              <a:t>开发。</a:t>
            </a:r>
            <a:endParaRPr lang="en-US" altLang="zh-CN" dirty="0"/>
          </a:p>
          <a:p>
            <a:r>
              <a:rPr lang="zh-CN" altLang="en-US" dirty="0"/>
              <a:t>最早用作粒子物理数据分析，现在也扩展到天文和数据挖掘等多领域。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AC60A6-D248-44D8-B0FD-F042293E0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99A6CB-E84C-4858-A494-28B2249F2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EF2C45-E226-45C6-B2F6-AAF37BFE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61" y="3747474"/>
            <a:ext cx="1516185" cy="1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0367808-E8B0-4E15-BD7C-F8575399F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35" y="3747474"/>
            <a:ext cx="1516185" cy="1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F22F8E2-161A-4B70-8560-469B754D4B2E}"/>
              </a:ext>
            </a:extLst>
          </p:cNvPr>
          <p:cNvSpPr txBox="1"/>
          <p:nvPr/>
        </p:nvSpPr>
        <p:spPr>
          <a:xfrm>
            <a:off x="1289537" y="5417410"/>
            <a:ext cx="1387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René Brun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5A4D2A-92AA-40A0-94D2-AC5F772D6137}"/>
              </a:ext>
            </a:extLst>
          </p:cNvPr>
          <p:cNvSpPr txBox="1"/>
          <p:nvPr/>
        </p:nvSpPr>
        <p:spPr>
          <a:xfrm>
            <a:off x="2708762" y="5417410"/>
            <a:ext cx="2214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Fons</a:t>
            </a:r>
            <a:r>
              <a:rPr lang="en-US" altLang="zh-CN" dirty="0"/>
              <a:t> </a:t>
            </a:r>
            <a:r>
              <a:rPr lang="en-US" altLang="zh-CN" dirty="0" err="1"/>
              <a:t>Rademakers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C6DC6E-9191-4F40-BA29-F19F443F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600" y="3305565"/>
            <a:ext cx="5681663" cy="24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3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B698833-E520-C672-0D5F-A4C013EF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常用高阶分析组件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880A0D4-59A2-551B-7F2C-9745B8F9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/>
              <a:t>RooFit</a:t>
            </a:r>
            <a:r>
              <a:rPr lang="zh-CN" altLang="en-US" sz="2400" dirty="0"/>
              <a:t>，</a:t>
            </a:r>
            <a:r>
              <a:rPr lang="zh-CN" altLang="en-US" sz="2400" u="sng" dirty="0">
                <a:ea typeface="Source Han Sans SC" panose="020B0500000000000000" charset="-122"/>
                <a:cs typeface="Source Han Sans SC" panose="020B0500000000000000" charset="-122"/>
              </a:rPr>
              <a:t>提供了极其丰富的功能来构建数据分布模型</a:t>
            </a:r>
            <a:r>
              <a:rPr lang="zh-CN" altLang="en-US" sz="2400" dirty="0">
                <a:ea typeface="Source Han Sans SC" panose="020B0500000000000000" charset="-122"/>
                <a:cs typeface="Source Han Sans SC" panose="020B0500000000000000" charset="-122"/>
              </a:rPr>
              <a:t>，</a:t>
            </a:r>
            <a:r>
              <a:rPr lang="en-US" altLang="zh-CN" sz="2400" dirty="0">
                <a:ea typeface="Source Han Sans SC" panose="020B0500000000000000" charset="-122"/>
                <a:cs typeface="Source Han Sans SC" panose="020B0500000000000000" charset="-122"/>
              </a:rPr>
              <a:t>[</a:t>
            </a:r>
            <a:r>
              <a:rPr lang="en-US" altLang="zh-CN" sz="2400" dirty="0">
                <a:ea typeface="Source Han Sans SC" panose="020B0500000000000000" charset="-122"/>
                <a:cs typeface="Source Han Sans SC" panose="020B0500000000000000" charset="-122"/>
                <a:hlinkClick r:id="rId2"/>
              </a:rPr>
              <a:t>LearnMore</a:t>
            </a:r>
            <a:r>
              <a:rPr lang="en-US" altLang="zh-CN" sz="2400" dirty="0">
                <a:ea typeface="Source Han Sans SC" panose="020B0500000000000000" charset="-122"/>
                <a:cs typeface="Source Han Sans SC" panose="020B0500000000000000" charset="-122"/>
              </a:rPr>
              <a:t>]</a:t>
            </a:r>
          </a:p>
          <a:p>
            <a:pPr lvl="1"/>
            <a:r>
              <a:rPr lang="zh-CN" altLang="en-US" sz="2000" dirty="0"/>
              <a:t>预定义了丰富的基础组件（</a:t>
            </a:r>
            <a:r>
              <a:rPr lang="en-US" altLang="zh-CN" sz="2000" dirty="0"/>
              <a:t>Gaussian, </a:t>
            </a:r>
            <a:r>
              <a:rPr lang="en-US" altLang="zh-CN" sz="2000" dirty="0" err="1"/>
              <a:t>ArgusBG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Chebychev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Breit</a:t>
            </a:r>
            <a:r>
              <a:rPr lang="en-US" altLang="zh-CN" sz="2000" dirty="0"/>
              <a:t>-Wigner, etc.</a:t>
            </a:r>
            <a:r>
              <a:rPr lang="zh-CN" altLang="en-US" sz="2000" dirty="0"/>
              <a:t>）并可以在基础组件上通过加、乘、卷积等运算自由组合，也支持从</a:t>
            </a:r>
            <a:r>
              <a:rPr lang="en-US" altLang="zh-CN" sz="2000" dirty="0"/>
              <a:t>Histogram</a:t>
            </a:r>
            <a:r>
              <a:rPr lang="zh-CN" altLang="en-US" sz="2000" dirty="0"/>
              <a:t>中抽取数据分布。</a:t>
            </a:r>
            <a:endParaRPr lang="en-US" altLang="zh-CN" sz="2000" dirty="0"/>
          </a:p>
          <a:p>
            <a:pPr lvl="1"/>
            <a:r>
              <a:rPr lang="zh-CN" altLang="en-US" sz="2000" dirty="0"/>
              <a:t>为数据分布提供：极大似然法拟合，</a:t>
            </a:r>
            <a:r>
              <a:rPr lang="en-US" altLang="zh-CN" sz="2000" dirty="0" err="1"/>
              <a:t>toyMC</a:t>
            </a:r>
            <a:r>
              <a:rPr lang="zh-CN" altLang="en-US" sz="2000" dirty="0"/>
              <a:t>生成器</a:t>
            </a:r>
            <a:r>
              <a:rPr lang="en-US" altLang="zh-CN" sz="2000" dirty="0"/>
              <a:t>(generator)</a:t>
            </a:r>
            <a:r>
              <a:rPr lang="zh-CN" altLang="en-US" sz="2000" dirty="0"/>
              <a:t>，图形可视化。</a:t>
            </a:r>
            <a:endParaRPr lang="en-US" altLang="zh-CN" sz="2000" dirty="0"/>
          </a:p>
          <a:p>
            <a:r>
              <a:rPr lang="en-US" altLang="zh-CN" sz="2400" dirty="0" err="1"/>
              <a:t>RDataFrame</a:t>
            </a:r>
            <a:r>
              <a:rPr lang="zh-CN" altLang="en-US" sz="2400" dirty="0"/>
              <a:t>，</a:t>
            </a:r>
            <a:r>
              <a:rPr lang="en-US" altLang="zh-CN" sz="2400" dirty="0"/>
              <a:t>[</a:t>
            </a:r>
            <a:r>
              <a:rPr lang="en-US" altLang="zh-CN" sz="2400" dirty="0">
                <a:hlinkClick r:id="rId3"/>
              </a:rPr>
              <a:t>LearnMore</a:t>
            </a:r>
            <a:r>
              <a:rPr lang="en-US" altLang="zh-CN" sz="2400" dirty="0"/>
              <a:t>]</a:t>
            </a:r>
          </a:p>
          <a:p>
            <a:pPr lvl="1"/>
            <a:r>
              <a:rPr lang="zh-CN" altLang="en-US" sz="2000" dirty="0"/>
              <a:t>是</a:t>
            </a:r>
            <a:r>
              <a:rPr lang="en-US" altLang="zh-CN" sz="2000" dirty="0" err="1"/>
              <a:t>TTree</a:t>
            </a:r>
            <a:r>
              <a:rPr lang="zh-CN" altLang="en-US" sz="2000" dirty="0"/>
              <a:t>数据分析工具，提供更简便和直观的方式分析</a:t>
            </a:r>
            <a:r>
              <a:rPr lang="en-US" altLang="zh-CN" sz="2000" dirty="0"/>
              <a:t>Tree</a:t>
            </a:r>
            <a:r>
              <a:rPr lang="zh-CN" altLang="en-US" sz="2000" dirty="0"/>
              <a:t>数据。</a:t>
            </a:r>
            <a:endParaRPr lang="en-US" altLang="zh-CN" sz="2000" dirty="0"/>
          </a:p>
          <a:p>
            <a:r>
              <a:rPr lang="en-US" altLang="zh-CN" sz="2400" dirty="0"/>
              <a:t>TMVA</a:t>
            </a:r>
            <a:r>
              <a:rPr lang="zh-CN" altLang="en-US" sz="2400" dirty="0"/>
              <a:t>，</a:t>
            </a:r>
            <a:r>
              <a:rPr lang="en-US" altLang="zh-CN" sz="2400" dirty="0"/>
              <a:t>Tools for Multivariate Analysis</a:t>
            </a:r>
            <a:r>
              <a:rPr lang="zh-CN" altLang="en-US" sz="2400" dirty="0"/>
              <a:t>，</a:t>
            </a:r>
            <a:r>
              <a:rPr lang="en-US" altLang="zh-CN" sz="2400" dirty="0"/>
              <a:t>[</a:t>
            </a:r>
            <a:r>
              <a:rPr lang="en-US" altLang="zh-CN" sz="2400" dirty="0">
                <a:hlinkClick r:id="rId4"/>
              </a:rPr>
              <a:t>LearnMore</a:t>
            </a:r>
            <a:r>
              <a:rPr lang="en-US" altLang="zh-CN" sz="2400" dirty="0"/>
              <a:t>]</a:t>
            </a:r>
          </a:p>
          <a:p>
            <a:pPr lvl="1"/>
            <a:r>
              <a:rPr lang="zh-CN" altLang="en-US" sz="2000" dirty="0"/>
              <a:t>多变量分析工具包。利用多种变量信息做为输入，从大样本中发现信号（</a:t>
            </a:r>
            <a:r>
              <a:rPr lang="en-US" altLang="zh-CN" sz="2000" dirty="0"/>
              <a:t>pattern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 lvl="1"/>
            <a:r>
              <a:rPr lang="zh-CN" altLang="en-US" sz="2000" dirty="0"/>
              <a:t>神经网络，深度学习网络，多层感知机，决策树，判别函数分析，多为概率密度估计，</a:t>
            </a:r>
            <a:r>
              <a:rPr lang="en-US" altLang="zh-CN" sz="2000" dirty="0"/>
              <a:t>KNN</a:t>
            </a:r>
            <a:r>
              <a:rPr lang="zh-CN" altLang="en-US" sz="2000" dirty="0"/>
              <a:t>算法，支持向量机</a:t>
            </a:r>
            <a:r>
              <a:rPr lang="en-US" altLang="zh-CN" sz="2000" dirty="0"/>
              <a:t>…………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D74539-701F-D181-4AB6-F6356B87E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52F3C2-5484-1EC4-0885-B61FD9C74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42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C1303-7CFA-CE39-E8CD-0E249222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RooFit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5B5D1-DE29-7158-AF79-5E63B39A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5166229" cy="5033963"/>
          </a:xfrm>
        </p:spPr>
        <p:txBody>
          <a:bodyPr/>
          <a:lstStyle/>
          <a:p>
            <a:r>
              <a:rPr lang="zh-CN" altLang="en-US" dirty="0"/>
              <a:t>通过自行创建变量和分布函数的方式对样本进行拟合。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68058D-109A-3EC2-9275-F935B4154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0CA92E-5C5F-799A-F78D-B5EDD737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401746-26AC-D44A-9278-9B31BE89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0290" y="2338980"/>
            <a:ext cx="4677346" cy="37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264D1C5-EEA2-2EB3-3BC5-9783274B2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04429" y="1797404"/>
            <a:ext cx="4850915" cy="41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2CD5F889-4545-E29C-C134-494FAEF9EC3C}"/>
              </a:ext>
            </a:extLst>
          </p:cNvPr>
          <p:cNvSpPr/>
          <p:nvPr/>
        </p:nvSpPr>
        <p:spPr>
          <a:xfrm>
            <a:off x="3146392" y="2660786"/>
            <a:ext cx="1763112" cy="478920"/>
          </a:xfrm>
          <a:prstGeom prst="wedgeRoundRectCallout">
            <a:avLst>
              <a:gd name="adj1" fmla="val -67409"/>
              <a:gd name="adj2" fmla="val 3694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创建参数</a:t>
            </a:r>
            <a:endParaRPr lang="en-US" altLang="zh-CN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69CC09FD-C0C2-E417-F0ED-AF77A91F4727}"/>
              </a:ext>
            </a:extLst>
          </p:cNvPr>
          <p:cNvSpPr/>
          <p:nvPr/>
        </p:nvSpPr>
        <p:spPr>
          <a:xfrm>
            <a:off x="3947921" y="4603395"/>
            <a:ext cx="2001566" cy="553350"/>
          </a:xfrm>
          <a:prstGeom prst="wedgeRoundRectCallout">
            <a:avLst>
              <a:gd name="adj1" fmla="val -65448"/>
              <a:gd name="adj2" fmla="val 291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创建基础分布并组合成所需分布</a:t>
            </a:r>
            <a:endParaRPr lang="en-US" altLang="zh-CN" dirty="0"/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971643E7-9F11-EE47-2080-E87C8ECC533C}"/>
              </a:ext>
            </a:extLst>
          </p:cNvPr>
          <p:cNvSpPr/>
          <p:nvPr/>
        </p:nvSpPr>
        <p:spPr>
          <a:xfrm>
            <a:off x="10330193" y="1300959"/>
            <a:ext cx="1737383" cy="553350"/>
          </a:xfrm>
          <a:prstGeom prst="wedgeRoundRectCallout">
            <a:avLst>
              <a:gd name="adj1" fmla="val -68585"/>
              <a:gd name="adj2" fmla="val 4474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生成模拟样本</a:t>
            </a:r>
            <a:endParaRPr lang="en-US" altLang="zh-CN" dirty="0"/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3D15F73A-E0AE-BFBF-8008-FFDEBC9AF663}"/>
              </a:ext>
            </a:extLst>
          </p:cNvPr>
          <p:cNvSpPr/>
          <p:nvPr/>
        </p:nvSpPr>
        <p:spPr>
          <a:xfrm>
            <a:off x="10141819" y="3263190"/>
            <a:ext cx="1737383" cy="553350"/>
          </a:xfrm>
          <a:prstGeom prst="wedgeRoundRectCallout">
            <a:avLst>
              <a:gd name="adj1" fmla="val -71070"/>
              <a:gd name="adj2" fmla="val 1921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拟合样本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2088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E09FF-76D3-7CB6-5418-A4810CAF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RooFit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190024-070E-A751-A3FD-F2A473A7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更好的对多成分样本进行拟合。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201048-E502-B005-E374-265C82631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E1209D-3DD7-925C-EFEA-C9C2204B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0D28D5-B8B2-E02F-0864-6F80C051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50861" y="1815098"/>
            <a:ext cx="6360683" cy="45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60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AF8E0-E629-FD4C-77F3-31CCB717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RDataFrame</a:t>
            </a:r>
            <a:r>
              <a:rPr lang="en-US" altLang="zh-CN" dirty="0"/>
              <a:t>(RDF)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9CEF8-A7AD-36F5-9E60-6D6204B9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和传统</a:t>
            </a:r>
            <a:r>
              <a:rPr lang="en-US" altLang="zh-CN" dirty="0" err="1"/>
              <a:t>TTree</a:t>
            </a:r>
            <a:r>
              <a:rPr lang="zh-CN" altLang="en-US" dirty="0"/>
              <a:t>方法做一些对比。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10269-7D1C-F6B0-0C45-2BF0C63D4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C5AF7-512B-73FC-49CD-482DBC63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91BC55-4281-8295-216E-A448EF1AE2FE}"/>
              </a:ext>
            </a:extLst>
          </p:cNvPr>
          <p:cNvSpPr/>
          <p:nvPr/>
        </p:nvSpPr>
        <p:spPr>
          <a:xfrm>
            <a:off x="393723" y="1777287"/>
            <a:ext cx="5702277" cy="45577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example2()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file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TFile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mytree.root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"READ"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tr = (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TTree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*)file-&gt;Get(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mytree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pot, cur, temp,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"Potential"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&amp;pot);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"Current"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&amp;cur);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"Temperature"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&amp;temp);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SetBranchAddress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"Pressure"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h1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TH1D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myhist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current;current;events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1.5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!= 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GetEntries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(); ++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tr-&gt;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GetEntry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4E4E4E"/>
                </a:solidFill>
                <a:effectLst/>
                <a:latin typeface="Consolas" panose="020B0609020204030204" pitchFamily="49" charset="0"/>
              </a:rPr>
              <a:t>¦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(pot &gt;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8.0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&amp;&amp; temp &lt;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300.0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pres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) h1-&gt;Fill(cur);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* c1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onsolas" panose="020B06090202040302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c1-&gt;cd();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C48E67-FF08-BC98-BCE0-3A1A201647E0}"/>
              </a:ext>
            </a:extLst>
          </p:cNvPr>
          <p:cNvSpPr/>
          <p:nvPr/>
        </p:nvSpPr>
        <p:spPr>
          <a:xfrm>
            <a:off x="6198004" y="1777286"/>
            <a:ext cx="5702277" cy="31400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200" dirty="0">
                <a:solidFill>
                  <a:srgbClr val="11D116"/>
                </a:solidFill>
                <a:effectLst/>
                <a:latin typeface="Cascadia Mono PL" panose="020B0609020000020004" pitchFamily="49" charset="0"/>
              </a:rPr>
              <a:t>bool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example3()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{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ROOT::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EnableImplicitMT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ROOT::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RDataFrame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df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mytree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mytree.root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11D116"/>
                </a:solidFill>
                <a:effectLst/>
                <a:latin typeface="Cascadia Mono PL" panose="020B0609020000020004" pitchFamily="49" charset="0"/>
              </a:rPr>
              <a:t>auto 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h1 = </a:t>
            </a:r>
            <a:r>
              <a:rPr lang="en-US" altLang="zh-CN" sz="1200" dirty="0" err="1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df.Filter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"Potential&gt;8.0"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).Filter(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"Temperature&lt;300.0"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).Filter(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"Pressure&gt;1.0"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).Histo1D({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myhist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 err="1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current;current;events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100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0.0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1.5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},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"Current"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 err="1">
                <a:solidFill>
                  <a:srgbClr val="11D116"/>
                </a:solidFill>
                <a:effectLst/>
                <a:latin typeface="Cascadia Mono PL" panose="020B06090200000200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* c1 = </a:t>
            </a:r>
            <a:r>
              <a:rPr lang="en-US" altLang="zh-CN" sz="1200" dirty="0">
                <a:solidFill>
                  <a:srgbClr val="AF5F00"/>
                </a:solidFill>
                <a:effectLst/>
                <a:latin typeface="Cascadia Mono PL" panose="020B0609020000020004" pitchFamily="49" charset="0"/>
              </a:rPr>
              <a:t>new </a:t>
            </a:r>
            <a:r>
              <a:rPr lang="en-US" altLang="zh-CN" sz="1200" dirty="0" err="1">
                <a:solidFill>
                  <a:srgbClr val="11D116"/>
                </a:solidFill>
                <a:effectLst/>
                <a:latin typeface="Cascadia Mono PL" panose="020B0609020000020004" pitchFamily="49" charset="0"/>
              </a:rPr>
              <a:t>TCanvas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c1-&gt;cd();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h1-&gt;Draw();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AF5F00"/>
                </a:solidFill>
                <a:effectLst/>
                <a:latin typeface="Cascadia Mono PL" panose="020B0609020000020004" pitchFamily="49" charset="0"/>
              </a:rPr>
              <a:t>return </a:t>
            </a:r>
            <a:r>
              <a:rPr lang="en-US" altLang="zh-CN" sz="1200" dirty="0">
                <a:solidFill>
                  <a:srgbClr val="FD3028"/>
                </a:solidFill>
                <a:effectLst/>
                <a:latin typeface="Cascadia Mono PL" panose="020B0609020000020004" pitchFamily="49" charset="0"/>
              </a:rPr>
              <a:t>true</a:t>
            </a: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;</a:t>
            </a:r>
            <a:b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</a:br>
            <a:r>
              <a:rPr lang="en-US" altLang="zh-CN" sz="1200" dirty="0">
                <a:solidFill>
                  <a:srgbClr val="EFF0F1"/>
                </a:solidFill>
                <a:effectLst/>
                <a:latin typeface="Cascadia Mono PL" panose="020B0609020000020004" pitchFamily="49" charset="0"/>
              </a:rPr>
              <a:t>}</a:t>
            </a:r>
            <a:endParaRPr lang="en-US" altLang="zh-CN" sz="1200" dirty="0">
              <a:effectLst/>
              <a:latin typeface="Cascadia Mono PL" panose="020B06090200000200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5A9ED9-A705-2AF3-B8E8-DB5375D4545F}"/>
              </a:ext>
            </a:extLst>
          </p:cNvPr>
          <p:cNvSpPr txBox="1"/>
          <p:nvPr/>
        </p:nvSpPr>
        <p:spPr>
          <a:xfrm>
            <a:off x="6404725" y="5166174"/>
            <a:ext cx="5015464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可惜集群默认</a:t>
            </a:r>
            <a:r>
              <a:rPr lang="en-US" altLang="zh-CN" b="1" dirty="0"/>
              <a:t>ROOT</a:t>
            </a:r>
            <a:r>
              <a:rPr lang="zh-CN" altLang="en-US" b="1" dirty="0"/>
              <a:t>没有安装</a:t>
            </a:r>
            <a:r>
              <a:rPr lang="en-US" altLang="zh-CN" b="1" dirty="0" err="1"/>
              <a:t>RDataFrame</a:t>
            </a:r>
            <a:r>
              <a:rPr lang="zh-CN" altLang="en-US" b="1" dirty="0"/>
              <a:t>插件，</a:t>
            </a:r>
            <a:endParaRPr lang="en-US" altLang="zh-CN" b="1" dirty="0"/>
          </a:p>
          <a:p>
            <a:r>
              <a:rPr lang="zh-CN" altLang="en-US" b="1" dirty="0"/>
              <a:t>可以根据自己实验的</a:t>
            </a:r>
            <a:r>
              <a:rPr lang="en-US" altLang="zh-CN" b="1" dirty="0"/>
              <a:t>ROOT</a:t>
            </a:r>
            <a:r>
              <a:rPr lang="zh-CN" altLang="en-US" b="1" dirty="0"/>
              <a:t>环境进行选择。</a:t>
            </a:r>
          </a:p>
        </p:txBody>
      </p:sp>
    </p:spTree>
    <p:extLst>
      <p:ext uri="{BB962C8B-B14F-4D97-AF65-F5344CB8AC3E}">
        <p14:creationId xmlns:p14="http://schemas.microsoft.com/office/powerpoint/2010/main" val="1115119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35A85C0B-6D34-F160-FFD1-100CFEE2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结语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13C9AB-91F6-438E-4EB7-BD2F7418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23B3E-0EFC-6650-9F47-F6B5B0E3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8F6E0-647B-7C5E-C651-7853CD5E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94B125-8299-41FE-D9E4-54F4D7283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是高能物理的必备工具</a:t>
            </a:r>
          </a:p>
          <a:p>
            <a:r>
              <a:rPr lang="zh-CN" altLang="en-US" dirty="0"/>
              <a:t>功能强大，应用广泛。快速入门，边用边学。</a:t>
            </a:r>
          </a:p>
          <a:p>
            <a:r>
              <a:rPr lang="zh-CN" altLang="en-US" dirty="0"/>
              <a:t>拥抱新事物：</a:t>
            </a:r>
          </a:p>
          <a:p>
            <a:pPr lvl="1"/>
            <a:r>
              <a:rPr lang="en-US" altLang="zh-CN" dirty="0" err="1"/>
              <a:t>RooFit</a:t>
            </a:r>
            <a:r>
              <a:rPr lang="en-US" altLang="zh-CN" dirty="0"/>
              <a:t>/</a:t>
            </a:r>
            <a:r>
              <a:rPr lang="en-US" altLang="zh-CN" dirty="0" err="1"/>
              <a:t>RooStats</a:t>
            </a:r>
            <a:r>
              <a:rPr lang="en-US" altLang="zh-CN" dirty="0"/>
              <a:t>(Workspace, factory)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en-US" altLang="zh-CN" dirty="0" err="1"/>
              <a:t>RDataFrame</a:t>
            </a:r>
            <a:r>
              <a:rPr lang="zh-CN" altLang="en-US" dirty="0"/>
              <a:t>，未来分析框架的基础，</a:t>
            </a:r>
          </a:p>
          <a:p>
            <a:pPr lvl="1"/>
            <a:r>
              <a:rPr lang="en-US" altLang="zh-CN" dirty="0"/>
              <a:t>TMVA</a:t>
            </a:r>
            <a:r>
              <a:rPr lang="zh-CN" altLang="en-US" dirty="0"/>
              <a:t>，</a:t>
            </a:r>
            <a:r>
              <a:rPr lang="en-US" altLang="zh-CN" dirty="0"/>
              <a:t>DD4hep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en-US" altLang="zh-CN" dirty="0"/>
              <a:t>Python/ROOT</a:t>
            </a:r>
            <a:r>
              <a:rPr lang="zh-CN" altLang="en-US" dirty="0"/>
              <a:t>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FD11EF-33E8-F93D-9BED-3CAED36B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20DD1C-F74F-55C0-8D40-EF0F29257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5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16DBA-215C-4B52-9B49-20A0E43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历史和未来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CC5B6-5B26-44D0-9A19-1058CA743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版本历史</a:t>
            </a:r>
            <a:r>
              <a:rPr lang="en-US" altLang="zh-CN" sz="2000" dirty="0"/>
              <a:t>:</a:t>
            </a:r>
          </a:p>
          <a:p>
            <a:pPr lvl="1"/>
            <a:r>
              <a:rPr lang="en-US" altLang="zh-CN" sz="1600" dirty="0"/>
              <a:t>November 29, 1995: ROOT Version </a:t>
            </a:r>
            <a:r>
              <a:rPr lang="en-US" altLang="zh-CN" sz="1600" u="sng" dirty="0"/>
              <a:t>0.04</a:t>
            </a:r>
            <a:r>
              <a:rPr lang="en-US" altLang="zh-CN" sz="1600" dirty="0"/>
              <a:t> Released </a:t>
            </a:r>
          </a:p>
          <a:p>
            <a:pPr lvl="1"/>
            <a:r>
              <a:rPr lang="en-US" altLang="zh-CN" sz="1600" dirty="0"/>
              <a:t>April 25, 1997: ROOT Version </a:t>
            </a:r>
            <a:r>
              <a:rPr lang="en-US" altLang="zh-CN" sz="1600" u="sng" dirty="0"/>
              <a:t>1.00</a:t>
            </a:r>
            <a:r>
              <a:rPr lang="en-US" altLang="zh-CN" sz="1600" dirty="0"/>
              <a:t> Released </a:t>
            </a:r>
          </a:p>
          <a:p>
            <a:pPr lvl="1"/>
            <a:r>
              <a:rPr lang="en-US" altLang="zh-CN" sz="1600" dirty="0"/>
              <a:t>October 30, 1998: New ROOT version </a:t>
            </a:r>
            <a:r>
              <a:rPr lang="en-US" altLang="zh-CN" sz="1600" u="sng" dirty="0"/>
              <a:t>2.00/13</a:t>
            </a:r>
            <a:r>
              <a:rPr lang="en-US" altLang="zh-CN" sz="1600" dirty="0"/>
              <a:t>. </a:t>
            </a:r>
          </a:p>
          <a:p>
            <a:pPr lvl="1"/>
            <a:r>
              <a:rPr lang="en-US" altLang="zh-CN" sz="1600" dirty="0"/>
              <a:t>June 8, 2001: Official Release of ROOT Version </a:t>
            </a:r>
            <a:r>
              <a:rPr lang="en-US" altLang="zh-CN" sz="1600" u="sng" dirty="0"/>
              <a:t>3.01</a:t>
            </a:r>
          </a:p>
          <a:p>
            <a:pPr lvl="1"/>
            <a:r>
              <a:rPr lang="en-US" altLang="zh-CN" sz="1600" dirty="0"/>
              <a:t>Feb 2, 2004: ROOT Version </a:t>
            </a:r>
            <a:r>
              <a:rPr lang="en-US" altLang="zh-CN" sz="1600" u="sng" dirty="0"/>
              <a:t>4.00</a:t>
            </a:r>
            <a:r>
              <a:rPr lang="en-US" altLang="zh-CN" sz="1600" dirty="0"/>
              <a:t> Released </a:t>
            </a:r>
          </a:p>
          <a:p>
            <a:pPr lvl="1"/>
            <a:r>
              <a:rPr lang="en-US" altLang="zh-CN" sz="1600" dirty="0"/>
              <a:t>Jul 5, 2005: ROOT Version </a:t>
            </a:r>
            <a:r>
              <a:rPr lang="en-US" altLang="zh-CN" sz="1600" u="sng" dirty="0"/>
              <a:t>5.02</a:t>
            </a:r>
            <a:r>
              <a:rPr lang="en-US" altLang="zh-CN" sz="1600" dirty="0"/>
              <a:t> Released</a:t>
            </a:r>
          </a:p>
          <a:p>
            <a:pPr lvl="1"/>
            <a:r>
              <a:rPr lang="en-US" altLang="zh-CN" sz="1600" dirty="0"/>
              <a:t>May 30, 2014: ROOT Version </a:t>
            </a:r>
            <a:r>
              <a:rPr lang="en-US" altLang="zh-CN" sz="1600" u="sng" dirty="0"/>
              <a:t>6.00</a:t>
            </a:r>
            <a:r>
              <a:rPr lang="en-US" altLang="zh-CN" sz="1600" dirty="0"/>
              <a:t> Released</a:t>
            </a:r>
          </a:p>
          <a:p>
            <a:r>
              <a:rPr lang="zh-CN" altLang="en-US" sz="2000" dirty="0"/>
              <a:t>最新稳定版本：</a:t>
            </a:r>
            <a:endParaRPr lang="en-US" altLang="zh-CN" sz="2000" dirty="0"/>
          </a:p>
          <a:p>
            <a:pPr lvl="1"/>
            <a:r>
              <a:rPr lang="en-US" altLang="zh-CN" sz="1600" dirty="0"/>
              <a:t>Release </a:t>
            </a:r>
            <a:r>
              <a:rPr lang="en-US" altLang="zh-CN" sz="1600" b="1" u="sng" dirty="0"/>
              <a:t>6.32/04</a:t>
            </a:r>
            <a:r>
              <a:rPr lang="en-US" altLang="zh-CN" sz="1600" dirty="0"/>
              <a:t> - 14 Aug 2024</a:t>
            </a:r>
          </a:p>
          <a:p>
            <a:r>
              <a:rPr lang="zh-CN" altLang="en-US" sz="2000" dirty="0"/>
              <a:t>未来：</a:t>
            </a:r>
            <a:endParaRPr lang="en-US" altLang="zh-CN" sz="2000" dirty="0"/>
          </a:p>
          <a:p>
            <a:pPr lvl="1"/>
            <a:r>
              <a:rPr lang="en-US" altLang="zh-CN" sz="1600" dirty="0"/>
              <a:t>ROOT 7</a:t>
            </a:r>
            <a:r>
              <a:rPr lang="zh-CN" altLang="en-US" sz="1600" dirty="0"/>
              <a:t>很快就要来临。类的名称预计会有大变化。</a:t>
            </a:r>
            <a:endParaRPr lang="en-US" altLang="zh-CN" sz="1600" dirty="0"/>
          </a:p>
          <a:p>
            <a:pPr lvl="1"/>
            <a:endParaRPr lang="en-US" altLang="zh-CN" sz="1600" dirty="0"/>
          </a:p>
          <a:p>
            <a:endParaRPr lang="zh-CN" altLang="en-US" sz="20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82400-1CB8-4152-9F12-ECD40215C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F6C71-A55B-47D5-B1C6-A16B0502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6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ACC90-6DF3-DABC-4364-5C87B21D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ROOT</a:t>
            </a:r>
            <a:r>
              <a:rPr lang="zh-CN" altLang="en-US" dirty="0"/>
              <a:t>里你可以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5E7784-35A9-6A51-A45D-B698CA7F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5205474" cy="5033963"/>
          </a:xfrm>
        </p:spPr>
        <p:txBody>
          <a:bodyPr/>
          <a:lstStyle/>
          <a:p>
            <a:r>
              <a:rPr lang="zh-CN" altLang="en-US" sz="2000" dirty="0"/>
              <a:t>保存数据。</a:t>
            </a:r>
            <a:endParaRPr lang="en-US" altLang="zh-CN" sz="2000" dirty="0"/>
          </a:p>
          <a:p>
            <a:pPr lvl="1"/>
            <a:r>
              <a:rPr lang="en-US" altLang="zh-CN" sz="1800" dirty="0"/>
              <a:t>ROOT</a:t>
            </a:r>
            <a:r>
              <a:rPr lang="zh-CN" altLang="en-US" sz="1800" dirty="0"/>
              <a:t>的数据结构</a:t>
            </a:r>
            <a:r>
              <a:rPr lang="en-US" altLang="zh-CN" sz="1800" dirty="0"/>
              <a:t>——Tree</a:t>
            </a:r>
            <a:r>
              <a:rPr lang="zh-CN" altLang="en-US" sz="1800" dirty="0"/>
              <a:t>，可以</a:t>
            </a:r>
            <a:r>
              <a:rPr lang="zh-CN" altLang="en-US" sz="1800" b="1" u="sng" dirty="0"/>
              <a:t>无损保存海量数据</a:t>
            </a:r>
            <a:r>
              <a:rPr lang="zh-CN" altLang="en-US" sz="1800" dirty="0"/>
              <a:t>的同时，支持数据</a:t>
            </a:r>
            <a:r>
              <a:rPr lang="zh-CN" altLang="en-US" sz="1800" b="1" u="sng" dirty="0"/>
              <a:t>高压缩率</a:t>
            </a:r>
            <a:r>
              <a:rPr lang="zh-CN" altLang="en-US" sz="1800" dirty="0"/>
              <a:t>和</a:t>
            </a:r>
            <a:r>
              <a:rPr lang="zh-CN" altLang="en-US" sz="1800" b="1" u="sng" dirty="0"/>
              <a:t>快速访问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2000" dirty="0"/>
              <a:t>访问数据。</a:t>
            </a:r>
            <a:endParaRPr lang="en-US" altLang="zh-CN" sz="2000" dirty="0"/>
          </a:p>
          <a:p>
            <a:pPr lvl="1"/>
            <a:r>
              <a:rPr lang="zh-CN" altLang="en-US" sz="1800" dirty="0"/>
              <a:t>允许低内存占用的方式依次</a:t>
            </a:r>
            <a:r>
              <a:rPr lang="zh-CN" altLang="en-US" sz="1800" b="1" u="sng" dirty="0"/>
              <a:t>访问批量文件</a:t>
            </a:r>
            <a:r>
              <a:rPr lang="zh-CN" altLang="en-US" sz="1800" dirty="0"/>
              <a:t>，并允许访问</a:t>
            </a:r>
            <a:r>
              <a:rPr lang="zh-CN" altLang="en-US" sz="1800" b="1" u="sng" dirty="0"/>
              <a:t>网页或网格数据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2000" dirty="0"/>
              <a:t>数据分析。</a:t>
            </a:r>
            <a:endParaRPr lang="en-US" altLang="zh-CN" sz="2000" dirty="0"/>
          </a:p>
          <a:p>
            <a:pPr lvl="1"/>
            <a:r>
              <a:rPr lang="zh-CN" altLang="en-US" sz="1800" dirty="0"/>
              <a:t>提供强大的</a:t>
            </a:r>
            <a:r>
              <a:rPr lang="zh-CN" altLang="en-US" sz="1800" b="1" u="sng" dirty="0"/>
              <a:t>数学和统计工具</a:t>
            </a:r>
            <a:r>
              <a:rPr lang="zh-CN" altLang="en-US" sz="1800" dirty="0"/>
              <a:t>，提供所有统计分布的</a:t>
            </a:r>
            <a:r>
              <a:rPr lang="zh-CN" altLang="en-US" sz="1800" b="1" u="sng" dirty="0"/>
              <a:t>数据抽样和建模工具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2000" dirty="0"/>
              <a:t>绘制数据图表。</a:t>
            </a:r>
            <a:endParaRPr lang="en-US" altLang="zh-CN" sz="2000" dirty="0"/>
          </a:p>
          <a:p>
            <a:pPr lvl="1"/>
            <a:r>
              <a:rPr lang="zh-CN" altLang="en-US" sz="1800" dirty="0"/>
              <a:t>分析结果可以画成</a:t>
            </a:r>
            <a:r>
              <a:rPr lang="zh-CN" altLang="en-US" sz="1800" b="1" u="sng" dirty="0"/>
              <a:t>直方图、散点图、拟合函数等图像</a:t>
            </a:r>
            <a:r>
              <a:rPr lang="zh-CN" altLang="en-US" sz="1800" dirty="0"/>
              <a:t>，支持用鼠标实时</a:t>
            </a:r>
            <a:r>
              <a:rPr lang="zh-CN" altLang="en-US" sz="1800" b="1" u="sng" dirty="0"/>
              <a:t>调整图形样式</a:t>
            </a:r>
            <a:r>
              <a:rPr lang="zh-CN" altLang="en-US" sz="1800" dirty="0"/>
              <a:t>，可以</a:t>
            </a:r>
            <a:r>
              <a:rPr lang="zh-CN" altLang="en-US" sz="1800" b="1" u="sng" dirty="0"/>
              <a:t>保存图表</a:t>
            </a:r>
            <a:r>
              <a:rPr lang="zh-CN" altLang="en-US" sz="1800" dirty="0"/>
              <a:t>成</a:t>
            </a:r>
            <a:r>
              <a:rPr lang="en-US" altLang="zh-CN" sz="1800" dirty="0"/>
              <a:t>PDF</a:t>
            </a:r>
            <a:r>
              <a:rPr lang="zh-CN" altLang="en-US" sz="1800" dirty="0"/>
              <a:t>等其他格式。</a:t>
            </a:r>
            <a:endParaRPr lang="en-US" altLang="zh-CN" sz="1800" dirty="0"/>
          </a:p>
          <a:p>
            <a:endParaRPr lang="zh-CN" altLang="en-US" sz="20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51555C-4E5C-9DFD-AA0C-8766C8F24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7DDE7-DEE9-43B7-F71D-D2F05AB74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4093661-6ED2-5839-D202-4042A337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00" y="1091822"/>
            <a:ext cx="2968487" cy="2568160"/>
          </a:xfrm>
          <a:prstGeom prst="rect">
            <a:avLst/>
          </a:prstGeom>
        </p:spPr>
      </p:pic>
      <p:pic>
        <p:nvPicPr>
          <p:cNvPr id="10" name="Picture 10" descr="zcs3985">
            <a:extLst>
              <a:ext uri="{FF2B5EF4-FFF2-40B4-BE49-F238E27FC236}">
                <a16:creationId xmlns:a16="http://schemas.microsoft.com/office/drawing/2014/main" id="{E94D4F3D-A5C9-2277-6575-81AC9086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924" y="3787481"/>
            <a:ext cx="3116863" cy="2527694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9E332EB6-DF40-FDE3-0881-29174AE3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9982"/>
            <a:ext cx="2547446" cy="24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5B0AF-CF1A-D2B7-C83D-2DF66161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参考资料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A31E2C-1054-257E-DFF4-8DD66D45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zh-CN" dirty="0"/>
              <a:t>ROOT</a:t>
            </a:r>
            <a:r>
              <a:rPr lang="zh-CN" altLang="nl-NL" dirty="0"/>
              <a:t>官网 </a:t>
            </a:r>
            <a:r>
              <a:rPr lang="nl-NL" altLang="zh-CN" dirty="0"/>
              <a:t>[https://root.cern/]</a:t>
            </a:r>
          </a:p>
          <a:p>
            <a:r>
              <a:rPr lang="nl-NL" altLang="zh-CN" dirty="0"/>
              <a:t>ROOT</a:t>
            </a:r>
            <a:r>
              <a:rPr lang="zh-CN" altLang="en-US" dirty="0"/>
              <a:t>官方入门 </a:t>
            </a:r>
            <a:r>
              <a:rPr lang="en-US" altLang="zh-CN" dirty="0"/>
              <a:t>[https://root.cern/primer/]</a:t>
            </a:r>
            <a:endParaRPr lang="nl-NL" altLang="zh-CN" dirty="0"/>
          </a:p>
          <a:p>
            <a:r>
              <a:rPr lang="nl-NL" altLang="zh-CN" dirty="0"/>
              <a:t>ROOT</a:t>
            </a:r>
            <a:r>
              <a:rPr lang="zh-CN" altLang="nl-NL" dirty="0"/>
              <a:t>训练场 </a:t>
            </a:r>
            <a:r>
              <a:rPr lang="nl-NL" altLang="zh-CN" dirty="0"/>
              <a:t>[https://github.com/root-project/training]</a:t>
            </a:r>
          </a:p>
          <a:p>
            <a:r>
              <a:rPr lang="nl-NL" altLang="zh-CN" dirty="0"/>
              <a:t>ROOT</a:t>
            </a:r>
            <a:r>
              <a:rPr lang="zh-CN" altLang="nl-NL" dirty="0"/>
              <a:t>官方论坛 </a:t>
            </a:r>
            <a:r>
              <a:rPr lang="nl-NL" altLang="zh-CN" dirty="0"/>
              <a:t>[https://root-forum.cern.ch/]</a:t>
            </a:r>
          </a:p>
          <a:p>
            <a:r>
              <a:rPr lang="nl-NL" altLang="zh-CN" dirty="0"/>
              <a:t>ROOT</a:t>
            </a:r>
            <a:r>
              <a:rPr lang="zh-CN" altLang="nl-NL" dirty="0"/>
              <a:t>文档 </a:t>
            </a:r>
            <a:r>
              <a:rPr lang="nl-NL" altLang="zh-CN" dirty="0"/>
              <a:t>[https://root.cern/doc/master/index.html]</a:t>
            </a:r>
          </a:p>
          <a:p>
            <a:r>
              <a:rPr lang="en-US" altLang="zh-CN" dirty="0"/>
              <a:t>ROOT</a:t>
            </a:r>
            <a:r>
              <a:rPr lang="zh-CN" altLang="en-US" dirty="0"/>
              <a:t>官方教程 </a:t>
            </a:r>
            <a:r>
              <a:rPr lang="en-US" altLang="zh-CN" dirty="0"/>
              <a:t>[https://root.cern/doc/master/group__Tutorials.html]</a:t>
            </a:r>
            <a:endParaRPr lang="nl-NL" altLang="zh-CN" dirty="0"/>
          </a:p>
          <a:p>
            <a:endParaRPr lang="nl-NL" altLang="zh-CN" dirty="0"/>
          </a:p>
          <a:p>
            <a:r>
              <a:rPr lang="zh-CN" altLang="en-US" dirty="0"/>
              <a:t>本课程</a:t>
            </a:r>
            <a:r>
              <a:rPr lang="en-US" altLang="zh-CN" dirty="0"/>
              <a:t>ROOT</a:t>
            </a:r>
            <a:r>
              <a:rPr lang="zh-CN" altLang="en-US" dirty="0"/>
              <a:t>版本</a:t>
            </a:r>
            <a:r>
              <a:rPr lang="en-US" altLang="zh-CN" dirty="0"/>
              <a:t>6.32/02</a:t>
            </a:r>
            <a:endParaRPr lang="nl-NL" altLang="zh-CN" dirty="0"/>
          </a:p>
          <a:p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A5FF72-92FF-04E8-9806-BDDD2333A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28505-FDC8-41EF-6FBC-E49646F1F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7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580A8FE9-3E12-22C9-9EDD-D073AB3A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ROOT</a:t>
            </a:r>
            <a:r>
              <a:rPr lang="zh-CN" altLang="en-US" dirty="0"/>
              <a:t>所需知识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91202E-2572-FC4C-508B-66C1400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49C4F4-A883-E14E-4249-6717E7AF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02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BAE15C-D211-A9A9-7890-7D4CD2F9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ROOT</a:t>
            </a:r>
            <a:r>
              <a:rPr lang="zh-CN" altLang="en-US" dirty="0"/>
              <a:t>前置知识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9CA095-ECFF-61A1-00E7-974E26C1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的基本知识：</a:t>
            </a:r>
            <a:endParaRPr lang="en-US" altLang="zh-CN" dirty="0"/>
          </a:p>
          <a:p>
            <a:pPr lvl="1"/>
            <a:r>
              <a:rPr lang="en-US" altLang="zh-CN" dirty="0"/>
              <a:t>Terminal</a:t>
            </a:r>
            <a:r>
              <a:rPr lang="zh-CN" altLang="en-US" dirty="0"/>
              <a:t>（</a:t>
            </a:r>
            <a:r>
              <a:rPr lang="en-US" altLang="zh-CN" dirty="0"/>
              <a:t>Mac/Linux: terminal</a:t>
            </a:r>
            <a:r>
              <a:rPr lang="zh-CN" altLang="en-US" dirty="0"/>
              <a:t>，</a:t>
            </a:r>
            <a:r>
              <a:rPr lang="en-US" altLang="zh-CN" dirty="0"/>
              <a:t>Windows: windows terminal</a:t>
            </a:r>
            <a:r>
              <a:rPr lang="zh-CN" altLang="en-US" dirty="0"/>
              <a:t>，</a:t>
            </a:r>
            <a:r>
              <a:rPr lang="en-US" altLang="zh-CN" dirty="0" err="1"/>
              <a:t>xshell</a:t>
            </a:r>
            <a:r>
              <a:rPr lang="zh-CN" altLang="en-US" dirty="0"/>
              <a:t>，</a:t>
            </a:r>
            <a:r>
              <a:rPr lang="en-US" altLang="zh-CN" dirty="0" err="1"/>
              <a:t>mobaxterm</a:t>
            </a:r>
            <a:r>
              <a:rPr lang="zh-CN" altLang="en-US" dirty="0"/>
              <a:t>，</a:t>
            </a:r>
            <a:r>
              <a:rPr lang="en-US" altLang="zh-CN" dirty="0"/>
              <a:t>tabby</a:t>
            </a:r>
            <a:r>
              <a:rPr lang="zh-CN" altLang="en-US" dirty="0"/>
              <a:t>等），</a:t>
            </a:r>
            <a:endParaRPr lang="en-US" altLang="zh-CN" dirty="0"/>
          </a:p>
          <a:p>
            <a:pPr lvl="1"/>
            <a:r>
              <a:rPr lang="en-US" altLang="zh-CN" dirty="0"/>
              <a:t>Shell</a:t>
            </a:r>
            <a:r>
              <a:rPr lang="zh-CN" altLang="en-US" dirty="0"/>
              <a:t>命令（</a:t>
            </a:r>
            <a:r>
              <a:rPr lang="en-US" altLang="zh-CN" dirty="0"/>
              <a:t>cd</a:t>
            </a:r>
            <a:r>
              <a:rPr lang="zh-CN" altLang="en-US" dirty="0"/>
              <a:t>，</a:t>
            </a:r>
            <a:r>
              <a:rPr lang="en-US" altLang="zh-CN" dirty="0" err="1"/>
              <a:t>pwd</a:t>
            </a:r>
            <a:r>
              <a:rPr lang="zh-CN" altLang="en-US" dirty="0"/>
              <a:t>，</a:t>
            </a:r>
            <a:r>
              <a:rPr lang="en-US" altLang="zh-CN" dirty="0"/>
              <a:t>ls</a:t>
            </a:r>
            <a:r>
              <a:rPr lang="zh-CN" altLang="en-US" dirty="0"/>
              <a:t>，</a:t>
            </a:r>
            <a:r>
              <a:rPr lang="en-US" altLang="zh-CN" dirty="0"/>
              <a:t>mv</a:t>
            </a:r>
            <a:r>
              <a:rPr lang="zh-CN" altLang="en-US" dirty="0"/>
              <a:t>，</a:t>
            </a:r>
            <a:r>
              <a:rPr lang="en-US" altLang="zh-CN" dirty="0"/>
              <a:t>cp</a:t>
            </a:r>
            <a:r>
              <a:rPr lang="zh-CN" altLang="en-US" dirty="0"/>
              <a:t>，</a:t>
            </a:r>
            <a:r>
              <a:rPr lang="en-US" altLang="zh-CN" dirty="0"/>
              <a:t>rm</a:t>
            </a:r>
            <a:r>
              <a:rPr lang="zh-CN" altLang="en-US" dirty="0"/>
              <a:t>等），</a:t>
            </a:r>
            <a:endParaRPr lang="en-US" altLang="zh-CN" dirty="0"/>
          </a:p>
          <a:p>
            <a:pPr lvl="1"/>
            <a:r>
              <a:rPr lang="zh-CN" altLang="en-US" dirty="0"/>
              <a:t>编辑器（</a:t>
            </a:r>
            <a:r>
              <a:rPr lang="en-US" altLang="zh-CN" dirty="0"/>
              <a:t>vim</a:t>
            </a:r>
            <a:r>
              <a:rPr lang="zh-CN" altLang="en-US" dirty="0"/>
              <a:t>，</a:t>
            </a:r>
            <a:r>
              <a:rPr lang="en-US" altLang="zh-CN" dirty="0"/>
              <a:t>emacs</a:t>
            </a:r>
            <a:r>
              <a:rPr lang="zh-CN" altLang="en-US" dirty="0"/>
              <a:t>，或者</a:t>
            </a:r>
            <a:r>
              <a:rPr lang="en-US" altLang="zh-CN" dirty="0"/>
              <a:t>IDE</a:t>
            </a:r>
            <a:r>
              <a:rPr lang="zh-CN" altLang="en-US" dirty="0"/>
              <a:t>），</a:t>
            </a:r>
            <a:endParaRPr lang="en-US" altLang="zh-CN" dirty="0"/>
          </a:p>
          <a:p>
            <a:pPr lvl="1"/>
            <a:r>
              <a:rPr lang="zh-CN" altLang="en-US" dirty="0"/>
              <a:t>远程登陆相关知识（</a:t>
            </a:r>
            <a:r>
              <a:rPr lang="en-US" altLang="zh-CN" dirty="0" err="1"/>
              <a:t>ssh</a:t>
            </a:r>
            <a:r>
              <a:rPr lang="zh-CN" altLang="en-US" dirty="0"/>
              <a:t>，</a:t>
            </a:r>
            <a:r>
              <a:rPr lang="en-US" altLang="zh-CN" dirty="0" err="1"/>
              <a:t>scp</a:t>
            </a:r>
            <a:r>
              <a:rPr lang="zh-CN" altLang="en-US" dirty="0"/>
              <a:t>，</a:t>
            </a:r>
            <a:r>
              <a:rPr lang="en-US" altLang="zh-CN" dirty="0" err="1"/>
              <a:t>rz</a:t>
            </a:r>
            <a:r>
              <a:rPr lang="en-US" altLang="zh-CN" dirty="0"/>
              <a:t>/</a:t>
            </a:r>
            <a:r>
              <a:rPr lang="en-US" altLang="zh-CN" dirty="0" err="1"/>
              <a:t>sz</a:t>
            </a:r>
            <a:r>
              <a:rPr lang="zh-CN" altLang="en-US" dirty="0"/>
              <a:t>等，以及</a:t>
            </a:r>
            <a:r>
              <a:rPr lang="en-US" altLang="zh-CN" dirty="0"/>
              <a:t>x11</a:t>
            </a:r>
            <a:r>
              <a:rPr lang="zh-CN" altLang="en-US" dirty="0"/>
              <a:t>、</a:t>
            </a:r>
            <a:r>
              <a:rPr lang="en-US" altLang="zh-CN" dirty="0"/>
              <a:t>Wayland</a:t>
            </a:r>
            <a:r>
              <a:rPr lang="zh-CN" altLang="en-US" dirty="0"/>
              <a:t>转发等）。</a:t>
            </a: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EAD78-8762-2771-18D6-9ECBD899C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14D581-CB0A-C857-370A-BF19BE84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19218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CEF002C4-9868-4422-B092-FE521C01D07D}" vid="{F2A405C6-4D37-43D9-B673-935AE82289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5811</Words>
  <Application>Microsoft Office PowerPoint</Application>
  <PresentationFormat>宽屏</PresentationFormat>
  <Paragraphs>543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等线</vt:lpstr>
      <vt:lpstr>宋体</vt:lpstr>
      <vt:lpstr>微软雅黑</vt:lpstr>
      <vt:lpstr>Arial</vt:lpstr>
      <vt:lpstr>Calibri</vt:lpstr>
      <vt:lpstr>Calibri Light</vt:lpstr>
      <vt:lpstr>Cascadia Mono PL</vt:lpstr>
      <vt:lpstr>Consolas</vt:lpstr>
      <vt:lpstr>1_自定义设计方案</vt:lpstr>
      <vt:lpstr>ROOT软件的使用</vt:lpstr>
      <vt:lpstr>Outline</vt:lpstr>
      <vt:lpstr>什么是ROOT</vt:lpstr>
      <vt:lpstr>什么是ROOT</vt:lpstr>
      <vt:lpstr>ROOT历史和未来</vt:lpstr>
      <vt:lpstr>在ROOT里你可以</vt:lpstr>
      <vt:lpstr>ROOT参考资料</vt:lpstr>
      <vt:lpstr>学习ROOT所需知识</vt:lpstr>
      <vt:lpstr>学习ROOT前置知识1</vt:lpstr>
      <vt:lpstr>使用带X11图形转发的Terminal</vt:lpstr>
      <vt:lpstr>学习ROOT前置知识2</vt:lpstr>
      <vt:lpstr>用C++还是用Python？</vt:lpstr>
      <vt:lpstr>本课程脚本食用方式</vt:lpstr>
      <vt:lpstr>安装和使用ROOT</vt:lpstr>
      <vt:lpstr>安装ROOT</vt:lpstr>
      <vt:lpstr>用命令行运行ROOT</vt:lpstr>
      <vt:lpstr>用命令行运行ROOT</vt:lpstr>
      <vt:lpstr>用命令行运行ROOT</vt:lpstr>
      <vt:lpstr>ROOT脚本</vt:lpstr>
      <vt:lpstr>ROOT常用数据分析组件</vt:lpstr>
      <vt:lpstr>ROOT的类（Class）</vt:lpstr>
      <vt:lpstr>一维函数类：TF1</vt:lpstr>
      <vt:lpstr>一维函数类：TF1</vt:lpstr>
      <vt:lpstr>一维直方图类：TH1</vt:lpstr>
      <vt:lpstr>一维直方图类：TH1</vt:lpstr>
      <vt:lpstr>一维散点图：TGraph</vt:lpstr>
      <vt:lpstr>一维散点图：TGraph</vt:lpstr>
      <vt:lpstr>拟合</vt:lpstr>
      <vt:lpstr>拟合</vt:lpstr>
      <vt:lpstr>ROOT文件读写</vt:lpstr>
      <vt:lpstr>ROOT文件读写</vt:lpstr>
      <vt:lpstr>ROOT文件读写</vt:lpstr>
      <vt:lpstr>ROOT基础数据存储格式</vt:lpstr>
      <vt:lpstr>PowerPoint 演示文稿</vt:lpstr>
      <vt:lpstr>生成一个Tree</vt:lpstr>
      <vt:lpstr>观察TTree</vt:lpstr>
      <vt:lpstr>用脚本读取TTree</vt:lpstr>
      <vt:lpstr>PowerPoint 演示文稿</vt:lpstr>
      <vt:lpstr>ROOT高阶数据分析组件</vt:lpstr>
      <vt:lpstr>常用高阶分析组件</vt:lpstr>
      <vt:lpstr>RooFit</vt:lpstr>
      <vt:lpstr>RooFit</vt:lpstr>
      <vt:lpstr>RDataFrame(RDF)</vt:lpstr>
      <vt:lpstr>结语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面向百PB级海量数据处理的 存储系统：现状及未来规划</dc:title>
  <dc:creator>unknown</dc:creator>
  <cp:lastModifiedBy>xt z</cp:lastModifiedBy>
  <cp:revision>387</cp:revision>
  <dcterms:created xsi:type="dcterms:W3CDTF">2019-07-11T03:34:36Z</dcterms:created>
  <dcterms:modified xsi:type="dcterms:W3CDTF">2024-08-23T03:01:52Z</dcterms:modified>
</cp:coreProperties>
</file>