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2" r:id="rId1"/>
  </p:sldMasterIdLst>
  <p:notesMasterIdLst>
    <p:notesMasterId r:id="rId165"/>
  </p:notesMasterIdLst>
  <p:handoutMasterIdLst>
    <p:handoutMasterId r:id="rId166"/>
  </p:handoutMasterIdLst>
  <p:sldIdLst>
    <p:sldId id="256" r:id="rId2"/>
    <p:sldId id="257" r:id="rId3"/>
    <p:sldId id="433" r:id="rId4"/>
    <p:sldId id="434" r:id="rId5"/>
    <p:sldId id="953" r:id="rId6"/>
    <p:sldId id="436" r:id="rId7"/>
    <p:sldId id="258" r:id="rId8"/>
    <p:sldId id="954" r:id="rId9"/>
    <p:sldId id="934" r:id="rId10"/>
    <p:sldId id="955" r:id="rId11"/>
    <p:sldId id="956" r:id="rId12"/>
    <p:sldId id="935" r:id="rId13"/>
    <p:sldId id="932" r:id="rId14"/>
    <p:sldId id="957" r:id="rId15"/>
    <p:sldId id="499" r:id="rId16"/>
    <p:sldId id="259" r:id="rId17"/>
    <p:sldId id="851" r:id="rId18"/>
    <p:sldId id="271" r:id="rId19"/>
    <p:sldId id="364" r:id="rId20"/>
    <p:sldId id="907" r:id="rId21"/>
    <p:sldId id="824" r:id="rId22"/>
    <p:sldId id="825" r:id="rId23"/>
    <p:sldId id="828" r:id="rId24"/>
    <p:sldId id="958" r:id="rId25"/>
    <p:sldId id="959" r:id="rId26"/>
    <p:sldId id="859" r:id="rId27"/>
    <p:sldId id="365" r:id="rId28"/>
    <p:sldId id="830" r:id="rId29"/>
    <p:sldId id="960" r:id="rId30"/>
    <p:sldId id="962" r:id="rId31"/>
    <p:sldId id="443" r:id="rId32"/>
    <p:sldId id="909" r:id="rId33"/>
    <p:sldId id="910" r:id="rId34"/>
    <p:sldId id="973" r:id="rId35"/>
    <p:sldId id="853" r:id="rId36"/>
    <p:sldId id="860" r:id="rId37"/>
    <p:sldId id="447" r:id="rId38"/>
    <p:sldId id="963" r:id="rId39"/>
    <p:sldId id="961" r:id="rId40"/>
    <p:sldId id="897" r:id="rId41"/>
    <p:sldId id="368" r:id="rId42"/>
    <p:sldId id="916" r:id="rId43"/>
    <p:sldId id="812" r:id="rId44"/>
    <p:sldId id="284" r:id="rId45"/>
    <p:sldId id="366" r:id="rId46"/>
    <p:sldId id="460" r:id="rId47"/>
    <p:sldId id="319" r:id="rId48"/>
    <p:sldId id="831" r:id="rId49"/>
    <p:sldId id="892" r:id="rId50"/>
    <p:sldId id="928" r:id="rId51"/>
    <p:sldId id="936" r:id="rId52"/>
    <p:sldId id="888" r:id="rId53"/>
    <p:sldId id="370" r:id="rId54"/>
    <p:sldId id="371" r:id="rId55"/>
    <p:sldId id="890" r:id="rId56"/>
    <p:sldId id="917" r:id="rId57"/>
    <p:sldId id="898" r:id="rId58"/>
    <p:sldId id="918" r:id="rId59"/>
    <p:sldId id="919" r:id="rId60"/>
    <p:sldId id="367" r:id="rId61"/>
    <p:sldId id="913" r:id="rId62"/>
    <p:sldId id="379" r:id="rId63"/>
    <p:sldId id="914" r:id="rId64"/>
    <p:sldId id="915" r:id="rId65"/>
    <p:sldId id="941" r:id="rId66"/>
    <p:sldId id="968" r:id="rId67"/>
    <p:sldId id="832" r:id="rId68"/>
    <p:sldId id="912" r:id="rId69"/>
    <p:sldId id="302" r:id="rId70"/>
    <p:sldId id="813" r:id="rId71"/>
    <p:sldId id="834" r:id="rId72"/>
    <p:sldId id="835" r:id="rId73"/>
    <p:sldId id="336" r:id="rId74"/>
    <p:sldId id="337" r:id="rId75"/>
    <p:sldId id="338" r:id="rId76"/>
    <p:sldId id="292" r:id="rId77"/>
    <p:sldId id="837" r:id="rId78"/>
    <p:sldId id="377" r:id="rId79"/>
    <p:sldId id="838" r:id="rId80"/>
    <p:sldId id="440" r:id="rId81"/>
    <p:sldId id="580" r:id="rId82"/>
    <p:sldId id="911" r:id="rId83"/>
    <p:sldId id="380" r:id="rId84"/>
    <p:sldId id="465" r:id="rId85"/>
    <p:sldId id="924" r:id="rId86"/>
    <p:sldId id="925" r:id="rId87"/>
    <p:sldId id="926" r:id="rId88"/>
    <p:sldId id="839" r:id="rId89"/>
    <p:sldId id="441" r:id="rId90"/>
    <p:sldId id="971" r:id="rId91"/>
    <p:sldId id="821" r:id="rId92"/>
    <p:sldId id="801" r:id="rId93"/>
    <p:sldId id="710" r:id="rId94"/>
    <p:sldId id="372" r:id="rId95"/>
    <p:sldId id="836" r:id="rId96"/>
    <p:sldId id="895" r:id="rId97"/>
    <p:sldId id="374" r:id="rId98"/>
    <p:sldId id="923" r:id="rId99"/>
    <p:sldId id="891" r:id="rId100"/>
    <p:sldId id="375" r:id="rId101"/>
    <p:sldId id="902" r:id="rId102"/>
    <p:sldId id="840" r:id="rId103"/>
    <p:sldId id="442" r:id="rId104"/>
    <p:sldId id="822" r:id="rId105"/>
    <p:sldId id="823" r:id="rId106"/>
    <p:sldId id="450" r:id="rId107"/>
    <p:sldId id="376" r:id="rId108"/>
    <p:sldId id="927" r:id="rId109"/>
    <p:sldId id="381" r:id="rId110"/>
    <p:sldId id="922" r:id="rId111"/>
    <p:sldId id="903" r:id="rId112"/>
    <p:sldId id="305" r:id="rId113"/>
    <p:sldId id="422" r:id="rId114"/>
    <p:sldId id="425" r:id="rId115"/>
    <p:sldId id="407" r:id="rId116"/>
    <p:sldId id="307" r:id="rId117"/>
    <p:sldId id="335" r:id="rId118"/>
    <p:sldId id="406" r:id="rId119"/>
    <p:sldId id="972" r:id="rId120"/>
    <p:sldId id="346" r:id="rId121"/>
    <p:sldId id="816" r:id="rId122"/>
    <p:sldId id="817" r:id="rId123"/>
    <p:sldId id="964" r:id="rId124"/>
    <p:sldId id="949" r:id="rId125"/>
    <p:sldId id="950" r:id="rId126"/>
    <p:sldId id="264" r:id="rId127"/>
    <p:sldId id="848" r:id="rId128"/>
    <p:sldId id="847" r:id="rId129"/>
    <p:sldId id="886" r:id="rId130"/>
    <p:sldId id="943" r:id="rId131"/>
    <p:sldId id="944" r:id="rId132"/>
    <p:sldId id="945" r:id="rId133"/>
    <p:sldId id="946" r:id="rId134"/>
    <p:sldId id="937" r:id="rId135"/>
    <p:sldId id="966" r:id="rId136"/>
    <p:sldId id="967" r:id="rId137"/>
    <p:sldId id="970" r:id="rId138"/>
    <p:sldId id="969" r:id="rId139"/>
    <p:sldId id="940" r:id="rId140"/>
    <p:sldId id="938" r:id="rId141"/>
    <p:sldId id="306" r:id="rId142"/>
    <p:sldId id="315" r:id="rId143"/>
    <p:sldId id="316" r:id="rId144"/>
    <p:sldId id="311" r:id="rId145"/>
    <p:sldId id="312" r:id="rId146"/>
    <p:sldId id="313" r:id="rId147"/>
    <p:sldId id="314" r:id="rId148"/>
    <p:sldId id="939" r:id="rId149"/>
    <p:sldId id="332" r:id="rId150"/>
    <p:sldId id="331" r:id="rId151"/>
    <p:sldId id="965" r:id="rId152"/>
    <p:sldId id="861" r:id="rId153"/>
    <p:sldId id="446" r:id="rId154"/>
    <p:sldId id="345" r:id="rId155"/>
    <p:sldId id="862" r:id="rId156"/>
    <p:sldId id="427" r:id="rId157"/>
    <p:sldId id="428" r:id="rId158"/>
    <p:sldId id="429" r:id="rId159"/>
    <p:sldId id="430" r:id="rId160"/>
    <p:sldId id="432" r:id="rId161"/>
    <p:sldId id="431" r:id="rId162"/>
    <p:sldId id="818" r:id="rId163"/>
    <p:sldId id="819" r:id="rId164"/>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FF85FF"/>
    <a:srgbClr val="0432FF"/>
    <a:srgbClr val="0066CC"/>
    <a:srgbClr val="FFF11A"/>
    <a:srgbClr val="FFAEF5"/>
    <a:srgbClr val="FFFFCC"/>
    <a:srgbClr val="0096FF"/>
    <a:srgbClr val="0033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15" autoAdjust="0"/>
    <p:restoredTop sz="94646"/>
  </p:normalViewPr>
  <p:slideViewPr>
    <p:cSldViewPr>
      <p:cViewPr varScale="1">
        <p:scale>
          <a:sx n="98" d="100"/>
          <a:sy n="98" d="100"/>
        </p:scale>
        <p:origin x="68" y="10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image" Target="../media/image168.wmf"/><Relationship Id="rId1" Type="http://schemas.openxmlformats.org/officeDocument/2006/relationships/image" Target="../media/image167.wmf"/><Relationship Id="rId4" Type="http://schemas.openxmlformats.org/officeDocument/2006/relationships/image" Target="../media/image17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image" Target="../media/image209.wmf"/><Relationship Id="rId1" Type="http://schemas.openxmlformats.org/officeDocument/2006/relationships/image" Target="../media/image20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image" Target="../media/image158.png"/><Relationship Id="rId4" Type="http://schemas.openxmlformats.org/officeDocument/2006/relationships/image" Target="../media/image1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kumimoji="1" lang="zh-CN" altLang="en-US"/>
          </a:p>
        </p:txBody>
      </p:sp>
      <p:sp>
        <p:nvSpPr>
          <p:cNvPr id="3" name="日期占位符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fld id="{57645412-9D9D-BC4F-8029-A4C0AB0A28AF}" type="datetimeFigureOut">
              <a:rPr kumimoji="1" lang="zh-CN" altLang="en-US" smtClean="0"/>
              <a:pPr/>
              <a:t>2024/10/5</a:t>
            </a:fld>
            <a:endParaRPr kumimoji="1" lang="zh-CN" altLang="en-US"/>
          </a:p>
        </p:txBody>
      </p:sp>
      <p:sp>
        <p:nvSpPr>
          <p:cNvPr id="4" name="页脚占位符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kumimoji="1" lang="zh-CN" altLang="en-US"/>
          </a:p>
        </p:txBody>
      </p:sp>
      <p:sp>
        <p:nvSpPr>
          <p:cNvPr id="5" name="幻灯片编号占位符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fld id="{D4537230-82F0-E440-B5F6-3D4290354C9A}" type="slidenum">
              <a:rPr kumimoji="1" lang="zh-CN" altLang="en-US" smtClean="0"/>
              <a:pPr/>
              <a:t>‹#›</a:t>
            </a:fld>
            <a:endParaRPr kumimoji="1" lang="zh-CN" altLang="en-US"/>
          </a:p>
        </p:txBody>
      </p:sp>
    </p:spTree>
    <p:extLst>
      <p:ext uri="{BB962C8B-B14F-4D97-AF65-F5344CB8AC3E}">
        <p14:creationId xmlns:p14="http://schemas.microsoft.com/office/powerpoint/2010/main" val="26167355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0D2CA36-B8D2-411B-9BA0-9A2D29E00CC3}" type="datetimeFigureOut">
              <a:rPr lang="zh-CN" altLang="en-US" smtClean="0"/>
              <a:pPr/>
              <a:t>2024/10/5</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CAEEF31D-2D3A-4A09-A0A8-4F933CBA0A15}" type="slidenum">
              <a:rPr lang="zh-CN" altLang="en-US" smtClean="0"/>
              <a:pPr/>
              <a:t>‹#›</a:t>
            </a:fld>
            <a:endParaRPr lang="zh-CN" altLang="en-US"/>
          </a:p>
        </p:txBody>
      </p:sp>
    </p:spTree>
    <p:extLst>
      <p:ext uri="{BB962C8B-B14F-4D97-AF65-F5344CB8AC3E}">
        <p14:creationId xmlns:p14="http://schemas.microsoft.com/office/powerpoint/2010/main" val="1502344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EEF31D-2D3A-4A09-A0A8-4F933CBA0A15}" type="slidenum">
              <a:rPr lang="zh-CN" altLang="en-US" smtClean="0"/>
              <a:pPr/>
              <a:t>6</a:t>
            </a:fld>
            <a:endParaRPr lang="zh-CN" altLang="en-US"/>
          </a:p>
        </p:txBody>
      </p:sp>
    </p:spTree>
    <p:extLst>
      <p:ext uri="{BB962C8B-B14F-4D97-AF65-F5344CB8AC3E}">
        <p14:creationId xmlns:p14="http://schemas.microsoft.com/office/powerpoint/2010/main" val="625796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9D4B617-0DB5-485E-B3FC-239065589E5A}" type="slidenum">
              <a:rPr lang="zh-CN" altLang="en-US" smtClean="0"/>
              <a:pPr/>
              <a:t>100</a:t>
            </a:fld>
            <a:endParaRPr lang="en-US" altLang="zh-CN"/>
          </a:p>
        </p:txBody>
      </p:sp>
      <p:sp>
        <p:nvSpPr>
          <p:cNvPr id="101379" name="Rectangle 2"/>
          <p:cNvSpPr>
            <a:spLocks noGrp="1" noRot="1" noChangeAspect="1" noChangeArrowheads="1" noTextEdit="1"/>
          </p:cNvSpPr>
          <p:nvPr>
            <p:ph type="sldImg"/>
          </p:nvPr>
        </p:nvSpPr>
        <p:spPr>
          <a:xfrm>
            <a:off x="-139700" y="860425"/>
            <a:ext cx="7632700" cy="4294188"/>
          </a:xfrm>
          <a:ln/>
        </p:spPr>
      </p:sp>
      <p:sp>
        <p:nvSpPr>
          <p:cNvPr id="101380" name="Rectangle 3"/>
          <p:cNvSpPr>
            <a:spLocks noGrp="1" noChangeArrowheads="1"/>
          </p:cNvSpPr>
          <p:nvPr>
            <p:ph type="body" idx="1"/>
          </p:nvPr>
        </p:nvSpPr>
        <p:spPr>
          <a:noFill/>
          <a:ln/>
        </p:spPr>
        <p:txBody>
          <a:bodyPr/>
          <a:lstStyle/>
          <a:p>
            <a:pPr eaLnBrk="1" hangingPunct="1"/>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EEF31D-2D3A-4A09-A0A8-4F933CBA0A15}" type="slidenum">
              <a:rPr lang="zh-CN" altLang="en-US" smtClean="0"/>
              <a:pPr/>
              <a:t>102</a:t>
            </a:fld>
            <a:endParaRPr lang="zh-CN" altLang="en-US"/>
          </a:p>
        </p:txBody>
      </p:sp>
    </p:spTree>
    <p:extLst>
      <p:ext uri="{BB962C8B-B14F-4D97-AF65-F5344CB8AC3E}">
        <p14:creationId xmlns:p14="http://schemas.microsoft.com/office/powerpoint/2010/main" val="238367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EEF31D-2D3A-4A09-A0A8-4F933CBA0A15}" type="slidenum">
              <a:rPr lang="zh-CN" altLang="en-US" smtClean="0"/>
              <a:pPr/>
              <a:t>107</a:t>
            </a:fld>
            <a:endParaRPr lang="zh-CN" altLang="en-US"/>
          </a:p>
        </p:txBody>
      </p:sp>
    </p:spTree>
    <p:extLst>
      <p:ext uri="{BB962C8B-B14F-4D97-AF65-F5344CB8AC3E}">
        <p14:creationId xmlns:p14="http://schemas.microsoft.com/office/powerpoint/2010/main" val="16336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EEF31D-2D3A-4A09-A0A8-4F933CBA0A15}" type="slidenum">
              <a:rPr lang="zh-CN" altLang="en-US" smtClean="0"/>
              <a:pPr/>
              <a:t>50</a:t>
            </a:fld>
            <a:endParaRPr lang="zh-CN" altLang="en-US"/>
          </a:p>
        </p:txBody>
      </p:sp>
    </p:spTree>
    <p:extLst>
      <p:ext uri="{BB962C8B-B14F-4D97-AF65-F5344CB8AC3E}">
        <p14:creationId xmlns:p14="http://schemas.microsoft.com/office/powerpoint/2010/main" val="1531860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EEF31D-2D3A-4A09-A0A8-4F933CBA0A15}" type="slidenum">
              <a:rPr lang="zh-CN" altLang="en-US" smtClean="0"/>
              <a:pPr/>
              <a:t>67</a:t>
            </a:fld>
            <a:endParaRPr lang="zh-CN" altLang="en-US"/>
          </a:p>
        </p:txBody>
      </p:sp>
    </p:spTree>
    <p:extLst>
      <p:ext uri="{BB962C8B-B14F-4D97-AF65-F5344CB8AC3E}">
        <p14:creationId xmlns:p14="http://schemas.microsoft.com/office/powerpoint/2010/main" val="236690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EEF31D-2D3A-4A09-A0A8-4F933CBA0A15}" type="slidenum">
              <a:rPr lang="zh-CN" altLang="en-US" smtClean="0"/>
              <a:pPr/>
              <a:t>77</a:t>
            </a:fld>
            <a:endParaRPr lang="zh-CN" altLang="en-US"/>
          </a:p>
        </p:txBody>
      </p:sp>
    </p:spTree>
    <p:extLst>
      <p:ext uri="{BB962C8B-B14F-4D97-AF65-F5344CB8AC3E}">
        <p14:creationId xmlns:p14="http://schemas.microsoft.com/office/powerpoint/2010/main" val="79417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EEF31D-2D3A-4A09-A0A8-4F933CBA0A15}" type="slidenum">
              <a:rPr lang="zh-CN" altLang="en-US" smtClean="0"/>
              <a:pPr/>
              <a:t>79</a:t>
            </a:fld>
            <a:endParaRPr lang="zh-CN" altLang="en-US"/>
          </a:p>
        </p:txBody>
      </p:sp>
    </p:spTree>
    <p:extLst>
      <p:ext uri="{BB962C8B-B14F-4D97-AF65-F5344CB8AC3E}">
        <p14:creationId xmlns:p14="http://schemas.microsoft.com/office/powerpoint/2010/main" val="983022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EEF31D-2D3A-4A09-A0A8-4F933CBA0A15}" type="slidenum">
              <a:rPr lang="zh-CN" altLang="en-US" smtClean="0"/>
              <a:pPr/>
              <a:t>88</a:t>
            </a:fld>
            <a:endParaRPr lang="zh-CN" altLang="en-US"/>
          </a:p>
        </p:txBody>
      </p:sp>
    </p:spTree>
    <p:extLst>
      <p:ext uri="{BB962C8B-B14F-4D97-AF65-F5344CB8AC3E}">
        <p14:creationId xmlns:p14="http://schemas.microsoft.com/office/powerpoint/2010/main" val="3478824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BD667B9-1653-4DF7-AEC7-EFD5CF88F909}" type="slidenum">
              <a:rPr lang="zh-CN" altLang="en-US" smtClean="0"/>
              <a:pPr/>
              <a:t>94</a:t>
            </a:fld>
            <a:endParaRPr lang="en-US" altLang="zh-CN"/>
          </a:p>
        </p:txBody>
      </p:sp>
      <p:sp>
        <p:nvSpPr>
          <p:cNvPr id="99331" name="Rectangle 2"/>
          <p:cNvSpPr>
            <a:spLocks noGrp="1" noRot="1" noChangeAspect="1" noChangeArrowheads="1" noTextEdit="1"/>
          </p:cNvSpPr>
          <p:nvPr>
            <p:ph type="sldImg"/>
          </p:nvPr>
        </p:nvSpPr>
        <p:spPr>
          <a:xfrm>
            <a:off x="-139700" y="860425"/>
            <a:ext cx="7632700" cy="4294188"/>
          </a:xfrm>
          <a:ln/>
        </p:spPr>
      </p:sp>
      <p:sp>
        <p:nvSpPr>
          <p:cNvPr id="99332" name="Rectangle 3"/>
          <p:cNvSpPr>
            <a:spLocks noGrp="1" noChangeArrowheads="1"/>
          </p:cNvSpPr>
          <p:nvPr>
            <p:ph type="body" idx="1"/>
          </p:nvPr>
        </p:nvSpPr>
        <p:spPr>
          <a:noFill/>
          <a:ln/>
        </p:spPr>
        <p:txBody>
          <a:bodyPr/>
          <a:lstStyle/>
          <a:p>
            <a:pPr eaLnBrk="1" hangingPunct="1"/>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53E4772-271E-46F8-8792-80247D9495E1}" type="slidenum">
              <a:rPr lang="zh-CN" altLang="en-US" smtClean="0"/>
              <a:pPr/>
              <a:t>97</a:t>
            </a:fld>
            <a:endParaRPr lang="en-US" altLang="zh-CN"/>
          </a:p>
        </p:txBody>
      </p:sp>
      <p:sp>
        <p:nvSpPr>
          <p:cNvPr id="100355" name="Rectangle 2"/>
          <p:cNvSpPr>
            <a:spLocks noGrp="1" noRot="1" noChangeAspect="1" noChangeArrowheads="1" noTextEdit="1"/>
          </p:cNvSpPr>
          <p:nvPr>
            <p:ph type="sldImg"/>
          </p:nvPr>
        </p:nvSpPr>
        <p:spPr>
          <a:xfrm>
            <a:off x="-139700" y="860425"/>
            <a:ext cx="7632700" cy="4294188"/>
          </a:xfrm>
          <a:ln/>
        </p:spPr>
      </p:sp>
      <p:sp>
        <p:nvSpPr>
          <p:cNvPr id="100356" name="Rectangle 3"/>
          <p:cNvSpPr>
            <a:spLocks noGrp="1" noChangeArrowheads="1"/>
          </p:cNvSpPr>
          <p:nvPr>
            <p:ph type="body" idx="1"/>
          </p:nvPr>
        </p:nvSpPr>
        <p:spPr>
          <a:noFill/>
          <a:ln/>
        </p:spPr>
        <p:txBody>
          <a:bodyPr/>
          <a:lstStyle/>
          <a:p>
            <a:pPr eaLnBrk="1" hangingPunct="1"/>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AEEF31D-2D3A-4A09-A0A8-4F933CBA0A15}" type="slidenum">
              <a:rPr lang="zh-CN" altLang="en-US" smtClean="0"/>
              <a:pPr/>
              <a:t>99</a:t>
            </a:fld>
            <a:endParaRPr lang="zh-CN" altLang="en-US"/>
          </a:p>
        </p:txBody>
      </p:sp>
    </p:spTree>
    <p:extLst>
      <p:ext uri="{BB962C8B-B14F-4D97-AF65-F5344CB8AC3E}">
        <p14:creationId xmlns:p14="http://schemas.microsoft.com/office/powerpoint/2010/main" val="134559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solidFill>
                  <a:srgbClr val="0066CC"/>
                </a:solidFill>
              </a:defRPr>
            </a:lvl1pPr>
          </a:lstStyle>
          <a:p>
            <a:r>
              <a:rPr lang="en-US" altLang="zh-CN"/>
              <a:t>2018-7-23</a:t>
            </a:r>
            <a:endParaRPr lang="zh-CN" altLang="en-US" dirty="0"/>
          </a:p>
        </p:txBody>
      </p:sp>
      <p:sp>
        <p:nvSpPr>
          <p:cNvPr id="5" name="页脚占位符 4"/>
          <p:cNvSpPr>
            <a:spLocks noGrp="1"/>
          </p:cNvSpPr>
          <p:nvPr>
            <p:ph type="ftr" sz="quarter" idx="11"/>
          </p:nvPr>
        </p:nvSpPr>
        <p:spPr/>
        <p:txBody>
          <a:bodyPr/>
          <a:lstStyle>
            <a:lvl1pPr>
              <a:defRPr>
                <a:solidFill>
                  <a:srgbClr val="0066CC"/>
                </a:solidFill>
              </a:defRPr>
            </a:lvl1pPr>
          </a:lstStyle>
          <a:p>
            <a:endParaRPr lang="zh-CN" altLang="en-US" dirty="0"/>
          </a:p>
        </p:txBody>
      </p:sp>
      <p:sp>
        <p:nvSpPr>
          <p:cNvPr id="6" name="灯片编号占位符 5"/>
          <p:cNvSpPr>
            <a:spLocks noGrp="1"/>
          </p:cNvSpPr>
          <p:nvPr>
            <p:ph type="sldNum" sz="quarter" idx="12"/>
          </p:nvPr>
        </p:nvSpPr>
        <p:spPr/>
        <p:txBody>
          <a:bodyPr/>
          <a:lstStyle>
            <a:lvl1pPr>
              <a:defRPr sz="1600">
                <a:solidFill>
                  <a:schemeClr val="tx1"/>
                </a:solidFill>
              </a:defRPr>
            </a:lvl1p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r>
              <a:rPr lang="en-US" altLang="zh-CN"/>
              <a:t>2018-7-23</a:t>
            </a:r>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r>
              <a:rPr lang="en-US" altLang="zh-CN"/>
              <a:t>2018-7-23</a:t>
            </a:r>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7814"/>
            <a:ext cx="109728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0"/>
          <p:cNvSpPr>
            <a:spLocks noGrp="1" noChangeArrowheads="1"/>
          </p:cNvSpPr>
          <p:nvPr>
            <p:ph type="dt" sz="half" idx="10"/>
          </p:nvPr>
        </p:nvSpPr>
        <p:spPr>
          <a:ln/>
        </p:spPr>
        <p:txBody>
          <a:bodyPr/>
          <a:lstStyle>
            <a:lvl1pPr>
              <a:defRPr/>
            </a:lvl1pPr>
          </a:lstStyle>
          <a:p>
            <a:pPr>
              <a:defRPr/>
            </a:pPr>
            <a:r>
              <a:rPr lang="en-US" altLang="zh-CN"/>
              <a:t>2018-7-23</a:t>
            </a: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2"/>
          <p:cNvSpPr>
            <a:spLocks noGrp="1" noChangeArrowheads="1"/>
          </p:cNvSpPr>
          <p:nvPr>
            <p:ph type="sldNum" sz="quarter" idx="12"/>
          </p:nvPr>
        </p:nvSpPr>
        <p:spPr>
          <a:ln/>
        </p:spPr>
        <p:txBody>
          <a:bodyPr/>
          <a:lstStyle>
            <a:lvl1pPr>
              <a:defRPr/>
            </a:lvl1pPr>
          </a:lstStyle>
          <a:p>
            <a:pPr>
              <a:defRPr/>
            </a:pPr>
            <a:fld id="{93AD5910-C6AB-42E9-B202-0D3563994E5D}" type="slidenum">
              <a:rPr lang="en-US" altLang="zh-CN"/>
              <a:pPr>
                <a:defRPr/>
              </a:pPr>
              <a:t>‹#›</a:t>
            </a:fld>
            <a:endParaRPr lang="en-US" altLang="zh-CN"/>
          </a:p>
        </p:txBody>
      </p:sp>
    </p:spTree>
    <p:extLst>
      <p:ext uri="{BB962C8B-B14F-4D97-AF65-F5344CB8AC3E}">
        <p14:creationId xmlns:p14="http://schemas.microsoft.com/office/powerpoint/2010/main" val="310788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p:spPr>
        <p:txBody>
          <a:bodyPr/>
          <a:lstStyle/>
          <a:p>
            <a:r>
              <a:rPr lang="zh-CN" altLang="en-US"/>
              <a:t>单击此处编辑母版标题样式</a:t>
            </a:r>
          </a:p>
        </p:txBody>
      </p:sp>
      <p:sp>
        <p:nvSpPr>
          <p:cNvPr id="3" name="表格占位符 2"/>
          <p:cNvSpPr>
            <a:spLocks noGrp="1"/>
          </p:cNvSpPr>
          <p:nvPr>
            <p:ph type="tbl" idx="1"/>
          </p:nvPr>
        </p:nvSpPr>
        <p:spPr>
          <a:xfrm>
            <a:off x="914400" y="1981200"/>
            <a:ext cx="10363200" cy="4114800"/>
          </a:xfrm>
        </p:spPr>
        <p:txBody>
          <a:bodyPr/>
          <a:lstStyle/>
          <a:p>
            <a:pPr lvl="0"/>
            <a:endParaRPr lang="zh-CN" alt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altLang="zh-CN"/>
              <a:t>2018-7-23</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CD85632-3597-41B0-9E83-4141F7421387}" type="slidenum">
              <a:rPr lang="zh-CN" altLang="en-US"/>
              <a:pPr>
                <a:defRPr/>
              </a:pPr>
              <a:t>‹#›</a:t>
            </a:fld>
            <a:endParaRPr lang="en-US" altLang="zh-CN"/>
          </a:p>
        </p:txBody>
      </p:sp>
    </p:spTree>
    <p:extLst>
      <p:ext uri="{BB962C8B-B14F-4D97-AF65-F5344CB8AC3E}">
        <p14:creationId xmlns:p14="http://schemas.microsoft.com/office/powerpoint/2010/main" val="4088908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914400" y="609600"/>
            <a:ext cx="10363200" cy="5486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zh-CN"/>
              <a:t>2018-7-23</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AC6E3A53-C7A8-4BF4-83D7-AA927F1B52FC}" type="slidenum">
              <a:rPr lang="zh-CN" altLang="en-US"/>
              <a:pPr>
                <a:defRPr/>
              </a:pPr>
              <a:t>‹#›</a:t>
            </a:fld>
            <a:endParaRPr lang="en-US" altLang="zh-CN"/>
          </a:p>
        </p:txBody>
      </p:sp>
    </p:spTree>
    <p:extLst>
      <p:ext uri="{BB962C8B-B14F-4D97-AF65-F5344CB8AC3E}">
        <p14:creationId xmlns:p14="http://schemas.microsoft.com/office/powerpoint/2010/main" val="37885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188640"/>
            <a:ext cx="10972800" cy="720080"/>
          </a:xfrm>
        </p:spPr>
        <p:txBody>
          <a:bodyPr>
            <a:normAutofit/>
          </a:bodyPr>
          <a:lstStyle>
            <a:lvl1pPr>
              <a:defRPr sz="3600"/>
            </a:lvl1pPr>
          </a:lstStyle>
          <a:p>
            <a:r>
              <a:rPr lang="zh-CN" altLang="en-US" dirty="0"/>
              <a:t>单击此处编辑母版标题样式</a:t>
            </a:r>
          </a:p>
        </p:txBody>
      </p:sp>
      <p:sp>
        <p:nvSpPr>
          <p:cNvPr id="3" name="内容占位符 2"/>
          <p:cNvSpPr>
            <a:spLocks noGrp="1"/>
          </p:cNvSpPr>
          <p:nvPr>
            <p:ph idx="1"/>
          </p:nvPr>
        </p:nvSpPr>
        <p:spPr>
          <a:xfrm>
            <a:off x="609600" y="1124745"/>
            <a:ext cx="10972800" cy="5001419"/>
          </a:xfrm>
        </p:spPr>
        <p:txBody>
          <a:bodyPr/>
          <a:lstStyle>
            <a:lvl2pPr marL="742950" indent="-285750">
              <a:buFont typeface="Arial" panose="020B0604020202020204" pitchFamily="34" charset="0"/>
              <a:buChar char="•"/>
              <a:defRPr/>
            </a:lvl2pPr>
            <a:lvl4pPr marL="1600200" indent="-228600">
              <a:buFont typeface="Arial" panose="020B0604020202020204" pitchFamily="34" charset="0"/>
              <a:buChar char="•"/>
              <a:defRPr/>
            </a:lvl4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solidFill>
                  <a:srgbClr val="0066CC"/>
                </a:solidFill>
              </a:defRPr>
            </a:lvl1pPr>
          </a:lstStyle>
          <a:p>
            <a:r>
              <a:rPr lang="en-US" altLang="zh-CN"/>
              <a:t>2018-7-23</a:t>
            </a:r>
            <a:endParaRPr lang="zh-CN" altLang="en-US" dirty="0"/>
          </a:p>
        </p:txBody>
      </p:sp>
      <p:sp>
        <p:nvSpPr>
          <p:cNvPr id="5" name="页脚占位符 4"/>
          <p:cNvSpPr>
            <a:spLocks noGrp="1"/>
          </p:cNvSpPr>
          <p:nvPr>
            <p:ph type="ftr" sz="quarter" idx="11"/>
          </p:nvPr>
        </p:nvSpPr>
        <p:spPr/>
        <p:txBody>
          <a:bodyPr/>
          <a:lstStyle>
            <a:lvl1pPr>
              <a:defRPr>
                <a:solidFill>
                  <a:srgbClr val="0066CC"/>
                </a:solidFill>
              </a:defRPr>
            </a:lvl1pPr>
          </a:lstStyle>
          <a:p>
            <a:endParaRPr lang="zh-CN" altLang="en-US" dirty="0"/>
          </a:p>
        </p:txBody>
      </p:sp>
      <p:sp>
        <p:nvSpPr>
          <p:cNvPr id="6" name="灯片编号占位符 5"/>
          <p:cNvSpPr>
            <a:spLocks noGrp="1"/>
          </p:cNvSpPr>
          <p:nvPr>
            <p:ph type="sldNum" sz="quarter" idx="12"/>
          </p:nvPr>
        </p:nvSpPr>
        <p:spPr>
          <a:xfrm>
            <a:off x="8976320" y="6342188"/>
            <a:ext cx="2844800" cy="365125"/>
          </a:xfrm>
        </p:spPr>
        <p:txBody>
          <a:bodyPr/>
          <a:lstStyle>
            <a:lvl1pPr>
              <a:defRPr sz="1600">
                <a:solidFill>
                  <a:schemeClr val="tx1"/>
                </a:solidFill>
              </a:defRPr>
            </a:lvl1pPr>
          </a:lstStyle>
          <a:p>
            <a:fld id="{0C913308-F349-4B6D-A68A-DD1791B4A57B}" type="slidenum">
              <a:rPr lang="zh-CN" altLang="en-US" smtClean="0"/>
              <a:pPr/>
              <a:t>‹#›</a:t>
            </a:fld>
            <a:endParaRPr lang="zh-CN" altLang="en-US" dirty="0"/>
          </a:p>
        </p:txBody>
      </p:sp>
      <p:sp>
        <p:nvSpPr>
          <p:cNvPr id="7" name="矩形 6"/>
          <p:cNvSpPr/>
          <p:nvPr userDrawn="1"/>
        </p:nvSpPr>
        <p:spPr>
          <a:xfrm>
            <a:off x="609600" y="915801"/>
            <a:ext cx="10945216" cy="72008"/>
          </a:xfrm>
          <a:prstGeom prst="rect">
            <a:avLst/>
          </a:prstGeom>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solidFill>
                  <a:srgbClr val="0066CC"/>
                </a:solidFill>
              </a:defRPr>
            </a:lvl1pPr>
          </a:lstStyle>
          <a:p>
            <a:r>
              <a:rPr lang="en-US" altLang="zh-CN"/>
              <a:t>2018-7-23</a:t>
            </a:r>
            <a:endParaRPr lang="zh-CN" altLang="en-US" dirty="0"/>
          </a:p>
        </p:txBody>
      </p:sp>
      <p:sp>
        <p:nvSpPr>
          <p:cNvPr id="5" name="页脚占位符 4"/>
          <p:cNvSpPr>
            <a:spLocks noGrp="1"/>
          </p:cNvSpPr>
          <p:nvPr>
            <p:ph type="ftr" sz="quarter" idx="11"/>
          </p:nvPr>
        </p:nvSpPr>
        <p:spPr/>
        <p:txBody>
          <a:bodyPr/>
          <a:lstStyle>
            <a:lvl1pPr>
              <a:defRPr>
                <a:solidFill>
                  <a:srgbClr val="0066CC"/>
                </a:solidFill>
              </a:defRPr>
            </a:lvl1pPr>
          </a:lstStyle>
          <a:p>
            <a:endParaRPr lang="zh-CN" altLang="en-US" dirty="0"/>
          </a:p>
        </p:txBody>
      </p:sp>
      <p:sp>
        <p:nvSpPr>
          <p:cNvPr id="6" name="灯片编号占位符 5"/>
          <p:cNvSpPr>
            <a:spLocks noGrp="1"/>
          </p:cNvSpPr>
          <p:nvPr>
            <p:ph type="sldNum" sz="quarter" idx="12"/>
          </p:nvPr>
        </p:nvSpPr>
        <p:spPr/>
        <p:txBody>
          <a:bodyPr/>
          <a:lstStyle>
            <a:lvl1pPr>
              <a:defRPr>
                <a:solidFill>
                  <a:schemeClr val="tx1"/>
                </a:solidFill>
              </a:defRPr>
            </a:lvl1p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634082"/>
          </a:xfrm>
        </p:spPr>
        <p:txBody>
          <a:bodyPr>
            <a:normAutofit/>
          </a:bodyPr>
          <a:lstStyle>
            <a:lvl1pPr>
              <a:defRPr sz="3600"/>
            </a:lvl1pPr>
          </a:lstStyle>
          <a:p>
            <a:r>
              <a:rPr lang="zh-CN" altLang="en-US" dirty="0"/>
              <a:t>单击此处编辑母版标题样式</a:t>
            </a:r>
          </a:p>
        </p:txBody>
      </p:sp>
      <p:sp>
        <p:nvSpPr>
          <p:cNvPr id="3" name="内容占位符 2"/>
          <p:cNvSpPr>
            <a:spLocks noGrp="1"/>
          </p:cNvSpPr>
          <p:nvPr>
            <p:ph sz="half" idx="1"/>
          </p:nvPr>
        </p:nvSpPr>
        <p:spPr>
          <a:xfrm>
            <a:off x="609600" y="1138908"/>
            <a:ext cx="5384800" cy="49872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97600" y="1138907"/>
            <a:ext cx="5384800" cy="49872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solidFill>
                  <a:srgbClr val="0066CC"/>
                </a:solidFill>
              </a:defRPr>
            </a:lvl1pPr>
          </a:lstStyle>
          <a:p>
            <a:r>
              <a:rPr lang="en-US" altLang="zh-CN"/>
              <a:t>2018-7-23</a:t>
            </a:r>
            <a:endParaRPr lang="zh-CN" altLang="en-US" dirty="0"/>
          </a:p>
        </p:txBody>
      </p:sp>
      <p:sp>
        <p:nvSpPr>
          <p:cNvPr id="6" name="页脚占位符 5"/>
          <p:cNvSpPr>
            <a:spLocks noGrp="1"/>
          </p:cNvSpPr>
          <p:nvPr>
            <p:ph type="ftr" sz="quarter" idx="11"/>
          </p:nvPr>
        </p:nvSpPr>
        <p:spPr/>
        <p:txBody>
          <a:bodyPr/>
          <a:lstStyle>
            <a:lvl1pPr>
              <a:defRPr>
                <a:solidFill>
                  <a:srgbClr val="0066CC"/>
                </a:solidFill>
              </a:defRPr>
            </a:lvl1pPr>
          </a:lstStyle>
          <a:p>
            <a:endParaRPr lang="zh-CN" altLang="en-US" dirty="0"/>
          </a:p>
        </p:txBody>
      </p:sp>
      <p:sp>
        <p:nvSpPr>
          <p:cNvPr id="7" name="灯片编号占位符 6"/>
          <p:cNvSpPr>
            <a:spLocks noGrp="1"/>
          </p:cNvSpPr>
          <p:nvPr>
            <p:ph type="sldNum" sz="quarter" idx="12"/>
          </p:nvPr>
        </p:nvSpPr>
        <p:spPr>
          <a:xfrm>
            <a:off x="9072331" y="6355791"/>
            <a:ext cx="2844800" cy="365125"/>
          </a:xfrm>
        </p:spPr>
        <p:txBody>
          <a:bodyPr/>
          <a:lstStyle>
            <a:lvl1pPr>
              <a:defRPr sz="1600">
                <a:solidFill>
                  <a:schemeClr val="tx1"/>
                </a:solidFill>
              </a:defRPr>
            </a:lvl1pPr>
          </a:lstStyle>
          <a:p>
            <a:fld id="{0C913308-F349-4B6D-A68A-DD1791B4A57B}" type="slidenum">
              <a:rPr lang="zh-CN" altLang="en-US" smtClean="0"/>
              <a:pPr/>
              <a:t>‹#›</a:t>
            </a:fld>
            <a:endParaRPr lang="zh-CN" altLang="en-US" dirty="0"/>
          </a:p>
        </p:txBody>
      </p:sp>
      <p:sp>
        <p:nvSpPr>
          <p:cNvPr id="9" name="矩形 8">
            <a:extLst>
              <a:ext uri="{FF2B5EF4-FFF2-40B4-BE49-F238E27FC236}">
                <a16:creationId xmlns:a16="http://schemas.microsoft.com/office/drawing/2014/main" id="{24E17033-D98F-49FB-8F21-ECCDBEC22BF8}"/>
              </a:ext>
            </a:extLst>
          </p:cNvPr>
          <p:cNvSpPr/>
          <p:nvPr userDrawn="1"/>
        </p:nvSpPr>
        <p:spPr>
          <a:xfrm>
            <a:off x="609600" y="915801"/>
            <a:ext cx="10945216" cy="72008"/>
          </a:xfrm>
          <a:prstGeom prst="rect">
            <a:avLst/>
          </a:prstGeom>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136526"/>
            <a:ext cx="10972800" cy="777875"/>
          </a:xfrm>
        </p:spPr>
        <p:txBody>
          <a:bodyPr>
            <a:normAutofit/>
          </a:bodyPr>
          <a:lstStyle>
            <a:lvl1pPr>
              <a:defRPr sz="3600">
                <a:solidFill>
                  <a:srgbClr val="0066CC"/>
                </a:solidFill>
              </a:defRPr>
            </a:lvl1pPr>
          </a:lstStyle>
          <a:p>
            <a:r>
              <a:rPr lang="zh-CN" altLang="en-US" dirty="0"/>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solidFill>
                  <a:srgbClr val="0066CC"/>
                </a:solidFill>
              </a:defRPr>
            </a:lvl1pPr>
          </a:lstStyle>
          <a:p>
            <a:r>
              <a:rPr lang="en-US" altLang="zh-CN"/>
              <a:t>2018-7-23</a:t>
            </a:r>
            <a:endParaRPr lang="zh-CN" altLang="en-US" dirty="0"/>
          </a:p>
        </p:txBody>
      </p:sp>
      <p:sp>
        <p:nvSpPr>
          <p:cNvPr id="8" name="页脚占位符 7"/>
          <p:cNvSpPr>
            <a:spLocks noGrp="1"/>
          </p:cNvSpPr>
          <p:nvPr>
            <p:ph type="ftr" sz="quarter" idx="11"/>
          </p:nvPr>
        </p:nvSpPr>
        <p:spPr/>
        <p:txBody>
          <a:bodyPr/>
          <a:lstStyle>
            <a:lvl1pPr>
              <a:defRPr>
                <a:solidFill>
                  <a:srgbClr val="0066CC"/>
                </a:solidFill>
              </a:defRPr>
            </a:lvl1pPr>
          </a:lstStyle>
          <a:p>
            <a:endParaRPr lang="zh-CN" altLang="en-US" dirty="0"/>
          </a:p>
        </p:txBody>
      </p:sp>
      <p:sp>
        <p:nvSpPr>
          <p:cNvPr id="9" name="灯片编号占位符 8"/>
          <p:cNvSpPr>
            <a:spLocks noGrp="1"/>
          </p:cNvSpPr>
          <p:nvPr>
            <p:ph type="sldNum" sz="quarter" idx="12"/>
          </p:nvPr>
        </p:nvSpPr>
        <p:spPr>
          <a:xfrm>
            <a:off x="8976320" y="6356351"/>
            <a:ext cx="2844800" cy="365125"/>
          </a:xfrm>
        </p:spPr>
        <p:txBody>
          <a:bodyPr/>
          <a:lstStyle>
            <a:lvl1pPr>
              <a:defRPr sz="1600">
                <a:solidFill>
                  <a:schemeClr val="tx1"/>
                </a:solidFill>
              </a:defRPr>
            </a:lvl1pPr>
          </a:lstStyle>
          <a:p>
            <a:fld id="{0C913308-F349-4B6D-A68A-DD1791B4A57B}" type="slidenum">
              <a:rPr lang="zh-CN" altLang="en-US" smtClean="0"/>
              <a:pPr/>
              <a:t>‹#›</a:t>
            </a:fld>
            <a:endParaRPr lang="zh-CN" altLang="en-US" dirty="0"/>
          </a:p>
        </p:txBody>
      </p:sp>
      <p:sp>
        <p:nvSpPr>
          <p:cNvPr id="11" name="矩形 10">
            <a:extLst>
              <a:ext uri="{FF2B5EF4-FFF2-40B4-BE49-F238E27FC236}">
                <a16:creationId xmlns:a16="http://schemas.microsoft.com/office/drawing/2014/main" id="{953B86EE-2A59-4533-B580-8F346B2FD363}"/>
              </a:ext>
            </a:extLst>
          </p:cNvPr>
          <p:cNvSpPr/>
          <p:nvPr userDrawn="1"/>
        </p:nvSpPr>
        <p:spPr>
          <a:xfrm>
            <a:off x="609600" y="915801"/>
            <a:ext cx="10945216" cy="72008"/>
          </a:xfrm>
          <a:prstGeom prst="rect">
            <a:avLst/>
          </a:prstGeom>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136526"/>
            <a:ext cx="10972800" cy="779276"/>
          </a:xfrm>
        </p:spPr>
        <p:txBody>
          <a:bodyPr>
            <a:noAutofit/>
          </a:bodyPr>
          <a:lstStyle>
            <a:lvl1pPr>
              <a:defRPr sz="3600"/>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solidFill>
                  <a:srgbClr val="0066CC"/>
                </a:solidFill>
              </a:defRPr>
            </a:lvl1pPr>
          </a:lstStyle>
          <a:p>
            <a:r>
              <a:rPr lang="en-US" altLang="zh-CN"/>
              <a:t>2018-7-23</a:t>
            </a:r>
            <a:endParaRPr lang="zh-CN" altLang="en-US" dirty="0"/>
          </a:p>
        </p:txBody>
      </p:sp>
      <p:sp>
        <p:nvSpPr>
          <p:cNvPr id="4" name="页脚占位符 3"/>
          <p:cNvSpPr>
            <a:spLocks noGrp="1"/>
          </p:cNvSpPr>
          <p:nvPr>
            <p:ph type="ftr" sz="quarter" idx="11"/>
          </p:nvPr>
        </p:nvSpPr>
        <p:spPr/>
        <p:txBody>
          <a:bodyPr/>
          <a:lstStyle>
            <a:lvl1pPr>
              <a:defRPr>
                <a:solidFill>
                  <a:srgbClr val="0066CC"/>
                </a:solidFill>
              </a:defRPr>
            </a:lvl1pPr>
          </a:lstStyle>
          <a:p>
            <a:endParaRPr lang="zh-CN" altLang="en-US" dirty="0"/>
          </a:p>
        </p:txBody>
      </p:sp>
      <p:sp>
        <p:nvSpPr>
          <p:cNvPr id="5" name="灯片编号占位符 4"/>
          <p:cNvSpPr>
            <a:spLocks noGrp="1"/>
          </p:cNvSpPr>
          <p:nvPr>
            <p:ph type="sldNum" sz="quarter" idx="12"/>
          </p:nvPr>
        </p:nvSpPr>
        <p:spPr>
          <a:xfrm>
            <a:off x="8976320" y="6356351"/>
            <a:ext cx="2844800" cy="365125"/>
          </a:xfrm>
        </p:spPr>
        <p:txBody>
          <a:bodyPr/>
          <a:lstStyle>
            <a:lvl1pPr>
              <a:defRPr sz="1600">
                <a:solidFill>
                  <a:schemeClr val="tx1"/>
                </a:solidFill>
              </a:defRPr>
            </a:lvl1pPr>
          </a:lstStyle>
          <a:p>
            <a:fld id="{0C913308-F349-4B6D-A68A-DD1791B4A57B}" type="slidenum">
              <a:rPr lang="zh-CN" altLang="en-US" smtClean="0"/>
              <a:pPr/>
              <a:t>‹#›</a:t>
            </a:fld>
            <a:endParaRPr lang="zh-CN" altLang="en-US" dirty="0"/>
          </a:p>
        </p:txBody>
      </p:sp>
      <p:sp>
        <p:nvSpPr>
          <p:cNvPr id="7" name="矩形 6">
            <a:extLst>
              <a:ext uri="{FF2B5EF4-FFF2-40B4-BE49-F238E27FC236}">
                <a16:creationId xmlns:a16="http://schemas.microsoft.com/office/drawing/2014/main" id="{9C15EE16-D696-41A5-A9E5-2FB6C6C26849}"/>
              </a:ext>
            </a:extLst>
          </p:cNvPr>
          <p:cNvSpPr/>
          <p:nvPr userDrawn="1"/>
        </p:nvSpPr>
        <p:spPr>
          <a:xfrm>
            <a:off x="609600" y="915801"/>
            <a:ext cx="10945216" cy="72008"/>
          </a:xfrm>
          <a:prstGeom prst="rect">
            <a:avLst/>
          </a:prstGeom>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a:t>2018-7-23</a:t>
            </a:r>
            <a:endParaRPr lang="zh-CN" altLang="en-US" dirty="0"/>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a:xfrm>
            <a:off x="8976320" y="6356350"/>
            <a:ext cx="2844800" cy="365125"/>
          </a:xfrm>
        </p:spPr>
        <p:txBody>
          <a:bodyPr/>
          <a:lstStyle>
            <a:lvl1pPr>
              <a:defRPr sz="1600">
                <a:solidFill>
                  <a:schemeClr val="tx1"/>
                </a:solidFill>
              </a:defRPr>
            </a:lvl1p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r>
              <a:rPr lang="en-US" altLang="zh-CN"/>
              <a:t>2018-7-23</a:t>
            </a:r>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r>
              <a:rPr lang="en-US" altLang="zh-CN"/>
              <a:t>2018-7-23</a:t>
            </a:r>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2018-7-23</a:t>
            </a:r>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Lst>
  <p:hf hdr="0" ftr="0" dt="0"/>
  <p:txStyles>
    <p:titleStyle>
      <a:lvl1pPr algn="ctr" defTabSz="914400" rtl="0" eaLnBrk="1" latinLnBrk="0" hangingPunct="1">
        <a:spcBef>
          <a:spcPct val="0"/>
        </a:spcBef>
        <a:buNone/>
        <a:defRPr sz="4400" kern="1200">
          <a:solidFill>
            <a:srgbClr val="0066CC"/>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6.png"/></Relationships>
</file>

<file path=ppt/slides/_rels/slide10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9.w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image" Target="../media/image183.jpeg"/><Relationship Id="rId4" Type="http://schemas.openxmlformats.org/officeDocument/2006/relationships/image" Target="../media/image18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6.xml"/><Relationship Id="rId5" Type="http://schemas.openxmlformats.org/officeDocument/2006/relationships/image" Target="../media/image187.jpeg"/><Relationship Id="rId4" Type="http://schemas.openxmlformats.org/officeDocument/2006/relationships/image" Target="../media/image186.png"/></Relationships>
</file>

<file path=ppt/slides/_rels/slide107.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0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slide" Target="slide11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slide" Target="slide112.xml"/><Relationship Id="rId2" Type="http://schemas.openxmlformats.org/officeDocument/2006/relationships/image" Target="../media/image197.wmf"/><Relationship Id="rId1" Type="http://schemas.openxmlformats.org/officeDocument/2006/relationships/slideLayout" Target="../slideLayouts/slideLayout7.xml"/><Relationship Id="rId6" Type="http://schemas.openxmlformats.org/officeDocument/2006/relationships/image" Target="../media/image201.wmf"/><Relationship Id="rId5" Type="http://schemas.openxmlformats.org/officeDocument/2006/relationships/image" Target="../media/image200.wmf"/><Relationship Id="rId4" Type="http://schemas.openxmlformats.org/officeDocument/2006/relationships/image" Target="../media/image199.wmf"/></Relationships>
</file>

<file path=ppt/slides/_rels/slide11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 Target="slide112.xml"/><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04.png"/><Relationship Id="rId4" Type="http://schemas.openxmlformats.org/officeDocument/2006/relationships/image" Target="../media/image77.wmf"/></Relationships>
</file>

<file path=ppt/slides/_rels/slide117.x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8" Type="http://schemas.openxmlformats.org/officeDocument/2006/relationships/image" Target="../media/image209.wmf"/><Relationship Id="rId3" Type="http://schemas.openxmlformats.org/officeDocument/2006/relationships/oleObject" Target="../embeddings/oleObject19.bin"/><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710.png"/><Relationship Id="rId5" Type="http://schemas.openxmlformats.org/officeDocument/2006/relationships/image" Target="../media/image211.png"/><Relationship Id="rId10" Type="http://schemas.openxmlformats.org/officeDocument/2006/relationships/image" Target="../media/image210.wmf"/><Relationship Id="rId4" Type="http://schemas.openxmlformats.org/officeDocument/2006/relationships/image" Target="../media/image208.wmf"/><Relationship Id="rId9"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25.xml.rels><?xml version="1.0" encoding="UTF-8" standalone="yes"?>
<Relationships xmlns="http://schemas.openxmlformats.org/package/2006/relationships"><Relationship Id="rId8" Type="http://schemas.openxmlformats.org/officeDocument/2006/relationships/image" Target="../media/image219.png"/><Relationship Id="rId7"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310.png"/><Relationship Id="rId9" Type="http://schemas.openxmlformats.org/officeDocument/2006/relationships/image" Target="../media/image222.png"/></Relationships>
</file>

<file path=ppt/slides/_rels/slide12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12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tiff"/><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35.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13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jpe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jpg"/><Relationship Id="rId4" Type="http://schemas.openxmlformats.org/officeDocument/2006/relationships/image" Target="../media/image241.jpg"/></Relationships>
</file>

<file path=ppt/slides/_rels/slide137.xml.rels><?xml version="1.0" encoding="UTF-8" standalone="yes"?>
<Relationships xmlns="http://schemas.openxmlformats.org/package/2006/relationships"><Relationship Id="rId3" Type="http://schemas.openxmlformats.org/officeDocument/2006/relationships/image" Target="../media/image245.jpeg"/><Relationship Id="rId7" Type="http://schemas.openxmlformats.org/officeDocument/2006/relationships/image" Target="../media/image249.jpeg"/><Relationship Id="rId2" Type="http://schemas.openxmlformats.org/officeDocument/2006/relationships/image" Target="../media/image244.jpeg"/><Relationship Id="rId1" Type="http://schemas.openxmlformats.org/officeDocument/2006/relationships/slideLayout" Target="../slideLayouts/slideLayout2.xml"/><Relationship Id="rId6" Type="http://schemas.openxmlformats.org/officeDocument/2006/relationships/image" Target="../media/image248.jpeg"/><Relationship Id="rId5" Type="http://schemas.openxmlformats.org/officeDocument/2006/relationships/image" Target="../media/image247.jpg"/><Relationship Id="rId4" Type="http://schemas.openxmlformats.org/officeDocument/2006/relationships/image" Target="../media/image246.png"/></Relationships>
</file>

<file path=ppt/slides/_rels/slide13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5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6.x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image" Target="../media/image24.wmf"/></Relationships>
</file>

<file path=ppt/slides/_rels/slide14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14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png"/></Relationships>
</file>

<file path=ppt/slides/_rels/slide15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6.xml"/><Relationship Id="rId6" Type="http://schemas.openxmlformats.org/officeDocument/2006/relationships/image" Target="../media/image268.png"/><Relationship Id="rId5" Type="http://schemas.openxmlformats.org/officeDocument/2006/relationships/image" Target="../media/image269.png"/><Relationship Id="rId4" Type="http://schemas.openxmlformats.org/officeDocument/2006/relationships/image" Target="../media/image26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71.tiff"/><Relationship Id="rId2" Type="http://schemas.openxmlformats.org/officeDocument/2006/relationships/image" Target="../media/image270.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wmf"/><Relationship Id="rId1" Type="http://schemas.openxmlformats.org/officeDocument/2006/relationships/slideLayout" Target="../slideLayouts/slideLayout6.xml"/><Relationship Id="rId5" Type="http://schemas.openxmlformats.org/officeDocument/2006/relationships/image" Target="../media/image51.tiff"/><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54.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3.wmf"/><Relationship Id="rId5" Type="http://schemas.openxmlformats.org/officeDocument/2006/relationships/oleObject" Target="../embeddings/oleObject4.bin"/><Relationship Id="rId4" Type="http://schemas.openxmlformats.org/officeDocument/2006/relationships/image" Target="../media/image52.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5.wmf"/></Relationships>
</file>

<file path=ppt/slides/_rels/slide3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56.wmf"/><Relationship Id="rId1" Type="http://schemas.openxmlformats.org/officeDocument/2006/relationships/slideLayout" Target="../slideLayouts/slideLayout6.xml"/><Relationship Id="rId4" Type="http://schemas.openxmlformats.org/officeDocument/2006/relationships/image" Target="../media/image57.wmf"/></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6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8.png"/><Relationship Id="rId5" Type="http://schemas.openxmlformats.org/officeDocument/2006/relationships/image" Target="../media/image77.wmf"/><Relationship Id="rId4" Type="http://schemas.openxmlformats.org/officeDocument/2006/relationships/oleObject" Target="../embeddings/oleObject6.bin"/></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tiff"/><Relationship Id="rId1" Type="http://schemas.openxmlformats.org/officeDocument/2006/relationships/slideLayout" Target="../slideLayouts/slideLayout2.xml"/><Relationship Id="rId4" Type="http://schemas.openxmlformats.org/officeDocument/2006/relationships/image" Target="../media/image81.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6.tiff"/><Relationship Id="rId1" Type="http://schemas.openxmlformats.org/officeDocument/2006/relationships/slideLayout" Target="../slideLayouts/slideLayout2.xml"/><Relationship Id="rId5" Type="http://schemas.openxmlformats.org/officeDocument/2006/relationships/image" Target="../media/image900.png"/><Relationship Id="rId4" Type="http://schemas.openxmlformats.org/officeDocument/2006/relationships/image" Target="../media/image98.tiff"/></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50.png"/><Relationship Id="rId1" Type="http://schemas.openxmlformats.org/officeDocument/2006/relationships/slideLayout" Target="../slideLayouts/slideLayout6.xml"/><Relationship Id="rId5" Type="http://schemas.openxmlformats.org/officeDocument/2006/relationships/image" Target="../media/image102.emf"/><Relationship Id="rId4" Type="http://schemas.openxmlformats.org/officeDocument/2006/relationships/image" Target="../media/image101.tiff"/></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90.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4.jpeg"/><Relationship Id="rId4" Type="http://schemas.openxmlformats.org/officeDocument/2006/relationships/image" Target="../media/image103.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520.png"/><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13.tiff"/><Relationship Id="rId3" Type="http://schemas.openxmlformats.org/officeDocument/2006/relationships/image" Target="../media/image111.png"/><Relationship Id="rId7"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2.png"/><Relationship Id="rId5" Type="http://schemas.openxmlformats.org/officeDocument/2006/relationships/image" Target="../media/image110.wmf"/><Relationship Id="rId4" Type="http://schemas.openxmlformats.org/officeDocument/2006/relationships/oleObject" Target="../embeddings/oleObject7.bin"/><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114.png"/><Relationship Id="rId4" Type="http://schemas.openxmlformats.org/officeDocument/2006/relationships/image" Target="../media/image110.wmf"/></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22.wmf"/><Relationship Id="rId5" Type="http://schemas.openxmlformats.org/officeDocument/2006/relationships/oleObject" Target="../embeddings/oleObject9.bin"/><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2.png"/><Relationship Id="rId1" Type="http://schemas.openxmlformats.org/officeDocument/2006/relationships/slideLayout" Target="../slideLayouts/slideLayout14.xml"/><Relationship Id="rId6" Type="http://schemas.openxmlformats.org/officeDocument/2006/relationships/image" Target="../media/image129.png"/><Relationship Id="rId5" Type="http://schemas.openxmlformats.org/officeDocument/2006/relationships/image" Target="../media/image111.png"/><Relationship Id="rId4" Type="http://schemas.openxmlformats.org/officeDocument/2006/relationships/image" Target="../media/image128.png"/></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 Id="rId5" Type="http://schemas.openxmlformats.org/officeDocument/2006/relationships/image" Target="../media/image134.jpeg"/><Relationship Id="rId4" Type="http://schemas.openxmlformats.org/officeDocument/2006/relationships/image" Target="../media/image133.png"/></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8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5.png"/></Relationships>
</file>

<file path=ppt/slides/_rels/slide9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9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57.png"/></Relationships>
</file>

<file path=ppt/slides/_rels/slide9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159.png"/><Relationship Id="rId5" Type="http://schemas.openxmlformats.org/officeDocument/2006/relationships/oleObject" Target="../embeddings/oleObject11.bin"/><Relationship Id="rId10" Type="http://schemas.openxmlformats.org/officeDocument/2006/relationships/image" Target="../media/image161.png"/><Relationship Id="rId4" Type="http://schemas.openxmlformats.org/officeDocument/2006/relationships/image" Target="../media/image158.png"/><Relationship Id="rId9" Type="http://schemas.openxmlformats.org/officeDocument/2006/relationships/oleObject" Target="../embeddings/oleObject13.bin"/></Relationships>
</file>

<file path=ppt/slides/_rels/slide9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27.png"/><Relationship Id="rId4" Type="http://schemas.openxmlformats.org/officeDocument/2006/relationships/image" Target="../media/image163.png"/></Relationships>
</file>

<file path=ppt/slides/_rels/slide9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70.wmf"/><Relationship Id="rId3" Type="http://schemas.openxmlformats.org/officeDocument/2006/relationships/notesSlide" Target="../notesSlides/notesSlide8.xml"/><Relationship Id="rId7" Type="http://schemas.openxmlformats.org/officeDocument/2006/relationships/image" Target="../media/image168.wmf"/><Relationship Id="rId12"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5.bin"/><Relationship Id="rId11" Type="http://schemas.openxmlformats.org/officeDocument/2006/relationships/image" Target="../media/image172.png"/><Relationship Id="rId5" Type="http://schemas.openxmlformats.org/officeDocument/2006/relationships/image" Target="../media/image167.wmf"/><Relationship Id="rId10" Type="http://schemas.openxmlformats.org/officeDocument/2006/relationships/image" Target="../media/image171.png"/><Relationship Id="rId4" Type="http://schemas.openxmlformats.org/officeDocument/2006/relationships/oleObject" Target="../embeddings/oleObject14.bin"/><Relationship Id="rId9" Type="http://schemas.openxmlformats.org/officeDocument/2006/relationships/image" Target="../media/image169.wmf"/></Relationships>
</file>

<file path=ppt/slides/_rels/slide9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noFill/>
        </p:spPr>
        <p:txBody>
          <a:bodyPr/>
          <a:lstStyle/>
          <a:p>
            <a:r>
              <a:rPr lang="en-US" altLang="zh-CN" dirty="0"/>
              <a:t>BESIII</a:t>
            </a:r>
            <a:r>
              <a:rPr lang="zh-CN" altLang="en-US" dirty="0"/>
              <a:t>离线重建与刻度</a:t>
            </a:r>
          </a:p>
        </p:txBody>
      </p:sp>
      <p:sp>
        <p:nvSpPr>
          <p:cNvPr id="3" name="副标题 2"/>
          <p:cNvSpPr>
            <a:spLocks noGrp="1"/>
          </p:cNvSpPr>
          <p:nvPr>
            <p:ph type="subTitle" idx="1"/>
          </p:nvPr>
        </p:nvSpPr>
        <p:spPr/>
        <p:txBody>
          <a:bodyPr>
            <a:normAutofit/>
          </a:bodyPr>
          <a:lstStyle/>
          <a:p>
            <a:r>
              <a:rPr lang="zh-CN" altLang="en-US" dirty="0">
                <a:solidFill>
                  <a:schemeClr val="tx1"/>
                </a:solidFill>
              </a:rPr>
              <a:t>伍灵慧</a:t>
            </a:r>
            <a:endParaRPr lang="en-US" altLang="zh-CN" dirty="0">
              <a:solidFill>
                <a:schemeClr val="tx1"/>
              </a:solidFill>
            </a:endParaRPr>
          </a:p>
          <a:p>
            <a:r>
              <a:rPr lang="en-US" altLang="zh-CN" sz="2800" dirty="0" err="1">
                <a:solidFill>
                  <a:schemeClr val="tx1"/>
                </a:solidFill>
              </a:rPr>
              <a:t>wulh@ihep.ac.cn</a:t>
            </a:r>
            <a:endParaRPr lang="en-US" altLang="zh-CN" sz="2800" dirty="0">
              <a:solidFill>
                <a:schemeClr val="tx1"/>
              </a:solidFill>
            </a:endParaRPr>
          </a:p>
          <a:p>
            <a:r>
              <a:rPr lang="en-US" altLang="zh-CN" sz="2400" dirty="0">
                <a:solidFill>
                  <a:schemeClr val="tx1"/>
                </a:solidFill>
              </a:rPr>
              <a:t>For the BESIII software group</a:t>
            </a:r>
          </a:p>
          <a:p>
            <a:endParaRPr lang="en-US" altLang="zh-CN" dirty="0">
              <a:solidFill>
                <a:schemeClr val="tx1"/>
              </a:solidFill>
            </a:endParaRPr>
          </a:p>
        </p:txBody>
      </p:sp>
      <p:sp>
        <p:nvSpPr>
          <p:cNvPr id="4" name="TextBox 3">
            <a:extLst>
              <a:ext uri="{FF2B5EF4-FFF2-40B4-BE49-F238E27FC236}">
                <a16:creationId xmlns:a16="http://schemas.microsoft.com/office/drawing/2014/main" id="{34C16A09-A69B-DB4A-AAE7-821A9A02A6AB}"/>
              </a:ext>
            </a:extLst>
          </p:cNvPr>
          <p:cNvSpPr txBox="1"/>
          <p:nvPr/>
        </p:nvSpPr>
        <p:spPr>
          <a:xfrm>
            <a:off x="2060104" y="6237312"/>
            <a:ext cx="7772400" cy="369332"/>
          </a:xfrm>
          <a:prstGeom prst="rect">
            <a:avLst/>
          </a:prstGeom>
          <a:noFill/>
        </p:spPr>
        <p:txBody>
          <a:bodyPr wrap="square" rtlCol="0">
            <a:spAutoFit/>
          </a:bodyPr>
          <a:lstStyle/>
          <a:p>
            <a:pPr algn="ctr"/>
            <a:r>
              <a:rPr lang="en-US" altLang="zh-CN" dirty="0"/>
              <a:t>BESIII</a:t>
            </a:r>
            <a:r>
              <a:rPr lang="zh-CN" altLang="en-US" dirty="0"/>
              <a:t>十一科学研讨会，湖北汽车工业学院，</a:t>
            </a:r>
            <a:r>
              <a:rPr lang="en-US" altLang="zh-CN" dirty="0"/>
              <a:t>2024-10-05</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52618-D103-40C3-9AA0-05F9E2D95875}"/>
              </a:ext>
            </a:extLst>
          </p:cNvPr>
          <p:cNvSpPr>
            <a:spLocks noGrp="1"/>
          </p:cNvSpPr>
          <p:nvPr>
            <p:ph type="title"/>
          </p:nvPr>
        </p:nvSpPr>
        <p:spPr/>
        <p:txBody>
          <a:bodyPr/>
          <a:lstStyle/>
          <a:p>
            <a:r>
              <a:rPr lang="zh-CN" altLang="en-US" dirty="0"/>
              <a:t>事例的探测</a:t>
            </a:r>
          </a:p>
        </p:txBody>
      </p:sp>
      <p:sp>
        <p:nvSpPr>
          <p:cNvPr id="3" name="灯片编号占位符 2">
            <a:extLst>
              <a:ext uri="{FF2B5EF4-FFF2-40B4-BE49-F238E27FC236}">
                <a16:creationId xmlns:a16="http://schemas.microsoft.com/office/drawing/2014/main" id="{E954A2AE-E5D9-414A-964E-5B4A7777C9C2}"/>
              </a:ext>
            </a:extLst>
          </p:cNvPr>
          <p:cNvSpPr>
            <a:spLocks noGrp="1"/>
          </p:cNvSpPr>
          <p:nvPr>
            <p:ph type="sldNum" sz="quarter" idx="12"/>
          </p:nvPr>
        </p:nvSpPr>
        <p:spPr/>
        <p:txBody>
          <a:bodyPr/>
          <a:lstStyle/>
          <a:p>
            <a:fld id="{0C913308-F349-4B6D-A68A-DD1791B4A57B}" type="slidenum">
              <a:rPr lang="zh-CN" altLang="en-US" smtClean="0"/>
              <a:pPr/>
              <a:t>10</a:t>
            </a:fld>
            <a:endParaRPr lang="zh-CN" altLang="en-US" dirty="0"/>
          </a:p>
        </p:txBody>
      </p:sp>
      <p:sp>
        <p:nvSpPr>
          <p:cNvPr id="4" name="TextBox 9">
            <a:extLst>
              <a:ext uri="{FF2B5EF4-FFF2-40B4-BE49-F238E27FC236}">
                <a16:creationId xmlns:a16="http://schemas.microsoft.com/office/drawing/2014/main" id="{70040F15-2E64-4919-BCE7-04727EAC4065}"/>
              </a:ext>
            </a:extLst>
          </p:cNvPr>
          <p:cNvSpPr txBox="1"/>
          <p:nvPr/>
        </p:nvSpPr>
        <p:spPr>
          <a:xfrm>
            <a:off x="2063551" y="1407368"/>
            <a:ext cx="2664296" cy="461665"/>
          </a:xfrm>
          <a:prstGeom prst="rect">
            <a:avLst/>
          </a:prstGeom>
          <a:noFill/>
        </p:spPr>
        <p:txBody>
          <a:bodyPr wrap="square" rtlCol="0">
            <a:spAutoFit/>
          </a:bodyPr>
          <a:lstStyle/>
          <a:p>
            <a:pPr algn="ctr"/>
            <a:r>
              <a:rPr lang="en-US" sz="2400" dirty="0"/>
              <a:t>J/</a:t>
            </a:r>
            <a:r>
              <a:rPr lang="en-US" sz="2400" dirty="0" err="1">
                <a:latin typeface="Symbol" pitchFamily="2" charset="2"/>
              </a:rPr>
              <a:t>Y</a:t>
            </a:r>
            <a:r>
              <a:rPr lang="en-US" sz="2400" dirty="0" err="1">
                <a:sym typeface="Wingdings" pitchFamily="2" charset="2"/>
              </a:rPr>
              <a:t>e</a:t>
            </a:r>
            <a:r>
              <a:rPr lang="en-US" sz="2400" baseline="30000" dirty="0" err="1">
                <a:sym typeface="Wingdings" pitchFamily="2" charset="2"/>
              </a:rPr>
              <a:t>+</a:t>
            </a:r>
            <a:r>
              <a:rPr lang="en-US" sz="2400" dirty="0" err="1">
                <a:sym typeface="Wingdings" pitchFamily="2" charset="2"/>
              </a:rPr>
              <a:t>e</a:t>
            </a:r>
            <a:r>
              <a:rPr lang="en-US" sz="2400" baseline="30000" dirty="0">
                <a:sym typeface="Wingdings" pitchFamily="2" charset="2"/>
              </a:rPr>
              <a:t>-</a:t>
            </a:r>
            <a:endParaRPr lang="en-US" sz="2400" baseline="30000" dirty="0"/>
          </a:p>
        </p:txBody>
      </p:sp>
      <p:sp>
        <p:nvSpPr>
          <p:cNvPr id="5" name="TextBox 10">
            <a:extLst>
              <a:ext uri="{FF2B5EF4-FFF2-40B4-BE49-F238E27FC236}">
                <a16:creationId xmlns:a16="http://schemas.microsoft.com/office/drawing/2014/main" id="{5D9EF4D2-3228-4EB5-8078-BDB1C83948BE}"/>
              </a:ext>
            </a:extLst>
          </p:cNvPr>
          <p:cNvSpPr txBox="1"/>
          <p:nvPr/>
        </p:nvSpPr>
        <p:spPr>
          <a:xfrm>
            <a:off x="7636221" y="1407367"/>
            <a:ext cx="2664296" cy="461665"/>
          </a:xfrm>
          <a:prstGeom prst="rect">
            <a:avLst/>
          </a:prstGeom>
          <a:noFill/>
        </p:spPr>
        <p:txBody>
          <a:bodyPr wrap="square" rtlCol="0">
            <a:spAutoFit/>
          </a:bodyPr>
          <a:lstStyle/>
          <a:p>
            <a:pPr algn="ctr"/>
            <a:r>
              <a:rPr lang="en-US" sz="2400" dirty="0"/>
              <a:t>J/</a:t>
            </a:r>
            <a:r>
              <a:rPr lang="en-US" sz="2400" dirty="0" err="1">
                <a:latin typeface="Symbol" pitchFamily="2" charset="2"/>
              </a:rPr>
              <a:t>Y</a:t>
            </a:r>
            <a:r>
              <a:rPr lang="en-US" sz="2400" dirty="0" err="1">
                <a:sym typeface="Wingdings" pitchFamily="2" charset="2"/>
              </a:rPr>
              <a:t></a:t>
            </a:r>
            <a:r>
              <a:rPr lang="en-US" sz="2400" dirty="0" err="1">
                <a:latin typeface="Symbol" pitchFamily="2" charset="2"/>
                <a:sym typeface="Wingdings" pitchFamily="2" charset="2"/>
              </a:rPr>
              <a:t>m</a:t>
            </a:r>
            <a:r>
              <a:rPr lang="en-US" sz="2400" baseline="30000" dirty="0" err="1">
                <a:sym typeface="Wingdings" pitchFamily="2" charset="2"/>
              </a:rPr>
              <a:t>+</a:t>
            </a:r>
            <a:r>
              <a:rPr lang="en-US" sz="2400" dirty="0" err="1">
                <a:latin typeface="Symbol" pitchFamily="2" charset="2"/>
                <a:sym typeface="Wingdings" pitchFamily="2" charset="2"/>
              </a:rPr>
              <a:t>m</a:t>
            </a:r>
            <a:r>
              <a:rPr lang="en-US" sz="2400" baseline="30000" dirty="0">
                <a:sym typeface="Wingdings" pitchFamily="2" charset="2"/>
              </a:rPr>
              <a:t>-</a:t>
            </a:r>
            <a:endParaRPr lang="en-US" sz="2400" baseline="30000" dirty="0"/>
          </a:p>
        </p:txBody>
      </p:sp>
      <p:pic>
        <p:nvPicPr>
          <p:cNvPr id="6" name="图片 5">
            <a:extLst>
              <a:ext uri="{FF2B5EF4-FFF2-40B4-BE49-F238E27FC236}">
                <a16:creationId xmlns:a16="http://schemas.microsoft.com/office/drawing/2014/main" id="{9E8221AA-030B-4596-9DBA-E687A85D4699}"/>
              </a:ext>
            </a:extLst>
          </p:cNvPr>
          <p:cNvPicPr>
            <a:picLocks noChangeAspect="1"/>
          </p:cNvPicPr>
          <p:nvPr/>
        </p:nvPicPr>
        <p:blipFill>
          <a:blip r:embed="rId2"/>
          <a:stretch>
            <a:fillRect/>
          </a:stretch>
        </p:blipFill>
        <p:spPr>
          <a:xfrm>
            <a:off x="1127448" y="2153380"/>
            <a:ext cx="4176464" cy="4095506"/>
          </a:xfrm>
          <a:prstGeom prst="rect">
            <a:avLst/>
          </a:prstGeom>
        </p:spPr>
      </p:pic>
      <p:pic>
        <p:nvPicPr>
          <p:cNvPr id="7" name="图片 6">
            <a:extLst>
              <a:ext uri="{FF2B5EF4-FFF2-40B4-BE49-F238E27FC236}">
                <a16:creationId xmlns:a16="http://schemas.microsoft.com/office/drawing/2014/main" id="{F5E80DC4-5862-473E-A89A-7E1F02FA710B}"/>
              </a:ext>
            </a:extLst>
          </p:cNvPr>
          <p:cNvPicPr>
            <a:picLocks noChangeAspect="1"/>
          </p:cNvPicPr>
          <p:nvPr/>
        </p:nvPicPr>
        <p:blipFill>
          <a:blip r:embed="rId3"/>
          <a:stretch>
            <a:fillRect/>
          </a:stretch>
        </p:blipFill>
        <p:spPr>
          <a:xfrm>
            <a:off x="6755715" y="2153380"/>
            <a:ext cx="4248661" cy="4165926"/>
          </a:xfrm>
          <a:prstGeom prst="rect">
            <a:avLst/>
          </a:prstGeom>
        </p:spPr>
      </p:pic>
    </p:spTree>
    <p:extLst>
      <p:ext uri="{BB962C8B-B14F-4D97-AF65-F5344CB8AC3E}">
        <p14:creationId xmlns:p14="http://schemas.microsoft.com/office/powerpoint/2010/main" val="10955709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2D7D7F-8D24-4477-ABBF-5A17F65C7B3A}"/>
              </a:ext>
            </a:extLst>
          </p:cNvPr>
          <p:cNvSpPr>
            <a:spLocks noGrp="1"/>
          </p:cNvSpPr>
          <p:nvPr>
            <p:ph type="title"/>
          </p:nvPr>
        </p:nvSpPr>
        <p:spPr/>
        <p:txBody>
          <a:bodyPr/>
          <a:lstStyle/>
          <a:p>
            <a:r>
              <a:rPr lang="zh-CN" altLang="en-US" dirty="0"/>
              <a:t>电磁量能器前物质对其性能的影响</a:t>
            </a:r>
          </a:p>
        </p:txBody>
      </p:sp>
      <p:sp>
        <p:nvSpPr>
          <p:cNvPr id="59394" name="灯片编号占位符 3"/>
          <p:cNvSpPr>
            <a:spLocks noGrp="1"/>
          </p:cNvSpPr>
          <p:nvPr>
            <p:ph type="sldNum" sz="quarter" idx="12"/>
          </p:nvPr>
        </p:nvSpPr>
        <p:spPr>
          <a:noFill/>
        </p:spPr>
        <p:txBody>
          <a:bodyPr/>
          <a:lstStyle/>
          <a:p>
            <a:fld id="{7C5CC504-CC54-41CC-8188-6CF6360379D4}" type="slidenum">
              <a:rPr lang="zh-CN" altLang="en-US" smtClean="0"/>
              <a:pPr/>
              <a:t>100</a:t>
            </a:fld>
            <a:endParaRPr lang="en-US" altLang="zh-CN"/>
          </a:p>
        </p:txBody>
      </p:sp>
      <p:pic>
        <p:nvPicPr>
          <p:cNvPr id="59395" name="Picture 10"/>
          <p:cNvPicPr>
            <a:picLocks noGrp="1" noChangeAspect="1" noChangeArrowheads="1"/>
          </p:cNvPicPr>
          <p:nvPr>
            <p:ph sz="half" idx="4294967295"/>
          </p:nvPr>
        </p:nvPicPr>
        <p:blipFill>
          <a:blip r:embed="rId3" cstate="print"/>
          <a:srcRect/>
          <a:stretch>
            <a:fillRect/>
          </a:stretch>
        </p:blipFill>
        <p:spPr>
          <a:xfrm>
            <a:off x="875201" y="4005064"/>
            <a:ext cx="6376143" cy="2033120"/>
          </a:xfrm>
          <a:noFill/>
        </p:spPr>
      </p:pic>
      <p:pic>
        <p:nvPicPr>
          <p:cNvPr id="59398" name="Picture 20" descr="tofenergy"/>
          <p:cNvPicPr>
            <a:picLocks noGrp="1" noChangeAspect="1" noChangeArrowheads="1"/>
          </p:cNvPicPr>
          <p:nvPr>
            <p:ph sz="half" idx="4294967295"/>
          </p:nvPr>
        </p:nvPicPr>
        <p:blipFill>
          <a:blip r:embed="rId4" cstate="print"/>
          <a:srcRect/>
          <a:stretch>
            <a:fillRect/>
          </a:stretch>
        </p:blipFill>
        <p:spPr>
          <a:xfrm>
            <a:off x="7575600" y="3862797"/>
            <a:ext cx="3810000" cy="2584450"/>
          </a:xfrm>
          <a:noFill/>
        </p:spPr>
      </p:pic>
      <p:sp>
        <p:nvSpPr>
          <p:cNvPr id="59397" name="Text Box 17"/>
          <p:cNvSpPr txBox="1">
            <a:spLocks noChangeArrowheads="1"/>
          </p:cNvSpPr>
          <p:nvPr/>
        </p:nvSpPr>
        <p:spPr bwMode="auto">
          <a:xfrm>
            <a:off x="839416" y="1196752"/>
            <a:ext cx="10369152" cy="1446550"/>
          </a:xfrm>
          <a:prstGeom prst="rect">
            <a:avLst/>
          </a:prstGeom>
          <a:noFill/>
          <a:ln w="9525">
            <a:noFill/>
            <a:miter lim="800000"/>
            <a:headEnd/>
            <a:tailEnd/>
          </a:ln>
        </p:spPr>
        <p:txBody>
          <a:bodyPr wrap="square">
            <a:spAutoFit/>
          </a:bodyPr>
          <a:lstStyle/>
          <a:p>
            <a:pPr>
              <a:spcBef>
                <a:spcPct val="50000"/>
              </a:spcBef>
              <a:buClr>
                <a:srgbClr val="0070C0"/>
              </a:buClr>
              <a:buFontTx/>
              <a:buChar char="•"/>
            </a:pPr>
            <a:r>
              <a:rPr lang="zh-CN" altLang="en-US" dirty="0">
                <a:latin typeface="+mn-ea"/>
              </a:rPr>
              <a:t> </a:t>
            </a:r>
            <a:r>
              <a:rPr lang="en-US" altLang="zh-CN" sz="2200" b="1" dirty="0">
                <a:latin typeface="+mn-ea"/>
              </a:rPr>
              <a:t>EMC</a:t>
            </a:r>
            <a:r>
              <a:rPr lang="zh-CN" altLang="en-US" sz="2200" b="1" dirty="0">
                <a:latin typeface="+mn-ea"/>
              </a:rPr>
              <a:t>前有</a:t>
            </a:r>
            <a:r>
              <a:rPr lang="en-US" altLang="zh-CN" sz="2200" b="1" dirty="0">
                <a:solidFill>
                  <a:srgbClr val="0070C0"/>
                </a:solidFill>
                <a:latin typeface="+mn-ea"/>
              </a:rPr>
              <a:t>30% </a:t>
            </a:r>
            <a:r>
              <a:rPr lang="zh-CN" altLang="en-US" sz="2200" b="1" dirty="0">
                <a:latin typeface="+mn-ea"/>
              </a:rPr>
              <a:t>辐射长度的物质，其中</a:t>
            </a:r>
            <a:r>
              <a:rPr lang="en-US" altLang="zh-CN" sz="2200" b="1" dirty="0">
                <a:latin typeface="+mn-ea"/>
              </a:rPr>
              <a:t>TOF</a:t>
            </a:r>
            <a:r>
              <a:rPr lang="zh-CN" altLang="en-US" sz="2200" b="1" dirty="0">
                <a:latin typeface="+mn-ea"/>
              </a:rPr>
              <a:t>占的比重最大</a:t>
            </a:r>
          </a:p>
          <a:p>
            <a:pPr>
              <a:spcBef>
                <a:spcPct val="50000"/>
              </a:spcBef>
              <a:buClr>
                <a:srgbClr val="0070C0"/>
              </a:buClr>
              <a:buFontTx/>
              <a:buChar char="•"/>
            </a:pPr>
            <a:r>
              <a:rPr lang="zh-CN" altLang="en-US" sz="2200" dirty="0">
                <a:solidFill>
                  <a:srgbClr val="0000CC"/>
                </a:solidFill>
                <a:latin typeface="+mn-ea"/>
              </a:rPr>
              <a:t> </a:t>
            </a:r>
            <a:r>
              <a:rPr lang="en-US" altLang="zh-CN" sz="2200" b="1" dirty="0">
                <a:solidFill>
                  <a:srgbClr val="0070C0"/>
                </a:solidFill>
                <a:latin typeface="+mn-ea"/>
              </a:rPr>
              <a:t>TOF</a:t>
            </a:r>
            <a:r>
              <a:rPr lang="zh-CN" altLang="en-US" sz="2200" b="1" dirty="0">
                <a:solidFill>
                  <a:srgbClr val="0070C0"/>
                </a:solidFill>
                <a:latin typeface="+mn-ea"/>
              </a:rPr>
              <a:t>上的能损延伸到几百个</a:t>
            </a:r>
            <a:r>
              <a:rPr lang="en-US" altLang="zh-CN" sz="2200" b="1" dirty="0">
                <a:solidFill>
                  <a:srgbClr val="0070C0"/>
                </a:solidFill>
                <a:latin typeface="+mn-ea"/>
              </a:rPr>
              <a:t>MeV</a:t>
            </a:r>
            <a:r>
              <a:rPr lang="zh-CN" altLang="en-US" sz="2200" b="1" dirty="0">
                <a:solidFill>
                  <a:srgbClr val="0070C0"/>
                </a:solidFill>
                <a:latin typeface="+mn-ea"/>
              </a:rPr>
              <a:t>，这将使能量分辨和探测效率变差，</a:t>
            </a:r>
          </a:p>
          <a:p>
            <a:pPr>
              <a:spcBef>
                <a:spcPct val="50000"/>
              </a:spcBef>
              <a:buClr>
                <a:srgbClr val="0070C0"/>
              </a:buClr>
              <a:buFontTx/>
              <a:buChar char="•"/>
            </a:pPr>
            <a:r>
              <a:rPr lang="zh-CN" altLang="en-US" sz="2200" b="1" dirty="0">
                <a:solidFill>
                  <a:srgbClr val="0070C0"/>
                </a:solidFill>
                <a:latin typeface="+mn-ea"/>
              </a:rPr>
              <a:t> 对</a:t>
            </a:r>
            <a:r>
              <a:rPr lang="en-US" altLang="zh-CN" sz="2200" b="1" dirty="0">
                <a:solidFill>
                  <a:srgbClr val="0070C0"/>
                </a:solidFill>
                <a:latin typeface="+mn-ea"/>
              </a:rPr>
              <a:t>TOF</a:t>
            </a:r>
            <a:r>
              <a:rPr lang="zh-CN" altLang="en-US" sz="2200" b="1" dirty="0">
                <a:solidFill>
                  <a:srgbClr val="0070C0"/>
                </a:solidFill>
                <a:latin typeface="+mn-ea"/>
              </a:rPr>
              <a:t>能量重建后，能量分辨和探测效率都得到提高</a:t>
            </a:r>
          </a:p>
        </p:txBody>
      </p:sp>
      <p:sp>
        <p:nvSpPr>
          <p:cNvPr id="59399" name="Text Box 23"/>
          <p:cNvSpPr txBox="1">
            <a:spLocks noChangeArrowheads="1"/>
          </p:cNvSpPr>
          <p:nvPr/>
        </p:nvSpPr>
        <p:spPr bwMode="auto">
          <a:xfrm>
            <a:off x="8963428" y="4300748"/>
            <a:ext cx="2089150" cy="641350"/>
          </a:xfrm>
          <a:prstGeom prst="rect">
            <a:avLst/>
          </a:prstGeom>
          <a:noFill/>
          <a:ln w="9525">
            <a:noFill/>
            <a:miter lim="800000"/>
            <a:headEnd/>
            <a:tailEnd/>
          </a:ln>
        </p:spPr>
        <p:txBody>
          <a:bodyPr>
            <a:spAutoFit/>
          </a:bodyPr>
          <a:lstStyle/>
          <a:p>
            <a:pPr>
              <a:spcBef>
                <a:spcPct val="50000"/>
              </a:spcBef>
            </a:pPr>
            <a:r>
              <a:rPr lang="en-US" altLang="zh-CN" dirty="0">
                <a:solidFill>
                  <a:srgbClr val="660033"/>
                </a:solidFill>
              </a:rPr>
              <a:t>Energy loss in TOF for 1GeV photons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65AD1-348B-7E44-893F-66F26EF59ADA}"/>
              </a:ext>
            </a:extLst>
          </p:cNvPr>
          <p:cNvSpPr>
            <a:spLocks noGrp="1"/>
          </p:cNvSpPr>
          <p:nvPr>
            <p:ph type="title"/>
          </p:nvPr>
        </p:nvSpPr>
        <p:spPr/>
        <p:txBody>
          <a:bodyPr/>
          <a:lstStyle/>
          <a:p>
            <a:r>
              <a:rPr lang="zh-CN" altLang="en-US" dirty="0"/>
              <a:t>分析</a:t>
            </a:r>
            <a:r>
              <a:rPr lang="en-US" dirty="0" err="1"/>
              <a:t>jobOption</a:t>
            </a:r>
            <a:r>
              <a:rPr lang="zh-CN" altLang="en-US" dirty="0"/>
              <a:t>中设置能量修正</a:t>
            </a:r>
            <a:endParaRPr lang="en-US" dirty="0"/>
          </a:p>
        </p:txBody>
      </p:sp>
      <p:sp>
        <p:nvSpPr>
          <p:cNvPr id="3" name="Slide Number Placeholder 2">
            <a:extLst>
              <a:ext uri="{FF2B5EF4-FFF2-40B4-BE49-F238E27FC236}">
                <a16:creationId xmlns:a16="http://schemas.microsoft.com/office/drawing/2014/main" id="{8EEDA0F7-2B8D-0544-885A-1C376A652514}"/>
              </a:ext>
            </a:extLst>
          </p:cNvPr>
          <p:cNvSpPr>
            <a:spLocks noGrp="1"/>
          </p:cNvSpPr>
          <p:nvPr>
            <p:ph type="sldNum" sz="quarter" idx="12"/>
          </p:nvPr>
        </p:nvSpPr>
        <p:spPr/>
        <p:txBody>
          <a:bodyPr/>
          <a:lstStyle/>
          <a:p>
            <a:fld id="{0C913308-F349-4B6D-A68A-DD1791B4A57B}" type="slidenum">
              <a:rPr lang="zh-CN" altLang="en-US" smtClean="0"/>
              <a:pPr/>
              <a:t>101</a:t>
            </a:fld>
            <a:endParaRPr lang="zh-CN" altLang="en-US" dirty="0"/>
          </a:p>
        </p:txBody>
      </p:sp>
      <p:pic>
        <p:nvPicPr>
          <p:cNvPr id="4" name="Picture 3">
            <a:extLst>
              <a:ext uri="{FF2B5EF4-FFF2-40B4-BE49-F238E27FC236}">
                <a16:creationId xmlns:a16="http://schemas.microsoft.com/office/drawing/2014/main" id="{661DA33A-D6F5-D44F-A783-A07B1EEBF63B}"/>
              </a:ext>
            </a:extLst>
          </p:cNvPr>
          <p:cNvPicPr>
            <a:picLocks noChangeAspect="1"/>
          </p:cNvPicPr>
          <p:nvPr/>
        </p:nvPicPr>
        <p:blipFill>
          <a:blip r:embed="rId2"/>
          <a:stretch>
            <a:fillRect/>
          </a:stretch>
        </p:blipFill>
        <p:spPr>
          <a:xfrm>
            <a:off x="2013845" y="1875368"/>
            <a:ext cx="8077200" cy="3670300"/>
          </a:xfrm>
          <a:prstGeom prst="rect">
            <a:avLst/>
          </a:prstGeom>
        </p:spPr>
      </p:pic>
      <p:sp>
        <p:nvSpPr>
          <p:cNvPr id="5" name="Rectangle 4">
            <a:extLst>
              <a:ext uri="{FF2B5EF4-FFF2-40B4-BE49-F238E27FC236}">
                <a16:creationId xmlns:a16="http://schemas.microsoft.com/office/drawing/2014/main" id="{6570072C-011C-0248-A002-E27AD6FF5D6E}"/>
              </a:ext>
            </a:extLst>
          </p:cNvPr>
          <p:cNvSpPr/>
          <p:nvPr/>
        </p:nvSpPr>
        <p:spPr>
          <a:xfrm>
            <a:off x="4007768" y="1195531"/>
            <a:ext cx="3413114" cy="461665"/>
          </a:xfrm>
          <a:prstGeom prst="rect">
            <a:avLst/>
          </a:prstGeom>
        </p:spPr>
        <p:txBody>
          <a:bodyPr wrap="none">
            <a:spAutoFit/>
          </a:bodyPr>
          <a:lstStyle/>
          <a:p>
            <a:r>
              <a:rPr lang="en-US" sz="2400" dirty="0">
                <a:solidFill>
                  <a:srgbClr val="0070C0"/>
                </a:solidFill>
                <a:latin typeface="Times" pitchFamily="2" charset="0"/>
              </a:rPr>
              <a:t> jobOptions_ana_rhopi.txt</a:t>
            </a:r>
            <a:endParaRPr lang="en-US" sz="2400" dirty="0">
              <a:solidFill>
                <a:srgbClr val="0070C0"/>
              </a:solidFill>
            </a:endParaRPr>
          </a:p>
        </p:txBody>
      </p:sp>
      <p:sp>
        <p:nvSpPr>
          <p:cNvPr id="6" name="Oval 5">
            <a:extLst>
              <a:ext uri="{FF2B5EF4-FFF2-40B4-BE49-F238E27FC236}">
                <a16:creationId xmlns:a16="http://schemas.microsoft.com/office/drawing/2014/main" id="{C076820D-767A-D74F-BFBD-D84715A8C8AF}"/>
              </a:ext>
            </a:extLst>
          </p:cNvPr>
          <p:cNvSpPr/>
          <p:nvPr/>
        </p:nvSpPr>
        <p:spPr>
          <a:xfrm>
            <a:off x="1981200" y="2492896"/>
            <a:ext cx="5439682" cy="28803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318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6D2FE69-190E-42DC-8D64-9F5DA03DA6F4}"/>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C39E92B1-636A-49C7-ABB3-9DE1B61B9BD7}"/>
              </a:ext>
            </a:extLst>
          </p:cNvPr>
          <p:cNvSpPr>
            <a:spLocks noGrp="1"/>
          </p:cNvSpPr>
          <p:nvPr>
            <p:ph type="sldNum" sz="quarter" idx="12"/>
          </p:nvPr>
        </p:nvSpPr>
        <p:spPr/>
        <p:txBody>
          <a:bodyPr/>
          <a:lstStyle/>
          <a:p>
            <a:fld id="{0C913308-F349-4B6D-A68A-DD1791B4A57B}" type="slidenum">
              <a:rPr lang="zh-CN" altLang="en-US" smtClean="0"/>
              <a:pPr/>
              <a:t>102</a:t>
            </a:fld>
            <a:endParaRPr lang="zh-CN" altLang="en-US" dirty="0"/>
          </a:p>
        </p:txBody>
      </p:sp>
      <p:pic>
        <p:nvPicPr>
          <p:cNvPr id="6" name="图片 5">
            <a:extLst>
              <a:ext uri="{FF2B5EF4-FFF2-40B4-BE49-F238E27FC236}">
                <a16:creationId xmlns:a16="http://schemas.microsoft.com/office/drawing/2014/main" id="{96733560-4B99-47F2-93FF-9144488DC415}"/>
              </a:ext>
            </a:extLst>
          </p:cNvPr>
          <p:cNvPicPr>
            <a:picLocks noChangeAspect="1"/>
          </p:cNvPicPr>
          <p:nvPr/>
        </p:nvPicPr>
        <p:blipFill rotWithShape="1">
          <a:blip r:embed="rId3"/>
          <a:srcRect b="31062"/>
          <a:stretch/>
        </p:blipFill>
        <p:spPr>
          <a:xfrm>
            <a:off x="2063553" y="1340768"/>
            <a:ext cx="7888877" cy="4896544"/>
          </a:xfrm>
          <a:prstGeom prst="rect">
            <a:avLst/>
          </a:prstGeom>
          <a:noFill/>
        </p:spPr>
      </p:pic>
      <p:sp>
        <p:nvSpPr>
          <p:cNvPr id="7" name="文本框 6">
            <a:extLst>
              <a:ext uri="{FF2B5EF4-FFF2-40B4-BE49-F238E27FC236}">
                <a16:creationId xmlns:a16="http://schemas.microsoft.com/office/drawing/2014/main" id="{AE4F1FC6-D173-410B-BAA7-A5C15FBC4065}"/>
              </a:ext>
            </a:extLst>
          </p:cNvPr>
          <p:cNvSpPr txBox="1"/>
          <p:nvPr/>
        </p:nvSpPr>
        <p:spPr>
          <a:xfrm>
            <a:off x="8328249" y="5445224"/>
            <a:ext cx="1462039" cy="369332"/>
          </a:xfrm>
          <a:prstGeom prst="rect">
            <a:avLst/>
          </a:prstGeom>
          <a:noFill/>
        </p:spPr>
        <p:txBody>
          <a:bodyPr wrap="square" rtlCol="0">
            <a:spAutoFit/>
          </a:bodyPr>
          <a:lstStyle/>
          <a:p>
            <a:r>
              <a:rPr lang="en-US" altLang="zh-CN" dirty="0">
                <a:solidFill>
                  <a:schemeClr val="accent6">
                    <a:lumMod val="75000"/>
                  </a:schemeClr>
                </a:solidFill>
              </a:rPr>
              <a:t>MUC</a:t>
            </a:r>
            <a:r>
              <a:rPr lang="zh-CN" altLang="en-US" dirty="0">
                <a:solidFill>
                  <a:schemeClr val="accent6">
                    <a:lumMod val="75000"/>
                  </a:schemeClr>
                </a:solidFill>
              </a:rPr>
              <a:t>重建</a:t>
            </a:r>
          </a:p>
        </p:txBody>
      </p:sp>
      <p:cxnSp>
        <p:nvCxnSpPr>
          <p:cNvPr id="3" name="直接箭头连接符 2">
            <a:extLst>
              <a:ext uri="{FF2B5EF4-FFF2-40B4-BE49-F238E27FC236}">
                <a16:creationId xmlns:a16="http://schemas.microsoft.com/office/drawing/2014/main" id="{C4D20ACE-3A78-429B-92EA-DBA492EA5CCC}"/>
              </a:ext>
            </a:extLst>
          </p:cNvPr>
          <p:cNvCxnSpPr/>
          <p:nvPr/>
        </p:nvCxnSpPr>
        <p:spPr>
          <a:xfrm>
            <a:off x="7392144" y="5661248"/>
            <a:ext cx="792088"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255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5E4CCC4-B52C-4D4C-AA73-8AE85D61A0F6}"/>
              </a:ext>
            </a:extLst>
          </p:cNvPr>
          <p:cNvPicPr>
            <a:picLocks noChangeAspect="1"/>
          </p:cNvPicPr>
          <p:nvPr/>
        </p:nvPicPr>
        <p:blipFill rotWithShape="1">
          <a:blip r:embed="rId2"/>
          <a:srcRect l="3104" t="3232" r="3755" b="4374"/>
          <a:stretch/>
        </p:blipFill>
        <p:spPr>
          <a:xfrm>
            <a:off x="6586489" y="3639240"/>
            <a:ext cx="3746864" cy="3068073"/>
          </a:xfrm>
          <a:prstGeom prst="rect">
            <a:avLst/>
          </a:prstGeom>
        </p:spPr>
      </p:pic>
      <p:sp>
        <p:nvSpPr>
          <p:cNvPr id="2" name="标题 1">
            <a:extLst>
              <a:ext uri="{FF2B5EF4-FFF2-40B4-BE49-F238E27FC236}">
                <a16:creationId xmlns:a16="http://schemas.microsoft.com/office/drawing/2014/main" id="{26B4FEE0-C9B1-43A5-BBD1-859C4C867ACB}"/>
              </a:ext>
            </a:extLst>
          </p:cNvPr>
          <p:cNvSpPr>
            <a:spLocks noGrp="1"/>
          </p:cNvSpPr>
          <p:nvPr>
            <p:ph type="title"/>
          </p:nvPr>
        </p:nvSpPr>
        <p:spPr/>
        <p:txBody>
          <a:bodyPr/>
          <a:lstStyle/>
          <a:p>
            <a:r>
              <a:rPr lang="zh-CN" altLang="en-US" dirty="0"/>
              <a:t>谬子计数器</a:t>
            </a:r>
            <a:r>
              <a:rPr lang="en-US" altLang="zh-CN" dirty="0"/>
              <a:t>(MUC)</a:t>
            </a:r>
            <a:endParaRPr lang="zh-CN" altLang="en-US" dirty="0"/>
          </a:p>
        </p:txBody>
      </p:sp>
      <p:sp>
        <p:nvSpPr>
          <p:cNvPr id="14" name="内容占位符 13">
            <a:extLst>
              <a:ext uri="{FF2B5EF4-FFF2-40B4-BE49-F238E27FC236}">
                <a16:creationId xmlns:a16="http://schemas.microsoft.com/office/drawing/2014/main" id="{7FDBB5ED-4B4D-4224-8A80-F803BF7532AC}"/>
              </a:ext>
            </a:extLst>
          </p:cNvPr>
          <p:cNvSpPr>
            <a:spLocks noGrp="1"/>
          </p:cNvSpPr>
          <p:nvPr>
            <p:ph idx="1"/>
          </p:nvPr>
        </p:nvSpPr>
        <p:spPr>
          <a:xfrm>
            <a:off x="609600" y="1124745"/>
            <a:ext cx="10887000" cy="2339611"/>
          </a:xfrm>
        </p:spPr>
        <p:txBody>
          <a:bodyPr>
            <a:normAutofit/>
          </a:bodyPr>
          <a:lstStyle/>
          <a:p>
            <a:pPr>
              <a:lnSpc>
                <a:spcPct val="110000"/>
              </a:lnSpc>
            </a:pPr>
            <a:r>
              <a:rPr lang="zh-CN" altLang="en-US" sz="2600" dirty="0">
                <a:solidFill>
                  <a:srgbClr val="0070C0"/>
                </a:solidFill>
                <a:latin typeface="Times New Roman" pitchFamily="18" charset="0"/>
                <a:cs typeface="Times New Roman" pitchFamily="18" charset="0"/>
              </a:rPr>
              <a:t>物理要求</a:t>
            </a:r>
            <a:endParaRPr lang="en-US" altLang="zh-CN" sz="2600" dirty="0">
              <a:solidFill>
                <a:srgbClr val="0070C0"/>
              </a:solidFill>
              <a:latin typeface="Times New Roman" pitchFamily="18" charset="0"/>
              <a:cs typeface="Times New Roman" pitchFamily="18" charset="0"/>
            </a:endParaRPr>
          </a:p>
          <a:p>
            <a:pPr lvl="1">
              <a:lnSpc>
                <a:spcPct val="110000"/>
              </a:lnSpc>
            </a:pPr>
            <a:r>
              <a:rPr lang="zh-CN" altLang="en-US" sz="2200" dirty="0">
                <a:latin typeface="Times New Roman" pitchFamily="18" charset="0"/>
                <a:cs typeface="Times New Roman" pitchFamily="18" charset="0"/>
              </a:rPr>
              <a:t>测量反应末态中的</a:t>
            </a:r>
            <a:r>
              <a:rPr lang="el-GR" altLang="zh-CN" sz="2200" dirty="0">
                <a:latin typeface="Times New Roman" pitchFamily="18" charset="0"/>
                <a:cs typeface="Times New Roman" pitchFamily="18" charset="0"/>
              </a:rPr>
              <a:t>μ </a:t>
            </a:r>
            <a:r>
              <a:rPr lang="zh-CN" altLang="en-US" sz="2200" dirty="0">
                <a:latin typeface="Times New Roman" pitchFamily="18" charset="0"/>
                <a:cs typeface="Times New Roman" pitchFamily="18" charset="0"/>
              </a:rPr>
              <a:t>的位置和大致飞行轨迹。与内层探测器的粒子径迹相连接，精确测量</a:t>
            </a:r>
            <a:r>
              <a:rPr lang="el-GR" altLang="zh-CN" sz="2200" dirty="0">
                <a:latin typeface="Times New Roman" pitchFamily="18" charset="0"/>
                <a:cs typeface="Times New Roman" pitchFamily="18" charset="0"/>
              </a:rPr>
              <a:t>μ</a:t>
            </a:r>
            <a:r>
              <a:rPr lang="zh-CN" altLang="en-US" sz="2200" dirty="0">
                <a:latin typeface="Times New Roman" pitchFamily="18" charset="0"/>
                <a:cs typeface="Times New Roman" pitchFamily="18" charset="0"/>
              </a:rPr>
              <a:t>子的动量并与其它带电粒子（尤其是</a:t>
            </a:r>
            <a:r>
              <a:rPr lang="en-US" altLang="zh-CN" sz="2200" dirty="0">
                <a:latin typeface="Times New Roman" pitchFamily="18" charset="0"/>
                <a:cs typeface="Times New Roman" pitchFamily="18" charset="0"/>
              </a:rPr>
              <a:t>π</a:t>
            </a:r>
            <a:r>
              <a:rPr lang="zh-CN" altLang="en-US" sz="2200" dirty="0">
                <a:latin typeface="Times New Roman" pitchFamily="18" charset="0"/>
                <a:cs typeface="Times New Roman" pitchFamily="18" charset="0"/>
              </a:rPr>
              <a:t>）区分开来。</a:t>
            </a:r>
          </a:p>
          <a:p>
            <a:pPr lvl="1">
              <a:lnSpc>
                <a:spcPct val="110000"/>
              </a:lnSpc>
            </a:pPr>
            <a:r>
              <a:rPr lang="zh-CN" altLang="en-US" sz="2200" dirty="0">
                <a:latin typeface="Times New Roman" pitchFamily="18" charset="0"/>
                <a:cs typeface="Times New Roman" pitchFamily="18" charset="0"/>
              </a:rPr>
              <a:t>在一些重要的物理上，尤其是在一些稀有衰变道的测量上，</a:t>
            </a:r>
            <a:r>
              <a:rPr lang="en-US" altLang="zh-CN" sz="2200" dirty="0">
                <a:latin typeface="Times New Roman" pitchFamily="18" charset="0"/>
                <a:cs typeface="Times New Roman" pitchFamily="18" charset="0"/>
              </a:rPr>
              <a:t>μ</a:t>
            </a:r>
            <a:r>
              <a:rPr lang="zh-CN" altLang="en-US" sz="2200" dirty="0">
                <a:latin typeface="Times New Roman" pitchFamily="18" charset="0"/>
                <a:cs typeface="Times New Roman" pitchFamily="18" charset="0"/>
              </a:rPr>
              <a:t>、</a:t>
            </a:r>
            <a:r>
              <a:rPr lang="en-US" altLang="zh-CN" sz="2200" dirty="0">
                <a:latin typeface="Times New Roman" pitchFamily="18" charset="0"/>
                <a:cs typeface="Times New Roman" pitchFamily="18" charset="0"/>
              </a:rPr>
              <a:t>π</a:t>
            </a:r>
            <a:r>
              <a:rPr lang="zh-CN" altLang="en-US" sz="2200" dirty="0">
                <a:latin typeface="Times New Roman" pitchFamily="18" charset="0"/>
                <a:cs typeface="Times New Roman" pitchFamily="18" charset="0"/>
              </a:rPr>
              <a:t>分辨的好坏，对物理结果的影响很大。</a:t>
            </a:r>
            <a:endParaRPr lang="en-US" altLang="zh-CN" sz="2200" dirty="0">
              <a:latin typeface="Times New Roman" pitchFamily="18" charset="0"/>
              <a:cs typeface="Times New Roman" pitchFamily="18" charset="0"/>
            </a:endParaRPr>
          </a:p>
        </p:txBody>
      </p:sp>
      <p:sp>
        <p:nvSpPr>
          <p:cNvPr id="3" name="灯片编号占位符 2">
            <a:extLst>
              <a:ext uri="{FF2B5EF4-FFF2-40B4-BE49-F238E27FC236}">
                <a16:creationId xmlns:a16="http://schemas.microsoft.com/office/drawing/2014/main" id="{C39D45B1-31EE-4F41-8BFE-CD8D62496375}"/>
              </a:ext>
            </a:extLst>
          </p:cNvPr>
          <p:cNvSpPr>
            <a:spLocks noGrp="1"/>
          </p:cNvSpPr>
          <p:nvPr>
            <p:ph type="sldNum" sz="quarter" idx="12"/>
          </p:nvPr>
        </p:nvSpPr>
        <p:spPr/>
        <p:txBody>
          <a:bodyPr/>
          <a:lstStyle/>
          <a:p>
            <a:fld id="{0C913308-F349-4B6D-A68A-DD1791B4A57B}" type="slidenum">
              <a:rPr lang="zh-CN" altLang="en-US" smtClean="0"/>
              <a:pPr/>
              <a:t>103</a:t>
            </a:fld>
            <a:endParaRPr lang="zh-CN" altLang="en-US" dirty="0"/>
          </a:p>
        </p:txBody>
      </p:sp>
      <p:cxnSp>
        <p:nvCxnSpPr>
          <p:cNvPr id="15" name="直接箭头连接符 14">
            <a:extLst>
              <a:ext uri="{FF2B5EF4-FFF2-40B4-BE49-F238E27FC236}">
                <a16:creationId xmlns:a16="http://schemas.microsoft.com/office/drawing/2014/main" id="{6BF8DB2F-502F-4FA8-A53F-1B4F4FE465C4}"/>
              </a:ext>
            </a:extLst>
          </p:cNvPr>
          <p:cNvCxnSpPr>
            <a:cxnSpLocks/>
          </p:cNvCxnSpPr>
          <p:nvPr/>
        </p:nvCxnSpPr>
        <p:spPr>
          <a:xfrm flipV="1">
            <a:off x="6847884" y="3639240"/>
            <a:ext cx="1984420" cy="712842"/>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4">
            <a:extLst>
              <a:ext uri="{FF2B5EF4-FFF2-40B4-BE49-F238E27FC236}">
                <a16:creationId xmlns:a16="http://schemas.microsoft.com/office/drawing/2014/main" id="{2CCFF411-E345-704A-83F7-EE0A41E3DAA3}"/>
              </a:ext>
            </a:extLst>
          </p:cNvPr>
          <p:cNvCxnSpPr>
            <a:cxnSpLocks/>
            <a:endCxn id="18" idx="2"/>
          </p:cNvCxnSpPr>
          <p:nvPr/>
        </p:nvCxnSpPr>
        <p:spPr>
          <a:xfrm flipV="1">
            <a:off x="9446956" y="3727244"/>
            <a:ext cx="0" cy="714364"/>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4">
            <a:extLst>
              <a:ext uri="{FF2B5EF4-FFF2-40B4-BE49-F238E27FC236}">
                <a16:creationId xmlns:a16="http://schemas.microsoft.com/office/drawing/2014/main" id="{2F943AF2-8421-6041-8051-186C3E19659C}"/>
              </a:ext>
            </a:extLst>
          </p:cNvPr>
          <p:cNvCxnSpPr>
            <a:cxnSpLocks/>
          </p:cNvCxnSpPr>
          <p:nvPr/>
        </p:nvCxnSpPr>
        <p:spPr>
          <a:xfrm flipV="1">
            <a:off x="7860197" y="3680380"/>
            <a:ext cx="1273707" cy="761227"/>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D959440-893A-3846-B52B-C77E1081935E}"/>
              </a:ext>
            </a:extLst>
          </p:cNvPr>
          <p:cNvSpPr txBox="1"/>
          <p:nvPr/>
        </p:nvSpPr>
        <p:spPr>
          <a:xfrm>
            <a:off x="8654868" y="3265580"/>
            <a:ext cx="1584176" cy="461665"/>
          </a:xfrm>
          <a:prstGeom prst="rect">
            <a:avLst/>
          </a:prstGeom>
          <a:noFill/>
        </p:spPr>
        <p:txBody>
          <a:bodyPr wrap="square" rtlCol="0">
            <a:spAutoFit/>
          </a:bodyPr>
          <a:lstStyle/>
          <a:p>
            <a:pPr algn="ctr"/>
            <a:r>
              <a:rPr lang="en-US" altLang="zh-CN" sz="2400" b="1" dirty="0">
                <a:solidFill>
                  <a:schemeClr val="accent1"/>
                </a:solidFill>
              </a:rPr>
              <a:t>MUC</a:t>
            </a:r>
            <a:endParaRPr lang="en-US" sz="2400" b="1" dirty="0">
              <a:solidFill>
                <a:schemeClr val="accent1"/>
              </a:solidFill>
            </a:endParaRPr>
          </a:p>
        </p:txBody>
      </p:sp>
      <p:grpSp>
        <p:nvGrpSpPr>
          <p:cNvPr id="20" name="Group 4">
            <a:extLst>
              <a:ext uri="{FF2B5EF4-FFF2-40B4-BE49-F238E27FC236}">
                <a16:creationId xmlns:a16="http://schemas.microsoft.com/office/drawing/2014/main" id="{0586A90F-B799-8844-AB40-CCF2AD080359}"/>
              </a:ext>
            </a:extLst>
          </p:cNvPr>
          <p:cNvGrpSpPr>
            <a:grpSpLocks/>
          </p:cNvGrpSpPr>
          <p:nvPr/>
        </p:nvGrpSpPr>
        <p:grpSpPr bwMode="auto">
          <a:xfrm>
            <a:off x="1899166" y="4022134"/>
            <a:ext cx="4154047" cy="2647227"/>
            <a:chOff x="1104" y="2304"/>
            <a:chExt cx="3657" cy="1644"/>
          </a:xfrm>
        </p:grpSpPr>
        <p:pic>
          <p:nvPicPr>
            <p:cNvPr id="21" name="Picture 5" descr="rpc0">
              <a:extLst>
                <a:ext uri="{FF2B5EF4-FFF2-40B4-BE49-F238E27FC236}">
                  <a16:creationId xmlns:a16="http://schemas.microsoft.com/office/drawing/2014/main" id="{94028857-F282-BF40-B25E-214C2DE543C5}"/>
                </a:ext>
              </a:extLst>
            </p:cNvPr>
            <p:cNvPicPr>
              <a:picLocks noChangeAspect="1" noChangeArrowheads="1"/>
            </p:cNvPicPr>
            <p:nvPr/>
          </p:nvPicPr>
          <p:blipFill>
            <a:blip r:embed="rId3"/>
            <a:srcRect/>
            <a:stretch>
              <a:fillRect/>
            </a:stretch>
          </p:blipFill>
          <p:spPr bwMode="auto">
            <a:xfrm>
              <a:off x="1104" y="2304"/>
              <a:ext cx="3657" cy="1488"/>
            </a:xfrm>
            <a:prstGeom prst="rect">
              <a:avLst/>
            </a:prstGeom>
            <a:noFill/>
            <a:ln w="28575">
              <a:solidFill>
                <a:srgbClr val="000000"/>
              </a:solidFill>
              <a:miter lim="800000"/>
              <a:headEnd/>
              <a:tailEnd/>
            </a:ln>
          </p:spPr>
        </p:pic>
        <p:sp>
          <p:nvSpPr>
            <p:cNvPr id="22" name="Line 6">
              <a:extLst>
                <a:ext uri="{FF2B5EF4-FFF2-40B4-BE49-F238E27FC236}">
                  <a16:creationId xmlns:a16="http://schemas.microsoft.com/office/drawing/2014/main" id="{527E2CE7-A72E-6746-9A00-992E074513CE}"/>
                </a:ext>
              </a:extLst>
            </p:cNvPr>
            <p:cNvSpPr>
              <a:spLocks noChangeShapeType="1"/>
            </p:cNvSpPr>
            <p:nvPr/>
          </p:nvSpPr>
          <p:spPr bwMode="auto">
            <a:xfrm flipV="1">
              <a:off x="1453" y="2346"/>
              <a:ext cx="2580" cy="1602"/>
            </a:xfrm>
            <a:prstGeom prst="line">
              <a:avLst/>
            </a:prstGeom>
            <a:noFill/>
            <a:ln w="12700">
              <a:solidFill>
                <a:srgbClr val="0000FF"/>
              </a:solidFill>
              <a:round/>
              <a:headEnd/>
              <a:tailEnd type="stealth" w="med" len="med"/>
            </a:ln>
          </p:spPr>
          <p:txBody>
            <a:bodyPr lIns="90000" tIns="46800" rIns="90000" bIns="46800">
              <a:spAutoFit/>
            </a:bodyPr>
            <a:lstStyle/>
            <a:p>
              <a:endParaRPr lang="zh-CN" altLang="en-US"/>
            </a:p>
          </p:txBody>
        </p:sp>
        <p:grpSp>
          <p:nvGrpSpPr>
            <p:cNvPr id="23" name="Group 7">
              <a:extLst>
                <a:ext uri="{FF2B5EF4-FFF2-40B4-BE49-F238E27FC236}">
                  <a16:creationId xmlns:a16="http://schemas.microsoft.com/office/drawing/2014/main" id="{20039852-57CF-424E-A4CC-C0890451E474}"/>
                </a:ext>
              </a:extLst>
            </p:cNvPr>
            <p:cNvGrpSpPr>
              <a:grpSpLocks/>
            </p:cNvGrpSpPr>
            <p:nvPr/>
          </p:nvGrpSpPr>
          <p:grpSpPr bwMode="auto">
            <a:xfrm>
              <a:off x="2332" y="2941"/>
              <a:ext cx="284" cy="454"/>
              <a:chOff x="2313" y="2755"/>
              <a:chExt cx="284" cy="454"/>
            </a:xfrm>
          </p:grpSpPr>
          <p:sp>
            <p:nvSpPr>
              <p:cNvPr id="24" name="Line 8">
                <a:extLst>
                  <a:ext uri="{FF2B5EF4-FFF2-40B4-BE49-F238E27FC236}">
                    <a16:creationId xmlns:a16="http://schemas.microsoft.com/office/drawing/2014/main" id="{BAFE80A1-55BA-784C-9D9D-64581BAAA07F}"/>
                  </a:ext>
                </a:extLst>
              </p:cNvPr>
              <p:cNvSpPr>
                <a:spLocks noChangeShapeType="1"/>
              </p:cNvSpPr>
              <p:nvPr/>
            </p:nvSpPr>
            <p:spPr bwMode="auto">
              <a:xfrm flipV="1">
                <a:off x="2313" y="2755"/>
                <a:ext cx="0" cy="454"/>
              </a:xfrm>
              <a:prstGeom prst="line">
                <a:avLst/>
              </a:prstGeom>
              <a:noFill/>
              <a:ln w="28575">
                <a:solidFill>
                  <a:schemeClr val="tx1"/>
                </a:solidFill>
                <a:prstDash val="sysDot"/>
                <a:round/>
                <a:headEnd/>
                <a:tailEnd type="stealth" w="lg" len="lg"/>
              </a:ln>
            </p:spPr>
            <p:txBody>
              <a:bodyPr lIns="90000" tIns="46800" rIns="90000" bIns="46800">
                <a:spAutoFit/>
              </a:bodyPr>
              <a:lstStyle/>
              <a:p>
                <a:endParaRPr lang="zh-CN" altLang="en-US"/>
              </a:p>
            </p:txBody>
          </p:sp>
          <p:sp>
            <p:nvSpPr>
              <p:cNvPr id="25" name="Line 9">
                <a:extLst>
                  <a:ext uri="{FF2B5EF4-FFF2-40B4-BE49-F238E27FC236}">
                    <a16:creationId xmlns:a16="http://schemas.microsoft.com/office/drawing/2014/main" id="{4B33F7C9-DBDA-E542-A085-0FACBE2DEFD2}"/>
                  </a:ext>
                </a:extLst>
              </p:cNvPr>
              <p:cNvSpPr>
                <a:spLocks noChangeShapeType="1"/>
              </p:cNvSpPr>
              <p:nvPr/>
            </p:nvSpPr>
            <p:spPr bwMode="auto">
              <a:xfrm flipV="1">
                <a:off x="2412" y="2755"/>
                <a:ext cx="0" cy="425"/>
              </a:xfrm>
              <a:prstGeom prst="line">
                <a:avLst/>
              </a:prstGeom>
              <a:noFill/>
              <a:ln w="28575">
                <a:solidFill>
                  <a:schemeClr val="tx1"/>
                </a:solidFill>
                <a:prstDash val="sysDot"/>
                <a:round/>
                <a:headEnd/>
                <a:tailEnd type="stealth" w="lg" len="lg"/>
              </a:ln>
            </p:spPr>
            <p:txBody>
              <a:bodyPr lIns="90000" tIns="46800" rIns="90000" bIns="46800">
                <a:spAutoFit/>
              </a:bodyPr>
              <a:lstStyle/>
              <a:p>
                <a:endParaRPr lang="zh-CN" altLang="en-US"/>
              </a:p>
            </p:txBody>
          </p:sp>
          <p:sp>
            <p:nvSpPr>
              <p:cNvPr id="26" name="Line 10">
                <a:extLst>
                  <a:ext uri="{FF2B5EF4-FFF2-40B4-BE49-F238E27FC236}">
                    <a16:creationId xmlns:a16="http://schemas.microsoft.com/office/drawing/2014/main" id="{B2EFAD73-521C-584C-9690-13BFF4E2D11B}"/>
                  </a:ext>
                </a:extLst>
              </p:cNvPr>
              <p:cNvSpPr>
                <a:spLocks noChangeShapeType="1"/>
              </p:cNvSpPr>
              <p:nvPr/>
            </p:nvSpPr>
            <p:spPr bwMode="auto">
              <a:xfrm flipV="1">
                <a:off x="2511" y="2755"/>
                <a:ext cx="0" cy="397"/>
              </a:xfrm>
              <a:prstGeom prst="line">
                <a:avLst/>
              </a:prstGeom>
              <a:noFill/>
              <a:ln w="28575">
                <a:solidFill>
                  <a:schemeClr val="tx1"/>
                </a:solidFill>
                <a:prstDash val="sysDot"/>
                <a:round/>
                <a:headEnd/>
                <a:tailEnd type="stealth" w="lg" len="lg"/>
              </a:ln>
            </p:spPr>
            <p:txBody>
              <a:bodyPr lIns="90000" tIns="46800" rIns="90000" bIns="46800">
                <a:spAutoFit/>
              </a:bodyPr>
              <a:lstStyle/>
              <a:p>
                <a:endParaRPr lang="zh-CN" altLang="en-US"/>
              </a:p>
            </p:txBody>
          </p:sp>
          <p:sp>
            <p:nvSpPr>
              <p:cNvPr id="27" name="Line 11">
                <a:extLst>
                  <a:ext uri="{FF2B5EF4-FFF2-40B4-BE49-F238E27FC236}">
                    <a16:creationId xmlns:a16="http://schemas.microsoft.com/office/drawing/2014/main" id="{F80DD81F-3EF5-4049-AAF6-9361F60419EC}"/>
                  </a:ext>
                </a:extLst>
              </p:cNvPr>
              <p:cNvSpPr>
                <a:spLocks noChangeShapeType="1"/>
              </p:cNvSpPr>
              <p:nvPr/>
            </p:nvSpPr>
            <p:spPr bwMode="auto">
              <a:xfrm flipV="1">
                <a:off x="2597" y="2755"/>
                <a:ext cx="0" cy="284"/>
              </a:xfrm>
              <a:prstGeom prst="line">
                <a:avLst/>
              </a:prstGeom>
              <a:noFill/>
              <a:ln w="28575">
                <a:solidFill>
                  <a:schemeClr val="tx1"/>
                </a:solidFill>
                <a:prstDash val="sysDot"/>
                <a:round/>
                <a:headEnd/>
                <a:tailEnd type="stealth" w="lg" len="lg"/>
              </a:ln>
            </p:spPr>
            <p:txBody>
              <a:bodyPr lIns="90000" tIns="46800" rIns="90000" bIns="46800">
                <a:spAutoFit/>
              </a:bodyPr>
              <a:lstStyle/>
              <a:p>
                <a:endParaRPr lang="zh-CN" altLang="en-US"/>
              </a:p>
            </p:txBody>
          </p:sp>
        </p:grpSp>
      </p:grpSp>
    </p:spTree>
    <p:extLst>
      <p:ext uri="{BB962C8B-B14F-4D97-AF65-F5344CB8AC3E}">
        <p14:creationId xmlns:p14="http://schemas.microsoft.com/office/powerpoint/2010/main" val="7621748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565AC3-5F23-40BC-BA25-21E310203E4B}"/>
              </a:ext>
            </a:extLst>
          </p:cNvPr>
          <p:cNvSpPr>
            <a:spLocks noGrp="1"/>
          </p:cNvSpPr>
          <p:nvPr>
            <p:ph type="title"/>
          </p:nvPr>
        </p:nvSpPr>
        <p:spPr/>
        <p:txBody>
          <a:bodyPr/>
          <a:lstStyle/>
          <a:p>
            <a:r>
              <a:rPr lang="en-US" altLang="zh-CN" dirty="0"/>
              <a:t>MUC</a:t>
            </a:r>
            <a:r>
              <a:rPr lang="zh-CN" altLang="en-US" dirty="0"/>
              <a:t>结构</a:t>
            </a:r>
          </a:p>
        </p:txBody>
      </p:sp>
      <p:sp>
        <p:nvSpPr>
          <p:cNvPr id="3" name="内容占位符 2">
            <a:extLst>
              <a:ext uri="{FF2B5EF4-FFF2-40B4-BE49-F238E27FC236}">
                <a16:creationId xmlns:a16="http://schemas.microsoft.com/office/drawing/2014/main" id="{174B2F8F-AB99-4BDD-A002-4CC1483543FB}"/>
              </a:ext>
            </a:extLst>
          </p:cNvPr>
          <p:cNvSpPr>
            <a:spLocks noGrp="1"/>
          </p:cNvSpPr>
          <p:nvPr>
            <p:ph idx="1"/>
          </p:nvPr>
        </p:nvSpPr>
        <p:spPr>
          <a:xfrm>
            <a:off x="609600" y="1124745"/>
            <a:ext cx="10972800" cy="1872208"/>
          </a:xfrm>
        </p:spPr>
        <p:txBody>
          <a:bodyPr>
            <a:normAutofit/>
          </a:bodyPr>
          <a:lstStyle/>
          <a:p>
            <a:r>
              <a:rPr lang="el-GR" altLang="zh-CN" sz="2400" dirty="0">
                <a:latin typeface="Times New Roman" pitchFamily="18" charset="0"/>
                <a:cs typeface="Times New Roman" pitchFamily="18" charset="0"/>
              </a:rPr>
              <a:t>μ</a:t>
            </a:r>
            <a:r>
              <a:rPr lang="zh-CN" altLang="en-US" sz="2400" dirty="0">
                <a:latin typeface="Times New Roman" pitchFamily="18" charset="0"/>
                <a:cs typeface="Times New Roman" pitchFamily="18" charset="0"/>
              </a:rPr>
              <a:t>探测器位于</a:t>
            </a:r>
            <a:r>
              <a:rPr lang="en-US" altLang="zh-CN" sz="2400" dirty="0">
                <a:latin typeface="Times New Roman" pitchFamily="18" charset="0"/>
                <a:cs typeface="Times New Roman" pitchFamily="18" charset="0"/>
              </a:rPr>
              <a:t>BESIII</a:t>
            </a:r>
            <a:r>
              <a:rPr lang="zh-CN" altLang="en-US" sz="2400" dirty="0">
                <a:latin typeface="Times New Roman" pitchFamily="18" charset="0"/>
                <a:cs typeface="Times New Roman" pitchFamily="18" charset="0"/>
              </a:rPr>
              <a:t>探测器的最外层，它主要包括</a:t>
            </a:r>
            <a:r>
              <a:rPr lang="en-US" altLang="zh-CN" sz="2400" dirty="0">
                <a:latin typeface="Times New Roman" pitchFamily="18" charset="0"/>
                <a:cs typeface="Times New Roman" pitchFamily="18" charset="0"/>
              </a:rPr>
              <a:t>μ</a:t>
            </a:r>
            <a:r>
              <a:rPr lang="zh-CN" altLang="en-US" sz="2400" dirty="0">
                <a:latin typeface="Times New Roman" pitchFamily="18" charset="0"/>
                <a:cs typeface="Times New Roman" pitchFamily="18" charset="0"/>
              </a:rPr>
              <a:t>探测器和强子吸收体</a:t>
            </a:r>
            <a:endParaRPr lang="en-US" altLang="zh-CN" sz="2400" dirty="0"/>
          </a:p>
          <a:p>
            <a:r>
              <a:rPr lang="zh-CN" altLang="en-US" sz="2400" dirty="0"/>
              <a:t>采用阻性板计数器（</a:t>
            </a:r>
            <a:r>
              <a:rPr lang="en-US" altLang="zh-CN" sz="2400" dirty="0"/>
              <a:t>Resistive Plate Counter</a:t>
            </a:r>
            <a:r>
              <a:rPr lang="zh-CN" altLang="en-US" sz="2400" dirty="0"/>
              <a:t>）</a:t>
            </a:r>
            <a:endParaRPr lang="en-US" altLang="zh-CN" sz="2400" dirty="0">
              <a:latin typeface="Times New Roman" pitchFamily="18" charset="0"/>
              <a:cs typeface="Times New Roman" pitchFamily="18" charset="0"/>
            </a:endParaRPr>
          </a:p>
          <a:p>
            <a:r>
              <a:rPr lang="zh-CN" altLang="en-US" sz="2400" dirty="0">
                <a:latin typeface="Times New Roman" pitchFamily="18" charset="0"/>
                <a:cs typeface="Times New Roman" pitchFamily="18" charset="0"/>
              </a:rPr>
              <a:t>包括桶部和端盖，桶部</a:t>
            </a:r>
            <a:r>
              <a:rPr lang="en-US" altLang="zh-CN" sz="2400" dirty="0">
                <a:latin typeface="Times New Roman" pitchFamily="18" charset="0"/>
                <a:cs typeface="Times New Roman" pitchFamily="18" charset="0"/>
              </a:rPr>
              <a:t>: 9 </a:t>
            </a:r>
            <a:r>
              <a:rPr lang="zh-CN" altLang="en-US" sz="2400" dirty="0">
                <a:latin typeface="Times New Roman" pitchFamily="18" charset="0"/>
                <a:cs typeface="Times New Roman" pitchFamily="18" charset="0"/>
              </a:rPr>
              <a:t>层，端盖</a:t>
            </a:r>
            <a:r>
              <a:rPr lang="en-US" altLang="zh-CN" sz="2400" dirty="0">
                <a:latin typeface="Times New Roman" pitchFamily="18" charset="0"/>
                <a:cs typeface="Times New Roman" pitchFamily="18" charset="0"/>
              </a:rPr>
              <a:t>: 8 </a:t>
            </a:r>
            <a:r>
              <a:rPr lang="zh-CN" altLang="en-US" sz="2400" dirty="0">
                <a:latin typeface="Times New Roman" pitchFamily="18" charset="0"/>
                <a:cs typeface="Times New Roman" pitchFamily="18" charset="0"/>
              </a:rPr>
              <a:t>层</a:t>
            </a:r>
            <a:endParaRPr lang="en-US" altLang="zh-CN" sz="2400" dirty="0">
              <a:latin typeface="Times New Roman" pitchFamily="18" charset="0"/>
              <a:cs typeface="Times New Roman" pitchFamily="18" charset="0"/>
            </a:endParaRPr>
          </a:p>
        </p:txBody>
      </p:sp>
      <p:sp>
        <p:nvSpPr>
          <p:cNvPr id="4" name="灯片编号占位符 3">
            <a:extLst>
              <a:ext uri="{FF2B5EF4-FFF2-40B4-BE49-F238E27FC236}">
                <a16:creationId xmlns:a16="http://schemas.microsoft.com/office/drawing/2014/main" id="{D16BA16C-7E15-4005-8EAE-9BBD34CB6281}"/>
              </a:ext>
            </a:extLst>
          </p:cNvPr>
          <p:cNvSpPr>
            <a:spLocks noGrp="1"/>
          </p:cNvSpPr>
          <p:nvPr>
            <p:ph type="sldNum" sz="quarter" idx="12"/>
          </p:nvPr>
        </p:nvSpPr>
        <p:spPr/>
        <p:txBody>
          <a:bodyPr/>
          <a:lstStyle/>
          <a:p>
            <a:fld id="{0C913308-F349-4B6D-A68A-DD1791B4A57B}" type="slidenum">
              <a:rPr lang="zh-CN" altLang="en-US" smtClean="0"/>
              <a:pPr/>
              <a:t>104</a:t>
            </a:fld>
            <a:endParaRPr lang="zh-CN" altLang="en-US" dirty="0"/>
          </a:p>
        </p:txBody>
      </p:sp>
      <p:sp>
        <p:nvSpPr>
          <p:cNvPr id="5" name="矩形 4">
            <a:extLst>
              <a:ext uri="{FF2B5EF4-FFF2-40B4-BE49-F238E27FC236}">
                <a16:creationId xmlns:a16="http://schemas.microsoft.com/office/drawing/2014/main" id="{4FD438A4-5EBE-43D3-8988-351DDCCA5745}"/>
              </a:ext>
            </a:extLst>
          </p:cNvPr>
          <p:cNvSpPr/>
          <p:nvPr/>
        </p:nvSpPr>
        <p:spPr>
          <a:xfrm>
            <a:off x="8359706" y="2579378"/>
            <a:ext cx="2041156" cy="1015663"/>
          </a:xfrm>
          <a:prstGeom prst="rect">
            <a:avLst/>
          </a:prstGeom>
        </p:spPr>
        <p:txBody>
          <a:bodyPr wrap="square">
            <a:spAutoFit/>
          </a:bodyPr>
          <a:lstStyle/>
          <a:p>
            <a:r>
              <a:rPr lang="en-US" altLang="zh-CN" sz="2000" dirty="0">
                <a:solidFill>
                  <a:srgbClr val="0070C0"/>
                </a:solidFill>
                <a:latin typeface="Times New Roman" pitchFamily="18" charset="0"/>
                <a:cs typeface="Times New Roman" pitchFamily="18" charset="0"/>
              </a:rPr>
              <a:t>2000 m</a:t>
            </a:r>
            <a:r>
              <a:rPr lang="en-US" altLang="zh-CN" sz="2000" baseline="30000" dirty="0">
                <a:solidFill>
                  <a:srgbClr val="0070C0"/>
                </a:solidFill>
                <a:latin typeface="Times New Roman" pitchFamily="18" charset="0"/>
                <a:cs typeface="Times New Roman" pitchFamily="18" charset="0"/>
              </a:rPr>
              <a:t>2</a:t>
            </a:r>
            <a:r>
              <a:rPr lang="en-US" altLang="zh-CN" sz="2000" dirty="0">
                <a:solidFill>
                  <a:srgbClr val="0070C0"/>
                </a:solidFill>
                <a:latin typeface="Times New Roman" pitchFamily="18" charset="0"/>
                <a:cs typeface="Times New Roman" pitchFamily="18" charset="0"/>
              </a:rPr>
              <a:t>  RPC</a:t>
            </a:r>
          </a:p>
          <a:p>
            <a:pPr eaLnBrk="1" hangingPunct="1"/>
            <a:r>
              <a:rPr lang="en-US" altLang="zh-CN" sz="2000" dirty="0">
                <a:solidFill>
                  <a:srgbClr val="0070C0"/>
                </a:solidFill>
                <a:latin typeface="Times New Roman" pitchFamily="18" charset="0"/>
                <a:cs typeface="Times New Roman" pitchFamily="18" charset="0"/>
              </a:rPr>
              <a:t>4cm strips, </a:t>
            </a:r>
          </a:p>
          <a:p>
            <a:pPr eaLnBrk="1" hangingPunct="1"/>
            <a:r>
              <a:rPr lang="en-US" altLang="zh-CN" sz="2000" dirty="0">
                <a:solidFill>
                  <a:srgbClr val="0070C0"/>
                </a:solidFill>
                <a:latin typeface="Times New Roman" pitchFamily="18" charset="0"/>
                <a:cs typeface="Times New Roman" pitchFamily="18" charset="0"/>
              </a:rPr>
              <a:t>~9000 channels</a:t>
            </a:r>
          </a:p>
        </p:txBody>
      </p:sp>
      <p:pic>
        <p:nvPicPr>
          <p:cNvPr id="6" name="Picture 3">
            <a:extLst>
              <a:ext uri="{FF2B5EF4-FFF2-40B4-BE49-F238E27FC236}">
                <a16:creationId xmlns:a16="http://schemas.microsoft.com/office/drawing/2014/main" id="{CD515027-6670-46F2-BADF-BEBB0AC3AE5E}"/>
              </a:ext>
            </a:extLst>
          </p:cNvPr>
          <p:cNvPicPr>
            <a:picLocks noChangeAspect="1" noChangeArrowheads="1"/>
          </p:cNvPicPr>
          <p:nvPr/>
        </p:nvPicPr>
        <p:blipFill>
          <a:blip r:embed="rId2"/>
          <a:srcRect/>
          <a:stretch>
            <a:fillRect/>
          </a:stretch>
        </p:blipFill>
        <p:spPr bwMode="auto">
          <a:xfrm>
            <a:off x="1726952" y="3369675"/>
            <a:ext cx="4728094" cy="3345234"/>
          </a:xfrm>
          <a:prstGeom prst="rect">
            <a:avLst/>
          </a:prstGeom>
          <a:noFill/>
          <a:ln w="12700" algn="ctr">
            <a:noFill/>
            <a:miter lim="800000"/>
            <a:headEnd/>
            <a:tailEnd/>
          </a:ln>
        </p:spPr>
      </p:pic>
      <p:grpSp>
        <p:nvGrpSpPr>
          <p:cNvPr id="7" name="Group 4">
            <a:extLst>
              <a:ext uri="{FF2B5EF4-FFF2-40B4-BE49-F238E27FC236}">
                <a16:creationId xmlns:a16="http://schemas.microsoft.com/office/drawing/2014/main" id="{61F35F30-2CFC-4D01-9CBB-8A52A2818C08}"/>
              </a:ext>
            </a:extLst>
          </p:cNvPr>
          <p:cNvGrpSpPr>
            <a:grpSpLocks/>
          </p:cNvGrpSpPr>
          <p:nvPr/>
        </p:nvGrpSpPr>
        <p:grpSpPr bwMode="auto">
          <a:xfrm>
            <a:off x="6324905" y="3861048"/>
            <a:ext cx="4075956" cy="2492896"/>
            <a:chOff x="1104" y="2304"/>
            <a:chExt cx="3657" cy="1644"/>
          </a:xfrm>
        </p:grpSpPr>
        <p:pic>
          <p:nvPicPr>
            <p:cNvPr id="8" name="Picture 5" descr="rpc0">
              <a:extLst>
                <a:ext uri="{FF2B5EF4-FFF2-40B4-BE49-F238E27FC236}">
                  <a16:creationId xmlns:a16="http://schemas.microsoft.com/office/drawing/2014/main" id="{3C0C25B1-84DB-4CAC-8931-966B223F704E}"/>
                </a:ext>
              </a:extLst>
            </p:cNvPr>
            <p:cNvPicPr>
              <a:picLocks noChangeAspect="1" noChangeArrowheads="1"/>
            </p:cNvPicPr>
            <p:nvPr/>
          </p:nvPicPr>
          <p:blipFill>
            <a:blip r:embed="rId3"/>
            <a:srcRect/>
            <a:stretch>
              <a:fillRect/>
            </a:stretch>
          </p:blipFill>
          <p:spPr bwMode="auto">
            <a:xfrm>
              <a:off x="1104" y="2304"/>
              <a:ext cx="3657" cy="1488"/>
            </a:xfrm>
            <a:prstGeom prst="rect">
              <a:avLst/>
            </a:prstGeom>
            <a:noFill/>
            <a:ln w="28575">
              <a:solidFill>
                <a:srgbClr val="000000"/>
              </a:solidFill>
              <a:miter lim="800000"/>
              <a:headEnd/>
              <a:tailEnd/>
            </a:ln>
          </p:spPr>
        </p:pic>
        <p:sp>
          <p:nvSpPr>
            <p:cNvPr id="9" name="Line 6">
              <a:extLst>
                <a:ext uri="{FF2B5EF4-FFF2-40B4-BE49-F238E27FC236}">
                  <a16:creationId xmlns:a16="http://schemas.microsoft.com/office/drawing/2014/main" id="{9942CF19-ABFF-45C4-B2F6-F057BB859A37}"/>
                </a:ext>
              </a:extLst>
            </p:cNvPr>
            <p:cNvSpPr>
              <a:spLocks noChangeShapeType="1"/>
            </p:cNvSpPr>
            <p:nvPr/>
          </p:nvSpPr>
          <p:spPr bwMode="auto">
            <a:xfrm flipV="1">
              <a:off x="1453" y="2346"/>
              <a:ext cx="2580" cy="1602"/>
            </a:xfrm>
            <a:prstGeom prst="line">
              <a:avLst/>
            </a:prstGeom>
            <a:noFill/>
            <a:ln w="12700">
              <a:solidFill>
                <a:srgbClr val="0000FF"/>
              </a:solidFill>
              <a:round/>
              <a:headEnd/>
              <a:tailEnd type="stealth" w="med" len="med"/>
            </a:ln>
          </p:spPr>
          <p:txBody>
            <a:bodyPr lIns="90000" tIns="46800" rIns="90000" bIns="46800">
              <a:spAutoFit/>
            </a:bodyPr>
            <a:lstStyle/>
            <a:p>
              <a:endParaRPr lang="zh-CN" altLang="en-US"/>
            </a:p>
          </p:txBody>
        </p:sp>
        <p:grpSp>
          <p:nvGrpSpPr>
            <p:cNvPr id="10" name="Group 7">
              <a:extLst>
                <a:ext uri="{FF2B5EF4-FFF2-40B4-BE49-F238E27FC236}">
                  <a16:creationId xmlns:a16="http://schemas.microsoft.com/office/drawing/2014/main" id="{2D84BDFC-46C5-432D-98C1-49422BA373A3}"/>
                </a:ext>
              </a:extLst>
            </p:cNvPr>
            <p:cNvGrpSpPr>
              <a:grpSpLocks/>
            </p:cNvGrpSpPr>
            <p:nvPr/>
          </p:nvGrpSpPr>
          <p:grpSpPr bwMode="auto">
            <a:xfrm>
              <a:off x="2332" y="2941"/>
              <a:ext cx="284" cy="454"/>
              <a:chOff x="2313" y="2755"/>
              <a:chExt cx="284" cy="454"/>
            </a:xfrm>
          </p:grpSpPr>
          <p:sp>
            <p:nvSpPr>
              <p:cNvPr id="11" name="Line 8">
                <a:extLst>
                  <a:ext uri="{FF2B5EF4-FFF2-40B4-BE49-F238E27FC236}">
                    <a16:creationId xmlns:a16="http://schemas.microsoft.com/office/drawing/2014/main" id="{E0D5539F-1532-4202-9F87-B19C49B5975F}"/>
                  </a:ext>
                </a:extLst>
              </p:cNvPr>
              <p:cNvSpPr>
                <a:spLocks noChangeShapeType="1"/>
              </p:cNvSpPr>
              <p:nvPr/>
            </p:nvSpPr>
            <p:spPr bwMode="auto">
              <a:xfrm flipV="1">
                <a:off x="2313" y="2755"/>
                <a:ext cx="0" cy="454"/>
              </a:xfrm>
              <a:prstGeom prst="line">
                <a:avLst/>
              </a:prstGeom>
              <a:noFill/>
              <a:ln w="28575">
                <a:solidFill>
                  <a:schemeClr val="tx1"/>
                </a:solidFill>
                <a:prstDash val="sysDot"/>
                <a:round/>
                <a:headEnd/>
                <a:tailEnd type="stealth" w="lg" len="lg"/>
              </a:ln>
            </p:spPr>
            <p:txBody>
              <a:bodyPr lIns="90000" tIns="46800" rIns="90000" bIns="46800">
                <a:spAutoFit/>
              </a:bodyPr>
              <a:lstStyle/>
              <a:p>
                <a:endParaRPr lang="zh-CN" altLang="en-US"/>
              </a:p>
            </p:txBody>
          </p:sp>
          <p:sp>
            <p:nvSpPr>
              <p:cNvPr id="12" name="Line 9">
                <a:extLst>
                  <a:ext uri="{FF2B5EF4-FFF2-40B4-BE49-F238E27FC236}">
                    <a16:creationId xmlns:a16="http://schemas.microsoft.com/office/drawing/2014/main" id="{3681AA3B-A574-45C8-9386-224366DC5D04}"/>
                  </a:ext>
                </a:extLst>
              </p:cNvPr>
              <p:cNvSpPr>
                <a:spLocks noChangeShapeType="1"/>
              </p:cNvSpPr>
              <p:nvPr/>
            </p:nvSpPr>
            <p:spPr bwMode="auto">
              <a:xfrm flipV="1">
                <a:off x="2412" y="2755"/>
                <a:ext cx="0" cy="425"/>
              </a:xfrm>
              <a:prstGeom prst="line">
                <a:avLst/>
              </a:prstGeom>
              <a:noFill/>
              <a:ln w="28575">
                <a:solidFill>
                  <a:schemeClr val="tx1"/>
                </a:solidFill>
                <a:prstDash val="sysDot"/>
                <a:round/>
                <a:headEnd/>
                <a:tailEnd type="stealth" w="lg" len="lg"/>
              </a:ln>
            </p:spPr>
            <p:txBody>
              <a:bodyPr lIns="90000" tIns="46800" rIns="90000" bIns="46800">
                <a:spAutoFit/>
              </a:bodyPr>
              <a:lstStyle/>
              <a:p>
                <a:endParaRPr lang="zh-CN" altLang="en-US"/>
              </a:p>
            </p:txBody>
          </p:sp>
          <p:sp>
            <p:nvSpPr>
              <p:cNvPr id="13" name="Line 10">
                <a:extLst>
                  <a:ext uri="{FF2B5EF4-FFF2-40B4-BE49-F238E27FC236}">
                    <a16:creationId xmlns:a16="http://schemas.microsoft.com/office/drawing/2014/main" id="{102C7659-8111-40D5-A7CE-4BF623F8D034}"/>
                  </a:ext>
                </a:extLst>
              </p:cNvPr>
              <p:cNvSpPr>
                <a:spLocks noChangeShapeType="1"/>
              </p:cNvSpPr>
              <p:nvPr/>
            </p:nvSpPr>
            <p:spPr bwMode="auto">
              <a:xfrm flipV="1">
                <a:off x="2511" y="2755"/>
                <a:ext cx="0" cy="397"/>
              </a:xfrm>
              <a:prstGeom prst="line">
                <a:avLst/>
              </a:prstGeom>
              <a:noFill/>
              <a:ln w="28575">
                <a:solidFill>
                  <a:schemeClr val="tx1"/>
                </a:solidFill>
                <a:prstDash val="sysDot"/>
                <a:round/>
                <a:headEnd/>
                <a:tailEnd type="stealth" w="lg" len="lg"/>
              </a:ln>
            </p:spPr>
            <p:txBody>
              <a:bodyPr lIns="90000" tIns="46800" rIns="90000" bIns="46800">
                <a:spAutoFit/>
              </a:bodyPr>
              <a:lstStyle/>
              <a:p>
                <a:endParaRPr lang="zh-CN" altLang="en-US"/>
              </a:p>
            </p:txBody>
          </p:sp>
          <p:sp>
            <p:nvSpPr>
              <p:cNvPr id="14" name="Line 11">
                <a:extLst>
                  <a:ext uri="{FF2B5EF4-FFF2-40B4-BE49-F238E27FC236}">
                    <a16:creationId xmlns:a16="http://schemas.microsoft.com/office/drawing/2014/main" id="{9E792EA8-B15D-4750-99B4-ECACA57346F3}"/>
                  </a:ext>
                </a:extLst>
              </p:cNvPr>
              <p:cNvSpPr>
                <a:spLocks noChangeShapeType="1"/>
              </p:cNvSpPr>
              <p:nvPr/>
            </p:nvSpPr>
            <p:spPr bwMode="auto">
              <a:xfrm flipV="1">
                <a:off x="2597" y="2755"/>
                <a:ext cx="0" cy="284"/>
              </a:xfrm>
              <a:prstGeom prst="line">
                <a:avLst/>
              </a:prstGeom>
              <a:noFill/>
              <a:ln w="28575">
                <a:solidFill>
                  <a:schemeClr val="tx1"/>
                </a:solidFill>
                <a:prstDash val="sysDot"/>
                <a:round/>
                <a:headEnd/>
                <a:tailEnd type="stealth" w="lg" len="lg"/>
              </a:ln>
            </p:spPr>
            <p:txBody>
              <a:bodyPr lIns="90000" tIns="46800" rIns="90000" bIns="46800">
                <a:spAutoFit/>
              </a:bodyPr>
              <a:lstStyle/>
              <a:p>
                <a:endParaRPr lang="zh-CN" altLang="en-US"/>
              </a:p>
            </p:txBody>
          </p:sp>
        </p:grpSp>
      </p:grpSp>
    </p:spTree>
    <p:extLst>
      <p:ext uri="{BB962C8B-B14F-4D97-AF65-F5344CB8AC3E}">
        <p14:creationId xmlns:p14="http://schemas.microsoft.com/office/powerpoint/2010/main" val="35989476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5F7AD1-7636-4111-9EA3-E282E2463A4D}"/>
              </a:ext>
            </a:extLst>
          </p:cNvPr>
          <p:cNvSpPr>
            <a:spLocks noGrp="1"/>
          </p:cNvSpPr>
          <p:nvPr>
            <p:ph type="title"/>
          </p:nvPr>
        </p:nvSpPr>
        <p:spPr/>
        <p:txBody>
          <a:bodyPr/>
          <a:lstStyle/>
          <a:p>
            <a:r>
              <a:rPr lang="en-US" altLang="zh-CN" dirty="0"/>
              <a:t>RPC </a:t>
            </a:r>
            <a:r>
              <a:rPr lang="zh-CN" altLang="en-US" dirty="0"/>
              <a:t>模块生产、测试</a:t>
            </a:r>
          </a:p>
        </p:txBody>
      </p:sp>
      <p:sp>
        <p:nvSpPr>
          <p:cNvPr id="4" name="灯片编号占位符 3">
            <a:extLst>
              <a:ext uri="{FF2B5EF4-FFF2-40B4-BE49-F238E27FC236}">
                <a16:creationId xmlns:a16="http://schemas.microsoft.com/office/drawing/2014/main" id="{E70DC2CE-59DA-450F-A5E3-FA99D9BAF4F4}"/>
              </a:ext>
            </a:extLst>
          </p:cNvPr>
          <p:cNvSpPr>
            <a:spLocks noGrp="1"/>
          </p:cNvSpPr>
          <p:nvPr>
            <p:ph type="sldNum" sz="quarter" idx="12"/>
          </p:nvPr>
        </p:nvSpPr>
        <p:spPr/>
        <p:txBody>
          <a:bodyPr/>
          <a:lstStyle/>
          <a:p>
            <a:fld id="{0C913308-F349-4B6D-A68A-DD1791B4A57B}" type="slidenum">
              <a:rPr lang="zh-CN" altLang="en-US" smtClean="0"/>
              <a:pPr/>
              <a:t>105</a:t>
            </a:fld>
            <a:endParaRPr lang="zh-CN" altLang="en-US" dirty="0"/>
          </a:p>
        </p:txBody>
      </p:sp>
      <p:pic>
        <p:nvPicPr>
          <p:cNvPr id="5" name="Picture 5" descr="PICT0004">
            <a:extLst>
              <a:ext uri="{FF2B5EF4-FFF2-40B4-BE49-F238E27FC236}">
                <a16:creationId xmlns:a16="http://schemas.microsoft.com/office/drawing/2014/main" id="{0B7D2559-3FD5-4F7D-AD24-6BF84E1A8463}"/>
              </a:ext>
            </a:extLst>
          </p:cNvPr>
          <p:cNvPicPr>
            <a:picLocks noChangeAspect="1" noChangeArrowheads="1"/>
          </p:cNvPicPr>
          <p:nvPr/>
        </p:nvPicPr>
        <p:blipFill>
          <a:blip r:embed="rId2" cstate="print"/>
          <a:srcRect/>
          <a:stretch>
            <a:fillRect/>
          </a:stretch>
        </p:blipFill>
        <p:spPr bwMode="auto">
          <a:xfrm>
            <a:off x="6096000" y="1039771"/>
            <a:ext cx="3786214" cy="2927743"/>
          </a:xfrm>
          <a:prstGeom prst="rect">
            <a:avLst/>
          </a:prstGeom>
          <a:noFill/>
          <a:ln w="9525">
            <a:noFill/>
            <a:miter lim="800000"/>
            <a:headEnd/>
            <a:tailEnd/>
          </a:ln>
        </p:spPr>
      </p:pic>
      <p:pic>
        <p:nvPicPr>
          <p:cNvPr id="6" name="Picture 6" descr="P1040447">
            <a:extLst>
              <a:ext uri="{FF2B5EF4-FFF2-40B4-BE49-F238E27FC236}">
                <a16:creationId xmlns:a16="http://schemas.microsoft.com/office/drawing/2014/main" id="{FD5E5617-26A5-4610-B85D-6A368B4FC45A}"/>
              </a:ext>
            </a:extLst>
          </p:cNvPr>
          <p:cNvPicPr>
            <a:picLocks noChangeAspect="1" noChangeArrowheads="1"/>
          </p:cNvPicPr>
          <p:nvPr/>
        </p:nvPicPr>
        <p:blipFill>
          <a:blip r:embed="rId3" cstate="print"/>
          <a:srcRect/>
          <a:stretch>
            <a:fillRect/>
          </a:stretch>
        </p:blipFill>
        <p:spPr bwMode="auto">
          <a:xfrm>
            <a:off x="2309786" y="3859564"/>
            <a:ext cx="3786214" cy="2840975"/>
          </a:xfrm>
          <a:prstGeom prst="rect">
            <a:avLst/>
          </a:prstGeom>
          <a:noFill/>
          <a:ln w="9525">
            <a:noFill/>
            <a:miter lim="800000"/>
            <a:headEnd/>
            <a:tailEnd/>
          </a:ln>
        </p:spPr>
      </p:pic>
      <p:pic>
        <p:nvPicPr>
          <p:cNvPr id="7" name="Picture 7" descr="P1060383">
            <a:extLst>
              <a:ext uri="{FF2B5EF4-FFF2-40B4-BE49-F238E27FC236}">
                <a16:creationId xmlns:a16="http://schemas.microsoft.com/office/drawing/2014/main" id="{09665473-7511-4D70-B519-5C59DA2C5F12}"/>
              </a:ext>
            </a:extLst>
          </p:cNvPr>
          <p:cNvPicPr>
            <a:picLocks noChangeAspect="1" noChangeArrowheads="1"/>
          </p:cNvPicPr>
          <p:nvPr/>
        </p:nvPicPr>
        <p:blipFill>
          <a:blip r:embed="rId4" cstate="print"/>
          <a:srcRect/>
          <a:stretch>
            <a:fillRect/>
          </a:stretch>
        </p:blipFill>
        <p:spPr bwMode="auto">
          <a:xfrm>
            <a:off x="6096000" y="3861151"/>
            <a:ext cx="3786214" cy="2839661"/>
          </a:xfrm>
          <a:prstGeom prst="rect">
            <a:avLst/>
          </a:prstGeom>
          <a:noFill/>
        </p:spPr>
      </p:pic>
      <p:pic>
        <p:nvPicPr>
          <p:cNvPr id="8" name="Picture 10" descr="C:\Documents and Settings\yfwang1\My Documents\My Pictures\BESIII prototype\RPC\IMG_0191.JPG">
            <a:extLst>
              <a:ext uri="{FF2B5EF4-FFF2-40B4-BE49-F238E27FC236}">
                <a16:creationId xmlns:a16="http://schemas.microsoft.com/office/drawing/2014/main" id="{2A665FDC-1CCE-4D3A-861B-64AEA5830DF5}"/>
              </a:ext>
            </a:extLst>
          </p:cNvPr>
          <p:cNvPicPr>
            <a:picLocks noChangeAspect="1" noChangeArrowheads="1"/>
          </p:cNvPicPr>
          <p:nvPr/>
        </p:nvPicPr>
        <p:blipFill>
          <a:blip r:embed="rId5" cstate="print"/>
          <a:srcRect/>
          <a:stretch>
            <a:fillRect/>
          </a:stretch>
        </p:blipFill>
        <p:spPr bwMode="auto">
          <a:xfrm>
            <a:off x="2309786" y="1021489"/>
            <a:ext cx="3786214" cy="2839661"/>
          </a:xfrm>
          <a:prstGeom prst="rect">
            <a:avLst/>
          </a:prstGeom>
          <a:noFill/>
          <a:ln w="9525">
            <a:noFill/>
            <a:miter lim="800000"/>
            <a:headEnd/>
            <a:tailEnd/>
          </a:ln>
        </p:spPr>
      </p:pic>
    </p:spTree>
    <p:extLst>
      <p:ext uri="{BB962C8B-B14F-4D97-AF65-F5344CB8AC3E}">
        <p14:creationId xmlns:p14="http://schemas.microsoft.com/office/powerpoint/2010/main" val="4754623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ED47A-D1AB-481F-B506-573FFCB26718}"/>
              </a:ext>
            </a:extLst>
          </p:cNvPr>
          <p:cNvSpPr>
            <a:spLocks noGrp="1"/>
          </p:cNvSpPr>
          <p:nvPr>
            <p:ph type="title"/>
          </p:nvPr>
        </p:nvSpPr>
        <p:spPr/>
        <p:txBody>
          <a:bodyPr/>
          <a:lstStyle/>
          <a:p>
            <a:r>
              <a:rPr lang="en-US" altLang="zh-CN" dirty="0">
                <a:latin typeface="+mn-lt"/>
              </a:rPr>
              <a:t>MUC</a:t>
            </a:r>
            <a:r>
              <a:rPr lang="zh-CN" altLang="en-US" dirty="0"/>
              <a:t>安装</a:t>
            </a:r>
          </a:p>
        </p:txBody>
      </p:sp>
      <p:sp>
        <p:nvSpPr>
          <p:cNvPr id="3" name="灯片编号占位符 2">
            <a:extLst>
              <a:ext uri="{FF2B5EF4-FFF2-40B4-BE49-F238E27FC236}">
                <a16:creationId xmlns:a16="http://schemas.microsoft.com/office/drawing/2014/main" id="{2FC0DF36-AE5D-4CBB-A8EA-7E5720FD6571}"/>
              </a:ext>
            </a:extLst>
          </p:cNvPr>
          <p:cNvSpPr>
            <a:spLocks noGrp="1"/>
          </p:cNvSpPr>
          <p:nvPr>
            <p:ph type="sldNum" sz="quarter" idx="12"/>
          </p:nvPr>
        </p:nvSpPr>
        <p:spPr/>
        <p:txBody>
          <a:bodyPr/>
          <a:lstStyle/>
          <a:p>
            <a:fld id="{0C913308-F349-4B6D-A68A-DD1791B4A57B}" type="slidenum">
              <a:rPr lang="zh-CN" altLang="en-US" smtClean="0"/>
              <a:pPr/>
              <a:t>106</a:t>
            </a:fld>
            <a:endParaRPr lang="zh-CN" altLang="en-US" dirty="0"/>
          </a:p>
        </p:txBody>
      </p:sp>
      <p:pic>
        <p:nvPicPr>
          <p:cNvPr id="4" name="Picture 4" descr="P1060754">
            <a:extLst>
              <a:ext uri="{FF2B5EF4-FFF2-40B4-BE49-F238E27FC236}">
                <a16:creationId xmlns:a16="http://schemas.microsoft.com/office/drawing/2014/main" id="{935A099B-166A-4435-838A-844511868264}"/>
              </a:ext>
            </a:extLst>
          </p:cNvPr>
          <p:cNvPicPr>
            <a:picLocks noChangeAspect="1" noChangeArrowheads="1"/>
          </p:cNvPicPr>
          <p:nvPr/>
        </p:nvPicPr>
        <p:blipFill>
          <a:blip r:embed="rId2" cstate="print"/>
          <a:srcRect/>
          <a:stretch>
            <a:fillRect/>
          </a:stretch>
        </p:blipFill>
        <p:spPr bwMode="auto">
          <a:xfrm>
            <a:off x="2238349" y="1071547"/>
            <a:ext cx="3774713" cy="2831820"/>
          </a:xfrm>
          <a:prstGeom prst="rect">
            <a:avLst/>
          </a:prstGeom>
          <a:noFill/>
        </p:spPr>
      </p:pic>
      <p:pic>
        <p:nvPicPr>
          <p:cNvPr id="5" name="Picture 6" descr="P1070798">
            <a:extLst>
              <a:ext uri="{FF2B5EF4-FFF2-40B4-BE49-F238E27FC236}">
                <a16:creationId xmlns:a16="http://schemas.microsoft.com/office/drawing/2014/main" id="{F13A6D87-9A61-4212-8342-A8D3B76BB721}"/>
              </a:ext>
            </a:extLst>
          </p:cNvPr>
          <p:cNvPicPr>
            <a:picLocks noChangeAspect="1" noChangeArrowheads="1"/>
          </p:cNvPicPr>
          <p:nvPr/>
        </p:nvPicPr>
        <p:blipFill>
          <a:blip r:embed="rId3" cstate="print"/>
          <a:srcRect/>
          <a:stretch>
            <a:fillRect/>
          </a:stretch>
        </p:blipFill>
        <p:spPr bwMode="auto">
          <a:xfrm>
            <a:off x="6205900" y="3932221"/>
            <a:ext cx="3786214" cy="2839660"/>
          </a:xfrm>
          <a:prstGeom prst="rect">
            <a:avLst/>
          </a:prstGeom>
          <a:noFill/>
          <a:ln w="9525">
            <a:noFill/>
            <a:miter lim="800000"/>
            <a:headEnd/>
            <a:tailEnd/>
          </a:ln>
        </p:spPr>
      </p:pic>
      <p:pic>
        <p:nvPicPr>
          <p:cNvPr id="6" name="Picture 4">
            <a:extLst>
              <a:ext uri="{FF2B5EF4-FFF2-40B4-BE49-F238E27FC236}">
                <a16:creationId xmlns:a16="http://schemas.microsoft.com/office/drawing/2014/main" id="{E8380B70-4110-4C21-8A17-FD5B7C8ED29A}"/>
              </a:ext>
            </a:extLst>
          </p:cNvPr>
          <p:cNvPicPr>
            <a:picLocks noChangeAspect="1" noChangeArrowheads="1"/>
          </p:cNvPicPr>
          <p:nvPr/>
        </p:nvPicPr>
        <p:blipFill>
          <a:blip r:embed="rId4">
            <a:lum bright="24000" contrast="48000"/>
          </a:blip>
          <a:srcRect/>
          <a:stretch>
            <a:fillRect/>
          </a:stretch>
        </p:blipFill>
        <p:spPr bwMode="auto">
          <a:xfrm>
            <a:off x="2199887" y="4461179"/>
            <a:ext cx="3813175" cy="1916764"/>
          </a:xfrm>
          <a:prstGeom prst="rect">
            <a:avLst/>
          </a:prstGeom>
          <a:noFill/>
          <a:ln w="38100">
            <a:noFill/>
            <a:miter lim="800000"/>
            <a:headEnd/>
            <a:tailEnd/>
          </a:ln>
        </p:spPr>
      </p:pic>
      <p:pic>
        <p:nvPicPr>
          <p:cNvPr id="7" name="Picture 5" descr="P1080052">
            <a:extLst>
              <a:ext uri="{FF2B5EF4-FFF2-40B4-BE49-F238E27FC236}">
                <a16:creationId xmlns:a16="http://schemas.microsoft.com/office/drawing/2014/main" id="{58B76979-F350-4B8F-8835-F9D30E5006BD}"/>
              </a:ext>
            </a:extLst>
          </p:cNvPr>
          <p:cNvPicPr>
            <a:picLocks noChangeAspect="1" noChangeArrowheads="1"/>
          </p:cNvPicPr>
          <p:nvPr/>
        </p:nvPicPr>
        <p:blipFill>
          <a:blip r:embed="rId5" cstate="print"/>
          <a:srcRect/>
          <a:stretch>
            <a:fillRect/>
          </a:stretch>
        </p:blipFill>
        <p:spPr bwMode="auto">
          <a:xfrm>
            <a:off x="6453190" y="1071547"/>
            <a:ext cx="3757610" cy="2820163"/>
          </a:xfrm>
          <a:prstGeom prst="rect">
            <a:avLst/>
          </a:prstGeom>
          <a:noFill/>
          <a:ln w="9525">
            <a:noFill/>
            <a:miter lim="800000"/>
            <a:headEnd/>
            <a:tailEnd/>
          </a:ln>
        </p:spPr>
      </p:pic>
    </p:spTree>
    <p:extLst>
      <p:ext uri="{BB962C8B-B14F-4D97-AF65-F5344CB8AC3E}">
        <p14:creationId xmlns:p14="http://schemas.microsoft.com/office/powerpoint/2010/main" val="14583394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灯片编号占位符 5"/>
          <p:cNvSpPr>
            <a:spLocks noGrp="1"/>
          </p:cNvSpPr>
          <p:nvPr>
            <p:ph type="sldNum" sz="quarter" idx="12"/>
          </p:nvPr>
        </p:nvSpPr>
        <p:spPr>
          <a:noFill/>
        </p:spPr>
        <p:txBody>
          <a:bodyPr/>
          <a:lstStyle/>
          <a:p>
            <a:fld id="{93E3697F-2560-4DFD-8C58-7665FC23BD70}" type="slidenum">
              <a:rPr lang="zh-CN" altLang="en-US" smtClean="0"/>
              <a:pPr/>
              <a:t>107</a:t>
            </a:fld>
            <a:endParaRPr lang="en-US" altLang="zh-CN"/>
          </a:p>
        </p:txBody>
      </p:sp>
      <p:sp>
        <p:nvSpPr>
          <p:cNvPr id="60420" name="Rectangle 3"/>
          <p:cNvSpPr>
            <a:spLocks noGrp="1" noChangeArrowheads="1"/>
          </p:cNvSpPr>
          <p:nvPr>
            <p:ph type="body" idx="1"/>
          </p:nvPr>
        </p:nvSpPr>
        <p:spPr>
          <a:xfrm>
            <a:off x="623392" y="1196975"/>
            <a:ext cx="10959008" cy="2665288"/>
          </a:xfrm>
        </p:spPr>
        <p:txBody>
          <a:bodyPr/>
          <a:lstStyle/>
          <a:p>
            <a:pPr eaLnBrk="1" hangingPunct="1">
              <a:lnSpc>
                <a:spcPct val="80000"/>
              </a:lnSpc>
            </a:pPr>
            <a:r>
              <a:rPr lang="zh-CN" altLang="en-US" sz="2400" dirty="0"/>
              <a:t>主要任务 ：将击中信息构建成径迹，提供径迹的方向、位置、穿透深度等信息，供</a:t>
            </a:r>
            <a:r>
              <a:rPr lang="en-US" altLang="zh-CN" sz="2400" dirty="0"/>
              <a:t>μ</a:t>
            </a:r>
            <a:r>
              <a:rPr lang="zh-CN" altLang="en-US" sz="2400" dirty="0"/>
              <a:t>鉴别使用 </a:t>
            </a:r>
          </a:p>
          <a:p>
            <a:pPr eaLnBrk="1" hangingPunct="1">
              <a:lnSpc>
                <a:spcPct val="80000"/>
              </a:lnSpc>
            </a:pPr>
            <a:r>
              <a:rPr lang="zh-CN" altLang="en-US" sz="2400" dirty="0"/>
              <a:t>重建步骤：几何构建、径迹寻找、径迹拟合、径迹参量计算 </a:t>
            </a:r>
          </a:p>
          <a:p>
            <a:pPr eaLnBrk="1" hangingPunct="1">
              <a:lnSpc>
                <a:spcPct val="80000"/>
              </a:lnSpc>
            </a:pPr>
            <a:r>
              <a:rPr lang="zh-CN" altLang="en-US" sz="2400" dirty="0"/>
              <a:t>三种径迹寻找算法</a:t>
            </a:r>
          </a:p>
          <a:p>
            <a:pPr lvl="1" eaLnBrk="1" hangingPunct="1">
              <a:lnSpc>
                <a:spcPct val="80000"/>
              </a:lnSpc>
            </a:pPr>
            <a:r>
              <a:rPr lang="zh-CN" altLang="en-US" sz="2000" dirty="0"/>
              <a:t>漂移室径迹外推算法 ：主要用于带电粒子重建 </a:t>
            </a:r>
          </a:p>
          <a:p>
            <a:pPr lvl="1" eaLnBrk="1" hangingPunct="1">
              <a:lnSpc>
                <a:spcPct val="80000"/>
              </a:lnSpc>
            </a:pPr>
            <a:r>
              <a:rPr lang="zh-CN" altLang="en-US" sz="2000" dirty="0"/>
              <a:t>自重建算法 ：适用于各种粒子，但对穿透层数有要求 </a:t>
            </a:r>
          </a:p>
          <a:p>
            <a:pPr lvl="1" eaLnBrk="1" hangingPunct="1">
              <a:lnSpc>
                <a:spcPct val="80000"/>
              </a:lnSpc>
            </a:pPr>
            <a:r>
              <a:rPr lang="en-US" altLang="zh-CN" sz="2000" dirty="0"/>
              <a:t>EMC</a:t>
            </a:r>
            <a:r>
              <a:rPr lang="zh-CN" altLang="en-US" sz="2000" dirty="0"/>
              <a:t>击中或</a:t>
            </a:r>
            <a:r>
              <a:rPr lang="en-US" altLang="zh-CN" sz="2000" dirty="0"/>
              <a:t>MUC</a:t>
            </a:r>
            <a:r>
              <a:rPr lang="zh-CN" altLang="en-US" sz="2000" dirty="0"/>
              <a:t>击中联合对撞点外推算法 ：主要用于中性粒子重建</a:t>
            </a:r>
          </a:p>
        </p:txBody>
      </p:sp>
      <p:pic>
        <p:nvPicPr>
          <p:cNvPr id="60421" name="Picture 4"/>
          <p:cNvPicPr>
            <a:picLocks noChangeAspect="1" noChangeArrowheads="1"/>
          </p:cNvPicPr>
          <p:nvPr/>
        </p:nvPicPr>
        <p:blipFill>
          <a:blip r:embed="rId3" cstate="print"/>
          <a:srcRect/>
          <a:stretch>
            <a:fillRect/>
          </a:stretch>
        </p:blipFill>
        <p:spPr bwMode="auto">
          <a:xfrm>
            <a:off x="3361780" y="3741585"/>
            <a:ext cx="5319713" cy="2270125"/>
          </a:xfrm>
          <a:prstGeom prst="rect">
            <a:avLst/>
          </a:prstGeom>
          <a:noFill/>
          <a:ln w="9525">
            <a:noFill/>
            <a:miter lim="800000"/>
            <a:headEnd/>
            <a:tailEnd/>
          </a:ln>
        </p:spPr>
      </p:pic>
      <p:sp>
        <p:nvSpPr>
          <p:cNvPr id="60422" name="Text Box 5"/>
          <p:cNvSpPr txBox="1">
            <a:spLocks noChangeArrowheads="1"/>
          </p:cNvSpPr>
          <p:nvPr/>
        </p:nvSpPr>
        <p:spPr bwMode="auto">
          <a:xfrm>
            <a:off x="3791199" y="6093572"/>
            <a:ext cx="2016125" cy="396875"/>
          </a:xfrm>
          <a:prstGeom prst="rect">
            <a:avLst/>
          </a:prstGeom>
          <a:solidFill>
            <a:srgbClr val="FFCC99"/>
          </a:solidFill>
          <a:ln w="9525">
            <a:noFill/>
            <a:miter lim="800000"/>
            <a:headEnd/>
            <a:tailEnd/>
          </a:ln>
        </p:spPr>
        <p:txBody>
          <a:bodyPr>
            <a:spAutoFit/>
          </a:bodyPr>
          <a:lstStyle/>
          <a:p>
            <a:pPr algn="ctr">
              <a:spcBef>
                <a:spcPct val="50000"/>
              </a:spcBef>
            </a:pPr>
            <a:r>
              <a:rPr lang="en-US" altLang="zh-CN" sz="2000"/>
              <a:t>MDC</a:t>
            </a:r>
            <a:r>
              <a:rPr lang="zh-CN" altLang="en-US" sz="2000"/>
              <a:t>径迹外推</a:t>
            </a:r>
          </a:p>
        </p:txBody>
      </p:sp>
      <p:sp>
        <p:nvSpPr>
          <p:cNvPr id="60423" name="Text Box 6"/>
          <p:cNvSpPr txBox="1">
            <a:spLocks noChangeArrowheads="1"/>
          </p:cNvSpPr>
          <p:nvPr/>
        </p:nvSpPr>
        <p:spPr bwMode="auto">
          <a:xfrm>
            <a:off x="6528049" y="6057059"/>
            <a:ext cx="2016125" cy="396875"/>
          </a:xfrm>
          <a:prstGeom prst="rect">
            <a:avLst/>
          </a:prstGeom>
          <a:solidFill>
            <a:srgbClr val="FFCC99"/>
          </a:solidFill>
          <a:ln w="9525">
            <a:noFill/>
            <a:miter lim="800000"/>
            <a:headEnd/>
            <a:tailEnd/>
          </a:ln>
        </p:spPr>
        <p:txBody>
          <a:bodyPr>
            <a:spAutoFit/>
          </a:bodyPr>
          <a:lstStyle/>
          <a:p>
            <a:pPr algn="ctr">
              <a:spcBef>
                <a:spcPct val="50000"/>
              </a:spcBef>
            </a:pPr>
            <a:r>
              <a:rPr lang="zh-CN" altLang="en-US" sz="2000"/>
              <a:t>自重建</a:t>
            </a:r>
          </a:p>
        </p:txBody>
      </p:sp>
      <p:sp>
        <p:nvSpPr>
          <p:cNvPr id="3" name="标题 2">
            <a:extLst>
              <a:ext uri="{FF2B5EF4-FFF2-40B4-BE49-F238E27FC236}">
                <a16:creationId xmlns:a16="http://schemas.microsoft.com/office/drawing/2014/main" id="{ED4DF137-C729-4747-8FE3-DD97413FBFCE}"/>
              </a:ext>
            </a:extLst>
          </p:cNvPr>
          <p:cNvSpPr>
            <a:spLocks noGrp="1"/>
          </p:cNvSpPr>
          <p:nvPr>
            <p:ph type="title"/>
          </p:nvPr>
        </p:nvSpPr>
        <p:spPr/>
        <p:txBody>
          <a:bodyPr/>
          <a:lstStyle/>
          <a:p>
            <a:r>
              <a:rPr lang="en-US" altLang="zh-CN" dirty="0"/>
              <a:t>MUC </a:t>
            </a:r>
            <a:r>
              <a:rPr lang="zh-CN" altLang="en-US" dirty="0"/>
              <a:t>重建</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9024-8649-6A40-89F2-8D33B9FCE70E}"/>
              </a:ext>
            </a:extLst>
          </p:cNvPr>
          <p:cNvSpPr>
            <a:spLocks noGrp="1"/>
          </p:cNvSpPr>
          <p:nvPr>
            <p:ph type="title"/>
          </p:nvPr>
        </p:nvSpPr>
        <p:spPr/>
        <p:txBody>
          <a:bodyPr/>
          <a:lstStyle/>
          <a:p>
            <a:r>
              <a:rPr lang="zh-CN" altLang="en-US" dirty="0"/>
              <a:t>取</a:t>
            </a:r>
            <a:r>
              <a:rPr lang="en-US" altLang="zh-CN" dirty="0"/>
              <a:t>MUC</a:t>
            </a:r>
            <a:r>
              <a:rPr lang="zh-CN" altLang="en-US" dirty="0"/>
              <a:t>重建信息</a:t>
            </a:r>
            <a:endParaRPr lang="en-US" dirty="0"/>
          </a:p>
        </p:txBody>
      </p:sp>
      <p:sp>
        <p:nvSpPr>
          <p:cNvPr id="4" name="Slide Number Placeholder 3">
            <a:extLst>
              <a:ext uri="{FF2B5EF4-FFF2-40B4-BE49-F238E27FC236}">
                <a16:creationId xmlns:a16="http://schemas.microsoft.com/office/drawing/2014/main" id="{672A221A-D7A9-4644-94E2-359235B98F26}"/>
              </a:ext>
            </a:extLst>
          </p:cNvPr>
          <p:cNvSpPr>
            <a:spLocks noGrp="1"/>
          </p:cNvSpPr>
          <p:nvPr>
            <p:ph type="sldNum" sz="quarter" idx="12"/>
          </p:nvPr>
        </p:nvSpPr>
        <p:spPr/>
        <p:txBody>
          <a:bodyPr/>
          <a:lstStyle/>
          <a:p>
            <a:fld id="{0C913308-F349-4B6D-A68A-DD1791B4A57B}" type="slidenum">
              <a:rPr lang="zh-CN" altLang="en-US" smtClean="0"/>
              <a:pPr/>
              <a:t>108</a:t>
            </a:fld>
            <a:endParaRPr lang="zh-CN" altLang="en-US" dirty="0"/>
          </a:p>
        </p:txBody>
      </p:sp>
      <p:pic>
        <p:nvPicPr>
          <p:cNvPr id="5" name="Picture 4">
            <a:extLst>
              <a:ext uri="{FF2B5EF4-FFF2-40B4-BE49-F238E27FC236}">
                <a16:creationId xmlns:a16="http://schemas.microsoft.com/office/drawing/2014/main" id="{0F84D2CF-2BCF-C64E-AD7A-89465413F669}"/>
              </a:ext>
            </a:extLst>
          </p:cNvPr>
          <p:cNvPicPr>
            <a:picLocks noChangeAspect="1"/>
          </p:cNvPicPr>
          <p:nvPr/>
        </p:nvPicPr>
        <p:blipFill>
          <a:blip r:embed="rId2"/>
          <a:stretch>
            <a:fillRect/>
          </a:stretch>
        </p:blipFill>
        <p:spPr>
          <a:xfrm>
            <a:off x="2369216" y="1447159"/>
            <a:ext cx="7524328" cy="3057330"/>
          </a:xfrm>
          <a:prstGeom prst="rect">
            <a:avLst/>
          </a:prstGeom>
        </p:spPr>
      </p:pic>
      <p:sp>
        <p:nvSpPr>
          <p:cNvPr id="6" name="Rectangle 5">
            <a:extLst>
              <a:ext uri="{FF2B5EF4-FFF2-40B4-BE49-F238E27FC236}">
                <a16:creationId xmlns:a16="http://schemas.microsoft.com/office/drawing/2014/main" id="{33733A5E-9FDC-5640-B492-3550895A0208}"/>
              </a:ext>
            </a:extLst>
          </p:cNvPr>
          <p:cNvSpPr/>
          <p:nvPr/>
        </p:nvSpPr>
        <p:spPr>
          <a:xfrm>
            <a:off x="3582135" y="1111942"/>
            <a:ext cx="4329070" cy="369332"/>
          </a:xfrm>
          <a:prstGeom prst="rect">
            <a:avLst/>
          </a:prstGeom>
        </p:spPr>
        <p:txBody>
          <a:bodyPr wrap="none">
            <a:spAutoFit/>
          </a:bodyPr>
          <a:lstStyle/>
          <a:p>
            <a:r>
              <a:rPr lang="en-US" b="1" dirty="0">
                <a:solidFill>
                  <a:srgbClr val="000000"/>
                </a:solidFill>
                <a:latin typeface="Times" pitchFamily="2" charset="0"/>
              </a:rPr>
              <a:t>Event/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DstMucTrack.h</a:t>
            </a:r>
            <a:endParaRPr lang="en-US" b="1" dirty="0">
              <a:solidFill>
                <a:srgbClr val="000000"/>
              </a:solidFill>
              <a:latin typeface="Times" pitchFamily="2" charset="0"/>
            </a:endParaRPr>
          </a:p>
        </p:txBody>
      </p:sp>
      <p:pic>
        <p:nvPicPr>
          <p:cNvPr id="7" name="Picture 6">
            <a:extLst>
              <a:ext uri="{FF2B5EF4-FFF2-40B4-BE49-F238E27FC236}">
                <a16:creationId xmlns:a16="http://schemas.microsoft.com/office/drawing/2014/main" id="{D54DAA0D-7EDA-B943-8582-42CFE7AD68C7}"/>
              </a:ext>
            </a:extLst>
          </p:cNvPr>
          <p:cNvPicPr>
            <a:picLocks noChangeAspect="1"/>
          </p:cNvPicPr>
          <p:nvPr/>
        </p:nvPicPr>
        <p:blipFill>
          <a:blip r:embed="rId3"/>
          <a:stretch>
            <a:fillRect/>
          </a:stretch>
        </p:blipFill>
        <p:spPr>
          <a:xfrm>
            <a:off x="2370704" y="5498598"/>
            <a:ext cx="6787480" cy="494920"/>
          </a:xfrm>
          <a:prstGeom prst="rect">
            <a:avLst/>
          </a:prstGeom>
        </p:spPr>
      </p:pic>
      <p:pic>
        <p:nvPicPr>
          <p:cNvPr id="8" name="Picture 7">
            <a:extLst>
              <a:ext uri="{FF2B5EF4-FFF2-40B4-BE49-F238E27FC236}">
                <a16:creationId xmlns:a16="http://schemas.microsoft.com/office/drawing/2014/main" id="{916E367B-C836-8E41-AE74-1B594182C377}"/>
              </a:ext>
            </a:extLst>
          </p:cNvPr>
          <p:cNvPicPr>
            <a:picLocks noChangeAspect="1"/>
          </p:cNvPicPr>
          <p:nvPr/>
        </p:nvPicPr>
        <p:blipFill rotWithShape="1">
          <a:blip r:embed="rId4"/>
          <a:srcRect l="4715" t="13149" r="12809" b="-8062"/>
          <a:stretch/>
        </p:blipFill>
        <p:spPr>
          <a:xfrm>
            <a:off x="2370704" y="6150688"/>
            <a:ext cx="6787480" cy="216024"/>
          </a:xfrm>
          <a:prstGeom prst="rect">
            <a:avLst/>
          </a:prstGeom>
        </p:spPr>
      </p:pic>
      <p:sp>
        <p:nvSpPr>
          <p:cNvPr id="9" name="TextBox 8">
            <a:extLst>
              <a:ext uri="{FF2B5EF4-FFF2-40B4-BE49-F238E27FC236}">
                <a16:creationId xmlns:a16="http://schemas.microsoft.com/office/drawing/2014/main" id="{4D969A6A-58B8-AA4E-9F93-B5D970D57979}"/>
              </a:ext>
            </a:extLst>
          </p:cNvPr>
          <p:cNvSpPr txBox="1"/>
          <p:nvPr/>
        </p:nvSpPr>
        <p:spPr>
          <a:xfrm>
            <a:off x="3323692" y="4973332"/>
            <a:ext cx="5544616" cy="369332"/>
          </a:xfrm>
          <a:prstGeom prst="rect">
            <a:avLst/>
          </a:prstGeom>
          <a:noFill/>
        </p:spPr>
        <p:txBody>
          <a:bodyPr wrap="square" rtlCol="0">
            <a:spAutoFit/>
          </a:bodyPr>
          <a:lstStyle/>
          <a:p>
            <a:r>
              <a:rPr lang="zh-CN" altLang="en-US" dirty="0"/>
              <a:t>例子：</a:t>
            </a:r>
            <a:r>
              <a:rPr lang="en-US" altLang="zh-CN" b="1" dirty="0"/>
              <a:t>Analysis/Physics/</a:t>
            </a:r>
            <a:r>
              <a:rPr lang="en-US" altLang="zh-CN" b="1" dirty="0" err="1"/>
              <a:t>PsiPrime</a:t>
            </a:r>
            <a:r>
              <a:rPr lang="en-US" altLang="zh-CN" b="1" dirty="0"/>
              <a:t>/</a:t>
            </a:r>
            <a:r>
              <a:rPr lang="en-US" altLang="zh-CN" b="1" dirty="0" err="1"/>
              <a:t>PipiJpsiAlg</a:t>
            </a:r>
            <a:endParaRPr lang="en-US" altLang="zh-CN" b="1" dirty="0"/>
          </a:p>
        </p:txBody>
      </p:sp>
    </p:spTree>
    <p:extLst>
      <p:ext uri="{BB962C8B-B14F-4D97-AF65-F5344CB8AC3E}">
        <p14:creationId xmlns:p14="http://schemas.microsoft.com/office/powerpoint/2010/main" val="3151361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灯片编号占位符 5"/>
          <p:cNvSpPr>
            <a:spLocks noGrp="1"/>
          </p:cNvSpPr>
          <p:nvPr>
            <p:ph type="sldNum" sz="quarter" idx="12"/>
          </p:nvPr>
        </p:nvSpPr>
        <p:spPr>
          <a:noFill/>
        </p:spPr>
        <p:txBody>
          <a:bodyPr/>
          <a:lstStyle/>
          <a:p>
            <a:fld id="{E170BFBD-EDD1-4DA0-A698-A54DF8AA10B6}" type="slidenum">
              <a:rPr lang="zh-CN" altLang="en-US" smtClean="0"/>
              <a:pPr/>
              <a:t>109</a:t>
            </a:fld>
            <a:endParaRPr lang="en-US" altLang="zh-CN"/>
          </a:p>
        </p:txBody>
      </p:sp>
      <p:sp>
        <p:nvSpPr>
          <p:cNvPr id="62468" name="Rectangle 3"/>
          <p:cNvSpPr>
            <a:spLocks noGrp="1" noChangeArrowheads="1"/>
          </p:cNvSpPr>
          <p:nvPr>
            <p:ph type="body" idx="1"/>
          </p:nvPr>
        </p:nvSpPr>
        <p:spPr>
          <a:xfrm>
            <a:off x="609600" y="1110800"/>
            <a:ext cx="6568282" cy="2613279"/>
          </a:xfrm>
        </p:spPr>
        <p:txBody>
          <a:bodyPr>
            <a:normAutofit/>
          </a:bodyPr>
          <a:lstStyle/>
          <a:p>
            <a:pPr eaLnBrk="1" hangingPunct="1"/>
            <a:r>
              <a:rPr lang="zh-CN" altLang="en-US" sz="2000" dirty="0"/>
              <a:t>在高亮度条件下，高精度的物理分析要求能够在大量的末态带电粒子径迹中精确区分它们来自于事例的初级顶点还是次级顶点 </a:t>
            </a:r>
          </a:p>
          <a:p>
            <a:pPr eaLnBrk="1" hangingPunct="1"/>
            <a:r>
              <a:rPr lang="zh-CN" altLang="en-US" sz="2000" dirty="0"/>
              <a:t>初级顶点：位于对撞点，其分布依赖于对撞束团的形状 </a:t>
            </a:r>
          </a:p>
          <a:p>
            <a:pPr eaLnBrk="1" hangingPunct="1"/>
            <a:r>
              <a:rPr lang="zh-CN" altLang="en-US" sz="2000" dirty="0"/>
              <a:t>次级顶点：主要是</a:t>
            </a:r>
            <a:r>
              <a:rPr lang="en-US" altLang="zh-CN" sz="2000" dirty="0"/>
              <a:t>Ks</a:t>
            </a:r>
            <a:r>
              <a:rPr lang="zh-CN" altLang="en-US" sz="2000" dirty="0"/>
              <a:t>和</a:t>
            </a:r>
            <a:r>
              <a:rPr lang="en-US" altLang="zh-CN" sz="2000" dirty="0">
                <a:latin typeface="Symbol" pitchFamily="18" charset="2"/>
              </a:rPr>
              <a:t>L </a:t>
            </a:r>
            <a:r>
              <a:rPr lang="en-US" altLang="zh-CN" sz="2000" dirty="0" err="1">
                <a:latin typeface="Symbol" pitchFamily="18" charset="2"/>
              </a:rPr>
              <a:t>L</a:t>
            </a:r>
            <a:r>
              <a:rPr lang="en-US" altLang="zh-CN" sz="2000" dirty="0" err="1"/>
              <a:t>bar</a:t>
            </a:r>
            <a:r>
              <a:rPr lang="en-US" altLang="zh-CN" sz="2000" dirty="0"/>
              <a:t> </a:t>
            </a:r>
            <a:r>
              <a:rPr lang="zh-CN" altLang="en-US" sz="2000" dirty="0"/>
              <a:t>的衰变点，其相对于事例对撞点有一定的飞行距离 </a:t>
            </a:r>
          </a:p>
        </p:txBody>
      </p:sp>
      <p:sp>
        <p:nvSpPr>
          <p:cNvPr id="62469" name="Rectangle 5"/>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zh-CN" altLang="en-US"/>
          </a:p>
        </p:txBody>
      </p:sp>
      <p:pic>
        <p:nvPicPr>
          <p:cNvPr id="62470" name="Picture 6"/>
          <p:cNvPicPr>
            <a:picLocks noChangeAspect="1" noChangeArrowheads="1"/>
          </p:cNvPicPr>
          <p:nvPr/>
        </p:nvPicPr>
        <p:blipFill>
          <a:blip r:embed="rId2" cstate="print"/>
          <a:srcRect/>
          <a:stretch>
            <a:fillRect/>
          </a:stretch>
        </p:blipFill>
        <p:spPr bwMode="auto">
          <a:xfrm>
            <a:off x="2003973" y="4060302"/>
            <a:ext cx="3132806" cy="2616441"/>
          </a:xfrm>
          <a:prstGeom prst="rect">
            <a:avLst/>
          </a:prstGeom>
          <a:noFill/>
          <a:ln w="9525">
            <a:noFill/>
            <a:miter lim="800000"/>
            <a:headEnd/>
            <a:tailEnd/>
          </a:ln>
        </p:spPr>
      </p:pic>
      <p:pic>
        <p:nvPicPr>
          <p:cNvPr id="62472" name="Picture 8"/>
          <p:cNvPicPr>
            <a:picLocks noChangeAspect="1" noChangeArrowheads="1"/>
          </p:cNvPicPr>
          <p:nvPr/>
        </p:nvPicPr>
        <p:blipFill>
          <a:blip r:embed="rId3" cstate="print"/>
          <a:srcRect/>
          <a:stretch>
            <a:fillRect/>
          </a:stretch>
        </p:blipFill>
        <p:spPr bwMode="auto">
          <a:xfrm>
            <a:off x="2268940" y="3792015"/>
            <a:ext cx="2776537" cy="268287"/>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8022222" y="1052736"/>
            <a:ext cx="3275582" cy="2109546"/>
          </a:xfrm>
          <a:prstGeom prst="rect">
            <a:avLst/>
          </a:prstGeom>
          <a:noFill/>
          <a:ln w="9525">
            <a:noFill/>
            <a:miter lim="800000"/>
            <a:headEnd/>
            <a:tailEnd/>
          </a:ln>
        </p:spPr>
      </p:pic>
      <p:sp>
        <p:nvSpPr>
          <p:cNvPr id="5" name="标题 4">
            <a:extLst>
              <a:ext uri="{FF2B5EF4-FFF2-40B4-BE49-F238E27FC236}">
                <a16:creationId xmlns:a16="http://schemas.microsoft.com/office/drawing/2014/main" id="{381EC4DA-C813-4B38-9C8A-4CC7F2D1D32C}"/>
              </a:ext>
            </a:extLst>
          </p:cNvPr>
          <p:cNvSpPr>
            <a:spLocks noGrp="1"/>
          </p:cNvSpPr>
          <p:nvPr>
            <p:ph type="title"/>
          </p:nvPr>
        </p:nvSpPr>
        <p:spPr/>
        <p:txBody>
          <a:bodyPr/>
          <a:lstStyle/>
          <a:p>
            <a:r>
              <a:rPr lang="zh-CN" altLang="en-US" dirty="0"/>
              <a:t>事例顶点重建 </a:t>
            </a:r>
          </a:p>
        </p:txBody>
      </p:sp>
      <p:pic>
        <p:nvPicPr>
          <p:cNvPr id="6" name="图片 5">
            <a:extLst>
              <a:ext uri="{FF2B5EF4-FFF2-40B4-BE49-F238E27FC236}">
                <a16:creationId xmlns:a16="http://schemas.microsoft.com/office/drawing/2014/main" id="{5E205AB5-3F6E-43F9-925C-4C0B22106868}"/>
              </a:ext>
            </a:extLst>
          </p:cNvPr>
          <p:cNvPicPr>
            <a:picLocks noChangeAspect="1"/>
          </p:cNvPicPr>
          <p:nvPr/>
        </p:nvPicPr>
        <p:blipFill>
          <a:blip r:embed="rId5"/>
          <a:stretch>
            <a:fillRect/>
          </a:stretch>
        </p:blipFill>
        <p:spPr>
          <a:xfrm>
            <a:off x="6189203" y="3913526"/>
            <a:ext cx="4982166" cy="494843"/>
          </a:xfrm>
          <a:prstGeom prst="rect">
            <a:avLst/>
          </a:prstGeom>
        </p:spPr>
      </p:pic>
      <p:pic>
        <p:nvPicPr>
          <p:cNvPr id="2" name="Picture 1">
            <a:extLst>
              <a:ext uri="{FF2B5EF4-FFF2-40B4-BE49-F238E27FC236}">
                <a16:creationId xmlns:a16="http://schemas.microsoft.com/office/drawing/2014/main" id="{74608904-ECDF-524C-863A-9274978F4DCC}"/>
              </a:ext>
            </a:extLst>
          </p:cNvPr>
          <p:cNvPicPr>
            <a:picLocks noChangeAspect="1"/>
          </p:cNvPicPr>
          <p:nvPr/>
        </p:nvPicPr>
        <p:blipFill>
          <a:blip r:embed="rId6"/>
          <a:stretch>
            <a:fillRect/>
          </a:stretch>
        </p:blipFill>
        <p:spPr>
          <a:xfrm>
            <a:off x="6456040" y="4625944"/>
            <a:ext cx="4613088" cy="171624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52618-D103-40C3-9AA0-05F9E2D95875}"/>
              </a:ext>
            </a:extLst>
          </p:cNvPr>
          <p:cNvSpPr>
            <a:spLocks noGrp="1"/>
          </p:cNvSpPr>
          <p:nvPr>
            <p:ph type="title"/>
          </p:nvPr>
        </p:nvSpPr>
        <p:spPr/>
        <p:txBody>
          <a:bodyPr/>
          <a:lstStyle/>
          <a:p>
            <a:r>
              <a:rPr lang="zh-CN" altLang="en-US" dirty="0"/>
              <a:t>事例的探测</a:t>
            </a:r>
          </a:p>
        </p:txBody>
      </p:sp>
      <p:sp>
        <p:nvSpPr>
          <p:cNvPr id="3" name="灯片编号占位符 2">
            <a:extLst>
              <a:ext uri="{FF2B5EF4-FFF2-40B4-BE49-F238E27FC236}">
                <a16:creationId xmlns:a16="http://schemas.microsoft.com/office/drawing/2014/main" id="{E954A2AE-E5D9-414A-964E-5B4A7777C9C2}"/>
              </a:ext>
            </a:extLst>
          </p:cNvPr>
          <p:cNvSpPr>
            <a:spLocks noGrp="1"/>
          </p:cNvSpPr>
          <p:nvPr>
            <p:ph type="sldNum" sz="quarter" idx="12"/>
          </p:nvPr>
        </p:nvSpPr>
        <p:spPr/>
        <p:txBody>
          <a:bodyPr/>
          <a:lstStyle/>
          <a:p>
            <a:fld id="{0C913308-F349-4B6D-A68A-DD1791B4A57B}" type="slidenum">
              <a:rPr lang="zh-CN" altLang="en-US" smtClean="0"/>
              <a:pPr/>
              <a:t>11</a:t>
            </a:fld>
            <a:endParaRPr lang="zh-CN" altLang="en-US" dirty="0"/>
          </a:p>
        </p:txBody>
      </p:sp>
      <p:sp>
        <p:nvSpPr>
          <p:cNvPr id="4" name="TextBox 9">
            <a:extLst>
              <a:ext uri="{FF2B5EF4-FFF2-40B4-BE49-F238E27FC236}">
                <a16:creationId xmlns:a16="http://schemas.microsoft.com/office/drawing/2014/main" id="{70040F15-2E64-4919-BCE7-04727EAC4065}"/>
              </a:ext>
            </a:extLst>
          </p:cNvPr>
          <p:cNvSpPr txBox="1"/>
          <p:nvPr/>
        </p:nvSpPr>
        <p:spPr>
          <a:xfrm>
            <a:off x="2063551" y="1407368"/>
            <a:ext cx="2664296" cy="461665"/>
          </a:xfrm>
          <a:prstGeom prst="rect">
            <a:avLst/>
          </a:prstGeom>
          <a:noFill/>
        </p:spPr>
        <p:txBody>
          <a:bodyPr wrap="square" rtlCol="0">
            <a:spAutoFit/>
          </a:bodyPr>
          <a:lstStyle/>
          <a:p>
            <a:pPr algn="ctr"/>
            <a:r>
              <a:rPr lang="en-US" sz="2400" dirty="0"/>
              <a:t>J/</a:t>
            </a:r>
            <a:r>
              <a:rPr lang="en-US" sz="2400" dirty="0" err="1">
                <a:latin typeface="Symbol" pitchFamily="2" charset="2"/>
              </a:rPr>
              <a:t>Y</a:t>
            </a:r>
            <a:r>
              <a:rPr lang="en-US" sz="2400" dirty="0" err="1">
                <a:sym typeface="Wingdings" pitchFamily="2" charset="2"/>
              </a:rPr>
              <a:t>e</a:t>
            </a:r>
            <a:r>
              <a:rPr lang="en-US" sz="2400" baseline="30000" dirty="0" err="1">
                <a:sym typeface="Wingdings" pitchFamily="2" charset="2"/>
              </a:rPr>
              <a:t>+</a:t>
            </a:r>
            <a:r>
              <a:rPr lang="en-US" sz="2400" dirty="0" err="1">
                <a:sym typeface="Wingdings" pitchFamily="2" charset="2"/>
              </a:rPr>
              <a:t>e</a:t>
            </a:r>
            <a:r>
              <a:rPr lang="en-US" sz="2400" baseline="30000" dirty="0">
                <a:sym typeface="Wingdings" pitchFamily="2" charset="2"/>
              </a:rPr>
              <a:t>-</a:t>
            </a:r>
            <a:endParaRPr lang="en-US" sz="2400" baseline="30000" dirty="0"/>
          </a:p>
        </p:txBody>
      </p:sp>
      <p:sp>
        <p:nvSpPr>
          <p:cNvPr id="5" name="TextBox 10">
            <a:extLst>
              <a:ext uri="{FF2B5EF4-FFF2-40B4-BE49-F238E27FC236}">
                <a16:creationId xmlns:a16="http://schemas.microsoft.com/office/drawing/2014/main" id="{5D9EF4D2-3228-4EB5-8078-BDB1C83948BE}"/>
              </a:ext>
            </a:extLst>
          </p:cNvPr>
          <p:cNvSpPr txBox="1"/>
          <p:nvPr/>
        </p:nvSpPr>
        <p:spPr>
          <a:xfrm>
            <a:off x="7636221" y="1407367"/>
            <a:ext cx="2664296" cy="461665"/>
          </a:xfrm>
          <a:prstGeom prst="rect">
            <a:avLst/>
          </a:prstGeom>
          <a:noFill/>
        </p:spPr>
        <p:txBody>
          <a:bodyPr wrap="square" rtlCol="0">
            <a:spAutoFit/>
          </a:bodyPr>
          <a:lstStyle/>
          <a:p>
            <a:pPr algn="ctr"/>
            <a:r>
              <a:rPr lang="en-US" sz="2400" dirty="0"/>
              <a:t>J/</a:t>
            </a:r>
            <a:r>
              <a:rPr lang="en-US" sz="2400" dirty="0" err="1">
                <a:latin typeface="Symbol" pitchFamily="2" charset="2"/>
              </a:rPr>
              <a:t>Y</a:t>
            </a:r>
            <a:r>
              <a:rPr lang="en-US" sz="2400" dirty="0" err="1">
                <a:sym typeface="Wingdings" pitchFamily="2" charset="2"/>
              </a:rPr>
              <a:t></a:t>
            </a:r>
            <a:r>
              <a:rPr lang="en-US" sz="2400" dirty="0" err="1">
                <a:latin typeface="Symbol" pitchFamily="2" charset="2"/>
                <a:sym typeface="Wingdings" pitchFamily="2" charset="2"/>
              </a:rPr>
              <a:t>m</a:t>
            </a:r>
            <a:r>
              <a:rPr lang="en-US" sz="2400" baseline="30000" dirty="0" err="1">
                <a:sym typeface="Wingdings" pitchFamily="2" charset="2"/>
              </a:rPr>
              <a:t>+</a:t>
            </a:r>
            <a:r>
              <a:rPr lang="en-US" sz="2400" dirty="0" err="1">
                <a:latin typeface="Symbol" pitchFamily="2" charset="2"/>
                <a:sym typeface="Wingdings" pitchFamily="2" charset="2"/>
              </a:rPr>
              <a:t>m</a:t>
            </a:r>
            <a:r>
              <a:rPr lang="en-US" sz="2400" baseline="30000" dirty="0">
                <a:sym typeface="Wingdings" pitchFamily="2" charset="2"/>
              </a:rPr>
              <a:t>-</a:t>
            </a:r>
            <a:endParaRPr lang="en-US" sz="2400" baseline="30000" dirty="0"/>
          </a:p>
        </p:txBody>
      </p:sp>
      <p:pic>
        <p:nvPicPr>
          <p:cNvPr id="8" name="图片 7">
            <a:extLst>
              <a:ext uri="{FF2B5EF4-FFF2-40B4-BE49-F238E27FC236}">
                <a16:creationId xmlns:a16="http://schemas.microsoft.com/office/drawing/2014/main" id="{E67DBD2F-E09A-4D7C-906A-D15E9E6C5D98}"/>
              </a:ext>
            </a:extLst>
          </p:cNvPr>
          <p:cNvPicPr>
            <a:picLocks noChangeAspect="1"/>
          </p:cNvPicPr>
          <p:nvPr/>
        </p:nvPicPr>
        <p:blipFill>
          <a:blip r:embed="rId2"/>
          <a:stretch>
            <a:fillRect/>
          </a:stretch>
        </p:blipFill>
        <p:spPr>
          <a:xfrm>
            <a:off x="6744072" y="2060847"/>
            <a:ext cx="4124477" cy="4068234"/>
          </a:xfrm>
          <a:prstGeom prst="rect">
            <a:avLst/>
          </a:prstGeom>
        </p:spPr>
      </p:pic>
      <p:pic>
        <p:nvPicPr>
          <p:cNvPr id="9" name="图片 8">
            <a:extLst>
              <a:ext uri="{FF2B5EF4-FFF2-40B4-BE49-F238E27FC236}">
                <a16:creationId xmlns:a16="http://schemas.microsoft.com/office/drawing/2014/main" id="{4A572F84-0471-45AB-8DDD-D7D68A9286A3}"/>
              </a:ext>
            </a:extLst>
          </p:cNvPr>
          <p:cNvPicPr>
            <a:picLocks noChangeAspect="1"/>
          </p:cNvPicPr>
          <p:nvPr/>
        </p:nvPicPr>
        <p:blipFill>
          <a:blip r:embed="rId3"/>
          <a:stretch>
            <a:fillRect/>
          </a:stretch>
        </p:blipFill>
        <p:spPr>
          <a:xfrm>
            <a:off x="1323451" y="2128436"/>
            <a:ext cx="3997456" cy="3933055"/>
          </a:xfrm>
          <a:prstGeom prst="rect">
            <a:avLst/>
          </a:prstGeom>
        </p:spPr>
      </p:pic>
    </p:spTree>
    <p:extLst>
      <p:ext uri="{BB962C8B-B14F-4D97-AF65-F5344CB8AC3E}">
        <p14:creationId xmlns:p14="http://schemas.microsoft.com/office/powerpoint/2010/main" val="12973806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70F107-6E28-5E45-A913-46A93EDA403E}"/>
              </a:ext>
            </a:extLst>
          </p:cNvPr>
          <p:cNvSpPr>
            <a:spLocks noGrp="1"/>
          </p:cNvSpPr>
          <p:nvPr>
            <p:ph type="title"/>
          </p:nvPr>
        </p:nvSpPr>
        <p:spPr/>
        <p:txBody>
          <a:bodyPr/>
          <a:lstStyle/>
          <a:p>
            <a:r>
              <a:rPr lang="zh-CN" altLang="en-US" dirty="0"/>
              <a:t>分析算法中径迹顶点相关的条件</a:t>
            </a:r>
            <a:endParaRPr lang="en-US" dirty="0"/>
          </a:p>
        </p:txBody>
      </p:sp>
      <p:sp>
        <p:nvSpPr>
          <p:cNvPr id="4" name="Slide Number Placeholder 3">
            <a:extLst>
              <a:ext uri="{FF2B5EF4-FFF2-40B4-BE49-F238E27FC236}">
                <a16:creationId xmlns:a16="http://schemas.microsoft.com/office/drawing/2014/main" id="{600A1351-0CF2-0D47-9F31-823F90A80466}"/>
              </a:ext>
            </a:extLst>
          </p:cNvPr>
          <p:cNvSpPr>
            <a:spLocks noGrp="1"/>
          </p:cNvSpPr>
          <p:nvPr>
            <p:ph type="sldNum" sz="quarter" idx="12"/>
          </p:nvPr>
        </p:nvSpPr>
        <p:spPr/>
        <p:txBody>
          <a:bodyPr/>
          <a:lstStyle/>
          <a:p>
            <a:fld id="{0C913308-F349-4B6D-A68A-DD1791B4A57B}" type="slidenum">
              <a:rPr lang="zh-CN" altLang="en-US" smtClean="0"/>
              <a:pPr/>
              <a:t>110</a:t>
            </a:fld>
            <a:endParaRPr lang="zh-CN" altLang="en-US" dirty="0"/>
          </a:p>
        </p:txBody>
      </p:sp>
      <p:pic>
        <p:nvPicPr>
          <p:cNvPr id="6" name="Picture 5">
            <a:extLst>
              <a:ext uri="{FF2B5EF4-FFF2-40B4-BE49-F238E27FC236}">
                <a16:creationId xmlns:a16="http://schemas.microsoft.com/office/drawing/2014/main" id="{D1C46393-D309-FE4C-AE2C-02CE3E50C11E}"/>
              </a:ext>
            </a:extLst>
          </p:cNvPr>
          <p:cNvPicPr>
            <a:picLocks noChangeAspect="1"/>
          </p:cNvPicPr>
          <p:nvPr/>
        </p:nvPicPr>
        <p:blipFill>
          <a:blip r:embed="rId2"/>
          <a:stretch>
            <a:fillRect/>
          </a:stretch>
        </p:blipFill>
        <p:spPr>
          <a:xfrm>
            <a:off x="2101850" y="1655701"/>
            <a:ext cx="7988300" cy="3924300"/>
          </a:xfrm>
          <a:prstGeom prst="rect">
            <a:avLst/>
          </a:prstGeom>
        </p:spPr>
      </p:pic>
      <p:cxnSp>
        <p:nvCxnSpPr>
          <p:cNvPr id="8" name="Straight Arrow Connector 7">
            <a:extLst>
              <a:ext uri="{FF2B5EF4-FFF2-40B4-BE49-F238E27FC236}">
                <a16:creationId xmlns:a16="http://schemas.microsoft.com/office/drawing/2014/main" id="{AF2B4EB5-9DCD-DF45-A4C4-E142D98B9FA5}"/>
              </a:ext>
            </a:extLst>
          </p:cNvPr>
          <p:cNvCxnSpPr/>
          <p:nvPr/>
        </p:nvCxnSpPr>
        <p:spPr>
          <a:xfrm>
            <a:off x="5375920" y="2780928"/>
            <a:ext cx="936104"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E775CEE-E043-8C4D-8277-B46E4C6F0BAC}"/>
              </a:ext>
            </a:extLst>
          </p:cNvPr>
          <p:cNvSpPr txBox="1"/>
          <p:nvPr/>
        </p:nvSpPr>
        <p:spPr>
          <a:xfrm>
            <a:off x="6456040" y="2564904"/>
            <a:ext cx="2448272" cy="369332"/>
          </a:xfrm>
          <a:prstGeom prst="rect">
            <a:avLst/>
          </a:prstGeom>
          <a:noFill/>
        </p:spPr>
        <p:txBody>
          <a:bodyPr wrap="square" rtlCol="0">
            <a:spAutoFit/>
          </a:bodyPr>
          <a:lstStyle/>
          <a:p>
            <a:r>
              <a:rPr lang="zh-CN" altLang="en-US" dirty="0">
                <a:solidFill>
                  <a:srgbClr val="C00000"/>
                </a:solidFill>
                <a:latin typeface="SimHei" panose="02010609060101010101" pitchFamily="49" charset="-122"/>
                <a:ea typeface="SimHei" panose="02010609060101010101" pitchFamily="49" charset="-122"/>
              </a:rPr>
              <a:t>将</a:t>
            </a:r>
            <a:r>
              <a:rPr lang="en-US" altLang="zh-CN" dirty="0">
                <a:solidFill>
                  <a:srgbClr val="C00000"/>
                </a:solidFill>
                <a:ea typeface="SimHei" panose="02010609060101010101" pitchFamily="49" charset="-122"/>
              </a:rPr>
              <a:t>pivot</a:t>
            </a:r>
            <a:r>
              <a:rPr lang="zh-CN" altLang="en-US" dirty="0">
                <a:solidFill>
                  <a:srgbClr val="C00000"/>
                </a:solidFill>
                <a:latin typeface="SimHei" panose="02010609060101010101" pitchFamily="49" charset="-122"/>
                <a:ea typeface="SimHei" panose="02010609060101010101" pitchFamily="49" charset="-122"/>
              </a:rPr>
              <a:t>变换至</a:t>
            </a:r>
            <a:r>
              <a:rPr lang="en-US" altLang="zh-CN" dirty="0">
                <a:solidFill>
                  <a:srgbClr val="C00000"/>
                </a:solidFill>
                <a:latin typeface="SimHei" panose="02010609060101010101" pitchFamily="49" charset="-122"/>
                <a:ea typeface="SimHei" panose="02010609060101010101" pitchFamily="49" charset="-122"/>
              </a:rPr>
              <a:t>IP</a:t>
            </a:r>
            <a:endParaRPr lang="en-US" dirty="0">
              <a:solidFill>
                <a:srgbClr val="C00000"/>
              </a:solidFill>
              <a:latin typeface="SimHei" panose="02010609060101010101" pitchFamily="49" charset="-122"/>
              <a:ea typeface="SimHei" panose="02010609060101010101" pitchFamily="49" charset="-122"/>
            </a:endParaRPr>
          </a:p>
        </p:txBody>
      </p:sp>
      <p:cxnSp>
        <p:nvCxnSpPr>
          <p:cNvPr id="10" name="Straight Arrow Connector 9">
            <a:extLst>
              <a:ext uri="{FF2B5EF4-FFF2-40B4-BE49-F238E27FC236}">
                <a16:creationId xmlns:a16="http://schemas.microsoft.com/office/drawing/2014/main" id="{F54E5798-F885-7948-9047-D1403A27DD44}"/>
              </a:ext>
            </a:extLst>
          </p:cNvPr>
          <p:cNvCxnSpPr>
            <a:cxnSpLocks/>
          </p:cNvCxnSpPr>
          <p:nvPr/>
        </p:nvCxnSpPr>
        <p:spPr>
          <a:xfrm>
            <a:off x="4151784" y="3861048"/>
            <a:ext cx="1512168"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BDCD16-B92A-A94F-82F0-DA7ADC783E35}"/>
              </a:ext>
            </a:extLst>
          </p:cNvPr>
          <p:cNvSpPr txBox="1"/>
          <p:nvPr/>
        </p:nvSpPr>
        <p:spPr>
          <a:xfrm>
            <a:off x="5807968" y="3674135"/>
            <a:ext cx="3744416" cy="369332"/>
          </a:xfrm>
          <a:prstGeom prst="rect">
            <a:avLst/>
          </a:prstGeom>
          <a:noFill/>
        </p:spPr>
        <p:txBody>
          <a:bodyPr wrap="square" rtlCol="0">
            <a:spAutoFit/>
          </a:bodyPr>
          <a:lstStyle/>
          <a:p>
            <a:r>
              <a:rPr lang="en-US" altLang="zh-CN" dirty="0">
                <a:solidFill>
                  <a:srgbClr val="C00000"/>
                </a:solidFill>
                <a:ea typeface="SimHei" panose="02010609060101010101" pitchFamily="49" charset="-122"/>
              </a:rPr>
              <a:t>pivot</a:t>
            </a:r>
            <a:r>
              <a:rPr lang="zh-CN" altLang="en-US" dirty="0">
                <a:solidFill>
                  <a:srgbClr val="C00000"/>
                </a:solidFill>
                <a:latin typeface="SimHei" panose="02010609060101010101" pitchFamily="49" charset="-122"/>
                <a:ea typeface="SimHei" panose="02010609060101010101" pitchFamily="49" charset="-122"/>
              </a:rPr>
              <a:t>变换后的</a:t>
            </a:r>
            <a:r>
              <a:rPr lang="en-US" altLang="zh-CN" dirty="0">
                <a:solidFill>
                  <a:srgbClr val="C00000"/>
                </a:solidFill>
                <a:ea typeface="SimHei" panose="02010609060101010101" pitchFamily="49" charset="-122"/>
              </a:rPr>
              <a:t>helix[0]</a:t>
            </a:r>
            <a:r>
              <a:rPr lang="zh-CN" altLang="en-US" dirty="0">
                <a:solidFill>
                  <a:srgbClr val="C00000"/>
                </a:solidFill>
                <a:ea typeface="SimHei" panose="02010609060101010101" pitchFamily="49" charset="-122"/>
              </a:rPr>
              <a:t>、</a:t>
            </a:r>
            <a:r>
              <a:rPr lang="en-US" altLang="zh-CN" dirty="0">
                <a:solidFill>
                  <a:srgbClr val="C00000"/>
                </a:solidFill>
                <a:ea typeface="SimHei" panose="02010609060101010101" pitchFamily="49" charset="-122"/>
              </a:rPr>
              <a:t>helix[3]</a:t>
            </a:r>
            <a:endParaRPr lang="en-US" dirty="0">
              <a:solidFill>
                <a:srgbClr val="C00000"/>
              </a:solidFill>
              <a:latin typeface="SimHei" panose="02010609060101010101" pitchFamily="49" charset="-122"/>
              <a:ea typeface="SimHei" panose="02010609060101010101" pitchFamily="49" charset="-122"/>
            </a:endParaRPr>
          </a:p>
        </p:txBody>
      </p:sp>
      <p:sp>
        <p:nvSpPr>
          <p:cNvPr id="16" name="TextBox 15">
            <a:extLst>
              <a:ext uri="{FF2B5EF4-FFF2-40B4-BE49-F238E27FC236}">
                <a16:creationId xmlns:a16="http://schemas.microsoft.com/office/drawing/2014/main" id="{E79C16A4-102B-9C42-8A6F-633EACBF0EE8}"/>
              </a:ext>
            </a:extLst>
          </p:cNvPr>
          <p:cNvSpPr txBox="1"/>
          <p:nvPr/>
        </p:nvSpPr>
        <p:spPr>
          <a:xfrm>
            <a:off x="6600056" y="4265508"/>
            <a:ext cx="3789784" cy="400110"/>
          </a:xfrm>
          <a:prstGeom prst="rect">
            <a:avLst/>
          </a:prstGeom>
          <a:noFill/>
        </p:spPr>
        <p:txBody>
          <a:bodyPr wrap="square" rtlCol="0">
            <a:spAutoFit/>
          </a:bodyPr>
          <a:lstStyle/>
          <a:p>
            <a:r>
              <a:rPr lang="zh-CN" altLang="en-US" sz="2000" b="1" dirty="0">
                <a:solidFill>
                  <a:srgbClr val="C00000"/>
                </a:solidFill>
              </a:rPr>
              <a:t>结合</a:t>
            </a:r>
            <a:r>
              <a:rPr lang="en-US" altLang="zh-CN" sz="2000" b="1" dirty="0">
                <a:solidFill>
                  <a:srgbClr val="C00000"/>
                </a:solidFill>
              </a:rPr>
              <a:t>helix</a:t>
            </a:r>
            <a:r>
              <a:rPr lang="zh-CN" altLang="en-US" sz="2000" b="1" dirty="0">
                <a:solidFill>
                  <a:srgbClr val="C00000"/>
                </a:solidFill>
              </a:rPr>
              <a:t>参数定义加以理解</a:t>
            </a:r>
            <a:endParaRPr lang="en-US" sz="2000" b="1" dirty="0">
              <a:solidFill>
                <a:srgbClr val="C00000"/>
              </a:solidFill>
            </a:endParaRPr>
          </a:p>
        </p:txBody>
      </p:sp>
    </p:spTree>
    <p:extLst>
      <p:ext uri="{BB962C8B-B14F-4D97-AF65-F5344CB8AC3E}">
        <p14:creationId xmlns:p14="http://schemas.microsoft.com/office/powerpoint/2010/main" val="3702901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zh-CN" altLang="en-US" dirty="0"/>
              <a:t>离线刻度</a:t>
            </a:r>
            <a:br>
              <a:rPr lang="en-US" altLang="zh-CN" dirty="0"/>
            </a:br>
            <a:r>
              <a:rPr lang="en-US" altLang="zh-CN" dirty="0"/>
              <a:t>(Offline calibration)</a:t>
            </a:r>
            <a:endParaRPr lang="zh-CN" altLang="en-US" dirty="0"/>
          </a:p>
        </p:txBody>
      </p:sp>
    </p:spTree>
    <p:extLst>
      <p:ext uri="{BB962C8B-B14F-4D97-AF65-F5344CB8AC3E}">
        <p14:creationId xmlns:p14="http://schemas.microsoft.com/office/powerpoint/2010/main" val="39229797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灯片编号占位符 5"/>
          <p:cNvSpPr>
            <a:spLocks noGrp="1"/>
          </p:cNvSpPr>
          <p:nvPr>
            <p:ph type="sldNum" sz="quarter" idx="12"/>
          </p:nvPr>
        </p:nvSpPr>
        <p:spPr>
          <a:noFill/>
        </p:spPr>
        <p:txBody>
          <a:bodyPr/>
          <a:lstStyle/>
          <a:p>
            <a:fld id="{4E8EB664-7FED-4B1C-A5E2-63ED30DA2AC7}" type="slidenum">
              <a:rPr lang="zh-CN" altLang="en-US" smtClean="0"/>
              <a:pPr/>
              <a:t>112</a:t>
            </a:fld>
            <a:endParaRPr lang="en-US" altLang="zh-CN"/>
          </a:p>
        </p:txBody>
      </p:sp>
      <p:sp>
        <p:nvSpPr>
          <p:cNvPr id="69635" name="Rectangle 2"/>
          <p:cNvSpPr>
            <a:spLocks noGrp="1" noChangeArrowheads="1"/>
          </p:cNvSpPr>
          <p:nvPr>
            <p:ph type="title"/>
          </p:nvPr>
        </p:nvSpPr>
        <p:spPr>
          <a:noFill/>
        </p:spPr>
        <p:txBody>
          <a:bodyPr/>
          <a:lstStyle/>
          <a:p>
            <a:pPr eaLnBrk="1" hangingPunct="1"/>
            <a:r>
              <a:rPr lang="zh-CN" altLang="en-US" dirty="0"/>
              <a:t>目的</a:t>
            </a:r>
          </a:p>
        </p:txBody>
      </p:sp>
      <p:sp>
        <p:nvSpPr>
          <p:cNvPr id="69636" name="Rectangle 3"/>
          <p:cNvSpPr>
            <a:spLocks noGrp="1" noChangeArrowheads="1"/>
          </p:cNvSpPr>
          <p:nvPr>
            <p:ph type="body" idx="1"/>
          </p:nvPr>
        </p:nvSpPr>
        <p:spPr>
          <a:xfrm>
            <a:off x="609600" y="1340769"/>
            <a:ext cx="10887000" cy="5001419"/>
          </a:xfrm>
        </p:spPr>
        <p:txBody>
          <a:bodyPr/>
          <a:lstStyle/>
          <a:p>
            <a:pPr eaLnBrk="1" hangingPunct="1">
              <a:lnSpc>
                <a:spcPct val="90000"/>
              </a:lnSpc>
            </a:pPr>
            <a:r>
              <a:rPr lang="zh-CN" altLang="en-US" sz="2400" dirty="0">
                <a:solidFill>
                  <a:srgbClr val="0070C0"/>
                </a:solidFill>
              </a:rPr>
              <a:t>提供事例重建所需要的函数关系</a:t>
            </a:r>
            <a:endParaRPr lang="zh-CN" altLang="en-US" sz="1800" dirty="0">
              <a:solidFill>
                <a:srgbClr val="0070C0"/>
              </a:solidFill>
            </a:endParaRPr>
          </a:p>
          <a:p>
            <a:pPr marL="669925" lvl="1" indent="-325438">
              <a:lnSpc>
                <a:spcPct val="90000"/>
              </a:lnSpc>
            </a:pPr>
            <a:r>
              <a:rPr lang="zh-CN" altLang="en-US" sz="2000" dirty="0"/>
              <a:t>如</a:t>
            </a:r>
            <a:r>
              <a:rPr lang="en-US" altLang="zh-CN" sz="2000" dirty="0"/>
              <a:t>MDC</a:t>
            </a:r>
            <a:r>
              <a:rPr lang="zh-CN" altLang="en-US" sz="2000" dirty="0"/>
              <a:t>的时间</a:t>
            </a:r>
            <a:r>
              <a:rPr lang="en-US" altLang="zh-CN" sz="2000" dirty="0"/>
              <a:t>-</a:t>
            </a:r>
            <a:r>
              <a:rPr lang="zh-CN" altLang="en-US" sz="2000" dirty="0"/>
              <a:t>距离的转换关系</a:t>
            </a:r>
            <a:endParaRPr lang="en-US" altLang="zh-CN" sz="2000" dirty="0"/>
          </a:p>
          <a:p>
            <a:pPr marL="669925" lvl="1" indent="-325438">
              <a:lnSpc>
                <a:spcPct val="90000"/>
              </a:lnSpc>
            </a:pPr>
            <a:r>
              <a:rPr lang="zh-CN" altLang="en-US" sz="2000" dirty="0"/>
              <a:t>如</a:t>
            </a:r>
            <a:r>
              <a:rPr lang="en-US" altLang="zh-CN" sz="2000" dirty="0"/>
              <a:t>EMC</a:t>
            </a:r>
            <a:r>
              <a:rPr lang="zh-CN" altLang="en-US" sz="2000" dirty="0"/>
              <a:t>的</a:t>
            </a:r>
            <a:r>
              <a:rPr lang="en-US" altLang="zh-CN" sz="2000" dirty="0"/>
              <a:t>ADC</a:t>
            </a:r>
            <a:r>
              <a:rPr lang="zh-CN" altLang="en-US" sz="2000" dirty="0"/>
              <a:t>与能量沉积的转换</a:t>
            </a:r>
          </a:p>
          <a:p>
            <a:pPr eaLnBrk="1" hangingPunct="1">
              <a:lnSpc>
                <a:spcPct val="90000"/>
              </a:lnSpc>
            </a:pPr>
            <a:r>
              <a:rPr lang="zh-CN" altLang="en-US" sz="2400" dirty="0">
                <a:solidFill>
                  <a:srgbClr val="0070C0"/>
                </a:solidFill>
              </a:rPr>
              <a:t>探测器不同部位的响应存在差别，需要通过刻度消除这些差别</a:t>
            </a:r>
          </a:p>
          <a:p>
            <a:pPr marL="669925" lvl="1" indent="-325438">
              <a:lnSpc>
                <a:spcPct val="90000"/>
              </a:lnSpc>
            </a:pPr>
            <a:r>
              <a:rPr lang="zh-CN" altLang="en-US" sz="2000" dirty="0"/>
              <a:t>如电子学</a:t>
            </a:r>
            <a:r>
              <a:rPr lang="en-US" altLang="zh-CN" sz="2000" dirty="0"/>
              <a:t>T0</a:t>
            </a:r>
            <a:r>
              <a:rPr lang="zh-CN" altLang="en-US" sz="2000" dirty="0"/>
              <a:t>刻度消除不同电子学通道间的差异</a:t>
            </a:r>
          </a:p>
          <a:p>
            <a:pPr eaLnBrk="1" hangingPunct="1">
              <a:lnSpc>
                <a:spcPct val="90000"/>
              </a:lnSpc>
            </a:pPr>
            <a:r>
              <a:rPr lang="zh-CN" altLang="en-US" sz="2400" dirty="0">
                <a:solidFill>
                  <a:srgbClr val="0070C0"/>
                </a:solidFill>
              </a:rPr>
              <a:t>受温度、湿度等外部环境的影响，探测器的相应会随着时间发生变化  </a:t>
            </a:r>
            <a:r>
              <a:rPr lang="zh-CN" altLang="en-US" sz="1800" dirty="0">
                <a:solidFill>
                  <a:schemeClr val="accent6">
                    <a:lumMod val="75000"/>
                  </a:schemeClr>
                </a:solidFill>
                <a:hlinkClick r:id="rId2" action="ppaction://hlinksldjump">
                  <a:extLst>
                    <a:ext uri="{A12FA001-AC4F-418D-AE19-62706E023703}">
                      <ahyp:hlinkClr xmlns:ahyp="http://schemas.microsoft.com/office/drawing/2018/hyperlinkcolor" val="tx"/>
                    </a:ext>
                  </a:extLst>
                </a:hlinkClick>
              </a:rPr>
              <a:t>动画演示</a:t>
            </a:r>
            <a:endParaRPr lang="zh-CN" altLang="en-US" sz="1800" dirty="0">
              <a:solidFill>
                <a:schemeClr val="accent6">
                  <a:lumMod val="75000"/>
                </a:schemeClr>
              </a:solidFill>
            </a:endParaRPr>
          </a:p>
          <a:p>
            <a:pPr marL="669925" lvl="1" indent="-325438">
              <a:lnSpc>
                <a:spcPct val="90000"/>
              </a:lnSpc>
            </a:pPr>
            <a:r>
              <a:rPr lang="zh-CN" altLang="en-US" sz="2000" dirty="0"/>
              <a:t>如</a:t>
            </a:r>
            <a:r>
              <a:rPr lang="en-US" altLang="zh-CN" sz="2000" dirty="0" err="1"/>
              <a:t>dE</a:t>
            </a:r>
            <a:r>
              <a:rPr lang="en-US" altLang="zh-CN" sz="2000" dirty="0"/>
              <a:t>/</a:t>
            </a:r>
            <a:r>
              <a:rPr lang="en-US" altLang="zh-CN" sz="2000" dirty="0" err="1"/>
              <a:t>dx</a:t>
            </a:r>
            <a:r>
              <a:rPr lang="en-US" altLang="zh-CN" sz="2000" dirty="0"/>
              <a:t> run by run</a:t>
            </a:r>
            <a:r>
              <a:rPr lang="zh-CN" altLang="en-US" sz="2000" dirty="0"/>
              <a:t>增益刻度</a:t>
            </a:r>
          </a:p>
          <a:p>
            <a:pPr eaLnBrk="1" hangingPunct="1">
              <a:lnSpc>
                <a:spcPct val="90000"/>
              </a:lnSpc>
            </a:pPr>
            <a:r>
              <a:rPr lang="zh-CN" altLang="en-US" sz="2400" dirty="0">
                <a:solidFill>
                  <a:srgbClr val="0070C0"/>
                </a:solidFill>
              </a:rPr>
              <a:t>探测器的实际几何位置与理想位置之间存在差别，需要进行位置刻度  </a:t>
            </a:r>
            <a:r>
              <a:rPr lang="zh-CN" altLang="en-US" sz="1800" dirty="0">
                <a:solidFill>
                  <a:schemeClr val="accent6">
                    <a:lumMod val="75000"/>
                  </a:schemeClr>
                </a:solidFill>
                <a:hlinkClick r:id="rId3" action="ppaction://hlinksldjump">
                  <a:extLst>
                    <a:ext uri="{A12FA001-AC4F-418D-AE19-62706E023703}">
                      <ahyp:hlinkClr xmlns:ahyp="http://schemas.microsoft.com/office/drawing/2018/hyperlinkcolor" val="tx"/>
                    </a:ext>
                  </a:extLst>
                </a:hlinkClick>
              </a:rPr>
              <a:t>动画演示</a:t>
            </a:r>
            <a:endParaRPr lang="zh-CN" altLang="en-US" sz="1800" dirty="0">
              <a:solidFill>
                <a:schemeClr val="accent6">
                  <a:lumMod val="75000"/>
                </a:schemeClr>
              </a:solidFill>
            </a:endParaRPr>
          </a:p>
          <a:p>
            <a:pPr marL="669925" lvl="1" indent="-325438">
              <a:lnSpc>
                <a:spcPct val="90000"/>
              </a:lnSpc>
            </a:pPr>
            <a:r>
              <a:rPr lang="zh-CN" altLang="en-US" sz="2000" dirty="0"/>
              <a:t>如</a:t>
            </a:r>
            <a:r>
              <a:rPr lang="en-US" altLang="zh-CN" sz="2000" dirty="0"/>
              <a:t>MDC</a:t>
            </a:r>
            <a:r>
              <a:rPr lang="zh-CN" altLang="en-US" sz="2000" dirty="0"/>
              <a:t>几何位置校准</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灯片编号占位符 5"/>
          <p:cNvSpPr>
            <a:spLocks noGrp="1"/>
          </p:cNvSpPr>
          <p:nvPr>
            <p:ph type="sldNum" sz="quarter" idx="12"/>
          </p:nvPr>
        </p:nvSpPr>
        <p:spPr>
          <a:noFill/>
        </p:spPr>
        <p:txBody>
          <a:bodyPr/>
          <a:lstStyle/>
          <a:p>
            <a:fld id="{7EECAE50-B821-4CD0-8ACF-F9F7A2B556AC}" type="slidenum">
              <a:rPr lang="zh-CN" altLang="en-US" smtClean="0"/>
              <a:pPr/>
              <a:t>113</a:t>
            </a:fld>
            <a:endParaRPr lang="en-US" altLang="zh-CN"/>
          </a:p>
        </p:txBody>
      </p:sp>
      <p:sp>
        <p:nvSpPr>
          <p:cNvPr id="239618" name="Rectangle 2"/>
          <p:cNvSpPr>
            <a:spLocks noGrp="1" noChangeArrowheads="1"/>
          </p:cNvSpPr>
          <p:nvPr>
            <p:ph type="body" idx="4294967295"/>
          </p:nvPr>
        </p:nvSpPr>
        <p:spPr>
          <a:xfrm>
            <a:off x="2301223" y="334963"/>
            <a:ext cx="7848600" cy="1008063"/>
          </a:xfrm>
        </p:spPr>
        <p:txBody>
          <a:bodyPr/>
          <a:lstStyle/>
          <a:p>
            <a:pPr eaLnBrk="1" hangingPunct="1"/>
            <a:r>
              <a:rPr lang="zh-CN" altLang="en-US" sz="2000" dirty="0">
                <a:solidFill>
                  <a:srgbClr val="000099"/>
                </a:solidFill>
              </a:rPr>
              <a:t>受外部环境的影响，探测器的响应会随着时间发生变化，例如温度、气压的变化会导致漂移室气体增益的变化。因此，需要通过离线刻度消除这些差异</a:t>
            </a:r>
            <a:endParaRPr lang="en-US" altLang="zh-CN" sz="2000" dirty="0">
              <a:solidFill>
                <a:srgbClr val="000099"/>
              </a:solidFill>
            </a:endParaRPr>
          </a:p>
        </p:txBody>
      </p:sp>
      <p:pic>
        <p:nvPicPr>
          <p:cNvPr id="239619" name="Picture 3"/>
          <p:cNvPicPr>
            <a:picLocks noChangeAspect="1" noChangeArrowheads="1"/>
          </p:cNvPicPr>
          <p:nvPr/>
        </p:nvPicPr>
        <p:blipFill>
          <a:blip r:embed="rId2" cstate="print"/>
          <a:srcRect/>
          <a:stretch>
            <a:fillRect/>
          </a:stretch>
        </p:blipFill>
        <p:spPr bwMode="auto">
          <a:xfrm>
            <a:off x="2424114" y="1414463"/>
            <a:ext cx="6975475" cy="2716212"/>
          </a:xfrm>
          <a:prstGeom prst="rect">
            <a:avLst/>
          </a:prstGeom>
          <a:noFill/>
          <a:ln w="9525">
            <a:noFill/>
            <a:miter lim="800000"/>
            <a:headEnd/>
            <a:tailEnd/>
          </a:ln>
        </p:spPr>
      </p:pic>
      <p:pic>
        <p:nvPicPr>
          <p:cNvPr id="239620" name="Picture 4"/>
          <p:cNvPicPr>
            <a:picLocks noChangeAspect="1" noChangeArrowheads="1"/>
          </p:cNvPicPr>
          <p:nvPr/>
        </p:nvPicPr>
        <p:blipFill>
          <a:blip r:embed="rId3" cstate="print"/>
          <a:srcRect/>
          <a:stretch>
            <a:fillRect/>
          </a:stretch>
        </p:blipFill>
        <p:spPr bwMode="auto">
          <a:xfrm>
            <a:off x="3216275" y="1557338"/>
            <a:ext cx="6038850" cy="2074862"/>
          </a:xfrm>
          <a:prstGeom prst="rect">
            <a:avLst/>
          </a:prstGeom>
          <a:noFill/>
          <a:ln w="9525">
            <a:noFill/>
            <a:miter lim="800000"/>
            <a:headEnd/>
            <a:tailEnd/>
          </a:ln>
        </p:spPr>
      </p:pic>
      <p:grpSp>
        <p:nvGrpSpPr>
          <p:cNvPr id="2" name="Group 5"/>
          <p:cNvGrpSpPr>
            <a:grpSpLocks/>
          </p:cNvGrpSpPr>
          <p:nvPr/>
        </p:nvGrpSpPr>
        <p:grpSpPr bwMode="auto">
          <a:xfrm>
            <a:off x="2352675" y="3429000"/>
            <a:ext cx="7632700" cy="2959100"/>
            <a:chOff x="612" y="2296"/>
            <a:chExt cx="4808" cy="1864"/>
          </a:xfrm>
        </p:grpSpPr>
        <p:pic>
          <p:nvPicPr>
            <p:cNvPr id="70668" name="Picture 6"/>
            <p:cNvPicPr>
              <a:picLocks noChangeAspect="1" noChangeArrowheads="1"/>
            </p:cNvPicPr>
            <p:nvPr/>
          </p:nvPicPr>
          <p:blipFill>
            <a:blip r:embed="rId4" cstate="print"/>
            <a:srcRect/>
            <a:stretch>
              <a:fillRect/>
            </a:stretch>
          </p:blipFill>
          <p:spPr bwMode="auto">
            <a:xfrm>
              <a:off x="793" y="2296"/>
              <a:ext cx="4264" cy="1784"/>
            </a:xfrm>
            <a:prstGeom prst="rect">
              <a:avLst/>
            </a:prstGeom>
            <a:noFill/>
            <a:ln w="9525">
              <a:noFill/>
              <a:miter lim="800000"/>
              <a:headEnd/>
              <a:tailEnd/>
            </a:ln>
          </p:spPr>
        </p:pic>
        <p:sp>
          <p:nvSpPr>
            <p:cNvPr id="70669" name="Text Box 7"/>
            <p:cNvSpPr txBox="1">
              <a:spLocks noChangeArrowheads="1"/>
            </p:cNvSpPr>
            <p:nvPr/>
          </p:nvSpPr>
          <p:spPr bwMode="auto">
            <a:xfrm>
              <a:off x="5012" y="3929"/>
              <a:ext cx="408" cy="231"/>
            </a:xfrm>
            <a:prstGeom prst="rect">
              <a:avLst/>
            </a:prstGeom>
            <a:noFill/>
            <a:ln w="9525">
              <a:noFill/>
              <a:miter lim="800000"/>
              <a:headEnd/>
              <a:tailEnd/>
            </a:ln>
          </p:spPr>
          <p:txBody>
            <a:bodyPr>
              <a:spAutoFit/>
            </a:bodyPr>
            <a:lstStyle/>
            <a:p>
              <a:pPr>
                <a:spcBef>
                  <a:spcPct val="50000"/>
                </a:spcBef>
              </a:pPr>
              <a:r>
                <a:rPr lang="en-US" altLang="zh-CN"/>
                <a:t>Run</a:t>
              </a:r>
            </a:p>
          </p:txBody>
        </p:sp>
        <p:sp>
          <p:nvSpPr>
            <p:cNvPr id="70670" name="Text Box 8"/>
            <p:cNvSpPr txBox="1">
              <a:spLocks noChangeArrowheads="1"/>
            </p:cNvSpPr>
            <p:nvPr/>
          </p:nvSpPr>
          <p:spPr bwMode="auto">
            <a:xfrm rot="-5400000">
              <a:off x="93" y="2997"/>
              <a:ext cx="1270" cy="231"/>
            </a:xfrm>
            <a:prstGeom prst="rect">
              <a:avLst/>
            </a:prstGeom>
            <a:noFill/>
            <a:ln w="9525">
              <a:noFill/>
              <a:miter lim="800000"/>
              <a:headEnd/>
              <a:tailEnd/>
            </a:ln>
          </p:spPr>
          <p:txBody>
            <a:bodyPr>
              <a:spAutoFit/>
            </a:bodyPr>
            <a:lstStyle/>
            <a:p>
              <a:pPr>
                <a:spcBef>
                  <a:spcPct val="50000"/>
                </a:spcBef>
              </a:pPr>
              <a:r>
                <a:rPr lang="zh-CN" altLang="en-US"/>
                <a:t>气体增益相对值</a:t>
              </a:r>
            </a:p>
          </p:txBody>
        </p:sp>
        <p:sp>
          <p:nvSpPr>
            <p:cNvPr id="70671" name="Rectangle 9"/>
            <p:cNvSpPr>
              <a:spLocks noChangeArrowheads="1"/>
            </p:cNvSpPr>
            <p:nvPr/>
          </p:nvSpPr>
          <p:spPr bwMode="auto">
            <a:xfrm>
              <a:off x="1292" y="2614"/>
              <a:ext cx="3538" cy="1134"/>
            </a:xfrm>
            <a:prstGeom prst="rect">
              <a:avLst/>
            </a:prstGeom>
            <a:solidFill>
              <a:schemeClr val="bg1"/>
            </a:solidFill>
            <a:ln w="9525">
              <a:noFill/>
              <a:miter lim="800000"/>
              <a:headEnd/>
              <a:tailEnd/>
            </a:ln>
          </p:spPr>
          <p:txBody>
            <a:bodyPr wrap="none" anchor="ctr"/>
            <a:lstStyle/>
            <a:p>
              <a:endParaRPr lang="zh-CN" altLang="en-US"/>
            </a:p>
          </p:txBody>
        </p:sp>
      </p:grpSp>
      <p:pic>
        <p:nvPicPr>
          <p:cNvPr id="239626" name="Picture 10"/>
          <p:cNvPicPr>
            <a:picLocks noChangeAspect="1" noChangeArrowheads="1"/>
          </p:cNvPicPr>
          <p:nvPr/>
        </p:nvPicPr>
        <p:blipFill>
          <a:blip r:embed="rId5" cstate="print"/>
          <a:srcRect/>
          <a:stretch>
            <a:fillRect/>
          </a:stretch>
        </p:blipFill>
        <p:spPr bwMode="auto">
          <a:xfrm>
            <a:off x="3360738" y="4149726"/>
            <a:ext cx="5688012" cy="1401763"/>
          </a:xfrm>
          <a:prstGeom prst="rect">
            <a:avLst/>
          </a:prstGeom>
          <a:noFill/>
          <a:ln w="9525">
            <a:noFill/>
            <a:miter lim="800000"/>
            <a:headEnd/>
            <a:tailEnd/>
          </a:ln>
        </p:spPr>
      </p:pic>
      <p:pic>
        <p:nvPicPr>
          <p:cNvPr id="239627" name="Picture 11"/>
          <p:cNvPicPr>
            <a:picLocks noChangeArrowheads="1"/>
          </p:cNvPicPr>
          <p:nvPr/>
        </p:nvPicPr>
        <p:blipFill>
          <a:blip r:embed="rId6" cstate="print"/>
          <a:srcRect/>
          <a:stretch>
            <a:fillRect/>
          </a:stretch>
        </p:blipFill>
        <p:spPr bwMode="auto">
          <a:xfrm>
            <a:off x="3494088" y="4508500"/>
            <a:ext cx="5308600" cy="69850"/>
          </a:xfrm>
          <a:prstGeom prst="rect">
            <a:avLst/>
          </a:prstGeom>
          <a:noFill/>
          <a:ln w="9525">
            <a:noFill/>
            <a:miter lim="800000"/>
            <a:headEnd/>
            <a:tailEnd/>
          </a:ln>
        </p:spPr>
      </p:pic>
      <p:sp>
        <p:nvSpPr>
          <p:cNvPr id="239628" name="Text Box 12"/>
          <p:cNvSpPr txBox="1">
            <a:spLocks noChangeArrowheads="1"/>
          </p:cNvSpPr>
          <p:nvPr/>
        </p:nvSpPr>
        <p:spPr bwMode="auto">
          <a:xfrm>
            <a:off x="4008439" y="5229226"/>
            <a:ext cx="2160587" cy="366713"/>
          </a:xfrm>
          <a:prstGeom prst="rect">
            <a:avLst/>
          </a:prstGeom>
          <a:noFill/>
          <a:ln w="9525">
            <a:noFill/>
            <a:miter lim="800000"/>
            <a:headEnd/>
            <a:tailEnd/>
          </a:ln>
        </p:spPr>
        <p:txBody>
          <a:bodyPr>
            <a:spAutoFit/>
          </a:bodyPr>
          <a:lstStyle/>
          <a:p>
            <a:pPr>
              <a:spcBef>
                <a:spcPct val="50000"/>
              </a:spcBef>
            </a:pPr>
            <a:r>
              <a:rPr lang="zh-CN" altLang="en-US">
                <a:solidFill>
                  <a:srgbClr val="0000FF"/>
                </a:solidFill>
              </a:rPr>
              <a:t>刻度前的相对增益</a:t>
            </a:r>
          </a:p>
        </p:txBody>
      </p:sp>
      <p:sp>
        <p:nvSpPr>
          <p:cNvPr id="239629" name="Text Box 13"/>
          <p:cNvSpPr txBox="1">
            <a:spLocks noChangeArrowheads="1"/>
          </p:cNvSpPr>
          <p:nvPr/>
        </p:nvSpPr>
        <p:spPr bwMode="auto">
          <a:xfrm>
            <a:off x="3792538" y="3717926"/>
            <a:ext cx="2087562" cy="366713"/>
          </a:xfrm>
          <a:prstGeom prst="rect">
            <a:avLst/>
          </a:prstGeom>
          <a:noFill/>
          <a:ln w="9525">
            <a:noFill/>
            <a:miter lim="800000"/>
            <a:headEnd/>
            <a:tailEnd/>
          </a:ln>
        </p:spPr>
        <p:txBody>
          <a:bodyPr>
            <a:spAutoFit/>
          </a:bodyPr>
          <a:lstStyle/>
          <a:p>
            <a:pPr>
              <a:spcBef>
                <a:spcPct val="50000"/>
              </a:spcBef>
            </a:pPr>
            <a:r>
              <a:rPr lang="zh-CN" altLang="en-US" dirty="0">
                <a:solidFill>
                  <a:srgbClr val="FF0000"/>
                </a:solidFill>
              </a:rPr>
              <a:t>刻度后的相对增益</a:t>
            </a:r>
          </a:p>
        </p:txBody>
      </p:sp>
      <p:sp>
        <p:nvSpPr>
          <p:cNvPr id="70667" name="Text Box 14"/>
          <p:cNvSpPr txBox="1">
            <a:spLocks noChangeArrowheads="1"/>
          </p:cNvSpPr>
          <p:nvPr/>
        </p:nvSpPr>
        <p:spPr bwMode="auto">
          <a:xfrm>
            <a:off x="1919289" y="6237288"/>
            <a:ext cx="720725" cy="366712"/>
          </a:xfrm>
          <a:prstGeom prst="rect">
            <a:avLst/>
          </a:prstGeom>
          <a:noFill/>
          <a:ln w="9525">
            <a:noFill/>
            <a:miter lim="800000"/>
            <a:headEnd/>
            <a:tailEnd/>
          </a:ln>
        </p:spPr>
        <p:txBody>
          <a:bodyPr>
            <a:spAutoFit/>
          </a:bodyPr>
          <a:lstStyle/>
          <a:p>
            <a:pPr>
              <a:spcBef>
                <a:spcPct val="50000"/>
              </a:spcBef>
            </a:pPr>
            <a:r>
              <a:rPr lang="zh-CN" altLang="en-US">
                <a:hlinkClick r:id="rId7" action="ppaction://hlinksldjump"/>
              </a:rPr>
              <a:t>返回</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9618">
                                            <p:txEl>
                                              <p:pRg st="0" end="0"/>
                                            </p:txEl>
                                          </p:spTgt>
                                        </p:tgtEl>
                                        <p:attrNameLst>
                                          <p:attrName>style.visibility</p:attrName>
                                        </p:attrNameLst>
                                      </p:cBhvr>
                                      <p:to>
                                        <p:strVal val="visible"/>
                                      </p:to>
                                    </p:set>
                                    <p:animEffect transition="in" filter="wipe(up)">
                                      <p:cBhvr>
                                        <p:cTn id="7" dur="500"/>
                                        <p:tgtEl>
                                          <p:spTgt spid="23961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1500"/>
                                  </p:stCondLst>
                                  <p:childTnLst>
                                    <p:set>
                                      <p:cBhvr>
                                        <p:cTn id="10" dur="1" fill="hold">
                                          <p:stCondLst>
                                            <p:cond delay="0"/>
                                          </p:stCondLst>
                                        </p:cTn>
                                        <p:tgtEl>
                                          <p:spTgt spid="239619"/>
                                        </p:tgtEl>
                                        <p:attrNameLst>
                                          <p:attrName>style.visibility</p:attrName>
                                        </p:attrNameLst>
                                      </p:cBhvr>
                                      <p:to>
                                        <p:strVal val="visible"/>
                                      </p:to>
                                    </p:set>
                                    <p:animEffect transition="in" filter="wipe(left)">
                                      <p:cBhvr>
                                        <p:cTn id="11" dur="1000"/>
                                        <p:tgtEl>
                                          <p:spTgt spid="239619"/>
                                        </p:tgtEl>
                                      </p:cBhvr>
                                    </p:animEffect>
                                  </p:childTnLst>
                                </p:cTn>
                              </p:par>
                            </p:childTnLst>
                          </p:cTn>
                        </p:par>
                        <p:par>
                          <p:cTn id="12" fill="hold">
                            <p:stCondLst>
                              <p:cond delay="3000"/>
                            </p:stCondLst>
                            <p:childTnLst>
                              <p:par>
                                <p:cTn id="13" presetID="22" presetClass="entr" presetSubtype="8" fill="hold" nodeType="afterEffect">
                                  <p:stCondLst>
                                    <p:cond delay="500"/>
                                  </p:stCondLst>
                                  <p:childTnLst>
                                    <p:set>
                                      <p:cBhvr>
                                        <p:cTn id="14" dur="1" fill="hold">
                                          <p:stCondLst>
                                            <p:cond delay="0"/>
                                          </p:stCondLst>
                                        </p:cTn>
                                        <p:tgtEl>
                                          <p:spTgt spid="239620"/>
                                        </p:tgtEl>
                                        <p:attrNameLst>
                                          <p:attrName>style.visibility</p:attrName>
                                        </p:attrNameLst>
                                      </p:cBhvr>
                                      <p:to>
                                        <p:strVal val="visible"/>
                                      </p:to>
                                    </p:set>
                                    <p:animEffect transition="in" filter="wipe(left)">
                                      <p:cBhvr>
                                        <p:cTn id="15" dur="3000"/>
                                        <p:tgtEl>
                                          <p:spTgt spid="239620"/>
                                        </p:tgtEl>
                                      </p:cBhvr>
                                    </p:animEffect>
                                  </p:childTnLst>
                                </p:cTn>
                              </p:par>
                            </p:childTnLst>
                          </p:cTn>
                        </p:par>
                        <p:par>
                          <p:cTn id="16" fill="hold">
                            <p:stCondLst>
                              <p:cond delay="6500"/>
                            </p:stCondLst>
                            <p:childTnLst>
                              <p:par>
                                <p:cTn id="17" presetID="22" presetClass="entr" presetSubtype="8"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par>
                          <p:cTn id="20" fill="hold">
                            <p:stCondLst>
                              <p:cond delay="8000"/>
                            </p:stCondLst>
                            <p:childTnLst>
                              <p:par>
                                <p:cTn id="21" presetID="22" presetClass="entr" presetSubtype="8" fill="hold" grpId="0" nodeType="afterEffect">
                                  <p:stCondLst>
                                    <p:cond delay="500"/>
                                  </p:stCondLst>
                                  <p:childTnLst>
                                    <p:set>
                                      <p:cBhvr>
                                        <p:cTn id="22" dur="1" fill="hold">
                                          <p:stCondLst>
                                            <p:cond delay="0"/>
                                          </p:stCondLst>
                                        </p:cTn>
                                        <p:tgtEl>
                                          <p:spTgt spid="239628"/>
                                        </p:tgtEl>
                                        <p:attrNameLst>
                                          <p:attrName>style.visibility</p:attrName>
                                        </p:attrNameLst>
                                      </p:cBhvr>
                                      <p:to>
                                        <p:strVal val="visible"/>
                                      </p:to>
                                    </p:set>
                                    <p:animEffect transition="in" filter="wipe(left)">
                                      <p:cBhvr>
                                        <p:cTn id="23" dur="1000"/>
                                        <p:tgtEl>
                                          <p:spTgt spid="239628"/>
                                        </p:tgtEl>
                                      </p:cBhvr>
                                    </p:animEffect>
                                  </p:childTnLst>
                                </p:cTn>
                              </p:par>
                            </p:childTnLst>
                          </p:cTn>
                        </p:par>
                        <p:par>
                          <p:cTn id="24" fill="hold">
                            <p:stCondLst>
                              <p:cond delay="9500"/>
                            </p:stCondLst>
                            <p:childTnLst>
                              <p:par>
                                <p:cTn id="25" presetID="22" presetClass="entr" presetSubtype="8" fill="hold" nodeType="afterEffect">
                                  <p:stCondLst>
                                    <p:cond delay="0"/>
                                  </p:stCondLst>
                                  <p:childTnLst>
                                    <p:set>
                                      <p:cBhvr>
                                        <p:cTn id="26" dur="1" fill="hold">
                                          <p:stCondLst>
                                            <p:cond delay="0"/>
                                          </p:stCondLst>
                                        </p:cTn>
                                        <p:tgtEl>
                                          <p:spTgt spid="239626"/>
                                        </p:tgtEl>
                                        <p:attrNameLst>
                                          <p:attrName>style.visibility</p:attrName>
                                        </p:attrNameLst>
                                      </p:cBhvr>
                                      <p:to>
                                        <p:strVal val="visible"/>
                                      </p:to>
                                    </p:set>
                                    <p:animEffect transition="in" filter="wipe(left)">
                                      <p:cBhvr>
                                        <p:cTn id="27" dur="3000"/>
                                        <p:tgtEl>
                                          <p:spTgt spid="239626"/>
                                        </p:tgtEl>
                                      </p:cBhvr>
                                    </p:animEffect>
                                  </p:childTnLst>
                                </p:cTn>
                              </p:par>
                            </p:childTnLst>
                          </p:cTn>
                        </p:par>
                        <p:par>
                          <p:cTn id="28" fill="hold">
                            <p:stCondLst>
                              <p:cond delay="12500"/>
                            </p:stCondLst>
                            <p:childTnLst>
                              <p:par>
                                <p:cTn id="29" presetID="22" presetClass="entr" presetSubtype="8" fill="hold" grpId="0" nodeType="afterEffect">
                                  <p:stCondLst>
                                    <p:cond delay="500"/>
                                  </p:stCondLst>
                                  <p:childTnLst>
                                    <p:set>
                                      <p:cBhvr>
                                        <p:cTn id="30" dur="1" fill="hold">
                                          <p:stCondLst>
                                            <p:cond delay="0"/>
                                          </p:stCondLst>
                                        </p:cTn>
                                        <p:tgtEl>
                                          <p:spTgt spid="239629"/>
                                        </p:tgtEl>
                                        <p:attrNameLst>
                                          <p:attrName>style.visibility</p:attrName>
                                        </p:attrNameLst>
                                      </p:cBhvr>
                                      <p:to>
                                        <p:strVal val="visible"/>
                                      </p:to>
                                    </p:set>
                                    <p:animEffect transition="in" filter="wipe(left)">
                                      <p:cBhvr>
                                        <p:cTn id="31" dur="1000"/>
                                        <p:tgtEl>
                                          <p:spTgt spid="239629"/>
                                        </p:tgtEl>
                                      </p:cBhvr>
                                    </p:animEffect>
                                  </p:childTnLst>
                                </p:cTn>
                              </p:par>
                            </p:childTnLst>
                          </p:cTn>
                        </p:par>
                        <p:par>
                          <p:cTn id="32" fill="hold">
                            <p:stCondLst>
                              <p:cond delay="14000"/>
                            </p:stCondLst>
                            <p:childTnLst>
                              <p:par>
                                <p:cTn id="33" presetID="22" presetClass="entr" presetSubtype="8" fill="hold" nodeType="afterEffect">
                                  <p:stCondLst>
                                    <p:cond delay="0"/>
                                  </p:stCondLst>
                                  <p:childTnLst>
                                    <p:set>
                                      <p:cBhvr>
                                        <p:cTn id="34" dur="1" fill="hold">
                                          <p:stCondLst>
                                            <p:cond delay="0"/>
                                          </p:stCondLst>
                                        </p:cTn>
                                        <p:tgtEl>
                                          <p:spTgt spid="239627"/>
                                        </p:tgtEl>
                                        <p:attrNameLst>
                                          <p:attrName>style.visibility</p:attrName>
                                        </p:attrNameLst>
                                      </p:cBhvr>
                                      <p:to>
                                        <p:strVal val="visible"/>
                                      </p:to>
                                    </p:set>
                                    <p:animEffect transition="in" filter="wipe(left)">
                                      <p:cBhvr>
                                        <p:cTn id="35" dur="3000"/>
                                        <p:tgtEl>
                                          <p:spTgt spid="239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build="p"/>
      <p:bldP spid="239628" grpId="0"/>
      <p:bldP spid="23962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灯片编号占位符 5"/>
          <p:cNvSpPr>
            <a:spLocks noGrp="1"/>
          </p:cNvSpPr>
          <p:nvPr>
            <p:ph type="sldNum" sz="quarter" idx="12"/>
          </p:nvPr>
        </p:nvSpPr>
        <p:spPr>
          <a:noFill/>
        </p:spPr>
        <p:txBody>
          <a:bodyPr/>
          <a:lstStyle/>
          <a:p>
            <a:fld id="{36B8FAE5-EE50-4F17-99D9-86C3F9C42E29}" type="slidenum">
              <a:rPr lang="zh-CN" altLang="en-US" smtClean="0"/>
              <a:pPr/>
              <a:t>114</a:t>
            </a:fld>
            <a:endParaRPr lang="en-US" altLang="zh-CN"/>
          </a:p>
        </p:txBody>
      </p:sp>
      <p:sp>
        <p:nvSpPr>
          <p:cNvPr id="71683" name="Rectangle 3"/>
          <p:cNvSpPr>
            <a:spLocks noGrp="1" noChangeArrowheads="1"/>
          </p:cNvSpPr>
          <p:nvPr>
            <p:ph type="body" idx="4294967295"/>
          </p:nvPr>
        </p:nvSpPr>
        <p:spPr>
          <a:xfrm>
            <a:off x="2279650" y="543719"/>
            <a:ext cx="7848600" cy="1008062"/>
          </a:xfrm>
        </p:spPr>
        <p:txBody>
          <a:bodyPr/>
          <a:lstStyle/>
          <a:p>
            <a:pPr eaLnBrk="1" hangingPunct="1"/>
            <a:r>
              <a:rPr lang="zh-CN" altLang="en-US" sz="2400" dirty="0"/>
              <a:t>探测器的实际几何位置与理想位置之间存在差别，需要进行几何位置刻度，即校准</a:t>
            </a:r>
          </a:p>
        </p:txBody>
      </p:sp>
      <p:grpSp>
        <p:nvGrpSpPr>
          <p:cNvPr id="2" name="Group 4"/>
          <p:cNvGrpSpPr>
            <a:grpSpLocks/>
          </p:cNvGrpSpPr>
          <p:nvPr/>
        </p:nvGrpSpPr>
        <p:grpSpPr bwMode="auto">
          <a:xfrm>
            <a:off x="5160169" y="3892980"/>
            <a:ext cx="1871663" cy="1439863"/>
            <a:chOff x="2381" y="1253"/>
            <a:chExt cx="1179" cy="907"/>
          </a:xfrm>
        </p:grpSpPr>
        <p:sp>
          <p:nvSpPr>
            <p:cNvPr id="71715" name="Rectangle 5"/>
            <p:cNvSpPr>
              <a:spLocks noChangeArrowheads="1"/>
            </p:cNvSpPr>
            <p:nvPr/>
          </p:nvSpPr>
          <p:spPr bwMode="auto">
            <a:xfrm>
              <a:off x="2608" y="1253"/>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16" name="Rectangle 6"/>
            <p:cNvSpPr>
              <a:spLocks noChangeArrowheads="1"/>
            </p:cNvSpPr>
            <p:nvPr/>
          </p:nvSpPr>
          <p:spPr bwMode="auto">
            <a:xfrm>
              <a:off x="2835" y="1253"/>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17" name="Rectangle 7"/>
            <p:cNvSpPr>
              <a:spLocks noChangeArrowheads="1"/>
            </p:cNvSpPr>
            <p:nvPr/>
          </p:nvSpPr>
          <p:spPr bwMode="auto">
            <a:xfrm>
              <a:off x="3062" y="1253"/>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18" name="Rectangle 8"/>
            <p:cNvSpPr>
              <a:spLocks noChangeArrowheads="1"/>
            </p:cNvSpPr>
            <p:nvPr/>
          </p:nvSpPr>
          <p:spPr bwMode="auto">
            <a:xfrm>
              <a:off x="3289" y="1253"/>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19" name="Rectangle 9"/>
            <p:cNvSpPr>
              <a:spLocks noChangeArrowheads="1"/>
            </p:cNvSpPr>
            <p:nvPr/>
          </p:nvSpPr>
          <p:spPr bwMode="auto">
            <a:xfrm>
              <a:off x="3515" y="1253"/>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20" name="Rectangle 10"/>
            <p:cNvSpPr>
              <a:spLocks noChangeArrowheads="1"/>
            </p:cNvSpPr>
            <p:nvPr/>
          </p:nvSpPr>
          <p:spPr bwMode="auto">
            <a:xfrm>
              <a:off x="2381" y="1253"/>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grpSp>
      <p:sp>
        <p:nvSpPr>
          <p:cNvPr id="243723" name="Text Box 11"/>
          <p:cNvSpPr txBox="1">
            <a:spLocks noChangeArrowheads="1"/>
          </p:cNvSpPr>
          <p:nvPr/>
        </p:nvSpPr>
        <p:spPr bwMode="auto">
          <a:xfrm>
            <a:off x="1775818" y="4024621"/>
            <a:ext cx="2447925" cy="369332"/>
          </a:xfrm>
          <a:prstGeom prst="rect">
            <a:avLst/>
          </a:prstGeom>
          <a:noFill/>
          <a:ln w="9525">
            <a:noFill/>
            <a:miter lim="800000"/>
            <a:headEnd/>
            <a:tailEnd/>
          </a:ln>
        </p:spPr>
        <p:txBody>
          <a:bodyPr>
            <a:spAutoFit/>
          </a:bodyPr>
          <a:lstStyle/>
          <a:p>
            <a:pPr>
              <a:spcBef>
                <a:spcPct val="50000"/>
              </a:spcBef>
            </a:pPr>
            <a:r>
              <a:rPr lang="zh-CN" altLang="en-US"/>
              <a:t>理想的几何位置</a:t>
            </a:r>
          </a:p>
        </p:txBody>
      </p:sp>
      <p:grpSp>
        <p:nvGrpSpPr>
          <p:cNvPr id="3" name="Group 12"/>
          <p:cNvGrpSpPr>
            <a:grpSpLocks/>
          </p:cNvGrpSpPr>
          <p:nvPr/>
        </p:nvGrpSpPr>
        <p:grpSpPr bwMode="auto">
          <a:xfrm>
            <a:off x="5160169" y="1524429"/>
            <a:ext cx="1871663" cy="2014538"/>
            <a:chOff x="2381" y="2614"/>
            <a:chExt cx="1179" cy="1269"/>
          </a:xfrm>
        </p:grpSpPr>
        <p:sp>
          <p:nvSpPr>
            <p:cNvPr id="71709" name="Rectangle 13"/>
            <p:cNvSpPr>
              <a:spLocks noChangeArrowheads="1"/>
            </p:cNvSpPr>
            <p:nvPr/>
          </p:nvSpPr>
          <p:spPr bwMode="auto">
            <a:xfrm>
              <a:off x="2381" y="2886"/>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10" name="Rectangle 14"/>
            <p:cNvSpPr>
              <a:spLocks noChangeArrowheads="1"/>
            </p:cNvSpPr>
            <p:nvPr/>
          </p:nvSpPr>
          <p:spPr bwMode="auto">
            <a:xfrm>
              <a:off x="2608" y="2614"/>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11" name="Rectangle 15"/>
            <p:cNvSpPr>
              <a:spLocks noChangeArrowheads="1"/>
            </p:cNvSpPr>
            <p:nvPr/>
          </p:nvSpPr>
          <p:spPr bwMode="auto">
            <a:xfrm>
              <a:off x="2835" y="2704"/>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12" name="Rectangle 16"/>
            <p:cNvSpPr>
              <a:spLocks noChangeArrowheads="1"/>
            </p:cNvSpPr>
            <p:nvPr/>
          </p:nvSpPr>
          <p:spPr bwMode="auto">
            <a:xfrm>
              <a:off x="3062" y="2976"/>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13" name="Rectangle 17"/>
            <p:cNvSpPr>
              <a:spLocks noChangeArrowheads="1"/>
            </p:cNvSpPr>
            <p:nvPr/>
          </p:nvSpPr>
          <p:spPr bwMode="auto">
            <a:xfrm>
              <a:off x="3289" y="2704"/>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71714" name="Rectangle 18"/>
            <p:cNvSpPr>
              <a:spLocks noChangeArrowheads="1"/>
            </p:cNvSpPr>
            <p:nvPr/>
          </p:nvSpPr>
          <p:spPr bwMode="auto">
            <a:xfrm>
              <a:off x="3515" y="2614"/>
              <a:ext cx="45" cy="907"/>
            </a:xfrm>
            <a:prstGeom prst="rect">
              <a:avLst/>
            </a:prstGeom>
            <a:solidFill>
              <a:srgbClr val="FFFF99"/>
            </a:solidFill>
            <a:ln w="9525">
              <a:solidFill>
                <a:schemeClr val="tx1"/>
              </a:solidFill>
              <a:miter lim="800000"/>
              <a:headEnd/>
              <a:tailEnd/>
            </a:ln>
          </p:spPr>
          <p:txBody>
            <a:bodyPr wrap="none" anchor="ctr"/>
            <a:lstStyle/>
            <a:p>
              <a:endParaRPr lang="zh-CN" altLang="en-US"/>
            </a:p>
          </p:txBody>
        </p:sp>
      </p:grpSp>
      <p:sp>
        <p:nvSpPr>
          <p:cNvPr id="243731" name="Text Box 19"/>
          <p:cNvSpPr txBox="1">
            <a:spLocks noChangeArrowheads="1"/>
          </p:cNvSpPr>
          <p:nvPr/>
        </p:nvSpPr>
        <p:spPr bwMode="auto">
          <a:xfrm>
            <a:off x="1704380" y="2160896"/>
            <a:ext cx="2373313" cy="369332"/>
          </a:xfrm>
          <a:prstGeom prst="rect">
            <a:avLst/>
          </a:prstGeom>
          <a:noFill/>
          <a:ln w="9525">
            <a:noFill/>
            <a:miter lim="800000"/>
            <a:headEnd/>
            <a:tailEnd/>
          </a:ln>
        </p:spPr>
        <p:txBody>
          <a:bodyPr>
            <a:spAutoFit/>
          </a:bodyPr>
          <a:lstStyle/>
          <a:p>
            <a:pPr>
              <a:spcBef>
                <a:spcPct val="50000"/>
              </a:spcBef>
            </a:pPr>
            <a:r>
              <a:rPr lang="zh-CN" altLang="en-US"/>
              <a:t>实际的几何位置</a:t>
            </a:r>
          </a:p>
        </p:txBody>
      </p:sp>
      <p:grpSp>
        <p:nvGrpSpPr>
          <p:cNvPr id="4" name="Group 20"/>
          <p:cNvGrpSpPr>
            <a:grpSpLocks/>
          </p:cNvGrpSpPr>
          <p:nvPr/>
        </p:nvGrpSpPr>
        <p:grpSpPr bwMode="auto">
          <a:xfrm>
            <a:off x="4512468" y="1883204"/>
            <a:ext cx="2952750" cy="1225550"/>
            <a:chOff x="1973" y="2840"/>
            <a:chExt cx="1860" cy="772"/>
          </a:xfrm>
        </p:grpSpPr>
        <p:sp>
          <p:nvSpPr>
            <p:cNvPr id="71702" name="Line 21"/>
            <p:cNvSpPr>
              <a:spLocks noChangeShapeType="1"/>
            </p:cNvSpPr>
            <p:nvPr/>
          </p:nvSpPr>
          <p:spPr bwMode="auto">
            <a:xfrm flipV="1">
              <a:off x="1973" y="2840"/>
              <a:ext cx="1860" cy="772"/>
            </a:xfrm>
            <a:prstGeom prst="line">
              <a:avLst/>
            </a:prstGeom>
            <a:noFill/>
            <a:ln w="28575">
              <a:solidFill>
                <a:srgbClr val="0070C0"/>
              </a:solidFill>
              <a:round/>
              <a:headEnd/>
              <a:tailEnd type="triangle" w="med" len="med"/>
            </a:ln>
          </p:spPr>
          <p:txBody>
            <a:bodyPr/>
            <a:lstStyle/>
            <a:p>
              <a:endParaRPr lang="zh-CN" altLang="en-US"/>
            </a:p>
          </p:txBody>
        </p:sp>
        <p:sp>
          <p:nvSpPr>
            <p:cNvPr id="71703" name="Oval 22"/>
            <p:cNvSpPr>
              <a:spLocks noChangeArrowheads="1"/>
            </p:cNvSpPr>
            <p:nvPr/>
          </p:nvSpPr>
          <p:spPr bwMode="auto">
            <a:xfrm>
              <a:off x="2381" y="3385"/>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704" name="Oval 23"/>
            <p:cNvSpPr>
              <a:spLocks noChangeArrowheads="1"/>
            </p:cNvSpPr>
            <p:nvPr/>
          </p:nvSpPr>
          <p:spPr bwMode="auto">
            <a:xfrm>
              <a:off x="2608" y="3294"/>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705" name="Oval 24"/>
            <p:cNvSpPr>
              <a:spLocks noChangeArrowheads="1"/>
            </p:cNvSpPr>
            <p:nvPr/>
          </p:nvSpPr>
          <p:spPr bwMode="auto">
            <a:xfrm>
              <a:off x="2835" y="3203"/>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706" name="Oval 25"/>
            <p:cNvSpPr>
              <a:spLocks noChangeArrowheads="1"/>
            </p:cNvSpPr>
            <p:nvPr/>
          </p:nvSpPr>
          <p:spPr bwMode="auto">
            <a:xfrm>
              <a:off x="3061" y="3113"/>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707" name="Oval 26"/>
            <p:cNvSpPr>
              <a:spLocks noChangeArrowheads="1"/>
            </p:cNvSpPr>
            <p:nvPr/>
          </p:nvSpPr>
          <p:spPr bwMode="auto">
            <a:xfrm>
              <a:off x="3288" y="3022"/>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708" name="Oval 27"/>
            <p:cNvSpPr>
              <a:spLocks noChangeArrowheads="1"/>
            </p:cNvSpPr>
            <p:nvPr/>
          </p:nvSpPr>
          <p:spPr bwMode="auto">
            <a:xfrm>
              <a:off x="3515" y="2931"/>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grpSp>
      <p:grpSp>
        <p:nvGrpSpPr>
          <p:cNvPr id="5" name="Group 28"/>
          <p:cNvGrpSpPr>
            <a:grpSpLocks/>
          </p:cNvGrpSpPr>
          <p:nvPr/>
        </p:nvGrpSpPr>
        <p:grpSpPr bwMode="auto">
          <a:xfrm>
            <a:off x="5160169" y="4110468"/>
            <a:ext cx="1871663" cy="1004887"/>
            <a:chOff x="2381" y="1390"/>
            <a:chExt cx="1179" cy="633"/>
          </a:xfrm>
        </p:grpSpPr>
        <p:sp>
          <p:nvSpPr>
            <p:cNvPr id="71696" name="Oval 29"/>
            <p:cNvSpPr>
              <a:spLocks noChangeArrowheads="1"/>
            </p:cNvSpPr>
            <p:nvPr/>
          </p:nvSpPr>
          <p:spPr bwMode="auto">
            <a:xfrm>
              <a:off x="2608" y="1933"/>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697" name="Oval 30"/>
            <p:cNvSpPr>
              <a:spLocks noChangeArrowheads="1"/>
            </p:cNvSpPr>
            <p:nvPr/>
          </p:nvSpPr>
          <p:spPr bwMode="auto">
            <a:xfrm>
              <a:off x="2835" y="1752"/>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698" name="Oval 31"/>
            <p:cNvSpPr>
              <a:spLocks noChangeArrowheads="1"/>
            </p:cNvSpPr>
            <p:nvPr/>
          </p:nvSpPr>
          <p:spPr bwMode="auto">
            <a:xfrm>
              <a:off x="3061" y="1390"/>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699" name="Oval 32"/>
            <p:cNvSpPr>
              <a:spLocks noChangeArrowheads="1"/>
            </p:cNvSpPr>
            <p:nvPr/>
          </p:nvSpPr>
          <p:spPr bwMode="auto">
            <a:xfrm>
              <a:off x="3288" y="1571"/>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700" name="Oval 33"/>
            <p:cNvSpPr>
              <a:spLocks noChangeArrowheads="1"/>
            </p:cNvSpPr>
            <p:nvPr/>
          </p:nvSpPr>
          <p:spPr bwMode="auto">
            <a:xfrm>
              <a:off x="3515" y="1570"/>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sp>
          <p:nvSpPr>
            <p:cNvPr id="71701" name="Oval 34"/>
            <p:cNvSpPr>
              <a:spLocks noChangeArrowheads="1"/>
            </p:cNvSpPr>
            <p:nvPr/>
          </p:nvSpPr>
          <p:spPr bwMode="auto">
            <a:xfrm>
              <a:off x="2381" y="1752"/>
              <a:ext cx="45" cy="90"/>
            </a:xfrm>
            <a:prstGeom prst="ellipse">
              <a:avLst/>
            </a:prstGeom>
            <a:solidFill>
              <a:srgbClr val="FF0000"/>
            </a:solidFill>
            <a:ln w="9525">
              <a:solidFill>
                <a:schemeClr val="tx1"/>
              </a:solidFill>
              <a:round/>
              <a:headEnd/>
              <a:tailEnd/>
            </a:ln>
          </p:spPr>
          <p:txBody>
            <a:bodyPr wrap="none" anchor="ctr"/>
            <a:lstStyle/>
            <a:p>
              <a:endParaRPr lang="zh-CN" altLang="en-US"/>
            </a:p>
          </p:txBody>
        </p:sp>
      </p:grpSp>
      <p:sp>
        <p:nvSpPr>
          <p:cNvPr id="243747" name="Line 35"/>
          <p:cNvSpPr>
            <a:spLocks noChangeShapeType="1"/>
          </p:cNvSpPr>
          <p:nvPr/>
        </p:nvSpPr>
        <p:spPr bwMode="auto">
          <a:xfrm flipV="1">
            <a:off x="4872832" y="4253342"/>
            <a:ext cx="2447925" cy="647700"/>
          </a:xfrm>
          <a:prstGeom prst="line">
            <a:avLst/>
          </a:prstGeom>
          <a:noFill/>
          <a:ln w="28575">
            <a:solidFill>
              <a:srgbClr val="0070C0"/>
            </a:solidFill>
            <a:round/>
            <a:headEnd/>
            <a:tailEnd type="triangle" w="med" len="med"/>
          </a:ln>
        </p:spPr>
        <p:txBody>
          <a:bodyPr/>
          <a:lstStyle/>
          <a:p>
            <a:endParaRPr lang="zh-CN" altLang="en-US"/>
          </a:p>
        </p:txBody>
      </p:sp>
      <p:sp>
        <p:nvSpPr>
          <p:cNvPr id="243748" name="Text Box 36"/>
          <p:cNvSpPr txBox="1">
            <a:spLocks noChangeArrowheads="1"/>
          </p:cNvSpPr>
          <p:nvPr/>
        </p:nvSpPr>
        <p:spPr bwMode="auto">
          <a:xfrm>
            <a:off x="2207617" y="2881622"/>
            <a:ext cx="2373312" cy="396875"/>
          </a:xfrm>
          <a:prstGeom prst="rect">
            <a:avLst/>
          </a:prstGeom>
          <a:noFill/>
          <a:ln w="9525">
            <a:noFill/>
            <a:miter lim="800000"/>
            <a:headEnd/>
            <a:tailEnd/>
          </a:ln>
        </p:spPr>
        <p:txBody>
          <a:bodyPr>
            <a:spAutoFit/>
          </a:bodyPr>
          <a:lstStyle/>
          <a:p>
            <a:pPr algn="ctr">
              <a:spcBef>
                <a:spcPct val="50000"/>
              </a:spcBef>
            </a:pPr>
            <a:r>
              <a:rPr lang="zh-CN" altLang="en-US" sz="2000" dirty="0">
                <a:solidFill>
                  <a:srgbClr val="0070C0"/>
                </a:solidFill>
              </a:rPr>
              <a:t>径迹穿过探测器</a:t>
            </a:r>
          </a:p>
        </p:txBody>
      </p:sp>
      <p:sp>
        <p:nvSpPr>
          <p:cNvPr id="243749" name="Text Box 37"/>
          <p:cNvSpPr txBox="1">
            <a:spLocks noChangeArrowheads="1"/>
          </p:cNvSpPr>
          <p:nvPr/>
        </p:nvSpPr>
        <p:spPr bwMode="auto">
          <a:xfrm>
            <a:off x="2279055" y="4745347"/>
            <a:ext cx="2665413" cy="396875"/>
          </a:xfrm>
          <a:prstGeom prst="rect">
            <a:avLst/>
          </a:prstGeom>
          <a:noFill/>
          <a:ln w="9525">
            <a:noFill/>
            <a:miter lim="800000"/>
            <a:headEnd/>
            <a:tailEnd/>
          </a:ln>
        </p:spPr>
        <p:txBody>
          <a:bodyPr>
            <a:spAutoFit/>
          </a:bodyPr>
          <a:lstStyle/>
          <a:p>
            <a:pPr>
              <a:spcBef>
                <a:spcPct val="50000"/>
              </a:spcBef>
            </a:pPr>
            <a:r>
              <a:rPr lang="zh-CN" altLang="en-US" sz="2000" dirty="0">
                <a:solidFill>
                  <a:srgbClr val="0070C0"/>
                </a:solidFill>
              </a:rPr>
              <a:t>用理想位置进行拟合</a:t>
            </a:r>
          </a:p>
        </p:txBody>
      </p:sp>
      <p:sp>
        <p:nvSpPr>
          <p:cNvPr id="243750" name="Text Box 38"/>
          <p:cNvSpPr txBox="1">
            <a:spLocks noChangeArrowheads="1"/>
          </p:cNvSpPr>
          <p:nvPr/>
        </p:nvSpPr>
        <p:spPr bwMode="auto">
          <a:xfrm>
            <a:off x="2279055" y="5248584"/>
            <a:ext cx="2665413" cy="400110"/>
          </a:xfrm>
          <a:prstGeom prst="rect">
            <a:avLst/>
          </a:prstGeom>
          <a:noFill/>
          <a:ln w="9525">
            <a:noFill/>
            <a:miter lim="800000"/>
            <a:headEnd/>
            <a:tailEnd/>
          </a:ln>
        </p:spPr>
        <p:txBody>
          <a:bodyPr>
            <a:spAutoFit/>
          </a:bodyPr>
          <a:lstStyle/>
          <a:p>
            <a:pPr>
              <a:spcBef>
                <a:spcPct val="50000"/>
              </a:spcBef>
            </a:pPr>
            <a:r>
              <a:rPr lang="zh-CN" altLang="en-US" sz="2000" dirty="0">
                <a:solidFill>
                  <a:srgbClr val="0070C0"/>
                </a:solidFill>
              </a:rPr>
              <a:t>拟合结果偏离真实值</a:t>
            </a:r>
          </a:p>
        </p:txBody>
      </p:sp>
      <p:sp>
        <p:nvSpPr>
          <p:cNvPr id="243751" name="Text Box 39"/>
          <p:cNvSpPr txBox="1">
            <a:spLocks noChangeArrowheads="1"/>
          </p:cNvSpPr>
          <p:nvPr/>
        </p:nvSpPr>
        <p:spPr bwMode="auto">
          <a:xfrm>
            <a:off x="2279054" y="5753410"/>
            <a:ext cx="4249738" cy="396875"/>
          </a:xfrm>
          <a:prstGeom prst="rect">
            <a:avLst/>
          </a:prstGeom>
          <a:noFill/>
          <a:ln w="9525">
            <a:noFill/>
            <a:miter lim="800000"/>
            <a:headEnd/>
            <a:tailEnd/>
          </a:ln>
        </p:spPr>
        <p:txBody>
          <a:bodyPr>
            <a:spAutoFit/>
          </a:bodyPr>
          <a:lstStyle/>
          <a:p>
            <a:pPr>
              <a:spcBef>
                <a:spcPct val="50000"/>
              </a:spcBef>
            </a:pPr>
            <a:r>
              <a:rPr lang="zh-CN" altLang="en-US" sz="2000" dirty="0">
                <a:solidFill>
                  <a:srgbClr val="0070C0"/>
                </a:solidFill>
              </a:rPr>
              <a:t>需要对探测器几何位置进行校准</a:t>
            </a:r>
          </a:p>
        </p:txBody>
      </p:sp>
      <p:sp>
        <p:nvSpPr>
          <p:cNvPr id="71695" name="Text Box 41"/>
          <p:cNvSpPr txBox="1">
            <a:spLocks noChangeArrowheads="1"/>
          </p:cNvSpPr>
          <p:nvPr/>
        </p:nvSpPr>
        <p:spPr bwMode="auto">
          <a:xfrm>
            <a:off x="1704380" y="6265243"/>
            <a:ext cx="720725" cy="366712"/>
          </a:xfrm>
          <a:prstGeom prst="rect">
            <a:avLst/>
          </a:prstGeom>
          <a:noFill/>
          <a:ln w="9525">
            <a:noFill/>
            <a:miter lim="800000"/>
            <a:headEnd/>
            <a:tailEnd/>
          </a:ln>
        </p:spPr>
        <p:txBody>
          <a:bodyPr>
            <a:spAutoFit/>
          </a:bodyPr>
          <a:lstStyle/>
          <a:p>
            <a:pPr>
              <a:spcBef>
                <a:spcPct val="50000"/>
              </a:spcBef>
            </a:pPr>
            <a:r>
              <a:rPr lang="zh-CN" altLang="en-US" dirty="0">
                <a:hlinkClick r:id="rId2" action="ppaction://hlinksldjump"/>
              </a:rPr>
              <a:t>返回</a:t>
            </a:r>
            <a:endParaRPr lang="zh-CN" altLang="en-US" dirty="0"/>
          </a:p>
        </p:txBody>
      </p:sp>
      <p:grpSp>
        <p:nvGrpSpPr>
          <p:cNvPr id="7" name="组合 6">
            <a:extLst>
              <a:ext uri="{FF2B5EF4-FFF2-40B4-BE49-F238E27FC236}">
                <a16:creationId xmlns:a16="http://schemas.microsoft.com/office/drawing/2014/main" id="{C01AD828-ED7D-432D-948C-8A1C36E36B57}"/>
              </a:ext>
            </a:extLst>
          </p:cNvPr>
          <p:cNvGrpSpPr/>
          <p:nvPr/>
        </p:nvGrpSpPr>
        <p:grpSpPr>
          <a:xfrm>
            <a:off x="7608094" y="1350352"/>
            <a:ext cx="2996219" cy="4601495"/>
            <a:chOff x="6155530" y="1347785"/>
            <a:chExt cx="2996219" cy="4601495"/>
          </a:xfrm>
        </p:grpSpPr>
        <p:pic>
          <p:nvPicPr>
            <p:cNvPr id="41" name="Picture 4" descr="momPhi_psi3770">
              <a:extLst>
                <a:ext uri="{FF2B5EF4-FFF2-40B4-BE49-F238E27FC236}">
                  <a16:creationId xmlns:a16="http://schemas.microsoft.com/office/drawing/2014/main" id="{55040BEB-B693-462C-B2FC-F6CC8B7173D5}"/>
                </a:ext>
              </a:extLst>
            </p:cNvPr>
            <p:cNvPicPr>
              <a:picLocks noChangeAspect="1" noChangeArrowheads="1"/>
            </p:cNvPicPr>
            <p:nvPr/>
          </p:nvPicPr>
          <p:blipFill rotWithShape="1">
            <a:blip r:embed="rId3" cstate="print"/>
            <a:srcRect r="7218"/>
            <a:stretch/>
          </p:blipFill>
          <p:spPr bwMode="auto">
            <a:xfrm>
              <a:off x="6155530" y="1667304"/>
              <a:ext cx="2944288" cy="2152191"/>
            </a:xfrm>
            <a:prstGeom prst="rect">
              <a:avLst/>
            </a:prstGeom>
            <a:noFill/>
            <a:ln w="9525">
              <a:noFill/>
              <a:miter lim="800000"/>
              <a:headEnd/>
              <a:tailEnd/>
            </a:ln>
          </p:spPr>
        </p:pic>
        <p:pic>
          <p:nvPicPr>
            <p:cNvPr id="42" name="Picture 11">
              <a:extLst>
                <a:ext uri="{FF2B5EF4-FFF2-40B4-BE49-F238E27FC236}">
                  <a16:creationId xmlns:a16="http://schemas.microsoft.com/office/drawing/2014/main" id="{7F2177ED-EF56-4CD0-B369-B781E111CEF4}"/>
                </a:ext>
              </a:extLst>
            </p:cNvPr>
            <p:cNvPicPr>
              <a:picLocks noChangeAspect="1" noChangeArrowheads="1"/>
            </p:cNvPicPr>
            <p:nvPr/>
          </p:nvPicPr>
          <p:blipFill rotWithShape="1">
            <a:blip r:embed="rId4" cstate="print"/>
            <a:srcRect t="4219" r="7010" b="1"/>
            <a:stretch/>
          </p:blipFill>
          <p:spPr bwMode="auto">
            <a:xfrm>
              <a:off x="6155531" y="3940576"/>
              <a:ext cx="2944288" cy="2008704"/>
            </a:xfrm>
            <a:prstGeom prst="rect">
              <a:avLst/>
            </a:prstGeom>
            <a:noFill/>
            <a:ln w="9525">
              <a:noFill/>
              <a:miter lim="800000"/>
              <a:headEnd/>
              <a:tailEnd/>
            </a:ln>
          </p:spPr>
        </p:pic>
        <p:sp>
          <p:nvSpPr>
            <p:cNvPr id="43" name="Text Box 7">
              <a:extLst>
                <a:ext uri="{FF2B5EF4-FFF2-40B4-BE49-F238E27FC236}">
                  <a16:creationId xmlns:a16="http://schemas.microsoft.com/office/drawing/2014/main" id="{FE1F8A35-D749-4603-942F-9C2A2EEA552F}"/>
                </a:ext>
              </a:extLst>
            </p:cNvPr>
            <p:cNvSpPr txBox="1">
              <a:spLocks noChangeArrowheads="1"/>
            </p:cNvSpPr>
            <p:nvPr/>
          </p:nvSpPr>
          <p:spPr bwMode="auto">
            <a:xfrm>
              <a:off x="6660380" y="1347785"/>
              <a:ext cx="2160564" cy="396875"/>
            </a:xfrm>
            <a:prstGeom prst="rect">
              <a:avLst/>
            </a:prstGeom>
            <a:noFill/>
            <a:ln w="9525">
              <a:noFill/>
              <a:miter lim="800000"/>
              <a:headEnd/>
              <a:tailEnd/>
            </a:ln>
          </p:spPr>
          <p:txBody>
            <a:bodyPr wrap="square">
              <a:spAutoFit/>
            </a:bodyPr>
            <a:lstStyle/>
            <a:p>
              <a:pPr algn="ctr">
                <a:spcBef>
                  <a:spcPct val="50000"/>
                </a:spcBef>
              </a:pPr>
              <a:r>
                <a:rPr lang="en-US" altLang="zh-CN" sz="2000" dirty="0">
                  <a:solidFill>
                    <a:srgbClr val="0070C0"/>
                  </a:solidFill>
                </a:rPr>
                <a:t>P </a:t>
              </a:r>
              <a:r>
                <a:rPr lang="en-US" altLang="zh-CN" sz="2000" dirty="0" err="1">
                  <a:solidFill>
                    <a:srgbClr val="0070C0"/>
                  </a:solidFill>
                </a:rPr>
                <a:t>vs</a:t>
              </a:r>
              <a:r>
                <a:rPr lang="en-US" altLang="zh-CN" sz="2000" dirty="0">
                  <a:solidFill>
                    <a:srgbClr val="0070C0"/>
                  </a:solidFill>
                </a:rPr>
                <a:t> </a:t>
              </a:r>
              <a:r>
                <a:rPr lang="en-US" altLang="zh-CN" sz="2000" dirty="0">
                  <a:solidFill>
                    <a:srgbClr val="0070C0"/>
                  </a:solidFill>
                  <a:latin typeface="Symbol" pitchFamily="18" charset="2"/>
                </a:rPr>
                <a:t>f </a:t>
              </a:r>
              <a:r>
                <a:rPr lang="en-US" altLang="zh-CN" sz="2000" dirty="0">
                  <a:solidFill>
                    <a:srgbClr val="0070C0"/>
                  </a:solidFill>
                </a:rPr>
                <a:t>(</a:t>
              </a:r>
              <a:r>
                <a:rPr lang="zh-CN" altLang="en-US" sz="2000" dirty="0">
                  <a:solidFill>
                    <a:srgbClr val="0070C0"/>
                  </a:solidFill>
                </a:rPr>
                <a:t>质心系</a:t>
              </a:r>
              <a:r>
                <a:rPr lang="en-US" altLang="zh-CN" sz="2000" dirty="0">
                  <a:solidFill>
                    <a:srgbClr val="0070C0"/>
                  </a:solidFill>
                </a:rPr>
                <a:t>)</a:t>
              </a:r>
            </a:p>
          </p:txBody>
        </p:sp>
        <p:sp>
          <p:nvSpPr>
            <p:cNvPr id="6" name="文本框 5">
              <a:extLst>
                <a:ext uri="{FF2B5EF4-FFF2-40B4-BE49-F238E27FC236}">
                  <a16:creationId xmlns:a16="http://schemas.microsoft.com/office/drawing/2014/main" id="{DCC381F3-F78B-4989-8B09-0A2E5FE7D213}"/>
                </a:ext>
              </a:extLst>
            </p:cNvPr>
            <p:cNvSpPr txBox="1"/>
            <p:nvPr/>
          </p:nvSpPr>
          <p:spPr>
            <a:xfrm>
              <a:off x="8100392" y="1956229"/>
              <a:ext cx="999426" cy="369332"/>
            </a:xfrm>
            <a:prstGeom prst="rect">
              <a:avLst/>
            </a:prstGeom>
            <a:noFill/>
          </p:spPr>
          <p:txBody>
            <a:bodyPr wrap="square" rtlCol="0">
              <a:spAutoFit/>
            </a:bodyPr>
            <a:lstStyle/>
            <a:p>
              <a:r>
                <a:rPr lang="zh-CN" altLang="en-US" dirty="0">
                  <a:solidFill>
                    <a:schemeClr val="accent6">
                      <a:lumMod val="75000"/>
                    </a:schemeClr>
                  </a:solidFill>
                </a:rPr>
                <a:t>校准前</a:t>
              </a:r>
            </a:p>
          </p:txBody>
        </p:sp>
        <p:sp>
          <p:nvSpPr>
            <p:cNvPr id="45" name="文本框 44">
              <a:extLst>
                <a:ext uri="{FF2B5EF4-FFF2-40B4-BE49-F238E27FC236}">
                  <a16:creationId xmlns:a16="http://schemas.microsoft.com/office/drawing/2014/main" id="{A437E6CD-EFD2-4252-A98F-FEB2E5D31609}"/>
                </a:ext>
              </a:extLst>
            </p:cNvPr>
            <p:cNvSpPr txBox="1"/>
            <p:nvPr/>
          </p:nvSpPr>
          <p:spPr>
            <a:xfrm>
              <a:off x="8152323" y="4120930"/>
              <a:ext cx="999426" cy="369332"/>
            </a:xfrm>
            <a:prstGeom prst="rect">
              <a:avLst/>
            </a:prstGeom>
            <a:noFill/>
          </p:spPr>
          <p:txBody>
            <a:bodyPr wrap="square" rtlCol="0">
              <a:spAutoFit/>
            </a:bodyPr>
            <a:lstStyle/>
            <a:p>
              <a:r>
                <a:rPr lang="zh-CN" altLang="en-US" dirty="0">
                  <a:solidFill>
                    <a:schemeClr val="accent6">
                      <a:lumMod val="75000"/>
                    </a:schemeClr>
                  </a:solidFill>
                </a:rPr>
                <a:t>校准后</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43723"/>
                                        </p:tgtEl>
                                        <p:attrNameLst>
                                          <p:attrName>style.visibility</p:attrName>
                                        </p:attrNameLst>
                                      </p:cBhvr>
                                      <p:to>
                                        <p:strVal val="visible"/>
                                      </p:to>
                                    </p:set>
                                    <p:animEffect transition="in" filter="wipe(left)">
                                      <p:cBhvr>
                                        <p:cTn id="7" dur="1000"/>
                                        <p:tgtEl>
                                          <p:spTgt spid="243723"/>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243731"/>
                                        </p:tgtEl>
                                        <p:attrNameLst>
                                          <p:attrName>style.visibility</p:attrName>
                                        </p:attrNameLst>
                                      </p:cBhvr>
                                      <p:to>
                                        <p:strVal val="visible"/>
                                      </p:to>
                                    </p:set>
                                    <p:animEffect transition="in" filter="wipe(left)">
                                      <p:cBhvr>
                                        <p:cTn id="15" dur="1000"/>
                                        <p:tgtEl>
                                          <p:spTgt spid="243731"/>
                                        </p:tgtEl>
                                      </p:cBhvr>
                                    </p:animEffect>
                                  </p:childTnLst>
                                </p:cTn>
                              </p:par>
                            </p:childTnLst>
                          </p:cTn>
                        </p:par>
                        <p:par>
                          <p:cTn id="16" fill="hold">
                            <p:stCondLst>
                              <p:cond delay="40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par>
                          <p:cTn id="20" fill="hold">
                            <p:stCondLst>
                              <p:cond delay="5000"/>
                            </p:stCondLst>
                            <p:childTnLst>
                              <p:par>
                                <p:cTn id="21" presetID="22" presetClass="entr" presetSubtype="8" fill="hold" grpId="0" nodeType="afterEffect">
                                  <p:stCondLst>
                                    <p:cond delay="500"/>
                                  </p:stCondLst>
                                  <p:childTnLst>
                                    <p:set>
                                      <p:cBhvr>
                                        <p:cTn id="22" dur="1" fill="hold">
                                          <p:stCondLst>
                                            <p:cond delay="0"/>
                                          </p:stCondLst>
                                        </p:cTn>
                                        <p:tgtEl>
                                          <p:spTgt spid="243748"/>
                                        </p:tgtEl>
                                        <p:attrNameLst>
                                          <p:attrName>style.visibility</p:attrName>
                                        </p:attrNameLst>
                                      </p:cBhvr>
                                      <p:to>
                                        <p:strVal val="visible"/>
                                      </p:to>
                                    </p:set>
                                    <p:animEffect transition="in" filter="wipe(left)">
                                      <p:cBhvr>
                                        <p:cTn id="23" dur="1000"/>
                                        <p:tgtEl>
                                          <p:spTgt spid="243748"/>
                                        </p:tgtEl>
                                      </p:cBhvr>
                                    </p:animEffect>
                                  </p:childTnLst>
                                </p:cTn>
                              </p:par>
                            </p:childTnLst>
                          </p:cTn>
                        </p:par>
                        <p:par>
                          <p:cTn id="24" fill="hold">
                            <p:stCondLst>
                              <p:cond delay="6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2000"/>
                                        <p:tgtEl>
                                          <p:spTgt spid="4"/>
                                        </p:tgtEl>
                                      </p:cBhvr>
                                    </p:animEffect>
                                  </p:childTnLst>
                                </p:cTn>
                              </p:par>
                            </p:childTnLst>
                          </p:cTn>
                        </p:par>
                        <p:par>
                          <p:cTn id="28" fill="hold">
                            <p:stCondLst>
                              <p:cond delay="8500"/>
                            </p:stCondLst>
                            <p:childTnLst>
                              <p:par>
                                <p:cTn id="29" presetID="22" presetClass="entr" presetSubtype="8" fill="hold" grpId="0" nodeType="afterEffect">
                                  <p:stCondLst>
                                    <p:cond delay="500"/>
                                  </p:stCondLst>
                                  <p:childTnLst>
                                    <p:set>
                                      <p:cBhvr>
                                        <p:cTn id="30" dur="1" fill="hold">
                                          <p:stCondLst>
                                            <p:cond delay="0"/>
                                          </p:stCondLst>
                                        </p:cTn>
                                        <p:tgtEl>
                                          <p:spTgt spid="243749"/>
                                        </p:tgtEl>
                                        <p:attrNameLst>
                                          <p:attrName>style.visibility</p:attrName>
                                        </p:attrNameLst>
                                      </p:cBhvr>
                                      <p:to>
                                        <p:strVal val="visible"/>
                                      </p:to>
                                    </p:set>
                                    <p:animEffect transition="in" filter="wipe(left)">
                                      <p:cBhvr>
                                        <p:cTn id="31" dur="500"/>
                                        <p:tgtEl>
                                          <p:spTgt spid="243749"/>
                                        </p:tgtEl>
                                      </p:cBhvr>
                                    </p:animEffect>
                                  </p:childTnLst>
                                </p:cTn>
                              </p:par>
                            </p:childTnLst>
                          </p:cTn>
                        </p:par>
                        <p:par>
                          <p:cTn id="32" fill="hold">
                            <p:stCondLst>
                              <p:cond delay="9500"/>
                            </p:stCondLst>
                            <p:childTnLst>
                              <p:par>
                                <p:cTn id="33" presetID="1"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par>
                          <p:cTn id="35" fill="hold">
                            <p:stCondLst>
                              <p:cond delay="9500"/>
                            </p:stCondLst>
                            <p:childTnLst>
                              <p:par>
                                <p:cTn id="36" presetID="22" presetClass="entr" presetSubtype="8" fill="hold" grpId="0" nodeType="afterEffect">
                                  <p:stCondLst>
                                    <p:cond delay="500"/>
                                  </p:stCondLst>
                                  <p:childTnLst>
                                    <p:set>
                                      <p:cBhvr>
                                        <p:cTn id="37" dur="1" fill="hold">
                                          <p:stCondLst>
                                            <p:cond delay="0"/>
                                          </p:stCondLst>
                                        </p:cTn>
                                        <p:tgtEl>
                                          <p:spTgt spid="243747"/>
                                        </p:tgtEl>
                                        <p:attrNameLst>
                                          <p:attrName>style.visibility</p:attrName>
                                        </p:attrNameLst>
                                      </p:cBhvr>
                                      <p:to>
                                        <p:strVal val="visible"/>
                                      </p:to>
                                    </p:set>
                                    <p:animEffect transition="in" filter="wipe(left)">
                                      <p:cBhvr>
                                        <p:cTn id="38" dur="2000"/>
                                        <p:tgtEl>
                                          <p:spTgt spid="243747"/>
                                        </p:tgtEl>
                                      </p:cBhvr>
                                    </p:animEffect>
                                  </p:childTnLst>
                                </p:cTn>
                              </p:par>
                            </p:childTnLst>
                          </p:cTn>
                        </p:par>
                        <p:par>
                          <p:cTn id="39" fill="hold">
                            <p:stCondLst>
                              <p:cond delay="12000"/>
                            </p:stCondLst>
                            <p:childTnLst>
                              <p:par>
                                <p:cTn id="40" presetID="22" presetClass="entr" presetSubtype="8" fill="hold" grpId="0" nodeType="afterEffect">
                                  <p:stCondLst>
                                    <p:cond delay="0"/>
                                  </p:stCondLst>
                                  <p:childTnLst>
                                    <p:set>
                                      <p:cBhvr>
                                        <p:cTn id="41" dur="1" fill="hold">
                                          <p:stCondLst>
                                            <p:cond delay="0"/>
                                          </p:stCondLst>
                                        </p:cTn>
                                        <p:tgtEl>
                                          <p:spTgt spid="243750"/>
                                        </p:tgtEl>
                                        <p:attrNameLst>
                                          <p:attrName>style.visibility</p:attrName>
                                        </p:attrNameLst>
                                      </p:cBhvr>
                                      <p:to>
                                        <p:strVal val="visible"/>
                                      </p:to>
                                    </p:set>
                                    <p:animEffect transition="in" filter="wipe(left)">
                                      <p:cBhvr>
                                        <p:cTn id="42" dur="1000"/>
                                        <p:tgtEl>
                                          <p:spTgt spid="243750"/>
                                        </p:tgtEl>
                                      </p:cBhvr>
                                    </p:animEffect>
                                  </p:childTnLst>
                                </p:cTn>
                              </p:par>
                            </p:childTnLst>
                          </p:cTn>
                        </p:par>
                        <p:par>
                          <p:cTn id="43" fill="hold">
                            <p:stCondLst>
                              <p:cond delay="13000"/>
                            </p:stCondLst>
                            <p:childTnLst>
                              <p:par>
                                <p:cTn id="44" presetID="22" presetClass="entr" presetSubtype="8" fill="hold" grpId="0" nodeType="afterEffect">
                                  <p:stCondLst>
                                    <p:cond delay="0"/>
                                  </p:stCondLst>
                                  <p:childTnLst>
                                    <p:set>
                                      <p:cBhvr>
                                        <p:cTn id="45" dur="1" fill="hold">
                                          <p:stCondLst>
                                            <p:cond delay="0"/>
                                          </p:stCondLst>
                                        </p:cTn>
                                        <p:tgtEl>
                                          <p:spTgt spid="243751"/>
                                        </p:tgtEl>
                                        <p:attrNameLst>
                                          <p:attrName>style.visibility</p:attrName>
                                        </p:attrNameLst>
                                      </p:cBhvr>
                                      <p:to>
                                        <p:strVal val="visible"/>
                                      </p:to>
                                    </p:set>
                                    <p:animEffect transition="in" filter="wipe(left)">
                                      <p:cBhvr>
                                        <p:cTn id="46" dur="1000"/>
                                        <p:tgtEl>
                                          <p:spTgt spid="24375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100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3" grpId="0"/>
      <p:bldP spid="243731" grpId="0"/>
      <p:bldP spid="243747" grpId="0" animBg="1"/>
      <p:bldP spid="243748" grpId="0"/>
      <p:bldP spid="243749" grpId="0"/>
      <p:bldP spid="243750" grpId="0"/>
      <p:bldP spid="24375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灯片编号占位符 4"/>
          <p:cNvSpPr>
            <a:spLocks noGrp="1"/>
          </p:cNvSpPr>
          <p:nvPr>
            <p:ph type="sldNum" sz="quarter" idx="12"/>
          </p:nvPr>
        </p:nvSpPr>
        <p:spPr>
          <a:noFill/>
        </p:spPr>
        <p:txBody>
          <a:bodyPr/>
          <a:lstStyle/>
          <a:p>
            <a:fld id="{E614D190-7BDC-4F48-AA26-63942B9CA94C}" type="slidenum">
              <a:rPr lang="zh-CN" altLang="en-US" smtClean="0"/>
              <a:pPr/>
              <a:t>115</a:t>
            </a:fld>
            <a:endParaRPr lang="en-US" altLang="zh-CN"/>
          </a:p>
        </p:txBody>
      </p:sp>
      <p:sp>
        <p:nvSpPr>
          <p:cNvPr id="72707" name="Rectangle 2"/>
          <p:cNvSpPr>
            <a:spLocks noGrp="1" noChangeArrowheads="1"/>
          </p:cNvSpPr>
          <p:nvPr>
            <p:ph type="title"/>
          </p:nvPr>
        </p:nvSpPr>
        <p:spPr>
          <a:noFill/>
        </p:spPr>
        <p:txBody>
          <a:bodyPr/>
          <a:lstStyle/>
          <a:p>
            <a:pPr eaLnBrk="1" hangingPunct="1"/>
            <a:r>
              <a:rPr lang="zh-CN" altLang="en-US"/>
              <a:t>离线刻度软件包</a:t>
            </a:r>
          </a:p>
        </p:txBody>
      </p:sp>
      <p:graphicFrame>
        <p:nvGraphicFramePr>
          <p:cNvPr id="221227" name="Group 43"/>
          <p:cNvGraphicFramePr>
            <a:graphicFrameLocks noGrp="1"/>
          </p:cNvGraphicFramePr>
          <p:nvPr>
            <p:extLst>
              <p:ext uri="{D42A27DB-BD31-4B8C-83A1-F6EECF244321}">
                <p14:modId xmlns:p14="http://schemas.microsoft.com/office/powerpoint/2010/main" val="2260084081"/>
              </p:ext>
            </p:extLst>
          </p:nvPr>
        </p:nvGraphicFramePr>
        <p:xfrm>
          <a:off x="2747963" y="1700808"/>
          <a:ext cx="6696075" cy="4105276"/>
        </p:xfrm>
        <a:graphic>
          <a:graphicData uri="http://schemas.openxmlformats.org/drawingml/2006/table">
            <a:tbl>
              <a:tblPr/>
              <a:tblGrid>
                <a:gridCol w="2951163">
                  <a:extLst>
                    <a:ext uri="{9D8B030D-6E8A-4147-A177-3AD203B41FA5}">
                      <a16:colId xmlns:a16="http://schemas.microsoft.com/office/drawing/2014/main" val="20000"/>
                    </a:ext>
                  </a:extLst>
                </a:gridCol>
                <a:gridCol w="3744912">
                  <a:extLst>
                    <a:ext uri="{9D8B030D-6E8A-4147-A177-3AD203B41FA5}">
                      <a16:colId xmlns:a16="http://schemas.microsoft.com/office/drawing/2014/main" val="20001"/>
                    </a:ext>
                  </a:extLst>
                </a:gridCol>
              </a:tblGrid>
              <a:tr h="571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pitchFamily="18" charset="0"/>
                          <a:ea typeface="宋体" pitchFamily="2" charset="-122"/>
                        </a:rPr>
                        <a:t>软件包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pitchFamily="18" charset="0"/>
                          <a:ea typeface="宋体" pitchFamily="2" charset="-122"/>
                        </a:rPr>
                        <a:t>功能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584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err="1">
                          <a:ln>
                            <a:noFill/>
                          </a:ln>
                          <a:solidFill>
                            <a:srgbClr val="000099"/>
                          </a:solidFill>
                          <a:effectLst/>
                          <a:latin typeface="Times New Roman" pitchFamily="18" charset="0"/>
                          <a:ea typeface="宋体" pitchFamily="2" charset="-122"/>
                        </a:rPr>
                        <a:t>MdcCalibAlg</a:t>
                      </a:r>
                      <a:endParaRPr kumimoji="0" lang="en-US" altLang="zh-CN" sz="2800" b="0" i="0" u="none" strike="noStrike" cap="none" normalizeH="0" baseline="0" dirty="0">
                        <a:ln>
                          <a:noFill/>
                        </a:ln>
                        <a:solidFill>
                          <a:srgbClr val="000099"/>
                        </a:solidFill>
                        <a:effectLst/>
                        <a:latin typeface="Times New Roman" pitchFamily="18"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itchFamily="18" charset="0"/>
                          <a:ea typeface="宋体" pitchFamily="2" charset="-122"/>
                        </a:rPr>
                        <a:t>MDC</a:t>
                      </a:r>
                      <a:r>
                        <a:rPr kumimoji="0" lang="zh-CN" altLang="en-US" sz="2800" b="0" i="0" u="none" strike="noStrike" cap="none" normalizeH="0" baseline="0">
                          <a:ln>
                            <a:noFill/>
                          </a:ln>
                          <a:solidFill>
                            <a:schemeClr val="tx1"/>
                          </a:solidFill>
                          <a:effectLst/>
                          <a:latin typeface="Times New Roman" pitchFamily="18" charset="0"/>
                          <a:ea typeface="宋体" pitchFamily="2" charset="-122"/>
                        </a:rPr>
                        <a:t>刻度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000099"/>
                          </a:solidFill>
                          <a:effectLst/>
                          <a:latin typeface="Times New Roman" pitchFamily="18" charset="0"/>
                          <a:ea typeface="宋体" pitchFamily="2" charset="-122"/>
                        </a:rPr>
                        <a:t>MdcAlignAlg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itchFamily="18" charset="0"/>
                          <a:ea typeface="宋体" pitchFamily="2" charset="-122"/>
                        </a:rPr>
                        <a:t>MDC</a:t>
                      </a:r>
                      <a:r>
                        <a:rPr kumimoji="0" lang="zh-CN" altLang="en-US" sz="2800" b="0" i="0" u="none" strike="noStrike" cap="none" normalizeH="0" baseline="0">
                          <a:ln>
                            <a:noFill/>
                          </a:ln>
                          <a:solidFill>
                            <a:schemeClr val="tx1"/>
                          </a:solidFill>
                          <a:effectLst/>
                          <a:latin typeface="Times New Roman" pitchFamily="18" charset="0"/>
                          <a:ea typeface="宋体" pitchFamily="2" charset="-122"/>
                        </a:rPr>
                        <a:t>几何位置校准</a:t>
                      </a:r>
                      <a:endParaRPr kumimoji="0" lang="en-US" altLang="zh-CN" sz="2800" b="0" i="0" u="none" strike="noStrike" cap="none" normalizeH="0" baseline="0">
                        <a:ln>
                          <a:noFill/>
                        </a:ln>
                        <a:solidFill>
                          <a:schemeClr val="tx1"/>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584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000099"/>
                          </a:solidFill>
                          <a:effectLst/>
                          <a:latin typeface="Times New Roman" pitchFamily="18" charset="0"/>
                          <a:ea typeface="宋体" pitchFamily="2" charset="-122"/>
                        </a:rPr>
                        <a:t>DedxCalibAlg</a:t>
                      </a:r>
                      <a:endParaRPr kumimoji="0" lang="zh-CN" altLang="en-US" sz="2800" b="0" i="0" u="none" strike="noStrike" cap="none" normalizeH="0" baseline="0">
                        <a:ln>
                          <a:noFill/>
                        </a:ln>
                        <a:solidFill>
                          <a:srgbClr val="000099"/>
                        </a:solidFill>
                        <a:effectLst/>
                        <a:latin typeface="Times New Roman" pitchFamily="18"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itchFamily="18" charset="0"/>
                          <a:ea typeface="宋体" pitchFamily="2" charset="-122"/>
                        </a:rPr>
                        <a:t>dE/dx</a:t>
                      </a:r>
                      <a:r>
                        <a:rPr kumimoji="0" lang="zh-CN" altLang="en-US" sz="2800" b="0" i="0" u="none" strike="noStrike" cap="none" normalizeH="0" baseline="0">
                          <a:ln>
                            <a:noFill/>
                          </a:ln>
                          <a:solidFill>
                            <a:schemeClr val="tx1"/>
                          </a:solidFill>
                          <a:effectLst/>
                          <a:latin typeface="Times New Roman" pitchFamily="18" charset="0"/>
                          <a:ea typeface="宋体" pitchFamily="2" charset="-122"/>
                        </a:rPr>
                        <a:t>刻度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000099"/>
                          </a:solidFill>
                          <a:effectLst/>
                          <a:latin typeface="Times New Roman" pitchFamily="18" charset="0"/>
                          <a:ea typeface="宋体" pitchFamily="2" charset="-122"/>
                        </a:rPr>
                        <a:t>TofCalibAlg</a:t>
                      </a:r>
                      <a:endParaRPr kumimoji="0" lang="zh-CN" altLang="en-US" sz="2800" b="0" i="0" u="none" strike="noStrike" cap="none" normalizeH="0" baseline="0">
                        <a:ln>
                          <a:noFill/>
                        </a:ln>
                        <a:solidFill>
                          <a:srgbClr val="000099"/>
                        </a:solidFill>
                        <a:effectLst/>
                        <a:latin typeface="Times New Roman" pitchFamily="18"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itchFamily="18" charset="0"/>
                          <a:ea typeface="宋体" pitchFamily="2" charset="-122"/>
                        </a:rPr>
                        <a:t>TOF</a:t>
                      </a:r>
                      <a:r>
                        <a:rPr kumimoji="0" lang="zh-CN" altLang="en-US" sz="2800" b="0" i="0" u="none" strike="noStrike" cap="none" normalizeH="0" baseline="0">
                          <a:ln>
                            <a:noFill/>
                          </a:ln>
                          <a:solidFill>
                            <a:schemeClr val="tx1"/>
                          </a:solidFill>
                          <a:effectLst/>
                          <a:latin typeface="Times New Roman" pitchFamily="18" charset="0"/>
                          <a:ea typeface="宋体" pitchFamily="2" charset="-122"/>
                        </a:rPr>
                        <a:t>刻度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584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000099"/>
                          </a:solidFill>
                          <a:effectLst/>
                          <a:latin typeface="Times New Roman" pitchFamily="18" charset="0"/>
                          <a:ea typeface="宋体" pitchFamily="2" charset="-122"/>
                        </a:rPr>
                        <a:t>EmcCalib</a:t>
                      </a:r>
                      <a:endParaRPr kumimoji="0" lang="zh-CN" altLang="en-US" sz="2800" b="0" i="0" u="none" strike="noStrike" cap="none" normalizeH="0" baseline="0">
                        <a:ln>
                          <a:noFill/>
                        </a:ln>
                        <a:solidFill>
                          <a:srgbClr val="000099"/>
                        </a:solidFill>
                        <a:effectLst/>
                        <a:latin typeface="Times New Roman" pitchFamily="18"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tx1"/>
                          </a:solidFill>
                          <a:effectLst/>
                          <a:latin typeface="Times New Roman" pitchFamily="18" charset="0"/>
                          <a:ea typeface="宋体" pitchFamily="2" charset="-122"/>
                        </a:rPr>
                        <a:t>EMC</a:t>
                      </a:r>
                      <a:r>
                        <a:rPr kumimoji="0" lang="zh-CN" altLang="en-US" sz="2800" b="0" i="0" u="none" strike="noStrike" cap="none" normalizeH="0" baseline="0">
                          <a:ln>
                            <a:noFill/>
                          </a:ln>
                          <a:solidFill>
                            <a:schemeClr val="tx1"/>
                          </a:solidFill>
                          <a:effectLst/>
                          <a:latin typeface="Times New Roman" pitchFamily="18" charset="0"/>
                          <a:ea typeface="宋体" pitchFamily="2" charset="-122"/>
                        </a:rPr>
                        <a:t>刻度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615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a:ln>
                            <a:noFill/>
                          </a:ln>
                          <a:solidFill>
                            <a:srgbClr val="000099"/>
                          </a:solidFill>
                          <a:effectLst/>
                          <a:latin typeface="Times New Roman" pitchFamily="18" charset="0"/>
                          <a:ea typeface="宋体" pitchFamily="2" charset="-122"/>
                        </a:rPr>
                        <a:t>MucCalibAlg</a:t>
                      </a:r>
                      <a:endParaRPr kumimoji="0" lang="zh-CN" altLang="en-US" sz="2800" b="0" i="0" u="none" strike="noStrike" cap="none" normalizeH="0" baseline="0">
                        <a:ln>
                          <a:noFill/>
                        </a:ln>
                        <a:solidFill>
                          <a:srgbClr val="000099"/>
                        </a:solidFill>
                        <a:effectLst/>
                        <a:latin typeface="Times New Roman" pitchFamily="18"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a:ln>
                            <a:noFill/>
                          </a:ln>
                          <a:solidFill>
                            <a:schemeClr val="tx1"/>
                          </a:solidFill>
                          <a:effectLst/>
                          <a:latin typeface="Times New Roman" pitchFamily="18" charset="0"/>
                          <a:ea typeface="宋体" pitchFamily="2" charset="-122"/>
                        </a:rPr>
                        <a:t>MUC</a:t>
                      </a:r>
                      <a:r>
                        <a:rPr kumimoji="0" lang="zh-CN" altLang="en-US" sz="2800" b="0" i="0" u="none" strike="noStrike" cap="none" normalizeH="0" baseline="0" dirty="0">
                          <a:ln>
                            <a:noFill/>
                          </a:ln>
                          <a:solidFill>
                            <a:schemeClr val="tx1"/>
                          </a:solidFill>
                          <a:effectLst/>
                          <a:latin typeface="Times New Roman" pitchFamily="18" charset="0"/>
                          <a:ea typeface="宋体" pitchFamily="2" charset="-122"/>
                        </a:rPr>
                        <a:t>刻度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noFill/>
        </p:spPr>
        <p:txBody>
          <a:bodyPr/>
          <a:lstStyle/>
          <a:p>
            <a:pPr eaLnBrk="1" hangingPunct="1"/>
            <a:r>
              <a:rPr lang="en-US" altLang="zh-CN" dirty="0"/>
              <a:t>MDC</a:t>
            </a:r>
            <a:r>
              <a:rPr lang="zh-CN" altLang="en-US" dirty="0"/>
              <a:t>刻度内容和方法</a:t>
            </a:r>
          </a:p>
        </p:txBody>
      </p:sp>
      <p:sp>
        <p:nvSpPr>
          <p:cNvPr id="6147" name="灯片编号占位符 3"/>
          <p:cNvSpPr>
            <a:spLocks noGrp="1"/>
          </p:cNvSpPr>
          <p:nvPr>
            <p:ph type="sldNum" sz="quarter" idx="12"/>
          </p:nvPr>
        </p:nvSpPr>
        <p:spPr>
          <a:noFill/>
        </p:spPr>
        <p:txBody>
          <a:bodyPr/>
          <a:lstStyle/>
          <a:p>
            <a:fld id="{B4E0AC0D-C06B-4B3A-B5E0-96AE0F629522}" type="slidenum">
              <a:rPr lang="zh-CN" altLang="en-US" smtClean="0"/>
              <a:pPr/>
              <a:t>116</a:t>
            </a:fld>
            <a:endParaRPr lang="en-US" altLang="zh-CN"/>
          </a:p>
        </p:txBody>
      </p:sp>
      <p:sp>
        <p:nvSpPr>
          <p:cNvPr id="6149" name="Rectangle 8"/>
          <p:cNvSpPr>
            <a:spLocks noChangeArrowheads="1"/>
          </p:cNvSpPr>
          <p:nvPr/>
        </p:nvSpPr>
        <p:spPr bwMode="auto">
          <a:xfrm>
            <a:off x="609600" y="1196753"/>
            <a:ext cx="9843294" cy="1647614"/>
          </a:xfrm>
          <a:prstGeom prst="rect">
            <a:avLst/>
          </a:prstGeom>
          <a:noFill/>
          <a:ln w="9525">
            <a:noFill/>
            <a:miter lim="800000"/>
            <a:headEnd/>
            <a:tailEnd/>
          </a:ln>
        </p:spPr>
        <p:txBody>
          <a:bodyPr/>
          <a:lstStyle/>
          <a:p>
            <a:pPr marL="342900" indent="-342900">
              <a:spcBef>
                <a:spcPct val="20000"/>
              </a:spcBef>
              <a:buFontTx/>
              <a:buChar char="•"/>
            </a:pPr>
            <a:r>
              <a:rPr lang="zh-CN" altLang="en-US" sz="2000" dirty="0">
                <a:solidFill>
                  <a:srgbClr val="0070C0"/>
                </a:solidFill>
              </a:rPr>
              <a:t>径迹重建中采用最小二乘法进行径迹拟合</a:t>
            </a:r>
            <a:endParaRPr lang="zh-CN" altLang="en-US" dirty="0">
              <a:solidFill>
                <a:srgbClr val="000000"/>
              </a:solidFill>
            </a:endParaRPr>
          </a:p>
          <a:p>
            <a:pPr marL="742950" lvl="1" indent="-285750">
              <a:spcBef>
                <a:spcPct val="20000"/>
              </a:spcBef>
              <a:buClr>
                <a:srgbClr val="0070C0"/>
              </a:buClr>
              <a:buFontTx/>
              <a:buChar char="•"/>
            </a:pPr>
            <a:r>
              <a:rPr lang="en-US" altLang="zh-CN" sz="2000" dirty="0" err="1">
                <a:solidFill>
                  <a:srgbClr val="0070C0"/>
                </a:solidFill>
              </a:rPr>
              <a:t>d</a:t>
            </a:r>
            <a:r>
              <a:rPr lang="en-US" altLang="zh-CN" sz="2000" baseline="-25000" dirty="0" err="1">
                <a:solidFill>
                  <a:srgbClr val="0070C0"/>
                </a:solidFill>
              </a:rPr>
              <a:t>meas</a:t>
            </a:r>
            <a:r>
              <a:rPr lang="zh-CN" altLang="en-US" sz="2000" dirty="0">
                <a:solidFill>
                  <a:srgbClr val="000000"/>
                </a:solidFill>
              </a:rPr>
              <a:t>：</a:t>
            </a:r>
            <a:r>
              <a:rPr lang="zh-CN" altLang="en-US" sz="1600" dirty="0">
                <a:solidFill>
                  <a:srgbClr val="000000"/>
                </a:solidFill>
              </a:rPr>
              <a:t>径迹与信号丝间的测量距离  </a:t>
            </a:r>
            <a:r>
              <a:rPr lang="en-US" altLang="zh-CN" sz="1600" dirty="0">
                <a:solidFill>
                  <a:schemeClr val="accent6">
                    <a:lumMod val="75000"/>
                  </a:schemeClr>
                </a:solidFill>
              </a:rPr>
              <a:t>→ X-T</a:t>
            </a:r>
            <a:r>
              <a:rPr lang="zh-CN" altLang="en-US" sz="1600" dirty="0">
                <a:solidFill>
                  <a:schemeClr val="accent6">
                    <a:lumMod val="75000"/>
                  </a:schemeClr>
                </a:solidFill>
              </a:rPr>
              <a:t>关系，</a:t>
            </a:r>
            <a:r>
              <a:rPr lang="en-US" altLang="zh-CN" sz="1600" dirty="0">
                <a:solidFill>
                  <a:schemeClr val="accent6">
                    <a:lumMod val="75000"/>
                  </a:schemeClr>
                </a:solidFill>
              </a:rPr>
              <a:t>T0</a:t>
            </a:r>
            <a:r>
              <a:rPr lang="zh-CN" altLang="en-US" sz="1600" dirty="0">
                <a:solidFill>
                  <a:schemeClr val="accent6">
                    <a:lumMod val="75000"/>
                  </a:schemeClr>
                </a:solidFill>
              </a:rPr>
              <a:t>，时幅修正</a:t>
            </a:r>
          </a:p>
          <a:p>
            <a:pPr marL="742950" lvl="1" indent="-285750">
              <a:spcBef>
                <a:spcPct val="20000"/>
              </a:spcBef>
              <a:buClr>
                <a:srgbClr val="0070C0"/>
              </a:buClr>
              <a:buFontTx/>
              <a:buChar char="•"/>
            </a:pPr>
            <a:r>
              <a:rPr lang="en-US" altLang="zh-CN" sz="2000" dirty="0" err="1">
                <a:solidFill>
                  <a:srgbClr val="0070C0"/>
                </a:solidFill>
              </a:rPr>
              <a:t>d</a:t>
            </a:r>
            <a:r>
              <a:rPr lang="en-US" altLang="zh-CN" sz="2000" baseline="-25000" dirty="0" err="1">
                <a:solidFill>
                  <a:srgbClr val="0070C0"/>
                </a:solidFill>
              </a:rPr>
              <a:t>track</a:t>
            </a:r>
            <a:r>
              <a:rPr lang="en-US" altLang="zh-CN" sz="2000" dirty="0">
                <a:solidFill>
                  <a:srgbClr val="000000"/>
                </a:solidFill>
              </a:rPr>
              <a:t>:   </a:t>
            </a:r>
            <a:r>
              <a:rPr lang="zh-CN" altLang="en-US" sz="1600" dirty="0">
                <a:solidFill>
                  <a:srgbClr val="000000"/>
                </a:solidFill>
              </a:rPr>
              <a:t>拟合径迹与信号丝的距离（以下简称拟合距离）</a:t>
            </a:r>
            <a:r>
              <a:rPr lang="en-US" altLang="zh-CN" sz="1600" dirty="0">
                <a:solidFill>
                  <a:schemeClr val="accent6">
                    <a:lumMod val="75000"/>
                  </a:schemeClr>
                </a:solidFill>
              </a:rPr>
              <a:t>→ </a:t>
            </a:r>
            <a:r>
              <a:rPr lang="zh-CN" altLang="en-US" sz="1600" dirty="0">
                <a:solidFill>
                  <a:schemeClr val="accent6">
                    <a:lumMod val="75000"/>
                  </a:schemeClr>
                </a:solidFill>
              </a:rPr>
              <a:t>信号丝位置</a:t>
            </a:r>
          </a:p>
          <a:p>
            <a:pPr marL="742950" lvl="1" indent="-285750">
              <a:spcBef>
                <a:spcPct val="20000"/>
              </a:spcBef>
              <a:buClr>
                <a:srgbClr val="0070C0"/>
              </a:buClr>
              <a:buFontTx/>
              <a:buChar char="•"/>
            </a:pPr>
            <a:r>
              <a:rPr lang="el-GR" altLang="zh-CN" sz="2000" dirty="0">
                <a:solidFill>
                  <a:srgbClr val="0070C0"/>
                </a:solidFill>
                <a:sym typeface="Mathematica1" pitchFamily="2" charset="2"/>
              </a:rPr>
              <a:t>σ</a:t>
            </a:r>
            <a:r>
              <a:rPr lang="en-US" altLang="zh-CN" sz="2000" dirty="0">
                <a:solidFill>
                  <a:srgbClr val="0070C0"/>
                </a:solidFill>
              </a:rPr>
              <a:t> </a:t>
            </a:r>
            <a:r>
              <a:rPr lang="en-US" altLang="zh-CN" sz="2000" baseline="-25000" dirty="0" err="1">
                <a:solidFill>
                  <a:srgbClr val="0070C0"/>
                </a:solidFill>
                <a:cs typeface="Arial" pitchFamily="34" charset="0"/>
              </a:rPr>
              <a:t>i</a:t>
            </a:r>
            <a:r>
              <a:rPr lang="zh-CN" altLang="en-US" sz="2000" dirty="0">
                <a:solidFill>
                  <a:srgbClr val="000000"/>
                </a:solidFill>
                <a:cs typeface="Arial" pitchFamily="34" charset="0"/>
              </a:rPr>
              <a:t>：   </a:t>
            </a:r>
            <a:r>
              <a:rPr lang="zh-CN" altLang="en-US" sz="1600" dirty="0">
                <a:solidFill>
                  <a:srgbClr val="000000"/>
                </a:solidFill>
                <a:cs typeface="Arial" pitchFamily="34" charset="0"/>
              </a:rPr>
              <a:t>该测量点的权重（空间分辨）</a:t>
            </a:r>
            <a:r>
              <a:rPr lang="en-US" altLang="zh-CN" sz="1600" dirty="0">
                <a:solidFill>
                  <a:schemeClr val="accent6">
                    <a:lumMod val="75000"/>
                  </a:schemeClr>
                </a:solidFill>
              </a:rPr>
              <a:t>→ </a:t>
            </a:r>
            <a:r>
              <a:rPr lang="zh-CN" altLang="en-US" sz="1600" dirty="0">
                <a:solidFill>
                  <a:schemeClr val="accent6">
                    <a:lumMod val="75000"/>
                  </a:schemeClr>
                </a:solidFill>
              </a:rPr>
              <a:t>空间分辨与漂移距离的关系</a:t>
            </a:r>
            <a:endParaRPr lang="zh-CN" altLang="en-US" sz="1600" dirty="0">
              <a:solidFill>
                <a:srgbClr val="000000"/>
              </a:solidFill>
            </a:endParaRPr>
          </a:p>
          <a:p>
            <a:pPr marL="342900" indent="-342900">
              <a:spcBef>
                <a:spcPct val="100000"/>
              </a:spcBef>
              <a:buFontTx/>
              <a:buChar char="•"/>
            </a:pPr>
            <a:r>
              <a:rPr lang="zh-CN" altLang="en-US" sz="2000" dirty="0">
                <a:solidFill>
                  <a:srgbClr val="0070C0"/>
                </a:solidFill>
              </a:rPr>
              <a:t>径迹残差  </a:t>
            </a:r>
            <a:r>
              <a:rPr lang="en-US" altLang="zh-CN" sz="2000" dirty="0">
                <a:solidFill>
                  <a:schemeClr val="accent6">
                    <a:lumMod val="75000"/>
                  </a:schemeClr>
                </a:solidFill>
              </a:rPr>
              <a:t>r = </a:t>
            </a:r>
            <a:r>
              <a:rPr lang="en-US" altLang="zh-CN" sz="2000" dirty="0" err="1">
                <a:solidFill>
                  <a:schemeClr val="accent6">
                    <a:lumMod val="75000"/>
                  </a:schemeClr>
                </a:solidFill>
              </a:rPr>
              <a:t>d</a:t>
            </a:r>
            <a:r>
              <a:rPr lang="en-US" altLang="zh-CN" sz="2000" baseline="-25000" dirty="0" err="1">
                <a:solidFill>
                  <a:schemeClr val="accent6">
                    <a:lumMod val="75000"/>
                  </a:schemeClr>
                </a:solidFill>
              </a:rPr>
              <a:t>meas</a:t>
            </a:r>
            <a:r>
              <a:rPr lang="en-US" altLang="zh-CN" sz="2000" dirty="0">
                <a:solidFill>
                  <a:schemeClr val="accent6">
                    <a:lumMod val="75000"/>
                  </a:schemeClr>
                </a:solidFill>
              </a:rPr>
              <a:t> </a:t>
            </a:r>
            <a:r>
              <a:rPr lang="en-US" altLang="zh-CN" sz="2000" dirty="0">
                <a:solidFill>
                  <a:schemeClr val="accent6">
                    <a:lumMod val="75000"/>
                  </a:schemeClr>
                </a:solidFill>
                <a:latin typeface="Arial" pitchFamily="34" charset="0"/>
              </a:rPr>
              <a:t>–</a:t>
            </a:r>
            <a:r>
              <a:rPr lang="en-US" altLang="zh-CN" sz="2000" dirty="0">
                <a:solidFill>
                  <a:schemeClr val="accent6">
                    <a:lumMod val="75000"/>
                  </a:schemeClr>
                </a:solidFill>
              </a:rPr>
              <a:t> </a:t>
            </a:r>
            <a:r>
              <a:rPr lang="en-US" altLang="zh-CN" sz="2000" dirty="0" err="1">
                <a:solidFill>
                  <a:schemeClr val="accent6">
                    <a:lumMod val="75000"/>
                  </a:schemeClr>
                </a:solidFill>
              </a:rPr>
              <a:t>d</a:t>
            </a:r>
            <a:r>
              <a:rPr lang="en-US" altLang="zh-CN" sz="2000" baseline="-25000" dirty="0" err="1">
                <a:solidFill>
                  <a:schemeClr val="accent6">
                    <a:lumMod val="75000"/>
                  </a:schemeClr>
                </a:solidFill>
              </a:rPr>
              <a:t>track</a:t>
            </a:r>
            <a:endParaRPr lang="en-US" altLang="zh-CN" sz="2000" baseline="-25000" dirty="0">
              <a:solidFill>
                <a:schemeClr val="accent6">
                  <a:lumMod val="75000"/>
                </a:schemeClr>
              </a:solidFill>
            </a:endParaRPr>
          </a:p>
          <a:p>
            <a:pPr marL="742950" lvl="1" indent="-285750">
              <a:spcBef>
                <a:spcPts val="600"/>
              </a:spcBef>
              <a:buFontTx/>
              <a:buChar char="–"/>
            </a:pPr>
            <a:r>
              <a:rPr lang="zh-CN" altLang="en-US" dirty="0"/>
              <a:t>通常用残差分布的标准差来表征</a:t>
            </a:r>
            <a:endParaRPr lang="en-US" altLang="zh-CN" dirty="0"/>
          </a:p>
          <a:p>
            <a:pPr lvl="1">
              <a:spcBef>
                <a:spcPts val="600"/>
              </a:spcBef>
            </a:pPr>
            <a:r>
              <a:rPr lang="en-US" altLang="zh-CN" dirty="0"/>
              <a:t>     </a:t>
            </a:r>
            <a:r>
              <a:rPr lang="zh-CN" altLang="en-US" dirty="0"/>
              <a:t>漂移室的空间分辨</a:t>
            </a:r>
            <a:endParaRPr lang="en-US" altLang="zh-CN" dirty="0"/>
          </a:p>
          <a:p>
            <a:pPr marL="285750" indent="-285750">
              <a:spcBef>
                <a:spcPts val="600"/>
              </a:spcBef>
              <a:buFont typeface="Arial" panose="020B0604020202020204" pitchFamily="34" charset="0"/>
              <a:buChar char="•"/>
            </a:pPr>
            <a:r>
              <a:rPr lang="zh-CN" altLang="en-US" sz="2000" dirty="0">
                <a:solidFill>
                  <a:srgbClr val="0070C0"/>
                </a:solidFill>
              </a:rPr>
              <a:t>刻度方法：残差分析</a:t>
            </a:r>
            <a:endParaRPr lang="en-US" altLang="zh-CN" sz="2000" dirty="0">
              <a:solidFill>
                <a:srgbClr val="0070C0"/>
              </a:solidFill>
            </a:endParaRPr>
          </a:p>
          <a:p>
            <a:pPr>
              <a:spcBef>
                <a:spcPts val="600"/>
              </a:spcBef>
            </a:pPr>
            <a:r>
              <a:rPr lang="en-US" altLang="zh-CN" sz="2000" dirty="0">
                <a:solidFill>
                  <a:srgbClr val="0070C0"/>
                </a:solidFill>
              </a:rPr>
              <a:t>      </a:t>
            </a:r>
            <a:r>
              <a:rPr lang="en-US" altLang="zh-CN" dirty="0">
                <a:solidFill>
                  <a:srgbClr val="0070C0"/>
                </a:solidFill>
              </a:rPr>
              <a:t>(</a:t>
            </a:r>
            <a:r>
              <a:rPr lang="zh-CN" altLang="en-US" dirty="0">
                <a:solidFill>
                  <a:srgbClr val="0070C0"/>
                </a:solidFill>
              </a:rPr>
              <a:t>通过残差偏移量获得刻度常数的修正量</a:t>
            </a:r>
            <a:r>
              <a:rPr lang="en-US" altLang="zh-CN" dirty="0">
                <a:solidFill>
                  <a:srgbClr val="0070C0"/>
                </a:solidFill>
              </a:rPr>
              <a:t>)</a:t>
            </a:r>
          </a:p>
          <a:p>
            <a:pPr marL="742950" lvl="1" indent="-285750">
              <a:spcBef>
                <a:spcPts val="600"/>
              </a:spcBef>
              <a:buFont typeface="Arial" panose="020B0604020202020204" pitchFamily="34" charset="0"/>
              <a:buChar char="•"/>
            </a:pPr>
            <a:r>
              <a:rPr lang="zh-CN" altLang="en-US" sz="2000" dirty="0"/>
              <a:t>时间</a:t>
            </a:r>
            <a:r>
              <a:rPr lang="en-US" altLang="zh-CN" sz="2000" dirty="0"/>
              <a:t>-</a:t>
            </a:r>
            <a:r>
              <a:rPr lang="zh-CN" altLang="en-US" sz="2000" dirty="0"/>
              <a:t>距离关系刻度：残差 </a:t>
            </a:r>
            <a:r>
              <a:rPr lang="en-US" altLang="zh-CN" sz="2000" dirty="0"/>
              <a:t>vs </a:t>
            </a:r>
            <a:r>
              <a:rPr lang="zh-CN" altLang="en-US" sz="2000" dirty="0"/>
              <a:t>时间</a:t>
            </a:r>
            <a:endParaRPr lang="en-US" altLang="zh-CN" sz="2000" dirty="0"/>
          </a:p>
          <a:p>
            <a:pPr marL="742950" lvl="1" indent="-285750">
              <a:spcBef>
                <a:spcPts val="600"/>
              </a:spcBef>
              <a:buFont typeface="Arial" panose="020B0604020202020204" pitchFamily="34" charset="0"/>
              <a:buChar char="•"/>
            </a:pPr>
            <a:r>
              <a:rPr lang="en-US" altLang="zh-CN" sz="2000" dirty="0"/>
              <a:t> Q-T</a:t>
            </a:r>
            <a:r>
              <a:rPr lang="zh-CN" altLang="en-US" sz="2000" dirty="0"/>
              <a:t>关系刻度：残差 </a:t>
            </a:r>
            <a:r>
              <a:rPr lang="en-US" altLang="zh-CN" sz="2000" dirty="0"/>
              <a:t>vs Q</a:t>
            </a:r>
          </a:p>
          <a:p>
            <a:pPr marL="742950" lvl="1" indent="-285750">
              <a:spcBef>
                <a:spcPts val="600"/>
              </a:spcBef>
              <a:buFont typeface="Arial" panose="020B0604020202020204" pitchFamily="34" charset="0"/>
              <a:buChar char="•"/>
            </a:pPr>
            <a:r>
              <a:rPr lang="zh-CN" altLang="en-US" sz="2000" dirty="0"/>
              <a:t>电子学</a:t>
            </a:r>
            <a:r>
              <a:rPr lang="en-US" altLang="zh-CN" sz="2000" dirty="0"/>
              <a:t>T0</a:t>
            </a:r>
            <a:r>
              <a:rPr lang="zh-CN" altLang="en-US" sz="2000" dirty="0"/>
              <a:t>刻度：单元左右残差偏移</a:t>
            </a:r>
            <a:endParaRPr lang="en-US" altLang="zh-CN" sz="2000" dirty="0"/>
          </a:p>
          <a:p>
            <a:pPr marL="742950" lvl="1" indent="-285750">
              <a:spcBef>
                <a:spcPts val="600"/>
              </a:spcBef>
              <a:buFont typeface="Arial" panose="020B0604020202020204" pitchFamily="34" charset="0"/>
              <a:buChar char="•"/>
            </a:pPr>
            <a:r>
              <a:rPr lang="zh-CN" altLang="en-US" sz="2000" dirty="0"/>
              <a:t>校准：残差 </a:t>
            </a:r>
            <a:r>
              <a:rPr lang="en-US" altLang="zh-CN" sz="2000" dirty="0"/>
              <a:t>vs </a:t>
            </a:r>
            <a:r>
              <a:rPr lang="en-US" altLang="zh-CN" sz="2000" dirty="0">
                <a:latin typeface="Symbol" panose="05050102010706020507" pitchFamily="18" charset="2"/>
              </a:rPr>
              <a:t>j</a:t>
            </a:r>
            <a:r>
              <a:rPr lang="en-US" altLang="zh-CN" sz="2000" dirty="0"/>
              <a:t>/</a:t>
            </a:r>
            <a:r>
              <a:rPr lang="en-US" altLang="zh-CN" sz="2000" dirty="0">
                <a:latin typeface="Symbol" panose="05050102010706020507" pitchFamily="18" charset="2"/>
              </a:rPr>
              <a:t>q</a:t>
            </a:r>
          </a:p>
        </p:txBody>
      </p:sp>
      <p:graphicFrame>
        <p:nvGraphicFramePr>
          <p:cNvPr id="6146" name="Object 9"/>
          <p:cNvGraphicFramePr>
            <a:graphicFrameLocks noChangeAspect="1"/>
          </p:cNvGraphicFramePr>
          <p:nvPr>
            <p:extLst>
              <p:ext uri="{D42A27DB-BD31-4B8C-83A1-F6EECF244321}">
                <p14:modId xmlns:p14="http://schemas.microsoft.com/office/powerpoint/2010/main" val="3137858862"/>
              </p:ext>
            </p:extLst>
          </p:nvPr>
        </p:nvGraphicFramePr>
        <p:xfrm>
          <a:off x="8003668" y="1524821"/>
          <a:ext cx="2456082" cy="774465"/>
        </p:xfrm>
        <a:graphic>
          <a:graphicData uri="http://schemas.openxmlformats.org/presentationml/2006/ole">
            <mc:AlternateContent xmlns:mc="http://schemas.openxmlformats.org/markup-compatibility/2006">
              <mc:Choice xmlns:v="urn:schemas-microsoft-com:vml" Requires="v">
                <p:oleObj spid="_x0000_s64465" name="Equation" r:id="rId3" imgW="1447560" imgH="457200" progId="Equation.DSMT4">
                  <p:embed/>
                </p:oleObj>
              </mc:Choice>
              <mc:Fallback>
                <p:oleObj name="Equation" r:id="rId3" imgW="1447560" imgH="457200" progId="Equation.DSMT4">
                  <p:embed/>
                  <p:pic>
                    <p:nvPicPr>
                      <p:cNvPr id="6146"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3668" y="1524821"/>
                        <a:ext cx="2456082" cy="774465"/>
                      </a:xfrm>
                      <a:prstGeom prst="rect">
                        <a:avLst/>
                      </a:prstGeom>
                      <a:noFill/>
                      <a:extLst/>
                    </p:spPr>
                  </p:pic>
                </p:oleObj>
              </mc:Fallback>
            </mc:AlternateContent>
          </a:graphicData>
        </a:graphic>
      </p:graphicFrame>
      <p:grpSp>
        <p:nvGrpSpPr>
          <p:cNvPr id="2" name="组合 1">
            <a:extLst>
              <a:ext uri="{FF2B5EF4-FFF2-40B4-BE49-F238E27FC236}">
                <a16:creationId xmlns:a16="http://schemas.microsoft.com/office/drawing/2014/main" id="{EB41F39A-1B09-4B94-A85A-880C4A6C8159}"/>
              </a:ext>
            </a:extLst>
          </p:cNvPr>
          <p:cNvGrpSpPr/>
          <p:nvPr/>
        </p:nvGrpSpPr>
        <p:grpSpPr>
          <a:xfrm>
            <a:off x="7104112" y="4425760"/>
            <a:ext cx="2626040" cy="2283648"/>
            <a:chOff x="5058996" y="4261987"/>
            <a:chExt cx="2626040" cy="2283648"/>
          </a:xfrm>
        </p:grpSpPr>
        <p:pic>
          <p:nvPicPr>
            <p:cNvPr id="6" name="Picture 3">
              <a:extLst>
                <a:ext uri="{FF2B5EF4-FFF2-40B4-BE49-F238E27FC236}">
                  <a16:creationId xmlns:a16="http://schemas.microsoft.com/office/drawing/2014/main" id="{4B435065-7E25-4E04-9CA1-856FE9A5942D}"/>
                </a:ext>
              </a:extLst>
            </p:cNvPr>
            <p:cNvPicPr>
              <a:picLocks noChangeAspect="1" noChangeArrowheads="1"/>
            </p:cNvPicPr>
            <p:nvPr/>
          </p:nvPicPr>
          <p:blipFill>
            <a:blip r:embed="rId5" cstate="print"/>
            <a:srcRect l="52703" t="47667" r="27474" b="31333"/>
            <a:stretch>
              <a:fillRect/>
            </a:stretch>
          </p:blipFill>
          <p:spPr bwMode="auto">
            <a:xfrm>
              <a:off x="5219705" y="4529437"/>
              <a:ext cx="2304623" cy="1885601"/>
            </a:xfrm>
            <a:prstGeom prst="rect">
              <a:avLst/>
            </a:prstGeom>
            <a:noFill/>
            <a:ln w="9525">
              <a:noFill/>
              <a:miter lim="800000"/>
              <a:headEnd/>
              <a:tailEnd/>
            </a:ln>
          </p:spPr>
        </p:pic>
        <p:sp>
          <p:nvSpPr>
            <p:cNvPr id="8" name="TextBox 8">
              <a:extLst>
                <a:ext uri="{FF2B5EF4-FFF2-40B4-BE49-F238E27FC236}">
                  <a16:creationId xmlns:a16="http://schemas.microsoft.com/office/drawing/2014/main" id="{B82B96AD-4918-44F7-A347-49AB0A30B725}"/>
                </a:ext>
              </a:extLst>
            </p:cNvPr>
            <p:cNvSpPr txBox="1"/>
            <p:nvPr/>
          </p:nvSpPr>
          <p:spPr>
            <a:xfrm>
              <a:off x="6120172" y="6237858"/>
              <a:ext cx="1224136" cy="307777"/>
            </a:xfrm>
            <a:prstGeom prst="rect">
              <a:avLst/>
            </a:prstGeom>
            <a:noFill/>
          </p:spPr>
          <p:txBody>
            <a:bodyPr wrap="square" rtlCol="0">
              <a:spAutoFit/>
            </a:bodyPr>
            <a:lstStyle/>
            <a:p>
              <a:r>
                <a:rPr lang="en-US" altLang="zh-CN" sz="1400" dirty="0"/>
                <a:t>Drift time (ns)</a:t>
              </a:r>
              <a:endParaRPr lang="zh-CN" altLang="en-US" sz="1400" dirty="0"/>
            </a:p>
          </p:txBody>
        </p:sp>
        <p:sp>
          <p:nvSpPr>
            <p:cNvPr id="9" name="TextBox 10">
              <a:extLst>
                <a:ext uri="{FF2B5EF4-FFF2-40B4-BE49-F238E27FC236}">
                  <a16:creationId xmlns:a16="http://schemas.microsoft.com/office/drawing/2014/main" id="{1864D099-D8C9-44C5-BAEE-1CA1D8FCE099}"/>
                </a:ext>
              </a:extLst>
            </p:cNvPr>
            <p:cNvSpPr txBox="1"/>
            <p:nvPr/>
          </p:nvSpPr>
          <p:spPr>
            <a:xfrm rot="16200000">
              <a:off x="4427616" y="5223035"/>
              <a:ext cx="1584178" cy="307777"/>
            </a:xfrm>
            <a:prstGeom prst="rect">
              <a:avLst/>
            </a:prstGeom>
            <a:noFill/>
          </p:spPr>
          <p:txBody>
            <a:bodyPr wrap="square" rtlCol="0">
              <a:spAutoFit/>
            </a:bodyPr>
            <a:lstStyle/>
            <a:p>
              <a:r>
                <a:rPr lang="en-US" altLang="zh-CN" sz="1400" dirty="0"/>
                <a:t>Drift distance (mm)</a:t>
              </a:r>
              <a:endParaRPr lang="zh-CN" altLang="en-US" sz="1400" dirty="0"/>
            </a:p>
          </p:txBody>
        </p:sp>
        <p:sp>
          <p:nvSpPr>
            <p:cNvPr id="3" name="矩形 2">
              <a:extLst>
                <a:ext uri="{FF2B5EF4-FFF2-40B4-BE49-F238E27FC236}">
                  <a16:creationId xmlns:a16="http://schemas.microsoft.com/office/drawing/2014/main" id="{7F92050E-E4B7-44FA-822F-1968AB0C5B37}"/>
                </a:ext>
              </a:extLst>
            </p:cNvPr>
            <p:cNvSpPr/>
            <p:nvPr/>
          </p:nvSpPr>
          <p:spPr>
            <a:xfrm>
              <a:off x="5058996" y="4261987"/>
              <a:ext cx="2626040" cy="369332"/>
            </a:xfrm>
            <a:prstGeom prst="rect">
              <a:avLst/>
            </a:prstGeom>
          </p:spPr>
          <p:txBody>
            <a:bodyPr wrap="none">
              <a:spAutoFit/>
            </a:bodyPr>
            <a:lstStyle/>
            <a:p>
              <a:r>
                <a:rPr lang="en-US" altLang="zh-CN" dirty="0"/>
                <a:t>Drift distance vs drift time</a:t>
              </a:r>
              <a:endParaRPr lang="zh-CN" altLang="en-US" dirty="0"/>
            </a:p>
          </p:txBody>
        </p:sp>
        <p:sp>
          <p:nvSpPr>
            <p:cNvPr id="11" name="TextBox 22">
              <a:extLst>
                <a:ext uri="{FF2B5EF4-FFF2-40B4-BE49-F238E27FC236}">
                  <a16:creationId xmlns:a16="http://schemas.microsoft.com/office/drawing/2014/main" id="{EDDB8970-C964-4783-A80B-9ABA4E18596A}"/>
                </a:ext>
              </a:extLst>
            </p:cNvPr>
            <p:cNvSpPr txBox="1"/>
            <p:nvPr/>
          </p:nvSpPr>
          <p:spPr>
            <a:xfrm>
              <a:off x="5734001" y="5676625"/>
              <a:ext cx="1944216" cy="523220"/>
            </a:xfrm>
            <a:prstGeom prst="rect">
              <a:avLst/>
            </a:prstGeom>
            <a:noFill/>
          </p:spPr>
          <p:txBody>
            <a:bodyPr wrap="square" rtlCol="0">
              <a:spAutoFit/>
            </a:bodyPr>
            <a:lstStyle/>
            <a:p>
              <a:r>
                <a:rPr lang="en-US" altLang="zh-CN" sz="1400" dirty="0"/>
                <a:t> ·  From Reconstruction</a:t>
              </a:r>
            </a:p>
            <a:p>
              <a:r>
                <a:rPr lang="en-US" altLang="zh-CN" sz="1400" dirty="0">
                  <a:solidFill>
                    <a:srgbClr val="FF0000"/>
                  </a:solidFill>
                </a:rPr>
                <a:t>— Calibrated function </a:t>
              </a:r>
              <a:endParaRPr lang="zh-CN" altLang="en-US" sz="1400" dirty="0">
                <a:solidFill>
                  <a:srgbClr val="FF0000"/>
                </a:solidFill>
              </a:endParaRPr>
            </a:p>
          </p:txBody>
        </p:sp>
      </p:grpSp>
      <p:grpSp>
        <p:nvGrpSpPr>
          <p:cNvPr id="17" name="组合 16">
            <a:extLst>
              <a:ext uri="{FF2B5EF4-FFF2-40B4-BE49-F238E27FC236}">
                <a16:creationId xmlns:a16="http://schemas.microsoft.com/office/drawing/2014/main" id="{9F1CE24F-A7A1-408F-9BBB-A2439BDA9720}"/>
              </a:ext>
            </a:extLst>
          </p:cNvPr>
          <p:cNvGrpSpPr/>
          <p:nvPr/>
        </p:nvGrpSpPr>
        <p:grpSpPr>
          <a:xfrm>
            <a:off x="6968626" y="3291408"/>
            <a:ext cx="1512168" cy="883489"/>
            <a:chOff x="5220072" y="3140968"/>
            <a:chExt cx="1512168" cy="883489"/>
          </a:xfrm>
        </p:grpSpPr>
        <p:sp>
          <p:nvSpPr>
            <p:cNvPr id="13" name="Freeform 14">
              <a:extLst>
                <a:ext uri="{FF2B5EF4-FFF2-40B4-BE49-F238E27FC236}">
                  <a16:creationId xmlns:a16="http://schemas.microsoft.com/office/drawing/2014/main" id="{43A6F1CD-FD64-4944-A26C-CB020AFA0093}"/>
                </a:ext>
              </a:extLst>
            </p:cNvPr>
            <p:cNvSpPr>
              <a:spLocks/>
            </p:cNvSpPr>
            <p:nvPr/>
          </p:nvSpPr>
          <p:spPr bwMode="auto">
            <a:xfrm>
              <a:off x="5586932" y="3299308"/>
              <a:ext cx="668182" cy="725149"/>
            </a:xfrm>
            <a:custGeom>
              <a:avLst/>
              <a:gdLst>
                <a:gd name="T0" fmla="*/ 0 w 720"/>
                <a:gd name="T1" fmla="*/ 408 h 416"/>
                <a:gd name="T2" fmla="*/ 192 w 720"/>
                <a:gd name="T3" fmla="*/ 360 h 416"/>
                <a:gd name="T4" fmla="*/ 336 w 720"/>
                <a:gd name="T5" fmla="*/ 72 h 416"/>
                <a:gd name="T6" fmla="*/ 432 w 720"/>
                <a:gd name="T7" fmla="*/ 24 h 416"/>
                <a:gd name="T8" fmla="*/ 528 w 720"/>
                <a:gd name="T9" fmla="*/ 216 h 416"/>
                <a:gd name="T10" fmla="*/ 624 w 720"/>
                <a:gd name="T11" fmla="*/ 360 h 416"/>
                <a:gd name="T12" fmla="*/ 720 w 720"/>
                <a:gd name="T13" fmla="*/ 408 h 416"/>
                <a:gd name="T14" fmla="*/ 0 60000 65536"/>
                <a:gd name="T15" fmla="*/ 0 60000 65536"/>
                <a:gd name="T16" fmla="*/ 0 60000 65536"/>
                <a:gd name="T17" fmla="*/ 0 60000 65536"/>
                <a:gd name="T18" fmla="*/ 0 60000 65536"/>
                <a:gd name="T19" fmla="*/ 0 60000 65536"/>
                <a:gd name="T20" fmla="*/ 0 60000 65536"/>
                <a:gd name="T21" fmla="*/ 0 w 720"/>
                <a:gd name="T22" fmla="*/ 0 h 416"/>
                <a:gd name="T23" fmla="*/ 720 w 720"/>
                <a:gd name="T24" fmla="*/ 416 h 4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416">
                  <a:moveTo>
                    <a:pt x="0" y="408"/>
                  </a:moveTo>
                  <a:cubicBezTo>
                    <a:pt x="68" y="412"/>
                    <a:pt x="136" y="416"/>
                    <a:pt x="192" y="360"/>
                  </a:cubicBezTo>
                  <a:cubicBezTo>
                    <a:pt x="248" y="304"/>
                    <a:pt x="296" y="128"/>
                    <a:pt x="336" y="72"/>
                  </a:cubicBezTo>
                  <a:cubicBezTo>
                    <a:pt x="376" y="16"/>
                    <a:pt x="400" y="0"/>
                    <a:pt x="432" y="24"/>
                  </a:cubicBezTo>
                  <a:cubicBezTo>
                    <a:pt x="464" y="48"/>
                    <a:pt x="496" y="160"/>
                    <a:pt x="528" y="216"/>
                  </a:cubicBezTo>
                  <a:cubicBezTo>
                    <a:pt x="560" y="272"/>
                    <a:pt x="592" y="328"/>
                    <a:pt x="624" y="360"/>
                  </a:cubicBezTo>
                  <a:cubicBezTo>
                    <a:pt x="656" y="392"/>
                    <a:pt x="688" y="400"/>
                    <a:pt x="720" y="408"/>
                  </a:cubicBezTo>
                </a:path>
              </a:pathLst>
            </a:custGeom>
            <a:noFill/>
            <a:ln w="25400">
              <a:solidFill>
                <a:schemeClr val="accent6">
                  <a:lumMod val="75000"/>
                </a:schemeClr>
              </a:solidFill>
              <a:round/>
              <a:headEnd/>
              <a:tailEnd/>
            </a:ln>
          </p:spPr>
          <p:txBody>
            <a:bodyPr wrap="none"/>
            <a:lstStyle/>
            <a:p>
              <a:endParaRPr lang="zh-CN" altLang="en-US"/>
            </a:p>
          </p:txBody>
        </p:sp>
        <p:cxnSp>
          <p:nvCxnSpPr>
            <p:cNvPr id="5" name="直接箭头连接符 4">
              <a:extLst>
                <a:ext uri="{FF2B5EF4-FFF2-40B4-BE49-F238E27FC236}">
                  <a16:creationId xmlns:a16="http://schemas.microsoft.com/office/drawing/2014/main" id="{19C7C44F-62AD-4524-9698-710BC4F4ECEE}"/>
                </a:ext>
              </a:extLst>
            </p:cNvPr>
            <p:cNvCxnSpPr/>
            <p:nvPr/>
          </p:nvCxnSpPr>
          <p:spPr>
            <a:xfrm>
              <a:off x="5220072" y="4024457"/>
              <a:ext cx="15121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B4BAD21B-72F1-4CBE-8BCD-CBC98878ED9A}"/>
                </a:ext>
              </a:extLst>
            </p:cNvPr>
            <p:cNvCxnSpPr/>
            <p:nvPr/>
          </p:nvCxnSpPr>
          <p:spPr>
            <a:xfrm flipV="1">
              <a:off x="6084168" y="3140968"/>
              <a:ext cx="0" cy="883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组合 22">
            <a:extLst>
              <a:ext uri="{FF2B5EF4-FFF2-40B4-BE49-F238E27FC236}">
                <a16:creationId xmlns:a16="http://schemas.microsoft.com/office/drawing/2014/main" id="{8D1F1201-8875-4CAE-8A49-3F3A4BC2B3E3}"/>
              </a:ext>
            </a:extLst>
          </p:cNvPr>
          <p:cNvGrpSpPr/>
          <p:nvPr/>
        </p:nvGrpSpPr>
        <p:grpSpPr>
          <a:xfrm>
            <a:off x="8760296" y="3284985"/>
            <a:ext cx="1512168" cy="883489"/>
            <a:chOff x="7236296" y="3284984"/>
            <a:chExt cx="1512168" cy="883489"/>
          </a:xfrm>
        </p:grpSpPr>
        <p:sp>
          <p:nvSpPr>
            <p:cNvPr id="20" name="Freeform 14">
              <a:extLst>
                <a:ext uri="{FF2B5EF4-FFF2-40B4-BE49-F238E27FC236}">
                  <a16:creationId xmlns:a16="http://schemas.microsoft.com/office/drawing/2014/main" id="{BB5CD6DB-DF4D-410F-805F-876CF4F3F34D}"/>
                </a:ext>
              </a:extLst>
            </p:cNvPr>
            <p:cNvSpPr>
              <a:spLocks/>
            </p:cNvSpPr>
            <p:nvPr/>
          </p:nvSpPr>
          <p:spPr bwMode="auto">
            <a:xfrm>
              <a:off x="7795301" y="3443324"/>
              <a:ext cx="478458" cy="725149"/>
            </a:xfrm>
            <a:custGeom>
              <a:avLst/>
              <a:gdLst>
                <a:gd name="T0" fmla="*/ 0 w 720"/>
                <a:gd name="T1" fmla="*/ 408 h 416"/>
                <a:gd name="T2" fmla="*/ 192 w 720"/>
                <a:gd name="T3" fmla="*/ 360 h 416"/>
                <a:gd name="T4" fmla="*/ 336 w 720"/>
                <a:gd name="T5" fmla="*/ 72 h 416"/>
                <a:gd name="T6" fmla="*/ 432 w 720"/>
                <a:gd name="T7" fmla="*/ 24 h 416"/>
                <a:gd name="T8" fmla="*/ 528 w 720"/>
                <a:gd name="T9" fmla="*/ 216 h 416"/>
                <a:gd name="T10" fmla="*/ 624 w 720"/>
                <a:gd name="T11" fmla="*/ 360 h 416"/>
                <a:gd name="T12" fmla="*/ 720 w 720"/>
                <a:gd name="T13" fmla="*/ 408 h 416"/>
                <a:gd name="T14" fmla="*/ 0 60000 65536"/>
                <a:gd name="T15" fmla="*/ 0 60000 65536"/>
                <a:gd name="T16" fmla="*/ 0 60000 65536"/>
                <a:gd name="T17" fmla="*/ 0 60000 65536"/>
                <a:gd name="T18" fmla="*/ 0 60000 65536"/>
                <a:gd name="T19" fmla="*/ 0 60000 65536"/>
                <a:gd name="T20" fmla="*/ 0 60000 65536"/>
                <a:gd name="T21" fmla="*/ 0 w 720"/>
                <a:gd name="T22" fmla="*/ 0 h 416"/>
                <a:gd name="T23" fmla="*/ 720 w 720"/>
                <a:gd name="T24" fmla="*/ 416 h 4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416">
                  <a:moveTo>
                    <a:pt x="0" y="408"/>
                  </a:moveTo>
                  <a:cubicBezTo>
                    <a:pt x="68" y="412"/>
                    <a:pt x="136" y="416"/>
                    <a:pt x="192" y="360"/>
                  </a:cubicBezTo>
                  <a:cubicBezTo>
                    <a:pt x="248" y="304"/>
                    <a:pt x="296" y="128"/>
                    <a:pt x="336" y="72"/>
                  </a:cubicBezTo>
                  <a:cubicBezTo>
                    <a:pt x="376" y="16"/>
                    <a:pt x="400" y="0"/>
                    <a:pt x="432" y="24"/>
                  </a:cubicBezTo>
                  <a:cubicBezTo>
                    <a:pt x="464" y="48"/>
                    <a:pt x="496" y="160"/>
                    <a:pt x="528" y="216"/>
                  </a:cubicBezTo>
                  <a:cubicBezTo>
                    <a:pt x="560" y="272"/>
                    <a:pt x="592" y="328"/>
                    <a:pt x="624" y="360"/>
                  </a:cubicBezTo>
                  <a:cubicBezTo>
                    <a:pt x="656" y="392"/>
                    <a:pt x="688" y="400"/>
                    <a:pt x="720" y="408"/>
                  </a:cubicBezTo>
                </a:path>
              </a:pathLst>
            </a:custGeom>
            <a:noFill/>
            <a:ln w="25400">
              <a:solidFill>
                <a:schemeClr val="accent6">
                  <a:lumMod val="75000"/>
                </a:schemeClr>
              </a:solidFill>
              <a:round/>
              <a:headEnd/>
              <a:tailEnd/>
            </a:ln>
          </p:spPr>
          <p:txBody>
            <a:bodyPr wrap="none"/>
            <a:lstStyle/>
            <a:p>
              <a:endParaRPr lang="zh-CN" altLang="en-US"/>
            </a:p>
          </p:txBody>
        </p:sp>
        <p:cxnSp>
          <p:nvCxnSpPr>
            <p:cNvPr id="21" name="直接箭头连接符 20">
              <a:extLst>
                <a:ext uri="{FF2B5EF4-FFF2-40B4-BE49-F238E27FC236}">
                  <a16:creationId xmlns:a16="http://schemas.microsoft.com/office/drawing/2014/main" id="{67BDC8F9-808D-42B9-B7DA-825F86AE520B}"/>
                </a:ext>
              </a:extLst>
            </p:cNvPr>
            <p:cNvCxnSpPr/>
            <p:nvPr/>
          </p:nvCxnSpPr>
          <p:spPr>
            <a:xfrm>
              <a:off x="7236296" y="4168473"/>
              <a:ext cx="15121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59B926D4-1ED4-4E9B-BE6C-A25E4A304DE6}"/>
                </a:ext>
              </a:extLst>
            </p:cNvPr>
            <p:cNvCxnSpPr>
              <a:cxnSpLocks/>
            </p:cNvCxnSpPr>
            <p:nvPr/>
          </p:nvCxnSpPr>
          <p:spPr>
            <a:xfrm flipV="1">
              <a:off x="8053200" y="3284984"/>
              <a:ext cx="0" cy="883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箭头: 右 17">
            <a:extLst>
              <a:ext uri="{FF2B5EF4-FFF2-40B4-BE49-F238E27FC236}">
                <a16:creationId xmlns:a16="http://schemas.microsoft.com/office/drawing/2014/main" id="{1756150B-C507-4B48-995F-7C5609AB5492}"/>
              </a:ext>
            </a:extLst>
          </p:cNvPr>
          <p:cNvSpPr/>
          <p:nvPr/>
        </p:nvSpPr>
        <p:spPr>
          <a:xfrm>
            <a:off x="8472080" y="3566102"/>
            <a:ext cx="478458" cy="14050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0B8080E6-B6CB-4B34-A15C-74F7B0BE9044}"/>
              </a:ext>
            </a:extLst>
          </p:cNvPr>
          <p:cNvSpPr txBox="1"/>
          <p:nvPr/>
        </p:nvSpPr>
        <p:spPr>
          <a:xfrm>
            <a:off x="7235077" y="2865222"/>
            <a:ext cx="1207253" cy="369332"/>
          </a:xfrm>
          <a:prstGeom prst="rect">
            <a:avLst/>
          </a:prstGeom>
          <a:noFill/>
        </p:spPr>
        <p:txBody>
          <a:bodyPr wrap="square" rtlCol="0">
            <a:spAutoFit/>
          </a:bodyPr>
          <a:lstStyle/>
          <a:p>
            <a:r>
              <a:rPr lang="zh-CN" altLang="en-US" dirty="0"/>
              <a:t>刻度前</a:t>
            </a:r>
          </a:p>
        </p:txBody>
      </p:sp>
      <p:sp>
        <p:nvSpPr>
          <p:cNvPr id="27" name="文本框 26">
            <a:extLst>
              <a:ext uri="{FF2B5EF4-FFF2-40B4-BE49-F238E27FC236}">
                <a16:creationId xmlns:a16="http://schemas.microsoft.com/office/drawing/2014/main" id="{2B787333-B43B-4D64-A06C-E2F8BB30D733}"/>
              </a:ext>
            </a:extLst>
          </p:cNvPr>
          <p:cNvSpPr txBox="1"/>
          <p:nvPr/>
        </p:nvSpPr>
        <p:spPr>
          <a:xfrm>
            <a:off x="9108903" y="2870320"/>
            <a:ext cx="1207253" cy="369332"/>
          </a:xfrm>
          <a:prstGeom prst="rect">
            <a:avLst/>
          </a:prstGeom>
          <a:noFill/>
        </p:spPr>
        <p:txBody>
          <a:bodyPr wrap="square" rtlCol="0">
            <a:spAutoFit/>
          </a:bodyPr>
          <a:lstStyle/>
          <a:p>
            <a:r>
              <a:rPr lang="zh-CN" altLang="en-US" dirty="0"/>
              <a:t>刻度后</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4F9E5F9-E28D-49B7-B2E4-AF353B5D2C70}"/>
              </a:ext>
            </a:extLst>
          </p:cNvPr>
          <p:cNvSpPr>
            <a:spLocks noGrp="1"/>
          </p:cNvSpPr>
          <p:nvPr>
            <p:ph type="title"/>
          </p:nvPr>
        </p:nvSpPr>
        <p:spPr/>
        <p:txBody>
          <a:bodyPr/>
          <a:lstStyle/>
          <a:p>
            <a:r>
              <a:rPr lang="en-US" altLang="zh-CN" dirty="0" err="1"/>
              <a:t>dE</a:t>
            </a:r>
            <a:r>
              <a:rPr lang="en-US" altLang="zh-CN" dirty="0"/>
              <a:t>/dx </a:t>
            </a:r>
            <a:r>
              <a:rPr lang="zh-CN" altLang="en-US" dirty="0"/>
              <a:t>刻度</a:t>
            </a:r>
          </a:p>
        </p:txBody>
      </p:sp>
      <p:sp>
        <p:nvSpPr>
          <p:cNvPr id="79874" name="灯片编号占位符 6"/>
          <p:cNvSpPr>
            <a:spLocks noGrp="1"/>
          </p:cNvSpPr>
          <p:nvPr>
            <p:ph type="sldNum" sz="quarter" idx="12"/>
          </p:nvPr>
        </p:nvSpPr>
        <p:spPr>
          <a:noFill/>
        </p:spPr>
        <p:txBody>
          <a:bodyPr/>
          <a:lstStyle/>
          <a:p>
            <a:fld id="{E76AA1AE-7B19-436A-967D-0881AEF3ACA4}" type="slidenum">
              <a:rPr lang="zh-CN" altLang="en-US" smtClean="0"/>
              <a:pPr/>
              <a:t>117</a:t>
            </a:fld>
            <a:endParaRPr lang="en-US" altLang="zh-CN"/>
          </a:p>
        </p:txBody>
      </p:sp>
      <p:sp>
        <p:nvSpPr>
          <p:cNvPr id="79876" name="Rectangle 3"/>
          <p:cNvSpPr>
            <a:spLocks noGrp="1" noChangeArrowheads="1"/>
          </p:cNvSpPr>
          <p:nvPr>
            <p:ph type="body" sz="half" idx="4294967295"/>
          </p:nvPr>
        </p:nvSpPr>
        <p:spPr>
          <a:xfrm>
            <a:off x="682625" y="1225551"/>
            <a:ext cx="8472487" cy="4878387"/>
          </a:xfrm>
        </p:spPr>
        <p:txBody>
          <a:bodyPr/>
          <a:lstStyle/>
          <a:p>
            <a:pPr eaLnBrk="1" hangingPunct="1">
              <a:spcBef>
                <a:spcPct val="40000"/>
              </a:spcBef>
            </a:pPr>
            <a:r>
              <a:rPr lang="en-US" altLang="zh-CN" sz="2400" b="1" dirty="0" err="1">
                <a:latin typeface="+mn-ea"/>
              </a:rPr>
              <a:t>dE</a:t>
            </a:r>
            <a:r>
              <a:rPr lang="en-US" altLang="zh-CN" sz="2400" b="1" dirty="0">
                <a:latin typeface="+mn-ea"/>
              </a:rPr>
              <a:t>/</a:t>
            </a:r>
            <a:r>
              <a:rPr lang="en-US" altLang="zh-CN" sz="2400" b="1" dirty="0" err="1">
                <a:latin typeface="+mn-ea"/>
              </a:rPr>
              <a:t>dx</a:t>
            </a:r>
            <a:r>
              <a:rPr lang="zh-CN" altLang="en-US" sz="2400" b="1" dirty="0">
                <a:latin typeface="+mn-ea"/>
              </a:rPr>
              <a:t>测量值受环境、漂移室几何结构、电场磁场不均匀等因素影响，需要通过刻度消除这些因素带来的差异</a:t>
            </a:r>
          </a:p>
          <a:p>
            <a:pPr eaLnBrk="1" hangingPunct="1">
              <a:spcBef>
                <a:spcPct val="40000"/>
              </a:spcBef>
            </a:pPr>
            <a:r>
              <a:rPr lang="zh-CN" altLang="en-US" sz="2400" b="1" dirty="0">
                <a:latin typeface="+mn-ea"/>
              </a:rPr>
              <a:t>分为</a:t>
            </a:r>
            <a:r>
              <a:rPr lang="en-US" altLang="zh-CN" sz="2400" b="1" dirty="0">
                <a:latin typeface="+mn-ea"/>
              </a:rPr>
              <a:t>hit</a:t>
            </a:r>
            <a:r>
              <a:rPr lang="zh-CN" altLang="en-US" sz="2400" b="1" dirty="0">
                <a:latin typeface="+mn-ea"/>
              </a:rPr>
              <a:t>级别刻度和</a:t>
            </a:r>
            <a:r>
              <a:rPr lang="en-US" altLang="zh-CN" sz="2400" b="1" dirty="0">
                <a:latin typeface="+mn-ea"/>
              </a:rPr>
              <a:t>track</a:t>
            </a:r>
            <a:r>
              <a:rPr lang="zh-CN" altLang="en-US" sz="2400" b="1" dirty="0">
                <a:latin typeface="+mn-ea"/>
              </a:rPr>
              <a:t>级别刻度</a:t>
            </a:r>
          </a:p>
          <a:p>
            <a:pPr eaLnBrk="1" hangingPunct="1">
              <a:spcBef>
                <a:spcPct val="40000"/>
              </a:spcBef>
            </a:pPr>
            <a:r>
              <a:rPr lang="en-US" altLang="zh-CN" sz="2400" b="1" dirty="0">
                <a:solidFill>
                  <a:srgbClr val="CC0000"/>
                </a:solidFill>
                <a:latin typeface="+mn-ea"/>
              </a:rPr>
              <a:t>Hit</a:t>
            </a:r>
            <a:r>
              <a:rPr lang="zh-CN" altLang="en-US" sz="2400" b="1" dirty="0">
                <a:solidFill>
                  <a:srgbClr val="CC0000"/>
                </a:solidFill>
                <a:latin typeface="+mn-ea"/>
              </a:rPr>
              <a:t>级别刻度</a:t>
            </a:r>
          </a:p>
          <a:p>
            <a:pPr lvl="1" eaLnBrk="1" hangingPunct="1">
              <a:spcBef>
                <a:spcPct val="40000"/>
              </a:spcBef>
            </a:pPr>
            <a:r>
              <a:rPr lang="zh-CN" altLang="en-US" sz="2000" b="1" dirty="0">
                <a:latin typeface="+mn-ea"/>
              </a:rPr>
              <a:t>径迹长度修正</a:t>
            </a:r>
          </a:p>
          <a:p>
            <a:pPr lvl="1" eaLnBrk="1" hangingPunct="1">
              <a:spcBef>
                <a:spcPct val="40000"/>
              </a:spcBef>
            </a:pPr>
            <a:r>
              <a:rPr lang="en-US" altLang="zh-CN" sz="2000" b="1" dirty="0">
                <a:latin typeface="+mn-ea"/>
              </a:rPr>
              <a:t>run by run</a:t>
            </a:r>
            <a:r>
              <a:rPr lang="zh-CN" altLang="en-US" sz="2000" b="1" dirty="0">
                <a:latin typeface="+mn-ea"/>
              </a:rPr>
              <a:t>增益刻度</a:t>
            </a:r>
          </a:p>
          <a:p>
            <a:pPr lvl="1" eaLnBrk="1" hangingPunct="1">
              <a:spcBef>
                <a:spcPct val="40000"/>
              </a:spcBef>
            </a:pPr>
            <a:r>
              <a:rPr lang="zh-CN" altLang="en-US" sz="2000" b="1" dirty="0">
                <a:latin typeface="+mn-ea"/>
              </a:rPr>
              <a:t>单丝增益刻度</a:t>
            </a:r>
          </a:p>
          <a:p>
            <a:pPr lvl="1" eaLnBrk="1" hangingPunct="1">
              <a:spcBef>
                <a:spcPct val="40000"/>
              </a:spcBef>
            </a:pPr>
            <a:r>
              <a:rPr lang="zh-CN" altLang="en-US" sz="2000" b="1" dirty="0">
                <a:latin typeface="+mn-ea"/>
              </a:rPr>
              <a:t>漂移距离</a:t>
            </a:r>
            <a:r>
              <a:rPr lang="en-US" altLang="zh-CN" sz="2000" b="1" dirty="0">
                <a:latin typeface="+mn-ea"/>
              </a:rPr>
              <a:t>-</a:t>
            </a:r>
            <a:r>
              <a:rPr lang="zh-CN" altLang="en-US" sz="2000" b="1" dirty="0">
                <a:latin typeface="+mn-ea"/>
              </a:rPr>
              <a:t>入射角联合修正</a:t>
            </a:r>
          </a:p>
        </p:txBody>
      </p:sp>
      <p:sp>
        <p:nvSpPr>
          <p:cNvPr id="79877" name="Rectangle 4"/>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zh-CN" altLang="en-US"/>
          </a:p>
        </p:txBody>
      </p:sp>
      <p:grpSp>
        <p:nvGrpSpPr>
          <p:cNvPr id="79878" name="Group 17"/>
          <p:cNvGrpSpPr>
            <a:grpSpLocks/>
          </p:cNvGrpSpPr>
          <p:nvPr/>
        </p:nvGrpSpPr>
        <p:grpSpPr bwMode="auto">
          <a:xfrm>
            <a:off x="8543926" y="2708276"/>
            <a:ext cx="1655763" cy="1439863"/>
            <a:chOff x="4377" y="1616"/>
            <a:chExt cx="1043" cy="907"/>
          </a:xfrm>
        </p:grpSpPr>
        <p:sp>
          <p:nvSpPr>
            <p:cNvPr id="79882" name="Line 9"/>
            <p:cNvSpPr>
              <a:spLocks noChangeShapeType="1"/>
            </p:cNvSpPr>
            <p:nvPr/>
          </p:nvSpPr>
          <p:spPr bwMode="auto">
            <a:xfrm>
              <a:off x="4377" y="1706"/>
              <a:ext cx="907" cy="0"/>
            </a:xfrm>
            <a:prstGeom prst="line">
              <a:avLst/>
            </a:prstGeom>
            <a:noFill/>
            <a:ln w="9525">
              <a:solidFill>
                <a:schemeClr val="tx1"/>
              </a:solidFill>
              <a:round/>
              <a:headEnd/>
              <a:tailEnd/>
            </a:ln>
          </p:spPr>
          <p:txBody>
            <a:bodyPr/>
            <a:lstStyle/>
            <a:p>
              <a:endParaRPr lang="zh-CN" altLang="en-US"/>
            </a:p>
          </p:txBody>
        </p:sp>
        <p:sp>
          <p:nvSpPr>
            <p:cNvPr id="79883" name="Line 10"/>
            <p:cNvSpPr>
              <a:spLocks noChangeShapeType="1"/>
            </p:cNvSpPr>
            <p:nvPr/>
          </p:nvSpPr>
          <p:spPr bwMode="auto">
            <a:xfrm>
              <a:off x="4422" y="2387"/>
              <a:ext cx="817" cy="0"/>
            </a:xfrm>
            <a:prstGeom prst="line">
              <a:avLst/>
            </a:prstGeom>
            <a:noFill/>
            <a:ln w="9525">
              <a:solidFill>
                <a:schemeClr val="tx1"/>
              </a:solidFill>
              <a:round/>
              <a:headEnd/>
              <a:tailEnd/>
            </a:ln>
          </p:spPr>
          <p:txBody>
            <a:bodyPr/>
            <a:lstStyle/>
            <a:p>
              <a:endParaRPr lang="zh-CN" altLang="en-US"/>
            </a:p>
          </p:txBody>
        </p:sp>
        <p:sp>
          <p:nvSpPr>
            <p:cNvPr id="79884" name="Line 11"/>
            <p:cNvSpPr>
              <a:spLocks noChangeShapeType="1"/>
            </p:cNvSpPr>
            <p:nvPr/>
          </p:nvSpPr>
          <p:spPr bwMode="auto">
            <a:xfrm>
              <a:off x="4377" y="1706"/>
              <a:ext cx="45" cy="681"/>
            </a:xfrm>
            <a:prstGeom prst="line">
              <a:avLst/>
            </a:prstGeom>
            <a:noFill/>
            <a:ln w="9525">
              <a:solidFill>
                <a:schemeClr val="tx1"/>
              </a:solidFill>
              <a:round/>
              <a:headEnd/>
              <a:tailEnd/>
            </a:ln>
          </p:spPr>
          <p:txBody>
            <a:bodyPr/>
            <a:lstStyle/>
            <a:p>
              <a:endParaRPr lang="zh-CN" altLang="en-US"/>
            </a:p>
          </p:txBody>
        </p:sp>
        <p:sp>
          <p:nvSpPr>
            <p:cNvPr id="79885" name="Line 12"/>
            <p:cNvSpPr>
              <a:spLocks noChangeShapeType="1"/>
            </p:cNvSpPr>
            <p:nvPr/>
          </p:nvSpPr>
          <p:spPr bwMode="auto">
            <a:xfrm flipH="1">
              <a:off x="5239" y="1706"/>
              <a:ext cx="45" cy="681"/>
            </a:xfrm>
            <a:prstGeom prst="line">
              <a:avLst/>
            </a:prstGeom>
            <a:noFill/>
            <a:ln w="9525">
              <a:solidFill>
                <a:schemeClr val="tx1"/>
              </a:solidFill>
              <a:round/>
              <a:headEnd/>
              <a:tailEnd/>
            </a:ln>
          </p:spPr>
          <p:txBody>
            <a:bodyPr/>
            <a:lstStyle/>
            <a:p>
              <a:endParaRPr lang="zh-CN" altLang="en-US"/>
            </a:p>
          </p:txBody>
        </p:sp>
        <p:sp>
          <p:nvSpPr>
            <p:cNvPr id="79886" name="Line 13"/>
            <p:cNvSpPr>
              <a:spLocks noChangeShapeType="1"/>
            </p:cNvSpPr>
            <p:nvPr/>
          </p:nvSpPr>
          <p:spPr bwMode="auto">
            <a:xfrm flipV="1">
              <a:off x="4921" y="2069"/>
              <a:ext cx="499" cy="454"/>
            </a:xfrm>
            <a:prstGeom prst="line">
              <a:avLst/>
            </a:prstGeom>
            <a:noFill/>
            <a:ln w="9525">
              <a:solidFill>
                <a:srgbClr val="0000CC"/>
              </a:solidFill>
              <a:round/>
              <a:headEnd/>
              <a:tailEnd type="triangle" w="med" len="med"/>
            </a:ln>
          </p:spPr>
          <p:txBody>
            <a:bodyPr/>
            <a:lstStyle/>
            <a:p>
              <a:endParaRPr lang="zh-CN" altLang="en-US"/>
            </a:p>
          </p:txBody>
        </p:sp>
        <p:sp>
          <p:nvSpPr>
            <p:cNvPr id="79887" name="Line 15"/>
            <p:cNvSpPr>
              <a:spLocks noChangeShapeType="1"/>
            </p:cNvSpPr>
            <p:nvPr/>
          </p:nvSpPr>
          <p:spPr bwMode="auto">
            <a:xfrm flipV="1">
              <a:off x="4604" y="1616"/>
              <a:ext cx="317" cy="907"/>
            </a:xfrm>
            <a:prstGeom prst="line">
              <a:avLst/>
            </a:prstGeom>
            <a:noFill/>
            <a:ln w="9525">
              <a:solidFill>
                <a:srgbClr val="0000CC"/>
              </a:solidFill>
              <a:round/>
              <a:headEnd/>
              <a:tailEnd type="triangle" w="med" len="med"/>
            </a:ln>
          </p:spPr>
          <p:txBody>
            <a:bodyPr/>
            <a:lstStyle/>
            <a:p>
              <a:endParaRPr lang="zh-CN" altLang="en-US"/>
            </a:p>
          </p:txBody>
        </p:sp>
        <p:sp>
          <p:nvSpPr>
            <p:cNvPr id="79888" name="Oval 16"/>
            <p:cNvSpPr>
              <a:spLocks noChangeArrowheads="1"/>
            </p:cNvSpPr>
            <p:nvPr/>
          </p:nvSpPr>
          <p:spPr bwMode="auto">
            <a:xfrm>
              <a:off x="4830" y="2024"/>
              <a:ext cx="46" cy="45"/>
            </a:xfrm>
            <a:prstGeom prst="ellipse">
              <a:avLst/>
            </a:prstGeom>
            <a:solidFill>
              <a:srgbClr val="FF0000"/>
            </a:solidFill>
            <a:ln w="9525">
              <a:solidFill>
                <a:schemeClr val="tx1"/>
              </a:solidFill>
              <a:round/>
              <a:headEnd/>
              <a:tailEnd/>
            </a:ln>
          </p:spPr>
          <p:txBody>
            <a:bodyPr wrap="none" anchor="ctr"/>
            <a:lstStyle/>
            <a:p>
              <a:endParaRPr lang="zh-CN" altLang="en-US"/>
            </a:p>
          </p:txBody>
        </p:sp>
      </p:grpSp>
      <p:sp>
        <p:nvSpPr>
          <p:cNvPr id="79879" name="Text Box 18"/>
          <p:cNvSpPr txBox="1">
            <a:spLocks noChangeArrowheads="1"/>
          </p:cNvSpPr>
          <p:nvPr/>
        </p:nvSpPr>
        <p:spPr bwMode="auto">
          <a:xfrm>
            <a:off x="8615363" y="2347913"/>
            <a:ext cx="1873250" cy="366712"/>
          </a:xfrm>
          <a:prstGeom prst="rect">
            <a:avLst/>
          </a:prstGeom>
          <a:solidFill>
            <a:srgbClr val="FFCC99"/>
          </a:solidFill>
          <a:ln w="9525">
            <a:noFill/>
            <a:miter lim="800000"/>
            <a:headEnd/>
            <a:tailEnd/>
          </a:ln>
        </p:spPr>
        <p:txBody>
          <a:bodyPr>
            <a:spAutoFit/>
          </a:bodyPr>
          <a:lstStyle/>
          <a:p>
            <a:pPr>
              <a:spcBef>
                <a:spcPct val="50000"/>
              </a:spcBef>
            </a:pPr>
            <a:r>
              <a:rPr lang="zh-CN" altLang="en-US"/>
              <a:t>径迹长度修正</a:t>
            </a:r>
          </a:p>
        </p:txBody>
      </p:sp>
      <p:pic>
        <p:nvPicPr>
          <p:cNvPr id="79880" name="Picture 19"/>
          <p:cNvPicPr>
            <a:picLocks noChangeAspect="1" noChangeArrowheads="1"/>
          </p:cNvPicPr>
          <p:nvPr/>
        </p:nvPicPr>
        <p:blipFill>
          <a:blip r:embed="rId2" cstate="print"/>
          <a:srcRect/>
          <a:stretch>
            <a:fillRect/>
          </a:stretch>
        </p:blipFill>
        <p:spPr bwMode="auto">
          <a:xfrm>
            <a:off x="6096000" y="4437064"/>
            <a:ext cx="3384550" cy="2255837"/>
          </a:xfrm>
          <a:prstGeom prst="rect">
            <a:avLst/>
          </a:prstGeom>
          <a:noFill/>
          <a:ln w="9525">
            <a:noFill/>
            <a:miter lim="800000"/>
            <a:headEnd/>
            <a:tailEnd/>
          </a:ln>
        </p:spPr>
      </p:pic>
      <p:sp>
        <p:nvSpPr>
          <p:cNvPr id="79881" name="Text Box 20"/>
          <p:cNvSpPr txBox="1">
            <a:spLocks noChangeArrowheads="1"/>
          </p:cNvSpPr>
          <p:nvPr/>
        </p:nvSpPr>
        <p:spPr bwMode="auto">
          <a:xfrm>
            <a:off x="6240464" y="4005264"/>
            <a:ext cx="2232025" cy="396875"/>
          </a:xfrm>
          <a:prstGeom prst="rect">
            <a:avLst/>
          </a:prstGeom>
          <a:solidFill>
            <a:srgbClr val="FFCC99"/>
          </a:solidFill>
          <a:ln w="9525">
            <a:noFill/>
            <a:miter lim="800000"/>
            <a:headEnd/>
            <a:tailEnd/>
          </a:ln>
        </p:spPr>
        <p:txBody>
          <a:bodyPr>
            <a:spAutoFit/>
          </a:bodyPr>
          <a:lstStyle/>
          <a:p>
            <a:pPr>
              <a:spcBef>
                <a:spcPct val="50000"/>
              </a:spcBef>
            </a:pPr>
            <a:r>
              <a:rPr lang="zh-CN" altLang="en-US" sz="2000"/>
              <a:t>增益随</a:t>
            </a:r>
            <a:r>
              <a:rPr lang="en-US" altLang="zh-CN" sz="2000"/>
              <a:t>run</a:t>
            </a:r>
            <a:r>
              <a:rPr lang="zh-CN" altLang="en-US" sz="2000"/>
              <a:t>的变化</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灯片编号占位符 5"/>
          <p:cNvSpPr>
            <a:spLocks noGrp="1"/>
          </p:cNvSpPr>
          <p:nvPr>
            <p:ph type="sldNum" sz="quarter" idx="12"/>
          </p:nvPr>
        </p:nvSpPr>
        <p:spPr>
          <a:noFill/>
        </p:spPr>
        <p:txBody>
          <a:bodyPr/>
          <a:lstStyle/>
          <a:p>
            <a:fld id="{CD3C6231-B740-414E-BAA0-8EE7AF70634B}" type="slidenum">
              <a:rPr lang="zh-CN" altLang="en-US" smtClean="0"/>
              <a:pPr/>
              <a:t>118</a:t>
            </a:fld>
            <a:endParaRPr lang="en-US" altLang="zh-CN"/>
          </a:p>
        </p:txBody>
      </p:sp>
      <p:sp>
        <p:nvSpPr>
          <p:cNvPr id="80899" name="Rectangle 3"/>
          <p:cNvSpPr>
            <a:spLocks noGrp="1" noChangeArrowheads="1"/>
          </p:cNvSpPr>
          <p:nvPr>
            <p:ph type="body" idx="4294967295"/>
          </p:nvPr>
        </p:nvSpPr>
        <p:spPr>
          <a:xfrm>
            <a:off x="983432" y="1124744"/>
            <a:ext cx="3887788" cy="2447925"/>
          </a:xfrm>
        </p:spPr>
        <p:txBody>
          <a:bodyPr/>
          <a:lstStyle/>
          <a:p>
            <a:pPr eaLnBrk="1" hangingPunct="1">
              <a:spcBef>
                <a:spcPct val="40000"/>
              </a:spcBef>
            </a:pPr>
            <a:r>
              <a:rPr lang="zh-CN" altLang="en-US" sz="2000" b="1" dirty="0">
                <a:solidFill>
                  <a:srgbClr val="CC0000"/>
                </a:solidFill>
                <a:latin typeface="+mn-ea"/>
              </a:rPr>
              <a:t>径迹级别刻度</a:t>
            </a:r>
          </a:p>
          <a:p>
            <a:pPr eaLnBrk="1" hangingPunct="1">
              <a:spcBef>
                <a:spcPct val="40000"/>
              </a:spcBef>
              <a:buFontTx/>
              <a:buNone/>
            </a:pPr>
            <a:r>
              <a:rPr lang="zh-CN" altLang="fr-FR" sz="2000" b="1" dirty="0">
                <a:latin typeface="+mn-ea"/>
              </a:rPr>
              <a:t>   * 空间电荷效应的修正 </a:t>
            </a:r>
          </a:p>
          <a:p>
            <a:pPr eaLnBrk="1" hangingPunct="1">
              <a:spcBef>
                <a:spcPct val="40000"/>
              </a:spcBef>
              <a:buFontTx/>
              <a:buNone/>
            </a:pPr>
            <a:r>
              <a:rPr lang="fr-FR" altLang="zh-CN" sz="2000" b="1" dirty="0">
                <a:latin typeface="+mn-ea"/>
              </a:rPr>
              <a:t>   * </a:t>
            </a:r>
            <a:r>
              <a:rPr lang="zh-CN" altLang="fr-FR" sz="2000" b="1" dirty="0">
                <a:latin typeface="+mn-ea"/>
              </a:rPr>
              <a:t>标定</a:t>
            </a:r>
            <a:r>
              <a:rPr lang="fr-FR" altLang="zh-CN" sz="2000" b="1" dirty="0">
                <a:latin typeface="+mn-ea"/>
              </a:rPr>
              <a:t>dE/dx</a:t>
            </a:r>
            <a:r>
              <a:rPr lang="zh-CN" altLang="fr-FR" sz="2000" b="1" dirty="0">
                <a:latin typeface="+mn-ea"/>
              </a:rPr>
              <a:t>能损曲线</a:t>
            </a:r>
          </a:p>
          <a:p>
            <a:pPr eaLnBrk="1" hangingPunct="1">
              <a:spcBef>
                <a:spcPct val="40000"/>
              </a:spcBef>
              <a:buFontTx/>
              <a:buNone/>
            </a:pPr>
            <a:r>
              <a:rPr lang="zh-CN" altLang="en-US" sz="2000" b="1" dirty="0">
                <a:latin typeface="+mn-ea"/>
                <a:cs typeface="Arial" pitchFamily="34" charset="0"/>
              </a:rPr>
              <a:t>   * </a:t>
            </a:r>
            <a:r>
              <a:rPr lang="el-GR" altLang="zh-CN" sz="2000" b="1" dirty="0">
                <a:latin typeface="+mn-ea"/>
                <a:cs typeface="Arial" pitchFamily="34" charset="0"/>
              </a:rPr>
              <a:t>σ</a:t>
            </a:r>
            <a:r>
              <a:rPr lang="en-US" altLang="zh-CN" sz="2000" b="1" baseline="-25000" dirty="0" err="1">
                <a:latin typeface="+mn-ea"/>
                <a:cs typeface="Arial" pitchFamily="34" charset="0"/>
              </a:rPr>
              <a:t>dE</a:t>
            </a:r>
            <a:r>
              <a:rPr lang="en-US" altLang="zh-CN" sz="2000" b="1" baseline="-25000" dirty="0">
                <a:latin typeface="+mn-ea"/>
                <a:cs typeface="Arial" pitchFamily="34" charset="0"/>
              </a:rPr>
              <a:t>/</a:t>
            </a:r>
            <a:r>
              <a:rPr lang="en-US" altLang="zh-CN" sz="2000" b="1" baseline="-25000" dirty="0" err="1">
                <a:latin typeface="+mn-ea"/>
                <a:cs typeface="Arial" pitchFamily="34" charset="0"/>
              </a:rPr>
              <a:t>dx</a:t>
            </a:r>
            <a:r>
              <a:rPr lang="fr-FR" altLang="zh-CN" sz="2000" b="1" dirty="0">
                <a:latin typeface="+mn-ea"/>
              </a:rPr>
              <a:t> </a:t>
            </a:r>
            <a:r>
              <a:rPr lang="zh-CN" altLang="fr-FR" sz="2000" b="1" dirty="0">
                <a:latin typeface="+mn-ea"/>
              </a:rPr>
              <a:t>的刻度</a:t>
            </a:r>
            <a:endParaRPr lang="zh-CN" altLang="en-US" sz="2000" b="1" dirty="0">
              <a:latin typeface="+mn-ea"/>
            </a:endParaRPr>
          </a:p>
          <a:p>
            <a:pPr eaLnBrk="1" hangingPunct="1"/>
            <a:endParaRPr lang="zh-CN" altLang="en-US" sz="1800" dirty="0">
              <a:latin typeface="+mn-ea"/>
            </a:endParaRPr>
          </a:p>
        </p:txBody>
      </p:sp>
      <p:pic>
        <p:nvPicPr>
          <p:cNvPr id="80900" name="Picture 4"/>
          <p:cNvPicPr>
            <a:picLocks noChangeAspect="1" noChangeArrowheads="1"/>
          </p:cNvPicPr>
          <p:nvPr/>
        </p:nvPicPr>
        <p:blipFill>
          <a:blip r:embed="rId2" cstate="print"/>
          <a:srcRect l="3583" t="15445" r="9193" b="5659"/>
          <a:stretch>
            <a:fillRect/>
          </a:stretch>
        </p:blipFill>
        <p:spPr bwMode="auto">
          <a:xfrm>
            <a:off x="6456040" y="1827613"/>
            <a:ext cx="4918075" cy="3170237"/>
          </a:xfrm>
          <a:prstGeom prst="rect">
            <a:avLst/>
          </a:prstGeom>
          <a:noFill/>
          <a:ln w="9525">
            <a:noFill/>
            <a:miter lim="800000"/>
            <a:headEnd/>
            <a:tailEnd/>
          </a:ln>
        </p:spPr>
      </p:pic>
      <p:sp>
        <p:nvSpPr>
          <p:cNvPr id="80901" name="Text Box 5"/>
          <p:cNvSpPr txBox="1">
            <a:spLocks noChangeArrowheads="1"/>
          </p:cNvSpPr>
          <p:nvPr/>
        </p:nvSpPr>
        <p:spPr bwMode="auto">
          <a:xfrm>
            <a:off x="8184232" y="1458281"/>
            <a:ext cx="1943100" cy="369332"/>
          </a:xfrm>
          <a:prstGeom prst="rect">
            <a:avLst/>
          </a:prstGeom>
          <a:solidFill>
            <a:srgbClr val="FFCC99"/>
          </a:solidFill>
          <a:ln w="9525">
            <a:noFill/>
            <a:miter lim="800000"/>
            <a:headEnd/>
            <a:tailEnd/>
          </a:ln>
        </p:spPr>
        <p:txBody>
          <a:bodyPr>
            <a:spAutoFit/>
          </a:bodyPr>
          <a:lstStyle/>
          <a:p>
            <a:pPr algn="ctr">
              <a:spcBef>
                <a:spcPct val="50000"/>
              </a:spcBef>
            </a:pPr>
            <a:r>
              <a:rPr lang="zh-CN" altLang="en-US"/>
              <a:t>能损曲线</a:t>
            </a:r>
          </a:p>
        </p:txBody>
      </p:sp>
      <p:pic>
        <p:nvPicPr>
          <p:cNvPr id="80902" name="Picture 6"/>
          <p:cNvPicPr>
            <a:picLocks noChangeAspect="1" noChangeArrowheads="1"/>
          </p:cNvPicPr>
          <p:nvPr/>
        </p:nvPicPr>
        <p:blipFill>
          <a:blip r:embed="rId3" cstate="print"/>
          <a:srcRect/>
          <a:stretch>
            <a:fillRect/>
          </a:stretch>
        </p:blipFill>
        <p:spPr bwMode="auto">
          <a:xfrm>
            <a:off x="958602" y="3861048"/>
            <a:ext cx="5286375" cy="23622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292D1A-2E9C-4962-A370-E59F0449CECB}"/>
              </a:ext>
            </a:extLst>
          </p:cNvPr>
          <p:cNvSpPr>
            <a:spLocks noGrp="1"/>
          </p:cNvSpPr>
          <p:nvPr>
            <p:ph type="title"/>
          </p:nvPr>
        </p:nvSpPr>
        <p:spPr/>
        <p:txBody>
          <a:bodyPr/>
          <a:lstStyle/>
          <a:p>
            <a:r>
              <a:rPr lang="en-US" altLang="zh-CN" dirty="0"/>
              <a:t>TOF</a:t>
            </a:r>
            <a:r>
              <a:rPr lang="zh-CN" altLang="en-US" dirty="0"/>
              <a:t>刻度 </a:t>
            </a:r>
            <a:r>
              <a:rPr lang="en-US" altLang="zh-CN" sz="3200" dirty="0"/>
              <a:t>(</a:t>
            </a:r>
            <a:r>
              <a:rPr lang="zh-CN" altLang="en-US" sz="3200" dirty="0"/>
              <a:t>桶部</a:t>
            </a:r>
            <a:r>
              <a:rPr lang="en-US" altLang="zh-CN" sz="3200" dirty="0"/>
              <a:t>)</a:t>
            </a:r>
            <a:endParaRPr lang="zh-CN" altLang="en-US" dirty="0"/>
          </a:p>
        </p:txBody>
      </p:sp>
      <p:sp>
        <p:nvSpPr>
          <p:cNvPr id="4" name="灯片编号占位符 3">
            <a:extLst>
              <a:ext uri="{FF2B5EF4-FFF2-40B4-BE49-F238E27FC236}">
                <a16:creationId xmlns:a16="http://schemas.microsoft.com/office/drawing/2014/main" id="{AC48C2D5-ED69-443F-9195-D8F7A2DF54FF}"/>
              </a:ext>
            </a:extLst>
          </p:cNvPr>
          <p:cNvSpPr>
            <a:spLocks noGrp="1"/>
          </p:cNvSpPr>
          <p:nvPr>
            <p:ph type="sldNum" sz="quarter" idx="12"/>
          </p:nvPr>
        </p:nvSpPr>
        <p:spPr/>
        <p:txBody>
          <a:bodyPr/>
          <a:lstStyle/>
          <a:p>
            <a:fld id="{0C913308-F349-4B6D-A68A-DD1791B4A57B}" type="slidenum">
              <a:rPr lang="zh-CN" altLang="en-US" smtClean="0"/>
              <a:pPr/>
              <a:t>119</a:t>
            </a:fld>
            <a:endParaRPr lang="zh-CN" altLang="en-US" dirty="0"/>
          </a:p>
        </p:txBody>
      </p:sp>
      <p:graphicFrame>
        <p:nvGraphicFramePr>
          <p:cNvPr id="5" name="对象 4">
            <a:extLst>
              <a:ext uri="{FF2B5EF4-FFF2-40B4-BE49-F238E27FC236}">
                <a16:creationId xmlns:a16="http://schemas.microsoft.com/office/drawing/2014/main" id="{3A0FFA10-DD41-46F7-B9BF-3D302FF3D909}"/>
              </a:ext>
            </a:extLst>
          </p:cNvPr>
          <p:cNvGraphicFramePr>
            <a:graphicFrameLocks noChangeAspect="1"/>
          </p:cNvGraphicFramePr>
          <p:nvPr>
            <p:extLst/>
          </p:nvPr>
        </p:nvGraphicFramePr>
        <p:xfrm>
          <a:off x="6983413" y="1752600"/>
          <a:ext cx="4119562" cy="1444625"/>
        </p:xfrm>
        <a:graphic>
          <a:graphicData uri="http://schemas.openxmlformats.org/presentationml/2006/ole">
            <mc:AlternateContent xmlns:mc="http://schemas.openxmlformats.org/markup-compatibility/2006">
              <mc:Choice xmlns:v="urn:schemas-microsoft-com:vml" Requires="v">
                <p:oleObj spid="_x0000_s116801" name="Equation" r:id="rId3" imgW="1955800" imgH="685800" progId="">
                  <p:embed/>
                </p:oleObj>
              </mc:Choice>
              <mc:Fallback>
                <p:oleObj name="Equation" r:id="rId3" imgW="1955800" imgH="685800" progId="">
                  <p:embed/>
                  <p:pic>
                    <p:nvPicPr>
                      <p:cNvPr id="5" name="对象 4">
                        <a:extLst>
                          <a:ext uri="{FF2B5EF4-FFF2-40B4-BE49-F238E27FC236}">
                            <a16:creationId xmlns:a16="http://schemas.microsoft.com/office/drawing/2014/main" id="{3A0FFA10-DD41-46F7-B9BF-3D302FF3D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413" y="1752600"/>
                        <a:ext cx="4119562" cy="1444625"/>
                      </a:xfrm>
                      <a:prstGeom prst="rect">
                        <a:avLst/>
                      </a:prstGeom>
                      <a:solidFill>
                        <a:srgbClr val="99CC00">
                          <a:alpha val="21960"/>
                        </a:srgbClr>
                      </a:solidFill>
                      <a:ln w="25400">
                        <a:solidFill>
                          <a:srgbClr val="800080"/>
                        </a:solidFill>
                        <a:miter lim="800000"/>
                        <a:headEnd/>
                        <a:tailEnd/>
                      </a:ln>
                    </p:spPr>
                  </p:pic>
                </p:oleObj>
              </mc:Fallback>
            </mc:AlternateContent>
          </a:graphicData>
        </a:graphic>
      </p:graphicFrame>
      <p:sp>
        <p:nvSpPr>
          <p:cNvPr id="6" name="TextBox 22">
            <a:extLst>
              <a:ext uri="{FF2B5EF4-FFF2-40B4-BE49-F238E27FC236}">
                <a16:creationId xmlns:a16="http://schemas.microsoft.com/office/drawing/2014/main" id="{40F055F2-9DE0-49B2-BB3A-1497725D066F}"/>
              </a:ext>
            </a:extLst>
          </p:cNvPr>
          <p:cNvSpPr txBox="1"/>
          <p:nvPr/>
        </p:nvSpPr>
        <p:spPr>
          <a:xfrm>
            <a:off x="8335799" y="1179890"/>
            <a:ext cx="1415772" cy="461665"/>
          </a:xfrm>
          <a:prstGeom prst="rect">
            <a:avLst/>
          </a:prstGeom>
          <a:noFill/>
        </p:spPr>
        <p:txBody>
          <a:bodyPr wrap="none" rtlCol="0">
            <a:spAutoFit/>
          </a:bodyPr>
          <a:lstStyle/>
          <a:p>
            <a:r>
              <a:rPr lang="zh-CN" altLang="en-US" sz="2400" dirty="0"/>
              <a:t>经验公式</a:t>
            </a:r>
          </a:p>
        </p:txBody>
      </p:sp>
      <p:pic>
        <p:nvPicPr>
          <p:cNvPr id="14" name="图片 13">
            <a:extLst>
              <a:ext uri="{FF2B5EF4-FFF2-40B4-BE49-F238E27FC236}">
                <a16:creationId xmlns:a16="http://schemas.microsoft.com/office/drawing/2014/main" id="{37D55DA8-C0E1-4313-9B3F-8A4E83E855E9}"/>
              </a:ext>
            </a:extLst>
          </p:cNvPr>
          <p:cNvPicPr>
            <a:picLocks noChangeAspect="1"/>
          </p:cNvPicPr>
          <p:nvPr/>
        </p:nvPicPr>
        <p:blipFill>
          <a:blip r:embed="rId5"/>
          <a:stretch>
            <a:fillRect/>
          </a:stretch>
        </p:blipFill>
        <p:spPr>
          <a:xfrm>
            <a:off x="528740" y="1163176"/>
            <a:ext cx="5915088" cy="2201967"/>
          </a:xfrm>
          <a:prstGeom prst="rect">
            <a:avLst/>
          </a:prstGeom>
        </p:spPr>
      </p:pic>
      <mc:AlternateContent xmlns:mc="http://schemas.openxmlformats.org/markup-compatibility/2006" xmlns:a14="http://schemas.microsoft.com/office/drawing/2010/main">
        <mc:Choice Requires="a14">
          <p:sp>
            <p:nvSpPr>
              <p:cNvPr id="15" name="内容占位符 2">
                <a:extLst>
                  <a:ext uri="{FF2B5EF4-FFF2-40B4-BE49-F238E27FC236}">
                    <a16:creationId xmlns:a16="http://schemas.microsoft.com/office/drawing/2014/main" id="{0309C056-4C12-4089-85E8-425166496CB7}"/>
                  </a:ext>
                </a:extLst>
              </p:cNvPr>
              <p:cNvSpPr>
                <a:spLocks noGrp="1"/>
              </p:cNvSpPr>
              <p:nvPr>
                <p:ph idx="1"/>
              </p:nvPr>
            </p:nvSpPr>
            <p:spPr>
              <a:xfrm>
                <a:off x="609600" y="3438053"/>
                <a:ext cx="10598968" cy="3159299"/>
              </a:xfrm>
            </p:spPr>
            <p:txBody>
              <a:bodyPr>
                <a:normAutofit/>
              </a:bodyPr>
              <a:lstStyle/>
              <a:p>
                <a:r>
                  <a:rPr kumimoji="1" lang="zh-CN" altLang="en-US" sz="2800" dirty="0">
                    <a:solidFill>
                      <a:schemeClr val="tx1"/>
                    </a:solidFill>
                    <a:latin typeface="+mn-ea"/>
                    <a:cs typeface="Arial" panose="020B0604020202020204" pitchFamily="34" charset="0"/>
                    <a:sym typeface="Monotype Corsiva" pitchFamily="66" charset="0"/>
                  </a:rPr>
                  <a:t>刻度常数</a:t>
                </a:r>
                <a:endParaRPr kumimoji="1" lang="en-US" altLang="zh-CN" sz="2800" dirty="0">
                  <a:solidFill>
                    <a:schemeClr val="tx1"/>
                  </a:solidFill>
                  <a:latin typeface="+mn-ea"/>
                  <a:cs typeface="Arial" panose="020B0604020202020204" pitchFamily="34" charset="0"/>
                  <a:sym typeface="Monotype Corsiva" pitchFamily="66" charset="0"/>
                </a:endParaRPr>
              </a:p>
              <a:p>
                <a:pPr lvl="1"/>
                <a:r>
                  <a:rPr kumimoji="1" lang="en-US" altLang="zh-CN" sz="2400" i="1" dirty="0">
                    <a:solidFill>
                      <a:schemeClr val="tx1"/>
                    </a:solidFill>
                    <a:latin typeface="Arial" panose="020B0604020202020204" pitchFamily="34" charset="0"/>
                    <a:cs typeface="Arial" panose="020B0604020202020204" pitchFamily="34" charset="0"/>
                    <a:sym typeface="Monotype Corsiva" pitchFamily="66" charset="0"/>
                  </a:rPr>
                  <a:t>P</a:t>
                </a:r>
                <a:r>
                  <a:rPr kumimoji="1" lang="en-US" altLang="zh-CN" sz="2400" i="1" baseline="-25000" dirty="0">
                    <a:solidFill>
                      <a:schemeClr val="tx1"/>
                    </a:solidFill>
                    <a:latin typeface="Arial" panose="020B0604020202020204" pitchFamily="34" charset="0"/>
                    <a:cs typeface="Arial" panose="020B0604020202020204" pitchFamily="34" charset="0"/>
                    <a:sym typeface="Monotype Corsiva" pitchFamily="66" charset="0"/>
                  </a:rPr>
                  <a:t>0</a:t>
                </a:r>
                <a:r>
                  <a:rPr kumimoji="1" lang="en-US" altLang="zh-CN" sz="2400" dirty="0">
                    <a:solidFill>
                      <a:schemeClr val="tx1"/>
                    </a:solidFill>
                    <a:latin typeface="Arial" panose="020B0604020202020204" pitchFamily="34" charset="0"/>
                    <a:cs typeface="Arial" panose="020B0604020202020204" pitchFamily="34" charset="0"/>
                    <a:sym typeface="Monotype Corsiva" pitchFamily="66" charset="0"/>
                  </a:rPr>
                  <a:t>: </a:t>
                </a:r>
                <a:r>
                  <a:rPr kumimoji="1" lang="zh-CN" altLang="en-US" sz="2400" dirty="0">
                    <a:solidFill>
                      <a:schemeClr val="tx1"/>
                    </a:solidFill>
                    <a:latin typeface="Arial" panose="020B0604020202020204" pitchFamily="34" charset="0"/>
                    <a:cs typeface="Arial" panose="020B0604020202020204" pitchFamily="34" charset="0"/>
                    <a:sym typeface="Monotype Corsiva" pitchFamily="66" charset="0"/>
                  </a:rPr>
                  <a:t>时间延迟</a:t>
                </a:r>
                <a:endParaRPr kumimoji="1" lang="en-US" altLang="zh-CN" sz="2400" dirty="0">
                  <a:solidFill>
                    <a:schemeClr val="tx1"/>
                  </a:solidFill>
                  <a:latin typeface="Arial" panose="020B0604020202020204" pitchFamily="34" charset="0"/>
                  <a:cs typeface="Arial" panose="020B0604020202020204" pitchFamily="34" charset="0"/>
                  <a:sym typeface="Monotype Corsiva" pitchFamily="66" charset="0"/>
                </a:endParaRPr>
              </a:p>
              <a:p>
                <a:pPr lvl="1"/>
                <a:r>
                  <a:rPr kumimoji="1" lang="en-US" altLang="zh-CN" sz="2400" i="1" dirty="0">
                    <a:solidFill>
                      <a:schemeClr val="tx1"/>
                    </a:solidFill>
                    <a:latin typeface="Arial" panose="020B0604020202020204" pitchFamily="34" charset="0"/>
                    <a:cs typeface="Arial" panose="020B0604020202020204" pitchFamily="34" charset="0"/>
                    <a:sym typeface="Monotype Corsiva" pitchFamily="66" charset="0"/>
                  </a:rPr>
                  <a:t>P</a:t>
                </a:r>
                <a:r>
                  <a:rPr kumimoji="1" lang="en-US" altLang="zh-CN" sz="2400" i="1" baseline="-25000" dirty="0">
                    <a:solidFill>
                      <a:schemeClr val="tx1"/>
                    </a:solidFill>
                    <a:latin typeface="Arial" panose="020B0604020202020204" pitchFamily="34" charset="0"/>
                    <a:cs typeface="Arial" panose="020B0604020202020204" pitchFamily="34" charset="0"/>
                    <a:sym typeface="Monotype Corsiva" pitchFamily="66" charset="0"/>
                  </a:rPr>
                  <a:t>1 </a:t>
                </a:r>
                <a:r>
                  <a:rPr kumimoji="1" lang="en-US" altLang="zh-CN" sz="2400" i="1" dirty="0">
                    <a:solidFill>
                      <a:schemeClr val="tx1"/>
                    </a:solidFill>
                    <a:latin typeface="Arial" panose="020B0604020202020204" pitchFamily="34" charset="0"/>
                    <a:cs typeface="Arial" panose="020B0604020202020204" pitchFamily="34" charset="0"/>
                    <a:sym typeface="Monotype Corsiva" pitchFamily="66" charset="0"/>
                  </a:rPr>
                  <a:t>-P</a:t>
                </a:r>
                <a:r>
                  <a:rPr kumimoji="1" lang="en-US" altLang="zh-CN" sz="2400" i="1" baseline="-25000" dirty="0">
                    <a:solidFill>
                      <a:schemeClr val="tx1"/>
                    </a:solidFill>
                    <a:latin typeface="Arial" panose="020B0604020202020204" pitchFamily="34" charset="0"/>
                    <a:cs typeface="Arial" panose="020B0604020202020204" pitchFamily="34" charset="0"/>
                    <a:sym typeface="Monotype Corsiva" pitchFamily="66" charset="0"/>
                  </a:rPr>
                  <a:t>3</a:t>
                </a:r>
                <a:r>
                  <a:rPr kumimoji="1" lang="en-US" altLang="zh-CN" sz="2400" dirty="0">
                    <a:solidFill>
                      <a:schemeClr val="tx1"/>
                    </a:solidFill>
                    <a:latin typeface="Arial" panose="020B0604020202020204" pitchFamily="34" charset="0"/>
                    <a:cs typeface="Arial" panose="020B0604020202020204" pitchFamily="34" charset="0"/>
                    <a:sym typeface="Monotype Corsiva" pitchFamily="66" charset="0"/>
                  </a:rPr>
                  <a:t>: </a:t>
                </a:r>
                <a:r>
                  <a:rPr kumimoji="1" lang="zh-CN" altLang="en-US" sz="2400" dirty="0">
                    <a:solidFill>
                      <a:schemeClr val="tx1"/>
                    </a:solidFill>
                    <a:latin typeface="Arial" panose="020B0604020202020204" pitchFamily="34" charset="0"/>
                    <a:cs typeface="Arial" panose="020B0604020202020204" pitchFamily="34" charset="0"/>
                    <a:sym typeface="Monotype Corsiva" pitchFamily="66" charset="0"/>
                  </a:rPr>
                  <a:t>时幅修正</a:t>
                </a:r>
                <a:endParaRPr kumimoji="1" lang="en-US" altLang="zh-CN" sz="2400" dirty="0">
                  <a:solidFill>
                    <a:schemeClr val="tx1"/>
                  </a:solidFill>
                  <a:latin typeface="Arial" panose="020B0604020202020204" pitchFamily="34" charset="0"/>
                  <a:cs typeface="Arial" panose="020B0604020202020204" pitchFamily="34" charset="0"/>
                  <a:sym typeface="Monotype Corsiva" pitchFamily="66" charset="0"/>
                </a:endParaRPr>
              </a:p>
              <a:p>
                <a:pPr lvl="1"/>
                <a:r>
                  <a:rPr kumimoji="1" lang="en-US" altLang="zh-CN" sz="2400" i="1" dirty="0">
                    <a:solidFill>
                      <a:schemeClr val="tx1"/>
                    </a:solidFill>
                    <a:latin typeface="Arial" panose="020B0604020202020204" pitchFamily="34" charset="0"/>
                    <a:cs typeface="Arial" panose="020B0604020202020204" pitchFamily="34" charset="0"/>
                    <a:sym typeface="Monotype Corsiva" pitchFamily="66" charset="0"/>
                  </a:rPr>
                  <a:t>P</a:t>
                </a:r>
                <a:r>
                  <a:rPr kumimoji="1" lang="en-US" altLang="zh-CN" sz="2400" i="1" baseline="-25000" dirty="0">
                    <a:solidFill>
                      <a:schemeClr val="tx1"/>
                    </a:solidFill>
                    <a:latin typeface="Arial" panose="020B0604020202020204" pitchFamily="34" charset="0"/>
                    <a:cs typeface="Arial" panose="020B0604020202020204" pitchFamily="34" charset="0"/>
                    <a:sym typeface="Monotype Corsiva" pitchFamily="66" charset="0"/>
                  </a:rPr>
                  <a:t>4 </a:t>
                </a:r>
                <a:r>
                  <a:rPr kumimoji="1" lang="en-US" altLang="zh-CN" sz="2400" i="1" dirty="0">
                    <a:solidFill>
                      <a:schemeClr val="tx1"/>
                    </a:solidFill>
                    <a:latin typeface="Arial" panose="020B0604020202020204" pitchFamily="34" charset="0"/>
                    <a:cs typeface="Arial" panose="020B0604020202020204" pitchFamily="34" charset="0"/>
                    <a:sym typeface="Monotype Corsiva" pitchFamily="66" charset="0"/>
                  </a:rPr>
                  <a:t>-P</a:t>
                </a:r>
                <a:r>
                  <a:rPr kumimoji="1" lang="en-US" altLang="zh-CN" sz="2400" i="1" baseline="-25000" dirty="0">
                    <a:solidFill>
                      <a:schemeClr val="tx1"/>
                    </a:solidFill>
                    <a:latin typeface="Arial" panose="020B0604020202020204" pitchFamily="34" charset="0"/>
                    <a:cs typeface="Arial" panose="020B0604020202020204" pitchFamily="34" charset="0"/>
                    <a:sym typeface="Monotype Corsiva" pitchFamily="66" charset="0"/>
                  </a:rPr>
                  <a:t>6</a:t>
                </a:r>
                <a:r>
                  <a:rPr kumimoji="1" lang="en-US" altLang="zh-CN" sz="2400" dirty="0">
                    <a:solidFill>
                      <a:schemeClr val="tx1"/>
                    </a:solidFill>
                    <a:latin typeface="Arial" panose="020B0604020202020204" pitchFamily="34" charset="0"/>
                    <a:cs typeface="Arial" panose="020B0604020202020204" pitchFamily="34" charset="0"/>
                    <a:sym typeface="Monotype Corsiva" pitchFamily="66" charset="0"/>
                  </a:rPr>
                  <a:t>: </a:t>
                </a:r>
                <a:r>
                  <a:rPr kumimoji="1" lang="zh-CN" altLang="en-US" sz="2400" dirty="0">
                    <a:solidFill>
                      <a:schemeClr val="tx1"/>
                    </a:solidFill>
                    <a:latin typeface="Arial" panose="020B0604020202020204" pitchFamily="34" charset="0"/>
                    <a:cs typeface="Arial" panose="020B0604020202020204" pitchFamily="34" charset="0"/>
                    <a:sym typeface="Monotype Corsiva" pitchFamily="66" charset="0"/>
                  </a:rPr>
                  <a:t>等效速度的修正项</a:t>
                </a:r>
              </a:p>
              <a:p>
                <a:r>
                  <a:rPr kumimoji="1" lang="zh-CN" altLang="en-US" sz="2800" dirty="0">
                    <a:solidFill>
                      <a:schemeClr val="tx1"/>
                    </a:solidFill>
                    <a:latin typeface="+mn-ea"/>
                    <a:cs typeface="Arial" panose="020B0604020202020204" pitchFamily="34" charset="0"/>
                    <a:sym typeface="Monotype Corsiva" pitchFamily="66" charset="0"/>
                  </a:rPr>
                  <a:t>从</a:t>
                </a:r>
                <a:r>
                  <a:rPr kumimoji="1" lang="en-US" altLang="zh-CN" sz="2800" dirty="0">
                    <a:solidFill>
                      <a:schemeClr val="tx1"/>
                    </a:solidFill>
                    <a:latin typeface="Arial" panose="020B0604020202020204" pitchFamily="34" charset="0"/>
                    <a:cs typeface="Arial" panose="020B0604020202020204" pitchFamily="34" charset="0"/>
                    <a:sym typeface="Monotype Corsiva" pitchFamily="66" charset="0"/>
                  </a:rPr>
                  <a:t>MDC</a:t>
                </a:r>
                <a:r>
                  <a:rPr kumimoji="1" lang="zh-CN" altLang="en-US" sz="2800" dirty="0">
                    <a:solidFill>
                      <a:schemeClr val="tx1"/>
                    </a:solidFill>
                    <a:latin typeface="+mn-ea"/>
                    <a:cs typeface="Arial" panose="020B0604020202020204" pitchFamily="34" charset="0"/>
                    <a:sym typeface="Monotype Corsiva" pitchFamily="66" charset="0"/>
                  </a:rPr>
                  <a:t>重建的径迹计算预期时间</a:t>
                </a:r>
                <a:r>
                  <a:rPr kumimoji="1" lang="en-US" altLang="zh-CN" sz="2800" dirty="0">
                    <a:latin typeface="+mn-ea"/>
                    <a:cs typeface="Arial" panose="020B0604020202020204" pitchFamily="34" charset="0"/>
                    <a:sym typeface="Monotype Corsiva" pitchFamily="66" charset="0"/>
                  </a:rPr>
                  <a:t>:</a:t>
                </a:r>
                <a:endParaRPr kumimoji="1" lang="en-US" altLang="zh-CN" sz="2800" dirty="0">
                  <a:solidFill>
                    <a:schemeClr val="tx1"/>
                  </a:solidFill>
                  <a:latin typeface="+mn-ea"/>
                  <a:cs typeface="Arial" panose="020B0604020202020204" pitchFamily="34" charset="0"/>
                  <a:sym typeface="Monotype Corsiva" pitchFamily="66" charset="0"/>
                </a:endParaRPr>
              </a:p>
              <a:p>
                <a:r>
                  <a:rPr kumimoji="1" lang="zh-CN" altLang="en-US" sz="2800" dirty="0">
                    <a:solidFill>
                      <a:schemeClr val="tx1"/>
                    </a:solidFill>
                    <a:latin typeface="+mn-ea"/>
                    <a:cs typeface="Arial" panose="020B0604020202020204" pitchFamily="34" charset="0"/>
                    <a:sym typeface="Monotype Corsiva" pitchFamily="66" charset="0"/>
                  </a:rPr>
                  <a:t>最小化</a:t>
                </a:r>
                <a14:m>
                  <m:oMath xmlns:m="http://schemas.openxmlformats.org/officeDocument/2006/math">
                    <m:sSup>
                      <m:sSupPr>
                        <m:ctrlPr>
                          <a:rPr kumimoji="1" lang="en-US" altLang="zh-CN" sz="2800" i="1" smtClean="0">
                            <a:solidFill>
                              <a:schemeClr val="tx1"/>
                            </a:solidFill>
                            <a:latin typeface="Cambria Math" panose="02040503050406030204" pitchFamily="18" charset="0"/>
                            <a:cs typeface="Arial" panose="020B0604020202020204" pitchFamily="34" charset="0"/>
                            <a:sym typeface="Monotype Corsiva" pitchFamily="66" charset="0"/>
                          </a:rPr>
                        </m:ctrlPr>
                      </m:sSupPr>
                      <m:e>
                        <m:r>
                          <a:rPr kumimoji="1" lang="zh-CN" altLang="en-US" sz="2800" i="1" smtClean="0">
                            <a:solidFill>
                              <a:schemeClr val="tx1"/>
                            </a:solidFill>
                            <a:latin typeface="Cambria Math"/>
                            <a:cs typeface="Arial" panose="020B0604020202020204" pitchFamily="34" charset="0"/>
                            <a:sym typeface="Monotype Corsiva" pitchFamily="66" charset="0"/>
                          </a:rPr>
                          <m:t>𝜒</m:t>
                        </m:r>
                      </m:e>
                      <m:sup>
                        <m:r>
                          <a:rPr kumimoji="1" lang="en-US" altLang="zh-CN" sz="2800" b="0" i="1" smtClean="0">
                            <a:solidFill>
                              <a:schemeClr val="tx1"/>
                            </a:solidFill>
                            <a:latin typeface="Cambria Math"/>
                            <a:cs typeface="Arial" panose="020B0604020202020204" pitchFamily="34" charset="0"/>
                            <a:sym typeface="Monotype Corsiva" pitchFamily="66" charset="0"/>
                          </a:rPr>
                          <m:t>2</m:t>
                        </m:r>
                      </m:sup>
                    </m:sSup>
                  </m:oMath>
                </a14:m>
                <a:r>
                  <a:rPr kumimoji="1" lang="zh-CN" altLang="en-US" sz="2800" dirty="0">
                    <a:solidFill>
                      <a:schemeClr val="tx1"/>
                    </a:solidFill>
                    <a:latin typeface="+mn-ea"/>
                    <a:cs typeface="Arial" panose="020B0604020202020204" pitchFamily="34" charset="0"/>
                    <a:sym typeface="Monotype Corsiva" pitchFamily="66" charset="0"/>
                  </a:rPr>
                  <a:t>方法获得</a:t>
                </a:r>
                <a:r>
                  <a:rPr kumimoji="1" lang="en-US" altLang="zh-CN" sz="2800" i="1" dirty="0">
                    <a:latin typeface="Arial" panose="020B0604020202020204" pitchFamily="34" charset="0"/>
                    <a:cs typeface="Arial" panose="020B0604020202020204" pitchFamily="34" charset="0"/>
                    <a:sym typeface="Monotype Corsiva" pitchFamily="66" charset="0"/>
                  </a:rPr>
                  <a:t>P</a:t>
                </a:r>
                <a:r>
                  <a:rPr kumimoji="1" lang="en-US" altLang="zh-CN" sz="2800" i="1" baseline="-25000" dirty="0">
                    <a:latin typeface="Arial" panose="020B0604020202020204" pitchFamily="34" charset="0"/>
                    <a:cs typeface="Arial" panose="020B0604020202020204" pitchFamily="34" charset="0"/>
                    <a:sym typeface="Monotype Corsiva" pitchFamily="66" charset="0"/>
                  </a:rPr>
                  <a:t>0 </a:t>
                </a:r>
                <a:r>
                  <a:rPr kumimoji="1" lang="en-US" altLang="zh-CN" sz="2800" i="1" dirty="0">
                    <a:latin typeface="Arial" panose="020B0604020202020204" pitchFamily="34" charset="0"/>
                    <a:cs typeface="Arial" panose="020B0604020202020204" pitchFamily="34" charset="0"/>
                    <a:sym typeface="Monotype Corsiva" pitchFamily="66" charset="0"/>
                  </a:rPr>
                  <a:t>-P</a:t>
                </a:r>
                <a:r>
                  <a:rPr kumimoji="1" lang="en-US" altLang="zh-CN" sz="2800" i="1" baseline="-25000" dirty="0">
                    <a:latin typeface="Arial" panose="020B0604020202020204" pitchFamily="34" charset="0"/>
                    <a:cs typeface="Arial" panose="020B0604020202020204" pitchFamily="34" charset="0"/>
                    <a:sym typeface="Monotype Corsiva" pitchFamily="66" charset="0"/>
                  </a:rPr>
                  <a:t>6</a:t>
                </a:r>
                <a:r>
                  <a:rPr kumimoji="1" lang="en-US" altLang="zh-CN" sz="2800" i="1" dirty="0">
                    <a:latin typeface="Arial" panose="020B0604020202020204" pitchFamily="34" charset="0"/>
                    <a:cs typeface="Arial" panose="020B0604020202020204" pitchFamily="34" charset="0"/>
                    <a:sym typeface="Monotype Corsiva" pitchFamily="66" charset="0"/>
                  </a:rPr>
                  <a:t> </a:t>
                </a:r>
                <a:r>
                  <a:rPr kumimoji="1" lang="en-US" altLang="zh-CN" sz="2800" dirty="0">
                    <a:latin typeface="Arial" panose="020B0604020202020204" pitchFamily="34" charset="0"/>
                    <a:cs typeface="Arial" panose="020B0604020202020204" pitchFamily="34" charset="0"/>
                    <a:sym typeface="Monotype Corsiva" pitchFamily="66" charset="0"/>
                  </a:rPr>
                  <a:t>:</a:t>
                </a:r>
                <a:endParaRPr kumimoji="1" lang="en-US" altLang="zh-CN" sz="2800" dirty="0">
                  <a:solidFill>
                    <a:schemeClr val="tx1"/>
                  </a:solidFill>
                  <a:latin typeface="+mn-ea"/>
                  <a:cs typeface="Arial" panose="020B0604020202020204" pitchFamily="34" charset="0"/>
                  <a:sym typeface="Monotype Corsiva" pitchFamily="66" charset="0"/>
                </a:endParaRPr>
              </a:p>
            </p:txBody>
          </p:sp>
        </mc:Choice>
        <mc:Fallback xmlns="">
          <p:sp>
            <p:nvSpPr>
              <p:cNvPr id="15" name="内容占位符 2">
                <a:extLst>
                  <a:ext uri="{FF2B5EF4-FFF2-40B4-BE49-F238E27FC236}">
                    <a16:creationId xmlns:a16="http://schemas.microsoft.com/office/drawing/2014/main" id="{0309C056-4C12-4089-85E8-425166496CB7}"/>
                  </a:ext>
                </a:extLst>
              </p:cNvPr>
              <p:cNvSpPr>
                <a:spLocks noGrp="1" noRot="1" noChangeAspect="1" noMove="1" noResize="1" noEditPoints="1" noAdjustHandles="1" noChangeArrowheads="1" noChangeShapeType="1" noTextEdit="1"/>
              </p:cNvSpPr>
              <p:nvPr>
                <p:ph idx="1"/>
              </p:nvPr>
            </p:nvSpPr>
            <p:spPr>
              <a:xfrm>
                <a:off x="609600" y="3438053"/>
                <a:ext cx="10598968" cy="3159299"/>
              </a:xfrm>
              <a:blipFill>
                <a:blip r:embed="rId6"/>
                <a:stretch>
                  <a:fillRect l="-1035" t="-2124"/>
                </a:stretch>
              </a:blipFill>
            </p:spPr>
            <p:txBody>
              <a:bodyPr/>
              <a:lstStyle/>
              <a:p>
                <a:r>
                  <a:rPr lang="zh-CN" altLang="en-US">
                    <a:noFill/>
                  </a:rPr>
                  <a:t> </a:t>
                </a:r>
              </a:p>
            </p:txBody>
          </p:sp>
        </mc:Fallback>
      </mc:AlternateContent>
      <p:graphicFrame>
        <p:nvGraphicFramePr>
          <p:cNvPr id="16" name="对象 15">
            <a:extLst>
              <a:ext uri="{FF2B5EF4-FFF2-40B4-BE49-F238E27FC236}">
                <a16:creationId xmlns:a16="http://schemas.microsoft.com/office/drawing/2014/main" id="{C41A109B-1B91-4A47-9946-F491B83D4DBF}"/>
              </a:ext>
            </a:extLst>
          </p:cNvPr>
          <p:cNvGraphicFramePr>
            <a:graphicFrameLocks noChangeAspect="1"/>
          </p:cNvGraphicFramePr>
          <p:nvPr>
            <p:extLst/>
          </p:nvPr>
        </p:nvGraphicFramePr>
        <p:xfrm>
          <a:off x="6471129" y="5242129"/>
          <a:ext cx="5145112" cy="452695"/>
        </p:xfrm>
        <a:graphic>
          <a:graphicData uri="http://schemas.openxmlformats.org/presentationml/2006/ole">
            <mc:AlternateContent xmlns:mc="http://schemas.openxmlformats.org/markup-compatibility/2006">
              <mc:Choice xmlns:v="urn:schemas-microsoft-com:vml" Requires="v">
                <p:oleObj spid="_x0000_s116802" name="Equation" r:id="rId7" imgW="3327400" imgH="292100" progId="">
                  <p:embed/>
                </p:oleObj>
              </mc:Choice>
              <mc:Fallback>
                <p:oleObj name="Equation" r:id="rId7" imgW="3327400" imgH="292100" progId="">
                  <p:embed/>
                  <p:pic>
                    <p:nvPicPr>
                      <p:cNvPr id="16" name="对象 15">
                        <a:extLst>
                          <a:ext uri="{FF2B5EF4-FFF2-40B4-BE49-F238E27FC236}">
                            <a16:creationId xmlns:a16="http://schemas.microsoft.com/office/drawing/2014/main" id="{C41A109B-1B91-4A47-9946-F491B83D4D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1129" y="5242129"/>
                        <a:ext cx="5145112" cy="452695"/>
                      </a:xfrm>
                      <a:prstGeom prst="rect">
                        <a:avLst/>
                      </a:prstGeom>
                      <a:noFill/>
                      <a:extLst/>
                    </p:spPr>
                  </p:pic>
                </p:oleObj>
              </mc:Fallback>
            </mc:AlternateContent>
          </a:graphicData>
        </a:graphic>
      </p:graphicFrame>
      <p:graphicFrame>
        <p:nvGraphicFramePr>
          <p:cNvPr id="17" name="对象 16">
            <a:extLst>
              <a:ext uri="{FF2B5EF4-FFF2-40B4-BE49-F238E27FC236}">
                <a16:creationId xmlns:a16="http://schemas.microsoft.com/office/drawing/2014/main" id="{9D878114-2A33-4AFD-A0FC-DBCA5E5B7D24}"/>
              </a:ext>
            </a:extLst>
          </p:cNvPr>
          <p:cNvGraphicFramePr>
            <a:graphicFrameLocks noChangeAspect="1"/>
          </p:cNvGraphicFramePr>
          <p:nvPr>
            <p:extLst/>
          </p:nvPr>
        </p:nvGraphicFramePr>
        <p:xfrm>
          <a:off x="5253608" y="5840185"/>
          <a:ext cx="5145112" cy="611805"/>
        </p:xfrm>
        <a:graphic>
          <a:graphicData uri="http://schemas.openxmlformats.org/presentationml/2006/ole">
            <mc:AlternateContent xmlns:mc="http://schemas.openxmlformats.org/markup-compatibility/2006">
              <mc:Choice xmlns:v="urn:schemas-microsoft-com:vml" Requires="v">
                <p:oleObj spid="_x0000_s116803" name="Equation" r:id="rId9" imgW="3200400" imgH="381000" progId="">
                  <p:embed/>
                </p:oleObj>
              </mc:Choice>
              <mc:Fallback>
                <p:oleObj name="Equation" r:id="rId9" imgW="3200400" imgH="381000" progId="">
                  <p:embed/>
                  <p:pic>
                    <p:nvPicPr>
                      <p:cNvPr id="17" name="对象 16">
                        <a:extLst>
                          <a:ext uri="{FF2B5EF4-FFF2-40B4-BE49-F238E27FC236}">
                            <a16:creationId xmlns:a16="http://schemas.microsoft.com/office/drawing/2014/main" id="{9D878114-2A33-4AFD-A0FC-DBCA5E5B7D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3608" y="5840185"/>
                        <a:ext cx="5145112" cy="611805"/>
                      </a:xfrm>
                      <a:prstGeom prst="rect">
                        <a:avLst/>
                      </a:prstGeom>
                      <a:noFill/>
                      <a:extLst/>
                    </p:spPr>
                  </p:pic>
                </p:oleObj>
              </mc:Fallback>
            </mc:AlternateContent>
          </a:graphicData>
        </a:graphic>
      </p:graphicFrame>
    </p:spTree>
    <p:extLst>
      <p:ext uri="{BB962C8B-B14F-4D97-AF65-F5344CB8AC3E}">
        <p14:creationId xmlns:p14="http://schemas.microsoft.com/office/powerpoint/2010/main" val="182462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643F-FD13-AC49-93D9-4BBC6C8CA489}"/>
              </a:ext>
            </a:extLst>
          </p:cNvPr>
          <p:cNvSpPr>
            <a:spLocks noGrp="1"/>
          </p:cNvSpPr>
          <p:nvPr>
            <p:ph type="title"/>
          </p:nvPr>
        </p:nvSpPr>
        <p:spPr/>
        <p:txBody>
          <a:bodyPr/>
          <a:lstStyle/>
          <a:p>
            <a:r>
              <a:rPr lang="zh-CN" altLang="en-US" dirty="0"/>
              <a:t>事例的探测</a:t>
            </a:r>
            <a:endParaRPr lang="en-US" dirty="0"/>
          </a:p>
        </p:txBody>
      </p:sp>
      <p:sp>
        <p:nvSpPr>
          <p:cNvPr id="3" name="Slide Number Placeholder 2">
            <a:extLst>
              <a:ext uri="{FF2B5EF4-FFF2-40B4-BE49-F238E27FC236}">
                <a16:creationId xmlns:a16="http://schemas.microsoft.com/office/drawing/2014/main" id="{4975C8AE-930B-DC4E-9694-A91E9FD5BE23}"/>
              </a:ext>
            </a:extLst>
          </p:cNvPr>
          <p:cNvSpPr>
            <a:spLocks noGrp="1"/>
          </p:cNvSpPr>
          <p:nvPr>
            <p:ph type="sldNum" sz="quarter" idx="12"/>
          </p:nvPr>
        </p:nvSpPr>
        <p:spPr/>
        <p:txBody>
          <a:bodyPr/>
          <a:lstStyle/>
          <a:p>
            <a:fld id="{0C913308-F349-4B6D-A68A-DD1791B4A57B}" type="slidenum">
              <a:rPr lang="zh-CN" altLang="en-US" smtClean="0"/>
              <a:pPr/>
              <a:t>12</a:t>
            </a:fld>
            <a:endParaRPr lang="zh-CN" altLang="en-US" dirty="0"/>
          </a:p>
        </p:txBody>
      </p:sp>
      <p:pic>
        <p:nvPicPr>
          <p:cNvPr id="6" name="Picture 5">
            <a:extLst>
              <a:ext uri="{FF2B5EF4-FFF2-40B4-BE49-F238E27FC236}">
                <a16:creationId xmlns:a16="http://schemas.microsoft.com/office/drawing/2014/main" id="{CECD801A-5B2B-DD44-B90A-68CCB44A7358}"/>
              </a:ext>
            </a:extLst>
          </p:cNvPr>
          <p:cNvPicPr>
            <a:picLocks noChangeAspect="1"/>
          </p:cNvPicPr>
          <p:nvPr/>
        </p:nvPicPr>
        <p:blipFill>
          <a:blip r:embed="rId2"/>
          <a:stretch>
            <a:fillRect/>
          </a:stretch>
        </p:blipFill>
        <p:spPr>
          <a:xfrm>
            <a:off x="983432" y="2262806"/>
            <a:ext cx="4104117" cy="4027600"/>
          </a:xfrm>
          <a:prstGeom prst="rect">
            <a:avLst/>
          </a:prstGeom>
        </p:spPr>
      </p:pic>
      <p:pic>
        <p:nvPicPr>
          <p:cNvPr id="7" name="Picture 6">
            <a:extLst>
              <a:ext uri="{FF2B5EF4-FFF2-40B4-BE49-F238E27FC236}">
                <a16:creationId xmlns:a16="http://schemas.microsoft.com/office/drawing/2014/main" id="{9DFCFC26-40B6-C347-B25F-035B8EE27EF8}"/>
              </a:ext>
            </a:extLst>
          </p:cNvPr>
          <p:cNvPicPr>
            <a:picLocks noChangeAspect="1"/>
          </p:cNvPicPr>
          <p:nvPr/>
        </p:nvPicPr>
        <p:blipFill>
          <a:blip r:embed="rId3"/>
          <a:stretch>
            <a:fillRect/>
          </a:stretch>
        </p:blipFill>
        <p:spPr>
          <a:xfrm>
            <a:off x="7320136" y="2276872"/>
            <a:ext cx="4104117" cy="4013534"/>
          </a:xfrm>
          <a:prstGeom prst="rect">
            <a:avLst/>
          </a:prstGeom>
        </p:spPr>
      </p:pic>
      <p:sp>
        <p:nvSpPr>
          <p:cNvPr id="8" name="TextBox 7">
            <a:extLst>
              <a:ext uri="{FF2B5EF4-FFF2-40B4-BE49-F238E27FC236}">
                <a16:creationId xmlns:a16="http://schemas.microsoft.com/office/drawing/2014/main" id="{2EA9FA54-457D-134A-95D3-054FEF485433}"/>
              </a:ext>
            </a:extLst>
          </p:cNvPr>
          <p:cNvSpPr txBox="1"/>
          <p:nvPr/>
        </p:nvSpPr>
        <p:spPr>
          <a:xfrm>
            <a:off x="1707405" y="1484785"/>
            <a:ext cx="2664296" cy="461665"/>
          </a:xfrm>
          <a:prstGeom prst="rect">
            <a:avLst/>
          </a:prstGeom>
          <a:noFill/>
        </p:spPr>
        <p:txBody>
          <a:bodyPr wrap="square" rtlCol="0">
            <a:spAutoFit/>
          </a:bodyPr>
          <a:lstStyle/>
          <a:p>
            <a:pPr algn="ctr"/>
            <a:r>
              <a:rPr lang="en-US" sz="2400" dirty="0"/>
              <a:t>J/</a:t>
            </a:r>
            <a:r>
              <a:rPr lang="en-US" sz="2400" dirty="0" err="1">
                <a:latin typeface="Symbol" pitchFamily="2" charset="2"/>
              </a:rPr>
              <a:t>Y</a:t>
            </a:r>
            <a:r>
              <a:rPr lang="en-US" sz="2400" dirty="0" err="1">
                <a:sym typeface="Wingdings" pitchFamily="2" charset="2"/>
              </a:rPr>
              <a:t>e</a:t>
            </a:r>
            <a:r>
              <a:rPr lang="en-US" sz="2400" baseline="30000" dirty="0" err="1">
                <a:sym typeface="Wingdings" pitchFamily="2" charset="2"/>
              </a:rPr>
              <a:t>+</a:t>
            </a:r>
            <a:r>
              <a:rPr lang="en-US" sz="2400" dirty="0" err="1">
                <a:sym typeface="Wingdings" pitchFamily="2" charset="2"/>
              </a:rPr>
              <a:t>e</a:t>
            </a:r>
            <a:r>
              <a:rPr lang="en-US" sz="2400" baseline="30000" dirty="0">
                <a:sym typeface="Wingdings" pitchFamily="2" charset="2"/>
              </a:rPr>
              <a:t>-</a:t>
            </a:r>
            <a:endParaRPr lang="en-US" sz="2400" baseline="30000" dirty="0"/>
          </a:p>
        </p:txBody>
      </p:sp>
      <p:sp>
        <p:nvSpPr>
          <p:cNvPr id="9" name="TextBox 8">
            <a:extLst>
              <a:ext uri="{FF2B5EF4-FFF2-40B4-BE49-F238E27FC236}">
                <a16:creationId xmlns:a16="http://schemas.microsoft.com/office/drawing/2014/main" id="{61196E59-34CA-9A4E-9E67-D81EF44F0072}"/>
              </a:ext>
            </a:extLst>
          </p:cNvPr>
          <p:cNvSpPr txBox="1"/>
          <p:nvPr/>
        </p:nvSpPr>
        <p:spPr>
          <a:xfrm>
            <a:off x="8054215" y="1484784"/>
            <a:ext cx="2664296" cy="461665"/>
          </a:xfrm>
          <a:prstGeom prst="rect">
            <a:avLst/>
          </a:prstGeom>
          <a:noFill/>
        </p:spPr>
        <p:txBody>
          <a:bodyPr wrap="square" rtlCol="0">
            <a:spAutoFit/>
          </a:bodyPr>
          <a:lstStyle/>
          <a:p>
            <a:pPr algn="ctr"/>
            <a:r>
              <a:rPr lang="en-US" sz="2400" dirty="0"/>
              <a:t>J/</a:t>
            </a:r>
            <a:r>
              <a:rPr lang="en-US" sz="2400" dirty="0" err="1">
                <a:latin typeface="Symbol" pitchFamily="2" charset="2"/>
              </a:rPr>
              <a:t>Y</a:t>
            </a:r>
            <a:r>
              <a:rPr lang="en-US" sz="2400" dirty="0" err="1">
                <a:sym typeface="Wingdings" pitchFamily="2" charset="2"/>
              </a:rPr>
              <a:t></a:t>
            </a:r>
            <a:r>
              <a:rPr lang="en-US" sz="2400" dirty="0" err="1">
                <a:latin typeface="Symbol" pitchFamily="2" charset="2"/>
                <a:sym typeface="Wingdings" pitchFamily="2" charset="2"/>
              </a:rPr>
              <a:t>m</a:t>
            </a:r>
            <a:r>
              <a:rPr lang="en-US" sz="2400" baseline="30000" dirty="0" err="1">
                <a:sym typeface="Wingdings" pitchFamily="2" charset="2"/>
              </a:rPr>
              <a:t>+</a:t>
            </a:r>
            <a:r>
              <a:rPr lang="en-US" sz="2400" dirty="0" err="1">
                <a:latin typeface="Symbol" pitchFamily="2" charset="2"/>
                <a:sym typeface="Wingdings" pitchFamily="2" charset="2"/>
              </a:rPr>
              <a:t>m</a:t>
            </a:r>
            <a:r>
              <a:rPr lang="en-US" sz="2400" baseline="30000" dirty="0">
                <a:sym typeface="Wingdings" pitchFamily="2" charset="2"/>
              </a:rPr>
              <a:t>-</a:t>
            </a:r>
            <a:endParaRPr lang="en-US" sz="2400" baseline="30000" dirty="0"/>
          </a:p>
        </p:txBody>
      </p:sp>
    </p:spTree>
    <p:extLst>
      <p:ext uri="{BB962C8B-B14F-4D97-AF65-F5344CB8AC3E}">
        <p14:creationId xmlns:p14="http://schemas.microsoft.com/office/powerpoint/2010/main" val="9687042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灯片编号占位符 5"/>
          <p:cNvSpPr>
            <a:spLocks noGrp="1"/>
          </p:cNvSpPr>
          <p:nvPr>
            <p:ph type="sldNum" sz="quarter" idx="12"/>
          </p:nvPr>
        </p:nvSpPr>
        <p:spPr>
          <a:noFill/>
        </p:spPr>
        <p:txBody>
          <a:bodyPr/>
          <a:lstStyle/>
          <a:p>
            <a:fld id="{D3D80139-C2DB-498B-8A72-E5ECBBC69A2D}" type="slidenum">
              <a:rPr lang="zh-CN" altLang="en-US" smtClean="0"/>
              <a:pPr/>
              <a:t>120</a:t>
            </a:fld>
            <a:endParaRPr lang="en-US" altLang="zh-CN"/>
          </a:p>
        </p:txBody>
      </p:sp>
      <p:sp>
        <p:nvSpPr>
          <p:cNvPr id="81924" name="Rectangle 3"/>
          <p:cNvSpPr>
            <a:spLocks noGrp="1" noChangeArrowheads="1"/>
          </p:cNvSpPr>
          <p:nvPr>
            <p:ph type="body" idx="1"/>
          </p:nvPr>
        </p:nvSpPr>
        <p:spPr>
          <a:xfrm>
            <a:off x="609600" y="1196753"/>
            <a:ext cx="10887000" cy="5432648"/>
          </a:xfrm>
        </p:spPr>
        <p:txBody>
          <a:bodyPr/>
          <a:lstStyle/>
          <a:p>
            <a:pPr eaLnBrk="1" hangingPunct="1">
              <a:lnSpc>
                <a:spcPct val="80000"/>
              </a:lnSpc>
            </a:pPr>
            <a:r>
              <a:rPr lang="zh-CN" altLang="en-US" sz="1800" b="1" dirty="0">
                <a:solidFill>
                  <a:srgbClr val="0070C0"/>
                </a:solidFill>
                <a:latin typeface="+mn-ea"/>
              </a:rPr>
              <a:t>重要性和必要性</a:t>
            </a:r>
            <a:r>
              <a:rPr lang="en-US" altLang="zh-CN" sz="1800" b="1" dirty="0">
                <a:solidFill>
                  <a:srgbClr val="0070C0"/>
                </a:solidFill>
                <a:latin typeface="+mn-ea"/>
              </a:rPr>
              <a:t>:</a:t>
            </a:r>
          </a:p>
          <a:p>
            <a:pPr eaLnBrk="1" hangingPunct="1">
              <a:lnSpc>
                <a:spcPct val="80000"/>
              </a:lnSpc>
              <a:buFontTx/>
              <a:buNone/>
            </a:pPr>
            <a:r>
              <a:rPr lang="en-US" altLang="zh-CN" sz="1800" b="1" dirty="0">
                <a:latin typeface="+mn-ea"/>
              </a:rPr>
              <a:t>     * </a:t>
            </a:r>
            <a:r>
              <a:rPr lang="zh-CN" altLang="en-US" sz="1800" b="1" dirty="0">
                <a:latin typeface="+mn-ea"/>
              </a:rPr>
              <a:t>电子学</a:t>
            </a:r>
            <a:r>
              <a:rPr lang="en-US" altLang="zh-CN" sz="1800" b="1" dirty="0">
                <a:latin typeface="+mn-ea"/>
              </a:rPr>
              <a:t>ADC</a:t>
            </a:r>
            <a:r>
              <a:rPr lang="zh-CN" altLang="en-US" sz="1800" b="1" dirty="0">
                <a:latin typeface="+mn-ea"/>
              </a:rPr>
              <a:t>道数</a:t>
            </a:r>
            <a:r>
              <a:rPr lang="zh-CN" altLang="en-US" sz="1800" b="1" dirty="0">
                <a:latin typeface="+mn-ea"/>
                <a:sym typeface="Wingdings" pitchFamily="2" charset="2"/>
              </a:rPr>
              <a:t></a:t>
            </a:r>
            <a:r>
              <a:rPr lang="zh-CN" altLang="en-US" sz="1800" b="1" dirty="0">
                <a:latin typeface="+mn-ea"/>
              </a:rPr>
              <a:t>粒子能量的系数</a:t>
            </a:r>
            <a:r>
              <a:rPr lang="en-US" altLang="zh-CN" sz="1800" b="1" dirty="0">
                <a:latin typeface="+mn-ea"/>
              </a:rPr>
              <a:t>.</a:t>
            </a:r>
          </a:p>
          <a:p>
            <a:pPr eaLnBrk="1" hangingPunct="1">
              <a:lnSpc>
                <a:spcPct val="80000"/>
              </a:lnSpc>
              <a:buFontTx/>
              <a:buNone/>
            </a:pPr>
            <a:r>
              <a:rPr lang="en-US" altLang="zh-CN" sz="1800" b="1" dirty="0">
                <a:latin typeface="+mn-ea"/>
              </a:rPr>
              <a:t>     * </a:t>
            </a:r>
            <a:r>
              <a:rPr lang="zh-CN" altLang="en-US" sz="1800" b="1" dirty="0">
                <a:latin typeface="+mn-ea"/>
              </a:rPr>
              <a:t>每道电子学、每块</a:t>
            </a:r>
            <a:r>
              <a:rPr lang="en-US" altLang="zh-CN" sz="1800" b="1" dirty="0" err="1">
                <a:latin typeface="+mn-ea"/>
              </a:rPr>
              <a:t>CsI</a:t>
            </a:r>
            <a:r>
              <a:rPr lang="zh-CN" altLang="en-US" sz="1800" b="1" dirty="0">
                <a:latin typeface="+mn-ea"/>
              </a:rPr>
              <a:t>晶体的不一致性</a:t>
            </a:r>
          </a:p>
          <a:p>
            <a:pPr eaLnBrk="1" hangingPunct="1">
              <a:lnSpc>
                <a:spcPct val="80000"/>
              </a:lnSpc>
              <a:buFontTx/>
              <a:buNone/>
            </a:pPr>
            <a:endParaRPr lang="zh-CN" altLang="en-US" sz="1800" b="1" dirty="0">
              <a:latin typeface="+mn-ea"/>
            </a:endParaRPr>
          </a:p>
          <a:p>
            <a:pPr eaLnBrk="1" hangingPunct="1">
              <a:lnSpc>
                <a:spcPct val="80000"/>
              </a:lnSpc>
            </a:pPr>
            <a:r>
              <a:rPr lang="zh-CN" altLang="en-US" sz="1800" b="1" dirty="0">
                <a:solidFill>
                  <a:srgbClr val="0070C0"/>
                </a:solidFill>
                <a:latin typeface="+mn-ea"/>
              </a:rPr>
              <a:t>刻度内容</a:t>
            </a:r>
          </a:p>
          <a:p>
            <a:pPr eaLnBrk="1" hangingPunct="1">
              <a:lnSpc>
                <a:spcPct val="80000"/>
              </a:lnSpc>
              <a:buFontTx/>
              <a:buNone/>
            </a:pPr>
            <a:r>
              <a:rPr lang="zh-CN" altLang="en-US" sz="1800" b="1" dirty="0">
                <a:latin typeface="+mn-ea"/>
              </a:rPr>
              <a:t>     </a:t>
            </a:r>
            <a:r>
              <a:rPr lang="zh-CN" altLang="en-US" sz="1800" b="1" dirty="0">
                <a:solidFill>
                  <a:srgbClr val="000099"/>
                </a:solidFill>
                <a:latin typeface="+mn-ea"/>
              </a:rPr>
              <a:t>* </a:t>
            </a:r>
            <a:r>
              <a:rPr lang="zh-CN" altLang="en-US" sz="1800" b="1" dirty="0">
                <a:solidFill>
                  <a:srgbClr val="0070C0"/>
                </a:solidFill>
                <a:latin typeface="+mn-ea"/>
              </a:rPr>
              <a:t>晶体单元绝对能量刻度</a:t>
            </a:r>
          </a:p>
          <a:p>
            <a:pPr lvl="1" eaLnBrk="1" hangingPunct="1"/>
            <a:r>
              <a:rPr kumimoji="1" lang="zh-CN" altLang="en-US" sz="1600" b="1" dirty="0">
                <a:latin typeface="+mn-ea"/>
              </a:rPr>
              <a:t>将电子学</a:t>
            </a:r>
            <a:r>
              <a:rPr kumimoji="1" lang="en-US" altLang="zh-CN" sz="1600" b="1" dirty="0">
                <a:latin typeface="+mn-ea"/>
              </a:rPr>
              <a:t>ADC</a:t>
            </a:r>
            <a:r>
              <a:rPr kumimoji="1" lang="zh-CN" altLang="en-US" sz="1600" b="1" dirty="0">
                <a:latin typeface="+mn-ea"/>
              </a:rPr>
              <a:t>道数转换成沉积能量</a:t>
            </a:r>
            <a:r>
              <a:rPr kumimoji="1" lang="en-US" altLang="zh-CN" sz="1600" b="1" dirty="0">
                <a:latin typeface="+mn-ea"/>
              </a:rPr>
              <a:t>: </a:t>
            </a:r>
            <a:r>
              <a:rPr lang="en-US" altLang="zh-CN" sz="1600" b="1" dirty="0" err="1">
                <a:latin typeface="+mn-ea"/>
              </a:rPr>
              <a:t>Ei</a:t>
            </a:r>
            <a:r>
              <a:rPr lang="en-US" altLang="zh-CN" sz="1600" b="1" dirty="0">
                <a:latin typeface="+mn-ea"/>
              </a:rPr>
              <a:t>=</a:t>
            </a:r>
            <a:r>
              <a:rPr lang="en-US" altLang="zh-CN" sz="1600" b="1" dirty="0" err="1">
                <a:latin typeface="+mn-ea"/>
              </a:rPr>
              <a:t>ADCi</a:t>
            </a:r>
            <a:r>
              <a:rPr lang="en-US" altLang="zh-CN" sz="1600" b="1" dirty="0" err="1">
                <a:latin typeface="+mn-ea"/>
                <a:sym typeface="Symbol" pitchFamily="18" charset="2"/>
              </a:rPr>
              <a:t></a:t>
            </a:r>
            <a:r>
              <a:rPr lang="en-US" altLang="zh-CN" sz="1600" b="1" dirty="0" err="1">
                <a:latin typeface="+mn-ea"/>
              </a:rPr>
              <a:t>Ci</a:t>
            </a:r>
            <a:r>
              <a:rPr lang="en-US" altLang="zh-CN" sz="1600" b="1" dirty="0">
                <a:latin typeface="+mn-ea"/>
              </a:rPr>
              <a:t> , </a:t>
            </a:r>
            <a:r>
              <a:rPr lang="en-US" altLang="zh-CN" sz="1600" b="1" dirty="0" err="1">
                <a:latin typeface="+mn-ea"/>
              </a:rPr>
              <a:t>ADCi</a:t>
            </a:r>
            <a:r>
              <a:rPr lang="zh-CN" altLang="en-US" sz="1600" b="1" dirty="0">
                <a:latin typeface="+mn-ea"/>
              </a:rPr>
              <a:t>电子学提供</a:t>
            </a:r>
            <a:r>
              <a:rPr lang="en-US" altLang="zh-CN" sz="1600" b="1" dirty="0">
                <a:latin typeface="+mn-ea"/>
              </a:rPr>
              <a:t>, </a:t>
            </a:r>
            <a:r>
              <a:rPr lang="en-US" altLang="zh-CN" sz="1600" b="1" dirty="0" err="1">
                <a:latin typeface="+mn-ea"/>
              </a:rPr>
              <a:t>Ci</a:t>
            </a:r>
            <a:r>
              <a:rPr lang="en-US" altLang="zh-CN" sz="1600" b="1" dirty="0">
                <a:latin typeface="+mn-ea"/>
              </a:rPr>
              <a:t> </a:t>
            </a:r>
            <a:r>
              <a:rPr lang="zh-CN" altLang="en-US" sz="1600" b="1" dirty="0">
                <a:latin typeface="+mn-ea"/>
              </a:rPr>
              <a:t>：</a:t>
            </a:r>
            <a:r>
              <a:rPr lang="en-US" altLang="zh-CN" sz="1600" b="1" dirty="0" err="1">
                <a:latin typeface="+mn-ea"/>
              </a:rPr>
              <a:t>i</a:t>
            </a:r>
            <a:r>
              <a:rPr lang="zh-CN" altLang="en-US" sz="1600" b="1" dirty="0">
                <a:latin typeface="+mn-ea"/>
              </a:rPr>
              <a:t>晶体绝对能量刻度常数</a:t>
            </a:r>
            <a:r>
              <a:rPr lang="en-US" altLang="zh-CN" sz="1600" b="1" dirty="0">
                <a:latin typeface="+mn-ea"/>
              </a:rPr>
              <a:t>,</a:t>
            </a:r>
            <a:r>
              <a:rPr lang="zh-CN" altLang="en-US" sz="1600" b="1" dirty="0">
                <a:latin typeface="+mn-ea"/>
              </a:rPr>
              <a:t>由宇宙线数据刻度提供</a:t>
            </a:r>
          </a:p>
          <a:p>
            <a:pPr lvl="1" eaLnBrk="1" hangingPunct="1"/>
            <a:r>
              <a:rPr lang="zh-CN" altLang="en-US" sz="1600" b="1" dirty="0">
                <a:latin typeface="+mn-ea"/>
              </a:rPr>
              <a:t>用</a:t>
            </a:r>
            <a:r>
              <a:rPr kumimoji="1" lang="en-US" altLang="zh-CN" sz="1600" b="1" dirty="0" err="1">
                <a:latin typeface="+mn-ea"/>
              </a:rPr>
              <a:t>Bhabha</a:t>
            </a:r>
            <a:r>
              <a:rPr kumimoji="1" lang="zh-CN" altLang="en-US" sz="1600" b="1" dirty="0">
                <a:latin typeface="+mn-ea"/>
              </a:rPr>
              <a:t>事例用</a:t>
            </a:r>
            <a:r>
              <a:rPr kumimoji="1" lang="zh-CN" altLang="fr-FR" sz="1600" b="1" dirty="0">
                <a:latin typeface="+mn-ea"/>
              </a:rPr>
              <a:t>矩阵</a:t>
            </a:r>
            <a:r>
              <a:rPr kumimoji="1" lang="zh-CN" altLang="en-US" sz="1600" b="1" dirty="0">
                <a:latin typeface="+mn-ea"/>
              </a:rPr>
              <a:t>方法精确刻度</a:t>
            </a:r>
          </a:p>
          <a:p>
            <a:pPr eaLnBrk="1" hangingPunct="1">
              <a:lnSpc>
                <a:spcPct val="80000"/>
              </a:lnSpc>
              <a:buFontTx/>
              <a:buNone/>
            </a:pPr>
            <a:r>
              <a:rPr lang="zh-CN" altLang="en-US" sz="1800" b="1" dirty="0">
                <a:solidFill>
                  <a:srgbClr val="A50021"/>
                </a:solidFill>
                <a:latin typeface="+mn-ea"/>
              </a:rPr>
              <a:t>    </a:t>
            </a:r>
            <a:r>
              <a:rPr lang="zh-CN" altLang="en-US" sz="1800" b="1" dirty="0">
                <a:solidFill>
                  <a:srgbClr val="000099"/>
                </a:solidFill>
                <a:latin typeface="+mn-ea"/>
              </a:rPr>
              <a:t>* </a:t>
            </a:r>
            <a:r>
              <a:rPr lang="zh-CN" altLang="en-US" sz="1800" b="1" dirty="0">
                <a:solidFill>
                  <a:srgbClr val="0070C0"/>
                </a:solidFill>
                <a:latin typeface="+mn-ea"/>
              </a:rPr>
              <a:t>簇射绝对能量刻度</a:t>
            </a:r>
          </a:p>
          <a:p>
            <a:pPr lvl="1" eaLnBrk="1" hangingPunct="1"/>
            <a:r>
              <a:rPr lang="zh-CN" altLang="en-US" sz="1600" b="1" dirty="0">
                <a:latin typeface="+mn-ea"/>
              </a:rPr>
              <a:t>量能器前端物质的吸收、晶体后端及侧面的泄漏，重建得到的簇射能量小于入射光子的实际能量，因此需要将簇射能量的峰位修正到它的期待值，称为簇射绝对能量刻度</a:t>
            </a:r>
            <a:endParaRPr lang="en-US" altLang="zh-CN" sz="1600" b="1" dirty="0">
              <a:latin typeface="+mn-ea"/>
            </a:endParaRPr>
          </a:p>
          <a:p>
            <a:pPr eaLnBrk="1" hangingPunct="1">
              <a:lnSpc>
                <a:spcPct val="80000"/>
              </a:lnSpc>
              <a:buFontTx/>
              <a:buNone/>
            </a:pPr>
            <a:r>
              <a:rPr lang="en-US" altLang="zh-CN" sz="1800" b="1" dirty="0">
                <a:latin typeface="+mn-ea"/>
              </a:rPr>
              <a:t>    </a:t>
            </a:r>
            <a:r>
              <a:rPr lang="en-US" altLang="zh-CN" sz="1800" b="1" dirty="0">
                <a:solidFill>
                  <a:srgbClr val="000099"/>
                </a:solidFill>
                <a:latin typeface="+mn-ea"/>
              </a:rPr>
              <a:t>* </a:t>
            </a:r>
            <a:r>
              <a:rPr lang="zh-CN" altLang="en-US" sz="1800" b="1" dirty="0">
                <a:solidFill>
                  <a:srgbClr val="0070C0"/>
                </a:solidFill>
                <a:latin typeface="+mn-ea"/>
              </a:rPr>
              <a:t>簇射位置刻度</a:t>
            </a:r>
          </a:p>
          <a:p>
            <a:pPr lvl="1" eaLnBrk="1" hangingPunct="1">
              <a:spcBef>
                <a:spcPct val="25000"/>
              </a:spcBef>
            </a:pPr>
            <a:r>
              <a:rPr lang="zh-CN" altLang="en-US" sz="1600" b="1" dirty="0">
                <a:latin typeface="+mn-ea"/>
              </a:rPr>
              <a:t>量能器的几何比较复杂，晶体本身不对称，晶体指向偏离对撞点，粒子击中晶体表面不同位置的效果也不一样，所以重建得到簇射位置存在偏差，也需要进行修正，称为簇射位置刻度</a:t>
            </a:r>
          </a:p>
        </p:txBody>
      </p:sp>
      <p:sp>
        <p:nvSpPr>
          <p:cNvPr id="3" name="标题 2">
            <a:extLst>
              <a:ext uri="{FF2B5EF4-FFF2-40B4-BE49-F238E27FC236}">
                <a16:creationId xmlns:a16="http://schemas.microsoft.com/office/drawing/2014/main" id="{760F7915-B530-4AD5-A208-C2DC7BFEBA3A}"/>
              </a:ext>
            </a:extLst>
          </p:cNvPr>
          <p:cNvSpPr>
            <a:spLocks noGrp="1"/>
          </p:cNvSpPr>
          <p:nvPr>
            <p:ph type="title"/>
          </p:nvPr>
        </p:nvSpPr>
        <p:spPr/>
        <p:txBody>
          <a:bodyPr/>
          <a:lstStyle/>
          <a:p>
            <a:r>
              <a:rPr lang="en-US" altLang="zh-CN" dirty="0"/>
              <a:t>EMC</a:t>
            </a:r>
            <a:r>
              <a:rPr lang="zh-CN" altLang="en-US" dirty="0"/>
              <a:t>刻度</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03A7E7-D9F4-472C-B400-6450EDB76782}"/>
              </a:ext>
            </a:extLst>
          </p:cNvPr>
          <p:cNvSpPr>
            <a:spLocks noGrp="1"/>
          </p:cNvSpPr>
          <p:nvPr>
            <p:ph type="title"/>
          </p:nvPr>
        </p:nvSpPr>
        <p:spPr/>
        <p:txBody>
          <a:bodyPr>
            <a:normAutofit/>
          </a:bodyPr>
          <a:lstStyle/>
          <a:p>
            <a:r>
              <a:rPr lang="zh-CN" altLang="en-US" dirty="0"/>
              <a:t>簇射绝对能量刻度</a:t>
            </a:r>
          </a:p>
        </p:txBody>
      </p:sp>
      <p:sp>
        <p:nvSpPr>
          <p:cNvPr id="82947" name="Rectangle 3"/>
          <p:cNvSpPr>
            <a:spLocks noGrp="1" noChangeArrowheads="1"/>
          </p:cNvSpPr>
          <p:nvPr>
            <p:ph idx="1"/>
          </p:nvPr>
        </p:nvSpPr>
        <p:spPr>
          <a:xfrm>
            <a:off x="609600" y="1124745"/>
            <a:ext cx="10972800" cy="3168352"/>
          </a:xfrm>
        </p:spPr>
        <p:txBody>
          <a:bodyPr>
            <a:normAutofit/>
          </a:bodyPr>
          <a:lstStyle/>
          <a:p>
            <a:r>
              <a:rPr lang="zh-CN" altLang="en-US" sz="2800" dirty="0">
                <a:solidFill>
                  <a:srgbClr val="0070C0"/>
                </a:solidFill>
              </a:rPr>
              <a:t>蒙特卡洛单光子刻度 </a:t>
            </a:r>
          </a:p>
          <a:p>
            <a:pPr lvl="1"/>
            <a:r>
              <a:rPr lang="zh-CN" altLang="en-US" sz="2400" dirty="0"/>
              <a:t>通过模拟单能光子在探测器中的响应，得到不同能量下光子分别击中量能器不同位置时的沉积能量分布 </a:t>
            </a:r>
          </a:p>
          <a:p>
            <a:r>
              <a:rPr lang="zh-CN" altLang="en-US" sz="2800" dirty="0">
                <a:solidFill>
                  <a:srgbClr val="0070C0"/>
                </a:solidFill>
              </a:rPr>
              <a:t>物理事例刻度</a:t>
            </a:r>
          </a:p>
          <a:p>
            <a:pPr lvl="1"/>
            <a:r>
              <a:rPr lang="zh-CN" altLang="en-US" sz="2400" dirty="0"/>
              <a:t>高能下利用</a:t>
            </a:r>
            <a:r>
              <a:rPr lang="en-US" altLang="zh-CN" sz="2400" dirty="0" err="1"/>
              <a:t>e</a:t>
            </a:r>
            <a:r>
              <a:rPr lang="en-US" altLang="zh-CN" sz="2400" baseline="30000" dirty="0" err="1"/>
              <a:t>+</a:t>
            </a:r>
            <a:r>
              <a:rPr lang="en-US" altLang="zh-CN" sz="2400" dirty="0" err="1"/>
              <a:t>e</a:t>
            </a:r>
            <a:r>
              <a:rPr lang="en-US" altLang="zh-CN" sz="2400" baseline="30000" dirty="0"/>
              <a:t>-</a:t>
            </a:r>
            <a:r>
              <a:rPr lang="en-US" altLang="zh-CN" sz="2400" dirty="0">
                <a:sym typeface="Wingdings" pitchFamily="2" charset="2"/>
              </a:rPr>
              <a:t></a:t>
            </a:r>
            <a:r>
              <a:rPr lang="en-US" altLang="zh-CN" sz="2400" dirty="0">
                <a:latin typeface="Symbol" pitchFamily="18" charset="2"/>
              </a:rPr>
              <a:t>g </a:t>
            </a:r>
            <a:r>
              <a:rPr lang="en-US" altLang="zh-CN" sz="2400" dirty="0" err="1">
                <a:latin typeface="Symbol" pitchFamily="18" charset="2"/>
              </a:rPr>
              <a:t>g</a:t>
            </a:r>
            <a:r>
              <a:rPr lang="en-US" altLang="zh-CN" sz="2400" dirty="0"/>
              <a:t> </a:t>
            </a:r>
            <a:r>
              <a:rPr lang="zh-CN" altLang="en-US" sz="2400" dirty="0"/>
              <a:t>，能量较低的区域则利用</a:t>
            </a:r>
            <a:r>
              <a:rPr lang="en-US" altLang="zh-CN" sz="2400" dirty="0">
                <a:latin typeface="Symbol" pitchFamily="18" charset="2"/>
              </a:rPr>
              <a:t>p</a:t>
            </a:r>
            <a:r>
              <a:rPr lang="en-US" altLang="zh-CN" sz="2400" baseline="30000" dirty="0"/>
              <a:t>0</a:t>
            </a:r>
            <a:r>
              <a:rPr lang="en-US" altLang="zh-CN" sz="2400" dirty="0">
                <a:sym typeface="Wingdings" pitchFamily="2" charset="2"/>
              </a:rPr>
              <a:t></a:t>
            </a:r>
            <a:r>
              <a:rPr lang="en-US" altLang="zh-CN" sz="2400" dirty="0">
                <a:latin typeface="Symbol" pitchFamily="18" charset="2"/>
              </a:rPr>
              <a:t>gg</a:t>
            </a:r>
            <a:r>
              <a:rPr lang="en-US" altLang="zh-CN" sz="2400" dirty="0"/>
              <a:t> </a:t>
            </a:r>
            <a:r>
              <a:rPr lang="zh-CN" altLang="en-US" sz="2400" dirty="0"/>
              <a:t>，光子的能量刻度因子靠调节重建出的</a:t>
            </a:r>
            <a:r>
              <a:rPr lang="en-US" altLang="zh-CN" sz="2400" dirty="0">
                <a:latin typeface="Symbol" pitchFamily="18" charset="2"/>
              </a:rPr>
              <a:t>p</a:t>
            </a:r>
            <a:r>
              <a:rPr lang="en-US" altLang="zh-CN" sz="2400" baseline="30000" dirty="0"/>
              <a:t>0</a:t>
            </a:r>
            <a:r>
              <a:rPr lang="zh-CN" altLang="en-US" sz="2400" dirty="0"/>
              <a:t>的不变质量到它的期待值来计算 </a:t>
            </a:r>
          </a:p>
        </p:txBody>
      </p:sp>
      <p:sp>
        <p:nvSpPr>
          <p:cNvPr id="82946" name="灯片编号占位符 5"/>
          <p:cNvSpPr>
            <a:spLocks noGrp="1"/>
          </p:cNvSpPr>
          <p:nvPr>
            <p:ph type="sldNum" sz="quarter" idx="12"/>
          </p:nvPr>
        </p:nvSpPr>
        <p:spPr>
          <a:noFill/>
        </p:spPr>
        <p:txBody>
          <a:bodyPr/>
          <a:lstStyle/>
          <a:p>
            <a:fld id="{07F4B662-76B0-4264-BA77-0CBA88590AE2}" type="slidenum">
              <a:rPr lang="zh-CN" altLang="en-US" smtClean="0"/>
              <a:pPr/>
              <a:t>121</a:t>
            </a:fld>
            <a:endParaRPr lang="en-US" altLang="zh-CN"/>
          </a:p>
        </p:txBody>
      </p:sp>
      <p:grpSp>
        <p:nvGrpSpPr>
          <p:cNvPr id="3" name="Group 2">
            <a:extLst>
              <a:ext uri="{FF2B5EF4-FFF2-40B4-BE49-F238E27FC236}">
                <a16:creationId xmlns:a16="http://schemas.microsoft.com/office/drawing/2014/main" id="{BC46FF0E-D59F-4CA8-9E74-F7926701F89F}"/>
              </a:ext>
            </a:extLst>
          </p:cNvPr>
          <p:cNvGrpSpPr>
            <a:grpSpLocks/>
          </p:cNvGrpSpPr>
          <p:nvPr/>
        </p:nvGrpSpPr>
        <p:grpSpPr bwMode="auto">
          <a:xfrm>
            <a:off x="3344069" y="4273855"/>
            <a:ext cx="5503862" cy="2366962"/>
            <a:chOff x="1322" y="9099"/>
            <a:chExt cx="8667" cy="3728"/>
          </a:xfrm>
        </p:grpSpPr>
        <p:grpSp>
          <p:nvGrpSpPr>
            <p:cNvPr id="4" name="Group 3">
              <a:extLst>
                <a:ext uri="{FF2B5EF4-FFF2-40B4-BE49-F238E27FC236}">
                  <a16:creationId xmlns:a16="http://schemas.microsoft.com/office/drawing/2014/main" id="{4E0B2CC3-0FD1-4F2B-9852-88F29C9CEB95}"/>
                </a:ext>
              </a:extLst>
            </p:cNvPr>
            <p:cNvGrpSpPr>
              <a:grpSpLocks/>
            </p:cNvGrpSpPr>
            <p:nvPr/>
          </p:nvGrpSpPr>
          <p:grpSpPr bwMode="auto">
            <a:xfrm>
              <a:off x="1322" y="9189"/>
              <a:ext cx="4680" cy="3565"/>
              <a:chOff x="3122" y="10125"/>
              <a:chExt cx="4680" cy="3565"/>
            </a:xfrm>
          </p:grpSpPr>
          <p:pic>
            <p:nvPicPr>
              <p:cNvPr id="72708" name="Picture 46">
                <a:extLst>
                  <a:ext uri="{FF2B5EF4-FFF2-40B4-BE49-F238E27FC236}">
                    <a16:creationId xmlns:a16="http://schemas.microsoft.com/office/drawing/2014/main" id="{FEF5B069-0E8E-4F08-AD7A-38B09392E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715"/>
              <a:stretch>
                <a:fillRect/>
              </a:stretch>
            </p:blipFill>
            <p:spPr bwMode="auto">
              <a:xfrm>
                <a:off x="3302" y="10125"/>
                <a:ext cx="4440" cy="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Text Box 5">
                <a:extLst>
                  <a:ext uri="{FF2B5EF4-FFF2-40B4-BE49-F238E27FC236}">
                    <a16:creationId xmlns:a16="http://schemas.microsoft.com/office/drawing/2014/main" id="{6154AF3C-E6EF-409C-9B97-A3AC96F42BF7}"/>
                  </a:ext>
                </a:extLst>
              </p:cNvPr>
              <p:cNvSpPr txBox="1">
                <a:spLocks noChangeArrowheads="1"/>
              </p:cNvSpPr>
              <p:nvPr/>
            </p:nvSpPr>
            <p:spPr bwMode="auto">
              <a:xfrm>
                <a:off x="3122" y="13089"/>
                <a:ext cx="468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ts val="750"/>
                  </a:spcBef>
                  <a:spcAft>
                    <a:spcPts val="800"/>
                  </a:spcAft>
                </a:pPr>
                <a:r>
                  <a:rPr lang="en-US" altLang="zh-CN" sz="1000" b="1" dirty="0">
                    <a:latin typeface="Times New Roman" panose="02020603050405020304" pitchFamily="18" charset="0"/>
                    <a:ea typeface="宋体" panose="02010600030101010101" pitchFamily="2" charset="-122"/>
                  </a:rPr>
                  <a:t>  </a:t>
                </a:r>
                <a:r>
                  <a:rPr lang="zh-CN" altLang="en-US" sz="1000" b="1" dirty="0">
                    <a:latin typeface="Times New Roman" panose="02020603050405020304" pitchFamily="18" charset="0"/>
                    <a:ea typeface="宋体" panose="02010600030101010101" pitchFamily="2" charset="-122"/>
                  </a:rPr>
                  <a:t>单光子能量刻度系数二维分布图</a:t>
                </a:r>
                <a:endParaRPr lang="zh-CN" altLang="zh-CN" dirty="0">
                  <a:latin typeface="Arial" panose="020B0604020202020204" pitchFamily="34" charset="0"/>
                </a:endParaRPr>
              </a:p>
            </p:txBody>
          </p:sp>
        </p:grpSp>
        <p:grpSp>
          <p:nvGrpSpPr>
            <p:cNvPr id="5" name="Group 6">
              <a:extLst>
                <a:ext uri="{FF2B5EF4-FFF2-40B4-BE49-F238E27FC236}">
                  <a16:creationId xmlns:a16="http://schemas.microsoft.com/office/drawing/2014/main" id="{C287B411-3E50-4EBF-89A8-547EFC314015}"/>
                </a:ext>
              </a:extLst>
            </p:cNvPr>
            <p:cNvGrpSpPr>
              <a:grpSpLocks/>
            </p:cNvGrpSpPr>
            <p:nvPr/>
          </p:nvGrpSpPr>
          <p:grpSpPr bwMode="auto">
            <a:xfrm>
              <a:off x="6001" y="9099"/>
              <a:ext cx="3988" cy="3728"/>
              <a:chOff x="6001" y="9099"/>
              <a:chExt cx="3988" cy="3728"/>
            </a:xfrm>
          </p:grpSpPr>
          <p:pic>
            <p:nvPicPr>
              <p:cNvPr id="72711" name="图片 3">
                <a:extLst>
                  <a:ext uri="{FF2B5EF4-FFF2-40B4-BE49-F238E27FC236}">
                    <a16:creationId xmlns:a16="http://schemas.microsoft.com/office/drawing/2014/main" id="{141D2BC8-5E2D-48A4-B210-C3DC3D28E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30"/>
              <a:stretch>
                <a:fillRect/>
              </a:stretch>
            </p:blipFill>
            <p:spPr bwMode="auto">
              <a:xfrm>
                <a:off x="6014" y="9099"/>
                <a:ext cx="3975" cy="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 Box 8">
                <a:extLst>
                  <a:ext uri="{FF2B5EF4-FFF2-40B4-BE49-F238E27FC236}">
                    <a16:creationId xmlns:a16="http://schemas.microsoft.com/office/drawing/2014/main" id="{B469F953-2BA5-43EB-A422-ABB0447FF375}"/>
                  </a:ext>
                </a:extLst>
              </p:cNvPr>
              <p:cNvSpPr txBox="1">
                <a:spLocks noChangeArrowheads="1"/>
              </p:cNvSpPr>
              <p:nvPr/>
            </p:nvSpPr>
            <p:spPr bwMode="auto">
              <a:xfrm>
                <a:off x="6001" y="12226"/>
                <a:ext cx="373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ts val="750"/>
                  </a:spcBef>
                  <a:spcAft>
                    <a:spcPts val="800"/>
                  </a:spcAft>
                </a:pPr>
                <a:r>
                  <a:rPr lang="en-US" altLang="zh-CN" sz="1000" b="1" dirty="0">
                    <a:latin typeface="Times New Roman" panose="02020603050405020304" pitchFamily="18" charset="0"/>
                    <a:ea typeface="宋体" panose="02010600030101010101" pitchFamily="2" charset="-122"/>
                  </a:rPr>
                  <a:t>  </a:t>
                </a:r>
                <a:r>
                  <a:rPr lang="zh-CN" altLang="en-US" sz="1000" b="1" dirty="0">
                    <a:latin typeface="Times New Roman" panose="02020603050405020304" pitchFamily="18" charset="0"/>
                    <a:ea typeface="宋体" panose="02010600030101010101" pitchFamily="2" charset="-122"/>
                  </a:rPr>
                  <a:t>修正后的能量峰位值偏差</a:t>
                </a:r>
                <a:endParaRPr lang="zh-CN" altLang="zh-CN" dirty="0">
                  <a:latin typeface="Arial" panose="020B0604020202020204" pitchFamily="34" charset="0"/>
                </a:endParaRPr>
              </a:p>
            </p:txBody>
          </p:sp>
        </p:gr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灯片编号占位符 5"/>
          <p:cNvSpPr>
            <a:spLocks noGrp="1"/>
          </p:cNvSpPr>
          <p:nvPr>
            <p:ph type="sldNum" sz="quarter" idx="12"/>
          </p:nvPr>
        </p:nvSpPr>
        <p:spPr>
          <a:noFill/>
        </p:spPr>
        <p:txBody>
          <a:bodyPr/>
          <a:lstStyle/>
          <a:p>
            <a:fld id="{C3E63987-9E25-4CBA-8B12-748FDDDDD0C9}" type="slidenum">
              <a:rPr lang="zh-CN" altLang="en-US" smtClean="0"/>
              <a:pPr/>
              <a:t>122</a:t>
            </a:fld>
            <a:endParaRPr lang="en-US" altLang="zh-CN"/>
          </a:p>
        </p:txBody>
      </p:sp>
      <p:sp>
        <p:nvSpPr>
          <p:cNvPr id="83972" name="Rectangle 3"/>
          <p:cNvSpPr>
            <a:spLocks noGrp="1" noChangeArrowheads="1"/>
          </p:cNvSpPr>
          <p:nvPr>
            <p:ph type="body" idx="1"/>
          </p:nvPr>
        </p:nvSpPr>
        <p:spPr>
          <a:xfrm>
            <a:off x="609600" y="1371600"/>
            <a:ext cx="10814992" cy="5029200"/>
          </a:xfrm>
        </p:spPr>
        <p:txBody>
          <a:bodyPr/>
          <a:lstStyle/>
          <a:p>
            <a:pPr eaLnBrk="1" hangingPunct="1">
              <a:lnSpc>
                <a:spcPct val="140000"/>
              </a:lnSpc>
            </a:pPr>
            <a:r>
              <a:rPr lang="en-US" altLang="zh-CN" sz="2000" dirty="0">
                <a:latin typeface="+mn-ea"/>
              </a:rPr>
              <a:t>BESIII</a:t>
            </a:r>
            <a:r>
              <a:rPr lang="zh-CN" altLang="en-US" sz="2000" dirty="0">
                <a:latin typeface="+mn-ea"/>
              </a:rPr>
              <a:t>的</a:t>
            </a:r>
            <a:r>
              <a:rPr lang="en-US" altLang="zh-CN" sz="2000" dirty="0">
                <a:latin typeface="+mn-ea"/>
              </a:rPr>
              <a:t>μ</a:t>
            </a:r>
            <a:r>
              <a:rPr lang="zh-CN" altLang="en-US" sz="2000" dirty="0">
                <a:latin typeface="+mn-ea"/>
              </a:rPr>
              <a:t>探测器采用流光模式的阻性板室</a:t>
            </a:r>
            <a:r>
              <a:rPr lang="en-US" altLang="zh-CN" sz="2000" dirty="0">
                <a:latin typeface="+mn-ea"/>
              </a:rPr>
              <a:t>(RPC)</a:t>
            </a:r>
            <a:r>
              <a:rPr lang="zh-CN" altLang="en-US" sz="2000" dirty="0">
                <a:latin typeface="+mn-ea"/>
              </a:rPr>
              <a:t>。</a:t>
            </a:r>
            <a:r>
              <a:rPr lang="en-US" altLang="zh-CN" sz="2000" dirty="0">
                <a:latin typeface="+mn-ea"/>
              </a:rPr>
              <a:t>RPC</a:t>
            </a:r>
            <a:r>
              <a:rPr lang="zh-CN" altLang="en-US" sz="2000" dirty="0">
                <a:latin typeface="+mn-ea"/>
              </a:rPr>
              <a:t>信号大，效率和噪声对阻性板体电阻率分布、工作高压和电子学阈值，以及环境温湿度都比较敏感。</a:t>
            </a:r>
            <a:endParaRPr lang="zh-CN" altLang="en-US" sz="2000" dirty="0">
              <a:solidFill>
                <a:schemeClr val="accent2"/>
              </a:solidFill>
              <a:latin typeface="+mn-ea"/>
            </a:endParaRPr>
          </a:p>
          <a:p>
            <a:pPr eaLnBrk="1" hangingPunct="1">
              <a:lnSpc>
                <a:spcPct val="140000"/>
              </a:lnSpc>
            </a:pPr>
            <a:r>
              <a:rPr lang="en-US" altLang="zh-CN" sz="2000" dirty="0">
                <a:solidFill>
                  <a:srgbClr val="0070C0"/>
                </a:solidFill>
                <a:latin typeface="+mn-ea"/>
              </a:rPr>
              <a:t>μ</a:t>
            </a:r>
            <a:r>
              <a:rPr lang="zh-CN" altLang="en-US" sz="2000" dirty="0">
                <a:solidFill>
                  <a:srgbClr val="0070C0"/>
                </a:solidFill>
                <a:latin typeface="+mn-ea"/>
              </a:rPr>
              <a:t>探测器刻度的主要任务是准确给出各探测单元的实际效率和噪声水平</a:t>
            </a:r>
            <a:r>
              <a:rPr lang="zh-CN" altLang="en-US" sz="2000" dirty="0">
                <a:latin typeface="+mn-ea"/>
              </a:rPr>
              <a:t>，以及反映各种因素对</a:t>
            </a:r>
            <a:r>
              <a:rPr lang="en-US" altLang="zh-CN" sz="2000" dirty="0">
                <a:latin typeface="+mn-ea"/>
              </a:rPr>
              <a:t>RPC</a:t>
            </a:r>
            <a:r>
              <a:rPr lang="zh-CN" altLang="en-US" sz="2000" dirty="0">
                <a:latin typeface="+mn-ea"/>
              </a:rPr>
              <a:t>性能的影响。</a:t>
            </a:r>
          </a:p>
          <a:p>
            <a:pPr eaLnBrk="1" hangingPunct="1">
              <a:lnSpc>
                <a:spcPct val="140000"/>
              </a:lnSpc>
            </a:pPr>
            <a:r>
              <a:rPr lang="zh-CN" altLang="en-US" sz="2000" dirty="0">
                <a:latin typeface="+mn-ea"/>
              </a:rPr>
              <a:t>刻度的方法是基于在给定的效率窗口下，探测器击中与重建径迹预期位置的匹配情况来进行的统计分析。根据匹配的不同情况确定击中的种类：有效击中、者噪声或者没有击中，并计算各个单元的效率、噪声水平及其误差。</a:t>
            </a:r>
          </a:p>
        </p:txBody>
      </p:sp>
      <p:sp>
        <p:nvSpPr>
          <p:cNvPr id="3" name="标题 2">
            <a:extLst>
              <a:ext uri="{FF2B5EF4-FFF2-40B4-BE49-F238E27FC236}">
                <a16:creationId xmlns:a16="http://schemas.microsoft.com/office/drawing/2014/main" id="{CAA7FDBA-8A6B-4C0B-8C84-3DEA38786842}"/>
              </a:ext>
            </a:extLst>
          </p:cNvPr>
          <p:cNvSpPr>
            <a:spLocks noGrp="1"/>
          </p:cNvSpPr>
          <p:nvPr>
            <p:ph type="title"/>
          </p:nvPr>
        </p:nvSpPr>
        <p:spPr/>
        <p:txBody>
          <a:bodyPr/>
          <a:lstStyle/>
          <a:p>
            <a:r>
              <a:rPr lang="en-US" altLang="zh-CN" dirty="0"/>
              <a:t>MUC</a:t>
            </a:r>
            <a:r>
              <a:rPr lang="zh-CN" altLang="en-US" dirty="0"/>
              <a:t>刻度</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FC013B-B2DA-4095-AA3C-0EBD29E5604F}"/>
              </a:ext>
            </a:extLst>
          </p:cNvPr>
          <p:cNvSpPr>
            <a:spLocks noGrp="1"/>
          </p:cNvSpPr>
          <p:nvPr>
            <p:ph type="title"/>
          </p:nvPr>
        </p:nvSpPr>
        <p:spPr/>
        <p:txBody>
          <a:bodyPr/>
          <a:lstStyle/>
          <a:p>
            <a:r>
              <a:rPr lang="zh-CN" altLang="en-US" dirty="0"/>
              <a:t>离线事例过滤</a:t>
            </a:r>
          </a:p>
        </p:txBody>
      </p:sp>
      <p:sp>
        <p:nvSpPr>
          <p:cNvPr id="3" name="内容占位符 2">
            <a:extLst>
              <a:ext uri="{FF2B5EF4-FFF2-40B4-BE49-F238E27FC236}">
                <a16:creationId xmlns:a16="http://schemas.microsoft.com/office/drawing/2014/main" id="{3AE2DE05-FB99-4A7C-8C42-F3047E843CE9}"/>
              </a:ext>
            </a:extLst>
          </p:cNvPr>
          <p:cNvSpPr>
            <a:spLocks noGrp="1"/>
          </p:cNvSpPr>
          <p:nvPr>
            <p:ph idx="1"/>
          </p:nvPr>
        </p:nvSpPr>
        <p:spPr>
          <a:xfrm>
            <a:off x="609600" y="1124745"/>
            <a:ext cx="10972800" cy="1769096"/>
          </a:xfrm>
        </p:spPr>
        <p:txBody>
          <a:bodyPr>
            <a:normAutofit fontScale="92500" lnSpcReduction="20000"/>
          </a:bodyPr>
          <a:lstStyle/>
          <a:p>
            <a:r>
              <a:rPr lang="zh-CN" altLang="en-US" dirty="0"/>
              <a:t>从</a:t>
            </a:r>
            <a:r>
              <a:rPr lang="en-US" altLang="zh-CN" dirty="0"/>
              <a:t>Boss7.0.5</a:t>
            </a:r>
            <a:r>
              <a:rPr lang="zh-CN" altLang="en-US" dirty="0"/>
              <a:t>开始增加了离线事例过滤，为物理研究提供高质量的输入数据</a:t>
            </a:r>
            <a:endParaRPr lang="en-US" altLang="zh-CN" dirty="0"/>
          </a:p>
          <a:p>
            <a:pPr lvl="1"/>
            <a:r>
              <a:rPr lang="zh-CN" altLang="en-US" dirty="0"/>
              <a:t>过滤被束流本底污染严重的事例</a:t>
            </a:r>
            <a:endParaRPr lang="en-US" altLang="zh-CN" dirty="0"/>
          </a:p>
          <a:p>
            <a:pPr lvl="1"/>
            <a:r>
              <a:rPr lang="zh-CN" altLang="en-US" dirty="0"/>
              <a:t>过滤</a:t>
            </a:r>
            <a:r>
              <a:rPr lang="en-US" altLang="zh-CN" dirty="0"/>
              <a:t>MDC</a:t>
            </a:r>
            <a:r>
              <a:rPr lang="zh-CN" altLang="en-US" dirty="0"/>
              <a:t>高压异常的事例</a:t>
            </a:r>
          </a:p>
        </p:txBody>
      </p:sp>
      <p:sp>
        <p:nvSpPr>
          <p:cNvPr id="4" name="灯片编号占位符 3">
            <a:extLst>
              <a:ext uri="{FF2B5EF4-FFF2-40B4-BE49-F238E27FC236}">
                <a16:creationId xmlns:a16="http://schemas.microsoft.com/office/drawing/2014/main" id="{614AF3AD-1ED1-47AD-A1B3-4CB6EA514EA2}"/>
              </a:ext>
            </a:extLst>
          </p:cNvPr>
          <p:cNvSpPr>
            <a:spLocks noGrp="1"/>
          </p:cNvSpPr>
          <p:nvPr>
            <p:ph type="sldNum" sz="quarter" idx="12"/>
          </p:nvPr>
        </p:nvSpPr>
        <p:spPr/>
        <p:txBody>
          <a:bodyPr/>
          <a:lstStyle/>
          <a:p>
            <a:fld id="{0C913308-F349-4B6D-A68A-DD1791B4A57B}" type="slidenum">
              <a:rPr lang="zh-CN" altLang="en-US" smtClean="0"/>
              <a:pPr/>
              <a:t>123</a:t>
            </a:fld>
            <a:endParaRPr lang="zh-CN" altLang="en-US" dirty="0"/>
          </a:p>
        </p:txBody>
      </p:sp>
      <p:pic>
        <p:nvPicPr>
          <p:cNvPr id="5" name="图片 4">
            <a:extLst>
              <a:ext uri="{FF2B5EF4-FFF2-40B4-BE49-F238E27FC236}">
                <a16:creationId xmlns:a16="http://schemas.microsoft.com/office/drawing/2014/main" id="{2F4C6CB4-2D99-468D-8615-A47F5C5BA930}"/>
              </a:ext>
            </a:extLst>
          </p:cNvPr>
          <p:cNvPicPr>
            <a:picLocks noChangeAspect="1"/>
          </p:cNvPicPr>
          <p:nvPr/>
        </p:nvPicPr>
        <p:blipFill>
          <a:blip r:embed="rId2"/>
          <a:stretch>
            <a:fillRect/>
          </a:stretch>
        </p:blipFill>
        <p:spPr>
          <a:xfrm>
            <a:off x="911424" y="2893841"/>
            <a:ext cx="9840416" cy="3230560"/>
          </a:xfrm>
          <a:prstGeom prst="rect">
            <a:avLst/>
          </a:prstGeom>
        </p:spPr>
      </p:pic>
    </p:spTree>
    <p:extLst>
      <p:ext uri="{BB962C8B-B14F-4D97-AF65-F5344CB8AC3E}">
        <p14:creationId xmlns:p14="http://schemas.microsoft.com/office/powerpoint/2010/main" val="15549694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a:extLst>
              <a:ext uri="{FF2B5EF4-FFF2-40B4-BE49-F238E27FC236}">
                <a16:creationId xmlns:a16="http://schemas.microsoft.com/office/drawing/2014/main" id="{86821246-A359-4147-825F-4151E28711EB}"/>
              </a:ext>
            </a:extLst>
          </p:cNvPr>
          <p:cNvPicPr>
            <a:picLocks noChangeAspect="1"/>
          </p:cNvPicPr>
          <p:nvPr/>
        </p:nvPicPr>
        <p:blipFill rotWithShape="1">
          <a:blip r:embed="rId2"/>
          <a:srcRect l="7034"/>
          <a:stretch/>
        </p:blipFill>
        <p:spPr>
          <a:xfrm>
            <a:off x="8763761" y="4823970"/>
            <a:ext cx="3068290" cy="1768308"/>
          </a:xfrm>
          <a:prstGeom prst="rect">
            <a:avLst/>
          </a:prstGeom>
        </p:spPr>
      </p:pic>
      <p:sp>
        <p:nvSpPr>
          <p:cNvPr id="2" name="标题 1">
            <a:extLst>
              <a:ext uri="{FF2B5EF4-FFF2-40B4-BE49-F238E27FC236}">
                <a16:creationId xmlns:a16="http://schemas.microsoft.com/office/drawing/2014/main" id="{8F8AD008-F50D-4452-B89E-715DE441E487}"/>
              </a:ext>
            </a:extLst>
          </p:cNvPr>
          <p:cNvSpPr>
            <a:spLocks noGrp="1"/>
          </p:cNvSpPr>
          <p:nvPr>
            <p:ph type="title"/>
          </p:nvPr>
        </p:nvSpPr>
        <p:spPr/>
        <p:txBody>
          <a:bodyPr/>
          <a:lstStyle/>
          <a:p>
            <a:r>
              <a:rPr lang="zh-CN" altLang="en-US" dirty="0"/>
              <a:t>本底事例过滤</a:t>
            </a:r>
          </a:p>
        </p:txBody>
      </p:sp>
      <p:sp>
        <p:nvSpPr>
          <p:cNvPr id="4" name="灯片编号占位符 3">
            <a:extLst>
              <a:ext uri="{FF2B5EF4-FFF2-40B4-BE49-F238E27FC236}">
                <a16:creationId xmlns:a16="http://schemas.microsoft.com/office/drawing/2014/main" id="{691B5D8D-5A3E-48EB-B14F-C61D72416313}"/>
              </a:ext>
            </a:extLst>
          </p:cNvPr>
          <p:cNvSpPr>
            <a:spLocks noGrp="1"/>
          </p:cNvSpPr>
          <p:nvPr>
            <p:ph type="sldNum" sz="quarter" idx="12"/>
          </p:nvPr>
        </p:nvSpPr>
        <p:spPr/>
        <p:txBody>
          <a:bodyPr/>
          <a:lstStyle/>
          <a:p>
            <a:fld id="{0C913308-F349-4B6D-A68A-DD1791B4A57B}" type="slidenum">
              <a:rPr lang="zh-CN" altLang="en-US" smtClean="0"/>
              <a:pPr/>
              <a:t>124</a:t>
            </a:fld>
            <a:endParaRPr lang="zh-CN" altLang="en-US" dirty="0"/>
          </a:p>
        </p:txBody>
      </p:sp>
      <p:sp>
        <p:nvSpPr>
          <p:cNvPr id="5" name="内容占位符 2">
            <a:extLst>
              <a:ext uri="{FF2B5EF4-FFF2-40B4-BE49-F238E27FC236}">
                <a16:creationId xmlns:a16="http://schemas.microsoft.com/office/drawing/2014/main" id="{439ED97E-69B1-4AC1-B15C-A6333FCB21D4}"/>
              </a:ext>
            </a:extLst>
          </p:cNvPr>
          <p:cNvSpPr>
            <a:spLocks noGrp="1"/>
          </p:cNvSpPr>
          <p:nvPr>
            <p:ph idx="1"/>
          </p:nvPr>
        </p:nvSpPr>
        <p:spPr>
          <a:xfrm>
            <a:off x="609600" y="1055144"/>
            <a:ext cx="6494512" cy="1713540"/>
          </a:xfrm>
        </p:spPr>
        <p:txBody>
          <a:bodyPr>
            <a:noAutofit/>
          </a:bodyPr>
          <a:lstStyle/>
          <a:p>
            <a:pPr>
              <a:lnSpc>
                <a:spcPct val="120000"/>
              </a:lnSpc>
            </a:pPr>
            <a:r>
              <a:rPr lang="en-US" altLang="zh-CN" sz="2000" b="1" dirty="0"/>
              <a:t>BEPCII</a:t>
            </a:r>
            <a:r>
              <a:rPr lang="zh-CN" altLang="en-US" sz="2000" b="1" dirty="0"/>
              <a:t>采用先进高效的</a:t>
            </a:r>
            <a:r>
              <a:rPr lang="en-US" altLang="zh-CN" sz="2000" b="1" dirty="0"/>
              <a:t>top-up</a:t>
            </a:r>
            <a:r>
              <a:rPr lang="zh-CN" altLang="en-US" sz="2000" b="1" dirty="0"/>
              <a:t>模式运行取数</a:t>
            </a:r>
            <a:endParaRPr lang="en-US" altLang="zh-CN" sz="2000" b="1" dirty="0"/>
          </a:p>
          <a:p>
            <a:pPr lvl="1">
              <a:lnSpc>
                <a:spcPct val="120000"/>
              </a:lnSpc>
              <a:spcBef>
                <a:spcPts val="0"/>
              </a:spcBef>
            </a:pPr>
            <a:r>
              <a:rPr lang="zh-CN" altLang="en-US" sz="1800" dirty="0"/>
              <a:t>恒流模式，有效</a:t>
            </a:r>
            <a:r>
              <a:rPr lang="zh-CN" altLang="en-US" sz="1800" dirty="0">
                <a:solidFill>
                  <a:srgbClr val="0066FF"/>
                </a:solidFill>
              </a:rPr>
              <a:t>提高积分亮度超过</a:t>
            </a:r>
            <a:r>
              <a:rPr lang="en-US" altLang="zh-CN" sz="1800" dirty="0">
                <a:solidFill>
                  <a:srgbClr val="0066FF"/>
                </a:solidFill>
              </a:rPr>
              <a:t>30%</a:t>
            </a:r>
            <a:r>
              <a:rPr lang="en-US" altLang="zh-CN" sz="1800" dirty="0">
                <a:solidFill>
                  <a:srgbClr val="C00000"/>
                </a:solidFill>
              </a:rPr>
              <a:t> </a:t>
            </a:r>
            <a:r>
              <a:rPr lang="en-US" altLang="zh-CN" sz="1800" dirty="0">
                <a:sym typeface="Wingdings" pitchFamily="2" charset="2"/>
              </a:rPr>
              <a:t></a:t>
            </a:r>
            <a:r>
              <a:rPr lang="zh-CN" altLang="en-US" sz="1800" dirty="0">
                <a:sym typeface="Wingdings" pitchFamily="2" charset="2"/>
              </a:rPr>
              <a:t>改善物理结果统计误差</a:t>
            </a:r>
            <a:endParaRPr lang="en-US" altLang="zh-CN" sz="1800" dirty="0"/>
          </a:p>
          <a:p>
            <a:pPr lvl="1">
              <a:lnSpc>
                <a:spcPct val="120000"/>
              </a:lnSpc>
              <a:spcBef>
                <a:spcPts val="0"/>
              </a:spcBef>
            </a:pPr>
            <a:r>
              <a:rPr lang="zh-CN" altLang="en-US" sz="1800" dirty="0">
                <a:solidFill>
                  <a:srgbClr val="0066FF"/>
                </a:solidFill>
              </a:rPr>
              <a:t>注入期间束流本底大幅度增加</a:t>
            </a:r>
            <a:r>
              <a:rPr lang="zh-CN" altLang="en-US" sz="1800" dirty="0"/>
              <a:t>，对数据质量造成严重影响 </a:t>
            </a:r>
            <a:r>
              <a:rPr lang="en-US" altLang="zh-CN" sz="1800" dirty="0">
                <a:sym typeface="Wingdings" pitchFamily="2" charset="2"/>
              </a:rPr>
              <a:t> </a:t>
            </a:r>
            <a:r>
              <a:rPr lang="zh-CN" altLang="en-US" sz="1800" b="1" dirty="0">
                <a:solidFill>
                  <a:srgbClr val="3366FF"/>
                </a:solidFill>
                <a:sym typeface="Wingdings" pitchFamily="2" charset="2"/>
              </a:rPr>
              <a:t>无法满足物理研究要求</a:t>
            </a:r>
            <a:endParaRPr lang="en-US" altLang="zh-CN" sz="1800" b="1" dirty="0">
              <a:solidFill>
                <a:srgbClr val="3366FF"/>
              </a:solidFill>
              <a:sym typeface="Wingdings" pitchFamily="2" charset="2"/>
            </a:endParaRPr>
          </a:p>
        </p:txBody>
      </p:sp>
      <p:sp>
        <p:nvSpPr>
          <p:cNvPr id="6" name="内容占位符 2">
            <a:extLst>
              <a:ext uri="{FF2B5EF4-FFF2-40B4-BE49-F238E27FC236}">
                <a16:creationId xmlns:a16="http://schemas.microsoft.com/office/drawing/2014/main" id="{5D30E358-5D6D-452A-B7A0-437C10F28995}"/>
              </a:ext>
            </a:extLst>
          </p:cNvPr>
          <p:cNvSpPr txBox="1">
            <a:spLocks/>
          </p:cNvSpPr>
          <p:nvPr/>
        </p:nvSpPr>
        <p:spPr>
          <a:xfrm>
            <a:off x="609600" y="3005691"/>
            <a:ext cx="5992950" cy="120686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spcBef>
                <a:spcPts val="0"/>
              </a:spcBef>
            </a:pPr>
            <a:r>
              <a:rPr lang="zh-CN" altLang="en-US" sz="2000" b="1" dirty="0">
                <a:sym typeface="Wingdings" pitchFamily="2" charset="2"/>
              </a:rPr>
              <a:t>开发离线事例过滤软件</a:t>
            </a:r>
          </a:p>
          <a:p>
            <a:pPr lvl="1">
              <a:lnSpc>
                <a:spcPct val="120000"/>
              </a:lnSpc>
              <a:spcBef>
                <a:spcPts val="0"/>
              </a:spcBef>
            </a:pPr>
            <a:r>
              <a:rPr lang="zh-CN" altLang="en-US" b="1" dirty="0">
                <a:solidFill>
                  <a:srgbClr val="C00000"/>
                </a:solidFill>
                <a:sym typeface="Wingdings" pitchFamily="2" charset="2"/>
              </a:rPr>
              <a:t>解决本底污染</a:t>
            </a:r>
            <a:r>
              <a:rPr lang="zh-CN" altLang="en-US" dirty="0">
                <a:sym typeface="Wingdings" pitchFamily="2" charset="2"/>
              </a:rPr>
              <a:t>，为物理研究提供</a:t>
            </a:r>
            <a:r>
              <a:rPr lang="zh-CN" altLang="en-US" b="1" dirty="0">
                <a:solidFill>
                  <a:srgbClr val="C00000"/>
                </a:solidFill>
                <a:sym typeface="Wingdings" pitchFamily="2" charset="2"/>
              </a:rPr>
              <a:t>高质量输入数据</a:t>
            </a:r>
            <a:endParaRPr lang="en-US" altLang="zh-CN" b="1" dirty="0">
              <a:solidFill>
                <a:srgbClr val="C00000"/>
              </a:solidFill>
              <a:sym typeface="Wingdings" pitchFamily="2" charset="2"/>
            </a:endParaRPr>
          </a:p>
        </p:txBody>
      </p:sp>
      <p:pic>
        <p:nvPicPr>
          <p:cNvPr id="7" name="Picture 33">
            <a:extLst>
              <a:ext uri="{FF2B5EF4-FFF2-40B4-BE49-F238E27FC236}">
                <a16:creationId xmlns:a16="http://schemas.microsoft.com/office/drawing/2014/main" id="{280132B5-4013-47D0-8145-ADCE6156111C}"/>
              </a:ext>
            </a:extLst>
          </p:cNvPr>
          <p:cNvPicPr>
            <a:picLocks noChangeAspect="1"/>
          </p:cNvPicPr>
          <p:nvPr/>
        </p:nvPicPr>
        <p:blipFill>
          <a:blip r:embed="rId3"/>
          <a:stretch>
            <a:fillRect/>
          </a:stretch>
        </p:blipFill>
        <p:spPr>
          <a:xfrm>
            <a:off x="3022395" y="4466827"/>
            <a:ext cx="2073199" cy="2038931"/>
          </a:xfrm>
          <a:prstGeom prst="rect">
            <a:avLst/>
          </a:prstGeom>
        </p:spPr>
      </p:pic>
      <p:sp>
        <p:nvSpPr>
          <p:cNvPr id="8" name="TextBox 9">
            <a:extLst>
              <a:ext uri="{FF2B5EF4-FFF2-40B4-BE49-F238E27FC236}">
                <a16:creationId xmlns:a16="http://schemas.microsoft.com/office/drawing/2014/main" id="{7C9F834F-3F8A-4897-A59E-14D53978DA6C}"/>
              </a:ext>
            </a:extLst>
          </p:cNvPr>
          <p:cNvSpPr txBox="1"/>
          <p:nvPr/>
        </p:nvSpPr>
        <p:spPr>
          <a:xfrm>
            <a:off x="2916014" y="4159796"/>
            <a:ext cx="2243882" cy="338554"/>
          </a:xfrm>
          <a:prstGeom prst="rect">
            <a:avLst/>
          </a:prstGeom>
          <a:noFill/>
        </p:spPr>
        <p:txBody>
          <a:bodyPr wrap="square" rtlCol="0">
            <a:spAutoFit/>
          </a:bodyPr>
          <a:lstStyle/>
          <a:p>
            <a:r>
              <a:rPr lang="zh-CN" altLang="en-US" sz="1600" b="1" dirty="0"/>
              <a:t>注入本底污染的事例</a:t>
            </a:r>
            <a:endParaRPr lang="en-US" sz="1600" b="1" dirty="0"/>
          </a:p>
        </p:txBody>
      </p:sp>
      <p:pic>
        <p:nvPicPr>
          <p:cNvPr id="9" name="Picture 23">
            <a:extLst>
              <a:ext uri="{FF2B5EF4-FFF2-40B4-BE49-F238E27FC236}">
                <a16:creationId xmlns:a16="http://schemas.microsoft.com/office/drawing/2014/main" id="{2F5381D9-EC67-4DA2-AD57-7263B08C9B2C}"/>
              </a:ext>
            </a:extLst>
          </p:cNvPr>
          <p:cNvPicPr>
            <a:picLocks noChangeAspect="1"/>
          </p:cNvPicPr>
          <p:nvPr/>
        </p:nvPicPr>
        <p:blipFill>
          <a:blip r:embed="rId4"/>
          <a:stretch>
            <a:fillRect/>
          </a:stretch>
        </p:blipFill>
        <p:spPr>
          <a:xfrm>
            <a:off x="710019" y="4498349"/>
            <a:ext cx="2041433" cy="2007409"/>
          </a:xfrm>
          <a:prstGeom prst="rect">
            <a:avLst/>
          </a:prstGeom>
        </p:spPr>
      </p:pic>
      <p:sp>
        <p:nvSpPr>
          <p:cNvPr id="10" name="TextBox 24">
            <a:extLst>
              <a:ext uri="{FF2B5EF4-FFF2-40B4-BE49-F238E27FC236}">
                <a16:creationId xmlns:a16="http://schemas.microsoft.com/office/drawing/2014/main" id="{48C65F29-8B3F-44B7-B928-EA67D58D4DDE}"/>
              </a:ext>
            </a:extLst>
          </p:cNvPr>
          <p:cNvSpPr txBox="1"/>
          <p:nvPr/>
        </p:nvSpPr>
        <p:spPr>
          <a:xfrm>
            <a:off x="1160429" y="4159795"/>
            <a:ext cx="1248732" cy="338554"/>
          </a:xfrm>
          <a:prstGeom prst="rect">
            <a:avLst/>
          </a:prstGeom>
          <a:noFill/>
        </p:spPr>
        <p:txBody>
          <a:bodyPr wrap="square" rtlCol="0">
            <a:spAutoFit/>
          </a:bodyPr>
          <a:lstStyle/>
          <a:p>
            <a:pPr algn="ctr"/>
            <a:r>
              <a:rPr lang="zh-CN" altLang="en-US" sz="1600" b="1" dirty="0"/>
              <a:t>正常事例</a:t>
            </a:r>
            <a:endParaRPr lang="en-US" sz="1600" b="1" dirty="0"/>
          </a:p>
        </p:txBody>
      </p:sp>
      <p:pic>
        <p:nvPicPr>
          <p:cNvPr id="12" name="图片 7">
            <a:extLst>
              <a:ext uri="{FF2B5EF4-FFF2-40B4-BE49-F238E27FC236}">
                <a16:creationId xmlns:a16="http://schemas.microsoft.com/office/drawing/2014/main" id="{2A175B2C-77AF-40B7-A67F-FEE7F542AAC5}"/>
              </a:ext>
            </a:extLst>
          </p:cNvPr>
          <p:cNvPicPr>
            <a:picLocks noChangeAspect="1"/>
          </p:cNvPicPr>
          <p:nvPr/>
        </p:nvPicPr>
        <p:blipFill rotWithShape="1">
          <a:blip r:embed="rId5"/>
          <a:srcRect l="7096"/>
          <a:stretch/>
        </p:blipFill>
        <p:spPr>
          <a:xfrm>
            <a:off x="5476186" y="4797153"/>
            <a:ext cx="3219603" cy="1806136"/>
          </a:xfrm>
          <a:prstGeom prst="rect">
            <a:avLst/>
          </a:prstGeom>
        </p:spPr>
      </p:pic>
      <p:sp>
        <p:nvSpPr>
          <p:cNvPr id="13" name="文本框 10">
            <a:extLst>
              <a:ext uri="{FF2B5EF4-FFF2-40B4-BE49-F238E27FC236}">
                <a16:creationId xmlns:a16="http://schemas.microsoft.com/office/drawing/2014/main" id="{04D7F636-0022-478F-BC84-1AF5157E3708}"/>
              </a:ext>
            </a:extLst>
          </p:cNvPr>
          <p:cNvSpPr txBox="1"/>
          <p:nvPr/>
        </p:nvSpPr>
        <p:spPr>
          <a:xfrm>
            <a:off x="7484086" y="4043283"/>
            <a:ext cx="2530568" cy="338554"/>
          </a:xfrm>
          <a:prstGeom prst="rect">
            <a:avLst/>
          </a:prstGeom>
          <a:noFill/>
        </p:spPr>
        <p:txBody>
          <a:bodyPr wrap="square" rtlCol="0">
            <a:spAutoFit/>
          </a:bodyPr>
          <a:lstStyle/>
          <a:p>
            <a:pPr algn="ctr"/>
            <a:r>
              <a:rPr lang="en-US" altLang="zh-CN" sz="1600" b="1" dirty="0"/>
              <a:t>MDC</a:t>
            </a:r>
            <a:r>
              <a:rPr lang="zh-CN" altLang="en-US" sz="1600" b="1" dirty="0"/>
              <a:t>击中数随时间的变化</a:t>
            </a:r>
            <a:endParaRPr lang="en-US" altLang="zh-CN" sz="1600" b="1" dirty="0"/>
          </a:p>
        </p:txBody>
      </p:sp>
      <p:sp>
        <p:nvSpPr>
          <p:cNvPr id="14" name="文本框 10">
            <a:extLst>
              <a:ext uri="{FF2B5EF4-FFF2-40B4-BE49-F238E27FC236}">
                <a16:creationId xmlns:a16="http://schemas.microsoft.com/office/drawing/2014/main" id="{442D1E65-0A16-4ED7-BD27-A20C270561B7}"/>
              </a:ext>
            </a:extLst>
          </p:cNvPr>
          <p:cNvSpPr txBox="1"/>
          <p:nvPr/>
        </p:nvSpPr>
        <p:spPr>
          <a:xfrm>
            <a:off x="6772826" y="4399005"/>
            <a:ext cx="877762" cy="307777"/>
          </a:xfrm>
          <a:prstGeom prst="rect">
            <a:avLst/>
          </a:prstGeom>
          <a:noFill/>
        </p:spPr>
        <p:txBody>
          <a:bodyPr wrap="square" rtlCol="0">
            <a:spAutoFit/>
          </a:bodyPr>
          <a:lstStyle/>
          <a:p>
            <a:r>
              <a:rPr lang="zh-CN" altLang="en-US" sz="1400" b="1" dirty="0"/>
              <a:t>过滤前</a:t>
            </a:r>
          </a:p>
        </p:txBody>
      </p:sp>
      <p:sp>
        <p:nvSpPr>
          <p:cNvPr id="15" name="文本框 25">
            <a:extLst>
              <a:ext uri="{FF2B5EF4-FFF2-40B4-BE49-F238E27FC236}">
                <a16:creationId xmlns:a16="http://schemas.microsoft.com/office/drawing/2014/main" id="{A00635EF-A10E-4C05-8DAD-13530BD2C12F}"/>
              </a:ext>
            </a:extLst>
          </p:cNvPr>
          <p:cNvSpPr txBox="1"/>
          <p:nvPr/>
        </p:nvSpPr>
        <p:spPr>
          <a:xfrm>
            <a:off x="9577495" y="4399005"/>
            <a:ext cx="1061215" cy="307777"/>
          </a:xfrm>
          <a:prstGeom prst="rect">
            <a:avLst/>
          </a:prstGeom>
          <a:noFill/>
        </p:spPr>
        <p:txBody>
          <a:bodyPr wrap="square" rtlCol="0">
            <a:spAutoFit/>
          </a:bodyPr>
          <a:lstStyle/>
          <a:p>
            <a:pPr algn="ctr"/>
            <a:r>
              <a:rPr lang="zh-CN" altLang="en-US" sz="1400" b="1" dirty="0"/>
              <a:t>过滤后</a:t>
            </a:r>
          </a:p>
        </p:txBody>
      </p:sp>
      <p:pic>
        <p:nvPicPr>
          <p:cNvPr id="17" name="图片 16">
            <a:extLst>
              <a:ext uri="{FF2B5EF4-FFF2-40B4-BE49-F238E27FC236}">
                <a16:creationId xmlns:a16="http://schemas.microsoft.com/office/drawing/2014/main" id="{78A94FC6-FA35-45B6-A393-4AB455FC01AE}"/>
              </a:ext>
            </a:extLst>
          </p:cNvPr>
          <p:cNvPicPr>
            <a:picLocks noChangeAspect="1"/>
          </p:cNvPicPr>
          <p:nvPr/>
        </p:nvPicPr>
        <p:blipFill rotWithShape="1">
          <a:blip r:embed="rId6"/>
          <a:srcRect b="37846"/>
          <a:stretch/>
        </p:blipFill>
        <p:spPr>
          <a:xfrm>
            <a:off x="7157253" y="1105712"/>
            <a:ext cx="4840483" cy="1848829"/>
          </a:xfrm>
          <a:prstGeom prst="rect">
            <a:avLst/>
          </a:prstGeom>
        </p:spPr>
      </p:pic>
      <p:sp>
        <p:nvSpPr>
          <p:cNvPr id="18" name="文本框 17">
            <a:extLst>
              <a:ext uri="{FF2B5EF4-FFF2-40B4-BE49-F238E27FC236}">
                <a16:creationId xmlns:a16="http://schemas.microsoft.com/office/drawing/2014/main" id="{8C6E09E2-AFB7-46D5-A4E5-1F90D9B9BAB0}"/>
              </a:ext>
            </a:extLst>
          </p:cNvPr>
          <p:cNvSpPr txBox="1"/>
          <p:nvPr/>
        </p:nvSpPr>
        <p:spPr>
          <a:xfrm>
            <a:off x="9480376" y="2975140"/>
            <a:ext cx="936104" cy="307777"/>
          </a:xfrm>
          <a:prstGeom prst="rect">
            <a:avLst/>
          </a:prstGeom>
          <a:noFill/>
        </p:spPr>
        <p:txBody>
          <a:bodyPr wrap="square" rtlCol="0">
            <a:spAutoFit/>
          </a:bodyPr>
          <a:lstStyle/>
          <a:p>
            <a:pPr algn="ctr"/>
            <a:r>
              <a:rPr lang="en-US" altLang="zh-CN" sz="1400" dirty="0"/>
              <a:t>Time</a:t>
            </a:r>
            <a:endParaRPr lang="zh-CN" altLang="en-US" sz="1400" dirty="0"/>
          </a:p>
        </p:txBody>
      </p:sp>
    </p:spTree>
    <p:extLst>
      <p:ext uri="{BB962C8B-B14F-4D97-AF65-F5344CB8AC3E}">
        <p14:creationId xmlns:p14="http://schemas.microsoft.com/office/powerpoint/2010/main" val="12369217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000958-1874-451D-8770-7CF5F11B40BE}"/>
              </a:ext>
            </a:extLst>
          </p:cNvPr>
          <p:cNvSpPr>
            <a:spLocks noGrp="1"/>
          </p:cNvSpPr>
          <p:nvPr>
            <p:ph type="title"/>
          </p:nvPr>
        </p:nvSpPr>
        <p:spPr/>
        <p:txBody>
          <a:bodyPr/>
          <a:lstStyle/>
          <a:p>
            <a:r>
              <a:rPr lang="en-US" altLang="zh-CN" dirty="0"/>
              <a:t>MDC</a:t>
            </a:r>
            <a:r>
              <a:rPr lang="zh-CN" altLang="en-US" dirty="0"/>
              <a:t>高压异常事例过滤</a:t>
            </a:r>
          </a:p>
        </p:txBody>
      </p:sp>
      <p:sp>
        <p:nvSpPr>
          <p:cNvPr id="3" name="内容占位符 2">
            <a:extLst>
              <a:ext uri="{FF2B5EF4-FFF2-40B4-BE49-F238E27FC236}">
                <a16:creationId xmlns:a16="http://schemas.microsoft.com/office/drawing/2014/main" id="{E1A6117E-7568-4DC7-AD01-A839D85DB7AE}"/>
              </a:ext>
            </a:extLst>
          </p:cNvPr>
          <p:cNvSpPr>
            <a:spLocks noGrp="1"/>
          </p:cNvSpPr>
          <p:nvPr>
            <p:ph idx="1"/>
          </p:nvPr>
        </p:nvSpPr>
        <p:spPr>
          <a:xfrm>
            <a:off x="609599" y="1124744"/>
            <a:ext cx="6422505" cy="2135657"/>
          </a:xfrm>
        </p:spPr>
        <p:txBody>
          <a:bodyPr>
            <a:normAutofit/>
          </a:bodyPr>
          <a:lstStyle/>
          <a:p>
            <a:pPr>
              <a:spcBef>
                <a:spcPts val="1200"/>
              </a:spcBef>
            </a:pPr>
            <a:r>
              <a:rPr lang="zh-CN" altLang="en-US" sz="2400" dirty="0"/>
              <a:t>取数过程中</a:t>
            </a:r>
            <a:r>
              <a:rPr lang="en-US" altLang="zh-CN" sz="2400" dirty="0"/>
              <a:t>MDC</a:t>
            </a:r>
            <a:r>
              <a:rPr lang="zh-CN" altLang="en-US" sz="2400" dirty="0"/>
              <a:t>高压不稳定会造成</a:t>
            </a:r>
            <a:r>
              <a:rPr lang="en-US" altLang="zh-CN" sz="2400" dirty="0" err="1"/>
              <a:t>dE</a:t>
            </a:r>
            <a:r>
              <a:rPr lang="en-US" altLang="zh-CN" sz="2400" dirty="0"/>
              <a:t>/dx</a:t>
            </a:r>
            <a:r>
              <a:rPr lang="zh-CN" altLang="en-US" sz="2400" dirty="0"/>
              <a:t>测量异常</a:t>
            </a:r>
            <a:endParaRPr lang="en-US" altLang="zh-CN" sz="2400" dirty="0"/>
          </a:p>
          <a:p>
            <a:pPr>
              <a:spcBef>
                <a:spcPts val="1200"/>
              </a:spcBef>
              <a:buClr>
                <a:schemeClr val="tx1"/>
              </a:buClr>
            </a:pPr>
            <a:r>
              <a:rPr lang="en-US" altLang="zh-CN" sz="2400" dirty="0">
                <a:solidFill>
                  <a:srgbClr val="C00000"/>
                </a:solidFill>
              </a:rPr>
              <a:t>1%</a:t>
            </a:r>
            <a:r>
              <a:rPr lang="zh-CN" altLang="en-US" sz="2400" dirty="0"/>
              <a:t>高压变化 </a:t>
            </a:r>
            <a:r>
              <a:rPr lang="en-US" altLang="zh-CN" sz="2400" dirty="0">
                <a:sym typeface="Wingdings" panose="05000000000000000000" pitchFamily="2" charset="2"/>
              </a:rPr>
              <a:t> </a:t>
            </a:r>
            <a:r>
              <a:rPr lang="en-US" altLang="zh-CN" sz="2400" dirty="0">
                <a:solidFill>
                  <a:srgbClr val="C00000"/>
                </a:solidFill>
                <a:sym typeface="Wingdings" panose="05000000000000000000" pitchFamily="2" charset="2"/>
              </a:rPr>
              <a:t>15%</a:t>
            </a:r>
            <a:r>
              <a:rPr lang="en-US" altLang="zh-CN" sz="2400" dirty="0">
                <a:sym typeface="Wingdings" panose="05000000000000000000" pitchFamily="2" charset="2"/>
              </a:rPr>
              <a:t> </a:t>
            </a:r>
            <a:r>
              <a:rPr lang="en-US" altLang="zh-CN" sz="2400" dirty="0" err="1">
                <a:sym typeface="Wingdings" panose="05000000000000000000" pitchFamily="2" charset="2"/>
              </a:rPr>
              <a:t>dE</a:t>
            </a:r>
            <a:r>
              <a:rPr lang="en-US" altLang="zh-CN" sz="2400" dirty="0">
                <a:sym typeface="Wingdings" panose="05000000000000000000" pitchFamily="2" charset="2"/>
              </a:rPr>
              <a:t>/dx</a:t>
            </a:r>
            <a:r>
              <a:rPr lang="zh-CN" altLang="en-US" sz="2400" dirty="0">
                <a:sym typeface="Wingdings" panose="05000000000000000000" pitchFamily="2" charset="2"/>
              </a:rPr>
              <a:t>测量值变化</a:t>
            </a:r>
            <a:endParaRPr lang="en-US" altLang="zh-CN" sz="2400" dirty="0">
              <a:sym typeface="Wingdings" panose="05000000000000000000" pitchFamily="2" charset="2"/>
            </a:endParaRPr>
          </a:p>
          <a:p>
            <a:pPr>
              <a:spcBef>
                <a:spcPts val="1200"/>
              </a:spcBef>
            </a:pPr>
            <a:r>
              <a:rPr lang="zh-CN" altLang="en-US" sz="2400" dirty="0"/>
              <a:t>实现事例过滤，确保数据质量</a:t>
            </a:r>
          </a:p>
        </p:txBody>
      </p:sp>
      <p:sp>
        <p:nvSpPr>
          <p:cNvPr id="4" name="灯片编号占位符 3">
            <a:extLst>
              <a:ext uri="{FF2B5EF4-FFF2-40B4-BE49-F238E27FC236}">
                <a16:creationId xmlns:a16="http://schemas.microsoft.com/office/drawing/2014/main" id="{A31C1240-D79B-4090-B529-7A51A89B9FE1}"/>
              </a:ext>
            </a:extLst>
          </p:cNvPr>
          <p:cNvSpPr>
            <a:spLocks noGrp="1"/>
          </p:cNvSpPr>
          <p:nvPr>
            <p:ph type="sldNum" sz="quarter" idx="12"/>
          </p:nvPr>
        </p:nvSpPr>
        <p:spPr/>
        <p:txBody>
          <a:bodyPr/>
          <a:lstStyle/>
          <a:p>
            <a:fld id="{0C913308-F349-4B6D-A68A-DD1791B4A57B}" type="slidenum">
              <a:rPr lang="zh-CN" altLang="en-US" smtClean="0"/>
              <a:pPr/>
              <a:t>125</a:t>
            </a:fld>
            <a:endParaRPr lang="zh-CN" altLang="en-US" dirty="0"/>
          </a:p>
        </p:txBody>
      </p:sp>
      <p:grpSp>
        <p:nvGrpSpPr>
          <p:cNvPr id="23" name="组合 22">
            <a:extLst>
              <a:ext uri="{FF2B5EF4-FFF2-40B4-BE49-F238E27FC236}">
                <a16:creationId xmlns:a16="http://schemas.microsoft.com/office/drawing/2014/main" id="{EFD1854A-9114-4988-857D-F0739587D43C}"/>
              </a:ext>
            </a:extLst>
          </p:cNvPr>
          <p:cNvGrpSpPr/>
          <p:nvPr/>
        </p:nvGrpSpPr>
        <p:grpSpPr>
          <a:xfrm>
            <a:off x="6849303" y="3706990"/>
            <a:ext cx="4675545" cy="2758340"/>
            <a:chOff x="7365143" y="3284256"/>
            <a:chExt cx="4675545" cy="2758340"/>
          </a:xfrm>
        </p:grpSpPr>
        <p:grpSp>
          <p:nvGrpSpPr>
            <p:cNvPr id="14" name="组合 15">
              <a:extLst>
                <a:ext uri="{FF2B5EF4-FFF2-40B4-BE49-F238E27FC236}">
                  <a16:creationId xmlns:a16="http://schemas.microsoft.com/office/drawing/2014/main" id="{CF6630D7-C9F8-4EEB-B496-6F986BF0D2EC}"/>
                </a:ext>
              </a:extLst>
            </p:cNvPr>
            <p:cNvGrpSpPr/>
            <p:nvPr/>
          </p:nvGrpSpPr>
          <p:grpSpPr>
            <a:xfrm>
              <a:off x="7365143" y="3606416"/>
              <a:ext cx="4675545" cy="2436180"/>
              <a:chOff x="4938712" y="4174382"/>
              <a:chExt cx="4137086" cy="1787316"/>
            </a:xfrm>
          </p:grpSpPr>
          <p:pic>
            <p:nvPicPr>
              <p:cNvPr id="15" name="图片 17">
                <a:extLst>
                  <a:ext uri="{FF2B5EF4-FFF2-40B4-BE49-F238E27FC236}">
                    <a16:creationId xmlns:a16="http://schemas.microsoft.com/office/drawing/2014/main" id="{05C0C8A5-32B6-407B-8C60-E765731C492D}"/>
                  </a:ext>
                </a:extLst>
              </p:cNvPr>
              <p:cNvPicPr>
                <a:picLocks noChangeAspect="1"/>
              </p:cNvPicPr>
              <p:nvPr/>
            </p:nvPicPr>
            <p:blipFill rotWithShape="1">
              <a:blip r:embed="rId2"/>
              <a:srcRect l="3335" t="6437"/>
              <a:stretch/>
            </p:blipFill>
            <p:spPr>
              <a:xfrm>
                <a:off x="5227677" y="4174382"/>
                <a:ext cx="3848121" cy="1787316"/>
              </a:xfrm>
              <a:prstGeom prst="rect">
                <a:avLst/>
              </a:prstGeom>
            </p:spPr>
          </p:pic>
          <mc:AlternateContent xmlns:mc="http://schemas.openxmlformats.org/markup-compatibility/2006" xmlns:a14="http://schemas.microsoft.com/office/drawing/2010/main">
            <mc:Choice Requires="a14">
              <p:sp>
                <p:nvSpPr>
                  <p:cNvPr id="16" name="矩形 18">
                    <a:extLst>
                      <a:ext uri="{FF2B5EF4-FFF2-40B4-BE49-F238E27FC236}">
                        <a16:creationId xmlns:a16="http://schemas.microsoft.com/office/drawing/2014/main" id="{3A0A9C7B-4730-4D95-A49D-045BC36E543E}"/>
                      </a:ext>
                    </a:extLst>
                  </p:cNvPr>
                  <p:cNvSpPr/>
                  <p:nvPr/>
                </p:nvSpPr>
                <p:spPr>
                  <a:xfrm rot="16200000">
                    <a:off x="4343132" y="4878440"/>
                    <a:ext cx="1484701" cy="2935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200" i="1" dirty="0">
                                  <a:solidFill>
                                    <a:prstClr val="black"/>
                                  </a:solidFill>
                                  <a:latin typeface="Cambria Math" panose="02040503050406030204" pitchFamily="18" charset="0"/>
                                  <a:cs typeface="Arial" panose="020B0604020202020204" pitchFamily="34" charset="0"/>
                                </a:rPr>
                              </m:ctrlPr>
                            </m:sSubPr>
                            <m:e>
                              <m:r>
                                <m:rPr>
                                  <m:sty m:val="p"/>
                                </m:rPr>
                                <a:rPr lang="en-US" altLang="zh-CN" sz="1200" dirty="0">
                                  <a:solidFill>
                                    <a:prstClr val="black"/>
                                  </a:solidFill>
                                  <a:latin typeface="Cambria Math" panose="02040503050406030204" pitchFamily="18" charset="0"/>
                                  <a:cs typeface="Arial" panose="020B0604020202020204" pitchFamily="34" charset="0"/>
                                </a:rPr>
                                <m:t>L</m:t>
                              </m:r>
                            </m:e>
                            <m:sub>
                              <m:r>
                                <m:rPr>
                                  <m:sty m:val="p"/>
                                </m:rPr>
                                <a:rPr lang="en-US" altLang="zh-CN" sz="1200" dirty="0">
                                  <a:solidFill>
                                    <a:prstClr val="black"/>
                                  </a:solidFill>
                                  <a:latin typeface="Cambria Math" panose="02040503050406030204" pitchFamily="18" charset="0"/>
                                  <a:cs typeface="Arial" panose="020B0604020202020204" pitchFamily="34" charset="0"/>
                                </a:rPr>
                                <m:t>Di</m:t>
                              </m:r>
                              <m:r>
                                <a:rPr lang="en-US" altLang="zh-CN" sz="1200" dirty="0">
                                  <a:solidFill>
                                    <a:prstClr val="black"/>
                                  </a:solidFill>
                                  <a:latin typeface="Cambria Math" panose="02040503050406030204" pitchFamily="18" charset="0"/>
                                  <a:cs typeface="Arial" panose="020B0604020202020204" pitchFamily="34" charset="0"/>
                                </a:rPr>
                                <m:t>−</m:t>
                              </m:r>
                              <m:r>
                                <m:rPr>
                                  <m:sty m:val="p"/>
                                </m:rPr>
                                <a:rPr lang="en-US" altLang="zh-CN" sz="1200" dirty="0">
                                  <a:solidFill>
                                    <a:prstClr val="black"/>
                                  </a:solidFill>
                                  <a:latin typeface="Cambria Math" panose="02040503050406030204" pitchFamily="18" charset="0"/>
                                  <a:cs typeface="Arial" panose="020B0604020202020204" pitchFamily="34" charset="0"/>
                                </a:rPr>
                                <m:t>photon</m:t>
                              </m:r>
                            </m:sub>
                          </m:sSub>
                          <m:r>
                            <a:rPr lang="en-US" altLang="zh-CN" sz="1200" dirty="0">
                              <a:solidFill>
                                <a:prstClr val="black"/>
                              </a:solidFill>
                              <a:latin typeface="Cambria Math" panose="02040503050406030204" pitchFamily="18" charset="0"/>
                              <a:cs typeface="Arial" panose="020B0604020202020204" pitchFamily="34" charset="0"/>
                            </a:rPr>
                            <m:t>/</m:t>
                          </m:r>
                          <m:sSub>
                            <m:sSubPr>
                              <m:ctrlPr>
                                <a:rPr lang="en-US" altLang="zh-CN" sz="1200" i="1" dirty="0">
                                  <a:solidFill>
                                    <a:prstClr val="black"/>
                                  </a:solidFill>
                                  <a:latin typeface="Cambria Math" panose="02040503050406030204" pitchFamily="18" charset="0"/>
                                  <a:cs typeface="Arial" panose="020B0604020202020204" pitchFamily="34" charset="0"/>
                                </a:rPr>
                              </m:ctrlPr>
                            </m:sSubPr>
                            <m:e>
                              <m:r>
                                <m:rPr>
                                  <m:sty m:val="p"/>
                                </m:rPr>
                                <a:rPr lang="en-US" altLang="zh-CN" sz="1200" dirty="0">
                                  <a:solidFill>
                                    <a:prstClr val="black"/>
                                  </a:solidFill>
                                  <a:latin typeface="Cambria Math" panose="02040503050406030204" pitchFamily="18" charset="0"/>
                                  <a:cs typeface="Arial" panose="020B0604020202020204" pitchFamily="34" charset="0"/>
                                </a:rPr>
                                <m:t>L</m:t>
                              </m:r>
                            </m:e>
                            <m:sub>
                              <m:r>
                                <m:rPr>
                                  <m:sty m:val="p"/>
                                </m:rPr>
                                <a:rPr lang="en-US" altLang="zh-CN" sz="1200" dirty="0">
                                  <a:solidFill>
                                    <a:prstClr val="black"/>
                                  </a:solidFill>
                                  <a:latin typeface="Cambria Math" panose="02040503050406030204" pitchFamily="18" charset="0"/>
                                  <a:cs typeface="Arial" panose="020B0604020202020204" pitchFamily="34" charset="0"/>
                                </a:rPr>
                                <m:t>Bhabha</m:t>
                              </m:r>
                            </m:sub>
                          </m:sSub>
                        </m:oMath>
                      </m:oMathPara>
                    </a14:m>
                    <a:endParaRPr lang="zh-CN" altLang="en-US" sz="1200" dirty="0">
                      <a:solidFill>
                        <a:prstClr val="black"/>
                      </a:solidFill>
                      <a:ea typeface="等线" panose="02010600030101010101" pitchFamily="2" charset="-122"/>
                    </a:endParaRPr>
                  </a:p>
                </p:txBody>
              </p:sp>
            </mc:Choice>
            <mc:Fallback xmlns="">
              <p:sp>
                <p:nvSpPr>
                  <p:cNvPr id="19" name="矩形 18">
                    <a:extLst>
                      <a:ext uri="{FF2B5EF4-FFF2-40B4-BE49-F238E27FC236}">
                        <a16:creationId xmlns:a16="http://schemas.microsoft.com/office/drawing/2014/main" id="{2B49D953-FCB3-46C9-BAA5-60280CA8CDFB}"/>
                      </a:ext>
                    </a:extLst>
                  </p:cNvPr>
                  <p:cNvSpPr>
                    <a:spLocks noRot="1" noChangeAspect="1" noMove="1" noResize="1" noEditPoints="1" noAdjustHandles="1" noChangeArrowheads="1" noChangeShapeType="1" noTextEdit="1"/>
                  </p:cNvSpPr>
                  <p:nvPr/>
                </p:nvSpPr>
                <p:spPr>
                  <a:xfrm rot="16200000">
                    <a:off x="4343132" y="4878440"/>
                    <a:ext cx="1484701" cy="293542"/>
                  </a:xfrm>
                  <a:prstGeom prst="rect">
                    <a:avLst/>
                  </a:prstGeom>
                  <a:blipFill>
                    <a:blip r:embed="rId6"/>
                    <a:stretch>
                      <a:fillRect r="-4167"/>
                    </a:stretch>
                  </a:blipFill>
                </p:spPr>
                <p:txBody>
                  <a:bodyPr/>
                  <a:lstStyle/>
                  <a:p>
                    <a:r>
                      <a:rPr lang="zh-CN" altLang="en-US">
                        <a:noFill/>
                      </a:rPr>
                      <a:t> </a:t>
                    </a:r>
                  </a:p>
                </p:txBody>
              </p:sp>
            </mc:Fallback>
          </mc:AlternateContent>
        </p:grpSp>
        <p:sp>
          <p:nvSpPr>
            <p:cNvPr id="17" name="TextBox 37">
              <a:extLst>
                <a:ext uri="{FF2B5EF4-FFF2-40B4-BE49-F238E27FC236}">
                  <a16:creationId xmlns:a16="http://schemas.microsoft.com/office/drawing/2014/main" id="{533CCDCF-7078-4021-B639-A8CB6342E742}"/>
                </a:ext>
              </a:extLst>
            </p:cNvPr>
            <p:cNvSpPr txBox="1"/>
            <p:nvPr/>
          </p:nvSpPr>
          <p:spPr>
            <a:xfrm>
              <a:off x="8123258" y="3284256"/>
              <a:ext cx="391743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prstClr val="black"/>
                  </a:solidFill>
                  <a:effectLst/>
                  <a:uLnTx/>
                  <a:uFillTx/>
                  <a:ea typeface="等线" panose="02010600030101010101" pitchFamily="2" charset="-122"/>
                </a:rPr>
                <a:t>双光子和</a:t>
              </a:r>
              <a:r>
                <a:rPr kumimoji="0" lang="en-US" altLang="zh-CN" sz="1800" b="0" i="0" u="none" strike="noStrike" kern="0" cap="none" spc="0" normalizeH="0" baseline="0" noProof="0" dirty="0">
                  <a:ln>
                    <a:noFill/>
                  </a:ln>
                  <a:solidFill>
                    <a:prstClr val="black"/>
                  </a:solidFill>
                  <a:effectLst/>
                  <a:uLnTx/>
                  <a:uFillTx/>
                  <a:ea typeface="等线" panose="02010600030101010101" pitchFamily="2" charset="-122"/>
                </a:rPr>
                <a:t>Bhabha</a:t>
              </a:r>
              <a:r>
                <a:rPr kumimoji="0" lang="zh-CN" altLang="en-US" sz="1800" b="0" i="0" u="none" strike="noStrike" kern="0" cap="none" spc="0" normalizeH="0" baseline="0" noProof="0" dirty="0">
                  <a:ln>
                    <a:noFill/>
                  </a:ln>
                  <a:solidFill>
                    <a:prstClr val="black"/>
                  </a:solidFill>
                  <a:effectLst/>
                  <a:uLnTx/>
                  <a:uFillTx/>
                  <a:ea typeface="等线" panose="02010600030101010101" pitchFamily="2" charset="-122"/>
                </a:rPr>
                <a:t>事例亮度计算比值</a:t>
              </a:r>
              <a:endParaRPr kumimoji="0" lang="en-US" sz="1800" b="0" i="0" u="none" strike="noStrike" kern="0" cap="none" spc="0" normalizeH="0" baseline="0" noProof="0" dirty="0">
                <a:ln>
                  <a:noFill/>
                </a:ln>
                <a:solidFill>
                  <a:prstClr val="black"/>
                </a:solidFill>
                <a:effectLst/>
                <a:uLnTx/>
                <a:uFillTx/>
              </a:endParaRPr>
            </a:p>
          </p:txBody>
        </p:sp>
        <p:sp>
          <p:nvSpPr>
            <p:cNvPr id="18" name="TextBox 39">
              <a:extLst>
                <a:ext uri="{FF2B5EF4-FFF2-40B4-BE49-F238E27FC236}">
                  <a16:creationId xmlns:a16="http://schemas.microsoft.com/office/drawing/2014/main" id="{39EC0D30-68C8-475F-814F-4E660F8DCE78}"/>
                </a:ext>
              </a:extLst>
            </p:cNvPr>
            <p:cNvSpPr txBox="1"/>
            <p:nvPr/>
          </p:nvSpPr>
          <p:spPr>
            <a:xfrm>
              <a:off x="8578863" y="3694316"/>
              <a:ext cx="3345651" cy="661720"/>
            </a:xfrm>
            <a:prstGeom prst="rect">
              <a:avLst/>
            </a:prstGeom>
            <a:solidFill>
              <a:sysClr val="window" lastClr="FFFFFF"/>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600" b="0" i="0" u="none" strike="noStrike" kern="0" cap="none" spc="0" normalizeH="0" baseline="0" noProof="0" dirty="0">
                  <a:ln>
                    <a:noFill/>
                  </a:ln>
                  <a:solidFill>
                    <a:srgbClr val="0000FF"/>
                  </a:solidFill>
                  <a:effectLst/>
                  <a:uLnTx/>
                  <a:uFillTx/>
                  <a:ea typeface="等线" panose="02010600030101010101" pitchFamily="2" charset="-122"/>
                </a:rPr>
                <a:t>高压异常导致亮度计算异常</a:t>
              </a:r>
              <a:endParaRPr kumimoji="0" lang="en-US" altLang="zh-CN" sz="1600" b="0" i="0" u="none" strike="noStrike" kern="0" cap="none" spc="0" normalizeH="0" baseline="0" noProof="0" dirty="0">
                <a:ln>
                  <a:noFill/>
                </a:ln>
                <a:solidFill>
                  <a:srgbClr val="0000FF"/>
                </a:solidFill>
                <a:effectLst/>
                <a:uLnTx/>
                <a:uFillTx/>
                <a:ea typeface="等线" panose="02010600030101010101" pitchFamily="2" charset="-122"/>
              </a:endParaRPr>
            </a:p>
            <a:p>
              <a:pPr marL="285750" marR="0" lvl="0" indent="-2857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1600" b="0" i="0" u="none" strike="noStrike" kern="0" cap="none" spc="0" normalizeH="0" baseline="0" noProof="0" dirty="0">
                  <a:ln>
                    <a:noFill/>
                  </a:ln>
                  <a:solidFill>
                    <a:srgbClr val="C00000"/>
                  </a:solidFill>
                  <a:effectLst/>
                  <a:uLnTx/>
                  <a:uFillTx/>
                  <a:ea typeface="等线" panose="02010600030101010101" pitchFamily="2" charset="-122"/>
                </a:rPr>
                <a:t>离线过滤后亮度计算恢复正常</a:t>
              </a:r>
              <a:endParaRPr kumimoji="0" lang="en-US" sz="1600" b="0" i="0" u="none" strike="noStrike" kern="0" cap="none" spc="0" normalizeH="0" baseline="0" noProof="0" dirty="0">
                <a:ln>
                  <a:noFill/>
                </a:ln>
                <a:solidFill>
                  <a:srgbClr val="C00000"/>
                </a:solidFill>
                <a:effectLst/>
                <a:uLnTx/>
                <a:uFillTx/>
              </a:endParaRPr>
            </a:p>
          </p:txBody>
        </p:sp>
      </p:grpSp>
      <p:grpSp>
        <p:nvGrpSpPr>
          <p:cNvPr id="22" name="组合 21">
            <a:extLst>
              <a:ext uri="{FF2B5EF4-FFF2-40B4-BE49-F238E27FC236}">
                <a16:creationId xmlns:a16="http://schemas.microsoft.com/office/drawing/2014/main" id="{11C1FF80-F162-43C8-9E5F-0C1ABE2B7AD8}"/>
              </a:ext>
            </a:extLst>
          </p:cNvPr>
          <p:cNvGrpSpPr/>
          <p:nvPr/>
        </p:nvGrpSpPr>
        <p:grpSpPr>
          <a:xfrm>
            <a:off x="3969624" y="3583848"/>
            <a:ext cx="2880753" cy="2758340"/>
            <a:chOff x="4151784" y="3155844"/>
            <a:chExt cx="2880753" cy="2758340"/>
          </a:xfrm>
        </p:grpSpPr>
        <p:grpSp>
          <p:nvGrpSpPr>
            <p:cNvPr id="5" name="Group 28">
              <a:extLst>
                <a:ext uri="{FF2B5EF4-FFF2-40B4-BE49-F238E27FC236}">
                  <a16:creationId xmlns:a16="http://schemas.microsoft.com/office/drawing/2014/main" id="{0DB25B38-DA09-4758-A545-696F21D84517}"/>
                </a:ext>
              </a:extLst>
            </p:cNvPr>
            <p:cNvGrpSpPr/>
            <p:nvPr/>
          </p:nvGrpSpPr>
          <p:grpSpPr>
            <a:xfrm>
              <a:off x="4151784" y="3356992"/>
              <a:ext cx="2880753" cy="2557192"/>
              <a:chOff x="4154536" y="3429000"/>
              <a:chExt cx="2880753" cy="2557192"/>
            </a:xfrm>
          </p:grpSpPr>
          <p:pic>
            <p:nvPicPr>
              <p:cNvPr id="6" name="图片 10">
                <a:extLst>
                  <a:ext uri="{FF2B5EF4-FFF2-40B4-BE49-F238E27FC236}">
                    <a16:creationId xmlns:a16="http://schemas.microsoft.com/office/drawing/2014/main" id="{E97F17E8-D572-4E7C-89D5-84F67DC989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431" r="11081"/>
              <a:stretch/>
            </p:blipFill>
            <p:spPr>
              <a:xfrm>
                <a:off x="4154536" y="3429000"/>
                <a:ext cx="2880753" cy="2557192"/>
              </a:xfrm>
              <a:prstGeom prst="rect">
                <a:avLst/>
              </a:prstGeom>
            </p:spPr>
          </p:pic>
          <p:sp>
            <p:nvSpPr>
              <p:cNvPr id="7" name="TextBox 27">
                <a:extLst>
                  <a:ext uri="{FF2B5EF4-FFF2-40B4-BE49-F238E27FC236}">
                    <a16:creationId xmlns:a16="http://schemas.microsoft.com/office/drawing/2014/main" id="{07FA048F-ABA4-445F-BE7E-DB26FA60BF32}"/>
                  </a:ext>
                </a:extLst>
              </p:cNvPr>
              <p:cNvSpPr txBox="1"/>
              <p:nvPr/>
            </p:nvSpPr>
            <p:spPr>
              <a:xfrm>
                <a:off x="4766872" y="3727852"/>
                <a:ext cx="1329128" cy="369332"/>
              </a:xfrm>
              <a:prstGeom prst="rect">
                <a:avLst/>
              </a:prstGeom>
              <a:solidFill>
                <a:schemeClr val="bg1"/>
              </a:solidFill>
            </p:spPr>
            <p:txBody>
              <a:bodyPr wrap="square" rtlCol="0">
                <a:spAutoFit/>
              </a:bodyPr>
              <a:lstStyle/>
              <a:p>
                <a:r>
                  <a:rPr lang="zh-CN" altLang="en-US" dirty="0"/>
                  <a:t>高压正常</a:t>
                </a:r>
                <a:endParaRPr lang="en-US" dirty="0"/>
              </a:p>
            </p:txBody>
          </p:sp>
        </p:grpSp>
        <p:sp>
          <p:nvSpPr>
            <p:cNvPr id="8" name="TextBox 29">
              <a:extLst>
                <a:ext uri="{FF2B5EF4-FFF2-40B4-BE49-F238E27FC236}">
                  <a16:creationId xmlns:a16="http://schemas.microsoft.com/office/drawing/2014/main" id="{1C48E693-85CF-46AE-8DD2-C7CB134F49DA}"/>
                </a:ext>
              </a:extLst>
            </p:cNvPr>
            <p:cNvSpPr txBox="1"/>
            <p:nvPr/>
          </p:nvSpPr>
          <p:spPr>
            <a:xfrm>
              <a:off x="4729768" y="3155844"/>
              <a:ext cx="2083633" cy="369332"/>
            </a:xfrm>
            <a:prstGeom prst="rect">
              <a:avLst/>
            </a:prstGeom>
            <a:noFill/>
          </p:spPr>
          <p:txBody>
            <a:bodyPr wrap="square" rtlCol="0">
              <a:spAutoFit/>
            </a:bodyPr>
            <a:lstStyle/>
            <a:p>
              <a:pPr algn="ctr"/>
              <a:r>
                <a:rPr lang="en-US" dirty="0" err="1"/>
                <a:t>dE</a:t>
              </a:r>
              <a:r>
                <a:rPr lang="en-US" dirty="0"/>
                <a:t>/dx</a:t>
              </a:r>
              <a:r>
                <a:rPr lang="zh-CN" altLang="en-US" dirty="0"/>
                <a:t>分布</a:t>
              </a:r>
              <a:endParaRPr lang="en-US" dirty="0"/>
            </a:p>
          </p:txBody>
        </p:sp>
        <p:sp>
          <p:nvSpPr>
            <p:cNvPr id="19" name="TextBox 31">
              <a:extLst>
                <a:ext uri="{FF2B5EF4-FFF2-40B4-BE49-F238E27FC236}">
                  <a16:creationId xmlns:a16="http://schemas.microsoft.com/office/drawing/2014/main" id="{D751C950-4C98-4231-9846-DAE6FCD5EF19}"/>
                </a:ext>
              </a:extLst>
            </p:cNvPr>
            <p:cNvSpPr txBox="1"/>
            <p:nvPr/>
          </p:nvSpPr>
          <p:spPr>
            <a:xfrm>
              <a:off x="4655840" y="4848622"/>
              <a:ext cx="1152782" cy="369332"/>
            </a:xfrm>
            <a:prstGeom prst="rect">
              <a:avLst/>
            </a:prstGeom>
            <a:noFill/>
          </p:spPr>
          <p:txBody>
            <a:bodyPr wrap="square" rtlCol="0">
              <a:spAutoFit/>
            </a:bodyPr>
            <a:lstStyle/>
            <a:p>
              <a:r>
                <a:rPr lang="zh-CN" altLang="en-US" dirty="0">
                  <a:solidFill>
                    <a:srgbClr val="C00000"/>
                  </a:solidFill>
                </a:rPr>
                <a:t>高压异常</a:t>
              </a:r>
              <a:endParaRPr lang="en-US" dirty="0">
                <a:solidFill>
                  <a:srgbClr val="C00000"/>
                </a:solidFill>
              </a:endParaRPr>
            </a:p>
          </p:txBody>
        </p:sp>
        <p:cxnSp>
          <p:nvCxnSpPr>
            <p:cNvPr id="20" name="Straight Arrow Connector 33">
              <a:extLst>
                <a:ext uri="{FF2B5EF4-FFF2-40B4-BE49-F238E27FC236}">
                  <a16:creationId xmlns:a16="http://schemas.microsoft.com/office/drawing/2014/main" id="{3B1CF205-6059-4924-89BB-EFF56E118247}"/>
                </a:ext>
              </a:extLst>
            </p:cNvPr>
            <p:cNvCxnSpPr/>
            <p:nvPr/>
          </p:nvCxnSpPr>
          <p:spPr>
            <a:xfrm flipV="1">
              <a:off x="4879232" y="5217954"/>
              <a:ext cx="179882" cy="22337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图片 20">
            <a:extLst>
              <a:ext uri="{FF2B5EF4-FFF2-40B4-BE49-F238E27FC236}">
                <a16:creationId xmlns:a16="http://schemas.microsoft.com/office/drawing/2014/main" id="{B231AD21-5180-48F2-9396-76C7A6FAE6B6}"/>
              </a:ext>
            </a:extLst>
          </p:cNvPr>
          <p:cNvPicPr>
            <a:picLocks noChangeAspect="1"/>
          </p:cNvPicPr>
          <p:nvPr/>
        </p:nvPicPr>
        <p:blipFill>
          <a:blip r:embed="rId8"/>
          <a:stretch>
            <a:fillRect/>
          </a:stretch>
        </p:blipFill>
        <p:spPr>
          <a:xfrm>
            <a:off x="7151678" y="1122220"/>
            <a:ext cx="4056890" cy="2493038"/>
          </a:xfrm>
          <a:prstGeom prst="rect">
            <a:avLst/>
          </a:prstGeom>
        </p:spPr>
      </p:pic>
      <p:pic>
        <p:nvPicPr>
          <p:cNvPr id="24" name="图片 23">
            <a:extLst>
              <a:ext uri="{FF2B5EF4-FFF2-40B4-BE49-F238E27FC236}">
                <a16:creationId xmlns:a16="http://schemas.microsoft.com/office/drawing/2014/main" id="{EA9AE9C4-7934-405A-846E-A9FC8294E38F}"/>
              </a:ext>
            </a:extLst>
          </p:cNvPr>
          <p:cNvPicPr>
            <a:picLocks noChangeAspect="1"/>
          </p:cNvPicPr>
          <p:nvPr/>
        </p:nvPicPr>
        <p:blipFill>
          <a:blip r:embed="rId9"/>
          <a:stretch>
            <a:fillRect/>
          </a:stretch>
        </p:blipFill>
        <p:spPr>
          <a:xfrm>
            <a:off x="0" y="3704902"/>
            <a:ext cx="4063847" cy="2690152"/>
          </a:xfrm>
          <a:prstGeom prst="rect">
            <a:avLst/>
          </a:prstGeom>
        </p:spPr>
      </p:pic>
    </p:spTree>
    <p:extLst>
      <p:ext uri="{BB962C8B-B14F-4D97-AF65-F5344CB8AC3E}">
        <p14:creationId xmlns:p14="http://schemas.microsoft.com/office/powerpoint/2010/main" val="34749977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lt"/>
              </a:rPr>
              <a:t>刻度框架</a:t>
            </a:r>
          </a:p>
        </p:txBody>
      </p:sp>
      <p:sp>
        <p:nvSpPr>
          <p:cNvPr id="3" name="内容占位符 2"/>
          <p:cNvSpPr>
            <a:spLocks noGrp="1"/>
          </p:cNvSpPr>
          <p:nvPr>
            <p:ph idx="1"/>
          </p:nvPr>
        </p:nvSpPr>
        <p:spPr>
          <a:xfrm>
            <a:off x="609600" y="1124744"/>
            <a:ext cx="10887000" cy="1944216"/>
          </a:xfrm>
        </p:spPr>
        <p:txBody>
          <a:bodyPr/>
          <a:lstStyle/>
          <a:p>
            <a:r>
              <a:rPr lang="en-US" altLang="zh-CN" sz="2000" dirty="0" err="1">
                <a:solidFill>
                  <a:srgbClr val="0070C0"/>
                </a:solidFill>
                <a:latin typeface="Rockwell" pitchFamily="18" charset="0"/>
              </a:rPr>
              <a:t>CalibUtil</a:t>
            </a:r>
            <a:r>
              <a:rPr lang="en-US" altLang="zh-CN" sz="2000" dirty="0"/>
              <a:t>: Search calibration data from data base</a:t>
            </a:r>
          </a:p>
          <a:p>
            <a:r>
              <a:rPr lang="en-US" altLang="zh-CN" sz="2000" dirty="0" err="1">
                <a:solidFill>
                  <a:srgbClr val="0070C0"/>
                </a:solidFill>
                <a:latin typeface="Rockwell" pitchFamily="18" charset="0"/>
              </a:rPr>
              <a:t>CalibSvc</a:t>
            </a:r>
            <a:r>
              <a:rPr lang="en-US" altLang="zh-CN" sz="2000" dirty="0"/>
              <a:t>: Data conversion service from DB to </a:t>
            </a:r>
            <a:r>
              <a:rPr lang="en-US" altLang="zh-CN" sz="2000" dirty="0">
                <a:solidFill>
                  <a:srgbClr val="0070C0"/>
                </a:solidFill>
              </a:rPr>
              <a:t>TCDS</a:t>
            </a:r>
            <a:r>
              <a:rPr lang="en-US" altLang="zh-CN" sz="2000" dirty="0"/>
              <a:t> (</a:t>
            </a:r>
            <a:r>
              <a:rPr lang="en-US" altLang="zh-CN" sz="2000" dirty="0">
                <a:solidFill>
                  <a:srgbClr val="0070C0"/>
                </a:solidFill>
              </a:rPr>
              <a:t>T</a:t>
            </a:r>
            <a:r>
              <a:rPr lang="en-US" altLang="zh-CN" sz="2000" dirty="0"/>
              <a:t>ransient </a:t>
            </a:r>
            <a:r>
              <a:rPr lang="en-US" altLang="zh-CN" sz="2000" dirty="0">
                <a:solidFill>
                  <a:srgbClr val="0070C0"/>
                </a:solidFill>
              </a:rPr>
              <a:t>C</a:t>
            </a:r>
            <a:r>
              <a:rPr lang="en-US" altLang="zh-CN" sz="2000" dirty="0"/>
              <a:t>alibration </a:t>
            </a:r>
            <a:r>
              <a:rPr lang="en-US" altLang="zh-CN" sz="2000" dirty="0">
                <a:solidFill>
                  <a:srgbClr val="0070C0"/>
                </a:solidFill>
              </a:rPr>
              <a:t>D</a:t>
            </a:r>
            <a:r>
              <a:rPr lang="en-US" altLang="zh-CN" sz="2000" dirty="0"/>
              <a:t>ata </a:t>
            </a:r>
            <a:r>
              <a:rPr lang="en-US" altLang="zh-CN" sz="2000" dirty="0">
                <a:solidFill>
                  <a:srgbClr val="0070C0"/>
                </a:solidFill>
              </a:rPr>
              <a:t>S</a:t>
            </a:r>
            <a:r>
              <a:rPr lang="en-US" altLang="zh-CN" sz="2000" dirty="0"/>
              <a:t>tore)</a:t>
            </a:r>
          </a:p>
          <a:p>
            <a:r>
              <a:rPr lang="en-US" altLang="zh-CN" sz="2000" dirty="0" err="1">
                <a:solidFill>
                  <a:srgbClr val="0070C0"/>
                </a:solidFill>
                <a:latin typeface="Rockwell" pitchFamily="18" charset="0"/>
              </a:rPr>
              <a:t>CalibFunSvc</a:t>
            </a:r>
            <a:r>
              <a:rPr lang="en-US" altLang="zh-CN" sz="2000" dirty="0"/>
              <a:t>: Interfaces to access TCDS and functions for calibration related calculations</a:t>
            </a:r>
          </a:p>
        </p:txBody>
      </p:sp>
      <p:sp>
        <p:nvSpPr>
          <p:cNvPr id="4" name="灯片编号占位符 3"/>
          <p:cNvSpPr>
            <a:spLocks noGrp="1"/>
          </p:cNvSpPr>
          <p:nvPr>
            <p:ph type="sldNum" sz="quarter" idx="12"/>
          </p:nvPr>
        </p:nvSpPr>
        <p:spPr/>
        <p:txBody>
          <a:bodyPr/>
          <a:lstStyle/>
          <a:p>
            <a:fld id="{B8E6EC12-2B43-4264-9329-B2382CECF18D}" type="slidenum">
              <a:rPr lang="en-US" altLang="zh-CN" smtClean="0">
                <a:solidFill>
                  <a:srgbClr val="000000"/>
                </a:solidFill>
              </a:rPr>
              <a:pPr/>
              <a:t>126</a:t>
            </a:fld>
            <a:endParaRPr lang="en-US" altLang="zh-CN">
              <a:solidFill>
                <a:srgbClr val="000000"/>
              </a:solidFill>
            </a:endParaRPr>
          </a:p>
        </p:txBody>
      </p:sp>
      <p:grpSp>
        <p:nvGrpSpPr>
          <p:cNvPr id="17" name="组合 16"/>
          <p:cNvGrpSpPr/>
          <p:nvPr/>
        </p:nvGrpSpPr>
        <p:grpSpPr>
          <a:xfrm>
            <a:off x="4007768" y="3284984"/>
            <a:ext cx="1368152" cy="936104"/>
            <a:chOff x="611560" y="5157192"/>
            <a:chExt cx="1368152" cy="936104"/>
          </a:xfrm>
        </p:grpSpPr>
        <p:sp>
          <p:nvSpPr>
            <p:cNvPr id="8" name="圆柱形 7"/>
            <p:cNvSpPr/>
            <p:nvPr/>
          </p:nvSpPr>
          <p:spPr>
            <a:xfrm rot="5400000">
              <a:off x="827584" y="4941168"/>
              <a:ext cx="936104" cy="1368152"/>
            </a:xfrm>
            <a:prstGeom prst="can">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9" name="TextBox 8"/>
            <p:cNvSpPr txBox="1"/>
            <p:nvPr/>
          </p:nvSpPr>
          <p:spPr>
            <a:xfrm>
              <a:off x="683568" y="5445224"/>
              <a:ext cx="1224136" cy="369332"/>
            </a:xfrm>
            <a:prstGeom prst="rect">
              <a:avLst/>
            </a:prstGeom>
            <a:noFill/>
          </p:spPr>
          <p:txBody>
            <a:bodyPr wrap="square" rtlCol="0">
              <a:spAutoFit/>
            </a:bodyPr>
            <a:lstStyle/>
            <a:p>
              <a:r>
                <a:rPr lang="en-US" altLang="zh-CN" dirty="0" err="1">
                  <a:latin typeface="Times New Roman" pitchFamily="18" charset="0"/>
                  <a:cs typeface="Times New Roman" pitchFamily="18" charset="0"/>
                </a:rPr>
                <a:t>Calib</a:t>
              </a:r>
              <a:r>
                <a:rPr lang="en-US" altLang="zh-CN" dirty="0">
                  <a:latin typeface="Times New Roman" pitchFamily="18" charset="0"/>
                  <a:cs typeface="Times New Roman" pitchFamily="18" charset="0"/>
                </a:rPr>
                <a:t> DB</a:t>
              </a:r>
              <a:endParaRPr lang="zh-CN" altLang="en-US" dirty="0">
                <a:latin typeface="Times New Roman" pitchFamily="18" charset="0"/>
                <a:cs typeface="Times New Roman" pitchFamily="18" charset="0"/>
              </a:endParaRPr>
            </a:p>
          </p:txBody>
        </p:sp>
      </p:grpSp>
      <p:sp>
        <p:nvSpPr>
          <p:cNvPr id="10" name="AutoShape 5"/>
          <p:cNvSpPr>
            <a:spLocks noChangeArrowheads="1"/>
          </p:cNvSpPr>
          <p:nvPr/>
        </p:nvSpPr>
        <p:spPr bwMode="auto">
          <a:xfrm>
            <a:off x="1991544" y="3140968"/>
            <a:ext cx="1656184" cy="2808312"/>
          </a:xfrm>
          <a:prstGeom prst="roundRect">
            <a:avLst>
              <a:gd name="adj" fmla="val 16667"/>
            </a:avLst>
          </a:prstGeom>
          <a:solidFill>
            <a:srgbClr val="FFFFCC"/>
          </a:solidFill>
          <a:ln w="9525">
            <a:solidFill>
              <a:schemeClr val="tx1"/>
            </a:solidFill>
            <a:round/>
            <a:headEnd/>
            <a:tailEnd/>
          </a:ln>
          <a:effectLst/>
        </p:spPr>
        <p:txBody>
          <a:bodyPr wrap="none"/>
          <a:lstStyle/>
          <a:p>
            <a:pPr algn="ctr"/>
            <a:endParaRPr lang="en-US" altLang="zh-CN" sz="2800">
              <a:latin typeface="Times New Roman" pitchFamily="18" charset="0"/>
            </a:endParaRPr>
          </a:p>
          <a:p>
            <a:pPr algn="ctr"/>
            <a:endParaRPr lang="en-US" altLang="zh-CN">
              <a:latin typeface="Times New Roman" pitchFamily="18" charset="0"/>
            </a:endParaRPr>
          </a:p>
        </p:txBody>
      </p:sp>
      <p:sp>
        <p:nvSpPr>
          <p:cNvPr id="11" name="Oval 33"/>
          <p:cNvSpPr>
            <a:spLocks noChangeArrowheads="1"/>
          </p:cNvSpPr>
          <p:nvPr/>
        </p:nvSpPr>
        <p:spPr bwMode="auto">
          <a:xfrm>
            <a:off x="2135560" y="4941169"/>
            <a:ext cx="1224136" cy="802581"/>
          </a:xfrm>
          <a:prstGeom prst="ellipse">
            <a:avLst/>
          </a:prstGeom>
          <a:solidFill>
            <a:srgbClr val="FFCC00"/>
          </a:solidFill>
          <a:ln w="9525">
            <a:solidFill>
              <a:schemeClr val="tx1"/>
            </a:solidFill>
            <a:round/>
            <a:headEnd/>
            <a:tailEnd/>
          </a:ln>
          <a:effectLst/>
        </p:spPr>
        <p:txBody>
          <a:bodyPr wrap="none" anchor="ctr"/>
          <a:lstStyle/>
          <a:p>
            <a:pPr algn="ctr"/>
            <a:r>
              <a:rPr lang="en-US" altLang="zh-CN" sz="2000" dirty="0" err="1">
                <a:latin typeface="Times New Roman" pitchFamily="18" charset="0"/>
              </a:rPr>
              <a:t>CalibSvc</a:t>
            </a:r>
            <a:endParaRPr lang="en-US" altLang="zh-CN" sz="2000" dirty="0">
              <a:latin typeface="Times New Roman" pitchFamily="18" charset="0"/>
            </a:endParaRPr>
          </a:p>
        </p:txBody>
      </p:sp>
      <p:sp>
        <p:nvSpPr>
          <p:cNvPr id="12" name="Oval 33"/>
          <p:cNvSpPr>
            <a:spLocks noChangeArrowheads="1"/>
          </p:cNvSpPr>
          <p:nvPr/>
        </p:nvSpPr>
        <p:spPr bwMode="auto">
          <a:xfrm>
            <a:off x="2207568" y="3429001"/>
            <a:ext cx="1224136" cy="802581"/>
          </a:xfrm>
          <a:prstGeom prst="ellipse">
            <a:avLst/>
          </a:prstGeom>
          <a:solidFill>
            <a:srgbClr val="FFCC00"/>
          </a:solidFill>
          <a:ln w="9525">
            <a:solidFill>
              <a:schemeClr val="tx1"/>
            </a:solidFill>
            <a:round/>
            <a:headEnd/>
            <a:tailEnd/>
          </a:ln>
          <a:effectLst/>
        </p:spPr>
        <p:txBody>
          <a:bodyPr wrap="none" anchor="ctr"/>
          <a:lstStyle/>
          <a:p>
            <a:pPr algn="ctr"/>
            <a:r>
              <a:rPr lang="en-US" altLang="zh-CN" sz="2000" dirty="0" err="1">
                <a:latin typeface="Times New Roman" pitchFamily="18" charset="0"/>
              </a:rPr>
              <a:t>CalibUtil</a:t>
            </a:r>
            <a:endParaRPr lang="en-US" altLang="zh-CN" sz="2000" dirty="0">
              <a:latin typeface="Times New Roman" pitchFamily="18" charset="0"/>
            </a:endParaRPr>
          </a:p>
        </p:txBody>
      </p:sp>
      <p:grpSp>
        <p:nvGrpSpPr>
          <p:cNvPr id="27" name="组合 26"/>
          <p:cNvGrpSpPr/>
          <p:nvPr/>
        </p:nvGrpSpPr>
        <p:grpSpPr>
          <a:xfrm>
            <a:off x="8472264" y="2780928"/>
            <a:ext cx="1584176" cy="1728192"/>
            <a:chOff x="6876256" y="2780928"/>
            <a:chExt cx="1584176" cy="1728192"/>
          </a:xfrm>
        </p:grpSpPr>
        <p:sp>
          <p:nvSpPr>
            <p:cNvPr id="18" name="Rectangle 6"/>
            <p:cNvSpPr>
              <a:spLocks noChangeArrowheads="1"/>
            </p:cNvSpPr>
            <p:nvPr/>
          </p:nvSpPr>
          <p:spPr bwMode="auto">
            <a:xfrm>
              <a:off x="6876256" y="2780928"/>
              <a:ext cx="1584176" cy="1728192"/>
            </a:xfrm>
            <a:prstGeom prst="rect">
              <a:avLst/>
            </a:prstGeom>
            <a:solidFill>
              <a:srgbClr val="CCFF99">
                <a:alpha val="49804"/>
              </a:srgbClr>
            </a:solidFill>
            <a:ln w="28575">
              <a:solidFill>
                <a:schemeClr val="tx1"/>
              </a:solidFill>
              <a:miter lim="800000"/>
              <a:headEnd/>
              <a:tailEnd/>
            </a:ln>
            <a:effectLst/>
          </p:spPr>
          <p:txBody>
            <a:bodyPr wrap="none" anchor="ctr"/>
            <a:lstStyle/>
            <a:p>
              <a:endParaRPr lang="zh-CN" altLang="en-US"/>
            </a:p>
          </p:txBody>
        </p:sp>
        <p:sp>
          <p:nvSpPr>
            <p:cNvPr id="19" name="Line 25"/>
            <p:cNvSpPr>
              <a:spLocks noChangeShapeType="1"/>
            </p:cNvSpPr>
            <p:nvPr/>
          </p:nvSpPr>
          <p:spPr bwMode="auto">
            <a:xfrm>
              <a:off x="7020272" y="2996951"/>
              <a:ext cx="360040" cy="144017"/>
            </a:xfrm>
            <a:prstGeom prst="line">
              <a:avLst/>
            </a:prstGeom>
            <a:noFill/>
            <a:ln w="12700">
              <a:solidFill>
                <a:schemeClr val="tx1"/>
              </a:solidFill>
              <a:prstDash val="dash"/>
              <a:round/>
              <a:headEnd/>
              <a:tailEnd type="triangle" w="med" len="med"/>
            </a:ln>
            <a:effectLst/>
          </p:spPr>
          <p:txBody>
            <a:bodyPr/>
            <a:lstStyle/>
            <a:p>
              <a:endParaRPr lang="zh-CN" altLang="en-US"/>
            </a:p>
          </p:txBody>
        </p:sp>
        <p:sp>
          <p:nvSpPr>
            <p:cNvPr id="20" name="Text Box 27"/>
            <p:cNvSpPr txBox="1">
              <a:spLocks noChangeArrowheads="1"/>
            </p:cNvSpPr>
            <p:nvPr/>
          </p:nvSpPr>
          <p:spPr bwMode="auto">
            <a:xfrm>
              <a:off x="7452320" y="2852936"/>
              <a:ext cx="660400" cy="338554"/>
            </a:xfrm>
            <a:prstGeom prst="rect">
              <a:avLst/>
            </a:prstGeom>
            <a:noFill/>
            <a:ln w="9525">
              <a:noFill/>
              <a:miter lim="800000"/>
              <a:headEnd/>
              <a:tailEnd/>
            </a:ln>
            <a:effectLst/>
          </p:spPr>
          <p:txBody>
            <a:bodyPr wrap="square">
              <a:spAutoFit/>
            </a:bodyPr>
            <a:lstStyle/>
            <a:p>
              <a:pPr>
                <a:spcBef>
                  <a:spcPct val="50000"/>
                </a:spcBef>
              </a:pPr>
              <a:r>
                <a:rPr lang="en-US" altLang="zh-CN" sz="1600" dirty="0">
                  <a:latin typeface="Times New Roman" pitchFamily="18" charset="0"/>
                </a:rPr>
                <a:t>uses</a:t>
              </a:r>
            </a:p>
          </p:txBody>
        </p:sp>
        <p:sp>
          <p:nvSpPr>
            <p:cNvPr id="21" name="AutoShape 29"/>
            <p:cNvSpPr>
              <a:spLocks noChangeArrowheads="1"/>
            </p:cNvSpPr>
            <p:nvPr/>
          </p:nvSpPr>
          <p:spPr bwMode="auto">
            <a:xfrm>
              <a:off x="6962775" y="3702051"/>
              <a:ext cx="441325" cy="242888"/>
            </a:xfrm>
            <a:prstGeom prst="roundRect">
              <a:avLst>
                <a:gd name="adj" fmla="val 16667"/>
              </a:avLst>
            </a:prstGeom>
            <a:solidFill>
              <a:srgbClr val="FFFFCC"/>
            </a:solidFill>
            <a:ln w="9525">
              <a:solidFill>
                <a:schemeClr val="tx1"/>
              </a:solidFill>
              <a:round/>
              <a:headEnd/>
              <a:tailEnd/>
            </a:ln>
            <a:effectLst/>
          </p:spPr>
          <p:txBody>
            <a:bodyPr wrap="none" anchor="ctr"/>
            <a:lstStyle/>
            <a:p>
              <a:pPr algn="ctr"/>
              <a:endParaRPr lang="zh-CN" altLang="zh-CN" sz="2400">
                <a:latin typeface="Times New Roman" pitchFamily="18" charset="0"/>
              </a:endParaRPr>
            </a:p>
          </p:txBody>
        </p:sp>
        <p:sp>
          <p:nvSpPr>
            <p:cNvPr id="22" name="Oval 30">
              <a:hlinkClick r:id="rId2" action="ppaction://hlinksldjump"/>
            </p:cNvPr>
            <p:cNvSpPr>
              <a:spLocks noChangeArrowheads="1"/>
            </p:cNvSpPr>
            <p:nvPr/>
          </p:nvSpPr>
          <p:spPr bwMode="auto">
            <a:xfrm>
              <a:off x="6962775" y="4065588"/>
              <a:ext cx="385763" cy="303213"/>
            </a:xfrm>
            <a:prstGeom prst="ellipse">
              <a:avLst/>
            </a:prstGeom>
            <a:solidFill>
              <a:srgbClr val="FFCC00"/>
            </a:solidFill>
            <a:ln w="9525">
              <a:solidFill>
                <a:schemeClr val="tx1"/>
              </a:solidFill>
              <a:round/>
              <a:headEnd/>
              <a:tailEnd/>
            </a:ln>
            <a:effectLst/>
          </p:spPr>
          <p:txBody>
            <a:bodyPr wrap="none" anchor="ctr"/>
            <a:lstStyle/>
            <a:p>
              <a:pPr algn="ctr"/>
              <a:endParaRPr lang="zh-CN" altLang="zh-CN" sz="2000">
                <a:latin typeface="Times New Roman" pitchFamily="18" charset="0"/>
              </a:endParaRPr>
            </a:p>
          </p:txBody>
        </p:sp>
        <p:sp>
          <p:nvSpPr>
            <p:cNvPr id="23" name="Text Box 31"/>
            <p:cNvSpPr txBox="1">
              <a:spLocks noChangeArrowheads="1"/>
            </p:cNvSpPr>
            <p:nvPr/>
          </p:nvSpPr>
          <p:spPr bwMode="auto">
            <a:xfrm>
              <a:off x="7380312" y="3645024"/>
              <a:ext cx="1072777" cy="338554"/>
            </a:xfrm>
            <a:prstGeom prst="rect">
              <a:avLst/>
            </a:prstGeom>
            <a:noFill/>
            <a:ln w="9525">
              <a:noFill/>
              <a:miter lim="800000"/>
              <a:headEnd/>
              <a:tailEnd/>
            </a:ln>
            <a:effectLst/>
          </p:spPr>
          <p:txBody>
            <a:bodyPr wrap="square">
              <a:spAutoFit/>
            </a:bodyPr>
            <a:lstStyle/>
            <a:p>
              <a:pPr>
                <a:spcBef>
                  <a:spcPct val="50000"/>
                </a:spcBef>
              </a:pPr>
              <a:r>
                <a:rPr lang="en-US" altLang="zh-CN" sz="1600" dirty="0">
                  <a:latin typeface="Times New Roman" pitchFamily="18" charset="0"/>
                </a:rPr>
                <a:t>executable</a:t>
              </a:r>
            </a:p>
          </p:txBody>
        </p:sp>
        <p:sp>
          <p:nvSpPr>
            <p:cNvPr id="24" name="Text Box 32"/>
            <p:cNvSpPr txBox="1">
              <a:spLocks noChangeArrowheads="1"/>
            </p:cNvSpPr>
            <p:nvPr/>
          </p:nvSpPr>
          <p:spPr bwMode="auto">
            <a:xfrm>
              <a:off x="7380312" y="4077072"/>
              <a:ext cx="784745" cy="338554"/>
            </a:xfrm>
            <a:prstGeom prst="rect">
              <a:avLst/>
            </a:prstGeom>
            <a:noFill/>
            <a:ln w="9525">
              <a:noFill/>
              <a:miter lim="800000"/>
              <a:headEnd/>
              <a:tailEnd/>
            </a:ln>
            <a:effectLst/>
          </p:spPr>
          <p:txBody>
            <a:bodyPr wrap="square">
              <a:spAutoFit/>
            </a:bodyPr>
            <a:lstStyle/>
            <a:p>
              <a:pPr>
                <a:spcBef>
                  <a:spcPct val="50000"/>
                </a:spcBef>
              </a:pPr>
              <a:r>
                <a:rPr lang="en-US" altLang="zh-CN" sz="1600" dirty="0">
                  <a:latin typeface="Times New Roman" pitchFamily="18" charset="0"/>
                </a:rPr>
                <a:t>library</a:t>
              </a:r>
            </a:p>
          </p:txBody>
        </p:sp>
        <p:sp>
          <p:nvSpPr>
            <p:cNvPr id="25" name="Line 37"/>
            <p:cNvSpPr>
              <a:spLocks noChangeShapeType="1"/>
            </p:cNvSpPr>
            <p:nvPr/>
          </p:nvSpPr>
          <p:spPr bwMode="auto">
            <a:xfrm>
              <a:off x="7018338" y="3303589"/>
              <a:ext cx="361974" cy="125412"/>
            </a:xfrm>
            <a:prstGeom prst="line">
              <a:avLst/>
            </a:prstGeom>
            <a:noFill/>
            <a:ln w="12700">
              <a:solidFill>
                <a:srgbClr val="008000"/>
              </a:solidFill>
              <a:round/>
              <a:headEnd/>
              <a:tailEnd type="triangle" w="med" len="med"/>
            </a:ln>
            <a:effectLst/>
          </p:spPr>
          <p:txBody>
            <a:bodyPr/>
            <a:lstStyle/>
            <a:p>
              <a:endParaRPr lang="zh-CN" altLang="en-US"/>
            </a:p>
          </p:txBody>
        </p:sp>
        <p:sp>
          <p:nvSpPr>
            <p:cNvPr id="26" name="Text Box 38"/>
            <p:cNvSpPr txBox="1">
              <a:spLocks noChangeArrowheads="1"/>
            </p:cNvSpPr>
            <p:nvPr/>
          </p:nvSpPr>
          <p:spPr bwMode="auto">
            <a:xfrm>
              <a:off x="7452320" y="3212976"/>
              <a:ext cx="660400" cy="338554"/>
            </a:xfrm>
            <a:prstGeom prst="rect">
              <a:avLst/>
            </a:prstGeom>
            <a:noFill/>
            <a:ln w="9525">
              <a:noFill/>
              <a:miter lim="800000"/>
              <a:headEnd/>
              <a:tailEnd/>
            </a:ln>
            <a:effectLst/>
          </p:spPr>
          <p:txBody>
            <a:bodyPr wrap="square">
              <a:spAutoFit/>
            </a:bodyPr>
            <a:lstStyle/>
            <a:p>
              <a:pPr>
                <a:spcBef>
                  <a:spcPct val="50000"/>
                </a:spcBef>
              </a:pPr>
              <a:r>
                <a:rPr lang="en-US" altLang="zh-CN" sz="1600" dirty="0">
                  <a:latin typeface="Times New Roman" pitchFamily="18" charset="0"/>
                </a:rPr>
                <a:t>reads</a:t>
              </a:r>
            </a:p>
          </p:txBody>
        </p:sp>
      </p:grpSp>
      <p:sp>
        <p:nvSpPr>
          <p:cNvPr id="29" name="Rectangle 40"/>
          <p:cNvSpPr>
            <a:spLocks noChangeArrowheads="1"/>
          </p:cNvSpPr>
          <p:nvPr/>
        </p:nvSpPr>
        <p:spPr bwMode="auto">
          <a:xfrm>
            <a:off x="4295801" y="5013176"/>
            <a:ext cx="1152525" cy="647700"/>
          </a:xfrm>
          <a:prstGeom prst="rect">
            <a:avLst/>
          </a:prstGeom>
          <a:solidFill>
            <a:srgbClr val="BBE0E3"/>
          </a:solidFill>
          <a:ln w="9525">
            <a:solidFill>
              <a:srgbClr val="000000"/>
            </a:solidFill>
            <a:miter lim="800000"/>
            <a:headEnd/>
            <a:tailEnd/>
          </a:ln>
          <a:effectLst/>
        </p:spPr>
        <p:txBody>
          <a:bodyPr wrap="none" anchor="ctr"/>
          <a:lstStyle/>
          <a:p>
            <a:pPr algn="ctr">
              <a:defRPr/>
            </a:pPr>
            <a:r>
              <a:rPr lang="en-US" altLang="zh-CN" sz="2000" kern="0">
                <a:solidFill>
                  <a:sysClr val="windowText" lastClr="000000"/>
                </a:solidFill>
              </a:rPr>
              <a:t>TCDS</a:t>
            </a:r>
          </a:p>
        </p:txBody>
      </p:sp>
      <p:grpSp>
        <p:nvGrpSpPr>
          <p:cNvPr id="37" name="组合 36"/>
          <p:cNvGrpSpPr/>
          <p:nvPr/>
        </p:nvGrpSpPr>
        <p:grpSpPr>
          <a:xfrm>
            <a:off x="5951984" y="4797152"/>
            <a:ext cx="1656184" cy="1008112"/>
            <a:chOff x="4427984" y="4797152"/>
            <a:chExt cx="1656184" cy="1008112"/>
          </a:xfrm>
        </p:grpSpPr>
        <p:sp>
          <p:nvSpPr>
            <p:cNvPr id="32" name="AutoShape 5"/>
            <p:cNvSpPr>
              <a:spLocks noChangeArrowheads="1"/>
            </p:cNvSpPr>
            <p:nvPr/>
          </p:nvSpPr>
          <p:spPr bwMode="auto">
            <a:xfrm>
              <a:off x="4427984" y="4797152"/>
              <a:ext cx="1656184" cy="1008112"/>
            </a:xfrm>
            <a:prstGeom prst="roundRect">
              <a:avLst>
                <a:gd name="adj" fmla="val 16667"/>
              </a:avLst>
            </a:prstGeom>
            <a:solidFill>
              <a:srgbClr val="FFFFCC"/>
            </a:solidFill>
            <a:ln w="9525">
              <a:solidFill>
                <a:schemeClr val="tx1"/>
              </a:solidFill>
              <a:round/>
              <a:headEnd/>
              <a:tailEnd/>
            </a:ln>
            <a:effectLst/>
          </p:spPr>
          <p:txBody>
            <a:bodyPr wrap="none"/>
            <a:lstStyle/>
            <a:p>
              <a:pPr algn="ctr"/>
              <a:endParaRPr lang="en-US" altLang="zh-CN" sz="2800">
                <a:latin typeface="Times New Roman" pitchFamily="18" charset="0"/>
              </a:endParaRPr>
            </a:p>
            <a:p>
              <a:pPr algn="ctr"/>
              <a:endParaRPr lang="en-US" altLang="zh-CN">
                <a:latin typeface="Times New Roman" pitchFamily="18" charset="0"/>
              </a:endParaRPr>
            </a:p>
          </p:txBody>
        </p:sp>
        <p:sp>
          <p:nvSpPr>
            <p:cNvPr id="30" name="Oval 33"/>
            <p:cNvSpPr>
              <a:spLocks noChangeArrowheads="1"/>
            </p:cNvSpPr>
            <p:nvPr/>
          </p:nvSpPr>
          <p:spPr bwMode="auto">
            <a:xfrm>
              <a:off x="4499992" y="4869160"/>
              <a:ext cx="1512168" cy="864096"/>
            </a:xfrm>
            <a:prstGeom prst="ellipse">
              <a:avLst/>
            </a:prstGeom>
            <a:solidFill>
              <a:srgbClr val="FFCC00"/>
            </a:solidFill>
            <a:ln w="9525">
              <a:solidFill>
                <a:schemeClr val="tx1"/>
              </a:solidFill>
              <a:round/>
              <a:headEnd/>
              <a:tailEnd/>
            </a:ln>
            <a:effectLst/>
          </p:spPr>
          <p:txBody>
            <a:bodyPr wrap="none" anchor="ctr"/>
            <a:lstStyle/>
            <a:p>
              <a:pPr algn="ctr"/>
              <a:r>
                <a:rPr lang="en-US" altLang="zh-CN" sz="2000" dirty="0" err="1">
                  <a:latin typeface="Times New Roman" pitchFamily="18" charset="0"/>
                </a:rPr>
                <a:t>CalibFunSvc</a:t>
              </a:r>
              <a:endParaRPr lang="en-US" altLang="zh-CN" sz="2000" dirty="0">
                <a:latin typeface="Times New Roman" pitchFamily="18" charset="0"/>
              </a:endParaRPr>
            </a:p>
          </p:txBody>
        </p:sp>
      </p:grpSp>
      <p:pic>
        <p:nvPicPr>
          <p:cNvPr id="31" name="Picture 34" descr="user"/>
          <p:cNvPicPr>
            <a:picLocks noChangeAspect="1" noChangeArrowheads="1"/>
          </p:cNvPicPr>
          <p:nvPr/>
        </p:nvPicPr>
        <p:blipFill>
          <a:blip r:embed="rId3" cstate="print"/>
          <a:srcRect/>
          <a:stretch>
            <a:fillRect/>
          </a:stretch>
        </p:blipFill>
        <p:spPr bwMode="auto">
          <a:xfrm>
            <a:off x="6384032" y="2924944"/>
            <a:ext cx="1440160" cy="1370772"/>
          </a:xfrm>
          <a:prstGeom prst="rect">
            <a:avLst/>
          </a:prstGeom>
          <a:noFill/>
          <a:ln>
            <a:solidFill>
              <a:schemeClr val="tx1"/>
            </a:solidFill>
          </a:ln>
        </p:spPr>
      </p:pic>
      <p:sp>
        <p:nvSpPr>
          <p:cNvPr id="33" name="Line 25"/>
          <p:cNvSpPr>
            <a:spLocks noChangeShapeType="1"/>
          </p:cNvSpPr>
          <p:nvPr/>
        </p:nvSpPr>
        <p:spPr bwMode="auto">
          <a:xfrm flipV="1">
            <a:off x="2783632" y="4221088"/>
            <a:ext cx="0" cy="720080"/>
          </a:xfrm>
          <a:prstGeom prst="line">
            <a:avLst/>
          </a:prstGeom>
          <a:noFill/>
          <a:ln w="12700">
            <a:solidFill>
              <a:schemeClr val="tx1"/>
            </a:solidFill>
            <a:prstDash val="dash"/>
            <a:round/>
            <a:headEnd/>
            <a:tailEnd type="triangle" w="med" len="med"/>
          </a:ln>
          <a:effectLst/>
        </p:spPr>
        <p:txBody>
          <a:bodyPr/>
          <a:lstStyle/>
          <a:p>
            <a:endParaRPr lang="zh-CN" altLang="en-US"/>
          </a:p>
        </p:txBody>
      </p:sp>
      <p:sp>
        <p:nvSpPr>
          <p:cNvPr id="34" name="Line 37"/>
          <p:cNvSpPr>
            <a:spLocks noChangeShapeType="1"/>
          </p:cNvSpPr>
          <p:nvPr/>
        </p:nvSpPr>
        <p:spPr bwMode="auto">
          <a:xfrm flipV="1">
            <a:off x="3431704" y="3789040"/>
            <a:ext cx="576064" cy="72008"/>
          </a:xfrm>
          <a:prstGeom prst="line">
            <a:avLst/>
          </a:prstGeom>
          <a:noFill/>
          <a:ln w="12700">
            <a:solidFill>
              <a:srgbClr val="008000"/>
            </a:solidFill>
            <a:round/>
            <a:headEnd/>
            <a:tailEnd type="triangle" w="med" len="med"/>
          </a:ln>
          <a:effectLst/>
        </p:spPr>
        <p:txBody>
          <a:bodyPr/>
          <a:lstStyle/>
          <a:p>
            <a:endParaRPr lang="zh-CN" altLang="en-US"/>
          </a:p>
        </p:txBody>
      </p:sp>
      <p:sp>
        <p:nvSpPr>
          <p:cNvPr id="35" name="Line 37"/>
          <p:cNvSpPr>
            <a:spLocks noChangeShapeType="1"/>
          </p:cNvSpPr>
          <p:nvPr/>
        </p:nvSpPr>
        <p:spPr bwMode="auto">
          <a:xfrm flipH="1" flipV="1">
            <a:off x="3359696" y="5373216"/>
            <a:ext cx="936104" cy="0"/>
          </a:xfrm>
          <a:prstGeom prst="line">
            <a:avLst/>
          </a:prstGeom>
          <a:noFill/>
          <a:ln w="12700">
            <a:solidFill>
              <a:srgbClr val="008000"/>
            </a:solidFill>
            <a:round/>
            <a:headEnd/>
            <a:tailEnd type="triangle" w="med" len="med"/>
          </a:ln>
          <a:effectLst/>
        </p:spPr>
        <p:txBody>
          <a:bodyPr/>
          <a:lstStyle/>
          <a:p>
            <a:endParaRPr lang="zh-CN" altLang="en-US"/>
          </a:p>
        </p:txBody>
      </p:sp>
      <p:sp>
        <p:nvSpPr>
          <p:cNvPr id="36" name="Line 37"/>
          <p:cNvSpPr>
            <a:spLocks noChangeShapeType="1"/>
          </p:cNvSpPr>
          <p:nvPr/>
        </p:nvSpPr>
        <p:spPr bwMode="auto">
          <a:xfrm flipH="1" flipV="1">
            <a:off x="5447928" y="5301208"/>
            <a:ext cx="576064" cy="0"/>
          </a:xfrm>
          <a:prstGeom prst="line">
            <a:avLst/>
          </a:prstGeom>
          <a:noFill/>
          <a:ln w="12700">
            <a:solidFill>
              <a:srgbClr val="008000"/>
            </a:solidFill>
            <a:round/>
            <a:headEnd/>
            <a:tailEnd type="triangle" w="med" len="med"/>
          </a:ln>
          <a:effectLst/>
        </p:spPr>
        <p:txBody>
          <a:bodyPr/>
          <a:lstStyle/>
          <a:p>
            <a:endParaRPr lang="zh-CN" altLang="en-US"/>
          </a:p>
        </p:txBody>
      </p:sp>
      <p:sp>
        <p:nvSpPr>
          <p:cNvPr id="38" name="Line 25"/>
          <p:cNvSpPr>
            <a:spLocks noChangeShapeType="1"/>
          </p:cNvSpPr>
          <p:nvPr/>
        </p:nvSpPr>
        <p:spPr bwMode="auto">
          <a:xfrm flipH="1">
            <a:off x="6816080" y="4293096"/>
            <a:ext cx="360040" cy="576064"/>
          </a:xfrm>
          <a:prstGeom prst="line">
            <a:avLst/>
          </a:prstGeom>
          <a:noFill/>
          <a:ln w="12700">
            <a:solidFill>
              <a:schemeClr val="tx1"/>
            </a:solidFill>
            <a:prstDash val="dash"/>
            <a:round/>
            <a:headEnd/>
            <a:tailEnd type="triangle" w="med" len="med"/>
          </a:ln>
          <a:effectLst/>
        </p:spPr>
        <p:txBody>
          <a:bodyPr/>
          <a:lstStyle/>
          <a:p>
            <a:endParaRPr lang="zh-CN" altLang="en-US"/>
          </a:p>
        </p:txBody>
      </p:sp>
      <p:sp>
        <p:nvSpPr>
          <p:cNvPr id="39" name="圆角矩形标注 38"/>
          <p:cNvSpPr/>
          <p:nvPr/>
        </p:nvSpPr>
        <p:spPr>
          <a:xfrm>
            <a:off x="8184232" y="4869160"/>
            <a:ext cx="2088232" cy="1008112"/>
          </a:xfrm>
          <a:prstGeom prst="wedgeRoundRectCallout">
            <a:avLst>
              <a:gd name="adj1" fmla="val -80821"/>
              <a:gd name="adj2" fmla="val -8880"/>
              <a:gd name="adj3" fmla="val 16667"/>
            </a:avLst>
          </a:prstGeom>
          <a:solidFill>
            <a:srgbClr val="CC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dirty="0" err="1">
                <a:solidFill>
                  <a:schemeClr val="tx1"/>
                </a:solidFill>
              </a:rPr>
              <a:t>getLorentzAngle</a:t>
            </a:r>
            <a:r>
              <a:rPr lang="en-US" altLang="zh-CN" sz="1400" dirty="0">
                <a:solidFill>
                  <a:schemeClr val="tx1"/>
                </a:solidFill>
              </a:rPr>
              <a:t>(…)</a:t>
            </a:r>
          </a:p>
          <a:p>
            <a:r>
              <a:rPr lang="en-US" altLang="zh-CN" sz="1400" dirty="0" err="1">
                <a:solidFill>
                  <a:schemeClr val="tx1"/>
                </a:solidFill>
              </a:rPr>
              <a:t>getDriftV</a:t>
            </a:r>
            <a:r>
              <a:rPr lang="en-US" altLang="zh-CN" sz="1400" dirty="0">
                <a:solidFill>
                  <a:schemeClr val="tx1"/>
                </a:solidFill>
              </a:rPr>
              <a:t>(…)</a:t>
            </a:r>
          </a:p>
          <a:p>
            <a:r>
              <a:rPr lang="en-US" altLang="zh-CN" sz="1400" dirty="0">
                <a:solidFill>
                  <a:schemeClr val="tx1"/>
                </a:solidFill>
              </a:rPr>
              <a:t>getT0(…)</a:t>
            </a:r>
          </a:p>
          <a:p>
            <a:r>
              <a:rPr lang="en-US" altLang="zh-CN" sz="1400" dirty="0">
                <a:solidFill>
                  <a:schemeClr val="tx1"/>
                </a:solidFill>
              </a:rPr>
              <a:t>…</a:t>
            </a:r>
            <a:endParaRPr lang="zh-CN" altLang="en-US" sz="1400" dirty="0">
              <a:solidFill>
                <a:schemeClr val="tx1"/>
              </a:solidFill>
            </a:endParaRPr>
          </a:p>
        </p:txBody>
      </p:sp>
    </p:spTree>
    <p:extLst>
      <p:ext uri="{BB962C8B-B14F-4D97-AF65-F5344CB8AC3E}">
        <p14:creationId xmlns:p14="http://schemas.microsoft.com/office/powerpoint/2010/main" val="24243509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C94577-8E7D-4CE0-A374-A35EC024CBD9}"/>
              </a:ext>
            </a:extLst>
          </p:cNvPr>
          <p:cNvSpPr>
            <a:spLocks noGrp="1"/>
          </p:cNvSpPr>
          <p:nvPr>
            <p:ph type="title"/>
          </p:nvPr>
        </p:nvSpPr>
        <p:spPr/>
        <p:txBody>
          <a:bodyPr/>
          <a:lstStyle/>
          <a:p>
            <a:r>
              <a:rPr lang="zh-CN" altLang="en-US" dirty="0"/>
              <a:t>刻度常数管理</a:t>
            </a:r>
          </a:p>
        </p:txBody>
      </p:sp>
      <p:sp>
        <p:nvSpPr>
          <p:cNvPr id="4" name="灯片编号占位符 3">
            <a:extLst>
              <a:ext uri="{FF2B5EF4-FFF2-40B4-BE49-F238E27FC236}">
                <a16:creationId xmlns:a16="http://schemas.microsoft.com/office/drawing/2014/main" id="{8F32A89F-E9F6-44E5-BA60-DCD7EEA2BCFF}"/>
              </a:ext>
            </a:extLst>
          </p:cNvPr>
          <p:cNvSpPr>
            <a:spLocks noGrp="1"/>
          </p:cNvSpPr>
          <p:nvPr>
            <p:ph type="sldNum" sz="quarter" idx="12"/>
          </p:nvPr>
        </p:nvSpPr>
        <p:spPr/>
        <p:txBody>
          <a:bodyPr/>
          <a:lstStyle/>
          <a:p>
            <a:fld id="{0C913308-F349-4B6D-A68A-DD1791B4A57B}" type="slidenum">
              <a:rPr lang="zh-CN" altLang="en-US" smtClean="0"/>
              <a:pPr/>
              <a:t>127</a:t>
            </a:fld>
            <a:endParaRPr lang="zh-CN" altLang="en-US" dirty="0"/>
          </a:p>
        </p:txBody>
      </p:sp>
      <p:grpSp>
        <p:nvGrpSpPr>
          <p:cNvPr id="6" name="组合 5">
            <a:extLst>
              <a:ext uri="{FF2B5EF4-FFF2-40B4-BE49-F238E27FC236}">
                <a16:creationId xmlns:a16="http://schemas.microsoft.com/office/drawing/2014/main" id="{629280E8-7049-48FC-B23A-0A3BE414A29A}"/>
              </a:ext>
            </a:extLst>
          </p:cNvPr>
          <p:cNvGrpSpPr/>
          <p:nvPr/>
        </p:nvGrpSpPr>
        <p:grpSpPr>
          <a:xfrm>
            <a:off x="6744072" y="1970838"/>
            <a:ext cx="3528392" cy="3888432"/>
            <a:chOff x="4860032" y="1412776"/>
            <a:chExt cx="3528392" cy="3888432"/>
          </a:xfrm>
        </p:grpSpPr>
        <p:grpSp>
          <p:nvGrpSpPr>
            <p:cNvPr id="7" name="组合 6">
              <a:extLst>
                <a:ext uri="{FF2B5EF4-FFF2-40B4-BE49-F238E27FC236}">
                  <a16:creationId xmlns:a16="http://schemas.microsoft.com/office/drawing/2014/main" id="{D04BC8B7-4E79-499C-96E1-3FE977E67E24}"/>
                </a:ext>
              </a:extLst>
            </p:cNvPr>
            <p:cNvGrpSpPr/>
            <p:nvPr/>
          </p:nvGrpSpPr>
          <p:grpSpPr>
            <a:xfrm>
              <a:off x="4932040" y="1412776"/>
              <a:ext cx="1800200" cy="1169551"/>
              <a:chOff x="2567297" y="2564904"/>
              <a:chExt cx="2088232" cy="1169551"/>
            </a:xfrm>
          </p:grpSpPr>
          <p:sp>
            <p:nvSpPr>
              <p:cNvPr id="22" name="矩形 21">
                <a:extLst>
                  <a:ext uri="{FF2B5EF4-FFF2-40B4-BE49-F238E27FC236}">
                    <a16:creationId xmlns:a16="http://schemas.microsoft.com/office/drawing/2014/main" id="{8AE6913E-6BC9-45BB-AAB2-E4FD4AD7F7C2}"/>
                  </a:ext>
                </a:extLst>
              </p:cNvPr>
              <p:cNvSpPr/>
              <p:nvPr/>
            </p:nvSpPr>
            <p:spPr>
              <a:xfrm>
                <a:off x="2567297" y="2564904"/>
                <a:ext cx="2088232" cy="115212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8">
                <a:extLst>
                  <a:ext uri="{FF2B5EF4-FFF2-40B4-BE49-F238E27FC236}">
                    <a16:creationId xmlns:a16="http://schemas.microsoft.com/office/drawing/2014/main" id="{29449826-7952-4D14-859F-0D764CD413AB}"/>
                  </a:ext>
                </a:extLst>
              </p:cNvPr>
              <p:cNvSpPr txBox="1"/>
              <p:nvPr/>
            </p:nvSpPr>
            <p:spPr>
              <a:xfrm>
                <a:off x="2650826" y="2564904"/>
                <a:ext cx="1944216" cy="1169551"/>
              </a:xfrm>
              <a:prstGeom prst="rect">
                <a:avLst/>
              </a:prstGeom>
              <a:noFill/>
            </p:spPr>
            <p:txBody>
              <a:bodyPr wrap="square" rtlCol="0">
                <a:spAutoFit/>
              </a:bodyPr>
              <a:lstStyle/>
              <a:p>
                <a:pPr algn="ctr"/>
                <a:r>
                  <a:rPr lang="en-US" altLang="zh-CN" sz="1400" dirty="0" err="1"/>
                  <a:t>jobOption</a:t>
                </a:r>
                <a:endParaRPr lang="en-US" altLang="zh-CN" sz="1400" dirty="0"/>
              </a:p>
              <a:p>
                <a:r>
                  <a:rPr lang="en-US" altLang="zh-CN" sz="1400" dirty="0"/>
                  <a:t>Run: 50241</a:t>
                </a:r>
              </a:p>
              <a:p>
                <a:r>
                  <a:rPr lang="en-US" altLang="zh-CN" sz="1400" dirty="0"/>
                  <a:t>Boss </a:t>
                </a:r>
                <a:r>
                  <a:rPr lang="en-US" altLang="zh-CN" sz="1400" dirty="0" err="1"/>
                  <a:t>ver</a:t>
                </a:r>
                <a:r>
                  <a:rPr lang="en-US" altLang="zh-CN" sz="1400" dirty="0"/>
                  <a:t>: 6.6.5</a:t>
                </a:r>
              </a:p>
              <a:p>
                <a:r>
                  <a:rPr lang="en-US" altLang="zh-CN" sz="1400" dirty="0"/>
                  <a:t>Status: OK</a:t>
                </a:r>
              </a:p>
              <a:p>
                <a:r>
                  <a:rPr lang="en-US" altLang="zh-CN" sz="1400" dirty="0"/>
                  <a:t>…</a:t>
                </a:r>
                <a:endParaRPr lang="zh-CN" altLang="en-US" sz="1400" dirty="0"/>
              </a:p>
            </p:txBody>
          </p:sp>
        </p:grpSp>
        <p:sp>
          <p:nvSpPr>
            <p:cNvPr id="8" name="Oval 33">
              <a:extLst>
                <a:ext uri="{FF2B5EF4-FFF2-40B4-BE49-F238E27FC236}">
                  <a16:creationId xmlns:a16="http://schemas.microsoft.com/office/drawing/2014/main" id="{9F0FECB3-7AEC-4E7D-A81F-75BCCA47E076}"/>
                </a:ext>
              </a:extLst>
            </p:cNvPr>
            <p:cNvSpPr>
              <a:spLocks noChangeArrowheads="1"/>
            </p:cNvSpPr>
            <p:nvPr/>
          </p:nvSpPr>
          <p:spPr bwMode="auto">
            <a:xfrm>
              <a:off x="7164288" y="1556792"/>
              <a:ext cx="1224136" cy="802581"/>
            </a:xfrm>
            <a:prstGeom prst="ellipse">
              <a:avLst/>
            </a:prstGeom>
            <a:solidFill>
              <a:srgbClr val="FFCC00"/>
            </a:solidFill>
            <a:ln w="9525">
              <a:solidFill>
                <a:schemeClr val="tx1"/>
              </a:solidFill>
              <a:round/>
              <a:headEnd/>
              <a:tailEnd/>
            </a:ln>
            <a:effectLst/>
          </p:spPr>
          <p:txBody>
            <a:bodyPr wrap="none" anchor="ctr"/>
            <a:lstStyle/>
            <a:p>
              <a:pPr algn="ctr"/>
              <a:r>
                <a:rPr lang="en-US" altLang="zh-CN" sz="2000" dirty="0" err="1">
                  <a:latin typeface="Times New Roman" pitchFamily="18" charset="0"/>
                </a:rPr>
                <a:t>CalibUtil</a:t>
              </a:r>
              <a:endParaRPr lang="en-US" altLang="zh-CN" sz="2000" dirty="0">
                <a:latin typeface="Times New Roman" pitchFamily="18" charset="0"/>
              </a:endParaRPr>
            </a:p>
          </p:txBody>
        </p:sp>
        <p:sp>
          <p:nvSpPr>
            <p:cNvPr id="9" name="Line 25">
              <a:extLst>
                <a:ext uri="{FF2B5EF4-FFF2-40B4-BE49-F238E27FC236}">
                  <a16:creationId xmlns:a16="http://schemas.microsoft.com/office/drawing/2014/main" id="{D8FDB79F-6C2E-4EF2-BEB5-F6F9416BFD10}"/>
                </a:ext>
              </a:extLst>
            </p:cNvPr>
            <p:cNvSpPr>
              <a:spLocks noChangeShapeType="1"/>
            </p:cNvSpPr>
            <p:nvPr/>
          </p:nvSpPr>
          <p:spPr bwMode="auto">
            <a:xfrm flipV="1">
              <a:off x="6732240" y="1988840"/>
              <a:ext cx="432048" cy="0"/>
            </a:xfrm>
            <a:prstGeom prst="line">
              <a:avLst/>
            </a:prstGeom>
            <a:noFill/>
            <a:ln w="12700">
              <a:solidFill>
                <a:schemeClr val="tx1"/>
              </a:solidFill>
              <a:prstDash val="dash"/>
              <a:round/>
              <a:headEnd/>
              <a:tailEnd type="triangle" w="med" len="med"/>
            </a:ln>
            <a:effectLst/>
          </p:spPr>
          <p:txBody>
            <a:bodyPr/>
            <a:lstStyle/>
            <a:p>
              <a:endParaRPr lang="zh-CN" altLang="en-US"/>
            </a:p>
          </p:txBody>
        </p:sp>
        <p:grpSp>
          <p:nvGrpSpPr>
            <p:cNvPr id="10" name="组合 9">
              <a:extLst>
                <a:ext uri="{FF2B5EF4-FFF2-40B4-BE49-F238E27FC236}">
                  <a16:creationId xmlns:a16="http://schemas.microsoft.com/office/drawing/2014/main" id="{1D95E610-3DDE-4A85-BF09-15FC2D09F431}"/>
                </a:ext>
              </a:extLst>
            </p:cNvPr>
            <p:cNvGrpSpPr/>
            <p:nvPr/>
          </p:nvGrpSpPr>
          <p:grpSpPr>
            <a:xfrm>
              <a:off x="4860032" y="2708920"/>
              <a:ext cx="3528392" cy="2592288"/>
              <a:chOff x="4860032" y="2708920"/>
              <a:chExt cx="3528392" cy="2592288"/>
            </a:xfrm>
          </p:grpSpPr>
          <p:sp>
            <p:nvSpPr>
              <p:cNvPr id="12" name="矩形 11">
                <a:extLst>
                  <a:ext uri="{FF2B5EF4-FFF2-40B4-BE49-F238E27FC236}">
                    <a16:creationId xmlns:a16="http://schemas.microsoft.com/office/drawing/2014/main" id="{E0CDCE64-0615-4A3F-A8D7-3FE587C5334F}"/>
                  </a:ext>
                </a:extLst>
              </p:cNvPr>
              <p:cNvSpPr/>
              <p:nvPr/>
            </p:nvSpPr>
            <p:spPr>
              <a:xfrm>
                <a:off x="4860032" y="2708920"/>
                <a:ext cx="3528392" cy="2592288"/>
              </a:xfrm>
              <a:prstGeom prst="rect">
                <a:avLst/>
              </a:prstGeom>
              <a:solidFill>
                <a:srgbClr val="CCE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3">
                <a:extLst>
                  <a:ext uri="{FF2B5EF4-FFF2-40B4-BE49-F238E27FC236}">
                    <a16:creationId xmlns:a16="http://schemas.microsoft.com/office/drawing/2014/main" id="{68A6A826-57B5-46AB-963A-A0688CE49DB0}"/>
                  </a:ext>
                </a:extLst>
              </p:cNvPr>
              <p:cNvSpPr txBox="1"/>
              <p:nvPr/>
            </p:nvSpPr>
            <p:spPr>
              <a:xfrm>
                <a:off x="5148064" y="2780928"/>
                <a:ext cx="1872208" cy="338554"/>
              </a:xfrm>
              <a:prstGeom prst="rect">
                <a:avLst/>
              </a:prstGeom>
              <a:noFill/>
            </p:spPr>
            <p:txBody>
              <a:bodyPr wrap="square" rtlCol="0">
                <a:spAutoFit/>
              </a:bodyPr>
              <a:lstStyle/>
              <a:p>
                <a:r>
                  <a:rPr lang="en-US" altLang="zh-CN" sz="1600" dirty="0"/>
                  <a:t>Metadata in DB</a:t>
                </a:r>
                <a:endParaRPr lang="zh-CN" altLang="en-US" sz="1600" dirty="0"/>
              </a:p>
            </p:txBody>
          </p:sp>
          <p:sp>
            <p:nvSpPr>
              <p:cNvPr id="14" name="TextBox 16">
                <a:extLst>
                  <a:ext uri="{FF2B5EF4-FFF2-40B4-BE49-F238E27FC236}">
                    <a16:creationId xmlns:a16="http://schemas.microsoft.com/office/drawing/2014/main" id="{D42B3515-A30B-44EE-B886-D98FE0643A48}"/>
                  </a:ext>
                </a:extLst>
              </p:cNvPr>
              <p:cNvSpPr txBox="1"/>
              <p:nvPr/>
            </p:nvSpPr>
            <p:spPr>
              <a:xfrm>
                <a:off x="5220072" y="3501008"/>
                <a:ext cx="2808312" cy="276999"/>
              </a:xfrm>
              <a:prstGeom prst="rect">
                <a:avLst/>
              </a:prstGeom>
              <a:noFill/>
              <a:ln w="12700">
                <a:solidFill>
                  <a:srgbClr val="0070C0"/>
                </a:solidFill>
              </a:ln>
            </p:spPr>
            <p:txBody>
              <a:bodyPr wrap="square" rtlCol="0">
                <a:spAutoFit/>
              </a:bodyPr>
              <a:lstStyle/>
              <a:p>
                <a:r>
                  <a:rPr lang="en-US" altLang="zh-CN" sz="1200" dirty="0"/>
                  <a:t>50000    50100     6.6.5          OK     …</a:t>
                </a:r>
              </a:p>
            </p:txBody>
          </p:sp>
          <p:sp>
            <p:nvSpPr>
              <p:cNvPr id="15" name="TextBox 17">
                <a:extLst>
                  <a:ext uri="{FF2B5EF4-FFF2-40B4-BE49-F238E27FC236}">
                    <a16:creationId xmlns:a16="http://schemas.microsoft.com/office/drawing/2014/main" id="{CD20911C-375E-45C6-8295-971450BE4E52}"/>
                  </a:ext>
                </a:extLst>
              </p:cNvPr>
              <p:cNvSpPr txBox="1"/>
              <p:nvPr/>
            </p:nvSpPr>
            <p:spPr>
              <a:xfrm>
                <a:off x="6300192" y="4725144"/>
                <a:ext cx="492443" cy="400110"/>
              </a:xfrm>
              <a:prstGeom prst="rect">
                <a:avLst/>
              </a:prstGeom>
              <a:noFill/>
            </p:spPr>
            <p:txBody>
              <a:bodyPr vert="vert270" wrap="square" rtlCol="0">
                <a:spAutoFit/>
              </a:bodyPr>
              <a:lstStyle/>
              <a:p>
                <a:r>
                  <a:rPr lang="en-US" altLang="zh-CN" sz="2000" dirty="0"/>
                  <a:t>…</a:t>
                </a:r>
                <a:endParaRPr lang="zh-CN" altLang="en-US" sz="2000" dirty="0"/>
              </a:p>
            </p:txBody>
          </p:sp>
          <p:sp>
            <p:nvSpPr>
              <p:cNvPr id="16" name="矩形 15">
                <a:extLst>
                  <a:ext uri="{FF2B5EF4-FFF2-40B4-BE49-F238E27FC236}">
                    <a16:creationId xmlns:a16="http://schemas.microsoft.com/office/drawing/2014/main" id="{34CDBDEC-D532-47EE-B790-6C342738C0AC}"/>
                  </a:ext>
                </a:extLst>
              </p:cNvPr>
              <p:cNvSpPr/>
              <p:nvPr/>
            </p:nvSpPr>
            <p:spPr>
              <a:xfrm>
                <a:off x="5076056" y="3140968"/>
                <a:ext cx="723981" cy="276999"/>
              </a:xfrm>
              <a:prstGeom prst="rect">
                <a:avLst/>
              </a:prstGeom>
            </p:spPr>
            <p:txBody>
              <a:bodyPr wrap="none">
                <a:spAutoFit/>
              </a:bodyPr>
              <a:lstStyle/>
              <a:p>
                <a:r>
                  <a:rPr lang="en-US" altLang="zh-CN" sz="1200" dirty="0" err="1">
                    <a:solidFill>
                      <a:srgbClr val="000000"/>
                    </a:solidFill>
                  </a:rPr>
                  <a:t>runFrom</a:t>
                </a:r>
                <a:endParaRPr lang="zh-CN" altLang="en-US" dirty="0"/>
              </a:p>
            </p:txBody>
          </p:sp>
          <p:sp>
            <p:nvSpPr>
              <p:cNvPr id="17" name="矩形 16">
                <a:extLst>
                  <a:ext uri="{FF2B5EF4-FFF2-40B4-BE49-F238E27FC236}">
                    <a16:creationId xmlns:a16="http://schemas.microsoft.com/office/drawing/2014/main" id="{5E569640-2156-4F4A-B1E6-9ABA85741FF0}"/>
                  </a:ext>
                </a:extLst>
              </p:cNvPr>
              <p:cNvSpPr/>
              <p:nvPr/>
            </p:nvSpPr>
            <p:spPr>
              <a:xfrm>
                <a:off x="5796136" y="3140968"/>
                <a:ext cx="541302" cy="276999"/>
              </a:xfrm>
              <a:prstGeom prst="rect">
                <a:avLst/>
              </a:prstGeom>
            </p:spPr>
            <p:txBody>
              <a:bodyPr wrap="none">
                <a:spAutoFit/>
              </a:bodyPr>
              <a:lstStyle/>
              <a:p>
                <a:r>
                  <a:rPr lang="en-US" altLang="zh-CN" sz="1200" dirty="0" err="1">
                    <a:solidFill>
                      <a:srgbClr val="000000"/>
                    </a:solidFill>
                  </a:rPr>
                  <a:t>runTo</a:t>
                </a:r>
                <a:endParaRPr lang="zh-CN" altLang="en-US" dirty="0"/>
              </a:p>
            </p:txBody>
          </p:sp>
          <p:sp>
            <p:nvSpPr>
              <p:cNvPr id="18" name="矩形 17">
                <a:extLst>
                  <a:ext uri="{FF2B5EF4-FFF2-40B4-BE49-F238E27FC236}">
                    <a16:creationId xmlns:a16="http://schemas.microsoft.com/office/drawing/2014/main" id="{5695F441-8039-4789-96D1-748691391564}"/>
                  </a:ext>
                </a:extLst>
              </p:cNvPr>
              <p:cNvSpPr/>
              <p:nvPr/>
            </p:nvSpPr>
            <p:spPr>
              <a:xfrm>
                <a:off x="6372200" y="3140968"/>
                <a:ext cx="680314" cy="276999"/>
              </a:xfrm>
              <a:prstGeom prst="rect">
                <a:avLst/>
              </a:prstGeom>
            </p:spPr>
            <p:txBody>
              <a:bodyPr wrap="none">
                <a:spAutoFit/>
              </a:bodyPr>
              <a:lstStyle/>
              <a:p>
                <a:r>
                  <a:rPr lang="en-US" altLang="zh-CN" sz="1200" dirty="0" err="1">
                    <a:solidFill>
                      <a:srgbClr val="000000"/>
                    </a:solidFill>
                  </a:rPr>
                  <a:t>BossVer</a:t>
                </a:r>
                <a:endParaRPr lang="zh-CN" altLang="en-US" dirty="0"/>
              </a:p>
            </p:txBody>
          </p:sp>
          <p:sp>
            <p:nvSpPr>
              <p:cNvPr id="19" name="TextBox 26">
                <a:extLst>
                  <a:ext uri="{FF2B5EF4-FFF2-40B4-BE49-F238E27FC236}">
                    <a16:creationId xmlns:a16="http://schemas.microsoft.com/office/drawing/2014/main" id="{CA471F04-653D-4E48-B4BD-84990BDE3E1E}"/>
                  </a:ext>
                </a:extLst>
              </p:cNvPr>
              <p:cNvSpPr txBox="1"/>
              <p:nvPr/>
            </p:nvSpPr>
            <p:spPr>
              <a:xfrm>
                <a:off x="5220072" y="3965980"/>
                <a:ext cx="2808312" cy="276999"/>
              </a:xfrm>
              <a:prstGeom prst="rect">
                <a:avLst/>
              </a:prstGeom>
              <a:noFill/>
              <a:ln w="12700">
                <a:solidFill>
                  <a:srgbClr val="C00000"/>
                </a:solidFill>
              </a:ln>
            </p:spPr>
            <p:txBody>
              <a:bodyPr wrap="square" rtlCol="0">
                <a:spAutoFit/>
              </a:bodyPr>
              <a:lstStyle/>
              <a:p>
                <a:r>
                  <a:rPr lang="en-US" altLang="zh-CN" sz="1200" dirty="0"/>
                  <a:t>50101    50280      6.6.5          OK    …</a:t>
                </a:r>
              </a:p>
            </p:txBody>
          </p:sp>
          <p:sp>
            <p:nvSpPr>
              <p:cNvPr id="20" name="TextBox 27">
                <a:extLst>
                  <a:ext uri="{FF2B5EF4-FFF2-40B4-BE49-F238E27FC236}">
                    <a16:creationId xmlns:a16="http://schemas.microsoft.com/office/drawing/2014/main" id="{7191CB7C-7D03-442F-9913-67C4B9D2EE61}"/>
                  </a:ext>
                </a:extLst>
              </p:cNvPr>
              <p:cNvSpPr txBox="1"/>
              <p:nvPr/>
            </p:nvSpPr>
            <p:spPr>
              <a:xfrm>
                <a:off x="5220072" y="4437112"/>
                <a:ext cx="2808312" cy="276999"/>
              </a:xfrm>
              <a:prstGeom prst="rect">
                <a:avLst/>
              </a:prstGeom>
              <a:noFill/>
              <a:ln w="12700">
                <a:solidFill>
                  <a:srgbClr val="0070C0"/>
                </a:solidFill>
              </a:ln>
            </p:spPr>
            <p:txBody>
              <a:bodyPr wrap="square" rtlCol="0">
                <a:spAutoFit/>
              </a:bodyPr>
              <a:lstStyle/>
              <a:p>
                <a:r>
                  <a:rPr lang="en-US" altLang="zh-CN" sz="1200" dirty="0"/>
                  <a:t>50101    50280   6.6.5.p01      OK    …</a:t>
                </a:r>
              </a:p>
            </p:txBody>
          </p:sp>
          <p:sp>
            <p:nvSpPr>
              <p:cNvPr id="21" name="矩形 20">
                <a:extLst>
                  <a:ext uri="{FF2B5EF4-FFF2-40B4-BE49-F238E27FC236}">
                    <a16:creationId xmlns:a16="http://schemas.microsoft.com/office/drawing/2014/main" id="{2BD5929D-1549-4CA8-A261-0B5AF05395EE}"/>
                  </a:ext>
                </a:extLst>
              </p:cNvPr>
              <p:cNvSpPr/>
              <p:nvPr/>
            </p:nvSpPr>
            <p:spPr>
              <a:xfrm>
                <a:off x="7092280" y="3140968"/>
                <a:ext cx="780919" cy="276999"/>
              </a:xfrm>
              <a:prstGeom prst="rect">
                <a:avLst/>
              </a:prstGeom>
            </p:spPr>
            <p:txBody>
              <a:bodyPr wrap="none">
                <a:spAutoFit/>
              </a:bodyPr>
              <a:lstStyle/>
              <a:p>
                <a:r>
                  <a:rPr lang="en-US" altLang="zh-CN" sz="1200" dirty="0">
                    <a:solidFill>
                      <a:srgbClr val="000000"/>
                    </a:solidFill>
                  </a:rPr>
                  <a:t>Status   …</a:t>
                </a:r>
                <a:endParaRPr lang="zh-CN" altLang="en-US" dirty="0"/>
              </a:p>
            </p:txBody>
          </p:sp>
        </p:grpSp>
        <p:sp>
          <p:nvSpPr>
            <p:cNvPr id="11" name="Line 37">
              <a:extLst>
                <a:ext uri="{FF2B5EF4-FFF2-40B4-BE49-F238E27FC236}">
                  <a16:creationId xmlns:a16="http://schemas.microsoft.com/office/drawing/2014/main" id="{14F5B786-127F-4839-BDCF-72E18D34E475}"/>
                </a:ext>
              </a:extLst>
            </p:cNvPr>
            <p:cNvSpPr>
              <a:spLocks noChangeShapeType="1"/>
            </p:cNvSpPr>
            <p:nvPr/>
          </p:nvSpPr>
          <p:spPr bwMode="auto">
            <a:xfrm flipH="1">
              <a:off x="6660232" y="2348880"/>
              <a:ext cx="1080120" cy="1656184"/>
            </a:xfrm>
            <a:prstGeom prst="line">
              <a:avLst/>
            </a:prstGeom>
            <a:noFill/>
            <a:ln w="12700">
              <a:solidFill>
                <a:srgbClr val="008000"/>
              </a:solidFill>
              <a:round/>
              <a:headEnd/>
              <a:tailEnd type="triangle" w="med" len="med"/>
            </a:ln>
            <a:effectLst/>
          </p:spPr>
          <p:txBody>
            <a:bodyPr/>
            <a:lstStyle/>
            <a:p>
              <a:endParaRPr lang="zh-CN" altLang="en-US"/>
            </a:p>
          </p:txBody>
        </p:sp>
      </p:grpSp>
      <p:pic>
        <p:nvPicPr>
          <p:cNvPr id="24" name="图片 23">
            <a:extLst>
              <a:ext uri="{FF2B5EF4-FFF2-40B4-BE49-F238E27FC236}">
                <a16:creationId xmlns:a16="http://schemas.microsoft.com/office/drawing/2014/main" id="{0F689FB6-361C-4A25-8394-9D291876F115}"/>
              </a:ext>
            </a:extLst>
          </p:cNvPr>
          <p:cNvPicPr>
            <a:picLocks noChangeAspect="1"/>
          </p:cNvPicPr>
          <p:nvPr/>
        </p:nvPicPr>
        <p:blipFill>
          <a:blip r:embed="rId2"/>
          <a:stretch>
            <a:fillRect/>
          </a:stretch>
        </p:blipFill>
        <p:spPr>
          <a:xfrm>
            <a:off x="1410792" y="1387567"/>
            <a:ext cx="4353932" cy="4899924"/>
          </a:xfrm>
          <a:prstGeom prst="rect">
            <a:avLst/>
          </a:prstGeom>
        </p:spPr>
      </p:pic>
    </p:spTree>
    <p:extLst>
      <p:ext uri="{BB962C8B-B14F-4D97-AF65-F5344CB8AC3E}">
        <p14:creationId xmlns:p14="http://schemas.microsoft.com/office/powerpoint/2010/main" val="2314495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C2B607-6874-4CF8-A54A-122A117D4FE5}"/>
              </a:ext>
            </a:extLst>
          </p:cNvPr>
          <p:cNvSpPr>
            <a:spLocks noGrp="1"/>
          </p:cNvSpPr>
          <p:nvPr>
            <p:ph type="title"/>
          </p:nvPr>
        </p:nvSpPr>
        <p:spPr/>
        <p:txBody>
          <a:bodyPr/>
          <a:lstStyle/>
          <a:p>
            <a:pPr algn="l"/>
            <a:r>
              <a:rPr lang="en-US" altLang="zh-CN" dirty="0" err="1"/>
              <a:t>jobOption</a:t>
            </a:r>
            <a:r>
              <a:rPr lang="zh-CN" altLang="en-US" dirty="0"/>
              <a:t>中刻度设置</a:t>
            </a:r>
          </a:p>
        </p:txBody>
      </p:sp>
      <p:sp>
        <p:nvSpPr>
          <p:cNvPr id="4" name="灯片编号占位符 3">
            <a:extLst>
              <a:ext uri="{FF2B5EF4-FFF2-40B4-BE49-F238E27FC236}">
                <a16:creationId xmlns:a16="http://schemas.microsoft.com/office/drawing/2014/main" id="{C891D005-8934-436E-A1A7-17C650A4D3AB}"/>
              </a:ext>
            </a:extLst>
          </p:cNvPr>
          <p:cNvSpPr>
            <a:spLocks noGrp="1"/>
          </p:cNvSpPr>
          <p:nvPr>
            <p:ph type="sldNum" sz="quarter" idx="12"/>
          </p:nvPr>
        </p:nvSpPr>
        <p:spPr/>
        <p:txBody>
          <a:bodyPr/>
          <a:lstStyle/>
          <a:p>
            <a:fld id="{0C913308-F349-4B6D-A68A-DD1791B4A57B}" type="slidenum">
              <a:rPr lang="zh-CN" altLang="en-US" smtClean="0"/>
              <a:pPr/>
              <a:t>128</a:t>
            </a:fld>
            <a:endParaRPr lang="zh-CN" altLang="en-US" dirty="0"/>
          </a:p>
        </p:txBody>
      </p:sp>
      <p:pic>
        <p:nvPicPr>
          <p:cNvPr id="5" name="图片 4">
            <a:extLst>
              <a:ext uri="{FF2B5EF4-FFF2-40B4-BE49-F238E27FC236}">
                <a16:creationId xmlns:a16="http://schemas.microsoft.com/office/drawing/2014/main" id="{7F86F5BF-D9C0-4AAB-BB0E-8C7FBDCFC60B}"/>
              </a:ext>
            </a:extLst>
          </p:cNvPr>
          <p:cNvPicPr>
            <a:picLocks noChangeAspect="1"/>
          </p:cNvPicPr>
          <p:nvPr/>
        </p:nvPicPr>
        <p:blipFill>
          <a:blip r:embed="rId2"/>
          <a:stretch>
            <a:fillRect/>
          </a:stretch>
        </p:blipFill>
        <p:spPr>
          <a:xfrm>
            <a:off x="2063553" y="1772816"/>
            <a:ext cx="5194249" cy="1296144"/>
          </a:xfrm>
          <a:prstGeom prst="rect">
            <a:avLst/>
          </a:prstGeom>
        </p:spPr>
      </p:pic>
      <p:pic>
        <p:nvPicPr>
          <p:cNvPr id="6" name="图片 5">
            <a:extLst>
              <a:ext uri="{FF2B5EF4-FFF2-40B4-BE49-F238E27FC236}">
                <a16:creationId xmlns:a16="http://schemas.microsoft.com/office/drawing/2014/main" id="{07F8A5A5-B607-406C-8826-3A01A5D8B773}"/>
              </a:ext>
            </a:extLst>
          </p:cNvPr>
          <p:cNvPicPr>
            <a:picLocks noChangeAspect="1"/>
          </p:cNvPicPr>
          <p:nvPr/>
        </p:nvPicPr>
        <p:blipFill>
          <a:blip r:embed="rId3"/>
          <a:stretch>
            <a:fillRect/>
          </a:stretch>
        </p:blipFill>
        <p:spPr>
          <a:xfrm>
            <a:off x="2063552" y="3284985"/>
            <a:ext cx="5181600" cy="1628775"/>
          </a:xfrm>
          <a:prstGeom prst="rect">
            <a:avLst/>
          </a:prstGeom>
        </p:spPr>
      </p:pic>
      <p:sp>
        <p:nvSpPr>
          <p:cNvPr id="7" name="文本框 6">
            <a:extLst>
              <a:ext uri="{FF2B5EF4-FFF2-40B4-BE49-F238E27FC236}">
                <a16:creationId xmlns:a16="http://schemas.microsoft.com/office/drawing/2014/main" id="{02DF369A-C2AC-4E4D-AC3D-B5AB80F677F3}"/>
              </a:ext>
            </a:extLst>
          </p:cNvPr>
          <p:cNvSpPr txBox="1"/>
          <p:nvPr/>
        </p:nvSpPr>
        <p:spPr>
          <a:xfrm>
            <a:off x="7739443" y="2375119"/>
            <a:ext cx="1872208" cy="369332"/>
          </a:xfrm>
          <a:prstGeom prst="rect">
            <a:avLst/>
          </a:prstGeom>
          <a:noFill/>
        </p:spPr>
        <p:txBody>
          <a:bodyPr wrap="square" rtlCol="0">
            <a:spAutoFit/>
          </a:bodyPr>
          <a:lstStyle/>
          <a:p>
            <a:r>
              <a:rPr lang="zh-CN" altLang="en-US" dirty="0">
                <a:solidFill>
                  <a:srgbClr val="0070C0"/>
                </a:solidFill>
              </a:rPr>
              <a:t>刻度框架设置</a:t>
            </a:r>
          </a:p>
        </p:txBody>
      </p:sp>
      <p:sp>
        <p:nvSpPr>
          <p:cNvPr id="8" name="文本框 7">
            <a:extLst>
              <a:ext uri="{FF2B5EF4-FFF2-40B4-BE49-F238E27FC236}">
                <a16:creationId xmlns:a16="http://schemas.microsoft.com/office/drawing/2014/main" id="{52E7C825-8866-4CB5-B936-00DC26A043FE}"/>
              </a:ext>
            </a:extLst>
          </p:cNvPr>
          <p:cNvSpPr txBox="1"/>
          <p:nvPr/>
        </p:nvSpPr>
        <p:spPr>
          <a:xfrm>
            <a:off x="7739443" y="3941595"/>
            <a:ext cx="2304256" cy="369332"/>
          </a:xfrm>
          <a:prstGeom prst="rect">
            <a:avLst/>
          </a:prstGeom>
          <a:noFill/>
        </p:spPr>
        <p:txBody>
          <a:bodyPr wrap="square" rtlCol="0">
            <a:spAutoFit/>
          </a:bodyPr>
          <a:lstStyle/>
          <a:p>
            <a:r>
              <a:rPr lang="zh-CN" altLang="en-US" dirty="0">
                <a:solidFill>
                  <a:srgbClr val="0070C0"/>
                </a:solidFill>
              </a:rPr>
              <a:t>刻度常数及版本设置</a:t>
            </a:r>
          </a:p>
        </p:txBody>
      </p:sp>
      <p:cxnSp>
        <p:nvCxnSpPr>
          <p:cNvPr id="10" name="直接箭头连接符 9">
            <a:extLst>
              <a:ext uri="{FF2B5EF4-FFF2-40B4-BE49-F238E27FC236}">
                <a16:creationId xmlns:a16="http://schemas.microsoft.com/office/drawing/2014/main" id="{FCDF5F24-27F1-40BF-BABB-A7EB59202369}"/>
              </a:ext>
            </a:extLst>
          </p:cNvPr>
          <p:cNvCxnSpPr/>
          <p:nvPr/>
        </p:nvCxnSpPr>
        <p:spPr>
          <a:xfrm>
            <a:off x="5447928" y="2564904"/>
            <a:ext cx="2160240" cy="0"/>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4678F9BA-C3AB-467F-9061-2DC680F2DDBA}"/>
              </a:ext>
            </a:extLst>
          </p:cNvPr>
          <p:cNvCxnSpPr>
            <a:cxnSpLocks/>
          </p:cNvCxnSpPr>
          <p:nvPr/>
        </p:nvCxnSpPr>
        <p:spPr>
          <a:xfrm>
            <a:off x="5807968" y="4149080"/>
            <a:ext cx="1800200" cy="0"/>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A5552838-7FE0-4D62-9433-5187F7A0C3FA}"/>
              </a:ext>
            </a:extLst>
          </p:cNvPr>
          <p:cNvPicPr>
            <a:picLocks noChangeAspect="1"/>
          </p:cNvPicPr>
          <p:nvPr/>
        </p:nvPicPr>
        <p:blipFill>
          <a:blip r:embed="rId4"/>
          <a:stretch>
            <a:fillRect/>
          </a:stretch>
        </p:blipFill>
        <p:spPr>
          <a:xfrm>
            <a:off x="2063552" y="5344521"/>
            <a:ext cx="3816421" cy="240487"/>
          </a:xfrm>
          <a:prstGeom prst="rect">
            <a:avLst/>
          </a:prstGeom>
        </p:spPr>
      </p:pic>
      <p:cxnSp>
        <p:nvCxnSpPr>
          <p:cNvPr id="12" name="直接箭头连接符 11">
            <a:extLst>
              <a:ext uri="{FF2B5EF4-FFF2-40B4-BE49-F238E27FC236}">
                <a16:creationId xmlns:a16="http://schemas.microsoft.com/office/drawing/2014/main" id="{06D8EEEC-C20E-4D45-BF4D-75104DB2FDBD}"/>
              </a:ext>
            </a:extLst>
          </p:cNvPr>
          <p:cNvCxnSpPr>
            <a:cxnSpLocks/>
          </p:cNvCxnSpPr>
          <p:nvPr/>
        </p:nvCxnSpPr>
        <p:spPr>
          <a:xfrm>
            <a:off x="3989681" y="4310928"/>
            <a:ext cx="0" cy="918273"/>
          </a:xfrm>
          <a:prstGeom prst="straightConnector1">
            <a:avLst/>
          </a:prstGeom>
          <a:ln w="285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77FAFA79-2129-407A-A1C7-3ECEE9C4A233}"/>
              </a:ext>
            </a:extLst>
          </p:cNvPr>
          <p:cNvPicPr>
            <a:picLocks noChangeAspect="1"/>
          </p:cNvPicPr>
          <p:nvPr/>
        </p:nvPicPr>
        <p:blipFill>
          <a:blip r:embed="rId5"/>
          <a:stretch>
            <a:fillRect/>
          </a:stretch>
        </p:blipFill>
        <p:spPr>
          <a:xfrm>
            <a:off x="2053815" y="5781751"/>
            <a:ext cx="4164780" cy="240486"/>
          </a:xfrm>
          <a:prstGeom prst="rect">
            <a:avLst/>
          </a:prstGeom>
        </p:spPr>
      </p:pic>
      <p:pic>
        <p:nvPicPr>
          <p:cNvPr id="15" name="图片 14">
            <a:extLst>
              <a:ext uri="{FF2B5EF4-FFF2-40B4-BE49-F238E27FC236}">
                <a16:creationId xmlns:a16="http://schemas.microsoft.com/office/drawing/2014/main" id="{562F4AD3-5DF0-462C-84AB-00B0A05EB4A8}"/>
              </a:ext>
            </a:extLst>
          </p:cNvPr>
          <p:cNvPicPr>
            <a:picLocks noChangeAspect="1"/>
          </p:cNvPicPr>
          <p:nvPr/>
        </p:nvPicPr>
        <p:blipFill>
          <a:blip r:embed="rId6"/>
          <a:stretch>
            <a:fillRect/>
          </a:stretch>
        </p:blipFill>
        <p:spPr>
          <a:xfrm>
            <a:off x="2068861" y="6227887"/>
            <a:ext cx="3733800" cy="228600"/>
          </a:xfrm>
          <a:prstGeom prst="rect">
            <a:avLst/>
          </a:prstGeom>
        </p:spPr>
      </p:pic>
      <p:sp>
        <p:nvSpPr>
          <p:cNvPr id="16" name="文本框 15">
            <a:extLst>
              <a:ext uri="{FF2B5EF4-FFF2-40B4-BE49-F238E27FC236}">
                <a16:creationId xmlns:a16="http://schemas.microsoft.com/office/drawing/2014/main" id="{EF2449CF-BF91-42A7-8787-BF413500988B}"/>
              </a:ext>
            </a:extLst>
          </p:cNvPr>
          <p:cNvSpPr txBox="1"/>
          <p:nvPr/>
        </p:nvSpPr>
        <p:spPr>
          <a:xfrm>
            <a:off x="6486844" y="5280097"/>
            <a:ext cx="1769397" cy="369332"/>
          </a:xfrm>
          <a:prstGeom prst="rect">
            <a:avLst/>
          </a:prstGeom>
          <a:noFill/>
        </p:spPr>
        <p:txBody>
          <a:bodyPr wrap="square" rtlCol="0">
            <a:spAutoFit/>
          </a:bodyPr>
          <a:lstStyle/>
          <a:p>
            <a:r>
              <a:rPr lang="zh-CN" altLang="en-US" dirty="0">
                <a:solidFill>
                  <a:srgbClr val="0070C0"/>
                </a:solidFill>
              </a:rPr>
              <a:t>用于模拟作业</a:t>
            </a:r>
          </a:p>
        </p:txBody>
      </p:sp>
      <p:sp>
        <p:nvSpPr>
          <p:cNvPr id="17" name="文本框 16">
            <a:extLst>
              <a:ext uri="{FF2B5EF4-FFF2-40B4-BE49-F238E27FC236}">
                <a16:creationId xmlns:a16="http://schemas.microsoft.com/office/drawing/2014/main" id="{A89B2117-57DC-4360-A22B-ABD98C6D6260}"/>
              </a:ext>
            </a:extLst>
          </p:cNvPr>
          <p:cNvSpPr txBox="1"/>
          <p:nvPr/>
        </p:nvSpPr>
        <p:spPr>
          <a:xfrm>
            <a:off x="6486842" y="5698263"/>
            <a:ext cx="2849518" cy="369332"/>
          </a:xfrm>
          <a:prstGeom prst="rect">
            <a:avLst/>
          </a:prstGeom>
          <a:noFill/>
        </p:spPr>
        <p:txBody>
          <a:bodyPr wrap="square" rtlCol="0">
            <a:spAutoFit/>
          </a:bodyPr>
          <a:lstStyle/>
          <a:p>
            <a:r>
              <a:rPr lang="zh-CN" altLang="en-US" dirty="0">
                <a:solidFill>
                  <a:srgbClr val="0070C0"/>
                </a:solidFill>
              </a:rPr>
              <a:t>重建模拟事例 </a:t>
            </a:r>
            <a:r>
              <a:rPr lang="en-US" altLang="zh-CN" dirty="0">
                <a:solidFill>
                  <a:srgbClr val="0070C0"/>
                </a:solidFill>
              </a:rPr>
              <a:t>(</a:t>
            </a:r>
            <a:r>
              <a:rPr lang="en-US" altLang="zh-CN" dirty="0" err="1">
                <a:solidFill>
                  <a:srgbClr val="0070C0"/>
                </a:solidFill>
              </a:rPr>
              <a:t>rtraw</a:t>
            </a:r>
            <a:r>
              <a:rPr lang="en-US" altLang="zh-CN" dirty="0">
                <a:solidFill>
                  <a:srgbClr val="0070C0"/>
                </a:solidFill>
              </a:rPr>
              <a:t>)</a:t>
            </a:r>
            <a:endParaRPr lang="zh-CN" altLang="en-US" dirty="0">
              <a:solidFill>
                <a:srgbClr val="0070C0"/>
              </a:solidFill>
            </a:endParaRPr>
          </a:p>
        </p:txBody>
      </p:sp>
      <p:sp>
        <p:nvSpPr>
          <p:cNvPr id="18" name="文本框 17">
            <a:extLst>
              <a:ext uri="{FF2B5EF4-FFF2-40B4-BE49-F238E27FC236}">
                <a16:creationId xmlns:a16="http://schemas.microsoft.com/office/drawing/2014/main" id="{7A547332-01FE-42D4-A167-97F8CF9E7275}"/>
              </a:ext>
            </a:extLst>
          </p:cNvPr>
          <p:cNvSpPr txBox="1"/>
          <p:nvPr/>
        </p:nvSpPr>
        <p:spPr>
          <a:xfrm>
            <a:off x="6463110" y="6188376"/>
            <a:ext cx="2849518" cy="369332"/>
          </a:xfrm>
          <a:prstGeom prst="rect">
            <a:avLst/>
          </a:prstGeom>
          <a:noFill/>
        </p:spPr>
        <p:txBody>
          <a:bodyPr wrap="square" rtlCol="0">
            <a:spAutoFit/>
          </a:bodyPr>
          <a:lstStyle/>
          <a:p>
            <a:r>
              <a:rPr lang="zh-CN" altLang="en-US" dirty="0">
                <a:solidFill>
                  <a:srgbClr val="0070C0"/>
                </a:solidFill>
              </a:rPr>
              <a:t>重建</a:t>
            </a:r>
            <a:r>
              <a:rPr lang="en-US" altLang="zh-CN" dirty="0">
                <a:solidFill>
                  <a:srgbClr val="0070C0"/>
                </a:solidFill>
              </a:rPr>
              <a:t>data (raw)</a:t>
            </a:r>
            <a:endParaRPr lang="zh-CN" altLang="en-US" dirty="0">
              <a:solidFill>
                <a:srgbClr val="0070C0"/>
              </a:solidFill>
            </a:endParaRPr>
          </a:p>
        </p:txBody>
      </p:sp>
    </p:spTree>
    <p:extLst>
      <p:ext uri="{BB962C8B-B14F-4D97-AF65-F5344CB8AC3E}">
        <p14:creationId xmlns:p14="http://schemas.microsoft.com/office/powerpoint/2010/main" val="42420472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CC91-9DBB-094A-8931-DE95FFA8E7F7}"/>
              </a:ext>
            </a:extLst>
          </p:cNvPr>
          <p:cNvSpPr>
            <a:spLocks noGrp="1"/>
          </p:cNvSpPr>
          <p:nvPr>
            <p:ph type="title"/>
          </p:nvPr>
        </p:nvSpPr>
        <p:spPr/>
        <p:txBody>
          <a:bodyPr>
            <a:normAutofit/>
          </a:bodyPr>
          <a:lstStyle/>
          <a:p>
            <a:r>
              <a:rPr lang="zh-CN" altLang="en-US" dirty="0"/>
              <a:t>提示</a:t>
            </a:r>
            <a:endParaRPr lang="en-US" dirty="0"/>
          </a:p>
        </p:txBody>
      </p:sp>
      <p:sp>
        <p:nvSpPr>
          <p:cNvPr id="3" name="Content Placeholder 2">
            <a:extLst>
              <a:ext uri="{FF2B5EF4-FFF2-40B4-BE49-F238E27FC236}">
                <a16:creationId xmlns:a16="http://schemas.microsoft.com/office/drawing/2014/main" id="{B3FEEA1D-8885-4E46-A949-959DD4C976A1}"/>
              </a:ext>
            </a:extLst>
          </p:cNvPr>
          <p:cNvSpPr>
            <a:spLocks noGrp="1"/>
          </p:cNvSpPr>
          <p:nvPr>
            <p:ph idx="1"/>
          </p:nvPr>
        </p:nvSpPr>
        <p:spPr>
          <a:xfrm>
            <a:off x="609600" y="1124058"/>
            <a:ext cx="10814992" cy="576063"/>
          </a:xfrm>
        </p:spPr>
        <p:txBody>
          <a:bodyPr>
            <a:normAutofit/>
          </a:bodyPr>
          <a:lstStyle/>
          <a:p>
            <a:pPr>
              <a:buFont typeface="Wingdings" pitchFamily="2" charset="2"/>
              <a:buChar char="Ø"/>
            </a:pPr>
            <a:r>
              <a:rPr lang="zh-CN" altLang="en-US" sz="2800" b="1" dirty="0">
                <a:solidFill>
                  <a:srgbClr val="C00000"/>
                </a:solidFill>
              </a:rPr>
              <a:t>不同</a:t>
            </a:r>
            <a:r>
              <a:rPr lang="en-US" altLang="zh-CN" sz="2800" b="1" dirty="0">
                <a:solidFill>
                  <a:srgbClr val="C00000"/>
                </a:solidFill>
              </a:rPr>
              <a:t>round</a:t>
            </a:r>
            <a:r>
              <a:rPr lang="zh-CN" altLang="en-US" sz="2800" b="1" dirty="0">
                <a:solidFill>
                  <a:srgbClr val="C00000"/>
                </a:solidFill>
              </a:rPr>
              <a:t>事例不要放在同一个</a:t>
            </a:r>
            <a:r>
              <a:rPr lang="en-US" altLang="zh-CN" sz="2800" b="1" dirty="0">
                <a:solidFill>
                  <a:srgbClr val="C00000"/>
                </a:solidFill>
              </a:rPr>
              <a:t>job</a:t>
            </a:r>
            <a:r>
              <a:rPr lang="zh-CN" altLang="en-US" sz="2800" b="1" dirty="0">
                <a:solidFill>
                  <a:srgbClr val="C00000"/>
                </a:solidFill>
              </a:rPr>
              <a:t>运行</a:t>
            </a:r>
            <a:endParaRPr lang="en-US" sz="2800" b="1" dirty="0">
              <a:solidFill>
                <a:srgbClr val="C00000"/>
              </a:solidFill>
            </a:endParaRPr>
          </a:p>
        </p:txBody>
      </p:sp>
      <p:sp>
        <p:nvSpPr>
          <p:cNvPr id="4" name="Slide Number Placeholder 3">
            <a:extLst>
              <a:ext uri="{FF2B5EF4-FFF2-40B4-BE49-F238E27FC236}">
                <a16:creationId xmlns:a16="http://schemas.microsoft.com/office/drawing/2014/main" id="{D9F14713-9F3C-8143-A524-D84358D1AC8F}"/>
              </a:ext>
            </a:extLst>
          </p:cNvPr>
          <p:cNvSpPr>
            <a:spLocks noGrp="1"/>
          </p:cNvSpPr>
          <p:nvPr>
            <p:ph type="sldNum" sz="quarter" idx="12"/>
          </p:nvPr>
        </p:nvSpPr>
        <p:spPr/>
        <p:txBody>
          <a:bodyPr/>
          <a:lstStyle/>
          <a:p>
            <a:fld id="{0C913308-F349-4B6D-A68A-DD1791B4A57B}" type="slidenum">
              <a:rPr lang="zh-CN" altLang="en-US" smtClean="0"/>
              <a:pPr/>
              <a:t>129</a:t>
            </a:fld>
            <a:endParaRPr lang="zh-CN" altLang="en-US" dirty="0"/>
          </a:p>
        </p:txBody>
      </p:sp>
      <p:pic>
        <p:nvPicPr>
          <p:cNvPr id="5" name="Picture 4">
            <a:extLst>
              <a:ext uri="{FF2B5EF4-FFF2-40B4-BE49-F238E27FC236}">
                <a16:creationId xmlns:a16="http://schemas.microsoft.com/office/drawing/2014/main" id="{42E987C4-02E2-1C4C-90F1-4504EA1D0110}"/>
              </a:ext>
            </a:extLst>
          </p:cNvPr>
          <p:cNvPicPr>
            <a:picLocks noChangeAspect="1"/>
          </p:cNvPicPr>
          <p:nvPr/>
        </p:nvPicPr>
        <p:blipFill>
          <a:blip r:embed="rId2"/>
          <a:stretch>
            <a:fillRect/>
          </a:stretch>
        </p:blipFill>
        <p:spPr>
          <a:xfrm>
            <a:off x="2505472" y="5884760"/>
            <a:ext cx="4968552" cy="822553"/>
          </a:xfrm>
          <a:prstGeom prst="rect">
            <a:avLst/>
          </a:prstGeom>
        </p:spPr>
      </p:pic>
      <p:pic>
        <p:nvPicPr>
          <p:cNvPr id="6" name="Picture 5">
            <a:extLst>
              <a:ext uri="{FF2B5EF4-FFF2-40B4-BE49-F238E27FC236}">
                <a16:creationId xmlns:a16="http://schemas.microsoft.com/office/drawing/2014/main" id="{30E9CCC4-2C42-AA42-9131-EA5ADBF14B10}"/>
              </a:ext>
            </a:extLst>
          </p:cNvPr>
          <p:cNvPicPr>
            <a:picLocks noChangeAspect="1"/>
          </p:cNvPicPr>
          <p:nvPr/>
        </p:nvPicPr>
        <p:blipFill>
          <a:blip r:embed="rId3"/>
          <a:stretch>
            <a:fillRect/>
          </a:stretch>
        </p:blipFill>
        <p:spPr>
          <a:xfrm>
            <a:off x="2505472" y="3354200"/>
            <a:ext cx="4968552" cy="2467490"/>
          </a:xfrm>
          <a:prstGeom prst="rect">
            <a:avLst/>
          </a:prstGeom>
        </p:spPr>
      </p:pic>
      <p:sp>
        <p:nvSpPr>
          <p:cNvPr id="7" name="TextBox 6">
            <a:extLst>
              <a:ext uri="{FF2B5EF4-FFF2-40B4-BE49-F238E27FC236}">
                <a16:creationId xmlns:a16="http://schemas.microsoft.com/office/drawing/2014/main" id="{F6DAAB93-CC1E-AD4B-927D-B5F04B39DEBE}"/>
              </a:ext>
            </a:extLst>
          </p:cNvPr>
          <p:cNvSpPr txBox="1"/>
          <p:nvPr/>
        </p:nvSpPr>
        <p:spPr>
          <a:xfrm>
            <a:off x="2217440" y="1759648"/>
            <a:ext cx="5256584" cy="369332"/>
          </a:xfrm>
          <a:prstGeom prst="rect">
            <a:avLst/>
          </a:prstGeom>
          <a:noFill/>
        </p:spPr>
        <p:txBody>
          <a:bodyPr wrap="square" rtlCol="0">
            <a:spAutoFit/>
          </a:bodyPr>
          <a:lstStyle/>
          <a:p>
            <a:r>
              <a:rPr lang="en-US" altLang="zh-CN" dirty="0"/>
              <a:t>2009</a:t>
            </a:r>
            <a:r>
              <a:rPr lang="zh-CN" altLang="en-US" dirty="0"/>
              <a:t>、</a:t>
            </a:r>
            <a:r>
              <a:rPr lang="en-US" altLang="zh-CN" dirty="0"/>
              <a:t>2012</a:t>
            </a:r>
            <a:r>
              <a:rPr lang="zh-CN" altLang="en-US" dirty="0"/>
              <a:t>年</a:t>
            </a:r>
            <a:r>
              <a:rPr lang="en-US" altLang="zh-CN" dirty="0"/>
              <a:t>psi’</a:t>
            </a:r>
            <a:r>
              <a:rPr lang="zh-CN" altLang="en-US" dirty="0"/>
              <a:t>事例在同一个</a:t>
            </a:r>
            <a:r>
              <a:rPr lang="en-US" altLang="zh-CN" dirty="0"/>
              <a:t>job</a:t>
            </a:r>
            <a:r>
              <a:rPr lang="zh-CN" altLang="en-US" dirty="0"/>
              <a:t>运行出错：</a:t>
            </a:r>
            <a:endParaRPr lang="en-US" dirty="0"/>
          </a:p>
        </p:txBody>
      </p:sp>
      <p:pic>
        <p:nvPicPr>
          <p:cNvPr id="8" name="Picture 7">
            <a:extLst>
              <a:ext uri="{FF2B5EF4-FFF2-40B4-BE49-F238E27FC236}">
                <a16:creationId xmlns:a16="http://schemas.microsoft.com/office/drawing/2014/main" id="{DAA771F7-2460-6547-B1E5-B6BD933E0745}"/>
              </a:ext>
            </a:extLst>
          </p:cNvPr>
          <p:cNvPicPr>
            <a:picLocks noChangeAspect="1"/>
          </p:cNvPicPr>
          <p:nvPr/>
        </p:nvPicPr>
        <p:blipFill>
          <a:blip r:embed="rId4"/>
          <a:stretch>
            <a:fillRect/>
          </a:stretch>
        </p:blipFill>
        <p:spPr>
          <a:xfrm>
            <a:off x="2217084" y="2128980"/>
            <a:ext cx="6699836" cy="1145568"/>
          </a:xfrm>
          <a:prstGeom prst="rect">
            <a:avLst/>
          </a:prstGeom>
        </p:spPr>
      </p:pic>
    </p:spTree>
    <p:extLst>
      <p:ext uri="{BB962C8B-B14F-4D97-AF65-F5344CB8AC3E}">
        <p14:creationId xmlns:p14="http://schemas.microsoft.com/office/powerpoint/2010/main" val="3598117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779E-FDB6-9E48-981F-4F9492C11C37}"/>
              </a:ext>
            </a:extLst>
          </p:cNvPr>
          <p:cNvSpPr>
            <a:spLocks noGrp="1"/>
          </p:cNvSpPr>
          <p:nvPr>
            <p:ph type="title"/>
          </p:nvPr>
        </p:nvSpPr>
        <p:spPr/>
        <p:txBody>
          <a:bodyPr/>
          <a:lstStyle/>
          <a:p>
            <a:r>
              <a:rPr lang="zh-CN" altLang="en-US" dirty="0"/>
              <a:t>事例的探测</a:t>
            </a:r>
            <a:endParaRPr lang="en-US" dirty="0"/>
          </a:p>
        </p:txBody>
      </p:sp>
      <p:sp>
        <p:nvSpPr>
          <p:cNvPr id="3" name="Slide Number Placeholder 2">
            <a:extLst>
              <a:ext uri="{FF2B5EF4-FFF2-40B4-BE49-F238E27FC236}">
                <a16:creationId xmlns:a16="http://schemas.microsoft.com/office/drawing/2014/main" id="{6EC69419-17CD-E64E-8D83-0C7CC4A1343D}"/>
              </a:ext>
            </a:extLst>
          </p:cNvPr>
          <p:cNvSpPr>
            <a:spLocks noGrp="1"/>
          </p:cNvSpPr>
          <p:nvPr>
            <p:ph type="sldNum" sz="quarter" idx="12"/>
          </p:nvPr>
        </p:nvSpPr>
        <p:spPr/>
        <p:txBody>
          <a:bodyPr/>
          <a:lstStyle/>
          <a:p>
            <a:fld id="{0C913308-F349-4B6D-A68A-DD1791B4A57B}" type="slidenum">
              <a:rPr lang="zh-CN" altLang="en-US" smtClean="0"/>
              <a:pPr/>
              <a:t>13</a:t>
            </a:fld>
            <a:endParaRPr lang="zh-CN" altLang="en-US" dirty="0"/>
          </a:p>
        </p:txBody>
      </p:sp>
      <p:pic>
        <p:nvPicPr>
          <p:cNvPr id="4" name="图片 1">
            <a:extLst>
              <a:ext uri="{FF2B5EF4-FFF2-40B4-BE49-F238E27FC236}">
                <a16:creationId xmlns:a16="http://schemas.microsoft.com/office/drawing/2014/main" id="{D2A7CFA9-73B1-064D-AAA6-815B5418E0D1}"/>
              </a:ext>
            </a:extLst>
          </p:cNvPr>
          <p:cNvPicPr>
            <a:picLocks noChangeAspect="1"/>
          </p:cNvPicPr>
          <p:nvPr/>
        </p:nvPicPr>
        <p:blipFill>
          <a:blip r:embed="rId2"/>
          <a:stretch>
            <a:fillRect/>
          </a:stretch>
        </p:blipFill>
        <p:spPr>
          <a:xfrm>
            <a:off x="7106284" y="2353965"/>
            <a:ext cx="4019607" cy="3902335"/>
          </a:xfrm>
          <a:prstGeom prst="rect">
            <a:avLst/>
          </a:prstGeom>
        </p:spPr>
      </p:pic>
      <p:pic>
        <p:nvPicPr>
          <p:cNvPr id="5" name="图片 3">
            <a:extLst>
              <a:ext uri="{FF2B5EF4-FFF2-40B4-BE49-F238E27FC236}">
                <a16:creationId xmlns:a16="http://schemas.microsoft.com/office/drawing/2014/main" id="{1940211F-1CD4-4241-AE42-DAD7A95276B0}"/>
              </a:ext>
            </a:extLst>
          </p:cNvPr>
          <p:cNvPicPr>
            <a:picLocks noChangeAspect="1"/>
          </p:cNvPicPr>
          <p:nvPr/>
        </p:nvPicPr>
        <p:blipFill>
          <a:blip r:embed="rId3"/>
          <a:stretch>
            <a:fillRect/>
          </a:stretch>
        </p:blipFill>
        <p:spPr>
          <a:xfrm>
            <a:off x="1055440" y="2353965"/>
            <a:ext cx="3878920" cy="3902335"/>
          </a:xfrm>
          <a:prstGeom prst="rect">
            <a:avLst/>
          </a:prstGeom>
        </p:spPr>
      </p:pic>
      <p:sp>
        <p:nvSpPr>
          <p:cNvPr id="6" name="TextBox 5">
            <a:extLst>
              <a:ext uri="{FF2B5EF4-FFF2-40B4-BE49-F238E27FC236}">
                <a16:creationId xmlns:a16="http://schemas.microsoft.com/office/drawing/2014/main" id="{D1E693AE-3402-D048-A82C-9B201BF1DDA3}"/>
              </a:ext>
            </a:extLst>
          </p:cNvPr>
          <p:cNvSpPr txBox="1"/>
          <p:nvPr/>
        </p:nvSpPr>
        <p:spPr>
          <a:xfrm>
            <a:off x="1528772" y="1556792"/>
            <a:ext cx="2664296" cy="461665"/>
          </a:xfrm>
          <a:prstGeom prst="rect">
            <a:avLst/>
          </a:prstGeom>
          <a:noFill/>
        </p:spPr>
        <p:txBody>
          <a:bodyPr wrap="square" rtlCol="0">
            <a:spAutoFit/>
          </a:bodyPr>
          <a:lstStyle/>
          <a:p>
            <a:pPr algn="ctr"/>
            <a:r>
              <a:rPr lang="en-US" sz="2400" dirty="0"/>
              <a:t>J/</a:t>
            </a:r>
            <a:r>
              <a:rPr lang="en-US" sz="2400" dirty="0">
                <a:latin typeface="Symbol" pitchFamily="2" charset="2"/>
              </a:rPr>
              <a:t>Y</a:t>
            </a:r>
            <a:r>
              <a:rPr lang="en-US" sz="2400" dirty="0">
                <a:sym typeface="Wingdings" pitchFamily="2" charset="2"/>
              </a:rPr>
              <a:t></a:t>
            </a:r>
            <a:r>
              <a:rPr lang="en-US" sz="2400" dirty="0">
                <a:latin typeface="Symbol" pitchFamily="2" charset="2"/>
                <a:sym typeface="Wingdings" pitchFamily="2" charset="2"/>
              </a:rPr>
              <a:t>p</a:t>
            </a:r>
            <a:r>
              <a:rPr lang="en-US" sz="2400" baseline="30000" dirty="0">
                <a:sym typeface="Wingdings" pitchFamily="2" charset="2"/>
              </a:rPr>
              <a:t>+</a:t>
            </a:r>
            <a:r>
              <a:rPr lang="en-US" sz="2400" dirty="0">
                <a:latin typeface="Symbol" pitchFamily="2" charset="2"/>
                <a:sym typeface="Wingdings" pitchFamily="2" charset="2"/>
              </a:rPr>
              <a:t>p</a:t>
            </a:r>
            <a:r>
              <a:rPr lang="en-US" sz="2400" baseline="30000" dirty="0">
                <a:sym typeface="Wingdings" pitchFamily="2" charset="2"/>
              </a:rPr>
              <a:t>-</a:t>
            </a:r>
            <a:r>
              <a:rPr lang="en-US" sz="2400" dirty="0">
                <a:latin typeface="Symbol" pitchFamily="2" charset="2"/>
                <a:sym typeface="Wingdings" pitchFamily="2" charset="2"/>
              </a:rPr>
              <a:t>p</a:t>
            </a:r>
            <a:r>
              <a:rPr lang="en-US" sz="2400" baseline="30000" dirty="0">
                <a:sym typeface="Wingdings" pitchFamily="2" charset="2"/>
              </a:rPr>
              <a:t>0</a:t>
            </a:r>
            <a:endParaRPr lang="en-US" sz="2400" baseline="30000" dirty="0"/>
          </a:p>
        </p:txBody>
      </p:sp>
      <p:sp>
        <p:nvSpPr>
          <p:cNvPr id="9" name="TextBox 8">
            <a:extLst>
              <a:ext uri="{FF2B5EF4-FFF2-40B4-BE49-F238E27FC236}">
                <a16:creationId xmlns:a16="http://schemas.microsoft.com/office/drawing/2014/main" id="{8FD3FA30-CB5A-8C4D-B079-E5AD0198D27A}"/>
              </a:ext>
            </a:extLst>
          </p:cNvPr>
          <p:cNvSpPr txBox="1"/>
          <p:nvPr/>
        </p:nvSpPr>
        <p:spPr>
          <a:xfrm>
            <a:off x="7261260" y="1422917"/>
            <a:ext cx="3878920" cy="830997"/>
          </a:xfrm>
          <a:prstGeom prst="rect">
            <a:avLst/>
          </a:prstGeom>
          <a:noFill/>
        </p:spPr>
        <p:txBody>
          <a:bodyPr wrap="square" rtlCol="0">
            <a:spAutoFit/>
          </a:bodyPr>
          <a:lstStyle/>
          <a:p>
            <a:pPr algn="ctr"/>
            <a:r>
              <a:rPr lang="en-US" sz="2400" dirty="0">
                <a:latin typeface="Symbol" pitchFamily="2" charset="2"/>
              </a:rPr>
              <a:t>Y(3686)</a:t>
            </a:r>
            <a:r>
              <a:rPr lang="en-US" sz="2400" dirty="0">
                <a:sym typeface="Wingdings" pitchFamily="2" charset="2"/>
              </a:rPr>
              <a:t></a:t>
            </a:r>
            <a:r>
              <a:rPr lang="en-US" sz="2400" dirty="0" err="1">
                <a:latin typeface="Symbol" pitchFamily="2" charset="2"/>
                <a:sym typeface="Wingdings" pitchFamily="2" charset="2"/>
              </a:rPr>
              <a:t>p</a:t>
            </a:r>
            <a:r>
              <a:rPr lang="en-US" sz="2400" baseline="30000" dirty="0" err="1">
                <a:sym typeface="Wingdings" pitchFamily="2" charset="2"/>
              </a:rPr>
              <a:t>+</a:t>
            </a:r>
            <a:r>
              <a:rPr lang="en-US" sz="2400" dirty="0" err="1">
                <a:latin typeface="Symbol" pitchFamily="2" charset="2"/>
                <a:sym typeface="Wingdings" pitchFamily="2" charset="2"/>
              </a:rPr>
              <a:t>p</a:t>
            </a:r>
            <a:r>
              <a:rPr lang="en-US" sz="2400" baseline="30000" dirty="0">
                <a:sym typeface="Wingdings" pitchFamily="2" charset="2"/>
              </a:rPr>
              <a:t>-</a:t>
            </a:r>
            <a:r>
              <a:rPr lang="en-US" sz="2400" dirty="0"/>
              <a:t> J/</a:t>
            </a:r>
            <a:r>
              <a:rPr lang="en-US" sz="2400" dirty="0">
                <a:latin typeface="Symbol" pitchFamily="2" charset="2"/>
              </a:rPr>
              <a:t>Y, </a:t>
            </a:r>
            <a:r>
              <a:rPr lang="en-US" sz="2400" dirty="0"/>
              <a:t>J/</a:t>
            </a:r>
            <a:r>
              <a:rPr lang="en-US" sz="2400" dirty="0" err="1">
                <a:latin typeface="Symbol" pitchFamily="2" charset="2"/>
              </a:rPr>
              <a:t>Y</a:t>
            </a:r>
            <a:r>
              <a:rPr lang="en-US" sz="2400" dirty="0" err="1">
                <a:latin typeface="Symbol" pitchFamily="2" charset="2"/>
                <a:sym typeface="Wingdings" pitchFamily="2" charset="2"/>
              </a:rPr>
              <a:t>m</a:t>
            </a:r>
            <a:r>
              <a:rPr lang="en-US" sz="2400" baseline="30000" dirty="0" err="1">
                <a:latin typeface="Symbol" pitchFamily="2" charset="2"/>
                <a:sym typeface="Wingdings" pitchFamily="2" charset="2"/>
              </a:rPr>
              <a:t>+</a:t>
            </a:r>
            <a:r>
              <a:rPr lang="en-US" sz="2400" dirty="0" err="1">
                <a:latin typeface="Symbol" pitchFamily="2" charset="2"/>
                <a:sym typeface="Wingdings" pitchFamily="2" charset="2"/>
              </a:rPr>
              <a:t>m</a:t>
            </a:r>
            <a:r>
              <a:rPr lang="en-US" sz="2400" baseline="30000" dirty="0">
                <a:latin typeface="Symbol" pitchFamily="2" charset="2"/>
                <a:sym typeface="Wingdings" pitchFamily="2" charset="2"/>
              </a:rPr>
              <a:t>-</a:t>
            </a:r>
            <a:endParaRPr lang="en-US" sz="2400" baseline="30000" dirty="0"/>
          </a:p>
        </p:txBody>
      </p:sp>
    </p:spTree>
    <p:extLst>
      <p:ext uri="{BB962C8B-B14F-4D97-AF65-F5344CB8AC3E}">
        <p14:creationId xmlns:p14="http://schemas.microsoft.com/office/powerpoint/2010/main" val="5797663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C0CB-9D87-0F4F-B462-A9D01338F704}"/>
              </a:ext>
            </a:extLst>
          </p:cNvPr>
          <p:cNvSpPr>
            <a:spLocks noGrp="1"/>
          </p:cNvSpPr>
          <p:nvPr>
            <p:ph type="title"/>
          </p:nvPr>
        </p:nvSpPr>
        <p:spPr/>
        <p:txBody>
          <a:bodyPr/>
          <a:lstStyle/>
          <a:p>
            <a:r>
              <a:rPr lang="en-US" altLang="zh-CN" dirty="0"/>
              <a:t>BESIII</a:t>
            </a:r>
            <a:r>
              <a:rPr lang="zh-CN" altLang="en-US" dirty="0"/>
              <a:t>探测器性能 </a:t>
            </a:r>
            <a:r>
              <a:rPr lang="en-US" altLang="zh-CN" dirty="0"/>
              <a:t>–</a:t>
            </a:r>
            <a:r>
              <a:rPr lang="zh-CN" altLang="en-US" dirty="0"/>
              <a:t> </a:t>
            </a:r>
            <a:r>
              <a:rPr lang="en-US" altLang="zh-CN" dirty="0"/>
              <a:t>MDC</a:t>
            </a:r>
            <a:r>
              <a:rPr lang="zh-CN" altLang="en-US" dirty="0"/>
              <a:t>寻迹</a:t>
            </a:r>
            <a:endParaRPr lang="en-US" dirty="0"/>
          </a:p>
        </p:txBody>
      </p:sp>
      <p:sp>
        <p:nvSpPr>
          <p:cNvPr id="4" name="Slide Number Placeholder 3">
            <a:extLst>
              <a:ext uri="{FF2B5EF4-FFF2-40B4-BE49-F238E27FC236}">
                <a16:creationId xmlns:a16="http://schemas.microsoft.com/office/drawing/2014/main" id="{FB96215C-7442-C54F-A33A-7410A37EC08A}"/>
              </a:ext>
            </a:extLst>
          </p:cNvPr>
          <p:cNvSpPr>
            <a:spLocks noGrp="1"/>
          </p:cNvSpPr>
          <p:nvPr>
            <p:ph type="sldNum" sz="quarter" idx="12"/>
          </p:nvPr>
        </p:nvSpPr>
        <p:spPr/>
        <p:txBody>
          <a:bodyPr/>
          <a:lstStyle/>
          <a:p>
            <a:fld id="{0C913308-F349-4B6D-A68A-DD1791B4A57B}" type="slidenum">
              <a:rPr lang="zh-CN" altLang="en-US" smtClean="0"/>
              <a:pPr/>
              <a:t>130</a:t>
            </a:fld>
            <a:endParaRPr lang="zh-CN" altLang="en-US" dirty="0"/>
          </a:p>
        </p:txBody>
      </p:sp>
      <p:pic>
        <p:nvPicPr>
          <p:cNvPr id="6" name="Picture 5">
            <a:extLst>
              <a:ext uri="{FF2B5EF4-FFF2-40B4-BE49-F238E27FC236}">
                <a16:creationId xmlns:a16="http://schemas.microsoft.com/office/drawing/2014/main" id="{A0E2D96F-5A7E-C14F-AB3C-5FA927C0BEC5}"/>
              </a:ext>
            </a:extLst>
          </p:cNvPr>
          <p:cNvPicPr>
            <a:picLocks noChangeAspect="1"/>
          </p:cNvPicPr>
          <p:nvPr/>
        </p:nvPicPr>
        <p:blipFill>
          <a:blip r:embed="rId2"/>
          <a:stretch>
            <a:fillRect/>
          </a:stretch>
        </p:blipFill>
        <p:spPr>
          <a:xfrm>
            <a:off x="6312024" y="2303320"/>
            <a:ext cx="3668952" cy="2655162"/>
          </a:xfrm>
          <a:prstGeom prst="rect">
            <a:avLst/>
          </a:prstGeom>
        </p:spPr>
      </p:pic>
      <p:sp>
        <p:nvSpPr>
          <p:cNvPr id="8" name="TextBox 7">
            <a:extLst>
              <a:ext uri="{FF2B5EF4-FFF2-40B4-BE49-F238E27FC236}">
                <a16:creationId xmlns:a16="http://schemas.microsoft.com/office/drawing/2014/main" id="{DCBAEBB4-F0B1-5C44-B63E-91ED435D4815}"/>
              </a:ext>
            </a:extLst>
          </p:cNvPr>
          <p:cNvSpPr txBox="1"/>
          <p:nvPr/>
        </p:nvSpPr>
        <p:spPr>
          <a:xfrm>
            <a:off x="6744072" y="1559830"/>
            <a:ext cx="2952328" cy="400110"/>
          </a:xfrm>
          <a:prstGeom prst="rect">
            <a:avLst/>
          </a:prstGeom>
          <a:noFill/>
        </p:spPr>
        <p:txBody>
          <a:bodyPr wrap="square" rtlCol="0">
            <a:spAutoFit/>
          </a:bodyPr>
          <a:lstStyle/>
          <a:p>
            <a:pPr algn="ctr"/>
            <a:r>
              <a:rPr lang="zh-CN" altLang="en-US" sz="2000" dirty="0"/>
              <a:t>动量分辨</a:t>
            </a:r>
            <a:endParaRPr lang="en-US" sz="2000" dirty="0"/>
          </a:p>
        </p:txBody>
      </p:sp>
      <p:grpSp>
        <p:nvGrpSpPr>
          <p:cNvPr id="3" name="组合 2">
            <a:extLst>
              <a:ext uri="{FF2B5EF4-FFF2-40B4-BE49-F238E27FC236}">
                <a16:creationId xmlns:a16="http://schemas.microsoft.com/office/drawing/2014/main" id="{A32C48E8-3CA2-4E14-8039-AA09EE0A9F11}"/>
              </a:ext>
            </a:extLst>
          </p:cNvPr>
          <p:cNvGrpSpPr/>
          <p:nvPr/>
        </p:nvGrpSpPr>
        <p:grpSpPr>
          <a:xfrm>
            <a:off x="1343472" y="1556792"/>
            <a:ext cx="3974877" cy="3600400"/>
            <a:chOff x="2207568" y="1700808"/>
            <a:chExt cx="3974877" cy="3600400"/>
          </a:xfrm>
        </p:grpSpPr>
        <p:pic>
          <p:nvPicPr>
            <p:cNvPr id="5" name="Picture 9">
              <a:extLst>
                <a:ext uri="{FF2B5EF4-FFF2-40B4-BE49-F238E27FC236}">
                  <a16:creationId xmlns:a16="http://schemas.microsoft.com/office/drawing/2014/main" id="{3B47AC47-D803-734A-9F22-88FA732F8C6B}"/>
                </a:ext>
              </a:extLst>
            </p:cNvPr>
            <p:cNvPicPr>
              <a:picLocks noChangeAspect="1" noChangeArrowheads="1"/>
            </p:cNvPicPr>
            <p:nvPr/>
          </p:nvPicPr>
          <p:blipFill rotWithShape="1">
            <a:blip r:embed="rId3" cstate="print"/>
            <a:srcRect/>
            <a:stretch/>
          </p:blipFill>
          <p:spPr bwMode="auto">
            <a:xfrm>
              <a:off x="2207568" y="2447336"/>
              <a:ext cx="3974877" cy="2853872"/>
            </a:xfrm>
            <a:prstGeom prst="rect">
              <a:avLst/>
            </a:prstGeom>
            <a:noFill/>
            <a:ln w="9525">
              <a:noFill/>
              <a:miter lim="800000"/>
              <a:headEnd/>
              <a:tailEnd/>
            </a:ln>
          </p:spPr>
        </p:pic>
        <p:sp>
          <p:nvSpPr>
            <p:cNvPr id="7" name="TextBox 6">
              <a:extLst>
                <a:ext uri="{FF2B5EF4-FFF2-40B4-BE49-F238E27FC236}">
                  <a16:creationId xmlns:a16="http://schemas.microsoft.com/office/drawing/2014/main" id="{22EC7AD3-C573-5541-A47D-37912EBA2743}"/>
                </a:ext>
              </a:extLst>
            </p:cNvPr>
            <p:cNvSpPr txBox="1"/>
            <p:nvPr/>
          </p:nvSpPr>
          <p:spPr>
            <a:xfrm>
              <a:off x="2783632" y="1700808"/>
              <a:ext cx="2952328" cy="400110"/>
            </a:xfrm>
            <a:prstGeom prst="rect">
              <a:avLst/>
            </a:prstGeom>
            <a:noFill/>
          </p:spPr>
          <p:txBody>
            <a:bodyPr wrap="square" rtlCol="0">
              <a:spAutoFit/>
            </a:bodyPr>
            <a:lstStyle/>
            <a:p>
              <a:pPr algn="ctr"/>
              <a:r>
                <a:rPr lang="en-US" sz="2000" dirty="0"/>
                <a:t>MDC</a:t>
              </a:r>
              <a:r>
                <a:rPr lang="zh-CN" altLang="en-US" sz="2000" dirty="0"/>
                <a:t>空间分辨</a:t>
              </a:r>
              <a:endParaRPr lang="en-US" sz="2000" dirty="0"/>
            </a:p>
          </p:txBody>
        </p:sp>
        <p:sp>
          <p:nvSpPr>
            <p:cNvPr id="9" name="TextBox 8">
              <a:extLst>
                <a:ext uri="{FF2B5EF4-FFF2-40B4-BE49-F238E27FC236}">
                  <a16:creationId xmlns:a16="http://schemas.microsoft.com/office/drawing/2014/main" id="{DE07D4CD-EF02-434B-9FF9-FA65DC5DA486}"/>
                </a:ext>
              </a:extLst>
            </p:cNvPr>
            <p:cNvSpPr txBox="1"/>
            <p:nvPr/>
          </p:nvSpPr>
          <p:spPr>
            <a:xfrm>
              <a:off x="4943872" y="2852936"/>
              <a:ext cx="1008112" cy="369332"/>
            </a:xfrm>
            <a:prstGeom prst="rect">
              <a:avLst/>
            </a:prstGeom>
            <a:noFill/>
          </p:spPr>
          <p:txBody>
            <a:bodyPr wrap="square" rtlCol="0">
              <a:spAutoFit/>
            </a:bodyPr>
            <a:lstStyle/>
            <a:p>
              <a:r>
                <a:rPr lang="en-US" dirty="0"/>
                <a:t>2013</a:t>
              </a:r>
            </a:p>
          </p:txBody>
        </p:sp>
      </p:grpSp>
      <p:sp>
        <p:nvSpPr>
          <p:cNvPr id="10" name="TextBox 9">
            <a:extLst>
              <a:ext uri="{FF2B5EF4-FFF2-40B4-BE49-F238E27FC236}">
                <a16:creationId xmlns:a16="http://schemas.microsoft.com/office/drawing/2014/main" id="{F78E73C1-8608-C147-9F39-6FAC93D228EA}"/>
              </a:ext>
            </a:extLst>
          </p:cNvPr>
          <p:cNvSpPr txBox="1"/>
          <p:nvPr/>
        </p:nvSpPr>
        <p:spPr>
          <a:xfrm>
            <a:off x="2518733" y="5786680"/>
            <a:ext cx="5760640" cy="369332"/>
          </a:xfrm>
          <a:prstGeom prst="rect">
            <a:avLst/>
          </a:prstGeom>
          <a:noFill/>
        </p:spPr>
        <p:txBody>
          <a:bodyPr wrap="square" rtlCol="0">
            <a:spAutoFit/>
          </a:bodyPr>
          <a:lstStyle/>
          <a:p>
            <a:r>
              <a:rPr lang="zh-CN" altLang="en-US" dirty="0"/>
              <a:t>空间分辨：</a:t>
            </a:r>
            <a:r>
              <a:rPr lang="en-US" altLang="zh-CN" dirty="0"/>
              <a:t>115 ~ 130</a:t>
            </a:r>
            <a:r>
              <a:rPr lang="en-US" altLang="zh-CN" dirty="0">
                <a:latin typeface="Symbol" pitchFamily="2" charset="2"/>
              </a:rPr>
              <a:t>m</a:t>
            </a:r>
            <a:r>
              <a:rPr lang="en-US" altLang="zh-CN" dirty="0"/>
              <a:t>m (</a:t>
            </a:r>
            <a:r>
              <a:rPr lang="zh-CN" altLang="en-US" dirty="0"/>
              <a:t>受噪声、本底影响有所变化</a:t>
            </a:r>
            <a:r>
              <a:rPr lang="en-US" altLang="zh-CN" dirty="0"/>
              <a:t>)</a:t>
            </a:r>
            <a:endParaRPr lang="en-US" dirty="0"/>
          </a:p>
        </p:txBody>
      </p:sp>
    </p:spTree>
    <p:extLst>
      <p:ext uri="{BB962C8B-B14F-4D97-AF65-F5344CB8AC3E}">
        <p14:creationId xmlns:p14="http://schemas.microsoft.com/office/powerpoint/2010/main" val="22669707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6BE2-4CCE-C541-B5A4-BE1C14CDAB0E}"/>
              </a:ext>
            </a:extLst>
          </p:cNvPr>
          <p:cNvSpPr>
            <a:spLocks noGrp="1"/>
          </p:cNvSpPr>
          <p:nvPr>
            <p:ph type="title"/>
          </p:nvPr>
        </p:nvSpPr>
        <p:spPr/>
        <p:txBody>
          <a:bodyPr/>
          <a:lstStyle/>
          <a:p>
            <a:r>
              <a:rPr lang="en-US" altLang="zh-CN" dirty="0"/>
              <a:t>BESIII</a:t>
            </a:r>
            <a:r>
              <a:rPr lang="zh-CN" altLang="en-US" dirty="0"/>
              <a:t>探测器性能 </a:t>
            </a:r>
            <a:r>
              <a:rPr lang="en-US" altLang="zh-CN" dirty="0"/>
              <a:t>--</a:t>
            </a:r>
            <a:r>
              <a:rPr lang="zh-CN" altLang="en-US" dirty="0"/>
              <a:t> </a:t>
            </a:r>
            <a:r>
              <a:rPr lang="en-US" altLang="zh-CN" dirty="0" err="1"/>
              <a:t>dE</a:t>
            </a:r>
            <a:r>
              <a:rPr lang="en-US" altLang="zh-CN" dirty="0"/>
              <a:t>/dx</a:t>
            </a:r>
            <a:endParaRPr lang="en-US" dirty="0"/>
          </a:p>
        </p:txBody>
      </p:sp>
      <p:sp>
        <p:nvSpPr>
          <p:cNvPr id="3" name="Slide Number Placeholder 2">
            <a:extLst>
              <a:ext uri="{FF2B5EF4-FFF2-40B4-BE49-F238E27FC236}">
                <a16:creationId xmlns:a16="http://schemas.microsoft.com/office/drawing/2014/main" id="{7A189A99-DC95-1A4F-B397-8C9EAEE0AA5E}"/>
              </a:ext>
            </a:extLst>
          </p:cNvPr>
          <p:cNvSpPr>
            <a:spLocks noGrp="1"/>
          </p:cNvSpPr>
          <p:nvPr>
            <p:ph type="sldNum" sz="quarter" idx="12"/>
          </p:nvPr>
        </p:nvSpPr>
        <p:spPr/>
        <p:txBody>
          <a:bodyPr/>
          <a:lstStyle/>
          <a:p>
            <a:fld id="{0C913308-F349-4B6D-A68A-DD1791B4A57B}" type="slidenum">
              <a:rPr lang="zh-CN" altLang="en-US" smtClean="0"/>
              <a:pPr/>
              <a:t>131</a:t>
            </a:fld>
            <a:endParaRPr lang="zh-CN" altLang="en-US" dirty="0"/>
          </a:p>
        </p:txBody>
      </p:sp>
      <p:pic>
        <p:nvPicPr>
          <p:cNvPr id="4" name="Picture 7">
            <a:extLst>
              <a:ext uri="{FF2B5EF4-FFF2-40B4-BE49-F238E27FC236}">
                <a16:creationId xmlns:a16="http://schemas.microsoft.com/office/drawing/2014/main" id="{9CCF118B-0253-5F4C-B4D4-FEF4D3BA1956}"/>
              </a:ext>
            </a:extLst>
          </p:cNvPr>
          <p:cNvPicPr>
            <a:picLocks noChangeAspect="1" noChangeArrowheads="1"/>
          </p:cNvPicPr>
          <p:nvPr/>
        </p:nvPicPr>
        <p:blipFill>
          <a:blip r:embed="rId2" cstate="print"/>
          <a:srcRect/>
          <a:stretch>
            <a:fillRect/>
          </a:stretch>
        </p:blipFill>
        <p:spPr bwMode="auto">
          <a:xfrm>
            <a:off x="3719737" y="2348880"/>
            <a:ext cx="4985049" cy="3353578"/>
          </a:xfrm>
          <a:prstGeom prst="rect">
            <a:avLst/>
          </a:prstGeom>
          <a:noFill/>
          <a:ln w="9525">
            <a:noFill/>
            <a:miter lim="800000"/>
            <a:headEnd/>
            <a:tailEnd/>
          </a:ln>
        </p:spPr>
      </p:pic>
      <p:sp>
        <p:nvSpPr>
          <p:cNvPr id="5" name="TextBox 4">
            <a:extLst>
              <a:ext uri="{FF2B5EF4-FFF2-40B4-BE49-F238E27FC236}">
                <a16:creationId xmlns:a16="http://schemas.microsoft.com/office/drawing/2014/main" id="{51DE24C9-556B-9847-810C-517A92D2EBE9}"/>
              </a:ext>
            </a:extLst>
          </p:cNvPr>
          <p:cNvSpPr txBox="1"/>
          <p:nvPr/>
        </p:nvSpPr>
        <p:spPr>
          <a:xfrm>
            <a:off x="4619836" y="1694988"/>
            <a:ext cx="2952328" cy="400110"/>
          </a:xfrm>
          <a:prstGeom prst="rect">
            <a:avLst/>
          </a:prstGeom>
          <a:noFill/>
        </p:spPr>
        <p:txBody>
          <a:bodyPr wrap="square" rtlCol="0">
            <a:spAutoFit/>
          </a:bodyPr>
          <a:lstStyle/>
          <a:p>
            <a:pPr algn="ctr"/>
            <a:r>
              <a:rPr lang="en-US" altLang="zh-CN" sz="2000" dirty="0" err="1"/>
              <a:t>dE</a:t>
            </a:r>
            <a:r>
              <a:rPr lang="en-US" altLang="zh-CN" sz="2000" dirty="0"/>
              <a:t>/dx</a:t>
            </a:r>
            <a:r>
              <a:rPr lang="zh-CN" altLang="en-US" sz="2000" dirty="0"/>
              <a:t>分辨</a:t>
            </a:r>
            <a:endParaRPr lang="en-US" sz="2000" dirty="0"/>
          </a:p>
        </p:txBody>
      </p:sp>
    </p:spTree>
    <p:extLst>
      <p:ext uri="{BB962C8B-B14F-4D97-AF65-F5344CB8AC3E}">
        <p14:creationId xmlns:p14="http://schemas.microsoft.com/office/powerpoint/2010/main" val="36729549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C7D3-B7CD-D541-8376-AB4A4332EBD0}"/>
              </a:ext>
            </a:extLst>
          </p:cNvPr>
          <p:cNvSpPr>
            <a:spLocks noGrp="1"/>
          </p:cNvSpPr>
          <p:nvPr>
            <p:ph type="title"/>
          </p:nvPr>
        </p:nvSpPr>
        <p:spPr/>
        <p:txBody>
          <a:bodyPr/>
          <a:lstStyle/>
          <a:p>
            <a:r>
              <a:rPr lang="en-US" altLang="zh-CN" dirty="0"/>
              <a:t>BESIII</a:t>
            </a:r>
            <a:r>
              <a:rPr lang="zh-CN" altLang="en-US" dirty="0"/>
              <a:t>探测器性能 </a:t>
            </a:r>
            <a:r>
              <a:rPr lang="en-US" altLang="zh-CN" dirty="0"/>
              <a:t>--</a:t>
            </a:r>
            <a:r>
              <a:rPr lang="zh-CN" altLang="en-US" dirty="0"/>
              <a:t> </a:t>
            </a:r>
            <a:r>
              <a:rPr lang="en-US" altLang="zh-CN" dirty="0"/>
              <a:t>TOF</a:t>
            </a:r>
            <a:endParaRPr lang="en-US" dirty="0"/>
          </a:p>
        </p:txBody>
      </p:sp>
      <p:sp>
        <p:nvSpPr>
          <p:cNvPr id="3" name="Slide Number Placeholder 2">
            <a:extLst>
              <a:ext uri="{FF2B5EF4-FFF2-40B4-BE49-F238E27FC236}">
                <a16:creationId xmlns:a16="http://schemas.microsoft.com/office/drawing/2014/main" id="{7B143275-C053-6341-8853-8CCE723FF2A8}"/>
              </a:ext>
            </a:extLst>
          </p:cNvPr>
          <p:cNvSpPr>
            <a:spLocks noGrp="1"/>
          </p:cNvSpPr>
          <p:nvPr>
            <p:ph type="sldNum" sz="quarter" idx="12"/>
          </p:nvPr>
        </p:nvSpPr>
        <p:spPr/>
        <p:txBody>
          <a:bodyPr/>
          <a:lstStyle/>
          <a:p>
            <a:fld id="{0C913308-F349-4B6D-A68A-DD1791B4A57B}" type="slidenum">
              <a:rPr lang="zh-CN" altLang="en-US" smtClean="0"/>
              <a:pPr/>
              <a:t>132</a:t>
            </a:fld>
            <a:endParaRPr lang="zh-CN" altLang="en-US" dirty="0"/>
          </a:p>
        </p:txBody>
      </p:sp>
      <p:graphicFrame>
        <p:nvGraphicFramePr>
          <p:cNvPr id="4" name="Table 3">
            <a:extLst>
              <a:ext uri="{FF2B5EF4-FFF2-40B4-BE49-F238E27FC236}">
                <a16:creationId xmlns:a16="http://schemas.microsoft.com/office/drawing/2014/main" id="{47E9A0AC-37B1-D744-ABD2-49E4A1046CBB}"/>
              </a:ext>
            </a:extLst>
          </p:cNvPr>
          <p:cNvGraphicFramePr>
            <a:graphicFrameLocks noGrp="1"/>
          </p:cNvGraphicFramePr>
          <p:nvPr>
            <p:extLst>
              <p:ext uri="{D42A27DB-BD31-4B8C-83A1-F6EECF244321}">
                <p14:modId xmlns:p14="http://schemas.microsoft.com/office/powerpoint/2010/main" val="3790218933"/>
              </p:ext>
            </p:extLst>
          </p:nvPr>
        </p:nvGraphicFramePr>
        <p:xfrm>
          <a:off x="3202360" y="2564904"/>
          <a:ext cx="6120680" cy="1890210"/>
        </p:xfrm>
        <a:graphic>
          <a:graphicData uri="http://schemas.openxmlformats.org/drawingml/2006/table">
            <a:tbl>
              <a:tblPr firstRow="1" bandRow="1">
                <a:tableStyleId>{5C22544A-7EE6-4342-B048-85BDC9FD1C3A}</a:tableStyleId>
              </a:tblPr>
              <a:tblGrid>
                <a:gridCol w="3060340">
                  <a:extLst>
                    <a:ext uri="{9D8B030D-6E8A-4147-A177-3AD203B41FA5}">
                      <a16:colId xmlns:a16="http://schemas.microsoft.com/office/drawing/2014/main" val="1580012703"/>
                    </a:ext>
                  </a:extLst>
                </a:gridCol>
                <a:gridCol w="3060340">
                  <a:extLst>
                    <a:ext uri="{9D8B030D-6E8A-4147-A177-3AD203B41FA5}">
                      <a16:colId xmlns:a16="http://schemas.microsoft.com/office/drawing/2014/main" val="2245894879"/>
                    </a:ext>
                  </a:extLst>
                </a:gridCol>
              </a:tblGrid>
              <a:tr h="630070">
                <a:tc>
                  <a:txBody>
                    <a:bodyPr/>
                    <a:lstStyle/>
                    <a:p>
                      <a:pPr algn="ctr"/>
                      <a:r>
                        <a:rPr lang="zh-CN" altLang="en-US" dirty="0"/>
                        <a:t>桶部</a:t>
                      </a:r>
                      <a:endParaRPr lang="en-US" dirty="0"/>
                    </a:p>
                  </a:txBody>
                  <a:tcPr anchor="ctr"/>
                </a:tc>
                <a:tc>
                  <a:txBody>
                    <a:bodyPr/>
                    <a:lstStyle/>
                    <a:p>
                      <a:pPr algn="ctr"/>
                      <a:r>
                        <a:rPr lang="en-US" altLang="zh-CN" dirty="0"/>
                        <a:t>68 </a:t>
                      </a:r>
                      <a:r>
                        <a:rPr lang="en-US" altLang="zh-CN" dirty="0" err="1"/>
                        <a:t>ps</a:t>
                      </a:r>
                      <a:endParaRPr lang="en-US" dirty="0"/>
                    </a:p>
                  </a:txBody>
                  <a:tcPr anchor="ctr"/>
                </a:tc>
                <a:extLst>
                  <a:ext uri="{0D108BD9-81ED-4DB2-BD59-A6C34878D82A}">
                    <a16:rowId xmlns:a16="http://schemas.microsoft.com/office/drawing/2014/main" val="871266231"/>
                  </a:ext>
                </a:extLst>
              </a:tr>
              <a:tr h="630070">
                <a:tc>
                  <a:txBody>
                    <a:bodyPr/>
                    <a:lstStyle/>
                    <a:p>
                      <a:pPr algn="ctr"/>
                      <a:r>
                        <a:rPr lang="zh-CN" altLang="en-US" dirty="0"/>
                        <a:t>端盖升级前</a:t>
                      </a:r>
                      <a:endParaRPr lang="en-US" dirty="0"/>
                    </a:p>
                  </a:txBody>
                  <a:tcPr anchor="ctr"/>
                </a:tc>
                <a:tc>
                  <a:txBody>
                    <a:bodyPr/>
                    <a:lstStyle/>
                    <a:p>
                      <a:pPr algn="ctr"/>
                      <a:r>
                        <a:rPr lang="en-US" altLang="zh-CN" dirty="0"/>
                        <a:t>98 </a:t>
                      </a:r>
                      <a:r>
                        <a:rPr lang="en-US" altLang="zh-CN" dirty="0" err="1"/>
                        <a:t>ps</a:t>
                      </a:r>
                      <a:endParaRPr lang="en-US" dirty="0"/>
                    </a:p>
                  </a:txBody>
                  <a:tcPr anchor="ctr"/>
                </a:tc>
                <a:extLst>
                  <a:ext uri="{0D108BD9-81ED-4DB2-BD59-A6C34878D82A}">
                    <a16:rowId xmlns:a16="http://schemas.microsoft.com/office/drawing/2014/main" val="1730899390"/>
                  </a:ext>
                </a:extLst>
              </a:tr>
              <a:tr h="630070">
                <a:tc>
                  <a:txBody>
                    <a:bodyPr/>
                    <a:lstStyle/>
                    <a:p>
                      <a:pPr algn="ctr"/>
                      <a:r>
                        <a:rPr lang="zh-CN" altLang="en-US" dirty="0"/>
                        <a:t>端盖升级后</a:t>
                      </a:r>
                      <a:endParaRPr lang="en-US" dirty="0"/>
                    </a:p>
                  </a:txBody>
                  <a:tcPr anchor="ctr"/>
                </a:tc>
                <a:tc>
                  <a:txBody>
                    <a:bodyPr/>
                    <a:lstStyle/>
                    <a:p>
                      <a:pPr algn="ctr"/>
                      <a:r>
                        <a:rPr lang="en-US" altLang="zh-CN" dirty="0"/>
                        <a:t>60 </a:t>
                      </a:r>
                      <a:r>
                        <a:rPr lang="en-US" altLang="zh-CN" dirty="0" err="1"/>
                        <a:t>ps</a:t>
                      </a:r>
                      <a:endParaRPr lang="en-US" dirty="0"/>
                    </a:p>
                  </a:txBody>
                  <a:tcPr anchor="ctr"/>
                </a:tc>
                <a:extLst>
                  <a:ext uri="{0D108BD9-81ED-4DB2-BD59-A6C34878D82A}">
                    <a16:rowId xmlns:a16="http://schemas.microsoft.com/office/drawing/2014/main" val="293586150"/>
                  </a:ext>
                </a:extLst>
              </a:tr>
            </a:tbl>
          </a:graphicData>
        </a:graphic>
      </p:graphicFrame>
      <p:sp>
        <p:nvSpPr>
          <p:cNvPr id="5" name="TextBox 4">
            <a:extLst>
              <a:ext uri="{FF2B5EF4-FFF2-40B4-BE49-F238E27FC236}">
                <a16:creationId xmlns:a16="http://schemas.microsoft.com/office/drawing/2014/main" id="{74A88FF5-18C1-0B4E-8F5D-354AFB00DE25}"/>
              </a:ext>
            </a:extLst>
          </p:cNvPr>
          <p:cNvSpPr txBox="1"/>
          <p:nvPr/>
        </p:nvSpPr>
        <p:spPr>
          <a:xfrm>
            <a:off x="4151784" y="1556792"/>
            <a:ext cx="4464496" cy="523220"/>
          </a:xfrm>
          <a:prstGeom prst="rect">
            <a:avLst/>
          </a:prstGeom>
          <a:noFill/>
        </p:spPr>
        <p:txBody>
          <a:bodyPr wrap="square" rtlCol="0">
            <a:spAutoFit/>
          </a:bodyPr>
          <a:lstStyle/>
          <a:p>
            <a:pPr algn="ctr"/>
            <a:r>
              <a:rPr lang="en-US" sz="2800" dirty="0"/>
              <a:t>TOF</a:t>
            </a:r>
            <a:r>
              <a:rPr lang="zh-CN" altLang="en-US" sz="2800" dirty="0"/>
              <a:t>时间分辨</a:t>
            </a:r>
            <a:endParaRPr lang="en-US" sz="2800" dirty="0"/>
          </a:p>
        </p:txBody>
      </p:sp>
    </p:spTree>
    <p:extLst>
      <p:ext uri="{BB962C8B-B14F-4D97-AF65-F5344CB8AC3E}">
        <p14:creationId xmlns:p14="http://schemas.microsoft.com/office/powerpoint/2010/main" val="30875692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C7D3-B7CD-D541-8376-AB4A4332EBD0}"/>
              </a:ext>
            </a:extLst>
          </p:cNvPr>
          <p:cNvSpPr>
            <a:spLocks noGrp="1"/>
          </p:cNvSpPr>
          <p:nvPr>
            <p:ph type="title"/>
          </p:nvPr>
        </p:nvSpPr>
        <p:spPr/>
        <p:txBody>
          <a:bodyPr/>
          <a:lstStyle/>
          <a:p>
            <a:r>
              <a:rPr lang="en-US" altLang="zh-CN" dirty="0"/>
              <a:t>BESIII</a:t>
            </a:r>
            <a:r>
              <a:rPr lang="zh-CN" altLang="en-US" dirty="0"/>
              <a:t>探测器性能 </a:t>
            </a:r>
            <a:r>
              <a:rPr lang="en-US" altLang="zh-CN" dirty="0"/>
              <a:t>--</a:t>
            </a:r>
            <a:r>
              <a:rPr lang="zh-CN" altLang="en-US" dirty="0"/>
              <a:t> </a:t>
            </a:r>
            <a:r>
              <a:rPr lang="en-US" altLang="zh-CN" dirty="0"/>
              <a:t>EMC</a:t>
            </a:r>
            <a:endParaRPr lang="en-US" dirty="0"/>
          </a:p>
        </p:txBody>
      </p:sp>
      <p:sp>
        <p:nvSpPr>
          <p:cNvPr id="3" name="Slide Number Placeholder 2">
            <a:extLst>
              <a:ext uri="{FF2B5EF4-FFF2-40B4-BE49-F238E27FC236}">
                <a16:creationId xmlns:a16="http://schemas.microsoft.com/office/drawing/2014/main" id="{7B143275-C053-6341-8853-8CCE723FF2A8}"/>
              </a:ext>
            </a:extLst>
          </p:cNvPr>
          <p:cNvSpPr>
            <a:spLocks noGrp="1"/>
          </p:cNvSpPr>
          <p:nvPr>
            <p:ph type="sldNum" sz="quarter" idx="12"/>
          </p:nvPr>
        </p:nvSpPr>
        <p:spPr/>
        <p:txBody>
          <a:bodyPr/>
          <a:lstStyle/>
          <a:p>
            <a:fld id="{0C913308-F349-4B6D-A68A-DD1791B4A57B}" type="slidenum">
              <a:rPr lang="zh-CN" altLang="en-US" smtClean="0"/>
              <a:pPr/>
              <a:t>133</a:t>
            </a:fld>
            <a:endParaRPr lang="zh-CN" altLang="en-US" dirty="0"/>
          </a:p>
        </p:txBody>
      </p:sp>
      <p:pic>
        <p:nvPicPr>
          <p:cNvPr id="4" name="图片 5">
            <a:extLst>
              <a:ext uri="{FF2B5EF4-FFF2-40B4-BE49-F238E27FC236}">
                <a16:creationId xmlns:a16="http://schemas.microsoft.com/office/drawing/2014/main" id="{7EE746B6-67C3-3F43-A2DE-82EE9E7335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2024" y="2295665"/>
            <a:ext cx="3312368" cy="317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0">
            <a:extLst>
              <a:ext uri="{FF2B5EF4-FFF2-40B4-BE49-F238E27FC236}">
                <a16:creationId xmlns:a16="http://schemas.microsoft.com/office/drawing/2014/main" id="{9BDD4CCF-9F0A-1747-9E1A-3F2C3603D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126" y="2211086"/>
            <a:ext cx="3312368" cy="317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E93F832-5689-B142-85D9-C4AA93F8FAB3}"/>
              </a:ext>
            </a:extLst>
          </p:cNvPr>
          <p:cNvSpPr/>
          <p:nvPr/>
        </p:nvSpPr>
        <p:spPr>
          <a:xfrm>
            <a:off x="3246389" y="1628800"/>
            <a:ext cx="1873462" cy="369332"/>
          </a:xfrm>
          <a:prstGeom prst="rect">
            <a:avLst/>
          </a:prstGeom>
        </p:spPr>
        <p:txBody>
          <a:bodyPr wrap="none">
            <a:spAutoFit/>
          </a:bodyPr>
          <a:lstStyle/>
          <a:p>
            <a:pPr>
              <a:spcBef>
                <a:spcPct val="0"/>
              </a:spcBef>
            </a:pPr>
            <a:r>
              <a:rPr lang="en-US" altLang="zh-CN" dirty="0"/>
              <a:t>Energy Resolution</a:t>
            </a:r>
          </a:p>
        </p:txBody>
      </p:sp>
      <p:sp>
        <p:nvSpPr>
          <p:cNvPr id="8" name="Rectangle 7">
            <a:extLst>
              <a:ext uri="{FF2B5EF4-FFF2-40B4-BE49-F238E27FC236}">
                <a16:creationId xmlns:a16="http://schemas.microsoft.com/office/drawing/2014/main" id="{8EC2D7C2-6680-EB42-8421-897C27834B0D}"/>
              </a:ext>
            </a:extLst>
          </p:cNvPr>
          <p:cNvSpPr/>
          <p:nvPr/>
        </p:nvSpPr>
        <p:spPr>
          <a:xfrm>
            <a:off x="7107452" y="1628800"/>
            <a:ext cx="2232248" cy="369332"/>
          </a:xfrm>
          <a:prstGeom prst="rect">
            <a:avLst/>
          </a:prstGeom>
        </p:spPr>
        <p:txBody>
          <a:bodyPr wrap="square">
            <a:spAutoFit/>
          </a:bodyPr>
          <a:lstStyle/>
          <a:p>
            <a:pPr>
              <a:spcBef>
                <a:spcPct val="0"/>
              </a:spcBef>
            </a:pPr>
            <a:r>
              <a:rPr lang="en-US" altLang="zh-CN" dirty="0"/>
              <a:t>Angular Resolution</a:t>
            </a:r>
            <a:endParaRPr lang="en-US" dirty="0"/>
          </a:p>
        </p:txBody>
      </p:sp>
      <p:sp>
        <p:nvSpPr>
          <p:cNvPr id="9" name="TextBox 8">
            <a:extLst>
              <a:ext uri="{FF2B5EF4-FFF2-40B4-BE49-F238E27FC236}">
                <a16:creationId xmlns:a16="http://schemas.microsoft.com/office/drawing/2014/main" id="{125C960B-B440-2F41-AAB5-290668E352A8}"/>
              </a:ext>
            </a:extLst>
          </p:cNvPr>
          <p:cNvSpPr txBox="1"/>
          <p:nvPr/>
        </p:nvSpPr>
        <p:spPr>
          <a:xfrm>
            <a:off x="8616280" y="2539449"/>
            <a:ext cx="871100" cy="369332"/>
          </a:xfrm>
          <a:prstGeom prst="rect">
            <a:avLst/>
          </a:prstGeom>
          <a:noFill/>
        </p:spPr>
        <p:txBody>
          <a:bodyPr wrap="square" rtlCol="0">
            <a:spAutoFit/>
          </a:bodyPr>
          <a:lstStyle/>
          <a:p>
            <a:r>
              <a:rPr lang="en-US" dirty="0"/>
              <a:t>2019</a:t>
            </a:r>
          </a:p>
        </p:txBody>
      </p:sp>
      <p:sp>
        <p:nvSpPr>
          <p:cNvPr id="10" name="TextBox 9">
            <a:extLst>
              <a:ext uri="{FF2B5EF4-FFF2-40B4-BE49-F238E27FC236}">
                <a16:creationId xmlns:a16="http://schemas.microsoft.com/office/drawing/2014/main" id="{068511AC-6B06-A744-AEFD-5F36F0F401D7}"/>
              </a:ext>
            </a:extLst>
          </p:cNvPr>
          <p:cNvSpPr txBox="1"/>
          <p:nvPr/>
        </p:nvSpPr>
        <p:spPr>
          <a:xfrm>
            <a:off x="3307553" y="2539449"/>
            <a:ext cx="871100" cy="369332"/>
          </a:xfrm>
          <a:prstGeom prst="rect">
            <a:avLst/>
          </a:prstGeom>
          <a:noFill/>
        </p:spPr>
        <p:txBody>
          <a:bodyPr wrap="square" rtlCol="0">
            <a:spAutoFit/>
          </a:bodyPr>
          <a:lstStyle/>
          <a:p>
            <a:r>
              <a:rPr lang="en-US" dirty="0"/>
              <a:t>2019</a:t>
            </a:r>
          </a:p>
        </p:txBody>
      </p:sp>
    </p:spTree>
    <p:extLst>
      <p:ext uri="{BB962C8B-B14F-4D97-AF65-F5344CB8AC3E}">
        <p14:creationId xmlns:p14="http://schemas.microsoft.com/office/powerpoint/2010/main" val="16620357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0DB22-55A7-614F-B900-A1169626756E}"/>
              </a:ext>
            </a:extLst>
          </p:cNvPr>
          <p:cNvSpPr>
            <a:spLocks noGrp="1"/>
          </p:cNvSpPr>
          <p:nvPr>
            <p:ph type="title"/>
          </p:nvPr>
        </p:nvSpPr>
        <p:spPr/>
        <p:txBody>
          <a:bodyPr/>
          <a:lstStyle/>
          <a:p>
            <a:r>
              <a:rPr lang="zh-CN" altLang="en-US" dirty="0"/>
              <a:t>与其他实验的对比</a:t>
            </a:r>
            <a:endParaRPr lang="en-US" dirty="0"/>
          </a:p>
        </p:txBody>
      </p:sp>
      <p:sp>
        <p:nvSpPr>
          <p:cNvPr id="4" name="Slide Number Placeholder 3">
            <a:extLst>
              <a:ext uri="{FF2B5EF4-FFF2-40B4-BE49-F238E27FC236}">
                <a16:creationId xmlns:a16="http://schemas.microsoft.com/office/drawing/2014/main" id="{E40058D4-E911-ED40-907B-B46937F68C3C}"/>
              </a:ext>
            </a:extLst>
          </p:cNvPr>
          <p:cNvSpPr>
            <a:spLocks noGrp="1"/>
          </p:cNvSpPr>
          <p:nvPr>
            <p:ph type="sldNum" sz="quarter" idx="12"/>
          </p:nvPr>
        </p:nvSpPr>
        <p:spPr/>
        <p:txBody>
          <a:bodyPr/>
          <a:lstStyle/>
          <a:p>
            <a:fld id="{0C913308-F349-4B6D-A68A-DD1791B4A57B}" type="slidenum">
              <a:rPr lang="zh-CN" altLang="en-US" smtClean="0"/>
              <a:pPr/>
              <a:t>134</a:t>
            </a:fld>
            <a:endParaRPr lang="zh-CN" altLang="en-US" dirty="0"/>
          </a:p>
        </p:txBody>
      </p:sp>
      <p:graphicFrame>
        <p:nvGraphicFramePr>
          <p:cNvPr id="6" name="Group 8">
            <a:extLst>
              <a:ext uri="{FF2B5EF4-FFF2-40B4-BE49-F238E27FC236}">
                <a16:creationId xmlns:a16="http://schemas.microsoft.com/office/drawing/2014/main" id="{5E81D58B-3CDF-5840-970F-502D54BDD29E}"/>
              </a:ext>
            </a:extLst>
          </p:cNvPr>
          <p:cNvGraphicFramePr>
            <a:graphicFrameLocks noGrp="1"/>
          </p:cNvGraphicFramePr>
          <p:nvPr>
            <p:extLst>
              <p:ext uri="{D42A27DB-BD31-4B8C-83A1-F6EECF244321}">
                <p14:modId xmlns:p14="http://schemas.microsoft.com/office/powerpoint/2010/main" val="3641557829"/>
              </p:ext>
            </p:extLst>
          </p:nvPr>
        </p:nvGraphicFramePr>
        <p:xfrm>
          <a:off x="1933631" y="1366332"/>
          <a:ext cx="4536505" cy="3456898"/>
        </p:xfrm>
        <a:graphic>
          <a:graphicData uri="http://schemas.openxmlformats.org/drawingml/2006/table">
            <a:tbl>
              <a:tblPr/>
              <a:tblGrid>
                <a:gridCol w="875290">
                  <a:extLst>
                    <a:ext uri="{9D8B030D-6E8A-4147-A177-3AD203B41FA5}">
                      <a16:colId xmlns:a16="http://schemas.microsoft.com/office/drawing/2014/main" val="20000"/>
                    </a:ext>
                  </a:extLst>
                </a:gridCol>
                <a:gridCol w="1166137">
                  <a:extLst>
                    <a:ext uri="{9D8B030D-6E8A-4147-A177-3AD203B41FA5}">
                      <a16:colId xmlns:a16="http://schemas.microsoft.com/office/drawing/2014/main" val="20001"/>
                    </a:ext>
                  </a:extLst>
                </a:gridCol>
                <a:gridCol w="1190833">
                  <a:extLst>
                    <a:ext uri="{9D8B030D-6E8A-4147-A177-3AD203B41FA5}">
                      <a16:colId xmlns:a16="http://schemas.microsoft.com/office/drawing/2014/main" val="20002"/>
                    </a:ext>
                  </a:extLst>
                </a:gridCol>
                <a:gridCol w="1304245">
                  <a:extLst>
                    <a:ext uri="{9D8B030D-6E8A-4147-A177-3AD203B41FA5}">
                      <a16:colId xmlns:a16="http://schemas.microsoft.com/office/drawing/2014/main" val="20003"/>
                    </a:ext>
                  </a:extLst>
                </a:gridCol>
              </a:tblGrid>
              <a:tr h="1431227">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err="1">
                          <a:ln>
                            <a:noFill/>
                          </a:ln>
                          <a:solidFill>
                            <a:schemeClr val="tx1"/>
                          </a:solidFill>
                          <a:effectLst/>
                          <a:latin typeface="华文楷体" panose="02010600040101010101" pitchFamily="2" charset="-122"/>
                          <a:ea typeface="华文楷体" panose="02010600040101010101" pitchFamily="2" charset="-122"/>
                        </a:rPr>
                        <a:t>Exps</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a:t>
                      </a:r>
                      <a:endPar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89989" marR="89989"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rgbClr val="0000FF"/>
                          </a:solidFill>
                          <a:effectLst/>
                          <a:latin typeface="华文楷体" panose="02010600040101010101" pitchFamily="2" charset="-122"/>
                          <a:ea typeface="华文楷体" panose="02010600040101010101" pitchFamily="2" charset="-122"/>
                        </a:rPr>
                        <a:t>MDC</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 </a:t>
                      </a:r>
                    </a:p>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Wire </a:t>
                      </a:r>
                      <a:r>
                        <a:rPr kumimoji="0" lang="en-US" altLang="zh-CN" sz="1800" b="1" i="0" u="none" strike="noStrike" cap="none" normalizeH="0" baseline="0" dirty="0" err="1">
                          <a:ln>
                            <a:noFill/>
                          </a:ln>
                          <a:solidFill>
                            <a:schemeClr val="tx1"/>
                          </a:solidFill>
                          <a:effectLst/>
                          <a:latin typeface="华文楷体" panose="02010600040101010101" pitchFamily="2" charset="-122"/>
                          <a:ea typeface="华文楷体" panose="02010600040101010101" pitchFamily="2" charset="-122"/>
                        </a:rPr>
                        <a:t>reso</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defRPr/>
                      </a:pPr>
                      <a:r>
                        <a:rPr kumimoji="0" lang="en-US" altLang="zh-CN" sz="1800" b="1" i="0" u="none" strike="noStrike" cap="none" normalizeH="0" baseline="0" dirty="0">
                          <a:ln>
                            <a:noFill/>
                          </a:ln>
                          <a:solidFill>
                            <a:srgbClr val="0000FF"/>
                          </a:solidFill>
                          <a:effectLst/>
                          <a:latin typeface="华文楷体" panose="02010600040101010101" pitchFamily="2" charset="-122"/>
                          <a:ea typeface="华文楷体" panose="02010600040101010101" pitchFamily="2" charset="-122"/>
                        </a:rPr>
                        <a:t>MDC</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 </a:t>
                      </a:r>
                    </a:p>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err="1">
                          <a:ln>
                            <a:noFill/>
                          </a:ln>
                          <a:solidFill>
                            <a:schemeClr val="tx1"/>
                          </a:solidFill>
                          <a:effectLst/>
                          <a:latin typeface="华文楷体" panose="02010600040101010101" pitchFamily="2" charset="-122"/>
                          <a:ea typeface="华文楷体" panose="02010600040101010101" pitchFamily="2" charset="-122"/>
                        </a:rPr>
                        <a:t>dE</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/dx</a:t>
                      </a:r>
                      <a:r>
                        <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 </a:t>
                      </a:r>
                      <a:endPar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err="1">
                          <a:ln>
                            <a:noFill/>
                          </a:ln>
                          <a:solidFill>
                            <a:schemeClr val="tx1"/>
                          </a:solidFill>
                          <a:effectLst/>
                          <a:latin typeface="华文楷体" panose="02010600040101010101" pitchFamily="2" charset="-122"/>
                          <a:ea typeface="华文楷体" panose="02010600040101010101" pitchFamily="2" charset="-122"/>
                        </a:rPr>
                        <a:t>Reso</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rgbClr val="0000FF"/>
                          </a:solidFill>
                          <a:effectLst/>
                          <a:latin typeface="华文楷体" panose="02010600040101010101" pitchFamily="2" charset="-122"/>
                          <a:ea typeface="华文楷体" panose="02010600040101010101" pitchFamily="2" charset="-122"/>
                        </a:rPr>
                        <a:t>EMC</a:t>
                      </a:r>
                    </a:p>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Energy</a:t>
                      </a:r>
                      <a:r>
                        <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 </a:t>
                      </a:r>
                      <a:r>
                        <a:rPr kumimoji="0" lang="en-US" altLang="zh-CN" sz="1800" b="1" i="0" u="none" strike="noStrike" cap="none" normalizeH="0" baseline="0" dirty="0" err="1">
                          <a:ln>
                            <a:noFill/>
                          </a:ln>
                          <a:solidFill>
                            <a:schemeClr val="tx1"/>
                          </a:solidFill>
                          <a:effectLst/>
                          <a:latin typeface="华文楷体" panose="02010600040101010101" pitchFamily="2" charset="-122"/>
                          <a:ea typeface="华文楷体" panose="02010600040101010101" pitchFamily="2" charset="-122"/>
                        </a:rPr>
                        <a:t>reso</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344">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CLEO</a:t>
                      </a:r>
                      <a:endPar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89989" marR="89989"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110 </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sym typeface="Symbol" panose="05050102010706020507"/>
                        </a:rPr>
                        <a:t></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m</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5%</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2.2-2.4 %</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2344">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Babar </a:t>
                      </a:r>
                      <a:endPar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89989" marR="89989"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125 </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sym typeface="Symbol" panose="05050102010706020507"/>
                        </a:rPr>
                        <a:t></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m</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7%</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2.67 %</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2344">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Belle</a:t>
                      </a:r>
                      <a:endPar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89989" marR="89989"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130 </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sym typeface="Symbol" panose="05050102010706020507"/>
                        </a:rPr>
                        <a:t></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m</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5.6%</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2.2 %</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8639">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kern="1200" cap="none" normalizeH="0" baseline="0" dirty="0">
                          <a:ln>
                            <a:noFill/>
                          </a:ln>
                          <a:solidFill>
                            <a:srgbClr val="FF0000"/>
                          </a:solidFill>
                          <a:effectLst/>
                          <a:latin typeface="华文楷体" panose="02010600040101010101" pitchFamily="2" charset="-122"/>
                          <a:ea typeface="华文楷体" panose="02010600040101010101" pitchFamily="2" charset="-122"/>
                          <a:cs typeface="+mn-cs"/>
                        </a:rPr>
                        <a:t>BESIII </a:t>
                      </a:r>
                    </a:p>
                  </a:txBody>
                  <a:tcPr marL="89989" marR="89989"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defRPr/>
                      </a:pPr>
                      <a:r>
                        <a:rPr kumimoji="0" lang="en-US" altLang="zh-CN" sz="1800" b="1" i="0" u="none" strike="noStrike" kern="1200" cap="none" normalizeH="0" baseline="0" dirty="0">
                          <a:ln>
                            <a:noFill/>
                          </a:ln>
                          <a:solidFill>
                            <a:srgbClr val="FF0000"/>
                          </a:solidFill>
                          <a:effectLst/>
                          <a:latin typeface="华文楷体" panose="02010600040101010101" pitchFamily="2" charset="-122"/>
                          <a:ea typeface="华文楷体" panose="02010600040101010101" pitchFamily="2" charset="-122"/>
                          <a:cs typeface="+mn-cs"/>
                        </a:rPr>
                        <a:t>115 </a:t>
                      </a:r>
                      <a:r>
                        <a:rPr kumimoji="0" lang="en-US" altLang="zh-CN" sz="1800" b="1" i="0" u="none" strike="noStrike" cap="none" normalizeH="0" baseline="0" dirty="0">
                          <a:ln>
                            <a:noFill/>
                          </a:ln>
                          <a:solidFill>
                            <a:srgbClr val="FF0000"/>
                          </a:solidFill>
                          <a:effectLst/>
                          <a:latin typeface="华文楷体" panose="02010600040101010101" pitchFamily="2" charset="-122"/>
                          <a:ea typeface="华文楷体" panose="02010600040101010101" pitchFamily="2" charset="-122"/>
                          <a:sym typeface="Symbol" panose="05050102010706020507"/>
                        </a:rPr>
                        <a:t></a:t>
                      </a:r>
                      <a:r>
                        <a:rPr kumimoji="0" lang="en-US" altLang="zh-CN" sz="1800" b="1" i="0" u="none" strike="noStrike" cap="none" normalizeH="0" baseline="0" dirty="0">
                          <a:ln>
                            <a:noFill/>
                          </a:ln>
                          <a:solidFill>
                            <a:srgbClr val="FF0000"/>
                          </a:solidFill>
                          <a:effectLst/>
                          <a:latin typeface="华文楷体" panose="02010600040101010101" pitchFamily="2" charset="-122"/>
                          <a:ea typeface="华文楷体" panose="02010600040101010101" pitchFamily="2" charset="-122"/>
                        </a:rPr>
                        <a:t>m</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lang="en-US" altLang="zh-CN" sz="1800" b="1" dirty="0">
                          <a:solidFill>
                            <a:srgbClr val="FF0000"/>
                          </a:solidFill>
                          <a:latin typeface="华文楷体" panose="02010600040101010101" pitchFamily="2" charset="-122"/>
                          <a:ea typeface="华文楷体" panose="02010600040101010101" pitchFamily="2" charset="-122"/>
                          <a:cs typeface="+mn-cs"/>
                        </a:rPr>
                        <a:t>&lt;5%</a:t>
                      </a:r>
                    </a:p>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lang="en-US" altLang="zh-CN" sz="1800" b="1" dirty="0">
                          <a:solidFill>
                            <a:srgbClr val="FF0000"/>
                          </a:solidFill>
                          <a:latin typeface="华文楷体" panose="02010600040101010101" pitchFamily="2" charset="-122"/>
                          <a:ea typeface="华文楷体" panose="02010600040101010101" pitchFamily="2" charset="-122"/>
                          <a:cs typeface="+mn-cs"/>
                        </a:rPr>
                        <a:t>(</a:t>
                      </a:r>
                      <a:r>
                        <a:rPr lang="en-US" altLang="zh-CN" sz="1800" b="1" dirty="0" err="1">
                          <a:solidFill>
                            <a:srgbClr val="FF0000"/>
                          </a:solidFill>
                          <a:latin typeface="华文楷体" panose="02010600040101010101" pitchFamily="2" charset="-122"/>
                          <a:ea typeface="华文楷体" panose="02010600040101010101" pitchFamily="2" charset="-122"/>
                          <a:cs typeface="+mn-cs"/>
                        </a:rPr>
                        <a:t>Bhabha</a:t>
                      </a:r>
                      <a:r>
                        <a:rPr lang="en-US" altLang="zh-CN" sz="1800" b="1" dirty="0">
                          <a:solidFill>
                            <a:srgbClr val="FF0000"/>
                          </a:solidFill>
                          <a:latin typeface="华文楷体" panose="02010600040101010101" pitchFamily="2" charset="-122"/>
                          <a:ea typeface="华文楷体" panose="02010600040101010101" pitchFamily="2" charset="-122"/>
                          <a:cs typeface="+mn-cs"/>
                        </a:rPr>
                        <a:t>)</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lang="en-US" altLang="zh-CN" sz="1800" b="1" dirty="0">
                          <a:solidFill>
                            <a:srgbClr val="FF0000"/>
                          </a:solidFill>
                          <a:latin typeface="华文楷体" panose="02010600040101010101" pitchFamily="2" charset="-122"/>
                          <a:ea typeface="华文楷体" panose="02010600040101010101" pitchFamily="2" charset="-122"/>
                          <a:cs typeface="+mn-cs"/>
                        </a:rPr>
                        <a:t>2.3%</a:t>
                      </a:r>
                    </a:p>
                  </a:txBody>
                  <a:tcPr marL="89989" marR="89989"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7" name="Group 8">
            <a:extLst>
              <a:ext uri="{FF2B5EF4-FFF2-40B4-BE49-F238E27FC236}">
                <a16:creationId xmlns:a16="http://schemas.microsoft.com/office/drawing/2014/main" id="{C0A58A70-C495-EF46-A6DD-E556B766356D}"/>
              </a:ext>
            </a:extLst>
          </p:cNvPr>
          <p:cNvGraphicFramePr>
            <a:graphicFrameLocks noGrp="1"/>
          </p:cNvGraphicFramePr>
          <p:nvPr>
            <p:extLst>
              <p:ext uri="{D42A27DB-BD31-4B8C-83A1-F6EECF244321}">
                <p14:modId xmlns:p14="http://schemas.microsoft.com/office/powerpoint/2010/main" val="3064559669"/>
              </p:ext>
            </p:extLst>
          </p:nvPr>
        </p:nvGraphicFramePr>
        <p:xfrm>
          <a:off x="6744072" y="1366332"/>
          <a:ext cx="3645768" cy="3456898"/>
        </p:xfrm>
        <a:graphic>
          <a:graphicData uri="http://schemas.openxmlformats.org/drawingml/2006/table">
            <a:tbl>
              <a:tblPr/>
              <a:tblGrid>
                <a:gridCol w="1245289">
                  <a:extLst>
                    <a:ext uri="{9D8B030D-6E8A-4147-A177-3AD203B41FA5}">
                      <a16:colId xmlns:a16="http://schemas.microsoft.com/office/drawing/2014/main" val="20000"/>
                    </a:ext>
                  </a:extLst>
                </a:gridCol>
                <a:gridCol w="2400479">
                  <a:extLst>
                    <a:ext uri="{9D8B030D-6E8A-4147-A177-3AD203B41FA5}">
                      <a16:colId xmlns:a16="http://schemas.microsoft.com/office/drawing/2014/main" val="20001"/>
                    </a:ext>
                  </a:extLst>
                </a:gridCol>
              </a:tblGrid>
              <a:tr h="1104635">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err="1">
                          <a:ln>
                            <a:noFill/>
                          </a:ln>
                          <a:solidFill>
                            <a:schemeClr val="tx1"/>
                          </a:solidFill>
                          <a:effectLst/>
                          <a:latin typeface="华文楷体" panose="02010600040101010101" pitchFamily="2" charset="-122"/>
                          <a:ea typeface="华文楷体" panose="02010600040101010101" pitchFamily="2" charset="-122"/>
                        </a:rPr>
                        <a:t>Exps</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a:t>
                      </a:r>
                      <a:endPar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89996" marR="89996" marT="46802" marB="468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rgbClr val="0000FF"/>
                          </a:solidFill>
                          <a:effectLst/>
                          <a:latin typeface="华文楷体" panose="02010600040101010101" pitchFamily="2" charset="-122"/>
                          <a:ea typeface="华文楷体" panose="02010600040101010101" pitchFamily="2" charset="-122"/>
                        </a:rPr>
                        <a:t>TOF</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  </a:t>
                      </a:r>
                    </a:p>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  time</a:t>
                      </a:r>
                      <a:r>
                        <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 </a:t>
                      </a:r>
                      <a:r>
                        <a:rPr kumimoji="0" lang="en-US" altLang="zh-CN" sz="1800" b="1" i="0" u="none" strike="noStrike" cap="none" normalizeH="0" baseline="0" dirty="0" err="1">
                          <a:ln>
                            <a:noFill/>
                          </a:ln>
                          <a:solidFill>
                            <a:schemeClr val="tx1"/>
                          </a:solidFill>
                          <a:effectLst/>
                          <a:latin typeface="华文楷体" panose="02010600040101010101" pitchFamily="2" charset="-122"/>
                          <a:ea typeface="华文楷体" panose="02010600040101010101" pitchFamily="2" charset="-122"/>
                        </a:rPr>
                        <a:t>reso</a:t>
                      </a: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a:t>
                      </a:r>
                    </a:p>
                  </a:txBody>
                  <a:tcPr marL="89996" marR="89996" marT="46802" marB="468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9096">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CDFII </a:t>
                      </a:r>
                      <a:endPar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89996" marR="89996" marT="46802" marB="468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100 </a:t>
                      </a:r>
                      <a:r>
                        <a:rPr kumimoji="0" lang="en-US" altLang="zh-CN" sz="1800" b="1" i="0" u="none" strike="noStrike" cap="none" normalizeH="0" baseline="0" dirty="0" err="1">
                          <a:ln>
                            <a:noFill/>
                          </a:ln>
                          <a:solidFill>
                            <a:schemeClr val="tx1"/>
                          </a:solidFill>
                          <a:effectLst/>
                          <a:latin typeface="华文楷体" panose="02010600040101010101" pitchFamily="2" charset="-122"/>
                          <a:ea typeface="华文楷体" panose="02010600040101010101" pitchFamily="2" charset="-122"/>
                        </a:rPr>
                        <a:t>ps</a:t>
                      </a:r>
                      <a:endPar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89996" marR="89996" marT="46802" marB="468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9096">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Belle</a:t>
                      </a:r>
                      <a:endParaRPr kumimoji="0" lang="zh-CN" altLang="en-US"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89996" marR="89996" marT="46802" marB="468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0000"/>
                        </a:buClr>
                        <a:buSzPct val="75000"/>
                        <a:buFont typeface="Wingdings" panose="05000000000000000000" pitchFamily="2" charset="2"/>
                        <a:buNone/>
                      </a:pPr>
                      <a:r>
                        <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90 </a:t>
                      </a:r>
                      <a:r>
                        <a:rPr kumimoji="0" lang="en-US" altLang="zh-CN" sz="1800" b="1" i="0" u="none" strike="noStrike" cap="none" normalizeH="0" baseline="0" dirty="0" err="1">
                          <a:ln>
                            <a:noFill/>
                          </a:ln>
                          <a:solidFill>
                            <a:schemeClr val="tx1"/>
                          </a:solidFill>
                          <a:effectLst/>
                          <a:latin typeface="华文楷体" panose="02010600040101010101" pitchFamily="2" charset="-122"/>
                          <a:ea typeface="华文楷体" panose="02010600040101010101" pitchFamily="2" charset="-122"/>
                        </a:rPr>
                        <a:t>ps</a:t>
                      </a:r>
                      <a:endParaRPr kumimoji="0" lang="en-US" altLang="zh-CN" sz="1800" b="1"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89996" marR="89996" marT="46802" marB="468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34071">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kern="1200" cap="none" normalizeH="0" baseline="0" dirty="0">
                          <a:ln>
                            <a:noFill/>
                          </a:ln>
                          <a:solidFill>
                            <a:srgbClr val="FF0000"/>
                          </a:solidFill>
                          <a:effectLst/>
                          <a:latin typeface="华文楷体" panose="02010600040101010101" pitchFamily="2" charset="-122"/>
                          <a:ea typeface="华文楷体" panose="02010600040101010101" pitchFamily="2" charset="-122"/>
                          <a:cs typeface="+mn-cs"/>
                        </a:rPr>
                        <a:t>BESIII </a:t>
                      </a:r>
                    </a:p>
                  </a:txBody>
                  <a:tcPr marL="89996" marR="89996" marT="46802" marB="468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kern="1200" cap="none" normalizeH="0" baseline="0" dirty="0">
                          <a:ln>
                            <a:noFill/>
                          </a:ln>
                          <a:solidFill>
                            <a:srgbClr val="FF0000"/>
                          </a:solidFill>
                          <a:effectLst/>
                          <a:latin typeface="华文楷体" panose="02010600040101010101" pitchFamily="2" charset="-122"/>
                          <a:ea typeface="华文楷体" panose="02010600040101010101" pitchFamily="2" charset="-122"/>
                          <a:cs typeface="+mn-cs"/>
                        </a:rPr>
                        <a:t>68 </a:t>
                      </a:r>
                      <a:r>
                        <a:rPr kumimoji="0" lang="en-US" altLang="zh-CN" sz="1800" b="1" i="0" u="none" strike="noStrike" kern="1200" cap="none" normalizeH="0" baseline="0" dirty="0" err="1">
                          <a:ln>
                            <a:noFill/>
                          </a:ln>
                          <a:solidFill>
                            <a:srgbClr val="FF0000"/>
                          </a:solidFill>
                          <a:effectLst/>
                          <a:latin typeface="华文楷体" panose="02010600040101010101" pitchFamily="2" charset="-122"/>
                          <a:ea typeface="华文楷体" panose="02010600040101010101" pitchFamily="2" charset="-122"/>
                          <a:cs typeface="+mn-cs"/>
                        </a:rPr>
                        <a:t>ps</a:t>
                      </a:r>
                      <a:r>
                        <a:rPr kumimoji="0" lang="en-US" altLang="zh-CN" sz="1800" b="1" i="0" u="none" strike="noStrike" kern="1200" cap="none" normalizeH="0" baseline="0" dirty="0">
                          <a:ln>
                            <a:noFill/>
                          </a:ln>
                          <a:solidFill>
                            <a:srgbClr val="FF0000"/>
                          </a:solidFill>
                          <a:effectLst/>
                          <a:latin typeface="华文楷体" panose="02010600040101010101" pitchFamily="2" charset="-122"/>
                          <a:ea typeface="华文楷体" panose="02010600040101010101" pitchFamily="2" charset="-122"/>
                          <a:cs typeface="+mn-cs"/>
                        </a:rPr>
                        <a:t> (Barrel)</a:t>
                      </a:r>
                    </a:p>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kern="1200" cap="none" normalizeH="0" baseline="0" dirty="0">
                          <a:ln>
                            <a:noFill/>
                          </a:ln>
                          <a:solidFill>
                            <a:srgbClr val="FF0000"/>
                          </a:solidFill>
                          <a:effectLst/>
                          <a:latin typeface="华文楷体" panose="02010600040101010101" pitchFamily="2" charset="-122"/>
                          <a:ea typeface="华文楷体" panose="02010600040101010101" pitchFamily="2" charset="-122"/>
                          <a:cs typeface="+mn-cs"/>
                        </a:rPr>
                        <a:t>98 </a:t>
                      </a:r>
                      <a:r>
                        <a:rPr kumimoji="0" lang="en-US" altLang="zh-CN" sz="1800" b="1" i="0" u="none" strike="noStrike" kern="1200" cap="none" normalizeH="0" baseline="0" dirty="0" err="1">
                          <a:ln>
                            <a:noFill/>
                          </a:ln>
                          <a:solidFill>
                            <a:srgbClr val="FF0000"/>
                          </a:solidFill>
                          <a:effectLst/>
                          <a:latin typeface="华文楷体" panose="02010600040101010101" pitchFamily="2" charset="-122"/>
                          <a:ea typeface="华文楷体" panose="02010600040101010101" pitchFamily="2" charset="-122"/>
                          <a:cs typeface="+mn-cs"/>
                        </a:rPr>
                        <a:t>ps</a:t>
                      </a:r>
                      <a:r>
                        <a:rPr kumimoji="0" lang="en-US" altLang="zh-CN" sz="1800" b="1" i="0" u="none" strike="noStrike" kern="1200" cap="none" normalizeH="0" baseline="0" dirty="0">
                          <a:ln>
                            <a:noFill/>
                          </a:ln>
                          <a:solidFill>
                            <a:srgbClr val="FF0000"/>
                          </a:solidFill>
                          <a:effectLst/>
                          <a:latin typeface="华文楷体" panose="02010600040101010101" pitchFamily="2" charset="-122"/>
                          <a:ea typeface="华文楷体" panose="02010600040101010101" pitchFamily="2" charset="-122"/>
                          <a:cs typeface="+mn-cs"/>
                        </a:rPr>
                        <a:t> (Endcap) </a:t>
                      </a:r>
                    </a:p>
                    <a:p>
                      <a:pPr marL="0" marR="0" lvl="0" indent="0" algn="ctr" defTabSz="914400" rtl="0" eaLnBrk="0" fontAlgn="base" latinLnBrk="0" hangingPunct="0">
                        <a:lnSpc>
                          <a:spcPct val="100000"/>
                        </a:lnSpc>
                        <a:spcBef>
                          <a:spcPts val="0"/>
                        </a:spcBef>
                        <a:spcAft>
                          <a:spcPct val="0"/>
                        </a:spcAft>
                        <a:buClr>
                          <a:srgbClr val="FF0000"/>
                        </a:buClr>
                        <a:buSzPct val="75000"/>
                        <a:buFont typeface="Wingdings" panose="05000000000000000000" pitchFamily="2" charset="2"/>
                        <a:buNone/>
                      </a:pPr>
                      <a:r>
                        <a:rPr kumimoji="0" lang="en-US" altLang="zh-CN" sz="1800" b="1" i="0" u="none" strike="noStrike" kern="1200" cap="none" normalizeH="0" baseline="0" dirty="0">
                          <a:ln>
                            <a:noFill/>
                          </a:ln>
                          <a:solidFill>
                            <a:srgbClr val="FF0000"/>
                          </a:solidFill>
                          <a:effectLst/>
                          <a:latin typeface="华文楷体" panose="02010600040101010101" pitchFamily="2" charset="-122"/>
                          <a:ea typeface="华文楷体" panose="02010600040101010101" pitchFamily="2" charset="-122"/>
                          <a:cs typeface="+mn-cs"/>
                        </a:rPr>
                        <a:t>60 </a:t>
                      </a:r>
                      <a:r>
                        <a:rPr kumimoji="0" lang="en-US" altLang="zh-CN" sz="1800" b="1" i="0" u="none" strike="noStrike" kern="1200" cap="none" normalizeH="0" baseline="0" dirty="0" err="1">
                          <a:ln>
                            <a:noFill/>
                          </a:ln>
                          <a:solidFill>
                            <a:srgbClr val="FF0000"/>
                          </a:solidFill>
                          <a:effectLst/>
                          <a:latin typeface="华文楷体" panose="02010600040101010101" pitchFamily="2" charset="-122"/>
                          <a:ea typeface="华文楷体" panose="02010600040101010101" pitchFamily="2" charset="-122"/>
                          <a:cs typeface="+mn-cs"/>
                        </a:rPr>
                        <a:t>ps</a:t>
                      </a:r>
                      <a:r>
                        <a:rPr kumimoji="0" lang="en-US" altLang="zh-CN" sz="1800" b="1" i="0" u="none" strike="noStrike" kern="1200" cap="none" normalizeH="0" baseline="0" dirty="0">
                          <a:ln>
                            <a:noFill/>
                          </a:ln>
                          <a:solidFill>
                            <a:srgbClr val="FF0000"/>
                          </a:solidFill>
                          <a:effectLst/>
                          <a:latin typeface="华文楷体" panose="02010600040101010101" pitchFamily="2" charset="-122"/>
                          <a:ea typeface="华文楷体" panose="02010600040101010101" pitchFamily="2" charset="-122"/>
                          <a:cs typeface="+mn-cs"/>
                        </a:rPr>
                        <a:t>(Endcap, MRPC) </a:t>
                      </a:r>
                    </a:p>
                  </a:txBody>
                  <a:tcPr marL="89996" marR="89996" marT="46802" marB="468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TextBox 2">
            <a:extLst>
              <a:ext uri="{FF2B5EF4-FFF2-40B4-BE49-F238E27FC236}">
                <a16:creationId xmlns:a16="http://schemas.microsoft.com/office/drawing/2014/main" id="{5540AD85-FAFF-C741-8CAE-259A29CB591A}"/>
              </a:ext>
            </a:extLst>
          </p:cNvPr>
          <p:cNvSpPr txBox="1">
            <a:spLocks noChangeArrowheads="1"/>
          </p:cNvSpPr>
          <p:nvPr/>
        </p:nvSpPr>
        <p:spPr bwMode="auto">
          <a:xfrm>
            <a:off x="1987827" y="4999226"/>
            <a:ext cx="712879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buNone/>
            </a:pPr>
            <a:endParaRPr lang="en-US" altLang="zh-CN" sz="1100" b="1" dirty="0">
              <a:solidFill>
                <a:srgbClr val="000000"/>
              </a:solidFill>
              <a:latin typeface="华文楷体" panose="02010600040101010101" pitchFamily="2" charset="-122"/>
              <a:ea typeface="华文楷体" panose="02010600040101010101" pitchFamily="2" charset="-122"/>
            </a:endParaRPr>
          </a:p>
          <a:p>
            <a:pPr eaLnBrk="1" fontAlgn="base" hangingPunct="1">
              <a:spcBef>
                <a:spcPct val="0"/>
              </a:spcBef>
              <a:spcAft>
                <a:spcPct val="0"/>
              </a:spcAft>
              <a:buNone/>
            </a:pPr>
            <a:r>
              <a:rPr lang="en-US" altLang="zh-CN" sz="2000" b="1" dirty="0">
                <a:solidFill>
                  <a:srgbClr val="0000FF"/>
                </a:solidFill>
                <a:latin typeface="华文楷体" panose="02010600040101010101" pitchFamily="2" charset="-122"/>
                <a:ea typeface="华文楷体" panose="02010600040101010101" pitchFamily="2" charset="-122"/>
              </a:rPr>
              <a:t>MUC:    </a:t>
            </a:r>
            <a:r>
              <a:rPr lang="en-US" altLang="zh-CN" sz="2000" b="1" dirty="0">
                <a:solidFill>
                  <a:srgbClr val="000000"/>
                </a:solidFill>
                <a:latin typeface="华文楷体" panose="02010600040101010101" pitchFamily="2" charset="-122"/>
                <a:ea typeface="华文楷体" panose="02010600040101010101" pitchFamily="2" charset="-122"/>
              </a:rPr>
              <a:t>Eff. ~ 96%</a:t>
            </a:r>
          </a:p>
          <a:p>
            <a:pPr eaLnBrk="1" fontAlgn="base" hangingPunct="1">
              <a:spcBef>
                <a:spcPct val="0"/>
              </a:spcBef>
              <a:spcAft>
                <a:spcPct val="0"/>
              </a:spcAft>
              <a:buNone/>
            </a:pPr>
            <a:endParaRPr lang="en-US" altLang="zh-CN" sz="700" b="1" dirty="0">
              <a:solidFill>
                <a:srgbClr val="000000"/>
              </a:solidFill>
              <a:latin typeface="华文楷体" panose="02010600040101010101" pitchFamily="2" charset="-122"/>
              <a:ea typeface="华文楷体" panose="02010600040101010101" pitchFamily="2" charset="-122"/>
            </a:endParaRPr>
          </a:p>
          <a:p>
            <a:pPr eaLnBrk="1" fontAlgn="base" hangingPunct="1">
              <a:spcBef>
                <a:spcPct val="0"/>
              </a:spcBef>
              <a:spcAft>
                <a:spcPct val="0"/>
              </a:spcAft>
              <a:buNone/>
            </a:pPr>
            <a:r>
              <a:rPr lang="en-US" altLang="zh-CN" sz="2000" b="1" dirty="0">
                <a:solidFill>
                  <a:srgbClr val="000000"/>
                </a:solidFill>
                <a:latin typeface="华文楷体" panose="02010600040101010101" pitchFamily="2" charset="-122"/>
                <a:ea typeface="华文楷体" panose="02010600040101010101" pitchFamily="2" charset="-122"/>
              </a:rPr>
              <a:t>              Noise:  &lt; 0.04 Hz/cm</a:t>
            </a:r>
            <a:r>
              <a:rPr lang="en-US" altLang="zh-CN" sz="2000" b="1" baseline="30000" dirty="0">
                <a:solidFill>
                  <a:srgbClr val="000000"/>
                </a:solidFill>
                <a:latin typeface="华文楷体" panose="02010600040101010101" pitchFamily="2" charset="-122"/>
                <a:ea typeface="华文楷体" panose="02010600040101010101" pitchFamily="2" charset="-122"/>
              </a:rPr>
              <a:t>2</a:t>
            </a:r>
            <a:r>
              <a:rPr lang="en-US" altLang="zh-CN" sz="2000" b="1" dirty="0">
                <a:solidFill>
                  <a:srgbClr val="000000"/>
                </a:solidFill>
                <a:latin typeface="华文楷体" panose="02010600040101010101" pitchFamily="2" charset="-122"/>
                <a:ea typeface="华文楷体" panose="02010600040101010101" pitchFamily="2" charset="-122"/>
              </a:rPr>
              <a:t>(Barrel), &lt; 0.1 Hz/cm</a:t>
            </a:r>
            <a:r>
              <a:rPr lang="en-US" altLang="zh-CN" sz="2000" b="1" baseline="30000" dirty="0">
                <a:solidFill>
                  <a:srgbClr val="000000"/>
                </a:solidFill>
                <a:latin typeface="华文楷体" panose="02010600040101010101" pitchFamily="2" charset="-122"/>
                <a:ea typeface="华文楷体" panose="02010600040101010101" pitchFamily="2" charset="-122"/>
              </a:rPr>
              <a:t>2</a:t>
            </a:r>
            <a:r>
              <a:rPr lang="en-US" altLang="zh-CN" sz="2000" b="1" dirty="0">
                <a:solidFill>
                  <a:srgbClr val="000000"/>
                </a:solidFill>
                <a:latin typeface="华文楷体" panose="02010600040101010101" pitchFamily="2" charset="-122"/>
                <a:ea typeface="华文楷体" panose="02010600040101010101" pitchFamily="2" charset="-122"/>
              </a:rPr>
              <a:t>(Endcap)</a:t>
            </a:r>
            <a:endParaRPr lang="zh-CN" altLang="en-US" sz="2000" b="1" dirty="0">
              <a:solidFill>
                <a:srgbClr val="000000"/>
              </a:solidFill>
              <a:latin typeface="华文楷体" panose="02010600040101010101" pitchFamily="2" charset="-122"/>
              <a:ea typeface="华文楷体" panose="02010600040101010101" pitchFamily="2" charset="-122"/>
            </a:endParaRPr>
          </a:p>
        </p:txBody>
      </p:sp>
      <p:sp>
        <p:nvSpPr>
          <p:cNvPr id="9" name="TextBox 8">
            <a:extLst>
              <a:ext uri="{FF2B5EF4-FFF2-40B4-BE49-F238E27FC236}">
                <a16:creationId xmlns:a16="http://schemas.microsoft.com/office/drawing/2014/main" id="{96D55587-454B-C545-9263-9B2D0E1F11AB}"/>
              </a:ext>
            </a:extLst>
          </p:cNvPr>
          <p:cNvSpPr txBox="1"/>
          <p:nvPr/>
        </p:nvSpPr>
        <p:spPr>
          <a:xfrm>
            <a:off x="4439816" y="6213406"/>
            <a:ext cx="5184576" cy="369332"/>
          </a:xfrm>
          <a:prstGeom prst="rect">
            <a:avLst/>
          </a:prstGeom>
          <a:noFill/>
        </p:spPr>
        <p:txBody>
          <a:bodyPr wrap="square" rtlCol="0">
            <a:spAutoFit/>
          </a:bodyPr>
          <a:lstStyle/>
          <a:p>
            <a:r>
              <a:rPr lang="en-US" dirty="0" err="1"/>
              <a:t>Yifang’s</a:t>
            </a:r>
            <a:r>
              <a:rPr lang="en-US" dirty="0"/>
              <a:t> talk, https://</a:t>
            </a:r>
            <a:r>
              <a:rPr lang="en-US" dirty="0" err="1"/>
              <a:t>indico.ihep.ac.cn</a:t>
            </a:r>
            <a:r>
              <a:rPr lang="en-US" dirty="0"/>
              <a:t>/event/19694</a:t>
            </a:r>
          </a:p>
        </p:txBody>
      </p:sp>
    </p:spTree>
    <p:extLst>
      <p:ext uri="{BB962C8B-B14F-4D97-AF65-F5344CB8AC3E}">
        <p14:creationId xmlns:p14="http://schemas.microsoft.com/office/powerpoint/2010/main" val="10687074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C389F85-CE02-434E-A7DA-69ADF44D87E2}"/>
              </a:ext>
            </a:extLst>
          </p:cNvPr>
          <p:cNvSpPr>
            <a:spLocks noGrp="1"/>
          </p:cNvSpPr>
          <p:nvPr>
            <p:ph type="title"/>
          </p:nvPr>
        </p:nvSpPr>
        <p:spPr>
          <a:xfrm>
            <a:off x="2211580" y="147289"/>
            <a:ext cx="7770620" cy="689424"/>
          </a:xfrm>
        </p:spPr>
        <p:txBody>
          <a:bodyPr/>
          <a:lstStyle/>
          <a:p>
            <a:r>
              <a:rPr lang="zh-CN" altLang="en-US" dirty="0"/>
              <a:t>内径迹室升级</a:t>
            </a:r>
          </a:p>
        </p:txBody>
      </p:sp>
      <p:sp>
        <p:nvSpPr>
          <p:cNvPr id="3" name="灯片编号占位符 2">
            <a:extLst>
              <a:ext uri="{FF2B5EF4-FFF2-40B4-BE49-F238E27FC236}">
                <a16:creationId xmlns:a16="http://schemas.microsoft.com/office/drawing/2014/main" id="{E6ED34C1-5971-4994-BEE1-1A02F6162BBD}"/>
              </a:ext>
            </a:extLst>
          </p:cNvPr>
          <p:cNvSpPr>
            <a:spLocks noGrp="1"/>
          </p:cNvSpPr>
          <p:nvPr>
            <p:ph type="sldNum" sz="quarter" idx="12"/>
          </p:nvPr>
        </p:nvSpPr>
        <p:spPr/>
        <p:txBody>
          <a:bodyPr/>
          <a:lstStyle/>
          <a:p>
            <a:pPr>
              <a:defRPr/>
            </a:pPr>
            <a:fld id="{AC6E3A53-C7A8-4BF4-83D7-AA927F1B52FC}" type="slidenum">
              <a:rPr lang="zh-CN" altLang="en-US" smtClean="0"/>
              <a:pPr>
                <a:defRPr/>
              </a:pPr>
              <a:t>135</a:t>
            </a:fld>
            <a:endParaRPr lang="en-US" altLang="zh-CN"/>
          </a:p>
        </p:txBody>
      </p:sp>
      <p:sp>
        <p:nvSpPr>
          <p:cNvPr id="6" name="内容占位符 2">
            <a:extLst>
              <a:ext uri="{FF2B5EF4-FFF2-40B4-BE49-F238E27FC236}">
                <a16:creationId xmlns:a16="http://schemas.microsoft.com/office/drawing/2014/main" id="{4186F6F7-98A3-402E-9551-32EB8D26F992}"/>
              </a:ext>
            </a:extLst>
          </p:cNvPr>
          <p:cNvSpPr>
            <a:spLocks noGrp="1"/>
          </p:cNvSpPr>
          <p:nvPr>
            <p:ph idx="1"/>
          </p:nvPr>
        </p:nvSpPr>
        <p:spPr>
          <a:xfrm>
            <a:off x="695400" y="1231810"/>
            <a:ext cx="5832649" cy="1995133"/>
          </a:xfrm>
        </p:spPr>
        <p:txBody>
          <a:bodyPr>
            <a:noAutofit/>
          </a:bodyPr>
          <a:lstStyle/>
          <a:p>
            <a:r>
              <a:rPr lang="en-US" altLang="zh-CN" sz="2000" dirty="0"/>
              <a:t>MDC</a:t>
            </a:r>
            <a:r>
              <a:rPr lang="zh-CN" altLang="en-US" sz="2000" dirty="0"/>
              <a:t>内室紧邻束流管，收束流本底影响最严重，自</a:t>
            </a:r>
            <a:r>
              <a:rPr lang="en-US" altLang="zh-CN" sz="2000" dirty="0"/>
              <a:t>2009</a:t>
            </a:r>
            <a:r>
              <a:rPr lang="zh-CN" altLang="en-US" sz="2000" dirty="0"/>
              <a:t>年运行至今已</a:t>
            </a:r>
            <a:r>
              <a:rPr lang="en-US" altLang="zh-CN" sz="2000" dirty="0"/>
              <a:t>15</a:t>
            </a:r>
            <a:r>
              <a:rPr lang="zh-CN" altLang="en-US" sz="2000" dirty="0"/>
              <a:t>年，出现显著的老化现象</a:t>
            </a:r>
            <a:endParaRPr lang="en-US" altLang="zh-CN" sz="2000" dirty="0"/>
          </a:p>
          <a:p>
            <a:pPr lvl="1"/>
            <a:r>
              <a:rPr lang="zh-CN" altLang="en-US" sz="1800" dirty="0">
                <a:sym typeface="Wingdings" panose="05000000000000000000" pitchFamily="2" charset="2"/>
              </a:rPr>
              <a:t>增益逐年</a:t>
            </a:r>
            <a:endParaRPr lang="en-US" altLang="zh-CN" sz="1800" dirty="0">
              <a:sym typeface="Wingdings" panose="05000000000000000000" pitchFamily="2" charset="2"/>
            </a:endParaRPr>
          </a:p>
          <a:p>
            <a:pPr lvl="1"/>
            <a:r>
              <a:rPr lang="zh-CN" altLang="en-US" sz="1800" dirty="0"/>
              <a:t>击中效率和空间分辨也逐年变差</a:t>
            </a:r>
          </a:p>
        </p:txBody>
      </p:sp>
      <p:pic>
        <p:nvPicPr>
          <p:cNvPr id="7" name="图片 6">
            <a:extLst>
              <a:ext uri="{FF2B5EF4-FFF2-40B4-BE49-F238E27FC236}">
                <a16:creationId xmlns:a16="http://schemas.microsoft.com/office/drawing/2014/main" id="{0C33420B-9A71-4E42-9995-1CE56A73A8AA}"/>
              </a:ext>
            </a:extLst>
          </p:cNvPr>
          <p:cNvPicPr>
            <a:picLocks noChangeAspect="1"/>
          </p:cNvPicPr>
          <p:nvPr/>
        </p:nvPicPr>
        <p:blipFill>
          <a:blip r:embed="rId2"/>
          <a:stretch>
            <a:fillRect/>
          </a:stretch>
        </p:blipFill>
        <p:spPr>
          <a:xfrm>
            <a:off x="1127448" y="3417604"/>
            <a:ext cx="4083349" cy="2901006"/>
          </a:xfrm>
          <a:prstGeom prst="rect">
            <a:avLst/>
          </a:prstGeom>
        </p:spPr>
      </p:pic>
      <p:pic>
        <p:nvPicPr>
          <p:cNvPr id="8" name="图片 7">
            <a:extLst>
              <a:ext uri="{FF2B5EF4-FFF2-40B4-BE49-F238E27FC236}">
                <a16:creationId xmlns:a16="http://schemas.microsoft.com/office/drawing/2014/main" id="{69B3F28A-B232-4E66-A310-2563B0F65D02}"/>
              </a:ext>
            </a:extLst>
          </p:cNvPr>
          <p:cNvPicPr>
            <a:picLocks noChangeAspect="1"/>
          </p:cNvPicPr>
          <p:nvPr/>
        </p:nvPicPr>
        <p:blipFill>
          <a:blip r:embed="rId3"/>
          <a:stretch>
            <a:fillRect/>
          </a:stretch>
        </p:blipFill>
        <p:spPr>
          <a:xfrm>
            <a:off x="7077418" y="1107970"/>
            <a:ext cx="3811181" cy="2765065"/>
          </a:xfrm>
          <a:prstGeom prst="rect">
            <a:avLst/>
          </a:prstGeom>
        </p:spPr>
      </p:pic>
      <p:pic>
        <p:nvPicPr>
          <p:cNvPr id="9" name="图片 8">
            <a:extLst>
              <a:ext uri="{FF2B5EF4-FFF2-40B4-BE49-F238E27FC236}">
                <a16:creationId xmlns:a16="http://schemas.microsoft.com/office/drawing/2014/main" id="{ABE0DF5D-494B-4DD7-B163-A24F8A66D9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205" y="3933056"/>
            <a:ext cx="4003604" cy="2754031"/>
          </a:xfrm>
          <a:prstGeom prst="rect">
            <a:avLst/>
          </a:prstGeom>
        </p:spPr>
      </p:pic>
    </p:spTree>
    <p:extLst>
      <p:ext uri="{BB962C8B-B14F-4D97-AF65-F5344CB8AC3E}">
        <p14:creationId xmlns:p14="http://schemas.microsoft.com/office/powerpoint/2010/main" val="14956777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F9AB3-FF4F-43B8-AC7C-55EB56F82D73}"/>
              </a:ext>
            </a:extLst>
          </p:cNvPr>
          <p:cNvSpPr>
            <a:spLocks noGrp="1"/>
          </p:cNvSpPr>
          <p:nvPr>
            <p:ph type="title"/>
          </p:nvPr>
        </p:nvSpPr>
        <p:spPr/>
        <p:txBody>
          <a:bodyPr/>
          <a:lstStyle/>
          <a:p>
            <a:r>
              <a:rPr lang="zh-CN" altLang="en-US" dirty="0"/>
              <a:t>漂移室内室拆出 </a:t>
            </a:r>
            <a:r>
              <a:rPr lang="en-US" altLang="zh-CN" dirty="0"/>
              <a:t>(1)</a:t>
            </a:r>
            <a:endParaRPr lang="zh-CN" altLang="en-US" dirty="0"/>
          </a:p>
        </p:txBody>
      </p:sp>
      <p:sp>
        <p:nvSpPr>
          <p:cNvPr id="4" name="灯片编号占位符 3">
            <a:extLst>
              <a:ext uri="{FF2B5EF4-FFF2-40B4-BE49-F238E27FC236}">
                <a16:creationId xmlns:a16="http://schemas.microsoft.com/office/drawing/2014/main" id="{4F0118CD-B937-421A-BE15-1760A57447C3}"/>
              </a:ext>
            </a:extLst>
          </p:cNvPr>
          <p:cNvSpPr>
            <a:spLocks noGrp="1"/>
          </p:cNvSpPr>
          <p:nvPr>
            <p:ph type="sldNum" sz="quarter" idx="12"/>
          </p:nvPr>
        </p:nvSpPr>
        <p:spPr/>
        <p:txBody>
          <a:bodyPr/>
          <a:lstStyle/>
          <a:p>
            <a:pPr>
              <a:defRPr/>
            </a:pPr>
            <a:fld id="{AB2123C8-B95F-4915-8E65-73DB9ED408D9}" type="slidenum">
              <a:rPr lang="zh-CN" altLang="en-US" smtClean="0"/>
              <a:pPr>
                <a:defRPr/>
              </a:pPr>
              <a:t>136</a:t>
            </a:fld>
            <a:endParaRPr lang="en-US" altLang="zh-CN"/>
          </a:p>
        </p:txBody>
      </p:sp>
      <p:pic>
        <p:nvPicPr>
          <p:cNvPr id="8" name="图片 7">
            <a:extLst>
              <a:ext uri="{FF2B5EF4-FFF2-40B4-BE49-F238E27FC236}">
                <a16:creationId xmlns:a16="http://schemas.microsoft.com/office/drawing/2014/main" id="{1879494F-3C62-4228-A235-B2E4BECA11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1784" y="1063911"/>
            <a:ext cx="3384376" cy="2537288"/>
          </a:xfrm>
          <a:prstGeom prst="rect">
            <a:avLst/>
          </a:prstGeom>
        </p:spPr>
      </p:pic>
      <p:pic>
        <p:nvPicPr>
          <p:cNvPr id="24" name="图片 23">
            <a:extLst>
              <a:ext uri="{FF2B5EF4-FFF2-40B4-BE49-F238E27FC236}">
                <a16:creationId xmlns:a16="http://schemas.microsoft.com/office/drawing/2014/main" id="{C029D889-2A44-4363-B422-AB79DE6D100D}"/>
              </a:ext>
            </a:extLst>
          </p:cNvPr>
          <p:cNvPicPr>
            <a:picLocks noChangeAspect="1"/>
          </p:cNvPicPr>
          <p:nvPr/>
        </p:nvPicPr>
        <p:blipFill>
          <a:blip r:embed="rId3"/>
          <a:stretch>
            <a:fillRect/>
          </a:stretch>
        </p:blipFill>
        <p:spPr>
          <a:xfrm>
            <a:off x="512161" y="1112420"/>
            <a:ext cx="3384373" cy="2537288"/>
          </a:xfrm>
          <a:prstGeom prst="rect">
            <a:avLst/>
          </a:prstGeom>
        </p:spPr>
      </p:pic>
      <p:sp>
        <p:nvSpPr>
          <p:cNvPr id="13" name="文本框 12">
            <a:extLst>
              <a:ext uri="{FF2B5EF4-FFF2-40B4-BE49-F238E27FC236}">
                <a16:creationId xmlns:a16="http://schemas.microsoft.com/office/drawing/2014/main" id="{7DB8EB1D-831F-4E77-82A3-DEABF3CDFA93}"/>
              </a:ext>
            </a:extLst>
          </p:cNvPr>
          <p:cNvSpPr txBox="1"/>
          <p:nvPr/>
        </p:nvSpPr>
        <p:spPr>
          <a:xfrm>
            <a:off x="500918" y="1063911"/>
            <a:ext cx="1008111" cy="369332"/>
          </a:xfrm>
          <a:prstGeom prst="rect">
            <a:avLst/>
          </a:prstGeom>
          <a:solidFill>
            <a:srgbClr val="FFFFCC"/>
          </a:solidFill>
        </p:spPr>
        <p:txBody>
          <a:bodyPr wrap="square" rtlCol="0">
            <a:spAutoFit/>
          </a:bodyPr>
          <a:lstStyle/>
          <a:p>
            <a:pPr algn="ctr"/>
            <a:r>
              <a:rPr lang="zh-CN" altLang="en-US" dirty="0">
                <a:solidFill>
                  <a:srgbClr val="0070C0"/>
                </a:solidFill>
              </a:rPr>
              <a:t>拆之前</a:t>
            </a:r>
          </a:p>
        </p:txBody>
      </p:sp>
      <p:sp>
        <p:nvSpPr>
          <p:cNvPr id="25" name="文本框 24">
            <a:extLst>
              <a:ext uri="{FF2B5EF4-FFF2-40B4-BE49-F238E27FC236}">
                <a16:creationId xmlns:a16="http://schemas.microsoft.com/office/drawing/2014/main" id="{93B233A2-444E-40DD-83F3-8439F13E04CF}"/>
              </a:ext>
            </a:extLst>
          </p:cNvPr>
          <p:cNvSpPr txBox="1"/>
          <p:nvPr/>
        </p:nvSpPr>
        <p:spPr>
          <a:xfrm>
            <a:off x="4126899" y="1063911"/>
            <a:ext cx="1893872" cy="369332"/>
          </a:xfrm>
          <a:prstGeom prst="rect">
            <a:avLst/>
          </a:prstGeom>
          <a:solidFill>
            <a:srgbClr val="FFFFCC"/>
          </a:solidFill>
        </p:spPr>
        <p:txBody>
          <a:bodyPr wrap="square" rtlCol="0">
            <a:spAutoFit/>
          </a:bodyPr>
          <a:lstStyle/>
          <a:p>
            <a:pPr algn="ctr"/>
            <a:r>
              <a:rPr lang="zh-CN" altLang="en-US" dirty="0">
                <a:solidFill>
                  <a:srgbClr val="0070C0"/>
                </a:solidFill>
              </a:rPr>
              <a:t>西端电缆拆除后</a:t>
            </a:r>
          </a:p>
        </p:txBody>
      </p:sp>
      <p:pic>
        <p:nvPicPr>
          <p:cNvPr id="28" name="图片 27">
            <a:extLst>
              <a:ext uri="{FF2B5EF4-FFF2-40B4-BE49-F238E27FC236}">
                <a16:creationId xmlns:a16="http://schemas.microsoft.com/office/drawing/2014/main" id="{BB792A9E-65C1-4CE7-A18F-B566AC98AA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300" b="23751"/>
          <a:stretch/>
        </p:blipFill>
        <p:spPr>
          <a:xfrm>
            <a:off x="7892979" y="1063911"/>
            <a:ext cx="3125905" cy="2582971"/>
          </a:xfrm>
          <a:prstGeom prst="rect">
            <a:avLst/>
          </a:prstGeom>
        </p:spPr>
      </p:pic>
      <p:sp>
        <p:nvSpPr>
          <p:cNvPr id="29" name="文本框 28">
            <a:extLst>
              <a:ext uri="{FF2B5EF4-FFF2-40B4-BE49-F238E27FC236}">
                <a16:creationId xmlns:a16="http://schemas.microsoft.com/office/drawing/2014/main" id="{2CFD0CFD-7624-4E61-B9C4-FAA204E6147B}"/>
              </a:ext>
            </a:extLst>
          </p:cNvPr>
          <p:cNvSpPr txBox="1"/>
          <p:nvPr/>
        </p:nvSpPr>
        <p:spPr>
          <a:xfrm>
            <a:off x="9837196" y="1063911"/>
            <a:ext cx="1170446" cy="369332"/>
          </a:xfrm>
          <a:prstGeom prst="rect">
            <a:avLst/>
          </a:prstGeom>
          <a:solidFill>
            <a:srgbClr val="FFFFCC"/>
          </a:solidFill>
        </p:spPr>
        <p:txBody>
          <a:bodyPr wrap="square" rtlCol="0">
            <a:spAutoFit/>
          </a:bodyPr>
          <a:lstStyle/>
          <a:p>
            <a:pPr algn="ctr"/>
            <a:r>
              <a:rPr lang="zh-CN" altLang="en-US" dirty="0">
                <a:solidFill>
                  <a:srgbClr val="0070C0"/>
                </a:solidFill>
              </a:rPr>
              <a:t>东端除胶</a:t>
            </a:r>
          </a:p>
        </p:txBody>
      </p:sp>
      <p:pic>
        <p:nvPicPr>
          <p:cNvPr id="31" name="图片 30">
            <a:extLst>
              <a:ext uri="{FF2B5EF4-FFF2-40B4-BE49-F238E27FC236}">
                <a16:creationId xmlns:a16="http://schemas.microsoft.com/office/drawing/2014/main" id="{1222BB79-6D5A-429C-9A74-04F5FF91B5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1" t="18500" r="23391" b="36351"/>
          <a:stretch/>
        </p:blipFill>
        <p:spPr>
          <a:xfrm>
            <a:off x="2099555" y="3909712"/>
            <a:ext cx="3600400" cy="2814858"/>
          </a:xfrm>
          <a:prstGeom prst="rect">
            <a:avLst/>
          </a:prstGeom>
        </p:spPr>
      </p:pic>
      <p:pic>
        <p:nvPicPr>
          <p:cNvPr id="32" name="图片 31">
            <a:extLst>
              <a:ext uri="{FF2B5EF4-FFF2-40B4-BE49-F238E27FC236}">
                <a16:creationId xmlns:a16="http://schemas.microsoft.com/office/drawing/2014/main" id="{FF95069E-6B6E-445D-9C46-964D198805EF}"/>
              </a:ext>
            </a:extLst>
          </p:cNvPr>
          <p:cNvPicPr>
            <a:picLocks noChangeAspect="1"/>
          </p:cNvPicPr>
          <p:nvPr/>
        </p:nvPicPr>
        <p:blipFill>
          <a:blip r:embed="rId6"/>
          <a:stretch>
            <a:fillRect/>
          </a:stretch>
        </p:blipFill>
        <p:spPr>
          <a:xfrm>
            <a:off x="6089721" y="3892461"/>
            <a:ext cx="3822704" cy="2865907"/>
          </a:xfrm>
          <a:prstGeom prst="rect">
            <a:avLst/>
          </a:prstGeom>
        </p:spPr>
      </p:pic>
      <p:sp>
        <p:nvSpPr>
          <p:cNvPr id="34" name="文本框 33">
            <a:extLst>
              <a:ext uri="{FF2B5EF4-FFF2-40B4-BE49-F238E27FC236}">
                <a16:creationId xmlns:a16="http://schemas.microsoft.com/office/drawing/2014/main" id="{221C237F-1999-45C0-A74A-52A127BECD32}"/>
              </a:ext>
            </a:extLst>
          </p:cNvPr>
          <p:cNvSpPr txBox="1"/>
          <p:nvPr/>
        </p:nvSpPr>
        <p:spPr>
          <a:xfrm>
            <a:off x="5435548" y="3876602"/>
            <a:ext cx="1056499" cy="369332"/>
          </a:xfrm>
          <a:prstGeom prst="rect">
            <a:avLst/>
          </a:prstGeom>
          <a:solidFill>
            <a:srgbClr val="FFFFCC"/>
          </a:solidFill>
        </p:spPr>
        <p:txBody>
          <a:bodyPr wrap="square" rtlCol="0">
            <a:spAutoFit/>
          </a:bodyPr>
          <a:lstStyle/>
          <a:p>
            <a:pPr algn="ctr"/>
            <a:r>
              <a:rPr lang="zh-CN" altLang="en-US" dirty="0">
                <a:solidFill>
                  <a:srgbClr val="0070C0"/>
                </a:solidFill>
              </a:rPr>
              <a:t>穿轴</a:t>
            </a:r>
          </a:p>
        </p:txBody>
      </p:sp>
    </p:spTree>
    <p:extLst>
      <p:ext uri="{BB962C8B-B14F-4D97-AF65-F5344CB8AC3E}">
        <p14:creationId xmlns:p14="http://schemas.microsoft.com/office/powerpoint/2010/main" val="40359896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F9AB3-FF4F-43B8-AC7C-55EB56F82D73}"/>
              </a:ext>
            </a:extLst>
          </p:cNvPr>
          <p:cNvSpPr>
            <a:spLocks noGrp="1"/>
          </p:cNvSpPr>
          <p:nvPr>
            <p:ph type="title"/>
          </p:nvPr>
        </p:nvSpPr>
        <p:spPr/>
        <p:txBody>
          <a:bodyPr/>
          <a:lstStyle/>
          <a:p>
            <a:r>
              <a:rPr lang="zh-CN" altLang="en-US" dirty="0"/>
              <a:t>漂移室内室拆出 </a:t>
            </a:r>
            <a:r>
              <a:rPr lang="en-US" altLang="zh-CN" dirty="0"/>
              <a:t>(2)</a:t>
            </a:r>
            <a:endParaRPr lang="zh-CN" altLang="en-US" dirty="0"/>
          </a:p>
        </p:txBody>
      </p:sp>
      <p:sp>
        <p:nvSpPr>
          <p:cNvPr id="4" name="灯片编号占位符 3">
            <a:extLst>
              <a:ext uri="{FF2B5EF4-FFF2-40B4-BE49-F238E27FC236}">
                <a16:creationId xmlns:a16="http://schemas.microsoft.com/office/drawing/2014/main" id="{4F0118CD-B937-421A-BE15-1760A57447C3}"/>
              </a:ext>
            </a:extLst>
          </p:cNvPr>
          <p:cNvSpPr>
            <a:spLocks noGrp="1"/>
          </p:cNvSpPr>
          <p:nvPr>
            <p:ph type="sldNum" sz="quarter" idx="12"/>
          </p:nvPr>
        </p:nvSpPr>
        <p:spPr/>
        <p:txBody>
          <a:bodyPr/>
          <a:lstStyle/>
          <a:p>
            <a:pPr>
              <a:defRPr/>
            </a:pPr>
            <a:fld id="{AB2123C8-B95F-4915-8E65-73DB9ED408D9}" type="slidenum">
              <a:rPr lang="zh-CN" altLang="en-US" smtClean="0"/>
              <a:pPr>
                <a:defRPr/>
              </a:pPr>
              <a:t>137</a:t>
            </a:fld>
            <a:endParaRPr lang="en-US" altLang="zh-CN"/>
          </a:p>
        </p:txBody>
      </p:sp>
      <p:pic>
        <p:nvPicPr>
          <p:cNvPr id="5" name="图片 4">
            <a:extLst>
              <a:ext uri="{FF2B5EF4-FFF2-40B4-BE49-F238E27FC236}">
                <a16:creationId xmlns:a16="http://schemas.microsoft.com/office/drawing/2014/main" id="{A0EFA438-7E03-4905-86D8-C47C6A8259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7" y="4022483"/>
            <a:ext cx="3456384" cy="2592288"/>
          </a:xfrm>
          <a:prstGeom prst="rect">
            <a:avLst/>
          </a:prstGeom>
        </p:spPr>
      </p:pic>
      <p:pic>
        <p:nvPicPr>
          <p:cNvPr id="12" name="图片 11">
            <a:extLst>
              <a:ext uri="{FF2B5EF4-FFF2-40B4-BE49-F238E27FC236}">
                <a16:creationId xmlns:a16="http://schemas.microsoft.com/office/drawing/2014/main" id="{93CC0F12-4FA4-4FAF-822F-9002D84DF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0562" y="4010879"/>
            <a:ext cx="3441105" cy="2579818"/>
          </a:xfrm>
          <a:prstGeom prst="rect">
            <a:avLst/>
          </a:prstGeom>
        </p:spPr>
      </p:pic>
      <p:sp>
        <p:nvSpPr>
          <p:cNvPr id="15" name="文本框 14">
            <a:extLst>
              <a:ext uri="{FF2B5EF4-FFF2-40B4-BE49-F238E27FC236}">
                <a16:creationId xmlns:a16="http://schemas.microsoft.com/office/drawing/2014/main" id="{2365A2A5-1EA8-4FE9-B0A0-03DC65A65B7F}"/>
              </a:ext>
            </a:extLst>
          </p:cNvPr>
          <p:cNvSpPr txBox="1"/>
          <p:nvPr/>
        </p:nvSpPr>
        <p:spPr>
          <a:xfrm>
            <a:off x="335360" y="3862209"/>
            <a:ext cx="1728348" cy="369332"/>
          </a:xfrm>
          <a:prstGeom prst="rect">
            <a:avLst/>
          </a:prstGeom>
          <a:solidFill>
            <a:srgbClr val="FFFFCC"/>
          </a:solidFill>
        </p:spPr>
        <p:txBody>
          <a:bodyPr wrap="square" rtlCol="0">
            <a:spAutoFit/>
          </a:bodyPr>
          <a:lstStyle/>
          <a:p>
            <a:pPr algn="ctr"/>
            <a:r>
              <a:rPr lang="zh-CN" altLang="en-US" dirty="0">
                <a:solidFill>
                  <a:srgbClr val="0070C0"/>
                </a:solidFill>
              </a:rPr>
              <a:t>拆出后的外室</a:t>
            </a:r>
          </a:p>
        </p:txBody>
      </p:sp>
      <p:sp>
        <p:nvSpPr>
          <p:cNvPr id="16" name="文本框 15">
            <a:extLst>
              <a:ext uri="{FF2B5EF4-FFF2-40B4-BE49-F238E27FC236}">
                <a16:creationId xmlns:a16="http://schemas.microsoft.com/office/drawing/2014/main" id="{4FD17301-F798-40CE-A001-1065EC75574C}"/>
              </a:ext>
            </a:extLst>
          </p:cNvPr>
          <p:cNvSpPr txBox="1"/>
          <p:nvPr/>
        </p:nvSpPr>
        <p:spPr>
          <a:xfrm>
            <a:off x="7976914" y="3998829"/>
            <a:ext cx="1575470" cy="369332"/>
          </a:xfrm>
          <a:prstGeom prst="rect">
            <a:avLst/>
          </a:prstGeom>
          <a:solidFill>
            <a:srgbClr val="FFFFCC"/>
          </a:solidFill>
        </p:spPr>
        <p:txBody>
          <a:bodyPr wrap="square" rtlCol="0">
            <a:spAutoFit/>
          </a:bodyPr>
          <a:lstStyle/>
          <a:p>
            <a:pPr algn="ctr"/>
            <a:r>
              <a:rPr lang="zh-CN" altLang="en-US" dirty="0">
                <a:solidFill>
                  <a:srgbClr val="0070C0"/>
                </a:solidFill>
              </a:rPr>
              <a:t>新内桶安装后</a:t>
            </a:r>
          </a:p>
        </p:txBody>
      </p:sp>
      <p:pic>
        <p:nvPicPr>
          <p:cNvPr id="9" name="图片 8">
            <a:extLst>
              <a:ext uri="{FF2B5EF4-FFF2-40B4-BE49-F238E27FC236}">
                <a16:creationId xmlns:a16="http://schemas.microsoft.com/office/drawing/2014/main" id="{1A5ACDB5-D04A-48DB-BD10-A9B0848C7A8F}"/>
              </a:ext>
            </a:extLst>
          </p:cNvPr>
          <p:cNvPicPr>
            <a:picLocks noChangeAspect="1"/>
          </p:cNvPicPr>
          <p:nvPr/>
        </p:nvPicPr>
        <p:blipFill rotWithShape="1">
          <a:blip r:embed="rId4"/>
          <a:srcRect l="12119" t="24693" r="13450"/>
          <a:stretch/>
        </p:blipFill>
        <p:spPr>
          <a:xfrm>
            <a:off x="588129" y="1107468"/>
            <a:ext cx="3369651" cy="2555992"/>
          </a:xfrm>
          <a:prstGeom prst="rect">
            <a:avLst/>
          </a:prstGeom>
        </p:spPr>
      </p:pic>
      <p:pic>
        <p:nvPicPr>
          <p:cNvPr id="11" name="图片 10">
            <a:extLst>
              <a:ext uri="{FF2B5EF4-FFF2-40B4-BE49-F238E27FC236}">
                <a16:creationId xmlns:a16="http://schemas.microsoft.com/office/drawing/2014/main" id="{D14EBD9C-7A61-406D-89E8-6E0090BC9A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247" b="10574"/>
          <a:stretch/>
        </p:blipFill>
        <p:spPr>
          <a:xfrm>
            <a:off x="4276089" y="1107468"/>
            <a:ext cx="3351337" cy="2555992"/>
          </a:xfrm>
          <a:prstGeom prst="rect">
            <a:avLst/>
          </a:prstGeom>
        </p:spPr>
      </p:pic>
      <p:sp>
        <p:nvSpPr>
          <p:cNvPr id="17" name="文本框 16">
            <a:extLst>
              <a:ext uri="{FF2B5EF4-FFF2-40B4-BE49-F238E27FC236}">
                <a16:creationId xmlns:a16="http://schemas.microsoft.com/office/drawing/2014/main" id="{B2CB3B8B-BEDF-4FFA-A963-D1316A553B3B}"/>
              </a:ext>
            </a:extLst>
          </p:cNvPr>
          <p:cNvSpPr txBox="1"/>
          <p:nvPr/>
        </p:nvSpPr>
        <p:spPr>
          <a:xfrm>
            <a:off x="615358" y="1107468"/>
            <a:ext cx="1268915" cy="369332"/>
          </a:xfrm>
          <a:prstGeom prst="rect">
            <a:avLst/>
          </a:prstGeom>
          <a:solidFill>
            <a:srgbClr val="FFFFCC"/>
          </a:solidFill>
        </p:spPr>
        <p:txBody>
          <a:bodyPr wrap="square" rtlCol="0">
            <a:spAutoFit/>
          </a:bodyPr>
          <a:lstStyle/>
          <a:p>
            <a:pPr algn="ctr"/>
            <a:r>
              <a:rPr lang="zh-CN" altLang="en-US" dirty="0">
                <a:solidFill>
                  <a:srgbClr val="0070C0"/>
                </a:solidFill>
              </a:rPr>
              <a:t>安装工具</a:t>
            </a:r>
          </a:p>
        </p:txBody>
      </p:sp>
      <p:sp>
        <p:nvSpPr>
          <p:cNvPr id="18" name="文本框 17">
            <a:extLst>
              <a:ext uri="{FF2B5EF4-FFF2-40B4-BE49-F238E27FC236}">
                <a16:creationId xmlns:a16="http://schemas.microsoft.com/office/drawing/2014/main" id="{6A4805D0-361D-4D4D-AA0A-975C3BEBF0E8}"/>
              </a:ext>
            </a:extLst>
          </p:cNvPr>
          <p:cNvSpPr txBox="1"/>
          <p:nvPr/>
        </p:nvSpPr>
        <p:spPr>
          <a:xfrm>
            <a:off x="4203034" y="1107468"/>
            <a:ext cx="1081053" cy="369332"/>
          </a:xfrm>
          <a:prstGeom prst="rect">
            <a:avLst/>
          </a:prstGeom>
          <a:solidFill>
            <a:srgbClr val="FFFFCC"/>
          </a:solidFill>
        </p:spPr>
        <p:txBody>
          <a:bodyPr wrap="square" rtlCol="0">
            <a:spAutoFit/>
          </a:bodyPr>
          <a:lstStyle/>
          <a:p>
            <a:pPr algn="ctr"/>
            <a:r>
              <a:rPr lang="zh-CN" altLang="en-US" dirty="0">
                <a:solidFill>
                  <a:srgbClr val="0070C0"/>
                </a:solidFill>
              </a:rPr>
              <a:t>拆出中</a:t>
            </a:r>
          </a:p>
        </p:txBody>
      </p:sp>
      <p:pic>
        <p:nvPicPr>
          <p:cNvPr id="22" name="图片 21">
            <a:extLst>
              <a:ext uri="{FF2B5EF4-FFF2-40B4-BE49-F238E27FC236}">
                <a16:creationId xmlns:a16="http://schemas.microsoft.com/office/drawing/2014/main" id="{FED6924E-006D-4239-A987-21EE616DD1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1439" y="3998829"/>
            <a:ext cx="3456384" cy="2593301"/>
          </a:xfrm>
          <a:prstGeom prst="rect">
            <a:avLst/>
          </a:prstGeom>
        </p:spPr>
      </p:pic>
      <p:sp>
        <p:nvSpPr>
          <p:cNvPr id="23" name="文本框 22">
            <a:extLst>
              <a:ext uri="{FF2B5EF4-FFF2-40B4-BE49-F238E27FC236}">
                <a16:creationId xmlns:a16="http://schemas.microsoft.com/office/drawing/2014/main" id="{4341F71C-296D-4712-9077-97A2DC629F25}"/>
              </a:ext>
            </a:extLst>
          </p:cNvPr>
          <p:cNvSpPr txBox="1"/>
          <p:nvPr/>
        </p:nvSpPr>
        <p:spPr>
          <a:xfrm>
            <a:off x="4236981" y="4010374"/>
            <a:ext cx="1821906" cy="369332"/>
          </a:xfrm>
          <a:prstGeom prst="rect">
            <a:avLst/>
          </a:prstGeom>
          <a:solidFill>
            <a:srgbClr val="FFFFCC"/>
          </a:solidFill>
        </p:spPr>
        <p:txBody>
          <a:bodyPr wrap="square" rtlCol="0">
            <a:spAutoFit/>
          </a:bodyPr>
          <a:lstStyle/>
          <a:p>
            <a:pPr algn="ctr"/>
            <a:r>
              <a:rPr lang="zh-CN" altLang="en-US" dirty="0">
                <a:solidFill>
                  <a:srgbClr val="0070C0"/>
                </a:solidFill>
              </a:rPr>
              <a:t>外室安装新内桶</a:t>
            </a:r>
          </a:p>
        </p:txBody>
      </p:sp>
      <p:pic>
        <p:nvPicPr>
          <p:cNvPr id="19" name="图片 18">
            <a:extLst>
              <a:ext uri="{FF2B5EF4-FFF2-40B4-BE49-F238E27FC236}">
                <a16:creationId xmlns:a16="http://schemas.microsoft.com/office/drawing/2014/main" id="{09257ABA-178C-402F-8D01-2FF0B453A1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7970662" y="1105046"/>
            <a:ext cx="3456384" cy="2592288"/>
          </a:xfrm>
          <a:prstGeom prst="rect">
            <a:avLst/>
          </a:prstGeom>
        </p:spPr>
      </p:pic>
      <p:sp>
        <p:nvSpPr>
          <p:cNvPr id="20" name="文本框 19">
            <a:extLst>
              <a:ext uri="{FF2B5EF4-FFF2-40B4-BE49-F238E27FC236}">
                <a16:creationId xmlns:a16="http://schemas.microsoft.com/office/drawing/2014/main" id="{637C517B-DAFD-4418-831D-8A09D22A4F87}"/>
              </a:ext>
            </a:extLst>
          </p:cNvPr>
          <p:cNvSpPr txBox="1"/>
          <p:nvPr/>
        </p:nvSpPr>
        <p:spPr>
          <a:xfrm>
            <a:off x="10273850" y="1122036"/>
            <a:ext cx="1117817" cy="369332"/>
          </a:xfrm>
          <a:prstGeom prst="rect">
            <a:avLst/>
          </a:prstGeom>
          <a:solidFill>
            <a:srgbClr val="FFFFCC"/>
          </a:solidFill>
        </p:spPr>
        <p:txBody>
          <a:bodyPr wrap="square" rtlCol="0">
            <a:spAutoFit/>
          </a:bodyPr>
          <a:lstStyle/>
          <a:p>
            <a:pPr algn="ctr"/>
            <a:r>
              <a:rPr lang="zh-CN" altLang="en-US" dirty="0">
                <a:solidFill>
                  <a:srgbClr val="0070C0"/>
                </a:solidFill>
              </a:rPr>
              <a:t>内室拆出</a:t>
            </a:r>
          </a:p>
        </p:txBody>
      </p:sp>
    </p:spTree>
    <p:extLst>
      <p:ext uri="{BB962C8B-B14F-4D97-AF65-F5344CB8AC3E}">
        <p14:creationId xmlns:p14="http://schemas.microsoft.com/office/powerpoint/2010/main" val="5904247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F71FF7-B042-4BA0-B04F-DE299EDC027E}"/>
              </a:ext>
            </a:extLst>
          </p:cNvPr>
          <p:cNvSpPr>
            <a:spLocks noGrp="1"/>
          </p:cNvSpPr>
          <p:nvPr>
            <p:ph type="title"/>
          </p:nvPr>
        </p:nvSpPr>
        <p:spPr/>
        <p:txBody>
          <a:bodyPr/>
          <a:lstStyle/>
          <a:p>
            <a:r>
              <a:rPr lang="zh-CN" altLang="en-US" dirty="0"/>
              <a:t>内径迹室升级 </a:t>
            </a:r>
            <a:r>
              <a:rPr lang="en-US" altLang="zh-CN" dirty="0"/>
              <a:t>– CGEM</a:t>
            </a:r>
            <a:r>
              <a:rPr lang="zh-CN" altLang="en-US" dirty="0"/>
              <a:t>探测器</a:t>
            </a:r>
          </a:p>
        </p:txBody>
      </p:sp>
      <p:sp>
        <p:nvSpPr>
          <p:cNvPr id="20" name="内容占位符 19">
            <a:extLst>
              <a:ext uri="{FF2B5EF4-FFF2-40B4-BE49-F238E27FC236}">
                <a16:creationId xmlns:a16="http://schemas.microsoft.com/office/drawing/2014/main" id="{FA5FBC0F-B993-48C2-845F-1B1DFE048D28}"/>
              </a:ext>
            </a:extLst>
          </p:cNvPr>
          <p:cNvSpPr>
            <a:spLocks noGrp="1"/>
          </p:cNvSpPr>
          <p:nvPr>
            <p:ph idx="1"/>
          </p:nvPr>
        </p:nvSpPr>
        <p:spPr>
          <a:xfrm>
            <a:off x="767408" y="1228194"/>
            <a:ext cx="10657184" cy="2344822"/>
          </a:xfrm>
        </p:spPr>
        <p:txBody>
          <a:bodyPr/>
          <a:lstStyle/>
          <a:p>
            <a:r>
              <a:rPr lang="en-US" altLang="zh-CN" dirty="0"/>
              <a:t>Cylindrical GEM detector</a:t>
            </a:r>
          </a:p>
          <a:p>
            <a:pPr lvl="1"/>
            <a:r>
              <a:rPr lang="en-US" altLang="zh-CN" dirty="0"/>
              <a:t>Better spatial resolution in z</a:t>
            </a:r>
          </a:p>
          <a:p>
            <a:pPr lvl="1"/>
            <a:r>
              <a:rPr lang="en-US" altLang="zh-CN" dirty="0"/>
              <a:t>Good capability under high counting rate</a:t>
            </a:r>
          </a:p>
          <a:p>
            <a:r>
              <a:rPr lang="zh-CN" altLang="en-US" dirty="0"/>
              <a:t>计划于今年底升级完成</a:t>
            </a:r>
          </a:p>
        </p:txBody>
      </p:sp>
      <p:sp>
        <p:nvSpPr>
          <p:cNvPr id="4" name="灯片编号占位符 3">
            <a:extLst>
              <a:ext uri="{FF2B5EF4-FFF2-40B4-BE49-F238E27FC236}">
                <a16:creationId xmlns:a16="http://schemas.microsoft.com/office/drawing/2014/main" id="{56FD494C-6950-4E7E-BF00-6E29D7964334}"/>
              </a:ext>
            </a:extLst>
          </p:cNvPr>
          <p:cNvSpPr>
            <a:spLocks noGrp="1"/>
          </p:cNvSpPr>
          <p:nvPr>
            <p:ph type="sldNum" sz="quarter" idx="12"/>
          </p:nvPr>
        </p:nvSpPr>
        <p:spPr/>
        <p:txBody>
          <a:bodyPr/>
          <a:lstStyle/>
          <a:p>
            <a:fld id="{6F9C6D66-3E5A-4A8C-B5CE-1A82D18E3E4D}" type="slidenum">
              <a:rPr lang="zh-CN" altLang="en-US" smtClean="0"/>
              <a:t>138</a:t>
            </a:fld>
            <a:endParaRPr lang="zh-CN" altLang="en-US"/>
          </a:p>
        </p:txBody>
      </p:sp>
      <p:pic>
        <p:nvPicPr>
          <p:cNvPr id="5" name="Picture 2">
            <a:extLst>
              <a:ext uri="{FF2B5EF4-FFF2-40B4-BE49-F238E27FC236}">
                <a16:creationId xmlns:a16="http://schemas.microsoft.com/office/drawing/2014/main" id="{8C0429D5-AB0A-4942-B701-014D1F7C21A6}"/>
              </a:ext>
            </a:extLst>
          </p:cNvPr>
          <p:cNvPicPr/>
          <p:nvPr/>
        </p:nvPicPr>
        <p:blipFill>
          <a:blip r:embed="rId2" cstate="print">
            <a:clrChange>
              <a:clrFrom>
                <a:srgbClr val="ECEDED"/>
              </a:clrFrom>
              <a:clrTo>
                <a:srgbClr val="ECEDED">
                  <a:alpha val="0"/>
                </a:srgbClr>
              </a:clrTo>
            </a:clrChange>
          </a:blip>
          <a:srcRect/>
          <a:stretch>
            <a:fillRect/>
          </a:stretch>
        </p:blipFill>
        <p:spPr>
          <a:xfrm>
            <a:off x="6744072" y="4005064"/>
            <a:ext cx="4320480" cy="2232248"/>
          </a:xfrm>
          <a:prstGeom prst="rect">
            <a:avLst/>
          </a:prstGeom>
          <a:noFill/>
          <a:ln w="9525">
            <a:noFill/>
            <a:miter lim="800000"/>
            <a:headEnd/>
            <a:tailEnd/>
          </a:ln>
        </p:spPr>
      </p:pic>
      <p:pic>
        <p:nvPicPr>
          <p:cNvPr id="19" name="图片 18">
            <a:extLst>
              <a:ext uri="{FF2B5EF4-FFF2-40B4-BE49-F238E27FC236}">
                <a16:creationId xmlns:a16="http://schemas.microsoft.com/office/drawing/2014/main" id="{C46ACDD3-C3C7-4D7F-B5F8-90ECB22DF490}"/>
              </a:ext>
            </a:extLst>
          </p:cNvPr>
          <p:cNvPicPr>
            <a:picLocks noChangeAspect="1"/>
          </p:cNvPicPr>
          <p:nvPr/>
        </p:nvPicPr>
        <p:blipFill rotWithShape="1">
          <a:blip r:embed="rId3"/>
          <a:srcRect l="3294" r="10090"/>
          <a:stretch/>
        </p:blipFill>
        <p:spPr>
          <a:xfrm>
            <a:off x="7944870" y="1064608"/>
            <a:ext cx="3646525" cy="2560846"/>
          </a:xfrm>
          <a:prstGeom prst="rect">
            <a:avLst/>
          </a:prstGeom>
        </p:spPr>
      </p:pic>
      <p:pic>
        <p:nvPicPr>
          <p:cNvPr id="3" name="图片 2">
            <a:extLst>
              <a:ext uri="{FF2B5EF4-FFF2-40B4-BE49-F238E27FC236}">
                <a16:creationId xmlns:a16="http://schemas.microsoft.com/office/drawing/2014/main" id="{D565FD42-8A1A-42E4-B16D-3B2F3FF470AC}"/>
              </a:ext>
            </a:extLst>
          </p:cNvPr>
          <p:cNvPicPr>
            <a:picLocks noChangeAspect="1"/>
          </p:cNvPicPr>
          <p:nvPr/>
        </p:nvPicPr>
        <p:blipFill rotWithShape="1">
          <a:blip r:embed="rId4"/>
          <a:srcRect t="13441" b="12994"/>
          <a:stretch/>
        </p:blipFill>
        <p:spPr>
          <a:xfrm>
            <a:off x="1101041" y="3984015"/>
            <a:ext cx="4044237" cy="2232248"/>
          </a:xfrm>
          <a:prstGeom prst="rect">
            <a:avLst/>
          </a:prstGeom>
        </p:spPr>
      </p:pic>
      <p:sp>
        <p:nvSpPr>
          <p:cNvPr id="6" name="箭头: 右 5">
            <a:extLst>
              <a:ext uri="{FF2B5EF4-FFF2-40B4-BE49-F238E27FC236}">
                <a16:creationId xmlns:a16="http://schemas.microsoft.com/office/drawing/2014/main" id="{821D1C54-7FF5-49EB-BB61-395A11D353EC}"/>
              </a:ext>
            </a:extLst>
          </p:cNvPr>
          <p:cNvSpPr/>
          <p:nvPr/>
        </p:nvSpPr>
        <p:spPr>
          <a:xfrm>
            <a:off x="5447928" y="5100139"/>
            <a:ext cx="792088" cy="273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31505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dirty="0"/>
              <a:t>TAG based</a:t>
            </a:r>
            <a:r>
              <a:rPr lang="zh-CN" altLang="en-US" dirty="0"/>
              <a:t>分析</a:t>
            </a:r>
          </a:p>
        </p:txBody>
      </p:sp>
    </p:spTree>
    <p:extLst>
      <p:ext uri="{BB962C8B-B14F-4D97-AF65-F5344CB8AC3E}">
        <p14:creationId xmlns:p14="http://schemas.microsoft.com/office/powerpoint/2010/main" val="1596729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9BB729-0ADF-47F9-9AAE-F72168796663}"/>
              </a:ext>
            </a:extLst>
          </p:cNvPr>
          <p:cNvSpPr>
            <a:spLocks noGrp="1"/>
          </p:cNvSpPr>
          <p:nvPr>
            <p:ph type="title"/>
          </p:nvPr>
        </p:nvSpPr>
        <p:spPr/>
        <p:txBody>
          <a:bodyPr/>
          <a:lstStyle/>
          <a:p>
            <a:r>
              <a:rPr lang="zh-CN" altLang="en-US" dirty="0"/>
              <a:t>粒子在探测器中产生的原始信息</a:t>
            </a:r>
          </a:p>
        </p:txBody>
      </p:sp>
      <p:sp>
        <p:nvSpPr>
          <p:cNvPr id="3" name="灯片编号占位符 2">
            <a:extLst>
              <a:ext uri="{FF2B5EF4-FFF2-40B4-BE49-F238E27FC236}">
                <a16:creationId xmlns:a16="http://schemas.microsoft.com/office/drawing/2014/main" id="{5C7C07BB-5A07-43CD-B9F5-99BCF353967B}"/>
              </a:ext>
            </a:extLst>
          </p:cNvPr>
          <p:cNvSpPr>
            <a:spLocks noGrp="1"/>
          </p:cNvSpPr>
          <p:nvPr>
            <p:ph type="sldNum" sz="quarter" idx="12"/>
          </p:nvPr>
        </p:nvSpPr>
        <p:spPr/>
        <p:txBody>
          <a:bodyPr/>
          <a:lstStyle/>
          <a:p>
            <a:fld id="{0C913308-F349-4B6D-A68A-DD1791B4A57B}" type="slidenum">
              <a:rPr lang="zh-CN" altLang="en-US" smtClean="0"/>
              <a:pPr/>
              <a:t>14</a:t>
            </a:fld>
            <a:endParaRPr lang="zh-CN" altLang="en-US" dirty="0"/>
          </a:p>
        </p:txBody>
      </p:sp>
      <p:pic>
        <p:nvPicPr>
          <p:cNvPr id="5" name="Picture 17">
            <a:extLst>
              <a:ext uri="{FF2B5EF4-FFF2-40B4-BE49-F238E27FC236}">
                <a16:creationId xmlns:a16="http://schemas.microsoft.com/office/drawing/2014/main" id="{1A2A392F-C9AF-49C1-85A1-286984461C27}"/>
              </a:ext>
            </a:extLst>
          </p:cNvPr>
          <p:cNvPicPr>
            <a:picLocks noChangeAspect="1"/>
          </p:cNvPicPr>
          <p:nvPr/>
        </p:nvPicPr>
        <p:blipFill>
          <a:blip r:embed="rId2"/>
          <a:stretch>
            <a:fillRect/>
          </a:stretch>
        </p:blipFill>
        <p:spPr>
          <a:xfrm rot="19816939">
            <a:off x="3334614" y="4770075"/>
            <a:ext cx="2679607" cy="1589597"/>
          </a:xfrm>
          <a:prstGeom prst="rect">
            <a:avLst/>
          </a:prstGeom>
        </p:spPr>
      </p:pic>
      <p:pic>
        <p:nvPicPr>
          <p:cNvPr id="7" name="Picture 3" descr="display1Ggamma">
            <a:extLst>
              <a:ext uri="{FF2B5EF4-FFF2-40B4-BE49-F238E27FC236}">
                <a16:creationId xmlns:a16="http://schemas.microsoft.com/office/drawing/2014/main" id="{1B9B137C-2357-4122-95C2-FCFC14F9E6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4" t="4029" r="5137" b="1656"/>
          <a:stretch/>
        </p:blipFill>
        <p:spPr>
          <a:xfrm>
            <a:off x="6490364" y="4319893"/>
            <a:ext cx="3528392" cy="24015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signal01">
            <a:extLst>
              <a:ext uri="{FF2B5EF4-FFF2-40B4-BE49-F238E27FC236}">
                <a16:creationId xmlns:a16="http://schemas.microsoft.com/office/drawing/2014/main" id="{69603917-4119-40D7-A98C-81E071155EB5}"/>
              </a:ext>
            </a:extLst>
          </p:cNvPr>
          <p:cNvPicPr>
            <a:picLocks noChangeAspect="1" noChangeArrowheads="1"/>
          </p:cNvPicPr>
          <p:nvPr/>
        </p:nvPicPr>
        <p:blipFill rotWithShape="1">
          <a:blip r:embed="rId4" cstate="print"/>
          <a:srcRect t="8414" r="5555"/>
          <a:stretch/>
        </p:blipFill>
        <p:spPr bwMode="auto">
          <a:xfrm>
            <a:off x="5250019" y="1540898"/>
            <a:ext cx="2448272" cy="2401581"/>
          </a:xfrm>
          <a:prstGeom prst="rect">
            <a:avLst/>
          </a:prstGeom>
          <a:noFill/>
          <a:ln w="9525">
            <a:noFill/>
            <a:miter lim="800000"/>
            <a:headEnd/>
            <a:tailEnd/>
          </a:ln>
        </p:spPr>
      </p:pic>
      <p:grpSp>
        <p:nvGrpSpPr>
          <p:cNvPr id="24" name="组合 23">
            <a:extLst>
              <a:ext uri="{FF2B5EF4-FFF2-40B4-BE49-F238E27FC236}">
                <a16:creationId xmlns:a16="http://schemas.microsoft.com/office/drawing/2014/main" id="{ECC489F4-414D-49E7-80DC-FC52FC717A0E}"/>
              </a:ext>
            </a:extLst>
          </p:cNvPr>
          <p:cNvGrpSpPr/>
          <p:nvPr/>
        </p:nvGrpSpPr>
        <p:grpSpPr>
          <a:xfrm>
            <a:off x="763273" y="4685772"/>
            <a:ext cx="2329294" cy="1827550"/>
            <a:chOff x="814375" y="4711364"/>
            <a:chExt cx="2329294" cy="1827550"/>
          </a:xfrm>
        </p:grpSpPr>
        <p:pic>
          <p:nvPicPr>
            <p:cNvPr id="9" name="Picture 4" descr="晶体簇射">
              <a:extLst>
                <a:ext uri="{FF2B5EF4-FFF2-40B4-BE49-F238E27FC236}">
                  <a16:creationId xmlns:a16="http://schemas.microsoft.com/office/drawing/2014/main" id="{DF8EB3ED-D796-4B62-82A6-9114205F3B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59" t="3455" r="9480" b="25706"/>
            <a:stretch/>
          </p:blipFill>
          <p:spPr>
            <a:xfrm>
              <a:off x="814375" y="4711364"/>
              <a:ext cx="2329294" cy="182754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箭头连接符 10">
              <a:extLst>
                <a:ext uri="{FF2B5EF4-FFF2-40B4-BE49-F238E27FC236}">
                  <a16:creationId xmlns:a16="http://schemas.microsoft.com/office/drawing/2014/main" id="{B62E06AA-4456-483C-9F81-8CAB639AE95F}"/>
                </a:ext>
              </a:extLst>
            </p:cNvPr>
            <p:cNvCxnSpPr>
              <a:cxnSpLocks/>
            </p:cNvCxnSpPr>
            <p:nvPr/>
          </p:nvCxnSpPr>
          <p:spPr>
            <a:xfrm flipV="1">
              <a:off x="1171836" y="5858609"/>
              <a:ext cx="603684" cy="680305"/>
            </a:xfrm>
            <a:prstGeom prst="straightConnector1">
              <a:avLst/>
            </a:prstGeom>
            <a:ln w="38100">
              <a:solidFill>
                <a:srgbClr val="FF99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5726F5EE-C0BB-47AF-ADED-35AA692E6A49}"/>
              </a:ext>
            </a:extLst>
          </p:cNvPr>
          <p:cNvGrpSpPr/>
          <p:nvPr/>
        </p:nvGrpSpPr>
        <p:grpSpPr>
          <a:xfrm>
            <a:off x="1991544" y="1440179"/>
            <a:ext cx="2520279" cy="2533244"/>
            <a:chOff x="1487488" y="1412776"/>
            <a:chExt cx="2520279" cy="2533244"/>
          </a:xfrm>
        </p:grpSpPr>
        <p:pic>
          <p:nvPicPr>
            <p:cNvPr id="4" name="Picture 3" descr="driftNorm">
              <a:extLst>
                <a:ext uri="{FF2B5EF4-FFF2-40B4-BE49-F238E27FC236}">
                  <a16:creationId xmlns:a16="http://schemas.microsoft.com/office/drawing/2014/main" id="{ED50490D-F3F8-4F60-9117-26AC730F75E1}"/>
                </a:ext>
              </a:extLst>
            </p:cNvPr>
            <p:cNvPicPr>
              <a:picLocks noChangeAspect="1" noChangeArrowheads="1"/>
            </p:cNvPicPr>
            <p:nvPr/>
          </p:nvPicPr>
          <p:blipFill>
            <a:blip r:embed="rId6" cstate="print"/>
            <a:srcRect/>
            <a:stretch>
              <a:fillRect/>
            </a:stretch>
          </p:blipFill>
          <p:spPr>
            <a:xfrm flipV="1">
              <a:off x="1487488" y="1412776"/>
              <a:ext cx="2520279" cy="2533244"/>
            </a:xfrm>
            <a:prstGeom prst="rect">
              <a:avLst/>
            </a:prstGeom>
            <a:noFill/>
            <a:ln/>
          </p:spPr>
        </p:pic>
        <p:sp>
          <p:nvSpPr>
            <p:cNvPr id="12" name="矩形 11">
              <a:extLst>
                <a:ext uri="{FF2B5EF4-FFF2-40B4-BE49-F238E27FC236}">
                  <a16:creationId xmlns:a16="http://schemas.microsoft.com/office/drawing/2014/main" id="{7BE23BFD-9B68-48C8-8026-5A3833F31DB1}"/>
                </a:ext>
              </a:extLst>
            </p:cNvPr>
            <p:cNvSpPr/>
            <p:nvPr/>
          </p:nvSpPr>
          <p:spPr>
            <a:xfrm>
              <a:off x="2351584" y="2060848"/>
              <a:ext cx="360040" cy="360040"/>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箭头连接符 13">
            <a:extLst>
              <a:ext uri="{FF2B5EF4-FFF2-40B4-BE49-F238E27FC236}">
                <a16:creationId xmlns:a16="http://schemas.microsoft.com/office/drawing/2014/main" id="{93B6071F-D4E9-475F-83CB-D87DD80BD668}"/>
              </a:ext>
            </a:extLst>
          </p:cNvPr>
          <p:cNvCxnSpPr>
            <a:cxnSpLocks/>
          </p:cNvCxnSpPr>
          <p:nvPr/>
        </p:nvCxnSpPr>
        <p:spPr>
          <a:xfrm>
            <a:off x="3251683" y="2276872"/>
            <a:ext cx="1764197" cy="0"/>
          </a:xfrm>
          <a:prstGeom prst="straightConnector1">
            <a:avLst/>
          </a:prstGeom>
          <a:ln w="1905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B0A9514C-3343-4494-A64D-CAEE8DB76A65}"/>
              </a:ext>
            </a:extLst>
          </p:cNvPr>
          <p:cNvSpPr txBox="1"/>
          <p:nvPr/>
        </p:nvSpPr>
        <p:spPr>
          <a:xfrm>
            <a:off x="409360" y="4210432"/>
            <a:ext cx="2590295" cy="369332"/>
          </a:xfrm>
          <a:prstGeom prst="rect">
            <a:avLst/>
          </a:prstGeom>
          <a:noFill/>
        </p:spPr>
        <p:txBody>
          <a:bodyPr wrap="square" rtlCol="0">
            <a:spAutoFit/>
          </a:bodyPr>
          <a:lstStyle/>
          <a:p>
            <a:r>
              <a:rPr lang="zh-CN" altLang="en-US" b="1" dirty="0">
                <a:solidFill>
                  <a:srgbClr val="0066CC"/>
                </a:solidFill>
              </a:rPr>
              <a:t>光子进入</a:t>
            </a:r>
            <a:r>
              <a:rPr lang="en-US" altLang="zh-CN" b="1" dirty="0">
                <a:solidFill>
                  <a:srgbClr val="0066CC"/>
                </a:solidFill>
              </a:rPr>
              <a:t>EMC</a:t>
            </a:r>
            <a:endParaRPr lang="zh-CN" altLang="en-US" b="1" dirty="0">
              <a:solidFill>
                <a:srgbClr val="0066CC"/>
              </a:solidFill>
            </a:endParaRPr>
          </a:p>
        </p:txBody>
      </p:sp>
      <p:sp>
        <p:nvSpPr>
          <p:cNvPr id="20" name="文本框 19">
            <a:extLst>
              <a:ext uri="{FF2B5EF4-FFF2-40B4-BE49-F238E27FC236}">
                <a16:creationId xmlns:a16="http://schemas.microsoft.com/office/drawing/2014/main" id="{AC603FB6-638E-40D4-84C9-0E65F0E60F49}"/>
              </a:ext>
            </a:extLst>
          </p:cNvPr>
          <p:cNvSpPr txBox="1"/>
          <p:nvPr/>
        </p:nvSpPr>
        <p:spPr>
          <a:xfrm>
            <a:off x="415752" y="2285256"/>
            <a:ext cx="1512168" cy="646331"/>
          </a:xfrm>
          <a:prstGeom prst="rect">
            <a:avLst/>
          </a:prstGeom>
          <a:noFill/>
        </p:spPr>
        <p:txBody>
          <a:bodyPr wrap="square" rtlCol="0">
            <a:spAutoFit/>
          </a:bodyPr>
          <a:lstStyle/>
          <a:p>
            <a:r>
              <a:rPr lang="zh-CN" altLang="en-US" b="1" dirty="0">
                <a:solidFill>
                  <a:srgbClr val="0066CC"/>
                </a:solidFill>
              </a:rPr>
              <a:t>带电粒子进入</a:t>
            </a:r>
            <a:r>
              <a:rPr lang="en-US" altLang="zh-CN" b="1" dirty="0">
                <a:solidFill>
                  <a:srgbClr val="0066CC"/>
                </a:solidFill>
              </a:rPr>
              <a:t>MDC</a:t>
            </a:r>
            <a:endParaRPr lang="zh-CN" altLang="en-US" b="1" dirty="0">
              <a:solidFill>
                <a:srgbClr val="0066CC"/>
              </a:solidFill>
            </a:endParaRPr>
          </a:p>
        </p:txBody>
      </p:sp>
      <p:sp>
        <p:nvSpPr>
          <p:cNvPr id="21" name="文本框 20">
            <a:extLst>
              <a:ext uri="{FF2B5EF4-FFF2-40B4-BE49-F238E27FC236}">
                <a16:creationId xmlns:a16="http://schemas.microsoft.com/office/drawing/2014/main" id="{56CDC499-7E3F-4AFD-B8FE-5F107E53FF12}"/>
              </a:ext>
            </a:extLst>
          </p:cNvPr>
          <p:cNvSpPr txBox="1"/>
          <p:nvPr/>
        </p:nvSpPr>
        <p:spPr>
          <a:xfrm>
            <a:off x="8200376" y="1906225"/>
            <a:ext cx="3564170" cy="1169551"/>
          </a:xfrm>
          <a:prstGeom prst="rect">
            <a:avLst/>
          </a:prstGeom>
          <a:noFill/>
        </p:spPr>
        <p:txBody>
          <a:bodyPr wrap="square" rtlCol="0">
            <a:spAutoFit/>
          </a:bodyPr>
          <a:lstStyle/>
          <a:p>
            <a:pPr algn="ctr">
              <a:spcAft>
                <a:spcPts val="1200"/>
              </a:spcAft>
            </a:pPr>
            <a:r>
              <a:rPr lang="zh-CN" altLang="en-US" sz="2000" b="1" dirty="0">
                <a:solidFill>
                  <a:srgbClr val="0066CC"/>
                </a:solidFill>
              </a:rPr>
              <a:t>探测器原始信息</a:t>
            </a:r>
            <a:endParaRPr lang="en-US" altLang="zh-CN" sz="2000" b="1" dirty="0">
              <a:solidFill>
                <a:srgbClr val="0066CC"/>
              </a:solidFill>
            </a:endParaRPr>
          </a:p>
          <a:p>
            <a:r>
              <a:rPr lang="zh-CN" altLang="en-US" sz="2000" dirty="0"/>
              <a:t>击中单元编号、信号时间</a:t>
            </a:r>
            <a:r>
              <a:rPr lang="en-US" altLang="zh-CN" sz="2000" dirty="0"/>
              <a:t>(T)</a:t>
            </a:r>
            <a:r>
              <a:rPr lang="zh-CN" altLang="en-US" sz="2000" dirty="0"/>
              <a:t>、信号幅度</a:t>
            </a:r>
            <a:r>
              <a:rPr lang="en-US" altLang="zh-CN" sz="2000" dirty="0"/>
              <a:t>(Q)</a:t>
            </a:r>
            <a:endParaRPr lang="zh-CN" altLang="en-US" sz="2000" dirty="0"/>
          </a:p>
        </p:txBody>
      </p:sp>
      <p:sp>
        <p:nvSpPr>
          <p:cNvPr id="22" name="矩形 21">
            <a:extLst>
              <a:ext uri="{FF2B5EF4-FFF2-40B4-BE49-F238E27FC236}">
                <a16:creationId xmlns:a16="http://schemas.microsoft.com/office/drawing/2014/main" id="{E9194629-91FC-4897-A178-14DC43AEB988}"/>
              </a:ext>
            </a:extLst>
          </p:cNvPr>
          <p:cNvSpPr/>
          <p:nvPr/>
        </p:nvSpPr>
        <p:spPr>
          <a:xfrm>
            <a:off x="8771695" y="4135225"/>
            <a:ext cx="3339953" cy="400110"/>
          </a:xfrm>
          <a:prstGeom prst="rect">
            <a:avLst/>
          </a:prstGeom>
        </p:spPr>
        <p:txBody>
          <a:bodyPr wrap="none">
            <a:spAutoFit/>
          </a:bodyPr>
          <a:lstStyle/>
          <a:p>
            <a:r>
              <a:rPr lang="zh-CN" altLang="en-US" sz="2000" dirty="0"/>
              <a:t>击中单元编号、信号幅度</a:t>
            </a:r>
            <a:r>
              <a:rPr lang="en-US" altLang="zh-CN" sz="2000" dirty="0"/>
              <a:t>(Q)</a:t>
            </a:r>
            <a:endParaRPr lang="zh-CN" altLang="en-US" sz="2000" dirty="0"/>
          </a:p>
        </p:txBody>
      </p:sp>
      <p:sp>
        <p:nvSpPr>
          <p:cNvPr id="25" name="箭头: 右 24">
            <a:extLst>
              <a:ext uri="{FF2B5EF4-FFF2-40B4-BE49-F238E27FC236}">
                <a16:creationId xmlns:a16="http://schemas.microsoft.com/office/drawing/2014/main" id="{36C91BF8-4FE9-4BF5-B6C3-DDA3FB47AD34}"/>
              </a:ext>
            </a:extLst>
          </p:cNvPr>
          <p:cNvSpPr/>
          <p:nvPr/>
        </p:nvSpPr>
        <p:spPr>
          <a:xfrm>
            <a:off x="3116824" y="5399505"/>
            <a:ext cx="386888" cy="171997"/>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91BCC9C4-CAE7-4603-B8BA-705B9026CEAC}"/>
              </a:ext>
            </a:extLst>
          </p:cNvPr>
          <p:cNvSpPr/>
          <p:nvPr/>
        </p:nvSpPr>
        <p:spPr>
          <a:xfrm>
            <a:off x="5962292" y="5472283"/>
            <a:ext cx="386888" cy="171997"/>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120215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TAG based analysis</a:t>
            </a:r>
            <a:endParaRPr lang="zh-CN" altLang="en-US" dirty="0"/>
          </a:p>
        </p:txBody>
      </p:sp>
      <p:sp>
        <p:nvSpPr>
          <p:cNvPr id="3" name="内容占位符 2"/>
          <p:cNvSpPr>
            <a:spLocks noGrp="1"/>
          </p:cNvSpPr>
          <p:nvPr>
            <p:ph idx="1"/>
          </p:nvPr>
        </p:nvSpPr>
        <p:spPr>
          <a:xfrm>
            <a:off x="695400" y="1232816"/>
            <a:ext cx="10801200" cy="2168111"/>
          </a:xfrm>
        </p:spPr>
        <p:txBody>
          <a:bodyPr/>
          <a:lstStyle/>
          <a:p>
            <a:r>
              <a:rPr lang="en-US" altLang="zh-CN" sz="1600" dirty="0">
                <a:latin typeface="Times New Roman" panose="02020603050405020304" pitchFamily="18" charset="0"/>
                <a:cs typeface="Times New Roman" panose="02020603050405020304" pitchFamily="18" charset="0"/>
              </a:rPr>
              <a:t>BESIII has accumulated the world’s largest J/psi, Psi(3686), Psi(3770) data samples</a:t>
            </a:r>
          </a:p>
          <a:p>
            <a:r>
              <a:rPr lang="en-US" altLang="zh-CN" sz="1600" dirty="0">
                <a:latin typeface="Times New Roman" panose="02020603050405020304" pitchFamily="18" charset="0"/>
                <a:cs typeface="Times New Roman" panose="02020603050405020304" pitchFamily="18" charset="0"/>
              </a:rPr>
              <a:t>As the data accumulated, more and more CPU resources needed to process these data</a:t>
            </a:r>
          </a:p>
          <a:p>
            <a:r>
              <a:rPr lang="en-US" altLang="zh-CN" sz="1600" dirty="0">
                <a:latin typeface="Times New Roman" panose="02020603050405020304" pitchFamily="18" charset="0"/>
                <a:cs typeface="Times New Roman" panose="02020603050405020304" pitchFamily="18" charset="0"/>
              </a:rPr>
              <a:t>To reduce the CPU time of data processing is very important for the experiment to get physics results efficiently with limited hardware resources, </a:t>
            </a:r>
            <a:r>
              <a:rPr lang="en-US" altLang="zh-CN" sz="1600" dirty="0">
                <a:solidFill>
                  <a:srgbClr val="FF0000"/>
                </a:solidFill>
                <a:latin typeface="Times New Roman" panose="02020603050405020304" pitchFamily="18" charset="0"/>
                <a:cs typeface="Times New Roman" panose="02020603050405020304" pitchFamily="18" charset="0"/>
              </a:rPr>
              <a:t>especially for analysis jobs</a:t>
            </a:r>
          </a:p>
          <a:p>
            <a:r>
              <a:rPr lang="en-US" altLang="zh-CN" sz="1600" dirty="0">
                <a:latin typeface="Times New Roman" panose="02020603050405020304" pitchFamily="18" charset="0"/>
                <a:cs typeface="Times New Roman" panose="02020603050405020304" pitchFamily="18" charset="0"/>
              </a:rPr>
              <a:t>All the data processing procedures are done event by event by default</a:t>
            </a:r>
          </a:p>
          <a:p>
            <a:r>
              <a:rPr lang="en-US" altLang="zh-CN" sz="1600" b="1" dirty="0">
                <a:solidFill>
                  <a:srgbClr val="0000FF"/>
                </a:solidFill>
                <a:latin typeface="Times New Roman" panose="02020603050405020304" pitchFamily="18" charset="0"/>
                <a:cs typeface="Times New Roman" panose="02020603050405020304" pitchFamily="18" charset="0"/>
              </a:rPr>
              <a:t>Tag based analysis </a:t>
            </a:r>
            <a:r>
              <a:rPr lang="en-US" altLang="zh-CN" sz="1600" dirty="0">
                <a:latin typeface="Times New Roman" panose="02020603050405020304" pitchFamily="18" charset="0"/>
                <a:cs typeface="Times New Roman" panose="02020603050405020304" pitchFamily="18" charset="0"/>
              </a:rPr>
              <a:t>enable only retrieving selected events for analysis</a:t>
            </a:r>
          </a:p>
          <a:p>
            <a:endParaRPr lang="zh-CN" altLang="en-US" dirty="0"/>
          </a:p>
        </p:txBody>
      </p:sp>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1305" y="3656514"/>
            <a:ext cx="3292642" cy="2367296"/>
          </a:xfrm>
          <a:prstGeom prst="rect">
            <a:avLst/>
          </a:prstGeom>
          <a:noFill/>
          <a:ln>
            <a:noFill/>
          </a:ln>
        </p:spPr>
      </p:pic>
      <p:pic>
        <p:nvPicPr>
          <p:cNvPr id="8" name="图片 7"/>
          <p:cNvPicPr>
            <a:picLocks noChangeAspect="1"/>
          </p:cNvPicPr>
          <p:nvPr/>
        </p:nvPicPr>
        <p:blipFill>
          <a:blip r:embed="rId3"/>
          <a:stretch>
            <a:fillRect/>
          </a:stretch>
        </p:blipFill>
        <p:spPr>
          <a:xfrm>
            <a:off x="5570333" y="3457074"/>
            <a:ext cx="4231394" cy="2698441"/>
          </a:xfrm>
          <a:prstGeom prst="rect">
            <a:avLst/>
          </a:prstGeom>
        </p:spPr>
      </p:pic>
      <p:sp>
        <p:nvSpPr>
          <p:cNvPr id="9" name="椭圆 8"/>
          <p:cNvSpPr/>
          <p:nvPr/>
        </p:nvSpPr>
        <p:spPr>
          <a:xfrm>
            <a:off x="8819148" y="5017168"/>
            <a:ext cx="902369" cy="6537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541463" y="6002400"/>
            <a:ext cx="1970380" cy="276999"/>
          </a:xfrm>
          <a:prstGeom prst="rect">
            <a:avLst/>
          </a:prstGeom>
          <a:noFill/>
        </p:spPr>
        <p:txBody>
          <a:bodyPr wrap="square" rtlCol="0">
            <a:spAutoFit/>
          </a:bodyPr>
          <a:lstStyle/>
          <a:p>
            <a:r>
              <a:rPr lang="en-US" altLang="zh-CN" sz="1200" dirty="0"/>
              <a:t>Event by event by default</a:t>
            </a:r>
            <a:endParaRPr lang="zh-CN" altLang="en-US" sz="1200" dirty="0"/>
          </a:p>
        </p:txBody>
      </p:sp>
      <p:sp>
        <p:nvSpPr>
          <p:cNvPr id="6" name="Rectangle 5">
            <a:extLst>
              <a:ext uri="{FF2B5EF4-FFF2-40B4-BE49-F238E27FC236}">
                <a16:creationId xmlns:a16="http://schemas.microsoft.com/office/drawing/2014/main" id="{4DC78DF2-CD6A-FE4A-A73D-FB467AED65DD}"/>
              </a:ext>
            </a:extLst>
          </p:cNvPr>
          <p:cNvSpPr/>
          <p:nvPr/>
        </p:nvSpPr>
        <p:spPr>
          <a:xfrm>
            <a:off x="4159042" y="6361254"/>
            <a:ext cx="5587555" cy="369332"/>
          </a:xfrm>
          <a:prstGeom prst="rect">
            <a:avLst/>
          </a:prstGeom>
        </p:spPr>
        <p:txBody>
          <a:bodyPr wrap="none">
            <a:spAutoFit/>
          </a:bodyPr>
          <a:lstStyle/>
          <a:p>
            <a:r>
              <a:rPr lang="en-US" dirty="0" err="1"/>
              <a:t>Ziyan</a:t>
            </a:r>
            <a:r>
              <a:rPr lang="en-US" dirty="0"/>
              <a:t> Deng’s talk at https://</a:t>
            </a:r>
            <a:r>
              <a:rPr lang="en-US" dirty="0" err="1"/>
              <a:t>indico.ihep.ac.cn</a:t>
            </a:r>
            <a:r>
              <a:rPr lang="en-US" dirty="0"/>
              <a:t>/event/19620</a:t>
            </a:r>
          </a:p>
        </p:txBody>
      </p:sp>
      <p:sp>
        <p:nvSpPr>
          <p:cNvPr id="7" name="Slide Number Placeholder 6">
            <a:extLst>
              <a:ext uri="{FF2B5EF4-FFF2-40B4-BE49-F238E27FC236}">
                <a16:creationId xmlns:a16="http://schemas.microsoft.com/office/drawing/2014/main" id="{FFA830A8-EEB8-974A-B044-05D9FCA29782}"/>
              </a:ext>
            </a:extLst>
          </p:cNvPr>
          <p:cNvSpPr>
            <a:spLocks noGrp="1"/>
          </p:cNvSpPr>
          <p:nvPr>
            <p:ph type="sldNum" sz="quarter" idx="12"/>
          </p:nvPr>
        </p:nvSpPr>
        <p:spPr/>
        <p:txBody>
          <a:bodyPr/>
          <a:lstStyle/>
          <a:p>
            <a:fld id="{0C913308-F349-4B6D-A68A-DD1791B4A57B}" type="slidenum">
              <a:rPr lang="zh-CN" altLang="en-US" smtClean="0"/>
              <a:pPr/>
              <a:t>140</a:t>
            </a:fld>
            <a:endParaRPr lang="zh-CN" altLang="en-US" dirty="0"/>
          </a:p>
        </p:txBody>
      </p:sp>
    </p:spTree>
    <p:extLst>
      <p:ext uri="{BB962C8B-B14F-4D97-AF65-F5344CB8AC3E}">
        <p14:creationId xmlns:p14="http://schemas.microsoft.com/office/powerpoint/2010/main" val="18131606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TAG based analysis</a:t>
            </a:r>
            <a:endParaRPr lang="zh-CN" altLang="en-US" dirty="0"/>
          </a:p>
        </p:txBody>
      </p:sp>
      <p:sp>
        <p:nvSpPr>
          <p:cNvPr id="3" name="内容占位符 2"/>
          <p:cNvSpPr>
            <a:spLocks noGrp="1"/>
          </p:cNvSpPr>
          <p:nvPr>
            <p:ph idx="1"/>
          </p:nvPr>
        </p:nvSpPr>
        <p:spPr>
          <a:xfrm>
            <a:off x="609600" y="1296989"/>
            <a:ext cx="10887000" cy="2240296"/>
          </a:xfrm>
        </p:spPr>
        <p:txBody>
          <a:bodyPr/>
          <a:lstStyle/>
          <a:p>
            <a:r>
              <a:rPr lang="en-US" altLang="zh-CN" sz="1800" dirty="0">
                <a:latin typeface="Times New Roman" panose="02020603050405020304" pitchFamily="18" charset="0"/>
                <a:cs typeface="Times New Roman" panose="02020603050405020304" pitchFamily="18" charset="0"/>
              </a:rPr>
              <a:t>Event tags are event-level metadata which provide basic information for physics users to select events interested</a:t>
            </a:r>
          </a:p>
          <a:p>
            <a:pPr lvl="1"/>
            <a:r>
              <a:rPr lang="en-US" altLang="zh-CN" sz="1500" dirty="0">
                <a:latin typeface="Times New Roman" panose="02020603050405020304" pitchFamily="18" charset="0"/>
                <a:cs typeface="Times New Roman" panose="02020603050405020304" pitchFamily="18" charset="0"/>
              </a:rPr>
              <a:t>Number of charged tracks, number of neutral tracks, D tag mode etc.</a:t>
            </a:r>
          </a:p>
          <a:p>
            <a:r>
              <a:rPr lang="en-US" altLang="zh-CN" sz="1800" dirty="0">
                <a:latin typeface="Times New Roman" panose="02020603050405020304" pitchFamily="18" charset="0"/>
                <a:cs typeface="Times New Roman" panose="02020603050405020304" pitchFamily="18" charset="0"/>
              </a:rPr>
              <a:t>Event data for unselected events will not be retrieved</a:t>
            </a:r>
          </a:p>
          <a:p>
            <a:r>
              <a:rPr lang="en-US" altLang="zh-CN" sz="1800" dirty="0">
                <a:latin typeface="Times New Roman" panose="02020603050405020304" pitchFamily="18" charset="0"/>
                <a:cs typeface="Times New Roman" panose="02020603050405020304" pitchFamily="18" charset="0"/>
              </a:rPr>
              <a:t>Job running time of </a:t>
            </a:r>
            <a:r>
              <a:rPr lang="en-US" altLang="zh-CN" sz="1800" b="1" dirty="0">
                <a:solidFill>
                  <a:srgbClr val="0000FF"/>
                </a:solidFill>
                <a:latin typeface="Times New Roman" panose="02020603050405020304" pitchFamily="18" charset="0"/>
                <a:cs typeface="Times New Roman" panose="02020603050405020304" pitchFamily="18" charset="0"/>
              </a:rPr>
              <a:t>TAG</a:t>
            </a:r>
            <a:r>
              <a:rPr lang="en-US" altLang="zh-CN" sz="1800" dirty="0">
                <a:latin typeface="Times New Roman" panose="02020603050405020304" pitchFamily="18" charset="0"/>
                <a:cs typeface="Times New Roman" panose="02020603050405020304" pitchFamily="18" charset="0"/>
              </a:rPr>
              <a:t> mode should be less than </a:t>
            </a:r>
            <a:r>
              <a:rPr lang="en-US" altLang="zh-CN" sz="1800" b="1" dirty="0">
                <a:solidFill>
                  <a:srgbClr val="0000FF"/>
                </a:solidFill>
                <a:latin typeface="Times New Roman" panose="02020603050405020304" pitchFamily="18" charset="0"/>
                <a:cs typeface="Times New Roman" panose="02020603050405020304" pitchFamily="18" charset="0"/>
              </a:rPr>
              <a:t>FULL</a:t>
            </a:r>
            <a:r>
              <a:rPr lang="en-US" altLang="zh-CN" sz="1800" dirty="0">
                <a:latin typeface="Times New Roman" panose="02020603050405020304" pitchFamily="18" charset="0"/>
                <a:cs typeface="Times New Roman" panose="02020603050405020304" pitchFamily="18" charset="0"/>
              </a:rPr>
              <a:t> mode(reading DST event one by one)</a:t>
            </a:r>
          </a:p>
          <a:p>
            <a:endParaRPr lang="zh-CN" altLang="en-US" dirty="0"/>
          </a:p>
        </p:txBody>
      </p:sp>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7589" y="3537285"/>
            <a:ext cx="4248353" cy="2074984"/>
          </a:xfrm>
          <a:prstGeom prst="rect">
            <a:avLst/>
          </a:prstGeom>
          <a:noFill/>
        </p:spPr>
      </p:pic>
      <p:pic>
        <p:nvPicPr>
          <p:cNvPr id="6" name="图片 5"/>
          <p:cNvPicPr>
            <a:picLocks noChangeAspect="1"/>
          </p:cNvPicPr>
          <p:nvPr/>
        </p:nvPicPr>
        <p:blipFill>
          <a:blip r:embed="rId3"/>
          <a:stretch>
            <a:fillRect/>
          </a:stretch>
        </p:blipFill>
        <p:spPr>
          <a:xfrm>
            <a:off x="6111082" y="3725770"/>
            <a:ext cx="4427215" cy="1698015"/>
          </a:xfrm>
          <a:prstGeom prst="rect">
            <a:avLst/>
          </a:prstGeom>
        </p:spPr>
      </p:pic>
      <p:sp>
        <p:nvSpPr>
          <p:cNvPr id="7" name="Slide Number Placeholder 6">
            <a:extLst>
              <a:ext uri="{FF2B5EF4-FFF2-40B4-BE49-F238E27FC236}">
                <a16:creationId xmlns:a16="http://schemas.microsoft.com/office/drawing/2014/main" id="{245D447A-52CD-2146-A5B9-ECE429132028}"/>
              </a:ext>
            </a:extLst>
          </p:cNvPr>
          <p:cNvSpPr>
            <a:spLocks noGrp="1"/>
          </p:cNvSpPr>
          <p:nvPr>
            <p:ph type="sldNum" sz="quarter" idx="12"/>
          </p:nvPr>
        </p:nvSpPr>
        <p:spPr/>
        <p:txBody>
          <a:bodyPr/>
          <a:lstStyle/>
          <a:p>
            <a:fld id="{0C913308-F349-4B6D-A68A-DD1791B4A57B}" type="slidenum">
              <a:rPr lang="zh-CN" altLang="en-US" smtClean="0"/>
              <a:pPr/>
              <a:t>141</a:t>
            </a:fld>
            <a:endParaRPr lang="zh-CN" altLang="en-US" dirty="0"/>
          </a:p>
        </p:txBody>
      </p:sp>
    </p:spTree>
    <p:extLst>
      <p:ext uri="{BB962C8B-B14F-4D97-AF65-F5344CB8AC3E}">
        <p14:creationId xmlns:p14="http://schemas.microsoft.com/office/powerpoint/2010/main" val="24412840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Tag&amp;Reform</a:t>
            </a:r>
            <a:r>
              <a:rPr lang="en-US" altLang="zh-CN" dirty="0"/>
              <a:t> strategy</a:t>
            </a:r>
            <a:endParaRPr lang="zh-CN" altLang="en-US" dirty="0"/>
          </a:p>
        </p:txBody>
      </p:sp>
      <p:sp>
        <p:nvSpPr>
          <p:cNvPr id="6" name="内容占位符 2"/>
          <p:cNvSpPr>
            <a:spLocks noGrp="1"/>
          </p:cNvSpPr>
          <p:nvPr>
            <p:ph idx="1"/>
          </p:nvPr>
        </p:nvSpPr>
        <p:spPr>
          <a:xfrm>
            <a:off x="2078651" y="4758468"/>
            <a:ext cx="4032430" cy="1832832"/>
          </a:xfrm>
        </p:spPr>
        <p:txBody>
          <a:bodyPr>
            <a:normAutofit/>
          </a:bodyPr>
          <a:lstStyle/>
          <a:p>
            <a:r>
              <a:rPr lang="en-US" altLang="zh-CN" sz="1350" b="1" dirty="0">
                <a:solidFill>
                  <a:srgbClr val="FF0000"/>
                </a:solidFill>
                <a:latin typeface="Times New Roman" panose="02020603050405020304" pitchFamily="18" charset="0"/>
                <a:cs typeface="Times New Roman" panose="02020603050405020304" pitchFamily="18" charset="0"/>
              </a:rPr>
              <a:t>Only TAG</a:t>
            </a:r>
          </a:p>
          <a:p>
            <a:pPr lvl="1"/>
            <a:r>
              <a:rPr lang="en-US" altLang="zh-CN" sz="1050" dirty="0">
                <a:latin typeface="Times New Roman" panose="02020603050405020304" pitchFamily="18" charset="0"/>
                <a:cs typeface="Times New Roman" panose="02020603050405020304" pitchFamily="18" charset="0"/>
              </a:rPr>
              <a:t>Pre-selected events located in dispersed entries </a:t>
            </a:r>
          </a:p>
          <a:p>
            <a:pPr lvl="1"/>
            <a:r>
              <a:rPr lang="en-US" altLang="zh-CN" sz="1050" dirty="0">
                <a:latin typeface="Times New Roman" panose="02020603050405020304" pitchFamily="18" charset="0"/>
                <a:cs typeface="Times New Roman" panose="02020603050405020304" pitchFamily="18" charset="0"/>
              </a:rPr>
              <a:t>I/O performance is bad for large amount of analysis jobs</a:t>
            </a:r>
          </a:p>
          <a:p>
            <a:pPr lvl="1"/>
            <a:r>
              <a:rPr lang="en-US" altLang="zh-CN" sz="1050" dirty="0">
                <a:latin typeface="Times New Roman" panose="02020603050405020304" pitchFamily="18" charset="0"/>
                <a:cs typeface="Times New Roman" panose="02020603050405020304" pitchFamily="18" charset="0"/>
              </a:rPr>
              <a:t>CPU efficiency is low</a:t>
            </a:r>
          </a:p>
          <a:p>
            <a:r>
              <a:rPr lang="en-US" altLang="zh-CN" sz="1350" b="1" dirty="0" err="1">
                <a:solidFill>
                  <a:srgbClr val="FF0000"/>
                </a:solidFill>
                <a:latin typeface="Times New Roman" panose="02020603050405020304" pitchFamily="18" charset="0"/>
                <a:cs typeface="Times New Roman" panose="02020603050405020304" pitchFamily="18" charset="0"/>
              </a:rPr>
              <a:t>Tag&amp;Reform</a:t>
            </a:r>
            <a:endParaRPr lang="en-US" altLang="zh-CN" sz="1350" b="1" dirty="0">
              <a:solidFill>
                <a:srgbClr val="FF0000"/>
              </a:solidFill>
              <a:latin typeface="Times New Roman" panose="02020603050405020304" pitchFamily="18" charset="0"/>
              <a:cs typeface="Times New Roman" panose="02020603050405020304" pitchFamily="18" charset="0"/>
            </a:endParaRPr>
          </a:p>
          <a:p>
            <a:pPr lvl="1"/>
            <a:r>
              <a:rPr lang="en-US" altLang="zh-CN" sz="1050" dirty="0">
                <a:latin typeface="Times New Roman" panose="02020603050405020304" pitchFamily="18" charset="0"/>
                <a:cs typeface="Times New Roman" panose="02020603050405020304" pitchFamily="18" charset="0"/>
              </a:rPr>
              <a:t>Pre-selected events located in continuous entries</a:t>
            </a:r>
          </a:p>
          <a:p>
            <a:pPr lvl="1"/>
            <a:r>
              <a:rPr lang="en-US" altLang="zh-CN" sz="1050" dirty="0">
                <a:latin typeface="Times New Roman" panose="02020603050405020304" pitchFamily="18" charset="0"/>
                <a:cs typeface="Times New Roman" panose="02020603050405020304" pitchFamily="18" charset="0"/>
              </a:rPr>
              <a:t>Test results show good I/O performance</a:t>
            </a:r>
          </a:p>
          <a:p>
            <a:pPr lvl="1"/>
            <a:r>
              <a:rPr lang="en-US" altLang="zh-CN" sz="1050" dirty="0">
                <a:latin typeface="Times New Roman" panose="02020603050405020304" pitchFamily="18" charset="0"/>
                <a:cs typeface="Times New Roman" panose="02020603050405020304" pitchFamily="18" charset="0"/>
              </a:rPr>
              <a:t>CPU efficiency is better</a:t>
            </a:r>
          </a:p>
        </p:txBody>
      </p:sp>
      <p:pic>
        <p:nvPicPr>
          <p:cNvPr id="7" name="图片 6" descr="C:\DengZiyan\work\发表文章\BESIII_tag\微信图片_20190328150747.png"/>
          <p:cNvPicPr>
            <a:picLocks noChangeAspect="1"/>
          </p:cNvPicPr>
          <p:nvPr/>
        </p:nvPicPr>
        <p:blipFill rotWithShape="1">
          <a:blip r:embed="rId2" cstate="print">
            <a:extLst>
              <a:ext uri="{28A0092B-C50C-407E-A947-70E740481C1C}">
                <a14:useLocalDpi xmlns:a14="http://schemas.microsoft.com/office/drawing/2010/main" val="0"/>
              </a:ext>
            </a:extLst>
          </a:blip>
          <a:srcRect l="1815" t="10168" r="8709"/>
          <a:stretch/>
        </p:blipFill>
        <p:spPr bwMode="auto">
          <a:xfrm>
            <a:off x="6965173" y="1198327"/>
            <a:ext cx="3193041" cy="2396777"/>
          </a:xfrm>
          <a:prstGeom prst="rect">
            <a:avLst/>
          </a:prstGeom>
          <a:noFill/>
          <a:ln>
            <a:noFill/>
          </a:ln>
          <a:extLst>
            <a:ext uri="{53640926-AAD7-44D8-BBD7-CCE9431645EC}">
              <a14:shadowObscured xmlns:a14="http://schemas.microsoft.com/office/drawing/2010/main"/>
            </a:ext>
          </a:extLst>
        </p:spPr>
      </p:pic>
      <p:pic>
        <p:nvPicPr>
          <p:cNvPr id="8" name="图片 7" descr="C:\DengZiyan\work\发表文章\BESIII_tag\微信图片_20190328150819.png"/>
          <p:cNvPicPr>
            <a:picLocks noChangeAspect="1"/>
          </p:cNvPicPr>
          <p:nvPr/>
        </p:nvPicPr>
        <p:blipFill rotWithShape="1">
          <a:blip r:embed="rId3" cstate="print">
            <a:extLst>
              <a:ext uri="{28A0092B-C50C-407E-A947-70E740481C1C}">
                <a14:useLocalDpi xmlns:a14="http://schemas.microsoft.com/office/drawing/2010/main" val="0"/>
              </a:ext>
            </a:extLst>
          </a:blip>
          <a:srcRect l="2348" t="10697" r="8272"/>
          <a:stretch/>
        </p:blipFill>
        <p:spPr bwMode="auto">
          <a:xfrm>
            <a:off x="7022433" y="4014274"/>
            <a:ext cx="3135780" cy="2347343"/>
          </a:xfrm>
          <a:prstGeom prst="rect">
            <a:avLst/>
          </a:prstGeom>
          <a:noFill/>
          <a:ln>
            <a:noFill/>
          </a:ln>
          <a:extLst>
            <a:ext uri="{53640926-AAD7-44D8-BBD7-CCE9431645EC}">
              <a14:shadowObscured xmlns:a14="http://schemas.microsoft.com/office/drawing/2010/main"/>
            </a:ext>
          </a:extLst>
        </p:spPr>
      </p:pic>
      <p:pic>
        <p:nvPicPr>
          <p:cNvPr id="9" name="图片 8"/>
          <p:cNvPicPr>
            <a:picLocks noChangeAspect="1"/>
          </p:cNvPicPr>
          <p:nvPr/>
        </p:nvPicPr>
        <p:blipFill>
          <a:blip r:embed="rId4"/>
          <a:stretch>
            <a:fillRect/>
          </a:stretch>
        </p:blipFill>
        <p:spPr>
          <a:xfrm>
            <a:off x="1704159" y="1198326"/>
            <a:ext cx="5085434" cy="3424344"/>
          </a:xfrm>
          <a:prstGeom prst="rect">
            <a:avLst/>
          </a:prstGeom>
        </p:spPr>
      </p:pic>
      <p:sp>
        <p:nvSpPr>
          <p:cNvPr id="3" name="Slide Number Placeholder 2">
            <a:extLst>
              <a:ext uri="{FF2B5EF4-FFF2-40B4-BE49-F238E27FC236}">
                <a16:creationId xmlns:a16="http://schemas.microsoft.com/office/drawing/2014/main" id="{8FAB04BD-84D9-C146-8884-1E0C07F8B2B0}"/>
              </a:ext>
            </a:extLst>
          </p:cNvPr>
          <p:cNvSpPr>
            <a:spLocks noGrp="1"/>
          </p:cNvSpPr>
          <p:nvPr>
            <p:ph type="sldNum" sz="quarter" idx="12"/>
          </p:nvPr>
        </p:nvSpPr>
        <p:spPr/>
        <p:txBody>
          <a:bodyPr/>
          <a:lstStyle/>
          <a:p>
            <a:fld id="{0C913308-F349-4B6D-A68A-DD1791B4A57B}" type="slidenum">
              <a:rPr lang="zh-CN" altLang="en-US" smtClean="0"/>
              <a:pPr/>
              <a:t>142</a:t>
            </a:fld>
            <a:endParaRPr lang="zh-CN" altLang="en-US" dirty="0"/>
          </a:p>
        </p:txBody>
      </p:sp>
    </p:spTree>
    <p:extLst>
      <p:ext uri="{BB962C8B-B14F-4D97-AF65-F5344CB8AC3E}">
        <p14:creationId xmlns:p14="http://schemas.microsoft.com/office/powerpoint/2010/main" val="31618348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Common interfaces</a:t>
            </a:r>
            <a:endParaRPr lang="zh-CN" altLang="en-US" dirty="0"/>
          </a:p>
        </p:txBody>
      </p:sp>
      <p:sp>
        <p:nvSpPr>
          <p:cNvPr id="5" name="内容占位符 2"/>
          <p:cNvSpPr>
            <a:spLocks noGrp="1"/>
          </p:cNvSpPr>
          <p:nvPr>
            <p:ph idx="1"/>
          </p:nvPr>
        </p:nvSpPr>
        <p:spPr>
          <a:xfrm>
            <a:off x="1918620" y="1142437"/>
            <a:ext cx="3852527" cy="5591238"/>
          </a:xfrm>
        </p:spPr>
        <p:txBody>
          <a:bodyPr>
            <a:noAutofit/>
          </a:bodyPr>
          <a:lstStyle/>
          <a:p>
            <a:r>
              <a:rPr lang="en-US" altLang="zh-CN" sz="1400" dirty="0">
                <a:latin typeface="Times New Roman" panose="02020603050405020304" pitchFamily="18" charset="0"/>
                <a:cs typeface="Times New Roman" panose="02020603050405020304" pitchFamily="18" charset="0"/>
              </a:rPr>
              <a:t>Common interfaces for physics groups</a:t>
            </a:r>
          </a:p>
          <a:p>
            <a:r>
              <a:rPr lang="en-US" altLang="zh-CN" sz="1400" dirty="0">
                <a:latin typeface="Times New Roman" panose="02020603050405020304" pitchFamily="18" charset="0"/>
                <a:cs typeface="Times New Roman" panose="02020603050405020304" pitchFamily="18" charset="0"/>
              </a:rPr>
              <a:t>Light hadron</a:t>
            </a:r>
          </a:p>
          <a:p>
            <a:pPr lvl="1"/>
            <a:r>
              <a:rPr lang="en-US" altLang="zh-CN" sz="1400" b="1" dirty="0" err="1">
                <a:solidFill>
                  <a:srgbClr val="0000FF"/>
                </a:solidFill>
                <a:latin typeface="Times New Roman" panose="02020603050405020304" pitchFamily="18" charset="0"/>
                <a:cs typeface="Times New Roman" panose="02020603050405020304" pitchFamily="18" charset="0"/>
              </a:rPr>
              <a:t>TagSetAlg</a:t>
            </a:r>
            <a:endParaRPr lang="en-US" altLang="zh-CN" sz="1400" b="1" dirty="0">
              <a:solidFill>
                <a:srgbClr val="0000FF"/>
              </a:solidFill>
              <a:latin typeface="Times New Roman" panose="02020603050405020304" pitchFamily="18" charset="0"/>
              <a:cs typeface="Times New Roman" panose="02020603050405020304" pitchFamily="18" charset="0"/>
            </a:endParaRPr>
          </a:p>
          <a:p>
            <a:pPr lvl="1"/>
            <a:r>
              <a:rPr lang="en-US" altLang="zh-CN" sz="1400" dirty="0" err="1">
                <a:solidFill>
                  <a:srgbClr val="0000FF"/>
                </a:solidFill>
                <a:latin typeface="Times New Roman" panose="02020603050405020304" pitchFamily="18" charset="0"/>
                <a:cs typeface="Times New Roman" panose="02020603050405020304" pitchFamily="18" charset="0"/>
              </a:rPr>
              <a:t>DstDataType</a:t>
            </a:r>
            <a:r>
              <a:rPr lang="en-US" altLang="zh-CN" sz="1400" dirty="0">
                <a:solidFill>
                  <a:srgbClr val="0000FF"/>
                </a:solidFill>
                <a:latin typeface="Times New Roman" panose="02020603050405020304" pitchFamily="18" charset="0"/>
                <a:cs typeface="Times New Roman" panose="02020603050405020304" pitchFamily="18" charset="0"/>
              </a:rPr>
              <a:t>: 1</a:t>
            </a:r>
          </a:p>
          <a:p>
            <a:pPr lvl="1"/>
            <a:r>
              <a:rPr lang="en-US" altLang="zh-CN" sz="1400" dirty="0">
                <a:solidFill>
                  <a:srgbClr val="0000FF"/>
                </a:solidFill>
                <a:latin typeface="Times New Roman" panose="02020603050405020304" pitchFamily="18" charset="0"/>
                <a:cs typeface="Times New Roman" panose="02020603050405020304" pitchFamily="18" charset="0"/>
              </a:rPr>
              <a:t>TagParser1</a:t>
            </a:r>
          </a:p>
          <a:p>
            <a:r>
              <a:rPr lang="en-US" altLang="zh-CN" sz="1400" dirty="0">
                <a:latin typeface="Times New Roman" panose="02020603050405020304" pitchFamily="18" charset="0"/>
                <a:cs typeface="Times New Roman" panose="02020603050405020304" pitchFamily="18" charset="0"/>
              </a:rPr>
              <a:t>D physics</a:t>
            </a:r>
          </a:p>
          <a:p>
            <a:pPr lvl="1"/>
            <a:r>
              <a:rPr lang="en-US" altLang="zh-CN" sz="1400" b="1" dirty="0" err="1">
                <a:latin typeface="Times New Roman" panose="02020603050405020304" pitchFamily="18" charset="0"/>
                <a:cs typeface="Times New Roman" panose="02020603050405020304" pitchFamily="18" charset="0"/>
              </a:rPr>
              <a:t>DTagSetAlg</a:t>
            </a:r>
            <a:endParaRPr lang="en-US" altLang="zh-CN" sz="1400" b="1" dirty="0">
              <a:latin typeface="Times New Roman" panose="02020603050405020304" pitchFamily="18" charset="0"/>
              <a:cs typeface="Times New Roman" panose="02020603050405020304" pitchFamily="18" charset="0"/>
            </a:endParaRPr>
          </a:p>
          <a:p>
            <a:pPr lvl="1"/>
            <a:r>
              <a:rPr lang="en-US" altLang="zh-CN" sz="1400" dirty="0" err="1">
                <a:latin typeface="Times New Roman" panose="02020603050405020304" pitchFamily="18" charset="0"/>
                <a:cs typeface="Times New Roman" panose="02020603050405020304" pitchFamily="18" charset="0"/>
              </a:rPr>
              <a:t>DstDataType</a:t>
            </a:r>
            <a:r>
              <a:rPr lang="en-US" altLang="zh-CN" sz="1400" dirty="0">
                <a:latin typeface="Times New Roman" panose="02020603050405020304" pitchFamily="18" charset="0"/>
                <a:cs typeface="Times New Roman" panose="02020603050405020304" pitchFamily="18" charset="0"/>
              </a:rPr>
              <a:t>: 2</a:t>
            </a:r>
          </a:p>
          <a:p>
            <a:pPr lvl="1"/>
            <a:r>
              <a:rPr lang="en-US" altLang="zh-CN" sz="1400" dirty="0">
                <a:latin typeface="Times New Roman" panose="02020603050405020304" pitchFamily="18" charset="0"/>
                <a:cs typeface="Times New Roman" panose="02020603050405020304" pitchFamily="18" charset="0"/>
              </a:rPr>
              <a:t>TagParser2</a:t>
            </a:r>
          </a:p>
          <a:p>
            <a:r>
              <a:rPr lang="en-US" altLang="zh-CN" sz="1400" dirty="0" err="1">
                <a:latin typeface="Times New Roman" panose="02020603050405020304" pitchFamily="18" charset="0"/>
                <a:cs typeface="Times New Roman" panose="02020603050405020304" pitchFamily="18" charset="0"/>
              </a:rPr>
              <a:t>Lambda_c</a:t>
            </a:r>
            <a:r>
              <a:rPr lang="en-US" altLang="zh-CN" sz="1400" dirty="0">
                <a:latin typeface="Times New Roman" panose="02020603050405020304" pitchFamily="18" charset="0"/>
                <a:cs typeface="Times New Roman" panose="02020603050405020304" pitchFamily="18" charset="0"/>
              </a:rPr>
              <a:t> physics</a:t>
            </a:r>
          </a:p>
          <a:p>
            <a:pPr lvl="1"/>
            <a:r>
              <a:rPr lang="en-US" altLang="zh-CN" sz="1400" b="1" dirty="0" err="1">
                <a:latin typeface="Times New Roman" panose="02020603050405020304" pitchFamily="18" charset="0"/>
                <a:cs typeface="Times New Roman" panose="02020603050405020304" pitchFamily="18" charset="0"/>
              </a:rPr>
              <a:t>LTagSetAlg</a:t>
            </a:r>
            <a:endParaRPr lang="en-US" altLang="zh-CN" sz="1400" b="1" dirty="0">
              <a:latin typeface="Times New Roman" panose="02020603050405020304" pitchFamily="18" charset="0"/>
              <a:cs typeface="Times New Roman" panose="02020603050405020304" pitchFamily="18" charset="0"/>
            </a:endParaRPr>
          </a:p>
          <a:p>
            <a:pPr lvl="1"/>
            <a:r>
              <a:rPr lang="en-US" altLang="zh-CN" sz="1400" dirty="0">
                <a:latin typeface="Times New Roman" panose="02020603050405020304" pitchFamily="18" charset="0"/>
                <a:cs typeface="Times New Roman" panose="02020603050405020304" pitchFamily="18" charset="0"/>
              </a:rPr>
              <a:t>DstDataType:3</a:t>
            </a:r>
          </a:p>
          <a:p>
            <a:pPr lvl="1"/>
            <a:r>
              <a:rPr lang="en-US" altLang="zh-CN" sz="1400" dirty="0">
                <a:latin typeface="Times New Roman" panose="02020603050405020304" pitchFamily="18" charset="0"/>
                <a:cs typeface="Times New Roman" panose="02020603050405020304" pitchFamily="18" charset="0"/>
              </a:rPr>
              <a:t>TagParser3</a:t>
            </a:r>
          </a:p>
          <a:p>
            <a:r>
              <a:rPr lang="en-US" altLang="zh-CN" sz="1400" dirty="0">
                <a:latin typeface="Times New Roman" panose="02020603050405020304" pitchFamily="18" charset="0"/>
                <a:cs typeface="Times New Roman" panose="02020603050405020304" pitchFamily="18" charset="0"/>
              </a:rPr>
              <a:t>XYZ</a:t>
            </a:r>
          </a:p>
          <a:p>
            <a:pPr lvl="1"/>
            <a:r>
              <a:rPr lang="en-US" altLang="zh-CN" sz="1400" b="1" dirty="0" err="1">
                <a:latin typeface="Times New Roman" panose="02020603050405020304" pitchFamily="18" charset="0"/>
                <a:cs typeface="Times New Roman" panose="02020603050405020304" pitchFamily="18" charset="0"/>
              </a:rPr>
              <a:t>XYZTagSetAlg</a:t>
            </a:r>
            <a:endParaRPr lang="en-US" altLang="zh-CN" sz="1400" b="1" dirty="0">
              <a:latin typeface="Times New Roman" panose="02020603050405020304" pitchFamily="18" charset="0"/>
              <a:cs typeface="Times New Roman" panose="02020603050405020304" pitchFamily="18" charset="0"/>
            </a:endParaRPr>
          </a:p>
          <a:p>
            <a:pPr lvl="1"/>
            <a:r>
              <a:rPr lang="en-US" altLang="zh-CN" sz="1600" dirty="0">
                <a:latin typeface="Times New Roman" panose="02020603050405020304" pitchFamily="18" charset="0"/>
                <a:cs typeface="Times New Roman" panose="02020603050405020304" pitchFamily="18" charset="0"/>
              </a:rPr>
              <a:t>DstDataType:4</a:t>
            </a:r>
          </a:p>
          <a:p>
            <a:pPr lvl="1"/>
            <a:r>
              <a:rPr lang="en-US" altLang="zh-CN" sz="1600" dirty="0">
                <a:latin typeface="Times New Roman" panose="02020603050405020304" pitchFamily="18" charset="0"/>
                <a:cs typeface="Times New Roman" panose="02020603050405020304" pitchFamily="18" charset="0"/>
              </a:rPr>
              <a:t>TagParser4</a:t>
            </a:r>
          </a:p>
        </p:txBody>
      </p:sp>
      <p:pic>
        <p:nvPicPr>
          <p:cNvPr id="7" name="图片 6"/>
          <p:cNvPicPr>
            <a:picLocks noChangeAspect="1"/>
          </p:cNvPicPr>
          <p:nvPr/>
        </p:nvPicPr>
        <p:blipFill>
          <a:blip r:embed="rId2"/>
          <a:stretch>
            <a:fillRect/>
          </a:stretch>
        </p:blipFill>
        <p:spPr>
          <a:xfrm>
            <a:off x="5667199" y="1391653"/>
            <a:ext cx="4724577" cy="4563979"/>
          </a:xfrm>
          <a:prstGeom prst="rect">
            <a:avLst/>
          </a:prstGeom>
        </p:spPr>
      </p:pic>
      <p:sp>
        <p:nvSpPr>
          <p:cNvPr id="3" name="文本框 2"/>
          <p:cNvSpPr txBox="1"/>
          <p:nvPr/>
        </p:nvSpPr>
        <p:spPr>
          <a:xfrm>
            <a:off x="7339265" y="1303422"/>
            <a:ext cx="3160963" cy="338554"/>
          </a:xfrm>
          <a:prstGeom prst="rect">
            <a:avLst/>
          </a:prstGeom>
          <a:noFill/>
        </p:spPr>
        <p:txBody>
          <a:bodyPr wrap="square" rtlCol="0">
            <a:spAutoFit/>
          </a:bodyPr>
          <a:lstStyle/>
          <a:p>
            <a:r>
              <a:rPr lang="en-US" altLang="zh-CN" sz="1600" dirty="0"/>
              <a:t>DST Reform based on TagData0 </a:t>
            </a:r>
            <a:endParaRPr lang="zh-CN" altLang="en-US" sz="1600" dirty="0"/>
          </a:p>
        </p:txBody>
      </p:sp>
      <p:sp>
        <p:nvSpPr>
          <p:cNvPr id="6" name="Slide Number Placeholder 5">
            <a:extLst>
              <a:ext uri="{FF2B5EF4-FFF2-40B4-BE49-F238E27FC236}">
                <a16:creationId xmlns:a16="http://schemas.microsoft.com/office/drawing/2014/main" id="{AD9F62CD-1B40-1448-8D70-ECFA229DD473}"/>
              </a:ext>
            </a:extLst>
          </p:cNvPr>
          <p:cNvSpPr>
            <a:spLocks noGrp="1"/>
          </p:cNvSpPr>
          <p:nvPr>
            <p:ph type="sldNum" sz="quarter" idx="12"/>
          </p:nvPr>
        </p:nvSpPr>
        <p:spPr/>
        <p:txBody>
          <a:bodyPr/>
          <a:lstStyle/>
          <a:p>
            <a:fld id="{0C913308-F349-4B6D-A68A-DD1791B4A57B}" type="slidenum">
              <a:rPr lang="zh-CN" altLang="en-US" smtClean="0"/>
              <a:pPr/>
              <a:t>143</a:t>
            </a:fld>
            <a:endParaRPr lang="zh-CN" altLang="en-US" dirty="0"/>
          </a:p>
        </p:txBody>
      </p:sp>
    </p:spTree>
    <p:extLst>
      <p:ext uri="{BB962C8B-B14F-4D97-AF65-F5344CB8AC3E}">
        <p14:creationId xmlns:p14="http://schemas.microsoft.com/office/powerpoint/2010/main" val="31480736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64682" y="146875"/>
            <a:ext cx="7886700" cy="822813"/>
          </a:xfrm>
        </p:spPr>
        <p:txBody>
          <a:bodyPr/>
          <a:lstStyle/>
          <a:p>
            <a:r>
              <a:rPr lang="en-US" altLang="zh-CN" dirty="0" err="1">
                <a:solidFill>
                  <a:schemeClr val="tx1"/>
                </a:solidFill>
              </a:rPr>
              <a:t>Tag&amp;Reform</a:t>
            </a:r>
            <a:r>
              <a:rPr lang="en-US" altLang="zh-CN" dirty="0">
                <a:solidFill>
                  <a:schemeClr val="tx1"/>
                </a:solidFill>
              </a:rPr>
              <a:t> DST for </a:t>
            </a:r>
            <a:r>
              <a:rPr lang="en-US" altLang="zh-CN" dirty="0" err="1">
                <a:solidFill>
                  <a:schemeClr val="tx1"/>
                </a:solidFill>
              </a:rPr>
              <a:t>DstDataType</a:t>
            </a:r>
            <a:r>
              <a:rPr lang="en-US" altLang="zh-CN" dirty="0">
                <a:solidFill>
                  <a:schemeClr val="tx1"/>
                </a:solidFill>
              </a:rPr>
              <a:t>=1</a:t>
            </a:r>
            <a:endParaRPr lang="zh-CN" altLang="en-US" dirty="0">
              <a:solidFill>
                <a:schemeClr val="tx1"/>
              </a:solidFill>
            </a:endParaRPr>
          </a:p>
        </p:txBody>
      </p:sp>
      <p:sp>
        <p:nvSpPr>
          <p:cNvPr id="3" name="灯片编号占位符 2"/>
          <p:cNvSpPr>
            <a:spLocks noGrp="1"/>
          </p:cNvSpPr>
          <p:nvPr>
            <p:ph type="sldNum" sz="quarter" idx="12"/>
          </p:nvPr>
        </p:nvSpPr>
        <p:spPr/>
        <p:txBody>
          <a:bodyPr/>
          <a:lstStyle/>
          <a:p>
            <a:fld id="{30C54408-0A1B-4A0B-8160-07EC27FDB6FB}" type="slidenum">
              <a:rPr lang="zh-CN" altLang="en-US" smtClean="0"/>
              <a:t>144</a:t>
            </a:fld>
            <a:endParaRPr lang="zh-CN" altLang="en-US"/>
          </a:p>
        </p:txBody>
      </p:sp>
      <p:sp>
        <p:nvSpPr>
          <p:cNvPr id="7" name="矩形 6"/>
          <p:cNvSpPr/>
          <p:nvPr/>
        </p:nvSpPr>
        <p:spPr>
          <a:xfrm>
            <a:off x="7411929" y="2410627"/>
            <a:ext cx="2670535" cy="1754326"/>
          </a:xfrm>
          <a:prstGeom prst="rect">
            <a:avLst/>
          </a:prstGeom>
        </p:spPr>
        <p:txBody>
          <a:bodyPr wrap="square">
            <a:spAutoFit/>
          </a:bodyPr>
          <a:lstStyle/>
          <a:p>
            <a:r>
              <a:rPr lang="en-US" altLang="zh-CN" sz="900" dirty="0"/>
              <a:t>Total </a:t>
            </a:r>
            <a:r>
              <a:rPr lang="en-US" altLang="zh-CN" sz="900" dirty="0" err="1">
                <a:latin typeface="Times New Roman" panose="02020603050405020304" pitchFamily="18" charset="0"/>
                <a:cs typeface="Times New Roman" panose="02020603050405020304" pitchFamily="18" charset="0"/>
              </a:rPr>
              <a:t>nEvents</a:t>
            </a:r>
            <a:r>
              <a:rPr lang="en-US" altLang="zh-CN" sz="900" dirty="0"/>
              <a:t>: 147648</a:t>
            </a:r>
          </a:p>
          <a:p>
            <a:r>
              <a:rPr lang="en-US" altLang="zh-CN" sz="900" dirty="0"/>
              <a:t>Writing 53621	 events with 0 TagData0...</a:t>
            </a:r>
          </a:p>
          <a:p>
            <a:r>
              <a:rPr lang="en-US" altLang="zh-CN" sz="900" dirty="0"/>
              <a:t>Writing 11270	 events with 1 TagData0...</a:t>
            </a:r>
          </a:p>
          <a:p>
            <a:r>
              <a:rPr lang="en-US" altLang="zh-CN" sz="900" dirty="0"/>
              <a:t>Writing 39713	 events with 2 TagData0...</a:t>
            </a:r>
          </a:p>
          <a:p>
            <a:r>
              <a:rPr lang="en-US" altLang="zh-CN" sz="900" dirty="0"/>
              <a:t>Writing 12138	 events with 3 TagData0...</a:t>
            </a:r>
          </a:p>
          <a:p>
            <a:r>
              <a:rPr lang="en-US" altLang="zh-CN" sz="900" dirty="0"/>
              <a:t>Writing 18996	 events with 4 TagData0...</a:t>
            </a:r>
          </a:p>
          <a:p>
            <a:r>
              <a:rPr lang="en-US" altLang="zh-CN" sz="900" dirty="0"/>
              <a:t>Writing 5625	 events with 5 TagData0...</a:t>
            </a:r>
          </a:p>
          <a:p>
            <a:r>
              <a:rPr lang="en-US" altLang="zh-CN" sz="900" dirty="0"/>
              <a:t>Writing 5270	 events with 6 TagData0...</a:t>
            </a:r>
          </a:p>
          <a:p>
            <a:r>
              <a:rPr lang="en-US" altLang="zh-CN" sz="900" dirty="0"/>
              <a:t>Writing 679	 events with 7 TagData0...</a:t>
            </a:r>
          </a:p>
          <a:p>
            <a:r>
              <a:rPr lang="en-US" altLang="zh-CN" sz="900" dirty="0"/>
              <a:t>Writing 305	 events with 8 TagData0...</a:t>
            </a:r>
          </a:p>
          <a:p>
            <a:r>
              <a:rPr lang="en-US" altLang="zh-CN" sz="900" dirty="0"/>
              <a:t>Writing 19	 events with 9 TagData0...</a:t>
            </a:r>
          </a:p>
          <a:p>
            <a:r>
              <a:rPr lang="en-US" altLang="zh-CN" sz="900" dirty="0"/>
              <a:t>Writing 12	 events with 10 TagData0...</a:t>
            </a:r>
            <a:endParaRPr lang="zh-CN" altLang="en-US" sz="900" dirty="0"/>
          </a:p>
        </p:txBody>
      </p:sp>
      <p:pic>
        <p:nvPicPr>
          <p:cNvPr id="9" name="图片 8"/>
          <p:cNvPicPr>
            <a:picLocks noChangeAspect="1"/>
          </p:cNvPicPr>
          <p:nvPr/>
        </p:nvPicPr>
        <p:blipFill>
          <a:blip r:embed="rId2"/>
          <a:stretch>
            <a:fillRect/>
          </a:stretch>
        </p:blipFill>
        <p:spPr>
          <a:xfrm>
            <a:off x="1942331" y="1362405"/>
            <a:ext cx="5192395" cy="3310020"/>
          </a:xfrm>
          <a:prstGeom prst="rect">
            <a:avLst/>
          </a:prstGeom>
        </p:spPr>
      </p:pic>
      <p:sp>
        <p:nvSpPr>
          <p:cNvPr id="4" name="矩形 3"/>
          <p:cNvSpPr/>
          <p:nvPr/>
        </p:nvSpPr>
        <p:spPr>
          <a:xfrm>
            <a:off x="1797953" y="5002071"/>
            <a:ext cx="5285421" cy="646331"/>
          </a:xfrm>
          <a:prstGeom prst="rect">
            <a:avLst/>
          </a:prstGeom>
        </p:spPr>
        <p:txBody>
          <a:bodyPr wrap="none">
            <a:spAutoFit/>
          </a:bodyPr>
          <a:lstStyle/>
          <a:p>
            <a:r>
              <a:rPr lang="en-US" altLang="zh-CN" dirty="0" err="1">
                <a:solidFill>
                  <a:srgbClr val="000000"/>
                </a:solidFill>
                <a:latin typeface="微软雅黑" panose="020B0503020204020204" pitchFamily="34" charset="-122"/>
                <a:ea typeface="微软雅黑" panose="020B0503020204020204" pitchFamily="34" charset="-122"/>
              </a:rPr>
              <a:t>GoodChargedTrack</a:t>
            </a:r>
            <a:r>
              <a:rPr lang="en-US" altLang="zh-CN" dirty="0">
                <a:solidFill>
                  <a:srgbClr val="000000"/>
                </a:solidFill>
                <a:latin typeface="微软雅黑" panose="020B0503020204020204" pitchFamily="34" charset="-122"/>
                <a:ea typeface="微软雅黑" panose="020B0503020204020204" pitchFamily="34" charset="-122"/>
              </a:rPr>
              <a:t>: </a:t>
            </a:r>
          </a:p>
          <a:p>
            <a:r>
              <a:rPr lang="en-US" altLang="zh-CN" dirty="0" err="1">
                <a:solidFill>
                  <a:srgbClr val="000000"/>
                </a:solidFill>
                <a:latin typeface="微软雅黑" panose="020B0503020204020204" pitchFamily="34" charset="-122"/>
                <a:ea typeface="微软雅黑" panose="020B0503020204020204" pitchFamily="34" charset="-122"/>
              </a:rPr>
              <a:t>Rxy</a:t>
            </a:r>
            <a:r>
              <a:rPr lang="en-US" altLang="zh-CN" dirty="0">
                <a:solidFill>
                  <a:srgbClr val="000000"/>
                </a:solidFill>
                <a:latin typeface="微软雅黑" panose="020B0503020204020204" pitchFamily="34" charset="-122"/>
                <a:ea typeface="微软雅黑" panose="020B0503020204020204" pitchFamily="34" charset="-122"/>
              </a:rPr>
              <a:t>&lt;1cm &amp;&amp; Vz0&lt;10cm &amp;&amp; </a:t>
            </a:r>
            <a:r>
              <a:rPr lang="en-US" altLang="zh-CN" dirty="0" err="1">
                <a:solidFill>
                  <a:srgbClr val="000000"/>
                </a:solidFill>
                <a:latin typeface="微软雅黑" panose="020B0503020204020204" pitchFamily="34" charset="-122"/>
                <a:ea typeface="微软雅黑" panose="020B0503020204020204" pitchFamily="34" charset="-122"/>
              </a:rPr>
              <a:t>cos_theta</a:t>
            </a:r>
            <a:r>
              <a:rPr lang="en-US" altLang="zh-CN" dirty="0">
                <a:solidFill>
                  <a:srgbClr val="000000"/>
                </a:solidFill>
                <a:latin typeface="微软雅黑" panose="020B0503020204020204" pitchFamily="34" charset="-122"/>
                <a:ea typeface="微软雅黑" panose="020B0503020204020204" pitchFamily="34" charset="-122"/>
              </a:rPr>
              <a:t> &lt; 0.93</a:t>
            </a:r>
            <a:endParaRPr lang="zh-CN" altLang="en-US" dirty="0"/>
          </a:p>
        </p:txBody>
      </p:sp>
      <p:sp>
        <p:nvSpPr>
          <p:cNvPr id="6" name="矩形 5"/>
          <p:cNvSpPr/>
          <p:nvPr/>
        </p:nvSpPr>
        <p:spPr>
          <a:xfrm>
            <a:off x="7411929" y="1712508"/>
            <a:ext cx="2855019" cy="369332"/>
          </a:xfrm>
          <a:prstGeom prst="rect">
            <a:avLst/>
          </a:prstGeom>
        </p:spPr>
        <p:txBody>
          <a:bodyPr wrap="square">
            <a:spAutoFit/>
          </a:bodyPr>
          <a:lstStyle/>
          <a:p>
            <a:r>
              <a:rPr lang="en-US" altLang="zh-CN" sz="900" dirty="0">
                <a:latin typeface="Times New Roman" panose="02020603050405020304" pitchFamily="18" charset="0"/>
                <a:cs typeface="Times New Roman" panose="02020603050405020304" pitchFamily="18" charset="0"/>
              </a:rPr>
              <a:t>/besfs4/offline/data/705-1/</a:t>
            </a:r>
            <a:r>
              <a:rPr lang="en-US" altLang="zh-CN" sz="900" dirty="0" err="1">
                <a:latin typeface="Times New Roman" panose="02020603050405020304" pitchFamily="18" charset="0"/>
                <a:cs typeface="Times New Roman" panose="02020603050405020304" pitchFamily="18" charset="0"/>
              </a:rPr>
              <a:t>jpsi</a:t>
            </a:r>
            <a:r>
              <a:rPr lang="en-US" altLang="zh-CN" sz="900" dirty="0">
                <a:latin typeface="Times New Roman" panose="02020603050405020304" pitchFamily="18" charset="0"/>
                <a:cs typeface="Times New Roman" panose="02020603050405020304" pitchFamily="18" charset="0"/>
              </a:rPr>
              <a:t>/round12/</a:t>
            </a:r>
            <a:r>
              <a:rPr lang="en-US" altLang="zh-CN" sz="900" dirty="0" err="1">
                <a:latin typeface="Times New Roman" panose="02020603050405020304" pitchFamily="18" charset="0"/>
                <a:cs typeface="Times New Roman" panose="02020603050405020304" pitchFamily="18" charset="0"/>
              </a:rPr>
              <a:t>dst</a:t>
            </a:r>
            <a:r>
              <a:rPr lang="en-US" altLang="zh-CN" sz="900" dirty="0">
                <a:latin typeface="Times New Roman" panose="02020603050405020304" pitchFamily="18" charset="0"/>
                <a:cs typeface="Times New Roman" panose="02020603050405020304" pitchFamily="18" charset="0"/>
              </a:rPr>
              <a:t>/190119/ run_0058484_All_file028_SFO-1.dst</a:t>
            </a:r>
            <a:endParaRPr lang="zh-CN" altLang="en-US"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3443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184654"/>
            <a:ext cx="7886700" cy="822813"/>
          </a:xfrm>
        </p:spPr>
        <p:txBody>
          <a:bodyPr/>
          <a:lstStyle/>
          <a:p>
            <a:r>
              <a:rPr lang="en-US" altLang="zh-CN" dirty="0" err="1">
                <a:solidFill>
                  <a:schemeClr val="tx1"/>
                </a:solidFill>
              </a:rPr>
              <a:t>Tag&amp;Reform</a:t>
            </a:r>
            <a:r>
              <a:rPr lang="en-US" altLang="zh-CN" dirty="0">
                <a:solidFill>
                  <a:schemeClr val="tx1"/>
                </a:solidFill>
              </a:rPr>
              <a:t> DST for </a:t>
            </a:r>
            <a:r>
              <a:rPr lang="en-US" altLang="zh-CN" dirty="0" err="1">
                <a:solidFill>
                  <a:schemeClr val="tx1"/>
                </a:solidFill>
              </a:rPr>
              <a:t>DstDataType</a:t>
            </a:r>
            <a:r>
              <a:rPr lang="en-US" altLang="zh-CN" dirty="0">
                <a:solidFill>
                  <a:schemeClr val="tx1"/>
                </a:solidFill>
              </a:rPr>
              <a:t>=2</a:t>
            </a:r>
            <a:endParaRPr lang="zh-CN" altLang="en-US" dirty="0">
              <a:solidFill>
                <a:schemeClr val="tx1"/>
              </a:solidFill>
            </a:endParaRPr>
          </a:p>
        </p:txBody>
      </p:sp>
      <p:sp>
        <p:nvSpPr>
          <p:cNvPr id="3" name="灯片编号占位符 2"/>
          <p:cNvSpPr>
            <a:spLocks noGrp="1"/>
          </p:cNvSpPr>
          <p:nvPr>
            <p:ph type="sldNum" sz="quarter" idx="12"/>
          </p:nvPr>
        </p:nvSpPr>
        <p:spPr/>
        <p:txBody>
          <a:bodyPr/>
          <a:lstStyle/>
          <a:p>
            <a:fld id="{30C54408-0A1B-4A0B-8160-07EC27FDB6FB}" type="slidenum">
              <a:rPr lang="zh-CN" altLang="en-US" smtClean="0"/>
              <a:t>145</a:t>
            </a:fld>
            <a:endParaRPr lang="zh-CN" altLang="en-US"/>
          </a:p>
        </p:txBody>
      </p:sp>
      <p:pic>
        <p:nvPicPr>
          <p:cNvPr id="4" name="图片 3"/>
          <p:cNvPicPr>
            <a:picLocks noChangeAspect="1"/>
          </p:cNvPicPr>
          <p:nvPr/>
        </p:nvPicPr>
        <p:blipFill>
          <a:blip r:embed="rId2"/>
          <a:stretch>
            <a:fillRect/>
          </a:stretch>
        </p:blipFill>
        <p:spPr>
          <a:xfrm>
            <a:off x="2868749" y="1658608"/>
            <a:ext cx="6450224" cy="4088476"/>
          </a:xfrm>
          <a:prstGeom prst="rect">
            <a:avLst/>
          </a:prstGeom>
        </p:spPr>
      </p:pic>
    </p:spTree>
    <p:extLst>
      <p:ext uri="{BB962C8B-B14F-4D97-AF65-F5344CB8AC3E}">
        <p14:creationId xmlns:p14="http://schemas.microsoft.com/office/powerpoint/2010/main" val="29756485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204706"/>
            <a:ext cx="7886700" cy="822813"/>
          </a:xfrm>
        </p:spPr>
        <p:txBody>
          <a:bodyPr/>
          <a:lstStyle/>
          <a:p>
            <a:r>
              <a:rPr lang="en-US" altLang="zh-CN" dirty="0" err="1">
                <a:solidFill>
                  <a:schemeClr val="tx1"/>
                </a:solidFill>
              </a:rPr>
              <a:t>Tag&amp;Reform</a:t>
            </a:r>
            <a:r>
              <a:rPr lang="en-US" altLang="zh-CN" dirty="0">
                <a:solidFill>
                  <a:schemeClr val="tx1"/>
                </a:solidFill>
              </a:rPr>
              <a:t> DST for </a:t>
            </a:r>
            <a:r>
              <a:rPr lang="en-US" altLang="zh-CN" dirty="0" err="1">
                <a:solidFill>
                  <a:schemeClr val="tx1"/>
                </a:solidFill>
              </a:rPr>
              <a:t>DstDataType</a:t>
            </a:r>
            <a:r>
              <a:rPr lang="en-US" altLang="zh-CN" dirty="0">
                <a:solidFill>
                  <a:schemeClr val="tx1"/>
                </a:solidFill>
              </a:rPr>
              <a:t>=3</a:t>
            </a:r>
            <a:endParaRPr lang="zh-CN" altLang="en-US" dirty="0">
              <a:solidFill>
                <a:schemeClr val="tx1"/>
              </a:solidFill>
            </a:endParaRPr>
          </a:p>
        </p:txBody>
      </p:sp>
      <p:sp>
        <p:nvSpPr>
          <p:cNvPr id="3" name="灯片编号占位符 2"/>
          <p:cNvSpPr>
            <a:spLocks noGrp="1"/>
          </p:cNvSpPr>
          <p:nvPr>
            <p:ph type="sldNum" sz="quarter" idx="12"/>
          </p:nvPr>
        </p:nvSpPr>
        <p:spPr/>
        <p:txBody>
          <a:bodyPr/>
          <a:lstStyle/>
          <a:p>
            <a:fld id="{30C54408-0A1B-4A0B-8160-07EC27FDB6FB}" type="slidenum">
              <a:rPr lang="zh-CN" altLang="en-US" smtClean="0"/>
              <a:t>146</a:t>
            </a:fld>
            <a:endParaRPr lang="zh-CN" altLang="en-US"/>
          </a:p>
        </p:txBody>
      </p:sp>
      <p:pic>
        <p:nvPicPr>
          <p:cNvPr id="5" name="图片 4"/>
          <p:cNvPicPr>
            <a:picLocks noChangeAspect="1"/>
          </p:cNvPicPr>
          <p:nvPr/>
        </p:nvPicPr>
        <p:blipFill>
          <a:blip r:embed="rId2"/>
          <a:stretch>
            <a:fillRect/>
          </a:stretch>
        </p:blipFill>
        <p:spPr>
          <a:xfrm>
            <a:off x="2471703" y="1644343"/>
            <a:ext cx="6896626" cy="4030552"/>
          </a:xfrm>
          <a:prstGeom prst="rect">
            <a:avLst/>
          </a:prstGeom>
        </p:spPr>
      </p:pic>
    </p:spTree>
    <p:extLst>
      <p:ext uri="{BB962C8B-B14F-4D97-AF65-F5344CB8AC3E}">
        <p14:creationId xmlns:p14="http://schemas.microsoft.com/office/powerpoint/2010/main" val="103547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48640" y="156580"/>
            <a:ext cx="7886700" cy="822813"/>
          </a:xfrm>
        </p:spPr>
        <p:txBody>
          <a:bodyPr/>
          <a:lstStyle/>
          <a:p>
            <a:r>
              <a:rPr lang="en-US" altLang="zh-CN" dirty="0" err="1">
                <a:solidFill>
                  <a:schemeClr val="tx1"/>
                </a:solidFill>
              </a:rPr>
              <a:t>Tag&amp;Reform</a:t>
            </a:r>
            <a:r>
              <a:rPr lang="en-US" altLang="zh-CN" dirty="0">
                <a:solidFill>
                  <a:schemeClr val="tx1"/>
                </a:solidFill>
              </a:rPr>
              <a:t> DST for </a:t>
            </a:r>
            <a:r>
              <a:rPr lang="en-US" altLang="zh-CN" dirty="0" err="1">
                <a:solidFill>
                  <a:schemeClr val="tx1"/>
                </a:solidFill>
              </a:rPr>
              <a:t>DstDataType</a:t>
            </a:r>
            <a:r>
              <a:rPr lang="en-US" altLang="zh-CN" dirty="0">
                <a:solidFill>
                  <a:schemeClr val="tx1"/>
                </a:solidFill>
              </a:rPr>
              <a:t>=4</a:t>
            </a:r>
            <a:endParaRPr lang="zh-CN" altLang="en-US" dirty="0">
              <a:solidFill>
                <a:schemeClr val="tx1"/>
              </a:solidFill>
            </a:endParaRPr>
          </a:p>
        </p:txBody>
      </p:sp>
      <p:sp>
        <p:nvSpPr>
          <p:cNvPr id="3" name="灯片编号占位符 2"/>
          <p:cNvSpPr>
            <a:spLocks noGrp="1"/>
          </p:cNvSpPr>
          <p:nvPr>
            <p:ph type="sldNum" sz="quarter" idx="12"/>
          </p:nvPr>
        </p:nvSpPr>
        <p:spPr/>
        <p:txBody>
          <a:bodyPr/>
          <a:lstStyle/>
          <a:p>
            <a:fld id="{30C54408-0A1B-4A0B-8160-07EC27FDB6FB}" type="slidenum">
              <a:rPr lang="zh-CN" altLang="en-US" smtClean="0"/>
              <a:t>147</a:t>
            </a:fld>
            <a:endParaRPr lang="zh-CN" altLang="en-US"/>
          </a:p>
        </p:txBody>
      </p:sp>
      <p:pic>
        <p:nvPicPr>
          <p:cNvPr id="4" name="图片 3"/>
          <p:cNvPicPr>
            <a:picLocks noChangeAspect="1"/>
          </p:cNvPicPr>
          <p:nvPr/>
        </p:nvPicPr>
        <p:blipFill>
          <a:blip r:embed="rId2"/>
          <a:stretch>
            <a:fillRect/>
          </a:stretch>
        </p:blipFill>
        <p:spPr>
          <a:xfrm>
            <a:off x="2408451" y="1658193"/>
            <a:ext cx="7024307" cy="4226042"/>
          </a:xfrm>
          <a:prstGeom prst="rect">
            <a:avLst/>
          </a:prstGeom>
        </p:spPr>
      </p:pic>
    </p:spTree>
    <p:extLst>
      <p:ext uri="{BB962C8B-B14F-4D97-AF65-F5344CB8AC3E}">
        <p14:creationId xmlns:p14="http://schemas.microsoft.com/office/powerpoint/2010/main" val="20360448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12545" y="164600"/>
            <a:ext cx="7886700" cy="822813"/>
          </a:xfrm>
        </p:spPr>
        <p:txBody>
          <a:bodyPr/>
          <a:lstStyle/>
          <a:p>
            <a:r>
              <a:rPr lang="en-US" altLang="zh-CN" sz="2800" dirty="0" err="1">
                <a:solidFill>
                  <a:schemeClr val="tx1"/>
                </a:solidFill>
              </a:rPr>
              <a:t>jobOptions</a:t>
            </a:r>
            <a:r>
              <a:rPr lang="en-US" altLang="zh-CN" sz="2800" dirty="0">
                <a:solidFill>
                  <a:schemeClr val="tx1"/>
                </a:solidFill>
              </a:rPr>
              <a:t> for tagging DST:  DstDataType=1</a:t>
            </a:r>
            <a:endParaRPr lang="zh-CN" altLang="en-US" sz="2800" dirty="0">
              <a:solidFill>
                <a:schemeClr val="tx1"/>
              </a:solidFill>
            </a:endParaRPr>
          </a:p>
        </p:txBody>
      </p:sp>
      <p:sp>
        <p:nvSpPr>
          <p:cNvPr id="3" name="灯片编号占位符 2"/>
          <p:cNvSpPr>
            <a:spLocks noGrp="1"/>
          </p:cNvSpPr>
          <p:nvPr>
            <p:ph type="sldNum" sz="quarter" idx="12"/>
          </p:nvPr>
        </p:nvSpPr>
        <p:spPr/>
        <p:txBody>
          <a:bodyPr/>
          <a:lstStyle/>
          <a:p>
            <a:fld id="{30C54408-0A1B-4A0B-8160-07EC27FDB6FB}" type="slidenum">
              <a:rPr lang="zh-CN" altLang="en-US" smtClean="0"/>
              <a:t>148</a:t>
            </a:fld>
            <a:endParaRPr lang="zh-CN" altLang="en-US"/>
          </a:p>
        </p:txBody>
      </p:sp>
      <p:sp>
        <p:nvSpPr>
          <p:cNvPr id="4" name="内容占位符 5"/>
          <p:cNvSpPr txBox="1">
            <a:spLocks/>
          </p:cNvSpPr>
          <p:nvPr/>
        </p:nvSpPr>
        <p:spPr>
          <a:xfrm>
            <a:off x="1846263" y="1296989"/>
            <a:ext cx="8534400" cy="5006975"/>
          </a:xfrm>
          <a:prstGeom prst="rect">
            <a:avLst/>
          </a:prstGeom>
        </p:spPr>
        <p:txBody>
          <a:bodyPr>
            <a:normAutofit fontScale="55000" lnSpcReduction="20000"/>
          </a:bodyPr>
          <a:lstStyle>
            <a:lvl1pPr marL="342900" lvl="0" indent="-342900" algn="l">
              <a:spcBef>
                <a:spcPct val="50000"/>
              </a:spcBef>
              <a:spcAft>
                <a:spcPct val="0"/>
              </a:spcAft>
              <a:buClr>
                <a:srgbClr val="FF0000"/>
              </a:buClr>
              <a:buSzPct val="75000"/>
              <a:buFont typeface="Wingdings" charset="2"/>
              <a:buChar char="v"/>
              <a:defRPr sz="2400">
                <a:solidFill>
                  <a:schemeClr val="tx1"/>
                </a:solidFill>
                <a:latin typeface="微软雅黑"/>
                <a:ea typeface="微软雅黑"/>
              </a:defRPr>
            </a:lvl1pPr>
            <a:lvl2pPr marL="742950" lvl="1" indent="-285750" algn="l">
              <a:spcBef>
                <a:spcPct val="50000"/>
              </a:spcBef>
              <a:spcAft>
                <a:spcPct val="0"/>
              </a:spcAft>
              <a:buClr>
                <a:schemeClr val="accent2"/>
              </a:buClr>
              <a:buSzPct val="75000"/>
              <a:buFont typeface="Wingdings" charset="2"/>
              <a:buChar char="l"/>
              <a:defRPr sz="2000">
                <a:solidFill>
                  <a:schemeClr val="tx1"/>
                </a:solidFill>
                <a:latin typeface="微软雅黑"/>
                <a:ea typeface="微软雅黑"/>
              </a:defRPr>
            </a:lvl2pPr>
            <a:lvl3pPr marL="1143000" lvl="2" indent="-228600" algn="l">
              <a:spcBef>
                <a:spcPct val="20000"/>
              </a:spcBef>
              <a:spcAft>
                <a:spcPct val="0"/>
              </a:spcAft>
              <a:buClr>
                <a:schemeClr val="accent1"/>
              </a:buClr>
              <a:buSzPct val="75000"/>
              <a:buFont typeface="Wingdings" charset="2"/>
              <a:buChar char="n"/>
              <a:defRPr sz="2000">
                <a:solidFill>
                  <a:schemeClr val="tx1"/>
                </a:solidFill>
                <a:latin typeface="微软雅黑"/>
                <a:ea typeface="微软雅黑"/>
              </a:defRPr>
            </a:lvl3pPr>
            <a:lvl4pPr marL="1600200" lvl="3" indent="-228600" algn="l">
              <a:spcBef>
                <a:spcPct val="20000"/>
              </a:spcBef>
              <a:spcAft>
                <a:spcPct val="0"/>
              </a:spcAft>
              <a:buSzPct val="75000"/>
              <a:buFont typeface="Wingdings" charset="2"/>
              <a:buChar char="¡"/>
              <a:defRPr>
                <a:solidFill>
                  <a:schemeClr val="tx1"/>
                </a:solidFill>
                <a:latin typeface="微软雅黑"/>
                <a:ea typeface="微软雅黑"/>
              </a:defRPr>
            </a:lvl4pPr>
            <a:lvl5pPr marL="2057400" lvl="4" indent="-228600" algn="l">
              <a:spcBef>
                <a:spcPct val="20000"/>
              </a:spcBef>
              <a:spcAft>
                <a:spcPct val="0"/>
              </a:spcAft>
              <a:buSzPct val="75000"/>
              <a:buFont typeface="Wingdings" charset="2"/>
              <a:buChar char="¨"/>
              <a:defRPr>
                <a:solidFill>
                  <a:schemeClr val="tx1"/>
                </a:solidFill>
                <a:latin typeface="微软雅黑"/>
                <a:ea typeface="微软雅黑"/>
              </a:defRPr>
            </a:lvl5pPr>
            <a:lvl6pPr marL="2514600" lvl="5" indent="-228600" algn="l">
              <a:spcBef>
                <a:spcPct val="20000"/>
              </a:spcBef>
              <a:spcAft>
                <a:spcPct val="0"/>
              </a:spcAft>
              <a:buSzPct val="75000"/>
              <a:buFont typeface="Wingdings" charset="2"/>
              <a:buChar char="¨"/>
              <a:defRPr sz="1600">
                <a:solidFill>
                  <a:schemeClr val="tx1"/>
                </a:solidFill>
                <a:latin typeface="Arial"/>
              </a:defRPr>
            </a:lvl6pPr>
            <a:lvl7pPr marL="2971800" lvl="6" indent="-228600" algn="l">
              <a:spcBef>
                <a:spcPct val="20000"/>
              </a:spcBef>
              <a:spcAft>
                <a:spcPct val="0"/>
              </a:spcAft>
              <a:buSzPct val="75000"/>
              <a:buFont typeface="Wingdings" charset="2"/>
              <a:buChar char="¨"/>
              <a:defRPr sz="1600">
                <a:solidFill>
                  <a:schemeClr val="tx1"/>
                </a:solidFill>
                <a:latin typeface="Arial"/>
              </a:defRPr>
            </a:lvl7pPr>
            <a:lvl8pPr marL="3429000" lvl="7" indent="-228600" algn="l">
              <a:spcBef>
                <a:spcPct val="20000"/>
              </a:spcBef>
              <a:spcAft>
                <a:spcPct val="0"/>
              </a:spcAft>
              <a:buSzPct val="75000"/>
              <a:buFont typeface="Wingdings" charset="2"/>
              <a:buChar char="¨"/>
              <a:defRPr sz="1600">
                <a:solidFill>
                  <a:schemeClr val="tx1"/>
                </a:solidFill>
                <a:latin typeface="Arial"/>
              </a:defRPr>
            </a:lvl8pPr>
            <a:lvl9pPr marL="3886200" lvl="8" indent="-228600" algn="l">
              <a:spcBef>
                <a:spcPct val="20000"/>
              </a:spcBef>
              <a:spcAft>
                <a:spcPct val="0"/>
              </a:spcAft>
              <a:buSzPct val="75000"/>
              <a:buFont typeface="Wingdings" charset="2"/>
              <a:buChar char="¨"/>
              <a:defRPr sz="1600">
                <a:solidFill>
                  <a:schemeClr val="tx1"/>
                </a:solidFill>
                <a:latin typeface="Arial"/>
              </a:defRPr>
            </a:lvl9pPr>
          </a:lstStyle>
          <a:p>
            <a:r>
              <a:rPr lang="en-US" altLang="zh-CN" kern="0" dirty="0">
                <a:latin typeface="Times New Roman" panose="02020603050405020304" pitchFamily="18" charset="0"/>
                <a:cs typeface="Times New Roman" panose="02020603050405020304" pitchFamily="18" charset="0"/>
              </a:rPr>
              <a:t>#include "$ROOTIOROOT/share/jobOptions_ReadRec.txt"</a:t>
            </a:r>
          </a:p>
          <a:p>
            <a:r>
              <a:rPr lang="en-US" altLang="zh-CN" kern="0" dirty="0">
                <a:latin typeface="Times New Roman" panose="02020603050405020304" pitchFamily="18" charset="0"/>
                <a:cs typeface="Times New Roman" panose="02020603050405020304" pitchFamily="18" charset="0"/>
              </a:rPr>
              <a:t>#include "$VERTEXFITROOT/share/jobOptions_VertexDbSvc.txt"</a:t>
            </a:r>
          </a:p>
          <a:p>
            <a:r>
              <a:rPr lang="en-US" altLang="zh-CN" kern="0" dirty="0">
                <a:latin typeface="Times New Roman" panose="02020603050405020304" pitchFamily="18" charset="0"/>
                <a:cs typeface="Times New Roman" panose="02020603050405020304" pitchFamily="18" charset="0"/>
              </a:rPr>
              <a:t>#include "$ABSCORROOT/share/jobOptions_AbsCor.txt"</a:t>
            </a:r>
          </a:p>
          <a:p>
            <a:r>
              <a:rPr lang="en-US" altLang="zh-CN" kern="0" dirty="0">
                <a:latin typeface="Times New Roman" panose="02020603050405020304" pitchFamily="18" charset="0"/>
                <a:cs typeface="Times New Roman" panose="02020603050405020304" pitchFamily="18" charset="0"/>
              </a:rPr>
              <a:t>#include "$MAGNETICFIELDROOT/share/MagneticField.txt"</a:t>
            </a:r>
          </a:p>
          <a:p>
            <a:r>
              <a:rPr lang="en-US" altLang="zh-CN" kern="0" dirty="0">
                <a:solidFill>
                  <a:srgbClr val="0000FF"/>
                </a:solidFill>
                <a:latin typeface="Times New Roman" panose="02020603050405020304" pitchFamily="18" charset="0"/>
                <a:cs typeface="Times New Roman" panose="02020603050405020304" pitchFamily="18" charset="0"/>
              </a:rPr>
              <a:t>#include "$PI0ETATOGGRECALGROOT/share/jobOptions_Pi0EtaToGGRec.txt"</a:t>
            </a:r>
          </a:p>
          <a:p>
            <a:r>
              <a:rPr lang="en-US" altLang="zh-CN" kern="0" dirty="0" err="1">
                <a:latin typeface="Times New Roman" panose="02020603050405020304" pitchFamily="18" charset="0"/>
                <a:cs typeface="Times New Roman" panose="02020603050405020304" pitchFamily="18" charset="0"/>
              </a:rPr>
              <a:t>ApplicationMgr.DLLs</a:t>
            </a:r>
            <a:r>
              <a:rPr lang="en-US" altLang="zh-CN" kern="0" dirty="0">
                <a:latin typeface="Times New Roman" panose="02020603050405020304" pitchFamily="18" charset="0"/>
                <a:cs typeface="Times New Roman" panose="02020603050405020304" pitchFamily="18" charset="0"/>
              </a:rPr>
              <a:t> += {"TagFilterSvc"};</a:t>
            </a:r>
          </a:p>
          <a:p>
            <a:r>
              <a:rPr lang="en-US" altLang="zh-CN" kern="0" dirty="0" err="1">
                <a:latin typeface="Times New Roman" panose="02020603050405020304" pitchFamily="18" charset="0"/>
                <a:cs typeface="Times New Roman" panose="02020603050405020304" pitchFamily="18" charset="0"/>
              </a:rPr>
              <a:t>ApplicationMgr.ExtSvc</a:t>
            </a:r>
            <a:r>
              <a:rPr lang="en-US" altLang="zh-CN" kern="0" dirty="0">
                <a:latin typeface="Times New Roman" panose="02020603050405020304" pitchFamily="18" charset="0"/>
                <a:cs typeface="Times New Roman" panose="02020603050405020304" pitchFamily="18" charset="0"/>
              </a:rPr>
              <a:t> += {"TagFilterSvc"};</a:t>
            </a:r>
          </a:p>
          <a:p>
            <a:r>
              <a:rPr lang="en-US" altLang="zh-CN" kern="0" dirty="0" err="1">
                <a:solidFill>
                  <a:srgbClr val="FF0000"/>
                </a:solidFill>
                <a:latin typeface="Times New Roman" panose="02020603050405020304" pitchFamily="18" charset="0"/>
                <a:cs typeface="Times New Roman" panose="02020603050405020304" pitchFamily="18" charset="0"/>
              </a:rPr>
              <a:t>TagFilterSvc.DstDataType</a:t>
            </a:r>
            <a:r>
              <a:rPr lang="en-US" altLang="zh-CN" kern="0" dirty="0">
                <a:solidFill>
                  <a:srgbClr val="FF0000"/>
                </a:solidFill>
                <a:latin typeface="Times New Roman" panose="02020603050405020304" pitchFamily="18" charset="0"/>
                <a:cs typeface="Times New Roman" panose="02020603050405020304" pitchFamily="18" charset="0"/>
              </a:rPr>
              <a:t>=1;</a:t>
            </a:r>
          </a:p>
          <a:p>
            <a:r>
              <a:rPr lang="en-US" altLang="zh-CN" kern="0" dirty="0" err="1">
                <a:solidFill>
                  <a:srgbClr val="FF0000"/>
                </a:solidFill>
                <a:latin typeface="Times New Roman" panose="02020603050405020304" pitchFamily="18" charset="0"/>
                <a:cs typeface="Times New Roman" panose="02020603050405020304" pitchFamily="18" charset="0"/>
              </a:rPr>
              <a:t>ApplicationMgr.DLLs</a:t>
            </a:r>
            <a:r>
              <a:rPr lang="en-US" altLang="zh-CN" kern="0" dirty="0">
                <a:solidFill>
                  <a:srgbClr val="FF0000"/>
                </a:solidFill>
                <a:latin typeface="Times New Roman" panose="02020603050405020304" pitchFamily="18" charset="0"/>
                <a:cs typeface="Times New Roman" panose="02020603050405020304" pitchFamily="18" charset="0"/>
              </a:rPr>
              <a:t> += {"TagSetAlg"};</a:t>
            </a:r>
          </a:p>
          <a:p>
            <a:r>
              <a:rPr lang="en-US" altLang="zh-CN" kern="0" dirty="0" err="1">
                <a:solidFill>
                  <a:srgbClr val="FF0000"/>
                </a:solidFill>
                <a:latin typeface="Times New Roman" panose="02020603050405020304" pitchFamily="18" charset="0"/>
                <a:cs typeface="Times New Roman" panose="02020603050405020304" pitchFamily="18" charset="0"/>
              </a:rPr>
              <a:t>ApplicationMgr.TopAlg</a:t>
            </a:r>
            <a:r>
              <a:rPr lang="en-US" altLang="zh-CN" kern="0" dirty="0">
                <a:solidFill>
                  <a:srgbClr val="FF0000"/>
                </a:solidFill>
                <a:latin typeface="Times New Roman" panose="02020603050405020304" pitchFamily="18" charset="0"/>
                <a:cs typeface="Times New Roman" panose="02020603050405020304" pitchFamily="18" charset="0"/>
              </a:rPr>
              <a:t> += {"TagSetAlg"};</a:t>
            </a:r>
          </a:p>
          <a:p>
            <a:r>
              <a:rPr lang="en-US" altLang="zh-CN" kern="0" dirty="0" err="1">
                <a:latin typeface="Times New Roman" panose="02020603050405020304" pitchFamily="18" charset="0"/>
                <a:cs typeface="Times New Roman" panose="02020603050405020304" pitchFamily="18" charset="0"/>
              </a:rPr>
              <a:t>ApplicationMgr.DLLs</a:t>
            </a:r>
            <a:r>
              <a:rPr lang="en-US" altLang="zh-CN" kern="0" dirty="0">
                <a:latin typeface="Times New Roman" panose="02020603050405020304" pitchFamily="18" charset="0"/>
                <a:cs typeface="Times New Roman" panose="02020603050405020304" pitchFamily="18" charset="0"/>
              </a:rPr>
              <a:t> += {"DstReformAlg"};</a:t>
            </a:r>
          </a:p>
          <a:p>
            <a:r>
              <a:rPr lang="en-US" altLang="zh-CN" kern="0" dirty="0" err="1">
                <a:latin typeface="Times New Roman" panose="02020603050405020304" pitchFamily="18" charset="0"/>
                <a:cs typeface="Times New Roman" panose="02020603050405020304" pitchFamily="18" charset="0"/>
              </a:rPr>
              <a:t>ApplicationMgr.TopAlg</a:t>
            </a:r>
            <a:r>
              <a:rPr lang="en-US" altLang="zh-CN" kern="0" dirty="0">
                <a:latin typeface="Times New Roman" panose="02020603050405020304" pitchFamily="18" charset="0"/>
                <a:cs typeface="Times New Roman" panose="02020603050405020304" pitchFamily="18" charset="0"/>
              </a:rPr>
              <a:t> += {"DstReformAlg"};</a:t>
            </a:r>
          </a:p>
          <a:p>
            <a:endParaRPr lang="en-US" altLang="zh-CN" kern="0" dirty="0">
              <a:latin typeface="Times New Roman" panose="02020603050405020304" pitchFamily="18" charset="0"/>
              <a:cs typeface="Times New Roman" panose="02020603050405020304" pitchFamily="18" charset="0"/>
            </a:endParaRPr>
          </a:p>
          <a:p>
            <a:r>
              <a:rPr lang="en-US" altLang="zh-CN" kern="0" dirty="0">
                <a:latin typeface="Times New Roman" panose="02020603050405020304" pitchFamily="18" charset="0"/>
                <a:cs typeface="Times New Roman" panose="02020603050405020304" pitchFamily="18" charset="0"/>
              </a:rPr>
              <a:t>// Input REC or DST file name</a:t>
            </a:r>
          </a:p>
          <a:p>
            <a:r>
              <a:rPr lang="en-US" altLang="zh-CN" kern="0" dirty="0" err="1">
                <a:latin typeface="Times New Roman" panose="02020603050405020304" pitchFamily="18" charset="0"/>
                <a:cs typeface="Times New Roman" panose="02020603050405020304" pitchFamily="18" charset="0"/>
              </a:rPr>
              <a:t>EventCnvSvc.digiRootInputFile</a:t>
            </a:r>
            <a:r>
              <a:rPr lang="en-US" altLang="zh-CN" kern="0" dirty="0">
                <a:latin typeface="Times New Roman" panose="02020603050405020304" pitchFamily="18" charset="0"/>
                <a:cs typeface="Times New Roman" panose="02020603050405020304" pitchFamily="18" charset="0"/>
              </a:rPr>
              <a:t> = {"/besfs4/offline/data/705-1/</a:t>
            </a:r>
            <a:r>
              <a:rPr lang="en-US" altLang="zh-CN" kern="0" dirty="0" err="1">
                <a:latin typeface="Times New Roman" panose="02020603050405020304" pitchFamily="18" charset="0"/>
                <a:cs typeface="Times New Roman" panose="02020603050405020304" pitchFamily="18" charset="0"/>
              </a:rPr>
              <a:t>jpsi</a:t>
            </a:r>
            <a:r>
              <a:rPr lang="en-US" altLang="zh-CN" kern="0" dirty="0">
                <a:latin typeface="Times New Roman" panose="02020603050405020304" pitchFamily="18" charset="0"/>
                <a:cs typeface="Times New Roman" panose="02020603050405020304" pitchFamily="18" charset="0"/>
              </a:rPr>
              <a:t>/round02/</a:t>
            </a:r>
            <a:r>
              <a:rPr lang="en-US" altLang="zh-CN" kern="0" dirty="0" err="1">
                <a:latin typeface="Times New Roman" panose="02020603050405020304" pitchFamily="18" charset="0"/>
                <a:cs typeface="Times New Roman" panose="02020603050405020304" pitchFamily="18" charset="0"/>
              </a:rPr>
              <a:t>dst</a:t>
            </a:r>
            <a:r>
              <a:rPr lang="en-US" altLang="zh-CN" kern="0" dirty="0">
                <a:latin typeface="Times New Roman" panose="02020603050405020304" pitchFamily="18" charset="0"/>
                <a:cs typeface="Times New Roman" panose="02020603050405020304" pitchFamily="18" charset="0"/>
              </a:rPr>
              <a:t>/090612/run_0009947_All_file001_SFO-1.dst"};</a:t>
            </a:r>
          </a:p>
          <a:p>
            <a:r>
              <a:rPr lang="en-US" altLang="zh-CN" kern="0" dirty="0" err="1">
                <a:latin typeface="Times New Roman" panose="02020603050405020304" pitchFamily="18" charset="0"/>
                <a:cs typeface="Times New Roman" panose="02020603050405020304" pitchFamily="18" charset="0"/>
              </a:rPr>
              <a:t>MessageSvc.OutputLevel</a:t>
            </a:r>
            <a:r>
              <a:rPr lang="en-US" altLang="zh-CN" kern="0" dirty="0">
                <a:latin typeface="Times New Roman" panose="02020603050405020304" pitchFamily="18" charset="0"/>
                <a:cs typeface="Times New Roman" panose="02020603050405020304" pitchFamily="18" charset="0"/>
              </a:rPr>
              <a:t> = 6;</a:t>
            </a:r>
          </a:p>
          <a:p>
            <a:r>
              <a:rPr lang="en-US" altLang="zh-CN" kern="0" dirty="0" err="1">
                <a:latin typeface="Times New Roman" panose="02020603050405020304" pitchFamily="18" charset="0"/>
                <a:cs typeface="Times New Roman" panose="02020603050405020304" pitchFamily="18" charset="0"/>
              </a:rPr>
              <a:t>ApplicationMgr.EvtMax</a:t>
            </a:r>
            <a:r>
              <a:rPr lang="en-US" altLang="zh-CN" kern="0" dirty="0">
                <a:latin typeface="Times New Roman" panose="02020603050405020304" pitchFamily="18" charset="0"/>
                <a:cs typeface="Times New Roman" panose="02020603050405020304" pitchFamily="18" charset="0"/>
              </a:rPr>
              <a:t> = -1;</a:t>
            </a:r>
          </a:p>
          <a:p>
            <a:r>
              <a:rPr lang="en-US" altLang="zh-CN" kern="0" dirty="0" err="1">
                <a:latin typeface="Times New Roman" panose="02020603050405020304" pitchFamily="18" charset="0"/>
                <a:cs typeface="Times New Roman" panose="02020603050405020304" pitchFamily="18" charset="0"/>
              </a:rPr>
              <a:t>DstReformAlg.OutputDstFile</a:t>
            </a:r>
            <a:r>
              <a:rPr lang="en-US" altLang="zh-CN" kern="0" dirty="0">
                <a:latin typeface="Times New Roman" panose="02020603050405020304" pitchFamily="18" charset="0"/>
                <a:cs typeface="Times New Roman" panose="02020603050405020304" pitchFamily="18" charset="0"/>
              </a:rPr>
              <a:t> = "run_0009947_All_file001_SFO-1.dst";</a:t>
            </a:r>
            <a:endParaRPr lang="zh-CN" altLang="en-US"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53281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16555" y="175516"/>
            <a:ext cx="7886700" cy="822813"/>
          </a:xfrm>
        </p:spPr>
        <p:txBody>
          <a:bodyPr/>
          <a:lstStyle/>
          <a:p>
            <a:r>
              <a:rPr lang="en-US" altLang="zh-CN" dirty="0" err="1">
                <a:solidFill>
                  <a:schemeClr val="tx1"/>
                </a:solidFill>
              </a:rPr>
              <a:t>jobOptions</a:t>
            </a:r>
            <a:r>
              <a:rPr lang="en-US" altLang="zh-CN" dirty="0">
                <a:solidFill>
                  <a:schemeClr val="tx1"/>
                </a:solidFill>
              </a:rPr>
              <a:t> for tag-based analysis</a:t>
            </a:r>
            <a:endParaRPr lang="zh-CN" altLang="en-US" dirty="0">
              <a:solidFill>
                <a:schemeClr val="tx1"/>
              </a:solidFill>
            </a:endParaRPr>
          </a:p>
        </p:txBody>
      </p:sp>
      <p:sp>
        <p:nvSpPr>
          <p:cNvPr id="3" name="灯片编号占位符 2"/>
          <p:cNvSpPr>
            <a:spLocks noGrp="1"/>
          </p:cNvSpPr>
          <p:nvPr>
            <p:ph type="sldNum" sz="quarter" idx="12"/>
          </p:nvPr>
        </p:nvSpPr>
        <p:spPr/>
        <p:txBody>
          <a:bodyPr/>
          <a:lstStyle/>
          <a:p>
            <a:fld id="{30C54408-0A1B-4A0B-8160-07EC27FDB6FB}" type="slidenum">
              <a:rPr lang="zh-CN" altLang="en-US" smtClean="0"/>
              <a:t>149</a:t>
            </a:fld>
            <a:endParaRPr lang="zh-CN" altLang="en-US"/>
          </a:p>
        </p:txBody>
      </p:sp>
      <p:sp>
        <p:nvSpPr>
          <p:cNvPr id="4" name="内容占位符 2"/>
          <p:cNvSpPr txBox="1">
            <a:spLocks/>
          </p:cNvSpPr>
          <p:nvPr/>
        </p:nvSpPr>
        <p:spPr>
          <a:xfrm>
            <a:off x="983432" y="1337692"/>
            <a:ext cx="4769827" cy="4996883"/>
          </a:xfrm>
          <a:prstGeom prst="rect">
            <a:avLst/>
          </a:prstGeom>
        </p:spPr>
        <p:txBody>
          <a:bodyPr>
            <a:normAutofit fontScale="25000" lnSpcReduction="20000"/>
          </a:bodyPr>
          <a:lstStyle>
            <a:lvl1pPr marL="342900" lvl="0" indent="-342900" algn="l">
              <a:spcBef>
                <a:spcPct val="50000"/>
              </a:spcBef>
              <a:spcAft>
                <a:spcPct val="0"/>
              </a:spcAft>
              <a:buClr>
                <a:srgbClr val="FF0000"/>
              </a:buClr>
              <a:buSzPct val="75000"/>
              <a:buFont typeface="Wingdings" charset="2"/>
              <a:buChar char="v"/>
              <a:defRPr sz="2400">
                <a:solidFill>
                  <a:schemeClr val="tx1"/>
                </a:solidFill>
                <a:latin typeface="微软雅黑"/>
                <a:ea typeface="微软雅黑"/>
              </a:defRPr>
            </a:lvl1pPr>
            <a:lvl2pPr marL="742950" lvl="1" indent="-285750" algn="l">
              <a:spcBef>
                <a:spcPct val="50000"/>
              </a:spcBef>
              <a:spcAft>
                <a:spcPct val="0"/>
              </a:spcAft>
              <a:buClr>
                <a:schemeClr val="accent2"/>
              </a:buClr>
              <a:buSzPct val="75000"/>
              <a:buFont typeface="Wingdings" charset="2"/>
              <a:buChar char="l"/>
              <a:defRPr sz="2000">
                <a:solidFill>
                  <a:schemeClr val="tx1"/>
                </a:solidFill>
                <a:latin typeface="微软雅黑"/>
                <a:ea typeface="微软雅黑"/>
              </a:defRPr>
            </a:lvl2pPr>
            <a:lvl3pPr marL="1143000" lvl="2" indent="-228600" algn="l">
              <a:spcBef>
                <a:spcPct val="20000"/>
              </a:spcBef>
              <a:spcAft>
                <a:spcPct val="0"/>
              </a:spcAft>
              <a:buClr>
                <a:schemeClr val="accent1"/>
              </a:buClr>
              <a:buSzPct val="75000"/>
              <a:buFont typeface="Wingdings" charset="2"/>
              <a:buChar char="n"/>
              <a:defRPr sz="2000">
                <a:solidFill>
                  <a:schemeClr val="tx1"/>
                </a:solidFill>
                <a:latin typeface="微软雅黑"/>
                <a:ea typeface="微软雅黑"/>
              </a:defRPr>
            </a:lvl3pPr>
            <a:lvl4pPr marL="1600200" lvl="3" indent="-228600" algn="l">
              <a:spcBef>
                <a:spcPct val="20000"/>
              </a:spcBef>
              <a:spcAft>
                <a:spcPct val="0"/>
              </a:spcAft>
              <a:buSzPct val="75000"/>
              <a:buFont typeface="Wingdings" charset="2"/>
              <a:buChar char="¡"/>
              <a:defRPr>
                <a:solidFill>
                  <a:schemeClr val="tx1"/>
                </a:solidFill>
                <a:latin typeface="微软雅黑"/>
                <a:ea typeface="微软雅黑"/>
              </a:defRPr>
            </a:lvl4pPr>
            <a:lvl5pPr marL="2057400" lvl="4" indent="-228600" algn="l">
              <a:spcBef>
                <a:spcPct val="20000"/>
              </a:spcBef>
              <a:spcAft>
                <a:spcPct val="0"/>
              </a:spcAft>
              <a:buSzPct val="75000"/>
              <a:buFont typeface="Wingdings" charset="2"/>
              <a:buChar char="¨"/>
              <a:defRPr>
                <a:solidFill>
                  <a:schemeClr val="tx1"/>
                </a:solidFill>
                <a:latin typeface="微软雅黑"/>
                <a:ea typeface="微软雅黑"/>
              </a:defRPr>
            </a:lvl5pPr>
            <a:lvl6pPr marL="2514600" lvl="5" indent="-228600" algn="l">
              <a:spcBef>
                <a:spcPct val="20000"/>
              </a:spcBef>
              <a:spcAft>
                <a:spcPct val="0"/>
              </a:spcAft>
              <a:buSzPct val="75000"/>
              <a:buFont typeface="Wingdings" charset="2"/>
              <a:buChar char="¨"/>
              <a:defRPr sz="1600">
                <a:solidFill>
                  <a:schemeClr val="tx1"/>
                </a:solidFill>
                <a:latin typeface="Arial"/>
              </a:defRPr>
            </a:lvl6pPr>
            <a:lvl7pPr marL="2971800" lvl="6" indent="-228600" algn="l">
              <a:spcBef>
                <a:spcPct val="20000"/>
              </a:spcBef>
              <a:spcAft>
                <a:spcPct val="0"/>
              </a:spcAft>
              <a:buSzPct val="75000"/>
              <a:buFont typeface="Wingdings" charset="2"/>
              <a:buChar char="¨"/>
              <a:defRPr sz="1600">
                <a:solidFill>
                  <a:schemeClr val="tx1"/>
                </a:solidFill>
                <a:latin typeface="Arial"/>
              </a:defRPr>
            </a:lvl7pPr>
            <a:lvl8pPr marL="3429000" lvl="7" indent="-228600" algn="l">
              <a:spcBef>
                <a:spcPct val="20000"/>
              </a:spcBef>
              <a:spcAft>
                <a:spcPct val="0"/>
              </a:spcAft>
              <a:buSzPct val="75000"/>
              <a:buFont typeface="Wingdings" charset="2"/>
              <a:buChar char="¨"/>
              <a:defRPr sz="1600">
                <a:solidFill>
                  <a:schemeClr val="tx1"/>
                </a:solidFill>
                <a:latin typeface="Arial"/>
              </a:defRPr>
            </a:lvl8pPr>
            <a:lvl9pPr marL="3886200" lvl="8" indent="-228600" algn="l">
              <a:spcBef>
                <a:spcPct val="20000"/>
              </a:spcBef>
              <a:spcAft>
                <a:spcPct val="0"/>
              </a:spcAft>
              <a:buSzPct val="75000"/>
              <a:buFont typeface="Wingdings" charset="2"/>
              <a:buChar char="¨"/>
              <a:defRPr sz="1600">
                <a:solidFill>
                  <a:schemeClr val="tx1"/>
                </a:solidFill>
                <a:latin typeface="Arial"/>
              </a:defRPr>
            </a:lvl9pPr>
          </a:lstStyle>
          <a:p>
            <a:r>
              <a:rPr lang="en-US" altLang="zh-CN" sz="4400" kern="0" dirty="0">
                <a:latin typeface="Times New Roman" panose="02020603050405020304" pitchFamily="18" charset="0"/>
                <a:cs typeface="Times New Roman" panose="02020603050405020304" pitchFamily="18" charset="0"/>
              </a:rPr>
              <a:t>#include "$ROOTIOROOT/share/jobOptions_ReadRec.txt"</a:t>
            </a:r>
          </a:p>
          <a:p>
            <a:r>
              <a:rPr lang="en-US" altLang="zh-CN" sz="4400" kern="0" dirty="0">
                <a:latin typeface="Times New Roman" panose="02020603050405020304" pitchFamily="18" charset="0"/>
                <a:cs typeface="Times New Roman" panose="02020603050405020304" pitchFamily="18" charset="0"/>
              </a:rPr>
              <a:t>#include "$VERTEXFITROOT/share/jobOptions_VertexDbSvc.txt"</a:t>
            </a:r>
          </a:p>
          <a:p>
            <a:r>
              <a:rPr lang="en-US" altLang="zh-CN" sz="4400" kern="0" dirty="0">
                <a:latin typeface="Times New Roman" panose="02020603050405020304" pitchFamily="18" charset="0"/>
                <a:cs typeface="Times New Roman" panose="02020603050405020304" pitchFamily="18" charset="0"/>
              </a:rPr>
              <a:t>#include "$MAGNETICFIELDROOT/share/MagneticField.txt"</a:t>
            </a:r>
          </a:p>
          <a:p>
            <a:r>
              <a:rPr lang="en-US" altLang="zh-CN" sz="4400" kern="0" dirty="0">
                <a:latin typeface="Times New Roman" panose="02020603050405020304" pitchFamily="18" charset="0"/>
                <a:cs typeface="Times New Roman" panose="02020603050405020304" pitchFamily="18" charset="0"/>
              </a:rPr>
              <a:t>#include "$ABSCORROOT/share/jobOptions_AbsCor.txt"</a:t>
            </a:r>
          </a:p>
          <a:p>
            <a:r>
              <a:rPr lang="en-US" altLang="zh-CN" sz="4400" kern="0" dirty="0">
                <a:latin typeface="Times New Roman" panose="02020603050405020304" pitchFamily="18" charset="0"/>
                <a:cs typeface="Times New Roman" panose="02020603050405020304" pitchFamily="18" charset="0"/>
              </a:rPr>
              <a:t>#include "$RHOPIALGROOT/share/jobOptions_Rhopi.txt"</a:t>
            </a:r>
          </a:p>
          <a:p>
            <a:endParaRPr lang="en-US" altLang="zh-CN" sz="4400" kern="0" dirty="0">
              <a:latin typeface="Times New Roman" panose="02020603050405020304" pitchFamily="18" charset="0"/>
              <a:cs typeface="Times New Roman" panose="02020603050405020304" pitchFamily="18" charset="0"/>
            </a:endParaRPr>
          </a:p>
          <a:p>
            <a:r>
              <a:rPr lang="en-US" altLang="zh-CN" sz="4400" kern="0" dirty="0">
                <a:latin typeface="Times New Roman" panose="02020603050405020304" pitchFamily="18" charset="0"/>
                <a:cs typeface="Times New Roman" panose="02020603050405020304" pitchFamily="18" charset="0"/>
              </a:rPr>
              <a:t>//Add follow four line for tag &amp; set </a:t>
            </a:r>
            <a:r>
              <a:rPr lang="en-US" altLang="zh-CN" sz="4400" kern="0" dirty="0" err="1">
                <a:latin typeface="Times New Roman" panose="02020603050405020304" pitchFamily="18" charset="0"/>
                <a:cs typeface="Times New Roman" panose="02020603050405020304" pitchFamily="18" charset="0"/>
              </a:rPr>
              <a:t>DstDataTypt</a:t>
            </a:r>
            <a:r>
              <a:rPr lang="en-US" altLang="zh-CN" sz="4400" kern="0" dirty="0">
                <a:latin typeface="Times New Roman" panose="02020603050405020304" pitchFamily="18" charset="0"/>
                <a:cs typeface="Times New Roman" panose="02020603050405020304" pitchFamily="18" charset="0"/>
              </a:rPr>
              <a:t>=1 for Light Hadron</a:t>
            </a:r>
          </a:p>
          <a:p>
            <a:r>
              <a:rPr lang="en-US" altLang="zh-CN" sz="4400" kern="0" dirty="0" err="1">
                <a:latin typeface="Times New Roman" panose="02020603050405020304" pitchFamily="18" charset="0"/>
                <a:cs typeface="Times New Roman" panose="02020603050405020304" pitchFamily="18" charset="0"/>
              </a:rPr>
              <a:t>ApplicationMgr.DLLs</a:t>
            </a:r>
            <a:r>
              <a:rPr lang="en-US" altLang="zh-CN" sz="4400" kern="0" dirty="0">
                <a:latin typeface="Times New Roman" panose="02020603050405020304" pitchFamily="18" charset="0"/>
                <a:cs typeface="Times New Roman" panose="02020603050405020304" pitchFamily="18" charset="0"/>
              </a:rPr>
              <a:t> += {"</a:t>
            </a:r>
            <a:r>
              <a:rPr lang="en-US" altLang="zh-CN" sz="4400" kern="0" dirty="0" err="1">
                <a:latin typeface="Times New Roman" panose="02020603050405020304" pitchFamily="18" charset="0"/>
                <a:cs typeface="Times New Roman" panose="02020603050405020304" pitchFamily="18" charset="0"/>
              </a:rPr>
              <a:t>TagFilterSvc</a:t>
            </a:r>
            <a:r>
              <a:rPr lang="en-US" altLang="zh-CN" sz="4400" kern="0" dirty="0">
                <a:latin typeface="Times New Roman" panose="02020603050405020304" pitchFamily="18" charset="0"/>
                <a:cs typeface="Times New Roman" panose="02020603050405020304" pitchFamily="18" charset="0"/>
              </a:rPr>
              <a:t>"};</a:t>
            </a:r>
          </a:p>
          <a:p>
            <a:r>
              <a:rPr lang="en-US" altLang="zh-CN" sz="4400" kern="0" dirty="0" err="1">
                <a:latin typeface="Times New Roman" panose="02020603050405020304" pitchFamily="18" charset="0"/>
                <a:cs typeface="Times New Roman" panose="02020603050405020304" pitchFamily="18" charset="0"/>
              </a:rPr>
              <a:t>ApplicationMgr.ExtSvc</a:t>
            </a:r>
            <a:r>
              <a:rPr lang="en-US" altLang="zh-CN" sz="4400" kern="0" dirty="0">
                <a:latin typeface="Times New Roman" panose="02020603050405020304" pitchFamily="18" charset="0"/>
                <a:cs typeface="Times New Roman" panose="02020603050405020304" pitchFamily="18" charset="0"/>
              </a:rPr>
              <a:t> += {"</a:t>
            </a:r>
            <a:r>
              <a:rPr lang="en-US" altLang="zh-CN" sz="4400" kern="0" dirty="0" err="1">
                <a:latin typeface="Times New Roman" panose="02020603050405020304" pitchFamily="18" charset="0"/>
                <a:cs typeface="Times New Roman" panose="02020603050405020304" pitchFamily="18" charset="0"/>
              </a:rPr>
              <a:t>TagFilterSvc</a:t>
            </a:r>
            <a:r>
              <a:rPr lang="en-US" altLang="zh-CN" sz="4400" kern="0" dirty="0">
                <a:latin typeface="Times New Roman" panose="02020603050405020304" pitchFamily="18" charset="0"/>
                <a:cs typeface="Times New Roman" panose="02020603050405020304" pitchFamily="18" charset="0"/>
              </a:rPr>
              <a:t>"};</a:t>
            </a:r>
          </a:p>
          <a:p>
            <a:r>
              <a:rPr lang="en-US" altLang="zh-CN" sz="4400" kern="0" dirty="0" err="1">
                <a:latin typeface="Times New Roman" panose="02020603050405020304" pitchFamily="18" charset="0"/>
                <a:cs typeface="Times New Roman" panose="02020603050405020304" pitchFamily="18" charset="0"/>
              </a:rPr>
              <a:t>EventCnvSvc.selectFromTag</a:t>
            </a:r>
            <a:r>
              <a:rPr lang="en-US" altLang="zh-CN" sz="4400" kern="0" dirty="0">
                <a:latin typeface="Times New Roman" panose="02020603050405020304" pitchFamily="18" charset="0"/>
                <a:cs typeface="Times New Roman" panose="02020603050405020304" pitchFamily="18" charset="0"/>
              </a:rPr>
              <a:t> = 1;</a:t>
            </a:r>
          </a:p>
          <a:p>
            <a:r>
              <a:rPr lang="en-US" altLang="zh-CN" sz="4400" kern="0" dirty="0" err="1">
                <a:solidFill>
                  <a:srgbClr val="FF0000"/>
                </a:solidFill>
                <a:latin typeface="Times New Roman" panose="02020603050405020304" pitchFamily="18" charset="0"/>
                <a:cs typeface="Times New Roman" panose="02020603050405020304" pitchFamily="18" charset="0"/>
              </a:rPr>
              <a:t>TagFilterSvc.DstDataType</a:t>
            </a:r>
            <a:r>
              <a:rPr lang="en-US" altLang="zh-CN" sz="4400" kern="0" dirty="0">
                <a:solidFill>
                  <a:srgbClr val="FF0000"/>
                </a:solidFill>
                <a:latin typeface="Times New Roman" panose="02020603050405020304" pitchFamily="18" charset="0"/>
                <a:cs typeface="Times New Roman" panose="02020603050405020304" pitchFamily="18" charset="0"/>
              </a:rPr>
              <a:t>=1;</a:t>
            </a:r>
          </a:p>
          <a:p>
            <a:endParaRPr lang="en-US" altLang="zh-CN" sz="4400" kern="0" dirty="0">
              <a:solidFill>
                <a:srgbClr val="FF0000"/>
              </a:solidFill>
              <a:latin typeface="Times New Roman" panose="02020603050405020304" pitchFamily="18" charset="0"/>
              <a:cs typeface="Times New Roman" panose="02020603050405020304" pitchFamily="18" charset="0"/>
            </a:endParaRPr>
          </a:p>
          <a:p>
            <a:r>
              <a:rPr lang="en-US" altLang="zh-CN" sz="4400" kern="0" dirty="0">
                <a:solidFill>
                  <a:srgbClr val="FF0000"/>
                </a:solidFill>
                <a:latin typeface="Times New Roman" panose="02020603050405020304" pitchFamily="18" charset="0"/>
                <a:cs typeface="Times New Roman" panose="02020603050405020304" pitchFamily="18" charset="0"/>
              </a:rPr>
              <a:t>// Input preliminary criteria &amp; first one must be </a:t>
            </a:r>
            <a:r>
              <a:rPr lang="en-US" altLang="zh-CN" sz="4400" kern="0" dirty="0" err="1">
                <a:solidFill>
                  <a:srgbClr val="FF0000"/>
                </a:solidFill>
                <a:latin typeface="Times New Roman" panose="02020603050405020304" pitchFamily="18" charset="0"/>
                <a:cs typeface="Times New Roman" panose="02020603050405020304" pitchFamily="18" charset="0"/>
              </a:rPr>
              <a:t>NumOfGoodCh</a:t>
            </a:r>
            <a:endParaRPr lang="en-US" altLang="zh-CN" sz="4400" kern="0" dirty="0">
              <a:solidFill>
                <a:srgbClr val="FF0000"/>
              </a:solidFill>
              <a:latin typeface="Times New Roman" panose="02020603050405020304" pitchFamily="18" charset="0"/>
              <a:cs typeface="Times New Roman" panose="02020603050405020304" pitchFamily="18" charset="0"/>
            </a:endParaRPr>
          </a:p>
          <a:p>
            <a:r>
              <a:rPr lang="en-US" altLang="zh-CN" sz="4400" kern="0" dirty="0" err="1">
                <a:solidFill>
                  <a:srgbClr val="FF0000"/>
                </a:solidFill>
                <a:latin typeface="Times New Roman" panose="02020603050405020304" pitchFamily="18" charset="0"/>
                <a:cs typeface="Times New Roman" panose="02020603050405020304" pitchFamily="18" charset="0"/>
              </a:rPr>
              <a:t>TagFilterSvc.Criteria</a:t>
            </a:r>
            <a:r>
              <a:rPr lang="en-US" altLang="zh-CN" sz="4400" kern="0" dirty="0">
                <a:solidFill>
                  <a:srgbClr val="FF0000"/>
                </a:solidFill>
                <a:latin typeface="Times New Roman" panose="02020603050405020304" pitchFamily="18" charset="0"/>
                <a:cs typeface="Times New Roman" panose="02020603050405020304" pitchFamily="18" charset="0"/>
              </a:rPr>
              <a:t> += {"1&lt;</a:t>
            </a:r>
            <a:r>
              <a:rPr lang="en-US" altLang="zh-CN" sz="4400" kern="0" dirty="0" err="1">
                <a:solidFill>
                  <a:srgbClr val="FF0000"/>
                </a:solidFill>
                <a:latin typeface="Times New Roman" panose="02020603050405020304" pitchFamily="18" charset="0"/>
                <a:cs typeface="Times New Roman" panose="02020603050405020304" pitchFamily="18" charset="0"/>
              </a:rPr>
              <a:t>NumOfGoodCh</a:t>
            </a:r>
            <a:r>
              <a:rPr lang="en-US" altLang="zh-CN" sz="4400" kern="0" dirty="0">
                <a:solidFill>
                  <a:srgbClr val="FF0000"/>
                </a:solidFill>
                <a:latin typeface="Times New Roman" panose="02020603050405020304" pitchFamily="18" charset="0"/>
                <a:cs typeface="Times New Roman" panose="02020603050405020304" pitchFamily="18" charset="0"/>
              </a:rPr>
              <a:t>&lt;3"};</a:t>
            </a:r>
          </a:p>
          <a:p>
            <a:pPr marL="0" indent="0">
              <a:buNone/>
            </a:pPr>
            <a:endParaRPr lang="en-US" altLang="zh-CN" sz="4400" kern="0" dirty="0">
              <a:latin typeface="Times New Roman" panose="02020603050405020304" pitchFamily="18" charset="0"/>
              <a:cs typeface="Times New Roman" panose="02020603050405020304" pitchFamily="18" charset="0"/>
            </a:endParaRPr>
          </a:p>
          <a:p>
            <a:r>
              <a:rPr lang="en-US" altLang="zh-CN" sz="4400" kern="0" dirty="0">
                <a:latin typeface="Times New Roman" panose="02020603050405020304" pitchFamily="18" charset="0"/>
                <a:cs typeface="Times New Roman" panose="02020603050405020304" pitchFamily="18" charset="0"/>
              </a:rPr>
              <a:t>// Input REC or DST file name</a:t>
            </a:r>
          </a:p>
          <a:p>
            <a:r>
              <a:rPr lang="en-US" altLang="zh-CN" sz="4400" kern="0" dirty="0" err="1">
                <a:latin typeface="Times New Roman" panose="02020603050405020304" pitchFamily="18" charset="0"/>
                <a:cs typeface="Times New Roman" panose="02020603050405020304" pitchFamily="18" charset="0"/>
              </a:rPr>
              <a:t>EventCnvSvc.digiRootInputFile</a:t>
            </a:r>
            <a:r>
              <a:rPr lang="en-US" altLang="zh-CN" sz="4400" kern="0" dirty="0">
                <a:latin typeface="Times New Roman" panose="02020603050405020304" pitchFamily="18" charset="0"/>
                <a:cs typeface="Times New Roman" panose="02020603050405020304" pitchFamily="18" charset="0"/>
              </a:rPr>
              <a:t> = {</a:t>
            </a:r>
          </a:p>
          <a:p>
            <a:r>
              <a:rPr lang="en-US" altLang="zh-CN" sz="4400" kern="0" dirty="0">
                <a:latin typeface="Times New Roman" panose="02020603050405020304" pitchFamily="18" charset="0"/>
                <a:cs typeface="Times New Roman" panose="02020603050405020304" pitchFamily="18" charset="0"/>
              </a:rPr>
              <a:t>"/besfs4/offline/data/705-1/</a:t>
            </a:r>
            <a:r>
              <a:rPr lang="en-US" altLang="zh-CN" sz="4400" kern="0" dirty="0" err="1">
                <a:latin typeface="Times New Roman" panose="02020603050405020304" pitchFamily="18" charset="0"/>
                <a:cs typeface="Times New Roman" panose="02020603050405020304" pitchFamily="18" charset="0"/>
              </a:rPr>
              <a:t>jpsi</a:t>
            </a:r>
            <a:r>
              <a:rPr lang="en-US" altLang="zh-CN" sz="4400" kern="0" dirty="0">
                <a:latin typeface="Times New Roman" panose="02020603050405020304" pitchFamily="18" charset="0"/>
                <a:cs typeface="Times New Roman" panose="02020603050405020304" pitchFamily="18" charset="0"/>
              </a:rPr>
              <a:t>/round02/tag/090705/run_0010373_All_file013_SFO-2.dst"</a:t>
            </a:r>
          </a:p>
          <a:p>
            <a:r>
              <a:rPr lang="en-US" altLang="zh-CN" sz="4400" kern="0" dirty="0">
                <a:latin typeface="Times New Roman" panose="02020603050405020304" pitchFamily="18" charset="0"/>
                <a:cs typeface="Times New Roman" panose="02020603050405020304" pitchFamily="18" charset="0"/>
              </a:rPr>
              <a:t>};</a:t>
            </a:r>
          </a:p>
          <a:p>
            <a:endParaRPr lang="en-US" altLang="zh-CN" kern="0" dirty="0"/>
          </a:p>
        </p:txBody>
      </p:sp>
      <p:sp>
        <p:nvSpPr>
          <p:cNvPr id="5" name="Rectangle 2"/>
          <p:cNvSpPr>
            <a:spLocks noChangeArrowheads="1"/>
          </p:cNvSpPr>
          <p:nvPr/>
        </p:nvSpPr>
        <p:spPr bwMode="auto">
          <a:xfrm>
            <a:off x="6573253" y="1588728"/>
            <a:ext cx="4012686" cy="280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r>
              <a:rPr lang="zh-CN" altLang="zh-CN" sz="1600" dirty="0">
                <a:solidFill>
                  <a:srgbClr val="000000"/>
                </a:solidFill>
                <a:latin typeface="Times New Roman" panose="02020603050405020304" pitchFamily="18" charset="0"/>
                <a:cs typeface="Times New Roman" panose="02020603050405020304" pitchFamily="18" charset="0"/>
              </a:rPr>
              <a:t>Secondary vertex (long-lived particle), such as Ks, Lambda</a:t>
            </a:r>
            <a:r>
              <a:rPr lang="en-US" altLang="zh-CN" sz="1600" dirty="0">
                <a:solidFill>
                  <a:srgbClr val="000000"/>
                </a:solidFill>
                <a:latin typeface="Times New Roman" panose="02020603050405020304" pitchFamily="18" charset="0"/>
                <a:cs typeface="Times New Roman" panose="02020603050405020304" pitchFamily="18" charset="0"/>
              </a:rPr>
              <a:t>:</a:t>
            </a:r>
          </a:p>
          <a:p>
            <a:pPr defTabSz="685800" eaLnBrk="0" fontAlgn="base" hangingPunct="0"/>
            <a:endParaRPr lang="en-US" altLang="zh-CN" sz="1600" dirty="0">
              <a:solidFill>
                <a:srgbClr val="000000"/>
              </a:solidFill>
              <a:latin typeface="Times New Roman" panose="02020603050405020304" pitchFamily="18" charset="0"/>
              <a:cs typeface="Times New Roman" panose="02020603050405020304" pitchFamily="18" charset="0"/>
            </a:endParaRPr>
          </a:p>
          <a:p>
            <a:pPr defTabSz="685800" eaLnBrk="0" fontAlgn="base" hangingPunct="0"/>
            <a:r>
              <a:rPr lang="zh-CN" altLang="zh-CN" sz="1600" dirty="0">
                <a:solidFill>
                  <a:srgbClr val="000000"/>
                </a:solidFill>
                <a:latin typeface="Times New Roman" panose="02020603050405020304" pitchFamily="18" charset="0"/>
                <a:cs typeface="Times New Roman" panose="02020603050405020304" pitchFamily="18" charset="0"/>
              </a:rPr>
              <a:t>For daughters of long-lived particle, such as Ks-&gt;pi+pi-, pi+/pi- may or may not satisf</a:t>
            </a:r>
            <a:r>
              <a:rPr lang="en-US" altLang="zh-CN" sz="1600" dirty="0">
                <a:solidFill>
                  <a:srgbClr val="000000"/>
                </a:solidFill>
                <a:latin typeface="Times New Roman" panose="02020603050405020304" pitchFamily="18" charset="0"/>
                <a:cs typeface="Times New Roman" panose="02020603050405020304" pitchFamily="18" charset="0"/>
              </a:rPr>
              <a:t>y</a:t>
            </a:r>
            <a:r>
              <a:rPr lang="zh-CN" altLang="zh-CN" sz="1600" dirty="0">
                <a:solidFill>
                  <a:srgbClr val="000000"/>
                </a:solidFill>
                <a:latin typeface="Times New Roman" panose="02020603050405020304" pitchFamily="18" charset="0"/>
                <a:cs typeface="Times New Roman" panose="02020603050405020304" pitchFamily="18" charset="0"/>
              </a:rPr>
              <a:t> the good charged track criteria. Possible value of NumOfGoodCh could be 0, 1, and 2. </a:t>
            </a:r>
            <a:endParaRPr lang="en-US" altLang="zh-CN" sz="1600" dirty="0">
              <a:solidFill>
                <a:srgbClr val="000000"/>
              </a:solidFill>
              <a:latin typeface="Times New Roman" panose="02020603050405020304" pitchFamily="18" charset="0"/>
              <a:cs typeface="Times New Roman" panose="02020603050405020304" pitchFamily="18" charset="0"/>
            </a:endParaRPr>
          </a:p>
          <a:p>
            <a:pPr defTabSz="685800" eaLnBrk="0" fontAlgn="base" hangingPunct="0"/>
            <a:endParaRPr lang="en-US" altLang="zh-CN" sz="1600" dirty="0">
              <a:solidFill>
                <a:srgbClr val="000000"/>
              </a:solidFill>
              <a:latin typeface="Times New Roman" panose="02020603050405020304" pitchFamily="18" charset="0"/>
              <a:cs typeface="Times New Roman" panose="02020603050405020304" pitchFamily="18" charset="0"/>
            </a:endParaRPr>
          </a:p>
          <a:p>
            <a:pPr defTabSz="685800" eaLnBrk="0" fontAlgn="base" hangingPunct="0"/>
            <a:r>
              <a:rPr lang="zh-CN" altLang="zh-CN" sz="1600" dirty="0">
                <a:solidFill>
                  <a:srgbClr val="000000"/>
                </a:solidFill>
                <a:latin typeface="Times New Roman" panose="02020603050405020304" pitchFamily="18" charset="0"/>
                <a:cs typeface="Times New Roman" panose="02020603050405020304" pitchFamily="18" charset="0"/>
              </a:rPr>
              <a:t>For example, Jpsi-&gt;K*(892)- K+, K*(892)- -&gt; Ks0 pi-, Ks0-&gt;pi+pi-, "1&lt;NumOfGoodCh&lt;5" is the correct </a:t>
            </a:r>
            <a:r>
              <a:rPr lang="en-US" altLang="zh-CN" sz="1600" dirty="0">
                <a:solidFill>
                  <a:srgbClr val="000000"/>
                </a:solidFill>
                <a:latin typeface="Times New Roman" panose="02020603050405020304" pitchFamily="18" charset="0"/>
                <a:cs typeface="Times New Roman" panose="02020603050405020304" pitchFamily="18" charset="0"/>
              </a:rPr>
              <a:t>criteria</a:t>
            </a:r>
            <a:r>
              <a:rPr lang="zh-CN" altLang="zh-CN" dirty="0">
                <a:solidFill>
                  <a:srgbClr val="000000"/>
                </a:solidFill>
                <a:latin typeface="Times New Roman" panose="02020603050405020304" pitchFamily="18" charset="0"/>
                <a:cs typeface="Times New Roman" panose="02020603050405020304" pitchFamily="18" charset="0"/>
              </a:rPr>
              <a:t>.</a:t>
            </a:r>
            <a:r>
              <a:rPr lang="zh-CN"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14540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5159896" y="1196752"/>
            <a:ext cx="2160240" cy="1080120"/>
          </a:xfrm>
          <a:prstGeom prst="ellipse">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pi0cluster1"/>
          <p:cNvPicPr>
            <a:picLocks noChangeAspect="1" noChangeArrowheads="1"/>
          </p:cNvPicPr>
          <p:nvPr/>
        </p:nvPicPr>
        <p:blipFill>
          <a:blip r:embed="rId2" cstate="print"/>
          <a:srcRect/>
          <a:stretch>
            <a:fillRect/>
          </a:stretch>
        </p:blipFill>
        <p:spPr bwMode="auto">
          <a:xfrm>
            <a:off x="5156538" y="5075294"/>
            <a:ext cx="2651108" cy="1741689"/>
          </a:xfrm>
          <a:prstGeom prst="rect">
            <a:avLst/>
          </a:prstGeom>
          <a:noFill/>
          <a:ln w="9525">
            <a:noFill/>
            <a:miter lim="800000"/>
            <a:headEnd/>
            <a:tailEnd/>
          </a:ln>
        </p:spPr>
      </p:pic>
      <p:sp>
        <p:nvSpPr>
          <p:cNvPr id="3" name="灯片编号占位符 2"/>
          <p:cNvSpPr>
            <a:spLocks noGrp="1"/>
          </p:cNvSpPr>
          <p:nvPr>
            <p:ph type="sldNum" sz="quarter" idx="12"/>
          </p:nvPr>
        </p:nvSpPr>
        <p:spPr/>
        <p:txBody>
          <a:bodyPr/>
          <a:lstStyle/>
          <a:p>
            <a:pPr>
              <a:defRPr/>
            </a:pPr>
            <a:fld id="{6ECCFDD5-3B93-4C83-B9AE-4E270AEABBEC}" type="slidenum">
              <a:rPr lang="zh-CN" altLang="en-US" smtClean="0"/>
              <a:pPr>
                <a:defRPr/>
              </a:pPr>
              <a:t>15</a:t>
            </a:fld>
            <a:endParaRPr lang="en-US" altLang="zh-CN"/>
          </a:p>
        </p:txBody>
      </p:sp>
      <p:sp>
        <p:nvSpPr>
          <p:cNvPr id="7" name="TextBox 6"/>
          <p:cNvSpPr txBox="1"/>
          <p:nvPr/>
        </p:nvSpPr>
        <p:spPr>
          <a:xfrm>
            <a:off x="1524000" y="1340768"/>
            <a:ext cx="3528392" cy="784830"/>
          </a:xfrm>
          <a:prstGeom prst="rect">
            <a:avLst/>
          </a:prstGeom>
          <a:noFill/>
        </p:spPr>
        <p:txBody>
          <a:bodyPr wrap="square" rtlCol="0">
            <a:spAutoFit/>
          </a:bodyPr>
          <a:lstStyle/>
          <a:p>
            <a:pPr algn="ctr"/>
            <a:r>
              <a:rPr lang="zh-CN" altLang="en-US" sz="2000" b="1" dirty="0">
                <a:solidFill>
                  <a:srgbClr val="C00000"/>
                </a:solidFill>
              </a:rPr>
              <a:t>实验获取的原始数据</a:t>
            </a:r>
            <a:endParaRPr lang="en-US" altLang="zh-CN" sz="2000" b="1" dirty="0">
              <a:solidFill>
                <a:srgbClr val="C00000"/>
              </a:solidFill>
            </a:endParaRPr>
          </a:p>
          <a:p>
            <a:pPr algn="ctr">
              <a:spcBef>
                <a:spcPts val="600"/>
              </a:spcBef>
            </a:pPr>
            <a:r>
              <a:rPr lang="zh-CN" altLang="en-US" sz="2000" dirty="0">
                <a:solidFill>
                  <a:srgbClr val="0070C0"/>
                </a:solidFill>
              </a:rPr>
              <a:t>单元编号，</a:t>
            </a:r>
            <a:r>
              <a:rPr lang="en-US" altLang="zh-CN" sz="2000" dirty="0">
                <a:solidFill>
                  <a:srgbClr val="0070C0"/>
                </a:solidFill>
              </a:rPr>
              <a:t>ADC</a:t>
            </a:r>
            <a:r>
              <a:rPr lang="zh-CN" altLang="en-US" sz="2000" dirty="0">
                <a:solidFill>
                  <a:srgbClr val="0070C0"/>
                </a:solidFill>
              </a:rPr>
              <a:t>，</a:t>
            </a:r>
            <a:r>
              <a:rPr lang="en-US" altLang="zh-CN" sz="2000" dirty="0">
                <a:solidFill>
                  <a:srgbClr val="0070C0"/>
                </a:solidFill>
              </a:rPr>
              <a:t>TDC</a:t>
            </a:r>
            <a:endParaRPr lang="zh-CN" altLang="en-US" sz="2000" dirty="0">
              <a:solidFill>
                <a:srgbClr val="0070C0"/>
              </a:solidFill>
            </a:endParaRPr>
          </a:p>
        </p:txBody>
      </p:sp>
      <p:sp>
        <p:nvSpPr>
          <p:cNvPr id="8" name="TextBox 7"/>
          <p:cNvSpPr txBox="1"/>
          <p:nvPr/>
        </p:nvSpPr>
        <p:spPr>
          <a:xfrm>
            <a:off x="7608168" y="1358478"/>
            <a:ext cx="2987824" cy="784830"/>
          </a:xfrm>
          <a:prstGeom prst="rect">
            <a:avLst/>
          </a:prstGeom>
          <a:noFill/>
        </p:spPr>
        <p:txBody>
          <a:bodyPr wrap="square" rtlCol="0">
            <a:spAutoFit/>
          </a:bodyPr>
          <a:lstStyle/>
          <a:p>
            <a:pPr algn="ctr"/>
            <a:r>
              <a:rPr lang="zh-CN" altLang="en-US" sz="2000" b="1" dirty="0">
                <a:solidFill>
                  <a:srgbClr val="C00000"/>
                </a:solidFill>
              </a:rPr>
              <a:t>物理分析使用的数据</a:t>
            </a:r>
            <a:endParaRPr lang="en-US" altLang="zh-CN" sz="2000" b="1" dirty="0">
              <a:solidFill>
                <a:srgbClr val="C00000"/>
              </a:solidFill>
            </a:endParaRPr>
          </a:p>
          <a:p>
            <a:pPr algn="ctr">
              <a:spcBef>
                <a:spcPts val="600"/>
              </a:spcBef>
            </a:pPr>
            <a:r>
              <a:rPr lang="zh-CN" altLang="en-US" sz="2000" dirty="0">
                <a:solidFill>
                  <a:srgbClr val="0070C0"/>
                </a:solidFill>
              </a:rPr>
              <a:t>径迹动量</a:t>
            </a:r>
            <a:r>
              <a:rPr lang="en-US" altLang="zh-CN" sz="2000" dirty="0">
                <a:solidFill>
                  <a:srgbClr val="0070C0"/>
                </a:solidFill>
              </a:rPr>
              <a:t>, shower</a:t>
            </a:r>
            <a:r>
              <a:rPr lang="zh-CN" altLang="en-US" sz="2000" dirty="0">
                <a:solidFill>
                  <a:srgbClr val="0070C0"/>
                </a:solidFill>
              </a:rPr>
              <a:t>能量</a:t>
            </a:r>
            <a:endParaRPr lang="zh-CN" altLang="en-US" dirty="0">
              <a:solidFill>
                <a:srgbClr val="0070C0"/>
              </a:solidFill>
            </a:endParaRPr>
          </a:p>
        </p:txBody>
      </p:sp>
      <p:cxnSp>
        <p:nvCxnSpPr>
          <p:cNvPr id="10" name="直接箭头连接符 9"/>
          <p:cNvCxnSpPr/>
          <p:nvPr/>
        </p:nvCxnSpPr>
        <p:spPr>
          <a:xfrm>
            <a:off x="5627948" y="3573016"/>
            <a:ext cx="936104" cy="0"/>
          </a:xfrm>
          <a:prstGeom prst="straightConnector1">
            <a:avLst/>
          </a:prstGeom>
          <a:ln w="762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03912" y="1484784"/>
            <a:ext cx="1800200" cy="523220"/>
          </a:xfrm>
          <a:prstGeom prst="rect">
            <a:avLst/>
          </a:prstGeom>
          <a:noFill/>
        </p:spPr>
        <p:txBody>
          <a:bodyPr wrap="square" rtlCol="0">
            <a:spAutoFit/>
          </a:bodyPr>
          <a:lstStyle/>
          <a:p>
            <a:pPr algn="ctr"/>
            <a:r>
              <a:rPr lang="zh-CN" altLang="en-US" sz="2800" b="1" dirty="0">
                <a:solidFill>
                  <a:srgbClr val="0070C0"/>
                </a:solidFill>
              </a:rPr>
              <a:t>事例重建</a:t>
            </a:r>
          </a:p>
        </p:txBody>
      </p:sp>
      <p:cxnSp>
        <p:nvCxnSpPr>
          <p:cNvPr id="12" name="直接箭头连接符 11"/>
          <p:cNvCxnSpPr/>
          <p:nvPr/>
        </p:nvCxnSpPr>
        <p:spPr>
          <a:xfrm>
            <a:off x="4583832" y="1700808"/>
            <a:ext cx="360040" cy="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7428148" y="1700808"/>
            <a:ext cx="360040" cy="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13" name="标题 12">
            <a:extLst>
              <a:ext uri="{FF2B5EF4-FFF2-40B4-BE49-F238E27FC236}">
                <a16:creationId xmlns:a16="http://schemas.microsoft.com/office/drawing/2014/main" id="{F265EA15-9194-45E6-B62D-E2D815E60072}"/>
              </a:ext>
            </a:extLst>
          </p:cNvPr>
          <p:cNvSpPr>
            <a:spLocks noGrp="1"/>
          </p:cNvSpPr>
          <p:nvPr>
            <p:ph type="title"/>
          </p:nvPr>
        </p:nvSpPr>
        <p:spPr/>
        <p:txBody>
          <a:bodyPr/>
          <a:lstStyle/>
          <a:p>
            <a:r>
              <a:rPr lang="zh-CN" altLang="en-US" dirty="0"/>
              <a:t>探测器原始信号如何还原成粒子信息 </a:t>
            </a:r>
          </a:p>
        </p:txBody>
      </p:sp>
      <p:pic>
        <p:nvPicPr>
          <p:cNvPr id="16" name="Picture 15">
            <a:extLst>
              <a:ext uri="{FF2B5EF4-FFF2-40B4-BE49-F238E27FC236}">
                <a16:creationId xmlns:a16="http://schemas.microsoft.com/office/drawing/2014/main" id="{970C40DE-91A3-E643-AF42-84A6B0EB708A}"/>
              </a:ext>
            </a:extLst>
          </p:cNvPr>
          <p:cNvPicPr>
            <a:picLocks noChangeAspect="1"/>
          </p:cNvPicPr>
          <p:nvPr/>
        </p:nvPicPr>
        <p:blipFill>
          <a:blip r:embed="rId3"/>
          <a:stretch>
            <a:fillRect/>
          </a:stretch>
        </p:blipFill>
        <p:spPr>
          <a:xfrm>
            <a:off x="2025830" y="2227490"/>
            <a:ext cx="2918043" cy="2888716"/>
          </a:xfrm>
          <a:prstGeom prst="rect">
            <a:avLst/>
          </a:prstGeom>
        </p:spPr>
      </p:pic>
      <p:pic>
        <p:nvPicPr>
          <p:cNvPr id="18" name="Picture 17">
            <a:extLst>
              <a:ext uri="{FF2B5EF4-FFF2-40B4-BE49-F238E27FC236}">
                <a16:creationId xmlns:a16="http://schemas.microsoft.com/office/drawing/2014/main" id="{03482A6A-1C88-F541-BC5D-02B7856D2203}"/>
              </a:ext>
            </a:extLst>
          </p:cNvPr>
          <p:cNvPicPr>
            <a:picLocks noChangeAspect="1"/>
          </p:cNvPicPr>
          <p:nvPr/>
        </p:nvPicPr>
        <p:blipFill>
          <a:blip r:embed="rId4"/>
          <a:stretch>
            <a:fillRect/>
          </a:stretch>
        </p:blipFill>
        <p:spPr>
          <a:xfrm>
            <a:off x="7104112" y="2219157"/>
            <a:ext cx="2875534" cy="2856137"/>
          </a:xfrm>
          <a:prstGeom prst="rect">
            <a:avLst/>
          </a:prstGeom>
        </p:spPr>
      </p:pic>
      <p:sp>
        <p:nvSpPr>
          <p:cNvPr id="2" name="Oval 1">
            <a:extLst>
              <a:ext uri="{FF2B5EF4-FFF2-40B4-BE49-F238E27FC236}">
                <a16:creationId xmlns:a16="http://schemas.microsoft.com/office/drawing/2014/main" id="{EC0397DE-B015-764C-9B0E-6EE4C27C3994}"/>
              </a:ext>
            </a:extLst>
          </p:cNvPr>
          <p:cNvSpPr/>
          <p:nvPr/>
        </p:nvSpPr>
        <p:spPr>
          <a:xfrm rot="770444">
            <a:off x="7683229" y="4553998"/>
            <a:ext cx="1177746" cy="658507"/>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3F13C6F-B709-5D4B-B386-4FE1D620F1E9}"/>
              </a:ext>
            </a:extLst>
          </p:cNvPr>
          <p:cNvCxnSpPr/>
          <p:nvPr/>
        </p:nvCxnSpPr>
        <p:spPr>
          <a:xfrm flipH="1">
            <a:off x="7320136" y="5116206"/>
            <a:ext cx="576064" cy="401026"/>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2" descr="https://ss1.bdstatic.com/70cFuXSh_Q1YnxGkpoWK1HF6hhy/it/u=3561003425,4101213502&amp;fm=26&amp;gp=0.jpg">
            <a:extLst>
              <a:ext uri="{FF2B5EF4-FFF2-40B4-BE49-F238E27FC236}">
                <a16:creationId xmlns:a16="http://schemas.microsoft.com/office/drawing/2014/main" id="{BCE5D0DF-DCC9-BB4C-A4D4-6B1692DE0C49}"/>
              </a:ext>
            </a:extLst>
          </p:cNvPr>
          <p:cNvPicPr>
            <a:picLocks noChangeAspect="1" noChangeArrowheads="1"/>
          </p:cNvPicPr>
          <p:nvPr/>
        </p:nvPicPr>
        <p:blipFill>
          <a:blip r:embed="rId5" cstate="print"/>
          <a:srcRect/>
          <a:stretch>
            <a:fillRect/>
          </a:stretch>
        </p:blipFill>
        <p:spPr bwMode="auto">
          <a:xfrm>
            <a:off x="2921788" y="5288280"/>
            <a:ext cx="1368152" cy="1368152"/>
          </a:xfrm>
          <a:prstGeom prst="rect">
            <a:avLst/>
          </a:prstGeom>
          <a:noFill/>
        </p:spPr>
      </p:pic>
    </p:spTree>
    <p:extLst>
      <p:ext uri="{BB962C8B-B14F-4D97-AF65-F5344CB8AC3E}">
        <p14:creationId xmlns:p14="http://schemas.microsoft.com/office/powerpoint/2010/main" val="26200362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08271" y="148559"/>
            <a:ext cx="7886700" cy="822813"/>
          </a:xfrm>
        </p:spPr>
        <p:txBody>
          <a:bodyPr/>
          <a:lstStyle/>
          <a:p>
            <a:r>
              <a:rPr lang="en-US" altLang="zh-CN" dirty="0">
                <a:solidFill>
                  <a:schemeClr val="tx1"/>
                </a:solidFill>
              </a:rPr>
              <a:t>Performance test</a:t>
            </a:r>
            <a:endParaRPr lang="zh-CN" altLang="en-US" dirty="0">
              <a:solidFill>
                <a:schemeClr val="tx1"/>
              </a:solidFill>
            </a:endParaRPr>
          </a:p>
        </p:txBody>
      </p:sp>
      <p:sp>
        <p:nvSpPr>
          <p:cNvPr id="3" name="灯片编号占位符 2"/>
          <p:cNvSpPr>
            <a:spLocks noGrp="1"/>
          </p:cNvSpPr>
          <p:nvPr>
            <p:ph type="sldNum" sz="quarter" idx="12"/>
          </p:nvPr>
        </p:nvSpPr>
        <p:spPr/>
        <p:txBody>
          <a:bodyPr/>
          <a:lstStyle/>
          <a:p>
            <a:fld id="{30C54408-0A1B-4A0B-8160-07EC27FDB6FB}" type="slidenum">
              <a:rPr lang="zh-CN" altLang="en-US" smtClean="0"/>
              <a:t>150</a:t>
            </a:fld>
            <a:endParaRPr lang="zh-CN" altLang="en-US"/>
          </a:p>
        </p:txBody>
      </p:sp>
      <p:pic>
        <p:nvPicPr>
          <p:cNvPr id="4" name="图片 3"/>
          <p:cNvPicPr>
            <a:picLocks noChangeAspect="1"/>
          </p:cNvPicPr>
          <p:nvPr/>
        </p:nvPicPr>
        <p:blipFill>
          <a:blip r:embed="rId2"/>
          <a:stretch>
            <a:fillRect/>
          </a:stretch>
        </p:blipFill>
        <p:spPr>
          <a:xfrm>
            <a:off x="1676596" y="1566152"/>
            <a:ext cx="3405022" cy="2203249"/>
          </a:xfrm>
          <a:prstGeom prst="rect">
            <a:avLst/>
          </a:prstGeom>
        </p:spPr>
      </p:pic>
      <p:pic>
        <p:nvPicPr>
          <p:cNvPr id="5" name="图片 4"/>
          <p:cNvPicPr>
            <a:picLocks noChangeAspect="1"/>
          </p:cNvPicPr>
          <p:nvPr/>
        </p:nvPicPr>
        <p:blipFill>
          <a:blip r:embed="rId3"/>
          <a:stretch>
            <a:fillRect/>
          </a:stretch>
        </p:blipFill>
        <p:spPr>
          <a:xfrm>
            <a:off x="3900958" y="2766365"/>
            <a:ext cx="647700" cy="542925"/>
          </a:xfrm>
          <a:prstGeom prst="rect">
            <a:avLst/>
          </a:prstGeom>
        </p:spPr>
      </p:pic>
      <p:pic>
        <p:nvPicPr>
          <p:cNvPr id="6" name="图片 5"/>
          <p:cNvPicPr>
            <a:picLocks noChangeAspect="1"/>
          </p:cNvPicPr>
          <p:nvPr/>
        </p:nvPicPr>
        <p:blipFill>
          <a:blip r:embed="rId4"/>
          <a:stretch>
            <a:fillRect/>
          </a:stretch>
        </p:blipFill>
        <p:spPr>
          <a:xfrm>
            <a:off x="1676597" y="4270762"/>
            <a:ext cx="3415055" cy="2133414"/>
          </a:xfrm>
          <a:prstGeom prst="rect">
            <a:avLst/>
          </a:prstGeom>
        </p:spPr>
      </p:pic>
      <p:sp>
        <p:nvSpPr>
          <p:cNvPr id="7" name="矩形 6"/>
          <p:cNvSpPr/>
          <p:nvPr/>
        </p:nvSpPr>
        <p:spPr>
          <a:xfrm>
            <a:off x="2632797" y="4044685"/>
            <a:ext cx="1814271" cy="307777"/>
          </a:xfrm>
          <a:prstGeom prst="rect">
            <a:avLst/>
          </a:prstGeom>
        </p:spPr>
        <p:txBody>
          <a:bodyPr wrap="square">
            <a:spAutoFit/>
          </a:bodyPr>
          <a:lstStyle/>
          <a:p>
            <a:r>
              <a:rPr lang="en-US" altLang="zh-CN" sz="1400" dirty="0">
                <a:solidFill>
                  <a:srgbClr val="3366FF"/>
                </a:solidFill>
                <a:latin typeface="+mn-ea"/>
              </a:rPr>
              <a:t>Speedup factor</a:t>
            </a:r>
          </a:p>
        </p:txBody>
      </p:sp>
      <p:sp>
        <p:nvSpPr>
          <p:cNvPr id="8" name="矩形 7"/>
          <p:cNvSpPr/>
          <p:nvPr/>
        </p:nvSpPr>
        <p:spPr>
          <a:xfrm>
            <a:off x="2514356" y="1258375"/>
            <a:ext cx="1531188" cy="307777"/>
          </a:xfrm>
          <a:prstGeom prst="rect">
            <a:avLst/>
          </a:prstGeom>
        </p:spPr>
        <p:txBody>
          <a:bodyPr wrap="none">
            <a:spAutoFit/>
          </a:bodyPr>
          <a:lstStyle/>
          <a:p>
            <a:r>
              <a:rPr lang="en-US" altLang="zh-CN" sz="1400" dirty="0">
                <a:solidFill>
                  <a:srgbClr val="3366FF"/>
                </a:solidFill>
                <a:latin typeface="+mn-ea"/>
              </a:rPr>
              <a:t>Job total time </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E9009095-F9CA-4EC7-9B0C-B24A813CD193}"/>
                  </a:ext>
                </a:extLst>
              </p:cNvPr>
              <p:cNvSpPr txBox="1"/>
              <p:nvPr/>
            </p:nvSpPr>
            <p:spPr>
              <a:xfrm flipH="1">
                <a:off x="7045852" y="4486359"/>
                <a:ext cx="1530160" cy="84997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𝑅</m:t>
                          </m:r>
                        </m:e>
                        <m:sub>
                          <m:r>
                            <a:rPr lang="en-US" altLang="zh-CN" sz="1600" i="1">
                              <a:latin typeface="Cambria Math" panose="02040503050406030204" pitchFamily="18" charset="0"/>
                            </a:rPr>
                            <m:t>𝑁𝑒𝑣𝑒𝑛𝑡</m:t>
                          </m:r>
                        </m:sub>
                      </m:sSub>
                      <m:r>
                        <a:rPr lang="en-US" altLang="zh-CN" sz="1600" i="1">
                          <a:latin typeface="Cambria Math" panose="02040503050406030204" pitchFamily="18" charset="0"/>
                        </a:rPr>
                        <m:t>=194</m:t>
                      </m:r>
                    </m:oMath>
                  </m:oMathPara>
                </a14:m>
                <a:endParaRPr lang="en-US" altLang="zh-CN"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𝑅</m:t>
                          </m:r>
                        </m:e>
                        <m:sub>
                          <m:r>
                            <a:rPr lang="en-US" altLang="zh-CN" sz="1600" i="1">
                              <a:latin typeface="Cambria Math" panose="02040503050406030204" pitchFamily="18" charset="0"/>
                            </a:rPr>
                            <m:t>𝑡𝑖𝑚𝑒</m:t>
                          </m:r>
                        </m:sub>
                      </m:sSub>
                      <m:r>
                        <a:rPr lang="en-US" altLang="zh-CN" sz="1600" i="1">
                          <a:latin typeface="Cambria Math" panose="02040503050406030204" pitchFamily="18" charset="0"/>
                        </a:rPr>
                        <m:t>=0.125</m:t>
                      </m:r>
                    </m:oMath>
                  </m:oMathPara>
                </a14:m>
                <a:endParaRPr lang="en-US" altLang="zh-CN" sz="1600" dirty="0"/>
              </a:p>
              <a:p>
                <a:pPr/>
                <a14:m>
                  <m:oMathPara xmlns:m="http://schemas.openxmlformats.org/officeDocument/2006/math">
                    <m:oMathParaPr>
                      <m:jc m:val="left"/>
                    </m:oMathParaPr>
                    <m:oMath xmlns:m="http://schemas.openxmlformats.org/officeDocument/2006/math">
                      <m:sSub>
                        <m:sSubPr>
                          <m:ctrlPr>
                            <a:rPr lang="en-US"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𝑅</m:t>
                          </m:r>
                        </m:e>
                        <m:sub>
                          <m:r>
                            <a:rPr lang="en-US" altLang="zh-CN" sz="1600" i="1">
                              <a:solidFill>
                                <a:srgbClr val="C00000"/>
                              </a:solidFill>
                              <a:latin typeface="Cambria Math" panose="02040503050406030204" pitchFamily="18" charset="0"/>
                            </a:rPr>
                            <m:t>𝑆𝑝𝑒𝑒𝑑𝑈𝑝</m:t>
                          </m:r>
                        </m:sub>
                      </m:sSub>
                      <m:r>
                        <a:rPr lang="en-US" altLang="zh-CN" sz="1600" i="1">
                          <a:solidFill>
                            <a:srgbClr val="C00000"/>
                          </a:solidFill>
                          <a:latin typeface="Cambria Math" panose="02040503050406030204" pitchFamily="18" charset="0"/>
                        </a:rPr>
                        <m:t>=25</m:t>
                      </m:r>
                    </m:oMath>
                  </m:oMathPara>
                </a14:m>
                <a:endParaRPr lang="zh-CN" altLang="en-US" sz="1600" dirty="0"/>
              </a:p>
            </p:txBody>
          </p:sp>
        </mc:Choice>
        <mc:Fallback xmlns="">
          <p:sp>
            <p:nvSpPr>
              <p:cNvPr id="9" name="文本框 8">
                <a:extLst>
                  <a:ext uri="{FF2B5EF4-FFF2-40B4-BE49-F238E27FC236}">
                    <a16:creationId xmlns:a16="http://schemas.microsoft.com/office/drawing/2014/main" id="{E9009095-F9CA-4EC7-9B0C-B24A813CD193}"/>
                  </a:ext>
                </a:extLst>
              </p:cNvPr>
              <p:cNvSpPr txBox="1">
                <a:spLocks noRot="1" noChangeAspect="1" noMove="1" noResize="1" noEditPoints="1" noAdjustHandles="1" noChangeArrowheads="1" noChangeShapeType="1" noTextEdit="1"/>
              </p:cNvSpPr>
              <p:nvPr/>
            </p:nvSpPr>
            <p:spPr>
              <a:xfrm flipH="1">
                <a:off x="7045852" y="4486359"/>
                <a:ext cx="1530160" cy="849976"/>
              </a:xfrm>
              <a:prstGeom prst="rect">
                <a:avLst/>
              </a:prstGeom>
              <a:blipFill>
                <a:blip r:embed="rId5"/>
                <a:stretch>
                  <a:fillRect b="-2158"/>
                </a:stretch>
              </a:blipFill>
            </p:spPr>
            <p:txBody>
              <a:bodyPr/>
              <a:lstStyle/>
              <a:p>
                <a:r>
                  <a:rPr lang="zh-CN" altLang="en-US">
                    <a:noFill/>
                  </a:rPr>
                  <a:t> </a:t>
                </a:r>
              </a:p>
            </p:txBody>
          </p:sp>
        </mc:Fallback>
      </mc:AlternateContent>
      <p:pic>
        <p:nvPicPr>
          <p:cNvPr id="10" name="图片 9"/>
          <p:cNvPicPr>
            <a:picLocks noChangeAspect="1"/>
          </p:cNvPicPr>
          <p:nvPr/>
        </p:nvPicPr>
        <p:blipFill>
          <a:blip r:embed="rId6"/>
          <a:stretch>
            <a:fillRect/>
          </a:stretch>
        </p:blipFill>
        <p:spPr>
          <a:xfrm>
            <a:off x="6842538" y="1657253"/>
            <a:ext cx="2507446" cy="2387432"/>
          </a:xfrm>
          <a:prstGeom prst="rect">
            <a:avLst/>
          </a:prstGeom>
        </p:spPr>
      </p:pic>
      <p:sp>
        <p:nvSpPr>
          <p:cNvPr id="11" name="文本框 10"/>
          <p:cNvSpPr txBox="1"/>
          <p:nvPr/>
        </p:nvSpPr>
        <p:spPr>
          <a:xfrm>
            <a:off x="6397302" y="5454843"/>
            <a:ext cx="4133114" cy="923330"/>
          </a:xfrm>
          <a:prstGeom prst="rect">
            <a:avLst/>
          </a:prstGeom>
          <a:noFill/>
        </p:spPr>
        <p:txBody>
          <a:bodyPr wrap="square" rtlCol="0">
            <a:spAutoFit/>
          </a:bodyPr>
          <a:lstStyle/>
          <a:p>
            <a:r>
              <a:rPr lang="en-US" altLang="zh-CN" dirty="0"/>
              <a:t>Speedup  factor depends on:</a:t>
            </a:r>
          </a:p>
          <a:p>
            <a:r>
              <a:rPr lang="en-US" altLang="zh-CN" dirty="0"/>
              <a:t>(1)Ratio of preselection</a:t>
            </a:r>
          </a:p>
          <a:p>
            <a:r>
              <a:rPr lang="en-US" altLang="zh-CN" dirty="0"/>
              <a:t>(2)Complication of analysis algorithm</a:t>
            </a:r>
            <a:endParaRPr lang="zh-CN" altLang="en-US" dirty="0"/>
          </a:p>
        </p:txBody>
      </p:sp>
    </p:spTree>
    <p:extLst>
      <p:ext uri="{BB962C8B-B14F-4D97-AF65-F5344CB8AC3E}">
        <p14:creationId xmlns:p14="http://schemas.microsoft.com/office/powerpoint/2010/main" val="32894441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2D1C-BE82-2D4A-82C0-F2F0720BB369}"/>
              </a:ext>
            </a:extLst>
          </p:cNvPr>
          <p:cNvSpPr>
            <a:spLocks noGrp="1"/>
          </p:cNvSpPr>
          <p:nvPr>
            <p:ph type="title"/>
          </p:nvPr>
        </p:nvSpPr>
        <p:spPr/>
        <p:txBody>
          <a:bodyPr/>
          <a:lstStyle/>
          <a:p>
            <a:r>
              <a:rPr lang="zh-CN" altLang="en-US" dirty="0"/>
              <a:t>总结</a:t>
            </a:r>
            <a:endParaRPr lang="en-US" dirty="0"/>
          </a:p>
        </p:txBody>
      </p:sp>
      <p:sp>
        <p:nvSpPr>
          <p:cNvPr id="3" name="Content Placeholder 2">
            <a:extLst>
              <a:ext uri="{FF2B5EF4-FFF2-40B4-BE49-F238E27FC236}">
                <a16:creationId xmlns:a16="http://schemas.microsoft.com/office/drawing/2014/main" id="{F19CF650-E8C3-1745-A498-30F8C387DC64}"/>
              </a:ext>
            </a:extLst>
          </p:cNvPr>
          <p:cNvSpPr>
            <a:spLocks noGrp="1"/>
          </p:cNvSpPr>
          <p:nvPr>
            <p:ph idx="1"/>
          </p:nvPr>
        </p:nvSpPr>
        <p:spPr>
          <a:xfrm>
            <a:off x="523800" y="1268760"/>
            <a:ext cx="10828784" cy="3168352"/>
          </a:xfrm>
        </p:spPr>
        <p:txBody>
          <a:bodyPr>
            <a:normAutofit fontScale="92500" lnSpcReduction="20000"/>
          </a:bodyPr>
          <a:lstStyle/>
          <a:p>
            <a:r>
              <a:rPr lang="zh-CN" altLang="en-US" sz="2800" dirty="0"/>
              <a:t>重建刻度是离线软件的关键环节</a:t>
            </a:r>
            <a:endParaRPr lang="en-US" altLang="zh-CN" sz="2800" dirty="0"/>
          </a:p>
          <a:p>
            <a:r>
              <a:rPr lang="en-US" altLang="zh-CN" sz="2800" dirty="0"/>
              <a:t>BESIII</a:t>
            </a:r>
            <a:r>
              <a:rPr lang="zh-CN" altLang="en-US" sz="2800" dirty="0"/>
              <a:t>重建刻度软件稳定运行十余年</a:t>
            </a:r>
            <a:endParaRPr lang="en-US" altLang="zh-CN" sz="2800" dirty="0"/>
          </a:p>
          <a:p>
            <a:pPr lvl="1"/>
            <a:r>
              <a:rPr lang="zh-CN" altLang="en-US" sz="2400" dirty="0"/>
              <a:t>为物理研究提供高质量输入数据</a:t>
            </a:r>
            <a:endParaRPr lang="en-US" altLang="zh-CN" sz="2400" dirty="0"/>
          </a:p>
          <a:p>
            <a:pPr lvl="1"/>
            <a:r>
              <a:rPr lang="zh-CN" altLang="en-US" sz="2400" dirty="0"/>
              <a:t>监测探测器运行状态，确保数据质量</a:t>
            </a:r>
            <a:endParaRPr lang="en-US" altLang="zh-CN" sz="2400" dirty="0"/>
          </a:p>
          <a:p>
            <a:r>
              <a:rPr lang="en-US" altLang="zh-CN" sz="2800" dirty="0"/>
              <a:t>TAG based</a:t>
            </a:r>
            <a:r>
              <a:rPr lang="zh-CN" altLang="en-US" sz="2800" dirty="0"/>
              <a:t>分析</a:t>
            </a:r>
            <a:endParaRPr lang="en-US" altLang="zh-CN" sz="2800" dirty="0"/>
          </a:p>
          <a:p>
            <a:pPr lvl="1"/>
            <a:r>
              <a:rPr lang="zh-CN" altLang="en-US" sz="2400" dirty="0"/>
              <a:t>有效减少分析作业运行时间，提高作业运行效率</a:t>
            </a:r>
            <a:endParaRPr lang="en-US" altLang="zh-CN" sz="2400" dirty="0"/>
          </a:p>
          <a:p>
            <a:r>
              <a:rPr lang="zh-CN" altLang="en-US" sz="2800" dirty="0"/>
              <a:t>下一步</a:t>
            </a:r>
            <a:endParaRPr lang="en-US" altLang="zh-CN" sz="2800" dirty="0"/>
          </a:p>
          <a:p>
            <a:pPr lvl="1"/>
            <a:r>
              <a:rPr lang="en-US" altLang="zh-CN" sz="2400" dirty="0"/>
              <a:t>BESIII</a:t>
            </a:r>
            <a:r>
              <a:rPr lang="zh-CN" altLang="en-US" sz="2400" dirty="0"/>
              <a:t>内径迹室升级的软件研究及优化</a:t>
            </a:r>
            <a:endParaRPr lang="en-US" altLang="zh-CN" sz="2400" dirty="0"/>
          </a:p>
        </p:txBody>
      </p:sp>
      <p:sp>
        <p:nvSpPr>
          <p:cNvPr id="4" name="Slide Number Placeholder 3">
            <a:extLst>
              <a:ext uri="{FF2B5EF4-FFF2-40B4-BE49-F238E27FC236}">
                <a16:creationId xmlns:a16="http://schemas.microsoft.com/office/drawing/2014/main" id="{7694F2AC-0207-9142-8B2E-0E13E0EE638E}"/>
              </a:ext>
            </a:extLst>
          </p:cNvPr>
          <p:cNvSpPr>
            <a:spLocks noGrp="1"/>
          </p:cNvSpPr>
          <p:nvPr>
            <p:ph type="sldNum" sz="quarter" idx="12"/>
          </p:nvPr>
        </p:nvSpPr>
        <p:spPr/>
        <p:txBody>
          <a:bodyPr/>
          <a:lstStyle/>
          <a:p>
            <a:fld id="{0C913308-F349-4B6D-A68A-DD1791B4A57B}" type="slidenum">
              <a:rPr lang="zh-CN" altLang="en-US" smtClean="0"/>
              <a:pPr/>
              <a:t>151</a:t>
            </a:fld>
            <a:endParaRPr lang="zh-CN" altLang="en-US" dirty="0"/>
          </a:p>
        </p:txBody>
      </p:sp>
      <p:sp>
        <p:nvSpPr>
          <p:cNvPr id="8" name="TextBox 7">
            <a:extLst>
              <a:ext uri="{FF2B5EF4-FFF2-40B4-BE49-F238E27FC236}">
                <a16:creationId xmlns:a16="http://schemas.microsoft.com/office/drawing/2014/main" id="{843A7E7E-49D8-044D-842E-41B0FD603A86}"/>
              </a:ext>
            </a:extLst>
          </p:cNvPr>
          <p:cNvSpPr txBox="1"/>
          <p:nvPr/>
        </p:nvSpPr>
        <p:spPr>
          <a:xfrm>
            <a:off x="9048328" y="4006292"/>
            <a:ext cx="2844800" cy="707886"/>
          </a:xfrm>
          <a:prstGeom prst="rect">
            <a:avLst/>
          </a:prstGeom>
          <a:noFill/>
        </p:spPr>
        <p:txBody>
          <a:bodyPr wrap="square" rtlCol="0">
            <a:spAutoFit/>
          </a:bodyPr>
          <a:lstStyle/>
          <a:p>
            <a:r>
              <a:rPr lang="zh-CN" altLang="en-US" sz="4000" dirty="0">
                <a:solidFill>
                  <a:srgbClr val="0432FF"/>
                </a:solidFill>
                <a:latin typeface="Microsoft YaHei UI" panose="020B0503020204020204" pitchFamily="34" charset="-122"/>
                <a:ea typeface="Microsoft YaHei UI" panose="020B0503020204020204" pitchFamily="34" charset="-122"/>
              </a:rPr>
              <a:t>谢谢大家！</a:t>
            </a:r>
            <a:endParaRPr lang="en-US" sz="4000" dirty="0">
              <a:solidFill>
                <a:srgbClr val="0432FF"/>
              </a:solidFill>
              <a:latin typeface="Microsoft YaHei UI" panose="020B0503020204020204" pitchFamily="34" charset="-122"/>
              <a:ea typeface="Microsoft YaHei UI" panose="020B0503020204020204" pitchFamily="34" charset="-122"/>
            </a:endParaRPr>
          </a:p>
        </p:txBody>
      </p:sp>
      <p:sp>
        <p:nvSpPr>
          <p:cNvPr id="5" name="文本框 4">
            <a:extLst>
              <a:ext uri="{FF2B5EF4-FFF2-40B4-BE49-F238E27FC236}">
                <a16:creationId xmlns:a16="http://schemas.microsoft.com/office/drawing/2014/main" id="{1126335C-549A-4105-BD24-FD35658BC143}"/>
              </a:ext>
            </a:extLst>
          </p:cNvPr>
          <p:cNvSpPr txBox="1"/>
          <p:nvPr/>
        </p:nvSpPr>
        <p:spPr>
          <a:xfrm>
            <a:off x="1919536" y="5013176"/>
            <a:ext cx="6935638" cy="984885"/>
          </a:xfrm>
          <a:prstGeom prst="rect">
            <a:avLst/>
          </a:prstGeom>
          <a:solidFill>
            <a:srgbClr val="FFFFCC"/>
          </a:solidFill>
        </p:spPr>
        <p:txBody>
          <a:bodyPr wrap="square" rtlCol="0">
            <a:spAutoFit/>
          </a:bodyPr>
          <a:lstStyle/>
          <a:p>
            <a:pPr marL="285750" indent="-285750">
              <a:spcBef>
                <a:spcPts val="1200"/>
              </a:spcBef>
              <a:buFont typeface="Arial" panose="020B0604020202020204" pitchFamily="34" charset="0"/>
              <a:buChar char="•"/>
            </a:pPr>
            <a:r>
              <a:rPr lang="zh-CN" altLang="en-US" sz="2400" b="1" dirty="0">
                <a:solidFill>
                  <a:srgbClr val="C00000"/>
                </a:solidFill>
              </a:rPr>
              <a:t>加强物理与软件的交流合作！</a:t>
            </a:r>
            <a:endParaRPr lang="en-US" altLang="zh-CN" sz="2400" b="1" dirty="0">
              <a:solidFill>
                <a:srgbClr val="C00000"/>
              </a:solidFill>
            </a:endParaRPr>
          </a:p>
          <a:p>
            <a:pPr marL="285750" indent="-285750">
              <a:spcBef>
                <a:spcPts val="1200"/>
              </a:spcBef>
              <a:buFont typeface="Arial" panose="020B0604020202020204" pitchFamily="34" charset="0"/>
              <a:buChar char="•"/>
            </a:pPr>
            <a:r>
              <a:rPr lang="zh-CN" altLang="en-US" sz="2400" b="1" dirty="0">
                <a:solidFill>
                  <a:srgbClr val="C00000"/>
                </a:solidFill>
              </a:rPr>
              <a:t>欢迎大家为软件发展提供宝贵建议和人力支持！</a:t>
            </a:r>
          </a:p>
        </p:txBody>
      </p:sp>
    </p:spTree>
    <p:extLst>
      <p:ext uri="{BB962C8B-B14F-4D97-AF65-F5344CB8AC3E}">
        <p14:creationId xmlns:p14="http://schemas.microsoft.com/office/powerpoint/2010/main" val="26426875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09DB-9522-2D4E-A9EF-19DF59645BF6}"/>
              </a:ext>
            </a:extLst>
          </p:cNvPr>
          <p:cNvSpPr>
            <a:spLocks noGrp="1"/>
          </p:cNvSpPr>
          <p:nvPr>
            <p:ph type="title"/>
          </p:nvPr>
        </p:nvSpPr>
        <p:spPr/>
        <p:txBody>
          <a:bodyPr/>
          <a:lstStyle/>
          <a:p>
            <a:r>
              <a:rPr lang="zh-CN" altLang="en-US" dirty="0"/>
              <a:t>参考文献</a:t>
            </a:r>
            <a:endParaRPr lang="en-US" dirty="0"/>
          </a:p>
        </p:txBody>
      </p:sp>
      <p:sp>
        <p:nvSpPr>
          <p:cNvPr id="4" name="灯片编号占位符 3">
            <a:extLst>
              <a:ext uri="{FF2B5EF4-FFF2-40B4-BE49-F238E27FC236}">
                <a16:creationId xmlns:a16="http://schemas.microsoft.com/office/drawing/2014/main" id="{48385B87-9006-47F0-8A62-2CD913300134}"/>
              </a:ext>
            </a:extLst>
          </p:cNvPr>
          <p:cNvSpPr>
            <a:spLocks noGrp="1"/>
          </p:cNvSpPr>
          <p:nvPr>
            <p:ph type="sldNum" sz="quarter" idx="12"/>
          </p:nvPr>
        </p:nvSpPr>
        <p:spPr/>
        <p:txBody>
          <a:bodyPr/>
          <a:lstStyle/>
          <a:p>
            <a:fld id="{0C913308-F349-4B6D-A68A-DD1791B4A57B}" type="slidenum">
              <a:rPr lang="zh-CN" altLang="en-US" smtClean="0"/>
              <a:pPr/>
              <a:t>152</a:t>
            </a:fld>
            <a:endParaRPr lang="zh-CN" altLang="en-US" dirty="0"/>
          </a:p>
        </p:txBody>
      </p:sp>
      <p:pic>
        <p:nvPicPr>
          <p:cNvPr id="6" name="图片 5">
            <a:extLst>
              <a:ext uri="{FF2B5EF4-FFF2-40B4-BE49-F238E27FC236}">
                <a16:creationId xmlns:a16="http://schemas.microsoft.com/office/drawing/2014/main" id="{77E02A03-CF21-4E50-968F-9013567F3E78}"/>
              </a:ext>
            </a:extLst>
          </p:cNvPr>
          <p:cNvPicPr>
            <a:picLocks noChangeAspect="1"/>
          </p:cNvPicPr>
          <p:nvPr/>
        </p:nvPicPr>
        <p:blipFill rotWithShape="1">
          <a:blip r:embed="rId2"/>
          <a:srcRect l="3265" t="2630" r="4956" b="1454"/>
          <a:stretch/>
        </p:blipFill>
        <p:spPr>
          <a:xfrm>
            <a:off x="2207568" y="1376772"/>
            <a:ext cx="2945550" cy="4104456"/>
          </a:xfrm>
          <a:prstGeom prst="rect">
            <a:avLst/>
          </a:prstGeom>
        </p:spPr>
      </p:pic>
      <p:pic>
        <p:nvPicPr>
          <p:cNvPr id="5" name="Picture 4">
            <a:extLst>
              <a:ext uri="{FF2B5EF4-FFF2-40B4-BE49-F238E27FC236}">
                <a16:creationId xmlns:a16="http://schemas.microsoft.com/office/drawing/2014/main" id="{F6D56C5E-8221-F546-A0FD-59B60C6DB9F1}"/>
              </a:ext>
            </a:extLst>
          </p:cNvPr>
          <p:cNvPicPr>
            <a:picLocks noChangeAspect="1"/>
          </p:cNvPicPr>
          <p:nvPr/>
        </p:nvPicPr>
        <p:blipFill>
          <a:blip r:embed="rId3"/>
          <a:stretch>
            <a:fillRect/>
          </a:stretch>
        </p:blipFill>
        <p:spPr>
          <a:xfrm>
            <a:off x="5879976" y="1376772"/>
            <a:ext cx="2808312" cy="4013831"/>
          </a:xfrm>
          <a:prstGeom prst="rect">
            <a:avLst/>
          </a:prstGeom>
        </p:spPr>
      </p:pic>
    </p:spTree>
    <p:extLst>
      <p:ext uri="{BB962C8B-B14F-4D97-AF65-F5344CB8AC3E}">
        <p14:creationId xmlns:p14="http://schemas.microsoft.com/office/powerpoint/2010/main" val="12909280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2454D50F-42D8-42A6-8776-A0B9865A730A}"/>
              </a:ext>
            </a:extLst>
          </p:cNvPr>
          <p:cNvSpPr>
            <a:spLocks noGrp="1"/>
          </p:cNvSpPr>
          <p:nvPr>
            <p:ph type="ctrTitle"/>
          </p:nvPr>
        </p:nvSpPr>
        <p:spPr/>
        <p:txBody>
          <a:bodyPr/>
          <a:lstStyle/>
          <a:p>
            <a:r>
              <a:rPr lang="en-US" altLang="zh-CN" dirty="0"/>
              <a:t>Backup</a:t>
            </a:r>
            <a:endParaRPr lang="zh-CN" altLang="en-US" dirty="0"/>
          </a:p>
        </p:txBody>
      </p:sp>
      <p:sp>
        <p:nvSpPr>
          <p:cNvPr id="7" name="副标题 6">
            <a:extLst>
              <a:ext uri="{FF2B5EF4-FFF2-40B4-BE49-F238E27FC236}">
                <a16:creationId xmlns:a16="http://schemas.microsoft.com/office/drawing/2014/main" id="{279262AB-472D-4FCF-8FB8-838C476DB436}"/>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1470645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漂移室丝层设计</a:t>
            </a:r>
          </a:p>
        </p:txBody>
      </p:sp>
      <p:sp>
        <p:nvSpPr>
          <p:cNvPr id="3" name="内容占位符 2"/>
          <p:cNvSpPr>
            <a:spLocks noGrp="1"/>
          </p:cNvSpPr>
          <p:nvPr>
            <p:ph idx="1"/>
          </p:nvPr>
        </p:nvSpPr>
        <p:spPr>
          <a:xfrm>
            <a:off x="1981200" y="1600201"/>
            <a:ext cx="3898776" cy="4525963"/>
          </a:xfrm>
        </p:spPr>
        <p:txBody>
          <a:bodyPr>
            <a:noAutofit/>
          </a:bodyPr>
          <a:lstStyle/>
          <a:p>
            <a:r>
              <a:rPr lang="zh-CN" altLang="en-US" sz="2000" dirty="0">
                <a:solidFill>
                  <a:srgbClr val="C00000"/>
                </a:solidFill>
              </a:rPr>
              <a:t>超层结构</a:t>
            </a:r>
            <a:endParaRPr lang="en-US" altLang="zh-CN" sz="2000" dirty="0">
              <a:solidFill>
                <a:srgbClr val="C00000"/>
              </a:solidFill>
            </a:endParaRPr>
          </a:p>
          <a:p>
            <a:pPr lvl="1"/>
            <a:r>
              <a:rPr lang="zh-CN" altLang="en-US" sz="1800" dirty="0"/>
              <a:t>有利于径迹段寻找</a:t>
            </a:r>
            <a:endParaRPr lang="en-US" altLang="zh-CN" sz="1800" dirty="0"/>
          </a:p>
          <a:p>
            <a:r>
              <a:rPr lang="zh-CN" altLang="en-US" sz="2000" dirty="0">
                <a:solidFill>
                  <a:srgbClr val="C00000"/>
                </a:solidFill>
              </a:rPr>
              <a:t>内室全部采用斜丝</a:t>
            </a:r>
            <a:endParaRPr lang="en-US" altLang="zh-CN" sz="2000" dirty="0">
              <a:solidFill>
                <a:srgbClr val="C00000"/>
              </a:solidFill>
            </a:endParaRPr>
          </a:p>
          <a:p>
            <a:pPr lvl="1"/>
            <a:r>
              <a:rPr lang="zh-CN" altLang="en-US" sz="1800" dirty="0"/>
              <a:t>满足顶点</a:t>
            </a:r>
            <a:r>
              <a:rPr lang="en-US" altLang="zh-CN" sz="1800" dirty="0"/>
              <a:t>z</a:t>
            </a:r>
            <a:r>
              <a:rPr lang="zh-CN" altLang="en-US" sz="1800" dirty="0"/>
              <a:t>向测量精度的需要</a:t>
            </a:r>
            <a:endParaRPr lang="en-US" altLang="zh-CN" sz="1800" dirty="0"/>
          </a:p>
          <a:p>
            <a:r>
              <a:rPr lang="zh-CN" altLang="en-US" sz="2000" dirty="0">
                <a:solidFill>
                  <a:srgbClr val="C00000"/>
                </a:solidFill>
              </a:rPr>
              <a:t>台阶结构特殊，设计为直丝</a:t>
            </a:r>
            <a:endParaRPr lang="en-US" altLang="zh-CN" sz="2000" dirty="0">
              <a:solidFill>
                <a:srgbClr val="C00000"/>
              </a:solidFill>
            </a:endParaRPr>
          </a:p>
          <a:p>
            <a:r>
              <a:rPr lang="zh-CN" altLang="en-US" sz="2000" dirty="0">
                <a:solidFill>
                  <a:srgbClr val="C00000"/>
                </a:solidFill>
              </a:rPr>
              <a:t>大端板</a:t>
            </a:r>
            <a:endParaRPr lang="en-US" altLang="zh-CN" sz="2000" dirty="0">
              <a:solidFill>
                <a:srgbClr val="C00000"/>
              </a:solidFill>
            </a:endParaRPr>
          </a:p>
          <a:p>
            <a:pPr lvl="1"/>
            <a:r>
              <a:rPr lang="zh-CN" altLang="en-US" sz="1800" dirty="0"/>
              <a:t>超层内各丝层丝数相同</a:t>
            </a:r>
            <a:endParaRPr lang="en-US" altLang="zh-CN" sz="1800" dirty="0"/>
          </a:p>
          <a:p>
            <a:pPr lvl="1"/>
            <a:r>
              <a:rPr lang="zh-CN" altLang="en-US" sz="1800" dirty="0"/>
              <a:t>斜丝、直丝相结合，直丝有利于简化触发设计</a:t>
            </a:r>
            <a:endParaRPr lang="en-US" altLang="zh-CN" sz="1800" dirty="0"/>
          </a:p>
          <a:p>
            <a:r>
              <a:rPr lang="zh-CN" altLang="en-US" sz="2000" dirty="0">
                <a:solidFill>
                  <a:srgbClr val="C00000"/>
                </a:solidFill>
              </a:rPr>
              <a:t>尽可能高的对称性</a:t>
            </a:r>
            <a:endParaRPr lang="en-US" altLang="zh-CN" sz="2000" dirty="0">
              <a:solidFill>
                <a:srgbClr val="C00000"/>
              </a:solidFill>
            </a:endParaRPr>
          </a:p>
          <a:p>
            <a:pPr lvl="1"/>
            <a:r>
              <a:rPr lang="zh-CN" altLang="en-US" sz="1800" dirty="0"/>
              <a:t>有利于减小模式字典</a:t>
            </a:r>
          </a:p>
        </p:txBody>
      </p:sp>
      <p:sp>
        <p:nvSpPr>
          <p:cNvPr id="4" name="灯片编号占位符 3"/>
          <p:cNvSpPr>
            <a:spLocks noGrp="1"/>
          </p:cNvSpPr>
          <p:nvPr>
            <p:ph type="sldNum" sz="quarter" idx="12"/>
          </p:nvPr>
        </p:nvSpPr>
        <p:spPr/>
        <p:txBody>
          <a:bodyPr>
            <a:normAutofit/>
          </a:bodyPr>
          <a:lstStyle/>
          <a:p>
            <a:fld id="{0C913308-F349-4B6D-A68A-DD1791B4A57B}" type="slidenum">
              <a:rPr lang="zh-CN" altLang="en-US" smtClean="0"/>
              <a:pPr/>
              <a:t>154</a:t>
            </a:fld>
            <a:endParaRPr lang="zh-CN" altLang="en-US"/>
          </a:p>
        </p:txBody>
      </p:sp>
      <p:graphicFrame>
        <p:nvGraphicFramePr>
          <p:cNvPr id="5" name="Group 3"/>
          <p:cNvGraphicFramePr>
            <a:graphicFrameLocks noGrp="1"/>
          </p:cNvGraphicFramePr>
          <p:nvPr/>
        </p:nvGraphicFramePr>
        <p:xfrm>
          <a:off x="5879976" y="1484784"/>
          <a:ext cx="4248646" cy="4824540"/>
        </p:xfrm>
        <a:graphic>
          <a:graphicData uri="http://schemas.openxmlformats.org/drawingml/2006/table">
            <a:tbl>
              <a:tblPr/>
              <a:tblGrid>
                <a:gridCol w="913399">
                  <a:extLst>
                    <a:ext uri="{9D8B030D-6E8A-4147-A177-3AD203B41FA5}">
                      <a16:colId xmlns:a16="http://schemas.microsoft.com/office/drawing/2014/main" val="20000"/>
                    </a:ext>
                  </a:extLst>
                </a:gridCol>
                <a:gridCol w="1035633">
                  <a:extLst>
                    <a:ext uri="{9D8B030D-6E8A-4147-A177-3AD203B41FA5}">
                      <a16:colId xmlns:a16="http://schemas.microsoft.com/office/drawing/2014/main" val="20001"/>
                    </a:ext>
                  </a:extLst>
                </a:gridCol>
                <a:gridCol w="1340546">
                  <a:extLst>
                    <a:ext uri="{9D8B030D-6E8A-4147-A177-3AD203B41FA5}">
                      <a16:colId xmlns:a16="http://schemas.microsoft.com/office/drawing/2014/main" val="20002"/>
                    </a:ext>
                  </a:extLst>
                </a:gridCol>
                <a:gridCol w="959068">
                  <a:extLst>
                    <a:ext uri="{9D8B030D-6E8A-4147-A177-3AD203B41FA5}">
                      <a16:colId xmlns:a16="http://schemas.microsoft.com/office/drawing/2014/main" val="20003"/>
                    </a:ext>
                  </a:extLst>
                </a:gridCol>
              </a:tblGrid>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宋体" charset="-122"/>
                        </a:rPr>
                        <a:t>丝层</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所在位置</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每层单元数</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宋体" charset="-122"/>
                        </a:rPr>
                        <a:t>丝层类型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1 ~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a:ln>
                            <a:noFill/>
                          </a:ln>
                          <a:solidFill>
                            <a:srgbClr val="0000FF"/>
                          </a:solidFill>
                          <a:effectLst/>
                          <a:latin typeface="Arial" charset="0"/>
                          <a:ea typeface="宋体" charset="-122"/>
                        </a:rPr>
                        <a:t>内室</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40, 44, 48, 56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a:ln>
                            <a:noFill/>
                          </a:ln>
                          <a:solidFill>
                            <a:srgbClr val="0000FF"/>
                          </a:solidFill>
                          <a:effectLst/>
                          <a:latin typeface="Arial" charset="0"/>
                          <a:ea typeface="宋体" charset="-122"/>
                        </a:rPr>
                        <a:t>斜丝－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5 ~ 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内室</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64, 72, 80, 80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斜丝＋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9 ~ 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台阶</a:t>
                      </a:r>
                      <a:r>
                        <a:rPr kumimoji="0" lang="en-US" altLang="zh-CN" sz="1400" b="0" i="0" u="none" strike="noStrike" cap="none" normalizeH="0" baseline="0">
                          <a:ln>
                            <a:noFill/>
                          </a:ln>
                          <a:solidFill>
                            <a:schemeClr val="tx1"/>
                          </a:solidFill>
                          <a:effectLst/>
                          <a:latin typeface="Arial" charset="0"/>
                          <a:ea typeface="宋体" charset="-122"/>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直丝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11 ~ 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台阶</a:t>
                      </a:r>
                      <a:r>
                        <a:rPr kumimoji="0" lang="en-US" altLang="zh-CN" sz="1400" b="0" i="0" u="none" strike="noStrike" cap="none" normalizeH="0" baseline="0">
                          <a:ln>
                            <a:noFill/>
                          </a:ln>
                          <a:solidFill>
                            <a:schemeClr val="tx1"/>
                          </a:solidFill>
                          <a:effectLst/>
                          <a:latin typeface="Arial" charset="0"/>
                          <a:ea typeface="宋体" charset="-122"/>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直丝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13 ~ 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台阶</a:t>
                      </a:r>
                      <a:r>
                        <a:rPr kumimoji="0" lang="en-US" altLang="zh-CN" sz="1400" b="0" i="0" u="none" strike="noStrike" cap="none" normalizeH="0" baseline="0">
                          <a:ln>
                            <a:noFill/>
                          </a:ln>
                          <a:solidFill>
                            <a:schemeClr val="tx1"/>
                          </a:solidFill>
                          <a:effectLst/>
                          <a:latin typeface="Arial" charset="0"/>
                          <a:ea typeface="宋体" charset="-122"/>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宋体" charset="-122"/>
                        </a:rPr>
                        <a:t>直丝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15 ~ 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台阶</a:t>
                      </a:r>
                      <a:r>
                        <a:rPr kumimoji="0" lang="en-US" altLang="zh-CN" sz="1400" b="0" i="0" u="none" strike="noStrike" cap="none" normalizeH="0" baseline="0">
                          <a:ln>
                            <a:noFill/>
                          </a:ln>
                          <a:solidFill>
                            <a:schemeClr val="tx1"/>
                          </a:solidFill>
                          <a:effectLst/>
                          <a:latin typeface="Arial" charset="0"/>
                          <a:ea typeface="宋体" charset="-122"/>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112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直丝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17 ~ 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台阶</a:t>
                      </a:r>
                      <a:r>
                        <a:rPr kumimoji="0" lang="en-US" altLang="zh-CN" sz="1400" b="0" i="0" u="none" strike="noStrike" cap="none" normalizeH="0" baseline="0">
                          <a:ln>
                            <a:noFill/>
                          </a:ln>
                          <a:solidFill>
                            <a:schemeClr val="tx1"/>
                          </a:solidFill>
                          <a:effectLst/>
                          <a:latin typeface="Arial" charset="0"/>
                          <a:ea typeface="宋体" charset="-122"/>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128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直丝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19 ~ 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台阶</a:t>
                      </a:r>
                      <a:r>
                        <a:rPr kumimoji="0" lang="en-US" altLang="zh-CN" sz="1400" b="0" i="0" u="none" strike="noStrike" cap="none" normalizeH="0" baseline="0">
                          <a:ln>
                            <a:noFill/>
                          </a:ln>
                          <a:solidFill>
                            <a:schemeClr val="tx1"/>
                          </a:solidFill>
                          <a:effectLst/>
                          <a:latin typeface="Arial" charset="0"/>
                          <a:ea typeface="宋体" charset="-122"/>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直丝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21 ~ 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大端板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斜丝－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25 ~ 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大端板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176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斜丝＋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29 ~ 32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大端板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208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斜丝－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33 ~ 36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大端板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rgbClr val="0000FF"/>
                          </a:solidFill>
                          <a:effectLst/>
                          <a:latin typeface="Times New Roman" pitchFamily="18" charset="0"/>
                          <a:ea typeface="宋体" charset="-122"/>
                        </a:rPr>
                        <a:t>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rgbClr val="0000FF"/>
                          </a:solidFill>
                          <a:effectLst/>
                          <a:latin typeface="Arial" charset="0"/>
                          <a:ea typeface="宋体" charset="-122"/>
                        </a:rPr>
                        <a:t>斜丝＋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37 ~ 40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大端板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256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直丝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2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41 ~ 43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宋体" charset="-122"/>
                        </a:rPr>
                        <a:t>大端板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pitchFamily="18" charset="0"/>
                          <a:ea typeface="宋体" charset="-122"/>
                        </a:rPr>
                        <a:t>288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宋体" charset="-122"/>
                        </a:rPr>
                        <a:t>直丝</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97F7AA6B-D53F-482A-9531-4CB9D6579A43}"/>
              </a:ext>
            </a:extLst>
          </p:cNvPr>
          <p:cNvSpPr>
            <a:spLocks noGrp="1"/>
          </p:cNvSpPr>
          <p:nvPr>
            <p:ph type="title"/>
          </p:nvPr>
        </p:nvSpPr>
        <p:spPr/>
        <p:txBody>
          <a:bodyPr/>
          <a:lstStyle/>
          <a:p>
            <a:r>
              <a:rPr lang="en-US" altLang="zh-CN" dirty="0"/>
              <a:t>Time walk</a:t>
            </a:r>
            <a:endParaRPr lang="zh-CN" altLang="en-US" dirty="0"/>
          </a:p>
        </p:txBody>
      </p:sp>
      <p:sp>
        <p:nvSpPr>
          <p:cNvPr id="19" name="内容占位符 18">
            <a:extLst>
              <a:ext uri="{FF2B5EF4-FFF2-40B4-BE49-F238E27FC236}">
                <a16:creationId xmlns:a16="http://schemas.microsoft.com/office/drawing/2014/main" id="{2DAE005E-4392-4174-B803-81E1D9466CD9}"/>
              </a:ext>
            </a:extLst>
          </p:cNvPr>
          <p:cNvSpPr>
            <a:spLocks noGrp="1"/>
          </p:cNvSpPr>
          <p:nvPr>
            <p:ph idx="1"/>
          </p:nvPr>
        </p:nvSpPr>
        <p:spPr>
          <a:xfrm>
            <a:off x="1981200" y="1124745"/>
            <a:ext cx="8229600" cy="1709600"/>
          </a:xfrm>
        </p:spPr>
        <p:txBody>
          <a:bodyPr>
            <a:normAutofit/>
          </a:bodyPr>
          <a:lstStyle/>
          <a:p>
            <a:r>
              <a:rPr lang="zh-CN" altLang="en-US" sz="2800" dirty="0"/>
              <a:t>同一时刻产生的信号，由于幅度不同，导致过阈时间不同</a:t>
            </a:r>
            <a:endParaRPr lang="en-US" altLang="zh-CN" sz="2800" dirty="0"/>
          </a:p>
          <a:p>
            <a:r>
              <a:rPr lang="zh-CN" altLang="en-US" sz="2800" dirty="0"/>
              <a:t>阈越高，时间游动效应的影响越大</a:t>
            </a:r>
            <a:endParaRPr lang="en-US" altLang="zh-CN" sz="2800" dirty="0"/>
          </a:p>
        </p:txBody>
      </p:sp>
      <p:sp>
        <p:nvSpPr>
          <p:cNvPr id="4" name="灯片编号占位符 3">
            <a:extLst>
              <a:ext uri="{FF2B5EF4-FFF2-40B4-BE49-F238E27FC236}">
                <a16:creationId xmlns:a16="http://schemas.microsoft.com/office/drawing/2014/main" id="{A6EADED2-515C-4004-8C32-4AC0860E4FD9}"/>
              </a:ext>
            </a:extLst>
          </p:cNvPr>
          <p:cNvSpPr>
            <a:spLocks noGrp="1"/>
          </p:cNvSpPr>
          <p:nvPr>
            <p:ph type="sldNum" sz="quarter" idx="12"/>
          </p:nvPr>
        </p:nvSpPr>
        <p:spPr/>
        <p:txBody>
          <a:bodyPr/>
          <a:lstStyle/>
          <a:p>
            <a:fld id="{0C913308-F349-4B6D-A68A-DD1791B4A57B}" type="slidenum">
              <a:rPr lang="zh-CN" altLang="en-US" smtClean="0"/>
              <a:pPr/>
              <a:t>155</a:t>
            </a:fld>
            <a:endParaRPr lang="zh-CN" altLang="en-US" dirty="0"/>
          </a:p>
        </p:txBody>
      </p:sp>
      <p:grpSp>
        <p:nvGrpSpPr>
          <p:cNvPr id="6" name="Group 34">
            <a:extLst>
              <a:ext uri="{FF2B5EF4-FFF2-40B4-BE49-F238E27FC236}">
                <a16:creationId xmlns:a16="http://schemas.microsoft.com/office/drawing/2014/main" id="{99D10C95-9FBB-4D3F-ACE3-6A488D1D9EDF}"/>
              </a:ext>
            </a:extLst>
          </p:cNvPr>
          <p:cNvGrpSpPr>
            <a:grpSpLocks/>
          </p:cNvGrpSpPr>
          <p:nvPr/>
        </p:nvGrpSpPr>
        <p:grpSpPr bwMode="auto">
          <a:xfrm>
            <a:off x="3503713" y="3053673"/>
            <a:ext cx="3169299" cy="2679582"/>
            <a:chOff x="374" y="1551"/>
            <a:chExt cx="2506" cy="2073"/>
          </a:xfrm>
        </p:grpSpPr>
        <p:sp>
          <p:nvSpPr>
            <p:cNvPr id="7" name="Line 35">
              <a:extLst>
                <a:ext uri="{FF2B5EF4-FFF2-40B4-BE49-F238E27FC236}">
                  <a16:creationId xmlns:a16="http://schemas.microsoft.com/office/drawing/2014/main" id="{7403E6E3-6F56-4F6C-B9AA-C673709886B7}"/>
                </a:ext>
              </a:extLst>
            </p:cNvPr>
            <p:cNvSpPr>
              <a:spLocks noChangeShapeType="1"/>
            </p:cNvSpPr>
            <p:nvPr/>
          </p:nvSpPr>
          <p:spPr bwMode="auto">
            <a:xfrm>
              <a:off x="748" y="1843"/>
              <a:ext cx="1996" cy="0"/>
            </a:xfrm>
            <a:prstGeom prst="line">
              <a:avLst/>
            </a:prstGeom>
            <a:noFill/>
            <a:ln w="9525">
              <a:solidFill>
                <a:schemeClr val="tx1"/>
              </a:solidFill>
              <a:round/>
              <a:headEnd/>
              <a:tailEnd type="triangle" w="med" len="med"/>
            </a:ln>
          </p:spPr>
          <p:txBody>
            <a:bodyPr/>
            <a:lstStyle/>
            <a:p>
              <a:endParaRPr lang="zh-CN" altLang="en-US"/>
            </a:p>
          </p:txBody>
        </p:sp>
        <p:sp>
          <p:nvSpPr>
            <p:cNvPr id="8" name="Line 36">
              <a:extLst>
                <a:ext uri="{FF2B5EF4-FFF2-40B4-BE49-F238E27FC236}">
                  <a16:creationId xmlns:a16="http://schemas.microsoft.com/office/drawing/2014/main" id="{EE40C6B7-CA90-4A5A-BB74-3C0417E5D202}"/>
                </a:ext>
              </a:extLst>
            </p:cNvPr>
            <p:cNvSpPr>
              <a:spLocks noChangeShapeType="1"/>
            </p:cNvSpPr>
            <p:nvPr/>
          </p:nvSpPr>
          <p:spPr bwMode="auto">
            <a:xfrm>
              <a:off x="748" y="1843"/>
              <a:ext cx="0" cy="1633"/>
            </a:xfrm>
            <a:prstGeom prst="line">
              <a:avLst/>
            </a:prstGeom>
            <a:noFill/>
            <a:ln w="9525">
              <a:solidFill>
                <a:schemeClr val="tx1"/>
              </a:solidFill>
              <a:round/>
              <a:headEnd/>
              <a:tailEnd type="triangle" w="med" len="med"/>
            </a:ln>
          </p:spPr>
          <p:txBody>
            <a:bodyPr/>
            <a:lstStyle/>
            <a:p>
              <a:endParaRPr lang="zh-CN" altLang="en-US"/>
            </a:p>
          </p:txBody>
        </p:sp>
        <p:sp>
          <p:nvSpPr>
            <p:cNvPr id="9" name="Freeform 37">
              <a:extLst>
                <a:ext uri="{FF2B5EF4-FFF2-40B4-BE49-F238E27FC236}">
                  <a16:creationId xmlns:a16="http://schemas.microsoft.com/office/drawing/2014/main" id="{F12038B8-45B6-4DFC-A564-B2709DC58862}"/>
                </a:ext>
              </a:extLst>
            </p:cNvPr>
            <p:cNvSpPr>
              <a:spLocks/>
            </p:cNvSpPr>
            <p:nvPr/>
          </p:nvSpPr>
          <p:spPr bwMode="auto">
            <a:xfrm>
              <a:off x="794" y="1843"/>
              <a:ext cx="1723" cy="1361"/>
            </a:xfrm>
            <a:custGeom>
              <a:avLst/>
              <a:gdLst>
                <a:gd name="T0" fmla="*/ 0 w 1406"/>
                <a:gd name="T1" fmla="*/ 0 h 1232"/>
                <a:gd name="T2" fmla="*/ 167 w 1406"/>
                <a:gd name="T3" fmla="*/ 101 h 1232"/>
                <a:gd name="T4" fmla="*/ 333 w 1406"/>
                <a:gd name="T5" fmla="*/ 350 h 1232"/>
                <a:gd name="T6" fmla="*/ 445 w 1406"/>
                <a:gd name="T7" fmla="*/ 751 h 1232"/>
                <a:gd name="T8" fmla="*/ 555 w 1406"/>
                <a:gd name="T9" fmla="*/ 1253 h 1232"/>
                <a:gd name="T10" fmla="*/ 667 w 1406"/>
                <a:gd name="T11" fmla="*/ 1302 h 1232"/>
                <a:gd name="T12" fmla="*/ 778 w 1406"/>
                <a:gd name="T13" fmla="*/ 901 h 1232"/>
                <a:gd name="T14" fmla="*/ 888 w 1406"/>
                <a:gd name="T15" fmla="*/ 500 h 1232"/>
                <a:gd name="T16" fmla="*/ 1055 w 1406"/>
                <a:gd name="T17" fmla="*/ 300 h 1232"/>
                <a:gd name="T18" fmla="*/ 1278 w 1406"/>
                <a:gd name="T19" fmla="*/ 150 h 1232"/>
                <a:gd name="T20" fmla="*/ 1500 w 1406"/>
                <a:gd name="T21" fmla="*/ 50 h 1232"/>
                <a:gd name="T22" fmla="*/ 1723 w 1406"/>
                <a:gd name="T23" fmla="*/ 0 h 1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6"/>
                <a:gd name="T37" fmla="*/ 0 h 1232"/>
                <a:gd name="T38" fmla="*/ 1406 w 1406"/>
                <a:gd name="T39" fmla="*/ 1232 h 12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6" h="1232">
                  <a:moveTo>
                    <a:pt x="0" y="0"/>
                  </a:moveTo>
                  <a:cubicBezTo>
                    <a:pt x="45" y="19"/>
                    <a:pt x="91" y="38"/>
                    <a:pt x="136" y="91"/>
                  </a:cubicBezTo>
                  <a:cubicBezTo>
                    <a:pt x="181" y="144"/>
                    <a:pt x="234" y="219"/>
                    <a:pt x="272" y="317"/>
                  </a:cubicBezTo>
                  <a:cubicBezTo>
                    <a:pt x="310" y="415"/>
                    <a:pt x="333" y="544"/>
                    <a:pt x="363" y="680"/>
                  </a:cubicBezTo>
                  <a:cubicBezTo>
                    <a:pt x="393" y="816"/>
                    <a:pt x="423" y="1051"/>
                    <a:pt x="453" y="1134"/>
                  </a:cubicBezTo>
                  <a:cubicBezTo>
                    <a:pt x="483" y="1217"/>
                    <a:pt x="514" y="1232"/>
                    <a:pt x="544" y="1179"/>
                  </a:cubicBezTo>
                  <a:cubicBezTo>
                    <a:pt x="574" y="1126"/>
                    <a:pt x="605" y="937"/>
                    <a:pt x="635" y="816"/>
                  </a:cubicBezTo>
                  <a:cubicBezTo>
                    <a:pt x="665" y="695"/>
                    <a:pt x="687" y="544"/>
                    <a:pt x="725" y="453"/>
                  </a:cubicBezTo>
                  <a:cubicBezTo>
                    <a:pt x="763" y="362"/>
                    <a:pt x="808" y="325"/>
                    <a:pt x="861" y="272"/>
                  </a:cubicBezTo>
                  <a:cubicBezTo>
                    <a:pt x="914" y="219"/>
                    <a:pt x="983" y="174"/>
                    <a:pt x="1043" y="136"/>
                  </a:cubicBezTo>
                  <a:cubicBezTo>
                    <a:pt x="1103" y="98"/>
                    <a:pt x="1163" y="68"/>
                    <a:pt x="1224" y="45"/>
                  </a:cubicBezTo>
                  <a:cubicBezTo>
                    <a:pt x="1285" y="22"/>
                    <a:pt x="1376" y="7"/>
                    <a:pt x="1406" y="0"/>
                  </a:cubicBezTo>
                </a:path>
              </a:pathLst>
            </a:custGeom>
            <a:noFill/>
            <a:ln w="28575" cmpd="sng">
              <a:solidFill>
                <a:srgbClr val="FF0000"/>
              </a:solidFill>
              <a:round/>
              <a:headEnd/>
              <a:tailEnd/>
            </a:ln>
          </p:spPr>
          <p:txBody>
            <a:bodyPr/>
            <a:lstStyle/>
            <a:p>
              <a:endParaRPr lang="zh-CN" altLang="en-US"/>
            </a:p>
          </p:txBody>
        </p:sp>
        <p:sp>
          <p:nvSpPr>
            <p:cNvPr id="10" name="Freeform 38">
              <a:extLst>
                <a:ext uri="{FF2B5EF4-FFF2-40B4-BE49-F238E27FC236}">
                  <a16:creationId xmlns:a16="http://schemas.microsoft.com/office/drawing/2014/main" id="{BF0A7508-662E-4508-8DA9-8F4CB327E997}"/>
                </a:ext>
              </a:extLst>
            </p:cNvPr>
            <p:cNvSpPr>
              <a:spLocks/>
            </p:cNvSpPr>
            <p:nvPr/>
          </p:nvSpPr>
          <p:spPr bwMode="auto">
            <a:xfrm>
              <a:off x="794" y="1843"/>
              <a:ext cx="1723" cy="499"/>
            </a:xfrm>
            <a:custGeom>
              <a:avLst/>
              <a:gdLst>
                <a:gd name="T0" fmla="*/ 0 w 1406"/>
                <a:gd name="T1" fmla="*/ 0 h 1232"/>
                <a:gd name="T2" fmla="*/ 167 w 1406"/>
                <a:gd name="T3" fmla="*/ 37 h 1232"/>
                <a:gd name="T4" fmla="*/ 333 w 1406"/>
                <a:gd name="T5" fmla="*/ 128 h 1232"/>
                <a:gd name="T6" fmla="*/ 445 w 1406"/>
                <a:gd name="T7" fmla="*/ 275 h 1232"/>
                <a:gd name="T8" fmla="*/ 555 w 1406"/>
                <a:gd name="T9" fmla="*/ 459 h 1232"/>
                <a:gd name="T10" fmla="*/ 667 w 1406"/>
                <a:gd name="T11" fmla="*/ 478 h 1232"/>
                <a:gd name="T12" fmla="*/ 778 w 1406"/>
                <a:gd name="T13" fmla="*/ 331 h 1232"/>
                <a:gd name="T14" fmla="*/ 888 w 1406"/>
                <a:gd name="T15" fmla="*/ 183 h 1232"/>
                <a:gd name="T16" fmla="*/ 1055 w 1406"/>
                <a:gd name="T17" fmla="*/ 110 h 1232"/>
                <a:gd name="T18" fmla="*/ 1278 w 1406"/>
                <a:gd name="T19" fmla="*/ 55 h 1232"/>
                <a:gd name="T20" fmla="*/ 1500 w 1406"/>
                <a:gd name="T21" fmla="*/ 18 h 1232"/>
                <a:gd name="T22" fmla="*/ 1723 w 1406"/>
                <a:gd name="T23" fmla="*/ 0 h 1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6"/>
                <a:gd name="T37" fmla="*/ 0 h 1232"/>
                <a:gd name="T38" fmla="*/ 1406 w 1406"/>
                <a:gd name="T39" fmla="*/ 1232 h 12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6" h="1232">
                  <a:moveTo>
                    <a:pt x="0" y="0"/>
                  </a:moveTo>
                  <a:cubicBezTo>
                    <a:pt x="45" y="19"/>
                    <a:pt x="91" y="38"/>
                    <a:pt x="136" y="91"/>
                  </a:cubicBezTo>
                  <a:cubicBezTo>
                    <a:pt x="181" y="144"/>
                    <a:pt x="234" y="219"/>
                    <a:pt x="272" y="317"/>
                  </a:cubicBezTo>
                  <a:cubicBezTo>
                    <a:pt x="310" y="415"/>
                    <a:pt x="333" y="544"/>
                    <a:pt x="363" y="680"/>
                  </a:cubicBezTo>
                  <a:cubicBezTo>
                    <a:pt x="393" y="816"/>
                    <a:pt x="423" y="1051"/>
                    <a:pt x="453" y="1134"/>
                  </a:cubicBezTo>
                  <a:cubicBezTo>
                    <a:pt x="483" y="1217"/>
                    <a:pt x="514" y="1232"/>
                    <a:pt x="544" y="1179"/>
                  </a:cubicBezTo>
                  <a:cubicBezTo>
                    <a:pt x="574" y="1126"/>
                    <a:pt x="605" y="937"/>
                    <a:pt x="635" y="816"/>
                  </a:cubicBezTo>
                  <a:cubicBezTo>
                    <a:pt x="665" y="695"/>
                    <a:pt x="687" y="544"/>
                    <a:pt x="725" y="453"/>
                  </a:cubicBezTo>
                  <a:cubicBezTo>
                    <a:pt x="763" y="362"/>
                    <a:pt x="808" y="325"/>
                    <a:pt x="861" y="272"/>
                  </a:cubicBezTo>
                  <a:cubicBezTo>
                    <a:pt x="914" y="219"/>
                    <a:pt x="983" y="174"/>
                    <a:pt x="1043" y="136"/>
                  </a:cubicBezTo>
                  <a:cubicBezTo>
                    <a:pt x="1103" y="98"/>
                    <a:pt x="1163" y="68"/>
                    <a:pt x="1224" y="45"/>
                  </a:cubicBezTo>
                  <a:cubicBezTo>
                    <a:pt x="1285" y="22"/>
                    <a:pt x="1376" y="7"/>
                    <a:pt x="1406" y="0"/>
                  </a:cubicBezTo>
                </a:path>
              </a:pathLst>
            </a:custGeom>
            <a:noFill/>
            <a:ln w="28575" cmpd="sng">
              <a:solidFill>
                <a:srgbClr val="FF00FF"/>
              </a:solidFill>
              <a:round/>
              <a:headEnd/>
              <a:tailEnd/>
            </a:ln>
          </p:spPr>
          <p:txBody>
            <a:bodyPr/>
            <a:lstStyle/>
            <a:p>
              <a:endParaRPr lang="zh-CN" altLang="en-US"/>
            </a:p>
          </p:txBody>
        </p:sp>
        <p:sp>
          <p:nvSpPr>
            <p:cNvPr id="11" name="Line 39">
              <a:extLst>
                <a:ext uri="{FF2B5EF4-FFF2-40B4-BE49-F238E27FC236}">
                  <a16:creationId xmlns:a16="http://schemas.microsoft.com/office/drawing/2014/main" id="{1245DA8B-0ECC-438C-8ECD-03CF4F5146C0}"/>
                </a:ext>
              </a:extLst>
            </p:cNvPr>
            <p:cNvSpPr>
              <a:spLocks noChangeShapeType="1"/>
            </p:cNvSpPr>
            <p:nvPr/>
          </p:nvSpPr>
          <p:spPr bwMode="auto">
            <a:xfrm>
              <a:off x="748" y="2161"/>
              <a:ext cx="1270" cy="0"/>
            </a:xfrm>
            <a:prstGeom prst="line">
              <a:avLst/>
            </a:prstGeom>
            <a:noFill/>
            <a:ln w="9525">
              <a:solidFill>
                <a:srgbClr val="0000FF"/>
              </a:solidFill>
              <a:round/>
              <a:headEnd/>
              <a:tailEnd/>
            </a:ln>
          </p:spPr>
          <p:txBody>
            <a:bodyPr/>
            <a:lstStyle/>
            <a:p>
              <a:endParaRPr lang="zh-CN" altLang="en-US"/>
            </a:p>
          </p:txBody>
        </p:sp>
        <p:sp>
          <p:nvSpPr>
            <p:cNvPr id="12" name="Text Box 40">
              <a:extLst>
                <a:ext uri="{FF2B5EF4-FFF2-40B4-BE49-F238E27FC236}">
                  <a16:creationId xmlns:a16="http://schemas.microsoft.com/office/drawing/2014/main" id="{0555EA2C-F9B4-486F-807A-ECEA943B4ED3}"/>
                </a:ext>
              </a:extLst>
            </p:cNvPr>
            <p:cNvSpPr txBox="1">
              <a:spLocks noChangeArrowheads="1"/>
            </p:cNvSpPr>
            <p:nvPr/>
          </p:nvSpPr>
          <p:spPr bwMode="auto">
            <a:xfrm>
              <a:off x="374" y="1980"/>
              <a:ext cx="465" cy="286"/>
            </a:xfrm>
            <a:prstGeom prst="rect">
              <a:avLst/>
            </a:prstGeom>
            <a:noFill/>
            <a:ln w="9525">
              <a:noFill/>
              <a:miter lim="800000"/>
              <a:headEnd/>
              <a:tailEnd/>
            </a:ln>
          </p:spPr>
          <p:txBody>
            <a:bodyPr wrap="square">
              <a:spAutoFit/>
            </a:bodyPr>
            <a:lstStyle/>
            <a:p>
              <a:pPr>
                <a:spcBef>
                  <a:spcPct val="50000"/>
                </a:spcBef>
              </a:pPr>
              <a:r>
                <a:rPr lang="en-US" altLang="zh-CN" dirty="0" err="1">
                  <a:latin typeface="Times New Roman" pitchFamily="18" charset="0"/>
                </a:rPr>
                <a:t>V</a:t>
              </a:r>
              <a:r>
                <a:rPr lang="en-US" altLang="zh-CN" baseline="-25000" dirty="0" err="1">
                  <a:latin typeface="Times New Roman" pitchFamily="18" charset="0"/>
                </a:rPr>
                <a:t>th</a:t>
              </a:r>
              <a:endParaRPr lang="en-US" altLang="zh-CN" dirty="0">
                <a:latin typeface="Times New Roman" pitchFamily="18" charset="0"/>
              </a:endParaRPr>
            </a:p>
          </p:txBody>
        </p:sp>
        <p:sp>
          <p:nvSpPr>
            <p:cNvPr id="13" name="Text Box 47">
              <a:extLst>
                <a:ext uri="{FF2B5EF4-FFF2-40B4-BE49-F238E27FC236}">
                  <a16:creationId xmlns:a16="http://schemas.microsoft.com/office/drawing/2014/main" id="{8DFB5CA4-6730-47C1-A4B5-0D7DFEDE8C30}"/>
                </a:ext>
              </a:extLst>
            </p:cNvPr>
            <p:cNvSpPr txBox="1">
              <a:spLocks noChangeArrowheads="1"/>
            </p:cNvSpPr>
            <p:nvPr/>
          </p:nvSpPr>
          <p:spPr bwMode="auto">
            <a:xfrm>
              <a:off x="2562" y="1564"/>
              <a:ext cx="318" cy="284"/>
            </a:xfrm>
            <a:prstGeom prst="rect">
              <a:avLst/>
            </a:prstGeom>
            <a:noFill/>
            <a:ln w="9525">
              <a:noFill/>
              <a:miter lim="800000"/>
              <a:headEnd/>
              <a:tailEnd/>
            </a:ln>
          </p:spPr>
          <p:txBody>
            <a:bodyPr>
              <a:spAutoFit/>
            </a:bodyPr>
            <a:lstStyle/>
            <a:p>
              <a:pPr>
                <a:spcBef>
                  <a:spcPct val="50000"/>
                </a:spcBef>
              </a:pPr>
              <a:r>
                <a:rPr lang="en-US" altLang="zh-CN">
                  <a:latin typeface="Times New Roman" pitchFamily="18" charset="0"/>
                </a:rPr>
                <a:t>t</a:t>
              </a:r>
            </a:p>
          </p:txBody>
        </p:sp>
        <p:sp>
          <p:nvSpPr>
            <p:cNvPr id="14" name="Text Box 48">
              <a:extLst>
                <a:ext uri="{FF2B5EF4-FFF2-40B4-BE49-F238E27FC236}">
                  <a16:creationId xmlns:a16="http://schemas.microsoft.com/office/drawing/2014/main" id="{01E5B68F-322B-4EDB-9A46-1B16FB0EE609}"/>
                </a:ext>
              </a:extLst>
            </p:cNvPr>
            <p:cNvSpPr txBox="1">
              <a:spLocks noChangeArrowheads="1"/>
            </p:cNvSpPr>
            <p:nvPr/>
          </p:nvSpPr>
          <p:spPr bwMode="auto">
            <a:xfrm>
              <a:off x="521" y="3340"/>
              <a:ext cx="318" cy="284"/>
            </a:xfrm>
            <a:prstGeom prst="rect">
              <a:avLst/>
            </a:prstGeom>
            <a:noFill/>
            <a:ln w="9525">
              <a:noFill/>
              <a:miter lim="800000"/>
              <a:headEnd/>
              <a:tailEnd/>
            </a:ln>
          </p:spPr>
          <p:txBody>
            <a:bodyPr>
              <a:spAutoFit/>
            </a:bodyPr>
            <a:lstStyle/>
            <a:p>
              <a:pPr>
                <a:spcBef>
                  <a:spcPct val="50000"/>
                </a:spcBef>
              </a:pPr>
              <a:r>
                <a:rPr lang="en-US" altLang="zh-CN">
                  <a:latin typeface="Times New Roman" pitchFamily="18" charset="0"/>
                </a:rPr>
                <a:t>V</a:t>
              </a:r>
            </a:p>
          </p:txBody>
        </p:sp>
        <p:sp>
          <p:nvSpPr>
            <p:cNvPr id="15" name="Line 49">
              <a:extLst>
                <a:ext uri="{FF2B5EF4-FFF2-40B4-BE49-F238E27FC236}">
                  <a16:creationId xmlns:a16="http://schemas.microsoft.com/office/drawing/2014/main" id="{B6ED10A6-9E62-40EC-9317-DC621E08B76E}"/>
                </a:ext>
              </a:extLst>
            </p:cNvPr>
            <p:cNvSpPr>
              <a:spLocks noChangeShapeType="1"/>
            </p:cNvSpPr>
            <p:nvPr/>
          </p:nvSpPr>
          <p:spPr bwMode="auto">
            <a:xfrm flipV="1">
              <a:off x="1247" y="1843"/>
              <a:ext cx="0" cy="317"/>
            </a:xfrm>
            <a:prstGeom prst="line">
              <a:avLst/>
            </a:prstGeom>
            <a:noFill/>
            <a:ln w="9525">
              <a:solidFill>
                <a:schemeClr val="tx1"/>
              </a:solidFill>
              <a:prstDash val="dash"/>
              <a:round/>
              <a:headEnd/>
              <a:tailEnd/>
            </a:ln>
          </p:spPr>
          <p:txBody>
            <a:bodyPr/>
            <a:lstStyle/>
            <a:p>
              <a:endParaRPr lang="zh-CN" altLang="en-US"/>
            </a:p>
          </p:txBody>
        </p:sp>
        <p:sp>
          <p:nvSpPr>
            <p:cNvPr id="16" name="Line 50">
              <a:extLst>
                <a:ext uri="{FF2B5EF4-FFF2-40B4-BE49-F238E27FC236}">
                  <a16:creationId xmlns:a16="http://schemas.microsoft.com/office/drawing/2014/main" id="{C30F87BB-F3E9-47BD-9883-B7C1D69A6033}"/>
                </a:ext>
              </a:extLst>
            </p:cNvPr>
            <p:cNvSpPr>
              <a:spLocks noChangeShapeType="1"/>
            </p:cNvSpPr>
            <p:nvPr/>
          </p:nvSpPr>
          <p:spPr bwMode="auto">
            <a:xfrm flipV="1">
              <a:off x="1111" y="1843"/>
              <a:ext cx="0" cy="317"/>
            </a:xfrm>
            <a:prstGeom prst="line">
              <a:avLst/>
            </a:prstGeom>
            <a:noFill/>
            <a:ln w="9525">
              <a:solidFill>
                <a:schemeClr val="tx1"/>
              </a:solidFill>
              <a:prstDash val="dash"/>
              <a:round/>
              <a:headEnd/>
              <a:tailEnd/>
            </a:ln>
          </p:spPr>
          <p:txBody>
            <a:bodyPr/>
            <a:lstStyle/>
            <a:p>
              <a:endParaRPr lang="zh-CN" altLang="en-US"/>
            </a:p>
          </p:txBody>
        </p:sp>
        <p:sp>
          <p:nvSpPr>
            <p:cNvPr id="17" name="Text Box 51">
              <a:extLst>
                <a:ext uri="{FF2B5EF4-FFF2-40B4-BE49-F238E27FC236}">
                  <a16:creationId xmlns:a16="http://schemas.microsoft.com/office/drawing/2014/main" id="{2A4D8EC0-794F-4DAC-ACB3-9C87B1A93C29}"/>
                </a:ext>
              </a:extLst>
            </p:cNvPr>
            <p:cNvSpPr txBox="1">
              <a:spLocks noChangeArrowheads="1"/>
            </p:cNvSpPr>
            <p:nvPr/>
          </p:nvSpPr>
          <p:spPr bwMode="auto">
            <a:xfrm>
              <a:off x="975" y="1551"/>
              <a:ext cx="272" cy="284"/>
            </a:xfrm>
            <a:prstGeom prst="rect">
              <a:avLst/>
            </a:prstGeom>
            <a:noFill/>
            <a:ln w="9525">
              <a:noFill/>
              <a:miter lim="800000"/>
              <a:headEnd/>
              <a:tailEnd/>
            </a:ln>
          </p:spPr>
          <p:txBody>
            <a:bodyPr>
              <a:spAutoFit/>
            </a:bodyPr>
            <a:lstStyle/>
            <a:p>
              <a:pPr>
                <a:spcBef>
                  <a:spcPct val="50000"/>
                </a:spcBef>
              </a:pPr>
              <a:r>
                <a:rPr lang="en-US" altLang="zh-CN" dirty="0">
                  <a:latin typeface="Times New Roman" pitchFamily="18" charset="0"/>
                </a:rPr>
                <a:t>t</a:t>
              </a:r>
              <a:r>
                <a:rPr lang="en-US" altLang="zh-CN" baseline="-25000" dirty="0">
                  <a:latin typeface="Times New Roman" pitchFamily="18" charset="0"/>
                </a:rPr>
                <a:t>1</a:t>
              </a:r>
              <a:endParaRPr lang="en-US" altLang="zh-CN" dirty="0">
                <a:latin typeface="Times New Roman" pitchFamily="18" charset="0"/>
              </a:endParaRPr>
            </a:p>
          </p:txBody>
        </p:sp>
        <p:sp>
          <p:nvSpPr>
            <p:cNvPr id="18" name="Text Box 52">
              <a:extLst>
                <a:ext uri="{FF2B5EF4-FFF2-40B4-BE49-F238E27FC236}">
                  <a16:creationId xmlns:a16="http://schemas.microsoft.com/office/drawing/2014/main" id="{9F62D76B-6B4A-4FE3-95A9-66343E2BFB6F}"/>
                </a:ext>
              </a:extLst>
            </p:cNvPr>
            <p:cNvSpPr txBox="1">
              <a:spLocks noChangeArrowheads="1"/>
            </p:cNvSpPr>
            <p:nvPr/>
          </p:nvSpPr>
          <p:spPr bwMode="auto">
            <a:xfrm>
              <a:off x="1157" y="1551"/>
              <a:ext cx="272" cy="284"/>
            </a:xfrm>
            <a:prstGeom prst="rect">
              <a:avLst/>
            </a:prstGeom>
            <a:noFill/>
            <a:ln w="9525">
              <a:noFill/>
              <a:miter lim="800000"/>
              <a:headEnd/>
              <a:tailEnd/>
            </a:ln>
          </p:spPr>
          <p:txBody>
            <a:bodyPr>
              <a:spAutoFit/>
            </a:bodyPr>
            <a:lstStyle/>
            <a:p>
              <a:pPr>
                <a:spcBef>
                  <a:spcPct val="50000"/>
                </a:spcBef>
              </a:pPr>
              <a:r>
                <a:rPr lang="en-US" altLang="zh-CN" dirty="0">
                  <a:latin typeface="Times New Roman" pitchFamily="18" charset="0"/>
                </a:rPr>
                <a:t>t</a:t>
              </a:r>
              <a:r>
                <a:rPr lang="en-US" altLang="zh-CN" baseline="-25000" dirty="0">
                  <a:latin typeface="Times New Roman" pitchFamily="18" charset="0"/>
                </a:rPr>
                <a:t>2</a:t>
              </a:r>
              <a:endParaRPr lang="en-US" altLang="zh-CN" dirty="0">
                <a:latin typeface="Times New Roman" pitchFamily="18" charset="0"/>
              </a:endParaRPr>
            </a:p>
          </p:txBody>
        </p:sp>
      </p:grpSp>
      <p:sp>
        <p:nvSpPr>
          <p:cNvPr id="20" name="文本框 19">
            <a:extLst>
              <a:ext uri="{FF2B5EF4-FFF2-40B4-BE49-F238E27FC236}">
                <a16:creationId xmlns:a16="http://schemas.microsoft.com/office/drawing/2014/main" id="{2E01F29D-61B1-4B93-A67C-E4E6EA759A02}"/>
              </a:ext>
            </a:extLst>
          </p:cNvPr>
          <p:cNvSpPr txBox="1"/>
          <p:nvPr/>
        </p:nvSpPr>
        <p:spPr>
          <a:xfrm>
            <a:off x="7104112" y="3608204"/>
            <a:ext cx="3106688" cy="461665"/>
          </a:xfrm>
          <a:prstGeom prst="rect">
            <a:avLst/>
          </a:prstGeom>
          <a:noFill/>
        </p:spPr>
        <p:txBody>
          <a:bodyPr wrap="square" rtlCol="0">
            <a:spAutoFit/>
          </a:bodyPr>
          <a:lstStyle/>
          <a:p>
            <a:r>
              <a:rPr lang="en-US" altLang="zh-CN" sz="2400" dirty="0" err="1"/>
              <a:t>T</a:t>
            </a:r>
            <a:r>
              <a:rPr lang="en-US" altLang="zh-CN" sz="2400" baseline="-25000" dirty="0" err="1"/>
              <a:t>walk</a:t>
            </a:r>
            <a:r>
              <a:rPr lang="en-US" altLang="zh-CN" sz="2400" dirty="0"/>
              <a:t> = C</a:t>
            </a:r>
            <a:r>
              <a:rPr lang="en-US" altLang="zh-CN" sz="2400" baseline="-25000" dirty="0"/>
              <a:t>0</a:t>
            </a:r>
            <a:r>
              <a:rPr lang="en-US" altLang="zh-CN" sz="2400" dirty="0"/>
              <a:t> + C</a:t>
            </a:r>
            <a:r>
              <a:rPr lang="en-US" altLang="zh-CN" sz="2400" baseline="-25000" dirty="0"/>
              <a:t>1</a:t>
            </a:r>
            <a:r>
              <a:rPr lang="en-US" altLang="zh-CN" sz="2400" dirty="0"/>
              <a:t>/sqrt(Q)</a:t>
            </a:r>
            <a:endParaRPr lang="zh-CN" altLang="en-US" sz="2400" dirty="0"/>
          </a:p>
        </p:txBody>
      </p:sp>
    </p:spTree>
    <p:extLst>
      <p:ext uri="{BB962C8B-B14F-4D97-AF65-F5344CB8AC3E}">
        <p14:creationId xmlns:p14="http://schemas.microsoft.com/office/powerpoint/2010/main" val="32538055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灯片编号占位符 5"/>
          <p:cNvSpPr>
            <a:spLocks noGrp="1"/>
          </p:cNvSpPr>
          <p:nvPr>
            <p:ph type="sldNum" sz="quarter" idx="12"/>
          </p:nvPr>
        </p:nvSpPr>
        <p:spPr>
          <a:noFill/>
        </p:spPr>
        <p:txBody>
          <a:bodyPr/>
          <a:lstStyle/>
          <a:p>
            <a:fld id="{7F2B9409-29A1-41E0-9F7A-830ACC99BD47}" type="slidenum">
              <a:rPr lang="zh-CN" altLang="en-US" smtClean="0"/>
              <a:pPr/>
              <a:t>156</a:t>
            </a:fld>
            <a:endParaRPr lang="en-US" altLang="zh-CN"/>
          </a:p>
        </p:txBody>
      </p:sp>
      <p:sp>
        <p:nvSpPr>
          <p:cNvPr id="89091" name="Rectangle 2"/>
          <p:cNvSpPr>
            <a:spLocks noGrp="1" noChangeArrowheads="1"/>
          </p:cNvSpPr>
          <p:nvPr>
            <p:ph type="title"/>
          </p:nvPr>
        </p:nvSpPr>
        <p:spPr>
          <a:noFill/>
        </p:spPr>
        <p:txBody>
          <a:bodyPr/>
          <a:lstStyle/>
          <a:p>
            <a:pPr eaLnBrk="1" hangingPunct="1"/>
            <a:r>
              <a:rPr lang="zh-CN" altLang="en-US" dirty="0"/>
              <a:t>事例显示</a:t>
            </a:r>
          </a:p>
        </p:txBody>
      </p:sp>
      <p:sp>
        <p:nvSpPr>
          <p:cNvPr id="89092" name="Rectangle 3"/>
          <p:cNvSpPr>
            <a:spLocks noGrp="1" noChangeArrowheads="1"/>
          </p:cNvSpPr>
          <p:nvPr>
            <p:ph type="body" idx="1"/>
          </p:nvPr>
        </p:nvSpPr>
        <p:spPr/>
        <p:txBody>
          <a:bodyPr/>
          <a:lstStyle/>
          <a:p>
            <a:pPr eaLnBrk="1" hangingPunct="1">
              <a:lnSpc>
                <a:spcPct val="80000"/>
              </a:lnSpc>
            </a:pPr>
            <a:r>
              <a:rPr lang="zh-CN" altLang="en-US" sz="2400" dirty="0">
                <a:solidFill>
                  <a:srgbClr val="000099"/>
                </a:solidFill>
              </a:rPr>
              <a:t>目的</a:t>
            </a:r>
            <a:endParaRPr lang="en-US" altLang="zh-CN" sz="2400" dirty="0">
              <a:solidFill>
                <a:srgbClr val="000099"/>
              </a:solidFill>
            </a:endParaRPr>
          </a:p>
          <a:p>
            <a:pPr lvl="1" eaLnBrk="1" hangingPunct="1">
              <a:lnSpc>
                <a:spcPct val="80000"/>
              </a:lnSpc>
            </a:pPr>
            <a:r>
              <a:rPr lang="zh-CN" altLang="en-US" sz="2000" dirty="0"/>
              <a:t>直观地显示每个事例中各子探测器的情况以及重建后的径迹，帮助查找问题。</a:t>
            </a:r>
          </a:p>
          <a:p>
            <a:pPr eaLnBrk="1" hangingPunct="1">
              <a:lnSpc>
                <a:spcPct val="80000"/>
              </a:lnSpc>
            </a:pPr>
            <a:r>
              <a:rPr lang="zh-CN" altLang="en-US" sz="2400" dirty="0">
                <a:solidFill>
                  <a:srgbClr val="000099"/>
                </a:solidFill>
              </a:rPr>
              <a:t>运行步骤</a:t>
            </a:r>
          </a:p>
          <a:p>
            <a:pPr lvl="1" eaLnBrk="1" hangingPunct="1">
              <a:lnSpc>
                <a:spcPct val="80000"/>
              </a:lnSpc>
            </a:pPr>
            <a:r>
              <a:rPr lang="zh-CN" altLang="en-US" sz="2000" dirty="0"/>
              <a:t>设置</a:t>
            </a:r>
            <a:r>
              <a:rPr lang="en-US" altLang="zh-CN" sz="2000" dirty="0"/>
              <a:t>BOSS</a:t>
            </a:r>
            <a:r>
              <a:rPr lang="zh-CN" altLang="en-US" sz="2000" dirty="0"/>
              <a:t>环境后，输入命令</a:t>
            </a:r>
            <a:r>
              <a:rPr lang="en-US" altLang="zh-CN" sz="2000" dirty="0"/>
              <a:t>besvis.exe</a:t>
            </a:r>
          </a:p>
          <a:p>
            <a:pPr lvl="1" eaLnBrk="1" hangingPunct="1">
              <a:lnSpc>
                <a:spcPct val="80000"/>
              </a:lnSpc>
            </a:pPr>
            <a:r>
              <a:rPr lang="zh-CN" altLang="en-US" sz="2000" dirty="0"/>
              <a:t>加载探测器几何文件：选择</a:t>
            </a:r>
            <a:r>
              <a:rPr lang="en-US" altLang="zh-CN" sz="2000" dirty="0" err="1"/>
              <a:t>geom.root</a:t>
            </a:r>
            <a:r>
              <a:rPr lang="zh-CN" altLang="en-US" sz="2000" dirty="0"/>
              <a:t>，单击</a:t>
            </a:r>
            <a:r>
              <a:rPr lang="zh-CN" altLang="en-US" sz="2000" dirty="0">
                <a:latin typeface="Arial" pitchFamily="34" charset="0"/>
              </a:rPr>
              <a:t>“</a:t>
            </a:r>
            <a:r>
              <a:rPr lang="en-US" altLang="zh-CN" sz="2000" dirty="0"/>
              <a:t>open</a:t>
            </a:r>
            <a:r>
              <a:rPr lang="en-US" altLang="zh-CN" sz="2000" dirty="0">
                <a:latin typeface="Arial" pitchFamily="34" charset="0"/>
              </a:rPr>
              <a:t>”</a:t>
            </a:r>
            <a:endParaRPr lang="en-US" altLang="zh-CN" sz="2000" dirty="0"/>
          </a:p>
          <a:p>
            <a:pPr lvl="1" eaLnBrk="1" hangingPunct="1">
              <a:lnSpc>
                <a:spcPct val="80000"/>
              </a:lnSpc>
            </a:pPr>
            <a:r>
              <a:rPr lang="zh-CN" altLang="en-US" sz="2000" dirty="0"/>
              <a:t>打开需要进行事例显示的文件：通过左上角小图标或</a:t>
            </a:r>
            <a:r>
              <a:rPr lang="en-US" altLang="zh-CN" sz="2000" dirty="0"/>
              <a:t>File</a:t>
            </a:r>
            <a:r>
              <a:rPr lang="zh-CN" altLang="en-US" sz="2000" dirty="0"/>
              <a:t>菜单进入选择文件的窗口</a:t>
            </a:r>
          </a:p>
          <a:p>
            <a:pPr lvl="1" eaLnBrk="1" hangingPunct="1">
              <a:lnSpc>
                <a:spcPct val="80000"/>
              </a:lnSpc>
            </a:pPr>
            <a:r>
              <a:rPr lang="zh-CN" altLang="en-US" sz="2000" dirty="0"/>
              <a:t>通过工具栏选择合适的显示方式</a:t>
            </a:r>
          </a:p>
          <a:p>
            <a:pPr lvl="2" eaLnBrk="1" hangingPunct="1">
              <a:lnSpc>
                <a:spcPct val="80000"/>
              </a:lnSpc>
            </a:pPr>
            <a:r>
              <a:rPr lang="zh-CN" altLang="en-US" sz="1800" dirty="0"/>
              <a:t>通过左下角工具条选择合适的视图</a:t>
            </a:r>
          </a:p>
          <a:p>
            <a:pPr lvl="2" eaLnBrk="1" hangingPunct="1">
              <a:lnSpc>
                <a:spcPct val="80000"/>
              </a:lnSpc>
            </a:pPr>
            <a:r>
              <a:rPr lang="zh-CN" altLang="en-US" sz="1800" dirty="0"/>
              <a:t>上方工具栏可设置显示比例等</a:t>
            </a:r>
          </a:p>
          <a:p>
            <a:pPr lvl="2" eaLnBrk="1" hangingPunct="1">
              <a:lnSpc>
                <a:spcPct val="80000"/>
              </a:lnSpc>
            </a:pPr>
            <a:r>
              <a:rPr lang="zh-CN" altLang="en-US" sz="1800" dirty="0"/>
              <a:t>右侧工具栏可选择事例号、子探测器等</a:t>
            </a:r>
          </a:p>
          <a:p>
            <a:pPr eaLnBrk="1" hangingPunct="1">
              <a:lnSpc>
                <a:spcPct val="80000"/>
              </a:lnSpc>
            </a:pPr>
            <a:r>
              <a:rPr lang="zh-CN" altLang="en-US" sz="2400" dirty="0">
                <a:solidFill>
                  <a:srgbClr val="000099"/>
                </a:solidFill>
              </a:rPr>
              <a:t>目前可以用于事例显示的文件类型：*</a:t>
            </a:r>
            <a:r>
              <a:rPr lang="en-US" altLang="zh-CN" sz="2400" dirty="0">
                <a:solidFill>
                  <a:srgbClr val="000099"/>
                </a:solidFill>
              </a:rPr>
              <a:t>.</a:t>
            </a:r>
            <a:r>
              <a:rPr lang="en-US" altLang="zh-CN" sz="2400" dirty="0" err="1">
                <a:solidFill>
                  <a:srgbClr val="000099"/>
                </a:solidFill>
              </a:rPr>
              <a:t>rec</a:t>
            </a:r>
            <a:r>
              <a:rPr lang="en-US" altLang="zh-CN" sz="2400" dirty="0">
                <a:solidFill>
                  <a:srgbClr val="000099"/>
                </a:solidFill>
              </a:rPr>
              <a:t>, *.</a:t>
            </a:r>
            <a:r>
              <a:rPr lang="en-US" altLang="zh-CN" sz="2400" dirty="0" err="1">
                <a:solidFill>
                  <a:srgbClr val="000099"/>
                </a:solidFill>
              </a:rPr>
              <a:t>rtraw</a:t>
            </a:r>
            <a:endParaRPr lang="en-US" altLang="zh-CN" sz="2400" dirty="0">
              <a:solidFill>
                <a:srgbClr val="000099"/>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灯片编号占位符 3"/>
          <p:cNvSpPr>
            <a:spLocks noGrp="1"/>
          </p:cNvSpPr>
          <p:nvPr>
            <p:ph type="sldNum" sz="quarter" idx="12"/>
          </p:nvPr>
        </p:nvSpPr>
        <p:spPr>
          <a:noFill/>
        </p:spPr>
        <p:txBody>
          <a:bodyPr/>
          <a:lstStyle/>
          <a:p>
            <a:fld id="{AD54EF01-6F98-4602-8CF9-FA5DBF6859EC}" type="slidenum">
              <a:rPr lang="zh-CN" altLang="en-US" smtClean="0"/>
              <a:pPr/>
              <a:t>157</a:t>
            </a:fld>
            <a:endParaRPr lang="en-US" altLang="zh-CN"/>
          </a:p>
        </p:txBody>
      </p:sp>
      <p:pic>
        <p:nvPicPr>
          <p:cNvPr id="90115" name="Picture 2" descr="besvis01"/>
          <p:cNvPicPr>
            <a:picLocks noChangeAspect="1" noChangeArrowheads="1"/>
          </p:cNvPicPr>
          <p:nvPr/>
        </p:nvPicPr>
        <p:blipFill>
          <a:blip r:embed="rId2" cstate="print"/>
          <a:srcRect t="2696" r="20859" b="25439"/>
          <a:stretch>
            <a:fillRect/>
          </a:stretch>
        </p:blipFill>
        <p:spPr bwMode="auto">
          <a:xfrm>
            <a:off x="2208214" y="549275"/>
            <a:ext cx="7921625" cy="5754688"/>
          </a:xfrm>
          <a:prstGeom prst="rect">
            <a:avLst/>
          </a:prstGeom>
          <a:noFill/>
          <a:ln w="9525">
            <a:noFill/>
            <a:miter lim="800000"/>
            <a:headEnd/>
            <a:tailEnd/>
          </a:ln>
        </p:spPr>
      </p:pic>
      <p:sp>
        <p:nvSpPr>
          <p:cNvPr id="90116" name="Oval 3"/>
          <p:cNvSpPr>
            <a:spLocks noChangeArrowheads="1"/>
          </p:cNvSpPr>
          <p:nvPr/>
        </p:nvSpPr>
        <p:spPr bwMode="auto">
          <a:xfrm>
            <a:off x="4152901" y="2636838"/>
            <a:ext cx="1008063" cy="215900"/>
          </a:xfrm>
          <a:prstGeom prst="ellipse">
            <a:avLst/>
          </a:prstGeom>
          <a:noFill/>
          <a:ln w="9525">
            <a:solidFill>
              <a:srgbClr val="CC0000"/>
            </a:solidFill>
            <a:round/>
            <a:headEnd/>
            <a:tailEnd/>
          </a:ln>
        </p:spPr>
        <p:txBody>
          <a:bodyPr wrap="none" anchor="ctr"/>
          <a:lstStyle/>
          <a:p>
            <a:endParaRPr lang="zh-CN" altLang="en-US"/>
          </a:p>
        </p:txBody>
      </p:sp>
      <p:sp>
        <p:nvSpPr>
          <p:cNvPr id="2" name="TextBox 1">
            <a:extLst>
              <a:ext uri="{FF2B5EF4-FFF2-40B4-BE49-F238E27FC236}">
                <a16:creationId xmlns:a16="http://schemas.microsoft.com/office/drawing/2014/main" id="{159B0A07-4E45-AD4D-8C48-F0918B9BF696}"/>
              </a:ext>
            </a:extLst>
          </p:cNvPr>
          <p:cNvSpPr txBox="1"/>
          <p:nvPr/>
        </p:nvSpPr>
        <p:spPr>
          <a:xfrm>
            <a:off x="2469492" y="4586358"/>
            <a:ext cx="2664296" cy="707886"/>
          </a:xfrm>
          <a:prstGeom prst="rect">
            <a:avLst/>
          </a:prstGeom>
          <a:noFill/>
        </p:spPr>
        <p:txBody>
          <a:bodyPr wrap="square" rtlCol="0">
            <a:spAutoFit/>
          </a:bodyPr>
          <a:lstStyle/>
          <a:p>
            <a:r>
              <a:rPr lang="zh-CN" altLang="en-US" sz="2000" dirty="0">
                <a:solidFill>
                  <a:srgbClr val="C00000"/>
                </a:solidFill>
              </a:rPr>
              <a:t>老版本有这一步，</a:t>
            </a:r>
            <a:endParaRPr lang="en-US" altLang="zh-CN" sz="2000" dirty="0">
              <a:solidFill>
                <a:srgbClr val="C00000"/>
              </a:solidFill>
            </a:endParaRPr>
          </a:p>
          <a:p>
            <a:r>
              <a:rPr lang="zh-CN" altLang="en-US" sz="2000" dirty="0">
                <a:solidFill>
                  <a:srgbClr val="C00000"/>
                </a:solidFill>
              </a:rPr>
              <a:t>新版本可能没有了</a:t>
            </a:r>
            <a:endParaRPr lang="en-US" sz="2000" dirty="0">
              <a:solidFill>
                <a:srgbClr val="C00000"/>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灯片编号占位符 3"/>
          <p:cNvSpPr>
            <a:spLocks noGrp="1"/>
          </p:cNvSpPr>
          <p:nvPr>
            <p:ph type="sldNum" sz="quarter" idx="12"/>
          </p:nvPr>
        </p:nvSpPr>
        <p:spPr>
          <a:noFill/>
        </p:spPr>
        <p:txBody>
          <a:bodyPr/>
          <a:lstStyle/>
          <a:p>
            <a:fld id="{8C3C92C1-D2DE-43F1-9A91-8E8F421D3644}" type="slidenum">
              <a:rPr lang="zh-CN" altLang="en-US" smtClean="0"/>
              <a:pPr/>
              <a:t>158</a:t>
            </a:fld>
            <a:endParaRPr lang="en-US" altLang="zh-CN"/>
          </a:p>
        </p:txBody>
      </p:sp>
      <p:pic>
        <p:nvPicPr>
          <p:cNvPr id="91139" name="Picture 4" descr="besvis03"/>
          <p:cNvPicPr>
            <a:picLocks noChangeAspect="1" noChangeArrowheads="1"/>
          </p:cNvPicPr>
          <p:nvPr/>
        </p:nvPicPr>
        <p:blipFill>
          <a:blip r:embed="rId2" cstate="print"/>
          <a:srcRect l="4141" t="2946" r="17305" b="25439"/>
          <a:stretch>
            <a:fillRect/>
          </a:stretch>
        </p:blipFill>
        <p:spPr bwMode="auto">
          <a:xfrm>
            <a:off x="1992313" y="188913"/>
            <a:ext cx="8210550" cy="5988050"/>
          </a:xfrm>
          <a:prstGeom prst="rect">
            <a:avLst/>
          </a:prstGeom>
          <a:noFill/>
          <a:ln w="9525">
            <a:noFill/>
            <a:miter lim="800000"/>
            <a:headEnd/>
            <a:tailEnd/>
          </a:ln>
        </p:spPr>
      </p:pic>
      <p:sp>
        <p:nvSpPr>
          <p:cNvPr id="91140" name="Text Box 6"/>
          <p:cNvSpPr txBox="1">
            <a:spLocks noChangeArrowheads="1"/>
          </p:cNvSpPr>
          <p:nvPr/>
        </p:nvSpPr>
        <p:spPr bwMode="auto">
          <a:xfrm>
            <a:off x="5375275" y="4292600"/>
            <a:ext cx="2305050" cy="369332"/>
          </a:xfrm>
          <a:prstGeom prst="rect">
            <a:avLst/>
          </a:prstGeom>
          <a:solidFill>
            <a:srgbClr val="FFFF99"/>
          </a:solidFill>
          <a:ln w="9525">
            <a:noFill/>
            <a:miter lim="800000"/>
            <a:headEnd/>
            <a:tailEnd/>
          </a:ln>
        </p:spPr>
        <p:txBody>
          <a:bodyPr>
            <a:spAutoFit/>
          </a:bodyPr>
          <a:lstStyle/>
          <a:p>
            <a:pPr>
              <a:spcBef>
                <a:spcPct val="50000"/>
              </a:spcBef>
            </a:pPr>
            <a:r>
              <a:rPr lang="zh-CN" altLang="en-US"/>
              <a:t>选择文件类型</a:t>
            </a:r>
          </a:p>
        </p:txBody>
      </p:sp>
      <p:sp>
        <p:nvSpPr>
          <p:cNvPr id="91141" name="Line 7"/>
          <p:cNvSpPr>
            <a:spLocks noChangeShapeType="1"/>
          </p:cNvSpPr>
          <p:nvPr/>
        </p:nvSpPr>
        <p:spPr bwMode="auto">
          <a:xfrm>
            <a:off x="5664201" y="3716338"/>
            <a:ext cx="360363" cy="576262"/>
          </a:xfrm>
          <a:prstGeom prst="line">
            <a:avLst/>
          </a:prstGeom>
          <a:noFill/>
          <a:ln w="9525">
            <a:solidFill>
              <a:schemeClr val="tx1"/>
            </a:solidFill>
            <a:round/>
            <a:headEnd/>
            <a:tailEnd type="triangle" w="med" len="med"/>
          </a:ln>
        </p:spPr>
        <p:txBody>
          <a:bodyPr/>
          <a:lstStyle/>
          <a:p>
            <a:endParaRPr lang="zh-CN" altLang="en-US"/>
          </a:p>
        </p:txBody>
      </p:sp>
      <p:sp>
        <p:nvSpPr>
          <p:cNvPr id="91142" name="Text Box 8"/>
          <p:cNvSpPr txBox="1">
            <a:spLocks noChangeArrowheads="1"/>
          </p:cNvSpPr>
          <p:nvPr/>
        </p:nvSpPr>
        <p:spPr bwMode="auto">
          <a:xfrm>
            <a:off x="4727576" y="2349500"/>
            <a:ext cx="1439863" cy="369332"/>
          </a:xfrm>
          <a:prstGeom prst="rect">
            <a:avLst/>
          </a:prstGeom>
          <a:solidFill>
            <a:srgbClr val="FFFF99"/>
          </a:solidFill>
          <a:ln w="9525">
            <a:noFill/>
            <a:miter lim="800000"/>
            <a:headEnd/>
            <a:tailEnd/>
          </a:ln>
        </p:spPr>
        <p:txBody>
          <a:bodyPr>
            <a:spAutoFit/>
          </a:bodyPr>
          <a:lstStyle/>
          <a:p>
            <a:pPr>
              <a:spcBef>
                <a:spcPct val="50000"/>
              </a:spcBef>
            </a:pPr>
            <a:r>
              <a:rPr lang="zh-CN" altLang="en-US"/>
              <a:t>选择文件</a:t>
            </a:r>
          </a:p>
        </p:txBody>
      </p:sp>
      <p:sp>
        <p:nvSpPr>
          <p:cNvPr id="91143" name="Line 9"/>
          <p:cNvSpPr>
            <a:spLocks noChangeShapeType="1"/>
          </p:cNvSpPr>
          <p:nvPr/>
        </p:nvSpPr>
        <p:spPr bwMode="auto">
          <a:xfrm>
            <a:off x="4367213" y="2349501"/>
            <a:ext cx="360362" cy="142875"/>
          </a:xfrm>
          <a:prstGeom prst="line">
            <a:avLst/>
          </a:prstGeom>
          <a:noFill/>
          <a:ln w="9525">
            <a:solidFill>
              <a:schemeClr val="tx1"/>
            </a:solidFill>
            <a:round/>
            <a:headEnd/>
            <a:tailEnd type="triangle" w="med" len="med"/>
          </a:ln>
        </p:spPr>
        <p:txBody>
          <a:bodyPr/>
          <a:lstStyle/>
          <a:p>
            <a:endParaRPr lang="zh-CN" alt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灯片编号占位符 3"/>
          <p:cNvSpPr>
            <a:spLocks noGrp="1"/>
          </p:cNvSpPr>
          <p:nvPr>
            <p:ph type="sldNum" sz="quarter" idx="12"/>
          </p:nvPr>
        </p:nvSpPr>
        <p:spPr>
          <a:noFill/>
        </p:spPr>
        <p:txBody>
          <a:bodyPr/>
          <a:lstStyle/>
          <a:p>
            <a:fld id="{259E2EFD-78A2-4A08-A576-5F45B268FF75}" type="slidenum">
              <a:rPr lang="zh-CN" altLang="en-US" smtClean="0"/>
              <a:pPr/>
              <a:t>159</a:t>
            </a:fld>
            <a:endParaRPr lang="en-US" altLang="zh-CN"/>
          </a:p>
        </p:txBody>
      </p:sp>
      <p:pic>
        <p:nvPicPr>
          <p:cNvPr id="92163" name="Picture 4" descr="besvis04"/>
          <p:cNvPicPr>
            <a:picLocks noChangeAspect="1" noChangeArrowheads="1"/>
          </p:cNvPicPr>
          <p:nvPr/>
        </p:nvPicPr>
        <p:blipFill>
          <a:blip r:embed="rId2" cstate="print"/>
          <a:srcRect l="4141" t="2946" r="17317" b="25423"/>
          <a:stretch>
            <a:fillRect/>
          </a:stretch>
        </p:blipFill>
        <p:spPr bwMode="auto">
          <a:xfrm>
            <a:off x="1992313" y="260351"/>
            <a:ext cx="8280400" cy="6042025"/>
          </a:xfrm>
          <a:prstGeom prst="rect">
            <a:avLst/>
          </a:prstGeom>
          <a:noFill/>
          <a:ln w="9525">
            <a:noFill/>
            <a:miter lim="800000"/>
            <a:headEnd/>
            <a:tailEnd/>
          </a:ln>
        </p:spPr>
      </p:pic>
      <p:sp>
        <p:nvSpPr>
          <p:cNvPr id="92164" name="Oval 5"/>
          <p:cNvSpPr>
            <a:spLocks noChangeArrowheads="1"/>
          </p:cNvSpPr>
          <p:nvPr/>
        </p:nvSpPr>
        <p:spPr bwMode="auto">
          <a:xfrm>
            <a:off x="1847851" y="5661026"/>
            <a:ext cx="1008063" cy="288925"/>
          </a:xfrm>
          <a:prstGeom prst="ellipse">
            <a:avLst/>
          </a:prstGeom>
          <a:noFill/>
          <a:ln w="28575">
            <a:solidFill>
              <a:srgbClr val="0000CC"/>
            </a:solidFill>
            <a:round/>
            <a:headEnd/>
            <a:tailEnd/>
          </a:ln>
        </p:spPr>
        <p:txBody>
          <a:bodyPr wrap="none" anchor="ctr"/>
          <a:lstStyle/>
          <a:p>
            <a:pPr algn="ctr"/>
            <a:endParaRPr lang="zh-CN" altLang="en-US"/>
          </a:p>
        </p:txBody>
      </p:sp>
      <p:sp>
        <p:nvSpPr>
          <p:cNvPr id="92165" name="Text Box 6"/>
          <p:cNvSpPr txBox="1">
            <a:spLocks noChangeArrowheads="1"/>
          </p:cNvSpPr>
          <p:nvPr/>
        </p:nvSpPr>
        <p:spPr bwMode="auto">
          <a:xfrm>
            <a:off x="2927350" y="5445126"/>
            <a:ext cx="1873250" cy="396875"/>
          </a:xfrm>
          <a:prstGeom prst="rect">
            <a:avLst/>
          </a:prstGeom>
          <a:solidFill>
            <a:srgbClr val="FFFF99"/>
          </a:solidFill>
          <a:ln w="9525">
            <a:noFill/>
            <a:miter lim="800000"/>
            <a:headEnd/>
            <a:tailEnd/>
          </a:ln>
        </p:spPr>
        <p:txBody>
          <a:bodyPr>
            <a:spAutoFit/>
          </a:bodyPr>
          <a:lstStyle/>
          <a:p>
            <a:pPr>
              <a:spcBef>
                <a:spcPct val="50000"/>
              </a:spcBef>
            </a:pPr>
            <a:r>
              <a:rPr lang="zh-CN" altLang="en-US" sz="2000"/>
              <a:t>选择视图方式</a:t>
            </a:r>
          </a:p>
        </p:txBody>
      </p:sp>
      <p:sp>
        <p:nvSpPr>
          <p:cNvPr id="92166" name="Oval 7"/>
          <p:cNvSpPr>
            <a:spLocks noChangeArrowheads="1"/>
          </p:cNvSpPr>
          <p:nvPr/>
        </p:nvSpPr>
        <p:spPr bwMode="auto">
          <a:xfrm>
            <a:off x="8040688" y="692150"/>
            <a:ext cx="2303462" cy="431800"/>
          </a:xfrm>
          <a:prstGeom prst="ellipse">
            <a:avLst/>
          </a:prstGeom>
          <a:noFill/>
          <a:ln w="28575">
            <a:solidFill>
              <a:srgbClr val="CC0000"/>
            </a:solidFill>
            <a:round/>
            <a:headEnd/>
            <a:tailEnd/>
          </a:ln>
        </p:spPr>
        <p:txBody>
          <a:bodyPr wrap="none"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800CA662-5FAD-46C7-A701-EE608B1F36D3}" type="slidenum">
              <a:rPr lang="zh-CN" altLang="en-US" smtClean="0"/>
              <a:t>16</a:t>
            </a:fld>
            <a:endParaRPr lang="zh-CN" altLang="en-US"/>
          </a:p>
        </p:txBody>
      </p:sp>
      <p:sp>
        <p:nvSpPr>
          <p:cNvPr id="11" name="标题 10">
            <a:extLst>
              <a:ext uri="{FF2B5EF4-FFF2-40B4-BE49-F238E27FC236}">
                <a16:creationId xmlns:a16="http://schemas.microsoft.com/office/drawing/2014/main" id="{D863A05F-8188-4D82-8D87-D3623AC0D8AC}"/>
              </a:ext>
            </a:extLst>
          </p:cNvPr>
          <p:cNvSpPr>
            <a:spLocks noGrp="1"/>
          </p:cNvSpPr>
          <p:nvPr>
            <p:ph type="title"/>
          </p:nvPr>
        </p:nvSpPr>
        <p:spPr/>
        <p:txBody>
          <a:bodyPr/>
          <a:lstStyle/>
          <a:p>
            <a:r>
              <a:rPr lang="en-US" altLang="zh-CN" dirty="0"/>
              <a:t>BESIII</a:t>
            </a:r>
            <a:r>
              <a:rPr lang="zh-CN" altLang="en-US" dirty="0"/>
              <a:t>数据处理和物理分析流程</a:t>
            </a:r>
          </a:p>
        </p:txBody>
      </p:sp>
      <p:pic>
        <p:nvPicPr>
          <p:cNvPr id="8" name="图片 7">
            <a:extLst>
              <a:ext uri="{FF2B5EF4-FFF2-40B4-BE49-F238E27FC236}">
                <a16:creationId xmlns:a16="http://schemas.microsoft.com/office/drawing/2014/main" id="{4FE04FE7-BA5A-4E33-814A-B9174DA08940}"/>
              </a:ext>
            </a:extLst>
          </p:cNvPr>
          <p:cNvPicPr>
            <a:picLocks noChangeAspect="1"/>
          </p:cNvPicPr>
          <p:nvPr/>
        </p:nvPicPr>
        <p:blipFill>
          <a:blip r:embed="rId2"/>
          <a:stretch>
            <a:fillRect/>
          </a:stretch>
        </p:blipFill>
        <p:spPr>
          <a:xfrm>
            <a:off x="1847528" y="1052736"/>
            <a:ext cx="7877721" cy="3117354"/>
          </a:xfrm>
          <a:prstGeom prst="rect">
            <a:avLst/>
          </a:prstGeom>
        </p:spPr>
      </p:pic>
      <p:sp>
        <p:nvSpPr>
          <p:cNvPr id="13" name="TextBox 9">
            <a:extLst>
              <a:ext uri="{FF2B5EF4-FFF2-40B4-BE49-F238E27FC236}">
                <a16:creationId xmlns:a16="http://schemas.microsoft.com/office/drawing/2014/main" id="{18473494-5B15-4939-BBE2-ED40FFCDCD66}"/>
              </a:ext>
            </a:extLst>
          </p:cNvPr>
          <p:cNvSpPr txBox="1"/>
          <p:nvPr/>
        </p:nvSpPr>
        <p:spPr>
          <a:xfrm>
            <a:off x="1343472" y="4581128"/>
            <a:ext cx="9001000" cy="461665"/>
          </a:xfrm>
          <a:prstGeom prst="rect">
            <a:avLst/>
          </a:prstGeom>
          <a:solidFill>
            <a:srgbClr val="FFFFCC"/>
          </a:solidFill>
        </p:spPr>
        <p:txBody>
          <a:bodyPr wrap="square" rtlCol="0">
            <a:spAutoFit/>
          </a:bodyPr>
          <a:lstStyle/>
          <a:p>
            <a:r>
              <a:rPr lang="zh-CN" altLang="en-US" sz="2400" b="1" dirty="0">
                <a:solidFill>
                  <a:srgbClr val="C00000"/>
                </a:solidFill>
              </a:rPr>
              <a:t>重建</a:t>
            </a:r>
            <a:r>
              <a:rPr lang="zh-CN" altLang="en-US" sz="2000" dirty="0"/>
              <a:t>：探测器记录的原始数据转化为粒子的动量、能量和运动方向等物理量</a:t>
            </a:r>
          </a:p>
        </p:txBody>
      </p:sp>
      <p:sp>
        <p:nvSpPr>
          <p:cNvPr id="14" name="TextBox 8">
            <a:extLst>
              <a:ext uri="{FF2B5EF4-FFF2-40B4-BE49-F238E27FC236}">
                <a16:creationId xmlns:a16="http://schemas.microsoft.com/office/drawing/2014/main" id="{FD27F865-029D-42DF-8558-76DB0784FB47}"/>
              </a:ext>
            </a:extLst>
          </p:cNvPr>
          <p:cNvSpPr txBox="1"/>
          <p:nvPr/>
        </p:nvSpPr>
        <p:spPr>
          <a:xfrm>
            <a:off x="1343472" y="5288118"/>
            <a:ext cx="9001000" cy="769441"/>
          </a:xfrm>
          <a:prstGeom prst="rect">
            <a:avLst/>
          </a:prstGeom>
          <a:solidFill>
            <a:srgbClr val="FFFFCC"/>
          </a:solidFill>
        </p:spPr>
        <p:txBody>
          <a:bodyPr wrap="square" rtlCol="0">
            <a:spAutoFit/>
          </a:bodyPr>
          <a:lstStyle/>
          <a:p>
            <a:r>
              <a:rPr lang="zh-CN" altLang="en-US" sz="2400" b="1" dirty="0">
                <a:solidFill>
                  <a:srgbClr val="C00000"/>
                </a:solidFill>
              </a:rPr>
              <a:t>刻度</a:t>
            </a:r>
            <a:r>
              <a:rPr lang="zh-CN" altLang="en-US" sz="2000" dirty="0"/>
              <a:t>：标定电子学信号与物理测量量之间转换关系，并消除实验外部条件（如温度、气压）和探测器本身条件（如入射位置、电缆长度）对信号探测的影响</a:t>
            </a:r>
          </a:p>
        </p:txBody>
      </p:sp>
    </p:spTree>
    <p:extLst>
      <p:ext uri="{BB962C8B-B14F-4D97-AF65-F5344CB8AC3E}">
        <p14:creationId xmlns:p14="http://schemas.microsoft.com/office/powerpoint/2010/main" val="7925803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灯片编号占位符 3"/>
          <p:cNvSpPr>
            <a:spLocks noGrp="1"/>
          </p:cNvSpPr>
          <p:nvPr>
            <p:ph type="sldNum" sz="quarter" idx="12"/>
          </p:nvPr>
        </p:nvSpPr>
        <p:spPr>
          <a:noFill/>
        </p:spPr>
        <p:txBody>
          <a:bodyPr/>
          <a:lstStyle/>
          <a:p>
            <a:fld id="{A32D3F57-971B-409C-BECA-28F2949A53E6}" type="slidenum">
              <a:rPr lang="zh-CN" altLang="en-US" smtClean="0"/>
              <a:pPr/>
              <a:t>160</a:t>
            </a:fld>
            <a:endParaRPr lang="en-US" altLang="zh-CN"/>
          </a:p>
        </p:txBody>
      </p:sp>
      <p:pic>
        <p:nvPicPr>
          <p:cNvPr id="93187" name="Picture 4" descr="besvis07"/>
          <p:cNvPicPr>
            <a:picLocks noChangeAspect="1" noChangeArrowheads="1"/>
          </p:cNvPicPr>
          <p:nvPr/>
        </p:nvPicPr>
        <p:blipFill>
          <a:blip r:embed="rId2" cstate="print"/>
          <a:srcRect l="4128" t="2946" r="17317" b="25439"/>
          <a:stretch>
            <a:fillRect/>
          </a:stretch>
        </p:blipFill>
        <p:spPr bwMode="auto">
          <a:xfrm>
            <a:off x="1992314" y="188914"/>
            <a:ext cx="8135937" cy="5934075"/>
          </a:xfrm>
          <a:prstGeom prst="rect">
            <a:avLst/>
          </a:prstGeom>
          <a:noFill/>
          <a:ln w="9525">
            <a:noFill/>
            <a:miter lim="800000"/>
            <a:headEnd/>
            <a:tailEnd/>
          </a:ln>
        </p:spPr>
      </p:pic>
      <p:sp>
        <p:nvSpPr>
          <p:cNvPr id="93188" name="Text Box 3"/>
          <p:cNvSpPr txBox="1">
            <a:spLocks noChangeArrowheads="1"/>
          </p:cNvSpPr>
          <p:nvPr/>
        </p:nvSpPr>
        <p:spPr bwMode="auto">
          <a:xfrm>
            <a:off x="5591175" y="4941888"/>
            <a:ext cx="1296988" cy="336550"/>
          </a:xfrm>
          <a:prstGeom prst="rect">
            <a:avLst/>
          </a:prstGeom>
          <a:noFill/>
          <a:ln w="9525">
            <a:noFill/>
            <a:miter lim="800000"/>
            <a:headEnd/>
            <a:tailEnd/>
          </a:ln>
        </p:spPr>
        <p:txBody>
          <a:bodyPr>
            <a:spAutoFit/>
          </a:bodyPr>
          <a:lstStyle/>
          <a:p>
            <a:pPr>
              <a:spcBef>
                <a:spcPct val="50000"/>
              </a:spcBef>
            </a:pPr>
            <a:r>
              <a:rPr lang="en-US" altLang="zh-CN" sz="1600"/>
              <a:t>MUC hit</a:t>
            </a:r>
          </a:p>
        </p:txBody>
      </p:sp>
      <p:sp>
        <p:nvSpPr>
          <p:cNvPr id="93189" name="Text Box 5"/>
          <p:cNvSpPr txBox="1">
            <a:spLocks noChangeArrowheads="1"/>
          </p:cNvSpPr>
          <p:nvPr/>
        </p:nvSpPr>
        <p:spPr bwMode="auto">
          <a:xfrm>
            <a:off x="8759826" y="3500439"/>
            <a:ext cx="1368425" cy="396875"/>
          </a:xfrm>
          <a:prstGeom prst="rect">
            <a:avLst/>
          </a:prstGeom>
          <a:noFill/>
          <a:ln w="9525">
            <a:noFill/>
            <a:miter lim="800000"/>
            <a:headEnd/>
            <a:tailEnd/>
          </a:ln>
        </p:spPr>
        <p:txBody>
          <a:bodyPr>
            <a:spAutoFit/>
          </a:bodyPr>
          <a:lstStyle/>
          <a:p>
            <a:pPr>
              <a:spcBef>
                <a:spcPct val="50000"/>
              </a:spcBef>
            </a:pPr>
            <a:r>
              <a:rPr lang="zh-CN" altLang="en-US" sz="2000"/>
              <a:t>选择事例</a:t>
            </a:r>
          </a:p>
        </p:txBody>
      </p:sp>
      <p:sp>
        <p:nvSpPr>
          <p:cNvPr id="93190" name="Line 6"/>
          <p:cNvSpPr>
            <a:spLocks noChangeShapeType="1"/>
          </p:cNvSpPr>
          <p:nvPr/>
        </p:nvSpPr>
        <p:spPr bwMode="auto">
          <a:xfrm flipH="1">
            <a:off x="9480550" y="1916114"/>
            <a:ext cx="215900" cy="1512887"/>
          </a:xfrm>
          <a:prstGeom prst="line">
            <a:avLst/>
          </a:prstGeom>
          <a:noFill/>
          <a:ln w="9525">
            <a:solidFill>
              <a:schemeClr val="tx1"/>
            </a:solidFill>
            <a:round/>
            <a:headEnd/>
            <a:tailEnd type="triangle" w="med" len="med"/>
          </a:ln>
        </p:spPr>
        <p:txBody>
          <a:bodyPr/>
          <a:lstStyle/>
          <a:p>
            <a:endParaRPr lang="zh-CN" alt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灯片编号占位符 3"/>
          <p:cNvSpPr>
            <a:spLocks noGrp="1"/>
          </p:cNvSpPr>
          <p:nvPr>
            <p:ph type="sldNum" sz="quarter" idx="12"/>
          </p:nvPr>
        </p:nvSpPr>
        <p:spPr>
          <a:noFill/>
        </p:spPr>
        <p:txBody>
          <a:bodyPr/>
          <a:lstStyle/>
          <a:p>
            <a:fld id="{1AE02DBC-0B2C-40BA-B729-63425F78A5B7}" type="slidenum">
              <a:rPr lang="zh-CN" altLang="en-US" smtClean="0"/>
              <a:pPr/>
              <a:t>161</a:t>
            </a:fld>
            <a:endParaRPr lang="en-US" altLang="zh-CN"/>
          </a:p>
        </p:txBody>
      </p:sp>
      <p:pic>
        <p:nvPicPr>
          <p:cNvPr id="94211" name="Picture 16" descr="besvis08"/>
          <p:cNvPicPr>
            <a:picLocks noChangeAspect="1" noChangeArrowheads="1"/>
          </p:cNvPicPr>
          <p:nvPr/>
        </p:nvPicPr>
        <p:blipFill>
          <a:blip r:embed="rId2" cstate="print"/>
          <a:srcRect l="4005" t="3000" r="17043" b="25232"/>
          <a:stretch>
            <a:fillRect/>
          </a:stretch>
        </p:blipFill>
        <p:spPr bwMode="auto">
          <a:xfrm>
            <a:off x="2208213" y="476251"/>
            <a:ext cx="7823200" cy="5688013"/>
          </a:xfrm>
          <a:prstGeom prst="rect">
            <a:avLst/>
          </a:prstGeom>
          <a:noFill/>
          <a:ln w="9525">
            <a:noFill/>
            <a:miter lim="800000"/>
            <a:headEnd/>
            <a:tailEnd/>
          </a:ln>
        </p:spPr>
      </p:pic>
      <p:sp>
        <p:nvSpPr>
          <p:cNvPr id="94212" name="Text Box 5"/>
          <p:cNvSpPr txBox="1">
            <a:spLocks noChangeArrowheads="1"/>
          </p:cNvSpPr>
          <p:nvPr/>
        </p:nvSpPr>
        <p:spPr bwMode="auto">
          <a:xfrm>
            <a:off x="5735639" y="2582863"/>
            <a:ext cx="1584325" cy="336550"/>
          </a:xfrm>
          <a:prstGeom prst="rect">
            <a:avLst/>
          </a:prstGeom>
          <a:noFill/>
          <a:ln w="9525">
            <a:noFill/>
            <a:miter lim="800000"/>
            <a:headEnd/>
            <a:tailEnd/>
          </a:ln>
        </p:spPr>
        <p:txBody>
          <a:bodyPr>
            <a:spAutoFit/>
          </a:bodyPr>
          <a:lstStyle/>
          <a:p>
            <a:pPr>
              <a:spcBef>
                <a:spcPct val="50000"/>
              </a:spcBef>
            </a:pPr>
            <a:r>
              <a:rPr lang="en-US" altLang="zh-CN" sz="1600"/>
              <a:t>MDC axial hit</a:t>
            </a:r>
          </a:p>
        </p:txBody>
      </p:sp>
      <p:sp>
        <p:nvSpPr>
          <p:cNvPr id="94213" name="Line 6"/>
          <p:cNvSpPr>
            <a:spLocks noChangeShapeType="1"/>
          </p:cNvSpPr>
          <p:nvPr/>
        </p:nvSpPr>
        <p:spPr bwMode="auto">
          <a:xfrm flipV="1">
            <a:off x="5375275" y="2870201"/>
            <a:ext cx="433388" cy="144463"/>
          </a:xfrm>
          <a:prstGeom prst="line">
            <a:avLst/>
          </a:prstGeom>
          <a:noFill/>
          <a:ln w="9525">
            <a:solidFill>
              <a:schemeClr val="tx1"/>
            </a:solidFill>
            <a:round/>
            <a:headEnd/>
            <a:tailEnd type="triangle" w="med" len="med"/>
          </a:ln>
        </p:spPr>
        <p:txBody>
          <a:bodyPr/>
          <a:lstStyle/>
          <a:p>
            <a:endParaRPr lang="zh-CN" altLang="en-US"/>
          </a:p>
        </p:txBody>
      </p:sp>
      <p:sp>
        <p:nvSpPr>
          <p:cNvPr id="94214" name="Text Box 10"/>
          <p:cNvSpPr txBox="1">
            <a:spLocks noChangeArrowheads="1"/>
          </p:cNvSpPr>
          <p:nvPr/>
        </p:nvSpPr>
        <p:spPr bwMode="auto">
          <a:xfrm>
            <a:off x="4511676" y="3949700"/>
            <a:ext cx="1655763" cy="336550"/>
          </a:xfrm>
          <a:prstGeom prst="rect">
            <a:avLst/>
          </a:prstGeom>
          <a:noFill/>
          <a:ln w="9525">
            <a:noFill/>
            <a:miter lim="800000"/>
            <a:headEnd/>
            <a:tailEnd/>
          </a:ln>
        </p:spPr>
        <p:txBody>
          <a:bodyPr>
            <a:spAutoFit/>
          </a:bodyPr>
          <a:lstStyle/>
          <a:p>
            <a:pPr>
              <a:spcBef>
                <a:spcPct val="50000"/>
              </a:spcBef>
            </a:pPr>
            <a:r>
              <a:rPr lang="en-US" altLang="zh-CN" sz="1600"/>
              <a:t>MDC stereo hit</a:t>
            </a:r>
          </a:p>
        </p:txBody>
      </p:sp>
      <p:sp>
        <p:nvSpPr>
          <p:cNvPr id="94215" name="Text Box 14"/>
          <p:cNvSpPr txBox="1">
            <a:spLocks noChangeArrowheads="1"/>
          </p:cNvSpPr>
          <p:nvPr/>
        </p:nvSpPr>
        <p:spPr bwMode="auto">
          <a:xfrm>
            <a:off x="6383338" y="3014663"/>
            <a:ext cx="1225550" cy="336550"/>
          </a:xfrm>
          <a:prstGeom prst="rect">
            <a:avLst/>
          </a:prstGeom>
          <a:noFill/>
          <a:ln w="9525">
            <a:noFill/>
            <a:miter lim="800000"/>
            <a:headEnd/>
            <a:tailEnd/>
          </a:ln>
        </p:spPr>
        <p:txBody>
          <a:bodyPr>
            <a:spAutoFit/>
          </a:bodyPr>
          <a:lstStyle/>
          <a:p>
            <a:pPr>
              <a:spcBef>
                <a:spcPct val="50000"/>
              </a:spcBef>
            </a:pPr>
            <a:r>
              <a:rPr lang="en-US" altLang="zh-CN" sz="1600"/>
              <a:t>MDC track</a:t>
            </a:r>
          </a:p>
        </p:txBody>
      </p:sp>
      <p:sp>
        <p:nvSpPr>
          <p:cNvPr id="94216" name="Line 15"/>
          <p:cNvSpPr>
            <a:spLocks noChangeShapeType="1"/>
          </p:cNvSpPr>
          <p:nvPr/>
        </p:nvSpPr>
        <p:spPr bwMode="auto">
          <a:xfrm flipV="1">
            <a:off x="6024564" y="3230564"/>
            <a:ext cx="358775" cy="287337"/>
          </a:xfrm>
          <a:prstGeom prst="line">
            <a:avLst/>
          </a:prstGeom>
          <a:noFill/>
          <a:ln w="9525">
            <a:solidFill>
              <a:schemeClr val="tx1"/>
            </a:solidFill>
            <a:round/>
            <a:headEnd/>
            <a:tailEnd type="triangle" w="med" len="med"/>
          </a:ln>
        </p:spPr>
        <p:txBody>
          <a:bodyPr/>
          <a:lstStyle/>
          <a:p>
            <a:endParaRPr lang="zh-CN" altLang="en-US"/>
          </a:p>
        </p:txBody>
      </p:sp>
      <p:sp>
        <p:nvSpPr>
          <p:cNvPr id="94217" name="Line 17"/>
          <p:cNvSpPr>
            <a:spLocks noChangeShapeType="1"/>
          </p:cNvSpPr>
          <p:nvPr/>
        </p:nvSpPr>
        <p:spPr bwMode="auto">
          <a:xfrm>
            <a:off x="5016501" y="2941639"/>
            <a:ext cx="142875" cy="1081087"/>
          </a:xfrm>
          <a:prstGeom prst="line">
            <a:avLst/>
          </a:prstGeom>
          <a:noFill/>
          <a:ln w="9525">
            <a:solidFill>
              <a:schemeClr val="tx1"/>
            </a:solidFill>
            <a:round/>
            <a:headEnd/>
            <a:tailEnd type="triangle" w="med" len="med"/>
          </a:ln>
        </p:spPr>
        <p:txBody>
          <a:bodyPr/>
          <a:lstStyle/>
          <a:p>
            <a:endParaRPr lang="zh-CN" altLang="en-US"/>
          </a:p>
        </p:txBody>
      </p:sp>
      <p:sp>
        <p:nvSpPr>
          <p:cNvPr id="94218" name="Line 18"/>
          <p:cNvSpPr>
            <a:spLocks noChangeShapeType="1"/>
          </p:cNvSpPr>
          <p:nvPr/>
        </p:nvSpPr>
        <p:spPr bwMode="auto">
          <a:xfrm>
            <a:off x="4727576" y="3446464"/>
            <a:ext cx="360363" cy="503237"/>
          </a:xfrm>
          <a:prstGeom prst="line">
            <a:avLst/>
          </a:prstGeom>
          <a:noFill/>
          <a:ln w="9525">
            <a:solidFill>
              <a:schemeClr val="tx1"/>
            </a:solidFill>
            <a:round/>
            <a:headEnd/>
            <a:tailEnd type="triangle" w="med" len="med"/>
          </a:ln>
        </p:spPr>
        <p:txBody>
          <a:bodyPr/>
          <a:lstStyle/>
          <a:p>
            <a:endParaRPr lang="zh-CN" altLang="en-US"/>
          </a:p>
        </p:txBody>
      </p:sp>
      <p:sp>
        <p:nvSpPr>
          <p:cNvPr id="94219" name="Oval 19"/>
          <p:cNvSpPr>
            <a:spLocks noChangeArrowheads="1"/>
          </p:cNvSpPr>
          <p:nvPr/>
        </p:nvSpPr>
        <p:spPr bwMode="auto">
          <a:xfrm>
            <a:off x="8112125" y="1790701"/>
            <a:ext cx="865188" cy="3527425"/>
          </a:xfrm>
          <a:prstGeom prst="ellipse">
            <a:avLst/>
          </a:prstGeom>
          <a:noFill/>
          <a:ln w="9525">
            <a:solidFill>
              <a:srgbClr val="CC0000"/>
            </a:solidFill>
            <a:round/>
            <a:headEnd/>
            <a:tailEnd/>
          </a:ln>
        </p:spPr>
        <p:txBody>
          <a:bodyPr wrap="none" anchor="ctr"/>
          <a:lstStyle/>
          <a:p>
            <a:endParaRPr lang="zh-CN" altLang="en-US"/>
          </a:p>
        </p:txBody>
      </p:sp>
      <p:sp>
        <p:nvSpPr>
          <p:cNvPr id="94220" name="Text Box 20"/>
          <p:cNvSpPr txBox="1">
            <a:spLocks noChangeArrowheads="1"/>
          </p:cNvSpPr>
          <p:nvPr/>
        </p:nvSpPr>
        <p:spPr bwMode="auto">
          <a:xfrm>
            <a:off x="9048750" y="3157538"/>
            <a:ext cx="1295400" cy="825500"/>
          </a:xfrm>
          <a:prstGeom prst="rect">
            <a:avLst/>
          </a:prstGeom>
          <a:solidFill>
            <a:srgbClr val="FFFF99"/>
          </a:solidFill>
          <a:ln w="9525">
            <a:noFill/>
            <a:miter lim="800000"/>
            <a:headEnd/>
            <a:tailEnd/>
          </a:ln>
        </p:spPr>
        <p:txBody>
          <a:bodyPr>
            <a:spAutoFit/>
          </a:bodyPr>
          <a:lstStyle/>
          <a:p>
            <a:pPr>
              <a:spcBef>
                <a:spcPct val="50000"/>
              </a:spcBef>
            </a:pPr>
            <a:r>
              <a:rPr lang="zh-CN" altLang="en-US" sz="1600"/>
              <a:t>显示或关闭子探测器击中或径迹</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灯片编号占位符 3"/>
          <p:cNvSpPr>
            <a:spLocks noGrp="1"/>
          </p:cNvSpPr>
          <p:nvPr>
            <p:ph type="sldNum" sz="quarter" idx="12"/>
          </p:nvPr>
        </p:nvSpPr>
        <p:spPr>
          <a:noFill/>
        </p:spPr>
        <p:txBody>
          <a:bodyPr/>
          <a:lstStyle/>
          <a:p>
            <a:fld id="{C7F06831-E455-44AA-9E71-8EF7851D9A3E}" type="slidenum">
              <a:rPr lang="zh-CN" altLang="en-US" smtClean="0"/>
              <a:pPr/>
              <a:t>162</a:t>
            </a:fld>
            <a:endParaRPr lang="en-US" altLang="zh-CN"/>
          </a:p>
        </p:txBody>
      </p:sp>
      <p:pic>
        <p:nvPicPr>
          <p:cNvPr id="95235" name="Picture 4" descr="besvis10"/>
          <p:cNvPicPr>
            <a:picLocks noChangeAspect="1" noChangeArrowheads="1"/>
          </p:cNvPicPr>
          <p:nvPr/>
        </p:nvPicPr>
        <p:blipFill>
          <a:blip r:embed="rId2" cstate="print"/>
          <a:srcRect l="4005" t="3000" r="17043" b="25232"/>
          <a:stretch>
            <a:fillRect/>
          </a:stretch>
        </p:blipFill>
        <p:spPr bwMode="auto">
          <a:xfrm>
            <a:off x="2135188" y="279401"/>
            <a:ext cx="7969250" cy="5794375"/>
          </a:xfrm>
          <a:prstGeom prst="rect">
            <a:avLst/>
          </a:prstGeom>
          <a:noFill/>
          <a:ln w="9525">
            <a:noFill/>
            <a:miter lim="800000"/>
            <a:headEnd/>
            <a:tailEnd/>
          </a:ln>
        </p:spPr>
      </p:pic>
      <p:sp>
        <p:nvSpPr>
          <p:cNvPr id="95236" name="Text Box 5"/>
          <p:cNvSpPr txBox="1">
            <a:spLocks noChangeArrowheads="1"/>
          </p:cNvSpPr>
          <p:nvPr/>
        </p:nvSpPr>
        <p:spPr bwMode="auto">
          <a:xfrm>
            <a:off x="4367214" y="2420938"/>
            <a:ext cx="1584325" cy="366712"/>
          </a:xfrm>
          <a:prstGeom prst="rect">
            <a:avLst/>
          </a:prstGeom>
          <a:noFill/>
          <a:ln w="9525">
            <a:noFill/>
            <a:miter lim="800000"/>
            <a:headEnd/>
            <a:tailEnd/>
          </a:ln>
        </p:spPr>
        <p:txBody>
          <a:bodyPr>
            <a:spAutoFit/>
          </a:bodyPr>
          <a:lstStyle/>
          <a:p>
            <a:pPr>
              <a:spcBef>
                <a:spcPct val="50000"/>
              </a:spcBef>
            </a:pPr>
            <a:r>
              <a:rPr lang="en-US" altLang="zh-CN"/>
              <a:t>EMC shower</a:t>
            </a:r>
          </a:p>
        </p:txBody>
      </p:sp>
      <p:sp>
        <p:nvSpPr>
          <p:cNvPr id="95237" name="Line 6"/>
          <p:cNvSpPr>
            <a:spLocks noChangeShapeType="1"/>
          </p:cNvSpPr>
          <p:nvPr/>
        </p:nvSpPr>
        <p:spPr bwMode="auto">
          <a:xfrm>
            <a:off x="5159376" y="2276475"/>
            <a:ext cx="73025" cy="215900"/>
          </a:xfrm>
          <a:prstGeom prst="line">
            <a:avLst/>
          </a:prstGeom>
          <a:noFill/>
          <a:ln w="9525">
            <a:solidFill>
              <a:schemeClr val="tx1"/>
            </a:solidFill>
            <a:round/>
            <a:headEnd/>
            <a:tailEnd type="triangle" w="med" len="med"/>
          </a:ln>
        </p:spPr>
        <p:txBody>
          <a:bodyPr/>
          <a:lstStyle/>
          <a:p>
            <a:endParaRPr lang="zh-CN" altLang="en-US"/>
          </a:p>
        </p:txBody>
      </p:sp>
      <p:sp>
        <p:nvSpPr>
          <p:cNvPr id="95238" name="Line 7"/>
          <p:cNvSpPr>
            <a:spLocks noChangeShapeType="1"/>
          </p:cNvSpPr>
          <p:nvPr/>
        </p:nvSpPr>
        <p:spPr bwMode="auto">
          <a:xfrm flipH="1">
            <a:off x="5375276" y="2133601"/>
            <a:ext cx="360363" cy="358775"/>
          </a:xfrm>
          <a:prstGeom prst="line">
            <a:avLst/>
          </a:prstGeom>
          <a:noFill/>
          <a:ln w="9525">
            <a:solidFill>
              <a:schemeClr val="tx1"/>
            </a:solidFill>
            <a:round/>
            <a:headEnd/>
            <a:tailEnd type="triangle" w="med" len="med"/>
          </a:ln>
        </p:spPr>
        <p:txBody>
          <a:bodyPr/>
          <a:lstStyle/>
          <a:p>
            <a:endParaRPr lang="zh-CN" altLang="en-US"/>
          </a:p>
        </p:txBody>
      </p:sp>
      <p:sp>
        <p:nvSpPr>
          <p:cNvPr id="95239" name="Text Box 8"/>
          <p:cNvSpPr txBox="1">
            <a:spLocks noChangeArrowheads="1"/>
          </p:cNvSpPr>
          <p:nvPr/>
        </p:nvSpPr>
        <p:spPr bwMode="auto">
          <a:xfrm>
            <a:off x="6024563" y="3429001"/>
            <a:ext cx="1871662" cy="366713"/>
          </a:xfrm>
          <a:prstGeom prst="rect">
            <a:avLst/>
          </a:prstGeom>
          <a:noFill/>
          <a:ln w="9525">
            <a:noFill/>
            <a:miter lim="800000"/>
            <a:headEnd/>
            <a:tailEnd/>
          </a:ln>
        </p:spPr>
        <p:txBody>
          <a:bodyPr>
            <a:spAutoFit/>
          </a:bodyPr>
          <a:lstStyle/>
          <a:p>
            <a:pPr>
              <a:spcBef>
                <a:spcPct val="50000"/>
              </a:spcBef>
            </a:pPr>
            <a:r>
              <a:rPr lang="en-US" altLang="zh-CN"/>
              <a:t>Endcap EMC hit</a:t>
            </a:r>
          </a:p>
        </p:txBody>
      </p:sp>
      <p:sp>
        <p:nvSpPr>
          <p:cNvPr id="95240" name="Line 9"/>
          <p:cNvSpPr>
            <a:spLocks noChangeShapeType="1"/>
          </p:cNvSpPr>
          <p:nvPr/>
        </p:nvSpPr>
        <p:spPr bwMode="auto">
          <a:xfrm flipH="1">
            <a:off x="7104064" y="3213100"/>
            <a:ext cx="71437" cy="287338"/>
          </a:xfrm>
          <a:prstGeom prst="line">
            <a:avLst/>
          </a:prstGeom>
          <a:noFill/>
          <a:ln w="9525">
            <a:solidFill>
              <a:schemeClr val="tx1"/>
            </a:solidFill>
            <a:round/>
            <a:headEnd/>
            <a:tailEnd type="triangle" w="med" len="med"/>
          </a:ln>
        </p:spPr>
        <p:txBody>
          <a:bodyPr/>
          <a:lstStyle/>
          <a:p>
            <a:endParaRPr lang="zh-CN" altLang="en-US"/>
          </a:p>
        </p:txBody>
      </p:sp>
      <p:sp>
        <p:nvSpPr>
          <p:cNvPr id="95241" name="Text Box 10"/>
          <p:cNvSpPr txBox="1">
            <a:spLocks noChangeArrowheads="1"/>
          </p:cNvSpPr>
          <p:nvPr/>
        </p:nvSpPr>
        <p:spPr bwMode="auto">
          <a:xfrm>
            <a:off x="5159376" y="4149726"/>
            <a:ext cx="1871663" cy="366713"/>
          </a:xfrm>
          <a:prstGeom prst="rect">
            <a:avLst/>
          </a:prstGeom>
          <a:noFill/>
          <a:ln w="9525">
            <a:noFill/>
            <a:miter lim="800000"/>
            <a:headEnd/>
            <a:tailEnd/>
          </a:ln>
        </p:spPr>
        <p:txBody>
          <a:bodyPr>
            <a:spAutoFit/>
          </a:bodyPr>
          <a:lstStyle/>
          <a:p>
            <a:pPr>
              <a:spcBef>
                <a:spcPct val="50000"/>
              </a:spcBef>
            </a:pPr>
            <a:r>
              <a:rPr lang="en-US" altLang="zh-CN"/>
              <a:t>Barrel EMC hit</a:t>
            </a:r>
          </a:p>
        </p:txBody>
      </p:sp>
      <p:sp>
        <p:nvSpPr>
          <p:cNvPr id="95242" name="Line 11"/>
          <p:cNvSpPr>
            <a:spLocks noChangeShapeType="1"/>
          </p:cNvSpPr>
          <p:nvPr/>
        </p:nvSpPr>
        <p:spPr bwMode="auto">
          <a:xfrm flipH="1" flipV="1">
            <a:off x="6672263" y="4437064"/>
            <a:ext cx="576262" cy="71437"/>
          </a:xfrm>
          <a:prstGeom prst="line">
            <a:avLst/>
          </a:prstGeom>
          <a:noFill/>
          <a:ln w="9525">
            <a:solidFill>
              <a:schemeClr val="tx1"/>
            </a:solidFill>
            <a:round/>
            <a:headEnd/>
            <a:tailEnd type="triangle" w="med" len="med"/>
          </a:ln>
        </p:spPr>
        <p:txBody>
          <a:bodyPr/>
          <a:lstStyle/>
          <a:p>
            <a:endParaRPr lang="zh-CN" altLang="en-US"/>
          </a:p>
        </p:txBody>
      </p:sp>
      <p:sp>
        <p:nvSpPr>
          <p:cNvPr id="95243" name="Line 12"/>
          <p:cNvSpPr>
            <a:spLocks noChangeShapeType="1"/>
          </p:cNvSpPr>
          <p:nvPr/>
        </p:nvSpPr>
        <p:spPr bwMode="auto">
          <a:xfrm flipV="1">
            <a:off x="4008439" y="4437064"/>
            <a:ext cx="1150937" cy="71437"/>
          </a:xfrm>
          <a:prstGeom prst="line">
            <a:avLst/>
          </a:prstGeom>
          <a:noFill/>
          <a:ln w="9525">
            <a:solidFill>
              <a:schemeClr val="tx1"/>
            </a:solidFill>
            <a:round/>
            <a:headEnd/>
            <a:tailEnd type="triangle" w="med" len="med"/>
          </a:ln>
        </p:spPr>
        <p:txBody>
          <a:bodyPr/>
          <a:lstStyle/>
          <a:p>
            <a:endParaRPr lang="zh-CN" altLang="en-US"/>
          </a:p>
        </p:txBody>
      </p:sp>
      <p:sp>
        <p:nvSpPr>
          <p:cNvPr id="95244" name="Oval 13"/>
          <p:cNvSpPr>
            <a:spLocks noChangeArrowheads="1"/>
          </p:cNvSpPr>
          <p:nvPr/>
        </p:nvSpPr>
        <p:spPr bwMode="auto">
          <a:xfrm>
            <a:off x="8183564" y="1125539"/>
            <a:ext cx="936625" cy="3887787"/>
          </a:xfrm>
          <a:prstGeom prst="ellipse">
            <a:avLst/>
          </a:prstGeom>
          <a:noFill/>
          <a:ln w="9525">
            <a:solidFill>
              <a:srgbClr val="CC0000"/>
            </a:solidFill>
            <a:round/>
            <a:headEnd/>
            <a:tailEnd/>
          </a:ln>
        </p:spPr>
        <p:txBody>
          <a:bodyPr wrap="none" anchor="ctr"/>
          <a:lstStyle/>
          <a:p>
            <a:endParaRPr lang="zh-CN" altLang="en-US"/>
          </a:p>
        </p:txBody>
      </p:sp>
      <p:sp>
        <p:nvSpPr>
          <p:cNvPr id="95245" name="Text Box 14"/>
          <p:cNvSpPr txBox="1">
            <a:spLocks noChangeArrowheads="1"/>
          </p:cNvSpPr>
          <p:nvPr/>
        </p:nvSpPr>
        <p:spPr bwMode="auto">
          <a:xfrm>
            <a:off x="9191625" y="2565401"/>
            <a:ext cx="1295400" cy="581025"/>
          </a:xfrm>
          <a:prstGeom prst="rect">
            <a:avLst/>
          </a:prstGeom>
          <a:solidFill>
            <a:srgbClr val="FFFF99"/>
          </a:solidFill>
          <a:ln w="9525">
            <a:noFill/>
            <a:miter lim="800000"/>
            <a:headEnd/>
            <a:tailEnd/>
          </a:ln>
        </p:spPr>
        <p:txBody>
          <a:bodyPr>
            <a:spAutoFit/>
          </a:bodyPr>
          <a:lstStyle/>
          <a:p>
            <a:pPr>
              <a:spcBef>
                <a:spcPct val="50000"/>
              </a:spcBef>
            </a:pPr>
            <a:r>
              <a:rPr lang="zh-CN" altLang="en-US" sz="1600"/>
              <a:t>显示或关闭子探测器</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灯片编号占位符 3"/>
          <p:cNvSpPr>
            <a:spLocks noGrp="1"/>
          </p:cNvSpPr>
          <p:nvPr>
            <p:ph type="sldNum" sz="quarter" idx="12"/>
          </p:nvPr>
        </p:nvSpPr>
        <p:spPr>
          <a:noFill/>
        </p:spPr>
        <p:txBody>
          <a:bodyPr/>
          <a:lstStyle/>
          <a:p>
            <a:fld id="{97EACAF8-3764-45C8-ACAD-05716E4FAE5E}" type="slidenum">
              <a:rPr lang="zh-CN" altLang="en-US" smtClean="0"/>
              <a:pPr/>
              <a:t>163</a:t>
            </a:fld>
            <a:endParaRPr lang="en-US" altLang="zh-CN"/>
          </a:p>
        </p:txBody>
      </p:sp>
      <p:pic>
        <p:nvPicPr>
          <p:cNvPr id="96259" name="Picture 4" descr="besvis11"/>
          <p:cNvPicPr>
            <a:picLocks noChangeAspect="1" noChangeArrowheads="1"/>
          </p:cNvPicPr>
          <p:nvPr/>
        </p:nvPicPr>
        <p:blipFill>
          <a:blip r:embed="rId2" cstate="print"/>
          <a:srcRect l="3987" t="3000" r="17043" b="25232"/>
          <a:stretch>
            <a:fillRect/>
          </a:stretch>
        </p:blipFill>
        <p:spPr bwMode="auto">
          <a:xfrm>
            <a:off x="2063750" y="476250"/>
            <a:ext cx="7969250" cy="5792788"/>
          </a:xfrm>
          <a:prstGeom prst="rect">
            <a:avLst/>
          </a:prstGeom>
          <a:noFill/>
          <a:ln w="9525">
            <a:noFill/>
            <a:miter lim="800000"/>
            <a:headEnd/>
            <a:tailEnd/>
          </a:ln>
        </p:spPr>
      </p:pic>
      <p:sp>
        <p:nvSpPr>
          <p:cNvPr id="96260" name="Text Box 6"/>
          <p:cNvSpPr txBox="1">
            <a:spLocks noChangeArrowheads="1"/>
          </p:cNvSpPr>
          <p:nvPr/>
        </p:nvSpPr>
        <p:spPr bwMode="auto">
          <a:xfrm>
            <a:off x="9048751" y="1773238"/>
            <a:ext cx="1476375" cy="336550"/>
          </a:xfrm>
          <a:prstGeom prst="rect">
            <a:avLst/>
          </a:prstGeom>
          <a:solidFill>
            <a:srgbClr val="FFFF99"/>
          </a:solidFill>
          <a:ln w="9525">
            <a:noFill/>
            <a:miter lim="800000"/>
            <a:headEnd/>
            <a:tailEnd/>
          </a:ln>
        </p:spPr>
        <p:txBody>
          <a:bodyPr>
            <a:spAutoFit/>
          </a:bodyPr>
          <a:lstStyle/>
          <a:p>
            <a:pPr>
              <a:spcBef>
                <a:spcPct val="50000"/>
              </a:spcBef>
            </a:pPr>
            <a:r>
              <a:rPr lang="en-US" altLang="zh-CN" sz="1600"/>
              <a:t>T/Q</a:t>
            </a:r>
            <a:r>
              <a:rPr lang="zh-CN" altLang="en-US" sz="1600"/>
              <a:t>匹配选项</a:t>
            </a:r>
          </a:p>
        </p:txBody>
      </p:sp>
      <p:sp>
        <p:nvSpPr>
          <p:cNvPr id="96261" name="Oval 7"/>
          <p:cNvSpPr>
            <a:spLocks noChangeArrowheads="1"/>
          </p:cNvSpPr>
          <p:nvPr/>
        </p:nvSpPr>
        <p:spPr bwMode="auto">
          <a:xfrm>
            <a:off x="8183563" y="1125538"/>
            <a:ext cx="792162" cy="1511300"/>
          </a:xfrm>
          <a:prstGeom prst="ellipse">
            <a:avLst/>
          </a:prstGeom>
          <a:noFill/>
          <a:ln w="9525">
            <a:solidFill>
              <a:srgbClr val="CC0000"/>
            </a:solidFill>
            <a:round/>
            <a:headEnd/>
            <a:tailEnd/>
          </a:ln>
        </p:spPr>
        <p:txBody>
          <a:bodyPr wrap="none" anchor="ctr"/>
          <a:lstStyle/>
          <a:p>
            <a:endParaRPr lang="zh-CN" altLang="en-US"/>
          </a:p>
        </p:txBody>
      </p:sp>
      <p:sp>
        <p:nvSpPr>
          <p:cNvPr id="96262" name="Text Box 9"/>
          <p:cNvSpPr txBox="1">
            <a:spLocks noChangeArrowheads="1"/>
          </p:cNvSpPr>
          <p:nvPr/>
        </p:nvSpPr>
        <p:spPr bwMode="auto">
          <a:xfrm>
            <a:off x="4583113" y="2276476"/>
            <a:ext cx="2089150" cy="396875"/>
          </a:xfrm>
          <a:prstGeom prst="rect">
            <a:avLst/>
          </a:prstGeom>
          <a:noFill/>
          <a:ln w="9525">
            <a:noFill/>
            <a:miter lim="800000"/>
            <a:headEnd/>
            <a:tailEnd/>
          </a:ln>
        </p:spPr>
        <p:txBody>
          <a:bodyPr>
            <a:spAutoFit/>
          </a:bodyPr>
          <a:lstStyle/>
          <a:p>
            <a:pPr>
              <a:spcBef>
                <a:spcPct val="50000"/>
              </a:spcBef>
            </a:pPr>
            <a:r>
              <a:rPr lang="en-US" altLang="zh-CN" sz="2000"/>
              <a:t>Barrel TOF hit</a:t>
            </a:r>
          </a:p>
        </p:txBody>
      </p:sp>
      <p:sp>
        <p:nvSpPr>
          <p:cNvPr id="96263" name="Line 10"/>
          <p:cNvSpPr>
            <a:spLocks noChangeShapeType="1"/>
          </p:cNvSpPr>
          <p:nvPr/>
        </p:nvSpPr>
        <p:spPr bwMode="auto">
          <a:xfrm flipH="1">
            <a:off x="5808664" y="1700213"/>
            <a:ext cx="142875" cy="576262"/>
          </a:xfrm>
          <a:prstGeom prst="line">
            <a:avLst/>
          </a:prstGeom>
          <a:noFill/>
          <a:ln w="9525">
            <a:solidFill>
              <a:schemeClr val="tx1"/>
            </a:solidFill>
            <a:round/>
            <a:headEnd/>
            <a:tailEnd type="triangle" w="med" len="med"/>
          </a:ln>
        </p:spPr>
        <p:txBody>
          <a:bodyPr/>
          <a:lstStyle/>
          <a:p>
            <a:endParaRPr lang="zh-CN" altLang="en-US"/>
          </a:p>
        </p:txBody>
      </p:sp>
      <p:sp>
        <p:nvSpPr>
          <p:cNvPr id="96264" name="Line 11"/>
          <p:cNvSpPr>
            <a:spLocks noChangeShapeType="1"/>
          </p:cNvSpPr>
          <p:nvPr/>
        </p:nvSpPr>
        <p:spPr bwMode="auto">
          <a:xfrm>
            <a:off x="5232400" y="1700213"/>
            <a:ext cx="215900" cy="576262"/>
          </a:xfrm>
          <a:prstGeom prst="line">
            <a:avLst/>
          </a:prstGeom>
          <a:noFill/>
          <a:ln w="9525">
            <a:solidFill>
              <a:schemeClr val="tx1"/>
            </a:solidFill>
            <a:round/>
            <a:headEnd/>
            <a:tailEnd type="triangle" w="med" len="med"/>
          </a:ln>
        </p:spPr>
        <p:txBody>
          <a:bodyPr/>
          <a:lstStyle/>
          <a:p>
            <a:endParaRPr lang="zh-CN" altLang="en-US"/>
          </a:p>
        </p:txBody>
      </p:sp>
      <p:sp>
        <p:nvSpPr>
          <p:cNvPr id="96265" name="Line 12"/>
          <p:cNvSpPr>
            <a:spLocks noChangeShapeType="1"/>
          </p:cNvSpPr>
          <p:nvPr/>
        </p:nvSpPr>
        <p:spPr bwMode="auto">
          <a:xfrm>
            <a:off x="4656138" y="1989138"/>
            <a:ext cx="215900" cy="360362"/>
          </a:xfrm>
          <a:prstGeom prst="line">
            <a:avLst/>
          </a:prstGeom>
          <a:noFill/>
          <a:ln w="9525">
            <a:solidFill>
              <a:schemeClr val="tx1"/>
            </a:solidFill>
            <a:round/>
            <a:headEnd/>
            <a:tailEnd type="triangle" w="med" len="med"/>
          </a:ln>
        </p:spPr>
        <p:txBody>
          <a:bodyPr/>
          <a:lstStyle/>
          <a:p>
            <a:endParaRPr lang="zh-CN" altLang="en-US"/>
          </a:p>
        </p:txBody>
      </p:sp>
      <p:sp>
        <p:nvSpPr>
          <p:cNvPr id="96266" name="Text Box 13"/>
          <p:cNvSpPr txBox="1">
            <a:spLocks noChangeArrowheads="1"/>
          </p:cNvSpPr>
          <p:nvPr/>
        </p:nvSpPr>
        <p:spPr bwMode="auto">
          <a:xfrm>
            <a:off x="5087938" y="4076701"/>
            <a:ext cx="2089150" cy="396875"/>
          </a:xfrm>
          <a:prstGeom prst="rect">
            <a:avLst/>
          </a:prstGeom>
          <a:noFill/>
          <a:ln w="9525">
            <a:noFill/>
            <a:miter lim="800000"/>
            <a:headEnd/>
            <a:tailEnd/>
          </a:ln>
        </p:spPr>
        <p:txBody>
          <a:bodyPr>
            <a:spAutoFit/>
          </a:bodyPr>
          <a:lstStyle/>
          <a:p>
            <a:pPr>
              <a:spcBef>
                <a:spcPct val="50000"/>
              </a:spcBef>
            </a:pPr>
            <a:r>
              <a:rPr lang="en-US" altLang="zh-CN" sz="2000"/>
              <a:t>Endcap TOF hit</a:t>
            </a:r>
          </a:p>
        </p:txBody>
      </p:sp>
      <p:sp>
        <p:nvSpPr>
          <p:cNvPr id="96267" name="Line 14"/>
          <p:cNvSpPr>
            <a:spLocks noChangeShapeType="1"/>
          </p:cNvSpPr>
          <p:nvPr/>
        </p:nvSpPr>
        <p:spPr bwMode="auto">
          <a:xfrm flipH="1">
            <a:off x="6527801" y="3141664"/>
            <a:ext cx="73025" cy="935037"/>
          </a:xfrm>
          <a:prstGeom prst="line">
            <a:avLst/>
          </a:prstGeom>
          <a:noFill/>
          <a:ln w="9525">
            <a:solidFill>
              <a:schemeClr val="tx1"/>
            </a:solidFill>
            <a:round/>
            <a:headEnd/>
            <a:tailEnd type="triangle" w="med" len="med"/>
          </a:ln>
        </p:spPr>
        <p:txBody>
          <a:bodyPr/>
          <a:lstStyle/>
          <a:p>
            <a:endParaRPr lang="zh-CN" altLang="en-US"/>
          </a:p>
        </p:txBody>
      </p:sp>
      <p:sp>
        <p:nvSpPr>
          <p:cNvPr id="96268" name="Line 15"/>
          <p:cNvSpPr>
            <a:spLocks noChangeShapeType="1"/>
          </p:cNvSpPr>
          <p:nvPr/>
        </p:nvSpPr>
        <p:spPr bwMode="auto">
          <a:xfrm>
            <a:off x="4872038" y="4076701"/>
            <a:ext cx="215900" cy="144463"/>
          </a:xfrm>
          <a:prstGeom prst="line">
            <a:avLst/>
          </a:prstGeom>
          <a:noFill/>
          <a:ln w="9525">
            <a:solidFill>
              <a:schemeClr val="tx1"/>
            </a:solidFill>
            <a:round/>
            <a:headEnd/>
            <a:tailEnd type="triangle" w="med" len="med"/>
          </a:ln>
        </p:spPr>
        <p:txBody>
          <a:bodyPr/>
          <a:lstStyle/>
          <a:p>
            <a:endParaRPr lang="zh-CN" altLang="en-US"/>
          </a:p>
        </p:txBody>
      </p:sp>
      <p:sp>
        <p:nvSpPr>
          <p:cNvPr id="96269" name="Text Box 16"/>
          <p:cNvSpPr txBox="1">
            <a:spLocks noChangeArrowheads="1"/>
          </p:cNvSpPr>
          <p:nvPr/>
        </p:nvSpPr>
        <p:spPr bwMode="auto">
          <a:xfrm>
            <a:off x="6527801" y="2205039"/>
            <a:ext cx="1368425" cy="396875"/>
          </a:xfrm>
          <a:prstGeom prst="rect">
            <a:avLst/>
          </a:prstGeom>
          <a:noFill/>
          <a:ln w="9525">
            <a:noFill/>
            <a:miter lim="800000"/>
            <a:headEnd/>
            <a:tailEnd/>
          </a:ln>
        </p:spPr>
        <p:txBody>
          <a:bodyPr>
            <a:spAutoFit/>
          </a:bodyPr>
          <a:lstStyle/>
          <a:p>
            <a:pPr>
              <a:spcBef>
                <a:spcPct val="50000"/>
              </a:spcBef>
            </a:pPr>
            <a:r>
              <a:rPr lang="en-US" altLang="zh-CN" sz="2000"/>
              <a:t>TOF track</a:t>
            </a:r>
          </a:p>
        </p:txBody>
      </p:sp>
      <p:sp>
        <p:nvSpPr>
          <p:cNvPr id="96270" name="Line 17"/>
          <p:cNvSpPr>
            <a:spLocks noChangeShapeType="1"/>
          </p:cNvSpPr>
          <p:nvPr/>
        </p:nvSpPr>
        <p:spPr bwMode="auto">
          <a:xfrm flipV="1">
            <a:off x="6888164" y="2565400"/>
            <a:ext cx="71437" cy="287338"/>
          </a:xfrm>
          <a:prstGeom prst="line">
            <a:avLst/>
          </a:prstGeom>
          <a:noFill/>
          <a:ln w="9525">
            <a:solidFill>
              <a:schemeClr val="tx1"/>
            </a:solidFill>
            <a:round/>
            <a:headEnd/>
            <a:tailEnd type="triangle" w="med" len="med"/>
          </a:ln>
        </p:spPr>
        <p:txBody>
          <a:bodyPr/>
          <a:lstStyle/>
          <a:p>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zh-CN" altLang="en-US" dirty="0"/>
              <a:t>事例重建</a:t>
            </a:r>
            <a:br>
              <a:rPr lang="en-US" altLang="zh-CN" dirty="0"/>
            </a:br>
            <a:r>
              <a:rPr lang="en-US" altLang="zh-CN" dirty="0"/>
              <a:t>(Event reconstruction)</a:t>
            </a:r>
            <a:endParaRPr lang="zh-CN" altLang="en-US" dirty="0"/>
          </a:p>
        </p:txBody>
      </p:sp>
    </p:spTree>
    <p:extLst>
      <p:ext uri="{BB962C8B-B14F-4D97-AF65-F5344CB8AC3E}">
        <p14:creationId xmlns:p14="http://schemas.microsoft.com/office/powerpoint/2010/main" val="2080129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B06795-8D4D-46C8-92D1-07A63B79F79F}"/>
              </a:ext>
            </a:extLst>
          </p:cNvPr>
          <p:cNvSpPr>
            <a:spLocks noGrp="1"/>
          </p:cNvSpPr>
          <p:nvPr>
            <p:ph type="title"/>
          </p:nvPr>
        </p:nvSpPr>
        <p:spPr/>
        <p:txBody>
          <a:bodyPr/>
          <a:lstStyle/>
          <a:p>
            <a:r>
              <a:rPr lang="en-US" altLang="zh-CN" dirty="0">
                <a:latin typeface="宋体" pitchFamily="2" charset="-122"/>
              </a:rPr>
              <a:t>BESIII</a:t>
            </a:r>
            <a:r>
              <a:rPr lang="zh-CN" altLang="en-US" dirty="0">
                <a:latin typeface="宋体" pitchFamily="2" charset="-122"/>
              </a:rPr>
              <a:t>事例重建流程</a:t>
            </a:r>
            <a:endParaRPr lang="zh-CN" altLang="en-US" dirty="0"/>
          </a:p>
        </p:txBody>
      </p:sp>
      <p:sp>
        <p:nvSpPr>
          <p:cNvPr id="36866" name="灯片编号占位符 5"/>
          <p:cNvSpPr>
            <a:spLocks noGrp="1"/>
          </p:cNvSpPr>
          <p:nvPr>
            <p:ph type="sldNum" sz="quarter" idx="12"/>
          </p:nvPr>
        </p:nvSpPr>
        <p:spPr>
          <a:noFill/>
        </p:spPr>
        <p:txBody>
          <a:bodyPr/>
          <a:lstStyle/>
          <a:p>
            <a:fld id="{92BFD488-3F95-49DF-8F3A-F21AD168F1C6}" type="slidenum">
              <a:rPr lang="zh-CN" altLang="en-US" smtClean="0"/>
              <a:pPr/>
              <a:t>18</a:t>
            </a:fld>
            <a:endParaRPr lang="en-US" altLang="zh-CN"/>
          </a:p>
        </p:txBody>
      </p:sp>
      <p:pic>
        <p:nvPicPr>
          <p:cNvPr id="36867" name="Picture 2"/>
          <p:cNvPicPr>
            <a:picLocks noGrp="1" noChangeAspect="1" noChangeArrowheads="1"/>
          </p:cNvPicPr>
          <p:nvPr>
            <p:ph type="body" idx="4294967295"/>
          </p:nvPr>
        </p:nvPicPr>
        <p:blipFill>
          <a:blip r:embed="rId2" cstate="print"/>
          <a:srcRect b="10922"/>
          <a:stretch>
            <a:fillRect/>
          </a:stretch>
        </p:blipFill>
        <p:spPr>
          <a:xfrm>
            <a:off x="2247900" y="1244600"/>
            <a:ext cx="7696200" cy="5294313"/>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灯片编号占位符 5"/>
          <p:cNvSpPr>
            <a:spLocks noGrp="1"/>
          </p:cNvSpPr>
          <p:nvPr>
            <p:ph type="sldNum" sz="quarter" idx="12"/>
          </p:nvPr>
        </p:nvSpPr>
        <p:spPr>
          <a:noFill/>
        </p:spPr>
        <p:txBody>
          <a:bodyPr/>
          <a:lstStyle/>
          <a:p>
            <a:fld id="{DBECE166-8E70-48E2-8E26-5D24A1CD8C23}" type="slidenum">
              <a:rPr lang="zh-CN" altLang="en-US" smtClean="0"/>
              <a:pPr/>
              <a:t>19</a:t>
            </a:fld>
            <a:endParaRPr lang="en-US" altLang="zh-CN"/>
          </a:p>
        </p:txBody>
      </p:sp>
      <p:sp>
        <p:nvSpPr>
          <p:cNvPr id="44035" name="Rectangle 3"/>
          <p:cNvSpPr>
            <a:spLocks noGrp="1" noChangeArrowheads="1"/>
          </p:cNvSpPr>
          <p:nvPr>
            <p:ph type="body" idx="1"/>
          </p:nvPr>
        </p:nvSpPr>
        <p:spPr>
          <a:xfrm>
            <a:off x="911425" y="1196753"/>
            <a:ext cx="10513168" cy="2520875"/>
          </a:xfrm>
        </p:spPr>
        <p:txBody>
          <a:bodyPr>
            <a:normAutofit/>
          </a:bodyPr>
          <a:lstStyle/>
          <a:p>
            <a:pPr eaLnBrk="1" hangingPunct="1"/>
            <a:r>
              <a:rPr lang="en-US" altLang="zh-CN" sz="2800" dirty="0"/>
              <a:t>BESIII</a:t>
            </a:r>
            <a:r>
              <a:rPr lang="zh-CN" altLang="en-US" sz="2800" dirty="0"/>
              <a:t>坐标系</a:t>
            </a:r>
          </a:p>
          <a:p>
            <a:pPr lvl="1" eaLnBrk="1" hangingPunct="1">
              <a:buSzPct val="50000"/>
              <a:buFont typeface="Wingdings" pitchFamily="2" charset="2"/>
              <a:buChar char="l"/>
            </a:pPr>
            <a:r>
              <a:rPr lang="en-US" altLang="zh-CN" sz="2400" dirty="0">
                <a:solidFill>
                  <a:schemeClr val="accent6">
                    <a:lumMod val="75000"/>
                  </a:schemeClr>
                </a:solidFill>
              </a:rPr>
              <a:t>+y</a:t>
            </a:r>
            <a:r>
              <a:rPr lang="en-US" altLang="zh-CN" sz="2400" dirty="0"/>
              <a:t>: </a:t>
            </a:r>
            <a:r>
              <a:rPr lang="zh-CN" altLang="en-US" sz="2400" dirty="0"/>
              <a:t>竖直向上</a:t>
            </a:r>
          </a:p>
          <a:p>
            <a:pPr lvl="1" eaLnBrk="1" hangingPunct="1">
              <a:buSzPct val="50000"/>
              <a:buFont typeface="Wingdings" pitchFamily="2" charset="2"/>
              <a:buChar char="l"/>
            </a:pPr>
            <a:r>
              <a:rPr lang="en-US" altLang="zh-CN" sz="2400" dirty="0">
                <a:solidFill>
                  <a:schemeClr val="accent6">
                    <a:lumMod val="75000"/>
                  </a:schemeClr>
                </a:solidFill>
              </a:rPr>
              <a:t>+x</a:t>
            </a:r>
            <a:r>
              <a:rPr lang="en-US" altLang="zh-CN" sz="2400" dirty="0"/>
              <a:t>: </a:t>
            </a:r>
            <a:r>
              <a:rPr lang="zh-CN" altLang="en-US" sz="2400" dirty="0"/>
              <a:t>水平向北</a:t>
            </a:r>
            <a:endParaRPr lang="en-US" altLang="zh-CN" sz="2400" dirty="0"/>
          </a:p>
          <a:p>
            <a:pPr lvl="1">
              <a:buSzPct val="50000"/>
              <a:buFont typeface="Wingdings" pitchFamily="2" charset="2"/>
              <a:buChar char="l"/>
            </a:pPr>
            <a:r>
              <a:rPr lang="en-US" altLang="zh-CN" sz="2400" dirty="0">
                <a:solidFill>
                  <a:schemeClr val="accent6">
                    <a:lumMod val="75000"/>
                  </a:schemeClr>
                </a:solidFill>
              </a:rPr>
              <a:t>+z</a:t>
            </a:r>
            <a:r>
              <a:rPr lang="en-US" altLang="zh-CN" sz="2400" dirty="0"/>
              <a:t>: </a:t>
            </a:r>
            <a:r>
              <a:rPr lang="zh-CN" altLang="en-US" sz="2400" dirty="0"/>
              <a:t>沿正电子束流方向，即水平向东</a:t>
            </a:r>
          </a:p>
          <a:p>
            <a:pPr eaLnBrk="1" hangingPunct="1"/>
            <a:r>
              <a:rPr lang="zh-CN" altLang="en-US" sz="2800" dirty="0"/>
              <a:t>磁场：</a:t>
            </a:r>
            <a:r>
              <a:rPr lang="en-US" altLang="zh-CN" sz="2800" dirty="0"/>
              <a:t>1T, </a:t>
            </a:r>
            <a:r>
              <a:rPr lang="zh-CN" altLang="en-US" sz="2800" dirty="0"/>
              <a:t>沿</a:t>
            </a:r>
            <a:r>
              <a:rPr lang="en-US" altLang="zh-CN" sz="2800" dirty="0"/>
              <a:t>-z</a:t>
            </a:r>
            <a:r>
              <a:rPr lang="zh-CN" altLang="en-US" sz="2800" dirty="0"/>
              <a:t>方向</a:t>
            </a:r>
          </a:p>
        </p:txBody>
      </p:sp>
      <p:sp>
        <p:nvSpPr>
          <p:cNvPr id="3" name="标题 2">
            <a:extLst>
              <a:ext uri="{FF2B5EF4-FFF2-40B4-BE49-F238E27FC236}">
                <a16:creationId xmlns:a16="http://schemas.microsoft.com/office/drawing/2014/main" id="{2D8010A4-DFE3-456C-B097-F8173E0A8C21}"/>
              </a:ext>
            </a:extLst>
          </p:cNvPr>
          <p:cNvSpPr>
            <a:spLocks noGrp="1"/>
          </p:cNvSpPr>
          <p:nvPr>
            <p:ph type="title"/>
          </p:nvPr>
        </p:nvSpPr>
        <p:spPr/>
        <p:txBody>
          <a:bodyPr/>
          <a:lstStyle/>
          <a:p>
            <a:r>
              <a:rPr lang="en-US" altLang="zh-CN" dirty="0"/>
              <a:t>BESIII</a:t>
            </a:r>
            <a:r>
              <a:rPr lang="zh-CN" altLang="en-US" dirty="0"/>
              <a:t>坐标系和磁场</a:t>
            </a:r>
          </a:p>
        </p:txBody>
      </p:sp>
      <p:pic>
        <p:nvPicPr>
          <p:cNvPr id="8" name="Picture 1">
            <a:extLst>
              <a:ext uri="{FF2B5EF4-FFF2-40B4-BE49-F238E27FC236}">
                <a16:creationId xmlns:a16="http://schemas.microsoft.com/office/drawing/2014/main" id="{8A2AE1FA-CFCD-4822-8C71-3F27948986AE}"/>
              </a:ext>
            </a:extLst>
          </p:cNvPr>
          <p:cNvPicPr>
            <a:picLocks noChangeAspect="1" noChangeArrowheads="1"/>
          </p:cNvPicPr>
          <p:nvPr/>
        </p:nvPicPr>
        <p:blipFill rotWithShape="1">
          <a:blip r:embed="rId2"/>
          <a:srcRect l="1565" t="2647" r="35820" b="2083"/>
          <a:stretch/>
        </p:blipFill>
        <p:spPr bwMode="auto">
          <a:xfrm>
            <a:off x="6240017" y="3429000"/>
            <a:ext cx="3269544" cy="3024327"/>
          </a:xfrm>
          <a:prstGeom prst="rect">
            <a:avLst/>
          </a:prstGeom>
          <a:noFill/>
          <a:ln w="9525">
            <a:noFill/>
            <a:miter lim="800000"/>
            <a:headEnd/>
            <a:tailEnd/>
          </a:ln>
          <a:effectLst/>
        </p:spPr>
      </p:pic>
      <p:cxnSp>
        <p:nvCxnSpPr>
          <p:cNvPr id="7" name="直接箭头连接符 6">
            <a:extLst>
              <a:ext uri="{FF2B5EF4-FFF2-40B4-BE49-F238E27FC236}">
                <a16:creationId xmlns:a16="http://schemas.microsoft.com/office/drawing/2014/main" id="{F56A5C41-BF47-4A3C-8194-B6BB23B016EC}"/>
              </a:ext>
            </a:extLst>
          </p:cNvPr>
          <p:cNvCxnSpPr>
            <a:cxnSpLocks/>
          </p:cNvCxnSpPr>
          <p:nvPr/>
        </p:nvCxnSpPr>
        <p:spPr>
          <a:xfrm flipV="1">
            <a:off x="4511824" y="4869160"/>
            <a:ext cx="0" cy="8640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946D8DCF-D19A-43C0-BE93-CD3E756BAAF2}"/>
              </a:ext>
            </a:extLst>
          </p:cNvPr>
          <p:cNvCxnSpPr>
            <a:cxnSpLocks/>
          </p:cNvCxnSpPr>
          <p:nvPr/>
        </p:nvCxnSpPr>
        <p:spPr>
          <a:xfrm>
            <a:off x="4511824" y="5733256"/>
            <a:ext cx="93610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B3BCF698-22F8-444E-974B-73554CDD5B85}"/>
              </a:ext>
            </a:extLst>
          </p:cNvPr>
          <p:cNvSpPr txBox="1"/>
          <p:nvPr/>
        </p:nvSpPr>
        <p:spPr>
          <a:xfrm>
            <a:off x="4655840" y="4581128"/>
            <a:ext cx="792088" cy="369332"/>
          </a:xfrm>
          <a:prstGeom prst="rect">
            <a:avLst/>
          </a:prstGeom>
          <a:noFill/>
        </p:spPr>
        <p:txBody>
          <a:bodyPr wrap="square" rtlCol="0">
            <a:spAutoFit/>
          </a:bodyPr>
          <a:lstStyle/>
          <a:p>
            <a:r>
              <a:rPr lang="en-US" altLang="zh-CN" dirty="0"/>
              <a:t>x (N)</a:t>
            </a:r>
            <a:endParaRPr lang="zh-CN" altLang="en-US" dirty="0"/>
          </a:p>
        </p:txBody>
      </p:sp>
      <p:sp>
        <p:nvSpPr>
          <p:cNvPr id="18" name="文本框 17">
            <a:extLst>
              <a:ext uri="{FF2B5EF4-FFF2-40B4-BE49-F238E27FC236}">
                <a16:creationId xmlns:a16="http://schemas.microsoft.com/office/drawing/2014/main" id="{FC846C06-6A57-434F-AE99-96DBF2ABA71D}"/>
              </a:ext>
            </a:extLst>
          </p:cNvPr>
          <p:cNvSpPr txBox="1"/>
          <p:nvPr/>
        </p:nvSpPr>
        <p:spPr>
          <a:xfrm>
            <a:off x="5128085" y="5805008"/>
            <a:ext cx="792088" cy="369332"/>
          </a:xfrm>
          <a:prstGeom prst="rect">
            <a:avLst/>
          </a:prstGeom>
          <a:noFill/>
        </p:spPr>
        <p:txBody>
          <a:bodyPr wrap="square" rtlCol="0">
            <a:spAutoFit/>
          </a:bodyPr>
          <a:lstStyle/>
          <a:p>
            <a:r>
              <a:rPr lang="en-US" altLang="zh-CN" dirty="0"/>
              <a:t>z (E)</a:t>
            </a:r>
            <a:endParaRPr lang="zh-CN" altLang="en-US" dirty="0"/>
          </a:p>
        </p:txBody>
      </p:sp>
    </p:spTree>
    <p:extLst>
      <p:ext uri="{BB962C8B-B14F-4D97-AF65-F5344CB8AC3E}">
        <p14:creationId xmlns:p14="http://schemas.microsoft.com/office/powerpoint/2010/main" val="3382963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150688"/>
            <a:ext cx="8229600" cy="758032"/>
          </a:xfrm>
        </p:spPr>
        <p:txBody>
          <a:bodyPr>
            <a:noAutofit/>
          </a:bodyPr>
          <a:lstStyle/>
          <a:p>
            <a:r>
              <a:rPr lang="zh-CN" altLang="en-US" dirty="0"/>
              <a:t>内容</a:t>
            </a:r>
          </a:p>
        </p:txBody>
      </p:sp>
      <p:sp>
        <p:nvSpPr>
          <p:cNvPr id="3" name="内容占位符 2"/>
          <p:cNvSpPr>
            <a:spLocks noGrp="1"/>
          </p:cNvSpPr>
          <p:nvPr>
            <p:ph idx="1"/>
          </p:nvPr>
        </p:nvSpPr>
        <p:spPr/>
        <p:txBody>
          <a:bodyPr/>
          <a:lstStyle/>
          <a:p>
            <a:r>
              <a:rPr lang="zh-CN" altLang="en-US" dirty="0"/>
              <a:t>介绍</a:t>
            </a:r>
            <a:endParaRPr lang="en-US" altLang="zh-CN" dirty="0"/>
          </a:p>
          <a:p>
            <a:r>
              <a:rPr lang="zh-CN" altLang="en-US" dirty="0"/>
              <a:t>事例重建</a:t>
            </a:r>
            <a:endParaRPr lang="en-US" altLang="zh-CN" dirty="0"/>
          </a:p>
          <a:p>
            <a:r>
              <a:rPr lang="zh-CN" altLang="en-US" dirty="0"/>
              <a:t>离线刻度</a:t>
            </a:r>
            <a:endParaRPr lang="en-US" altLang="zh-CN" dirty="0"/>
          </a:p>
          <a:p>
            <a:r>
              <a:rPr lang="en-US" altLang="zh-CN" dirty="0"/>
              <a:t>TAG-based</a:t>
            </a:r>
            <a:r>
              <a:rPr lang="zh-CN" altLang="en-US" dirty="0"/>
              <a:t>分析</a:t>
            </a:r>
            <a:endParaRPr lang="en-US" altLang="zh-CN" dirty="0"/>
          </a:p>
          <a:p>
            <a:r>
              <a:rPr lang="zh-CN" altLang="en-US" dirty="0"/>
              <a:t>总结</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2</a:t>
            </a:fld>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CD77A-5120-8345-9EDF-4D0CCCEB055D}"/>
              </a:ext>
            </a:extLst>
          </p:cNvPr>
          <p:cNvSpPr>
            <a:spLocks noGrp="1"/>
          </p:cNvSpPr>
          <p:nvPr>
            <p:ph type="title"/>
          </p:nvPr>
        </p:nvSpPr>
        <p:spPr/>
        <p:txBody>
          <a:bodyPr/>
          <a:lstStyle/>
          <a:p>
            <a:r>
              <a:rPr lang="en-US" dirty="0"/>
              <a:t>BESIII</a:t>
            </a:r>
            <a:r>
              <a:rPr lang="zh-CN" altLang="en-US" dirty="0"/>
              <a:t>事例重建软件包</a:t>
            </a:r>
            <a:endParaRPr lang="en-US" dirty="0"/>
          </a:p>
        </p:txBody>
      </p:sp>
      <p:sp>
        <p:nvSpPr>
          <p:cNvPr id="3" name="Slide Number Placeholder 2">
            <a:extLst>
              <a:ext uri="{FF2B5EF4-FFF2-40B4-BE49-F238E27FC236}">
                <a16:creationId xmlns:a16="http://schemas.microsoft.com/office/drawing/2014/main" id="{9B15D141-2676-5B4A-B2C2-213905B3E0F8}"/>
              </a:ext>
            </a:extLst>
          </p:cNvPr>
          <p:cNvSpPr>
            <a:spLocks noGrp="1"/>
          </p:cNvSpPr>
          <p:nvPr>
            <p:ph type="sldNum" sz="quarter" idx="12"/>
          </p:nvPr>
        </p:nvSpPr>
        <p:spPr/>
        <p:txBody>
          <a:bodyPr/>
          <a:lstStyle/>
          <a:p>
            <a:fld id="{0C913308-F349-4B6D-A68A-DD1791B4A57B}" type="slidenum">
              <a:rPr lang="zh-CN" altLang="en-US" smtClean="0"/>
              <a:pPr/>
              <a:t>20</a:t>
            </a:fld>
            <a:endParaRPr lang="zh-CN" altLang="en-US" dirty="0"/>
          </a:p>
        </p:txBody>
      </p:sp>
      <p:graphicFrame>
        <p:nvGraphicFramePr>
          <p:cNvPr id="4" name="Table 3">
            <a:extLst>
              <a:ext uri="{FF2B5EF4-FFF2-40B4-BE49-F238E27FC236}">
                <a16:creationId xmlns:a16="http://schemas.microsoft.com/office/drawing/2014/main" id="{2C923161-5C42-D941-BC6F-07818B90EFAB}"/>
              </a:ext>
            </a:extLst>
          </p:cNvPr>
          <p:cNvGraphicFramePr>
            <a:graphicFrameLocks noGrp="1"/>
          </p:cNvGraphicFramePr>
          <p:nvPr>
            <p:extLst>
              <p:ext uri="{D42A27DB-BD31-4B8C-83A1-F6EECF244321}">
                <p14:modId xmlns:p14="http://schemas.microsoft.com/office/powerpoint/2010/main" val="2994344670"/>
              </p:ext>
            </p:extLst>
          </p:nvPr>
        </p:nvGraphicFramePr>
        <p:xfrm>
          <a:off x="1981200" y="1028726"/>
          <a:ext cx="8008000" cy="5619120"/>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2823431507"/>
                    </a:ext>
                  </a:extLst>
                </a:gridCol>
                <a:gridCol w="2032000">
                  <a:extLst>
                    <a:ext uri="{9D8B030D-6E8A-4147-A177-3AD203B41FA5}">
                      <a16:colId xmlns:a16="http://schemas.microsoft.com/office/drawing/2014/main" val="1872937674"/>
                    </a:ext>
                  </a:extLst>
                </a:gridCol>
                <a:gridCol w="4860000">
                  <a:extLst>
                    <a:ext uri="{9D8B030D-6E8A-4147-A177-3AD203B41FA5}">
                      <a16:colId xmlns:a16="http://schemas.microsoft.com/office/drawing/2014/main" val="2137506991"/>
                    </a:ext>
                  </a:extLst>
                </a:gridCol>
              </a:tblGrid>
              <a:tr h="360000">
                <a:tc>
                  <a:txBody>
                    <a:bodyPr/>
                    <a:lstStyle/>
                    <a:p>
                      <a:r>
                        <a:rPr lang="zh-CN" altLang="en-US" sz="1600" b="1"/>
                        <a:t>子探测器</a:t>
                      </a:r>
                      <a:endParaRPr lang="en-US" sz="1600" b="1" dirty="0"/>
                    </a:p>
                  </a:txBody>
                  <a:tcPr/>
                </a:tc>
                <a:tc>
                  <a:txBody>
                    <a:bodyPr/>
                    <a:lstStyle/>
                    <a:p>
                      <a:pPr algn="ctr"/>
                      <a:r>
                        <a:rPr lang="zh-CN" altLang="en-US" sz="1600" b="1" dirty="0"/>
                        <a:t>软件包</a:t>
                      </a:r>
                      <a:endParaRPr lang="en-US" sz="1600" b="1" dirty="0"/>
                    </a:p>
                  </a:txBody>
                  <a:tcPr/>
                </a:tc>
                <a:tc>
                  <a:txBody>
                    <a:bodyPr/>
                    <a:lstStyle/>
                    <a:p>
                      <a:pPr algn="ctr"/>
                      <a:r>
                        <a:rPr lang="zh-CN" altLang="en-US" sz="1600" b="1" dirty="0"/>
                        <a:t>功能</a:t>
                      </a:r>
                      <a:endParaRPr lang="en-US" sz="1600" b="1" dirty="0"/>
                    </a:p>
                  </a:txBody>
                  <a:tcPr/>
                </a:tc>
                <a:extLst>
                  <a:ext uri="{0D108BD9-81ED-4DB2-BD59-A6C34878D82A}">
                    <a16:rowId xmlns:a16="http://schemas.microsoft.com/office/drawing/2014/main" val="3751992532"/>
                  </a:ext>
                </a:extLst>
              </a:tr>
              <a:tr h="360000">
                <a:tc rowSpan="6">
                  <a:txBody>
                    <a:bodyPr/>
                    <a:lstStyle/>
                    <a:p>
                      <a:pPr algn="ctr"/>
                      <a:r>
                        <a:rPr lang="en-US" sz="1600" b="1" dirty="0"/>
                        <a:t>MDC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MdcFastTrkAlg</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a:ln>
                            <a:noFill/>
                          </a:ln>
                          <a:solidFill>
                            <a:schemeClr val="tx1"/>
                          </a:solidFill>
                          <a:effectLst/>
                          <a:latin typeface="Times New Roman" pitchFamily="18" charset="0"/>
                          <a:ea typeface="+mn-ea"/>
                        </a:rPr>
                        <a:t>MDC</a:t>
                      </a:r>
                      <a:r>
                        <a:rPr kumimoji="0" lang="zh-CN" altLang="en-US" sz="1600" b="1" i="0" u="none" strike="noStrike" cap="none" normalizeH="0" baseline="0" dirty="0">
                          <a:ln>
                            <a:noFill/>
                          </a:ln>
                          <a:solidFill>
                            <a:schemeClr val="tx1"/>
                          </a:solidFill>
                          <a:effectLst/>
                          <a:latin typeface="Times New Roman" pitchFamily="18" charset="0"/>
                          <a:ea typeface="+mn-ea"/>
                        </a:rPr>
                        <a:t>快重建</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extLst>
                  <a:ext uri="{0D108BD9-81ED-4DB2-BD59-A6C34878D82A}">
                    <a16:rowId xmlns:a16="http://schemas.microsoft.com/office/drawing/2014/main" val="3422905329"/>
                  </a:ext>
                </a:extLst>
              </a:tr>
              <a:tr h="36000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MdcPatRec</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chemeClr val="tx1"/>
                          </a:solidFill>
                          <a:effectLst/>
                          <a:latin typeface="Times New Roman" pitchFamily="18" charset="0"/>
                          <a:ea typeface="+mn-ea"/>
                        </a:rPr>
                        <a:t>基于模板匹配的</a:t>
                      </a:r>
                      <a:r>
                        <a:rPr kumimoji="0" lang="en-US" altLang="zh-CN" sz="1600" b="1" i="0" u="none" strike="noStrike" cap="none" normalizeH="0" baseline="0" dirty="0">
                          <a:ln>
                            <a:noFill/>
                          </a:ln>
                          <a:solidFill>
                            <a:schemeClr val="tx1"/>
                          </a:solidFill>
                          <a:effectLst/>
                          <a:latin typeface="Times New Roman" pitchFamily="18" charset="0"/>
                          <a:ea typeface="+mn-ea"/>
                        </a:rPr>
                        <a:t>MDC</a:t>
                      </a:r>
                      <a:r>
                        <a:rPr kumimoji="0" lang="zh-CN" altLang="en-US" sz="1600" b="1" i="0" u="none" strike="noStrike" cap="none" normalizeH="0" baseline="0" dirty="0">
                          <a:ln>
                            <a:noFill/>
                          </a:ln>
                          <a:solidFill>
                            <a:schemeClr val="tx1"/>
                          </a:solidFill>
                          <a:effectLst/>
                          <a:latin typeface="Times New Roman" pitchFamily="18" charset="0"/>
                          <a:ea typeface="+mn-ea"/>
                        </a:rPr>
                        <a:t>寻迹软件包</a:t>
                      </a:r>
                      <a:endParaRPr kumimoji="0" lang="en-US" altLang="zh-CN" sz="1600" b="1" i="0" u="none" strike="noStrike" cap="none" normalizeH="0" baseline="0" dirty="0">
                        <a:ln>
                          <a:noFill/>
                        </a:ln>
                        <a:solidFill>
                          <a:schemeClr val="tx1"/>
                        </a:solidFill>
                        <a:effectLst/>
                        <a:latin typeface="Times New Roman" pitchFamily="18" charset="0"/>
                        <a:ea typeface="+mn-ea"/>
                      </a:endParaRPr>
                    </a:p>
                  </a:txBody>
                  <a:tcPr/>
                </a:tc>
                <a:extLst>
                  <a:ext uri="{0D108BD9-81ED-4DB2-BD59-A6C34878D82A}">
                    <a16:rowId xmlns:a16="http://schemas.microsoft.com/office/drawing/2014/main" val="2356713241"/>
                  </a:ext>
                </a:extLst>
              </a:tr>
              <a:tr h="36000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MdcTsfRec</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chemeClr val="tx1"/>
                          </a:solidFill>
                          <a:effectLst/>
                          <a:latin typeface="Times New Roman" pitchFamily="18" charset="0"/>
                          <a:ea typeface="+mn-ea"/>
                        </a:rPr>
                        <a:t>基于共形变换方法的</a:t>
                      </a:r>
                      <a:r>
                        <a:rPr kumimoji="0" lang="en-US" altLang="zh-CN" sz="1600" b="1" i="0" u="none" strike="noStrike" cap="none" normalizeH="0" baseline="0" dirty="0">
                          <a:ln>
                            <a:noFill/>
                          </a:ln>
                          <a:solidFill>
                            <a:schemeClr val="tx1"/>
                          </a:solidFill>
                          <a:effectLst/>
                          <a:latin typeface="Times New Roman" pitchFamily="18" charset="0"/>
                          <a:ea typeface="+mn-ea"/>
                        </a:rPr>
                        <a:t>MDC</a:t>
                      </a:r>
                      <a:r>
                        <a:rPr kumimoji="0" lang="zh-CN" altLang="en-US" sz="1600" b="1" i="0" u="none" strike="noStrike" cap="none" normalizeH="0" baseline="0" dirty="0">
                          <a:ln>
                            <a:noFill/>
                          </a:ln>
                          <a:solidFill>
                            <a:schemeClr val="tx1"/>
                          </a:solidFill>
                          <a:effectLst/>
                          <a:latin typeface="Times New Roman" pitchFamily="18" charset="0"/>
                          <a:ea typeface="+mn-ea"/>
                        </a:rPr>
                        <a:t>寻迹、</a:t>
                      </a:r>
                      <a:r>
                        <a:rPr kumimoji="0" lang="en-US" altLang="zh-CN" sz="1600" b="1" i="0" u="none" strike="noStrike" cap="none" normalizeH="0" baseline="0" dirty="0" err="1">
                          <a:ln>
                            <a:noFill/>
                          </a:ln>
                          <a:solidFill>
                            <a:schemeClr val="tx1"/>
                          </a:solidFill>
                          <a:effectLst/>
                          <a:latin typeface="Times New Roman" pitchFamily="18" charset="0"/>
                          <a:ea typeface="+mn-ea"/>
                        </a:rPr>
                        <a:t>CurlFinder</a:t>
                      </a:r>
                      <a:r>
                        <a:rPr kumimoji="0" lang="zh-CN" altLang="en-US" sz="1600" b="1" i="0" u="none" strike="noStrike" cap="none" normalizeH="0" baseline="0" dirty="0">
                          <a:ln>
                            <a:noFill/>
                          </a:ln>
                          <a:solidFill>
                            <a:schemeClr val="tx1"/>
                          </a:solidFill>
                          <a:effectLst/>
                          <a:latin typeface="Times New Roman" pitchFamily="18" charset="0"/>
                          <a:ea typeface="+mn-ea"/>
                        </a:rPr>
                        <a:t>低动量寻迹、</a:t>
                      </a:r>
                      <a:r>
                        <a:rPr kumimoji="0" lang="en-US" altLang="zh-CN" sz="1600" b="1" i="0" u="none" strike="noStrike" cap="none" normalizeH="0" baseline="0" dirty="0" err="1">
                          <a:ln>
                            <a:noFill/>
                          </a:ln>
                          <a:solidFill>
                            <a:schemeClr val="tx1"/>
                          </a:solidFill>
                          <a:effectLst/>
                          <a:latin typeface="Times New Roman" pitchFamily="18" charset="0"/>
                          <a:ea typeface="+mn-ea"/>
                        </a:rPr>
                        <a:t>runge-kutta</a:t>
                      </a:r>
                      <a:r>
                        <a:rPr kumimoji="0" lang="zh-CN" altLang="en-US" sz="1600" b="1" i="0" u="none" strike="noStrike" cap="none" normalizeH="0" baseline="0" dirty="0">
                          <a:ln>
                            <a:noFill/>
                          </a:ln>
                          <a:solidFill>
                            <a:schemeClr val="tx1"/>
                          </a:solidFill>
                          <a:effectLst/>
                          <a:latin typeface="Times New Roman" pitchFamily="18" charset="0"/>
                          <a:ea typeface="+mn-ea"/>
                        </a:rPr>
                        <a:t>拟合</a:t>
                      </a:r>
                    </a:p>
                  </a:txBody>
                  <a:tcPr/>
                </a:tc>
                <a:extLst>
                  <a:ext uri="{0D108BD9-81ED-4DB2-BD59-A6C34878D82A}">
                    <a16:rowId xmlns:a16="http://schemas.microsoft.com/office/drawing/2014/main" val="2271163693"/>
                  </a:ext>
                </a:extLst>
              </a:tr>
              <a:tr h="36000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MdcHoughFinder</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chemeClr val="tx1"/>
                          </a:solidFill>
                          <a:effectLst/>
                          <a:latin typeface="Times New Roman" pitchFamily="18" charset="0"/>
                          <a:ea typeface="+mn-ea"/>
                        </a:rPr>
                        <a:t>使用</a:t>
                      </a:r>
                      <a:r>
                        <a:rPr kumimoji="0" lang="en-US" altLang="zh-CN" sz="1600" b="1" i="0" u="none" strike="noStrike" cap="none" normalizeH="0" baseline="0" dirty="0">
                          <a:ln>
                            <a:noFill/>
                          </a:ln>
                          <a:solidFill>
                            <a:schemeClr val="tx1"/>
                          </a:solidFill>
                          <a:effectLst/>
                          <a:latin typeface="Times New Roman" pitchFamily="18" charset="0"/>
                          <a:ea typeface="+mn-ea"/>
                        </a:rPr>
                        <a:t>Hough</a:t>
                      </a:r>
                      <a:r>
                        <a:rPr kumimoji="0" lang="zh-CN" altLang="en-US" sz="1600" b="1" i="0" u="none" strike="noStrike" cap="none" normalizeH="0" baseline="0" dirty="0">
                          <a:ln>
                            <a:noFill/>
                          </a:ln>
                          <a:solidFill>
                            <a:schemeClr val="tx1"/>
                          </a:solidFill>
                          <a:effectLst/>
                          <a:latin typeface="Times New Roman" pitchFamily="18" charset="0"/>
                          <a:ea typeface="+mn-ea"/>
                        </a:rPr>
                        <a:t>变换方法寻迹</a:t>
                      </a:r>
                    </a:p>
                  </a:txBody>
                  <a:tcPr/>
                </a:tc>
                <a:extLst>
                  <a:ext uri="{0D108BD9-81ED-4DB2-BD59-A6C34878D82A}">
                    <a16:rowId xmlns:a16="http://schemas.microsoft.com/office/drawing/2014/main" val="1903456257"/>
                  </a:ext>
                </a:extLst>
              </a:tr>
              <a:tr h="36000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KalFitAlg</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chemeClr val="tx1"/>
                          </a:solidFill>
                          <a:effectLst/>
                          <a:latin typeface="Times New Roman" pitchFamily="18" charset="0"/>
                          <a:ea typeface="+mn-ea"/>
                        </a:rPr>
                        <a:t>基于</a:t>
                      </a:r>
                      <a:r>
                        <a:rPr kumimoji="0" lang="en-US" altLang="zh-CN" sz="1600" b="1" i="0" u="none" strike="noStrike" cap="none" normalizeH="0" baseline="0" dirty="0">
                          <a:ln>
                            <a:noFill/>
                          </a:ln>
                          <a:solidFill>
                            <a:schemeClr val="tx1"/>
                          </a:solidFill>
                          <a:effectLst/>
                          <a:latin typeface="Times New Roman" pitchFamily="18" charset="0"/>
                          <a:ea typeface="+mn-ea"/>
                        </a:rPr>
                        <a:t>Kalman</a:t>
                      </a:r>
                      <a:r>
                        <a:rPr kumimoji="0" lang="zh-CN" altLang="en-US" sz="1600" b="1" i="0" u="none" strike="noStrike" cap="none" normalizeH="0" baseline="0" dirty="0">
                          <a:ln>
                            <a:noFill/>
                          </a:ln>
                          <a:solidFill>
                            <a:schemeClr val="tx1"/>
                          </a:solidFill>
                          <a:effectLst/>
                          <a:latin typeface="Times New Roman" pitchFamily="18" charset="0"/>
                          <a:ea typeface="+mn-ea"/>
                        </a:rPr>
                        <a:t>滤波方法进行径迹拟合</a:t>
                      </a:r>
                    </a:p>
                  </a:txBody>
                  <a:tcPr/>
                </a:tc>
                <a:extLst>
                  <a:ext uri="{0D108BD9-81ED-4DB2-BD59-A6C34878D82A}">
                    <a16:rowId xmlns:a16="http://schemas.microsoft.com/office/drawing/2014/main" val="804651756"/>
                  </a:ext>
                </a:extLst>
              </a:tr>
              <a:tr h="360000">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MdcDedxAlg</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chemeClr val="tx1"/>
                          </a:solidFill>
                          <a:effectLst/>
                          <a:latin typeface="Times New Roman" pitchFamily="18" charset="0"/>
                          <a:ea typeface="+mn-ea"/>
                        </a:rPr>
                        <a:t>dE</a:t>
                      </a:r>
                      <a:r>
                        <a:rPr kumimoji="0" lang="en-US" altLang="zh-CN" sz="1600" b="1" i="0" u="none" strike="noStrike" cap="none" normalizeH="0" baseline="0" dirty="0">
                          <a:ln>
                            <a:noFill/>
                          </a:ln>
                          <a:solidFill>
                            <a:schemeClr val="tx1"/>
                          </a:solidFill>
                          <a:effectLst/>
                          <a:latin typeface="Times New Roman" pitchFamily="18" charset="0"/>
                          <a:ea typeface="+mn-ea"/>
                        </a:rPr>
                        <a:t>/dx</a:t>
                      </a:r>
                      <a:r>
                        <a:rPr kumimoji="0" lang="zh-CN" altLang="en-US" sz="1600" b="1" i="0" u="none" strike="noStrike" cap="none" normalizeH="0" baseline="0" dirty="0">
                          <a:ln>
                            <a:noFill/>
                          </a:ln>
                          <a:solidFill>
                            <a:schemeClr val="tx1"/>
                          </a:solidFill>
                          <a:effectLst/>
                          <a:latin typeface="Times New Roman" pitchFamily="18" charset="0"/>
                          <a:ea typeface="+mn-ea"/>
                        </a:rPr>
                        <a:t>重建</a:t>
                      </a:r>
                      <a:endParaRPr kumimoji="0" lang="en-US" altLang="zh-CN" sz="1600" b="1" i="0" u="none" strike="noStrike" cap="none" normalizeH="0" baseline="0" dirty="0">
                        <a:ln>
                          <a:noFill/>
                        </a:ln>
                        <a:solidFill>
                          <a:schemeClr val="tx1"/>
                        </a:solidFill>
                        <a:effectLst/>
                        <a:latin typeface="Times New Roman" pitchFamily="18" charset="0"/>
                        <a:ea typeface="+mn-ea"/>
                      </a:endParaRPr>
                    </a:p>
                  </a:txBody>
                  <a:tcPr/>
                </a:tc>
                <a:extLst>
                  <a:ext uri="{0D108BD9-81ED-4DB2-BD59-A6C34878D82A}">
                    <a16:rowId xmlns:a16="http://schemas.microsoft.com/office/drawing/2014/main" val="3283112472"/>
                  </a:ext>
                </a:extLst>
              </a:tr>
              <a:tr h="360000">
                <a:tc rowSpan="2">
                  <a:txBody>
                    <a:bodyPr/>
                    <a:lstStyle/>
                    <a:p>
                      <a:pPr algn="ctr"/>
                      <a:r>
                        <a:rPr lang="en-US" sz="1600" b="1" dirty="0"/>
                        <a:t>TOF</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TofRec</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a:ln>
                            <a:noFill/>
                          </a:ln>
                          <a:solidFill>
                            <a:schemeClr val="tx1"/>
                          </a:solidFill>
                          <a:effectLst/>
                          <a:latin typeface="Times New Roman" pitchFamily="18" charset="0"/>
                          <a:ea typeface="+mn-ea"/>
                        </a:rPr>
                        <a:t>TOF</a:t>
                      </a:r>
                      <a:r>
                        <a:rPr kumimoji="0" lang="zh-CN" altLang="en-US" sz="1600" b="1" i="0" u="none" strike="noStrike" cap="none" normalizeH="0" baseline="0" dirty="0">
                          <a:ln>
                            <a:noFill/>
                          </a:ln>
                          <a:solidFill>
                            <a:schemeClr val="tx1"/>
                          </a:solidFill>
                          <a:effectLst/>
                          <a:latin typeface="Times New Roman" pitchFamily="18" charset="0"/>
                          <a:ea typeface="+mn-ea"/>
                        </a:rPr>
                        <a:t>重建</a:t>
                      </a:r>
                    </a:p>
                  </a:txBody>
                  <a:tcPr/>
                </a:tc>
                <a:extLst>
                  <a:ext uri="{0D108BD9-81ED-4DB2-BD59-A6C34878D82A}">
                    <a16:rowId xmlns:a16="http://schemas.microsoft.com/office/drawing/2014/main" val="588271213"/>
                  </a:ext>
                </a:extLst>
              </a:tr>
              <a:tr h="360000">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TofEnergyRec</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a:ln>
                            <a:noFill/>
                          </a:ln>
                          <a:solidFill>
                            <a:schemeClr val="tx1"/>
                          </a:solidFill>
                          <a:effectLst/>
                          <a:latin typeface="Times New Roman" pitchFamily="18" charset="0"/>
                          <a:ea typeface="+mn-ea"/>
                        </a:rPr>
                        <a:t>TOF</a:t>
                      </a:r>
                      <a:r>
                        <a:rPr kumimoji="0" lang="zh-CN" altLang="en-US" sz="1600" b="1" i="0" u="none" strike="noStrike" cap="none" normalizeH="0" baseline="0" dirty="0">
                          <a:ln>
                            <a:noFill/>
                          </a:ln>
                          <a:solidFill>
                            <a:schemeClr val="tx1"/>
                          </a:solidFill>
                          <a:effectLst/>
                          <a:latin typeface="Times New Roman" pitchFamily="18" charset="0"/>
                          <a:ea typeface="+mn-ea"/>
                        </a:rPr>
                        <a:t>能量重建</a:t>
                      </a:r>
                    </a:p>
                  </a:txBody>
                  <a:tcPr/>
                </a:tc>
                <a:extLst>
                  <a:ext uri="{0D108BD9-81ED-4DB2-BD59-A6C34878D82A}">
                    <a16:rowId xmlns:a16="http://schemas.microsoft.com/office/drawing/2014/main" val="1302627871"/>
                  </a:ext>
                </a:extLst>
              </a:tr>
              <a:tr h="360000">
                <a:tc>
                  <a:txBody>
                    <a:bodyPr/>
                    <a:lstStyle/>
                    <a:p>
                      <a:pPr algn="ctr"/>
                      <a:r>
                        <a:rPr lang="en-US" sz="1600" b="1" dirty="0"/>
                        <a:t>EMC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EmcRec</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a:ln>
                            <a:noFill/>
                          </a:ln>
                          <a:solidFill>
                            <a:schemeClr val="tx1"/>
                          </a:solidFill>
                          <a:effectLst/>
                          <a:latin typeface="Times New Roman" pitchFamily="18" charset="0"/>
                          <a:ea typeface="+mn-ea"/>
                        </a:rPr>
                        <a:t>EMC</a:t>
                      </a:r>
                      <a:r>
                        <a:rPr kumimoji="0" lang="zh-CN" altLang="en-US" sz="1600" b="1" i="0" u="none" strike="noStrike" cap="none" normalizeH="0" baseline="0" dirty="0">
                          <a:ln>
                            <a:noFill/>
                          </a:ln>
                          <a:solidFill>
                            <a:schemeClr val="tx1"/>
                          </a:solidFill>
                          <a:effectLst/>
                          <a:latin typeface="Times New Roman" pitchFamily="18" charset="0"/>
                          <a:ea typeface="+mn-ea"/>
                        </a:rPr>
                        <a:t>重建</a:t>
                      </a:r>
                    </a:p>
                  </a:txBody>
                  <a:tcPr/>
                </a:tc>
                <a:extLst>
                  <a:ext uri="{0D108BD9-81ED-4DB2-BD59-A6C34878D82A}">
                    <a16:rowId xmlns:a16="http://schemas.microsoft.com/office/drawing/2014/main" val="1584410145"/>
                  </a:ext>
                </a:extLst>
              </a:tr>
              <a:tr h="360000">
                <a:tc>
                  <a:txBody>
                    <a:bodyPr/>
                    <a:lstStyle/>
                    <a:p>
                      <a:pPr algn="ctr"/>
                      <a:r>
                        <a:rPr lang="en-US" sz="1600" b="1" dirty="0"/>
                        <a:t>MUC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MucRec</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a:ln>
                            <a:noFill/>
                          </a:ln>
                          <a:solidFill>
                            <a:schemeClr val="tx1"/>
                          </a:solidFill>
                          <a:effectLst/>
                          <a:latin typeface="Times New Roman" pitchFamily="18" charset="0"/>
                          <a:ea typeface="+mn-ea"/>
                        </a:rPr>
                        <a:t>MUC</a:t>
                      </a:r>
                      <a:r>
                        <a:rPr kumimoji="0" lang="zh-CN" altLang="en-US" sz="1600" b="1" i="0" u="none" strike="noStrike" cap="none" normalizeH="0" baseline="0" dirty="0">
                          <a:ln>
                            <a:noFill/>
                          </a:ln>
                          <a:solidFill>
                            <a:schemeClr val="tx1"/>
                          </a:solidFill>
                          <a:effectLst/>
                          <a:latin typeface="Times New Roman" pitchFamily="18" charset="0"/>
                          <a:ea typeface="+mn-ea"/>
                        </a:rPr>
                        <a:t>重建</a:t>
                      </a:r>
                    </a:p>
                  </a:txBody>
                  <a:tcPr/>
                </a:tc>
                <a:extLst>
                  <a:ext uri="{0D108BD9-81ED-4DB2-BD59-A6C34878D82A}">
                    <a16:rowId xmlns:a16="http://schemas.microsoft.com/office/drawing/2014/main" val="1042470999"/>
                  </a:ext>
                </a:extLst>
              </a:tr>
              <a:tr h="360000">
                <a:tc rowSpan="4">
                  <a:txBody>
                    <a:bodyPr/>
                    <a:lstStyle/>
                    <a:p>
                      <a:pPr algn="ctr"/>
                      <a:r>
                        <a:rPr lang="zh-CN" altLang="en-US" sz="1600" b="1" dirty="0"/>
                        <a:t>其它</a:t>
                      </a:r>
                      <a:endParaRPr lang="en-US" sz="16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EsTimeAlg</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r>
                        <a:rPr kumimoji="0" lang="zh-CN" altLang="en-US" sz="1600" b="1" i="0" u="none" strike="noStrike" cap="none" normalizeH="0" baseline="0" dirty="0">
                          <a:ln>
                            <a:noFill/>
                          </a:ln>
                          <a:solidFill>
                            <a:schemeClr val="tx1"/>
                          </a:solidFill>
                          <a:effectLst/>
                          <a:latin typeface="Times New Roman" pitchFamily="18" charset="0"/>
                          <a:ea typeface="+mn-ea"/>
                        </a:rPr>
                        <a:t>事例起始时间重建</a:t>
                      </a:r>
                      <a:endParaRPr lang="en-US" sz="1600" dirty="0"/>
                    </a:p>
                  </a:txBody>
                  <a:tcPr/>
                </a:tc>
                <a:extLst>
                  <a:ext uri="{0D108BD9-81ED-4DB2-BD59-A6C34878D82A}">
                    <a16:rowId xmlns:a16="http://schemas.microsoft.com/office/drawing/2014/main" val="1444450188"/>
                  </a:ext>
                </a:extLst>
              </a:tr>
              <a:tr h="360000">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TrkExtAlg</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chemeClr val="tx1"/>
                          </a:solidFill>
                          <a:effectLst/>
                          <a:latin typeface="Times New Roman" pitchFamily="18" charset="0"/>
                          <a:ea typeface="+mn-ea"/>
                        </a:rPr>
                        <a:t>径迹外推</a:t>
                      </a:r>
                    </a:p>
                  </a:txBody>
                  <a:tcPr/>
                </a:tc>
                <a:extLst>
                  <a:ext uri="{0D108BD9-81ED-4DB2-BD59-A6C34878D82A}">
                    <a16:rowId xmlns:a16="http://schemas.microsoft.com/office/drawing/2014/main" val="3981107316"/>
                  </a:ext>
                </a:extLst>
              </a:tr>
              <a:tr h="360000">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PrimaryVertexAlg</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chemeClr val="tx1"/>
                          </a:solidFill>
                          <a:effectLst/>
                          <a:latin typeface="Times New Roman" pitchFamily="18" charset="0"/>
                          <a:ea typeface="+mn-ea"/>
                        </a:rPr>
                        <a:t>事例初级顶点重建</a:t>
                      </a:r>
                    </a:p>
                  </a:txBody>
                  <a:tcPr/>
                </a:tc>
                <a:extLst>
                  <a:ext uri="{0D108BD9-81ED-4DB2-BD59-A6C34878D82A}">
                    <a16:rowId xmlns:a16="http://schemas.microsoft.com/office/drawing/2014/main" val="1541968117"/>
                  </a:ext>
                </a:extLst>
              </a:tr>
              <a:tr h="360000">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cap="none" normalizeH="0" baseline="0" dirty="0" err="1">
                          <a:ln>
                            <a:noFill/>
                          </a:ln>
                          <a:solidFill>
                            <a:srgbClr val="003399"/>
                          </a:solidFill>
                          <a:effectLst/>
                          <a:latin typeface="Times New Roman" pitchFamily="18" charset="0"/>
                          <a:ea typeface="+mn-ea"/>
                        </a:rPr>
                        <a:t>VeeVertexAlg</a:t>
                      </a:r>
                      <a:endParaRPr kumimoji="0" lang="en-US" altLang="zh-CN" sz="1600" b="1" i="0" u="none" strike="noStrike" cap="none" normalizeH="0" baseline="0" dirty="0">
                        <a:ln>
                          <a:noFill/>
                        </a:ln>
                        <a:solidFill>
                          <a:srgbClr val="003399"/>
                        </a:solidFill>
                        <a:effectLst/>
                        <a:latin typeface="Times New Roman" pitchFamily="18" charset="0"/>
                        <a:ea typeface="+mn-e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cap="none" normalizeH="0" baseline="0" dirty="0">
                          <a:ln>
                            <a:noFill/>
                          </a:ln>
                          <a:solidFill>
                            <a:schemeClr val="tx1"/>
                          </a:solidFill>
                          <a:effectLst/>
                          <a:latin typeface="Times New Roman" pitchFamily="18" charset="0"/>
                          <a:ea typeface="+mn-ea"/>
                        </a:rPr>
                        <a:t>次级顶点重建</a:t>
                      </a:r>
                    </a:p>
                  </a:txBody>
                  <a:tcPr/>
                </a:tc>
                <a:extLst>
                  <a:ext uri="{0D108BD9-81ED-4DB2-BD59-A6C34878D82A}">
                    <a16:rowId xmlns:a16="http://schemas.microsoft.com/office/drawing/2014/main" val="1607281304"/>
                  </a:ext>
                </a:extLst>
              </a:tr>
            </a:tbl>
          </a:graphicData>
        </a:graphic>
      </p:graphicFrame>
    </p:spTree>
    <p:extLst>
      <p:ext uri="{BB962C8B-B14F-4D97-AF65-F5344CB8AC3E}">
        <p14:creationId xmlns:p14="http://schemas.microsoft.com/office/powerpoint/2010/main" val="4244910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BC27A716-D6DF-454A-B888-D7AB1D45EB2B}"/>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2C64564D-D679-4097-B1BC-74184A9B6E33}"/>
              </a:ext>
            </a:extLst>
          </p:cNvPr>
          <p:cNvSpPr>
            <a:spLocks noGrp="1"/>
          </p:cNvSpPr>
          <p:nvPr>
            <p:ph type="sldNum" sz="quarter" idx="12"/>
          </p:nvPr>
        </p:nvSpPr>
        <p:spPr/>
        <p:txBody>
          <a:bodyPr/>
          <a:lstStyle/>
          <a:p>
            <a:fld id="{0C913308-F349-4B6D-A68A-DD1791B4A57B}" type="slidenum">
              <a:rPr lang="zh-CN" altLang="en-US" smtClean="0"/>
              <a:pPr/>
              <a:t>21</a:t>
            </a:fld>
            <a:endParaRPr lang="zh-CN" altLang="en-US" dirty="0"/>
          </a:p>
        </p:txBody>
      </p:sp>
      <p:pic>
        <p:nvPicPr>
          <p:cNvPr id="6" name="图片 5">
            <a:extLst>
              <a:ext uri="{FF2B5EF4-FFF2-40B4-BE49-F238E27FC236}">
                <a16:creationId xmlns:a16="http://schemas.microsoft.com/office/drawing/2014/main" id="{DDE06C16-EA7D-4DAD-9C7B-C55243817D47}"/>
              </a:ext>
            </a:extLst>
          </p:cNvPr>
          <p:cNvPicPr>
            <a:picLocks noChangeAspect="1"/>
          </p:cNvPicPr>
          <p:nvPr/>
        </p:nvPicPr>
        <p:blipFill rotWithShape="1">
          <a:blip r:embed="rId2"/>
          <a:srcRect b="31062"/>
          <a:stretch/>
        </p:blipFill>
        <p:spPr>
          <a:xfrm>
            <a:off x="2063553" y="1340768"/>
            <a:ext cx="7888877" cy="4896544"/>
          </a:xfrm>
          <a:prstGeom prst="rect">
            <a:avLst/>
          </a:prstGeom>
        </p:spPr>
      </p:pic>
      <p:cxnSp>
        <p:nvCxnSpPr>
          <p:cNvPr id="8" name="直接箭头连接符 7">
            <a:extLst>
              <a:ext uri="{FF2B5EF4-FFF2-40B4-BE49-F238E27FC236}">
                <a16:creationId xmlns:a16="http://schemas.microsoft.com/office/drawing/2014/main" id="{6A137B09-DFF8-4800-992B-D047C8986226}"/>
              </a:ext>
            </a:extLst>
          </p:cNvPr>
          <p:cNvCxnSpPr>
            <a:cxnSpLocks/>
          </p:cNvCxnSpPr>
          <p:nvPr/>
        </p:nvCxnSpPr>
        <p:spPr>
          <a:xfrm>
            <a:off x="7032104" y="2852936"/>
            <a:ext cx="792088"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B1ABFF66-47D0-4C01-9B07-DB0A48E3FF30}"/>
              </a:ext>
            </a:extLst>
          </p:cNvPr>
          <p:cNvSpPr txBox="1"/>
          <p:nvPr/>
        </p:nvSpPr>
        <p:spPr>
          <a:xfrm>
            <a:off x="7824193" y="2668270"/>
            <a:ext cx="2128237" cy="369332"/>
          </a:xfrm>
          <a:prstGeom prst="rect">
            <a:avLst/>
          </a:prstGeom>
          <a:noFill/>
        </p:spPr>
        <p:txBody>
          <a:bodyPr wrap="square" rtlCol="0">
            <a:spAutoFit/>
          </a:bodyPr>
          <a:lstStyle/>
          <a:p>
            <a:r>
              <a:rPr lang="zh-CN" altLang="en-US" dirty="0">
                <a:solidFill>
                  <a:schemeClr val="accent6">
                    <a:lumMod val="75000"/>
                  </a:schemeClr>
                </a:solidFill>
              </a:rPr>
              <a:t>事例起始时间重建</a:t>
            </a:r>
          </a:p>
        </p:txBody>
      </p:sp>
    </p:spTree>
    <p:extLst>
      <p:ext uri="{BB962C8B-B14F-4D97-AF65-F5344CB8AC3E}">
        <p14:creationId xmlns:p14="http://schemas.microsoft.com/office/powerpoint/2010/main" val="3058717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A2534B5-D3E0-4693-931D-89FFC6B1F2FE}" type="slidenum">
              <a:rPr lang="zh-CN" altLang="en-US" smtClean="0"/>
              <a:t>22</a:t>
            </a:fld>
            <a:endParaRPr lang="zh-CN" altLang="en-US"/>
          </a:p>
        </p:txBody>
      </p:sp>
      <p:sp>
        <p:nvSpPr>
          <p:cNvPr id="5" name="Text Box 2"/>
          <p:cNvSpPr txBox="1">
            <a:spLocks noChangeArrowheads="1"/>
          </p:cNvSpPr>
          <p:nvPr/>
        </p:nvSpPr>
        <p:spPr bwMode="auto">
          <a:xfrm>
            <a:off x="4151784" y="5271592"/>
            <a:ext cx="304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Tx/>
              <a:buFontTx/>
              <a:buNone/>
            </a:pPr>
            <a:r>
              <a:rPr lang="en-US" altLang="zh-CN" sz="2400" b="1" dirty="0">
                <a:solidFill>
                  <a:srgbClr val="0033CC"/>
                </a:solidFill>
                <a:latin typeface="Times New Roman" pitchFamily="18" charset="0"/>
                <a:ea typeface="宋体" pitchFamily="2" charset="-122"/>
              </a:rPr>
              <a:t>TDC = </a:t>
            </a:r>
            <a:r>
              <a:rPr lang="en-US" altLang="zh-CN" sz="2400" b="1" dirty="0" err="1">
                <a:solidFill>
                  <a:srgbClr val="0033CC"/>
                </a:solidFill>
                <a:latin typeface="Times New Roman" pitchFamily="18" charset="0"/>
                <a:ea typeface="宋体" pitchFamily="2" charset="-122"/>
              </a:rPr>
              <a:t>T</a:t>
            </a:r>
            <a:r>
              <a:rPr lang="en-US" altLang="zh-CN" sz="2400" b="1" baseline="-25000" dirty="0" err="1">
                <a:solidFill>
                  <a:srgbClr val="0033CC"/>
                </a:solidFill>
                <a:latin typeface="Times New Roman" pitchFamily="18" charset="0"/>
                <a:ea typeface="宋体" pitchFamily="2" charset="-122"/>
              </a:rPr>
              <a:t>ev</a:t>
            </a:r>
            <a:r>
              <a:rPr lang="en-US" altLang="zh-CN" sz="2400" b="1" baseline="-25000" dirty="0">
                <a:solidFill>
                  <a:srgbClr val="0033CC"/>
                </a:solidFill>
                <a:latin typeface="Times New Roman" pitchFamily="18" charset="0"/>
                <a:ea typeface="宋体" pitchFamily="2" charset="-122"/>
              </a:rPr>
              <a:t> </a:t>
            </a:r>
            <a:r>
              <a:rPr lang="en-US" altLang="zh-CN" sz="2400" b="1" dirty="0">
                <a:solidFill>
                  <a:srgbClr val="0033CC"/>
                </a:solidFill>
                <a:latin typeface="Times New Roman" pitchFamily="18" charset="0"/>
                <a:ea typeface="宋体" pitchFamily="2" charset="-122"/>
              </a:rPr>
              <a:t>+ T</a:t>
            </a:r>
            <a:r>
              <a:rPr lang="en-US" altLang="zh-CN" sz="2400" b="1" baseline="-25000" dirty="0">
                <a:solidFill>
                  <a:srgbClr val="0033CC"/>
                </a:solidFill>
                <a:latin typeface="Times New Roman" pitchFamily="18" charset="0"/>
                <a:ea typeface="宋体" pitchFamily="2" charset="-122"/>
              </a:rPr>
              <a:t>est </a:t>
            </a:r>
          </a:p>
        </p:txBody>
      </p:sp>
      <p:sp>
        <p:nvSpPr>
          <p:cNvPr id="6" name="Rectangle 3"/>
          <p:cNvSpPr>
            <a:spLocks noChangeArrowheads="1"/>
          </p:cNvSpPr>
          <p:nvPr/>
        </p:nvSpPr>
        <p:spPr bwMode="auto">
          <a:xfrm>
            <a:off x="4370040" y="5768127"/>
            <a:ext cx="162839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ClrTx/>
              <a:buFontTx/>
              <a:buNone/>
            </a:pPr>
            <a:r>
              <a:rPr lang="en-US" altLang="zh-CN" sz="4000" dirty="0">
                <a:solidFill>
                  <a:srgbClr val="CC3300"/>
                </a:solidFill>
                <a:latin typeface="Times New Roman" pitchFamily="18" charset="0"/>
                <a:ea typeface="宋体" pitchFamily="2" charset="-122"/>
              </a:rPr>
              <a:t>T</a:t>
            </a:r>
            <a:r>
              <a:rPr lang="en-US" altLang="zh-CN" sz="4000" baseline="-25000" dirty="0">
                <a:solidFill>
                  <a:srgbClr val="CC3300"/>
                </a:solidFill>
                <a:latin typeface="Times New Roman" pitchFamily="18" charset="0"/>
                <a:ea typeface="宋体" pitchFamily="2" charset="-122"/>
              </a:rPr>
              <a:t>est </a:t>
            </a:r>
            <a:r>
              <a:rPr lang="en-US" altLang="zh-CN" sz="4000" dirty="0">
                <a:solidFill>
                  <a:srgbClr val="CC3300"/>
                </a:solidFill>
                <a:latin typeface="Times New Roman" pitchFamily="18" charset="0"/>
                <a:ea typeface="宋体" pitchFamily="2" charset="-122"/>
              </a:rPr>
              <a:t>= ?</a:t>
            </a:r>
            <a:r>
              <a:rPr lang="en-US" altLang="zh-CN" dirty="0">
                <a:solidFill>
                  <a:srgbClr val="CC3300"/>
                </a:solidFill>
                <a:latin typeface="Times New Roman" pitchFamily="18" charset="0"/>
                <a:ea typeface="宋体" pitchFamily="2" charset="-122"/>
              </a:rPr>
              <a:t> </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828800"/>
            <a:ext cx="4953000" cy="31242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6"/>
          <p:cNvSpPr>
            <a:spLocks noChangeArrowheads="1"/>
          </p:cNvSpPr>
          <p:nvPr/>
        </p:nvSpPr>
        <p:spPr bwMode="auto">
          <a:xfrm>
            <a:off x="55626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 name="Oval 7"/>
          <p:cNvSpPr>
            <a:spLocks noChangeArrowheads="1"/>
          </p:cNvSpPr>
          <p:nvPr/>
        </p:nvSpPr>
        <p:spPr bwMode="auto">
          <a:xfrm>
            <a:off x="58674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Oval 8"/>
          <p:cNvSpPr>
            <a:spLocks noChangeArrowheads="1"/>
          </p:cNvSpPr>
          <p:nvPr/>
        </p:nvSpPr>
        <p:spPr bwMode="auto">
          <a:xfrm>
            <a:off x="61722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Oval 9"/>
          <p:cNvSpPr>
            <a:spLocks noChangeArrowheads="1"/>
          </p:cNvSpPr>
          <p:nvPr/>
        </p:nvSpPr>
        <p:spPr bwMode="auto">
          <a:xfrm>
            <a:off x="76200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Oval 10"/>
          <p:cNvSpPr>
            <a:spLocks noChangeArrowheads="1"/>
          </p:cNvSpPr>
          <p:nvPr/>
        </p:nvSpPr>
        <p:spPr bwMode="auto">
          <a:xfrm>
            <a:off x="80010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Oval 11"/>
          <p:cNvSpPr>
            <a:spLocks noChangeArrowheads="1"/>
          </p:cNvSpPr>
          <p:nvPr/>
        </p:nvSpPr>
        <p:spPr bwMode="auto">
          <a:xfrm>
            <a:off x="83058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Oval 12"/>
          <p:cNvSpPr>
            <a:spLocks noChangeArrowheads="1"/>
          </p:cNvSpPr>
          <p:nvPr/>
        </p:nvSpPr>
        <p:spPr bwMode="auto">
          <a:xfrm>
            <a:off x="45720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Oval 13"/>
          <p:cNvSpPr>
            <a:spLocks noChangeArrowheads="1"/>
          </p:cNvSpPr>
          <p:nvPr/>
        </p:nvSpPr>
        <p:spPr bwMode="auto">
          <a:xfrm>
            <a:off x="48768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Oval 14"/>
          <p:cNvSpPr>
            <a:spLocks noChangeArrowheads="1"/>
          </p:cNvSpPr>
          <p:nvPr/>
        </p:nvSpPr>
        <p:spPr bwMode="auto">
          <a:xfrm>
            <a:off x="51816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Oval 15"/>
          <p:cNvSpPr>
            <a:spLocks noChangeArrowheads="1"/>
          </p:cNvSpPr>
          <p:nvPr/>
        </p:nvSpPr>
        <p:spPr bwMode="auto">
          <a:xfrm>
            <a:off x="8610600" y="2362200"/>
            <a:ext cx="762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Line 16"/>
          <p:cNvSpPr>
            <a:spLocks noChangeShapeType="1"/>
          </p:cNvSpPr>
          <p:nvPr/>
        </p:nvSpPr>
        <p:spPr bwMode="auto">
          <a:xfrm>
            <a:off x="4876800" y="2590800"/>
            <a:ext cx="381000" cy="0"/>
          </a:xfrm>
          <a:prstGeom prst="line">
            <a:avLst/>
          </a:prstGeom>
          <a:noFill/>
          <a:ln w="28575">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zh-CN" altLang="en-US"/>
          </a:p>
        </p:txBody>
      </p:sp>
      <p:sp>
        <p:nvSpPr>
          <p:cNvPr id="19" name="Rectangle 17"/>
          <p:cNvSpPr>
            <a:spLocks noChangeArrowheads="1"/>
          </p:cNvSpPr>
          <p:nvPr/>
        </p:nvSpPr>
        <p:spPr bwMode="auto">
          <a:xfrm>
            <a:off x="4800600" y="2667000"/>
            <a:ext cx="457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lvl1pPr marL="342900" indent="-342900" algn="l">
              <a:spcBef>
                <a:spcPct val="0"/>
              </a:spcBef>
              <a:defRPr sz="2400">
                <a:solidFill>
                  <a:schemeClr val="tx1"/>
                </a:solidFill>
                <a:latin typeface="Times New Roman" pitchFamily="18" charset="0"/>
              </a:defRPr>
            </a:lvl1pPr>
            <a:lvl2pPr algn="l">
              <a:spcBef>
                <a:spcPct val="0"/>
              </a:spcBef>
              <a:defRPr sz="2400">
                <a:solidFill>
                  <a:schemeClr val="tx1"/>
                </a:solidFill>
                <a:latin typeface="Times New Roman" pitchFamily="18" charset="0"/>
              </a:defRPr>
            </a:lvl2pPr>
            <a:lvl3pPr algn="l">
              <a:spcBef>
                <a:spcPct val="0"/>
              </a:spcBef>
              <a:defRPr sz="2400">
                <a:solidFill>
                  <a:schemeClr val="tx1"/>
                </a:solidFill>
                <a:latin typeface="Times New Roman" pitchFamily="18" charset="0"/>
              </a:defRPr>
            </a:lvl3pPr>
            <a:lvl4pPr algn="l">
              <a:spcBef>
                <a:spcPct val="0"/>
              </a:spcBef>
              <a:defRPr sz="2400">
                <a:solidFill>
                  <a:schemeClr val="tx1"/>
                </a:solidFill>
                <a:latin typeface="Times New Roman" pitchFamily="18" charset="0"/>
              </a:defRPr>
            </a:lvl4pPr>
            <a:lvl5pPr algn="l">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spcBef>
                <a:spcPct val="20000"/>
              </a:spcBef>
            </a:pPr>
            <a:r>
              <a:rPr lang="en-US" altLang="zh-CN" sz="1400">
                <a:solidFill>
                  <a:schemeClr val="hlink"/>
                </a:solidFill>
                <a:latin typeface="Arial" pitchFamily="34" charset="0"/>
                <a:ea typeface="MS PGothic" pitchFamily="34" charset="-128"/>
              </a:rPr>
              <a:t>8 ns</a:t>
            </a:r>
          </a:p>
        </p:txBody>
      </p:sp>
      <p:sp>
        <p:nvSpPr>
          <p:cNvPr id="20" name="Text Box 18"/>
          <p:cNvSpPr txBox="1">
            <a:spLocks noChangeArrowheads="1"/>
          </p:cNvSpPr>
          <p:nvPr/>
        </p:nvSpPr>
        <p:spPr bwMode="auto">
          <a:xfrm>
            <a:off x="2495600" y="1066800"/>
            <a:ext cx="2009800" cy="711200"/>
          </a:xfrm>
          <a:prstGeom prst="rect">
            <a:avLst/>
          </a:prstGeom>
          <a:solidFill>
            <a:srgbClr val="FF9900">
              <a:alpha val="12000"/>
            </a:srgbClr>
          </a:solidFill>
          <a:ln w="9525">
            <a:solidFill>
              <a:srgbClr val="CC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0"/>
              </a:spcBef>
              <a:buClrTx/>
              <a:buFontTx/>
              <a:buNone/>
            </a:pPr>
            <a:r>
              <a:rPr lang="en-US" altLang="zh-CN" sz="2000" b="1" dirty="0">
                <a:solidFill>
                  <a:srgbClr val="000000"/>
                </a:solidFill>
                <a:latin typeface="Times New Roman" pitchFamily="18" charset="0"/>
                <a:ea typeface="宋体" pitchFamily="2" charset="-122"/>
              </a:rPr>
              <a:t>RF  499.8MHz</a:t>
            </a:r>
          </a:p>
          <a:p>
            <a:pPr algn="l">
              <a:spcBef>
                <a:spcPct val="0"/>
              </a:spcBef>
              <a:buClrTx/>
              <a:buFontTx/>
              <a:buNone/>
            </a:pPr>
            <a:r>
              <a:rPr lang="en-US" altLang="zh-CN" sz="2000" b="1" dirty="0">
                <a:solidFill>
                  <a:srgbClr val="000000"/>
                </a:solidFill>
                <a:latin typeface="Times New Roman" pitchFamily="18" charset="0"/>
                <a:ea typeface="宋体" pitchFamily="2" charset="-122"/>
              </a:rPr>
              <a:t>       2ns</a:t>
            </a:r>
          </a:p>
        </p:txBody>
      </p:sp>
      <p:sp>
        <p:nvSpPr>
          <p:cNvPr id="21" name="Line 19"/>
          <p:cNvSpPr>
            <a:spLocks noChangeShapeType="1"/>
          </p:cNvSpPr>
          <p:nvPr/>
        </p:nvSpPr>
        <p:spPr bwMode="auto">
          <a:xfrm>
            <a:off x="4572000" y="1371600"/>
            <a:ext cx="6858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Text Box 20"/>
          <p:cNvSpPr txBox="1">
            <a:spLocks noChangeArrowheads="1"/>
          </p:cNvSpPr>
          <p:nvPr/>
        </p:nvSpPr>
        <p:spPr bwMode="auto">
          <a:xfrm>
            <a:off x="1600200" y="2514600"/>
            <a:ext cx="1676400" cy="707886"/>
          </a:xfrm>
          <a:prstGeom prst="rect">
            <a:avLst/>
          </a:prstGeom>
          <a:solidFill>
            <a:srgbClr val="FF9900">
              <a:alpha val="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Tx/>
              <a:buFontTx/>
              <a:buNone/>
            </a:pPr>
            <a:r>
              <a:rPr lang="en-US" altLang="zh-CN" sz="2000" b="1" dirty="0">
                <a:solidFill>
                  <a:srgbClr val="000000"/>
                </a:solidFill>
                <a:latin typeface="Times New Roman" pitchFamily="18" charset="0"/>
                <a:ea typeface="宋体" pitchFamily="2" charset="-122"/>
              </a:rPr>
              <a:t>Trigger/DAQ </a:t>
            </a:r>
          </a:p>
          <a:p>
            <a:pPr algn="l">
              <a:buClrTx/>
              <a:buFontTx/>
              <a:buNone/>
            </a:pPr>
            <a:r>
              <a:rPr lang="en-US" altLang="zh-CN" sz="2000" b="1" dirty="0">
                <a:solidFill>
                  <a:srgbClr val="000000"/>
                </a:solidFill>
                <a:latin typeface="Times New Roman" pitchFamily="18" charset="0"/>
                <a:ea typeface="宋体" pitchFamily="2" charset="-122"/>
              </a:rPr>
              <a:t>Clock 24ns</a:t>
            </a:r>
            <a:endParaRPr lang="en-US" altLang="zh-CN" sz="2200" b="1" dirty="0">
              <a:solidFill>
                <a:srgbClr val="000000"/>
              </a:solidFill>
              <a:latin typeface="Times New Roman" pitchFamily="18" charset="0"/>
              <a:ea typeface="宋体" pitchFamily="2" charset="-122"/>
            </a:endParaRPr>
          </a:p>
        </p:txBody>
      </p:sp>
      <p:sp>
        <p:nvSpPr>
          <p:cNvPr id="23" name="Line 21"/>
          <p:cNvSpPr>
            <a:spLocks noChangeShapeType="1"/>
          </p:cNvSpPr>
          <p:nvPr/>
        </p:nvSpPr>
        <p:spPr bwMode="auto">
          <a:xfrm flipV="1">
            <a:off x="3276600" y="2971800"/>
            <a:ext cx="533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Rectangle 22"/>
          <p:cNvSpPr>
            <a:spLocks noChangeArrowheads="1"/>
          </p:cNvSpPr>
          <p:nvPr/>
        </p:nvSpPr>
        <p:spPr bwMode="auto">
          <a:xfrm>
            <a:off x="6808440" y="5615728"/>
            <a:ext cx="2895600" cy="955675"/>
          </a:xfrm>
          <a:prstGeom prst="rect">
            <a:avLst/>
          </a:prstGeom>
          <a:solidFill>
            <a:srgbClr val="FF9900">
              <a:alpha val="17000"/>
            </a:srgbClr>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buClrTx/>
              <a:buFontTx/>
              <a:buNone/>
            </a:pPr>
            <a:r>
              <a:rPr lang="en-US" altLang="zh-CN" sz="2800" dirty="0">
                <a:latin typeface="Arial" panose="020B0604020202020204" pitchFamily="34" charset="0"/>
                <a:ea typeface="宋体" pitchFamily="2" charset="-122"/>
                <a:cs typeface="Arial" panose="020B0604020202020204" pitchFamily="34" charset="0"/>
              </a:rPr>
              <a:t>determined from </a:t>
            </a:r>
          </a:p>
          <a:p>
            <a:pPr algn="l">
              <a:spcBef>
                <a:spcPct val="0"/>
              </a:spcBef>
              <a:buClrTx/>
              <a:buFontTx/>
              <a:buNone/>
            </a:pPr>
            <a:r>
              <a:rPr lang="en-US" altLang="zh-CN" sz="2800" dirty="0">
                <a:latin typeface="Arial" panose="020B0604020202020204" pitchFamily="34" charset="0"/>
                <a:ea typeface="宋体" pitchFamily="2" charset="-122"/>
                <a:cs typeface="Arial" panose="020B0604020202020204" pitchFamily="34" charset="0"/>
              </a:rPr>
              <a:t>offline data</a:t>
            </a:r>
            <a:endParaRPr lang="en-US" altLang="zh-CN" sz="2800" dirty="0">
              <a:solidFill>
                <a:srgbClr val="000000"/>
              </a:solidFill>
              <a:latin typeface="Arial" panose="020B0604020202020204" pitchFamily="34" charset="0"/>
              <a:ea typeface="宋体" pitchFamily="2" charset="-122"/>
              <a:cs typeface="Arial" panose="020B0604020202020204" pitchFamily="34" charset="0"/>
            </a:endParaRPr>
          </a:p>
        </p:txBody>
      </p:sp>
      <p:sp>
        <p:nvSpPr>
          <p:cNvPr id="25" name="Line 23"/>
          <p:cNvSpPr>
            <a:spLocks noChangeShapeType="1"/>
          </p:cNvSpPr>
          <p:nvPr/>
        </p:nvSpPr>
        <p:spPr bwMode="auto">
          <a:xfrm flipH="1">
            <a:off x="6046440" y="6149127"/>
            <a:ext cx="762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Line 24"/>
          <p:cNvSpPr>
            <a:spLocks noChangeShapeType="1"/>
          </p:cNvSpPr>
          <p:nvPr/>
        </p:nvSpPr>
        <p:spPr bwMode="auto">
          <a:xfrm flipV="1">
            <a:off x="4800600" y="4267200"/>
            <a:ext cx="2286000" cy="1066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Line 25"/>
          <p:cNvSpPr>
            <a:spLocks noChangeShapeType="1"/>
          </p:cNvSpPr>
          <p:nvPr/>
        </p:nvSpPr>
        <p:spPr bwMode="auto">
          <a:xfrm flipV="1">
            <a:off x="4800600" y="4876800"/>
            <a:ext cx="24384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标题 27">
            <a:extLst>
              <a:ext uri="{FF2B5EF4-FFF2-40B4-BE49-F238E27FC236}">
                <a16:creationId xmlns:a16="http://schemas.microsoft.com/office/drawing/2014/main" id="{F32DE8E8-873C-4D5C-95F3-23561B85A606}"/>
              </a:ext>
            </a:extLst>
          </p:cNvPr>
          <p:cNvSpPr>
            <a:spLocks noGrp="1"/>
          </p:cNvSpPr>
          <p:nvPr>
            <p:ph type="title"/>
          </p:nvPr>
        </p:nvSpPr>
        <p:spPr/>
        <p:txBody>
          <a:bodyPr/>
          <a:lstStyle/>
          <a:p>
            <a:r>
              <a:rPr lang="zh-CN" altLang="en-US" dirty="0"/>
              <a:t>事例起始时间（</a:t>
            </a:r>
            <a:r>
              <a:rPr lang="en-US" altLang="zh-CN" dirty="0"/>
              <a:t>Event Start Time </a:t>
            </a:r>
            <a:r>
              <a:rPr lang="zh-CN" altLang="en-US" dirty="0"/>
              <a:t>𝑇</a:t>
            </a:r>
            <a:r>
              <a:rPr lang="zh-CN" altLang="en-US" baseline="-25000" dirty="0"/>
              <a:t>𝑒𝑠𝑡</a:t>
            </a:r>
            <a:r>
              <a:rPr lang="zh-CN" altLang="en-US" dirty="0"/>
              <a:t>）</a:t>
            </a:r>
          </a:p>
        </p:txBody>
      </p:sp>
    </p:spTree>
    <p:extLst>
      <p:ext uri="{BB962C8B-B14F-4D97-AF65-F5344CB8AC3E}">
        <p14:creationId xmlns:p14="http://schemas.microsoft.com/office/powerpoint/2010/main" val="4145653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A2534B5-D3E0-4693-931D-89FFC6B1F2FE}" type="slidenum">
              <a:rPr lang="zh-CN" altLang="en-US" smtClean="0"/>
              <a:t>23</a:t>
            </a:fld>
            <a:endParaRPr lang="zh-CN" altLang="en-US"/>
          </a:p>
        </p:txBody>
      </p:sp>
      <p:sp>
        <p:nvSpPr>
          <p:cNvPr id="5" name="灯片编号占位符 4"/>
          <p:cNvSpPr txBox="1">
            <a:spLocks/>
          </p:cNvSpPr>
          <p:nvPr/>
        </p:nvSpPr>
        <p:spPr>
          <a:xfrm>
            <a:off x="2209800" y="6629400"/>
            <a:ext cx="609600" cy="2286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E628EB-EF8A-44F4-BB1C-BD073675C2C1}" type="slidenum">
              <a:rPr lang="zh-CN" altLang="en-US"/>
              <a:pPr/>
              <a:t>23</a:t>
            </a:fld>
            <a:endParaRPr lang="en-US" altLang="zh-CN"/>
          </a:p>
        </p:txBody>
      </p:sp>
      <p:graphicFrame>
        <p:nvGraphicFramePr>
          <p:cNvPr id="6" name="Object 6"/>
          <p:cNvGraphicFramePr>
            <a:graphicFrameLocks noChangeAspect="1"/>
          </p:cNvGraphicFramePr>
          <p:nvPr>
            <p:extLst>
              <p:ext uri="{D42A27DB-BD31-4B8C-83A1-F6EECF244321}">
                <p14:modId xmlns:p14="http://schemas.microsoft.com/office/powerpoint/2010/main" val="2727484961"/>
              </p:ext>
            </p:extLst>
          </p:nvPr>
        </p:nvGraphicFramePr>
        <p:xfrm>
          <a:off x="4727848" y="1420198"/>
          <a:ext cx="4968552" cy="5029200"/>
        </p:xfrm>
        <a:graphic>
          <a:graphicData uri="http://schemas.openxmlformats.org/presentationml/2006/ole">
            <mc:AlternateContent xmlns:mc="http://schemas.openxmlformats.org/markup-compatibility/2006">
              <mc:Choice xmlns:v="urn:schemas-microsoft-com:vml" Requires="v">
                <p:oleObj spid="_x0000_s69504" name="位图图像" r:id="rId3" imgW="3134162" imgH="3610479" progId="Paint.Picture">
                  <p:embed/>
                </p:oleObj>
              </mc:Choice>
              <mc:Fallback>
                <p:oleObj name="位图图像" r:id="rId3" imgW="3134162" imgH="3610479" progId="Paint.Picture">
                  <p:embed/>
                  <p:pic>
                    <p:nvPicPr>
                      <p:cNvPr id="6"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848" y="1420198"/>
                        <a:ext cx="4968552" cy="5029200"/>
                      </a:xfrm>
                      <a:prstGeom prst="rect">
                        <a:avLst/>
                      </a:prstGeom>
                    </p:spPr>
                  </p:pic>
                </p:oleObj>
              </mc:Fallback>
            </mc:AlternateContent>
          </a:graphicData>
        </a:graphic>
      </p:graphicFrame>
      <p:sp>
        <p:nvSpPr>
          <p:cNvPr id="7" name="标题 6">
            <a:extLst>
              <a:ext uri="{FF2B5EF4-FFF2-40B4-BE49-F238E27FC236}">
                <a16:creationId xmlns:a16="http://schemas.microsoft.com/office/drawing/2014/main" id="{EB5890A1-AD2C-4356-8AD0-045F4539309E}"/>
              </a:ext>
            </a:extLst>
          </p:cNvPr>
          <p:cNvSpPr>
            <a:spLocks noGrp="1"/>
          </p:cNvSpPr>
          <p:nvPr>
            <p:ph type="title"/>
          </p:nvPr>
        </p:nvSpPr>
        <p:spPr/>
        <p:txBody>
          <a:bodyPr/>
          <a:lstStyle/>
          <a:p>
            <a:r>
              <a:rPr lang="zh-CN" altLang="en-US" dirty="0"/>
              <a:t>漂移室的快重建</a:t>
            </a:r>
          </a:p>
        </p:txBody>
      </p:sp>
      <p:sp>
        <p:nvSpPr>
          <p:cNvPr id="9" name="矩形 8">
            <a:extLst>
              <a:ext uri="{FF2B5EF4-FFF2-40B4-BE49-F238E27FC236}">
                <a16:creationId xmlns:a16="http://schemas.microsoft.com/office/drawing/2014/main" id="{6564E41C-4705-41B2-A293-C58173ACA217}"/>
              </a:ext>
            </a:extLst>
          </p:cNvPr>
          <p:cNvSpPr/>
          <p:nvPr/>
        </p:nvSpPr>
        <p:spPr>
          <a:xfrm>
            <a:off x="2165703" y="2420888"/>
            <a:ext cx="2706161" cy="1569660"/>
          </a:xfrm>
          <a:prstGeom prst="rect">
            <a:avLst/>
          </a:prstGeom>
        </p:spPr>
        <p:txBody>
          <a:bodyPr wrap="square">
            <a:spAutoFit/>
          </a:bodyPr>
          <a:lstStyle/>
          <a:p>
            <a:r>
              <a:rPr lang="zh-CN" altLang="en-US" sz="2400" dirty="0"/>
              <a:t>任务：尽可能快速地重建出粒子的径迹，供事例起始时间算法使用</a:t>
            </a:r>
          </a:p>
        </p:txBody>
      </p:sp>
    </p:spTree>
    <p:extLst>
      <p:ext uri="{BB962C8B-B14F-4D97-AF65-F5344CB8AC3E}">
        <p14:creationId xmlns:p14="http://schemas.microsoft.com/office/powerpoint/2010/main" val="1717212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A2534B5-D3E0-4693-931D-89FFC6B1F2FE}" type="slidenum">
              <a:rPr lang="zh-CN" altLang="en-US" smtClean="0"/>
              <a:t>24</a:t>
            </a:fld>
            <a:endParaRPr lang="zh-CN"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895" y="1051010"/>
            <a:ext cx="7148920" cy="3658344"/>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5879976" y="5622584"/>
            <a:ext cx="350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Tx/>
              <a:buFontTx/>
              <a:buNone/>
            </a:pPr>
            <a:r>
              <a:rPr lang="en-US" altLang="zh-CN" sz="3600" dirty="0">
                <a:solidFill>
                  <a:schemeClr val="accent6">
                    <a:lumMod val="75000"/>
                  </a:schemeClr>
                </a:solidFill>
                <a:latin typeface="Times New Roman" pitchFamily="18" charset="0"/>
                <a:ea typeface="宋体" pitchFamily="2" charset="-122"/>
              </a:rPr>
              <a:t>T</a:t>
            </a:r>
            <a:r>
              <a:rPr lang="en-US" altLang="zh-CN" sz="3600" baseline="-25000" dirty="0">
                <a:solidFill>
                  <a:schemeClr val="accent6">
                    <a:lumMod val="75000"/>
                  </a:schemeClr>
                </a:solidFill>
                <a:latin typeface="Times New Roman" pitchFamily="18" charset="0"/>
                <a:ea typeface="宋体" pitchFamily="2" charset="-122"/>
              </a:rPr>
              <a:t>est</a:t>
            </a:r>
            <a:r>
              <a:rPr lang="en-US" altLang="zh-CN" sz="3600" dirty="0">
                <a:solidFill>
                  <a:schemeClr val="accent6">
                    <a:lumMod val="75000"/>
                  </a:schemeClr>
                </a:solidFill>
                <a:latin typeface="Times New Roman" pitchFamily="18" charset="0"/>
                <a:ea typeface="宋体" pitchFamily="2" charset="-122"/>
              </a:rPr>
              <a:t> = TDC -</a:t>
            </a:r>
            <a:r>
              <a:rPr lang="en-US" altLang="zh-CN" sz="3600" dirty="0" err="1">
                <a:solidFill>
                  <a:schemeClr val="accent6">
                    <a:lumMod val="75000"/>
                  </a:schemeClr>
                </a:solidFill>
                <a:latin typeface="Times New Roman" pitchFamily="18" charset="0"/>
                <a:ea typeface="宋体" pitchFamily="2" charset="-122"/>
              </a:rPr>
              <a:t>T</a:t>
            </a:r>
            <a:r>
              <a:rPr lang="en-US" altLang="zh-CN" sz="3600" baseline="-25000" dirty="0" err="1">
                <a:solidFill>
                  <a:schemeClr val="accent6">
                    <a:lumMod val="75000"/>
                  </a:schemeClr>
                </a:solidFill>
                <a:latin typeface="Times New Roman" pitchFamily="18" charset="0"/>
                <a:ea typeface="宋体" pitchFamily="2" charset="-122"/>
              </a:rPr>
              <a:t>ev</a:t>
            </a:r>
            <a:endParaRPr lang="en-US" altLang="zh-CN" sz="3600" baseline="-25000" dirty="0">
              <a:solidFill>
                <a:schemeClr val="accent6">
                  <a:lumMod val="75000"/>
                </a:schemeClr>
              </a:solidFill>
              <a:latin typeface="Times New Roman" pitchFamily="18" charset="0"/>
              <a:ea typeface="宋体" pitchFamily="2" charset="-122"/>
            </a:endParaRPr>
          </a:p>
        </p:txBody>
      </p:sp>
      <p:sp>
        <p:nvSpPr>
          <p:cNvPr id="7" name="Text Box 4"/>
          <p:cNvSpPr txBox="1">
            <a:spLocks noChangeArrowheads="1"/>
          </p:cNvSpPr>
          <p:nvPr/>
        </p:nvSpPr>
        <p:spPr bwMode="auto">
          <a:xfrm>
            <a:off x="767408" y="3121507"/>
            <a:ext cx="792088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ClrTx/>
              <a:buFontTx/>
              <a:buNone/>
            </a:pPr>
            <a:r>
              <a:rPr lang="en-US" altLang="zh-CN" sz="2800" dirty="0" err="1">
                <a:solidFill>
                  <a:srgbClr val="0070C0"/>
                </a:solidFill>
                <a:latin typeface="Times New Roman" pitchFamily="18" charset="0"/>
                <a:ea typeface="宋体" pitchFamily="2" charset="-122"/>
              </a:rPr>
              <a:t>T</a:t>
            </a:r>
            <a:r>
              <a:rPr lang="en-US" altLang="zh-CN" sz="2800" baseline="-25000" dirty="0" err="1">
                <a:solidFill>
                  <a:srgbClr val="0070C0"/>
                </a:solidFill>
                <a:latin typeface="Times New Roman" pitchFamily="18" charset="0"/>
                <a:ea typeface="宋体" pitchFamily="2" charset="-122"/>
              </a:rPr>
              <a:t>flight</a:t>
            </a:r>
            <a:r>
              <a:rPr lang="en-US" altLang="zh-CN" sz="2800" dirty="0">
                <a:solidFill>
                  <a:srgbClr val="0070C0"/>
                </a:solidFill>
                <a:latin typeface="Times New Roman" pitchFamily="18" charset="0"/>
                <a:ea typeface="宋体" pitchFamily="2" charset="-122"/>
              </a:rPr>
              <a:t> :  Time of  flight  A-B (</a:t>
            </a:r>
            <a:r>
              <a:rPr lang="zh-CN" altLang="en-US" sz="2800" dirty="0">
                <a:solidFill>
                  <a:srgbClr val="0070C0"/>
                </a:solidFill>
                <a:latin typeface="Times New Roman" pitchFamily="18" charset="0"/>
                <a:ea typeface="宋体" pitchFamily="2" charset="-122"/>
              </a:rPr>
              <a:t>利用</a:t>
            </a:r>
            <a:r>
              <a:rPr lang="en-US" altLang="zh-CN" sz="2800" dirty="0">
                <a:solidFill>
                  <a:srgbClr val="0070C0"/>
                </a:solidFill>
                <a:latin typeface="Times New Roman" pitchFamily="18" charset="0"/>
                <a:ea typeface="宋体" pitchFamily="2" charset="-122"/>
              </a:rPr>
              <a:t>MDC</a:t>
            </a:r>
            <a:r>
              <a:rPr lang="zh-CN" altLang="en-US" sz="2800" dirty="0">
                <a:solidFill>
                  <a:srgbClr val="0070C0"/>
                </a:solidFill>
                <a:latin typeface="Times New Roman" pitchFamily="18" charset="0"/>
                <a:ea typeface="宋体" pitchFamily="2" charset="-122"/>
              </a:rPr>
              <a:t>快重建</a:t>
            </a:r>
            <a:r>
              <a:rPr lang="en-US" altLang="zh-CN" sz="2800" dirty="0">
                <a:solidFill>
                  <a:srgbClr val="0070C0"/>
                </a:solidFill>
                <a:latin typeface="Times New Roman" pitchFamily="18" charset="0"/>
                <a:ea typeface="宋体" pitchFamily="2" charset="-122"/>
              </a:rPr>
              <a:t>)</a:t>
            </a:r>
          </a:p>
          <a:p>
            <a:pPr algn="l">
              <a:buClrTx/>
              <a:buFontTx/>
              <a:buNone/>
            </a:pPr>
            <a:r>
              <a:rPr lang="en-US" altLang="zh-CN" sz="2800" dirty="0" err="1">
                <a:solidFill>
                  <a:srgbClr val="0070C0"/>
                </a:solidFill>
                <a:latin typeface="Times New Roman" pitchFamily="18" charset="0"/>
                <a:ea typeface="宋体" pitchFamily="2" charset="-122"/>
              </a:rPr>
              <a:t>T</a:t>
            </a:r>
            <a:r>
              <a:rPr lang="en-US" altLang="zh-CN" sz="2800" baseline="-25000" dirty="0" err="1">
                <a:solidFill>
                  <a:srgbClr val="0070C0"/>
                </a:solidFill>
                <a:latin typeface="Times New Roman" pitchFamily="18" charset="0"/>
                <a:ea typeface="宋体" pitchFamily="2" charset="-122"/>
              </a:rPr>
              <a:t>pro</a:t>
            </a:r>
            <a:r>
              <a:rPr lang="en-US" altLang="zh-CN" sz="2800" dirty="0">
                <a:solidFill>
                  <a:srgbClr val="0070C0"/>
                </a:solidFill>
                <a:latin typeface="Times New Roman" pitchFamily="18" charset="0"/>
                <a:ea typeface="宋体" pitchFamily="2" charset="-122"/>
              </a:rPr>
              <a:t>:  Time of B-C</a:t>
            </a:r>
          </a:p>
          <a:p>
            <a:pPr algn="l">
              <a:buClrTx/>
              <a:buFontTx/>
              <a:buNone/>
            </a:pPr>
            <a:r>
              <a:rPr lang="en-US" altLang="zh-CN" sz="2800" dirty="0" err="1">
                <a:solidFill>
                  <a:srgbClr val="0070C0"/>
                </a:solidFill>
                <a:latin typeface="Times New Roman" pitchFamily="18" charset="0"/>
                <a:ea typeface="宋体" pitchFamily="2" charset="-122"/>
              </a:rPr>
              <a:t>T</a:t>
            </a:r>
            <a:r>
              <a:rPr lang="en-US" altLang="zh-CN" sz="2800" baseline="-25000" dirty="0" err="1">
                <a:solidFill>
                  <a:srgbClr val="0070C0"/>
                </a:solidFill>
                <a:latin typeface="Times New Roman" pitchFamily="18" charset="0"/>
                <a:ea typeface="宋体" pitchFamily="2" charset="-122"/>
              </a:rPr>
              <a:t>pmt</a:t>
            </a:r>
            <a:r>
              <a:rPr lang="en-US" altLang="zh-CN" sz="2800" dirty="0">
                <a:solidFill>
                  <a:srgbClr val="0070C0"/>
                </a:solidFill>
                <a:latin typeface="Times New Roman" pitchFamily="18" charset="0"/>
                <a:ea typeface="宋体" pitchFamily="2" charset="-122"/>
              </a:rPr>
              <a:t>:  Time of C-D</a:t>
            </a:r>
          </a:p>
          <a:p>
            <a:pPr algn="l">
              <a:buClrTx/>
              <a:buFontTx/>
              <a:buNone/>
            </a:pPr>
            <a:r>
              <a:rPr lang="en-US" altLang="zh-CN" sz="2800" dirty="0" err="1">
                <a:solidFill>
                  <a:srgbClr val="0070C0"/>
                </a:solidFill>
                <a:latin typeface="Times New Roman" pitchFamily="18" charset="0"/>
                <a:ea typeface="宋体" pitchFamily="2" charset="-122"/>
              </a:rPr>
              <a:t>T</a:t>
            </a:r>
            <a:r>
              <a:rPr lang="en-US" altLang="zh-CN" sz="2800" baseline="-25000" dirty="0" err="1">
                <a:solidFill>
                  <a:srgbClr val="0070C0"/>
                </a:solidFill>
                <a:latin typeface="Times New Roman" pitchFamily="18" charset="0"/>
                <a:ea typeface="宋体" pitchFamily="2" charset="-122"/>
              </a:rPr>
              <a:t>elc</a:t>
            </a:r>
            <a:r>
              <a:rPr lang="en-US" altLang="zh-CN" sz="2800" dirty="0">
                <a:solidFill>
                  <a:srgbClr val="0070C0"/>
                </a:solidFill>
                <a:latin typeface="Times New Roman" pitchFamily="18" charset="0"/>
                <a:ea typeface="宋体" pitchFamily="2" charset="-122"/>
              </a:rPr>
              <a:t>:  delay time at electronics </a:t>
            </a:r>
          </a:p>
        </p:txBody>
      </p:sp>
      <p:sp>
        <p:nvSpPr>
          <p:cNvPr id="8" name="Text Box 5"/>
          <p:cNvSpPr txBox="1">
            <a:spLocks noChangeArrowheads="1"/>
          </p:cNvSpPr>
          <p:nvPr/>
        </p:nvSpPr>
        <p:spPr bwMode="auto">
          <a:xfrm>
            <a:off x="1219200" y="5178714"/>
            <a:ext cx="487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Tx/>
              <a:buFontTx/>
              <a:buNone/>
            </a:pPr>
            <a:r>
              <a:rPr lang="en-US" altLang="zh-CN" sz="2800" dirty="0" err="1">
                <a:solidFill>
                  <a:srgbClr val="0033CC"/>
                </a:solidFill>
                <a:latin typeface="Times New Roman" pitchFamily="18" charset="0"/>
                <a:ea typeface="宋体" pitchFamily="2" charset="-122"/>
              </a:rPr>
              <a:t>T</a:t>
            </a:r>
            <a:r>
              <a:rPr lang="en-US" altLang="zh-CN" sz="2800" baseline="-25000" dirty="0" err="1">
                <a:solidFill>
                  <a:srgbClr val="0033CC"/>
                </a:solidFill>
                <a:latin typeface="Times New Roman" pitchFamily="18" charset="0"/>
                <a:ea typeface="宋体" pitchFamily="2" charset="-122"/>
              </a:rPr>
              <a:t>ev</a:t>
            </a:r>
            <a:r>
              <a:rPr lang="en-US" altLang="zh-CN" sz="2800" dirty="0">
                <a:solidFill>
                  <a:srgbClr val="0033CC"/>
                </a:solidFill>
                <a:latin typeface="Times New Roman" pitchFamily="18" charset="0"/>
                <a:ea typeface="宋体" pitchFamily="2" charset="-122"/>
              </a:rPr>
              <a:t> =</a:t>
            </a:r>
            <a:r>
              <a:rPr lang="en-US" altLang="zh-CN" sz="2800" dirty="0" err="1">
                <a:solidFill>
                  <a:srgbClr val="0033CC"/>
                </a:solidFill>
                <a:latin typeface="Times New Roman" pitchFamily="18" charset="0"/>
                <a:ea typeface="宋体" pitchFamily="2" charset="-122"/>
              </a:rPr>
              <a:t>T</a:t>
            </a:r>
            <a:r>
              <a:rPr lang="en-US" altLang="zh-CN" sz="2800" baseline="-25000" dirty="0" err="1">
                <a:solidFill>
                  <a:srgbClr val="0033CC"/>
                </a:solidFill>
                <a:latin typeface="Times New Roman" pitchFamily="18" charset="0"/>
                <a:ea typeface="宋体" pitchFamily="2" charset="-122"/>
              </a:rPr>
              <a:t>flight</a:t>
            </a:r>
            <a:r>
              <a:rPr lang="en-US" altLang="zh-CN" sz="2800" dirty="0">
                <a:solidFill>
                  <a:srgbClr val="CC0000"/>
                </a:solidFill>
                <a:latin typeface="Times New Roman" pitchFamily="18" charset="0"/>
                <a:ea typeface="宋体" pitchFamily="2" charset="-122"/>
              </a:rPr>
              <a:t> </a:t>
            </a:r>
            <a:r>
              <a:rPr lang="en-US" altLang="zh-CN" sz="2800" dirty="0">
                <a:solidFill>
                  <a:srgbClr val="0033CC"/>
                </a:solidFill>
                <a:latin typeface="Times New Roman" pitchFamily="18" charset="0"/>
                <a:ea typeface="宋体" pitchFamily="2" charset="-122"/>
              </a:rPr>
              <a:t>+</a:t>
            </a:r>
            <a:r>
              <a:rPr lang="en-US" altLang="zh-CN" sz="2800" dirty="0" err="1">
                <a:solidFill>
                  <a:srgbClr val="0033CC"/>
                </a:solidFill>
                <a:latin typeface="Times New Roman" pitchFamily="18" charset="0"/>
                <a:ea typeface="宋体" pitchFamily="2" charset="-122"/>
              </a:rPr>
              <a:t>T</a:t>
            </a:r>
            <a:r>
              <a:rPr lang="en-US" altLang="zh-CN" sz="2800" baseline="-25000" dirty="0" err="1">
                <a:solidFill>
                  <a:srgbClr val="0033CC"/>
                </a:solidFill>
                <a:latin typeface="Times New Roman" pitchFamily="18" charset="0"/>
                <a:ea typeface="宋体" pitchFamily="2" charset="-122"/>
              </a:rPr>
              <a:t>pro</a:t>
            </a:r>
            <a:r>
              <a:rPr lang="en-US" altLang="zh-CN" sz="2800" dirty="0">
                <a:solidFill>
                  <a:srgbClr val="0033CC"/>
                </a:solidFill>
                <a:latin typeface="Times New Roman" pitchFamily="18" charset="0"/>
                <a:ea typeface="宋体" pitchFamily="2" charset="-122"/>
              </a:rPr>
              <a:t> + </a:t>
            </a:r>
            <a:r>
              <a:rPr lang="en-US" altLang="zh-CN" sz="2800" dirty="0" err="1">
                <a:solidFill>
                  <a:srgbClr val="0033CC"/>
                </a:solidFill>
                <a:latin typeface="Times New Roman" pitchFamily="18" charset="0"/>
                <a:ea typeface="宋体" pitchFamily="2" charset="-122"/>
              </a:rPr>
              <a:t>T</a:t>
            </a:r>
            <a:r>
              <a:rPr lang="en-US" altLang="zh-CN" sz="2800" baseline="-25000" dirty="0" err="1">
                <a:solidFill>
                  <a:srgbClr val="0033CC"/>
                </a:solidFill>
                <a:latin typeface="Times New Roman" pitchFamily="18" charset="0"/>
                <a:ea typeface="宋体" pitchFamily="2" charset="-122"/>
              </a:rPr>
              <a:t>pmt</a:t>
            </a:r>
            <a:r>
              <a:rPr lang="en-US" altLang="zh-CN" sz="2800" dirty="0">
                <a:solidFill>
                  <a:srgbClr val="0033CC"/>
                </a:solidFill>
                <a:latin typeface="Times New Roman" pitchFamily="18" charset="0"/>
                <a:ea typeface="宋体" pitchFamily="2" charset="-122"/>
              </a:rPr>
              <a:t> + </a:t>
            </a:r>
            <a:r>
              <a:rPr lang="en-US" altLang="zh-CN" sz="2800" dirty="0" err="1">
                <a:solidFill>
                  <a:srgbClr val="0033CC"/>
                </a:solidFill>
                <a:latin typeface="Times New Roman" pitchFamily="18" charset="0"/>
                <a:ea typeface="宋体" pitchFamily="2" charset="-122"/>
              </a:rPr>
              <a:t>T</a:t>
            </a:r>
            <a:r>
              <a:rPr lang="en-US" altLang="zh-CN" sz="2800" baseline="-25000" dirty="0" err="1">
                <a:solidFill>
                  <a:srgbClr val="0033CC"/>
                </a:solidFill>
                <a:latin typeface="Times New Roman" pitchFamily="18" charset="0"/>
                <a:ea typeface="宋体" pitchFamily="2" charset="-122"/>
              </a:rPr>
              <a:t>elc</a:t>
            </a:r>
            <a:r>
              <a:rPr lang="en-US" altLang="zh-CN" sz="2800" dirty="0">
                <a:ea typeface="宋体" pitchFamily="2" charset="-122"/>
              </a:rPr>
              <a:t>  </a:t>
            </a:r>
          </a:p>
        </p:txBody>
      </p:sp>
      <p:sp>
        <p:nvSpPr>
          <p:cNvPr id="9" name="标题 8">
            <a:extLst>
              <a:ext uri="{FF2B5EF4-FFF2-40B4-BE49-F238E27FC236}">
                <a16:creationId xmlns:a16="http://schemas.microsoft.com/office/drawing/2014/main" id="{94455261-41C8-4F1F-9C11-FEAAEEB44FEB}"/>
              </a:ext>
            </a:extLst>
          </p:cNvPr>
          <p:cNvSpPr>
            <a:spLocks noGrp="1"/>
          </p:cNvSpPr>
          <p:nvPr>
            <p:ph type="title"/>
          </p:nvPr>
        </p:nvSpPr>
        <p:spPr/>
        <p:txBody>
          <a:bodyPr/>
          <a:lstStyle/>
          <a:p>
            <a:r>
              <a:rPr lang="zh-CN" altLang="en-US" dirty="0"/>
              <a:t>利用</a:t>
            </a:r>
            <a:r>
              <a:rPr lang="en-US" altLang="zh-CN" dirty="0"/>
              <a:t>TOF</a:t>
            </a:r>
            <a:r>
              <a:rPr lang="zh-CN" altLang="en-US" dirty="0"/>
              <a:t>计算𝑇</a:t>
            </a:r>
            <a:r>
              <a:rPr lang="zh-CN" altLang="en-US" baseline="-25000" dirty="0"/>
              <a:t>𝑒𝑠𝑡</a:t>
            </a:r>
          </a:p>
        </p:txBody>
      </p:sp>
    </p:spTree>
    <p:extLst>
      <p:ext uri="{BB962C8B-B14F-4D97-AF65-F5344CB8AC3E}">
        <p14:creationId xmlns:p14="http://schemas.microsoft.com/office/powerpoint/2010/main" val="886955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A2534B5-D3E0-4693-931D-89FFC6B1F2FE}" type="slidenum">
              <a:rPr lang="zh-CN" altLang="en-US" smtClean="0"/>
              <a:t>25</a:t>
            </a:fld>
            <a:endParaRPr lang="zh-CN" altLang="en-US"/>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1863167"/>
            <a:ext cx="6077857" cy="313166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609600" y="1278519"/>
            <a:ext cx="642250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spcAft>
                <a:spcPts val="600"/>
              </a:spcAft>
            </a:pPr>
            <a:r>
              <a:rPr lang="en-US" altLang="zh-CN" sz="2400" b="1" dirty="0" err="1">
                <a:solidFill>
                  <a:srgbClr val="0070C0"/>
                </a:solidFill>
                <a:latin typeface="Times New Roman" pitchFamily="18" charset="0"/>
                <a:ea typeface="宋体" pitchFamily="2" charset="-122"/>
              </a:rPr>
              <a:t>T</a:t>
            </a:r>
            <a:r>
              <a:rPr lang="en-US" altLang="zh-CN" sz="2400" b="1" baseline="-25000" dirty="0" err="1">
                <a:solidFill>
                  <a:srgbClr val="0070C0"/>
                </a:solidFill>
                <a:latin typeface="Times New Roman" pitchFamily="18" charset="0"/>
                <a:ea typeface="宋体" pitchFamily="2" charset="-122"/>
              </a:rPr>
              <a:t>flight</a:t>
            </a:r>
            <a:r>
              <a:rPr lang="en-US" altLang="zh-CN" sz="2400" b="1" dirty="0">
                <a:solidFill>
                  <a:srgbClr val="0070C0"/>
                </a:solidFill>
                <a:latin typeface="Times New Roman" pitchFamily="18" charset="0"/>
                <a:ea typeface="宋体" pitchFamily="2" charset="-122"/>
              </a:rPr>
              <a:t> :  Time of  flight  A-B (</a:t>
            </a:r>
            <a:r>
              <a:rPr lang="zh-CN" altLang="en-US" sz="2400" b="1" dirty="0">
                <a:solidFill>
                  <a:srgbClr val="0070C0"/>
                </a:solidFill>
                <a:latin typeface="Times New Roman" pitchFamily="18" charset="0"/>
                <a:ea typeface="宋体" pitchFamily="2" charset="-122"/>
              </a:rPr>
              <a:t>利用</a:t>
            </a:r>
            <a:r>
              <a:rPr lang="en-US" altLang="zh-CN" sz="2400" b="1" dirty="0">
                <a:solidFill>
                  <a:srgbClr val="0070C0"/>
                </a:solidFill>
                <a:latin typeface="Times New Roman" pitchFamily="18" charset="0"/>
                <a:ea typeface="宋体" pitchFamily="2" charset="-122"/>
              </a:rPr>
              <a:t>MDC</a:t>
            </a:r>
            <a:r>
              <a:rPr lang="zh-CN" altLang="en-US" sz="2400" b="1" dirty="0">
                <a:solidFill>
                  <a:srgbClr val="0070C0"/>
                </a:solidFill>
                <a:latin typeface="Times New Roman" pitchFamily="18" charset="0"/>
                <a:ea typeface="宋体" pitchFamily="2" charset="-122"/>
              </a:rPr>
              <a:t>快重建</a:t>
            </a:r>
            <a:r>
              <a:rPr lang="en-US" altLang="zh-CN" sz="2400" b="1" dirty="0">
                <a:solidFill>
                  <a:srgbClr val="0070C0"/>
                </a:solidFill>
                <a:latin typeface="Times New Roman" pitchFamily="18" charset="0"/>
                <a:ea typeface="宋体" pitchFamily="2" charset="-122"/>
              </a:rPr>
              <a:t>)</a:t>
            </a:r>
          </a:p>
          <a:p>
            <a:pPr>
              <a:spcBef>
                <a:spcPts val="600"/>
              </a:spcBef>
              <a:spcAft>
                <a:spcPts val="600"/>
              </a:spcAft>
            </a:pPr>
            <a:r>
              <a:rPr lang="en-US" altLang="zh-CN" sz="2400" b="1" dirty="0" err="1">
                <a:solidFill>
                  <a:srgbClr val="0070C0"/>
                </a:solidFill>
                <a:latin typeface="Times New Roman" pitchFamily="18" charset="0"/>
                <a:ea typeface="宋体" pitchFamily="2" charset="-122"/>
              </a:rPr>
              <a:t>T</a:t>
            </a:r>
            <a:r>
              <a:rPr lang="en-US" altLang="zh-CN" sz="2400" b="1" baseline="-25000" dirty="0" err="1">
                <a:solidFill>
                  <a:srgbClr val="0070C0"/>
                </a:solidFill>
                <a:latin typeface="Times New Roman" pitchFamily="18" charset="0"/>
                <a:ea typeface="宋体" pitchFamily="2" charset="-122"/>
              </a:rPr>
              <a:t>drift</a:t>
            </a:r>
            <a:r>
              <a:rPr lang="en-US" altLang="zh-CN" sz="2400" b="1" dirty="0">
                <a:solidFill>
                  <a:srgbClr val="0070C0"/>
                </a:solidFill>
                <a:latin typeface="Times New Roman" pitchFamily="18" charset="0"/>
                <a:ea typeface="宋体" pitchFamily="2" charset="-122"/>
              </a:rPr>
              <a:t>:  Time of B-C</a:t>
            </a:r>
          </a:p>
          <a:p>
            <a:pPr>
              <a:spcBef>
                <a:spcPts val="600"/>
              </a:spcBef>
              <a:spcAft>
                <a:spcPts val="600"/>
              </a:spcAft>
            </a:pPr>
            <a:r>
              <a:rPr lang="en-US" altLang="zh-CN" sz="2400" b="1" dirty="0" err="1">
                <a:solidFill>
                  <a:srgbClr val="0070C0"/>
                </a:solidFill>
                <a:latin typeface="Times New Roman" pitchFamily="18" charset="0"/>
                <a:ea typeface="宋体" pitchFamily="2" charset="-122"/>
              </a:rPr>
              <a:t>T</a:t>
            </a:r>
            <a:r>
              <a:rPr lang="en-US" altLang="zh-CN" sz="2400" b="1" baseline="-25000" dirty="0" err="1">
                <a:solidFill>
                  <a:srgbClr val="0070C0"/>
                </a:solidFill>
                <a:latin typeface="Times New Roman" pitchFamily="18" charset="0"/>
                <a:ea typeface="宋体" pitchFamily="2" charset="-122"/>
              </a:rPr>
              <a:t>wp</a:t>
            </a:r>
            <a:r>
              <a:rPr lang="en-US" altLang="zh-CN" sz="2400" b="1" dirty="0">
                <a:solidFill>
                  <a:srgbClr val="0070C0"/>
                </a:solidFill>
                <a:latin typeface="Times New Roman" pitchFamily="18" charset="0"/>
                <a:ea typeface="宋体" pitchFamily="2" charset="-122"/>
              </a:rPr>
              <a:t>:  Time of C-D</a:t>
            </a:r>
          </a:p>
          <a:p>
            <a:pPr>
              <a:spcBef>
                <a:spcPts val="600"/>
              </a:spcBef>
              <a:spcAft>
                <a:spcPts val="600"/>
              </a:spcAft>
            </a:pPr>
            <a:r>
              <a:rPr lang="en-US" altLang="zh-CN" sz="2400" b="1" dirty="0" err="1">
                <a:solidFill>
                  <a:srgbClr val="0070C0"/>
                </a:solidFill>
                <a:latin typeface="Times New Roman" pitchFamily="18" charset="0"/>
                <a:ea typeface="宋体" pitchFamily="2" charset="-122"/>
              </a:rPr>
              <a:t>T</a:t>
            </a:r>
            <a:r>
              <a:rPr lang="en-US" altLang="zh-CN" sz="2400" b="1" baseline="-25000" dirty="0" err="1">
                <a:solidFill>
                  <a:srgbClr val="0070C0"/>
                </a:solidFill>
                <a:latin typeface="Times New Roman" pitchFamily="18" charset="0"/>
                <a:ea typeface="宋体" pitchFamily="2" charset="-122"/>
              </a:rPr>
              <a:t>elc</a:t>
            </a:r>
            <a:r>
              <a:rPr lang="en-US" altLang="zh-CN" sz="2400" b="1" dirty="0">
                <a:solidFill>
                  <a:srgbClr val="0070C0"/>
                </a:solidFill>
                <a:latin typeface="Times New Roman" pitchFamily="18" charset="0"/>
                <a:ea typeface="宋体" pitchFamily="2" charset="-122"/>
              </a:rPr>
              <a:t>:  delay time at electronics </a:t>
            </a:r>
          </a:p>
        </p:txBody>
      </p:sp>
      <p:sp>
        <p:nvSpPr>
          <p:cNvPr id="7" name="Text Box 3"/>
          <p:cNvSpPr txBox="1">
            <a:spLocks noChangeArrowheads="1"/>
          </p:cNvSpPr>
          <p:nvPr/>
        </p:nvSpPr>
        <p:spPr bwMode="auto">
          <a:xfrm>
            <a:off x="2711624" y="5454865"/>
            <a:ext cx="350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Tx/>
              <a:buFontTx/>
              <a:buNone/>
            </a:pPr>
            <a:r>
              <a:rPr lang="en-US" altLang="zh-CN" sz="3600" dirty="0">
                <a:solidFill>
                  <a:schemeClr val="accent6">
                    <a:lumMod val="75000"/>
                  </a:schemeClr>
                </a:solidFill>
                <a:latin typeface="Times New Roman" pitchFamily="18" charset="0"/>
                <a:ea typeface="宋体" pitchFamily="2" charset="-122"/>
              </a:rPr>
              <a:t>T</a:t>
            </a:r>
            <a:r>
              <a:rPr lang="en-US" altLang="zh-CN" sz="3600" baseline="-25000" dirty="0">
                <a:solidFill>
                  <a:schemeClr val="accent6">
                    <a:lumMod val="75000"/>
                  </a:schemeClr>
                </a:solidFill>
                <a:latin typeface="Times New Roman" pitchFamily="18" charset="0"/>
                <a:ea typeface="宋体" pitchFamily="2" charset="-122"/>
              </a:rPr>
              <a:t>est</a:t>
            </a:r>
            <a:r>
              <a:rPr lang="en-US" altLang="zh-CN" sz="3600" dirty="0">
                <a:solidFill>
                  <a:schemeClr val="accent6">
                    <a:lumMod val="75000"/>
                  </a:schemeClr>
                </a:solidFill>
                <a:latin typeface="Times New Roman" pitchFamily="18" charset="0"/>
                <a:ea typeface="宋体" pitchFamily="2" charset="-122"/>
              </a:rPr>
              <a:t> = TDC -</a:t>
            </a:r>
            <a:r>
              <a:rPr lang="en-US" altLang="zh-CN" sz="3600" dirty="0" err="1">
                <a:solidFill>
                  <a:schemeClr val="accent6">
                    <a:lumMod val="75000"/>
                  </a:schemeClr>
                </a:solidFill>
                <a:latin typeface="Times New Roman" pitchFamily="18" charset="0"/>
                <a:ea typeface="宋体" pitchFamily="2" charset="-122"/>
              </a:rPr>
              <a:t>T</a:t>
            </a:r>
            <a:r>
              <a:rPr lang="en-US" altLang="zh-CN" sz="3600" baseline="-25000" dirty="0" err="1">
                <a:solidFill>
                  <a:schemeClr val="accent6">
                    <a:lumMod val="75000"/>
                  </a:schemeClr>
                </a:solidFill>
                <a:latin typeface="Times New Roman" pitchFamily="18" charset="0"/>
                <a:ea typeface="宋体" pitchFamily="2" charset="-122"/>
              </a:rPr>
              <a:t>ev</a:t>
            </a:r>
            <a:endParaRPr lang="en-US" altLang="zh-CN" sz="3600" baseline="-25000" dirty="0">
              <a:solidFill>
                <a:schemeClr val="accent6">
                  <a:lumMod val="75000"/>
                </a:schemeClr>
              </a:solidFill>
              <a:latin typeface="Times New Roman" pitchFamily="18" charset="0"/>
              <a:ea typeface="宋体" pitchFamily="2" charset="-122"/>
            </a:endParaRPr>
          </a:p>
        </p:txBody>
      </p:sp>
      <p:sp>
        <p:nvSpPr>
          <p:cNvPr id="8" name="Text Box 4"/>
          <p:cNvSpPr txBox="1">
            <a:spLocks noChangeArrowheads="1"/>
          </p:cNvSpPr>
          <p:nvPr/>
        </p:nvSpPr>
        <p:spPr bwMode="auto">
          <a:xfrm>
            <a:off x="609600" y="4293096"/>
            <a:ext cx="502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Tx/>
              <a:buFontTx/>
              <a:buNone/>
            </a:pPr>
            <a:r>
              <a:rPr lang="en-US" altLang="zh-CN" sz="3200" dirty="0" err="1">
                <a:solidFill>
                  <a:srgbClr val="0033CC"/>
                </a:solidFill>
                <a:latin typeface="Times New Roman" pitchFamily="18" charset="0"/>
                <a:ea typeface="宋体" pitchFamily="2" charset="-122"/>
              </a:rPr>
              <a:t>T</a:t>
            </a:r>
            <a:r>
              <a:rPr lang="en-US" altLang="zh-CN" sz="3200" baseline="-25000" dirty="0" err="1">
                <a:solidFill>
                  <a:srgbClr val="0033CC"/>
                </a:solidFill>
                <a:latin typeface="Times New Roman" pitchFamily="18" charset="0"/>
                <a:ea typeface="宋体" pitchFamily="2" charset="-122"/>
              </a:rPr>
              <a:t>ev</a:t>
            </a:r>
            <a:r>
              <a:rPr lang="en-US" altLang="zh-CN" sz="3200" baseline="-25000" dirty="0">
                <a:solidFill>
                  <a:srgbClr val="0033CC"/>
                </a:solidFill>
                <a:latin typeface="Times New Roman" pitchFamily="18" charset="0"/>
                <a:ea typeface="宋体" pitchFamily="2" charset="-122"/>
              </a:rPr>
              <a:t> </a:t>
            </a:r>
            <a:r>
              <a:rPr lang="en-US" altLang="zh-CN" sz="3200" dirty="0">
                <a:solidFill>
                  <a:srgbClr val="0033CC"/>
                </a:solidFill>
                <a:latin typeface="Times New Roman" pitchFamily="18" charset="0"/>
                <a:ea typeface="宋体" pitchFamily="2" charset="-122"/>
              </a:rPr>
              <a:t>= </a:t>
            </a:r>
            <a:r>
              <a:rPr lang="en-US" altLang="zh-CN" sz="3200" dirty="0" err="1">
                <a:solidFill>
                  <a:srgbClr val="0033CC"/>
                </a:solidFill>
                <a:latin typeface="Times New Roman" pitchFamily="18" charset="0"/>
                <a:ea typeface="宋体" pitchFamily="2" charset="-122"/>
              </a:rPr>
              <a:t>T</a:t>
            </a:r>
            <a:r>
              <a:rPr lang="en-US" altLang="zh-CN" sz="3200" baseline="-25000" dirty="0" err="1">
                <a:solidFill>
                  <a:srgbClr val="0033CC"/>
                </a:solidFill>
                <a:latin typeface="Times New Roman" pitchFamily="18" charset="0"/>
                <a:ea typeface="宋体" pitchFamily="2" charset="-122"/>
              </a:rPr>
              <a:t>flight</a:t>
            </a:r>
            <a:r>
              <a:rPr lang="en-US" altLang="zh-CN" sz="3200" dirty="0">
                <a:solidFill>
                  <a:srgbClr val="0033CC"/>
                </a:solidFill>
                <a:latin typeface="Times New Roman" pitchFamily="18" charset="0"/>
                <a:ea typeface="宋体" pitchFamily="2" charset="-122"/>
              </a:rPr>
              <a:t> + </a:t>
            </a:r>
            <a:r>
              <a:rPr lang="en-US" altLang="zh-CN" sz="3200" dirty="0" err="1">
                <a:solidFill>
                  <a:srgbClr val="0033CC"/>
                </a:solidFill>
                <a:latin typeface="Times New Roman" pitchFamily="18" charset="0"/>
                <a:ea typeface="宋体" pitchFamily="2" charset="-122"/>
              </a:rPr>
              <a:t>T</a:t>
            </a:r>
            <a:r>
              <a:rPr lang="en-US" altLang="zh-CN" sz="3200" baseline="-25000" dirty="0" err="1">
                <a:solidFill>
                  <a:srgbClr val="0033CC"/>
                </a:solidFill>
                <a:latin typeface="Times New Roman" pitchFamily="18" charset="0"/>
                <a:ea typeface="宋体" pitchFamily="2" charset="-122"/>
              </a:rPr>
              <a:t>drift</a:t>
            </a:r>
            <a:r>
              <a:rPr lang="en-US" altLang="zh-CN" sz="3200" dirty="0">
                <a:solidFill>
                  <a:schemeClr val="accent6">
                    <a:lumMod val="75000"/>
                  </a:schemeClr>
                </a:solidFill>
                <a:latin typeface="Times New Roman" pitchFamily="18" charset="0"/>
                <a:ea typeface="宋体" pitchFamily="2" charset="-122"/>
              </a:rPr>
              <a:t> </a:t>
            </a:r>
            <a:r>
              <a:rPr lang="en-US" altLang="zh-CN" sz="3200" dirty="0">
                <a:solidFill>
                  <a:srgbClr val="0033CC"/>
                </a:solidFill>
                <a:latin typeface="Times New Roman" pitchFamily="18" charset="0"/>
                <a:ea typeface="宋体" pitchFamily="2" charset="-122"/>
              </a:rPr>
              <a:t>+ </a:t>
            </a:r>
            <a:r>
              <a:rPr lang="en-US" altLang="zh-CN" sz="3200" dirty="0" err="1">
                <a:solidFill>
                  <a:srgbClr val="0033CC"/>
                </a:solidFill>
                <a:latin typeface="Times New Roman" pitchFamily="18" charset="0"/>
                <a:ea typeface="宋体" pitchFamily="2" charset="-122"/>
              </a:rPr>
              <a:t>T</a:t>
            </a:r>
            <a:r>
              <a:rPr lang="en-US" altLang="zh-CN" sz="3200" baseline="-25000" dirty="0" err="1">
                <a:solidFill>
                  <a:srgbClr val="0033CC"/>
                </a:solidFill>
                <a:latin typeface="Times New Roman" pitchFamily="18" charset="0"/>
                <a:ea typeface="宋体" pitchFamily="2" charset="-122"/>
              </a:rPr>
              <a:t>wp</a:t>
            </a:r>
            <a:r>
              <a:rPr lang="en-US" altLang="zh-CN" sz="3200" dirty="0">
                <a:solidFill>
                  <a:srgbClr val="0033CC"/>
                </a:solidFill>
                <a:latin typeface="Times New Roman" pitchFamily="18" charset="0"/>
                <a:ea typeface="宋体" pitchFamily="2" charset="-122"/>
              </a:rPr>
              <a:t> + </a:t>
            </a:r>
            <a:r>
              <a:rPr lang="en-US" altLang="zh-CN" sz="3200" dirty="0" err="1">
                <a:solidFill>
                  <a:srgbClr val="0033CC"/>
                </a:solidFill>
                <a:latin typeface="Times New Roman" pitchFamily="18" charset="0"/>
                <a:ea typeface="宋体" pitchFamily="2" charset="-122"/>
              </a:rPr>
              <a:t>T</a:t>
            </a:r>
            <a:r>
              <a:rPr lang="en-US" altLang="zh-CN" sz="3200" baseline="-25000" dirty="0" err="1">
                <a:solidFill>
                  <a:srgbClr val="0033CC"/>
                </a:solidFill>
                <a:latin typeface="Times New Roman" pitchFamily="18" charset="0"/>
                <a:ea typeface="宋体" pitchFamily="2" charset="-122"/>
              </a:rPr>
              <a:t>elc</a:t>
            </a:r>
            <a:endParaRPr lang="en-US" altLang="zh-CN" sz="3200" baseline="-25000" dirty="0">
              <a:solidFill>
                <a:srgbClr val="0033CC"/>
              </a:solidFill>
              <a:latin typeface="Times New Roman" pitchFamily="18" charset="0"/>
              <a:ea typeface="宋体" pitchFamily="2" charset="-122"/>
            </a:endParaRPr>
          </a:p>
        </p:txBody>
      </p:sp>
      <p:sp>
        <p:nvSpPr>
          <p:cNvPr id="9" name="标题 8">
            <a:extLst>
              <a:ext uri="{FF2B5EF4-FFF2-40B4-BE49-F238E27FC236}">
                <a16:creationId xmlns:a16="http://schemas.microsoft.com/office/drawing/2014/main" id="{77081208-311C-4504-87E0-A1D2173C692E}"/>
              </a:ext>
            </a:extLst>
          </p:cNvPr>
          <p:cNvSpPr>
            <a:spLocks noGrp="1"/>
          </p:cNvSpPr>
          <p:nvPr>
            <p:ph type="title"/>
          </p:nvPr>
        </p:nvSpPr>
        <p:spPr/>
        <p:txBody>
          <a:bodyPr/>
          <a:lstStyle/>
          <a:p>
            <a:r>
              <a:rPr lang="zh-CN" altLang="en-US" dirty="0"/>
              <a:t>利用</a:t>
            </a:r>
            <a:r>
              <a:rPr lang="en-US" altLang="zh-CN" dirty="0"/>
              <a:t>MDC</a:t>
            </a:r>
            <a:r>
              <a:rPr lang="zh-CN" altLang="en-US" dirty="0"/>
              <a:t>计算𝑇</a:t>
            </a:r>
            <a:r>
              <a:rPr lang="zh-CN" altLang="en-US" baseline="-25000" dirty="0"/>
              <a:t>𝑒𝑠𝑡</a:t>
            </a:r>
          </a:p>
        </p:txBody>
      </p:sp>
    </p:spTree>
    <p:extLst>
      <p:ext uri="{BB962C8B-B14F-4D97-AF65-F5344CB8AC3E}">
        <p14:creationId xmlns:p14="http://schemas.microsoft.com/office/powerpoint/2010/main" val="2057635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36072D3-8C50-480F-9E43-C9DEA09C292B}"/>
              </a:ext>
            </a:extLst>
          </p:cNvPr>
          <p:cNvSpPr>
            <a:spLocks noGrp="1"/>
          </p:cNvSpPr>
          <p:nvPr>
            <p:ph type="title"/>
          </p:nvPr>
        </p:nvSpPr>
        <p:spPr/>
        <p:txBody>
          <a:bodyPr/>
          <a:lstStyle/>
          <a:p>
            <a:r>
              <a:rPr lang="zh-CN" altLang="en-US" dirty="0"/>
              <a:t>事例起始时间算法流程图</a:t>
            </a:r>
          </a:p>
        </p:txBody>
      </p:sp>
      <p:sp>
        <p:nvSpPr>
          <p:cNvPr id="4" name="灯片编号占位符 3">
            <a:extLst>
              <a:ext uri="{FF2B5EF4-FFF2-40B4-BE49-F238E27FC236}">
                <a16:creationId xmlns:a16="http://schemas.microsoft.com/office/drawing/2014/main" id="{AE8BFC9C-DBCB-4C38-BD85-69E0EC980AA9}"/>
              </a:ext>
            </a:extLst>
          </p:cNvPr>
          <p:cNvSpPr>
            <a:spLocks noGrp="1"/>
          </p:cNvSpPr>
          <p:nvPr>
            <p:ph type="sldNum" sz="quarter" idx="12"/>
          </p:nvPr>
        </p:nvSpPr>
        <p:spPr/>
        <p:txBody>
          <a:bodyPr/>
          <a:lstStyle/>
          <a:p>
            <a:fld id="{0C913308-F349-4B6D-A68A-DD1791B4A57B}" type="slidenum">
              <a:rPr lang="zh-CN" altLang="en-US" smtClean="0"/>
              <a:pPr/>
              <a:t>26</a:t>
            </a:fld>
            <a:endParaRPr lang="zh-CN" altLang="en-US" dirty="0"/>
          </a:p>
        </p:txBody>
      </p:sp>
      <p:pic>
        <p:nvPicPr>
          <p:cNvPr id="6" name="Picture 7">
            <a:extLst>
              <a:ext uri="{FF2B5EF4-FFF2-40B4-BE49-F238E27FC236}">
                <a16:creationId xmlns:a16="http://schemas.microsoft.com/office/drawing/2014/main" id="{C57E964E-6F16-4C5F-8266-1914645EA201}"/>
              </a:ext>
            </a:extLst>
          </p:cNvPr>
          <p:cNvPicPr>
            <a:picLocks noChangeAspect="1" noChangeArrowheads="1"/>
          </p:cNvPicPr>
          <p:nvPr/>
        </p:nvPicPr>
        <p:blipFill>
          <a:blip r:embed="rId2" cstate="print"/>
          <a:srcRect/>
          <a:stretch>
            <a:fillRect/>
          </a:stretch>
        </p:blipFill>
        <p:spPr bwMode="auto">
          <a:xfrm>
            <a:off x="1683483" y="1196753"/>
            <a:ext cx="8898017" cy="5054823"/>
          </a:xfrm>
          <a:prstGeom prst="rect">
            <a:avLst/>
          </a:prstGeom>
          <a:noFill/>
          <a:ln w="9525">
            <a:noFill/>
            <a:miter lim="800000"/>
            <a:headEnd/>
            <a:tailEnd/>
          </a:ln>
        </p:spPr>
      </p:pic>
      <p:sp>
        <p:nvSpPr>
          <p:cNvPr id="2" name="TextBox 1">
            <a:extLst>
              <a:ext uri="{FF2B5EF4-FFF2-40B4-BE49-F238E27FC236}">
                <a16:creationId xmlns:a16="http://schemas.microsoft.com/office/drawing/2014/main" id="{AA4969D9-65B5-9740-A82D-52D0A2ADDBA8}"/>
              </a:ext>
            </a:extLst>
          </p:cNvPr>
          <p:cNvSpPr txBox="1"/>
          <p:nvPr/>
        </p:nvSpPr>
        <p:spPr>
          <a:xfrm>
            <a:off x="2135560" y="6251575"/>
            <a:ext cx="3240360" cy="369332"/>
          </a:xfrm>
          <a:prstGeom prst="rect">
            <a:avLst/>
          </a:prstGeom>
          <a:noFill/>
        </p:spPr>
        <p:txBody>
          <a:bodyPr wrap="square" rtlCol="0">
            <a:spAutoFit/>
          </a:bodyPr>
          <a:lstStyle/>
          <a:p>
            <a:r>
              <a:rPr lang="zh-CN" altLang="en-US" dirty="0">
                <a:solidFill>
                  <a:schemeClr val="accent1"/>
                </a:solidFill>
              </a:rPr>
              <a:t>纯中性道利用</a:t>
            </a:r>
            <a:r>
              <a:rPr lang="en-US" altLang="zh-CN" dirty="0">
                <a:solidFill>
                  <a:schemeClr val="accent1"/>
                </a:solidFill>
              </a:rPr>
              <a:t>EMC</a:t>
            </a:r>
            <a:r>
              <a:rPr lang="zh-CN" altLang="en-US" dirty="0">
                <a:solidFill>
                  <a:schemeClr val="accent1"/>
                </a:solidFill>
              </a:rPr>
              <a:t>进行重建</a:t>
            </a:r>
            <a:endParaRPr lang="en-US" dirty="0">
              <a:solidFill>
                <a:schemeClr val="accent1"/>
              </a:solidFill>
            </a:endParaRPr>
          </a:p>
        </p:txBody>
      </p:sp>
    </p:spTree>
    <p:extLst>
      <p:ext uri="{BB962C8B-B14F-4D97-AF65-F5344CB8AC3E}">
        <p14:creationId xmlns:p14="http://schemas.microsoft.com/office/powerpoint/2010/main" val="2782247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A2534B5-D3E0-4693-931D-89FFC6B1F2FE}" type="slidenum">
              <a:rPr lang="zh-CN" altLang="en-US" smtClean="0"/>
              <a:t>27</a:t>
            </a:fld>
            <a:endParaRPr lang="zh-CN" altLang="en-US"/>
          </a:p>
        </p:txBody>
      </p:sp>
      <p:sp>
        <p:nvSpPr>
          <p:cNvPr id="5" name="Rectangle 3"/>
          <p:cNvSpPr txBox="1">
            <a:spLocks noChangeArrowheads="1"/>
          </p:cNvSpPr>
          <p:nvPr/>
        </p:nvSpPr>
        <p:spPr>
          <a:xfrm>
            <a:off x="2123454" y="5025612"/>
            <a:ext cx="34290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buFont typeface="Wingdings 2" pitchFamily="18" charset="2"/>
              <a:buNone/>
            </a:pPr>
            <a:r>
              <a:rPr lang="zh-CN" altLang="en-US" sz="2400" dirty="0">
                <a:solidFill>
                  <a:srgbClr val="0000FF"/>
                </a:solidFill>
                <a:ea typeface="宋体" pitchFamily="2" charset="-122"/>
                <a:cs typeface="Arial" panose="020B0604020202020204" pitchFamily="34" charset="0"/>
              </a:rPr>
              <a:t>           </a:t>
            </a:r>
            <a:r>
              <a:rPr lang="en-US" altLang="zh-CN" sz="2400" dirty="0">
                <a:solidFill>
                  <a:srgbClr val="0070C0"/>
                </a:solidFill>
                <a:ea typeface="宋体" pitchFamily="2" charset="-122"/>
                <a:cs typeface="Arial" panose="020B0604020202020204" pitchFamily="34" charset="0"/>
              </a:rPr>
              <a:t>By TOF</a:t>
            </a:r>
            <a:endParaRPr lang="el-GR" altLang="zh-CN" sz="2400" dirty="0">
              <a:solidFill>
                <a:srgbClr val="0070C0"/>
              </a:solidFill>
              <a:cs typeface="Arial" panose="020B0604020202020204" pitchFamily="34" charset="0"/>
            </a:endParaRPr>
          </a:p>
          <a:p>
            <a:pPr>
              <a:lnSpc>
                <a:spcPct val="80000"/>
              </a:lnSpc>
              <a:buFont typeface="Wingdings 2" pitchFamily="18" charset="2"/>
              <a:buNone/>
            </a:pPr>
            <a:r>
              <a:rPr lang="en-US" altLang="zh-CN" sz="2400" dirty="0">
                <a:solidFill>
                  <a:srgbClr val="0070C0"/>
                </a:solidFill>
                <a:ea typeface="宋体" pitchFamily="2" charset="-122"/>
                <a:cs typeface="Arial" panose="020B0604020202020204" pitchFamily="34" charset="0"/>
              </a:rPr>
              <a:t>T</a:t>
            </a:r>
            <a:r>
              <a:rPr lang="en-US" altLang="zh-CN" sz="2400" baseline="-25000" dirty="0">
                <a:solidFill>
                  <a:srgbClr val="0070C0"/>
                </a:solidFill>
                <a:ea typeface="宋体" pitchFamily="2" charset="-122"/>
                <a:cs typeface="Arial" panose="020B0604020202020204" pitchFamily="34" charset="0"/>
              </a:rPr>
              <a:t>est</a:t>
            </a:r>
            <a:r>
              <a:rPr lang="en-US" altLang="zh-CN" sz="2400" dirty="0">
                <a:solidFill>
                  <a:srgbClr val="0070C0"/>
                </a:solidFill>
                <a:ea typeface="宋体" pitchFamily="2" charset="-122"/>
                <a:cs typeface="Arial" panose="020B0604020202020204" pitchFamily="34" charset="0"/>
              </a:rPr>
              <a:t>: 1.998 ns </a:t>
            </a:r>
            <a:r>
              <a:rPr lang="el-GR" altLang="zh-CN" sz="2400" dirty="0">
                <a:solidFill>
                  <a:srgbClr val="0070C0"/>
                </a:solidFill>
                <a:cs typeface="Arial" panose="020B0604020202020204" pitchFamily="34" charset="0"/>
              </a:rPr>
              <a:t>σ</a:t>
            </a:r>
            <a:r>
              <a:rPr lang="en-US" altLang="zh-CN" sz="2400" dirty="0">
                <a:solidFill>
                  <a:srgbClr val="0070C0"/>
                </a:solidFill>
                <a:ea typeface="宋体" pitchFamily="2" charset="-122"/>
                <a:cs typeface="Arial" panose="020B0604020202020204" pitchFamily="34" charset="0"/>
              </a:rPr>
              <a:t>: 0.30ns</a:t>
            </a:r>
          </a:p>
          <a:p>
            <a:pPr>
              <a:lnSpc>
                <a:spcPct val="80000"/>
              </a:lnSpc>
              <a:buFont typeface="Wingdings 2" pitchFamily="18" charset="2"/>
              <a:buNone/>
            </a:pPr>
            <a:r>
              <a:rPr lang="en-US" altLang="zh-CN" sz="2400" dirty="0">
                <a:solidFill>
                  <a:srgbClr val="0070C0"/>
                </a:solidFill>
                <a:ea typeface="宋体" pitchFamily="2" charset="-122"/>
                <a:cs typeface="Arial" panose="020B0604020202020204" pitchFamily="34" charset="0"/>
              </a:rPr>
              <a:t>T</a:t>
            </a:r>
            <a:r>
              <a:rPr lang="en-US" altLang="zh-CN" sz="2400" baseline="-25000" dirty="0">
                <a:solidFill>
                  <a:srgbClr val="0070C0"/>
                </a:solidFill>
                <a:ea typeface="宋体" pitchFamily="2" charset="-122"/>
                <a:cs typeface="Arial" panose="020B0604020202020204" pitchFamily="34" charset="0"/>
              </a:rPr>
              <a:t>est</a:t>
            </a:r>
            <a:r>
              <a:rPr lang="en-US" altLang="zh-CN" sz="2400" dirty="0">
                <a:solidFill>
                  <a:srgbClr val="0070C0"/>
                </a:solidFill>
                <a:ea typeface="宋体" pitchFamily="2" charset="-122"/>
                <a:cs typeface="Arial" panose="020B0604020202020204" pitchFamily="34" charset="0"/>
              </a:rPr>
              <a:t>: 10.01 ns </a:t>
            </a:r>
            <a:r>
              <a:rPr lang="el-GR" altLang="zh-CN" sz="2400" dirty="0">
                <a:solidFill>
                  <a:srgbClr val="0070C0"/>
                </a:solidFill>
                <a:cs typeface="Arial" panose="020B0604020202020204" pitchFamily="34" charset="0"/>
              </a:rPr>
              <a:t>σ</a:t>
            </a:r>
            <a:r>
              <a:rPr lang="en-US" altLang="zh-CN" sz="2400" dirty="0">
                <a:solidFill>
                  <a:srgbClr val="0070C0"/>
                </a:solidFill>
                <a:ea typeface="宋体" pitchFamily="2" charset="-122"/>
                <a:cs typeface="Arial" panose="020B0604020202020204" pitchFamily="34" charset="0"/>
              </a:rPr>
              <a:t>: 0.33ns</a:t>
            </a:r>
          </a:p>
          <a:p>
            <a:pPr>
              <a:lnSpc>
                <a:spcPct val="80000"/>
              </a:lnSpc>
              <a:buFont typeface="Wingdings 2" pitchFamily="18" charset="2"/>
              <a:buNone/>
            </a:pPr>
            <a:r>
              <a:rPr lang="en-US" altLang="zh-CN" sz="2400" dirty="0">
                <a:solidFill>
                  <a:srgbClr val="0070C0"/>
                </a:solidFill>
                <a:ea typeface="宋体" pitchFamily="2" charset="-122"/>
                <a:cs typeface="Arial" panose="020B0604020202020204" pitchFamily="34" charset="0"/>
              </a:rPr>
              <a:t>T</a:t>
            </a:r>
            <a:r>
              <a:rPr lang="en-US" altLang="zh-CN" sz="2400" baseline="-25000" dirty="0">
                <a:solidFill>
                  <a:srgbClr val="0070C0"/>
                </a:solidFill>
                <a:ea typeface="宋体" pitchFamily="2" charset="-122"/>
                <a:cs typeface="Arial" panose="020B0604020202020204" pitchFamily="34" charset="0"/>
              </a:rPr>
              <a:t>est</a:t>
            </a:r>
            <a:r>
              <a:rPr lang="en-US" altLang="zh-CN" sz="2400" dirty="0">
                <a:solidFill>
                  <a:srgbClr val="0070C0"/>
                </a:solidFill>
                <a:ea typeface="宋体" pitchFamily="2" charset="-122"/>
                <a:cs typeface="Arial" panose="020B0604020202020204" pitchFamily="34" charset="0"/>
              </a:rPr>
              <a:t>: 18.02 ns </a:t>
            </a:r>
            <a:r>
              <a:rPr lang="el-GR" altLang="zh-CN" sz="2400" dirty="0">
                <a:solidFill>
                  <a:srgbClr val="0070C0"/>
                </a:solidFill>
                <a:cs typeface="Arial" panose="020B0604020202020204" pitchFamily="34" charset="0"/>
              </a:rPr>
              <a:t>σ</a:t>
            </a:r>
            <a:r>
              <a:rPr lang="en-US" altLang="zh-CN" sz="2400" dirty="0">
                <a:solidFill>
                  <a:srgbClr val="0070C0"/>
                </a:solidFill>
                <a:ea typeface="宋体" pitchFamily="2" charset="-122"/>
                <a:cs typeface="Arial" panose="020B0604020202020204" pitchFamily="34" charset="0"/>
              </a:rPr>
              <a:t>: 0.29ns </a:t>
            </a:r>
          </a:p>
        </p:txBody>
      </p:sp>
      <p:graphicFrame>
        <p:nvGraphicFramePr>
          <p:cNvPr id="6" name="Content Placeholder 5"/>
          <p:cNvGraphicFramePr>
            <a:graphicFrameLocks noGrp="1" noChangeAspect="1"/>
          </p:cNvGraphicFramePr>
          <p:nvPr>
            <p:ph sz="half" idx="4294967295"/>
          </p:nvPr>
        </p:nvGraphicFramePr>
        <p:xfrm>
          <a:off x="6553200" y="1371600"/>
          <a:ext cx="4114800" cy="3429000"/>
        </p:xfrm>
        <a:graphic>
          <a:graphicData uri="http://schemas.openxmlformats.org/presentationml/2006/ole">
            <mc:AlternateContent xmlns:mc="http://schemas.openxmlformats.org/markup-compatibility/2006">
              <mc:Choice xmlns:v="urn:schemas-microsoft-com:vml" Requires="v">
                <p:oleObj spid="_x0000_s68482" name="位图图像" r:id="rId3" imgW="5144218" imgH="3390476" progId="Paint.Picture">
                  <p:embed/>
                </p:oleObj>
              </mc:Choice>
              <mc:Fallback>
                <p:oleObj name="位图图像" r:id="rId3" imgW="5144218" imgH="3390476" progId="Paint.Picture">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371600"/>
                        <a:ext cx="4114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4478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2639616" y="9144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buClrTx/>
              <a:buFontTx/>
              <a:buNone/>
            </a:pPr>
            <a:r>
              <a:rPr lang="zh-CN" altLang="en-US" sz="2400" b="1" dirty="0">
                <a:latin typeface="Times New Roman" pitchFamily="18" charset="0"/>
                <a:ea typeface="宋体" pitchFamily="2" charset="-122"/>
              </a:rPr>
              <a:t>“</a:t>
            </a:r>
            <a:r>
              <a:rPr lang="en-US" altLang="zh-CN" sz="2400" b="1" dirty="0">
                <a:latin typeface="Times New Roman" pitchFamily="18" charset="0"/>
                <a:ea typeface="宋体" pitchFamily="2" charset="-122"/>
              </a:rPr>
              <a:t>hadrons”, 10000,   </a:t>
            </a:r>
            <a:r>
              <a:rPr lang="en-US" altLang="zh-CN" sz="2400" b="1" dirty="0">
                <a:solidFill>
                  <a:srgbClr val="CC3300"/>
                </a:solidFill>
                <a:latin typeface="Times New Roman" pitchFamily="18" charset="0"/>
                <a:ea typeface="宋体" pitchFamily="2" charset="-122"/>
              </a:rPr>
              <a:t>set T</a:t>
            </a:r>
            <a:r>
              <a:rPr lang="en-US" altLang="zh-CN" sz="2400" b="1" baseline="-25000" dirty="0">
                <a:solidFill>
                  <a:srgbClr val="CC3300"/>
                </a:solidFill>
                <a:latin typeface="Times New Roman" pitchFamily="18" charset="0"/>
                <a:ea typeface="宋体" pitchFamily="2" charset="-122"/>
              </a:rPr>
              <a:t>est</a:t>
            </a:r>
            <a:r>
              <a:rPr lang="en-US" altLang="zh-CN" sz="2400" b="1" dirty="0">
                <a:solidFill>
                  <a:srgbClr val="CC3300"/>
                </a:solidFill>
                <a:latin typeface="Times New Roman" pitchFamily="18" charset="0"/>
                <a:ea typeface="宋体" pitchFamily="2" charset="-122"/>
              </a:rPr>
              <a:t> to ”2”,”10”,”18”</a:t>
            </a:r>
          </a:p>
        </p:txBody>
      </p:sp>
      <p:sp>
        <p:nvSpPr>
          <p:cNvPr id="9" name="Rectangle 7"/>
          <p:cNvSpPr>
            <a:spLocks noChangeArrowheads="1"/>
          </p:cNvSpPr>
          <p:nvPr/>
        </p:nvSpPr>
        <p:spPr bwMode="auto">
          <a:xfrm>
            <a:off x="6960096" y="4982498"/>
            <a:ext cx="298660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0"/>
              </a:spcBef>
              <a:buClrTx/>
              <a:buFontTx/>
              <a:buNone/>
            </a:pPr>
            <a:r>
              <a:rPr lang="zh-CN" altLang="en-US" sz="2400" b="1" dirty="0">
                <a:solidFill>
                  <a:srgbClr val="00B050"/>
                </a:solidFill>
                <a:latin typeface="Comic Sans MS" pitchFamily="66" charset="0"/>
                <a:ea typeface="宋体" pitchFamily="2" charset="-122"/>
              </a:rPr>
              <a:t>    </a:t>
            </a:r>
            <a:r>
              <a:rPr lang="en-US" altLang="zh-CN" sz="2400" dirty="0">
                <a:solidFill>
                  <a:srgbClr val="0070C0"/>
                </a:solidFill>
                <a:ea typeface="宋体" pitchFamily="2" charset="-122"/>
              </a:rPr>
              <a:t>By MDC </a:t>
            </a:r>
          </a:p>
          <a:p>
            <a:pPr algn="l">
              <a:spcBef>
                <a:spcPct val="0"/>
              </a:spcBef>
              <a:buClrTx/>
              <a:buFontTx/>
              <a:buNone/>
            </a:pPr>
            <a:r>
              <a:rPr lang="en-US" altLang="zh-CN" sz="2400" dirty="0">
                <a:solidFill>
                  <a:srgbClr val="0070C0"/>
                </a:solidFill>
                <a:ea typeface="宋体" pitchFamily="2" charset="-122"/>
              </a:rPr>
              <a:t>T</a:t>
            </a:r>
            <a:r>
              <a:rPr lang="en-US" altLang="zh-CN" sz="2400" baseline="-25000" dirty="0">
                <a:solidFill>
                  <a:srgbClr val="0070C0"/>
                </a:solidFill>
                <a:ea typeface="宋体" pitchFamily="2" charset="-122"/>
              </a:rPr>
              <a:t>est</a:t>
            </a:r>
            <a:r>
              <a:rPr lang="en-US" altLang="zh-CN" sz="2400" dirty="0">
                <a:solidFill>
                  <a:srgbClr val="0070C0"/>
                </a:solidFill>
                <a:ea typeface="宋体" pitchFamily="2" charset="-122"/>
              </a:rPr>
              <a:t>: 2.6ns,   </a:t>
            </a:r>
            <a:r>
              <a:rPr lang="el-GR" altLang="zh-CN" sz="2400" dirty="0">
                <a:solidFill>
                  <a:srgbClr val="0070C0"/>
                </a:solidFill>
                <a:ea typeface="宋体" pitchFamily="2" charset="-122"/>
                <a:cs typeface="Arial" pitchFamily="34" charset="0"/>
              </a:rPr>
              <a:t>σ</a:t>
            </a:r>
            <a:r>
              <a:rPr lang="en-US" altLang="zh-CN" sz="2400" dirty="0">
                <a:solidFill>
                  <a:srgbClr val="0070C0"/>
                </a:solidFill>
                <a:ea typeface="宋体" pitchFamily="2" charset="-122"/>
                <a:cs typeface="Arial" pitchFamily="34" charset="0"/>
              </a:rPr>
              <a:t>: </a:t>
            </a:r>
            <a:r>
              <a:rPr lang="en-US" altLang="zh-CN" sz="2400" dirty="0">
                <a:solidFill>
                  <a:srgbClr val="0070C0"/>
                </a:solidFill>
                <a:ea typeface="宋体" pitchFamily="2" charset="-122"/>
              </a:rPr>
              <a:t>1.4ns</a:t>
            </a:r>
          </a:p>
          <a:p>
            <a:pPr algn="l">
              <a:spcBef>
                <a:spcPct val="0"/>
              </a:spcBef>
              <a:buClrTx/>
              <a:buFontTx/>
              <a:buNone/>
            </a:pPr>
            <a:r>
              <a:rPr lang="en-US" altLang="zh-CN" sz="2400" dirty="0">
                <a:solidFill>
                  <a:srgbClr val="0070C0"/>
                </a:solidFill>
                <a:ea typeface="宋体" pitchFamily="2" charset="-122"/>
              </a:rPr>
              <a:t>T</a:t>
            </a:r>
            <a:r>
              <a:rPr lang="en-US" altLang="zh-CN" sz="2400" baseline="-25000" dirty="0">
                <a:solidFill>
                  <a:srgbClr val="0070C0"/>
                </a:solidFill>
                <a:ea typeface="宋体" pitchFamily="2" charset="-122"/>
              </a:rPr>
              <a:t>est</a:t>
            </a:r>
            <a:r>
              <a:rPr lang="en-US" altLang="zh-CN" sz="2400" dirty="0">
                <a:solidFill>
                  <a:srgbClr val="0070C0"/>
                </a:solidFill>
                <a:ea typeface="宋体" pitchFamily="2" charset="-122"/>
              </a:rPr>
              <a:t>: 10.9ns, </a:t>
            </a:r>
            <a:r>
              <a:rPr lang="el-GR" altLang="zh-CN" sz="2400" dirty="0">
                <a:solidFill>
                  <a:srgbClr val="0070C0"/>
                </a:solidFill>
                <a:ea typeface="宋体" pitchFamily="2" charset="-122"/>
              </a:rPr>
              <a:t>σ</a:t>
            </a:r>
            <a:r>
              <a:rPr lang="en-US" altLang="zh-CN" sz="2400" dirty="0">
                <a:solidFill>
                  <a:srgbClr val="0070C0"/>
                </a:solidFill>
                <a:ea typeface="宋体" pitchFamily="2" charset="-122"/>
              </a:rPr>
              <a:t>: 1.3ns</a:t>
            </a:r>
          </a:p>
          <a:p>
            <a:pPr algn="l">
              <a:spcBef>
                <a:spcPct val="0"/>
              </a:spcBef>
              <a:buClrTx/>
              <a:buFontTx/>
              <a:buNone/>
            </a:pPr>
            <a:r>
              <a:rPr lang="en-US" altLang="zh-CN" sz="2400" dirty="0">
                <a:solidFill>
                  <a:srgbClr val="0070C0"/>
                </a:solidFill>
                <a:ea typeface="宋体" pitchFamily="2" charset="-122"/>
              </a:rPr>
              <a:t>T</a:t>
            </a:r>
            <a:r>
              <a:rPr lang="en-US" altLang="zh-CN" sz="2400" baseline="-25000" dirty="0">
                <a:solidFill>
                  <a:srgbClr val="0070C0"/>
                </a:solidFill>
                <a:ea typeface="宋体" pitchFamily="2" charset="-122"/>
              </a:rPr>
              <a:t>est</a:t>
            </a:r>
            <a:r>
              <a:rPr lang="en-US" altLang="zh-CN" sz="2400" dirty="0">
                <a:solidFill>
                  <a:srgbClr val="0070C0"/>
                </a:solidFill>
                <a:ea typeface="宋体" pitchFamily="2" charset="-122"/>
              </a:rPr>
              <a:t>: 18.7ns, </a:t>
            </a:r>
            <a:r>
              <a:rPr lang="el-GR" altLang="zh-CN" sz="2400" dirty="0">
                <a:solidFill>
                  <a:srgbClr val="0070C0"/>
                </a:solidFill>
                <a:ea typeface="宋体" pitchFamily="2" charset="-122"/>
              </a:rPr>
              <a:t>σ</a:t>
            </a:r>
            <a:r>
              <a:rPr lang="en-US" altLang="zh-CN" sz="2400" dirty="0">
                <a:solidFill>
                  <a:srgbClr val="0070C0"/>
                </a:solidFill>
                <a:ea typeface="宋体" pitchFamily="2" charset="-122"/>
              </a:rPr>
              <a:t>: 1.1ns</a:t>
            </a:r>
            <a:endParaRPr lang="el-GR" altLang="zh-CN" sz="2400" dirty="0">
              <a:solidFill>
                <a:srgbClr val="0070C0"/>
              </a:solidFill>
              <a:ea typeface="宋体" pitchFamily="2" charset="-122"/>
            </a:endParaRPr>
          </a:p>
        </p:txBody>
      </p:sp>
      <p:sp>
        <p:nvSpPr>
          <p:cNvPr id="10" name="标题 9">
            <a:extLst>
              <a:ext uri="{FF2B5EF4-FFF2-40B4-BE49-F238E27FC236}">
                <a16:creationId xmlns:a16="http://schemas.microsoft.com/office/drawing/2014/main" id="{895140A1-05D8-44F2-B1B3-454FAA9680A9}"/>
              </a:ext>
            </a:extLst>
          </p:cNvPr>
          <p:cNvSpPr>
            <a:spLocks noGrp="1"/>
          </p:cNvSpPr>
          <p:nvPr>
            <p:ph type="title"/>
          </p:nvPr>
        </p:nvSpPr>
        <p:spPr/>
        <p:txBody>
          <a:bodyPr/>
          <a:lstStyle/>
          <a:p>
            <a:r>
              <a:rPr lang="zh-CN" altLang="en-US" dirty="0"/>
              <a:t>𝑇</a:t>
            </a:r>
            <a:r>
              <a:rPr lang="zh-CN" altLang="en-US" baseline="-25000" dirty="0"/>
              <a:t>𝑒𝑠𝑡</a:t>
            </a:r>
            <a:r>
              <a:rPr lang="zh-CN" altLang="en-US" dirty="0"/>
              <a:t>的确定</a:t>
            </a:r>
          </a:p>
        </p:txBody>
      </p:sp>
    </p:spTree>
    <p:extLst>
      <p:ext uri="{BB962C8B-B14F-4D97-AF65-F5344CB8AC3E}">
        <p14:creationId xmlns:p14="http://schemas.microsoft.com/office/powerpoint/2010/main" val="3375069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BC27A716-D6DF-454A-B888-D7AB1D45EB2B}"/>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2C64564D-D679-4097-B1BC-74184A9B6E33}"/>
              </a:ext>
            </a:extLst>
          </p:cNvPr>
          <p:cNvSpPr>
            <a:spLocks noGrp="1"/>
          </p:cNvSpPr>
          <p:nvPr>
            <p:ph type="sldNum" sz="quarter" idx="12"/>
          </p:nvPr>
        </p:nvSpPr>
        <p:spPr/>
        <p:txBody>
          <a:bodyPr/>
          <a:lstStyle/>
          <a:p>
            <a:fld id="{0C913308-F349-4B6D-A68A-DD1791B4A57B}" type="slidenum">
              <a:rPr lang="zh-CN" altLang="en-US" smtClean="0"/>
              <a:pPr/>
              <a:t>28</a:t>
            </a:fld>
            <a:endParaRPr lang="zh-CN" altLang="en-US" dirty="0"/>
          </a:p>
        </p:txBody>
      </p:sp>
      <p:pic>
        <p:nvPicPr>
          <p:cNvPr id="6" name="图片 5">
            <a:extLst>
              <a:ext uri="{FF2B5EF4-FFF2-40B4-BE49-F238E27FC236}">
                <a16:creationId xmlns:a16="http://schemas.microsoft.com/office/drawing/2014/main" id="{DDE06C16-EA7D-4DAD-9C7B-C55243817D47}"/>
              </a:ext>
            </a:extLst>
          </p:cNvPr>
          <p:cNvPicPr>
            <a:picLocks noChangeAspect="1"/>
          </p:cNvPicPr>
          <p:nvPr/>
        </p:nvPicPr>
        <p:blipFill rotWithShape="1">
          <a:blip r:embed="rId2"/>
          <a:srcRect b="31062"/>
          <a:stretch/>
        </p:blipFill>
        <p:spPr>
          <a:xfrm>
            <a:off x="2063553" y="1340768"/>
            <a:ext cx="7888877" cy="4896544"/>
          </a:xfrm>
          <a:prstGeom prst="rect">
            <a:avLst/>
          </a:prstGeom>
          <a:noFill/>
        </p:spPr>
      </p:pic>
      <p:sp>
        <p:nvSpPr>
          <p:cNvPr id="10" name="文本框 9">
            <a:extLst>
              <a:ext uri="{FF2B5EF4-FFF2-40B4-BE49-F238E27FC236}">
                <a16:creationId xmlns:a16="http://schemas.microsoft.com/office/drawing/2014/main" id="{B1ABFF66-47D0-4C01-9B07-DB0A48E3FF30}"/>
              </a:ext>
            </a:extLst>
          </p:cNvPr>
          <p:cNvSpPr txBox="1"/>
          <p:nvPr/>
        </p:nvSpPr>
        <p:spPr>
          <a:xfrm>
            <a:off x="7741551" y="2915651"/>
            <a:ext cx="1872208" cy="369332"/>
          </a:xfrm>
          <a:prstGeom prst="rect">
            <a:avLst/>
          </a:prstGeom>
          <a:noFill/>
        </p:spPr>
        <p:txBody>
          <a:bodyPr wrap="square" rtlCol="0">
            <a:spAutoFit/>
          </a:bodyPr>
          <a:lstStyle/>
          <a:p>
            <a:r>
              <a:rPr lang="en-US" altLang="zh-CN" dirty="0">
                <a:solidFill>
                  <a:schemeClr val="accent6">
                    <a:lumMod val="75000"/>
                  </a:schemeClr>
                </a:solidFill>
              </a:rPr>
              <a:t>MDC</a:t>
            </a:r>
            <a:r>
              <a:rPr lang="zh-CN" altLang="en-US" dirty="0">
                <a:solidFill>
                  <a:schemeClr val="accent6">
                    <a:lumMod val="75000"/>
                  </a:schemeClr>
                </a:solidFill>
              </a:rPr>
              <a:t>径迹重建</a:t>
            </a:r>
          </a:p>
        </p:txBody>
      </p:sp>
      <p:sp>
        <p:nvSpPr>
          <p:cNvPr id="2" name="椭圆 1">
            <a:extLst>
              <a:ext uri="{FF2B5EF4-FFF2-40B4-BE49-F238E27FC236}">
                <a16:creationId xmlns:a16="http://schemas.microsoft.com/office/drawing/2014/main" id="{7C883793-73BC-4A25-87AD-C297E12AFCCD}"/>
              </a:ext>
            </a:extLst>
          </p:cNvPr>
          <p:cNvSpPr/>
          <p:nvPr/>
        </p:nvSpPr>
        <p:spPr>
          <a:xfrm>
            <a:off x="1703513" y="3284983"/>
            <a:ext cx="8248917" cy="779276"/>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5023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径迹重建</a:t>
            </a:r>
          </a:p>
        </p:txBody>
      </p:sp>
      <p:sp>
        <p:nvSpPr>
          <p:cNvPr id="3" name="内容占位符 2"/>
          <p:cNvSpPr>
            <a:spLocks noGrp="1"/>
          </p:cNvSpPr>
          <p:nvPr>
            <p:ph idx="1"/>
          </p:nvPr>
        </p:nvSpPr>
        <p:spPr>
          <a:xfrm>
            <a:off x="839416" y="1239588"/>
            <a:ext cx="4104456" cy="2313367"/>
          </a:xfrm>
        </p:spPr>
        <p:txBody>
          <a:bodyPr>
            <a:normAutofit/>
          </a:bodyPr>
          <a:lstStyle/>
          <a:p>
            <a:pPr>
              <a:buFont typeface="Wingdings" panose="05000000000000000000" pitchFamily="2" charset="2"/>
              <a:buChar char="Ø"/>
            </a:pPr>
            <a:r>
              <a:rPr lang="zh-CN" altLang="en-US" dirty="0"/>
              <a:t>目的</a:t>
            </a:r>
            <a:endParaRPr lang="en-US" altLang="zh-CN" dirty="0"/>
          </a:p>
          <a:p>
            <a:pPr lvl="1"/>
            <a:r>
              <a:rPr lang="zh-CN" altLang="en-US" dirty="0"/>
              <a:t>顶点测量</a:t>
            </a:r>
            <a:endParaRPr lang="en-US" altLang="zh-CN" dirty="0"/>
          </a:p>
          <a:p>
            <a:pPr lvl="1">
              <a:spcBef>
                <a:spcPts val="1200"/>
              </a:spcBef>
            </a:pPr>
            <a:r>
              <a:rPr lang="zh-CN" altLang="en-US" dirty="0"/>
              <a:t>动量测量</a:t>
            </a:r>
            <a:endParaRPr lang="en-US" altLang="zh-CN" dirty="0"/>
          </a:p>
          <a:p>
            <a:pPr lvl="1">
              <a:spcBef>
                <a:spcPts val="1200"/>
              </a:spcBef>
            </a:pPr>
            <a:r>
              <a:rPr lang="zh-CN" altLang="en-US" dirty="0"/>
              <a:t>径迹外推与匹配</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29</a:t>
            </a:fld>
            <a:endParaRPr lang="zh-CN" altLang="en-US" dirty="0"/>
          </a:p>
        </p:txBody>
      </p:sp>
      <p:pic>
        <p:nvPicPr>
          <p:cNvPr id="5" name="Picture 2"/>
          <p:cNvPicPr>
            <a:picLocks noChangeAspect="1" noChangeArrowheads="1"/>
          </p:cNvPicPr>
          <p:nvPr/>
        </p:nvPicPr>
        <p:blipFill>
          <a:blip r:embed="rId2" cstate="print"/>
          <a:srcRect/>
          <a:stretch>
            <a:fillRect/>
          </a:stretch>
        </p:blipFill>
        <p:spPr bwMode="auto">
          <a:xfrm>
            <a:off x="1559496" y="3817642"/>
            <a:ext cx="3816424" cy="245786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7608168" y="1043154"/>
            <a:ext cx="3384376" cy="2208246"/>
          </a:xfrm>
          <a:prstGeom prst="rect">
            <a:avLst/>
          </a:prstGeom>
          <a:noFill/>
          <a:ln w="9525">
            <a:noFill/>
            <a:miter lim="800000"/>
            <a:headEnd/>
            <a:tailEnd/>
          </a:ln>
        </p:spPr>
      </p:pic>
      <p:pic>
        <p:nvPicPr>
          <p:cNvPr id="8" name="图片 7">
            <a:extLst>
              <a:ext uri="{FF2B5EF4-FFF2-40B4-BE49-F238E27FC236}">
                <a16:creationId xmlns:a16="http://schemas.microsoft.com/office/drawing/2014/main" id="{D001DB18-B3A2-4F61-9736-7FBDFC6F735A}"/>
              </a:ext>
            </a:extLst>
          </p:cNvPr>
          <p:cNvPicPr>
            <a:picLocks noChangeAspect="1"/>
          </p:cNvPicPr>
          <p:nvPr/>
        </p:nvPicPr>
        <p:blipFill>
          <a:blip r:embed="rId4" cstate="print"/>
          <a:stretch>
            <a:fillRect/>
          </a:stretch>
        </p:blipFill>
        <p:spPr>
          <a:xfrm>
            <a:off x="5951984" y="1556792"/>
            <a:ext cx="1354362" cy="839480"/>
          </a:xfrm>
          <a:prstGeom prst="rect">
            <a:avLst/>
          </a:prstGeom>
        </p:spPr>
      </p:pic>
      <p:pic>
        <p:nvPicPr>
          <p:cNvPr id="12" name="图片 1">
            <a:extLst>
              <a:ext uri="{FF2B5EF4-FFF2-40B4-BE49-F238E27FC236}">
                <a16:creationId xmlns:a16="http://schemas.microsoft.com/office/drawing/2014/main" id="{497951C6-6486-8446-9AC4-D760B0C2B48B}"/>
              </a:ext>
            </a:extLst>
          </p:cNvPr>
          <p:cNvPicPr>
            <a:picLocks noChangeAspect="1"/>
          </p:cNvPicPr>
          <p:nvPr/>
        </p:nvPicPr>
        <p:blipFill rotWithShape="1">
          <a:blip r:embed="rId5"/>
          <a:srcRect l="29614" t="27600" r="27154" b="29922"/>
          <a:stretch/>
        </p:blipFill>
        <p:spPr>
          <a:xfrm>
            <a:off x="7392144" y="3385834"/>
            <a:ext cx="3482029" cy="3321479"/>
          </a:xfrm>
          <a:prstGeom prst="rect">
            <a:avLst/>
          </a:prstGeom>
        </p:spPr>
      </p:pic>
    </p:spTree>
    <p:extLst>
      <p:ext uri="{BB962C8B-B14F-4D97-AF65-F5344CB8AC3E}">
        <p14:creationId xmlns:p14="http://schemas.microsoft.com/office/powerpoint/2010/main" val="236248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dirty="0"/>
              <a:t>BESIII</a:t>
            </a:r>
            <a:r>
              <a:rPr lang="zh-CN" altLang="en-US" dirty="0"/>
              <a:t>探测器</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a:extLst>
              <a:ext uri="{FF2B5EF4-FFF2-40B4-BE49-F238E27FC236}">
                <a16:creationId xmlns:a16="http://schemas.microsoft.com/office/drawing/2014/main" id="{80F13FDB-BEDF-4BBB-810B-E9AC3F3148E8}"/>
              </a:ext>
            </a:extLst>
          </p:cNvPr>
          <p:cNvPicPr>
            <a:picLocks noChangeAspect="1"/>
          </p:cNvPicPr>
          <p:nvPr/>
        </p:nvPicPr>
        <p:blipFill rotWithShape="1">
          <a:blip r:embed="rId2"/>
          <a:srcRect l="3104" t="3232" r="3755" b="4374"/>
          <a:stretch/>
        </p:blipFill>
        <p:spPr>
          <a:xfrm>
            <a:off x="1455712" y="3426403"/>
            <a:ext cx="3960440" cy="3242957"/>
          </a:xfrm>
          <a:prstGeom prst="rect">
            <a:avLst/>
          </a:prstGeom>
        </p:spPr>
      </p:pic>
      <p:sp>
        <p:nvSpPr>
          <p:cNvPr id="2" name="标题 1">
            <a:extLst>
              <a:ext uri="{FF2B5EF4-FFF2-40B4-BE49-F238E27FC236}">
                <a16:creationId xmlns:a16="http://schemas.microsoft.com/office/drawing/2014/main" id="{C973A79F-2C5C-4EC4-91F8-D03B8381579E}"/>
              </a:ext>
            </a:extLst>
          </p:cNvPr>
          <p:cNvSpPr>
            <a:spLocks noGrp="1"/>
          </p:cNvSpPr>
          <p:nvPr>
            <p:ph type="title"/>
          </p:nvPr>
        </p:nvSpPr>
        <p:spPr/>
        <p:txBody>
          <a:bodyPr/>
          <a:lstStyle/>
          <a:p>
            <a:r>
              <a:rPr lang="zh-CN" altLang="en-US" dirty="0"/>
              <a:t>漂移室 </a:t>
            </a:r>
            <a:r>
              <a:rPr lang="en-US" altLang="zh-CN" dirty="0"/>
              <a:t>(MDC)</a:t>
            </a:r>
            <a:endParaRPr lang="zh-CN" altLang="en-US" dirty="0"/>
          </a:p>
        </p:txBody>
      </p:sp>
      <p:sp>
        <p:nvSpPr>
          <p:cNvPr id="4" name="内容占位符 3">
            <a:extLst>
              <a:ext uri="{FF2B5EF4-FFF2-40B4-BE49-F238E27FC236}">
                <a16:creationId xmlns:a16="http://schemas.microsoft.com/office/drawing/2014/main" id="{8B29CAF3-AA7E-4460-A3E0-AA95075FBDBF}"/>
              </a:ext>
            </a:extLst>
          </p:cNvPr>
          <p:cNvSpPr>
            <a:spLocks noGrp="1"/>
          </p:cNvSpPr>
          <p:nvPr>
            <p:ph idx="1"/>
          </p:nvPr>
        </p:nvSpPr>
        <p:spPr>
          <a:xfrm>
            <a:off x="587896" y="1286104"/>
            <a:ext cx="5547920" cy="1409992"/>
          </a:xfrm>
        </p:spPr>
        <p:txBody>
          <a:bodyPr>
            <a:noAutofit/>
          </a:bodyPr>
          <a:lstStyle/>
          <a:p>
            <a:r>
              <a:rPr lang="en-US" altLang="zh-CN" sz="2000" dirty="0">
                <a:latin typeface="Microsoft Sans Serif" pitchFamily="34" charset="0"/>
              </a:rPr>
              <a:t>BESIII</a:t>
            </a:r>
            <a:r>
              <a:rPr lang="zh-CN" altLang="en-US" sz="2000" dirty="0">
                <a:latin typeface="Microsoft Sans Serif" pitchFamily="34" charset="0"/>
              </a:rPr>
              <a:t>采用漂移室</a:t>
            </a:r>
            <a:r>
              <a:rPr lang="en-US" altLang="zh-CN" sz="2000" dirty="0">
                <a:latin typeface="Microsoft Sans Serif" pitchFamily="34" charset="0"/>
              </a:rPr>
              <a:t>(Multi-layer Drift Chamber)</a:t>
            </a:r>
            <a:r>
              <a:rPr lang="zh-CN" altLang="en-US" sz="2000" dirty="0">
                <a:latin typeface="Microsoft Sans Serif" pitchFamily="34" charset="0"/>
              </a:rPr>
              <a:t>作为中心径迹探测器，对末态带电粒子的飞行轨迹、动量及能量损失进行测量</a:t>
            </a:r>
            <a:endParaRPr lang="en-US" altLang="zh-CN" sz="2000" dirty="0">
              <a:latin typeface="Microsoft Sans Serif" pitchFamily="34" charset="0"/>
            </a:endParaRPr>
          </a:p>
        </p:txBody>
      </p:sp>
      <p:sp>
        <p:nvSpPr>
          <p:cNvPr id="3" name="灯片编号占位符 2">
            <a:extLst>
              <a:ext uri="{FF2B5EF4-FFF2-40B4-BE49-F238E27FC236}">
                <a16:creationId xmlns:a16="http://schemas.microsoft.com/office/drawing/2014/main" id="{F8E7C6CA-E2C6-4F34-9C2B-79D9E2CBE8DA}"/>
              </a:ext>
            </a:extLst>
          </p:cNvPr>
          <p:cNvSpPr>
            <a:spLocks noGrp="1"/>
          </p:cNvSpPr>
          <p:nvPr>
            <p:ph type="sldNum" sz="quarter" idx="12"/>
          </p:nvPr>
        </p:nvSpPr>
        <p:spPr/>
        <p:txBody>
          <a:bodyPr/>
          <a:lstStyle/>
          <a:p>
            <a:fld id="{0C913308-F349-4B6D-A68A-DD1791B4A57B}" type="slidenum">
              <a:rPr lang="zh-CN" altLang="en-US" smtClean="0"/>
              <a:pPr/>
              <a:t>30</a:t>
            </a:fld>
            <a:endParaRPr lang="zh-CN" altLang="en-US" dirty="0"/>
          </a:p>
        </p:txBody>
      </p:sp>
      <p:sp>
        <p:nvSpPr>
          <p:cNvPr id="38" name="Line 14">
            <a:extLst>
              <a:ext uri="{FF2B5EF4-FFF2-40B4-BE49-F238E27FC236}">
                <a16:creationId xmlns:a16="http://schemas.microsoft.com/office/drawing/2014/main" id="{5CA9A8E6-15DD-4F8D-854C-16104B9AAF56}"/>
              </a:ext>
            </a:extLst>
          </p:cNvPr>
          <p:cNvSpPr>
            <a:spLocks noChangeShapeType="1"/>
          </p:cNvSpPr>
          <p:nvPr/>
        </p:nvSpPr>
        <p:spPr bwMode="auto">
          <a:xfrm flipV="1">
            <a:off x="9208116" y="3027603"/>
            <a:ext cx="364612" cy="301326"/>
          </a:xfrm>
          <a:prstGeom prst="line">
            <a:avLst/>
          </a:prstGeom>
          <a:noFill/>
          <a:ln w="9525">
            <a:noFill/>
            <a:round/>
            <a:headEnd/>
            <a:tailEnd/>
          </a:ln>
          <a:effectLst/>
        </p:spPr>
        <p:txBody>
          <a:bodyPr anchor="ctr"/>
          <a:lstStyle/>
          <a:p>
            <a:endParaRPr lang="zh-CN" altLang="en-US"/>
          </a:p>
        </p:txBody>
      </p:sp>
      <p:sp>
        <p:nvSpPr>
          <p:cNvPr id="39" name="Line 15">
            <a:extLst>
              <a:ext uri="{FF2B5EF4-FFF2-40B4-BE49-F238E27FC236}">
                <a16:creationId xmlns:a16="http://schemas.microsoft.com/office/drawing/2014/main" id="{325FC323-B11A-41F3-B779-5775EF20C894}"/>
              </a:ext>
            </a:extLst>
          </p:cNvPr>
          <p:cNvSpPr>
            <a:spLocks noChangeShapeType="1"/>
          </p:cNvSpPr>
          <p:nvPr/>
        </p:nvSpPr>
        <p:spPr bwMode="auto">
          <a:xfrm>
            <a:off x="5343230" y="3931581"/>
            <a:ext cx="72922" cy="0"/>
          </a:xfrm>
          <a:prstGeom prst="line">
            <a:avLst/>
          </a:prstGeom>
          <a:noFill/>
          <a:ln w="9525">
            <a:noFill/>
            <a:round/>
            <a:headEnd/>
            <a:tailEnd/>
          </a:ln>
          <a:effectLst/>
        </p:spPr>
        <p:txBody>
          <a:bodyPr anchor="ctr"/>
          <a:lstStyle/>
          <a:p>
            <a:endParaRPr lang="zh-CN" altLang="en-US"/>
          </a:p>
        </p:txBody>
      </p:sp>
      <p:sp>
        <p:nvSpPr>
          <p:cNvPr id="40" name="Line 16">
            <a:extLst>
              <a:ext uri="{FF2B5EF4-FFF2-40B4-BE49-F238E27FC236}">
                <a16:creationId xmlns:a16="http://schemas.microsoft.com/office/drawing/2014/main" id="{851D687F-A4D4-4E62-BB28-CAB5E6848A9E}"/>
              </a:ext>
            </a:extLst>
          </p:cNvPr>
          <p:cNvSpPr>
            <a:spLocks noChangeShapeType="1"/>
          </p:cNvSpPr>
          <p:nvPr/>
        </p:nvSpPr>
        <p:spPr bwMode="auto">
          <a:xfrm flipH="1">
            <a:off x="5249040" y="3931581"/>
            <a:ext cx="94191" cy="4708"/>
          </a:xfrm>
          <a:prstGeom prst="line">
            <a:avLst/>
          </a:prstGeom>
          <a:noFill/>
          <a:ln w="9525">
            <a:noFill/>
            <a:round/>
            <a:headEnd/>
            <a:tailEnd/>
          </a:ln>
          <a:effectLst/>
        </p:spPr>
        <p:txBody>
          <a:bodyPr anchor="ctr"/>
          <a:lstStyle/>
          <a:p>
            <a:endParaRPr lang="zh-CN" altLang="en-US"/>
          </a:p>
        </p:txBody>
      </p:sp>
      <p:cxnSp>
        <p:nvCxnSpPr>
          <p:cNvPr id="49" name="直接箭头连接符 48">
            <a:extLst>
              <a:ext uri="{FF2B5EF4-FFF2-40B4-BE49-F238E27FC236}">
                <a16:creationId xmlns:a16="http://schemas.microsoft.com/office/drawing/2014/main" id="{34AF28F1-A8AD-4C23-BAB5-CE9945D77173}"/>
              </a:ext>
            </a:extLst>
          </p:cNvPr>
          <p:cNvCxnSpPr>
            <a:cxnSpLocks/>
          </p:cNvCxnSpPr>
          <p:nvPr/>
        </p:nvCxnSpPr>
        <p:spPr>
          <a:xfrm>
            <a:off x="3071664" y="4887018"/>
            <a:ext cx="2808312" cy="32318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6767B24C-B5C1-4C01-9E68-C758192D7EB0}"/>
              </a:ext>
            </a:extLst>
          </p:cNvPr>
          <p:cNvPicPr>
            <a:picLocks noChangeAspect="1"/>
          </p:cNvPicPr>
          <p:nvPr/>
        </p:nvPicPr>
        <p:blipFill>
          <a:blip r:embed="rId3"/>
          <a:stretch>
            <a:fillRect/>
          </a:stretch>
        </p:blipFill>
        <p:spPr>
          <a:xfrm>
            <a:off x="5983238" y="4670632"/>
            <a:ext cx="3025379" cy="1671556"/>
          </a:xfrm>
          <a:prstGeom prst="rect">
            <a:avLst/>
          </a:prstGeom>
        </p:spPr>
      </p:pic>
      <p:pic>
        <p:nvPicPr>
          <p:cNvPr id="17" name="Picture 12">
            <a:extLst>
              <a:ext uri="{FF2B5EF4-FFF2-40B4-BE49-F238E27FC236}">
                <a16:creationId xmlns:a16="http://schemas.microsoft.com/office/drawing/2014/main" id="{DA2FD7F4-42C9-4A36-BB45-70A683887CE9}"/>
              </a:ext>
            </a:extLst>
          </p:cNvPr>
          <p:cNvPicPr>
            <a:picLocks noChangeAspect="1"/>
          </p:cNvPicPr>
          <p:nvPr/>
        </p:nvPicPr>
        <p:blipFill>
          <a:blip r:embed="rId4"/>
          <a:stretch>
            <a:fillRect/>
          </a:stretch>
        </p:blipFill>
        <p:spPr>
          <a:xfrm>
            <a:off x="7896200" y="1122843"/>
            <a:ext cx="3277407" cy="2482462"/>
          </a:xfrm>
          <a:prstGeom prst="rect">
            <a:avLst/>
          </a:prstGeom>
        </p:spPr>
      </p:pic>
      <p:sp>
        <p:nvSpPr>
          <p:cNvPr id="18" name="Rectangle 7">
            <a:extLst>
              <a:ext uri="{FF2B5EF4-FFF2-40B4-BE49-F238E27FC236}">
                <a16:creationId xmlns:a16="http://schemas.microsoft.com/office/drawing/2014/main" id="{A2D1112B-D2B7-4409-87A9-610E6AA56041}"/>
              </a:ext>
            </a:extLst>
          </p:cNvPr>
          <p:cNvSpPr/>
          <p:nvPr/>
        </p:nvSpPr>
        <p:spPr>
          <a:xfrm>
            <a:off x="6600056" y="3608415"/>
            <a:ext cx="5375626" cy="646331"/>
          </a:xfrm>
          <a:prstGeom prst="rect">
            <a:avLst/>
          </a:prstGeom>
        </p:spPr>
        <p:txBody>
          <a:bodyPr wrap="square">
            <a:spAutoFit/>
          </a:bodyPr>
          <a:lstStyle/>
          <a:p>
            <a:r>
              <a:rPr lang="en-US" dirty="0"/>
              <a:t>Georges </a:t>
            </a:r>
            <a:r>
              <a:rPr lang="en-US" dirty="0" err="1"/>
              <a:t>Charpak</a:t>
            </a:r>
            <a:r>
              <a:rPr lang="en-US" dirty="0"/>
              <a:t>, </a:t>
            </a:r>
            <a:r>
              <a:rPr lang="zh-CN" altLang="en-US" dirty="0"/>
              <a:t>因发明多丝正比室，获得</a:t>
            </a:r>
            <a:r>
              <a:rPr lang="en-US" altLang="zh-CN" dirty="0"/>
              <a:t>1992</a:t>
            </a:r>
            <a:r>
              <a:rPr lang="zh-CN" altLang="en-US" dirty="0"/>
              <a:t>年诺贝尔奖。后来在多丝正比室基础上发展出了漂移室。</a:t>
            </a:r>
            <a:endParaRPr lang="en-US" dirty="0"/>
          </a:p>
        </p:txBody>
      </p:sp>
    </p:spTree>
    <p:extLst>
      <p:ext uri="{BB962C8B-B14F-4D97-AF65-F5344CB8AC3E}">
        <p14:creationId xmlns:p14="http://schemas.microsoft.com/office/powerpoint/2010/main" val="1937130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E3BE9E-ABF4-4AB5-B004-6E965589FA79}"/>
              </a:ext>
            </a:extLst>
          </p:cNvPr>
          <p:cNvSpPr>
            <a:spLocks noGrp="1"/>
          </p:cNvSpPr>
          <p:nvPr>
            <p:ph type="title"/>
          </p:nvPr>
        </p:nvSpPr>
        <p:spPr/>
        <p:txBody>
          <a:bodyPr/>
          <a:lstStyle/>
          <a:p>
            <a:r>
              <a:rPr lang="zh-CN" altLang="en-US" dirty="0"/>
              <a:t>主体结构</a:t>
            </a:r>
          </a:p>
        </p:txBody>
      </p:sp>
      <p:sp>
        <p:nvSpPr>
          <p:cNvPr id="4" name="灯片编号占位符 3">
            <a:extLst>
              <a:ext uri="{FF2B5EF4-FFF2-40B4-BE49-F238E27FC236}">
                <a16:creationId xmlns:a16="http://schemas.microsoft.com/office/drawing/2014/main" id="{3598D5D9-E7B7-4B23-9BE2-8EF845928C9C}"/>
              </a:ext>
            </a:extLst>
          </p:cNvPr>
          <p:cNvSpPr>
            <a:spLocks noGrp="1"/>
          </p:cNvSpPr>
          <p:nvPr>
            <p:ph type="sldNum" sz="quarter" idx="12"/>
          </p:nvPr>
        </p:nvSpPr>
        <p:spPr/>
        <p:txBody>
          <a:bodyPr/>
          <a:lstStyle/>
          <a:p>
            <a:fld id="{0C913308-F349-4B6D-A68A-DD1791B4A57B}" type="slidenum">
              <a:rPr lang="zh-CN" altLang="en-US" smtClean="0"/>
              <a:pPr/>
              <a:t>31</a:t>
            </a:fld>
            <a:endParaRPr lang="zh-CN" altLang="en-US" dirty="0"/>
          </a:p>
        </p:txBody>
      </p:sp>
      <p:pic>
        <p:nvPicPr>
          <p:cNvPr id="5" name="Picture 4" descr="MdcStructure">
            <a:extLst>
              <a:ext uri="{FF2B5EF4-FFF2-40B4-BE49-F238E27FC236}">
                <a16:creationId xmlns:a16="http://schemas.microsoft.com/office/drawing/2014/main" id="{33DF8F32-30D8-45B8-94E8-BB74EC8E13AF}"/>
              </a:ext>
            </a:extLst>
          </p:cNvPr>
          <p:cNvPicPr>
            <a:picLocks noChangeAspect="1" noChangeArrowheads="1"/>
          </p:cNvPicPr>
          <p:nvPr/>
        </p:nvPicPr>
        <p:blipFill rotWithShape="1">
          <a:blip r:embed="rId2" cstate="print"/>
          <a:srcRect b="39550"/>
          <a:stretch/>
        </p:blipFill>
        <p:spPr bwMode="auto">
          <a:xfrm rot="-5400000">
            <a:off x="1971265" y="683843"/>
            <a:ext cx="2462934" cy="3312368"/>
          </a:xfrm>
          <a:prstGeom prst="rect">
            <a:avLst/>
          </a:prstGeom>
          <a:noFill/>
        </p:spPr>
      </p:pic>
      <p:pic>
        <p:nvPicPr>
          <p:cNvPr id="7" name="Picture 12">
            <a:extLst>
              <a:ext uri="{FF2B5EF4-FFF2-40B4-BE49-F238E27FC236}">
                <a16:creationId xmlns:a16="http://schemas.microsoft.com/office/drawing/2014/main" id="{4EA2A341-39CF-49E5-8493-68F8AB56E3A7}"/>
              </a:ext>
            </a:extLst>
          </p:cNvPr>
          <p:cNvPicPr>
            <a:picLocks noChangeAspect="1" noChangeArrowheads="1"/>
          </p:cNvPicPr>
          <p:nvPr/>
        </p:nvPicPr>
        <p:blipFill rotWithShape="1">
          <a:blip r:embed="rId3" cstate="print"/>
          <a:srcRect l="14807" t="38359" r="39907" b="31065"/>
          <a:stretch/>
        </p:blipFill>
        <p:spPr bwMode="auto">
          <a:xfrm>
            <a:off x="6456040" y="1466880"/>
            <a:ext cx="3384376" cy="1654973"/>
          </a:xfrm>
          <a:prstGeom prst="rect">
            <a:avLst/>
          </a:prstGeom>
          <a:noFill/>
          <a:ln w="9525">
            <a:noFill/>
            <a:miter lim="800000"/>
            <a:headEnd/>
            <a:tailEnd/>
          </a:ln>
          <a:effectLst/>
        </p:spPr>
      </p:pic>
      <p:sp>
        <p:nvSpPr>
          <p:cNvPr id="8" name="右大括号 7">
            <a:extLst>
              <a:ext uri="{FF2B5EF4-FFF2-40B4-BE49-F238E27FC236}">
                <a16:creationId xmlns:a16="http://schemas.microsoft.com/office/drawing/2014/main" id="{23E11727-0CA0-4739-A139-76681976059C}"/>
              </a:ext>
            </a:extLst>
          </p:cNvPr>
          <p:cNvSpPr/>
          <p:nvPr/>
        </p:nvSpPr>
        <p:spPr>
          <a:xfrm>
            <a:off x="6096000" y="1988840"/>
            <a:ext cx="216024" cy="936104"/>
          </a:xfrm>
          <a:prstGeom prst="rightBrace">
            <a:avLst>
              <a:gd name="adj1" fmla="val 47134"/>
              <a:gd name="adj2" fmla="val 50000"/>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9A1A56CA-AFE2-45E4-A693-41CB79DB10A1}"/>
              </a:ext>
            </a:extLst>
          </p:cNvPr>
          <p:cNvCxnSpPr>
            <a:cxnSpLocks/>
          </p:cNvCxnSpPr>
          <p:nvPr/>
        </p:nvCxnSpPr>
        <p:spPr>
          <a:xfrm>
            <a:off x="4816438" y="1993620"/>
            <a:ext cx="1135546" cy="0"/>
          </a:xfrm>
          <a:prstGeom prst="line">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902FC51E-F506-44FF-9593-4F51EEA7FD27}"/>
              </a:ext>
            </a:extLst>
          </p:cNvPr>
          <p:cNvCxnSpPr>
            <a:cxnSpLocks/>
          </p:cNvCxnSpPr>
          <p:nvPr/>
        </p:nvCxnSpPr>
        <p:spPr>
          <a:xfrm>
            <a:off x="4816438" y="2924944"/>
            <a:ext cx="1135546" cy="4780"/>
          </a:xfrm>
          <a:prstGeom prst="line">
            <a:avLst/>
          </a:pr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cxnSp>
      <p:pic>
        <p:nvPicPr>
          <p:cNvPr id="15" name="Picture 4">
            <a:extLst>
              <a:ext uri="{FF2B5EF4-FFF2-40B4-BE49-F238E27FC236}">
                <a16:creationId xmlns:a16="http://schemas.microsoft.com/office/drawing/2014/main" id="{304BFA1F-2B2A-47D2-AC55-3977959F13C6}"/>
              </a:ext>
            </a:extLst>
          </p:cNvPr>
          <p:cNvPicPr>
            <a:picLocks noChangeAspect="1" noChangeArrowheads="1"/>
          </p:cNvPicPr>
          <p:nvPr/>
        </p:nvPicPr>
        <p:blipFill rotWithShape="1">
          <a:blip r:embed="rId4" cstate="print"/>
          <a:srcRect l="11850" t="4860" r="9580" b="13274"/>
          <a:stretch/>
        </p:blipFill>
        <p:spPr bwMode="auto">
          <a:xfrm>
            <a:off x="1703512" y="3933056"/>
            <a:ext cx="3338755" cy="2605857"/>
          </a:xfrm>
          <a:prstGeom prst="rect">
            <a:avLst/>
          </a:prstGeom>
          <a:noFill/>
          <a:ln w="9525">
            <a:noFill/>
            <a:miter lim="800000"/>
            <a:headEnd/>
            <a:tailEnd/>
          </a:ln>
        </p:spPr>
      </p:pic>
      <p:sp>
        <p:nvSpPr>
          <p:cNvPr id="16" name="文本框 15">
            <a:extLst>
              <a:ext uri="{FF2B5EF4-FFF2-40B4-BE49-F238E27FC236}">
                <a16:creationId xmlns:a16="http://schemas.microsoft.com/office/drawing/2014/main" id="{84453E43-DE3E-497D-B22F-C1E047046E27}"/>
              </a:ext>
            </a:extLst>
          </p:cNvPr>
          <p:cNvSpPr txBox="1"/>
          <p:nvPr/>
        </p:nvSpPr>
        <p:spPr>
          <a:xfrm>
            <a:off x="7041976" y="1097547"/>
            <a:ext cx="2124236" cy="369332"/>
          </a:xfrm>
          <a:prstGeom prst="rect">
            <a:avLst/>
          </a:prstGeom>
          <a:noFill/>
        </p:spPr>
        <p:txBody>
          <a:bodyPr wrap="square" rtlCol="0">
            <a:spAutoFit/>
          </a:bodyPr>
          <a:lstStyle/>
          <a:p>
            <a:pPr algn="ctr"/>
            <a:r>
              <a:rPr lang="zh-CN" altLang="en-US" dirty="0">
                <a:solidFill>
                  <a:srgbClr val="0066CC"/>
                </a:solidFill>
              </a:rPr>
              <a:t>内室和台阶</a:t>
            </a:r>
          </a:p>
        </p:txBody>
      </p:sp>
      <p:sp>
        <p:nvSpPr>
          <p:cNvPr id="17" name="文本框 16">
            <a:extLst>
              <a:ext uri="{FF2B5EF4-FFF2-40B4-BE49-F238E27FC236}">
                <a16:creationId xmlns:a16="http://schemas.microsoft.com/office/drawing/2014/main" id="{DB5632FB-5B2A-495A-9D95-6A3301150481}"/>
              </a:ext>
            </a:extLst>
          </p:cNvPr>
          <p:cNvSpPr txBox="1"/>
          <p:nvPr/>
        </p:nvSpPr>
        <p:spPr>
          <a:xfrm>
            <a:off x="1271464" y="3788752"/>
            <a:ext cx="1368152" cy="369332"/>
          </a:xfrm>
          <a:prstGeom prst="rect">
            <a:avLst/>
          </a:prstGeom>
          <a:solidFill>
            <a:srgbClr val="FFFFCC"/>
          </a:solidFill>
        </p:spPr>
        <p:txBody>
          <a:bodyPr wrap="square" rtlCol="0">
            <a:spAutoFit/>
          </a:bodyPr>
          <a:lstStyle/>
          <a:p>
            <a:pPr algn="ctr"/>
            <a:r>
              <a:rPr lang="zh-CN" altLang="en-US" dirty="0">
                <a:solidFill>
                  <a:srgbClr val="0066CC"/>
                </a:solidFill>
              </a:rPr>
              <a:t>碳纤维外桶</a:t>
            </a:r>
          </a:p>
        </p:txBody>
      </p:sp>
      <p:cxnSp>
        <p:nvCxnSpPr>
          <p:cNvPr id="19" name="直接箭头连接符 18">
            <a:extLst>
              <a:ext uri="{FF2B5EF4-FFF2-40B4-BE49-F238E27FC236}">
                <a16:creationId xmlns:a16="http://schemas.microsoft.com/office/drawing/2014/main" id="{B0CF1713-06E7-4FD8-A052-182F21D188B3}"/>
              </a:ext>
            </a:extLst>
          </p:cNvPr>
          <p:cNvCxnSpPr>
            <a:cxnSpLocks/>
          </p:cNvCxnSpPr>
          <p:nvPr/>
        </p:nvCxnSpPr>
        <p:spPr>
          <a:xfrm flipH="1" flipV="1">
            <a:off x="2207568" y="4158084"/>
            <a:ext cx="288032" cy="41319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339EC2FE-C282-4691-8F65-FA94944A81EC}"/>
              </a:ext>
            </a:extLst>
          </p:cNvPr>
          <p:cNvSpPr txBox="1"/>
          <p:nvPr/>
        </p:nvSpPr>
        <p:spPr>
          <a:xfrm>
            <a:off x="4050305" y="3684008"/>
            <a:ext cx="1194920" cy="369332"/>
          </a:xfrm>
          <a:prstGeom prst="rect">
            <a:avLst/>
          </a:prstGeom>
          <a:solidFill>
            <a:srgbClr val="FFFFCC"/>
          </a:solidFill>
        </p:spPr>
        <p:txBody>
          <a:bodyPr wrap="square" rtlCol="0">
            <a:spAutoFit/>
          </a:bodyPr>
          <a:lstStyle/>
          <a:p>
            <a:pPr algn="ctr"/>
            <a:r>
              <a:rPr lang="zh-CN" altLang="en-US" dirty="0">
                <a:solidFill>
                  <a:srgbClr val="0066CC"/>
                </a:solidFill>
              </a:rPr>
              <a:t>大端面板</a:t>
            </a:r>
          </a:p>
        </p:txBody>
      </p:sp>
      <p:cxnSp>
        <p:nvCxnSpPr>
          <p:cNvPr id="24" name="直接箭头连接符 23">
            <a:extLst>
              <a:ext uri="{FF2B5EF4-FFF2-40B4-BE49-F238E27FC236}">
                <a16:creationId xmlns:a16="http://schemas.microsoft.com/office/drawing/2014/main" id="{2BCFE5E6-9AB0-44EC-8CE1-3B01449AC7CE}"/>
              </a:ext>
            </a:extLst>
          </p:cNvPr>
          <p:cNvCxnSpPr>
            <a:cxnSpLocks/>
          </p:cNvCxnSpPr>
          <p:nvPr/>
        </p:nvCxnSpPr>
        <p:spPr>
          <a:xfrm flipV="1">
            <a:off x="4367808" y="4103306"/>
            <a:ext cx="331128" cy="467971"/>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26CB46D2-8102-4E2E-8785-0C9523B1ACDD}"/>
              </a:ext>
            </a:extLst>
          </p:cNvPr>
          <p:cNvGrpSpPr/>
          <p:nvPr/>
        </p:nvGrpSpPr>
        <p:grpSpPr>
          <a:xfrm>
            <a:off x="6573671" y="4006311"/>
            <a:ext cx="4568511" cy="2093569"/>
            <a:chOff x="257203" y="3861956"/>
            <a:chExt cx="3453804" cy="1533333"/>
          </a:xfrm>
        </p:grpSpPr>
        <p:sp>
          <p:nvSpPr>
            <p:cNvPr id="20" name="文本框 19">
              <a:extLst>
                <a:ext uri="{FF2B5EF4-FFF2-40B4-BE49-F238E27FC236}">
                  <a16:creationId xmlns:a16="http://schemas.microsoft.com/office/drawing/2014/main" id="{511BDA91-459D-4814-9209-834692261E3E}"/>
                </a:ext>
              </a:extLst>
            </p:cNvPr>
            <p:cNvSpPr txBox="1"/>
            <p:nvPr/>
          </p:nvSpPr>
          <p:spPr>
            <a:xfrm>
              <a:off x="1163959" y="3861956"/>
              <a:ext cx="1797509" cy="338554"/>
            </a:xfrm>
            <a:prstGeom prst="rect">
              <a:avLst/>
            </a:prstGeom>
            <a:noFill/>
          </p:spPr>
          <p:txBody>
            <a:bodyPr wrap="square" rtlCol="0">
              <a:spAutoFit/>
            </a:bodyPr>
            <a:lstStyle/>
            <a:p>
              <a:r>
                <a:rPr lang="zh-CN" altLang="en-US" sz="1600" b="1" dirty="0"/>
                <a:t>漂移室设计指标</a:t>
              </a:r>
            </a:p>
          </p:txBody>
        </p:sp>
        <p:pic>
          <p:nvPicPr>
            <p:cNvPr id="21" name="Picture 17">
              <a:extLst>
                <a:ext uri="{FF2B5EF4-FFF2-40B4-BE49-F238E27FC236}">
                  <a16:creationId xmlns:a16="http://schemas.microsoft.com/office/drawing/2014/main" id="{84CEA504-62C8-48E8-94B0-D42C8E5BC983}"/>
                </a:ext>
              </a:extLst>
            </p:cNvPr>
            <p:cNvPicPr>
              <a:picLocks noChangeAspect="1"/>
            </p:cNvPicPr>
            <p:nvPr/>
          </p:nvPicPr>
          <p:blipFill>
            <a:blip r:embed="rId5"/>
            <a:stretch>
              <a:fillRect/>
            </a:stretch>
          </p:blipFill>
          <p:spPr>
            <a:xfrm>
              <a:off x="257203" y="4214652"/>
              <a:ext cx="3453804" cy="1180637"/>
            </a:xfrm>
            <a:prstGeom prst="rect">
              <a:avLst/>
            </a:prstGeom>
          </p:spPr>
        </p:pic>
      </p:grpSp>
    </p:spTree>
    <p:extLst>
      <p:ext uri="{BB962C8B-B14F-4D97-AF65-F5344CB8AC3E}">
        <p14:creationId xmlns:p14="http://schemas.microsoft.com/office/powerpoint/2010/main" val="1744343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zh-CN" dirty="0"/>
              <a:t>MDC</a:t>
            </a:r>
            <a:r>
              <a:rPr lang="zh-CN" altLang="en-US" dirty="0"/>
              <a:t>的丝和单元结构</a:t>
            </a:r>
          </a:p>
        </p:txBody>
      </p:sp>
      <p:sp>
        <p:nvSpPr>
          <p:cNvPr id="12" name="灯片编号占位符 11"/>
          <p:cNvSpPr>
            <a:spLocks noGrp="1"/>
          </p:cNvSpPr>
          <p:nvPr>
            <p:ph type="sldNum" sz="quarter" idx="12"/>
          </p:nvPr>
        </p:nvSpPr>
        <p:spPr/>
        <p:txBody>
          <a:bodyPr>
            <a:normAutofit/>
          </a:bodyPr>
          <a:lstStyle/>
          <a:p>
            <a:fld id="{0C913308-F349-4B6D-A68A-DD1791B4A57B}" type="slidenum">
              <a:rPr lang="zh-CN" altLang="en-US" smtClean="0"/>
              <a:pPr/>
              <a:t>32</a:t>
            </a:fld>
            <a:endParaRPr lang="zh-CN" altLang="en-US"/>
          </a:p>
        </p:txBody>
      </p:sp>
      <p:grpSp>
        <p:nvGrpSpPr>
          <p:cNvPr id="2" name="Group 3"/>
          <p:cNvGrpSpPr>
            <a:grpSpLocks/>
          </p:cNvGrpSpPr>
          <p:nvPr/>
        </p:nvGrpSpPr>
        <p:grpSpPr bwMode="auto">
          <a:xfrm>
            <a:off x="1199456" y="1412776"/>
            <a:ext cx="3329588" cy="2797858"/>
            <a:chOff x="340" y="1842"/>
            <a:chExt cx="2346" cy="2193"/>
          </a:xfrm>
        </p:grpSpPr>
        <p:graphicFrame>
          <p:nvGraphicFramePr>
            <p:cNvPr id="132100" name="Object 4"/>
            <p:cNvGraphicFramePr>
              <a:graphicFrameLocks noChangeAspect="1"/>
            </p:cNvGraphicFramePr>
            <p:nvPr>
              <p:extLst>
                <p:ext uri="{D42A27DB-BD31-4B8C-83A1-F6EECF244321}">
                  <p14:modId xmlns:p14="http://schemas.microsoft.com/office/powerpoint/2010/main" val="1716173251"/>
                </p:ext>
              </p:extLst>
            </p:nvPr>
          </p:nvGraphicFramePr>
          <p:xfrm>
            <a:off x="340" y="1842"/>
            <a:ext cx="2346" cy="1586"/>
          </p:xfrm>
          <a:graphic>
            <a:graphicData uri="http://schemas.openxmlformats.org/presentationml/2006/ole">
              <mc:AlternateContent xmlns:mc="http://schemas.openxmlformats.org/markup-compatibility/2006">
                <mc:Choice xmlns:v="urn:schemas-microsoft-com:vml" Requires="v">
                  <p:oleObj spid="_x0000_s101085" name="AutoCAD Drawing" r:id="rId3" imgW="8209077" imgH="5075946" progId="">
                    <p:embed/>
                  </p:oleObj>
                </mc:Choice>
                <mc:Fallback>
                  <p:oleObj name="AutoCAD Drawing" r:id="rId3" imgW="8209077" imgH="5075946" progId="">
                    <p:embed/>
                    <p:pic>
                      <p:nvPicPr>
                        <p:cNvPr id="132100" name="Object 4"/>
                        <p:cNvPicPr>
                          <a:picLocks noChangeAspect="1" noChangeArrowheads="1"/>
                        </p:cNvPicPr>
                        <p:nvPr/>
                      </p:nvPicPr>
                      <p:blipFill>
                        <a:blip r:embed="rId4">
                          <a:extLst>
                            <a:ext uri="{28A0092B-C50C-407E-A947-70E740481C1C}">
                              <a14:useLocalDpi xmlns:a14="http://schemas.microsoft.com/office/drawing/2010/main" val="0"/>
                            </a:ext>
                          </a:extLst>
                        </a:blip>
                        <a:srcRect l="52615" t="39001" r="17538" b="28365"/>
                        <a:stretch>
                          <a:fillRect/>
                        </a:stretch>
                      </p:blipFill>
                      <p:spPr bwMode="auto">
                        <a:xfrm>
                          <a:off x="340" y="1842"/>
                          <a:ext cx="2346" cy="15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101" name="Line 5"/>
            <p:cNvSpPr>
              <a:spLocks noChangeShapeType="1"/>
            </p:cNvSpPr>
            <p:nvPr/>
          </p:nvSpPr>
          <p:spPr bwMode="auto">
            <a:xfrm>
              <a:off x="885" y="3293"/>
              <a:ext cx="0" cy="226"/>
            </a:xfrm>
            <a:prstGeom prst="line">
              <a:avLst/>
            </a:prstGeom>
            <a:noFill/>
            <a:ln w="9525">
              <a:solidFill>
                <a:schemeClr val="tx1"/>
              </a:solidFill>
              <a:round/>
              <a:headEnd/>
              <a:tailEnd/>
            </a:ln>
            <a:effectLst/>
          </p:spPr>
          <p:txBody>
            <a:bodyPr/>
            <a:lstStyle/>
            <a:p>
              <a:endParaRPr lang="zh-CN" altLang="en-US"/>
            </a:p>
          </p:txBody>
        </p:sp>
        <p:sp>
          <p:nvSpPr>
            <p:cNvPr id="132102" name="Line 6"/>
            <p:cNvSpPr>
              <a:spLocks noChangeShapeType="1"/>
            </p:cNvSpPr>
            <p:nvPr/>
          </p:nvSpPr>
          <p:spPr bwMode="auto">
            <a:xfrm>
              <a:off x="1429" y="3294"/>
              <a:ext cx="0" cy="227"/>
            </a:xfrm>
            <a:prstGeom prst="line">
              <a:avLst/>
            </a:prstGeom>
            <a:noFill/>
            <a:ln w="9525">
              <a:solidFill>
                <a:schemeClr val="tx1"/>
              </a:solidFill>
              <a:round/>
              <a:headEnd/>
              <a:tailEnd/>
            </a:ln>
            <a:effectLst/>
          </p:spPr>
          <p:txBody>
            <a:bodyPr/>
            <a:lstStyle/>
            <a:p>
              <a:endParaRPr lang="zh-CN" altLang="en-US"/>
            </a:p>
          </p:txBody>
        </p:sp>
        <p:sp>
          <p:nvSpPr>
            <p:cNvPr id="132103" name="Text Box 7"/>
            <p:cNvSpPr txBox="1">
              <a:spLocks noChangeArrowheads="1"/>
            </p:cNvSpPr>
            <p:nvPr/>
          </p:nvSpPr>
          <p:spPr bwMode="auto">
            <a:xfrm>
              <a:off x="658" y="3520"/>
              <a:ext cx="1270" cy="289"/>
            </a:xfrm>
            <a:prstGeom prst="rect">
              <a:avLst/>
            </a:prstGeom>
            <a:noFill/>
            <a:ln w="9525">
              <a:noFill/>
              <a:miter lim="800000"/>
              <a:headEnd/>
              <a:tailEnd/>
            </a:ln>
            <a:effectLst/>
          </p:spPr>
          <p:txBody>
            <a:bodyPr>
              <a:spAutoFit/>
            </a:bodyPr>
            <a:lstStyle/>
            <a:p>
              <a:pPr>
                <a:spcBef>
                  <a:spcPct val="50000"/>
                </a:spcBef>
              </a:pPr>
              <a:r>
                <a:rPr lang="en-US" altLang="zh-CN"/>
                <a:t>12mm / 16.2mm</a:t>
              </a:r>
            </a:p>
          </p:txBody>
        </p:sp>
        <p:sp>
          <p:nvSpPr>
            <p:cNvPr id="132104" name="Line 8"/>
            <p:cNvSpPr>
              <a:spLocks noChangeShapeType="1"/>
            </p:cNvSpPr>
            <p:nvPr/>
          </p:nvSpPr>
          <p:spPr bwMode="auto">
            <a:xfrm>
              <a:off x="885" y="3429"/>
              <a:ext cx="544" cy="0"/>
            </a:xfrm>
            <a:prstGeom prst="line">
              <a:avLst/>
            </a:prstGeom>
            <a:noFill/>
            <a:ln w="28575">
              <a:solidFill>
                <a:schemeClr val="tx1"/>
              </a:solidFill>
              <a:round/>
              <a:headEnd type="triangle" w="med" len="med"/>
              <a:tailEnd type="triangle" w="med" len="med"/>
            </a:ln>
            <a:effectLst/>
          </p:spPr>
          <p:txBody>
            <a:bodyPr/>
            <a:lstStyle/>
            <a:p>
              <a:endParaRPr lang="zh-CN" altLang="en-US"/>
            </a:p>
          </p:txBody>
        </p:sp>
        <p:graphicFrame>
          <p:nvGraphicFramePr>
            <p:cNvPr id="132105" name="Object 9"/>
            <p:cNvGraphicFramePr>
              <a:graphicFrameLocks noChangeAspect="1"/>
            </p:cNvGraphicFramePr>
            <p:nvPr/>
          </p:nvGraphicFramePr>
          <p:xfrm>
            <a:off x="567" y="3702"/>
            <a:ext cx="1660" cy="333"/>
          </p:xfrm>
          <a:graphic>
            <a:graphicData uri="http://schemas.openxmlformats.org/presentationml/2006/ole">
              <mc:AlternateContent xmlns:mc="http://schemas.openxmlformats.org/markup-compatibility/2006">
                <mc:Choice xmlns:v="urn:schemas-microsoft-com:vml" Requires="v">
                  <p:oleObj spid="_x0000_s101086" name="AutoCAD Drawing" r:id="rId5" imgW="8456879" imgH="5075889" progId="">
                    <p:embed/>
                  </p:oleObj>
                </mc:Choice>
                <mc:Fallback>
                  <p:oleObj name="AutoCAD Drawing" r:id="rId5" imgW="8456879" imgH="5075889" progId="">
                    <p:embed/>
                    <p:pic>
                      <p:nvPicPr>
                        <p:cNvPr id="132105" name="Object 9"/>
                        <p:cNvPicPr>
                          <a:picLocks noChangeAspect="1" noChangeArrowheads="1"/>
                        </p:cNvPicPr>
                        <p:nvPr/>
                      </p:nvPicPr>
                      <p:blipFill>
                        <a:blip r:embed="rId6">
                          <a:extLst>
                            <a:ext uri="{28A0092B-C50C-407E-A947-70E740481C1C}">
                              <a14:useLocalDpi xmlns:a14="http://schemas.microsoft.com/office/drawing/2010/main" val="0"/>
                            </a:ext>
                          </a:extLst>
                        </a:blip>
                        <a:srcRect l="48947" t="70912" r="27666" b="21274"/>
                        <a:stretch>
                          <a:fillRect/>
                        </a:stretch>
                      </p:blipFill>
                      <p:spPr bwMode="auto">
                        <a:xfrm>
                          <a:off x="567" y="3702"/>
                          <a:ext cx="1660" cy="3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2106" name="Text Box 10"/>
          <p:cNvSpPr txBox="1">
            <a:spLocks noChangeArrowheads="1"/>
          </p:cNvSpPr>
          <p:nvPr/>
        </p:nvSpPr>
        <p:spPr bwMode="auto">
          <a:xfrm>
            <a:off x="1140916" y="4599921"/>
            <a:ext cx="4968548" cy="1938992"/>
          </a:xfrm>
          <a:prstGeom prst="rect">
            <a:avLst/>
          </a:prstGeom>
          <a:noFill/>
          <a:ln w="9525">
            <a:noFill/>
            <a:miter lim="800000"/>
            <a:headEnd/>
            <a:tailEnd/>
          </a:ln>
          <a:effectLst/>
        </p:spPr>
        <p:txBody>
          <a:bodyPr wrap="square">
            <a:spAutoFit/>
          </a:bodyPr>
          <a:lstStyle/>
          <a:p>
            <a:pPr>
              <a:buFontTx/>
              <a:buChar char="•"/>
            </a:pPr>
            <a:r>
              <a:rPr lang="en-US" altLang="zh-CN" sz="2000" dirty="0">
                <a:latin typeface="宋体" charset="-122"/>
              </a:rPr>
              <a:t> </a:t>
            </a:r>
            <a:r>
              <a:rPr lang="zh-CN" altLang="en-US" sz="2000" dirty="0">
                <a:latin typeface="宋体" charset="-122"/>
              </a:rPr>
              <a:t>类正方形小单元结构</a:t>
            </a:r>
          </a:p>
          <a:p>
            <a:pPr lvl="1"/>
            <a:r>
              <a:rPr lang="zh-CN" altLang="en-US" sz="2000" dirty="0">
                <a:latin typeface="宋体" charset="-122"/>
              </a:rPr>
              <a:t>内室单元平均半宽</a:t>
            </a:r>
            <a:r>
              <a:rPr lang="en-US" altLang="zh-CN" sz="2000" dirty="0">
                <a:latin typeface="Times New Roman" pitchFamily="18" charset="0"/>
              </a:rPr>
              <a:t>6mm</a:t>
            </a:r>
          </a:p>
          <a:p>
            <a:pPr lvl="1"/>
            <a:r>
              <a:rPr lang="zh-CN" altLang="en-US" sz="2000" dirty="0">
                <a:latin typeface="宋体" charset="-122"/>
              </a:rPr>
              <a:t>外室单元平均半宽</a:t>
            </a:r>
            <a:r>
              <a:rPr lang="en-US" altLang="zh-CN" sz="2000" dirty="0">
                <a:latin typeface="Times New Roman" pitchFamily="18" charset="0"/>
              </a:rPr>
              <a:t>8.1mm</a:t>
            </a:r>
            <a:endParaRPr lang="en-US" altLang="zh-CN" sz="2000" dirty="0">
              <a:latin typeface="宋体" charset="-122"/>
            </a:endParaRPr>
          </a:p>
          <a:p>
            <a:pPr>
              <a:buFontTx/>
              <a:buChar char="•"/>
            </a:pPr>
            <a:r>
              <a:rPr lang="en-US" altLang="zh-CN" sz="2000" dirty="0">
                <a:latin typeface="宋体" charset="-122"/>
              </a:rPr>
              <a:t> </a:t>
            </a:r>
            <a:r>
              <a:rPr lang="zh-CN" altLang="en-US" sz="2000" dirty="0">
                <a:latin typeface="宋体" charset="-122"/>
              </a:rPr>
              <a:t>相邻丝层相错半个单元，解决左右分辨</a:t>
            </a:r>
            <a:endParaRPr lang="en-US" altLang="zh-CN" sz="2000" dirty="0">
              <a:latin typeface="宋体" charset="-122"/>
            </a:endParaRPr>
          </a:p>
          <a:p>
            <a:pPr>
              <a:buFontTx/>
              <a:buChar char="•"/>
            </a:pPr>
            <a:r>
              <a:rPr lang="en-US" altLang="zh-CN" sz="2000" dirty="0">
                <a:latin typeface="宋体" charset="-122"/>
              </a:rPr>
              <a:t> </a:t>
            </a:r>
            <a:r>
              <a:rPr lang="zh-CN" altLang="en-US" sz="2000" dirty="0">
                <a:latin typeface="宋体" charset="-122"/>
              </a:rPr>
              <a:t>信号丝：</a:t>
            </a:r>
            <a:r>
              <a:rPr lang="el-GR" altLang="zh-CN" sz="2000" dirty="0"/>
              <a:t>φ</a:t>
            </a:r>
            <a:r>
              <a:rPr lang="en-US" altLang="zh-CN" sz="2000" dirty="0"/>
              <a:t>25</a:t>
            </a:r>
            <a:r>
              <a:rPr lang="el-GR" altLang="zh-CN" sz="2000" dirty="0"/>
              <a:t>μ</a:t>
            </a:r>
            <a:r>
              <a:rPr lang="en-US" altLang="zh-CN" sz="2000" dirty="0"/>
              <a:t>m</a:t>
            </a:r>
            <a:r>
              <a:rPr lang="zh-CN" altLang="en-US" sz="2000" dirty="0"/>
              <a:t>镀金钨丝，</a:t>
            </a:r>
            <a:r>
              <a:rPr lang="en-US" altLang="zh-CN" sz="2000" dirty="0"/>
              <a:t>6796</a:t>
            </a:r>
            <a:r>
              <a:rPr lang="zh-CN" altLang="en-US" sz="2000" dirty="0"/>
              <a:t>根</a:t>
            </a:r>
          </a:p>
          <a:p>
            <a:pPr>
              <a:buFontTx/>
              <a:buChar char="•"/>
            </a:pPr>
            <a:r>
              <a:rPr lang="en-US" altLang="zh-CN" sz="2000" dirty="0">
                <a:latin typeface="宋体" charset="-122"/>
              </a:rPr>
              <a:t> </a:t>
            </a:r>
            <a:r>
              <a:rPr lang="zh-CN" altLang="en-US" sz="2000" dirty="0">
                <a:latin typeface="宋体" charset="-122"/>
              </a:rPr>
              <a:t>场丝：  </a:t>
            </a:r>
            <a:r>
              <a:rPr lang="el-GR" altLang="zh-CN" sz="2000" dirty="0"/>
              <a:t>φ</a:t>
            </a:r>
            <a:r>
              <a:rPr lang="en-US" altLang="zh-CN" sz="2000" dirty="0"/>
              <a:t>110</a:t>
            </a:r>
            <a:r>
              <a:rPr lang="el-GR" altLang="zh-CN" sz="2000" dirty="0"/>
              <a:t>μ</a:t>
            </a:r>
            <a:r>
              <a:rPr lang="en-US" altLang="zh-CN" sz="2000" dirty="0"/>
              <a:t>m</a:t>
            </a:r>
            <a:r>
              <a:rPr lang="zh-CN" altLang="en-US" sz="2000" dirty="0"/>
              <a:t>镀金铝丝，</a:t>
            </a:r>
            <a:r>
              <a:rPr lang="en-US" altLang="zh-CN" sz="2000" dirty="0"/>
              <a:t>21884</a:t>
            </a:r>
            <a:r>
              <a:rPr lang="zh-CN" altLang="en-US" sz="2000" dirty="0"/>
              <a:t>根</a:t>
            </a:r>
            <a:endParaRPr lang="zh-CN" altLang="en-US" sz="2000" dirty="0">
              <a:latin typeface="宋体" charset="-122"/>
            </a:endParaRPr>
          </a:p>
        </p:txBody>
      </p:sp>
      <p:pic>
        <p:nvPicPr>
          <p:cNvPr id="20" name="Picture 6">
            <a:extLst>
              <a:ext uri="{FF2B5EF4-FFF2-40B4-BE49-F238E27FC236}">
                <a16:creationId xmlns:a16="http://schemas.microsoft.com/office/drawing/2014/main" id="{C9423DEA-C033-4D09-909F-2E5511FF08DC}"/>
              </a:ext>
            </a:extLst>
          </p:cNvPr>
          <p:cNvPicPr>
            <a:picLocks noChangeAspect="1" noChangeArrowheads="1"/>
          </p:cNvPicPr>
          <p:nvPr/>
        </p:nvPicPr>
        <p:blipFill>
          <a:blip r:embed="rId7" cstate="print"/>
          <a:srcRect/>
          <a:stretch>
            <a:fillRect/>
          </a:stretch>
        </p:blipFill>
        <p:spPr bwMode="auto">
          <a:xfrm>
            <a:off x="6902546" y="1327828"/>
            <a:ext cx="3787775" cy="5040312"/>
          </a:xfrm>
          <a:prstGeom prst="rect">
            <a:avLst/>
          </a:prstGeom>
          <a:noFill/>
          <a:ln w="9525">
            <a:noFill/>
            <a:miter lim="800000"/>
            <a:headEnd/>
            <a:tailEnd/>
          </a:ln>
          <a:effectLst/>
        </p:spPr>
      </p:pic>
    </p:spTree>
    <p:extLst>
      <p:ext uri="{BB962C8B-B14F-4D97-AF65-F5344CB8AC3E}">
        <p14:creationId xmlns:p14="http://schemas.microsoft.com/office/powerpoint/2010/main" val="5306727"/>
      </p:ext>
    </p:extLst>
  </p:cSld>
  <p:clrMapOvr>
    <a:masterClrMapping/>
  </p:clrMapOvr>
  <p:transition advTm="60144"/>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灯片编号占位符 5"/>
          <p:cNvSpPr>
            <a:spLocks noGrp="1"/>
          </p:cNvSpPr>
          <p:nvPr>
            <p:ph type="sldNum" sz="quarter" idx="12"/>
          </p:nvPr>
        </p:nvSpPr>
        <p:spPr>
          <a:noFill/>
        </p:spPr>
        <p:txBody>
          <a:bodyPr>
            <a:normAutofit/>
          </a:bodyPr>
          <a:lstStyle/>
          <a:p>
            <a:fld id="{58C77332-30EB-4D31-8751-DED9107191F4}" type="slidenum">
              <a:rPr lang="zh-CN" altLang="en-US" smtClean="0"/>
              <a:pPr/>
              <a:t>33</a:t>
            </a:fld>
            <a:endParaRPr lang="en-US" altLang="zh-CN"/>
          </a:p>
        </p:txBody>
      </p:sp>
      <p:sp>
        <p:nvSpPr>
          <p:cNvPr id="268291" name="AutoShape 3"/>
          <p:cNvSpPr>
            <a:spLocks noChangeArrowheads="1"/>
          </p:cNvSpPr>
          <p:nvPr/>
        </p:nvSpPr>
        <p:spPr bwMode="auto">
          <a:xfrm>
            <a:off x="5588994" y="2493268"/>
            <a:ext cx="142875" cy="153988"/>
          </a:xfrm>
          <a:prstGeom prst="octagon">
            <a:avLst>
              <a:gd name="adj" fmla="val 29287"/>
            </a:avLst>
          </a:prstGeom>
          <a:solidFill>
            <a:srgbClr val="FF0000"/>
          </a:solidFill>
          <a:ln w="9525">
            <a:solidFill>
              <a:schemeClr val="tx1"/>
            </a:solidFill>
            <a:miter lim="800000"/>
            <a:headEnd/>
            <a:tailEnd/>
          </a:ln>
        </p:spPr>
        <p:txBody>
          <a:bodyPr wrap="none" anchor="ctr"/>
          <a:lstStyle/>
          <a:p>
            <a:endParaRPr lang="zh-CN" altLang="en-US"/>
          </a:p>
        </p:txBody>
      </p:sp>
      <p:sp>
        <p:nvSpPr>
          <p:cNvPr id="268292" name="Line 4"/>
          <p:cNvSpPr>
            <a:spLocks noChangeShapeType="1"/>
          </p:cNvSpPr>
          <p:nvPr/>
        </p:nvSpPr>
        <p:spPr bwMode="auto">
          <a:xfrm flipV="1">
            <a:off x="3266828" y="1124745"/>
            <a:ext cx="0" cy="2593975"/>
          </a:xfrm>
          <a:prstGeom prst="line">
            <a:avLst/>
          </a:prstGeom>
          <a:noFill/>
          <a:ln w="9525">
            <a:solidFill>
              <a:schemeClr val="tx1"/>
            </a:solidFill>
            <a:round/>
            <a:headEnd/>
            <a:tailEnd type="triangle" w="med" len="med"/>
          </a:ln>
        </p:spPr>
        <p:txBody>
          <a:bodyPr/>
          <a:lstStyle/>
          <a:p>
            <a:endParaRPr lang="zh-CN" altLang="en-US"/>
          </a:p>
        </p:txBody>
      </p:sp>
      <p:sp>
        <p:nvSpPr>
          <p:cNvPr id="268293" name="Oval 5"/>
          <p:cNvSpPr>
            <a:spLocks noChangeArrowheads="1"/>
          </p:cNvSpPr>
          <p:nvPr/>
        </p:nvSpPr>
        <p:spPr bwMode="auto">
          <a:xfrm>
            <a:off x="3216623" y="1484784"/>
            <a:ext cx="71438"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294" name="Oval 6"/>
          <p:cNvSpPr>
            <a:spLocks noChangeArrowheads="1"/>
          </p:cNvSpPr>
          <p:nvPr/>
        </p:nvSpPr>
        <p:spPr bwMode="auto">
          <a:xfrm>
            <a:off x="3266829" y="2493169"/>
            <a:ext cx="71437"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295" name="Oval 7"/>
          <p:cNvSpPr>
            <a:spLocks noChangeArrowheads="1"/>
          </p:cNvSpPr>
          <p:nvPr/>
        </p:nvSpPr>
        <p:spPr bwMode="auto">
          <a:xfrm>
            <a:off x="3195390" y="3142458"/>
            <a:ext cx="71438" cy="71437"/>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296" name="Oval 8"/>
          <p:cNvSpPr>
            <a:spLocks noChangeArrowheads="1"/>
          </p:cNvSpPr>
          <p:nvPr/>
        </p:nvSpPr>
        <p:spPr bwMode="auto">
          <a:xfrm>
            <a:off x="3289054" y="2926558"/>
            <a:ext cx="71437" cy="71437"/>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297" name="Oval 9"/>
          <p:cNvSpPr>
            <a:spLocks noChangeArrowheads="1"/>
          </p:cNvSpPr>
          <p:nvPr/>
        </p:nvSpPr>
        <p:spPr bwMode="auto">
          <a:xfrm>
            <a:off x="3244604" y="2204244"/>
            <a:ext cx="71437"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298" name="Oval 10"/>
          <p:cNvSpPr>
            <a:spLocks noChangeArrowheads="1"/>
          </p:cNvSpPr>
          <p:nvPr/>
        </p:nvSpPr>
        <p:spPr bwMode="auto">
          <a:xfrm>
            <a:off x="3195390" y="2637633"/>
            <a:ext cx="71438" cy="71437"/>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299" name="Oval 11"/>
          <p:cNvSpPr>
            <a:spLocks noChangeArrowheads="1"/>
          </p:cNvSpPr>
          <p:nvPr/>
        </p:nvSpPr>
        <p:spPr bwMode="auto">
          <a:xfrm>
            <a:off x="5663605" y="2528193"/>
            <a:ext cx="71438"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0" name="Oval 12"/>
          <p:cNvSpPr>
            <a:spLocks noChangeArrowheads="1"/>
          </p:cNvSpPr>
          <p:nvPr/>
        </p:nvSpPr>
        <p:spPr bwMode="auto">
          <a:xfrm>
            <a:off x="5665194" y="2636143"/>
            <a:ext cx="71437"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1" name="Oval 13"/>
          <p:cNvSpPr>
            <a:spLocks noChangeArrowheads="1"/>
          </p:cNvSpPr>
          <p:nvPr/>
        </p:nvSpPr>
        <p:spPr bwMode="auto">
          <a:xfrm>
            <a:off x="5590580" y="2671068"/>
            <a:ext cx="71438"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2" name="Oval 14"/>
          <p:cNvSpPr>
            <a:spLocks noChangeArrowheads="1"/>
          </p:cNvSpPr>
          <p:nvPr/>
        </p:nvSpPr>
        <p:spPr bwMode="auto">
          <a:xfrm>
            <a:off x="5520730" y="2564707"/>
            <a:ext cx="71438" cy="71437"/>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3" name="Oval 15"/>
          <p:cNvSpPr>
            <a:spLocks noChangeArrowheads="1"/>
          </p:cNvSpPr>
          <p:nvPr/>
        </p:nvSpPr>
        <p:spPr bwMode="auto">
          <a:xfrm>
            <a:off x="5665194" y="2564707"/>
            <a:ext cx="71437" cy="71437"/>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4" name="Oval 16"/>
          <p:cNvSpPr>
            <a:spLocks noChangeArrowheads="1"/>
          </p:cNvSpPr>
          <p:nvPr/>
        </p:nvSpPr>
        <p:spPr bwMode="auto">
          <a:xfrm>
            <a:off x="5733455" y="2674243"/>
            <a:ext cx="71438"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5" name="Oval 17"/>
          <p:cNvSpPr>
            <a:spLocks noChangeArrowheads="1"/>
          </p:cNvSpPr>
          <p:nvPr/>
        </p:nvSpPr>
        <p:spPr bwMode="auto">
          <a:xfrm>
            <a:off x="5735044" y="2671068"/>
            <a:ext cx="71437"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6" name="Oval 18"/>
          <p:cNvSpPr>
            <a:spLocks noChangeArrowheads="1"/>
          </p:cNvSpPr>
          <p:nvPr/>
        </p:nvSpPr>
        <p:spPr bwMode="auto">
          <a:xfrm>
            <a:off x="5663605" y="2744093"/>
            <a:ext cx="71438"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7" name="Oval 19"/>
          <p:cNvSpPr>
            <a:spLocks noChangeArrowheads="1"/>
          </p:cNvSpPr>
          <p:nvPr/>
        </p:nvSpPr>
        <p:spPr bwMode="auto">
          <a:xfrm>
            <a:off x="5696944" y="2474218"/>
            <a:ext cx="71437"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8" name="Oval 20"/>
          <p:cNvSpPr>
            <a:spLocks noChangeArrowheads="1"/>
          </p:cNvSpPr>
          <p:nvPr/>
        </p:nvSpPr>
        <p:spPr bwMode="auto">
          <a:xfrm>
            <a:off x="5733455" y="2529782"/>
            <a:ext cx="71438" cy="71437"/>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09" name="Oval 21"/>
          <p:cNvSpPr>
            <a:spLocks noChangeArrowheads="1"/>
          </p:cNvSpPr>
          <p:nvPr/>
        </p:nvSpPr>
        <p:spPr bwMode="auto">
          <a:xfrm>
            <a:off x="5771555" y="2602807"/>
            <a:ext cx="71438" cy="71437"/>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10" name="Oval 22"/>
          <p:cNvSpPr>
            <a:spLocks noChangeArrowheads="1"/>
          </p:cNvSpPr>
          <p:nvPr/>
        </p:nvSpPr>
        <p:spPr bwMode="auto">
          <a:xfrm>
            <a:off x="5520730" y="2420243"/>
            <a:ext cx="71438"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11" name="Oval 23"/>
          <p:cNvSpPr>
            <a:spLocks noChangeArrowheads="1"/>
          </p:cNvSpPr>
          <p:nvPr/>
        </p:nvSpPr>
        <p:spPr bwMode="auto">
          <a:xfrm>
            <a:off x="5593755" y="2420243"/>
            <a:ext cx="71438"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12" name="Oval 24"/>
          <p:cNvSpPr>
            <a:spLocks noChangeArrowheads="1"/>
          </p:cNvSpPr>
          <p:nvPr/>
        </p:nvSpPr>
        <p:spPr bwMode="auto">
          <a:xfrm>
            <a:off x="5588994" y="2674243"/>
            <a:ext cx="71437"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13" name="Oval 25"/>
          <p:cNvSpPr>
            <a:spLocks noChangeArrowheads="1"/>
          </p:cNvSpPr>
          <p:nvPr/>
        </p:nvSpPr>
        <p:spPr bwMode="auto">
          <a:xfrm>
            <a:off x="5520730" y="2491682"/>
            <a:ext cx="71438" cy="71437"/>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14" name="Freeform 26"/>
          <p:cNvSpPr>
            <a:spLocks/>
          </p:cNvSpPr>
          <p:nvPr/>
        </p:nvSpPr>
        <p:spPr bwMode="auto">
          <a:xfrm>
            <a:off x="5448872" y="4723707"/>
            <a:ext cx="720725" cy="649287"/>
          </a:xfrm>
          <a:custGeom>
            <a:avLst/>
            <a:gdLst>
              <a:gd name="T0" fmla="*/ 0 w 1406"/>
              <a:gd name="T1" fmla="*/ 0 h 1232"/>
              <a:gd name="T2" fmla="*/ 69715 w 1406"/>
              <a:gd name="T3" fmla="*/ 47959 h 1232"/>
              <a:gd name="T4" fmla="*/ 139429 w 1406"/>
              <a:gd name="T5" fmla="*/ 167065 h 1232"/>
              <a:gd name="T6" fmla="*/ 186076 w 1406"/>
              <a:gd name="T7" fmla="*/ 358373 h 1232"/>
              <a:gd name="T8" fmla="*/ 232211 w 1406"/>
              <a:gd name="T9" fmla="*/ 597639 h 1232"/>
              <a:gd name="T10" fmla="*/ 278858 w 1406"/>
              <a:gd name="T11" fmla="*/ 621355 h 1232"/>
              <a:gd name="T12" fmla="*/ 325505 w 1406"/>
              <a:gd name="T13" fmla="*/ 430047 h 1232"/>
              <a:gd name="T14" fmla="*/ 371640 w 1406"/>
              <a:gd name="T15" fmla="*/ 238739 h 1232"/>
              <a:gd name="T16" fmla="*/ 441354 w 1406"/>
              <a:gd name="T17" fmla="*/ 143349 h 1232"/>
              <a:gd name="T18" fmla="*/ 534649 w 1406"/>
              <a:gd name="T19" fmla="*/ 71675 h 1232"/>
              <a:gd name="T20" fmla="*/ 627431 w 1406"/>
              <a:gd name="T21" fmla="*/ 23716 h 1232"/>
              <a:gd name="T22" fmla="*/ 720725 w 1406"/>
              <a:gd name="T23" fmla="*/ 0 h 1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6"/>
              <a:gd name="T37" fmla="*/ 0 h 1232"/>
              <a:gd name="T38" fmla="*/ 1406 w 1406"/>
              <a:gd name="T39" fmla="*/ 1232 h 12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6" h="1232">
                <a:moveTo>
                  <a:pt x="0" y="0"/>
                </a:moveTo>
                <a:cubicBezTo>
                  <a:pt x="45" y="19"/>
                  <a:pt x="91" y="38"/>
                  <a:pt x="136" y="91"/>
                </a:cubicBezTo>
                <a:cubicBezTo>
                  <a:pt x="181" y="144"/>
                  <a:pt x="234" y="219"/>
                  <a:pt x="272" y="317"/>
                </a:cubicBezTo>
                <a:cubicBezTo>
                  <a:pt x="310" y="415"/>
                  <a:pt x="333" y="544"/>
                  <a:pt x="363" y="680"/>
                </a:cubicBezTo>
                <a:cubicBezTo>
                  <a:pt x="393" y="816"/>
                  <a:pt x="423" y="1051"/>
                  <a:pt x="453" y="1134"/>
                </a:cubicBezTo>
                <a:cubicBezTo>
                  <a:pt x="483" y="1217"/>
                  <a:pt x="514" y="1232"/>
                  <a:pt x="544" y="1179"/>
                </a:cubicBezTo>
                <a:cubicBezTo>
                  <a:pt x="574" y="1126"/>
                  <a:pt x="605" y="937"/>
                  <a:pt x="635" y="816"/>
                </a:cubicBezTo>
                <a:cubicBezTo>
                  <a:pt x="665" y="695"/>
                  <a:pt x="687" y="544"/>
                  <a:pt x="725" y="453"/>
                </a:cubicBezTo>
                <a:cubicBezTo>
                  <a:pt x="763" y="362"/>
                  <a:pt x="808" y="325"/>
                  <a:pt x="861" y="272"/>
                </a:cubicBezTo>
                <a:cubicBezTo>
                  <a:pt x="914" y="219"/>
                  <a:pt x="983" y="174"/>
                  <a:pt x="1043" y="136"/>
                </a:cubicBezTo>
                <a:cubicBezTo>
                  <a:pt x="1103" y="98"/>
                  <a:pt x="1163" y="68"/>
                  <a:pt x="1224" y="45"/>
                </a:cubicBezTo>
                <a:cubicBezTo>
                  <a:pt x="1285" y="22"/>
                  <a:pt x="1376" y="7"/>
                  <a:pt x="1406" y="0"/>
                </a:cubicBezTo>
              </a:path>
            </a:pathLst>
          </a:custGeom>
          <a:noFill/>
          <a:ln w="28575" cmpd="sng">
            <a:solidFill>
              <a:srgbClr val="FF0000"/>
            </a:solidFill>
            <a:round/>
            <a:headEnd/>
            <a:tailEnd/>
          </a:ln>
        </p:spPr>
        <p:txBody>
          <a:bodyPr/>
          <a:lstStyle/>
          <a:p>
            <a:endParaRPr lang="zh-CN" altLang="en-US"/>
          </a:p>
        </p:txBody>
      </p:sp>
      <p:sp>
        <p:nvSpPr>
          <p:cNvPr id="268315" name="Oval 27"/>
          <p:cNvSpPr>
            <a:spLocks noChangeArrowheads="1"/>
          </p:cNvSpPr>
          <p:nvPr/>
        </p:nvSpPr>
        <p:spPr bwMode="auto">
          <a:xfrm>
            <a:off x="3173165" y="1988344"/>
            <a:ext cx="71438"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16" name="Oval 28"/>
          <p:cNvSpPr>
            <a:spLocks noChangeArrowheads="1"/>
          </p:cNvSpPr>
          <p:nvPr/>
        </p:nvSpPr>
        <p:spPr bwMode="auto">
          <a:xfrm>
            <a:off x="3266829" y="1772444"/>
            <a:ext cx="71437" cy="71438"/>
          </a:xfrm>
          <a:prstGeom prst="ellipse">
            <a:avLst/>
          </a:prstGeom>
          <a:solidFill>
            <a:srgbClr val="00CC66"/>
          </a:solidFill>
          <a:ln w="9525">
            <a:solidFill>
              <a:schemeClr val="tx1"/>
            </a:solidFill>
            <a:round/>
            <a:headEnd/>
            <a:tailEnd/>
          </a:ln>
        </p:spPr>
        <p:txBody>
          <a:bodyPr wrap="none" anchor="ctr"/>
          <a:lstStyle/>
          <a:p>
            <a:endParaRPr lang="zh-CN" altLang="en-US"/>
          </a:p>
        </p:txBody>
      </p:sp>
      <p:sp>
        <p:nvSpPr>
          <p:cNvPr id="268317" name="Line 29"/>
          <p:cNvSpPr>
            <a:spLocks noChangeShapeType="1"/>
          </p:cNvSpPr>
          <p:nvPr/>
        </p:nvSpPr>
        <p:spPr bwMode="auto">
          <a:xfrm>
            <a:off x="3361159" y="4703068"/>
            <a:ext cx="3096000" cy="0"/>
          </a:xfrm>
          <a:prstGeom prst="line">
            <a:avLst/>
          </a:prstGeom>
          <a:noFill/>
          <a:ln w="9525">
            <a:solidFill>
              <a:schemeClr val="tx1"/>
            </a:solidFill>
            <a:round/>
            <a:headEnd/>
            <a:tailEnd type="triangle" w="med" len="med"/>
          </a:ln>
        </p:spPr>
        <p:txBody>
          <a:bodyPr/>
          <a:lstStyle/>
          <a:p>
            <a:endParaRPr lang="zh-CN" altLang="en-US"/>
          </a:p>
        </p:txBody>
      </p:sp>
      <p:sp>
        <p:nvSpPr>
          <p:cNvPr id="268318" name="Line 30"/>
          <p:cNvSpPr>
            <a:spLocks noChangeShapeType="1"/>
          </p:cNvSpPr>
          <p:nvPr/>
        </p:nvSpPr>
        <p:spPr bwMode="auto">
          <a:xfrm>
            <a:off x="3432596" y="4723706"/>
            <a:ext cx="2016000" cy="0"/>
          </a:xfrm>
          <a:prstGeom prst="line">
            <a:avLst/>
          </a:prstGeom>
          <a:noFill/>
          <a:ln w="28575">
            <a:solidFill>
              <a:srgbClr val="FF0000"/>
            </a:solidFill>
            <a:round/>
            <a:headEnd/>
            <a:tailEnd/>
          </a:ln>
        </p:spPr>
        <p:txBody>
          <a:bodyPr/>
          <a:lstStyle/>
          <a:p>
            <a:endParaRPr lang="zh-CN" altLang="en-US"/>
          </a:p>
        </p:txBody>
      </p:sp>
      <p:sp>
        <p:nvSpPr>
          <p:cNvPr id="268319" name="Line 31"/>
          <p:cNvSpPr>
            <a:spLocks noChangeShapeType="1"/>
          </p:cNvSpPr>
          <p:nvPr/>
        </p:nvSpPr>
        <p:spPr bwMode="auto">
          <a:xfrm flipV="1">
            <a:off x="3432597" y="4291907"/>
            <a:ext cx="0" cy="1296987"/>
          </a:xfrm>
          <a:prstGeom prst="line">
            <a:avLst/>
          </a:prstGeom>
          <a:noFill/>
          <a:ln w="9525">
            <a:solidFill>
              <a:schemeClr val="tx1"/>
            </a:solidFill>
            <a:round/>
            <a:headEnd/>
            <a:tailEnd type="triangle" w="med" len="med"/>
          </a:ln>
        </p:spPr>
        <p:txBody>
          <a:bodyPr/>
          <a:lstStyle/>
          <a:p>
            <a:endParaRPr lang="zh-CN" altLang="en-US"/>
          </a:p>
        </p:txBody>
      </p:sp>
      <p:sp>
        <p:nvSpPr>
          <p:cNvPr id="268320" name="Text Box 32"/>
          <p:cNvSpPr txBox="1">
            <a:spLocks noChangeArrowheads="1"/>
          </p:cNvSpPr>
          <p:nvPr/>
        </p:nvSpPr>
        <p:spPr bwMode="auto">
          <a:xfrm>
            <a:off x="6024935" y="4149080"/>
            <a:ext cx="431800" cy="336550"/>
          </a:xfrm>
          <a:prstGeom prst="rect">
            <a:avLst/>
          </a:prstGeom>
          <a:noFill/>
          <a:ln w="9525">
            <a:noFill/>
            <a:miter lim="800000"/>
            <a:headEnd/>
            <a:tailEnd/>
          </a:ln>
        </p:spPr>
        <p:txBody>
          <a:bodyPr>
            <a:spAutoFit/>
          </a:bodyPr>
          <a:lstStyle/>
          <a:p>
            <a:pPr>
              <a:spcBef>
                <a:spcPct val="50000"/>
              </a:spcBef>
            </a:pPr>
            <a:r>
              <a:rPr lang="en-US" altLang="zh-CN" sz="1600" dirty="0"/>
              <a:t>t</a:t>
            </a:r>
          </a:p>
        </p:txBody>
      </p:sp>
      <p:sp>
        <p:nvSpPr>
          <p:cNvPr id="268321" name="Text Box 33"/>
          <p:cNvSpPr txBox="1">
            <a:spLocks noChangeArrowheads="1"/>
          </p:cNvSpPr>
          <p:nvPr/>
        </p:nvSpPr>
        <p:spPr bwMode="auto">
          <a:xfrm>
            <a:off x="3143672" y="4220469"/>
            <a:ext cx="287338" cy="366713"/>
          </a:xfrm>
          <a:prstGeom prst="rect">
            <a:avLst/>
          </a:prstGeom>
          <a:noFill/>
          <a:ln w="9525">
            <a:noFill/>
            <a:miter lim="800000"/>
            <a:headEnd/>
            <a:tailEnd/>
          </a:ln>
        </p:spPr>
        <p:txBody>
          <a:bodyPr>
            <a:spAutoFit/>
          </a:bodyPr>
          <a:lstStyle/>
          <a:p>
            <a:pPr>
              <a:spcBef>
                <a:spcPct val="50000"/>
              </a:spcBef>
            </a:pPr>
            <a:r>
              <a:rPr lang="en-US" altLang="zh-CN"/>
              <a:t>i</a:t>
            </a:r>
          </a:p>
        </p:txBody>
      </p:sp>
      <p:graphicFrame>
        <p:nvGraphicFramePr>
          <p:cNvPr id="268322" name="Object 34"/>
          <p:cNvGraphicFramePr>
            <a:graphicFrameLocks noChangeAspect="1"/>
          </p:cNvGraphicFramePr>
          <p:nvPr/>
        </p:nvGraphicFramePr>
        <p:xfrm>
          <a:off x="3792687" y="3356992"/>
          <a:ext cx="1295400" cy="469900"/>
        </p:xfrm>
        <a:graphic>
          <a:graphicData uri="http://schemas.openxmlformats.org/presentationml/2006/ole">
            <mc:AlternateContent xmlns:mc="http://schemas.openxmlformats.org/markup-compatibility/2006">
              <mc:Choice xmlns:v="urn:schemas-microsoft-com:vml" Requires="v">
                <p:oleObj spid="_x0000_s114757" name="Equation" r:id="rId3" imgW="558555" imgH="203261" progId="Equation.DSMT4">
                  <p:embed/>
                </p:oleObj>
              </mc:Choice>
              <mc:Fallback>
                <p:oleObj name="Equation" r:id="rId3" imgW="558555" imgH="203261" progId="Equation.DSMT4">
                  <p:embed/>
                  <p:pic>
                    <p:nvPicPr>
                      <p:cNvPr id="268322" name="Object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687" y="3356992"/>
                        <a:ext cx="12954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8323" name="Line 35"/>
          <p:cNvSpPr>
            <a:spLocks noChangeShapeType="1"/>
          </p:cNvSpPr>
          <p:nvPr/>
        </p:nvSpPr>
        <p:spPr bwMode="auto">
          <a:xfrm>
            <a:off x="3288136" y="2564706"/>
            <a:ext cx="2232025" cy="0"/>
          </a:xfrm>
          <a:prstGeom prst="line">
            <a:avLst/>
          </a:prstGeom>
          <a:noFill/>
          <a:ln w="38100">
            <a:solidFill>
              <a:srgbClr val="D60093"/>
            </a:solidFill>
            <a:round/>
            <a:headEnd type="triangle" w="med" len="med"/>
            <a:tailEnd type="triangle" w="med" len="med"/>
          </a:ln>
        </p:spPr>
        <p:txBody>
          <a:bodyPr/>
          <a:lstStyle/>
          <a:p>
            <a:endParaRPr lang="zh-CN" altLang="en-US"/>
          </a:p>
        </p:txBody>
      </p:sp>
      <p:sp>
        <p:nvSpPr>
          <p:cNvPr id="268324" name="Text Box 36"/>
          <p:cNvSpPr txBox="1">
            <a:spLocks noChangeArrowheads="1"/>
          </p:cNvSpPr>
          <p:nvPr/>
        </p:nvSpPr>
        <p:spPr bwMode="auto">
          <a:xfrm>
            <a:off x="4080297" y="2636143"/>
            <a:ext cx="431800" cy="369332"/>
          </a:xfrm>
          <a:prstGeom prst="rect">
            <a:avLst/>
          </a:prstGeom>
          <a:noFill/>
          <a:ln w="9525">
            <a:noFill/>
            <a:miter lim="800000"/>
            <a:headEnd/>
            <a:tailEnd/>
          </a:ln>
        </p:spPr>
        <p:txBody>
          <a:bodyPr>
            <a:spAutoFit/>
          </a:bodyPr>
          <a:lstStyle/>
          <a:p>
            <a:pPr>
              <a:spcBef>
                <a:spcPct val="50000"/>
              </a:spcBef>
            </a:pPr>
            <a:r>
              <a:rPr lang="en-US" altLang="zh-CN">
                <a:solidFill>
                  <a:srgbClr val="D60093"/>
                </a:solidFill>
              </a:rPr>
              <a:t>d</a:t>
            </a:r>
          </a:p>
        </p:txBody>
      </p:sp>
      <p:sp>
        <p:nvSpPr>
          <p:cNvPr id="268325" name="Line 37"/>
          <p:cNvSpPr>
            <a:spLocks noChangeShapeType="1"/>
          </p:cNvSpPr>
          <p:nvPr/>
        </p:nvSpPr>
        <p:spPr bwMode="auto">
          <a:xfrm flipH="1">
            <a:off x="4008712" y="2996952"/>
            <a:ext cx="216024" cy="432048"/>
          </a:xfrm>
          <a:prstGeom prst="line">
            <a:avLst/>
          </a:prstGeom>
          <a:noFill/>
          <a:ln w="19050">
            <a:solidFill>
              <a:srgbClr val="D60093"/>
            </a:solidFill>
            <a:round/>
            <a:headEnd/>
            <a:tailEnd type="triangle" w="med" len="med"/>
          </a:ln>
        </p:spPr>
        <p:txBody>
          <a:bodyPr/>
          <a:lstStyle/>
          <a:p>
            <a:endParaRPr lang="zh-CN" altLang="en-US"/>
          </a:p>
        </p:txBody>
      </p:sp>
      <p:sp>
        <p:nvSpPr>
          <p:cNvPr id="268326" name="Line 38"/>
          <p:cNvSpPr>
            <a:spLocks noChangeShapeType="1"/>
          </p:cNvSpPr>
          <p:nvPr/>
        </p:nvSpPr>
        <p:spPr bwMode="auto">
          <a:xfrm flipH="1">
            <a:off x="5447928" y="4364932"/>
            <a:ext cx="0" cy="287337"/>
          </a:xfrm>
          <a:prstGeom prst="line">
            <a:avLst/>
          </a:prstGeom>
          <a:noFill/>
          <a:ln w="9525">
            <a:solidFill>
              <a:srgbClr val="D60093"/>
            </a:solidFill>
            <a:round/>
            <a:headEnd/>
            <a:tailEnd/>
          </a:ln>
        </p:spPr>
        <p:txBody>
          <a:bodyPr/>
          <a:lstStyle/>
          <a:p>
            <a:endParaRPr lang="zh-CN" altLang="en-US"/>
          </a:p>
        </p:txBody>
      </p:sp>
      <p:sp>
        <p:nvSpPr>
          <p:cNvPr id="268327" name="Line 39"/>
          <p:cNvSpPr>
            <a:spLocks noChangeShapeType="1"/>
          </p:cNvSpPr>
          <p:nvPr/>
        </p:nvSpPr>
        <p:spPr bwMode="auto">
          <a:xfrm>
            <a:off x="3432597" y="4507806"/>
            <a:ext cx="2013725" cy="0"/>
          </a:xfrm>
          <a:prstGeom prst="line">
            <a:avLst/>
          </a:prstGeom>
          <a:noFill/>
          <a:ln w="9525">
            <a:solidFill>
              <a:srgbClr val="D60093"/>
            </a:solidFill>
            <a:round/>
            <a:headEnd type="triangle" w="med" len="med"/>
            <a:tailEnd type="triangle" w="med" len="med"/>
          </a:ln>
        </p:spPr>
        <p:txBody>
          <a:bodyPr/>
          <a:lstStyle/>
          <a:p>
            <a:endParaRPr lang="zh-CN" altLang="en-US"/>
          </a:p>
        </p:txBody>
      </p:sp>
      <p:sp>
        <p:nvSpPr>
          <p:cNvPr id="268328" name="Text Box 40"/>
          <p:cNvSpPr txBox="1">
            <a:spLocks noChangeArrowheads="1"/>
          </p:cNvSpPr>
          <p:nvPr/>
        </p:nvSpPr>
        <p:spPr bwMode="auto">
          <a:xfrm>
            <a:off x="4243417" y="4110445"/>
            <a:ext cx="503237" cy="396875"/>
          </a:xfrm>
          <a:prstGeom prst="rect">
            <a:avLst/>
          </a:prstGeom>
          <a:noFill/>
          <a:ln w="9525">
            <a:noFill/>
            <a:miter lim="800000"/>
            <a:headEnd/>
            <a:tailEnd/>
          </a:ln>
        </p:spPr>
        <p:txBody>
          <a:bodyPr>
            <a:spAutoFit/>
          </a:bodyPr>
          <a:lstStyle/>
          <a:p>
            <a:pPr>
              <a:spcBef>
                <a:spcPct val="50000"/>
              </a:spcBef>
            </a:pPr>
            <a:r>
              <a:rPr lang="en-US" altLang="zh-CN" sz="2000" dirty="0">
                <a:solidFill>
                  <a:srgbClr val="D60093"/>
                </a:solidFill>
              </a:rPr>
              <a:t>t</a:t>
            </a:r>
          </a:p>
        </p:txBody>
      </p:sp>
      <p:sp>
        <p:nvSpPr>
          <p:cNvPr id="268329" name="Line 41"/>
          <p:cNvSpPr>
            <a:spLocks noChangeShapeType="1"/>
          </p:cNvSpPr>
          <p:nvPr/>
        </p:nvSpPr>
        <p:spPr bwMode="auto">
          <a:xfrm flipV="1">
            <a:off x="4512097" y="3789041"/>
            <a:ext cx="216694" cy="358403"/>
          </a:xfrm>
          <a:prstGeom prst="line">
            <a:avLst/>
          </a:prstGeom>
          <a:noFill/>
          <a:ln w="19050">
            <a:solidFill>
              <a:srgbClr val="D60093"/>
            </a:solidFill>
            <a:round/>
            <a:headEnd/>
            <a:tailEnd type="triangle" w="med" len="med"/>
          </a:ln>
        </p:spPr>
        <p:txBody>
          <a:bodyPr/>
          <a:lstStyle/>
          <a:p>
            <a:endParaRPr lang="zh-CN" altLang="en-US"/>
          </a:p>
        </p:txBody>
      </p:sp>
      <p:sp>
        <p:nvSpPr>
          <p:cNvPr id="268330" name="Text Box 42"/>
          <p:cNvSpPr txBox="1">
            <a:spLocks noChangeArrowheads="1"/>
          </p:cNvSpPr>
          <p:nvPr/>
        </p:nvSpPr>
        <p:spPr bwMode="auto">
          <a:xfrm>
            <a:off x="7104435" y="1757240"/>
            <a:ext cx="2736850" cy="1006475"/>
          </a:xfrm>
          <a:prstGeom prst="rect">
            <a:avLst/>
          </a:prstGeom>
          <a:solidFill>
            <a:srgbClr val="FFFF99"/>
          </a:solidFill>
          <a:ln w="9525">
            <a:noFill/>
            <a:miter lim="800000"/>
            <a:headEnd/>
            <a:tailEnd/>
          </a:ln>
        </p:spPr>
        <p:txBody>
          <a:bodyPr>
            <a:spAutoFit/>
          </a:bodyPr>
          <a:lstStyle/>
          <a:p>
            <a:pPr>
              <a:spcBef>
                <a:spcPct val="50000"/>
              </a:spcBef>
            </a:pPr>
            <a:r>
              <a:rPr lang="zh-CN" altLang="en-US" sz="2000"/>
              <a:t>带电粒子穿过漂移室，电离产生电离电子和离子</a:t>
            </a:r>
          </a:p>
        </p:txBody>
      </p:sp>
      <p:sp>
        <p:nvSpPr>
          <p:cNvPr id="268331" name="Text Box 43"/>
          <p:cNvSpPr txBox="1">
            <a:spLocks noChangeArrowheads="1"/>
          </p:cNvSpPr>
          <p:nvPr/>
        </p:nvSpPr>
        <p:spPr bwMode="auto">
          <a:xfrm>
            <a:off x="7104435" y="2909765"/>
            <a:ext cx="2736850" cy="1311275"/>
          </a:xfrm>
          <a:prstGeom prst="rect">
            <a:avLst/>
          </a:prstGeom>
          <a:solidFill>
            <a:srgbClr val="FFFF99"/>
          </a:solidFill>
          <a:ln w="9525">
            <a:noFill/>
            <a:miter lim="800000"/>
            <a:headEnd/>
            <a:tailEnd/>
          </a:ln>
        </p:spPr>
        <p:txBody>
          <a:bodyPr>
            <a:spAutoFit/>
          </a:bodyPr>
          <a:lstStyle/>
          <a:p>
            <a:pPr>
              <a:spcBef>
                <a:spcPct val="50000"/>
              </a:spcBef>
            </a:pPr>
            <a:r>
              <a:rPr lang="zh-CN" altLang="en-US" sz="2000"/>
              <a:t>电离电子在电场作用下向信号丝漂移，在信号丝附近发生雪崩放大，信号丝上产生信号</a:t>
            </a:r>
          </a:p>
        </p:txBody>
      </p:sp>
      <p:sp>
        <p:nvSpPr>
          <p:cNvPr id="268332" name="Text Box 44"/>
          <p:cNvSpPr txBox="1">
            <a:spLocks noChangeArrowheads="1"/>
          </p:cNvSpPr>
          <p:nvPr/>
        </p:nvSpPr>
        <p:spPr bwMode="auto">
          <a:xfrm>
            <a:off x="7104435" y="4349627"/>
            <a:ext cx="2736850" cy="1311275"/>
          </a:xfrm>
          <a:prstGeom prst="rect">
            <a:avLst/>
          </a:prstGeom>
          <a:solidFill>
            <a:srgbClr val="FFFF99"/>
          </a:solidFill>
          <a:ln w="9525">
            <a:noFill/>
            <a:miter lim="800000"/>
            <a:headEnd/>
            <a:tailEnd/>
          </a:ln>
        </p:spPr>
        <p:txBody>
          <a:bodyPr>
            <a:spAutoFit/>
          </a:bodyPr>
          <a:lstStyle/>
          <a:p>
            <a:pPr>
              <a:spcBef>
                <a:spcPct val="50000"/>
              </a:spcBef>
            </a:pPr>
            <a:r>
              <a:rPr lang="zh-CN" altLang="en-US" sz="2000"/>
              <a:t>测量到的漂移时间通过时间</a:t>
            </a:r>
            <a:r>
              <a:rPr lang="en-US" altLang="zh-CN" sz="2000"/>
              <a:t>-</a:t>
            </a:r>
            <a:r>
              <a:rPr lang="zh-CN" altLang="en-US" sz="2000"/>
              <a:t>距离关系转换为漂移距离，这个函数关系通过离线刻度得到</a:t>
            </a:r>
          </a:p>
        </p:txBody>
      </p:sp>
    </p:spTree>
    <p:extLst>
      <p:ext uri="{BB962C8B-B14F-4D97-AF65-F5344CB8AC3E}">
        <p14:creationId xmlns:p14="http://schemas.microsoft.com/office/powerpoint/2010/main" val="59991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8291"/>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1500"/>
                                  </p:stCondLst>
                                  <p:childTnLst>
                                    <p:set>
                                      <p:cBhvr>
                                        <p:cTn id="9" dur="1" fill="hold">
                                          <p:stCondLst>
                                            <p:cond delay="0"/>
                                          </p:stCondLst>
                                        </p:cTn>
                                        <p:tgtEl>
                                          <p:spTgt spid="268330"/>
                                        </p:tgtEl>
                                        <p:attrNameLst>
                                          <p:attrName>style.visibility</p:attrName>
                                        </p:attrNameLst>
                                      </p:cBhvr>
                                      <p:to>
                                        <p:strVal val="visible"/>
                                      </p:to>
                                    </p:set>
                                    <p:animEffect transition="in" filter="wipe(up)">
                                      <p:cBhvr>
                                        <p:cTn id="10" dur="1000"/>
                                        <p:tgtEl>
                                          <p:spTgt spid="268330"/>
                                        </p:tgtEl>
                                      </p:cBhvr>
                                    </p:animEffect>
                                  </p:childTnLst>
                                </p:cTn>
                              </p:par>
                            </p:childTnLst>
                          </p:cTn>
                        </p:par>
                        <p:par>
                          <p:cTn id="11" fill="hold">
                            <p:stCondLst>
                              <p:cond delay="2500"/>
                            </p:stCondLst>
                            <p:childTnLst>
                              <p:par>
                                <p:cTn id="12" presetID="22" presetClass="entr" presetSubtype="4" fill="hold" grpId="0" nodeType="afterEffect">
                                  <p:stCondLst>
                                    <p:cond delay="1000"/>
                                  </p:stCondLst>
                                  <p:childTnLst>
                                    <p:set>
                                      <p:cBhvr>
                                        <p:cTn id="13" dur="1" fill="hold">
                                          <p:stCondLst>
                                            <p:cond delay="0"/>
                                          </p:stCondLst>
                                        </p:cTn>
                                        <p:tgtEl>
                                          <p:spTgt spid="268292"/>
                                        </p:tgtEl>
                                        <p:attrNameLst>
                                          <p:attrName>style.visibility</p:attrName>
                                        </p:attrNameLst>
                                      </p:cBhvr>
                                      <p:to>
                                        <p:strVal val="visible"/>
                                      </p:to>
                                    </p:set>
                                    <p:animEffect transition="in" filter="wipe(down)">
                                      <p:cBhvr>
                                        <p:cTn id="14" dur="500"/>
                                        <p:tgtEl>
                                          <p:spTgt spid="268292"/>
                                        </p:tgtEl>
                                      </p:cBhvr>
                                    </p:animEffect>
                                  </p:childTnLst>
                                </p:cTn>
                              </p:par>
                            </p:childTnLst>
                          </p:cTn>
                        </p:par>
                        <p:par>
                          <p:cTn id="15" fill="hold">
                            <p:stCondLst>
                              <p:cond delay="4000"/>
                            </p:stCondLst>
                            <p:childTnLst>
                              <p:par>
                                <p:cTn id="16" presetID="1" presetClass="entr" presetSubtype="0" fill="hold" grpId="0" nodeType="afterEffect">
                                  <p:stCondLst>
                                    <p:cond delay="0"/>
                                  </p:stCondLst>
                                  <p:childTnLst>
                                    <p:set>
                                      <p:cBhvr>
                                        <p:cTn id="17" dur="1" fill="hold">
                                          <p:stCondLst>
                                            <p:cond delay="0"/>
                                          </p:stCondLst>
                                        </p:cTn>
                                        <p:tgtEl>
                                          <p:spTgt spid="26829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6829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829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829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829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831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831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8293"/>
                                        </p:tgtEl>
                                        <p:attrNameLst>
                                          <p:attrName>style.visibility</p:attrName>
                                        </p:attrNameLst>
                                      </p:cBhvr>
                                      <p:to>
                                        <p:strVal val="visible"/>
                                      </p:to>
                                    </p:set>
                                  </p:childTnLst>
                                </p:cTn>
                              </p:par>
                            </p:childTnLst>
                          </p:cTn>
                        </p:par>
                        <p:par>
                          <p:cTn id="32" fill="hold">
                            <p:stCondLst>
                              <p:cond delay="4000"/>
                            </p:stCondLst>
                            <p:childTnLst>
                              <p:par>
                                <p:cTn id="33" presetID="22" presetClass="entr" presetSubtype="1" fill="hold" grpId="0" nodeType="afterEffect">
                                  <p:stCondLst>
                                    <p:cond delay="1000"/>
                                  </p:stCondLst>
                                  <p:childTnLst>
                                    <p:set>
                                      <p:cBhvr>
                                        <p:cTn id="34" dur="1" fill="hold">
                                          <p:stCondLst>
                                            <p:cond delay="0"/>
                                          </p:stCondLst>
                                        </p:cTn>
                                        <p:tgtEl>
                                          <p:spTgt spid="268331"/>
                                        </p:tgtEl>
                                        <p:attrNameLst>
                                          <p:attrName>style.visibility</p:attrName>
                                        </p:attrNameLst>
                                      </p:cBhvr>
                                      <p:to>
                                        <p:strVal val="visible"/>
                                      </p:to>
                                    </p:set>
                                    <p:animEffect transition="in" filter="wipe(up)">
                                      <p:cBhvr>
                                        <p:cTn id="35" dur="1000"/>
                                        <p:tgtEl>
                                          <p:spTgt spid="268331"/>
                                        </p:tgtEl>
                                      </p:cBhvr>
                                    </p:animEffect>
                                  </p:childTnLst>
                                </p:cTn>
                              </p:par>
                            </p:childTnLst>
                          </p:cTn>
                        </p:par>
                        <p:par>
                          <p:cTn id="36" fill="hold">
                            <p:stCondLst>
                              <p:cond delay="6000"/>
                            </p:stCondLst>
                            <p:childTnLst>
                              <p:par>
                                <p:cTn id="37" presetID="0" presetClass="path" presetSubtype="0" accel="50000" decel="50000" fill="hold" grpId="1" nodeType="afterEffect">
                                  <p:stCondLst>
                                    <p:cond delay="1500"/>
                                  </p:stCondLst>
                                  <p:childTnLst>
                                    <p:animMotion origin="layout" path="M -1.38889E-6 -4.43905E-6 L 0.26389 0.1418 " pathEditMode="relative" rAng="0" ptsTypes="AA">
                                      <p:cBhvr>
                                        <p:cTn id="38" dur="3000" fill="hold"/>
                                        <p:tgtEl>
                                          <p:spTgt spid="268293"/>
                                        </p:tgtEl>
                                        <p:attrNameLst>
                                          <p:attrName>ppt_x</p:attrName>
                                          <p:attrName>ppt_y</p:attrName>
                                        </p:attrNameLst>
                                      </p:cBhvr>
                                      <p:rCtr x="13200" y="7100"/>
                                    </p:animMotion>
                                  </p:childTnLst>
                                </p:cTn>
                              </p:par>
                              <p:par>
                                <p:cTn id="39" presetID="0" presetClass="path" presetSubtype="0" accel="50000" decel="50000" fill="hold" grpId="1" nodeType="withEffect">
                                  <p:stCondLst>
                                    <p:cond delay="1500"/>
                                  </p:stCondLst>
                                  <p:childTnLst>
                                    <p:animMotion origin="layout" path="M 2.77778E-6 -2.78048E-6 L 0.26857 0.04742 " pathEditMode="relative" rAng="0" ptsTypes="AA">
                                      <p:cBhvr>
                                        <p:cTn id="40" dur="3000" fill="hold"/>
                                        <p:tgtEl>
                                          <p:spTgt spid="268297"/>
                                        </p:tgtEl>
                                        <p:attrNameLst>
                                          <p:attrName>ppt_x</p:attrName>
                                          <p:attrName>ppt_y</p:attrName>
                                        </p:attrNameLst>
                                      </p:cBhvr>
                                      <p:rCtr x="13400" y="2400"/>
                                    </p:animMotion>
                                  </p:childTnLst>
                                </p:cTn>
                              </p:par>
                              <p:par>
                                <p:cTn id="41" presetID="0" presetClass="path" presetSubtype="0" accel="50000" decel="50000" fill="hold" grpId="1" nodeType="withEffect">
                                  <p:stCondLst>
                                    <p:cond delay="1500"/>
                                  </p:stCondLst>
                                  <p:childTnLst>
                                    <p:animMotion origin="layout" path="M 4.72222E-6 -3.17372E-6 L 0.24253 -0.00509 " pathEditMode="relative" rAng="0" ptsTypes="AA">
                                      <p:cBhvr>
                                        <p:cTn id="42" dur="3000" fill="hold"/>
                                        <p:tgtEl>
                                          <p:spTgt spid="268294"/>
                                        </p:tgtEl>
                                        <p:attrNameLst>
                                          <p:attrName>ppt_x</p:attrName>
                                          <p:attrName>ppt_y</p:attrName>
                                        </p:attrNameLst>
                                      </p:cBhvr>
                                      <p:rCtr x="12100" y="-300"/>
                                    </p:animMotion>
                                  </p:childTnLst>
                                </p:cTn>
                              </p:par>
                              <p:par>
                                <p:cTn id="43" presetID="0" presetClass="path" presetSubtype="0" accel="50000" decel="50000" fill="hold" grpId="1" nodeType="withEffect">
                                  <p:stCondLst>
                                    <p:cond delay="1500"/>
                                  </p:stCondLst>
                                  <p:childTnLst>
                                    <p:animMotion origin="layout" path="M 4.72222E-6 -3.37034E-6 L 0.25833 -0.01573 " pathEditMode="relative" rAng="0" ptsTypes="AA">
                                      <p:cBhvr>
                                        <p:cTn id="44" dur="3000" fill="hold"/>
                                        <p:tgtEl>
                                          <p:spTgt spid="268298"/>
                                        </p:tgtEl>
                                        <p:attrNameLst>
                                          <p:attrName>ppt_x</p:attrName>
                                          <p:attrName>ppt_y</p:attrName>
                                        </p:attrNameLst>
                                      </p:cBhvr>
                                      <p:rCtr x="12900" y="-800"/>
                                    </p:animMotion>
                                  </p:childTnLst>
                                </p:cTn>
                              </p:par>
                              <p:par>
                                <p:cTn id="45" presetID="0" presetClass="path" presetSubtype="0" accel="50000" decel="50000" fill="hold" grpId="1" nodeType="withEffect">
                                  <p:stCondLst>
                                    <p:cond delay="1500"/>
                                  </p:stCondLst>
                                  <p:childTnLst>
                                    <p:animMotion origin="layout" path="M 1.66667E-6 -3.76359E-6 L 0.23229 -0.05783 " pathEditMode="relative" rAng="0" ptsTypes="AA">
                                      <p:cBhvr>
                                        <p:cTn id="46" dur="3000" fill="hold"/>
                                        <p:tgtEl>
                                          <p:spTgt spid="268296"/>
                                        </p:tgtEl>
                                        <p:attrNameLst>
                                          <p:attrName>ppt_x</p:attrName>
                                          <p:attrName>ppt_y</p:attrName>
                                        </p:attrNameLst>
                                      </p:cBhvr>
                                      <p:rCtr x="11600" y="-2900"/>
                                    </p:animMotion>
                                  </p:childTnLst>
                                </p:cTn>
                              </p:par>
                              <p:par>
                                <p:cTn id="47" presetID="0" presetClass="path" presetSubtype="0" accel="50000" decel="50000" fill="hold" grpId="1" nodeType="withEffect">
                                  <p:stCondLst>
                                    <p:cond delay="1500"/>
                                  </p:stCondLst>
                                  <p:childTnLst>
                                    <p:animMotion origin="layout" path="M 4.72222E-6 -3.3981E-6 L 0.26614 -0.08929 " pathEditMode="relative" rAng="0" ptsTypes="AA">
                                      <p:cBhvr>
                                        <p:cTn id="48" dur="3000" fill="hold"/>
                                        <p:tgtEl>
                                          <p:spTgt spid="268295"/>
                                        </p:tgtEl>
                                        <p:attrNameLst>
                                          <p:attrName>ppt_x</p:attrName>
                                          <p:attrName>ppt_y</p:attrName>
                                        </p:attrNameLst>
                                      </p:cBhvr>
                                      <p:rCtr x="13300" y="-4500"/>
                                    </p:animMotion>
                                  </p:childTnLst>
                                </p:cTn>
                              </p:par>
                              <p:par>
                                <p:cTn id="49" presetID="0" presetClass="path" presetSubtype="0" accel="50000" decel="50000" fill="hold" grpId="1" nodeType="withEffect">
                                  <p:stCondLst>
                                    <p:cond delay="1500"/>
                                  </p:stCondLst>
                                  <p:childTnLst>
                                    <p:animMotion origin="layout" path="M -4.72222E-6 -3.14596E-6 L 0.26077 0.06847 " pathEditMode="relative" rAng="0" ptsTypes="AA">
                                      <p:cBhvr>
                                        <p:cTn id="50" dur="3000" fill="hold"/>
                                        <p:tgtEl>
                                          <p:spTgt spid="268315"/>
                                        </p:tgtEl>
                                        <p:attrNameLst>
                                          <p:attrName>ppt_x</p:attrName>
                                          <p:attrName>ppt_y</p:attrName>
                                        </p:attrNameLst>
                                      </p:cBhvr>
                                      <p:rCtr x="13000" y="3400"/>
                                    </p:animMotion>
                                  </p:childTnLst>
                                </p:cTn>
                              </p:par>
                              <p:par>
                                <p:cTn id="51" presetID="0" presetClass="path" presetSubtype="0" accel="50000" decel="50000" fill="hold" grpId="1" nodeType="withEffect">
                                  <p:stCondLst>
                                    <p:cond delay="1500"/>
                                  </p:stCondLst>
                                  <p:childTnLst>
                                    <p:animMotion origin="layout" path="M 2.22222E-6 -3.51145E-6 L 0.25052 0.09993 " pathEditMode="relative" rAng="0" ptsTypes="AA">
                                      <p:cBhvr>
                                        <p:cTn id="52" dur="3000" fill="hold"/>
                                        <p:tgtEl>
                                          <p:spTgt spid="268316"/>
                                        </p:tgtEl>
                                        <p:attrNameLst>
                                          <p:attrName>ppt_x</p:attrName>
                                          <p:attrName>ppt_y</p:attrName>
                                        </p:attrNameLst>
                                      </p:cBhvr>
                                      <p:rCtr x="12500" y="5000"/>
                                    </p:animMotion>
                                  </p:childTnLst>
                                </p:cTn>
                              </p:par>
                              <p:par>
                                <p:cTn id="53" presetID="1" presetClass="entr" presetSubtype="0" fill="hold" grpId="0" nodeType="withEffect">
                                  <p:stCondLst>
                                    <p:cond delay="1500"/>
                                  </p:stCondLst>
                                  <p:childTnLst>
                                    <p:set>
                                      <p:cBhvr>
                                        <p:cTn id="54" dur="1" fill="hold">
                                          <p:stCondLst>
                                            <p:cond delay="0"/>
                                          </p:stCondLst>
                                        </p:cTn>
                                        <p:tgtEl>
                                          <p:spTgt spid="268321"/>
                                        </p:tgtEl>
                                        <p:attrNameLst>
                                          <p:attrName>style.visibility</p:attrName>
                                        </p:attrNameLst>
                                      </p:cBhvr>
                                      <p:to>
                                        <p:strVal val="visible"/>
                                      </p:to>
                                    </p:set>
                                  </p:childTnLst>
                                </p:cTn>
                              </p:par>
                              <p:par>
                                <p:cTn id="55" presetID="1" presetClass="entr" presetSubtype="0" fill="hold" grpId="0" nodeType="withEffect">
                                  <p:stCondLst>
                                    <p:cond delay="1500"/>
                                  </p:stCondLst>
                                  <p:childTnLst>
                                    <p:set>
                                      <p:cBhvr>
                                        <p:cTn id="56" dur="1" fill="hold">
                                          <p:stCondLst>
                                            <p:cond delay="0"/>
                                          </p:stCondLst>
                                        </p:cTn>
                                        <p:tgtEl>
                                          <p:spTgt spid="268320"/>
                                        </p:tgtEl>
                                        <p:attrNameLst>
                                          <p:attrName>style.visibility</p:attrName>
                                        </p:attrNameLst>
                                      </p:cBhvr>
                                      <p:to>
                                        <p:strVal val="visible"/>
                                      </p:to>
                                    </p:set>
                                  </p:childTnLst>
                                </p:cTn>
                              </p:par>
                              <p:par>
                                <p:cTn id="57" presetID="1" presetClass="entr" presetSubtype="0" fill="hold" grpId="0" nodeType="withEffect">
                                  <p:stCondLst>
                                    <p:cond delay="1500"/>
                                  </p:stCondLst>
                                  <p:childTnLst>
                                    <p:set>
                                      <p:cBhvr>
                                        <p:cTn id="58" dur="1" fill="hold">
                                          <p:stCondLst>
                                            <p:cond delay="0"/>
                                          </p:stCondLst>
                                        </p:cTn>
                                        <p:tgtEl>
                                          <p:spTgt spid="268317"/>
                                        </p:tgtEl>
                                        <p:attrNameLst>
                                          <p:attrName>style.visibility</p:attrName>
                                        </p:attrNameLst>
                                      </p:cBhvr>
                                      <p:to>
                                        <p:strVal val="visible"/>
                                      </p:to>
                                    </p:set>
                                  </p:childTnLst>
                                </p:cTn>
                              </p:par>
                              <p:par>
                                <p:cTn id="59" presetID="1" presetClass="entr" presetSubtype="0" fill="hold" grpId="0" nodeType="withEffect">
                                  <p:stCondLst>
                                    <p:cond delay="1500"/>
                                  </p:stCondLst>
                                  <p:childTnLst>
                                    <p:set>
                                      <p:cBhvr>
                                        <p:cTn id="60" dur="1" fill="hold">
                                          <p:stCondLst>
                                            <p:cond delay="0"/>
                                          </p:stCondLst>
                                        </p:cTn>
                                        <p:tgtEl>
                                          <p:spTgt spid="268319"/>
                                        </p:tgtEl>
                                        <p:attrNameLst>
                                          <p:attrName>style.visibility</p:attrName>
                                        </p:attrNameLst>
                                      </p:cBhvr>
                                      <p:to>
                                        <p:strVal val="visible"/>
                                      </p:to>
                                    </p:set>
                                  </p:childTnLst>
                                </p:cTn>
                              </p:par>
                              <p:par>
                                <p:cTn id="61" presetID="22" presetClass="entr" presetSubtype="8" fill="hold" grpId="0" nodeType="withEffect">
                                  <p:stCondLst>
                                    <p:cond delay="1500"/>
                                  </p:stCondLst>
                                  <p:childTnLst>
                                    <p:set>
                                      <p:cBhvr>
                                        <p:cTn id="62" dur="1" fill="hold">
                                          <p:stCondLst>
                                            <p:cond delay="0"/>
                                          </p:stCondLst>
                                        </p:cTn>
                                        <p:tgtEl>
                                          <p:spTgt spid="268318"/>
                                        </p:tgtEl>
                                        <p:attrNameLst>
                                          <p:attrName>style.visibility</p:attrName>
                                        </p:attrNameLst>
                                      </p:cBhvr>
                                      <p:to>
                                        <p:strVal val="visible"/>
                                      </p:to>
                                    </p:set>
                                    <p:animEffect transition="in" filter="wipe(left)">
                                      <p:cBhvr>
                                        <p:cTn id="63" dur="3000"/>
                                        <p:tgtEl>
                                          <p:spTgt spid="268318"/>
                                        </p:tgtEl>
                                      </p:cBhvr>
                                    </p:animEffect>
                                  </p:childTnLst>
                                </p:cTn>
                              </p:par>
                            </p:childTnLst>
                          </p:cTn>
                        </p:par>
                        <p:par>
                          <p:cTn id="64" fill="hold">
                            <p:stCondLst>
                              <p:cond delay="10500"/>
                            </p:stCondLst>
                            <p:childTnLst>
                              <p:par>
                                <p:cTn id="65" presetID="22" presetClass="entr" presetSubtype="8" fill="hold" grpId="0" nodeType="afterEffect">
                                  <p:stCondLst>
                                    <p:cond delay="0"/>
                                  </p:stCondLst>
                                  <p:childTnLst>
                                    <p:set>
                                      <p:cBhvr>
                                        <p:cTn id="66" dur="1" fill="hold">
                                          <p:stCondLst>
                                            <p:cond delay="0"/>
                                          </p:stCondLst>
                                        </p:cTn>
                                        <p:tgtEl>
                                          <p:spTgt spid="268314"/>
                                        </p:tgtEl>
                                        <p:attrNameLst>
                                          <p:attrName>style.visibility</p:attrName>
                                        </p:attrNameLst>
                                      </p:cBhvr>
                                      <p:to>
                                        <p:strVal val="visible"/>
                                      </p:to>
                                    </p:set>
                                    <p:animEffect transition="in" filter="wipe(left)">
                                      <p:cBhvr>
                                        <p:cTn id="67" dur="1000"/>
                                        <p:tgtEl>
                                          <p:spTgt spid="268314"/>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26829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6830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6830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6830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6830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68304"/>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6830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6830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68307"/>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268308"/>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268309"/>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268310"/>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268311"/>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268312"/>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268313"/>
                                        </p:tgtEl>
                                        <p:attrNameLst>
                                          <p:attrName>style.visibility</p:attrName>
                                        </p:attrNameLst>
                                      </p:cBhvr>
                                      <p:to>
                                        <p:strVal val="visible"/>
                                      </p:to>
                                    </p:set>
                                  </p:childTnLst>
                                </p:cTn>
                              </p:par>
                            </p:childTnLst>
                          </p:cTn>
                        </p:par>
                        <p:par>
                          <p:cTn id="98" fill="hold">
                            <p:stCondLst>
                              <p:cond delay="11500"/>
                            </p:stCondLst>
                            <p:childTnLst>
                              <p:par>
                                <p:cTn id="99" presetID="22" presetClass="entr" presetSubtype="1" fill="hold" grpId="0" nodeType="afterEffect">
                                  <p:stCondLst>
                                    <p:cond delay="1000"/>
                                  </p:stCondLst>
                                  <p:childTnLst>
                                    <p:set>
                                      <p:cBhvr>
                                        <p:cTn id="100" dur="1" fill="hold">
                                          <p:stCondLst>
                                            <p:cond delay="0"/>
                                          </p:stCondLst>
                                        </p:cTn>
                                        <p:tgtEl>
                                          <p:spTgt spid="268332"/>
                                        </p:tgtEl>
                                        <p:attrNameLst>
                                          <p:attrName>style.visibility</p:attrName>
                                        </p:attrNameLst>
                                      </p:cBhvr>
                                      <p:to>
                                        <p:strVal val="visible"/>
                                      </p:to>
                                    </p:set>
                                    <p:animEffect transition="in" filter="wipe(up)">
                                      <p:cBhvr>
                                        <p:cTn id="101" dur="1000"/>
                                        <p:tgtEl>
                                          <p:spTgt spid="268332"/>
                                        </p:tgtEl>
                                      </p:cBhvr>
                                    </p:animEffect>
                                  </p:childTnLst>
                                </p:cTn>
                              </p:par>
                            </p:childTnLst>
                          </p:cTn>
                        </p:par>
                        <p:par>
                          <p:cTn id="102" fill="hold">
                            <p:stCondLst>
                              <p:cond delay="13500"/>
                            </p:stCondLst>
                            <p:childTnLst>
                              <p:par>
                                <p:cTn id="103" presetID="1" presetClass="entr" presetSubtype="0" fill="hold" grpId="0" nodeType="afterEffect">
                                  <p:stCondLst>
                                    <p:cond delay="0"/>
                                  </p:stCondLst>
                                  <p:childTnLst>
                                    <p:set>
                                      <p:cBhvr>
                                        <p:cTn id="104" dur="1" fill="hold">
                                          <p:stCondLst>
                                            <p:cond delay="0"/>
                                          </p:stCondLst>
                                        </p:cTn>
                                        <p:tgtEl>
                                          <p:spTgt spid="268324"/>
                                        </p:tgtEl>
                                        <p:attrNameLst>
                                          <p:attrName>style.visibility</p:attrName>
                                        </p:attrNameLst>
                                      </p:cBhvr>
                                      <p:to>
                                        <p:strVal val="visible"/>
                                      </p:to>
                                    </p:set>
                                  </p:childTnLst>
                                </p:cTn>
                              </p:par>
                            </p:childTnLst>
                          </p:cTn>
                        </p:par>
                        <p:par>
                          <p:cTn id="105" fill="hold">
                            <p:stCondLst>
                              <p:cond delay="13500"/>
                            </p:stCondLst>
                            <p:childTnLst>
                              <p:par>
                                <p:cTn id="106" presetID="53" presetClass="entr" presetSubtype="0" fill="hold" grpId="0" nodeType="afterEffect">
                                  <p:stCondLst>
                                    <p:cond delay="0"/>
                                  </p:stCondLst>
                                  <p:childTnLst>
                                    <p:set>
                                      <p:cBhvr>
                                        <p:cTn id="107" dur="1" fill="hold">
                                          <p:stCondLst>
                                            <p:cond delay="0"/>
                                          </p:stCondLst>
                                        </p:cTn>
                                        <p:tgtEl>
                                          <p:spTgt spid="268323"/>
                                        </p:tgtEl>
                                        <p:attrNameLst>
                                          <p:attrName>style.visibility</p:attrName>
                                        </p:attrNameLst>
                                      </p:cBhvr>
                                      <p:to>
                                        <p:strVal val="visible"/>
                                      </p:to>
                                    </p:set>
                                    <p:anim calcmode="lin" valueType="num">
                                      <p:cBhvr>
                                        <p:cTn id="108" dur="500" fill="hold"/>
                                        <p:tgtEl>
                                          <p:spTgt spid="268323"/>
                                        </p:tgtEl>
                                        <p:attrNameLst>
                                          <p:attrName>ppt_w</p:attrName>
                                        </p:attrNameLst>
                                      </p:cBhvr>
                                      <p:tavLst>
                                        <p:tav tm="0">
                                          <p:val>
                                            <p:fltVal val="0"/>
                                          </p:val>
                                        </p:tav>
                                        <p:tav tm="100000">
                                          <p:val>
                                            <p:strVal val="#ppt_w"/>
                                          </p:val>
                                        </p:tav>
                                      </p:tavLst>
                                    </p:anim>
                                    <p:anim calcmode="lin" valueType="num">
                                      <p:cBhvr>
                                        <p:cTn id="109" dur="500" fill="hold"/>
                                        <p:tgtEl>
                                          <p:spTgt spid="268323"/>
                                        </p:tgtEl>
                                        <p:attrNameLst>
                                          <p:attrName>ppt_h</p:attrName>
                                        </p:attrNameLst>
                                      </p:cBhvr>
                                      <p:tavLst>
                                        <p:tav tm="0">
                                          <p:val>
                                            <p:fltVal val="0"/>
                                          </p:val>
                                        </p:tav>
                                        <p:tav tm="100000">
                                          <p:val>
                                            <p:strVal val="#ppt_h"/>
                                          </p:val>
                                        </p:tav>
                                      </p:tavLst>
                                    </p:anim>
                                    <p:animEffect transition="in" filter="fade">
                                      <p:cBhvr>
                                        <p:cTn id="110" dur="500"/>
                                        <p:tgtEl>
                                          <p:spTgt spid="268323"/>
                                        </p:tgtEl>
                                      </p:cBhvr>
                                    </p:animEffect>
                                  </p:childTnLst>
                                </p:cTn>
                              </p:par>
                            </p:childTnLst>
                          </p:cTn>
                        </p:par>
                        <p:par>
                          <p:cTn id="111" fill="hold">
                            <p:stCondLst>
                              <p:cond delay="14000"/>
                            </p:stCondLst>
                            <p:childTnLst>
                              <p:par>
                                <p:cTn id="112" presetID="1" presetClass="entr" presetSubtype="0" fill="hold" grpId="0" nodeType="afterEffect">
                                  <p:stCondLst>
                                    <p:cond delay="0"/>
                                  </p:stCondLst>
                                  <p:childTnLst>
                                    <p:set>
                                      <p:cBhvr>
                                        <p:cTn id="113" dur="1" fill="hold">
                                          <p:stCondLst>
                                            <p:cond delay="0"/>
                                          </p:stCondLst>
                                        </p:cTn>
                                        <p:tgtEl>
                                          <p:spTgt spid="268326"/>
                                        </p:tgtEl>
                                        <p:attrNameLst>
                                          <p:attrName>style.visibility</p:attrName>
                                        </p:attrNameLst>
                                      </p:cBhvr>
                                      <p:to>
                                        <p:strVal val="visible"/>
                                      </p:to>
                                    </p:set>
                                  </p:childTnLst>
                                </p:cTn>
                              </p:par>
                            </p:childTnLst>
                          </p:cTn>
                        </p:par>
                        <p:par>
                          <p:cTn id="114" fill="hold">
                            <p:stCondLst>
                              <p:cond delay="14000"/>
                            </p:stCondLst>
                            <p:childTnLst>
                              <p:par>
                                <p:cTn id="115" presetID="53" presetClass="entr" presetSubtype="0" fill="hold" grpId="0" nodeType="afterEffect">
                                  <p:stCondLst>
                                    <p:cond delay="0"/>
                                  </p:stCondLst>
                                  <p:childTnLst>
                                    <p:set>
                                      <p:cBhvr>
                                        <p:cTn id="116" dur="1" fill="hold">
                                          <p:stCondLst>
                                            <p:cond delay="0"/>
                                          </p:stCondLst>
                                        </p:cTn>
                                        <p:tgtEl>
                                          <p:spTgt spid="268327"/>
                                        </p:tgtEl>
                                        <p:attrNameLst>
                                          <p:attrName>style.visibility</p:attrName>
                                        </p:attrNameLst>
                                      </p:cBhvr>
                                      <p:to>
                                        <p:strVal val="visible"/>
                                      </p:to>
                                    </p:set>
                                    <p:anim calcmode="lin" valueType="num">
                                      <p:cBhvr>
                                        <p:cTn id="117" dur="500" fill="hold"/>
                                        <p:tgtEl>
                                          <p:spTgt spid="268327"/>
                                        </p:tgtEl>
                                        <p:attrNameLst>
                                          <p:attrName>ppt_w</p:attrName>
                                        </p:attrNameLst>
                                      </p:cBhvr>
                                      <p:tavLst>
                                        <p:tav tm="0">
                                          <p:val>
                                            <p:fltVal val="0"/>
                                          </p:val>
                                        </p:tav>
                                        <p:tav tm="100000">
                                          <p:val>
                                            <p:strVal val="#ppt_w"/>
                                          </p:val>
                                        </p:tav>
                                      </p:tavLst>
                                    </p:anim>
                                    <p:anim calcmode="lin" valueType="num">
                                      <p:cBhvr>
                                        <p:cTn id="118" dur="500" fill="hold"/>
                                        <p:tgtEl>
                                          <p:spTgt spid="268327"/>
                                        </p:tgtEl>
                                        <p:attrNameLst>
                                          <p:attrName>ppt_h</p:attrName>
                                        </p:attrNameLst>
                                      </p:cBhvr>
                                      <p:tavLst>
                                        <p:tav tm="0">
                                          <p:val>
                                            <p:fltVal val="0"/>
                                          </p:val>
                                        </p:tav>
                                        <p:tav tm="100000">
                                          <p:val>
                                            <p:strVal val="#ppt_h"/>
                                          </p:val>
                                        </p:tav>
                                      </p:tavLst>
                                    </p:anim>
                                    <p:animEffect transition="in" filter="fade">
                                      <p:cBhvr>
                                        <p:cTn id="119" dur="500"/>
                                        <p:tgtEl>
                                          <p:spTgt spid="268327"/>
                                        </p:tgtEl>
                                      </p:cBhvr>
                                    </p:animEffect>
                                  </p:childTnLst>
                                </p:cTn>
                              </p:par>
                            </p:childTnLst>
                          </p:cTn>
                        </p:par>
                        <p:par>
                          <p:cTn id="120" fill="hold">
                            <p:stCondLst>
                              <p:cond delay="14500"/>
                            </p:stCondLst>
                            <p:childTnLst>
                              <p:par>
                                <p:cTn id="121" presetID="1" presetClass="entr" presetSubtype="0" fill="hold" grpId="0" nodeType="afterEffect">
                                  <p:stCondLst>
                                    <p:cond delay="0"/>
                                  </p:stCondLst>
                                  <p:childTnLst>
                                    <p:set>
                                      <p:cBhvr>
                                        <p:cTn id="122" dur="1" fill="hold">
                                          <p:stCondLst>
                                            <p:cond delay="0"/>
                                          </p:stCondLst>
                                        </p:cTn>
                                        <p:tgtEl>
                                          <p:spTgt spid="268328"/>
                                        </p:tgtEl>
                                        <p:attrNameLst>
                                          <p:attrName>style.visibility</p:attrName>
                                        </p:attrNameLst>
                                      </p:cBhvr>
                                      <p:to>
                                        <p:strVal val="visible"/>
                                      </p:to>
                                    </p:set>
                                  </p:childTnLst>
                                </p:cTn>
                              </p:par>
                            </p:childTnLst>
                          </p:cTn>
                        </p:par>
                        <p:par>
                          <p:cTn id="123" fill="hold">
                            <p:stCondLst>
                              <p:cond delay="14500"/>
                            </p:stCondLst>
                            <p:childTnLst>
                              <p:par>
                                <p:cTn id="124" presetID="22" presetClass="entr" presetSubtype="8" fill="hold" nodeType="afterEffect">
                                  <p:stCondLst>
                                    <p:cond delay="0"/>
                                  </p:stCondLst>
                                  <p:childTnLst>
                                    <p:set>
                                      <p:cBhvr>
                                        <p:cTn id="125" dur="1" fill="hold">
                                          <p:stCondLst>
                                            <p:cond delay="0"/>
                                          </p:stCondLst>
                                        </p:cTn>
                                        <p:tgtEl>
                                          <p:spTgt spid="268322"/>
                                        </p:tgtEl>
                                        <p:attrNameLst>
                                          <p:attrName>style.visibility</p:attrName>
                                        </p:attrNameLst>
                                      </p:cBhvr>
                                      <p:to>
                                        <p:strVal val="visible"/>
                                      </p:to>
                                    </p:set>
                                    <p:animEffect transition="in" filter="wipe(left)">
                                      <p:cBhvr>
                                        <p:cTn id="126" dur="1000"/>
                                        <p:tgtEl>
                                          <p:spTgt spid="268322"/>
                                        </p:tgtEl>
                                      </p:cBhvr>
                                    </p:animEffect>
                                  </p:childTnLst>
                                </p:cTn>
                              </p:par>
                            </p:childTnLst>
                          </p:cTn>
                        </p:par>
                        <p:par>
                          <p:cTn id="127" fill="hold">
                            <p:stCondLst>
                              <p:cond delay="15500"/>
                            </p:stCondLst>
                            <p:childTnLst>
                              <p:par>
                                <p:cTn id="128" presetID="22" presetClass="entr" presetSubtype="2" fill="hold" grpId="0" nodeType="afterEffect">
                                  <p:stCondLst>
                                    <p:cond delay="0"/>
                                  </p:stCondLst>
                                  <p:childTnLst>
                                    <p:set>
                                      <p:cBhvr>
                                        <p:cTn id="129" dur="1" fill="hold">
                                          <p:stCondLst>
                                            <p:cond delay="0"/>
                                          </p:stCondLst>
                                        </p:cTn>
                                        <p:tgtEl>
                                          <p:spTgt spid="268325"/>
                                        </p:tgtEl>
                                        <p:attrNameLst>
                                          <p:attrName>style.visibility</p:attrName>
                                        </p:attrNameLst>
                                      </p:cBhvr>
                                      <p:to>
                                        <p:strVal val="visible"/>
                                      </p:to>
                                    </p:set>
                                    <p:animEffect transition="in" filter="wipe(right)">
                                      <p:cBhvr>
                                        <p:cTn id="130" dur="500"/>
                                        <p:tgtEl>
                                          <p:spTgt spid="268325"/>
                                        </p:tgtEl>
                                      </p:cBhvr>
                                    </p:animEffect>
                                  </p:childTnLst>
                                </p:cTn>
                              </p:par>
                            </p:childTnLst>
                          </p:cTn>
                        </p:par>
                        <p:par>
                          <p:cTn id="131" fill="hold">
                            <p:stCondLst>
                              <p:cond delay="16000"/>
                            </p:stCondLst>
                            <p:childTnLst>
                              <p:par>
                                <p:cTn id="132" presetID="22" presetClass="entr" presetSubtype="2" fill="hold" grpId="0" nodeType="afterEffect">
                                  <p:stCondLst>
                                    <p:cond delay="0"/>
                                  </p:stCondLst>
                                  <p:childTnLst>
                                    <p:set>
                                      <p:cBhvr>
                                        <p:cTn id="133" dur="1" fill="hold">
                                          <p:stCondLst>
                                            <p:cond delay="0"/>
                                          </p:stCondLst>
                                        </p:cTn>
                                        <p:tgtEl>
                                          <p:spTgt spid="268329"/>
                                        </p:tgtEl>
                                        <p:attrNameLst>
                                          <p:attrName>style.visibility</p:attrName>
                                        </p:attrNameLst>
                                      </p:cBhvr>
                                      <p:to>
                                        <p:strVal val="visible"/>
                                      </p:to>
                                    </p:set>
                                    <p:animEffect transition="in" filter="wipe(right)">
                                      <p:cBhvr>
                                        <p:cTn id="134" dur="500"/>
                                        <p:tgtEl>
                                          <p:spTgt spid="268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2" grpId="0" animBg="1"/>
      <p:bldP spid="268293" grpId="0" animBg="1"/>
      <p:bldP spid="268293" grpId="1" animBg="1"/>
      <p:bldP spid="268294" grpId="0" animBg="1"/>
      <p:bldP spid="268294" grpId="1" animBg="1"/>
      <p:bldP spid="268295" grpId="0" animBg="1"/>
      <p:bldP spid="268295" grpId="1" animBg="1"/>
      <p:bldP spid="268296" grpId="0" animBg="1"/>
      <p:bldP spid="268296" grpId="1" animBg="1"/>
      <p:bldP spid="268297" grpId="0" animBg="1"/>
      <p:bldP spid="268297" grpId="1" animBg="1"/>
      <p:bldP spid="268298" grpId="0" animBg="1"/>
      <p:bldP spid="268298" grpId="1" animBg="1"/>
      <p:bldP spid="268299" grpId="0" animBg="1"/>
      <p:bldP spid="268300" grpId="0" animBg="1"/>
      <p:bldP spid="268301" grpId="0" animBg="1"/>
      <p:bldP spid="268302" grpId="0" animBg="1"/>
      <p:bldP spid="268303" grpId="0" animBg="1"/>
      <p:bldP spid="268304" grpId="0" animBg="1"/>
      <p:bldP spid="268305" grpId="0" animBg="1"/>
      <p:bldP spid="268306" grpId="0" animBg="1"/>
      <p:bldP spid="268307" grpId="0" animBg="1"/>
      <p:bldP spid="268314" grpId="0" animBg="1"/>
      <p:bldP spid="268315" grpId="0" animBg="1"/>
      <p:bldP spid="268315" grpId="1" animBg="1"/>
      <p:bldP spid="268316" grpId="0" animBg="1"/>
      <p:bldP spid="268316" grpId="1" animBg="1"/>
      <p:bldP spid="268317" grpId="0" animBg="1"/>
      <p:bldP spid="268318" grpId="0" animBg="1"/>
      <p:bldP spid="268319" grpId="0" animBg="1"/>
      <p:bldP spid="268320" grpId="0"/>
      <p:bldP spid="268321" grpId="0"/>
      <p:bldP spid="268323" grpId="0" animBg="1"/>
      <p:bldP spid="268324" grpId="0"/>
      <p:bldP spid="268325" grpId="0" animBg="1"/>
      <p:bldP spid="268326" grpId="0" animBg="1"/>
      <p:bldP spid="268327" grpId="0" animBg="1"/>
      <p:bldP spid="268328" grpId="0"/>
      <p:bldP spid="268329" grpId="0" animBg="1"/>
      <p:bldP spid="268330" grpId="0" animBg="1"/>
      <p:bldP spid="268331" grpId="0" animBg="1"/>
      <p:bldP spid="2683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zh-CN" altLang="en-US" dirty="0"/>
              <a:t>径迹探测</a:t>
            </a:r>
          </a:p>
        </p:txBody>
      </p:sp>
      <p:sp>
        <p:nvSpPr>
          <p:cNvPr id="12" name="灯片编号占位符 11"/>
          <p:cNvSpPr>
            <a:spLocks noGrp="1"/>
          </p:cNvSpPr>
          <p:nvPr>
            <p:ph type="sldNum" sz="quarter" idx="12"/>
          </p:nvPr>
        </p:nvSpPr>
        <p:spPr/>
        <p:txBody>
          <a:bodyPr>
            <a:normAutofit/>
          </a:bodyPr>
          <a:lstStyle/>
          <a:p>
            <a:fld id="{0C913308-F349-4B6D-A68A-DD1791B4A57B}" type="slidenum">
              <a:rPr lang="zh-CN" altLang="en-US" smtClean="0"/>
              <a:pPr/>
              <a:t>34</a:t>
            </a:fld>
            <a:endParaRPr lang="zh-CN" altLang="en-US"/>
          </a:p>
        </p:txBody>
      </p:sp>
      <p:pic>
        <p:nvPicPr>
          <p:cNvPr id="15" name="Picture 7" descr="driftline01">
            <a:extLst>
              <a:ext uri="{FF2B5EF4-FFF2-40B4-BE49-F238E27FC236}">
                <a16:creationId xmlns:a16="http://schemas.microsoft.com/office/drawing/2014/main" id="{1C601499-85A3-4737-A058-3218EA25EE2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999" r="2877"/>
          <a:stretch/>
        </p:blipFill>
        <p:spPr bwMode="auto">
          <a:xfrm>
            <a:off x="609600" y="2515154"/>
            <a:ext cx="3000533" cy="285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descr="driftNorm">
            <a:extLst>
              <a:ext uri="{FF2B5EF4-FFF2-40B4-BE49-F238E27FC236}">
                <a16:creationId xmlns:a16="http://schemas.microsoft.com/office/drawing/2014/main" id="{2210B473-01CA-472D-93B0-0C74F5015067}"/>
              </a:ext>
            </a:extLst>
          </p:cNvPr>
          <p:cNvPicPr>
            <a:picLocks noChangeAspect="1" noChangeArrowheads="1"/>
          </p:cNvPicPr>
          <p:nvPr/>
        </p:nvPicPr>
        <p:blipFill>
          <a:blip r:embed="rId3" cstate="print"/>
          <a:srcRect/>
          <a:stretch>
            <a:fillRect/>
          </a:stretch>
        </p:blipFill>
        <p:spPr>
          <a:xfrm flipV="1">
            <a:off x="4690625" y="2409542"/>
            <a:ext cx="2805227" cy="2819658"/>
          </a:xfrm>
          <a:prstGeom prst="rect">
            <a:avLst/>
          </a:prstGeom>
          <a:noFill/>
          <a:ln/>
        </p:spPr>
      </p:pic>
      <p:sp>
        <p:nvSpPr>
          <p:cNvPr id="5" name="文本框 4">
            <a:extLst>
              <a:ext uri="{FF2B5EF4-FFF2-40B4-BE49-F238E27FC236}">
                <a16:creationId xmlns:a16="http://schemas.microsoft.com/office/drawing/2014/main" id="{1B4A0AB7-33AA-4289-8A98-6574F6B8A422}"/>
              </a:ext>
            </a:extLst>
          </p:cNvPr>
          <p:cNvSpPr txBox="1"/>
          <p:nvPr/>
        </p:nvSpPr>
        <p:spPr>
          <a:xfrm>
            <a:off x="911424" y="1916861"/>
            <a:ext cx="2520280" cy="369332"/>
          </a:xfrm>
          <a:prstGeom prst="rect">
            <a:avLst/>
          </a:prstGeom>
          <a:noFill/>
        </p:spPr>
        <p:txBody>
          <a:bodyPr wrap="square" rtlCol="0">
            <a:spAutoFit/>
          </a:bodyPr>
          <a:lstStyle/>
          <a:p>
            <a:pPr algn="ctr"/>
            <a:r>
              <a:rPr lang="zh-CN" altLang="en-US" dirty="0">
                <a:solidFill>
                  <a:srgbClr val="0066CC"/>
                </a:solidFill>
              </a:rPr>
              <a:t>带电粒子穿过漂移单元</a:t>
            </a:r>
          </a:p>
        </p:txBody>
      </p:sp>
      <p:sp>
        <p:nvSpPr>
          <p:cNvPr id="6" name="文本框 5">
            <a:extLst>
              <a:ext uri="{FF2B5EF4-FFF2-40B4-BE49-F238E27FC236}">
                <a16:creationId xmlns:a16="http://schemas.microsoft.com/office/drawing/2014/main" id="{7526F595-9B7B-4AFC-B927-C998DAF4280D}"/>
              </a:ext>
            </a:extLst>
          </p:cNvPr>
          <p:cNvSpPr txBox="1"/>
          <p:nvPr/>
        </p:nvSpPr>
        <p:spPr>
          <a:xfrm>
            <a:off x="4120436" y="1918949"/>
            <a:ext cx="4186808" cy="369332"/>
          </a:xfrm>
          <a:prstGeom prst="rect">
            <a:avLst/>
          </a:prstGeom>
          <a:noFill/>
        </p:spPr>
        <p:txBody>
          <a:bodyPr wrap="square" rtlCol="0">
            <a:spAutoFit/>
          </a:bodyPr>
          <a:lstStyle/>
          <a:p>
            <a:r>
              <a:rPr lang="zh-CN" altLang="en-US" dirty="0">
                <a:solidFill>
                  <a:srgbClr val="0066CC"/>
                </a:solidFill>
              </a:rPr>
              <a:t>带电粒子穿过后，相应的单元“着火”</a:t>
            </a:r>
          </a:p>
        </p:txBody>
      </p:sp>
      <p:pic>
        <p:nvPicPr>
          <p:cNvPr id="17" name="Picture 6" descr="89xy">
            <a:extLst>
              <a:ext uri="{FF2B5EF4-FFF2-40B4-BE49-F238E27FC236}">
                <a16:creationId xmlns:a16="http://schemas.microsoft.com/office/drawing/2014/main" id="{7E2894A4-30F1-4475-A1BF-8180C50688B2}"/>
              </a:ext>
            </a:extLst>
          </p:cNvPr>
          <p:cNvPicPr>
            <a:picLocks noChangeAspect="1" noChangeArrowheads="1"/>
          </p:cNvPicPr>
          <p:nvPr/>
        </p:nvPicPr>
        <p:blipFill>
          <a:blip r:embed="rId4" cstate="print"/>
          <a:srcRect l="10000" t="10620" r="10000" b="11501"/>
          <a:stretch>
            <a:fillRect/>
          </a:stretch>
        </p:blipFill>
        <p:spPr bwMode="auto">
          <a:xfrm>
            <a:off x="8328248" y="2348880"/>
            <a:ext cx="3075992" cy="2819658"/>
          </a:xfrm>
          <a:prstGeom prst="rect">
            <a:avLst/>
          </a:prstGeom>
          <a:noFill/>
        </p:spPr>
      </p:pic>
      <p:sp>
        <p:nvSpPr>
          <p:cNvPr id="19" name="文本框 18">
            <a:extLst>
              <a:ext uri="{FF2B5EF4-FFF2-40B4-BE49-F238E27FC236}">
                <a16:creationId xmlns:a16="http://schemas.microsoft.com/office/drawing/2014/main" id="{2A73E3A7-DD26-430F-B074-8253B542A21C}"/>
              </a:ext>
            </a:extLst>
          </p:cNvPr>
          <p:cNvSpPr txBox="1"/>
          <p:nvPr/>
        </p:nvSpPr>
        <p:spPr>
          <a:xfrm>
            <a:off x="8847760" y="1918949"/>
            <a:ext cx="2036967" cy="369332"/>
          </a:xfrm>
          <a:prstGeom prst="rect">
            <a:avLst/>
          </a:prstGeom>
          <a:noFill/>
        </p:spPr>
        <p:txBody>
          <a:bodyPr wrap="square" rtlCol="0">
            <a:spAutoFit/>
          </a:bodyPr>
          <a:lstStyle/>
          <a:p>
            <a:pPr algn="ctr"/>
            <a:r>
              <a:rPr lang="zh-CN" altLang="en-US" dirty="0">
                <a:solidFill>
                  <a:srgbClr val="0066CC"/>
                </a:solidFill>
              </a:rPr>
              <a:t>重建后得到径迹</a:t>
            </a:r>
          </a:p>
        </p:txBody>
      </p:sp>
    </p:spTree>
    <p:extLst>
      <p:ext uri="{BB962C8B-B14F-4D97-AF65-F5344CB8AC3E}">
        <p14:creationId xmlns:p14="http://schemas.microsoft.com/office/powerpoint/2010/main" val="2630545286"/>
      </p:ext>
    </p:extLst>
  </p:cSld>
  <p:clrMapOvr>
    <a:masterClrMapping/>
  </p:clrMapOvr>
  <p:transition advTm="60144"/>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94A90785-C79D-41C0-BF98-CC42D28A88FA}"/>
              </a:ext>
            </a:extLst>
          </p:cNvPr>
          <p:cNvSpPr>
            <a:spLocks noGrp="1"/>
          </p:cNvSpPr>
          <p:nvPr>
            <p:ph type="title"/>
          </p:nvPr>
        </p:nvSpPr>
        <p:spPr/>
        <p:txBody>
          <a:bodyPr/>
          <a:lstStyle/>
          <a:p>
            <a:r>
              <a:rPr lang="zh-CN" altLang="en-US" dirty="0"/>
              <a:t>漂移室的建造 </a:t>
            </a:r>
            <a:r>
              <a:rPr lang="en-US" altLang="zh-CN" dirty="0"/>
              <a:t>(1)</a:t>
            </a:r>
            <a:endParaRPr lang="zh-CN" altLang="en-US" dirty="0"/>
          </a:p>
        </p:txBody>
      </p:sp>
      <p:sp>
        <p:nvSpPr>
          <p:cNvPr id="4" name="灯片编号占位符 3">
            <a:extLst>
              <a:ext uri="{FF2B5EF4-FFF2-40B4-BE49-F238E27FC236}">
                <a16:creationId xmlns:a16="http://schemas.microsoft.com/office/drawing/2014/main" id="{6795D4DE-6927-4057-914F-8EEE09D41BDD}"/>
              </a:ext>
            </a:extLst>
          </p:cNvPr>
          <p:cNvSpPr>
            <a:spLocks noGrp="1"/>
          </p:cNvSpPr>
          <p:nvPr>
            <p:ph type="sldNum" sz="quarter" idx="12"/>
          </p:nvPr>
        </p:nvSpPr>
        <p:spPr/>
        <p:txBody>
          <a:bodyPr/>
          <a:lstStyle/>
          <a:p>
            <a:fld id="{0C913308-F349-4B6D-A68A-DD1791B4A57B}" type="slidenum">
              <a:rPr lang="zh-CN" altLang="en-US" smtClean="0"/>
              <a:pPr/>
              <a:t>35</a:t>
            </a:fld>
            <a:endParaRPr lang="zh-CN" altLang="en-US" dirty="0"/>
          </a:p>
        </p:txBody>
      </p:sp>
      <p:pic>
        <p:nvPicPr>
          <p:cNvPr id="6" name="Picture 13">
            <a:extLst>
              <a:ext uri="{FF2B5EF4-FFF2-40B4-BE49-F238E27FC236}">
                <a16:creationId xmlns:a16="http://schemas.microsoft.com/office/drawing/2014/main" id="{AF5F44D6-4AD5-4C28-B83B-8EA2AACA3EAC}"/>
              </a:ext>
            </a:extLst>
          </p:cNvPr>
          <p:cNvPicPr>
            <a:picLocks noChangeArrowheads="1"/>
          </p:cNvPicPr>
          <p:nvPr/>
        </p:nvPicPr>
        <p:blipFill rotWithShape="1">
          <a:blip r:embed="rId2" cstate="print"/>
          <a:srcRect l="11650" t="18421" r="9926"/>
          <a:stretch/>
        </p:blipFill>
        <p:spPr>
          <a:xfrm>
            <a:off x="1180937" y="1519821"/>
            <a:ext cx="2917358" cy="2249867"/>
          </a:xfrm>
          <a:prstGeom prst="rect">
            <a:avLst/>
          </a:prstGeom>
          <a:noFill/>
          <a:ln/>
        </p:spPr>
      </p:pic>
      <p:pic>
        <p:nvPicPr>
          <p:cNvPr id="7" name="Picture 6">
            <a:extLst>
              <a:ext uri="{FF2B5EF4-FFF2-40B4-BE49-F238E27FC236}">
                <a16:creationId xmlns:a16="http://schemas.microsoft.com/office/drawing/2014/main" id="{9F8B5673-4825-4909-9C08-5E9C787CCD89}"/>
              </a:ext>
            </a:extLst>
          </p:cNvPr>
          <p:cNvPicPr>
            <a:picLocks noChangeAspect="1" noChangeArrowheads="1"/>
          </p:cNvPicPr>
          <p:nvPr/>
        </p:nvPicPr>
        <p:blipFill rotWithShape="1">
          <a:blip r:embed="rId3" cstate="print"/>
          <a:srcRect r="8599"/>
          <a:stretch/>
        </p:blipFill>
        <p:spPr bwMode="auto">
          <a:xfrm>
            <a:off x="7831083" y="3953518"/>
            <a:ext cx="3261451" cy="2401744"/>
          </a:xfrm>
          <a:prstGeom prst="rect">
            <a:avLst/>
          </a:prstGeom>
          <a:noFill/>
          <a:ln w="9525">
            <a:noFill/>
            <a:miter lim="800000"/>
            <a:headEnd/>
            <a:tailEnd/>
          </a:ln>
          <a:effectLst/>
        </p:spPr>
      </p:pic>
      <p:sp>
        <p:nvSpPr>
          <p:cNvPr id="13" name="文本框 12">
            <a:extLst>
              <a:ext uri="{FF2B5EF4-FFF2-40B4-BE49-F238E27FC236}">
                <a16:creationId xmlns:a16="http://schemas.microsoft.com/office/drawing/2014/main" id="{F67BF8CD-DD19-4B49-879A-CB9404382939}"/>
              </a:ext>
            </a:extLst>
          </p:cNvPr>
          <p:cNvSpPr txBox="1"/>
          <p:nvPr/>
        </p:nvSpPr>
        <p:spPr>
          <a:xfrm>
            <a:off x="2019971" y="1109522"/>
            <a:ext cx="1512168" cy="377682"/>
          </a:xfrm>
          <a:prstGeom prst="rect">
            <a:avLst/>
          </a:prstGeom>
          <a:solidFill>
            <a:srgbClr val="FFFFCC"/>
          </a:solidFill>
        </p:spPr>
        <p:txBody>
          <a:bodyPr wrap="square" rtlCol="0">
            <a:spAutoFit/>
          </a:bodyPr>
          <a:lstStyle/>
          <a:p>
            <a:pPr algn="ctr"/>
            <a:r>
              <a:rPr lang="zh-CN" altLang="en-US" dirty="0"/>
              <a:t>大端板打孔</a:t>
            </a:r>
          </a:p>
        </p:txBody>
      </p:sp>
      <p:sp>
        <p:nvSpPr>
          <p:cNvPr id="14" name="文本框 13">
            <a:extLst>
              <a:ext uri="{FF2B5EF4-FFF2-40B4-BE49-F238E27FC236}">
                <a16:creationId xmlns:a16="http://schemas.microsoft.com/office/drawing/2014/main" id="{4F689668-B1FF-40AD-B617-B8CD474BFAFB}"/>
              </a:ext>
            </a:extLst>
          </p:cNvPr>
          <p:cNvSpPr txBox="1"/>
          <p:nvPr/>
        </p:nvSpPr>
        <p:spPr>
          <a:xfrm>
            <a:off x="8661898" y="1084036"/>
            <a:ext cx="1512168" cy="377682"/>
          </a:xfrm>
          <a:prstGeom prst="rect">
            <a:avLst/>
          </a:prstGeom>
          <a:solidFill>
            <a:srgbClr val="FFFFCC"/>
          </a:solidFill>
        </p:spPr>
        <p:txBody>
          <a:bodyPr wrap="square" rtlCol="0">
            <a:spAutoFit/>
          </a:bodyPr>
          <a:lstStyle/>
          <a:p>
            <a:pPr algn="ctr"/>
            <a:r>
              <a:rPr lang="zh-CN" altLang="en-US" dirty="0"/>
              <a:t>外室拉丝</a:t>
            </a:r>
          </a:p>
        </p:txBody>
      </p:sp>
      <p:pic>
        <p:nvPicPr>
          <p:cNvPr id="19" name="Picture 5">
            <a:extLst>
              <a:ext uri="{FF2B5EF4-FFF2-40B4-BE49-F238E27FC236}">
                <a16:creationId xmlns:a16="http://schemas.microsoft.com/office/drawing/2014/main" id="{7F15F3F3-78DB-48AB-BC42-CF1145CB61FA}"/>
              </a:ext>
            </a:extLst>
          </p:cNvPr>
          <p:cNvPicPr>
            <a:picLocks noChangeAspect="1" noChangeArrowheads="1"/>
          </p:cNvPicPr>
          <p:nvPr/>
        </p:nvPicPr>
        <p:blipFill rotWithShape="1">
          <a:blip r:embed="rId4" cstate="print"/>
          <a:srcRect l="10894"/>
          <a:stretch/>
        </p:blipFill>
        <p:spPr>
          <a:xfrm>
            <a:off x="7648387" y="1487204"/>
            <a:ext cx="3539190" cy="2303462"/>
          </a:xfrm>
          <a:prstGeom prst="rect">
            <a:avLst/>
          </a:prstGeom>
        </p:spPr>
      </p:pic>
      <p:pic>
        <p:nvPicPr>
          <p:cNvPr id="20" name="Picture 3" descr="D:\wulh\no1\wulh\photo\innerchamber\chen\重新曝光 旋转 DSCN1145-2.JPG">
            <a:extLst>
              <a:ext uri="{FF2B5EF4-FFF2-40B4-BE49-F238E27FC236}">
                <a16:creationId xmlns:a16="http://schemas.microsoft.com/office/drawing/2014/main" id="{CEC158B0-CF0C-45E6-BAC4-9106D7D3A9D9}"/>
              </a:ext>
            </a:extLst>
          </p:cNvPr>
          <p:cNvPicPr>
            <a:picLocks noChangeAspect="1" noChangeArrowheads="1"/>
          </p:cNvPicPr>
          <p:nvPr/>
        </p:nvPicPr>
        <p:blipFill rotWithShape="1">
          <a:blip r:embed="rId5" cstate="print"/>
          <a:srcRect l="25399" t="18163" r="10513" b="16812"/>
          <a:stretch/>
        </p:blipFill>
        <p:spPr bwMode="auto">
          <a:xfrm>
            <a:off x="4654359" y="1444919"/>
            <a:ext cx="2470592" cy="3342356"/>
          </a:xfrm>
          <a:prstGeom prst="rect">
            <a:avLst/>
          </a:prstGeom>
          <a:noFill/>
        </p:spPr>
      </p:pic>
      <p:pic>
        <p:nvPicPr>
          <p:cNvPr id="21" name="Picture 8">
            <a:extLst>
              <a:ext uri="{FF2B5EF4-FFF2-40B4-BE49-F238E27FC236}">
                <a16:creationId xmlns:a16="http://schemas.microsoft.com/office/drawing/2014/main" id="{930832EA-B1D2-49F0-B6B7-77AAD5A7BDAD}"/>
              </a:ext>
            </a:extLst>
          </p:cNvPr>
          <p:cNvPicPr>
            <a:picLocks noChangeAspect="1" noChangeArrowheads="1"/>
          </p:cNvPicPr>
          <p:nvPr/>
        </p:nvPicPr>
        <p:blipFill>
          <a:blip r:embed="rId6" cstate="print"/>
          <a:srcRect t="16668" b="13325"/>
          <a:stretch>
            <a:fillRect/>
          </a:stretch>
        </p:blipFill>
        <p:spPr bwMode="auto">
          <a:xfrm>
            <a:off x="1116076" y="4852509"/>
            <a:ext cx="4559247" cy="1775222"/>
          </a:xfrm>
          <a:prstGeom prst="rect">
            <a:avLst/>
          </a:prstGeom>
          <a:noFill/>
          <a:ln w="9525">
            <a:noFill/>
            <a:miter lim="800000"/>
            <a:headEnd/>
            <a:tailEnd/>
          </a:ln>
          <a:effectLst/>
        </p:spPr>
      </p:pic>
      <p:sp>
        <p:nvSpPr>
          <p:cNvPr id="23" name="文本框 22">
            <a:extLst>
              <a:ext uri="{FF2B5EF4-FFF2-40B4-BE49-F238E27FC236}">
                <a16:creationId xmlns:a16="http://schemas.microsoft.com/office/drawing/2014/main" id="{AE2B490B-15E4-42BB-AA43-D5F6C400420F}"/>
              </a:ext>
            </a:extLst>
          </p:cNvPr>
          <p:cNvSpPr txBox="1"/>
          <p:nvPr/>
        </p:nvSpPr>
        <p:spPr>
          <a:xfrm>
            <a:off x="2451573" y="4352860"/>
            <a:ext cx="1512168" cy="377682"/>
          </a:xfrm>
          <a:prstGeom prst="rect">
            <a:avLst/>
          </a:prstGeom>
          <a:solidFill>
            <a:srgbClr val="FFFFCC"/>
          </a:solidFill>
        </p:spPr>
        <p:txBody>
          <a:bodyPr wrap="square" rtlCol="0">
            <a:spAutoFit/>
          </a:bodyPr>
          <a:lstStyle/>
          <a:p>
            <a:pPr algn="ctr"/>
            <a:r>
              <a:rPr lang="zh-CN" altLang="en-US" dirty="0"/>
              <a:t>内室</a:t>
            </a:r>
          </a:p>
        </p:txBody>
      </p:sp>
      <p:sp>
        <p:nvSpPr>
          <p:cNvPr id="24" name="文本框 23">
            <a:extLst>
              <a:ext uri="{FF2B5EF4-FFF2-40B4-BE49-F238E27FC236}">
                <a16:creationId xmlns:a16="http://schemas.microsoft.com/office/drawing/2014/main" id="{D7017C8B-084B-4AF4-BC62-59EF81340926}"/>
              </a:ext>
            </a:extLst>
          </p:cNvPr>
          <p:cNvSpPr txBox="1"/>
          <p:nvPr/>
        </p:nvSpPr>
        <p:spPr>
          <a:xfrm>
            <a:off x="5133571" y="1059308"/>
            <a:ext cx="1512168" cy="377682"/>
          </a:xfrm>
          <a:prstGeom prst="rect">
            <a:avLst/>
          </a:prstGeom>
          <a:solidFill>
            <a:srgbClr val="FFFFCC"/>
          </a:solidFill>
        </p:spPr>
        <p:txBody>
          <a:bodyPr wrap="square" rtlCol="0">
            <a:spAutoFit/>
          </a:bodyPr>
          <a:lstStyle/>
          <a:p>
            <a:pPr algn="ctr"/>
            <a:r>
              <a:rPr lang="zh-CN" altLang="en-US" dirty="0"/>
              <a:t>内室拉丝</a:t>
            </a:r>
          </a:p>
        </p:txBody>
      </p:sp>
    </p:spTree>
    <p:extLst>
      <p:ext uri="{BB962C8B-B14F-4D97-AF65-F5344CB8AC3E}">
        <p14:creationId xmlns:p14="http://schemas.microsoft.com/office/powerpoint/2010/main" val="3068269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94A90785-C79D-41C0-BF98-CC42D28A88FA}"/>
              </a:ext>
            </a:extLst>
          </p:cNvPr>
          <p:cNvSpPr>
            <a:spLocks noGrp="1"/>
          </p:cNvSpPr>
          <p:nvPr>
            <p:ph type="title"/>
          </p:nvPr>
        </p:nvSpPr>
        <p:spPr/>
        <p:txBody>
          <a:bodyPr/>
          <a:lstStyle/>
          <a:p>
            <a:r>
              <a:rPr lang="zh-CN" altLang="en-US" dirty="0"/>
              <a:t>漂移室的建造 </a:t>
            </a:r>
            <a:r>
              <a:rPr lang="en-US" altLang="zh-CN" dirty="0"/>
              <a:t>(2)</a:t>
            </a:r>
            <a:endParaRPr lang="zh-CN" altLang="en-US" dirty="0"/>
          </a:p>
        </p:txBody>
      </p:sp>
      <p:sp>
        <p:nvSpPr>
          <p:cNvPr id="4" name="灯片编号占位符 3">
            <a:extLst>
              <a:ext uri="{FF2B5EF4-FFF2-40B4-BE49-F238E27FC236}">
                <a16:creationId xmlns:a16="http://schemas.microsoft.com/office/drawing/2014/main" id="{6795D4DE-6927-4057-914F-8EEE09D41BDD}"/>
              </a:ext>
            </a:extLst>
          </p:cNvPr>
          <p:cNvSpPr>
            <a:spLocks noGrp="1"/>
          </p:cNvSpPr>
          <p:nvPr>
            <p:ph type="sldNum" sz="quarter" idx="12"/>
          </p:nvPr>
        </p:nvSpPr>
        <p:spPr/>
        <p:txBody>
          <a:bodyPr/>
          <a:lstStyle/>
          <a:p>
            <a:fld id="{0C913308-F349-4B6D-A68A-DD1791B4A57B}" type="slidenum">
              <a:rPr lang="zh-CN" altLang="en-US" smtClean="0"/>
              <a:pPr/>
              <a:t>36</a:t>
            </a:fld>
            <a:endParaRPr lang="zh-CN" altLang="en-US" dirty="0"/>
          </a:p>
        </p:txBody>
      </p:sp>
      <p:pic>
        <p:nvPicPr>
          <p:cNvPr id="9" name="Picture 4">
            <a:extLst>
              <a:ext uri="{FF2B5EF4-FFF2-40B4-BE49-F238E27FC236}">
                <a16:creationId xmlns:a16="http://schemas.microsoft.com/office/drawing/2014/main" id="{AA21D38F-D583-49FA-9251-34D8852DA52B}"/>
              </a:ext>
            </a:extLst>
          </p:cNvPr>
          <p:cNvPicPr>
            <a:picLocks noChangeAspect="1" noChangeArrowheads="1"/>
          </p:cNvPicPr>
          <p:nvPr/>
        </p:nvPicPr>
        <p:blipFill rotWithShape="1">
          <a:blip r:embed="rId2" cstate="print"/>
          <a:srcRect l="4974" r="9646" b="5501"/>
          <a:stretch/>
        </p:blipFill>
        <p:spPr>
          <a:xfrm>
            <a:off x="1163455" y="4182190"/>
            <a:ext cx="2956316" cy="2181369"/>
          </a:xfrm>
          <a:prstGeom prst="rect">
            <a:avLst/>
          </a:prstGeom>
        </p:spPr>
      </p:pic>
      <p:pic>
        <p:nvPicPr>
          <p:cNvPr id="10" name="Picture 6" descr="IMG_0061">
            <a:extLst>
              <a:ext uri="{FF2B5EF4-FFF2-40B4-BE49-F238E27FC236}">
                <a16:creationId xmlns:a16="http://schemas.microsoft.com/office/drawing/2014/main" id="{E141A415-669E-4B5D-A2A2-A28C1A838E5B}"/>
              </a:ext>
            </a:extLst>
          </p:cNvPr>
          <p:cNvPicPr>
            <a:picLocks noChangeAspect="1" noChangeArrowheads="1"/>
          </p:cNvPicPr>
          <p:nvPr/>
        </p:nvPicPr>
        <p:blipFill>
          <a:blip r:embed="rId3" cstate="print"/>
          <a:srcRect/>
          <a:stretch>
            <a:fillRect/>
          </a:stretch>
        </p:blipFill>
        <p:spPr bwMode="auto">
          <a:xfrm>
            <a:off x="992867" y="1420094"/>
            <a:ext cx="3014901" cy="2261791"/>
          </a:xfrm>
          <a:prstGeom prst="rect">
            <a:avLst/>
          </a:prstGeom>
          <a:noFill/>
        </p:spPr>
      </p:pic>
      <p:pic>
        <p:nvPicPr>
          <p:cNvPr id="11" name="图片 10">
            <a:extLst>
              <a:ext uri="{FF2B5EF4-FFF2-40B4-BE49-F238E27FC236}">
                <a16:creationId xmlns:a16="http://schemas.microsoft.com/office/drawing/2014/main" id="{CF904EC8-BE2D-499C-98DB-9338378B8BBC}"/>
              </a:ext>
            </a:extLst>
          </p:cNvPr>
          <p:cNvPicPr>
            <a:picLocks noChangeAspect="1"/>
          </p:cNvPicPr>
          <p:nvPr/>
        </p:nvPicPr>
        <p:blipFill>
          <a:blip r:embed="rId4" cstate="print"/>
          <a:srcRect t="8995" r="6349"/>
          <a:stretch>
            <a:fillRect/>
          </a:stretch>
        </p:blipFill>
        <p:spPr>
          <a:xfrm>
            <a:off x="4744482" y="4185090"/>
            <a:ext cx="2982416" cy="2173626"/>
          </a:xfrm>
          <a:prstGeom prst="rect">
            <a:avLst/>
          </a:prstGeom>
        </p:spPr>
      </p:pic>
      <p:pic>
        <p:nvPicPr>
          <p:cNvPr id="12" name="Picture 1028">
            <a:extLst>
              <a:ext uri="{FF2B5EF4-FFF2-40B4-BE49-F238E27FC236}">
                <a16:creationId xmlns:a16="http://schemas.microsoft.com/office/drawing/2014/main" id="{1E1DC564-111E-4DD6-9B11-8A8E05FA73D6}"/>
              </a:ext>
            </a:extLst>
          </p:cNvPr>
          <p:cNvPicPr>
            <a:picLocks noChangeAspect="1" noChangeArrowheads="1"/>
          </p:cNvPicPr>
          <p:nvPr/>
        </p:nvPicPr>
        <p:blipFill rotWithShape="1">
          <a:blip r:embed="rId5" cstate="print"/>
          <a:srcRect l="13402" r="5491" b="15246"/>
          <a:stretch/>
        </p:blipFill>
        <p:spPr>
          <a:xfrm>
            <a:off x="8129257" y="4218024"/>
            <a:ext cx="2703036" cy="2145535"/>
          </a:xfrm>
          <a:prstGeom prst="rect">
            <a:avLst/>
          </a:prstGeom>
          <a:noFill/>
          <a:ln/>
        </p:spPr>
      </p:pic>
      <p:sp>
        <p:nvSpPr>
          <p:cNvPr id="16" name="文本框 15">
            <a:extLst>
              <a:ext uri="{FF2B5EF4-FFF2-40B4-BE49-F238E27FC236}">
                <a16:creationId xmlns:a16="http://schemas.microsoft.com/office/drawing/2014/main" id="{F9440719-2E4F-41A8-8E0C-4DD96C5B5859}"/>
              </a:ext>
            </a:extLst>
          </p:cNvPr>
          <p:cNvSpPr txBox="1"/>
          <p:nvPr/>
        </p:nvSpPr>
        <p:spPr>
          <a:xfrm>
            <a:off x="1728292" y="3804506"/>
            <a:ext cx="1512168" cy="377682"/>
          </a:xfrm>
          <a:prstGeom prst="rect">
            <a:avLst/>
          </a:prstGeom>
          <a:solidFill>
            <a:srgbClr val="FFFFCC"/>
          </a:solidFill>
        </p:spPr>
        <p:txBody>
          <a:bodyPr wrap="square" rtlCol="0">
            <a:spAutoFit/>
          </a:bodyPr>
          <a:lstStyle/>
          <a:p>
            <a:pPr algn="ctr"/>
            <a:r>
              <a:rPr lang="zh-CN" altLang="en-US" dirty="0"/>
              <a:t>密封涂胶</a:t>
            </a:r>
          </a:p>
        </p:txBody>
      </p:sp>
      <p:sp>
        <p:nvSpPr>
          <p:cNvPr id="17" name="文本框 16">
            <a:extLst>
              <a:ext uri="{FF2B5EF4-FFF2-40B4-BE49-F238E27FC236}">
                <a16:creationId xmlns:a16="http://schemas.microsoft.com/office/drawing/2014/main" id="{E020A94A-5F42-4BB5-BF5F-8E415DA80597}"/>
              </a:ext>
            </a:extLst>
          </p:cNvPr>
          <p:cNvSpPr txBox="1"/>
          <p:nvPr/>
        </p:nvSpPr>
        <p:spPr>
          <a:xfrm>
            <a:off x="5479606" y="3758217"/>
            <a:ext cx="1512168" cy="369332"/>
          </a:xfrm>
          <a:prstGeom prst="rect">
            <a:avLst/>
          </a:prstGeom>
          <a:solidFill>
            <a:srgbClr val="FFFFCC"/>
          </a:solidFill>
        </p:spPr>
        <p:txBody>
          <a:bodyPr wrap="square" rtlCol="0">
            <a:spAutoFit/>
          </a:bodyPr>
          <a:lstStyle/>
          <a:p>
            <a:pPr algn="ctr"/>
            <a:r>
              <a:rPr lang="zh-CN" altLang="en-US" dirty="0"/>
              <a:t>安装前放</a:t>
            </a:r>
          </a:p>
        </p:txBody>
      </p:sp>
      <p:sp>
        <p:nvSpPr>
          <p:cNvPr id="18" name="文本框 17">
            <a:extLst>
              <a:ext uri="{FF2B5EF4-FFF2-40B4-BE49-F238E27FC236}">
                <a16:creationId xmlns:a16="http://schemas.microsoft.com/office/drawing/2014/main" id="{26351AAE-373F-4BC1-B1E6-617012BAA05F}"/>
              </a:ext>
            </a:extLst>
          </p:cNvPr>
          <p:cNvSpPr txBox="1"/>
          <p:nvPr/>
        </p:nvSpPr>
        <p:spPr>
          <a:xfrm>
            <a:off x="8741323" y="3810182"/>
            <a:ext cx="1512168" cy="377682"/>
          </a:xfrm>
          <a:prstGeom prst="rect">
            <a:avLst/>
          </a:prstGeom>
          <a:solidFill>
            <a:srgbClr val="FFFFCC"/>
          </a:solidFill>
        </p:spPr>
        <p:txBody>
          <a:bodyPr wrap="square" rtlCol="0">
            <a:spAutoFit/>
          </a:bodyPr>
          <a:lstStyle/>
          <a:p>
            <a:pPr algn="ctr"/>
            <a:r>
              <a:rPr lang="zh-CN" altLang="en-US" dirty="0"/>
              <a:t>安装到</a:t>
            </a:r>
            <a:r>
              <a:rPr lang="en-US" altLang="zh-CN" dirty="0"/>
              <a:t>BESIII</a:t>
            </a:r>
            <a:endParaRPr lang="zh-CN" altLang="en-US" dirty="0"/>
          </a:p>
        </p:txBody>
      </p:sp>
      <p:pic>
        <p:nvPicPr>
          <p:cNvPr id="19" name="Picture 5">
            <a:extLst>
              <a:ext uri="{FF2B5EF4-FFF2-40B4-BE49-F238E27FC236}">
                <a16:creationId xmlns:a16="http://schemas.microsoft.com/office/drawing/2014/main" id="{5CD40375-74CB-49B5-9EA1-53D2386980CB}"/>
              </a:ext>
            </a:extLst>
          </p:cNvPr>
          <p:cNvPicPr>
            <a:picLocks noChangeAspect="1" noChangeArrowheads="1"/>
          </p:cNvPicPr>
          <p:nvPr/>
        </p:nvPicPr>
        <p:blipFill>
          <a:blip r:embed="rId6" cstate="print"/>
          <a:srcRect/>
          <a:stretch>
            <a:fillRect/>
          </a:stretch>
        </p:blipFill>
        <p:spPr bwMode="auto">
          <a:xfrm>
            <a:off x="4119771" y="1338316"/>
            <a:ext cx="3142083" cy="2356249"/>
          </a:xfrm>
          <a:prstGeom prst="rect">
            <a:avLst/>
          </a:prstGeom>
          <a:noFill/>
          <a:ln w="9525">
            <a:noFill/>
            <a:miter lim="800000"/>
            <a:headEnd/>
            <a:tailEnd/>
          </a:ln>
          <a:effectLst/>
        </p:spPr>
      </p:pic>
      <p:sp>
        <p:nvSpPr>
          <p:cNvPr id="15" name="文本框 14">
            <a:extLst>
              <a:ext uri="{FF2B5EF4-FFF2-40B4-BE49-F238E27FC236}">
                <a16:creationId xmlns:a16="http://schemas.microsoft.com/office/drawing/2014/main" id="{8D2C19B5-9DF9-4F68-9711-2DFEA5C305FF}"/>
              </a:ext>
            </a:extLst>
          </p:cNvPr>
          <p:cNvSpPr txBox="1"/>
          <p:nvPr/>
        </p:nvSpPr>
        <p:spPr>
          <a:xfrm>
            <a:off x="2784460" y="1038491"/>
            <a:ext cx="2704626" cy="369332"/>
          </a:xfrm>
          <a:prstGeom prst="rect">
            <a:avLst/>
          </a:prstGeom>
          <a:solidFill>
            <a:srgbClr val="FFFFCC"/>
          </a:solidFill>
        </p:spPr>
        <p:txBody>
          <a:bodyPr wrap="square" rtlCol="0">
            <a:spAutoFit/>
          </a:bodyPr>
          <a:lstStyle/>
          <a:p>
            <a:pPr algn="ctr"/>
            <a:r>
              <a:rPr lang="zh-CN" altLang="en-US" dirty="0"/>
              <a:t>静电共振法测量丝张力</a:t>
            </a:r>
          </a:p>
        </p:txBody>
      </p:sp>
      <p:pic>
        <p:nvPicPr>
          <p:cNvPr id="20" name="Picture 2" descr="D:\wulh\no1\wulh\photo\innerchamber\chen\DSCN1622.JPG">
            <a:extLst>
              <a:ext uri="{FF2B5EF4-FFF2-40B4-BE49-F238E27FC236}">
                <a16:creationId xmlns:a16="http://schemas.microsoft.com/office/drawing/2014/main" id="{AE214840-5F5E-4F2E-B011-FEAE8BD4CEA2}"/>
              </a:ext>
            </a:extLst>
          </p:cNvPr>
          <p:cNvPicPr>
            <a:picLocks noChangeAspect="1" noChangeArrowheads="1"/>
          </p:cNvPicPr>
          <p:nvPr/>
        </p:nvPicPr>
        <p:blipFill>
          <a:blip r:embed="rId7" cstate="print"/>
          <a:srcRect/>
          <a:stretch>
            <a:fillRect/>
          </a:stretch>
        </p:blipFill>
        <p:spPr bwMode="auto">
          <a:xfrm>
            <a:off x="7851203" y="1407823"/>
            <a:ext cx="2956316" cy="2217237"/>
          </a:xfrm>
          <a:prstGeom prst="rect">
            <a:avLst/>
          </a:prstGeom>
          <a:noFill/>
        </p:spPr>
      </p:pic>
      <p:sp>
        <p:nvSpPr>
          <p:cNvPr id="21" name="文本框 20">
            <a:extLst>
              <a:ext uri="{FF2B5EF4-FFF2-40B4-BE49-F238E27FC236}">
                <a16:creationId xmlns:a16="http://schemas.microsoft.com/office/drawing/2014/main" id="{305FEC49-3C0B-42F4-8AE9-5AC9484591DD}"/>
              </a:ext>
            </a:extLst>
          </p:cNvPr>
          <p:cNvSpPr txBox="1"/>
          <p:nvPr/>
        </p:nvSpPr>
        <p:spPr>
          <a:xfrm>
            <a:off x="8581287" y="1037724"/>
            <a:ext cx="1512168" cy="369332"/>
          </a:xfrm>
          <a:prstGeom prst="rect">
            <a:avLst/>
          </a:prstGeom>
          <a:solidFill>
            <a:srgbClr val="FFFFCC"/>
          </a:solidFill>
        </p:spPr>
        <p:txBody>
          <a:bodyPr wrap="square" rtlCol="0">
            <a:spAutoFit/>
          </a:bodyPr>
          <a:lstStyle/>
          <a:p>
            <a:pPr algn="ctr"/>
            <a:r>
              <a:rPr lang="zh-CN" altLang="en-US" dirty="0"/>
              <a:t>内室安装</a:t>
            </a:r>
          </a:p>
        </p:txBody>
      </p:sp>
    </p:spTree>
    <p:extLst>
      <p:ext uri="{BB962C8B-B14F-4D97-AF65-F5344CB8AC3E}">
        <p14:creationId xmlns:p14="http://schemas.microsoft.com/office/powerpoint/2010/main" val="1872732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0B119CC-3840-4ECE-8FE3-CECABCAC8E32}"/>
              </a:ext>
            </a:extLst>
          </p:cNvPr>
          <p:cNvSpPr>
            <a:spLocks noGrp="1"/>
          </p:cNvSpPr>
          <p:nvPr>
            <p:ph type="title"/>
          </p:nvPr>
        </p:nvSpPr>
        <p:spPr/>
        <p:txBody>
          <a:bodyPr/>
          <a:lstStyle/>
          <a:p>
            <a:r>
              <a:rPr lang="zh-CN" altLang="en-US" dirty="0"/>
              <a:t>电子学测量</a:t>
            </a:r>
          </a:p>
        </p:txBody>
      </p:sp>
      <p:sp>
        <p:nvSpPr>
          <p:cNvPr id="2" name="灯片编号占位符 1">
            <a:extLst>
              <a:ext uri="{FF2B5EF4-FFF2-40B4-BE49-F238E27FC236}">
                <a16:creationId xmlns:a16="http://schemas.microsoft.com/office/drawing/2014/main" id="{9BEAE7C9-C119-4979-AEAF-9C660FCBC9C6}"/>
              </a:ext>
            </a:extLst>
          </p:cNvPr>
          <p:cNvSpPr>
            <a:spLocks noGrp="1"/>
          </p:cNvSpPr>
          <p:nvPr>
            <p:ph type="sldNum" sz="quarter" idx="12"/>
          </p:nvPr>
        </p:nvSpPr>
        <p:spPr>
          <a:xfrm>
            <a:off x="9552384" y="6324826"/>
            <a:ext cx="2133600" cy="365125"/>
          </a:xfrm>
        </p:spPr>
        <p:txBody>
          <a:bodyPr/>
          <a:lstStyle/>
          <a:p>
            <a:fld id="{0C913308-F349-4B6D-A68A-DD1791B4A57B}" type="slidenum">
              <a:rPr lang="zh-CN" altLang="en-US" smtClean="0"/>
              <a:pPr/>
              <a:t>37</a:t>
            </a:fld>
            <a:endParaRPr lang="zh-CN" altLang="en-US" dirty="0"/>
          </a:p>
        </p:txBody>
      </p:sp>
      <p:pic>
        <p:nvPicPr>
          <p:cNvPr id="24" name="Picture 9">
            <a:extLst>
              <a:ext uri="{FF2B5EF4-FFF2-40B4-BE49-F238E27FC236}">
                <a16:creationId xmlns:a16="http://schemas.microsoft.com/office/drawing/2014/main" id="{A9733A03-F4AA-48CC-A4BE-6A25DA5CDC7B}"/>
              </a:ext>
            </a:extLst>
          </p:cNvPr>
          <p:cNvPicPr>
            <a:picLocks noChangeAspect="1" noChangeArrowheads="1"/>
          </p:cNvPicPr>
          <p:nvPr/>
        </p:nvPicPr>
        <p:blipFill rotWithShape="1">
          <a:blip r:embed="rId2" cstate="print"/>
          <a:srcRect l="3501" t="9695" r="6299" b="8025"/>
          <a:stretch/>
        </p:blipFill>
        <p:spPr bwMode="auto">
          <a:xfrm>
            <a:off x="1330128" y="4796429"/>
            <a:ext cx="2604422" cy="1497447"/>
          </a:xfrm>
          <a:prstGeom prst="rect">
            <a:avLst/>
          </a:prstGeom>
          <a:noFill/>
        </p:spPr>
      </p:pic>
      <p:sp>
        <p:nvSpPr>
          <p:cNvPr id="25" name="矩形 24">
            <a:extLst>
              <a:ext uri="{FF2B5EF4-FFF2-40B4-BE49-F238E27FC236}">
                <a16:creationId xmlns:a16="http://schemas.microsoft.com/office/drawing/2014/main" id="{0C9211B4-F952-4C11-8FE5-2AAE9C181543}"/>
              </a:ext>
            </a:extLst>
          </p:cNvPr>
          <p:cNvSpPr/>
          <p:nvPr/>
        </p:nvSpPr>
        <p:spPr>
          <a:xfrm>
            <a:off x="1199057" y="3563694"/>
            <a:ext cx="2841267" cy="954107"/>
          </a:xfrm>
          <a:prstGeom prst="rect">
            <a:avLst/>
          </a:prstGeom>
        </p:spPr>
        <p:txBody>
          <a:bodyPr wrap="square">
            <a:spAutoFit/>
          </a:bodyPr>
          <a:lstStyle/>
          <a:p>
            <a:r>
              <a:rPr lang="zh-CN" altLang="zh-CN" sz="1400" dirty="0"/>
              <a:t>粒子穿过漂移室时，</a:t>
            </a:r>
            <a:r>
              <a:rPr lang="zh-CN" altLang="en-US" sz="1400" dirty="0"/>
              <a:t>信号丝上产生的</a:t>
            </a:r>
            <a:r>
              <a:rPr lang="zh-CN" altLang="zh-CN" sz="1400" dirty="0"/>
              <a:t>信号十分微弱（</a:t>
            </a:r>
            <a:r>
              <a:rPr lang="en-US" altLang="zh-CN" sz="1400" dirty="0" err="1"/>
              <a:t>μA</a:t>
            </a:r>
            <a:r>
              <a:rPr lang="zh-CN" altLang="zh-CN" sz="1400" dirty="0"/>
              <a:t>量级），</a:t>
            </a:r>
            <a:r>
              <a:rPr lang="zh-CN" altLang="en-US" sz="1400" dirty="0"/>
              <a:t>必须先进性</a:t>
            </a:r>
            <a:r>
              <a:rPr lang="zh-CN" altLang="zh-CN" sz="1400" dirty="0"/>
              <a:t>适当</a:t>
            </a:r>
            <a:r>
              <a:rPr lang="zh-CN" altLang="en-US" sz="1400" dirty="0"/>
              <a:t>的</a:t>
            </a:r>
            <a:r>
              <a:rPr lang="zh-CN" altLang="zh-CN" sz="1400" dirty="0"/>
              <a:t>预放大，才能</a:t>
            </a:r>
            <a:r>
              <a:rPr lang="zh-CN" altLang="en-US" sz="1400" dirty="0"/>
              <a:t>满足</a:t>
            </a:r>
            <a:r>
              <a:rPr lang="zh-CN" altLang="zh-CN" sz="1400" dirty="0"/>
              <a:t>后续电路处理的需要</a:t>
            </a:r>
            <a:endParaRPr lang="zh-CN" altLang="en-US" sz="1400" dirty="0"/>
          </a:p>
        </p:txBody>
      </p:sp>
      <p:sp>
        <p:nvSpPr>
          <p:cNvPr id="26" name="文本框 25">
            <a:extLst>
              <a:ext uri="{FF2B5EF4-FFF2-40B4-BE49-F238E27FC236}">
                <a16:creationId xmlns:a16="http://schemas.microsoft.com/office/drawing/2014/main" id="{105D0D9A-2B54-4D59-8BD2-3A73BED70E75}"/>
              </a:ext>
            </a:extLst>
          </p:cNvPr>
          <p:cNvSpPr txBox="1"/>
          <p:nvPr/>
        </p:nvSpPr>
        <p:spPr>
          <a:xfrm>
            <a:off x="1773392" y="3074428"/>
            <a:ext cx="1656184" cy="369332"/>
          </a:xfrm>
          <a:prstGeom prst="rect">
            <a:avLst/>
          </a:prstGeom>
          <a:noFill/>
        </p:spPr>
        <p:txBody>
          <a:bodyPr wrap="square" rtlCol="0">
            <a:spAutoFit/>
          </a:bodyPr>
          <a:lstStyle/>
          <a:p>
            <a:pPr algn="ctr"/>
            <a:r>
              <a:rPr lang="zh-CN" altLang="en-US" b="1" dirty="0">
                <a:solidFill>
                  <a:srgbClr val="0066CC"/>
                </a:solidFill>
              </a:rPr>
              <a:t>前置放大器</a:t>
            </a:r>
          </a:p>
        </p:txBody>
      </p:sp>
      <p:pic>
        <p:nvPicPr>
          <p:cNvPr id="27" name="Picture 4">
            <a:extLst>
              <a:ext uri="{FF2B5EF4-FFF2-40B4-BE49-F238E27FC236}">
                <a16:creationId xmlns:a16="http://schemas.microsoft.com/office/drawing/2014/main" id="{8F2B0154-8D22-4A00-A320-9578CCD9848F}"/>
              </a:ext>
            </a:extLst>
          </p:cNvPr>
          <p:cNvPicPr>
            <a:picLocks noChangeAspect="1" noChangeArrowheads="1"/>
          </p:cNvPicPr>
          <p:nvPr/>
        </p:nvPicPr>
        <p:blipFill>
          <a:blip r:embed="rId3" cstate="print"/>
          <a:srcRect/>
          <a:stretch>
            <a:fillRect/>
          </a:stretch>
        </p:blipFill>
        <p:spPr bwMode="auto">
          <a:xfrm>
            <a:off x="4440735" y="4517801"/>
            <a:ext cx="2841267" cy="2088571"/>
          </a:xfrm>
          <a:prstGeom prst="rect">
            <a:avLst/>
          </a:prstGeom>
          <a:noFill/>
          <a:ln w="9525">
            <a:noFill/>
            <a:miter lim="800000"/>
            <a:headEnd/>
            <a:tailEnd/>
          </a:ln>
        </p:spPr>
      </p:pic>
      <p:pic>
        <p:nvPicPr>
          <p:cNvPr id="28" name="Picture 2">
            <a:extLst>
              <a:ext uri="{FF2B5EF4-FFF2-40B4-BE49-F238E27FC236}">
                <a16:creationId xmlns:a16="http://schemas.microsoft.com/office/drawing/2014/main" id="{C2EF476D-AD70-49D2-ACF1-CDD0201E8428}"/>
              </a:ext>
            </a:extLst>
          </p:cNvPr>
          <p:cNvPicPr>
            <a:picLocks noChangeAspect="1" noChangeArrowheads="1"/>
          </p:cNvPicPr>
          <p:nvPr/>
        </p:nvPicPr>
        <p:blipFill rotWithShape="1">
          <a:blip r:embed="rId4" cstate="print"/>
          <a:srcRect l="29428" r="1175"/>
          <a:stretch/>
        </p:blipFill>
        <p:spPr bwMode="auto">
          <a:xfrm>
            <a:off x="7880515" y="4750418"/>
            <a:ext cx="3058641" cy="1341572"/>
          </a:xfrm>
          <a:prstGeom prst="rect">
            <a:avLst/>
          </a:prstGeom>
          <a:noFill/>
          <a:ln w="9525">
            <a:noFill/>
            <a:miter lim="800000"/>
            <a:headEnd/>
            <a:tailEnd/>
          </a:ln>
        </p:spPr>
      </p:pic>
      <p:sp>
        <p:nvSpPr>
          <p:cNvPr id="32" name="文本框 31">
            <a:extLst>
              <a:ext uri="{FF2B5EF4-FFF2-40B4-BE49-F238E27FC236}">
                <a16:creationId xmlns:a16="http://schemas.microsoft.com/office/drawing/2014/main" id="{ED59D16A-A01C-45E6-A056-CA3456933C9F}"/>
              </a:ext>
            </a:extLst>
          </p:cNvPr>
          <p:cNvSpPr txBox="1"/>
          <p:nvPr/>
        </p:nvSpPr>
        <p:spPr>
          <a:xfrm>
            <a:off x="5027304" y="3099082"/>
            <a:ext cx="1656184" cy="369332"/>
          </a:xfrm>
          <a:prstGeom prst="rect">
            <a:avLst/>
          </a:prstGeom>
          <a:noFill/>
        </p:spPr>
        <p:txBody>
          <a:bodyPr wrap="square" rtlCol="0">
            <a:spAutoFit/>
          </a:bodyPr>
          <a:lstStyle/>
          <a:p>
            <a:pPr algn="ctr"/>
            <a:r>
              <a:rPr lang="zh-CN" altLang="en-US" b="1" dirty="0">
                <a:solidFill>
                  <a:srgbClr val="0066CC"/>
                </a:solidFill>
              </a:rPr>
              <a:t>时间测量</a:t>
            </a:r>
          </a:p>
        </p:txBody>
      </p:sp>
      <p:grpSp>
        <p:nvGrpSpPr>
          <p:cNvPr id="36" name="组合 35">
            <a:extLst>
              <a:ext uri="{FF2B5EF4-FFF2-40B4-BE49-F238E27FC236}">
                <a16:creationId xmlns:a16="http://schemas.microsoft.com/office/drawing/2014/main" id="{701C5402-E31F-4A9A-88B1-17AC0A005C90}"/>
              </a:ext>
            </a:extLst>
          </p:cNvPr>
          <p:cNvGrpSpPr/>
          <p:nvPr/>
        </p:nvGrpSpPr>
        <p:grpSpPr>
          <a:xfrm>
            <a:off x="2855640" y="1160719"/>
            <a:ext cx="6336704" cy="1439862"/>
            <a:chOff x="827584" y="1195696"/>
            <a:chExt cx="6336704" cy="1439862"/>
          </a:xfrm>
        </p:grpSpPr>
        <p:sp>
          <p:nvSpPr>
            <p:cNvPr id="6" name="Line 15">
              <a:extLst>
                <a:ext uri="{FF2B5EF4-FFF2-40B4-BE49-F238E27FC236}">
                  <a16:creationId xmlns:a16="http://schemas.microsoft.com/office/drawing/2014/main" id="{FC820A14-3069-48D8-8102-C2DE24D0B776}"/>
                </a:ext>
              </a:extLst>
            </p:cNvPr>
            <p:cNvSpPr>
              <a:spLocks noChangeShapeType="1"/>
            </p:cNvSpPr>
            <p:nvPr/>
          </p:nvSpPr>
          <p:spPr bwMode="auto">
            <a:xfrm>
              <a:off x="2556372" y="1917477"/>
              <a:ext cx="503238" cy="0"/>
            </a:xfrm>
            <a:prstGeom prst="line">
              <a:avLst/>
            </a:prstGeom>
            <a:noFill/>
            <a:ln w="9525">
              <a:solidFill>
                <a:schemeClr val="tx1"/>
              </a:solidFill>
              <a:round/>
              <a:headEnd type="none" w="med" len="med"/>
              <a:tailEnd type="none" w="med" len="med"/>
            </a:ln>
          </p:spPr>
          <p:txBody>
            <a:bodyPr/>
            <a:lstStyle/>
            <a:p>
              <a:endParaRPr lang="zh-CN" altLang="en-US"/>
            </a:p>
          </p:txBody>
        </p:sp>
        <p:sp>
          <p:nvSpPr>
            <p:cNvPr id="7" name="AutoShape 16">
              <a:extLst>
                <a:ext uri="{FF2B5EF4-FFF2-40B4-BE49-F238E27FC236}">
                  <a16:creationId xmlns:a16="http://schemas.microsoft.com/office/drawing/2014/main" id="{FD05813C-7E5E-4C7D-89D9-66BDEE750964}"/>
                </a:ext>
              </a:extLst>
            </p:cNvPr>
            <p:cNvSpPr>
              <a:spLocks noChangeArrowheads="1"/>
            </p:cNvSpPr>
            <p:nvPr/>
          </p:nvSpPr>
          <p:spPr bwMode="auto">
            <a:xfrm>
              <a:off x="3779912" y="2203758"/>
              <a:ext cx="936625" cy="431800"/>
            </a:xfrm>
            <a:prstGeom prst="flowChartProcess">
              <a:avLst/>
            </a:prstGeom>
            <a:solidFill>
              <a:srgbClr val="BBE0E3"/>
            </a:solidFill>
            <a:ln w="9525">
              <a:solidFill>
                <a:schemeClr val="tx1"/>
              </a:solidFill>
              <a:miter lim="800000"/>
              <a:headEnd/>
              <a:tailEnd/>
            </a:ln>
          </p:spPr>
          <p:txBody>
            <a:bodyPr wrap="none" anchor="ctr"/>
            <a:lstStyle/>
            <a:p>
              <a:pPr algn="ctr"/>
              <a:r>
                <a:rPr lang="en-US" altLang="zh-CN" sz="2000"/>
                <a:t>TDC</a:t>
              </a:r>
            </a:p>
          </p:txBody>
        </p:sp>
        <p:sp>
          <p:nvSpPr>
            <p:cNvPr id="10" name="Line 19">
              <a:extLst>
                <a:ext uri="{FF2B5EF4-FFF2-40B4-BE49-F238E27FC236}">
                  <a16:creationId xmlns:a16="http://schemas.microsoft.com/office/drawing/2014/main" id="{83311005-1CF4-4D4E-98D6-E708F0358FCE}"/>
                </a:ext>
              </a:extLst>
            </p:cNvPr>
            <p:cNvSpPr>
              <a:spLocks noChangeShapeType="1"/>
            </p:cNvSpPr>
            <p:nvPr/>
          </p:nvSpPr>
          <p:spPr bwMode="auto">
            <a:xfrm>
              <a:off x="3059610" y="1411596"/>
              <a:ext cx="720303" cy="0"/>
            </a:xfrm>
            <a:prstGeom prst="line">
              <a:avLst/>
            </a:prstGeom>
            <a:noFill/>
            <a:ln w="9525">
              <a:solidFill>
                <a:schemeClr val="tx1"/>
              </a:solidFill>
              <a:round/>
              <a:headEnd/>
              <a:tailEnd type="triangle" w="med" len="med"/>
            </a:ln>
          </p:spPr>
          <p:txBody>
            <a:bodyPr/>
            <a:lstStyle/>
            <a:p>
              <a:endParaRPr lang="zh-CN" altLang="en-US"/>
            </a:p>
          </p:txBody>
        </p:sp>
        <p:sp>
          <p:nvSpPr>
            <p:cNvPr id="13" name="Line 22">
              <a:extLst>
                <a:ext uri="{FF2B5EF4-FFF2-40B4-BE49-F238E27FC236}">
                  <a16:creationId xmlns:a16="http://schemas.microsoft.com/office/drawing/2014/main" id="{F51FC7EC-0C9A-41D8-8D4D-D326B376BD50}"/>
                </a:ext>
              </a:extLst>
            </p:cNvPr>
            <p:cNvSpPr>
              <a:spLocks noChangeShapeType="1"/>
            </p:cNvSpPr>
            <p:nvPr/>
          </p:nvSpPr>
          <p:spPr bwMode="auto">
            <a:xfrm>
              <a:off x="3059610" y="2419658"/>
              <a:ext cx="720303" cy="0"/>
            </a:xfrm>
            <a:prstGeom prst="line">
              <a:avLst/>
            </a:prstGeom>
            <a:noFill/>
            <a:ln w="9525">
              <a:solidFill>
                <a:schemeClr val="tx1"/>
              </a:solidFill>
              <a:round/>
              <a:headEnd/>
              <a:tailEnd type="triangle" w="med" len="med"/>
            </a:ln>
          </p:spPr>
          <p:txBody>
            <a:bodyPr/>
            <a:lstStyle/>
            <a:p>
              <a:endParaRPr lang="zh-CN" altLang="en-US"/>
            </a:p>
          </p:txBody>
        </p:sp>
        <p:sp>
          <p:nvSpPr>
            <p:cNvPr id="14" name="Text Box 23">
              <a:extLst>
                <a:ext uri="{FF2B5EF4-FFF2-40B4-BE49-F238E27FC236}">
                  <a16:creationId xmlns:a16="http://schemas.microsoft.com/office/drawing/2014/main" id="{CB9A1354-63F0-435E-BD39-B58F58F0E615}"/>
                </a:ext>
              </a:extLst>
            </p:cNvPr>
            <p:cNvSpPr txBox="1">
              <a:spLocks noChangeArrowheads="1"/>
            </p:cNvSpPr>
            <p:nvPr/>
          </p:nvSpPr>
          <p:spPr bwMode="auto">
            <a:xfrm>
              <a:off x="5148338" y="1232290"/>
              <a:ext cx="2015950" cy="369332"/>
            </a:xfrm>
            <a:prstGeom prst="rect">
              <a:avLst/>
            </a:prstGeom>
            <a:noFill/>
            <a:ln w="9525">
              <a:noFill/>
              <a:miter lim="800000"/>
              <a:headEnd/>
              <a:tailEnd/>
            </a:ln>
          </p:spPr>
          <p:txBody>
            <a:bodyPr wrap="square">
              <a:spAutoFit/>
            </a:bodyPr>
            <a:lstStyle/>
            <a:p>
              <a:pPr>
                <a:spcBef>
                  <a:spcPct val="50000"/>
                </a:spcBef>
              </a:pPr>
              <a:r>
                <a:rPr lang="zh-CN" altLang="en-US" dirty="0">
                  <a:latin typeface="Times New Roman" pitchFamily="18" charset="0"/>
                </a:rPr>
                <a:t>电荷测量 </a:t>
              </a:r>
              <a:r>
                <a:rPr lang="en-US" altLang="zh-CN" dirty="0">
                  <a:latin typeface="Times New Roman" pitchFamily="18" charset="0"/>
                  <a:sym typeface="Wingdings" panose="05000000000000000000" pitchFamily="2" charset="2"/>
                </a:rPr>
                <a:t> </a:t>
              </a:r>
              <a:r>
                <a:rPr lang="en-US" altLang="zh-CN" dirty="0" err="1">
                  <a:latin typeface="Times New Roman" pitchFamily="18" charset="0"/>
                </a:rPr>
                <a:t>dE</a:t>
              </a:r>
              <a:r>
                <a:rPr lang="en-US" altLang="zh-CN" dirty="0">
                  <a:latin typeface="Times New Roman" pitchFamily="18" charset="0"/>
                </a:rPr>
                <a:t>/dx</a:t>
              </a:r>
              <a:endParaRPr lang="zh-CN" altLang="en-US" dirty="0">
                <a:latin typeface="宋体" charset="-122"/>
              </a:endParaRPr>
            </a:p>
          </p:txBody>
        </p:sp>
        <p:sp>
          <p:nvSpPr>
            <p:cNvPr id="15" name="Text Box 24">
              <a:extLst>
                <a:ext uri="{FF2B5EF4-FFF2-40B4-BE49-F238E27FC236}">
                  <a16:creationId xmlns:a16="http://schemas.microsoft.com/office/drawing/2014/main" id="{5040D10E-4653-4E52-98F7-F0CA871F5251}"/>
                </a:ext>
              </a:extLst>
            </p:cNvPr>
            <p:cNvSpPr txBox="1">
              <a:spLocks noChangeArrowheads="1"/>
            </p:cNvSpPr>
            <p:nvPr/>
          </p:nvSpPr>
          <p:spPr bwMode="auto">
            <a:xfrm>
              <a:off x="5148338" y="2203758"/>
              <a:ext cx="2015950" cy="369332"/>
            </a:xfrm>
            <a:prstGeom prst="rect">
              <a:avLst/>
            </a:prstGeom>
            <a:noFill/>
            <a:ln w="9525">
              <a:noFill/>
              <a:miter lim="800000"/>
              <a:headEnd/>
              <a:tailEnd/>
            </a:ln>
          </p:spPr>
          <p:txBody>
            <a:bodyPr wrap="square">
              <a:spAutoFit/>
            </a:bodyPr>
            <a:lstStyle/>
            <a:p>
              <a:pPr>
                <a:spcBef>
                  <a:spcPct val="50000"/>
                </a:spcBef>
              </a:pPr>
              <a:r>
                <a:rPr lang="zh-CN" altLang="en-US" dirty="0">
                  <a:latin typeface="Times New Roman" pitchFamily="18" charset="0"/>
                </a:rPr>
                <a:t>时间测量 </a:t>
              </a:r>
              <a:r>
                <a:rPr lang="en-US" altLang="zh-CN" dirty="0">
                  <a:latin typeface="Times New Roman" pitchFamily="18" charset="0"/>
                  <a:sym typeface="Wingdings" panose="05000000000000000000" pitchFamily="2" charset="2"/>
                </a:rPr>
                <a:t> </a:t>
              </a:r>
              <a:r>
                <a:rPr lang="zh-CN" altLang="en-US" dirty="0">
                  <a:latin typeface="Times New Roman" pitchFamily="18" charset="0"/>
                </a:rPr>
                <a:t>径迹</a:t>
              </a:r>
            </a:p>
          </p:txBody>
        </p:sp>
        <p:sp>
          <p:nvSpPr>
            <p:cNvPr id="16" name="AutoShape 25">
              <a:extLst>
                <a:ext uri="{FF2B5EF4-FFF2-40B4-BE49-F238E27FC236}">
                  <a16:creationId xmlns:a16="http://schemas.microsoft.com/office/drawing/2014/main" id="{3B4F556A-F7BD-478A-807A-53B76762B4AE}"/>
                </a:ext>
              </a:extLst>
            </p:cNvPr>
            <p:cNvSpPr>
              <a:spLocks noChangeArrowheads="1"/>
            </p:cNvSpPr>
            <p:nvPr/>
          </p:nvSpPr>
          <p:spPr bwMode="auto">
            <a:xfrm rot="5400000">
              <a:off x="1981697" y="1628552"/>
              <a:ext cx="647700" cy="576263"/>
            </a:xfrm>
            <a:prstGeom prst="triangle">
              <a:avLst>
                <a:gd name="adj" fmla="val 50000"/>
              </a:avLst>
            </a:prstGeom>
            <a:solidFill>
              <a:srgbClr val="BBE0E3"/>
            </a:solidFill>
            <a:ln w="9525">
              <a:solidFill>
                <a:schemeClr val="tx1"/>
              </a:solidFill>
              <a:miter lim="800000"/>
              <a:headEnd/>
              <a:tailEnd/>
            </a:ln>
          </p:spPr>
          <p:txBody>
            <a:bodyPr wrap="none" anchor="ctr"/>
            <a:lstStyle/>
            <a:p>
              <a:endParaRPr lang="zh-CN" altLang="en-US"/>
            </a:p>
          </p:txBody>
        </p:sp>
        <p:sp>
          <p:nvSpPr>
            <p:cNvPr id="17" name="Freeform 26">
              <a:extLst>
                <a:ext uri="{FF2B5EF4-FFF2-40B4-BE49-F238E27FC236}">
                  <a16:creationId xmlns:a16="http://schemas.microsoft.com/office/drawing/2014/main" id="{2419B646-FD3A-4054-9E46-827BEEB99FDA}"/>
                </a:ext>
              </a:extLst>
            </p:cNvPr>
            <p:cNvSpPr>
              <a:spLocks/>
            </p:cNvSpPr>
            <p:nvPr/>
          </p:nvSpPr>
          <p:spPr bwMode="auto">
            <a:xfrm>
              <a:off x="900609" y="1844452"/>
              <a:ext cx="647700" cy="503237"/>
            </a:xfrm>
            <a:custGeom>
              <a:avLst/>
              <a:gdLst>
                <a:gd name="T0" fmla="*/ 0 w 1406"/>
                <a:gd name="T1" fmla="*/ 0 h 1232"/>
                <a:gd name="T2" fmla="*/ 39 w 1406"/>
                <a:gd name="T3" fmla="*/ 23 h 1232"/>
                <a:gd name="T4" fmla="*/ 79 w 1406"/>
                <a:gd name="T5" fmla="*/ 82 h 1232"/>
                <a:gd name="T6" fmla="*/ 105 w 1406"/>
                <a:gd name="T7" fmla="*/ 175 h 1232"/>
                <a:gd name="T8" fmla="*/ 131 w 1406"/>
                <a:gd name="T9" fmla="*/ 292 h 1232"/>
                <a:gd name="T10" fmla="*/ 158 w 1406"/>
                <a:gd name="T11" fmla="*/ 303 h 1232"/>
                <a:gd name="T12" fmla="*/ 184 w 1406"/>
                <a:gd name="T13" fmla="*/ 210 h 1232"/>
                <a:gd name="T14" fmla="*/ 210 w 1406"/>
                <a:gd name="T15" fmla="*/ 117 h 1232"/>
                <a:gd name="T16" fmla="*/ 250 w 1406"/>
                <a:gd name="T17" fmla="*/ 70 h 1232"/>
                <a:gd name="T18" fmla="*/ 303 w 1406"/>
                <a:gd name="T19" fmla="*/ 35 h 1232"/>
                <a:gd name="T20" fmla="*/ 355 w 1406"/>
                <a:gd name="T21" fmla="*/ 12 h 1232"/>
                <a:gd name="T22" fmla="*/ 408 w 1406"/>
                <a:gd name="T23" fmla="*/ 0 h 1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6"/>
                <a:gd name="T37" fmla="*/ 0 h 1232"/>
                <a:gd name="T38" fmla="*/ 1406 w 1406"/>
                <a:gd name="T39" fmla="*/ 1232 h 12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6" h="1232">
                  <a:moveTo>
                    <a:pt x="0" y="0"/>
                  </a:moveTo>
                  <a:cubicBezTo>
                    <a:pt x="45" y="19"/>
                    <a:pt x="91" y="38"/>
                    <a:pt x="136" y="91"/>
                  </a:cubicBezTo>
                  <a:cubicBezTo>
                    <a:pt x="181" y="144"/>
                    <a:pt x="234" y="219"/>
                    <a:pt x="272" y="317"/>
                  </a:cubicBezTo>
                  <a:cubicBezTo>
                    <a:pt x="310" y="415"/>
                    <a:pt x="333" y="544"/>
                    <a:pt x="363" y="680"/>
                  </a:cubicBezTo>
                  <a:cubicBezTo>
                    <a:pt x="393" y="816"/>
                    <a:pt x="423" y="1051"/>
                    <a:pt x="453" y="1134"/>
                  </a:cubicBezTo>
                  <a:cubicBezTo>
                    <a:pt x="483" y="1217"/>
                    <a:pt x="514" y="1232"/>
                    <a:pt x="544" y="1179"/>
                  </a:cubicBezTo>
                  <a:cubicBezTo>
                    <a:pt x="574" y="1126"/>
                    <a:pt x="605" y="937"/>
                    <a:pt x="635" y="816"/>
                  </a:cubicBezTo>
                  <a:cubicBezTo>
                    <a:pt x="665" y="695"/>
                    <a:pt x="687" y="544"/>
                    <a:pt x="725" y="453"/>
                  </a:cubicBezTo>
                  <a:cubicBezTo>
                    <a:pt x="763" y="362"/>
                    <a:pt x="808" y="325"/>
                    <a:pt x="861" y="272"/>
                  </a:cubicBezTo>
                  <a:cubicBezTo>
                    <a:pt x="914" y="219"/>
                    <a:pt x="983" y="174"/>
                    <a:pt x="1043" y="136"/>
                  </a:cubicBezTo>
                  <a:cubicBezTo>
                    <a:pt x="1103" y="98"/>
                    <a:pt x="1163" y="68"/>
                    <a:pt x="1224" y="45"/>
                  </a:cubicBezTo>
                  <a:cubicBezTo>
                    <a:pt x="1285" y="22"/>
                    <a:pt x="1376" y="7"/>
                    <a:pt x="1406" y="0"/>
                  </a:cubicBezTo>
                </a:path>
              </a:pathLst>
            </a:custGeom>
            <a:noFill/>
            <a:ln w="28575" cmpd="sng">
              <a:solidFill>
                <a:srgbClr val="FF0000"/>
              </a:solidFill>
              <a:round/>
              <a:headEnd/>
              <a:tailEnd/>
            </a:ln>
          </p:spPr>
          <p:txBody>
            <a:bodyPr/>
            <a:lstStyle/>
            <a:p>
              <a:endParaRPr lang="zh-CN" altLang="en-US"/>
            </a:p>
          </p:txBody>
        </p:sp>
        <p:sp>
          <p:nvSpPr>
            <p:cNvPr id="18" name="AutoShape 27">
              <a:extLst>
                <a:ext uri="{FF2B5EF4-FFF2-40B4-BE49-F238E27FC236}">
                  <a16:creationId xmlns:a16="http://schemas.microsoft.com/office/drawing/2014/main" id="{023AA830-67B0-4575-9777-3E90AE707827}"/>
                </a:ext>
              </a:extLst>
            </p:cNvPr>
            <p:cNvSpPr>
              <a:spLocks noChangeArrowheads="1"/>
            </p:cNvSpPr>
            <p:nvPr/>
          </p:nvSpPr>
          <p:spPr bwMode="auto">
            <a:xfrm>
              <a:off x="3779912" y="1195696"/>
              <a:ext cx="936625" cy="431800"/>
            </a:xfrm>
            <a:prstGeom prst="flowChartProcess">
              <a:avLst/>
            </a:prstGeom>
            <a:solidFill>
              <a:srgbClr val="BBE0E3"/>
            </a:solidFill>
            <a:ln w="9525">
              <a:solidFill>
                <a:schemeClr val="tx1"/>
              </a:solidFill>
              <a:miter lim="800000"/>
              <a:headEnd/>
              <a:tailEnd/>
            </a:ln>
          </p:spPr>
          <p:txBody>
            <a:bodyPr wrap="none" anchor="ctr"/>
            <a:lstStyle/>
            <a:p>
              <a:pPr algn="ctr"/>
              <a:r>
                <a:rPr lang="en-US" altLang="zh-CN" sz="2000"/>
                <a:t>ADC</a:t>
              </a:r>
            </a:p>
          </p:txBody>
        </p:sp>
        <p:sp>
          <p:nvSpPr>
            <p:cNvPr id="19" name="Line 28">
              <a:extLst>
                <a:ext uri="{FF2B5EF4-FFF2-40B4-BE49-F238E27FC236}">
                  <a16:creationId xmlns:a16="http://schemas.microsoft.com/office/drawing/2014/main" id="{3822CF90-AD36-47FA-9E2B-3B871A6AF24A}"/>
                </a:ext>
              </a:extLst>
            </p:cNvPr>
            <p:cNvSpPr>
              <a:spLocks noChangeShapeType="1"/>
            </p:cNvSpPr>
            <p:nvPr/>
          </p:nvSpPr>
          <p:spPr bwMode="auto">
            <a:xfrm>
              <a:off x="4716537" y="1411596"/>
              <a:ext cx="360363" cy="0"/>
            </a:xfrm>
            <a:prstGeom prst="line">
              <a:avLst/>
            </a:prstGeom>
            <a:noFill/>
            <a:ln w="9525">
              <a:solidFill>
                <a:schemeClr val="tx1"/>
              </a:solidFill>
              <a:round/>
              <a:headEnd/>
              <a:tailEnd type="triangle" w="med" len="med"/>
            </a:ln>
          </p:spPr>
          <p:txBody>
            <a:bodyPr/>
            <a:lstStyle/>
            <a:p>
              <a:endParaRPr lang="zh-CN" altLang="en-US"/>
            </a:p>
          </p:txBody>
        </p:sp>
        <p:sp>
          <p:nvSpPr>
            <p:cNvPr id="20" name="Line 29">
              <a:extLst>
                <a:ext uri="{FF2B5EF4-FFF2-40B4-BE49-F238E27FC236}">
                  <a16:creationId xmlns:a16="http://schemas.microsoft.com/office/drawing/2014/main" id="{F0F3CF7D-B770-4885-A29B-1C279C1C064C}"/>
                </a:ext>
              </a:extLst>
            </p:cNvPr>
            <p:cNvSpPr>
              <a:spLocks noChangeShapeType="1"/>
            </p:cNvSpPr>
            <p:nvPr/>
          </p:nvSpPr>
          <p:spPr bwMode="auto">
            <a:xfrm>
              <a:off x="4716537" y="2419658"/>
              <a:ext cx="360363" cy="0"/>
            </a:xfrm>
            <a:prstGeom prst="line">
              <a:avLst/>
            </a:prstGeom>
            <a:noFill/>
            <a:ln w="9525">
              <a:solidFill>
                <a:schemeClr val="tx1"/>
              </a:solidFill>
              <a:round/>
              <a:headEnd/>
              <a:tailEnd type="triangle" w="med" len="med"/>
            </a:ln>
          </p:spPr>
          <p:txBody>
            <a:bodyPr/>
            <a:lstStyle/>
            <a:p>
              <a:endParaRPr lang="zh-CN" altLang="en-US"/>
            </a:p>
          </p:txBody>
        </p:sp>
        <p:sp>
          <p:nvSpPr>
            <p:cNvPr id="21" name="Line 30">
              <a:extLst>
                <a:ext uri="{FF2B5EF4-FFF2-40B4-BE49-F238E27FC236}">
                  <a16:creationId xmlns:a16="http://schemas.microsoft.com/office/drawing/2014/main" id="{51B24EFE-1D3C-4AE9-B955-75F3859B3B32}"/>
                </a:ext>
              </a:extLst>
            </p:cNvPr>
            <p:cNvSpPr>
              <a:spLocks noChangeShapeType="1"/>
            </p:cNvSpPr>
            <p:nvPr/>
          </p:nvSpPr>
          <p:spPr bwMode="auto">
            <a:xfrm>
              <a:off x="1657052" y="1917043"/>
              <a:ext cx="360363" cy="0"/>
            </a:xfrm>
            <a:prstGeom prst="line">
              <a:avLst/>
            </a:prstGeom>
            <a:noFill/>
            <a:ln w="9525">
              <a:solidFill>
                <a:schemeClr val="tx1"/>
              </a:solidFill>
              <a:round/>
              <a:headEnd/>
              <a:tailEnd type="triangle" w="med" len="med"/>
            </a:ln>
          </p:spPr>
          <p:txBody>
            <a:bodyPr/>
            <a:lstStyle/>
            <a:p>
              <a:endParaRPr lang="zh-CN" altLang="en-US"/>
            </a:p>
          </p:txBody>
        </p:sp>
        <p:sp>
          <p:nvSpPr>
            <p:cNvPr id="22" name="Text Box 31">
              <a:extLst>
                <a:ext uri="{FF2B5EF4-FFF2-40B4-BE49-F238E27FC236}">
                  <a16:creationId xmlns:a16="http://schemas.microsoft.com/office/drawing/2014/main" id="{8FE4CF29-9059-4452-B1D5-713776DB0ECB}"/>
                </a:ext>
              </a:extLst>
            </p:cNvPr>
            <p:cNvSpPr txBox="1">
              <a:spLocks noChangeArrowheads="1"/>
            </p:cNvSpPr>
            <p:nvPr/>
          </p:nvSpPr>
          <p:spPr bwMode="auto">
            <a:xfrm>
              <a:off x="2053134" y="1269777"/>
              <a:ext cx="720725" cy="366712"/>
            </a:xfrm>
            <a:prstGeom prst="rect">
              <a:avLst/>
            </a:prstGeom>
            <a:noFill/>
            <a:ln w="9525">
              <a:noFill/>
              <a:miter lim="800000"/>
              <a:headEnd/>
              <a:tailEnd/>
            </a:ln>
          </p:spPr>
          <p:txBody>
            <a:bodyPr>
              <a:spAutoFit/>
            </a:bodyPr>
            <a:lstStyle/>
            <a:p>
              <a:pPr>
                <a:spcBef>
                  <a:spcPct val="50000"/>
                </a:spcBef>
              </a:pPr>
              <a:r>
                <a:rPr lang="zh-CN" altLang="en-US"/>
                <a:t>前放</a:t>
              </a:r>
            </a:p>
          </p:txBody>
        </p:sp>
        <p:sp>
          <p:nvSpPr>
            <p:cNvPr id="23" name="Text Box 32">
              <a:extLst>
                <a:ext uri="{FF2B5EF4-FFF2-40B4-BE49-F238E27FC236}">
                  <a16:creationId xmlns:a16="http://schemas.microsoft.com/office/drawing/2014/main" id="{C52DA0EB-8DF5-47E6-9EF7-A0CCEDF6B7E3}"/>
                </a:ext>
              </a:extLst>
            </p:cNvPr>
            <p:cNvSpPr txBox="1">
              <a:spLocks noChangeArrowheads="1"/>
            </p:cNvSpPr>
            <p:nvPr/>
          </p:nvSpPr>
          <p:spPr bwMode="auto">
            <a:xfrm>
              <a:off x="827584" y="1269777"/>
              <a:ext cx="1008063" cy="366712"/>
            </a:xfrm>
            <a:prstGeom prst="rect">
              <a:avLst/>
            </a:prstGeom>
            <a:noFill/>
            <a:ln w="9525">
              <a:noFill/>
              <a:miter lim="800000"/>
              <a:headEnd/>
              <a:tailEnd/>
            </a:ln>
          </p:spPr>
          <p:txBody>
            <a:bodyPr>
              <a:spAutoFit/>
            </a:bodyPr>
            <a:lstStyle/>
            <a:p>
              <a:pPr>
                <a:spcBef>
                  <a:spcPct val="50000"/>
                </a:spcBef>
              </a:pPr>
              <a:r>
                <a:rPr lang="zh-CN" altLang="en-US"/>
                <a:t>丝信号</a:t>
              </a:r>
            </a:p>
          </p:txBody>
        </p:sp>
        <p:cxnSp>
          <p:nvCxnSpPr>
            <p:cNvPr id="35" name="直接连接符 34">
              <a:extLst>
                <a:ext uri="{FF2B5EF4-FFF2-40B4-BE49-F238E27FC236}">
                  <a16:creationId xmlns:a16="http://schemas.microsoft.com/office/drawing/2014/main" id="{17191BD9-202C-4B2C-A96C-8E2A36F3953E}"/>
                </a:ext>
              </a:extLst>
            </p:cNvPr>
            <p:cNvCxnSpPr/>
            <p:nvPr/>
          </p:nvCxnSpPr>
          <p:spPr>
            <a:xfrm>
              <a:off x="3059610" y="1412776"/>
              <a:ext cx="0" cy="10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文本框 36">
            <a:extLst>
              <a:ext uri="{FF2B5EF4-FFF2-40B4-BE49-F238E27FC236}">
                <a16:creationId xmlns:a16="http://schemas.microsoft.com/office/drawing/2014/main" id="{FF6E5338-0599-4067-8E46-8039D1B54551}"/>
              </a:ext>
            </a:extLst>
          </p:cNvPr>
          <p:cNvSpPr txBox="1"/>
          <p:nvPr/>
        </p:nvSpPr>
        <p:spPr>
          <a:xfrm>
            <a:off x="8581742" y="3097332"/>
            <a:ext cx="1656184" cy="369332"/>
          </a:xfrm>
          <a:prstGeom prst="rect">
            <a:avLst/>
          </a:prstGeom>
          <a:noFill/>
        </p:spPr>
        <p:txBody>
          <a:bodyPr wrap="square" rtlCol="0">
            <a:spAutoFit/>
          </a:bodyPr>
          <a:lstStyle/>
          <a:p>
            <a:pPr algn="ctr"/>
            <a:r>
              <a:rPr lang="zh-CN" altLang="en-US" b="1" dirty="0">
                <a:solidFill>
                  <a:srgbClr val="0066CC"/>
                </a:solidFill>
              </a:rPr>
              <a:t>电荷测量</a:t>
            </a:r>
          </a:p>
        </p:txBody>
      </p:sp>
      <p:sp>
        <p:nvSpPr>
          <p:cNvPr id="38" name="矩形 37">
            <a:extLst>
              <a:ext uri="{FF2B5EF4-FFF2-40B4-BE49-F238E27FC236}">
                <a16:creationId xmlns:a16="http://schemas.microsoft.com/office/drawing/2014/main" id="{5814D0F5-6CD9-40F5-8852-1AF26F028BFA}"/>
              </a:ext>
            </a:extLst>
          </p:cNvPr>
          <p:cNvSpPr/>
          <p:nvPr/>
        </p:nvSpPr>
        <p:spPr>
          <a:xfrm>
            <a:off x="4648908" y="3561226"/>
            <a:ext cx="2568018" cy="881075"/>
          </a:xfrm>
          <a:prstGeom prst="rect">
            <a:avLst/>
          </a:prstGeom>
        </p:spPr>
        <p:txBody>
          <a:bodyPr wrap="square">
            <a:spAutoFit/>
          </a:bodyPr>
          <a:lstStyle/>
          <a:p>
            <a:r>
              <a:rPr lang="zh-CN" altLang="en-US" sz="1400" dirty="0"/>
              <a:t>高阈甄别：有利于排除噪声</a:t>
            </a:r>
            <a:endParaRPr lang="en-US" altLang="zh-CN" sz="1400" dirty="0"/>
          </a:p>
          <a:p>
            <a:pPr>
              <a:lnSpc>
                <a:spcPct val="120000"/>
              </a:lnSpc>
              <a:spcBef>
                <a:spcPts val="600"/>
              </a:spcBef>
            </a:pPr>
            <a:r>
              <a:rPr lang="zh-CN" altLang="en-US" sz="1400" dirty="0"/>
              <a:t>低阈定时：减少幅度效应引起的时间游动</a:t>
            </a:r>
          </a:p>
        </p:txBody>
      </p:sp>
      <p:sp>
        <p:nvSpPr>
          <p:cNvPr id="39" name="矩形 38">
            <a:extLst>
              <a:ext uri="{FF2B5EF4-FFF2-40B4-BE49-F238E27FC236}">
                <a16:creationId xmlns:a16="http://schemas.microsoft.com/office/drawing/2014/main" id="{CA734F8D-C884-44EF-836A-8FBF876EBEA4}"/>
              </a:ext>
            </a:extLst>
          </p:cNvPr>
          <p:cNvSpPr/>
          <p:nvPr/>
        </p:nvSpPr>
        <p:spPr>
          <a:xfrm>
            <a:off x="7999896" y="3623880"/>
            <a:ext cx="2939256" cy="338554"/>
          </a:xfrm>
          <a:prstGeom prst="rect">
            <a:avLst/>
          </a:prstGeom>
        </p:spPr>
        <p:txBody>
          <a:bodyPr wrap="square">
            <a:spAutoFit/>
          </a:bodyPr>
          <a:lstStyle/>
          <a:p>
            <a:r>
              <a:rPr lang="zh-CN" altLang="en-US" sz="1600" dirty="0"/>
              <a:t>基于</a:t>
            </a:r>
            <a:r>
              <a:rPr lang="en-US" altLang="zh-CN" sz="1600" dirty="0"/>
              <a:t>FADC</a:t>
            </a:r>
            <a:r>
              <a:rPr lang="zh-CN" altLang="en-US" sz="1600" dirty="0"/>
              <a:t>数值积分方法</a:t>
            </a:r>
            <a:r>
              <a:rPr lang="en-US" altLang="zh-CN" sz="1600" dirty="0"/>
              <a:t>(40MHz)</a:t>
            </a:r>
            <a:endParaRPr lang="zh-CN" altLang="en-US" sz="1600" dirty="0"/>
          </a:p>
        </p:txBody>
      </p:sp>
    </p:spTree>
    <p:extLst>
      <p:ext uri="{BB962C8B-B14F-4D97-AF65-F5344CB8AC3E}">
        <p14:creationId xmlns:p14="http://schemas.microsoft.com/office/powerpoint/2010/main" val="2464142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MDC</a:t>
            </a:r>
            <a:r>
              <a:rPr lang="zh-CN" altLang="en-US" dirty="0"/>
              <a:t>径迹重建流程</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38</a:t>
            </a:fld>
            <a:endParaRPr lang="zh-CN" altLang="en-US" dirty="0"/>
          </a:p>
        </p:txBody>
      </p:sp>
      <p:grpSp>
        <p:nvGrpSpPr>
          <p:cNvPr id="4" name="组 17"/>
          <p:cNvGrpSpPr/>
          <p:nvPr/>
        </p:nvGrpSpPr>
        <p:grpSpPr>
          <a:xfrm>
            <a:off x="3503711" y="5140540"/>
            <a:ext cx="4608512" cy="1296144"/>
            <a:chOff x="611560" y="4293096"/>
            <a:chExt cx="4608512" cy="1296144"/>
          </a:xfrm>
        </p:grpSpPr>
        <p:sp>
          <p:nvSpPr>
            <p:cNvPr id="5" name="圆角矩形 4"/>
            <p:cNvSpPr/>
            <p:nvPr/>
          </p:nvSpPr>
          <p:spPr>
            <a:xfrm>
              <a:off x="611560" y="4293096"/>
              <a:ext cx="4608512" cy="1296144"/>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6" name="矩形 5"/>
            <p:cNvSpPr/>
            <p:nvPr/>
          </p:nvSpPr>
          <p:spPr>
            <a:xfrm>
              <a:off x="3131840" y="4581128"/>
              <a:ext cx="194421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t>Runge-Kutta</a:t>
              </a:r>
              <a:r>
                <a:rPr lang="en-US" altLang="zh-CN" sz="2400" dirty="0"/>
                <a:t> fitting</a:t>
              </a:r>
            </a:p>
          </p:txBody>
        </p:sp>
        <p:sp>
          <p:nvSpPr>
            <p:cNvPr id="7" name="矩形 6"/>
            <p:cNvSpPr/>
            <p:nvPr/>
          </p:nvSpPr>
          <p:spPr>
            <a:xfrm>
              <a:off x="755576" y="4581128"/>
              <a:ext cx="194421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t>Kalman</a:t>
              </a:r>
              <a:r>
                <a:rPr lang="en-US" altLang="zh-CN" sz="2400" dirty="0"/>
                <a:t> fitting</a:t>
              </a:r>
            </a:p>
          </p:txBody>
        </p:sp>
        <p:sp>
          <p:nvSpPr>
            <p:cNvPr id="8" name="下箭头 7"/>
            <p:cNvSpPr/>
            <p:nvPr/>
          </p:nvSpPr>
          <p:spPr>
            <a:xfrm rot="5400000">
              <a:off x="2771800" y="4725144"/>
              <a:ext cx="288032" cy="43204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sp>
        <p:nvSpPr>
          <p:cNvPr id="9" name="内容占位符 2"/>
          <p:cNvSpPr txBox="1">
            <a:spLocks/>
          </p:cNvSpPr>
          <p:nvPr/>
        </p:nvSpPr>
        <p:spPr>
          <a:xfrm>
            <a:off x="637006" y="1203834"/>
            <a:ext cx="8051282" cy="4008712"/>
          </a:xfrm>
          <a:prstGeom prst="rect">
            <a:avLst/>
          </a:prstGeom>
        </p:spPr>
        <p:txBody>
          <a:bodyPr>
            <a:normAutofit fontScale="92500" lnSpcReduction="20000"/>
          </a:bodyPr>
          <a:lstStyle/>
          <a:p>
            <a:pPr marL="342900" indent="-342900">
              <a:spcAft>
                <a:spcPts val="600"/>
              </a:spcAft>
              <a:buFont typeface="Wingdings" charset="2"/>
              <a:buChar char="Ø"/>
              <a:defRPr/>
            </a:pPr>
            <a:r>
              <a:rPr lang="zh-CN" altLang="en-US" b="1" dirty="0">
                <a:solidFill>
                  <a:schemeClr val="accent1">
                    <a:lumMod val="75000"/>
                  </a:schemeClr>
                </a:solidFill>
              </a:rPr>
              <a:t>快速重建</a:t>
            </a:r>
            <a:r>
              <a:rPr lang="zh-CN" altLang="en-US" dirty="0">
                <a:solidFill>
                  <a:schemeClr val="accent1">
                    <a:lumMod val="75000"/>
                  </a:schemeClr>
                </a:solidFill>
              </a:rPr>
              <a:t>：</a:t>
            </a:r>
            <a:r>
              <a:rPr lang="en-US" altLang="zh-CN" dirty="0" err="1">
                <a:solidFill>
                  <a:schemeClr val="accent1">
                    <a:lumMod val="75000"/>
                  </a:schemeClr>
                </a:solidFill>
              </a:rPr>
              <a:t>MdcFastTrkAlg</a:t>
            </a:r>
            <a:endParaRPr lang="en-US" altLang="zh-CN" dirty="0">
              <a:solidFill>
                <a:schemeClr val="accent1">
                  <a:lumMod val="75000"/>
                </a:schemeClr>
              </a:solidFill>
            </a:endParaRPr>
          </a:p>
          <a:p>
            <a:pPr marL="800100" lvl="1" indent="-342900">
              <a:spcAft>
                <a:spcPts val="600"/>
              </a:spcAft>
              <a:buFont typeface="Arial" panose="020B0604020202020204" pitchFamily="34" charset="0"/>
              <a:buChar char="•"/>
              <a:defRPr/>
            </a:pPr>
            <a:r>
              <a:rPr lang="zh-CN" altLang="en-US" dirty="0"/>
              <a:t>不使用漂移时间，不考虑磁场、电离能损等效应修正，用于事例起始时间重建</a:t>
            </a:r>
            <a:endParaRPr lang="en-US" altLang="zh-CN" dirty="0"/>
          </a:p>
          <a:p>
            <a:pPr marL="342900" indent="-342900">
              <a:spcBef>
                <a:spcPct val="20000"/>
              </a:spcBef>
              <a:buFont typeface="Wingdings" charset="2"/>
              <a:buChar char="Ø"/>
              <a:defRPr/>
            </a:pPr>
            <a:r>
              <a:rPr lang="zh-CN" altLang="en-US" b="1" dirty="0">
                <a:solidFill>
                  <a:schemeClr val="accent1">
                    <a:lumMod val="75000"/>
                  </a:schemeClr>
                </a:solidFill>
              </a:rPr>
              <a:t>径迹寻找</a:t>
            </a:r>
            <a:endParaRPr lang="en-US" altLang="zh-CN" b="1" dirty="0">
              <a:solidFill>
                <a:schemeClr val="accent1">
                  <a:lumMod val="75000"/>
                </a:schemeClr>
              </a:solidFill>
            </a:endParaRPr>
          </a:p>
          <a:p>
            <a:pPr marL="800100" lvl="1" indent="-342900">
              <a:spcBef>
                <a:spcPct val="20000"/>
              </a:spcBef>
              <a:buFont typeface="Wingdings" charset="2"/>
              <a:buChar char="Ø"/>
              <a:defRPr/>
            </a:pPr>
            <a:r>
              <a:rPr lang="en-US" altLang="zh-CN" dirty="0" err="1">
                <a:solidFill>
                  <a:schemeClr val="accent1">
                    <a:lumMod val="75000"/>
                  </a:schemeClr>
                </a:solidFill>
              </a:rPr>
              <a:t>MdcPatRec</a:t>
            </a:r>
            <a:r>
              <a:rPr lang="en-US" altLang="zh-CN" dirty="0">
                <a:solidFill>
                  <a:schemeClr val="accent1">
                    <a:lumMod val="75000"/>
                  </a:schemeClr>
                </a:solidFill>
              </a:rPr>
              <a:t> (</a:t>
            </a:r>
            <a:r>
              <a:rPr lang="zh-CN" altLang="en-US" dirty="0">
                <a:solidFill>
                  <a:schemeClr val="accent1">
                    <a:lumMod val="75000"/>
                  </a:schemeClr>
                </a:solidFill>
              </a:rPr>
              <a:t>模板匹配</a:t>
            </a:r>
            <a:r>
              <a:rPr lang="en-US" altLang="zh-CN" dirty="0">
                <a:solidFill>
                  <a:schemeClr val="accent1">
                    <a:lumMod val="75000"/>
                  </a:schemeClr>
                </a:solidFill>
              </a:rPr>
              <a:t>)</a:t>
            </a:r>
            <a:endParaRPr lang="en-US" altLang="zh-CN" dirty="0"/>
          </a:p>
          <a:p>
            <a:pPr marL="1200150" lvl="2" indent="-285750">
              <a:spcBef>
                <a:spcPct val="20000"/>
              </a:spcBef>
              <a:buFont typeface="Arial"/>
              <a:buChar char="•"/>
              <a:defRPr/>
            </a:pPr>
            <a:r>
              <a:rPr lang="en-US" altLang="zh-CN" sz="1600" dirty="0"/>
              <a:t>limited by segment pattern coverage, rec. for high </a:t>
            </a:r>
            <a:r>
              <a:rPr lang="en-US" altLang="zh-CN" sz="1600" dirty="0" err="1"/>
              <a:t>pt</a:t>
            </a:r>
            <a:r>
              <a:rPr lang="en-US" altLang="zh-CN" sz="1600" dirty="0"/>
              <a:t> tracks (P</a:t>
            </a:r>
            <a:r>
              <a:rPr lang="en-US" altLang="zh-CN" sz="1600" baseline="-25000" dirty="0"/>
              <a:t>T</a:t>
            </a:r>
            <a:r>
              <a:rPr lang="en-US" altLang="zh-CN" sz="1600" dirty="0"/>
              <a:t> &gt; 250MeV/c)</a:t>
            </a:r>
          </a:p>
          <a:p>
            <a:pPr marL="800100" lvl="1" indent="-342900">
              <a:spcBef>
                <a:spcPct val="20000"/>
              </a:spcBef>
              <a:buFont typeface="Wingdings" charset="2"/>
              <a:buChar char="Ø"/>
              <a:defRPr/>
            </a:pPr>
            <a:r>
              <a:rPr lang="en-US" altLang="zh-CN" dirty="0" err="1">
                <a:solidFill>
                  <a:srgbClr val="376092"/>
                </a:solidFill>
              </a:rPr>
              <a:t>MdcTsfRec</a:t>
            </a:r>
            <a:r>
              <a:rPr lang="en-US" altLang="zh-CN" dirty="0">
                <a:solidFill>
                  <a:srgbClr val="376092"/>
                </a:solidFill>
              </a:rPr>
              <a:t> (</a:t>
            </a:r>
            <a:r>
              <a:rPr lang="zh-CN" altLang="en-US" dirty="0">
                <a:solidFill>
                  <a:srgbClr val="376092"/>
                </a:solidFill>
              </a:rPr>
              <a:t>共形变换</a:t>
            </a:r>
            <a:r>
              <a:rPr lang="en-US" altLang="zh-CN" dirty="0">
                <a:solidFill>
                  <a:srgbClr val="376092"/>
                </a:solidFill>
              </a:rPr>
              <a:t>)</a:t>
            </a:r>
            <a:endParaRPr lang="en-US" altLang="zh-CN" dirty="0"/>
          </a:p>
          <a:p>
            <a:pPr marL="1200150" lvl="2" indent="-285750">
              <a:spcBef>
                <a:spcPct val="20000"/>
              </a:spcBef>
              <a:buFont typeface="Arial"/>
              <a:buChar char="•"/>
              <a:defRPr/>
            </a:pPr>
            <a:r>
              <a:rPr lang="en-US" altLang="zh-CN" sz="1600" dirty="0"/>
              <a:t>P</a:t>
            </a:r>
            <a:r>
              <a:rPr lang="en-US" altLang="zh-CN" sz="1600" baseline="-25000" dirty="0"/>
              <a:t>T</a:t>
            </a:r>
            <a:r>
              <a:rPr lang="en-US" altLang="zh-CN" sz="1600" dirty="0"/>
              <a:t> : 120~250MeV/c</a:t>
            </a:r>
          </a:p>
          <a:p>
            <a:pPr marL="800100" lvl="1" indent="-342900">
              <a:spcBef>
                <a:spcPct val="20000"/>
              </a:spcBef>
              <a:buFont typeface="Wingdings" charset="2"/>
              <a:buChar char="Ø"/>
              <a:defRPr/>
            </a:pPr>
            <a:r>
              <a:rPr lang="en-US" altLang="zh-CN" dirty="0" err="1">
                <a:solidFill>
                  <a:srgbClr val="376092"/>
                </a:solidFill>
              </a:rPr>
              <a:t>CurlFinder</a:t>
            </a:r>
            <a:r>
              <a:rPr lang="en-US" altLang="zh-CN" dirty="0">
                <a:solidFill>
                  <a:srgbClr val="376092"/>
                </a:solidFill>
              </a:rPr>
              <a:t> (</a:t>
            </a:r>
            <a:r>
              <a:rPr lang="zh-CN" altLang="en-US" dirty="0">
                <a:solidFill>
                  <a:srgbClr val="376092"/>
                </a:solidFill>
              </a:rPr>
              <a:t>用于低动量打圈径迹重建</a:t>
            </a:r>
            <a:r>
              <a:rPr lang="en-US" altLang="zh-CN" dirty="0">
                <a:solidFill>
                  <a:srgbClr val="376092"/>
                </a:solidFill>
              </a:rPr>
              <a:t>)</a:t>
            </a:r>
          </a:p>
          <a:p>
            <a:pPr marL="1200150" lvl="2" indent="-285750">
              <a:spcBef>
                <a:spcPct val="20000"/>
              </a:spcBef>
              <a:buFont typeface="Arial"/>
              <a:buChar char="•"/>
              <a:defRPr/>
            </a:pPr>
            <a:r>
              <a:rPr lang="en-US" altLang="zh-CN" sz="1600" dirty="0">
                <a:solidFill>
                  <a:srgbClr val="000000"/>
                </a:solidFill>
              </a:rPr>
              <a:t> P</a:t>
            </a:r>
            <a:r>
              <a:rPr lang="en-US" altLang="zh-CN" sz="1600" baseline="-25000" dirty="0">
                <a:solidFill>
                  <a:srgbClr val="000000"/>
                </a:solidFill>
              </a:rPr>
              <a:t>T</a:t>
            </a:r>
            <a:r>
              <a:rPr lang="en-US" altLang="zh-CN" sz="1600" dirty="0">
                <a:solidFill>
                  <a:srgbClr val="000000"/>
                </a:solidFill>
              </a:rPr>
              <a:t> &lt;120MeV</a:t>
            </a:r>
          </a:p>
          <a:p>
            <a:pPr marL="800100" lvl="1" indent="-342900">
              <a:spcBef>
                <a:spcPct val="20000"/>
              </a:spcBef>
              <a:buFont typeface="Wingdings" pitchFamily="2" charset="2"/>
              <a:buChar char="Ø"/>
              <a:defRPr/>
            </a:pPr>
            <a:r>
              <a:rPr lang="en-US" altLang="zh-CN" dirty="0">
                <a:solidFill>
                  <a:schemeClr val="accent1">
                    <a:lumMod val="75000"/>
                  </a:schemeClr>
                </a:solidFill>
              </a:rPr>
              <a:t>Hough transform (</a:t>
            </a:r>
            <a:r>
              <a:rPr lang="zh-CN" altLang="en-US" dirty="0">
                <a:solidFill>
                  <a:schemeClr val="accent1">
                    <a:lumMod val="75000"/>
                  </a:schemeClr>
                </a:solidFill>
              </a:rPr>
              <a:t>霍夫变换</a:t>
            </a:r>
            <a:r>
              <a:rPr lang="en-US" altLang="zh-CN" dirty="0">
                <a:solidFill>
                  <a:schemeClr val="accent1">
                    <a:lumMod val="75000"/>
                  </a:schemeClr>
                </a:solidFill>
              </a:rPr>
              <a:t>)</a:t>
            </a:r>
          </a:p>
          <a:p>
            <a:pPr marL="1200150" lvl="2" indent="-285750">
              <a:spcBef>
                <a:spcPct val="20000"/>
              </a:spcBef>
              <a:buFont typeface="Arial" pitchFamily="34" charset="0"/>
              <a:buChar char="•"/>
              <a:defRPr/>
            </a:pPr>
            <a:r>
              <a:rPr lang="en-US" altLang="zh-CN" sz="1400" dirty="0"/>
              <a:t>Since Boss7.0.3</a:t>
            </a:r>
          </a:p>
          <a:p>
            <a:pPr marL="342900" indent="-342900">
              <a:spcBef>
                <a:spcPct val="20000"/>
              </a:spcBef>
              <a:buFont typeface="Wingdings" panose="05000000000000000000" pitchFamily="2" charset="2"/>
              <a:buChar char="Ø"/>
              <a:defRPr/>
            </a:pPr>
            <a:r>
              <a:rPr lang="zh-CN" altLang="en-US" b="1" dirty="0">
                <a:solidFill>
                  <a:schemeClr val="accent1">
                    <a:lumMod val="75000"/>
                  </a:schemeClr>
                </a:solidFill>
              </a:rPr>
              <a:t>径迹拟合</a:t>
            </a:r>
            <a:endParaRPr lang="en-US" altLang="zh-CN" b="1" dirty="0">
              <a:solidFill>
                <a:schemeClr val="accent1">
                  <a:lumMod val="75000"/>
                </a:schemeClr>
              </a:solidFill>
            </a:endParaRPr>
          </a:p>
          <a:p>
            <a:pPr marL="800100" lvl="1" indent="-342900">
              <a:spcBef>
                <a:spcPct val="20000"/>
              </a:spcBef>
              <a:buFont typeface="Arial" panose="020B0604020202020204" pitchFamily="34" charset="0"/>
              <a:buChar char="•"/>
              <a:defRPr/>
            </a:pPr>
            <a:r>
              <a:rPr lang="zh-CN" altLang="en-US" dirty="0"/>
              <a:t>基于</a:t>
            </a:r>
            <a:r>
              <a:rPr lang="en-US" altLang="zh-CN" dirty="0"/>
              <a:t>Kalman</a:t>
            </a:r>
            <a:r>
              <a:rPr lang="zh-CN" altLang="en-US" dirty="0"/>
              <a:t>滤波方法，包含磁场不均匀、电离能损、多次散射等效应修正，由</a:t>
            </a:r>
            <a:r>
              <a:rPr lang="en-US" altLang="zh-CN" dirty="0"/>
              <a:t>Runge-</a:t>
            </a:r>
            <a:r>
              <a:rPr lang="en-US" altLang="zh-CN" dirty="0" err="1"/>
              <a:t>Kutta</a:t>
            </a:r>
            <a:r>
              <a:rPr lang="zh-CN" altLang="en-US" dirty="0"/>
              <a:t>拟合提供初值</a:t>
            </a:r>
          </a:p>
        </p:txBody>
      </p:sp>
      <p:sp>
        <p:nvSpPr>
          <p:cNvPr id="16" name="下箭头 15"/>
          <p:cNvSpPr/>
          <p:nvPr/>
        </p:nvSpPr>
        <p:spPr>
          <a:xfrm rot="5400000">
            <a:off x="8292245" y="5464575"/>
            <a:ext cx="360037" cy="72008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3D5EAB62-60FB-4285-A7A2-65E26E889AC0}"/>
              </a:ext>
            </a:extLst>
          </p:cNvPr>
          <p:cNvGrpSpPr/>
          <p:nvPr/>
        </p:nvGrpSpPr>
        <p:grpSpPr>
          <a:xfrm>
            <a:off x="8832304" y="1828172"/>
            <a:ext cx="2376264" cy="4608512"/>
            <a:chOff x="7536160" y="1772816"/>
            <a:chExt cx="2376264" cy="4608512"/>
          </a:xfrm>
        </p:grpSpPr>
        <p:sp>
          <p:nvSpPr>
            <p:cNvPr id="10" name="圆角矩形 9"/>
            <p:cNvSpPr/>
            <p:nvPr/>
          </p:nvSpPr>
          <p:spPr>
            <a:xfrm>
              <a:off x="7536160" y="1772816"/>
              <a:ext cx="2376264" cy="460851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752184" y="3068960"/>
              <a:ext cx="194421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TSF</a:t>
              </a:r>
            </a:p>
          </p:txBody>
        </p:sp>
        <p:sp>
          <p:nvSpPr>
            <p:cNvPr id="12" name="矩形 11"/>
            <p:cNvSpPr/>
            <p:nvPr/>
          </p:nvSpPr>
          <p:spPr>
            <a:xfrm>
              <a:off x="7752184" y="4149080"/>
              <a:ext cx="194421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t>Curlfinder</a:t>
              </a:r>
              <a:endParaRPr lang="en-US" altLang="zh-CN" sz="2400" dirty="0"/>
            </a:p>
          </p:txBody>
        </p:sp>
        <p:sp>
          <p:nvSpPr>
            <p:cNvPr id="13" name="矩形 12"/>
            <p:cNvSpPr/>
            <p:nvPr/>
          </p:nvSpPr>
          <p:spPr>
            <a:xfrm>
              <a:off x="7752184" y="5301209"/>
              <a:ext cx="1944216" cy="657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Hough transform</a:t>
              </a:r>
            </a:p>
          </p:txBody>
        </p:sp>
        <p:sp>
          <p:nvSpPr>
            <p:cNvPr id="14" name="下箭头 13"/>
            <p:cNvSpPr/>
            <p:nvPr/>
          </p:nvSpPr>
          <p:spPr>
            <a:xfrm>
              <a:off x="8544272" y="3717032"/>
              <a:ext cx="288032" cy="43204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 name="下箭头 14"/>
            <p:cNvSpPr/>
            <p:nvPr/>
          </p:nvSpPr>
          <p:spPr>
            <a:xfrm>
              <a:off x="8544272" y="4797152"/>
              <a:ext cx="288032" cy="5040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 name="矩形 16"/>
            <p:cNvSpPr/>
            <p:nvPr/>
          </p:nvSpPr>
          <p:spPr>
            <a:xfrm>
              <a:off x="7752184" y="2060848"/>
              <a:ext cx="194421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PAT</a:t>
              </a:r>
            </a:p>
          </p:txBody>
        </p:sp>
        <p:sp>
          <p:nvSpPr>
            <p:cNvPr id="18" name="下箭头 17"/>
            <p:cNvSpPr/>
            <p:nvPr/>
          </p:nvSpPr>
          <p:spPr>
            <a:xfrm>
              <a:off x="8544272" y="2708920"/>
              <a:ext cx="288032" cy="36004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21742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灯片编号占位符 27"/>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39</a:t>
            </a:fld>
            <a:endParaRPr lang="zh-CN" altLang="en-US">
              <a:solidFill>
                <a:prstClr val="black">
                  <a:tint val="75000"/>
                </a:prstClr>
              </a:solidFill>
            </a:endParaRPr>
          </a:p>
        </p:txBody>
      </p:sp>
      <p:pic>
        <p:nvPicPr>
          <p:cNvPr id="53250" name="Picture 2"/>
          <p:cNvPicPr>
            <a:picLocks noChangeAspect="1" noChangeArrowheads="1"/>
          </p:cNvPicPr>
          <p:nvPr/>
        </p:nvPicPr>
        <p:blipFill>
          <a:blip r:embed="rId2" cstate="print"/>
          <a:srcRect/>
          <a:stretch>
            <a:fillRect/>
          </a:stretch>
        </p:blipFill>
        <p:spPr bwMode="auto">
          <a:xfrm>
            <a:off x="7176120" y="1412776"/>
            <a:ext cx="2686050" cy="1752600"/>
          </a:xfrm>
          <a:prstGeom prst="rect">
            <a:avLst/>
          </a:prstGeom>
          <a:noFill/>
          <a:ln w="9525">
            <a:noFill/>
            <a:miter lim="800000"/>
            <a:headEnd/>
            <a:tailEnd/>
          </a:ln>
        </p:spPr>
      </p:pic>
      <p:sp>
        <p:nvSpPr>
          <p:cNvPr id="8" name="TextBox 7"/>
          <p:cNvSpPr txBox="1"/>
          <p:nvPr/>
        </p:nvSpPr>
        <p:spPr>
          <a:xfrm>
            <a:off x="1415480" y="1772817"/>
            <a:ext cx="4608512" cy="646331"/>
          </a:xfrm>
          <a:prstGeom prst="rect">
            <a:avLst/>
          </a:prstGeom>
          <a:noFill/>
        </p:spPr>
        <p:txBody>
          <a:bodyPr wrap="square" rtlCol="0">
            <a:spAutoFit/>
          </a:bodyPr>
          <a:lstStyle/>
          <a:p>
            <a:r>
              <a:rPr lang="zh-CN" altLang="en-US" dirty="0">
                <a:solidFill>
                  <a:prstClr val="black"/>
                </a:solidFill>
                <a:latin typeface="Calibri"/>
                <a:ea typeface="宋体"/>
              </a:rPr>
              <a:t>入射带电粒子在均匀磁场</a:t>
            </a:r>
            <a:r>
              <a:rPr lang="en-US" altLang="zh-CN" dirty="0">
                <a:solidFill>
                  <a:srgbClr val="FF0000"/>
                </a:solidFill>
                <a:ea typeface="宋体"/>
                <a:cs typeface="Times New Roman" pitchFamily="18" charset="0"/>
              </a:rPr>
              <a:t>B</a:t>
            </a:r>
            <a:r>
              <a:rPr lang="zh-CN" altLang="en-US" dirty="0">
                <a:solidFill>
                  <a:prstClr val="black"/>
                </a:solidFill>
                <a:latin typeface="Calibri"/>
                <a:ea typeface="宋体"/>
              </a:rPr>
              <a:t>下，其飞行轨迹为螺旋线</a:t>
            </a:r>
          </a:p>
        </p:txBody>
      </p:sp>
      <p:sp>
        <p:nvSpPr>
          <p:cNvPr id="9" name="TextBox 8"/>
          <p:cNvSpPr txBox="1"/>
          <p:nvPr/>
        </p:nvSpPr>
        <p:spPr>
          <a:xfrm>
            <a:off x="1415480" y="3140968"/>
            <a:ext cx="4680520" cy="369332"/>
          </a:xfrm>
          <a:prstGeom prst="rect">
            <a:avLst/>
          </a:prstGeom>
          <a:noFill/>
        </p:spPr>
        <p:txBody>
          <a:bodyPr wrap="square" rtlCol="0">
            <a:spAutoFit/>
          </a:bodyPr>
          <a:lstStyle/>
          <a:p>
            <a:r>
              <a:rPr lang="zh-CN" altLang="en-US" dirty="0">
                <a:solidFill>
                  <a:prstClr val="black"/>
                </a:solidFill>
                <a:latin typeface="Calibri"/>
                <a:ea typeface="宋体"/>
              </a:rPr>
              <a:t>在</a:t>
            </a:r>
            <a:r>
              <a:rPr lang="en-US" altLang="zh-CN" dirty="0">
                <a:solidFill>
                  <a:prstClr val="black"/>
                </a:solidFill>
                <a:ea typeface="宋体"/>
                <a:cs typeface="Times New Roman" pitchFamily="18" charset="0"/>
              </a:rPr>
              <a:t>x-y</a:t>
            </a:r>
            <a:r>
              <a:rPr lang="en-US" altLang="zh-CN" dirty="0">
                <a:solidFill>
                  <a:prstClr val="black"/>
                </a:solidFill>
                <a:latin typeface="Calibri"/>
                <a:ea typeface="宋体"/>
              </a:rPr>
              <a:t>(</a:t>
            </a:r>
            <a:r>
              <a:rPr lang="zh-CN" altLang="en-US" dirty="0">
                <a:solidFill>
                  <a:prstClr val="black"/>
                </a:solidFill>
                <a:latin typeface="Calibri"/>
                <a:ea typeface="宋体"/>
              </a:rPr>
              <a:t>或</a:t>
            </a:r>
            <a:r>
              <a:rPr lang="en-US" altLang="zh-CN" dirty="0">
                <a:solidFill>
                  <a:prstClr val="black"/>
                </a:solidFill>
                <a:ea typeface="宋体"/>
                <a:cs typeface="Times New Roman" pitchFamily="18" charset="0"/>
              </a:rPr>
              <a:t>r</a:t>
            </a:r>
            <a:r>
              <a:rPr lang="en-US" altLang="zh-CN" dirty="0">
                <a:solidFill>
                  <a:prstClr val="black"/>
                </a:solidFill>
                <a:latin typeface="Calibri"/>
                <a:ea typeface="宋体"/>
              </a:rPr>
              <a:t>-</a:t>
            </a:r>
            <a:r>
              <a:rPr lang="en-US" altLang="zh-CN" dirty="0">
                <a:solidFill>
                  <a:prstClr val="black"/>
                </a:solidFill>
                <a:latin typeface="Symbol" pitchFamily="18" charset="2"/>
                <a:ea typeface="宋体"/>
              </a:rPr>
              <a:t>f)</a:t>
            </a:r>
            <a:r>
              <a:rPr lang="zh-CN" altLang="en-US" dirty="0">
                <a:solidFill>
                  <a:prstClr val="black"/>
                </a:solidFill>
                <a:latin typeface="Calibri"/>
                <a:ea typeface="宋体"/>
              </a:rPr>
              <a:t>平面上测量粒子的横动量</a:t>
            </a:r>
            <a:r>
              <a:rPr lang="en-US" altLang="zh-CN" dirty="0">
                <a:solidFill>
                  <a:prstClr val="black"/>
                </a:solidFill>
                <a:latin typeface="Calibri"/>
                <a:ea typeface="宋体"/>
              </a:rPr>
              <a:t>(P</a:t>
            </a:r>
            <a:r>
              <a:rPr lang="en-US" altLang="zh-CN" baseline="-25000" dirty="0">
                <a:solidFill>
                  <a:prstClr val="black"/>
                </a:solidFill>
                <a:latin typeface="Calibri"/>
                <a:ea typeface="宋体"/>
              </a:rPr>
              <a:t>T</a:t>
            </a:r>
            <a:r>
              <a:rPr lang="en-US" altLang="zh-CN" dirty="0">
                <a:solidFill>
                  <a:prstClr val="black"/>
                </a:solidFill>
                <a:latin typeface="Calibri"/>
                <a:ea typeface="宋体"/>
              </a:rPr>
              <a:t>)</a:t>
            </a:r>
            <a:endParaRPr lang="zh-CN" altLang="en-US" dirty="0">
              <a:solidFill>
                <a:prstClr val="black"/>
              </a:solidFill>
              <a:latin typeface="Calibri"/>
              <a:ea typeface="宋体"/>
            </a:endParaRPr>
          </a:p>
        </p:txBody>
      </p:sp>
      <p:sp>
        <p:nvSpPr>
          <p:cNvPr id="10" name="TextBox 9"/>
          <p:cNvSpPr txBox="1"/>
          <p:nvPr/>
        </p:nvSpPr>
        <p:spPr>
          <a:xfrm>
            <a:off x="1415480" y="5373216"/>
            <a:ext cx="3960440" cy="923330"/>
          </a:xfrm>
          <a:prstGeom prst="rect">
            <a:avLst/>
          </a:prstGeom>
          <a:noFill/>
        </p:spPr>
        <p:txBody>
          <a:bodyPr wrap="square" rtlCol="0">
            <a:spAutoFit/>
          </a:bodyPr>
          <a:lstStyle/>
          <a:p>
            <a:r>
              <a:rPr lang="zh-CN" altLang="en-US" dirty="0">
                <a:solidFill>
                  <a:prstClr val="black"/>
                </a:solidFill>
                <a:latin typeface="Calibri"/>
                <a:ea typeface="宋体"/>
              </a:rPr>
              <a:t>在</a:t>
            </a:r>
            <a:r>
              <a:rPr lang="en-US" altLang="zh-CN" dirty="0">
                <a:solidFill>
                  <a:prstClr val="black"/>
                </a:solidFill>
                <a:ea typeface="宋体"/>
                <a:cs typeface="Times New Roman" pitchFamily="18" charset="0"/>
              </a:rPr>
              <a:t>s-z</a:t>
            </a:r>
            <a:r>
              <a:rPr lang="zh-CN" altLang="en-US" dirty="0">
                <a:solidFill>
                  <a:prstClr val="black"/>
                </a:solidFill>
                <a:latin typeface="Calibri"/>
                <a:ea typeface="宋体"/>
              </a:rPr>
              <a:t>平面上测量</a:t>
            </a:r>
            <a:r>
              <a:rPr lang="en-US" altLang="zh-CN" dirty="0">
                <a:solidFill>
                  <a:prstClr val="black"/>
                </a:solidFill>
                <a:latin typeface="Calibri"/>
                <a:ea typeface="宋体"/>
              </a:rPr>
              <a:t>dip angle (</a:t>
            </a:r>
            <a:r>
              <a:rPr lang="en-US" altLang="zh-CN" dirty="0">
                <a:solidFill>
                  <a:prstClr val="black"/>
                </a:solidFill>
                <a:latin typeface="Symbol" pitchFamily="18" charset="2"/>
                <a:ea typeface="宋体"/>
              </a:rPr>
              <a:t>l</a:t>
            </a:r>
            <a:r>
              <a:rPr lang="en-US" altLang="zh-CN" dirty="0">
                <a:solidFill>
                  <a:prstClr val="black"/>
                </a:solidFill>
                <a:latin typeface="Calibri"/>
                <a:ea typeface="宋体"/>
              </a:rPr>
              <a:t>)</a:t>
            </a:r>
          </a:p>
          <a:p>
            <a:r>
              <a:rPr lang="en-US" altLang="zh-CN" dirty="0">
                <a:solidFill>
                  <a:prstClr val="black"/>
                </a:solidFill>
                <a:latin typeface="Calibri"/>
                <a:ea typeface="宋体"/>
              </a:rPr>
              <a:t>        s</a:t>
            </a:r>
            <a:r>
              <a:rPr lang="zh-CN" altLang="en-US" dirty="0">
                <a:solidFill>
                  <a:prstClr val="black"/>
                </a:solidFill>
                <a:latin typeface="Calibri"/>
                <a:ea typeface="宋体"/>
              </a:rPr>
              <a:t>为粒子飞行长度</a:t>
            </a:r>
            <a:endParaRPr lang="en-US" altLang="zh-CN" dirty="0">
              <a:solidFill>
                <a:prstClr val="black"/>
              </a:solidFill>
              <a:latin typeface="Calibri"/>
              <a:ea typeface="宋体"/>
            </a:endParaRPr>
          </a:p>
          <a:p>
            <a:r>
              <a:rPr lang="en-US" altLang="zh-CN" dirty="0">
                <a:solidFill>
                  <a:prstClr val="black"/>
                </a:solidFill>
                <a:latin typeface="Calibri"/>
                <a:ea typeface="宋体"/>
              </a:rPr>
              <a:t>        P = P</a:t>
            </a:r>
            <a:r>
              <a:rPr lang="en-US" altLang="zh-CN" baseline="-25000" dirty="0">
                <a:solidFill>
                  <a:prstClr val="black"/>
                </a:solidFill>
                <a:latin typeface="Calibri"/>
                <a:ea typeface="宋体"/>
              </a:rPr>
              <a:t>T</a:t>
            </a:r>
            <a:r>
              <a:rPr lang="en-US" altLang="zh-CN" dirty="0">
                <a:solidFill>
                  <a:prstClr val="black"/>
                </a:solidFill>
                <a:latin typeface="Calibri"/>
                <a:ea typeface="宋体"/>
              </a:rPr>
              <a:t>/</a:t>
            </a:r>
            <a:r>
              <a:rPr lang="en-US" altLang="zh-CN" dirty="0" err="1">
                <a:solidFill>
                  <a:prstClr val="black"/>
                </a:solidFill>
                <a:latin typeface="Calibri"/>
                <a:ea typeface="宋体"/>
              </a:rPr>
              <a:t>cos</a:t>
            </a:r>
            <a:r>
              <a:rPr lang="en-US" altLang="zh-CN" dirty="0" err="1">
                <a:solidFill>
                  <a:prstClr val="black"/>
                </a:solidFill>
                <a:latin typeface="Symbol" pitchFamily="18" charset="2"/>
                <a:ea typeface="宋体"/>
              </a:rPr>
              <a:t>l</a:t>
            </a:r>
            <a:endParaRPr lang="zh-CN" altLang="en-US" dirty="0">
              <a:solidFill>
                <a:prstClr val="black"/>
              </a:solidFill>
              <a:latin typeface="Symbol" pitchFamily="18" charset="2"/>
              <a:ea typeface="宋体"/>
            </a:endParaRPr>
          </a:p>
        </p:txBody>
      </p:sp>
      <p:grpSp>
        <p:nvGrpSpPr>
          <p:cNvPr id="5" name="组合 15"/>
          <p:cNvGrpSpPr/>
          <p:nvPr/>
        </p:nvGrpSpPr>
        <p:grpSpPr>
          <a:xfrm>
            <a:off x="7176121" y="5229200"/>
            <a:ext cx="2768431" cy="1512168"/>
            <a:chOff x="5652120" y="5229200"/>
            <a:chExt cx="2768431" cy="1512168"/>
          </a:xfrm>
        </p:grpSpPr>
        <p:pic>
          <p:nvPicPr>
            <p:cNvPr id="53251" name="Picture 3"/>
            <p:cNvPicPr>
              <a:picLocks noChangeAspect="1" noChangeArrowheads="1"/>
            </p:cNvPicPr>
            <p:nvPr/>
          </p:nvPicPr>
          <p:blipFill>
            <a:blip r:embed="rId3" cstate="print"/>
            <a:srcRect/>
            <a:stretch>
              <a:fillRect/>
            </a:stretch>
          </p:blipFill>
          <p:spPr bwMode="auto">
            <a:xfrm>
              <a:off x="5652120" y="5229200"/>
              <a:ext cx="2768431" cy="1512168"/>
            </a:xfrm>
            <a:prstGeom prst="rect">
              <a:avLst/>
            </a:prstGeom>
            <a:noFill/>
            <a:ln w="9525">
              <a:noFill/>
              <a:miter lim="800000"/>
              <a:headEnd/>
              <a:tailEnd/>
            </a:ln>
          </p:spPr>
        </p:pic>
        <p:sp>
          <p:nvSpPr>
            <p:cNvPr id="11" name="TextBox 10"/>
            <p:cNvSpPr txBox="1"/>
            <p:nvPr/>
          </p:nvSpPr>
          <p:spPr>
            <a:xfrm>
              <a:off x="5724128" y="5373216"/>
              <a:ext cx="288032" cy="400110"/>
            </a:xfrm>
            <a:prstGeom prst="rect">
              <a:avLst/>
            </a:prstGeom>
            <a:solidFill>
              <a:schemeClr val="bg1"/>
            </a:solidFill>
          </p:spPr>
          <p:txBody>
            <a:bodyPr wrap="square" rtlCol="0">
              <a:spAutoFit/>
            </a:bodyPr>
            <a:lstStyle/>
            <a:p>
              <a:r>
                <a:rPr lang="en-US" altLang="zh-CN" sz="2000" dirty="0">
                  <a:solidFill>
                    <a:prstClr val="black"/>
                  </a:solidFill>
                  <a:latin typeface="Monotype Corsiva" pitchFamily="66" charset="0"/>
                  <a:ea typeface="宋体"/>
                  <a:cs typeface="Times New Roman" pitchFamily="18" charset="0"/>
                </a:rPr>
                <a:t>s</a:t>
              </a:r>
              <a:endParaRPr lang="zh-CN" altLang="en-US" sz="2000" dirty="0">
                <a:solidFill>
                  <a:prstClr val="black"/>
                </a:solidFill>
                <a:latin typeface="Monotype Corsiva" pitchFamily="66" charset="0"/>
                <a:ea typeface="宋体"/>
                <a:cs typeface="Times New Roman" pitchFamily="18" charset="0"/>
              </a:endParaRPr>
            </a:p>
          </p:txBody>
        </p:sp>
        <p:sp>
          <p:nvSpPr>
            <p:cNvPr id="14" name="TextBox 13"/>
            <p:cNvSpPr txBox="1"/>
            <p:nvPr/>
          </p:nvSpPr>
          <p:spPr>
            <a:xfrm>
              <a:off x="7884368" y="5949280"/>
              <a:ext cx="432048" cy="369332"/>
            </a:xfrm>
            <a:prstGeom prst="rect">
              <a:avLst/>
            </a:prstGeom>
            <a:solidFill>
              <a:schemeClr val="bg1"/>
            </a:solidFill>
          </p:spPr>
          <p:txBody>
            <a:bodyPr wrap="square" rtlCol="0">
              <a:spAutoFit/>
            </a:bodyPr>
            <a:lstStyle/>
            <a:p>
              <a:r>
                <a:rPr lang="en-US" altLang="zh-CN" dirty="0">
                  <a:solidFill>
                    <a:prstClr val="black"/>
                  </a:solidFill>
                  <a:ea typeface="宋体"/>
                  <a:cs typeface="Times New Roman" pitchFamily="18" charset="0"/>
                </a:rPr>
                <a:t>P</a:t>
              </a:r>
              <a:r>
                <a:rPr lang="en-US" altLang="zh-CN" baseline="-25000" dirty="0">
                  <a:solidFill>
                    <a:prstClr val="black"/>
                  </a:solidFill>
                  <a:ea typeface="宋体"/>
                  <a:cs typeface="Times New Roman" pitchFamily="18" charset="0"/>
                </a:rPr>
                <a:t>T</a:t>
              </a:r>
              <a:endParaRPr lang="zh-CN" altLang="en-US" baseline="-25000" dirty="0">
                <a:solidFill>
                  <a:prstClr val="black"/>
                </a:solidFill>
                <a:ea typeface="宋体"/>
                <a:cs typeface="Times New Roman" pitchFamily="18" charset="0"/>
              </a:endParaRPr>
            </a:p>
          </p:txBody>
        </p:sp>
        <p:sp>
          <p:nvSpPr>
            <p:cNvPr id="15" name="TextBox 14"/>
            <p:cNvSpPr txBox="1"/>
            <p:nvPr/>
          </p:nvSpPr>
          <p:spPr>
            <a:xfrm>
              <a:off x="6732240" y="5269404"/>
              <a:ext cx="432048" cy="369332"/>
            </a:xfrm>
            <a:prstGeom prst="rect">
              <a:avLst/>
            </a:prstGeom>
            <a:solidFill>
              <a:schemeClr val="bg1"/>
            </a:solidFill>
          </p:spPr>
          <p:txBody>
            <a:bodyPr wrap="square" rtlCol="0">
              <a:spAutoFit/>
            </a:bodyPr>
            <a:lstStyle/>
            <a:p>
              <a:r>
                <a:rPr lang="en-US" altLang="zh-CN" dirty="0">
                  <a:solidFill>
                    <a:prstClr val="black"/>
                  </a:solidFill>
                  <a:ea typeface="宋体"/>
                  <a:cs typeface="Times New Roman" pitchFamily="18" charset="0"/>
                </a:rPr>
                <a:t>P</a:t>
              </a:r>
              <a:r>
                <a:rPr lang="en-US" altLang="zh-CN" baseline="-25000" dirty="0">
                  <a:solidFill>
                    <a:prstClr val="black"/>
                  </a:solidFill>
                  <a:ea typeface="宋体"/>
                  <a:cs typeface="Times New Roman" pitchFamily="18" charset="0"/>
                </a:rPr>
                <a:t>L</a:t>
              </a:r>
              <a:endParaRPr lang="zh-CN" altLang="en-US" baseline="-25000" dirty="0">
                <a:solidFill>
                  <a:prstClr val="black"/>
                </a:solidFill>
                <a:ea typeface="宋体"/>
                <a:cs typeface="Times New Roman" pitchFamily="18" charset="0"/>
              </a:endParaRPr>
            </a:p>
          </p:txBody>
        </p:sp>
      </p:grpSp>
      <p:grpSp>
        <p:nvGrpSpPr>
          <p:cNvPr id="6" name="组合 22"/>
          <p:cNvGrpSpPr/>
          <p:nvPr/>
        </p:nvGrpSpPr>
        <p:grpSpPr>
          <a:xfrm>
            <a:off x="7536160" y="3140968"/>
            <a:ext cx="2160240" cy="2097524"/>
            <a:chOff x="6012160" y="2996952"/>
            <a:chExt cx="2160240" cy="2097524"/>
          </a:xfrm>
        </p:grpSpPr>
        <p:cxnSp>
          <p:nvCxnSpPr>
            <p:cNvPr id="19" name="直接箭头连接符 18"/>
            <p:cNvCxnSpPr/>
            <p:nvPr/>
          </p:nvCxnSpPr>
          <p:spPr>
            <a:xfrm>
              <a:off x="6084168" y="4725144"/>
              <a:ext cx="194421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6372200" y="3140968"/>
              <a:ext cx="0" cy="18722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流程图: 联系 21"/>
            <p:cNvSpPr/>
            <p:nvPr/>
          </p:nvSpPr>
          <p:spPr>
            <a:xfrm>
              <a:off x="6084168" y="3284984"/>
              <a:ext cx="1656184" cy="165618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4" name="直接箭头连接符 23"/>
            <p:cNvCxnSpPr>
              <a:endCxn id="22" idx="7"/>
            </p:cNvCxnSpPr>
            <p:nvPr/>
          </p:nvCxnSpPr>
          <p:spPr>
            <a:xfrm flipV="1">
              <a:off x="6948264" y="3527526"/>
              <a:ext cx="549545" cy="62155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76256" y="3573016"/>
              <a:ext cx="432048" cy="307777"/>
            </a:xfrm>
            <a:prstGeom prst="rect">
              <a:avLst/>
            </a:prstGeom>
            <a:noFill/>
          </p:spPr>
          <p:txBody>
            <a:bodyPr wrap="square" rtlCol="0">
              <a:spAutoFit/>
            </a:bodyPr>
            <a:lstStyle/>
            <a:p>
              <a:r>
                <a:rPr lang="en-US" altLang="zh-CN" sz="1400" dirty="0">
                  <a:solidFill>
                    <a:prstClr val="black"/>
                  </a:solidFill>
                  <a:ea typeface="宋体"/>
                  <a:cs typeface="Times New Roman" pitchFamily="18" charset="0"/>
                </a:rPr>
                <a:t>R</a:t>
              </a:r>
              <a:endParaRPr lang="zh-CN" altLang="en-US" sz="1400" dirty="0">
                <a:solidFill>
                  <a:prstClr val="black"/>
                </a:solidFill>
                <a:ea typeface="宋体"/>
                <a:cs typeface="Times New Roman" pitchFamily="18" charset="0"/>
              </a:endParaRPr>
            </a:p>
          </p:txBody>
        </p:sp>
        <p:sp>
          <p:nvSpPr>
            <p:cNvPr id="26" name="TextBox 25"/>
            <p:cNvSpPr txBox="1"/>
            <p:nvPr/>
          </p:nvSpPr>
          <p:spPr>
            <a:xfrm>
              <a:off x="7812360" y="4725144"/>
              <a:ext cx="360040" cy="369332"/>
            </a:xfrm>
            <a:prstGeom prst="rect">
              <a:avLst/>
            </a:prstGeom>
            <a:noFill/>
          </p:spPr>
          <p:txBody>
            <a:bodyPr wrap="square" rtlCol="0">
              <a:spAutoFit/>
            </a:bodyPr>
            <a:lstStyle/>
            <a:p>
              <a:r>
                <a:rPr lang="en-US" altLang="zh-CN" dirty="0">
                  <a:solidFill>
                    <a:prstClr val="black"/>
                  </a:solidFill>
                  <a:ea typeface="宋体"/>
                  <a:cs typeface="Times New Roman" pitchFamily="18" charset="0"/>
                </a:rPr>
                <a:t>x</a:t>
              </a:r>
              <a:endParaRPr lang="zh-CN" altLang="en-US" dirty="0">
                <a:solidFill>
                  <a:prstClr val="black"/>
                </a:solidFill>
                <a:ea typeface="宋体"/>
                <a:cs typeface="Times New Roman" pitchFamily="18" charset="0"/>
              </a:endParaRPr>
            </a:p>
          </p:txBody>
        </p:sp>
        <p:sp>
          <p:nvSpPr>
            <p:cNvPr id="27" name="TextBox 26"/>
            <p:cNvSpPr txBox="1"/>
            <p:nvPr/>
          </p:nvSpPr>
          <p:spPr>
            <a:xfrm>
              <a:off x="6012160" y="2996952"/>
              <a:ext cx="288032" cy="369332"/>
            </a:xfrm>
            <a:prstGeom prst="rect">
              <a:avLst/>
            </a:prstGeom>
            <a:noFill/>
          </p:spPr>
          <p:txBody>
            <a:bodyPr wrap="square" rtlCol="0">
              <a:spAutoFit/>
            </a:bodyPr>
            <a:lstStyle/>
            <a:p>
              <a:r>
                <a:rPr lang="en-US" altLang="zh-CN" dirty="0">
                  <a:solidFill>
                    <a:prstClr val="black"/>
                  </a:solidFill>
                  <a:ea typeface="宋体"/>
                  <a:cs typeface="Times New Roman" pitchFamily="18" charset="0"/>
                </a:rPr>
                <a:t>y</a:t>
              </a:r>
              <a:endParaRPr lang="zh-CN" altLang="en-US" dirty="0">
                <a:solidFill>
                  <a:prstClr val="black"/>
                </a:solidFill>
                <a:ea typeface="宋体"/>
                <a:cs typeface="Times New Roman" pitchFamily="18" charset="0"/>
              </a:endParaRPr>
            </a:p>
          </p:txBody>
        </p:sp>
      </p:grpSp>
      <p:pic>
        <p:nvPicPr>
          <p:cNvPr id="3" name="图片 2"/>
          <p:cNvPicPr>
            <a:picLocks noChangeAspect="1"/>
          </p:cNvPicPr>
          <p:nvPr/>
        </p:nvPicPr>
        <p:blipFill>
          <a:blip r:embed="rId4" cstate="print"/>
          <a:stretch>
            <a:fillRect/>
          </a:stretch>
        </p:blipFill>
        <p:spPr>
          <a:xfrm>
            <a:off x="1775520" y="4077072"/>
            <a:ext cx="1510248" cy="936104"/>
          </a:xfrm>
          <a:prstGeom prst="rect">
            <a:avLst/>
          </a:prstGeom>
        </p:spPr>
      </p:pic>
      <p:sp>
        <p:nvSpPr>
          <p:cNvPr id="4" name="文本框 3"/>
          <p:cNvSpPr txBox="1"/>
          <p:nvPr/>
        </p:nvSpPr>
        <p:spPr>
          <a:xfrm>
            <a:off x="3503712" y="3717032"/>
            <a:ext cx="2592288" cy="1477328"/>
          </a:xfrm>
          <a:prstGeom prst="rect">
            <a:avLst/>
          </a:prstGeom>
          <a:noFill/>
          <a:ln>
            <a:solidFill>
              <a:schemeClr val="accent1"/>
            </a:solidFill>
          </a:ln>
        </p:spPr>
        <p:txBody>
          <a:bodyPr wrap="square" rtlCol="0">
            <a:spAutoFit/>
          </a:bodyPr>
          <a:lstStyle/>
          <a:p>
            <a:r>
              <a:rPr kumimoji="1" lang="en-US" altLang="zh-CN" dirty="0">
                <a:solidFill>
                  <a:prstClr val="black"/>
                </a:solidFill>
                <a:latin typeface="Calibri"/>
                <a:ea typeface="宋体"/>
              </a:rPr>
              <a:t>R:  m</a:t>
            </a:r>
          </a:p>
          <a:p>
            <a:r>
              <a:rPr kumimoji="1" lang="en-US" altLang="zh-CN" dirty="0">
                <a:solidFill>
                  <a:prstClr val="black"/>
                </a:solidFill>
                <a:latin typeface="Calibri"/>
                <a:ea typeface="宋体"/>
              </a:rPr>
              <a:t>P</a:t>
            </a:r>
            <a:r>
              <a:rPr kumimoji="1" lang="en-US" altLang="zh-CN" baseline="-25000" dirty="0">
                <a:solidFill>
                  <a:prstClr val="black"/>
                </a:solidFill>
                <a:latin typeface="Calibri"/>
                <a:ea typeface="宋体"/>
              </a:rPr>
              <a:t>T</a:t>
            </a:r>
            <a:r>
              <a:rPr kumimoji="1" lang="en-US" altLang="zh-CN" dirty="0">
                <a:solidFill>
                  <a:prstClr val="black"/>
                </a:solidFill>
                <a:latin typeface="Calibri"/>
                <a:ea typeface="宋体"/>
              </a:rPr>
              <a:t>:  </a:t>
            </a:r>
            <a:r>
              <a:rPr kumimoji="1" lang="en-US" altLang="zh-CN" dirty="0" err="1">
                <a:solidFill>
                  <a:prstClr val="black"/>
                </a:solidFill>
                <a:latin typeface="Calibri"/>
                <a:ea typeface="宋体"/>
              </a:rPr>
              <a:t>GeV</a:t>
            </a:r>
            <a:r>
              <a:rPr kumimoji="1" lang="en-US" altLang="zh-CN" dirty="0">
                <a:solidFill>
                  <a:prstClr val="black"/>
                </a:solidFill>
                <a:latin typeface="Calibri"/>
                <a:ea typeface="宋体"/>
              </a:rPr>
              <a:t>/c</a:t>
            </a:r>
          </a:p>
          <a:p>
            <a:r>
              <a:rPr kumimoji="1" lang="en-US" altLang="zh-CN" dirty="0">
                <a:solidFill>
                  <a:prstClr val="black"/>
                </a:solidFill>
                <a:latin typeface="Calibri"/>
                <a:ea typeface="宋体"/>
              </a:rPr>
              <a:t>B:  T</a:t>
            </a:r>
          </a:p>
          <a:p>
            <a:r>
              <a:rPr kumimoji="1" lang="en-US" altLang="zh-CN" dirty="0">
                <a:solidFill>
                  <a:prstClr val="black"/>
                </a:solidFill>
                <a:latin typeface="Calibri"/>
                <a:ea typeface="宋体"/>
              </a:rPr>
              <a:t>q: </a:t>
            </a:r>
            <a:r>
              <a:rPr kumimoji="1" lang="zh-CN" altLang="en-US" dirty="0">
                <a:solidFill>
                  <a:prstClr val="black"/>
                </a:solidFill>
                <a:latin typeface="Calibri"/>
                <a:ea typeface="宋体"/>
              </a:rPr>
              <a:t>粒子电荷，以电子的电荷为单位</a:t>
            </a:r>
          </a:p>
        </p:txBody>
      </p:sp>
      <p:sp>
        <p:nvSpPr>
          <p:cNvPr id="12" name="标题 11">
            <a:extLst>
              <a:ext uri="{FF2B5EF4-FFF2-40B4-BE49-F238E27FC236}">
                <a16:creationId xmlns:a16="http://schemas.microsoft.com/office/drawing/2014/main" id="{2BA04E87-3B45-48DF-8ECC-04C75EA9E28E}"/>
              </a:ext>
            </a:extLst>
          </p:cNvPr>
          <p:cNvSpPr>
            <a:spLocks noGrp="1"/>
          </p:cNvSpPr>
          <p:nvPr>
            <p:ph type="title"/>
          </p:nvPr>
        </p:nvSpPr>
        <p:spPr/>
        <p:txBody>
          <a:bodyPr/>
          <a:lstStyle/>
          <a:p>
            <a:r>
              <a:rPr lang="zh-CN" altLang="en-US" dirty="0"/>
              <a:t>动量测量</a:t>
            </a:r>
          </a:p>
        </p:txBody>
      </p:sp>
    </p:spTree>
    <p:extLst>
      <p:ext uri="{BB962C8B-B14F-4D97-AF65-F5344CB8AC3E}">
        <p14:creationId xmlns:p14="http://schemas.microsoft.com/office/powerpoint/2010/main" val="2946660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0C307147-735E-436D-AEB0-D9A67A422673}"/>
              </a:ext>
            </a:extLst>
          </p:cNvPr>
          <p:cNvSpPr>
            <a:spLocks noGrp="1"/>
          </p:cNvSpPr>
          <p:nvPr>
            <p:ph type="title"/>
          </p:nvPr>
        </p:nvSpPr>
        <p:spPr/>
        <p:txBody>
          <a:bodyPr>
            <a:normAutofit/>
          </a:bodyPr>
          <a:lstStyle/>
          <a:p>
            <a:r>
              <a:rPr lang="en-US" altLang="zh-CN" dirty="0"/>
              <a:t>BEPCII &amp; BESIII</a:t>
            </a:r>
            <a:endParaRPr lang="zh-CN" altLang="en-US" dirty="0"/>
          </a:p>
        </p:txBody>
      </p:sp>
      <p:sp>
        <p:nvSpPr>
          <p:cNvPr id="4" name="灯片编号占位符 3">
            <a:extLst>
              <a:ext uri="{FF2B5EF4-FFF2-40B4-BE49-F238E27FC236}">
                <a16:creationId xmlns:a16="http://schemas.microsoft.com/office/drawing/2014/main" id="{EA5892E2-0ACA-4B8B-AF6B-AD42AD252FDF}"/>
              </a:ext>
            </a:extLst>
          </p:cNvPr>
          <p:cNvSpPr>
            <a:spLocks noGrp="1"/>
          </p:cNvSpPr>
          <p:nvPr>
            <p:ph type="sldNum" sz="quarter" idx="12"/>
          </p:nvPr>
        </p:nvSpPr>
        <p:spPr/>
        <p:txBody>
          <a:bodyPr/>
          <a:lstStyle/>
          <a:p>
            <a:fld id="{0C913308-F349-4B6D-A68A-DD1791B4A57B}" type="slidenum">
              <a:rPr lang="zh-CN" altLang="en-US" smtClean="0"/>
              <a:pPr/>
              <a:t>4</a:t>
            </a:fld>
            <a:endParaRPr lang="zh-CN" altLang="en-US" dirty="0"/>
          </a:p>
        </p:txBody>
      </p:sp>
      <p:pic>
        <p:nvPicPr>
          <p:cNvPr id="6" name="图片 5">
            <a:extLst>
              <a:ext uri="{FF2B5EF4-FFF2-40B4-BE49-F238E27FC236}">
                <a16:creationId xmlns:a16="http://schemas.microsoft.com/office/drawing/2014/main" id="{9C83B218-17F2-4A97-B18F-5BC8095BB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770" y="1196753"/>
            <a:ext cx="7707646" cy="5410767"/>
          </a:xfrm>
          <a:prstGeom prst="rect">
            <a:avLst/>
          </a:prstGeom>
        </p:spPr>
      </p:pic>
      <p:sp>
        <p:nvSpPr>
          <p:cNvPr id="7" name="弧形 6">
            <a:extLst>
              <a:ext uri="{FF2B5EF4-FFF2-40B4-BE49-F238E27FC236}">
                <a16:creationId xmlns:a16="http://schemas.microsoft.com/office/drawing/2014/main" id="{3F31F164-8DC4-479C-8B2E-BBEC22C90E18}"/>
              </a:ext>
            </a:extLst>
          </p:cNvPr>
          <p:cNvSpPr/>
          <p:nvPr/>
        </p:nvSpPr>
        <p:spPr>
          <a:xfrm rot="19879342">
            <a:off x="4350977" y="2800676"/>
            <a:ext cx="2040419" cy="1619646"/>
          </a:xfrm>
          <a:prstGeom prst="arc">
            <a:avLst>
              <a:gd name="adj1" fmla="val 12208430"/>
              <a:gd name="adj2" fmla="val 20161359"/>
            </a:avLst>
          </a:prstGeom>
          <a:ln w="47625">
            <a:solidFill>
              <a:srgbClr val="FF0000"/>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弧形 7">
            <a:extLst>
              <a:ext uri="{FF2B5EF4-FFF2-40B4-BE49-F238E27FC236}">
                <a16:creationId xmlns:a16="http://schemas.microsoft.com/office/drawing/2014/main" id="{4E8A3159-C5B2-4E67-A122-8055661C9F31}"/>
              </a:ext>
            </a:extLst>
          </p:cNvPr>
          <p:cNvSpPr/>
          <p:nvPr/>
        </p:nvSpPr>
        <p:spPr>
          <a:xfrm rot="9297693">
            <a:off x="4530512" y="2951040"/>
            <a:ext cx="2040418" cy="1727915"/>
          </a:xfrm>
          <a:prstGeom prst="arc">
            <a:avLst>
              <a:gd name="adj1" fmla="val 12208430"/>
              <a:gd name="adj2" fmla="val 20161359"/>
            </a:avLst>
          </a:prstGeom>
          <a:ln w="47625">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TextBox 6">
                <a:extLst>
                  <a:ext uri="{FF2B5EF4-FFF2-40B4-BE49-F238E27FC236}">
                    <a16:creationId xmlns:a16="http://schemas.microsoft.com/office/drawing/2014/main" id="{82020D06-3AC8-4C00-AE99-C3C1874D3F3F}"/>
                  </a:ext>
                </a:extLst>
              </p:cNvPr>
              <p:cNvSpPr txBox="1"/>
              <p:nvPr/>
            </p:nvSpPr>
            <p:spPr>
              <a:xfrm>
                <a:off x="3934256" y="3004439"/>
                <a:ext cx="77053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00" b="1" i="1">
                              <a:solidFill>
                                <a:srgbClr val="FF0000"/>
                              </a:solidFill>
                              <a:latin typeface="Cambria Math" panose="02040503050406030204" pitchFamily="18" charset="0"/>
                            </a:rPr>
                          </m:ctrlPr>
                        </m:sSupPr>
                        <m:e>
                          <m:r>
                            <a:rPr lang="en-US" altLang="zh-CN" sz="2800" b="1" i="1">
                              <a:solidFill>
                                <a:srgbClr val="FF0000"/>
                              </a:solidFill>
                              <a:latin typeface="Cambria Math"/>
                            </a:rPr>
                            <m:t>𝒆</m:t>
                          </m:r>
                        </m:e>
                        <m:sup>
                          <m:r>
                            <a:rPr lang="en-US" altLang="zh-CN" sz="2800" b="1" i="1">
                              <a:solidFill>
                                <a:srgbClr val="FF0000"/>
                              </a:solidFill>
                              <a:latin typeface="Cambria Math"/>
                            </a:rPr>
                            <m:t>+</m:t>
                          </m:r>
                        </m:sup>
                      </m:sSup>
                    </m:oMath>
                  </m:oMathPara>
                </a14:m>
                <a:endParaRPr lang="zh-CN" altLang="en-US" b="1" dirty="0"/>
              </a:p>
            </p:txBody>
          </p:sp>
        </mc:Choice>
        <mc:Fallback xmlns="">
          <p:sp>
            <p:nvSpPr>
              <p:cNvPr id="9" name="TextBox 6">
                <a:extLst>
                  <a:ext uri="{FF2B5EF4-FFF2-40B4-BE49-F238E27FC236}">
                    <a16:creationId xmlns:a16="http://schemas.microsoft.com/office/drawing/2014/main" id="{82020D06-3AC8-4C00-AE99-C3C1874D3F3F}"/>
                  </a:ext>
                </a:extLst>
              </p:cNvPr>
              <p:cNvSpPr txBox="1">
                <a:spLocks noRot="1" noChangeAspect="1" noMove="1" noResize="1" noEditPoints="1" noAdjustHandles="1" noChangeArrowheads="1" noChangeShapeType="1" noTextEdit="1"/>
              </p:cNvSpPr>
              <p:nvPr/>
            </p:nvSpPr>
            <p:spPr>
              <a:xfrm>
                <a:off x="3934256" y="3004439"/>
                <a:ext cx="770530" cy="523220"/>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7">
                <a:extLst>
                  <a:ext uri="{FF2B5EF4-FFF2-40B4-BE49-F238E27FC236}">
                    <a16:creationId xmlns:a16="http://schemas.microsoft.com/office/drawing/2014/main" id="{AD91ED3F-FE8A-44F9-818F-6E003613FD3A}"/>
                  </a:ext>
                </a:extLst>
              </p:cNvPr>
              <p:cNvSpPr txBox="1"/>
              <p:nvPr/>
            </p:nvSpPr>
            <p:spPr>
              <a:xfrm>
                <a:off x="4366304" y="4353427"/>
                <a:ext cx="77053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00" b="1" i="1">
                              <a:solidFill>
                                <a:srgbClr val="FF0000"/>
                              </a:solidFill>
                              <a:latin typeface="Cambria Math" panose="02040503050406030204" pitchFamily="18" charset="0"/>
                            </a:rPr>
                          </m:ctrlPr>
                        </m:sSupPr>
                        <m:e>
                          <m:r>
                            <a:rPr lang="en-US" altLang="zh-CN" sz="2800" b="1" i="1">
                              <a:solidFill>
                                <a:srgbClr val="FF0000"/>
                              </a:solidFill>
                              <a:latin typeface="Cambria Math"/>
                            </a:rPr>
                            <m:t>𝒆</m:t>
                          </m:r>
                        </m:e>
                        <m:sup>
                          <m:r>
                            <a:rPr lang="en-US" altLang="zh-CN" sz="2800" b="1" i="1">
                              <a:solidFill>
                                <a:srgbClr val="FF0000"/>
                              </a:solidFill>
                              <a:latin typeface="Cambria Math"/>
                            </a:rPr>
                            <m:t>−</m:t>
                          </m:r>
                        </m:sup>
                      </m:sSup>
                    </m:oMath>
                  </m:oMathPara>
                </a14:m>
                <a:endParaRPr lang="zh-CN" altLang="en-US" b="1" dirty="0"/>
              </a:p>
            </p:txBody>
          </p:sp>
        </mc:Choice>
        <mc:Fallback xmlns="">
          <p:sp>
            <p:nvSpPr>
              <p:cNvPr id="10" name="TextBox 7">
                <a:extLst>
                  <a:ext uri="{FF2B5EF4-FFF2-40B4-BE49-F238E27FC236}">
                    <a16:creationId xmlns:a16="http://schemas.microsoft.com/office/drawing/2014/main" id="{AD91ED3F-FE8A-44F9-818F-6E003613FD3A}"/>
                  </a:ext>
                </a:extLst>
              </p:cNvPr>
              <p:cNvSpPr txBox="1">
                <a:spLocks noRot="1" noChangeAspect="1" noMove="1" noResize="1" noEditPoints="1" noAdjustHandles="1" noChangeArrowheads="1" noChangeShapeType="1" noTextEdit="1"/>
              </p:cNvSpPr>
              <p:nvPr/>
            </p:nvSpPr>
            <p:spPr>
              <a:xfrm>
                <a:off x="4366304" y="4353427"/>
                <a:ext cx="770530" cy="523220"/>
              </a:xfrm>
              <a:prstGeom prst="rect">
                <a:avLst/>
              </a:prstGeom>
              <a:blipFill>
                <a:blip r:embed="rId4"/>
                <a:stretch>
                  <a:fillRect/>
                </a:stretch>
              </a:blipFill>
            </p:spPr>
            <p:txBody>
              <a:bodyPr/>
              <a:lstStyle/>
              <a:p>
                <a:r>
                  <a:rPr lang="zh-CN" altLang="en-US">
                    <a:noFill/>
                  </a:rPr>
                  <a:t> </a:t>
                </a:r>
              </a:p>
            </p:txBody>
          </p:sp>
        </mc:Fallback>
      </mc:AlternateContent>
      <p:sp>
        <p:nvSpPr>
          <p:cNvPr id="11" name="爆炸形 1 8">
            <a:extLst>
              <a:ext uri="{FF2B5EF4-FFF2-40B4-BE49-F238E27FC236}">
                <a16:creationId xmlns:a16="http://schemas.microsoft.com/office/drawing/2014/main" id="{EDE9DB3A-3D5D-4ABD-A696-14B65651B5D9}"/>
              </a:ext>
            </a:extLst>
          </p:cNvPr>
          <p:cNvSpPr/>
          <p:nvPr/>
        </p:nvSpPr>
        <p:spPr>
          <a:xfrm>
            <a:off x="4220403" y="3782704"/>
            <a:ext cx="578896" cy="407110"/>
          </a:xfrm>
          <a:prstGeom prst="irregularSeal1">
            <a:avLst/>
          </a:prstGeom>
          <a:solidFill>
            <a:srgbClr val="FFC0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9">
            <a:extLst>
              <a:ext uri="{FF2B5EF4-FFF2-40B4-BE49-F238E27FC236}">
                <a16:creationId xmlns:a16="http://schemas.microsoft.com/office/drawing/2014/main" id="{9F1F835D-B114-47A8-BE1F-61D5E60A4CB3}"/>
              </a:ext>
            </a:extLst>
          </p:cNvPr>
          <p:cNvSpPr txBox="1"/>
          <p:nvPr/>
        </p:nvSpPr>
        <p:spPr>
          <a:xfrm>
            <a:off x="7812961" y="2485892"/>
            <a:ext cx="1440160" cy="369332"/>
          </a:xfrm>
          <a:prstGeom prst="rect">
            <a:avLst/>
          </a:prstGeom>
          <a:solidFill>
            <a:schemeClr val="bg1"/>
          </a:solidFill>
        </p:spPr>
        <p:txBody>
          <a:bodyPr wrap="square" rtlCol="0">
            <a:spAutoFit/>
          </a:bodyPr>
          <a:lstStyle/>
          <a:p>
            <a:pPr algn="ctr"/>
            <a:r>
              <a:rPr lang="zh-CN" altLang="en-US" dirty="0">
                <a:solidFill>
                  <a:srgbClr val="0066CC"/>
                </a:solidFill>
              </a:rPr>
              <a:t>直线加速器</a:t>
            </a:r>
          </a:p>
        </p:txBody>
      </p:sp>
      <p:sp>
        <p:nvSpPr>
          <p:cNvPr id="13" name="TextBox 10">
            <a:extLst>
              <a:ext uri="{FF2B5EF4-FFF2-40B4-BE49-F238E27FC236}">
                <a16:creationId xmlns:a16="http://schemas.microsoft.com/office/drawing/2014/main" id="{5C06E9B9-4412-4AC5-85C7-94C941F48AB2}"/>
              </a:ext>
            </a:extLst>
          </p:cNvPr>
          <p:cNvSpPr txBox="1"/>
          <p:nvPr/>
        </p:nvSpPr>
        <p:spPr>
          <a:xfrm>
            <a:off x="2896405" y="3675215"/>
            <a:ext cx="997997" cy="646331"/>
          </a:xfrm>
          <a:prstGeom prst="rect">
            <a:avLst/>
          </a:prstGeom>
          <a:solidFill>
            <a:schemeClr val="bg1"/>
          </a:solidFill>
        </p:spPr>
        <p:txBody>
          <a:bodyPr wrap="square" rtlCol="0">
            <a:spAutoFit/>
          </a:bodyPr>
          <a:lstStyle/>
          <a:p>
            <a:pPr algn="ctr"/>
            <a:r>
              <a:rPr lang="en-US" altLang="zh-CN" dirty="0">
                <a:solidFill>
                  <a:srgbClr val="0066CC"/>
                </a:solidFill>
              </a:rPr>
              <a:t>BESIII</a:t>
            </a:r>
          </a:p>
          <a:p>
            <a:pPr algn="ctr"/>
            <a:r>
              <a:rPr lang="zh-CN" altLang="en-US" dirty="0">
                <a:solidFill>
                  <a:srgbClr val="0066CC"/>
                </a:solidFill>
              </a:rPr>
              <a:t>探测器</a:t>
            </a:r>
          </a:p>
        </p:txBody>
      </p:sp>
      <mc:AlternateContent xmlns:mc="http://schemas.openxmlformats.org/markup-compatibility/2006" xmlns:a14="http://schemas.microsoft.com/office/drawing/2010/main">
        <mc:Choice Requires="a14">
          <p:sp>
            <p:nvSpPr>
              <p:cNvPr id="14" name="TextBox 11">
                <a:extLst>
                  <a:ext uri="{FF2B5EF4-FFF2-40B4-BE49-F238E27FC236}">
                    <a16:creationId xmlns:a16="http://schemas.microsoft.com/office/drawing/2014/main" id="{00D0C390-38EB-4372-99DD-AF8A2AEECF37}"/>
                  </a:ext>
                </a:extLst>
              </p:cNvPr>
              <p:cNvSpPr txBox="1"/>
              <p:nvPr/>
            </p:nvSpPr>
            <p:spPr>
              <a:xfrm>
                <a:off x="6654870" y="3865977"/>
                <a:ext cx="3404361" cy="2362185"/>
              </a:xfrm>
              <a:prstGeom prst="rect">
                <a:avLst/>
              </a:prstGeom>
              <a:solidFill>
                <a:schemeClr val="bg1"/>
              </a:solidFill>
            </p:spPr>
            <p:txBody>
              <a:bodyPr wrap="square" rtlCol="0">
                <a:spAutoFit/>
              </a:bodyPr>
              <a:lstStyle/>
              <a:p>
                <a:r>
                  <a:rPr lang="en-US" altLang="zh-CN" dirty="0">
                    <a:solidFill>
                      <a:srgbClr val="0066CC"/>
                    </a:solidFill>
                  </a:rPr>
                  <a:t>2004</a:t>
                </a:r>
                <a:r>
                  <a:rPr lang="zh-CN" altLang="en-US" dirty="0">
                    <a:solidFill>
                      <a:srgbClr val="0066CC"/>
                    </a:solidFill>
                  </a:rPr>
                  <a:t>：开始</a:t>
                </a:r>
                <a:r>
                  <a:rPr lang="en-US" altLang="zh-CN" dirty="0">
                    <a:solidFill>
                      <a:srgbClr val="0066CC"/>
                    </a:solidFill>
                  </a:rPr>
                  <a:t>BEPCII</a:t>
                </a:r>
                <a:r>
                  <a:rPr lang="zh-CN" altLang="en-US" dirty="0">
                    <a:solidFill>
                      <a:srgbClr val="0066CC"/>
                    </a:solidFill>
                  </a:rPr>
                  <a:t>升级</a:t>
                </a:r>
                <a:endParaRPr lang="en-US" altLang="zh-CN" dirty="0">
                  <a:solidFill>
                    <a:srgbClr val="0066CC"/>
                  </a:solidFill>
                </a:endParaRPr>
              </a:p>
              <a:p>
                <a:r>
                  <a:rPr lang="en-US" altLang="zh-CN" dirty="0">
                    <a:solidFill>
                      <a:srgbClr val="0066CC"/>
                    </a:solidFill>
                  </a:rPr>
                  <a:t>              BESIII</a:t>
                </a:r>
                <a:r>
                  <a:rPr lang="zh-CN" altLang="en-US" dirty="0">
                    <a:solidFill>
                      <a:srgbClr val="0066CC"/>
                    </a:solidFill>
                  </a:rPr>
                  <a:t>建造</a:t>
                </a:r>
                <a:endParaRPr lang="en-US" altLang="zh-CN" dirty="0">
                  <a:solidFill>
                    <a:srgbClr val="0066CC"/>
                  </a:solidFill>
                </a:endParaRPr>
              </a:p>
              <a:p>
                <a:r>
                  <a:rPr lang="en-US" altLang="zh-CN" dirty="0">
                    <a:solidFill>
                      <a:srgbClr val="0066CC"/>
                    </a:solidFill>
                  </a:rPr>
                  <a:t>2008</a:t>
                </a:r>
                <a:r>
                  <a:rPr lang="zh-CN" altLang="en-US" dirty="0">
                    <a:solidFill>
                      <a:srgbClr val="0066CC"/>
                    </a:solidFill>
                  </a:rPr>
                  <a:t>：试运行</a:t>
                </a:r>
                <a:endParaRPr lang="en-US" altLang="zh-CN" dirty="0">
                  <a:solidFill>
                    <a:srgbClr val="0066CC"/>
                  </a:solidFill>
                </a:endParaRPr>
              </a:p>
              <a:p>
                <a:r>
                  <a:rPr lang="en-US" altLang="zh-CN" dirty="0">
                    <a:solidFill>
                      <a:srgbClr val="0066CC"/>
                    </a:solidFill>
                  </a:rPr>
                  <a:t>2009-</a:t>
                </a:r>
                <a:r>
                  <a:rPr lang="zh-CN" altLang="en-US" dirty="0">
                    <a:solidFill>
                      <a:srgbClr val="0066CC"/>
                    </a:solidFill>
                  </a:rPr>
                  <a:t>至今：</a:t>
                </a:r>
                <a:r>
                  <a:rPr lang="en-US" altLang="zh-CN" dirty="0">
                    <a:solidFill>
                      <a:srgbClr val="0066CC"/>
                    </a:solidFill>
                  </a:rPr>
                  <a:t>BESIII</a:t>
                </a:r>
                <a:r>
                  <a:rPr lang="zh-CN" altLang="en-US" dirty="0">
                    <a:solidFill>
                      <a:srgbClr val="0066CC"/>
                    </a:solidFill>
                  </a:rPr>
                  <a:t>物理运行</a:t>
                </a:r>
                <a:endParaRPr lang="en-US" altLang="zh-CN" dirty="0">
                  <a:solidFill>
                    <a:srgbClr val="0066CC"/>
                  </a:solidFill>
                </a:endParaRPr>
              </a:p>
              <a:p>
                <a:pPr marL="285750" indent="-285750">
                  <a:buFont typeface="Arial" panose="020B0604020202020204" pitchFamily="34" charset="0"/>
                  <a:buChar char="•"/>
                </a:pPr>
                <a:r>
                  <a:rPr lang="en-US" altLang="zh-CN" dirty="0"/>
                  <a:t>1989-2004 </a:t>
                </a:r>
                <a:r>
                  <a:rPr lang="zh-CN" altLang="en-US" dirty="0"/>
                  <a:t>（</a:t>
                </a:r>
                <a:r>
                  <a:rPr lang="en-US" altLang="zh-CN" dirty="0"/>
                  <a:t>BEPC</a:t>
                </a:r>
                <a:r>
                  <a:rPr lang="zh-CN" altLang="en-US" dirty="0"/>
                  <a:t>）</a:t>
                </a:r>
                <a:endParaRPr lang="en-US" altLang="zh-CN" dirty="0"/>
              </a:p>
              <a:p>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a:rPr>
                          <m:t>𝐿</m:t>
                        </m:r>
                      </m:e>
                      <m:sub>
                        <m:r>
                          <a:rPr lang="en-US" altLang="zh-CN" i="1">
                            <a:latin typeface="Cambria Math"/>
                          </a:rPr>
                          <m:t>𝑝𝑒𝑎𝑘</m:t>
                        </m:r>
                      </m:sub>
                    </m:sSub>
                    <m:r>
                      <a:rPr lang="en-US" altLang="zh-CN" i="1">
                        <a:latin typeface="Cambria Math"/>
                      </a:rPr>
                      <m:t>=1.0</m:t>
                    </m:r>
                    <m:r>
                      <a:rPr lang="en-US" altLang="zh-CN" i="1">
                        <a:latin typeface="Cambria Math"/>
                        <a:ea typeface="Cambria Math"/>
                      </a:rPr>
                      <m:t>×</m:t>
                    </m:r>
                    <m:sSup>
                      <m:sSupPr>
                        <m:ctrlPr>
                          <a:rPr lang="en-US" altLang="zh-CN" i="1">
                            <a:latin typeface="Cambria Math" panose="02040503050406030204" pitchFamily="18" charset="0"/>
                            <a:ea typeface="Cambria Math"/>
                          </a:rPr>
                        </m:ctrlPr>
                      </m:sSupPr>
                      <m:e>
                        <m:r>
                          <a:rPr lang="en-US" altLang="zh-CN" i="1">
                            <a:latin typeface="Cambria Math"/>
                            <a:ea typeface="Cambria Math"/>
                          </a:rPr>
                          <m:t>10</m:t>
                        </m:r>
                      </m:e>
                      <m:sup>
                        <m:r>
                          <a:rPr lang="en-US" altLang="zh-CN" i="1">
                            <a:latin typeface="Cambria Math"/>
                            <a:ea typeface="Cambria Math"/>
                          </a:rPr>
                          <m:t>31</m:t>
                        </m:r>
                      </m:sup>
                    </m:sSup>
                    <m:r>
                      <a:rPr lang="en-US" altLang="zh-CN" i="1">
                        <a:latin typeface="Cambria Math"/>
                        <a:ea typeface="Cambria Math"/>
                      </a:rPr>
                      <m:t> </m:t>
                    </m:r>
                    <m:sSup>
                      <m:sSupPr>
                        <m:ctrlPr>
                          <a:rPr lang="en-US" altLang="zh-CN" i="1">
                            <a:latin typeface="Cambria Math" panose="02040503050406030204" pitchFamily="18" charset="0"/>
                            <a:ea typeface="Cambria Math"/>
                          </a:rPr>
                        </m:ctrlPr>
                      </m:sSupPr>
                      <m:e>
                        <m:r>
                          <a:rPr lang="en-US" altLang="zh-CN" i="1">
                            <a:latin typeface="Cambria Math"/>
                            <a:ea typeface="Cambria Math"/>
                          </a:rPr>
                          <m:t>𝑐𝑚</m:t>
                        </m:r>
                      </m:e>
                      <m:sup>
                        <m:r>
                          <a:rPr lang="en-US" altLang="zh-CN" i="1">
                            <a:latin typeface="Cambria Math"/>
                            <a:ea typeface="Cambria Math"/>
                          </a:rPr>
                          <m:t>−2</m:t>
                        </m:r>
                      </m:sup>
                    </m:sSup>
                    <m:r>
                      <a:rPr lang="en-US" altLang="zh-CN" i="1">
                        <a:latin typeface="Cambria Math"/>
                        <a:ea typeface="Cambria Math"/>
                      </a:rPr>
                      <m:t>∙</m:t>
                    </m:r>
                    <m:sSup>
                      <m:sSupPr>
                        <m:ctrlPr>
                          <a:rPr lang="en-US" altLang="zh-CN" i="1">
                            <a:latin typeface="Cambria Math" panose="02040503050406030204" pitchFamily="18" charset="0"/>
                            <a:ea typeface="Cambria Math"/>
                          </a:rPr>
                        </m:ctrlPr>
                      </m:sSupPr>
                      <m:e>
                        <m:r>
                          <a:rPr lang="en-US" altLang="zh-CN" i="1">
                            <a:latin typeface="Cambria Math"/>
                            <a:ea typeface="Cambria Math"/>
                          </a:rPr>
                          <m:t>𝑠</m:t>
                        </m:r>
                      </m:e>
                      <m:sup>
                        <m:r>
                          <a:rPr lang="en-US" altLang="zh-CN" i="1">
                            <a:latin typeface="Cambria Math"/>
                            <a:ea typeface="Cambria Math"/>
                          </a:rPr>
                          <m:t>−1</m:t>
                        </m:r>
                      </m:sup>
                    </m:sSup>
                  </m:oMath>
                </a14:m>
                <a:endParaRPr lang="en-US" altLang="zh-CN" dirty="0"/>
              </a:p>
              <a:p>
                <a:pPr marL="285750" indent="-285750">
                  <a:buFont typeface="Arial" panose="020B0604020202020204" pitchFamily="34" charset="0"/>
                  <a:buChar char="•"/>
                </a:pPr>
                <a:r>
                  <a:rPr lang="en-US" altLang="zh-CN" dirty="0"/>
                  <a:t>2009-</a:t>
                </a:r>
                <a:r>
                  <a:rPr lang="zh-CN" altLang="en-US" dirty="0"/>
                  <a:t>至今（</a:t>
                </a:r>
                <a:r>
                  <a:rPr lang="en-US" altLang="zh-CN" dirty="0"/>
                  <a:t>BEPCII</a:t>
                </a:r>
                <a:r>
                  <a:rPr lang="zh-CN" altLang="en-US" dirty="0"/>
                  <a:t>）</a:t>
                </a:r>
                <a:endParaRPr lang="en-US" altLang="zh-CN" dirty="0"/>
              </a:p>
              <a:p>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a:rPr>
                          <m:t>𝐿</m:t>
                        </m:r>
                      </m:e>
                      <m:sub>
                        <m:r>
                          <a:rPr lang="en-US" altLang="zh-CN" i="1">
                            <a:latin typeface="Cambria Math"/>
                          </a:rPr>
                          <m:t>𝑝𝑒𝑎𝑘</m:t>
                        </m:r>
                      </m:sub>
                    </m:sSub>
                    <m:r>
                      <a:rPr lang="en-US" altLang="zh-CN" i="1">
                        <a:latin typeface="Cambria Math"/>
                      </a:rPr>
                      <m:t>=1.0</m:t>
                    </m:r>
                    <m:r>
                      <a:rPr lang="en-US" altLang="zh-CN" i="1">
                        <a:latin typeface="Cambria Math"/>
                        <a:ea typeface="Cambria Math"/>
                      </a:rPr>
                      <m:t>×</m:t>
                    </m:r>
                    <m:sSup>
                      <m:sSupPr>
                        <m:ctrlPr>
                          <a:rPr lang="en-US" altLang="zh-CN" i="1">
                            <a:latin typeface="Cambria Math" panose="02040503050406030204" pitchFamily="18" charset="0"/>
                            <a:ea typeface="Cambria Math"/>
                          </a:rPr>
                        </m:ctrlPr>
                      </m:sSupPr>
                      <m:e>
                        <m:r>
                          <a:rPr lang="en-US" altLang="zh-CN" i="1">
                            <a:latin typeface="Cambria Math"/>
                            <a:ea typeface="Cambria Math"/>
                          </a:rPr>
                          <m:t>10</m:t>
                        </m:r>
                      </m:e>
                      <m:sup>
                        <m:r>
                          <a:rPr lang="en-US" altLang="zh-CN" i="1">
                            <a:latin typeface="Cambria Math"/>
                            <a:ea typeface="Cambria Math"/>
                          </a:rPr>
                          <m:t>33</m:t>
                        </m:r>
                      </m:sup>
                    </m:sSup>
                    <m:r>
                      <a:rPr lang="en-US" altLang="zh-CN" i="1">
                        <a:latin typeface="Cambria Math"/>
                        <a:ea typeface="Cambria Math"/>
                      </a:rPr>
                      <m:t> </m:t>
                    </m:r>
                    <m:sSup>
                      <m:sSupPr>
                        <m:ctrlPr>
                          <a:rPr lang="en-US" altLang="zh-CN" i="1">
                            <a:latin typeface="Cambria Math" panose="02040503050406030204" pitchFamily="18" charset="0"/>
                            <a:ea typeface="Cambria Math"/>
                          </a:rPr>
                        </m:ctrlPr>
                      </m:sSupPr>
                      <m:e>
                        <m:r>
                          <a:rPr lang="en-US" altLang="zh-CN" i="1">
                            <a:latin typeface="Cambria Math"/>
                            <a:ea typeface="Cambria Math"/>
                          </a:rPr>
                          <m:t>𝑐𝑚</m:t>
                        </m:r>
                      </m:e>
                      <m:sup>
                        <m:r>
                          <a:rPr lang="en-US" altLang="zh-CN" i="1">
                            <a:latin typeface="Cambria Math"/>
                            <a:ea typeface="Cambria Math"/>
                          </a:rPr>
                          <m:t>−2</m:t>
                        </m:r>
                      </m:sup>
                    </m:sSup>
                    <m:r>
                      <a:rPr lang="en-US" altLang="zh-CN" i="1">
                        <a:latin typeface="Cambria Math"/>
                        <a:ea typeface="Cambria Math"/>
                      </a:rPr>
                      <m:t>∙</m:t>
                    </m:r>
                    <m:sSup>
                      <m:sSupPr>
                        <m:ctrlPr>
                          <a:rPr lang="en-US" altLang="zh-CN" i="1">
                            <a:latin typeface="Cambria Math" panose="02040503050406030204" pitchFamily="18" charset="0"/>
                            <a:ea typeface="Cambria Math"/>
                          </a:rPr>
                        </m:ctrlPr>
                      </m:sSupPr>
                      <m:e>
                        <m:r>
                          <a:rPr lang="en-US" altLang="zh-CN" i="1">
                            <a:latin typeface="Cambria Math"/>
                            <a:ea typeface="Cambria Math"/>
                          </a:rPr>
                          <m:t>𝑠</m:t>
                        </m:r>
                      </m:e>
                      <m:sup>
                        <m:r>
                          <a:rPr lang="en-US" altLang="zh-CN" i="1">
                            <a:latin typeface="Cambria Math"/>
                            <a:ea typeface="Cambria Math"/>
                          </a:rPr>
                          <m:t>−1</m:t>
                        </m:r>
                      </m:sup>
                    </m:sSup>
                  </m:oMath>
                </a14:m>
                <a:endParaRPr lang="zh-CN" altLang="en-US" dirty="0"/>
              </a:p>
            </p:txBody>
          </p:sp>
        </mc:Choice>
        <mc:Fallback xmlns="">
          <p:sp>
            <p:nvSpPr>
              <p:cNvPr id="14" name="TextBox 11">
                <a:extLst>
                  <a:ext uri="{FF2B5EF4-FFF2-40B4-BE49-F238E27FC236}">
                    <a16:creationId xmlns:a16="http://schemas.microsoft.com/office/drawing/2014/main" id="{00D0C390-38EB-4372-99DD-AF8A2AEECF37}"/>
                  </a:ext>
                </a:extLst>
              </p:cNvPr>
              <p:cNvSpPr txBox="1">
                <a:spLocks noRot="1" noChangeAspect="1" noMove="1" noResize="1" noEditPoints="1" noAdjustHandles="1" noChangeArrowheads="1" noChangeShapeType="1" noTextEdit="1"/>
              </p:cNvSpPr>
              <p:nvPr/>
            </p:nvSpPr>
            <p:spPr>
              <a:xfrm>
                <a:off x="6654870" y="3865977"/>
                <a:ext cx="3404361" cy="2362185"/>
              </a:xfrm>
              <a:prstGeom prst="rect">
                <a:avLst/>
              </a:prstGeom>
              <a:blipFill>
                <a:blip r:embed="rId5"/>
                <a:stretch>
                  <a:fillRect l="-1613" t="-2062" b="-258"/>
                </a:stretch>
              </a:blipFill>
            </p:spPr>
            <p:txBody>
              <a:bodyPr/>
              <a:lstStyle/>
              <a:p>
                <a:r>
                  <a:rPr lang="zh-CN" altLang="en-US">
                    <a:noFill/>
                  </a:rPr>
                  <a:t> </a:t>
                </a:r>
              </a:p>
            </p:txBody>
          </p:sp>
        </mc:Fallback>
      </mc:AlternateContent>
      <p:sp>
        <p:nvSpPr>
          <p:cNvPr id="15" name="椭圆 14">
            <a:extLst>
              <a:ext uri="{FF2B5EF4-FFF2-40B4-BE49-F238E27FC236}">
                <a16:creationId xmlns:a16="http://schemas.microsoft.com/office/drawing/2014/main" id="{A231A658-2659-4834-8399-2DD242152DF0}"/>
              </a:ext>
            </a:extLst>
          </p:cNvPr>
          <p:cNvSpPr/>
          <p:nvPr/>
        </p:nvSpPr>
        <p:spPr>
          <a:xfrm>
            <a:off x="2748462" y="1349609"/>
            <a:ext cx="4168595" cy="57694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0066CC"/>
                </a:solidFill>
              </a:rPr>
              <a:t>束流能量：</a:t>
            </a:r>
            <a:r>
              <a:rPr lang="en-US" altLang="zh-CN" dirty="0">
                <a:solidFill>
                  <a:srgbClr val="0066CC"/>
                </a:solidFill>
              </a:rPr>
              <a:t>1.0~2.3GeV</a:t>
            </a:r>
            <a:endParaRPr lang="zh-CN" altLang="en-US" dirty="0">
              <a:solidFill>
                <a:srgbClr val="0066CC"/>
              </a:solidFill>
            </a:endParaRPr>
          </a:p>
        </p:txBody>
      </p:sp>
    </p:spTree>
    <p:extLst>
      <p:ext uri="{BB962C8B-B14F-4D97-AF65-F5344CB8AC3E}">
        <p14:creationId xmlns:p14="http://schemas.microsoft.com/office/powerpoint/2010/main" val="1003999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D24D-2F76-5543-9473-20908E685B36}"/>
              </a:ext>
            </a:extLst>
          </p:cNvPr>
          <p:cNvSpPr>
            <a:spLocks noGrp="1"/>
          </p:cNvSpPr>
          <p:nvPr>
            <p:ph type="title"/>
          </p:nvPr>
        </p:nvSpPr>
        <p:spPr/>
        <p:txBody>
          <a:bodyPr/>
          <a:lstStyle/>
          <a:p>
            <a:r>
              <a:rPr lang="zh-CN" altLang="en-US" dirty="0"/>
              <a:t>径迹参数定义</a:t>
            </a:r>
            <a:r>
              <a:rPr lang="en-US" altLang="zh-CN" dirty="0"/>
              <a:t>—</a:t>
            </a:r>
            <a:r>
              <a:rPr lang="zh-CN" altLang="en-US" dirty="0"/>
              <a:t>简单例子</a:t>
            </a:r>
            <a:endParaRPr lang="en-US" dirty="0"/>
          </a:p>
        </p:txBody>
      </p:sp>
      <p:sp>
        <p:nvSpPr>
          <p:cNvPr id="3" name="Slide Number Placeholder 2">
            <a:extLst>
              <a:ext uri="{FF2B5EF4-FFF2-40B4-BE49-F238E27FC236}">
                <a16:creationId xmlns:a16="http://schemas.microsoft.com/office/drawing/2014/main" id="{77219766-E42D-2D42-8575-20535F6E925A}"/>
              </a:ext>
            </a:extLst>
          </p:cNvPr>
          <p:cNvSpPr>
            <a:spLocks noGrp="1"/>
          </p:cNvSpPr>
          <p:nvPr>
            <p:ph type="sldNum" sz="quarter" idx="12"/>
          </p:nvPr>
        </p:nvSpPr>
        <p:spPr/>
        <p:txBody>
          <a:bodyPr/>
          <a:lstStyle/>
          <a:p>
            <a:fld id="{0C913308-F349-4B6D-A68A-DD1791B4A57B}" type="slidenum">
              <a:rPr lang="zh-CN" altLang="en-US" smtClean="0"/>
              <a:pPr/>
              <a:t>40</a:t>
            </a:fld>
            <a:endParaRPr lang="zh-CN" altLang="en-US" dirty="0"/>
          </a:p>
        </p:txBody>
      </p:sp>
      <p:cxnSp>
        <p:nvCxnSpPr>
          <p:cNvPr id="5" name="Straight Arrow Connector 4">
            <a:extLst>
              <a:ext uri="{FF2B5EF4-FFF2-40B4-BE49-F238E27FC236}">
                <a16:creationId xmlns:a16="http://schemas.microsoft.com/office/drawing/2014/main" id="{0D6A8715-49C4-0149-91CD-B5A44313279C}"/>
              </a:ext>
            </a:extLst>
          </p:cNvPr>
          <p:cNvCxnSpPr/>
          <p:nvPr/>
        </p:nvCxnSpPr>
        <p:spPr>
          <a:xfrm>
            <a:off x="2999656" y="4833156"/>
            <a:ext cx="324036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433BEC6-EF8C-F94D-B37C-08C25BCF8FD9}"/>
              </a:ext>
            </a:extLst>
          </p:cNvPr>
          <p:cNvCxnSpPr>
            <a:cxnSpLocks/>
          </p:cNvCxnSpPr>
          <p:nvPr/>
        </p:nvCxnSpPr>
        <p:spPr>
          <a:xfrm flipV="1">
            <a:off x="3152056" y="2456892"/>
            <a:ext cx="0" cy="2528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88E8D73-1A52-6F44-B31E-3482F6F7E8F2}"/>
              </a:ext>
            </a:extLst>
          </p:cNvPr>
          <p:cNvCxnSpPr>
            <a:cxnSpLocks/>
          </p:cNvCxnSpPr>
          <p:nvPr/>
        </p:nvCxnSpPr>
        <p:spPr>
          <a:xfrm flipV="1">
            <a:off x="2567608" y="2232485"/>
            <a:ext cx="2952328" cy="24482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CustomShape 29">
            <a:extLst>
              <a:ext uri="{FF2B5EF4-FFF2-40B4-BE49-F238E27FC236}">
                <a16:creationId xmlns:a16="http://schemas.microsoft.com/office/drawing/2014/main" id="{C29B4658-7CD2-F24A-ADFE-1A922FB6E089}"/>
              </a:ext>
            </a:extLst>
          </p:cNvPr>
          <p:cNvSpPr>
            <a:spLocks noChangeArrowheads="1"/>
          </p:cNvSpPr>
          <p:nvPr/>
        </p:nvSpPr>
        <p:spPr bwMode="auto">
          <a:xfrm>
            <a:off x="7329907" y="2315307"/>
            <a:ext cx="1742330" cy="540060"/>
          </a:xfrm>
          <a:prstGeom prst="rect">
            <a:avLst/>
          </a:prstGeom>
          <a:noFill/>
          <a:ln w="9525">
            <a:noFill/>
            <a:miter lim="800000"/>
            <a:headEnd/>
            <a:tailEnd/>
          </a:ln>
        </p:spPr>
        <p:txBody>
          <a:bodyPr wrap="none" lIns="90000" tIns="45000" rIns="90000" bIns="45000"/>
          <a:lstStyle/>
          <a:p>
            <a:r>
              <a:rPr lang="en-US" sz="3200" dirty="0">
                <a:solidFill>
                  <a:srgbClr val="1F497D"/>
                </a:solidFill>
                <a:latin typeface="Calibri" pitchFamily="34" charset="0"/>
                <a:sym typeface="Calibri" pitchFamily="34" charset="0"/>
              </a:rPr>
              <a:t>y = </a:t>
            </a:r>
            <a:r>
              <a:rPr lang="en-US" sz="3200" dirty="0" err="1">
                <a:solidFill>
                  <a:srgbClr val="C00000"/>
                </a:solidFill>
                <a:latin typeface="Calibri" pitchFamily="34" charset="0"/>
                <a:sym typeface="Calibri" pitchFamily="34" charset="0"/>
              </a:rPr>
              <a:t>k</a:t>
            </a:r>
            <a:r>
              <a:rPr lang="en-US" sz="3200" dirty="0" err="1">
                <a:solidFill>
                  <a:srgbClr val="1F497D"/>
                </a:solidFill>
                <a:latin typeface="Calibri" pitchFamily="34" charset="0"/>
                <a:sym typeface="Calibri" pitchFamily="34" charset="0"/>
              </a:rPr>
              <a:t>x</a:t>
            </a:r>
            <a:r>
              <a:rPr lang="en-US" sz="3200" dirty="0">
                <a:solidFill>
                  <a:srgbClr val="1F497D"/>
                </a:solidFill>
                <a:latin typeface="Calibri" pitchFamily="34" charset="0"/>
                <a:sym typeface="Calibri" pitchFamily="34" charset="0"/>
              </a:rPr>
              <a:t> + </a:t>
            </a:r>
            <a:r>
              <a:rPr lang="en-US" sz="3200" dirty="0">
                <a:solidFill>
                  <a:srgbClr val="C00000"/>
                </a:solidFill>
                <a:latin typeface="Calibri" pitchFamily="34" charset="0"/>
                <a:sym typeface="Calibri" pitchFamily="34" charset="0"/>
              </a:rPr>
              <a:t>b</a:t>
            </a:r>
            <a:r>
              <a:rPr lang="en-US" sz="3200" dirty="0">
                <a:solidFill>
                  <a:srgbClr val="1F497D"/>
                </a:solidFill>
                <a:latin typeface="Calibri" pitchFamily="34" charset="0"/>
                <a:sym typeface="Calibri" pitchFamily="34" charset="0"/>
              </a:rPr>
              <a:t> </a:t>
            </a:r>
            <a:endParaRPr lang="zh-CN" altLang="en-US" sz="3200" dirty="0">
              <a:solidFill>
                <a:srgbClr val="000000"/>
              </a:solidFill>
            </a:endParaRPr>
          </a:p>
        </p:txBody>
      </p:sp>
      <p:cxnSp>
        <p:nvCxnSpPr>
          <p:cNvPr id="13" name="Straight Connector 12">
            <a:extLst>
              <a:ext uri="{FF2B5EF4-FFF2-40B4-BE49-F238E27FC236}">
                <a16:creationId xmlns:a16="http://schemas.microsoft.com/office/drawing/2014/main" id="{205FCB8D-ABCD-9149-884C-4822FBFA9259}"/>
              </a:ext>
            </a:extLst>
          </p:cNvPr>
          <p:cNvCxnSpPr>
            <a:cxnSpLocks/>
          </p:cNvCxnSpPr>
          <p:nvPr/>
        </p:nvCxnSpPr>
        <p:spPr>
          <a:xfrm>
            <a:off x="2855641" y="4437112"/>
            <a:ext cx="317741" cy="396044"/>
          </a:xfrm>
          <a:prstGeom prst="line">
            <a:avLst/>
          </a:prstGeom>
          <a:ln w="285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2D46E0-64BD-6D4C-B1F0-211415339A61}"/>
              </a:ext>
            </a:extLst>
          </p:cNvPr>
          <p:cNvSpPr txBox="1"/>
          <p:nvPr/>
        </p:nvSpPr>
        <p:spPr>
          <a:xfrm>
            <a:off x="2711624" y="4509120"/>
            <a:ext cx="461757" cy="369332"/>
          </a:xfrm>
          <a:prstGeom prst="rect">
            <a:avLst/>
          </a:prstGeom>
          <a:noFill/>
        </p:spPr>
        <p:txBody>
          <a:bodyPr wrap="square" rtlCol="0">
            <a:spAutoFit/>
          </a:bodyPr>
          <a:lstStyle/>
          <a:p>
            <a:r>
              <a:rPr lang="en-US" dirty="0">
                <a:solidFill>
                  <a:schemeClr val="accent6">
                    <a:lumMod val="75000"/>
                  </a:schemeClr>
                </a:solidFill>
              </a:rPr>
              <a:t>d</a:t>
            </a:r>
            <a:r>
              <a:rPr lang="en-US" baseline="-25000" dirty="0">
                <a:solidFill>
                  <a:schemeClr val="accent6">
                    <a:lumMod val="75000"/>
                  </a:schemeClr>
                </a:solidFill>
              </a:rPr>
              <a:t>0</a:t>
            </a:r>
          </a:p>
        </p:txBody>
      </p:sp>
      <p:cxnSp>
        <p:nvCxnSpPr>
          <p:cNvPr id="17" name="Straight Connector 16">
            <a:extLst>
              <a:ext uri="{FF2B5EF4-FFF2-40B4-BE49-F238E27FC236}">
                <a16:creationId xmlns:a16="http://schemas.microsoft.com/office/drawing/2014/main" id="{7A635352-50A5-3246-8147-F33994AA9E38}"/>
              </a:ext>
            </a:extLst>
          </p:cNvPr>
          <p:cNvCxnSpPr/>
          <p:nvPr/>
        </p:nvCxnSpPr>
        <p:spPr>
          <a:xfrm>
            <a:off x="3177226" y="4149080"/>
            <a:ext cx="147861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D5D2621B-928D-FF43-89CE-3FA9C308FEEC}"/>
              </a:ext>
            </a:extLst>
          </p:cNvPr>
          <p:cNvSpPr/>
          <p:nvPr/>
        </p:nvSpPr>
        <p:spPr>
          <a:xfrm>
            <a:off x="3496491" y="3944983"/>
            <a:ext cx="54656" cy="209006"/>
          </a:xfrm>
          <a:custGeom>
            <a:avLst/>
            <a:gdLst>
              <a:gd name="connsiteX0" fmla="*/ 0 w 54656"/>
              <a:gd name="connsiteY0" fmla="*/ 0 h 209006"/>
              <a:gd name="connsiteX1" fmla="*/ 52252 w 54656"/>
              <a:gd name="connsiteY1" fmla="*/ 209006 h 209006"/>
            </a:gdLst>
            <a:ahLst/>
            <a:cxnLst>
              <a:cxn ang="0">
                <a:pos x="connsiteX0" y="connsiteY0"/>
              </a:cxn>
              <a:cxn ang="0">
                <a:pos x="connsiteX1" y="connsiteY1"/>
              </a:cxn>
            </a:cxnLst>
            <a:rect l="l" t="t" r="r" b="b"/>
            <a:pathLst>
              <a:path w="54656" h="209006">
                <a:moveTo>
                  <a:pt x="0" y="0"/>
                </a:moveTo>
                <a:cubicBezTo>
                  <a:pt x="71695" y="125465"/>
                  <a:pt x="52252" y="56335"/>
                  <a:pt x="52252" y="209006"/>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F99B171-1B0C-654E-9F1B-FEFA28F9A027}"/>
              </a:ext>
            </a:extLst>
          </p:cNvPr>
          <p:cNvSpPr txBox="1"/>
          <p:nvPr/>
        </p:nvSpPr>
        <p:spPr>
          <a:xfrm>
            <a:off x="3575720" y="3789040"/>
            <a:ext cx="432048" cy="369332"/>
          </a:xfrm>
          <a:prstGeom prst="rect">
            <a:avLst/>
          </a:prstGeom>
          <a:noFill/>
        </p:spPr>
        <p:txBody>
          <a:bodyPr wrap="square" rtlCol="0">
            <a:spAutoFit/>
          </a:bodyPr>
          <a:lstStyle/>
          <a:p>
            <a:r>
              <a:rPr lang="en-US" dirty="0">
                <a:solidFill>
                  <a:schemeClr val="accent6">
                    <a:lumMod val="75000"/>
                  </a:schemeClr>
                </a:solidFill>
                <a:latin typeface="Symbol" pitchFamily="2" charset="2"/>
              </a:rPr>
              <a:t>f</a:t>
            </a:r>
          </a:p>
        </p:txBody>
      </p:sp>
      <p:cxnSp>
        <p:nvCxnSpPr>
          <p:cNvPr id="22" name="Straight Arrow Connector 21">
            <a:extLst>
              <a:ext uri="{FF2B5EF4-FFF2-40B4-BE49-F238E27FC236}">
                <a16:creationId xmlns:a16="http://schemas.microsoft.com/office/drawing/2014/main" id="{84D853C8-9C5E-C444-B576-E2B73F58FC16}"/>
              </a:ext>
            </a:extLst>
          </p:cNvPr>
          <p:cNvCxnSpPr/>
          <p:nvPr/>
        </p:nvCxnSpPr>
        <p:spPr>
          <a:xfrm>
            <a:off x="8077200" y="3140968"/>
            <a:ext cx="0" cy="9085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12287F-03A0-1048-AD51-01B790E66685}"/>
              </a:ext>
            </a:extLst>
          </p:cNvPr>
          <p:cNvSpPr txBox="1"/>
          <p:nvPr/>
        </p:nvSpPr>
        <p:spPr>
          <a:xfrm>
            <a:off x="7104109" y="4158373"/>
            <a:ext cx="2952328" cy="461665"/>
          </a:xfrm>
          <a:prstGeom prst="rect">
            <a:avLst/>
          </a:prstGeom>
          <a:noFill/>
        </p:spPr>
        <p:txBody>
          <a:bodyPr wrap="square" rtlCol="0">
            <a:spAutoFit/>
          </a:bodyPr>
          <a:lstStyle/>
          <a:p>
            <a:r>
              <a:rPr lang="en-US" sz="2400" dirty="0">
                <a:solidFill>
                  <a:schemeClr val="accent6">
                    <a:lumMod val="75000"/>
                  </a:schemeClr>
                </a:solidFill>
              </a:rPr>
              <a:t>d</a:t>
            </a:r>
            <a:r>
              <a:rPr lang="en-US" sz="2400" baseline="-25000" dirty="0">
                <a:solidFill>
                  <a:schemeClr val="accent6">
                    <a:lumMod val="75000"/>
                  </a:schemeClr>
                </a:solidFill>
              </a:rPr>
              <a:t>0</a:t>
            </a:r>
            <a:r>
              <a:rPr lang="en-US" sz="2400" dirty="0"/>
              <a:t>, </a:t>
            </a:r>
            <a:r>
              <a:rPr lang="en-US" sz="2400" dirty="0">
                <a:solidFill>
                  <a:schemeClr val="accent6">
                    <a:lumMod val="75000"/>
                  </a:schemeClr>
                </a:solidFill>
                <a:latin typeface="Symbol" pitchFamily="2" charset="2"/>
              </a:rPr>
              <a:t>f</a:t>
            </a:r>
            <a:r>
              <a:rPr lang="en-US" sz="2400" dirty="0"/>
              <a:t>  </a:t>
            </a:r>
            <a:r>
              <a:rPr lang="en-US" sz="2400" dirty="0">
                <a:sym typeface="Wingdings" pitchFamily="2" charset="2"/>
              </a:rPr>
              <a:t> </a:t>
            </a:r>
            <a:r>
              <a:rPr lang="zh-CN" altLang="en-US" sz="2400" dirty="0">
                <a:sym typeface="Wingdings" pitchFamily="2" charset="2"/>
              </a:rPr>
              <a:t>避免</a:t>
            </a:r>
            <a:r>
              <a:rPr lang="en-US" altLang="zh-CN" sz="2400" dirty="0">
                <a:solidFill>
                  <a:srgbClr val="C00000"/>
                </a:solidFill>
                <a:sym typeface="Wingdings" pitchFamily="2" charset="2"/>
              </a:rPr>
              <a:t>k</a:t>
            </a:r>
            <a:r>
              <a:rPr lang="zh-CN" altLang="en-US" sz="2400" dirty="0">
                <a:sym typeface="Wingdings" pitchFamily="2" charset="2"/>
              </a:rPr>
              <a:t>无穷大</a:t>
            </a:r>
            <a:endParaRPr lang="en-US" sz="2400" dirty="0"/>
          </a:p>
        </p:txBody>
      </p:sp>
      <p:sp>
        <p:nvSpPr>
          <p:cNvPr id="24" name="文本框 26">
            <a:extLst>
              <a:ext uri="{FF2B5EF4-FFF2-40B4-BE49-F238E27FC236}">
                <a16:creationId xmlns:a16="http://schemas.microsoft.com/office/drawing/2014/main" id="{78BB30F5-7F1B-6144-86BA-0D3F4B46517B}"/>
              </a:ext>
            </a:extLst>
          </p:cNvPr>
          <p:cNvSpPr txBox="1"/>
          <p:nvPr/>
        </p:nvSpPr>
        <p:spPr>
          <a:xfrm>
            <a:off x="5987989" y="4878452"/>
            <a:ext cx="504055" cy="369332"/>
          </a:xfrm>
          <a:prstGeom prst="rect">
            <a:avLst/>
          </a:prstGeom>
          <a:noFill/>
        </p:spPr>
        <p:txBody>
          <a:bodyPr wrap="square" rtlCol="0">
            <a:spAutoFit/>
          </a:bodyPr>
          <a:lstStyle/>
          <a:p>
            <a:r>
              <a:rPr lang="en-US" altLang="zh-CN" dirty="0"/>
              <a:t>x</a:t>
            </a:r>
            <a:endParaRPr lang="zh-CN" altLang="en-US" dirty="0"/>
          </a:p>
        </p:txBody>
      </p:sp>
      <p:sp>
        <p:nvSpPr>
          <p:cNvPr id="25" name="文本框 31">
            <a:extLst>
              <a:ext uri="{FF2B5EF4-FFF2-40B4-BE49-F238E27FC236}">
                <a16:creationId xmlns:a16="http://schemas.microsoft.com/office/drawing/2014/main" id="{3027D33A-45CD-EE4D-A1A4-97836AC7E3EF}"/>
              </a:ext>
            </a:extLst>
          </p:cNvPr>
          <p:cNvSpPr txBox="1"/>
          <p:nvPr/>
        </p:nvSpPr>
        <p:spPr>
          <a:xfrm>
            <a:off x="2855641" y="2272226"/>
            <a:ext cx="504055" cy="369332"/>
          </a:xfrm>
          <a:prstGeom prst="rect">
            <a:avLst/>
          </a:prstGeom>
          <a:noFill/>
        </p:spPr>
        <p:txBody>
          <a:bodyPr wrap="square" rtlCol="0">
            <a:spAutoFit/>
          </a:bodyPr>
          <a:lstStyle/>
          <a:p>
            <a:r>
              <a:rPr lang="en-US" altLang="zh-CN" dirty="0"/>
              <a:t>y</a:t>
            </a:r>
            <a:endParaRPr lang="zh-CN" altLang="en-US" dirty="0"/>
          </a:p>
        </p:txBody>
      </p:sp>
    </p:spTree>
    <p:extLst>
      <p:ext uri="{BB962C8B-B14F-4D97-AF65-F5344CB8AC3E}">
        <p14:creationId xmlns:p14="http://schemas.microsoft.com/office/powerpoint/2010/main" val="169081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灯片编号占位符 5"/>
          <p:cNvSpPr>
            <a:spLocks noGrp="1"/>
          </p:cNvSpPr>
          <p:nvPr>
            <p:ph type="sldNum" sz="quarter" idx="12"/>
          </p:nvPr>
        </p:nvSpPr>
        <p:spPr>
          <a:noFill/>
        </p:spPr>
        <p:txBody>
          <a:bodyPr/>
          <a:lstStyle/>
          <a:p>
            <a:fld id="{DFEBF65F-F18B-4D14-93C9-6C3980DC97AE}" type="slidenum">
              <a:rPr lang="zh-CN" altLang="en-US" smtClean="0"/>
              <a:pPr/>
              <a:t>41</a:t>
            </a:fld>
            <a:endParaRPr lang="en-US" altLang="zh-CN"/>
          </a:p>
        </p:txBody>
      </p:sp>
      <p:sp>
        <p:nvSpPr>
          <p:cNvPr id="45059" name="Rectangle 2"/>
          <p:cNvSpPr>
            <a:spLocks noGrp="1" noChangeArrowheads="1"/>
          </p:cNvSpPr>
          <p:nvPr>
            <p:ph type="title"/>
          </p:nvPr>
        </p:nvSpPr>
        <p:spPr>
          <a:noFill/>
        </p:spPr>
        <p:txBody>
          <a:bodyPr/>
          <a:lstStyle/>
          <a:p>
            <a:pPr eaLnBrk="1" hangingPunct="1"/>
            <a:r>
              <a:rPr lang="zh-CN" altLang="en-US" dirty="0"/>
              <a:t>径迹参数定义</a:t>
            </a:r>
          </a:p>
        </p:txBody>
      </p:sp>
      <p:sp>
        <p:nvSpPr>
          <p:cNvPr id="45060" name="Rectangle 3"/>
          <p:cNvSpPr>
            <a:spLocks noGrp="1" noChangeArrowheads="1"/>
          </p:cNvSpPr>
          <p:nvPr>
            <p:ph type="body" idx="1"/>
          </p:nvPr>
        </p:nvSpPr>
        <p:spPr>
          <a:xfrm>
            <a:off x="1981199" y="1013594"/>
            <a:ext cx="8229600" cy="2160240"/>
          </a:xfrm>
        </p:spPr>
        <p:txBody>
          <a:bodyPr>
            <a:normAutofit/>
          </a:bodyPr>
          <a:lstStyle/>
          <a:p>
            <a:r>
              <a:rPr lang="en-US" altLang="zh-CN" sz="1800" b="1" dirty="0" err="1">
                <a:solidFill>
                  <a:schemeClr val="accent6">
                    <a:lumMod val="75000"/>
                  </a:schemeClr>
                </a:solidFill>
              </a:rPr>
              <a:t>d</a:t>
            </a:r>
            <a:r>
              <a:rPr lang="en-US" altLang="zh-CN" sz="1800" b="1" baseline="-25000" dirty="0" err="1">
                <a:solidFill>
                  <a:schemeClr val="accent6">
                    <a:lumMod val="75000"/>
                  </a:schemeClr>
                </a:solidFill>
                <a:sym typeface="Symbol" pitchFamily="18" charset="2"/>
              </a:rPr>
              <a:t>r</a:t>
            </a:r>
            <a:r>
              <a:rPr lang="en-US" altLang="zh-CN" sz="1800" b="1" baseline="-25000" dirty="0">
                <a:solidFill>
                  <a:schemeClr val="accent6">
                    <a:lumMod val="75000"/>
                  </a:schemeClr>
                </a:solidFill>
                <a:sym typeface="Symbol" pitchFamily="18" charset="2"/>
              </a:rPr>
              <a:t> </a:t>
            </a:r>
            <a:r>
              <a:rPr lang="en-US" altLang="zh-CN" sz="1800" b="1" dirty="0">
                <a:solidFill>
                  <a:schemeClr val="accent6">
                    <a:lumMod val="75000"/>
                  </a:schemeClr>
                </a:solidFill>
                <a:sym typeface="Symbol" pitchFamily="18" charset="2"/>
              </a:rPr>
              <a:t>:  </a:t>
            </a:r>
            <a:r>
              <a:rPr lang="zh-CN" altLang="en-US" sz="1800" b="1" dirty="0">
                <a:sym typeface="Symbol" pitchFamily="18" charset="2"/>
              </a:rPr>
              <a:t>螺旋线在</a:t>
            </a:r>
            <a:r>
              <a:rPr lang="en-US" altLang="zh-CN" sz="1800" b="1" dirty="0">
                <a:sym typeface="Symbol" pitchFamily="18" charset="2"/>
              </a:rPr>
              <a:t>x-y</a:t>
            </a:r>
            <a:r>
              <a:rPr lang="zh-CN" altLang="en-US" sz="1800" b="1" dirty="0">
                <a:sym typeface="Symbol" pitchFamily="18" charset="2"/>
              </a:rPr>
              <a:t>平面上的投影与参考点的距离</a:t>
            </a:r>
            <a:endParaRPr lang="zh-CN" altLang="en-US" sz="1800" b="1" dirty="0">
              <a:solidFill>
                <a:srgbClr val="CC0000"/>
              </a:solidFill>
              <a:sym typeface="Symbol" pitchFamily="18" charset="2"/>
            </a:endParaRPr>
          </a:p>
          <a:p>
            <a:r>
              <a:rPr lang="en-US" altLang="zh-CN" sz="1800" b="1" dirty="0">
                <a:solidFill>
                  <a:schemeClr val="accent6">
                    <a:lumMod val="75000"/>
                  </a:schemeClr>
                </a:solidFill>
                <a:sym typeface="Symbol" pitchFamily="18" charset="2"/>
              </a:rPr>
              <a:t></a:t>
            </a:r>
            <a:r>
              <a:rPr lang="en-US" altLang="zh-CN" sz="1800" b="1" baseline="-25000" dirty="0">
                <a:solidFill>
                  <a:schemeClr val="accent6">
                    <a:lumMod val="75000"/>
                  </a:schemeClr>
                </a:solidFill>
                <a:sym typeface="Symbol" pitchFamily="18" charset="2"/>
              </a:rPr>
              <a:t>0 </a:t>
            </a:r>
            <a:r>
              <a:rPr lang="en-US" altLang="zh-CN" sz="1800" b="1" dirty="0">
                <a:solidFill>
                  <a:schemeClr val="accent6">
                    <a:lumMod val="75000"/>
                  </a:schemeClr>
                </a:solidFill>
                <a:sym typeface="Symbol" pitchFamily="18" charset="2"/>
              </a:rPr>
              <a:t>: </a:t>
            </a:r>
            <a:r>
              <a:rPr lang="zh-CN" altLang="en-US" sz="1800" b="1" dirty="0">
                <a:sym typeface="Symbol" pitchFamily="18" charset="2"/>
              </a:rPr>
              <a:t>参考点与螺旋线中心连线的方位角</a:t>
            </a:r>
          </a:p>
          <a:p>
            <a:r>
              <a:rPr lang="en-US" altLang="zh-CN" sz="1800" b="1" dirty="0">
                <a:solidFill>
                  <a:schemeClr val="accent6">
                    <a:lumMod val="75000"/>
                  </a:schemeClr>
                </a:solidFill>
                <a:sym typeface="Symbol" pitchFamily="18" charset="2"/>
              </a:rPr>
              <a:t> : </a:t>
            </a:r>
            <a:r>
              <a:rPr lang="zh-CN" altLang="en-US" sz="1800" b="1" dirty="0">
                <a:sym typeface="Symbol" pitchFamily="18" charset="2"/>
              </a:rPr>
              <a:t>横动量的倒数 </a:t>
            </a:r>
            <a:r>
              <a:rPr lang="en-US" altLang="zh-CN" sz="1800" b="1" dirty="0">
                <a:sym typeface="Symbol" pitchFamily="18" charset="2"/>
              </a:rPr>
              <a:t>(1/Pt)</a:t>
            </a:r>
            <a:r>
              <a:rPr lang="zh-CN" altLang="en-US" sz="1800" b="1" dirty="0">
                <a:sym typeface="Symbol" pitchFamily="18" charset="2"/>
              </a:rPr>
              <a:t>，其符号反映粒子电荷的正负</a:t>
            </a:r>
          </a:p>
          <a:p>
            <a:r>
              <a:rPr lang="en-US" altLang="zh-CN" sz="1800" b="1" dirty="0" err="1">
                <a:solidFill>
                  <a:schemeClr val="accent6">
                    <a:lumMod val="75000"/>
                  </a:schemeClr>
                </a:solidFill>
                <a:sym typeface="Symbol" pitchFamily="18" charset="2"/>
              </a:rPr>
              <a:t>d</a:t>
            </a:r>
            <a:r>
              <a:rPr lang="en-US" altLang="zh-CN" sz="1800" b="1" baseline="-25000" dirty="0" err="1">
                <a:solidFill>
                  <a:schemeClr val="accent6">
                    <a:lumMod val="75000"/>
                  </a:schemeClr>
                </a:solidFill>
                <a:sym typeface="Symbol" pitchFamily="18" charset="2"/>
              </a:rPr>
              <a:t>z</a:t>
            </a:r>
            <a:r>
              <a:rPr lang="en-US" altLang="zh-CN" sz="1800" b="1" dirty="0">
                <a:solidFill>
                  <a:schemeClr val="accent6">
                    <a:lumMod val="75000"/>
                  </a:schemeClr>
                </a:solidFill>
                <a:sym typeface="Symbol" pitchFamily="18" charset="2"/>
              </a:rPr>
              <a:t> : </a:t>
            </a:r>
            <a:r>
              <a:rPr lang="en-US" altLang="zh-CN" sz="1800" b="1" dirty="0">
                <a:sym typeface="Symbol" pitchFamily="18" charset="2"/>
              </a:rPr>
              <a:t>z</a:t>
            </a:r>
            <a:r>
              <a:rPr lang="zh-CN" altLang="en-US" sz="1800" b="1" dirty="0">
                <a:sym typeface="Symbol" pitchFamily="18" charset="2"/>
              </a:rPr>
              <a:t>方向上螺旋线离参考点的距离 </a:t>
            </a:r>
          </a:p>
          <a:p>
            <a:r>
              <a:rPr lang="en-US" altLang="zh-CN" sz="1800" b="1" dirty="0">
                <a:solidFill>
                  <a:schemeClr val="accent6">
                    <a:lumMod val="75000"/>
                  </a:schemeClr>
                </a:solidFill>
                <a:sym typeface="Symbol" pitchFamily="18" charset="2"/>
              </a:rPr>
              <a:t>tan : </a:t>
            </a:r>
            <a:r>
              <a:rPr lang="en-US" altLang="zh-CN" sz="1800" b="1" dirty="0">
                <a:latin typeface="Symbol" panose="05050102010706020507" pitchFamily="18" charset="2"/>
                <a:sym typeface="Symbol" pitchFamily="18" charset="2"/>
              </a:rPr>
              <a:t>l</a:t>
            </a:r>
            <a:r>
              <a:rPr lang="zh-CN" altLang="en-US" sz="1800" b="1" dirty="0">
                <a:sym typeface="Symbol" pitchFamily="18" charset="2"/>
              </a:rPr>
              <a:t>为螺旋线与</a:t>
            </a:r>
            <a:r>
              <a:rPr lang="en-US" altLang="zh-CN" sz="1800" b="1" dirty="0">
                <a:sym typeface="Symbol" pitchFamily="18" charset="2"/>
              </a:rPr>
              <a:t>x-y</a:t>
            </a:r>
            <a:r>
              <a:rPr lang="zh-CN" altLang="en-US" sz="1800" b="1" dirty="0">
                <a:sym typeface="Symbol" pitchFamily="18" charset="2"/>
              </a:rPr>
              <a:t>平面的夹角</a:t>
            </a:r>
            <a:endParaRPr lang="zh-CN" altLang="en-US" sz="1800" dirty="0"/>
          </a:p>
        </p:txBody>
      </p:sp>
      <p:cxnSp>
        <p:nvCxnSpPr>
          <p:cNvPr id="3" name="直接箭头连接符 2">
            <a:extLst>
              <a:ext uri="{FF2B5EF4-FFF2-40B4-BE49-F238E27FC236}">
                <a16:creationId xmlns:a16="http://schemas.microsoft.com/office/drawing/2014/main" id="{F138AE72-21B6-43C1-B126-4D8FAEB1EE1B}"/>
              </a:ext>
            </a:extLst>
          </p:cNvPr>
          <p:cNvCxnSpPr>
            <a:cxnSpLocks/>
          </p:cNvCxnSpPr>
          <p:nvPr/>
        </p:nvCxnSpPr>
        <p:spPr>
          <a:xfrm>
            <a:off x="2185397" y="5704980"/>
            <a:ext cx="34563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直接箭头连接符 4">
            <a:extLst>
              <a:ext uri="{FF2B5EF4-FFF2-40B4-BE49-F238E27FC236}">
                <a16:creationId xmlns:a16="http://schemas.microsoft.com/office/drawing/2014/main" id="{EE6CF600-71D7-4F04-ACDC-F85E4F33BB68}"/>
              </a:ext>
            </a:extLst>
          </p:cNvPr>
          <p:cNvCxnSpPr>
            <a:cxnSpLocks/>
          </p:cNvCxnSpPr>
          <p:nvPr/>
        </p:nvCxnSpPr>
        <p:spPr>
          <a:xfrm flipV="1">
            <a:off x="3841581" y="3151834"/>
            <a:ext cx="0" cy="2913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弧形 12">
            <a:extLst>
              <a:ext uri="{FF2B5EF4-FFF2-40B4-BE49-F238E27FC236}">
                <a16:creationId xmlns:a16="http://schemas.microsoft.com/office/drawing/2014/main" id="{1F30F107-819D-4A06-B8D8-4E11BF4FA2EF}"/>
              </a:ext>
            </a:extLst>
          </p:cNvPr>
          <p:cNvSpPr>
            <a:spLocks noChangeAspect="1"/>
          </p:cNvSpPr>
          <p:nvPr/>
        </p:nvSpPr>
        <p:spPr>
          <a:xfrm rot="813221" flipH="1">
            <a:off x="2879387" y="3766351"/>
            <a:ext cx="5671898" cy="5178282"/>
          </a:xfrm>
          <a:prstGeom prst="arc">
            <a:avLst/>
          </a:prstGeom>
          <a:ln w="190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C56C1D16-1481-46D5-BCEB-2984D006E314}"/>
              </a:ext>
            </a:extLst>
          </p:cNvPr>
          <p:cNvCxnSpPr>
            <a:cxnSpLocks/>
          </p:cNvCxnSpPr>
          <p:nvPr/>
        </p:nvCxnSpPr>
        <p:spPr>
          <a:xfrm flipH="1" flipV="1">
            <a:off x="3068570" y="5384081"/>
            <a:ext cx="773012" cy="320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64A3D156-DBBF-4562-BDAE-1A4F05A72088}"/>
              </a:ext>
            </a:extLst>
          </p:cNvPr>
          <p:cNvCxnSpPr>
            <a:cxnSpLocks/>
          </p:cNvCxnSpPr>
          <p:nvPr/>
        </p:nvCxnSpPr>
        <p:spPr>
          <a:xfrm flipV="1">
            <a:off x="3033744" y="4823891"/>
            <a:ext cx="216024" cy="576064"/>
          </a:xfrm>
          <a:prstGeom prst="straightConnector1">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80C19BEE-513B-494F-B720-44CAF2AE24CC}"/>
              </a:ext>
            </a:extLst>
          </p:cNvPr>
          <p:cNvGrpSpPr/>
          <p:nvPr/>
        </p:nvGrpSpPr>
        <p:grpSpPr>
          <a:xfrm>
            <a:off x="3503725" y="5352363"/>
            <a:ext cx="432035" cy="369332"/>
            <a:chOff x="1835702" y="5484206"/>
            <a:chExt cx="432035" cy="369332"/>
          </a:xfrm>
        </p:grpSpPr>
        <p:sp>
          <p:nvSpPr>
            <p:cNvPr id="24" name="文本框 23">
              <a:extLst>
                <a:ext uri="{FF2B5EF4-FFF2-40B4-BE49-F238E27FC236}">
                  <a16:creationId xmlns:a16="http://schemas.microsoft.com/office/drawing/2014/main" id="{28E640F4-11F4-4332-B3D1-3D1969C9D8EE}"/>
                </a:ext>
              </a:extLst>
            </p:cNvPr>
            <p:cNvSpPr txBox="1"/>
            <p:nvPr/>
          </p:nvSpPr>
          <p:spPr>
            <a:xfrm>
              <a:off x="1835702" y="5484206"/>
              <a:ext cx="432035" cy="369332"/>
            </a:xfrm>
            <a:prstGeom prst="rect">
              <a:avLst/>
            </a:prstGeom>
            <a:noFill/>
          </p:spPr>
          <p:txBody>
            <a:bodyPr wrap="square" rtlCol="0">
              <a:spAutoFit/>
            </a:bodyPr>
            <a:lstStyle/>
            <a:p>
              <a:r>
                <a:rPr lang="en-US" altLang="zh-CN" dirty="0"/>
                <a:t>r</a:t>
              </a:r>
              <a:endParaRPr lang="zh-CN" altLang="en-US" dirty="0"/>
            </a:p>
          </p:txBody>
        </p:sp>
        <p:cxnSp>
          <p:nvCxnSpPr>
            <p:cNvPr id="25" name="直接箭头连接符 24">
              <a:extLst>
                <a:ext uri="{FF2B5EF4-FFF2-40B4-BE49-F238E27FC236}">
                  <a16:creationId xmlns:a16="http://schemas.microsoft.com/office/drawing/2014/main" id="{E9EBFCB2-3B8F-4793-BE16-9C507F82CF38}"/>
                </a:ext>
              </a:extLst>
            </p:cNvPr>
            <p:cNvCxnSpPr>
              <a:cxnSpLocks/>
            </p:cNvCxnSpPr>
            <p:nvPr/>
          </p:nvCxnSpPr>
          <p:spPr>
            <a:xfrm flipV="1">
              <a:off x="1875371" y="5551200"/>
              <a:ext cx="180027" cy="76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9A8122B0-05EB-4BA7-AF08-D36B1ADB6548}"/>
              </a:ext>
            </a:extLst>
          </p:cNvPr>
          <p:cNvGrpSpPr/>
          <p:nvPr/>
        </p:nvGrpSpPr>
        <p:grpSpPr>
          <a:xfrm>
            <a:off x="3108055" y="4450567"/>
            <a:ext cx="432035" cy="369332"/>
            <a:chOff x="1067999" y="5749021"/>
            <a:chExt cx="432035" cy="369332"/>
          </a:xfrm>
        </p:grpSpPr>
        <p:sp>
          <p:nvSpPr>
            <p:cNvPr id="20" name="文本框 19">
              <a:extLst>
                <a:ext uri="{FF2B5EF4-FFF2-40B4-BE49-F238E27FC236}">
                  <a16:creationId xmlns:a16="http://schemas.microsoft.com/office/drawing/2014/main" id="{7B0127E8-E4D7-454D-83CE-B1FD69593624}"/>
                </a:ext>
              </a:extLst>
            </p:cNvPr>
            <p:cNvSpPr txBox="1"/>
            <p:nvPr/>
          </p:nvSpPr>
          <p:spPr>
            <a:xfrm>
              <a:off x="1067999" y="5749021"/>
              <a:ext cx="432035" cy="369332"/>
            </a:xfrm>
            <a:prstGeom prst="rect">
              <a:avLst/>
            </a:prstGeom>
            <a:noFill/>
          </p:spPr>
          <p:txBody>
            <a:bodyPr wrap="square" rtlCol="0">
              <a:spAutoFit/>
            </a:bodyPr>
            <a:lstStyle/>
            <a:p>
              <a:r>
                <a:rPr lang="en-US" altLang="zh-CN" dirty="0"/>
                <a:t>p</a:t>
              </a:r>
              <a:endParaRPr lang="zh-CN" altLang="en-US" dirty="0"/>
            </a:p>
          </p:txBody>
        </p:sp>
        <p:cxnSp>
          <p:nvCxnSpPr>
            <p:cNvPr id="30" name="直接箭头连接符 29">
              <a:extLst>
                <a:ext uri="{FF2B5EF4-FFF2-40B4-BE49-F238E27FC236}">
                  <a16:creationId xmlns:a16="http://schemas.microsoft.com/office/drawing/2014/main" id="{F4013418-017B-4C9F-B87A-68AE41E7D600}"/>
                </a:ext>
              </a:extLst>
            </p:cNvPr>
            <p:cNvCxnSpPr>
              <a:cxnSpLocks/>
            </p:cNvCxnSpPr>
            <p:nvPr/>
          </p:nvCxnSpPr>
          <p:spPr>
            <a:xfrm flipV="1">
              <a:off x="1125159" y="5830332"/>
              <a:ext cx="180027" cy="76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文本框 26">
            <a:extLst>
              <a:ext uri="{FF2B5EF4-FFF2-40B4-BE49-F238E27FC236}">
                <a16:creationId xmlns:a16="http://schemas.microsoft.com/office/drawing/2014/main" id="{10E1588F-512E-4F82-9943-0FCFE87EAA98}"/>
              </a:ext>
            </a:extLst>
          </p:cNvPr>
          <p:cNvSpPr txBox="1"/>
          <p:nvPr/>
        </p:nvSpPr>
        <p:spPr>
          <a:xfrm>
            <a:off x="5389754" y="5721695"/>
            <a:ext cx="504055" cy="369332"/>
          </a:xfrm>
          <a:prstGeom prst="rect">
            <a:avLst/>
          </a:prstGeom>
          <a:noFill/>
        </p:spPr>
        <p:txBody>
          <a:bodyPr wrap="square" rtlCol="0">
            <a:spAutoFit/>
          </a:bodyPr>
          <a:lstStyle/>
          <a:p>
            <a:r>
              <a:rPr lang="en-US" altLang="zh-CN" dirty="0"/>
              <a:t>x</a:t>
            </a:r>
            <a:endParaRPr lang="zh-CN" altLang="en-US" dirty="0"/>
          </a:p>
        </p:txBody>
      </p:sp>
      <p:sp>
        <p:nvSpPr>
          <p:cNvPr id="32" name="文本框 31">
            <a:extLst>
              <a:ext uri="{FF2B5EF4-FFF2-40B4-BE49-F238E27FC236}">
                <a16:creationId xmlns:a16="http://schemas.microsoft.com/office/drawing/2014/main" id="{02CAC8A5-3387-4F6D-A01F-D51E04CC0F14}"/>
              </a:ext>
            </a:extLst>
          </p:cNvPr>
          <p:cNvSpPr txBox="1"/>
          <p:nvPr/>
        </p:nvSpPr>
        <p:spPr>
          <a:xfrm>
            <a:off x="3517539" y="2989168"/>
            <a:ext cx="504055" cy="369332"/>
          </a:xfrm>
          <a:prstGeom prst="rect">
            <a:avLst/>
          </a:prstGeom>
          <a:noFill/>
        </p:spPr>
        <p:txBody>
          <a:bodyPr wrap="square" rtlCol="0">
            <a:spAutoFit/>
          </a:bodyPr>
          <a:lstStyle/>
          <a:p>
            <a:r>
              <a:rPr lang="en-US" altLang="zh-CN" dirty="0"/>
              <a:t>y</a:t>
            </a:r>
            <a:endParaRPr lang="zh-CN" altLang="en-US" dirty="0"/>
          </a:p>
        </p:txBody>
      </p:sp>
      <p:cxnSp>
        <p:nvCxnSpPr>
          <p:cNvPr id="34" name="直接连接符 33">
            <a:extLst>
              <a:ext uri="{FF2B5EF4-FFF2-40B4-BE49-F238E27FC236}">
                <a16:creationId xmlns:a16="http://schemas.microsoft.com/office/drawing/2014/main" id="{A0D2DDB4-EE97-4478-8066-E0B37F044BF4}"/>
              </a:ext>
            </a:extLst>
          </p:cNvPr>
          <p:cNvCxnSpPr>
            <a:cxnSpLocks/>
          </p:cNvCxnSpPr>
          <p:nvPr/>
        </p:nvCxnSpPr>
        <p:spPr>
          <a:xfrm>
            <a:off x="2761462" y="5384081"/>
            <a:ext cx="6936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6EDBAFC4-915B-4D83-9429-8FDA0003DC99}"/>
              </a:ext>
            </a:extLst>
          </p:cNvPr>
          <p:cNvSpPr txBox="1"/>
          <p:nvPr/>
        </p:nvSpPr>
        <p:spPr>
          <a:xfrm>
            <a:off x="3172143" y="4948457"/>
            <a:ext cx="504055" cy="369332"/>
          </a:xfrm>
          <a:prstGeom prst="rect">
            <a:avLst/>
          </a:prstGeom>
          <a:noFill/>
        </p:spPr>
        <p:txBody>
          <a:bodyPr wrap="square" rtlCol="0">
            <a:spAutoFit/>
          </a:bodyPr>
          <a:lstStyle/>
          <a:p>
            <a:r>
              <a:rPr lang="en-US" altLang="zh-CN" dirty="0">
                <a:latin typeface="Symbol" panose="05050102010706020507" pitchFamily="18" charset="2"/>
              </a:rPr>
              <a:t>j</a:t>
            </a:r>
            <a:endParaRPr lang="zh-CN" altLang="en-US" dirty="0">
              <a:latin typeface="Symbol" panose="05050102010706020507" pitchFamily="18" charset="2"/>
            </a:endParaRPr>
          </a:p>
        </p:txBody>
      </p:sp>
      <p:sp>
        <p:nvSpPr>
          <p:cNvPr id="36" name="文本框 35">
            <a:extLst>
              <a:ext uri="{FF2B5EF4-FFF2-40B4-BE49-F238E27FC236}">
                <a16:creationId xmlns:a16="http://schemas.microsoft.com/office/drawing/2014/main" id="{69A19D59-C030-4C1C-B59E-0CC9CD66892B}"/>
              </a:ext>
            </a:extLst>
          </p:cNvPr>
          <p:cNvSpPr txBox="1"/>
          <p:nvPr/>
        </p:nvSpPr>
        <p:spPr>
          <a:xfrm>
            <a:off x="4586068" y="4527559"/>
            <a:ext cx="2486368" cy="923330"/>
          </a:xfrm>
          <a:prstGeom prst="rect">
            <a:avLst/>
          </a:prstGeom>
          <a:noFill/>
        </p:spPr>
        <p:txBody>
          <a:bodyPr wrap="square" rtlCol="0">
            <a:spAutoFit/>
          </a:bodyPr>
          <a:lstStyle/>
          <a:p>
            <a:r>
              <a:rPr lang="en-US" altLang="zh-CN" dirty="0" err="1"/>
              <a:t>d</a:t>
            </a:r>
            <a:r>
              <a:rPr lang="en-US" altLang="zh-CN" baseline="-25000" dirty="0" err="1"/>
              <a:t>r</a:t>
            </a:r>
            <a:r>
              <a:rPr lang="zh-CN" altLang="en-US" dirty="0"/>
              <a:t>符号与</a:t>
            </a:r>
            <a:r>
              <a:rPr lang="en-US" altLang="zh-CN" dirty="0"/>
              <a:t>(</a:t>
            </a:r>
            <a:r>
              <a:rPr lang="en-US" altLang="zh-CN" dirty="0" err="1"/>
              <a:t>r×p</a:t>
            </a:r>
            <a:r>
              <a:rPr lang="en-US" altLang="zh-CN" dirty="0"/>
              <a:t>)</a:t>
            </a:r>
            <a:r>
              <a:rPr lang="en-US" altLang="zh-CN" dirty="0">
                <a:sym typeface="Wingdings" panose="05000000000000000000" pitchFamily="2" charset="2"/>
              </a:rPr>
              <a:t>·z</a:t>
            </a:r>
            <a:r>
              <a:rPr lang="zh-CN" altLang="en-US" dirty="0">
                <a:sym typeface="Wingdings" panose="05000000000000000000" pitchFamily="2" charset="2"/>
              </a:rPr>
              <a:t>相同</a:t>
            </a:r>
            <a:endParaRPr lang="en-US" altLang="zh-CN" dirty="0">
              <a:sym typeface="Wingdings" panose="05000000000000000000" pitchFamily="2" charset="2"/>
            </a:endParaRPr>
          </a:p>
          <a:p>
            <a:r>
              <a:rPr lang="en-US" altLang="zh-CN" dirty="0">
                <a:latin typeface="Symbol" panose="05050102010706020507" pitchFamily="18" charset="2"/>
              </a:rPr>
              <a:t>f</a:t>
            </a:r>
            <a:r>
              <a:rPr lang="en-US" altLang="zh-CN" baseline="-25000" dirty="0"/>
              <a:t>0</a:t>
            </a:r>
            <a:r>
              <a:rPr lang="en-US" altLang="zh-CN" dirty="0"/>
              <a:t> = </a:t>
            </a:r>
            <a:r>
              <a:rPr lang="en-US" altLang="zh-CN" dirty="0">
                <a:latin typeface="Symbol" panose="05050102010706020507" pitchFamily="18" charset="2"/>
              </a:rPr>
              <a:t>j</a:t>
            </a:r>
            <a:r>
              <a:rPr lang="en-US" altLang="zh-CN" dirty="0"/>
              <a:t>-</a:t>
            </a:r>
            <a:r>
              <a:rPr lang="en-US" altLang="zh-CN" dirty="0">
                <a:latin typeface="Symbol" panose="05050102010706020507" pitchFamily="18" charset="2"/>
              </a:rPr>
              <a:t>p</a:t>
            </a:r>
            <a:r>
              <a:rPr lang="en-US" altLang="zh-CN" dirty="0"/>
              <a:t>/2</a:t>
            </a:r>
          </a:p>
          <a:p>
            <a:r>
              <a:rPr lang="en-US" altLang="zh-CN" dirty="0" err="1"/>
              <a:t>dz</a:t>
            </a:r>
            <a:r>
              <a:rPr lang="zh-CN" altLang="en-US" dirty="0"/>
              <a:t>为</a:t>
            </a:r>
            <a:r>
              <a:rPr lang="en-US" altLang="zh-CN" dirty="0" err="1"/>
              <a:t>poca</a:t>
            </a:r>
            <a:r>
              <a:rPr lang="zh-CN" altLang="en-US" dirty="0"/>
              <a:t>的</a:t>
            </a:r>
            <a:r>
              <a:rPr lang="en-US" altLang="zh-CN" dirty="0"/>
              <a:t>z</a:t>
            </a:r>
            <a:r>
              <a:rPr lang="zh-CN" altLang="en-US" dirty="0"/>
              <a:t>坐标</a:t>
            </a:r>
          </a:p>
        </p:txBody>
      </p:sp>
      <p:sp>
        <p:nvSpPr>
          <p:cNvPr id="37" name="文本框 36">
            <a:extLst>
              <a:ext uri="{FF2B5EF4-FFF2-40B4-BE49-F238E27FC236}">
                <a16:creationId xmlns:a16="http://schemas.microsoft.com/office/drawing/2014/main" id="{15F54249-F095-4AFF-83B6-8D308227C96A}"/>
              </a:ext>
            </a:extLst>
          </p:cNvPr>
          <p:cNvSpPr txBox="1"/>
          <p:nvPr/>
        </p:nvSpPr>
        <p:spPr>
          <a:xfrm>
            <a:off x="3053140" y="6138885"/>
            <a:ext cx="3456379" cy="369332"/>
          </a:xfrm>
          <a:prstGeom prst="rect">
            <a:avLst/>
          </a:prstGeom>
          <a:noFill/>
        </p:spPr>
        <p:txBody>
          <a:bodyPr wrap="square" rtlCol="0">
            <a:spAutoFit/>
          </a:bodyPr>
          <a:lstStyle/>
          <a:p>
            <a:r>
              <a:rPr lang="en-US" altLang="zh-CN" dirty="0" err="1"/>
              <a:t>Poca</a:t>
            </a:r>
            <a:r>
              <a:rPr lang="en-US" altLang="zh-CN" dirty="0"/>
              <a:t> (point of closest approach)</a:t>
            </a:r>
            <a:endParaRPr lang="zh-CN" altLang="en-US" dirty="0"/>
          </a:p>
        </p:txBody>
      </p:sp>
      <p:cxnSp>
        <p:nvCxnSpPr>
          <p:cNvPr id="40" name="直接箭头连接符 39">
            <a:extLst>
              <a:ext uri="{FF2B5EF4-FFF2-40B4-BE49-F238E27FC236}">
                <a16:creationId xmlns:a16="http://schemas.microsoft.com/office/drawing/2014/main" id="{08C6DA37-F719-4E02-902A-6A68ABF8B5F7}"/>
              </a:ext>
            </a:extLst>
          </p:cNvPr>
          <p:cNvCxnSpPr>
            <a:cxnSpLocks/>
          </p:cNvCxnSpPr>
          <p:nvPr/>
        </p:nvCxnSpPr>
        <p:spPr>
          <a:xfrm>
            <a:off x="3092383" y="5485271"/>
            <a:ext cx="219512" cy="7292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6536C7EE-8EC5-43FF-BFBF-AD9F2A842628}"/>
              </a:ext>
            </a:extLst>
          </p:cNvPr>
          <p:cNvSpPr txBox="1"/>
          <p:nvPr/>
        </p:nvSpPr>
        <p:spPr>
          <a:xfrm>
            <a:off x="4384877" y="4217510"/>
            <a:ext cx="1669211" cy="338554"/>
          </a:xfrm>
          <a:prstGeom prst="rect">
            <a:avLst/>
          </a:prstGeom>
          <a:noFill/>
        </p:spPr>
        <p:txBody>
          <a:bodyPr wrap="square" rtlCol="0">
            <a:spAutoFit/>
          </a:bodyPr>
          <a:lstStyle/>
          <a:p>
            <a:r>
              <a:rPr lang="zh-CN" altLang="en-US" sz="1600" dirty="0"/>
              <a:t>以</a:t>
            </a:r>
            <a:r>
              <a:rPr lang="en-US" altLang="zh-CN" sz="1600" dirty="0"/>
              <a:t>(0,0)</a:t>
            </a:r>
            <a:r>
              <a:rPr lang="zh-CN" altLang="en-US" sz="1600" dirty="0"/>
              <a:t>为参考点</a:t>
            </a:r>
          </a:p>
        </p:txBody>
      </p:sp>
      <p:sp>
        <p:nvSpPr>
          <p:cNvPr id="47" name="弧形 46">
            <a:extLst>
              <a:ext uri="{FF2B5EF4-FFF2-40B4-BE49-F238E27FC236}">
                <a16:creationId xmlns:a16="http://schemas.microsoft.com/office/drawing/2014/main" id="{760D161C-FC9B-4C34-BD97-17874C926690}"/>
              </a:ext>
            </a:extLst>
          </p:cNvPr>
          <p:cNvSpPr/>
          <p:nvPr/>
        </p:nvSpPr>
        <p:spPr>
          <a:xfrm rot="1187877">
            <a:off x="2911199" y="5203300"/>
            <a:ext cx="277159" cy="29276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9E4CB946-85DB-4EC8-8D05-32F2EE29AFD9}"/>
              </a:ext>
            </a:extLst>
          </p:cNvPr>
          <p:cNvSpPr/>
          <p:nvPr/>
        </p:nvSpPr>
        <p:spPr>
          <a:xfrm>
            <a:off x="3007797" y="5352363"/>
            <a:ext cx="72000" cy="72000"/>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a:extLst>
              <a:ext uri="{FF2B5EF4-FFF2-40B4-BE49-F238E27FC236}">
                <a16:creationId xmlns:a16="http://schemas.microsoft.com/office/drawing/2014/main" id="{39CFC2A1-390C-4C77-8363-4D7AC3B5192F}"/>
              </a:ext>
            </a:extLst>
          </p:cNvPr>
          <p:cNvCxnSpPr>
            <a:cxnSpLocks/>
          </p:cNvCxnSpPr>
          <p:nvPr/>
        </p:nvCxnSpPr>
        <p:spPr>
          <a:xfrm>
            <a:off x="7706357" y="3523077"/>
            <a:ext cx="25202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EBCBF056-6EDB-48D4-8A8D-D5FE0189D2B8}"/>
              </a:ext>
            </a:extLst>
          </p:cNvPr>
          <p:cNvCxnSpPr/>
          <p:nvPr/>
        </p:nvCxnSpPr>
        <p:spPr>
          <a:xfrm flipV="1">
            <a:off x="8911416" y="1617138"/>
            <a:ext cx="0" cy="2317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弧形 9">
            <a:extLst>
              <a:ext uri="{FF2B5EF4-FFF2-40B4-BE49-F238E27FC236}">
                <a16:creationId xmlns:a16="http://schemas.microsoft.com/office/drawing/2014/main" id="{D263DC4A-5946-401F-9037-AD91C9025EF6}"/>
              </a:ext>
            </a:extLst>
          </p:cNvPr>
          <p:cNvSpPr/>
          <p:nvPr/>
        </p:nvSpPr>
        <p:spPr>
          <a:xfrm rot="1324319">
            <a:off x="6730421" y="1776555"/>
            <a:ext cx="2383922" cy="2454226"/>
          </a:xfrm>
          <a:prstGeom prst="arc">
            <a:avLst/>
          </a:prstGeom>
          <a:ln w="190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5E30EF4C-411E-4E67-94E1-8F32FDC631C8}"/>
              </a:ext>
            </a:extLst>
          </p:cNvPr>
          <p:cNvSpPr txBox="1"/>
          <p:nvPr/>
        </p:nvSpPr>
        <p:spPr>
          <a:xfrm>
            <a:off x="9067140" y="1847528"/>
            <a:ext cx="841922" cy="369328"/>
          </a:xfrm>
          <a:prstGeom prst="rect">
            <a:avLst/>
          </a:prstGeom>
          <a:noFill/>
        </p:spPr>
        <p:txBody>
          <a:bodyPr wrap="square" rtlCol="0">
            <a:spAutoFit/>
          </a:bodyPr>
          <a:lstStyle/>
          <a:p>
            <a:r>
              <a:rPr lang="en-US" altLang="zh-CN" dirty="0">
                <a:solidFill>
                  <a:schemeClr val="accent6">
                    <a:lumMod val="75000"/>
                  </a:schemeClr>
                </a:solidFill>
              </a:rPr>
              <a:t>q&gt;0</a:t>
            </a:r>
            <a:endParaRPr lang="zh-CN" altLang="en-US" dirty="0">
              <a:solidFill>
                <a:schemeClr val="accent6">
                  <a:lumMod val="75000"/>
                </a:schemeClr>
              </a:solidFill>
            </a:endParaRPr>
          </a:p>
        </p:txBody>
      </p:sp>
      <p:cxnSp>
        <p:nvCxnSpPr>
          <p:cNvPr id="42" name="直接箭头连接符 41">
            <a:extLst>
              <a:ext uri="{FF2B5EF4-FFF2-40B4-BE49-F238E27FC236}">
                <a16:creationId xmlns:a16="http://schemas.microsoft.com/office/drawing/2014/main" id="{F88C65AC-C00C-41CC-B955-C75B92AF69E3}"/>
              </a:ext>
            </a:extLst>
          </p:cNvPr>
          <p:cNvCxnSpPr>
            <a:cxnSpLocks/>
          </p:cNvCxnSpPr>
          <p:nvPr/>
        </p:nvCxnSpPr>
        <p:spPr>
          <a:xfrm>
            <a:off x="7706357" y="6061368"/>
            <a:ext cx="25202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D5FFA15A-9435-4F72-8571-26BC3866DC2F}"/>
              </a:ext>
            </a:extLst>
          </p:cNvPr>
          <p:cNvCxnSpPr/>
          <p:nvPr/>
        </p:nvCxnSpPr>
        <p:spPr>
          <a:xfrm flipV="1">
            <a:off x="8911416" y="4155429"/>
            <a:ext cx="0" cy="2317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弧形 44">
            <a:extLst>
              <a:ext uri="{FF2B5EF4-FFF2-40B4-BE49-F238E27FC236}">
                <a16:creationId xmlns:a16="http://schemas.microsoft.com/office/drawing/2014/main" id="{9B39CF82-1E0C-47F8-A778-8EBE52FCBDD0}"/>
              </a:ext>
            </a:extLst>
          </p:cNvPr>
          <p:cNvSpPr/>
          <p:nvPr/>
        </p:nvSpPr>
        <p:spPr>
          <a:xfrm rot="20275681" flipH="1">
            <a:off x="8756947" y="4348945"/>
            <a:ext cx="2383922" cy="2454226"/>
          </a:xfrm>
          <a:prstGeom prst="arc">
            <a:avLst/>
          </a:prstGeom>
          <a:ln w="190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B76467CF-F740-4971-BD97-42F06AFD7FE7}"/>
              </a:ext>
            </a:extLst>
          </p:cNvPr>
          <p:cNvSpPr txBox="1"/>
          <p:nvPr/>
        </p:nvSpPr>
        <p:spPr>
          <a:xfrm>
            <a:off x="9452226" y="4423762"/>
            <a:ext cx="841922" cy="369328"/>
          </a:xfrm>
          <a:prstGeom prst="rect">
            <a:avLst/>
          </a:prstGeom>
          <a:noFill/>
        </p:spPr>
        <p:txBody>
          <a:bodyPr wrap="square" rtlCol="0">
            <a:spAutoFit/>
          </a:bodyPr>
          <a:lstStyle/>
          <a:p>
            <a:r>
              <a:rPr lang="en-US" altLang="zh-CN" dirty="0">
                <a:solidFill>
                  <a:schemeClr val="accent6">
                    <a:lumMod val="75000"/>
                  </a:schemeClr>
                </a:solidFill>
              </a:rPr>
              <a:t>q&lt;0</a:t>
            </a:r>
            <a:endParaRPr lang="zh-CN" altLang="en-US" dirty="0">
              <a:solidFill>
                <a:schemeClr val="accent6">
                  <a:lumMod val="7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BC27A716-D6DF-454A-B888-D7AB1D45EB2B}"/>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2C64564D-D679-4097-B1BC-74184A9B6E33}"/>
              </a:ext>
            </a:extLst>
          </p:cNvPr>
          <p:cNvSpPr>
            <a:spLocks noGrp="1"/>
          </p:cNvSpPr>
          <p:nvPr>
            <p:ph type="sldNum" sz="quarter" idx="12"/>
          </p:nvPr>
        </p:nvSpPr>
        <p:spPr/>
        <p:txBody>
          <a:bodyPr/>
          <a:lstStyle/>
          <a:p>
            <a:fld id="{0C913308-F349-4B6D-A68A-DD1791B4A57B}" type="slidenum">
              <a:rPr lang="zh-CN" altLang="en-US" smtClean="0"/>
              <a:pPr/>
              <a:t>42</a:t>
            </a:fld>
            <a:endParaRPr lang="zh-CN" altLang="en-US" dirty="0"/>
          </a:p>
        </p:txBody>
      </p:sp>
      <p:pic>
        <p:nvPicPr>
          <p:cNvPr id="6" name="图片 5">
            <a:extLst>
              <a:ext uri="{FF2B5EF4-FFF2-40B4-BE49-F238E27FC236}">
                <a16:creationId xmlns:a16="http://schemas.microsoft.com/office/drawing/2014/main" id="{DDE06C16-EA7D-4DAD-9C7B-C55243817D47}"/>
              </a:ext>
            </a:extLst>
          </p:cNvPr>
          <p:cNvPicPr>
            <a:picLocks noChangeAspect="1"/>
          </p:cNvPicPr>
          <p:nvPr/>
        </p:nvPicPr>
        <p:blipFill rotWithShape="1">
          <a:blip r:embed="rId2"/>
          <a:srcRect b="31062"/>
          <a:stretch/>
        </p:blipFill>
        <p:spPr>
          <a:xfrm>
            <a:off x="2063553" y="1340768"/>
            <a:ext cx="7888877" cy="4896544"/>
          </a:xfrm>
          <a:prstGeom prst="rect">
            <a:avLst/>
          </a:prstGeom>
          <a:noFill/>
        </p:spPr>
      </p:pic>
      <p:sp>
        <p:nvSpPr>
          <p:cNvPr id="10" name="文本框 9">
            <a:extLst>
              <a:ext uri="{FF2B5EF4-FFF2-40B4-BE49-F238E27FC236}">
                <a16:creationId xmlns:a16="http://schemas.microsoft.com/office/drawing/2014/main" id="{B1ABFF66-47D0-4C01-9B07-DB0A48E3FF30}"/>
              </a:ext>
            </a:extLst>
          </p:cNvPr>
          <p:cNvSpPr txBox="1"/>
          <p:nvPr/>
        </p:nvSpPr>
        <p:spPr>
          <a:xfrm>
            <a:off x="7741551" y="2915651"/>
            <a:ext cx="1872208" cy="369332"/>
          </a:xfrm>
          <a:prstGeom prst="rect">
            <a:avLst/>
          </a:prstGeom>
          <a:noFill/>
        </p:spPr>
        <p:txBody>
          <a:bodyPr wrap="square" rtlCol="0">
            <a:spAutoFit/>
          </a:bodyPr>
          <a:lstStyle/>
          <a:p>
            <a:r>
              <a:rPr lang="en-US" altLang="zh-CN" dirty="0">
                <a:solidFill>
                  <a:schemeClr val="accent6">
                    <a:lumMod val="75000"/>
                  </a:schemeClr>
                </a:solidFill>
              </a:rPr>
              <a:t>MDC</a:t>
            </a:r>
            <a:r>
              <a:rPr lang="zh-CN" altLang="en-US" dirty="0">
                <a:solidFill>
                  <a:schemeClr val="accent6">
                    <a:lumMod val="75000"/>
                  </a:schemeClr>
                </a:solidFill>
              </a:rPr>
              <a:t>径迹寻找</a:t>
            </a:r>
          </a:p>
        </p:txBody>
      </p:sp>
      <p:sp>
        <p:nvSpPr>
          <p:cNvPr id="2" name="椭圆 1">
            <a:extLst>
              <a:ext uri="{FF2B5EF4-FFF2-40B4-BE49-F238E27FC236}">
                <a16:creationId xmlns:a16="http://schemas.microsoft.com/office/drawing/2014/main" id="{7C883793-73BC-4A25-87AD-C297E12AFCCD}"/>
              </a:ext>
            </a:extLst>
          </p:cNvPr>
          <p:cNvSpPr/>
          <p:nvPr/>
        </p:nvSpPr>
        <p:spPr>
          <a:xfrm>
            <a:off x="1991937" y="3284984"/>
            <a:ext cx="7283152" cy="43204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9570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灯片编号占位符 5"/>
          <p:cNvSpPr>
            <a:spLocks noGrp="1"/>
          </p:cNvSpPr>
          <p:nvPr>
            <p:ph type="sldNum" sz="quarter" idx="12"/>
          </p:nvPr>
        </p:nvSpPr>
        <p:spPr>
          <a:noFill/>
        </p:spPr>
        <p:txBody>
          <a:bodyPr/>
          <a:lstStyle/>
          <a:p>
            <a:fld id="{9CC4FE9D-40A6-4B73-A1D4-304961720227}" type="slidenum">
              <a:rPr lang="zh-CN" altLang="en-US" smtClean="0"/>
              <a:pPr/>
              <a:t>43</a:t>
            </a:fld>
            <a:endParaRPr lang="en-US" altLang="zh-CN"/>
          </a:p>
        </p:txBody>
      </p:sp>
      <p:sp>
        <p:nvSpPr>
          <p:cNvPr id="47107" name="Rectangle 3"/>
          <p:cNvSpPr>
            <a:spLocks noGrp="1" noChangeArrowheads="1"/>
          </p:cNvSpPr>
          <p:nvPr>
            <p:ph type="body" idx="1"/>
          </p:nvPr>
        </p:nvSpPr>
        <p:spPr>
          <a:xfrm>
            <a:off x="2012637" y="1162290"/>
            <a:ext cx="4576443" cy="1997828"/>
          </a:xfrm>
        </p:spPr>
        <p:txBody>
          <a:bodyPr>
            <a:normAutofit lnSpcReduction="10000"/>
          </a:bodyPr>
          <a:lstStyle/>
          <a:p>
            <a:pPr eaLnBrk="1" hangingPunct="1"/>
            <a:r>
              <a:rPr lang="zh-CN" altLang="en-US" sz="2400" dirty="0"/>
              <a:t>使用超层内模式匹配的方法寻找径迹段</a:t>
            </a:r>
          </a:p>
          <a:p>
            <a:pPr eaLnBrk="1" hangingPunct="1"/>
            <a:r>
              <a:rPr lang="zh-CN" altLang="en-US" sz="2400" dirty="0"/>
              <a:t>通过径迹段连接得到径迹</a:t>
            </a:r>
          </a:p>
          <a:p>
            <a:pPr eaLnBrk="1" hangingPunct="1"/>
            <a:r>
              <a:rPr lang="zh-CN" altLang="en-US" sz="2400" dirty="0"/>
              <a:t>使用最小二乘拟合给出径迹参数</a:t>
            </a:r>
          </a:p>
        </p:txBody>
      </p:sp>
      <p:grpSp>
        <p:nvGrpSpPr>
          <p:cNvPr id="47108" name="Group 4"/>
          <p:cNvGrpSpPr>
            <a:grpSpLocks/>
          </p:cNvGrpSpPr>
          <p:nvPr/>
        </p:nvGrpSpPr>
        <p:grpSpPr bwMode="auto">
          <a:xfrm>
            <a:off x="6934200" y="1674175"/>
            <a:ext cx="3276600" cy="1752600"/>
            <a:chOff x="1344" y="1057"/>
            <a:chExt cx="2064" cy="1104"/>
          </a:xfrm>
        </p:grpSpPr>
        <p:grpSp>
          <p:nvGrpSpPr>
            <p:cNvPr id="47141" name="Group 5"/>
            <p:cNvGrpSpPr>
              <a:grpSpLocks/>
            </p:cNvGrpSpPr>
            <p:nvPr/>
          </p:nvGrpSpPr>
          <p:grpSpPr bwMode="auto">
            <a:xfrm>
              <a:off x="1344" y="1057"/>
              <a:ext cx="2064" cy="1104"/>
              <a:chOff x="1344" y="864"/>
              <a:chExt cx="2064" cy="1104"/>
            </a:xfrm>
          </p:grpSpPr>
          <p:grpSp>
            <p:nvGrpSpPr>
              <p:cNvPr id="47151" name="Group 6"/>
              <p:cNvGrpSpPr>
                <a:grpSpLocks/>
              </p:cNvGrpSpPr>
              <p:nvPr/>
            </p:nvGrpSpPr>
            <p:grpSpPr bwMode="auto">
              <a:xfrm>
                <a:off x="1344" y="864"/>
                <a:ext cx="1920" cy="816"/>
                <a:chOff x="2688" y="1920"/>
                <a:chExt cx="1920" cy="816"/>
              </a:xfrm>
            </p:grpSpPr>
            <p:grpSp>
              <p:nvGrpSpPr>
                <p:cNvPr id="47183" name="Group 7"/>
                <p:cNvGrpSpPr>
                  <a:grpSpLocks/>
                </p:cNvGrpSpPr>
                <p:nvPr/>
              </p:nvGrpSpPr>
              <p:grpSpPr bwMode="auto">
                <a:xfrm>
                  <a:off x="2832" y="1920"/>
                  <a:ext cx="1776" cy="96"/>
                  <a:chOff x="2784" y="1968"/>
                  <a:chExt cx="1776" cy="96"/>
                </a:xfrm>
              </p:grpSpPr>
              <p:sp>
                <p:nvSpPr>
                  <p:cNvPr id="47205" name="Oval 8"/>
                  <p:cNvSpPr>
                    <a:spLocks noChangeArrowheads="1"/>
                  </p:cNvSpPr>
                  <p:nvPr/>
                </p:nvSpPr>
                <p:spPr bwMode="auto">
                  <a:xfrm>
                    <a:off x="3120"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06" name="Oval 9"/>
                  <p:cNvSpPr>
                    <a:spLocks noChangeArrowheads="1"/>
                  </p:cNvSpPr>
                  <p:nvPr/>
                </p:nvSpPr>
                <p:spPr bwMode="auto">
                  <a:xfrm>
                    <a:off x="3456"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07" name="Oval 10"/>
                  <p:cNvSpPr>
                    <a:spLocks noChangeArrowheads="1"/>
                  </p:cNvSpPr>
                  <p:nvPr/>
                </p:nvSpPr>
                <p:spPr bwMode="auto">
                  <a:xfrm>
                    <a:off x="3792"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08" name="Oval 11"/>
                  <p:cNvSpPr>
                    <a:spLocks noChangeArrowheads="1"/>
                  </p:cNvSpPr>
                  <p:nvPr/>
                </p:nvSpPr>
                <p:spPr bwMode="auto">
                  <a:xfrm>
                    <a:off x="2784"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09" name="Oval 12"/>
                  <p:cNvSpPr>
                    <a:spLocks noChangeArrowheads="1"/>
                  </p:cNvSpPr>
                  <p:nvPr/>
                </p:nvSpPr>
                <p:spPr bwMode="auto">
                  <a:xfrm>
                    <a:off x="4128"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10" name="Oval 13"/>
                  <p:cNvSpPr>
                    <a:spLocks noChangeArrowheads="1"/>
                  </p:cNvSpPr>
                  <p:nvPr/>
                </p:nvSpPr>
                <p:spPr bwMode="auto">
                  <a:xfrm>
                    <a:off x="4464" y="1968"/>
                    <a:ext cx="96" cy="96"/>
                  </a:xfrm>
                  <a:prstGeom prst="ellipse">
                    <a:avLst/>
                  </a:prstGeom>
                  <a:noFill/>
                  <a:ln w="9525">
                    <a:solidFill>
                      <a:schemeClr val="tx1"/>
                    </a:solidFill>
                    <a:round/>
                    <a:headEnd/>
                    <a:tailEnd/>
                  </a:ln>
                </p:spPr>
                <p:txBody>
                  <a:bodyPr wrap="none" anchor="ctr"/>
                  <a:lstStyle/>
                  <a:p>
                    <a:endParaRPr lang="zh-CN" altLang="en-US"/>
                  </a:p>
                </p:txBody>
              </p:sp>
            </p:grpSp>
            <p:grpSp>
              <p:nvGrpSpPr>
                <p:cNvPr id="47184" name="Group 14"/>
                <p:cNvGrpSpPr>
                  <a:grpSpLocks/>
                </p:cNvGrpSpPr>
                <p:nvPr/>
              </p:nvGrpSpPr>
              <p:grpSpPr bwMode="auto">
                <a:xfrm>
                  <a:off x="2688" y="2160"/>
                  <a:ext cx="1776" cy="96"/>
                  <a:chOff x="2784" y="1968"/>
                  <a:chExt cx="1776" cy="96"/>
                </a:xfrm>
              </p:grpSpPr>
              <p:sp>
                <p:nvSpPr>
                  <p:cNvPr id="47199" name="Oval 15"/>
                  <p:cNvSpPr>
                    <a:spLocks noChangeArrowheads="1"/>
                  </p:cNvSpPr>
                  <p:nvPr/>
                </p:nvSpPr>
                <p:spPr bwMode="auto">
                  <a:xfrm>
                    <a:off x="3120"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00" name="Oval 16"/>
                  <p:cNvSpPr>
                    <a:spLocks noChangeArrowheads="1"/>
                  </p:cNvSpPr>
                  <p:nvPr/>
                </p:nvSpPr>
                <p:spPr bwMode="auto">
                  <a:xfrm>
                    <a:off x="3456"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01" name="Oval 17"/>
                  <p:cNvSpPr>
                    <a:spLocks noChangeArrowheads="1"/>
                  </p:cNvSpPr>
                  <p:nvPr/>
                </p:nvSpPr>
                <p:spPr bwMode="auto">
                  <a:xfrm>
                    <a:off x="3792"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02" name="Oval 18"/>
                  <p:cNvSpPr>
                    <a:spLocks noChangeArrowheads="1"/>
                  </p:cNvSpPr>
                  <p:nvPr/>
                </p:nvSpPr>
                <p:spPr bwMode="auto">
                  <a:xfrm>
                    <a:off x="2784"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03" name="Oval 19"/>
                  <p:cNvSpPr>
                    <a:spLocks noChangeArrowheads="1"/>
                  </p:cNvSpPr>
                  <p:nvPr/>
                </p:nvSpPr>
                <p:spPr bwMode="auto">
                  <a:xfrm>
                    <a:off x="4128" y="1968"/>
                    <a:ext cx="96" cy="96"/>
                  </a:xfrm>
                  <a:prstGeom prst="ellipse">
                    <a:avLst/>
                  </a:prstGeom>
                  <a:noFill/>
                  <a:ln w="9525">
                    <a:solidFill>
                      <a:schemeClr val="tx1"/>
                    </a:solidFill>
                    <a:round/>
                    <a:headEnd/>
                    <a:tailEnd/>
                  </a:ln>
                </p:spPr>
                <p:txBody>
                  <a:bodyPr wrap="none" anchor="ctr"/>
                  <a:lstStyle/>
                  <a:p>
                    <a:endParaRPr lang="zh-CN" altLang="en-US"/>
                  </a:p>
                </p:txBody>
              </p:sp>
              <p:sp>
                <p:nvSpPr>
                  <p:cNvPr id="47204" name="Oval 20"/>
                  <p:cNvSpPr>
                    <a:spLocks noChangeArrowheads="1"/>
                  </p:cNvSpPr>
                  <p:nvPr/>
                </p:nvSpPr>
                <p:spPr bwMode="auto">
                  <a:xfrm>
                    <a:off x="4464" y="1968"/>
                    <a:ext cx="96" cy="96"/>
                  </a:xfrm>
                  <a:prstGeom prst="ellipse">
                    <a:avLst/>
                  </a:prstGeom>
                  <a:noFill/>
                  <a:ln w="9525">
                    <a:solidFill>
                      <a:schemeClr val="tx1"/>
                    </a:solidFill>
                    <a:round/>
                    <a:headEnd/>
                    <a:tailEnd/>
                  </a:ln>
                </p:spPr>
                <p:txBody>
                  <a:bodyPr wrap="none" anchor="ctr"/>
                  <a:lstStyle/>
                  <a:p>
                    <a:endParaRPr lang="zh-CN" altLang="en-US"/>
                  </a:p>
                </p:txBody>
              </p:sp>
            </p:grpSp>
            <p:grpSp>
              <p:nvGrpSpPr>
                <p:cNvPr id="47185" name="Group 21"/>
                <p:cNvGrpSpPr>
                  <a:grpSpLocks/>
                </p:cNvGrpSpPr>
                <p:nvPr/>
              </p:nvGrpSpPr>
              <p:grpSpPr bwMode="auto">
                <a:xfrm>
                  <a:off x="2832" y="2400"/>
                  <a:ext cx="1776" cy="96"/>
                  <a:chOff x="2784" y="1968"/>
                  <a:chExt cx="1776" cy="96"/>
                </a:xfrm>
              </p:grpSpPr>
              <p:sp>
                <p:nvSpPr>
                  <p:cNvPr id="47193" name="Oval 22"/>
                  <p:cNvSpPr>
                    <a:spLocks noChangeArrowheads="1"/>
                  </p:cNvSpPr>
                  <p:nvPr/>
                </p:nvSpPr>
                <p:spPr bwMode="auto">
                  <a:xfrm>
                    <a:off x="3120"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94" name="Oval 23"/>
                  <p:cNvSpPr>
                    <a:spLocks noChangeArrowheads="1"/>
                  </p:cNvSpPr>
                  <p:nvPr/>
                </p:nvSpPr>
                <p:spPr bwMode="auto">
                  <a:xfrm>
                    <a:off x="3456"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95" name="Oval 24"/>
                  <p:cNvSpPr>
                    <a:spLocks noChangeArrowheads="1"/>
                  </p:cNvSpPr>
                  <p:nvPr/>
                </p:nvSpPr>
                <p:spPr bwMode="auto">
                  <a:xfrm>
                    <a:off x="3792"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96" name="Oval 25"/>
                  <p:cNvSpPr>
                    <a:spLocks noChangeArrowheads="1"/>
                  </p:cNvSpPr>
                  <p:nvPr/>
                </p:nvSpPr>
                <p:spPr bwMode="auto">
                  <a:xfrm>
                    <a:off x="2784"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97" name="Oval 26"/>
                  <p:cNvSpPr>
                    <a:spLocks noChangeArrowheads="1"/>
                  </p:cNvSpPr>
                  <p:nvPr/>
                </p:nvSpPr>
                <p:spPr bwMode="auto">
                  <a:xfrm>
                    <a:off x="4128"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98" name="Oval 27"/>
                  <p:cNvSpPr>
                    <a:spLocks noChangeArrowheads="1"/>
                  </p:cNvSpPr>
                  <p:nvPr/>
                </p:nvSpPr>
                <p:spPr bwMode="auto">
                  <a:xfrm>
                    <a:off x="4464" y="1968"/>
                    <a:ext cx="96" cy="96"/>
                  </a:xfrm>
                  <a:prstGeom prst="ellipse">
                    <a:avLst/>
                  </a:prstGeom>
                  <a:noFill/>
                  <a:ln w="9525">
                    <a:solidFill>
                      <a:schemeClr val="tx1"/>
                    </a:solidFill>
                    <a:round/>
                    <a:headEnd/>
                    <a:tailEnd/>
                  </a:ln>
                </p:spPr>
                <p:txBody>
                  <a:bodyPr wrap="none" anchor="ctr"/>
                  <a:lstStyle/>
                  <a:p>
                    <a:endParaRPr lang="zh-CN" altLang="en-US"/>
                  </a:p>
                </p:txBody>
              </p:sp>
            </p:grpSp>
            <p:grpSp>
              <p:nvGrpSpPr>
                <p:cNvPr id="47186" name="Group 28"/>
                <p:cNvGrpSpPr>
                  <a:grpSpLocks/>
                </p:cNvGrpSpPr>
                <p:nvPr/>
              </p:nvGrpSpPr>
              <p:grpSpPr bwMode="auto">
                <a:xfrm>
                  <a:off x="2688" y="2640"/>
                  <a:ext cx="1776" cy="96"/>
                  <a:chOff x="2784" y="1968"/>
                  <a:chExt cx="1776" cy="96"/>
                </a:xfrm>
              </p:grpSpPr>
              <p:sp>
                <p:nvSpPr>
                  <p:cNvPr id="47187" name="Oval 29"/>
                  <p:cNvSpPr>
                    <a:spLocks noChangeArrowheads="1"/>
                  </p:cNvSpPr>
                  <p:nvPr/>
                </p:nvSpPr>
                <p:spPr bwMode="auto">
                  <a:xfrm>
                    <a:off x="3120"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88" name="Oval 30"/>
                  <p:cNvSpPr>
                    <a:spLocks noChangeArrowheads="1"/>
                  </p:cNvSpPr>
                  <p:nvPr/>
                </p:nvSpPr>
                <p:spPr bwMode="auto">
                  <a:xfrm>
                    <a:off x="3456"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89" name="Oval 31"/>
                  <p:cNvSpPr>
                    <a:spLocks noChangeArrowheads="1"/>
                  </p:cNvSpPr>
                  <p:nvPr/>
                </p:nvSpPr>
                <p:spPr bwMode="auto">
                  <a:xfrm>
                    <a:off x="3792"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90" name="Oval 32"/>
                  <p:cNvSpPr>
                    <a:spLocks noChangeArrowheads="1"/>
                  </p:cNvSpPr>
                  <p:nvPr/>
                </p:nvSpPr>
                <p:spPr bwMode="auto">
                  <a:xfrm>
                    <a:off x="2784"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91" name="Oval 33"/>
                  <p:cNvSpPr>
                    <a:spLocks noChangeArrowheads="1"/>
                  </p:cNvSpPr>
                  <p:nvPr/>
                </p:nvSpPr>
                <p:spPr bwMode="auto">
                  <a:xfrm>
                    <a:off x="4128" y="1968"/>
                    <a:ext cx="96" cy="96"/>
                  </a:xfrm>
                  <a:prstGeom prst="ellipse">
                    <a:avLst/>
                  </a:prstGeom>
                  <a:noFill/>
                  <a:ln w="9525">
                    <a:solidFill>
                      <a:schemeClr val="tx1"/>
                    </a:solidFill>
                    <a:round/>
                    <a:headEnd/>
                    <a:tailEnd/>
                  </a:ln>
                </p:spPr>
                <p:txBody>
                  <a:bodyPr wrap="none" anchor="ctr"/>
                  <a:lstStyle/>
                  <a:p>
                    <a:endParaRPr lang="zh-CN" altLang="en-US"/>
                  </a:p>
                </p:txBody>
              </p:sp>
              <p:sp>
                <p:nvSpPr>
                  <p:cNvPr id="47192" name="Oval 34"/>
                  <p:cNvSpPr>
                    <a:spLocks noChangeArrowheads="1"/>
                  </p:cNvSpPr>
                  <p:nvPr/>
                </p:nvSpPr>
                <p:spPr bwMode="auto">
                  <a:xfrm>
                    <a:off x="4464" y="1968"/>
                    <a:ext cx="96" cy="96"/>
                  </a:xfrm>
                  <a:prstGeom prst="ellipse">
                    <a:avLst/>
                  </a:prstGeom>
                  <a:noFill/>
                  <a:ln w="9525">
                    <a:solidFill>
                      <a:schemeClr val="tx1"/>
                    </a:solidFill>
                    <a:round/>
                    <a:headEnd/>
                    <a:tailEnd/>
                  </a:ln>
                </p:spPr>
                <p:txBody>
                  <a:bodyPr wrap="none" anchor="ctr"/>
                  <a:lstStyle/>
                  <a:p>
                    <a:endParaRPr lang="zh-CN" altLang="en-US"/>
                  </a:p>
                </p:txBody>
              </p:sp>
            </p:grpSp>
          </p:grpSp>
          <p:grpSp>
            <p:nvGrpSpPr>
              <p:cNvPr id="47152" name="Group 35"/>
              <p:cNvGrpSpPr>
                <a:grpSpLocks/>
              </p:cNvGrpSpPr>
              <p:nvPr/>
            </p:nvGrpSpPr>
            <p:grpSpPr bwMode="auto">
              <a:xfrm>
                <a:off x="1344" y="960"/>
                <a:ext cx="2064" cy="864"/>
                <a:chOff x="2016" y="2880"/>
                <a:chExt cx="2064" cy="864"/>
              </a:xfrm>
            </p:grpSpPr>
            <p:grpSp>
              <p:nvGrpSpPr>
                <p:cNvPr id="47155" name="Group 36"/>
                <p:cNvGrpSpPr>
                  <a:grpSpLocks/>
                </p:cNvGrpSpPr>
                <p:nvPr/>
              </p:nvGrpSpPr>
              <p:grpSpPr bwMode="auto">
                <a:xfrm>
                  <a:off x="2016" y="3120"/>
                  <a:ext cx="1872" cy="144"/>
                  <a:chOff x="2064" y="3600"/>
                  <a:chExt cx="1872" cy="144"/>
                </a:xfrm>
              </p:grpSpPr>
              <p:sp>
                <p:nvSpPr>
                  <p:cNvPr id="47177" name="Rectangle 37"/>
                  <p:cNvSpPr>
                    <a:spLocks noChangeArrowheads="1"/>
                  </p:cNvSpPr>
                  <p:nvPr/>
                </p:nvSpPr>
                <p:spPr bwMode="auto">
                  <a:xfrm>
                    <a:off x="3744"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(2,0)</a:t>
                    </a:r>
                  </a:p>
                </p:txBody>
              </p:sp>
              <p:sp>
                <p:nvSpPr>
                  <p:cNvPr id="47178" name="Rectangle 38"/>
                  <p:cNvSpPr>
                    <a:spLocks noChangeArrowheads="1"/>
                  </p:cNvSpPr>
                  <p:nvPr/>
                </p:nvSpPr>
                <p:spPr bwMode="auto">
                  <a:xfrm>
                    <a:off x="3408"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(2,1)</a:t>
                    </a:r>
                  </a:p>
                </p:txBody>
              </p:sp>
              <p:sp>
                <p:nvSpPr>
                  <p:cNvPr id="47179" name="Rectangle 39"/>
                  <p:cNvSpPr>
                    <a:spLocks noChangeArrowheads="1"/>
                  </p:cNvSpPr>
                  <p:nvPr/>
                </p:nvSpPr>
                <p:spPr bwMode="auto">
                  <a:xfrm>
                    <a:off x="3072"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(2,2)</a:t>
                    </a:r>
                  </a:p>
                </p:txBody>
              </p:sp>
              <p:sp>
                <p:nvSpPr>
                  <p:cNvPr id="47180" name="Rectangle 40"/>
                  <p:cNvSpPr>
                    <a:spLocks noChangeArrowheads="1"/>
                  </p:cNvSpPr>
                  <p:nvPr/>
                </p:nvSpPr>
                <p:spPr bwMode="auto">
                  <a:xfrm>
                    <a:off x="2736"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(2,3)</a:t>
                    </a:r>
                  </a:p>
                </p:txBody>
              </p:sp>
              <p:sp>
                <p:nvSpPr>
                  <p:cNvPr id="47181" name="Rectangle 41"/>
                  <p:cNvSpPr>
                    <a:spLocks noChangeArrowheads="1"/>
                  </p:cNvSpPr>
                  <p:nvPr/>
                </p:nvSpPr>
                <p:spPr bwMode="auto">
                  <a:xfrm>
                    <a:off x="2400"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(2,4)</a:t>
                    </a:r>
                  </a:p>
                </p:txBody>
              </p:sp>
              <p:sp>
                <p:nvSpPr>
                  <p:cNvPr id="47182" name="Rectangle 42"/>
                  <p:cNvSpPr>
                    <a:spLocks noChangeArrowheads="1"/>
                  </p:cNvSpPr>
                  <p:nvPr/>
                </p:nvSpPr>
                <p:spPr bwMode="auto">
                  <a:xfrm>
                    <a:off x="2064"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(2,5)</a:t>
                    </a:r>
                  </a:p>
                </p:txBody>
              </p:sp>
            </p:grpSp>
            <p:grpSp>
              <p:nvGrpSpPr>
                <p:cNvPr id="47156" name="Group 43"/>
                <p:cNvGrpSpPr>
                  <a:grpSpLocks/>
                </p:cNvGrpSpPr>
                <p:nvPr/>
              </p:nvGrpSpPr>
              <p:grpSpPr bwMode="auto">
                <a:xfrm>
                  <a:off x="2208" y="3360"/>
                  <a:ext cx="1872" cy="144"/>
                  <a:chOff x="2064" y="3600"/>
                  <a:chExt cx="1872" cy="144"/>
                </a:xfrm>
              </p:grpSpPr>
              <p:sp>
                <p:nvSpPr>
                  <p:cNvPr id="47171" name="Rectangle 44"/>
                  <p:cNvSpPr>
                    <a:spLocks noChangeArrowheads="1"/>
                  </p:cNvSpPr>
                  <p:nvPr/>
                </p:nvSpPr>
                <p:spPr bwMode="auto">
                  <a:xfrm>
                    <a:off x="3744"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(1,0)</a:t>
                    </a:r>
                  </a:p>
                </p:txBody>
              </p:sp>
              <p:sp>
                <p:nvSpPr>
                  <p:cNvPr id="47172" name="Rectangle 45"/>
                  <p:cNvSpPr>
                    <a:spLocks noChangeArrowheads="1"/>
                  </p:cNvSpPr>
                  <p:nvPr/>
                </p:nvSpPr>
                <p:spPr bwMode="auto">
                  <a:xfrm>
                    <a:off x="3408"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(1,1)</a:t>
                    </a:r>
                  </a:p>
                </p:txBody>
              </p:sp>
              <p:sp>
                <p:nvSpPr>
                  <p:cNvPr id="47173" name="Rectangle 46"/>
                  <p:cNvSpPr>
                    <a:spLocks noChangeArrowheads="1"/>
                  </p:cNvSpPr>
                  <p:nvPr/>
                </p:nvSpPr>
                <p:spPr bwMode="auto">
                  <a:xfrm>
                    <a:off x="3072"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(1,2)</a:t>
                    </a:r>
                  </a:p>
                </p:txBody>
              </p:sp>
              <p:sp>
                <p:nvSpPr>
                  <p:cNvPr id="47174" name="Rectangle 47"/>
                  <p:cNvSpPr>
                    <a:spLocks noChangeArrowheads="1"/>
                  </p:cNvSpPr>
                  <p:nvPr/>
                </p:nvSpPr>
                <p:spPr bwMode="auto">
                  <a:xfrm>
                    <a:off x="2736"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(1,3)</a:t>
                    </a:r>
                  </a:p>
                </p:txBody>
              </p:sp>
              <p:sp>
                <p:nvSpPr>
                  <p:cNvPr id="47175" name="Rectangle 48"/>
                  <p:cNvSpPr>
                    <a:spLocks noChangeArrowheads="1"/>
                  </p:cNvSpPr>
                  <p:nvPr/>
                </p:nvSpPr>
                <p:spPr bwMode="auto">
                  <a:xfrm>
                    <a:off x="2400"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(1,4)</a:t>
                    </a:r>
                  </a:p>
                </p:txBody>
              </p:sp>
              <p:sp>
                <p:nvSpPr>
                  <p:cNvPr id="47176" name="Rectangle 49"/>
                  <p:cNvSpPr>
                    <a:spLocks noChangeArrowheads="1"/>
                  </p:cNvSpPr>
                  <p:nvPr/>
                </p:nvSpPr>
                <p:spPr bwMode="auto">
                  <a:xfrm>
                    <a:off x="2064"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(1,5)</a:t>
                    </a:r>
                  </a:p>
                </p:txBody>
              </p:sp>
            </p:grpSp>
            <p:grpSp>
              <p:nvGrpSpPr>
                <p:cNvPr id="47157" name="Group 50"/>
                <p:cNvGrpSpPr>
                  <a:grpSpLocks/>
                </p:cNvGrpSpPr>
                <p:nvPr/>
              </p:nvGrpSpPr>
              <p:grpSpPr bwMode="auto">
                <a:xfrm>
                  <a:off x="2208" y="2880"/>
                  <a:ext cx="1872" cy="144"/>
                  <a:chOff x="2064" y="3600"/>
                  <a:chExt cx="1872" cy="144"/>
                </a:xfrm>
              </p:grpSpPr>
              <p:sp>
                <p:nvSpPr>
                  <p:cNvPr id="47165" name="Rectangle 51"/>
                  <p:cNvSpPr>
                    <a:spLocks noChangeArrowheads="1"/>
                  </p:cNvSpPr>
                  <p:nvPr/>
                </p:nvSpPr>
                <p:spPr bwMode="auto">
                  <a:xfrm>
                    <a:off x="3744"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(3,0)</a:t>
                    </a:r>
                  </a:p>
                </p:txBody>
              </p:sp>
              <p:sp>
                <p:nvSpPr>
                  <p:cNvPr id="47166" name="Rectangle 52"/>
                  <p:cNvSpPr>
                    <a:spLocks noChangeArrowheads="1"/>
                  </p:cNvSpPr>
                  <p:nvPr/>
                </p:nvSpPr>
                <p:spPr bwMode="auto">
                  <a:xfrm>
                    <a:off x="3408"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(3,1)</a:t>
                    </a:r>
                  </a:p>
                </p:txBody>
              </p:sp>
              <p:sp>
                <p:nvSpPr>
                  <p:cNvPr id="47167" name="Rectangle 53"/>
                  <p:cNvSpPr>
                    <a:spLocks noChangeArrowheads="1"/>
                  </p:cNvSpPr>
                  <p:nvPr/>
                </p:nvSpPr>
                <p:spPr bwMode="auto">
                  <a:xfrm>
                    <a:off x="3072"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dirty="0">
                        <a:latin typeface="Microsoft Sans Serif" pitchFamily="34" charset="0"/>
                      </a:rPr>
                      <a:t>(3,2)</a:t>
                    </a:r>
                  </a:p>
                </p:txBody>
              </p:sp>
              <p:sp>
                <p:nvSpPr>
                  <p:cNvPr id="47168" name="Rectangle 54"/>
                  <p:cNvSpPr>
                    <a:spLocks noChangeArrowheads="1"/>
                  </p:cNvSpPr>
                  <p:nvPr/>
                </p:nvSpPr>
                <p:spPr bwMode="auto">
                  <a:xfrm>
                    <a:off x="2736"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(3,3)</a:t>
                    </a:r>
                  </a:p>
                </p:txBody>
              </p:sp>
              <p:sp>
                <p:nvSpPr>
                  <p:cNvPr id="47169" name="Rectangle 55"/>
                  <p:cNvSpPr>
                    <a:spLocks noChangeArrowheads="1"/>
                  </p:cNvSpPr>
                  <p:nvPr/>
                </p:nvSpPr>
                <p:spPr bwMode="auto">
                  <a:xfrm>
                    <a:off x="2400"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(3,4)</a:t>
                    </a:r>
                  </a:p>
                </p:txBody>
              </p:sp>
              <p:sp>
                <p:nvSpPr>
                  <p:cNvPr id="47170" name="Rectangle 56"/>
                  <p:cNvSpPr>
                    <a:spLocks noChangeArrowheads="1"/>
                  </p:cNvSpPr>
                  <p:nvPr/>
                </p:nvSpPr>
                <p:spPr bwMode="auto">
                  <a:xfrm>
                    <a:off x="2064"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(3,5)</a:t>
                    </a:r>
                  </a:p>
                </p:txBody>
              </p:sp>
            </p:grpSp>
            <p:grpSp>
              <p:nvGrpSpPr>
                <p:cNvPr id="47158" name="Group 57"/>
                <p:cNvGrpSpPr>
                  <a:grpSpLocks/>
                </p:cNvGrpSpPr>
                <p:nvPr/>
              </p:nvGrpSpPr>
              <p:grpSpPr bwMode="auto">
                <a:xfrm>
                  <a:off x="2016" y="3600"/>
                  <a:ext cx="1872" cy="144"/>
                  <a:chOff x="2064" y="3600"/>
                  <a:chExt cx="1872" cy="144"/>
                </a:xfrm>
              </p:grpSpPr>
              <p:sp>
                <p:nvSpPr>
                  <p:cNvPr id="47159" name="Rectangle 58"/>
                  <p:cNvSpPr>
                    <a:spLocks noChangeArrowheads="1"/>
                  </p:cNvSpPr>
                  <p:nvPr/>
                </p:nvSpPr>
                <p:spPr bwMode="auto">
                  <a:xfrm>
                    <a:off x="3744"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(0,0)</a:t>
                    </a:r>
                  </a:p>
                </p:txBody>
              </p:sp>
              <p:sp>
                <p:nvSpPr>
                  <p:cNvPr id="47160" name="Rectangle 59"/>
                  <p:cNvSpPr>
                    <a:spLocks noChangeArrowheads="1"/>
                  </p:cNvSpPr>
                  <p:nvPr/>
                </p:nvSpPr>
                <p:spPr bwMode="auto">
                  <a:xfrm>
                    <a:off x="3408"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(0,1)</a:t>
                    </a:r>
                  </a:p>
                </p:txBody>
              </p:sp>
              <p:sp>
                <p:nvSpPr>
                  <p:cNvPr id="47161" name="Rectangle 60"/>
                  <p:cNvSpPr>
                    <a:spLocks noChangeArrowheads="1"/>
                  </p:cNvSpPr>
                  <p:nvPr/>
                </p:nvSpPr>
                <p:spPr bwMode="auto">
                  <a:xfrm>
                    <a:off x="3072"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(0,2)</a:t>
                    </a:r>
                  </a:p>
                </p:txBody>
              </p:sp>
              <p:sp>
                <p:nvSpPr>
                  <p:cNvPr id="47162" name="Rectangle 61"/>
                  <p:cNvSpPr>
                    <a:spLocks noChangeArrowheads="1"/>
                  </p:cNvSpPr>
                  <p:nvPr/>
                </p:nvSpPr>
                <p:spPr bwMode="auto">
                  <a:xfrm>
                    <a:off x="2736"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(0,3)</a:t>
                    </a:r>
                  </a:p>
                </p:txBody>
              </p:sp>
              <p:sp>
                <p:nvSpPr>
                  <p:cNvPr id="47163" name="Rectangle 62"/>
                  <p:cNvSpPr>
                    <a:spLocks noChangeArrowheads="1"/>
                  </p:cNvSpPr>
                  <p:nvPr/>
                </p:nvSpPr>
                <p:spPr bwMode="auto">
                  <a:xfrm>
                    <a:off x="2400"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(0,4)</a:t>
                    </a:r>
                  </a:p>
                </p:txBody>
              </p:sp>
              <p:sp>
                <p:nvSpPr>
                  <p:cNvPr id="47164" name="Rectangle 63"/>
                  <p:cNvSpPr>
                    <a:spLocks noChangeArrowheads="1"/>
                  </p:cNvSpPr>
                  <p:nvPr/>
                </p:nvSpPr>
                <p:spPr bwMode="auto">
                  <a:xfrm>
                    <a:off x="2064" y="3600"/>
                    <a:ext cx="192" cy="144"/>
                  </a:xfrm>
                  <a:prstGeom prst="rect">
                    <a:avLst/>
                  </a:prstGeom>
                  <a:solidFill>
                    <a:srgbClr val="FFFFFF"/>
                  </a:solidFill>
                  <a:ln w="9525">
                    <a:noFill/>
                    <a:miter lim="800000"/>
                    <a:headEnd/>
                    <a:tailEnd/>
                  </a:ln>
                </p:spPr>
                <p:txBody>
                  <a:bodyPr wrap="none" lIns="0" tIns="0" rIns="0" bIns="0" anchor="ctr"/>
                  <a:lstStyle/>
                  <a:p>
                    <a:pPr algn="ctr">
                      <a:spcBef>
                        <a:spcPct val="20000"/>
                      </a:spcBef>
                    </a:pPr>
                    <a:r>
                      <a:rPr kumimoji="1" lang="zh-CN" altLang="en-US" sz="1000">
                        <a:latin typeface="Microsoft Sans Serif" pitchFamily="34" charset="0"/>
                      </a:rPr>
                      <a:t>(0,5)</a:t>
                    </a:r>
                  </a:p>
                </p:txBody>
              </p:sp>
            </p:grpSp>
          </p:grpSp>
          <p:sp>
            <p:nvSpPr>
              <p:cNvPr id="47153" name="Line 64"/>
              <p:cNvSpPr>
                <a:spLocks noChangeShapeType="1"/>
              </p:cNvSpPr>
              <p:nvPr/>
            </p:nvSpPr>
            <p:spPr bwMode="auto">
              <a:xfrm flipH="1">
                <a:off x="1632" y="1824"/>
                <a:ext cx="1296" cy="0"/>
              </a:xfrm>
              <a:prstGeom prst="line">
                <a:avLst/>
              </a:prstGeom>
              <a:noFill/>
              <a:ln w="9525">
                <a:solidFill>
                  <a:schemeClr val="tx1"/>
                </a:solidFill>
                <a:round/>
                <a:headEnd/>
                <a:tailEnd type="triangle" w="med" len="med"/>
              </a:ln>
            </p:spPr>
            <p:txBody>
              <a:bodyPr wrap="none" anchor="ctr"/>
              <a:lstStyle/>
              <a:p>
                <a:endParaRPr lang="zh-CN" altLang="en-US"/>
              </a:p>
            </p:txBody>
          </p:sp>
          <p:sp>
            <p:nvSpPr>
              <p:cNvPr id="47154" name="Rectangle 65"/>
              <p:cNvSpPr>
                <a:spLocks noChangeArrowheads="1"/>
              </p:cNvSpPr>
              <p:nvPr/>
            </p:nvSpPr>
            <p:spPr bwMode="auto">
              <a:xfrm>
                <a:off x="1632" y="1872"/>
                <a:ext cx="1344" cy="96"/>
              </a:xfrm>
              <a:prstGeom prst="rect">
                <a:avLst/>
              </a:prstGeom>
              <a:solidFill>
                <a:srgbClr val="FFFFFF"/>
              </a:solidFill>
              <a:ln w="9525">
                <a:noFill/>
                <a:miter lim="800000"/>
                <a:headEnd/>
                <a:tailEnd/>
              </a:ln>
            </p:spPr>
            <p:txBody>
              <a:bodyPr wrap="none" anchor="ctr"/>
              <a:lstStyle/>
              <a:p>
                <a:pPr algn="ctr">
                  <a:spcBef>
                    <a:spcPct val="20000"/>
                  </a:spcBef>
                </a:pPr>
                <a:r>
                  <a:rPr kumimoji="1" lang="en-US" altLang="zh-CN" sz="2000">
                    <a:latin typeface="Microsoft Sans Serif" pitchFamily="34" charset="0"/>
                  </a:rPr>
                  <a:t>clockwise</a:t>
                </a:r>
              </a:p>
            </p:txBody>
          </p:sp>
        </p:grpSp>
        <p:grpSp>
          <p:nvGrpSpPr>
            <p:cNvPr id="47142" name="Group 66"/>
            <p:cNvGrpSpPr>
              <a:grpSpLocks/>
            </p:cNvGrpSpPr>
            <p:nvPr/>
          </p:nvGrpSpPr>
          <p:grpSpPr bwMode="auto">
            <a:xfrm>
              <a:off x="2496" y="1057"/>
              <a:ext cx="768" cy="816"/>
              <a:chOff x="3840" y="1920"/>
              <a:chExt cx="768" cy="816"/>
            </a:xfrm>
          </p:grpSpPr>
          <p:sp>
            <p:nvSpPr>
              <p:cNvPr id="47143" name="Oval 67"/>
              <p:cNvSpPr>
                <a:spLocks noChangeArrowheads="1"/>
              </p:cNvSpPr>
              <p:nvPr/>
            </p:nvSpPr>
            <p:spPr bwMode="auto">
              <a:xfrm>
                <a:off x="4032" y="2160"/>
                <a:ext cx="96" cy="96"/>
              </a:xfrm>
              <a:prstGeom prst="ellipse">
                <a:avLst/>
              </a:prstGeom>
              <a:solidFill>
                <a:schemeClr val="hlink"/>
              </a:solidFill>
              <a:ln w="9525">
                <a:solidFill>
                  <a:schemeClr val="tx1"/>
                </a:solidFill>
                <a:round/>
                <a:headEnd/>
                <a:tailEnd/>
              </a:ln>
            </p:spPr>
            <p:txBody>
              <a:bodyPr wrap="none" anchor="ctr"/>
              <a:lstStyle/>
              <a:p>
                <a:endParaRPr lang="zh-CN" altLang="en-US"/>
              </a:p>
            </p:txBody>
          </p:sp>
          <p:sp>
            <p:nvSpPr>
              <p:cNvPr id="47144" name="Oval 68"/>
              <p:cNvSpPr>
                <a:spLocks noChangeArrowheads="1"/>
              </p:cNvSpPr>
              <p:nvPr/>
            </p:nvSpPr>
            <p:spPr bwMode="auto">
              <a:xfrm>
                <a:off x="4368" y="2160"/>
                <a:ext cx="96" cy="96"/>
              </a:xfrm>
              <a:prstGeom prst="ellipse">
                <a:avLst/>
              </a:prstGeom>
              <a:solidFill>
                <a:schemeClr val="hlink"/>
              </a:solidFill>
              <a:ln w="9525">
                <a:solidFill>
                  <a:schemeClr val="tx1"/>
                </a:solidFill>
                <a:round/>
                <a:headEnd/>
                <a:tailEnd/>
              </a:ln>
            </p:spPr>
            <p:txBody>
              <a:bodyPr wrap="none" anchor="ctr"/>
              <a:lstStyle/>
              <a:p>
                <a:endParaRPr lang="zh-CN" altLang="en-US"/>
              </a:p>
            </p:txBody>
          </p:sp>
          <p:sp>
            <p:nvSpPr>
              <p:cNvPr id="47145" name="Oval 69"/>
              <p:cNvSpPr>
                <a:spLocks noChangeArrowheads="1"/>
              </p:cNvSpPr>
              <p:nvPr/>
            </p:nvSpPr>
            <p:spPr bwMode="auto">
              <a:xfrm>
                <a:off x="4176" y="2400"/>
                <a:ext cx="96" cy="96"/>
              </a:xfrm>
              <a:prstGeom prst="ellipse">
                <a:avLst/>
              </a:prstGeom>
              <a:solidFill>
                <a:schemeClr val="hlink"/>
              </a:solidFill>
              <a:ln w="9525">
                <a:solidFill>
                  <a:schemeClr val="tx1"/>
                </a:solidFill>
                <a:round/>
                <a:headEnd/>
                <a:tailEnd/>
              </a:ln>
            </p:spPr>
            <p:txBody>
              <a:bodyPr wrap="none" anchor="ctr"/>
              <a:lstStyle/>
              <a:p>
                <a:endParaRPr lang="zh-CN" altLang="en-US"/>
              </a:p>
            </p:txBody>
          </p:sp>
          <p:sp>
            <p:nvSpPr>
              <p:cNvPr id="47146" name="Oval 70"/>
              <p:cNvSpPr>
                <a:spLocks noChangeArrowheads="1"/>
              </p:cNvSpPr>
              <p:nvPr/>
            </p:nvSpPr>
            <p:spPr bwMode="auto">
              <a:xfrm>
                <a:off x="4032" y="2640"/>
                <a:ext cx="96" cy="96"/>
              </a:xfrm>
              <a:prstGeom prst="ellipse">
                <a:avLst/>
              </a:prstGeom>
              <a:solidFill>
                <a:schemeClr val="hlink"/>
              </a:solidFill>
              <a:ln w="9525">
                <a:solidFill>
                  <a:schemeClr val="tx1"/>
                </a:solidFill>
                <a:round/>
                <a:headEnd/>
                <a:tailEnd/>
              </a:ln>
            </p:spPr>
            <p:txBody>
              <a:bodyPr wrap="none" anchor="ctr"/>
              <a:lstStyle/>
              <a:p>
                <a:endParaRPr lang="zh-CN" altLang="en-US"/>
              </a:p>
            </p:txBody>
          </p:sp>
          <p:sp>
            <p:nvSpPr>
              <p:cNvPr id="47147" name="Oval 71"/>
              <p:cNvSpPr>
                <a:spLocks noChangeArrowheads="1"/>
              </p:cNvSpPr>
              <p:nvPr/>
            </p:nvSpPr>
            <p:spPr bwMode="auto">
              <a:xfrm>
                <a:off x="4368" y="2640"/>
                <a:ext cx="96" cy="96"/>
              </a:xfrm>
              <a:prstGeom prst="ellipse">
                <a:avLst/>
              </a:prstGeom>
              <a:solidFill>
                <a:schemeClr val="hlink"/>
              </a:solidFill>
              <a:ln w="9525">
                <a:solidFill>
                  <a:schemeClr val="tx1"/>
                </a:solidFill>
                <a:round/>
                <a:headEnd/>
                <a:tailEnd/>
              </a:ln>
            </p:spPr>
            <p:txBody>
              <a:bodyPr wrap="none" anchor="ctr"/>
              <a:lstStyle/>
              <a:p>
                <a:endParaRPr lang="zh-CN" altLang="en-US"/>
              </a:p>
            </p:txBody>
          </p:sp>
          <p:sp>
            <p:nvSpPr>
              <p:cNvPr id="47148" name="Oval 72"/>
              <p:cNvSpPr>
                <a:spLocks noChangeArrowheads="1"/>
              </p:cNvSpPr>
              <p:nvPr/>
            </p:nvSpPr>
            <p:spPr bwMode="auto">
              <a:xfrm>
                <a:off x="3840" y="1920"/>
                <a:ext cx="96" cy="96"/>
              </a:xfrm>
              <a:prstGeom prst="ellipse">
                <a:avLst/>
              </a:prstGeom>
              <a:solidFill>
                <a:schemeClr val="hlink"/>
              </a:solidFill>
              <a:ln w="9525">
                <a:solidFill>
                  <a:schemeClr val="tx1"/>
                </a:solidFill>
                <a:round/>
                <a:headEnd/>
                <a:tailEnd/>
              </a:ln>
            </p:spPr>
            <p:txBody>
              <a:bodyPr wrap="none" anchor="ctr"/>
              <a:lstStyle/>
              <a:p>
                <a:endParaRPr lang="zh-CN" altLang="en-US"/>
              </a:p>
            </p:txBody>
          </p:sp>
          <p:sp>
            <p:nvSpPr>
              <p:cNvPr id="47149" name="Oval 73"/>
              <p:cNvSpPr>
                <a:spLocks noChangeArrowheads="1"/>
              </p:cNvSpPr>
              <p:nvPr/>
            </p:nvSpPr>
            <p:spPr bwMode="auto">
              <a:xfrm>
                <a:off x="4176" y="1920"/>
                <a:ext cx="96" cy="96"/>
              </a:xfrm>
              <a:prstGeom prst="ellipse">
                <a:avLst/>
              </a:prstGeom>
              <a:solidFill>
                <a:schemeClr val="hlink"/>
              </a:solidFill>
              <a:ln w="9525">
                <a:solidFill>
                  <a:schemeClr val="tx1"/>
                </a:solidFill>
                <a:round/>
                <a:headEnd/>
                <a:tailEnd/>
              </a:ln>
            </p:spPr>
            <p:txBody>
              <a:bodyPr wrap="none" anchor="ctr"/>
              <a:lstStyle/>
              <a:p>
                <a:endParaRPr lang="zh-CN" altLang="en-US"/>
              </a:p>
            </p:txBody>
          </p:sp>
          <p:sp>
            <p:nvSpPr>
              <p:cNvPr id="47150" name="Oval 74"/>
              <p:cNvSpPr>
                <a:spLocks noChangeArrowheads="1"/>
              </p:cNvSpPr>
              <p:nvPr/>
            </p:nvSpPr>
            <p:spPr bwMode="auto">
              <a:xfrm>
                <a:off x="4512" y="1920"/>
                <a:ext cx="96" cy="96"/>
              </a:xfrm>
              <a:prstGeom prst="ellipse">
                <a:avLst/>
              </a:prstGeom>
              <a:solidFill>
                <a:schemeClr val="hlink"/>
              </a:solidFill>
              <a:ln w="9525">
                <a:solidFill>
                  <a:schemeClr val="tx1"/>
                </a:solidFill>
                <a:round/>
                <a:headEnd/>
                <a:tailEnd/>
              </a:ln>
            </p:spPr>
            <p:txBody>
              <a:bodyPr wrap="none" anchor="ctr"/>
              <a:lstStyle/>
              <a:p>
                <a:endParaRPr lang="zh-CN" altLang="en-US"/>
              </a:p>
            </p:txBody>
          </p:sp>
        </p:grpSp>
      </p:grpSp>
      <p:sp>
        <p:nvSpPr>
          <p:cNvPr id="47111" name="Text Box 106"/>
          <p:cNvSpPr txBox="1">
            <a:spLocks noChangeArrowheads="1"/>
          </p:cNvSpPr>
          <p:nvPr/>
        </p:nvSpPr>
        <p:spPr bwMode="auto">
          <a:xfrm>
            <a:off x="6722744" y="1205590"/>
            <a:ext cx="3960813" cy="396875"/>
          </a:xfrm>
          <a:prstGeom prst="rect">
            <a:avLst/>
          </a:prstGeom>
          <a:noFill/>
          <a:ln w="9525">
            <a:noFill/>
            <a:miter lim="800000"/>
            <a:headEnd/>
            <a:tailEnd/>
          </a:ln>
        </p:spPr>
        <p:txBody>
          <a:bodyPr>
            <a:spAutoFit/>
          </a:bodyPr>
          <a:lstStyle/>
          <a:p>
            <a:pPr>
              <a:spcBef>
                <a:spcPct val="50000"/>
              </a:spcBef>
            </a:pPr>
            <a:r>
              <a:rPr lang="zh-CN" altLang="en-US" sz="2000" dirty="0">
                <a:solidFill>
                  <a:schemeClr val="accent6">
                    <a:lumMod val="75000"/>
                  </a:schemeClr>
                </a:solidFill>
              </a:rPr>
              <a:t>超层中构成模板的</a:t>
            </a:r>
            <a:r>
              <a:rPr lang="en-US" altLang="zh-CN" sz="2000" dirty="0">
                <a:solidFill>
                  <a:schemeClr val="accent6">
                    <a:lumMod val="75000"/>
                  </a:schemeClr>
                </a:solidFill>
              </a:rPr>
              <a:t>8</a:t>
            </a:r>
            <a:r>
              <a:rPr lang="zh-CN" altLang="en-US" sz="2000" dirty="0">
                <a:solidFill>
                  <a:schemeClr val="accent6">
                    <a:lumMod val="75000"/>
                  </a:schemeClr>
                </a:solidFill>
              </a:rPr>
              <a:t>根相邻信号丝</a:t>
            </a:r>
          </a:p>
        </p:txBody>
      </p:sp>
      <p:grpSp>
        <p:nvGrpSpPr>
          <p:cNvPr id="4" name="组合 3">
            <a:extLst>
              <a:ext uri="{FF2B5EF4-FFF2-40B4-BE49-F238E27FC236}">
                <a16:creationId xmlns:a16="http://schemas.microsoft.com/office/drawing/2014/main" id="{31C248BA-2157-4180-A64C-3343C2D9359B}"/>
              </a:ext>
            </a:extLst>
          </p:cNvPr>
          <p:cNvGrpSpPr/>
          <p:nvPr/>
        </p:nvGrpSpPr>
        <p:grpSpPr>
          <a:xfrm>
            <a:off x="7162645" y="4254516"/>
            <a:ext cx="2590800" cy="1981200"/>
            <a:chOff x="5191474" y="4399361"/>
            <a:chExt cx="2590800" cy="1981200"/>
          </a:xfrm>
        </p:grpSpPr>
        <p:grpSp>
          <p:nvGrpSpPr>
            <p:cNvPr id="47109" name="Group 104"/>
            <p:cNvGrpSpPr>
              <a:grpSpLocks/>
            </p:cNvGrpSpPr>
            <p:nvPr/>
          </p:nvGrpSpPr>
          <p:grpSpPr bwMode="auto">
            <a:xfrm>
              <a:off x="5191474" y="4399361"/>
              <a:ext cx="2590800" cy="1981200"/>
              <a:chOff x="3334" y="2523"/>
              <a:chExt cx="1632" cy="1248"/>
            </a:xfrm>
          </p:grpSpPr>
          <p:grpSp>
            <p:nvGrpSpPr>
              <p:cNvPr id="47114" name="Group 76"/>
              <p:cNvGrpSpPr>
                <a:grpSpLocks/>
              </p:cNvGrpSpPr>
              <p:nvPr/>
            </p:nvGrpSpPr>
            <p:grpSpPr bwMode="auto">
              <a:xfrm>
                <a:off x="3718" y="2523"/>
                <a:ext cx="912" cy="912"/>
                <a:chOff x="4272" y="912"/>
                <a:chExt cx="768" cy="816"/>
              </a:xfrm>
            </p:grpSpPr>
            <p:sp>
              <p:nvSpPr>
                <p:cNvPr id="47133" name="Oval 77"/>
                <p:cNvSpPr>
                  <a:spLocks noChangeArrowheads="1"/>
                </p:cNvSpPr>
                <p:nvPr/>
              </p:nvSpPr>
              <p:spPr bwMode="auto">
                <a:xfrm>
                  <a:off x="4464" y="1152"/>
                  <a:ext cx="96" cy="96"/>
                </a:xfrm>
                <a:prstGeom prst="ellipse">
                  <a:avLst/>
                </a:prstGeom>
                <a:solidFill>
                  <a:schemeClr val="hlink"/>
                </a:solidFill>
                <a:ln w="9525">
                  <a:solidFill>
                    <a:schemeClr val="tx1"/>
                  </a:solidFill>
                  <a:round/>
                  <a:headEnd/>
                  <a:tailEnd/>
                </a:ln>
              </p:spPr>
              <p:txBody>
                <a:bodyPr wrap="none" anchor="ctr"/>
                <a:lstStyle/>
                <a:p>
                  <a:pPr algn="ctr">
                    <a:spcBef>
                      <a:spcPct val="20000"/>
                    </a:spcBef>
                  </a:pPr>
                  <a:r>
                    <a:rPr kumimoji="1" lang="zh-CN" altLang="en-US" sz="1000" b="1">
                      <a:latin typeface="Microsoft Sans Serif" pitchFamily="34" charset="0"/>
                      <a:ea typeface="仿宋_GB2312" pitchFamily="49" charset="-122"/>
                    </a:rPr>
                    <a:t>4</a:t>
                  </a:r>
                </a:p>
              </p:txBody>
            </p:sp>
            <p:sp>
              <p:nvSpPr>
                <p:cNvPr id="47134" name="Oval 78"/>
                <p:cNvSpPr>
                  <a:spLocks noChangeArrowheads="1"/>
                </p:cNvSpPr>
                <p:nvPr/>
              </p:nvSpPr>
              <p:spPr bwMode="auto">
                <a:xfrm>
                  <a:off x="4800" y="1152"/>
                  <a:ext cx="96" cy="96"/>
                </a:xfrm>
                <a:prstGeom prst="ellipse">
                  <a:avLst/>
                </a:prstGeom>
                <a:noFill/>
                <a:ln w="9525">
                  <a:solidFill>
                    <a:schemeClr val="tx1"/>
                  </a:solidFill>
                  <a:round/>
                  <a:headEnd/>
                  <a:tailEnd/>
                </a:ln>
              </p:spPr>
              <p:txBody>
                <a:bodyPr wrap="none" anchor="ctr"/>
                <a:lstStyle/>
                <a:p>
                  <a:pPr algn="ctr">
                    <a:spcBef>
                      <a:spcPct val="20000"/>
                    </a:spcBef>
                  </a:pPr>
                  <a:r>
                    <a:rPr kumimoji="1" lang="zh-CN" altLang="en-US" sz="1000" b="1">
                      <a:latin typeface="Microsoft Sans Serif" pitchFamily="34" charset="0"/>
                      <a:ea typeface="仿宋_GB2312" pitchFamily="49" charset="-122"/>
                    </a:rPr>
                    <a:t>3</a:t>
                  </a:r>
                </a:p>
              </p:txBody>
            </p:sp>
            <p:sp>
              <p:nvSpPr>
                <p:cNvPr id="47135" name="Oval 79"/>
                <p:cNvSpPr>
                  <a:spLocks noChangeArrowheads="1"/>
                </p:cNvSpPr>
                <p:nvPr/>
              </p:nvSpPr>
              <p:spPr bwMode="auto">
                <a:xfrm>
                  <a:off x="4608" y="1392"/>
                  <a:ext cx="96" cy="96"/>
                </a:xfrm>
                <a:prstGeom prst="ellipse">
                  <a:avLst/>
                </a:prstGeom>
                <a:solidFill>
                  <a:schemeClr val="hlink"/>
                </a:solidFill>
                <a:ln w="9525">
                  <a:solidFill>
                    <a:schemeClr val="tx1"/>
                  </a:solidFill>
                  <a:round/>
                  <a:headEnd/>
                  <a:tailEnd/>
                </a:ln>
              </p:spPr>
              <p:txBody>
                <a:bodyPr wrap="none" anchor="ctr"/>
                <a:lstStyle/>
                <a:p>
                  <a:pPr algn="ctr">
                    <a:spcBef>
                      <a:spcPct val="20000"/>
                    </a:spcBef>
                  </a:pPr>
                  <a:r>
                    <a:rPr kumimoji="1" lang="zh-CN" altLang="en-US" sz="1000" b="1">
                      <a:latin typeface="Microsoft Sans Serif" pitchFamily="34" charset="0"/>
                      <a:ea typeface="仿宋_GB2312" pitchFamily="49" charset="-122"/>
                    </a:rPr>
                    <a:t>2</a:t>
                  </a:r>
                </a:p>
              </p:txBody>
            </p:sp>
            <p:sp>
              <p:nvSpPr>
                <p:cNvPr id="47136" name="Oval 80"/>
                <p:cNvSpPr>
                  <a:spLocks noChangeArrowheads="1"/>
                </p:cNvSpPr>
                <p:nvPr/>
              </p:nvSpPr>
              <p:spPr bwMode="auto">
                <a:xfrm>
                  <a:off x="4464" y="1632"/>
                  <a:ext cx="96" cy="96"/>
                </a:xfrm>
                <a:prstGeom prst="ellipse">
                  <a:avLst/>
                </a:prstGeom>
                <a:noFill/>
                <a:ln w="9525">
                  <a:solidFill>
                    <a:schemeClr val="tx1"/>
                  </a:solidFill>
                  <a:round/>
                  <a:headEnd/>
                  <a:tailEnd/>
                </a:ln>
              </p:spPr>
              <p:txBody>
                <a:bodyPr wrap="none" anchor="ctr"/>
                <a:lstStyle/>
                <a:p>
                  <a:pPr algn="ctr">
                    <a:spcBef>
                      <a:spcPct val="20000"/>
                    </a:spcBef>
                  </a:pPr>
                  <a:r>
                    <a:rPr kumimoji="1" lang="zh-CN" altLang="en-US" sz="1000" b="1">
                      <a:latin typeface="Microsoft Sans Serif" pitchFamily="34" charset="0"/>
                      <a:ea typeface="仿宋_GB2312" pitchFamily="49" charset="-122"/>
                    </a:rPr>
                    <a:t>1</a:t>
                  </a:r>
                </a:p>
              </p:txBody>
            </p:sp>
            <p:sp>
              <p:nvSpPr>
                <p:cNvPr id="47137" name="Oval 81"/>
                <p:cNvSpPr>
                  <a:spLocks noChangeArrowheads="1"/>
                </p:cNvSpPr>
                <p:nvPr/>
              </p:nvSpPr>
              <p:spPr bwMode="auto">
                <a:xfrm>
                  <a:off x="4800" y="1632"/>
                  <a:ext cx="96" cy="96"/>
                </a:xfrm>
                <a:prstGeom prst="ellipse">
                  <a:avLst/>
                </a:prstGeom>
                <a:solidFill>
                  <a:schemeClr val="hlink"/>
                </a:solidFill>
                <a:ln w="9525">
                  <a:solidFill>
                    <a:schemeClr val="tx1"/>
                  </a:solidFill>
                  <a:round/>
                  <a:headEnd/>
                  <a:tailEnd/>
                </a:ln>
              </p:spPr>
              <p:txBody>
                <a:bodyPr wrap="none" anchor="ctr"/>
                <a:lstStyle/>
                <a:p>
                  <a:pPr algn="ctr">
                    <a:spcBef>
                      <a:spcPct val="20000"/>
                    </a:spcBef>
                  </a:pPr>
                  <a:r>
                    <a:rPr kumimoji="1" lang="zh-CN" altLang="en-US" sz="1000" b="1">
                      <a:latin typeface="Microsoft Sans Serif" pitchFamily="34" charset="0"/>
                      <a:ea typeface="仿宋_GB2312" pitchFamily="49" charset="-122"/>
                    </a:rPr>
                    <a:t>0</a:t>
                  </a:r>
                </a:p>
              </p:txBody>
            </p:sp>
            <p:sp>
              <p:nvSpPr>
                <p:cNvPr id="47138" name="Oval 82"/>
                <p:cNvSpPr>
                  <a:spLocks noChangeArrowheads="1"/>
                </p:cNvSpPr>
                <p:nvPr/>
              </p:nvSpPr>
              <p:spPr bwMode="auto">
                <a:xfrm>
                  <a:off x="4272" y="912"/>
                  <a:ext cx="96" cy="96"/>
                </a:xfrm>
                <a:prstGeom prst="ellipse">
                  <a:avLst/>
                </a:prstGeom>
                <a:solidFill>
                  <a:schemeClr val="hlink"/>
                </a:solidFill>
                <a:ln w="9525">
                  <a:solidFill>
                    <a:schemeClr val="tx1"/>
                  </a:solidFill>
                  <a:round/>
                  <a:headEnd/>
                  <a:tailEnd/>
                </a:ln>
              </p:spPr>
              <p:txBody>
                <a:bodyPr wrap="none" anchor="ctr"/>
                <a:lstStyle/>
                <a:p>
                  <a:pPr algn="ctr">
                    <a:spcBef>
                      <a:spcPct val="20000"/>
                    </a:spcBef>
                  </a:pPr>
                  <a:r>
                    <a:rPr kumimoji="1" lang="zh-CN" altLang="en-US" sz="1000" b="1">
                      <a:latin typeface="Microsoft Sans Serif" pitchFamily="34" charset="0"/>
                      <a:ea typeface="仿宋_GB2312" pitchFamily="49" charset="-122"/>
                    </a:rPr>
                    <a:t>7</a:t>
                  </a:r>
                </a:p>
              </p:txBody>
            </p:sp>
            <p:sp>
              <p:nvSpPr>
                <p:cNvPr id="47139" name="Oval 83"/>
                <p:cNvSpPr>
                  <a:spLocks noChangeArrowheads="1"/>
                </p:cNvSpPr>
                <p:nvPr/>
              </p:nvSpPr>
              <p:spPr bwMode="auto">
                <a:xfrm>
                  <a:off x="4608" y="912"/>
                  <a:ext cx="96" cy="96"/>
                </a:xfrm>
                <a:prstGeom prst="ellipse">
                  <a:avLst/>
                </a:prstGeom>
                <a:noFill/>
                <a:ln w="9525">
                  <a:solidFill>
                    <a:schemeClr val="tx1"/>
                  </a:solidFill>
                  <a:round/>
                  <a:headEnd/>
                  <a:tailEnd/>
                </a:ln>
              </p:spPr>
              <p:txBody>
                <a:bodyPr wrap="none" anchor="ctr"/>
                <a:lstStyle/>
                <a:p>
                  <a:pPr algn="ctr">
                    <a:spcBef>
                      <a:spcPct val="20000"/>
                    </a:spcBef>
                  </a:pPr>
                  <a:r>
                    <a:rPr kumimoji="1" lang="zh-CN" altLang="en-US" sz="1000" b="1">
                      <a:latin typeface="Microsoft Sans Serif" pitchFamily="34" charset="0"/>
                      <a:ea typeface="仿宋_GB2312" pitchFamily="49" charset="-122"/>
                    </a:rPr>
                    <a:t>6</a:t>
                  </a:r>
                </a:p>
              </p:txBody>
            </p:sp>
            <p:sp>
              <p:nvSpPr>
                <p:cNvPr id="47140" name="Oval 84"/>
                <p:cNvSpPr>
                  <a:spLocks noChangeArrowheads="1"/>
                </p:cNvSpPr>
                <p:nvPr/>
              </p:nvSpPr>
              <p:spPr bwMode="auto">
                <a:xfrm>
                  <a:off x="4944" y="912"/>
                  <a:ext cx="96" cy="96"/>
                </a:xfrm>
                <a:prstGeom prst="ellipse">
                  <a:avLst/>
                </a:prstGeom>
                <a:noFill/>
                <a:ln w="9525">
                  <a:solidFill>
                    <a:schemeClr val="tx1"/>
                  </a:solidFill>
                  <a:round/>
                  <a:headEnd/>
                  <a:tailEnd/>
                </a:ln>
              </p:spPr>
              <p:txBody>
                <a:bodyPr wrap="none" anchor="ctr"/>
                <a:lstStyle/>
                <a:p>
                  <a:pPr algn="ctr">
                    <a:spcBef>
                      <a:spcPct val="20000"/>
                    </a:spcBef>
                  </a:pPr>
                  <a:r>
                    <a:rPr kumimoji="1" lang="zh-CN" altLang="en-US" sz="1000" b="1">
                      <a:latin typeface="Microsoft Sans Serif" pitchFamily="34" charset="0"/>
                      <a:ea typeface="仿宋_GB2312" pitchFamily="49" charset="-122"/>
                    </a:rPr>
                    <a:t>5</a:t>
                  </a:r>
                </a:p>
              </p:txBody>
            </p:sp>
          </p:grpSp>
          <p:grpSp>
            <p:nvGrpSpPr>
              <p:cNvPr id="47115" name="Group 85"/>
              <p:cNvGrpSpPr>
                <a:grpSpLocks/>
              </p:cNvGrpSpPr>
              <p:nvPr/>
            </p:nvGrpSpPr>
            <p:grpSpPr bwMode="auto">
              <a:xfrm>
                <a:off x="3334" y="3483"/>
                <a:ext cx="1632" cy="144"/>
                <a:chOff x="1152" y="2640"/>
                <a:chExt cx="3504" cy="328"/>
              </a:xfrm>
            </p:grpSpPr>
            <p:sp>
              <p:nvSpPr>
                <p:cNvPr id="47125" name="Rectangle 86"/>
                <p:cNvSpPr>
                  <a:spLocks noChangeArrowheads="1"/>
                </p:cNvSpPr>
                <p:nvPr/>
              </p:nvSpPr>
              <p:spPr bwMode="auto">
                <a:xfrm>
                  <a:off x="4218" y="2640"/>
                  <a:ext cx="438" cy="328"/>
                </a:xfrm>
                <a:prstGeom prst="rect">
                  <a:avLst/>
                </a:prstGeom>
                <a:noFill/>
                <a:ln w="9525">
                  <a:solidFill>
                    <a:schemeClr val="tx1"/>
                  </a:solidFill>
                  <a:miter lim="800000"/>
                  <a:headEnd/>
                  <a:tailEnd/>
                </a:ln>
              </p:spPr>
              <p:txBody>
                <a:bodyPr tIns="18000"/>
                <a:lstStyle/>
                <a:p>
                  <a:pPr algn="ctr">
                    <a:spcBef>
                      <a:spcPct val="20000"/>
                    </a:spcBef>
                  </a:pPr>
                  <a:r>
                    <a:rPr lang="zh-CN" altLang="en-US" sz="1600" dirty="0"/>
                    <a:t>1</a:t>
                  </a:r>
                </a:p>
              </p:txBody>
            </p:sp>
            <p:sp>
              <p:nvSpPr>
                <p:cNvPr id="47126" name="Rectangle 87"/>
                <p:cNvSpPr>
                  <a:spLocks noChangeArrowheads="1"/>
                </p:cNvSpPr>
                <p:nvPr/>
              </p:nvSpPr>
              <p:spPr bwMode="auto">
                <a:xfrm>
                  <a:off x="3780" y="2640"/>
                  <a:ext cx="438" cy="328"/>
                </a:xfrm>
                <a:prstGeom prst="rect">
                  <a:avLst/>
                </a:prstGeom>
                <a:noFill/>
                <a:ln w="9525">
                  <a:solidFill>
                    <a:schemeClr val="tx1"/>
                  </a:solidFill>
                  <a:miter lim="800000"/>
                  <a:headEnd/>
                  <a:tailEnd/>
                </a:ln>
              </p:spPr>
              <p:txBody>
                <a:bodyPr tIns="18000"/>
                <a:lstStyle/>
                <a:p>
                  <a:pPr algn="ctr">
                    <a:spcBef>
                      <a:spcPct val="20000"/>
                    </a:spcBef>
                  </a:pPr>
                  <a:r>
                    <a:rPr lang="zh-CN" altLang="en-US" sz="1600"/>
                    <a:t>0</a:t>
                  </a:r>
                </a:p>
              </p:txBody>
            </p:sp>
            <p:sp>
              <p:nvSpPr>
                <p:cNvPr id="47127" name="Rectangle 88"/>
                <p:cNvSpPr>
                  <a:spLocks noChangeArrowheads="1"/>
                </p:cNvSpPr>
                <p:nvPr/>
              </p:nvSpPr>
              <p:spPr bwMode="auto">
                <a:xfrm>
                  <a:off x="3342" y="2640"/>
                  <a:ext cx="438" cy="328"/>
                </a:xfrm>
                <a:prstGeom prst="rect">
                  <a:avLst/>
                </a:prstGeom>
                <a:noFill/>
                <a:ln w="9525">
                  <a:solidFill>
                    <a:schemeClr val="tx1"/>
                  </a:solidFill>
                  <a:miter lim="800000"/>
                  <a:headEnd/>
                  <a:tailEnd/>
                </a:ln>
              </p:spPr>
              <p:txBody>
                <a:bodyPr tIns="18000"/>
                <a:lstStyle/>
                <a:p>
                  <a:pPr algn="ctr">
                    <a:spcBef>
                      <a:spcPct val="20000"/>
                    </a:spcBef>
                  </a:pPr>
                  <a:r>
                    <a:rPr lang="zh-CN" altLang="en-US" sz="1600"/>
                    <a:t>1</a:t>
                  </a:r>
                </a:p>
              </p:txBody>
            </p:sp>
            <p:sp>
              <p:nvSpPr>
                <p:cNvPr id="47128" name="Rectangle 89"/>
                <p:cNvSpPr>
                  <a:spLocks noChangeArrowheads="1"/>
                </p:cNvSpPr>
                <p:nvPr/>
              </p:nvSpPr>
              <p:spPr bwMode="auto">
                <a:xfrm>
                  <a:off x="2904" y="2640"/>
                  <a:ext cx="438" cy="328"/>
                </a:xfrm>
                <a:prstGeom prst="rect">
                  <a:avLst/>
                </a:prstGeom>
                <a:noFill/>
                <a:ln w="9525">
                  <a:solidFill>
                    <a:schemeClr val="tx1"/>
                  </a:solidFill>
                  <a:miter lim="800000"/>
                  <a:headEnd/>
                  <a:tailEnd/>
                </a:ln>
              </p:spPr>
              <p:txBody>
                <a:bodyPr tIns="18000"/>
                <a:lstStyle/>
                <a:p>
                  <a:pPr algn="ctr">
                    <a:spcBef>
                      <a:spcPct val="20000"/>
                    </a:spcBef>
                  </a:pPr>
                  <a:r>
                    <a:rPr lang="zh-CN" altLang="en-US" sz="1600"/>
                    <a:t>0</a:t>
                  </a:r>
                </a:p>
              </p:txBody>
            </p:sp>
            <p:sp>
              <p:nvSpPr>
                <p:cNvPr id="47129" name="Rectangle 90"/>
                <p:cNvSpPr>
                  <a:spLocks noChangeArrowheads="1"/>
                </p:cNvSpPr>
                <p:nvPr/>
              </p:nvSpPr>
              <p:spPr bwMode="auto">
                <a:xfrm>
                  <a:off x="2466" y="2640"/>
                  <a:ext cx="438" cy="328"/>
                </a:xfrm>
                <a:prstGeom prst="rect">
                  <a:avLst/>
                </a:prstGeom>
                <a:noFill/>
                <a:ln w="9525">
                  <a:solidFill>
                    <a:schemeClr val="tx1"/>
                  </a:solidFill>
                  <a:miter lim="800000"/>
                  <a:headEnd/>
                  <a:tailEnd/>
                </a:ln>
              </p:spPr>
              <p:txBody>
                <a:bodyPr tIns="18000"/>
                <a:lstStyle/>
                <a:p>
                  <a:pPr algn="ctr">
                    <a:spcBef>
                      <a:spcPct val="20000"/>
                    </a:spcBef>
                  </a:pPr>
                  <a:r>
                    <a:rPr lang="zh-CN" altLang="en-US" sz="1600"/>
                    <a:t>1</a:t>
                  </a:r>
                </a:p>
              </p:txBody>
            </p:sp>
            <p:sp>
              <p:nvSpPr>
                <p:cNvPr id="47130" name="Rectangle 91"/>
                <p:cNvSpPr>
                  <a:spLocks noChangeArrowheads="1"/>
                </p:cNvSpPr>
                <p:nvPr/>
              </p:nvSpPr>
              <p:spPr bwMode="auto">
                <a:xfrm>
                  <a:off x="2028" y="2640"/>
                  <a:ext cx="438" cy="328"/>
                </a:xfrm>
                <a:prstGeom prst="rect">
                  <a:avLst/>
                </a:prstGeom>
                <a:noFill/>
                <a:ln w="9525">
                  <a:solidFill>
                    <a:schemeClr val="tx1"/>
                  </a:solidFill>
                  <a:miter lim="800000"/>
                  <a:headEnd/>
                  <a:tailEnd/>
                </a:ln>
              </p:spPr>
              <p:txBody>
                <a:bodyPr tIns="18000"/>
                <a:lstStyle/>
                <a:p>
                  <a:pPr algn="ctr">
                    <a:spcBef>
                      <a:spcPct val="20000"/>
                    </a:spcBef>
                  </a:pPr>
                  <a:r>
                    <a:rPr lang="zh-CN" altLang="en-US" sz="1600"/>
                    <a:t>0</a:t>
                  </a:r>
                </a:p>
              </p:txBody>
            </p:sp>
            <p:sp>
              <p:nvSpPr>
                <p:cNvPr id="47131" name="Rectangle 92"/>
                <p:cNvSpPr>
                  <a:spLocks noChangeArrowheads="1"/>
                </p:cNvSpPr>
                <p:nvPr/>
              </p:nvSpPr>
              <p:spPr bwMode="auto">
                <a:xfrm>
                  <a:off x="1590" y="2640"/>
                  <a:ext cx="438" cy="328"/>
                </a:xfrm>
                <a:prstGeom prst="rect">
                  <a:avLst/>
                </a:prstGeom>
                <a:noFill/>
                <a:ln w="9525">
                  <a:solidFill>
                    <a:schemeClr val="tx1"/>
                  </a:solidFill>
                  <a:miter lim="800000"/>
                  <a:headEnd/>
                  <a:tailEnd/>
                </a:ln>
              </p:spPr>
              <p:txBody>
                <a:bodyPr tIns="18000"/>
                <a:lstStyle/>
                <a:p>
                  <a:pPr algn="ctr">
                    <a:spcBef>
                      <a:spcPct val="20000"/>
                    </a:spcBef>
                  </a:pPr>
                  <a:r>
                    <a:rPr lang="zh-CN" altLang="en-US" sz="1600"/>
                    <a:t>0</a:t>
                  </a:r>
                </a:p>
              </p:txBody>
            </p:sp>
            <p:sp>
              <p:nvSpPr>
                <p:cNvPr id="47132" name="Rectangle 93"/>
                <p:cNvSpPr>
                  <a:spLocks noChangeArrowheads="1"/>
                </p:cNvSpPr>
                <p:nvPr/>
              </p:nvSpPr>
              <p:spPr bwMode="auto">
                <a:xfrm>
                  <a:off x="1152" y="2640"/>
                  <a:ext cx="438" cy="328"/>
                </a:xfrm>
                <a:prstGeom prst="rect">
                  <a:avLst/>
                </a:prstGeom>
                <a:noFill/>
                <a:ln w="9525">
                  <a:solidFill>
                    <a:schemeClr val="tx1"/>
                  </a:solidFill>
                  <a:miter lim="800000"/>
                  <a:headEnd/>
                  <a:tailEnd/>
                </a:ln>
              </p:spPr>
              <p:txBody>
                <a:bodyPr tIns="18000"/>
                <a:lstStyle/>
                <a:p>
                  <a:pPr algn="ctr">
                    <a:spcBef>
                      <a:spcPct val="20000"/>
                    </a:spcBef>
                  </a:pPr>
                  <a:r>
                    <a:rPr lang="zh-CN" altLang="en-US" sz="1600"/>
                    <a:t>1</a:t>
                  </a:r>
                </a:p>
              </p:txBody>
            </p:sp>
          </p:grpSp>
          <p:grpSp>
            <p:nvGrpSpPr>
              <p:cNvPr id="47116" name="Group 94"/>
              <p:cNvGrpSpPr>
                <a:grpSpLocks/>
              </p:cNvGrpSpPr>
              <p:nvPr/>
            </p:nvGrpSpPr>
            <p:grpSpPr bwMode="auto">
              <a:xfrm>
                <a:off x="3334" y="3627"/>
                <a:ext cx="1632" cy="144"/>
                <a:chOff x="1152" y="2640"/>
                <a:chExt cx="3504" cy="328"/>
              </a:xfrm>
            </p:grpSpPr>
            <p:sp>
              <p:nvSpPr>
                <p:cNvPr id="47117" name="Rectangle 95"/>
                <p:cNvSpPr>
                  <a:spLocks noChangeArrowheads="1"/>
                </p:cNvSpPr>
                <p:nvPr/>
              </p:nvSpPr>
              <p:spPr bwMode="auto">
                <a:xfrm>
                  <a:off x="4218" y="2640"/>
                  <a:ext cx="438" cy="328"/>
                </a:xfrm>
                <a:prstGeom prst="rect">
                  <a:avLst/>
                </a:prstGeom>
                <a:noFill/>
                <a:ln w="9525">
                  <a:noFill/>
                  <a:miter lim="800000"/>
                  <a:headEnd/>
                  <a:tailEnd/>
                </a:ln>
              </p:spPr>
              <p:txBody>
                <a:bodyPr/>
                <a:lstStyle/>
                <a:p>
                  <a:pPr algn="ctr">
                    <a:spcBef>
                      <a:spcPct val="20000"/>
                    </a:spcBef>
                  </a:pPr>
                  <a:r>
                    <a:rPr lang="zh-CN" altLang="en-US"/>
                    <a:t>0</a:t>
                  </a:r>
                </a:p>
              </p:txBody>
            </p:sp>
            <p:sp>
              <p:nvSpPr>
                <p:cNvPr id="47118" name="Rectangle 96"/>
                <p:cNvSpPr>
                  <a:spLocks noChangeArrowheads="1"/>
                </p:cNvSpPr>
                <p:nvPr/>
              </p:nvSpPr>
              <p:spPr bwMode="auto">
                <a:xfrm>
                  <a:off x="3780" y="2640"/>
                  <a:ext cx="438" cy="328"/>
                </a:xfrm>
                <a:prstGeom prst="rect">
                  <a:avLst/>
                </a:prstGeom>
                <a:noFill/>
                <a:ln w="9525">
                  <a:noFill/>
                  <a:miter lim="800000"/>
                  <a:headEnd/>
                  <a:tailEnd/>
                </a:ln>
              </p:spPr>
              <p:txBody>
                <a:bodyPr/>
                <a:lstStyle/>
                <a:p>
                  <a:pPr algn="ctr">
                    <a:spcBef>
                      <a:spcPct val="20000"/>
                    </a:spcBef>
                  </a:pPr>
                  <a:r>
                    <a:rPr lang="zh-CN" altLang="en-US"/>
                    <a:t>1</a:t>
                  </a:r>
                </a:p>
              </p:txBody>
            </p:sp>
            <p:sp>
              <p:nvSpPr>
                <p:cNvPr id="47119" name="Rectangle 97"/>
                <p:cNvSpPr>
                  <a:spLocks noChangeArrowheads="1"/>
                </p:cNvSpPr>
                <p:nvPr/>
              </p:nvSpPr>
              <p:spPr bwMode="auto">
                <a:xfrm>
                  <a:off x="3342" y="2640"/>
                  <a:ext cx="438" cy="328"/>
                </a:xfrm>
                <a:prstGeom prst="rect">
                  <a:avLst/>
                </a:prstGeom>
                <a:noFill/>
                <a:ln w="9525">
                  <a:noFill/>
                  <a:miter lim="800000"/>
                  <a:headEnd/>
                  <a:tailEnd/>
                </a:ln>
              </p:spPr>
              <p:txBody>
                <a:bodyPr/>
                <a:lstStyle/>
                <a:p>
                  <a:pPr algn="ctr">
                    <a:spcBef>
                      <a:spcPct val="20000"/>
                    </a:spcBef>
                  </a:pPr>
                  <a:r>
                    <a:rPr lang="zh-CN" altLang="en-US"/>
                    <a:t>2</a:t>
                  </a:r>
                </a:p>
              </p:txBody>
            </p:sp>
            <p:sp>
              <p:nvSpPr>
                <p:cNvPr id="47120" name="Rectangle 98"/>
                <p:cNvSpPr>
                  <a:spLocks noChangeArrowheads="1"/>
                </p:cNvSpPr>
                <p:nvPr/>
              </p:nvSpPr>
              <p:spPr bwMode="auto">
                <a:xfrm>
                  <a:off x="2904" y="2640"/>
                  <a:ext cx="438" cy="328"/>
                </a:xfrm>
                <a:prstGeom prst="rect">
                  <a:avLst/>
                </a:prstGeom>
                <a:noFill/>
                <a:ln w="9525">
                  <a:noFill/>
                  <a:miter lim="800000"/>
                  <a:headEnd/>
                  <a:tailEnd/>
                </a:ln>
              </p:spPr>
              <p:txBody>
                <a:bodyPr/>
                <a:lstStyle/>
                <a:p>
                  <a:pPr algn="ctr">
                    <a:spcBef>
                      <a:spcPct val="20000"/>
                    </a:spcBef>
                  </a:pPr>
                  <a:r>
                    <a:rPr lang="zh-CN" altLang="en-US"/>
                    <a:t>3</a:t>
                  </a:r>
                </a:p>
              </p:txBody>
            </p:sp>
            <p:sp>
              <p:nvSpPr>
                <p:cNvPr id="47121" name="Rectangle 99"/>
                <p:cNvSpPr>
                  <a:spLocks noChangeArrowheads="1"/>
                </p:cNvSpPr>
                <p:nvPr/>
              </p:nvSpPr>
              <p:spPr bwMode="auto">
                <a:xfrm>
                  <a:off x="2466" y="2640"/>
                  <a:ext cx="438" cy="328"/>
                </a:xfrm>
                <a:prstGeom prst="rect">
                  <a:avLst/>
                </a:prstGeom>
                <a:noFill/>
                <a:ln w="9525">
                  <a:noFill/>
                  <a:miter lim="800000"/>
                  <a:headEnd/>
                  <a:tailEnd/>
                </a:ln>
              </p:spPr>
              <p:txBody>
                <a:bodyPr/>
                <a:lstStyle/>
                <a:p>
                  <a:pPr algn="ctr">
                    <a:spcBef>
                      <a:spcPct val="20000"/>
                    </a:spcBef>
                  </a:pPr>
                  <a:r>
                    <a:rPr lang="zh-CN" altLang="en-US"/>
                    <a:t>4</a:t>
                  </a:r>
                </a:p>
              </p:txBody>
            </p:sp>
            <p:sp>
              <p:nvSpPr>
                <p:cNvPr id="47122" name="Rectangle 100"/>
                <p:cNvSpPr>
                  <a:spLocks noChangeArrowheads="1"/>
                </p:cNvSpPr>
                <p:nvPr/>
              </p:nvSpPr>
              <p:spPr bwMode="auto">
                <a:xfrm>
                  <a:off x="2028" y="2640"/>
                  <a:ext cx="438" cy="328"/>
                </a:xfrm>
                <a:prstGeom prst="rect">
                  <a:avLst/>
                </a:prstGeom>
                <a:noFill/>
                <a:ln w="9525">
                  <a:noFill/>
                  <a:miter lim="800000"/>
                  <a:headEnd/>
                  <a:tailEnd/>
                </a:ln>
              </p:spPr>
              <p:txBody>
                <a:bodyPr/>
                <a:lstStyle/>
                <a:p>
                  <a:pPr algn="ctr">
                    <a:spcBef>
                      <a:spcPct val="20000"/>
                    </a:spcBef>
                  </a:pPr>
                  <a:r>
                    <a:rPr lang="zh-CN" altLang="en-US"/>
                    <a:t>5</a:t>
                  </a:r>
                </a:p>
              </p:txBody>
            </p:sp>
            <p:sp>
              <p:nvSpPr>
                <p:cNvPr id="47123" name="Rectangle 101"/>
                <p:cNvSpPr>
                  <a:spLocks noChangeArrowheads="1"/>
                </p:cNvSpPr>
                <p:nvPr/>
              </p:nvSpPr>
              <p:spPr bwMode="auto">
                <a:xfrm>
                  <a:off x="1590" y="2640"/>
                  <a:ext cx="438" cy="328"/>
                </a:xfrm>
                <a:prstGeom prst="rect">
                  <a:avLst/>
                </a:prstGeom>
                <a:noFill/>
                <a:ln w="9525">
                  <a:noFill/>
                  <a:miter lim="800000"/>
                  <a:headEnd/>
                  <a:tailEnd/>
                </a:ln>
              </p:spPr>
              <p:txBody>
                <a:bodyPr/>
                <a:lstStyle/>
                <a:p>
                  <a:pPr algn="ctr">
                    <a:spcBef>
                      <a:spcPct val="20000"/>
                    </a:spcBef>
                  </a:pPr>
                  <a:r>
                    <a:rPr lang="zh-CN" altLang="en-US"/>
                    <a:t>6</a:t>
                  </a:r>
                </a:p>
              </p:txBody>
            </p:sp>
            <p:sp>
              <p:nvSpPr>
                <p:cNvPr id="47124" name="Rectangle 102"/>
                <p:cNvSpPr>
                  <a:spLocks noChangeArrowheads="1"/>
                </p:cNvSpPr>
                <p:nvPr/>
              </p:nvSpPr>
              <p:spPr bwMode="auto">
                <a:xfrm>
                  <a:off x="1152" y="2640"/>
                  <a:ext cx="438" cy="328"/>
                </a:xfrm>
                <a:prstGeom prst="rect">
                  <a:avLst/>
                </a:prstGeom>
                <a:noFill/>
                <a:ln w="9525">
                  <a:noFill/>
                  <a:miter lim="800000"/>
                  <a:headEnd/>
                  <a:tailEnd/>
                </a:ln>
              </p:spPr>
              <p:txBody>
                <a:bodyPr/>
                <a:lstStyle/>
                <a:p>
                  <a:pPr algn="ctr">
                    <a:spcBef>
                      <a:spcPct val="20000"/>
                    </a:spcBef>
                  </a:pPr>
                  <a:r>
                    <a:rPr lang="zh-CN" altLang="en-US"/>
                    <a:t>7</a:t>
                  </a:r>
                </a:p>
              </p:txBody>
            </p:sp>
          </p:grpSp>
        </p:grpSp>
        <p:sp>
          <p:nvSpPr>
            <p:cNvPr id="47112" name="Line 107"/>
            <p:cNvSpPr>
              <a:spLocks noChangeShapeType="1"/>
            </p:cNvSpPr>
            <p:nvPr/>
          </p:nvSpPr>
          <p:spPr bwMode="auto">
            <a:xfrm flipH="1" flipV="1">
              <a:off x="6093279" y="4410200"/>
              <a:ext cx="647700" cy="1441450"/>
            </a:xfrm>
            <a:prstGeom prst="line">
              <a:avLst/>
            </a:prstGeom>
            <a:noFill/>
            <a:ln w="9525">
              <a:solidFill>
                <a:srgbClr val="FF0000"/>
              </a:solidFill>
              <a:round/>
              <a:headEnd/>
              <a:tailEnd type="triangle" w="med" len="med"/>
            </a:ln>
          </p:spPr>
          <p:txBody>
            <a:bodyPr/>
            <a:lstStyle/>
            <a:p>
              <a:endParaRPr lang="zh-CN" altLang="en-US"/>
            </a:p>
          </p:txBody>
        </p:sp>
      </p:grpSp>
      <p:sp>
        <p:nvSpPr>
          <p:cNvPr id="3" name="标题 2">
            <a:extLst>
              <a:ext uri="{FF2B5EF4-FFF2-40B4-BE49-F238E27FC236}">
                <a16:creationId xmlns:a16="http://schemas.microsoft.com/office/drawing/2014/main" id="{EE1DD560-5AE4-467F-ADFF-778EAB96279E}"/>
              </a:ext>
            </a:extLst>
          </p:cNvPr>
          <p:cNvSpPr>
            <a:spLocks noGrp="1"/>
          </p:cNvSpPr>
          <p:nvPr>
            <p:ph type="title"/>
          </p:nvPr>
        </p:nvSpPr>
        <p:spPr/>
        <p:txBody>
          <a:bodyPr/>
          <a:lstStyle/>
          <a:p>
            <a:r>
              <a:rPr lang="zh-CN" altLang="en-US"/>
              <a:t>径迹寻找 </a:t>
            </a:r>
            <a:r>
              <a:rPr lang="en-US" altLang="zh-CN"/>
              <a:t>-- PAT</a:t>
            </a:r>
            <a:endParaRPr lang="zh-CN" altLang="en-US"/>
          </a:p>
        </p:txBody>
      </p:sp>
      <p:sp>
        <p:nvSpPr>
          <p:cNvPr id="109" name="Rectangle 35">
            <a:extLst>
              <a:ext uri="{FF2B5EF4-FFF2-40B4-BE49-F238E27FC236}">
                <a16:creationId xmlns:a16="http://schemas.microsoft.com/office/drawing/2014/main" id="{CD4405A3-5BA5-4C59-BE84-2A76C5AE636C}"/>
              </a:ext>
            </a:extLst>
          </p:cNvPr>
          <p:cNvSpPr>
            <a:spLocks noChangeArrowheads="1"/>
          </p:cNvSpPr>
          <p:nvPr/>
        </p:nvSpPr>
        <p:spPr bwMode="auto">
          <a:xfrm>
            <a:off x="2754276" y="3573016"/>
            <a:ext cx="2590800" cy="304800"/>
          </a:xfrm>
          <a:prstGeom prst="rect">
            <a:avLst/>
          </a:prstGeom>
          <a:solidFill>
            <a:srgbClr val="FFFFCC"/>
          </a:solidFill>
          <a:ln w="12700">
            <a:solidFill>
              <a:schemeClr val="tx1"/>
            </a:solidFill>
            <a:miter lim="800000"/>
            <a:headEnd/>
            <a:tailEnd/>
          </a:ln>
          <a:effectLst/>
        </p:spPr>
        <p:txBody>
          <a:bodyPr wrap="none" tIns="1080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1600" b="1" dirty="0">
                <a:latin typeface="Times New Roman" pitchFamily="18" charset="0"/>
              </a:rPr>
              <a:t>4-hit pattern dictionary</a:t>
            </a:r>
          </a:p>
        </p:txBody>
      </p:sp>
      <p:grpSp>
        <p:nvGrpSpPr>
          <p:cNvPr id="110" name="Group 21">
            <a:extLst>
              <a:ext uri="{FF2B5EF4-FFF2-40B4-BE49-F238E27FC236}">
                <a16:creationId xmlns:a16="http://schemas.microsoft.com/office/drawing/2014/main" id="{805B0FFA-9CE9-4391-B73C-5C7F84BAE5B6}"/>
              </a:ext>
            </a:extLst>
          </p:cNvPr>
          <p:cNvGrpSpPr>
            <a:grpSpLocks noChangeAspect="1"/>
          </p:cNvGrpSpPr>
          <p:nvPr/>
        </p:nvGrpSpPr>
        <p:grpSpPr bwMode="auto">
          <a:xfrm>
            <a:off x="2270517" y="4207767"/>
            <a:ext cx="754281" cy="791999"/>
            <a:chOff x="3912" y="1200"/>
            <a:chExt cx="960" cy="1008"/>
          </a:xfrm>
        </p:grpSpPr>
        <p:sp>
          <p:nvSpPr>
            <p:cNvPr id="156" name="Oval 22">
              <a:extLst>
                <a:ext uri="{FF2B5EF4-FFF2-40B4-BE49-F238E27FC236}">
                  <a16:creationId xmlns:a16="http://schemas.microsoft.com/office/drawing/2014/main" id="{953846DC-80A4-4CF3-ADAE-ABE98FB6E39C}"/>
                </a:ext>
              </a:extLst>
            </p:cNvPr>
            <p:cNvSpPr>
              <a:spLocks noChangeArrowheads="1"/>
            </p:cNvSpPr>
            <p:nvPr/>
          </p:nvSpPr>
          <p:spPr bwMode="auto">
            <a:xfrm>
              <a:off x="4152" y="1496"/>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57" name="Oval 23">
              <a:extLst>
                <a:ext uri="{FF2B5EF4-FFF2-40B4-BE49-F238E27FC236}">
                  <a16:creationId xmlns:a16="http://schemas.microsoft.com/office/drawing/2014/main" id="{1164CC09-2B84-48EF-8D53-3BB22683AB81}"/>
                </a:ext>
              </a:extLst>
            </p:cNvPr>
            <p:cNvSpPr>
              <a:spLocks noChangeArrowheads="1"/>
            </p:cNvSpPr>
            <p:nvPr/>
          </p:nvSpPr>
          <p:spPr bwMode="auto">
            <a:xfrm>
              <a:off x="4572" y="1496"/>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58" name="Oval 24">
              <a:extLst>
                <a:ext uri="{FF2B5EF4-FFF2-40B4-BE49-F238E27FC236}">
                  <a16:creationId xmlns:a16="http://schemas.microsoft.com/office/drawing/2014/main" id="{01494645-932C-49AD-A861-576DEE65E221}"/>
                </a:ext>
              </a:extLst>
            </p:cNvPr>
            <p:cNvSpPr>
              <a:spLocks noChangeArrowheads="1"/>
            </p:cNvSpPr>
            <p:nvPr/>
          </p:nvSpPr>
          <p:spPr bwMode="auto">
            <a:xfrm>
              <a:off x="4332" y="1793"/>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59" name="Oval 25">
              <a:extLst>
                <a:ext uri="{FF2B5EF4-FFF2-40B4-BE49-F238E27FC236}">
                  <a16:creationId xmlns:a16="http://schemas.microsoft.com/office/drawing/2014/main" id="{EDEEC89F-AA37-4F4F-9372-E72240E244FB}"/>
                </a:ext>
              </a:extLst>
            </p:cNvPr>
            <p:cNvSpPr>
              <a:spLocks noChangeArrowheads="1"/>
            </p:cNvSpPr>
            <p:nvPr/>
          </p:nvSpPr>
          <p:spPr bwMode="auto">
            <a:xfrm>
              <a:off x="4152" y="2089"/>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60" name="Oval 26">
              <a:extLst>
                <a:ext uri="{FF2B5EF4-FFF2-40B4-BE49-F238E27FC236}">
                  <a16:creationId xmlns:a16="http://schemas.microsoft.com/office/drawing/2014/main" id="{F9368671-A422-4706-BEC3-D89ABAA835D1}"/>
                </a:ext>
              </a:extLst>
            </p:cNvPr>
            <p:cNvSpPr>
              <a:spLocks noChangeArrowheads="1"/>
            </p:cNvSpPr>
            <p:nvPr/>
          </p:nvSpPr>
          <p:spPr bwMode="auto">
            <a:xfrm>
              <a:off x="4572" y="2089"/>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61" name="Oval 27">
              <a:extLst>
                <a:ext uri="{FF2B5EF4-FFF2-40B4-BE49-F238E27FC236}">
                  <a16:creationId xmlns:a16="http://schemas.microsoft.com/office/drawing/2014/main" id="{B31330BE-A5E2-4E78-88F7-2C762B29D0B3}"/>
                </a:ext>
              </a:extLst>
            </p:cNvPr>
            <p:cNvSpPr>
              <a:spLocks noChangeArrowheads="1"/>
            </p:cNvSpPr>
            <p:nvPr/>
          </p:nvSpPr>
          <p:spPr bwMode="auto">
            <a:xfrm>
              <a:off x="3912" y="1200"/>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62" name="Oval 28">
              <a:extLst>
                <a:ext uri="{FF2B5EF4-FFF2-40B4-BE49-F238E27FC236}">
                  <a16:creationId xmlns:a16="http://schemas.microsoft.com/office/drawing/2014/main" id="{6DEC798F-22DF-479A-AFCF-30AA8FEA257D}"/>
                </a:ext>
              </a:extLst>
            </p:cNvPr>
            <p:cNvSpPr>
              <a:spLocks noChangeArrowheads="1"/>
            </p:cNvSpPr>
            <p:nvPr/>
          </p:nvSpPr>
          <p:spPr bwMode="auto">
            <a:xfrm>
              <a:off x="4332" y="1200"/>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63" name="Oval 29">
              <a:extLst>
                <a:ext uri="{FF2B5EF4-FFF2-40B4-BE49-F238E27FC236}">
                  <a16:creationId xmlns:a16="http://schemas.microsoft.com/office/drawing/2014/main" id="{28CEB08D-6C77-44C8-97B4-1BB45662AFED}"/>
                </a:ext>
              </a:extLst>
            </p:cNvPr>
            <p:cNvSpPr>
              <a:spLocks noChangeArrowheads="1"/>
            </p:cNvSpPr>
            <p:nvPr/>
          </p:nvSpPr>
          <p:spPr bwMode="auto">
            <a:xfrm>
              <a:off x="4752" y="1200"/>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grpSp>
      <p:grpSp>
        <p:nvGrpSpPr>
          <p:cNvPr id="111" name="Group 57">
            <a:extLst>
              <a:ext uri="{FF2B5EF4-FFF2-40B4-BE49-F238E27FC236}">
                <a16:creationId xmlns:a16="http://schemas.microsoft.com/office/drawing/2014/main" id="{47D0D914-94C5-4FE1-9654-132D5FB6B50A}"/>
              </a:ext>
            </a:extLst>
          </p:cNvPr>
          <p:cNvGrpSpPr>
            <a:grpSpLocks noChangeAspect="1"/>
          </p:cNvGrpSpPr>
          <p:nvPr/>
        </p:nvGrpSpPr>
        <p:grpSpPr bwMode="auto">
          <a:xfrm>
            <a:off x="3566657" y="4207856"/>
            <a:ext cx="754288" cy="791999"/>
            <a:chOff x="1632" y="1008"/>
            <a:chExt cx="960" cy="1008"/>
          </a:xfrm>
        </p:grpSpPr>
        <p:sp>
          <p:nvSpPr>
            <p:cNvPr id="148" name="Oval 58">
              <a:extLst>
                <a:ext uri="{FF2B5EF4-FFF2-40B4-BE49-F238E27FC236}">
                  <a16:creationId xmlns:a16="http://schemas.microsoft.com/office/drawing/2014/main" id="{12534218-C961-4B1E-AE19-D79807670B21}"/>
                </a:ext>
              </a:extLst>
            </p:cNvPr>
            <p:cNvSpPr>
              <a:spLocks noChangeArrowheads="1"/>
            </p:cNvSpPr>
            <p:nvPr/>
          </p:nvSpPr>
          <p:spPr bwMode="auto">
            <a:xfrm>
              <a:off x="1872" y="1304"/>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49" name="Oval 59">
              <a:extLst>
                <a:ext uri="{FF2B5EF4-FFF2-40B4-BE49-F238E27FC236}">
                  <a16:creationId xmlns:a16="http://schemas.microsoft.com/office/drawing/2014/main" id="{27CB7A08-0F99-47AD-AC11-548D21D13694}"/>
                </a:ext>
              </a:extLst>
            </p:cNvPr>
            <p:cNvSpPr>
              <a:spLocks noChangeArrowheads="1"/>
            </p:cNvSpPr>
            <p:nvPr/>
          </p:nvSpPr>
          <p:spPr bwMode="auto">
            <a:xfrm>
              <a:off x="2292" y="1304"/>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50" name="Oval 60">
              <a:extLst>
                <a:ext uri="{FF2B5EF4-FFF2-40B4-BE49-F238E27FC236}">
                  <a16:creationId xmlns:a16="http://schemas.microsoft.com/office/drawing/2014/main" id="{F4CA14F5-0529-4D08-80F1-3B2194B413BB}"/>
                </a:ext>
              </a:extLst>
            </p:cNvPr>
            <p:cNvSpPr>
              <a:spLocks noChangeArrowheads="1"/>
            </p:cNvSpPr>
            <p:nvPr/>
          </p:nvSpPr>
          <p:spPr bwMode="auto">
            <a:xfrm>
              <a:off x="2052" y="1601"/>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51" name="Oval 61">
              <a:extLst>
                <a:ext uri="{FF2B5EF4-FFF2-40B4-BE49-F238E27FC236}">
                  <a16:creationId xmlns:a16="http://schemas.microsoft.com/office/drawing/2014/main" id="{344CE113-A044-46AD-83C1-0A410FC1CA16}"/>
                </a:ext>
              </a:extLst>
            </p:cNvPr>
            <p:cNvSpPr>
              <a:spLocks noChangeArrowheads="1"/>
            </p:cNvSpPr>
            <p:nvPr/>
          </p:nvSpPr>
          <p:spPr bwMode="auto">
            <a:xfrm>
              <a:off x="1872" y="1897"/>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52" name="Oval 62">
              <a:extLst>
                <a:ext uri="{FF2B5EF4-FFF2-40B4-BE49-F238E27FC236}">
                  <a16:creationId xmlns:a16="http://schemas.microsoft.com/office/drawing/2014/main" id="{A16F9FA2-12A5-4A50-B445-F53D3A2E1A84}"/>
                </a:ext>
              </a:extLst>
            </p:cNvPr>
            <p:cNvSpPr>
              <a:spLocks noChangeArrowheads="1"/>
            </p:cNvSpPr>
            <p:nvPr/>
          </p:nvSpPr>
          <p:spPr bwMode="auto">
            <a:xfrm>
              <a:off x="2292" y="1897"/>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53" name="Oval 63">
              <a:extLst>
                <a:ext uri="{FF2B5EF4-FFF2-40B4-BE49-F238E27FC236}">
                  <a16:creationId xmlns:a16="http://schemas.microsoft.com/office/drawing/2014/main" id="{4BCB30B1-524F-4059-B076-94E4593F576B}"/>
                </a:ext>
              </a:extLst>
            </p:cNvPr>
            <p:cNvSpPr>
              <a:spLocks noChangeArrowheads="1"/>
            </p:cNvSpPr>
            <p:nvPr/>
          </p:nvSpPr>
          <p:spPr bwMode="auto">
            <a:xfrm>
              <a:off x="1632" y="100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54" name="Oval 64">
              <a:extLst>
                <a:ext uri="{FF2B5EF4-FFF2-40B4-BE49-F238E27FC236}">
                  <a16:creationId xmlns:a16="http://schemas.microsoft.com/office/drawing/2014/main" id="{633389F6-2665-445F-A01E-F40CF07F457A}"/>
                </a:ext>
              </a:extLst>
            </p:cNvPr>
            <p:cNvSpPr>
              <a:spLocks noChangeArrowheads="1"/>
            </p:cNvSpPr>
            <p:nvPr/>
          </p:nvSpPr>
          <p:spPr bwMode="auto">
            <a:xfrm>
              <a:off x="2052" y="1008"/>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55" name="Oval 65">
              <a:extLst>
                <a:ext uri="{FF2B5EF4-FFF2-40B4-BE49-F238E27FC236}">
                  <a16:creationId xmlns:a16="http://schemas.microsoft.com/office/drawing/2014/main" id="{6E9CAC53-B7F4-4411-BE03-870B5D8E884C}"/>
                </a:ext>
              </a:extLst>
            </p:cNvPr>
            <p:cNvSpPr>
              <a:spLocks noChangeArrowheads="1"/>
            </p:cNvSpPr>
            <p:nvPr/>
          </p:nvSpPr>
          <p:spPr bwMode="auto">
            <a:xfrm>
              <a:off x="2472" y="100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grpSp>
      <p:grpSp>
        <p:nvGrpSpPr>
          <p:cNvPr id="112" name="Group 3">
            <a:extLst>
              <a:ext uri="{FF2B5EF4-FFF2-40B4-BE49-F238E27FC236}">
                <a16:creationId xmlns:a16="http://schemas.microsoft.com/office/drawing/2014/main" id="{0080C5B5-4B8D-4957-9032-4F7036F2DDAA}"/>
              </a:ext>
            </a:extLst>
          </p:cNvPr>
          <p:cNvGrpSpPr>
            <a:grpSpLocks noChangeAspect="1"/>
          </p:cNvGrpSpPr>
          <p:nvPr/>
        </p:nvGrpSpPr>
        <p:grpSpPr bwMode="auto">
          <a:xfrm>
            <a:off x="4862804" y="4207768"/>
            <a:ext cx="754288" cy="791999"/>
            <a:chOff x="2976" y="1008"/>
            <a:chExt cx="960" cy="1008"/>
          </a:xfrm>
        </p:grpSpPr>
        <p:sp>
          <p:nvSpPr>
            <p:cNvPr id="140" name="Oval 4">
              <a:extLst>
                <a:ext uri="{FF2B5EF4-FFF2-40B4-BE49-F238E27FC236}">
                  <a16:creationId xmlns:a16="http://schemas.microsoft.com/office/drawing/2014/main" id="{8AD95CE3-98ED-45A9-AD6B-0E31CFCAAEDE}"/>
                </a:ext>
              </a:extLst>
            </p:cNvPr>
            <p:cNvSpPr>
              <a:spLocks noChangeArrowheads="1"/>
            </p:cNvSpPr>
            <p:nvPr/>
          </p:nvSpPr>
          <p:spPr bwMode="auto">
            <a:xfrm>
              <a:off x="3216" y="1304"/>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41" name="Oval 5">
              <a:extLst>
                <a:ext uri="{FF2B5EF4-FFF2-40B4-BE49-F238E27FC236}">
                  <a16:creationId xmlns:a16="http://schemas.microsoft.com/office/drawing/2014/main" id="{070CE8AE-5FA0-49EB-809D-614A274FB2BB}"/>
                </a:ext>
              </a:extLst>
            </p:cNvPr>
            <p:cNvSpPr>
              <a:spLocks noChangeArrowheads="1"/>
            </p:cNvSpPr>
            <p:nvPr/>
          </p:nvSpPr>
          <p:spPr bwMode="auto">
            <a:xfrm>
              <a:off x="3636" y="1304"/>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42" name="Oval 6">
              <a:extLst>
                <a:ext uri="{FF2B5EF4-FFF2-40B4-BE49-F238E27FC236}">
                  <a16:creationId xmlns:a16="http://schemas.microsoft.com/office/drawing/2014/main" id="{6521BDAE-C576-41EC-82E0-0F4BBBEDEBD3}"/>
                </a:ext>
              </a:extLst>
            </p:cNvPr>
            <p:cNvSpPr>
              <a:spLocks noChangeArrowheads="1"/>
            </p:cNvSpPr>
            <p:nvPr/>
          </p:nvSpPr>
          <p:spPr bwMode="auto">
            <a:xfrm>
              <a:off x="3396" y="1601"/>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43" name="Oval 7">
              <a:extLst>
                <a:ext uri="{FF2B5EF4-FFF2-40B4-BE49-F238E27FC236}">
                  <a16:creationId xmlns:a16="http://schemas.microsoft.com/office/drawing/2014/main" id="{3C0C54AD-EF41-4B80-B098-4DB6656A687A}"/>
                </a:ext>
              </a:extLst>
            </p:cNvPr>
            <p:cNvSpPr>
              <a:spLocks noChangeArrowheads="1"/>
            </p:cNvSpPr>
            <p:nvPr/>
          </p:nvSpPr>
          <p:spPr bwMode="auto">
            <a:xfrm>
              <a:off x="3216" y="1897"/>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44" name="Oval 8">
              <a:extLst>
                <a:ext uri="{FF2B5EF4-FFF2-40B4-BE49-F238E27FC236}">
                  <a16:creationId xmlns:a16="http://schemas.microsoft.com/office/drawing/2014/main" id="{33FA1025-F6FA-47E9-9EDB-0C5933C20DC4}"/>
                </a:ext>
              </a:extLst>
            </p:cNvPr>
            <p:cNvSpPr>
              <a:spLocks noChangeArrowheads="1"/>
            </p:cNvSpPr>
            <p:nvPr/>
          </p:nvSpPr>
          <p:spPr bwMode="auto">
            <a:xfrm>
              <a:off x="3636" y="1897"/>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45" name="Oval 9">
              <a:extLst>
                <a:ext uri="{FF2B5EF4-FFF2-40B4-BE49-F238E27FC236}">
                  <a16:creationId xmlns:a16="http://schemas.microsoft.com/office/drawing/2014/main" id="{5C295FB7-E6D9-4C52-9ED5-F30FDFA04A34}"/>
                </a:ext>
              </a:extLst>
            </p:cNvPr>
            <p:cNvSpPr>
              <a:spLocks noChangeArrowheads="1"/>
            </p:cNvSpPr>
            <p:nvPr/>
          </p:nvSpPr>
          <p:spPr bwMode="auto">
            <a:xfrm>
              <a:off x="2976" y="100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46" name="Oval 10">
              <a:extLst>
                <a:ext uri="{FF2B5EF4-FFF2-40B4-BE49-F238E27FC236}">
                  <a16:creationId xmlns:a16="http://schemas.microsoft.com/office/drawing/2014/main" id="{7B89E7FB-376D-4219-8A83-2162810DFD76}"/>
                </a:ext>
              </a:extLst>
            </p:cNvPr>
            <p:cNvSpPr>
              <a:spLocks noChangeArrowheads="1"/>
            </p:cNvSpPr>
            <p:nvPr/>
          </p:nvSpPr>
          <p:spPr bwMode="auto">
            <a:xfrm>
              <a:off x="3396" y="1008"/>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47" name="Oval 11">
              <a:extLst>
                <a:ext uri="{FF2B5EF4-FFF2-40B4-BE49-F238E27FC236}">
                  <a16:creationId xmlns:a16="http://schemas.microsoft.com/office/drawing/2014/main" id="{41E51DDC-36E0-43BB-A602-DF29C1F0BCF9}"/>
                </a:ext>
              </a:extLst>
            </p:cNvPr>
            <p:cNvSpPr>
              <a:spLocks noChangeArrowheads="1"/>
            </p:cNvSpPr>
            <p:nvPr/>
          </p:nvSpPr>
          <p:spPr bwMode="auto">
            <a:xfrm>
              <a:off x="3816" y="100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grpSp>
      <p:grpSp>
        <p:nvGrpSpPr>
          <p:cNvPr id="113" name="Group 39">
            <a:extLst>
              <a:ext uri="{FF2B5EF4-FFF2-40B4-BE49-F238E27FC236}">
                <a16:creationId xmlns:a16="http://schemas.microsoft.com/office/drawing/2014/main" id="{51EF80A9-AB63-4302-BD68-9821E1188B66}"/>
              </a:ext>
            </a:extLst>
          </p:cNvPr>
          <p:cNvGrpSpPr>
            <a:grpSpLocks noChangeAspect="1"/>
          </p:cNvGrpSpPr>
          <p:nvPr/>
        </p:nvGrpSpPr>
        <p:grpSpPr bwMode="auto">
          <a:xfrm>
            <a:off x="2304720" y="5359894"/>
            <a:ext cx="754288" cy="791999"/>
            <a:chOff x="1680" y="2448"/>
            <a:chExt cx="960" cy="1008"/>
          </a:xfrm>
        </p:grpSpPr>
        <p:sp>
          <p:nvSpPr>
            <p:cNvPr id="132" name="Oval 40">
              <a:extLst>
                <a:ext uri="{FF2B5EF4-FFF2-40B4-BE49-F238E27FC236}">
                  <a16:creationId xmlns:a16="http://schemas.microsoft.com/office/drawing/2014/main" id="{14817FCA-2B32-46D1-98B6-C39D166CBEC6}"/>
                </a:ext>
              </a:extLst>
            </p:cNvPr>
            <p:cNvSpPr>
              <a:spLocks noChangeArrowheads="1"/>
            </p:cNvSpPr>
            <p:nvPr/>
          </p:nvSpPr>
          <p:spPr bwMode="auto">
            <a:xfrm>
              <a:off x="1920" y="2744"/>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33" name="Oval 41">
              <a:extLst>
                <a:ext uri="{FF2B5EF4-FFF2-40B4-BE49-F238E27FC236}">
                  <a16:creationId xmlns:a16="http://schemas.microsoft.com/office/drawing/2014/main" id="{080AAE67-2ED1-4248-9CFC-8C0C2B71937E}"/>
                </a:ext>
              </a:extLst>
            </p:cNvPr>
            <p:cNvSpPr>
              <a:spLocks noChangeArrowheads="1"/>
            </p:cNvSpPr>
            <p:nvPr/>
          </p:nvSpPr>
          <p:spPr bwMode="auto">
            <a:xfrm>
              <a:off x="2340" y="2744"/>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34" name="Oval 42">
              <a:extLst>
                <a:ext uri="{FF2B5EF4-FFF2-40B4-BE49-F238E27FC236}">
                  <a16:creationId xmlns:a16="http://schemas.microsoft.com/office/drawing/2014/main" id="{DC6A85AA-C875-4E38-997C-72E2821AEA69}"/>
                </a:ext>
              </a:extLst>
            </p:cNvPr>
            <p:cNvSpPr>
              <a:spLocks noChangeArrowheads="1"/>
            </p:cNvSpPr>
            <p:nvPr/>
          </p:nvSpPr>
          <p:spPr bwMode="auto">
            <a:xfrm>
              <a:off x="2100" y="3041"/>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35" name="Oval 43">
              <a:extLst>
                <a:ext uri="{FF2B5EF4-FFF2-40B4-BE49-F238E27FC236}">
                  <a16:creationId xmlns:a16="http://schemas.microsoft.com/office/drawing/2014/main" id="{83B4D87A-768F-464E-B6E0-81E2D2AA8F04}"/>
                </a:ext>
              </a:extLst>
            </p:cNvPr>
            <p:cNvSpPr>
              <a:spLocks noChangeArrowheads="1"/>
            </p:cNvSpPr>
            <p:nvPr/>
          </p:nvSpPr>
          <p:spPr bwMode="auto">
            <a:xfrm>
              <a:off x="1920" y="3337"/>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36" name="Oval 44">
              <a:extLst>
                <a:ext uri="{FF2B5EF4-FFF2-40B4-BE49-F238E27FC236}">
                  <a16:creationId xmlns:a16="http://schemas.microsoft.com/office/drawing/2014/main" id="{7DFA035B-F4E1-4870-8D43-4EB9CDED18A5}"/>
                </a:ext>
              </a:extLst>
            </p:cNvPr>
            <p:cNvSpPr>
              <a:spLocks noChangeArrowheads="1"/>
            </p:cNvSpPr>
            <p:nvPr/>
          </p:nvSpPr>
          <p:spPr bwMode="auto">
            <a:xfrm>
              <a:off x="2340" y="3337"/>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37" name="Oval 45">
              <a:extLst>
                <a:ext uri="{FF2B5EF4-FFF2-40B4-BE49-F238E27FC236}">
                  <a16:creationId xmlns:a16="http://schemas.microsoft.com/office/drawing/2014/main" id="{2AB60530-A101-4C15-A5C6-039CF040A458}"/>
                </a:ext>
              </a:extLst>
            </p:cNvPr>
            <p:cNvSpPr>
              <a:spLocks noChangeArrowheads="1"/>
            </p:cNvSpPr>
            <p:nvPr/>
          </p:nvSpPr>
          <p:spPr bwMode="auto">
            <a:xfrm>
              <a:off x="1680" y="2448"/>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38" name="Oval 46">
              <a:extLst>
                <a:ext uri="{FF2B5EF4-FFF2-40B4-BE49-F238E27FC236}">
                  <a16:creationId xmlns:a16="http://schemas.microsoft.com/office/drawing/2014/main" id="{28721494-FFBB-4FAB-BFFD-F3448A59398D}"/>
                </a:ext>
              </a:extLst>
            </p:cNvPr>
            <p:cNvSpPr>
              <a:spLocks noChangeArrowheads="1"/>
            </p:cNvSpPr>
            <p:nvPr/>
          </p:nvSpPr>
          <p:spPr bwMode="auto">
            <a:xfrm>
              <a:off x="2100" y="244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39" name="Oval 47">
              <a:extLst>
                <a:ext uri="{FF2B5EF4-FFF2-40B4-BE49-F238E27FC236}">
                  <a16:creationId xmlns:a16="http://schemas.microsoft.com/office/drawing/2014/main" id="{34889C9B-2A8F-430E-AA4A-48E27A6671BB}"/>
                </a:ext>
              </a:extLst>
            </p:cNvPr>
            <p:cNvSpPr>
              <a:spLocks noChangeArrowheads="1"/>
            </p:cNvSpPr>
            <p:nvPr/>
          </p:nvSpPr>
          <p:spPr bwMode="auto">
            <a:xfrm>
              <a:off x="2520" y="244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grpSp>
      <p:grpSp>
        <p:nvGrpSpPr>
          <p:cNvPr id="114" name="Group 48">
            <a:extLst>
              <a:ext uri="{FF2B5EF4-FFF2-40B4-BE49-F238E27FC236}">
                <a16:creationId xmlns:a16="http://schemas.microsoft.com/office/drawing/2014/main" id="{C90321E3-204F-4E3F-ABFF-481EEA3FA5DB}"/>
              </a:ext>
            </a:extLst>
          </p:cNvPr>
          <p:cNvGrpSpPr>
            <a:grpSpLocks noChangeAspect="1"/>
          </p:cNvGrpSpPr>
          <p:nvPr/>
        </p:nvGrpSpPr>
        <p:grpSpPr bwMode="auto">
          <a:xfrm>
            <a:off x="3528861" y="5359984"/>
            <a:ext cx="754288" cy="791999"/>
            <a:chOff x="4272" y="1008"/>
            <a:chExt cx="960" cy="1008"/>
          </a:xfrm>
        </p:grpSpPr>
        <p:sp>
          <p:nvSpPr>
            <p:cNvPr id="124" name="Oval 49">
              <a:extLst>
                <a:ext uri="{FF2B5EF4-FFF2-40B4-BE49-F238E27FC236}">
                  <a16:creationId xmlns:a16="http://schemas.microsoft.com/office/drawing/2014/main" id="{9E0D0E30-75C6-4A5E-BC5A-D608DCCAB0D7}"/>
                </a:ext>
              </a:extLst>
            </p:cNvPr>
            <p:cNvSpPr>
              <a:spLocks noChangeArrowheads="1"/>
            </p:cNvSpPr>
            <p:nvPr/>
          </p:nvSpPr>
          <p:spPr bwMode="auto">
            <a:xfrm>
              <a:off x="4512" y="1304"/>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25" name="Oval 50">
              <a:extLst>
                <a:ext uri="{FF2B5EF4-FFF2-40B4-BE49-F238E27FC236}">
                  <a16:creationId xmlns:a16="http://schemas.microsoft.com/office/drawing/2014/main" id="{75236260-4577-41D8-BFC4-640C22BA13BD}"/>
                </a:ext>
              </a:extLst>
            </p:cNvPr>
            <p:cNvSpPr>
              <a:spLocks noChangeArrowheads="1"/>
            </p:cNvSpPr>
            <p:nvPr/>
          </p:nvSpPr>
          <p:spPr bwMode="auto">
            <a:xfrm>
              <a:off x="4932" y="1304"/>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400" b="1" dirty="0">
                <a:ea typeface="宋体" pitchFamily="2" charset="-122"/>
              </a:endParaRPr>
            </a:p>
          </p:txBody>
        </p:sp>
        <p:sp>
          <p:nvSpPr>
            <p:cNvPr id="126" name="Oval 51">
              <a:extLst>
                <a:ext uri="{FF2B5EF4-FFF2-40B4-BE49-F238E27FC236}">
                  <a16:creationId xmlns:a16="http://schemas.microsoft.com/office/drawing/2014/main" id="{1853B385-2BAD-4768-B5DC-BBBA3D7258E6}"/>
                </a:ext>
              </a:extLst>
            </p:cNvPr>
            <p:cNvSpPr>
              <a:spLocks noChangeArrowheads="1"/>
            </p:cNvSpPr>
            <p:nvPr/>
          </p:nvSpPr>
          <p:spPr bwMode="auto">
            <a:xfrm>
              <a:off x="4692" y="1601"/>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27" name="Oval 52">
              <a:extLst>
                <a:ext uri="{FF2B5EF4-FFF2-40B4-BE49-F238E27FC236}">
                  <a16:creationId xmlns:a16="http://schemas.microsoft.com/office/drawing/2014/main" id="{3EB20A76-295B-4090-B9EB-9EA54FCFF61F}"/>
                </a:ext>
              </a:extLst>
            </p:cNvPr>
            <p:cNvSpPr>
              <a:spLocks noChangeArrowheads="1"/>
            </p:cNvSpPr>
            <p:nvPr/>
          </p:nvSpPr>
          <p:spPr bwMode="auto">
            <a:xfrm>
              <a:off x="4512" y="1897"/>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28" name="Oval 53">
              <a:extLst>
                <a:ext uri="{FF2B5EF4-FFF2-40B4-BE49-F238E27FC236}">
                  <a16:creationId xmlns:a16="http://schemas.microsoft.com/office/drawing/2014/main" id="{7AFF44E1-3899-4B92-8466-2CFA12B0C3E1}"/>
                </a:ext>
              </a:extLst>
            </p:cNvPr>
            <p:cNvSpPr>
              <a:spLocks noChangeArrowheads="1"/>
            </p:cNvSpPr>
            <p:nvPr/>
          </p:nvSpPr>
          <p:spPr bwMode="auto">
            <a:xfrm>
              <a:off x="4932" y="1897"/>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29" name="Oval 54">
              <a:extLst>
                <a:ext uri="{FF2B5EF4-FFF2-40B4-BE49-F238E27FC236}">
                  <a16:creationId xmlns:a16="http://schemas.microsoft.com/office/drawing/2014/main" id="{A27D8385-857E-48CB-8832-131452E5BEAC}"/>
                </a:ext>
              </a:extLst>
            </p:cNvPr>
            <p:cNvSpPr>
              <a:spLocks noChangeArrowheads="1"/>
            </p:cNvSpPr>
            <p:nvPr/>
          </p:nvSpPr>
          <p:spPr bwMode="auto">
            <a:xfrm>
              <a:off x="4272" y="100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30" name="Oval 55">
              <a:extLst>
                <a:ext uri="{FF2B5EF4-FFF2-40B4-BE49-F238E27FC236}">
                  <a16:creationId xmlns:a16="http://schemas.microsoft.com/office/drawing/2014/main" id="{A75F2A2F-D6AA-44EF-AFB0-F001A8FD7E67}"/>
                </a:ext>
              </a:extLst>
            </p:cNvPr>
            <p:cNvSpPr>
              <a:spLocks noChangeArrowheads="1"/>
            </p:cNvSpPr>
            <p:nvPr/>
          </p:nvSpPr>
          <p:spPr bwMode="auto">
            <a:xfrm>
              <a:off x="4692" y="100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31" name="Oval 56">
              <a:extLst>
                <a:ext uri="{FF2B5EF4-FFF2-40B4-BE49-F238E27FC236}">
                  <a16:creationId xmlns:a16="http://schemas.microsoft.com/office/drawing/2014/main" id="{B720B070-0F51-44A2-AC66-0CAA8B1B14A3}"/>
                </a:ext>
              </a:extLst>
            </p:cNvPr>
            <p:cNvSpPr>
              <a:spLocks noChangeArrowheads="1"/>
            </p:cNvSpPr>
            <p:nvPr/>
          </p:nvSpPr>
          <p:spPr bwMode="auto">
            <a:xfrm>
              <a:off x="5112" y="1008"/>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400" b="1" dirty="0">
                <a:ea typeface="宋体" pitchFamily="2" charset="-122"/>
              </a:endParaRPr>
            </a:p>
          </p:txBody>
        </p:sp>
      </p:grpSp>
      <p:grpSp>
        <p:nvGrpSpPr>
          <p:cNvPr id="115" name="Group 66">
            <a:extLst>
              <a:ext uri="{FF2B5EF4-FFF2-40B4-BE49-F238E27FC236}">
                <a16:creationId xmlns:a16="http://schemas.microsoft.com/office/drawing/2014/main" id="{CABA2896-3901-480A-A4E1-F943BC95FFD1}"/>
              </a:ext>
            </a:extLst>
          </p:cNvPr>
          <p:cNvGrpSpPr>
            <a:grpSpLocks noChangeAspect="1"/>
          </p:cNvGrpSpPr>
          <p:nvPr/>
        </p:nvGrpSpPr>
        <p:grpSpPr bwMode="auto">
          <a:xfrm>
            <a:off x="4897005" y="5359894"/>
            <a:ext cx="754288" cy="791999"/>
            <a:chOff x="336" y="2448"/>
            <a:chExt cx="960" cy="1008"/>
          </a:xfrm>
        </p:grpSpPr>
        <p:sp>
          <p:nvSpPr>
            <p:cNvPr id="116" name="Oval 67">
              <a:extLst>
                <a:ext uri="{FF2B5EF4-FFF2-40B4-BE49-F238E27FC236}">
                  <a16:creationId xmlns:a16="http://schemas.microsoft.com/office/drawing/2014/main" id="{EE267382-4CFE-4AF1-9719-53D1ACD756DC}"/>
                </a:ext>
              </a:extLst>
            </p:cNvPr>
            <p:cNvSpPr>
              <a:spLocks noChangeArrowheads="1"/>
            </p:cNvSpPr>
            <p:nvPr/>
          </p:nvSpPr>
          <p:spPr bwMode="auto">
            <a:xfrm>
              <a:off x="576" y="2744"/>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17" name="Oval 68">
              <a:extLst>
                <a:ext uri="{FF2B5EF4-FFF2-40B4-BE49-F238E27FC236}">
                  <a16:creationId xmlns:a16="http://schemas.microsoft.com/office/drawing/2014/main" id="{07DF78EA-D1E2-4731-9899-F7096926E670}"/>
                </a:ext>
              </a:extLst>
            </p:cNvPr>
            <p:cNvSpPr>
              <a:spLocks noChangeArrowheads="1"/>
            </p:cNvSpPr>
            <p:nvPr/>
          </p:nvSpPr>
          <p:spPr bwMode="auto">
            <a:xfrm>
              <a:off x="996" y="2744"/>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18" name="Oval 69">
              <a:extLst>
                <a:ext uri="{FF2B5EF4-FFF2-40B4-BE49-F238E27FC236}">
                  <a16:creationId xmlns:a16="http://schemas.microsoft.com/office/drawing/2014/main" id="{D17D70CB-4866-46BD-9453-78DB14DBD320}"/>
                </a:ext>
              </a:extLst>
            </p:cNvPr>
            <p:cNvSpPr>
              <a:spLocks noChangeArrowheads="1"/>
            </p:cNvSpPr>
            <p:nvPr/>
          </p:nvSpPr>
          <p:spPr bwMode="auto">
            <a:xfrm>
              <a:off x="756" y="3041"/>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sp>
          <p:nvSpPr>
            <p:cNvPr id="119" name="Oval 70">
              <a:extLst>
                <a:ext uri="{FF2B5EF4-FFF2-40B4-BE49-F238E27FC236}">
                  <a16:creationId xmlns:a16="http://schemas.microsoft.com/office/drawing/2014/main" id="{0864C493-8E5E-4910-AD90-136C99EA37B1}"/>
                </a:ext>
              </a:extLst>
            </p:cNvPr>
            <p:cNvSpPr>
              <a:spLocks noChangeArrowheads="1"/>
            </p:cNvSpPr>
            <p:nvPr/>
          </p:nvSpPr>
          <p:spPr bwMode="auto">
            <a:xfrm>
              <a:off x="576" y="3337"/>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400" b="1" dirty="0">
                <a:ea typeface="宋体" pitchFamily="2" charset="-122"/>
              </a:endParaRPr>
            </a:p>
          </p:txBody>
        </p:sp>
        <p:sp>
          <p:nvSpPr>
            <p:cNvPr id="120" name="Oval 71">
              <a:extLst>
                <a:ext uri="{FF2B5EF4-FFF2-40B4-BE49-F238E27FC236}">
                  <a16:creationId xmlns:a16="http://schemas.microsoft.com/office/drawing/2014/main" id="{EE9E89D3-B5D6-4F17-A29E-E0235F234FEC}"/>
                </a:ext>
              </a:extLst>
            </p:cNvPr>
            <p:cNvSpPr>
              <a:spLocks noChangeArrowheads="1"/>
            </p:cNvSpPr>
            <p:nvPr/>
          </p:nvSpPr>
          <p:spPr bwMode="auto">
            <a:xfrm>
              <a:off x="996" y="3337"/>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21" name="Oval 72">
              <a:extLst>
                <a:ext uri="{FF2B5EF4-FFF2-40B4-BE49-F238E27FC236}">
                  <a16:creationId xmlns:a16="http://schemas.microsoft.com/office/drawing/2014/main" id="{2D662551-3A2E-41BD-9250-69DFF3C32E4C}"/>
                </a:ext>
              </a:extLst>
            </p:cNvPr>
            <p:cNvSpPr>
              <a:spLocks noChangeArrowheads="1"/>
            </p:cNvSpPr>
            <p:nvPr/>
          </p:nvSpPr>
          <p:spPr bwMode="auto">
            <a:xfrm>
              <a:off x="336" y="244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000" b="1">
                <a:ea typeface="宋体" pitchFamily="2" charset="-122"/>
              </a:endParaRPr>
            </a:p>
          </p:txBody>
        </p:sp>
        <p:sp>
          <p:nvSpPr>
            <p:cNvPr id="122" name="Oval 73">
              <a:extLst>
                <a:ext uri="{FF2B5EF4-FFF2-40B4-BE49-F238E27FC236}">
                  <a16:creationId xmlns:a16="http://schemas.microsoft.com/office/drawing/2014/main" id="{DB00B60D-E2AB-4F39-88C7-8D4A854D9DF1}"/>
                </a:ext>
              </a:extLst>
            </p:cNvPr>
            <p:cNvSpPr>
              <a:spLocks noChangeArrowheads="1"/>
            </p:cNvSpPr>
            <p:nvPr/>
          </p:nvSpPr>
          <p:spPr bwMode="auto">
            <a:xfrm>
              <a:off x="756" y="2448"/>
              <a:ext cx="120" cy="119"/>
            </a:xfrm>
            <a:prstGeom prst="ellipse">
              <a:avLst/>
            </a:prstGeom>
            <a:no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zh-CN" altLang="zh-CN" sz="1400" b="1">
                <a:ea typeface="宋体" pitchFamily="2" charset="-122"/>
              </a:endParaRPr>
            </a:p>
          </p:txBody>
        </p:sp>
        <p:sp>
          <p:nvSpPr>
            <p:cNvPr id="123" name="Oval 74">
              <a:extLst>
                <a:ext uri="{FF2B5EF4-FFF2-40B4-BE49-F238E27FC236}">
                  <a16:creationId xmlns:a16="http://schemas.microsoft.com/office/drawing/2014/main" id="{21128D3E-2A2F-46AC-82DA-70B76FABF1A4}"/>
                </a:ext>
              </a:extLst>
            </p:cNvPr>
            <p:cNvSpPr>
              <a:spLocks noChangeArrowheads="1"/>
            </p:cNvSpPr>
            <p:nvPr/>
          </p:nvSpPr>
          <p:spPr bwMode="auto">
            <a:xfrm>
              <a:off x="1176" y="2448"/>
              <a:ext cx="120" cy="119"/>
            </a:xfrm>
            <a:prstGeom prst="ellipse">
              <a:avLst/>
            </a:prstGeom>
            <a:solidFill>
              <a:schemeClr val="hlink"/>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ltLang="zh-CN" sz="1000" b="1" dirty="0">
                <a:ea typeface="宋体" pitchFamily="2" charset="-122"/>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4"/>
          <p:cNvSpPr>
            <a:spLocks noGrp="1"/>
          </p:cNvSpPr>
          <p:nvPr>
            <p:ph type="sldNum" sz="quarter" idx="12"/>
          </p:nvPr>
        </p:nvSpPr>
        <p:spPr>
          <a:noFill/>
        </p:spPr>
        <p:txBody>
          <a:bodyPr/>
          <a:lstStyle/>
          <a:p>
            <a:fld id="{C79EDF0E-C63F-42AF-8628-F8855F73BBF0}" type="slidenum">
              <a:rPr lang="zh-CN" altLang="en-US" smtClean="0"/>
              <a:pPr/>
              <a:t>44</a:t>
            </a:fld>
            <a:endParaRPr lang="en-US" altLang="zh-CN"/>
          </a:p>
        </p:txBody>
      </p:sp>
      <p:sp>
        <p:nvSpPr>
          <p:cNvPr id="48131" name="Rectangle 17"/>
          <p:cNvSpPr>
            <a:spLocks noGrp="1" noChangeArrowheads="1"/>
          </p:cNvSpPr>
          <p:nvPr>
            <p:ph type="body" idx="4294967295"/>
          </p:nvPr>
        </p:nvSpPr>
        <p:spPr>
          <a:xfrm>
            <a:off x="1847528" y="1124745"/>
            <a:ext cx="8229600" cy="2304256"/>
          </a:xfrm>
        </p:spPr>
        <p:txBody>
          <a:bodyPr/>
          <a:lstStyle/>
          <a:p>
            <a:pPr eaLnBrk="1" hangingPunct="1"/>
            <a:r>
              <a:rPr lang="zh-CN" altLang="en-US" sz="2400" dirty="0">
                <a:solidFill>
                  <a:schemeClr val="accent6">
                    <a:lumMod val="75000"/>
                  </a:schemeClr>
                </a:solidFill>
              </a:rPr>
              <a:t>采用共形变换方法进行径迹寻找</a:t>
            </a:r>
          </a:p>
          <a:p>
            <a:pPr lvl="1" eaLnBrk="1" hangingPunct="1"/>
            <a:r>
              <a:rPr lang="zh-CN" altLang="en-US" sz="2000" dirty="0"/>
              <a:t>在</a:t>
            </a:r>
            <a:r>
              <a:rPr lang="en-US" altLang="zh-CN" sz="2000" dirty="0"/>
              <a:t>r-</a:t>
            </a:r>
            <a:r>
              <a:rPr lang="en-US" altLang="zh-CN" sz="2000" dirty="0">
                <a:latin typeface="Symbol" pitchFamily="18" charset="2"/>
              </a:rPr>
              <a:t>f</a:t>
            </a:r>
            <a:r>
              <a:rPr lang="zh-CN" altLang="en-US" sz="2000" dirty="0">
                <a:latin typeface="Symbol" pitchFamily="18" charset="2"/>
              </a:rPr>
              <a:t>平</a:t>
            </a:r>
            <a:r>
              <a:rPr lang="zh-CN" altLang="en-US" sz="2000" dirty="0"/>
              <a:t>面上，经过共形变换后，属于同一条径迹的径迹段在共形面上位于同一条直线上</a:t>
            </a:r>
          </a:p>
          <a:p>
            <a:pPr lvl="1" eaLnBrk="1" hangingPunct="1"/>
            <a:r>
              <a:rPr lang="zh-CN" altLang="en-US" sz="2000" dirty="0"/>
              <a:t>在</a:t>
            </a:r>
            <a:r>
              <a:rPr lang="en-US" altLang="zh-CN" sz="2000" dirty="0"/>
              <a:t>s-z</a:t>
            </a:r>
            <a:r>
              <a:rPr lang="zh-CN" altLang="en-US" sz="2000" dirty="0"/>
              <a:t>平面上利用斜丝击中进行重建</a:t>
            </a:r>
          </a:p>
          <a:p>
            <a:pPr lvl="1" eaLnBrk="1" hangingPunct="1"/>
            <a:r>
              <a:rPr lang="zh-CN" altLang="en-US" sz="2000" dirty="0"/>
              <a:t>根据径迹所对应的直线</a:t>
            </a:r>
            <a:r>
              <a:rPr lang="en-US" altLang="zh-CN" sz="2000" dirty="0"/>
              <a:t>(s-z</a:t>
            </a:r>
            <a:r>
              <a:rPr lang="zh-CN" altLang="en-US" sz="2000" dirty="0"/>
              <a:t>平面</a:t>
            </a:r>
            <a:r>
              <a:rPr lang="en-US" altLang="zh-CN" sz="2000" dirty="0"/>
              <a:t>)</a:t>
            </a:r>
            <a:r>
              <a:rPr lang="zh-CN" altLang="en-US" sz="2000" dirty="0"/>
              <a:t>和圆</a:t>
            </a:r>
            <a:r>
              <a:rPr lang="en-US" altLang="zh-CN" sz="2000" dirty="0"/>
              <a:t>(r-f</a:t>
            </a:r>
            <a:r>
              <a:rPr lang="zh-CN" altLang="en-US" sz="2000" dirty="0"/>
              <a:t>平面</a:t>
            </a:r>
            <a:r>
              <a:rPr lang="en-US" altLang="zh-CN" sz="2000" dirty="0"/>
              <a:t>)</a:t>
            </a:r>
            <a:r>
              <a:rPr lang="zh-CN" altLang="en-US" sz="2000" dirty="0"/>
              <a:t>的参数，以及对应的轴丝、斜丝，能方便地用螺旋线拟合找到理想情况下的三维径迹 </a:t>
            </a:r>
          </a:p>
        </p:txBody>
      </p:sp>
      <p:sp>
        <p:nvSpPr>
          <p:cNvPr id="3" name="标题 2">
            <a:extLst>
              <a:ext uri="{FF2B5EF4-FFF2-40B4-BE49-F238E27FC236}">
                <a16:creationId xmlns:a16="http://schemas.microsoft.com/office/drawing/2014/main" id="{0CF531A7-3B6C-4BCB-B942-F600F31D0453}"/>
              </a:ext>
            </a:extLst>
          </p:cNvPr>
          <p:cNvSpPr>
            <a:spLocks noGrp="1"/>
          </p:cNvSpPr>
          <p:nvPr>
            <p:ph type="title"/>
          </p:nvPr>
        </p:nvSpPr>
        <p:spPr/>
        <p:txBody>
          <a:bodyPr/>
          <a:lstStyle/>
          <a:p>
            <a:r>
              <a:rPr lang="zh-CN" altLang="en-US" dirty="0"/>
              <a:t>径迹寻找 </a:t>
            </a:r>
            <a:r>
              <a:rPr lang="en-US" altLang="zh-CN" dirty="0"/>
              <a:t>--TSF</a:t>
            </a:r>
            <a:endParaRPr lang="zh-CN" altLang="en-US" dirty="0"/>
          </a:p>
        </p:txBody>
      </p:sp>
      <p:pic>
        <p:nvPicPr>
          <p:cNvPr id="10" name="Picture 1">
            <a:extLst>
              <a:ext uri="{FF2B5EF4-FFF2-40B4-BE49-F238E27FC236}">
                <a16:creationId xmlns:a16="http://schemas.microsoft.com/office/drawing/2014/main" id="{E0C0958D-40B6-4F60-B9B0-941A6A92EEAE}"/>
              </a:ext>
            </a:extLst>
          </p:cNvPr>
          <p:cNvPicPr>
            <a:picLocks noChangeAspect="1" noChangeArrowheads="1"/>
          </p:cNvPicPr>
          <p:nvPr/>
        </p:nvPicPr>
        <p:blipFill>
          <a:blip r:embed="rId2" cstate="print"/>
          <a:srcRect/>
          <a:stretch>
            <a:fillRect/>
          </a:stretch>
        </p:blipFill>
        <p:spPr bwMode="auto">
          <a:xfrm>
            <a:off x="4079776" y="3837921"/>
            <a:ext cx="5851748" cy="2733382"/>
          </a:xfrm>
          <a:prstGeom prst="rect">
            <a:avLst/>
          </a:prstGeom>
          <a:noFill/>
          <a:ln w="9525">
            <a:noFill/>
            <a:miter lim="800000"/>
            <a:headEnd/>
            <a:tailEnd/>
          </a:ln>
        </p:spPr>
      </p:pic>
      <p:sp>
        <p:nvSpPr>
          <p:cNvPr id="4" name="文本框 3">
            <a:extLst>
              <a:ext uri="{FF2B5EF4-FFF2-40B4-BE49-F238E27FC236}">
                <a16:creationId xmlns:a16="http://schemas.microsoft.com/office/drawing/2014/main" id="{5BF8ED56-C249-492F-BF2C-EC240C2C670F}"/>
              </a:ext>
            </a:extLst>
          </p:cNvPr>
          <p:cNvSpPr txBox="1"/>
          <p:nvPr/>
        </p:nvSpPr>
        <p:spPr>
          <a:xfrm>
            <a:off x="5699162" y="3437052"/>
            <a:ext cx="3240360" cy="369332"/>
          </a:xfrm>
          <a:prstGeom prst="rect">
            <a:avLst/>
          </a:prstGeom>
          <a:noFill/>
        </p:spPr>
        <p:txBody>
          <a:bodyPr wrap="square" rtlCol="0">
            <a:spAutoFit/>
          </a:bodyPr>
          <a:lstStyle/>
          <a:p>
            <a:r>
              <a:rPr lang="zh-CN" altLang="en-US" dirty="0">
                <a:solidFill>
                  <a:schemeClr val="accent1"/>
                </a:solidFill>
              </a:rPr>
              <a:t>共形变换</a:t>
            </a:r>
            <a:r>
              <a:rPr lang="en-US" altLang="zh-CN" dirty="0">
                <a:solidFill>
                  <a:schemeClr val="accent1"/>
                </a:solidFill>
              </a:rPr>
              <a:t>(Conformal transform)</a:t>
            </a:r>
            <a:endParaRPr lang="zh-CN" altLang="en-US" dirty="0">
              <a:solidFill>
                <a:schemeClr val="accent1"/>
              </a:solidFill>
            </a:endParaRPr>
          </a:p>
        </p:txBody>
      </p:sp>
      <p:sp>
        <p:nvSpPr>
          <p:cNvPr id="7" name="矩形 6">
            <a:extLst>
              <a:ext uri="{FF2B5EF4-FFF2-40B4-BE49-F238E27FC236}">
                <a16:creationId xmlns:a16="http://schemas.microsoft.com/office/drawing/2014/main" id="{DE8F32DD-D4A2-614F-8D40-F55128FFF9D7}"/>
              </a:ext>
            </a:extLst>
          </p:cNvPr>
          <p:cNvSpPr/>
          <p:nvPr/>
        </p:nvSpPr>
        <p:spPr>
          <a:xfrm>
            <a:off x="2114872" y="5086925"/>
            <a:ext cx="1507144" cy="646331"/>
          </a:xfrm>
          <a:prstGeom prst="rect">
            <a:avLst/>
          </a:prstGeom>
        </p:spPr>
        <p:txBody>
          <a:bodyPr wrap="none">
            <a:spAutoFit/>
          </a:bodyPr>
          <a:lstStyle/>
          <a:p>
            <a:r>
              <a:rPr lang="en-US" altLang="zh-CN" dirty="0"/>
              <a:t>X = 2x/(x</a:t>
            </a:r>
            <a:r>
              <a:rPr lang="en-US" altLang="zh-CN" baseline="30000" dirty="0"/>
              <a:t>2</a:t>
            </a:r>
            <a:r>
              <a:rPr lang="en-US" altLang="zh-CN" dirty="0"/>
              <a:t>+y</a:t>
            </a:r>
            <a:r>
              <a:rPr lang="en-US" altLang="zh-CN" baseline="30000" dirty="0"/>
              <a:t>2</a:t>
            </a:r>
            <a:r>
              <a:rPr lang="en-US" altLang="zh-CN" dirty="0"/>
              <a:t>)</a:t>
            </a:r>
          </a:p>
          <a:p>
            <a:r>
              <a:rPr lang="en-US" altLang="zh-CN" dirty="0"/>
              <a:t>Y = 2y/(x</a:t>
            </a:r>
            <a:r>
              <a:rPr lang="en-US" altLang="zh-CN" baseline="30000" dirty="0"/>
              <a:t>2</a:t>
            </a:r>
            <a:r>
              <a:rPr lang="en-US" altLang="zh-CN" dirty="0"/>
              <a:t>+y</a:t>
            </a:r>
            <a:r>
              <a:rPr lang="en-US" altLang="zh-CN" baseline="30000" dirty="0"/>
              <a:t>2</a:t>
            </a:r>
            <a:r>
              <a:rPr lang="en-US" altLang="zh-CN" dirty="0"/>
              <a:t>)</a:t>
            </a:r>
            <a:endParaRPr lang="zh-CN" altLang="en-US" dirty="0"/>
          </a:p>
        </p:txBody>
      </p:sp>
      <p:sp>
        <p:nvSpPr>
          <p:cNvPr id="8" name="矩形 7">
            <a:extLst>
              <a:ext uri="{FF2B5EF4-FFF2-40B4-BE49-F238E27FC236}">
                <a16:creationId xmlns:a16="http://schemas.microsoft.com/office/drawing/2014/main" id="{D2D9114B-EFB0-1542-8745-EE0B0D3A8746}"/>
              </a:ext>
            </a:extLst>
          </p:cNvPr>
          <p:cNvSpPr/>
          <p:nvPr/>
        </p:nvSpPr>
        <p:spPr>
          <a:xfrm>
            <a:off x="2034719" y="3837922"/>
            <a:ext cx="1896545" cy="646331"/>
          </a:xfrm>
          <a:prstGeom prst="rect">
            <a:avLst/>
          </a:prstGeom>
        </p:spPr>
        <p:txBody>
          <a:bodyPr wrap="none">
            <a:spAutoFit/>
          </a:bodyPr>
          <a:lstStyle/>
          <a:p>
            <a:r>
              <a:rPr lang="zh-CN" altLang="en-US" dirty="0"/>
              <a:t>圆方程</a:t>
            </a:r>
            <a:r>
              <a:rPr lang="en-US" altLang="zh-CN" dirty="0">
                <a:sym typeface="Wingdings" pitchFamily="2" charset="2"/>
              </a:rPr>
              <a:t> </a:t>
            </a:r>
          </a:p>
          <a:p>
            <a:r>
              <a:rPr lang="en-US" altLang="zh-CN" dirty="0">
                <a:sym typeface="Wingdings" pitchFamily="2" charset="2"/>
              </a:rPr>
              <a:t>(x-x</a:t>
            </a:r>
            <a:r>
              <a:rPr lang="en-US" altLang="zh-CN" baseline="-25000" dirty="0">
                <a:sym typeface="Wingdings" pitchFamily="2" charset="2"/>
              </a:rPr>
              <a:t>c</a:t>
            </a:r>
            <a:r>
              <a:rPr lang="en-US" altLang="zh-CN" dirty="0">
                <a:sym typeface="Wingdings" pitchFamily="2" charset="2"/>
              </a:rPr>
              <a:t>)</a:t>
            </a:r>
            <a:r>
              <a:rPr lang="en-US" altLang="zh-CN" baseline="30000" dirty="0">
                <a:sym typeface="Wingdings" pitchFamily="2" charset="2"/>
              </a:rPr>
              <a:t>2</a:t>
            </a:r>
            <a:r>
              <a:rPr lang="en-US" altLang="zh-CN" dirty="0">
                <a:sym typeface="Wingdings" pitchFamily="2" charset="2"/>
              </a:rPr>
              <a:t> + (y-</a:t>
            </a:r>
            <a:r>
              <a:rPr lang="en-US" altLang="zh-CN" dirty="0" err="1">
                <a:sym typeface="Wingdings" pitchFamily="2" charset="2"/>
              </a:rPr>
              <a:t>y</a:t>
            </a:r>
            <a:r>
              <a:rPr lang="en-US" altLang="zh-CN" baseline="-25000" dirty="0" err="1">
                <a:sym typeface="Wingdings" pitchFamily="2" charset="2"/>
              </a:rPr>
              <a:t>c</a:t>
            </a:r>
            <a:r>
              <a:rPr lang="en-US" altLang="zh-CN" dirty="0">
                <a:sym typeface="Wingdings" pitchFamily="2" charset="2"/>
              </a:rPr>
              <a:t>)</a:t>
            </a:r>
            <a:r>
              <a:rPr lang="en-US" altLang="zh-CN" baseline="30000" dirty="0">
                <a:sym typeface="Wingdings" pitchFamily="2" charset="2"/>
              </a:rPr>
              <a:t>2</a:t>
            </a:r>
            <a:r>
              <a:rPr lang="en-US" altLang="zh-CN" dirty="0">
                <a:sym typeface="Wingdings" pitchFamily="2" charset="2"/>
              </a:rPr>
              <a:t> = r</a:t>
            </a:r>
            <a:r>
              <a:rPr lang="en-US" altLang="zh-CN" baseline="30000" dirty="0">
                <a:sym typeface="Wingdings" pitchFamily="2" charset="2"/>
              </a:rPr>
              <a:t>2</a:t>
            </a:r>
            <a:endParaRPr lang="zh-CN" altLang="en-US" baseline="30000" dirty="0"/>
          </a:p>
        </p:txBody>
      </p:sp>
      <p:cxnSp>
        <p:nvCxnSpPr>
          <p:cNvPr id="5" name="Straight Arrow Connector 4">
            <a:extLst>
              <a:ext uri="{FF2B5EF4-FFF2-40B4-BE49-F238E27FC236}">
                <a16:creationId xmlns:a16="http://schemas.microsoft.com/office/drawing/2014/main" id="{F7D9AF3E-F06F-AC4D-B3D3-00B294CD137D}"/>
              </a:ext>
            </a:extLst>
          </p:cNvPr>
          <p:cNvCxnSpPr>
            <a:cxnSpLocks/>
          </p:cNvCxnSpPr>
          <p:nvPr/>
        </p:nvCxnSpPr>
        <p:spPr>
          <a:xfrm>
            <a:off x="2868444" y="4554878"/>
            <a:ext cx="0" cy="505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灯片编号占位符 5"/>
          <p:cNvSpPr>
            <a:spLocks noGrp="1"/>
          </p:cNvSpPr>
          <p:nvPr>
            <p:ph type="sldNum" sz="quarter" idx="12"/>
          </p:nvPr>
        </p:nvSpPr>
        <p:spPr>
          <a:noFill/>
        </p:spPr>
        <p:txBody>
          <a:bodyPr/>
          <a:lstStyle/>
          <a:p>
            <a:fld id="{83025B9F-C599-4C8B-93D8-E128FCA167F2}" type="slidenum">
              <a:rPr lang="zh-CN" altLang="en-US" smtClean="0"/>
              <a:pPr/>
              <a:t>45</a:t>
            </a:fld>
            <a:endParaRPr lang="en-US" altLang="zh-CN"/>
          </a:p>
        </p:txBody>
      </p:sp>
      <p:sp>
        <p:nvSpPr>
          <p:cNvPr id="49155" name="Rectangle 3"/>
          <p:cNvSpPr>
            <a:spLocks noGrp="1" noChangeArrowheads="1"/>
          </p:cNvSpPr>
          <p:nvPr>
            <p:ph type="body" idx="1"/>
          </p:nvPr>
        </p:nvSpPr>
        <p:spPr>
          <a:xfrm>
            <a:off x="1981200" y="1119425"/>
            <a:ext cx="3951520" cy="2232248"/>
          </a:xfrm>
        </p:spPr>
        <p:txBody>
          <a:bodyPr>
            <a:normAutofit/>
          </a:bodyPr>
          <a:lstStyle/>
          <a:p>
            <a:r>
              <a:rPr lang="zh-CN" altLang="en-US" sz="2400" dirty="0"/>
              <a:t>磁场下，动量较低的带电粒子不能穿越漂移室而难以被有效地重建，为此专门开发了</a:t>
            </a:r>
            <a:r>
              <a:rPr lang="en-US" altLang="zh-CN" sz="2400" dirty="0" err="1"/>
              <a:t>CurlFinder</a:t>
            </a:r>
            <a:r>
              <a:rPr lang="zh-CN" altLang="en-US" sz="2400" dirty="0"/>
              <a:t>算法</a:t>
            </a:r>
          </a:p>
        </p:txBody>
      </p:sp>
      <p:sp>
        <p:nvSpPr>
          <p:cNvPr id="3" name="标题 2">
            <a:extLst>
              <a:ext uri="{FF2B5EF4-FFF2-40B4-BE49-F238E27FC236}">
                <a16:creationId xmlns:a16="http://schemas.microsoft.com/office/drawing/2014/main" id="{4278FF00-A4A3-4E4C-BF50-F6683C0B8A5A}"/>
              </a:ext>
            </a:extLst>
          </p:cNvPr>
          <p:cNvSpPr>
            <a:spLocks noGrp="1"/>
          </p:cNvSpPr>
          <p:nvPr>
            <p:ph type="title"/>
          </p:nvPr>
        </p:nvSpPr>
        <p:spPr/>
        <p:txBody>
          <a:bodyPr/>
          <a:lstStyle/>
          <a:p>
            <a:r>
              <a:rPr lang="zh-CN" altLang="en-US" dirty="0"/>
              <a:t>径迹寻找 </a:t>
            </a:r>
            <a:r>
              <a:rPr lang="en-US" altLang="zh-CN" dirty="0"/>
              <a:t>-- </a:t>
            </a:r>
            <a:r>
              <a:rPr lang="en-US" altLang="zh-CN" dirty="0" err="1"/>
              <a:t>CurlFinder</a:t>
            </a:r>
            <a:endParaRPr lang="zh-CN" altLang="en-US" dirty="0"/>
          </a:p>
        </p:txBody>
      </p:sp>
      <p:graphicFrame>
        <p:nvGraphicFramePr>
          <p:cNvPr id="8" name="内容占位符 4">
            <a:extLst>
              <a:ext uri="{FF2B5EF4-FFF2-40B4-BE49-F238E27FC236}">
                <a16:creationId xmlns:a16="http://schemas.microsoft.com/office/drawing/2014/main" id="{0E15F063-6B25-4928-9FFE-0A28F18EA321}"/>
              </a:ext>
            </a:extLst>
          </p:cNvPr>
          <p:cNvGraphicFramePr>
            <a:graphicFrameLocks/>
          </p:cNvGraphicFramePr>
          <p:nvPr>
            <p:extLst>
              <p:ext uri="{D42A27DB-BD31-4B8C-83A1-F6EECF244321}">
                <p14:modId xmlns:p14="http://schemas.microsoft.com/office/powerpoint/2010/main" val="3208194810"/>
              </p:ext>
            </p:extLst>
          </p:nvPr>
        </p:nvGraphicFramePr>
        <p:xfrm>
          <a:off x="2144480" y="2958589"/>
          <a:ext cx="3951520" cy="3566160"/>
        </p:xfrm>
        <a:graphic>
          <a:graphicData uri="http://schemas.openxmlformats.org/drawingml/2006/table">
            <a:tbl>
              <a:tblPr firstRow="1" bandRow="1">
                <a:tableStyleId>{5C22544A-7EE6-4342-B048-85BDC9FD1C3A}</a:tableStyleId>
              </a:tblPr>
              <a:tblGrid>
                <a:gridCol w="987880">
                  <a:extLst>
                    <a:ext uri="{9D8B030D-6E8A-4147-A177-3AD203B41FA5}">
                      <a16:colId xmlns:a16="http://schemas.microsoft.com/office/drawing/2014/main" val="20000"/>
                    </a:ext>
                  </a:extLst>
                </a:gridCol>
                <a:gridCol w="987880">
                  <a:extLst>
                    <a:ext uri="{9D8B030D-6E8A-4147-A177-3AD203B41FA5}">
                      <a16:colId xmlns:a16="http://schemas.microsoft.com/office/drawing/2014/main" val="20001"/>
                    </a:ext>
                  </a:extLst>
                </a:gridCol>
                <a:gridCol w="987880">
                  <a:extLst>
                    <a:ext uri="{9D8B030D-6E8A-4147-A177-3AD203B41FA5}">
                      <a16:colId xmlns:a16="http://schemas.microsoft.com/office/drawing/2014/main" val="20002"/>
                    </a:ext>
                  </a:extLst>
                </a:gridCol>
                <a:gridCol w="987880">
                  <a:extLst>
                    <a:ext uri="{9D8B030D-6E8A-4147-A177-3AD203B41FA5}">
                      <a16:colId xmlns:a16="http://schemas.microsoft.com/office/drawing/2014/main" val="20003"/>
                    </a:ext>
                  </a:extLst>
                </a:gridCol>
              </a:tblGrid>
              <a:tr h="269875">
                <a:tc>
                  <a:txBody>
                    <a:bodyPr/>
                    <a:lstStyle/>
                    <a:p>
                      <a:pPr algn="ctr"/>
                      <a:r>
                        <a:rPr lang="en-US" altLang="zh-CN" sz="1200" dirty="0"/>
                        <a:t>Super layer</a:t>
                      </a:r>
                      <a:endParaRPr lang="zh-CN" altLang="en-US" sz="1200" dirty="0"/>
                    </a:p>
                  </a:txBody>
                  <a:tcPr anchor="ctr"/>
                </a:tc>
                <a:tc>
                  <a:txBody>
                    <a:bodyPr/>
                    <a:lstStyle/>
                    <a:p>
                      <a:pPr algn="ctr"/>
                      <a:r>
                        <a:rPr lang="en-US" altLang="zh-CN" sz="1200" dirty="0"/>
                        <a:t>Stereo</a:t>
                      </a:r>
                      <a:r>
                        <a:rPr lang="en-US" altLang="zh-CN" sz="1200" baseline="0" dirty="0"/>
                        <a:t>/</a:t>
                      </a:r>
                      <a:r>
                        <a:rPr lang="en-US" altLang="zh-CN" sz="1200" dirty="0"/>
                        <a:t>axial</a:t>
                      </a:r>
                      <a:endParaRPr lang="zh-CN" altLang="en-US" sz="1200" dirty="0"/>
                    </a:p>
                  </a:txBody>
                  <a:tcPr anchor="ctr"/>
                </a:tc>
                <a:tc>
                  <a:txBody>
                    <a:bodyPr/>
                    <a:lstStyle/>
                    <a:p>
                      <a:pPr algn="ctr"/>
                      <a:r>
                        <a:rPr lang="en-US" altLang="zh-CN" sz="1200" dirty="0"/>
                        <a:t>Radius (cm)</a:t>
                      </a:r>
                      <a:endParaRPr lang="zh-CN" altLang="en-US" sz="1200" dirty="0"/>
                    </a:p>
                  </a:txBody>
                  <a:tcPr anchor="ctr"/>
                </a:tc>
                <a:tc>
                  <a:txBody>
                    <a:bodyPr/>
                    <a:lstStyle/>
                    <a:p>
                      <a:pPr algn="ctr"/>
                      <a:r>
                        <a:rPr lang="en-US" altLang="zh-CN" sz="1200" dirty="0" err="1"/>
                        <a:t>p</a:t>
                      </a:r>
                      <a:r>
                        <a:rPr lang="en-US" altLang="zh-CN" sz="1200" baseline="-25000" dirty="0" err="1"/>
                        <a:t>T</a:t>
                      </a:r>
                      <a:r>
                        <a:rPr lang="en-US" altLang="zh-CN" sz="1200" baseline="-25000" dirty="0"/>
                        <a:t> </a:t>
                      </a:r>
                      <a:r>
                        <a:rPr lang="en-US" altLang="zh-CN" sz="1200" dirty="0"/>
                        <a:t>(MeV/c)</a:t>
                      </a:r>
                      <a:endParaRPr lang="zh-CN" altLang="en-US" sz="1200" dirty="0"/>
                    </a:p>
                  </a:txBody>
                  <a:tcPr anchor="ctr"/>
                </a:tc>
                <a:extLst>
                  <a:ext uri="{0D108BD9-81ED-4DB2-BD59-A6C34878D82A}">
                    <a16:rowId xmlns:a16="http://schemas.microsoft.com/office/drawing/2014/main" val="10000"/>
                  </a:ext>
                </a:extLst>
              </a:tr>
              <a:tr h="257956">
                <a:tc>
                  <a:txBody>
                    <a:bodyPr/>
                    <a:lstStyle/>
                    <a:p>
                      <a:pPr algn="ctr"/>
                      <a:r>
                        <a:rPr lang="en-US" altLang="zh-CN" sz="1200" dirty="0"/>
                        <a:t>1</a:t>
                      </a:r>
                      <a:endParaRPr lang="zh-CN" altLang="en-US" sz="1200" dirty="0"/>
                    </a:p>
                  </a:txBody>
                  <a:tcPr/>
                </a:tc>
                <a:tc>
                  <a:txBody>
                    <a:bodyPr/>
                    <a:lstStyle/>
                    <a:p>
                      <a:pPr algn="ctr"/>
                      <a:r>
                        <a:rPr lang="en-US" altLang="zh-CN" sz="1200" dirty="0"/>
                        <a:t>stereo</a:t>
                      </a:r>
                      <a:endParaRPr lang="zh-CN" altLang="en-US" sz="1200" dirty="0"/>
                    </a:p>
                  </a:txBody>
                  <a:tcPr/>
                </a:tc>
                <a:tc>
                  <a:txBody>
                    <a:bodyPr/>
                    <a:lstStyle/>
                    <a:p>
                      <a:pPr algn="ctr"/>
                      <a:r>
                        <a:rPr lang="en-US" altLang="zh-CN" sz="1200" dirty="0"/>
                        <a:t>11.5</a:t>
                      </a:r>
                      <a:endParaRPr lang="zh-CN" altLang="en-US" sz="1200" dirty="0"/>
                    </a:p>
                  </a:txBody>
                  <a:tcPr/>
                </a:tc>
                <a:tc>
                  <a:txBody>
                    <a:bodyPr/>
                    <a:lstStyle/>
                    <a:p>
                      <a:pPr algn="ctr"/>
                      <a:r>
                        <a:rPr lang="en-US" altLang="zh-CN" sz="1200" dirty="0"/>
                        <a:t> 17</a:t>
                      </a:r>
                      <a:endParaRPr lang="zh-CN" altLang="en-US" sz="1200" dirty="0"/>
                    </a:p>
                  </a:txBody>
                  <a:tcPr/>
                </a:tc>
                <a:extLst>
                  <a:ext uri="{0D108BD9-81ED-4DB2-BD59-A6C34878D82A}">
                    <a16:rowId xmlns:a16="http://schemas.microsoft.com/office/drawing/2014/main" val="10001"/>
                  </a:ext>
                </a:extLst>
              </a:tr>
              <a:tr h="257956">
                <a:tc>
                  <a:txBody>
                    <a:bodyPr/>
                    <a:lstStyle/>
                    <a:p>
                      <a:pPr algn="ctr"/>
                      <a:r>
                        <a:rPr lang="en-US" altLang="zh-CN" sz="1200" dirty="0"/>
                        <a:t>2</a:t>
                      </a:r>
                      <a:endParaRPr lang="zh-CN" altLang="en-US" sz="1200" dirty="0"/>
                    </a:p>
                  </a:txBody>
                  <a:tcPr/>
                </a:tc>
                <a:tc>
                  <a:txBody>
                    <a:bodyPr/>
                    <a:lstStyle/>
                    <a:p>
                      <a:pPr algn="ctr"/>
                      <a:r>
                        <a:rPr lang="en-US" altLang="zh-CN" sz="1200" dirty="0"/>
                        <a:t>stereo</a:t>
                      </a:r>
                      <a:endParaRPr lang="zh-CN" altLang="en-US" sz="1200" dirty="0"/>
                    </a:p>
                  </a:txBody>
                  <a:tcPr/>
                </a:tc>
                <a:tc>
                  <a:txBody>
                    <a:bodyPr/>
                    <a:lstStyle/>
                    <a:p>
                      <a:pPr algn="ctr"/>
                      <a:r>
                        <a:rPr lang="en-US" altLang="zh-CN" sz="1200" dirty="0"/>
                        <a:t>16.2</a:t>
                      </a:r>
                      <a:endParaRPr lang="zh-CN" altLang="en-US" sz="1200" dirty="0"/>
                    </a:p>
                  </a:txBody>
                  <a:tcPr/>
                </a:tc>
                <a:tc>
                  <a:txBody>
                    <a:bodyPr/>
                    <a:lstStyle/>
                    <a:p>
                      <a:pPr algn="ctr"/>
                      <a:r>
                        <a:rPr lang="en-US" altLang="zh-CN" sz="1200" dirty="0"/>
                        <a:t> 24</a:t>
                      </a:r>
                      <a:endParaRPr lang="zh-CN" altLang="en-US" sz="1200" dirty="0"/>
                    </a:p>
                  </a:txBody>
                  <a:tcPr/>
                </a:tc>
                <a:extLst>
                  <a:ext uri="{0D108BD9-81ED-4DB2-BD59-A6C34878D82A}">
                    <a16:rowId xmlns:a16="http://schemas.microsoft.com/office/drawing/2014/main" val="10002"/>
                  </a:ext>
                </a:extLst>
              </a:tr>
              <a:tr h="257956">
                <a:tc>
                  <a:txBody>
                    <a:bodyPr/>
                    <a:lstStyle/>
                    <a:p>
                      <a:pPr algn="ctr"/>
                      <a:r>
                        <a:rPr lang="en-US" altLang="zh-CN" sz="1200" dirty="0"/>
                        <a:t>3</a:t>
                      </a:r>
                      <a:endParaRPr lang="zh-CN" altLang="en-US" sz="1200" dirty="0"/>
                    </a:p>
                  </a:txBody>
                  <a:tcPr/>
                </a:tc>
                <a:tc>
                  <a:txBody>
                    <a:bodyPr/>
                    <a:lstStyle/>
                    <a:p>
                      <a:pPr algn="ctr"/>
                      <a:r>
                        <a:rPr lang="en-US" altLang="zh-CN" sz="1200" dirty="0"/>
                        <a:t>axial</a:t>
                      </a:r>
                      <a:endParaRPr lang="zh-CN" altLang="en-US" sz="1200" dirty="0"/>
                    </a:p>
                  </a:txBody>
                  <a:tcPr/>
                </a:tc>
                <a:tc>
                  <a:txBody>
                    <a:bodyPr/>
                    <a:lstStyle/>
                    <a:p>
                      <a:pPr algn="ctr"/>
                      <a:r>
                        <a:rPr lang="en-US" altLang="zh-CN" sz="1200" dirty="0"/>
                        <a:t>24.6</a:t>
                      </a:r>
                      <a:endParaRPr lang="zh-CN" altLang="en-US" sz="1200" dirty="0"/>
                    </a:p>
                  </a:txBody>
                  <a:tcPr/>
                </a:tc>
                <a:tc>
                  <a:txBody>
                    <a:bodyPr/>
                    <a:lstStyle/>
                    <a:p>
                      <a:pPr algn="ctr"/>
                      <a:r>
                        <a:rPr lang="en-US" altLang="zh-CN" sz="1200" dirty="0"/>
                        <a:t> 37</a:t>
                      </a:r>
                      <a:endParaRPr lang="zh-CN" altLang="en-US" sz="1200" dirty="0"/>
                    </a:p>
                  </a:txBody>
                  <a:tcPr/>
                </a:tc>
                <a:extLst>
                  <a:ext uri="{0D108BD9-81ED-4DB2-BD59-A6C34878D82A}">
                    <a16:rowId xmlns:a16="http://schemas.microsoft.com/office/drawing/2014/main" val="10003"/>
                  </a:ext>
                </a:extLst>
              </a:tr>
              <a:tr h="257956">
                <a:tc>
                  <a:txBody>
                    <a:bodyPr/>
                    <a:lstStyle/>
                    <a:p>
                      <a:pPr algn="ctr"/>
                      <a:r>
                        <a:rPr lang="en-US" altLang="zh-CN" sz="1200" dirty="0"/>
                        <a:t>4</a:t>
                      </a:r>
                      <a:endParaRPr lang="zh-CN" altLang="en-US" sz="1200" dirty="0"/>
                    </a:p>
                  </a:txBody>
                  <a:tcPr/>
                </a:tc>
                <a:tc>
                  <a:txBody>
                    <a:bodyPr/>
                    <a:lstStyle/>
                    <a:p>
                      <a:pPr algn="ctr"/>
                      <a:r>
                        <a:rPr lang="en-US" altLang="zh-CN" sz="1200" dirty="0"/>
                        <a:t>axial</a:t>
                      </a:r>
                      <a:endParaRPr lang="zh-CN" altLang="en-US" sz="1200" dirty="0"/>
                    </a:p>
                  </a:txBody>
                  <a:tcPr/>
                </a:tc>
                <a:tc>
                  <a:txBody>
                    <a:bodyPr/>
                    <a:lstStyle/>
                    <a:p>
                      <a:pPr algn="ctr"/>
                      <a:r>
                        <a:rPr lang="en-US" altLang="zh-CN" sz="1200" dirty="0"/>
                        <a:t>31.0</a:t>
                      </a:r>
                      <a:endParaRPr lang="zh-CN" altLang="en-US" sz="1200" dirty="0"/>
                    </a:p>
                  </a:txBody>
                  <a:tcPr/>
                </a:tc>
                <a:tc>
                  <a:txBody>
                    <a:bodyPr/>
                    <a:lstStyle/>
                    <a:p>
                      <a:pPr algn="ctr"/>
                      <a:r>
                        <a:rPr lang="en-US" altLang="zh-CN" sz="1200" dirty="0"/>
                        <a:t> 47</a:t>
                      </a:r>
                      <a:endParaRPr lang="zh-CN" altLang="en-US" sz="1200" dirty="0"/>
                    </a:p>
                  </a:txBody>
                  <a:tcPr/>
                </a:tc>
                <a:extLst>
                  <a:ext uri="{0D108BD9-81ED-4DB2-BD59-A6C34878D82A}">
                    <a16:rowId xmlns:a16="http://schemas.microsoft.com/office/drawing/2014/main" val="10004"/>
                  </a:ext>
                </a:extLst>
              </a:tr>
              <a:tr h="257956">
                <a:tc>
                  <a:txBody>
                    <a:bodyPr/>
                    <a:lstStyle/>
                    <a:p>
                      <a:pPr algn="ctr"/>
                      <a:r>
                        <a:rPr lang="en-US" altLang="zh-CN" sz="1200" dirty="0"/>
                        <a:t>5</a:t>
                      </a:r>
                      <a:endParaRPr lang="zh-CN" altLang="en-US" sz="1200" dirty="0"/>
                    </a:p>
                  </a:txBody>
                  <a:tcPr/>
                </a:tc>
                <a:tc>
                  <a:txBody>
                    <a:bodyPr/>
                    <a:lstStyle/>
                    <a:p>
                      <a:pPr algn="ctr"/>
                      <a:r>
                        <a:rPr lang="en-US" altLang="zh-CN" sz="1200" dirty="0"/>
                        <a:t>axial</a:t>
                      </a:r>
                      <a:endParaRPr lang="zh-CN" altLang="en-US" sz="1200" dirty="0"/>
                    </a:p>
                  </a:txBody>
                  <a:tcPr/>
                </a:tc>
                <a:tc>
                  <a:txBody>
                    <a:bodyPr/>
                    <a:lstStyle/>
                    <a:p>
                      <a:pPr algn="ctr"/>
                      <a:r>
                        <a:rPr lang="en-US" altLang="zh-CN" sz="1200" dirty="0"/>
                        <a:t>37.5</a:t>
                      </a:r>
                      <a:endParaRPr lang="zh-CN" altLang="en-US" sz="1200" dirty="0"/>
                    </a:p>
                  </a:txBody>
                  <a:tcPr/>
                </a:tc>
                <a:tc>
                  <a:txBody>
                    <a:bodyPr/>
                    <a:lstStyle/>
                    <a:p>
                      <a:pPr algn="ctr"/>
                      <a:r>
                        <a:rPr lang="en-US" altLang="zh-CN" sz="1200" dirty="0"/>
                        <a:t> 56</a:t>
                      </a:r>
                      <a:endParaRPr lang="zh-CN" altLang="en-US" sz="1200" dirty="0"/>
                    </a:p>
                  </a:txBody>
                  <a:tcPr/>
                </a:tc>
                <a:extLst>
                  <a:ext uri="{0D108BD9-81ED-4DB2-BD59-A6C34878D82A}">
                    <a16:rowId xmlns:a16="http://schemas.microsoft.com/office/drawing/2014/main" val="10005"/>
                  </a:ext>
                </a:extLst>
              </a:tr>
              <a:tr h="257956">
                <a:tc>
                  <a:txBody>
                    <a:bodyPr/>
                    <a:lstStyle/>
                    <a:p>
                      <a:pPr algn="ctr"/>
                      <a:r>
                        <a:rPr lang="en-US" altLang="zh-CN" sz="1200" dirty="0"/>
                        <a:t>6</a:t>
                      </a:r>
                      <a:endParaRPr lang="zh-CN" altLang="en-US" sz="1200" dirty="0"/>
                    </a:p>
                  </a:txBody>
                  <a:tcPr/>
                </a:tc>
                <a:tc>
                  <a:txBody>
                    <a:bodyPr/>
                    <a:lstStyle/>
                    <a:p>
                      <a:pPr algn="ctr"/>
                      <a:r>
                        <a:rPr lang="en-US" altLang="zh-CN" sz="1200" dirty="0"/>
                        <a:t>stereo</a:t>
                      </a:r>
                      <a:endParaRPr lang="zh-CN" altLang="en-US" sz="1200" dirty="0"/>
                    </a:p>
                  </a:txBody>
                  <a:tcPr/>
                </a:tc>
                <a:tc>
                  <a:txBody>
                    <a:bodyPr/>
                    <a:lstStyle/>
                    <a:p>
                      <a:pPr algn="ctr"/>
                      <a:r>
                        <a:rPr lang="en-US" altLang="zh-CN" sz="1200" dirty="0"/>
                        <a:t>44.8</a:t>
                      </a:r>
                      <a:endParaRPr lang="zh-CN" altLang="en-US" sz="1200" dirty="0"/>
                    </a:p>
                  </a:txBody>
                  <a:tcPr/>
                </a:tc>
                <a:tc>
                  <a:txBody>
                    <a:bodyPr/>
                    <a:lstStyle/>
                    <a:p>
                      <a:pPr algn="ctr"/>
                      <a:r>
                        <a:rPr lang="en-US" altLang="zh-CN" sz="1200" dirty="0"/>
                        <a:t> 67</a:t>
                      </a:r>
                      <a:endParaRPr lang="zh-CN" altLang="en-US" sz="1200" dirty="0"/>
                    </a:p>
                  </a:txBody>
                  <a:tcPr/>
                </a:tc>
                <a:extLst>
                  <a:ext uri="{0D108BD9-81ED-4DB2-BD59-A6C34878D82A}">
                    <a16:rowId xmlns:a16="http://schemas.microsoft.com/office/drawing/2014/main" val="10006"/>
                  </a:ext>
                </a:extLst>
              </a:tr>
              <a:tr h="257956">
                <a:tc>
                  <a:txBody>
                    <a:bodyPr/>
                    <a:lstStyle/>
                    <a:p>
                      <a:pPr algn="ctr"/>
                      <a:r>
                        <a:rPr lang="en-US" altLang="zh-CN" sz="1200" dirty="0"/>
                        <a:t>7</a:t>
                      </a:r>
                      <a:endParaRPr lang="zh-CN" altLang="en-US" sz="1200" dirty="0"/>
                    </a:p>
                  </a:txBody>
                  <a:tcPr/>
                </a:tc>
                <a:tc>
                  <a:txBody>
                    <a:bodyPr/>
                    <a:lstStyle/>
                    <a:p>
                      <a:pPr algn="ctr"/>
                      <a:r>
                        <a:rPr lang="en-US" altLang="zh-CN" sz="1200" dirty="0"/>
                        <a:t>stereo</a:t>
                      </a:r>
                      <a:endParaRPr lang="zh-CN" altLang="en-US" sz="1200" dirty="0"/>
                    </a:p>
                  </a:txBody>
                  <a:tcPr/>
                </a:tc>
                <a:tc>
                  <a:txBody>
                    <a:bodyPr/>
                    <a:lstStyle/>
                    <a:p>
                      <a:pPr algn="ctr"/>
                      <a:r>
                        <a:rPr lang="en-US" altLang="zh-CN" sz="1200" dirty="0"/>
                        <a:t>51.4</a:t>
                      </a:r>
                      <a:endParaRPr lang="zh-CN" altLang="en-US" sz="1200" dirty="0"/>
                    </a:p>
                  </a:txBody>
                  <a:tcPr/>
                </a:tc>
                <a:tc>
                  <a:txBody>
                    <a:bodyPr/>
                    <a:lstStyle/>
                    <a:p>
                      <a:pPr algn="ctr"/>
                      <a:r>
                        <a:rPr lang="en-US" altLang="zh-CN" sz="1200" dirty="0"/>
                        <a:t> 77</a:t>
                      </a:r>
                      <a:endParaRPr lang="zh-CN" altLang="en-US" sz="1200" dirty="0"/>
                    </a:p>
                  </a:txBody>
                  <a:tcPr/>
                </a:tc>
                <a:extLst>
                  <a:ext uri="{0D108BD9-81ED-4DB2-BD59-A6C34878D82A}">
                    <a16:rowId xmlns:a16="http://schemas.microsoft.com/office/drawing/2014/main" val="10007"/>
                  </a:ext>
                </a:extLst>
              </a:tr>
              <a:tr h="257956">
                <a:tc>
                  <a:txBody>
                    <a:bodyPr/>
                    <a:lstStyle/>
                    <a:p>
                      <a:pPr algn="ctr"/>
                      <a:r>
                        <a:rPr lang="en-US" altLang="zh-CN" sz="1200" dirty="0"/>
                        <a:t>8</a:t>
                      </a:r>
                      <a:endParaRPr lang="zh-CN" altLang="en-US" sz="1200" dirty="0"/>
                    </a:p>
                  </a:txBody>
                  <a:tcPr/>
                </a:tc>
                <a:tc>
                  <a:txBody>
                    <a:bodyPr/>
                    <a:lstStyle/>
                    <a:p>
                      <a:pPr algn="ctr"/>
                      <a:r>
                        <a:rPr lang="en-US" altLang="zh-CN" sz="1200" dirty="0"/>
                        <a:t>stereo</a:t>
                      </a:r>
                      <a:endParaRPr lang="zh-CN" altLang="en-US" sz="1200" dirty="0"/>
                    </a:p>
                  </a:txBody>
                  <a:tcPr/>
                </a:tc>
                <a:tc>
                  <a:txBody>
                    <a:bodyPr/>
                    <a:lstStyle/>
                    <a:p>
                      <a:pPr algn="ctr"/>
                      <a:r>
                        <a:rPr lang="en-US" altLang="zh-CN" sz="1200" dirty="0"/>
                        <a:t>57.9</a:t>
                      </a:r>
                      <a:endParaRPr lang="zh-CN" altLang="en-US" sz="1200" dirty="0"/>
                    </a:p>
                  </a:txBody>
                  <a:tcPr/>
                </a:tc>
                <a:tc>
                  <a:txBody>
                    <a:bodyPr/>
                    <a:lstStyle/>
                    <a:p>
                      <a:pPr algn="ctr"/>
                      <a:r>
                        <a:rPr lang="en-US" altLang="zh-CN" sz="1200" dirty="0"/>
                        <a:t> 87</a:t>
                      </a:r>
                      <a:endParaRPr lang="zh-CN" altLang="en-US" sz="1200" dirty="0"/>
                    </a:p>
                  </a:txBody>
                  <a:tcPr/>
                </a:tc>
                <a:extLst>
                  <a:ext uri="{0D108BD9-81ED-4DB2-BD59-A6C34878D82A}">
                    <a16:rowId xmlns:a16="http://schemas.microsoft.com/office/drawing/2014/main" val="10008"/>
                  </a:ext>
                </a:extLst>
              </a:tr>
              <a:tr h="257956">
                <a:tc>
                  <a:txBody>
                    <a:bodyPr/>
                    <a:lstStyle/>
                    <a:p>
                      <a:pPr algn="ctr"/>
                      <a:r>
                        <a:rPr lang="en-US" altLang="zh-CN" sz="1200" dirty="0"/>
                        <a:t>9</a:t>
                      </a:r>
                      <a:endParaRPr lang="zh-CN" altLang="en-US" sz="1200" dirty="0"/>
                    </a:p>
                  </a:txBody>
                  <a:tcPr/>
                </a:tc>
                <a:tc>
                  <a:txBody>
                    <a:bodyPr/>
                    <a:lstStyle/>
                    <a:p>
                      <a:pPr algn="ctr"/>
                      <a:r>
                        <a:rPr lang="en-US" altLang="zh-CN" sz="1200" dirty="0"/>
                        <a:t>stereo</a:t>
                      </a:r>
                      <a:endParaRPr lang="zh-CN" altLang="en-US" sz="1200" dirty="0"/>
                    </a:p>
                  </a:txBody>
                  <a:tcPr/>
                </a:tc>
                <a:tc>
                  <a:txBody>
                    <a:bodyPr/>
                    <a:lstStyle/>
                    <a:p>
                      <a:pPr algn="ctr"/>
                      <a:r>
                        <a:rPr lang="en-US" altLang="zh-CN" sz="1200" dirty="0"/>
                        <a:t>64.2</a:t>
                      </a:r>
                      <a:endParaRPr lang="zh-CN" altLang="en-US" sz="1200" dirty="0"/>
                    </a:p>
                  </a:txBody>
                  <a:tcPr/>
                </a:tc>
                <a:tc>
                  <a:txBody>
                    <a:bodyPr/>
                    <a:lstStyle/>
                    <a:p>
                      <a:pPr algn="ctr"/>
                      <a:r>
                        <a:rPr lang="en-US" altLang="zh-CN" sz="1200" dirty="0"/>
                        <a:t> 96</a:t>
                      </a:r>
                      <a:endParaRPr lang="zh-CN" altLang="en-US" sz="1200" dirty="0"/>
                    </a:p>
                  </a:txBody>
                  <a:tcPr/>
                </a:tc>
                <a:extLst>
                  <a:ext uri="{0D108BD9-81ED-4DB2-BD59-A6C34878D82A}">
                    <a16:rowId xmlns:a16="http://schemas.microsoft.com/office/drawing/2014/main" val="10009"/>
                  </a:ext>
                </a:extLst>
              </a:tr>
              <a:tr h="257956">
                <a:tc>
                  <a:txBody>
                    <a:bodyPr/>
                    <a:lstStyle/>
                    <a:p>
                      <a:pPr algn="ctr"/>
                      <a:r>
                        <a:rPr lang="en-US" altLang="zh-CN" sz="1200" dirty="0"/>
                        <a:t>10</a:t>
                      </a:r>
                      <a:endParaRPr lang="zh-CN" altLang="en-US" sz="1200" dirty="0"/>
                    </a:p>
                  </a:txBody>
                  <a:tcPr/>
                </a:tc>
                <a:tc>
                  <a:txBody>
                    <a:bodyPr/>
                    <a:lstStyle/>
                    <a:p>
                      <a:pPr algn="ctr"/>
                      <a:r>
                        <a:rPr lang="en-US" altLang="zh-CN" sz="1200" dirty="0"/>
                        <a:t>axial</a:t>
                      </a:r>
                      <a:endParaRPr lang="zh-CN" altLang="en-US" sz="1200" dirty="0"/>
                    </a:p>
                  </a:txBody>
                  <a:tcPr/>
                </a:tc>
                <a:tc>
                  <a:txBody>
                    <a:bodyPr/>
                    <a:lstStyle/>
                    <a:p>
                      <a:pPr algn="ctr"/>
                      <a:r>
                        <a:rPr lang="en-US" altLang="zh-CN" sz="1200" dirty="0"/>
                        <a:t>71.6</a:t>
                      </a:r>
                      <a:endParaRPr lang="zh-CN" altLang="en-US" sz="1200" dirty="0"/>
                    </a:p>
                  </a:txBody>
                  <a:tcPr/>
                </a:tc>
                <a:tc>
                  <a:txBody>
                    <a:bodyPr/>
                    <a:lstStyle/>
                    <a:p>
                      <a:pPr algn="ctr"/>
                      <a:r>
                        <a:rPr lang="en-US" altLang="zh-CN" sz="1200" dirty="0"/>
                        <a:t>107</a:t>
                      </a:r>
                      <a:endParaRPr lang="zh-CN" altLang="en-US" sz="1200" dirty="0"/>
                    </a:p>
                  </a:txBody>
                  <a:tcPr/>
                </a:tc>
                <a:extLst>
                  <a:ext uri="{0D108BD9-81ED-4DB2-BD59-A6C34878D82A}">
                    <a16:rowId xmlns:a16="http://schemas.microsoft.com/office/drawing/2014/main" val="10010"/>
                  </a:ext>
                </a:extLst>
              </a:tr>
              <a:tr h="257956">
                <a:tc>
                  <a:txBody>
                    <a:bodyPr/>
                    <a:lstStyle/>
                    <a:p>
                      <a:pPr algn="ctr"/>
                      <a:r>
                        <a:rPr lang="en-US" altLang="zh-CN" sz="1200" dirty="0"/>
                        <a:t>11</a:t>
                      </a:r>
                      <a:endParaRPr lang="zh-CN" altLang="en-US" sz="1200" dirty="0"/>
                    </a:p>
                  </a:txBody>
                  <a:tcPr/>
                </a:tc>
                <a:tc>
                  <a:txBody>
                    <a:bodyPr/>
                    <a:lstStyle/>
                    <a:p>
                      <a:pPr algn="ctr"/>
                      <a:r>
                        <a:rPr lang="en-US" altLang="zh-CN" sz="1200" dirty="0"/>
                        <a:t>axial</a:t>
                      </a:r>
                      <a:endParaRPr lang="zh-CN" altLang="en-US" sz="1200" dirty="0"/>
                    </a:p>
                  </a:txBody>
                  <a:tcPr/>
                </a:tc>
                <a:tc>
                  <a:txBody>
                    <a:bodyPr/>
                    <a:lstStyle/>
                    <a:p>
                      <a:pPr algn="ctr"/>
                      <a:r>
                        <a:rPr lang="en-US" altLang="zh-CN" sz="1200" dirty="0"/>
                        <a:t>77.1</a:t>
                      </a:r>
                      <a:endParaRPr lang="zh-CN" altLang="en-US" sz="1200" dirty="0"/>
                    </a:p>
                  </a:txBody>
                  <a:tcPr/>
                </a:tc>
                <a:tc>
                  <a:txBody>
                    <a:bodyPr/>
                    <a:lstStyle/>
                    <a:p>
                      <a:pPr algn="ctr"/>
                      <a:r>
                        <a:rPr lang="en-US" altLang="zh-CN" sz="1200" dirty="0"/>
                        <a:t>116</a:t>
                      </a:r>
                      <a:endParaRPr lang="zh-CN" altLang="en-US" sz="1200" dirty="0"/>
                    </a:p>
                  </a:txBody>
                  <a:tcPr/>
                </a:tc>
                <a:extLst>
                  <a:ext uri="{0D108BD9-81ED-4DB2-BD59-A6C34878D82A}">
                    <a16:rowId xmlns:a16="http://schemas.microsoft.com/office/drawing/2014/main" val="10011"/>
                  </a:ext>
                </a:extLst>
              </a:tr>
              <a:tr h="257956">
                <a:tc>
                  <a:txBody>
                    <a:bodyPr/>
                    <a:lstStyle/>
                    <a:p>
                      <a:pPr algn="ctr"/>
                      <a:r>
                        <a:rPr lang="en-US" altLang="zh-CN" sz="1200" dirty="0"/>
                        <a:t>Outer tube</a:t>
                      </a:r>
                      <a:endParaRPr lang="zh-CN" altLang="en-US" sz="1200" dirty="0"/>
                    </a:p>
                  </a:txBody>
                  <a:tcPr/>
                </a:tc>
                <a:tc>
                  <a:txBody>
                    <a:bodyPr/>
                    <a:lstStyle/>
                    <a:p>
                      <a:pPr algn="ctr"/>
                      <a:r>
                        <a:rPr lang="en-US" altLang="zh-CN" sz="1200" dirty="0"/>
                        <a:t>--</a:t>
                      </a:r>
                      <a:endParaRPr lang="zh-CN" altLang="en-US" sz="1200" dirty="0"/>
                    </a:p>
                  </a:txBody>
                  <a:tcPr/>
                </a:tc>
                <a:tc>
                  <a:txBody>
                    <a:bodyPr/>
                    <a:lstStyle/>
                    <a:p>
                      <a:pPr algn="ctr"/>
                      <a:r>
                        <a:rPr lang="en-US" altLang="zh-CN" sz="1200" dirty="0"/>
                        <a:t>81.0</a:t>
                      </a:r>
                      <a:endParaRPr lang="zh-CN" altLang="en-US" sz="1200" dirty="0"/>
                    </a:p>
                  </a:txBody>
                  <a:tcPr/>
                </a:tc>
                <a:tc>
                  <a:txBody>
                    <a:bodyPr/>
                    <a:lstStyle/>
                    <a:p>
                      <a:pPr algn="ctr"/>
                      <a:r>
                        <a:rPr lang="en-US" altLang="zh-CN" sz="1200" dirty="0"/>
                        <a:t>122</a:t>
                      </a:r>
                      <a:endParaRPr lang="zh-CN" altLang="en-US" sz="1200" dirty="0"/>
                    </a:p>
                  </a:txBody>
                  <a:tcPr/>
                </a:tc>
                <a:extLst>
                  <a:ext uri="{0D108BD9-81ED-4DB2-BD59-A6C34878D82A}">
                    <a16:rowId xmlns:a16="http://schemas.microsoft.com/office/drawing/2014/main" val="10012"/>
                  </a:ext>
                </a:extLst>
              </a:tr>
            </a:tbl>
          </a:graphicData>
        </a:graphic>
      </p:graphicFrame>
      <p:pic>
        <p:nvPicPr>
          <p:cNvPr id="9" name="Picture 8">
            <a:extLst>
              <a:ext uri="{FF2B5EF4-FFF2-40B4-BE49-F238E27FC236}">
                <a16:creationId xmlns:a16="http://schemas.microsoft.com/office/drawing/2014/main" id="{5A74C772-1203-D24F-8448-74B457599586}"/>
              </a:ext>
            </a:extLst>
          </p:cNvPr>
          <p:cNvPicPr>
            <a:picLocks noChangeAspect="1"/>
          </p:cNvPicPr>
          <p:nvPr/>
        </p:nvPicPr>
        <p:blipFill>
          <a:blip r:embed="rId2"/>
          <a:stretch>
            <a:fillRect/>
          </a:stretch>
        </p:blipFill>
        <p:spPr>
          <a:xfrm>
            <a:off x="7032104" y="3968591"/>
            <a:ext cx="2710834" cy="2616583"/>
          </a:xfrm>
          <a:prstGeom prst="rect">
            <a:avLst/>
          </a:prstGeom>
        </p:spPr>
      </p:pic>
      <p:pic>
        <p:nvPicPr>
          <p:cNvPr id="10" name="Picture 9">
            <a:extLst>
              <a:ext uri="{FF2B5EF4-FFF2-40B4-BE49-F238E27FC236}">
                <a16:creationId xmlns:a16="http://schemas.microsoft.com/office/drawing/2014/main" id="{2889CC82-6CB6-BA48-81EB-5F27D73664E5}"/>
              </a:ext>
            </a:extLst>
          </p:cNvPr>
          <p:cNvPicPr>
            <a:picLocks noChangeAspect="1"/>
          </p:cNvPicPr>
          <p:nvPr/>
        </p:nvPicPr>
        <p:blipFill>
          <a:blip r:embed="rId3"/>
          <a:stretch>
            <a:fillRect/>
          </a:stretch>
        </p:blipFill>
        <p:spPr>
          <a:xfrm>
            <a:off x="7040494" y="1130769"/>
            <a:ext cx="2710834" cy="264789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灯片编号占位符 3"/>
          <p:cNvSpPr>
            <a:spLocks noGrp="1"/>
          </p:cNvSpPr>
          <p:nvPr>
            <p:ph type="sldNum" sz="quarter" idx="12"/>
          </p:nvPr>
        </p:nvSpPr>
        <p:spPr>
          <a:noFill/>
        </p:spPr>
        <p:txBody>
          <a:bodyPr/>
          <a:lstStyle/>
          <a:p>
            <a:fld id="{B5BEC5C3-306D-4657-92A7-12EA63650D01}" type="slidenum">
              <a:rPr lang="zh-CN" altLang="en-US" smtClean="0"/>
              <a:pPr/>
              <a:t>46</a:t>
            </a:fld>
            <a:endParaRPr lang="en-US" altLang="zh-CN"/>
          </a:p>
        </p:txBody>
      </p:sp>
      <p:sp>
        <p:nvSpPr>
          <p:cNvPr id="5" name="内容占位符 4"/>
          <p:cNvSpPr>
            <a:spLocks noGrp="1"/>
          </p:cNvSpPr>
          <p:nvPr>
            <p:ph idx="1"/>
          </p:nvPr>
        </p:nvSpPr>
        <p:spPr>
          <a:xfrm>
            <a:off x="983436" y="1123727"/>
            <a:ext cx="10221956" cy="1944216"/>
          </a:xfrm>
        </p:spPr>
        <p:txBody>
          <a:bodyPr>
            <a:normAutofit lnSpcReduction="10000"/>
          </a:bodyPr>
          <a:lstStyle/>
          <a:p>
            <a:r>
              <a:rPr lang="zh-CN" altLang="en-US" sz="2400" dirty="0"/>
              <a:t>基本思想：</a:t>
            </a:r>
            <a:endParaRPr lang="en-US" altLang="zh-CN" sz="2400" dirty="0"/>
          </a:p>
          <a:p>
            <a:pPr lvl="1"/>
            <a:r>
              <a:rPr lang="zh-CN" altLang="en-US" sz="2000" dirty="0"/>
              <a:t>实际平面中的一个点 对应于 参数平面中的一条线</a:t>
            </a:r>
            <a:endParaRPr lang="en-US" altLang="zh-CN" sz="2000" dirty="0"/>
          </a:p>
          <a:p>
            <a:pPr lvl="1"/>
            <a:r>
              <a:rPr lang="zh-CN" altLang="en-US" sz="2000" dirty="0"/>
              <a:t>所有线的交点即为待定的径迹参数</a:t>
            </a:r>
            <a:endParaRPr lang="en-US" altLang="zh-CN" sz="2000" dirty="0"/>
          </a:p>
          <a:p>
            <a:r>
              <a:rPr lang="zh-CN" altLang="en-US" sz="2400" dirty="0"/>
              <a:t>从</a:t>
            </a:r>
            <a:r>
              <a:rPr lang="en-US" altLang="zh-CN" sz="2400" dirty="0"/>
              <a:t>Boss7.0.3</a:t>
            </a:r>
            <a:r>
              <a:rPr lang="zh-CN" altLang="en-US" sz="2400" dirty="0"/>
              <a:t>开始，基于</a:t>
            </a:r>
            <a:r>
              <a:rPr lang="en-US" altLang="zh-CN" sz="2400" dirty="0"/>
              <a:t>Hough</a:t>
            </a:r>
            <a:r>
              <a:rPr lang="zh-CN" altLang="en-US" sz="2400" dirty="0"/>
              <a:t>变换的寻迹算法正式应用于</a:t>
            </a:r>
            <a:r>
              <a:rPr lang="en-US" altLang="zh-CN" sz="2400" dirty="0"/>
              <a:t>BESIII</a:t>
            </a:r>
            <a:r>
              <a:rPr lang="zh-CN" altLang="en-US" sz="2400" dirty="0"/>
              <a:t>径迹重建，作为其它寻迹算法的补充</a:t>
            </a:r>
          </a:p>
        </p:txBody>
      </p:sp>
      <p:grpSp>
        <p:nvGrpSpPr>
          <p:cNvPr id="48" name="组合 47"/>
          <p:cNvGrpSpPr/>
          <p:nvPr/>
        </p:nvGrpSpPr>
        <p:grpSpPr>
          <a:xfrm>
            <a:off x="1774825" y="3787775"/>
            <a:ext cx="8858250" cy="2482850"/>
            <a:chOff x="250825" y="3787775"/>
            <a:chExt cx="8858250" cy="2482850"/>
          </a:xfrm>
        </p:grpSpPr>
        <p:sp>
          <p:nvSpPr>
            <p:cNvPr id="6" name="Line 3"/>
            <p:cNvSpPr>
              <a:spLocks noChangeShapeType="1"/>
            </p:cNvSpPr>
            <p:nvPr/>
          </p:nvSpPr>
          <p:spPr bwMode="auto">
            <a:xfrm flipV="1">
              <a:off x="3689350" y="4110038"/>
              <a:ext cx="0" cy="1735137"/>
            </a:xfrm>
            <a:prstGeom prst="line">
              <a:avLst/>
            </a:prstGeom>
            <a:noFill/>
            <a:ln w="9360" cmpd="sng">
              <a:solidFill>
                <a:srgbClr val="000000"/>
              </a:solidFill>
              <a:bevel/>
              <a:headEnd/>
              <a:tailEnd type="triangle" w="med" len="med"/>
            </a:ln>
          </p:spPr>
          <p:txBody>
            <a:bodyPr/>
            <a:lstStyle/>
            <a:p>
              <a:endParaRPr lang="zh-CN" altLang="en-US"/>
            </a:p>
          </p:txBody>
        </p:sp>
        <p:sp>
          <p:nvSpPr>
            <p:cNvPr id="7" name="Line 4"/>
            <p:cNvSpPr>
              <a:spLocks noChangeShapeType="1"/>
            </p:cNvSpPr>
            <p:nvPr/>
          </p:nvSpPr>
          <p:spPr bwMode="auto">
            <a:xfrm>
              <a:off x="3689350" y="5845175"/>
              <a:ext cx="2089150" cy="0"/>
            </a:xfrm>
            <a:prstGeom prst="line">
              <a:avLst/>
            </a:prstGeom>
            <a:noFill/>
            <a:ln w="9360" cmpd="sng">
              <a:solidFill>
                <a:srgbClr val="000000"/>
              </a:solidFill>
              <a:bevel/>
              <a:headEnd/>
              <a:tailEnd type="triangle" w="med" len="med"/>
            </a:ln>
          </p:spPr>
          <p:txBody>
            <a:bodyPr/>
            <a:lstStyle/>
            <a:p>
              <a:endParaRPr lang="zh-CN" altLang="en-US"/>
            </a:p>
          </p:txBody>
        </p:sp>
        <p:sp>
          <p:nvSpPr>
            <p:cNvPr id="8" name="CustomShape 5"/>
            <p:cNvSpPr>
              <a:spLocks noChangeArrowheads="1"/>
            </p:cNvSpPr>
            <p:nvPr/>
          </p:nvSpPr>
          <p:spPr bwMode="auto">
            <a:xfrm>
              <a:off x="1749425" y="4906963"/>
              <a:ext cx="50800" cy="46037"/>
            </a:xfrm>
            <a:prstGeom prst="ellipse">
              <a:avLst/>
            </a:prstGeom>
            <a:solidFill>
              <a:srgbClr val="4F81BD"/>
            </a:solidFill>
            <a:ln w="9360" cmpd="sng">
              <a:solidFill>
                <a:srgbClr val="000000"/>
              </a:solidFill>
              <a:bevel/>
              <a:headEnd/>
              <a:tailEnd/>
            </a:ln>
          </p:spPr>
          <p:txBody>
            <a:bodyPr/>
            <a:lstStyle/>
            <a:p>
              <a:endParaRPr lang="zh-CN" altLang="en-US"/>
            </a:p>
          </p:txBody>
        </p:sp>
        <p:sp>
          <p:nvSpPr>
            <p:cNvPr id="9" name="CustomShape 6"/>
            <p:cNvSpPr>
              <a:spLocks noChangeArrowheads="1"/>
            </p:cNvSpPr>
            <p:nvPr/>
          </p:nvSpPr>
          <p:spPr bwMode="auto">
            <a:xfrm>
              <a:off x="1854200" y="4992688"/>
              <a:ext cx="50800" cy="44450"/>
            </a:xfrm>
            <a:prstGeom prst="ellipse">
              <a:avLst/>
            </a:prstGeom>
            <a:solidFill>
              <a:srgbClr val="4F81BD"/>
            </a:solidFill>
            <a:ln w="9360" cmpd="sng">
              <a:solidFill>
                <a:srgbClr val="000000"/>
              </a:solidFill>
              <a:bevel/>
              <a:headEnd/>
              <a:tailEnd/>
            </a:ln>
          </p:spPr>
          <p:txBody>
            <a:bodyPr/>
            <a:lstStyle/>
            <a:p>
              <a:endParaRPr lang="zh-CN" altLang="en-US"/>
            </a:p>
          </p:txBody>
        </p:sp>
        <p:sp>
          <p:nvSpPr>
            <p:cNvPr id="10" name="CustomShape 7"/>
            <p:cNvSpPr>
              <a:spLocks noChangeArrowheads="1"/>
            </p:cNvSpPr>
            <p:nvPr/>
          </p:nvSpPr>
          <p:spPr bwMode="auto">
            <a:xfrm>
              <a:off x="1958975" y="5076825"/>
              <a:ext cx="50800" cy="44450"/>
            </a:xfrm>
            <a:prstGeom prst="ellipse">
              <a:avLst/>
            </a:prstGeom>
            <a:solidFill>
              <a:srgbClr val="4F81BD"/>
            </a:solidFill>
            <a:ln w="9360" cmpd="sng">
              <a:solidFill>
                <a:srgbClr val="000000"/>
              </a:solidFill>
              <a:bevel/>
              <a:headEnd/>
              <a:tailEnd/>
            </a:ln>
          </p:spPr>
          <p:txBody>
            <a:bodyPr/>
            <a:lstStyle/>
            <a:p>
              <a:endParaRPr lang="zh-CN" altLang="en-US"/>
            </a:p>
          </p:txBody>
        </p:sp>
        <p:sp>
          <p:nvSpPr>
            <p:cNvPr id="11" name="CustomShape 8"/>
            <p:cNvSpPr>
              <a:spLocks noChangeArrowheads="1"/>
            </p:cNvSpPr>
            <p:nvPr/>
          </p:nvSpPr>
          <p:spPr bwMode="auto">
            <a:xfrm>
              <a:off x="2063750" y="5162550"/>
              <a:ext cx="52388" cy="44450"/>
            </a:xfrm>
            <a:prstGeom prst="ellipse">
              <a:avLst/>
            </a:prstGeom>
            <a:solidFill>
              <a:srgbClr val="4F81BD"/>
            </a:solidFill>
            <a:ln w="9360" cmpd="sng">
              <a:solidFill>
                <a:srgbClr val="000000"/>
              </a:solidFill>
              <a:bevel/>
              <a:headEnd/>
              <a:tailEnd/>
            </a:ln>
          </p:spPr>
          <p:txBody>
            <a:bodyPr/>
            <a:lstStyle/>
            <a:p>
              <a:endParaRPr lang="zh-CN" altLang="en-US"/>
            </a:p>
          </p:txBody>
        </p:sp>
        <p:sp>
          <p:nvSpPr>
            <p:cNvPr id="12" name="CustomShape 9"/>
            <p:cNvSpPr>
              <a:spLocks noChangeArrowheads="1"/>
            </p:cNvSpPr>
            <p:nvPr/>
          </p:nvSpPr>
          <p:spPr bwMode="auto">
            <a:xfrm>
              <a:off x="2168525" y="5246688"/>
              <a:ext cx="52388" cy="46037"/>
            </a:xfrm>
            <a:prstGeom prst="ellipse">
              <a:avLst/>
            </a:prstGeom>
            <a:solidFill>
              <a:srgbClr val="4F81BD"/>
            </a:solidFill>
            <a:ln w="9360" cmpd="sng">
              <a:solidFill>
                <a:srgbClr val="000000"/>
              </a:solidFill>
              <a:bevel/>
              <a:headEnd/>
              <a:tailEnd/>
            </a:ln>
          </p:spPr>
          <p:txBody>
            <a:bodyPr/>
            <a:lstStyle/>
            <a:p>
              <a:endParaRPr lang="zh-CN" altLang="en-US"/>
            </a:p>
          </p:txBody>
        </p:sp>
        <p:sp>
          <p:nvSpPr>
            <p:cNvPr id="13" name="CustomShape 10"/>
            <p:cNvSpPr>
              <a:spLocks noChangeArrowheads="1"/>
            </p:cNvSpPr>
            <p:nvPr/>
          </p:nvSpPr>
          <p:spPr bwMode="auto">
            <a:xfrm>
              <a:off x="2273300" y="5332413"/>
              <a:ext cx="52388" cy="44450"/>
            </a:xfrm>
            <a:prstGeom prst="ellipse">
              <a:avLst/>
            </a:prstGeom>
            <a:solidFill>
              <a:srgbClr val="4F81BD"/>
            </a:solidFill>
            <a:ln w="9360" cmpd="sng">
              <a:solidFill>
                <a:srgbClr val="000000"/>
              </a:solidFill>
              <a:bevel/>
              <a:headEnd/>
              <a:tailEnd/>
            </a:ln>
          </p:spPr>
          <p:txBody>
            <a:bodyPr/>
            <a:lstStyle/>
            <a:p>
              <a:endParaRPr lang="zh-CN" altLang="en-US"/>
            </a:p>
          </p:txBody>
        </p:sp>
        <p:sp>
          <p:nvSpPr>
            <p:cNvPr id="14" name="Line 11"/>
            <p:cNvSpPr>
              <a:spLocks noChangeShapeType="1"/>
            </p:cNvSpPr>
            <p:nvPr/>
          </p:nvSpPr>
          <p:spPr bwMode="auto">
            <a:xfrm flipV="1">
              <a:off x="647700" y="4110038"/>
              <a:ext cx="0" cy="1735137"/>
            </a:xfrm>
            <a:prstGeom prst="line">
              <a:avLst/>
            </a:prstGeom>
            <a:noFill/>
            <a:ln w="9360" cmpd="sng">
              <a:solidFill>
                <a:srgbClr val="000000"/>
              </a:solidFill>
              <a:bevel/>
              <a:headEnd/>
              <a:tailEnd type="triangle" w="med" len="med"/>
            </a:ln>
          </p:spPr>
          <p:txBody>
            <a:bodyPr/>
            <a:lstStyle/>
            <a:p>
              <a:endParaRPr lang="zh-CN" altLang="en-US"/>
            </a:p>
          </p:txBody>
        </p:sp>
        <p:sp>
          <p:nvSpPr>
            <p:cNvPr id="15" name="Line 12"/>
            <p:cNvSpPr>
              <a:spLocks noChangeShapeType="1"/>
            </p:cNvSpPr>
            <p:nvPr/>
          </p:nvSpPr>
          <p:spPr bwMode="auto">
            <a:xfrm>
              <a:off x="647700" y="5845175"/>
              <a:ext cx="2089150" cy="0"/>
            </a:xfrm>
            <a:prstGeom prst="line">
              <a:avLst/>
            </a:prstGeom>
            <a:noFill/>
            <a:ln w="9360" cmpd="sng">
              <a:solidFill>
                <a:srgbClr val="000000"/>
              </a:solidFill>
              <a:bevel/>
              <a:headEnd/>
              <a:tailEnd type="triangle" w="med" len="med"/>
            </a:ln>
          </p:spPr>
          <p:txBody>
            <a:bodyPr/>
            <a:lstStyle/>
            <a:p>
              <a:endParaRPr lang="zh-CN" altLang="en-US"/>
            </a:p>
          </p:txBody>
        </p:sp>
        <p:sp>
          <p:nvSpPr>
            <p:cNvPr id="16" name="CustomShape 13"/>
            <p:cNvSpPr>
              <a:spLocks noChangeArrowheads="1"/>
            </p:cNvSpPr>
            <p:nvPr/>
          </p:nvSpPr>
          <p:spPr bwMode="auto">
            <a:xfrm>
              <a:off x="909638" y="3787775"/>
              <a:ext cx="1919287" cy="638175"/>
            </a:xfrm>
            <a:prstGeom prst="rect">
              <a:avLst/>
            </a:prstGeom>
            <a:noFill/>
            <a:ln w="9525">
              <a:noFill/>
              <a:miter lim="800000"/>
              <a:headEnd/>
              <a:tailEnd/>
            </a:ln>
          </p:spPr>
          <p:txBody>
            <a:bodyPr lIns="90000" tIns="45000" rIns="90000" bIns="45000"/>
            <a:lstStyle/>
            <a:p>
              <a:r>
                <a:rPr lang="en-US">
                  <a:solidFill>
                    <a:srgbClr val="000000"/>
                  </a:solidFill>
                  <a:latin typeface="Calibri" pitchFamily="34" charset="0"/>
                  <a:sym typeface="Calibri" pitchFamily="34" charset="0"/>
                </a:rPr>
                <a:t>Real Space</a:t>
              </a:r>
              <a:endParaRPr lang="zh-CN" altLang="en-US">
                <a:solidFill>
                  <a:srgbClr val="000000"/>
                </a:solidFill>
              </a:endParaRPr>
            </a:p>
          </p:txBody>
        </p:sp>
        <p:sp>
          <p:nvSpPr>
            <p:cNvPr id="17" name="CustomShape 14"/>
            <p:cNvSpPr>
              <a:spLocks noChangeArrowheads="1"/>
            </p:cNvSpPr>
            <p:nvPr/>
          </p:nvSpPr>
          <p:spPr bwMode="auto">
            <a:xfrm>
              <a:off x="3910013" y="3787775"/>
              <a:ext cx="2447925" cy="363538"/>
            </a:xfrm>
            <a:prstGeom prst="rect">
              <a:avLst/>
            </a:prstGeom>
            <a:noFill/>
            <a:ln w="9525">
              <a:noFill/>
              <a:miter lim="800000"/>
              <a:headEnd/>
              <a:tailEnd/>
            </a:ln>
          </p:spPr>
          <p:txBody>
            <a:bodyPr lIns="90000" tIns="45000" rIns="90000" bIns="45000"/>
            <a:lstStyle/>
            <a:p>
              <a:r>
                <a:rPr lang="en-US">
                  <a:solidFill>
                    <a:srgbClr val="000000"/>
                  </a:solidFill>
                  <a:latin typeface="Calibri" pitchFamily="34" charset="0"/>
                  <a:sym typeface="Calibri" pitchFamily="34" charset="0"/>
                </a:rPr>
                <a:t>Parameter pace</a:t>
              </a:r>
              <a:endParaRPr lang="zh-CN" altLang="en-US">
                <a:solidFill>
                  <a:srgbClr val="000000"/>
                </a:solidFill>
              </a:endParaRPr>
            </a:p>
          </p:txBody>
        </p:sp>
        <p:sp>
          <p:nvSpPr>
            <p:cNvPr id="18" name="Line 15"/>
            <p:cNvSpPr>
              <a:spLocks noChangeShapeType="1"/>
            </p:cNvSpPr>
            <p:nvPr/>
          </p:nvSpPr>
          <p:spPr bwMode="auto">
            <a:xfrm>
              <a:off x="3321050" y="4279900"/>
              <a:ext cx="2300288" cy="1733550"/>
            </a:xfrm>
            <a:prstGeom prst="line">
              <a:avLst/>
            </a:prstGeom>
            <a:noFill/>
            <a:ln w="38160" cmpd="sng">
              <a:solidFill>
                <a:srgbClr val="C0504D"/>
              </a:solidFill>
              <a:bevel/>
              <a:headEnd/>
              <a:tailEnd/>
            </a:ln>
          </p:spPr>
          <p:txBody>
            <a:bodyPr/>
            <a:lstStyle/>
            <a:p>
              <a:endParaRPr lang="zh-CN" altLang="en-US"/>
            </a:p>
          </p:txBody>
        </p:sp>
        <p:sp>
          <p:nvSpPr>
            <p:cNvPr id="19" name="Line 16"/>
            <p:cNvSpPr>
              <a:spLocks noChangeShapeType="1"/>
            </p:cNvSpPr>
            <p:nvPr/>
          </p:nvSpPr>
          <p:spPr bwMode="auto">
            <a:xfrm>
              <a:off x="3689350" y="4178300"/>
              <a:ext cx="1514475" cy="1963738"/>
            </a:xfrm>
            <a:prstGeom prst="line">
              <a:avLst/>
            </a:prstGeom>
            <a:noFill/>
            <a:ln w="38160" cmpd="sng">
              <a:solidFill>
                <a:srgbClr val="C0504D"/>
              </a:solidFill>
              <a:bevel/>
              <a:headEnd/>
              <a:tailEnd/>
            </a:ln>
          </p:spPr>
          <p:txBody>
            <a:bodyPr/>
            <a:lstStyle/>
            <a:p>
              <a:endParaRPr lang="zh-CN" altLang="en-US"/>
            </a:p>
          </p:txBody>
        </p:sp>
        <p:sp>
          <p:nvSpPr>
            <p:cNvPr id="20" name="Line 17"/>
            <p:cNvSpPr>
              <a:spLocks noChangeShapeType="1"/>
            </p:cNvSpPr>
            <p:nvPr/>
          </p:nvSpPr>
          <p:spPr bwMode="auto">
            <a:xfrm>
              <a:off x="3321050" y="5070475"/>
              <a:ext cx="2560638" cy="136525"/>
            </a:xfrm>
            <a:prstGeom prst="line">
              <a:avLst/>
            </a:prstGeom>
            <a:noFill/>
            <a:ln w="38160" cmpd="sng">
              <a:solidFill>
                <a:srgbClr val="C0504D"/>
              </a:solidFill>
              <a:bevel/>
              <a:headEnd/>
              <a:tailEnd/>
            </a:ln>
          </p:spPr>
          <p:txBody>
            <a:bodyPr/>
            <a:lstStyle/>
            <a:p>
              <a:endParaRPr lang="zh-CN" altLang="en-US"/>
            </a:p>
          </p:txBody>
        </p:sp>
        <p:sp>
          <p:nvSpPr>
            <p:cNvPr id="21" name="Line 18"/>
            <p:cNvSpPr>
              <a:spLocks noChangeShapeType="1"/>
            </p:cNvSpPr>
            <p:nvPr/>
          </p:nvSpPr>
          <p:spPr bwMode="auto">
            <a:xfrm flipV="1">
              <a:off x="3321050" y="4829175"/>
              <a:ext cx="2195513" cy="547688"/>
            </a:xfrm>
            <a:prstGeom prst="line">
              <a:avLst/>
            </a:prstGeom>
            <a:noFill/>
            <a:ln w="38160" cmpd="sng">
              <a:solidFill>
                <a:srgbClr val="C0504D"/>
              </a:solidFill>
              <a:bevel/>
              <a:headEnd/>
              <a:tailEnd/>
            </a:ln>
          </p:spPr>
          <p:txBody>
            <a:bodyPr/>
            <a:lstStyle/>
            <a:p>
              <a:endParaRPr lang="zh-CN" altLang="en-US"/>
            </a:p>
          </p:txBody>
        </p:sp>
        <p:sp>
          <p:nvSpPr>
            <p:cNvPr id="23" name="CustomShape 20"/>
            <p:cNvSpPr>
              <a:spLocks noChangeShapeType="1"/>
            </p:cNvSpPr>
            <p:nvPr/>
          </p:nvSpPr>
          <p:spPr bwMode="auto">
            <a:xfrm flipV="1">
              <a:off x="2220913" y="5072063"/>
              <a:ext cx="1204912" cy="188912"/>
            </a:xfrm>
            <a:prstGeom prst="curvedConnector3">
              <a:avLst>
                <a:gd name="adj1" fmla="val 50000"/>
              </a:avLst>
            </a:prstGeom>
            <a:noFill/>
            <a:ln w="9360" cmpd="sng">
              <a:solidFill>
                <a:srgbClr val="000000"/>
              </a:solidFill>
              <a:bevel/>
              <a:headEnd type="triangle" w="med" len="med"/>
              <a:tailEnd type="triangle" w="med" len="med"/>
            </a:ln>
          </p:spPr>
          <p:txBody>
            <a:bodyPr/>
            <a:lstStyle/>
            <a:p>
              <a:endParaRPr lang="zh-CN" altLang="en-US"/>
            </a:p>
          </p:txBody>
        </p:sp>
        <p:sp>
          <p:nvSpPr>
            <p:cNvPr id="24" name="CustomShape 21"/>
            <p:cNvSpPr>
              <a:spLocks noChangeShapeType="1"/>
            </p:cNvSpPr>
            <p:nvPr/>
          </p:nvSpPr>
          <p:spPr bwMode="auto">
            <a:xfrm flipV="1">
              <a:off x="1763688" y="4279900"/>
              <a:ext cx="1558950" cy="661268"/>
            </a:xfrm>
            <a:prstGeom prst="curvedConnector5">
              <a:avLst>
                <a:gd name="adj1" fmla="val 14329"/>
                <a:gd name="adj2" fmla="val 51782"/>
                <a:gd name="adj3" fmla="val 85667"/>
              </a:avLst>
            </a:prstGeom>
            <a:noFill/>
            <a:ln w="9360" cmpd="sng">
              <a:solidFill>
                <a:srgbClr val="000000"/>
              </a:solidFill>
              <a:bevel/>
              <a:headEnd type="triangle" w="med" len="med"/>
              <a:tailEnd type="triangle" w="med" len="med"/>
            </a:ln>
          </p:spPr>
          <p:txBody>
            <a:bodyPr/>
            <a:lstStyle/>
            <a:p>
              <a:endParaRPr lang="zh-CN" altLang="en-US"/>
            </a:p>
          </p:txBody>
        </p:sp>
        <p:sp>
          <p:nvSpPr>
            <p:cNvPr id="25" name="Line 22"/>
            <p:cNvSpPr>
              <a:spLocks noChangeShapeType="1"/>
            </p:cNvSpPr>
            <p:nvPr/>
          </p:nvSpPr>
          <p:spPr bwMode="auto">
            <a:xfrm>
              <a:off x="1066800" y="4249738"/>
              <a:ext cx="1776413" cy="1552575"/>
            </a:xfrm>
            <a:prstGeom prst="line">
              <a:avLst/>
            </a:prstGeom>
            <a:noFill/>
            <a:ln w="25560" cmpd="sng">
              <a:solidFill>
                <a:srgbClr val="FF0000"/>
              </a:solidFill>
              <a:bevel/>
              <a:headEnd/>
              <a:tailEnd type="triangle" w="med" len="med"/>
            </a:ln>
          </p:spPr>
          <p:txBody>
            <a:bodyPr/>
            <a:lstStyle/>
            <a:p>
              <a:endParaRPr lang="zh-CN" altLang="en-US"/>
            </a:p>
          </p:txBody>
        </p:sp>
        <p:sp>
          <p:nvSpPr>
            <p:cNvPr id="26" name="CustomShape 23"/>
            <p:cNvSpPr>
              <a:spLocks noChangeArrowheads="1"/>
            </p:cNvSpPr>
            <p:nvPr/>
          </p:nvSpPr>
          <p:spPr bwMode="auto">
            <a:xfrm>
              <a:off x="250825" y="4271963"/>
              <a:ext cx="201613" cy="363537"/>
            </a:xfrm>
            <a:prstGeom prst="rect">
              <a:avLst/>
            </a:prstGeom>
            <a:noFill/>
            <a:ln w="9525">
              <a:noFill/>
              <a:miter lim="800000"/>
              <a:headEnd/>
              <a:tailEnd/>
            </a:ln>
          </p:spPr>
          <p:txBody>
            <a:bodyPr lIns="90000" tIns="45000" rIns="90000" bIns="45000"/>
            <a:lstStyle/>
            <a:p>
              <a:r>
                <a:rPr lang="en-US">
                  <a:solidFill>
                    <a:srgbClr val="000000"/>
                  </a:solidFill>
                  <a:latin typeface="Calibri" pitchFamily="34" charset="0"/>
                  <a:sym typeface="Calibri" pitchFamily="34" charset="0"/>
                </a:rPr>
                <a:t>Y</a:t>
              </a:r>
              <a:endParaRPr lang="zh-CN" altLang="en-US">
                <a:solidFill>
                  <a:srgbClr val="000000"/>
                </a:solidFill>
              </a:endParaRPr>
            </a:p>
          </p:txBody>
        </p:sp>
        <p:sp>
          <p:nvSpPr>
            <p:cNvPr id="27" name="CustomShape 24"/>
            <p:cNvSpPr>
              <a:spLocks noChangeArrowheads="1"/>
            </p:cNvSpPr>
            <p:nvPr/>
          </p:nvSpPr>
          <p:spPr bwMode="auto">
            <a:xfrm>
              <a:off x="2692400" y="5867400"/>
              <a:ext cx="231775" cy="365125"/>
            </a:xfrm>
            <a:prstGeom prst="rect">
              <a:avLst/>
            </a:prstGeom>
            <a:noFill/>
            <a:ln w="9525">
              <a:noFill/>
              <a:miter lim="800000"/>
              <a:headEnd/>
              <a:tailEnd/>
            </a:ln>
          </p:spPr>
          <p:txBody>
            <a:bodyPr lIns="90000" tIns="45000" rIns="90000" bIns="45000"/>
            <a:lstStyle/>
            <a:p>
              <a:r>
                <a:rPr lang="en-US">
                  <a:solidFill>
                    <a:srgbClr val="000000"/>
                  </a:solidFill>
                  <a:latin typeface="Calibri" pitchFamily="34" charset="0"/>
                  <a:sym typeface="Calibri" pitchFamily="34" charset="0"/>
                </a:rPr>
                <a:t>X</a:t>
              </a:r>
              <a:endParaRPr lang="zh-CN" altLang="en-US">
                <a:solidFill>
                  <a:srgbClr val="000000"/>
                </a:solidFill>
              </a:endParaRPr>
            </a:p>
          </p:txBody>
        </p:sp>
        <p:sp>
          <p:nvSpPr>
            <p:cNvPr id="28" name="CustomShape 25"/>
            <p:cNvSpPr>
              <a:spLocks noChangeArrowheads="1"/>
            </p:cNvSpPr>
            <p:nvPr/>
          </p:nvSpPr>
          <p:spPr bwMode="auto">
            <a:xfrm>
              <a:off x="5838825" y="5867400"/>
              <a:ext cx="230188" cy="365125"/>
            </a:xfrm>
            <a:prstGeom prst="rect">
              <a:avLst/>
            </a:prstGeom>
            <a:noFill/>
            <a:ln w="9525">
              <a:noFill/>
              <a:miter lim="800000"/>
              <a:headEnd/>
              <a:tailEnd/>
            </a:ln>
          </p:spPr>
          <p:txBody>
            <a:bodyPr lIns="90000" tIns="45000" rIns="90000" bIns="45000"/>
            <a:lstStyle/>
            <a:p>
              <a:r>
                <a:rPr lang="en-US">
                  <a:solidFill>
                    <a:srgbClr val="000000"/>
                  </a:solidFill>
                  <a:latin typeface="Calibri" pitchFamily="34" charset="0"/>
                  <a:sym typeface="Calibri" pitchFamily="34" charset="0"/>
                </a:rPr>
                <a:t>k</a:t>
              </a:r>
              <a:endParaRPr lang="zh-CN" altLang="en-US">
                <a:solidFill>
                  <a:srgbClr val="000000"/>
                </a:solidFill>
              </a:endParaRPr>
            </a:p>
          </p:txBody>
        </p:sp>
        <p:sp>
          <p:nvSpPr>
            <p:cNvPr id="29" name="CustomShape 26"/>
            <p:cNvSpPr>
              <a:spLocks noChangeArrowheads="1"/>
            </p:cNvSpPr>
            <p:nvPr/>
          </p:nvSpPr>
          <p:spPr bwMode="auto">
            <a:xfrm>
              <a:off x="3294063" y="4295775"/>
              <a:ext cx="250825" cy="365125"/>
            </a:xfrm>
            <a:prstGeom prst="rect">
              <a:avLst/>
            </a:prstGeom>
            <a:noFill/>
            <a:ln w="9525">
              <a:noFill/>
              <a:miter lim="800000"/>
              <a:headEnd/>
              <a:tailEnd/>
            </a:ln>
          </p:spPr>
          <p:txBody>
            <a:bodyPr lIns="90000" tIns="45000" rIns="90000" bIns="45000"/>
            <a:lstStyle/>
            <a:p>
              <a:r>
                <a:rPr lang="en-US">
                  <a:solidFill>
                    <a:srgbClr val="000000"/>
                  </a:solidFill>
                  <a:latin typeface="Calibri" pitchFamily="34" charset="0"/>
                  <a:sym typeface="Calibri" pitchFamily="34" charset="0"/>
                </a:rPr>
                <a:t>b</a:t>
              </a:r>
              <a:endParaRPr lang="zh-CN" altLang="en-US">
                <a:solidFill>
                  <a:srgbClr val="000000"/>
                </a:solidFill>
              </a:endParaRPr>
            </a:p>
          </p:txBody>
        </p:sp>
        <p:sp>
          <p:nvSpPr>
            <p:cNvPr id="30" name="Line 27"/>
            <p:cNvSpPr>
              <a:spLocks noChangeShapeType="1"/>
            </p:cNvSpPr>
            <p:nvPr/>
          </p:nvSpPr>
          <p:spPr bwMode="auto">
            <a:xfrm flipH="1">
              <a:off x="4370388" y="4438650"/>
              <a:ext cx="574675" cy="684213"/>
            </a:xfrm>
            <a:prstGeom prst="line">
              <a:avLst/>
            </a:prstGeom>
            <a:noFill/>
            <a:ln w="9360" cmpd="sng">
              <a:solidFill>
                <a:srgbClr val="000000"/>
              </a:solidFill>
              <a:bevel/>
              <a:headEnd/>
              <a:tailEnd type="triangle" w="med" len="med"/>
            </a:ln>
          </p:spPr>
          <p:txBody>
            <a:bodyPr/>
            <a:lstStyle/>
            <a:p>
              <a:endParaRPr lang="zh-CN" altLang="en-US"/>
            </a:p>
          </p:txBody>
        </p:sp>
        <p:sp>
          <p:nvSpPr>
            <p:cNvPr id="31" name="CustomShape 28"/>
            <p:cNvSpPr>
              <a:spLocks noChangeArrowheads="1"/>
            </p:cNvSpPr>
            <p:nvPr/>
          </p:nvSpPr>
          <p:spPr bwMode="auto">
            <a:xfrm>
              <a:off x="4845050" y="4219575"/>
              <a:ext cx="1501775" cy="363538"/>
            </a:xfrm>
            <a:prstGeom prst="rect">
              <a:avLst/>
            </a:prstGeom>
            <a:noFill/>
            <a:ln w="9525">
              <a:noFill/>
              <a:miter lim="800000"/>
              <a:headEnd/>
              <a:tailEnd/>
            </a:ln>
          </p:spPr>
          <p:txBody>
            <a:bodyPr lIns="90000" tIns="45000" rIns="90000" bIns="45000"/>
            <a:lstStyle/>
            <a:p>
              <a:r>
                <a:rPr lang="en-US">
                  <a:solidFill>
                    <a:srgbClr val="000000"/>
                  </a:solidFill>
                  <a:latin typeface="Calibri" pitchFamily="34" charset="0"/>
                  <a:sym typeface="Calibri" pitchFamily="34" charset="0"/>
                </a:rPr>
                <a:t>Track</a:t>
              </a:r>
              <a:endParaRPr lang="zh-CN" altLang="en-US">
                <a:solidFill>
                  <a:srgbClr val="000000"/>
                </a:solidFill>
              </a:endParaRPr>
            </a:p>
          </p:txBody>
        </p:sp>
        <p:sp>
          <p:nvSpPr>
            <p:cNvPr id="32" name="CustomShape 29"/>
            <p:cNvSpPr>
              <a:spLocks noChangeArrowheads="1"/>
            </p:cNvSpPr>
            <p:nvPr/>
          </p:nvSpPr>
          <p:spPr bwMode="auto">
            <a:xfrm>
              <a:off x="773113" y="5794375"/>
              <a:ext cx="1477962" cy="365125"/>
            </a:xfrm>
            <a:prstGeom prst="rect">
              <a:avLst/>
            </a:prstGeom>
            <a:noFill/>
            <a:ln w="9525">
              <a:noFill/>
              <a:miter lim="800000"/>
              <a:headEnd/>
              <a:tailEnd/>
            </a:ln>
          </p:spPr>
          <p:txBody>
            <a:bodyPr wrap="none" lIns="90000" tIns="45000" rIns="90000" bIns="45000"/>
            <a:lstStyle/>
            <a:p>
              <a:r>
                <a:rPr lang="en-US">
                  <a:solidFill>
                    <a:srgbClr val="1F497D"/>
                  </a:solidFill>
                  <a:latin typeface="Calibri" pitchFamily="34" charset="0"/>
                  <a:sym typeface="Calibri" pitchFamily="34" charset="0"/>
                </a:rPr>
                <a:t>y = kx + b </a:t>
              </a:r>
              <a:endParaRPr lang="zh-CN" altLang="en-US">
                <a:solidFill>
                  <a:srgbClr val="000000"/>
                </a:solidFill>
              </a:endParaRPr>
            </a:p>
          </p:txBody>
        </p:sp>
        <p:sp>
          <p:nvSpPr>
            <p:cNvPr id="33" name="CustomShape 30"/>
            <p:cNvSpPr>
              <a:spLocks noChangeArrowheads="1"/>
            </p:cNvSpPr>
            <p:nvPr/>
          </p:nvSpPr>
          <p:spPr bwMode="auto">
            <a:xfrm>
              <a:off x="3638550" y="5794375"/>
              <a:ext cx="1660525" cy="365125"/>
            </a:xfrm>
            <a:prstGeom prst="rect">
              <a:avLst/>
            </a:prstGeom>
            <a:noFill/>
            <a:ln w="9525">
              <a:noFill/>
              <a:miter lim="800000"/>
              <a:headEnd/>
              <a:tailEnd/>
            </a:ln>
          </p:spPr>
          <p:txBody>
            <a:bodyPr wrap="none" lIns="90000" tIns="45000" rIns="90000" bIns="45000"/>
            <a:lstStyle/>
            <a:p>
              <a:r>
                <a:rPr lang="en-US">
                  <a:solidFill>
                    <a:srgbClr val="1F497D"/>
                  </a:solidFill>
                  <a:latin typeface="Calibri" pitchFamily="34" charset="0"/>
                  <a:sym typeface="Calibri" pitchFamily="34" charset="0"/>
                </a:rPr>
                <a:t>b = - Xk + Y </a:t>
              </a:r>
              <a:endParaRPr lang="zh-CN" altLang="en-US">
                <a:solidFill>
                  <a:srgbClr val="000000"/>
                </a:solidFill>
              </a:endParaRPr>
            </a:p>
          </p:txBody>
        </p:sp>
        <p:sp>
          <p:nvSpPr>
            <p:cNvPr id="34" name="Line 31"/>
            <p:cNvSpPr>
              <a:spLocks noChangeShapeType="1"/>
            </p:cNvSpPr>
            <p:nvPr/>
          </p:nvSpPr>
          <p:spPr bwMode="auto">
            <a:xfrm flipV="1">
              <a:off x="6438900" y="4149725"/>
              <a:ext cx="1588" cy="1733550"/>
            </a:xfrm>
            <a:prstGeom prst="line">
              <a:avLst/>
            </a:prstGeom>
            <a:noFill/>
            <a:ln w="9360" cmpd="sng">
              <a:solidFill>
                <a:srgbClr val="000000"/>
              </a:solidFill>
              <a:bevel/>
              <a:headEnd/>
              <a:tailEnd type="triangle" w="med" len="med"/>
            </a:ln>
          </p:spPr>
          <p:txBody>
            <a:bodyPr/>
            <a:lstStyle/>
            <a:p>
              <a:endParaRPr lang="zh-CN" altLang="en-US"/>
            </a:p>
          </p:txBody>
        </p:sp>
        <p:sp>
          <p:nvSpPr>
            <p:cNvPr id="35" name="Line 32"/>
            <p:cNvSpPr>
              <a:spLocks noChangeShapeType="1"/>
            </p:cNvSpPr>
            <p:nvPr/>
          </p:nvSpPr>
          <p:spPr bwMode="auto">
            <a:xfrm>
              <a:off x="6438900" y="5883275"/>
              <a:ext cx="2090738" cy="0"/>
            </a:xfrm>
            <a:prstGeom prst="line">
              <a:avLst/>
            </a:prstGeom>
            <a:noFill/>
            <a:ln w="9360" cmpd="sng">
              <a:solidFill>
                <a:srgbClr val="000000"/>
              </a:solidFill>
              <a:bevel/>
              <a:headEnd/>
              <a:tailEnd type="triangle" w="med" len="med"/>
            </a:ln>
          </p:spPr>
          <p:txBody>
            <a:bodyPr/>
            <a:lstStyle/>
            <a:p>
              <a:endParaRPr lang="zh-CN" altLang="en-US"/>
            </a:p>
          </p:txBody>
        </p:sp>
        <p:sp>
          <p:nvSpPr>
            <p:cNvPr id="36" name="CustomShape 33"/>
            <p:cNvSpPr>
              <a:spLocks noChangeArrowheads="1"/>
            </p:cNvSpPr>
            <p:nvPr/>
          </p:nvSpPr>
          <p:spPr bwMode="auto">
            <a:xfrm>
              <a:off x="6661150" y="3825875"/>
              <a:ext cx="2447925" cy="365125"/>
            </a:xfrm>
            <a:prstGeom prst="rect">
              <a:avLst/>
            </a:prstGeom>
            <a:noFill/>
            <a:ln w="9525">
              <a:noFill/>
              <a:miter lim="800000"/>
              <a:headEnd/>
              <a:tailEnd/>
            </a:ln>
          </p:spPr>
          <p:txBody>
            <a:bodyPr lIns="90000" tIns="45000" rIns="90000" bIns="45000"/>
            <a:lstStyle/>
            <a:p>
              <a:r>
                <a:rPr lang="en-US">
                  <a:solidFill>
                    <a:srgbClr val="000000"/>
                  </a:solidFill>
                  <a:latin typeface="Calibri" pitchFamily="34" charset="0"/>
                  <a:sym typeface="Calibri" pitchFamily="34" charset="0"/>
                </a:rPr>
                <a:t>Parameter pace</a:t>
              </a:r>
              <a:endParaRPr lang="zh-CN" altLang="en-US">
                <a:solidFill>
                  <a:srgbClr val="000000"/>
                </a:solidFill>
              </a:endParaRPr>
            </a:p>
          </p:txBody>
        </p:sp>
        <p:sp>
          <p:nvSpPr>
            <p:cNvPr id="37" name="CustomShape 34"/>
            <p:cNvSpPr>
              <a:spLocks noChangeArrowheads="1"/>
            </p:cNvSpPr>
            <p:nvPr/>
          </p:nvSpPr>
          <p:spPr bwMode="auto">
            <a:xfrm>
              <a:off x="8316913" y="5907088"/>
              <a:ext cx="230187" cy="363537"/>
            </a:xfrm>
            <a:prstGeom prst="rect">
              <a:avLst/>
            </a:prstGeom>
            <a:noFill/>
            <a:ln w="9525">
              <a:noFill/>
              <a:miter lim="800000"/>
              <a:headEnd/>
              <a:tailEnd/>
            </a:ln>
          </p:spPr>
          <p:txBody>
            <a:bodyPr lIns="90000" tIns="45000" rIns="90000" bIns="45000"/>
            <a:lstStyle/>
            <a:p>
              <a:r>
                <a:rPr lang="en-US">
                  <a:solidFill>
                    <a:srgbClr val="000000"/>
                  </a:solidFill>
                  <a:latin typeface="Symbol" pitchFamily="18" charset="2"/>
                  <a:sym typeface="Symbol" pitchFamily="18" charset="2"/>
                </a:rPr>
                <a:t>q</a:t>
              </a:r>
              <a:endParaRPr lang="zh-CN" altLang="en-US">
                <a:solidFill>
                  <a:srgbClr val="000000"/>
                </a:solidFill>
              </a:endParaRPr>
            </a:p>
          </p:txBody>
        </p:sp>
        <p:sp>
          <p:nvSpPr>
            <p:cNvPr id="38" name="CustomShape 35"/>
            <p:cNvSpPr>
              <a:spLocks noChangeArrowheads="1"/>
            </p:cNvSpPr>
            <p:nvPr/>
          </p:nvSpPr>
          <p:spPr bwMode="auto">
            <a:xfrm>
              <a:off x="6045200" y="4333875"/>
              <a:ext cx="250825" cy="365125"/>
            </a:xfrm>
            <a:prstGeom prst="rect">
              <a:avLst/>
            </a:prstGeom>
            <a:noFill/>
            <a:ln w="9525">
              <a:noFill/>
              <a:miter lim="800000"/>
              <a:headEnd/>
              <a:tailEnd/>
            </a:ln>
          </p:spPr>
          <p:txBody>
            <a:bodyPr lIns="90000" tIns="45000" rIns="90000" bIns="45000"/>
            <a:lstStyle/>
            <a:p>
              <a:r>
                <a:rPr lang="en-US">
                  <a:solidFill>
                    <a:srgbClr val="000000"/>
                  </a:solidFill>
                  <a:latin typeface="Symbol" pitchFamily="18" charset="2"/>
                  <a:sym typeface="Symbol" pitchFamily="18" charset="2"/>
                </a:rPr>
                <a:t>r</a:t>
              </a:r>
              <a:endParaRPr lang="zh-CN" altLang="en-US">
                <a:solidFill>
                  <a:srgbClr val="000000"/>
                </a:solidFill>
              </a:endParaRPr>
            </a:p>
          </p:txBody>
        </p:sp>
        <p:sp>
          <p:nvSpPr>
            <p:cNvPr id="39" name="CustomShape 36"/>
            <p:cNvSpPr>
              <a:spLocks noChangeArrowheads="1"/>
            </p:cNvSpPr>
            <p:nvPr/>
          </p:nvSpPr>
          <p:spPr bwMode="auto">
            <a:xfrm>
              <a:off x="7596188" y="4257675"/>
              <a:ext cx="1501775" cy="365125"/>
            </a:xfrm>
            <a:prstGeom prst="rect">
              <a:avLst/>
            </a:prstGeom>
            <a:noFill/>
            <a:ln w="9525">
              <a:noFill/>
              <a:miter lim="800000"/>
              <a:headEnd/>
              <a:tailEnd/>
            </a:ln>
          </p:spPr>
          <p:txBody>
            <a:bodyPr lIns="90000" tIns="45000" rIns="90000" bIns="45000"/>
            <a:lstStyle/>
            <a:p>
              <a:r>
                <a:rPr lang="en-US">
                  <a:solidFill>
                    <a:srgbClr val="000000"/>
                  </a:solidFill>
                  <a:latin typeface="Calibri" pitchFamily="34" charset="0"/>
                  <a:sym typeface="Calibri" pitchFamily="34" charset="0"/>
                </a:rPr>
                <a:t>Track</a:t>
              </a:r>
              <a:endParaRPr lang="zh-CN" altLang="en-US">
                <a:solidFill>
                  <a:srgbClr val="000000"/>
                </a:solidFill>
              </a:endParaRPr>
            </a:p>
          </p:txBody>
        </p:sp>
        <p:sp>
          <p:nvSpPr>
            <p:cNvPr id="40" name="CustomShape 37"/>
            <p:cNvSpPr>
              <a:spLocks noChangeArrowheads="1"/>
            </p:cNvSpPr>
            <p:nvPr/>
          </p:nvSpPr>
          <p:spPr bwMode="auto">
            <a:xfrm>
              <a:off x="6316663" y="5867400"/>
              <a:ext cx="1997075" cy="365125"/>
            </a:xfrm>
            <a:prstGeom prst="rect">
              <a:avLst/>
            </a:prstGeom>
            <a:noFill/>
            <a:ln w="9525">
              <a:noFill/>
              <a:miter lim="800000"/>
              <a:headEnd/>
              <a:tailEnd/>
            </a:ln>
          </p:spPr>
          <p:txBody>
            <a:bodyPr wrap="none" lIns="90000" tIns="45000" rIns="90000" bIns="45000"/>
            <a:lstStyle/>
            <a:p>
              <a:r>
                <a:rPr lang="en-US">
                  <a:solidFill>
                    <a:srgbClr val="1F497D"/>
                  </a:solidFill>
                  <a:latin typeface="Calibri" pitchFamily="34" charset="0"/>
                  <a:sym typeface="Calibri" pitchFamily="34" charset="0"/>
                </a:rPr>
                <a:t>ρ=Xcosθ+Ysinθ</a:t>
              </a:r>
              <a:endParaRPr lang="zh-CN" altLang="en-US">
                <a:solidFill>
                  <a:srgbClr val="000000"/>
                </a:solidFill>
              </a:endParaRPr>
            </a:p>
          </p:txBody>
        </p:sp>
        <p:sp>
          <p:nvSpPr>
            <p:cNvPr id="41" name="CustomShape 38"/>
            <p:cNvSpPr>
              <a:spLocks noChangeArrowheads="1"/>
            </p:cNvSpPr>
            <p:nvPr/>
          </p:nvSpPr>
          <p:spPr bwMode="auto">
            <a:xfrm>
              <a:off x="5795963" y="4652963"/>
              <a:ext cx="431800" cy="287337"/>
            </a:xfrm>
            <a:prstGeom prst="rightArrow">
              <a:avLst>
                <a:gd name="adj1" fmla="val 50000"/>
                <a:gd name="adj2" fmla="val 50050"/>
              </a:avLst>
            </a:prstGeom>
            <a:solidFill>
              <a:srgbClr val="4F81BD"/>
            </a:solidFill>
            <a:ln w="25560" cmpd="sng">
              <a:solidFill>
                <a:srgbClr val="3A5F8B"/>
              </a:solidFill>
              <a:bevel/>
              <a:headEnd/>
              <a:tailEnd/>
            </a:ln>
          </p:spPr>
          <p:txBody>
            <a:bodyPr/>
            <a:lstStyle/>
            <a:p>
              <a:endParaRPr lang="zh-CN" altLang="en-US"/>
            </a:p>
          </p:txBody>
        </p:sp>
        <p:sp>
          <p:nvSpPr>
            <p:cNvPr id="42" name="CustomShape 39"/>
            <p:cNvSpPr>
              <a:spLocks noChangeShapeType="1"/>
            </p:cNvSpPr>
            <p:nvPr/>
          </p:nvSpPr>
          <p:spPr bwMode="auto">
            <a:xfrm>
              <a:off x="6445250" y="4437063"/>
              <a:ext cx="2087563" cy="1366837"/>
            </a:xfrm>
            <a:prstGeom prst="curvedConnector3">
              <a:avLst>
                <a:gd name="adj1" fmla="val 50000"/>
              </a:avLst>
            </a:prstGeom>
            <a:noFill/>
            <a:ln w="28440" cmpd="sng">
              <a:solidFill>
                <a:srgbClr val="C0504D"/>
              </a:solidFill>
              <a:bevel/>
              <a:headEnd/>
              <a:tailEnd/>
            </a:ln>
          </p:spPr>
          <p:txBody>
            <a:bodyPr/>
            <a:lstStyle/>
            <a:p>
              <a:endParaRPr lang="zh-CN" altLang="en-US"/>
            </a:p>
          </p:txBody>
        </p:sp>
        <p:sp>
          <p:nvSpPr>
            <p:cNvPr id="43" name="CustomShape 40"/>
            <p:cNvSpPr>
              <a:spLocks noChangeShapeType="1"/>
            </p:cNvSpPr>
            <p:nvPr/>
          </p:nvSpPr>
          <p:spPr bwMode="auto">
            <a:xfrm>
              <a:off x="6445250" y="4508500"/>
              <a:ext cx="2232025" cy="792163"/>
            </a:xfrm>
            <a:prstGeom prst="curvedConnector3">
              <a:avLst>
                <a:gd name="adj1" fmla="val 50000"/>
              </a:avLst>
            </a:prstGeom>
            <a:noFill/>
            <a:ln w="28440" cmpd="sng">
              <a:solidFill>
                <a:srgbClr val="C0504D"/>
              </a:solidFill>
              <a:bevel/>
              <a:headEnd/>
              <a:tailEnd/>
            </a:ln>
          </p:spPr>
          <p:txBody>
            <a:bodyPr/>
            <a:lstStyle/>
            <a:p>
              <a:endParaRPr lang="zh-CN" altLang="en-US"/>
            </a:p>
          </p:txBody>
        </p:sp>
        <p:sp>
          <p:nvSpPr>
            <p:cNvPr id="44" name="CustomShape 41"/>
            <p:cNvSpPr>
              <a:spLocks noChangeShapeType="1"/>
            </p:cNvSpPr>
            <p:nvPr/>
          </p:nvSpPr>
          <p:spPr bwMode="auto">
            <a:xfrm>
              <a:off x="6445250" y="4581525"/>
              <a:ext cx="2232025" cy="358775"/>
            </a:xfrm>
            <a:prstGeom prst="curvedConnector3">
              <a:avLst>
                <a:gd name="adj1" fmla="val 50000"/>
              </a:avLst>
            </a:prstGeom>
            <a:noFill/>
            <a:ln w="28440" cmpd="sng">
              <a:solidFill>
                <a:srgbClr val="C0504D"/>
              </a:solidFill>
              <a:bevel/>
              <a:headEnd/>
              <a:tailEnd/>
            </a:ln>
          </p:spPr>
          <p:txBody>
            <a:bodyPr/>
            <a:lstStyle/>
            <a:p>
              <a:endParaRPr lang="zh-CN" altLang="en-US"/>
            </a:p>
          </p:txBody>
        </p:sp>
        <p:sp>
          <p:nvSpPr>
            <p:cNvPr id="45" name="CustomShape 42"/>
            <p:cNvSpPr>
              <a:spLocks noChangeShapeType="1"/>
            </p:cNvSpPr>
            <p:nvPr/>
          </p:nvSpPr>
          <p:spPr bwMode="auto">
            <a:xfrm flipV="1">
              <a:off x="6445250" y="4433888"/>
              <a:ext cx="1150938" cy="498475"/>
            </a:xfrm>
            <a:prstGeom prst="curvedConnector3">
              <a:avLst>
                <a:gd name="adj1" fmla="val 50000"/>
              </a:avLst>
            </a:prstGeom>
            <a:noFill/>
            <a:ln w="28440" cmpd="sng">
              <a:solidFill>
                <a:srgbClr val="C0504D"/>
              </a:solidFill>
              <a:bevel/>
              <a:headEnd/>
              <a:tailEnd/>
            </a:ln>
          </p:spPr>
          <p:txBody>
            <a:bodyPr/>
            <a:lstStyle/>
            <a:p>
              <a:endParaRPr lang="zh-CN" altLang="en-US"/>
            </a:p>
          </p:txBody>
        </p:sp>
        <p:sp>
          <p:nvSpPr>
            <p:cNvPr id="46" name="CustomShape 43"/>
            <p:cNvSpPr>
              <a:spLocks noChangeShapeType="1"/>
            </p:cNvSpPr>
            <p:nvPr/>
          </p:nvSpPr>
          <p:spPr bwMode="auto">
            <a:xfrm>
              <a:off x="6445250" y="4292600"/>
              <a:ext cx="1800225" cy="1584325"/>
            </a:xfrm>
            <a:prstGeom prst="curvedConnector3">
              <a:avLst>
                <a:gd name="adj1" fmla="val 50000"/>
              </a:avLst>
            </a:prstGeom>
            <a:noFill/>
            <a:ln w="28440" cmpd="sng">
              <a:solidFill>
                <a:srgbClr val="C0504D"/>
              </a:solidFill>
              <a:bevel/>
              <a:headEnd/>
              <a:tailEnd/>
            </a:ln>
          </p:spPr>
          <p:txBody>
            <a:bodyPr/>
            <a:lstStyle/>
            <a:p>
              <a:endParaRPr lang="zh-CN" altLang="en-US"/>
            </a:p>
          </p:txBody>
        </p:sp>
        <p:sp>
          <p:nvSpPr>
            <p:cNvPr id="47" name="Line 44"/>
            <p:cNvSpPr>
              <a:spLocks noChangeShapeType="1"/>
            </p:cNvSpPr>
            <p:nvPr/>
          </p:nvSpPr>
          <p:spPr bwMode="auto">
            <a:xfrm flipH="1">
              <a:off x="7092950" y="4476750"/>
              <a:ext cx="603250" cy="104775"/>
            </a:xfrm>
            <a:prstGeom prst="line">
              <a:avLst/>
            </a:prstGeom>
            <a:noFill/>
            <a:ln w="9360" cmpd="sng">
              <a:solidFill>
                <a:srgbClr val="000000"/>
              </a:solidFill>
              <a:bevel/>
              <a:headEnd/>
              <a:tailEnd type="triangle" w="med" len="med"/>
            </a:ln>
          </p:spPr>
          <p:txBody>
            <a:bodyPr/>
            <a:lstStyle/>
            <a:p>
              <a:endParaRPr lang="zh-CN" altLang="en-US"/>
            </a:p>
          </p:txBody>
        </p:sp>
      </p:grpSp>
      <p:sp>
        <p:nvSpPr>
          <p:cNvPr id="3" name="标题 2">
            <a:extLst>
              <a:ext uri="{FF2B5EF4-FFF2-40B4-BE49-F238E27FC236}">
                <a16:creationId xmlns:a16="http://schemas.microsoft.com/office/drawing/2014/main" id="{9D8C6BE8-AA8B-47F1-9EC5-65B6AF8A11F7}"/>
              </a:ext>
            </a:extLst>
          </p:cNvPr>
          <p:cNvSpPr>
            <a:spLocks noGrp="1"/>
          </p:cNvSpPr>
          <p:nvPr>
            <p:ph type="title"/>
          </p:nvPr>
        </p:nvSpPr>
        <p:spPr/>
        <p:txBody>
          <a:bodyPr/>
          <a:lstStyle/>
          <a:p>
            <a:r>
              <a:rPr lang="zh-CN" altLang="en-US" dirty="0"/>
              <a:t>径迹寻找 </a:t>
            </a:r>
            <a:r>
              <a:rPr lang="en-US" altLang="zh-CN" dirty="0"/>
              <a:t>-- Hough</a:t>
            </a:r>
            <a:r>
              <a:rPr lang="zh-CN" altLang="en-US" dirty="0"/>
              <a:t>变换</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Hough transform</a:t>
            </a:r>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47</a:t>
            </a:fld>
            <a:endParaRPr lang="zh-CN" altLang="en-US"/>
          </a:p>
        </p:txBody>
      </p:sp>
      <p:pic>
        <p:nvPicPr>
          <p:cNvPr id="47107" name="Picture 3"/>
          <p:cNvPicPr>
            <a:picLocks noChangeAspect="1" noChangeArrowheads="1"/>
          </p:cNvPicPr>
          <p:nvPr/>
        </p:nvPicPr>
        <p:blipFill>
          <a:blip r:embed="rId2" cstate="print"/>
          <a:srcRect/>
          <a:stretch>
            <a:fillRect/>
          </a:stretch>
        </p:blipFill>
        <p:spPr bwMode="auto">
          <a:xfrm>
            <a:off x="1631504" y="1268760"/>
            <a:ext cx="8919086" cy="4824536"/>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6D2FE69-190E-42DC-8D64-9F5DA03DA6F4}"/>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C39E92B1-636A-49C7-ABB3-9DE1B61B9BD7}"/>
              </a:ext>
            </a:extLst>
          </p:cNvPr>
          <p:cNvSpPr>
            <a:spLocks noGrp="1"/>
          </p:cNvSpPr>
          <p:nvPr>
            <p:ph type="sldNum" sz="quarter" idx="12"/>
          </p:nvPr>
        </p:nvSpPr>
        <p:spPr/>
        <p:txBody>
          <a:bodyPr/>
          <a:lstStyle/>
          <a:p>
            <a:fld id="{0C913308-F349-4B6D-A68A-DD1791B4A57B}" type="slidenum">
              <a:rPr lang="zh-CN" altLang="en-US" smtClean="0"/>
              <a:pPr/>
              <a:t>48</a:t>
            </a:fld>
            <a:endParaRPr lang="zh-CN" altLang="en-US" dirty="0"/>
          </a:p>
        </p:txBody>
      </p:sp>
      <p:pic>
        <p:nvPicPr>
          <p:cNvPr id="6" name="图片 5">
            <a:extLst>
              <a:ext uri="{FF2B5EF4-FFF2-40B4-BE49-F238E27FC236}">
                <a16:creationId xmlns:a16="http://schemas.microsoft.com/office/drawing/2014/main" id="{96733560-4B99-47F2-93FF-9144488DC415}"/>
              </a:ext>
            </a:extLst>
          </p:cNvPr>
          <p:cNvPicPr>
            <a:picLocks noChangeAspect="1"/>
          </p:cNvPicPr>
          <p:nvPr/>
        </p:nvPicPr>
        <p:blipFill rotWithShape="1">
          <a:blip r:embed="rId2"/>
          <a:srcRect b="31062"/>
          <a:stretch/>
        </p:blipFill>
        <p:spPr>
          <a:xfrm>
            <a:off x="2063553" y="1340768"/>
            <a:ext cx="7888877" cy="4896544"/>
          </a:xfrm>
          <a:prstGeom prst="rect">
            <a:avLst/>
          </a:prstGeom>
          <a:noFill/>
        </p:spPr>
      </p:pic>
      <p:sp>
        <p:nvSpPr>
          <p:cNvPr id="7" name="文本框 6">
            <a:extLst>
              <a:ext uri="{FF2B5EF4-FFF2-40B4-BE49-F238E27FC236}">
                <a16:creationId xmlns:a16="http://schemas.microsoft.com/office/drawing/2014/main" id="{AE4F1FC6-D173-410B-BAA7-A5C15FBC4065}"/>
              </a:ext>
            </a:extLst>
          </p:cNvPr>
          <p:cNvSpPr txBox="1"/>
          <p:nvPr/>
        </p:nvSpPr>
        <p:spPr>
          <a:xfrm>
            <a:off x="8300883" y="3644211"/>
            <a:ext cx="1872208" cy="369332"/>
          </a:xfrm>
          <a:prstGeom prst="rect">
            <a:avLst/>
          </a:prstGeom>
          <a:noFill/>
        </p:spPr>
        <p:txBody>
          <a:bodyPr wrap="square" rtlCol="0">
            <a:spAutoFit/>
          </a:bodyPr>
          <a:lstStyle/>
          <a:p>
            <a:r>
              <a:rPr lang="en-US" altLang="zh-CN" dirty="0">
                <a:solidFill>
                  <a:schemeClr val="accent6">
                    <a:lumMod val="75000"/>
                  </a:schemeClr>
                </a:solidFill>
              </a:rPr>
              <a:t>Kalman</a:t>
            </a:r>
            <a:r>
              <a:rPr lang="zh-CN" altLang="en-US" dirty="0">
                <a:solidFill>
                  <a:schemeClr val="accent6">
                    <a:lumMod val="75000"/>
                  </a:schemeClr>
                </a:solidFill>
              </a:rPr>
              <a:t>径迹拟合</a:t>
            </a:r>
          </a:p>
        </p:txBody>
      </p:sp>
      <p:sp>
        <p:nvSpPr>
          <p:cNvPr id="8" name="椭圆 7">
            <a:extLst>
              <a:ext uri="{FF2B5EF4-FFF2-40B4-BE49-F238E27FC236}">
                <a16:creationId xmlns:a16="http://schemas.microsoft.com/office/drawing/2014/main" id="{53CD90B5-F654-4142-8727-E4FFC1412D33}"/>
              </a:ext>
            </a:extLst>
          </p:cNvPr>
          <p:cNvSpPr/>
          <p:nvPr/>
        </p:nvSpPr>
        <p:spPr>
          <a:xfrm>
            <a:off x="1809860" y="3700268"/>
            <a:ext cx="6370527" cy="36453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8525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F047-6A15-014F-BB08-C9BAAE3EDF44}"/>
              </a:ext>
            </a:extLst>
          </p:cNvPr>
          <p:cNvSpPr>
            <a:spLocks noGrp="1"/>
          </p:cNvSpPr>
          <p:nvPr>
            <p:ph type="title"/>
          </p:nvPr>
        </p:nvSpPr>
        <p:spPr/>
        <p:txBody>
          <a:bodyPr/>
          <a:lstStyle/>
          <a:p>
            <a:r>
              <a:rPr lang="zh-CN" altLang="en-US" dirty="0"/>
              <a:t>径迹拟合</a:t>
            </a:r>
            <a:r>
              <a:rPr lang="en-US" altLang="zh-CN" dirty="0"/>
              <a:t>—</a:t>
            </a:r>
            <a:r>
              <a:rPr lang="zh-CN" altLang="en-US" dirty="0"/>
              <a:t>简单例子</a:t>
            </a:r>
            <a:endParaRPr lang="en-US" dirty="0"/>
          </a:p>
        </p:txBody>
      </p:sp>
      <p:sp>
        <p:nvSpPr>
          <p:cNvPr id="3" name="Slide Number Placeholder 2">
            <a:extLst>
              <a:ext uri="{FF2B5EF4-FFF2-40B4-BE49-F238E27FC236}">
                <a16:creationId xmlns:a16="http://schemas.microsoft.com/office/drawing/2014/main" id="{5CE3E846-9925-0245-AEAA-894D7D75BB37}"/>
              </a:ext>
            </a:extLst>
          </p:cNvPr>
          <p:cNvSpPr>
            <a:spLocks noGrp="1"/>
          </p:cNvSpPr>
          <p:nvPr>
            <p:ph type="sldNum" sz="quarter" idx="12"/>
          </p:nvPr>
        </p:nvSpPr>
        <p:spPr/>
        <p:txBody>
          <a:bodyPr/>
          <a:lstStyle/>
          <a:p>
            <a:fld id="{0C913308-F349-4B6D-A68A-DD1791B4A57B}" type="slidenum">
              <a:rPr lang="zh-CN" altLang="en-US" smtClean="0"/>
              <a:pPr/>
              <a:t>49</a:t>
            </a:fld>
            <a:endParaRPr lang="zh-CN" altLang="en-US" dirty="0"/>
          </a:p>
        </p:txBody>
      </p:sp>
      <p:grpSp>
        <p:nvGrpSpPr>
          <p:cNvPr id="35" name="Group 34">
            <a:extLst>
              <a:ext uri="{FF2B5EF4-FFF2-40B4-BE49-F238E27FC236}">
                <a16:creationId xmlns:a16="http://schemas.microsoft.com/office/drawing/2014/main" id="{BE1FC03A-5754-794F-AB49-55360E2E638B}"/>
              </a:ext>
            </a:extLst>
          </p:cNvPr>
          <p:cNvGrpSpPr/>
          <p:nvPr/>
        </p:nvGrpSpPr>
        <p:grpSpPr>
          <a:xfrm>
            <a:off x="2747631" y="1732167"/>
            <a:ext cx="6552725" cy="3090135"/>
            <a:chOff x="1223630" y="1732166"/>
            <a:chExt cx="6552725" cy="3090135"/>
          </a:xfrm>
        </p:grpSpPr>
        <p:cxnSp>
          <p:nvCxnSpPr>
            <p:cNvPr id="4" name="Straight Arrow Connector 3">
              <a:extLst>
                <a:ext uri="{FF2B5EF4-FFF2-40B4-BE49-F238E27FC236}">
                  <a16:creationId xmlns:a16="http://schemas.microsoft.com/office/drawing/2014/main" id="{CD835D6E-6BBD-0F44-9894-F3F852D4C0A8}"/>
                </a:ext>
              </a:extLst>
            </p:cNvPr>
            <p:cNvCxnSpPr>
              <a:cxnSpLocks/>
            </p:cNvCxnSpPr>
            <p:nvPr/>
          </p:nvCxnSpPr>
          <p:spPr>
            <a:xfrm>
              <a:off x="1403648" y="4293096"/>
              <a:ext cx="61206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451577A-5B69-4B4E-BF23-9BD35A1025A0}"/>
                </a:ext>
              </a:extLst>
            </p:cNvPr>
            <p:cNvCxnSpPr>
              <a:cxnSpLocks/>
            </p:cNvCxnSpPr>
            <p:nvPr/>
          </p:nvCxnSpPr>
          <p:spPr>
            <a:xfrm flipV="1">
              <a:off x="1556048" y="1916832"/>
              <a:ext cx="0" cy="2528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26">
              <a:extLst>
                <a:ext uri="{FF2B5EF4-FFF2-40B4-BE49-F238E27FC236}">
                  <a16:creationId xmlns:a16="http://schemas.microsoft.com/office/drawing/2014/main" id="{1EA80E73-F39A-C644-9BE4-EBF42F896295}"/>
                </a:ext>
              </a:extLst>
            </p:cNvPr>
            <p:cNvSpPr txBox="1"/>
            <p:nvPr/>
          </p:nvSpPr>
          <p:spPr>
            <a:xfrm>
              <a:off x="7272300" y="4393143"/>
              <a:ext cx="504055" cy="369332"/>
            </a:xfrm>
            <a:prstGeom prst="rect">
              <a:avLst/>
            </a:prstGeom>
            <a:noFill/>
          </p:spPr>
          <p:txBody>
            <a:bodyPr wrap="square" rtlCol="0">
              <a:spAutoFit/>
            </a:bodyPr>
            <a:lstStyle/>
            <a:p>
              <a:r>
                <a:rPr lang="en-US" altLang="zh-CN" dirty="0"/>
                <a:t>x</a:t>
              </a:r>
              <a:endParaRPr lang="zh-CN" altLang="en-US" dirty="0"/>
            </a:p>
          </p:txBody>
        </p:sp>
        <p:sp>
          <p:nvSpPr>
            <p:cNvPr id="13" name="文本框 31">
              <a:extLst>
                <a:ext uri="{FF2B5EF4-FFF2-40B4-BE49-F238E27FC236}">
                  <a16:creationId xmlns:a16="http://schemas.microsoft.com/office/drawing/2014/main" id="{6E0763CF-A64F-A94B-B6D9-875BF712A8DD}"/>
                </a:ext>
              </a:extLst>
            </p:cNvPr>
            <p:cNvSpPr txBox="1"/>
            <p:nvPr/>
          </p:nvSpPr>
          <p:spPr>
            <a:xfrm>
              <a:off x="1259632" y="1732166"/>
              <a:ext cx="504055" cy="369332"/>
            </a:xfrm>
            <a:prstGeom prst="rect">
              <a:avLst/>
            </a:prstGeom>
            <a:noFill/>
          </p:spPr>
          <p:txBody>
            <a:bodyPr wrap="square" rtlCol="0">
              <a:spAutoFit/>
            </a:bodyPr>
            <a:lstStyle/>
            <a:p>
              <a:r>
                <a:rPr lang="en-US" altLang="zh-CN" dirty="0"/>
                <a:t>y</a:t>
              </a:r>
              <a:endParaRPr lang="zh-CN" altLang="en-US" dirty="0"/>
            </a:p>
          </p:txBody>
        </p:sp>
        <p:sp>
          <p:nvSpPr>
            <p:cNvPr id="17" name="Rectangle 16">
              <a:extLst>
                <a:ext uri="{FF2B5EF4-FFF2-40B4-BE49-F238E27FC236}">
                  <a16:creationId xmlns:a16="http://schemas.microsoft.com/office/drawing/2014/main" id="{45E01EB6-43C1-2143-BFE4-8284B72EA606}"/>
                </a:ext>
              </a:extLst>
            </p:cNvPr>
            <p:cNvSpPr/>
            <p:nvPr/>
          </p:nvSpPr>
          <p:spPr>
            <a:xfrm>
              <a:off x="2483768" y="2384884"/>
              <a:ext cx="144016" cy="19082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06D611-A322-0044-B5FF-ED2382B7C3BA}"/>
                </a:ext>
              </a:extLst>
            </p:cNvPr>
            <p:cNvSpPr/>
            <p:nvPr/>
          </p:nvSpPr>
          <p:spPr>
            <a:xfrm>
              <a:off x="3415069" y="2378677"/>
              <a:ext cx="144016" cy="19082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E426D6-3F3B-5D4F-8C64-2B3D9E7E9F2A}"/>
                </a:ext>
              </a:extLst>
            </p:cNvPr>
            <p:cNvSpPr/>
            <p:nvPr/>
          </p:nvSpPr>
          <p:spPr>
            <a:xfrm>
              <a:off x="4430385" y="2384884"/>
              <a:ext cx="144016" cy="19082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B6DFD2C-3367-A140-87FE-9E2EA207D5CC}"/>
                </a:ext>
              </a:extLst>
            </p:cNvPr>
            <p:cNvSpPr/>
            <p:nvPr/>
          </p:nvSpPr>
          <p:spPr>
            <a:xfrm>
              <a:off x="5485487" y="2384884"/>
              <a:ext cx="144016" cy="19082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B316C4-5EF5-0B46-9E60-F6D1673260CB}"/>
                </a:ext>
              </a:extLst>
            </p:cNvPr>
            <p:cNvSpPr/>
            <p:nvPr/>
          </p:nvSpPr>
          <p:spPr>
            <a:xfrm>
              <a:off x="6468581" y="2378677"/>
              <a:ext cx="144016" cy="19082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AD489B0-8611-5B44-B371-6CD33985824B}"/>
                </a:ext>
              </a:extLst>
            </p:cNvPr>
            <p:cNvCxnSpPr>
              <a:cxnSpLocks/>
            </p:cNvCxnSpPr>
            <p:nvPr/>
          </p:nvCxnSpPr>
          <p:spPr>
            <a:xfrm flipV="1">
              <a:off x="1223630" y="2793502"/>
              <a:ext cx="6220306" cy="11521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1E01A21-AFBC-CB46-A459-550FD4765BD1}"/>
                </a:ext>
              </a:extLst>
            </p:cNvPr>
            <p:cNvSpPr/>
            <p:nvPr/>
          </p:nvSpPr>
          <p:spPr>
            <a:xfrm>
              <a:off x="3446646" y="3369566"/>
              <a:ext cx="72008" cy="2867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B83AF57-2F59-BD4D-B6EA-8CE9ABAFC75D}"/>
                </a:ext>
              </a:extLst>
            </p:cNvPr>
            <p:cNvSpPr/>
            <p:nvPr/>
          </p:nvSpPr>
          <p:spPr>
            <a:xfrm>
              <a:off x="2534915" y="3508334"/>
              <a:ext cx="72008" cy="2867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2619D5D-18FD-B24F-AA36-8B596950CBA7}"/>
                </a:ext>
              </a:extLst>
            </p:cNvPr>
            <p:cNvSpPr/>
            <p:nvPr/>
          </p:nvSpPr>
          <p:spPr>
            <a:xfrm>
              <a:off x="4460547" y="3192796"/>
              <a:ext cx="72008" cy="2867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6F2612-DBF4-9A46-8D3D-23B86AB54C59}"/>
                </a:ext>
              </a:extLst>
            </p:cNvPr>
            <p:cNvSpPr/>
            <p:nvPr/>
          </p:nvSpPr>
          <p:spPr>
            <a:xfrm>
              <a:off x="5518698" y="3005458"/>
              <a:ext cx="72008" cy="2867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B78A093-C578-3C4A-9E18-F3FB7BF78743}"/>
                </a:ext>
              </a:extLst>
            </p:cNvPr>
            <p:cNvSpPr/>
            <p:nvPr/>
          </p:nvSpPr>
          <p:spPr>
            <a:xfrm>
              <a:off x="6504585" y="2787295"/>
              <a:ext cx="72008" cy="2867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011784F-D965-1646-AA9A-12B91A2BCE77}"/>
                </a:ext>
              </a:extLst>
            </p:cNvPr>
            <p:cNvSpPr txBox="1"/>
            <p:nvPr/>
          </p:nvSpPr>
          <p:spPr>
            <a:xfrm>
              <a:off x="2339752" y="4445496"/>
              <a:ext cx="504056" cy="369332"/>
            </a:xfrm>
            <a:prstGeom prst="rect">
              <a:avLst/>
            </a:prstGeom>
            <a:noFill/>
          </p:spPr>
          <p:txBody>
            <a:bodyPr wrap="square" rtlCol="0">
              <a:spAutoFit/>
            </a:bodyPr>
            <a:lstStyle/>
            <a:p>
              <a:r>
                <a:rPr lang="en-US" dirty="0"/>
                <a:t>x0</a:t>
              </a:r>
            </a:p>
          </p:txBody>
        </p:sp>
        <p:sp>
          <p:nvSpPr>
            <p:cNvPr id="29" name="TextBox 28">
              <a:extLst>
                <a:ext uri="{FF2B5EF4-FFF2-40B4-BE49-F238E27FC236}">
                  <a16:creationId xmlns:a16="http://schemas.microsoft.com/office/drawing/2014/main" id="{E08484AF-7043-5444-B3D7-44D0061AE074}"/>
                </a:ext>
              </a:extLst>
            </p:cNvPr>
            <p:cNvSpPr txBox="1"/>
            <p:nvPr/>
          </p:nvSpPr>
          <p:spPr>
            <a:xfrm>
              <a:off x="3307057" y="4452969"/>
              <a:ext cx="504056" cy="369332"/>
            </a:xfrm>
            <a:prstGeom prst="rect">
              <a:avLst/>
            </a:prstGeom>
            <a:noFill/>
          </p:spPr>
          <p:txBody>
            <a:bodyPr wrap="square" rtlCol="0">
              <a:spAutoFit/>
            </a:bodyPr>
            <a:lstStyle/>
            <a:p>
              <a:r>
                <a:rPr lang="en-US" dirty="0"/>
                <a:t>x1</a:t>
              </a:r>
            </a:p>
          </p:txBody>
        </p:sp>
        <p:sp>
          <p:nvSpPr>
            <p:cNvPr id="30" name="TextBox 29">
              <a:extLst>
                <a:ext uri="{FF2B5EF4-FFF2-40B4-BE49-F238E27FC236}">
                  <a16:creationId xmlns:a16="http://schemas.microsoft.com/office/drawing/2014/main" id="{FB31E133-7873-6A4B-8B1E-FC3E636843A4}"/>
                </a:ext>
              </a:extLst>
            </p:cNvPr>
            <p:cNvSpPr txBox="1"/>
            <p:nvPr/>
          </p:nvSpPr>
          <p:spPr>
            <a:xfrm>
              <a:off x="4322373" y="4442725"/>
              <a:ext cx="504056" cy="369332"/>
            </a:xfrm>
            <a:prstGeom prst="rect">
              <a:avLst/>
            </a:prstGeom>
            <a:noFill/>
          </p:spPr>
          <p:txBody>
            <a:bodyPr wrap="square" rtlCol="0">
              <a:spAutoFit/>
            </a:bodyPr>
            <a:lstStyle/>
            <a:p>
              <a:r>
                <a:rPr lang="en-US" dirty="0"/>
                <a:t>x2</a:t>
              </a:r>
            </a:p>
          </p:txBody>
        </p:sp>
        <p:sp>
          <p:nvSpPr>
            <p:cNvPr id="31" name="TextBox 30">
              <a:extLst>
                <a:ext uri="{FF2B5EF4-FFF2-40B4-BE49-F238E27FC236}">
                  <a16:creationId xmlns:a16="http://schemas.microsoft.com/office/drawing/2014/main" id="{BB65DCEE-DE16-5C44-8296-3996E2D8F4AD}"/>
                </a:ext>
              </a:extLst>
            </p:cNvPr>
            <p:cNvSpPr txBox="1"/>
            <p:nvPr/>
          </p:nvSpPr>
          <p:spPr>
            <a:xfrm>
              <a:off x="5358104" y="4442725"/>
              <a:ext cx="504056" cy="369332"/>
            </a:xfrm>
            <a:prstGeom prst="rect">
              <a:avLst/>
            </a:prstGeom>
            <a:noFill/>
          </p:spPr>
          <p:txBody>
            <a:bodyPr wrap="square" rtlCol="0">
              <a:spAutoFit/>
            </a:bodyPr>
            <a:lstStyle/>
            <a:p>
              <a:r>
                <a:rPr lang="en-US" dirty="0"/>
                <a:t>x3</a:t>
              </a:r>
            </a:p>
          </p:txBody>
        </p:sp>
        <p:sp>
          <p:nvSpPr>
            <p:cNvPr id="32" name="TextBox 31">
              <a:extLst>
                <a:ext uri="{FF2B5EF4-FFF2-40B4-BE49-F238E27FC236}">
                  <a16:creationId xmlns:a16="http://schemas.microsoft.com/office/drawing/2014/main" id="{805AD3CD-5274-5E46-A355-49275DEA20F7}"/>
                </a:ext>
              </a:extLst>
            </p:cNvPr>
            <p:cNvSpPr txBox="1"/>
            <p:nvPr/>
          </p:nvSpPr>
          <p:spPr>
            <a:xfrm>
              <a:off x="6384317" y="4442725"/>
              <a:ext cx="504056" cy="369332"/>
            </a:xfrm>
            <a:prstGeom prst="rect">
              <a:avLst/>
            </a:prstGeom>
            <a:noFill/>
          </p:spPr>
          <p:txBody>
            <a:bodyPr wrap="square" rtlCol="0">
              <a:spAutoFit/>
            </a:bodyPr>
            <a:lstStyle/>
            <a:p>
              <a:r>
                <a:rPr lang="en-US" dirty="0"/>
                <a:t>x4</a:t>
              </a:r>
            </a:p>
          </p:txBody>
        </p:sp>
      </p:grpSp>
      <p:sp>
        <p:nvSpPr>
          <p:cNvPr id="36" name="CustomShape 29">
            <a:extLst>
              <a:ext uri="{FF2B5EF4-FFF2-40B4-BE49-F238E27FC236}">
                <a16:creationId xmlns:a16="http://schemas.microsoft.com/office/drawing/2014/main" id="{E5D90CAB-C221-484E-9246-4336740DB3F6}"/>
              </a:ext>
            </a:extLst>
          </p:cNvPr>
          <p:cNvSpPr>
            <a:spLocks noChangeArrowheads="1"/>
          </p:cNvSpPr>
          <p:nvPr/>
        </p:nvSpPr>
        <p:spPr bwMode="auto">
          <a:xfrm>
            <a:off x="3315862" y="5798037"/>
            <a:ext cx="1742330" cy="540060"/>
          </a:xfrm>
          <a:prstGeom prst="rect">
            <a:avLst/>
          </a:prstGeom>
          <a:noFill/>
          <a:ln w="9525">
            <a:noFill/>
            <a:miter lim="800000"/>
            <a:headEnd/>
            <a:tailEnd/>
          </a:ln>
        </p:spPr>
        <p:txBody>
          <a:bodyPr wrap="none" lIns="90000" tIns="45000" rIns="90000" bIns="45000"/>
          <a:lstStyle/>
          <a:p>
            <a:r>
              <a:rPr lang="en-US" sz="2400" dirty="0">
                <a:solidFill>
                  <a:srgbClr val="1F497D"/>
                </a:solidFill>
                <a:latin typeface="Calibri" pitchFamily="34" charset="0"/>
                <a:sym typeface="Calibri" pitchFamily="34" charset="0"/>
              </a:rPr>
              <a:t>y = </a:t>
            </a:r>
            <a:r>
              <a:rPr lang="en-US" sz="2400" dirty="0" err="1">
                <a:solidFill>
                  <a:srgbClr val="C00000"/>
                </a:solidFill>
                <a:latin typeface="Calibri" pitchFamily="34" charset="0"/>
                <a:sym typeface="Calibri" pitchFamily="34" charset="0"/>
              </a:rPr>
              <a:t>k</a:t>
            </a:r>
            <a:r>
              <a:rPr lang="en-US" sz="2400" dirty="0" err="1">
                <a:solidFill>
                  <a:srgbClr val="1F497D"/>
                </a:solidFill>
                <a:latin typeface="Calibri" pitchFamily="34" charset="0"/>
                <a:sym typeface="Calibri" pitchFamily="34" charset="0"/>
              </a:rPr>
              <a:t>x</a:t>
            </a:r>
            <a:r>
              <a:rPr lang="en-US" sz="2400" dirty="0">
                <a:solidFill>
                  <a:srgbClr val="1F497D"/>
                </a:solidFill>
                <a:latin typeface="Calibri" pitchFamily="34" charset="0"/>
                <a:sym typeface="Calibri" pitchFamily="34" charset="0"/>
              </a:rPr>
              <a:t> + </a:t>
            </a:r>
            <a:r>
              <a:rPr lang="en-US" sz="2400" dirty="0">
                <a:solidFill>
                  <a:srgbClr val="C00000"/>
                </a:solidFill>
                <a:latin typeface="Calibri" pitchFamily="34" charset="0"/>
                <a:sym typeface="Calibri" pitchFamily="34" charset="0"/>
              </a:rPr>
              <a:t>b</a:t>
            </a:r>
            <a:r>
              <a:rPr lang="en-US" sz="2400" dirty="0">
                <a:solidFill>
                  <a:srgbClr val="1F497D"/>
                </a:solidFill>
                <a:latin typeface="Calibri" pitchFamily="34" charset="0"/>
                <a:sym typeface="Calibri" pitchFamily="34" charset="0"/>
              </a:rPr>
              <a:t> </a:t>
            </a:r>
            <a:endParaRPr lang="zh-CN" altLang="en-US" sz="2400" dirty="0">
              <a:solidFill>
                <a:srgbClr val="000000"/>
              </a:solidFill>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E8154D3-7727-9B47-95FD-050995CFFDED}"/>
                  </a:ext>
                </a:extLst>
              </p:cNvPr>
              <p:cNvSpPr txBox="1"/>
              <p:nvPr/>
            </p:nvSpPr>
            <p:spPr>
              <a:xfrm>
                <a:off x="6535475" y="5678505"/>
                <a:ext cx="2669770"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𝜒</m:t>
                          </m:r>
                        </m:e>
                        <m:sup>
                          <m:r>
                            <a:rPr lang="en-US" i="1">
                              <a:latin typeface="Cambria Math" panose="02040503050406030204" pitchFamily="18" charset="0"/>
                            </a:rPr>
                            <m:t>2</m:t>
                          </m:r>
                        </m:sup>
                      </m:sSup>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=0</m:t>
                          </m:r>
                        </m:sub>
                        <m:sup>
                          <m:r>
                            <a:rPr lang="en-US" i="1">
                              <a:latin typeface="Cambria Math" panose="02040503050406030204" pitchFamily="18" charset="0"/>
                            </a:rPr>
                            <m:t>𝑁</m:t>
                          </m:r>
                        </m:sup>
                        <m:e>
                          <m:sSup>
                            <m:sSupPr>
                              <m:ctrlPr>
                                <a:rPr lang="en-US" i="1">
                                  <a:latin typeface="Cambria Math" panose="02040503050406030204" pitchFamily="18" charset="0"/>
                                </a:rPr>
                              </m:ctrlPr>
                            </m:sSupPr>
                            <m:e>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r>
                                    <a:rPr lang="en-US" i="1">
                                      <a:solidFill>
                                        <a:srgbClr val="C00000"/>
                                      </a:solidFill>
                                      <a:latin typeface="Cambria Math" panose="02040503050406030204" pitchFamily="18" charset="0"/>
                                    </a:rPr>
                                    <m:t>𝑘</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r>
                                    <a:rPr lang="en-US" i="1">
                                      <a:solidFill>
                                        <a:srgbClr val="C00000"/>
                                      </a:solidFill>
                                      <a:latin typeface="Cambria Math" panose="02040503050406030204" pitchFamily="18" charset="0"/>
                                    </a:rPr>
                                    <m:t>𝑏</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𝑖</m:t>
                                      </m:r>
                                    </m:sub>
                                  </m:sSub>
                                </m:den>
                              </m:f>
                              <m:r>
                                <a:rPr lang="en-US" i="1">
                                  <a:latin typeface="Cambria Math" panose="02040503050406030204" pitchFamily="18" charset="0"/>
                                </a:rPr>
                                <m:t>)</m:t>
                              </m:r>
                            </m:e>
                            <m:sup>
                              <m:r>
                                <a:rPr lang="en-US" i="1">
                                  <a:latin typeface="Cambria Math" panose="02040503050406030204" pitchFamily="18" charset="0"/>
                                </a:rPr>
                                <m:t>2</m:t>
                              </m:r>
                            </m:sup>
                          </m:sSup>
                        </m:e>
                      </m:nary>
                    </m:oMath>
                  </m:oMathPara>
                </a14:m>
                <a:endParaRPr lang="en-US" dirty="0"/>
              </a:p>
            </p:txBody>
          </p:sp>
        </mc:Choice>
        <mc:Fallback xmlns="">
          <p:sp>
            <p:nvSpPr>
              <p:cNvPr id="38" name="TextBox 37">
                <a:extLst>
                  <a:ext uri="{FF2B5EF4-FFF2-40B4-BE49-F238E27FC236}">
                    <a16:creationId xmlns:a16="http://schemas.microsoft.com/office/drawing/2014/main" id="{FE8154D3-7727-9B47-95FD-050995CFFDED}"/>
                  </a:ext>
                </a:extLst>
              </p:cNvPr>
              <p:cNvSpPr txBox="1">
                <a:spLocks noRot="1" noChangeAspect="1" noMove="1" noResize="1" noEditPoints="1" noAdjustHandles="1" noChangeArrowheads="1" noChangeShapeType="1" noTextEdit="1"/>
              </p:cNvSpPr>
              <p:nvPr/>
            </p:nvSpPr>
            <p:spPr>
              <a:xfrm>
                <a:off x="6535475" y="5678505"/>
                <a:ext cx="2669770" cy="779124"/>
              </a:xfrm>
              <a:prstGeom prst="rect">
                <a:avLst/>
              </a:prstGeom>
              <a:blipFill>
                <a:blip r:embed="rId2"/>
                <a:stretch>
                  <a:fillRect/>
                </a:stretch>
              </a:blipFill>
            </p:spPr>
            <p:txBody>
              <a:bodyPr/>
              <a:lstStyle/>
              <a:p>
                <a:r>
                  <a:rPr lang="zh-CN" altLang="en-US">
                    <a:noFill/>
                  </a:rPr>
                  <a:t> </a:t>
                </a:r>
              </a:p>
            </p:txBody>
          </p:sp>
        </mc:Fallback>
      </mc:AlternateContent>
      <p:sp>
        <p:nvSpPr>
          <p:cNvPr id="7" name="TextBox 6">
            <a:extLst>
              <a:ext uri="{FF2B5EF4-FFF2-40B4-BE49-F238E27FC236}">
                <a16:creationId xmlns:a16="http://schemas.microsoft.com/office/drawing/2014/main" id="{3598F459-4362-4E45-BECD-D72E32ED6031}"/>
              </a:ext>
            </a:extLst>
          </p:cNvPr>
          <p:cNvSpPr txBox="1"/>
          <p:nvPr/>
        </p:nvSpPr>
        <p:spPr>
          <a:xfrm>
            <a:off x="2912051" y="5258653"/>
            <a:ext cx="1903402" cy="369332"/>
          </a:xfrm>
          <a:prstGeom prst="rect">
            <a:avLst/>
          </a:prstGeom>
          <a:noFill/>
        </p:spPr>
        <p:txBody>
          <a:bodyPr wrap="square" rtlCol="0">
            <a:spAutoFit/>
          </a:bodyPr>
          <a:lstStyle/>
          <a:p>
            <a:pPr algn="ctr"/>
            <a:r>
              <a:rPr lang="zh-CN" altLang="en-US" b="1" dirty="0">
                <a:solidFill>
                  <a:schemeClr val="accent1"/>
                </a:solidFill>
              </a:rPr>
              <a:t>径迹描述</a:t>
            </a:r>
            <a:endParaRPr lang="en-US" b="1" dirty="0">
              <a:solidFill>
                <a:schemeClr val="accent1"/>
              </a:solidFill>
            </a:endParaRPr>
          </a:p>
        </p:txBody>
      </p:sp>
      <p:sp>
        <p:nvSpPr>
          <p:cNvPr id="33" name="TextBox 32">
            <a:extLst>
              <a:ext uri="{FF2B5EF4-FFF2-40B4-BE49-F238E27FC236}">
                <a16:creationId xmlns:a16="http://schemas.microsoft.com/office/drawing/2014/main" id="{3708A4A5-4276-8D40-979A-A5BC580A46AE}"/>
              </a:ext>
            </a:extLst>
          </p:cNvPr>
          <p:cNvSpPr txBox="1"/>
          <p:nvPr/>
        </p:nvSpPr>
        <p:spPr>
          <a:xfrm>
            <a:off x="5984547" y="5258653"/>
            <a:ext cx="3423821" cy="369332"/>
          </a:xfrm>
          <a:prstGeom prst="rect">
            <a:avLst/>
          </a:prstGeom>
          <a:noFill/>
        </p:spPr>
        <p:txBody>
          <a:bodyPr wrap="square" rtlCol="0">
            <a:spAutoFit/>
          </a:bodyPr>
          <a:lstStyle/>
          <a:p>
            <a:pPr algn="ctr"/>
            <a:r>
              <a:rPr lang="zh-CN" altLang="en-US" b="1" dirty="0">
                <a:solidFill>
                  <a:schemeClr val="accent1"/>
                </a:solidFill>
              </a:rPr>
              <a:t>最小二乘拟合，定义</a:t>
            </a:r>
            <a:r>
              <a:rPr lang="en-US" altLang="zh-CN" b="1" dirty="0" err="1">
                <a:solidFill>
                  <a:schemeClr val="accent1"/>
                </a:solidFill>
              </a:rPr>
              <a:t>chisquare</a:t>
            </a:r>
            <a:endParaRPr lang="en-US" b="1" baseline="30000" dirty="0">
              <a:solidFill>
                <a:schemeClr val="accent1"/>
              </a:solidFill>
            </a:endParaRPr>
          </a:p>
        </p:txBody>
      </p:sp>
    </p:spTree>
    <p:extLst>
      <p:ext uri="{BB962C8B-B14F-4D97-AF65-F5344CB8AC3E}">
        <p14:creationId xmlns:p14="http://schemas.microsoft.com/office/powerpoint/2010/main" val="3531794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3DD581-2D87-4D70-8D4B-1417F5615BB4}"/>
              </a:ext>
            </a:extLst>
          </p:cNvPr>
          <p:cNvSpPr>
            <a:spLocks noGrp="1"/>
          </p:cNvSpPr>
          <p:nvPr>
            <p:ph type="title"/>
          </p:nvPr>
        </p:nvSpPr>
        <p:spPr/>
        <p:txBody>
          <a:bodyPr/>
          <a:lstStyle/>
          <a:p>
            <a:r>
              <a:rPr lang="zh-CN" altLang="en-US" dirty="0"/>
              <a:t>粒子如何被探测？</a:t>
            </a:r>
          </a:p>
        </p:txBody>
      </p:sp>
      <mc:AlternateContent xmlns:mc="http://schemas.openxmlformats.org/markup-compatibility/2006" xmlns:a14="http://schemas.microsoft.com/office/drawing/2010/main">
        <mc:Choice Requires="a14">
          <p:sp>
            <p:nvSpPr>
              <p:cNvPr id="4" name="内容占位符 3">
                <a:extLst>
                  <a:ext uri="{FF2B5EF4-FFF2-40B4-BE49-F238E27FC236}">
                    <a16:creationId xmlns:a16="http://schemas.microsoft.com/office/drawing/2014/main" id="{1899918C-2414-41C1-A59F-120E8ECA0597}"/>
                  </a:ext>
                </a:extLst>
              </p:cNvPr>
              <p:cNvSpPr>
                <a:spLocks noGrp="1"/>
              </p:cNvSpPr>
              <p:nvPr>
                <p:ph idx="1"/>
              </p:nvPr>
            </p:nvSpPr>
            <p:spPr>
              <a:xfrm>
                <a:off x="609600" y="1124745"/>
                <a:ext cx="10887000" cy="2664295"/>
              </a:xfrm>
            </p:spPr>
            <p:txBody>
              <a:bodyPr>
                <a:normAutofit/>
              </a:bodyPr>
              <a:lstStyle/>
              <a:p>
                <a:r>
                  <a:rPr lang="zh-CN" altLang="en-US" sz="2400" dirty="0"/>
                  <a:t>粒子通过与探测器发生相互作用被探测</a:t>
                </a:r>
                <a:endParaRPr lang="en-US" altLang="zh-CN" sz="2400" dirty="0"/>
              </a:p>
              <a:p>
                <a:r>
                  <a:rPr lang="zh-CN" altLang="en-US" sz="2400" dirty="0"/>
                  <a:t>对撞机产生的绝大部分粒子寿命很短，会衰变为长寿命的稳定粒子</a:t>
                </a:r>
                <a:endParaRPr lang="en-US" altLang="zh-CN" sz="2400" dirty="0"/>
              </a:p>
              <a:p>
                <a:r>
                  <a:rPr lang="zh-CN" altLang="en-US" sz="2400" dirty="0"/>
                  <a:t>稳定粒子可以直接被探测器探测</a:t>
                </a:r>
                <a:endParaRPr lang="en-US" altLang="zh-CN" sz="2400" dirty="0"/>
              </a:p>
              <a:p>
                <a:pPr lvl="1"/>
                <a:r>
                  <a:rPr lang="zh-CN" altLang="en-US" sz="2000" dirty="0"/>
                  <a:t>带电粒子：</a:t>
                </a:r>
                <a14:m>
                  <m:oMath xmlns:m="http://schemas.openxmlformats.org/officeDocument/2006/math">
                    <m:r>
                      <a:rPr lang="en-US" altLang="zh-CN" sz="2000" i="1">
                        <a:solidFill>
                          <a:srgbClr val="0066CC"/>
                        </a:solidFill>
                        <a:latin typeface="Cambria Math"/>
                      </a:rPr>
                      <m:t>𝑒</m:t>
                    </m:r>
                    <m:r>
                      <a:rPr lang="en-US" altLang="zh-CN" sz="2000" i="1">
                        <a:solidFill>
                          <a:srgbClr val="0066CC"/>
                        </a:solidFill>
                        <a:latin typeface="Cambria Math"/>
                      </a:rPr>
                      <m:t>,  </m:t>
                    </m:r>
                    <m:r>
                      <a:rPr lang="zh-CN" altLang="en-US" sz="2000" i="1">
                        <a:solidFill>
                          <a:srgbClr val="0066CC"/>
                        </a:solidFill>
                        <a:latin typeface="Cambria Math"/>
                      </a:rPr>
                      <m:t>𝜇</m:t>
                    </m:r>
                    <m:r>
                      <a:rPr lang="en-US" altLang="zh-CN" sz="2000" i="1">
                        <a:solidFill>
                          <a:srgbClr val="0066CC"/>
                        </a:solidFill>
                        <a:latin typeface="Cambria Math"/>
                      </a:rPr>
                      <m:t>,  </m:t>
                    </m:r>
                    <m:r>
                      <a:rPr lang="zh-CN" altLang="en-US" sz="2000" i="1">
                        <a:solidFill>
                          <a:srgbClr val="0066CC"/>
                        </a:solidFill>
                        <a:latin typeface="Cambria Math"/>
                      </a:rPr>
                      <m:t>𝜋</m:t>
                    </m:r>
                    <m:r>
                      <a:rPr lang="en-US" altLang="zh-CN" sz="2000" i="1">
                        <a:solidFill>
                          <a:srgbClr val="0066CC"/>
                        </a:solidFill>
                        <a:latin typeface="Cambria Math"/>
                      </a:rPr>
                      <m:t>,  </m:t>
                    </m:r>
                    <m:r>
                      <a:rPr lang="en-US" altLang="zh-CN" sz="2000" i="1">
                        <a:solidFill>
                          <a:srgbClr val="0066CC"/>
                        </a:solidFill>
                        <a:latin typeface="Cambria Math"/>
                      </a:rPr>
                      <m:t>𝐾</m:t>
                    </m:r>
                    <m:r>
                      <a:rPr lang="en-US" altLang="zh-CN" sz="2000" i="1">
                        <a:solidFill>
                          <a:srgbClr val="0066CC"/>
                        </a:solidFill>
                        <a:latin typeface="Cambria Math"/>
                      </a:rPr>
                      <m:t>, </m:t>
                    </m:r>
                    <m:r>
                      <a:rPr lang="en-US" altLang="zh-CN" sz="2000" i="1">
                        <a:solidFill>
                          <a:srgbClr val="0066CC"/>
                        </a:solidFill>
                        <a:latin typeface="Cambria Math"/>
                      </a:rPr>
                      <m:t>𝑝</m:t>
                    </m:r>
                  </m:oMath>
                </a14:m>
                <a:endParaRPr lang="en-US" altLang="zh-CN" sz="2000" dirty="0">
                  <a:solidFill>
                    <a:srgbClr val="0066CC"/>
                  </a:solidFill>
                </a:endParaRPr>
              </a:p>
              <a:p>
                <a:pPr lvl="1"/>
                <a:r>
                  <a:rPr lang="zh-CN" altLang="en-US" sz="2000" dirty="0"/>
                  <a:t>中性粒子：</a:t>
                </a:r>
                <a14:m>
                  <m:oMath xmlns:m="http://schemas.openxmlformats.org/officeDocument/2006/math">
                    <m:r>
                      <a:rPr lang="zh-CN" altLang="en-US" sz="2000" i="1">
                        <a:solidFill>
                          <a:srgbClr val="0066CC"/>
                        </a:solidFill>
                        <a:latin typeface="Cambria Math"/>
                      </a:rPr>
                      <m:t>𝛾</m:t>
                    </m:r>
                    <m:r>
                      <a:rPr lang="en-US" altLang="zh-CN" sz="2000" i="1">
                        <a:solidFill>
                          <a:srgbClr val="0066CC"/>
                        </a:solidFill>
                        <a:latin typeface="Cambria Math"/>
                      </a:rPr>
                      <m:t>, </m:t>
                    </m:r>
                    <m:sSub>
                      <m:sSubPr>
                        <m:ctrlPr>
                          <a:rPr lang="en-US" altLang="zh-CN" sz="2000" i="1">
                            <a:solidFill>
                              <a:srgbClr val="0066CC"/>
                            </a:solidFill>
                            <a:latin typeface="Cambria Math" panose="02040503050406030204" pitchFamily="18" charset="0"/>
                          </a:rPr>
                        </m:ctrlPr>
                      </m:sSubPr>
                      <m:e>
                        <m:r>
                          <a:rPr lang="en-US" altLang="zh-CN" sz="2000" i="1">
                            <a:solidFill>
                              <a:srgbClr val="0066CC"/>
                            </a:solidFill>
                            <a:latin typeface="Cambria Math" panose="02040503050406030204" pitchFamily="18" charset="0"/>
                          </a:rPr>
                          <m:t>𝐾</m:t>
                        </m:r>
                      </m:e>
                      <m:sub>
                        <m:r>
                          <a:rPr lang="en-US" altLang="zh-CN" sz="2000" i="1">
                            <a:solidFill>
                              <a:srgbClr val="0066CC"/>
                            </a:solidFill>
                            <a:latin typeface="Cambria Math" panose="02040503050406030204" pitchFamily="18" charset="0"/>
                          </a:rPr>
                          <m:t>𝐿</m:t>
                        </m:r>
                      </m:sub>
                    </m:sSub>
                    <m:r>
                      <a:rPr lang="en-US" altLang="zh-CN" sz="2000" i="1">
                        <a:solidFill>
                          <a:srgbClr val="0066CC"/>
                        </a:solidFill>
                        <a:latin typeface="Cambria Math" panose="02040503050406030204" pitchFamily="18" charset="0"/>
                      </a:rPr>
                      <m:t>,</m:t>
                    </m:r>
                    <m:r>
                      <a:rPr lang="zh-CN" altLang="en-US" sz="2000" i="1">
                        <a:solidFill>
                          <a:srgbClr val="0066CC"/>
                        </a:solidFill>
                        <a:latin typeface="Cambria Math" panose="02040503050406030204" pitchFamily="18" charset="0"/>
                      </a:rPr>
                      <m:t>𝜈</m:t>
                    </m:r>
                    <m:r>
                      <a:rPr lang="en-US" altLang="zh-CN" sz="2000" i="1">
                        <a:solidFill>
                          <a:srgbClr val="0066CC"/>
                        </a:solidFill>
                        <a:latin typeface="Cambria Math" panose="02040503050406030204" pitchFamily="18" charset="0"/>
                      </a:rPr>
                      <m:t>,</m:t>
                    </m:r>
                    <m:r>
                      <a:rPr lang="en-US" altLang="zh-CN" sz="2000" i="1">
                        <a:solidFill>
                          <a:srgbClr val="0066CC"/>
                        </a:solidFill>
                        <a:latin typeface="Cambria Math"/>
                      </a:rPr>
                      <m:t>𝑛</m:t>
                    </m:r>
                  </m:oMath>
                </a14:m>
                <a:endParaRPr lang="en-US" altLang="zh-CN" sz="2000" dirty="0">
                  <a:solidFill>
                    <a:srgbClr val="0066CC"/>
                  </a:solidFill>
                </a:endParaRPr>
              </a:p>
              <a:p>
                <a:r>
                  <a:rPr lang="zh-CN" altLang="en-US" sz="2400" dirty="0"/>
                  <a:t>不稳定粒子可以由稳定粒子的测量信息重建得到</a:t>
                </a:r>
              </a:p>
            </p:txBody>
          </p:sp>
        </mc:Choice>
        <mc:Fallback xmlns="">
          <p:sp>
            <p:nvSpPr>
              <p:cNvPr id="4" name="内容占位符 3">
                <a:extLst>
                  <a:ext uri="{FF2B5EF4-FFF2-40B4-BE49-F238E27FC236}">
                    <a16:creationId xmlns:a16="http://schemas.microsoft.com/office/drawing/2014/main" id="{1899918C-2414-41C1-A59F-120E8ECA0597}"/>
                  </a:ext>
                </a:extLst>
              </p:cNvPr>
              <p:cNvSpPr>
                <a:spLocks noGrp="1" noRot="1" noChangeAspect="1" noMove="1" noResize="1" noEditPoints="1" noAdjustHandles="1" noChangeArrowheads="1" noChangeShapeType="1" noTextEdit="1"/>
              </p:cNvSpPr>
              <p:nvPr>
                <p:ph idx="1"/>
              </p:nvPr>
            </p:nvSpPr>
            <p:spPr>
              <a:xfrm>
                <a:off x="609600" y="1124745"/>
                <a:ext cx="10887000" cy="2664295"/>
              </a:xfrm>
              <a:blipFill>
                <a:blip r:embed="rId2"/>
                <a:stretch>
                  <a:fillRect l="-728" t="-2746"/>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CA8FB981-51C4-480E-9E5E-49526A7013E9}"/>
              </a:ext>
            </a:extLst>
          </p:cNvPr>
          <p:cNvSpPr>
            <a:spLocks noGrp="1"/>
          </p:cNvSpPr>
          <p:nvPr>
            <p:ph type="sldNum" sz="quarter" idx="12"/>
          </p:nvPr>
        </p:nvSpPr>
        <p:spPr/>
        <p:txBody>
          <a:bodyPr/>
          <a:lstStyle/>
          <a:p>
            <a:fld id="{0C913308-F349-4B6D-A68A-DD1791B4A57B}" type="slidenum">
              <a:rPr lang="zh-CN" altLang="en-US" smtClean="0"/>
              <a:pPr/>
              <a:t>5</a:t>
            </a:fld>
            <a:endParaRPr lang="zh-CN" altLang="en-US"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4173B0A7-F6BE-4C4D-80C6-87B9A5D42BBD}"/>
                  </a:ext>
                </a:extLst>
              </p:cNvPr>
              <p:cNvSpPr txBox="1"/>
              <p:nvPr/>
            </p:nvSpPr>
            <p:spPr>
              <a:xfrm>
                <a:off x="7529210" y="3188824"/>
                <a:ext cx="4662790" cy="404213"/>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p>
                        <m:sSupPr>
                          <m:ctrlPr>
                            <a:rPr lang="en-US" altLang="zh-CN" sz="2000" i="1" smtClean="0">
                              <a:solidFill>
                                <a:srgbClr val="0066CC"/>
                              </a:solidFill>
                              <a:latin typeface="Cambria Math" panose="02040503050406030204" pitchFamily="18" charset="0"/>
                            </a:rPr>
                          </m:ctrlPr>
                        </m:sSupPr>
                        <m:e>
                          <m:r>
                            <a:rPr lang="en-US" altLang="zh-CN" sz="2000" b="0" i="1" smtClean="0">
                              <a:solidFill>
                                <a:srgbClr val="0066CC"/>
                              </a:solidFill>
                              <a:latin typeface="Cambria Math"/>
                            </a:rPr>
                            <m:t>𝑀</m:t>
                          </m:r>
                        </m:e>
                        <m:sup>
                          <m:r>
                            <a:rPr lang="en-US" altLang="zh-CN" sz="2000" b="0" i="1" smtClean="0">
                              <a:solidFill>
                                <a:srgbClr val="0066CC"/>
                              </a:solidFill>
                              <a:latin typeface="Cambria Math"/>
                            </a:rPr>
                            <m:t>2</m:t>
                          </m:r>
                        </m:sup>
                      </m:sSup>
                      <m:r>
                        <a:rPr lang="en-US" altLang="zh-CN" sz="2000" b="0" i="1" smtClean="0">
                          <a:solidFill>
                            <a:srgbClr val="0066CC"/>
                          </a:solidFill>
                          <a:latin typeface="Cambria Math"/>
                        </a:rPr>
                        <m:t>=</m:t>
                      </m:r>
                      <m:sSubSup>
                        <m:sSubSupPr>
                          <m:ctrlPr>
                            <a:rPr lang="en-US" altLang="zh-CN" sz="2000" b="0" i="1" smtClean="0">
                              <a:solidFill>
                                <a:srgbClr val="0066CC"/>
                              </a:solidFill>
                              <a:latin typeface="Cambria Math" panose="02040503050406030204" pitchFamily="18" charset="0"/>
                            </a:rPr>
                          </m:ctrlPr>
                        </m:sSubSupPr>
                        <m:e>
                          <m:r>
                            <a:rPr lang="en-US" altLang="zh-CN" sz="2000" b="0" i="1" smtClean="0">
                              <a:solidFill>
                                <a:srgbClr val="0066CC"/>
                              </a:solidFill>
                              <a:latin typeface="Cambria Math"/>
                            </a:rPr>
                            <m:t>𝑚</m:t>
                          </m:r>
                        </m:e>
                        <m:sub>
                          <m:r>
                            <a:rPr lang="en-US" altLang="zh-CN" sz="2000" b="0" i="1" smtClean="0">
                              <a:solidFill>
                                <a:srgbClr val="0066CC"/>
                              </a:solidFill>
                              <a:latin typeface="Cambria Math"/>
                            </a:rPr>
                            <m:t>1</m:t>
                          </m:r>
                        </m:sub>
                        <m:sup>
                          <m:r>
                            <a:rPr lang="en-US" altLang="zh-CN" sz="2000" b="0" i="1" smtClean="0">
                              <a:solidFill>
                                <a:srgbClr val="0066CC"/>
                              </a:solidFill>
                              <a:latin typeface="Cambria Math"/>
                            </a:rPr>
                            <m:t>2</m:t>
                          </m:r>
                        </m:sup>
                      </m:sSubSup>
                      <m:r>
                        <a:rPr lang="en-US" altLang="zh-CN" sz="2000" b="0" i="1" smtClean="0">
                          <a:solidFill>
                            <a:srgbClr val="0066CC"/>
                          </a:solidFill>
                          <a:latin typeface="Cambria Math"/>
                        </a:rPr>
                        <m:t>+</m:t>
                      </m:r>
                      <m:sSubSup>
                        <m:sSubSupPr>
                          <m:ctrlPr>
                            <a:rPr lang="en-US" altLang="zh-CN" sz="2000" i="1">
                              <a:solidFill>
                                <a:srgbClr val="0066CC"/>
                              </a:solidFill>
                              <a:latin typeface="Cambria Math" panose="02040503050406030204" pitchFamily="18" charset="0"/>
                            </a:rPr>
                          </m:ctrlPr>
                        </m:sSubSupPr>
                        <m:e>
                          <m:r>
                            <a:rPr lang="en-US" altLang="zh-CN" sz="2000" i="1">
                              <a:solidFill>
                                <a:srgbClr val="0066CC"/>
                              </a:solidFill>
                              <a:latin typeface="Cambria Math"/>
                            </a:rPr>
                            <m:t>𝑚</m:t>
                          </m:r>
                        </m:e>
                        <m:sub>
                          <m:r>
                            <a:rPr lang="en-US" altLang="zh-CN" sz="2000" b="0" i="1" smtClean="0">
                              <a:solidFill>
                                <a:srgbClr val="0066CC"/>
                              </a:solidFill>
                              <a:latin typeface="Cambria Math"/>
                            </a:rPr>
                            <m:t>2</m:t>
                          </m:r>
                        </m:sub>
                        <m:sup>
                          <m:r>
                            <a:rPr lang="en-US" altLang="zh-CN" sz="2000" i="1">
                              <a:solidFill>
                                <a:srgbClr val="0066CC"/>
                              </a:solidFill>
                              <a:latin typeface="Cambria Math"/>
                            </a:rPr>
                            <m:t>2</m:t>
                          </m:r>
                        </m:sup>
                      </m:sSubSup>
                      <m:r>
                        <a:rPr lang="en-US" altLang="zh-CN" sz="2000" b="0" i="1" smtClean="0">
                          <a:solidFill>
                            <a:srgbClr val="0066CC"/>
                          </a:solidFill>
                          <a:latin typeface="Cambria Math"/>
                        </a:rPr>
                        <m:t>+2(</m:t>
                      </m:r>
                      <m:sSub>
                        <m:sSubPr>
                          <m:ctrlPr>
                            <a:rPr lang="en-US" altLang="zh-CN" sz="2000" i="1">
                              <a:solidFill>
                                <a:srgbClr val="0066CC"/>
                              </a:solidFill>
                              <a:latin typeface="Cambria Math" panose="02040503050406030204" pitchFamily="18" charset="0"/>
                            </a:rPr>
                          </m:ctrlPr>
                        </m:sSubPr>
                        <m:e>
                          <m:r>
                            <a:rPr lang="en-US" altLang="zh-CN" sz="2000" i="1">
                              <a:solidFill>
                                <a:srgbClr val="0066CC"/>
                              </a:solidFill>
                              <a:latin typeface="Cambria Math"/>
                            </a:rPr>
                            <m:t>𝐸</m:t>
                          </m:r>
                        </m:e>
                        <m:sub>
                          <m:r>
                            <a:rPr lang="en-US" altLang="zh-CN" sz="2000" i="1">
                              <a:solidFill>
                                <a:srgbClr val="0066CC"/>
                              </a:solidFill>
                              <a:latin typeface="Cambria Math"/>
                            </a:rPr>
                            <m:t>1</m:t>
                          </m:r>
                        </m:sub>
                      </m:sSub>
                      <m:sSub>
                        <m:sSubPr>
                          <m:ctrlPr>
                            <a:rPr lang="en-US" altLang="zh-CN" sz="2000" i="1">
                              <a:solidFill>
                                <a:srgbClr val="0066CC"/>
                              </a:solidFill>
                              <a:latin typeface="Cambria Math" panose="02040503050406030204" pitchFamily="18" charset="0"/>
                            </a:rPr>
                          </m:ctrlPr>
                        </m:sSubPr>
                        <m:e>
                          <m:r>
                            <a:rPr lang="en-US" altLang="zh-CN" sz="2000" i="1">
                              <a:solidFill>
                                <a:srgbClr val="0066CC"/>
                              </a:solidFill>
                              <a:latin typeface="Cambria Math"/>
                            </a:rPr>
                            <m:t>𝐸</m:t>
                          </m:r>
                        </m:e>
                        <m:sub>
                          <m:r>
                            <a:rPr lang="en-US" altLang="zh-CN" sz="2000" b="0" i="1" smtClean="0">
                              <a:solidFill>
                                <a:srgbClr val="0066CC"/>
                              </a:solidFill>
                              <a:latin typeface="Cambria Math"/>
                            </a:rPr>
                            <m:t>2</m:t>
                          </m:r>
                        </m:sub>
                      </m:sSub>
                      <m:r>
                        <a:rPr lang="en-US" altLang="zh-CN" sz="2000" b="0" i="1" smtClean="0">
                          <a:solidFill>
                            <a:srgbClr val="0066CC"/>
                          </a:solidFill>
                          <a:latin typeface="Cambria Math"/>
                        </a:rPr>
                        <m:t>−</m:t>
                      </m:r>
                      <m:sSub>
                        <m:sSubPr>
                          <m:ctrlPr>
                            <a:rPr lang="en-US" altLang="zh-CN" sz="2000" i="1">
                              <a:solidFill>
                                <a:srgbClr val="0066CC"/>
                              </a:solidFill>
                              <a:latin typeface="Cambria Math" panose="02040503050406030204" pitchFamily="18" charset="0"/>
                            </a:rPr>
                          </m:ctrlPr>
                        </m:sSubPr>
                        <m:e>
                          <m:r>
                            <a:rPr lang="en-US" altLang="zh-CN" sz="2000" i="1">
                              <a:solidFill>
                                <a:srgbClr val="0066CC"/>
                              </a:solidFill>
                              <a:latin typeface="Cambria Math"/>
                            </a:rPr>
                            <m:t>𝑝</m:t>
                          </m:r>
                        </m:e>
                        <m:sub>
                          <m:r>
                            <a:rPr lang="en-US" altLang="zh-CN" sz="2000" i="1">
                              <a:solidFill>
                                <a:srgbClr val="0066CC"/>
                              </a:solidFill>
                              <a:latin typeface="Cambria Math"/>
                            </a:rPr>
                            <m:t>1</m:t>
                          </m:r>
                        </m:sub>
                      </m:sSub>
                      <m:sSub>
                        <m:sSubPr>
                          <m:ctrlPr>
                            <a:rPr lang="en-US" altLang="zh-CN" sz="2000" i="1">
                              <a:solidFill>
                                <a:srgbClr val="0066CC"/>
                              </a:solidFill>
                              <a:latin typeface="Cambria Math" panose="02040503050406030204" pitchFamily="18" charset="0"/>
                            </a:rPr>
                          </m:ctrlPr>
                        </m:sSubPr>
                        <m:e>
                          <m:r>
                            <a:rPr lang="en-US" altLang="zh-CN" sz="2000" i="1">
                              <a:solidFill>
                                <a:srgbClr val="0066CC"/>
                              </a:solidFill>
                              <a:latin typeface="Cambria Math"/>
                            </a:rPr>
                            <m:t>𝑝</m:t>
                          </m:r>
                        </m:e>
                        <m:sub>
                          <m:r>
                            <a:rPr lang="en-US" altLang="zh-CN" sz="2000" b="0" i="1" smtClean="0">
                              <a:solidFill>
                                <a:srgbClr val="0066CC"/>
                              </a:solidFill>
                              <a:latin typeface="Cambria Math"/>
                            </a:rPr>
                            <m:t>2</m:t>
                          </m:r>
                        </m:sub>
                      </m:sSub>
                      <m:r>
                        <a:rPr lang="en-US" altLang="zh-CN" sz="2000" b="0" i="1" smtClean="0">
                          <a:solidFill>
                            <a:srgbClr val="0066CC"/>
                          </a:solidFill>
                          <a:latin typeface="Cambria Math"/>
                        </a:rPr>
                        <m:t>𝑐𝑜𝑠</m:t>
                      </m:r>
                      <m:r>
                        <a:rPr lang="zh-CN" altLang="en-US" sz="2000" b="0" i="1" smtClean="0">
                          <a:solidFill>
                            <a:srgbClr val="0066CC"/>
                          </a:solidFill>
                          <a:latin typeface="Cambria Math"/>
                        </a:rPr>
                        <m:t>𝜃</m:t>
                      </m:r>
                      <m:r>
                        <a:rPr lang="en-US" altLang="zh-CN" sz="2000" b="0" i="1" smtClean="0">
                          <a:solidFill>
                            <a:srgbClr val="0066CC"/>
                          </a:solidFill>
                          <a:latin typeface="Cambria Math"/>
                        </a:rPr>
                        <m:t>)</m:t>
                      </m:r>
                    </m:oMath>
                  </m:oMathPara>
                </a14:m>
                <a:endParaRPr lang="en-US" altLang="zh-CN" sz="1800" dirty="0">
                  <a:solidFill>
                    <a:srgbClr val="0066CC"/>
                  </a:solidFill>
                </a:endParaRPr>
              </a:p>
            </p:txBody>
          </p:sp>
        </mc:Choice>
        <mc:Fallback xmlns="">
          <p:sp>
            <p:nvSpPr>
              <p:cNvPr id="5" name="文本框 4">
                <a:extLst>
                  <a:ext uri="{FF2B5EF4-FFF2-40B4-BE49-F238E27FC236}">
                    <a16:creationId xmlns:a16="http://schemas.microsoft.com/office/drawing/2014/main" id="{4173B0A7-F6BE-4C4D-80C6-87B9A5D42BBD}"/>
                  </a:ext>
                </a:extLst>
              </p:cNvPr>
              <p:cNvSpPr txBox="1">
                <a:spLocks noRot="1" noChangeAspect="1" noMove="1" noResize="1" noEditPoints="1" noAdjustHandles="1" noChangeArrowheads="1" noChangeShapeType="1" noTextEdit="1"/>
              </p:cNvSpPr>
              <p:nvPr/>
            </p:nvSpPr>
            <p:spPr>
              <a:xfrm>
                <a:off x="7529210" y="3188824"/>
                <a:ext cx="4662790" cy="404213"/>
              </a:xfrm>
              <a:prstGeom prst="rect">
                <a:avLst/>
              </a:prstGeom>
              <a:blipFill>
                <a:blip r:embed="rId3"/>
                <a:stretch>
                  <a:fillRect b="-16667"/>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93EE5BEF-313B-4FF9-B93B-C18A79715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4272" y="1970341"/>
            <a:ext cx="2669106" cy="1204565"/>
          </a:xfrm>
          <a:prstGeom prst="rect">
            <a:avLst/>
          </a:prstGeom>
        </p:spPr>
      </p:pic>
      <p:pic>
        <p:nvPicPr>
          <p:cNvPr id="7" name="图片 6">
            <a:extLst>
              <a:ext uri="{FF2B5EF4-FFF2-40B4-BE49-F238E27FC236}">
                <a16:creationId xmlns:a16="http://schemas.microsoft.com/office/drawing/2014/main" id="{CE0BE54D-7B2E-420E-AA7E-E67732FA0028}"/>
              </a:ext>
            </a:extLst>
          </p:cNvPr>
          <p:cNvPicPr>
            <a:picLocks noChangeAspect="1"/>
          </p:cNvPicPr>
          <p:nvPr/>
        </p:nvPicPr>
        <p:blipFill>
          <a:blip r:embed="rId5"/>
          <a:stretch>
            <a:fillRect/>
          </a:stretch>
        </p:blipFill>
        <p:spPr>
          <a:xfrm>
            <a:off x="1199456" y="4345532"/>
            <a:ext cx="9411198" cy="1597473"/>
          </a:xfrm>
          <a:prstGeom prst="rect">
            <a:avLst/>
          </a:prstGeom>
        </p:spPr>
      </p:pic>
    </p:spTree>
    <p:extLst>
      <p:ext uri="{BB962C8B-B14F-4D97-AF65-F5344CB8AC3E}">
        <p14:creationId xmlns:p14="http://schemas.microsoft.com/office/powerpoint/2010/main" val="1237347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灯片编号占位符 5"/>
          <p:cNvSpPr>
            <a:spLocks noGrp="1"/>
          </p:cNvSpPr>
          <p:nvPr>
            <p:ph type="sldNum" sz="quarter" idx="12"/>
          </p:nvPr>
        </p:nvSpPr>
        <p:spPr>
          <a:noFill/>
        </p:spPr>
        <p:txBody>
          <a:bodyPr/>
          <a:lstStyle/>
          <a:p>
            <a:fld id="{132EBAB3-BCB6-42DF-A19D-C2F100C24D40}" type="slidenum">
              <a:rPr lang="zh-CN" altLang="en-US" smtClean="0"/>
              <a:pPr/>
              <a:t>50</a:t>
            </a:fld>
            <a:endParaRPr lang="en-US" altLang="zh-CN"/>
          </a:p>
        </p:txBody>
      </p:sp>
      <p:sp>
        <p:nvSpPr>
          <p:cNvPr id="51204" name="Rectangle 3"/>
          <p:cNvSpPr>
            <a:spLocks noGrp="1" noChangeArrowheads="1"/>
          </p:cNvSpPr>
          <p:nvPr>
            <p:ph type="body" idx="1"/>
          </p:nvPr>
        </p:nvSpPr>
        <p:spPr>
          <a:xfrm>
            <a:off x="695400" y="1223051"/>
            <a:ext cx="10887000" cy="2088232"/>
          </a:xfrm>
        </p:spPr>
        <p:txBody>
          <a:bodyPr/>
          <a:lstStyle/>
          <a:p>
            <a:pPr>
              <a:spcBef>
                <a:spcPts val="600"/>
              </a:spcBef>
            </a:pPr>
            <a:r>
              <a:rPr lang="zh-CN" altLang="en-US" sz="2200" b="1" dirty="0">
                <a:solidFill>
                  <a:srgbClr val="3366CC"/>
                </a:solidFill>
              </a:rPr>
              <a:t>全局最小二乘径迹拟合</a:t>
            </a:r>
            <a:endParaRPr lang="en-US" altLang="zh-CN" sz="2200" b="1" dirty="0">
              <a:solidFill>
                <a:srgbClr val="3366CC"/>
              </a:solidFill>
            </a:endParaRPr>
          </a:p>
          <a:p>
            <a:pPr lvl="1">
              <a:spcBef>
                <a:spcPts val="600"/>
              </a:spcBef>
            </a:pPr>
            <a:r>
              <a:rPr lang="zh-CN" altLang="en-US" sz="1800" dirty="0"/>
              <a:t>在径迹寻找算法中使用</a:t>
            </a:r>
            <a:endParaRPr lang="en-US" altLang="zh-CN" sz="1800" dirty="0"/>
          </a:p>
          <a:p>
            <a:pPr lvl="1">
              <a:spcBef>
                <a:spcPts val="600"/>
              </a:spcBef>
            </a:pPr>
            <a:r>
              <a:rPr lang="zh-CN" altLang="en-US" sz="1800" dirty="0"/>
              <a:t>将整个径迹看作一条理想螺旋线，无法考虑磁场不均匀、</a:t>
            </a:r>
            <a:r>
              <a:rPr lang="en-US" altLang="zh-CN" sz="1800" dirty="0" err="1"/>
              <a:t>dE</a:t>
            </a:r>
            <a:r>
              <a:rPr lang="en-US" altLang="zh-CN" sz="1800" dirty="0"/>
              <a:t>/dx</a:t>
            </a:r>
            <a:r>
              <a:rPr lang="zh-CN" altLang="en-US" sz="1800" dirty="0"/>
              <a:t>、多次散射等效应，拟合精度有限</a:t>
            </a:r>
            <a:endParaRPr lang="en-US" altLang="zh-CN" sz="1800" dirty="0"/>
          </a:p>
          <a:p>
            <a:pPr lvl="1">
              <a:spcBef>
                <a:spcPts val="600"/>
              </a:spcBef>
            </a:pPr>
            <a:endParaRPr lang="zh-CN" altLang="en-US" sz="1800" dirty="0"/>
          </a:p>
        </p:txBody>
      </p:sp>
      <p:sp>
        <p:nvSpPr>
          <p:cNvPr id="3" name="标题 2">
            <a:extLst>
              <a:ext uri="{FF2B5EF4-FFF2-40B4-BE49-F238E27FC236}">
                <a16:creationId xmlns:a16="http://schemas.microsoft.com/office/drawing/2014/main" id="{4FC8B772-1ACE-4C85-A398-BDEFC58CB755}"/>
              </a:ext>
            </a:extLst>
          </p:cNvPr>
          <p:cNvSpPr>
            <a:spLocks noGrp="1"/>
          </p:cNvSpPr>
          <p:nvPr>
            <p:ph type="title"/>
          </p:nvPr>
        </p:nvSpPr>
        <p:spPr/>
        <p:txBody>
          <a:bodyPr/>
          <a:lstStyle/>
          <a:p>
            <a:r>
              <a:rPr lang="en-US" altLang="zh-CN" dirty="0"/>
              <a:t>MDC</a:t>
            </a:r>
            <a:r>
              <a:rPr lang="zh-CN" altLang="en-US" dirty="0"/>
              <a:t>径迹拟合</a:t>
            </a:r>
          </a:p>
        </p:txBody>
      </p:sp>
      <p:graphicFrame>
        <p:nvGraphicFramePr>
          <p:cNvPr id="6" name="Object 9">
            <a:extLst>
              <a:ext uri="{FF2B5EF4-FFF2-40B4-BE49-F238E27FC236}">
                <a16:creationId xmlns:a16="http://schemas.microsoft.com/office/drawing/2014/main" id="{03D6B456-4900-4367-8607-365522037021}"/>
              </a:ext>
            </a:extLst>
          </p:cNvPr>
          <p:cNvGraphicFramePr>
            <a:graphicFrameLocks noChangeAspect="1"/>
          </p:cNvGraphicFramePr>
          <p:nvPr>
            <p:extLst>
              <p:ext uri="{D42A27DB-BD31-4B8C-83A1-F6EECF244321}">
                <p14:modId xmlns:p14="http://schemas.microsoft.com/office/powerpoint/2010/main" val="4075435282"/>
              </p:ext>
            </p:extLst>
          </p:nvPr>
        </p:nvGraphicFramePr>
        <p:xfrm>
          <a:off x="6779105" y="3548897"/>
          <a:ext cx="2879725" cy="908050"/>
        </p:xfrm>
        <a:graphic>
          <a:graphicData uri="http://schemas.openxmlformats.org/presentationml/2006/ole">
            <mc:AlternateContent xmlns:mc="http://schemas.openxmlformats.org/markup-compatibility/2006">
              <mc:Choice xmlns:v="urn:schemas-microsoft-com:vml" Requires="v">
                <p:oleObj spid="_x0000_s103683" name="Equation" r:id="rId4" imgW="1447560" imgH="457200" progId="Equation.DSMT4">
                  <p:embed/>
                </p:oleObj>
              </mc:Choice>
              <mc:Fallback>
                <p:oleObj name="Equation" r:id="rId4" imgW="1447560" imgH="457200" progId="Equation.DSMT4">
                  <p:embed/>
                  <p:pic>
                    <p:nvPicPr>
                      <p:cNvPr id="6" name="Object 9">
                        <a:extLst>
                          <a:ext uri="{FF2B5EF4-FFF2-40B4-BE49-F238E27FC236}">
                            <a16:creationId xmlns:a16="http://schemas.microsoft.com/office/drawing/2014/main" id="{03D6B456-4900-4367-8607-365522037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9105" y="3548897"/>
                        <a:ext cx="2879725"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矩形 1">
            <a:extLst>
              <a:ext uri="{FF2B5EF4-FFF2-40B4-BE49-F238E27FC236}">
                <a16:creationId xmlns:a16="http://schemas.microsoft.com/office/drawing/2014/main" id="{0825906B-4BB1-4BED-809B-5AC95B41D67E}"/>
              </a:ext>
            </a:extLst>
          </p:cNvPr>
          <p:cNvSpPr/>
          <p:nvPr/>
        </p:nvSpPr>
        <p:spPr>
          <a:xfrm>
            <a:off x="6240016" y="4498357"/>
            <a:ext cx="4330824" cy="1138773"/>
          </a:xfrm>
          <a:prstGeom prst="rect">
            <a:avLst/>
          </a:prstGeom>
        </p:spPr>
        <p:txBody>
          <a:bodyPr wrap="square">
            <a:spAutoFit/>
          </a:bodyPr>
          <a:lstStyle/>
          <a:p>
            <a:pPr lvl="1">
              <a:spcBef>
                <a:spcPct val="20000"/>
              </a:spcBef>
              <a:buClr>
                <a:srgbClr val="0000FF"/>
              </a:buClr>
            </a:pPr>
            <a:r>
              <a:rPr lang="en-US" altLang="zh-CN" sz="2000" dirty="0" err="1">
                <a:solidFill>
                  <a:srgbClr val="0070C0"/>
                </a:solidFill>
              </a:rPr>
              <a:t>d</a:t>
            </a:r>
            <a:r>
              <a:rPr lang="en-US" altLang="zh-CN" sz="2000" baseline="-25000" dirty="0" err="1">
                <a:solidFill>
                  <a:srgbClr val="0070C0"/>
                </a:solidFill>
              </a:rPr>
              <a:t>meas</a:t>
            </a:r>
            <a:r>
              <a:rPr lang="zh-CN" altLang="en-US" sz="2000" dirty="0">
                <a:solidFill>
                  <a:srgbClr val="000000"/>
                </a:solidFill>
              </a:rPr>
              <a:t>：</a:t>
            </a:r>
            <a:r>
              <a:rPr lang="zh-CN" altLang="en-US" sz="1600" dirty="0">
                <a:solidFill>
                  <a:srgbClr val="000000"/>
                </a:solidFill>
              </a:rPr>
              <a:t>径迹与信号丝间的测量距离</a:t>
            </a:r>
            <a:endParaRPr lang="zh-CN" altLang="en-US" sz="1600" dirty="0">
              <a:solidFill>
                <a:srgbClr val="FF0000"/>
              </a:solidFill>
            </a:endParaRPr>
          </a:p>
          <a:p>
            <a:pPr lvl="1">
              <a:spcBef>
                <a:spcPct val="20000"/>
              </a:spcBef>
              <a:buClr>
                <a:srgbClr val="0000FF"/>
              </a:buClr>
            </a:pPr>
            <a:r>
              <a:rPr lang="en-US" altLang="zh-CN" sz="2000" dirty="0" err="1">
                <a:solidFill>
                  <a:srgbClr val="0070C0"/>
                </a:solidFill>
              </a:rPr>
              <a:t>d</a:t>
            </a:r>
            <a:r>
              <a:rPr lang="en-US" altLang="zh-CN" sz="2000" baseline="-25000" dirty="0" err="1">
                <a:solidFill>
                  <a:srgbClr val="0070C0"/>
                </a:solidFill>
              </a:rPr>
              <a:t>track</a:t>
            </a:r>
            <a:r>
              <a:rPr lang="en-US" altLang="zh-CN" sz="2000" dirty="0">
                <a:solidFill>
                  <a:srgbClr val="000000"/>
                </a:solidFill>
              </a:rPr>
              <a:t>:   </a:t>
            </a:r>
            <a:r>
              <a:rPr lang="zh-CN" altLang="en-US" sz="1600" dirty="0">
                <a:solidFill>
                  <a:srgbClr val="000000"/>
                </a:solidFill>
              </a:rPr>
              <a:t>拟合径迹与信号丝的距离</a:t>
            </a:r>
            <a:endParaRPr lang="zh-CN" altLang="en-US" sz="1600" dirty="0">
              <a:solidFill>
                <a:srgbClr val="FF0000"/>
              </a:solidFill>
            </a:endParaRPr>
          </a:p>
          <a:p>
            <a:pPr lvl="1">
              <a:spcBef>
                <a:spcPct val="20000"/>
              </a:spcBef>
              <a:buClr>
                <a:srgbClr val="0000FF"/>
              </a:buClr>
            </a:pPr>
            <a:r>
              <a:rPr lang="el-GR" altLang="zh-CN" sz="2000" dirty="0">
                <a:solidFill>
                  <a:srgbClr val="0070C0"/>
                </a:solidFill>
                <a:sym typeface="Mathematica1" pitchFamily="2" charset="2"/>
              </a:rPr>
              <a:t>σ</a:t>
            </a:r>
            <a:r>
              <a:rPr lang="en-US" altLang="zh-CN" sz="2000" dirty="0">
                <a:solidFill>
                  <a:srgbClr val="0070C0"/>
                </a:solidFill>
              </a:rPr>
              <a:t> </a:t>
            </a:r>
            <a:r>
              <a:rPr lang="en-US" altLang="zh-CN" sz="2000" baseline="-25000" dirty="0" err="1">
                <a:solidFill>
                  <a:srgbClr val="0070C0"/>
                </a:solidFill>
                <a:cs typeface="Arial" pitchFamily="34" charset="0"/>
              </a:rPr>
              <a:t>i</a:t>
            </a:r>
            <a:r>
              <a:rPr lang="zh-CN" altLang="en-US" sz="2000" dirty="0">
                <a:solidFill>
                  <a:srgbClr val="000000"/>
                </a:solidFill>
                <a:cs typeface="Arial" pitchFamily="34" charset="0"/>
              </a:rPr>
              <a:t>：   </a:t>
            </a:r>
            <a:r>
              <a:rPr lang="zh-CN" altLang="en-US" sz="1600" dirty="0">
                <a:solidFill>
                  <a:srgbClr val="000000"/>
                </a:solidFill>
                <a:cs typeface="Arial" pitchFamily="34" charset="0"/>
              </a:rPr>
              <a:t>该测量点的误差（空间分辨）</a:t>
            </a:r>
            <a:endParaRPr lang="zh-CN" altLang="en-US" sz="1600" dirty="0">
              <a:solidFill>
                <a:srgbClr val="FF0000"/>
              </a:solidFill>
            </a:endParaRPr>
          </a:p>
        </p:txBody>
      </p:sp>
      <p:cxnSp>
        <p:nvCxnSpPr>
          <p:cNvPr id="7" name="Straight Arrow Connector 6">
            <a:extLst>
              <a:ext uri="{FF2B5EF4-FFF2-40B4-BE49-F238E27FC236}">
                <a16:creationId xmlns:a16="http://schemas.microsoft.com/office/drawing/2014/main" id="{D4B5E88B-0818-F944-956B-9016870BDAA0}"/>
              </a:ext>
            </a:extLst>
          </p:cNvPr>
          <p:cNvCxnSpPr/>
          <p:nvPr/>
        </p:nvCxnSpPr>
        <p:spPr>
          <a:xfrm>
            <a:off x="5560132" y="4002922"/>
            <a:ext cx="679884"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3F8661D-83D1-BE40-BD04-8EEF794C68AB}"/>
                  </a:ext>
                </a:extLst>
              </p:cNvPr>
              <p:cNvSpPr txBox="1"/>
              <p:nvPr/>
            </p:nvSpPr>
            <p:spPr>
              <a:xfrm>
                <a:off x="2487686" y="3558999"/>
                <a:ext cx="2669770"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𝜒</m:t>
                          </m:r>
                        </m:e>
                        <m:sup>
                          <m:r>
                            <a:rPr lang="en-US" i="1">
                              <a:latin typeface="Cambria Math" panose="02040503050406030204" pitchFamily="18" charset="0"/>
                            </a:rPr>
                            <m:t>2</m:t>
                          </m:r>
                        </m:sup>
                      </m:sSup>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=0</m:t>
                          </m:r>
                        </m:sub>
                        <m:sup>
                          <m:r>
                            <a:rPr lang="en-US" i="1">
                              <a:latin typeface="Cambria Math" panose="02040503050406030204" pitchFamily="18" charset="0"/>
                            </a:rPr>
                            <m:t>𝑁</m:t>
                          </m:r>
                        </m:sup>
                        <m:e>
                          <m:sSup>
                            <m:sSupPr>
                              <m:ctrlPr>
                                <a:rPr lang="en-US" i="1">
                                  <a:latin typeface="Cambria Math" panose="02040503050406030204" pitchFamily="18" charset="0"/>
                                </a:rPr>
                              </m:ctrlPr>
                            </m:sSupPr>
                            <m:e>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r>
                                    <a:rPr lang="en-US" i="1">
                                      <a:solidFill>
                                        <a:srgbClr val="C00000"/>
                                      </a:solidFill>
                                      <a:latin typeface="Cambria Math" panose="02040503050406030204" pitchFamily="18" charset="0"/>
                                    </a:rPr>
                                    <m:t>𝑘</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r>
                                    <a:rPr lang="en-US" i="1">
                                      <a:solidFill>
                                        <a:srgbClr val="C00000"/>
                                      </a:solidFill>
                                      <a:latin typeface="Cambria Math" panose="02040503050406030204" pitchFamily="18" charset="0"/>
                                    </a:rPr>
                                    <m:t>𝑏</m:t>
                                  </m:r>
                                  <m:r>
                                    <a:rPr lang="en-US" i="1">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𝑖</m:t>
                                      </m:r>
                                    </m:sub>
                                  </m:sSub>
                                </m:den>
                              </m:f>
                              <m:r>
                                <a:rPr lang="en-US" i="1">
                                  <a:latin typeface="Cambria Math" panose="02040503050406030204" pitchFamily="18" charset="0"/>
                                </a:rPr>
                                <m:t>)</m:t>
                              </m:r>
                            </m:e>
                            <m:sup>
                              <m:r>
                                <a:rPr lang="en-US" i="1">
                                  <a:latin typeface="Cambria Math" panose="02040503050406030204" pitchFamily="18" charset="0"/>
                                </a:rPr>
                                <m:t>2</m:t>
                              </m:r>
                            </m:sup>
                          </m:sSup>
                        </m:e>
                      </m:nary>
                    </m:oMath>
                  </m:oMathPara>
                </a14:m>
                <a:endParaRPr lang="en-US" dirty="0"/>
              </a:p>
            </p:txBody>
          </p:sp>
        </mc:Choice>
        <mc:Fallback xmlns="">
          <p:sp>
            <p:nvSpPr>
              <p:cNvPr id="10" name="TextBox 9">
                <a:extLst>
                  <a:ext uri="{FF2B5EF4-FFF2-40B4-BE49-F238E27FC236}">
                    <a16:creationId xmlns:a16="http://schemas.microsoft.com/office/drawing/2014/main" id="{B3F8661D-83D1-BE40-BD04-8EEF794C68AB}"/>
                  </a:ext>
                </a:extLst>
              </p:cNvPr>
              <p:cNvSpPr txBox="1">
                <a:spLocks noRot="1" noChangeAspect="1" noMove="1" noResize="1" noEditPoints="1" noAdjustHandles="1" noChangeArrowheads="1" noChangeShapeType="1" noTextEdit="1"/>
              </p:cNvSpPr>
              <p:nvPr/>
            </p:nvSpPr>
            <p:spPr>
              <a:xfrm>
                <a:off x="2487686" y="3558999"/>
                <a:ext cx="2669770" cy="779124"/>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15723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B38D-C763-0246-9B85-620BF11FEAF5}"/>
              </a:ext>
            </a:extLst>
          </p:cNvPr>
          <p:cNvSpPr>
            <a:spLocks noGrp="1"/>
          </p:cNvSpPr>
          <p:nvPr>
            <p:ph type="title"/>
          </p:nvPr>
        </p:nvSpPr>
        <p:spPr/>
        <p:txBody>
          <a:bodyPr/>
          <a:lstStyle/>
          <a:p>
            <a:r>
              <a:rPr lang="en-US" dirty="0"/>
              <a:t>Kalman</a:t>
            </a:r>
            <a:r>
              <a:rPr lang="zh-CN" altLang="en-US" dirty="0"/>
              <a:t>滤波径迹拟合</a:t>
            </a:r>
            <a:endParaRPr lang="en-US" dirty="0"/>
          </a:p>
        </p:txBody>
      </p:sp>
      <p:sp>
        <p:nvSpPr>
          <p:cNvPr id="3" name="Content Placeholder 2">
            <a:extLst>
              <a:ext uri="{FF2B5EF4-FFF2-40B4-BE49-F238E27FC236}">
                <a16:creationId xmlns:a16="http://schemas.microsoft.com/office/drawing/2014/main" id="{704B13D9-3268-0D48-BB66-15F4B6825789}"/>
              </a:ext>
            </a:extLst>
          </p:cNvPr>
          <p:cNvSpPr>
            <a:spLocks noGrp="1"/>
          </p:cNvSpPr>
          <p:nvPr>
            <p:ph idx="1"/>
          </p:nvPr>
        </p:nvSpPr>
        <p:spPr>
          <a:xfrm>
            <a:off x="767408" y="1124746"/>
            <a:ext cx="5276218" cy="2304255"/>
          </a:xfrm>
        </p:spPr>
        <p:txBody>
          <a:bodyPr>
            <a:normAutofit/>
          </a:bodyPr>
          <a:lstStyle/>
          <a:p>
            <a:r>
              <a:rPr lang="zh-CN" altLang="en-US" sz="2400" dirty="0"/>
              <a:t>受各种因素影响，带电粒子的轨迹不是理想螺旋线</a:t>
            </a:r>
            <a:endParaRPr lang="en-US" altLang="zh-CN" sz="2400" dirty="0"/>
          </a:p>
          <a:p>
            <a:pPr lvl="1"/>
            <a:r>
              <a:rPr lang="zh-CN" altLang="en-US" sz="2000" dirty="0"/>
              <a:t>磁场不均匀</a:t>
            </a:r>
            <a:endParaRPr lang="en-US" altLang="zh-CN" sz="2000" dirty="0"/>
          </a:p>
          <a:p>
            <a:pPr lvl="1"/>
            <a:r>
              <a:rPr lang="zh-CN" altLang="en-US" sz="2000" dirty="0"/>
              <a:t>能量损失</a:t>
            </a:r>
            <a:endParaRPr lang="en-US" altLang="zh-CN" sz="2000" dirty="0"/>
          </a:p>
          <a:p>
            <a:pPr lvl="1"/>
            <a:r>
              <a:rPr lang="zh-CN" altLang="en-US" sz="2000" dirty="0"/>
              <a:t>多次散射</a:t>
            </a:r>
            <a:endParaRPr lang="en-US" sz="2000" dirty="0"/>
          </a:p>
        </p:txBody>
      </p:sp>
      <p:sp>
        <p:nvSpPr>
          <p:cNvPr id="4" name="Slide Number Placeholder 3">
            <a:extLst>
              <a:ext uri="{FF2B5EF4-FFF2-40B4-BE49-F238E27FC236}">
                <a16:creationId xmlns:a16="http://schemas.microsoft.com/office/drawing/2014/main" id="{2196A955-2B15-164D-9243-AFFE623B0BE8}"/>
              </a:ext>
            </a:extLst>
          </p:cNvPr>
          <p:cNvSpPr>
            <a:spLocks noGrp="1"/>
          </p:cNvSpPr>
          <p:nvPr>
            <p:ph type="sldNum" sz="quarter" idx="12"/>
          </p:nvPr>
        </p:nvSpPr>
        <p:spPr/>
        <p:txBody>
          <a:bodyPr/>
          <a:lstStyle/>
          <a:p>
            <a:fld id="{0C913308-F349-4B6D-A68A-DD1791B4A57B}" type="slidenum">
              <a:rPr lang="zh-CN" altLang="en-US" smtClean="0"/>
              <a:pPr/>
              <a:t>51</a:t>
            </a:fld>
            <a:endParaRPr lang="zh-CN" altLang="en-US" dirty="0"/>
          </a:p>
        </p:txBody>
      </p:sp>
      <p:pic>
        <p:nvPicPr>
          <p:cNvPr id="5" name="Picture 3">
            <a:extLst>
              <a:ext uri="{FF2B5EF4-FFF2-40B4-BE49-F238E27FC236}">
                <a16:creationId xmlns:a16="http://schemas.microsoft.com/office/drawing/2014/main" id="{E9B751A2-775B-E84B-B75B-315C62F3DD53}"/>
              </a:ext>
            </a:extLst>
          </p:cNvPr>
          <p:cNvPicPr>
            <a:picLocks noChangeAspect="1" noChangeArrowheads="1"/>
          </p:cNvPicPr>
          <p:nvPr/>
        </p:nvPicPr>
        <p:blipFill>
          <a:blip r:embed="rId2"/>
          <a:srcRect l="2727" t="2855" r="16364" b="11481"/>
          <a:stretch>
            <a:fillRect/>
          </a:stretch>
        </p:blipFill>
        <p:spPr bwMode="auto">
          <a:xfrm>
            <a:off x="1487488" y="4147828"/>
            <a:ext cx="3481189" cy="2346826"/>
          </a:xfrm>
          <a:prstGeom prst="rect">
            <a:avLst/>
          </a:prstGeom>
          <a:noFill/>
          <a:ln w="9525">
            <a:noFill/>
            <a:miter lim="800000"/>
            <a:headEnd/>
            <a:tailEnd/>
          </a:ln>
        </p:spPr>
      </p:pic>
      <p:pic>
        <p:nvPicPr>
          <p:cNvPr id="6" name="Picture 3">
            <a:extLst>
              <a:ext uri="{FF2B5EF4-FFF2-40B4-BE49-F238E27FC236}">
                <a16:creationId xmlns:a16="http://schemas.microsoft.com/office/drawing/2014/main" id="{E70929BD-01FE-B94B-947D-AA3A3E44574C}"/>
              </a:ext>
            </a:extLst>
          </p:cNvPr>
          <p:cNvPicPr>
            <a:picLocks noChangeAspect="1" noChangeArrowheads="1"/>
          </p:cNvPicPr>
          <p:nvPr/>
        </p:nvPicPr>
        <p:blipFill rotWithShape="1">
          <a:blip r:embed="rId3" cstate="print"/>
          <a:srcRect l="65395" t="49254" r="3809"/>
          <a:stretch/>
        </p:blipFill>
        <p:spPr bwMode="auto">
          <a:xfrm>
            <a:off x="6882915" y="4221088"/>
            <a:ext cx="2746648" cy="2448272"/>
          </a:xfrm>
          <a:prstGeom prst="rect">
            <a:avLst/>
          </a:prstGeom>
          <a:noFill/>
          <a:ln w="9525">
            <a:noFill/>
            <a:miter lim="800000"/>
            <a:headEnd/>
            <a:tailEnd/>
          </a:ln>
        </p:spPr>
      </p:pic>
      <p:sp>
        <p:nvSpPr>
          <p:cNvPr id="7" name="TextBox 6">
            <a:extLst>
              <a:ext uri="{FF2B5EF4-FFF2-40B4-BE49-F238E27FC236}">
                <a16:creationId xmlns:a16="http://schemas.microsoft.com/office/drawing/2014/main" id="{41794BAE-4BE9-7047-B4B6-4FF0356873B5}"/>
              </a:ext>
            </a:extLst>
          </p:cNvPr>
          <p:cNvSpPr txBox="1"/>
          <p:nvPr/>
        </p:nvSpPr>
        <p:spPr>
          <a:xfrm>
            <a:off x="2140730" y="3670484"/>
            <a:ext cx="2448272" cy="369332"/>
          </a:xfrm>
          <a:prstGeom prst="rect">
            <a:avLst/>
          </a:prstGeom>
          <a:noFill/>
        </p:spPr>
        <p:txBody>
          <a:bodyPr wrap="square" rtlCol="0">
            <a:spAutoFit/>
          </a:bodyPr>
          <a:lstStyle/>
          <a:p>
            <a:pPr algn="ctr"/>
            <a:r>
              <a:rPr lang="zh-CN" altLang="en-US" dirty="0"/>
              <a:t>磁场不均匀</a:t>
            </a:r>
            <a:endParaRPr lang="en-US" dirty="0"/>
          </a:p>
        </p:txBody>
      </p:sp>
      <p:sp>
        <p:nvSpPr>
          <p:cNvPr id="8" name="TextBox 7">
            <a:extLst>
              <a:ext uri="{FF2B5EF4-FFF2-40B4-BE49-F238E27FC236}">
                <a16:creationId xmlns:a16="http://schemas.microsoft.com/office/drawing/2014/main" id="{C8E8136D-ED26-9F4D-9EE8-0D6543C7F293}"/>
              </a:ext>
            </a:extLst>
          </p:cNvPr>
          <p:cNvSpPr txBox="1"/>
          <p:nvPr/>
        </p:nvSpPr>
        <p:spPr>
          <a:xfrm>
            <a:off x="6934039" y="3743744"/>
            <a:ext cx="2448272" cy="369332"/>
          </a:xfrm>
          <a:prstGeom prst="rect">
            <a:avLst/>
          </a:prstGeom>
          <a:noFill/>
        </p:spPr>
        <p:txBody>
          <a:bodyPr wrap="square" rtlCol="0">
            <a:spAutoFit/>
          </a:bodyPr>
          <a:lstStyle/>
          <a:p>
            <a:pPr algn="ctr"/>
            <a:r>
              <a:rPr lang="zh-CN" altLang="en-US" dirty="0"/>
              <a:t>能量损失效应</a:t>
            </a:r>
            <a:endParaRPr lang="en-US" dirty="0"/>
          </a:p>
        </p:txBody>
      </p:sp>
      <p:sp>
        <p:nvSpPr>
          <p:cNvPr id="9" name="Content Placeholder 2">
            <a:extLst>
              <a:ext uri="{FF2B5EF4-FFF2-40B4-BE49-F238E27FC236}">
                <a16:creationId xmlns:a16="http://schemas.microsoft.com/office/drawing/2014/main" id="{C2DEFDFD-9FE9-E348-9BE9-CB5E289B7A42}"/>
              </a:ext>
            </a:extLst>
          </p:cNvPr>
          <p:cNvSpPr txBox="1">
            <a:spLocks/>
          </p:cNvSpPr>
          <p:nvPr/>
        </p:nvSpPr>
        <p:spPr>
          <a:xfrm>
            <a:off x="6384032" y="1124746"/>
            <a:ext cx="5198368" cy="23042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400" dirty="0"/>
              <a:t>Kalman filter</a:t>
            </a:r>
            <a:r>
              <a:rPr lang="zh-CN" altLang="en-US" sz="2400" dirty="0"/>
              <a:t>径迹拟合</a:t>
            </a:r>
            <a:endParaRPr lang="en-US" altLang="zh-CN" sz="2400" dirty="0"/>
          </a:p>
          <a:p>
            <a:pPr lvl="1"/>
            <a:r>
              <a:rPr lang="zh-CN" altLang="en-US" sz="2000" dirty="0"/>
              <a:t>基于最小二乘拟合，把径迹看作分段螺旋线</a:t>
            </a:r>
            <a:endParaRPr lang="en-US" altLang="zh-CN" sz="2000" dirty="0"/>
          </a:p>
          <a:p>
            <a:pPr lvl="1"/>
            <a:r>
              <a:rPr lang="zh-CN" altLang="en-US" sz="2000" dirty="0"/>
              <a:t>便于考虑考虑磁场不均匀、</a:t>
            </a:r>
            <a:r>
              <a:rPr lang="en-US" altLang="zh-CN" sz="2000" dirty="0" err="1"/>
              <a:t>dE</a:t>
            </a:r>
            <a:r>
              <a:rPr lang="en-US" altLang="zh-CN" sz="2000" dirty="0"/>
              <a:t>/dx</a:t>
            </a:r>
            <a:r>
              <a:rPr lang="zh-CN" altLang="en-US" sz="2000" dirty="0"/>
              <a:t>、多次散射等效应，给出精确的径迹拟合结果</a:t>
            </a:r>
          </a:p>
        </p:txBody>
      </p:sp>
    </p:spTree>
    <p:extLst>
      <p:ext uri="{BB962C8B-B14F-4D97-AF65-F5344CB8AC3E}">
        <p14:creationId xmlns:p14="http://schemas.microsoft.com/office/powerpoint/2010/main" val="61439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B1B6-078C-2648-8130-E947A74AE074}"/>
              </a:ext>
            </a:extLst>
          </p:cNvPr>
          <p:cNvSpPr>
            <a:spLocks noGrp="1"/>
          </p:cNvSpPr>
          <p:nvPr>
            <p:ph type="title"/>
          </p:nvPr>
        </p:nvSpPr>
        <p:spPr/>
        <p:txBody>
          <a:bodyPr/>
          <a:lstStyle/>
          <a:p>
            <a:r>
              <a:rPr lang="en-US" dirty="0"/>
              <a:t>Kalman filter</a:t>
            </a:r>
          </a:p>
        </p:txBody>
      </p:sp>
      <p:sp>
        <p:nvSpPr>
          <p:cNvPr id="4" name="Slide Number Placeholder 3">
            <a:extLst>
              <a:ext uri="{FF2B5EF4-FFF2-40B4-BE49-F238E27FC236}">
                <a16:creationId xmlns:a16="http://schemas.microsoft.com/office/drawing/2014/main" id="{00088F04-8DD5-DB41-A3BC-BCAA977A664D}"/>
              </a:ext>
            </a:extLst>
          </p:cNvPr>
          <p:cNvSpPr>
            <a:spLocks noGrp="1"/>
          </p:cNvSpPr>
          <p:nvPr>
            <p:ph type="sldNum" sz="quarter" idx="12"/>
          </p:nvPr>
        </p:nvSpPr>
        <p:spPr/>
        <p:txBody>
          <a:bodyPr/>
          <a:lstStyle/>
          <a:p>
            <a:pPr>
              <a:defRPr/>
            </a:pPr>
            <a:fld id="{AB2123C8-B95F-4915-8E65-73DB9ED408D9}" type="slidenum">
              <a:rPr lang="zh-CN" altLang="en-US" smtClean="0"/>
              <a:pPr>
                <a:defRPr/>
              </a:pPr>
              <a:t>52</a:t>
            </a:fld>
            <a:endParaRPr lang="en-US" altLang="zh-CN"/>
          </a:p>
        </p:txBody>
      </p:sp>
      <p:pic>
        <p:nvPicPr>
          <p:cNvPr id="6" name="Picture 5">
            <a:extLst>
              <a:ext uri="{FF2B5EF4-FFF2-40B4-BE49-F238E27FC236}">
                <a16:creationId xmlns:a16="http://schemas.microsoft.com/office/drawing/2014/main" id="{DEEECD20-381B-914B-B870-C3DB0006FBDB}"/>
              </a:ext>
            </a:extLst>
          </p:cNvPr>
          <p:cNvPicPr>
            <a:picLocks noChangeAspect="1"/>
          </p:cNvPicPr>
          <p:nvPr/>
        </p:nvPicPr>
        <p:blipFill>
          <a:blip r:embed="rId2"/>
          <a:stretch>
            <a:fillRect/>
          </a:stretch>
        </p:blipFill>
        <p:spPr>
          <a:xfrm>
            <a:off x="1415480" y="3056363"/>
            <a:ext cx="3600400" cy="2693099"/>
          </a:xfrm>
          <a:prstGeom prst="rect">
            <a:avLst/>
          </a:prstGeom>
        </p:spPr>
      </p:pic>
      <p:sp>
        <p:nvSpPr>
          <p:cNvPr id="8" name="Rectangle 7">
            <a:extLst>
              <a:ext uri="{FF2B5EF4-FFF2-40B4-BE49-F238E27FC236}">
                <a16:creationId xmlns:a16="http://schemas.microsoft.com/office/drawing/2014/main" id="{44E2A66A-0394-1A4F-A62F-643AEBF9B5F1}"/>
              </a:ext>
            </a:extLst>
          </p:cNvPr>
          <p:cNvSpPr/>
          <p:nvPr/>
        </p:nvSpPr>
        <p:spPr>
          <a:xfrm>
            <a:off x="1592699" y="6077869"/>
            <a:ext cx="2502024" cy="584775"/>
          </a:xfrm>
          <a:prstGeom prst="rect">
            <a:avLst/>
          </a:prstGeom>
        </p:spPr>
        <p:txBody>
          <a:bodyPr wrap="square">
            <a:spAutoFit/>
          </a:bodyPr>
          <a:lstStyle/>
          <a:p>
            <a:r>
              <a:rPr lang="zh-CN" altLang="en-US" sz="1600" dirty="0">
                <a:solidFill>
                  <a:srgbClr val="0066CC"/>
                </a:solidFill>
                <a:latin typeface="Arial" panose="020B0604020202020204" pitchFamily="34" charset="0"/>
              </a:rPr>
              <a:t>卡尔曼获奥巴马总统授予美国国家科学奖章</a:t>
            </a:r>
            <a:r>
              <a:rPr lang="en-US" altLang="zh-CN" sz="1600" dirty="0">
                <a:solidFill>
                  <a:srgbClr val="0066CC"/>
                </a:solidFill>
                <a:latin typeface="Arial" panose="020B0604020202020204" pitchFamily="34" charset="0"/>
              </a:rPr>
              <a:t>(2009) </a:t>
            </a:r>
            <a:endParaRPr lang="en-US" sz="1600" dirty="0">
              <a:solidFill>
                <a:srgbClr val="0066CC"/>
              </a:solidFill>
            </a:endParaRPr>
          </a:p>
        </p:txBody>
      </p:sp>
      <p:pic>
        <p:nvPicPr>
          <p:cNvPr id="9" name="Picture 8">
            <a:extLst>
              <a:ext uri="{FF2B5EF4-FFF2-40B4-BE49-F238E27FC236}">
                <a16:creationId xmlns:a16="http://schemas.microsoft.com/office/drawing/2014/main" id="{1C7D409E-0CD0-6842-A76F-F69405422F9C}"/>
              </a:ext>
            </a:extLst>
          </p:cNvPr>
          <p:cNvPicPr>
            <a:picLocks noChangeAspect="1"/>
          </p:cNvPicPr>
          <p:nvPr/>
        </p:nvPicPr>
        <p:blipFill>
          <a:blip r:embed="rId3"/>
          <a:stretch>
            <a:fillRect/>
          </a:stretch>
        </p:blipFill>
        <p:spPr>
          <a:xfrm>
            <a:off x="767408" y="1196752"/>
            <a:ext cx="10484232" cy="1656184"/>
          </a:xfrm>
          <a:prstGeom prst="rect">
            <a:avLst/>
          </a:prstGeom>
        </p:spPr>
      </p:pic>
      <p:pic>
        <p:nvPicPr>
          <p:cNvPr id="12" name="Picture 11">
            <a:extLst>
              <a:ext uri="{FF2B5EF4-FFF2-40B4-BE49-F238E27FC236}">
                <a16:creationId xmlns:a16="http://schemas.microsoft.com/office/drawing/2014/main" id="{1229E688-45D4-0842-8D11-0B895B0FEFDE}"/>
              </a:ext>
            </a:extLst>
          </p:cNvPr>
          <p:cNvPicPr>
            <a:picLocks noChangeAspect="1"/>
          </p:cNvPicPr>
          <p:nvPr/>
        </p:nvPicPr>
        <p:blipFill rotWithShape="1">
          <a:blip r:embed="rId4"/>
          <a:srcRect t="1" b="1529"/>
          <a:stretch/>
        </p:blipFill>
        <p:spPr>
          <a:xfrm>
            <a:off x="5949949" y="2946472"/>
            <a:ext cx="5145863" cy="2858792"/>
          </a:xfrm>
          <a:prstGeom prst="rect">
            <a:avLst/>
          </a:prstGeom>
        </p:spPr>
      </p:pic>
      <p:sp>
        <p:nvSpPr>
          <p:cNvPr id="13" name="Rectangle 12">
            <a:extLst>
              <a:ext uri="{FF2B5EF4-FFF2-40B4-BE49-F238E27FC236}">
                <a16:creationId xmlns:a16="http://schemas.microsoft.com/office/drawing/2014/main" id="{3A910F6C-0214-BE42-AD1D-896AD35ED462}"/>
              </a:ext>
            </a:extLst>
          </p:cNvPr>
          <p:cNvSpPr/>
          <p:nvPr/>
        </p:nvSpPr>
        <p:spPr>
          <a:xfrm>
            <a:off x="6168008" y="6084585"/>
            <a:ext cx="3820418" cy="584775"/>
          </a:xfrm>
          <a:prstGeom prst="rect">
            <a:avLst/>
          </a:prstGeom>
        </p:spPr>
        <p:txBody>
          <a:bodyPr wrap="square">
            <a:spAutoFit/>
          </a:bodyPr>
          <a:lstStyle/>
          <a:p>
            <a:r>
              <a:rPr lang="zh-CN" altLang="en-US" sz="1600" dirty="0">
                <a:solidFill>
                  <a:srgbClr val="0066CC"/>
                </a:solidFill>
                <a:latin typeface="Arial" panose="020B0604020202020204" pitchFamily="34" charset="0"/>
              </a:rPr>
              <a:t>卡尔曼滤波被引入高能物理</a:t>
            </a:r>
            <a:r>
              <a:rPr lang="en-US" altLang="zh-CN" sz="1600" dirty="0">
                <a:solidFill>
                  <a:srgbClr val="0066CC"/>
                </a:solidFill>
                <a:latin typeface="Arial" panose="020B0604020202020204" pitchFamily="34" charset="0"/>
              </a:rPr>
              <a:t> </a:t>
            </a:r>
            <a:r>
              <a:rPr lang="zh-CN" altLang="en-US" sz="1600" dirty="0">
                <a:solidFill>
                  <a:srgbClr val="0066CC"/>
                </a:solidFill>
                <a:latin typeface="Arial" panose="020B0604020202020204" pitchFamily="34" charset="0"/>
              </a:rPr>
              <a:t>，应用于径迹拟合、顶点拟合、探测器校准等方面</a:t>
            </a:r>
            <a:endParaRPr lang="en-US" sz="1600" dirty="0">
              <a:solidFill>
                <a:srgbClr val="0066CC"/>
              </a:solidFill>
            </a:endParaRPr>
          </a:p>
        </p:txBody>
      </p:sp>
    </p:spTree>
    <p:extLst>
      <p:ext uri="{BB962C8B-B14F-4D97-AF65-F5344CB8AC3E}">
        <p14:creationId xmlns:p14="http://schemas.microsoft.com/office/powerpoint/2010/main" val="3932035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灯片编号占位符 5"/>
          <p:cNvSpPr>
            <a:spLocks noGrp="1"/>
          </p:cNvSpPr>
          <p:nvPr>
            <p:ph type="sldNum" sz="quarter" idx="12"/>
          </p:nvPr>
        </p:nvSpPr>
        <p:spPr>
          <a:noFill/>
        </p:spPr>
        <p:txBody>
          <a:bodyPr/>
          <a:lstStyle/>
          <a:p>
            <a:fld id="{132EBAB3-BCB6-42DF-A19D-C2F100C24D40}" type="slidenum">
              <a:rPr lang="zh-CN" altLang="en-US" smtClean="0"/>
              <a:pPr/>
              <a:t>53</a:t>
            </a:fld>
            <a:endParaRPr lang="en-US" altLang="zh-CN"/>
          </a:p>
        </p:txBody>
      </p:sp>
      <p:sp>
        <p:nvSpPr>
          <p:cNvPr id="3" name="标题 2">
            <a:extLst>
              <a:ext uri="{FF2B5EF4-FFF2-40B4-BE49-F238E27FC236}">
                <a16:creationId xmlns:a16="http://schemas.microsoft.com/office/drawing/2014/main" id="{4FC8B772-1ACE-4C85-A398-BDEFC58CB755}"/>
              </a:ext>
            </a:extLst>
          </p:cNvPr>
          <p:cNvSpPr>
            <a:spLocks noGrp="1"/>
          </p:cNvSpPr>
          <p:nvPr>
            <p:ph type="title"/>
          </p:nvPr>
        </p:nvSpPr>
        <p:spPr/>
        <p:txBody>
          <a:bodyPr/>
          <a:lstStyle/>
          <a:p>
            <a:r>
              <a:rPr lang="en-US" altLang="zh-CN" dirty="0"/>
              <a:t>Kalman filter</a:t>
            </a:r>
            <a:r>
              <a:rPr lang="zh-CN" altLang="en-US" dirty="0"/>
              <a:t>径迹拟合</a:t>
            </a:r>
          </a:p>
        </p:txBody>
      </p:sp>
      <p:sp>
        <p:nvSpPr>
          <p:cNvPr id="7" name="内容占位符 2">
            <a:extLst>
              <a:ext uri="{FF2B5EF4-FFF2-40B4-BE49-F238E27FC236}">
                <a16:creationId xmlns:a16="http://schemas.microsoft.com/office/drawing/2014/main" id="{F40772D0-23CD-41B8-A5D2-EA916D97CA6D}"/>
              </a:ext>
            </a:extLst>
          </p:cNvPr>
          <p:cNvSpPr>
            <a:spLocks noGrp="1"/>
          </p:cNvSpPr>
          <p:nvPr/>
        </p:nvSpPr>
        <p:spPr>
          <a:xfrm>
            <a:off x="617838" y="1086971"/>
            <a:ext cx="10878762" cy="281860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000" dirty="0"/>
              <a:t>递归的最小二乘拟合</a:t>
            </a:r>
            <a:endParaRPr lang="en-US" altLang="zh-CN" sz="2000" dirty="0"/>
          </a:p>
          <a:p>
            <a:pPr lvl="1">
              <a:buFont typeface="Arial" panose="020B0604020202020204" pitchFamily="34" charset="0"/>
              <a:buChar char="•"/>
            </a:pPr>
            <a:r>
              <a:rPr lang="zh-CN" altLang="en-US" sz="1800" dirty="0"/>
              <a:t>预测</a:t>
            </a:r>
            <a:r>
              <a:rPr lang="en-US" altLang="zh-CN" sz="1800" dirty="0"/>
              <a:t> </a:t>
            </a:r>
            <a:r>
              <a:rPr lang="en-US" altLang="zh-CN" sz="1800" dirty="0">
                <a:sym typeface="Wingdings"/>
              </a:rPr>
              <a:t> </a:t>
            </a:r>
            <a:r>
              <a:rPr lang="zh-CN" altLang="en-US" sz="1800" dirty="0">
                <a:sym typeface="Wingdings"/>
              </a:rPr>
              <a:t>加入测量点</a:t>
            </a:r>
            <a:r>
              <a:rPr lang="en-US" altLang="zh-CN" sz="1800" dirty="0">
                <a:sym typeface="Wingdings"/>
              </a:rPr>
              <a:t>  </a:t>
            </a:r>
            <a:r>
              <a:rPr lang="zh-CN" altLang="en-US" sz="1800" dirty="0">
                <a:sym typeface="Wingdings"/>
              </a:rPr>
              <a:t>更新拟合参数和误差矩阵</a:t>
            </a:r>
            <a:endParaRPr lang="en-US" altLang="zh-CN" sz="1800" dirty="0">
              <a:sym typeface="Wingdings"/>
            </a:endParaRPr>
          </a:p>
          <a:p>
            <a:pPr lvl="1">
              <a:buFont typeface="Arial" panose="020B0604020202020204" pitchFamily="34" charset="0"/>
              <a:buChar char="•"/>
            </a:pPr>
            <a:r>
              <a:rPr lang="zh-CN" altLang="en-US" sz="1800" dirty="0">
                <a:sym typeface="Wingdings"/>
              </a:rPr>
              <a:t>优点：可以考虑磁场不均匀、能量损失、多次散射等效应</a:t>
            </a:r>
            <a:endParaRPr lang="en-US" altLang="zh-CN" sz="1800" dirty="0">
              <a:sym typeface="Wingdings"/>
            </a:endParaRPr>
          </a:p>
          <a:p>
            <a:pPr marL="457200" lvl="1" indent="0">
              <a:buNone/>
            </a:pPr>
            <a:r>
              <a:rPr lang="zh-CN" altLang="en-US" sz="1800" dirty="0"/>
              <a:t>能量损失、飞行时间与粒子种类相关，因此拟合中考虑</a:t>
            </a:r>
            <a:r>
              <a:rPr lang="en-US" altLang="zh-CN" sz="1800" dirty="0"/>
              <a:t>5</a:t>
            </a:r>
            <a:r>
              <a:rPr lang="zh-CN" altLang="en-US" sz="1800" dirty="0"/>
              <a:t>种粒子假设</a:t>
            </a:r>
            <a:r>
              <a:rPr lang="en-US" altLang="zh-CN" sz="1800" dirty="0"/>
              <a:t>(</a:t>
            </a:r>
            <a:r>
              <a:rPr lang="en-US" altLang="zh-CN" sz="1800" dirty="0" err="1"/>
              <a:t>e,μ</a:t>
            </a:r>
            <a:r>
              <a:rPr lang="en-US" altLang="zh-CN" sz="1800" dirty="0"/>
              <a:t>,π,</a:t>
            </a:r>
            <a:r>
              <a:rPr lang="en-US" altLang="zh-CN" sz="1800" dirty="0" err="1"/>
              <a:t>Κ,p</a:t>
            </a:r>
            <a:r>
              <a:rPr lang="en-US" altLang="zh-CN" sz="1800" dirty="0"/>
              <a:t>)</a:t>
            </a:r>
            <a:r>
              <a:rPr lang="zh-CN" altLang="en-US" sz="1800" dirty="0"/>
              <a:t>，分别给出各种假设下的径迹参数和误差矩阵</a:t>
            </a:r>
            <a:endParaRPr lang="en-US" altLang="zh-CN" sz="1800" dirty="0"/>
          </a:p>
          <a:p>
            <a:pPr lvl="1">
              <a:buFont typeface="Arial" panose="020B0604020202020204" pitchFamily="34" charset="0"/>
              <a:buChar char="•"/>
            </a:pPr>
            <a:r>
              <a:rPr lang="zh-CN" altLang="en-US" sz="1800" dirty="0"/>
              <a:t>从外向里</a:t>
            </a:r>
            <a:r>
              <a:rPr lang="en-US" altLang="zh-CN" sz="1800" dirty="0"/>
              <a:t>filter</a:t>
            </a:r>
            <a:r>
              <a:rPr lang="zh-CN" altLang="en-US" sz="1800" dirty="0"/>
              <a:t>：给出</a:t>
            </a:r>
            <a:r>
              <a:rPr lang="en-US" altLang="zh-CN" sz="1800" dirty="0"/>
              <a:t>POCA</a:t>
            </a:r>
            <a:r>
              <a:rPr lang="zh-CN" altLang="en-US" sz="1800" dirty="0"/>
              <a:t>处的拟合结果</a:t>
            </a:r>
            <a:endParaRPr lang="en-US" altLang="zh-CN" sz="1800" dirty="0"/>
          </a:p>
          <a:p>
            <a:pPr marL="457200" lvl="1" indent="0">
              <a:buNone/>
            </a:pPr>
            <a:r>
              <a:rPr lang="zh-CN" altLang="en-US" sz="1800" dirty="0"/>
              <a:t>      再从里向外</a:t>
            </a:r>
            <a:r>
              <a:rPr lang="en-US" altLang="zh-CN" sz="1800" dirty="0"/>
              <a:t>smooth</a:t>
            </a:r>
            <a:r>
              <a:rPr lang="zh-CN" altLang="en-US" sz="1800" dirty="0"/>
              <a:t>：给出</a:t>
            </a:r>
            <a:r>
              <a:rPr lang="en-US" altLang="zh-CN" sz="1800" dirty="0"/>
              <a:t>MDC</a:t>
            </a:r>
            <a:r>
              <a:rPr lang="zh-CN" altLang="en-US" sz="1800" dirty="0"/>
              <a:t>最外层的拟合结果，用于径迹外推</a:t>
            </a:r>
            <a:endParaRPr lang="en-US" altLang="zh-CN" sz="1800" dirty="0"/>
          </a:p>
          <a:p>
            <a:pPr lvl="1">
              <a:buFont typeface="Arial" panose="020B0604020202020204" pitchFamily="34" charset="0"/>
              <a:buChar char="•"/>
            </a:pPr>
            <a:r>
              <a:rPr lang="en-US" altLang="zh-CN" sz="1800" dirty="0"/>
              <a:t>Runge-</a:t>
            </a:r>
            <a:r>
              <a:rPr lang="en-US" altLang="zh-CN" sz="1800" dirty="0" err="1"/>
              <a:t>Kutta</a:t>
            </a:r>
            <a:r>
              <a:rPr lang="zh-CN" altLang="en-US" sz="1800" dirty="0"/>
              <a:t>拟合结果作为</a:t>
            </a:r>
            <a:r>
              <a:rPr lang="en-US" altLang="zh-CN" sz="1800" dirty="0"/>
              <a:t>Kalman</a:t>
            </a:r>
            <a:r>
              <a:rPr lang="zh-CN" altLang="en-US" sz="1800" dirty="0"/>
              <a:t>拟合的初值，</a:t>
            </a:r>
            <a:r>
              <a:rPr lang="en-US" altLang="zh-CN" sz="1800" dirty="0"/>
              <a:t>Kalman</a:t>
            </a:r>
            <a:r>
              <a:rPr lang="zh-CN" altLang="en-US" sz="1800" dirty="0"/>
              <a:t>拟合失败的情况下，径迹参数及误差矩阵用</a:t>
            </a:r>
            <a:r>
              <a:rPr lang="en-US" altLang="zh-CN" sz="1800" dirty="0"/>
              <a:t>Runge-</a:t>
            </a:r>
            <a:r>
              <a:rPr lang="en-US" altLang="zh-CN" sz="1800" dirty="0" err="1"/>
              <a:t>Kutta</a:t>
            </a:r>
            <a:r>
              <a:rPr lang="zh-CN" altLang="en-US" sz="1800" dirty="0"/>
              <a:t>结果</a:t>
            </a:r>
          </a:p>
        </p:txBody>
      </p:sp>
      <p:grpSp>
        <p:nvGrpSpPr>
          <p:cNvPr id="8" name="组合 7">
            <a:extLst>
              <a:ext uri="{FF2B5EF4-FFF2-40B4-BE49-F238E27FC236}">
                <a16:creationId xmlns:a16="http://schemas.microsoft.com/office/drawing/2014/main" id="{C402E32C-2415-403C-94BA-1027BD60BB06}"/>
              </a:ext>
            </a:extLst>
          </p:cNvPr>
          <p:cNvGrpSpPr/>
          <p:nvPr/>
        </p:nvGrpSpPr>
        <p:grpSpPr>
          <a:xfrm>
            <a:off x="1758613" y="4065278"/>
            <a:ext cx="7601966" cy="2142802"/>
            <a:chOff x="1115616" y="3994071"/>
            <a:chExt cx="7601966" cy="2142802"/>
          </a:xfrm>
        </p:grpSpPr>
        <p:cxnSp>
          <p:nvCxnSpPr>
            <p:cNvPr id="9" name="直接连接符 8">
              <a:extLst>
                <a:ext uri="{FF2B5EF4-FFF2-40B4-BE49-F238E27FC236}">
                  <a16:creationId xmlns:a16="http://schemas.microsoft.com/office/drawing/2014/main" id="{6303E1F7-D54A-4910-B55A-E330959DBBCE}"/>
                </a:ext>
              </a:extLst>
            </p:cNvPr>
            <p:cNvCxnSpPr/>
            <p:nvPr/>
          </p:nvCxnSpPr>
          <p:spPr>
            <a:xfrm flipH="1">
              <a:off x="2028581" y="4138268"/>
              <a:ext cx="8238" cy="1998605"/>
            </a:xfrm>
            <a:prstGeom prst="line">
              <a:avLst/>
            </a:prstGeom>
            <a:noFill/>
            <a:ln w="76200" cap="rnd" cmpd="sng" algn="ctr">
              <a:solidFill>
                <a:srgbClr val="1E5155">
                  <a:lumMod val="40000"/>
                  <a:lumOff val="60000"/>
                </a:srgbClr>
              </a:solidFill>
              <a:prstDash val="solid"/>
            </a:ln>
            <a:effectLst/>
          </p:spPr>
        </p:cxnSp>
        <p:cxnSp>
          <p:nvCxnSpPr>
            <p:cNvPr id="10" name="直接连接符 9">
              <a:extLst>
                <a:ext uri="{FF2B5EF4-FFF2-40B4-BE49-F238E27FC236}">
                  <a16:creationId xmlns:a16="http://schemas.microsoft.com/office/drawing/2014/main" id="{2476C23D-2743-477A-9411-A183781B17DA}"/>
                </a:ext>
              </a:extLst>
            </p:cNvPr>
            <p:cNvCxnSpPr/>
            <p:nvPr/>
          </p:nvCxnSpPr>
          <p:spPr>
            <a:xfrm>
              <a:off x="2983687" y="4138634"/>
              <a:ext cx="8721" cy="1998239"/>
            </a:xfrm>
            <a:prstGeom prst="line">
              <a:avLst/>
            </a:prstGeom>
            <a:noFill/>
            <a:ln w="76200" cap="rnd" cmpd="sng" algn="ctr">
              <a:solidFill>
                <a:srgbClr val="1E5155">
                  <a:lumMod val="40000"/>
                  <a:lumOff val="60000"/>
                </a:srgbClr>
              </a:solidFill>
              <a:prstDash val="solid"/>
            </a:ln>
            <a:effectLst/>
          </p:spPr>
        </p:cxnSp>
        <p:cxnSp>
          <p:nvCxnSpPr>
            <p:cNvPr id="11" name="直接连接符 10">
              <a:extLst>
                <a:ext uri="{FF2B5EF4-FFF2-40B4-BE49-F238E27FC236}">
                  <a16:creationId xmlns:a16="http://schemas.microsoft.com/office/drawing/2014/main" id="{C178880C-0E9D-43C5-9564-E3F210907624}"/>
                </a:ext>
              </a:extLst>
            </p:cNvPr>
            <p:cNvCxnSpPr/>
            <p:nvPr/>
          </p:nvCxnSpPr>
          <p:spPr>
            <a:xfrm>
              <a:off x="3989187" y="4138268"/>
              <a:ext cx="0" cy="1998605"/>
            </a:xfrm>
            <a:prstGeom prst="line">
              <a:avLst/>
            </a:prstGeom>
            <a:noFill/>
            <a:ln w="76200" cap="rnd" cmpd="sng" algn="ctr">
              <a:solidFill>
                <a:srgbClr val="1E5155">
                  <a:lumMod val="40000"/>
                  <a:lumOff val="60000"/>
                </a:srgbClr>
              </a:solidFill>
              <a:prstDash val="solid"/>
            </a:ln>
            <a:effectLst/>
          </p:spPr>
        </p:cxnSp>
        <p:cxnSp>
          <p:nvCxnSpPr>
            <p:cNvPr id="12" name="直接箭头连接符 11">
              <a:extLst>
                <a:ext uri="{FF2B5EF4-FFF2-40B4-BE49-F238E27FC236}">
                  <a16:creationId xmlns:a16="http://schemas.microsoft.com/office/drawing/2014/main" id="{7F783470-C056-4F43-8C6B-3974F8B14E58}"/>
                </a:ext>
              </a:extLst>
            </p:cNvPr>
            <p:cNvCxnSpPr/>
            <p:nvPr/>
          </p:nvCxnSpPr>
          <p:spPr>
            <a:xfrm flipV="1">
              <a:off x="1699068" y="5543751"/>
              <a:ext cx="288322" cy="197699"/>
            </a:xfrm>
            <a:prstGeom prst="straightConnector1">
              <a:avLst/>
            </a:prstGeom>
            <a:noFill/>
            <a:ln w="19050" cap="rnd" cmpd="sng" algn="ctr">
              <a:solidFill>
                <a:schemeClr val="tx1"/>
              </a:solidFill>
              <a:prstDash val="solid"/>
              <a:tailEnd type="arrow"/>
            </a:ln>
            <a:effectLst/>
          </p:spPr>
        </p:cxnSp>
        <p:sp>
          <p:nvSpPr>
            <p:cNvPr id="13" name="椭圆 12">
              <a:extLst>
                <a:ext uri="{FF2B5EF4-FFF2-40B4-BE49-F238E27FC236}">
                  <a16:creationId xmlns:a16="http://schemas.microsoft.com/office/drawing/2014/main" id="{24D33393-5A7C-4C33-8520-DBCD0EF0B52D}"/>
                </a:ext>
              </a:extLst>
            </p:cNvPr>
            <p:cNvSpPr>
              <a:spLocks noChangeAspect="1"/>
            </p:cNvSpPr>
            <p:nvPr/>
          </p:nvSpPr>
          <p:spPr>
            <a:xfrm>
              <a:off x="1987390" y="5477846"/>
              <a:ext cx="90000" cy="90000"/>
            </a:xfrm>
            <a:prstGeom prst="ellipse">
              <a:avLst/>
            </a:prstGeom>
            <a:solidFill>
              <a:srgbClr val="FF66FF"/>
            </a:solidFill>
            <a:ln w="19050" cap="rnd"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sysClr val="window" lastClr="FFFFFF"/>
                </a:solidFill>
                <a:latin typeface="Century Gothic"/>
                <a:ea typeface="宋体"/>
              </a:endParaRPr>
            </a:p>
          </p:txBody>
        </p:sp>
        <p:sp>
          <p:nvSpPr>
            <p:cNvPr id="14" name="椭圆 13">
              <a:extLst>
                <a:ext uri="{FF2B5EF4-FFF2-40B4-BE49-F238E27FC236}">
                  <a16:creationId xmlns:a16="http://schemas.microsoft.com/office/drawing/2014/main" id="{8E6DE091-AABD-4576-A589-92B785F44DAC}"/>
                </a:ext>
              </a:extLst>
            </p:cNvPr>
            <p:cNvSpPr>
              <a:spLocks noChangeAspect="1"/>
            </p:cNvSpPr>
            <p:nvPr/>
          </p:nvSpPr>
          <p:spPr>
            <a:xfrm>
              <a:off x="2947408" y="5199006"/>
              <a:ext cx="90000" cy="90000"/>
            </a:xfrm>
            <a:prstGeom prst="ellipse">
              <a:avLst/>
            </a:prstGeom>
            <a:solidFill>
              <a:srgbClr val="FF66FF"/>
            </a:solidFill>
            <a:ln w="19050" cap="rnd"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sysClr val="window" lastClr="FFFFFF"/>
                </a:solidFill>
                <a:latin typeface="Century Gothic"/>
                <a:ea typeface="宋体"/>
              </a:endParaRPr>
            </a:p>
          </p:txBody>
        </p:sp>
        <p:sp>
          <p:nvSpPr>
            <p:cNvPr id="15" name="椭圆 14">
              <a:extLst>
                <a:ext uri="{FF2B5EF4-FFF2-40B4-BE49-F238E27FC236}">
                  <a16:creationId xmlns:a16="http://schemas.microsoft.com/office/drawing/2014/main" id="{14655E58-DC44-4DC7-A211-4D9B76D01336}"/>
                </a:ext>
              </a:extLst>
            </p:cNvPr>
            <p:cNvSpPr>
              <a:spLocks noChangeAspect="1"/>
            </p:cNvSpPr>
            <p:nvPr/>
          </p:nvSpPr>
          <p:spPr>
            <a:xfrm>
              <a:off x="3940377" y="4621731"/>
              <a:ext cx="90000" cy="90000"/>
            </a:xfrm>
            <a:prstGeom prst="ellipse">
              <a:avLst/>
            </a:prstGeom>
            <a:solidFill>
              <a:srgbClr val="FF66FF"/>
            </a:solidFill>
            <a:ln w="19050" cap="rnd"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sysClr val="window" lastClr="FFFFFF"/>
                </a:solidFill>
                <a:latin typeface="Century Gothic"/>
                <a:ea typeface="宋体"/>
              </a:endParaRPr>
            </a:p>
          </p:txBody>
        </p:sp>
        <p:cxnSp>
          <p:nvCxnSpPr>
            <p:cNvPr id="16" name="直接连接符 15">
              <a:extLst>
                <a:ext uri="{FF2B5EF4-FFF2-40B4-BE49-F238E27FC236}">
                  <a16:creationId xmlns:a16="http://schemas.microsoft.com/office/drawing/2014/main" id="{8161E6F9-759A-4E11-98BF-B885B7EF5E29}"/>
                </a:ext>
              </a:extLst>
            </p:cNvPr>
            <p:cNvCxnSpPr/>
            <p:nvPr/>
          </p:nvCxnSpPr>
          <p:spPr>
            <a:xfrm>
              <a:off x="1929726" y="5086011"/>
              <a:ext cx="214186" cy="0"/>
            </a:xfrm>
            <a:prstGeom prst="line">
              <a:avLst/>
            </a:prstGeom>
            <a:noFill/>
            <a:ln w="12700" cap="rnd" cmpd="sng" algn="ctr">
              <a:solidFill>
                <a:srgbClr val="FF66FF"/>
              </a:solidFill>
              <a:prstDash val="solid"/>
            </a:ln>
            <a:effectLst/>
          </p:spPr>
        </p:cxnSp>
        <p:cxnSp>
          <p:nvCxnSpPr>
            <p:cNvPr id="17" name="直接连接符 16">
              <a:extLst>
                <a:ext uri="{FF2B5EF4-FFF2-40B4-BE49-F238E27FC236}">
                  <a16:creationId xmlns:a16="http://schemas.microsoft.com/office/drawing/2014/main" id="{221D39AB-CEC4-43A2-AF86-963B6B0B6C23}"/>
                </a:ext>
              </a:extLst>
            </p:cNvPr>
            <p:cNvCxnSpPr/>
            <p:nvPr/>
          </p:nvCxnSpPr>
          <p:spPr>
            <a:xfrm>
              <a:off x="1921488" y="5942449"/>
              <a:ext cx="214186" cy="0"/>
            </a:xfrm>
            <a:prstGeom prst="line">
              <a:avLst/>
            </a:prstGeom>
            <a:noFill/>
            <a:ln w="12700" cap="rnd" cmpd="sng" algn="ctr">
              <a:solidFill>
                <a:srgbClr val="FF66FF"/>
              </a:solidFill>
              <a:prstDash val="solid"/>
            </a:ln>
            <a:effectLst/>
          </p:spPr>
        </p:cxnSp>
        <p:cxnSp>
          <p:nvCxnSpPr>
            <p:cNvPr id="18" name="直接连接符 17">
              <a:extLst>
                <a:ext uri="{FF2B5EF4-FFF2-40B4-BE49-F238E27FC236}">
                  <a16:creationId xmlns:a16="http://schemas.microsoft.com/office/drawing/2014/main" id="{A52E62C7-2CA7-4708-918A-5DF5E6ED158C}"/>
                </a:ext>
              </a:extLst>
            </p:cNvPr>
            <p:cNvCxnSpPr/>
            <p:nvPr/>
          </p:nvCxnSpPr>
          <p:spPr>
            <a:xfrm>
              <a:off x="2028581" y="5086011"/>
              <a:ext cx="0" cy="856438"/>
            </a:xfrm>
            <a:prstGeom prst="line">
              <a:avLst/>
            </a:prstGeom>
            <a:noFill/>
            <a:ln w="12700" cap="rnd" cmpd="sng" algn="ctr">
              <a:solidFill>
                <a:srgbClr val="FF66FF"/>
              </a:solidFill>
              <a:prstDash val="solid"/>
            </a:ln>
            <a:effectLst/>
          </p:spPr>
        </p:cxnSp>
        <p:cxnSp>
          <p:nvCxnSpPr>
            <p:cNvPr id="19" name="直接连接符 18">
              <a:extLst>
                <a:ext uri="{FF2B5EF4-FFF2-40B4-BE49-F238E27FC236}">
                  <a16:creationId xmlns:a16="http://schemas.microsoft.com/office/drawing/2014/main" id="{7ABC562C-9CC6-4B75-B50B-92EC5035C26B}"/>
                </a:ext>
              </a:extLst>
            </p:cNvPr>
            <p:cNvCxnSpPr/>
            <p:nvPr/>
          </p:nvCxnSpPr>
          <p:spPr>
            <a:xfrm>
              <a:off x="2885315" y="4676496"/>
              <a:ext cx="214186" cy="0"/>
            </a:xfrm>
            <a:prstGeom prst="line">
              <a:avLst/>
            </a:prstGeom>
            <a:noFill/>
            <a:ln w="12700" cap="rnd" cmpd="sng" algn="ctr">
              <a:solidFill>
                <a:srgbClr val="FF66FF"/>
              </a:solidFill>
              <a:prstDash val="solid"/>
            </a:ln>
            <a:effectLst/>
          </p:spPr>
        </p:cxnSp>
        <p:cxnSp>
          <p:nvCxnSpPr>
            <p:cNvPr id="20" name="直接连接符 19">
              <a:extLst>
                <a:ext uri="{FF2B5EF4-FFF2-40B4-BE49-F238E27FC236}">
                  <a16:creationId xmlns:a16="http://schemas.microsoft.com/office/drawing/2014/main" id="{79B5B5AF-6247-4CDE-ADB1-7642B30879EA}"/>
                </a:ext>
              </a:extLst>
            </p:cNvPr>
            <p:cNvCxnSpPr/>
            <p:nvPr/>
          </p:nvCxnSpPr>
          <p:spPr>
            <a:xfrm>
              <a:off x="2876594" y="5741450"/>
              <a:ext cx="214186" cy="0"/>
            </a:xfrm>
            <a:prstGeom prst="line">
              <a:avLst/>
            </a:prstGeom>
            <a:noFill/>
            <a:ln w="12700" cap="rnd" cmpd="sng" algn="ctr">
              <a:solidFill>
                <a:srgbClr val="FF66FF"/>
              </a:solidFill>
              <a:prstDash val="solid"/>
            </a:ln>
            <a:effectLst/>
          </p:spPr>
        </p:cxnSp>
        <p:cxnSp>
          <p:nvCxnSpPr>
            <p:cNvPr id="21" name="直接连接符 20">
              <a:extLst>
                <a:ext uri="{FF2B5EF4-FFF2-40B4-BE49-F238E27FC236}">
                  <a16:creationId xmlns:a16="http://schemas.microsoft.com/office/drawing/2014/main" id="{D560CA79-3435-4E6B-95AA-C7BA820DC4BD}"/>
                </a:ext>
              </a:extLst>
            </p:cNvPr>
            <p:cNvCxnSpPr/>
            <p:nvPr/>
          </p:nvCxnSpPr>
          <p:spPr>
            <a:xfrm>
              <a:off x="2983687" y="4676496"/>
              <a:ext cx="0" cy="1064954"/>
            </a:xfrm>
            <a:prstGeom prst="line">
              <a:avLst/>
            </a:prstGeom>
            <a:noFill/>
            <a:ln w="12700" cap="rnd" cmpd="sng" algn="ctr">
              <a:solidFill>
                <a:srgbClr val="FF66FF"/>
              </a:solidFill>
              <a:prstDash val="solid"/>
            </a:ln>
            <a:effectLst/>
          </p:spPr>
        </p:cxnSp>
        <p:cxnSp>
          <p:nvCxnSpPr>
            <p:cNvPr id="22" name="直接连接符 21">
              <a:extLst>
                <a:ext uri="{FF2B5EF4-FFF2-40B4-BE49-F238E27FC236}">
                  <a16:creationId xmlns:a16="http://schemas.microsoft.com/office/drawing/2014/main" id="{68940434-1858-4009-B045-DFF2456A070D}"/>
                </a:ext>
              </a:extLst>
            </p:cNvPr>
            <p:cNvCxnSpPr/>
            <p:nvPr/>
          </p:nvCxnSpPr>
          <p:spPr>
            <a:xfrm>
              <a:off x="3882092" y="4278400"/>
              <a:ext cx="214186" cy="0"/>
            </a:xfrm>
            <a:prstGeom prst="line">
              <a:avLst/>
            </a:prstGeom>
            <a:noFill/>
            <a:ln w="12700" cap="rnd" cmpd="sng" algn="ctr">
              <a:solidFill>
                <a:srgbClr val="FF66FF"/>
              </a:solidFill>
              <a:prstDash val="solid"/>
            </a:ln>
            <a:effectLst/>
          </p:spPr>
        </p:cxnSp>
        <p:cxnSp>
          <p:nvCxnSpPr>
            <p:cNvPr id="23" name="直接连接符 22">
              <a:extLst>
                <a:ext uri="{FF2B5EF4-FFF2-40B4-BE49-F238E27FC236}">
                  <a16:creationId xmlns:a16="http://schemas.microsoft.com/office/drawing/2014/main" id="{644883B0-DE23-4E05-80A2-BC306E3B1E39}"/>
                </a:ext>
              </a:extLst>
            </p:cNvPr>
            <p:cNvCxnSpPr/>
            <p:nvPr/>
          </p:nvCxnSpPr>
          <p:spPr>
            <a:xfrm>
              <a:off x="3882094" y="5057724"/>
              <a:ext cx="214186" cy="0"/>
            </a:xfrm>
            <a:prstGeom prst="line">
              <a:avLst/>
            </a:prstGeom>
            <a:noFill/>
            <a:ln w="12700" cap="rnd" cmpd="sng" algn="ctr">
              <a:solidFill>
                <a:srgbClr val="FF66FF"/>
              </a:solidFill>
              <a:prstDash val="solid"/>
            </a:ln>
            <a:effectLst/>
          </p:spPr>
        </p:cxnSp>
        <p:cxnSp>
          <p:nvCxnSpPr>
            <p:cNvPr id="24" name="直接连接符 23">
              <a:extLst>
                <a:ext uri="{FF2B5EF4-FFF2-40B4-BE49-F238E27FC236}">
                  <a16:creationId xmlns:a16="http://schemas.microsoft.com/office/drawing/2014/main" id="{4B61C63C-9DAE-4516-8EC9-47430D816BFB}"/>
                </a:ext>
              </a:extLst>
            </p:cNvPr>
            <p:cNvCxnSpPr/>
            <p:nvPr/>
          </p:nvCxnSpPr>
          <p:spPr>
            <a:xfrm>
              <a:off x="3989187" y="4278400"/>
              <a:ext cx="0" cy="779324"/>
            </a:xfrm>
            <a:prstGeom prst="line">
              <a:avLst/>
            </a:prstGeom>
            <a:noFill/>
            <a:ln w="12700" cap="rnd" cmpd="sng" algn="ctr">
              <a:solidFill>
                <a:srgbClr val="FF66FF"/>
              </a:solidFill>
              <a:prstDash val="solid"/>
            </a:ln>
            <a:effectLst/>
          </p:spPr>
        </p:cxnSp>
        <p:sp>
          <p:nvSpPr>
            <p:cNvPr id="25" name="任意多边形 22">
              <a:extLst>
                <a:ext uri="{FF2B5EF4-FFF2-40B4-BE49-F238E27FC236}">
                  <a16:creationId xmlns:a16="http://schemas.microsoft.com/office/drawing/2014/main" id="{6760DD70-8FCA-4304-A0C2-DC010917EE41}"/>
                </a:ext>
              </a:extLst>
            </p:cNvPr>
            <p:cNvSpPr/>
            <p:nvPr/>
          </p:nvSpPr>
          <p:spPr>
            <a:xfrm rot="-60000">
              <a:off x="2984824" y="4937054"/>
              <a:ext cx="1008691" cy="139009"/>
            </a:xfrm>
            <a:custGeom>
              <a:avLst/>
              <a:gdLst>
                <a:gd name="connsiteX0" fmla="*/ 0 w 914400"/>
                <a:gd name="connsiteY0" fmla="*/ 304800 h 304800"/>
                <a:gd name="connsiteX1" fmla="*/ 428367 w 914400"/>
                <a:gd name="connsiteY1" fmla="*/ 49427 h 304800"/>
                <a:gd name="connsiteX2" fmla="*/ 914400 w 914400"/>
                <a:gd name="connsiteY2" fmla="*/ 8237 h 304800"/>
              </a:gdLst>
              <a:ahLst/>
              <a:cxnLst>
                <a:cxn ang="0">
                  <a:pos x="connsiteX0" y="connsiteY0"/>
                </a:cxn>
                <a:cxn ang="0">
                  <a:pos x="connsiteX1" y="connsiteY1"/>
                </a:cxn>
                <a:cxn ang="0">
                  <a:pos x="connsiteX2" y="connsiteY2"/>
                </a:cxn>
              </a:cxnLst>
              <a:rect l="l" t="t" r="r" b="b"/>
              <a:pathLst>
                <a:path w="914400" h="304800">
                  <a:moveTo>
                    <a:pt x="0" y="304800"/>
                  </a:moveTo>
                  <a:cubicBezTo>
                    <a:pt x="137983" y="201827"/>
                    <a:pt x="275967" y="98854"/>
                    <a:pt x="428367" y="49427"/>
                  </a:cubicBezTo>
                  <a:cubicBezTo>
                    <a:pt x="580767" y="0"/>
                    <a:pt x="747583" y="4118"/>
                    <a:pt x="914400" y="8237"/>
                  </a:cubicBezTo>
                </a:path>
              </a:pathLst>
            </a:custGeom>
            <a:noFill/>
            <a:ln w="19050" cap="rnd" cmpd="sng" algn="ctr">
              <a:solidFill>
                <a:schemeClr val="tx1"/>
              </a:solidFill>
              <a:prstDash val="dash"/>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sysClr val="window" lastClr="FFFFFF"/>
                </a:solidFill>
                <a:latin typeface="Century Gothic"/>
                <a:ea typeface="宋体"/>
              </a:endParaRPr>
            </a:p>
          </p:txBody>
        </p:sp>
        <p:sp>
          <p:nvSpPr>
            <p:cNvPr id="26" name="任意多边形 23">
              <a:extLst>
                <a:ext uri="{FF2B5EF4-FFF2-40B4-BE49-F238E27FC236}">
                  <a16:creationId xmlns:a16="http://schemas.microsoft.com/office/drawing/2014/main" id="{FAFF831F-62E3-4EAA-9097-384403558234}"/>
                </a:ext>
              </a:extLst>
            </p:cNvPr>
            <p:cNvSpPr/>
            <p:nvPr/>
          </p:nvSpPr>
          <p:spPr>
            <a:xfrm>
              <a:off x="2077390" y="4930836"/>
              <a:ext cx="927819" cy="536340"/>
            </a:xfrm>
            <a:custGeom>
              <a:avLst/>
              <a:gdLst>
                <a:gd name="connsiteX0" fmla="*/ 0 w 881448"/>
                <a:gd name="connsiteY0" fmla="*/ 436606 h 436606"/>
                <a:gd name="connsiteX1" fmla="*/ 428367 w 881448"/>
                <a:gd name="connsiteY1" fmla="*/ 172995 h 436606"/>
                <a:gd name="connsiteX2" fmla="*/ 881448 w 881448"/>
                <a:gd name="connsiteY2" fmla="*/ 0 h 436606"/>
              </a:gdLst>
              <a:ahLst/>
              <a:cxnLst>
                <a:cxn ang="0">
                  <a:pos x="connsiteX0" y="connsiteY0"/>
                </a:cxn>
                <a:cxn ang="0">
                  <a:pos x="connsiteX1" y="connsiteY1"/>
                </a:cxn>
                <a:cxn ang="0">
                  <a:pos x="connsiteX2" y="connsiteY2"/>
                </a:cxn>
              </a:cxnLst>
              <a:rect l="l" t="t" r="r" b="b"/>
              <a:pathLst>
                <a:path w="881448" h="436606">
                  <a:moveTo>
                    <a:pt x="0" y="436606"/>
                  </a:moveTo>
                  <a:cubicBezTo>
                    <a:pt x="140729" y="341184"/>
                    <a:pt x="281459" y="245763"/>
                    <a:pt x="428367" y="172995"/>
                  </a:cubicBezTo>
                  <a:cubicBezTo>
                    <a:pt x="575275" y="100227"/>
                    <a:pt x="792205" y="35697"/>
                    <a:pt x="881448" y="0"/>
                  </a:cubicBezTo>
                </a:path>
              </a:pathLst>
            </a:custGeom>
            <a:noFill/>
            <a:ln w="19050" cap="rnd" cmpd="sng" algn="ctr">
              <a:solidFill>
                <a:schemeClr val="tx1"/>
              </a:solidFill>
              <a:prstDash val="dash"/>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sysClr val="window" lastClr="FFFFFF"/>
                </a:solidFill>
                <a:latin typeface="Century Gothic"/>
                <a:ea typeface="宋体"/>
              </a:endParaRPr>
            </a:p>
          </p:txBody>
        </p:sp>
        <p:cxnSp>
          <p:nvCxnSpPr>
            <p:cNvPr id="27" name="直接箭头连接符 26">
              <a:extLst>
                <a:ext uri="{FF2B5EF4-FFF2-40B4-BE49-F238E27FC236}">
                  <a16:creationId xmlns:a16="http://schemas.microsoft.com/office/drawing/2014/main" id="{64312456-A6B7-4BF7-AC6C-80EC485BA56A}"/>
                </a:ext>
              </a:extLst>
            </p:cNvPr>
            <p:cNvCxnSpPr/>
            <p:nvPr/>
          </p:nvCxnSpPr>
          <p:spPr>
            <a:xfrm flipV="1">
              <a:off x="3994652" y="4766502"/>
              <a:ext cx="387177" cy="47719"/>
            </a:xfrm>
            <a:prstGeom prst="straightConnector1">
              <a:avLst/>
            </a:prstGeom>
            <a:noFill/>
            <a:ln w="19050" cap="rnd" cmpd="sng" algn="ctr">
              <a:solidFill>
                <a:schemeClr val="tx1"/>
              </a:solidFill>
              <a:prstDash val="solid"/>
              <a:tailEnd type="arrow"/>
            </a:ln>
            <a:effectLst/>
          </p:spPr>
        </p:cxnSp>
        <p:sp>
          <p:nvSpPr>
            <p:cNvPr id="28" name="TextBox 25">
              <a:extLst>
                <a:ext uri="{FF2B5EF4-FFF2-40B4-BE49-F238E27FC236}">
                  <a16:creationId xmlns:a16="http://schemas.microsoft.com/office/drawing/2014/main" id="{CF80EB6C-CB91-47EF-A739-B03F27401B61}"/>
                </a:ext>
              </a:extLst>
            </p:cNvPr>
            <p:cNvSpPr txBox="1"/>
            <p:nvPr/>
          </p:nvSpPr>
          <p:spPr>
            <a:xfrm>
              <a:off x="4973166" y="3994071"/>
              <a:ext cx="3744416" cy="8925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700" kern="0" dirty="0"/>
                <a:t>●</a:t>
              </a:r>
              <a:r>
                <a:rPr lang="en-US" altLang="zh-CN" sz="1400" kern="0" dirty="0">
                  <a:solidFill>
                    <a:sysClr val="windowText" lastClr="000000"/>
                  </a:solidFill>
                </a:rPr>
                <a:t>  </a:t>
              </a:r>
              <a:r>
                <a:rPr lang="zh-CN" altLang="en-US" sz="1400" kern="0" dirty="0">
                  <a:solidFill>
                    <a:sysClr val="windowText" lastClr="000000"/>
                  </a:solidFill>
                </a:rPr>
                <a:t>预测值（考虑磁场不均匀、多次散射等效应）</a:t>
              </a:r>
              <a:endParaRPr lang="en-US" altLang="zh-CN" sz="1400" kern="0" dirty="0">
                <a:solidFill>
                  <a:sysClr val="windowText" lastClr="000000"/>
                </a:solidFill>
              </a:endParaRPr>
            </a:p>
            <a:p>
              <a:pPr>
                <a:spcBef>
                  <a:spcPts val="600"/>
                </a:spcBef>
                <a:defRPr/>
              </a:pPr>
              <a:r>
                <a:rPr lang="en-US" altLang="zh-CN" sz="700" kern="0" dirty="0">
                  <a:solidFill>
                    <a:srgbClr val="FF66FF"/>
                  </a:solidFill>
                </a:rPr>
                <a:t>●</a:t>
              </a:r>
              <a:r>
                <a:rPr lang="zh-CN" altLang="en-US" sz="1400" kern="0" dirty="0">
                  <a:solidFill>
                    <a:sysClr val="windowText" lastClr="000000"/>
                  </a:solidFill>
                </a:rPr>
                <a:t>  测量值（带误差）</a:t>
              </a:r>
              <a:endParaRPr lang="en-US" altLang="zh-CN" sz="1400" kern="0" dirty="0">
                <a:solidFill>
                  <a:sysClr val="windowText" lastClr="000000"/>
                </a:solidFill>
              </a:endParaRPr>
            </a:p>
            <a:p>
              <a:pPr>
                <a:spcBef>
                  <a:spcPts val="600"/>
                </a:spcBef>
                <a:defRPr/>
              </a:pPr>
              <a:r>
                <a:rPr lang="en-US" altLang="zh-CN" sz="700" kern="0" dirty="0">
                  <a:solidFill>
                    <a:srgbClr val="0000FF"/>
                  </a:solidFill>
                </a:rPr>
                <a:t>●</a:t>
              </a:r>
              <a:r>
                <a:rPr lang="zh-CN" altLang="en-US" sz="1400" kern="0" dirty="0">
                  <a:solidFill>
                    <a:sysClr val="windowText" lastClr="000000"/>
                  </a:solidFill>
                </a:rPr>
                <a:t>  更新后的值</a:t>
              </a:r>
              <a:endParaRPr lang="en-US" altLang="zh-CN" sz="1400" kern="0" dirty="0">
                <a:solidFill>
                  <a:sysClr val="windowText" lastClr="000000"/>
                </a:solidFill>
              </a:endParaRPr>
            </a:p>
          </p:txBody>
        </p:sp>
        <p:sp>
          <p:nvSpPr>
            <p:cNvPr id="29" name="TextBox 26">
              <a:extLst>
                <a:ext uri="{FF2B5EF4-FFF2-40B4-BE49-F238E27FC236}">
                  <a16:creationId xmlns:a16="http://schemas.microsoft.com/office/drawing/2014/main" id="{6886B89B-13F8-4A66-BC28-B95549CF0AF2}"/>
                </a:ext>
              </a:extLst>
            </p:cNvPr>
            <p:cNvSpPr txBox="1"/>
            <p:nvPr/>
          </p:nvSpPr>
          <p:spPr>
            <a:xfrm>
              <a:off x="1115616" y="5741450"/>
              <a:ext cx="805872"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400" kern="0" dirty="0"/>
                <a:t>初始值</a:t>
              </a:r>
            </a:p>
          </p:txBody>
        </p:sp>
        <p:sp>
          <p:nvSpPr>
            <p:cNvPr id="30" name="TextBox 27">
              <a:extLst>
                <a:ext uri="{FF2B5EF4-FFF2-40B4-BE49-F238E27FC236}">
                  <a16:creationId xmlns:a16="http://schemas.microsoft.com/office/drawing/2014/main" id="{718D00EC-1D17-4D0D-9C54-D8BDF9D9AB34}"/>
                </a:ext>
              </a:extLst>
            </p:cNvPr>
            <p:cNvSpPr txBox="1"/>
            <p:nvPr/>
          </p:nvSpPr>
          <p:spPr>
            <a:xfrm>
              <a:off x="4169692" y="4823245"/>
              <a:ext cx="1011963"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400" kern="0" dirty="0"/>
                <a:t>逐步更新径迹参数</a:t>
              </a:r>
            </a:p>
          </p:txBody>
        </p:sp>
        <p:sp>
          <p:nvSpPr>
            <p:cNvPr id="31" name="椭圆 30">
              <a:extLst>
                <a:ext uri="{FF2B5EF4-FFF2-40B4-BE49-F238E27FC236}">
                  <a16:creationId xmlns:a16="http://schemas.microsoft.com/office/drawing/2014/main" id="{604321B7-5D7F-47BF-9178-4DE948C4C198}"/>
                </a:ext>
              </a:extLst>
            </p:cNvPr>
            <p:cNvSpPr>
              <a:spLocks noChangeAspect="1"/>
            </p:cNvSpPr>
            <p:nvPr/>
          </p:nvSpPr>
          <p:spPr>
            <a:xfrm>
              <a:off x="2951524" y="4873602"/>
              <a:ext cx="79200" cy="79200"/>
            </a:xfrm>
            <a:prstGeom prst="ellipse">
              <a:avLst/>
            </a:prstGeom>
            <a:solidFill>
              <a:schemeClr val="tx1"/>
            </a:solidFill>
            <a:ln w="19050" cap="rnd"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sysClr val="window" lastClr="FFFFFF"/>
                </a:solidFill>
                <a:latin typeface="Century Gothic"/>
                <a:ea typeface="宋体"/>
              </a:endParaRPr>
            </a:p>
          </p:txBody>
        </p:sp>
        <p:sp>
          <p:nvSpPr>
            <p:cNvPr id="32" name="椭圆 31">
              <a:extLst>
                <a:ext uri="{FF2B5EF4-FFF2-40B4-BE49-F238E27FC236}">
                  <a16:creationId xmlns:a16="http://schemas.microsoft.com/office/drawing/2014/main" id="{4B740F10-3890-4F1B-8111-7CF7AA557C85}"/>
                </a:ext>
              </a:extLst>
            </p:cNvPr>
            <p:cNvSpPr>
              <a:spLocks noChangeAspect="1"/>
            </p:cNvSpPr>
            <p:nvPr/>
          </p:nvSpPr>
          <p:spPr>
            <a:xfrm>
              <a:off x="2947402" y="5034240"/>
              <a:ext cx="79200" cy="79200"/>
            </a:xfrm>
            <a:prstGeom prst="ellipse">
              <a:avLst/>
            </a:prstGeom>
            <a:solidFill>
              <a:srgbClr val="0000FF"/>
            </a:solidFill>
            <a:ln w="19050" cap="rnd"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sysClr val="window" lastClr="FFFFFF"/>
                </a:solidFill>
                <a:latin typeface="Century Gothic"/>
                <a:ea typeface="宋体"/>
              </a:endParaRPr>
            </a:p>
          </p:txBody>
        </p:sp>
        <p:sp>
          <p:nvSpPr>
            <p:cNvPr id="33" name="椭圆 32">
              <a:extLst>
                <a:ext uri="{FF2B5EF4-FFF2-40B4-BE49-F238E27FC236}">
                  <a16:creationId xmlns:a16="http://schemas.microsoft.com/office/drawing/2014/main" id="{C6828D1C-A8B7-43A5-9228-CE8056E227D4}"/>
                </a:ext>
              </a:extLst>
            </p:cNvPr>
            <p:cNvSpPr>
              <a:spLocks noChangeAspect="1"/>
            </p:cNvSpPr>
            <p:nvPr/>
          </p:nvSpPr>
          <p:spPr>
            <a:xfrm>
              <a:off x="3956554" y="4766502"/>
              <a:ext cx="79200" cy="79200"/>
            </a:xfrm>
            <a:prstGeom prst="ellipse">
              <a:avLst/>
            </a:prstGeom>
            <a:solidFill>
              <a:srgbClr val="0000FF"/>
            </a:solidFill>
            <a:ln w="19050" cap="rnd"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sysClr val="window" lastClr="FFFFFF"/>
                </a:solidFill>
                <a:latin typeface="Century Gothic"/>
                <a:ea typeface="宋体"/>
              </a:endParaRPr>
            </a:p>
          </p:txBody>
        </p:sp>
        <p:sp>
          <p:nvSpPr>
            <p:cNvPr id="34" name="椭圆 33">
              <a:extLst>
                <a:ext uri="{FF2B5EF4-FFF2-40B4-BE49-F238E27FC236}">
                  <a16:creationId xmlns:a16="http://schemas.microsoft.com/office/drawing/2014/main" id="{4E10BF39-D468-48AE-8E79-7F0BD565EE93}"/>
                </a:ext>
              </a:extLst>
            </p:cNvPr>
            <p:cNvSpPr>
              <a:spLocks noChangeAspect="1"/>
            </p:cNvSpPr>
            <p:nvPr/>
          </p:nvSpPr>
          <p:spPr>
            <a:xfrm>
              <a:off x="3952438" y="4902432"/>
              <a:ext cx="79200" cy="79200"/>
            </a:xfrm>
            <a:prstGeom prst="ellipse">
              <a:avLst/>
            </a:prstGeom>
            <a:solidFill>
              <a:schemeClr val="tx1"/>
            </a:solidFill>
            <a:ln w="19050" cap="rnd"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kern="0">
                <a:solidFill>
                  <a:sysClr val="window" lastClr="FFFFFF"/>
                </a:solidFill>
                <a:latin typeface="Century Gothic"/>
                <a:ea typeface="宋体"/>
              </a:endParaRPr>
            </a:p>
          </p:txBody>
        </p:sp>
      </p:grpSp>
      <p:sp>
        <p:nvSpPr>
          <p:cNvPr id="2" name="椭圆 1">
            <a:extLst>
              <a:ext uri="{FF2B5EF4-FFF2-40B4-BE49-F238E27FC236}">
                <a16:creationId xmlns:a16="http://schemas.microsoft.com/office/drawing/2014/main" id="{101F32CB-C17A-460B-88EC-6940C0F2C799}"/>
              </a:ext>
            </a:extLst>
          </p:cNvPr>
          <p:cNvSpPr/>
          <p:nvPr/>
        </p:nvSpPr>
        <p:spPr>
          <a:xfrm>
            <a:off x="6708080" y="581083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00A4CEA6-4A56-4ECE-A6B7-F93E8660D1C0}"/>
              </a:ext>
            </a:extLst>
          </p:cNvPr>
          <p:cNvSpPr txBox="1"/>
          <p:nvPr/>
        </p:nvSpPr>
        <p:spPr>
          <a:xfrm>
            <a:off x="6017553" y="5972855"/>
            <a:ext cx="1011964" cy="369332"/>
          </a:xfrm>
          <a:prstGeom prst="rect">
            <a:avLst/>
          </a:prstGeom>
          <a:noFill/>
        </p:spPr>
        <p:txBody>
          <a:bodyPr wrap="square" rtlCol="0">
            <a:spAutoFit/>
          </a:bodyPr>
          <a:lstStyle/>
          <a:p>
            <a:r>
              <a:rPr lang="zh-CN" altLang="en-US" dirty="0"/>
              <a:t>对撞点</a:t>
            </a:r>
          </a:p>
        </p:txBody>
      </p:sp>
      <p:sp>
        <p:nvSpPr>
          <p:cNvPr id="6" name="弧形 5">
            <a:extLst>
              <a:ext uri="{FF2B5EF4-FFF2-40B4-BE49-F238E27FC236}">
                <a16:creationId xmlns:a16="http://schemas.microsoft.com/office/drawing/2014/main" id="{56E623A5-B734-4578-8CFC-0B400F202B45}"/>
              </a:ext>
            </a:extLst>
          </p:cNvPr>
          <p:cNvSpPr/>
          <p:nvPr/>
        </p:nvSpPr>
        <p:spPr>
          <a:xfrm rot="18699430">
            <a:off x="6848275" y="5087570"/>
            <a:ext cx="3028572" cy="3163579"/>
          </a:xfrm>
          <a:prstGeom prst="arc">
            <a:avLst>
              <a:gd name="adj1" fmla="val 16200000"/>
              <a:gd name="adj2" fmla="val 198750"/>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弧形 36">
            <a:extLst>
              <a:ext uri="{FF2B5EF4-FFF2-40B4-BE49-F238E27FC236}">
                <a16:creationId xmlns:a16="http://schemas.microsoft.com/office/drawing/2014/main" id="{FD5D16B4-E6DA-42E1-9468-BB90B7046A08}"/>
              </a:ext>
            </a:extLst>
          </p:cNvPr>
          <p:cNvSpPr/>
          <p:nvPr/>
        </p:nvSpPr>
        <p:spPr>
          <a:xfrm rot="18699430" flipH="1" flipV="1">
            <a:off x="6752102" y="3423820"/>
            <a:ext cx="3028572" cy="3163579"/>
          </a:xfrm>
          <a:prstGeom prst="arc">
            <a:avLst>
              <a:gd name="adj1" fmla="val 16200000"/>
              <a:gd name="adj2" fmla="val 198750"/>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F4067718-D7D1-4B20-BB84-B640DB33F9DE}"/>
              </a:ext>
            </a:extLst>
          </p:cNvPr>
          <p:cNvSpPr/>
          <p:nvPr/>
        </p:nvSpPr>
        <p:spPr>
          <a:xfrm>
            <a:off x="7140128" y="5805264"/>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0FB42EF0-DC6F-47DD-8856-7B30C08A865A}"/>
              </a:ext>
            </a:extLst>
          </p:cNvPr>
          <p:cNvSpPr/>
          <p:nvPr/>
        </p:nvSpPr>
        <p:spPr>
          <a:xfrm>
            <a:off x="7500168" y="5805264"/>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F652481A-6CB5-4215-B60E-F0DC58396BC9}"/>
              </a:ext>
            </a:extLst>
          </p:cNvPr>
          <p:cNvSpPr/>
          <p:nvPr/>
        </p:nvSpPr>
        <p:spPr>
          <a:xfrm>
            <a:off x="7860208" y="5805264"/>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22611367-E016-42DC-9335-EA1A66BBDA21}"/>
              </a:ext>
            </a:extLst>
          </p:cNvPr>
          <p:cNvSpPr/>
          <p:nvPr/>
        </p:nvSpPr>
        <p:spPr>
          <a:xfrm>
            <a:off x="8220248" y="5805264"/>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84CF50F0-6DA8-4325-AFE9-3ACCA5DBFB49}"/>
              </a:ext>
            </a:extLst>
          </p:cNvPr>
          <p:cNvSpPr/>
          <p:nvPr/>
        </p:nvSpPr>
        <p:spPr>
          <a:xfrm>
            <a:off x="8544272" y="5805264"/>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59119CA1-A4B2-4C12-A60F-764377DBF850}"/>
              </a:ext>
            </a:extLst>
          </p:cNvPr>
          <p:cNvSpPr/>
          <p:nvPr/>
        </p:nvSpPr>
        <p:spPr>
          <a:xfrm>
            <a:off x="8868320" y="5805264"/>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C8287E6E-EF28-4960-9B27-CFF0743B35A1}"/>
              </a:ext>
            </a:extLst>
          </p:cNvPr>
          <p:cNvSpPr/>
          <p:nvPr/>
        </p:nvSpPr>
        <p:spPr>
          <a:xfrm>
            <a:off x="9228360" y="5805264"/>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3774B1AC-A25B-459A-99CE-C75FF9BC87B6}"/>
              </a:ext>
            </a:extLst>
          </p:cNvPr>
          <p:cNvSpPr/>
          <p:nvPr/>
        </p:nvSpPr>
        <p:spPr>
          <a:xfrm>
            <a:off x="9588400" y="5805264"/>
            <a:ext cx="108000" cy="108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C12F62CD-4D31-4A9E-84AB-3E7D1951E55D}"/>
              </a:ext>
            </a:extLst>
          </p:cNvPr>
          <p:cNvSpPr txBox="1"/>
          <p:nvPr/>
        </p:nvSpPr>
        <p:spPr>
          <a:xfrm>
            <a:off x="9735065" y="5913264"/>
            <a:ext cx="1253473" cy="369332"/>
          </a:xfrm>
          <a:prstGeom prst="rect">
            <a:avLst/>
          </a:prstGeom>
          <a:noFill/>
        </p:spPr>
        <p:txBody>
          <a:bodyPr wrap="square" rtlCol="0">
            <a:spAutoFit/>
          </a:bodyPr>
          <a:lstStyle/>
          <a:p>
            <a:r>
              <a:rPr lang="zh-CN" altLang="en-US" dirty="0"/>
              <a:t>外层</a:t>
            </a:r>
          </a:p>
        </p:txBody>
      </p:sp>
      <p:sp>
        <p:nvSpPr>
          <p:cNvPr id="36" name="文本框 35">
            <a:extLst>
              <a:ext uri="{FF2B5EF4-FFF2-40B4-BE49-F238E27FC236}">
                <a16:creationId xmlns:a16="http://schemas.microsoft.com/office/drawing/2014/main" id="{11EE1161-025D-4F8F-B71C-A7665E7E14F9}"/>
              </a:ext>
            </a:extLst>
          </p:cNvPr>
          <p:cNvSpPr txBox="1"/>
          <p:nvPr/>
        </p:nvSpPr>
        <p:spPr>
          <a:xfrm>
            <a:off x="7994803" y="4753339"/>
            <a:ext cx="1008112" cy="369332"/>
          </a:xfrm>
          <a:prstGeom prst="rect">
            <a:avLst/>
          </a:prstGeom>
          <a:noFill/>
        </p:spPr>
        <p:txBody>
          <a:bodyPr wrap="square" rtlCol="0">
            <a:spAutoFit/>
          </a:bodyPr>
          <a:lstStyle/>
          <a:p>
            <a:r>
              <a:rPr lang="en-US" altLang="zh-CN" dirty="0"/>
              <a:t>Filter</a:t>
            </a:r>
            <a:endParaRPr lang="zh-CN" altLang="en-US" dirty="0"/>
          </a:p>
        </p:txBody>
      </p:sp>
      <p:sp>
        <p:nvSpPr>
          <p:cNvPr id="49" name="文本框 48">
            <a:extLst>
              <a:ext uri="{FF2B5EF4-FFF2-40B4-BE49-F238E27FC236}">
                <a16:creationId xmlns:a16="http://schemas.microsoft.com/office/drawing/2014/main" id="{A6C3FB3A-41DB-40E3-B3E1-E9EAE6DDC262}"/>
              </a:ext>
            </a:extLst>
          </p:cNvPr>
          <p:cNvSpPr txBox="1"/>
          <p:nvPr/>
        </p:nvSpPr>
        <p:spPr>
          <a:xfrm>
            <a:off x="8023544" y="6181478"/>
            <a:ext cx="1008112" cy="369332"/>
          </a:xfrm>
          <a:prstGeom prst="rect">
            <a:avLst/>
          </a:prstGeom>
          <a:noFill/>
        </p:spPr>
        <p:txBody>
          <a:bodyPr wrap="square" rtlCol="0">
            <a:spAutoFit/>
          </a:bodyPr>
          <a:lstStyle/>
          <a:p>
            <a:r>
              <a:rPr lang="en-US" altLang="zh-CN" dirty="0"/>
              <a:t>Smooth</a:t>
            </a:r>
            <a:endParaRPr lang="zh-CN"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5"/>
          <p:cNvSpPr>
            <a:spLocks noGrp="1"/>
          </p:cNvSpPr>
          <p:nvPr>
            <p:ph type="sldNum" sz="quarter" idx="12"/>
          </p:nvPr>
        </p:nvSpPr>
        <p:spPr>
          <a:noFill/>
        </p:spPr>
        <p:txBody>
          <a:bodyPr/>
          <a:lstStyle/>
          <a:p>
            <a:fld id="{FCEA13D2-4E60-47D0-B238-95B0549734A7}" type="slidenum">
              <a:rPr lang="zh-CN" altLang="en-US" smtClean="0"/>
              <a:pPr/>
              <a:t>54</a:t>
            </a:fld>
            <a:endParaRPr lang="en-US" altLang="zh-CN"/>
          </a:p>
        </p:txBody>
      </p:sp>
      <p:sp>
        <p:nvSpPr>
          <p:cNvPr id="52227" name="Rectangle 2"/>
          <p:cNvSpPr>
            <a:spLocks noGrp="1" noChangeArrowheads="1"/>
          </p:cNvSpPr>
          <p:nvPr>
            <p:ph type="title"/>
          </p:nvPr>
        </p:nvSpPr>
        <p:spPr>
          <a:noFill/>
        </p:spPr>
        <p:txBody>
          <a:bodyPr/>
          <a:lstStyle/>
          <a:p>
            <a:pPr eaLnBrk="1" hangingPunct="1"/>
            <a:r>
              <a:rPr lang="zh-CN" altLang="en-US" dirty="0"/>
              <a:t>寻迹算法与</a:t>
            </a:r>
            <a:r>
              <a:rPr lang="en-US" altLang="zh-CN" dirty="0" err="1"/>
              <a:t>KalFitAlg</a:t>
            </a:r>
            <a:r>
              <a:rPr lang="zh-CN" altLang="en-US" dirty="0"/>
              <a:t>重建结果的对比</a:t>
            </a:r>
          </a:p>
        </p:txBody>
      </p:sp>
      <p:sp>
        <p:nvSpPr>
          <p:cNvPr id="52228" name="Text Box 4"/>
          <p:cNvSpPr txBox="1">
            <a:spLocks noChangeArrowheads="1"/>
          </p:cNvSpPr>
          <p:nvPr/>
        </p:nvSpPr>
        <p:spPr bwMode="auto">
          <a:xfrm>
            <a:off x="2783633" y="2564904"/>
            <a:ext cx="2447925" cy="369332"/>
          </a:xfrm>
          <a:prstGeom prst="rect">
            <a:avLst/>
          </a:prstGeom>
          <a:noFill/>
          <a:ln w="9525">
            <a:noFill/>
            <a:miter lim="800000"/>
            <a:headEnd/>
            <a:tailEnd/>
          </a:ln>
        </p:spPr>
        <p:txBody>
          <a:bodyPr>
            <a:spAutoFit/>
          </a:bodyPr>
          <a:lstStyle/>
          <a:p>
            <a:pPr>
              <a:spcBef>
                <a:spcPct val="50000"/>
              </a:spcBef>
            </a:pPr>
            <a:r>
              <a:rPr lang="en-US" altLang="zh-CN" dirty="0"/>
              <a:t>TSF</a:t>
            </a:r>
            <a:r>
              <a:rPr lang="zh-CN" altLang="en-US" dirty="0"/>
              <a:t>重建结果</a:t>
            </a:r>
          </a:p>
        </p:txBody>
      </p:sp>
      <p:sp>
        <p:nvSpPr>
          <p:cNvPr id="52229" name="Text Box 5"/>
          <p:cNvSpPr txBox="1">
            <a:spLocks noChangeArrowheads="1"/>
          </p:cNvSpPr>
          <p:nvPr/>
        </p:nvSpPr>
        <p:spPr bwMode="auto">
          <a:xfrm>
            <a:off x="6024564" y="2565400"/>
            <a:ext cx="3743325" cy="369332"/>
          </a:xfrm>
          <a:prstGeom prst="rect">
            <a:avLst/>
          </a:prstGeom>
          <a:noFill/>
          <a:ln w="9525">
            <a:noFill/>
            <a:miter lim="800000"/>
            <a:headEnd/>
            <a:tailEnd/>
          </a:ln>
        </p:spPr>
        <p:txBody>
          <a:bodyPr>
            <a:spAutoFit/>
          </a:bodyPr>
          <a:lstStyle/>
          <a:p>
            <a:pPr>
              <a:spcBef>
                <a:spcPct val="50000"/>
              </a:spcBef>
            </a:pPr>
            <a:r>
              <a:rPr lang="en-US" altLang="zh-CN" dirty="0" err="1"/>
              <a:t>Kalman</a:t>
            </a:r>
            <a:r>
              <a:rPr lang="en-US" altLang="zh-CN" dirty="0"/>
              <a:t> filter</a:t>
            </a:r>
            <a:r>
              <a:rPr lang="zh-CN" altLang="en-US" dirty="0"/>
              <a:t>径迹拟合结果</a:t>
            </a:r>
          </a:p>
        </p:txBody>
      </p:sp>
      <p:pic>
        <p:nvPicPr>
          <p:cNvPr id="52230" name="Picture 15"/>
          <p:cNvPicPr>
            <a:picLocks noChangeAspect="1" noChangeArrowheads="1"/>
          </p:cNvPicPr>
          <p:nvPr/>
        </p:nvPicPr>
        <p:blipFill>
          <a:blip r:embed="rId2" cstate="print"/>
          <a:srcRect/>
          <a:stretch>
            <a:fillRect/>
          </a:stretch>
        </p:blipFill>
        <p:spPr bwMode="auto">
          <a:xfrm>
            <a:off x="5880100" y="2924175"/>
            <a:ext cx="4249738" cy="2878138"/>
          </a:xfrm>
          <a:prstGeom prst="rect">
            <a:avLst/>
          </a:prstGeom>
          <a:noFill/>
          <a:ln w="9525">
            <a:noFill/>
            <a:miter lim="800000"/>
            <a:headEnd/>
            <a:tailEnd/>
          </a:ln>
        </p:spPr>
      </p:pic>
      <p:sp>
        <p:nvSpPr>
          <p:cNvPr id="52231" name="Text Box 17"/>
          <p:cNvSpPr txBox="1">
            <a:spLocks noChangeArrowheads="1"/>
          </p:cNvSpPr>
          <p:nvPr/>
        </p:nvSpPr>
        <p:spPr bwMode="auto">
          <a:xfrm>
            <a:off x="6454775" y="4389438"/>
            <a:ext cx="1728788" cy="366712"/>
          </a:xfrm>
          <a:prstGeom prst="rect">
            <a:avLst/>
          </a:prstGeom>
          <a:noFill/>
          <a:ln w="9525">
            <a:noFill/>
            <a:miter lim="800000"/>
            <a:headEnd/>
            <a:tailEnd/>
          </a:ln>
        </p:spPr>
        <p:txBody>
          <a:bodyPr>
            <a:spAutoFit/>
          </a:bodyPr>
          <a:lstStyle/>
          <a:p>
            <a:pPr>
              <a:spcBef>
                <a:spcPct val="50000"/>
              </a:spcBef>
            </a:pPr>
            <a:r>
              <a:rPr lang="en-US" altLang="zh-CN">
                <a:solidFill>
                  <a:srgbClr val="FF0000"/>
                </a:solidFill>
                <a:latin typeface="Symbol" pitchFamily="18" charset="2"/>
              </a:rPr>
              <a:t>s</a:t>
            </a:r>
            <a:r>
              <a:rPr lang="en-US" altLang="zh-CN">
                <a:solidFill>
                  <a:srgbClr val="FF0000"/>
                </a:solidFill>
              </a:rPr>
              <a:t>P=11.3MeV/c</a:t>
            </a:r>
          </a:p>
        </p:txBody>
      </p:sp>
      <p:pic>
        <p:nvPicPr>
          <p:cNvPr id="52232" name="Picture 9"/>
          <p:cNvPicPr>
            <a:picLocks noChangeAspect="1" noChangeArrowheads="1"/>
          </p:cNvPicPr>
          <p:nvPr/>
        </p:nvPicPr>
        <p:blipFill>
          <a:blip r:embed="rId3" cstate="print"/>
          <a:srcRect/>
          <a:stretch>
            <a:fillRect/>
          </a:stretch>
        </p:blipFill>
        <p:spPr bwMode="auto">
          <a:xfrm>
            <a:off x="1847850" y="2924175"/>
            <a:ext cx="4249738" cy="2878138"/>
          </a:xfrm>
          <a:prstGeom prst="rect">
            <a:avLst/>
          </a:prstGeom>
          <a:noFill/>
          <a:ln w="9525">
            <a:noFill/>
            <a:miter lim="800000"/>
            <a:headEnd/>
            <a:tailEnd/>
          </a:ln>
        </p:spPr>
      </p:pic>
      <p:sp>
        <p:nvSpPr>
          <p:cNvPr id="52233" name="Text Box 17"/>
          <p:cNvSpPr txBox="1">
            <a:spLocks noChangeArrowheads="1"/>
          </p:cNvSpPr>
          <p:nvPr/>
        </p:nvSpPr>
        <p:spPr bwMode="auto">
          <a:xfrm>
            <a:off x="2424114" y="4292601"/>
            <a:ext cx="1728787" cy="366713"/>
          </a:xfrm>
          <a:prstGeom prst="rect">
            <a:avLst/>
          </a:prstGeom>
          <a:noFill/>
          <a:ln w="9525">
            <a:noFill/>
            <a:miter lim="800000"/>
            <a:headEnd/>
            <a:tailEnd/>
          </a:ln>
        </p:spPr>
        <p:txBody>
          <a:bodyPr>
            <a:spAutoFit/>
          </a:bodyPr>
          <a:lstStyle/>
          <a:p>
            <a:pPr>
              <a:spcBef>
                <a:spcPct val="50000"/>
              </a:spcBef>
            </a:pPr>
            <a:r>
              <a:rPr lang="en-US" altLang="zh-CN">
                <a:solidFill>
                  <a:srgbClr val="FF0000"/>
                </a:solidFill>
                <a:latin typeface="Symbol" pitchFamily="18" charset="2"/>
              </a:rPr>
              <a:t>s</a:t>
            </a:r>
            <a:r>
              <a:rPr lang="en-US" altLang="zh-CN">
                <a:solidFill>
                  <a:srgbClr val="FF0000"/>
                </a:solidFill>
              </a:rPr>
              <a:t>P=28MeV/c</a:t>
            </a:r>
          </a:p>
        </p:txBody>
      </p:sp>
      <p:sp>
        <p:nvSpPr>
          <p:cNvPr id="52234" name="Text Box 11"/>
          <p:cNvSpPr txBox="1">
            <a:spLocks noChangeArrowheads="1"/>
          </p:cNvSpPr>
          <p:nvPr/>
        </p:nvSpPr>
        <p:spPr bwMode="auto">
          <a:xfrm>
            <a:off x="3719737" y="1916113"/>
            <a:ext cx="4535264" cy="369332"/>
          </a:xfrm>
          <a:prstGeom prst="rect">
            <a:avLst/>
          </a:prstGeom>
          <a:solidFill>
            <a:srgbClr val="FFFFCC"/>
          </a:solidFill>
          <a:ln w="9525">
            <a:noFill/>
            <a:miter lim="800000"/>
            <a:headEnd/>
            <a:tailEnd/>
          </a:ln>
        </p:spPr>
        <p:txBody>
          <a:bodyPr wrap="square">
            <a:spAutoFit/>
          </a:bodyPr>
          <a:lstStyle/>
          <a:p>
            <a:pPr algn="ctr">
              <a:spcBef>
                <a:spcPct val="50000"/>
              </a:spcBef>
            </a:pPr>
            <a:r>
              <a:rPr lang="en-US" altLang="zh-CN" dirty="0" err="1"/>
              <a:t>Bhabha</a:t>
            </a:r>
            <a:r>
              <a:rPr lang="zh-CN" altLang="en-US" dirty="0"/>
              <a:t>事例动量分布</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C436F7-0F20-674A-B009-2B3A590888D3}"/>
              </a:ext>
            </a:extLst>
          </p:cNvPr>
          <p:cNvSpPr>
            <a:spLocks noGrp="1"/>
          </p:cNvSpPr>
          <p:nvPr>
            <p:ph type="title"/>
          </p:nvPr>
        </p:nvSpPr>
        <p:spPr/>
        <p:txBody>
          <a:bodyPr/>
          <a:lstStyle/>
          <a:p>
            <a:r>
              <a:rPr lang="en-US" dirty="0"/>
              <a:t>MDC data model from DST</a:t>
            </a:r>
          </a:p>
        </p:txBody>
      </p:sp>
      <p:sp>
        <p:nvSpPr>
          <p:cNvPr id="4" name="Slide Number Placeholder 3">
            <a:extLst>
              <a:ext uri="{FF2B5EF4-FFF2-40B4-BE49-F238E27FC236}">
                <a16:creationId xmlns:a16="http://schemas.microsoft.com/office/drawing/2014/main" id="{D30CF755-5822-6149-906E-A01591B1BF48}"/>
              </a:ext>
            </a:extLst>
          </p:cNvPr>
          <p:cNvSpPr>
            <a:spLocks noGrp="1"/>
          </p:cNvSpPr>
          <p:nvPr>
            <p:ph type="sldNum" sz="quarter" idx="12"/>
          </p:nvPr>
        </p:nvSpPr>
        <p:spPr/>
        <p:txBody>
          <a:bodyPr/>
          <a:lstStyle/>
          <a:p>
            <a:fld id="{0C913308-F349-4B6D-A68A-DD1791B4A57B}" type="slidenum">
              <a:rPr lang="zh-CN" altLang="en-US" smtClean="0"/>
              <a:pPr/>
              <a:t>55</a:t>
            </a:fld>
            <a:endParaRPr lang="zh-CN" altLang="en-US" dirty="0"/>
          </a:p>
        </p:txBody>
      </p:sp>
      <p:grpSp>
        <p:nvGrpSpPr>
          <p:cNvPr id="2" name="组合 1">
            <a:extLst>
              <a:ext uri="{FF2B5EF4-FFF2-40B4-BE49-F238E27FC236}">
                <a16:creationId xmlns:a16="http://schemas.microsoft.com/office/drawing/2014/main" id="{DBE89B56-7B88-4843-B7F3-7F1C09A35326}"/>
              </a:ext>
            </a:extLst>
          </p:cNvPr>
          <p:cNvGrpSpPr/>
          <p:nvPr/>
        </p:nvGrpSpPr>
        <p:grpSpPr>
          <a:xfrm>
            <a:off x="1127448" y="1031537"/>
            <a:ext cx="4451853" cy="4943888"/>
            <a:chOff x="1619531" y="1040780"/>
            <a:chExt cx="4451853" cy="4943888"/>
          </a:xfrm>
        </p:grpSpPr>
        <p:pic>
          <p:nvPicPr>
            <p:cNvPr id="7" name="Picture 6">
              <a:extLst>
                <a:ext uri="{FF2B5EF4-FFF2-40B4-BE49-F238E27FC236}">
                  <a16:creationId xmlns:a16="http://schemas.microsoft.com/office/drawing/2014/main" id="{FCB8EC19-094F-4247-B443-AFECFD298A90}"/>
                </a:ext>
              </a:extLst>
            </p:cNvPr>
            <p:cNvPicPr>
              <a:picLocks noChangeAspect="1"/>
            </p:cNvPicPr>
            <p:nvPr/>
          </p:nvPicPr>
          <p:blipFill rotWithShape="1">
            <a:blip r:embed="rId2"/>
            <a:srcRect t="2612" b="3474"/>
            <a:stretch/>
          </p:blipFill>
          <p:spPr>
            <a:xfrm>
              <a:off x="1709833" y="2091827"/>
              <a:ext cx="3865790" cy="3892841"/>
            </a:xfrm>
            <a:prstGeom prst="rect">
              <a:avLst/>
            </a:prstGeom>
          </p:spPr>
        </p:pic>
        <p:sp>
          <p:nvSpPr>
            <p:cNvPr id="10" name="TextBox 9">
              <a:extLst>
                <a:ext uri="{FF2B5EF4-FFF2-40B4-BE49-F238E27FC236}">
                  <a16:creationId xmlns:a16="http://schemas.microsoft.com/office/drawing/2014/main" id="{036576AF-F537-2E4D-9DD2-0CCA55A7295E}"/>
                </a:ext>
              </a:extLst>
            </p:cNvPr>
            <p:cNvSpPr txBox="1"/>
            <p:nvPr/>
          </p:nvSpPr>
          <p:spPr>
            <a:xfrm>
              <a:off x="1619531" y="1040780"/>
              <a:ext cx="4451853" cy="861774"/>
            </a:xfrm>
            <a:prstGeom prst="rect">
              <a:avLst/>
            </a:prstGeom>
            <a:noFill/>
          </p:spPr>
          <p:txBody>
            <a:bodyPr wrap="square" rtlCol="0">
              <a:spAutoFit/>
            </a:bodyPr>
            <a:lstStyle/>
            <a:p>
              <a:pPr algn="ctr"/>
              <a:r>
                <a:rPr lang="en-US" sz="2000" b="1" dirty="0">
                  <a:solidFill>
                    <a:schemeClr val="accent1"/>
                  </a:solidFill>
                </a:rPr>
                <a:t>Method 1</a:t>
              </a:r>
            </a:p>
            <a:p>
              <a:pPr algn="ctr"/>
              <a:r>
                <a:rPr lang="en-US" dirty="0"/>
                <a:t>From Offline software website</a:t>
              </a:r>
            </a:p>
            <a:p>
              <a:pPr algn="ctr"/>
              <a:r>
                <a:rPr lang="en-US" sz="1200" dirty="0">
                  <a:solidFill>
                    <a:srgbClr val="0066CC"/>
                  </a:solidFill>
                </a:rPr>
                <a:t>https://docbes3.ihep.ac.cn/~</a:t>
              </a:r>
              <a:r>
                <a:rPr lang="en-US" sz="1200" dirty="0" err="1">
                  <a:solidFill>
                    <a:srgbClr val="0066CC"/>
                  </a:solidFill>
                </a:rPr>
                <a:t>offlinesoftware</a:t>
              </a:r>
              <a:r>
                <a:rPr lang="en-US" sz="1200" dirty="0">
                  <a:solidFill>
                    <a:srgbClr val="0066CC"/>
                  </a:solidFill>
                </a:rPr>
                <a:t>/</a:t>
              </a:r>
              <a:r>
                <a:rPr lang="en-US" sz="1200" dirty="0" err="1">
                  <a:solidFill>
                    <a:srgbClr val="0066CC"/>
                  </a:solidFill>
                </a:rPr>
                <a:t>index.php</a:t>
              </a:r>
              <a:r>
                <a:rPr lang="en-US" sz="1200" dirty="0">
                  <a:solidFill>
                    <a:srgbClr val="0066CC"/>
                  </a:solidFill>
                </a:rPr>
                <a:t>/</a:t>
              </a:r>
              <a:r>
                <a:rPr lang="en-US" sz="1200" dirty="0" err="1">
                  <a:solidFill>
                    <a:srgbClr val="0066CC"/>
                  </a:solidFill>
                </a:rPr>
                <a:t>Main_Page</a:t>
              </a:r>
              <a:endParaRPr lang="en-US" sz="1200" dirty="0">
                <a:solidFill>
                  <a:srgbClr val="0066CC"/>
                </a:solidFill>
              </a:endParaRPr>
            </a:p>
          </p:txBody>
        </p:sp>
        <p:sp>
          <p:nvSpPr>
            <p:cNvPr id="12" name="Oval 11">
              <a:extLst>
                <a:ext uri="{FF2B5EF4-FFF2-40B4-BE49-F238E27FC236}">
                  <a16:creationId xmlns:a16="http://schemas.microsoft.com/office/drawing/2014/main" id="{C16D4C73-8115-B745-B4F6-31C3112B4C57}"/>
                </a:ext>
              </a:extLst>
            </p:cNvPr>
            <p:cNvSpPr/>
            <p:nvPr/>
          </p:nvSpPr>
          <p:spPr>
            <a:xfrm>
              <a:off x="1981200" y="2276872"/>
              <a:ext cx="1450504" cy="28803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133D754-97D6-1142-92F2-0163B8B9BDD8}"/>
                </a:ext>
              </a:extLst>
            </p:cNvPr>
            <p:cNvSpPr/>
            <p:nvPr/>
          </p:nvSpPr>
          <p:spPr>
            <a:xfrm>
              <a:off x="3257785" y="4722975"/>
              <a:ext cx="1584176" cy="43204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组合 2">
            <a:extLst>
              <a:ext uri="{FF2B5EF4-FFF2-40B4-BE49-F238E27FC236}">
                <a16:creationId xmlns:a16="http://schemas.microsoft.com/office/drawing/2014/main" id="{C9074F9D-9B9B-4AD4-826A-1EE6E1A62A9D}"/>
              </a:ext>
            </a:extLst>
          </p:cNvPr>
          <p:cNvGrpSpPr/>
          <p:nvPr/>
        </p:nvGrpSpPr>
        <p:grpSpPr>
          <a:xfrm>
            <a:off x="6240016" y="1026208"/>
            <a:ext cx="4591040" cy="4935562"/>
            <a:chOff x="5891127" y="1042000"/>
            <a:chExt cx="4591040" cy="4935562"/>
          </a:xfrm>
        </p:grpSpPr>
        <p:pic>
          <p:nvPicPr>
            <p:cNvPr id="6" name="Picture 5">
              <a:extLst>
                <a:ext uri="{FF2B5EF4-FFF2-40B4-BE49-F238E27FC236}">
                  <a16:creationId xmlns:a16="http://schemas.microsoft.com/office/drawing/2014/main" id="{0DCF6590-7BCE-C34E-8197-174FEFB28D0F}"/>
                </a:ext>
              </a:extLst>
            </p:cNvPr>
            <p:cNvPicPr>
              <a:picLocks noChangeAspect="1"/>
            </p:cNvPicPr>
            <p:nvPr/>
          </p:nvPicPr>
          <p:blipFill rotWithShape="1">
            <a:blip r:embed="rId3"/>
            <a:srcRect r="10988"/>
            <a:stretch/>
          </p:blipFill>
          <p:spPr>
            <a:xfrm>
              <a:off x="6030313" y="1976442"/>
              <a:ext cx="4451854" cy="4001120"/>
            </a:xfrm>
            <a:prstGeom prst="rect">
              <a:avLst/>
            </a:prstGeom>
          </p:spPr>
        </p:pic>
        <p:sp>
          <p:nvSpPr>
            <p:cNvPr id="11" name="TextBox 10">
              <a:extLst>
                <a:ext uri="{FF2B5EF4-FFF2-40B4-BE49-F238E27FC236}">
                  <a16:creationId xmlns:a16="http://schemas.microsoft.com/office/drawing/2014/main" id="{7453B896-ADDA-104D-AD19-C726A51449D0}"/>
                </a:ext>
              </a:extLst>
            </p:cNvPr>
            <p:cNvSpPr txBox="1"/>
            <p:nvPr/>
          </p:nvSpPr>
          <p:spPr>
            <a:xfrm>
              <a:off x="6155108" y="1042000"/>
              <a:ext cx="3865790" cy="677108"/>
            </a:xfrm>
            <a:prstGeom prst="rect">
              <a:avLst/>
            </a:prstGeom>
            <a:noFill/>
          </p:spPr>
          <p:txBody>
            <a:bodyPr wrap="square" rtlCol="0">
              <a:spAutoFit/>
            </a:bodyPr>
            <a:lstStyle/>
            <a:p>
              <a:pPr algn="ctr"/>
              <a:r>
                <a:rPr lang="en-US" sz="2000" b="1" dirty="0">
                  <a:solidFill>
                    <a:schemeClr val="accent1"/>
                  </a:solidFill>
                </a:rPr>
                <a:t>Method 2</a:t>
              </a:r>
            </a:p>
            <a:p>
              <a:pPr algn="ctr"/>
              <a:r>
                <a:rPr lang="en-US" dirty="0"/>
                <a:t>From </a:t>
              </a:r>
              <a:r>
                <a:rPr lang="en-US" dirty="0" err="1"/>
                <a:t>DstEvent</a:t>
              </a:r>
              <a:r>
                <a:rPr lang="en-US" dirty="0"/>
                <a:t> head files</a:t>
              </a:r>
            </a:p>
          </p:txBody>
        </p:sp>
        <p:sp>
          <p:nvSpPr>
            <p:cNvPr id="14" name="Oval 13">
              <a:extLst>
                <a:ext uri="{FF2B5EF4-FFF2-40B4-BE49-F238E27FC236}">
                  <a16:creationId xmlns:a16="http://schemas.microsoft.com/office/drawing/2014/main" id="{743377C1-22C0-DB41-99DB-5C87AFB31F69}"/>
                </a:ext>
              </a:extLst>
            </p:cNvPr>
            <p:cNvSpPr/>
            <p:nvPr/>
          </p:nvSpPr>
          <p:spPr>
            <a:xfrm>
              <a:off x="5891127" y="4653136"/>
              <a:ext cx="1789049" cy="57606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6B68EAB-CFDF-F043-B7D4-551C1FA7DC08}"/>
              </a:ext>
            </a:extLst>
          </p:cNvPr>
          <p:cNvSpPr txBox="1"/>
          <p:nvPr/>
        </p:nvSpPr>
        <p:spPr>
          <a:xfrm>
            <a:off x="1981200" y="6093297"/>
            <a:ext cx="7355160" cy="646331"/>
          </a:xfrm>
          <a:prstGeom prst="rect">
            <a:avLst/>
          </a:prstGeom>
          <a:noFill/>
        </p:spPr>
        <p:txBody>
          <a:bodyPr wrap="square" rtlCol="0">
            <a:spAutoFit/>
          </a:bodyPr>
          <a:lstStyle/>
          <a:p>
            <a:pPr marL="285750" indent="-285750">
              <a:buFont typeface="Arial" panose="020B0604020202020204" pitchFamily="34" charset="0"/>
              <a:buChar char="•"/>
            </a:pPr>
            <a:r>
              <a:rPr lang="en-US" dirty="0" err="1"/>
              <a:t>MdcTrack</a:t>
            </a:r>
            <a:r>
              <a:rPr lang="en-US" dirty="0"/>
              <a:t>:       MDC</a:t>
            </a:r>
            <a:r>
              <a:rPr lang="zh-CN" altLang="en-US" dirty="0"/>
              <a:t>径迹寻找 </a:t>
            </a:r>
            <a:r>
              <a:rPr lang="en-US" altLang="zh-CN" dirty="0"/>
              <a:t>+</a:t>
            </a:r>
            <a:r>
              <a:rPr lang="zh-CN" altLang="en-US" dirty="0"/>
              <a:t> </a:t>
            </a:r>
            <a:r>
              <a:rPr lang="en-US" altLang="zh-CN" dirty="0"/>
              <a:t>Runge-</a:t>
            </a:r>
            <a:r>
              <a:rPr lang="en-US" altLang="zh-CN" dirty="0" err="1"/>
              <a:t>Kutta</a:t>
            </a:r>
            <a:r>
              <a:rPr lang="zh-CN" altLang="en-US" dirty="0"/>
              <a:t>径迹拟合</a:t>
            </a:r>
            <a:endParaRPr lang="en-US" dirty="0"/>
          </a:p>
          <a:p>
            <a:pPr marL="285750" indent="-285750">
              <a:buFont typeface="Arial" panose="020B0604020202020204" pitchFamily="34" charset="0"/>
              <a:buChar char="•"/>
            </a:pPr>
            <a:r>
              <a:rPr lang="en-US" dirty="0" err="1"/>
              <a:t>MdcKalTrack</a:t>
            </a:r>
            <a:r>
              <a:rPr lang="en-US" dirty="0"/>
              <a:t>: </a:t>
            </a:r>
            <a:r>
              <a:rPr lang="zh-CN" altLang="en-US" dirty="0"/>
              <a:t> </a:t>
            </a:r>
            <a:r>
              <a:rPr lang="en-US" altLang="zh-CN" dirty="0"/>
              <a:t>Kalman filter</a:t>
            </a:r>
            <a:r>
              <a:rPr lang="zh-CN" altLang="en-US" dirty="0"/>
              <a:t>径迹拟合</a:t>
            </a:r>
            <a:endParaRPr lang="en-US" dirty="0"/>
          </a:p>
        </p:txBody>
      </p:sp>
    </p:spTree>
    <p:extLst>
      <p:ext uri="{BB962C8B-B14F-4D97-AF65-F5344CB8AC3E}">
        <p14:creationId xmlns:p14="http://schemas.microsoft.com/office/powerpoint/2010/main" val="3517889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41A2-0E32-E040-9847-45C1BDEE056B}"/>
              </a:ext>
            </a:extLst>
          </p:cNvPr>
          <p:cNvSpPr>
            <a:spLocks noGrp="1"/>
          </p:cNvSpPr>
          <p:nvPr>
            <p:ph type="title"/>
          </p:nvPr>
        </p:nvSpPr>
        <p:spPr/>
        <p:txBody>
          <a:bodyPr/>
          <a:lstStyle/>
          <a:p>
            <a:r>
              <a:rPr lang="zh-CN" altLang="en-US" dirty="0"/>
              <a:t>读取</a:t>
            </a:r>
            <a:r>
              <a:rPr lang="en-US" altLang="zh-CN" dirty="0"/>
              <a:t>MDC</a:t>
            </a:r>
            <a:r>
              <a:rPr lang="zh-CN" altLang="en-US" dirty="0"/>
              <a:t>寻迹结果</a:t>
            </a:r>
            <a:endParaRPr lang="en-US" dirty="0"/>
          </a:p>
        </p:txBody>
      </p:sp>
      <p:sp>
        <p:nvSpPr>
          <p:cNvPr id="3" name="Slide Number Placeholder 2">
            <a:extLst>
              <a:ext uri="{FF2B5EF4-FFF2-40B4-BE49-F238E27FC236}">
                <a16:creationId xmlns:a16="http://schemas.microsoft.com/office/drawing/2014/main" id="{89FFDE73-311E-6F41-B388-3731D87EF479}"/>
              </a:ext>
            </a:extLst>
          </p:cNvPr>
          <p:cNvSpPr>
            <a:spLocks noGrp="1"/>
          </p:cNvSpPr>
          <p:nvPr>
            <p:ph type="sldNum" sz="quarter" idx="12"/>
          </p:nvPr>
        </p:nvSpPr>
        <p:spPr/>
        <p:txBody>
          <a:bodyPr/>
          <a:lstStyle/>
          <a:p>
            <a:fld id="{0C913308-F349-4B6D-A68A-DD1791B4A57B}" type="slidenum">
              <a:rPr lang="zh-CN" altLang="en-US" smtClean="0"/>
              <a:pPr/>
              <a:t>56</a:t>
            </a:fld>
            <a:endParaRPr lang="zh-CN" altLang="en-US" dirty="0"/>
          </a:p>
        </p:txBody>
      </p:sp>
      <p:pic>
        <p:nvPicPr>
          <p:cNvPr id="4" name="Picture 3">
            <a:extLst>
              <a:ext uri="{FF2B5EF4-FFF2-40B4-BE49-F238E27FC236}">
                <a16:creationId xmlns:a16="http://schemas.microsoft.com/office/drawing/2014/main" id="{FECB08D6-7FBD-8C4E-A267-16592AADC365}"/>
              </a:ext>
            </a:extLst>
          </p:cNvPr>
          <p:cNvPicPr>
            <a:picLocks noChangeAspect="1"/>
          </p:cNvPicPr>
          <p:nvPr/>
        </p:nvPicPr>
        <p:blipFill>
          <a:blip r:embed="rId2"/>
          <a:stretch>
            <a:fillRect/>
          </a:stretch>
        </p:blipFill>
        <p:spPr>
          <a:xfrm>
            <a:off x="2694850" y="2084228"/>
            <a:ext cx="6748143" cy="2259035"/>
          </a:xfrm>
          <a:prstGeom prst="rect">
            <a:avLst/>
          </a:prstGeom>
        </p:spPr>
      </p:pic>
      <p:pic>
        <p:nvPicPr>
          <p:cNvPr id="6" name="Picture 5">
            <a:extLst>
              <a:ext uri="{FF2B5EF4-FFF2-40B4-BE49-F238E27FC236}">
                <a16:creationId xmlns:a16="http://schemas.microsoft.com/office/drawing/2014/main" id="{E69BF3E7-D8C8-EA48-A336-5B9B3AD64DE6}"/>
              </a:ext>
            </a:extLst>
          </p:cNvPr>
          <p:cNvPicPr>
            <a:picLocks noChangeAspect="1"/>
          </p:cNvPicPr>
          <p:nvPr/>
        </p:nvPicPr>
        <p:blipFill>
          <a:blip r:embed="rId3"/>
          <a:stretch>
            <a:fillRect/>
          </a:stretch>
        </p:blipFill>
        <p:spPr>
          <a:xfrm>
            <a:off x="2712902" y="4971398"/>
            <a:ext cx="6730090" cy="596904"/>
          </a:xfrm>
          <a:prstGeom prst="rect">
            <a:avLst/>
          </a:prstGeom>
        </p:spPr>
      </p:pic>
      <p:sp>
        <p:nvSpPr>
          <p:cNvPr id="7" name="椭圆 7">
            <a:extLst>
              <a:ext uri="{FF2B5EF4-FFF2-40B4-BE49-F238E27FC236}">
                <a16:creationId xmlns:a16="http://schemas.microsoft.com/office/drawing/2014/main" id="{5D2ACC1F-19F2-FD48-BC1B-E6365A0336E7}"/>
              </a:ext>
            </a:extLst>
          </p:cNvPr>
          <p:cNvSpPr/>
          <p:nvPr/>
        </p:nvSpPr>
        <p:spPr>
          <a:xfrm>
            <a:off x="2495601" y="2687079"/>
            <a:ext cx="6370527" cy="36453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TextBox 4">
            <a:extLst>
              <a:ext uri="{FF2B5EF4-FFF2-40B4-BE49-F238E27FC236}">
                <a16:creationId xmlns:a16="http://schemas.microsoft.com/office/drawing/2014/main" id="{124E290C-B2A3-5A43-AA44-BE1F9B57312F}"/>
              </a:ext>
            </a:extLst>
          </p:cNvPr>
          <p:cNvSpPr txBox="1"/>
          <p:nvPr/>
        </p:nvSpPr>
        <p:spPr>
          <a:xfrm>
            <a:off x="6888088" y="3397632"/>
            <a:ext cx="2952328" cy="369332"/>
          </a:xfrm>
          <a:prstGeom prst="rect">
            <a:avLst/>
          </a:prstGeom>
          <a:noFill/>
        </p:spPr>
        <p:txBody>
          <a:bodyPr wrap="square" rtlCol="0">
            <a:spAutoFit/>
          </a:bodyPr>
          <a:lstStyle/>
          <a:p>
            <a:r>
              <a:rPr lang="zh-CN" altLang="en-US" b="1" dirty="0">
                <a:solidFill>
                  <a:schemeClr val="accent6">
                    <a:lumMod val="75000"/>
                  </a:schemeClr>
                </a:solidFill>
              </a:rPr>
              <a:t>取动量、</a:t>
            </a:r>
            <a:r>
              <a:rPr lang="en-US" altLang="zh-CN" b="1" dirty="0" err="1">
                <a:solidFill>
                  <a:schemeClr val="accent6">
                    <a:lumMod val="75000"/>
                  </a:schemeClr>
                </a:solidFill>
              </a:rPr>
              <a:t>poca</a:t>
            </a:r>
            <a:r>
              <a:rPr lang="zh-CN" altLang="en-US" b="1" dirty="0">
                <a:solidFill>
                  <a:schemeClr val="accent6">
                    <a:lumMod val="75000"/>
                  </a:schemeClr>
                </a:solidFill>
              </a:rPr>
              <a:t>位置及角度</a:t>
            </a:r>
            <a:endParaRPr lang="en-US" b="1" dirty="0">
              <a:solidFill>
                <a:schemeClr val="accent6">
                  <a:lumMod val="75000"/>
                </a:schemeClr>
              </a:solidFill>
            </a:endParaRPr>
          </a:p>
        </p:txBody>
      </p:sp>
      <p:sp>
        <p:nvSpPr>
          <p:cNvPr id="8" name="TextBox 7">
            <a:extLst>
              <a:ext uri="{FF2B5EF4-FFF2-40B4-BE49-F238E27FC236}">
                <a16:creationId xmlns:a16="http://schemas.microsoft.com/office/drawing/2014/main" id="{30FF2486-60F9-1242-8FF4-D6DE55E688EC}"/>
              </a:ext>
            </a:extLst>
          </p:cNvPr>
          <p:cNvSpPr txBox="1"/>
          <p:nvPr/>
        </p:nvSpPr>
        <p:spPr>
          <a:xfrm>
            <a:off x="6888088" y="5085184"/>
            <a:ext cx="2952328" cy="369332"/>
          </a:xfrm>
          <a:prstGeom prst="rect">
            <a:avLst/>
          </a:prstGeom>
          <a:noFill/>
        </p:spPr>
        <p:txBody>
          <a:bodyPr wrap="square" rtlCol="0">
            <a:spAutoFit/>
          </a:bodyPr>
          <a:lstStyle/>
          <a:p>
            <a:r>
              <a:rPr lang="zh-CN" altLang="en-US" b="1" dirty="0">
                <a:solidFill>
                  <a:schemeClr val="accent6">
                    <a:lumMod val="75000"/>
                  </a:schemeClr>
                </a:solidFill>
              </a:rPr>
              <a:t>取径迹参数及其误差矩阵</a:t>
            </a:r>
            <a:endParaRPr lang="en-US" b="1" dirty="0">
              <a:solidFill>
                <a:schemeClr val="accent6">
                  <a:lumMod val="75000"/>
                </a:schemeClr>
              </a:solidFill>
            </a:endParaRPr>
          </a:p>
        </p:txBody>
      </p:sp>
      <p:sp>
        <p:nvSpPr>
          <p:cNvPr id="9" name="TextBox 8">
            <a:extLst>
              <a:ext uri="{FF2B5EF4-FFF2-40B4-BE49-F238E27FC236}">
                <a16:creationId xmlns:a16="http://schemas.microsoft.com/office/drawing/2014/main" id="{7F24DA7F-E8F7-C34F-B1E2-122835F0F208}"/>
              </a:ext>
            </a:extLst>
          </p:cNvPr>
          <p:cNvSpPr txBox="1"/>
          <p:nvPr/>
        </p:nvSpPr>
        <p:spPr>
          <a:xfrm>
            <a:off x="8185167" y="1288392"/>
            <a:ext cx="2194864" cy="400110"/>
          </a:xfrm>
          <a:prstGeom prst="rect">
            <a:avLst/>
          </a:prstGeom>
          <a:noFill/>
        </p:spPr>
        <p:txBody>
          <a:bodyPr wrap="square" rtlCol="0">
            <a:spAutoFit/>
          </a:bodyPr>
          <a:lstStyle/>
          <a:p>
            <a:r>
              <a:rPr lang="zh-CN" altLang="en-US" sz="2000" b="1" dirty="0">
                <a:solidFill>
                  <a:schemeClr val="accent1"/>
                </a:solidFill>
              </a:rPr>
              <a:t>以</a:t>
            </a:r>
            <a:r>
              <a:rPr lang="en-US" altLang="zh-CN" sz="2000" b="1" dirty="0" err="1">
                <a:solidFill>
                  <a:schemeClr val="accent1"/>
                </a:solidFill>
              </a:rPr>
              <a:t>RhopiAlg</a:t>
            </a:r>
            <a:r>
              <a:rPr lang="zh-CN" altLang="en-US" sz="2000" b="1" dirty="0">
                <a:solidFill>
                  <a:schemeClr val="accent1"/>
                </a:solidFill>
              </a:rPr>
              <a:t>为例</a:t>
            </a:r>
            <a:endParaRPr lang="en-US" sz="2000" b="1" dirty="0">
              <a:solidFill>
                <a:schemeClr val="accent1"/>
              </a:solidFill>
            </a:endParaRPr>
          </a:p>
        </p:txBody>
      </p:sp>
    </p:spTree>
    <p:extLst>
      <p:ext uri="{BB962C8B-B14F-4D97-AF65-F5344CB8AC3E}">
        <p14:creationId xmlns:p14="http://schemas.microsoft.com/office/powerpoint/2010/main" val="3127310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D0D8-D7AC-E343-8AEA-F6F4761EEBC4}"/>
              </a:ext>
            </a:extLst>
          </p:cNvPr>
          <p:cNvSpPr>
            <a:spLocks noGrp="1"/>
          </p:cNvSpPr>
          <p:nvPr>
            <p:ph type="title"/>
          </p:nvPr>
        </p:nvSpPr>
        <p:spPr/>
        <p:txBody>
          <a:bodyPr/>
          <a:lstStyle/>
          <a:p>
            <a:r>
              <a:rPr lang="zh-CN" altLang="en-US" dirty="0"/>
              <a:t>取</a:t>
            </a:r>
            <a:r>
              <a:rPr lang="en-US" altLang="zh-CN" dirty="0"/>
              <a:t>Kalman</a:t>
            </a:r>
            <a:r>
              <a:rPr lang="zh-CN" altLang="en-US" dirty="0"/>
              <a:t>径迹拟合结果</a:t>
            </a:r>
            <a:endParaRPr lang="en-US" dirty="0"/>
          </a:p>
        </p:txBody>
      </p:sp>
      <p:sp>
        <p:nvSpPr>
          <p:cNvPr id="3" name="Slide Number Placeholder 2">
            <a:extLst>
              <a:ext uri="{FF2B5EF4-FFF2-40B4-BE49-F238E27FC236}">
                <a16:creationId xmlns:a16="http://schemas.microsoft.com/office/drawing/2014/main" id="{83FE8AB8-7F1F-4545-9868-BAE7B707FA18}"/>
              </a:ext>
            </a:extLst>
          </p:cNvPr>
          <p:cNvSpPr>
            <a:spLocks noGrp="1"/>
          </p:cNvSpPr>
          <p:nvPr>
            <p:ph type="sldNum" sz="quarter" idx="12"/>
          </p:nvPr>
        </p:nvSpPr>
        <p:spPr/>
        <p:txBody>
          <a:bodyPr/>
          <a:lstStyle/>
          <a:p>
            <a:fld id="{0C913308-F349-4B6D-A68A-DD1791B4A57B}" type="slidenum">
              <a:rPr lang="zh-CN" altLang="en-US" smtClean="0"/>
              <a:pPr/>
              <a:t>57</a:t>
            </a:fld>
            <a:endParaRPr lang="zh-CN" altLang="en-US" dirty="0"/>
          </a:p>
        </p:txBody>
      </p:sp>
      <p:pic>
        <p:nvPicPr>
          <p:cNvPr id="5" name="Picture 4">
            <a:extLst>
              <a:ext uri="{FF2B5EF4-FFF2-40B4-BE49-F238E27FC236}">
                <a16:creationId xmlns:a16="http://schemas.microsoft.com/office/drawing/2014/main" id="{672CA0D1-5B85-7047-BDBA-723AD4E93A08}"/>
              </a:ext>
            </a:extLst>
          </p:cNvPr>
          <p:cNvPicPr>
            <a:picLocks noChangeAspect="1"/>
          </p:cNvPicPr>
          <p:nvPr/>
        </p:nvPicPr>
        <p:blipFill rotWithShape="1">
          <a:blip r:embed="rId2"/>
          <a:srcRect r="28691" b="6875"/>
          <a:stretch/>
        </p:blipFill>
        <p:spPr>
          <a:xfrm>
            <a:off x="2250960" y="1787761"/>
            <a:ext cx="5397500" cy="496729"/>
          </a:xfrm>
          <a:prstGeom prst="rect">
            <a:avLst/>
          </a:prstGeom>
        </p:spPr>
      </p:pic>
      <p:pic>
        <p:nvPicPr>
          <p:cNvPr id="6" name="Picture 5">
            <a:extLst>
              <a:ext uri="{FF2B5EF4-FFF2-40B4-BE49-F238E27FC236}">
                <a16:creationId xmlns:a16="http://schemas.microsoft.com/office/drawing/2014/main" id="{905A5ADC-9244-4B4C-9E93-A1C24140F019}"/>
              </a:ext>
            </a:extLst>
          </p:cNvPr>
          <p:cNvPicPr>
            <a:picLocks noChangeAspect="1"/>
          </p:cNvPicPr>
          <p:nvPr/>
        </p:nvPicPr>
        <p:blipFill>
          <a:blip r:embed="rId3"/>
          <a:stretch>
            <a:fillRect/>
          </a:stretch>
        </p:blipFill>
        <p:spPr>
          <a:xfrm>
            <a:off x="2270285" y="2357834"/>
            <a:ext cx="5397500" cy="1651000"/>
          </a:xfrm>
          <a:prstGeom prst="rect">
            <a:avLst/>
          </a:prstGeom>
        </p:spPr>
      </p:pic>
      <p:sp>
        <p:nvSpPr>
          <p:cNvPr id="8" name="TextBox 7">
            <a:extLst>
              <a:ext uri="{FF2B5EF4-FFF2-40B4-BE49-F238E27FC236}">
                <a16:creationId xmlns:a16="http://schemas.microsoft.com/office/drawing/2014/main" id="{D3EC9654-F3DF-2548-AB68-40ADC1991411}"/>
              </a:ext>
            </a:extLst>
          </p:cNvPr>
          <p:cNvSpPr txBox="1"/>
          <p:nvPr/>
        </p:nvSpPr>
        <p:spPr>
          <a:xfrm>
            <a:off x="7972328" y="1712959"/>
            <a:ext cx="1872208" cy="646331"/>
          </a:xfrm>
          <a:prstGeom prst="rect">
            <a:avLst/>
          </a:prstGeom>
          <a:noFill/>
        </p:spPr>
        <p:txBody>
          <a:bodyPr wrap="square" rtlCol="0">
            <a:spAutoFit/>
          </a:bodyPr>
          <a:lstStyle/>
          <a:p>
            <a:r>
              <a:rPr lang="zh-CN" altLang="en-US" b="1" dirty="0">
                <a:solidFill>
                  <a:schemeClr val="accent6">
                    <a:lumMod val="75000"/>
                  </a:schemeClr>
                </a:solidFill>
              </a:rPr>
              <a:t>取</a:t>
            </a:r>
            <a:r>
              <a:rPr lang="en-US" altLang="zh-CN" b="1" dirty="0" err="1">
                <a:solidFill>
                  <a:schemeClr val="accent6">
                    <a:lumMod val="75000"/>
                  </a:schemeClr>
                </a:solidFill>
              </a:rPr>
              <a:t>MdcKalTrack</a:t>
            </a:r>
            <a:endParaRPr lang="en-US" altLang="zh-CN" b="1" dirty="0">
              <a:solidFill>
                <a:schemeClr val="accent6">
                  <a:lumMod val="75000"/>
                </a:schemeClr>
              </a:solidFill>
            </a:endParaRPr>
          </a:p>
          <a:p>
            <a:r>
              <a:rPr lang="zh-CN" altLang="en-US" b="1" dirty="0">
                <a:solidFill>
                  <a:schemeClr val="accent6">
                    <a:lumMod val="75000"/>
                  </a:schemeClr>
                </a:solidFill>
              </a:rPr>
              <a:t>设置粒子类型</a:t>
            </a:r>
            <a:endParaRPr lang="en-US" b="1" dirty="0">
              <a:solidFill>
                <a:schemeClr val="accent6">
                  <a:lumMod val="75000"/>
                </a:schemeClr>
              </a:solidFill>
            </a:endParaRPr>
          </a:p>
        </p:txBody>
      </p:sp>
      <p:sp>
        <p:nvSpPr>
          <p:cNvPr id="9" name="TextBox 8">
            <a:extLst>
              <a:ext uri="{FF2B5EF4-FFF2-40B4-BE49-F238E27FC236}">
                <a16:creationId xmlns:a16="http://schemas.microsoft.com/office/drawing/2014/main" id="{042C155C-F809-5F42-A3A0-F769E5E54E42}"/>
              </a:ext>
            </a:extLst>
          </p:cNvPr>
          <p:cNvSpPr txBox="1"/>
          <p:nvPr/>
        </p:nvSpPr>
        <p:spPr>
          <a:xfrm>
            <a:off x="7743249" y="2942575"/>
            <a:ext cx="2617664" cy="369332"/>
          </a:xfrm>
          <a:prstGeom prst="rect">
            <a:avLst/>
          </a:prstGeom>
          <a:noFill/>
        </p:spPr>
        <p:txBody>
          <a:bodyPr wrap="square" rtlCol="0">
            <a:spAutoFit/>
          </a:bodyPr>
          <a:lstStyle/>
          <a:p>
            <a:r>
              <a:rPr lang="zh-CN" altLang="en-US" b="1" dirty="0">
                <a:solidFill>
                  <a:schemeClr val="accent6">
                    <a:lumMod val="75000"/>
                  </a:schemeClr>
                </a:solidFill>
              </a:rPr>
              <a:t>取</a:t>
            </a:r>
            <a:r>
              <a:rPr lang="en-US" altLang="zh-CN" b="1" dirty="0" err="1">
                <a:solidFill>
                  <a:schemeClr val="accent6">
                    <a:lumMod val="75000"/>
                  </a:schemeClr>
                </a:solidFill>
              </a:rPr>
              <a:t>MdcKalTrack</a:t>
            </a:r>
            <a:r>
              <a:rPr lang="zh-CN" altLang="en-US" b="1" dirty="0">
                <a:solidFill>
                  <a:schemeClr val="accent6">
                    <a:lumMod val="75000"/>
                  </a:schemeClr>
                </a:solidFill>
              </a:rPr>
              <a:t>重建动量</a:t>
            </a:r>
            <a:endParaRPr lang="en-US" b="1" dirty="0">
              <a:solidFill>
                <a:schemeClr val="accent6">
                  <a:lumMod val="75000"/>
                </a:schemeClr>
              </a:solidFill>
            </a:endParaRPr>
          </a:p>
        </p:txBody>
      </p:sp>
      <p:pic>
        <p:nvPicPr>
          <p:cNvPr id="12" name="Picture 11">
            <a:extLst>
              <a:ext uri="{FF2B5EF4-FFF2-40B4-BE49-F238E27FC236}">
                <a16:creationId xmlns:a16="http://schemas.microsoft.com/office/drawing/2014/main" id="{8DBB92B7-AEBD-6A4D-ADF6-1C8B861A6E78}"/>
              </a:ext>
            </a:extLst>
          </p:cNvPr>
          <p:cNvPicPr>
            <a:picLocks noChangeAspect="1"/>
          </p:cNvPicPr>
          <p:nvPr/>
        </p:nvPicPr>
        <p:blipFill>
          <a:blip r:embed="rId4"/>
          <a:stretch>
            <a:fillRect/>
          </a:stretch>
        </p:blipFill>
        <p:spPr>
          <a:xfrm>
            <a:off x="2250960" y="4178446"/>
            <a:ext cx="7348934" cy="1246801"/>
          </a:xfrm>
          <a:prstGeom prst="rect">
            <a:avLst/>
          </a:prstGeom>
        </p:spPr>
      </p:pic>
      <p:sp>
        <p:nvSpPr>
          <p:cNvPr id="13" name="Oval 12">
            <a:extLst>
              <a:ext uri="{FF2B5EF4-FFF2-40B4-BE49-F238E27FC236}">
                <a16:creationId xmlns:a16="http://schemas.microsoft.com/office/drawing/2014/main" id="{AE86BC3B-86C2-CC4D-96C5-E8A2BFF41CD2}"/>
              </a:ext>
            </a:extLst>
          </p:cNvPr>
          <p:cNvSpPr/>
          <p:nvPr/>
        </p:nvSpPr>
        <p:spPr>
          <a:xfrm>
            <a:off x="5134062" y="4874967"/>
            <a:ext cx="4465833" cy="62340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708ED6-66C0-D44D-BB27-DAE390C80427}"/>
              </a:ext>
            </a:extLst>
          </p:cNvPr>
          <p:cNvSpPr txBox="1"/>
          <p:nvPr/>
        </p:nvSpPr>
        <p:spPr>
          <a:xfrm>
            <a:off x="7052818" y="4559362"/>
            <a:ext cx="3711228" cy="369332"/>
          </a:xfrm>
          <a:prstGeom prst="rect">
            <a:avLst/>
          </a:prstGeom>
          <a:noFill/>
        </p:spPr>
        <p:txBody>
          <a:bodyPr wrap="square" rtlCol="0">
            <a:spAutoFit/>
          </a:bodyPr>
          <a:lstStyle/>
          <a:p>
            <a:r>
              <a:rPr lang="zh-CN" altLang="en-US" b="1" dirty="0">
                <a:solidFill>
                  <a:schemeClr val="accent6">
                    <a:lumMod val="75000"/>
                  </a:schemeClr>
                </a:solidFill>
              </a:rPr>
              <a:t>取</a:t>
            </a:r>
            <a:r>
              <a:rPr lang="en-US" altLang="zh-CN" b="1" dirty="0">
                <a:solidFill>
                  <a:schemeClr val="accent6">
                    <a:lumMod val="75000"/>
                  </a:schemeClr>
                </a:solidFill>
              </a:rPr>
              <a:t>POCA</a:t>
            </a:r>
            <a:r>
              <a:rPr lang="zh-CN" altLang="en-US" b="1" dirty="0">
                <a:solidFill>
                  <a:schemeClr val="accent6">
                    <a:lumMod val="75000"/>
                  </a:schemeClr>
                </a:solidFill>
              </a:rPr>
              <a:t>处的径迹参数、误差矩阵</a:t>
            </a:r>
            <a:endParaRPr lang="en-US" b="1" dirty="0">
              <a:solidFill>
                <a:schemeClr val="accent6">
                  <a:lumMod val="75000"/>
                </a:schemeClr>
              </a:solidFill>
            </a:endParaRPr>
          </a:p>
        </p:txBody>
      </p:sp>
      <p:sp>
        <p:nvSpPr>
          <p:cNvPr id="16" name="Oval 15">
            <a:extLst>
              <a:ext uri="{FF2B5EF4-FFF2-40B4-BE49-F238E27FC236}">
                <a16:creationId xmlns:a16="http://schemas.microsoft.com/office/drawing/2014/main" id="{E2F63962-2C14-B541-9C95-03175E6656F3}"/>
              </a:ext>
            </a:extLst>
          </p:cNvPr>
          <p:cNvSpPr/>
          <p:nvPr/>
        </p:nvSpPr>
        <p:spPr>
          <a:xfrm>
            <a:off x="1965743" y="2919767"/>
            <a:ext cx="4465833" cy="62340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4388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5F9-E5FA-314A-9837-FC77BA293E43}"/>
              </a:ext>
            </a:extLst>
          </p:cNvPr>
          <p:cNvPicPr>
            <a:picLocks noChangeAspect="1"/>
          </p:cNvPicPr>
          <p:nvPr/>
        </p:nvPicPr>
        <p:blipFill>
          <a:blip r:embed="rId2"/>
          <a:stretch>
            <a:fillRect/>
          </a:stretch>
        </p:blipFill>
        <p:spPr>
          <a:xfrm>
            <a:off x="1981200" y="2962774"/>
            <a:ext cx="8408640" cy="3758701"/>
          </a:xfrm>
          <a:prstGeom prst="rect">
            <a:avLst/>
          </a:prstGeom>
        </p:spPr>
      </p:pic>
      <p:sp>
        <p:nvSpPr>
          <p:cNvPr id="2" name="Title 1">
            <a:extLst>
              <a:ext uri="{FF2B5EF4-FFF2-40B4-BE49-F238E27FC236}">
                <a16:creationId xmlns:a16="http://schemas.microsoft.com/office/drawing/2014/main" id="{679CC711-603C-E140-99C0-3010B4945C0F}"/>
              </a:ext>
            </a:extLst>
          </p:cNvPr>
          <p:cNvSpPr>
            <a:spLocks noGrp="1"/>
          </p:cNvSpPr>
          <p:nvPr>
            <p:ph type="title"/>
          </p:nvPr>
        </p:nvSpPr>
        <p:spPr/>
        <p:txBody>
          <a:bodyPr/>
          <a:lstStyle/>
          <a:p>
            <a:r>
              <a:rPr lang="zh-CN" altLang="en-US" dirty="0"/>
              <a:t>不同</a:t>
            </a:r>
            <a:r>
              <a:rPr lang="en-US" altLang="zh-CN" dirty="0"/>
              <a:t>pivot</a:t>
            </a:r>
            <a:r>
              <a:rPr lang="zh-CN" altLang="en-US" dirty="0"/>
              <a:t>下的径迹参数</a:t>
            </a:r>
            <a:endParaRPr lang="en-US" dirty="0"/>
          </a:p>
        </p:txBody>
      </p:sp>
      <p:sp>
        <p:nvSpPr>
          <p:cNvPr id="3" name="Slide Number Placeholder 2">
            <a:extLst>
              <a:ext uri="{FF2B5EF4-FFF2-40B4-BE49-F238E27FC236}">
                <a16:creationId xmlns:a16="http://schemas.microsoft.com/office/drawing/2014/main" id="{881DF64A-DED4-AE47-8D55-4D7630093F86}"/>
              </a:ext>
            </a:extLst>
          </p:cNvPr>
          <p:cNvSpPr>
            <a:spLocks noGrp="1"/>
          </p:cNvSpPr>
          <p:nvPr>
            <p:ph type="sldNum" sz="quarter" idx="12"/>
          </p:nvPr>
        </p:nvSpPr>
        <p:spPr/>
        <p:txBody>
          <a:bodyPr/>
          <a:lstStyle/>
          <a:p>
            <a:fld id="{0C913308-F349-4B6D-A68A-DD1791B4A57B}" type="slidenum">
              <a:rPr lang="zh-CN" altLang="en-US" smtClean="0"/>
              <a:pPr/>
              <a:t>58</a:t>
            </a:fld>
            <a:endParaRPr lang="zh-CN" altLang="en-US" dirty="0"/>
          </a:p>
        </p:txBody>
      </p:sp>
      <p:pic>
        <p:nvPicPr>
          <p:cNvPr id="5" name="Picture 4">
            <a:extLst>
              <a:ext uri="{FF2B5EF4-FFF2-40B4-BE49-F238E27FC236}">
                <a16:creationId xmlns:a16="http://schemas.microsoft.com/office/drawing/2014/main" id="{7D85D1A6-CDAF-8146-B106-7A06B425B2E0}"/>
              </a:ext>
            </a:extLst>
          </p:cNvPr>
          <p:cNvPicPr>
            <a:picLocks noChangeAspect="1"/>
          </p:cNvPicPr>
          <p:nvPr/>
        </p:nvPicPr>
        <p:blipFill>
          <a:blip r:embed="rId3"/>
          <a:stretch>
            <a:fillRect/>
          </a:stretch>
        </p:blipFill>
        <p:spPr>
          <a:xfrm>
            <a:off x="1802160" y="1124744"/>
            <a:ext cx="4564608" cy="2013164"/>
          </a:xfrm>
          <a:prstGeom prst="rect">
            <a:avLst/>
          </a:prstGeom>
        </p:spPr>
      </p:pic>
      <p:sp>
        <p:nvSpPr>
          <p:cNvPr id="7" name="TextBox 6">
            <a:extLst>
              <a:ext uri="{FF2B5EF4-FFF2-40B4-BE49-F238E27FC236}">
                <a16:creationId xmlns:a16="http://schemas.microsoft.com/office/drawing/2014/main" id="{4BACB095-D346-5240-969B-678EEAE13E99}"/>
              </a:ext>
            </a:extLst>
          </p:cNvPr>
          <p:cNvSpPr txBox="1"/>
          <p:nvPr/>
        </p:nvSpPr>
        <p:spPr>
          <a:xfrm>
            <a:off x="6366768" y="1124743"/>
            <a:ext cx="4301232" cy="1754326"/>
          </a:xfrm>
          <a:prstGeom prst="rect">
            <a:avLst/>
          </a:prstGeom>
          <a:noFill/>
        </p:spPr>
        <p:txBody>
          <a:bodyPr wrap="square" rtlCol="0">
            <a:spAutoFit/>
          </a:bodyPr>
          <a:lstStyle/>
          <a:p>
            <a:r>
              <a:rPr lang="en-US" dirty="0"/>
              <a:t>Kalman</a:t>
            </a:r>
            <a:r>
              <a:rPr lang="zh-CN" altLang="en-US" dirty="0"/>
              <a:t>径迹拟合提供了不同</a:t>
            </a:r>
            <a:r>
              <a:rPr lang="en-US" altLang="zh-CN" dirty="0"/>
              <a:t>pivot</a:t>
            </a:r>
            <a:r>
              <a:rPr lang="zh-CN" altLang="en-US" dirty="0"/>
              <a:t>下的</a:t>
            </a:r>
            <a:r>
              <a:rPr lang="en-US" altLang="zh-CN" dirty="0"/>
              <a:t>helix</a:t>
            </a:r>
            <a:r>
              <a:rPr lang="zh-CN" altLang="en-US" dirty="0"/>
              <a:t>参数</a:t>
            </a:r>
            <a:endParaRPr lang="en-US" altLang="zh-CN" dirty="0"/>
          </a:p>
          <a:p>
            <a:pPr marL="285750" indent="-285750">
              <a:buFont typeface="Arial" panose="020B0604020202020204" pitchFamily="34" charset="0"/>
              <a:buChar char="•"/>
            </a:pPr>
            <a:r>
              <a:rPr lang="zh-CN" altLang="en-US" dirty="0"/>
              <a:t>原点为</a:t>
            </a:r>
            <a:r>
              <a:rPr lang="en-US" altLang="zh-CN" dirty="0"/>
              <a:t>pivot</a:t>
            </a:r>
          </a:p>
          <a:p>
            <a:pPr marL="285750" indent="-285750">
              <a:buFont typeface="Arial" panose="020B0604020202020204" pitchFamily="34" charset="0"/>
              <a:buChar char="•"/>
            </a:pPr>
            <a:r>
              <a:rPr lang="zh-CN" altLang="en-US" dirty="0"/>
              <a:t>最内层</a:t>
            </a:r>
            <a:r>
              <a:rPr lang="en-US" altLang="zh-CN" dirty="0"/>
              <a:t>hit</a:t>
            </a:r>
            <a:r>
              <a:rPr lang="zh-CN" altLang="en-US" dirty="0"/>
              <a:t>为</a:t>
            </a:r>
            <a:r>
              <a:rPr lang="en-US" altLang="zh-CN" dirty="0"/>
              <a:t>pivot</a:t>
            </a:r>
          </a:p>
          <a:p>
            <a:endParaRPr lang="en-US" dirty="0"/>
          </a:p>
          <a:p>
            <a:r>
              <a:rPr lang="en-US" dirty="0"/>
              <a:t>Event/</a:t>
            </a:r>
            <a:r>
              <a:rPr lang="en-US" dirty="0" err="1"/>
              <a:t>DstEvent</a:t>
            </a:r>
            <a:r>
              <a:rPr lang="en-US" dirty="0"/>
              <a:t>/</a:t>
            </a:r>
            <a:r>
              <a:rPr lang="en-US" dirty="0" err="1"/>
              <a:t>DstEvent</a:t>
            </a:r>
            <a:r>
              <a:rPr lang="en-US" dirty="0"/>
              <a:t>/</a:t>
            </a:r>
            <a:r>
              <a:rPr lang="en-US" dirty="0" err="1"/>
              <a:t>DstMdcKalTrack.h</a:t>
            </a:r>
            <a:endParaRPr lang="en-US" dirty="0"/>
          </a:p>
        </p:txBody>
      </p:sp>
    </p:spTree>
    <p:extLst>
      <p:ext uri="{BB962C8B-B14F-4D97-AF65-F5344CB8AC3E}">
        <p14:creationId xmlns:p14="http://schemas.microsoft.com/office/powerpoint/2010/main" val="2094010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925F-408F-FA47-8A0D-9E72875AA6A1}"/>
              </a:ext>
            </a:extLst>
          </p:cNvPr>
          <p:cNvSpPr>
            <a:spLocks noGrp="1"/>
          </p:cNvSpPr>
          <p:nvPr>
            <p:ph type="title"/>
          </p:nvPr>
        </p:nvSpPr>
        <p:spPr/>
        <p:txBody>
          <a:bodyPr/>
          <a:lstStyle/>
          <a:p>
            <a:r>
              <a:rPr lang="zh-CN" altLang="en-US" dirty="0"/>
              <a:t>应用举例</a:t>
            </a:r>
            <a:endParaRPr lang="en-US" dirty="0"/>
          </a:p>
        </p:txBody>
      </p:sp>
      <p:sp>
        <p:nvSpPr>
          <p:cNvPr id="3" name="Slide Number Placeholder 2">
            <a:extLst>
              <a:ext uri="{FF2B5EF4-FFF2-40B4-BE49-F238E27FC236}">
                <a16:creationId xmlns:a16="http://schemas.microsoft.com/office/drawing/2014/main" id="{4176355D-C138-1742-80D7-C7FB9EA28556}"/>
              </a:ext>
            </a:extLst>
          </p:cNvPr>
          <p:cNvSpPr>
            <a:spLocks noGrp="1"/>
          </p:cNvSpPr>
          <p:nvPr>
            <p:ph type="sldNum" sz="quarter" idx="12"/>
          </p:nvPr>
        </p:nvSpPr>
        <p:spPr/>
        <p:txBody>
          <a:bodyPr/>
          <a:lstStyle/>
          <a:p>
            <a:fld id="{0C913308-F349-4B6D-A68A-DD1791B4A57B}" type="slidenum">
              <a:rPr lang="zh-CN" altLang="en-US" smtClean="0"/>
              <a:pPr/>
              <a:t>59</a:t>
            </a:fld>
            <a:endParaRPr lang="zh-CN" altLang="en-US" dirty="0"/>
          </a:p>
        </p:txBody>
      </p:sp>
      <p:pic>
        <p:nvPicPr>
          <p:cNvPr id="4" name="Picture 3">
            <a:extLst>
              <a:ext uri="{FF2B5EF4-FFF2-40B4-BE49-F238E27FC236}">
                <a16:creationId xmlns:a16="http://schemas.microsoft.com/office/drawing/2014/main" id="{D3E515AC-7643-1846-8C24-CAA612552821}"/>
              </a:ext>
            </a:extLst>
          </p:cNvPr>
          <p:cNvPicPr>
            <a:picLocks noChangeAspect="1"/>
          </p:cNvPicPr>
          <p:nvPr/>
        </p:nvPicPr>
        <p:blipFill>
          <a:blip r:embed="rId2"/>
          <a:stretch>
            <a:fillRect/>
          </a:stretch>
        </p:blipFill>
        <p:spPr>
          <a:xfrm>
            <a:off x="5447929" y="1328241"/>
            <a:ext cx="1761845" cy="467990"/>
          </a:xfrm>
          <a:prstGeom prst="rect">
            <a:avLst/>
          </a:prstGeom>
        </p:spPr>
      </p:pic>
      <p:pic>
        <p:nvPicPr>
          <p:cNvPr id="6" name="Picture 5">
            <a:extLst>
              <a:ext uri="{FF2B5EF4-FFF2-40B4-BE49-F238E27FC236}">
                <a16:creationId xmlns:a16="http://schemas.microsoft.com/office/drawing/2014/main" id="{D3242AB4-4D32-294E-AB33-835BFF36A0A0}"/>
              </a:ext>
            </a:extLst>
          </p:cNvPr>
          <p:cNvPicPr>
            <a:picLocks noChangeAspect="1"/>
          </p:cNvPicPr>
          <p:nvPr/>
        </p:nvPicPr>
        <p:blipFill>
          <a:blip r:embed="rId3"/>
          <a:stretch>
            <a:fillRect/>
          </a:stretch>
        </p:blipFill>
        <p:spPr>
          <a:xfrm>
            <a:off x="3546225" y="2135831"/>
            <a:ext cx="5099550" cy="3875658"/>
          </a:xfrm>
          <a:prstGeom prst="rect">
            <a:avLst/>
          </a:prstGeom>
        </p:spPr>
      </p:pic>
      <p:sp>
        <p:nvSpPr>
          <p:cNvPr id="7" name="TextBox 6">
            <a:extLst>
              <a:ext uri="{FF2B5EF4-FFF2-40B4-BE49-F238E27FC236}">
                <a16:creationId xmlns:a16="http://schemas.microsoft.com/office/drawing/2014/main" id="{1A6CF45D-60E8-2A42-A7CB-72CB78C507D8}"/>
              </a:ext>
            </a:extLst>
          </p:cNvPr>
          <p:cNvSpPr txBox="1"/>
          <p:nvPr/>
        </p:nvSpPr>
        <p:spPr>
          <a:xfrm>
            <a:off x="3667349" y="6166423"/>
            <a:ext cx="5626557" cy="369332"/>
          </a:xfrm>
          <a:prstGeom prst="rect">
            <a:avLst/>
          </a:prstGeom>
          <a:noFill/>
        </p:spPr>
        <p:txBody>
          <a:bodyPr wrap="square" rtlCol="0">
            <a:spAutoFit/>
          </a:bodyPr>
          <a:lstStyle/>
          <a:p>
            <a:r>
              <a:rPr lang="en-US" dirty="0"/>
              <a:t>Sun </a:t>
            </a:r>
            <a:r>
              <a:rPr lang="en-US" dirty="0" err="1"/>
              <a:t>Haokai’s</a:t>
            </a:r>
            <a:r>
              <a:rPr lang="en-US" dirty="0"/>
              <a:t> talk in BESIII workshop in Sep 14, 2021</a:t>
            </a:r>
          </a:p>
        </p:txBody>
      </p:sp>
    </p:spTree>
    <p:extLst>
      <p:ext uri="{BB962C8B-B14F-4D97-AF65-F5344CB8AC3E}">
        <p14:creationId xmlns:p14="http://schemas.microsoft.com/office/powerpoint/2010/main" val="3129174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490C74-69F5-4B5B-A61F-E22864E734DE}"/>
              </a:ext>
            </a:extLst>
          </p:cNvPr>
          <p:cNvSpPr>
            <a:spLocks noGrp="1"/>
          </p:cNvSpPr>
          <p:nvPr>
            <p:ph type="title"/>
          </p:nvPr>
        </p:nvSpPr>
        <p:spPr/>
        <p:txBody>
          <a:bodyPr/>
          <a:lstStyle/>
          <a:p>
            <a:r>
              <a:rPr lang="zh-CN" altLang="en-US" dirty="0"/>
              <a:t>末态粒子在探测器中的测量</a:t>
            </a:r>
          </a:p>
        </p:txBody>
      </p:sp>
      <p:sp>
        <p:nvSpPr>
          <p:cNvPr id="6" name="内容占位符 5">
            <a:extLst>
              <a:ext uri="{FF2B5EF4-FFF2-40B4-BE49-F238E27FC236}">
                <a16:creationId xmlns:a16="http://schemas.microsoft.com/office/drawing/2014/main" id="{618013C3-B118-4015-BF80-328449D1B895}"/>
              </a:ext>
            </a:extLst>
          </p:cNvPr>
          <p:cNvSpPr>
            <a:spLocks noGrp="1"/>
          </p:cNvSpPr>
          <p:nvPr>
            <p:ph idx="1"/>
          </p:nvPr>
        </p:nvSpPr>
        <p:spPr>
          <a:xfrm>
            <a:off x="708252" y="1916832"/>
            <a:ext cx="5171723" cy="3456384"/>
          </a:xfrm>
        </p:spPr>
        <p:txBody>
          <a:bodyPr>
            <a:normAutofit/>
          </a:bodyPr>
          <a:lstStyle/>
          <a:p>
            <a:pPr>
              <a:spcBef>
                <a:spcPts val="600"/>
              </a:spcBef>
              <a:spcAft>
                <a:spcPts val="600"/>
              </a:spcAft>
            </a:pPr>
            <a:r>
              <a:rPr lang="zh-CN" altLang="en-US" sz="2000" dirty="0">
                <a:solidFill>
                  <a:srgbClr val="0066CC"/>
                </a:solidFill>
              </a:rPr>
              <a:t>径迹探测器：</a:t>
            </a:r>
            <a:r>
              <a:rPr lang="zh-CN" altLang="en-US" sz="2000" dirty="0"/>
              <a:t>探测带电粒子飞行轨迹、动量、衰变顶点</a:t>
            </a:r>
            <a:endParaRPr lang="en-US" altLang="zh-CN" sz="2000" dirty="0"/>
          </a:p>
          <a:p>
            <a:pPr>
              <a:spcBef>
                <a:spcPts val="600"/>
              </a:spcBef>
              <a:spcAft>
                <a:spcPts val="600"/>
              </a:spcAft>
            </a:pPr>
            <a:r>
              <a:rPr lang="zh-CN" altLang="en-US" sz="2000" dirty="0">
                <a:solidFill>
                  <a:srgbClr val="0066CC"/>
                </a:solidFill>
              </a:rPr>
              <a:t>电磁量能器：</a:t>
            </a:r>
            <a:r>
              <a:rPr lang="zh-CN" altLang="en-US" sz="2000" dirty="0"/>
              <a:t>探测电子、光子能量</a:t>
            </a:r>
            <a:endParaRPr lang="en-US" altLang="zh-CN" sz="2000" dirty="0"/>
          </a:p>
          <a:p>
            <a:pPr>
              <a:spcBef>
                <a:spcPts val="600"/>
              </a:spcBef>
              <a:spcAft>
                <a:spcPts val="600"/>
              </a:spcAft>
            </a:pPr>
            <a:r>
              <a:rPr lang="zh-CN" altLang="en-US" sz="2000" dirty="0">
                <a:solidFill>
                  <a:srgbClr val="0066CC"/>
                </a:solidFill>
              </a:rPr>
              <a:t>强子量能器：</a:t>
            </a:r>
            <a:r>
              <a:rPr lang="zh-CN" altLang="en-US" sz="2000" dirty="0"/>
              <a:t>探测强子能量</a:t>
            </a:r>
            <a:endParaRPr lang="en-US" altLang="zh-CN" sz="2000" dirty="0"/>
          </a:p>
          <a:p>
            <a:pPr>
              <a:spcBef>
                <a:spcPts val="600"/>
              </a:spcBef>
              <a:spcAft>
                <a:spcPts val="600"/>
              </a:spcAft>
            </a:pPr>
            <a:r>
              <a:rPr lang="zh-CN" altLang="en-US" sz="2000" dirty="0">
                <a:solidFill>
                  <a:srgbClr val="0066CC"/>
                </a:solidFill>
              </a:rPr>
              <a:t>带电强子</a:t>
            </a:r>
            <a:r>
              <a:rPr lang="en-US" altLang="zh-CN" sz="2000" dirty="0">
                <a:solidFill>
                  <a:srgbClr val="0066CC"/>
                </a:solidFill>
              </a:rPr>
              <a:t>PID</a:t>
            </a:r>
            <a:r>
              <a:rPr lang="zh-CN" altLang="en-US" sz="2000" dirty="0">
                <a:solidFill>
                  <a:srgbClr val="0066CC"/>
                </a:solidFill>
              </a:rPr>
              <a:t>：</a:t>
            </a:r>
            <a:r>
              <a:rPr lang="en-US" altLang="zh-CN" sz="2000" dirty="0">
                <a:latin typeface="Symbol" panose="05050102010706020507" pitchFamily="18" charset="2"/>
              </a:rPr>
              <a:t>p</a:t>
            </a:r>
            <a:r>
              <a:rPr lang="zh-CN" altLang="en-US" sz="2000" dirty="0"/>
              <a:t>、</a:t>
            </a:r>
            <a:r>
              <a:rPr lang="en-US" altLang="zh-CN" sz="2000" dirty="0"/>
              <a:t>K</a:t>
            </a:r>
            <a:r>
              <a:rPr lang="zh-CN" altLang="en-US" sz="2000" dirty="0"/>
              <a:t>、</a:t>
            </a:r>
            <a:r>
              <a:rPr lang="en-US" altLang="zh-CN" sz="2000" dirty="0"/>
              <a:t>p</a:t>
            </a:r>
            <a:r>
              <a:rPr lang="zh-CN" altLang="en-US" sz="2000" dirty="0"/>
              <a:t>等带电强子的鉴别</a:t>
            </a:r>
            <a:endParaRPr lang="en-US" altLang="zh-CN" sz="2000" dirty="0"/>
          </a:p>
          <a:p>
            <a:pPr>
              <a:spcBef>
                <a:spcPts val="600"/>
              </a:spcBef>
              <a:spcAft>
                <a:spcPts val="600"/>
              </a:spcAft>
            </a:pPr>
            <a:r>
              <a:rPr lang="zh-CN" altLang="en-US" sz="2000" dirty="0">
                <a:solidFill>
                  <a:srgbClr val="0066CC"/>
                </a:solidFill>
              </a:rPr>
              <a:t>缪探测器：</a:t>
            </a:r>
            <a:r>
              <a:rPr lang="zh-CN" altLang="en-US" sz="2000" dirty="0"/>
              <a:t>探测</a:t>
            </a:r>
            <a:r>
              <a:rPr lang="en-US" altLang="zh-CN" sz="2000" dirty="0">
                <a:latin typeface="Symbol" panose="05050102010706020507" pitchFamily="18" charset="2"/>
              </a:rPr>
              <a:t>m</a:t>
            </a:r>
            <a:endParaRPr lang="zh-CN" altLang="en-US" sz="2000" dirty="0">
              <a:latin typeface="Symbol" panose="05050102010706020507" pitchFamily="18" charset="2"/>
            </a:endParaRPr>
          </a:p>
        </p:txBody>
      </p:sp>
      <p:sp>
        <p:nvSpPr>
          <p:cNvPr id="4" name="灯片编号占位符 3">
            <a:extLst>
              <a:ext uri="{FF2B5EF4-FFF2-40B4-BE49-F238E27FC236}">
                <a16:creationId xmlns:a16="http://schemas.microsoft.com/office/drawing/2014/main" id="{50870C48-43E8-4818-8681-B16FBA432484}"/>
              </a:ext>
            </a:extLst>
          </p:cNvPr>
          <p:cNvSpPr>
            <a:spLocks noGrp="1"/>
          </p:cNvSpPr>
          <p:nvPr>
            <p:ph type="sldNum" sz="quarter" idx="12"/>
          </p:nvPr>
        </p:nvSpPr>
        <p:spPr/>
        <p:txBody>
          <a:bodyPr/>
          <a:lstStyle/>
          <a:p>
            <a:fld id="{0C913308-F349-4B6D-A68A-DD1791B4A57B}" type="slidenum">
              <a:rPr lang="zh-CN" altLang="en-US" smtClean="0"/>
              <a:pPr/>
              <a:t>6</a:t>
            </a:fld>
            <a:endParaRPr lang="zh-CN" altLang="en-US" dirty="0"/>
          </a:p>
        </p:txBody>
      </p:sp>
      <p:pic>
        <p:nvPicPr>
          <p:cNvPr id="3" name="Picture 2">
            <a:extLst>
              <a:ext uri="{FF2B5EF4-FFF2-40B4-BE49-F238E27FC236}">
                <a16:creationId xmlns:a16="http://schemas.microsoft.com/office/drawing/2014/main" id="{AA1BCA00-B81C-2140-A945-DA07F16A7D6D}"/>
              </a:ext>
            </a:extLst>
          </p:cNvPr>
          <p:cNvPicPr>
            <a:picLocks noChangeAspect="1"/>
          </p:cNvPicPr>
          <p:nvPr/>
        </p:nvPicPr>
        <p:blipFill rotWithShape="1">
          <a:blip r:embed="rId3"/>
          <a:srcRect r="74717"/>
          <a:stretch/>
        </p:blipFill>
        <p:spPr>
          <a:xfrm>
            <a:off x="6168008" y="1772816"/>
            <a:ext cx="1296144" cy="3803571"/>
          </a:xfrm>
          <a:prstGeom prst="rect">
            <a:avLst/>
          </a:prstGeom>
        </p:spPr>
      </p:pic>
      <p:pic>
        <p:nvPicPr>
          <p:cNvPr id="7" name="Picture 6">
            <a:extLst>
              <a:ext uri="{FF2B5EF4-FFF2-40B4-BE49-F238E27FC236}">
                <a16:creationId xmlns:a16="http://schemas.microsoft.com/office/drawing/2014/main" id="{B4819914-C1F9-A447-A44B-18C216DE0ED3}"/>
              </a:ext>
            </a:extLst>
          </p:cNvPr>
          <p:cNvPicPr>
            <a:picLocks noChangeAspect="1"/>
          </p:cNvPicPr>
          <p:nvPr/>
        </p:nvPicPr>
        <p:blipFill rotWithShape="1">
          <a:blip r:embed="rId3"/>
          <a:srcRect l="34276" t="11359" r="9539" b="12914"/>
          <a:stretch/>
        </p:blipFill>
        <p:spPr>
          <a:xfrm>
            <a:off x="7650933" y="1700808"/>
            <a:ext cx="3803571" cy="3803571"/>
          </a:xfrm>
          <a:prstGeom prst="rect">
            <a:avLst/>
          </a:prstGeom>
        </p:spPr>
      </p:pic>
    </p:spTree>
    <p:extLst>
      <p:ext uri="{BB962C8B-B14F-4D97-AF65-F5344CB8AC3E}">
        <p14:creationId xmlns:p14="http://schemas.microsoft.com/office/powerpoint/2010/main" val="4040552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动量分辨</a:t>
            </a:r>
          </a:p>
        </p:txBody>
      </p:sp>
      <p:sp>
        <p:nvSpPr>
          <p:cNvPr id="4" name="内容占位符 3"/>
          <p:cNvSpPr>
            <a:spLocks noGrp="1"/>
          </p:cNvSpPr>
          <p:nvPr>
            <p:ph idx="1"/>
          </p:nvPr>
        </p:nvSpPr>
        <p:spPr>
          <a:xfrm>
            <a:off x="1981200" y="1124745"/>
            <a:ext cx="8507288" cy="2016223"/>
          </a:xfrm>
        </p:spPr>
        <p:txBody>
          <a:bodyPr/>
          <a:lstStyle/>
          <a:p>
            <a:r>
              <a:rPr lang="zh-CN" altLang="en-US" dirty="0">
                <a:solidFill>
                  <a:srgbClr val="3366CC"/>
                </a:solidFill>
              </a:rPr>
              <a:t>两部分贡献</a:t>
            </a:r>
            <a:endParaRPr lang="en-US" altLang="zh-CN" dirty="0">
              <a:solidFill>
                <a:srgbClr val="3366CC"/>
              </a:solidFill>
            </a:endParaRPr>
          </a:p>
          <a:p>
            <a:pPr lvl="1"/>
            <a:r>
              <a:rPr lang="zh-CN" altLang="en-US" dirty="0">
                <a:solidFill>
                  <a:schemeClr val="accent6">
                    <a:lumMod val="75000"/>
                  </a:schemeClr>
                </a:solidFill>
              </a:rPr>
              <a:t>径迹的位置测量精度</a:t>
            </a:r>
            <a:endParaRPr lang="en-US" altLang="zh-CN" dirty="0">
              <a:solidFill>
                <a:srgbClr val="C00000"/>
              </a:solidFill>
            </a:endParaRPr>
          </a:p>
          <a:p>
            <a:pPr lvl="1"/>
            <a:r>
              <a:rPr lang="zh-CN" altLang="en-US" dirty="0">
                <a:solidFill>
                  <a:schemeClr val="accent6">
                    <a:lumMod val="75000"/>
                  </a:schemeClr>
                </a:solidFill>
              </a:rPr>
              <a:t>多次库仑散射</a:t>
            </a:r>
            <a:endParaRPr lang="en-US" altLang="zh-CN" dirty="0">
              <a:solidFill>
                <a:schemeClr val="accent6">
                  <a:lumMod val="75000"/>
                </a:schemeClr>
              </a:solidFill>
            </a:endParaRPr>
          </a:p>
        </p:txBody>
      </p:sp>
      <p:sp>
        <p:nvSpPr>
          <p:cNvPr id="7" name="灯片编号占位符 6"/>
          <p:cNvSpPr>
            <a:spLocks noGrp="1"/>
          </p:cNvSpPr>
          <p:nvPr>
            <p:ph type="sldNum" sz="quarter" idx="12"/>
          </p:nvPr>
        </p:nvSpPr>
        <p:spPr/>
        <p:txBody>
          <a:bodyPr>
            <a:normAutofit/>
          </a:bodyPr>
          <a:lstStyle/>
          <a:p>
            <a:fld id="{0C913308-F349-4B6D-A68A-DD1791B4A57B}" type="slidenum">
              <a:rPr lang="zh-CN" altLang="en-US" smtClean="0"/>
              <a:pPr/>
              <a:t>60</a:t>
            </a:fld>
            <a:endParaRPr lang="zh-CN" altLang="en-US"/>
          </a:p>
        </p:txBody>
      </p:sp>
      <p:pic>
        <p:nvPicPr>
          <p:cNvPr id="86018" name="Picture 2"/>
          <p:cNvPicPr>
            <a:picLocks noChangeAspect="1" noChangeArrowheads="1"/>
          </p:cNvPicPr>
          <p:nvPr/>
        </p:nvPicPr>
        <p:blipFill>
          <a:blip r:embed="rId2" cstate="print"/>
          <a:srcRect/>
          <a:stretch>
            <a:fillRect/>
          </a:stretch>
        </p:blipFill>
        <p:spPr bwMode="auto">
          <a:xfrm>
            <a:off x="3143672" y="3305751"/>
            <a:ext cx="5112568" cy="1110595"/>
          </a:xfrm>
          <a:prstGeom prst="rect">
            <a:avLst/>
          </a:prstGeom>
          <a:noFill/>
          <a:ln w="9525">
            <a:noFill/>
            <a:miter lim="800000"/>
            <a:headEnd/>
            <a:tailEnd/>
          </a:ln>
        </p:spPr>
      </p:pic>
    </p:spTree>
    <p:extLst>
      <p:ext uri="{BB962C8B-B14F-4D97-AF65-F5344CB8AC3E}">
        <p14:creationId xmlns:p14="http://schemas.microsoft.com/office/powerpoint/2010/main" val="637286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多次库仑散射</a:t>
            </a:r>
          </a:p>
        </p:txBody>
      </p:sp>
      <p:sp>
        <p:nvSpPr>
          <p:cNvPr id="4" name="内容占位符 3"/>
          <p:cNvSpPr>
            <a:spLocks noGrp="1"/>
          </p:cNvSpPr>
          <p:nvPr>
            <p:ph idx="1"/>
          </p:nvPr>
        </p:nvSpPr>
        <p:spPr>
          <a:xfrm>
            <a:off x="767408" y="1124745"/>
            <a:ext cx="10814992" cy="5001419"/>
          </a:xfrm>
        </p:spPr>
        <p:txBody>
          <a:bodyPr>
            <a:normAutofit/>
          </a:bodyPr>
          <a:lstStyle/>
          <a:p>
            <a:r>
              <a:rPr lang="zh-CN" altLang="en-US" sz="2400" dirty="0"/>
              <a:t>带电粒子通过介质时与原子的电子发生相互作用，当入射带电粒子与介质原子最接近距离比原子半径小时，入射粒子将受到原子核电场的相互作用，入射粒子的轨迹将受到核电场的偏转，这种过程称为介质原子核的库仑散射</a:t>
            </a:r>
          </a:p>
        </p:txBody>
      </p:sp>
      <p:sp>
        <p:nvSpPr>
          <p:cNvPr id="7" name="灯片编号占位符 6"/>
          <p:cNvSpPr>
            <a:spLocks noGrp="1"/>
          </p:cNvSpPr>
          <p:nvPr>
            <p:ph type="sldNum" sz="quarter" idx="12"/>
          </p:nvPr>
        </p:nvSpPr>
        <p:spPr/>
        <p:txBody>
          <a:bodyPr>
            <a:normAutofit/>
          </a:bodyPr>
          <a:lstStyle/>
          <a:p>
            <a:fld id="{0C913308-F349-4B6D-A68A-DD1791B4A57B}" type="slidenum">
              <a:rPr lang="zh-CN" altLang="en-US" smtClean="0"/>
              <a:pPr/>
              <a:t>61</a:t>
            </a:fld>
            <a:endParaRPr lang="zh-CN" altLang="en-US"/>
          </a:p>
        </p:txBody>
      </p:sp>
      <p:pic>
        <p:nvPicPr>
          <p:cNvPr id="3" name="Picture 2">
            <a:extLst>
              <a:ext uri="{FF2B5EF4-FFF2-40B4-BE49-F238E27FC236}">
                <a16:creationId xmlns:a16="http://schemas.microsoft.com/office/drawing/2014/main" id="{2B25E79E-493F-3740-8846-D7F3F5019982}"/>
              </a:ext>
            </a:extLst>
          </p:cNvPr>
          <p:cNvPicPr>
            <a:picLocks noChangeAspect="1"/>
          </p:cNvPicPr>
          <p:nvPr/>
        </p:nvPicPr>
        <p:blipFill>
          <a:blip r:embed="rId2"/>
          <a:stretch>
            <a:fillRect/>
          </a:stretch>
        </p:blipFill>
        <p:spPr>
          <a:xfrm>
            <a:off x="5637553" y="3625453"/>
            <a:ext cx="3976615" cy="1832542"/>
          </a:xfrm>
          <a:prstGeom prst="rect">
            <a:avLst/>
          </a:prstGeom>
        </p:spPr>
      </p:pic>
      <p:pic>
        <p:nvPicPr>
          <p:cNvPr id="5" name="Picture 4">
            <a:extLst>
              <a:ext uri="{FF2B5EF4-FFF2-40B4-BE49-F238E27FC236}">
                <a16:creationId xmlns:a16="http://schemas.microsoft.com/office/drawing/2014/main" id="{417426E8-A788-E441-B994-8460E341743F}"/>
              </a:ext>
            </a:extLst>
          </p:cNvPr>
          <p:cNvPicPr>
            <a:picLocks noChangeAspect="1"/>
          </p:cNvPicPr>
          <p:nvPr/>
        </p:nvPicPr>
        <p:blipFill>
          <a:blip r:embed="rId3"/>
          <a:stretch>
            <a:fillRect/>
          </a:stretch>
        </p:blipFill>
        <p:spPr>
          <a:xfrm>
            <a:off x="3055206" y="2891507"/>
            <a:ext cx="6081588" cy="663030"/>
          </a:xfrm>
          <a:prstGeom prst="rect">
            <a:avLst/>
          </a:prstGeom>
        </p:spPr>
      </p:pic>
      <p:pic>
        <p:nvPicPr>
          <p:cNvPr id="6" name="Picture 5">
            <a:extLst>
              <a:ext uri="{FF2B5EF4-FFF2-40B4-BE49-F238E27FC236}">
                <a16:creationId xmlns:a16="http://schemas.microsoft.com/office/drawing/2014/main" id="{CAB9BE5B-3516-D441-88F4-78260BFC8336}"/>
              </a:ext>
            </a:extLst>
          </p:cNvPr>
          <p:cNvPicPr>
            <a:picLocks noChangeAspect="1"/>
          </p:cNvPicPr>
          <p:nvPr/>
        </p:nvPicPr>
        <p:blipFill>
          <a:blip r:embed="rId4"/>
          <a:stretch>
            <a:fillRect/>
          </a:stretch>
        </p:blipFill>
        <p:spPr>
          <a:xfrm>
            <a:off x="2423592" y="3625453"/>
            <a:ext cx="2339640" cy="190343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132035E-499F-0A4D-BF90-1D63EBA04F96}"/>
                  </a:ext>
                </a:extLst>
              </p:cNvPr>
              <p:cNvSpPr txBox="1"/>
              <p:nvPr/>
            </p:nvSpPr>
            <p:spPr>
              <a:xfrm>
                <a:off x="2855641" y="5887565"/>
                <a:ext cx="4104455" cy="751552"/>
              </a:xfrm>
              <a:prstGeom prst="rect">
                <a:avLst/>
              </a:prstGeom>
              <a:noFill/>
            </p:spPr>
            <p:txBody>
              <a:bodyPr wrap="square" lIns="0" tIns="0" rIns="0" bIns="0" rtlCol="0">
                <a:spAutoFit/>
              </a:bodyPr>
              <a:lstStyle/>
              <a:p>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𝜎</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𝑇</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𝑇</m:t>
                            </m:r>
                          </m:sub>
                        </m:sSub>
                      </m:den>
                    </m:f>
                    <m:sSub>
                      <m:sSubPr>
                        <m:ctrlPr>
                          <a:rPr lang="en-US" sz="2400" i="1">
                            <a:latin typeface="Cambria Math" panose="02040503050406030204" pitchFamily="18" charset="0"/>
                          </a:rPr>
                        </m:ctrlPr>
                      </m:sSubPr>
                      <m:e>
                        <m:r>
                          <a:rPr lang="en-US" sz="2400" i="1">
                            <a:latin typeface="Cambria Math" panose="02040503050406030204" pitchFamily="18" charset="0"/>
                          </a:rPr>
                          <m:t>|</m:t>
                        </m:r>
                      </m:e>
                      <m:sub>
                        <m:r>
                          <a:rPr lang="en-US" sz="2400" i="1">
                            <a:latin typeface="Cambria Math" panose="02040503050406030204" pitchFamily="18" charset="0"/>
                          </a:rPr>
                          <m:t>𝑀𝑆</m:t>
                        </m:r>
                      </m:sub>
                    </m:sSub>
                  </m:oMath>
                </a14:m>
                <a:r>
                  <a:rPr lang="en-US" sz="2400" dirty="0"/>
                  <a:t> = </a:t>
                </a:r>
                <a14:m>
                  <m:oMath xmlns:m="http://schemas.openxmlformats.org/officeDocument/2006/math">
                    <m:f>
                      <m:fPr>
                        <m:ctrlPr>
                          <a:rPr lang="en-US" sz="2400" i="1" dirty="0">
                            <a:latin typeface="Cambria Math" panose="02040503050406030204" pitchFamily="18" charset="0"/>
                          </a:rPr>
                        </m:ctrlPr>
                      </m:fPr>
                      <m:num>
                        <m:r>
                          <a:rPr lang="en-US" sz="2400" i="1" dirty="0">
                            <a:latin typeface="Cambria Math" panose="02040503050406030204" pitchFamily="18" charset="0"/>
                          </a:rPr>
                          <m:t>0.0136 (</m:t>
                        </m:r>
                        <m:r>
                          <a:rPr lang="en-US" sz="2400" i="1" dirty="0">
                            <a:latin typeface="Cambria Math" panose="02040503050406030204" pitchFamily="18" charset="0"/>
                          </a:rPr>
                          <m:t>𝐺𝑒𝑉</m:t>
                        </m:r>
                        <m:r>
                          <a:rPr lang="en-US" sz="2400" i="1" dirty="0">
                            <a:latin typeface="Cambria Math" panose="02040503050406030204" pitchFamily="18" charset="0"/>
                          </a:rPr>
                          <m:t>/</m:t>
                        </m:r>
                        <m:r>
                          <a:rPr lang="en-US" sz="2400" i="1" dirty="0">
                            <a:latin typeface="Cambria Math" panose="02040503050406030204" pitchFamily="18" charset="0"/>
                          </a:rPr>
                          <m:t>𝑐</m:t>
                        </m:r>
                        <m:r>
                          <a:rPr lang="en-US" sz="2400" i="1" dirty="0">
                            <a:latin typeface="Cambria Math" panose="02040503050406030204" pitchFamily="18" charset="0"/>
                          </a:rPr>
                          <m:t>)</m:t>
                        </m:r>
                      </m:num>
                      <m:den>
                        <m:r>
                          <a:rPr lang="en-US" sz="2400" i="1" dirty="0">
                            <a:latin typeface="Cambria Math" panose="02040503050406030204" pitchFamily="18" charset="0"/>
                          </a:rPr>
                          <m:t>0.3</m:t>
                        </m:r>
                        <m:r>
                          <a:rPr lang="en-US" sz="2400" i="1" dirty="0">
                            <a:latin typeface="Cambria Math" panose="02040503050406030204" pitchFamily="18" charset="0"/>
                            <a:ea typeface="Cambria Math" panose="02040503050406030204" pitchFamily="18" charset="0"/>
                          </a:rPr>
                          <m:t>𝛽</m:t>
                        </m:r>
                        <m:r>
                          <a:rPr lang="en-US" sz="2400" i="1" dirty="0">
                            <a:latin typeface="Cambria Math" panose="02040503050406030204" pitchFamily="18" charset="0"/>
                          </a:rPr>
                          <m:t>𝐵𝐿</m:t>
                        </m:r>
                      </m:den>
                    </m:f>
                    <m:rad>
                      <m:radPr>
                        <m:degHide m:val="on"/>
                        <m:ctrlPr>
                          <a:rPr lang="en-US" sz="2400" i="1" dirty="0">
                            <a:latin typeface="Cambria Math" panose="02040503050406030204" pitchFamily="18" charset="0"/>
                          </a:rPr>
                        </m:ctrlPr>
                      </m:radPr>
                      <m:deg/>
                      <m:e>
                        <m:f>
                          <m:fPr>
                            <m:ctrlPr>
                              <a:rPr lang="en-US" sz="2400" i="1" dirty="0">
                                <a:latin typeface="Cambria Math" panose="02040503050406030204" pitchFamily="18" charset="0"/>
                              </a:rPr>
                            </m:ctrlPr>
                          </m:fPr>
                          <m:num>
                            <m:r>
                              <a:rPr lang="en-US" sz="2400" i="1" dirty="0">
                                <a:latin typeface="Cambria Math" panose="02040503050406030204" pitchFamily="18" charset="0"/>
                              </a:rPr>
                              <m:t>𝑋</m:t>
                            </m:r>
                          </m:num>
                          <m:den>
                            <m:sSub>
                              <m:sSubPr>
                                <m:ctrlPr>
                                  <a:rPr lang="en-US" sz="2400" i="1" dirty="0">
                                    <a:latin typeface="Cambria Math" panose="02040503050406030204" pitchFamily="18" charset="0"/>
                                  </a:rPr>
                                </m:ctrlPr>
                              </m:sSubPr>
                              <m:e>
                                <m:r>
                                  <a:rPr lang="en-US" sz="2400" i="1" dirty="0">
                                    <a:latin typeface="Cambria Math" panose="02040503050406030204" pitchFamily="18" charset="0"/>
                                  </a:rPr>
                                  <m:t>𝑋</m:t>
                                </m:r>
                              </m:e>
                              <m:sub>
                                <m:r>
                                  <a:rPr lang="en-US" sz="2400" i="1" dirty="0">
                                    <a:latin typeface="Cambria Math" panose="02040503050406030204" pitchFamily="18" charset="0"/>
                                  </a:rPr>
                                  <m:t>0</m:t>
                                </m:r>
                              </m:sub>
                            </m:sSub>
                            <m:func>
                              <m:funcPr>
                                <m:ctrlPr>
                                  <a:rPr lang="en-US" sz="2400" i="1" dirty="0">
                                    <a:latin typeface="Cambria Math" panose="02040503050406030204" pitchFamily="18" charset="0"/>
                                  </a:rPr>
                                </m:ctrlPr>
                              </m:funcPr>
                              <m:fName>
                                <m:r>
                                  <m:rPr>
                                    <m:sty m:val="p"/>
                                  </m:rPr>
                                  <a:rPr lang="en-US" sz="2400" dirty="0">
                                    <a:latin typeface="Cambria Math" panose="02040503050406030204" pitchFamily="18" charset="0"/>
                                  </a:rPr>
                                  <m:t>sin</m:t>
                                </m:r>
                              </m:fName>
                              <m:e>
                                <m:r>
                                  <a:rPr lang="en-US" sz="2400" i="1" dirty="0">
                                    <a:latin typeface="Cambria Math" panose="02040503050406030204" pitchFamily="18" charset="0"/>
                                    <a:ea typeface="Cambria Math" panose="02040503050406030204" pitchFamily="18" charset="0"/>
                                  </a:rPr>
                                  <m:t>𝜃</m:t>
                                </m:r>
                              </m:e>
                            </m:func>
                          </m:den>
                        </m:f>
                      </m:e>
                    </m:rad>
                  </m:oMath>
                </a14:m>
                <a:endParaRPr lang="en-US" sz="2400" dirty="0"/>
              </a:p>
            </p:txBody>
          </p:sp>
        </mc:Choice>
        <mc:Fallback xmlns="">
          <p:sp>
            <p:nvSpPr>
              <p:cNvPr id="11" name="TextBox 10">
                <a:extLst>
                  <a:ext uri="{FF2B5EF4-FFF2-40B4-BE49-F238E27FC236}">
                    <a16:creationId xmlns:a16="http://schemas.microsoft.com/office/drawing/2014/main" id="{E132035E-499F-0A4D-BF90-1D63EBA04F96}"/>
                  </a:ext>
                </a:extLst>
              </p:cNvPr>
              <p:cNvSpPr txBox="1">
                <a:spLocks noRot="1" noChangeAspect="1" noMove="1" noResize="1" noEditPoints="1" noAdjustHandles="1" noChangeArrowheads="1" noChangeShapeType="1" noTextEdit="1"/>
              </p:cNvSpPr>
              <p:nvPr/>
            </p:nvSpPr>
            <p:spPr>
              <a:xfrm>
                <a:off x="2855641" y="5887565"/>
                <a:ext cx="4104455" cy="751552"/>
              </a:xfrm>
              <a:prstGeom prst="rect">
                <a:avLst/>
              </a:prstGeom>
              <a:blipFill>
                <a:blip r:embed="rId5"/>
                <a:stretch>
                  <a:fillRect/>
                </a:stretch>
              </a:blipFill>
            </p:spPr>
            <p:txBody>
              <a:bodyPr/>
              <a:lstStyle/>
              <a:p>
                <a:r>
                  <a:rPr lang="zh-CN" altLang="en-US">
                    <a:noFill/>
                  </a:rPr>
                  <a:t> </a:t>
                </a:r>
              </a:p>
            </p:txBody>
          </p:sp>
        </mc:Fallback>
      </mc:AlternateContent>
      <p:sp>
        <p:nvSpPr>
          <p:cNvPr id="12" name="TextBox 11">
            <a:extLst>
              <a:ext uri="{FF2B5EF4-FFF2-40B4-BE49-F238E27FC236}">
                <a16:creationId xmlns:a16="http://schemas.microsoft.com/office/drawing/2014/main" id="{33740A67-4AFC-5F44-909D-253B09B37947}"/>
              </a:ext>
            </a:extLst>
          </p:cNvPr>
          <p:cNvSpPr txBox="1"/>
          <p:nvPr/>
        </p:nvSpPr>
        <p:spPr>
          <a:xfrm>
            <a:off x="7154569" y="6114648"/>
            <a:ext cx="2664296" cy="369332"/>
          </a:xfrm>
          <a:prstGeom prst="rect">
            <a:avLst/>
          </a:prstGeom>
          <a:noFill/>
        </p:spPr>
        <p:txBody>
          <a:bodyPr wrap="square" rtlCol="0">
            <a:spAutoFit/>
          </a:bodyPr>
          <a:lstStyle/>
          <a:p>
            <a:r>
              <a:rPr lang="en-US" dirty="0">
                <a:solidFill>
                  <a:schemeClr val="accent1"/>
                </a:solidFill>
              </a:rPr>
              <a:t>NIMA 910 (2018) 127-132</a:t>
            </a:r>
          </a:p>
        </p:txBody>
      </p:sp>
    </p:spTree>
    <p:extLst>
      <p:ext uri="{BB962C8B-B14F-4D97-AF65-F5344CB8AC3E}">
        <p14:creationId xmlns:p14="http://schemas.microsoft.com/office/powerpoint/2010/main" val="1088491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dirty="0">
                <a:solidFill>
                  <a:srgbClr val="3366CC"/>
                </a:solidFill>
              </a:rPr>
              <a:t>位置测量对横动量分辨的贡献</a:t>
            </a:r>
            <a:endParaRPr kumimoji="1" lang="zh-CN" altLang="en-US" dirty="0">
              <a:solidFill>
                <a:srgbClr val="3366CC"/>
              </a:solidFill>
            </a:endParaRPr>
          </a:p>
        </p:txBody>
      </p:sp>
      <p:sp>
        <p:nvSpPr>
          <p:cNvPr id="7" name="内容占位符 30"/>
          <p:cNvSpPr>
            <a:spLocks noGrp="1"/>
          </p:cNvSpPr>
          <p:nvPr>
            <p:ph idx="1"/>
          </p:nvPr>
        </p:nvSpPr>
        <p:spPr>
          <a:xfrm>
            <a:off x="2298492" y="3429000"/>
            <a:ext cx="3456384" cy="2306002"/>
          </a:xfrm>
          <a:solidFill>
            <a:srgbClr val="FFFFCC"/>
          </a:solidFill>
          <a:ln>
            <a:solidFill>
              <a:srgbClr val="4F81BD"/>
            </a:solidFill>
          </a:ln>
        </p:spPr>
        <p:txBody>
          <a:bodyPr>
            <a:noAutofit/>
          </a:bodyPr>
          <a:lstStyle/>
          <a:p>
            <a:pPr marL="0" indent="0">
              <a:buNone/>
            </a:pPr>
            <a:r>
              <a:rPr lang="en-US" altLang="zh-CN" sz="2000" b="1" dirty="0"/>
              <a:t>P</a:t>
            </a:r>
            <a:r>
              <a:rPr lang="en-US" altLang="zh-CN" sz="2000" b="1" baseline="-25000" dirty="0"/>
              <a:t>T</a:t>
            </a:r>
            <a:r>
              <a:rPr lang="zh-CN" altLang="en-US" sz="2000" b="1" dirty="0"/>
              <a:t>的测量误差</a:t>
            </a:r>
            <a:endParaRPr lang="en-US" altLang="zh-CN" sz="2000" b="1" dirty="0"/>
          </a:p>
          <a:p>
            <a:pPr lvl="1"/>
            <a:r>
              <a:rPr lang="zh-CN" altLang="en-US" sz="2000" dirty="0"/>
              <a:t>正比于</a:t>
            </a:r>
            <a:r>
              <a:rPr lang="en-US" altLang="zh-CN" sz="2000" dirty="0"/>
              <a:t>P</a:t>
            </a:r>
            <a:r>
              <a:rPr lang="en-US" altLang="zh-CN" sz="2000" baseline="-25000" dirty="0"/>
              <a:t>T</a:t>
            </a:r>
          </a:p>
          <a:p>
            <a:pPr lvl="1"/>
            <a:r>
              <a:rPr lang="zh-CN" altLang="en-US" sz="2000" dirty="0"/>
              <a:t>与</a:t>
            </a:r>
            <a:r>
              <a:rPr lang="en-US" altLang="zh-CN" sz="2000" dirty="0"/>
              <a:t>B</a:t>
            </a:r>
            <a:r>
              <a:rPr lang="zh-CN" altLang="en-US" sz="2000" dirty="0"/>
              <a:t>成反比</a:t>
            </a:r>
            <a:endParaRPr lang="en-US" altLang="zh-CN" sz="2000" dirty="0"/>
          </a:p>
          <a:p>
            <a:pPr lvl="1"/>
            <a:r>
              <a:rPr lang="zh-CN" altLang="en-US" sz="2000" dirty="0"/>
              <a:t>与</a:t>
            </a:r>
            <a:r>
              <a:rPr lang="en-US" altLang="zh-CN" sz="2000" dirty="0"/>
              <a:t>L</a:t>
            </a:r>
            <a:r>
              <a:rPr lang="en-US" altLang="zh-CN" sz="2000" baseline="30000" dirty="0"/>
              <a:t>2</a:t>
            </a:r>
            <a:r>
              <a:rPr lang="zh-CN" altLang="en-US" sz="2000" dirty="0"/>
              <a:t>成反比</a:t>
            </a:r>
            <a:endParaRPr lang="en-US" altLang="zh-CN" sz="2000" dirty="0"/>
          </a:p>
          <a:p>
            <a:pPr lvl="1"/>
            <a:r>
              <a:rPr lang="zh-CN" altLang="en-US" sz="2000" dirty="0"/>
              <a:t>正比于空间分辨</a:t>
            </a:r>
            <a:endParaRPr lang="en-US" altLang="zh-CN" sz="2000" dirty="0"/>
          </a:p>
          <a:p>
            <a:pPr lvl="1"/>
            <a:r>
              <a:rPr lang="zh-CN" altLang="en-US" sz="2000" dirty="0"/>
              <a:t>随</a:t>
            </a:r>
            <a:r>
              <a:rPr lang="en-US" altLang="zh-CN" sz="2000" dirty="0"/>
              <a:t>N</a:t>
            </a:r>
            <a:r>
              <a:rPr lang="zh-CN" altLang="en-US" sz="2000" dirty="0"/>
              <a:t>的增大而减小</a:t>
            </a:r>
          </a:p>
        </p:txBody>
      </p:sp>
      <p:sp>
        <p:nvSpPr>
          <p:cNvPr id="4" name="幻灯片编号占位符 3"/>
          <p:cNvSpPr>
            <a:spLocks noGrp="1"/>
          </p:cNvSpPr>
          <p:nvPr>
            <p:ph type="sldNum" sz="quarter" idx="12"/>
          </p:nvPr>
        </p:nvSpPr>
        <p:spPr>
          <a:xfrm>
            <a:off x="8256240" y="6342188"/>
            <a:ext cx="2133600" cy="365125"/>
          </a:xfrm>
        </p:spPr>
        <p:txBody>
          <a:bodyPr>
            <a:normAutofit/>
          </a:bodyPr>
          <a:lstStyle/>
          <a:p>
            <a:fld id="{0C913308-F349-4B6D-A68A-DD1791B4A57B}" type="slidenum">
              <a:rPr lang="zh-CN" altLang="en-US" smtClean="0"/>
              <a:pPr/>
              <a:t>62</a:t>
            </a:fld>
            <a:endParaRPr lang="zh-CN" altLang="en-US"/>
          </a:p>
        </p:txBody>
      </p:sp>
      <p:sp>
        <p:nvSpPr>
          <p:cNvPr id="5" name="文本框 4"/>
          <p:cNvSpPr txBox="1"/>
          <p:nvPr/>
        </p:nvSpPr>
        <p:spPr>
          <a:xfrm>
            <a:off x="2063552" y="1351263"/>
            <a:ext cx="7776864" cy="461665"/>
          </a:xfrm>
          <a:prstGeom prst="rect">
            <a:avLst/>
          </a:prstGeom>
          <a:noFill/>
        </p:spPr>
        <p:txBody>
          <a:bodyPr wrap="square" rtlCol="0">
            <a:spAutoFit/>
          </a:bodyPr>
          <a:lstStyle/>
          <a:p>
            <a:r>
              <a:rPr kumimoji="1" lang="zh-CN" altLang="en-US" sz="2400" dirty="0"/>
              <a:t>考虑</a:t>
            </a:r>
            <a:r>
              <a:rPr kumimoji="1" lang="en-US" altLang="zh-CN" sz="2400" dirty="0"/>
              <a:t>N</a:t>
            </a:r>
            <a:r>
              <a:rPr kumimoji="1" lang="zh-CN" altLang="en-US" sz="2400" dirty="0"/>
              <a:t>个等距测量点，空间分辨相同，如果</a:t>
            </a:r>
            <a:r>
              <a:rPr kumimoji="1" lang="en-US" altLang="zh-CN" sz="2400" dirty="0"/>
              <a:t>N≥10</a:t>
            </a:r>
            <a:r>
              <a:rPr kumimoji="1" lang="zh-CN" altLang="en-US" sz="2400" dirty="0"/>
              <a:t>，有</a:t>
            </a:r>
          </a:p>
        </p:txBody>
      </p:sp>
      <p:grpSp>
        <p:nvGrpSpPr>
          <p:cNvPr id="8" name="Group 7">
            <a:extLst>
              <a:ext uri="{FF2B5EF4-FFF2-40B4-BE49-F238E27FC236}">
                <a16:creationId xmlns:a16="http://schemas.microsoft.com/office/drawing/2014/main" id="{FE389A0E-CEB3-1D41-A22C-6CAF67039D53}"/>
              </a:ext>
            </a:extLst>
          </p:cNvPr>
          <p:cNvGrpSpPr/>
          <p:nvPr/>
        </p:nvGrpSpPr>
        <p:grpSpPr>
          <a:xfrm>
            <a:off x="6960097" y="3162949"/>
            <a:ext cx="4345009" cy="3361801"/>
            <a:chOff x="5508104" y="2634076"/>
            <a:chExt cx="4345009" cy="3361801"/>
          </a:xfrm>
        </p:grpSpPr>
        <p:sp>
          <p:nvSpPr>
            <p:cNvPr id="78" name="矩形 77">
              <a:extLst>
                <a:ext uri="{FF2B5EF4-FFF2-40B4-BE49-F238E27FC236}">
                  <a16:creationId xmlns:a16="http://schemas.microsoft.com/office/drawing/2014/main" id="{2A21B6FF-DC7E-4796-9C5C-5B428EB86816}"/>
                </a:ext>
              </a:extLst>
            </p:cNvPr>
            <p:cNvSpPr/>
            <p:nvPr/>
          </p:nvSpPr>
          <p:spPr>
            <a:xfrm>
              <a:off x="5508104" y="2923198"/>
              <a:ext cx="3025788" cy="2306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弧形 78">
              <a:extLst>
                <a:ext uri="{FF2B5EF4-FFF2-40B4-BE49-F238E27FC236}">
                  <a16:creationId xmlns:a16="http://schemas.microsoft.com/office/drawing/2014/main" id="{E5D568A7-2045-4D70-908D-E291C7F5A5FF}"/>
                </a:ext>
              </a:extLst>
            </p:cNvPr>
            <p:cNvSpPr>
              <a:spLocks noChangeAspect="1"/>
            </p:cNvSpPr>
            <p:nvPr/>
          </p:nvSpPr>
          <p:spPr>
            <a:xfrm rot="19495782" flipH="1">
              <a:off x="6491687" y="2634076"/>
              <a:ext cx="3361426" cy="3361801"/>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D6C228E-C419-4674-A99C-A14EBBEFDB28}"/>
                </a:ext>
              </a:extLst>
            </p:cNvPr>
            <p:cNvGrpSpPr/>
            <p:nvPr/>
          </p:nvGrpSpPr>
          <p:grpSpPr>
            <a:xfrm>
              <a:off x="6830618" y="3025005"/>
              <a:ext cx="333670" cy="151967"/>
              <a:chOff x="6830618" y="3025005"/>
              <a:chExt cx="333670" cy="151967"/>
            </a:xfrm>
          </p:grpSpPr>
          <p:cxnSp>
            <p:nvCxnSpPr>
              <p:cNvPr id="83" name="直接连接符 82">
                <a:extLst>
                  <a:ext uri="{FF2B5EF4-FFF2-40B4-BE49-F238E27FC236}">
                    <a16:creationId xmlns:a16="http://schemas.microsoft.com/office/drawing/2014/main" id="{739C7D8B-9A5C-4645-84F5-4735A0001AC6}"/>
                  </a:ext>
                </a:extLst>
              </p:cNvPr>
              <p:cNvCxnSpPr/>
              <p:nvPr/>
            </p:nvCxnSpPr>
            <p:spPr>
              <a:xfrm>
                <a:off x="6830618" y="3104964"/>
                <a:ext cx="32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80" name="椭圆 79">
                <a:extLst>
                  <a:ext uri="{FF2B5EF4-FFF2-40B4-BE49-F238E27FC236}">
                    <a16:creationId xmlns:a16="http://schemas.microsoft.com/office/drawing/2014/main" id="{4BAA8EFB-2DC3-4857-B9F0-578305E20F93}"/>
                  </a:ext>
                </a:extLst>
              </p:cNvPr>
              <p:cNvSpPr/>
              <p:nvPr/>
            </p:nvSpPr>
            <p:spPr>
              <a:xfrm>
                <a:off x="6956618" y="3068960"/>
                <a:ext cx="72000" cy="7200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1" name="直接连接符 80">
                <a:extLst>
                  <a:ext uri="{FF2B5EF4-FFF2-40B4-BE49-F238E27FC236}">
                    <a16:creationId xmlns:a16="http://schemas.microsoft.com/office/drawing/2014/main" id="{D9933456-23B7-4E57-A03D-95117426A548}"/>
                  </a:ext>
                </a:extLst>
              </p:cNvPr>
              <p:cNvCxnSpPr/>
              <p:nvPr/>
            </p:nvCxnSpPr>
            <p:spPr>
              <a:xfrm>
                <a:off x="6836501" y="3025005"/>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FFD4D169-2343-449A-9F1E-6651DA9E72D4}"/>
                  </a:ext>
                </a:extLst>
              </p:cNvPr>
              <p:cNvCxnSpPr/>
              <p:nvPr/>
            </p:nvCxnSpPr>
            <p:spPr>
              <a:xfrm>
                <a:off x="7164288" y="3032956"/>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84" name="组合 83">
              <a:extLst>
                <a:ext uri="{FF2B5EF4-FFF2-40B4-BE49-F238E27FC236}">
                  <a16:creationId xmlns:a16="http://schemas.microsoft.com/office/drawing/2014/main" id="{7F0BB762-5C0E-4755-8E2A-667973AEE340}"/>
                </a:ext>
              </a:extLst>
            </p:cNvPr>
            <p:cNvGrpSpPr/>
            <p:nvPr/>
          </p:nvGrpSpPr>
          <p:grpSpPr>
            <a:xfrm>
              <a:off x="6595566" y="3335547"/>
              <a:ext cx="333670" cy="151967"/>
              <a:chOff x="6830618" y="3025005"/>
              <a:chExt cx="333670" cy="151967"/>
            </a:xfrm>
          </p:grpSpPr>
          <p:cxnSp>
            <p:nvCxnSpPr>
              <p:cNvPr id="85" name="直接连接符 84">
                <a:extLst>
                  <a:ext uri="{FF2B5EF4-FFF2-40B4-BE49-F238E27FC236}">
                    <a16:creationId xmlns:a16="http://schemas.microsoft.com/office/drawing/2014/main" id="{E060A3CC-5690-4844-80AD-F65A8A1EABA7}"/>
                  </a:ext>
                </a:extLst>
              </p:cNvPr>
              <p:cNvCxnSpPr/>
              <p:nvPr/>
            </p:nvCxnSpPr>
            <p:spPr>
              <a:xfrm>
                <a:off x="6830618" y="3104964"/>
                <a:ext cx="32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86" name="椭圆 85">
                <a:extLst>
                  <a:ext uri="{FF2B5EF4-FFF2-40B4-BE49-F238E27FC236}">
                    <a16:creationId xmlns:a16="http://schemas.microsoft.com/office/drawing/2014/main" id="{C17E6B35-CBBC-43D3-BCDB-940B9E1A774F}"/>
                  </a:ext>
                </a:extLst>
              </p:cNvPr>
              <p:cNvSpPr/>
              <p:nvPr/>
            </p:nvSpPr>
            <p:spPr>
              <a:xfrm>
                <a:off x="6956618" y="3068960"/>
                <a:ext cx="72000" cy="7200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7" name="直接连接符 86">
                <a:extLst>
                  <a:ext uri="{FF2B5EF4-FFF2-40B4-BE49-F238E27FC236}">
                    <a16:creationId xmlns:a16="http://schemas.microsoft.com/office/drawing/2014/main" id="{ED550023-AFB5-4625-B832-E897D9494C41}"/>
                  </a:ext>
                </a:extLst>
              </p:cNvPr>
              <p:cNvCxnSpPr/>
              <p:nvPr/>
            </p:nvCxnSpPr>
            <p:spPr>
              <a:xfrm>
                <a:off x="6836501" y="3025005"/>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55A90A5F-B2B4-4F50-9525-A7AB88253BA9}"/>
                  </a:ext>
                </a:extLst>
              </p:cNvPr>
              <p:cNvCxnSpPr/>
              <p:nvPr/>
            </p:nvCxnSpPr>
            <p:spPr>
              <a:xfrm>
                <a:off x="7164288" y="3032956"/>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89" name="组合 88">
              <a:extLst>
                <a:ext uri="{FF2B5EF4-FFF2-40B4-BE49-F238E27FC236}">
                  <a16:creationId xmlns:a16="http://schemas.microsoft.com/office/drawing/2014/main" id="{58C6CD03-78DF-4430-B092-AC95DC330AE1}"/>
                </a:ext>
              </a:extLst>
            </p:cNvPr>
            <p:cNvGrpSpPr/>
            <p:nvPr/>
          </p:nvGrpSpPr>
          <p:grpSpPr>
            <a:xfrm>
              <a:off x="6449572" y="3650064"/>
              <a:ext cx="333670" cy="151967"/>
              <a:chOff x="6830618" y="3025005"/>
              <a:chExt cx="333670" cy="151967"/>
            </a:xfrm>
          </p:grpSpPr>
          <p:cxnSp>
            <p:nvCxnSpPr>
              <p:cNvPr id="90" name="直接连接符 89">
                <a:extLst>
                  <a:ext uri="{FF2B5EF4-FFF2-40B4-BE49-F238E27FC236}">
                    <a16:creationId xmlns:a16="http://schemas.microsoft.com/office/drawing/2014/main" id="{443B970F-0088-4323-8E57-DB0D6B4E9D47}"/>
                  </a:ext>
                </a:extLst>
              </p:cNvPr>
              <p:cNvCxnSpPr/>
              <p:nvPr/>
            </p:nvCxnSpPr>
            <p:spPr>
              <a:xfrm>
                <a:off x="6830618" y="3104964"/>
                <a:ext cx="32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1" name="椭圆 90">
                <a:extLst>
                  <a:ext uri="{FF2B5EF4-FFF2-40B4-BE49-F238E27FC236}">
                    <a16:creationId xmlns:a16="http://schemas.microsoft.com/office/drawing/2014/main" id="{31F3D9DD-B806-4780-A59D-2690118874C2}"/>
                  </a:ext>
                </a:extLst>
              </p:cNvPr>
              <p:cNvSpPr/>
              <p:nvPr/>
            </p:nvSpPr>
            <p:spPr>
              <a:xfrm>
                <a:off x="6956618" y="3068960"/>
                <a:ext cx="72000" cy="7200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2" name="直接连接符 91">
                <a:extLst>
                  <a:ext uri="{FF2B5EF4-FFF2-40B4-BE49-F238E27FC236}">
                    <a16:creationId xmlns:a16="http://schemas.microsoft.com/office/drawing/2014/main" id="{36769E22-9CB3-44DE-9FD0-CA53CED5CDB6}"/>
                  </a:ext>
                </a:extLst>
              </p:cNvPr>
              <p:cNvCxnSpPr/>
              <p:nvPr/>
            </p:nvCxnSpPr>
            <p:spPr>
              <a:xfrm>
                <a:off x="6836501" y="3025005"/>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E2B8B590-F5B4-4DC9-9297-45CA466D4007}"/>
                  </a:ext>
                </a:extLst>
              </p:cNvPr>
              <p:cNvCxnSpPr/>
              <p:nvPr/>
            </p:nvCxnSpPr>
            <p:spPr>
              <a:xfrm>
                <a:off x="7164288" y="3032956"/>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94" name="组合 93">
              <a:extLst>
                <a:ext uri="{FF2B5EF4-FFF2-40B4-BE49-F238E27FC236}">
                  <a16:creationId xmlns:a16="http://schemas.microsoft.com/office/drawing/2014/main" id="{91202023-0546-47A7-B5C1-0B239AA4B328}"/>
                </a:ext>
              </a:extLst>
            </p:cNvPr>
            <p:cNvGrpSpPr/>
            <p:nvPr/>
          </p:nvGrpSpPr>
          <p:grpSpPr>
            <a:xfrm>
              <a:off x="6333614" y="4037890"/>
              <a:ext cx="333670" cy="151967"/>
              <a:chOff x="6830618" y="3025005"/>
              <a:chExt cx="333670" cy="151967"/>
            </a:xfrm>
          </p:grpSpPr>
          <p:cxnSp>
            <p:nvCxnSpPr>
              <p:cNvPr id="95" name="直接连接符 94">
                <a:extLst>
                  <a:ext uri="{FF2B5EF4-FFF2-40B4-BE49-F238E27FC236}">
                    <a16:creationId xmlns:a16="http://schemas.microsoft.com/office/drawing/2014/main" id="{4F3FF853-7331-4B1D-A0BB-8A371B3CC05C}"/>
                  </a:ext>
                </a:extLst>
              </p:cNvPr>
              <p:cNvCxnSpPr/>
              <p:nvPr/>
            </p:nvCxnSpPr>
            <p:spPr>
              <a:xfrm>
                <a:off x="6830618" y="3104964"/>
                <a:ext cx="32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6" name="椭圆 95">
                <a:extLst>
                  <a:ext uri="{FF2B5EF4-FFF2-40B4-BE49-F238E27FC236}">
                    <a16:creationId xmlns:a16="http://schemas.microsoft.com/office/drawing/2014/main" id="{D95C6917-4B40-473F-99B2-9D4E368F223E}"/>
                  </a:ext>
                </a:extLst>
              </p:cNvPr>
              <p:cNvSpPr/>
              <p:nvPr/>
            </p:nvSpPr>
            <p:spPr>
              <a:xfrm>
                <a:off x="6956618" y="3068960"/>
                <a:ext cx="72000" cy="7200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7" name="直接连接符 96">
                <a:extLst>
                  <a:ext uri="{FF2B5EF4-FFF2-40B4-BE49-F238E27FC236}">
                    <a16:creationId xmlns:a16="http://schemas.microsoft.com/office/drawing/2014/main" id="{1143AC7B-FA61-434B-ACC7-50CDF3FECCF4}"/>
                  </a:ext>
                </a:extLst>
              </p:cNvPr>
              <p:cNvCxnSpPr/>
              <p:nvPr/>
            </p:nvCxnSpPr>
            <p:spPr>
              <a:xfrm>
                <a:off x="6836501" y="3025005"/>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474B0C11-E600-4345-829E-BEC811984F9D}"/>
                  </a:ext>
                </a:extLst>
              </p:cNvPr>
              <p:cNvCxnSpPr/>
              <p:nvPr/>
            </p:nvCxnSpPr>
            <p:spPr>
              <a:xfrm>
                <a:off x="7164288" y="3032956"/>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99" name="组合 98">
              <a:extLst>
                <a:ext uri="{FF2B5EF4-FFF2-40B4-BE49-F238E27FC236}">
                  <a16:creationId xmlns:a16="http://schemas.microsoft.com/office/drawing/2014/main" id="{B32332A9-72C8-4385-88B4-89522EDB1AD5}"/>
                </a:ext>
              </a:extLst>
            </p:cNvPr>
            <p:cNvGrpSpPr/>
            <p:nvPr/>
          </p:nvGrpSpPr>
          <p:grpSpPr>
            <a:xfrm>
              <a:off x="6333614" y="4399199"/>
              <a:ext cx="333670" cy="151967"/>
              <a:chOff x="6830618" y="3025005"/>
              <a:chExt cx="333670" cy="151967"/>
            </a:xfrm>
          </p:grpSpPr>
          <p:cxnSp>
            <p:nvCxnSpPr>
              <p:cNvPr id="100" name="直接连接符 99">
                <a:extLst>
                  <a:ext uri="{FF2B5EF4-FFF2-40B4-BE49-F238E27FC236}">
                    <a16:creationId xmlns:a16="http://schemas.microsoft.com/office/drawing/2014/main" id="{223D9FBA-2831-48BC-85DC-AAB3593810D4}"/>
                  </a:ext>
                </a:extLst>
              </p:cNvPr>
              <p:cNvCxnSpPr/>
              <p:nvPr/>
            </p:nvCxnSpPr>
            <p:spPr>
              <a:xfrm>
                <a:off x="6830618" y="3104964"/>
                <a:ext cx="32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01" name="椭圆 100">
                <a:extLst>
                  <a:ext uri="{FF2B5EF4-FFF2-40B4-BE49-F238E27FC236}">
                    <a16:creationId xmlns:a16="http://schemas.microsoft.com/office/drawing/2014/main" id="{0B80E1DB-3C77-46A6-B844-AED53BE71B78}"/>
                  </a:ext>
                </a:extLst>
              </p:cNvPr>
              <p:cNvSpPr/>
              <p:nvPr/>
            </p:nvSpPr>
            <p:spPr>
              <a:xfrm>
                <a:off x="6956618" y="3068960"/>
                <a:ext cx="72000" cy="7200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2" name="直接连接符 101">
                <a:extLst>
                  <a:ext uri="{FF2B5EF4-FFF2-40B4-BE49-F238E27FC236}">
                    <a16:creationId xmlns:a16="http://schemas.microsoft.com/office/drawing/2014/main" id="{DF6324F4-D65F-4776-9574-E51D97AE1065}"/>
                  </a:ext>
                </a:extLst>
              </p:cNvPr>
              <p:cNvCxnSpPr/>
              <p:nvPr/>
            </p:nvCxnSpPr>
            <p:spPr>
              <a:xfrm>
                <a:off x="6836501" y="3025005"/>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2E4DB1D5-1548-488D-9BAC-60690F69D111}"/>
                  </a:ext>
                </a:extLst>
              </p:cNvPr>
              <p:cNvCxnSpPr/>
              <p:nvPr/>
            </p:nvCxnSpPr>
            <p:spPr>
              <a:xfrm>
                <a:off x="7164288" y="3032956"/>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4" name="组合 103">
              <a:extLst>
                <a:ext uri="{FF2B5EF4-FFF2-40B4-BE49-F238E27FC236}">
                  <a16:creationId xmlns:a16="http://schemas.microsoft.com/office/drawing/2014/main" id="{81CAE3F9-78D3-49D9-BC1E-56E03A51EE1C}"/>
                </a:ext>
              </a:extLst>
            </p:cNvPr>
            <p:cNvGrpSpPr/>
            <p:nvPr/>
          </p:nvGrpSpPr>
          <p:grpSpPr>
            <a:xfrm>
              <a:off x="6405952" y="4740831"/>
              <a:ext cx="333670" cy="151967"/>
              <a:chOff x="6830618" y="3025005"/>
              <a:chExt cx="333670" cy="151967"/>
            </a:xfrm>
          </p:grpSpPr>
          <p:cxnSp>
            <p:nvCxnSpPr>
              <p:cNvPr id="105" name="直接连接符 104">
                <a:extLst>
                  <a:ext uri="{FF2B5EF4-FFF2-40B4-BE49-F238E27FC236}">
                    <a16:creationId xmlns:a16="http://schemas.microsoft.com/office/drawing/2014/main" id="{2628A809-7397-4A15-BB82-7357A3DFA887}"/>
                  </a:ext>
                </a:extLst>
              </p:cNvPr>
              <p:cNvCxnSpPr/>
              <p:nvPr/>
            </p:nvCxnSpPr>
            <p:spPr>
              <a:xfrm>
                <a:off x="6830618" y="3104964"/>
                <a:ext cx="32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06" name="椭圆 105">
                <a:extLst>
                  <a:ext uri="{FF2B5EF4-FFF2-40B4-BE49-F238E27FC236}">
                    <a16:creationId xmlns:a16="http://schemas.microsoft.com/office/drawing/2014/main" id="{221967A7-C7B1-4D6B-8644-19583AB3964B}"/>
                  </a:ext>
                </a:extLst>
              </p:cNvPr>
              <p:cNvSpPr/>
              <p:nvPr/>
            </p:nvSpPr>
            <p:spPr>
              <a:xfrm>
                <a:off x="6956618" y="3068960"/>
                <a:ext cx="72000" cy="7200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a:extLst>
                  <a:ext uri="{FF2B5EF4-FFF2-40B4-BE49-F238E27FC236}">
                    <a16:creationId xmlns:a16="http://schemas.microsoft.com/office/drawing/2014/main" id="{571F1A6E-E68D-4933-8BBA-267B7CAE6F63}"/>
                  </a:ext>
                </a:extLst>
              </p:cNvPr>
              <p:cNvCxnSpPr/>
              <p:nvPr/>
            </p:nvCxnSpPr>
            <p:spPr>
              <a:xfrm>
                <a:off x="6836501" y="3025005"/>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445A1B47-E890-493D-A849-8B33BBD177FB}"/>
                  </a:ext>
                </a:extLst>
              </p:cNvPr>
              <p:cNvCxnSpPr/>
              <p:nvPr/>
            </p:nvCxnSpPr>
            <p:spPr>
              <a:xfrm>
                <a:off x="7164288" y="3032956"/>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9" name="组合 108">
              <a:extLst>
                <a:ext uri="{FF2B5EF4-FFF2-40B4-BE49-F238E27FC236}">
                  <a16:creationId xmlns:a16="http://schemas.microsoft.com/office/drawing/2014/main" id="{C54D3598-AB9D-4EC5-B026-53DC4A28BFFA}"/>
                </a:ext>
              </a:extLst>
            </p:cNvPr>
            <p:cNvGrpSpPr/>
            <p:nvPr/>
          </p:nvGrpSpPr>
          <p:grpSpPr>
            <a:xfrm>
              <a:off x="6531614" y="5029210"/>
              <a:ext cx="333670" cy="151967"/>
              <a:chOff x="6830618" y="3025005"/>
              <a:chExt cx="333670" cy="151967"/>
            </a:xfrm>
          </p:grpSpPr>
          <p:cxnSp>
            <p:nvCxnSpPr>
              <p:cNvPr id="110" name="直接连接符 109">
                <a:extLst>
                  <a:ext uri="{FF2B5EF4-FFF2-40B4-BE49-F238E27FC236}">
                    <a16:creationId xmlns:a16="http://schemas.microsoft.com/office/drawing/2014/main" id="{E5B6D943-A113-4112-BA58-602B429EED5D}"/>
                  </a:ext>
                </a:extLst>
              </p:cNvPr>
              <p:cNvCxnSpPr/>
              <p:nvPr/>
            </p:nvCxnSpPr>
            <p:spPr>
              <a:xfrm>
                <a:off x="6830618" y="3104964"/>
                <a:ext cx="324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11" name="椭圆 110">
                <a:extLst>
                  <a:ext uri="{FF2B5EF4-FFF2-40B4-BE49-F238E27FC236}">
                    <a16:creationId xmlns:a16="http://schemas.microsoft.com/office/drawing/2014/main" id="{D6B476FD-52AA-4CEE-B537-4E6669FD21B0}"/>
                  </a:ext>
                </a:extLst>
              </p:cNvPr>
              <p:cNvSpPr/>
              <p:nvPr/>
            </p:nvSpPr>
            <p:spPr>
              <a:xfrm>
                <a:off x="6956618" y="3068960"/>
                <a:ext cx="72000" cy="7200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2" name="直接连接符 111">
                <a:extLst>
                  <a:ext uri="{FF2B5EF4-FFF2-40B4-BE49-F238E27FC236}">
                    <a16:creationId xmlns:a16="http://schemas.microsoft.com/office/drawing/2014/main" id="{637C4D6B-9573-4E9E-9726-03ECDEB09C60}"/>
                  </a:ext>
                </a:extLst>
              </p:cNvPr>
              <p:cNvCxnSpPr/>
              <p:nvPr/>
            </p:nvCxnSpPr>
            <p:spPr>
              <a:xfrm>
                <a:off x="6836501" y="3025005"/>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6A1E5766-2599-4E88-82DB-D16F0DFB430D}"/>
                  </a:ext>
                </a:extLst>
              </p:cNvPr>
              <p:cNvCxnSpPr/>
              <p:nvPr/>
            </p:nvCxnSpPr>
            <p:spPr>
              <a:xfrm>
                <a:off x="7164288" y="3032956"/>
                <a:ext cx="0"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CEF9A31-5120-B540-97C1-76AEAC2E1D5D}"/>
                  </a:ext>
                </a:extLst>
              </p:cNvPr>
              <p:cNvSpPr txBox="1"/>
              <p:nvPr/>
            </p:nvSpPr>
            <p:spPr>
              <a:xfrm>
                <a:off x="4027320" y="2082552"/>
                <a:ext cx="4682779" cy="876843"/>
              </a:xfrm>
              <a:prstGeom prst="rect">
                <a:avLst/>
              </a:prstGeom>
              <a:noFill/>
            </p:spPr>
            <p:txBody>
              <a:bodyPr wrap="square" lIns="0" tIns="0" rIns="0" bIns="0" rtlCol="0">
                <a:spAutoFit/>
              </a:bodyPr>
              <a:lstStyle/>
              <a:p>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𝜎</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𝑃</m:t>
                            </m:r>
                          </m:e>
                          <m:sub>
                            <m:r>
                              <a:rPr lang="en-US" sz="2800" i="1">
                                <a:latin typeface="Cambria Math" panose="02040503050406030204" pitchFamily="18" charset="0"/>
                                <a:ea typeface="Cambria Math" panose="02040503050406030204" pitchFamily="18" charset="0"/>
                              </a:rPr>
                              <m:t>𝑇</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𝑃</m:t>
                            </m:r>
                          </m:e>
                          <m:sub>
                            <m:r>
                              <a:rPr lang="en-US" sz="2800" i="1">
                                <a:latin typeface="Cambria Math" panose="02040503050406030204" pitchFamily="18" charset="0"/>
                              </a:rPr>
                              <m:t>𝑇</m:t>
                            </m:r>
                          </m:sub>
                        </m:sSub>
                      </m:den>
                    </m:f>
                    <m:sSub>
                      <m:sSubPr>
                        <m:ctrlPr>
                          <a:rPr lang="en-US" sz="2800" i="1">
                            <a:latin typeface="Cambria Math" panose="02040503050406030204" pitchFamily="18" charset="0"/>
                          </a:rPr>
                        </m:ctrlPr>
                      </m:sSubPr>
                      <m:e>
                        <m:r>
                          <a:rPr lang="en-US" sz="2800" i="1">
                            <a:latin typeface="Cambria Math" panose="02040503050406030204" pitchFamily="18" charset="0"/>
                          </a:rPr>
                          <m:t>|</m:t>
                        </m:r>
                      </m:e>
                      <m:sub>
                        <m:r>
                          <a:rPr lang="en-US" sz="2800" i="1">
                            <a:latin typeface="Cambria Math" panose="02040503050406030204" pitchFamily="18" charset="0"/>
                          </a:rPr>
                          <m:t>𝑅𝑒𝑠</m:t>
                        </m:r>
                        <m:r>
                          <a:rPr lang="en-US" sz="2800" i="1">
                            <a:latin typeface="Cambria Math" panose="02040503050406030204" pitchFamily="18" charset="0"/>
                          </a:rPr>
                          <m:t>.</m:t>
                        </m:r>
                      </m:sub>
                    </m:sSub>
                  </m:oMath>
                </a14:m>
                <a:r>
                  <a:rPr lang="en-US" sz="2800" dirty="0"/>
                  <a:t> = </a:t>
                </a:r>
                <a14:m>
                  <m:oMath xmlns:m="http://schemas.openxmlformats.org/officeDocument/2006/math">
                    <m:f>
                      <m:fPr>
                        <m:ctrlPr>
                          <a:rPr lang="en-US" sz="2800" i="1" dirty="0">
                            <a:latin typeface="Cambria Math" panose="02040503050406030204" pitchFamily="18" charset="0"/>
                          </a:rPr>
                        </m:ctrlPr>
                      </m:fPr>
                      <m:num>
                        <m:sSub>
                          <m:sSubPr>
                            <m:ctrlPr>
                              <a:rPr lang="en-US" sz="2800" i="1" dirty="0">
                                <a:latin typeface="Cambria Math" panose="02040503050406030204" pitchFamily="18" charset="0"/>
                              </a:rPr>
                            </m:ctrlPr>
                          </m:sSubPr>
                          <m:e>
                            <m:r>
                              <a:rPr lang="en-US" sz="2800" i="1" dirty="0">
                                <a:latin typeface="Cambria Math" panose="02040503050406030204" pitchFamily="18" charset="0"/>
                                <a:ea typeface="Cambria Math" panose="02040503050406030204" pitchFamily="18" charset="0"/>
                              </a:rPr>
                              <m:t>𝜎</m:t>
                            </m:r>
                          </m:e>
                          <m:sub>
                            <m:r>
                              <a:rPr lang="en-US" sz="2800" i="1" dirty="0">
                                <a:latin typeface="Cambria Math" panose="02040503050406030204" pitchFamily="18" charset="0"/>
                              </a:rPr>
                              <m:t>𝑟</m:t>
                            </m:r>
                            <m:r>
                              <a:rPr lang="en-US" sz="2800" i="1" dirty="0">
                                <a:latin typeface="Cambria Math" panose="02040503050406030204" pitchFamily="18" charset="0"/>
                                <a:ea typeface="Cambria Math" panose="02040503050406030204" pitchFamily="18" charset="0"/>
                              </a:rPr>
                              <m:t>𝜙</m:t>
                            </m:r>
                          </m:sub>
                        </m:sSub>
                        <m:sSub>
                          <m:sSubPr>
                            <m:ctrlPr>
                              <a:rPr lang="en-US" sz="2800" i="1" dirty="0">
                                <a:latin typeface="Cambria Math" panose="02040503050406030204" pitchFamily="18" charset="0"/>
                              </a:rPr>
                            </m:ctrlPr>
                          </m:sSubPr>
                          <m:e>
                            <m:r>
                              <a:rPr lang="en-US" sz="2800" i="1" dirty="0">
                                <a:latin typeface="Cambria Math" panose="02040503050406030204" pitchFamily="18" charset="0"/>
                              </a:rPr>
                              <m:t>𝑃</m:t>
                            </m:r>
                          </m:e>
                          <m:sub>
                            <m:r>
                              <a:rPr lang="en-US" sz="2800" i="1" dirty="0">
                                <a:latin typeface="Cambria Math" panose="02040503050406030204" pitchFamily="18" charset="0"/>
                              </a:rPr>
                              <m:t>𝑇</m:t>
                            </m:r>
                          </m:sub>
                        </m:sSub>
                      </m:num>
                      <m:den>
                        <m:r>
                          <a:rPr lang="en-US" sz="2800" i="1" dirty="0">
                            <a:latin typeface="Cambria Math" panose="02040503050406030204" pitchFamily="18" charset="0"/>
                          </a:rPr>
                          <m:t>0.3</m:t>
                        </m:r>
                        <m:r>
                          <a:rPr lang="en-US" sz="2800" i="1" dirty="0">
                            <a:latin typeface="Cambria Math" panose="02040503050406030204" pitchFamily="18" charset="0"/>
                          </a:rPr>
                          <m:t>𝐵</m:t>
                        </m:r>
                        <m:sSup>
                          <m:sSupPr>
                            <m:ctrlPr>
                              <a:rPr lang="en-US" sz="2800" i="1" dirty="0">
                                <a:latin typeface="Cambria Math" panose="02040503050406030204" pitchFamily="18" charset="0"/>
                              </a:rPr>
                            </m:ctrlPr>
                          </m:sSupPr>
                          <m:e>
                            <m:r>
                              <a:rPr lang="en-US" sz="2800" i="1" dirty="0">
                                <a:latin typeface="Cambria Math" panose="02040503050406030204" pitchFamily="18" charset="0"/>
                              </a:rPr>
                              <m:t>𝐿</m:t>
                            </m:r>
                          </m:e>
                          <m:sup>
                            <m:r>
                              <a:rPr lang="en-US" sz="2800" i="1" dirty="0">
                                <a:latin typeface="Cambria Math" panose="02040503050406030204" pitchFamily="18" charset="0"/>
                              </a:rPr>
                              <m:t>2</m:t>
                            </m:r>
                          </m:sup>
                        </m:sSup>
                      </m:den>
                    </m:f>
                    <m:rad>
                      <m:radPr>
                        <m:degHide m:val="on"/>
                        <m:ctrlPr>
                          <a:rPr lang="en-US" sz="2800" i="1" dirty="0">
                            <a:latin typeface="Cambria Math" panose="02040503050406030204" pitchFamily="18" charset="0"/>
                          </a:rPr>
                        </m:ctrlPr>
                      </m:radPr>
                      <m:deg/>
                      <m:e>
                        <m:f>
                          <m:fPr>
                            <m:ctrlPr>
                              <a:rPr lang="en-US" sz="2800" i="1" dirty="0">
                                <a:latin typeface="Cambria Math" panose="02040503050406030204" pitchFamily="18" charset="0"/>
                              </a:rPr>
                            </m:ctrlPr>
                          </m:fPr>
                          <m:num>
                            <m:r>
                              <a:rPr lang="en-US" sz="2800" i="1" dirty="0">
                                <a:latin typeface="Cambria Math" panose="02040503050406030204" pitchFamily="18" charset="0"/>
                              </a:rPr>
                              <m:t>720</m:t>
                            </m:r>
                          </m:num>
                          <m:den>
                            <m:r>
                              <a:rPr lang="en-US" sz="2800" i="1" dirty="0">
                                <a:latin typeface="Cambria Math" panose="02040503050406030204" pitchFamily="18" charset="0"/>
                              </a:rPr>
                              <m:t>𝑁</m:t>
                            </m:r>
                            <m:r>
                              <a:rPr lang="en-US" sz="2800" i="1" dirty="0">
                                <a:latin typeface="Cambria Math" panose="02040503050406030204" pitchFamily="18" charset="0"/>
                              </a:rPr>
                              <m:t>+5</m:t>
                            </m:r>
                          </m:den>
                        </m:f>
                      </m:e>
                    </m:rad>
                  </m:oMath>
                </a14:m>
                <a:endParaRPr lang="en-US" sz="2800" dirty="0"/>
              </a:p>
            </p:txBody>
          </p:sp>
        </mc:Choice>
        <mc:Fallback xmlns="">
          <p:sp>
            <p:nvSpPr>
              <p:cNvPr id="44" name="TextBox 43">
                <a:extLst>
                  <a:ext uri="{FF2B5EF4-FFF2-40B4-BE49-F238E27FC236}">
                    <a16:creationId xmlns:a16="http://schemas.microsoft.com/office/drawing/2014/main" id="{ECEF9A31-5120-B540-97C1-76AEAC2E1D5D}"/>
                  </a:ext>
                </a:extLst>
              </p:cNvPr>
              <p:cNvSpPr txBox="1">
                <a:spLocks noRot="1" noChangeAspect="1" noMove="1" noResize="1" noEditPoints="1" noAdjustHandles="1" noChangeArrowheads="1" noChangeShapeType="1" noTextEdit="1"/>
              </p:cNvSpPr>
              <p:nvPr/>
            </p:nvSpPr>
            <p:spPr>
              <a:xfrm>
                <a:off x="4027320" y="2082552"/>
                <a:ext cx="4682779" cy="876843"/>
              </a:xfrm>
              <a:prstGeom prst="rect">
                <a:avLst/>
              </a:prstGeom>
              <a:blipFill>
                <a:blip r:embed="rId2"/>
                <a:stretch>
                  <a:fillRect l="-130" b="-3497"/>
                </a:stretch>
              </a:blipFill>
            </p:spPr>
            <p:txBody>
              <a:bodyPr/>
              <a:lstStyle/>
              <a:p>
                <a:r>
                  <a:rPr lang="zh-CN" altLang="en-US">
                    <a:noFill/>
                  </a:rPr>
                  <a:t> </a:t>
                </a:r>
              </a:p>
            </p:txBody>
          </p:sp>
        </mc:Fallback>
      </mc:AlternateContent>
      <p:sp>
        <p:nvSpPr>
          <p:cNvPr id="45" name="TextBox 44">
            <a:extLst>
              <a:ext uri="{FF2B5EF4-FFF2-40B4-BE49-F238E27FC236}">
                <a16:creationId xmlns:a16="http://schemas.microsoft.com/office/drawing/2014/main" id="{639B6E33-C4E3-A145-B3A1-4995980504A5}"/>
              </a:ext>
            </a:extLst>
          </p:cNvPr>
          <p:cNvSpPr txBox="1"/>
          <p:nvPr/>
        </p:nvSpPr>
        <p:spPr>
          <a:xfrm>
            <a:off x="4026684" y="6399022"/>
            <a:ext cx="2664296" cy="369332"/>
          </a:xfrm>
          <a:prstGeom prst="rect">
            <a:avLst/>
          </a:prstGeom>
          <a:noFill/>
        </p:spPr>
        <p:txBody>
          <a:bodyPr wrap="square" rtlCol="0">
            <a:spAutoFit/>
          </a:bodyPr>
          <a:lstStyle/>
          <a:p>
            <a:r>
              <a:rPr lang="en-US" dirty="0">
                <a:solidFill>
                  <a:schemeClr val="accent1"/>
                </a:solidFill>
              </a:rPr>
              <a:t>NIMA 910 (2018) 127-132</a:t>
            </a:r>
          </a:p>
        </p:txBody>
      </p:sp>
    </p:spTree>
    <p:extLst>
      <p:ext uri="{BB962C8B-B14F-4D97-AF65-F5344CB8AC3E}">
        <p14:creationId xmlns:p14="http://schemas.microsoft.com/office/powerpoint/2010/main" val="277063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E5CAD2-331A-1648-884C-B6CBAD5E1408}"/>
              </a:ext>
            </a:extLst>
          </p:cNvPr>
          <p:cNvPicPr>
            <a:picLocks noChangeAspect="1"/>
          </p:cNvPicPr>
          <p:nvPr/>
        </p:nvPicPr>
        <p:blipFill>
          <a:blip r:embed="rId2"/>
          <a:stretch>
            <a:fillRect/>
          </a:stretch>
        </p:blipFill>
        <p:spPr>
          <a:xfrm>
            <a:off x="3071665" y="3194230"/>
            <a:ext cx="5035547" cy="3475131"/>
          </a:xfrm>
          <a:prstGeom prst="rect">
            <a:avLst/>
          </a:prstGeom>
        </p:spPr>
      </p:pic>
      <p:sp>
        <p:nvSpPr>
          <p:cNvPr id="2" name="标题 1"/>
          <p:cNvSpPr>
            <a:spLocks noGrp="1"/>
          </p:cNvSpPr>
          <p:nvPr>
            <p:ph type="title"/>
          </p:nvPr>
        </p:nvSpPr>
        <p:spPr/>
        <p:txBody>
          <a:bodyPr/>
          <a:lstStyle/>
          <a:p>
            <a:r>
              <a:rPr lang="zh-CN" altLang="en-US" dirty="0"/>
              <a:t>横动量分辨</a:t>
            </a:r>
          </a:p>
        </p:txBody>
      </p:sp>
      <p:sp>
        <p:nvSpPr>
          <p:cNvPr id="7" name="灯片编号占位符 6"/>
          <p:cNvSpPr>
            <a:spLocks noGrp="1"/>
          </p:cNvSpPr>
          <p:nvPr>
            <p:ph type="sldNum" sz="quarter" idx="12"/>
          </p:nvPr>
        </p:nvSpPr>
        <p:spPr/>
        <p:txBody>
          <a:bodyPr>
            <a:normAutofit/>
          </a:bodyPr>
          <a:lstStyle/>
          <a:p>
            <a:fld id="{0C913308-F349-4B6D-A68A-DD1791B4A57B}" type="slidenum">
              <a:rPr lang="zh-CN" altLang="en-US" smtClean="0"/>
              <a:pPr/>
              <a:t>63</a:t>
            </a:fld>
            <a:endParaRPr lang="zh-CN" alt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10F24E5-FF36-7445-A11F-A6A1DBFF8206}"/>
                  </a:ext>
                </a:extLst>
              </p:cNvPr>
              <p:cNvSpPr txBox="1"/>
              <p:nvPr/>
            </p:nvSpPr>
            <p:spPr>
              <a:xfrm>
                <a:off x="3232804" y="1370143"/>
                <a:ext cx="4427906" cy="568297"/>
              </a:xfrm>
              <a:prstGeom prst="rect">
                <a:avLst/>
              </a:prstGeom>
              <a:noFill/>
            </p:spPr>
            <p:txBody>
              <a:bodyPr wrap="square" lIns="0" tIns="0" rIns="0" bIns="0" rtlCol="0">
                <a:spAutoFit/>
              </a:bodyPr>
              <a:lstStyle/>
              <a:p>
                <a14:m>
                  <m:oMath xmlns:m="http://schemas.openxmlformats.org/officeDocument/2006/math">
                    <m:sSup>
                      <m:sSupPr>
                        <m:ctrlPr>
                          <a:rPr lang="en-US" sz="2400" i="1">
                            <a:latin typeface="Cambria Math" panose="02040503050406030204" pitchFamily="18" charset="0"/>
                          </a:rPr>
                        </m:ctrlPr>
                      </m:sSupPr>
                      <m:e>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𝜎</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𝑇</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𝑇</m:t>
                                </m:r>
                              </m:sub>
                            </m:sSub>
                          </m:den>
                        </m:f>
                        <m:r>
                          <a:rPr lang="en-US" sz="2400">
                            <a:latin typeface="Cambria Math" panose="02040503050406030204" pitchFamily="18" charset="0"/>
                          </a:rPr>
                          <m:t>)</m:t>
                        </m:r>
                      </m:e>
                      <m:sup>
                        <m:r>
                          <a:rPr lang="en-US" sz="2400">
                            <a:latin typeface="Cambria Math" panose="02040503050406030204" pitchFamily="18" charset="0"/>
                          </a:rPr>
                          <m:t>2</m:t>
                        </m:r>
                      </m:sup>
                    </m:sSup>
                    <m:r>
                      <a:rPr lang="en-US" sz="2400" i="1">
                        <a:latin typeface="Cambria Math" panose="02040503050406030204" pitchFamily="18" charset="0"/>
                      </a:rPr>
                      <m:t>= </m:t>
                    </m:r>
                    <m:sSup>
                      <m:sSupPr>
                        <m:ctrlPr>
                          <a:rPr lang="en-US" sz="2400" i="1">
                            <a:latin typeface="Cambria Math" panose="02040503050406030204" pitchFamily="18" charset="0"/>
                          </a:rPr>
                        </m:ctrlPr>
                      </m:sSupPr>
                      <m:e>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𝜎</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𝑇</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𝑇</m:t>
                                </m:r>
                              </m:sub>
                            </m:sSub>
                          </m:den>
                        </m:f>
                        <m:sSub>
                          <m:sSubPr>
                            <m:ctrlPr>
                              <a:rPr lang="en-US" sz="2400" i="1">
                                <a:latin typeface="Cambria Math" panose="02040503050406030204" pitchFamily="18" charset="0"/>
                              </a:rPr>
                            </m:ctrlPr>
                          </m:sSubPr>
                          <m:e>
                            <m:r>
                              <a:rPr lang="en-US" sz="2400" i="1">
                                <a:latin typeface="Cambria Math" panose="02040503050406030204" pitchFamily="18" charset="0"/>
                              </a:rPr>
                              <m:t>|</m:t>
                            </m:r>
                          </m:e>
                          <m:sub>
                            <m:r>
                              <a:rPr lang="en-US" sz="2400" i="1">
                                <a:latin typeface="Cambria Math" panose="02040503050406030204" pitchFamily="18" charset="0"/>
                              </a:rPr>
                              <m:t>𝑅𝑒𝑠</m:t>
                            </m:r>
                            <m:r>
                              <a:rPr lang="en-US" sz="2400" i="1">
                                <a:latin typeface="Cambria Math" panose="02040503050406030204" pitchFamily="18" charset="0"/>
                              </a:rPr>
                              <m:t>.</m:t>
                            </m:r>
                          </m:sub>
                        </m:sSub>
                        <m:r>
                          <a:rPr lang="en-US" sz="2400">
                            <a:latin typeface="Cambria Math" panose="02040503050406030204" pitchFamily="18" charset="0"/>
                          </a:rPr>
                          <m:t>)</m:t>
                        </m:r>
                      </m:e>
                      <m:sup>
                        <m:r>
                          <a:rPr lang="en-US" sz="2400">
                            <a:latin typeface="Cambria Math" panose="02040503050406030204" pitchFamily="18" charset="0"/>
                          </a:rPr>
                          <m:t>2</m:t>
                        </m:r>
                      </m:sup>
                    </m:sSup>
                  </m:oMath>
                </a14:m>
                <a:r>
                  <a:rPr lang="en-US" sz="2400" i="1" dirty="0">
                    <a:latin typeface="Cambria Math" panose="02040503050406030204" pitchFamily="18" charset="0"/>
                  </a:rPr>
                  <a:t> </a:t>
                </a:r>
                <a:r>
                  <a:rPr lang="en-US" sz="2400" dirty="0">
                    <a:latin typeface="Cambria Math" panose="02040503050406030204" pitchFamily="18" charset="0"/>
                  </a:rPr>
                  <a:t>+ </a:t>
                </a:r>
                <a14:m>
                  <m:oMath xmlns:m="http://schemas.openxmlformats.org/officeDocument/2006/math">
                    <m:sSup>
                      <m:sSupPr>
                        <m:ctrlPr>
                          <a:rPr lang="en-US" sz="2400" i="1">
                            <a:latin typeface="Cambria Math" panose="02040503050406030204" pitchFamily="18" charset="0"/>
                          </a:rPr>
                        </m:ctrlPr>
                      </m:sSupPr>
                      <m:e>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𝜎</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i="1">
                                    <a:latin typeface="Cambria Math" panose="02040503050406030204" pitchFamily="18" charset="0"/>
                                    <a:ea typeface="Cambria Math" panose="02040503050406030204" pitchFamily="18" charset="0"/>
                                  </a:rPr>
                                  <m:t>𝑇</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𝑇</m:t>
                                </m:r>
                              </m:sub>
                            </m:sSub>
                          </m:den>
                        </m:f>
                        <m:sSub>
                          <m:sSubPr>
                            <m:ctrlPr>
                              <a:rPr lang="en-US" sz="2400" i="1">
                                <a:latin typeface="Cambria Math" panose="02040503050406030204" pitchFamily="18" charset="0"/>
                              </a:rPr>
                            </m:ctrlPr>
                          </m:sSubPr>
                          <m:e>
                            <m:r>
                              <a:rPr lang="en-US" sz="2400" i="1">
                                <a:latin typeface="Cambria Math" panose="02040503050406030204" pitchFamily="18" charset="0"/>
                              </a:rPr>
                              <m:t>|</m:t>
                            </m:r>
                          </m:e>
                          <m:sub>
                            <m:r>
                              <a:rPr lang="en-US" sz="2400" i="1">
                                <a:latin typeface="Cambria Math" panose="02040503050406030204" pitchFamily="18" charset="0"/>
                              </a:rPr>
                              <m:t>𝑀𝑆</m:t>
                            </m:r>
                          </m:sub>
                        </m:sSub>
                        <m:r>
                          <a:rPr lang="en-US" sz="2400">
                            <a:latin typeface="Cambria Math" panose="02040503050406030204" pitchFamily="18" charset="0"/>
                          </a:rPr>
                          <m:t>)</m:t>
                        </m:r>
                      </m:e>
                      <m:sup>
                        <m:r>
                          <a:rPr lang="en-US" sz="2400">
                            <a:latin typeface="Cambria Math" panose="02040503050406030204" pitchFamily="18" charset="0"/>
                          </a:rPr>
                          <m:t>2</m:t>
                        </m:r>
                      </m:sup>
                    </m:sSup>
                  </m:oMath>
                </a14:m>
                <a:r>
                  <a:rPr lang="en-US" sz="2400" dirty="0"/>
                  <a:t> </a:t>
                </a:r>
              </a:p>
            </p:txBody>
          </p:sp>
        </mc:Choice>
        <mc:Fallback xmlns="">
          <p:sp>
            <p:nvSpPr>
              <p:cNvPr id="13" name="TextBox 12">
                <a:extLst>
                  <a:ext uri="{FF2B5EF4-FFF2-40B4-BE49-F238E27FC236}">
                    <a16:creationId xmlns:a16="http://schemas.microsoft.com/office/drawing/2014/main" id="{910F24E5-FF36-7445-A11F-A6A1DBFF8206}"/>
                  </a:ext>
                </a:extLst>
              </p:cNvPr>
              <p:cNvSpPr txBox="1">
                <a:spLocks noRot="1" noChangeAspect="1" noMove="1" noResize="1" noEditPoints="1" noAdjustHandles="1" noChangeArrowheads="1" noChangeShapeType="1" noTextEdit="1"/>
              </p:cNvSpPr>
              <p:nvPr/>
            </p:nvSpPr>
            <p:spPr>
              <a:xfrm>
                <a:off x="3232804" y="1370143"/>
                <a:ext cx="4427906" cy="568297"/>
              </a:xfrm>
              <a:prstGeom prst="rect">
                <a:avLst/>
              </a:prstGeom>
              <a:blipFill>
                <a:blip r:embed="rId3"/>
                <a:stretch>
                  <a:fillRect t="-5376" b="-860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Box 11">
                <a:extLst>
                  <a:ext uri="{FF2B5EF4-FFF2-40B4-BE49-F238E27FC236}">
                    <a16:creationId xmlns:a16="http://schemas.microsoft.com/office/drawing/2014/main" id="{4441EDB5-D7BB-6147-90D6-2E763819DA0C}"/>
                  </a:ext>
                </a:extLst>
              </p:cNvPr>
              <p:cNvSpPr txBox="1"/>
              <p:nvPr/>
            </p:nvSpPr>
            <p:spPr>
              <a:xfrm>
                <a:off x="3319942" y="2238350"/>
                <a:ext cx="2911869" cy="6346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𝜎</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𝑃</m:t>
                              </m:r>
                            </m:e>
                            <m:sub>
                              <m:r>
                                <a:rPr lang="en-US" sz="2000" i="1">
                                  <a:latin typeface="Cambria Math" panose="02040503050406030204" pitchFamily="18" charset="0"/>
                                  <a:ea typeface="Cambria Math" panose="02040503050406030204" pitchFamily="18" charset="0"/>
                                </a:rPr>
                                <m:t>𝑇</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𝑇</m:t>
                              </m:r>
                            </m:sub>
                          </m:sSub>
                        </m:den>
                      </m:f>
                      <m:r>
                        <a:rPr lang="en-US" sz="2000" i="1">
                          <a:latin typeface="Cambria Math" panose="02040503050406030204" pitchFamily="18" charset="0"/>
                        </a:rPr>
                        <m:t>=</m:t>
                      </m:r>
                      <m:r>
                        <a:rPr lang="en-US" sz="2000" i="1">
                          <a:solidFill>
                            <a:srgbClr val="C00000"/>
                          </a:solidFill>
                          <a:latin typeface="Cambria Math" panose="02040503050406030204" pitchFamily="18" charset="0"/>
                        </a:rPr>
                        <m:t>𝑎</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𝑃</m:t>
                          </m:r>
                        </m:e>
                        <m:sub>
                          <m:r>
                            <a:rPr lang="en-US" sz="2000" i="1">
                              <a:latin typeface="Cambria Math" panose="02040503050406030204" pitchFamily="18" charset="0"/>
                              <a:ea typeface="Cambria Math" panose="02040503050406030204" pitchFamily="18" charset="0"/>
                            </a:rPr>
                            <m:t>𝑇</m:t>
                          </m:r>
                        </m:sub>
                      </m:sSub>
                      <m:r>
                        <a:rPr lang="en-US" sz="2000" i="1">
                          <a:latin typeface="Cambria Math" panose="02040503050406030204" pitchFamily="18" charset="0"/>
                          <a:ea typeface="Cambria Math" panose="02040503050406030204" pitchFamily="18" charset="0"/>
                        </a:rPr>
                        <m:t> ⨁</m:t>
                      </m:r>
                      <m:r>
                        <a:rPr lang="en-US" sz="2000" i="1">
                          <a:solidFill>
                            <a:schemeClr val="accent1"/>
                          </a:solidFill>
                          <a:latin typeface="Cambria Math" panose="02040503050406030204" pitchFamily="18" charset="0"/>
                          <a:ea typeface="Cambria Math" panose="02040503050406030204" pitchFamily="18" charset="0"/>
                        </a:rPr>
                        <m:t> </m:t>
                      </m:r>
                      <m:f>
                        <m:fPr>
                          <m:ctrlPr>
                            <a:rPr lang="en-US" sz="2000" i="1">
                              <a:latin typeface="Cambria Math" panose="02040503050406030204" pitchFamily="18" charset="0"/>
                              <a:ea typeface="Cambria Math" panose="02040503050406030204" pitchFamily="18" charset="0"/>
                            </a:rPr>
                          </m:ctrlPr>
                        </m:fPr>
                        <m:num>
                          <m:r>
                            <a:rPr lang="en-US" sz="2000" i="1">
                              <a:solidFill>
                                <a:srgbClr val="C00000"/>
                              </a:solidFill>
                              <a:latin typeface="Cambria Math" panose="02040503050406030204" pitchFamily="18" charset="0"/>
                              <a:ea typeface="Cambria Math" panose="02040503050406030204" pitchFamily="18" charset="0"/>
                            </a:rPr>
                            <m:t>𝑏</m:t>
                          </m:r>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𝑠𝑖𝑛</m:t>
                              </m:r>
                            </m:e>
                            <m:sup>
                              <m:r>
                                <a:rPr lang="en-US" sz="2000" i="1">
                                  <a:latin typeface="Cambria Math" panose="02040503050406030204" pitchFamily="18" charset="0"/>
                                  <a:ea typeface="Cambria Math" panose="02040503050406030204" pitchFamily="18" charset="0"/>
                                </a:rPr>
                                <m:t>1/2</m:t>
                              </m:r>
                            </m:sup>
                          </m:sSup>
                          <m:r>
                            <a:rPr lang="en-US" sz="2000" i="1">
                              <a:latin typeface="Cambria Math" panose="02040503050406030204" pitchFamily="18" charset="0"/>
                              <a:ea typeface="Cambria Math" panose="02040503050406030204" pitchFamily="18" charset="0"/>
                            </a:rPr>
                            <m:t>𝜃</m:t>
                          </m:r>
                        </m:den>
                      </m:f>
                    </m:oMath>
                  </m:oMathPara>
                </a14:m>
                <a:endParaRPr lang="en-US" sz="2000" dirty="0"/>
              </a:p>
            </p:txBody>
          </p:sp>
        </mc:Choice>
        <mc:Fallback xmlns="">
          <p:sp>
            <p:nvSpPr>
              <p:cNvPr id="15" name="TextBox 11">
                <a:extLst>
                  <a:ext uri="{FF2B5EF4-FFF2-40B4-BE49-F238E27FC236}">
                    <a16:creationId xmlns:a16="http://schemas.microsoft.com/office/drawing/2014/main" id="{4441EDB5-D7BB-6147-90D6-2E763819DA0C}"/>
                  </a:ext>
                </a:extLst>
              </p:cNvPr>
              <p:cNvSpPr txBox="1">
                <a:spLocks noRot="1" noChangeAspect="1" noMove="1" noResize="1" noEditPoints="1" noAdjustHandles="1" noChangeArrowheads="1" noChangeShapeType="1" noTextEdit="1"/>
              </p:cNvSpPr>
              <p:nvPr/>
            </p:nvSpPr>
            <p:spPr>
              <a:xfrm>
                <a:off x="3319942" y="2238350"/>
                <a:ext cx="2911869" cy="634661"/>
              </a:xfrm>
              <a:prstGeom prst="rect">
                <a:avLst/>
              </a:prstGeom>
              <a:blipFill>
                <a:blip r:embed="rId4"/>
                <a:stretch>
                  <a:fillRect b="-962"/>
                </a:stretch>
              </a:blipFill>
            </p:spPr>
            <p:txBody>
              <a:bodyPr/>
              <a:lstStyle/>
              <a:p>
                <a:r>
                  <a:rPr lang="zh-CN" altLang="en-US">
                    <a:noFill/>
                  </a:rPr>
                  <a:t> </a:t>
                </a:r>
              </a:p>
            </p:txBody>
          </p:sp>
        </mc:Fallback>
      </mc:AlternateContent>
      <p:sp>
        <p:nvSpPr>
          <p:cNvPr id="8" name="TextBox 7">
            <a:extLst>
              <a:ext uri="{FF2B5EF4-FFF2-40B4-BE49-F238E27FC236}">
                <a16:creationId xmlns:a16="http://schemas.microsoft.com/office/drawing/2014/main" id="{F297F2A0-FFC1-C349-88BA-6BF7825A322C}"/>
              </a:ext>
            </a:extLst>
          </p:cNvPr>
          <p:cNvSpPr txBox="1"/>
          <p:nvPr/>
        </p:nvSpPr>
        <p:spPr>
          <a:xfrm>
            <a:off x="6240016" y="3469418"/>
            <a:ext cx="1594520" cy="369332"/>
          </a:xfrm>
          <a:prstGeom prst="rect">
            <a:avLst/>
          </a:prstGeom>
          <a:noFill/>
        </p:spPr>
        <p:txBody>
          <a:bodyPr wrap="square" rtlCol="0">
            <a:spAutoFit/>
          </a:bodyPr>
          <a:lstStyle/>
          <a:p>
            <a:r>
              <a:rPr lang="en-US" dirty="0" err="1">
                <a:solidFill>
                  <a:srgbClr val="0070C0"/>
                </a:solidFill>
              </a:rPr>
              <a:t>cos</a:t>
            </a:r>
            <a:r>
              <a:rPr lang="en-US" dirty="0" err="1">
                <a:solidFill>
                  <a:srgbClr val="0070C0"/>
                </a:solidFill>
                <a:latin typeface="Symbol" pitchFamily="2" charset="2"/>
              </a:rPr>
              <a:t>q</a:t>
            </a:r>
            <a:r>
              <a:rPr lang="en-US" dirty="0">
                <a:solidFill>
                  <a:srgbClr val="0070C0"/>
                </a:solidFill>
              </a:rPr>
              <a:t>=0, </a:t>
            </a:r>
            <a:r>
              <a:rPr lang="en-US" dirty="0">
                <a:solidFill>
                  <a:srgbClr val="0070C0"/>
                </a:solidFill>
                <a:latin typeface="Symbol" pitchFamily="2" charset="2"/>
              </a:rPr>
              <a:t>b</a:t>
            </a:r>
            <a:r>
              <a:rPr lang="en-US" dirty="0">
                <a:solidFill>
                  <a:srgbClr val="0070C0"/>
                </a:solidFill>
              </a:rPr>
              <a:t>~1</a:t>
            </a:r>
          </a:p>
        </p:txBody>
      </p:sp>
    </p:spTree>
    <p:extLst>
      <p:ext uri="{BB962C8B-B14F-4D97-AF65-F5344CB8AC3E}">
        <p14:creationId xmlns:p14="http://schemas.microsoft.com/office/powerpoint/2010/main" val="335502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AB7897-BCC0-A141-9FAD-6B6ACFD7376F}"/>
              </a:ext>
            </a:extLst>
          </p:cNvPr>
          <p:cNvSpPr>
            <a:spLocks noGrp="1"/>
          </p:cNvSpPr>
          <p:nvPr>
            <p:ph type="title"/>
          </p:nvPr>
        </p:nvSpPr>
        <p:spPr/>
        <p:txBody>
          <a:bodyPr/>
          <a:lstStyle/>
          <a:p>
            <a:r>
              <a:rPr lang="zh-CN" altLang="en-US" dirty="0"/>
              <a:t>动量分辨和不变质量分辨</a:t>
            </a:r>
            <a:endParaRPr lang="en-US" dirty="0"/>
          </a:p>
        </p:txBody>
      </p:sp>
      <p:sp>
        <p:nvSpPr>
          <p:cNvPr id="6" name="Slide Number Placeholder 5">
            <a:extLst>
              <a:ext uri="{FF2B5EF4-FFF2-40B4-BE49-F238E27FC236}">
                <a16:creationId xmlns:a16="http://schemas.microsoft.com/office/drawing/2014/main" id="{675E838D-EA14-694B-ABE7-F70CFAFA89EB}"/>
              </a:ext>
            </a:extLst>
          </p:cNvPr>
          <p:cNvSpPr>
            <a:spLocks noGrp="1"/>
          </p:cNvSpPr>
          <p:nvPr>
            <p:ph type="sldNum" sz="quarter" idx="12"/>
          </p:nvPr>
        </p:nvSpPr>
        <p:spPr/>
        <p:txBody>
          <a:bodyPr/>
          <a:lstStyle/>
          <a:p>
            <a:fld id="{0C913308-F349-4B6D-A68A-DD1791B4A57B}" type="slidenum">
              <a:rPr lang="zh-CN" altLang="en-US" smtClean="0"/>
              <a:pPr/>
              <a:t>64</a:t>
            </a:fld>
            <a:endParaRPr lang="zh-CN" alt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0D81462-E888-0B42-86AE-173B3ADD0B16}"/>
                  </a:ext>
                </a:extLst>
              </p:cNvPr>
              <p:cNvSpPr/>
              <p:nvPr/>
            </p:nvSpPr>
            <p:spPr>
              <a:xfrm>
                <a:off x="6187992" y="1662081"/>
                <a:ext cx="4355504" cy="400110"/>
              </a:xfrm>
              <a:prstGeom prst="rect">
                <a:avLst/>
              </a:prstGeom>
            </p:spPr>
            <p:txBody>
              <a:bodyPr wrap="square">
                <a:spAutoFit/>
              </a:bodyPr>
              <a:lstStyle/>
              <a:p>
                <a14:m>
                  <m:oMath xmlns:m="http://schemas.openxmlformats.org/officeDocument/2006/math">
                    <m:r>
                      <a:rPr kumimoji="1" lang="en-US" altLang="zh-CN" sz="2000" i="1">
                        <a:solidFill>
                          <a:schemeClr val="accent1"/>
                        </a:solidFill>
                        <a:latin typeface="Cambria Math" panose="02040503050406030204" pitchFamily="18" charset="0"/>
                        <a:cs typeface="Times New Roman" panose="02020603050405020304" pitchFamily="18" charset="0"/>
                      </a:rPr>
                      <m:t>𝜓</m:t>
                    </m:r>
                    <m:d>
                      <m:dPr>
                        <m:ctrlPr>
                          <a:rPr kumimoji="1" lang="en-US" altLang="zh-CN" sz="2000" i="1">
                            <a:solidFill>
                              <a:schemeClr val="accent1"/>
                            </a:solidFill>
                            <a:latin typeface="Cambria Math" panose="02040503050406030204" pitchFamily="18" charset="0"/>
                            <a:cs typeface="Times New Roman" panose="02020603050405020304" pitchFamily="18" charset="0"/>
                          </a:rPr>
                        </m:ctrlPr>
                      </m:dPr>
                      <m:e>
                        <m:r>
                          <a:rPr kumimoji="1" lang="en-US" altLang="zh-CN" sz="2000" i="1">
                            <a:solidFill>
                              <a:schemeClr val="accent1"/>
                            </a:solidFill>
                            <a:latin typeface="Cambria Math" panose="02040503050406030204" pitchFamily="18" charset="0"/>
                            <a:cs typeface="Times New Roman" panose="02020603050405020304" pitchFamily="18" charset="0"/>
                          </a:rPr>
                          <m:t>3686</m:t>
                        </m:r>
                      </m:e>
                    </m:d>
                    <m:r>
                      <a:rPr kumimoji="1" lang="en-US" altLang="zh-CN" sz="2000" i="1">
                        <a:solidFill>
                          <a:schemeClr val="accent1"/>
                        </a:solidFill>
                        <a:latin typeface="Cambria Math" panose="02040503050406030204" pitchFamily="18" charset="0"/>
                        <a:cs typeface="Times New Roman" panose="02020603050405020304" pitchFamily="18" charset="0"/>
                      </a:rPr>
                      <m:t>→</m:t>
                    </m:r>
                    <m:sSup>
                      <m:sSupPr>
                        <m:ctrlPr>
                          <a:rPr kumimoji="1" lang="en-US" altLang="zh-CN" sz="2000" i="1">
                            <a:solidFill>
                              <a:schemeClr val="accent1"/>
                            </a:solidFill>
                            <a:latin typeface="Cambria Math" panose="02040503050406030204" pitchFamily="18" charset="0"/>
                            <a:cs typeface="Times New Roman" panose="02020603050405020304" pitchFamily="18" charset="0"/>
                          </a:rPr>
                        </m:ctrlPr>
                      </m:sSupPr>
                      <m:e>
                        <m:r>
                          <a:rPr kumimoji="1" lang="en-US" altLang="zh-CN" sz="2000" i="1">
                            <a:solidFill>
                              <a:schemeClr val="accent1"/>
                            </a:solidFill>
                            <a:latin typeface="Cambria Math" panose="02040503050406030204" pitchFamily="18" charset="0"/>
                            <a:cs typeface="Times New Roman" panose="02020603050405020304" pitchFamily="18" charset="0"/>
                          </a:rPr>
                          <m:t>𝜋</m:t>
                        </m:r>
                      </m:e>
                      <m:sup>
                        <m:r>
                          <a:rPr kumimoji="1" lang="en-US" altLang="zh-CN" sz="2000" i="1">
                            <a:solidFill>
                              <a:schemeClr val="accent1"/>
                            </a:solidFill>
                            <a:latin typeface="Cambria Math" panose="02040503050406030204" pitchFamily="18" charset="0"/>
                            <a:cs typeface="Times New Roman" panose="02020603050405020304" pitchFamily="18" charset="0"/>
                          </a:rPr>
                          <m:t>+</m:t>
                        </m:r>
                      </m:sup>
                    </m:sSup>
                    <m:sSup>
                      <m:sSupPr>
                        <m:ctrlPr>
                          <a:rPr kumimoji="1" lang="en-US" altLang="zh-CN" sz="2000" i="1">
                            <a:solidFill>
                              <a:schemeClr val="accent1"/>
                            </a:solidFill>
                            <a:latin typeface="Cambria Math" panose="02040503050406030204" pitchFamily="18" charset="0"/>
                            <a:cs typeface="Times New Roman" panose="02020603050405020304" pitchFamily="18" charset="0"/>
                          </a:rPr>
                        </m:ctrlPr>
                      </m:sSupPr>
                      <m:e>
                        <m:r>
                          <a:rPr kumimoji="1" lang="en-US" altLang="zh-CN" sz="2000" i="1">
                            <a:solidFill>
                              <a:schemeClr val="accent1"/>
                            </a:solidFill>
                            <a:latin typeface="Cambria Math" panose="02040503050406030204" pitchFamily="18" charset="0"/>
                            <a:cs typeface="Times New Roman" panose="02020603050405020304" pitchFamily="18" charset="0"/>
                          </a:rPr>
                          <m:t>𝜋</m:t>
                        </m:r>
                      </m:e>
                      <m:sup>
                        <m:r>
                          <a:rPr kumimoji="1" lang="en-US" altLang="zh-CN" sz="2000" i="1">
                            <a:solidFill>
                              <a:schemeClr val="accent1"/>
                            </a:solidFill>
                            <a:latin typeface="Cambria Math" panose="02040503050406030204" pitchFamily="18" charset="0"/>
                            <a:cs typeface="Times New Roman" panose="02020603050405020304" pitchFamily="18" charset="0"/>
                          </a:rPr>
                          <m:t>−</m:t>
                        </m:r>
                      </m:sup>
                    </m:sSup>
                    <m:r>
                      <a:rPr kumimoji="1" lang="en-US" altLang="zh-CN" sz="2000" i="1">
                        <a:solidFill>
                          <a:schemeClr val="accent1"/>
                        </a:solidFill>
                        <a:latin typeface="Cambria Math" panose="02040503050406030204" pitchFamily="18" charset="0"/>
                        <a:cs typeface="Times New Roman" panose="02020603050405020304" pitchFamily="18" charset="0"/>
                      </a:rPr>
                      <m:t>𝐽</m:t>
                    </m:r>
                    <m:r>
                      <a:rPr kumimoji="1" lang="en-US" altLang="zh-CN" sz="2000" i="1">
                        <a:solidFill>
                          <a:schemeClr val="accent1"/>
                        </a:solidFill>
                        <a:latin typeface="Cambria Math" panose="02040503050406030204" pitchFamily="18" charset="0"/>
                        <a:cs typeface="Times New Roman" panose="02020603050405020304" pitchFamily="18" charset="0"/>
                      </a:rPr>
                      <m:t>/</m:t>
                    </m:r>
                    <m:r>
                      <a:rPr kumimoji="1" lang="en-US" altLang="zh-CN" sz="2000" i="1">
                        <a:solidFill>
                          <a:schemeClr val="accent1"/>
                        </a:solidFill>
                        <a:latin typeface="Cambria Math" panose="02040503050406030204" pitchFamily="18" charset="0"/>
                        <a:cs typeface="Times New Roman" panose="02020603050405020304" pitchFamily="18" charset="0"/>
                      </a:rPr>
                      <m:t>𝜓</m:t>
                    </m:r>
                  </m:oMath>
                </a14:m>
                <a:r>
                  <a:rPr kumimoji="1" lang="en-US" altLang="zh-CN" sz="2000" dirty="0">
                    <a:solidFill>
                      <a:schemeClr val="accent1"/>
                    </a:solidFill>
                    <a:latin typeface="Times New Roman" panose="02020603050405020304" pitchFamily="18" charset="0"/>
                    <a:cs typeface="Times New Roman" panose="02020603050405020304" pitchFamily="18" charset="0"/>
                  </a:rPr>
                  <a:t> </a:t>
                </a:r>
                <a14:m>
                  <m:oMath xmlns:m="http://schemas.openxmlformats.org/officeDocument/2006/math">
                    <m:r>
                      <a:rPr kumimoji="1" lang="en-US" altLang="zh-CN" sz="2000">
                        <a:solidFill>
                          <a:schemeClr val="accent1"/>
                        </a:solidFill>
                        <a:latin typeface="Cambria Math" panose="02040503050406030204" pitchFamily="18" charset="0"/>
                        <a:cs typeface="Times New Roman" panose="02020603050405020304" pitchFamily="18" charset="0"/>
                      </a:rPr>
                      <m:t>,    </m:t>
                    </m:r>
                    <m:r>
                      <a:rPr kumimoji="1" lang="en-US" altLang="zh-CN" sz="2000" i="1">
                        <a:solidFill>
                          <a:schemeClr val="accent1"/>
                        </a:solidFill>
                        <a:latin typeface="Cambria Math" panose="02040503050406030204" pitchFamily="18" charset="0"/>
                        <a:cs typeface="Times New Roman" panose="02020603050405020304" pitchFamily="18" charset="0"/>
                      </a:rPr>
                      <m:t>𝐽</m:t>
                    </m:r>
                    <m:r>
                      <a:rPr kumimoji="1" lang="en-US" altLang="zh-CN" sz="2000" i="1">
                        <a:solidFill>
                          <a:schemeClr val="accent1"/>
                        </a:solidFill>
                        <a:latin typeface="Cambria Math" panose="02040503050406030204" pitchFamily="18" charset="0"/>
                        <a:cs typeface="Times New Roman" panose="02020603050405020304" pitchFamily="18" charset="0"/>
                      </a:rPr>
                      <m:t>/</m:t>
                    </m:r>
                    <m:r>
                      <a:rPr kumimoji="1" lang="en-US" altLang="zh-CN" sz="2000" i="1">
                        <a:solidFill>
                          <a:schemeClr val="accent1"/>
                        </a:solidFill>
                        <a:latin typeface="Cambria Math" panose="02040503050406030204" pitchFamily="18" charset="0"/>
                        <a:cs typeface="Times New Roman" panose="02020603050405020304" pitchFamily="18" charset="0"/>
                      </a:rPr>
                      <m:t>𝜓</m:t>
                    </m:r>
                    <m:r>
                      <a:rPr kumimoji="1" lang="en-US" altLang="zh-CN" sz="2000" i="1">
                        <a:solidFill>
                          <a:schemeClr val="accent1"/>
                        </a:solidFill>
                        <a:latin typeface="Cambria Math" panose="02040503050406030204" pitchFamily="18" charset="0"/>
                        <a:cs typeface="Times New Roman" panose="02020603050405020304" pitchFamily="18" charset="0"/>
                      </a:rPr>
                      <m:t>→</m:t>
                    </m:r>
                    <m:sSup>
                      <m:sSupPr>
                        <m:ctrlPr>
                          <a:rPr kumimoji="1" lang="en-US" altLang="zh-CN" sz="2000" i="1">
                            <a:solidFill>
                              <a:schemeClr val="accent1"/>
                            </a:solidFill>
                            <a:latin typeface="Cambria Math" panose="02040503050406030204" pitchFamily="18" charset="0"/>
                            <a:cs typeface="Times New Roman" panose="02020603050405020304" pitchFamily="18" charset="0"/>
                          </a:rPr>
                        </m:ctrlPr>
                      </m:sSupPr>
                      <m:e>
                        <m:r>
                          <a:rPr kumimoji="1" lang="en-US" altLang="zh-CN" sz="2000" i="1">
                            <a:solidFill>
                              <a:schemeClr val="accent1"/>
                            </a:solidFill>
                            <a:latin typeface="Cambria Math" panose="02040503050406030204" pitchFamily="18" charset="0"/>
                            <a:cs typeface="Times New Roman" panose="02020603050405020304" pitchFamily="18" charset="0"/>
                          </a:rPr>
                          <m:t>𝑙</m:t>
                        </m:r>
                      </m:e>
                      <m:sup>
                        <m:r>
                          <a:rPr kumimoji="1" lang="en-US" altLang="zh-CN" sz="2000" i="1">
                            <a:solidFill>
                              <a:schemeClr val="accent1"/>
                            </a:solidFill>
                            <a:latin typeface="Cambria Math" panose="02040503050406030204" pitchFamily="18" charset="0"/>
                            <a:cs typeface="Times New Roman" panose="02020603050405020304" pitchFamily="18" charset="0"/>
                          </a:rPr>
                          <m:t>+</m:t>
                        </m:r>
                      </m:sup>
                    </m:sSup>
                    <m:sSup>
                      <m:sSupPr>
                        <m:ctrlPr>
                          <a:rPr kumimoji="1" lang="en-US" altLang="zh-CN" sz="2000" i="1">
                            <a:solidFill>
                              <a:schemeClr val="accent1"/>
                            </a:solidFill>
                            <a:latin typeface="Cambria Math" panose="02040503050406030204" pitchFamily="18" charset="0"/>
                            <a:cs typeface="Times New Roman" panose="02020603050405020304" pitchFamily="18" charset="0"/>
                          </a:rPr>
                        </m:ctrlPr>
                      </m:sSupPr>
                      <m:e>
                        <m:r>
                          <a:rPr kumimoji="1" lang="en-US" altLang="zh-CN" sz="2000" i="1">
                            <a:solidFill>
                              <a:schemeClr val="accent1"/>
                            </a:solidFill>
                            <a:latin typeface="Cambria Math" panose="02040503050406030204" pitchFamily="18" charset="0"/>
                            <a:cs typeface="Times New Roman" panose="02020603050405020304" pitchFamily="18" charset="0"/>
                          </a:rPr>
                          <m:t>𝑙</m:t>
                        </m:r>
                      </m:e>
                      <m:sup>
                        <m:r>
                          <a:rPr kumimoji="1" lang="en-US" altLang="zh-CN" sz="2000" i="1">
                            <a:solidFill>
                              <a:schemeClr val="accent1"/>
                            </a:solidFill>
                            <a:latin typeface="Cambria Math" panose="02040503050406030204" pitchFamily="18" charset="0"/>
                            <a:cs typeface="Times New Roman" panose="02020603050405020304" pitchFamily="18" charset="0"/>
                          </a:rPr>
                          <m:t>−</m:t>
                        </m:r>
                      </m:sup>
                    </m:sSup>
                  </m:oMath>
                </a14:m>
                <a:endParaRPr kumimoji="1" lang="en-US" altLang="zh-CN" sz="2000" dirty="0">
                  <a:solidFill>
                    <a:schemeClr val="accent1"/>
                  </a:solidFill>
                  <a:latin typeface="Times New Roman" panose="02020603050405020304" pitchFamily="18" charset="0"/>
                  <a:cs typeface="Times New Roman" panose="02020603050405020304" pitchFamily="18" charset="0"/>
                </a:endParaRPr>
              </a:p>
            </p:txBody>
          </p:sp>
        </mc:Choice>
        <mc:Fallback xmlns="">
          <p:sp>
            <p:nvSpPr>
              <p:cNvPr id="9" name="Rectangle 8">
                <a:extLst>
                  <a:ext uri="{FF2B5EF4-FFF2-40B4-BE49-F238E27FC236}">
                    <a16:creationId xmlns:a16="http://schemas.microsoft.com/office/drawing/2014/main" id="{E0D81462-E888-0B42-86AE-173B3ADD0B16}"/>
                  </a:ext>
                </a:extLst>
              </p:cNvPr>
              <p:cNvSpPr>
                <a:spLocks noRot="1" noChangeAspect="1" noMove="1" noResize="1" noEditPoints="1" noAdjustHandles="1" noChangeArrowheads="1" noChangeShapeType="1" noTextEdit="1"/>
              </p:cNvSpPr>
              <p:nvPr/>
            </p:nvSpPr>
            <p:spPr>
              <a:xfrm>
                <a:off x="6187992" y="1662081"/>
                <a:ext cx="4355504" cy="400110"/>
              </a:xfrm>
              <a:prstGeom prst="rect">
                <a:avLst/>
              </a:prstGeom>
              <a:blipFill>
                <a:blip r:embed="rId2"/>
                <a:stretch>
                  <a:fillRect l="-559" b="-16923"/>
                </a:stretch>
              </a:blipFill>
            </p:spPr>
            <p:txBody>
              <a:bodyPr/>
              <a:lstStyle/>
              <a:p>
                <a:r>
                  <a:rPr lang="zh-CN" altLang="en-US">
                    <a:noFill/>
                  </a:rPr>
                  <a:t> </a:t>
                </a:r>
              </a:p>
            </p:txBody>
          </p:sp>
        </mc:Fallback>
      </mc:AlternateContent>
      <p:pic>
        <p:nvPicPr>
          <p:cNvPr id="2" name="Picture 1">
            <a:extLst>
              <a:ext uri="{FF2B5EF4-FFF2-40B4-BE49-F238E27FC236}">
                <a16:creationId xmlns:a16="http://schemas.microsoft.com/office/drawing/2014/main" id="{8D151B50-1E70-C242-833C-6970D4B55F4B}"/>
              </a:ext>
            </a:extLst>
          </p:cNvPr>
          <p:cNvPicPr>
            <a:picLocks noChangeAspect="1"/>
          </p:cNvPicPr>
          <p:nvPr/>
        </p:nvPicPr>
        <p:blipFill>
          <a:blip r:embed="rId3"/>
          <a:stretch>
            <a:fillRect/>
          </a:stretch>
        </p:blipFill>
        <p:spPr>
          <a:xfrm>
            <a:off x="6883648" y="2048338"/>
            <a:ext cx="2987530" cy="2155775"/>
          </a:xfrm>
          <a:prstGeom prst="rect">
            <a:avLst/>
          </a:prstGeom>
        </p:spPr>
      </p:pic>
      <p:pic>
        <p:nvPicPr>
          <p:cNvPr id="3" name="Picture 2">
            <a:extLst>
              <a:ext uri="{FF2B5EF4-FFF2-40B4-BE49-F238E27FC236}">
                <a16:creationId xmlns:a16="http://schemas.microsoft.com/office/drawing/2014/main" id="{E39610F1-1564-F447-B9CD-A11DB32C2650}"/>
              </a:ext>
            </a:extLst>
          </p:cNvPr>
          <p:cNvPicPr>
            <a:picLocks noChangeAspect="1"/>
          </p:cNvPicPr>
          <p:nvPr/>
        </p:nvPicPr>
        <p:blipFill>
          <a:blip r:embed="rId4"/>
          <a:stretch>
            <a:fillRect/>
          </a:stretch>
        </p:blipFill>
        <p:spPr>
          <a:xfrm>
            <a:off x="6883649" y="4200574"/>
            <a:ext cx="2964193" cy="2155776"/>
          </a:xfrm>
          <a:prstGeom prst="rect">
            <a:avLst/>
          </a:prstGeom>
        </p:spPr>
      </p:pic>
      <p:pic>
        <p:nvPicPr>
          <p:cNvPr id="11" name="Picture 10">
            <a:extLst>
              <a:ext uri="{FF2B5EF4-FFF2-40B4-BE49-F238E27FC236}">
                <a16:creationId xmlns:a16="http://schemas.microsoft.com/office/drawing/2014/main" id="{AF50AAA1-583C-0943-ACFB-0B8596B13D91}"/>
              </a:ext>
            </a:extLst>
          </p:cNvPr>
          <p:cNvPicPr>
            <a:picLocks noChangeAspect="1"/>
          </p:cNvPicPr>
          <p:nvPr/>
        </p:nvPicPr>
        <p:blipFill>
          <a:blip r:embed="rId5"/>
          <a:stretch>
            <a:fillRect/>
          </a:stretch>
        </p:blipFill>
        <p:spPr>
          <a:xfrm>
            <a:off x="1857604" y="2575028"/>
            <a:ext cx="4238396" cy="2870448"/>
          </a:xfrm>
          <a:prstGeom prst="rect">
            <a:avLst/>
          </a:prstGeom>
        </p:spPr>
      </p:pic>
      <p:sp>
        <p:nvSpPr>
          <p:cNvPr id="12" name="TextBox 11">
            <a:extLst>
              <a:ext uri="{FF2B5EF4-FFF2-40B4-BE49-F238E27FC236}">
                <a16:creationId xmlns:a16="http://schemas.microsoft.com/office/drawing/2014/main" id="{B6A53622-4F52-E646-B9D5-27812097B820}"/>
              </a:ext>
            </a:extLst>
          </p:cNvPr>
          <p:cNvSpPr txBox="1"/>
          <p:nvPr/>
        </p:nvSpPr>
        <p:spPr>
          <a:xfrm>
            <a:off x="2567608" y="2293702"/>
            <a:ext cx="3331840" cy="400110"/>
          </a:xfrm>
          <a:prstGeom prst="rect">
            <a:avLst/>
          </a:prstGeom>
          <a:noFill/>
        </p:spPr>
        <p:txBody>
          <a:bodyPr wrap="square" rtlCol="0">
            <a:spAutoFit/>
          </a:bodyPr>
          <a:lstStyle/>
          <a:p>
            <a:pPr algn="ctr"/>
            <a:r>
              <a:rPr lang="en-US" sz="2000" dirty="0">
                <a:solidFill>
                  <a:srgbClr val="3366CC"/>
                </a:solidFill>
                <a:latin typeface="Symbol" pitchFamily="2" charset="2"/>
              </a:rPr>
              <a:t>s</a:t>
            </a:r>
            <a:r>
              <a:rPr lang="en-US" sz="2000" dirty="0">
                <a:solidFill>
                  <a:srgbClr val="3366CC"/>
                </a:solidFill>
              </a:rPr>
              <a:t>(P</a:t>
            </a:r>
            <a:r>
              <a:rPr lang="en-US" sz="2000" baseline="-25000" dirty="0">
                <a:solidFill>
                  <a:srgbClr val="3366CC"/>
                </a:solidFill>
              </a:rPr>
              <a:t>T</a:t>
            </a:r>
            <a:r>
              <a:rPr lang="en-US" sz="2000" dirty="0">
                <a:solidFill>
                  <a:srgbClr val="3366CC"/>
                </a:solidFill>
              </a:rPr>
              <a:t>)/P</a:t>
            </a:r>
            <a:r>
              <a:rPr lang="en-US" sz="2000" baseline="-25000" dirty="0">
                <a:solidFill>
                  <a:srgbClr val="3366CC"/>
                </a:solidFill>
              </a:rPr>
              <a:t>T</a:t>
            </a:r>
            <a:r>
              <a:rPr lang="en-US" sz="2000" dirty="0">
                <a:solidFill>
                  <a:srgbClr val="3366CC"/>
                </a:solidFill>
              </a:rPr>
              <a:t> vs P</a:t>
            </a:r>
            <a:r>
              <a:rPr lang="en-US" sz="2000" baseline="-25000" dirty="0">
                <a:solidFill>
                  <a:srgbClr val="3366CC"/>
                </a:solidFill>
              </a:rPr>
              <a:t>T </a:t>
            </a:r>
            <a:r>
              <a:rPr lang="en-US" sz="2000" dirty="0">
                <a:solidFill>
                  <a:srgbClr val="3366CC"/>
                </a:solidFill>
              </a:rPr>
              <a:t> in BESIII (muon)</a:t>
            </a:r>
            <a:endParaRPr lang="en-US" sz="2000" baseline="-25000" dirty="0">
              <a:solidFill>
                <a:srgbClr val="3366CC"/>
              </a:solidFill>
            </a:endParaRPr>
          </a:p>
        </p:txBody>
      </p:sp>
    </p:spTree>
    <p:extLst>
      <p:ext uri="{BB962C8B-B14F-4D97-AF65-F5344CB8AC3E}">
        <p14:creationId xmlns:p14="http://schemas.microsoft.com/office/powerpoint/2010/main" val="1580954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964C9D-B09F-4F12-A9F2-14738A7347AE}"/>
              </a:ext>
            </a:extLst>
          </p:cNvPr>
          <p:cNvSpPr>
            <a:spLocks noGrp="1"/>
          </p:cNvSpPr>
          <p:nvPr>
            <p:ph type="title"/>
          </p:nvPr>
        </p:nvSpPr>
        <p:spPr/>
        <p:txBody>
          <a:bodyPr/>
          <a:lstStyle/>
          <a:p>
            <a:r>
              <a:rPr lang="zh-CN" altLang="en-US" dirty="0"/>
              <a:t>粒子鉴别（</a:t>
            </a:r>
            <a:r>
              <a:rPr lang="en-US" altLang="zh-CN" dirty="0"/>
              <a:t>PID</a:t>
            </a:r>
            <a:r>
              <a:rPr lang="zh-CN" altLang="en-US" dirty="0"/>
              <a:t>）</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BEE126F-F1B3-4DEF-B310-DECC25CB24D6}"/>
                  </a:ext>
                </a:extLst>
              </p:cNvPr>
              <p:cNvSpPr>
                <a:spLocks noGrp="1"/>
              </p:cNvSpPr>
              <p:nvPr>
                <p:ph idx="1"/>
              </p:nvPr>
            </p:nvSpPr>
            <p:spPr>
              <a:xfrm>
                <a:off x="2152650" y="1270693"/>
                <a:ext cx="7886700" cy="1512452"/>
              </a:xfrm>
            </p:spPr>
            <p:txBody>
              <a:bodyPr>
                <a:normAutofit/>
              </a:bodyPr>
              <a:lstStyle/>
              <a:p>
                <a:r>
                  <a:rPr lang="zh-CN" altLang="en-US" sz="2400" dirty="0"/>
                  <a:t>两个粒子的不变质量：</a:t>
                </a:r>
                <a:endParaRPr lang="en-US" altLang="zh-CN" sz="2400" dirty="0"/>
              </a:p>
              <a:p>
                <a:pPr marL="0" indent="0">
                  <a:buNone/>
                </a:pPr>
                <a14:m>
                  <m:oMathPara xmlns:m="http://schemas.openxmlformats.org/officeDocument/2006/math">
                    <m:oMathParaPr>
                      <m:jc m:val="centerGroup"/>
                    </m:oMathParaPr>
                    <m:oMath xmlns:m="http://schemas.openxmlformats.org/officeDocument/2006/math">
                      <m:sSup>
                        <m:sSupPr>
                          <m:ctrlPr>
                            <a:rPr lang="en-US" altLang="zh-CN" sz="2400" i="1">
                              <a:latin typeface="Cambria Math" panose="02040503050406030204" pitchFamily="18" charset="0"/>
                            </a:rPr>
                          </m:ctrlPr>
                        </m:sSupPr>
                        <m:e>
                          <m:r>
                            <a:rPr lang="en-US" altLang="zh-CN" sz="2400" i="1">
                              <a:latin typeface="Cambria Math"/>
                            </a:rPr>
                            <m:t>𝑀</m:t>
                          </m:r>
                        </m:e>
                        <m:sup>
                          <m:r>
                            <a:rPr lang="en-US" altLang="zh-CN" sz="2400" i="1">
                              <a:latin typeface="Cambria Math"/>
                            </a:rPr>
                            <m:t>2</m:t>
                          </m:r>
                        </m:sup>
                      </m:sSup>
                      <m:r>
                        <a:rPr lang="en-US" altLang="zh-CN" sz="2400" i="1">
                          <a:latin typeface="Cambria Math"/>
                        </a:rPr>
                        <m:t>=</m:t>
                      </m:r>
                      <m:sSubSup>
                        <m:sSubSupPr>
                          <m:ctrlPr>
                            <a:rPr lang="en-US" altLang="zh-CN" sz="2400" i="1">
                              <a:latin typeface="Cambria Math" panose="02040503050406030204" pitchFamily="18" charset="0"/>
                            </a:rPr>
                          </m:ctrlPr>
                        </m:sSubSupPr>
                        <m:e>
                          <m:r>
                            <a:rPr lang="en-US" altLang="zh-CN" sz="2400" i="1">
                              <a:latin typeface="Cambria Math"/>
                            </a:rPr>
                            <m:t>𝑚</m:t>
                          </m:r>
                        </m:e>
                        <m:sub>
                          <m:r>
                            <a:rPr lang="en-US" altLang="zh-CN" sz="2400" i="1">
                              <a:latin typeface="Cambria Math"/>
                            </a:rPr>
                            <m:t>1</m:t>
                          </m:r>
                        </m:sub>
                        <m:sup>
                          <m:r>
                            <a:rPr lang="en-US" altLang="zh-CN" sz="2400" i="1">
                              <a:latin typeface="Cambria Math"/>
                            </a:rPr>
                            <m:t>2</m:t>
                          </m:r>
                        </m:sup>
                      </m:sSubSup>
                      <m:r>
                        <a:rPr lang="en-US" altLang="zh-CN" sz="2400" i="1">
                          <a:latin typeface="Cambria Math"/>
                        </a:rPr>
                        <m:t>+</m:t>
                      </m:r>
                      <m:sSubSup>
                        <m:sSubSupPr>
                          <m:ctrlPr>
                            <a:rPr lang="en-US" altLang="zh-CN" sz="2400" i="1">
                              <a:latin typeface="Cambria Math" panose="02040503050406030204" pitchFamily="18" charset="0"/>
                            </a:rPr>
                          </m:ctrlPr>
                        </m:sSubSupPr>
                        <m:e>
                          <m:r>
                            <a:rPr lang="en-US" altLang="zh-CN" sz="2400" i="1">
                              <a:latin typeface="Cambria Math"/>
                            </a:rPr>
                            <m:t>𝑚</m:t>
                          </m:r>
                        </m:e>
                        <m:sub>
                          <m:r>
                            <a:rPr lang="en-US" altLang="zh-CN" sz="2400" i="1">
                              <a:latin typeface="Cambria Math"/>
                            </a:rPr>
                            <m:t>2</m:t>
                          </m:r>
                        </m:sub>
                        <m:sup>
                          <m:r>
                            <a:rPr lang="en-US" altLang="zh-CN" sz="2400" i="1">
                              <a:latin typeface="Cambria Math"/>
                            </a:rPr>
                            <m:t>2</m:t>
                          </m:r>
                        </m:sup>
                      </m:sSubSup>
                      <m:r>
                        <a:rPr lang="en-US" altLang="zh-CN" sz="2400" i="1">
                          <a:latin typeface="Cambria Math"/>
                        </a:rPr>
                        <m:t>+2(</m:t>
                      </m:r>
                      <m:sSub>
                        <m:sSubPr>
                          <m:ctrlPr>
                            <a:rPr lang="en-US" altLang="zh-CN" sz="2400" i="1">
                              <a:latin typeface="Cambria Math" panose="02040503050406030204" pitchFamily="18" charset="0"/>
                            </a:rPr>
                          </m:ctrlPr>
                        </m:sSubPr>
                        <m:e>
                          <m:r>
                            <a:rPr lang="en-US" altLang="zh-CN" sz="2400" i="1">
                              <a:latin typeface="Cambria Math"/>
                            </a:rPr>
                            <m:t>𝐸</m:t>
                          </m:r>
                        </m:e>
                        <m:sub>
                          <m:r>
                            <a:rPr lang="en-US" altLang="zh-CN" sz="2400" i="1">
                              <a:latin typeface="Cambria Math"/>
                            </a:rPr>
                            <m:t>1</m:t>
                          </m:r>
                        </m:sub>
                      </m:sSub>
                      <m:sSub>
                        <m:sSubPr>
                          <m:ctrlPr>
                            <a:rPr lang="en-US" altLang="zh-CN" sz="2400" i="1">
                              <a:latin typeface="Cambria Math" panose="02040503050406030204" pitchFamily="18" charset="0"/>
                            </a:rPr>
                          </m:ctrlPr>
                        </m:sSubPr>
                        <m:e>
                          <m:r>
                            <a:rPr lang="en-US" altLang="zh-CN" sz="2400" i="1">
                              <a:latin typeface="Cambria Math"/>
                            </a:rPr>
                            <m:t>𝐸</m:t>
                          </m:r>
                        </m:e>
                        <m:sub>
                          <m:r>
                            <a:rPr lang="en-US" altLang="zh-CN" sz="2400" i="1">
                              <a:latin typeface="Cambria Math"/>
                            </a:rPr>
                            <m:t>2</m:t>
                          </m:r>
                        </m:sub>
                      </m:sSub>
                      <m:r>
                        <a:rPr lang="en-US" altLang="zh-CN" sz="2400" i="1">
                          <a:latin typeface="Cambria Math"/>
                        </a:rPr>
                        <m:t>−</m:t>
                      </m:r>
                      <m:sSub>
                        <m:sSubPr>
                          <m:ctrlPr>
                            <a:rPr lang="en-US" altLang="zh-CN" sz="2400" i="1">
                              <a:latin typeface="Cambria Math" panose="02040503050406030204" pitchFamily="18" charset="0"/>
                            </a:rPr>
                          </m:ctrlPr>
                        </m:sSubPr>
                        <m:e>
                          <m:r>
                            <a:rPr lang="en-US" altLang="zh-CN" sz="2400" i="1">
                              <a:latin typeface="Cambria Math"/>
                            </a:rPr>
                            <m:t>𝑝</m:t>
                          </m:r>
                        </m:e>
                        <m:sub>
                          <m:r>
                            <a:rPr lang="en-US" altLang="zh-CN" sz="2400" i="1">
                              <a:latin typeface="Cambria Math"/>
                            </a:rPr>
                            <m:t>1</m:t>
                          </m:r>
                        </m:sub>
                      </m:sSub>
                      <m:sSub>
                        <m:sSubPr>
                          <m:ctrlPr>
                            <a:rPr lang="en-US" altLang="zh-CN" sz="2400" i="1">
                              <a:latin typeface="Cambria Math" panose="02040503050406030204" pitchFamily="18" charset="0"/>
                            </a:rPr>
                          </m:ctrlPr>
                        </m:sSubPr>
                        <m:e>
                          <m:r>
                            <a:rPr lang="en-US" altLang="zh-CN" sz="2400" i="1">
                              <a:latin typeface="Cambria Math"/>
                            </a:rPr>
                            <m:t>𝑝</m:t>
                          </m:r>
                        </m:e>
                        <m:sub>
                          <m:r>
                            <a:rPr lang="en-US" altLang="zh-CN" sz="2400" i="1">
                              <a:latin typeface="Cambria Math"/>
                            </a:rPr>
                            <m:t>2</m:t>
                          </m:r>
                        </m:sub>
                      </m:sSub>
                      <m:r>
                        <a:rPr lang="en-US" altLang="zh-CN" sz="2400" i="1">
                          <a:latin typeface="Cambria Math"/>
                        </a:rPr>
                        <m:t>𝑐𝑜𝑠</m:t>
                      </m:r>
                      <m:r>
                        <a:rPr lang="zh-CN" altLang="en-US" sz="2400" i="1">
                          <a:latin typeface="Cambria Math"/>
                        </a:rPr>
                        <m:t>𝜃</m:t>
                      </m:r>
                      <m:r>
                        <a:rPr lang="en-US" altLang="zh-CN" sz="2400" i="1">
                          <a:latin typeface="Cambria Math"/>
                        </a:rPr>
                        <m:t>)</m:t>
                      </m:r>
                    </m:oMath>
                  </m:oMathPara>
                </a14:m>
                <a:endParaRPr lang="en-US" altLang="zh-CN" sz="2400" dirty="0"/>
              </a:p>
            </p:txBody>
          </p:sp>
        </mc:Choice>
        <mc:Fallback xmlns="">
          <p:sp>
            <p:nvSpPr>
              <p:cNvPr id="3" name="内容占位符 2">
                <a:extLst>
                  <a:ext uri="{FF2B5EF4-FFF2-40B4-BE49-F238E27FC236}">
                    <a16:creationId xmlns:a16="http://schemas.microsoft.com/office/drawing/2014/main" id="{3BEE126F-F1B3-4DEF-B310-DECC25CB24D6}"/>
                  </a:ext>
                </a:extLst>
              </p:cNvPr>
              <p:cNvSpPr>
                <a:spLocks noGrp="1" noRot="1" noChangeAspect="1" noMove="1" noResize="1" noEditPoints="1" noAdjustHandles="1" noChangeArrowheads="1" noChangeShapeType="1" noTextEdit="1"/>
              </p:cNvSpPr>
              <p:nvPr>
                <p:ph idx="1"/>
              </p:nvPr>
            </p:nvSpPr>
            <p:spPr>
              <a:xfrm>
                <a:off x="2152650" y="1270693"/>
                <a:ext cx="7886700" cy="1512452"/>
              </a:xfrm>
              <a:blipFill>
                <a:blip r:embed="rId2"/>
                <a:stretch>
                  <a:fillRect l="-1005" t="-481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64F4F4A3-AC55-4CE7-824A-50E22C3766EC}"/>
              </a:ext>
            </a:extLst>
          </p:cNvPr>
          <p:cNvSpPr>
            <a:spLocks noGrp="1"/>
          </p:cNvSpPr>
          <p:nvPr>
            <p:ph type="sldNum" sz="quarter" idx="12"/>
          </p:nvPr>
        </p:nvSpPr>
        <p:spPr/>
        <p:txBody>
          <a:bodyPr/>
          <a:lstStyle/>
          <a:p>
            <a:fld id="{1BAA3CCC-AEAD-499B-A09D-D44B97A7834C}" type="slidenum">
              <a:rPr lang="zh-CN" altLang="en-US" smtClean="0"/>
              <a:pPr/>
              <a:t>65</a:t>
            </a:fld>
            <a:endParaRPr lang="zh-CN" altLang="en-US" dirty="0"/>
          </a:p>
        </p:txBody>
      </p:sp>
      <p:pic>
        <p:nvPicPr>
          <p:cNvPr id="5" name="图片 4">
            <a:extLst>
              <a:ext uri="{FF2B5EF4-FFF2-40B4-BE49-F238E27FC236}">
                <a16:creationId xmlns:a16="http://schemas.microsoft.com/office/drawing/2014/main" id="{E16F4DE1-A9D8-403F-91A7-A4636AD6B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997" y="2204865"/>
            <a:ext cx="2667976" cy="1204055"/>
          </a:xfrm>
          <a:prstGeom prst="rect">
            <a:avLst/>
          </a:prstGeom>
        </p:spPr>
      </p:pic>
      <p:pic>
        <p:nvPicPr>
          <p:cNvPr id="6" name="图片 5">
            <a:extLst>
              <a:ext uri="{FF2B5EF4-FFF2-40B4-BE49-F238E27FC236}">
                <a16:creationId xmlns:a16="http://schemas.microsoft.com/office/drawing/2014/main" id="{6D4D8444-F16A-4D69-85B4-9F31703B78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056" y="4343090"/>
            <a:ext cx="2700300" cy="1938502"/>
          </a:xfrm>
          <a:prstGeom prst="rect">
            <a:avLst/>
          </a:prstGeom>
        </p:spPr>
      </p:pic>
      <p:pic>
        <p:nvPicPr>
          <p:cNvPr id="7" name="图片 6">
            <a:extLst>
              <a:ext uri="{FF2B5EF4-FFF2-40B4-BE49-F238E27FC236}">
                <a16:creationId xmlns:a16="http://schemas.microsoft.com/office/drawing/2014/main" id="{68C34C69-08BF-4D23-8283-B38E198F58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7338" y="4372596"/>
            <a:ext cx="2754306" cy="1977271"/>
          </a:xfrm>
          <a:prstGeom prst="rect">
            <a:avLst/>
          </a:prstGeom>
        </p:spPr>
      </p:pic>
      <p:sp>
        <p:nvSpPr>
          <p:cNvPr id="9" name="TextBox 9">
            <a:extLst>
              <a:ext uri="{FF2B5EF4-FFF2-40B4-BE49-F238E27FC236}">
                <a16:creationId xmlns:a16="http://schemas.microsoft.com/office/drawing/2014/main" id="{D4F446A0-B8C5-453D-91AF-05B6FB7E6892}"/>
              </a:ext>
            </a:extLst>
          </p:cNvPr>
          <p:cNvSpPr txBox="1"/>
          <p:nvPr/>
        </p:nvSpPr>
        <p:spPr>
          <a:xfrm>
            <a:off x="3898695" y="5012260"/>
            <a:ext cx="1107996" cy="323165"/>
          </a:xfrm>
          <a:prstGeom prst="rect">
            <a:avLst/>
          </a:prstGeom>
          <a:noFill/>
        </p:spPr>
        <p:txBody>
          <a:bodyPr wrap="none" rtlCol="0">
            <a:spAutoFit/>
          </a:bodyPr>
          <a:lstStyle/>
          <a:p>
            <a:r>
              <a:rPr lang="en-US" altLang="zh-CN" sz="1500" dirty="0"/>
              <a:t>without PID</a:t>
            </a:r>
            <a:endParaRPr lang="zh-CN" altLang="en-US" sz="1500" dirty="0"/>
          </a:p>
        </p:txBody>
      </p:sp>
      <p:sp>
        <p:nvSpPr>
          <p:cNvPr id="10" name="TextBox 9">
            <a:extLst>
              <a:ext uri="{FF2B5EF4-FFF2-40B4-BE49-F238E27FC236}">
                <a16:creationId xmlns:a16="http://schemas.microsoft.com/office/drawing/2014/main" id="{BB1DF3B8-297A-48AC-96D5-339E58C82326}"/>
              </a:ext>
            </a:extLst>
          </p:cNvPr>
          <p:cNvSpPr txBox="1"/>
          <p:nvPr/>
        </p:nvSpPr>
        <p:spPr>
          <a:xfrm>
            <a:off x="8167884" y="4869132"/>
            <a:ext cx="841897" cy="323165"/>
          </a:xfrm>
          <a:prstGeom prst="rect">
            <a:avLst/>
          </a:prstGeom>
          <a:noFill/>
        </p:spPr>
        <p:txBody>
          <a:bodyPr wrap="none" rtlCol="0">
            <a:spAutoFit/>
          </a:bodyPr>
          <a:lstStyle/>
          <a:p>
            <a:r>
              <a:rPr lang="en-US" altLang="zh-CN" sz="1500" dirty="0"/>
              <a:t>with PID</a:t>
            </a:r>
            <a:endParaRPr lang="zh-CN" altLang="en-US" sz="1500" dirty="0"/>
          </a:p>
        </p:txBody>
      </p:sp>
      <p:sp>
        <p:nvSpPr>
          <p:cNvPr id="11" name="右箭头 18">
            <a:extLst>
              <a:ext uri="{FF2B5EF4-FFF2-40B4-BE49-F238E27FC236}">
                <a16:creationId xmlns:a16="http://schemas.microsoft.com/office/drawing/2014/main" id="{82016A31-4EEA-486F-B7B7-379C6456F9F5}"/>
              </a:ext>
            </a:extLst>
          </p:cNvPr>
          <p:cNvSpPr/>
          <p:nvPr/>
        </p:nvSpPr>
        <p:spPr>
          <a:xfrm>
            <a:off x="5798202" y="5122022"/>
            <a:ext cx="513245" cy="26104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35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3C52C3B-158E-6B4C-9411-BD76F840CB59}"/>
                  </a:ext>
                </a:extLst>
              </p:cNvPr>
              <p:cNvSpPr/>
              <p:nvPr/>
            </p:nvSpPr>
            <p:spPr>
              <a:xfrm>
                <a:off x="3503713" y="3887000"/>
                <a:ext cx="5621491" cy="369332"/>
              </a:xfrm>
              <a:prstGeom prst="rect">
                <a:avLst/>
              </a:prstGeom>
            </p:spPr>
            <p:txBody>
              <a:bodyPr wrap="square">
                <a:spAutoFit/>
              </a:bodyPr>
              <a:lstStyle/>
              <a:p>
                <a14:m>
                  <m:oMath xmlns:m="http://schemas.openxmlformats.org/officeDocument/2006/math">
                    <m:r>
                      <a:rPr lang="zh-CN" altLang="en-US" i="1">
                        <a:solidFill>
                          <a:schemeClr val="accent1"/>
                        </a:solidFill>
                        <a:latin typeface="Cambria Math"/>
                      </a:rPr>
                      <m:t>𝜙</m:t>
                    </m:r>
                    <m:r>
                      <a:rPr lang="zh-CN" altLang="en-US" i="1">
                        <a:solidFill>
                          <a:schemeClr val="accent1"/>
                        </a:solidFill>
                        <a:latin typeface="Cambria Math"/>
                      </a:rPr>
                      <m:t>→</m:t>
                    </m:r>
                    <m:sSup>
                      <m:sSupPr>
                        <m:ctrlPr>
                          <a:rPr lang="en-US" altLang="zh-CN" i="1">
                            <a:solidFill>
                              <a:schemeClr val="accent1"/>
                            </a:solidFill>
                            <a:latin typeface="Cambria Math" panose="02040503050406030204" pitchFamily="18" charset="0"/>
                          </a:rPr>
                        </m:ctrlPr>
                      </m:sSupPr>
                      <m:e>
                        <m:r>
                          <a:rPr lang="en-US" altLang="zh-CN" i="1">
                            <a:solidFill>
                              <a:schemeClr val="accent1"/>
                            </a:solidFill>
                            <a:latin typeface="Cambria Math"/>
                          </a:rPr>
                          <m:t>𝐾</m:t>
                        </m:r>
                      </m:e>
                      <m:sup>
                        <m:r>
                          <a:rPr lang="en-US" altLang="zh-CN" i="1">
                            <a:solidFill>
                              <a:schemeClr val="accent1"/>
                            </a:solidFill>
                            <a:latin typeface="Cambria Math"/>
                          </a:rPr>
                          <m:t>+</m:t>
                        </m:r>
                      </m:sup>
                    </m:sSup>
                    <m:sSup>
                      <m:sSupPr>
                        <m:ctrlPr>
                          <a:rPr lang="en-US" altLang="zh-CN" i="1">
                            <a:solidFill>
                              <a:schemeClr val="accent1"/>
                            </a:solidFill>
                            <a:latin typeface="Cambria Math" panose="02040503050406030204" pitchFamily="18" charset="0"/>
                          </a:rPr>
                        </m:ctrlPr>
                      </m:sSupPr>
                      <m:e>
                        <m:r>
                          <a:rPr lang="en-US" altLang="zh-CN" i="1">
                            <a:solidFill>
                              <a:schemeClr val="accent1"/>
                            </a:solidFill>
                            <a:latin typeface="Cambria Math"/>
                          </a:rPr>
                          <m:t>𝐾</m:t>
                        </m:r>
                      </m:e>
                      <m:sup>
                        <m:r>
                          <a:rPr lang="en-US" altLang="zh-CN" i="1">
                            <a:solidFill>
                              <a:schemeClr val="accent1"/>
                            </a:solidFill>
                            <a:latin typeface="Cambria Math"/>
                          </a:rPr>
                          <m:t>−</m:t>
                        </m:r>
                      </m:sup>
                    </m:sSup>
                  </m:oMath>
                </a14:m>
                <a:r>
                  <a:rPr lang="zh-CN" altLang="en-US" dirty="0">
                    <a:solidFill>
                      <a:schemeClr val="accent1"/>
                    </a:solidFill>
                    <a:latin typeface="SimHei" panose="02010609060101010101" pitchFamily="49" charset="-122"/>
                    <a:ea typeface="SimHei" panose="02010609060101010101" pitchFamily="49" charset="-122"/>
                  </a:rPr>
                  <a:t>不变质量的比较 </a:t>
                </a:r>
                <a:r>
                  <a:rPr lang="en-US" altLang="zh-CN" sz="1600" dirty="0">
                    <a:solidFill>
                      <a:schemeClr val="accent1"/>
                    </a:solidFill>
                  </a:rPr>
                  <a:t>(</a:t>
                </a:r>
                <a:r>
                  <a:rPr lang="zh-CN" altLang="en-US" sz="1600" dirty="0">
                    <a:solidFill>
                      <a:schemeClr val="accent1"/>
                    </a:solidFill>
                  </a:rPr>
                  <a:t>数据中 </a:t>
                </a:r>
                <a:r>
                  <a:rPr lang="en-US" altLang="zh-CN" sz="1600" dirty="0">
                    <a:solidFill>
                      <a:schemeClr val="accent1"/>
                    </a:solidFill>
                  </a:rPr>
                  <a:t>Inclusive</a:t>
                </a:r>
                <a:r>
                  <a:rPr lang="zh-CN" altLang="en-US" sz="1600" dirty="0">
                    <a:solidFill>
                      <a:schemeClr val="accent1"/>
                    </a:solidFill>
                  </a:rPr>
                  <a:t> </a:t>
                </a:r>
                <a14:m>
                  <m:oMath xmlns:m="http://schemas.openxmlformats.org/officeDocument/2006/math">
                    <m:r>
                      <a:rPr lang="zh-CN" altLang="en-US" sz="1600" i="1">
                        <a:solidFill>
                          <a:schemeClr val="accent1"/>
                        </a:solidFill>
                        <a:latin typeface="Cambria Math"/>
                      </a:rPr>
                      <m:t>𝜙</m:t>
                    </m:r>
                    <m:r>
                      <a:rPr lang="zh-CN" altLang="en-US" sz="1600" i="1">
                        <a:solidFill>
                          <a:schemeClr val="accent1"/>
                        </a:solidFill>
                        <a:latin typeface="Cambria Math"/>
                      </a:rPr>
                      <m:t>→</m:t>
                    </m:r>
                    <m:sSup>
                      <m:sSupPr>
                        <m:ctrlPr>
                          <a:rPr lang="en-US" altLang="zh-CN" sz="1600" i="1">
                            <a:solidFill>
                              <a:schemeClr val="accent1"/>
                            </a:solidFill>
                            <a:latin typeface="Cambria Math" panose="02040503050406030204" pitchFamily="18" charset="0"/>
                          </a:rPr>
                        </m:ctrlPr>
                      </m:sSupPr>
                      <m:e>
                        <m:r>
                          <a:rPr lang="en-US" altLang="zh-CN" sz="1600" i="1">
                            <a:solidFill>
                              <a:schemeClr val="accent1"/>
                            </a:solidFill>
                            <a:latin typeface="Cambria Math"/>
                          </a:rPr>
                          <m:t>𝐾</m:t>
                        </m:r>
                      </m:e>
                      <m:sup>
                        <m:r>
                          <a:rPr lang="en-US" altLang="zh-CN" sz="1600" i="1">
                            <a:solidFill>
                              <a:schemeClr val="accent1"/>
                            </a:solidFill>
                            <a:latin typeface="Cambria Math"/>
                          </a:rPr>
                          <m:t>+</m:t>
                        </m:r>
                      </m:sup>
                    </m:sSup>
                    <m:sSup>
                      <m:sSupPr>
                        <m:ctrlPr>
                          <a:rPr lang="en-US" altLang="zh-CN" sz="1600" i="1">
                            <a:solidFill>
                              <a:schemeClr val="accent1"/>
                            </a:solidFill>
                            <a:latin typeface="Cambria Math" panose="02040503050406030204" pitchFamily="18" charset="0"/>
                          </a:rPr>
                        </m:ctrlPr>
                      </m:sSupPr>
                      <m:e>
                        <m:r>
                          <a:rPr lang="en-US" altLang="zh-CN" sz="1600" i="1">
                            <a:solidFill>
                              <a:schemeClr val="accent1"/>
                            </a:solidFill>
                            <a:latin typeface="Cambria Math"/>
                          </a:rPr>
                          <m:t>𝐾</m:t>
                        </m:r>
                      </m:e>
                      <m:sup>
                        <m:r>
                          <a:rPr lang="en-US" altLang="zh-CN" sz="1600" i="1">
                            <a:solidFill>
                              <a:schemeClr val="accent1"/>
                            </a:solidFill>
                            <a:latin typeface="Cambria Math"/>
                          </a:rPr>
                          <m:t>−</m:t>
                        </m:r>
                      </m:sup>
                    </m:sSup>
                  </m:oMath>
                </a14:m>
                <a:r>
                  <a:rPr lang="en-US" altLang="zh-CN" sz="1600" dirty="0">
                    <a:solidFill>
                      <a:schemeClr val="accent1"/>
                    </a:solidFill>
                  </a:rPr>
                  <a:t>)</a:t>
                </a:r>
                <a:endParaRPr lang="zh-CN" altLang="en-US" sz="1600" dirty="0">
                  <a:solidFill>
                    <a:schemeClr val="accent1"/>
                  </a:solidFill>
                </a:endParaRPr>
              </a:p>
            </p:txBody>
          </p:sp>
        </mc:Choice>
        <mc:Fallback xmlns="">
          <p:sp>
            <p:nvSpPr>
              <p:cNvPr id="12" name="Rectangle 11">
                <a:extLst>
                  <a:ext uri="{FF2B5EF4-FFF2-40B4-BE49-F238E27FC236}">
                    <a16:creationId xmlns:a16="http://schemas.microsoft.com/office/drawing/2014/main" id="{A3C52C3B-158E-6B4C-9411-BD76F840CB59}"/>
                  </a:ext>
                </a:extLst>
              </p:cNvPr>
              <p:cNvSpPr>
                <a:spLocks noRot="1" noChangeAspect="1" noMove="1" noResize="1" noEditPoints="1" noAdjustHandles="1" noChangeArrowheads="1" noChangeShapeType="1" noTextEdit="1"/>
              </p:cNvSpPr>
              <p:nvPr/>
            </p:nvSpPr>
            <p:spPr>
              <a:xfrm>
                <a:off x="3503713" y="3887000"/>
                <a:ext cx="5621491" cy="369332"/>
              </a:xfrm>
              <a:prstGeom prst="rect">
                <a:avLst/>
              </a:prstGeom>
              <a:blipFill>
                <a:blip r:embed="rId6"/>
                <a:stretch>
                  <a:fillRect l="-325" t="-13333" b="-2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75865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6C1FB-E89E-AE40-8A08-0221F4F7CDBC}"/>
              </a:ext>
            </a:extLst>
          </p:cNvPr>
          <p:cNvSpPr>
            <a:spLocks noGrp="1"/>
          </p:cNvSpPr>
          <p:nvPr>
            <p:ph type="title"/>
          </p:nvPr>
        </p:nvSpPr>
        <p:spPr/>
        <p:txBody>
          <a:bodyPr/>
          <a:lstStyle/>
          <a:p>
            <a:r>
              <a:rPr lang="zh-CN" altLang="en-US" dirty="0"/>
              <a:t>带电强子鉴别</a:t>
            </a:r>
            <a:endParaRPr lang="en-US" dirty="0"/>
          </a:p>
        </p:txBody>
      </p:sp>
      <p:sp>
        <p:nvSpPr>
          <p:cNvPr id="3" name="Content Placeholder 2">
            <a:extLst>
              <a:ext uri="{FF2B5EF4-FFF2-40B4-BE49-F238E27FC236}">
                <a16:creationId xmlns:a16="http://schemas.microsoft.com/office/drawing/2014/main" id="{8943066D-6FC8-3541-9F4E-122E3D8C9246}"/>
              </a:ext>
            </a:extLst>
          </p:cNvPr>
          <p:cNvSpPr>
            <a:spLocks noGrp="1"/>
          </p:cNvSpPr>
          <p:nvPr>
            <p:ph idx="1"/>
          </p:nvPr>
        </p:nvSpPr>
        <p:spPr>
          <a:xfrm>
            <a:off x="746720" y="1262211"/>
            <a:ext cx="8229600" cy="720080"/>
          </a:xfrm>
        </p:spPr>
        <p:txBody>
          <a:bodyPr/>
          <a:lstStyle/>
          <a:p>
            <a:r>
              <a:rPr lang="zh-CN" altLang="en-US" dirty="0"/>
              <a:t>联合</a:t>
            </a:r>
            <a:r>
              <a:rPr lang="en-US" altLang="zh-CN" dirty="0" err="1"/>
              <a:t>dE</a:t>
            </a:r>
            <a:r>
              <a:rPr lang="en-US" altLang="zh-CN" dirty="0"/>
              <a:t>/dx</a:t>
            </a:r>
            <a:r>
              <a:rPr lang="zh-CN" altLang="en-US" dirty="0"/>
              <a:t>及</a:t>
            </a:r>
            <a:r>
              <a:rPr lang="en-US" altLang="zh-CN" dirty="0"/>
              <a:t>TOF</a:t>
            </a:r>
            <a:endParaRPr lang="en-US" dirty="0"/>
          </a:p>
        </p:txBody>
      </p:sp>
      <p:sp>
        <p:nvSpPr>
          <p:cNvPr id="4" name="Slide Number Placeholder 3">
            <a:extLst>
              <a:ext uri="{FF2B5EF4-FFF2-40B4-BE49-F238E27FC236}">
                <a16:creationId xmlns:a16="http://schemas.microsoft.com/office/drawing/2014/main" id="{53E4365F-9B30-1D4C-8CE4-3F0490E405FD}"/>
              </a:ext>
            </a:extLst>
          </p:cNvPr>
          <p:cNvSpPr>
            <a:spLocks noGrp="1"/>
          </p:cNvSpPr>
          <p:nvPr>
            <p:ph type="sldNum" sz="quarter" idx="12"/>
          </p:nvPr>
        </p:nvSpPr>
        <p:spPr/>
        <p:txBody>
          <a:bodyPr/>
          <a:lstStyle/>
          <a:p>
            <a:fld id="{0C913308-F349-4B6D-A68A-DD1791B4A57B}" type="slidenum">
              <a:rPr lang="zh-CN" altLang="en-US" smtClean="0"/>
              <a:pPr/>
              <a:t>66</a:t>
            </a:fld>
            <a:endParaRPr lang="zh-CN" altLang="en-US" dirty="0"/>
          </a:p>
        </p:txBody>
      </p:sp>
      <p:pic>
        <p:nvPicPr>
          <p:cNvPr id="5" name="图片 4">
            <a:extLst>
              <a:ext uri="{FF2B5EF4-FFF2-40B4-BE49-F238E27FC236}">
                <a16:creationId xmlns:a16="http://schemas.microsoft.com/office/drawing/2014/main" id="{B24520CE-4957-444E-B537-D20705729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432" y="2780929"/>
            <a:ext cx="4931549" cy="3541322"/>
          </a:xfrm>
          <a:prstGeom prst="rect">
            <a:avLst/>
          </a:prstGeom>
        </p:spPr>
      </p:pic>
      <p:pic>
        <p:nvPicPr>
          <p:cNvPr id="6" name="图片 17">
            <a:extLst>
              <a:ext uri="{FF2B5EF4-FFF2-40B4-BE49-F238E27FC236}">
                <a16:creationId xmlns:a16="http://schemas.microsoft.com/office/drawing/2014/main" id="{B793AEAE-F288-A246-9FE4-10DB5F1A6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31" y="2780929"/>
            <a:ext cx="4881071" cy="3505075"/>
          </a:xfrm>
          <a:prstGeom prst="rect">
            <a:avLst/>
          </a:prstGeom>
        </p:spPr>
      </p:pic>
      <p:pic>
        <p:nvPicPr>
          <p:cNvPr id="7" name="图片 5">
            <a:extLst>
              <a:ext uri="{FF2B5EF4-FFF2-40B4-BE49-F238E27FC236}">
                <a16:creationId xmlns:a16="http://schemas.microsoft.com/office/drawing/2014/main" id="{9483EA98-8454-3A4F-BBA1-0275E4BF6E72}"/>
              </a:ext>
            </a:extLst>
          </p:cNvPr>
          <p:cNvPicPr>
            <a:picLocks noChangeAspect="1"/>
          </p:cNvPicPr>
          <p:nvPr/>
        </p:nvPicPr>
        <p:blipFill>
          <a:blip r:embed="rId4" cstate="print"/>
          <a:stretch>
            <a:fillRect/>
          </a:stretch>
        </p:blipFill>
        <p:spPr>
          <a:xfrm>
            <a:off x="2639616" y="2298329"/>
            <a:ext cx="1562100" cy="482600"/>
          </a:xfrm>
          <a:prstGeom prst="rect">
            <a:avLst/>
          </a:prstGeom>
          <a:solidFill>
            <a:schemeClr val="accent1"/>
          </a:solidFill>
          <a:ln>
            <a:noFill/>
          </a:ln>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BD6CC5C-71B0-BD44-A0AE-F000EA12A7F8}"/>
                  </a:ext>
                </a:extLst>
              </p:cNvPr>
              <p:cNvSpPr/>
              <p:nvPr/>
            </p:nvSpPr>
            <p:spPr>
              <a:xfrm>
                <a:off x="7676868" y="2038475"/>
                <a:ext cx="2598904" cy="10470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000" i="1">
                          <a:solidFill>
                            <a:srgbClr val="00B050"/>
                          </a:solidFill>
                          <a:latin typeface="Cambria Math"/>
                        </a:rPr>
                        <m:t>𝛽</m:t>
                      </m:r>
                      <m:r>
                        <a:rPr lang="en-US" altLang="zh-CN" sz="2000" i="1">
                          <a:latin typeface="Cambria Math"/>
                        </a:rPr>
                        <m:t>=</m:t>
                      </m:r>
                      <m:f>
                        <m:fPr>
                          <m:ctrlPr>
                            <a:rPr lang="en-US" altLang="zh-CN" sz="2000" i="1">
                              <a:latin typeface="Cambria Math" panose="02040503050406030204" pitchFamily="18" charset="0"/>
                            </a:rPr>
                          </m:ctrlPr>
                        </m:fPr>
                        <m:num>
                          <m:r>
                            <a:rPr lang="en-US" altLang="zh-CN" sz="2000" i="1">
                              <a:latin typeface="Cambria Math"/>
                            </a:rPr>
                            <m:t>𝑝</m:t>
                          </m:r>
                          <m:r>
                            <a:rPr lang="en-US" altLang="zh-CN" sz="2000" i="1">
                              <a:latin typeface="Cambria Math"/>
                              <a:ea typeface="Cambria Math"/>
                            </a:rPr>
                            <m:t>∙</m:t>
                          </m:r>
                          <m:r>
                            <a:rPr lang="en-US" altLang="zh-CN" sz="2000" i="1">
                              <a:latin typeface="Cambria Math"/>
                              <a:ea typeface="Cambria Math"/>
                            </a:rPr>
                            <m:t>𝑐</m:t>
                          </m:r>
                        </m:num>
                        <m:den>
                          <m:r>
                            <a:rPr lang="en-US" altLang="zh-CN" sz="2000" i="1">
                              <a:latin typeface="Cambria Math"/>
                            </a:rPr>
                            <m:t>𝐸</m:t>
                          </m:r>
                        </m:den>
                      </m:f>
                      <m:r>
                        <a:rPr lang="en-US" altLang="zh-CN" sz="2000" i="1">
                          <a:latin typeface="Cambria Math"/>
                        </a:rPr>
                        <m:t>=</m:t>
                      </m:r>
                      <m:box>
                        <m:boxPr>
                          <m:ctrlPr>
                            <a:rPr lang="en-US" altLang="zh-CN" sz="2000" i="1">
                              <a:latin typeface="Cambria Math" panose="02040503050406030204" pitchFamily="18" charset="0"/>
                            </a:rPr>
                          </m:ctrlPr>
                        </m:boxPr>
                        <m:e>
                          <m:argPr>
                            <m:argSz m:val="-1"/>
                          </m:argPr>
                          <m:f>
                            <m:fPr>
                              <m:ctrlPr>
                                <a:rPr lang="en-US" altLang="zh-CN" sz="2000" i="1">
                                  <a:latin typeface="Cambria Math" panose="02040503050406030204" pitchFamily="18" charset="0"/>
                                </a:rPr>
                              </m:ctrlPr>
                            </m:fPr>
                            <m:num>
                              <m:r>
                                <a:rPr lang="en-US" altLang="zh-CN" sz="2000" i="1">
                                  <a:latin typeface="Cambria Math"/>
                                </a:rPr>
                                <m:t>1</m:t>
                              </m:r>
                            </m:num>
                            <m:den>
                              <m:rad>
                                <m:radPr>
                                  <m:degHide m:val="on"/>
                                  <m:ctrlPr>
                                    <a:rPr lang="en-US" altLang="zh-CN" sz="2000" i="1">
                                      <a:latin typeface="Cambria Math" panose="02040503050406030204" pitchFamily="18" charset="0"/>
                                    </a:rPr>
                                  </m:ctrlPr>
                                </m:radPr>
                                <m:deg/>
                                <m:e>
                                  <m:sSup>
                                    <m:sSupPr>
                                      <m:ctrlPr>
                                        <a:rPr lang="en-US" altLang="zh-CN" sz="2000" i="1">
                                          <a:latin typeface="Cambria Math" panose="02040503050406030204" pitchFamily="18" charset="0"/>
                                        </a:rPr>
                                      </m:ctrlPr>
                                    </m:sSupPr>
                                    <m:e>
                                      <m:d>
                                        <m:dPr>
                                          <m:ctrlPr>
                                            <a:rPr lang="en-US" altLang="zh-CN" sz="2000" i="1">
                                              <a:latin typeface="Cambria Math" panose="02040503050406030204" pitchFamily="18" charset="0"/>
                                            </a:rPr>
                                          </m:ctrlPr>
                                        </m:dPr>
                                        <m:e>
                                          <m:box>
                                            <m:boxPr>
                                              <m:ctrlPr>
                                                <a:rPr lang="en-US" altLang="zh-CN" sz="2000" i="1">
                                                  <a:latin typeface="Cambria Math" panose="02040503050406030204" pitchFamily="18" charset="0"/>
                                                </a:rPr>
                                              </m:ctrlPr>
                                            </m:boxPr>
                                            <m:e>
                                              <m:argPr>
                                                <m:argSz m:val="-1"/>
                                              </m:argPr>
                                              <m:f>
                                                <m:fPr>
                                                  <m:ctrlPr>
                                                    <a:rPr lang="en-US" altLang="zh-CN" sz="2000" i="1">
                                                      <a:latin typeface="Cambria Math" panose="02040503050406030204" pitchFamily="18" charset="0"/>
                                                    </a:rPr>
                                                  </m:ctrlPr>
                                                </m:fPr>
                                                <m:num>
                                                  <m:r>
                                                    <a:rPr lang="en-US" altLang="zh-CN" sz="2000" i="1">
                                                      <a:solidFill>
                                                        <a:srgbClr val="FF0000"/>
                                                      </a:solidFill>
                                                      <a:latin typeface="Cambria Math"/>
                                                    </a:rPr>
                                                    <m:t>𝑚</m:t>
                                                  </m:r>
                                                  <m:r>
                                                    <a:rPr lang="en-US" altLang="zh-CN" sz="2000" i="1">
                                                      <a:latin typeface="Cambria Math"/>
                                                      <a:ea typeface="Cambria Math"/>
                                                    </a:rPr>
                                                    <m:t>∙</m:t>
                                                  </m:r>
                                                  <m:r>
                                                    <a:rPr lang="en-US" altLang="zh-CN" sz="2000" i="1">
                                                      <a:latin typeface="Cambria Math"/>
                                                      <a:ea typeface="Cambria Math"/>
                                                    </a:rPr>
                                                    <m:t>𝑐</m:t>
                                                  </m:r>
                                                </m:num>
                                                <m:den>
                                                  <m:r>
                                                    <a:rPr lang="en-US" altLang="zh-CN" sz="2000" i="1">
                                                      <a:solidFill>
                                                        <a:srgbClr val="0000FF"/>
                                                      </a:solidFill>
                                                      <a:latin typeface="Cambria Math"/>
                                                    </a:rPr>
                                                    <m:t>𝑝</m:t>
                                                  </m:r>
                                                </m:den>
                                              </m:f>
                                            </m:e>
                                          </m:box>
                                        </m:e>
                                      </m:d>
                                    </m:e>
                                    <m:sup>
                                      <m:r>
                                        <a:rPr lang="en-US" altLang="zh-CN" sz="2000" i="1">
                                          <a:latin typeface="Cambria Math"/>
                                        </a:rPr>
                                        <m:t>2</m:t>
                                      </m:r>
                                    </m:sup>
                                  </m:sSup>
                                  <m:r>
                                    <a:rPr lang="en-US" altLang="zh-CN" sz="2000" i="1">
                                      <a:latin typeface="Cambria Math"/>
                                    </a:rPr>
                                    <m:t>+1</m:t>
                                  </m:r>
                                </m:e>
                              </m:rad>
                            </m:den>
                          </m:f>
                        </m:e>
                      </m:box>
                    </m:oMath>
                  </m:oMathPara>
                </a14:m>
                <a:endParaRPr lang="en-US" sz="2000" dirty="0"/>
              </a:p>
            </p:txBody>
          </p:sp>
        </mc:Choice>
        <mc:Fallback xmlns="">
          <p:sp>
            <p:nvSpPr>
              <p:cNvPr id="9" name="Rectangle 8">
                <a:extLst>
                  <a:ext uri="{FF2B5EF4-FFF2-40B4-BE49-F238E27FC236}">
                    <a16:creationId xmlns:a16="http://schemas.microsoft.com/office/drawing/2014/main" id="{BBD6CC5C-71B0-BD44-A0AE-F000EA12A7F8}"/>
                  </a:ext>
                </a:extLst>
              </p:cNvPr>
              <p:cNvSpPr>
                <a:spLocks noRot="1" noChangeAspect="1" noMove="1" noResize="1" noEditPoints="1" noAdjustHandles="1" noChangeArrowheads="1" noChangeShapeType="1" noTextEdit="1"/>
              </p:cNvSpPr>
              <p:nvPr/>
            </p:nvSpPr>
            <p:spPr>
              <a:xfrm>
                <a:off x="7676868" y="2038475"/>
                <a:ext cx="2598904" cy="1047018"/>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58608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6D2FE69-190E-42DC-8D64-9F5DA03DA6F4}"/>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C39E92B1-636A-49C7-ABB3-9DE1B61B9BD7}"/>
              </a:ext>
            </a:extLst>
          </p:cNvPr>
          <p:cNvSpPr>
            <a:spLocks noGrp="1"/>
          </p:cNvSpPr>
          <p:nvPr>
            <p:ph type="sldNum" sz="quarter" idx="12"/>
          </p:nvPr>
        </p:nvSpPr>
        <p:spPr/>
        <p:txBody>
          <a:bodyPr/>
          <a:lstStyle/>
          <a:p>
            <a:fld id="{0C913308-F349-4B6D-A68A-DD1791B4A57B}" type="slidenum">
              <a:rPr lang="zh-CN" altLang="en-US" smtClean="0"/>
              <a:pPr/>
              <a:t>67</a:t>
            </a:fld>
            <a:endParaRPr lang="zh-CN" altLang="en-US" dirty="0"/>
          </a:p>
        </p:txBody>
      </p:sp>
      <p:pic>
        <p:nvPicPr>
          <p:cNvPr id="6" name="图片 5">
            <a:extLst>
              <a:ext uri="{FF2B5EF4-FFF2-40B4-BE49-F238E27FC236}">
                <a16:creationId xmlns:a16="http://schemas.microsoft.com/office/drawing/2014/main" id="{96733560-4B99-47F2-93FF-9144488DC415}"/>
              </a:ext>
            </a:extLst>
          </p:cNvPr>
          <p:cNvPicPr>
            <a:picLocks noChangeAspect="1"/>
          </p:cNvPicPr>
          <p:nvPr/>
        </p:nvPicPr>
        <p:blipFill rotWithShape="1">
          <a:blip r:embed="rId3"/>
          <a:srcRect b="31062"/>
          <a:stretch/>
        </p:blipFill>
        <p:spPr>
          <a:xfrm>
            <a:off x="2063553" y="1340768"/>
            <a:ext cx="7888877" cy="4896544"/>
          </a:xfrm>
          <a:prstGeom prst="rect">
            <a:avLst/>
          </a:prstGeom>
          <a:noFill/>
        </p:spPr>
      </p:pic>
      <p:sp>
        <p:nvSpPr>
          <p:cNvPr id="7" name="文本框 6">
            <a:extLst>
              <a:ext uri="{FF2B5EF4-FFF2-40B4-BE49-F238E27FC236}">
                <a16:creationId xmlns:a16="http://schemas.microsoft.com/office/drawing/2014/main" id="{AE4F1FC6-D173-410B-BAA7-A5C15FBC4065}"/>
              </a:ext>
            </a:extLst>
          </p:cNvPr>
          <p:cNvSpPr txBox="1"/>
          <p:nvPr/>
        </p:nvSpPr>
        <p:spPr>
          <a:xfrm>
            <a:off x="8256241" y="3933056"/>
            <a:ext cx="1544171" cy="369332"/>
          </a:xfrm>
          <a:prstGeom prst="rect">
            <a:avLst/>
          </a:prstGeom>
          <a:noFill/>
        </p:spPr>
        <p:txBody>
          <a:bodyPr wrap="square" rtlCol="0">
            <a:spAutoFit/>
          </a:bodyPr>
          <a:lstStyle/>
          <a:p>
            <a:r>
              <a:rPr lang="en-US" altLang="zh-CN" dirty="0" err="1">
                <a:solidFill>
                  <a:schemeClr val="accent6">
                    <a:lumMod val="75000"/>
                  </a:schemeClr>
                </a:solidFill>
              </a:rPr>
              <a:t>dE</a:t>
            </a:r>
            <a:r>
              <a:rPr lang="en-US" altLang="zh-CN" dirty="0">
                <a:solidFill>
                  <a:schemeClr val="accent6">
                    <a:lumMod val="75000"/>
                  </a:schemeClr>
                </a:solidFill>
              </a:rPr>
              <a:t>/dx</a:t>
            </a:r>
            <a:r>
              <a:rPr lang="zh-CN" altLang="en-US" dirty="0">
                <a:solidFill>
                  <a:schemeClr val="accent6">
                    <a:lumMod val="75000"/>
                  </a:schemeClr>
                </a:solidFill>
              </a:rPr>
              <a:t>重建</a:t>
            </a:r>
          </a:p>
        </p:txBody>
      </p:sp>
      <p:cxnSp>
        <p:nvCxnSpPr>
          <p:cNvPr id="3" name="直接箭头连接符 2">
            <a:extLst>
              <a:ext uri="{FF2B5EF4-FFF2-40B4-BE49-F238E27FC236}">
                <a16:creationId xmlns:a16="http://schemas.microsoft.com/office/drawing/2014/main" id="{1E64B35A-DD66-4400-83F5-BDBAC8D00207}"/>
              </a:ext>
            </a:extLst>
          </p:cNvPr>
          <p:cNvCxnSpPr>
            <a:cxnSpLocks/>
          </p:cNvCxnSpPr>
          <p:nvPr/>
        </p:nvCxnSpPr>
        <p:spPr>
          <a:xfrm>
            <a:off x="7032104" y="4149080"/>
            <a:ext cx="1224136"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895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E38BF-CDE8-9B4B-8DDA-0AF857812C26}"/>
              </a:ext>
            </a:extLst>
          </p:cNvPr>
          <p:cNvSpPr>
            <a:spLocks noGrp="1"/>
          </p:cNvSpPr>
          <p:nvPr>
            <p:ph type="title"/>
          </p:nvPr>
        </p:nvSpPr>
        <p:spPr/>
        <p:txBody>
          <a:bodyPr/>
          <a:lstStyle/>
          <a:p>
            <a:r>
              <a:rPr lang="zh-CN" altLang="en-US" dirty="0"/>
              <a:t>电离能损</a:t>
            </a:r>
            <a:r>
              <a:rPr lang="en-US" altLang="zh-CN" dirty="0"/>
              <a:t>(</a:t>
            </a:r>
            <a:r>
              <a:rPr lang="en-US" altLang="zh-CN" dirty="0" err="1"/>
              <a:t>dE</a:t>
            </a:r>
            <a:r>
              <a:rPr lang="en-US" altLang="zh-CN" dirty="0"/>
              <a:t>/dx)</a:t>
            </a:r>
            <a:endParaRPr lang="en-US" dirty="0"/>
          </a:p>
        </p:txBody>
      </p:sp>
      <p:sp>
        <p:nvSpPr>
          <p:cNvPr id="5" name="Content Placeholder 4">
            <a:extLst>
              <a:ext uri="{FF2B5EF4-FFF2-40B4-BE49-F238E27FC236}">
                <a16:creationId xmlns:a16="http://schemas.microsoft.com/office/drawing/2014/main" id="{AD55CB5C-2A4E-8245-82A1-2DBB1039C7E3}"/>
              </a:ext>
            </a:extLst>
          </p:cNvPr>
          <p:cNvSpPr>
            <a:spLocks noGrp="1"/>
          </p:cNvSpPr>
          <p:nvPr>
            <p:ph idx="1"/>
          </p:nvPr>
        </p:nvSpPr>
        <p:spPr>
          <a:xfrm>
            <a:off x="695400" y="1124745"/>
            <a:ext cx="10729192" cy="1368152"/>
          </a:xfrm>
        </p:spPr>
        <p:txBody>
          <a:bodyPr>
            <a:normAutofit/>
          </a:bodyPr>
          <a:lstStyle/>
          <a:p>
            <a:r>
              <a:rPr lang="zh-CN" altLang="en-US" sz="2400" dirty="0"/>
              <a:t>带电粒子通过介质时与介质原子发生相互作用，在相互作用中入射粒子将其部分能量传递给核外电子，使介质原子产生电离或激发而损失能量</a:t>
            </a:r>
            <a:endParaRPr lang="en-US" sz="2400" dirty="0"/>
          </a:p>
        </p:txBody>
      </p:sp>
      <p:sp>
        <p:nvSpPr>
          <p:cNvPr id="3" name="Slide Number Placeholder 2">
            <a:extLst>
              <a:ext uri="{FF2B5EF4-FFF2-40B4-BE49-F238E27FC236}">
                <a16:creationId xmlns:a16="http://schemas.microsoft.com/office/drawing/2014/main" id="{953018A9-5EDC-6B40-BF03-C668BD94635B}"/>
              </a:ext>
            </a:extLst>
          </p:cNvPr>
          <p:cNvSpPr>
            <a:spLocks noGrp="1"/>
          </p:cNvSpPr>
          <p:nvPr>
            <p:ph type="sldNum" sz="quarter" idx="12"/>
          </p:nvPr>
        </p:nvSpPr>
        <p:spPr/>
        <p:txBody>
          <a:bodyPr/>
          <a:lstStyle/>
          <a:p>
            <a:fld id="{0C913308-F349-4B6D-A68A-DD1791B4A57B}" type="slidenum">
              <a:rPr lang="zh-CN" altLang="en-US" smtClean="0"/>
              <a:pPr/>
              <a:t>68</a:t>
            </a:fld>
            <a:endParaRPr lang="zh-CN" altLang="en-US" dirty="0"/>
          </a:p>
        </p:txBody>
      </p:sp>
      <p:pic>
        <p:nvPicPr>
          <p:cNvPr id="4" name="Picture 3">
            <a:extLst>
              <a:ext uri="{FF2B5EF4-FFF2-40B4-BE49-F238E27FC236}">
                <a16:creationId xmlns:a16="http://schemas.microsoft.com/office/drawing/2014/main" id="{CB9417FF-B238-444B-AB79-B06318A8C5EF}"/>
              </a:ext>
            </a:extLst>
          </p:cNvPr>
          <p:cNvPicPr>
            <a:picLocks noChangeAspect="1"/>
          </p:cNvPicPr>
          <p:nvPr/>
        </p:nvPicPr>
        <p:blipFill>
          <a:blip r:embed="rId2"/>
          <a:stretch>
            <a:fillRect/>
          </a:stretch>
        </p:blipFill>
        <p:spPr>
          <a:xfrm>
            <a:off x="2855640" y="2348881"/>
            <a:ext cx="5904656" cy="856065"/>
          </a:xfrm>
          <a:prstGeom prst="rect">
            <a:avLst/>
          </a:prstGeom>
        </p:spPr>
      </p:pic>
      <p:pic>
        <p:nvPicPr>
          <p:cNvPr id="6" name="Picture 5">
            <a:extLst>
              <a:ext uri="{FF2B5EF4-FFF2-40B4-BE49-F238E27FC236}">
                <a16:creationId xmlns:a16="http://schemas.microsoft.com/office/drawing/2014/main" id="{66D27E48-1E8D-3344-BC7B-A0F60B726DA9}"/>
              </a:ext>
            </a:extLst>
          </p:cNvPr>
          <p:cNvPicPr>
            <a:picLocks noChangeAspect="1"/>
          </p:cNvPicPr>
          <p:nvPr/>
        </p:nvPicPr>
        <p:blipFill>
          <a:blip r:embed="rId3"/>
          <a:stretch>
            <a:fillRect/>
          </a:stretch>
        </p:blipFill>
        <p:spPr>
          <a:xfrm>
            <a:off x="3104899" y="3413329"/>
            <a:ext cx="5406139" cy="3021682"/>
          </a:xfrm>
          <a:prstGeom prst="rect">
            <a:avLst/>
          </a:prstGeom>
        </p:spPr>
      </p:pic>
    </p:spTree>
    <p:extLst>
      <p:ext uri="{BB962C8B-B14F-4D97-AF65-F5344CB8AC3E}">
        <p14:creationId xmlns:p14="http://schemas.microsoft.com/office/powerpoint/2010/main" val="2090966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能量损失</a:t>
            </a:r>
            <a:r>
              <a:rPr lang="en-US" altLang="zh-CN" dirty="0"/>
              <a:t>(</a:t>
            </a:r>
            <a:r>
              <a:rPr lang="en-US" altLang="zh-CN" dirty="0" err="1"/>
              <a:t>dE</a:t>
            </a:r>
            <a:r>
              <a:rPr lang="en-US" altLang="zh-CN" dirty="0"/>
              <a:t>/dx)</a:t>
            </a:r>
            <a:r>
              <a:rPr lang="zh-CN" altLang="en-US" dirty="0"/>
              <a:t>测量</a:t>
            </a:r>
          </a:p>
        </p:txBody>
      </p:sp>
      <p:sp>
        <p:nvSpPr>
          <p:cNvPr id="8" name="灯片编号占位符 7"/>
          <p:cNvSpPr>
            <a:spLocks noGrp="1"/>
          </p:cNvSpPr>
          <p:nvPr>
            <p:ph type="sldNum" sz="quarter" idx="12"/>
          </p:nvPr>
        </p:nvSpPr>
        <p:spPr>
          <a:xfrm>
            <a:off x="8976320" y="6342188"/>
            <a:ext cx="2844800" cy="365125"/>
          </a:xfrm>
        </p:spPr>
        <p:txBody>
          <a:bodyPr>
            <a:normAutofit/>
          </a:bodyPr>
          <a:lstStyle/>
          <a:p>
            <a:fld id="{0C913308-F349-4B6D-A68A-DD1791B4A57B}" type="slidenum">
              <a:rPr lang="zh-CN" altLang="en-US" smtClean="0"/>
              <a:pPr/>
              <a:t>69</a:t>
            </a:fld>
            <a:endParaRPr lang="zh-CN" altLang="en-US"/>
          </a:p>
        </p:txBody>
      </p:sp>
      <p:pic>
        <p:nvPicPr>
          <p:cNvPr id="5" name="Picture 6"/>
          <p:cNvPicPr>
            <a:picLocks noChangeAspect="1" noChangeArrowheads="1"/>
          </p:cNvPicPr>
          <p:nvPr/>
        </p:nvPicPr>
        <p:blipFill>
          <a:blip r:embed="rId3" cstate="print"/>
          <a:srcRect/>
          <a:stretch>
            <a:fillRect/>
          </a:stretch>
        </p:blipFill>
        <p:spPr bwMode="auto">
          <a:xfrm>
            <a:off x="1426192" y="3317227"/>
            <a:ext cx="3715397" cy="2498285"/>
          </a:xfrm>
          <a:prstGeom prst="rect">
            <a:avLst/>
          </a:prstGeom>
          <a:noFill/>
          <a:ln w="9525">
            <a:noFill/>
            <a:miter lim="800000"/>
            <a:headEnd/>
            <a:tailEnd/>
          </a:ln>
        </p:spPr>
      </p:pic>
      <p:sp>
        <p:nvSpPr>
          <p:cNvPr id="12" name="Text Box 17"/>
          <p:cNvSpPr txBox="1">
            <a:spLocks noChangeArrowheads="1"/>
          </p:cNvSpPr>
          <p:nvPr/>
        </p:nvSpPr>
        <p:spPr bwMode="auto">
          <a:xfrm>
            <a:off x="5956876" y="5978152"/>
            <a:ext cx="4609190" cy="646331"/>
          </a:xfrm>
          <a:prstGeom prst="rect">
            <a:avLst/>
          </a:prstGeom>
          <a:noFill/>
          <a:ln w="9525">
            <a:noFill/>
            <a:miter lim="800000"/>
            <a:headEnd/>
            <a:tailEnd/>
          </a:ln>
        </p:spPr>
        <p:txBody>
          <a:bodyPr wrap="square">
            <a:spAutoFit/>
          </a:bodyPr>
          <a:lstStyle/>
          <a:p>
            <a:pPr>
              <a:spcBef>
                <a:spcPct val="50000"/>
              </a:spcBef>
            </a:pPr>
            <a:r>
              <a:rPr lang="zh-CN" altLang="en-US" dirty="0">
                <a:solidFill>
                  <a:srgbClr val="3366CC"/>
                </a:solidFill>
                <a:latin typeface="黑体" pitchFamily="49" charset="-122"/>
                <a:ea typeface="黑体" pitchFamily="49" charset="-122"/>
              </a:rPr>
              <a:t>不同粒子假设得到不同的期望值，与测量值比较可以得出被测粒子是某种粒子的几率</a:t>
            </a:r>
          </a:p>
        </p:txBody>
      </p:sp>
      <p:graphicFrame>
        <p:nvGraphicFramePr>
          <p:cNvPr id="10" name="Object 12"/>
          <p:cNvGraphicFramePr>
            <a:graphicFrameLocks noChangeAspect="1"/>
          </p:cNvGraphicFramePr>
          <p:nvPr>
            <p:extLst>
              <p:ext uri="{D42A27DB-BD31-4B8C-83A1-F6EECF244321}">
                <p14:modId xmlns:p14="http://schemas.microsoft.com/office/powerpoint/2010/main" val="3500899671"/>
              </p:ext>
            </p:extLst>
          </p:nvPr>
        </p:nvGraphicFramePr>
        <p:xfrm>
          <a:off x="1487687" y="5818131"/>
          <a:ext cx="3455987" cy="733425"/>
        </p:xfrm>
        <a:graphic>
          <a:graphicData uri="http://schemas.openxmlformats.org/presentationml/2006/ole">
            <mc:AlternateContent xmlns:mc="http://schemas.openxmlformats.org/markup-compatibility/2006">
              <mc:Choice xmlns:v="urn:schemas-microsoft-com:vml" Requires="v">
                <p:oleObj spid="_x0000_s85547" name="公式" r:id="rId4" imgW="2018956" imgH="431570" progId="Equation.DSMT4">
                  <p:embed/>
                </p:oleObj>
              </mc:Choice>
              <mc:Fallback>
                <p:oleObj name="公式" r:id="rId4" imgW="2018956" imgH="431570" progId="Equation.DSMT4">
                  <p:embed/>
                  <p:pic>
                    <p:nvPicPr>
                      <p:cNvPr id="1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687" y="5818131"/>
                        <a:ext cx="3455987" cy="733425"/>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组合 2">
            <a:extLst>
              <a:ext uri="{FF2B5EF4-FFF2-40B4-BE49-F238E27FC236}">
                <a16:creationId xmlns:a16="http://schemas.microsoft.com/office/drawing/2014/main" id="{70B9D594-ED49-4198-8A97-17F03C2DD038}"/>
              </a:ext>
            </a:extLst>
          </p:cNvPr>
          <p:cNvGrpSpPr/>
          <p:nvPr/>
        </p:nvGrpSpPr>
        <p:grpSpPr>
          <a:xfrm>
            <a:off x="6900262" y="3344866"/>
            <a:ext cx="4452321" cy="2550455"/>
            <a:chOff x="6308685" y="3392058"/>
            <a:chExt cx="4152114" cy="2323054"/>
          </a:xfrm>
        </p:grpSpPr>
        <p:pic>
          <p:nvPicPr>
            <p:cNvPr id="13" name="Picture 2"/>
            <p:cNvPicPr>
              <a:picLocks noChangeAspect="1" noChangeArrowheads="1"/>
            </p:cNvPicPr>
            <p:nvPr/>
          </p:nvPicPr>
          <p:blipFill>
            <a:blip r:embed="rId6" cstate="print"/>
            <a:srcRect/>
            <a:stretch>
              <a:fillRect/>
            </a:stretch>
          </p:blipFill>
          <p:spPr bwMode="auto">
            <a:xfrm>
              <a:off x="6308685" y="3392058"/>
              <a:ext cx="3715397" cy="2323054"/>
            </a:xfrm>
            <a:prstGeom prst="rect">
              <a:avLst/>
            </a:prstGeom>
            <a:noFill/>
            <a:ln w="9525">
              <a:noFill/>
              <a:miter lim="800000"/>
              <a:headEnd/>
              <a:tailEnd/>
            </a:ln>
          </p:spPr>
        </p:pic>
        <p:sp>
          <p:nvSpPr>
            <p:cNvPr id="11" name="Text Box 3"/>
            <p:cNvSpPr txBox="1">
              <a:spLocks noChangeArrowheads="1"/>
            </p:cNvSpPr>
            <p:nvPr/>
          </p:nvSpPr>
          <p:spPr bwMode="auto">
            <a:xfrm>
              <a:off x="6877805" y="4026141"/>
              <a:ext cx="1584176" cy="400110"/>
            </a:xfrm>
            <a:prstGeom prst="rect">
              <a:avLst/>
            </a:prstGeom>
            <a:noFill/>
            <a:ln w="9525">
              <a:noFill/>
              <a:miter lim="800000"/>
              <a:headEnd/>
              <a:tailEnd/>
            </a:ln>
          </p:spPr>
          <p:txBody>
            <a:bodyPr wrap="square">
              <a:spAutoFit/>
            </a:bodyPr>
            <a:lstStyle/>
            <a:p>
              <a:pPr>
                <a:spcBef>
                  <a:spcPct val="50000"/>
                </a:spcBef>
              </a:pPr>
              <a:r>
                <a:rPr lang="zh-CN" altLang="en-US" sz="2000" b="1" dirty="0">
                  <a:solidFill>
                    <a:srgbClr val="0000FF"/>
                  </a:solidFill>
                  <a:sym typeface="Symbol" pitchFamily="18" charset="2"/>
                </a:rPr>
                <a:t>      </a:t>
              </a:r>
              <a:r>
                <a:rPr lang="en-US" altLang="zh-CN" sz="2000" b="1" dirty="0">
                  <a:solidFill>
                    <a:srgbClr val="0000FF"/>
                  </a:solidFill>
                  <a:sym typeface="Symbol" pitchFamily="18" charset="2"/>
                </a:rPr>
                <a:t>K        P</a:t>
              </a:r>
            </a:p>
          </p:txBody>
        </p:sp>
        <p:pic>
          <p:nvPicPr>
            <p:cNvPr id="6" name="图片 5"/>
            <p:cNvPicPr>
              <a:picLocks noChangeAspect="1"/>
            </p:cNvPicPr>
            <p:nvPr/>
          </p:nvPicPr>
          <p:blipFill>
            <a:blip r:embed="rId7" cstate="print"/>
            <a:stretch>
              <a:fillRect/>
            </a:stretch>
          </p:blipFill>
          <p:spPr>
            <a:xfrm>
              <a:off x="8898699" y="3702351"/>
              <a:ext cx="1562100" cy="482600"/>
            </a:xfrm>
            <a:prstGeom prst="rect">
              <a:avLst/>
            </a:prstGeom>
            <a:solidFill>
              <a:schemeClr val="accent1"/>
            </a:solidFill>
            <a:ln>
              <a:solidFill>
                <a:srgbClr val="4F81BD"/>
              </a:solidFill>
            </a:ln>
          </p:spPr>
        </p:pic>
      </p:grpSp>
      <p:pic>
        <p:nvPicPr>
          <p:cNvPr id="30" name="Picture 29">
            <a:extLst>
              <a:ext uri="{FF2B5EF4-FFF2-40B4-BE49-F238E27FC236}">
                <a16:creationId xmlns:a16="http://schemas.microsoft.com/office/drawing/2014/main" id="{D7A35E21-C441-CF42-A896-37A61AB4FBA0}"/>
              </a:ext>
            </a:extLst>
          </p:cNvPr>
          <p:cNvPicPr>
            <a:picLocks noChangeAspect="1"/>
          </p:cNvPicPr>
          <p:nvPr/>
        </p:nvPicPr>
        <p:blipFill>
          <a:blip r:embed="rId8"/>
          <a:stretch>
            <a:fillRect/>
          </a:stretch>
        </p:blipFill>
        <p:spPr>
          <a:xfrm>
            <a:off x="1055440" y="1346703"/>
            <a:ext cx="5593758" cy="1374245"/>
          </a:xfrm>
          <a:prstGeom prst="rect">
            <a:avLst/>
          </a:prstGeom>
        </p:spPr>
      </p:pic>
      <p:pic>
        <p:nvPicPr>
          <p:cNvPr id="31" name="Picture 2">
            <a:extLst>
              <a:ext uri="{FF2B5EF4-FFF2-40B4-BE49-F238E27FC236}">
                <a16:creationId xmlns:a16="http://schemas.microsoft.com/office/drawing/2014/main" id="{4417B0D0-E507-6A4B-9FB0-06B191E8D574}"/>
              </a:ext>
            </a:extLst>
          </p:cNvPr>
          <p:cNvPicPr>
            <a:picLocks noChangeAspect="1" noChangeArrowheads="1"/>
          </p:cNvPicPr>
          <p:nvPr/>
        </p:nvPicPr>
        <p:blipFill rotWithShape="1">
          <a:blip r:embed="rId9" cstate="print"/>
          <a:srcRect l="29428" r="1175"/>
          <a:stretch/>
        </p:blipFill>
        <p:spPr bwMode="auto">
          <a:xfrm>
            <a:off x="7454902" y="1879919"/>
            <a:ext cx="2855892" cy="1252643"/>
          </a:xfrm>
          <a:prstGeom prst="rect">
            <a:avLst/>
          </a:prstGeom>
          <a:noFill/>
          <a:ln w="9525">
            <a:noFill/>
            <a:miter lim="800000"/>
            <a:headEnd/>
            <a:tailEnd/>
          </a:ln>
        </p:spPr>
      </p:pic>
      <p:sp>
        <p:nvSpPr>
          <p:cNvPr id="33" name="Rectangle 32">
            <a:extLst>
              <a:ext uri="{FF2B5EF4-FFF2-40B4-BE49-F238E27FC236}">
                <a16:creationId xmlns:a16="http://schemas.microsoft.com/office/drawing/2014/main" id="{2A26BCF5-E97B-1A48-9A8A-E9FE435ED8AD}"/>
              </a:ext>
            </a:extLst>
          </p:cNvPr>
          <p:cNvSpPr/>
          <p:nvPr/>
        </p:nvSpPr>
        <p:spPr>
          <a:xfrm>
            <a:off x="7651521" y="1241795"/>
            <a:ext cx="2339654" cy="584775"/>
          </a:xfrm>
          <a:prstGeom prst="rect">
            <a:avLst/>
          </a:prstGeom>
        </p:spPr>
        <p:txBody>
          <a:bodyPr wrap="square">
            <a:spAutoFit/>
          </a:bodyPr>
          <a:lstStyle/>
          <a:p>
            <a:pPr algn="ctr"/>
            <a:r>
              <a:rPr lang="zh-CN" altLang="en-US" sz="1600" dirty="0"/>
              <a:t>基于</a:t>
            </a:r>
            <a:r>
              <a:rPr lang="en-US" altLang="zh-CN" sz="1600" dirty="0"/>
              <a:t>FADC</a:t>
            </a:r>
            <a:r>
              <a:rPr lang="zh-CN" altLang="en-US" sz="1600" dirty="0"/>
              <a:t>数值积分方法进行电荷测量</a:t>
            </a:r>
            <a:endParaRPr lang="en-US" sz="1600" dirty="0"/>
          </a:p>
        </p:txBody>
      </p:sp>
      <p:sp>
        <p:nvSpPr>
          <p:cNvPr id="34" name="Rectangle 33">
            <a:extLst>
              <a:ext uri="{FF2B5EF4-FFF2-40B4-BE49-F238E27FC236}">
                <a16:creationId xmlns:a16="http://schemas.microsoft.com/office/drawing/2014/main" id="{CB5C8397-BB7A-B44A-8C39-C88370235C8B}"/>
              </a:ext>
            </a:extLst>
          </p:cNvPr>
          <p:cNvSpPr/>
          <p:nvPr/>
        </p:nvSpPr>
        <p:spPr>
          <a:xfrm>
            <a:off x="2351585" y="2947895"/>
            <a:ext cx="1864613" cy="369332"/>
          </a:xfrm>
          <a:prstGeom prst="rect">
            <a:avLst/>
          </a:prstGeom>
        </p:spPr>
        <p:txBody>
          <a:bodyPr wrap="none">
            <a:spAutoFit/>
          </a:bodyPr>
          <a:lstStyle/>
          <a:p>
            <a:r>
              <a:rPr lang="en-US" altLang="zh-CN" b="1" dirty="0">
                <a:solidFill>
                  <a:schemeClr val="accent1"/>
                </a:solidFill>
              </a:rPr>
              <a:t>Bethe-Bloch </a:t>
            </a:r>
            <a:r>
              <a:rPr lang="zh-CN" altLang="en-US" b="1" dirty="0">
                <a:solidFill>
                  <a:schemeClr val="accent1"/>
                </a:solidFill>
              </a:rPr>
              <a:t>曲线</a:t>
            </a:r>
            <a:endParaRPr lang="en-US" b="1" dirty="0">
              <a:solidFill>
                <a:schemeClr val="accent1"/>
              </a:solidFill>
            </a:endParaRPr>
          </a:p>
        </p:txBody>
      </p:sp>
    </p:spTree>
    <p:extLst>
      <p:ext uri="{BB962C8B-B14F-4D97-AF65-F5344CB8AC3E}">
        <p14:creationId xmlns:p14="http://schemas.microsoft.com/office/powerpoint/2010/main" val="4198896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3392" y="-27384"/>
            <a:ext cx="10873208" cy="1143000"/>
          </a:xfrm>
        </p:spPr>
        <p:txBody>
          <a:bodyPr/>
          <a:lstStyle/>
          <a:p>
            <a:r>
              <a:rPr lang="en-US" altLang="zh-CN" dirty="0"/>
              <a:t>BESIII</a:t>
            </a:r>
            <a:r>
              <a:rPr lang="zh-CN" altLang="en-US" dirty="0"/>
              <a:t>探测器设计要求</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623392" y="1268760"/>
                <a:ext cx="10801200" cy="4392488"/>
              </a:xfrm>
            </p:spPr>
            <p:txBody>
              <a:bodyPr>
                <a:normAutofit/>
              </a:bodyPr>
              <a:lstStyle/>
              <a:p>
                <a:r>
                  <a:rPr lang="zh-CN" altLang="en-US" sz="2800" dirty="0"/>
                  <a:t>物理目标：</a:t>
                </a:r>
                <a14:m>
                  <m:oMath xmlns:m="http://schemas.openxmlformats.org/officeDocument/2006/math">
                    <m:r>
                      <a:rPr lang="zh-CN" altLang="en-US" sz="2800" i="1">
                        <a:latin typeface="Cambria Math"/>
                      </a:rPr>
                      <m:t>𝜏</m:t>
                    </m:r>
                  </m:oMath>
                </a14:m>
                <a:r>
                  <a:rPr lang="en-US" altLang="zh-CN" sz="2800" dirty="0"/>
                  <a:t>-</a:t>
                </a:r>
                <a:r>
                  <a:rPr lang="zh-CN" altLang="en-US" sz="2800" dirty="0"/>
                  <a:t>粲能区高精度的物理研究</a:t>
                </a:r>
                <a:endParaRPr lang="en-US" altLang="zh-CN" sz="2800" dirty="0"/>
              </a:p>
              <a:p>
                <a:r>
                  <a:rPr lang="zh-CN" altLang="en-US" sz="2800" dirty="0"/>
                  <a:t>探测器设计要求：</a:t>
                </a:r>
                <a:endParaRPr lang="en-US" altLang="zh-CN" sz="2800" dirty="0"/>
              </a:p>
              <a:p>
                <a:pPr lvl="1"/>
                <a:r>
                  <a:rPr lang="zh-CN" altLang="en-US" sz="2400" dirty="0"/>
                  <a:t>在</a:t>
                </a:r>
                <a:r>
                  <a:rPr lang="en-US" altLang="zh-CN" sz="2400" dirty="0"/>
                  <a:t>10MeV</a:t>
                </a:r>
                <a:r>
                  <a:rPr lang="zh-CN" altLang="en-US" sz="2400" dirty="0"/>
                  <a:t>至</a:t>
                </a:r>
                <a:r>
                  <a:rPr lang="en-US" altLang="zh-CN" sz="2400" dirty="0"/>
                  <a:t>2.5GeV</a:t>
                </a:r>
                <a:r>
                  <a:rPr lang="zh-CN" altLang="en-US" sz="2400" dirty="0"/>
                  <a:t>的能量范围内，能</a:t>
                </a:r>
                <a:r>
                  <a:rPr lang="zh-CN" altLang="en-US" sz="2400" dirty="0">
                    <a:solidFill>
                      <a:schemeClr val="accent6">
                        <a:lumMod val="75000"/>
                      </a:schemeClr>
                    </a:solidFill>
                  </a:rPr>
                  <a:t>精确测量光子的能量</a:t>
                </a:r>
                <a:r>
                  <a:rPr lang="zh-CN" altLang="en-US" sz="2400" dirty="0"/>
                  <a:t>，有非常好的能量分辨率、位置分辨率和光子识别能力</a:t>
                </a:r>
                <a:endParaRPr lang="en-US" altLang="zh-CN" sz="2400" dirty="0"/>
              </a:p>
              <a:p>
                <a:pPr lvl="1"/>
                <a:r>
                  <a:rPr lang="zh-CN" altLang="en-US" sz="2400" dirty="0"/>
                  <a:t>在</a:t>
                </a:r>
                <a:r>
                  <a:rPr lang="en-US" altLang="zh-CN" sz="2400" dirty="0"/>
                  <a:t>50MeV</a:t>
                </a:r>
                <a:r>
                  <a:rPr lang="zh-CN" altLang="en-US" sz="2400" dirty="0"/>
                  <a:t>至</a:t>
                </a:r>
                <a:r>
                  <a:rPr lang="en-US" altLang="zh-CN" sz="2400" dirty="0"/>
                  <a:t>2.5GeV</a:t>
                </a:r>
                <a:r>
                  <a:rPr lang="zh-CN" altLang="en-US" sz="2400" dirty="0"/>
                  <a:t>的动量范围内，能</a:t>
                </a:r>
                <a:r>
                  <a:rPr lang="zh-CN" altLang="en-US" sz="2400" dirty="0">
                    <a:solidFill>
                      <a:schemeClr val="accent6">
                        <a:lumMod val="75000"/>
                      </a:schemeClr>
                    </a:solidFill>
                  </a:rPr>
                  <a:t>精确测量带电粒子的动量与方向</a:t>
                </a:r>
                <a:r>
                  <a:rPr lang="zh-CN" altLang="en-US" sz="2400" dirty="0"/>
                  <a:t>，即非常好的动量分辨率、顶点位置分辨率、出射位置分辨率等</a:t>
                </a:r>
                <a:endParaRPr lang="en-US" altLang="zh-CN" sz="2400" dirty="0"/>
              </a:p>
              <a:p>
                <a:pPr lvl="1"/>
                <a:r>
                  <a:rPr lang="zh-CN" altLang="en-US" sz="2400" dirty="0"/>
                  <a:t>在</a:t>
                </a:r>
                <a:r>
                  <a:rPr lang="en-US" altLang="zh-CN" sz="2400" dirty="0"/>
                  <a:t>50MeV</a:t>
                </a:r>
                <a:r>
                  <a:rPr lang="zh-CN" altLang="en-US" sz="2400" dirty="0"/>
                  <a:t>至</a:t>
                </a:r>
                <a:r>
                  <a:rPr lang="en-US" altLang="zh-CN" sz="2400" dirty="0"/>
                  <a:t>2.5GeV</a:t>
                </a:r>
                <a:r>
                  <a:rPr lang="zh-CN" altLang="en-US" sz="2400" dirty="0"/>
                  <a:t>的动量范围内能</a:t>
                </a:r>
                <a:r>
                  <a:rPr lang="zh-CN" altLang="en-US" sz="2400" dirty="0">
                    <a:solidFill>
                      <a:schemeClr val="accent6">
                        <a:lumMod val="75000"/>
                      </a:schemeClr>
                    </a:solidFill>
                  </a:rPr>
                  <a:t>很好地鉴别各种粒子</a:t>
                </a:r>
                <a:r>
                  <a:rPr lang="zh-CN" altLang="en-US" sz="2400" dirty="0"/>
                  <a:t>，如光子、电子、</a:t>
                </a:r>
                <a14:m>
                  <m:oMath xmlns:m="http://schemas.openxmlformats.org/officeDocument/2006/math">
                    <m:r>
                      <a:rPr lang="zh-CN" altLang="en-US" sz="2400" i="1">
                        <a:latin typeface="Cambria Math"/>
                      </a:rPr>
                      <m:t>𝜇</m:t>
                    </m:r>
                  </m:oMath>
                </a14:m>
                <a:r>
                  <a:rPr lang="zh-CN" altLang="en-US" sz="2400" dirty="0"/>
                  <a:t>子、质子、</a:t>
                </a:r>
                <a14:m>
                  <m:oMath xmlns:m="http://schemas.openxmlformats.org/officeDocument/2006/math">
                    <m:r>
                      <a:rPr lang="zh-CN" altLang="en-US" sz="2400" i="1">
                        <a:latin typeface="Cambria Math"/>
                      </a:rPr>
                      <m:t>𝜋</m:t>
                    </m:r>
                  </m:oMath>
                </a14:m>
                <a:r>
                  <a:rPr lang="zh-CN" altLang="en-US" sz="2400" dirty="0"/>
                  <a:t>介子、</a:t>
                </a:r>
                <a14:m>
                  <m:oMath xmlns:m="http://schemas.openxmlformats.org/officeDocument/2006/math">
                    <m:r>
                      <a:rPr lang="en-US" altLang="zh-CN" sz="2400" i="1">
                        <a:latin typeface="Cambria Math"/>
                      </a:rPr>
                      <m:t>𝐾</m:t>
                    </m:r>
                  </m:oMath>
                </a14:m>
                <a:r>
                  <a:rPr lang="zh-CN" altLang="en-US" sz="2400" dirty="0"/>
                  <a:t>介子等</a:t>
                </a:r>
                <a:endParaRPr lang="en-US" altLang="zh-CN" sz="2400" dirty="0"/>
              </a:p>
              <a:p>
                <a:pPr lvl="1"/>
                <a:r>
                  <a:rPr lang="zh-CN" altLang="en-US" sz="2400" dirty="0"/>
                  <a:t>电子学和数据获取系统应适应</a:t>
                </a:r>
                <a:r>
                  <a:rPr lang="zh-CN" altLang="en-US" sz="2400" dirty="0">
                    <a:solidFill>
                      <a:schemeClr val="accent6">
                        <a:lumMod val="75000"/>
                      </a:schemeClr>
                    </a:solidFill>
                  </a:rPr>
                  <a:t>多束团模式和高计数率</a:t>
                </a:r>
                <a:endParaRPr lang="en-US" altLang="zh-CN" sz="2400" dirty="0">
                  <a:solidFill>
                    <a:schemeClr val="accent6">
                      <a:lumMod val="75000"/>
                    </a:schemeClr>
                  </a:solidFill>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623392" y="1268760"/>
                <a:ext cx="10801200" cy="4392488"/>
              </a:xfrm>
              <a:blipFill>
                <a:blip r:embed="rId2"/>
                <a:stretch>
                  <a:fillRect l="-1016" t="-1942"/>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800CA662-5FAD-46C7-A701-EE608B1F36D3}" type="slidenum">
              <a:rPr lang="zh-CN" altLang="en-US" smtClean="0"/>
              <a:t>7</a:t>
            </a:fld>
            <a:endParaRPr lang="zh-CN" altLang="en-US"/>
          </a:p>
        </p:txBody>
      </p:sp>
    </p:spTree>
    <p:extLst>
      <p:ext uri="{BB962C8B-B14F-4D97-AF65-F5344CB8AC3E}">
        <p14:creationId xmlns:p14="http://schemas.microsoft.com/office/powerpoint/2010/main" val="19105371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灯片编号占位符 4"/>
          <p:cNvSpPr>
            <a:spLocks noGrp="1"/>
          </p:cNvSpPr>
          <p:nvPr>
            <p:ph type="sldNum" sz="quarter" idx="12"/>
          </p:nvPr>
        </p:nvSpPr>
        <p:spPr>
          <a:noFill/>
        </p:spPr>
        <p:txBody>
          <a:bodyPr/>
          <a:lstStyle/>
          <a:p>
            <a:fld id="{32043640-FA7B-459E-A6DB-D0AF96948D7C}" type="slidenum">
              <a:rPr lang="zh-CN" altLang="en-US" smtClean="0"/>
              <a:pPr/>
              <a:t>70</a:t>
            </a:fld>
            <a:endParaRPr lang="en-US" altLang="zh-CN"/>
          </a:p>
        </p:txBody>
      </p:sp>
      <p:sp>
        <p:nvSpPr>
          <p:cNvPr id="3076" name="Rectangle 13"/>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zh-CN" altLang="en-US"/>
          </a:p>
        </p:txBody>
      </p:sp>
      <p:grpSp>
        <p:nvGrpSpPr>
          <p:cNvPr id="3077" name="Group 15"/>
          <p:cNvGrpSpPr>
            <a:grpSpLocks/>
          </p:cNvGrpSpPr>
          <p:nvPr/>
        </p:nvGrpSpPr>
        <p:grpSpPr bwMode="auto">
          <a:xfrm>
            <a:off x="2648958" y="1245677"/>
            <a:ext cx="7199312" cy="3886200"/>
            <a:chOff x="794" y="1208"/>
            <a:chExt cx="4535" cy="2448"/>
          </a:xfrm>
        </p:grpSpPr>
        <p:sp>
          <p:nvSpPr>
            <p:cNvPr id="3080" name="Rectangle 4"/>
            <p:cNvSpPr>
              <a:spLocks noChangeArrowheads="1"/>
            </p:cNvSpPr>
            <p:nvPr/>
          </p:nvSpPr>
          <p:spPr bwMode="auto">
            <a:xfrm>
              <a:off x="1292" y="1208"/>
              <a:ext cx="1451" cy="317"/>
            </a:xfrm>
            <a:prstGeom prst="rect">
              <a:avLst/>
            </a:prstGeom>
            <a:solidFill>
              <a:srgbClr val="BBE0E3"/>
            </a:solidFill>
            <a:ln w="9525">
              <a:solidFill>
                <a:schemeClr val="tx1"/>
              </a:solidFill>
              <a:miter lim="800000"/>
              <a:headEnd/>
              <a:tailEnd/>
            </a:ln>
          </p:spPr>
          <p:txBody>
            <a:bodyPr wrap="none" anchor="ctr"/>
            <a:lstStyle/>
            <a:p>
              <a:pPr algn="ctr"/>
              <a:r>
                <a:rPr lang="en-US" altLang="zh-CN"/>
                <a:t>MDC</a:t>
              </a:r>
              <a:r>
                <a:rPr lang="zh-CN" altLang="en-US"/>
                <a:t>径迹重建</a:t>
              </a:r>
            </a:p>
          </p:txBody>
        </p:sp>
        <p:sp>
          <p:nvSpPr>
            <p:cNvPr id="3081" name="Rectangle 5"/>
            <p:cNvSpPr>
              <a:spLocks noChangeArrowheads="1"/>
            </p:cNvSpPr>
            <p:nvPr/>
          </p:nvSpPr>
          <p:spPr bwMode="auto">
            <a:xfrm>
              <a:off x="1156" y="1797"/>
              <a:ext cx="1723" cy="317"/>
            </a:xfrm>
            <a:prstGeom prst="rect">
              <a:avLst/>
            </a:prstGeom>
            <a:solidFill>
              <a:srgbClr val="BBE0E3"/>
            </a:solidFill>
            <a:ln w="9525">
              <a:solidFill>
                <a:schemeClr val="tx1"/>
              </a:solidFill>
              <a:miter lim="800000"/>
              <a:headEnd/>
              <a:tailEnd/>
            </a:ln>
          </p:spPr>
          <p:txBody>
            <a:bodyPr wrap="none" anchor="ctr"/>
            <a:lstStyle/>
            <a:p>
              <a:pPr algn="ctr"/>
              <a:r>
                <a:rPr lang="zh-CN" altLang="en-US"/>
                <a:t>对</a:t>
              </a:r>
              <a:r>
                <a:rPr lang="en-US" altLang="zh-CN"/>
                <a:t>Q</a:t>
              </a:r>
              <a:r>
                <a:rPr lang="zh-CN" altLang="en-US"/>
                <a:t>进行各种修正</a:t>
              </a:r>
            </a:p>
          </p:txBody>
        </p:sp>
        <p:sp>
          <p:nvSpPr>
            <p:cNvPr id="3082" name="Rectangle 6"/>
            <p:cNvSpPr>
              <a:spLocks noChangeArrowheads="1"/>
            </p:cNvSpPr>
            <p:nvPr/>
          </p:nvSpPr>
          <p:spPr bwMode="auto">
            <a:xfrm>
              <a:off x="3334" y="1330"/>
              <a:ext cx="1995" cy="1452"/>
            </a:xfrm>
            <a:prstGeom prst="rect">
              <a:avLst/>
            </a:prstGeom>
            <a:solidFill>
              <a:srgbClr val="BBE0E3"/>
            </a:solidFill>
            <a:ln w="9525">
              <a:solidFill>
                <a:schemeClr val="tx1"/>
              </a:solidFill>
              <a:miter lim="800000"/>
              <a:headEnd/>
              <a:tailEnd/>
            </a:ln>
          </p:spPr>
          <p:txBody>
            <a:bodyPr wrap="none" anchor="ctr"/>
            <a:lstStyle/>
            <a:p>
              <a:pPr algn="ctr"/>
              <a:r>
                <a:rPr lang="zh-CN" altLang="en-US"/>
                <a:t>路径长度修正</a:t>
              </a:r>
            </a:p>
            <a:p>
              <a:pPr algn="ctr"/>
              <a:r>
                <a:rPr lang="en-US" altLang="zh-CN"/>
                <a:t>Run by run</a:t>
              </a:r>
              <a:r>
                <a:rPr lang="zh-CN" altLang="en-US"/>
                <a:t>增益修正</a:t>
              </a:r>
            </a:p>
            <a:p>
              <a:pPr algn="ctr"/>
              <a:r>
                <a:rPr lang="zh-CN" altLang="en-US"/>
                <a:t>单丝增益修正</a:t>
              </a:r>
            </a:p>
            <a:p>
              <a:pPr algn="ctr"/>
              <a:r>
                <a:rPr lang="zh-CN" altLang="en-US"/>
                <a:t>漂移距离</a:t>
              </a:r>
              <a:r>
                <a:rPr lang="en-US" altLang="zh-CN"/>
                <a:t>-</a:t>
              </a:r>
              <a:r>
                <a:rPr lang="zh-CN" altLang="en-US"/>
                <a:t>入射角修正</a:t>
              </a:r>
            </a:p>
            <a:p>
              <a:pPr algn="ctr"/>
              <a:r>
                <a:rPr lang="zh-CN" altLang="en-US"/>
                <a:t>饱和效应修正</a:t>
              </a:r>
            </a:p>
            <a:p>
              <a:pPr algn="ctr"/>
              <a:endParaRPr lang="zh-CN" altLang="en-US"/>
            </a:p>
          </p:txBody>
        </p:sp>
        <p:sp>
          <p:nvSpPr>
            <p:cNvPr id="3083" name="Line 7"/>
            <p:cNvSpPr>
              <a:spLocks noChangeShapeType="1"/>
            </p:cNvSpPr>
            <p:nvPr/>
          </p:nvSpPr>
          <p:spPr bwMode="auto">
            <a:xfrm flipV="1">
              <a:off x="2880" y="1919"/>
              <a:ext cx="454" cy="14"/>
            </a:xfrm>
            <a:prstGeom prst="line">
              <a:avLst/>
            </a:prstGeom>
            <a:noFill/>
            <a:ln w="9525">
              <a:solidFill>
                <a:schemeClr val="tx1"/>
              </a:solidFill>
              <a:round/>
              <a:headEnd/>
              <a:tailEnd type="triangle" w="med" len="med"/>
            </a:ln>
          </p:spPr>
          <p:txBody>
            <a:bodyPr/>
            <a:lstStyle/>
            <a:p>
              <a:endParaRPr lang="zh-CN" altLang="en-US"/>
            </a:p>
          </p:txBody>
        </p:sp>
        <p:sp>
          <p:nvSpPr>
            <p:cNvPr id="3084" name="AutoShape 8"/>
            <p:cNvSpPr>
              <a:spLocks noChangeArrowheads="1"/>
            </p:cNvSpPr>
            <p:nvPr/>
          </p:nvSpPr>
          <p:spPr bwMode="auto">
            <a:xfrm>
              <a:off x="1928" y="1525"/>
              <a:ext cx="136" cy="272"/>
            </a:xfrm>
            <a:prstGeom prst="downArrow">
              <a:avLst>
                <a:gd name="adj1" fmla="val 50000"/>
                <a:gd name="adj2" fmla="val 50000"/>
              </a:avLst>
            </a:prstGeom>
            <a:solidFill>
              <a:srgbClr val="0099FF"/>
            </a:solidFill>
            <a:ln w="9525">
              <a:solidFill>
                <a:schemeClr val="tx1"/>
              </a:solidFill>
              <a:miter lim="800000"/>
              <a:headEnd/>
              <a:tailEnd/>
            </a:ln>
          </p:spPr>
          <p:txBody>
            <a:bodyPr vert="eaVert" wrap="none" anchor="ctr"/>
            <a:lstStyle/>
            <a:p>
              <a:endParaRPr lang="zh-CN" altLang="en-US"/>
            </a:p>
          </p:txBody>
        </p:sp>
        <p:sp>
          <p:nvSpPr>
            <p:cNvPr id="3085" name="Rectangle 9"/>
            <p:cNvSpPr>
              <a:spLocks noChangeArrowheads="1"/>
            </p:cNvSpPr>
            <p:nvPr/>
          </p:nvSpPr>
          <p:spPr bwMode="auto">
            <a:xfrm>
              <a:off x="1156" y="2386"/>
              <a:ext cx="1723" cy="317"/>
            </a:xfrm>
            <a:prstGeom prst="rect">
              <a:avLst/>
            </a:prstGeom>
            <a:solidFill>
              <a:srgbClr val="BBE0E3"/>
            </a:solidFill>
            <a:ln w="9525">
              <a:solidFill>
                <a:schemeClr val="tx1"/>
              </a:solidFill>
              <a:miter lim="800000"/>
              <a:headEnd/>
              <a:tailEnd/>
            </a:ln>
          </p:spPr>
          <p:txBody>
            <a:bodyPr wrap="none" anchor="ctr"/>
            <a:lstStyle/>
            <a:p>
              <a:pPr algn="ctr"/>
              <a:r>
                <a:rPr lang="zh-CN" altLang="en-US"/>
                <a:t>截断平均</a:t>
              </a:r>
            </a:p>
          </p:txBody>
        </p:sp>
        <p:sp>
          <p:nvSpPr>
            <p:cNvPr id="3086" name="AutoShape 10"/>
            <p:cNvSpPr>
              <a:spLocks noChangeArrowheads="1"/>
            </p:cNvSpPr>
            <p:nvPr/>
          </p:nvSpPr>
          <p:spPr bwMode="auto">
            <a:xfrm>
              <a:off x="1928" y="2114"/>
              <a:ext cx="136" cy="272"/>
            </a:xfrm>
            <a:prstGeom prst="downArrow">
              <a:avLst>
                <a:gd name="adj1" fmla="val 50000"/>
                <a:gd name="adj2" fmla="val 50000"/>
              </a:avLst>
            </a:prstGeom>
            <a:solidFill>
              <a:srgbClr val="0099FF"/>
            </a:solidFill>
            <a:ln w="9525">
              <a:solidFill>
                <a:schemeClr val="tx1"/>
              </a:solidFill>
              <a:miter lim="800000"/>
              <a:headEnd/>
              <a:tailEnd/>
            </a:ln>
          </p:spPr>
          <p:txBody>
            <a:bodyPr vert="eaVert" wrap="none" anchor="ctr"/>
            <a:lstStyle/>
            <a:p>
              <a:endParaRPr lang="zh-CN" altLang="en-US"/>
            </a:p>
          </p:txBody>
        </p:sp>
        <p:sp>
          <p:nvSpPr>
            <p:cNvPr id="3087" name="Rectangle 11"/>
            <p:cNvSpPr>
              <a:spLocks noChangeArrowheads="1"/>
            </p:cNvSpPr>
            <p:nvPr/>
          </p:nvSpPr>
          <p:spPr bwMode="auto">
            <a:xfrm>
              <a:off x="794" y="3067"/>
              <a:ext cx="2404" cy="589"/>
            </a:xfrm>
            <a:prstGeom prst="rect">
              <a:avLst/>
            </a:prstGeom>
            <a:solidFill>
              <a:srgbClr val="BBE0E3"/>
            </a:solidFill>
            <a:ln w="9525">
              <a:solidFill>
                <a:schemeClr val="tx1"/>
              </a:solidFill>
              <a:miter lim="800000"/>
              <a:headEnd/>
              <a:tailEnd/>
            </a:ln>
          </p:spPr>
          <p:txBody>
            <a:bodyPr wrap="none" anchor="ctr"/>
            <a:lstStyle/>
            <a:p>
              <a:pPr algn="ctr"/>
              <a:endParaRPr lang="zh-CN" altLang="en-US"/>
            </a:p>
          </p:txBody>
        </p:sp>
        <p:graphicFrame>
          <p:nvGraphicFramePr>
            <p:cNvPr id="3074" name="Object 12"/>
            <p:cNvGraphicFramePr>
              <a:graphicFrameLocks noChangeAspect="1"/>
            </p:cNvGraphicFramePr>
            <p:nvPr/>
          </p:nvGraphicFramePr>
          <p:xfrm>
            <a:off x="930" y="3158"/>
            <a:ext cx="2177" cy="462"/>
          </p:xfrm>
          <a:graphic>
            <a:graphicData uri="http://schemas.openxmlformats.org/presentationml/2006/ole">
              <mc:AlternateContent xmlns:mc="http://schemas.openxmlformats.org/markup-compatibility/2006">
                <mc:Choice xmlns:v="urn:schemas-microsoft-com:vml" Requires="v">
                  <p:oleObj spid="_x0000_s61387" name="Equation" r:id="rId3" imgW="2019300" imgH="431800" progId="Equation.DSMT4">
                    <p:embed/>
                  </p:oleObj>
                </mc:Choice>
                <mc:Fallback>
                  <p:oleObj name="Equation" r:id="rId3" imgW="2019300" imgH="431800" progId="Equation.DSMT4">
                    <p:embed/>
                    <p:pic>
                      <p:nvPicPr>
                        <p:cNvPr id="3074"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 y="3158"/>
                          <a:ext cx="2177" cy="462"/>
                        </a:xfrm>
                        <a:prstGeom prst="rect">
                          <a:avLst/>
                        </a:prstGeom>
                        <a:solidFill>
                          <a:srgbClr val="BBE0E3"/>
                        </a:solidFill>
                      </p:spPr>
                    </p:pic>
                  </p:oleObj>
                </mc:Fallback>
              </mc:AlternateContent>
            </a:graphicData>
          </a:graphic>
        </p:graphicFrame>
        <p:sp>
          <p:nvSpPr>
            <p:cNvPr id="3088" name="AutoShape 14"/>
            <p:cNvSpPr>
              <a:spLocks noChangeArrowheads="1"/>
            </p:cNvSpPr>
            <p:nvPr/>
          </p:nvSpPr>
          <p:spPr bwMode="auto">
            <a:xfrm>
              <a:off x="1928" y="2704"/>
              <a:ext cx="136" cy="363"/>
            </a:xfrm>
            <a:prstGeom prst="downArrow">
              <a:avLst>
                <a:gd name="adj1" fmla="val 50000"/>
                <a:gd name="adj2" fmla="val 66728"/>
              </a:avLst>
            </a:prstGeom>
            <a:solidFill>
              <a:srgbClr val="0099FF"/>
            </a:solidFill>
            <a:ln w="9525">
              <a:solidFill>
                <a:schemeClr val="tx1"/>
              </a:solidFill>
              <a:miter lim="800000"/>
              <a:headEnd/>
              <a:tailEnd/>
            </a:ln>
          </p:spPr>
          <p:txBody>
            <a:bodyPr vert="eaVert" wrap="none" anchor="ctr"/>
            <a:lstStyle/>
            <a:p>
              <a:endParaRPr lang="zh-CN" altLang="en-US"/>
            </a:p>
          </p:txBody>
        </p:sp>
      </p:grpSp>
      <p:sp>
        <p:nvSpPr>
          <p:cNvPr id="3078" name="Text Box 17"/>
          <p:cNvSpPr txBox="1">
            <a:spLocks noChangeArrowheads="1"/>
          </p:cNvSpPr>
          <p:nvPr/>
        </p:nvSpPr>
        <p:spPr bwMode="auto">
          <a:xfrm>
            <a:off x="2252083" y="5681556"/>
            <a:ext cx="7993062" cy="701675"/>
          </a:xfrm>
          <a:prstGeom prst="rect">
            <a:avLst/>
          </a:prstGeom>
          <a:noFill/>
          <a:ln w="9525">
            <a:noFill/>
            <a:miter lim="800000"/>
            <a:headEnd/>
            <a:tailEnd/>
          </a:ln>
        </p:spPr>
        <p:txBody>
          <a:bodyPr>
            <a:spAutoFit/>
          </a:bodyPr>
          <a:lstStyle/>
          <a:p>
            <a:pPr>
              <a:spcBef>
                <a:spcPct val="50000"/>
              </a:spcBef>
              <a:buFontTx/>
              <a:buChar char="•"/>
            </a:pPr>
            <a:r>
              <a:rPr lang="zh-CN" altLang="en-US" sz="2000" dirty="0">
                <a:solidFill>
                  <a:srgbClr val="000099"/>
                </a:solidFill>
              </a:rPr>
              <a:t>  根据不同粒子的假设得到不同的</a:t>
            </a:r>
            <a:r>
              <a:rPr lang="en-US" altLang="zh-CN" sz="2000" dirty="0">
                <a:solidFill>
                  <a:srgbClr val="000099"/>
                </a:solidFill>
                <a:latin typeface="Symbol" pitchFamily="18" charset="2"/>
              </a:rPr>
              <a:t>c</a:t>
            </a:r>
            <a:r>
              <a:rPr lang="zh-CN" altLang="en-US" sz="2000" dirty="0">
                <a:solidFill>
                  <a:srgbClr val="000099"/>
                </a:solidFill>
                <a:latin typeface="Symbol" pitchFamily="18" charset="2"/>
              </a:rPr>
              <a:t>值，</a:t>
            </a:r>
            <a:r>
              <a:rPr lang="zh-CN" altLang="en-US" sz="2000" dirty="0">
                <a:solidFill>
                  <a:srgbClr val="000099"/>
                </a:solidFill>
              </a:rPr>
              <a:t>比较</a:t>
            </a:r>
            <a:r>
              <a:rPr lang="en-US" altLang="zh-CN" sz="2000" dirty="0">
                <a:solidFill>
                  <a:srgbClr val="000099"/>
                </a:solidFill>
                <a:latin typeface="Symbol" pitchFamily="18" charset="2"/>
              </a:rPr>
              <a:t>c</a:t>
            </a:r>
            <a:r>
              <a:rPr lang="zh-CN" altLang="en-US" sz="2000" dirty="0">
                <a:solidFill>
                  <a:srgbClr val="000099"/>
                </a:solidFill>
                <a:latin typeface="Symbol" pitchFamily="18" charset="2"/>
              </a:rPr>
              <a:t>值大小，可以得到该粒子属于某种粒子的几率，从而实现粒子鉴别</a:t>
            </a:r>
          </a:p>
        </p:txBody>
      </p:sp>
      <p:sp>
        <p:nvSpPr>
          <p:cNvPr id="3" name="标题 2">
            <a:extLst>
              <a:ext uri="{FF2B5EF4-FFF2-40B4-BE49-F238E27FC236}">
                <a16:creationId xmlns:a16="http://schemas.microsoft.com/office/drawing/2014/main" id="{41C71DAC-89ED-4EDC-89B4-A946B7C1C69C}"/>
              </a:ext>
            </a:extLst>
          </p:cNvPr>
          <p:cNvSpPr>
            <a:spLocks noGrp="1"/>
          </p:cNvSpPr>
          <p:nvPr>
            <p:ph type="title"/>
          </p:nvPr>
        </p:nvSpPr>
        <p:spPr/>
        <p:txBody>
          <a:bodyPr/>
          <a:lstStyle/>
          <a:p>
            <a:r>
              <a:rPr lang="en-US" altLang="zh-CN" dirty="0" err="1"/>
              <a:t>dE</a:t>
            </a:r>
            <a:r>
              <a:rPr lang="en-US" altLang="zh-CN" dirty="0"/>
              <a:t>/dx</a:t>
            </a:r>
            <a:r>
              <a:rPr lang="zh-CN" altLang="en-US" dirty="0"/>
              <a:t>重建流程</a:t>
            </a:r>
          </a:p>
        </p:txBody>
      </p:sp>
      <p:pic>
        <p:nvPicPr>
          <p:cNvPr id="19" name="Picture 4">
            <a:extLst>
              <a:ext uri="{FF2B5EF4-FFF2-40B4-BE49-F238E27FC236}">
                <a16:creationId xmlns:a16="http://schemas.microsoft.com/office/drawing/2014/main" id="{14D380D2-7756-4178-B5B4-14A36B44FE89}"/>
              </a:ext>
            </a:extLst>
          </p:cNvPr>
          <p:cNvPicPr>
            <a:picLocks noChangeAspect="1" noChangeArrowheads="1"/>
          </p:cNvPicPr>
          <p:nvPr/>
        </p:nvPicPr>
        <p:blipFill>
          <a:blip r:embed="rId5" cstate="print"/>
          <a:srcRect/>
          <a:stretch>
            <a:fillRect/>
          </a:stretch>
        </p:blipFill>
        <p:spPr bwMode="auto">
          <a:xfrm>
            <a:off x="6815882" y="4213456"/>
            <a:ext cx="3657600" cy="89058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A2534B5-D3E0-4693-931D-89FFC6B1F2FE}" type="slidenum">
              <a:rPr lang="zh-CN" altLang="en-US" smtClean="0"/>
              <a:pPr/>
              <a:t>71</a:t>
            </a:fld>
            <a:endParaRPr lang="zh-CN" alt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495801"/>
            <a:ext cx="2160588" cy="2016125"/>
          </a:xfrm>
          <a:prstGeom prst="rect">
            <a:avLst/>
          </a:prstGeom>
          <a:noFill/>
          <a:ln w="25400" cap="sq">
            <a:solidFill>
              <a:srgbClr val="80008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90800"/>
            <a:ext cx="2736850" cy="1708150"/>
          </a:xfrm>
          <a:prstGeom prst="rect">
            <a:avLst/>
          </a:prstGeom>
          <a:noFill/>
          <a:ln w="25400" cap="sq">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dedx-ch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989" y="1196976"/>
            <a:ext cx="3995737" cy="504031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p:cNvSpPr>
            <a:spLocks noChangeArrowheads="1"/>
          </p:cNvSpPr>
          <p:nvPr/>
        </p:nvSpPr>
        <p:spPr bwMode="auto">
          <a:xfrm>
            <a:off x="4727576" y="5589588"/>
            <a:ext cx="1584325" cy="215900"/>
          </a:xfrm>
          <a:prstGeom prst="rightArrow">
            <a:avLst>
              <a:gd name="adj1" fmla="val 50000"/>
              <a:gd name="adj2" fmla="val 183456"/>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AutoShape 6"/>
          <p:cNvSpPr>
            <a:spLocks noChangeArrowheads="1"/>
          </p:cNvSpPr>
          <p:nvPr/>
        </p:nvSpPr>
        <p:spPr bwMode="auto">
          <a:xfrm>
            <a:off x="4583114" y="3933825"/>
            <a:ext cx="1584325" cy="215900"/>
          </a:xfrm>
          <a:prstGeom prst="rightArrow">
            <a:avLst>
              <a:gd name="adj1" fmla="val 50000"/>
              <a:gd name="adj2" fmla="val 183456"/>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AutoShape 10"/>
          <p:cNvSpPr>
            <a:spLocks noChangeArrowheads="1"/>
          </p:cNvSpPr>
          <p:nvPr/>
        </p:nvSpPr>
        <p:spPr bwMode="auto">
          <a:xfrm>
            <a:off x="9983788" y="2060575"/>
            <a:ext cx="360362" cy="3455988"/>
          </a:xfrm>
          <a:prstGeom prst="downArrow">
            <a:avLst>
              <a:gd name="adj1" fmla="val 50000"/>
              <a:gd name="adj2" fmla="val 239758"/>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2" name="Text Box 15"/>
          <p:cNvSpPr txBox="1">
            <a:spLocks noChangeArrowheads="1"/>
          </p:cNvSpPr>
          <p:nvPr/>
        </p:nvSpPr>
        <p:spPr bwMode="auto">
          <a:xfrm>
            <a:off x="4114801" y="1843089"/>
            <a:ext cx="1838965" cy="461665"/>
          </a:xfrm>
          <a:prstGeom prst="rect">
            <a:avLst/>
          </a:prstGeom>
          <a:solidFill>
            <a:srgbClr val="FF9900"/>
          </a:solidFill>
          <a:ln w="25400" cap="sq">
            <a:solidFill>
              <a:srgbClr val="80008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FontTx/>
              <a:buNone/>
            </a:pPr>
            <a:r>
              <a:rPr lang="en-US" altLang="zh-CN" sz="2400">
                <a:latin typeface="华文新魏" pitchFamily="2" charset="-122"/>
              </a:rPr>
              <a:t>Raw charges</a:t>
            </a:r>
          </a:p>
        </p:txBody>
      </p:sp>
      <p:sp>
        <p:nvSpPr>
          <p:cNvPr id="13" name="Text Box 19"/>
          <p:cNvSpPr txBox="1">
            <a:spLocks noChangeArrowheads="1"/>
          </p:cNvSpPr>
          <p:nvPr/>
        </p:nvSpPr>
        <p:spPr bwMode="auto">
          <a:xfrm>
            <a:off x="2133600" y="1146176"/>
            <a:ext cx="1428750" cy="847725"/>
          </a:xfrm>
          <a:prstGeom prst="rect">
            <a:avLst/>
          </a:prstGeom>
          <a:noFill/>
          <a:ln w="25400" cap="sq">
            <a:solidFill>
              <a:srgbClr val="008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FontTx/>
              <a:buNone/>
            </a:pPr>
            <a:r>
              <a:rPr lang="en-US" altLang="zh-CN" sz="2400">
                <a:latin typeface="华文新魏" pitchFamily="2" charset="-122"/>
              </a:rPr>
              <a:t>r-z</a:t>
            </a:r>
            <a:r>
              <a:rPr lang="zh-CN" altLang="en-US" sz="2400">
                <a:latin typeface="华文新魏" pitchFamily="2" charset="-122"/>
              </a:rPr>
              <a:t>与</a:t>
            </a:r>
            <a:r>
              <a:rPr lang="en-US" altLang="zh-CN" sz="2400">
                <a:latin typeface="华文新魏" pitchFamily="2" charset="-122"/>
              </a:rPr>
              <a:t>r-</a:t>
            </a:r>
            <a:r>
              <a:rPr lang="en-US" altLang="zh-CN" sz="2400">
                <a:latin typeface="Symbol" pitchFamily="18" charset="2"/>
              </a:rPr>
              <a:t>f</a:t>
            </a:r>
          </a:p>
          <a:p>
            <a:pPr algn="l">
              <a:spcBef>
                <a:spcPct val="0"/>
              </a:spcBef>
              <a:buClrTx/>
              <a:buFontTx/>
              <a:buNone/>
            </a:pPr>
            <a:r>
              <a:rPr lang="zh-CN" altLang="en-US" sz="2400">
                <a:latin typeface="华文新魏" pitchFamily="2" charset="-122"/>
              </a:rPr>
              <a:t>分别修正</a:t>
            </a:r>
          </a:p>
        </p:txBody>
      </p:sp>
      <p:sp>
        <p:nvSpPr>
          <p:cNvPr id="14" name="Text Box 22"/>
          <p:cNvSpPr txBox="1">
            <a:spLocks noChangeArrowheads="1"/>
          </p:cNvSpPr>
          <p:nvPr/>
        </p:nvSpPr>
        <p:spPr bwMode="auto">
          <a:xfrm>
            <a:off x="4800600" y="3429001"/>
            <a:ext cx="1143262" cy="461665"/>
          </a:xfrm>
          <a:prstGeom prst="rect">
            <a:avLst/>
          </a:prstGeom>
          <a:solidFill>
            <a:srgbClr val="FF9900"/>
          </a:solidFill>
          <a:ln w="25400" cap="sq">
            <a:solidFill>
              <a:srgbClr val="80008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FontTx/>
              <a:buNone/>
            </a:pPr>
            <a:r>
              <a:rPr lang="en-US" altLang="zh-CN" sz="2400">
                <a:latin typeface="华文新魏" pitchFamily="2" charset="-122"/>
              </a:rPr>
              <a:t>r-z</a:t>
            </a:r>
            <a:r>
              <a:rPr lang="zh-CN" altLang="en-US" sz="2400">
                <a:latin typeface="华文新魏" pitchFamily="2" charset="-122"/>
              </a:rPr>
              <a:t>修正</a:t>
            </a:r>
          </a:p>
        </p:txBody>
      </p:sp>
      <p:sp>
        <p:nvSpPr>
          <p:cNvPr id="15" name="Text Box 23"/>
          <p:cNvSpPr txBox="1">
            <a:spLocks noChangeArrowheads="1"/>
          </p:cNvSpPr>
          <p:nvPr/>
        </p:nvSpPr>
        <p:spPr bwMode="auto">
          <a:xfrm>
            <a:off x="4724400" y="5013326"/>
            <a:ext cx="1165704" cy="461665"/>
          </a:xfrm>
          <a:prstGeom prst="rect">
            <a:avLst/>
          </a:prstGeom>
          <a:solidFill>
            <a:srgbClr val="FF9900"/>
          </a:solidFill>
          <a:ln w="25400" cap="sq">
            <a:solidFill>
              <a:srgbClr val="80008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FontTx/>
              <a:buNone/>
            </a:pPr>
            <a:r>
              <a:rPr lang="en-US" altLang="zh-CN" sz="2400">
                <a:latin typeface="华文新魏" pitchFamily="2" charset="-122"/>
              </a:rPr>
              <a:t>r-</a:t>
            </a:r>
            <a:r>
              <a:rPr lang="en-US" altLang="zh-CN" sz="2400">
                <a:latin typeface="Symbol" pitchFamily="18" charset="2"/>
              </a:rPr>
              <a:t>f</a:t>
            </a:r>
            <a:r>
              <a:rPr lang="zh-CN" altLang="en-US" sz="2400">
                <a:latin typeface="华文新魏" pitchFamily="2" charset="-122"/>
              </a:rPr>
              <a:t>修正</a:t>
            </a:r>
          </a:p>
        </p:txBody>
      </p:sp>
      <p:sp>
        <p:nvSpPr>
          <p:cNvPr id="5" name="标题 4">
            <a:extLst>
              <a:ext uri="{FF2B5EF4-FFF2-40B4-BE49-F238E27FC236}">
                <a16:creationId xmlns:a16="http://schemas.microsoft.com/office/drawing/2014/main" id="{BA3168C0-D75A-4DD8-947D-17ABA937F31F}"/>
              </a:ext>
            </a:extLst>
          </p:cNvPr>
          <p:cNvSpPr>
            <a:spLocks noGrp="1"/>
          </p:cNvSpPr>
          <p:nvPr>
            <p:ph type="title"/>
          </p:nvPr>
        </p:nvSpPr>
        <p:spPr/>
        <p:txBody>
          <a:bodyPr/>
          <a:lstStyle/>
          <a:p>
            <a:r>
              <a:rPr lang="zh-CN" altLang="en-US" dirty="0"/>
              <a:t>击中电荷量的径迹长度修正</a:t>
            </a:r>
          </a:p>
        </p:txBody>
      </p:sp>
    </p:spTree>
    <p:extLst>
      <p:ext uri="{BB962C8B-B14F-4D97-AF65-F5344CB8AC3E}">
        <p14:creationId xmlns:p14="http://schemas.microsoft.com/office/powerpoint/2010/main" val="19674760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A2534B5-D3E0-4693-931D-89FFC6B1F2FE}" type="slidenum">
              <a:rPr lang="zh-CN" altLang="en-US" smtClean="0"/>
              <a:pPr/>
              <a:t>72</a:t>
            </a:fld>
            <a:endParaRPr lang="zh-CN" altLang="en-US"/>
          </a:p>
        </p:txBody>
      </p:sp>
      <p:pic>
        <p:nvPicPr>
          <p:cNvPr id="6" name="Picture 3" descr="dedx-r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1961" y="2199933"/>
            <a:ext cx="3465513" cy="417671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488" y="2770806"/>
            <a:ext cx="4164330" cy="2627376"/>
          </a:xfrm>
          <a:prstGeom prst="rect">
            <a:avLst/>
          </a:prstGeom>
        </p:spPr>
      </p:pic>
      <p:sp>
        <p:nvSpPr>
          <p:cNvPr id="10" name="标题 9">
            <a:extLst>
              <a:ext uri="{FF2B5EF4-FFF2-40B4-BE49-F238E27FC236}">
                <a16:creationId xmlns:a16="http://schemas.microsoft.com/office/drawing/2014/main" id="{36DC01E3-EC5E-48B0-AABC-E5DD6FAF70C0}"/>
              </a:ext>
            </a:extLst>
          </p:cNvPr>
          <p:cNvSpPr>
            <a:spLocks noGrp="1"/>
          </p:cNvSpPr>
          <p:nvPr>
            <p:ph type="title"/>
          </p:nvPr>
        </p:nvSpPr>
        <p:spPr/>
        <p:txBody>
          <a:bodyPr/>
          <a:lstStyle/>
          <a:p>
            <a:r>
              <a:rPr lang="zh-CN" altLang="en-US" dirty="0"/>
              <a:t>丝增益和</a:t>
            </a:r>
            <a:r>
              <a:rPr lang="en-US" altLang="zh-CN" dirty="0"/>
              <a:t>run</a:t>
            </a:r>
            <a:r>
              <a:rPr lang="zh-CN" altLang="en-US" dirty="0"/>
              <a:t>增益</a:t>
            </a:r>
          </a:p>
        </p:txBody>
      </p:sp>
      <p:sp>
        <p:nvSpPr>
          <p:cNvPr id="2" name="TextBox 1">
            <a:extLst>
              <a:ext uri="{FF2B5EF4-FFF2-40B4-BE49-F238E27FC236}">
                <a16:creationId xmlns:a16="http://schemas.microsoft.com/office/drawing/2014/main" id="{0E7A6818-E9EE-664D-AD7B-5B1C3FB9121A}"/>
              </a:ext>
            </a:extLst>
          </p:cNvPr>
          <p:cNvSpPr txBox="1"/>
          <p:nvPr/>
        </p:nvSpPr>
        <p:spPr>
          <a:xfrm>
            <a:off x="1265397" y="2005144"/>
            <a:ext cx="4608512" cy="369332"/>
          </a:xfrm>
          <a:prstGeom prst="rect">
            <a:avLst/>
          </a:prstGeom>
          <a:noFill/>
        </p:spPr>
        <p:txBody>
          <a:bodyPr wrap="square" rtlCol="0">
            <a:spAutoFit/>
          </a:bodyPr>
          <a:lstStyle/>
          <a:p>
            <a:r>
              <a:rPr lang="zh-CN" altLang="en-US" dirty="0"/>
              <a:t>单元大小、高压的差别导致的丝增益的差别</a:t>
            </a:r>
            <a:endParaRPr lang="en-US" dirty="0"/>
          </a:p>
        </p:txBody>
      </p:sp>
      <p:sp>
        <p:nvSpPr>
          <p:cNvPr id="5" name="TextBox 4">
            <a:extLst>
              <a:ext uri="{FF2B5EF4-FFF2-40B4-BE49-F238E27FC236}">
                <a16:creationId xmlns:a16="http://schemas.microsoft.com/office/drawing/2014/main" id="{0FD918BA-E72C-9A4D-AB4D-DEE69891DD7D}"/>
              </a:ext>
            </a:extLst>
          </p:cNvPr>
          <p:cNvSpPr txBox="1"/>
          <p:nvPr/>
        </p:nvSpPr>
        <p:spPr>
          <a:xfrm>
            <a:off x="6911960" y="1645934"/>
            <a:ext cx="3576528" cy="369332"/>
          </a:xfrm>
          <a:prstGeom prst="rect">
            <a:avLst/>
          </a:prstGeom>
          <a:noFill/>
        </p:spPr>
        <p:txBody>
          <a:bodyPr wrap="square" rtlCol="0">
            <a:spAutoFit/>
          </a:bodyPr>
          <a:lstStyle/>
          <a:p>
            <a:r>
              <a:rPr lang="zh-CN" altLang="en-US" dirty="0"/>
              <a:t>温度、气压变化导致</a:t>
            </a:r>
            <a:r>
              <a:rPr lang="en-US" altLang="zh-CN" dirty="0"/>
              <a:t>run</a:t>
            </a:r>
            <a:r>
              <a:rPr lang="zh-CN" altLang="en-US" dirty="0"/>
              <a:t>增益变化</a:t>
            </a:r>
            <a:endParaRPr lang="en-US" dirty="0"/>
          </a:p>
        </p:txBody>
      </p:sp>
    </p:spTree>
    <p:extLst>
      <p:ext uri="{BB962C8B-B14F-4D97-AF65-F5344CB8AC3E}">
        <p14:creationId xmlns:p14="http://schemas.microsoft.com/office/powerpoint/2010/main" val="2506337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196753"/>
            <a:ext cx="10814992" cy="1872207"/>
          </a:xfrm>
        </p:spPr>
        <p:txBody>
          <a:bodyPr/>
          <a:lstStyle/>
          <a:p>
            <a:r>
              <a:rPr lang="zh-CN" altLang="en-US" sz="2800" dirty="0"/>
              <a:t>漂移室探测单元内电荷收集的非均匀性</a:t>
            </a:r>
            <a:endParaRPr lang="en-US" altLang="zh-CN" sz="2800" dirty="0"/>
          </a:p>
          <a:p>
            <a:r>
              <a:rPr lang="zh-CN" altLang="en-US" sz="2800" dirty="0"/>
              <a:t>径迹与信号丝在空间最近的距离</a:t>
            </a:r>
            <a:r>
              <a:rPr lang="zh-CN" altLang="en-US" sz="2800" dirty="0">
                <a:latin typeface="Arial" panose="020B0604020202020204" pitchFamily="34" charset="0"/>
                <a:cs typeface="Arial" panose="020B0604020202020204" pitchFamily="34" charset="0"/>
              </a:rPr>
              <a:t>（</a:t>
            </a:r>
            <a:r>
              <a:rPr lang="en-US" altLang="zh-CN" sz="2800" dirty="0">
                <a:solidFill>
                  <a:srgbClr val="FF0000"/>
                </a:solidFill>
                <a:latin typeface="Arial" panose="020B0604020202020204" pitchFamily="34" charset="0"/>
                <a:cs typeface="Arial" panose="020B0604020202020204" pitchFamily="34" charset="0"/>
              </a:rPr>
              <a:t>D</a:t>
            </a:r>
            <a:r>
              <a:rPr lang="en-US" altLang="zh-CN" sz="2800" dirty="0">
                <a:latin typeface="Arial" panose="020B0604020202020204" pitchFamily="34" charset="0"/>
                <a:cs typeface="Arial" panose="020B0604020202020204" pitchFamily="34" charset="0"/>
              </a:rPr>
              <a:t>istance </a:t>
            </a:r>
            <a:r>
              <a:rPr lang="en-US" altLang="zh-CN" sz="2800" dirty="0">
                <a:solidFill>
                  <a:srgbClr val="FF0000"/>
                </a:solidFill>
                <a:latin typeface="Arial" panose="020B0604020202020204" pitchFamily="34" charset="0"/>
                <a:cs typeface="Arial" panose="020B0604020202020204" pitchFamily="34" charset="0"/>
              </a:rPr>
              <a:t>o</a:t>
            </a:r>
            <a:r>
              <a:rPr lang="en-US" altLang="zh-CN" sz="2800" dirty="0">
                <a:latin typeface="Arial" panose="020B0604020202020204" pitchFamily="34" charset="0"/>
                <a:cs typeface="Arial" panose="020B0604020202020204" pitchFamily="34" charset="0"/>
              </a:rPr>
              <a:t>f </a:t>
            </a:r>
            <a:r>
              <a:rPr lang="en-US" altLang="zh-CN" sz="2800" dirty="0">
                <a:solidFill>
                  <a:srgbClr val="FF0000"/>
                </a:solidFill>
                <a:latin typeface="Arial" panose="020B0604020202020204" pitchFamily="34" charset="0"/>
                <a:cs typeface="Arial" panose="020B0604020202020204" pitchFamily="34" charset="0"/>
              </a:rPr>
              <a:t>C</a:t>
            </a:r>
            <a:r>
              <a:rPr lang="en-US" altLang="zh-CN" sz="2800" dirty="0">
                <a:latin typeface="Arial" panose="020B0604020202020204" pitchFamily="34" charset="0"/>
                <a:cs typeface="Arial" panose="020B0604020202020204" pitchFamily="34" charset="0"/>
              </a:rPr>
              <a:t>losest </a:t>
            </a:r>
            <a:r>
              <a:rPr lang="en-US" altLang="zh-CN" sz="2800" dirty="0">
                <a:solidFill>
                  <a:srgbClr val="FF0000"/>
                </a:solidFill>
                <a:latin typeface="Arial" panose="020B0604020202020204" pitchFamily="34" charset="0"/>
                <a:cs typeface="Arial" panose="020B0604020202020204" pitchFamily="34" charset="0"/>
              </a:rPr>
              <a:t>A</a:t>
            </a:r>
            <a:r>
              <a:rPr lang="en-US" altLang="zh-CN" sz="2800" dirty="0">
                <a:latin typeface="Arial" panose="020B0604020202020204" pitchFamily="34" charset="0"/>
                <a:cs typeface="Arial" panose="020B0604020202020204" pitchFamily="34" charset="0"/>
              </a:rPr>
              <a:t>pproach </a:t>
            </a:r>
            <a:r>
              <a:rPr lang="en-US" altLang="zh-CN" sz="2800" dirty="0" err="1">
                <a:solidFill>
                  <a:srgbClr val="FF0000"/>
                </a:solidFill>
                <a:latin typeface="Arial" panose="020B0604020202020204" pitchFamily="34" charset="0"/>
                <a:cs typeface="Arial" panose="020B0604020202020204" pitchFamily="34" charset="0"/>
              </a:rPr>
              <a:t>Doca</a:t>
            </a:r>
            <a:r>
              <a:rPr lang="zh-CN" altLang="en-US" sz="2800" dirty="0">
                <a:latin typeface="Arial" panose="020B0604020202020204" pitchFamily="34" charset="0"/>
                <a:cs typeface="Arial" panose="020B0604020202020204" pitchFamily="34" charset="0"/>
              </a:rPr>
              <a:t>）和入射角度的</a:t>
            </a:r>
            <a:r>
              <a:rPr lang="en-US" altLang="zh-CN" sz="2800" dirty="0">
                <a:latin typeface="Arial" panose="020B0604020202020204" pitchFamily="34" charset="0"/>
                <a:cs typeface="Arial" panose="020B0604020202020204" pitchFamily="34" charset="0"/>
              </a:rPr>
              <a:t>”</a:t>
            </a:r>
            <a:r>
              <a:rPr lang="en-US" altLang="zh-CN" sz="2800" dirty="0">
                <a:solidFill>
                  <a:srgbClr val="FF0000"/>
                </a:solidFill>
                <a:latin typeface="Arial" panose="020B0604020202020204" pitchFamily="34" charset="0"/>
                <a:cs typeface="Arial" panose="020B0604020202020204" pitchFamily="34" charset="0"/>
              </a:rPr>
              <a:t>Sin</a:t>
            </a:r>
            <a:r>
              <a:rPr lang="en-US" altLang="zh-CN" sz="2800" dirty="0">
                <a:latin typeface="Arial" panose="020B0604020202020204" pitchFamily="34" charset="0"/>
                <a:cs typeface="Arial" panose="020B0604020202020204" pitchFamily="34" charset="0"/>
              </a:rPr>
              <a:t>”</a:t>
            </a:r>
            <a:r>
              <a:rPr lang="zh-CN" altLang="en-US" sz="2800" dirty="0">
                <a:latin typeface="Arial" panose="020B0604020202020204" pitchFamily="34" charset="0"/>
                <a:cs typeface="Arial" panose="020B0604020202020204" pitchFamily="34" charset="0"/>
              </a:rPr>
              <a:t>（</a:t>
            </a:r>
            <a:r>
              <a:rPr lang="en-US" altLang="zh-CN" sz="2800" dirty="0" err="1">
                <a:solidFill>
                  <a:srgbClr val="FF0000"/>
                </a:solidFill>
                <a:latin typeface="Arial" panose="020B0604020202020204" pitchFamily="34" charset="0"/>
                <a:cs typeface="Arial" panose="020B0604020202020204" pitchFamily="34" charset="0"/>
              </a:rPr>
              <a:t>DocaSin</a:t>
            </a:r>
            <a:r>
              <a:rPr lang="zh-CN" altLang="en-US" sz="2800" dirty="0">
                <a:latin typeface="Arial" panose="020B0604020202020204" pitchFamily="34" charset="0"/>
                <a:cs typeface="Arial" panose="020B0604020202020204" pitchFamily="34" charset="0"/>
              </a:rPr>
              <a:t>）</a:t>
            </a:r>
            <a:endParaRPr lang="en-US" altLang="zh-CN" sz="2800"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12"/>
          </p:nvPr>
        </p:nvSpPr>
        <p:spPr/>
        <p:txBody>
          <a:bodyPr/>
          <a:lstStyle/>
          <a:p>
            <a:fld id="{AA2534B5-D3E0-4693-931D-89FFC6B1F2FE}" type="slidenum">
              <a:rPr lang="zh-CN" altLang="en-US" smtClean="0"/>
              <a:pPr/>
              <a:t>73</a:t>
            </a:fld>
            <a:endParaRPr lang="zh-CN" altLang="en-US"/>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3284984"/>
            <a:ext cx="3672408" cy="226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6552" y="3429000"/>
            <a:ext cx="5285953" cy="2124036"/>
          </a:xfrm>
          <a:prstGeom prst="rect">
            <a:avLst/>
          </a:prstGeom>
        </p:spPr>
      </p:pic>
      <p:sp>
        <p:nvSpPr>
          <p:cNvPr id="8" name="标题 7">
            <a:extLst>
              <a:ext uri="{FF2B5EF4-FFF2-40B4-BE49-F238E27FC236}">
                <a16:creationId xmlns:a16="http://schemas.microsoft.com/office/drawing/2014/main" id="{A4E80F95-D584-463D-8F11-3B6AF1E701B1}"/>
              </a:ext>
            </a:extLst>
          </p:cNvPr>
          <p:cNvSpPr>
            <a:spLocks noGrp="1"/>
          </p:cNvSpPr>
          <p:nvPr>
            <p:ph type="title"/>
          </p:nvPr>
        </p:nvSpPr>
        <p:spPr/>
        <p:txBody>
          <a:bodyPr/>
          <a:lstStyle/>
          <a:p>
            <a:r>
              <a:rPr lang="en-US" altLang="zh-CN" dirty="0" err="1"/>
              <a:t>Doca</a:t>
            </a:r>
            <a:r>
              <a:rPr lang="zh-CN" altLang="en-US" dirty="0"/>
              <a:t>和入射角度联合修正</a:t>
            </a:r>
          </a:p>
        </p:txBody>
      </p:sp>
    </p:spTree>
    <p:extLst>
      <p:ext uri="{BB962C8B-B14F-4D97-AF65-F5344CB8AC3E}">
        <p14:creationId xmlns:p14="http://schemas.microsoft.com/office/powerpoint/2010/main" val="26284696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83432" y="1045940"/>
            <a:ext cx="10441160" cy="1014909"/>
          </a:xfrm>
        </p:spPr>
        <p:txBody>
          <a:bodyPr>
            <a:normAutofit/>
          </a:bodyPr>
          <a:lstStyle/>
          <a:p>
            <a:r>
              <a:rPr lang="zh-CN" altLang="en-US" sz="2400" dirty="0"/>
              <a:t>“离子鞘”产生的电场抵消了局部外加电场，限制了雪崩倍增过程的发展</a:t>
            </a:r>
            <a:r>
              <a:rPr lang="en-US" altLang="zh-CN" sz="2400" dirty="0"/>
              <a:t>——</a:t>
            </a:r>
            <a:r>
              <a:rPr lang="zh-CN" altLang="en-US" sz="2400" dirty="0"/>
              <a:t>空间电荷效应</a:t>
            </a:r>
          </a:p>
        </p:txBody>
      </p:sp>
      <p:sp>
        <p:nvSpPr>
          <p:cNvPr id="4" name="灯片编号占位符 3"/>
          <p:cNvSpPr>
            <a:spLocks noGrp="1"/>
          </p:cNvSpPr>
          <p:nvPr>
            <p:ph type="sldNum" sz="quarter" idx="12"/>
          </p:nvPr>
        </p:nvSpPr>
        <p:spPr/>
        <p:txBody>
          <a:bodyPr/>
          <a:lstStyle/>
          <a:p>
            <a:fld id="{AA2534B5-D3E0-4693-931D-89FFC6B1F2FE}" type="slidenum">
              <a:rPr lang="zh-CN" altLang="en-US" smtClean="0"/>
              <a:pPr/>
              <a:t>74</a:t>
            </a:fld>
            <a:endParaRPr lang="zh-CN" alt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705" y="1746176"/>
            <a:ext cx="4346575"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dedx-s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345260"/>
            <a:ext cx="4648200" cy="2324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对象 6"/>
          <p:cNvGraphicFramePr>
            <a:graphicFrameLocks noChangeAspect="1"/>
          </p:cNvGraphicFramePr>
          <p:nvPr>
            <p:extLst/>
          </p:nvPr>
        </p:nvGraphicFramePr>
        <p:xfrm>
          <a:off x="3414326" y="5576714"/>
          <a:ext cx="1800225" cy="1236663"/>
        </p:xfrm>
        <a:graphic>
          <a:graphicData uri="http://schemas.openxmlformats.org/presentationml/2006/ole">
            <mc:AlternateContent xmlns:mc="http://schemas.openxmlformats.org/markup-compatibility/2006">
              <mc:Choice xmlns:v="urn:schemas-microsoft-com:vml" Requires="v">
                <p:oleObj spid="_x0000_s71481" name="Equation" r:id="rId5" imgW="647419" imgH="444307" progId="">
                  <p:embed/>
                </p:oleObj>
              </mc:Choice>
              <mc:Fallback>
                <p:oleObj name="Equation" r:id="rId5" imgW="647419" imgH="444307" progId="">
                  <p:embed/>
                  <p:pic>
                    <p:nvPicPr>
                      <p:cNvPr id="7" name="对象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4326" y="5576714"/>
                        <a:ext cx="1800225" cy="1236663"/>
                      </a:xfrm>
                      <a:prstGeom prst="rect">
                        <a:avLst/>
                      </a:prstGeom>
                      <a:solidFill>
                        <a:srgbClr val="99CC00">
                          <a:alpha val="52156"/>
                        </a:srgbClr>
                      </a:solidFill>
                      <a:ln w="25400">
                        <a:solidFill>
                          <a:srgbClr val="0000FF"/>
                        </a:solidFill>
                        <a:miter lim="800000"/>
                        <a:headEnd/>
                        <a:tailEnd/>
                      </a:ln>
                    </p:spPr>
                  </p:pic>
                </p:oleObj>
              </mc:Fallback>
            </mc:AlternateContent>
          </a:graphicData>
        </a:graphic>
      </p:graphicFrame>
      <p:sp>
        <p:nvSpPr>
          <p:cNvPr id="8" name="Text Box 8"/>
          <p:cNvSpPr txBox="1">
            <a:spLocks noChangeArrowheads="1"/>
          </p:cNvSpPr>
          <p:nvPr/>
        </p:nvSpPr>
        <p:spPr bwMode="auto">
          <a:xfrm>
            <a:off x="2920752" y="4267200"/>
            <a:ext cx="2743200" cy="1212850"/>
          </a:xfrm>
          <a:prstGeom prst="rect">
            <a:avLst/>
          </a:prstGeom>
          <a:noFill/>
          <a:ln w="25400" cap="sq">
            <a:solidFill>
              <a:srgbClr val="80008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0"/>
              </a:spcBef>
              <a:buClrTx/>
              <a:buFontTx/>
              <a:buNone/>
            </a:pPr>
            <a:r>
              <a:rPr lang="en-US" altLang="zh-CN" sz="2400" dirty="0">
                <a:latin typeface="华文新魏" pitchFamily="2" charset="-122"/>
              </a:rPr>
              <a:t>pulse height as a </a:t>
            </a:r>
          </a:p>
          <a:p>
            <a:pPr algn="l">
              <a:spcBef>
                <a:spcPct val="0"/>
              </a:spcBef>
              <a:buClrTx/>
              <a:buFontTx/>
              <a:buNone/>
            </a:pPr>
            <a:r>
              <a:rPr lang="en-US" altLang="zh-CN" sz="2400" dirty="0">
                <a:latin typeface="华文新魏" pitchFamily="2" charset="-122"/>
              </a:rPr>
              <a:t>function of </a:t>
            </a:r>
            <a:r>
              <a:rPr lang="en-US" altLang="zh-CN" sz="2400" dirty="0" err="1">
                <a:latin typeface="华文新魏" pitchFamily="2" charset="-122"/>
              </a:rPr>
              <a:t>cos</a:t>
            </a:r>
            <a:r>
              <a:rPr lang="en-US" altLang="zh-CN" sz="2400" dirty="0" err="1">
                <a:latin typeface="Symbol" pitchFamily="18" charset="2"/>
              </a:rPr>
              <a:t>q</a:t>
            </a:r>
            <a:endParaRPr lang="en-US" altLang="zh-CN" sz="2400" dirty="0">
              <a:latin typeface="Symbol" pitchFamily="18" charset="2"/>
            </a:endParaRPr>
          </a:p>
          <a:p>
            <a:pPr algn="l">
              <a:spcBef>
                <a:spcPct val="0"/>
              </a:spcBef>
              <a:buClrTx/>
              <a:buFontTx/>
              <a:buNone/>
            </a:pPr>
            <a:r>
              <a:rPr lang="en-US" altLang="zh-CN" sz="2400" dirty="0">
                <a:latin typeface="华文新魏" pitchFamily="2" charset="-122"/>
              </a:rPr>
              <a:t>(empirical </a:t>
            </a:r>
            <a:r>
              <a:rPr lang="el-GR" altLang="zh-CN" sz="2400" dirty="0">
                <a:latin typeface="Symbol" pitchFamily="18" charset="2"/>
              </a:rPr>
              <a:t>δ</a:t>
            </a:r>
            <a:r>
              <a:rPr lang="el-GR" altLang="zh-CN" sz="2400" dirty="0">
                <a:latin typeface="华文新魏" pitchFamily="2" charset="-122"/>
              </a:rPr>
              <a:t>≈</a:t>
            </a:r>
            <a:r>
              <a:rPr lang="en-US" altLang="zh-CN" sz="2400" dirty="0">
                <a:latin typeface="华文新魏" pitchFamily="2" charset="-122"/>
              </a:rPr>
              <a:t>0.1)</a:t>
            </a:r>
            <a:r>
              <a:rPr lang="en-US" altLang="zh-CN" sz="2400" dirty="0">
                <a:latin typeface="Times New Roman" pitchFamily="18" charset="0"/>
                <a:ea typeface="宋体" pitchFamily="2" charset="-122"/>
              </a:rPr>
              <a:t> </a:t>
            </a:r>
          </a:p>
        </p:txBody>
      </p:sp>
      <p:sp>
        <p:nvSpPr>
          <p:cNvPr id="10" name="标题 9">
            <a:extLst>
              <a:ext uri="{FF2B5EF4-FFF2-40B4-BE49-F238E27FC236}">
                <a16:creationId xmlns:a16="http://schemas.microsoft.com/office/drawing/2014/main" id="{AAB21868-84F7-4F65-BC80-5F8EF24876C8}"/>
              </a:ext>
            </a:extLst>
          </p:cNvPr>
          <p:cNvSpPr>
            <a:spLocks noGrp="1"/>
          </p:cNvSpPr>
          <p:nvPr>
            <p:ph type="title"/>
          </p:nvPr>
        </p:nvSpPr>
        <p:spPr/>
        <p:txBody>
          <a:bodyPr>
            <a:normAutofit/>
          </a:bodyPr>
          <a:lstStyle/>
          <a:p>
            <a:r>
              <a:rPr lang="zh-CN" altLang="en-US" dirty="0"/>
              <a:t>空间电荷效应修正</a:t>
            </a:r>
          </a:p>
        </p:txBody>
      </p:sp>
    </p:spTree>
    <p:extLst>
      <p:ext uri="{BB962C8B-B14F-4D97-AF65-F5344CB8AC3E}">
        <p14:creationId xmlns:p14="http://schemas.microsoft.com/office/powerpoint/2010/main" val="11400599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95400" y="1052736"/>
            <a:ext cx="10729192" cy="2664296"/>
          </a:xfrm>
        </p:spPr>
        <p:txBody>
          <a:bodyPr>
            <a:normAutofit/>
          </a:bodyPr>
          <a:lstStyle/>
          <a:p>
            <a:r>
              <a:rPr lang="zh-CN" altLang="en-US" sz="2800" dirty="0"/>
              <a:t>单个击中的不对称的</a:t>
            </a:r>
            <a:r>
              <a:rPr lang="en-US" altLang="zh-CN" sz="2800" dirty="0"/>
              <a:t>Landau</a:t>
            </a:r>
            <a:r>
              <a:rPr lang="zh-CN" altLang="en-US" sz="2800" dirty="0"/>
              <a:t>形状</a:t>
            </a:r>
            <a:r>
              <a:rPr lang="en-US" altLang="zh-CN" sz="2800" dirty="0">
                <a:sym typeface="Wingdings" panose="05000000000000000000" pitchFamily="2" charset="2"/>
              </a:rPr>
              <a:t></a:t>
            </a:r>
            <a:r>
              <a:rPr lang="zh-CN" altLang="en-US" sz="2800" dirty="0">
                <a:sym typeface="Wingdings" panose="05000000000000000000" pitchFamily="2" charset="2"/>
              </a:rPr>
              <a:t>高斯形状的径迹平均</a:t>
            </a:r>
            <a:endParaRPr lang="en-US" altLang="zh-CN" sz="2800" dirty="0"/>
          </a:p>
          <a:p>
            <a:r>
              <a:rPr lang="zh-CN" altLang="en-US" sz="2800" dirty="0"/>
              <a:t>低端</a:t>
            </a:r>
            <a:r>
              <a:rPr lang="en-US" altLang="zh-CN" sz="2800" dirty="0"/>
              <a:t>5%</a:t>
            </a:r>
            <a:r>
              <a:rPr lang="zh-CN" altLang="en-US" sz="2800" dirty="0"/>
              <a:t>的截断：去除噪声和本底</a:t>
            </a:r>
            <a:endParaRPr lang="en-US" altLang="zh-CN" sz="2800" dirty="0"/>
          </a:p>
          <a:p>
            <a:r>
              <a:rPr lang="zh-CN" altLang="en-US" sz="2800" dirty="0"/>
              <a:t>高端</a:t>
            </a:r>
            <a:r>
              <a:rPr lang="en-US" altLang="zh-CN" sz="2800" dirty="0"/>
              <a:t>25%</a:t>
            </a:r>
            <a:r>
              <a:rPr lang="zh-CN" altLang="en-US" sz="2800" dirty="0"/>
              <a:t>的截断：去除</a:t>
            </a:r>
            <a:r>
              <a:rPr lang="en-US" altLang="zh-CN" sz="2800" dirty="0"/>
              <a:t>Landau</a:t>
            </a:r>
            <a:r>
              <a:rPr lang="zh-CN" altLang="en-US" sz="2800" dirty="0"/>
              <a:t>尾巴</a:t>
            </a:r>
            <a:r>
              <a:rPr lang="en-US" altLang="zh-CN" sz="2800" dirty="0">
                <a:sym typeface="Wingdings" panose="05000000000000000000" pitchFamily="2" charset="2"/>
              </a:rPr>
              <a:t></a:t>
            </a:r>
            <a:r>
              <a:rPr lang="zh-CN" altLang="en-US" sz="2800" dirty="0">
                <a:sym typeface="Wingdings" panose="05000000000000000000" pitchFamily="2" charset="2"/>
              </a:rPr>
              <a:t>高斯形状的</a:t>
            </a:r>
            <a:r>
              <a:rPr lang="en-US" altLang="zh-CN" sz="2800" dirty="0" err="1">
                <a:sym typeface="Wingdings" panose="05000000000000000000" pitchFamily="2" charset="2"/>
              </a:rPr>
              <a:t>dE</a:t>
            </a:r>
            <a:r>
              <a:rPr lang="en-US" altLang="zh-CN" sz="2800" dirty="0">
                <a:sym typeface="Wingdings" panose="05000000000000000000" pitchFamily="2" charset="2"/>
              </a:rPr>
              <a:t>/dx</a:t>
            </a:r>
            <a:r>
              <a:rPr lang="zh-CN" altLang="en-US" sz="2800" dirty="0">
                <a:sym typeface="Wingdings" panose="05000000000000000000" pitchFamily="2" charset="2"/>
              </a:rPr>
              <a:t>分布</a:t>
            </a:r>
            <a:endParaRPr lang="zh-CN" altLang="en-US" sz="2800" dirty="0"/>
          </a:p>
        </p:txBody>
      </p:sp>
      <p:sp>
        <p:nvSpPr>
          <p:cNvPr id="4" name="灯片编号占位符 3"/>
          <p:cNvSpPr>
            <a:spLocks noGrp="1"/>
          </p:cNvSpPr>
          <p:nvPr>
            <p:ph type="sldNum" sz="quarter" idx="12"/>
          </p:nvPr>
        </p:nvSpPr>
        <p:spPr/>
        <p:txBody>
          <a:bodyPr/>
          <a:lstStyle/>
          <a:p>
            <a:fld id="{AA2534B5-D3E0-4693-931D-89FFC6B1F2FE}" type="slidenum">
              <a:rPr lang="zh-CN" altLang="en-US" smtClean="0"/>
              <a:pPr/>
              <a:t>75</a:t>
            </a:fld>
            <a:endParaRPr lang="zh-CN" alt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3644901"/>
            <a:ext cx="3887787" cy="2447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6" y="3644900"/>
            <a:ext cx="2760663" cy="25146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p:cNvSpPr>
            <a:spLocks noChangeArrowheads="1"/>
          </p:cNvSpPr>
          <p:nvPr/>
        </p:nvSpPr>
        <p:spPr bwMode="auto">
          <a:xfrm>
            <a:off x="5880101" y="4868863"/>
            <a:ext cx="1368425" cy="215900"/>
          </a:xfrm>
          <a:prstGeom prst="rightArrow">
            <a:avLst>
              <a:gd name="adj1" fmla="val 50000"/>
              <a:gd name="adj2" fmla="val 158456"/>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 name="AutoShape 7"/>
          <p:cNvSpPr>
            <a:spLocks noChangeArrowheads="1"/>
          </p:cNvSpPr>
          <p:nvPr/>
        </p:nvSpPr>
        <p:spPr bwMode="auto">
          <a:xfrm>
            <a:off x="2711450" y="5876926"/>
            <a:ext cx="215900" cy="360363"/>
          </a:xfrm>
          <a:prstGeom prst="upArrow">
            <a:avLst>
              <a:gd name="adj1" fmla="val 50000"/>
              <a:gd name="adj2" fmla="val 41728"/>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0" name="AutoShape 8"/>
          <p:cNvSpPr>
            <a:spLocks noChangeArrowheads="1"/>
          </p:cNvSpPr>
          <p:nvPr/>
        </p:nvSpPr>
        <p:spPr bwMode="auto">
          <a:xfrm>
            <a:off x="3792539" y="5876926"/>
            <a:ext cx="287337" cy="360363"/>
          </a:xfrm>
          <a:prstGeom prst="upArrow">
            <a:avLst>
              <a:gd name="adj1" fmla="val 50000"/>
              <a:gd name="adj2" fmla="val 31354"/>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1" name="Text Box 9"/>
          <p:cNvSpPr txBox="1">
            <a:spLocks noChangeArrowheads="1"/>
          </p:cNvSpPr>
          <p:nvPr/>
        </p:nvSpPr>
        <p:spPr bwMode="auto">
          <a:xfrm>
            <a:off x="4203701" y="5969001"/>
            <a:ext cx="915635" cy="461665"/>
          </a:xfrm>
          <a:prstGeom prst="rect">
            <a:avLst/>
          </a:prstGeom>
          <a:noFill/>
          <a:ln w="25400" cap="sq">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FontTx/>
              <a:buNone/>
            </a:pPr>
            <a:r>
              <a:rPr lang="en-US" altLang="zh-CN" sz="2400">
                <a:latin typeface="Times New Roman" pitchFamily="18" charset="0"/>
                <a:ea typeface="宋体" pitchFamily="2" charset="-122"/>
              </a:rPr>
              <a:t>~25%</a:t>
            </a:r>
          </a:p>
        </p:txBody>
      </p:sp>
      <p:sp>
        <p:nvSpPr>
          <p:cNvPr id="12" name="Text Box 10"/>
          <p:cNvSpPr txBox="1">
            <a:spLocks noChangeArrowheads="1"/>
          </p:cNvSpPr>
          <p:nvPr/>
        </p:nvSpPr>
        <p:spPr bwMode="auto">
          <a:xfrm>
            <a:off x="1847851" y="6021389"/>
            <a:ext cx="761747" cy="461665"/>
          </a:xfrm>
          <a:prstGeom prst="rect">
            <a:avLst/>
          </a:prstGeom>
          <a:noFill/>
          <a:ln w="25400" cap="sq">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buClrTx/>
              <a:buFontTx/>
              <a:buNone/>
            </a:pPr>
            <a:r>
              <a:rPr lang="en-US" altLang="zh-CN" sz="2400">
                <a:latin typeface="Times New Roman" pitchFamily="18" charset="0"/>
                <a:ea typeface="宋体" pitchFamily="2" charset="-122"/>
              </a:rPr>
              <a:t>~5%</a:t>
            </a:r>
          </a:p>
        </p:txBody>
      </p:sp>
      <p:sp>
        <p:nvSpPr>
          <p:cNvPr id="15" name="标题 14">
            <a:extLst>
              <a:ext uri="{FF2B5EF4-FFF2-40B4-BE49-F238E27FC236}">
                <a16:creationId xmlns:a16="http://schemas.microsoft.com/office/drawing/2014/main" id="{379D4505-CEC3-4903-BE62-505B7051E3D9}"/>
              </a:ext>
            </a:extLst>
          </p:cNvPr>
          <p:cNvSpPr>
            <a:spLocks noGrp="1"/>
          </p:cNvSpPr>
          <p:nvPr>
            <p:ph type="title"/>
          </p:nvPr>
        </p:nvSpPr>
        <p:spPr/>
        <p:txBody>
          <a:bodyPr/>
          <a:lstStyle/>
          <a:p>
            <a:r>
              <a:rPr lang="zh-CN" altLang="en-US" dirty="0"/>
              <a:t>截断平均（</a:t>
            </a:r>
            <a:r>
              <a:rPr lang="en-US" altLang="zh-CN" dirty="0"/>
              <a:t>Truncation</a:t>
            </a:r>
            <a:r>
              <a:rPr lang="zh-CN" altLang="en-US" dirty="0"/>
              <a:t>）</a:t>
            </a:r>
          </a:p>
        </p:txBody>
      </p:sp>
    </p:spTree>
    <p:extLst>
      <p:ext uri="{BB962C8B-B14F-4D97-AF65-F5344CB8AC3E}">
        <p14:creationId xmlns:p14="http://schemas.microsoft.com/office/powerpoint/2010/main" val="25069878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灯片编号占位符 4"/>
          <p:cNvSpPr>
            <a:spLocks noGrp="1"/>
          </p:cNvSpPr>
          <p:nvPr>
            <p:ph type="sldNum" sz="quarter" idx="12"/>
          </p:nvPr>
        </p:nvSpPr>
        <p:spPr>
          <a:noFill/>
        </p:spPr>
        <p:txBody>
          <a:bodyPr/>
          <a:lstStyle/>
          <a:p>
            <a:fld id="{298D867C-E9A7-473F-A522-FDFC94FFF1A8}" type="slidenum">
              <a:rPr lang="zh-CN" altLang="en-US" smtClean="0"/>
              <a:pPr/>
              <a:t>76</a:t>
            </a:fld>
            <a:endParaRPr lang="en-US" altLang="zh-CN"/>
          </a:p>
        </p:txBody>
      </p:sp>
      <p:pic>
        <p:nvPicPr>
          <p:cNvPr id="55299" name="Picture 2"/>
          <p:cNvPicPr>
            <a:picLocks noChangeAspect="1" noChangeArrowheads="1"/>
          </p:cNvPicPr>
          <p:nvPr/>
        </p:nvPicPr>
        <p:blipFill>
          <a:blip r:embed="rId2" cstate="print"/>
          <a:srcRect/>
          <a:stretch>
            <a:fillRect/>
          </a:stretch>
        </p:blipFill>
        <p:spPr bwMode="auto">
          <a:xfrm>
            <a:off x="1524001" y="0"/>
            <a:ext cx="4752975" cy="2971800"/>
          </a:xfrm>
          <a:prstGeom prst="rect">
            <a:avLst/>
          </a:prstGeom>
          <a:noFill/>
          <a:ln w="9525">
            <a:noFill/>
            <a:miter lim="800000"/>
            <a:headEnd/>
            <a:tailEnd/>
          </a:ln>
        </p:spPr>
      </p:pic>
      <p:sp>
        <p:nvSpPr>
          <p:cNvPr id="55300" name="Text Box 3"/>
          <p:cNvSpPr txBox="1">
            <a:spLocks noChangeArrowheads="1"/>
          </p:cNvSpPr>
          <p:nvPr/>
        </p:nvSpPr>
        <p:spPr bwMode="auto">
          <a:xfrm>
            <a:off x="2209800" y="533401"/>
            <a:ext cx="2438400" cy="396875"/>
          </a:xfrm>
          <a:prstGeom prst="rect">
            <a:avLst/>
          </a:prstGeom>
          <a:noFill/>
          <a:ln w="9525">
            <a:noFill/>
            <a:miter lim="800000"/>
            <a:headEnd/>
            <a:tailEnd/>
          </a:ln>
        </p:spPr>
        <p:txBody>
          <a:bodyPr>
            <a:spAutoFit/>
          </a:bodyPr>
          <a:lstStyle/>
          <a:p>
            <a:pPr>
              <a:spcBef>
                <a:spcPct val="50000"/>
              </a:spcBef>
            </a:pPr>
            <a:r>
              <a:rPr lang="zh-CN" altLang="en-US" sz="2000" b="1">
                <a:solidFill>
                  <a:srgbClr val="0000FF"/>
                </a:solidFill>
                <a:sym typeface="Symbol" pitchFamily="18" charset="2"/>
              </a:rPr>
              <a:t>       </a:t>
            </a:r>
            <a:r>
              <a:rPr lang="en-US" altLang="zh-CN" sz="2000" b="1">
                <a:solidFill>
                  <a:srgbClr val="0000FF"/>
                </a:solidFill>
                <a:sym typeface="Symbol" pitchFamily="18" charset="2"/>
              </a:rPr>
              <a:t>K        P</a:t>
            </a:r>
          </a:p>
        </p:txBody>
      </p:sp>
      <p:pic>
        <p:nvPicPr>
          <p:cNvPr id="55301" name="Picture 4"/>
          <p:cNvPicPr>
            <a:picLocks noChangeAspect="1" noChangeArrowheads="1"/>
          </p:cNvPicPr>
          <p:nvPr/>
        </p:nvPicPr>
        <p:blipFill>
          <a:blip r:embed="rId3" cstate="print"/>
          <a:srcRect/>
          <a:stretch>
            <a:fillRect/>
          </a:stretch>
        </p:blipFill>
        <p:spPr bwMode="auto">
          <a:xfrm>
            <a:off x="6810376" y="3200401"/>
            <a:ext cx="3400425" cy="485775"/>
          </a:xfrm>
          <a:prstGeom prst="rect">
            <a:avLst/>
          </a:prstGeom>
          <a:noFill/>
          <a:ln w="9525">
            <a:noFill/>
            <a:miter lim="800000"/>
            <a:headEnd/>
            <a:tailEnd/>
          </a:ln>
        </p:spPr>
      </p:pic>
      <p:pic>
        <p:nvPicPr>
          <p:cNvPr id="55302" name="Picture 5"/>
          <p:cNvPicPr>
            <a:picLocks noChangeAspect="1" noChangeArrowheads="1"/>
          </p:cNvPicPr>
          <p:nvPr/>
        </p:nvPicPr>
        <p:blipFill>
          <a:blip r:embed="rId4" cstate="print"/>
          <a:srcRect/>
          <a:stretch>
            <a:fillRect/>
          </a:stretch>
        </p:blipFill>
        <p:spPr bwMode="auto">
          <a:xfrm>
            <a:off x="5743576" y="3657601"/>
            <a:ext cx="4924425" cy="2809875"/>
          </a:xfrm>
          <a:prstGeom prst="rect">
            <a:avLst/>
          </a:prstGeom>
          <a:noFill/>
          <a:ln w="9525">
            <a:noFill/>
            <a:miter lim="800000"/>
            <a:headEnd/>
            <a:tailEnd/>
          </a:ln>
        </p:spPr>
      </p:pic>
      <p:pic>
        <p:nvPicPr>
          <p:cNvPr id="55303" name="Picture 6"/>
          <p:cNvPicPr>
            <a:picLocks noChangeAspect="1" noChangeArrowheads="1"/>
          </p:cNvPicPr>
          <p:nvPr/>
        </p:nvPicPr>
        <p:blipFill>
          <a:blip r:embed="rId5" cstate="print"/>
          <a:srcRect/>
          <a:stretch>
            <a:fillRect/>
          </a:stretch>
        </p:blipFill>
        <p:spPr bwMode="auto">
          <a:xfrm>
            <a:off x="6172200" y="0"/>
            <a:ext cx="4419600" cy="2971800"/>
          </a:xfrm>
          <a:prstGeom prst="rect">
            <a:avLst/>
          </a:prstGeom>
          <a:noFill/>
          <a:ln w="9525">
            <a:noFill/>
            <a:miter lim="800000"/>
            <a:headEnd/>
            <a:tailEnd/>
          </a:ln>
        </p:spPr>
      </p:pic>
      <p:pic>
        <p:nvPicPr>
          <p:cNvPr id="55304" name="Picture 7"/>
          <p:cNvPicPr>
            <a:picLocks noChangeAspect="1" noChangeArrowheads="1"/>
          </p:cNvPicPr>
          <p:nvPr/>
        </p:nvPicPr>
        <p:blipFill>
          <a:blip r:embed="rId6" cstate="print"/>
          <a:srcRect/>
          <a:stretch>
            <a:fillRect/>
          </a:stretch>
        </p:blipFill>
        <p:spPr bwMode="auto">
          <a:xfrm>
            <a:off x="1676400" y="3657600"/>
            <a:ext cx="4191000" cy="28194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6D2FE69-190E-42DC-8D64-9F5DA03DA6F4}"/>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C39E92B1-636A-49C7-ABB3-9DE1B61B9BD7}"/>
              </a:ext>
            </a:extLst>
          </p:cNvPr>
          <p:cNvSpPr>
            <a:spLocks noGrp="1"/>
          </p:cNvSpPr>
          <p:nvPr>
            <p:ph type="sldNum" sz="quarter" idx="12"/>
          </p:nvPr>
        </p:nvSpPr>
        <p:spPr/>
        <p:txBody>
          <a:bodyPr/>
          <a:lstStyle/>
          <a:p>
            <a:fld id="{0C913308-F349-4B6D-A68A-DD1791B4A57B}" type="slidenum">
              <a:rPr lang="zh-CN" altLang="en-US" smtClean="0"/>
              <a:pPr/>
              <a:t>77</a:t>
            </a:fld>
            <a:endParaRPr lang="zh-CN" altLang="en-US" dirty="0"/>
          </a:p>
        </p:txBody>
      </p:sp>
      <p:pic>
        <p:nvPicPr>
          <p:cNvPr id="6" name="图片 5">
            <a:extLst>
              <a:ext uri="{FF2B5EF4-FFF2-40B4-BE49-F238E27FC236}">
                <a16:creationId xmlns:a16="http://schemas.microsoft.com/office/drawing/2014/main" id="{96733560-4B99-47F2-93FF-9144488DC415}"/>
              </a:ext>
            </a:extLst>
          </p:cNvPr>
          <p:cNvPicPr>
            <a:picLocks noChangeAspect="1"/>
          </p:cNvPicPr>
          <p:nvPr/>
        </p:nvPicPr>
        <p:blipFill rotWithShape="1">
          <a:blip r:embed="rId3"/>
          <a:srcRect b="31062"/>
          <a:stretch/>
        </p:blipFill>
        <p:spPr>
          <a:xfrm>
            <a:off x="2063553" y="1340768"/>
            <a:ext cx="7888877" cy="4896544"/>
          </a:xfrm>
          <a:prstGeom prst="rect">
            <a:avLst/>
          </a:prstGeom>
          <a:noFill/>
        </p:spPr>
      </p:pic>
      <p:sp>
        <p:nvSpPr>
          <p:cNvPr id="7" name="文本框 6">
            <a:extLst>
              <a:ext uri="{FF2B5EF4-FFF2-40B4-BE49-F238E27FC236}">
                <a16:creationId xmlns:a16="http://schemas.microsoft.com/office/drawing/2014/main" id="{AE4F1FC6-D173-410B-BAA7-A5C15FBC4065}"/>
              </a:ext>
            </a:extLst>
          </p:cNvPr>
          <p:cNvSpPr txBox="1"/>
          <p:nvPr/>
        </p:nvSpPr>
        <p:spPr>
          <a:xfrm>
            <a:off x="8606474" y="4149080"/>
            <a:ext cx="1544171" cy="369332"/>
          </a:xfrm>
          <a:prstGeom prst="rect">
            <a:avLst/>
          </a:prstGeom>
          <a:noFill/>
        </p:spPr>
        <p:txBody>
          <a:bodyPr wrap="square" rtlCol="0">
            <a:spAutoFit/>
          </a:bodyPr>
          <a:lstStyle/>
          <a:p>
            <a:r>
              <a:rPr lang="zh-CN" altLang="en-US" dirty="0">
                <a:solidFill>
                  <a:schemeClr val="accent6">
                    <a:lumMod val="75000"/>
                  </a:schemeClr>
                </a:solidFill>
              </a:rPr>
              <a:t>径迹外推</a:t>
            </a:r>
          </a:p>
        </p:txBody>
      </p:sp>
      <p:cxnSp>
        <p:nvCxnSpPr>
          <p:cNvPr id="3" name="直接箭头连接符 2">
            <a:extLst>
              <a:ext uri="{FF2B5EF4-FFF2-40B4-BE49-F238E27FC236}">
                <a16:creationId xmlns:a16="http://schemas.microsoft.com/office/drawing/2014/main" id="{1E64B35A-DD66-4400-83F5-BDBAC8D00207}"/>
              </a:ext>
            </a:extLst>
          </p:cNvPr>
          <p:cNvCxnSpPr>
            <a:cxnSpLocks/>
          </p:cNvCxnSpPr>
          <p:nvPr/>
        </p:nvCxnSpPr>
        <p:spPr>
          <a:xfrm>
            <a:off x="7270554" y="4333746"/>
            <a:ext cx="1224136"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11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灯片编号占位符 5"/>
          <p:cNvSpPr>
            <a:spLocks noGrp="1"/>
          </p:cNvSpPr>
          <p:nvPr>
            <p:ph type="sldNum" sz="quarter" idx="12"/>
          </p:nvPr>
        </p:nvSpPr>
        <p:spPr>
          <a:noFill/>
        </p:spPr>
        <p:txBody>
          <a:bodyPr/>
          <a:lstStyle/>
          <a:p>
            <a:fld id="{5A1EA2FF-693C-4D6B-B97D-6A3951BD544E}" type="slidenum">
              <a:rPr lang="zh-CN" altLang="en-US" smtClean="0"/>
              <a:pPr/>
              <a:t>78</a:t>
            </a:fld>
            <a:endParaRPr lang="en-US" altLang="zh-CN"/>
          </a:p>
        </p:txBody>
      </p:sp>
      <p:sp>
        <p:nvSpPr>
          <p:cNvPr id="61443" name="Rectangle 2"/>
          <p:cNvSpPr>
            <a:spLocks noGrp="1" noChangeArrowheads="1"/>
          </p:cNvSpPr>
          <p:nvPr>
            <p:ph type="title"/>
          </p:nvPr>
        </p:nvSpPr>
        <p:spPr>
          <a:noFill/>
        </p:spPr>
        <p:txBody>
          <a:bodyPr/>
          <a:lstStyle/>
          <a:p>
            <a:pPr eaLnBrk="1" hangingPunct="1"/>
            <a:r>
              <a:rPr lang="zh-CN" altLang="en-US"/>
              <a:t>径迹外推</a:t>
            </a:r>
          </a:p>
        </p:txBody>
      </p:sp>
      <p:sp>
        <p:nvSpPr>
          <p:cNvPr id="61444" name="Rectangle 3"/>
          <p:cNvSpPr>
            <a:spLocks noGrp="1" noChangeArrowheads="1"/>
          </p:cNvSpPr>
          <p:nvPr>
            <p:ph type="body" idx="1"/>
          </p:nvPr>
        </p:nvSpPr>
        <p:spPr>
          <a:xfrm>
            <a:off x="609600" y="1124746"/>
            <a:ext cx="10972800" cy="2088231"/>
          </a:xfrm>
        </p:spPr>
        <p:txBody>
          <a:bodyPr>
            <a:normAutofit/>
          </a:bodyPr>
          <a:lstStyle/>
          <a:p>
            <a:pPr eaLnBrk="1" hangingPunct="1">
              <a:lnSpc>
                <a:spcPct val="80000"/>
              </a:lnSpc>
            </a:pPr>
            <a:r>
              <a:rPr lang="zh-CN" altLang="en-US" sz="2400" dirty="0"/>
              <a:t>任务：根据漂移室重建出的径迹参数及误差矩阵，计算该径迹在</a:t>
            </a:r>
            <a:r>
              <a:rPr lang="en-US" altLang="zh-CN" sz="2400" dirty="0"/>
              <a:t>MDC</a:t>
            </a:r>
            <a:r>
              <a:rPr lang="zh-CN" altLang="en-US" sz="2400" dirty="0"/>
              <a:t>以外的各子探测器里击中的预期位置、对应的瞬时动量及相应的</a:t>
            </a:r>
            <a:r>
              <a:rPr lang="en-US" altLang="zh-CN" sz="2400" dirty="0"/>
              <a:t>6</a:t>
            </a:r>
            <a:r>
              <a:rPr lang="zh-CN" altLang="en-US" sz="2400" dirty="0"/>
              <a:t>维</a:t>
            </a:r>
            <a:r>
              <a:rPr lang="en-US" altLang="zh-CN" sz="2400" dirty="0"/>
              <a:t>(</a:t>
            </a:r>
            <a:r>
              <a:rPr lang="zh-CN" altLang="en-US" sz="2400" dirty="0"/>
              <a:t>位置、动量</a:t>
            </a:r>
            <a:r>
              <a:rPr lang="en-US" altLang="zh-CN" sz="2400" dirty="0"/>
              <a:t>)</a:t>
            </a:r>
            <a:r>
              <a:rPr lang="zh-CN" altLang="en-US" sz="2400" dirty="0"/>
              <a:t>协方差矩阵 </a:t>
            </a:r>
          </a:p>
          <a:p>
            <a:pPr eaLnBrk="1" hangingPunct="1">
              <a:lnSpc>
                <a:spcPct val="80000"/>
              </a:lnSpc>
            </a:pPr>
            <a:r>
              <a:rPr lang="zh-CN" altLang="en-US" sz="2400" dirty="0"/>
              <a:t>外推的结果将用于</a:t>
            </a:r>
            <a:r>
              <a:rPr lang="en-US" altLang="zh-CN" sz="2400" dirty="0"/>
              <a:t>TOF</a:t>
            </a:r>
            <a:r>
              <a:rPr lang="zh-CN" altLang="en-US" sz="2400" dirty="0"/>
              <a:t>、</a:t>
            </a:r>
            <a:r>
              <a:rPr lang="en-US" altLang="zh-CN" sz="2400" dirty="0"/>
              <a:t>EMC</a:t>
            </a:r>
            <a:r>
              <a:rPr lang="zh-CN" altLang="en-US" sz="2400" dirty="0"/>
              <a:t>和</a:t>
            </a:r>
            <a:r>
              <a:rPr lang="en-US" altLang="zh-CN" sz="2400" dirty="0"/>
              <a:t>MUC</a:t>
            </a:r>
            <a:r>
              <a:rPr lang="zh-CN" altLang="en-US" sz="2400" dirty="0"/>
              <a:t>重建 </a:t>
            </a:r>
          </a:p>
          <a:p>
            <a:pPr eaLnBrk="1" hangingPunct="1">
              <a:lnSpc>
                <a:spcPct val="80000"/>
              </a:lnSpc>
            </a:pPr>
            <a:r>
              <a:rPr lang="zh-CN" altLang="en-US" sz="2400" dirty="0"/>
              <a:t>外推程序包，基于</a:t>
            </a:r>
            <a:r>
              <a:rPr lang="en-US" altLang="zh-CN" sz="2400" dirty="0"/>
              <a:t>GEANT4</a:t>
            </a:r>
            <a:r>
              <a:rPr lang="zh-CN" altLang="en-US" sz="2400" dirty="0"/>
              <a:t>的部分代码，实现了较高精度的径迹外推 </a:t>
            </a:r>
          </a:p>
        </p:txBody>
      </p:sp>
      <p:pic>
        <p:nvPicPr>
          <p:cNvPr id="2" name="Picture 1">
            <a:extLst>
              <a:ext uri="{FF2B5EF4-FFF2-40B4-BE49-F238E27FC236}">
                <a16:creationId xmlns:a16="http://schemas.microsoft.com/office/drawing/2014/main" id="{B029C9A3-0DA7-CF4D-8872-15A033B7C6E7}"/>
              </a:ext>
            </a:extLst>
          </p:cNvPr>
          <p:cNvPicPr>
            <a:picLocks noChangeAspect="1"/>
          </p:cNvPicPr>
          <p:nvPr/>
        </p:nvPicPr>
        <p:blipFill>
          <a:blip r:embed="rId2"/>
          <a:stretch>
            <a:fillRect/>
          </a:stretch>
        </p:blipFill>
        <p:spPr>
          <a:xfrm>
            <a:off x="2371718" y="4057503"/>
            <a:ext cx="7807391" cy="1310627"/>
          </a:xfrm>
          <a:prstGeom prst="rect">
            <a:avLst/>
          </a:prstGeom>
        </p:spPr>
      </p:pic>
      <p:sp>
        <p:nvSpPr>
          <p:cNvPr id="4" name="TextBox 3">
            <a:extLst>
              <a:ext uri="{FF2B5EF4-FFF2-40B4-BE49-F238E27FC236}">
                <a16:creationId xmlns:a16="http://schemas.microsoft.com/office/drawing/2014/main" id="{9A726058-F6C1-8349-B4BE-B1C3E2F2B6D9}"/>
              </a:ext>
            </a:extLst>
          </p:cNvPr>
          <p:cNvSpPr txBox="1"/>
          <p:nvPr/>
        </p:nvSpPr>
        <p:spPr>
          <a:xfrm>
            <a:off x="3611724" y="3499950"/>
            <a:ext cx="4968552" cy="400110"/>
          </a:xfrm>
          <a:prstGeom prst="rect">
            <a:avLst/>
          </a:prstGeom>
          <a:noFill/>
        </p:spPr>
        <p:txBody>
          <a:bodyPr wrap="square" rtlCol="0">
            <a:spAutoFit/>
          </a:bodyPr>
          <a:lstStyle/>
          <a:p>
            <a:pPr algn="ctr"/>
            <a:r>
              <a:rPr lang="zh-CN" altLang="en-US" sz="2000" b="1" dirty="0">
                <a:solidFill>
                  <a:schemeClr val="accent1"/>
                </a:solidFill>
              </a:rPr>
              <a:t>应用举例 </a:t>
            </a:r>
            <a:r>
              <a:rPr lang="en-US" altLang="zh-CN" sz="2000" b="1" dirty="0">
                <a:solidFill>
                  <a:schemeClr val="accent1"/>
                </a:solidFill>
              </a:rPr>
              <a:t>(</a:t>
            </a:r>
            <a:r>
              <a:rPr lang="en-US" altLang="zh-CN" sz="2000" b="1" dirty="0" err="1">
                <a:solidFill>
                  <a:schemeClr val="accent1"/>
                </a:solidFill>
              </a:rPr>
              <a:t>RhopiAlg</a:t>
            </a:r>
            <a:r>
              <a:rPr lang="en-US" altLang="zh-CN" sz="2000" b="1" dirty="0">
                <a:solidFill>
                  <a:schemeClr val="accent1"/>
                </a:solidFill>
              </a:rPr>
              <a:t>)</a:t>
            </a:r>
            <a:endParaRPr lang="en-US" sz="2000" b="1" dirty="0">
              <a:solidFill>
                <a:schemeClr val="accent1"/>
              </a:solidFill>
            </a:endParaRPr>
          </a:p>
        </p:txBody>
      </p:sp>
      <p:sp>
        <p:nvSpPr>
          <p:cNvPr id="8" name="Rectangle 7">
            <a:extLst>
              <a:ext uri="{FF2B5EF4-FFF2-40B4-BE49-F238E27FC236}">
                <a16:creationId xmlns:a16="http://schemas.microsoft.com/office/drawing/2014/main" id="{EB858CC6-B33F-404C-A91E-025CA5EDA6B9}"/>
              </a:ext>
            </a:extLst>
          </p:cNvPr>
          <p:cNvSpPr/>
          <p:nvPr/>
        </p:nvSpPr>
        <p:spPr>
          <a:xfrm>
            <a:off x="2639616" y="6027989"/>
            <a:ext cx="6508616" cy="369332"/>
          </a:xfrm>
          <a:prstGeom prst="rect">
            <a:avLst/>
          </a:prstGeom>
        </p:spPr>
        <p:txBody>
          <a:bodyPr wrap="square">
            <a:spAutoFit/>
          </a:bodyPr>
          <a:lstStyle/>
          <a:p>
            <a:r>
              <a:rPr lang="zh-CN" altLang="en-US" dirty="0"/>
              <a:t>详细的函数接口查看：</a:t>
            </a:r>
            <a:r>
              <a:rPr lang="en-US" b="1" dirty="0">
                <a:solidFill>
                  <a:srgbClr val="000000"/>
                </a:solidFill>
                <a:latin typeface="Times" pitchFamily="2" charset="0"/>
              </a:rPr>
              <a:t>Event/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DstExtTrack.h</a:t>
            </a:r>
            <a:endParaRPr lang="en-US" b="1" dirty="0">
              <a:solidFill>
                <a:srgbClr val="000000"/>
              </a:solidFill>
              <a:latin typeface="Times" pitchFamily="2" charset="0"/>
            </a:endParaRPr>
          </a:p>
        </p:txBody>
      </p:sp>
    </p:spTree>
    <p:extLst>
      <p:ext uri="{BB962C8B-B14F-4D97-AF65-F5344CB8AC3E}">
        <p14:creationId xmlns:p14="http://schemas.microsoft.com/office/powerpoint/2010/main" val="2947114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6D2FE69-190E-42DC-8D64-9F5DA03DA6F4}"/>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C39E92B1-636A-49C7-ABB3-9DE1B61B9BD7}"/>
              </a:ext>
            </a:extLst>
          </p:cNvPr>
          <p:cNvSpPr>
            <a:spLocks noGrp="1"/>
          </p:cNvSpPr>
          <p:nvPr>
            <p:ph type="sldNum" sz="quarter" idx="12"/>
          </p:nvPr>
        </p:nvSpPr>
        <p:spPr/>
        <p:txBody>
          <a:bodyPr/>
          <a:lstStyle/>
          <a:p>
            <a:fld id="{0C913308-F349-4B6D-A68A-DD1791B4A57B}" type="slidenum">
              <a:rPr lang="zh-CN" altLang="en-US" smtClean="0"/>
              <a:pPr/>
              <a:t>79</a:t>
            </a:fld>
            <a:endParaRPr lang="zh-CN" altLang="en-US" dirty="0"/>
          </a:p>
        </p:txBody>
      </p:sp>
      <p:pic>
        <p:nvPicPr>
          <p:cNvPr id="6" name="图片 5">
            <a:extLst>
              <a:ext uri="{FF2B5EF4-FFF2-40B4-BE49-F238E27FC236}">
                <a16:creationId xmlns:a16="http://schemas.microsoft.com/office/drawing/2014/main" id="{96733560-4B99-47F2-93FF-9144488DC415}"/>
              </a:ext>
            </a:extLst>
          </p:cNvPr>
          <p:cNvPicPr>
            <a:picLocks noChangeAspect="1"/>
          </p:cNvPicPr>
          <p:nvPr/>
        </p:nvPicPr>
        <p:blipFill rotWithShape="1">
          <a:blip r:embed="rId3"/>
          <a:srcRect b="31062"/>
          <a:stretch/>
        </p:blipFill>
        <p:spPr>
          <a:xfrm>
            <a:off x="2063553" y="1340768"/>
            <a:ext cx="7888877" cy="4896544"/>
          </a:xfrm>
          <a:prstGeom prst="rect">
            <a:avLst/>
          </a:prstGeom>
          <a:noFill/>
        </p:spPr>
      </p:pic>
      <p:sp>
        <p:nvSpPr>
          <p:cNvPr id="7" name="文本框 6">
            <a:extLst>
              <a:ext uri="{FF2B5EF4-FFF2-40B4-BE49-F238E27FC236}">
                <a16:creationId xmlns:a16="http://schemas.microsoft.com/office/drawing/2014/main" id="{AE4F1FC6-D173-410B-BAA7-A5C15FBC4065}"/>
              </a:ext>
            </a:extLst>
          </p:cNvPr>
          <p:cNvSpPr txBox="1"/>
          <p:nvPr/>
        </p:nvSpPr>
        <p:spPr>
          <a:xfrm>
            <a:off x="8666630" y="4396462"/>
            <a:ext cx="1544171" cy="369332"/>
          </a:xfrm>
          <a:prstGeom prst="rect">
            <a:avLst/>
          </a:prstGeom>
          <a:noFill/>
        </p:spPr>
        <p:txBody>
          <a:bodyPr wrap="square" rtlCol="0">
            <a:spAutoFit/>
          </a:bodyPr>
          <a:lstStyle/>
          <a:p>
            <a:r>
              <a:rPr lang="en-US" altLang="zh-CN" dirty="0">
                <a:solidFill>
                  <a:schemeClr val="accent6">
                    <a:lumMod val="75000"/>
                  </a:schemeClr>
                </a:solidFill>
              </a:rPr>
              <a:t>TOF</a:t>
            </a:r>
            <a:r>
              <a:rPr lang="zh-CN" altLang="en-US" dirty="0">
                <a:solidFill>
                  <a:schemeClr val="accent6">
                    <a:lumMod val="75000"/>
                  </a:schemeClr>
                </a:solidFill>
              </a:rPr>
              <a:t>重建</a:t>
            </a:r>
          </a:p>
        </p:txBody>
      </p:sp>
      <p:cxnSp>
        <p:nvCxnSpPr>
          <p:cNvPr id="3" name="直接箭头连接符 2">
            <a:extLst>
              <a:ext uri="{FF2B5EF4-FFF2-40B4-BE49-F238E27FC236}">
                <a16:creationId xmlns:a16="http://schemas.microsoft.com/office/drawing/2014/main" id="{1E64B35A-DD66-4400-83F5-BDBAC8D00207}"/>
              </a:ext>
            </a:extLst>
          </p:cNvPr>
          <p:cNvCxnSpPr>
            <a:cxnSpLocks/>
          </p:cNvCxnSpPr>
          <p:nvPr/>
        </p:nvCxnSpPr>
        <p:spPr>
          <a:xfrm>
            <a:off x="7644172" y="4581128"/>
            <a:ext cx="828092"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2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A0B9AC9D-ADEE-457F-8BD6-98621AC53D92}"/>
              </a:ext>
            </a:extLst>
          </p:cNvPr>
          <p:cNvSpPr>
            <a:spLocks noGrp="1"/>
          </p:cNvSpPr>
          <p:nvPr>
            <p:ph type="title"/>
          </p:nvPr>
        </p:nvSpPr>
        <p:spPr/>
        <p:txBody>
          <a:bodyPr/>
          <a:lstStyle/>
          <a:p>
            <a:r>
              <a:rPr lang="en-US" altLang="zh-CN" dirty="0"/>
              <a:t>BESIII</a:t>
            </a:r>
            <a:r>
              <a:rPr lang="zh-CN" altLang="en-US" dirty="0"/>
              <a:t>探测器</a:t>
            </a:r>
          </a:p>
        </p:txBody>
      </p:sp>
      <p:sp>
        <p:nvSpPr>
          <p:cNvPr id="4" name="灯片编号占位符 3">
            <a:extLst>
              <a:ext uri="{FF2B5EF4-FFF2-40B4-BE49-F238E27FC236}">
                <a16:creationId xmlns:a16="http://schemas.microsoft.com/office/drawing/2014/main" id="{1AE424B3-A507-4BF8-9B50-15894C35FECE}"/>
              </a:ext>
            </a:extLst>
          </p:cNvPr>
          <p:cNvSpPr>
            <a:spLocks noGrp="1"/>
          </p:cNvSpPr>
          <p:nvPr>
            <p:ph type="sldNum" sz="quarter" idx="12"/>
          </p:nvPr>
        </p:nvSpPr>
        <p:spPr/>
        <p:txBody>
          <a:bodyPr/>
          <a:lstStyle/>
          <a:p>
            <a:fld id="{0C913308-F349-4B6D-A68A-DD1791B4A57B}" type="slidenum">
              <a:rPr lang="zh-CN" altLang="en-US" smtClean="0"/>
              <a:pPr/>
              <a:t>8</a:t>
            </a:fld>
            <a:endParaRPr lang="zh-CN" altLang="en-US" dirty="0"/>
          </a:p>
        </p:txBody>
      </p:sp>
      <p:pic>
        <p:nvPicPr>
          <p:cNvPr id="29" name="图片 28">
            <a:extLst>
              <a:ext uri="{FF2B5EF4-FFF2-40B4-BE49-F238E27FC236}">
                <a16:creationId xmlns:a16="http://schemas.microsoft.com/office/drawing/2014/main" id="{18A7747A-CFE3-48CD-BEBA-F1C96D904ADA}"/>
              </a:ext>
            </a:extLst>
          </p:cNvPr>
          <p:cNvPicPr>
            <a:picLocks noChangeAspect="1"/>
          </p:cNvPicPr>
          <p:nvPr/>
        </p:nvPicPr>
        <p:blipFill>
          <a:blip r:embed="rId2"/>
          <a:stretch>
            <a:fillRect/>
          </a:stretch>
        </p:blipFill>
        <p:spPr>
          <a:xfrm>
            <a:off x="223406" y="1292291"/>
            <a:ext cx="5396723" cy="3888432"/>
          </a:xfrm>
          <a:prstGeom prst="rect">
            <a:avLst/>
          </a:prstGeom>
        </p:spPr>
      </p:pic>
      <p:pic>
        <p:nvPicPr>
          <p:cNvPr id="3" name="图片 2">
            <a:extLst>
              <a:ext uri="{FF2B5EF4-FFF2-40B4-BE49-F238E27FC236}">
                <a16:creationId xmlns:a16="http://schemas.microsoft.com/office/drawing/2014/main" id="{CA2F8956-1E65-4972-8A44-A8FE685B1E11}"/>
              </a:ext>
            </a:extLst>
          </p:cNvPr>
          <p:cNvPicPr>
            <a:picLocks noChangeAspect="1"/>
          </p:cNvPicPr>
          <p:nvPr/>
        </p:nvPicPr>
        <p:blipFill>
          <a:blip r:embed="rId3"/>
          <a:stretch>
            <a:fillRect/>
          </a:stretch>
        </p:blipFill>
        <p:spPr>
          <a:xfrm>
            <a:off x="5591944" y="1268760"/>
            <a:ext cx="6470350" cy="3744416"/>
          </a:xfrm>
          <a:prstGeom prst="rect">
            <a:avLst/>
          </a:prstGeom>
        </p:spPr>
      </p:pic>
      <p:sp>
        <p:nvSpPr>
          <p:cNvPr id="6" name="矩形 5">
            <a:extLst>
              <a:ext uri="{FF2B5EF4-FFF2-40B4-BE49-F238E27FC236}">
                <a16:creationId xmlns:a16="http://schemas.microsoft.com/office/drawing/2014/main" id="{31900CB1-606C-4EA4-BBCB-B60E0F2F7535}"/>
              </a:ext>
            </a:extLst>
          </p:cNvPr>
          <p:cNvSpPr/>
          <p:nvPr/>
        </p:nvSpPr>
        <p:spPr>
          <a:xfrm>
            <a:off x="624763" y="5338584"/>
            <a:ext cx="2808312" cy="1200329"/>
          </a:xfrm>
          <a:prstGeom prst="rect">
            <a:avLst/>
          </a:prstGeom>
        </p:spPr>
        <p:txBody>
          <a:bodyPr wrap="square">
            <a:spAutoFit/>
          </a:bodyPr>
          <a:lstStyle/>
          <a:p>
            <a:pPr marL="285750" indent="-285750">
              <a:buFont typeface="Wingdings" panose="05000000000000000000" pitchFamily="2" charset="2"/>
              <a:buChar char="Ø"/>
            </a:pPr>
            <a:r>
              <a:rPr lang="zh-CN" altLang="en-US" dirty="0"/>
              <a:t> 适应 </a:t>
            </a:r>
            <a:r>
              <a:rPr lang="en-US" altLang="zh-CN" dirty="0"/>
              <a:t>BEPCII</a:t>
            </a:r>
            <a:r>
              <a:rPr lang="zh-CN" altLang="en-US" dirty="0"/>
              <a:t>高计率 </a:t>
            </a:r>
          </a:p>
          <a:p>
            <a:pPr marL="742950" lvl="1" indent="-285750">
              <a:buFont typeface="Arial" panose="020B0604020202020204" pitchFamily="34" charset="0"/>
              <a:buChar char="•"/>
            </a:pPr>
            <a:r>
              <a:rPr lang="en-US" altLang="zh-CN" dirty="0"/>
              <a:t>10</a:t>
            </a:r>
            <a:r>
              <a:rPr lang="en-US" altLang="zh-CN" baseline="30000" dirty="0"/>
              <a:t>33</a:t>
            </a:r>
            <a:r>
              <a:rPr lang="en-US" altLang="zh-CN" dirty="0"/>
              <a:t>cm</a:t>
            </a:r>
            <a:r>
              <a:rPr lang="en-US" altLang="zh-CN" baseline="30000" dirty="0"/>
              <a:t>-2</a:t>
            </a:r>
            <a:r>
              <a:rPr lang="en-US" altLang="zh-CN" dirty="0"/>
              <a:t> s</a:t>
            </a:r>
            <a:r>
              <a:rPr lang="en-US" altLang="zh-CN" baseline="30000" dirty="0"/>
              <a:t>-1</a:t>
            </a:r>
            <a:r>
              <a:rPr lang="en-US" altLang="zh-CN" dirty="0"/>
              <a:t>  </a:t>
            </a:r>
          </a:p>
          <a:p>
            <a:pPr marL="742950" lvl="1" indent="-285750">
              <a:buFont typeface="Arial" panose="020B0604020202020204" pitchFamily="34" charset="0"/>
              <a:buChar char="•"/>
            </a:pPr>
            <a:r>
              <a:rPr lang="zh-CN" altLang="en-US" dirty="0"/>
              <a:t>对撞间隔 </a:t>
            </a:r>
            <a:r>
              <a:rPr lang="en-US" altLang="zh-CN" dirty="0"/>
              <a:t>6 or 8ns</a:t>
            </a:r>
          </a:p>
          <a:p>
            <a:pPr marL="742950" lvl="1" indent="-285750">
              <a:buFont typeface="Arial" panose="020B0604020202020204" pitchFamily="34" charset="0"/>
              <a:buChar char="•"/>
            </a:pPr>
            <a:r>
              <a:rPr lang="zh-CN" altLang="en-US" dirty="0"/>
              <a:t>事例率高达</a:t>
            </a:r>
            <a:r>
              <a:rPr lang="en-US" altLang="zh-CN" dirty="0"/>
              <a:t>40kHz</a:t>
            </a:r>
          </a:p>
        </p:txBody>
      </p:sp>
      <p:sp>
        <p:nvSpPr>
          <p:cNvPr id="8" name="矩形 7">
            <a:extLst>
              <a:ext uri="{FF2B5EF4-FFF2-40B4-BE49-F238E27FC236}">
                <a16:creationId xmlns:a16="http://schemas.microsoft.com/office/drawing/2014/main" id="{1B0633B4-E9E8-4FF1-BE0B-20AD0F1ECCFB}"/>
              </a:ext>
            </a:extLst>
          </p:cNvPr>
          <p:cNvSpPr/>
          <p:nvPr/>
        </p:nvSpPr>
        <p:spPr>
          <a:xfrm>
            <a:off x="3603905" y="5338584"/>
            <a:ext cx="4032448" cy="923330"/>
          </a:xfrm>
          <a:prstGeom prst="rect">
            <a:avLst/>
          </a:prstGeom>
        </p:spPr>
        <p:txBody>
          <a:bodyPr wrap="square">
            <a:spAutoFit/>
          </a:bodyPr>
          <a:lstStyle/>
          <a:p>
            <a:pPr marL="285750" indent="-285750">
              <a:buFont typeface="Wingdings" panose="05000000000000000000" pitchFamily="2" charset="2"/>
              <a:buChar char="Ø"/>
            </a:pPr>
            <a:r>
              <a:rPr lang="zh-CN" altLang="en-US" dirty="0"/>
              <a:t>减少系统误差，与高统计性相适应 </a:t>
            </a:r>
          </a:p>
          <a:p>
            <a:pPr marL="742950" lvl="1" indent="-285750">
              <a:buFont typeface="Arial" panose="020B0604020202020204" pitchFamily="34" charset="0"/>
              <a:buChar char="•"/>
            </a:pPr>
            <a:r>
              <a:rPr lang="zh-CN" altLang="en-US" dirty="0"/>
              <a:t> 提高动量能量分辨率</a:t>
            </a:r>
          </a:p>
          <a:p>
            <a:pPr marL="742950" lvl="1" indent="-285750">
              <a:buFont typeface="Arial" panose="020B0604020202020204" pitchFamily="34" charset="0"/>
              <a:buChar char="•"/>
            </a:pPr>
            <a:r>
              <a:rPr lang="zh-CN" altLang="en-US" dirty="0"/>
              <a:t> 提高 </a:t>
            </a:r>
            <a:r>
              <a:rPr lang="en-US" altLang="zh-CN" dirty="0"/>
              <a:t>PID…</a:t>
            </a:r>
          </a:p>
        </p:txBody>
      </p:sp>
      <p:sp>
        <p:nvSpPr>
          <p:cNvPr id="10" name="矩形 9">
            <a:extLst>
              <a:ext uri="{FF2B5EF4-FFF2-40B4-BE49-F238E27FC236}">
                <a16:creationId xmlns:a16="http://schemas.microsoft.com/office/drawing/2014/main" id="{9AF4C1D7-3D46-44AB-8146-DD3C0ED234E5}"/>
              </a:ext>
            </a:extLst>
          </p:cNvPr>
          <p:cNvSpPr/>
          <p:nvPr/>
        </p:nvSpPr>
        <p:spPr>
          <a:xfrm>
            <a:off x="7807183" y="5338583"/>
            <a:ext cx="3041345" cy="1200329"/>
          </a:xfrm>
          <a:prstGeom prst="rect">
            <a:avLst/>
          </a:prstGeom>
        </p:spPr>
        <p:txBody>
          <a:bodyPr wrap="square">
            <a:spAutoFit/>
          </a:bodyPr>
          <a:lstStyle/>
          <a:p>
            <a:pPr marL="285750" indent="-285750">
              <a:buFont typeface="Wingdings" panose="05000000000000000000" pitchFamily="2" charset="2"/>
              <a:buChar char="Ø"/>
            </a:pPr>
            <a:r>
              <a:rPr lang="zh-CN" altLang="en-US" dirty="0"/>
              <a:t>增加几何接收度 </a:t>
            </a:r>
          </a:p>
          <a:p>
            <a:pPr marL="742950" lvl="1" indent="-285750">
              <a:buFont typeface="Arial" panose="020B0604020202020204" pitchFamily="34" charset="0"/>
              <a:buChar char="•"/>
            </a:pPr>
            <a:r>
              <a:rPr lang="zh-CN" altLang="en-US" dirty="0"/>
              <a:t> 总重量： </a:t>
            </a:r>
            <a:r>
              <a:rPr lang="en-US" altLang="zh-CN" dirty="0"/>
              <a:t>730</a:t>
            </a:r>
            <a:r>
              <a:rPr lang="zh-CN" altLang="en-US" dirty="0"/>
              <a:t>吨</a:t>
            </a:r>
          </a:p>
          <a:p>
            <a:pPr marL="742950" lvl="1" indent="-285750">
              <a:buFont typeface="Arial" panose="020B0604020202020204" pitchFamily="34" charset="0"/>
              <a:buChar char="•"/>
            </a:pPr>
            <a:r>
              <a:rPr lang="zh-CN" altLang="en-US" dirty="0"/>
              <a:t> 读出道数：</a:t>
            </a:r>
            <a:r>
              <a:rPr lang="en-US" altLang="zh-CN" dirty="0"/>
              <a:t>~3</a:t>
            </a:r>
            <a:r>
              <a:rPr lang="zh-CN" altLang="en-US" dirty="0"/>
              <a:t>万道</a:t>
            </a:r>
          </a:p>
          <a:p>
            <a:pPr marL="742950" lvl="1" indent="-285750">
              <a:buFont typeface="Arial" panose="020B0604020202020204" pitchFamily="34" charset="0"/>
              <a:buChar char="•"/>
            </a:pPr>
            <a:r>
              <a:rPr lang="zh-CN" altLang="en-US" dirty="0"/>
              <a:t> 数据率： </a:t>
            </a:r>
            <a:r>
              <a:rPr lang="en-US" altLang="zh-CN" dirty="0"/>
              <a:t>~50Mb/s</a:t>
            </a:r>
          </a:p>
        </p:txBody>
      </p:sp>
    </p:spTree>
    <p:extLst>
      <p:ext uri="{BB962C8B-B14F-4D97-AF65-F5344CB8AC3E}">
        <p14:creationId xmlns:p14="http://schemas.microsoft.com/office/powerpoint/2010/main" val="1786386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16096-F78C-4CAA-B35C-BAED1BEC14D7}"/>
              </a:ext>
            </a:extLst>
          </p:cNvPr>
          <p:cNvSpPr>
            <a:spLocks noGrp="1"/>
          </p:cNvSpPr>
          <p:nvPr>
            <p:ph type="title"/>
          </p:nvPr>
        </p:nvSpPr>
        <p:spPr/>
        <p:txBody>
          <a:bodyPr/>
          <a:lstStyle/>
          <a:p>
            <a:r>
              <a:rPr lang="en-US" altLang="zh-CN" dirty="0"/>
              <a:t>TOF </a:t>
            </a:r>
            <a:r>
              <a:rPr lang="zh-CN" altLang="en-US" dirty="0"/>
              <a:t>探测器</a:t>
            </a:r>
          </a:p>
        </p:txBody>
      </p:sp>
      <p:sp>
        <p:nvSpPr>
          <p:cNvPr id="3" name="灯片编号占位符 2">
            <a:extLst>
              <a:ext uri="{FF2B5EF4-FFF2-40B4-BE49-F238E27FC236}">
                <a16:creationId xmlns:a16="http://schemas.microsoft.com/office/drawing/2014/main" id="{99A7A2E7-4AF2-4BF6-94BF-0D74057672FD}"/>
              </a:ext>
            </a:extLst>
          </p:cNvPr>
          <p:cNvSpPr>
            <a:spLocks noGrp="1"/>
          </p:cNvSpPr>
          <p:nvPr>
            <p:ph type="sldNum" sz="quarter" idx="12"/>
          </p:nvPr>
        </p:nvSpPr>
        <p:spPr/>
        <p:txBody>
          <a:bodyPr/>
          <a:lstStyle/>
          <a:p>
            <a:fld id="{0C913308-F349-4B6D-A68A-DD1791B4A57B}" type="slidenum">
              <a:rPr lang="zh-CN" altLang="en-US" smtClean="0"/>
              <a:pPr/>
              <a:t>80</a:t>
            </a:fld>
            <a:endParaRPr lang="zh-CN" altLang="en-US" dirty="0"/>
          </a:p>
        </p:txBody>
      </p:sp>
      <p:sp>
        <p:nvSpPr>
          <p:cNvPr id="11" name="内容占位符 10">
            <a:extLst>
              <a:ext uri="{FF2B5EF4-FFF2-40B4-BE49-F238E27FC236}">
                <a16:creationId xmlns:a16="http://schemas.microsoft.com/office/drawing/2014/main" id="{8B5BE842-1C99-4792-9FA0-00301FBC1340}"/>
              </a:ext>
            </a:extLst>
          </p:cNvPr>
          <p:cNvSpPr>
            <a:spLocks noGrp="1"/>
          </p:cNvSpPr>
          <p:nvPr>
            <p:ph idx="1"/>
          </p:nvPr>
        </p:nvSpPr>
        <p:spPr>
          <a:xfrm>
            <a:off x="695400" y="1124745"/>
            <a:ext cx="10887000" cy="2411795"/>
          </a:xfrm>
        </p:spPr>
        <p:txBody>
          <a:bodyPr>
            <a:normAutofit/>
          </a:bodyPr>
          <a:lstStyle/>
          <a:p>
            <a:pPr>
              <a:lnSpc>
                <a:spcPct val="120000"/>
              </a:lnSpc>
              <a:defRPr/>
            </a:pPr>
            <a:r>
              <a:rPr lang="zh-CN" altLang="en-US" sz="2000" b="1" dirty="0"/>
              <a:t>用于粒子鉴别，位于主漂移室外，</a:t>
            </a:r>
            <a:r>
              <a:rPr lang="zh-CN" altLang="en-US" sz="2000" b="1" dirty="0">
                <a:solidFill>
                  <a:schemeClr val="accent6">
                    <a:lumMod val="75000"/>
                  </a:schemeClr>
                </a:solidFill>
              </a:rPr>
              <a:t>塑料闪烁</a:t>
            </a:r>
            <a:r>
              <a:rPr lang="en-US" altLang="zh-CN" sz="2000" b="1" dirty="0">
                <a:solidFill>
                  <a:schemeClr val="accent6">
                    <a:lumMod val="75000"/>
                  </a:schemeClr>
                </a:solidFill>
              </a:rPr>
              <a:t>+</a:t>
            </a:r>
            <a:r>
              <a:rPr lang="zh-CN" altLang="en-US" sz="2000" b="1" dirty="0">
                <a:solidFill>
                  <a:schemeClr val="accent6">
                    <a:lumMod val="75000"/>
                  </a:schemeClr>
                </a:solidFill>
              </a:rPr>
              <a:t>光电倍增管（双端）带电粒子在闪烁体中激发产生荧光，通过光电转化输出信号，给出击中时间信息</a:t>
            </a:r>
          </a:p>
          <a:p>
            <a:pPr>
              <a:lnSpc>
                <a:spcPct val="120000"/>
              </a:lnSpc>
              <a:defRPr/>
            </a:pPr>
            <a:r>
              <a:rPr lang="zh-CN" altLang="en-US" sz="2000" b="1" dirty="0"/>
              <a:t>测量带电粒子在漂移室内的飞行时间，结合漂移室测得的粒子动量和径迹，来辨别粒子的种类。同时也参与第一级触发判选，且可通过不同探测器输出信号之间的时间关系来排除宇宙线本底</a:t>
            </a:r>
            <a:endParaRPr lang="en-US" altLang="zh-CN" sz="2000" b="1" dirty="0"/>
          </a:p>
        </p:txBody>
      </p:sp>
      <p:pic>
        <p:nvPicPr>
          <p:cNvPr id="13" name="图片 12">
            <a:extLst>
              <a:ext uri="{FF2B5EF4-FFF2-40B4-BE49-F238E27FC236}">
                <a16:creationId xmlns:a16="http://schemas.microsoft.com/office/drawing/2014/main" id="{8EFA686A-79A6-4A7C-8DAB-308B42708DB7}"/>
              </a:ext>
            </a:extLst>
          </p:cNvPr>
          <p:cNvPicPr>
            <a:picLocks noChangeAspect="1"/>
          </p:cNvPicPr>
          <p:nvPr/>
        </p:nvPicPr>
        <p:blipFill rotWithShape="1">
          <a:blip r:embed="rId2"/>
          <a:srcRect l="3104" t="3232" r="3755" b="4374"/>
          <a:stretch/>
        </p:blipFill>
        <p:spPr>
          <a:xfrm>
            <a:off x="6456040" y="3906576"/>
            <a:ext cx="3420380" cy="2800736"/>
          </a:xfrm>
          <a:prstGeom prst="rect">
            <a:avLst/>
          </a:prstGeom>
        </p:spPr>
      </p:pic>
      <p:cxnSp>
        <p:nvCxnSpPr>
          <p:cNvPr id="14" name="直接箭头连接符 13">
            <a:extLst>
              <a:ext uri="{FF2B5EF4-FFF2-40B4-BE49-F238E27FC236}">
                <a16:creationId xmlns:a16="http://schemas.microsoft.com/office/drawing/2014/main" id="{FD8869BD-ACDB-44D0-AE48-AE29775E5838}"/>
              </a:ext>
            </a:extLst>
          </p:cNvPr>
          <p:cNvCxnSpPr>
            <a:cxnSpLocks/>
          </p:cNvCxnSpPr>
          <p:nvPr/>
        </p:nvCxnSpPr>
        <p:spPr>
          <a:xfrm flipV="1">
            <a:off x="7824192" y="3906577"/>
            <a:ext cx="648072" cy="1132179"/>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8B57468C-B161-4892-9BCA-C9DBCB84526F}"/>
              </a:ext>
            </a:extLst>
          </p:cNvPr>
          <p:cNvSpPr txBox="1"/>
          <p:nvPr/>
        </p:nvSpPr>
        <p:spPr>
          <a:xfrm>
            <a:off x="8472264" y="3567545"/>
            <a:ext cx="1080120" cy="370037"/>
          </a:xfrm>
          <a:prstGeom prst="rect">
            <a:avLst/>
          </a:prstGeom>
          <a:noFill/>
        </p:spPr>
        <p:txBody>
          <a:bodyPr wrap="square" rtlCol="0">
            <a:spAutoFit/>
          </a:bodyPr>
          <a:lstStyle/>
          <a:p>
            <a:r>
              <a:rPr lang="zh-CN" altLang="en-US" dirty="0">
                <a:solidFill>
                  <a:srgbClr val="0070C0"/>
                </a:solidFill>
              </a:rPr>
              <a:t>桶部</a:t>
            </a:r>
            <a:r>
              <a:rPr lang="en-US" altLang="zh-CN" dirty="0">
                <a:solidFill>
                  <a:srgbClr val="0070C0"/>
                </a:solidFill>
              </a:rPr>
              <a:t>TOF</a:t>
            </a:r>
            <a:endParaRPr lang="zh-CN" altLang="en-US" dirty="0">
              <a:solidFill>
                <a:srgbClr val="0070C0"/>
              </a:solidFill>
            </a:endParaRPr>
          </a:p>
        </p:txBody>
      </p:sp>
      <p:cxnSp>
        <p:nvCxnSpPr>
          <p:cNvPr id="17" name="直接箭头连接符 16">
            <a:extLst>
              <a:ext uri="{FF2B5EF4-FFF2-40B4-BE49-F238E27FC236}">
                <a16:creationId xmlns:a16="http://schemas.microsoft.com/office/drawing/2014/main" id="{AA72823F-19EC-4E86-9740-867445B9826F}"/>
              </a:ext>
            </a:extLst>
          </p:cNvPr>
          <p:cNvCxnSpPr>
            <a:cxnSpLocks/>
          </p:cNvCxnSpPr>
          <p:nvPr/>
        </p:nvCxnSpPr>
        <p:spPr>
          <a:xfrm flipH="1" flipV="1">
            <a:off x="6585310" y="4090890"/>
            <a:ext cx="540060" cy="930679"/>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056123EF-DAA6-4DEE-821C-7A81A16393F1}"/>
              </a:ext>
            </a:extLst>
          </p:cNvPr>
          <p:cNvSpPr txBox="1"/>
          <p:nvPr/>
        </p:nvSpPr>
        <p:spPr>
          <a:xfrm>
            <a:off x="6096000" y="3721557"/>
            <a:ext cx="1080120" cy="369332"/>
          </a:xfrm>
          <a:prstGeom prst="rect">
            <a:avLst/>
          </a:prstGeom>
          <a:noFill/>
        </p:spPr>
        <p:txBody>
          <a:bodyPr wrap="square" rtlCol="0">
            <a:spAutoFit/>
          </a:bodyPr>
          <a:lstStyle/>
          <a:p>
            <a:r>
              <a:rPr lang="zh-CN" altLang="en-US" dirty="0">
                <a:solidFill>
                  <a:srgbClr val="0070C0"/>
                </a:solidFill>
              </a:rPr>
              <a:t>端盖</a:t>
            </a:r>
            <a:r>
              <a:rPr lang="en-US" altLang="zh-CN" dirty="0">
                <a:solidFill>
                  <a:srgbClr val="0070C0"/>
                </a:solidFill>
              </a:rPr>
              <a:t>TOF</a:t>
            </a:r>
            <a:endParaRPr lang="zh-CN" altLang="en-US" dirty="0">
              <a:solidFill>
                <a:srgbClr val="0070C0"/>
              </a:solidFill>
            </a:endParaRPr>
          </a:p>
        </p:txBody>
      </p:sp>
      <p:pic>
        <p:nvPicPr>
          <p:cNvPr id="12" name="图片 17">
            <a:extLst>
              <a:ext uri="{FF2B5EF4-FFF2-40B4-BE49-F238E27FC236}">
                <a16:creationId xmlns:a16="http://schemas.microsoft.com/office/drawing/2014/main" id="{D2FFCAD3-9FB4-4E06-B570-4E1121EB9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145" y="3269031"/>
            <a:ext cx="4881071" cy="3505075"/>
          </a:xfrm>
          <a:prstGeom prst="rect">
            <a:avLst/>
          </a:prstGeom>
        </p:spPr>
      </p:pic>
    </p:spTree>
    <p:extLst>
      <p:ext uri="{BB962C8B-B14F-4D97-AF65-F5344CB8AC3E}">
        <p14:creationId xmlns:p14="http://schemas.microsoft.com/office/powerpoint/2010/main" val="16677628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16096-F78C-4CAA-B35C-BAED1BEC14D7}"/>
              </a:ext>
            </a:extLst>
          </p:cNvPr>
          <p:cNvSpPr>
            <a:spLocks noGrp="1"/>
          </p:cNvSpPr>
          <p:nvPr>
            <p:ph type="title"/>
          </p:nvPr>
        </p:nvSpPr>
        <p:spPr/>
        <p:txBody>
          <a:bodyPr/>
          <a:lstStyle/>
          <a:p>
            <a:r>
              <a:rPr lang="en-US" altLang="zh-CN" dirty="0"/>
              <a:t>TOF</a:t>
            </a:r>
            <a:endParaRPr lang="zh-CN" altLang="en-US" dirty="0"/>
          </a:p>
        </p:txBody>
      </p:sp>
      <p:sp>
        <p:nvSpPr>
          <p:cNvPr id="3" name="灯片编号占位符 2">
            <a:extLst>
              <a:ext uri="{FF2B5EF4-FFF2-40B4-BE49-F238E27FC236}">
                <a16:creationId xmlns:a16="http://schemas.microsoft.com/office/drawing/2014/main" id="{99A7A2E7-4AF2-4BF6-94BF-0D74057672FD}"/>
              </a:ext>
            </a:extLst>
          </p:cNvPr>
          <p:cNvSpPr>
            <a:spLocks noGrp="1"/>
          </p:cNvSpPr>
          <p:nvPr>
            <p:ph type="sldNum" sz="quarter" idx="12"/>
          </p:nvPr>
        </p:nvSpPr>
        <p:spPr/>
        <p:txBody>
          <a:bodyPr/>
          <a:lstStyle/>
          <a:p>
            <a:fld id="{0C913308-F349-4B6D-A68A-DD1791B4A57B}" type="slidenum">
              <a:rPr lang="zh-CN" altLang="en-US" smtClean="0"/>
              <a:pPr/>
              <a:t>81</a:t>
            </a:fld>
            <a:endParaRPr lang="zh-CN" altLang="en-US" dirty="0"/>
          </a:p>
        </p:txBody>
      </p:sp>
      <p:pic>
        <p:nvPicPr>
          <p:cNvPr id="4" name="Picture 4">
            <a:extLst>
              <a:ext uri="{FF2B5EF4-FFF2-40B4-BE49-F238E27FC236}">
                <a16:creationId xmlns:a16="http://schemas.microsoft.com/office/drawing/2014/main" id="{84E14A47-FB60-4FBC-9657-FF2A2D55D584}"/>
              </a:ext>
            </a:extLst>
          </p:cNvPr>
          <p:cNvPicPr>
            <a:picLocks noChangeAspect="1" noChangeArrowheads="1"/>
          </p:cNvPicPr>
          <p:nvPr/>
        </p:nvPicPr>
        <p:blipFill rotWithShape="1">
          <a:blip r:embed="rId2" cstate="print"/>
          <a:srcRect l="8992" t="6628" r="24342" b="5496"/>
          <a:stretch/>
        </p:blipFill>
        <p:spPr>
          <a:xfrm>
            <a:off x="1530958" y="1339697"/>
            <a:ext cx="2592288" cy="2376264"/>
          </a:xfrm>
          <a:prstGeom prst="rect">
            <a:avLst/>
          </a:prstGeom>
          <a:noFill/>
          <a:ln/>
        </p:spPr>
      </p:pic>
      <p:pic>
        <p:nvPicPr>
          <p:cNvPr id="6" name="Picture 22">
            <a:extLst>
              <a:ext uri="{FF2B5EF4-FFF2-40B4-BE49-F238E27FC236}">
                <a16:creationId xmlns:a16="http://schemas.microsoft.com/office/drawing/2014/main" id="{62F3093D-F3C3-4CE8-999C-1298C88548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51" r="3625"/>
          <a:stretch/>
        </p:blipFill>
        <p:spPr bwMode="auto">
          <a:xfrm>
            <a:off x="4954218" y="1397883"/>
            <a:ext cx="2736304" cy="2332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a:extLst>
              <a:ext uri="{FF2B5EF4-FFF2-40B4-BE49-F238E27FC236}">
                <a16:creationId xmlns:a16="http://schemas.microsoft.com/office/drawing/2014/main" id="{E8597C59-7C26-4FE0-BB2B-BA4C9B8795F3}"/>
              </a:ext>
            </a:extLst>
          </p:cNvPr>
          <p:cNvPicPr>
            <a:picLocks noChangeAspect="1" noChangeArrowheads="1"/>
          </p:cNvPicPr>
          <p:nvPr/>
        </p:nvPicPr>
        <p:blipFill>
          <a:blip r:embed="rId4"/>
          <a:srcRect/>
          <a:stretch>
            <a:fillRect/>
          </a:stretch>
        </p:blipFill>
        <p:spPr bwMode="auto">
          <a:xfrm>
            <a:off x="8472264" y="1289140"/>
            <a:ext cx="2150534" cy="2459110"/>
          </a:xfrm>
          <a:prstGeom prst="rect">
            <a:avLst/>
          </a:prstGeom>
          <a:noFill/>
          <a:ln w="9525">
            <a:noFill/>
            <a:miter lim="800000"/>
            <a:headEnd/>
            <a:tailEnd/>
          </a:ln>
          <a:effectLst/>
        </p:spPr>
      </p:pic>
      <p:sp>
        <p:nvSpPr>
          <p:cNvPr id="8" name="内容占位符 9">
            <a:extLst>
              <a:ext uri="{FF2B5EF4-FFF2-40B4-BE49-F238E27FC236}">
                <a16:creationId xmlns:a16="http://schemas.microsoft.com/office/drawing/2014/main" id="{E2E6B418-EFCF-4866-BACB-9DEAE2495223}"/>
              </a:ext>
            </a:extLst>
          </p:cNvPr>
          <p:cNvSpPr txBox="1">
            <a:spLocks/>
          </p:cNvSpPr>
          <p:nvPr/>
        </p:nvSpPr>
        <p:spPr>
          <a:xfrm>
            <a:off x="1775521" y="4365105"/>
            <a:ext cx="4546849" cy="158417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000" dirty="0"/>
              <a:t>塑料闪烁体</a:t>
            </a:r>
            <a:r>
              <a:rPr lang="en-US" altLang="zh-CN" sz="2000" dirty="0"/>
              <a:t>+</a:t>
            </a:r>
            <a:r>
              <a:rPr lang="zh-CN" altLang="en-US" sz="2000" dirty="0"/>
              <a:t>光电倍增管</a:t>
            </a:r>
          </a:p>
          <a:p>
            <a:r>
              <a:rPr lang="zh-CN" altLang="en-US" sz="2000" dirty="0"/>
              <a:t>桶部双层：</a:t>
            </a:r>
            <a:r>
              <a:rPr lang="en-US" altLang="zh-CN" sz="2000" dirty="0"/>
              <a:t>BC408</a:t>
            </a:r>
          </a:p>
          <a:p>
            <a:r>
              <a:rPr lang="zh-CN" altLang="en-US" sz="2000" dirty="0"/>
              <a:t>旧端盖单层：扇形</a:t>
            </a:r>
            <a:r>
              <a:rPr lang="en-US" altLang="zh-CN" sz="2000" dirty="0"/>
              <a:t>BC404</a:t>
            </a:r>
          </a:p>
          <a:p>
            <a:r>
              <a:rPr lang="zh-CN" altLang="en-US" sz="2000" dirty="0"/>
              <a:t>新端盖：多气隙电阻性板室（</a:t>
            </a:r>
            <a:r>
              <a:rPr lang="en-US" altLang="zh-CN" sz="2000" dirty="0"/>
              <a:t>MRPC</a:t>
            </a:r>
            <a:r>
              <a:rPr lang="zh-CN" altLang="en-US" sz="2000" dirty="0"/>
              <a:t>）</a:t>
            </a:r>
            <a:endParaRPr lang="en-US" altLang="zh-CN" sz="2000" dirty="0"/>
          </a:p>
          <a:p>
            <a:endParaRPr lang="zh-CN" altLang="en-US" sz="2000" dirty="0"/>
          </a:p>
        </p:txBody>
      </p:sp>
      <p:sp>
        <p:nvSpPr>
          <p:cNvPr id="16" name="文本框 15">
            <a:extLst>
              <a:ext uri="{FF2B5EF4-FFF2-40B4-BE49-F238E27FC236}">
                <a16:creationId xmlns:a16="http://schemas.microsoft.com/office/drawing/2014/main" id="{7465719D-6E5B-44D1-9A7F-02872DFC4564}"/>
              </a:ext>
            </a:extLst>
          </p:cNvPr>
          <p:cNvSpPr txBox="1"/>
          <p:nvPr/>
        </p:nvSpPr>
        <p:spPr>
          <a:xfrm>
            <a:off x="1690646" y="1114448"/>
            <a:ext cx="720080" cy="369332"/>
          </a:xfrm>
          <a:prstGeom prst="rect">
            <a:avLst/>
          </a:prstGeom>
          <a:solidFill>
            <a:srgbClr val="FFFFCC"/>
          </a:solidFill>
        </p:spPr>
        <p:txBody>
          <a:bodyPr wrap="square" rtlCol="0">
            <a:spAutoFit/>
          </a:bodyPr>
          <a:lstStyle/>
          <a:p>
            <a:r>
              <a:rPr lang="zh-CN" altLang="en-US" dirty="0"/>
              <a:t>桶部</a:t>
            </a:r>
          </a:p>
        </p:txBody>
      </p:sp>
      <p:sp>
        <p:nvSpPr>
          <p:cNvPr id="17" name="文本框 16">
            <a:extLst>
              <a:ext uri="{FF2B5EF4-FFF2-40B4-BE49-F238E27FC236}">
                <a16:creationId xmlns:a16="http://schemas.microsoft.com/office/drawing/2014/main" id="{BB9334D4-C755-44CA-B507-0F545E196E41}"/>
              </a:ext>
            </a:extLst>
          </p:cNvPr>
          <p:cNvSpPr txBox="1"/>
          <p:nvPr/>
        </p:nvSpPr>
        <p:spPr>
          <a:xfrm>
            <a:off x="5593327" y="1014490"/>
            <a:ext cx="1465440" cy="369332"/>
          </a:xfrm>
          <a:prstGeom prst="rect">
            <a:avLst/>
          </a:prstGeom>
          <a:solidFill>
            <a:srgbClr val="FFFFCC"/>
          </a:solidFill>
        </p:spPr>
        <p:txBody>
          <a:bodyPr wrap="square" rtlCol="0">
            <a:spAutoFit/>
          </a:bodyPr>
          <a:lstStyle/>
          <a:p>
            <a:r>
              <a:rPr lang="zh-CN" altLang="en-US" dirty="0"/>
              <a:t>端盖</a:t>
            </a:r>
            <a:r>
              <a:rPr lang="en-US" altLang="zh-CN" dirty="0"/>
              <a:t>(</a:t>
            </a:r>
            <a:r>
              <a:rPr lang="zh-CN" altLang="en-US" dirty="0"/>
              <a:t>升级前</a:t>
            </a:r>
            <a:r>
              <a:rPr lang="en-US" altLang="zh-CN" dirty="0"/>
              <a:t>)</a:t>
            </a:r>
            <a:endParaRPr lang="zh-CN" altLang="en-US" dirty="0"/>
          </a:p>
        </p:txBody>
      </p:sp>
      <p:sp>
        <p:nvSpPr>
          <p:cNvPr id="18" name="文本框 17">
            <a:extLst>
              <a:ext uri="{FF2B5EF4-FFF2-40B4-BE49-F238E27FC236}">
                <a16:creationId xmlns:a16="http://schemas.microsoft.com/office/drawing/2014/main" id="{2C5820D4-C3B6-48E7-8632-9867ABB15654}"/>
              </a:ext>
            </a:extLst>
          </p:cNvPr>
          <p:cNvSpPr txBox="1"/>
          <p:nvPr/>
        </p:nvSpPr>
        <p:spPr>
          <a:xfrm>
            <a:off x="8941334" y="1062501"/>
            <a:ext cx="1465440" cy="369332"/>
          </a:xfrm>
          <a:prstGeom prst="rect">
            <a:avLst/>
          </a:prstGeom>
          <a:solidFill>
            <a:srgbClr val="FFFFCC"/>
          </a:solidFill>
        </p:spPr>
        <p:txBody>
          <a:bodyPr wrap="square" rtlCol="0">
            <a:spAutoFit/>
          </a:bodyPr>
          <a:lstStyle/>
          <a:p>
            <a:r>
              <a:rPr lang="zh-CN" altLang="en-US" dirty="0"/>
              <a:t>端盖</a:t>
            </a:r>
            <a:r>
              <a:rPr lang="en-US" altLang="zh-CN" dirty="0"/>
              <a:t>(</a:t>
            </a:r>
            <a:r>
              <a:rPr lang="zh-CN" altLang="en-US" dirty="0"/>
              <a:t>升级后</a:t>
            </a:r>
            <a:r>
              <a:rPr lang="en-US" altLang="zh-CN" dirty="0"/>
              <a:t>)</a:t>
            </a:r>
            <a:endParaRPr lang="zh-CN" altLang="en-US" dirty="0"/>
          </a:p>
        </p:txBody>
      </p:sp>
      <p:pic>
        <p:nvPicPr>
          <p:cNvPr id="19" name="Picture 5" descr="IMG_0278">
            <a:extLst>
              <a:ext uri="{FF2B5EF4-FFF2-40B4-BE49-F238E27FC236}">
                <a16:creationId xmlns:a16="http://schemas.microsoft.com/office/drawing/2014/main" id="{2B2AFB9D-68E9-411A-A2F5-7CBCEF606124}"/>
              </a:ext>
            </a:extLst>
          </p:cNvPr>
          <p:cNvPicPr>
            <a:picLocks noChangeAspect="1" noChangeArrowheads="1"/>
          </p:cNvPicPr>
          <p:nvPr/>
        </p:nvPicPr>
        <p:blipFill>
          <a:blip r:embed="rId5" cstate="print">
            <a:lum bright="30000" contrast="32000"/>
            <a:extLst>
              <a:ext uri="{28A0092B-C50C-407E-A947-70E740481C1C}">
                <a14:useLocalDpi xmlns:a14="http://schemas.microsoft.com/office/drawing/2010/main" val="0"/>
              </a:ext>
            </a:extLst>
          </a:blip>
          <a:srcRect/>
          <a:stretch>
            <a:fillRect/>
          </a:stretch>
        </p:blipFill>
        <p:spPr bwMode="auto">
          <a:xfrm>
            <a:off x="6744072" y="4227746"/>
            <a:ext cx="2971800" cy="2230437"/>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a:extLst>
              <a:ext uri="{FF2B5EF4-FFF2-40B4-BE49-F238E27FC236}">
                <a16:creationId xmlns:a16="http://schemas.microsoft.com/office/drawing/2014/main" id="{A30FC332-5085-440A-94B6-368C5AD1B54A}"/>
              </a:ext>
            </a:extLst>
          </p:cNvPr>
          <p:cNvSpPr txBox="1"/>
          <p:nvPr/>
        </p:nvSpPr>
        <p:spPr>
          <a:xfrm>
            <a:off x="6485032" y="4108954"/>
            <a:ext cx="1915224" cy="369332"/>
          </a:xfrm>
          <a:prstGeom prst="rect">
            <a:avLst/>
          </a:prstGeom>
          <a:solidFill>
            <a:srgbClr val="FFFFCC"/>
          </a:solidFill>
        </p:spPr>
        <p:txBody>
          <a:bodyPr wrap="square" rtlCol="0">
            <a:spAutoFit/>
          </a:bodyPr>
          <a:lstStyle/>
          <a:p>
            <a:r>
              <a:rPr lang="zh-CN" altLang="en-US" dirty="0"/>
              <a:t>光电倍增管</a:t>
            </a:r>
            <a:r>
              <a:rPr lang="en-US" altLang="zh-CN" dirty="0"/>
              <a:t>(PMT)</a:t>
            </a:r>
            <a:endParaRPr lang="zh-CN" altLang="en-US" dirty="0"/>
          </a:p>
        </p:txBody>
      </p:sp>
    </p:spTree>
    <p:extLst>
      <p:ext uri="{BB962C8B-B14F-4D97-AF65-F5344CB8AC3E}">
        <p14:creationId xmlns:p14="http://schemas.microsoft.com/office/powerpoint/2010/main" val="1550918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47528" y="-18256"/>
            <a:ext cx="8229600" cy="1143000"/>
          </a:xfrm>
        </p:spPr>
        <p:txBody>
          <a:bodyPr/>
          <a:lstStyle/>
          <a:p>
            <a:r>
              <a:rPr lang="zh-CN" altLang="en-US" dirty="0">
                <a:solidFill>
                  <a:srgbClr val="0070C0"/>
                </a:solidFill>
              </a:rPr>
              <a:t>闪烁体与光电倍增管</a:t>
            </a:r>
          </a:p>
        </p:txBody>
      </p:sp>
      <p:sp>
        <p:nvSpPr>
          <p:cNvPr id="4" name="灯片编号占位符 3"/>
          <p:cNvSpPr>
            <a:spLocks noGrp="1"/>
          </p:cNvSpPr>
          <p:nvPr>
            <p:ph type="sldNum" sz="quarter" idx="12"/>
          </p:nvPr>
        </p:nvSpPr>
        <p:spPr/>
        <p:txBody>
          <a:bodyPr/>
          <a:lstStyle/>
          <a:p>
            <a:fld id="{AA2534B5-D3E0-4693-931D-89FFC6B1F2FE}" type="slidenum">
              <a:rPr lang="zh-CN" altLang="en-US" smtClean="0"/>
              <a:pPr/>
              <a:t>82</a:t>
            </a:fld>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797" y="1026597"/>
            <a:ext cx="5562600" cy="275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64" y="4482462"/>
            <a:ext cx="480060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9740" y="4631074"/>
            <a:ext cx="2454750" cy="167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7318266" y="3061845"/>
            <a:ext cx="1107996" cy="369332"/>
          </a:xfrm>
          <a:prstGeom prst="rect">
            <a:avLst/>
          </a:prstGeom>
          <a:noFill/>
        </p:spPr>
        <p:txBody>
          <a:bodyPr wrap="none" rtlCol="0">
            <a:spAutoFit/>
          </a:bodyPr>
          <a:lstStyle/>
          <a:p>
            <a:r>
              <a:rPr lang="zh-CN" altLang="en-US" dirty="0">
                <a:solidFill>
                  <a:srgbClr val="0070C0"/>
                </a:solidFill>
              </a:rPr>
              <a:t>电离辐射</a:t>
            </a:r>
          </a:p>
        </p:txBody>
      </p:sp>
      <p:sp>
        <p:nvSpPr>
          <p:cNvPr id="9" name="TextBox 8"/>
          <p:cNvSpPr txBox="1"/>
          <p:nvPr/>
        </p:nvSpPr>
        <p:spPr>
          <a:xfrm>
            <a:off x="4137146" y="4261742"/>
            <a:ext cx="2966966" cy="369332"/>
          </a:xfrm>
          <a:prstGeom prst="rect">
            <a:avLst/>
          </a:prstGeom>
          <a:noFill/>
        </p:spPr>
        <p:txBody>
          <a:bodyPr wrap="none" rtlCol="0">
            <a:spAutoFit/>
          </a:bodyPr>
          <a:lstStyle/>
          <a:p>
            <a:r>
              <a:rPr lang="en-US" altLang="zh-CN" dirty="0">
                <a:solidFill>
                  <a:srgbClr val="0070C0"/>
                </a:solidFill>
              </a:rPr>
              <a:t>PMT</a:t>
            </a:r>
            <a:r>
              <a:rPr lang="zh-CN" altLang="en-US" dirty="0">
                <a:solidFill>
                  <a:srgbClr val="0070C0"/>
                </a:solidFill>
              </a:rPr>
              <a:t>：</a:t>
            </a:r>
            <a:r>
              <a:rPr lang="en-US" altLang="zh-CN" dirty="0" err="1">
                <a:solidFill>
                  <a:srgbClr val="0070C0"/>
                </a:solidFill>
              </a:rPr>
              <a:t>PhotonMultiplier</a:t>
            </a:r>
            <a:r>
              <a:rPr lang="en-US" altLang="zh-CN" dirty="0">
                <a:solidFill>
                  <a:srgbClr val="0070C0"/>
                </a:solidFill>
              </a:rPr>
              <a:t> Tube</a:t>
            </a:r>
            <a:endParaRPr lang="zh-CN" altLang="en-US" dirty="0">
              <a:solidFill>
                <a:srgbClr val="0070C0"/>
              </a:solidFill>
            </a:endParaRPr>
          </a:p>
        </p:txBody>
      </p:sp>
      <p:sp>
        <p:nvSpPr>
          <p:cNvPr id="10" name="TextBox 9"/>
          <p:cNvSpPr txBox="1"/>
          <p:nvPr/>
        </p:nvSpPr>
        <p:spPr>
          <a:xfrm>
            <a:off x="8320929" y="4261742"/>
            <a:ext cx="1598814" cy="369332"/>
          </a:xfrm>
          <a:prstGeom prst="rect">
            <a:avLst/>
          </a:prstGeom>
          <a:noFill/>
        </p:spPr>
        <p:txBody>
          <a:bodyPr wrap="square" rtlCol="0">
            <a:spAutoFit/>
          </a:bodyPr>
          <a:lstStyle/>
          <a:p>
            <a:r>
              <a:rPr lang="en-US" altLang="zh-CN" dirty="0">
                <a:solidFill>
                  <a:srgbClr val="0070C0"/>
                </a:solidFill>
              </a:rPr>
              <a:t>PMT </a:t>
            </a:r>
            <a:r>
              <a:rPr lang="zh-CN" altLang="en-US" dirty="0">
                <a:solidFill>
                  <a:srgbClr val="0070C0"/>
                </a:solidFill>
              </a:rPr>
              <a:t>输出信号</a:t>
            </a:r>
          </a:p>
        </p:txBody>
      </p:sp>
      <p:sp>
        <p:nvSpPr>
          <p:cNvPr id="3" name="内容占位符 2"/>
          <p:cNvSpPr>
            <a:spLocks noGrp="1"/>
          </p:cNvSpPr>
          <p:nvPr>
            <p:ph idx="1"/>
          </p:nvPr>
        </p:nvSpPr>
        <p:spPr>
          <a:xfrm>
            <a:off x="695400" y="1124744"/>
            <a:ext cx="4711650" cy="3312368"/>
          </a:xfrm>
        </p:spPr>
        <p:txBody>
          <a:bodyPr>
            <a:normAutofit/>
          </a:bodyPr>
          <a:lstStyle/>
          <a:p>
            <a:r>
              <a:rPr lang="en-US" altLang="zh-CN" sz="2400" dirty="0"/>
              <a:t>Scintillator &amp; PMT</a:t>
            </a:r>
          </a:p>
          <a:p>
            <a:r>
              <a:rPr lang="zh-CN" altLang="en-US" sz="2400" dirty="0"/>
              <a:t>光电倍增管输出信号，测量量：</a:t>
            </a:r>
            <a:endParaRPr lang="en-US" altLang="zh-CN" sz="2400" dirty="0"/>
          </a:p>
          <a:p>
            <a:pPr lvl="1"/>
            <a:r>
              <a:rPr lang="zh-CN" altLang="en-US" sz="2400" dirty="0"/>
              <a:t>时间（</a:t>
            </a:r>
            <a:r>
              <a:rPr lang="en-US" altLang="zh-CN" sz="2400" dirty="0"/>
              <a:t>TDC</a:t>
            </a:r>
            <a:r>
              <a:rPr lang="zh-CN" altLang="en-US" sz="2400" dirty="0"/>
              <a:t>）</a:t>
            </a:r>
            <a:endParaRPr lang="en-US" altLang="zh-CN" sz="2400" dirty="0"/>
          </a:p>
          <a:p>
            <a:pPr lvl="1"/>
            <a:r>
              <a:rPr lang="zh-CN" altLang="en-US" sz="2400" dirty="0"/>
              <a:t>脉冲幅度（</a:t>
            </a:r>
            <a:r>
              <a:rPr lang="en-US" altLang="zh-CN" sz="2400" dirty="0"/>
              <a:t>QTC</a:t>
            </a:r>
            <a:r>
              <a:rPr lang="zh-CN" altLang="en-US" sz="2400" dirty="0"/>
              <a:t>）正比于产生的光子数目</a:t>
            </a:r>
          </a:p>
        </p:txBody>
      </p:sp>
    </p:spTree>
    <p:extLst>
      <p:ext uri="{BB962C8B-B14F-4D97-AF65-F5344CB8AC3E}">
        <p14:creationId xmlns:p14="http://schemas.microsoft.com/office/powerpoint/2010/main" val="24233219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灯片编号占位符 6"/>
          <p:cNvSpPr>
            <a:spLocks noGrp="1"/>
          </p:cNvSpPr>
          <p:nvPr>
            <p:ph type="sldNum" sz="quarter" idx="12"/>
          </p:nvPr>
        </p:nvSpPr>
        <p:spPr>
          <a:noFill/>
        </p:spPr>
        <p:txBody>
          <a:bodyPr/>
          <a:lstStyle/>
          <a:p>
            <a:fld id="{B55F02D1-763E-474A-8AA0-8246CEBB611A}" type="slidenum">
              <a:rPr lang="zh-CN" altLang="en-US" smtClean="0"/>
              <a:pPr/>
              <a:t>83</a:t>
            </a:fld>
            <a:endParaRPr lang="en-US" altLang="zh-CN"/>
          </a:p>
        </p:txBody>
      </p:sp>
      <p:sp>
        <p:nvSpPr>
          <p:cNvPr id="56323" name="Rectangle 2"/>
          <p:cNvSpPr>
            <a:spLocks noGrp="1" noChangeArrowheads="1"/>
          </p:cNvSpPr>
          <p:nvPr>
            <p:ph type="title"/>
          </p:nvPr>
        </p:nvSpPr>
        <p:spPr>
          <a:noFill/>
        </p:spPr>
        <p:txBody>
          <a:bodyPr>
            <a:noAutofit/>
          </a:bodyPr>
          <a:lstStyle/>
          <a:p>
            <a:pPr eaLnBrk="1" hangingPunct="1"/>
            <a:r>
              <a:rPr lang="en-US" altLang="zh-CN" dirty="0"/>
              <a:t>TOF</a:t>
            </a:r>
            <a:r>
              <a:rPr lang="zh-CN" altLang="en-US" dirty="0"/>
              <a:t>重建</a:t>
            </a:r>
          </a:p>
        </p:txBody>
      </p:sp>
      <p:sp>
        <p:nvSpPr>
          <p:cNvPr id="56324" name="Rectangle 3"/>
          <p:cNvSpPr>
            <a:spLocks noGrp="1" noChangeArrowheads="1"/>
          </p:cNvSpPr>
          <p:nvPr>
            <p:ph type="body" sz="half" idx="1"/>
          </p:nvPr>
        </p:nvSpPr>
        <p:spPr>
          <a:xfrm>
            <a:off x="609600" y="1198562"/>
            <a:ext cx="10814992" cy="2230438"/>
          </a:xfrm>
        </p:spPr>
        <p:txBody>
          <a:bodyPr>
            <a:noAutofit/>
          </a:bodyPr>
          <a:lstStyle/>
          <a:p>
            <a:pPr eaLnBrk="1" hangingPunct="1"/>
            <a:r>
              <a:rPr lang="zh-CN" altLang="en-US" sz="2000" dirty="0"/>
              <a:t>利用粒子击中</a:t>
            </a:r>
            <a:r>
              <a:rPr lang="en-US" altLang="zh-CN" sz="2000" dirty="0"/>
              <a:t>TOF</a:t>
            </a:r>
            <a:r>
              <a:rPr lang="zh-CN" altLang="en-US" sz="2000" dirty="0"/>
              <a:t>的信息计算粒子的飞行时间等物理量，供粒子鉴别使用 </a:t>
            </a:r>
          </a:p>
          <a:p>
            <a:pPr eaLnBrk="1" hangingPunct="1"/>
            <a:r>
              <a:rPr lang="zh-CN" altLang="en-US" sz="2000" dirty="0"/>
              <a:t>步骤</a:t>
            </a:r>
          </a:p>
          <a:p>
            <a:pPr lvl="1" eaLnBrk="1" hangingPunct="1">
              <a:buFont typeface="Arial" panose="020B0604020202020204" pitchFamily="34" charset="0"/>
              <a:buChar char="•"/>
            </a:pPr>
            <a:r>
              <a:rPr lang="zh-CN" altLang="en-US" sz="1800" dirty="0"/>
              <a:t>利用电子学记录的脉冲幅度的粗时钟的信息进行</a:t>
            </a:r>
            <a:r>
              <a:rPr lang="en-US" altLang="zh-CN" sz="1800" dirty="0"/>
              <a:t>T-Q</a:t>
            </a:r>
            <a:r>
              <a:rPr lang="zh-CN" altLang="en-US" sz="1800" dirty="0"/>
              <a:t>匹配</a:t>
            </a:r>
            <a:endParaRPr lang="en-US" altLang="zh-CN" sz="1800" dirty="0"/>
          </a:p>
          <a:p>
            <a:pPr lvl="1">
              <a:buFont typeface="Arial" panose="020B0604020202020204" pitchFamily="34" charset="0"/>
              <a:buChar char="•"/>
            </a:pPr>
            <a:r>
              <a:rPr lang="zh-CN" altLang="en-US" sz="1800" dirty="0"/>
              <a:t>对于桶部</a:t>
            </a:r>
            <a:r>
              <a:rPr lang="en-US" altLang="zh-CN" sz="1800" dirty="0"/>
              <a:t>TOF</a:t>
            </a:r>
            <a:r>
              <a:rPr lang="zh-CN" altLang="en-US" sz="1800" dirty="0"/>
              <a:t>再进行闪烁体两端光电倍增管读出信息的匹配 </a:t>
            </a:r>
          </a:p>
          <a:p>
            <a:pPr lvl="1">
              <a:buFont typeface="Arial" panose="020B0604020202020204" pitchFamily="34" charset="0"/>
              <a:buChar char="•"/>
            </a:pPr>
            <a:r>
              <a:rPr lang="zh-CN" altLang="en-US" sz="1800" dirty="0"/>
              <a:t>利用带电径迹的外推击中信息与</a:t>
            </a:r>
            <a:r>
              <a:rPr lang="en-US" altLang="zh-CN" sz="1800" dirty="0"/>
              <a:t>TOF</a:t>
            </a:r>
            <a:r>
              <a:rPr lang="zh-CN" altLang="en-US" sz="1800" dirty="0"/>
              <a:t>测量的信号进行匹配 </a:t>
            </a:r>
          </a:p>
          <a:p>
            <a:pPr lvl="1">
              <a:buFont typeface="Arial" panose="020B0604020202020204" pitchFamily="34" charset="0"/>
              <a:buChar char="•"/>
            </a:pPr>
            <a:r>
              <a:rPr lang="zh-CN" altLang="en-US" sz="1800" dirty="0"/>
              <a:t>进行各项修正</a:t>
            </a:r>
            <a:r>
              <a:rPr lang="en-US" altLang="zh-CN" sz="1800" dirty="0"/>
              <a:t>(Q</a:t>
            </a:r>
            <a:r>
              <a:rPr lang="zh-CN" altLang="en-US" sz="1800" dirty="0"/>
              <a:t>、</a:t>
            </a:r>
            <a:r>
              <a:rPr lang="en-US" altLang="zh-CN" sz="1800" dirty="0"/>
              <a:t>z</a:t>
            </a:r>
            <a:r>
              <a:rPr lang="zh-CN" altLang="en-US" sz="1800" dirty="0"/>
              <a:t>依赖等</a:t>
            </a:r>
            <a:r>
              <a:rPr lang="en-US" altLang="zh-CN" sz="1800" dirty="0"/>
              <a:t>)</a:t>
            </a:r>
            <a:r>
              <a:rPr lang="zh-CN" altLang="en-US" sz="1800" dirty="0"/>
              <a:t>，得到粒子的飞行时间等信息 </a:t>
            </a:r>
          </a:p>
        </p:txBody>
      </p:sp>
      <p:pic>
        <p:nvPicPr>
          <p:cNvPr id="17" name="图片 1">
            <a:extLst>
              <a:ext uri="{FF2B5EF4-FFF2-40B4-BE49-F238E27FC236}">
                <a16:creationId xmlns:a16="http://schemas.microsoft.com/office/drawing/2014/main" id="{E6173D11-02F4-6C4A-A3B1-D2008C559F30}"/>
              </a:ext>
            </a:extLst>
          </p:cNvPr>
          <p:cNvPicPr>
            <a:picLocks noChangeAspect="1"/>
          </p:cNvPicPr>
          <p:nvPr/>
        </p:nvPicPr>
        <p:blipFill rotWithShape="1">
          <a:blip r:embed="rId2"/>
          <a:srcRect l="28171" t="30050" r="27479" b="29116"/>
          <a:stretch/>
        </p:blipFill>
        <p:spPr>
          <a:xfrm>
            <a:off x="8760296" y="1940316"/>
            <a:ext cx="3264112" cy="2952080"/>
          </a:xfrm>
          <a:prstGeom prst="rect">
            <a:avLst/>
          </a:prstGeom>
        </p:spPr>
      </p:pic>
      <mc:AlternateContent xmlns:mc="http://schemas.openxmlformats.org/markup-compatibility/2006" xmlns:a14="http://schemas.microsoft.com/office/drawing/2010/main">
        <mc:Choice Requires="a14">
          <p:sp>
            <p:nvSpPr>
              <p:cNvPr id="9" name="内容占位符 2">
                <a:extLst>
                  <a:ext uri="{FF2B5EF4-FFF2-40B4-BE49-F238E27FC236}">
                    <a16:creationId xmlns:a16="http://schemas.microsoft.com/office/drawing/2014/main" id="{99B4FB55-95F0-4373-9F14-480FD233D732}"/>
                  </a:ext>
                </a:extLst>
              </p:cNvPr>
              <p:cNvSpPr txBox="1">
                <a:spLocks/>
              </p:cNvSpPr>
              <p:nvPr/>
            </p:nvSpPr>
            <p:spPr>
              <a:xfrm>
                <a:off x="638694" y="3514018"/>
                <a:ext cx="7862664" cy="30243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zh-CN" altLang="en-US" sz="2000" dirty="0"/>
                  <a:t>利用径迹探测器得到的粒子的动量</a:t>
                </a:r>
                <a14:m>
                  <m:oMath xmlns:m="http://schemas.openxmlformats.org/officeDocument/2006/math">
                    <m:r>
                      <a:rPr lang="en-US" altLang="zh-CN" sz="2000" i="1">
                        <a:latin typeface="Cambria Math"/>
                      </a:rPr>
                      <m:t>𝑝</m:t>
                    </m:r>
                  </m:oMath>
                </a14:m>
                <a:r>
                  <a:rPr lang="zh-CN" altLang="en-US" sz="2000" dirty="0"/>
                  <a:t>，飞行距离</a:t>
                </a:r>
                <a14:m>
                  <m:oMath xmlns:m="http://schemas.openxmlformats.org/officeDocument/2006/math">
                    <m:r>
                      <a:rPr lang="en-US" altLang="zh-CN" sz="2000" i="1">
                        <a:latin typeface="Cambria Math"/>
                      </a:rPr>
                      <m:t>𝐿</m:t>
                    </m:r>
                  </m:oMath>
                </a14:m>
                <a:r>
                  <a:rPr lang="zh-CN" altLang="en-US" sz="2000" dirty="0"/>
                  <a:t>，和假设的粒子质量</a:t>
                </a:r>
                <a:r>
                  <a:rPr lang="en-US" altLang="zh-CN" sz="2000" dirty="0">
                    <a:sym typeface="Wingdings" pitchFamily="2" charset="2"/>
                  </a:rPr>
                  <a:t></a:t>
                </a:r>
                <a:r>
                  <a:rPr lang="zh-CN" altLang="en-US" sz="2000" dirty="0">
                    <a:sym typeface="Wingdings" panose="05000000000000000000" pitchFamily="2" charset="2"/>
                  </a:rPr>
                  <a:t>预期时间</a:t>
                </a:r>
                <a:endParaRPr lang="en-US" altLang="zh-CN" sz="2000" dirty="0">
                  <a:sym typeface="Wingdings" panose="05000000000000000000" pitchFamily="2" charset="2"/>
                </a:endParaRPr>
              </a:p>
              <a:p>
                <a:pPr marL="0" indent="0">
                  <a:buFont typeface="Arial" pitchFamily="34" charset="0"/>
                  <a:buNone/>
                </a:pPr>
                <a:r>
                  <a:rPr lang="en-US" altLang="zh-CN" sz="1600" dirty="0">
                    <a:cs typeface="Times New Roman" pitchFamily="18" charset="0"/>
                  </a:rPr>
                  <a:t>       </a:t>
                </a:r>
                <a14:m>
                  <m:oMath xmlns:m="http://schemas.openxmlformats.org/officeDocument/2006/math">
                    <m:sSub>
                      <m:sSubPr>
                        <m:ctrlPr>
                          <a:rPr lang="en-US" altLang="zh-CN" sz="1600" i="1" dirty="0">
                            <a:latin typeface="Cambria Math" panose="02040503050406030204" pitchFamily="18" charset="0"/>
                            <a:cs typeface="Times New Roman" pitchFamily="18" charset="0"/>
                          </a:rPr>
                        </m:ctrlPr>
                      </m:sSubPr>
                      <m:e>
                        <m:sSup>
                          <m:sSupPr>
                            <m:ctrlPr>
                              <a:rPr lang="en-US" altLang="zh-CN" sz="1600" i="1" dirty="0">
                                <a:latin typeface="Cambria Math" panose="02040503050406030204" pitchFamily="18" charset="0"/>
                                <a:cs typeface="Times New Roman" pitchFamily="18" charset="0"/>
                              </a:rPr>
                            </m:ctrlPr>
                          </m:sSupPr>
                          <m:e>
                            <m:r>
                              <a:rPr lang="en-US" altLang="zh-CN" sz="1600" i="1" dirty="0">
                                <a:latin typeface="Cambria Math"/>
                                <a:cs typeface="Times New Roman" pitchFamily="18" charset="0"/>
                              </a:rPr>
                              <m:t>𝑡</m:t>
                            </m:r>
                          </m:e>
                          <m:sup>
                            <m:r>
                              <a:rPr lang="en-US" altLang="zh-CN" sz="1600" i="1" dirty="0">
                                <a:solidFill>
                                  <a:srgbClr val="FF0000"/>
                                </a:solidFill>
                                <a:latin typeface="Cambria Math"/>
                                <a:cs typeface="Times New Roman" pitchFamily="18" charset="0"/>
                              </a:rPr>
                              <m:t>𝑖</m:t>
                            </m:r>
                          </m:sup>
                        </m:sSup>
                      </m:e>
                      <m:sub>
                        <m:r>
                          <a:rPr lang="en-US" altLang="zh-CN" sz="1600" i="1" dirty="0">
                            <a:latin typeface="Cambria Math"/>
                            <a:cs typeface="Times New Roman" pitchFamily="18" charset="0"/>
                          </a:rPr>
                          <m:t>𝑝𝑟𝑒𝑑𝑖𝑐𝑡</m:t>
                        </m:r>
                      </m:sub>
                    </m:sSub>
                    <m:r>
                      <a:rPr lang="en-US" altLang="zh-CN" sz="1600" i="1" dirty="0">
                        <a:latin typeface="Cambria Math"/>
                        <a:cs typeface="Times New Roman" pitchFamily="18" charset="0"/>
                      </a:rPr>
                      <m:t>=</m:t>
                    </m:r>
                    <m:f>
                      <m:fPr>
                        <m:ctrlPr>
                          <a:rPr lang="en-US" altLang="zh-CN" sz="1600" i="1" dirty="0">
                            <a:latin typeface="Cambria Math" panose="02040503050406030204" pitchFamily="18" charset="0"/>
                            <a:cs typeface="Times New Roman" pitchFamily="18" charset="0"/>
                          </a:rPr>
                        </m:ctrlPr>
                      </m:fPr>
                      <m:num>
                        <m:r>
                          <a:rPr lang="en-US" altLang="zh-CN" sz="1600" i="1" dirty="0">
                            <a:latin typeface="Cambria Math"/>
                            <a:cs typeface="Times New Roman" pitchFamily="18" charset="0"/>
                          </a:rPr>
                          <m:t>𝐿</m:t>
                        </m:r>
                      </m:num>
                      <m:den>
                        <m:r>
                          <a:rPr lang="en-US" altLang="zh-CN" sz="1600" i="1" dirty="0">
                            <a:latin typeface="Cambria Math"/>
                            <a:cs typeface="Times New Roman" pitchFamily="18" charset="0"/>
                          </a:rPr>
                          <m:t>𝑐</m:t>
                        </m:r>
                        <m:r>
                          <a:rPr lang="en-US" altLang="zh-CN" sz="1600" i="1" dirty="0">
                            <a:latin typeface="Cambria Math"/>
                            <a:ea typeface="Cambria Math"/>
                            <a:cs typeface="Times New Roman" pitchFamily="18" charset="0"/>
                          </a:rPr>
                          <m:t>∙</m:t>
                        </m:r>
                        <m:sSub>
                          <m:sSubPr>
                            <m:ctrlPr>
                              <a:rPr lang="en-US" altLang="zh-CN" sz="1600" i="1" dirty="0">
                                <a:latin typeface="Cambria Math" panose="02040503050406030204" pitchFamily="18" charset="0"/>
                                <a:ea typeface="Cambria Math"/>
                                <a:cs typeface="Times New Roman" pitchFamily="18" charset="0"/>
                              </a:rPr>
                            </m:ctrlPr>
                          </m:sSubPr>
                          <m:e>
                            <m:r>
                              <a:rPr lang="zh-CN" altLang="en-US" sz="1600" i="1" dirty="0">
                                <a:latin typeface="Cambria Math"/>
                                <a:ea typeface="Cambria Math"/>
                                <a:cs typeface="Times New Roman" pitchFamily="18" charset="0"/>
                              </a:rPr>
                              <m:t>𝛽</m:t>
                            </m:r>
                          </m:e>
                          <m:sub>
                            <m:r>
                              <a:rPr lang="en-US" altLang="zh-CN" sz="1600" i="1" dirty="0">
                                <a:solidFill>
                                  <a:srgbClr val="FF0000"/>
                                </a:solidFill>
                                <a:latin typeface="Cambria Math"/>
                                <a:ea typeface="Cambria Math"/>
                                <a:cs typeface="Times New Roman" pitchFamily="18" charset="0"/>
                              </a:rPr>
                              <m:t>𝑖</m:t>
                            </m:r>
                          </m:sub>
                        </m:sSub>
                      </m:den>
                    </m:f>
                  </m:oMath>
                </a14:m>
                <a:r>
                  <a:rPr lang="zh-CN" altLang="en-US" sz="1600" dirty="0"/>
                  <a:t>，</a:t>
                </a:r>
                <a14:m>
                  <m:oMath xmlns:m="http://schemas.openxmlformats.org/officeDocument/2006/math">
                    <m:sSub>
                      <m:sSubPr>
                        <m:ctrlPr>
                          <a:rPr lang="en-US" altLang="zh-CN" sz="1600" i="1" dirty="0">
                            <a:latin typeface="Cambria Math" panose="02040503050406030204" pitchFamily="18" charset="0"/>
                          </a:rPr>
                        </m:ctrlPr>
                      </m:sSubPr>
                      <m:e>
                        <m:r>
                          <a:rPr lang="zh-CN" altLang="en-US" sz="1600" i="1" dirty="0">
                            <a:latin typeface="Cambria Math"/>
                          </a:rPr>
                          <m:t>𝛽</m:t>
                        </m:r>
                      </m:e>
                      <m:sub>
                        <m:r>
                          <a:rPr lang="en-US" altLang="zh-CN" sz="1600" i="1" dirty="0">
                            <a:solidFill>
                              <a:srgbClr val="FF0000"/>
                            </a:solidFill>
                            <a:latin typeface="Cambria Math"/>
                          </a:rPr>
                          <m:t>𝑖</m:t>
                        </m:r>
                      </m:sub>
                    </m:sSub>
                    <m:r>
                      <a:rPr lang="en-US" altLang="zh-CN" sz="1600" i="1" dirty="0">
                        <a:latin typeface="Cambria Math"/>
                      </a:rPr>
                      <m:t>=</m:t>
                    </m:r>
                    <m:f>
                      <m:fPr>
                        <m:ctrlPr>
                          <a:rPr lang="en-US" altLang="zh-CN" sz="1600" i="1" dirty="0">
                            <a:latin typeface="Cambria Math" panose="02040503050406030204" pitchFamily="18" charset="0"/>
                          </a:rPr>
                        </m:ctrlPr>
                      </m:fPr>
                      <m:num>
                        <m:r>
                          <a:rPr lang="en-US" altLang="zh-CN" sz="1600" i="1" dirty="0">
                            <a:latin typeface="Cambria Math"/>
                          </a:rPr>
                          <m:t>|</m:t>
                        </m:r>
                        <m:acc>
                          <m:accPr>
                            <m:chr m:val="⃗"/>
                            <m:ctrlPr>
                              <a:rPr lang="en-US" altLang="zh-CN" sz="1600" i="1" dirty="0">
                                <a:latin typeface="Cambria Math" panose="02040503050406030204" pitchFamily="18" charset="0"/>
                              </a:rPr>
                            </m:ctrlPr>
                          </m:accPr>
                          <m:e>
                            <m:r>
                              <a:rPr lang="en-US" altLang="zh-CN" sz="1600" i="1" dirty="0">
                                <a:latin typeface="Cambria Math"/>
                              </a:rPr>
                              <m:t>𝑝</m:t>
                            </m:r>
                          </m:e>
                        </m:acc>
                        <m:r>
                          <a:rPr lang="en-US" altLang="zh-CN" sz="1600" i="1" dirty="0">
                            <a:latin typeface="Cambria Math"/>
                          </a:rPr>
                          <m:t>|</m:t>
                        </m:r>
                        <m:r>
                          <a:rPr lang="en-US" altLang="zh-CN" sz="1600" i="1" dirty="0">
                            <a:latin typeface="Cambria Math"/>
                          </a:rPr>
                          <m:t>𝑐</m:t>
                        </m:r>
                      </m:num>
                      <m:den>
                        <m:sSub>
                          <m:sSubPr>
                            <m:ctrlPr>
                              <a:rPr lang="en-US" altLang="zh-CN" sz="1600" i="1" dirty="0">
                                <a:latin typeface="Cambria Math" panose="02040503050406030204" pitchFamily="18" charset="0"/>
                              </a:rPr>
                            </m:ctrlPr>
                          </m:sSubPr>
                          <m:e>
                            <m:r>
                              <a:rPr lang="en-US" altLang="zh-CN" sz="1600" i="1" dirty="0">
                                <a:latin typeface="Cambria Math"/>
                              </a:rPr>
                              <m:t>𝐸</m:t>
                            </m:r>
                          </m:e>
                          <m:sub>
                            <m:r>
                              <a:rPr lang="en-US" altLang="zh-CN" sz="1600" i="1" dirty="0">
                                <a:solidFill>
                                  <a:srgbClr val="FF0000"/>
                                </a:solidFill>
                                <a:latin typeface="Cambria Math"/>
                              </a:rPr>
                              <m:t>𝑖</m:t>
                            </m:r>
                          </m:sub>
                        </m:sSub>
                      </m:den>
                    </m:f>
                  </m:oMath>
                </a14:m>
                <a:r>
                  <a:rPr lang="zh-CN" altLang="en-US" sz="1600" dirty="0"/>
                  <a:t>，</a:t>
                </a:r>
                <a14:m>
                  <m:oMath xmlns:m="http://schemas.openxmlformats.org/officeDocument/2006/math">
                    <m:sSub>
                      <m:sSubPr>
                        <m:ctrlPr>
                          <a:rPr lang="en-US" altLang="zh-CN" sz="1600" i="1" dirty="0">
                            <a:latin typeface="Cambria Math" panose="02040503050406030204" pitchFamily="18" charset="0"/>
                          </a:rPr>
                        </m:ctrlPr>
                      </m:sSubPr>
                      <m:e>
                        <m:r>
                          <a:rPr lang="en-US" altLang="zh-CN" sz="1600" i="1" dirty="0">
                            <a:latin typeface="Cambria Math"/>
                          </a:rPr>
                          <m:t>𝐸</m:t>
                        </m:r>
                      </m:e>
                      <m:sub>
                        <m:r>
                          <a:rPr lang="en-US" altLang="zh-CN" sz="1600" i="1" dirty="0">
                            <a:solidFill>
                              <a:srgbClr val="FF0000"/>
                            </a:solidFill>
                            <a:latin typeface="Cambria Math"/>
                          </a:rPr>
                          <m:t>𝑖</m:t>
                        </m:r>
                      </m:sub>
                    </m:sSub>
                    <m:r>
                      <a:rPr lang="en-US" altLang="zh-CN" sz="1600" i="1" dirty="0">
                        <a:latin typeface="Cambria Math"/>
                      </a:rPr>
                      <m:t>=</m:t>
                    </m:r>
                    <m:rad>
                      <m:radPr>
                        <m:degHide m:val="on"/>
                        <m:ctrlPr>
                          <a:rPr lang="en-US" altLang="zh-CN" sz="1600" i="1" dirty="0">
                            <a:latin typeface="Cambria Math" panose="02040503050406030204" pitchFamily="18" charset="0"/>
                          </a:rPr>
                        </m:ctrlPr>
                      </m:radPr>
                      <m:deg/>
                      <m:e>
                        <m:sSubSup>
                          <m:sSubSupPr>
                            <m:ctrlPr>
                              <a:rPr lang="en-US" altLang="zh-CN" sz="1600" i="1" dirty="0">
                                <a:latin typeface="Cambria Math" panose="02040503050406030204" pitchFamily="18" charset="0"/>
                              </a:rPr>
                            </m:ctrlPr>
                          </m:sSubSupPr>
                          <m:e>
                            <m:r>
                              <a:rPr lang="en-US" altLang="zh-CN" sz="1600" i="1" dirty="0">
                                <a:latin typeface="Cambria Math"/>
                              </a:rPr>
                              <m:t>𝑚</m:t>
                            </m:r>
                          </m:e>
                          <m:sub>
                            <m:r>
                              <a:rPr lang="en-US" altLang="zh-CN" sz="1600" i="1" dirty="0">
                                <a:solidFill>
                                  <a:srgbClr val="FF0000"/>
                                </a:solidFill>
                                <a:latin typeface="Cambria Math"/>
                              </a:rPr>
                              <m:t>𝑖</m:t>
                            </m:r>
                          </m:sub>
                          <m:sup>
                            <m:r>
                              <a:rPr lang="en-US" altLang="zh-CN" sz="1600" i="1" dirty="0">
                                <a:latin typeface="Cambria Math"/>
                              </a:rPr>
                              <m:t>2</m:t>
                            </m:r>
                          </m:sup>
                        </m:sSubSup>
                        <m:r>
                          <a:rPr lang="en-US" altLang="zh-CN" sz="1600" i="1" dirty="0">
                            <a:latin typeface="Cambria Math"/>
                          </a:rPr>
                          <m:t>+</m:t>
                        </m:r>
                        <m:sSup>
                          <m:sSupPr>
                            <m:ctrlPr>
                              <a:rPr lang="en-US" altLang="zh-CN" sz="1600" i="1" dirty="0">
                                <a:latin typeface="Cambria Math" panose="02040503050406030204" pitchFamily="18" charset="0"/>
                              </a:rPr>
                            </m:ctrlPr>
                          </m:sSupPr>
                          <m:e>
                            <m:r>
                              <a:rPr lang="en-US" altLang="zh-CN" sz="1600" i="1" dirty="0">
                                <a:latin typeface="Cambria Math"/>
                              </a:rPr>
                              <m:t>𝑝</m:t>
                            </m:r>
                          </m:e>
                          <m:sup>
                            <m:r>
                              <a:rPr lang="en-US" altLang="zh-CN" sz="1600" i="1" dirty="0">
                                <a:latin typeface="Cambria Math"/>
                              </a:rPr>
                              <m:t>2</m:t>
                            </m:r>
                          </m:sup>
                        </m:sSup>
                      </m:e>
                    </m:rad>
                  </m:oMath>
                </a14:m>
                <a:endParaRPr lang="en-US" altLang="zh-CN" sz="2000" dirty="0"/>
              </a:p>
              <a:p>
                <a:r>
                  <a:rPr lang="zh-CN" altLang="en-US" sz="2000" dirty="0"/>
                  <a:t>比较测量时间与预期时间差，实现粒子鉴别</a:t>
                </a:r>
                <a:endParaRPr lang="en-US" altLang="zh-CN" sz="2000" dirty="0"/>
              </a:p>
              <a:p>
                <a:pPr marL="0" indent="0">
                  <a:buFont typeface="Arial" pitchFamily="34" charset="0"/>
                  <a:buNone/>
                </a:pPr>
                <a:r>
                  <a:rPr lang="en-US" altLang="zh-CN" sz="1600" dirty="0"/>
                  <a:t>       </a:t>
                </a:r>
                <a14:m>
                  <m:oMath xmlns:m="http://schemas.openxmlformats.org/officeDocument/2006/math">
                    <m:sSup>
                      <m:sSupPr>
                        <m:ctrlPr>
                          <a:rPr lang="en-US" altLang="zh-CN" sz="1600" i="1">
                            <a:latin typeface="Cambria Math" panose="02040503050406030204" pitchFamily="18" charset="0"/>
                          </a:rPr>
                        </m:ctrlPr>
                      </m:sSupPr>
                      <m:e>
                        <m:r>
                          <a:rPr lang="zh-CN" altLang="en-US" sz="1600" i="1">
                            <a:latin typeface="Cambria Math"/>
                          </a:rPr>
                          <m:t>𝜒</m:t>
                        </m:r>
                      </m:e>
                      <m:sup>
                        <m:r>
                          <a:rPr lang="en-US" altLang="zh-CN" sz="1600" i="1">
                            <a:latin typeface="Cambria Math"/>
                          </a:rPr>
                          <m:t>2</m:t>
                        </m:r>
                      </m:sup>
                    </m:sSup>
                    <m:r>
                      <a:rPr lang="en-US" altLang="zh-CN" sz="1600" i="1">
                        <a:latin typeface="Cambria Math"/>
                      </a:rPr>
                      <m:t>=</m:t>
                    </m:r>
                    <m:f>
                      <m:fPr>
                        <m:ctrlPr>
                          <a:rPr lang="en-US" altLang="zh-CN" sz="1600" i="1">
                            <a:latin typeface="Cambria Math" panose="02040503050406030204" pitchFamily="18" charset="0"/>
                          </a:rPr>
                        </m:ctrlPr>
                      </m:fPr>
                      <m:num>
                        <m:sSup>
                          <m:sSupPr>
                            <m:ctrlPr>
                              <a:rPr lang="en-US" altLang="zh-CN" sz="1600" i="1">
                                <a:latin typeface="Cambria Math" panose="02040503050406030204" pitchFamily="18" charset="0"/>
                              </a:rPr>
                            </m:ctrlPr>
                          </m:sSupPr>
                          <m:e>
                            <m:r>
                              <a:rPr lang="en-US" altLang="zh-CN" sz="1600" i="1">
                                <a:latin typeface="Cambria Math"/>
                              </a:rPr>
                              <m:t>(</m:t>
                            </m:r>
                            <m:sSub>
                              <m:sSubPr>
                                <m:ctrlPr>
                                  <a:rPr lang="en-US" altLang="zh-CN" sz="1600" i="1">
                                    <a:latin typeface="Cambria Math" panose="02040503050406030204" pitchFamily="18" charset="0"/>
                                  </a:rPr>
                                </m:ctrlPr>
                              </m:sSubPr>
                              <m:e>
                                <m:r>
                                  <a:rPr lang="en-US" altLang="zh-CN" sz="1600" i="1">
                                    <a:latin typeface="Cambria Math"/>
                                  </a:rPr>
                                  <m:t>𝑡</m:t>
                                </m:r>
                              </m:e>
                              <m:sub>
                                <m:r>
                                  <a:rPr lang="en-US" altLang="zh-CN" sz="1600" i="1">
                                    <a:latin typeface="Cambria Math"/>
                                  </a:rPr>
                                  <m:t>𝑚𝑒𝑎𝑠𝑢𝑟𝑒</m:t>
                                </m:r>
                              </m:sub>
                            </m:sSub>
                            <m:r>
                              <a:rPr lang="en-US" altLang="zh-CN" sz="1600" i="1">
                                <a:latin typeface="Cambria Math"/>
                              </a:rPr>
                              <m:t>−</m:t>
                            </m:r>
                            <m:sSubSup>
                              <m:sSubSupPr>
                                <m:ctrlPr>
                                  <a:rPr lang="en-US" altLang="zh-CN" sz="1600" i="1">
                                    <a:latin typeface="Cambria Math" panose="02040503050406030204" pitchFamily="18" charset="0"/>
                                  </a:rPr>
                                </m:ctrlPr>
                              </m:sSubSupPr>
                              <m:e>
                                <m:r>
                                  <a:rPr lang="en-US" altLang="zh-CN" sz="1600" i="1">
                                    <a:latin typeface="Cambria Math"/>
                                  </a:rPr>
                                  <m:t>𝑡</m:t>
                                </m:r>
                              </m:e>
                              <m:sub>
                                <m:r>
                                  <a:rPr lang="en-US" altLang="zh-CN" sz="1600" i="1">
                                    <a:latin typeface="Cambria Math"/>
                                  </a:rPr>
                                  <m:t>𝑝𝑟𝑒𝑑𝑖𝑐𝑡</m:t>
                                </m:r>
                              </m:sub>
                              <m:sup>
                                <m:r>
                                  <a:rPr lang="en-US" altLang="zh-CN" sz="1600" i="1">
                                    <a:solidFill>
                                      <a:srgbClr val="FF0000"/>
                                    </a:solidFill>
                                    <a:latin typeface="Cambria Math"/>
                                  </a:rPr>
                                  <m:t>𝑖</m:t>
                                </m:r>
                              </m:sup>
                            </m:sSubSup>
                            <m:r>
                              <a:rPr lang="en-US" altLang="zh-CN" sz="1600" i="1">
                                <a:latin typeface="Cambria Math"/>
                              </a:rPr>
                              <m:t>)</m:t>
                            </m:r>
                          </m:e>
                          <m:sup>
                            <m:r>
                              <a:rPr lang="en-US" altLang="zh-CN" sz="1600" i="1">
                                <a:latin typeface="Cambria Math"/>
                              </a:rPr>
                              <m:t>2</m:t>
                            </m:r>
                          </m:sup>
                        </m:sSup>
                      </m:num>
                      <m:den>
                        <m:sSup>
                          <m:sSupPr>
                            <m:ctrlPr>
                              <a:rPr lang="en-US" altLang="zh-CN" sz="1600" i="1">
                                <a:latin typeface="Cambria Math" panose="02040503050406030204" pitchFamily="18" charset="0"/>
                              </a:rPr>
                            </m:ctrlPr>
                          </m:sSupPr>
                          <m:e>
                            <m:r>
                              <a:rPr lang="zh-CN" altLang="en-US" sz="1600" i="1">
                                <a:latin typeface="Cambria Math"/>
                              </a:rPr>
                              <m:t>𝜎</m:t>
                            </m:r>
                          </m:e>
                          <m:sup>
                            <m:r>
                              <a:rPr lang="en-US" altLang="zh-CN" sz="1600" i="1">
                                <a:latin typeface="Cambria Math"/>
                              </a:rPr>
                              <m:t>2</m:t>
                            </m:r>
                          </m:sup>
                        </m:sSup>
                      </m:den>
                    </m:f>
                  </m:oMath>
                </a14:m>
                <a:r>
                  <a:rPr lang="en-US" altLang="zh-CN" sz="2000" dirty="0">
                    <a:sym typeface="Wingdings" panose="05000000000000000000" pitchFamily="2" charset="2"/>
                  </a:rPr>
                  <a:t> </a:t>
                </a:r>
                <a:r>
                  <a:rPr lang="zh-CN" altLang="en-US" sz="2000" dirty="0">
                    <a:sym typeface="Wingdings" panose="05000000000000000000" pitchFamily="2" charset="2"/>
                  </a:rPr>
                  <a:t>正态分布</a:t>
                </a:r>
                <a:endParaRPr lang="en-US" altLang="zh-CN" sz="2000" dirty="0"/>
              </a:p>
              <a:p>
                <a:r>
                  <a:rPr lang="zh-CN" altLang="en-US" sz="2000" dirty="0"/>
                  <a:t>在粒子动量，磁场大小和探测器几何确定的情况下，粒子鉴别能力由时间分辨决定</a:t>
                </a:r>
                <a:endParaRPr lang="en-US" altLang="zh-CN" sz="2000" dirty="0"/>
              </a:p>
            </p:txBody>
          </p:sp>
        </mc:Choice>
        <mc:Fallback xmlns="">
          <p:sp>
            <p:nvSpPr>
              <p:cNvPr id="9" name="内容占位符 2">
                <a:extLst>
                  <a:ext uri="{FF2B5EF4-FFF2-40B4-BE49-F238E27FC236}">
                    <a16:creationId xmlns:a16="http://schemas.microsoft.com/office/drawing/2014/main" id="{99B4FB55-95F0-4373-9F14-480FD233D732}"/>
                  </a:ext>
                </a:extLst>
              </p:cNvPr>
              <p:cNvSpPr txBox="1">
                <a:spLocks noRot="1" noChangeAspect="1" noMove="1" noResize="1" noEditPoints="1" noAdjustHandles="1" noChangeArrowheads="1" noChangeShapeType="1" noTextEdit="1"/>
              </p:cNvSpPr>
              <p:nvPr/>
            </p:nvSpPr>
            <p:spPr>
              <a:xfrm>
                <a:off x="638694" y="3514018"/>
                <a:ext cx="7862664" cy="3024335"/>
              </a:xfrm>
              <a:prstGeom prst="rect">
                <a:avLst/>
              </a:prstGeom>
              <a:blipFill>
                <a:blip r:embed="rId3"/>
                <a:stretch>
                  <a:fillRect l="-698" t="-1408"/>
                </a:stretch>
              </a:blipFill>
            </p:spPr>
            <p:txBody>
              <a:bodyPr/>
              <a:lstStyle/>
              <a:p>
                <a:r>
                  <a:rPr lang="zh-CN" altLang="en-US">
                    <a:noFill/>
                  </a:rPr>
                  <a:t> </a:t>
                </a:r>
              </a:p>
            </p:txBody>
          </p:sp>
        </mc:Fallback>
      </mc:AlternateContent>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3948" y="1411605"/>
            <a:ext cx="2492566" cy="1953647"/>
          </a:xfrm>
          <a:prstGeom prst="rect">
            <a:avLst/>
          </a:prstGeom>
        </p:spPr>
      </p:pic>
      <p:sp>
        <p:nvSpPr>
          <p:cNvPr id="6" name="TextBox 5"/>
          <p:cNvSpPr txBox="1"/>
          <p:nvPr/>
        </p:nvSpPr>
        <p:spPr>
          <a:xfrm>
            <a:off x="8330899" y="3357646"/>
            <a:ext cx="2350900" cy="400110"/>
          </a:xfrm>
          <a:prstGeom prst="rect">
            <a:avLst/>
          </a:prstGeom>
          <a:solidFill>
            <a:srgbClr val="FFFF00"/>
          </a:solidFill>
        </p:spPr>
        <p:txBody>
          <a:bodyPr wrap="none" rtlCol="0">
            <a:spAutoFit/>
          </a:bodyPr>
          <a:lstStyle/>
          <a:p>
            <a:r>
              <a:rPr lang="en-US" altLang="zh-CN" sz="2000" dirty="0"/>
              <a:t>Time resolution 60ps</a:t>
            </a:r>
            <a:endParaRPr lang="zh-CN" altLang="en-US" sz="20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5840" y="1340769"/>
            <a:ext cx="2880320" cy="241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3030" y="4013293"/>
            <a:ext cx="1656184" cy="2491519"/>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789" y="4071162"/>
            <a:ext cx="4208177" cy="2245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11355" y="1424476"/>
            <a:ext cx="3744416" cy="1477328"/>
          </a:xfrm>
          <a:prstGeom prst="rect">
            <a:avLst/>
          </a:prstGeom>
          <a:noFill/>
        </p:spPr>
        <p:txBody>
          <a:bodyPr wrap="square" rtlCol="0">
            <a:spAutoFit/>
          </a:bodyPr>
          <a:lstStyle/>
          <a:p>
            <a:pPr>
              <a:buFont typeface="Arial" pitchFamily="34" charset="0"/>
              <a:buChar char="•"/>
            </a:pPr>
            <a:r>
              <a:rPr lang="zh-CN" altLang="en-US" dirty="0"/>
              <a:t>  从</a:t>
            </a:r>
            <a:r>
              <a:rPr lang="en-US" altLang="zh-CN" dirty="0"/>
              <a:t>2015</a:t>
            </a:r>
            <a:r>
              <a:rPr lang="zh-CN" altLang="en-US" dirty="0"/>
              <a:t>年底，</a:t>
            </a:r>
            <a:r>
              <a:rPr lang="en-US" altLang="zh-CN" dirty="0"/>
              <a:t>MRPC</a:t>
            </a:r>
            <a:r>
              <a:rPr lang="zh-CN" altLang="en-US" dirty="0"/>
              <a:t>安装测试完毕正式用于</a:t>
            </a:r>
            <a:r>
              <a:rPr lang="en-US" altLang="zh-CN" dirty="0"/>
              <a:t>BESIII</a:t>
            </a:r>
            <a:r>
              <a:rPr lang="zh-CN" altLang="en-US" dirty="0"/>
              <a:t>取数 </a:t>
            </a:r>
            <a:r>
              <a:rPr lang="en-US" altLang="zh-CN" dirty="0"/>
              <a:t>(round09)</a:t>
            </a:r>
          </a:p>
          <a:p>
            <a:pPr>
              <a:buFont typeface="Arial" pitchFamily="34" charset="0"/>
              <a:buChar char="•"/>
            </a:pPr>
            <a:endParaRPr lang="en-US" altLang="zh-CN" dirty="0"/>
          </a:p>
          <a:p>
            <a:pPr>
              <a:buFont typeface="Arial" pitchFamily="34" charset="0"/>
              <a:buChar char="•"/>
            </a:pPr>
            <a:r>
              <a:rPr lang="zh-CN" altLang="en-US" dirty="0"/>
              <a:t>  从</a:t>
            </a:r>
            <a:r>
              <a:rPr lang="en-US" altLang="zh-CN" dirty="0"/>
              <a:t>Boss7.0.0</a:t>
            </a:r>
            <a:r>
              <a:rPr lang="zh-CN" altLang="en-US" dirty="0"/>
              <a:t>开始，加入了</a:t>
            </a:r>
            <a:r>
              <a:rPr lang="en-US" altLang="zh-CN" dirty="0"/>
              <a:t>MRPC</a:t>
            </a:r>
            <a:r>
              <a:rPr lang="zh-CN" altLang="en-US" dirty="0"/>
              <a:t>的数据处理软件包</a:t>
            </a:r>
          </a:p>
        </p:txBody>
      </p:sp>
      <p:sp>
        <p:nvSpPr>
          <p:cNvPr id="3" name="灯片编号占位符 2">
            <a:extLst>
              <a:ext uri="{FF2B5EF4-FFF2-40B4-BE49-F238E27FC236}">
                <a16:creationId xmlns:a16="http://schemas.microsoft.com/office/drawing/2014/main" id="{F6B32953-01FE-414F-9A7C-8073569D83CA}"/>
              </a:ext>
            </a:extLst>
          </p:cNvPr>
          <p:cNvSpPr>
            <a:spLocks noGrp="1"/>
          </p:cNvSpPr>
          <p:nvPr>
            <p:ph type="sldNum" sz="quarter" idx="12"/>
          </p:nvPr>
        </p:nvSpPr>
        <p:spPr/>
        <p:txBody>
          <a:bodyPr/>
          <a:lstStyle/>
          <a:p>
            <a:fld id="{0C913308-F349-4B6D-A68A-DD1791B4A57B}" type="slidenum">
              <a:rPr lang="zh-CN" altLang="en-US" smtClean="0"/>
              <a:pPr/>
              <a:t>84</a:t>
            </a:fld>
            <a:endParaRPr lang="zh-CN" altLang="en-US" dirty="0"/>
          </a:p>
        </p:txBody>
      </p:sp>
      <p:sp>
        <p:nvSpPr>
          <p:cNvPr id="13" name="标题 12">
            <a:extLst>
              <a:ext uri="{FF2B5EF4-FFF2-40B4-BE49-F238E27FC236}">
                <a16:creationId xmlns:a16="http://schemas.microsoft.com/office/drawing/2014/main" id="{5604ECB2-A7CE-4394-A469-0C6B22FE8036}"/>
              </a:ext>
            </a:extLst>
          </p:cNvPr>
          <p:cNvSpPr>
            <a:spLocks noGrp="1"/>
          </p:cNvSpPr>
          <p:nvPr>
            <p:ph type="title"/>
          </p:nvPr>
        </p:nvSpPr>
        <p:spPr/>
        <p:txBody>
          <a:bodyPr>
            <a:normAutofit/>
          </a:bodyPr>
          <a:lstStyle/>
          <a:p>
            <a:r>
              <a:rPr lang="zh-CN" altLang="en-US" dirty="0"/>
              <a:t>升级后的端盖</a:t>
            </a:r>
            <a:r>
              <a:rPr lang="en-US" altLang="zh-CN" dirty="0"/>
              <a:t>TOF --MRPC</a:t>
            </a:r>
            <a:endParaRPr lang="zh-CN" altLang="en-US" dirty="0"/>
          </a:p>
        </p:txBody>
      </p:sp>
      <p:graphicFrame>
        <p:nvGraphicFramePr>
          <p:cNvPr id="14" name="表格 13">
            <a:extLst>
              <a:ext uri="{FF2B5EF4-FFF2-40B4-BE49-F238E27FC236}">
                <a16:creationId xmlns:a16="http://schemas.microsoft.com/office/drawing/2014/main" id="{643F1283-F361-48BD-8B24-30909E6DFEFB}"/>
              </a:ext>
            </a:extLst>
          </p:cNvPr>
          <p:cNvGraphicFramePr>
            <a:graphicFrameLocks noGrp="1"/>
          </p:cNvGraphicFramePr>
          <p:nvPr>
            <p:extLst>
              <p:ext uri="{D42A27DB-BD31-4B8C-83A1-F6EECF244321}">
                <p14:modId xmlns:p14="http://schemas.microsoft.com/office/powerpoint/2010/main" val="2912114798"/>
              </p:ext>
            </p:extLst>
          </p:nvPr>
        </p:nvGraphicFramePr>
        <p:xfrm>
          <a:off x="7752184" y="4549293"/>
          <a:ext cx="3651337" cy="1524000"/>
        </p:xfrm>
        <a:graphic>
          <a:graphicData uri="http://schemas.openxmlformats.org/drawingml/2006/table">
            <a:tbl>
              <a:tblPr firstRow="1" bandRow="1">
                <a:tableStyleId>{5C22544A-7EE6-4342-B048-85BDC9FD1C3A}</a:tableStyleId>
              </a:tblPr>
              <a:tblGrid>
                <a:gridCol w="1712875">
                  <a:extLst>
                    <a:ext uri="{9D8B030D-6E8A-4147-A177-3AD203B41FA5}">
                      <a16:colId xmlns:a16="http://schemas.microsoft.com/office/drawing/2014/main" val="4193804686"/>
                    </a:ext>
                  </a:extLst>
                </a:gridCol>
                <a:gridCol w="1008112">
                  <a:extLst>
                    <a:ext uri="{9D8B030D-6E8A-4147-A177-3AD203B41FA5}">
                      <a16:colId xmlns:a16="http://schemas.microsoft.com/office/drawing/2014/main" val="1139116395"/>
                    </a:ext>
                  </a:extLst>
                </a:gridCol>
                <a:gridCol w="930350">
                  <a:extLst>
                    <a:ext uri="{9D8B030D-6E8A-4147-A177-3AD203B41FA5}">
                      <a16:colId xmlns:a16="http://schemas.microsoft.com/office/drawing/2014/main" val="712289850"/>
                    </a:ext>
                  </a:extLst>
                </a:gridCol>
              </a:tblGrid>
              <a:tr h="291187">
                <a:tc>
                  <a:txBody>
                    <a:bodyPr/>
                    <a:lstStyle/>
                    <a:p>
                      <a:endParaRPr lang="zh-CN" altLang="en-US" sz="1400" dirty="0"/>
                    </a:p>
                  </a:txBody>
                  <a:tcPr/>
                </a:tc>
                <a:tc>
                  <a:txBody>
                    <a:bodyPr/>
                    <a:lstStyle/>
                    <a:p>
                      <a:pPr algn="ctr"/>
                      <a:r>
                        <a:rPr lang="en-US" altLang="zh-CN" sz="1400" dirty="0"/>
                        <a:t>Old</a:t>
                      </a:r>
                      <a:endParaRPr lang="zh-CN" altLang="en-US" sz="1400" dirty="0"/>
                    </a:p>
                  </a:txBody>
                  <a:tcPr/>
                </a:tc>
                <a:tc>
                  <a:txBody>
                    <a:bodyPr/>
                    <a:lstStyle/>
                    <a:p>
                      <a:pPr algn="ctr"/>
                      <a:r>
                        <a:rPr lang="en-US" altLang="zh-CN" sz="1400" dirty="0"/>
                        <a:t>New</a:t>
                      </a:r>
                      <a:endParaRPr lang="zh-CN" altLang="en-US" sz="1400" dirty="0"/>
                    </a:p>
                  </a:txBody>
                  <a:tcPr/>
                </a:tc>
                <a:extLst>
                  <a:ext uri="{0D108BD9-81ED-4DB2-BD59-A6C34878D82A}">
                    <a16:rowId xmlns:a16="http://schemas.microsoft.com/office/drawing/2014/main" val="1560903463"/>
                  </a:ext>
                </a:extLst>
              </a:tr>
              <a:tr h="291187">
                <a:tc>
                  <a:txBody>
                    <a:bodyPr/>
                    <a:lstStyle/>
                    <a:p>
                      <a:r>
                        <a:rPr lang="en-US" altLang="zh-CN" sz="1400" dirty="0"/>
                        <a:t>Detector</a:t>
                      </a:r>
                      <a:endParaRPr lang="zh-CN" altLang="en-US" sz="1400" dirty="0"/>
                    </a:p>
                  </a:txBody>
                  <a:tcPr/>
                </a:tc>
                <a:tc>
                  <a:txBody>
                    <a:bodyPr/>
                    <a:lstStyle/>
                    <a:p>
                      <a:pPr algn="ctr"/>
                      <a:r>
                        <a:rPr lang="en-US" altLang="zh-CN" sz="1400" dirty="0"/>
                        <a:t>Scintillator</a:t>
                      </a:r>
                      <a:endParaRPr lang="zh-CN" altLang="en-US" sz="1400" dirty="0"/>
                    </a:p>
                  </a:txBody>
                  <a:tcPr/>
                </a:tc>
                <a:tc>
                  <a:txBody>
                    <a:bodyPr/>
                    <a:lstStyle/>
                    <a:p>
                      <a:pPr algn="ctr"/>
                      <a:r>
                        <a:rPr lang="en-US" altLang="zh-CN" sz="1400" dirty="0"/>
                        <a:t>MRPC</a:t>
                      </a:r>
                      <a:endParaRPr lang="zh-CN" altLang="en-US" sz="1400" dirty="0"/>
                    </a:p>
                  </a:txBody>
                  <a:tcPr/>
                </a:tc>
                <a:extLst>
                  <a:ext uri="{0D108BD9-81ED-4DB2-BD59-A6C34878D82A}">
                    <a16:rowId xmlns:a16="http://schemas.microsoft.com/office/drawing/2014/main" val="3213298995"/>
                  </a:ext>
                </a:extLst>
              </a:tr>
              <a:tr h="291187">
                <a:tc>
                  <a:txBody>
                    <a:bodyPr/>
                    <a:lstStyle/>
                    <a:p>
                      <a:r>
                        <a:rPr lang="en-US" altLang="zh-CN" sz="1400" dirty="0"/>
                        <a:t>Modules</a:t>
                      </a:r>
                      <a:endParaRPr lang="zh-CN" altLang="en-US" sz="1400" dirty="0"/>
                    </a:p>
                  </a:txBody>
                  <a:tcPr/>
                </a:tc>
                <a:tc>
                  <a:txBody>
                    <a:bodyPr/>
                    <a:lstStyle/>
                    <a:p>
                      <a:pPr algn="ctr"/>
                      <a:r>
                        <a:rPr lang="en-US" altLang="zh-CN" sz="1400" dirty="0"/>
                        <a:t>96</a:t>
                      </a:r>
                      <a:endParaRPr lang="zh-CN" altLang="en-US" sz="1400" dirty="0"/>
                    </a:p>
                  </a:txBody>
                  <a:tcPr/>
                </a:tc>
                <a:tc>
                  <a:txBody>
                    <a:bodyPr/>
                    <a:lstStyle/>
                    <a:p>
                      <a:pPr algn="ctr"/>
                      <a:r>
                        <a:rPr lang="en-US" altLang="zh-CN" sz="1400" dirty="0"/>
                        <a:t>72</a:t>
                      </a:r>
                      <a:endParaRPr lang="zh-CN" altLang="en-US" sz="1400" dirty="0"/>
                    </a:p>
                  </a:txBody>
                  <a:tcPr/>
                </a:tc>
                <a:extLst>
                  <a:ext uri="{0D108BD9-81ED-4DB2-BD59-A6C34878D82A}">
                    <a16:rowId xmlns:a16="http://schemas.microsoft.com/office/drawing/2014/main" val="1723230083"/>
                  </a:ext>
                </a:extLst>
              </a:tr>
              <a:tr h="291187">
                <a:tc>
                  <a:txBody>
                    <a:bodyPr/>
                    <a:lstStyle/>
                    <a:p>
                      <a:r>
                        <a:rPr lang="en-US" altLang="zh-CN" sz="1400" dirty="0"/>
                        <a:t>Electronics Channel</a:t>
                      </a:r>
                      <a:endParaRPr lang="zh-CN" altLang="en-US" sz="1400" dirty="0"/>
                    </a:p>
                  </a:txBody>
                  <a:tcPr/>
                </a:tc>
                <a:tc>
                  <a:txBody>
                    <a:bodyPr/>
                    <a:lstStyle/>
                    <a:p>
                      <a:pPr algn="ctr"/>
                      <a:r>
                        <a:rPr lang="en-US" altLang="zh-CN" sz="1400" dirty="0"/>
                        <a:t>96</a:t>
                      </a:r>
                      <a:endParaRPr lang="zh-CN" altLang="en-US" sz="1400" dirty="0"/>
                    </a:p>
                  </a:txBody>
                  <a:tcPr/>
                </a:tc>
                <a:tc>
                  <a:txBody>
                    <a:bodyPr/>
                    <a:lstStyle/>
                    <a:p>
                      <a:pPr algn="ctr"/>
                      <a:r>
                        <a:rPr lang="en-US" altLang="zh-CN" sz="1400" dirty="0"/>
                        <a:t>1728</a:t>
                      </a:r>
                      <a:endParaRPr lang="zh-CN" altLang="en-US" sz="1400" dirty="0"/>
                    </a:p>
                  </a:txBody>
                  <a:tcPr/>
                </a:tc>
                <a:extLst>
                  <a:ext uri="{0D108BD9-81ED-4DB2-BD59-A6C34878D82A}">
                    <a16:rowId xmlns:a16="http://schemas.microsoft.com/office/drawing/2014/main" val="3046673846"/>
                  </a:ext>
                </a:extLst>
              </a:tr>
              <a:tr h="291187">
                <a:tc>
                  <a:txBody>
                    <a:bodyPr/>
                    <a:lstStyle/>
                    <a:p>
                      <a:r>
                        <a:rPr lang="en-US" altLang="zh-CN" sz="1400" dirty="0"/>
                        <a:t>Time resolution (</a:t>
                      </a:r>
                      <a:r>
                        <a:rPr lang="en-US" altLang="zh-CN" sz="1400" dirty="0" err="1"/>
                        <a:t>ps</a:t>
                      </a:r>
                      <a:r>
                        <a:rPr lang="en-US" altLang="zh-CN" sz="1400" dirty="0"/>
                        <a:t>)</a:t>
                      </a:r>
                      <a:endParaRPr lang="zh-CN" altLang="en-US" sz="1400" dirty="0"/>
                    </a:p>
                  </a:txBody>
                  <a:tcPr/>
                </a:tc>
                <a:tc>
                  <a:txBody>
                    <a:bodyPr/>
                    <a:lstStyle/>
                    <a:p>
                      <a:pPr algn="ctr"/>
                      <a:r>
                        <a:rPr lang="en-US" altLang="zh-CN" sz="1400" dirty="0">
                          <a:solidFill>
                            <a:schemeClr val="tx1"/>
                          </a:solidFill>
                        </a:rPr>
                        <a:t>138</a:t>
                      </a:r>
                      <a:endParaRPr lang="zh-CN" altLang="en-US" sz="1400" dirty="0">
                        <a:solidFill>
                          <a:schemeClr val="tx1"/>
                        </a:solidFill>
                      </a:endParaRPr>
                    </a:p>
                  </a:txBody>
                  <a:tcPr/>
                </a:tc>
                <a:tc>
                  <a:txBody>
                    <a:bodyPr/>
                    <a:lstStyle/>
                    <a:p>
                      <a:pPr algn="ctr"/>
                      <a:r>
                        <a:rPr lang="en-US" altLang="zh-CN" sz="1400" dirty="0">
                          <a:solidFill>
                            <a:schemeClr val="tx1"/>
                          </a:solidFill>
                        </a:rPr>
                        <a:t>65</a:t>
                      </a:r>
                      <a:endParaRPr lang="zh-CN" altLang="en-US" sz="1400" dirty="0">
                        <a:solidFill>
                          <a:schemeClr val="tx1"/>
                        </a:solidFill>
                      </a:endParaRPr>
                    </a:p>
                  </a:txBody>
                  <a:tcPr/>
                </a:tc>
                <a:extLst>
                  <a:ext uri="{0D108BD9-81ED-4DB2-BD59-A6C34878D82A}">
                    <a16:rowId xmlns:a16="http://schemas.microsoft.com/office/drawing/2014/main" val="909027714"/>
                  </a:ext>
                </a:extLst>
              </a:tr>
            </a:tbl>
          </a:graphicData>
        </a:graphic>
      </p:graphicFrame>
    </p:spTree>
    <p:extLst>
      <p:ext uri="{BB962C8B-B14F-4D97-AF65-F5344CB8AC3E}">
        <p14:creationId xmlns:p14="http://schemas.microsoft.com/office/powerpoint/2010/main" val="39798937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58E775-B6BA-1644-A917-0822A30D1306}"/>
              </a:ext>
            </a:extLst>
          </p:cNvPr>
          <p:cNvSpPr>
            <a:spLocks noGrp="1"/>
          </p:cNvSpPr>
          <p:nvPr>
            <p:ph type="title"/>
          </p:nvPr>
        </p:nvSpPr>
        <p:spPr/>
        <p:txBody>
          <a:bodyPr/>
          <a:lstStyle/>
          <a:p>
            <a:r>
              <a:rPr lang="zh-CN" altLang="en-US" dirty="0"/>
              <a:t>取</a:t>
            </a:r>
            <a:r>
              <a:rPr lang="en-US" altLang="zh-CN" dirty="0" err="1"/>
              <a:t>dE</a:t>
            </a:r>
            <a:r>
              <a:rPr lang="en-US" altLang="zh-CN" dirty="0"/>
              <a:t>/dx</a:t>
            </a:r>
            <a:r>
              <a:rPr lang="zh-CN" altLang="en-US" dirty="0"/>
              <a:t>重建结果</a:t>
            </a:r>
            <a:endParaRPr lang="en-US" dirty="0"/>
          </a:p>
        </p:txBody>
      </p:sp>
      <p:sp>
        <p:nvSpPr>
          <p:cNvPr id="4" name="Slide Number Placeholder 3">
            <a:extLst>
              <a:ext uri="{FF2B5EF4-FFF2-40B4-BE49-F238E27FC236}">
                <a16:creationId xmlns:a16="http://schemas.microsoft.com/office/drawing/2014/main" id="{BB325CAB-C294-C445-B07A-B7BEEA0B2711}"/>
              </a:ext>
            </a:extLst>
          </p:cNvPr>
          <p:cNvSpPr>
            <a:spLocks noGrp="1"/>
          </p:cNvSpPr>
          <p:nvPr>
            <p:ph type="sldNum" sz="quarter" idx="12"/>
          </p:nvPr>
        </p:nvSpPr>
        <p:spPr/>
        <p:txBody>
          <a:bodyPr/>
          <a:lstStyle/>
          <a:p>
            <a:fld id="{0C913308-F349-4B6D-A68A-DD1791B4A57B}" type="slidenum">
              <a:rPr lang="zh-CN" altLang="en-US" smtClean="0"/>
              <a:pPr/>
              <a:t>85</a:t>
            </a:fld>
            <a:endParaRPr lang="zh-CN" altLang="en-US" dirty="0"/>
          </a:p>
        </p:txBody>
      </p:sp>
      <p:pic>
        <p:nvPicPr>
          <p:cNvPr id="6" name="Picture 5">
            <a:extLst>
              <a:ext uri="{FF2B5EF4-FFF2-40B4-BE49-F238E27FC236}">
                <a16:creationId xmlns:a16="http://schemas.microsoft.com/office/drawing/2014/main" id="{BEA3DD34-18AD-E94D-A3E7-82EDBB1AFBD7}"/>
              </a:ext>
            </a:extLst>
          </p:cNvPr>
          <p:cNvPicPr>
            <a:picLocks noChangeAspect="1"/>
          </p:cNvPicPr>
          <p:nvPr/>
        </p:nvPicPr>
        <p:blipFill>
          <a:blip r:embed="rId2"/>
          <a:stretch>
            <a:fillRect/>
          </a:stretch>
        </p:blipFill>
        <p:spPr>
          <a:xfrm>
            <a:off x="2567609" y="1196752"/>
            <a:ext cx="6920013" cy="4104456"/>
          </a:xfrm>
          <a:prstGeom prst="rect">
            <a:avLst/>
          </a:prstGeom>
        </p:spPr>
      </p:pic>
      <p:sp>
        <p:nvSpPr>
          <p:cNvPr id="9" name="Rectangle 8">
            <a:extLst>
              <a:ext uri="{FF2B5EF4-FFF2-40B4-BE49-F238E27FC236}">
                <a16:creationId xmlns:a16="http://schemas.microsoft.com/office/drawing/2014/main" id="{98075E20-62D8-EB40-A765-A1DB312FA989}"/>
              </a:ext>
            </a:extLst>
          </p:cNvPr>
          <p:cNvSpPr/>
          <p:nvPr/>
        </p:nvSpPr>
        <p:spPr>
          <a:xfrm>
            <a:off x="2711625" y="5805264"/>
            <a:ext cx="6508616" cy="369332"/>
          </a:xfrm>
          <a:prstGeom prst="rect">
            <a:avLst/>
          </a:prstGeom>
        </p:spPr>
        <p:txBody>
          <a:bodyPr wrap="square">
            <a:spAutoFit/>
          </a:bodyPr>
          <a:lstStyle/>
          <a:p>
            <a:r>
              <a:rPr lang="zh-CN" altLang="en-US" dirty="0"/>
              <a:t>详细的函数接口查看：</a:t>
            </a:r>
            <a:r>
              <a:rPr lang="en-US" b="1" dirty="0">
                <a:solidFill>
                  <a:srgbClr val="000000"/>
                </a:solidFill>
                <a:latin typeface="Times" pitchFamily="2" charset="0"/>
              </a:rPr>
              <a:t>Event/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DstMdcDedx.h</a:t>
            </a:r>
            <a:endParaRPr lang="en-US" b="1" dirty="0">
              <a:solidFill>
                <a:srgbClr val="000000"/>
              </a:solidFill>
              <a:latin typeface="Times" pitchFamily="2" charset="0"/>
            </a:endParaRPr>
          </a:p>
        </p:txBody>
      </p:sp>
    </p:spTree>
    <p:extLst>
      <p:ext uri="{BB962C8B-B14F-4D97-AF65-F5344CB8AC3E}">
        <p14:creationId xmlns:p14="http://schemas.microsoft.com/office/powerpoint/2010/main" val="41493727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9E26-28F0-394D-8B56-2A3D3AC6F596}"/>
              </a:ext>
            </a:extLst>
          </p:cNvPr>
          <p:cNvSpPr>
            <a:spLocks noGrp="1"/>
          </p:cNvSpPr>
          <p:nvPr>
            <p:ph type="title"/>
          </p:nvPr>
        </p:nvSpPr>
        <p:spPr/>
        <p:txBody>
          <a:bodyPr/>
          <a:lstStyle/>
          <a:p>
            <a:r>
              <a:rPr lang="zh-CN" altLang="en-US" dirty="0"/>
              <a:t>取</a:t>
            </a:r>
            <a:r>
              <a:rPr lang="en-US" altLang="zh-CN" dirty="0"/>
              <a:t>TOF</a:t>
            </a:r>
            <a:r>
              <a:rPr lang="zh-CN" altLang="en-US" dirty="0"/>
              <a:t>重建结果</a:t>
            </a:r>
            <a:endParaRPr lang="en-US" dirty="0"/>
          </a:p>
        </p:txBody>
      </p:sp>
      <p:sp>
        <p:nvSpPr>
          <p:cNvPr id="3" name="Slide Number Placeholder 2">
            <a:extLst>
              <a:ext uri="{FF2B5EF4-FFF2-40B4-BE49-F238E27FC236}">
                <a16:creationId xmlns:a16="http://schemas.microsoft.com/office/drawing/2014/main" id="{E5C38E46-BA3B-7441-82F9-87BC9D5D1620}"/>
              </a:ext>
            </a:extLst>
          </p:cNvPr>
          <p:cNvSpPr>
            <a:spLocks noGrp="1"/>
          </p:cNvSpPr>
          <p:nvPr>
            <p:ph type="sldNum" sz="quarter" idx="12"/>
          </p:nvPr>
        </p:nvSpPr>
        <p:spPr/>
        <p:txBody>
          <a:bodyPr/>
          <a:lstStyle/>
          <a:p>
            <a:fld id="{0C913308-F349-4B6D-A68A-DD1791B4A57B}" type="slidenum">
              <a:rPr lang="zh-CN" altLang="en-US" smtClean="0"/>
              <a:pPr/>
              <a:t>86</a:t>
            </a:fld>
            <a:endParaRPr lang="zh-CN" altLang="en-US" dirty="0"/>
          </a:p>
        </p:txBody>
      </p:sp>
      <p:pic>
        <p:nvPicPr>
          <p:cNvPr id="4" name="Picture 3">
            <a:extLst>
              <a:ext uri="{FF2B5EF4-FFF2-40B4-BE49-F238E27FC236}">
                <a16:creationId xmlns:a16="http://schemas.microsoft.com/office/drawing/2014/main" id="{C40CD4A1-1994-A84B-A8E5-9E0E87E27CD2}"/>
              </a:ext>
            </a:extLst>
          </p:cNvPr>
          <p:cNvPicPr>
            <a:picLocks noChangeAspect="1"/>
          </p:cNvPicPr>
          <p:nvPr/>
        </p:nvPicPr>
        <p:blipFill>
          <a:blip r:embed="rId2"/>
          <a:stretch>
            <a:fillRect/>
          </a:stretch>
        </p:blipFill>
        <p:spPr>
          <a:xfrm>
            <a:off x="3143673" y="1082703"/>
            <a:ext cx="5488225" cy="5102765"/>
          </a:xfrm>
          <a:prstGeom prst="rect">
            <a:avLst/>
          </a:prstGeom>
        </p:spPr>
      </p:pic>
      <p:sp>
        <p:nvSpPr>
          <p:cNvPr id="5" name="Rectangle 4">
            <a:extLst>
              <a:ext uri="{FF2B5EF4-FFF2-40B4-BE49-F238E27FC236}">
                <a16:creationId xmlns:a16="http://schemas.microsoft.com/office/drawing/2014/main" id="{D7FC0F87-A07F-0545-B2D5-47C08FAB8DDD}"/>
              </a:ext>
            </a:extLst>
          </p:cNvPr>
          <p:cNvSpPr/>
          <p:nvPr/>
        </p:nvSpPr>
        <p:spPr>
          <a:xfrm>
            <a:off x="2423592" y="6354246"/>
            <a:ext cx="6508616" cy="369332"/>
          </a:xfrm>
          <a:prstGeom prst="rect">
            <a:avLst/>
          </a:prstGeom>
        </p:spPr>
        <p:txBody>
          <a:bodyPr wrap="square">
            <a:spAutoFit/>
          </a:bodyPr>
          <a:lstStyle/>
          <a:p>
            <a:r>
              <a:rPr lang="zh-CN" altLang="en-US" dirty="0"/>
              <a:t>详细的函数接口查看：</a:t>
            </a:r>
            <a:r>
              <a:rPr lang="en-US" b="1" dirty="0">
                <a:solidFill>
                  <a:srgbClr val="000000"/>
                </a:solidFill>
                <a:latin typeface="Times" pitchFamily="2" charset="0"/>
              </a:rPr>
              <a:t>Event/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DstTofTrack.h</a:t>
            </a:r>
            <a:endParaRPr lang="en-US" b="1" dirty="0">
              <a:solidFill>
                <a:srgbClr val="000000"/>
              </a:solidFill>
              <a:latin typeface="Times" pitchFamily="2" charset="0"/>
            </a:endParaRPr>
          </a:p>
        </p:txBody>
      </p:sp>
    </p:spTree>
    <p:extLst>
      <p:ext uri="{BB962C8B-B14F-4D97-AF65-F5344CB8AC3E}">
        <p14:creationId xmlns:p14="http://schemas.microsoft.com/office/powerpoint/2010/main" val="42575712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50F0-A260-C94D-800B-DA6E8C7482A8}"/>
              </a:ext>
            </a:extLst>
          </p:cNvPr>
          <p:cNvSpPr>
            <a:spLocks noGrp="1"/>
          </p:cNvSpPr>
          <p:nvPr>
            <p:ph type="title"/>
          </p:nvPr>
        </p:nvSpPr>
        <p:spPr/>
        <p:txBody>
          <a:bodyPr/>
          <a:lstStyle/>
          <a:p>
            <a:r>
              <a:rPr lang="en-US" dirty="0"/>
              <a:t>PID</a:t>
            </a:r>
            <a:r>
              <a:rPr lang="zh-CN" altLang="en-US" dirty="0"/>
              <a:t>应用举例</a:t>
            </a:r>
            <a:endParaRPr lang="en-US" dirty="0"/>
          </a:p>
        </p:txBody>
      </p:sp>
      <p:sp>
        <p:nvSpPr>
          <p:cNvPr id="3" name="Slide Number Placeholder 2">
            <a:extLst>
              <a:ext uri="{FF2B5EF4-FFF2-40B4-BE49-F238E27FC236}">
                <a16:creationId xmlns:a16="http://schemas.microsoft.com/office/drawing/2014/main" id="{43E1B01F-AC78-2B42-8A56-2AF5906CCB7F}"/>
              </a:ext>
            </a:extLst>
          </p:cNvPr>
          <p:cNvSpPr>
            <a:spLocks noGrp="1"/>
          </p:cNvSpPr>
          <p:nvPr>
            <p:ph type="sldNum" sz="quarter" idx="12"/>
          </p:nvPr>
        </p:nvSpPr>
        <p:spPr/>
        <p:txBody>
          <a:bodyPr/>
          <a:lstStyle/>
          <a:p>
            <a:fld id="{0C913308-F349-4B6D-A68A-DD1791B4A57B}" type="slidenum">
              <a:rPr lang="zh-CN" altLang="en-US" smtClean="0"/>
              <a:pPr/>
              <a:t>87</a:t>
            </a:fld>
            <a:endParaRPr lang="zh-CN" altLang="en-US" dirty="0"/>
          </a:p>
        </p:txBody>
      </p:sp>
      <p:pic>
        <p:nvPicPr>
          <p:cNvPr id="4" name="Picture 3">
            <a:extLst>
              <a:ext uri="{FF2B5EF4-FFF2-40B4-BE49-F238E27FC236}">
                <a16:creationId xmlns:a16="http://schemas.microsoft.com/office/drawing/2014/main" id="{DD71C18F-CB03-7A46-ABBF-A45FB4F9DFE1}"/>
              </a:ext>
            </a:extLst>
          </p:cNvPr>
          <p:cNvPicPr>
            <a:picLocks noChangeAspect="1"/>
          </p:cNvPicPr>
          <p:nvPr/>
        </p:nvPicPr>
        <p:blipFill>
          <a:blip r:embed="rId2"/>
          <a:stretch>
            <a:fillRect/>
          </a:stretch>
        </p:blipFill>
        <p:spPr>
          <a:xfrm>
            <a:off x="1752600" y="1628801"/>
            <a:ext cx="8686800" cy="3904287"/>
          </a:xfrm>
          <a:prstGeom prst="rect">
            <a:avLst/>
          </a:prstGeom>
        </p:spPr>
      </p:pic>
    </p:spTree>
    <p:extLst>
      <p:ext uri="{BB962C8B-B14F-4D97-AF65-F5344CB8AC3E}">
        <p14:creationId xmlns:p14="http://schemas.microsoft.com/office/powerpoint/2010/main" val="4896152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6D2FE69-190E-42DC-8D64-9F5DA03DA6F4}"/>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C39E92B1-636A-49C7-ABB3-9DE1B61B9BD7}"/>
              </a:ext>
            </a:extLst>
          </p:cNvPr>
          <p:cNvSpPr>
            <a:spLocks noGrp="1"/>
          </p:cNvSpPr>
          <p:nvPr>
            <p:ph type="sldNum" sz="quarter" idx="12"/>
          </p:nvPr>
        </p:nvSpPr>
        <p:spPr/>
        <p:txBody>
          <a:bodyPr/>
          <a:lstStyle/>
          <a:p>
            <a:fld id="{0C913308-F349-4B6D-A68A-DD1791B4A57B}" type="slidenum">
              <a:rPr lang="zh-CN" altLang="en-US" smtClean="0"/>
              <a:pPr/>
              <a:t>88</a:t>
            </a:fld>
            <a:endParaRPr lang="zh-CN" altLang="en-US" dirty="0"/>
          </a:p>
        </p:txBody>
      </p:sp>
      <p:pic>
        <p:nvPicPr>
          <p:cNvPr id="6" name="图片 5">
            <a:extLst>
              <a:ext uri="{FF2B5EF4-FFF2-40B4-BE49-F238E27FC236}">
                <a16:creationId xmlns:a16="http://schemas.microsoft.com/office/drawing/2014/main" id="{96733560-4B99-47F2-93FF-9144488DC415}"/>
              </a:ext>
            </a:extLst>
          </p:cNvPr>
          <p:cNvPicPr>
            <a:picLocks noChangeAspect="1"/>
          </p:cNvPicPr>
          <p:nvPr/>
        </p:nvPicPr>
        <p:blipFill rotWithShape="1">
          <a:blip r:embed="rId3"/>
          <a:srcRect b="31062"/>
          <a:stretch/>
        </p:blipFill>
        <p:spPr>
          <a:xfrm>
            <a:off x="2063553" y="1340768"/>
            <a:ext cx="7888877" cy="4896544"/>
          </a:xfrm>
          <a:prstGeom prst="rect">
            <a:avLst/>
          </a:prstGeom>
          <a:noFill/>
        </p:spPr>
      </p:pic>
      <p:sp>
        <p:nvSpPr>
          <p:cNvPr id="7" name="文本框 6">
            <a:extLst>
              <a:ext uri="{FF2B5EF4-FFF2-40B4-BE49-F238E27FC236}">
                <a16:creationId xmlns:a16="http://schemas.microsoft.com/office/drawing/2014/main" id="{AE4F1FC6-D173-410B-BAA7-A5C15FBC4065}"/>
              </a:ext>
            </a:extLst>
          </p:cNvPr>
          <p:cNvSpPr txBox="1"/>
          <p:nvPr/>
        </p:nvSpPr>
        <p:spPr>
          <a:xfrm>
            <a:off x="8703097" y="4931874"/>
            <a:ext cx="1462039" cy="369332"/>
          </a:xfrm>
          <a:prstGeom prst="rect">
            <a:avLst/>
          </a:prstGeom>
          <a:noFill/>
        </p:spPr>
        <p:txBody>
          <a:bodyPr wrap="square" rtlCol="0">
            <a:spAutoFit/>
          </a:bodyPr>
          <a:lstStyle/>
          <a:p>
            <a:r>
              <a:rPr lang="zh-CN" altLang="en-US" dirty="0">
                <a:solidFill>
                  <a:schemeClr val="accent6">
                    <a:lumMod val="75000"/>
                  </a:schemeClr>
                </a:solidFill>
              </a:rPr>
              <a:t>量能器重建</a:t>
            </a:r>
          </a:p>
        </p:txBody>
      </p:sp>
      <p:sp>
        <p:nvSpPr>
          <p:cNvPr id="8" name="右大括号 7">
            <a:extLst>
              <a:ext uri="{FF2B5EF4-FFF2-40B4-BE49-F238E27FC236}">
                <a16:creationId xmlns:a16="http://schemas.microsoft.com/office/drawing/2014/main" id="{2FF83813-508C-4E81-8555-8F1031DDB44C}"/>
              </a:ext>
            </a:extLst>
          </p:cNvPr>
          <p:cNvSpPr/>
          <p:nvPr/>
        </p:nvSpPr>
        <p:spPr>
          <a:xfrm>
            <a:off x="8490390" y="4931875"/>
            <a:ext cx="197898" cy="369333"/>
          </a:xfrm>
          <a:prstGeom prst="rightBrace">
            <a:avLst>
              <a:gd name="adj1" fmla="val 29856"/>
              <a:gd name="adj2" fmla="val 5000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8131483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CFCA0-188C-42CD-95DD-F33518C18A28}"/>
              </a:ext>
            </a:extLst>
          </p:cNvPr>
          <p:cNvSpPr>
            <a:spLocks noGrp="1"/>
          </p:cNvSpPr>
          <p:nvPr>
            <p:ph type="title"/>
          </p:nvPr>
        </p:nvSpPr>
        <p:spPr/>
        <p:txBody>
          <a:bodyPr/>
          <a:lstStyle/>
          <a:p>
            <a:r>
              <a:rPr lang="zh-CN" altLang="en-US" dirty="0"/>
              <a:t>电磁量能器 </a:t>
            </a:r>
            <a:r>
              <a:rPr lang="en-US" altLang="zh-CN" dirty="0"/>
              <a:t>(EMC)</a:t>
            </a:r>
            <a:endParaRPr lang="zh-CN" altLang="en-US" dirty="0"/>
          </a:p>
        </p:txBody>
      </p:sp>
      <p:sp>
        <p:nvSpPr>
          <p:cNvPr id="16" name="内容占位符 15">
            <a:extLst>
              <a:ext uri="{FF2B5EF4-FFF2-40B4-BE49-F238E27FC236}">
                <a16:creationId xmlns:a16="http://schemas.microsoft.com/office/drawing/2014/main" id="{40E9853A-2CF2-4962-88A9-BFFFD4A06D13}"/>
              </a:ext>
            </a:extLst>
          </p:cNvPr>
          <p:cNvSpPr>
            <a:spLocks noGrp="1"/>
          </p:cNvSpPr>
          <p:nvPr>
            <p:ph idx="1"/>
          </p:nvPr>
        </p:nvSpPr>
        <p:spPr>
          <a:xfrm>
            <a:off x="767408" y="1136441"/>
            <a:ext cx="5709153" cy="5112568"/>
          </a:xfrm>
        </p:spPr>
        <p:txBody>
          <a:bodyPr>
            <a:normAutofit/>
          </a:bodyPr>
          <a:lstStyle/>
          <a:p>
            <a:pPr>
              <a:lnSpc>
                <a:spcPct val="90000"/>
              </a:lnSpc>
            </a:pPr>
            <a:r>
              <a:rPr lang="zh-CN" altLang="en-US" sz="2400" dirty="0">
                <a:solidFill>
                  <a:srgbClr val="0070C0"/>
                </a:solidFill>
                <a:latin typeface="Times New Roman" pitchFamily="18" charset="0"/>
                <a:cs typeface="Times New Roman" pitchFamily="18" charset="0"/>
              </a:rPr>
              <a:t>物理要求</a:t>
            </a:r>
          </a:p>
          <a:p>
            <a:pPr lvl="1">
              <a:spcBef>
                <a:spcPts val="600"/>
              </a:spcBef>
            </a:pPr>
            <a:r>
              <a:rPr lang="zh-CN" altLang="en-US" sz="1800" dirty="0">
                <a:latin typeface="Times New Roman" pitchFamily="18" charset="0"/>
                <a:cs typeface="Times New Roman" pitchFamily="18" charset="0"/>
              </a:rPr>
              <a:t>精确测量</a:t>
            </a:r>
            <a:r>
              <a:rPr lang="el-GR" altLang="zh-CN" sz="1800" dirty="0">
                <a:latin typeface="Times New Roman" pitchFamily="18" charset="0"/>
                <a:cs typeface="Times New Roman" pitchFamily="18" charset="0"/>
              </a:rPr>
              <a:t>γ</a:t>
            </a:r>
            <a:r>
              <a:rPr lang="zh-CN" altLang="en-US" sz="1800" dirty="0">
                <a:latin typeface="Times New Roman" pitchFamily="18" charset="0"/>
                <a:cs typeface="Times New Roman" pitchFamily="18" charset="0"/>
              </a:rPr>
              <a:t>和电子的能量和位置</a:t>
            </a:r>
          </a:p>
          <a:p>
            <a:pPr lvl="1">
              <a:spcBef>
                <a:spcPts val="600"/>
              </a:spcBef>
            </a:pPr>
            <a:r>
              <a:rPr lang="zh-CN" altLang="en-US" sz="1800" dirty="0">
                <a:latin typeface="Times New Roman" pitchFamily="18" charset="0"/>
                <a:cs typeface="Times New Roman" pitchFamily="18" charset="0"/>
              </a:rPr>
              <a:t>测量能区范围</a:t>
            </a:r>
            <a:r>
              <a:rPr lang="en-US" altLang="zh-CN" sz="1800" dirty="0">
                <a:latin typeface="Times New Roman" pitchFamily="18" charset="0"/>
                <a:cs typeface="Times New Roman" pitchFamily="18" charset="0"/>
              </a:rPr>
              <a:t>: 20MeV</a:t>
            </a:r>
            <a:r>
              <a:rPr lang="zh-CN" altLang="en-US" sz="1800" dirty="0">
                <a:latin typeface="Times New Roman" pitchFamily="18" charset="0"/>
                <a:cs typeface="Times New Roman" pitchFamily="18" charset="0"/>
              </a:rPr>
              <a:t>～</a:t>
            </a:r>
            <a:r>
              <a:rPr lang="en-US" altLang="zh-CN" sz="1800" dirty="0">
                <a:latin typeface="Times New Roman" pitchFamily="18" charset="0"/>
                <a:cs typeface="Times New Roman" pitchFamily="18" charset="0"/>
              </a:rPr>
              <a:t>2GeV</a:t>
            </a:r>
            <a:r>
              <a:rPr lang="zh-CN" altLang="en-US" sz="1800" dirty="0">
                <a:latin typeface="Times New Roman" pitchFamily="18" charset="0"/>
                <a:cs typeface="Times New Roman" pitchFamily="18" charset="0"/>
              </a:rPr>
              <a:t>，重点能区</a:t>
            </a:r>
            <a:r>
              <a:rPr lang="en-US" altLang="zh-CN" sz="1800" dirty="0">
                <a:latin typeface="Times New Roman" pitchFamily="18" charset="0"/>
                <a:cs typeface="Times New Roman" pitchFamily="18" charset="0"/>
              </a:rPr>
              <a:t>&lt; 500MeV</a:t>
            </a:r>
            <a:r>
              <a:rPr lang="zh-CN" altLang="en-US" sz="1800" dirty="0">
                <a:latin typeface="Times New Roman" pitchFamily="18" charset="0"/>
                <a:cs typeface="Times New Roman" pitchFamily="18" charset="0"/>
              </a:rPr>
              <a:t>的低能区</a:t>
            </a:r>
          </a:p>
          <a:p>
            <a:pPr lvl="1">
              <a:spcBef>
                <a:spcPts val="600"/>
              </a:spcBef>
            </a:pPr>
            <a:r>
              <a:rPr lang="zh-CN" altLang="en-US" sz="1800" dirty="0">
                <a:latin typeface="Times New Roman" pitchFamily="18" charset="0"/>
                <a:cs typeface="Times New Roman" pitchFamily="18" charset="0"/>
              </a:rPr>
              <a:t>能分辨高能</a:t>
            </a:r>
            <a:r>
              <a:rPr lang="en-US" altLang="zh-CN" sz="1800" dirty="0">
                <a:latin typeface="Times New Roman" pitchFamily="18" charset="0"/>
                <a:cs typeface="Times New Roman" pitchFamily="18" charset="0"/>
              </a:rPr>
              <a:t>π</a:t>
            </a:r>
            <a:r>
              <a:rPr lang="en-US" altLang="zh-CN" sz="1800" baseline="30000" dirty="0">
                <a:latin typeface="Times New Roman" pitchFamily="18" charset="0"/>
                <a:cs typeface="Times New Roman" pitchFamily="18" charset="0"/>
              </a:rPr>
              <a:t>0</a:t>
            </a:r>
            <a:r>
              <a:rPr lang="zh-CN" altLang="en-US" sz="1800" dirty="0">
                <a:latin typeface="Times New Roman" pitchFamily="18" charset="0"/>
                <a:cs typeface="Times New Roman" pitchFamily="18" charset="0"/>
              </a:rPr>
              <a:t>衰变产生的夹角很小（约</a:t>
            </a:r>
            <a:r>
              <a:rPr lang="en-US" altLang="zh-CN" sz="1800" dirty="0">
                <a:latin typeface="Times New Roman" pitchFamily="18" charset="0"/>
                <a:cs typeface="Times New Roman" pitchFamily="18" charset="0"/>
              </a:rPr>
              <a:t>10°</a:t>
            </a:r>
            <a:r>
              <a:rPr lang="zh-CN" altLang="en-US" sz="1800" dirty="0">
                <a:latin typeface="Times New Roman" pitchFamily="18" charset="0"/>
                <a:cs typeface="Times New Roman" pitchFamily="18" charset="0"/>
              </a:rPr>
              <a:t>）的双光子 </a:t>
            </a:r>
            <a:endParaRPr lang="en-US" altLang="zh-CN" sz="1800" dirty="0">
              <a:latin typeface="Times New Roman" pitchFamily="18" charset="0"/>
              <a:cs typeface="Times New Roman" pitchFamily="18" charset="0"/>
            </a:endParaRPr>
          </a:p>
          <a:p>
            <a:pPr>
              <a:spcBef>
                <a:spcPts val="1200"/>
              </a:spcBef>
            </a:pPr>
            <a:r>
              <a:rPr lang="zh-CN" altLang="en-US" sz="2400" dirty="0">
                <a:solidFill>
                  <a:srgbClr val="0070C0"/>
                </a:solidFill>
                <a:latin typeface="Times New Roman" pitchFamily="18" charset="0"/>
                <a:cs typeface="Times New Roman" pitchFamily="18" charset="0"/>
              </a:rPr>
              <a:t>设计目标</a:t>
            </a:r>
            <a:endParaRPr lang="en-US" altLang="zh-CN" sz="2400" dirty="0">
              <a:solidFill>
                <a:srgbClr val="0070C0"/>
              </a:solidFill>
              <a:latin typeface="Times New Roman" pitchFamily="18" charset="0"/>
              <a:cs typeface="Times New Roman" pitchFamily="18" charset="0"/>
            </a:endParaRPr>
          </a:p>
          <a:p>
            <a:pPr lvl="1"/>
            <a:r>
              <a:rPr lang="zh-CN" altLang="en-US" sz="1800" dirty="0"/>
              <a:t>能量分辨率</a:t>
            </a:r>
            <a:r>
              <a:rPr lang="en-US" altLang="zh-CN" sz="1800" dirty="0"/>
              <a:t>: ≤ 2.5% @ 1GeV </a:t>
            </a:r>
          </a:p>
          <a:p>
            <a:pPr lvl="1"/>
            <a:r>
              <a:rPr lang="zh-CN" altLang="en-US" sz="1800" dirty="0"/>
              <a:t>位置分辨</a:t>
            </a:r>
            <a:r>
              <a:rPr lang="en-US" altLang="zh-CN" sz="1800" dirty="0" err="1"/>
              <a:t>σx,y</a:t>
            </a:r>
            <a:r>
              <a:rPr lang="en-US" altLang="zh-CN" sz="1800" dirty="0"/>
              <a:t>≤ 6 mm  @ 1GeV</a:t>
            </a:r>
          </a:p>
          <a:p>
            <a:pPr lvl="1"/>
            <a:r>
              <a:rPr lang="zh-CN" altLang="en-US" sz="1800" dirty="0"/>
              <a:t>提供中性（</a:t>
            </a:r>
            <a:r>
              <a:rPr lang="en-US" altLang="zh-CN" sz="1800" dirty="0"/>
              <a:t>γ</a:t>
            </a:r>
            <a:r>
              <a:rPr lang="zh-CN" altLang="en-US" sz="1800" dirty="0"/>
              <a:t>）能量触发</a:t>
            </a:r>
          </a:p>
          <a:p>
            <a:pPr lvl="1"/>
            <a:r>
              <a:rPr lang="zh-CN" altLang="en-US" sz="1800" dirty="0"/>
              <a:t>在能量大于</a:t>
            </a:r>
            <a:r>
              <a:rPr lang="en-US" altLang="zh-CN" sz="1800" dirty="0"/>
              <a:t>200 MeV</a:t>
            </a:r>
            <a:r>
              <a:rPr lang="zh-CN" altLang="en-US" sz="1800" dirty="0"/>
              <a:t>的区域具有良好的</a:t>
            </a:r>
            <a:r>
              <a:rPr lang="en-US" altLang="zh-CN" sz="1800" dirty="0"/>
              <a:t>e/π</a:t>
            </a:r>
            <a:r>
              <a:rPr lang="zh-CN" altLang="en-US" sz="1800" dirty="0"/>
              <a:t>分辨 </a:t>
            </a:r>
          </a:p>
          <a:p>
            <a:pPr lvl="1"/>
            <a:r>
              <a:rPr lang="zh-CN" altLang="en-US" sz="1800" dirty="0"/>
              <a:t>每块晶体读出电子学的等效噪声能量</a:t>
            </a:r>
            <a:r>
              <a:rPr lang="en-US" altLang="zh-CN" sz="1800" dirty="0"/>
              <a:t>&lt;220keV</a:t>
            </a:r>
            <a:endParaRPr lang="zh-CN" altLang="en-US" sz="1800" dirty="0"/>
          </a:p>
        </p:txBody>
      </p:sp>
      <p:sp>
        <p:nvSpPr>
          <p:cNvPr id="3" name="灯片编号占位符 2">
            <a:extLst>
              <a:ext uri="{FF2B5EF4-FFF2-40B4-BE49-F238E27FC236}">
                <a16:creationId xmlns:a16="http://schemas.microsoft.com/office/drawing/2014/main" id="{9E9A378D-71AE-46FC-B3F5-F393916CB879}"/>
              </a:ext>
            </a:extLst>
          </p:cNvPr>
          <p:cNvSpPr>
            <a:spLocks noGrp="1"/>
          </p:cNvSpPr>
          <p:nvPr>
            <p:ph type="sldNum" sz="quarter" idx="12"/>
          </p:nvPr>
        </p:nvSpPr>
        <p:spPr/>
        <p:txBody>
          <a:bodyPr/>
          <a:lstStyle/>
          <a:p>
            <a:fld id="{0C913308-F349-4B6D-A68A-DD1791B4A57B}" type="slidenum">
              <a:rPr lang="zh-CN" altLang="en-US" smtClean="0"/>
              <a:pPr/>
              <a:t>89</a:t>
            </a:fld>
            <a:endParaRPr lang="zh-CN" altLang="en-US" dirty="0"/>
          </a:p>
        </p:txBody>
      </p:sp>
      <p:pic>
        <p:nvPicPr>
          <p:cNvPr id="4" name="图片 3">
            <a:extLst>
              <a:ext uri="{FF2B5EF4-FFF2-40B4-BE49-F238E27FC236}">
                <a16:creationId xmlns:a16="http://schemas.microsoft.com/office/drawing/2014/main" id="{0A45A85B-3BDA-4EE6-92A6-BFF5BE727498}"/>
              </a:ext>
            </a:extLst>
          </p:cNvPr>
          <p:cNvPicPr>
            <a:picLocks noChangeAspect="1"/>
          </p:cNvPicPr>
          <p:nvPr/>
        </p:nvPicPr>
        <p:blipFill rotWithShape="1">
          <a:blip r:embed="rId2"/>
          <a:srcRect l="3104" t="3232" r="3755" b="4374"/>
          <a:stretch/>
        </p:blipFill>
        <p:spPr>
          <a:xfrm>
            <a:off x="7320136" y="3792466"/>
            <a:ext cx="3660008" cy="2996952"/>
          </a:xfrm>
          <a:prstGeom prst="rect">
            <a:avLst/>
          </a:prstGeom>
        </p:spPr>
      </p:pic>
      <p:pic>
        <p:nvPicPr>
          <p:cNvPr id="5" name="Picture 5">
            <a:extLst>
              <a:ext uri="{FF2B5EF4-FFF2-40B4-BE49-F238E27FC236}">
                <a16:creationId xmlns:a16="http://schemas.microsoft.com/office/drawing/2014/main" id="{A9B39B79-E2AD-4EE7-831B-319E215816AE}"/>
              </a:ext>
            </a:extLst>
          </p:cNvPr>
          <p:cNvPicPr>
            <a:picLocks noChangeAspect="1" noChangeArrowheads="1"/>
          </p:cNvPicPr>
          <p:nvPr/>
        </p:nvPicPr>
        <p:blipFill>
          <a:blip r:embed="rId3"/>
          <a:srcRect/>
          <a:stretch>
            <a:fillRect/>
          </a:stretch>
        </p:blipFill>
        <p:spPr bwMode="auto">
          <a:xfrm>
            <a:off x="7611853" y="1171743"/>
            <a:ext cx="3272849" cy="2452401"/>
          </a:xfrm>
          <a:prstGeom prst="rect">
            <a:avLst/>
          </a:prstGeom>
          <a:noFill/>
          <a:ln w="9525">
            <a:noFill/>
            <a:miter lim="800000"/>
            <a:headEnd/>
            <a:tailEnd/>
          </a:ln>
        </p:spPr>
      </p:pic>
      <p:cxnSp>
        <p:nvCxnSpPr>
          <p:cNvPr id="9" name="直接箭头连接符 8">
            <a:extLst>
              <a:ext uri="{FF2B5EF4-FFF2-40B4-BE49-F238E27FC236}">
                <a16:creationId xmlns:a16="http://schemas.microsoft.com/office/drawing/2014/main" id="{D3930467-F1F1-42AB-9672-952E59C09A00}"/>
              </a:ext>
            </a:extLst>
          </p:cNvPr>
          <p:cNvCxnSpPr>
            <a:cxnSpLocks/>
            <a:endCxn id="5" idx="2"/>
          </p:cNvCxnSpPr>
          <p:nvPr/>
        </p:nvCxnSpPr>
        <p:spPr>
          <a:xfrm flipV="1">
            <a:off x="8654659" y="3624143"/>
            <a:ext cx="593618" cy="123820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546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A0B9-F9BE-0A47-B12F-ACEB7FB6CE76}"/>
              </a:ext>
            </a:extLst>
          </p:cNvPr>
          <p:cNvSpPr>
            <a:spLocks noGrp="1"/>
          </p:cNvSpPr>
          <p:nvPr>
            <p:ph type="title"/>
          </p:nvPr>
        </p:nvSpPr>
        <p:spPr/>
        <p:txBody>
          <a:bodyPr/>
          <a:lstStyle/>
          <a:p>
            <a:r>
              <a:rPr lang="zh-CN" altLang="en-US" dirty="0"/>
              <a:t>事例的探测</a:t>
            </a:r>
            <a:endParaRPr lang="en-US" dirty="0"/>
          </a:p>
        </p:txBody>
      </p:sp>
      <p:sp>
        <p:nvSpPr>
          <p:cNvPr id="3" name="Slide Number Placeholder 2">
            <a:extLst>
              <a:ext uri="{FF2B5EF4-FFF2-40B4-BE49-F238E27FC236}">
                <a16:creationId xmlns:a16="http://schemas.microsoft.com/office/drawing/2014/main" id="{1C875235-2A83-9A46-B00C-2947F286C5CF}"/>
              </a:ext>
            </a:extLst>
          </p:cNvPr>
          <p:cNvSpPr>
            <a:spLocks noGrp="1"/>
          </p:cNvSpPr>
          <p:nvPr>
            <p:ph type="sldNum" sz="quarter" idx="12"/>
          </p:nvPr>
        </p:nvSpPr>
        <p:spPr/>
        <p:txBody>
          <a:bodyPr/>
          <a:lstStyle/>
          <a:p>
            <a:fld id="{0C913308-F349-4B6D-A68A-DD1791B4A57B}" type="slidenum">
              <a:rPr lang="zh-CN" altLang="en-US" smtClean="0"/>
              <a:pPr/>
              <a:t>9</a:t>
            </a:fld>
            <a:endParaRPr lang="zh-CN" altLang="en-US" dirty="0"/>
          </a:p>
        </p:txBody>
      </p:sp>
      <p:pic>
        <p:nvPicPr>
          <p:cNvPr id="5" name="Picture 4">
            <a:extLst>
              <a:ext uri="{FF2B5EF4-FFF2-40B4-BE49-F238E27FC236}">
                <a16:creationId xmlns:a16="http://schemas.microsoft.com/office/drawing/2014/main" id="{E74FD532-CC25-5B42-B060-DC95FA917656}"/>
              </a:ext>
            </a:extLst>
          </p:cNvPr>
          <p:cNvPicPr>
            <a:picLocks noChangeAspect="1"/>
          </p:cNvPicPr>
          <p:nvPr/>
        </p:nvPicPr>
        <p:blipFill>
          <a:blip r:embed="rId2"/>
          <a:stretch>
            <a:fillRect/>
          </a:stretch>
        </p:blipFill>
        <p:spPr>
          <a:xfrm>
            <a:off x="7032104" y="2223594"/>
            <a:ext cx="4163161" cy="4079479"/>
          </a:xfrm>
          <a:prstGeom prst="rect">
            <a:avLst/>
          </a:prstGeom>
        </p:spPr>
      </p:pic>
      <p:pic>
        <p:nvPicPr>
          <p:cNvPr id="6" name="Picture 5">
            <a:extLst>
              <a:ext uri="{FF2B5EF4-FFF2-40B4-BE49-F238E27FC236}">
                <a16:creationId xmlns:a16="http://schemas.microsoft.com/office/drawing/2014/main" id="{FE8A938E-BADF-F445-9CC3-6F64001A39F4}"/>
              </a:ext>
            </a:extLst>
          </p:cNvPr>
          <p:cNvPicPr>
            <a:picLocks noChangeAspect="1"/>
          </p:cNvPicPr>
          <p:nvPr/>
        </p:nvPicPr>
        <p:blipFill>
          <a:blip r:embed="rId3"/>
          <a:stretch>
            <a:fillRect/>
          </a:stretch>
        </p:blipFill>
        <p:spPr>
          <a:xfrm>
            <a:off x="1343472" y="2223594"/>
            <a:ext cx="4156583" cy="4079479"/>
          </a:xfrm>
          <a:prstGeom prst="rect">
            <a:avLst/>
          </a:prstGeom>
        </p:spPr>
      </p:pic>
      <p:sp>
        <p:nvSpPr>
          <p:cNvPr id="10" name="TextBox 9">
            <a:extLst>
              <a:ext uri="{FF2B5EF4-FFF2-40B4-BE49-F238E27FC236}">
                <a16:creationId xmlns:a16="http://schemas.microsoft.com/office/drawing/2014/main" id="{CD4FF86C-0A4E-DB41-AF31-C1FFB3DC2E00}"/>
              </a:ext>
            </a:extLst>
          </p:cNvPr>
          <p:cNvSpPr txBox="1"/>
          <p:nvPr/>
        </p:nvSpPr>
        <p:spPr>
          <a:xfrm>
            <a:off x="2089614" y="1486962"/>
            <a:ext cx="2664296" cy="461665"/>
          </a:xfrm>
          <a:prstGeom prst="rect">
            <a:avLst/>
          </a:prstGeom>
          <a:noFill/>
        </p:spPr>
        <p:txBody>
          <a:bodyPr wrap="square" rtlCol="0">
            <a:spAutoFit/>
          </a:bodyPr>
          <a:lstStyle/>
          <a:p>
            <a:pPr algn="ctr"/>
            <a:r>
              <a:rPr lang="en-US" sz="2400" dirty="0"/>
              <a:t>J/</a:t>
            </a:r>
            <a:r>
              <a:rPr lang="en-US" sz="2400" dirty="0" err="1">
                <a:latin typeface="Symbol" pitchFamily="2" charset="2"/>
              </a:rPr>
              <a:t>Y</a:t>
            </a:r>
            <a:r>
              <a:rPr lang="en-US" sz="2400" dirty="0" err="1">
                <a:sym typeface="Wingdings" pitchFamily="2" charset="2"/>
              </a:rPr>
              <a:t>e</a:t>
            </a:r>
            <a:r>
              <a:rPr lang="en-US" sz="2400" baseline="30000" dirty="0" err="1">
                <a:sym typeface="Wingdings" pitchFamily="2" charset="2"/>
              </a:rPr>
              <a:t>+</a:t>
            </a:r>
            <a:r>
              <a:rPr lang="en-US" sz="2400" dirty="0" err="1">
                <a:sym typeface="Wingdings" pitchFamily="2" charset="2"/>
              </a:rPr>
              <a:t>e</a:t>
            </a:r>
            <a:r>
              <a:rPr lang="en-US" sz="2400" baseline="30000" dirty="0">
                <a:sym typeface="Wingdings" pitchFamily="2" charset="2"/>
              </a:rPr>
              <a:t>-</a:t>
            </a:r>
            <a:endParaRPr lang="en-US" sz="2400" baseline="30000" dirty="0"/>
          </a:p>
        </p:txBody>
      </p:sp>
      <p:sp>
        <p:nvSpPr>
          <p:cNvPr id="11" name="TextBox 10">
            <a:extLst>
              <a:ext uri="{FF2B5EF4-FFF2-40B4-BE49-F238E27FC236}">
                <a16:creationId xmlns:a16="http://schemas.microsoft.com/office/drawing/2014/main" id="{3B8072BA-5D19-174A-8655-7A4614FC8AF6}"/>
              </a:ext>
            </a:extLst>
          </p:cNvPr>
          <p:cNvSpPr txBox="1"/>
          <p:nvPr/>
        </p:nvSpPr>
        <p:spPr>
          <a:xfrm>
            <a:off x="7781535" y="1486961"/>
            <a:ext cx="2664296" cy="461665"/>
          </a:xfrm>
          <a:prstGeom prst="rect">
            <a:avLst/>
          </a:prstGeom>
          <a:noFill/>
        </p:spPr>
        <p:txBody>
          <a:bodyPr wrap="square" rtlCol="0">
            <a:spAutoFit/>
          </a:bodyPr>
          <a:lstStyle/>
          <a:p>
            <a:pPr algn="ctr"/>
            <a:r>
              <a:rPr lang="en-US" sz="2400" dirty="0"/>
              <a:t>J/</a:t>
            </a:r>
            <a:r>
              <a:rPr lang="en-US" sz="2400" dirty="0" err="1">
                <a:latin typeface="Symbol" pitchFamily="2" charset="2"/>
              </a:rPr>
              <a:t>Y</a:t>
            </a:r>
            <a:r>
              <a:rPr lang="en-US" sz="2400" dirty="0" err="1">
                <a:sym typeface="Wingdings" pitchFamily="2" charset="2"/>
              </a:rPr>
              <a:t></a:t>
            </a:r>
            <a:r>
              <a:rPr lang="en-US" sz="2400" dirty="0" err="1">
                <a:latin typeface="Symbol" pitchFamily="2" charset="2"/>
                <a:sym typeface="Wingdings" pitchFamily="2" charset="2"/>
              </a:rPr>
              <a:t>m</a:t>
            </a:r>
            <a:r>
              <a:rPr lang="en-US" sz="2400" baseline="30000" dirty="0" err="1">
                <a:sym typeface="Wingdings" pitchFamily="2" charset="2"/>
              </a:rPr>
              <a:t>+</a:t>
            </a:r>
            <a:r>
              <a:rPr lang="en-US" sz="2400" dirty="0" err="1">
                <a:latin typeface="Symbol" pitchFamily="2" charset="2"/>
                <a:sym typeface="Wingdings" pitchFamily="2" charset="2"/>
              </a:rPr>
              <a:t>m</a:t>
            </a:r>
            <a:r>
              <a:rPr lang="en-US" sz="2400" baseline="30000" dirty="0">
                <a:sym typeface="Wingdings" pitchFamily="2" charset="2"/>
              </a:rPr>
              <a:t>-</a:t>
            </a:r>
            <a:endParaRPr lang="en-US" sz="2400" baseline="30000" dirty="0"/>
          </a:p>
        </p:txBody>
      </p:sp>
    </p:spTree>
    <p:extLst>
      <p:ext uri="{BB962C8B-B14F-4D97-AF65-F5344CB8AC3E}">
        <p14:creationId xmlns:p14="http://schemas.microsoft.com/office/powerpoint/2010/main" val="39424116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CFCA0-188C-42CD-95DD-F33518C18A28}"/>
              </a:ext>
            </a:extLst>
          </p:cNvPr>
          <p:cNvSpPr>
            <a:spLocks noGrp="1"/>
          </p:cNvSpPr>
          <p:nvPr>
            <p:ph type="title"/>
          </p:nvPr>
        </p:nvSpPr>
        <p:spPr/>
        <p:txBody>
          <a:bodyPr/>
          <a:lstStyle/>
          <a:p>
            <a:r>
              <a:rPr lang="zh-CN" altLang="en-US" dirty="0"/>
              <a:t>工作原理</a:t>
            </a:r>
          </a:p>
        </p:txBody>
      </p:sp>
      <p:sp>
        <p:nvSpPr>
          <p:cNvPr id="3" name="灯片编号占位符 2">
            <a:extLst>
              <a:ext uri="{FF2B5EF4-FFF2-40B4-BE49-F238E27FC236}">
                <a16:creationId xmlns:a16="http://schemas.microsoft.com/office/drawing/2014/main" id="{9E9A378D-71AE-46FC-B3F5-F393916CB879}"/>
              </a:ext>
            </a:extLst>
          </p:cNvPr>
          <p:cNvSpPr>
            <a:spLocks noGrp="1"/>
          </p:cNvSpPr>
          <p:nvPr>
            <p:ph type="sldNum" sz="quarter" idx="12"/>
          </p:nvPr>
        </p:nvSpPr>
        <p:spPr/>
        <p:txBody>
          <a:bodyPr/>
          <a:lstStyle/>
          <a:p>
            <a:fld id="{0C913308-F349-4B6D-A68A-DD1791B4A57B}" type="slidenum">
              <a:rPr lang="zh-CN" altLang="en-US" smtClean="0"/>
              <a:pPr/>
              <a:t>90</a:t>
            </a:fld>
            <a:endParaRPr lang="zh-CN" altLang="en-US" dirty="0"/>
          </a:p>
        </p:txBody>
      </p:sp>
      <p:pic>
        <p:nvPicPr>
          <p:cNvPr id="12" name="图片 11">
            <a:extLst>
              <a:ext uri="{FF2B5EF4-FFF2-40B4-BE49-F238E27FC236}">
                <a16:creationId xmlns:a16="http://schemas.microsoft.com/office/drawing/2014/main" id="{8ED2DCEF-4D43-4C5B-ABBC-9C5FC2AF77BE}"/>
              </a:ext>
            </a:extLst>
          </p:cNvPr>
          <p:cNvPicPr>
            <a:picLocks noChangeAspect="1"/>
          </p:cNvPicPr>
          <p:nvPr/>
        </p:nvPicPr>
        <p:blipFill rotWithShape="1">
          <a:blip r:embed="rId2">
            <a:extLst>
              <a:ext uri="{28A0092B-C50C-407E-A947-70E740481C1C}">
                <a14:useLocalDpi xmlns:a14="http://schemas.microsoft.com/office/drawing/2010/main" val="0"/>
              </a:ext>
            </a:extLst>
          </a:blip>
          <a:srcRect l="12792" r="5939" b="16876"/>
          <a:stretch/>
        </p:blipFill>
        <p:spPr>
          <a:xfrm>
            <a:off x="6096000" y="3350877"/>
            <a:ext cx="2090352" cy="1480817"/>
          </a:xfrm>
          <a:prstGeom prst="rect">
            <a:avLst/>
          </a:prstGeom>
        </p:spPr>
      </p:pic>
      <p:pic>
        <p:nvPicPr>
          <p:cNvPr id="13" name="Picture 17">
            <a:extLst>
              <a:ext uri="{FF2B5EF4-FFF2-40B4-BE49-F238E27FC236}">
                <a16:creationId xmlns:a16="http://schemas.microsoft.com/office/drawing/2014/main" id="{08E47063-2492-4B6E-AA3D-8AA7B12D6C5B}"/>
              </a:ext>
            </a:extLst>
          </p:cNvPr>
          <p:cNvPicPr>
            <a:picLocks noChangeAspect="1"/>
          </p:cNvPicPr>
          <p:nvPr/>
        </p:nvPicPr>
        <p:blipFill>
          <a:blip r:embed="rId3"/>
          <a:stretch>
            <a:fillRect/>
          </a:stretch>
        </p:blipFill>
        <p:spPr>
          <a:xfrm>
            <a:off x="8573511" y="3153633"/>
            <a:ext cx="2923089" cy="1734035"/>
          </a:xfrm>
          <a:prstGeom prst="rect">
            <a:avLst/>
          </a:prstGeom>
        </p:spPr>
      </p:pic>
      <p:pic>
        <p:nvPicPr>
          <p:cNvPr id="14" name="Picture 4" descr="晶体簇射">
            <a:extLst>
              <a:ext uri="{FF2B5EF4-FFF2-40B4-BE49-F238E27FC236}">
                <a16:creationId xmlns:a16="http://schemas.microsoft.com/office/drawing/2014/main" id="{12A189A1-1E16-4227-8599-D79095CD75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973"/>
          <a:stretch/>
        </p:blipFill>
        <p:spPr>
          <a:xfrm>
            <a:off x="7680176" y="978013"/>
            <a:ext cx="2704491" cy="18551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接箭头连接符 14">
            <a:extLst>
              <a:ext uri="{FF2B5EF4-FFF2-40B4-BE49-F238E27FC236}">
                <a16:creationId xmlns:a16="http://schemas.microsoft.com/office/drawing/2014/main" id="{BD34F390-ACAE-4E44-B2E1-AC9D9FAF2855}"/>
              </a:ext>
            </a:extLst>
          </p:cNvPr>
          <p:cNvCxnSpPr>
            <a:cxnSpLocks/>
          </p:cNvCxnSpPr>
          <p:nvPr/>
        </p:nvCxnSpPr>
        <p:spPr>
          <a:xfrm flipV="1">
            <a:off x="8096462" y="2178619"/>
            <a:ext cx="648072" cy="80475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AC298C07-9ADA-412E-8F6B-1D7CB7C435ED}"/>
              </a:ext>
            </a:extLst>
          </p:cNvPr>
          <p:cNvSpPr txBox="1"/>
          <p:nvPr/>
        </p:nvSpPr>
        <p:spPr>
          <a:xfrm>
            <a:off x="6384032" y="2122506"/>
            <a:ext cx="1197017" cy="646331"/>
          </a:xfrm>
          <a:prstGeom prst="rect">
            <a:avLst/>
          </a:prstGeom>
          <a:noFill/>
        </p:spPr>
        <p:txBody>
          <a:bodyPr wrap="square" rtlCol="0">
            <a:spAutoFit/>
          </a:bodyPr>
          <a:lstStyle/>
          <a:p>
            <a:r>
              <a:rPr lang="zh-CN" altLang="en-US" dirty="0"/>
              <a:t>入射电子或光子</a:t>
            </a:r>
          </a:p>
        </p:txBody>
      </p:sp>
      <p:pic>
        <p:nvPicPr>
          <p:cNvPr id="19" name="Picture 3" descr="display1Ggamma">
            <a:extLst>
              <a:ext uri="{FF2B5EF4-FFF2-40B4-BE49-F238E27FC236}">
                <a16:creationId xmlns:a16="http://schemas.microsoft.com/office/drawing/2014/main" id="{2E4E8D0B-2549-4220-A964-8555BCF4F9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4" t="4029" r="5137" b="1656"/>
          <a:stretch/>
        </p:blipFill>
        <p:spPr>
          <a:xfrm>
            <a:off x="7670134" y="5013752"/>
            <a:ext cx="2545336" cy="17324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1" name="箭头: 下 20">
            <a:extLst>
              <a:ext uri="{FF2B5EF4-FFF2-40B4-BE49-F238E27FC236}">
                <a16:creationId xmlns:a16="http://schemas.microsoft.com/office/drawing/2014/main" id="{587F00ED-BA55-4F29-BD52-C511F17DBFD3}"/>
              </a:ext>
            </a:extLst>
          </p:cNvPr>
          <p:cNvSpPr/>
          <p:nvPr/>
        </p:nvSpPr>
        <p:spPr>
          <a:xfrm>
            <a:off x="8573511" y="2924944"/>
            <a:ext cx="171023" cy="425933"/>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下 21">
            <a:extLst>
              <a:ext uri="{FF2B5EF4-FFF2-40B4-BE49-F238E27FC236}">
                <a16:creationId xmlns:a16="http://schemas.microsoft.com/office/drawing/2014/main" id="{120C5A87-717F-4EB7-84B5-C6E9E1C3D419}"/>
              </a:ext>
            </a:extLst>
          </p:cNvPr>
          <p:cNvSpPr/>
          <p:nvPr/>
        </p:nvSpPr>
        <p:spPr>
          <a:xfrm>
            <a:off x="8566615" y="4666417"/>
            <a:ext cx="171023" cy="425933"/>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CD7571D6-438A-4811-B1AA-95C0570BBFB8}"/>
              </a:ext>
            </a:extLst>
          </p:cNvPr>
          <p:cNvSpPr txBox="1"/>
          <p:nvPr/>
        </p:nvSpPr>
        <p:spPr>
          <a:xfrm>
            <a:off x="6096000" y="3440788"/>
            <a:ext cx="1197017" cy="369332"/>
          </a:xfrm>
          <a:prstGeom prst="rect">
            <a:avLst/>
          </a:prstGeom>
          <a:noFill/>
        </p:spPr>
        <p:txBody>
          <a:bodyPr wrap="square" rtlCol="0">
            <a:spAutoFit/>
          </a:bodyPr>
          <a:lstStyle/>
          <a:p>
            <a:r>
              <a:rPr lang="zh-CN" altLang="en-US" dirty="0"/>
              <a:t>电磁簇射</a:t>
            </a:r>
          </a:p>
        </p:txBody>
      </p:sp>
      <p:sp>
        <p:nvSpPr>
          <p:cNvPr id="26" name="文本框 25">
            <a:extLst>
              <a:ext uri="{FF2B5EF4-FFF2-40B4-BE49-F238E27FC236}">
                <a16:creationId xmlns:a16="http://schemas.microsoft.com/office/drawing/2014/main" id="{41893E98-5CCA-443F-B403-22C37E3C6B54}"/>
              </a:ext>
            </a:extLst>
          </p:cNvPr>
          <p:cNvSpPr txBox="1"/>
          <p:nvPr/>
        </p:nvSpPr>
        <p:spPr>
          <a:xfrm>
            <a:off x="6168008" y="5695320"/>
            <a:ext cx="1197017" cy="369332"/>
          </a:xfrm>
          <a:prstGeom prst="rect">
            <a:avLst/>
          </a:prstGeom>
          <a:noFill/>
        </p:spPr>
        <p:txBody>
          <a:bodyPr wrap="square" rtlCol="0">
            <a:spAutoFit/>
          </a:bodyPr>
          <a:lstStyle/>
          <a:p>
            <a:r>
              <a:rPr lang="zh-CN" altLang="en-US" dirty="0"/>
              <a:t>能量沉积</a:t>
            </a:r>
          </a:p>
        </p:txBody>
      </p:sp>
      <p:sp>
        <p:nvSpPr>
          <p:cNvPr id="17" name="Rectangle 15">
            <a:extLst>
              <a:ext uri="{FF2B5EF4-FFF2-40B4-BE49-F238E27FC236}">
                <a16:creationId xmlns:a16="http://schemas.microsoft.com/office/drawing/2014/main" id="{C60A4BE0-A444-4ABB-9134-057C5897F0DB}"/>
              </a:ext>
            </a:extLst>
          </p:cNvPr>
          <p:cNvSpPr/>
          <p:nvPr/>
        </p:nvSpPr>
        <p:spPr>
          <a:xfrm>
            <a:off x="839416" y="2274838"/>
            <a:ext cx="4608511" cy="2308324"/>
          </a:xfrm>
          <a:prstGeom prst="rect">
            <a:avLst/>
          </a:prstGeom>
        </p:spPr>
        <p:txBody>
          <a:bodyPr wrap="square">
            <a:spAutoFit/>
          </a:bodyPr>
          <a:lstStyle/>
          <a:p>
            <a:r>
              <a:rPr kumimoji="1" lang="zh-CN" altLang="en-US" sz="1600" dirty="0"/>
              <a:t> </a:t>
            </a:r>
            <a:r>
              <a:rPr kumimoji="1" lang="zh-CN" altLang="en-US" dirty="0"/>
              <a:t>一个高能电子或光子进入量能器后，将与晶体发生相互作用。光子通过电子对转换变为一对正负电子，电子又可以通过韧致辐射释放出光子，这两种作用交替进行，形成电磁簇射。电磁簇射在晶体中横向和纵向发展，把能量损失在一系列相邻的晶体中。量能器的重建算法，就是要寻找这些相邻的晶体，进而计算入射粒子的总能量和击中位置。 </a:t>
            </a:r>
            <a:endParaRPr lang="en-US" dirty="0"/>
          </a:p>
        </p:txBody>
      </p:sp>
    </p:spTree>
    <p:extLst>
      <p:ext uri="{BB962C8B-B14F-4D97-AF65-F5344CB8AC3E}">
        <p14:creationId xmlns:p14="http://schemas.microsoft.com/office/powerpoint/2010/main" val="4235234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B552CAC7-7491-436B-9B4A-FEA626DAB904}"/>
              </a:ext>
            </a:extLst>
          </p:cNvPr>
          <p:cNvSpPr>
            <a:spLocks noGrp="1"/>
          </p:cNvSpPr>
          <p:nvPr>
            <p:ph type="title"/>
          </p:nvPr>
        </p:nvSpPr>
        <p:spPr/>
        <p:txBody>
          <a:bodyPr/>
          <a:lstStyle/>
          <a:p>
            <a:r>
              <a:rPr lang="en-US" altLang="zh-CN" dirty="0"/>
              <a:t>EMC</a:t>
            </a:r>
            <a:r>
              <a:rPr lang="zh-CN" altLang="en-US" dirty="0"/>
              <a:t>设计特点及结构</a:t>
            </a:r>
          </a:p>
        </p:txBody>
      </p:sp>
      <p:sp>
        <p:nvSpPr>
          <p:cNvPr id="8" name="内容占位符 7">
            <a:extLst>
              <a:ext uri="{FF2B5EF4-FFF2-40B4-BE49-F238E27FC236}">
                <a16:creationId xmlns:a16="http://schemas.microsoft.com/office/drawing/2014/main" id="{7847F926-3FE0-4BEC-A984-31F8E88467D0}"/>
              </a:ext>
            </a:extLst>
          </p:cNvPr>
          <p:cNvSpPr>
            <a:spLocks noGrp="1"/>
          </p:cNvSpPr>
          <p:nvPr>
            <p:ph idx="1"/>
          </p:nvPr>
        </p:nvSpPr>
        <p:spPr>
          <a:xfrm>
            <a:off x="767408" y="1130548"/>
            <a:ext cx="6853401" cy="2148869"/>
          </a:xfrm>
        </p:spPr>
        <p:txBody>
          <a:bodyPr>
            <a:normAutofit/>
          </a:bodyPr>
          <a:lstStyle/>
          <a:p>
            <a:r>
              <a:rPr lang="en-US" altLang="zh-CN" sz="1800" dirty="0" err="1"/>
              <a:t>CsI</a:t>
            </a:r>
            <a:r>
              <a:rPr lang="en-US" altLang="zh-CN" sz="1800" dirty="0"/>
              <a:t>(Tl)</a:t>
            </a:r>
            <a:r>
              <a:rPr lang="zh-CN" altLang="en-US" sz="1800" dirty="0"/>
              <a:t>晶体作为探测灵敏材料的全吸收型电磁量能器</a:t>
            </a:r>
          </a:p>
          <a:p>
            <a:r>
              <a:rPr lang="zh-CN" altLang="en-US" sz="1800" dirty="0"/>
              <a:t>为了减小晶体间的死物质层，提高能量分辨率，采用晶体吊挂的安装方式，而不使用国际上常用的晶体间网格状的支撑结构 </a:t>
            </a:r>
          </a:p>
          <a:p>
            <a:r>
              <a:rPr lang="zh-CN" altLang="en-US" sz="1800" dirty="0"/>
              <a:t>量能器分为桶部和两个端盖，覆盖总立体角为：</a:t>
            </a:r>
            <a:r>
              <a:rPr lang="en-US" altLang="zh-CN" sz="1800" dirty="0"/>
              <a:t>93%/4π</a:t>
            </a:r>
          </a:p>
          <a:p>
            <a:r>
              <a:rPr kumimoji="1" lang="zh-CN" altLang="en-US" sz="1800" dirty="0"/>
              <a:t>桶部 </a:t>
            </a:r>
            <a:r>
              <a:rPr kumimoji="1" lang="en-US" altLang="zh-CN" sz="1800" dirty="0"/>
              <a:t>120× 44=5280</a:t>
            </a:r>
            <a:r>
              <a:rPr kumimoji="1" lang="zh-CN" altLang="en-US" sz="1800" dirty="0"/>
              <a:t>，端盖</a:t>
            </a:r>
            <a:r>
              <a:rPr kumimoji="1" lang="en-US" altLang="zh-CN" sz="1800" dirty="0"/>
              <a:t> 2×(96,96,80,80,64,64) =960</a:t>
            </a:r>
          </a:p>
          <a:p>
            <a:endParaRPr kumimoji="1" lang="en-US" altLang="zh-CN" sz="1800" dirty="0"/>
          </a:p>
          <a:p>
            <a:endParaRPr lang="zh-CN" altLang="en-US" sz="1800" dirty="0"/>
          </a:p>
        </p:txBody>
      </p:sp>
      <p:sp>
        <p:nvSpPr>
          <p:cNvPr id="4" name="灯片编号占位符 3">
            <a:extLst>
              <a:ext uri="{FF2B5EF4-FFF2-40B4-BE49-F238E27FC236}">
                <a16:creationId xmlns:a16="http://schemas.microsoft.com/office/drawing/2014/main" id="{EAF7D126-0D7D-45E0-B025-10075678B5A2}"/>
              </a:ext>
            </a:extLst>
          </p:cNvPr>
          <p:cNvSpPr>
            <a:spLocks noGrp="1"/>
          </p:cNvSpPr>
          <p:nvPr>
            <p:ph type="sldNum" sz="quarter" idx="12"/>
          </p:nvPr>
        </p:nvSpPr>
        <p:spPr/>
        <p:txBody>
          <a:bodyPr/>
          <a:lstStyle/>
          <a:p>
            <a:fld id="{0C913308-F349-4B6D-A68A-DD1791B4A57B}" type="slidenum">
              <a:rPr lang="zh-CN" altLang="en-US" smtClean="0"/>
              <a:pPr/>
              <a:t>91</a:t>
            </a:fld>
            <a:endParaRPr lang="zh-CN" altLang="en-US" dirty="0"/>
          </a:p>
        </p:txBody>
      </p:sp>
      <p:pic>
        <p:nvPicPr>
          <p:cNvPr id="6" name="Picture 6" descr="cell-support">
            <a:extLst>
              <a:ext uri="{FF2B5EF4-FFF2-40B4-BE49-F238E27FC236}">
                <a16:creationId xmlns:a16="http://schemas.microsoft.com/office/drawing/2014/main" id="{31174D7C-5A58-4154-8BAF-FC4E9308FB78}"/>
              </a:ext>
            </a:extLst>
          </p:cNvPr>
          <p:cNvPicPr>
            <a:picLocks noChangeAspect="1" noChangeArrowheads="1"/>
          </p:cNvPicPr>
          <p:nvPr/>
        </p:nvPicPr>
        <p:blipFill rotWithShape="1">
          <a:blip r:embed="rId2" cstate="print"/>
          <a:srcRect r="5957" b="1486"/>
          <a:stretch/>
        </p:blipFill>
        <p:spPr>
          <a:xfrm>
            <a:off x="7849898" y="4149081"/>
            <a:ext cx="2539943" cy="1885133"/>
          </a:xfrm>
          <a:prstGeom prst="rect">
            <a:avLst/>
          </a:prstGeom>
          <a:noFill/>
        </p:spPr>
      </p:pic>
      <p:pic>
        <p:nvPicPr>
          <p:cNvPr id="7" name="Picture 5" descr="HS5ClipImage_43262a4d">
            <a:extLst>
              <a:ext uri="{FF2B5EF4-FFF2-40B4-BE49-F238E27FC236}">
                <a16:creationId xmlns:a16="http://schemas.microsoft.com/office/drawing/2014/main" id="{C297E645-B98E-43EA-B81B-EA1EA0702B97}"/>
              </a:ext>
            </a:extLst>
          </p:cNvPr>
          <p:cNvPicPr>
            <a:picLocks noChangeAspect="1" noChangeArrowheads="1"/>
          </p:cNvPicPr>
          <p:nvPr/>
        </p:nvPicPr>
        <p:blipFill>
          <a:blip r:embed="rId3"/>
          <a:srcRect/>
          <a:stretch>
            <a:fillRect/>
          </a:stretch>
        </p:blipFill>
        <p:spPr bwMode="auto">
          <a:xfrm>
            <a:off x="6139000" y="4005064"/>
            <a:ext cx="1527352" cy="1873640"/>
          </a:xfrm>
          <a:prstGeom prst="rect">
            <a:avLst/>
          </a:prstGeom>
          <a:noFill/>
        </p:spPr>
      </p:pic>
      <p:pic>
        <p:nvPicPr>
          <p:cNvPr id="9" name="Picture 5">
            <a:extLst>
              <a:ext uri="{FF2B5EF4-FFF2-40B4-BE49-F238E27FC236}">
                <a16:creationId xmlns:a16="http://schemas.microsoft.com/office/drawing/2014/main" id="{81556628-C06F-4CAC-B543-F9C68DFE8938}"/>
              </a:ext>
            </a:extLst>
          </p:cNvPr>
          <p:cNvPicPr>
            <a:picLocks noChangeAspect="1" noChangeArrowheads="1"/>
          </p:cNvPicPr>
          <p:nvPr/>
        </p:nvPicPr>
        <p:blipFill>
          <a:blip r:embed="rId4"/>
          <a:srcRect/>
          <a:stretch>
            <a:fillRect/>
          </a:stretch>
        </p:blipFill>
        <p:spPr bwMode="auto">
          <a:xfrm>
            <a:off x="7680176" y="1191184"/>
            <a:ext cx="2786848" cy="2088232"/>
          </a:xfrm>
          <a:prstGeom prst="rect">
            <a:avLst/>
          </a:prstGeom>
          <a:noFill/>
          <a:ln w="9525">
            <a:noFill/>
            <a:miter lim="800000"/>
            <a:headEnd/>
            <a:tailEnd/>
          </a:ln>
        </p:spPr>
      </p:pic>
      <p:sp>
        <p:nvSpPr>
          <p:cNvPr id="10" name="矩形 9">
            <a:extLst>
              <a:ext uri="{FF2B5EF4-FFF2-40B4-BE49-F238E27FC236}">
                <a16:creationId xmlns:a16="http://schemas.microsoft.com/office/drawing/2014/main" id="{B9291F4F-AC46-4F5C-8CC3-20E5A4DFAFFA}"/>
              </a:ext>
            </a:extLst>
          </p:cNvPr>
          <p:cNvSpPr/>
          <p:nvPr/>
        </p:nvSpPr>
        <p:spPr>
          <a:xfrm>
            <a:off x="767409" y="3717032"/>
            <a:ext cx="5334668" cy="2262158"/>
          </a:xfrm>
          <a:prstGeom prst="rect">
            <a:avLst/>
          </a:prstGeom>
        </p:spPr>
        <p:txBody>
          <a:bodyPr wrap="square">
            <a:spAutoFit/>
          </a:bodyPr>
          <a:lstStyle/>
          <a:p>
            <a:pPr marL="285750" indent="-285750">
              <a:spcBef>
                <a:spcPts val="600"/>
              </a:spcBef>
              <a:buFont typeface="Arial" panose="020B0604020202020204" pitchFamily="34" charset="0"/>
              <a:buChar char="•"/>
            </a:pPr>
            <a:r>
              <a:rPr lang="zh-CN" altLang="en-US" dirty="0"/>
              <a:t>晶体探测单元由</a:t>
            </a:r>
            <a:r>
              <a:rPr lang="en-US" altLang="zh-CN" dirty="0" err="1"/>
              <a:t>CsI</a:t>
            </a:r>
            <a:r>
              <a:rPr lang="en-US" altLang="zh-CN" dirty="0"/>
              <a:t>(Tl)</a:t>
            </a:r>
            <a:r>
              <a:rPr lang="zh-CN" altLang="en-US" dirty="0"/>
              <a:t>晶体、</a:t>
            </a:r>
            <a:r>
              <a:rPr lang="en-US" altLang="zh-CN" dirty="0"/>
              <a:t>PD</a:t>
            </a:r>
            <a:r>
              <a:rPr lang="zh-CN" altLang="en-US" dirty="0"/>
              <a:t>（</a:t>
            </a:r>
            <a:r>
              <a:rPr lang="en-US" altLang="zh-CN" dirty="0"/>
              <a:t>2</a:t>
            </a:r>
            <a:r>
              <a:rPr lang="zh-CN" altLang="en-US" dirty="0"/>
              <a:t>个） 和前放（</a:t>
            </a:r>
            <a:r>
              <a:rPr lang="en-US" altLang="zh-CN" dirty="0"/>
              <a:t>2</a:t>
            </a:r>
            <a:r>
              <a:rPr lang="zh-CN" altLang="en-US" dirty="0"/>
              <a:t>个） </a:t>
            </a:r>
            <a:r>
              <a:rPr lang="zh-CN" altLang="en-US" dirty="0">
                <a:latin typeface="宋体" pitchFamily="2" charset="-122"/>
              </a:rPr>
              <a:t>→</a:t>
            </a:r>
            <a:r>
              <a:rPr lang="en-US" altLang="zh-CN" dirty="0"/>
              <a:t>(1 </a:t>
            </a:r>
            <a:r>
              <a:rPr lang="zh-CN" altLang="en-US" dirty="0"/>
              <a:t>个主放</a:t>
            </a:r>
            <a:r>
              <a:rPr lang="en-US" altLang="zh-CN" dirty="0"/>
              <a:t>)</a:t>
            </a:r>
          </a:p>
          <a:p>
            <a:pPr marL="285750" indent="-285750">
              <a:spcBef>
                <a:spcPts val="600"/>
              </a:spcBef>
              <a:buFont typeface="Arial" panose="020B0604020202020204" pitchFamily="34" charset="0"/>
              <a:buChar char="•"/>
            </a:pPr>
            <a:r>
              <a:rPr lang="zh-CN" altLang="en-US" dirty="0"/>
              <a:t>硅光二极管： </a:t>
            </a:r>
            <a:r>
              <a:rPr lang="en-US" altLang="zh-CN" dirty="0"/>
              <a:t>S2744-08 (1cm x 2cm)</a:t>
            </a:r>
            <a:r>
              <a:rPr lang="zh-CN" altLang="en-US" dirty="0"/>
              <a:t>，两片</a:t>
            </a:r>
            <a:r>
              <a:rPr lang="en-US" altLang="zh-CN" dirty="0"/>
              <a:t>PD</a:t>
            </a:r>
            <a:r>
              <a:rPr lang="zh-CN" altLang="en-US" dirty="0"/>
              <a:t>总噪声正比于</a:t>
            </a:r>
            <a:r>
              <a:rPr lang="en-US" altLang="zh-CN" dirty="0"/>
              <a:t>1.4S</a:t>
            </a:r>
            <a:r>
              <a:rPr lang="en-US" altLang="zh-CN" baseline="-25000" dirty="0"/>
              <a:t>PD </a:t>
            </a:r>
            <a:endParaRPr lang="en-US" altLang="zh-CN" dirty="0"/>
          </a:p>
          <a:p>
            <a:pPr marL="285750" indent="-285750">
              <a:spcBef>
                <a:spcPts val="600"/>
              </a:spcBef>
              <a:buFont typeface="Arial" panose="020B0604020202020204" pitchFamily="34" charset="0"/>
              <a:buChar char="•"/>
            </a:pPr>
            <a:r>
              <a:rPr lang="zh-CN" altLang="en-US" dirty="0"/>
              <a:t>低噪声电荷灵敏前放：增益</a:t>
            </a:r>
            <a:r>
              <a:rPr lang="en-US" altLang="zh-CN" dirty="0"/>
              <a:t>1mV/fc</a:t>
            </a:r>
          </a:p>
          <a:p>
            <a:pPr marL="285750" indent="-285750">
              <a:spcBef>
                <a:spcPts val="600"/>
              </a:spcBef>
              <a:buFont typeface="Arial" panose="020B0604020202020204" pitchFamily="34" charset="0"/>
              <a:buChar char="•"/>
            </a:pPr>
            <a:r>
              <a:rPr lang="zh-CN" altLang="en-US" dirty="0"/>
              <a:t>采用双通道读出有利于降低噪声，并且增加系统的安全性</a:t>
            </a:r>
          </a:p>
        </p:txBody>
      </p:sp>
    </p:spTree>
    <p:extLst>
      <p:ext uri="{BB962C8B-B14F-4D97-AF65-F5344CB8AC3E}">
        <p14:creationId xmlns:p14="http://schemas.microsoft.com/office/powerpoint/2010/main" val="4980540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p:cNvPicPr>
            <a:picLocks noChangeAspect="1" noChangeArrowheads="1"/>
          </p:cNvPicPr>
          <p:nvPr/>
        </p:nvPicPr>
        <p:blipFill>
          <a:blip r:embed="rId2" cstate="print"/>
          <a:srcRect/>
          <a:stretch>
            <a:fillRect/>
          </a:stretch>
        </p:blipFill>
        <p:spPr bwMode="auto">
          <a:xfrm>
            <a:off x="6870018" y="1428736"/>
            <a:ext cx="3655139" cy="2000264"/>
          </a:xfrm>
          <a:prstGeom prst="rect">
            <a:avLst/>
          </a:prstGeom>
          <a:noFill/>
          <a:ln w="9525">
            <a:noFill/>
            <a:miter lim="800000"/>
            <a:headEnd/>
            <a:tailEnd/>
          </a:ln>
          <a:effectLst/>
        </p:spPr>
      </p:pic>
      <p:pic>
        <p:nvPicPr>
          <p:cNvPr id="98309" name="Picture 5"/>
          <p:cNvPicPr>
            <a:picLocks noChangeAspect="1" noChangeArrowheads="1"/>
          </p:cNvPicPr>
          <p:nvPr/>
        </p:nvPicPr>
        <p:blipFill>
          <a:blip r:embed="rId3"/>
          <a:srcRect/>
          <a:stretch>
            <a:fillRect/>
          </a:stretch>
        </p:blipFill>
        <p:spPr bwMode="auto">
          <a:xfrm>
            <a:off x="4869754" y="1428737"/>
            <a:ext cx="1989653" cy="1974849"/>
          </a:xfrm>
          <a:prstGeom prst="rect">
            <a:avLst/>
          </a:prstGeom>
          <a:noFill/>
          <a:ln w="9525">
            <a:noFill/>
            <a:miter lim="800000"/>
            <a:headEnd/>
            <a:tailEnd/>
          </a:ln>
          <a:effectLst/>
        </p:spPr>
      </p:pic>
      <p:pic>
        <p:nvPicPr>
          <p:cNvPr id="98310" name="Picture 6"/>
          <p:cNvPicPr>
            <a:picLocks noChangeAspect="1" noChangeArrowheads="1"/>
          </p:cNvPicPr>
          <p:nvPr/>
        </p:nvPicPr>
        <p:blipFill>
          <a:blip r:embed="rId4"/>
          <a:srcRect/>
          <a:stretch>
            <a:fillRect/>
          </a:stretch>
        </p:blipFill>
        <p:spPr bwMode="auto">
          <a:xfrm>
            <a:off x="3646965" y="2071678"/>
            <a:ext cx="1151351" cy="1143008"/>
          </a:xfrm>
          <a:prstGeom prst="rect">
            <a:avLst/>
          </a:prstGeom>
          <a:noFill/>
          <a:ln w="9525">
            <a:noFill/>
            <a:miter lim="800000"/>
            <a:headEnd/>
            <a:tailEnd/>
          </a:ln>
          <a:effectLst/>
        </p:spPr>
      </p:pic>
      <p:sp>
        <p:nvSpPr>
          <p:cNvPr id="98311" name="Text Box 7"/>
          <p:cNvSpPr txBox="1">
            <a:spLocks noChangeArrowheads="1"/>
          </p:cNvSpPr>
          <p:nvPr/>
        </p:nvSpPr>
        <p:spPr bwMode="auto">
          <a:xfrm>
            <a:off x="3667108" y="3429001"/>
            <a:ext cx="1447800" cy="366713"/>
          </a:xfrm>
          <a:prstGeom prst="rect">
            <a:avLst/>
          </a:prstGeom>
          <a:noFill/>
          <a:ln w="9525">
            <a:noFill/>
            <a:miter lim="800000"/>
            <a:headEnd/>
            <a:tailEnd/>
          </a:ln>
          <a:effectLst/>
        </p:spPr>
        <p:txBody>
          <a:bodyPr>
            <a:spAutoFit/>
          </a:bodyPr>
          <a:lstStyle/>
          <a:p>
            <a:pPr>
              <a:spcBef>
                <a:spcPct val="50000"/>
              </a:spcBef>
            </a:pPr>
            <a:r>
              <a:rPr lang="en-US" altLang="zh-CN" dirty="0"/>
              <a:t>PD</a:t>
            </a:r>
            <a:r>
              <a:rPr lang="zh-CN" altLang="en-US" dirty="0"/>
              <a:t>光导粘接</a:t>
            </a:r>
          </a:p>
        </p:txBody>
      </p:sp>
      <p:sp>
        <p:nvSpPr>
          <p:cNvPr id="98312" name="Text Box 8"/>
          <p:cNvSpPr txBox="1">
            <a:spLocks noChangeArrowheads="1"/>
          </p:cNvSpPr>
          <p:nvPr/>
        </p:nvSpPr>
        <p:spPr bwMode="auto">
          <a:xfrm>
            <a:off x="6310314" y="3500439"/>
            <a:ext cx="1676400" cy="366713"/>
          </a:xfrm>
          <a:prstGeom prst="rect">
            <a:avLst/>
          </a:prstGeom>
          <a:noFill/>
          <a:ln w="9525">
            <a:noFill/>
            <a:miter lim="800000"/>
            <a:headEnd/>
            <a:tailEnd/>
          </a:ln>
          <a:effectLst/>
        </p:spPr>
        <p:txBody>
          <a:bodyPr>
            <a:spAutoFit/>
          </a:bodyPr>
          <a:lstStyle/>
          <a:p>
            <a:pPr>
              <a:spcBef>
                <a:spcPct val="50000"/>
              </a:spcBef>
            </a:pPr>
            <a:r>
              <a:rPr lang="en-US" altLang="zh-CN" dirty="0"/>
              <a:t>PD</a:t>
            </a:r>
            <a:r>
              <a:rPr lang="zh-CN" altLang="en-US" dirty="0"/>
              <a:t>与晶体粘接</a:t>
            </a:r>
          </a:p>
        </p:txBody>
      </p:sp>
      <p:pic>
        <p:nvPicPr>
          <p:cNvPr id="98313" name="Picture 9"/>
          <p:cNvPicPr>
            <a:picLocks noChangeAspect="1" noChangeArrowheads="1"/>
          </p:cNvPicPr>
          <p:nvPr/>
        </p:nvPicPr>
        <p:blipFill>
          <a:blip r:embed="rId5"/>
          <a:srcRect/>
          <a:stretch>
            <a:fillRect/>
          </a:stretch>
        </p:blipFill>
        <p:spPr bwMode="auto">
          <a:xfrm>
            <a:off x="1666846" y="4357694"/>
            <a:ext cx="1943577" cy="1785950"/>
          </a:xfrm>
          <a:prstGeom prst="rect">
            <a:avLst/>
          </a:prstGeom>
          <a:noFill/>
          <a:ln w="9525">
            <a:noFill/>
            <a:miter lim="800000"/>
            <a:headEnd/>
            <a:tailEnd/>
          </a:ln>
          <a:effectLst/>
        </p:spPr>
      </p:pic>
      <p:pic>
        <p:nvPicPr>
          <p:cNvPr id="98314" name="Picture 10"/>
          <p:cNvPicPr>
            <a:picLocks noChangeAspect="1" noChangeArrowheads="1"/>
          </p:cNvPicPr>
          <p:nvPr/>
        </p:nvPicPr>
        <p:blipFill>
          <a:blip r:embed="rId6">
            <a:lum bright="30000" contrast="12000"/>
          </a:blip>
          <a:srcRect/>
          <a:stretch>
            <a:fillRect/>
          </a:stretch>
        </p:blipFill>
        <p:spPr bwMode="auto">
          <a:xfrm>
            <a:off x="3667109" y="4357694"/>
            <a:ext cx="1982095" cy="1785950"/>
          </a:xfrm>
          <a:prstGeom prst="rect">
            <a:avLst/>
          </a:prstGeom>
          <a:noFill/>
          <a:ln w="9525">
            <a:noFill/>
            <a:miter lim="800000"/>
            <a:headEnd/>
            <a:tailEnd/>
          </a:ln>
        </p:spPr>
      </p:pic>
      <p:pic>
        <p:nvPicPr>
          <p:cNvPr id="98315" name="Picture 11"/>
          <p:cNvPicPr>
            <a:picLocks noChangeAspect="1" noChangeArrowheads="1"/>
          </p:cNvPicPr>
          <p:nvPr/>
        </p:nvPicPr>
        <p:blipFill>
          <a:blip r:embed="rId7">
            <a:lum bright="6000"/>
          </a:blip>
          <a:srcRect/>
          <a:stretch>
            <a:fillRect/>
          </a:stretch>
        </p:blipFill>
        <p:spPr bwMode="auto">
          <a:xfrm>
            <a:off x="5738810" y="4357694"/>
            <a:ext cx="1928826" cy="1785950"/>
          </a:xfrm>
          <a:prstGeom prst="rect">
            <a:avLst/>
          </a:prstGeom>
          <a:noFill/>
          <a:ln w="9525">
            <a:noFill/>
            <a:miter lim="800000"/>
            <a:headEnd/>
            <a:tailEnd/>
          </a:ln>
        </p:spPr>
      </p:pic>
      <p:sp>
        <p:nvSpPr>
          <p:cNvPr id="98316" name="Text Box 12"/>
          <p:cNvSpPr txBox="1">
            <a:spLocks noChangeArrowheads="1"/>
          </p:cNvSpPr>
          <p:nvPr/>
        </p:nvSpPr>
        <p:spPr bwMode="auto">
          <a:xfrm>
            <a:off x="3267044" y="6262688"/>
            <a:ext cx="1143000" cy="366712"/>
          </a:xfrm>
          <a:prstGeom prst="rect">
            <a:avLst/>
          </a:prstGeom>
          <a:noFill/>
          <a:ln w="9525">
            <a:noFill/>
            <a:miter lim="800000"/>
            <a:headEnd/>
            <a:tailEnd/>
          </a:ln>
          <a:effectLst/>
        </p:spPr>
        <p:txBody>
          <a:bodyPr>
            <a:spAutoFit/>
          </a:bodyPr>
          <a:lstStyle/>
          <a:p>
            <a:pPr>
              <a:spcBef>
                <a:spcPct val="50000"/>
              </a:spcBef>
            </a:pPr>
            <a:r>
              <a:rPr lang="zh-CN" altLang="en-US"/>
              <a:t>底板安装</a:t>
            </a:r>
          </a:p>
        </p:txBody>
      </p:sp>
      <p:sp>
        <p:nvSpPr>
          <p:cNvPr id="98317" name="Text Box 13"/>
          <p:cNvSpPr txBox="1">
            <a:spLocks noChangeArrowheads="1"/>
          </p:cNvSpPr>
          <p:nvPr/>
        </p:nvSpPr>
        <p:spPr bwMode="auto">
          <a:xfrm>
            <a:off x="6024562" y="6215083"/>
            <a:ext cx="1143000" cy="366713"/>
          </a:xfrm>
          <a:prstGeom prst="rect">
            <a:avLst/>
          </a:prstGeom>
          <a:noFill/>
          <a:ln w="9525">
            <a:noFill/>
            <a:miter lim="800000"/>
            <a:headEnd/>
            <a:tailEnd/>
          </a:ln>
          <a:effectLst/>
        </p:spPr>
        <p:txBody>
          <a:bodyPr>
            <a:spAutoFit/>
          </a:bodyPr>
          <a:lstStyle/>
          <a:p>
            <a:pPr>
              <a:spcBef>
                <a:spcPct val="50000"/>
              </a:spcBef>
            </a:pPr>
            <a:r>
              <a:rPr lang="zh-CN" altLang="en-US" dirty="0"/>
              <a:t>前放安装</a:t>
            </a:r>
          </a:p>
        </p:txBody>
      </p:sp>
      <p:pic>
        <p:nvPicPr>
          <p:cNvPr id="98318" name="Picture 14"/>
          <p:cNvPicPr>
            <a:picLocks noChangeAspect="1" noChangeArrowheads="1"/>
          </p:cNvPicPr>
          <p:nvPr/>
        </p:nvPicPr>
        <p:blipFill>
          <a:blip r:embed="rId8"/>
          <a:srcRect/>
          <a:stretch>
            <a:fillRect/>
          </a:stretch>
        </p:blipFill>
        <p:spPr bwMode="auto">
          <a:xfrm>
            <a:off x="1604760" y="1421455"/>
            <a:ext cx="1981200" cy="1927225"/>
          </a:xfrm>
          <a:prstGeom prst="rect">
            <a:avLst/>
          </a:prstGeom>
          <a:noFill/>
          <a:ln w="9525">
            <a:noFill/>
            <a:miter lim="800000"/>
            <a:headEnd/>
            <a:tailEnd/>
          </a:ln>
          <a:effectLst/>
        </p:spPr>
      </p:pic>
      <p:sp>
        <p:nvSpPr>
          <p:cNvPr id="98319" name="Text Box 15"/>
          <p:cNvSpPr txBox="1">
            <a:spLocks noChangeArrowheads="1"/>
          </p:cNvSpPr>
          <p:nvPr/>
        </p:nvSpPr>
        <p:spPr bwMode="auto">
          <a:xfrm>
            <a:off x="1881158" y="3429001"/>
            <a:ext cx="1143000" cy="366713"/>
          </a:xfrm>
          <a:prstGeom prst="rect">
            <a:avLst/>
          </a:prstGeom>
          <a:noFill/>
          <a:ln w="9525">
            <a:noFill/>
            <a:miter lim="800000"/>
            <a:headEnd/>
            <a:tailEnd/>
          </a:ln>
          <a:effectLst/>
        </p:spPr>
        <p:txBody>
          <a:bodyPr>
            <a:spAutoFit/>
          </a:bodyPr>
          <a:lstStyle/>
          <a:p>
            <a:pPr>
              <a:spcBef>
                <a:spcPct val="50000"/>
              </a:spcBef>
            </a:pPr>
            <a:r>
              <a:rPr lang="zh-CN" altLang="en-US" dirty="0"/>
              <a:t>晶体打孔</a:t>
            </a:r>
          </a:p>
        </p:txBody>
      </p:sp>
      <p:pic>
        <p:nvPicPr>
          <p:cNvPr id="16" name="Picture 3"/>
          <p:cNvPicPr>
            <a:picLocks noChangeAspect="1" noChangeArrowheads="1"/>
          </p:cNvPicPr>
          <p:nvPr/>
        </p:nvPicPr>
        <p:blipFill>
          <a:blip r:embed="rId9" cstate="print"/>
          <a:srcRect/>
          <a:stretch>
            <a:fillRect/>
          </a:stretch>
        </p:blipFill>
        <p:spPr bwMode="auto">
          <a:xfrm>
            <a:off x="7875116" y="4286256"/>
            <a:ext cx="2696579" cy="2000264"/>
          </a:xfrm>
          <a:prstGeom prst="rect">
            <a:avLst/>
          </a:prstGeom>
          <a:noFill/>
          <a:ln w="9525">
            <a:noFill/>
            <a:miter lim="800000"/>
            <a:headEnd/>
            <a:tailEnd/>
          </a:ln>
        </p:spPr>
      </p:pic>
      <p:sp>
        <p:nvSpPr>
          <p:cNvPr id="17" name="灯片编号占位符 5"/>
          <p:cNvSpPr>
            <a:spLocks noGrp="1"/>
          </p:cNvSpPr>
          <p:nvPr>
            <p:ph type="sldNum" sz="quarter" idx="12"/>
          </p:nvPr>
        </p:nvSpPr>
        <p:spPr>
          <a:xfrm>
            <a:off x="8310578" y="6400800"/>
            <a:ext cx="2133600" cy="457200"/>
          </a:xfrm>
        </p:spPr>
        <p:txBody>
          <a:bodyPr/>
          <a:lstStyle/>
          <a:p>
            <a:pPr>
              <a:defRPr/>
            </a:pPr>
            <a:fld id="{77674D57-BEE8-444F-B18D-481A92343105}" type="slidenum">
              <a:rPr lang="en-US" altLang="zh-CN"/>
              <a:pPr>
                <a:defRPr/>
              </a:pPr>
              <a:t>92</a:t>
            </a:fld>
            <a:endParaRPr lang="en-US" altLang="zh-CN" dirty="0"/>
          </a:p>
        </p:txBody>
      </p:sp>
      <p:sp>
        <p:nvSpPr>
          <p:cNvPr id="3" name="标题 2">
            <a:extLst>
              <a:ext uri="{FF2B5EF4-FFF2-40B4-BE49-F238E27FC236}">
                <a16:creationId xmlns:a16="http://schemas.microsoft.com/office/drawing/2014/main" id="{F48F6738-FADB-43EE-A30C-95B19B43D25D}"/>
              </a:ext>
            </a:extLst>
          </p:cNvPr>
          <p:cNvSpPr>
            <a:spLocks noGrp="1"/>
          </p:cNvSpPr>
          <p:nvPr>
            <p:ph type="title"/>
          </p:nvPr>
        </p:nvSpPr>
        <p:spPr/>
        <p:txBody>
          <a:bodyPr/>
          <a:lstStyle/>
          <a:p>
            <a:r>
              <a:rPr lang="en-US" altLang="zh-CN" dirty="0" err="1"/>
              <a:t>CsI</a:t>
            </a:r>
            <a:r>
              <a:rPr lang="en-US" altLang="zh-CN" dirty="0"/>
              <a:t>(Tl)</a:t>
            </a:r>
            <a:r>
              <a:rPr lang="zh-CN" altLang="en-US" dirty="0"/>
              <a:t>晶体探测器单元制作</a:t>
            </a:r>
          </a:p>
        </p:txBody>
      </p:sp>
    </p:spTree>
    <p:extLst>
      <p:ext uri="{BB962C8B-B14F-4D97-AF65-F5344CB8AC3E}">
        <p14:creationId xmlns:p14="http://schemas.microsoft.com/office/powerpoint/2010/main" val="292384055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A0478C0-728B-4FE3-BCF2-D810595C6F62}"/>
              </a:ext>
            </a:extLst>
          </p:cNvPr>
          <p:cNvSpPr>
            <a:spLocks noGrp="1"/>
          </p:cNvSpPr>
          <p:nvPr>
            <p:ph type="title"/>
          </p:nvPr>
        </p:nvSpPr>
        <p:spPr/>
        <p:txBody>
          <a:bodyPr/>
          <a:lstStyle/>
          <a:p>
            <a:r>
              <a:rPr lang="zh-CN" altLang="en-US" dirty="0"/>
              <a:t>量能器的安装</a:t>
            </a:r>
          </a:p>
        </p:txBody>
      </p:sp>
      <p:sp>
        <p:nvSpPr>
          <p:cNvPr id="11" name="灯片编号占位符 3"/>
          <p:cNvSpPr>
            <a:spLocks noGrp="1"/>
          </p:cNvSpPr>
          <p:nvPr>
            <p:ph type="sldNum" sz="quarter" idx="12"/>
          </p:nvPr>
        </p:nvSpPr>
        <p:spPr/>
        <p:txBody>
          <a:bodyPr/>
          <a:lstStyle/>
          <a:p>
            <a:pPr>
              <a:defRPr/>
            </a:pPr>
            <a:fld id="{FE27A3EA-4FA9-4670-B5BF-43866B4F17DC}" type="slidenum">
              <a:rPr lang="en-US" altLang="zh-CN"/>
              <a:pPr>
                <a:defRPr/>
              </a:pPr>
              <a:t>93</a:t>
            </a:fld>
            <a:endParaRPr lang="en-US" altLang="zh-CN"/>
          </a:p>
        </p:txBody>
      </p:sp>
      <p:sp>
        <p:nvSpPr>
          <p:cNvPr id="15368" name="Rectangle 3"/>
          <p:cNvSpPr>
            <a:spLocks noChangeArrowheads="1"/>
          </p:cNvSpPr>
          <p:nvPr/>
        </p:nvSpPr>
        <p:spPr bwMode="auto">
          <a:xfrm>
            <a:off x="6400800" y="6172201"/>
            <a:ext cx="2863850" cy="366713"/>
          </a:xfrm>
          <a:prstGeom prst="rect">
            <a:avLst/>
          </a:prstGeom>
          <a:noFill/>
          <a:ln w="9525">
            <a:noFill/>
            <a:miter lim="800000"/>
            <a:headEnd/>
            <a:tailEnd/>
          </a:ln>
        </p:spPr>
        <p:txBody>
          <a:bodyPr wrap="none">
            <a:spAutoFit/>
          </a:bodyPr>
          <a:lstStyle/>
          <a:p>
            <a:r>
              <a:rPr lang="en-US" altLang="zh-CN" b="1" dirty="0">
                <a:solidFill>
                  <a:srgbClr val="FF6600"/>
                </a:solidFill>
                <a:latin typeface="Arial" pitchFamily="34" charset="0"/>
              </a:rPr>
              <a:t>No gap between crystals</a:t>
            </a:r>
          </a:p>
        </p:txBody>
      </p:sp>
      <p:sp>
        <p:nvSpPr>
          <p:cNvPr id="15369" name="Rectangle 4"/>
          <p:cNvSpPr>
            <a:spLocks noChangeArrowheads="1"/>
          </p:cNvSpPr>
          <p:nvPr/>
        </p:nvSpPr>
        <p:spPr bwMode="auto">
          <a:xfrm>
            <a:off x="2486591" y="6204852"/>
            <a:ext cx="2546350" cy="366713"/>
          </a:xfrm>
          <a:prstGeom prst="rect">
            <a:avLst/>
          </a:prstGeom>
          <a:noFill/>
          <a:ln w="9525">
            <a:noFill/>
            <a:miter lim="800000"/>
            <a:headEnd/>
            <a:tailEnd/>
          </a:ln>
        </p:spPr>
        <p:txBody>
          <a:bodyPr wrap="none">
            <a:spAutoFit/>
          </a:bodyPr>
          <a:lstStyle/>
          <a:p>
            <a:r>
              <a:rPr lang="en-US" altLang="zh-CN" b="1" dirty="0">
                <a:solidFill>
                  <a:schemeClr val="accent6">
                    <a:lumMod val="75000"/>
                  </a:schemeClr>
                </a:solidFill>
                <a:latin typeface="Arial" pitchFamily="34" charset="0"/>
              </a:rPr>
              <a:t>EMC endcap installed</a:t>
            </a:r>
          </a:p>
        </p:txBody>
      </p:sp>
      <p:graphicFrame>
        <p:nvGraphicFramePr>
          <p:cNvPr id="15362" name="Object 5"/>
          <p:cNvGraphicFramePr>
            <a:graphicFrameLocks noChangeAspect="1"/>
          </p:cNvGraphicFramePr>
          <p:nvPr/>
        </p:nvGraphicFramePr>
        <p:xfrm>
          <a:off x="2286000" y="1295401"/>
          <a:ext cx="3200400" cy="2206625"/>
        </p:xfrm>
        <a:graphic>
          <a:graphicData uri="http://schemas.openxmlformats.org/presentationml/2006/ole">
            <mc:AlternateContent xmlns:mc="http://schemas.openxmlformats.org/markup-compatibility/2006">
              <mc:Choice xmlns:v="urn:schemas-microsoft-com:vml" Requires="v">
                <p:oleObj spid="_x0000_s114101" name="Photo Editor 照片" r:id="rId3" imgW="3591426" imgH="2476190" progId="">
                  <p:embed/>
                </p:oleObj>
              </mc:Choice>
              <mc:Fallback>
                <p:oleObj name="Photo Editor 照片" r:id="rId3" imgW="3591426" imgH="2476190" progId="">
                  <p:embed/>
                  <p:pic>
                    <p:nvPicPr>
                      <p:cNvPr id="1536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95401"/>
                        <a:ext cx="320040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70" name="Rectangle 6"/>
          <p:cNvSpPr>
            <a:spLocks noChangeArrowheads="1"/>
          </p:cNvSpPr>
          <p:nvPr/>
        </p:nvSpPr>
        <p:spPr bwMode="auto">
          <a:xfrm>
            <a:off x="2791846" y="3092450"/>
            <a:ext cx="2566988" cy="336550"/>
          </a:xfrm>
          <a:prstGeom prst="rect">
            <a:avLst/>
          </a:prstGeom>
          <a:solidFill>
            <a:srgbClr val="FFFFCC"/>
          </a:solidFill>
          <a:ln w="9525">
            <a:noFill/>
            <a:miter lim="800000"/>
            <a:headEnd/>
            <a:tailEnd/>
          </a:ln>
        </p:spPr>
        <p:txBody>
          <a:bodyPr wrap="none">
            <a:spAutoFit/>
          </a:bodyPr>
          <a:lstStyle/>
          <a:p>
            <a:r>
              <a:rPr lang="en-US" altLang="zh-CN" sz="1600" b="1" dirty="0">
                <a:solidFill>
                  <a:srgbClr val="FF6600"/>
                </a:solidFill>
                <a:latin typeface="Arial" pitchFamily="34" charset="0"/>
              </a:rPr>
              <a:t>Moving from Base board</a:t>
            </a:r>
          </a:p>
        </p:txBody>
      </p:sp>
      <p:graphicFrame>
        <p:nvGraphicFramePr>
          <p:cNvPr id="15363" name="Object 7"/>
          <p:cNvGraphicFramePr>
            <a:graphicFrameLocks noChangeAspect="1"/>
          </p:cNvGraphicFramePr>
          <p:nvPr/>
        </p:nvGraphicFramePr>
        <p:xfrm>
          <a:off x="6248400" y="3886200"/>
          <a:ext cx="3505200" cy="2343150"/>
        </p:xfrm>
        <a:graphic>
          <a:graphicData uri="http://schemas.openxmlformats.org/presentationml/2006/ole">
            <mc:AlternateContent xmlns:mc="http://schemas.openxmlformats.org/markup-compatibility/2006">
              <mc:Choice xmlns:v="urn:schemas-microsoft-com:vml" Requires="v">
                <p:oleObj spid="_x0000_s114102" name="Photo Editor 照片" r:id="rId5" imgW="4076190" imgH="2723810" progId="">
                  <p:embed/>
                </p:oleObj>
              </mc:Choice>
              <mc:Fallback>
                <p:oleObj name="Photo Editor 照片" r:id="rId5" imgW="4076190" imgH="2723810" progId="">
                  <p:embed/>
                  <p:pic>
                    <p:nvPicPr>
                      <p:cNvPr id="1536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886200"/>
                        <a:ext cx="35052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4" name="Object 8"/>
          <p:cNvGraphicFramePr>
            <a:graphicFrameLocks noChangeAspect="1"/>
          </p:cNvGraphicFramePr>
          <p:nvPr>
            <p:extLst/>
          </p:nvPr>
        </p:nvGraphicFramePr>
        <p:xfrm>
          <a:off x="2181791" y="3916362"/>
          <a:ext cx="3429000" cy="2312988"/>
        </p:xfrm>
        <a:graphic>
          <a:graphicData uri="http://schemas.openxmlformats.org/presentationml/2006/ole">
            <mc:AlternateContent xmlns:mc="http://schemas.openxmlformats.org/markup-compatibility/2006">
              <mc:Choice xmlns:v="urn:schemas-microsoft-com:vml" Requires="v">
                <p:oleObj spid="_x0000_s114103" name="Photo Editor 照片" r:id="rId7" imgW="4123810" imgH="2781688" progId="">
                  <p:embed/>
                </p:oleObj>
              </mc:Choice>
              <mc:Fallback>
                <p:oleObj name="Photo Editor 照片" r:id="rId7" imgW="4123810" imgH="2781688" progId="">
                  <p:embed/>
                  <p:pic>
                    <p:nvPicPr>
                      <p:cNvPr id="15364"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1791" y="3916362"/>
                        <a:ext cx="34290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5" name="Object 9"/>
          <p:cNvGraphicFramePr>
            <a:graphicFrameLocks noChangeAspect="1"/>
          </p:cNvGraphicFramePr>
          <p:nvPr/>
        </p:nvGraphicFramePr>
        <p:xfrm>
          <a:off x="6172200" y="1371600"/>
          <a:ext cx="3352800" cy="2420938"/>
        </p:xfrm>
        <a:graphic>
          <a:graphicData uri="http://schemas.openxmlformats.org/presentationml/2006/ole">
            <mc:AlternateContent xmlns:mc="http://schemas.openxmlformats.org/markup-compatibility/2006">
              <mc:Choice xmlns:v="urn:schemas-microsoft-com:vml" Requires="v">
                <p:oleObj spid="_x0000_s114104" name="Photo Editor 照片" r:id="rId9" imgW="4038095" imgH="2914286" progId="">
                  <p:embed/>
                </p:oleObj>
              </mc:Choice>
              <mc:Fallback>
                <p:oleObj name="Photo Editor 照片" r:id="rId9" imgW="4038095" imgH="2914286" progId="">
                  <p:embed/>
                  <p:pic>
                    <p:nvPicPr>
                      <p:cNvPr id="15365"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1371600"/>
                        <a:ext cx="3352800"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71" name="Rectangle 10"/>
          <p:cNvSpPr>
            <a:spLocks noChangeArrowheads="1"/>
          </p:cNvSpPr>
          <p:nvPr/>
        </p:nvSpPr>
        <p:spPr bwMode="auto">
          <a:xfrm>
            <a:off x="6926722" y="1388577"/>
            <a:ext cx="2482850" cy="366713"/>
          </a:xfrm>
          <a:prstGeom prst="rect">
            <a:avLst/>
          </a:prstGeom>
          <a:solidFill>
            <a:srgbClr val="FFFFCC"/>
          </a:solidFill>
          <a:ln w="9525">
            <a:noFill/>
            <a:miter lim="800000"/>
            <a:headEnd/>
            <a:tailEnd/>
          </a:ln>
        </p:spPr>
        <p:txBody>
          <a:bodyPr>
            <a:spAutoFit/>
          </a:bodyPr>
          <a:lstStyle/>
          <a:p>
            <a:r>
              <a:rPr lang="en-US" altLang="zh-CN" b="1" dirty="0">
                <a:solidFill>
                  <a:srgbClr val="FF6600"/>
                </a:solidFill>
                <a:latin typeface="Arial" pitchFamily="34" charset="0"/>
              </a:rPr>
              <a:t>Installing</a:t>
            </a:r>
            <a:r>
              <a:rPr lang="en-US" altLang="zh-CN" dirty="0">
                <a:solidFill>
                  <a:srgbClr val="FF6600"/>
                </a:solidFill>
                <a:latin typeface="Arial" pitchFamily="34" charset="0"/>
              </a:rPr>
              <a:t> </a:t>
            </a:r>
            <a:r>
              <a:rPr lang="en-US" altLang="zh-CN" b="1" dirty="0">
                <a:solidFill>
                  <a:srgbClr val="FF6600"/>
                </a:solidFill>
                <a:latin typeface="Arial" pitchFamily="34" charset="0"/>
              </a:rPr>
              <a:t>Barrel EMC</a:t>
            </a:r>
          </a:p>
        </p:txBody>
      </p:sp>
    </p:spTree>
    <p:extLst>
      <p:ext uri="{BB962C8B-B14F-4D97-AF65-F5344CB8AC3E}">
        <p14:creationId xmlns:p14="http://schemas.microsoft.com/office/powerpoint/2010/main" val="3101383934"/>
      </p:ext>
    </p:extLst>
  </p:cSld>
  <p:clrMapOvr>
    <a:masterClrMapping/>
  </p:clrMapOvr>
  <p:transition advTm="51808"/>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灯片编号占位符 5"/>
          <p:cNvSpPr>
            <a:spLocks noGrp="1"/>
          </p:cNvSpPr>
          <p:nvPr>
            <p:ph type="sldNum" sz="quarter" idx="12"/>
          </p:nvPr>
        </p:nvSpPr>
        <p:spPr>
          <a:noFill/>
        </p:spPr>
        <p:txBody>
          <a:bodyPr/>
          <a:lstStyle/>
          <a:p>
            <a:fld id="{9707A35D-8ECD-466D-AD2E-96A2617569CB}" type="slidenum">
              <a:rPr lang="zh-CN" altLang="en-US" smtClean="0"/>
              <a:pPr/>
              <a:t>94</a:t>
            </a:fld>
            <a:endParaRPr lang="en-US" altLang="zh-CN"/>
          </a:p>
        </p:txBody>
      </p:sp>
      <p:sp>
        <p:nvSpPr>
          <p:cNvPr id="57347" name="Rectangle 2"/>
          <p:cNvSpPr>
            <a:spLocks noGrp="1" noChangeArrowheads="1"/>
          </p:cNvSpPr>
          <p:nvPr>
            <p:ph type="body" idx="1"/>
          </p:nvPr>
        </p:nvSpPr>
        <p:spPr>
          <a:xfrm>
            <a:off x="1648744" y="3817269"/>
            <a:ext cx="4787900" cy="2312541"/>
          </a:xfrm>
        </p:spPr>
        <p:txBody>
          <a:bodyPr>
            <a:normAutofit/>
          </a:bodyPr>
          <a:lstStyle/>
          <a:p>
            <a:pPr eaLnBrk="1" hangingPunct="1">
              <a:lnSpc>
                <a:spcPct val="90000"/>
              </a:lnSpc>
              <a:buFontTx/>
              <a:buNone/>
            </a:pPr>
            <a:endParaRPr lang="en-US" altLang="zh-CN" sz="2000" b="1" dirty="0">
              <a:latin typeface="楷体_GB2312" pitchFamily="49" charset="-122"/>
              <a:ea typeface="楷体_GB2312" pitchFamily="49" charset="-122"/>
            </a:endParaRPr>
          </a:p>
          <a:p>
            <a:pPr>
              <a:lnSpc>
                <a:spcPct val="90000"/>
              </a:lnSpc>
            </a:pPr>
            <a:r>
              <a:rPr lang="zh-CN" altLang="en-US" sz="2400" dirty="0">
                <a:latin typeface="楷体_GB2312" pitchFamily="49" charset="-122"/>
                <a:ea typeface="楷体_GB2312" pitchFamily="49" charset="-122"/>
              </a:rPr>
              <a:t>能量簇团寻找</a:t>
            </a:r>
            <a:endParaRPr lang="en-US" altLang="zh-CN" sz="2400" dirty="0">
              <a:latin typeface="楷体_GB2312" pitchFamily="49" charset="-122"/>
              <a:ea typeface="楷体_GB2312" pitchFamily="49" charset="-122"/>
            </a:endParaRPr>
          </a:p>
          <a:p>
            <a:pPr marL="457200" lvl="1" indent="0">
              <a:lnSpc>
                <a:spcPct val="90000"/>
              </a:lnSpc>
              <a:buNone/>
            </a:pPr>
            <a:r>
              <a:rPr lang="zh-CN" altLang="en-US" sz="2000" dirty="0">
                <a:latin typeface="楷体_GB2312" pitchFamily="49" charset="-122"/>
                <a:ea typeface="楷体_GB2312" pitchFamily="49" charset="-122"/>
              </a:rPr>
              <a:t>一系列能量沉积大于某个阈值的相邻晶体的集合。</a:t>
            </a:r>
          </a:p>
        </p:txBody>
      </p:sp>
      <p:pic>
        <p:nvPicPr>
          <p:cNvPr id="57350" name="Picture 6" descr="桶部相邻晶体"/>
          <p:cNvPicPr>
            <a:picLocks noChangeAspect="1" noChangeArrowheads="1"/>
          </p:cNvPicPr>
          <p:nvPr/>
        </p:nvPicPr>
        <p:blipFill>
          <a:blip r:embed="rId3" cstate="print"/>
          <a:srcRect/>
          <a:stretch>
            <a:fillRect/>
          </a:stretch>
        </p:blipFill>
        <p:spPr bwMode="auto">
          <a:xfrm>
            <a:off x="6409017" y="3870015"/>
            <a:ext cx="2204316" cy="2058633"/>
          </a:xfrm>
          <a:prstGeom prst="rect">
            <a:avLst/>
          </a:prstGeom>
          <a:noFill/>
          <a:ln w="9525">
            <a:noFill/>
            <a:miter lim="800000"/>
            <a:headEnd/>
            <a:tailEnd/>
          </a:ln>
        </p:spPr>
      </p:pic>
      <p:pic>
        <p:nvPicPr>
          <p:cNvPr id="57351" name="Picture 7" descr="端盖相邻晶体"/>
          <p:cNvPicPr>
            <a:picLocks noChangeAspect="1" noChangeArrowheads="1"/>
          </p:cNvPicPr>
          <p:nvPr/>
        </p:nvPicPr>
        <p:blipFill>
          <a:blip r:embed="rId4" cstate="print"/>
          <a:srcRect/>
          <a:stretch>
            <a:fillRect/>
          </a:stretch>
        </p:blipFill>
        <p:spPr bwMode="auto">
          <a:xfrm>
            <a:off x="8711758" y="3913980"/>
            <a:ext cx="1979612" cy="1955800"/>
          </a:xfrm>
          <a:prstGeom prst="rect">
            <a:avLst/>
          </a:prstGeom>
          <a:noFill/>
          <a:ln w="9525">
            <a:noFill/>
            <a:miter lim="800000"/>
            <a:headEnd/>
            <a:tailEnd/>
          </a:ln>
        </p:spPr>
      </p:pic>
      <p:sp>
        <p:nvSpPr>
          <p:cNvPr id="57352" name="Text Box 8"/>
          <p:cNvSpPr txBox="1">
            <a:spLocks noChangeArrowheads="1"/>
          </p:cNvSpPr>
          <p:nvPr/>
        </p:nvSpPr>
        <p:spPr bwMode="auto">
          <a:xfrm>
            <a:off x="6557741" y="5808156"/>
            <a:ext cx="1873250" cy="336550"/>
          </a:xfrm>
          <a:prstGeom prst="rect">
            <a:avLst/>
          </a:prstGeom>
          <a:solidFill>
            <a:srgbClr val="FFCC99"/>
          </a:solidFill>
          <a:ln w="9525">
            <a:noFill/>
            <a:miter lim="800000"/>
            <a:headEnd/>
            <a:tailEnd/>
          </a:ln>
        </p:spPr>
        <p:txBody>
          <a:bodyPr>
            <a:spAutoFit/>
          </a:bodyPr>
          <a:lstStyle/>
          <a:p>
            <a:pPr algn="ctr">
              <a:spcBef>
                <a:spcPct val="50000"/>
              </a:spcBef>
            </a:pPr>
            <a:r>
              <a:rPr lang="zh-CN" altLang="en-US" sz="1600" b="1" dirty="0">
                <a:latin typeface="Arial" pitchFamily="34" charset="0"/>
                <a:ea typeface="楷体_GB2312" pitchFamily="49" charset="-122"/>
              </a:rPr>
              <a:t>桶部相邻晶体定义</a:t>
            </a:r>
          </a:p>
        </p:txBody>
      </p:sp>
      <p:sp>
        <p:nvSpPr>
          <p:cNvPr id="57353" name="Text Box 9"/>
          <p:cNvSpPr txBox="1">
            <a:spLocks noChangeArrowheads="1"/>
          </p:cNvSpPr>
          <p:nvPr/>
        </p:nvSpPr>
        <p:spPr bwMode="auto">
          <a:xfrm>
            <a:off x="8847417" y="5793259"/>
            <a:ext cx="1871662" cy="336550"/>
          </a:xfrm>
          <a:prstGeom prst="rect">
            <a:avLst/>
          </a:prstGeom>
          <a:solidFill>
            <a:srgbClr val="FFCC99"/>
          </a:solidFill>
          <a:ln w="9525">
            <a:noFill/>
            <a:miter lim="800000"/>
            <a:headEnd/>
            <a:tailEnd/>
          </a:ln>
        </p:spPr>
        <p:txBody>
          <a:bodyPr>
            <a:spAutoFit/>
          </a:bodyPr>
          <a:lstStyle/>
          <a:p>
            <a:pPr algn="ctr">
              <a:spcBef>
                <a:spcPct val="50000"/>
              </a:spcBef>
            </a:pPr>
            <a:r>
              <a:rPr lang="zh-CN" altLang="en-US" sz="1600" b="1">
                <a:latin typeface="Arial" pitchFamily="34" charset="0"/>
                <a:ea typeface="楷体_GB2312" pitchFamily="49" charset="-122"/>
              </a:rPr>
              <a:t>端盖相邻晶体定义</a:t>
            </a:r>
          </a:p>
        </p:txBody>
      </p:sp>
      <p:sp>
        <p:nvSpPr>
          <p:cNvPr id="3" name="标题 2">
            <a:extLst>
              <a:ext uri="{FF2B5EF4-FFF2-40B4-BE49-F238E27FC236}">
                <a16:creationId xmlns:a16="http://schemas.microsoft.com/office/drawing/2014/main" id="{6999DBAA-4986-4CCC-B2F5-6E713F181B8C}"/>
              </a:ext>
            </a:extLst>
          </p:cNvPr>
          <p:cNvSpPr>
            <a:spLocks noGrp="1"/>
          </p:cNvSpPr>
          <p:nvPr>
            <p:ph type="title"/>
          </p:nvPr>
        </p:nvSpPr>
        <p:spPr/>
        <p:txBody>
          <a:bodyPr>
            <a:normAutofit/>
          </a:bodyPr>
          <a:lstStyle/>
          <a:p>
            <a:r>
              <a:rPr lang="en-US" altLang="zh-CN" dirty="0"/>
              <a:t>EMC</a:t>
            </a:r>
            <a:r>
              <a:rPr lang="zh-CN" altLang="en-US" dirty="0"/>
              <a:t>重建</a:t>
            </a:r>
          </a:p>
        </p:txBody>
      </p:sp>
      <p:pic>
        <p:nvPicPr>
          <p:cNvPr id="10" name="Picture 5" descr="pi0cluster1">
            <a:extLst>
              <a:ext uri="{FF2B5EF4-FFF2-40B4-BE49-F238E27FC236}">
                <a16:creationId xmlns:a16="http://schemas.microsoft.com/office/drawing/2014/main" id="{B5E157E6-ADF7-BC49-83DB-068A8952EF60}"/>
              </a:ext>
            </a:extLst>
          </p:cNvPr>
          <p:cNvPicPr>
            <a:picLocks noChangeAspect="1" noChangeArrowheads="1"/>
          </p:cNvPicPr>
          <p:nvPr/>
        </p:nvPicPr>
        <p:blipFill>
          <a:blip r:embed="rId5" cstate="print"/>
          <a:srcRect/>
          <a:stretch>
            <a:fillRect/>
          </a:stretch>
        </p:blipFill>
        <p:spPr bwMode="auto">
          <a:xfrm>
            <a:off x="6924334" y="1454150"/>
            <a:ext cx="3600450" cy="2365375"/>
          </a:xfrm>
          <a:prstGeom prst="rect">
            <a:avLst/>
          </a:prstGeom>
          <a:noFill/>
          <a:ln w="9525">
            <a:noFill/>
            <a:miter lim="800000"/>
            <a:headEnd/>
            <a:tailEnd/>
          </a:ln>
        </p:spPr>
      </p:pic>
      <p:pic>
        <p:nvPicPr>
          <p:cNvPr id="11" name="Picture 6">
            <a:extLst>
              <a:ext uri="{FF2B5EF4-FFF2-40B4-BE49-F238E27FC236}">
                <a16:creationId xmlns:a16="http://schemas.microsoft.com/office/drawing/2014/main" id="{EC0291A5-3A47-544C-A5DF-2744B4ED5EC8}"/>
              </a:ext>
            </a:extLst>
          </p:cNvPr>
          <p:cNvPicPr>
            <a:picLocks noChangeAspect="1" noChangeArrowheads="1"/>
          </p:cNvPicPr>
          <p:nvPr/>
        </p:nvPicPr>
        <p:blipFill>
          <a:blip r:embed="rId6" cstate="print"/>
          <a:srcRect/>
          <a:stretch>
            <a:fillRect/>
          </a:stretch>
        </p:blipFill>
        <p:spPr bwMode="auto">
          <a:xfrm>
            <a:off x="1631950" y="1557338"/>
            <a:ext cx="5138738" cy="1611312"/>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24080" y="1039319"/>
            <a:ext cx="4042792" cy="2729406"/>
          </a:xfrm>
        </p:spPr>
        <p:txBody>
          <a:bodyPr>
            <a:normAutofit/>
          </a:bodyPr>
          <a:lstStyle/>
          <a:p>
            <a:r>
              <a:rPr lang="zh-CN" altLang="en-US" sz="2400" dirty="0"/>
              <a:t>种子：局域最大</a:t>
            </a:r>
            <a:endParaRPr lang="en-US" altLang="zh-CN" sz="2400" dirty="0"/>
          </a:p>
          <a:p>
            <a:r>
              <a:rPr lang="zh-CN" altLang="en-US" sz="2400" dirty="0"/>
              <a:t>如果只有一个种子，只有一个簇射</a:t>
            </a:r>
            <a:endParaRPr lang="en-US" altLang="zh-CN" sz="2400" dirty="0"/>
          </a:p>
          <a:p>
            <a:r>
              <a:rPr lang="zh-CN" altLang="en-US" sz="2400" dirty="0"/>
              <a:t>如果存在多个种子，存在多个簇射，每个晶体对多个簇射都有贡献。</a:t>
            </a:r>
          </a:p>
        </p:txBody>
      </p:sp>
      <p:sp>
        <p:nvSpPr>
          <p:cNvPr id="4" name="灯片编号占位符 3"/>
          <p:cNvSpPr>
            <a:spLocks noGrp="1"/>
          </p:cNvSpPr>
          <p:nvPr>
            <p:ph type="sldNum" sz="quarter" idx="12"/>
          </p:nvPr>
        </p:nvSpPr>
        <p:spPr/>
        <p:txBody>
          <a:bodyPr/>
          <a:lstStyle/>
          <a:p>
            <a:fld id="{800CA662-5FAD-46C7-A701-EE608B1F36D3}" type="slidenum">
              <a:rPr lang="zh-CN" altLang="en-US" smtClean="0"/>
              <a:t>95</a:t>
            </a:fld>
            <a:endParaRPr lang="zh-CN" altLang="en-US"/>
          </a:p>
        </p:txBody>
      </p:sp>
      <p:grpSp>
        <p:nvGrpSpPr>
          <p:cNvPr id="5" name="Group 10"/>
          <p:cNvGrpSpPr>
            <a:grpSpLocks/>
          </p:cNvGrpSpPr>
          <p:nvPr/>
        </p:nvGrpSpPr>
        <p:grpSpPr bwMode="auto">
          <a:xfrm>
            <a:off x="1981201" y="1066800"/>
            <a:ext cx="3641725" cy="5341938"/>
            <a:chOff x="3275" y="482"/>
            <a:chExt cx="2294" cy="3365"/>
          </a:xfrm>
        </p:grpSpPr>
        <p:grpSp>
          <p:nvGrpSpPr>
            <p:cNvPr id="6" name="Group 11"/>
            <p:cNvGrpSpPr>
              <a:grpSpLocks/>
            </p:cNvGrpSpPr>
            <p:nvPr/>
          </p:nvGrpSpPr>
          <p:grpSpPr bwMode="auto">
            <a:xfrm>
              <a:off x="3275" y="2102"/>
              <a:ext cx="2281" cy="343"/>
              <a:chOff x="3275" y="2102"/>
              <a:chExt cx="2281" cy="343"/>
            </a:xfrm>
          </p:grpSpPr>
          <p:sp>
            <p:nvSpPr>
              <p:cNvPr id="26" name="AutoShape 12"/>
              <p:cNvSpPr>
                <a:spLocks noChangeArrowheads="1"/>
              </p:cNvSpPr>
              <p:nvPr/>
            </p:nvSpPr>
            <p:spPr bwMode="gray">
              <a:xfrm>
                <a:off x="3275" y="2102"/>
                <a:ext cx="1049" cy="339"/>
              </a:xfrm>
              <a:prstGeom prst="roundRect">
                <a:avLst>
                  <a:gd name="adj" fmla="val 50000"/>
                </a:avLst>
              </a:prstGeom>
              <a:gradFill rotWithShape="1">
                <a:gsLst>
                  <a:gs pos="0">
                    <a:schemeClr val="accent2">
                      <a:gamma/>
                      <a:shade val="36078"/>
                      <a:invGamma/>
                    </a:schemeClr>
                  </a:gs>
                  <a:gs pos="50000">
                    <a:schemeClr val="accent2"/>
                  </a:gs>
                  <a:gs pos="100000">
                    <a:schemeClr val="accent2">
                      <a:gamma/>
                      <a:shade val="36078"/>
                      <a:invGamma/>
                    </a:schemeClr>
                  </a:gs>
                </a:gsLst>
                <a:lin ang="5400000" scaled="1"/>
              </a:gradFill>
              <a:ln>
                <a:noFill/>
              </a:ln>
              <a:effectLst>
                <a:outerShdw dist="40161" dir="4293903" algn="ctr" rotWithShape="0">
                  <a:srgbClr val="FFFFCC">
                    <a:alpha val="50000"/>
                  </a:srgbClr>
                </a:outerShdw>
              </a:effectLst>
              <a:extLst>
                <a:ext uri="{91240B29-F687-4F45-9708-019B960494DF}">
                  <a14:hiddenLine xmlns:a14="http://schemas.microsoft.com/office/drawing/2010/main" w="9525" algn="ctr">
                    <a:solidFill>
                      <a:srgbClr val="3366CC"/>
                    </a:solidFill>
                    <a:round/>
                    <a:headEnd/>
                    <a:tailEnd/>
                  </a14:hiddenLine>
                </a:ext>
              </a:extLst>
            </p:spPr>
            <p:txBody>
              <a:bodyPr wrap="none" anchor="ctr"/>
              <a:lstStyle/>
              <a:p>
                <a:endParaRPr lang="zh-CN" altLang="en-US"/>
              </a:p>
            </p:txBody>
          </p:sp>
          <p:grpSp>
            <p:nvGrpSpPr>
              <p:cNvPr id="27" name="Group 13"/>
              <p:cNvGrpSpPr>
                <a:grpSpLocks/>
              </p:cNvGrpSpPr>
              <p:nvPr/>
            </p:nvGrpSpPr>
            <p:grpSpPr bwMode="auto">
              <a:xfrm>
                <a:off x="3286" y="2121"/>
                <a:ext cx="1023" cy="303"/>
                <a:chOff x="3146" y="2248"/>
                <a:chExt cx="1023" cy="303"/>
              </a:xfrm>
            </p:grpSpPr>
            <p:sp>
              <p:nvSpPr>
                <p:cNvPr id="32" name="AutoShape 14"/>
                <p:cNvSpPr>
                  <a:spLocks noChangeArrowheads="1"/>
                </p:cNvSpPr>
                <p:nvPr/>
              </p:nvSpPr>
              <p:spPr bwMode="gray">
                <a:xfrm>
                  <a:off x="3146" y="2248"/>
                  <a:ext cx="1023" cy="303"/>
                </a:xfrm>
                <a:prstGeom prst="roundRect">
                  <a:avLst>
                    <a:gd name="adj" fmla="val 50000"/>
                  </a:avLst>
                </a:prstGeom>
                <a:gradFill rotWithShape="1">
                  <a:gsLst>
                    <a:gs pos="0">
                      <a:schemeClr val="hlink">
                        <a:alpha val="89999"/>
                      </a:schemeClr>
                    </a:gs>
                    <a:gs pos="50000">
                      <a:schemeClr val="hlink">
                        <a:gamma/>
                        <a:tint val="33725"/>
                        <a:invGamma/>
                      </a:schemeClr>
                    </a:gs>
                    <a:gs pos="100000">
                      <a:schemeClr val="hlink">
                        <a:alpha val="89999"/>
                      </a:scheme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33" name="Rectangle 15"/>
                <p:cNvSpPr>
                  <a:spLocks noChangeArrowheads="1"/>
                </p:cNvSpPr>
                <p:nvPr/>
              </p:nvSpPr>
              <p:spPr bwMode="gray">
                <a:xfrm>
                  <a:off x="3427" y="2292"/>
                  <a:ext cx="55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ClrTx/>
                    <a:buFontTx/>
                    <a:buNone/>
                  </a:pPr>
                  <a:r>
                    <a:rPr lang="en-US" altLang="zh-CN">
                      <a:solidFill>
                        <a:srgbClr val="1C1C1C"/>
                      </a:solidFill>
                      <a:latin typeface="Verdana" pitchFamily="34" charset="0"/>
                      <a:ea typeface="宋体" pitchFamily="2" charset="-122"/>
                    </a:rPr>
                    <a:t>seed1</a:t>
                  </a:r>
                </a:p>
              </p:txBody>
            </p:sp>
          </p:grpSp>
          <p:sp>
            <p:nvSpPr>
              <p:cNvPr id="28" name="AutoShape 16"/>
              <p:cNvSpPr>
                <a:spLocks noChangeArrowheads="1"/>
              </p:cNvSpPr>
              <p:nvPr/>
            </p:nvSpPr>
            <p:spPr bwMode="gray">
              <a:xfrm>
                <a:off x="4507" y="2106"/>
                <a:ext cx="1049" cy="339"/>
              </a:xfrm>
              <a:prstGeom prst="roundRect">
                <a:avLst>
                  <a:gd name="adj" fmla="val 50000"/>
                </a:avLst>
              </a:prstGeom>
              <a:gradFill rotWithShape="1">
                <a:gsLst>
                  <a:gs pos="0">
                    <a:schemeClr val="accent2">
                      <a:gamma/>
                      <a:shade val="36078"/>
                      <a:invGamma/>
                    </a:schemeClr>
                  </a:gs>
                  <a:gs pos="50000">
                    <a:schemeClr val="accent2"/>
                  </a:gs>
                  <a:gs pos="100000">
                    <a:schemeClr val="accent2">
                      <a:gamma/>
                      <a:shade val="36078"/>
                      <a:invGamma/>
                    </a:schemeClr>
                  </a:gs>
                </a:gsLst>
                <a:lin ang="5400000" scaled="1"/>
              </a:gradFill>
              <a:ln>
                <a:noFill/>
              </a:ln>
              <a:effectLst>
                <a:outerShdw dist="40161" dir="4293903" algn="ctr" rotWithShape="0">
                  <a:srgbClr val="FFFFCC">
                    <a:alpha val="50000"/>
                  </a:srgbClr>
                </a:outerShdw>
              </a:effectLst>
              <a:extLst>
                <a:ext uri="{91240B29-F687-4F45-9708-019B960494DF}">
                  <a14:hiddenLine xmlns:a14="http://schemas.microsoft.com/office/drawing/2010/main" w="9525" algn="ctr">
                    <a:solidFill>
                      <a:srgbClr val="3366CC"/>
                    </a:solidFill>
                    <a:round/>
                    <a:headEnd/>
                    <a:tailEnd/>
                  </a14:hiddenLine>
                </a:ext>
              </a:extLst>
            </p:spPr>
            <p:txBody>
              <a:bodyPr wrap="none" anchor="ctr"/>
              <a:lstStyle/>
              <a:p>
                <a:endParaRPr lang="zh-CN" altLang="en-US"/>
              </a:p>
            </p:txBody>
          </p:sp>
          <p:grpSp>
            <p:nvGrpSpPr>
              <p:cNvPr id="29" name="Group 17"/>
              <p:cNvGrpSpPr>
                <a:grpSpLocks/>
              </p:cNvGrpSpPr>
              <p:nvPr/>
            </p:nvGrpSpPr>
            <p:grpSpPr bwMode="auto">
              <a:xfrm>
                <a:off x="4518" y="2125"/>
                <a:ext cx="1023" cy="303"/>
                <a:chOff x="4378" y="2252"/>
                <a:chExt cx="1023" cy="303"/>
              </a:xfrm>
            </p:grpSpPr>
            <p:sp>
              <p:nvSpPr>
                <p:cNvPr id="30" name="AutoShape 18"/>
                <p:cNvSpPr>
                  <a:spLocks noChangeArrowheads="1"/>
                </p:cNvSpPr>
                <p:nvPr/>
              </p:nvSpPr>
              <p:spPr bwMode="gray">
                <a:xfrm>
                  <a:off x="4378" y="2252"/>
                  <a:ext cx="1023" cy="303"/>
                </a:xfrm>
                <a:prstGeom prst="roundRect">
                  <a:avLst>
                    <a:gd name="adj" fmla="val 50000"/>
                  </a:avLst>
                </a:prstGeom>
                <a:gradFill rotWithShape="1">
                  <a:gsLst>
                    <a:gs pos="0">
                      <a:schemeClr val="hlink">
                        <a:alpha val="89999"/>
                      </a:schemeClr>
                    </a:gs>
                    <a:gs pos="50000">
                      <a:schemeClr val="hlink">
                        <a:gamma/>
                        <a:tint val="33725"/>
                        <a:invGamma/>
                      </a:schemeClr>
                    </a:gs>
                    <a:gs pos="100000">
                      <a:schemeClr val="hlink">
                        <a:alpha val="89999"/>
                      </a:scheme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31" name="Rectangle 19"/>
                <p:cNvSpPr>
                  <a:spLocks noChangeArrowheads="1"/>
                </p:cNvSpPr>
                <p:nvPr/>
              </p:nvSpPr>
              <p:spPr bwMode="gray">
                <a:xfrm>
                  <a:off x="4659" y="2296"/>
                  <a:ext cx="55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ClrTx/>
                    <a:buFontTx/>
                    <a:buNone/>
                  </a:pPr>
                  <a:r>
                    <a:rPr lang="en-US" altLang="zh-CN">
                      <a:solidFill>
                        <a:srgbClr val="1C1C1C"/>
                      </a:solidFill>
                      <a:latin typeface="Verdana" pitchFamily="34" charset="0"/>
                      <a:ea typeface="宋体" pitchFamily="2" charset="-122"/>
                    </a:rPr>
                    <a:t>seed2</a:t>
                  </a:r>
                </a:p>
              </p:txBody>
            </p:sp>
          </p:grpSp>
        </p:grpSp>
        <p:sp>
          <p:nvSpPr>
            <p:cNvPr id="7" name="AutoShape 20"/>
            <p:cNvSpPr>
              <a:spLocks noChangeArrowheads="1"/>
            </p:cNvSpPr>
            <p:nvPr/>
          </p:nvSpPr>
          <p:spPr bwMode="gray">
            <a:xfrm>
              <a:off x="3288" y="3504"/>
              <a:ext cx="1049" cy="339"/>
            </a:xfrm>
            <a:prstGeom prst="roundRect">
              <a:avLst>
                <a:gd name="adj" fmla="val 50000"/>
              </a:avLst>
            </a:prstGeom>
            <a:gradFill rotWithShape="1">
              <a:gsLst>
                <a:gs pos="0">
                  <a:schemeClr val="accent2">
                    <a:gamma/>
                    <a:shade val="36078"/>
                    <a:invGamma/>
                  </a:schemeClr>
                </a:gs>
                <a:gs pos="50000">
                  <a:schemeClr val="accent2"/>
                </a:gs>
                <a:gs pos="100000">
                  <a:schemeClr val="accent2">
                    <a:gamma/>
                    <a:shade val="36078"/>
                    <a:invGamma/>
                  </a:schemeClr>
                </a:gs>
              </a:gsLst>
              <a:lin ang="5400000" scaled="1"/>
            </a:gradFill>
            <a:ln>
              <a:noFill/>
            </a:ln>
            <a:effectLst>
              <a:outerShdw dist="40161" dir="4293903" algn="ctr" rotWithShape="0">
                <a:srgbClr val="FFFFCC">
                  <a:alpha val="50000"/>
                </a:srgbClr>
              </a:outerShdw>
            </a:effectLst>
            <a:extLst>
              <a:ext uri="{91240B29-F687-4F45-9708-019B960494DF}">
                <a14:hiddenLine xmlns:a14="http://schemas.microsoft.com/office/drawing/2010/main" w="9525" algn="ctr">
                  <a:solidFill>
                    <a:srgbClr val="3366CC"/>
                  </a:solidFill>
                  <a:round/>
                  <a:headEnd/>
                  <a:tailEnd/>
                </a14:hiddenLine>
              </a:ext>
            </a:extLst>
          </p:spPr>
          <p:txBody>
            <a:bodyPr wrap="none" anchor="ctr"/>
            <a:lstStyle/>
            <a:p>
              <a:endParaRPr lang="zh-CN" altLang="en-US"/>
            </a:p>
          </p:txBody>
        </p:sp>
        <p:sp>
          <p:nvSpPr>
            <p:cNvPr id="8" name="AutoShape 21"/>
            <p:cNvSpPr>
              <a:spLocks noChangeArrowheads="1"/>
            </p:cNvSpPr>
            <p:nvPr/>
          </p:nvSpPr>
          <p:spPr bwMode="gray">
            <a:xfrm>
              <a:off x="3301" y="3523"/>
              <a:ext cx="1023" cy="303"/>
            </a:xfrm>
            <a:prstGeom prst="roundRect">
              <a:avLst>
                <a:gd name="adj" fmla="val 50000"/>
              </a:avLst>
            </a:prstGeom>
            <a:gradFill rotWithShape="1">
              <a:gsLst>
                <a:gs pos="0">
                  <a:schemeClr val="hlink">
                    <a:alpha val="89999"/>
                  </a:schemeClr>
                </a:gs>
                <a:gs pos="50000">
                  <a:schemeClr val="hlink">
                    <a:gamma/>
                    <a:tint val="33725"/>
                    <a:invGamma/>
                  </a:schemeClr>
                </a:gs>
                <a:gs pos="100000">
                  <a:schemeClr val="hlink">
                    <a:alpha val="89999"/>
                  </a:scheme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9" name="Rectangle 22"/>
            <p:cNvSpPr>
              <a:spLocks noChangeArrowheads="1"/>
            </p:cNvSpPr>
            <p:nvPr/>
          </p:nvSpPr>
          <p:spPr bwMode="gray">
            <a:xfrm>
              <a:off x="3492" y="3567"/>
              <a:ext cx="7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ClrTx/>
                <a:buFontTx/>
                <a:buNone/>
              </a:pPr>
              <a:r>
                <a:rPr lang="en-US" altLang="zh-CN">
                  <a:solidFill>
                    <a:srgbClr val="1C1C1C"/>
                  </a:solidFill>
                  <a:latin typeface="Verdana" pitchFamily="34" charset="0"/>
                  <a:ea typeface="宋体" pitchFamily="2" charset="-122"/>
                </a:rPr>
                <a:t>shower1</a:t>
              </a:r>
            </a:p>
          </p:txBody>
        </p:sp>
        <p:sp>
          <p:nvSpPr>
            <p:cNvPr id="10" name="AutoShape 23"/>
            <p:cNvSpPr>
              <a:spLocks noChangeArrowheads="1"/>
            </p:cNvSpPr>
            <p:nvPr/>
          </p:nvSpPr>
          <p:spPr bwMode="gray">
            <a:xfrm>
              <a:off x="4520" y="3508"/>
              <a:ext cx="1049" cy="339"/>
            </a:xfrm>
            <a:prstGeom prst="roundRect">
              <a:avLst>
                <a:gd name="adj" fmla="val 50000"/>
              </a:avLst>
            </a:prstGeom>
            <a:gradFill rotWithShape="1">
              <a:gsLst>
                <a:gs pos="0">
                  <a:schemeClr val="accent2">
                    <a:gamma/>
                    <a:shade val="36078"/>
                    <a:invGamma/>
                  </a:schemeClr>
                </a:gs>
                <a:gs pos="50000">
                  <a:schemeClr val="accent2"/>
                </a:gs>
                <a:gs pos="100000">
                  <a:schemeClr val="accent2">
                    <a:gamma/>
                    <a:shade val="36078"/>
                    <a:invGamma/>
                  </a:schemeClr>
                </a:gs>
              </a:gsLst>
              <a:lin ang="5400000" scaled="1"/>
            </a:gradFill>
            <a:ln>
              <a:noFill/>
            </a:ln>
            <a:effectLst>
              <a:outerShdw dist="40161" dir="4293903" algn="ctr" rotWithShape="0">
                <a:srgbClr val="FFFFCC">
                  <a:alpha val="50000"/>
                </a:srgbClr>
              </a:outerShdw>
            </a:effectLst>
            <a:extLst>
              <a:ext uri="{91240B29-F687-4F45-9708-019B960494DF}">
                <a14:hiddenLine xmlns:a14="http://schemas.microsoft.com/office/drawing/2010/main" w="9525" algn="ctr">
                  <a:solidFill>
                    <a:srgbClr val="3366CC"/>
                  </a:solidFill>
                  <a:round/>
                  <a:headEnd/>
                  <a:tailEnd/>
                </a14:hiddenLine>
              </a:ext>
            </a:extLst>
          </p:spPr>
          <p:txBody>
            <a:bodyPr wrap="none" anchor="ctr"/>
            <a:lstStyle/>
            <a:p>
              <a:endParaRPr lang="zh-CN" altLang="en-US"/>
            </a:p>
          </p:txBody>
        </p:sp>
        <p:sp>
          <p:nvSpPr>
            <p:cNvPr id="11" name="AutoShape 24"/>
            <p:cNvSpPr>
              <a:spLocks noChangeArrowheads="1"/>
            </p:cNvSpPr>
            <p:nvPr/>
          </p:nvSpPr>
          <p:spPr bwMode="gray">
            <a:xfrm>
              <a:off x="4533" y="3527"/>
              <a:ext cx="1023" cy="303"/>
            </a:xfrm>
            <a:prstGeom prst="roundRect">
              <a:avLst>
                <a:gd name="adj" fmla="val 50000"/>
              </a:avLst>
            </a:prstGeom>
            <a:gradFill rotWithShape="1">
              <a:gsLst>
                <a:gs pos="0">
                  <a:schemeClr val="hlink">
                    <a:alpha val="89999"/>
                  </a:schemeClr>
                </a:gs>
                <a:gs pos="50000">
                  <a:schemeClr val="hlink">
                    <a:gamma/>
                    <a:tint val="33725"/>
                    <a:invGamma/>
                  </a:schemeClr>
                </a:gs>
                <a:gs pos="100000">
                  <a:schemeClr val="hlink">
                    <a:alpha val="89999"/>
                  </a:scheme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2" name="Rectangle 25"/>
            <p:cNvSpPr>
              <a:spLocks noChangeArrowheads="1"/>
            </p:cNvSpPr>
            <p:nvPr/>
          </p:nvSpPr>
          <p:spPr bwMode="gray">
            <a:xfrm>
              <a:off x="4724" y="3571"/>
              <a:ext cx="7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ClrTx/>
                <a:buFontTx/>
                <a:buNone/>
              </a:pPr>
              <a:r>
                <a:rPr lang="en-US" altLang="zh-CN">
                  <a:solidFill>
                    <a:srgbClr val="1C1C1C"/>
                  </a:solidFill>
                  <a:latin typeface="Verdana" pitchFamily="34" charset="0"/>
                  <a:ea typeface="宋体" pitchFamily="2" charset="-122"/>
                </a:rPr>
                <a:t>shower2</a:t>
              </a:r>
            </a:p>
          </p:txBody>
        </p:sp>
        <p:sp>
          <p:nvSpPr>
            <p:cNvPr id="13" name="AutoShape 26"/>
            <p:cNvSpPr>
              <a:spLocks noChangeArrowheads="1"/>
            </p:cNvSpPr>
            <p:nvPr/>
          </p:nvSpPr>
          <p:spPr bwMode="auto">
            <a:xfrm>
              <a:off x="4332" y="907"/>
              <a:ext cx="181" cy="363"/>
            </a:xfrm>
            <a:prstGeom prst="downArrow">
              <a:avLst>
                <a:gd name="adj1" fmla="val 50000"/>
                <a:gd name="adj2" fmla="val 50138"/>
              </a:avLst>
            </a:prstGeom>
            <a:gradFill rotWithShape="1">
              <a:gsLst>
                <a:gs pos="0">
                  <a:schemeClr val="folHlink">
                    <a:alpha val="49001"/>
                  </a:schemeClr>
                </a:gs>
                <a:gs pos="100000">
                  <a:schemeClr val="folHlink">
                    <a:gamma/>
                    <a:shade val="46275"/>
                    <a:invGamma/>
                  </a:schemeClr>
                </a:gs>
              </a:gsLst>
              <a:lin ang="5400000" scaled="1"/>
            </a:gra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4" name="AutoShape 27"/>
            <p:cNvSpPr>
              <a:spLocks noChangeArrowheads="1"/>
            </p:cNvSpPr>
            <p:nvPr/>
          </p:nvSpPr>
          <p:spPr bwMode="auto">
            <a:xfrm>
              <a:off x="3787" y="482"/>
              <a:ext cx="1270" cy="409"/>
            </a:xfrm>
            <a:prstGeom prst="roundRect">
              <a:avLst>
                <a:gd name="adj" fmla="val 16667"/>
              </a:avLst>
            </a:prstGeom>
            <a:solidFill>
              <a:schemeClr val="accent1">
                <a:lumMod val="60000"/>
                <a:lumOff val="40000"/>
                <a:alpha val="89999"/>
              </a:schemeClr>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Rectangle 28"/>
            <p:cNvSpPr>
              <a:spLocks noChangeArrowheads="1"/>
            </p:cNvSpPr>
            <p:nvPr/>
          </p:nvSpPr>
          <p:spPr bwMode="gray">
            <a:xfrm>
              <a:off x="4057" y="520"/>
              <a:ext cx="77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buClrTx/>
                <a:buFontTx/>
                <a:buNone/>
              </a:pPr>
              <a:r>
                <a:rPr lang="en-US" altLang="zh-CN" sz="2400">
                  <a:solidFill>
                    <a:srgbClr val="1C1C1C"/>
                  </a:solidFill>
                  <a:latin typeface="Verdana" pitchFamily="34" charset="0"/>
                  <a:ea typeface="宋体" pitchFamily="2" charset="-122"/>
                </a:rPr>
                <a:t>cluster</a:t>
              </a:r>
            </a:p>
          </p:txBody>
        </p:sp>
        <p:sp>
          <p:nvSpPr>
            <p:cNvPr id="16" name="AutoShape 29"/>
            <p:cNvSpPr>
              <a:spLocks noChangeArrowheads="1"/>
            </p:cNvSpPr>
            <p:nvPr/>
          </p:nvSpPr>
          <p:spPr bwMode="auto">
            <a:xfrm>
              <a:off x="3667" y="1292"/>
              <a:ext cx="1497" cy="544"/>
            </a:xfrm>
            <a:prstGeom prst="diamond">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Text Box 30"/>
            <p:cNvSpPr txBox="1">
              <a:spLocks noChangeArrowheads="1"/>
            </p:cNvSpPr>
            <p:nvPr/>
          </p:nvSpPr>
          <p:spPr bwMode="auto">
            <a:xfrm>
              <a:off x="3969" y="1411"/>
              <a:ext cx="90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ClrTx/>
                <a:buFontTx/>
                <a:buNone/>
              </a:pPr>
              <a:r>
                <a:rPr lang="en-US" altLang="zh-CN" sz="2000">
                  <a:latin typeface="Times New Roman" pitchFamily="18" charset="0"/>
                  <a:ea typeface="宋体" pitchFamily="2" charset="-122"/>
                </a:rPr>
                <a:t>seed finding</a:t>
              </a:r>
            </a:p>
          </p:txBody>
        </p:sp>
        <p:sp>
          <p:nvSpPr>
            <p:cNvPr id="18" name="AutoShape 31"/>
            <p:cNvSpPr>
              <a:spLocks noChangeArrowheads="1"/>
            </p:cNvSpPr>
            <p:nvPr/>
          </p:nvSpPr>
          <p:spPr bwMode="auto">
            <a:xfrm rot="1477716">
              <a:off x="3969" y="1745"/>
              <a:ext cx="181" cy="363"/>
            </a:xfrm>
            <a:prstGeom prst="downArrow">
              <a:avLst>
                <a:gd name="adj1" fmla="val 50000"/>
                <a:gd name="adj2" fmla="val 50138"/>
              </a:avLst>
            </a:prstGeom>
            <a:gradFill rotWithShape="1">
              <a:gsLst>
                <a:gs pos="0">
                  <a:schemeClr val="folHlink">
                    <a:alpha val="49001"/>
                  </a:schemeClr>
                </a:gs>
                <a:gs pos="100000">
                  <a:schemeClr val="folHlink">
                    <a:gamma/>
                    <a:shade val="46275"/>
                    <a:invGamma/>
                  </a:schemeClr>
                </a:gs>
              </a:gsLst>
              <a:lin ang="5400000" scaled="1"/>
            </a:gra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19" name="AutoShape 32"/>
            <p:cNvSpPr>
              <a:spLocks noChangeArrowheads="1"/>
            </p:cNvSpPr>
            <p:nvPr/>
          </p:nvSpPr>
          <p:spPr bwMode="auto">
            <a:xfrm rot="-1397794">
              <a:off x="4740" y="1745"/>
              <a:ext cx="181" cy="363"/>
            </a:xfrm>
            <a:prstGeom prst="downArrow">
              <a:avLst>
                <a:gd name="adj1" fmla="val 50000"/>
                <a:gd name="adj2" fmla="val 50138"/>
              </a:avLst>
            </a:prstGeom>
            <a:gradFill rotWithShape="1">
              <a:gsLst>
                <a:gs pos="0">
                  <a:schemeClr val="folHlink">
                    <a:alpha val="49001"/>
                  </a:schemeClr>
                </a:gs>
                <a:gs pos="100000">
                  <a:schemeClr val="folHlink">
                    <a:gamma/>
                    <a:shade val="46275"/>
                    <a:invGamma/>
                  </a:schemeClr>
                </a:gs>
              </a:gsLst>
              <a:lin ang="5400000" scaled="1"/>
            </a:gra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20" name="AutoShape 33"/>
            <p:cNvSpPr>
              <a:spLocks noChangeArrowheads="1"/>
            </p:cNvSpPr>
            <p:nvPr/>
          </p:nvSpPr>
          <p:spPr bwMode="auto">
            <a:xfrm rot="-1777497">
              <a:off x="3923" y="2463"/>
              <a:ext cx="181" cy="363"/>
            </a:xfrm>
            <a:prstGeom prst="downArrow">
              <a:avLst>
                <a:gd name="adj1" fmla="val 50000"/>
                <a:gd name="adj2" fmla="val 50138"/>
              </a:avLst>
            </a:prstGeom>
            <a:gradFill rotWithShape="1">
              <a:gsLst>
                <a:gs pos="0">
                  <a:schemeClr val="folHlink">
                    <a:alpha val="49001"/>
                  </a:schemeClr>
                </a:gs>
                <a:gs pos="100000">
                  <a:schemeClr val="folHlink">
                    <a:gamma/>
                    <a:shade val="46275"/>
                    <a:invGamma/>
                  </a:schemeClr>
                </a:gs>
              </a:gsLst>
              <a:lin ang="5400000" scaled="1"/>
            </a:gra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21" name="AutoShape 34"/>
            <p:cNvSpPr>
              <a:spLocks noChangeArrowheads="1"/>
            </p:cNvSpPr>
            <p:nvPr/>
          </p:nvSpPr>
          <p:spPr bwMode="auto">
            <a:xfrm>
              <a:off x="3696" y="2713"/>
              <a:ext cx="1497" cy="544"/>
            </a:xfrm>
            <a:prstGeom prst="diamond">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2" name="Text Box 35"/>
            <p:cNvSpPr txBox="1">
              <a:spLocks noChangeArrowheads="1"/>
            </p:cNvSpPr>
            <p:nvPr/>
          </p:nvSpPr>
          <p:spPr bwMode="auto">
            <a:xfrm>
              <a:off x="3923" y="2840"/>
              <a:ext cx="10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ClrTx/>
                <a:buFontTx/>
                <a:buNone/>
              </a:pPr>
              <a:r>
                <a:rPr lang="en-US" altLang="zh-CN" sz="2000">
                  <a:latin typeface="Times New Roman" pitchFamily="18" charset="0"/>
                  <a:ea typeface="宋体" pitchFamily="2" charset="-122"/>
                </a:rPr>
                <a:t>splitting</a:t>
              </a:r>
            </a:p>
          </p:txBody>
        </p:sp>
        <p:sp>
          <p:nvSpPr>
            <p:cNvPr id="23" name="AutoShape 36"/>
            <p:cNvSpPr>
              <a:spLocks noChangeArrowheads="1"/>
            </p:cNvSpPr>
            <p:nvPr/>
          </p:nvSpPr>
          <p:spPr bwMode="auto">
            <a:xfrm rot="1477716">
              <a:off x="3998" y="3159"/>
              <a:ext cx="181" cy="363"/>
            </a:xfrm>
            <a:prstGeom prst="downArrow">
              <a:avLst>
                <a:gd name="adj1" fmla="val 50000"/>
                <a:gd name="adj2" fmla="val 50138"/>
              </a:avLst>
            </a:prstGeom>
            <a:gradFill rotWithShape="1">
              <a:gsLst>
                <a:gs pos="0">
                  <a:schemeClr val="folHlink">
                    <a:alpha val="49001"/>
                  </a:schemeClr>
                </a:gs>
                <a:gs pos="100000">
                  <a:schemeClr val="folHlink">
                    <a:gamma/>
                    <a:shade val="46275"/>
                    <a:invGamma/>
                  </a:schemeClr>
                </a:gs>
              </a:gsLst>
              <a:lin ang="5400000" scaled="1"/>
            </a:gra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24" name="AutoShape 37"/>
            <p:cNvSpPr>
              <a:spLocks noChangeArrowheads="1"/>
            </p:cNvSpPr>
            <p:nvPr/>
          </p:nvSpPr>
          <p:spPr bwMode="auto">
            <a:xfrm rot="-1397794">
              <a:off x="4769" y="3159"/>
              <a:ext cx="181" cy="363"/>
            </a:xfrm>
            <a:prstGeom prst="downArrow">
              <a:avLst>
                <a:gd name="adj1" fmla="val 50000"/>
                <a:gd name="adj2" fmla="val 50138"/>
              </a:avLst>
            </a:prstGeom>
            <a:gradFill rotWithShape="1">
              <a:gsLst>
                <a:gs pos="0">
                  <a:schemeClr val="folHlink">
                    <a:alpha val="49001"/>
                  </a:schemeClr>
                </a:gs>
                <a:gs pos="100000">
                  <a:schemeClr val="folHlink">
                    <a:gamma/>
                    <a:shade val="46275"/>
                    <a:invGamma/>
                  </a:schemeClr>
                </a:gs>
              </a:gsLst>
              <a:lin ang="5400000" scaled="1"/>
            </a:gra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25" name="AutoShape 38"/>
            <p:cNvSpPr>
              <a:spLocks noChangeArrowheads="1"/>
            </p:cNvSpPr>
            <p:nvPr/>
          </p:nvSpPr>
          <p:spPr bwMode="auto">
            <a:xfrm rot="1477716">
              <a:off x="4748" y="2465"/>
              <a:ext cx="181" cy="363"/>
            </a:xfrm>
            <a:prstGeom prst="downArrow">
              <a:avLst>
                <a:gd name="adj1" fmla="val 50000"/>
                <a:gd name="adj2" fmla="val 50138"/>
              </a:avLst>
            </a:prstGeom>
            <a:gradFill rotWithShape="1">
              <a:gsLst>
                <a:gs pos="0">
                  <a:schemeClr val="folHlink">
                    <a:alpha val="49001"/>
                  </a:schemeClr>
                </a:gs>
                <a:gs pos="100000">
                  <a:schemeClr val="folHlink">
                    <a:gamma/>
                    <a:shade val="46275"/>
                    <a:invGamma/>
                  </a:schemeClr>
                </a:gs>
              </a:gsLst>
              <a:lin ang="5400000" scaled="1"/>
            </a:gra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grpSp>
      <p:grpSp>
        <p:nvGrpSpPr>
          <p:cNvPr id="34" name="Group 4"/>
          <p:cNvGrpSpPr>
            <a:grpSpLocks/>
          </p:cNvGrpSpPr>
          <p:nvPr/>
        </p:nvGrpSpPr>
        <p:grpSpPr bwMode="auto">
          <a:xfrm>
            <a:off x="6264275" y="3791130"/>
            <a:ext cx="3810000" cy="2546350"/>
            <a:chOff x="340" y="2387"/>
            <a:chExt cx="2400" cy="1604"/>
          </a:xfrm>
        </p:grpSpPr>
        <p:grpSp>
          <p:nvGrpSpPr>
            <p:cNvPr id="35" name="Group 5"/>
            <p:cNvGrpSpPr>
              <a:grpSpLocks/>
            </p:cNvGrpSpPr>
            <p:nvPr/>
          </p:nvGrpSpPr>
          <p:grpSpPr bwMode="auto">
            <a:xfrm>
              <a:off x="340" y="2387"/>
              <a:ext cx="2400" cy="1604"/>
              <a:chOff x="2928" y="1742"/>
              <a:chExt cx="2400" cy="1604"/>
            </a:xfrm>
          </p:grpSpPr>
          <p:pic>
            <p:nvPicPr>
              <p:cNvPr id="38" name="Picture 6" descr="pi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 y="1742"/>
                <a:ext cx="2400" cy="1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Rectangle 7"/>
              <p:cNvSpPr>
                <a:spLocks noChangeArrowheads="1"/>
              </p:cNvSpPr>
              <p:nvPr/>
            </p:nvSpPr>
            <p:spPr bwMode="auto">
              <a:xfrm>
                <a:off x="2943" y="1761"/>
                <a:ext cx="1452"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36" name="AutoShape 8"/>
            <p:cNvSpPr>
              <a:spLocks/>
            </p:cNvSpPr>
            <p:nvPr/>
          </p:nvSpPr>
          <p:spPr bwMode="auto">
            <a:xfrm>
              <a:off x="521" y="2442"/>
              <a:ext cx="406" cy="267"/>
            </a:xfrm>
            <a:prstGeom prst="borderCallout1">
              <a:avLst>
                <a:gd name="adj1" fmla="val 26968"/>
                <a:gd name="adj2" fmla="val 111824"/>
                <a:gd name="adj3" fmla="val 153185"/>
                <a:gd name="adj4" fmla="val 189903"/>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altLang="zh-CN">
                  <a:latin typeface="Times New Roman" pitchFamily="18" charset="0"/>
                  <a:ea typeface="宋体" pitchFamily="2" charset="-122"/>
                </a:rPr>
                <a:t>seed</a:t>
              </a:r>
            </a:p>
          </p:txBody>
        </p:sp>
        <p:sp>
          <p:nvSpPr>
            <p:cNvPr id="37" name="AutoShape 9"/>
            <p:cNvSpPr>
              <a:spLocks/>
            </p:cNvSpPr>
            <p:nvPr/>
          </p:nvSpPr>
          <p:spPr bwMode="auto">
            <a:xfrm>
              <a:off x="2242" y="2487"/>
              <a:ext cx="406" cy="267"/>
            </a:xfrm>
            <a:prstGeom prst="borderCallout1">
              <a:avLst>
                <a:gd name="adj1" fmla="val 26968"/>
                <a:gd name="adj2" fmla="val -11824"/>
                <a:gd name="adj3" fmla="val 156931"/>
                <a:gd name="adj4" fmla="val -4606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altLang="zh-CN">
                  <a:latin typeface="Times New Roman" pitchFamily="18" charset="0"/>
                  <a:ea typeface="宋体" pitchFamily="2" charset="-122"/>
                </a:rPr>
                <a:t>seed</a:t>
              </a:r>
            </a:p>
          </p:txBody>
        </p:sp>
      </p:grpSp>
      <p:sp>
        <p:nvSpPr>
          <p:cNvPr id="41" name="标题 40">
            <a:extLst>
              <a:ext uri="{FF2B5EF4-FFF2-40B4-BE49-F238E27FC236}">
                <a16:creationId xmlns:a16="http://schemas.microsoft.com/office/drawing/2014/main" id="{3449BE8F-1DAD-4BB2-911A-51DD261A736D}"/>
              </a:ext>
            </a:extLst>
          </p:cNvPr>
          <p:cNvSpPr>
            <a:spLocks noGrp="1"/>
          </p:cNvSpPr>
          <p:nvPr>
            <p:ph type="title"/>
          </p:nvPr>
        </p:nvSpPr>
        <p:spPr/>
        <p:txBody>
          <a:bodyPr/>
          <a:lstStyle/>
          <a:p>
            <a:r>
              <a:rPr lang="zh-CN" altLang="en-US" dirty="0"/>
              <a:t>簇团的劈裂</a:t>
            </a:r>
          </a:p>
        </p:txBody>
      </p:sp>
    </p:spTree>
    <p:extLst>
      <p:ext uri="{BB962C8B-B14F-4D97-AF65-F5344CB8AC3E}">
        <p14:creationId xmlns:p14="http://schemas.microsoft.com/office/powerpoint/2010/main" val="40765431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B57E-0953-E448-AD75-6BEFFE71848F}"/>
              </a:ext>
            </a:extLst>
          </p:cNvPr>
          <p:cNvSpPr>
            <a:spLocks noGrp="1"/>
          </p:cNvSpPr>
          <p:nvPr>
            <p:ph type="title"/>
          </p:nvPr>
        </p:nvSpPr>
        <p:spPr/>
        <p:txBody>
          <a:bodyPr/>
          <a:lstStyle/>
          <a:p>
            <a:r>
              <a:rPr lang="zh-CN" altLang="en-US" dirty="0"/>
              <a:t>簇射能量计算</a:t>
            </a:r>
            <a:endParaRPr lang="en-US" dirty="0"/>
          </a:p>
        </p:txBody>
      </p:sp>
      <p:sp>
        <p:nvSpPr>
          <p:cNvPr id="3" name="Content Placeholder 2">
            <a:extLst>
              <a:ext uri="{FF2B5EF4-FFF2-40B4-BE49-F238E27FC236}">
                <a16:creationId xmlns:a16="http://schemas.microsoft.com/office/drawing/2014/main" id="{09B0BF59-AC6A-D343-BF44-3A57DBB03743}"/>
              </a:ext>
            </a:extLst>
          </p:cNvPr>
          <p:cNvSpPr>
            <a:spLocks noGrp="1"/>
          </p:cNvSpPr>
          <p:nvPr>
            <p:ph idx="1"/>
          </p:nvPr>
        </p:nvSpPr>
        <p:spPr/>
        <p:txBody>
          <a:bodyPr>
            <a:normAutofit/>
          </a:bodyPr>
          <a:lstStyle/>
          <a:p>
            <a:r>
              <a:rPr lang="zh-CN" altLang="en-US" sz="2400" dirty="0"/>
              <a:t>对簇射中所有晶体能量求和就得到了簇射的能量。不过参与求和的晶体数越多，簇射所包含的噪声也越多，这样会降低能量分辨。由于电磁簇射能量沉积比较集中，通常表示为种子周围</a:t>
            </a:r>
            <a:r>
              <a:rPr lang="en-US" altLang="zh-CN" sz="2400" dirty="0"/>
              <a:t>9</a:t>
            </a:r>
            <a:r>
              <a:rPr lang="zh-CN" altLang="en-US" sz="2400" dirty="0"/>
              <a:t>块晶体能量求和，称为</a:t>
            </a:r>
            <a:r>
              <a:rPr lang="en-US" altLang="zh-CN" sz="2400" dirty="0"/>
              <a:t>e3×3</a:t>
            </a:r>
            <a:r>
              <a:rPr lang="zh-CN" altLang="en-US" sz="2400" dirty="0"/>
              <a:t>；或</a:t>
            </a:r>
            <a:r>
              <a:rPr lang="en-US" altLang="zh-CN" sz="2400" dirty="0"/>
              <a:t>25</a:t>
            </a:r>
            <a:r>
              <a:rPr lang="zh-CN" altLang="en-US" sz="2400" dirty="0"/>
              <a:t>块晶体能量求和，称为</a:t>
            </a:r>
            <a:r>
              <a:rPr lang="en-US" altLang="zh-CN" sz="2400" dirty="0"/>
              <a:t>e5×5</a:t>
            </a:r>
            <a:r>
              <a:rPr lang="zh-CN" altLang="en-US" sz="2400" dirty="0"/>
              <a:t>。根据</a:t>
            </a:r>
            <a:r>
              <a:rPr lang="en-US" altLang="zh-CN" sz="2400" dirty="0"/>
              <a:t>BESIII</a:t>
            </a:r>
            <a:r>
              <a:rPr lang="zh-CN" altLang="en-US" sz="2400" dirty="0"/>
              <a:t>实际的噪声水平，目前默认采用</a:t>
            </a:r>
            <a:r>
              <a:rPr lang="en-US" altLang="zh-CN" sz="2400" dirty="0"/>
              <a:t>e5×5</a:t>
            </a:r>
            <a:r>
              <a:rPr lang="zh-CN" altLang="en-US" sz="2400" dirty="0"/>
              <a:t>作为簇射的能量。</a:t>
            </a:r>
          </a:p>
        </p:txBody>
      </p:sp>
      <p:sp>
        <p:nvSpPr>
          <p:cNvPr id="4" name="Slide Number Placeholder 3">
            <a:extLst>
              <a:ext uri="{FF2B5EF4-FFF2-40B4-BE49-F238E27FC236}">
                <a16:creationId xmlns:a16="http://schemas.microsoft.com/office/drawing/2014/main" id="{B9DA0467-9FC0-1141-8864-2036BEF3DE83}"/>
              </a:ext>
            </a:extLst>
          </p:cNvPr>
          <p:cNvSpPr>
            <a:spLocks noGrp="1"/>
          </p:cNvSpPr>
          <p:nvPr>
            <p:ph type="sldNum" sz="quarter" idx="12"/>
          </p:nvPr>
        </p:nvSpPr>
        <p:spPr/>
        <p:txBody>
          <a:bodyPr/>
          <a:lstStyle/>
          <a:p>
            <a:fld id="{0C913308-F349-4B6D-A68A-DD1791B4A57B}" type="slidenum">
              <a:rPr lang="zh-CN" altLang="en-US" smtClean="0"/>
              <a:pPr/>
              <a:t>96</a:t>
            </a:fld>
            <a:endParaRPr lang="zh-CN" altLang="en-US" dirty="0"/>
          </a:p>
        </p:txBody>
      </p:sp>
      <p:pic>
        <p:nvPicPr>
          <p:cNvPr id="8" name="图片 10">
            <a:extLst>
              <a:ext uri="{FF2B5EF4-FFF2-40B4-BE49-F238E27FC236}">
                <a16:creationId xmlns:a16="http://schemas.microsoft.com/office/drawing/2014/main" id="{5D5450F9-DCF0-7946-96E1-6DCEE9D06E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1448" y="3410505"/>
            <a:ext cx="3286680" cy="314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6901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angle 6"/>
          <p:cNvSpPr>
            <a:spLocks/>
          </p:cNvSpPr>
          <p:nvPr/>
        </p:nvSpPr>
        <p:spPr bwMode="auto">
          <a:xfrm>
            <a:off x="2241005" y="1094854"/>
            <a:ext cx="7585075" cy="3270250"/>
          </a:xfrm>
          <a:prstGeom prst="rect">
            <a:avLst/>
          </a:prstGeom>
          <a:noFill/>
          <a:ln w="9525">
            <a:noFill/>
            <a:miter lim="800000"/>
            <a:headEnd/>
            <a:tailEnd/>
          </a:ln>
        </p:spPr>
        <p:txBody>
          <a:bodyPr/>
          <a:lstStyle/>
          <a:p>
            <a:pPr marL="342900" indent="-342900">
              <a:lnSpc>
                <a:spcPct val="150000"/>
              </a:lnSpc>
              <a:spcBef>
                <a:spcPts val="1200"/>
              </a:spcBef>
              <a:buFontTx/>
              <a:buChar char="•"/>
            </a:pPr>
            <a:r>
              <a:rPr lang="zh-CN" altLang="en-US" b="1" dirty="0">
                <a:solidFill>
                  <a:srgbClr val="FF0000"/>
                </a:solidFill>
                <a:latin typeface="楷体_GB2312" pitchFamily="49" charset="-122"/>
                <a:ea typeface="楷体_GB2312" pitchFamily="49" charset="-122"/>
              </a:rPr>
              <a:t>加权平均</a:t>
            </a:r>
          </a:p>
          <a:p>
            <a:pPr marL="342900" indent="-342900">
              <a:lnSpc>
                <a:spcPct val="150000"/>
              </a:lnSpc>
              <a:spcBef>
                <a:spcPct val="20000"/>
              </a:spcBef>
              <a:buFontTx/>
              <a:buChar char="•"/>
            </a:pPr>
            <a:r>
              <a:rPr lang="zh-CN" altLang="en-US" b="1" dirty="0">
                <a:solidFill>
                  <a:srgbClr val="FF0000"/>
                </a:solidFill>
                <a:latin typeface="楷体_GB2312" pitchFamily="49" charset="-122"/>
                <a:ea typeface="楷体_GB2312" pitchFamily="49" charset="-122"/>
              </a:rPr>
              <a:t>线性权重</a:t>
            </a:r>
          </a:p>
          <a:p>
            <a:pPr marL="342900" indent="-342900">
              <a:lnSpc>
                <a:spcPct val="150000"/>
              </a:lnSpc>
              <a:spcBef>
                <a:spcPct val="20000"/>
              </a:spcBef>
              <a:buFontTx/>
              <a:buChar char="•"/>
            </a:pPr>
            <a:r>
              <a:rPr lang="zh-CN" altLang="en-US" b="1" dirty="0">
                <a:solidFill>
                  <a:srgbClr val="FF0000"/>
                </a:solidFill>
                <a:latin typeface="楷体_GB2312" pitchFamily="49" charset="-122"/>
                <a:ea typeface="楷体_GB2312" pitchFamily="49" charset="-122"/>
              </a:rPr>
              <a:t>对数权重</a:t>
            </a:r>
          </a:p>
          <a:p>
            <a:pPr marL="342900" indent="-342900">
              <a:lnSpc>
                <a:spcPct val="150000"/>
              </a:lnSpc>
              <a:spcBef>
                <a:spcPct val="20000"/>
              </a:spcBef>
              <a:buFontTx/>
              <a:buChar char="•"/>
            </a:pPr>
            <a:r>
              <a:rPr lang="zh-CN" altLang="en-US" b="1" dirty="0">
                <a:solidFill>
                  <a:srgbClr val="FF0000"/>
                </a:solidFill>
                <a:latin typeface="楷体_GB2312" pitchFamily="49" charset="-122"/>
                <a:ea typeface="楷体_GB2312" pitchFamily="49" charset="-122"/>
              </a:rPr>
              <a:t>位置修正</a:t>
            </a:r>
          </a:p>
          <a:p>
            <a:pPr marL="742950" lvl="1" indent="-285750">
              <a:spcBef>
                <a:spcPct val="20000"/>
              </a:spcBef>
              <a:buFontTx/>
              <a:buChar char="–"/>
            </a:pPr>
            <a:r>
              <a:rPr lang="zh-CN" altLang="en-US" sz="2000" b="1" dirty="0">
                <a:latin typeface="楷体_GB2312" pitchFamily="49" charset="-122"/>
                <a:ea typeface="楷体_GB2312" pitchFamily="49" charset="-122"/>
              </a:rPr>
              <a:t>修正粒子打到晶体表面不同位置带来的偏差</a:t>
            </a:r>
          </a:p>
          <a:p>
            <a:pPr marL="742950" lvl="1" indent="-285750">
              <a:spcBef>
                <a:spcPct val="20000"/>
              </a:spcBef>
              <a:buFontTx/>
              <a:buChar char="–"/>
            </a:pPr>
            <a:r>
              <a:rPr lang="zh-CN" altLang="en-US" sz="2000" b="1" dirty="0">
                <a:latin typeface="楷体_GB2312" pitchFamily="49" charset="-122"/>
                <a:ea typeface="楷体_GB2312" pitchFamily="49" charset="-122"/>
              </a:rPr>
              <a:t>用</a:t>
            </a:r>
            <a:r>
              <a:rPr lang="en-US" altLang="zh-CN" sz="2000" b="1" dirty="0" err="1">
                <a:latin typeface="楷体_GB2312" pitchFamily="49" charset="-122"/>
                <a:ea typeface="楷体_GB2312" pitchFamily="49" charset="-122"/>
              </a:rPr>
              <a:t>bhabha</a:t>
            </a:r>
            <a:r>
              <a:rPr lang="zh-CN" altLang="en-US" sz="2000" b="1" dirty="0">
                <a:latin typeface="楷体_GB2312" pitchFamily="49" charset="-122"/>
                <a:ea typeface="楷体_GB2312" pitchFamily="49" charset="-122"/>
              </a:rPr>
              <a:t>事例，根据漂移室的径迹外推信息进行修正</a:t>
            </a:r>
          </a:p>
          <a:p>
            <a:pPr marL="742950" lvl="1" indent="-285750">
              <a:spcBef>
                <a:spcPct val="20000"/>
              </a:spcBef>
              <a:buFontTx/>
              <a:buChar char="–"/>
            </a:pPr>
            <a:r>
              <a:rPr lang="zh-CN" altLang="en-US" sz="2000" b="1" dirty="0">
                <a:latin typeface="楷体_GB2312" pitchFamily="49" charset="-122"/>
                <a:ea typeface="楷体_GB2312" pitchFamily="49" charset="-122"/>
              </a:rPr>
              <a:t>修正公式</a:t>
            </a:r>
            <a:r>
              <a:rPr lang="zh-CN" altLang="en-US" sz="2000" dirty="0">
                <a:latin typeface="楷体_GB2312" pitchFamily="49" charset="-122"/>
                <a:ea typeface="楷体_GB2312" pitchFamily="49" charset="-122"/>
              </a:rPr>
              <a:t>：</a:t>
            </a:r>
          </a:p>
        </p:txBody>
      </p:sp>
      <p:sp>
        <p:nvSpPr>
          <p:cNvPr id="2" name="标题 1">
            <a:extLst>
              <a:ext uri="{FF2B5EF4-FFF2-40B4-BE49-F238E27FC236}">
                <a16:creationId xmlns:a16="http://schemas.microsoft.com/office/drawing/2014/main" id="{0D51ACAB-6EFF-4AAE-A2C9-DC201CC5D019}"/>
              </a:ext>
            </a:extLst>
          </p:cNvPr>
          <p:cNvSpPr>
            <a:spLocks noGrp="1"/>
          </p:cNvSpPr>
          <p:nvPr>
            <p:ph type="title"/>
          </p:nvPr>
        </p:nvSpPr>
        <p:spPr/>
        <p:txBody>
          <a:bodyPr/>
          <a:lstStyle/>
          <a:p>
            <a:r>
              <a:rPr lang="zh-CN" altLang="en-US" dirty="0">
                <a:latin typeface="+mn-ea"/>
              </a:rPr>
              <a:t>簇射位置修正</a:t>
            </a:r>
            <a:endParaRPr lang="zh-CN" altLang="en-US" dirty="0"/>
          </a:p>
        </p:txBody>
      </p:sp>
      <p:sp>
        <p:nvSpPr>
          <p:cNvPr id="4102" name="灯片编号占位符 3"/>
          <p:cNvSpPr>
            <a:spLocks noGrp="1"/>
          </p:cNvSpPr>
          <p:nvPr>
            <p:ph type="sldNum" sz="quarter" idx="12"/>
          </p:nvPr>
        </p:nvSpPr>
        <p:spPr>
          <a:noFill/>
        </p:spPr>
        <p:txBody>
          <a:bodyPr/>
          <a:lstStyle/>
          <a:p>
            <a:fld id="{16C07E91-0391-4B69-A562-68794FBDB691}" type="slidenum">
              <a:rPr lang="zh-CN" altLang="en-US" smtClean="0"/>
              <a:pPr/>
              <a:t>97</a:t>
            </a:fld>
            <a:endParaRPr lang="en-US" altLang="zh-CN"/>
          </a:p>
        </p:txBody>
      </p:sp>
      <p:graphicFrame>
        <p:nvGraphicFramePr>
          <p:cNvPr id="4098" name="Object 5"/>
          <p:cNvGraphicFramePr>
            <a:graphicFrameLocks noChangeAspect="1"/>
          </p:cNvGraphicFramePr>
          <p:nvPr>
            <p:extLst>
              <p:ext uri="{D42A27DB-BD31-4B8C-83A1-F6EECF244321}">
                <p14:modId xmlns:p14="http://schemas.microsoft.com/office/powerpoint/2010/main" val="4063979864"/>
              </p:ext>
            </p:extLst>
          </p:nvPr>
        </p:nvGraphicFramePr>
        <p:xfrm>
          <a:off x="4223792" y="979066"/>
          <a:ext cx="3384550" cy="793750"/>
        </p:xfrm>
        <a:graphic>
          <a:graphicData uri="http://schemas.openxmlformats.org/presentationml/2006/ole">
            <mc:AlternateContent xmlns:mc="http://schemas.openxmlformats.org/markup-compatibility/2006">
              <mc:Choice xmlns:v="urn:schemas-microsoft-com:vml" Requires="v">
                <p:oleObj spid="_x0000_s112422" name="Equation" r:id="rId4" imgW="1905000" imgH="444500" progId="Equation.DSMT4">
                  <p:embed/>
                </p:oleObj>
              </mc:Choice>
              <mc:Fallback>
                <p:oleObj name="Equation" r:id="rId4" imgW="1905000" imgH="444500" progId="Equation.DSMT4">
                  <p:embed/>
                  <p:pic>
                    <p:nvPicPr>
                      <p:cNvPr id="409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3792" y="979066"/>
                        <a:ext cx="3384550" cy="793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6"/>
          <p:cNvGraphicFramePr>
            <a:graphicFrameLocks noChangeAspect="1"/>
          </p:cNvGraphicFramePr>
          <p:nvPr>
            <p:extLst>
              <p:ext uri="{D42A27DB-BD31-4B8C-83A1-F6EECF244321}">
                <p14:modId xmlns:p14="http://schemas.microsoft.com/office/powerpoint/2010/main" val="2300522493"/>
              </p:ext>
            </p:extLst>
          </p:nvPr>
        </p:nvGraphicFramePr>
        <p:xfrm>
          <a:off x="4223793" y="1628801"/>
          <a:ext cx="2016125" cy="542925"/>
        </p:xfrm>
        <a:graphic>
          <a:graphicData uri="http://schemas.openxmlformats.org/presentationml/2006/ole">
            <mc:AlternateContent xmlns:mc="http://schemas.openxmlformats.org/markup-compatibility/2006">
              <mc:Choice xmlns:v="urn:schemas-microsoft-com:vml" Requires="v">
                <p:oleObj spid="_x0000_s112423" name="Equation" r:id="rId6" imgW="1040948" imgH="279279" progId="Equation.DSMT4">
                  <p:embed/>
                </p:oleObj>
              </mc:Choice>
              <mc:Fallback>
                <p:oleObj name="Equation" r:id="rId6" imgW="1040948" imgH="279279" progId="Equation.DSMT4">
                  <p:embed/>
                  <p:pic>
                    <p:nvPicPr>
                      <p:cNvPr id="409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3793" y="1628801"/>
                        <a:ext cx="20161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0" name="Object 7"/>
          <p:cNvGraphicFramePr>
            <a:graphicFrameLocks noChangeAspect="1"/>
          </p:cNvGraphicFramePr>
          <p:nvPr>
            <p:extLst>
              <p:ext uri="{D42A27DB-BD31-4B8C-83A1-F6EECF244321}">
                <p14:modId xmlns:p14="http://schemas.microsoft.com/office/powerpoint/2010/main" val="3314664917"/>
              </p:ext>
            </p:extLst>
          </p:nvPr>
        </p:nvGraphicFramePr>
        <p:xfrm>
          <a:off x="4223793" y="2132856"/>
          <a:ext cx="5183187" cy="596900"/>
        </p:xfrm>
        <a:graphic>
          <a:graphicData uri="http://schemas.openxmlformats.org/presentationml/2006/ole">
            <mc:AlternateContent xmlns:mc="http://schemas.openxmlformats.org/markup-compatibility/2006">
              <mc:Choice xmlns:v="urn:schemas-microsoft-com:vml" Requires="v">
                <p:oleObj spid="_x0000_s112424" name="Equation" r:id="rId8" imgW="2641600" imgH="304800" progId="Equation.DSMT4">
                  <p:embed/>
                </p:oleObj>
              </mc:Choice>
              <mc:Fallback>
                <p:oleObj name="Equation" r:id="rId8" imgW="2641600" imgH="304800" progId="Equation.DSMT4">
                  <p:embed/>
                  <p:pic>
                    <p:nvPicPr>
                      <p:cNvPr id="410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3793" y="2132856"/>
                        <a:ext cx="5183187"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5" name="Picture 7" descr="thetaLinPara"/>
          <p:cNvPicPr>
            <a:picLocks noChangeAspect="1" noChangeArrowheads="1"/>
          </p:cNvPicPr>
          <p:nvPr/>
        </p:nvPicPr>
        <p:blipFill>
          <a:blip r:embed="rId10" cstate="print"/>
          <a:srcRect/>
          <a:stretch>
            <a:fillRect/>
          </a:stretch>
        </p:blipFill>
        <p:spPr bwMode="auto">
          <a:xfrm>
            <a:off x="2428107" y="4600058"/>
            <a:ext cx="3133725" cy="2159000"/>
          </a:xfrm>
          <a:prstGeom prst="rect">
            <a:avLst/>
          </a:prstGeom>
          <a:noFill/>
          <a:ln w="9525">
            <a:noFill/>
            <a:miter lim="800000"/>
            <a:headEnd/>
            <a:tailEnd/>
          </a:ln>
        </p:spPr>
      </p:pic>
      <p:pic>
        <p:nvPicPr>
          <p:cNvPr id="4106" name="Picture 8" descr="thetaLogPara"/>
          <p:cNvPicPr>
            <a:picLocks noChangeAspect="1" noChangeArrowheads="1"/>
          </p:cNvPicPr>
          <p:nvPr/>
        </p:nvPicPr>
        <p:blipFill>
          <a:blip r:embed="rId11" cstate="print"/>
          <a:srcRect/>
          <a:stretch>
            <a:fillRect/>
          </a:stretch>
        </p:blipFill>
        <p:spPr bwMode="auto">
          <a:xfrm>
            <a:off x="6600056" y="4600058"/>
            <a:ext cx="3143250" cy="2159000"/>
          </a:xfrm>
          <a:prstGeom prst="rect">
            <a:avLst/>
          </a:prstGeom>
          <a:noFill/>
          <a:ln w="9525">
            <a:noFill/>
            <a:miter lim="800000"/>
            <a:headEnd/>
            <a:tailEnd/>
          </a:ln>
        </p:spPr>
      </p:pic>
      <p:sp>
        <p:nvSpPr>
          <p:cNvPr id="4107" name="Rectangle 9"/>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zh-CN" altLang="en-US"/>
          </a:p>
        </p:txBody>
      </p:sp>
      <p:graphicFrame>
        <p:nvGraphicFramePr>
          <p:cNvPr id="4101" name="Object 10"/>
          <p:cNvGraphicFramePr>
            <a:graphicFrameLocks noChangeAspect="1"/>
          </p:cNvGraphicFramePr>
          <p:nvPr>
            <p:extLst>
              <p:ext uri="{D42A27DB-BD31-4B8C-83A1-F6EECF244321}">
                <p14:modId xmlns:p14="http://schemas.microsoft.com/office/powerpoint/2010/main" val="982147500"/>
              </p:ext>
            </p:extLst>
          </p:nvPr>
        </p:nvGraphicFramePr>
        <p:xfrm>
          <a:off x="4331592" y="3760354"/>
          <a:ext cx="3959225" cy="361950"/>
        </p:xfrm>
        <a:graphic>
          <a:graphicData uri="http://schemas.openxmlformats.org/presentationml/2006/ole">
            <mc:AlternateContent xmlns:mc="http://schemas.openxmlformats.org/markup-compatibility/2006">
              <mc:Choice xmlns:v="urn:schemas-microsoft-com:vml" Requires="v">
                <p:oleObj spid="_x0000_s112425" name="Equation" r:id="rId12" imgW="2501640" imgH="228600" progId="Equation.DSMT4">
                  <p:embed/>
                </p:oleObj>
              </mc:Choice>
              <mc:Fallback>
                <p:oleObj name="Equation" r:id="rId12" imgW="2501640" imgH="228600" progId="Equation.DSMT4">
                  <p:embed/>
                  <p:pic>
                    <p:nvPicPr>
                      <p:cNvPr id="4101"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31592" y="3760354"/>
                        <a:ext cx="3959225"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8" name="Text Box 29"/>
          <p:cNvSpPr txBox="1">
            <a:spLocks noChangeArrowheads="1"/>
          </p:cNvSpPr>
          <p:nvPr/>
        </p:nvSpPr>
        <p:spPr bwMode="auto">
          <a:xfrm>
            <a:off x="3267419" y="4230464"/>
            <a:ext cx="1657254" cy="369332"/>
          </a:xfrm>
          <a:prstGeom prst="rect">
            <a:avLst/>
          </a:prstGeom>
          <a:solidFill>
            <a:srgbClr val="FFCC99"/>
          </a:solidFill>
          <a:ln w="9525">
            <a:noFill/>
            <a:miter lim="800000"/>
            <a:headEnd/>
            <a:tailEnd/>
          </a:ln>
        </p:spPr>
        <p:txBody>
          <a:bodyPr wrap="square">
            <a:spAutoFit/>
          </a:bodyPr>
          <a:lstStyle/>
          <a:p>
            <a:pPr>
              <a:spcBef>
                <a:spcPct val="50000"/>
              </a:spcBef>
            </a:pPr>
            <a:r>
              <a:rPr lang="zh-CN" altLang="en-US" dirty="0">
                <a:latin typeface="Cambria" pitchFamily="18" charset="0"/>
                <a:ea typeface="华文楷体" pitchFamily="2" charset="-122"/>
              </a:rPr>
              <a:t>线性权重函数</a:t>
            </a:r>
          </a:p>
        </p:txBody>
      </p:sp>
      <p:sp>
        <p:nvSpPr>
          <p:cNvPr id="4109" name="Text Box 29"/>
          <p:cNvSpPr txBox="1">
            <a:spLocks noChangeArrowheads="1"/>
          </p:cNvSpPr>
          <p:nvPr/>
        </p:nvSpPr>
        <p:spPr bwMode="auto">
          <a:xfrm>
            <a:off x="7601446" y="4219651"/>
            <a:ext cx="1584002" cy="369332"/>
          </a:xfrm>
          <a:prstGeom prst="rect">
            <a:avLst/>
          </a:prstGeom>
          <a:solidFill>
            <a:srgbClr val="FFCC99"/>
          </a:solidFill>
          <a:ln w="9525">
            <a:noFill/>
            <a:miter lim="800000"/>
            <a:headEnd/>
            <a:tailEnd/>
          </a:ln>
        </p:spPr>
        <p:txBody>
          <a:bodyPr wrap="square">
            <a:spAutoFit/>
          </a:bodyPr>
          <a:lstStyle/>
          <a:p>
            <a:pPr>
              <a:spcBef>
                <a:spcPct val="50000"/>
              </a:spcBef>
            </a:pPr>
            <a:r>
              <a:rPr lang="zh-CN" altLang="en-US" dirty="0">
                <a:latin typeface="Cambria" pitchFamily="18" charset="0"/>
                <a:ea typeface="华文楷体" pitchFamily="2" charset="-122"/>
              </a:rPr>
              <a:t>对数权重函数</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4C925-FEE7-AE4E-AC39-19953053E622}"/>
              </a:ext>
            </a:extLst>
          </p:cNvPr>
          <p:cNvSpPr>
            <a:spLocks noGrp="1"/>
          </p:cNvSpPr>
          <p:nvPr>
            <p:ph type="title"/>
          </p:nvPr>
        </p:nvSpPr>
        <p:spPr/>
        <p:txBody>
          <a:bodyPr/>
          <a:lstStyle/>
          <a:p>
            <a:r>
              <a:rPr lang="zh-CN" altLang="en-US" dirty="0"/>
              <a:t>读</a:t>
            </a:r>
            <a:r>
              <a:rPr lang="en-US" altLang="zh-CN" dirty="0"/>
              <a:t>EMC</a:t>
            </a:r>
            <a:r>
              <a:rPr lang="zh-CN" altLang="en-US" dirty="0"/>
              <a:t>重建信息</a:t>
            </a:r>
            <a:endParaRPr lang="en-US" dirty="0"/>
          </a:p>
        </p:txBody>
      </p:sp>
      <p:sp>
        <p:nvSpPr>
          <p:cNvPr id="3" name="Slide Number Placeholder 2">
            <a:extLst>
              <a:ext uri="{FF2B5EF4-FFF2-40B4-BE49-F238E27FC236}">
                <a16:creationId xmlns:a16="http://schemas.microsoft.com/office/drawing/2014/main" id="{407B66A5-7191-224B-B9D9-6691F3CA4373}"/>
              </a:ext>
            </a:extLst>
          </p:cNvPr>
          <p:cNvSpPr>
            <a:spLocks noGrp="1"/>
          </p:cNvSpPr>
          <p:nvPr>
            <p:ph type="sldNum" sz="quarter" idx="12"/>
          </p:nvPr>
        </p:nvSpPr>
        <p:spPr/>
        <p:txBody>
          <a:bodyPr/>
          <a:lstStyle/>
          <a:p>
            <a:fld id="{0C913308-F349-4B6D-A68A-DD1791B4A57B}" type="slidenum">
              <a:rPr lang="zh-CN" altLang="en-US" smtClean="0"/>
              <a:pPr/>
              <a:t>98</a:t>
            </a:fld>
            <a:endParaRPr lang="zh-CN" altLang="en-US" dirty="0"/>
          </a:p>
        </p:txBody>
      </p:sp>
      <p:pic>
        <p:nvPicPr>
          <p:cNvPr id="4" name="Picture 3">
            <a:extLst>
              <a:ext uri="{FF2B5EF4-FFF2-40B4-BE49-F238E27FC236}">
                <a16:creationId xmlns:a16="http://schemas.microsoft.com/office/drawing/2014/main" id="{02D500ED-1ECA-1344-B124-A49B23FF11FA}"/>
              </a:ext>
            </a:extLst>
          </p:cNvPr>
          <p:cNvPicPr>
            <a:picLocks noChangeAspect="1"/>
          </p:cNvPicPr>
          <p:nvPr/>
        </p:nvPicPr>
        <p:blipFill>
          <a:blip r:embed="rId2"/>
          <a:stretch>
            <a:fillRect/>
          </a:stretch>
        </p:blipFill>
        <p:spPr>
          <a:xfrm>
            <a:off x="1836471" y="5566758"/>
            <a:ext cx="7864306" cy="1015963"/>
          </a:xfrm>
          <a:prstGeom prst="rect">
            <a:avLst/>
          </a:prstGeom>
        </p:spPr>
      </p:pic>
      <p:sp>
        <p:nvSpPr>
          <p:cNvPr id="5" name="Rectangle 4">
            <a:extLst>
              <a:ext uri="{FF2B5EF4-FFF2-40B4-BE49-F238E27FC236}">
                <a16:creationId xmlns:a16="http://schemas.microsoft.com/office/drawing/2014/main" id="{70AAAAA6-FE93-9B45-B26E-67FE30593B0E}"/>
              </a:ext>
            </a:extLst>
          </p:cNvPr>
          <p:cNvSpPr/>
          <p:nvPr/>
        </p:nvSpPr>
        <p:spPr>
          <a:xfrm>
            <a:off x="3582135" y="1111942"/>
            <a:ext cx="4523674" cy="369332"/>
          </a:xfrm>
          <a:prstGeom prst="rect">
            <a:avLst/>
          </a:prstGeom>
        </p:spPr>
        <p:txBody>
          <a:bodyPr wrap="none">
            <a:spAutoFit/>
          </a:bodyPr>
          <a:lstStyle/>
          <a:p>
            <a:r>
              <a:rPr lang="en-US" b="1" dirty="0">
                <a:solidFill>
                  <a:srgbClr val="000000"/>
                </a:solidFill>
                <a:latin typeface="Times" pitchFamily="2" charset="0"/>
              </a:rPr>
              <a:t>Event/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DstEvent</a:t>
            </a:r>
            <a:r>
              <a:rPr lang="en-US" b="1" dirty="0">
                <a:solidFill>
                  <a:srgbClr val="000000"/>
                </a:solidFill>
                <a:latin typeface="Times" pitchFamily="2" charset="0"/>
              </a:rPr>
              <a:t>/</a:t>
            </a:r>
            <a:r>
              <a:rPr lang="en-US" b="1" dirty="0" err="1">
                <a:solidFill>
                  <a:srgbClr val="000000"/>
                </a:solidFill>
                <a:latin typeface="Times" pitchFamily="2" charset="0"/>
              </a:rPr>
              <a:t>DstEmcShower.h</a:t>
            </a:r>
            <a:endParaRPr lang="en-US" b="1" dirty="0">
              <a:solidFill>
                <a:srgbClr val="000000"/>
              </a:solidFill>
              <a:latin typeface="Times" pitchFamily="2" charset="0"/>
            </a:endParaRPr>
          </a:p>
        </p:txBody>
      </p:sp>
      <p:pic>
        <p:nvPicPr>
          <p:cNvPr id="6" name="Picture 5">
            <a:extLst>
              <a:ext uri="{FF2B5EF4-FFF2-40B4-BE49-F238E27FC236}">
                <a16:creationId xmlns:a16="http://schemas.microsoft.com/office/drawing/2014/main" id="{DAE19C1A-07EB-1C42-A2B4-93A8D42F8343}"/>
              </a:ext>
            </a:extLst>
          </p:cNvPr>
          <p:cNvPicPr>
            <a:picLocks noChangeAspect="1"/>
          </p:cNvPicPr>
          <p:nvPr/>
        </p:nvPicPr>
        <p:blipFill>
          <a:blip r:embed="rId3"/>
          <a:stretch>
            <a:fillRect/>
          </a:stretch>
        </p:blipFill>
        <p:spPr>
          <a:xfrm>
            <a:off x="2801888" y="1481274"/>
            <a:ext cx="6588224" cy="3471392"/>
          </a:xfrm>
          <a:prstGeom prst="rect">
            <a:avLst/>
          </a:prstGeom>
        </p:spPr>
      </p:pic>
      <p:sp>
        <p:nvSpPr>
          <p:cNvPr id="7" name="TextBox 6">
            <a:extLst>
              <a:ext uri="{FF2B5EF4-FFF2-40B4-BE49-F238E27FC236}">
                <a16:creationId xmlns:a16="http://schemas.microsoft.com/office/drawing/2014/main" id="{A771039D-9FEB-0848-8F08-1618587A3F2C}"/>
              </a:ext>
            </a:extLst>
          </p:cNvPr>
          <p:cNvSpPr txBox="1"/>
          <p:nvPr/>
        </p:nvSpPr>
        <p:spPr>
          <a:xfrm>
            <a:off x="4439816" y="5197425"/>
            <a:ext cx="2808312" cy="369332"/>
          </a:xfrm>
          <a:prstGeom prst="rect">
            <a:avLst/>
          </a:prstGeom>
          <a:noFill/>
        </p:spPr>
        <p:txBody>
          <a:bodyPr wrap="square" rtlCol="0">
            <a:spAutoFit/>
          </a:bodyPr>
          <a:lstStyle/>
          <a:p>
            <a:r>
              <a:rPr lang="zh-CN" altLang="en-US" b="1" dirty="0">
                <a:solidFill>
                  <a:schemeClr val="accent1"/>
                </a:solidFill>
              </a:rPr>
              <a:t>应用举例</a:t>
            </a:r>
            <a:r>
              <a:rPr lang="en-US" altLang="zh-CN" b="1" dirty="0">
                <a:solidFill>
                  <a:schemeClr val="accent1"/>
                </a:solidFill>
              </a:rPr>
              <a:t> (</a:t>
            </a:r>
            <a:r>
              <a:rPr lang="en-US" altLang="zh-CN" b="1" dirty="0" err="1">
                <a:solidFill>
                  <a:schemeClr val="accent1"/>
                </a:solidFill>
              </a:rPr>
              <a:t>RhopiAlg</a:t>
            </a:r>
            <a:r>
              <a:rPr lang="en-US" altLang="zh-CN" b="1" dirty="0">
                <a:solidFill>
                  <a:schemeClr val="accent1"/>
                </a:solidFill>
              </a:rPr>
              <a:t>)</a:t>
            </a:r>
            <a:endParaRPr lang="en-US" b="1" dirty="0">
              <a:solidFill>
                <a:schemeClr val="accent1"/>
              </a:solidFill>
            </a:endParaRPr>
          </a:p>
        </p:txBody>
      </p:sp>
    </p:spTree>
    <p:extLst>
      <p:ext uri="{BB962C8B-B14F-4D97-AF65-F5344CB8AC3E}">
        <p14:creationId xmlns:p14="http://schemas.microsoft.com/office/powerpoint/2010/main" val="25539379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6D2FE69-190E-42DC-8D64-9F5DA03DA6F4}"/>
              </a:ext>
            </a:extLst>
          </p:cNvPr>
          <p:cNvSpPr>
            <a:spLocks noGrp="1"/>
          </p:cNvSpPr>
          <p:nvPr>
            <p:ph type="title"/>
          </p:nvPr>
        </p:nvSpPr>
        <p:spPr/>
        <p:txBody>
          <a:bodyPr/>
          <a:lstStyle/>
          <a:p>
            <a:r>
              <a:rPr lang="zh-CN" altLang="en-US" dirty="0"/>
              <a:t>事例重建</a:t>
            </a:r>
            <a:r>
              <a:rPr lang="en-US" altLang="zh-CN" dirty="0" err="1"/>
              <a:t>jobOption</a:t>
            </a:r>
            <a:endParaRPr lang="zh-CN" altLang="en-US" dirty="0"/>
          </a:p>
        </p:txBody>
      </p:sp>
      <p:sp>
        <p:nvSpPr>
          <p:cNvPr id="4" name="灯片编号占位符 3">
            <a:extLst>
              <a:ext uri="{FF2B5EF4-FFF2-40B4-BE49-F238E27FC236}">
                <a16:creationId xmlns:a16="http://schemas.microsoft.com/office/drawing/2014/main" id="{C39E92B1-636A-49C7-ABB3-9DE1B61B9BD7}"/>
              </a:ext>
            </a:extLst>
          </p:cNvPr>
          <p:cNvSpPr>
            <a:spLocks noGrp="1"/>
          </p:cNvSpPr>
          <p:nvPr>
            <p:ph type="sldNum" sz="quarter" idx="12"/>
          </p:nvPr>
        </p:nvSpPr>
        <p:spPr/>
        <p:txBody>
          <a:bodyPr/>
          <a:lstStyle/>
          <a:p>
            <a:fld id="{0C913308-F349-4B6D-A68A-DD1791B4A57B}" type="slidenum">
              <a:rPr lang="zh-CN" altLang="en-US" smtClean="0"/>
              <a:pPr/>
              <a:t>99</a:t>
            </a:fld>
            <a:endParaRPr lang="zh-CN" altLang="en-US" dirty="0"/>
          </a:p>
        </p:txBody>
      </p:sp>
      <p:pic>
        <p:nvPicPr>
          <p:cNvPr id="6" name="图片 5">
            <a:extLst>
              <a:ext uri="{FF2B5EF4-FFF2-40B4-BE49-F238E27FC236}">
                <a16:creationId xmlns:a16="http://schemas.microsoft.com/office/drawing/2014/main" id="{96733560-4B99-47F2-93FF-9144488DC415}"/>
              </a:ext>
            </a:extLst>
          </p:cNvPr>
          <p:cNvPicPr>
            <a:picLocks noChangeAspect="1"/>
          </p:cNvPicPr>
          <p:nvPr/>
        </p:nvPicPr>
        <p:blipFill rotWithShape="1">
          <a:blip r:embed="rId3"/>
          <a:srcRect b="31062"/>
          <a:stretch/>
        </p:blipFill>
        <p:spPr>
          <a:xfrm>
            <a:off x="2063553" y="1340768"/>
            <a:ext cx="7888877" cy="4896544"/>
          </a:xfrm>
          <a:prstGeom prst="rect">
            <a:avLst/>
          </a:prstGeom>
          <a:noFill/>
        </p:spPr>
      </p:pic>
      <p:sp>
        <p:nvSpPr>
          <p:cNvPr id="7" name="文本框 6">
            <a:extLst>
              <a:ext uri="{FF2B5EF4-FFF2-40B4-BE49-F238E27FC236}">
                <a16:creationId xmlns:a16="http://schemas.microsoft.com/office/drawing/2014/main" id="{AE4F1FC6-D173-410B-BAA7-A5C15FBC4065}"/>
              </a:ext>
            </a:extLst>
          </p:cNvPr>
          <p:cNvSpPr txBox="1"/>
          <p:nvPr/>
        </p:nvSpPr>
        <p:spPr>
          <a:xfrm>
            <a:off x="9066627" y="4569304"/>
            <a:ext cx="1544171" cy="369332"/>
          </a:xfrm>
          <a:prstGeom prst="rect">
            <a:avLst/>
          </a:prstGeom>
          <a:noFill/>
        </p:spPr>
        <p:txBody>
          <a:bodyPr wrap="square" rtlCol="0">
            <a:spAutoFit/>
          </a:bodyPr>
          <a:lstStyle/>
          <a:p>
            <a:r>
              <a:rPr lang="en-US" altLang="zh-CN" dirty="0">
                <a:solidFill>
                  <a:schemeClr val="accent6">
                    <a:lumMod val="75000"/>
                  </a:schemeClr>
                </a:solidFill>
              </a:rPr>
              <a:t>TOF</a:t>
            </a:r>
            <a:r>
              <a:rPr lang="zh-CN" altLang="en-US" dirty="0">
                <a:solidFill>
                  <a:schemeClr val="accent6">
                    <a:lumMod val="75000"/>
                  </a:schemeClr>
                </a:solidFill>
              </a:rPr>
              <a:t>能量重建</a:t>
            </a:r>
          </a:p>
        </p:txBody>
      </p:sp>
      <p:cxnSp>
        <p:nvCxnSpPr>
          <p:cNvPr id="3" name="直接箭头连接符 2">
            <a:extLst>
              <a:ext uri="{FF2B5EF4-FFF2-40B4-BE49-F238E27FC236}">
                <a16:creationId xmlns:a16="http://schemas.microsoft.com/office/drawing/2014/main" id="{1E64B35A-DD66-4400-83F5-BDBAC8D00207}"/>
              </a:ext>
            </a:extLst>
          </p:cNvPr>
          <p:cNvCxnSpPr>
            <a:cxnSpLocks/>
          </p:cNvCxnSpPr>
          <p:nvPr/>
        </p:nvCxnSpPr>
        <p:spPr>
          <a:xfrm>
            <a:off x="8494948" y="4753970"/>
            <a:ext cx="481372"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63002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41483</TotalTime>
  <Words>8333</Words>
  <Application>Microsoft Office PowerPoint</Application>
  <PresentationFormat>宽屏</PresentationFormat>
  <Paragraphs>1455</Paragraphs>
  <Slides>163</Slides>
  <Notes>12</Notes>
  <HiddenSlides>0</HiddenSlides>
  <MMClips>0</MMClips>
  <ScaleCrop>false</ScaleCrop>
  <HeadingPairs>
    <vt:vector size="8" baseType="variant">
      <vt:variant>
        <vt:lpstr>已用的字体</vt:lpstr>
      </vt:variant>
      <vt:variant>
        <vt:i4>27</vt:i4>
      </vt:variant>
      <vt:variant>
        <vt:lpstr>主题</vt:lpstr>
      </vt:variant>
      <vt:variant>
        <vt:i4>1</vt:i4>
      </vt:variant>
      <vt:variant>
        <vt:lpstr>嵌入 OLE 服务器</vt:lpstr>
      </vt:variant>
      <vt:variant>
        <vt:i4>5</vt:i4>
      </vt:variant>
      <vt:variant>
        <vt:lpstr>幻灯片标题</vt:lpstr>
      </vt:variant>
      <vt:variant>
        <vt:i4>163</vt:i4>
      </vt:variant>
    </vt:vector>
  </HeadingPairs>
  <TitlesOfParts>
    <vt:vector size="196" baseType="lpstr">
      <vt:lpstr>Mathematica1</vt:lpstr>
      <vt:lpstr>Microsoft YaHei UI</vt:lpstr>
      <vt:lpstr>MS PGothic</vt:lpstr>
      <vt:lpstr>等线</vt:lpstr>
      <vt:lpstr>仿宋_GB2312</vt:lpstr>
      <vt:lpstr>SimHei</vt:lpstr>
      <vt:lpstr>SimHei</vt:lpstr>
      <vt:lpstr>华文楷体</vt:lpstr>
      <vt:lpstr>华文新魏</vt:lpstr>
      <vt:lpstr>楷体_GB2312</vt:lpstr>
      <vt:lpstr>宋体</vt:lpstr>
      <vt:lpstr>微软雅黑</vt:lpstr>
      <vt:lpstr>Arial</vt:lpstr>
      <vt:lpstr>Calibri</vt:lpstr>
      <vt:lpstr>Cambria</vt:lpstr>
      <vt:lpstr>Cambria Math</vt:lpstr>
      <vt:lpstr>Century Gothic</vt:lpstr>
      <vt:lpstr>Comic Sans MS</vt:lpstr>
      <vt:lpstr>Microsoft Sans Serif</vt:lpstr>
      <vt:lpstr>Monotype Corsiva</vt:lpstr>
      <vt:lpstr>Rockwell</vt:lpstr>
      <vt:lpstr>Symbol</vt:lpstr>
      <vt:lpstr>Times</vt:lpstr>
      <vt:lpstr>Times New Roman</vt:lpstr>
      <vt:lpstr>Verdana</vt:lpstr>
      <vt:lpstr>Wingdings</vt:lpstr>
      <vt:lpstr>Wingdings 2</vt:lpstr>
      <vt:lpstr>Office 主题</vt:lpstr>
      <vt:lpstr>位图图像</vt:lpstr>
      <vt:lpstr>AutoCAD Drawing</vt:lpstr>
      <vt:lpstr>Equation</vt:lpstr>
      <vt:lpstr>公式</vt:lpstr>
      <vt:lpstr>Photo Editor 照片</vt:lpstr>
      <vt:lpstr>BESIII离线重建与刻度</vt:lpstr>
      <vt:lpstr>内容</vt:lpstr>
      <vt:lpstr>BESIII探测器</vt:lpstr>
      <vt:lpstr>BEPCII &amp; BESIII</vt:lpstr>
      <vt:lpstr>粒子如何被探测？</vt:lpstr>
      <vt:lpstr>末态粒子在探测器中的测量</vt:lpstr>
      <vt:lpstr>BESIII探测器设计要求</vt:lpstr>
      <vt:lpstr>BESIII探测器</vt:lpstr>
      <vt:lpstr>事例的探测</vt:lpstr>
      <vt:lpstr>事例的探测</vt:lpstr>
      <vt:lpstr>事例的探测</vt:lpstr>
      <vt:lpstr>事例的探测</vt:lpstr>
      <vt:lpstr>事例的探测</vt:lpstr>
      <vt:lpstr>粒子在探测器中产生的原始信息</vt:lpstr>
      <vt:lpstr>探测器原始信号如何还原成粒子信息 </vt:lpstr>
      <vt:lpstr>BESIII数据处理和物理分析流程</vt:lpstr>
      <vt:lpstr>事例重建 (Event reconstruction)</vt:lpstr>
      <vt:lpstr>BESIII事例重建流程</vt:lpstr>
      <vt:lpstr>BESIII坐标系和磁场</vt:lpstr>
      <vt:lpstr>BESIII事例重建软件包</vt:lpstr>
      <vt:lpstr>事例重建jobOption</vt:lpstr>
      <vt:lpstr>事例起始时间（Event Start Time 𝑇𝑒𝑠𝑡）</vt:lpstr>
      <vt:lpstr>漂移室的快重建</vt:lpstr>
      <vt:lpstr>利用TOF计算𝑇𝑒𝑠𝑡</vt:lpstr>
      <vt:lpstr>利用MDC计算𝑇𝑒𝑠𝑡</vt:lpstr>
      <vt:lpstr>事例起始时间算法流程图</vt:lpstr>
      <vt:lpstr>𝑇𝑒𝑠𝑡的确定</vt:lpstr>
      <vt:lpstr>事例重建jobOption</vt:lpstr>
      <vt:lpstr>径迹重建</vt:lpstr>
      <vt:lpstr>漂移室 (MDC)</vt:lpstr>
      <vt:lpstr>主体结构</vt:lpstr>
      <vt:lpstr>MDC的丝和单元结构</vt:lpstr>
      <vt:lpstr>PowerPoint 演示文稿</vt:lpstr>
      <vt:lpstr>径迹探测</vt:lpstr>
      <vt:lpstr>漂移室的建造 (1)</vt:lpstr>
      <vt:lpstr>漂移室的建造 (2)</vt:lpstr>
      <vt:lpstr>电子学测量</vt:lpstr>
      <vt:lpstr>MDC径迹重建流程</vt:lpstr>
      <vt:lpstr>动量测量</vt:lpstr>
      <vt:lpstr>径迹参数定义—简单例子</vt:lpstr>
      <vt:lpstr>径迹参数定义</vt:lpstr>
      <vt:lpstr>事例重建jobOption</vt:lpstr>
      <vt:lpstr>径迹寻找 -- PAT</vt:lpstr>
      <vt:lpstr>径迹寻找 --TSF</vt:lpstr>
      <vt:lpstr>径迹寻找 -- CurlFinder</vt:lpstr>
      <vt:lpstr>径迹寻找 -- Hough变换</vt:lpstr>
      <vt:lpstr>Hough transform</vt:lpstr>
      <vt:lpstr>事例重建jobOption</vt:lpstr>
      <vt:lpstr>径迹拟合—简单例子</vt:lpstr>
      <vt:lpstr>MDC径迹拟合</vt:lpstr>
      <vt:lpstr>Kalman滤波径迹拟合</vt:lpstr>
      <vt:lpstr>Kalman filter</vt:lpstr>
      <vt:lpstr>Kalman filter径迹拟合</vt:lpstr>
      <vt:lpstr>寻迹算法与KalFitAlg重建结果的对比</vt:lpstr>
      <vt:lpstr>MDC data model from DST</vt:lpstr>
      <vt:lpstr>读取MDC寻迹结果</vt:lpstr>
      <vt:lpstr>取Kalman径迹拟合结果</vt:lpstr>
      <vt:lpstr>不同pivot下的径迹参数</vt:lpstr>
      <vt:lpstr>应用举例</vt:lpstr>
      <vt:lpstr>动量分辨</vt:lpstr>
      <vt:lpstr>多次库仑散射</vt:lpstr>
      <vt:lpstr>位置测量对横动量分辨的贡献</vt:lpstr>
      <vt:lpstr>横动量分辨</vt:lpstr>
      <vt:lpstr>动量分辨和不变质量分辨</vt:lpstr>
      <vt:lpstr>粒子鉴别（PID）</vt:lpstr>
      <vt:lpstr>带电强子鉴别</vt:lpstr>
      <vt:lpstr>事例重建jobOption</vt:lpstr>
      <vt:lpstr>电离能损(dE/dx)</vt:lpstr>
      <vt:lpstr>能量损失(dE/dx)测量</vt:lpstr>
      <vt:lpstr>dE/dx重建流程</vt:lpstr>
      <vt:lpstr>击中电荷量的径迹长度修正</vt:lpstr>
      <vt:lpstr>丝增益和run增益</vt:lpstr>
      <vt:lpstr>Doca和入射角度联合修正</vt:lpstr>
      <vt:lpstr>空间电荷效应修正</vt:lpstr>
      <vt:lpstr>截断平均（Truncation）</vt:lpstr>
      <vt:lpstr>PowerPoint 演示文稿</vt:lpstr>
      <vt:lpstr>事例重建jobOption</vt:lpstr>
      <vt:lpstr>径迹外推</vt:lpstr>
      <vt:lpstr>事例重建jobOption</vt:lpstr>
      <vt:lpstr>TOF 探测器</vt:lpstr>
      <vt:lpstr>TOF</vt:lpstr>
      <vt:lpstr>闪烁体与光电倍增管</vt:lpstr>
      <vt:lpstr>TOF重建</vt:lpstr>
      <vt:lpstr>升级后的端盖TOF --MRPC</vt:lpstr>
      <vt:lpstr>取dE/dx重建结果</vt:lpstr>
      <vt:lpstr>取TOF重建结果</vt:lpstr>
      <vt:lpstr>PID应用举例</vt:lpstr>
      <vt:lpstr>事例重建jobOption</vt:lpstr>
      <vt:lpstr>电磁量能器 (EMC)</vt:lpstr>
      <vt:lpstr>工作原理</vt:lpstr>
      <vt:lpstr>EMC设计特点及结构</vt:lpstr>
      <vt:lpstr>CsI(Tl)晶体探测器单元制作</vt:lpstr>
      <vt:lpstr>量能器的安装</vt:lpstr>
      <vt:lpstr>EMC重建</vt:lpstr>
      <vt:lpstr>簇团的劈裂</vt:lpstr>
      <vt:lpstr>簇射能量计算</vt:lpstr>
      <vt:lpstr>簇射位置修正</vt:lpstr>
      <vt:lpstr>读EMC重建信息</vt:lpstr>
      <vt:lpstr>事例重建jobOption</vt:lpstr>
      <vt:lpstr>电磁量能器前物质对其性能的影响</vt:lpstr>
      <vt:lpstr>分析jobOption中设置能量修正</vt:lpstr>
      <vt:lpstr>事例重建jobOption</vt:lpstr>
      <vt:lpstr>谬子计数器(MUC)</vt:lpstr>
      <vt:lpstr>MUC结构</vt:lpstr>
      <vt:lpstr>RPC 模块生产、测试</vt:lpstr>
      <vt:lpstr>MUC安装</vt:lpstr>
      <vt:lpstr>MUC 重建</vt:lpstr>
      <vt:lpstr>取MUC重建信息</vt:lpstr>
      <vt:lpstr>事例顶点重建 </vt:lpstr>
      <vt:lpstr>分析算法中径迹顶点相关的条件</vt:lpstr>
      <vt:lpstr>离线刻度 (Offline calibration)</vt:lpstr>
      <vt:lpstr>目的</vt:lpstr>
      <vt:lpstr>PowerPoint 演示文稿</vt:lpstr>
      <vt:lpstr>PowerPoint 演示文稿</vt:lpstr>
      <vt:lpstr>离线刻度软件包</vt:lpstr>
      <vt:lpstr>MDC刻度内容和方法</vt:lpstr>
      <vt:lpstr>dE/dx 刻度</vt:lpstr>
      <vt:lpstr>PowerPoint 演示文稿</vt:lpstr>
      <vt:lpstr>TOF刻度 (桶部)</vt:lpstr>
      <vt:lpstr>EMC刻度</vt:lpstr>
      <vt:lpstr>簇射绝对能量刻度</vt:lpstr>
      <vt:lpstr>MUC刻度</vt:lpstr>
      <vt:lpstr>离线事例过滤</vt:lpstr>
      <vt:lpstr>本底事例过滤</vt:lpstr>
      <vt:lpstr>MDC高压异常事例过滤</vt:lpstr>
      <vt:lpstr>刻度框架</vt:lpstr>
      <vt:lpstr>刻度常数管理</vt:lpstr>
      <vt:lpstr>jobOption中刻度设置</vt:lpstr>
      <vt:lpstr>提示</vt:lpstr>
      <vt:lpstr>BESIII探测器性能 – MDC寻迹</vt:lpstr>
      <vt:lpstr>BESIII探测器性能 -- dE/dx</vt:lpstr>
      <vt:lpstr>BESIII探测器性能 -- TOF</vt:lpstr>
      <vt:lpstr>BESIII探测器性能 -- EMC</vt:lpstr>
      <vt:lpstr>与其他实验的对比</vt:lpstr>
      <vt:lpstr>内径迹室升级</vt:lpstr>
      <vt:lpstr>漂移室内室拆出 (1)</vt:lpstr>
      <vt:lpstr>漂移室内室拆出 (2)</vt:lpstr>
      <vt:lpstr>内径迹室升级 – CGEM探测器</vt:lpstr>
      <vt:lpstr>TAG based分析</vt:lpstr>
      <vt:lpstr>TAG based analysis</vt:lpstr>
      <vt:lpstr>TAG based analysis</vt:lpstr>
      <vt:lpstr>Tag&amp;Reform strategy</vt:lpstr>
      <vt:lpstr>Common interfaces</vt:lpstr>
      <vt:lpstr>Tag&amp;Reform DST for DstDataType=1</vt:lpstr>
      <vt:lpstr>Tag&amp;Reform DST for DstDataType=2</vt:lpstr>
      <vt:lpstr>Tag&amp;Reform DST for DstDataType=3</vt:lpstr>
      <vt:lpstr>Tag&amp;Reform DST for DstDataType=4</vt:lpstr>
      <vt:lpstr>jobOptions for tagging DST:  DstDataType=1</vt:lpstr>
      <vt:lpstr>jobOptions for tag-based analysis</vt:lpstr>
      <vt:lpstr>Performance test</vt:lpstr>
      <vt:lpstr>总结</vt:lpstr>
      <vt:lpstr>参考文献</vt:lpstr>
      <vt:lpstr>Backup</vt:lpstr>
      <vt:lpstr>漂移室丝层设计</vt:lpstr>
      <vt:lpstr>Time walk</vt:lpstr>
      <vt:lpstr>事例显示</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BESIII 漂移室</dc:title>
  <dc:creator>wulh</dc:creator>
  <cp:lastModifiedBy>wulh</cp:lastModifiedBy>
  <cp:revision>1528</cp:revision>
  <cp:lastPrinted>2021-10-05T16:14:05Z</cp:lastPrinted>
  <dcterms:created xsi:type="dcterms:W3CDTF">2015-06-30T08:43:30Z</dcterms:created>
  <dcterms:modified xsi:type="dcterms:W3CDTF">2024-10-04T16:37:26Z</dcterms:modified>
</cp:coreProperties>
</file>