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1878" r:id="rId3"/>
    <p:sldId id="1884" r:id="rId4"/>
    <p:sldId id="902" r:id="rId5"/>
    <p:sldId id="907" r:id="rId6"/>
    <p:sldId id="906" r:id="rId7"/>
    <p:sldId id="905" r:id="rId8"/>
    <p:sldId id="895" r:id="rId9"/>
    <p:sldId id="896" r:id="rId10"/>
    <p:sldId id="901" r:id="rId11"/>
    <p:sldId id="900" r:id="rId12"/>
    <p:sldId id="1882" r:id="rId13"/>
    <p:sldId id="1877" r:id="rId14"/>
    <p:sldId id="1880" r:id="rId15"/>
    <p:sldId id="898" r:id="rId16"/>
    <p:sldId id="894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1"/>
    <a:srgbClr val="DE75C5"/>
    <a:srgbClr val="DC89C2"/>
    <a:srgbClr val="484BAF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4"/>
    <p:restoredTop sz="50000"/>
  </p:normalViewPr>
  <p:slideViewPr>
    <p:cSldViewPr snapToGrid="0" snapToObjects="1">
      <p:cViewPr>
        <p:scale>
          <a:sx n="135" d="100"/>
          <a:sy n="135" d="100"/>
        </p:scale>
        <p:origin x="824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Liang,</a:t>
            </a:r>
          </a:p>
          <a:p>
            <a:r>
              <a:rPr lang="en-US" altLang="zh-CN"/>
              <a:t>On behalf of CEPC vertex working group 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A46B2-A3BD-40FD-92F5-D1800721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 of the dead area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EF035-7C7C-446E-8375-464C1082F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C247252-5B34-4D99-BFA9-F7D55DD18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" y="1501014"/>
            <a:ext cx="5165276" cy="4456410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86642F-A185-4BDE-9F84-EB9C603E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972" y="3897052"/>
            <a:ext cx="4940634" cy="18137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711672-D7CD-4D96-A8EC-CD84610A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33" y="1614642"/>
            <a:ext cx="4555155" cy="21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8F2F5-F666-46F9-8241-F68B895F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thoughts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48E168-78C7-4427-AD98-757A95C08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 chip &amp; dimension</a:t>
            </a:r>
          </a:p>
          <a:p>
            <a:pPr lvl="1"/>
            <a:r>
              <a:rPr lang="en-US" altLang="zh-CN" dirty="0"/>
              <a:t>NX+2Y scheme:</a:t>
            </a:r>
          </a:p>
          <a:p>
            <a:pPr lvl="2"/>
            <a:r>
              <a:rPr lang="en-US" altLang="zh-CN" dirty="0"/>
              <a:t>Challenging but DO-able</a:t>
            </a:r>
          </a:p>
          <a:p>
            <a:pPr lvl="2"/>
            <a:r>
              <a:rPr lang="en-US" altLang="zh-CN" dirty="0"/>
              <a:t>Inner layer VTX, a half layer: total data rate 10Gbps at one end on one “chip”</a:t>
            </a:r>
          </a:p>
          <a:p>
            <a:pPr lvl="2"/>
            <a:r>
              <a:rPr lang="en-US" altLang="zh-CN" dirty="0"/>
              <a:t>Actually no fundamental change of chip, but save the mechanical </a:t>
            </a:r>
          </a:p>
          <a:p>
            <a:pPr lvl="1"/>
            <a:r>
              <a:rPr lang="en-US" altLang="zh-CN" dirty="0"/>
              <a:t>NX+MY (M&gt;2) scheme:</a:t>
            </a:r>
          </a:p>
          <a:p>
            <a:pPr lvl="2"/>
            <a:r>
              <a:rPr lang="en-US" altLang="zh-CN" dirty="0"/>
              <a:t>Too ideal </a:t>
            </a:r>
            <a:r>
              <a:rPr lang="en-US" altLang="zh-CN" dirty="0">
                <a:sym typeface="Wingdings" panose="05000000000000000000" pitchFamily="2" charset="2"/>
              </a:rPr>
              <a:t>  </a:t>
            </a:r>
            <a:endParaRPr lang="en-US" altLang="zh-CN" dirty="0"/>
          </a:p>
          <a:p>
            <a:pPr lvl="2"/>
            <a:r>
              <a:rPr lang="en-US" altLang="zh-CN" dirty="0"/>
              <a:t>Data transmission, power distribution, timing… all with big issues </a:t>
            </a:r>
          </a:p>
          <a:p>
            <a:pPr lvl="2"/>
            <a:r>
              <a:rPr lang="en-US" altLang="zh-CN" dirty="0"/>
              <a:t>But maybe possible for outer-most layer – data rate greatly decreased</a:t>
            </a:r>
          </a:p>
          <a:p>
            <a:r>
              <a:rPr lang="en-US" altLang="zh-CN" dirty="0"/>
              <a:t>On mechanical</a:t>
            </a:r>
          </a:p>
          <a:p>
            <a:pPr lvl="1"/>
            <a:r>
              <a:rPr lang="en-US" altLang="zh-CN" dirty="0"/>
              <a:t>Overall mechanical is easier than the normal scheme</a:t>
            </a:r>
          </a:p>
          <a:p>
            <a:pPr lvl="1"/>
            <a:r>
              <a:rPr lang="en-US" altLang="zh-CN" dirty="0"/>
              <a:t>But dead area seems inevitable on the same layer and not small</a:t>
            </a:r>
          </a:p>
          <a:p>
            <a:r>
              <a:rPr lang="en-US" altLang="zh-CN" dirty="0"/>
              <a:t>Rough estimation</a:t>
            </a:r>
          </a:p>
          <a:p>
            <a:pPr lvl="1"/>
            <a:r>
              <a:rPr lang="en-US" altLang="zh-CN" dirty="0"/>
              <a:t>Innermost layer: NX+2Y of (1024row*512col) can be bent to be a semi-circle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F0B1C-0ED0-40E7-A3B1-1645EA386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30C7D-C19D-7BFC-62B6-1FE1D07C6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4"/>
          <a:stretch/>
        </p:blipFill>
        <p:spPr>
          <a:xfrm>
            <a:off x="4980502" y="946271"/>
            <a:ext cx="3777704" cy="14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8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A0C-C3F8-9B1B-9271-6B632360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outline for V</a:t>
            </a:r>
            <a:r>
              <a:rPr lang="en-CN" dirty="0"/>
              <a:t>ertex section @ referenece TDR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48A9F-C4CE-430D-9736-9F3D56B5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961534"/>
            <a:ext cx="8913879" cy="5215429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b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3. Vertex detector (Zhijun &amp; Meng Wang)</a:t>
            </a: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Helvetica" pitchFamily="2" charset="0"/>
              </a:rPr>
              <a:t>a. Requirements (position and vertex) Zhijun ,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Helvetica" pitchFamily="2" charset="0"/>
              </a:rPr>
              <a:t>Manqi</a:t>
            </a:r>
            <a:endParaRPr lang="en-US" b="0" i="0" dirty="0">
              <a:solidFill>
                <a:srgbClr val="0070C0"/>
              </a:solidFill>
              <a:effectLst/>
              <a:latin typeface="Helvetica" pitchFamily="2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Helvetica" pitchFamily="2" charset="0"/>
              </a:rPr>
              <a:t>b. Technology survey and our choices (both baseline &amp; backup options), Zhijun &amp; Meng </a:t>
            </a: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Helvetica" pitchFamily="2" charset="0"/>
              </a:rPr>
              <a:t>c. R&amp;D efforts and results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     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CMOS Stitching: Meng Wang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CMOS normal chip: Zhijun, Wei Wei,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Yupeng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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SOI: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YunPeng</a:t>
            </a:r>
            <a:endParaRPr lang="en-US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Helvetica" pitchFamily="2" charset="0"/>
              </a:rPr>
              <a:t>d. Detailed design including electronics, cooling and mechanics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 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Layout: Zhijun &amp; Meng Wang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 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CMOS sensor design: Wei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Wei，Ying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Zhang,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Yunpeng</a:t>
            </a:r>
            <a:endParaRPr lang="en-US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   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Cooling and mechanics: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Jinyu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Fu</a:t>
            </a: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Helvetica" pitchFamily="2" charset="0"/>
              </a:rPr>
              <a:t>e. Readout electronics &amp; BEC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 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Background estimation 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Haoyu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 Shi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  <a:sym typeface="Wingdings" pitchFamily="2" charset="2"/>
              </a:rPr>
              <a:t>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Data rate and readout scheme: Jun Hu, Wei Wei</a:t>
            </a: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Helvetica" pitchFamily="2" charset="0"/>
              </a:rPr>
              <a:t>f. Performance from simulation (impact parameters). 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Chengdong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Fu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891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07D8-4537-8135-EF00-2AF962BD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Testbeam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BSRF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digitization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9C0E-DBF3-7849-8289-FDFAC399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036320"/>
            <a:ext cx="8543925" cy="5008563"/>
          </a:xfrm>
        </p:spPr>
        <p:txBody>
          <a:bodyPr/>
          <a:lstStyle/>
          <a:p>
            <a:r>
              <a:rPr lang="en-US" altLang="zh-CN" dirty="0" err="1">
                <a:solidFill>
                  <a:srgbClr val="0070C0"/>
                </a:solidFill>
              </a:rPr>
              <a:t>Testbeam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BSRF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June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1</a:t>
            </a:r>
            <a:r>
              <a:rPr lang="en-US" altLang="zh-CN" baseline="30000" dirty="0">
                <a:solidFill>
                  <a:srgbClr val="0070C0"/>
                </a:solidFill>
              </a:rPr>
              <a:t>st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July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1</a:t>
            </a:r>
            <a:r>
              <a:rPr lang="en-US" altLang="zh-CN" baseline="30000" dirty="0">
                <a:solidFill>
                  <a:srgbClr val="0070C0"/>
                </a:solidFill>
              </a:rPr>
              <a:t>st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>
                <a:solidFill>
                  <a:srgbClr val="0070C0"/>
                </a:solidFill>
              </a:rPr>
              <a:t>Try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test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different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incident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angle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8</a:t>
            </a:r>
            <a:r>
              <a:rPr lang="en-CN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°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-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90</a:t>
            </a:r>
            <a:r>
              <a:rPr lang="en-CN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°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DESY,</a:t>
            </a:r>
            <a:r>
              <a:rPr lang="zh-CN" altLang="en-US" dirty="0"/>
              <a:t>  </a:t>
            </a:r>
            <a:r>
              <a:rPr lang="en-US" altLang="zh-CN" dirty="0"/>
              <a:t>incident</a:t>
            </a:r>
            <a:r>
              <a:rPr lang="zh-CN" altLang="en-US" dirty="0"/>
              <a:t> </a:t>
            </a:r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70-90</a:t>
            </a:r>
            <a:r>
              <a:rPr lang="en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°</a:t>
            </a:r>
          </a:p>
          <a:p>
            <a:pPr lvl="1"/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size,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incident</a:t>
            </a:r>
            <a:r>
              <a:rPr lang="zh-CN" altLang="en-US" dirty="0"/>
              <a:t> </a:t>
            </a:r>
            <a:r>
              <a:rPr lang="en-US" altLang="zh-CN" dirty="0"/>
              <a:t>angle</a:t>
            </a:r>
            <a:r>
              <a:rPr lang="zh-CN" altLang="en-US" dirty="0"/>
              <a:t> </a:t>
            </a:r>
            <a:endParaRPr lang="en-CN" dirty="0"/>
          </a:p>
          <a:p>
            <a:pPr lvl="1"/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B492E-A9A0-383D-C583-B6B43109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7" y="2823771"/>
            <a:ext cx="4801672" cy="3597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9FCED-E8BF-D64A-23BF-70ECF321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77" y="3007360"/>
            <a:ext cx="4386983" cy="32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2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4AF2-D6FC-7970-3377-1581FD11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News about TJ65nm</a:t>
            </a:r>
            <a:r>
              <a:rPr lang="zh-CN" altLang="en-US" dirty="0"/>
              <a:t> </a:t>
            </a:r>
            <a:r>
              <a:rPr lang="en-US" altLang="zh-CN" dirty="0"/>
              <a:t>CMOS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4E5E-1FBE-AB49-EC9F-8ED8CD4F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Got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Kit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TJ</a:t>
            </a:r>
            <a:r>
              <a:rPr lang="zh-CN" altLang="en-US" dirty="0"/>
              <a:t> </a:t>
            </a:r>
            <a:r>
              <a:rPr lang="en-US" altLang="zh-CN" dirty="0"/>
              <a:t>65nm</a:t>
            </a:r>
            <a:r>
              <a:rPr lang="zh-CN" altLang="en-US" dirty="0"/>
              <a:t> </a:t>
            </a:r>
            <a:r>
              <a:rPr lang="en-US" altLang="zh-CN" dirty="0"/>
              <a:t>technology.</a:t>
            </a:r>
            <a:r>
              <a:rPr lang="zh-CN" altLang="en-US" dirty="0"/>
              <a:t> </a:t>
            </a:r>
            <a:r>
              <a:rPr lang="en-US" altLang="zh-CN" dirty="0"/>
              <a:t>(Ying</a:t>
            </a:r>
            <a:r>
              <a:rPr lang="zh-CN" altLang="en-US" dirty="0"/>
              <a:t> </a:t>
            </a:r>
            <a:r>
              <a:rPr lang="en-US" altLang="zh-CN" dirty="0"/>
              <a:t>Zhang,</a:t>
            </a:r>
            <a:r>
              <a:rPr lang="zh-CN" altLang="en-US" dirty="0"/>
              <a:t> </a:t>
            </a:r>
            <a:r>
              <a:rPr lang="en-US" altLang="zh-CN" dirty="0"/>
              <a:t>Wei</a:t>
            </a:r>
            <a:r>
              <a:rPr lang="zh-CN" altLang="en-US" dirty="0"/>
              <a:t> </a:t>
            </a:r>
            <a:r>
              <a:rPr lang="en-US" altLang="zh-CN" dirty="0" err="1"/>
              <a:t>wei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Pixel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cell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dimension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study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Power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consumption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endParaRPr lang="en-US" altLang="zh-CN" dirty="0"/>
          </a:p>
          <a:p>
            <a:r>
              <a:rPr lang="en-US" altLang="zh-CN" dirty="0"/>
              <a:t>Problem</a:t>
            </a:r>
          </a:p>
          <a:p>
            <a:pPr lvl="1"/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kit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resistivity</a:t>
            </a:r>
            <a:r>
              <a:rPr lang="zh-CN" altLang="en-US" dirty="0"/>
              <a:t>  </a:t>
            </a:r>
            <a:r>
              <a:rPr lang="en-US" altLang="zh-CN" dirty="0"/>
              <a:t>wafer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>
                <a:sym typeface="Wingdings" pitchFamily="2" charset="2"/>
              </a:rPr>
              <a:t> 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 </a:t>
            </a:r>
            <a:r>
              <a:rPr lang="en-US" altLang="zh-CN" dirty="0"/>
              <a:t>resistivity</a:t>
            </a:r>
            <a:r>
              <a:rPr lang="zh-CN" altLang="en-US" dirty="0"/>
              <a:t> </a:t>
            </a:r>
            <a:r>
              <a:rPr lang="en-US" altLang="zh-CN" dirty="0"/>
              <a:t>Epi</a:t>
            </a:r>
            <a:r>
              <a:rPr lang="zh-CN" altLang="en-US" dirty="0"/>
              <a:t> </a:t>
            </a:r>
            <a:r>
              <a:rPr lang="en-US" altLang="zh-CN" dirty="0"/>
              <a:t>wafer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2532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BE759-6A77-4F69-BF01-97B0B567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 of stitching for large pixel matrix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08DCDE-523B-4949-8D28-B97F9B9D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87013"/>
            <a:ext cx="8845688" cy="1328049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NX+2Y: still have Periphery region, for buffering &amp; data transmission, almost the same as the normal chip scheme</a:t>
            </a:r>
          </a:p>
          <a:p>
            <a:r>
              <a:rPr lang="en-US" altLang="zh-CN" dirty="0"/>
              <a:t>NX+MY: the inner Pixel Matrix with no support of buffering &amp; data link, can only go through others. Data rate accumulation effect reveals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DFF05C-E162-467A-840D-077965CC9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C4624F7-6C90-4637-B19E-DFF507A13BFF}"/>
              </a:ext>
            </a:extLst>
          </p:cNvPr>
          <p:cNvGrpSpPr/>
          <p:nvPr/>
        </p:nvGrpSpPr>
        <p:grpSpPr>
          <a:xfrm>
            <a:off x="1057714" y="3078033"/>
            <a:ext cx="2290965" cy="877454"/>
            <a:chOff x="3390032" y="3213065"/>
            <a:chExt cx="2819649" cy="10799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68FA8A0-899E-4EE6-9D8E-35F90127AD0D}"/>
                </a:ext>
              </a:extLst>
            </p:cNvPr>
            <p:cNvSpPr/>
            <p:nvPr/>
          </p:nvSpPr>
          <p:spPr bwMode="auto">
            <a:xfrm>
              <a:off x="3390032" y="321306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1905E51-5EE8-44D4-A36D-C73AFE9CDE18}"/>
                </a:ext>
              </a:extLst>
            </p:cNvPr>
            <p:cNvSpPr/>
            <p:nvPr/>
          </p:nvSpPr>
          <p:spPr bwMode="auto">
            <a:xfrm>
              <a:off x="4254128" y="321306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9BC7B7-138C-43D0-8F38-6206DB66E5A8}"/>
                </a:ext>
              </a:extLst>
            </p:cNvPr>
            <p:cNvSpPr/>
            <p:nvPr/>
          </p:nvSpPr>
          <p:spPr bwMode="auto">
            <a:xfrm>
              <a:off x="5118224" y="321306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91684C-24F4-4ADA-96E8-276C4E9E30EE}"/>
                </a:ext>
              </a:extLst>
            </p:cNvPr>
            <p:cNvSpPr/>
            <p:nvPr/>
          </p:nvSpPr>
          <p:spPr bwMode="auto">
            <a:xfrm>
              <a:off x="5982320" y="321306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765CA03-74CE-4A0B-8FF2-503C85C1960D}"/>
                </a:ext>
              </a:extLst>
            </p:cNvPr>
            <p:cNvSpPr/>
            <p:nvPr/>
          </p:nvSpPr>
          <p:spPr bwMode="auto">
            <a:xfrm>
              <a:off x="3390032" y="393314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4784FC8-4902-4E36-AD70-3F90492B392E}"/>
                </a:ext>
              </a:extLst>
            </p:cNvPr>
            <p:cNvSpPr/>
            <p:nvPr/>
          </p:nvSpPr>
          <p:spPr bwMode="auto">
            <a:xfrm>
              <a:off x="4254128" y="3933146"/>
              <a:ext cx="227361" cy="359863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E67B99-8CAF-4FC0-884D-B34C684610E5}"/>
                </a:ext>
              </a:extLst>
            </p:cNvPr>
            <p:cNvSpPr/>
            <p:nvPr/>
          </p:nvSpPr>
          <p:spPr bwMode="auto">
            <a:xfrm>
              <a:off x="5118224" y="393314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3A47DD0-3501-48F2-A12D-2F970C284ACD}"/>
                </a:ext>
              </a:extLst>
            </p:cNvPr>
            <p:cNvSpPr/>
            <p:nvPr/>
          </p:nvSpPr>
          <p:spPr bwMode="auto">
            <a:xfrm>
              <a:off x="5982320" y="3933145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DAA4B0E-52B4-4994-8F5C-120C4A617F39}"/>
              </a:ext>
            </a:extLst>
          </p:cNvPr>
          <p:cNvGrpSpPr/>
          <p:nvPr/>
        </p:nvGrpSpPr>
        <p:grpSpPr>
          <a:xfrm rot="10800000">
            <a:off x="1057714" y="1498357"/>
            <a:ext cx="2290965" cy="877454"/>
            <a:chOff x="3390031" y="3213064"/>
            <a:chExt cx="2819649" cy="107994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2325169-FBB0-462F-837C-521E0263464D}"/>
                </a:ext>
              </a:extLst>
            </p:cNvPr>
            <p:cNvSpPr/>
            <p:nvPr/>
          </p:nvSpPr>
          <p:spPr bwMode="auto">
            <a:xfrm>
              <a:off x="3390031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0E0F6AC-C238-4104-BBE7-77458C1A040C}"/>
                </a:ext>
              </a:extLst>
            </p:cNvPr>
            <p:cNvSpPr/>
            <p:nvPr/>
          </p:nvSpPr>
          <p:spPr bwMode="auto">
            <a:xfrm>
              <a:off x="4254127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6539D83-0F9B-445A-9E23-60A86846AFCF}"/>
                </a:ext>
              </a:extLst>
            </p:cNvPr>
            <p:cNvSpPr/>
            <p:nvPr/>
          </p:nvSpPr>
          <p:spPr bwMode="auto">
            <a:xfrm>
              <a:off x="5118223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19BBB98-5092-4749-A180-00AF19310686}"/>
                </a:ext>
              </a:extLst>
            </p:cNvPr>
            <p:cNvSpPr/>
            <p:nvPr/>
          </p:nvSpPr>
          <p:spPr bwMode="auto">
            <a:xfrm>
              <a:off x="5982319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DCF8D15-228E-430F-B6DC-F9957ACF371C}"/>
                </a:ext>
              </a:extLst>
            </p:cNvPr>
            <p:cNvSpPr/>
            <p:nvPr/>
          </p:nvSpPr>
          <p:spPr bwMode="auto">
            <a:xfrm>
              <a:off x="3390031" y="393314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FF28551-91B3-4164-8776-010974668A89}"/>
                </a:ext>
              </a:extLst>
            </p:cNvPr>
            <p:cNvSpPr/>
            <p:nvPr/>
          </p:nvSpPr>
          <p:spPr bwMode="auto">
            <a:xfrm>
              <a:off x="4254127" y="3933145"/>
              <a:ext cx="227361" cy="359863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F5A0C42-61AB-4958-BE82-A2B4C0E24007}"/>
                </a:ext>
              </a:extLst>
            </p:cNvPr>
            <p:cNvSpPr/>
            <p:nvPr/>
          </p:nvSpPr>
          <p:spPr bwMode="auto">
            <a:xfrm>
              <a:off x="5118223" y="393314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B0B9BF4-7F02-46A5-AF64-DEC7181DE74E}"/>
                </a:ext>
              </a:extLst>
            </p:cNvPr>
            <p:cNvSpPr/>
            <p:nvPr/>
          </p:nvSpPr>
          <p:spPr bwMode="auto">
            <a:xfrm>
              <a:off x="5982319" y="393314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F9C3477F-B669-473F-838A-B746CABD76DC}"/>
              </a:ext>
            </a:extLst>
          </p:cNvPr>
          <p:cNvSpPr txBox="1"/>
          <p:nvPr/>
        </p:nvSpPr>
        <p:spPr>
          <a:xfrm>
            <a:off x="3641395" y="2275477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Matrix </a:t>
            </a:r>
            <a:endParaRPr lang="zh-CN" altLang="en-US" sz="1625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1ED8A37-6204-4670-9012-9F7EB9217441}"/>
              </a:ext>
            </a:extLst>
          </p:cNvPr>
          <p:cNvSpPr txBox="1"/>
          <p:nvPr/>
        </p:nvSpPr>
        <p:spPr>
          <a:xfrm>
            <a:off x="3641395" y="1482007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zh-CN" altLang="en-US" sz="1625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DF1AF1D-1FFF-47E2-8CBF-6854300FE625}"/>
              </a:ext>
            </a:extLst>
          </p:cNvPr>
          <p:cNvSpPr txBox="1"/>
          <p:nvPr/>
        </p:nvSpPr>
        <p:spPr>
          <a:xfrm>
            <a:off x="3631001" y="3012855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Matrix </a:t>
            </a:r>
            <a:endParaRPr lang="zh-CN" altLang="en-US" sz="1625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99A32BF-0410-4B8B-9A8A-F9374B7A5022}"/>
              </a:ext>
            </a:extLst>
          </p:cNvPr>
          <p:cNvSpPr txBox="1"/>
          <p:nvPr/>
        </p:nvSpPr>
        <p:spPr>
          <a:xfrm>
            <a:off x="3641395" y="3643781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zh-CN" altLang="en-US" sz="1625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D118279-9883-4031-AD46-3EAADB01C345}"/>
              </a:ext>
            </a:extLst>
          </p:cNvPr>
          <p:cNvSpPr/>
          <p:nvPr/>
        </p:nvSpPr>
        <p:spPr bwMode="auto">
          <a:xfrm>
            <a:off x="5562713" y="3931666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30A71B5-D8BA-41F6-98DE-5E94049DBDB5}"/>
              </a:ext>
            </a:extLst>
          </p:cNvPr>
          <p:cNvSpPr/>
          <p:nvPr/>
        </p:nvSpPr>
        <p:spPr bwMode="auto">
          <a:xfrm>
            <a:off x="6264791" y="3931666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37328E2-FDD9-461C-B128-BFDCD1CB7FBF}"/>
              </a:ext>
            </a:extLst>
          </p:cNvPr>
          <p:cNvSpPr/>
          <p:nvPr/>
        </p:nvSpPr>
        <p:spPr bwMode="auto">
          <a:xfrm>
            <a:off x="6966869" y="3931666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8B9FCF6-18C9-453B-9C72-838C701DECAD}"/>
              </a:ext>
            </a:extLst>
          </p:cNvPr>
          <p:cNvSpPr/>
          <p:nvPr/>
        </p:nvSpPr>
        <p:spPr bwMode="auto">
          <a:xfrm>
            <a:off x="7668947" y="3931666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0B6E7A7-96B0-4686-B250-B077687FB62D}"/>
              </a:ext>
            </a:extLst>
          </p:cNvPr>
          <p:cNvSpPr/>
          <p:nvPr/>
        </p:nvSpPr>
        <p:spPr bwMode="auto">
          <a:xfrm>
            <a:off x="5562713" y="4516731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9A85597-2529-4FB5-84E5-A98CA7937614}"/>
              </a:ext>
            </a:extLst>
          </p:cNvPr>
          <p:cNvSpPr/>
          <p:nvPr/>
        </p:nvSpPr>
        <p:spPr bwMode="auto">
          <a:xfrm>
            <a:off x="6264791" y="4516731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175F694-0E45-40B5-B5A4-362C34CCB217}"/>
              </a:ext>
            </a:extLst>
          </p:cNvPr>
          <p:cNvSpPr/>
          <p:nvPr/>
        </p:nvSpPr>
        <p:spPr bwMode="auto">
          <a:xfrm>
            <a:off x="6966869" y="4516731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B65E497-D028-4865-A2F9-6B0CCAB8C994}"/>
              </a:ext>
            </a:extLst>
          </p:cNvPr>
          <p:cNvSpPr/>
          <p:nvPr/>
        </p:nvSpPr>
        <p:spPr bwMode="auto">
          <a:xfrm>
            <a:off x="7668947" y="4516731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FBDA338-B5AF-4AF4-9B76-95A846E2B7E6}"/>
              </a:ext>
            </a:extLst>
          </p:cNvPr>
          <p:cNvGrpSpPr/>
          <p:nvPr/>
        </p:nvGrpSpPr>
        <p:grpSpPr>
          <a:xfrm rot="10800000">
            <a:off x="5562714" y="1365070"/>
            <a:ext cx="2290965" cy="877454"/>
            <a:chOff x="3390031" y="3213064"/>
            <a:chExt cx="2819649" cy="1079944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E3F7B8B-6A05-4811-BE2C-B224A767029B}"/>
                </a:ext>
              </a:extLst>
            </p:cNvPr>
            <p:cNvSpPr/>
            <p:nvPr/>
          </p:nvSpPr>
          <p:spPr bwMode="auto">
            <a:xfrm>
              <a:off x="3390031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E900E6D-C918-4112-AB1C-0940247FBC4D}"/>
                </a:ext>
              </a:extLst>
            </p:cNvPr>
            <p:cNvSpPr/>
            <p:nvPr/>
          </p:nvSpPr>
          <p:spPr bwMode="auto">
            <a:xfrm>
              <a:off x="4254127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48D42F7-FEE8-4057-9624-F87D0046DF19}"/>
                </a:ext>
              </a:extLst>
            </p:cNvPr>
            <p:cNvSpPr/>
            <p:nvPr/>
          </p:nvSpPr>
          <p:spPr bwMode="auto">
            <a:xfrm>
              <a:off x="5118223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A78DB16-1AFC-4BCD-839D-818CEECF5539}"/>
                </a:ext>
              </a:extLst>
            </p:cNvPr>
            <p:cNvSpPr/>
            <p:nvPr/>
          </p:nvSpPr>
          <p:spPr bwMode="auto">
            <a:xfrm>
              <a:off x="5982319" y="321306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BF487C9-4EA2-4ED8-9B67-7024727C2D0E}"/>
                </a:ext>
              </a:extLst>
            </p:cNvPr>
            <p:cNvSpPr/>
            <p:nvPr/>
          </p:nvSpPr>
          <p:spPr bwMode="auto">
            <a:xfrm>
              <a:off x="3390031" y="393314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C726A34-16AC-40F9-B0D2-4B59E669684D}"/>
                </a:ext>
              </a:extLst>
            </p:cNvPr>
            <p:cNvSpPr/>
            <p:nvPr/>
          </p:nvSpPr>
          <p:spPr bwMode="auto">
            <a:xfrm>
              <a:off x="4254127" y="3933145"/>
              <a:ext cx="227361" cy="359863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F23F9D5-6AD8-4199-9827-594784D29A95}"/>
                </a:ext>
              </a:extLst>
            </p:cNvPr>
            <p:cNvSpPr/>
            <p:nvPr/>
          </p:nvSpPr>
          <p:spPr bwMode="auto">
            <a:xfrm>
              <a:off x="5118223" y="393314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0E73EBB-C1C3-4A47-9CDF-43C0097C7534}"/>
                </a:ext>
              </a:extLst>
            </p:cNvPr>
            <p:cNvSpPr/>
            <p:nvPr/>
          </p:nvSpPr>
          <p:spPr bwMode="auto">
            <a:xfrm>
              <a:off x="5982319" y="3933144"/>
              <a:ext cx="227361" cy="359862"/>
            </a:xfrm>
            <a:prstGeom prst="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CN" alt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2FB8D71D-904C-4EDF-B740-D79274C185D6}"/>
              </a:ext>
            </a:extLst>
          </p:cNvPr>
          <p:cNvSpPr/>
          <p:nvPr/>
        </p:nvSpPr>
        <p:spPr bwMode="auto">
          <a:xfrm>
            <a:off x="5562713" y="2941704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73C8052-9561-46F9-ADC7-0ADA6D630417}"/>
              </a:ext>
            </a:extLst>
          </p:cNvPr>
          <p:cNvSpPr/>
          <p:nvPr/>
        </p:nvSpPr>
        <p:spPr bwMode="auto">
          <a:xfrm>
            <a:off x="6264791" y="2941704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710CE9F-3087-4619-939B-214988412316}"/>
              </a:ext>
            </a:extLst>
          </p:cNvPr>
          <p:cNvSpPr/>
          <p:nvPr/>
        </p:nvSpPr>
        <p:spPr bwMode="auto">
          <a:xfrm>
            <a:off x="6966869" y="2941704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419D776-973B-4FE0-B029-D8BA503F8044}"/>
              </a:ext>
            </a:extLst>
          </p:cNvPr>
          <p:cNvSpPr/>
          <p:nvPr/>
        </p:nvSpPr>
        <p:spPr bwMode="auto">
          <a:xfrm>
            <a:off x="7668947" y="2941704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278D403-0D6F-4C97-84A7-7B5ABCB4A2A6}"/>
              </a:ext>
            </a:extLst>
          </p:cNvPr>
          <p:cNvSpPr txBox="1"/>
          <p:nvPr/>
        </p:nvSpPr>
        <p:spPr>
          <a:xfrm>
            <a:off x="8133332" y="1952997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Matrix </a:t>
            </a:r>
            <a:endParaRPr lang="zh-CN" altLang="en-US" sz="1625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FE5C9C1-A922-436E-B69D-FDCEBB388464}"/>
              </a:ext>
            </a:extLst>
          </p:cNvPr>
          <p:cNvSpPr txBox="1"/>
          <p:nvPr/>
        </p:nvSpPr>
        <p:spPr>
          <a:xfrm>
            <a:off x="8136002" y="1349489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zh-CN" altLang="en-US" sz="1625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2B9646E-7A01-48AE-80BC-9D5CC660C68C}"/>
              </a:ext>
            </a:extLst>
          </p:cNvPr>
          <p:cNvSpPr txBox="1"/>
          <p:nvPr/>
        </p:nvSpPr>
        <p:spPr>
          <a:xfrm>
            <a:off x="8133332" y="2798182"/>
            <a:ext cx="1356855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 Matrix</a:t>
            </a:r>
          </a:p>
          <a:p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endParaRPr lang="zh-CN" altLang="en-US" sz="1625" dirty="0">
              <a:solidFill>
                <a:srgbClr val="C00000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C63E290-0D1D-4870-AD59-FFF6A2811F4F}"/>
              </a:ext>
            </a:extLst>
          </p:cNvPr>
          <p:cNvSpPr txBox="1"/>
          <p:nvPr/>
        </p:nvSpPr>
        <p:spPr>
          <a:xfrm>
            <a:off x="8133332" y="4039030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Matrix </a:t>
            </a:r>
            <a:endParaRPr lang="zh-CN" altLang="en-US" sz="1625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020DD5-61E3-4FB4-A68D-4ED0CED32C98}"/>
              </a:ext>
            </a:extLst>
          </p:cNvPr>
          <p:cNvSpPr txBox="1"/>
          <p:nvPr/>
        </p:nvSpPr>
        <p:spPr>
          <a:xfrm>
            <a:off x="8112351" y="4479993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zh-CN" altLang="en-US" sz="1625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C0D44-740F-8198-018D-098B8B6DC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4"/>
          <a:stretch/>
        </p:blipFill>
        <p:spPr>
          <a:xfrm>
            <a:off x="454239" y="3913970"/>
            <a:ext cx="2853560" cy="10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id="{22CFF878-9364-4593-BA96-858FA8E76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796429"/>
            <a:ext cx="8915400" cy="49401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ALPIDE parameters</a:t>
            </a:r>
            <a:endParaRPr lang="zh-CN" altLang="en-US" dirty="0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12A924FC-D867-4D22-B0A9-AF7150125A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16</a:t>
            </a:fld>
            <a:endParaRPr lang="en-US" altLang="zh-CN" sz="1138">
              <a:solidFill>
                <a:schemeClr val="tx1"/>
              </a:solidFill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173D3A9-D4E6-44FC-B2DA-52D1C1A78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1399595"/>
            <a:ext cx="4914546" cy="4326442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0084850-D6AA-4BAA-8580-FAD2B2262A6C}"/>
              </a:ext>
            </a:extLst>
          </p:cNvPr>
          <p:cNvSpPr txBox="1"/>
          <p:nvPr/>
        </p:nvSpPr>
        <p:spPr>
          <a:xfrm>
            <a:off x="1725529" y="5722679"/>
            <a:ext cx="6454942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CERN-LHCC-2024-003/ALICE-TDR-021</a:t>
            </a:r>
            <a:r>
              <a:rPr lang="zh-CN" altLang="en-US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Design Report for the ALICE Inner Tracking System 3 - ITS3 A bent wafer-scale monolithic pixel detector</a:t>
            </a:r>
            <a:endParaRPr lang="zh-CN" altLang="en-US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48E3F8-6D34-47C8-90CB-7BEF8B4A31A8}"/>
              </a:ext>
            </a:extLst>
          </p:cNvPr>
          <p:cNvSpPr/>
          <p:nvPr/>
        </p:nvSpPr>
        <p:spPr bwMode="auto">
          <a:xfrm>
            <a:off x="1555017" y="3955631"/>
            <a:ext cx="184731" cy="2923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80E3AE-F0D0-4120-B4BC-B73206692130}"/>
              </a:ext>
            </a:extLst>
          </p:cNvPr>
          <p:cNvCxnSpPr/>
          <p:nvPr/>
        </p:nvCxnSpPr>
        <p:spPr>
          <a:xfrm>
            <a:off x="213973" y="2200364"/>
            <a:ext cx="2866819" cy="0"/>
          </a:xfrm>
          <a:prstGeom prst="line">
            <a:avLst/>
          </a:prstGeom>
          <a:ln w="25400" cmpd="sng">
            <a:solidFill>
              <a:srgbClr val="C0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C494EDA8-9E18-4C54-8141-C096FCF97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86" y="1889106"/>
            <a:ext cx="5207079" cy="3386199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0305D76-4F0E-4E1F-BAB7-1E43016428F9}"/>
              </a:ext>
            </a:extLst>
          </p:cNvPr>
          <p:cNvCxnSpPr/>
          <p:nvPr/>
        </p:nvCxnSpPr>
        <p:spPr>
          <a:xfrm>
            <a:off x="4777480" y="4833156"/>
            <a:ext cx="4270975" cy="0"/>
          </a:xfrm>
          <a:prstGeom prst="line">
            <a:avLst/>
          </a:prstGeom>
          <a:ln w="25400" cmpd="sng">
            <a:solidFill>
              <a:srgbClr val="C00000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1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0BAA-96E1-5FAC-D067-D4FE5672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4DE5-DDBC-626E-DF7B-7214895B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32" y="1036320"/>
            <a:ext cx="9331637" cy="5008563"/>
          </a:xfrm>
        </p:spPr>
        <p:txBody>
          <a:bodyPr/>
          <a:lstStyle/>
          <a:p>
            <a:r>
              <a:rPr lang="en-US" altLang="zh-CN" dirty="0"/>
              <a:t>CEPC L0 management decided to develop</a:t>
            </a:r>
            <a:r>
              <a:rPr lang="zh-CN" altLang="en-US" dirty="0"/>
              <a:t> </a:t>
            </a:r>
            <a:r>
              <a:rPr lang="en-US" altLang="zh-CN" dirty="0"/>
              <a:t>CMOS stitching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It is exciting development and cutting edge technology for vertex detector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Layout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&amp;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Physics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design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then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implementation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Background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&amp;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Data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rate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Mechanics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&amp;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cooling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Service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cabling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76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1">
            <a:extLst>
              <a:ext uri="{FF2B5EF4-FFF2-40B4-BE49-F238E27FC236}">
                <a16:creationId xmlns:a16="http://schemas.microsoft.com/office/drawing/2014/main" id="{EF55090A-B24D-42D1-A6CB-093C894C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49" y="263993"/>
            <a:ext cx="6686550" cy="49401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VTX</a:t>
            </a:r>
            <a:r>
              <a:rPr lang="zh-CN" altLang="en-US" dirty="0"/>
              <a:t>像素芯片功耗分布估算</a:t>
            </a:r>
          </a:p>
        </p:txBody>
      </p:sp>
      <p:sp>
        <p:nvSpPr>
          <p:cNvPr id="5125" name="灯片编号占位符 3">
            <a:extLst>
              <a:ext uri="{FF2B5EF4-FFF2-40B4-BE49-F238E27FC236}">
                <a16:creationId xmlns:a16="http://schemas.microsoft.com/office/drawing/2014/main" id="{4DD1E834-8FAB-4D71-9649-C215CF32E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6F9F13AA-CD6A-4D07-974E-5AAFAFD08B35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</a:t>
            </a:fld>
            <a:endParaRPr lang="en-US" altLang="zh-CN" sz="113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5797CC3-9492-457C-995C-E8C26A01D199}"/>
              </a:ext>
            </a:extLst>
          </p:cNvPr>
          <p:cNvGraphicFramePr>
            <a:graphicFrameLocks noGrp="1"/>
          </p:cNvGraphicFramePr>
          <p:nvPr/>
        </p:nvGraphicFramePr>
        <p:xfrm>
          <a:off x="475749" y="4548301"/>
          <a:ext cx="7267661" cy="16386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86536">
                  <a:extLst>
                    <a:ext uri="{9D8B030D-6E8A-4147-A177-3AD203B41FA5}">
                      <a16:colId xmlns:a16="http://schemas.microsoft.com/office/drawing/2014/main" val="228147397"/>
                    </a:ext>
                  </a:extLst>
                </a:gridCol>
                <a:gridCol w="1136017">
                  <a:extLst>
                    <a:ext uri="{9D8B030D-6E8A-4147-A177-3AD203B41FA5}">
                      <a16:colId xmlns:a16="http://schemas.microsoft.com/office/drawing/2014/main" val="1007386139"/>
                    </a:ext>
                  </a:extLst>
                </a:gridCol>
                <a:gridCol w="1211277">
                  <a:extLst>
                    <a:ext uri="{9D8B030D-6E8A-4147-A177-3AD203B41FA5}">
                      <a16:colId xmlns:a16="http://schemas.microsoft.com/office/drawing/2014/main" val="2762844204"/>
                    </a:ext>
                  </a:extLst>
                </a:gridCol>
                <a:gridCol w="1211277">
                  <a:extLst>
                    <a:ext uri="{9D8B030D-6E8A-4147-A177-3AD203B41FA5}">
                      <a16:colId xmlns:a16="http://schemas.microsoft.com/office/drawing/2014/main" val="2123088747"/>
                    </a:ext>
                  </a:extLst>
                </a:gridCol>
                <a:gridCol w="1211277">
                  <a:extLst>
                    <a:ext uri="{9D8B030D-6E8A-4147-A177-3AD203B41FA5}">
                      <a16:colId xmlns:a16="http://schemas.microsoft.com/office/drawing/2014/main" val="1597840684"/>
                    </a:ext>
                  </a:extLst>
                </a:gridCol>
                <a:gridCol w="1211277">
                  <a:extLst>
                    <a:ext uri="{9D8B030D-6E8A-4147-A177-3AD203B41FA5}">
                      <a16:colId xmlns:a16="http://schemas.microsoft.com/office/drawing/2014/main" val="2329680165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Matrix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Periphery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 err="1"/>
                        <a:t>DataTrans</a:t>
                      </a:r>
                      <a:r>
                        <a:rPr lang="en-US" altLang="zh-CN" sz="1300" dirty="0"/>
                        <a:t>.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DACs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rgbClr val="C00000"/>
                          </a:solidFill>
                        </a:rPr>
                        <a:t>Total Power</a:t>
                      </a:r>
                      <a:endParaRPr lang="zh-CN" altLang="en-US" sz="1300" dirty="0">
                        <a:solidFill>
                          <a:srgbClr val="C0000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442734748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r>
                        <a:rPr lang="zh-CN" altLang="en-US" sz="1300" dirty="0"/>
                        <a:t>太初</a:t>
                      </a:r>
                      <a:r>
                        <a:rPr lang="en-US" altLang="zh-CN" sz="1300" dirty="0"/>
                        <a:t>3</a:t>
                      </a:r>
                      <a:r>
                        <a:rPr lang="zh-CN" altLang="en-US" sz="1300" dirty="0"/>
                        <a:t>芯片</a:t>
                      </a:r>
                      <a:endParaRPr lang="en-US" altLang="zh-CN" sz="1300" dirty="0"/>
                    </a:p>
                    <a:p>
                      <a:r>
                        <a:rPr lang="en-US" altLang="zh-CN" sz="1300" dirty="0"/>
                        <a:t>@ </a:t>
                      </a:r>
                      <a:r>
                        <a:rPr lang="en-US" altLang="zh-CN" sz="1300" dirty="0" err="1"/>
                        <a:t>triggerless</a:t>
                      </a:r>
                      <a:r>
                        <a:rPr lang="en-US" altLang="zh-CN" sz="1300" dirty="0"/>
                        <a:t> (CDR)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304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tx1"/>
                          </a:solidFill>
                        </a:rPr>
                        <a:t>135 </a:t>
                      </a:r>
                      <a:r>
                        <a:rPr lang="en-US" altLang="zh-CN" sz="1300" dirty="0" err="1">
                          <a:solidFill>
                            <a:schemeClr val="tx1"/>
                          </a:solidFill>
                        </a:rPr>
                        <a:t>mW</a:t>
                      </a:r>
                      <a:endParaRPr lang="zh-CN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206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10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rgbClr val="C00000"/>
                          </a:solidFill>
                        </a:rPr>
                        <a:t>655 </a:t>
                      </a:r>
                      <a:r>
                        <a:rPr lang="en-US" altLang="zh-CN" sz="1300" dirty="0" err="1">
                          <a:solidFill>
                            <a:srgbClr val="C00000"/>
                          </a:solidFill>
                        </a:rPr>
                        <a:t>mW</a:t>
                      </a:r>
                      <a:endParaRPr lang="zh-CN" altLang="en-US" sz="1300" dirty="0">
                        <a:solidFill>
                          <a:srgbClr val="C0000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40308051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/>
                        <a:t>65nm </a:t>
                      </a:r>
                      <a:r>
                        <a:rPr lang="zh-CN" altLang="en-US" sz="1300" dirty="0"/>
                        <a:t>芯片</a:t>
                      </a:r>
                      <a:endParaRPr lang="en-US" altLang="zh-CN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/>
                        <a:t>@ 1 Gbps/chip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/>
                        <a:t>(TDR </a:t>
                      </a:r>
                      <a:r>
                        <a:rPr lang="en-US" altLang="zh-CN" sz="1300" dirty="0" err="1"/>
                        <a:t>LowLumi</a:t>
                      </a:r>
                      <a:r>
                        <a:rPr lang="en-US" altLang="zh-CN" sz="1300" dirty="0"/>
                        <a:t>)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dirty="0"/>
                        <a:t>60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  <a:p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80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36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/>
                        <a:t>10 </a:t>
                      </a:r>
                      <a:r>
                        <a:rPr lang="en-US" altLang="zh-CN" sz="1300" dirty="0" err="1"/>
                        <a:t>mW</a:t>
                      </a:r>
                      <a:endParaRPr lang="zh-CN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rgbClr val="C00000"/>
                          </a:solidFill>
                        </a:rPr>
                        <a:t>186 </a:t>
                      </a:r>
                      <a:r>
                        <a:rPr lang="en-US" altLang="zh-CN" sz="1300" dirty="0" err="1">
                          <a:solidFill>
                            <a:srgbClr val="C00000"/>
                          </a:solidFill>
                        </a:rPr>
                        <a:t>mW</a:t>
                      </a:r>
                      <a:endParaRPr lang="zh-CN" altLang="en-US" sz="1300" dirty="0">
                        <a:solidFill>
                          <a:srgbClr val="C0000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220970101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B62A475F-B845-433C-802E-C36E9CC2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2" y="1370821"/>
            <a:ext cx="4767263" cy="30708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7BE665F-EA0B-4926-BAEA-3EA1DD1DB127}"/>
              </a:ext>
            </a:extLst>
          </p:cNvPr>
          <p:cNvSpPr txBox="1"/>
          <p:nvPr/>
        </p:nvSpPr>
        <p:spPr>
          <a:xfrm>
            <a:off x="5673436" y="1442605"/>
            <a:ext cx="3692237" cy="328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3" dirty="0"/>
              <a:t>估算说明：</a:t>
            </a:r>
            <a:endParaRPr lang="en-US" altLang="zh-CN" sz="1463" dirty="0"/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00" dirty="0"/>
              <a:t>太初</a:t>
            </a:r>
            <a:r>
              <a:rPr lang="en-US" altLang="zh-CN" sz="1300" dirty="0"/>
              <a:t>3</a:t>
            </a:r>
            <a:r>
              <a:rPr lang="zh-CN" altLang="en-US" sz="1300" dirty="0"/>
              <a:t>芯片：</a:t>
            </a:r>
            <a:r>
              <a:rPr lang="en-US" altLang="zh-CN" sz="1300" dirty="0"/>
              <a:t>180 nm</a:t>
            </a:r>
            <a:r>
              <a:rPr lang="zh-CN" altLang="en-US" sz="1300" dirty="0"/>
              <a:t>工艺，电源</a:t>
            </a:r>
            <a:r>
              <a:rPr lang="en-US" altLang="zh-CN" sz="1300" dirty="0">
                <a:solidFill>
                  <a:schemeClr val="accent2"/>
                </a:solidFill>
              </a:rPr>
              <a:t>1.8 V</a:t>
            </a:r>
            <a:r>
              <a:rPr lang="en-US" altLang="zh-CN" sz="1300" dirty="0"/>
              <a:t>;</a:t>
            </a:r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00" dirty="0"/>
              <a:t>65 nm</a:t>
            </a:r>
            <a:r>
              <a:rPr lang="zh-CN" altLang="en-US" sz="1300" dirty="0"/>
              <a:t>芯片：电源</a:t>
            </a:r>
            <a:r>
              <a:rPr lang="en-US" altLang="zh-CN" sz="1300" dirty="0">
                <a:solidFill>
                  <a:schemeClr val="accent2"/>
                </a:solidFill>
              </a:rPr>
              <a:t>1.2 V</a:t>
            </a:r>
            <a:r>
              <a:rPr lang="en-US" altLang="zh-CN" sz="1300" dirty="0"/>
              <a:t>; </a:t>
            </a:r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00" dirty="0"/>
              <a:t>Data </a:t>
            </a:r>
            <a:r>
              <a:rPr lang="en-US" altLang="zh-CN" sz="1300" dirty="0" err="1"/>
              <a:t>rate@Triggless-CDR</a:t>
            </a:r>
            <a:r>
              <a:rPr lang="en-US" altLang="zh-CN" sz="1300" dirty="0"/>
              <a:t>: </a:t>
            </a:r>
            <a:r>
              <a:rPr lang="en-US" altLang="zh-CN" sz="1300" dirty="0">
                <a:solidFill>
                  <a:schemeClr val="accent2"/>
                </a:solidFill>
              </a:rPr>
              <a:t>4.48 Gbps /chip</a:t>
            </a:r>
          </a:p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accent2"/>
                </a:solidFill>
              </a:rPr>
              <a:t>     bunch spacing (min.): 25 ns</a:t>
            </a:r>
            <a:r>
              <a:rPr lang="zh-CN" altLang="en-US" sz="1300" dirty="0">
                <a:solidFill>
                  <a:schemeClr val="accent2"/>
                </a:solidFill>
              </a:rPr>
              <a:t>需要快前沿前端</a:t>
            </a:r>
            <a:endParaRPr lang="en-US" altLang="zh-CN" sz="1300" dirty="0">
              <a:solidFill>
                <a:schemeClr val="accent2"/>
              </a:solidFill>
            </a:endParaRPr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00" dirty="0"/>
              <a:t>Data </a:t>
            </a:r>
            <a:r>
              <a:rPr lang="en-US" altLang="zh-CN" sz="1300" dirty="0" err="1"/>
              <a:t>rate@Triggless-TDR</a:t>
            </a:r>
            <a:r>
              <a:rPr lang="en-US" altLang="zh-CN" sz="1300" dirty="0"/>
              <a:t> (Low </a:t>
            </a:r>
            <a:r>
              <a:rPr lang="en-US" altLang="zh-CN" sz="1300" dirty="0" err="1"/>
              <a:t>Lumi</a:t>
            </a:r>
            <a:r>
              <a:rPr lang="en-US" altLang="zh-CN" sz="1300" dirty="0"/>
              <a:t>): </a:t>
            </a:r>
          </a:p>
          <a:p>
            <a:pPr>
              <a:lnSpc>
                <a:spcPct val="150000"/>
              </a:lnSpc>
            </a:pPr>
            <a:r>
              <a:rPr lang="en-US" altLang="zh-CN" sz="1300" dirty="0"/>
              <a:t>       </a:t>
            </a:r>
            <a:r>
              <a:rPr lang="en-US" altLang="zh-CN" sz="1300" dirty="0">
                <a:solidFill>
                  <a:schemeClr val="accent2"/>
                </a:solidFill>
              </a:rPr>
              <a:t>1 Gbps/chip</a:t>
            </a:r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00" dirty="0"/>
              <a:t>Low </a:t>
            </a:r>
            <a:r>
              <a:rPr lang="en-US" altLang="zh-CN" sz="1300" dirty="0" err="1"/>
              <a:t>Lumi@TDR</a:t>
            </a:r>
            <a:r>
              <a:rPr lang="en-US" altLang="zh-CN" sz="1300" dirty="0"/>
              <a:t>: bunch spacing ~</a:t>
            </a:r>
            <a:r>
              <a:rPr lang="zh-CN" altLang="en-US" sz="1300" dirty="0"/>
              <a:t>几百</a:t>
            </a:r>
            <a:r>
              <a:rPr lang="en-US" altLang="zh-CN" sz="1300" dirty="0"/>
              <a:t>ns</a:t>
            </a:r>
            <a:r>
              <a:rPr lang="zh-CN" altLang="en-US" sz="1300" dirty="0"/>
              <a:t>，像素前端不需要快前沿，</a:t>
            </a:r>
            <a:r>
              <a:rPr lang="en-US" altLang="zh-CN" sz="1300" dirty="0"/>
              <a:t>Matrix</a:t>
            </a:r>
            <a:r>
              <a:rPr lang="zh-CN" altLang="en-US" sz="1300" dirty="0"/>
              <a:t>功耗可降低到</a:t>
            </a:r>
            <a:r>
              <a:rPr lang="en-US" altLang="zh-CN" sz="1300" dirty="0"/>
              <a:t>60 </a:t>
            </a:r>
            <a:r>
              <a:rPr lang="en-US" altLang="zh-CN" sz="1300" dirty="0" err="1"/>
              <a:t>mW</a:t>
            </a:r>
            <a:endParaRPr lang="en-US" altLang="zh-CN" sz="1300" dirty="0"/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AC6AB-1123-A493-22EE-617F9449B97C}"/>
              </a:ext>
            </a:extLst>
          </p:cNvPr>
          <p:cNvSpPr txBox="1"/>
          <p:nvPr/>
        </p:nvSpPr>
        <p:spPr>
          <a:xfrm>
            <a:off x="6864752" y="326332"/>
            <a:ext cx="6082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(from</a:t>
            </a:r>
            <a:r>
              <a:rPr lang="zh-CN" altLang="en-US" dirty="0"/>
              <a:t> </a:t>
            </a:r>
            <a:r>
              <a:rPr lang="en-US" altLang="zh-CN" dirty="0" err="1"/>
              <a:t>Weiwi,Ying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F974C-4FA6-7F8A-BFA2-A6D3A32348EC}"/>
              </a:ext>
            </a:extLst>
          </p:cNvPr>
          <p:cNvSpPr txBox="1"/>
          <p:nvPr/>
        </p:nvSpPr>
        <p:spPr>
          <a:xfrm>
            <a:off x="580943" y="1047655"/>
            <a:ext cx="647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0000"/>
                </a:solidFill>
              </a:rPr>
              <a:t>Power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consumption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estimation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is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based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on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25</a:t>
            </a:r>
            <a:r>
              <a:rPr lang="zh-CN" altLang="en-US" sz="1800" dirty="0">
                <a:solidFill>
                  <a:srgbClr val="FF0000"/>
                </a:solidFill>
              </a:rPr>
              <a:t>*</a:t>
            </a:r>
            <a:r>
              <a:rPr lang="en-US" altLang="zh-CN" sz="1800" dirty="0">
                <a:solidFill>
                  <a:srgbClr val="FF0000"/>
                </a:solidFill>
              </a:rPr>
              <a:t>25um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pixel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size</a:t>
            </a:r>
            <a:endParaRPr lang="en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1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BDCB-FF63-16FF-35A7-590A5EBE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10000"/>
                </a:solidFill>
                <a:effectLst/>
                <a:latin typeface="Helvetica" pitchFamily="2" charset="0"/>
              </a:rPr>
              <a:t>What is stitching? (from Meng Wang)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3E73-81C7-AFBA-6A26-E594B0426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df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BB5C1-CB63-3932-1366-445775E70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4DB76-EDA1-B5E2-2FB2-2C9ED18E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3" y="1036320"/>
            <a:ext cx="8915400" cy="47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313A-0702-B34C-9953-356A55A1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focus on stitching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3BA9-26AC-1DB8-AEF6-9039DD4F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0"/>
            <a:ext cx="9547044" cy="5008563"/>
          </a:xfrm>
        </p:spPr>
        <p:txBody>
          <a:bodyPr/>
          <a:lstStyle/>
          <a:p>
            <a:r>
              <a:rPr lang="en-CN" dirty="0"/>
              <a:t>Inner layer : </a:t>
            </a:r>
            <a:r>
              <a:rPr lang="en-CN" dirty="0">
                <a:solidFill>
                  <a:srgbClr val="0070C0"/>
                </a:solidFill>
              </a:rPr>
              <a:t>background , data rate, power consumption</a:t>
            </a:r>
          </a:p>
          <a:p>
            <a:r>
              <a:rPr lang="en-US" dirty="0"/>
              <a:t>M</a:t>
            </a:r>
            <a:r>
              <a:rPr lang="en-CN" dirty="0"/>
              <a:t>iddle layer and outter layer:</a:t>
            </a:r>
          </a:p>
          <a:p>
            <a:pPr lvl="1"/>
            <a:r>
              <a:rPr lang="en-CN" dirty="0">
                <a:solidFill>
                  <a:srgbClr val="0070C0"/>
                </a:solidFill>
              </a:rPr>
              <a:t> refine stitching proposal and estimate yield, power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19D9-38E7-9192-FE43-A3475CFF0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EB5C-45C3-ACF1-842A-46D8918E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0" y="2480974"/>
            <a:ext cx="7290734" cy="40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3406-BBD8-AF23-2819-9E8F8DDB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6D66-3E5A-30C1-9220-21D19053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1DCDD-503A-CE43-C33E-79FCEAE96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84E2E-6A9B-060C-3629-7737DEEF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2" y="677011"/>
            <a:ext cx="9496775" cy="52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DA3D-F9BE-ED3E-B6A0-FE56F994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5B5D-57A1-2271-2102-49F8D86DF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19FC6-465F-D8FC-ACB3-E0766742D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9C6-EAB7-457C-61A3-A8323BDC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663"/>
            <a:ext cx="9718446" cy="53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4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DDC78-F9D2-43A0-AE4B-6FEB51EE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rate estimation of CEPC VTX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6A1369-62A1-4665-841A-FF84C7B7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248091"/>
            <a:ext cx="8915400" cy="196697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sz="1463" kern="0" dirty="0"/>
              <a:t>TDR raw hit density: Higgs 0.54</a:t>
            </a:r>
            <a:r>
              <a:rPr lang="zh-CN" altLang="en-US" sz="1463" kern="0" dirty="0"/>
              <a:t>，</a:t>
            </a:r>
            <a:r>
              <a:rPr lang="en-US" altLang="zh-CN" sz="1463" kern="0" dirty="0"/>
              <a:t>Z 0.3;  Safety factor: TDR 1.5, CDR 10; </a:t>
            </a:r>
          </a:p>
          <a:p>
            <a:pPr>
              <a:defRPr/>
            </a:pPr>
            <a:r>
              <a:rPr lang="en-US" altLang="zh-CN" sz="1463" kern="0" dirty="0"/>
              <a:t>Cluster size: </a:t>
            </a:r>
            <a:r>
              <a:rPr lang="en-US" altLang="zh-CN" sz="1463" dirty="0"/>
              <a:t>3pixels/hit (@Twjz 180nm, EPI 18~25um) </a:t>
            </a:r>
          </a:p>
          <a:p>
            <a:pPr>
              <a:defRPr/>
            </a:pPr>
            <a:r>
              <a:rPr lang="en-US" altLang="zh-CN" sz="1463" dirty="0"/>
              <a:t>Area: 1.28cm*2.56cm=3.27cm</a:t>
            </a:r>
            <a:r>
              <a:rPr lang="en-US" altLang="zh-CN" sz="1463" baseline="30000" dirty="0"/>
              <a:t>2</a:t>
            </a:r>
            <a:r>
              <a:rPr lang="en-US" altLang="zh-CN" sz="1463" dirty="0"/>
              <a:t> (@pixel size 25um*25um)</a:t>
            </a:r>
          </a:p>
          <a:p>
            <a:pPr>
              <a:defRPr/>
            </a:pPr>
            <a:r>
              <a:rPr lang="en-US" altLang="zh-CN" sz="1463" kern="0" dirty="0"/>
              <a:t>Word length: 32bit/event (@Taichu’s scale, 512*1024 array)</a:t>
            </a:r>
          </a:p>
          <a:p>
            <a:pPr>
              <a:defRPr/>
            </a:pPr>
            <a:r>
              <a:rPr lang="en-US" altLang="zh-CN" sz="1463" kern="0" dirty="0"/>
              <a:t>Trigger rate</a:t>
            </a:r>
            <a:r>
              <a:rPr lang="zh-CN" altLang="en-US" sz="1463" kern="0" dirty="0"/>
              <a:t>：</a:t>
            </a:r>
            <a:r>
              <a:rPr lang="en-US" altLang="zh-CN" sz="1463" kern="0" dirty="0"/>
              <a:t>20kHz@CDR</a:t>
            </a:r>
            <a:r>
              <a:rPr lang="zh-CN" altLang="en-US" sz="1463" kern="0" dirty="0"/>
              <a:t>，</a:t>
            </a:r>
            <a:r>
              <a:rPr lang="en-US" altLang="zh-CN" sz="1463" kern="0" dirty="0"/>
              <a:t>120kHz@TDR estimated</a:t>
            </a:r>
          </a:p>
          <a:p>
            <a:pPr lvl="1">
              <a:defRPr/>
            </a:pPr>
            <a:r>
              <a:rPr lang="en-US" altLang="zh-CN" sz="1138" kern="0" dirty="0"/>
              <a:t>Trigger latency: 3us(very likely not enough), Error window: 7 bins</a:t>
            </a:r>
          </a:p>
          <a:p>
            <a:pPr lvl="1">
              <a:defRPr/>
            </a:pPr>
            <a:r>
              <a:rPr lang="en-US" altLang="zh-CN" sz="1138" kern="0" dirty="0"/>
              <a:t>FIFO depth: @3us * hit rate/chip</a:t>
            </a:r>
          </a:p>
          <a:p>
            <a:pPr lvl="1">
              <a:defRPr/>
            </a:pPr>
            <a:r>
              <a:rPr lang="en-US" altLang="zh-CN" sz="1138" kern="0" dirty="0"/>
              <a:t>Data rate=pixel/bunch*trigger rate*32bit*error window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207028-A641-4007-A479-EFE92170C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FD7E819-611F-446F-882F-46B5370504CB}"/>
              </a:ext>
            </a:extLst>
          </p:cNvPr>
          <p:cNvGraphicFramePr>
            <a:graphicFrameLocks/>
          </p:cNvGraphicFramePr>
          <p:nvPr/>
        </p:nvGraphicFramePr>
        <p:xfrm>
          <a:off x="1091571" y="1406562"/>
          <a:ext cx="7401124" cy="284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44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80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19117">
                <a:tc>
                  <a:txBody>
                    <a:bodyPr/>
                    <a:lstStyle/>
                    <a:p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Hit density</a:t>
                      </a: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(Hits/cm</a:t>
                      </a:r>
                      <a:r>
                        <a:rPr lang="en-US" altLang="zh-CN" sz="9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/BX)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Bunch spacing</a:t>
                      </a: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(ns)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Hit rate</a:t>
                      </a: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(M Hits/cm</a:t>
                      </a:r>
                      <a:r>
                        <a:rPr lang="en-US" altLang="zh-CN" sz="9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  <a:p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Hit Pix rate</a:t>
                      </a: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(M Px/cm</a:t>
                      </a:r>
                      <a:r>
                        <a:rPr lang="en-US" altLang="zh-CN" sz="9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Hit rate/chip</a:t>
                      </a: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(MHz)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Data </a:t>
                      </a:r>
                      <a:r>
                        <a:rPr lang="en-US" altLang="zh-CN" sz="9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rate@triggerless</a:t>
                      </a:r>
                      <a:endParaRPr lang="en-US" altLang="zh-CN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j-lt"/>
                        </a:rPr>
                        <a:t>(Gbps)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Pixel/bunch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FIFO Depth</a:t>
                      </a: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@3us </a:t>
                      </a:r>
                      <a:r>
                        <a:rPr lang="en-US" altLang="zh-CN" sz="9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rg</a:t>
                      </a:r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 latency 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altLang="zh-CN" sz="9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rate@trigger</a:t>
                      </a:r>
                      <a:r>
                        <a:rPr lang="en-US" altLang="zh-CN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(Mbps)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74">
                <a:tc rowSpan="3">
                  <a:txBody>
                    <a:bodyPr/>
                    <a:lstStyle/>
                    <a:p>
                      <a:r>
                        <a:rPr lang="en-US" altLang="zh-CN" sz="900" b="1" dirty="0">
                          <a:latin typeface="+mj-lt"/>
                        </a:rPr>
                        <a:t>CDR</a:t>
                      </a: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Higgs</a:t>
                      </a: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2.4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680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3.53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10.59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34.62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1.1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23.5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103.9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105.28</a:t>
                      </a: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74">
                <a:tc vMerge="1">
                  <a:txBody>
                    <a:bodyPr/>
                    <a:lstStyle/>
                    <a:p>
                      <a:endParaRPr lang="en-US" altLang="zh-CN" sz="1100" b="1" dirty="0">
                        <a:latin typeface="+mj-lt"/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W</a:t>
                      </a: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2.3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210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10.95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32.86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107.44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3.4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22.6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322.3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101.248</a:t>
                      </a: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74">
                <a:tc vMerge="1">
                  <a:txBody>
                    <a:bodyPr/>
                    <a:lstStyle/>
                    <a:p>
                      <a:endParaRPr lang="zh-CN" altLang="en-US" sz="1100" b="1" dirty="0">
                        <a:latin typeface="+mj-lt"/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Z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0.25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25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98.1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3.1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294.3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53.76</a:t>
                      </a: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74">
                <a:tc>
                  <a:txBody>
                    <a:bodyPr/>
                    <a:lstStyle/>
                    <a:p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274">
                <a:tc rowSpan="3">
                  <a:txBody>
                    <a:bodyPr/>
                    <a:lstStyle/>
                    <a:p>
                      <a:r>
                        <a:rPr lang="en-US" altLang="zh-CN" sz="900" b="1" dirty="0">
                          <a:latin typeface="+mj-lt"/>
                        </a:rPr>
                        <a:t>TDR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Higgs</a:t>
                      </a: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0.81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591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1.37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4.11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13.44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0.43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7.96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40.4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213.9</a:t>
                      </a:r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？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274">
                <a:tc vMerge="1">
                  <a:txBody>
                    <a:bodyPr/>
                    <a:lstStyle/>
                    <a:p>
                      <a:endParaRPr lang="zh-CN" altLang="en-US" sz="1100" b="1" dirty="0">
                        <a:latin typeface="+mj-lt"/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W</a:t>
                      </a: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0.81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257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3.16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9.45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30.90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0.98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7.96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92.8</a:t>
                      </a:r>
                    </a:p>
                    <a:p>
                      <a:pPr algn="r" fontAlgn="ctr"/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213.9</a:t>
                      </a:r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？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7">
                <a:tc vMerge="1">
                  <a:txBody>
                    <a:bodyPr/>
                    <a:lstStyle/>
                    <a:p>
                      <a:endParaRPr lang="zh-CN" altLang="en-US" sz="1100" b="1" dirty="0">
                        <a:latin typeface="+mj-lt"/>
                      </a:endParaRPr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Z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latin typeface="+mj-lt"/>
                        </a:rPr>
                        <a:t>0.45</a:t>
                      </a:r>
                      <a:endParaRPr lang="zh-CN" altLang="en-US" sz="900" b="1" dirty="0"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j-lt"/>
                        </a:rPr>
                        <a:t>23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19.6</a:t>
                      </a: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solidFill>
                            <a:schemeClr val="tx1"/>
                          </a:solidFill>
                          <a:latin typeface="+mj-lt"/>
                        </a:rPr>
                        <a:t>58.7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191.9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+mj-lt"/>
                        </a:rPr>
                        <a:t>5.9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74291" marR="74291" marT="37143" marB="37143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4.4</a:t>
                      </a:r>
                    </a:p>
                    <a:p>
                      <a:pPr algn="r" fontAlgn="ctr"/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575</a:t>
                      </a:r>
                    </a:p>
                    <a:p>
                      <a:pPr algn="r" fontAlgn="ctr"/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191" marR="6191" marT="61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118</a:t>
                      </a:r>
                    </a:p>
                    <a:p>
                      <a:pPr algn="r" fontAlgn="ctr"/>
                      <a:endParaRPr lang="en-US" altLang="zh-CN" sz="900" b="1" i="0" u="none" strike="noStrike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191" marR="6191" marT="619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椭圆 6">
            <a:extLst>
              <a:ext uri="{FF2B5EF4-FFF2-40B4-BE49-F238E27FC236}">
                <a16:creationId xmlns:a16="http://schemas.microsoft.com/office/drawing/2014/main" id="{852A9AC4-2E13-4273-8F4A-A222266317EB}"/>
              </a:ext>
            </a:extLst>
          </p:cNvPr>
          <p:cNvSpPr/>
          <p:nvPr/>
        </p:nvSpPr>
        <p:spPr bwMode="auto">
          <a:xfrm>
            <a:off x="5596571" y="3486703"/>
            <a:ext cx="760585" cy="411153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775DE96-5220-4799-A47C-774F8FDDB677}"/>
              </a:ext>
            </a:extLst>
          </p:cNvPr>
          <p:cNvCxnSpPr/>
          <p:nvPr/>
        </p:nvCxnSpPr>
        <p:spPr>
          <a:xfrm>
            <a:off x="6123130" y="3838546"/>
            <a:ext cx="1287143" cy="1287143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2E581CD-1F0D-4DD0-82B8-589B4F619F64}"/>
              </a:ext>
            </a:extLst>
          </p:cNvPr>
          <p:cNvSpPr txBox="1"/>
          <p:nvPr/>
        </p:nvSpPr>
        <p:spPr>
          <a:xfrm>
            <a:off x="5889104" y="5126348"/>
            <a:ext cx="374441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data rate @1Gbps per chip for low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(20%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Z)</a:t>
            </a:r>
            <a:r>
              <a:rPr lang="zh-CN" altLang="en-US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zh-CN" sz="1625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triggerless </a:t>
            </a:r>
          </a:p>
        </p:txBody>
      </p:sp>
    </p:spTree>
    <p:extLst>
      <p:ext uri="{BB962C8B-B14F-4D97-AF65-F5344CB8AC3E}">
        <p14:creationId xmlns:p14="http://schemas.microsoft.com/office/powerpoint/2010/main" val="181279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405CC-1BC0-4B59-8C1D-7C64F02F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 of stitching for large pixel matrix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E57213-D71F-435D-A821-17A8A4BE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64" y="3989631"/>
            <a:ext cx="8915400" cy="20316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Normal chip</a:t>
            </a:r>
          </a:p>
          <a:p>
            <a:r>
              <a:rPr lang="en-US" altLang="zh-CN" dirty="0"/>
              <a:t>Transmission:</a:t>
            </a:r>
          </a:p>
          <a:p>
            <a:pPr lvl="1"/>
            <a:r>
              <a:rPr lang="en-US" altLang="zh-CN" dirty="0"/>
              <a:t>Each chip has a dedicated data transmission path for 1Gbps</a:t>
            </a:r>
          </a:p>
          <a:p>
            <a:pPr lvl="1"/>
            <a:r>
              <a:rPr lang="en-US" altLang="zh-CN" dirty="0"/>
              <a:t>The transmission path is on PCB (ideal transmission line, high signal quality)</a:t>
            </a:r>
          </a:p>
          <a:p>
            <a:r>
              <a:rPr lang="en-US" altLang="zh-CN" dirty="0"/>
              <a:t>Buffering:</a:t>
            </a:r>
          </a:p>
          <a:p>
            <a:pPr lvl="1"/>
            <a:r>
              <a:rPr lang="en-US" altLang="zh-CN" dirty="0"/>
              <a:t>On Periphery (on chip), for high hit rate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7ED2FE-30C3-4750-BE12-C8CB2D0C3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892C3D6-9ABA-4B67-9E3E-BE8C8B49A35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37F832-33AF-4615-85D1-1479AD27E9F6}"/>
              </a:ext>
            </a:extLst>
          </p:cNvPr>
          <p:cNvSpPr/>
          <p:nvPr/>
        </p:nvSpPr>
        <p:spPr bwMode="auto">
          <a:xfrm>
            <a:off x="2812907" y="1966410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8B64C6-C9D1-4AB4-AA82-15B908371003}"/>
              </a:ext>
            </a:extLst>
          </p:cNvPr>
          <p:cNvSpPr/>
          <p:nvPr/>
        </p:nvSpPr>
        <p:spPr bwMode="auto">
          <a:xfrm>
            <a:off x="3514985" y="1966410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D77794-9465-496A-B6F5-038B9CDA1CFC}"/>
              </a:ext>
            </a:extLst>
          </p:cNvPr>
          <p:cNvSpPr/>
          <p:nvPr/>
        </p:nvSpPr>
        <p:spPr bwMode="auto">
          <a:xfrm>
            <a:off x="4217063" y="1966410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344975-7C4E-482A-96AC-7C8210B4FF70}"/>
              </a:ext>
            </a:extLst>
          </p:cNvPr>
          <p:cNvSpPr/>
          <p:nvPr/>
        </p:nvSpPr>
        <p:spPr bwMode="auto">
          <a:xfrm>
            <a:off x="4919141" y="1966410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1A00E7-4566-43D9-84A0-E23C27FADB80}"/>
              </a:ext>
            </a:extLst>
          </p:cNvPr>
          <p:cNvSpPr/>
          <p:nvPr/>
        </p:nvSpPr>
        <p:spPr bwMode="auto">
          <a:xfrm>
            <a:off x="2812907" y="2551475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6A5D11-4F7C-4464-93F5-566AC90886E9}"/>
              </a:ext>
            </a:extLst>
          </p:cNvPr>
          <p:cNvSpPr/>
          <p:nvPr/>
        </p:nvSpPr>
        <p:spPr bwMode="auto">
          <a:xfrm>
            <a:off x="3514985" y="2551475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7D1D8A-8A0B-4ADF-878D-A5D02F3BE513}"/>
              </a:ext>
            </a:extLst>
          </p:cNvPr>
          <p:cNvSpPr/>
          <p:nvPr/>
        </p:nvSpPr>
        <p:spPr bwMode="auto">
          <a:xfrm>
            <a:off x="4217063" y="2551475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C41E9D-44A8-4605-9750-38E1F54DDD0E}"/>
              </a:ext>
            </a:extLst>
          </p:cNvPr>
          <p:cNvSpPr/>
          <p:nvPr/>
        </p:nvSpPr>
        <p:spPr bwMode="auto">
          <a:xfrm>
            <a:off x="4919141" y="2551475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74C13382-0AE9-42B6-911C-BE7B48624C97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424588" y="1324548"/>
            <a:ext cx="471759" cy="3510388"/>
          </a:xfrm>
          <a:prstGeom prst="bentConnector2">
            <a:avLst/>
          </a:prstGeom>
          <a:ln w="25400" cmpd="sng">
            <a:solidFill>
              <a:schemeClr val="accent5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9A45E932-E560-4418-9435-B4380C6D6051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4825245" y="1625968"/>
            <a:ext cx="351109" cy="2786897"/>
          </a:xfrm>
          <a:prstGeom prst="bentConnector2">
            <a:avLst/>
          </a:prstGeom>
          <a:ln w="25400" cmpd="sng">
            <a:solidFill>
              <a:schemeClr val="accent5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915BA0D2-18E7-41B8-AB89-B7C77060E211}"/>
              </a:ext>
            </a:extLst>
          </p:cNvPr>
          <p:cNvCxnSpPr>
            <a:cxnSpLocks/>
          </p:cNvCxnSpPr>
          <p:nvPr/>
        </p:nvCxnSpPr>
        <p:spPr>
          <a:xfrm>
            <a:off x="4192415" y="2785426"/>
            <a:ext cx="2201834" cy="299219"/>
          </a:xfrm>
          <a:prstGeom prst="bentConnector3">
            <a:avLst>
              <a:gd name="adj1" fmla="val 294"/>
            </a:avLst>
          </a:prstGeom>
          <a:ln w="25400" cmpd="sng">
            <a:solidFill>
              <a:schemeClr val="accent5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11FB640C-F113-4E62-A351-6DDE6F581E73}"/>
              </a:ext>
            </a:extLst>
          </p:cNvPr>
          <p:cNvCxnSpPr/>
          <p:nvPr/>
        </p:nvCxnSpPr>
        <p:spPr>
          <a:xfrm>
            <a:off x="4835986" y="2785426"/>
            <a:ext cx="1558263" cy="175519"/>
          </a:xfrm>
          <a:prstGeom prst="bentConnector3">
            <a:avLst>
              <a:gd name="adj1" fmla="val -1267"/>
            </a:avLst>
          </a:prstGeom>
          <a:ln w="25400" cmpd="sng">
            <a:solidFill>
              <a:schemeClr val="accent5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D2EFEDE-318B-4B3B-AC09-6DCA7BA6ECD4}"/>
              </a:ext>
            </a:extLst>
          </p:cNvPr>
          <p:cNvSpPr txBox="1"/>
          <p:nvPr/>
        </p:nvSpPr>
        <p:spPr>
          <a:xfrm>
            <a:off x="1201789" y="1959739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Matrix </a:t>
            </a:r>
            <a:endParaRPr lang="zh-CN" altLang="en-US" sz="1625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1B6DAD-CF02-4664-B9E8-3194F3DAC3C9}"/>
              </a:ext>
            </a:extLst>
          </p:cNvPr>
          <p:cNvSpPr txBox="1"/>
          <p:nvPr/>
        </p:nvSpPr>
        <p:spPr>
          <a:xfrm>
            <a:off x="1187203" y="2498382"/>
            <a:ext cx="1356855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endParaRPr lang="zh-CN" altLang="en-US" sz="1625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84D09FD-AF2D-4270-A1A3-CF1B1CFF0E73}"/>
              </a:ext>
            </a:extLst>
          </p:cNvPr>
          <p:cNvSpPr txBox="1"/>
          <p:nvPr/>
        </p:nvSpPr>
        <p:spPr>
          <a:xfrm>
            <a:off x="6417900" y="2772491"/>
            <a:ext cx="1635945" cy="342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1Gbps on PCB</a:t>
            </a:r>
            <a:endParaRPr lang="zh-CN" altLang="en-US" sz="1625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C947ED-0F0A-413E-B099-63CE60042C5E}"/>
              </a:ext>
            </a:extLst>
          </p:cNvPr>
          <p:cNvSpPr/>
          <p:nvPr/>
        </p:nvSpPr>
        <p:spPr bwMode="auto">
          <a:xfrm>
            <a:off x="5387193" y="2434462"/>
            <a:ext cx="184731" cy="29238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FEE9E1D-FAF0-49EC-A09B-AC730B325BE8}"/>
              </a:ext>
            </a:extLst>
          </p:cNvPr>
          <p:cNvSpPr txBox="1"/>
          <p:nvPr/>
        </p:nvSpPr>
        <p:spPr>
          <a:xfrm>
            <a:off x="6415663" y="2896316"/>
            <a:ext cx="1635945" cy="342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1Gbps on PCB</a:t>
            </a:r>
            <a:endParaRPr lang="zh-CN" altLang="en-US" sz="1625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605E6E9-4948-46CE-91A5-EF5FE1C33A7D}"/>
              </a:ext>
            </a:extLst>
          </p:cNvPr>
          <p:cNvSpPr txBox="1"/>
          <p:nvPr/>
        </p:nvSpPr>
        <p:spPr>
          <a:xfrm>
            <a:off x="6415663" y="3045404"/>
            <a:ext cx="1635945" cy="342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1Gbps on PCB</a:t>
            </a:r>
            <a:endParaRPr lang="zh-CN" altLang="en-US" sz="1625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68A969F-9EF6-45B2-93D3-E3A047757E5F}"/>
              </a:ext>
            </a:extLst>
          </p:cNvPr>
          <p:cNvSpPr txBox="1"/>
          <p:nvPr/>
        </p:nvSpPr>
        <p:spPr>
          <a:xfrm>
            <a:off x="6415663" y="3194974"/>
            <a:ext cx="1635945" cy="342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1Gbps on PCB</a:t>
            </a:r>
            <a:endParaRPr lang="zh-CN" altLang="en-US" sz="1625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D390BAA-5450-4199-B351-14E3AE8FEA37}"/>
              </a:ext>
            </a:extLst>
          </p:cNvPr>
          <p:cNvSpPr txBox="1"/>
          <p:nvPr/>
        </p:nvSpPr>
        <p:spPr>
          <a:xfrm>
            <a:off x="4718974" y="3633127"/>
            <a:ext cx="2457273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Ladder for Normal chip</a:t>
            </a:r>
            <a:endParaRPr lang="zh-CN" altLang="en-US" sz="1625" dirty="0"/>
          </a:p>
        </p:txBody>
      </p:sp>
    </p:spTree>
    <p:extLst>
      <p:ext uri="{BB962C8B-B14F-4D97-AF65-F5344CB8AC3E}">
        <p14:creationId xmlns:p14="http://schemas.microsoft.com/office/powerpoint/2010/main" val="47197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31891</TotalTime>
  <Words>1076</Words>
  <Application>Microsoft Macintosh PowerPoint</Application>
  <PresentationFormat>A4 Paper (210x297 mm)</PresentationFormat>
  <Paragraphs>226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Helvetica</vt:lpstr>
      <vt:lpstr>Roboto</vt:lpstr>
      <vt:lpstr>Times New Roman</vt:lpstr>
      <vt:lpstr>Verdana</vt:lpstr>
      <vt:lpstr>Wingdings</vt:lpstr>
      <vt:lpstr>Office Theme</vt:lpstr>
      <vt:lpstr>CEPC vertex detector towards TDR </vt:lpstr>
      <vt:lpstr>Introduction </vt:lpstr>
      <vt:lpstr>VTX像素芯片功耗分布估算</vt:lpstr>
      <vt:lpstr>What is stitching? (from Meng Wang)</vt:lpstr>
      <vt:lpstr>Top focus on stitching </vt:lpstr>
      <vt:lpstr>PowerPoint Presentation</vt:lpstr>
      <vt:lpstr>PowerPoint Presentation</vt:lpstr>
      <vt:lpstr>Data rate estimation of CEPC VTX</vt:lpstr>
      <vt:lpstr>Issue of stitching for large pixel matrix </vt:lpstr>
      <vt:lpstr>Issues of the dead area</vt:lpstr>
      <vt:lpstr>Preliminary thoughts</vt:lpstr>
      <vt:lpstr>Preliminary outline for Vertex section @ referenece TDR</vt:lpstr>
      <vt:lpstr>Testbeam in BSRF for vertex sensor digitization model  </vt:lpstr>
      <vt:lpstr>News about TJ65nm CMOS design </vt:lpstr>
      <vt:lpstr>Issue of stitching for large pixel matrix </vt:lpstr>
      <vt:lpstr>ALPIDE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1191</cp:revision>
  <cp:lastPrinted>2019-10-18T06:24:01Z</cp:lastPrinted>
  <dcterms:created xsi:type="dcterms:W3CDTF">2015-10-29T10:59:50Z</dcterms:created>
  <dcterms:modified xsi:type="dcterms:W3CDTF">2024-07-04T07:01:33Z</dcterms:modified>
</cp:coreProperties>
</file>