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6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2" r:id="rId2"/>
    <p:sldId id="500" r:id="rId3"/>
    <p:sldId id="577" r:id="rId4"/>
    <p:sldId id="569" r:id="rId5"/>
    <p:sldId id="576" r:id="rId6"/>
    <p:sldId id="567" r:id="rId7"/>
    <p:sldId id="580" r:id="rId8"/>
    <p:sldId id="566" r:id="rId9"/>
    <p:sldId id="574" r:id="rId10"/>
    <p:sldId id="570" r:id="rId11"/>
    <p:sldId id="578" r:id="rId12"/>
    <p:sldId id="575" r:id="rId13"/>
    <p:sldId id="571" r:id="rId14"/>
    <p:sldId id="572" r:id="rId15"/>
    <p:sldId id="564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F7F7F7"/>
    <a:srgbClr val="4B76FF"/>
    <a:srgbClr val="3B79CE"/>
    <a:srgbClr val="FF9900"/>
    <a:srgbClr val="759E00"/>
    <a:srgbClr val="3366FF"/>
    <a:srgbClr val="638600"/>
    <a:srgbClr val="719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63" autoAdjust="0"/>
  </p:normalViewPr>
  <p:slideViewPr>
    <p:cSldViewPr>
      <p:cViewPr>
        <p:scale>
          <a:sx n="125" d="100"/>
          <a:sy n="125" d="100"/>
        </p:scale>
        <p:origin x="737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593" y="6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787CF-DF26-4A86-A01F-7CD7536027AC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69B33-E269-410F-A93E-DBDAB0AF58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60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0D183-6031-4C32-B44B-14746A336CF0}" type="datetimeFigureOut">
              <a:rPr lang="zh-CN" altLang="en-US" smtClean="0"/>
              <a:pPr/>
              <a:t>2024/8/5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图标-单色.tif"/>
          <p:cNvPicPr>
            <a:picLocks noChangeAspect="1"/>
          </p:cNvPicPr>
          <p:nvPr userDrawn="1"/>
        </p:nvPicPr>
        <p:blipFill>
          <a:blip r:embed="rId2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348880"/>
            <a:ext cx="7440149" cy="4509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458B-513D-43CB-BACD-1BE66E46F38F}" type="datetime1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08977"/>
            <a:ext cx="10972800" cy="4840303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 marL="742950" indent="-285750">
              <a:buFont typeface="Wingdings" panose="05000000000000000000" pitchFamily="2" charset="2"/>
              <a:buChar char="Ø"/>
              <a:defRPr sz="20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735B-F78A-4112-A27D-B436103B275F}" type="datetime1">
              <a:rPr lang="zh-CN" altLang="en-US" smtClean="0"/>
              <a:t>2024/8/5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8B4EB0-06CE-481E-B32B-52DF58230A1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微软雅黑" pitchFamily="34" charset="-122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3123-A9C5-4CC8-B47A-9F68924BFA92}" type="datetime1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D667-4ADA-4F34-BDE3-739AF70BA975}" type="datetime1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774-085C-4E02-85DA-B99EC4D1F4C8}" type="datetime1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91F27-5FA8-44C6-98F1-EC9F879B0AEC}" type="datetime1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1" r:id="rId3"/>
    <p:sldLayoutId id="2147483652" r:id="rId4"/>
    <p:sldLayoutId id="214748365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istrator\AppData\Local\Temp\wps\INetCache\de73d19e639e6a440a2577ae41bcc27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03512" y="3933056"/>
            <a:ext cx="8424936" cy="1752600"/>
          </a:xfrm>
        </p:spPr>
        <p:txBody>
          <a:bodyPr/>
          <a:lstStyle/>
          <a:p>
            <a:r>
              <a:rPr lang="en-US" altLang="zh-CN" dirty="0"/>
              <a:t>Mei Yang</a:t>
            </a:r>
          </a:p>
          <a:p>
            <a:r>
              <a:rPr lang="en-US" altLang="zh-CN" dirty="0"/>
              <a:t>2024-8-5</a:t>
            </a:r>
          </a:p>
          <a:p>
            <a:r>
              <a:rPr lang="en-US" altLang="zh-CN" dirty="0"/>
              <a:t>CEPC DAY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46024" y="2217058"/>
            <a:ext cx="1137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+mj-lt"/>
              </a:rPr>
              <a:t>CEPC collider and booster magnet EDR R&amp;D progress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D4F179F-1306-4FE2-B5A8-9A8EC8E97E5F}"/>
              </a:ext>
            </a:extLst>
          </p:cNvPr>
          <p:cNvPicPr/>
          <p:nvPr/>
        </p:nvPicPr>
        <p:blipFill>
          <a:blip r:embed="rId2" r:link="rId3"/>
          <a:stretch>
            <a:fillRect/>
          </a:stretch>
        </p:blipFill>
        <p:spPr>
          <a:xfrm>
            <a:off x="10344472" y="332656"/>
            <a:ext cx="1201420" cy="62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F8F7181-57B8-4BE7-B6A4-CE839ECF68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60610"/>
            <a:ext cx="3552825" cy="67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62"/>
    </mc:Choice>
    <mc:Fallback xmlns="">
      <p:transition spd="slow" advTm="956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C3E2E70-BF1C-4048-B904-4322E2A15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纯永磁方案</a:t>
            </a:r>
            <a:endParaRPr lang="en-US" altLang="zh-CN" dirty="0"/>
          </a:p>
          <a:p>
            <a:pPr lvl="1"/>
            <a:r>
              <a:rPr lang="zh-CN" altLang="en-US" dirty="0"/>
              <a:t>完成物理设计，误差分析仿真，受力</a:t>
            </a:r>
            <a:r>
              <a:rPr lang="zh-CN" altLang="en-US" dirty="0" smtClean="0"/>
              <a:t>分析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单个磁块受力最大</a:t>
            </a:r>
            <a:r>
              <a:rPr lang="en-US" altLang="zh-CN" dirty="0" smtClean="0"/>
              <a:t>300N</a:t>
            </a:r>
          </a:p>
          <a:p>
            <a:pPr lvl="2"/>
            <a:r>
              <a:rPr lang="zh-CN" altLang="en-US" dirty="0" smtClean="0"/>
              <a:t>单个磁块磁化轴偏差</a:t>
            </a:r>
            <a:r>
              <a:rPr lang="en-US" altLang="zh-CN" dirty="0" smtClean="0"/>
              <a:t>&lt;1.5°</a:t>
            </a:r>
            <a:r>
              <a:rPr lang="zh-CN" altLang="en-US" smtClean="0"/>
              <a:t>，单个</a:t>
            </a:r>
            <a:r>
              <a:rPr lang="zh-CN" altLang="en-US" dirty="0" smtClean="0"/>
              <a:t>磁铁径向移动</a:t>
            </a:r>
            <a:r>
              <a:rPr lang="en-US" altLang="zh-CN" dirty="0" smtClean="0"/>
              <a:t>1mm</a:t>
            </a:r>
            <a:endParaRPr lang="en-US" altLang="zh-CN" dirty="0"/>
          </a:p>
          <a:p>
            <a:pPr lvl="1"/>
            <a:r>
              <a:rPr lang="zh-CN" altLang="en-US" dirty="0"/>
              <a:t>机械设计优化中</a:t>
            </a:r>
            <a:endParaRPr lang="en-US" altLang="zh-CN" dirty="0"/>
          </a:p>
          <a:p>
            <a:pPr lvl="2"/>
            <a:r>
              <a:rPr lang="zh-CN" altLang="en-US" dirty="0"/>
              <a:t>两个电机分别控制内外环</a:t>
            </a:r>
            <a:r>
              <a:rPr lang="zh-CN" altLang="en-US" dirty="0" smtClean="0"/>
              <a:t>转动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基本完成部件选型</a:t>
            </a:r>
            <a:endParaRPr lang="en-US" altLang="zh-CN" dirty="0"/>
          </a:p>
          <a:p>
            <a:pPr lvl="2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8093CF6-DB34-4549-BDD9-33B7A320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8A835514-0044-4B5B-BB97-A9EF3FB4B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永磁四极磁铁研制进展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3129" r="9386"/>
          <a:stretch/>
        </p:blipFill>
        <p:spPr>
          <a:xfrm>
            <a:off x="407368" y="3750921"/>
            <a:ext cx="2698568" cy="26062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28" y="3933056"/>
            <a:ext cx="3570964" cy="21234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801" y="3146480"/>
            <a:ext cx="407183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66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C3E2E70-BF1C-4048-B904-4322E2A15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混合永磁四极磁铁设计</a:t>
            </a:r>
            <a:endParaRPr lang="en-US" altLang="zh-CN" dirty="0"/>
          </a:p>
          <a:p>
            <a:pPr lvl="1"/>
            <a:r>
              <a:rPr lang="zh-CN" altLang="en-US" dirty="0"/>
              <a:t>单环转动，结构简单，但会产生小的斜四极分量</a:t>
            </a:r>
            <a:endParaRPr lang="en-US" altLang="zh-CN" dirty="0"/>
          </a:p>
          <a:p>
            <a:pPr lvl="1"/>
            <a:r>
              <a:rPr lang="zh-CN" altLang="en-US" dirty="0"/>
              <a:t>内环固定，只外环旋转，产生斜四极分量</a:t>
            </a:r>
            <a:endParaRPr lang="en-US" altLang="zh-CN" dirty="0"/>
          </a:p>
          <a:p>
            <a:pPr lvl="2"/>
            <a:r>
              <a:rPr lang="zh-CN" altLang="en-US" dirty="0"/>
              <a:t>方案</a:t>
            </a:r>
            <a:r>
              <a:rPr lang="en-US" altLang="zh-CN" dirty="0"/>
              <a:t>1</a:t>
            </a:r>
            <a:r>
              <a:rPr lang="zh-CN" altLang="en-US" dirty="0"/>
              <a:t>：外环为双环结构，外环永磁块分为两块，错位转动抵消斜四极分量</a:t>
            </a:r>
            <a:endParaRPr lang="en-US" altLang="zh-CN" dirty="0"/>
          </a:p>
          <a:p>
            <a:pPr lvl="2"/>
            <a:r>
              <a:rPr lang="zh-CN" altLang="en-US" dirty="0"/>
              <a:t>方案</a:t>
            </a:r>
            <a:r>
              <a:rPr lang="en-US" altLang="zh-CN" dirty="0"/>
              <a:t>2</a:t>
            </a:r>
            <a:r>
              <a:rPr lang="zh-CN" altLang="en-US" dirty="0"/>
              <a:t>：磁铁纵向分为两段，产生</a:t>
            </a:r>
            <a:r>
              <a:rPr lang="en-US" altLang="zh-CN" dirty="0"/>
              <a:t>a2</a:t>
            </a:r>
            <a:r>
              <a:rPr lang="zh-CN" altLang="en-US" dirty="0"/>
              <a:t>相反，抵消斜四极分量</a:t>
            </a:r>
            <a:endParaRPr lang="en-US" altLang="zh-CN" dirty="0"/>
          </a:p>
          <a:p>
            <a:pPr lvl="2"/>
            <a:r>
              <a:rPr lang="zh-CN" altLang="en-US" dirty="0"/>
              <a:t>正在优化设计中，方案</a:t>
            </a:r>
            <a:r>
              <a:rPr lang="en-US" altLang="zh-CN" dirty="0"/>
              <a:t>2</a:t>
            </a:r>
            <a:r>
              <a:rPr lang="zh-CN" altLang="en-US" dirty="0"/>
              <a:t>待与物理组讨论</a:t>
            </a:r>
            <a:endParaRPr lang="en-US" altLang="zh-CN" dirty="0"/>
          </a:p>
          <a:p>
            <a:pPr lvl="2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8093CF6-DB34-4549-BDD9-33B7A320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8A835514-0044-4B5B-BB97-A9EF3FB4B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永磁四极磁铁研制进展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123583-30C8-467E-9C7A-B91783176B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1" t="2726" r="10924"/>
          <a:stretch/>
        </p:blipFill>
        <p:spPr>
          <a:xfrm>
            <a:off x="2885583" y="3767382"/>
            <a:ext cx="2571086" cy="252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0" y="3620498"/>
            <a:ext cx="3054439" cy="28083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695547" y="6237312"/>
            <a:ext cx="76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45deg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9ED8D7D-EF14-463D-8F4C-6FA367B56A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04" r="2489"/>
          <a:stretch/>
        </p:blipFill>
        <p:spPr>
          <a:xfrm>
            <a:off x="204965" y="3688777"/>
            <a:ext cx="2538984" cy="2520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62A24B0-2EC2-4526-8398-A9CF3642B461}"/>
              </a:ext>
            </a:extLst>
          </p:cNvPr>
          <p:cNvSpPr txBox="1"/>
          <p:nvPr/>
        </p:nvSpPr>
        <p:spPr>
          <a:xfrm>
            <a:off x="1184044" y="6200996"/>
            <a:ext cx="76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0deg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408B7C3-56B3-40D7-A5D8-3F4206C9C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7854" y="3429000"/>
            <a:ext cx="306429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42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进一步优化磁铁的物理和机械设计</a:t>
            </a:r>
            <a:endParaRPr lang="en-US" altLang="zh-CN" dirty="0"/>
          </a:p>
          <a:p>
            <a:r>
              <a:rPr lang="zh-CN" altLang="en-US" dirty="0"/>
              <a:t>准备三种磁铁的评审和招标工作</a:t>
            </a:r>
            <a:endParaRPr lang="en-US" altLang="zh-CN" dirty="0"/>
          </a:p>
          <a:p>
            <a:r>
              <a:rPr lang="zh-CN" altLang="en-US" dirty="0"/>
              <a:t>计算屏蔽铅块的热分布和温升，以及水冷设计</a:t>
            </a:r>
            <a:endParaRPr lang="en-US" altLang="zh-CN" dirty="0"/>
          </a:p>
          <a:p>
            <a:r>
              <a:rPr lang="zh-CN" altLang="en-US" dirty="0"/>
              <a:t>与电源，通用等综合考虑，迭代优化设计磁铁水电参数</a:t>
            </a:r>
            <a:endParaRPr lang="en-US" altLang="zh-CN" dirty="0"/>
          </a:p>
          <a:p>
            <a:r>
              <a:rPr lang="zh-CN" altLang="en-US" dirty="0"/>
              <a:t>永磁四极磁铁样机研制推进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主环磁铁系统下一步工作计划</a:t>
            </a:r>
          </a:p>
        </p:txBody>
      </p:sp>
    </p:spTree>
    <p:extLst>
      <p:ext uri="{BB962C8B-B14F-4D97-AF65-F5344CB8AC3E}">
        <p14:creationId xmlns:p14="http://schemas.microsoft.com/office/powerpoint/2010/main" val="4227225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9AEBBFF-F298-4020-9BB0-81EE90C18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Dipole magnets in Booster( 14866, 4.7m/2.35m</a:t>
            </a:r>
            <a:r>
              <a:rPr lang="zh-CN" altLang="en-US" dirty="0"/>
              <a:t>；</a:t>
            </a:r>
            <a:r>
              <a:rPr lang="en-US" altLang="zh-CN" dirty="0"/>
              <a:t>total length</a:t>
            </a:r>
            <a:r>
              <a:rPr lang="zh-CN" altLang="en-US" dirty="0"/>
              <a:t>：</a:t>
            </a:r>
            <a:r>
              <a:rPr lang="en-US" altLang="zh-CN" dirty="0"/>
              <a:t>74km)</a:t>
            </a:r>
          </a:p>
          <a:p>
            <a:pPr lvl="1"/>
            <a:r>
              <a:rPr lang="en-US" altLang="zh-CN" dirty="0"/>
              <a:t>Pure dipole/ B+SF/B+SD</a:t>
            </a:r>
          </a:p>
          <a:p>
            <a:pPr lvl="1"/>
            <a:r>
              <a:rPr lang="zh-CN" altLang="en-US" dirty="0"/>
              <a:t>磁场和要求：</a:t>
            </a:r>
            <a:r>
              <a:rPr lang="en-US" altLang="zh-CN" dirty="0"/>
              <a:t>95Gs~564Gs, </a:t>
            </a:r>
            <a:r>
              <a:rPr lang="en-GB" altLang="zh-CN" dirty="0">
                <a:ea typeface="华文楷体"/>
                <a:cs typeface="Times New Roman" pitchFamily="18" charset="0"/>
              </a:rPr>
              <a:t>1×10</a:t>
            </a:r>
            <a:r>
              <a:rPr lang="en-GB" altLang="zh-CN" baseline="30000" dirty="0">
                <a:ea typeface="华文楷体"/>
                <a:cs typeface="Times New Roman" pitchFamily="18" charset="0"/>
              </a:rPr>
              <a:t>–3</a:t>
            </a:r>
            <a:r>
              <a:rPr lang="en-US" altLang="zh-CN" dirty="0">
                <a:ea typeface="华文楷体"/>
                <a:cs typeface="Times New Roman" pitchFamily="18" charset="0"/>
              </a:rPr>
              <a:t>@45mm</a:t>
            </a:r>
            <a:endParaRPr lang="en-US" altLang="zh-CN" dirty="0"/>
          </a:p>
          <a:p>
            <a:pPr lvl="1"/>
            <a:r>
              <a:rPr lang="zh-CN" altLang="en-US" dirty="0"/>
              <a:t>磁场慢变化，采用厚硅钢片：铝片</a:t>
            </a:r>
            <a:r>
              <a:rPr lang="en-US" altLang="zh-CN" dirty="0"/>
              <a:t>=1mm:2mm</a:t>
            </a:r>
          </a:p>
          <a:p>
            <a:pPr lvl="1"/>
            <a:r>
              <a:rPr lang="en-US" altLang="zh-CN" dirty="0"/>
              <a:t>H</a:t>
            </a:r>
            <a:r>
              <a:rPr lang="zh-CN" altLang="en-US" dirty="0"/>
              <a:t>型叠片磁铁，降低地磁影响</a:t>
            </a:r>
            <a:endParaRPr lang="en-US" altLang="zh-CN" dirty="0"/>
          </a:p>
          <a:p>
            <a:pPr lvl="2"/>
            <a:r>
              <a:rPr lang="zh-CN" altLang="en-US" dirty="0"/>
              <a:t>窄磁轭，极头部位打孔提高磁感应强度</a:t>
            </a:r>
            <a:endParaRPr lang="en-US" altLang="zh-CN" dirty="0"/>
          </a:p>
          <a:p>
            <a:pPr lvl="2"/>
            <a:r>
              <a:rPr lang="zh-CN" altLang="en-US" dirty="0"/>
              <a:t>铝片可能被塑料片替代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AD3C2A1-476E-473E-87BD-E85C9B34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B59DFD27-E89F-4BF2-B766-297DE83F2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增强器二极磁铁研制进展</a:t>
            </a:r>
            <a:endParaRPr lang="en-US" altLang="zh-CN" dirty="0"/>
          </a:p>
        </p:txBody>
      </p:sp>
      <p:pic>
        <p:nvPicPr>
          <p:cNvPr id="7" name="picture" descr="descript"/>
          <p:cNvPicPr>
            <a:picLocks noChangeAspect="1"/>
          </p:cNvPicPr>
          <p:nvPr/>
        </p:nvPicPr>
        <p:blipFill rotWithShape="1">
          <a:blip r:embed="rId2"/>
          <a:srcRect b="3503"/>
          <a:stretch/>
        </p:blipFill>
        <p:spPr>
          <a:xfrm>
            <a:off x="767408" y="4288160"/>
            <a:ext cx="2799733" cy="1994703"/>
          </a:xfrm>
          <a:prstGeom prst="rect">
            <a:avLst/>
          </a:prstGeom>
        </p:spPr>
      </p:pic>
      <p:pic>
        <p:nvPicPr>
          <p:cNvPr id="8" name="picture" descr="descript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4204146" y="4238684"/>
            <a:ext cx="2911032" cy="2106640"/>
          </a:xfrm>
          <a:prstGeom prst="rect">
            <a:avLst/>
          </a:prstGeom>
        </p:spPr>
      </p:pic>
      <p:pic>
        <p:nvPicPr>
          <p:cNvPr id="9" name="picture" descr="descript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7752183" y="4288160"/>
            <a:ext cx="3019120" cy="22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15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200" y="1408202"/>
            <a:ext cx="3233600" cy="1974990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硅钢片厚度和比例对磁场性能的影响研究</a:t>
            </a:r>
            <a:endParaRPr lang="en-US" altLang="zh-CN" dirty="0"/>
          </a:p>
          <a:p>
            <a:pPr lvl="1"/>
            <a:r>
              <a:rPr lang="zh-CN" altLang="en-US" dirty="0"/>
              <a:t>样机</a:t>
            </a:r>
            <a:r>
              <a:rPr lang="en-US" altLang="zh-CN" dirty="0"/>
              <a:t>1  </a:t>
            </a:r>
            <a:r>
              <a:rPr lang="zh-CN" altLang="en-US" dirty="0"/>
              <a:t>硅钢片</a:t>
            </a:r>
            <a:r>
              <a:rPr lang="en-US" altLang="zh-CN" dirty="0"/>
              <a:t>:</a:t>
            </a:r>
            <a:r>
              <a:rPr lang="zh-CN" altLang="en-US" dirty="0"/>
              <a:t>铝片</a:t>
            </a:r>
            <a:r>
              <a:rPr lang="en-US" altLang="zh-CN" dirty="0"/>
              <a:t>=</a:t>
            </a:r>
            <a:r>
              <a:rPr lang="zh-CN" altLang="en-US" dirty="0"/>
              <a:t>前半铁芯</a:t>
            </a:r>
            <a:r>
              <a:rPr lang="en-US" altLang="zh-CN" dirty="0"/>
              <a:t>0.5mm</a:t>
            </a:r>
            <a:r>
              <a:rPr lang="zh-CN" altLang="en-US" dirty="0"/>
              <a:t>*</a:t>
            </a:r>
            <a:r>
              <a:rPr lang="en-US" altLang="zh-CN" dirty="0"/>
              <a:t>2:1mm  </a:t>
            </a:r>
            <a:r>
              <a:rPr lang="zh-CN" altLang="en-US" dirty="0"/>
              <a:t>后半铁芯</a:t>
            </a:r>
            <a:r>
              <a:rPr lang="en-US" altLang="zh-CN" dirty="0"/>
              <a:t>0.5mm*2:1mm</a:t>
            </a:r>
            <a:r>
              <a:rPr lang="zh-CN" altLang="en-US" dirty="0"/>
              <a:t>*</a:t>
            </a:r>
            <a:r>
              <a:rPr lang="en-US" altLang="zh-CN" dirty="0"/>
              <a:t>2</a:t>
            </a:r>
          </a:p>
          <a:p>
            <a:pPr lvl="1"/>
            <a:r>
              <a:rPr lang="zh-CN" altLang="en-US" dirty="0"/>
              <a:t>样机</a:t>
            </a:r>
            <a:r>
              <a:rPr lang="en-US" altLang="zh-CN" dirty="0"/>
              <a:t>2</a:t>
            </a:r>
            <a:r>
              <a:rPr lang="zh-CN" altLang="en-US" dirty="0"/>
              <a:t>  硅钢片</a:t>
            </a:r>
            <a:r>
              <a:rPr lang="en-US" altLang="zh-CN" dirty="0"/>
              <a:t>:</a:t>
            </a:r>
            <a:r>
              <a:rPr lang="zh-CN" altLang="en-US" dirty="0"/>
              <a:t>铝片</a:t>
            </a:r>
            <a:r>
              <a:rPr lang="en-US" altLang="zh-CN" dirty="0"/>
              <a:t>=</a:t>
            </a:r>
            <a:r>
              <a:rPr lang="zh-CN" altLang="en-US" dirty="0"/>
              <a:t>前半铁芯</a:t>
            </a:r>
            <a:r>
              <a:rPr lang="en-US" altLang="zh-CN" dirty="0"/>
              <a:t>1mm:1mm   </a:t>
            </a:r>
            <a:r>
              <a:rPr lang="zh-CN" altLang="en-US" dirty="0"/>
              <a:t>后半铁芯</a:t>
            </a:r>
            <a:r>
              <a:rPr lang="en-US" altLang="zh-CN" dirty="0"/>
              <a:t>1mm:2mm</a:t>
            </a:r>
          </a:p>
          <a:p>
            <a:r>
              <a:rPr lang="zh-CN" altLang="en-US" dirty="0"/>
              <a:t>最低磁场</a:t>
            </a:r>
            <a:r>
              <a:rPr lang="en-US" altLang="zh-CN" dirty="0"/>
              <a:t>95Gs</a:t>
            </a:r>
            <a:r>
              <a:rPr lang="zh-CN" altLang="en-US" dirty="0"/>
              <a:t>下，两台样机均满足要求</a:t>
            </a:r>
            <a:r>
              <a:rPr lang="en-US" altLang="zh-CN" dirty="0"/>
              <a:t>(&lt;±1e-3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>
                <a:solidFill>
                  <a:srgbClr val="FF0000"/>
                </a:solidFill>
              </a:rPr>
              <a:t>硅钢片：铝片</a:t>
            </a:r>
            <a:r>
              <a:rPr lang="en-US" altLang="zh-CN" dirty="0">
                <a:solidFill>
                  <a:srgbClr val="FF0000"/>
                </a:solidFill>
              </a:rPr>
              <a:t>=1:2  </a:t>
            </a:r>
            <a:r>
              <a:rPr lang="zh-CN" altLang="en-US" dirty="0">
                <a:solidFill>
                  <a:srgbClr val="FF0000"/>
                </a:solidFill>
              </a:rPr>
              <a:t>可用作</a:t>
            </a:r>
            <a:r>
              <a:rPr lang="en-US" altLang="zh-CN" dirty="0">
                <a:solidFill>
                  <a:srgbClr val="FF0000"/>
                </a:solidFill>
              </a:rPr>
              <a:t>Booster</a:t>
            </a:r>
            <a:r>
              <a:rPr lang="zh-CN" altLang="en-US" dirty="0">
                <a:solidFill>
                  <a:srgbClr val="FF0000"/>
                </a:solidFill>
              </a:rPr>
              <a:t>磁铁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1mm</a:t>
            </a:r>
            <a:r>
              <a:rPr lang="zh-CN" altLang="en-US" dirty="0">
                <a:solidFill>
                  <a:srgbClr val="FF0000"/>
                </a:solidFill>
              </a:rPr>
              <a:t>硅钢片可用</a:t>
            </a:r>
            <a:r>
              <a:rPr lang="en-US" altLang="zh-CN" dirty="0">
                <a:solidFill>
                  <a:srgbClr val="FF0000"/>
                </a:solidFill>
              </a:rPr>
              <a:t>Booster</a:t>
            </a:r>
            <a:r>
              <a:rPr lang="zh-CN" altLang="en-US" dirty="0">
                <a:solidFill>
                  <a:srgbClr val="FF0000"/>
                </a:solidFill>
              </a:rPr>
              <a:t>磁铁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增强器二极磁铁研制</a:t>
            </a:r>
            <a:r>
              <a:rPr lang="zh-CN" altLang="en-US" dirty="0" smtClean="0"/>
              <a:t>进展</a:t>
            </a:r>
            <a:r>
              <a:rPr lang="en-US" altLang="zh-CN" dirty="0" smtClean="0"/>
              <a:t>-2</a:t>
            </a: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677DE44-3B79-4B3A-96D0-93609CF82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907" y="4004004"/>
            <a:ext cx="4348454" cy="256509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EEEDF6-9B87-4858-A76F-C39FF41C0B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932937"/>
            <a:ext cx="3438666" cy="25779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0498" y="3990928"/>
            <a:ext cx="4193115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10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9AEBBFF-F298-4020-9BB0-81EE90C18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EDR</a:t>
            </a:r>
            <a:r>
              <a:rPr lang="zh-CN" altLang="en-US" dirty="0"/>
              <a:t>中二六极组合磁铁样机研制</a:t>
            </a:r>
            <a:endParaRPr lang="en-US" altLang="zh-CN" dirty="0"/>
          </a:p>
          <a:p>
            <a:pPr lvl="1"/>
            <a:r>
              <a:rPr lang="zh-CN" altLang="en-US" dirty="0"/>
              <a:t>全尺寸样机：</a:t>
            </a:r>
            <a:r>
              <a:rPr lang="en-US" altLang="zh-CN" dirty="0"/>
              <a:t>Gap=63mm</a:t>
            </a:r>
            <a:r>
              <a:rPr lang="zh-CN" altLang="en-US" dirty="0"/>
              <a:t>，</a:t>
            </a:r>
            <a:r>
              <a:rPr lang="en-US" altLang="zh-CN" dirty="0" err="1"/>
              <a:t>Lcore</a:t>
            </a:r>
            <a:r>
              <a:rPr lang="en-US" altLang="zh-CN" dirty="0"/>
              <a:t>=4608mm</a:t>
            </a:r>
            <a:r>
              <a:rPr lang="zh-CN" altLang="en-US" dirty="0"/>
              <a:t>，二分体</a:t>
            </a:r>
            <a:r>
              <a:rPr lang="en-US" altLang="zh-CN" dirty="0"/>
              <a:t>H</a:t>
            </a:r>
            <a:r>
              <a:rPr lang="zh-CN" altLang="en-US" dirty="0"/>
              <a:t>型结构</a:t>
            </a:r>
            <a:endParaRPr lang="en-US" altLang="zh-CN" dirty="0"/>
          </a:p>
          <a:p>
            <a:pPr lvl="1"/>
            <a:r>
              <a:rPr lang="zh-CN" altLang="en-US" dirty="0"/>
              <a:t>拟采用自动化生产线制造，铁芯纵向为三段拼装（</a:t>
            </a:r>
            <a:r>
              <a:rPr lang="en-US" altLang="zh-CN" dirty="0"/>
              <a:t>1536mm</a:t>
            </a:r>
            <a:r>
              <a:rPr lang="zh-CN" altLang="en-US" dirty="0"/>
              <a:t>*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目前物理优化设计完成，机械设计基本完成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AD3C2A1-476E-473E-87BD-E85C9B34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B59DFD27-E89F-4BF2-B766-297DE83F2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增强器二极磁铁研制</a:t>
            </a:r>
            <a:r>
              <a:rPr lang="zh-CN" altLang="en-US" dirty="0" smtClean="0"/>
              <a:t>进展</a:t>
            </a:r>
            <a:r>
              <a:rPr lang="en-US" altLang="zh-CN" dirty="0" smtClean="0"/>
              <a:t>-3</a:t>
            </a:r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2912891"/>
            <a:ext cx="3089449" cy="18337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56" y="2817200"/>
            <a:ext cx="2855934" cy="192941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224" y="3019922"/>
            <a:ext cx="2088232" cy="18094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8048" y="4987271"/>
            <a:ext cx="4331412" cy="180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537" y="4842307"/>
            <a:ext cx="4082422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66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7A200C1-79ED-425D-A74E-EE460C345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08977"/>
            <a:ext cx="10972800" cy="5488375"/>
          </a:xfrm>
        </p:spPr>
        <p:txBody>
          <a:bodyPr>
            <a:normAutofit/>
          </a:bodyPr>
          <a:lstStyle/>
          <a:p>
            <a:r>
              <a:rPr lang="en-US" altLang="zh-CN" dirty="0"/>
              <a:t>EDR</a:t>
            </a:r>
            <a:r>
              <a:rPr lang="zh-CN" altLang="en-US" dirty="0"/>
              <a:t>阶段主环磁铁系统预</a:t>
            </a:r>
            <a:r>
              <a:rPr lang="zh-CN" altLang="en-US" dirty="0" smtClean="0"/>
              <a:t>研进展</a:t>
            </a:r>
            <a:endParaRPr lang="en-US" altLang="zh-CN" dirty="0"/>
          </a:p>
          <a:p>
            <a:pPr lvl="1"/>
            <a:r>
              <a:rPr lang="zh-CN" altLang="en-US" dirty="0"/>
              <a:t>双孔径四极磁铁设计</a:t>
            </a:r>
            <a:endParaRPr lang="en-US" altLang="zh-CN" dirty="0"/>
          </a:p>
          <a:p>
            <a:pPr lvl="1"/>
            <a:r>
              <a:rPr lang="zh-CN" altLang="en-US" dirty="0"/>
              <a:t>单孔径六极磁铁设计</a:t>
            </a:r>
            <a:endParaRPr lang="en-US" altLang="zh-CN" dirty="0"/>
          </a:p>
          <a:p>
            <a:pPr lvl="1"/>
            <a:r>
              <a:rPr lang="zh-CN" altLang="en-US" dirty="0"/>
              <a:t>双孔径二极磁铁仿真计算</a:t>
            </a:r>
            <a:endParaRPr lang="en-US" altLang="zh-CN" dirty="0"/>
          </a:p>
          <a:p>
            <a:pPr lvl="1"/>
            <a:r>
              <a:rPr lang="zh-CN" altLang="en-US" dirty="0"/>
              <a:t>其他</a:t>
            </a:r>
            <a:r>
              <a:rPr lang="zh-CN" altLang="en-US" dirty="0" smtClean="0"/>
              <a:t>相关工作</a:t>
            </a:r>
            <a:endParaRPr lang="en-US" altLang="zh-CN" dirty="0"/>
          </a:p>
          <a:p>
            <a:pPr lvl="1"/>
            <a:r>
              <a:rPr lang="zh-CN" altLang="en-US" dirty="0"/>
              <a:t>永磁四极磁铁设计进展</a:t>
            </a:r>
            <a:endParaRPr lang="en-US" altLang="zh-CN" dirty="0"/>
          </a:p>
          <a:p>
            <a:pPr lvl="1"/>
            <a:r>
              <a:rPr lang="zh-CN" altLang="en-US" dirty="0"/>
              <a:t>主环磁铁系统下一步工作计划</a:t>
            </a:r>
            <a:endParaRPr lang="en-US" altLang="zh-CN" dirty="0"/>
          </a:p>
          <a:p>
            <a:r>
              <a:rPr lang="en-US" altLang="zh-CN" dirty="0" smtClean="0"/>
              <a:t>EDR</a:t>
            </a:r>
            <a:r>
              <a:rPr lang="zh-CN" altLang="en-US" dirty="0" smtClean="0"/>
              <a:t>阶段增强器二极磁铁研制进展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B160800-E0DA-48ED-99EE-A9140434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0C1275A-70F5-4FB9-963E-84137B0A4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主要内容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871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108977"/>
            <a:ext cx="10972800" cy="5272351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CEPC</a:t>
            </a:r>
            <a:r>
              <a:rPr lang="zh-CN" altLang="en-US" dirty="0"/>
              <a:t>主环磁铁分类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CDR/TDR</a:t>
            </a:r>
            <a:r>
              <a:rPr lang="zh-CN" altLang="en-US" dirty="0"/>
              <a:t>样机研制</a:t>
            </a:r>
            <a:endParaRPr lang="en-US" altLang="zh-CN" dirty="0"/>
          </a:p>
          <a:p>
            <a:pPr lvl="1"/>
            <a:r>
              <a:rPr lang="en-US" altLang="zh-CN" dirty="0"/>
              <a:t>1m</a:t>
            </a:r>
            <a:r>
              <a:rPr lang="zh-CN" altLang="en-US" dirty="0"/>
              <a:t>双孔径二六极组合磁铁</a:t>
            </a:r>
            <a:r>
              <a:rPr lang="en-US" altLang="zh-CN" dirty="0"/>
              <a:t>——</a:t>
            </a:r>
            <a:r>
              <a:rPr lang="zh-CN" altLang="en-US" dirty="0"/>
              <a:t>实心铁芯，实心铝棒导线</a:t>
            </a:r>
            <a:endParaRPr lang="en-US" altLang="zh-CN" dirty="0"/>
          </a:p>
          <a:p>
            <a:pPr lvl="1"/>
            <a:r>
              <a:rPr lang="en-US" altLang="zh-CN" dirty="0"/>
              <a:t>5.7m</a:t>
            </a:r>
            <a:r>
              <a:rPr lang="zh-CN" altLang="en-US" dirty="0"/>
              <a:t>双孔径二极磁铁</a:t>
            </a:r>
            <a:r>
              <a:rPr lang="en-US" altLang="zh-CN" dirty="0"/>
              <a:t>——</a:t>
            </a:r>
            <a:r>
              <a:rPr lang="zh-CN" altLang="en-US" dirty="0"/>
              <a:t>实心铁芯，中空铝棒导线</a:t>
            </a:r>
            <a:endParaRPr lang="en-US" altLang="zh-CN" dirty="0"/>
          </a:p>
          <a:p>
            <a:pPr lvl="1"/>
            <a:r>
              <a:rPr lang="en-US" altLang="zh-CN" dirty="0"/>
              <a:t>1m</a:t>
            </a:r>
            <a:r>
              <a:rPr lang="zh-CN" altLang="en-US" dirty="0"/>
              <a:t>双孔径四极磁铁</a:t>
            </a:r>
            <a:r>
              <a:rPr lang="en-US" altLang="zh-CN" dirty="0"/>
              <a:t>——</a:t>
            </a:r>
            <a:r>
              <a:rPr lang="zh-CN" altLang="en-US" dirty="0"/>
              <a:t>叠片铁芯，中空铝导线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EDR</a:t>
            </a:r>
            <a:r>
              <a:rPr lang="zh-CN" altLang="en-US" dirty="0"/>
              <a:t>磁铁研制计划</a:t>
            </a:r>
            <a:endParaRPr lang="en-US" altLang="zh-CN" dirty="0"/>
          </a:p>
          <a:p>
            <a:pPr lvl="1"/>
            <a:r>
              <a:rPr lang="zh-CN" altLang="en-US" dirty="0"/>
              <a:t>研制一台</a:t>
            </a:r>
            <a:r>
              <a:rPr lang="en-US" altLang="zh-CN" dirty="0"/>
              <a:t>3m</a:t>
            </a:r>
            <a:r>
              <a:rPr lang="zh-CN" altLang="en-US" dirty="0"/>
              <a:t>双孔径四极磁铁</a:t>
            </a:r>
            <a:r>
              <a:rPr lang="en-US" altLang="zh-CN" dirty="0"/>
              <a:t>——</a:t>
            </a:r>
            <a:r>
              <a:rPr lang="zh-CN" altLang="en-US" dirty="0"/>
              <a:t>实心铁芯，中空铝导线</a:t>
            </a:r>
            <a:endParaRPr lang="en-US" altLang="zh-CN" dirty="0"/>
          </a:p>
          <a:p>
            <a:pPr lvl="1"/>
            <a:r>
              <a:rPr lang="zh-CN" altLang="en-US" dirty="0" smtClean="0"/>
              <a:t>研制一</a:t>
            </a:r>
            <a:r>
              <a:rPr lang="zh-CN" altLang="en-US" dirty="0"/>
              <a:t>台</a:t>
            </a:r>
            <a:r>
              <a:rPr lang="en-US" altLang="zh-CN" dirty="0"/>
              <a:t>1.4m</a:t>
            </a:r>
            <a:r>
              <a:rPr lang="zh-CN" altLang="en-US" dirty="0"/>
              <a:t>单孔径六极磁铁</a:t>
            </a:r>
            <a:r>
              <a:rPr lang="en-US" altLang="zh-CN" dirty="0"/>
              <a:t>——</a:t>
            </a:r>
            <a:r>
              <a:rPr lang="zh-CN" altLang="en-US" dirty="0"/>
              <a:t>叠片铁芯，中空铜导线</a:t>
            </a:r>
            <a:endParaRPr lang="en-US" altLang="zh-CN" dirty="0"/>
          </a:p>
          <a:p>
            <a:pPr lvl="1"/>
            <a:r>
              <a:rPr lang="zh-CN" altLang="en-US" dirty="0"/>
              <a:t>双孔径二极磁铁短</a:t>
            </a:r>
            <a:r>
              <a:rPr lang="zh-CN" altLang="en-US" dirty="0" smtClean="0"/>
              <a:t>研制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材料性能</a:t>
            </a:r>
            <a:r>
              <a:rPr lang="zh-CN" altLang="en-US" dirty="0"/>
              <a:t>研究</a:t>
            </a:r>
          </a:p>
          <a:p>
            <a:pPr lvl="1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主环磁铁系统</a:t>
            </a:r>
            <a:r>
              <a:rPr lang="en-US" altLang="zh-CN" dirty="0"/>
              <a:t>EDR</a:t>
            </a:r>
            <a:r>
              <a:rPr lang="zh-CN" altLang="en-US" dirty="0"/>
              <a:t>预研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46D7928-EB15-4053-B3DD-14E170770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106484"/>
              </p:ext>
            </p:extLst>
          </p:nvPr>
        </p:nvGraphicFramePr>
        <p:xfrm>
          <a:off x="2362944" y="1507624"/>
          <a:ext cx="737085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1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1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9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Dipole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Quad.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Sext.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Corrector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Total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Dual</a:t>
                      </a:r>
                      <a:r>
                        <a:rPr lang="en-US" altLang="zh-CN" baseline="0" dirty="0"/>
                        <a:t> aperture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00FF"/>
                          </a:solidFill>
                        </a:rPr>
                        <a:t>3008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00FF"/>
                          </a:solidFill>
                        </a:rPr>
                        <a:t>3012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17574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Single</a:t>
                      </a:r>
                      <a:r>
                        <a:rPr lang="en-US" altLang="zh-CN" baseline="0" dirty="0"/>
                        <a:t> aperture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162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1128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00FF"/>
                          </a:solidFill>
                        </a:rPr>
                        <a:t>3176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3544*2</a:t>
                      </a:r>
                      <a:endParaRPr lang="zh-CN" altLang="en-US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Total</a:t>
                      </a:r>
                      <a:r>
                        <a:rPr lang="en-US" altLang="zh-CN" baseline="0" dirty="0"/>
                        <a:t> length [km]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69.46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9.94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2.17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84.67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45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D1B6489-DC11-4632-B1E5-4BBEBEE14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08977"/>
            <a:ext cx="11319048" cy="4840303"/>
          </a:xfrm>
        </p:spPr>
        <p:txBody>
          <a:bodyPr/>
          <a:lstStyle/>
          <a:p>
            <a:r>
              <a:rPr lang="zh-CN" altLang="en-US" dirty="0" smtClean="0"/>
              <a:t>完成</a:t>
            </a:r>
            <a:r>
              <a:rPr lang="en-US" altLang="zh-CN" dirty="0" smtClean="0"/>
              <a:t>3m DAQ</a:t>
            </a:r>
            <a:r>
              <a:rPr lang="zh-CN" altLang="en-US" dirty="0" smtClean="0"/>
              <a:t>磁铁</a:t>
            </a:r>
            <a:r>
              <a:rPr lang="zh-CN" altLang="en-US" dirty="0"/>
              <a:t>的物理设计</a:t>
            </a:r>
            <a:endParaRPr lang="en-US" altLang="zh-CN" dirty="0"/>
          </a:p>
          <a:p>
            <a:pPr lvl="1"/>
            <a:r>
              <a:rPr lang="zh-CN" altLang="en-US" dirty="0"/>
              <a:t>更新磁铁孔径为</a:t>
            </a:r>
            <a:r>
              <a:rPr lang="en-US" altLang="zh-CN" dirty="0"/>
              <a:t>66mm</a:t>
            </a:r>
            <a:r>
              <a:rPr lang="zh-CN" altLang="en-US" dirty="0"/>
              <a:t>；（</a:t>
            </a:r>
            <a:r>
              <a:rPr lang="en-US" altLang="zh-CN" dirty="0"/>
              <a:t>CDR-&gt;EDR: 76mm-&gt;66mm)</a:t>
            </a:r>
          </a:p>
          <a:p>
            <a:pPr lvl="1"/>
            <a:r>
              <a:rPr lang="zh-CN" altLang="en-US" dirty="0"/>
              <a:t>带入</a:t>
            </a:r>
            <a:r>
              <a:rPr lang="en-US" altLang="zh-CN" dirty="0"/>
              <a:t>DT4 BH</a:t>
            </a:r>
            <a:r>
              <a:rPr lang="zh-CN" altLang="en-US" dirty="0"/>
              <a:t>曲线</a:t>
            </a:r>
            <a:endParaRPr lang="en-US" altLang="zh-CN" dirty="0"/>
          </a:p>
          <a:p>
            <a:pPr lvl="1"/>
            <a:r>
              <a:rPr lang="zh-CN" altLang="en-US" dirty="0"/>
              <a:t>中心磁轭垫补和机械中心偏移共同解决两个孔径内的干涉</a:t>
            </a:r>
            <a:r>
              <a:rPr lang="zh-CN" altLang="en-US" dirty="0" smtClean="0"/>
              <a:t>问题</a:t>
            </a:r>
            <a:endParaRPr lang="en-US" altLang="zh-CN" dirty="0"/>
          </a:p>
          <a:p>
            <a:pPr lvl="2"/>
            <a:r>
              <a:rPr lang="zh-CN" altLang="en-US" dirty="0"/>
              <a:t>同时降低二极和六极分量；尽量保证磁中心间距为</a:t>
            </a:r>
            <a:r>
              <a:rPr lang="en-US" altLang="zh-CN" dirty="0"/>
              <a:t>350mm</a:t>
            </a:r>
          </a:p>
          <a:p>
            <a:pPr lvl="1"/>
            <a:r>
              <a:rPr lang="zh-CN" altLang="en-US" dirty="0"/>
              <a:t>缩进线圈，减小磁铁横向尺寸（</a:t>
            </a:r>
            <a:r>
              <a:rPr lang="en-US" altLang="zh-CN" dirty="0"/>
              <a:t>TDR:700mm -&gt;EDR:650mm)</a:t>
            </a:r>
          </a:p>
          <a:p>
            <a:pPr lvl="1"/>
            <a:r>
              <a:rPr lang="zh-CN" altLang="en-US" dirty="0"/>
              <a:t>四个工作点下磁场梯度和高阶谐波能满足物理要求</a:t>
            </a:r>
            <a:endParaRPr lang="en-US" altLang="zh-CN" dirty="0"/>
          </a:p>
          <a:p>
            <a:pPr lvl="2"/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3933056"/>
            <a:ext cx="4422799" cy="2727819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9BD56E8-DD18-4930-BCB7-892BC270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7E686411-F77C-4865-8A04-36EFA424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双孔径四极磁铁设计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10062" r="11003" b="2145"/>
          <a:stretch/>
        </p:blipFill>
        <p:spPr>
          <a:xfrm>
            <a:off x="8303296" y="3573016"/>
            <a:ext cx="3265312" cy="310272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214524" y="4125069"/>
            <a:ext cx="3151905" cy="2566638"/>
            <a:chOff x="214524" y="4125069"/>
            <a:chExt cx="3151905" cy="256663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4524" y="4125069"/>
              <a:ext cx="3151905" cy="2566638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508187" y="4293096"/>
              <a:ext cx="564578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TDR</a:t>
              </a:r>
              <a:endParaRPr lang="zh-CN" altLang="en-US" dirty="0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464152" y="4840811"/>
            <a:ext cx="56457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EDR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798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基于</a:t>
            </a:r>
            <a:r>
              <a:rPr lang="en-US" altLang="zh-CN" dirty="0"/>
              <a:t>TDR</a:t>
            </a:r>
            <a:r>
              <a:rPr lang="zh-CN" altLang="en-US" dirty="0"/>
              <a:t>设计，完成</a:t>
            </a:r>
            <a:r>
              <a:rPr lang="en-US" altLang="zh-CN" dirty="0"/>
              <a:t>3m</a:t>
            </a:r>
            <a:r>
              <a:rPr lang="zh-CN" altLang="en-US" dirty="0"/>
              <a:t>实心磁铁的机械设计初稿</a:t>
            </a:r>
            <a:endParaRPr lang="en-US" altLang="zh-CN" dirty="0"/>
          </a:p>
          <a:p>
            <a:pPr lvl="1"/>
            <a:r>
              <a:rPr lang="zh-CN" altLang="en-US" dirty="0"/>
              <a:t>上下磁轭整体加工</a:t>
            </a:r>
            <a:endParaRPr lang="en-US" altLang="zh-CN" dirty="0"/>
          </a:p>
          <a:p>
            <a:pPr lvl="1"/>
            <a:r>
              <a:rPr lang="zh-CN" altLang="en-US" dirty="0"/>
              <a:t>极头分段加工，与磁轭组装，便于组装主线圈</a:t>
            </a:r>
            <a:endParaRPr lang="en-US" altLang="zh-CN" dirty="0"/>
          </a:p>
          <a:p>
            <a:pPr lvl="1"/>
            <a:r>
              <a:rPr lang="zh-CN" altLang="en-US" dirty="0"/>
              <a:t>中心</a:t>
            </a:r>
            <a:r>
              <a:rPr lang="en-US" altLang="zh-CN" dirty="0"/>
              <a:t>3</a:t>
            </a:r>
            <a:r>
              <a:rPr lang="zh-CN" altLang="en-US" dirty="0"/>
              <a:t>处不锈钢支撑</a:t>
            </a:r>
            <a:endParaRPr lang="en-US" altLang="zh-CN" dirty="0"/>
          </a:p>
          <a:p>
            <a:pPr lvl="1"/>
            <a:r>
              <a:rPr lang="zh-CN" altLang="en-US" dirty="0"/>
              <a:t>主线圈：中空铝导线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双孔径四极磁铁设计</a:t>
            </a:r>
            <a:r>
              <a:rPr lang="en-US" altLang="zh-CN" dirty="0"/>
              <a:t>-2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3405397"/>
            <a:ext cx="4176464" cy="31146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6" y="3501008"/>
            <a:ext cx="5069420" cy="281102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552384" y="2420888"/>
            <a:ext cx="1847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机械设计</a:t>
            </a:r>
            <a:r>
              <a:rPr lang="en-US" altLang="zh-CN" dirty="0"/>
              <a:t>by </a:t>
            </a:r>
            <a:r>
              <a:rPr lang="zh-CN" altLang="en-US" dirty="0"/>
              <a:t>张亮</a:t>
            </a:r>
          </a:p>
        </p:txBody>
      </p:sp>
    </p:spTree>
    <p:extLst>
      <p:ext uri="{BB962C8B-B14F-4D97-AF65-F5344CB8AC3E}">
        <p14:creationId xmlns:p14="http://schemas.microsoft.com/office/powerpoint/2010/main" val="117325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514" y="764340"/>
            <a:ext cx="3047366" cy="3060000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1E97E68-27F8-482F-A579-F5D522F42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41" y="1125716"/>
            <a:ext cx="10972800" cy="4840303"/>
          </a:xfrm>
        </p:spPr>
        <p:txBody>
          <a:bodyPr/>
          <a:lstStyle/>
          <a:p>
            <a:r>
              <a:rPr lang="zh-CN" altLang="en-US" sz="1800" dirty="0"/>
              <a:t>并排放置两台六极磁铁的束流中心间距为</a:t>
            </a:r>
            <a:r>
              <a:rPr lang="en-US" altLang="zh-CN" sz="1800" dirty="0"/>
              <a:t>350mm</a:t>
            </a:r>
            <a:r>
              <a:rPr lang="zh-CN" altLang="en-US" sz="1800" dirty="0"/>
              <a:t>，单台磁铁半宽度</a:t>
            </a:r>
            <a:r>
              <a:rPr lang="en-US" altLang="zh-CN" sz="1800" dirty="0"/>
              <a:t>&lt;175mm</a:t>
            </a:r>
            <a:r>
              <a:rPr lang="zh-CN" altLang="en-US" sz="1800" dirty="0"/>
              <a:t>（靠近侧）</a:t>
            </a:r>
            <a:endParaRPr lang="en-US" altLang="zh-CN" sz="1800" dirty="0"/>
          </a:p>
          <a:p>
            <a:r>
              <a:rPr lang="zh-CN" altLang="en-US" sz="1800" dirty="0"/>
              <a:t>重新物理设计</a:t>
            </a:r>
            <a:endParaRPr lang="en-US" altLang="zh-CN" sz="1800" dirty="0"/>
          </a:p>
          <a:p>
            <a:pPr lvl="1"/>
            <a:r>
              <a:rPr lang="en-US" altLang="zh-CN" sz="1600" dirty="0"/>
              <a:t>D=66mm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>G=847T/m</a:t>
            </a:r>
            <a:r>
              <a:rPr lang="en-US" altLang="zh-CN" sz="1600" baseline="30000" dirty="0" smtClean="0"/>
              <a:t>2</a:t>
            </a:r>
            <a:r>
              <a:rPr lang="zh-CN" altLang="en-US" sz="1600" dirty="0"/>
              <a:t>，</a:t>
            </a:r>
            <a:r>
              <a:rPr lang="en-US" altLang="zh-CN" sz="1600" dirty="0" err="1"/>
              <a:t>Leff</a:t>
            </a:r>
            <a:r>
              <a:rPr lang="en-US" altLang="zh-CN" sz="1600" dirty="0"/>
              <a:t>=1.4m</a:t>
            </a:r>
            <a:r>
              <a:rPr lang="zh-CN" altLang="en-US" sz="1600" dirty="0"/>
              <a:t>；极间隙为</a:t>
            </a:r>
            <a:r>
              <a:rPr lang="en-US" altLang="zh-CN" sz="1600" dirty="0"/>
              <a:t>16mm</a:t>
            </a:r>
          </a:p>
          <a:p>
            <a:pPr lvl="1"/>
            <a:r>
              <a:rPr lang="zh-CN" altLang="en-US" sz="1600" dirty="0"/>
              <a:t>铁芯设计初步考虑： 叠片磁铁</a:t>
            </a:r>
            <a:r>
              <a:rPr lang="en-US" altLang="zh-CN" sz="1600" dirty="0"/>
              <a:t>+</a:t>
            </a:r>
            <a:r>
              <a:rPr lang="zh-CN" altLang="en-US" sz="1600" dirty="0"/>
              <a:t>实心</a:t>
            </a:r>
            <a:r>
              <a:rPr lang="en-US" altLang="zh-CN" sz="1600" dirty="0"/>
              <a:t>DT4</a:t>
            </a:r>
            <a:r>
              <a:rPr lang="zh-CN" altLang="en-US" sz="1600" dirty="0"/>
              <a:t>端板</a:t>
            </a:r>
            <a:endParaRPr lang="en-US" altLang="zh-CN" sz="1600" dirty="0"/>
          </a:p>
          <a:p>
            <a:pPr lvl="2"/>
            <a:r>
              <a:rPr lang="zh-CN" altLang="en-US" sz="1600" dirty="0">
                <a:solidFill>
                  <a:srgbClr val="0000FF"/>
                </a:solidFill>
              </a:rPr>
              <a:t>截面</a:t>
            </a:r>
            <a:r>
              <a:rPr lang="en-US" altLang="zh-CN" sz="1600" dirty="0">
                <a:solidFill>
                  <a:srgbClr val="0000FF"/>
                </a:solidFill>
              </a:rPr>
              <a:t>4</a:t>
            </a:r>
            <a:r>
              <a:rPr lang="zh-CN" altLang="en-US" sz="1600" dirty="0">
                <a:solidFill>
                  <a:srgbClr val="0000FF"/>
                </a:solidFill>
              </a:rPr>
              <a:t>分体，中间极头为活极头</a:t>
            </a:r>
            <a:endParaRPr lang="en-US" altLang="zh-CN" sz="1600" dirty="0">
              <a:solidFill>
                <a:srgbClr val="0000FF"/>
              </a:solidFill>
            </a:endParaRPr>
          </a:p>
          <a:p>
            <a:pPr lvl="2"/>
            <a:r>
              <a:rPr lang="zh-CN" altLang="en-US" sz="1600" dirty="0" smtClean="0">
                <a:solidFill>
                  <a:srgbClr val="0000FF"/>
                </a:solidFill>
              </a:rPr>
              <a:t>上下</a:t>
            </a:r>
            <a:r>
              <a:rPr lang="zh-CN" altLang="en-US" sz="1600" dirty="0">
                <a:solidFill>
                  <a:srgbClr val="0000FF"/>
                </a:solidFill>
              </a:rPr>
              <a:t>连接螺栓穿过叠片，铁芯需粘接固化</a:t>
            </a:r>
            <a:endParaRPr lang="en-US" altLang="zh-CN" sz="1600" dirty="0">
              <a:solidFill>
                <a:srgbClr val="0000FF"/>
              </a:solidFill>
            </a:endParaRPr>
          </a:p>
          <a:p>
            <a:pPr lvl="1"/>
            <a:r>
              <a:rPr lang="zh-CN" altLang="en-US" sz="1600" dirty="0" smtClean="0"/>
              <a:t>励磁</a:t>
            </a:r>
            <a:r>
              <a:rPr lang="zh-CN" altLang="en-US" sz="1600" dirty="0"/>
              <a:t>线圈：中空铜导线，每极头</a:t>
            </a:r>
            <a:r>
              <a:rPr lang="en-US" altLang="zh-CN" sz="1600" dirty="0"/>
              <a:t>21</a:t>
            </a:r>
            <a:r>
              <a:rPr lang="zh-CN" altLang="en-US" sz="1600" dirty="0"/>
              <a:t>匝，每磁铁</a:t>
            </a:r>
            <a:r>
              <a:rPr lang="en-US" altLang="zh-CN" sz="1600" dirty="0"/>
              <a:t>9</a:t>
            </a:r>
            <a:r>
              <a:rPr lang="zh-CN" altLang="en-US" sz="1600" dirty="0"/>
              <a:t>路水</a:t>
            </a:r>
            <a:endParaRPr lang="en-US" altLang="zh-CN" sz="1600" dirty="0"/>
          </a:p>
          <a:p>
            <a:pPr lvl="1"/>
            <a:r>
              <a:rPr lang="zh-CN" altLang="en-US" sz="1600" dirty="0">
                <a:solidFill>
                  <a:srgbClr val="0000FF"/>
                </a:solidFill>
              </a:rPr>
              <a:t>存在问题：铅块布局空间？</a:t>
            </a:r>
            <a:endParaRPr lang="en-US" altLang="zh-CN" sz="1600" dirty="0">
              <a:solidFill>
                <a:srgbClr val="0000FF"/>
              </a:solidFill>
            </a:endParaRPr>
          </a:p>
          <a:p>
            <a:pPr lvl="2"/>
            <a:endParaRPr lang="en-US" altLang="zh-CN" dirty="0"/>
          </a:p>
          <a:p>
            <a:pPr lvl="2"/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9AE33DA-1818-4A48-9C45-881F5B341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F10CF76-D3E2-4A4B-B638-5E9D7270D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六极磁铁设计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3645024"/>
            <a:ext cx="5270376" cy="30064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27" y="4177270"/>
            <a:ext cx="2160237" cy="227272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1704" y="3841476"/>
            <a:ext cx="3174774" cy="2880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752184" y="6381328"/>
            <a:ext cx="4125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物理设计</a:t>
            </a:r>
            <a:r>
              <a:rPr lang="en-US" altLang="zh-CN" dirty="0"/>
              <a:t>by </a:t>
            </a:r>
            <a:r>
              <a:rPr lang="zh-CN" altLang="en-US" dirty="0"/>
              <a:t>孙献静，机械设计</a:t>
            </a:r>
            <a:r>
              <a:rPr lang="en-US" altLang="zh-CN" dirty="0"/>
              <a:t>by </a:t>
            </a:r>
            <a:r>
              <a:rPr lang="zh-CN" altLang="en-US" dirty="0"/>
              <a:t>张亮</a:t>
            </a:r>
          </a:p>
        </p:txBody>
      </p:sp>
    </p:spTree>
    <p:extLst>
      <p:ext uri="{BB962C8B-B14F-4D97-AF65-F5344CB8AC3E}">
        <p14:creationId xmlns:p14="http://schemas.microsoft.com/office/powerpoint/2010/main" val="137496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B175E9D-7B77-451B-AA79-CC2F349DF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995" y="1052736"/>
            <a:ext cx="10972800" cy="5805264"/>
          </a:xfrm>
        </p:spPr>
        <p:txBody>
          <a:bodyPr>
            <a:normAutofit/>
          </a:bodyPr>
          <a:lstStyle/>
          <a:p>
            <a:r>
              <a:rPr lang="zh-CN" altLang="zh-CN" sz="2000" dirty="0"/>
              <a:t>磁材料性能差异对场分布的影响</a:t>
            </a:r>
            <a:endParaRPr lang="en-US" altLang="zh-CN" sz="2000" dirty="0"/>
          </a:p>
          <a:p>
            <a:pPr lvl="1"/>
            <a:r>
              <a:rPr lang="zh-CN" altLang="en-US" sz="1600" dirty="0"/>
              <a:t>磁铁不同磁场强度下横向均匀度分布与材料线性度相关；不同材料得到横向分布差异较大</a:t>
            </a:r>
            <a:endParaRPr lang="en-US" altLang="zh-CN" sz="1600" dirty="0"/>
          </a:p>
          <a:p>
            <a:pPr lvl="1"/>
            <a:endParaRPr lang="en-US" altLang="zh-CN" sz="1600" dirty="0"/>
          </a:p>
          <a:p>
            <a:pPr lvl="1"/>
            <a:endParaRPr lang="en-US" altLang="zh-CN" sz="1800" dirty="0"/>
          </a:p>
          <a:p>
            <a:pPr lvl="1"/>
            <a:endParaRPr lang="en-US" altLang="zh-CN" sz="1800" dirty="0"/>
          </a:p>
          <a:p>
            <a:pPr lvl="1"/>
            <a:endParaRPr lang="en-US" altLang="zh-CN" sz="1800" dirty="0"/>
          </a:p>
          <a:p>
            <a:pPr lvl="1"/>
            <a:endParaRPr lang="en-US" altLang="zh-CN" sz="1800" dirty="0"/>
          </a:p>
          <a:p>
            <a:pPr lvl="1"/>
            <a:endParaRPr lang="en-US" altLang="zh-CN" sz="1800" dirty="0"/>
          </a:p>
          <a:p>
            <a:pPr lvl="1"/>
            <a:endParaRPr lang="en-US" altLang="zh-CN" sz="1600" dirty="0"/>
          </a:p>
          <a:p>
            <a:pPr lvl="1"/>
            <a:endParaRPr lang="en-US" altLang="zh-CN" sz="1600" dirty="0"/>
          </a:p>
          <a:p>
            <a:pPr lvl="1"/>
            <a:endParaRPr lang="zh-CN" altLang="en-US" sz="16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FA82D70-8DA6-40D7-A50C-F0D8C2E3C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48B8ABC6-D14F-499F-8F6A-BBD89B153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双孔径二极磁铁仿真计算</a:t>
            </a:r>
            <a:r>
              <a:rPr lang="en-US" altLang="zh-CN" dirty="0"/>
              <a:t>-</a:t>
            </a:r>
            <a:r>
              <a:rPr lang="zh-CN" altLang="en-US" dirty="0"/>
              <a:t>不同</a:t>
            </a:r>
            <a:r>
              <a:rPr lang="en-US" altLang="zh-CN" dirty="0"/>
              <a:t>BH</a:t>
            </a:r>
            <a:r>
              <a:rPr lang="zh-CN" altLang="en-US" dirty="0"/>
              <a:t>曲线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26AADF9-F729-4972-B0C5-C1BAAA99BB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67" y="1870348"/>
            <a:ext cx="3505528" cy="2340000"/>
          </a:xfrm>
          <a:prstGeom prst="rect">
            <a:avLst/>
          </a:prstGeom>
          <a:noFill/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04E821F-8E97-4BB4-BD94-4F056D739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29" y="1844824"/>
            <a:ext cx="3938301" cy="23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04CE42E-F99A-42AF-BAB8-FD22326C57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1858125"/>
            <a:ext cx="3434768" cy="23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5B0631F-05A5-4ECD-9763-8371775489FF}"/>
              </a:ext>
            </a:extLst>
          </p:cNvPr>
          <p:cNvSpPr txBox="1"/>
          <p:nvPr/>
        </p:nvSpPr>
        <p:spPr>
          <a:xfrm>
            <a:off x="8756504" y="4240745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00FF"/>
                </a:solidFill>
              </a:rPr>
              <a:t>同磁材料不同电流下横向磁场分布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FDA2F25-1EC0-4733-BF75-1F3CB3C1874B}"/>
              </a:ext>
            </a:extLst>
          </p:cNvPr>
          <p:cNvSpPr txBox="1"/>
          <p:nvPr/>
        </p:nvSpPr>
        <p:spPr>
          <a:xfrm>
            <a:off x="5011362" y="4229160"/>
            <a:ext cx="3614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00FF"/>
                </a:solidFill>
              </a:rPr>
              <a:t>不同磁材料相同电流下横向磁场分布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FAF9248-07C5-4D1F-B497-76A14F5CFA1A}"/>
              </a:ext>
            </a:extLst>
          </p:cNvPr>
          <p:cNvSpPr txBox="1"/>
          <p:nvPr/>
        </p:nvSpPr>
        <p:spPr>
          <a:xfrm>
            <a:off x="1415480" y="4253055"/>
            <a:ext cx="18774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000FF"/>
                </a:solidFill>
              </a:rPr>
              <a:t>不同磁材料</a:t>
            </a:r>
            <a:r>
              <a:rPr lang="en-US" altLang="zh-CN" sz="1600" b="1" dirty="0">
                <a:solidFill>
                  <a:srgbClr val="0000FF"/>
                </a:solidFill>
              </a:rPr>
              <a:t>BH</a:t>
            </a:r>
            <a:r>
              <a:rPr lang="zh-CN" altLang="en-US" sz="1600" b="1" dirty="0">
                <a:solidFill>
                  <a:srgbClr val="0000FF"/>
                </a:solidFill>
              </a:rPr>
              <a:t>曲线</a:t>
            </a:r>
          </a:p>
        </p:txBody>
      </p:sp>
      <p:sp>
        <p:nvSpPr>
          <p:cNvPr id="13" name="椭圆 12"/>
          <p:cNvSpPr/>
          <p:nvPr/>
        </p:nvSpPr>
        <p:spPr>
          <a:xfrm>
            <a:off x="767408" y="3573016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A7EF245-C371-4C60-9F8F-B536CF30F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2062" y="4742536"/>
            <a:ext cx="5592280" cy="190344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0EBB75A-9E2A-42B8-BE70-6F18601B14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25" y="4742536"/>
            <a:ext cx="5385882" cy="1800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9A0E86CC-6F0D-4C4B-BEFC-59C2A39E47B0}"/>
              </a:ext>
            </a:extLst>
          </p:cNvPr>
          <p:cNvSpPr txBox="1"/>
          <p:nvPr/>
        </p:nvSpPr>
        <p:spPr>
          <a:xfrm>
            <a:off x="468925" y="5440476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45GeV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5804D7B-5BC2-4BD9-92FD-E3085AD63027}"/>
              </a:ext>
            </a:extLst>
          </p:cNvPr>
          <p:cNvSpPr txBox="1"/>
          <p:nvPr/>
        </p:nvSpPr>
        <p:spPr>
          <a:xfrm>
            <a:off x="6685203" y="543593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180GeV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959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467D1A9-3C05-45E2-B06B-1DB25FCA4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708" y="1124744"/>
            <a:ext cx="10972800" cy="4840303"/>
          </a:xfrm>
        </p:spPr>
        <p:txBody>
          <a:bodyPr/>
          <a:lstStyle/>
          <a:p>
            <a:r>
              <a:rPr lang="zh-CN" altLang="en-US" dirty="0"/>
              <a:t>完成了更新机械布局中各类磁铁的有效长度和占据空间估算，反馈给物理组和机械组。</a:t>
            </a:r>
            <a:endParaRPr lang="en-US" altLang="zh-CN" dirty="0"/>
          </a:p>
          <a:p>
            <a:pPr lvl="1"/>
            <a:r>
              <a:rPr lang="zh-CN" altLang="en-US" dirty="0"/>
              <a:t>单块二极磁铁铁芯</a:t>
            </a:r>
            <a:endParaRPr lang="en-US" altLang="zh-CN" dirty="0"/>
          </a:p>
          <a:p>
            <a:pPr lvl="1"/>
            <a:r>
              <a:rPr lang="zh-CN" altLang="en-US" dirty="0"/>
              <a:t>组合</a:t>
            </a:r>
            <a:r>
              <a:rPr lang="en-US" altLang="zh-CN" dirty="0"/>
              <a:t>4</a:t>
            </a:r>
            <a:r>
              <a:rPr lang="zh-CN" altLang="en-US" dirty="0"/>
              <a:t>铁芯二极</a:t>
            </a:r>
            <a:r>
              <a:rPr lang="zh-CN" altLang="en-US" dirty="0" smtClean="0"/>
              <a:t>磁铁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B0B-1:</a:t>
            </a:r>
            <a:r>
              <a:rPr lang="en-US" altLang="zh-CN" dirty="0" smtClean="0">
                <a:solidFill>
                  <a:srgbClr val="0000FF"/>
                </a:solidFill>
              </a:rPr>
              <a:t>Iron1</a:t>
            </a:r>
            <a:r>
              <a:rPr lang="en-US" altLang="zh-CN" dirty="0" smtClean="0"/>
              <a:t>-40mm-</a:t>
            </a:r>
            <a:r>
              <a:rPr lang="en-US" altLang="zh-CN" dirty="0" smtClean="0">
                <a:solidFill>
                  <a:srgbClr val="0000FF"/>
                </a:solidFill>
              </a:rPr>
              <a:t>Iron2</a:t>
            </a:r>
            <a:r>
              <a:rPr lang="en-US" altLang="zh-CN" dirty="0" smtClean="0"/>
              <a:t>-400mm-</a:t>
            </a:r>
            <a:r>
              <a:rPr lang="en-US" altLang="zh-CN" dirty="0" smtClean="0">
                <a:solidFill>
                  <a:srgbClr val="0000FF"/>
                </a:solidFill>
              </a:rPr>
              <a:t>Iron3</a:t>
            </a:r>
            <a:r>
              <a:rPr lang="en-US" altLang="zh-CN" dirty="0" smtClean="0"/>
              <a:t>-40mm-</a:t>
            </a:r>
            <a:r>
              <a:rPr lang="en-US" altLang="zh-CN" dirty="0" smtClean="0">
                <a:solidFill>
                  <a:srgbClr val="0000FF"/>
                </a:solidFill>
              </a:rPr>
              <a:t>Iron4</a:t>
            </a:r>
          </a:p>
          <a:p>
            <a:pPr lvl="2"/>
            <a:r>
              <a:rPr lang="en-US" altLang="zh-CN" dirty="0" smtClean="0"/>
              <a:t>B0B-2:</a:t>
            </a:r>
            <a:r>
              <a:rPr lang="en-US" altLang="zh-CN" dirty="0" smtClean="0">
                <a:solidFill>
                  <a:srgbClr val="0000FF"/>
                </a:solidFill>
              </a:rPr>
              <a:t>Iron1</a:t>
            </a:r>
            <a:r>
              <a:rPr lang="en-US" altLang="zh-CN" dirty="0" smtClean="0"/>
              <a:t>-400mm-</a:t>
            </a:r>
            <a:r>
              <a:rPr lang="en-US" altLang="zh-CN" dirty="0" smtClean="0">
                <a:solidFill>
                  <a:srgbClr val="0000FF"/>
                </a:solidFill>
              </a:rPr>
              <a:t>Iron2</a:t>
            </a:r>
            <a:r>
              <a:rPr lang="en-US" altLang="zh-CN" dirty="0" smtClean="0"/>
              <a:t>-40mm-</a:t>
            </a:r>
            <a:r>
              <a:rPr lang="en-US" altLang="zh-CN" dirty="0" smtClean="0">
                <a:solidFill>
                  <a:srgbClr val="0000FF"/>
                </a:solidFill>
              </a:rPr>
              <a:t>Iron3</a:t>
            </a:r>
            <a:r>
              <a:rPr lang="en-US" altLang="zh-CN" dirty="0" smtClean="0"/>
              <a:t>-400mm-</a:t>
            </a:r>
            <a:r>
              <a:rPr lang="en-US" altLang="zh-CN" dirty="0" smtClean="0">
                <a:solidFill>
                  <a:srgbClr val="0000FF"/>
                </a:solidFill>
              </a:rPr>
              <a:t>Iron4</a:t>
            </a:r>
            <a:endParaRPr lang="en-US" altLang="zh-CN" dirty="0"/>
          </a:p>
          <a:p>
            <a:pPr lvl="1"/>
            <a:r>
              <a:rPr lang="en-US" altLang="zh-CN" dirty="0" smtClean="0"/>
              <a:t>3m</a:t>
            </a:r>
            <a:r>
              <a:rPr lang="zh-CN" altLang="en-US" dirty="0"/>
              <a:t>四极磁铁</a:t>
            </a:r>
            <a:endParaRPr lang="en-US" altLang="zh-CN" dirty="0"/>
          </a:p>
          <a:p>
            <a:pPr lvl="1"/>
            <a:r>
              <a:rPr lang="en-US" altLang="zh-CN" dirty="0"/>
              <a:t>1.4m</a:t>
            </a:r>
            <a:r>
              <a:rPr lang="zh-CN" altLang="en-US" dirty="0"/>
              <a:t>六极磁铁</a:t>
            </a:r>
            <a:endParaRPr lang="en-US" altLang="zh-CN" dirty="0"/>
          </a:p>
          <a:p>
            <a:pPr lvl="1"/>
            <a:r>
              <a:rPr lang="zh-CN" altLang="en-US" dirty="0"/>
              <a:t>校正磁铁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69B962C-B300-4D54-9C85-2A58F76CFF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1" b="9202"/>
          <a:stretch/>
        </p:blipFill>
        <p:spPr bwMode="auto">
          <a:xfrm>
            <a:off x="6446590" y="3700106"/>
            <a:ext cx="5538869" cy="19803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21B5C51-8CAC-4A98-88E7-35C0EC17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BD0C993B-E077-4539-B40A-1008FA098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其他相关工作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43F4702-C477-4B9A-A6D4-D91598ED1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856" y="1602488"/>
            <a:ext cx="5400800" cy="211454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976320" y="5244668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400mm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7968208" y="1610287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40mm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9696400" y="160248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40mm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739460" y="2599183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400mm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0914810" y="426653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40mm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8904570" y="3604122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B0B-1</a:t>
            </a:r>
            <a:r>
              <a:rPr lang="zh-CN" altLang="en-US" dirty="0" smtClean="0"/>
              <a:t>全模型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8864345" y="5809652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B0B-2 </a:t>
            </a:r>
            <a:r>
              <a:rPr lang="zh-CN" altLang="en-US" dirty="0" smtClean="0"/>
              <a:t>半模型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5013176"/>
            <a:ext cx="6156113" cy="108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8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/>
          <a:srcRect l="2820" r="7936" b="1373"/>
          <a:stretch/>
        </p:blipFill>
        <p:spPr>
          <a:xfrm>
            <a:off x="3413378" y="4630468"/>
            <a:ext cx="2463645" cy="2092455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完成了校正磁铁的设计</a:t>
            </a:r>
            <a:r>
              <a:rPr lang="en-US" altLang="zh-CN" dirty="0"/>
              <a:t>(</a:t>
            </a:r>
            <a:r>
              <a:rPr lang="zh-CN" altLang="en-US" dirty="0"/>
              <a:t>依据最新</a:t>
            </a:r>
            <a:r>
              <a:rPr lang="en-US" altLang="zh-CN" dirty="0"/>
              <a:t>EDR</a:t>
            </a:r>
            <a:r>
              <a:rPr lang="zh-CN" altLang="en-US" dirty="0"/>
              <a:t>的机械布局）</a:t>
            </a:r>
            <a:endParaRPr lang="en-US" altLang="zh-CN" dirty="0"/>
          </a:p>
          <a:p>
            <a:pPr lvl="1"/>
            <a:r>
              <a:rPr lang="zh-CN" altLang="en-US" dirty="0"/>
              <a:t>根据真空盒的尺寸和安装间隙，设计</a:t>
            </a:r>
            <a:r>
              <a:rPr lang="en-US" altLang="zh-CN" dirty="0"/>
              <a:t>CH</a:t>
            </a:r>
            <a:r>
              <a:rPr lang="zh-CN" altLang="en-US" dirty="0"/>
              <a:t>和</a:t>
            </a:r>
            <a:r>
              <a:rPr lang="en-US" altLang="zh-CN" dirty="0"/>
              <a:t>CV</a:t>
            </a:r>
            <a:r>
              <a:rPr lang="zh-CN" altLang="en-US" dirty="0"/>
              <a:t>磁铁，</a:t>
            </a:r>
            <a:endParaRPr lang="en-US" altLang="zh-CN" dirty="0"/>
          </a:p>
          <a:p>
            <a:pPr lvl="2"/>
            <a:r>
              <a:rPr lang="en-US" altLang="zh-CN" dirty="0"/>
              <a:t>CH</a:t>
            </a:r>
            <a:r>
              <a:rPr lang="zh-CN" altLang="en-US" dirty="0"/>
              <a:t>磁铁：</a:t>
            </a:r>
            <a:r>
              <a:rPr lang="en-US" altLang="zh-CN" dirty="0"/>
              <a:t>Gap=</a:t>
            </a:r>
            <a:r>
              <a:rPr lang="en-US" altLang="zh-CN" dirty="0">
                <a:solidFill>
                  <a:srgbClr val="FF0000"/>
                </a:solidFill>
              </a:rPr>
              <a:t>68mm</a:t>
            </a:r>
            <a:r>
              <a:rPr lang="zh-CN" altLang="en-US" dirty="0"/>
              <a:t>，</a:t>
            </a:r>
            <a:r>
              <a:rPr lang="en-US" altLang="zh-CN" dirty="0" err="1"/>
              <a:t>Lcore</a:t>
            </a:r>
            <a:r>
              <a:rPr lang="en-US" altLang="zh-CN" dirty="0"/>
              <a:t>=</a:t>
            </a:r>
            <a:r>
              <a:rPr lang="en-US" altLang="zh-CN" dirty="0">
                <a:solidFill>
                  <a:srgbClr val="FF0000"/>
                </a:solidFill>
              </a:rPr>
              <a:t>875mm-&gt;400mm</a:t>
            </a:r>
            <a:r>
              <a:rPr lang="zh-CN" altLang="en-US" dirty="0"/>
              <a:t>，</a:t>
            </a:r>
            <a:r>
              <a:rPr lang="en-US" altLang="zh-CN" dirty="0"/>
              <a:t>B=500Gs</a:t>
            </a:r>
          </a:p>
          <a:p>
            <a:pPr lvl="2"/>
            <a:r>
              <a:rPr lang="en-US" altLang="zh-CN" dirty="0"/>
              <a:t>CV</a:t>
            </a:r>
            <a:r>
              <a:rPr lang="zh-CN" altLang="en-US" dirty="0"/>
              <a:t>磁铁：</a:t>
            </a:r>
            <a:r>
              <a:rPr lang="en-US" altLang="zh-CN" dirty="0"/>
              <a:t>Gap=</a:t>
            </a:r>
            <a:r>
              <a:rPr lang="en-US" altLang="zh-CN" dirty="0">
                <a:solidFill>
                  <a:srgbClr val="FF0000"/>
                </a:solidFill>
              </a:rPr>
              <a:t>102mm</a:t>
            </a:r>
            <a:r>
              <a:rPr lang="zh-CN" altLang="en-US" dirty="0"/>
              <a:t>，</a:t>
            </a:r>
            <a:r>
              <a:rPr lang="en-US" altLang="zh-CN" dirty="0"/>
              <a:t> </a:t>
            </a:r>
            <a:r>
              <a:rPr lang="en-US" altLang="zh-CN" dirty="0" err="1"/>
              <a:t>Lcore</a:t>
            </a:r>
            <a:r>
              <a:rPr lang="en-US" altLang="zh-CN" dirty="0"/>
              <a:t>=</a:t>
            </a:r>
            <a:r>
              <a:rPr lang="en-US" altLang="zh-CN" dirty="0">
                <a:solidFill>
                  <a:srgbClr val="FF0000"/>
                </a:solidFill>
              </a:rPr>
              <a:t>875mm-&gt;400mm </a:t>
            </a:r>
            <a:r>
              <a:rPr lang="zh-CN" altLang="en-US" dirty="0"/>
              <a:t>，</a:t>
            </a:r>
            <a:r>
              <a:rPr lang="en-US" altLang="zh-CN" dirty="0"/>
              <a:t>B=500Gs</a:t>
            </a:r>
          </a:p>
          <a:p>
            <a:pPr lvl="1"/>
            <a:r>
              <a:rPr lang="zh-CN" altLang="en-US" dirty="0"/>
              <a:t>由机械组完成了初步机械设计</a:t>
            </a:r>
            <a:endParaRPr lang="en-US" altLang="zh-CN" dirty="0"/>
          </a:p>
          <a:p>
            <a:pPr lvl="2"/>
            <a:endParaRPr lang="en-US" altLang="zh-CN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校正磁铁设计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408368" y="1772816"/>
            <a:ext cx="179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机械设计</a:t>
            </a:r>
            <a:r>
              <a:rPr lang="en-US" altLang="zh-CN" dirty="0"/>
              <a:t>by</a:t>
            </a:r>
            <a:r>
              <a:rPr lang="zh-CN" altLang="en-US" dirty="0"/>
              <a:t>吴蕾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875" y="3659119"/>
            <a:ext cx="1971904" cy="23119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l="22228" t="1" r="15848" b="1060"/>
          <a:stretch/>
        </p:blipFill>
        <p:spPr>
          <a:xfrm>
            <a:off x="10136138" y="2977087"/>
            <a:ext cx="1917700" cy="356182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977" y="3375094"/>
            <a:ext cx="3559245" cy="1440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7531" y="3305435"/>
            <a:ext cx="1382282" cy="2880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81" y="4921476"/>
            <a:ext cx="334047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38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蓝色模板1.potx" id="{3EFF5B8A-3744-4F50-9141-5F5AF1483C88}" vid="{80960B81-4B85-47D9-B032-DE1DEC63BA0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蓝色模板1</Template>
  <TotalTime>34647</TotalTime>
  <Words>1070</Words>
  <Application>Microsoft Office PowerPoint</Application>
  <PresentationFormat>宽屏</PresentationFormat>
  <Paragraphs>174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华文楷体</vt:lpstr>
      <vt:lpstr>宋体</vt:lpstr>
      <vt:lpstr>微软雅黑</vt:lpstr>
      <vt:lpstr>Arial</vt:lpstr>
      <vt:lpstr>Arial Rounded MT Bold</vt:lpstr>
      <vt:lpstr>Calibri</vt:lpstr>
      <vt:lpstr>Times New Roman</vt:lpstr>
      <vt:lpstr>Wingdings</vt:lpstr>
      <vt:lpstr>Office 主题</vt:lpstr>
      <vt:lpstr>PowerPoint 演示文稿</vt:lpstr>
      <vt:lpstr>主要内容</vt:lpstr>
      <vt:lpstr>主环磁铁系统EDR预研</vt:lpstr>
      <vt:lpstr>双孔径四极磁铁设计</vt:lpstr>
      <vt:lpstr>双孔径四极磁铁设计-2</vt:lpstr>
      <vt:lpstr>六极磁铁设计</vt:lpstr>
      <vt:lpstr>双孔径二极磁铁仿真计算-不同BH曲线</vt:lpstr>
      <vt:lpstr>其他相关工作</vt:lpstr>
      <vt:lpstr>校正磁铁设计</vt:lpstr>
      <vt:lpstr>永磁四极磁铁研制进展</vt:lpstr>
      <vt:lpstr>永磁四极磁铁研制进展</vt:lpstr>
      <vt:lpstr>主环磁铁系统下一步工作计划</vt:lpstr>
      <vt:lpstr>增强器二极磁铁研制进展</vt:lpstr>
      <vt:lpstr>增强器二极磁铁研制进展-2</vt:lpstr>
      <vt:lpstr>增强器二极磁铁研制进展-3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progress of the twin aperture magnets</dc:title>
  <dc:creator>ym</dc:creator>
  <cp:lastModifiedBy>Administrator</cp:lastModifiedBy>
  <cp:revision>601</cp:revision>
  <cp:lastPrinted>2013-10-17T01:59:13Z</cp:lastPrinted>
  <dcterms:created xsi:type="dcterms:W3CDTF">2021-06-21T06:39:39Z</dcterms:created>
  <dcterms:modified xsi:type="dcterms:W3CDTF">2024-08-05T02:21:10Z</dcterms:modified>
</cp:coreProperties>
</file>