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863" r:id="rId4"/>
    <p:sldId id="865" r:id="rId5"/>
    <p:sldId id="866" r:id="rId6"/>
    <p:sldId id="867" r:id="rId7"/>
    <p:sldId id="868" r:id="rId8"/>
    <p:sldId id="869" r:id="rId9"/>
    <p:sldId id="870" r:id="rId10"/>
    <p:sldId id="589" r:id="rId11"/>
  </p:sldIdLst>
  <p:sldSz cx="12192000" cy="6858000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33CC"/>
    <a:srgbClr val="33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3826" autoAdjust="0"/>
  </p:normalViewPr>
  <p:slideViewPr>
    <p:cSldViewPr snapToGrid="0" showGuides="1">
      <p:cViewPr varScale="1">
        <p:scale>
          <a:sx n="86" d="100"/>
          <a:sy n="86" d="100"/>
        </p:scale>
        <p:origin x="547" y="82"/>
      </p:cViewPr>
      <p:guideLst>
        <p:guide orient="horz" pos="2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EE167B4-1A2E-47A9-8B98-A2FD84217ADB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fld id="{6B7F0887-9A3B-411C-81AD-06BDF05961D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6233" y="254131"/>
            <a:ext cx="4235777" cy="77655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4"/>
          <p:cNvCxnSpPr/>
          <p:nvPr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B83A-0B46-4BED-AA9F-0F5BF4662FB8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2015" y="68526"/>
            <a:ext cx="9967547" cy="604206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884" y="887044"/>
            <a:ext cx="11418278" cy="52549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214100" y="6347746"/>
            <a:ext cx="717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B22BE-27FC-46D4-B195-7E6E45608596}" type="slidenum">
              <a:rPr lang="en-US" altLang="zh-CN"/>
            </a:fld>
            <a:endParaRPr lang="en-US" altLang="zh-CN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715963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710353" y="5936111"/>
            <a:ext cx="4235777" cy="77655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8"/>
          <p:cNvCxnSpPr/>
          <p:nvPr/>
        </p:nvCxnSpPr>
        <p:spPr>
          <a:xfrm>
            <a:off x="0" y="692150"/>
            <a:ext cx="12192000" cy="0"/>
          </a:xfrm>
          <a:prstGeom prst="line">
            <a:avLst/>
          </a:prstGeom>
          <a:ln w="28575">
            <a:solidFill>
              <a:srgbClr val="3E95C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CD0F-3937-414C-AFCF-86DDE2EABEC9}" type="datetimeFigureOut">
              <a:rPr lang="zh-CN" altLang="en-US"/>
            </a:fld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45A9-6D9B-4D8C-8AFC-158E6DB11E1D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FB5040-B9B3-4573-80E5-4AD2FBE1B90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fld id="{0BE2C8CC-40A9-4B82-A8C6-918306C776D1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>
          <a:xfrm>
            <a:off x="1461135" y="3876675"/>
            <a:ext cx="9441815" cy="550545"/>
          </a:xfrm>
        </p:spPr>
        <p:txBody>
          <a:bodyPr/>
          <a:lstStyle/>
          <a:p>
            <a:pPr eaLnBrk="1" hangingPunct="1"/>
            <a:r>
              <a:rPr lang="en-US" altLang="zh-CN" sz="3200" dirty="0"/>
              <a:t> </a:t>
            </a:r>
            <a:r>
              <a:rPr lang="en-US" altLang="zh-CN" sz="3200" dirty="0">
                <a:sym typeface="+mn-ea"/>
              </a:rPr>
              <a:t>Junsong zhang</a:t>
            </a:r>
            <a:endParaRPr lang="zh-CN" altLang="en-US" sz="3200" dirty="0"/>
          </a:p>
        </p:txBody>
      </p:sp>
      <p:sp>
        <p:nvSpPr>
          <p:cNvPr id="4" name="标题 1"/>
          <p:cNvSpPr txBox="1"/>
          <p:nvPr/>
        </p:nvSpPr>
        <p:spPr bwMode="auto">
          <a:xfrm>
            <a:off x="485775" y="1249680"/>
            <a:ext cx="1088898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defRPr>
            </a:lvl9pPr>
          </a:lstStyle>
          <a:p>
            <a:r>
              <a:rPr lang="en-US" altLang="zh-CN" sz="48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HCAL</a:t>
            </a:r>
            <a:r>
              <a:rPr lang="zh-CN" altLang="en-US" sz="48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端部的结构</a:t>
            </a:r>
            <a:r>
              <a:rPr lang="zh-CN" altLang="en-US" sz="4800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初步设计</a:t>
            </a:r>
            <a:endParaRPr lang="zh-CN" altLang="en-US" sz="4800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副标题 2"/>
          <p:cNvSpPr txBox="1"/>
          <p:nvPr/>
        </p:nvSpPr>
        <p:spPr bwMode="auto">
          <a:xfrm>
            <a:off x="5149048" y="4551362"/>
            <a:ext cx="156200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en-US" altLang="zh-CN" dirty="0"/>
              <a:t>2024.7.4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HCAL</a:t>
            </a:r>
            <a:r>
              <a:rPr lang="zh-CN" altLang="en-US"/>
              <a:t>端部</a:t>
            </a:r>
            <a:r>
              <a:rPr lang="en-US" altLang="zh-CN"/>
              <a:t> </a:t>
            </a:r>
            <a:r>
              <a:rPr lang="zh-CN" altLang="en-US"/>
              <a:t>重力场仿真</a:t>
            </a:r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1126490" y="920115"/>
            <a:ext cx="100628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FEA</a:t>
            </a:r>
            <a:r>
              <a:rPr lang="zh-CN" altLang="en-US" sz="2400" b="1">
                <a:solidFill>
                  <a:schemeClr val="tx1"/>
                </a:solidFill>
              </a:rPr>
              <a:t>目的：检验端部吸收体框架的刚度是否满足</a:t>
            </a:r>
            <a:r>
              <a:rPr lang="zh-CN" altLang="en-US" sz="2400" b="1">
                <a:solidFill>
                  <a:srgbClr val="FF0000"/>
                </a:solidFill>
              </a:rPr>
              <a:t>装配过程要求</a:t>
            </a:r>
            <a:r>
              <a:rPr lang="zh-CN" altLang="en-US" sz="2400" b="1">
                <a:solidFill>
                  <a:schemeClr val="tx1"/>
                </a:solidFill>
              </a:rPr>
              <a:t>和</a:t>
            </a:r>
            <a:r>
              <a:rPr lang="zh-CN" altLang="en-US" sz="2400" b="1">
                <a:solidFill>
                  <a:srgbClr val="FF0000"/>
                </a:solidFill>
              </a:rPr>
              <a:t>安装要求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1270" y="1483360"/>
            <a:ext cx="4662170" cy="520827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344930" y="2294890"/>
            <a:ext cx="462978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模型：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/>
              <a:t>材料：结构钢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/>
              <a:t>重量：</a:t>
            </a:r>
            <a:r>
              <a:rPr lang="en-US" altLang="zh-CN" sz="2000" b="1"/>
              <a:t>380</a:t>
            </a:r>
            <a:r>
              <a:rPr lang="zh-CN" altLang="en-US" sz="2000" b="1"/>
              <a:t>吨（偏大）</a:t>
            </a:r>
            <a:endParaRPr lang="zh-CN" altLang="en-US" sz="2000" b="1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安装过程强度</a:t>
            </a:r>
            <a:r>
              <a:rPr lang="en-US" altLang="zh-CN"/>
              <a:t>FEA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6445" y="1845945"/>
            <a:ext cx="6267450" cy="1924050"/>
          </a:xfrm>
          <a:prstGeom prst="rect">
            <a:avLst/>
          </a:prstGeom>
        </p:spPr>
      </p:pic>
      <p:sp>
        <p:nvSpPr>
          <p:cNvPr id="5" name="等腰三角形 4"/>
          <p:cNvSpPr/>
          <p:nvPr/>
        </p:nvSpPr>
        <p:spPr>
          <a:xfrm>
            <a:off x="6059805" y="3369945"/>
            <a:ext cx="760730" cy="695325"/>
          </a:xfrm>
          <a:prstGeom prst="triangl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317490" y="4211320"/>
            <a:ext cx="2244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/>
              <a:t>芯部固定</a:t>
            </a:r>
            <a:endParaRPr lang="zh-CN" altLang="en-US" sz="2400" b="1"/>
          </a:p>
        </p:txBody>
      </p:sp>
      <p:sp>
        <p:nvSpPr>
          <p:cNvPr id="7" name="下箭头 6"/>
          <p:cNvSpPr/>
          <p:nvPr/>
        </p:nvSpPr>
        <p:spPr>
          <a:xfrm>
            <a:off x="9726295" y="1417320"/>
            <a:ext cx="1426210" cy="27133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391015" y="4211320"/>
            <a:ext cx="2244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/>
              <a:t>重力</a:t>
            </a:r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615315" y="2543810"/>
            <a:ext cx="26911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在重力场中，中间芯轴作为固定，模拟整体的变形和最大应力</a:t>
            </a:r>
            <a:endParaRPr lang="zh-CN" altLang="en-US" sz="200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安装过程强度</a:t>
            </a:r>
            <a:r>
              <a:rPr lang="en-US" altLang="zh-CN"/>
              <a:t>FEA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1135" y="812165"/>
            <a:ext cx="5357495" cy="4625975"/>
          </a:xfrm>
          <a:prstGeom prst="rect">
            <a:avLst/>
          </a:prstGeom>
        </p:spPr>
      </p:pic>
      <p:sp>
        <p:nvSpPr>
          <p:cNvPr id="11" name="下弧形箭头 10"/>
          <p:cNvSpPr/>
          <p:nvPr/>
        </p:nvSpPr>
        <p:spPr>
          <a:xfrm>
            <a:off x="8914765" y="2605405"/>
            <a:ext cx="1455420" cy="1038860"/>
          </a:xfrm>
          <a:prstGeom prst="curvedUp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4160" y="2550795"/>
            <a:ext cx="37369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平躺安装完成后，需要讲整体翻转到竖直，需要一个较大的翻转扭矩来实现该动作。翻转扭矩估算为</a:t>
            </a:r>
            <a:r>
              <a:rPr lang="en-US" altLang="zh-CN"/>
              <a:t>3000</a:t>
            </a:r>
            <a:r>
              <a:rPr lang="en-US" altLang="zh-CN"/>
              <a:t>KNm</a:t>
            </a:r>
            <a:endParaRPr lang="en-US" altLang="zh-CN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悬挂安装后</a:t>
            </a:r>
            <a:r>
              <a:rPr lang="en-US" altLang="zh-CN"/>
              <a:t>FEA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1320" y="1231900"/>
            <a:ext cx="3276600" cy="366395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8022590" y="1870710"/>
            <a:ext cx="1155700" cy="2266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9178290" y="1593215"/>
            <a:ext cx="2274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悬挂固定点，共</a:t>
            </a:r>
            <a:r>
              <a:rPr lang="en-US" altLang="zh-CN"/>
              <a:t>8</a:t>
            </a:r>
            <a:r>
              <a:rPr lang="zh-CN" altLang="en-US"/>
              <a:t>个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6840" y="2097405"/>
            <a:ext cx="292544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以</a:t>
            </a:r>
            <a:r>
              <a:rPr lang="en-US" altLang="zh-CN" sz="2400" b="1"/>
              <a:t>8</a:t>
            </a:r>
            <a:r>
              <a:rPr lang="zh-CN" altLang="en-US" sz="2400" b="1"/>
              <a:t>个固定块作为安装点，模拟安装在探测器内后的受力</a:t>
            </a:r>
            <a:r>
              <a:rPr lang="zh-CN" altLang="en-US" sz="2400" b="1"/>
              <a:t>情况。</a:t>
            </a:r>
            <a:endParaRPr lang="zh-CN" altLang="en-US" sz="2400" b="1"/>
          </a:p>
        </p:txBody>
      </p:sp>
      <p:sp>
        <p:nvSpPr>
          <p:cNvPr id="8" name="下箭头 7"/>
          <p:cNvSpPr/>
          <p:nvPr/>
        </p:nvSpPr>
        <p:spPr>
          <a:xfrm>
            <a:off x="4008755" y="1593215"/>
            <a:ext cx="1426210" cy="2713355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79825" y="4656455"/>
            <a:ext cx="2244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/>
              <a:t>重力</a:t>
            </a:r>
            <a:endParaRPr lang="zh-CN" altLang="en-US" sz="2400" b="1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结果：安装过程强度</a:t>
            </a:r>
            <a:r>
              <a:rPr lang="en-US" altLang="zh-CN">
                <a:sym typeface="+mn-ea"/>
              </a:rPr>
              <a:t>FEA</a:t>
            </a:r>
            <a:endParaRPr lang="zh-CN" altLang="en-US">
              <a:sym typeface="+mn-ea"/>
            </a:endParaRPr>
          </a:p>
        </p:txBody>
      </p:sp>
      <p:pic>
        <p:nvPicPr>
          <p:cNvPr id="4" name="图片 3" descr="无支撑变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955" y="1464945"/>
            <a:ext cx="5600700" cy="2625725"/>
          </a:xfrm>
          <a:prstGeom prst="rect">
            <a:avLst/>
          </a:prstGeom>
        </p:spPr>
      </p:pic>
      <p:pic>
        <p:nvPicPr>
          <p:cNvPr id="5" name="图片 4" descr="无支撑应力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090" y="1464945"/>
            <a:ext cx="6013450" cy="28194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54805" y="4472940"/>
            <a:ext cx="42894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最大应力</a:t>
            </a:r>
            <a:r>
              <a:rPr lang="en-US" altLang="zh-CN"/>
              <a:t>18Mpa</a:t>
            </a:r>
            <a:r>
              <a:rPr lang="zh-CN" altLang="en-US"/>
              <a:t>，最大变形</a:t>
            </a:r>
            <a:r>
              <a:rPr lang="en-US" altLang="zh-CN"/>
              <a:t>0.2</a:t>
            </a:r>
            <a:r>
              <a:rPr lang="en-US" altLang="zh-CN"/>
              <a:t>mm</a:t>
            </a:r>
            <a:endParaRPr lang="en-US" altLang="zh-CN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结果：安装过程强度</a:t>
            </a:r>
            <a:r>
              <a:rPr lang="en-US" altLang="zh-CN">
                <a:sym typeface="+mn-ea"/>
              </a:rPr>
              <a:t>FEA</a:t>
            </a:r>
            <a:endParaRPr lang="zh-CN" altLang="en-US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40100" y="4680585"/>
            <a:ext cx="61702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翻转到竖直方向</a:t>
            </a:r>
            <a:r>
              <a:rPr lang="zh-CN" altLang="en-US"/>
              <a:t>时，最大应力</a:t>
            </a:r>
            <a:r>
              <a:rPr lang="en-US" altLang="zh-CN"/>
              <a:t>16.3</a:t>
            </a:r>
            <a:r>
              <a:rPr lang="en-US" altLang="zh-CN"/>
              <a:t>Mpa</a:t>
            </a:r>
            <a:r>
              <a:rPr lang="zh-CN" altLang="en-US"/>
              <a:t>，最大变形</a:t>
            </a:r>
            <a:r>
              <a:rPr lang="en-US" altLang="zh-CN"/>
              <a:t>0.07mm</a:t>
            </a:r>
            <a:endParaRPr lang="en-US" altLang="zh-CN"/>
          </a:p>
        </p:txBody>
      </p:sp>
      <p:pic>
        <p:nvPicPr>
          <p:cNvPr id="3" name="图片 2" descr="增加扭矩变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56970"/>
            <a:ext cx="6596380" cy="3092450"/>
          </a:xfrm>
          <a:prstGeom prst="rect">
            <a:avLst/>
          </a:prstGeom>
        </p:spPr>
      </p:pic>
      <p:pic>
        <p:nvPicPr>
          <p:cNvPr id="7" name="图片 6" descr="增加扭矩应力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380" y="1155700"/>
            <a:ext cx="7032625" cy="329692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结果：</a:t>
            </a:r>
            <a:r>
              <a:rPr lang="zh-CN" altLang="en-US">
                <a:sym typeface="+mn-ea"/>
              </a:rPr>
              <a:t>悬挂安装后</a:t>
            </a:r>
            <a:r>
              <a:rPr lang="en-US" altLang="zh-CN">
                <a:sym typeface="+mn-ea"/>
              </a:rPr>
              <a:t>FEA</a:t>
            </a:r>
            <a:endParaRPr lang="zh-CN" altLang="en-US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88080" y="5258435"/>
            <a:ext cx="5318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竖直</a:t>
            </a:r>
            <a:r>
              <a:rPr lang="zh-CN" altLang="en-US"/>
              <a:t>安装最大应力</a:t>
            </a:r>
            <a:r>
              <a:rPr lang="en-US" altLang="zh-CN"/>
              <a:t>2</a:t>
            </a:r>
            <a:r>
              <a:rPr lang="en-US" altLang="zh-CN"/>
              <a:t>Mpa</a:t>
            </a:r>
            <a:r>
              <a:rPr lang="zh-CN" altLang="en-US"/>
              <a:t>，最大变形</a:t>
            </a:r>
            <a:r>
              <a:rPr lang="en-US" altLang="zh-CN"/>
              <a:t>0.003</a:t>
            </a:r>
            <a:r>
              <a:rPr lang="en-US" altLang="zh-CN"/>
              <a:t>mm</a:t>
            </a:r>
            <a:endParaRPr lang="en-US" altLang="zh-CN"/>
          </a:p>
        </p:txBody>
      </p:sp>
      <p:pic>
        <p:nvPicPr>
          <p:cNvPr id="3" name="图片 2" descr="立支撑的变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26785" y="1942465"/>
            <a:ext cx="6054725" cy="2839085"/>
          </a:xfrm>
          <a:prstGeom prst="rect">
            <a:avLst/>
          </a:prstGeom>
        </p:spPr>
      </p:pic>
      <p:pic>
        <p:nvPicPr>
          <p:cNvPr id="7" name="图片 6" descr="立支撑的应力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" y="1942465"/>
            <a:ext cx="6054725" cy="28384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00400" y="2949575"/>
            <a:ext cx="5636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Thank you  for your attention</a:t>
            </a:r>
            <a:endParaRPr lang="en-US" altLang="zh-CN" sz="32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MDliMmMxY2QzZGU4ZWZlNWRiMGE3Y2E3NWUyMWMxMWIifQ=="/>
  <p:tag name="KSO_WPP_MARK_KEY" val="8f08eb6b-030e-472b-b0d4-419d2e1d9a45"/>
  <p:tag name="commondata" val="eyJoZGlkIjoiN2U2NWFlNTkxMGZjODc5ZjAyNDA4OWM2N2FjMzg3MWQifQ=="/>
</p:tagLst>
</file>

<file path=ppt/theme/theme1.xml><?xml version="1.0" encoding="utf-8"?>
<a:theme xmlns:a="http://schemas.openxmlformats.org/drawingml/2006/main" name="主题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发光边缘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389</Words>
  <Application>WPS 演示</Application>
  <PresentationFormat>宽屏</PresentationFormat>
  <Paragraphs>50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楷体</vt:lpstr>
      <vt:lpstr>等线</vt:lpstr>
      <vt:lpstr>华文行楷</vt:lpstr>
      <vt:lpstr>微软雅黑</vt:lpstr>
      <vt:lpstr>Arial Unicode MS</vt:lpstr>
      <vt:lpstr>主题1</vt:lpstr>
      <vt:lpstr>PowerPoint 演示文稿</vt:lpstr>
      <vt:lpstr>HCAL端部 重力场仿真  </vt:lpstr>
      <vt:lpstr>安装过程强度FEA</vt:lpstr>
      <vt:lpstr>安装过程强度FEA</vt:lpstr>
      <vt:lpstr>悬挂安装后FEA</vt:lpstr>
      <vt:lpstr>结果：安装过程强度FEA</vt:lpstr>
      <vt:lpstr>结果：安装过程强度FEA</vt:lpstr>
      <vt:lpstr>结果：悬挂安装后FEA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keV He to Ni-W-Ni-W</dc:title>
  <dc:creator>Can Chen</dc:creator>
  <cp:lastModifiedBy>Lucifer</cp:lastModifiedBy>
  <cp:revision>2561</cp:revision>
  <dcterms:created xsi:type="dcterms:W3CDTF">2018-03-16T02:05:00Z</dcterms:created>
  <dcterms:modified xsi:type="dcterms:W3CDTF">2024-07-05T03:56:25Z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1CC4CB8178184948A8829A6F8460D3E5</vt:lpwstr>
  </property>
  <property fmtid="{D5CDD505-2E9C-101B-9397-08002B2CF9AE}" pid="3" name="KSOProductBuildVer">
    <vt:lpwstr>2052-12.1.0.17133</vt:lpwstr>
  </property>
</Properties>
</file>