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63" r:id="rId5"/>
    <p:sldId id="269" r:id="rId6"/>
    <p:sldId id="267" r:id="rId7"/>
    <p:sldId id="264" r:id="rId8"/>
    <p:sldId id="265" r:id="rId9"/>
    <p:sldId id="268" r:id="rId10"/>
    <p:sldId id="270" r:id="rId11"/>
    <p:sldId id="271" r:id="rId12"/>
    <p:sldId id="275" r:id="rId13"/>
    <p:sldId id="276" r:id="rId14"/>
    <p:sldId id="266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26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683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94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99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559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88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2024/7/8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948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2024/7/8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05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2024/7/8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251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2024/7/8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587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2024/7/8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38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2024/7/8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908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00BFB-8FB8-43CB-8554-2A7297F536EA}" type="datetimeFigureOut">
              <a:rPr lang="zh-CN" altLang="en-US" smtClean="0"/>
              <a:t>2024/7/8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42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轭铁设计总结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2024</a:t>
            </a:r>
            <a:r>
              <a:rPr lang="zh-CN" altLang="en-US" dirty="0"/>
              <a:t>年</a:t>
            </a:r>
            <a:r>
              <a:rPr lang="en-US" altLang="zh-CN" dirty="0"/>
              <a:t>7</a:t>
            </a:r>
            <a:r>
              <a:rPr lang="zh-CN" altLang="en-US" dirty="0"/>
              <a:t>月</a:t>
            </a:r>
            <a:r>
              <a:rPr lang="en-US" altLang="zh-CN" dirty="0"/>
              <a:t>1</a:t>
            </a:r>
            <a:r>
              <a:rPr lang="zh-CN" altLang="en-US" dirty="0"/>
              <a:t>日</a:t>
            </a:r>
            <a:endParaRPr lang="en-US" altLang="zh-CN" dirty="0"/>
          </a:p>
          <a:p>
            <a:r>
              <a:rPr lang="zh-CN" altLang="en-US" dirty="0"/>
              <a:t>夏商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7550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32257" t="15593" r="20614" b="4916"/>
          <a:stretch/>
        </p:blipFill>
        <p:spPr>
          <a:xfrm>
            <a:off x="0" y="1574046"/>
            <a:ext cx="4273764" cy="405474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92847" y="256989"/>
            <a:ext cx="2347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9.</a:t>
            </a:r>
            <a:r>
              <a:rPr lang="zh-CN" altLang="en-US" sz="2400" b="1" dirty="0"/>
              <a:t> 端部轭铁优化</a:t>
            </a:r>
            <a:endParaRPr lang="en-US" altLang="zh-CN" sz="2000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20402" t="16158" r="41779" b="16441"/>
          <a:stretch/>
        </p:blipFill>
        <p:spPr>
          <a:xfrm>
            <a:off x="8099229" y="1441341"/>
            <a:ext cx="4127642" cy="413804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677759" y="5694052"/>
            <a:ext cx="2829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𝜇子探测器：</a:t>
            </a:r>
            <a:r>
              <a:rPr lang="en-US" altLang="zh-CN" dirty="0"/>
              <a:t>6</a:t>
            </a:r>
            <a:r>
              <a:rPr lang="zh-CN" altLang="en-US" dirty="0"/>
              <a:t>层</a:t>
            </a:r>
            <a:r>
              <a:rPr lang="en-US" altLang="zh-CN" dirty="0"/>
              <a:t>(</a:t>
            </a:r>
            <a:r>
              <a:rPr lang="zh-CN" altLang="en-US" dirty="0"/>
              <a:t>轴向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                        4</a:t>
            </a:r>
            <a:r>
              <a:rPr lang="zh-CN" altLang="en-US" dirty="0"/>
              <a:t>单元</a:t>
            </a:r>
            <a:r>
              <a:rPr lang="en-US" altLang="zh-CN" dirty="0"/>
              <a:t>(</a:t>
            </a:r>
            <a:r>
              <a:rPr lang="zh-CN" altLang="en-US" dirty="0"/>
              <a:t>周向</a:t>
            </a:r>
            <a:r>
              <a:rPr lang="en-US" altLang="zh-CN" dirty="0"/>
              <a:t>)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" t="2750" r="1954"/>
          <a:stretch/>
        </p:blipFill>
        <p:spPr>
          <a:xfrm>
            <a:off x="4396130" y="1283222"/>
            <a:ext cx="3703099" cy="445428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A3E6E0A-88F3-8AC1-B065-E543F3D75C5E}"/>
              </a:ext>
            </a:extLst>
          </p:cNvPr>
          <p:cNvSpPr txBox="1"/>
          <p:nvPr/>
        </p:nvSpPr>
        <p:spPr>
          <a:xfrm>
            <a:off x="4681133" y="6092892"/>
            <a:ext cx="28297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端轭的层板中增加加强筋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41892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92847" y="256989"/>
            <a:ext cx="2347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9.</a:t>
            </a:r>
            <a:r>
              <a:rPr lang="zh-CN" altLang="en-US" sz="2400" b="1" dirty="0"/>
              <a:t> 端部轭铁优化</a:t>
            </a:r>
            <a:endParaRPr lang="en-US" altLang="zh-CN" sz="2000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89" b="15951"/>
          <a:stretch/>
        </p:blipFill>
        <p:spPr>
          <a:xfrm>
            <a:off x="5796366" y="795571"/>
            <a:ext cx="4738607" cy="32227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83" b="13497"/>
          <a:stretch/>
        </p:blipFill>
        <p:spPr>
          <a:xfrm>
            <a:off x="587828" y="795571"/>
            <a:ext cx="4960565" cy="331688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6C48C96-9F1D-4B4A-813C-BD07970D2D17}"/>
              </a:ext>
            </a:extLst>
          </p:cNvPr>
          <p:cNvSpPr/>
          <p:nvPr/>
        </p:nvSpPr>
        <p:spPr>
          <a:xfrm>
            <a:off x="2132277" y="4449717"/>
            <a:ext cx="79274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/>
              <a:t>结论</a:t>
            </a:r>
            <a:r>
              <a:rPr lang="zh-CN" altLang="en-US" dirty="0"/>
              <a:t>：结构优化后，模拟计算结果表明，电磁力作用导致端轭的层板变形量有很大的减小，但仍有优化的空间。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3534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32257" t="15593" r="20614" b="4916"/>
          <a:stretch/>
        </p:blipFill>
        <p:spPr>
          <a:xfrm>
            <a:off x="0" y="1574046"/>
            <a:ext cx="4273764" cy="405474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92847" y="256989"/>
            <a:ext cx="2347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9.</a:t>
            </a:r>
            <a:r>
              <a:rPr lang="zh-CN" altLang="en-US" sz="2400" b="1" dirty="0"/>
              <a:t> 端部轭铁优化</a:t>
            </a:r>
            <a:endParaRPr lang="en-US" altLang="zh-CN" sz="2000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20402" t="16158" r="41779" b="16441"/>
          <a:stretch/>
        </p:blipFill>
        <p:spPr>
          <a:xfrm>
            <a:off x="8099229" y="1441341"/>
            <a:ext cx="4127642" cy="413804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677759" y="5694052"/>
            <a:ext cx="2829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𝜇子探测器：</a:t>
            </a:r>
            <a:r>
              <a:rPr lang="en-US" altLang="zh-CN" dirty="0"/>
              <a:t>6</a:t>
            </a:r>
            <a:r>
              <a:rPr lang="zh-CN" altLang="en-US" dirty="0"/>
              <a:t>层</a:t>
            </a:r>
            <a:r>
              <a:rPr lang="en-US" altLang="zh-CN" dirty="0"/>
              <a:t>(</a:t>
            </a:r>
            <a:r>
              <a:rPr lang="zh-CN" altLang="en-US" dirty="0"/>
              <a:t>轴向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                        4</a:t>
            </a:r>
            <a:r>
              <a:rPr lang="zh-CN" altLang="en-US" dirty="0"/>
              <a:t>单元</a:t>
            </a:r>
            <a:r>
              <a:rPr lang="en-US" altLang="zh-CN" dirty="0"/>
              <a:t>(</a:t>
            </a:r>
            <a:r>
              <a:rPr lang="zh-CN" altLang="en-US" dirty="0"/>
              <a:t>周向</a:t>
            </a:r>
            <a:r>
              <a:rPr lang="en-US" altLang="zh-CN" dirty="0"/>
              <a:t>)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A3E6E0A-88F3-8AC1-B065-E543F3D75C5E}"/>
              </a:ext>
            </a:extLst>
          </p:cNvPr>
          <p:cNvSpPr txBox="1"/>
          <p:nvPr/>
        </p:nvSpPr>
        <p:spPr>
          <a:xfrm>
            <a:off x="4637510" y="5832551"/>
            <a:ext cx="32152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端轭的层板中增加两条加强筋</a:t>
            </a:r>
            <a:endParaRPr lang="en-US" altLang="zh-CN" dirty="0"/>
          </a:p>
          <a:p>
            <a:r>
              <a:rPr lang="zh-CN" altLang="en-US" dirty="0"/>
              <a:t>将扇形分成三部分</a:t>
            </a:r>
            <a:endParaRPr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408" y="1140326"/>
            <a:ext cx="3643459" cy="448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26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92847" y="256989"/>
            <a:ext cx="2347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9.</a:t>
            </a:r>
            <a:r>
              <a:rPr lang="zh-CN" altLang="en-US" sz="2400" b="1" dirty="0"/>
              <a:t> 端部轭铁优化</a:t>
            </a:r>
            <a:endParaRPr lang="en-US" altLang="zh-CN" sz="2000" b="1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6C48C96-9F1D-4B4A-813C-BD07970D2D17}"/>
              </a:ext>
            </a:extLst>
          </p:cNvPr>
          <p:cNvSpPr/>
          <p:nvPr/>
        </p:nvSpPr>
        <p:spPr>
          <a:xfrm>
            <a:off x="1817422" y="5460482"/>
            <a:ext cx="85571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/>
              <a:t>结论</a:t>
            </a:r>
            <a:r>
              <a:rPr lang="zh-CN" altLang="en-US" dirty="0"/>
              <a:t>：再次进行端轭结构优化后，模拟计算结果表明，相较上一次优化，端轭的变形和应力进一步减小。与之前</a:t>
            </a:r>
            <a:r>
              <a:rPr lang="en-US" altLang="zh-CN" dirty="0"/>
              <a:t>600mm</a:t>
            </a:r>
            <a:r>
              <a:rPr lang="zh-CN" altLang="en-US" dirty="0"/>
              <a:t>厚度端轭的计算结果对比，两个结果较为接近。具体的端轭结构需要和</a:t>
            </a:r>
            <a:r>
              <a:rPr lang="en-US" altLang="zh-CN" dirty="0"/>
              <a:t>μ</a:t>
            </a:r>
            <a:r>
              <a:rPr lang="zh-CN" altLang="en-US" dirty="0"/>
              <a:t>探测器设计人员沟通交流，确认结构能否符合要求。</a:t>
            </a:r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16" b="18982"/>
          <a:stretch/>
        </p:blipFill>
        <p:spPr>
          <a:xfrm>
            <a:off x="1466405" y="609164"/>
            <a:ext cx="4494508" cy="310655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84" b="17871"/>
          <a:stretch/>
        </p:blipFill>
        <p:spPr>
          <a:xfrm>
            <a:off x="6046593" y="609164"/>
            <a:ext cx="4507753" cy="3149174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209638"/>
              </p:ext>
            </p:extLst>
          </p:nvPr>
        </p:nvGraphicFramePr>
        <p:xfrm>
          <a:off x="1896913" y="4067893"/>
          <a:ext cx="81279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600mm</a:t>
                      </a:r>
                      <a:r>
                        <a:rPr lang="zh-CN" altLang="en-US" dirty="0"/>
                        <a:t>厚度轭铁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1240mm</a:t>
                      </a:r>
                      <a:r>
                        <a:rPr lang="zh-CN" altLang="en-US" dirty="0"/>
                        <a:t>厚度轭铁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变形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3.5151mm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3.6656mm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应力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103.89MPa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169.56MPa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7627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92847" y="256989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下一步计划</a:t>
            </a:r>
            <a:r>
              <a:rPr lang="zh-CN" altLang="en-US" sz="2000" b="1" dirty="0"/>
              <a:t>：</a:t>
            </a:r>
            <a:endParaRPr lang="en-US" altLang="zh-CN" sz="2000" b="1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1DA4878-FFEA-6F97-C275-C167B5C7E654}"/>
              </a:ext>
            </a:extLst>
          </p:cNvPr>
          <p:cNvSpPr txBox="1"/>
          <p:nvPr/>
        </p:nvSpPr>
        <p:spPr>
          <a:xfrm>
            <a:off x="2282494" y="3075057"/>
            <a:ext cx="4399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1.</a:t>
            </a:r>
            <a:r>
              <a:rPr lang="zh-CN" altLang="en-US" sz="2000" b="1" dirty="0"/>
              <a:t>端轭结构讨论；</a:t>
            </a:r>
            <a:endParaRPr lang="en-US" altLang="zh-CN" sz="2000" b="1" dirty="0"/>
          </a:p>
          <a:p>
            <a:r>
              <a:rPr lang="en-US" altLang="zh-CN" sz="2000" b="1" dirty="0"/>
              <a:t>2.</a:t>
            </a:r>
            <a:r>
              <a:rPr lang="zh-CN" altLang="en-US" sz="2000" b="1" dirty="0"/>
              <a:t>桶部轭铁的磁体阀箱的结构设计；</a:t>
            </a:r>
            <a:endParaRPr lang="en-US" altLang="zh-CN" sz="2000" b="1" dirty="0"/>
          </a:p>
        </p:txBody>
      </p:sp>
    </p:spTree>
    <p:extLst>
      <p:ext uri="{BB962C8B-B14F-4D97-AF65-F5344CB8AC3E}">
        <p14:creationId xmlns:p14="http://schemas.microsoft.com/office/powerpoint/2010/main" val="1825794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2847" y="256989"/>
            <a:ext cx="5131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1.</a:t>
            </a:r>
            <a:r>
              <a:rPr lang="zh-CN" altLang="en-US" sz="2400" b="1" dirty="0"/>
              <a:t> 超导磁体以及轭铁部分的尺寸已定</a:t>
            </a:r>
            <a:endParaRPr lang="en-US" altLang="zh-CN" sz="2000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556" y="767171"/>
            <a:ext cx="5566437" cy="550788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099" y="1066211"/>
            <a:ext cx="4005201" cy="182263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10723F1-5A5A-F3BA-5CFF-BF3FD51990B7}"/>
              </a:ext>
            </a:extLst>
          </p:cNvPr>
          <p:cNvSpPr txBox="1"/>
          <p:nvPr/>
        </p:nvSpPr>
        <p:spPr>
          <a:xfrm>
            <a:off x="376040" y="1066211"/>
            <a:ext cx="388953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模型参数</a:t>
            </a:r>
            <a:r>
              <a:rPr lang="zh-CN" altLang="en-US" dirty="0"/>
              <a:t>：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b="1" dirty="0"/>
              <a:t>桶轭</a:t>
            </a:r>
            <a:r>
              <a:rPr lang="zh-CN" altLang="en-US" dirty="0"/>
              <a:t>：对称式结构</a:t>
            </a:r>
            <a:endParaRPr lang="en-US" altLang="zh-CN" dirty="0"/>
          </a:p>
          <a:p>
            <a:r>
              <a:rPr lang="zh-CN" altLang="en-US" b="1" dirty="0"/>
              <a:t>安装方式</a:t>
            </a:r>
            <a:r>
              <a:rPr lang="zh-CN" altLang="en-US" dirty="0"/>
              <a:t>：模块化安装</a:t>
            </a:r>
            <a:endParaRPr lang="en-US" altLang="zh-CN" dirty="0"/>
          </a:p>
          <a:p>
            <a:r>
              <a:rPr lang="zh-CN" altLang="en-US" b="1" dirty="0"/>
              <a:t>桶轭长度</a:t>
            </a:r>
            <a:r>
              <a:rPr lang="zh-CN" altLang="en-US" dirty="0"/>
              <a:t>：</a:t>
            </a:r>
            <a:r>
              <a:rPr lang="en-US" altLang="zh-CN" dirty="0"/>
              <a:t>9150mm</a:t>
            </a:r>
          </a:p>
          <a:p>
            <a:r>
              <a:rPr lang="zh-CN" altLang="en-US" b="1" dirty="0"/>
              <a:t>桶轭厚度</a:t>
            </a:r>
            <a:r>
              <a:rPr lang="zh-CN" altLang="en-US" dirty="0"/>
              <a:t>：</a:t>
            </a:r>
            <a:r>
              <a:rPr lang="en-US" altLang="zh-CN" dirty="0"/>
              <a:t>1240mm</a:t>
            </a:r>
          </a:p>
          <a:p>
            <a:r>
              <a:rPr lang="zh-CN" altLang="en-US" b="1" dirty="0"/>
              <a:t>桶轭内对边尺寸</a:t>
            </a:r>
            <a:r>
              <a:rPr lang="zh-CN" altLang="en-US" dirty="0"/>
              <a:t>：</a:t>
            </a:r>
            <a:r>
              <a:rPr lang="en-US" altLang="zh-CN" dirty="0"/>
              <a:t>8490mm</a:t>
            </a:r>
          </a:p>
          <a:p>
            <a:r>
              <a:rPr lang="zh-CN" altLang="en-US" b="1" dirty="0"/>
              <a:t>桶轭外对边尺寸</a:t>
            </a:r>
            <a:r>
              <a:rPr lang="zh-CN" altLang="en-US" dirty="0"/>
              <a:t>：</a:t>
            </a:r>
            <a:r>
              <a:rPr lang="en-US" altLang="zh-CN" dirty="0"/>
              <a:t>10970mm</a:t>
            </a:r>
          </a:p>
          <a:p>
            <a:r>
              <a:rPr lang="zh-CN" altLang="en-US" b="1" dirty="0"/>
              <a:t>桶轭与端轭的间隙</a:t>
            </a:r>
            <a:r>
              <a:rPr lang="zh-CN" altLang="en-US" dirty="0"/>
              <a:t>：</a:t>
            </a:r>
            <a:r>
              <a:rPr lang="en-US" altLang="zh-CN" dirty="0"/>
              <a:t>60mm</a:t>
            </a:r>
          </a:p>
          <a:p>
            <a:r>
              <a:rPr lang="zh-CN" altLang="en-US" b="1" dirty="0"/>
              <a:t>模块</a:t>
            </a:r>
            <a:r>
              <a:rPr lang="en-US" altLang="zh-CN" b="1" dirty="0"/>
              <a:t>μ</a:t>
            </a:r>
            <a:r>
              <a:rPr lang="zh-CN" altLang="en-US" b="1" dirty="0"/>
              <a:t>子探测器安装间隙</a:t>
            </a:r>
            <a:r>
              <a:rPr lang="zh-CN" altLang="en-US" dirty="0"/>
              <a:t>：</a:t>
            </a:r>
            <a:r>
              <a:rPr lang="en-US" altLang="zh-CN" dirty="0"/>
              <a:t>40mm</a:t>
            </a:r>
          </a:p>
          <a:p>
            <a:r>
              <a:rPr lang="zh-CN" altLang="en-US" b="1" dirty="0"/>
              <a:t>模块层板厚度</a:t>
            </a:r>
            <a:r>
              <a:rPr lang="zh-CN" altLang="en-US" dirty="0"/>
              <a:t>：从内到外分别为</a:t>
            </a:r>
            <a:r>
              <a:rPr lang="en-US" altLang="zh-CN" dirty="0"/>
              <a:t>100mm</a:t>
            </a:r>
            <a:r>
              <a:rPr lang="zh-CN" altLang="en-US" dirty="0"/>
              <a:t>、</a:t>
            </a:r>
            <a:r>
              <a:rPr lang="en-US" altLang="zh-CN" dirty="0"/>
              <a:t>100mm</a:t>
            </a:r>
            <a:r>
              <a:rPr lang="zh-CN" altLang="en-US" dirty="0"/>
              <a:t>、</a:t>
            </a:r>
            <a:r>
              <a:rPr lang="en-US" altLang="zh-CN" dirty="0"/>
              <a:t>100mm</a:t>
            </a:r>
            <a:r>
              <a:rPr lang="zh-CN" altLang="en-US" dirty="0"/>
              <a:t>、</a:t>
            </a:r>
            <a:r>
              <a:rPr lang="en-US" altLang="zh-CN" dirty="0"/>
              <a:t>100mm</a:t>
            </a:r>
            <a:r>
              <a:rPr lang="zh-CN" altLang="en-US" dirty="0"/>
              <a:t>、</a:t>
            </a:r>
            <a:r>
              <a:rPr lang="en-US" altLang="zh-CN" dirty="0"/>
              <a:t>100mm</a:t>
            </a:r>
            <a:r>
              <a:rPr lang="zh-CN" altLang="en-US" dirty="0"/>
              <a:t>、</a:t>
            </a:r>
            <a:r>
              <a:rPr lang="en-US" altLang="zh-CN" dirty="0"/>
              <a:t>100mm</a:t>
            </a:r>
            <a:r>
              <a:rPr lang="zh-CN" altLang="en-US" dirty="0"/>
              <a:t>、</a:t>
            </a:r>
            <a:r>
              <a:rPr lang="en-US" altLang="zh-CN" dirty="0"/>
              <a:t>400mm(150mm)</a:t>
            </a:r>
          </a:p>
          <a:p>
            <a:r>
              <a:rPr lang="zh-CN" altLang="en-US" b="1" dirty="0"/>
              <a:t>模块层板宽度</a:t>
            </a:r>
            <a:r>
              <a:rPr lang="zh-CN" altLang="en-US" dirty="0"/>
              <a:t>：</a:t>
            </a:r>
            <a:endParaRPr lang="en-US" altLang="zh-CN" dirty="0"/>
          </a:p>
          <a:p>
            <a:r>
              <a:rPr lang="en-US" altLang="zh-CN" dirty="0"/>
              <a:t>2200mm</a:t>
            </a:r>
            <a:r>
              <a:rPr lang="zh-CN" altLang="en-US" dirty="0"/>
              <a:t>、</a:t>
            </a:r>
            <a:r>
              <a:rPr lang="en-US" altLang="zh-CN" dirty="0"/>
              <a:t>2210mm</a:t>
            </a:r>
            <a:r>
              <a:rPr lang="zh-CN" altLang="en-US" dirty="0"/>
              <a:t>、</a:t>
            </a:r>
            <a:r>
              <a:rPr lang="en-US" altLang="zh-CN" dirty="0"/>
              <a:t>22900mm</a:t>
            </a:r>
            <a:r>
              <a:rPr lang="zh-CN" altLang="en-US" dirty="0"/>
              <a:t>、</a:t>
            </a:r>
            <a:r>
              <a:rPr lang="en-US" altLang="zh-CN" dirty="0"/>
              <a:t>2370mm</a:t>
            </a:r>
            <a:r>
              <a:rPr lang="zh-CN" altLang="en-US" dirty="0"/>
              <a:t>、</a:t>
            </a:r>
            <a:r>
              <a:rPr lang="en-US" altLang="zh-CN" dirty="0"/>
              <a:t>2450mm</a:t>
            </a:r>
            <a:r>
              <a:rPr lang="zh-CN" altLang="en-US" dirty="0"/>
              <a:t>、</a:t>
            </a:r>
            <a:r>
              <a:rPr lang="en-US" altLang="zh-CN" dirty="0"/>
              <a:t>2530mm</a:t>
            </a:r>
            <a:r>
              <a:rPr lang="zh-CN" altLang="en-US" dirty="0"/>
              <a:t>、</a:t>
            </a:r>
            <a:r>
              <a:rPr lang="en-US" altLang="zh-CN" dirty="0"/>
              <a:t>2610mm(2730mm)</a:t>
            </a:r>
          </a:p>
          <a:p>
            <a:r>
              <a:rPr lang="zh-CN" altLang="en-US" b="1" dirty="0"/>
              <a:t>桶轭重量</a:t>
            </a:r>
            <a:r>
              <a:rPr lang="zh-CN" altLang="en-US" dirty="0"/>
              <a:t>：</a:t>
            </a:r>
            <a:r>
              <a:rPr lang="en-US" altLang="zh-CN" dirty="0"/>
              <a:t>2320t</a:t>
            </a:r>
          </a:p>
        </p:txBody>
      </p:sp>
    </p:spTree>
    <p:extLst>
      <p:ext uri="{BB962C8B-B14F-4D97-AF65-F5344CB8AC3E}">
        <p14:creationId xmlns:p14="http://schemas.microsoft.com/office/powerpoint/2010/main" val="1580841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83EFC8A-40DC-8D6E-ABC9-A114765E1F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30" b="12230"/>
          <a:stretch/>
        </p:blipFill>
        <p:spPr>
          <a:xfrm>
            <a:off x="42620" y="922149"/>
            <a:ext cx="5641201" cy="407937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0C52735-86BA-5287-575F-E3151AFDF2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2230"/>
          <a:stretch/>
        </p:blipFill>
        <p:spPr>
          <a:xfrm>
            <a:off x="5880203" y="922149"/>
            <a:ext cx="6096000" cy="4079379"/>
          </a:xfrm>
          <a:prstGeom prst="rect">
            <a:avLst/>
          </a:prstGeom>
        </p:spPr>
      </p:pic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620578FE-63E2-1D21-DD4B-C9EE1379C5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657050"/>
              </p:ext>
            </p:extLst>
          </p:nvPr>
        </p:nvGraphicFramePr>
        <p:xfrm>
          <a:off x="3629694" y="5009582"/>
          <a:ext cx="5048592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222">
                  <a:extLst>
                    <a:ext uri="{9D8B030D-6E8A-4147-A177-3AD203B41FA5}">
                      <a16:colId xmlns:a16="http://schemas.microsoft.com/office/drawing/2014/main" val="1844542098"/>
                    </a:ext>
                  </a:extLst>
                </a:gridCol>
                <a:gridCol w="1602506">
                  <a:extLst>
                    <a:ext uri="{9D8B030D-6E8A-4147-A177-3AD203B41FA5}">
                      <a16:colId xmlns:a16="http://schemas.microsoft.com/office/drawing/2014/main" val="3507985090"/>
                    </a:ext>
                  </a:extLst>
                </a:gridCol>
                <a:gridCol w="1682864">
                  <a:extLst>
                    <a:ext uri="{9D8B030D-6E8A-4147-A177-3AD203B41FA5}">
                      <a16:colId xmlns:a16="http://schemas.microsoft.com/office/drawing/2014/main" val="4268033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自重变形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无立柱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有立柱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004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对称式结构</a:t>
                      </a:r>
                      <a:endParaRPr lang="en-US" altLang="zh-CN" dirty="0"/>
                    </a:p>
                    <a:p>
                      <a:pPr algn="ctr"/>
                      <a:r>
                        <a:rPr lang="zh-CN" altLang="en-US" dirty="0"/>
                        <a:t>（</a:t>
                      </a:r>
                      <a:r>
                        <a:rPr lang="en-US" altLang="zh-CN" dirty="0"/>
                        <a:t>1240mm</a:t>
                      </a:r>
                      <a:r>
                        <a:rPr lang="zh-CN" altLang="en-US" dirty="0"/>
                        <a:t>厚度）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3.0141mm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1.1602mm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7061883"/>
                  </a:ext>
                </a:extLst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292847" y="256989"/>
            <a:ext cx="3584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2.</a:t>
            </a:r>
            <a:r>
              <a:rPr lang="zh-CN" altLang="en-US" sz="2400" b="1" dirty="0"/>
              <a:t> 桶部轭铁自重模拟计算</a:t>
            </a:r>
            <a:endParaRPr lang="en-US" altLang="zh-CN" sz="2000" b="1" dirty="0"/>
          </a:p>
        </p:txBody>
      </p:sp>
      <p:sp>
        <p:nvSpPr>
          <p:cNvPr id="8" name="矩形 7"/>
          <p:cNvSpPr/>
          <p:nvPr/>
        </p:nvSpPr>
        <p:spPr>
          <a:xfrm>
            <a:off x="1738911" y="6132865"/>
            <a:ext cx="88301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/>
              <a:t>结论</a:t>
            </a:r>
            <a:r>
              <a:rPr lang="zh-CN" altLang="en-US" dirty="0"/>
              <a:t>：增加立柱来安装桶部轭铁，可以减小桶轭铁的自重变形量；后续需要详细研究。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48410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83EFC8A-40DC-8D6E-ABC9-A114765E1F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23" b="12782"/>
          <a:stretch/>
        </p:blipFill>
        <p:spPr>
          <a:xfrm>
            <a:off x="292847" y="831016"/>
            <a:ext cx="4924479" cy="32566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0C52735-86BA-5287-575F-E3151AFDF2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52" b="17515"/>
          <a:stretch/>
        </p:blipFill>
        <p:spPr>
          <a:xfrm>
            <a:off x="5337762" y="702949"/>
            <a:ext cx="6037993" cy="3512793"/>
          </a:xfrm>
          <a:prstGeom prst="rect">
            <a:avLst/>
          </a:prstGeom>
        </p:spPr>
      </p:pic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620578FE-63E2-1D21-DD4B-C9EE1379C5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140416"/>
              </p:ext>
            </p:extLst>
          </p:nvPr>
        </p:nvGraphicFramePr>
        <p:xfrm>
          <a:off x="3629694" y="4471016"/>
          <a:ext cx="5048592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222">
                  <a:extLst>
                    <a:ext uri="{9D8B030D-6E8A-4147-A177-3AD203B41FA5}">
                      <a16:colId xmlns:a16="http://schemas.microsoft.com/office/drawing/2014/main" val="1844542098"/>
                    </a:ext>
                  </a:extLst>
                </a:gridCol>
                <a:gridCol w="1602506">
                  <a:extLst>
                    <a:ext uri="{9D8B030D-6E8A-4147-A177-3AD203B41FA5}">
                      <a16:colId xmlns:a16="http://schemas.microsoft.com/office/drawing/2014/main" val="3507985090"/>
                    </a:ext>
                  </a:extLst>
                </a:gridCol>
                <a:gridCol w="1682864">
                  <a:extLst>
                    <a:ext uri="{9D8B030D-6E8A-4147-A177-3AD203B41FA5}">
                      <a16:colId xmlns:a16="http://schemas.microsoft.com/office/drawing/2014/main" val="4268033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自重</a:t>
                      </a:r>
                      <a:r>
                        <a:rPr lang="en-US" altLang="zh-CN" dirty="0"/>
                        <a:t>+</a:t>
                      </a:r>
                      <a:r>
                        <a:rPr lang="zh-CN" altLang="en-US" dirty="0"/>
                        <a:t>电磁力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无立柱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有立柱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004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对称式结构</a:t>
                      </a:r>
                      <a:endParaRPr lang="en-US" altLang="zh-CN" dirty="0"/>
                    </a:p>
                    <a:p>
                      <a:pPr algn="ctr"/>
                      <a:r>
                        <a:rPr lang="zh-CN" altLang="en-US" dirty="0"/>
                        <a:t>（</a:t>
                      </a:r>
                      <a:r>
                        <a:rPr lang="en-US" altLang="zh-CN" dirty="0"/>
                        <a:t>1240mm</a:t>
                      </a:r>
                      <a:r>
                        <a:rPr lang="zh-CN" altLang="en-US" dirty="0"/>
                        <a:t>厚度）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4.144mm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1.9214mm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7061883"/>
                  </a:ext>
                </a:extLst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292847" y="256989"/>
            <a:ext cx="4666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3.</a:t>
            </a:r>
            <a:r>
              <a:rPr lang="zh-CN" altLang="en-US" sz="2400" b="1" dirty="0"/>
              <a:t> 桶部轭铁自重</a:t>
            </a:r>
            <a:r>
              <a:rPr lang="en-US" altLang="zh-CN" sz="2400" b="1" dirty="0"/>
              <a:t>+</a:t>
            </a:r>
            <a:r>
              <a:rPr lang="zh-CN" altLang="en-US" sz="2400" b="1" dirty="0"/>
              <a:t>电磁力耦合计算</a:t>
            </a:r>
            <a:endParaRPr lang="en-US" altLang="zh-CN" sz="2000" b="1" dirty="0"/>
          </a:p>
        </p:txBody>
      </p:sp>
    </p:spTree>
    <p:extLst>
      <p:ext uri="{BB962C8B-B14F-4D97-AF65-F5344CB8AC3E}">
        <p14:creationId xmlns:p14="http://schemas.microsoft.com/office/powerpoint/2010/main" val="1315335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83EFC8A-40DC-8D6E-ABC9-A114765E1F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10" b="24212"/>
          <a:stretch/>
        </p:blipFill>
        <p:spPr>
          <a:xfrm>
            <a:off x="459454" y="773858"/>
            <a:ext cx="5444110" cy="319758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0C52735-86BA-5287-575F-E3151AFDF2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96" b="24187"/>
          <a:stretch/>
        </p:blipFill>
        <p:spPr>
          <a:xfrm>
            <a:off x="6170797" y="773858"/>
            <a:ext cx="5909797" cy="345717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92847" y="256989"/>
            <a:ext cx="3988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4.</a:t>
            </a:r>
            <a:r>
              <a:rPr lang="zh-CN" altLang="en-US" sz="2400" b="1" dirty="0"/>
              <a:t> 桶部轭铁单模块</a:t>
            </a:r>
            <a:r>
              <a:rPr lang="en-US" altLang="zh-CN" sz="2400" b="1" dirty="0"/>
              <a:t>-</a:t>
            </a:r>
            <a:r>
              <a:rPr lang="zh-CN" altLang="en-US" sz="2400" b="1" dirty="0"/>
              <a:t>自重计算</a:t>
            </a:r>
            <a:endParaRPr lang="en-US" altLang="zh-CN" sz="2000" b="1" dirty="0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620578FE-63E2-1D21-DD4B-C9EE1379C5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796387"/>
              </p:ext>
            </p:extLst>
          </p:nvPr>
        </p:nvGraphicFramePr>
        <p:xfrm>
          <a:off x="3629694" y="4471016"/>
          <a:ext cx="5048592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222">
                  <a:extLst>
                    <a:ext uri="{9D8B030D-6E8A-4147-A177-3AD203B41FA5}">
                      <a16:colId xmlns:a16="http://schemas.microsoft.com/office/drawing/2014/main" val="1844542098"/>
                    </a:ext>
                  </a:extLst>
                </a:gridCol>
                <a:gridCol w="1602506">
                  <a:extLst>
                    <a:ext uri="{9D8B030D-6E8A-4147-A177-3AD203B41FA5}">
                      <a16:colId xmlns:a16="http://schemas.microsoft.com/office/drawing/2014/main" val="3507985090"/>
                    </a:ext>
                  </a:extLst>
                </a:gridCol>
                <a:gridCol w="1682864">
                  <a:extLst>
                    <a:ext uri="{9D8B030D-6E8A-4147-A177-3AD203B41FA5}">
                      <a16:colId xmlns:a16="http://schemas.microsoft.com/office/drawing/2014/main" val="4268033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自重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变形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应力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004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单模块</a:t>
                      </a:r>
                      <a:endParaRPr lang="en-US" altLang="zh-CN" dirty="0"/>
                    </a:p>
                    <a:p>
                      <a:pPr algn="ctr"/>
                      <a:r>
                        <a:rPr lang="zh-CN" altLang="en-US" dirty="0"/>
                        <a:t>（</a:t>
                      </a:r>
                      <a:r>
                        <a:rPr lang="en-US" altLang="zh-CN" dirty="0"/>
                        <a:t>1240mm</a:t>
                      </a:r>
                      <a:r>
                        <a:rPr lang="zh-CN" altLang="en-US" dirty="0"/>
                        <a:t>厚度）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0.049182mm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2.2231MPa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7061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24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83EFC8A-40DC-8D6E-ABC9-A114765E1F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99" b="24147"/>
          <a:stretch/>
        </p:blipFill>
        <p:spPr>
          <a:xfrm>
            <a:off x="920529" y="721518"/>
            <a:ext cx="4942043" cy="297095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0C52735-86BA-5287-575F-E3151AFDF2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13" b="23023"/>
          <a:stretch/>
        </p:blipFill>
        <p:spPr>
          <a:xfrm>
            <a:off x="6194044" y="718654"/>
            <a:ext cx="4873131" cy="297381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92847" y="256989"/>
            <a:ext cx="5689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5.</a:t>
            </a:r>
            <a:r>
              <a:rPr lang="zh-CN" altLang="en-US" sz="2400" b="1" dirty="0"/>
              <a:t> 桶部轭铁单模块</a:t>
            </a:r>
            <a:r>
              <a:rPr lang="en-US" altLang="zh-CN" sz="2400" b="1" dirty="0"/>
              <a:t>-</a:t>
            </a:r>
            <a:r>
              <a:rPr lang="zh-CN" altLang="en-US" sz="2400" b="1" dirty="0"/>
              <a:t>自重</a:t>
            </a:r>
            <a:r>
              <a:rPr lang="en-US" altLang="zh-CN" sz="2400" b="1" dirty="0"/>
              <a:t>+</a:t>
            </a:r>
            <a:r>
              <a:rPr lang="zh-CN" altLang="en-US" sz="2400" b="1" dirty="0"/>
              <a:t>电磁力耦合计算</a:t>
            </a:r>
            <a:endParaRPr lang="en-US" altLang="zh-CN" sz="2000" b="1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620578FE-63E2-1D21-DD4B-C9EE1379C5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048875"/>
              </p:ext>
            </p:extLst>
          </p:nvPr>
        </p:nvGraphicFramePr>
        <p:xfrm>
          <a:off x="3629694" y="4471016"/>
          <a:ext cx="5048592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222">
                  <a:extLst>
                    <a:ext uri="{9D8B030D-6E8A-4147-A177-3AD203B41FA5}">
                      <a16:colId xmlns:a16="http://schemas.microsoft.com/office/drawing/2014/main" val="1844542098"/>
                    </a:ext>
                  </a:extLst>
                </a:gridCol>
                <a:gridCol w="1602506">
                  <a:extLst>
                    <a:ext uri="{9D8B030D-6E8A-4147-A177-3AD203B41FA5}">
                      <a16:colId xmlns:a16="http://schemas.microsoft.com/office/drawing/2014/main" val="3507985090"/>
                    </a:ext>
                  </a:extLst>
                </a:gridCol>
                <a:gridCol w="1682864">
                  <a:extLst>
                    <a:ext uri="{9D8B030D-6E8A-4147-A177-3AD203B41FA5}">
                      <a16:colId xmlns:a16="http://schemas.microsoft.com/office/drawing/2014/main" val="4268033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自重</a:t>
                      </a:r>
                      <a:r>
                        <a:rPr lang="en-US" altLang="zh-CN" dirty="0"/>
                        <a:t>+</a:t>
                      </a:r>
                      <a:r>
                        <a:rPr lang="zh-CN" altLang="en-US" dirty="0"/>
                        <a:t>电磁力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变形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应力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004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单模块</a:t>
                      </a:r>
                      <a:endParaRPr lang="en-US" altLang="zh-CN" dirty="0"/>
                    </a:p>
                    <a:p>
                      <a:pPr algn="ctr"/>
                      <a:r>
                        <a:rPr lang="zh-CN" altLang="en-US" dirty="0"/>
                        <a:t>（</a:t>
                      </a:r>
                      <a:r>
                        <a:rPr lang="en-US" altLang="zh-CN" dirty="0"/>
                        <a:t>1240mm</a:t>
                      </a:r>
                      <a:r>
                        <a:rPr lang="zh-CN" altLang="en-US" dirty="0"/>
                        <a:t>厚度）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0.53654mm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30.221MPa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7061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0998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92847" y="256989"/>
            <a:ext cx="2347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6.</a:t>
            </a:r>
            <a:r>
              <a:rPr lang="zh-CN" altLang="en-US" sz="2400" b="1" dirty="0"/>
              <a:t> 端部轭铁设计</a:t>
            </a:r>
            <a:endParaRPr lang="en-US" altLang="zh-CN" sz="20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30413" t="20565" r="32913" b="8870"/>
          <a:stretch/>
        </p:blipFill>
        <p:spPr>
          <a:xfrm>
            <a:off x="4707608" y="1096503"/>
            <a:ext cx="4471263" cy="483934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l="37246" t="18983" r="46864" b="7063"/>
          <a:stretch/>
        </p:blipFill>
        <p:spPr>
          <a:xfrm>
            <a:off x="9473339" y="980266"/>
            <a:ext cx="1937290" cy="507182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210723F1-5A5A-F3BA-5CFF-BF3FD51990B7}"/>
              </a:ext>
            </a:extLst>
          </p:cNvPr>
          <p:cNvSpPr txBox="1"/>
          <p:nvPr/>
        </p:nvSpPr>
        <p:spPr>
          <a:xfrm>
            <a:off x="577518" y="1946516"/>
            <a:ext cx="38895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模型参数</a:t>
            </a:r>
            <a:r>
              <a:rPr lang="zh-CN" altLang="en-US" dirty="0"/>
              <a:t>：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b="1" dirty="0"/>
              <a:t>端轭</a:t>
            </a:r>
            <a:r>
              <a:rPr lang="zh-CN" altLang="en-US" dirty="0"/>
              <a:t>：对半开合结构</a:t>
            </a:r>
            <a:endParaRPr lang="en-US" altLang="zh-CN" dirty="0"/>
          </a:p>
          <a:p>
            <a:r>
              <a:rPr lang="zh-CN" altLang="en-US" b="1" dirty="0"/>
              <a:t>端轭厚度</a:t>
            </a:r>
            <a:r>
              <a:rPr lang="zh-CN" altLang="en-US" dirty="0"/>
              <a:t>：</a:t>
            </a:r>
            <a:r>
              <a:rPr lang="en-US" altLang="zh-CN" dirty="0"/>
              <a:t>1240mm</a:t>
            </a:r>
          </a:p>
          <a:p>
            <a:r>
              <a:rPr lang="zh-CN" altLang="en-US" b="1" dirty="0"/>
              <a:t>端轭外对边尺寸</a:t>
            </a:r>
            <a:r>
              <a:rPr lang="zh-CN" altLang="en-US" dirty="0"/>
              <a:t>：</a:t>
            </a:r>
            <a:r>
              <a:rPr lang="en-US" altLang="zh-CN" dirty="0"/>
              <a:t>10970mm</a:t>
            </a:r>
          </a:p>
          <a:p>
            <a:r>
              <a:rPr lang="zh-CN" altLang="en-US" b="1" dirty="0"/>
              <a:t>端轭与桶轭的间隙</a:t>
            </a:r>
            <a:r>
              <a:rPr lang="zh-CN" altLang="en-US" dirty="0"/>
              <a:t>：</a:t>
            </a:r>
            <a:r>
              <a:rPr lang="en-US" altLang="zh-CN" dirty="0"/>
              <a:t>60mm</a:t>
            </a:r>
          </a:p>
          <a:p>
            <a:r>
              <a:rPr lang="zh-CN" altLang="en-US" b="1" dirty="0"/>
              <a:t>模块</a:t>
            </a:r>
            <a:r>
              <a:rPr lang="en-US" altLang="zh-CN" b="1" dirty="0"/>
              <a:t>μ</a:t>
            </a:r>
            <a:r>
              <a:rPr lang="zh-CN" altLang="en-US" b="1" dirty="0"/>
              <a:t>子探测器安装间隙</a:t>
            </a:r>
            <a:r>
              <a:rPr lang="zh-CN" altLang="en-US" dirty="0"/>
              <a:t>：</a:t>
            </a:r>
            <a:r>
              <a:rPr lang="en-US" altLang="zh-CN" dirty="0"/>
              <a:t>40mm</a:t>
            </a:r>
          </a:p>
          <a:p>
            <a:r>
              <a:rPr lang="zh-CN" altLang="en-US" b="1" dirty="0"/>
              <a:t>端轭层板厚度</a:t>
            </a:r>
            <a:r>
              <a:rPr lang="zh-CN" altLang="en-US" dirty="0"/>
              <a:t>：从内到外分别为</a:t>
            </a:r>
            <a:r>
              <a:rPr lang="en-US" altLang="zh-CN" dirty="0"/>
              <a:t>100mm</a:t>
            </a:r>
            <a:r>
              <a:rPr lang="zh-CN" altLang="en-US" dirty="0"/>
              <a:t>、</a:t>
            </a:r>
            <a:r>
              <a:rPr lang="en-US" altLang="zh-CN" dirty="0"/>
              <a:t>100mm</a:t>
            </a:r>
            <a:r>
              <a:rPr lang="zh-CN" altLang="en-US" dirty="0"/>
              <a:t>、</a:t>
            </a:r>
            <a:r>
              <a:rPr lang="en-US" altLang="zh-CN" dirty="0"/>
              <a:t>100mm</a:t>
            </a:r>
            <a:r>
              <a:rPr lang="zh-CN" altLang="en-US" dirty="0"/>
              <a:t>、</a:t>
            </a:r>
            <a:r>
              <a:rPr lang="en-US" altLang="zh-CN" dirty="0"/>
              <a:t>100mm</a:t>
            </a:r>
            <a:r>
              <a:rPr lang="zh-CN" altLang="en-US" dirty="0"/>
              <a:t>、</a:t>
            </a:r>
            <a:r>
              <a:rPr lang="en-US" altLang="zh-CN" dirty="0"/>
              <a:t>100mm</a:t>
            </a:r>
            <a:r>
              <a:rPr lang="zh-CN" altLang="en-US" dirty="0"/>
              <a:t>、</a:t>
            </a:r>
            <a:r>
              <a:rPr lang="en-US" altLang="zh-CN" dirty="0"/>
              <a:t>100mm</a:t>
            </a:r>
            <a:r>
              <a:rPr lang="zh-CN" altLang="en-US" dirty="0"/>
              <a:t>、</a:t>
            </a:r>
            <a:r>
              <a:rPr lang="en-US" altLang="zh-CN" dirty="0"/>
              <a:t>400mm</a:t>
            </a:r>
          </a:p>
          <a:p>
            <a:r>
              <a:rPr lang="zh-CN" altLang="en-US" b="1" dirty="0"/>
              <a:t>单个端轭重量</a:t>
            </a:r>
            <a:r>
              <a:rPr lang="zh-CN" altLang="en-US" dirty="0"/>
              <a:t>：</a:t>
            </a:r>
            <a:r>
              <a:rPr lang="en-US" altLang="zh-CN" dirty="0"/>
              <a:t>784t</a:t>
            </a:r>
          </a:p>
        </p:txBody>
      </p:sp>
    </p:spTree>
    <p:extLst>
      <p:ext uri="{BB962C8B-B14F-4D97-AF65-F5344CB8AC3E}">
        <p14:creationId xmlns:p14="http://schemas.microsoft.com/office/powerpoint/2010/main" val="4008358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41885" t="18362" r="37268" b="10396"/>
          <a:stretch/>
        </p:blipFill>
        <p:spPr>
          <a:xfrm>
            <a:off x="650928" y="1181745"/>
            <a:ext cx="2541722" cy="488584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32257" t="15593" r="20614" b="4916"/>
          <a:stretch/>
        </p:blipFill>
        <p:spPr>
          <a:xfrm>
            <a:off x="3963691" y="1597294"/>
            <a:ext cx="4273764" cy="405474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92847" y="256989"/>
            <a:ext cx="2347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7.</a:t>
            </a:r>
            <a:r>
              <a:rPr lang="zh-CN" altLang="en-US" sz="2400" b="1" dirty="0"/>
              <a:t> 端部轭铁设计</a:t>
            </a:r>
            <a:endParaRPr lang="en-US" altLang="zh-CN" sz="2000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/>
          <a:srcRect l="20402" t="16158" r="41779" b="16441"/>
          <a:stretch/>
        </p:blipFill>
        <p:spPr>
          <a:xfrm>
            <a:off x="8099229" y="1441341"/>
            <a:ext cx="4127642" cy="413804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677759" y="5694052"/>
            <a:ext cx="2829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𝜇子探测器：</a:t>
            </a:r>
            <a:r>
              <a:rPr lang="en-US" altLang="zh-CN" dirty="0"/>
              <a:t>6</a:t>
            </a:r>
            <a:r>
              <a:rPr lang="zh-CN" altLang="en-US" dirty="0"/>
              <a:t>层</a:t>
            </a:r>
            <a:r>
              <a:rPr lang="en-US" altLang="zh-CN" dirty="0"/>
              <a:t>(</a:t>
            </a:r>
            <a:r>
              <a:rPr lang="zh-CN" altLang="en-US" dirty="0"/>
              <a:t>轴向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                        4</a:t>
            </a:r>
            <a:r>
              <a:rPr lang="zh-CN" altLang="en-US" dirty="0"/>
              <a:t>单元</a:t>
            </a:r>
            <a:r>
              <a:rPr lang="en-US" altLang="zh-CN" dirty="0"/>
              <a:t>(</a:t>
            </a:r>
            <a:r>
              <a:rPr lang="zh-CN" altLang="en-US" dirty="0"/>
              <a:t>周向</a:t>
            </a:r>
            <a:r>
              <a:rPr lang="en-US" altLang="zh-CN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85055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92847" y="256989"/>
            <a:ext cx="4666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8.</a:t>
            </a:r>
            <a:r>
              <a:rPr lang="zh-CN" altLang="en-US" sz="2400" b="1" dirty="0"/>
              <a:t> 端部轭铁自重</a:t>
            </a:r>
            <a:r>
              <a:rPr lang="en-US" altLang="zh-CN" sz="2400" b="1" dirty="0"/>
              <a:t>+</a:t>
            </a:r>
            <a:r>
              <a:rPr lang="zh-CN" altLang="en-US" sz="2400" b="1" dirty="0"/>
              <a:t>电磁力耦合计算</a:t>
            </a:r>
            <a:endParaRPr lang="en-US" altLang="zh-CN" sz="2000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58" b="14435"/>
          <a:stretch/>
        </p:blipFill>
        <p:spPr>
          <a:xfrm>
            <a:off x="680305" y="899757"/>
            <a:ext cx="4761854" cy="32809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12" b="14508"/>
          <a:stretch/>
        </p:blipFill>
        <p:spPr>
          <a:xfrm>
            <a:off x="5939725" y="899757"/>
            <a:ext cx="4750361" cy="32809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/>
              <p:cNvSpPr/>
              <p:nvPr/>
            </p:nvSpPr>
            <p:spPr>
              <a:xfrm>
                <a:off x="1680921" y="4180667"/>
                <a:ext cx="8830158" cy="22159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/>
                  <a:t>结论</a:t>
                </a:r>
                <a:r>
                  <a:rPr lang="zh-CN" altLang="en-US" sz="2400" dirty="0"/>
                  <a:t>：</a:t>
                </a:r>
                <a:r>
                  <a:rPr lang="zh-CN" altLang="en-US" dirty="0"/>
                  <a:t>电磁力作用导致端轭的层板变形量较大。</a:t>
                </a:r>
                <a:endParaRPr lang="en-US" altLang="zh-CN" dirty="0"/>
              </a:p>
              <a:p>
                <a:r>
                  <a:rPr lang="zh-CN" altLang="en-US" dirty="0"/>
                  <a:t>上周讨论后，认为这个端轭部分，电磁力增大是合理的；</a:t>
                </a:r>
                <a:endParaRPr lang="en-US" altLang="zh-CN" dirty="0"/>
              </a:p>
              <a:p>
                <a:r>
                  <a:rPr lang="zh-CN" altLang="en-US" sz="2400" b="1" dirty="0"/>
                  <a:t>原因</a:t>
                </a:r>
                <a:r>
                  <a:rPr lang="zh-CN" altLang="en-US" sz="2400" dirty="0"/>
                  <a:t>：</a:t>
                </a:r>
                <a:r>
                  <a:rPr lang="en-US" altLang="zh-CN" dirty="0"/>
                  <a:t>600mm</a:t>
                </a:r>
                <a:r>
                  <a:rPr lang="zh-CN" altLang="en-US" dirty="0"/>
                  <a:t>的轭铁厚度的模型中，端轭距离线圈的轴向距离为</a:t>
                </a:r>
                <a:r>
                  <a:rPr lang="en-US" altLang="zh-CN" dirty="0"/>
                  <a:t>660mm</a:t>
                </a:r>
                <a:r>
                  <a:rPr lang="zh-CN" altLang="en-US" dirty="0"/>
                  <a:t>，现在轭铁厚度增加，在新的模型中，端轭距离线圈的的轴向距离为</a:t>
                </a:r>
                <a:r>
                  <a:rPr lang="en-US" altLang="zh-CN" dirty="0"/>
                  <a:t>110mm</a:t>
                </a:r>
                <a:r>
                  <a:rPr lang="zh-CN" altLang="en-US" dirty="0"/>
                  <a:t>。轴向距离的减小是会导致端轭上磁场梯度变大，电磁力增大。</a:t>
                </a:r>
                <a:r>
                  <a:rPr lang="en-US" altLang="zh-CN" dirty="0"/>
                  <a:t>600mm</a:t>
                </a:r>
                <a:r>
                  <a:rPr lang="zh-CN" altLang="en-US" dirty="0"/>
                  <a:t>的轭铁模型中端轭受到的电磁力最大值是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zh-CN" altLang="en-US" dirty="0"/>
                  <a:t>，现在是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/>
                  <a:t>，电磁力增大了约</a:t>
                </a:r>
                <a:r>
                  <a:rPr lang="en-US" altLang="zh-CN" dirty="0"/>
                  <a:t>3.4</a:t>
                </a:r>
                <a:r>
                  <a:rPr lang="zh-CN" altLang="en-US" dirty="0"/>
                  <a:t>倍，导致端轭的变形也增大。符合正常范围；</a:t>
                </a:r>
                <a:endParaRPr lang="en-US" altLang="zh-CN" dirty="0"/>
              </a:p>
            </p:txBody>
          </p:sp>
        </mc:Choice>
        <mc:Fallback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921" y="4180667"/>
                <a:ext cx="8830158" cy="2215991"/>
              </a:xfrm>
              <a:prstGeom prst="rect">
                <a:avLst/>
              </a:prstGeom>
              <a:blipFill>
                <a:blip r:embed="rId4"/>
                <a:stretch>
                  <a:fillRect l="-1105" t="-2755" r="-483" b="-27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4301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732</Words>
  <Application>Microsoft Office PowerPoint</Application>
  <PresentationFormat>宽屏</PresentationFormat>
  <Paragraphs>92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Office 主题</vt:lpstr>
      <vt:lpstr>轭铁设计总结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轭铁加工制造调研</dc:title>
  <dc:creator>Administrator</dc:creator>
  <cp:lastModifiedBy>Luke 夏</cp:lastModifiedBy>
  <cp:revision>77</cp:revision>
  <dcterms:created xsi:type="dcterms:W3CDTF">2024-03-10T13:48:32Z</dcterms:created>
  <dcterms:modified xsi:type="dcterms:W3CDTF">2024-07-08T08:50:10Z</dcterms:modified>
</cp:coreProperties>
</file>