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74002-044F-4CE6-AEC3-B44B210E2B14}" type="datetimeFigureOut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0899D-97AD-4148-BB19-0AF2A7E24A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673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40F4CB-BF18-4295-BBD8-C5B6C2C1A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990FB9D-CC1A-4EA3-A615-089260AC4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128A81-C1FA-42E7-BF56-51DB220DF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8B78-7163-465D-89ED-76EEC1785DA7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A3E463-D275-40FA-AB1C-21685E8F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A3F8C2-DD4D-4765-BF82-09E4B5CE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248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E47EEC-10BA-4B14-AA56-0969039E1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C4DA9CB-BCA9-40BC-9086-AC6CBD466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56F0D0-1F0E-4803-AC5D-AB6B6355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CC03-9629-490D-99D5-6EA723C03615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162F41-7AB5-408C-8E42-233F2625C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F46ACD-816C-4FBA-8237-B1F07AFA3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293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31050BC-E89F-4431-B1CA-0BE070BF0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803AE2D-B38B-43F9-BD33-46977DEC2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08F8D3-7773-4513-87A8-5D7D2A50B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D0A2-1356-4FEE-89D4-A8565ECC29AF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FE57F6-5BB9-405D-B972-B609BBF21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46773D-A344-4C4C-AE37-767D485D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254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226B1D-E393-468E-8CB0-2B35086AC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FA1FAE-0B86-4344-8AD8-6EB2B6769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9CBAA5-D118-4886-B061-8AB0AC85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F0308-DD01-48A3-8123-B10304C770E4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F76ACA-7976-4900-B0D0-9CE568F1D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3C9D0E-3F5A-4DF5-A55A-E65CD5D99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628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9A2E4A-D248-4C07-A372-7B4719064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8CB524D-F1C1-4E40-A482-42AF47BE3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2231B8E-E565-425C-BAFE-0A67E797C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3805-5A1C-4F3F-AE30-DE33B8BE3070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B5320F-69CC-4896-9FF8-7E2A7CADB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50F6C2E-38EA-419C-85D9-4CDAB99A7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1864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2238B1-CD3F-4495-A06A-62C18FDA6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EF15DE-E17F-4026-BEC9-7785D6EBE9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FBCC0C4-3357-4438-A20E-CA3BDB300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0CBC02E-6FBA-4EB8-B743-A691609F5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1BF3-15E2-406B-B02E-1A6D9D4796E4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3AED9D9-E671-4AB0-B9D6-EDBD679C6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6624F85-13AA-4691-9210-A2CFD9A2C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77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3CB1FC-8852-4AF1-983E-5273B7E41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37BCE1-745C-49E8-A4AB-F0074B2D0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0E1EB25-492B-43FB-ADB0-26A6F4EE5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049CF77-0F3B-473C-A836-5B8C8DFA0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DE0EC0A-3459-4CDC-BF58-1C06D65368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B7AD000-D4FC-41C2-9C02-B1B6DA58C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3D25E-01C1-4305-849D-E8F656994D29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5446D06-59D7-47A4-B909-A7E6F57B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E49D6BA-F335-41A3-8315-6BC69F283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599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1A2403-B545-4939-97C5-B93D20CE0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62918AB-53A2-4C57-9436-252200BCD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06B49-B7A8-4A98-98F3-1A6E53DA6E4A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3048A6C-F812-4019-B824-404DB62A4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4E9282F-110A-4E29-A60C-5F33FD817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7956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521903D-5D54-4677-B52B-25B873DEE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81068-2783-435A-BC03-D28697ABC9EE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11CC94B-57C8-48FF-8576-62EB8DD8E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322C808-8118-4FD2-A767-2CDD84CE6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772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9AB9FC-49D7-40AE-A920-485A29E08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742F44-F78A-439E-A785-D99089F6A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ECCCBE0-24DC-4326-BB0D-EEA4B371C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AB11D88-B3EE-4C36-BDC7-E85BD744B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59AE4-E62D-4BF2-BB25-F266D1BF132E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0F0D037-5508-481D-ACD0-B2D43388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91538F-0D67-4907-B42E-43581A01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936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3B2155-3DBA-4F95-80C5-B1408561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32EFDBD-C5D5-43E2-9243-D30D6AACEC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EE56CA4-2951-4039-9BC0-DA72F22DC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65DA772-BF08-4EEE-9B35-05E77EAC4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7D93-64F3-424F-BBC8-36F274E8E924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ECF9044-AC7E-47F0-86E6-856CA9E7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000453B-E425-4E00-9546-E8FC40219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198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F005CBF-B95A-4DF0-B827-F6B0276E4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3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3DB4326-2287-4C33-8F20-71133C3B3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24084"/>
            <a:ext cx="10515600" cy="4552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2DB2B3B-C13F-4230-82CC-C07E5588A6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DC8FE-AEDF-4A0F-9DA5-53CF488302E8}" type="datetime1">
              <a:rPr lang="zh-CN" altLang="en-US" smtClean="0"/>
              <a:t>2024/7/4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562DEB-7916-4C14-8505-B20E93D7A2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060172-CD5A-4013-B23E-6CC46002B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1771B-BB49-477D-BC88-30DAFBC36F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204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华文宋体" panose="02010600040101010101" pitchFamily="2" charset="-122"/>
          <a:ea typeface="华文宋体" panose="02010600040101010101" pitchFamily="2" charset="-122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120000"/>
        </a:lnSpc>
        <a:spcBef>
          <a:spcPts val="1000"/>
        </a:spcBef>
        <a:buSzPct val="75000"/>
        <a:buFont typeface="Wingdings" panose="05000000000000000000" pitchFamily="2" charset="2"/>
        <a:buChar char="p"/>
        <a:defRPr sz="2800" kern="1200">
          <a:solidFill>
            <a:schemeClr val="tx1"/>
          </a:solidFill>
          <a:latin typeface="华文宋体" panose="02010600040101010101" pitchFamily="2" charset="-122"/>
          <a:ea typeface="华文宋体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75000"/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华文宋体" panose="02010600040101010101" pitchFamily="2" charset="-122"/>
          <a:ea typeface="华文宋体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华文宋体" panose="02010600040101010101" pitchFamily="2" charset="-122"/>
          <a:ea typeface="华文宋体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宋体" panose="02010600040101010101" pitchFamily="2" charset="-122"/>
          <a:ea typeface="华文宋体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宋体" panose="02010600040101010101" pitchFamily="2" charset="-122"/>
          <a:ea typeface="华文宋体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4FC333-F041-4B29-B3F9-604F053BF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544" y="1122363"/>
            <a:ext cx="8998858" cy="1969180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基于</a:t>
            </a:r>
            <a:r>
              <a:rPr lang="en-US" altLang="zh-CN" sz="4000" dirty="0"/>
              <a:t>TPS65ISC</a:t>
            </a:r>
            <a:r>
              <a:rPr lang="zh-CN" altLang="en-US" sz="4000" dirty="0"/>
              <a:t>工艺像素尺寸评估进展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F9D96BA-B76F-4708-8644-F7B4515351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zh-CN" dirty="0"/>
          </a:p>
          <a:p>
            <a:r>
              <a:rPr lang="zh-CN" altLang="en-US" sz="2800" dirty="0"/>
              <a:t>张颖</a:t>
            </a:r>
            <a:endParaRPr lang="en-US" altLang="zh-CN" sz="2800" dirty="0"/>
          </a:p>
          <a:p>
            <a:r>
              <a:rPr lang="en-US" altLang="zh-CN" sz="2800" dirty="0"/>
              <a:t>2024-7-4</a:t>
            </a:r>
            <a:endParaRPr lang="zh-CN" altLang="en-US" sz="2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B50C5C5-7A6A-421A-B5FB-7241E789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541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F2258E-3CE0-406E-B071-F7BD36AD6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工艺基本信息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3DB86D-3434-46A6-9DA1-5AED86D5C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073" y="1378424"/>
            <a:ext cx="6098310" cy="5313459"/>
          </a:xfrm>
        </p:spPr>
        <p:txBody>
          <a:bodyPr/>
          <a:lstStyle/>
          <a:p>
            <a:r>
              <a:rPr lang="zh-CN" altLang="en-US" sz="2400" b="1" dirty="0"/>
              <a:t>目前得到的</a:t>
            </a:r>
            <a:r>
              <a:rPr lang="en-US" altLang="zh-CN" sz="2400" b="1" dirty="0" err="1"/>
              <a:t>pdk</a:t>
            </a:r>
            <a:r>
              <a:rPr lang="zh-CN" altLang="en-US" sz="2400" b="1" dirty="0"/>
              <a:t>文档中信息：</a:t>
            </a:r>
            <a:endParaRPr lang="en-US" altLang="zh-CN" sz="2400" b="1" dirty="0"/>
          </a:p>
          <a:p>
            <a:pPr lvl="1"/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Core CMOS:  1.2V transistor (Tox =2.2 nm), </a:t>
            </a:r>
            <a:r>
              <a:rPr lang="en-US" altLang="zh-CN" sz="2000" dirty="0" err="1">
                <a:latin typeface="Arial" panose="020B0604020202020204" pitchFamily="34" charset="0"/>
                <a:cs typeface="Arial" panose="020B0604020202020204" pitchFamily="34" charset="0"/>
              </a:rPr>
              <a:t>LVt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zh-CN" sz="2000" dirty="0" err="1">
                <a:latin typeface="Arial" panose="020B0604020202020204" pitchFamily="34" charset="0"/>
                <a:cs typeface="Arial" panose="020B0604020202020204" pitchFamily="34" charset="0"/>
              </a:rPr>
              <a:t>sLVt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I/O: 3.3V transistor (Tox =9.5/6.5 nm)</a:t>
            </a:r>
          </a:p>
          <a:p>
            <a:pPr lvl="1"/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衬底：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N on N+ Epitaxial wafer, 23-27 </a:t>
            </a:r>
            <a:r>
              <a:rPr lang="el-GR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cm, </a:t>
            </a:r>
            <a:r>
              <a:rPr lang="en-US" altLang="zh-CN" sz="2000" dirty="0" err="1">
                <a:latin typeface="Arial" panose="020B0604020202020204" pitchFamily="34" charset="0"/>
                <a:cs typeface="Arial" panose="020B0604020202020204" pitchFamily="34" charset="0"/>
              </a:rPr>
              <a:t>thinckness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5+/-0.5 </a:t>
            </a:r>
            <a:r>
              <a:rPr lang="el-GR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pPr lvl="1"/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阱结构：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NW, PW, Deep PW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3658F4C-A1EB-42D2-8E87-85A16E3CD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343" y="3111736"/>
            <a:ext cx="5022048" cy="310707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:a16="http://schemas.microsoft.com/office/drawing/2014/main" id="{659D899A-9BCB-48CF-99D4-1CB94CD77F37}"/>
              </a:ext>
            </a:extLst>
          </p:cNvPr>
          <p:cNvSpPr txBox="1">
            <a:spLocks/>
          </p:cNvSpPr>
          <p:nvPr/>
        </p:nvSpPr>
        <p:spPr>
          <a:xfrm>
            <a:off x="6865529" y="1371170"/>
            <a:ext cx="5234107" cy="5313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75000"/>
              <a:buFont typeface="Wingdings" panose="05000000000000000000" pitchFamily="2" charset="2"/>
              <a:buChar char="p"/>
              <a:defRPr sz="2800" kern="1200">
                <a:solidFill>
                  <a:schemeClr val="tx1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75000"/>
              <a:buFont typeface="Wingdings" panose="05000000000000000000" pitchFamily="2" charset="2"/>
              <a:buChar char="Ø"/>
              <a:defRPr sz="2400" kern="1200">
                <a:solidFill>
                  <a:schemeClr val="tx1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华文宋体" panose="02010600040101010101" pitchFamily="2" charset="-122"/>
                <a:ea typeface="华文宋体" panose="0201060004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b="1" dirty="0"/>
              <a:t>期望使用的阱结构：</a:t>
            </a:r>
            <a:endParaRPr lang="en-US" altLang="zh-CN" sz="2400" b="1" dirty="0"/>
          </a:p>
          <a:p>
            <a:pPr lvl="1"/>
            <a:r>
              <a:rPr lang="en-US" altLang="zh-CN" sz="2000" dirty="0"/>
              <a:t>P</a:t>
            </a:r>
            <a:r>
              <a:rPr lang="zh-CN" altLang="en-US" sz="2000" dirty="0"/>
              <a:t>型外延片（高阻</a:t>
            </a:r>
            <a:r>
              <a:rPr lang="en-US" altLang="zh-CN" sz="2000" dirty="0"/>
              <a:t>epi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/>
            <a:r>
              <a:rPr lang="zh-CN" altLang="en-US" sz="2000" dirty="0"/>
              <a:t>四阱（</a:t>
            </a:r>
            <a:r>
              <a:rPr lang="en-US" altLang="zh-CN" sz="2000" dirty="0"/>
              <a:t>NW,</a:t>
            </a:r>
            <a:r>
              <a:rPr lang="zh-CN" altLang="en-US" sz="2000" dirty="0"/>
              <a:t> </a:t>
            </a:r>
            <a:r>
              <a:rPr lang="en-US" altLang="zh-CN" sz="2000" dirty="0"/>
              <a:t>PW,</a:t>
            </a:r>
            <a:r>
              <a:rPr lang="zh-CN" altLang="en-US" sz="2000" dirty="0"/>
              <a:t> </a:t>
            </a:r>
            <a:r>
              <a:rPr lang="en-US" altLang="zh-CN" sz="2000" dirty="0"/>
              <a:t>deep PW, deep NW</a:t>
            </a:r>
            <a:r>
              <a:rPr lang="zh-CN" altLang="en-US" sz="2000" dirty="0"/>
              <a:t>）</a:t>
            </a:r>
            <a:endParaRPr lang="en-US" altLang="zh-CN" sz="2000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C18BAB2-D945-4540-B880-8F1E0E11E2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34" y="4349354"/>
            <a:ext cx="6229445" cy="2065199"/>
          </a:xfrm>
          <a:prstGeom prst="rect">
            <a:avLst/>
          </a:prstGeom>
        </p:spPr>
      </p:pic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7132588-CE45-42EE-B147-9F760F2E6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271911B-5AF0-45F9-B438-D09DBC5FBBC1}"/>
              </a:ext>
            </a:extLst>
          </p:cNvPr>
          <p:cNvSpPr txBox="1"/>
          <p:nvPr/>
        </p:nvSpPr>
        <p:spPr>
          <a:xfrm>
            <a:off x="1401619" y="6414553"/>
            <a:ext cx="748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</a:rPr>
              <a:t>相关问题两周前提交</a:t>
            </a:r>
            <a:r>
              <a:rPr lang="en-US" altLang="zh-CN" sz="2000" b="1" dirty="0">
                <a:solidFill>
                  <a:srgbClr val="0070C0"/>
                </a:solidFill>
              </a:rPr>
              <a:t>Tower</a:t>
            </a:r>
            <a:r>
              <a:rPr lang="zh-CN" altLang="en-US" sz="2000" b="1" dirty="0">
                <a:solidFill>
                  <a:srgbClr val="0070C0"/>
                </a:solidFill>
              </a:rPr>
              <a:t>，最新消息是将于</a:t>
            </a:r>
            <a:r>
              <a:rPr lang="en-US" altLang="zh-CN" sz="2000" b="1" dirty="0">
                <a:solidFill>
                  <a:srgbClr val="0070C0"/>
                </a:solidFill>
              </a:rPr>
              <a:t>7</a:t>
            </a:r>
            <a:r>
              <a:rPr lang="zh-CN" altLang="en-US" sz="2000" b="1" dirty="0">
                <a:solidFill>
                  <a:srgbClr val="0070C0"/>
                </a:solidFill>
              </a:rPr>
              <a:t>月</a:t>
            </a:r>
            <a:r>
              <a:rPr lang="en-US" altLang="zh-CN" sz="2000" b="1" dirty="0">
                <a:solidFill>
                  <a:srgbClr val="0070C0"/>
                </a:solidFill>
              </a:rPr>
              <a:t>10</a:t>
            </a:r>
            <a:r>
              <a:rPr lang="zh-CN" altLang="en-US" sz="2000" b="1" dirty="0">
                <a:solidFill>
                  <a:srgbClr val="0070C0"/>
                </a:solidFill>
              </a:rPr>
              <a:t>号以后答复</a:t>
            </a:r>
          </a:p>
        </p:txBody>
      </p:sp>
    </p:spTree>
    <p:extLst>
      <p:ext uri="{BB962C8B-B14F-4D97-AF65-F5344CB8AC3E}">
        <p14:creationId xmlns:p14="http://schemas.microsoft.com/office/powerpoint/2010/main" val="141935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E5271C-2263-4BF0-8E47-908F2C9BD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单像素设计进展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94F950-B970-41FA-97C2-EA6F93AA4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参考设计：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TaichuPix-3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像素，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pitch 25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 err="1">
                <a:latin typeface="Arial" panose="020B0604020202020204" pitchFamily="34" charset="0"/>
                <a:cs typeface="Arial" panose="020B0604020202020204" pitchFamily="34" charset="0"/>
              </a:rPr>
              <a:t>μm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180 nm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工艺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相同电路结构，相似版图布局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TPS65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像素设计情况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zh-CN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像素初步目标尺寸： </a:t>
            </a:r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el-GR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m x 15 </a:t>
            </a:r>
            <a:r>
              <a:rPr lang="el-GR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pPr lvl="1"/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Sensor</a:t>
            </a:r>
            <a:r>
              <a:rPr lang="zh-CN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：确定了尺寸参数，因衬底问题，版图目前只画了电极</a:t>
            </a: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FE: </a:t>
            </a:r>
            <a:r>
              <a:rPr lang="zh-CN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完成原理图和版图</a:t>
            </a: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zh-CN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数字逻辑和地址译码器尚未完成</a:t>
            </a: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A69EA1-B7C2-4140-907B-AB763734B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D10BEBD-E208-4CC7-8129-7D1D082E4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2800" y="2868613"/>
            <a:ext cx="3381000" cy="330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074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E5271C-2263-4BF0-8E47-908F2C9BD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单像素设计进展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94F950-B970-41FA-97C2-EA6F93AA4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424"/>
            <a:ext cx="5257800" cy="4798539"/>
          </a:xfrm>
        </p:spPr>
        <p:txBody>
          <a:bodyPr/>
          <a:lstStyle/>
          <a:p>
            <a:r>
              <a:rPr lang="zh-CN" altLang="en-US" dirty="0"/>
              <a:t>像素内各部分面积对比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尝试了采用最小线宽</a:t>
            </a:r>
            <a:r>
              <a:rPr lang="en-US" altLang="zh-CN" dirty="0"/>
              <a:t>M4</a:t>
            </a:r>
            <a:r>
              <a:rPr lang="zh-CN" altLang="en-US" dirty="0"/>
              <a:t>布模拟偏置信号（</a:t>
            </a:r>
            <a:r>
              <a:rPr lang="en-US" altLang="zh-CN" dirty="0"/>
              <a:t>10</a:t>
            </a:r>
            <a:r>
              <a:rPr lang="zh-CN" altLang="en-US" dirty="0"/>
              <a:t>条）和数字控制及地址信号（</a:t>
            </a:r>
            <a:r>
              <a:rPr lang="en-US" altLang="zh-CN" dirty="0"/>
              <a:t>20</a:t>
            </a:r>
            <a:r>
              <a:rPr lang="zh-CN" altLang="en-US" dirty="0"/>
              <a:t>条），布线空间足够</a:t>
            </a:r>
            <a:endParaRPr lang="en-US" altLang="zh-CN" dirty="0"/>
          </a:p>
          <a:p>
            <a:r>
              <a:rPr lang="zh-CN" altLang="en-US"/>
              <a:t>电源布线尚未考虑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A69EA1-B7C2-4140-907B-AB763734B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4</a:t>
            </a:fld>
            <a:endParaRPr lang="zh-CN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8488A0CF-6EDF-4F08-B167-AD02FEFE31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399883"/>
              </p:ext>
            </p:extLst>
          </p:nvPr>
        </p:nvGraphicFramePr>
        <p:xfrm>
          <a:off x="1228436" y="1937689"/>
          <a:ext cx="9845963" cy="212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566">
                  <a:extLst>
                    <a:ext uri="{9D8B030D-6E8A-4147-A177-3AD203B41FA5}">
                      <a16:colId xmlns:a16="http://schemas.microsoft.com/office/drawing/2014/main" val="3768291211"/>
                    </a:ext>
                  </a:extLst>
                </a:gridCol>
                <a:gridCol w="1406566">
                  <a:extLst>
                    <a:ext uri="{9D8B030D-6E8A-4147-A177-3AD203B41FA5}">
                      <a16:colId xmlns:a16="http://schemas.microsoft.com/office/drawing/2014/main" val="1570293364"/>
                    </a:ext>
                  </a:extLst>
                </a:gridCol>
                <a:gridCol w="1406566">
                  <a:extLst>
                    <a:ext uri="{9D8B030D-6E8A-4147-A177-3AD203B41FA5}">
                      <a16:colId xmlns:a16="http://schemas.microsoft.com/office/drawing/2014/main" val="2795707028"/>
                    </a:ext>
                  </a:extLst>
                </a:gridCol>
                <a:gridCol w="1406566">
                  <a:extLst>
                    <a:ext uri="{9D8B030D-6E8A-4147-A177-3AD203B41FA5}">
                      <a16:colId xmlns:a16="http://schemas.microsoft.com/office/drawing/2014/main" val="932891305"/>
                    </a:ext>
                  </a:extLst>
                </a:gridCol>
                <a:gridCol w="1406566">
                  <a:extLst>
                    <a:ext uri="{9D8B030D-6E8A-4147-A177-3AD203B41FA5}">
                      <a16:colId xmlns:a16="http://schemas.microsoft.com/office/drawing/2014/main" val="1409685917"/>
                    </a:ext>
                  </a:extLst>
                </a:gridCol>
                <a:gridCol w="1200928">
                  <a:extLst>
                    <a:ext uri="{9D8B030D-6E8A-4147-A177-3AD203B41FA5}">
                      <a16:colId xmlns:a16="http://schemas.microsoft.com/office/drawing/2014/main" val="2316833266"/>
                    </a:ext>
                  </a:extLst>
                </a:gridCol>
                <a:gridCol w="1612205">
                  <a:extLst>
                    <a:ext uri="{9D8B030D-6E8A-4147-A177-3AD203B41FA5}">
                      <a16:colId xmlns:a16="http://schemas.microsoft.com/office/drawing/2014/main" val="3049684055"/>
                    </a:ext>
                  </a:extLst>
                </a:gridCol>
              </a:tblGrid>
              <a:tr h="60999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Pitch (</a:t>
                      </a:r>
                      <a:r>
                        <a:rPr lang="el-GR" altLang="zh-CN" sz="2000" dirty="0"/>
                        <a:t>μ</a:t>
                      </a:r>
                      <a:r>
                        <a:rPr lang="en-US" altLang="zh-CN" sz="2000" dirty="0"/>
                        <a:t>m)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Sensor area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FE area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Digital area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err="1"/>
                        <a:t>Addr</a:t>
                      </a:r>
                      <a:r>
                        <a:rPr lang="en-US" altLang="zh-CN" sz="2000" dirty="0"/>
                        <a:t> encoder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note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271404"/>
                  </a:ext>
                </a:extLst>
              </a:tr>
              <a:tr h="556954">
                <a:tc>
                  <a:txBody>
                    <a:bodyPr/>
                    <a:lstStyle/>
                    <a:p>
                      <a:r>
                        <a:rPr lang="en-US" altLang="zh-CN" sz="2000" b="1" dirty="0"/>
                        <a:t>TC3 pixel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25 x 25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8.9 x 8.9 (13%)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8 x 25</a:t>
                      </a:r>
                    </a:p>
                    <a:p>
                      <a:r>
                        <a:rPr lang="en-US" altLang="zh-CN" sz="1800" dirty="0"/>
                        <a:t>(32%)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12.4 x 16</a:t>
                      </a:r>
                    </a:p>
                    <a:p>
                      <a:r>
                        <a:rPr lang="zh-CN" altLang="en-US" sz="1800" dirty="0"/>
                        <a:t>（</a:t>
                      </a:r>
                      <a:r>
                        <a:rPr lang="en-US" altLang="zh-CN" sz="1800" dirty="0"/>
                        <a:t>32%</a:t>
                      </a:r>
                      <a:r>
                        <a:rPr lang="zh-CN" altLang="en-US" sz="1800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3.6 x 25 </a:t>
                      </a:r>
                    </a:p>
                    <a:p>
                      <a:r>
                        <a:rPr lang="en-US" altLang="zh-CN" sz="1800" dirty="0"/>
                        <a:t>(14%)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875185"/>
                  </a:ext>
                </a:extLst>
              </a:tr>
              <a:tr h="783870">
                <a:tc>
                  <a:txBody>
                    <a:bodyPr/>
                    <a:lstStyle/>
                    <a:p>
                      <a:r>
                        <a:rPr lang="en-US" altLang="zh-CN" sz="2000" b="1" dirty="0"/>
                        <a:t>TPS65 pixel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15 x 15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5 x 5 </a:t>
                      </a:r>
                    </a:p>
                    <a:p>
                      <a:r>
                        <a:rPr lang="en-US" altLang="zh-CN" sz="1800" dirty="0"/>
                        <a:t>(11%)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5 x 13 </a:t>
                      </a:r>
                    </a:p>
                    <a:p>
                      <a:r>
                        <a:rPr lang="en-US" altLang="zh-CN" sz="1800" dirty="0"/>
                        <a:t>(29 %)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solidFill>
                            <a:srgbClr val="FF0000"/>
                          </a:solidFill>
                        </a:rPr>
                        <a:t>66 (8 x 8.2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</a:rPr>
                        <a:t>）</a:t>
                      </a:r>
                      <a:endParaRPr lang="en-US" altLang="zh-CN" sz="18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29%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solidFill>
                            <a:srgbClr val="FF0000"/>
                          </a:solidFill>
                        </a:rPr>
                        <a:t>2 x 15</a:t>
                      </a:r>
                    </a:p>
                    <a:p>
                      <a:pPr marL="0" algn="l" defTabSz="914400" rtl="0" eaLnBrk="1" latinLnBrk="0" hangingPunct="1"/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13%</a:t>
                      </a:r>
                      <a:r>
                        <a:rPr lang="zh-CN" alt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dirty="0"/>
                        <a:t>数字部分版图尚未完成，按照</a:t>
                      </a:r>
                      <a:r>
                        <a:rPr lang="en-US" altLang="zh-CN" sz="1400" dirty="0"/>
                        <a:t>TC3</a:t>
                      </a:r>
                      <a:r>
                        <a:rPr lang="zh-CN" altLang="en-US" sz="1400" dirty="0"/>
                        <a:t>的面积除以</a:t>
                      </a:r>
                      <a:r>
                        <a:rPr lang="en-US" altLang="zh-CN" sz="1400" dirty="0"/>
                        <a:t>3</a:t>
                      </a:r>
                      <a:r>
                        <a:rPr lang="zh-CN" altLang="en-US" sz="1400" dirty="0"/>
                        <a:t>估计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165384"/>
                  </a:ext>
                </a:extLst>
              </a:tr>
            </a:tbl>
          </a:graphicData>
        </a:graphic>
      </p:graphicFrame>
      <p:pic>
        <p:nvPicPr>
          <p:cNvPr id="7" name="图片 6">
            <a:extLst>
              <a:ext uri="{FF2B5EF4-FFF2-40B4-BE49-F238E27FC236}">
                <a16:creationId xmlns:a16="http://schemas.microsoft.com/office/drawing/2014/main" id="{4DFD4469-3CE8-4D95-8A4D-9846885D76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417" y="4160060"/>
            <a:ext cx="5558102" cy="256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01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3404D9-B237-4098-94FB-6BB314337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下一步计划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FB1799-AF30-43E7-8834-BBDD57DDC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初步结果：</a:t>
            </a:r>
          </a:p>
          <a:p>
            <a:pPr lvl="1"/>
            <a:r>
              <a:rPr lang="zh-CN" altLang="en-US" dirty="0"/>
              <a:t>根据初步估计，</a:t>
            </a:r>
            <a:r>
              <a:rPr lang="en-US" altLang="zh-CN" dirty="0"/>
              <a:t>15 </a:t>
            </a:r>
            <a:r>
              <a:rPr lang="el-GR" altLang="zh-CN" dirty="0"/>
              <a:t>μ</a:t>
            </a:r>
            <a:r>
              <a:rPr lang="en-US" altLang="zh-CN" dirty="0"/>
              <a:t>m</a:t>
            </a:r>
            <a:r>
              <a:rPr lang="zh-CN" altLang="en-US" dirty="0"/>
              <a:t>像素间距大概率能实现</a:t>
            </a:r>
          </a:p>
          <a:p>
            <a:pPr lvl="1"/>
            <a:r>
              <a:rPr lang="zh-CN" altLang="en-US" dirty="0"/>
              <a:t>如果想进一步减小像素尺寸，</a:t>
            </a:r>
            <a:r>
              <a:rPr lang="en-US" altLang="zh-CN" dirty="0"/>
              <a:t>X/Y</a:t>
            </a:r>
            <a:r>
              <a:rPr lang="zh-CN" altLang="en-US" dirty="0"/>
              <a:t>双方向同时减小比较困难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下一步计划</a:t>
            </a:r>
            <a:endParaRPr lang="en-US" altLang="zh-CN" dirty="0"/>
          </a:p>
          <a:p>
            <a:pPr lvl="1"/>
            <a:r>
              <a:rPr lang="zh-CN" altLang="en-US" dirty="0"/>
              <a:t>完成</a:t>
            </a:r>
            <a:r>
              <a:rPr lang="en-US" altLang="zh-CN" dirty="0"/>
              <a:t>15 </a:t>
            </a:r>
            <a:r>
              <a:rPr lang="el-GR" altLang="zh-CN" dirty="0"/>
              <a:t>μ</a:t>
            </a:r>
            <a:r>
              <a:rPr lang="en-US" altLang="zh-CN" dirty="0"/>
              <a:t>m</a:t>
            </a:r>
            <a:r>
              <a:rPr lang="zh-CN" altLang="en-US" dirty="0"/>
              <a:t>版本像素的数字部分版图</a:t>
            </a:r>
            <a:endParaRPr lang="en-US" altLang="zh-CN" dirty="0"/>
          </a:p>
          <a:p>
            <a:pPr lvl="1"/>
            <a:r>
              <a:rPr lang="zh-CN" altLang="en-US" dirty="0"/>
              <a:t>尝试减小</a:t>
            </a:r>
            <a:r>
              <a:rPr lang="en-US" altLang="zh-CN" dirty="0"/>
              <a:t>Y</a:t>
            </a:r>
            <a:r>
              <a:rPr lang="zh-CN" altLang="en-US" dirty="0"/>
              <a:t>方向尺寸，增大</a:t>
            </a:r>
            <a:r>
              <a:rPr lang="en-US" altLang="zh-CN" dirty="0"/>
              <a:t>X</a:t>
            </a:r>
            <a:r>
              <a:rPr lang="zh-CN" altLang="en-US" dirty="0"/>
              <a:t>方向</a:t>
            </a:r>
            <a:r>
              <a:rPr lang="en-US" altLang="zh-CN" dirty="0"/>
              <a:t>/</a:t>
            </a:r>
            <a:r>
              <a:rPr lang="zh-CN" altLang="en-US" dirty="0"/>
              <a:t>优化</a:t>
            </a:r>
            <a:r>
              <a:rPr lang="en-US" altLang="zh-CN" dirty="0"/>
              <a:t>FE</a:t>
            </a:r>
            <a:r>
              <a:rPr lang="zh-CN" altLang="en-US" dirty="0"/>
              <a:t>面积和版图布局，</a:t>
            </a:r>
            <a:r>
              <a:rPr lang="en-US" altLang="zh-CN" dirty="0"/>
              <a:t>Y</a:t>
            </a:r>
            <a:r>
              <a:rPr lang="zh-CN" altLang="en-US" dirty="0"/>
              <a:t>方向初步设计目标</a:t>
            </a:r>
            <a:r>
              <a:rPr lang="en-US" altLang="zh-CN" dirty="0"/>
              <a:t>~10 um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EB6AB88-9A55-4076-B3E5-0DAA37F10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1771B-BB49-477D-BC88-30DAFBC36F5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4335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396</Words>
  <Application>Microsoft Office PowerPoint</Application>
  <PresentationFormat>宽屏</PresentationFormat>
  <Paragraphs>70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黑体</vt:lpstr>
      <vt:lpstr>华文宋体</vt:lpstr>
      <vt:lpstr>Arial</vt:lpstr>
      <vt:lpstr>Wingdings</vt:lpstr>
      <vt:lpstr>Office 主题​​</vt:lpstr>
      <vt:lpstr>基于TPS65ISC工艺像素尺寸评估进展</vt:lpstr>
      <vt:lpstr>工艺基本信息</vt:lpstr>
      <vt:lpstr>单像素设计进展</vt:lpstr>
      <vt:lpstr>单像素设计进展</vt:lpstr>
      <vt:lpstr>下一步计划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webuser</dc:creator>
  <cp:lastModifiedBy>webuser</cp:lastModifiedBy>
  <cp:revision>25</cp:revision>
  <dcterms:created xsi:type="dcterms:W3CDTF">2024-07-03T22:21:20Z</dcterms:created>
  <dcterms:modified xsi:type="dcterms:W3CDTF">2024-07-04T01:07:10Z</dcterms:modified>
</cp:coreProperties>
</file>