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57" r:id="rId5"/>
    <p:sldId id="263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CFB403-B05C-492D-95FB-7FCA51B806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40152F6-E75F-465E-A6DC-84056F63B3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E47BD1-E1D4-48F1-9474-A1BDFD84F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72454-0D09-434E-895A-CEAFA72380B5}" type="datetimeFigureOut">
              <a:rPr lang="zh-CN" altLang="en-US" smtClean="0"/>
              <a:t>2024/7/4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268A2A9-7FE7-41BA-A3E9-3E0DE0EF5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FB4C8F6-5D43-469A-A045-14F3B64A4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D129-67AB-4DAD-BEDB-CF3BCCAF73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2793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A68911-9E5C-4AC9-A01E-42C163DF4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9D273E5-31D0-4CAA-85BA-CE69164F26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5D16917-F6BE-4846-ADD3-94FC10CBC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72454-0D09-434E-895A-CEAFA72380B5}" type="datetimeFigureOut">
              <a:rPr lang="zh-CN" altLang="en-US" smtClean="0"/>
              <a:t>2024/7/4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D46513C-BFE7-4244-A224-B520A4D14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10F637-85D9-45E8-8629-D3A532E1A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D129-67AB-4DAD-BEDB-CF3BCCAF73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2717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79D7948-2587-4305-BE0E-8053C38E8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D11C41C-BCFB-43B8-A140-AA71E07440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7D91DA-9EA8-41D2-8C9A-872284D1C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72454-0D09-434E-895A-CEAFA72380B5}" type="datetimeFigureOut">
              <a:rPr lang="zh-CN" altLang="en-US" smtClean="0"/>
              <a:t>2024/7/4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C4BBC60-6AEF-4A65-B0EE-ABFC050DB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2441994-A579-46DB-A17D-8DDF4EA78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D129-67AB-4DAD-BEDB-CF3BCCAF73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0193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B11F23-42A5-4566-9E10-D70819F2A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02593B-6276-431C-90D3-DAF8506A3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04DA84-9434-459C-9336-F87955E5E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72454-0D09-434E-895A-CEAFA72380B5}" type="datetimeFigureOut">
              <a:rPr lang="zh-CN" altLang="en-US" smtClean="0"/>
              <a:t>2024/7/4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ED5942-28F1-4899-AD5D-B1A31F8B4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A62F8D-18BA-451D-9A5E-431E7E517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D129-67AB-4DAD-BEDB-CF3BCCAF73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0395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3108D2-D498-402E-AD56-038B2CD22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B7F2C6D-52D9-41A6-933D-907EC7A60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DEF48B-D885-4AFA-82F5-A5AE80200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72454-0D09-434E-895A-CEAFA72380B5}" type="datetimeFigureOut">
              <a:rPr lang="zh-CN" altLang="en-US" smtClean="0"/>
              <a:t>2024/7/4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B52F1E9-5B1A-416D-9E4C-603026F8A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648E03-9EAF-49C5-8F01-6475CF87C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D129-67AB-4DAD-BEDB-CF3BCCAF73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7379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B53AEE-4262-4CF0-A5E0-8C9B65AA6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9FC7211-7EAE-4832-8B0B-4023974CA8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6A00C01-5865-404B-B49D-FCB8443C6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929BB9A-EF26-4C21-8D01-F115A07FB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72454-0D09-434E-895A-CEAFA72380B5}" type="datetimeFigureOut">
              <a:rPr lang="zh-CN" altLang="en-US" smtClean="0"/>
              <a:t>2024/7/4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66B7485-1331-44CD-9723-7987B43DF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79E6EB9-1002-425E-BD5D-1BFB44524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D129-67AB-4DAD-BEDB-CF3BCCAF73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6200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0EC52E-8B77-444F-8D47-5EB51D925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58BA0D1-8CF6-4BCB-B563-11B9150BD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29FBD2E-7C2A-4E83-BEE9-E5FF5A15CC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8347085-44B7-40BE-8FFC-FEE2CAC15E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1C102AF-6CE3-48D0-82C3-510762A936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5B70DC2-4F62-438F-9BFD-D6B256EC6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72454-0D09-434E-895A-CEAFA72380B5}" type="datetimeFigureOut">
              <a:rPr lang="zh-CN" altLang="en-US" smtClean="0"/>
              <a:t>2024/7/4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9C934C7-A217-42C3-AF97-EFD1EBAD9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B6C7E9F-C635-4E24-98A8-5AF77389F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D129-67AB-4DAD-BEDB-CF3BCCAF73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7992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854630-468D-4FD1-B609-B8C6EEFAF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0A0E46A-75AF-4476-9D8C-FE8BA2019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72454-0D09-434E-895A-CEAFA72380B5}" type="datetimeFigureOut">
              <a:rPr lang="zh-CN" altLang="en-US" smtClean="0"/>
              <a:t>2024/7/4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FBCB6D2-A540-464D-885B-30620BF58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3ED100C-BFBE-41C1-A78E-4ABB76508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D129-67AB-4DAD-BEDB-CF3BCCAF73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9212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E959578-AC92-4B7F-9DC6-16DB2C482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72454-0D09-434E-895A-CEAFA72380B5}" type="datetimeFigureOut">
              <a:rPr lang="zh-CN" altLang="en-US" smtClean="0"/>
              <a:t>2024/7/4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1D62EEC-F27A-49FE-BB27-CD282E4A2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8A7D3D-1A4F-4654-938F-414134C50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D129-67AB-4DAD-BEDB-CF3BCCAF73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8637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811027-A221-40D7-AB27-B19094347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48B9BC0-741C-4242-920D-045CA51C9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EE29B23-80AA-4E6B-BEFC-56CE03BE59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FF5AF24-B65E-4153-9C43-F8CBB77FB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72454-0D09-434E-895A-CEAFA72380B5}" type="datetimeFigureOut">
              <a:rPr lang="zh-CN" altLang="en-US" smtClean="0"/>
              <a:t>2024/7/4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8AD903-ED3F-49CB-97AF-9747A8449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61D83B3-1A10-4890-9E72-B5EB6B702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D129-67AB-4DAD-BEDB-CF3BCCAF73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3539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0BCD66-886F-4243-A6A0-4567C93FA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9F7F130-2BE8-4A1C-AA79-69883D2716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BC5BDE3-89E9-40F4-AD38-3325FAEF16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ED293C0-32A5-4543-9D3D-54F342DF0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72454-0D09-434E-895A-CEAFA72380B5}" type="datetimeFigureOut">
              <a:rPr lang="zh-CN" altLang="en-US" smtClean="0"/>
              <a:t>2024/7/4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2D628BB-D7FB-4506-9D9A-F7E2A0582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2D08E19-FDFF-4969-96CE-66553A999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D129-67AB-4DAD-BEDB-CF3BCCAF73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7620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821FD7C-F2A5-49BE-92CB-A8A572934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368914E-10D9-4609-8EA3-6C24E9F2E9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4B29B7-2867-4F6D-8DE5-A7FB4F424A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72454-0D09-434E-895A-CEAFA72380B5}" type="datetimeFigureOut">
              <a:rPr lang="zh-CN" altLang="en-US" smtClean="0"/>
              <a:t>2024/7/4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D3FB25-5AA6-4159-957E-D1E305E256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00E829-E4D7-4571-86AA-C95A10677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ED129-67AB-4DAD-BEDB-CF3BCCAF73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159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7F20FDCE-1A07-4675-9187-DE0CC39E7738}"/>
              </a:ext>
            </a:extLst>
          </p:cNvPr>
          <p:cNvSpPr txBox="1"/>
          <p:nvPr/>
        </p:nvSpPr>
        <p:spPr>
          <a:xfrm>
            <a:off x="1704908" y="1403929"/>
            <a:ext cx="9316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/>
              <a:t>Preliminary Design of Laser Alignment Targets</a:t>
            </a:r>
            <a:endParaRPr lang="zh-CN" altLang="en-US" sz="36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2B513E9-C856-4D0A-A5E9-55F4A00A9E59}"/>
              </a:ext>
            </a:extLst>
          </p:cNvPr>
          <p:cNvSpPr txBox="1"/>
          <p:nvPr/>
        </p:nvSpPr>
        <p:spPr>
          <a:xfrm>
            <a:off x="4337345" y="3532100"/>
            <a:ext cx="3517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/>
              <a:t>Duan</a:t>
            </a:r>
            <a:r>
              <a:rPr lang="en-US" altLang="zh-CN" sz="2400" dirty="0"/>
              <a:t> </a:t>
            </a:r>
            <a:r>
              <a:rPr lang="en-US" altLang="zh-CN" sz="2400" dirty="0" err="1"/>
              <a:t>Zhe</a:t>
            </a:r>
            <a:r>
              <a:rPr lang="en-US" altLang="zh-CN" sz="2400" dirty="0"/>
              <a:t> , </a:t>
            </a:r>
            <a:r>
              <a:rPr lang="en-US" altLang="zh-CN" sz="2400" dirty="0" err="1"/>
              <a:t>Dechong</a:t>
            </a:r>
            <a:r>
              <a:rPr lang="en-US" altLang="zh-CN" sz="2400" dirty="0"/>
              <a:t> Zhu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19045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>
            <a:extLst>
              <a:ext uri="{FF2B5EF4-FFF2-40B4-BE49-F238E27FC236}">
                <a16:creationId xmlns:a16="http://schemas.microsoft.com/office/drawing/2014/main" id="{073F3075-A5DD-48CB-BB6B-7E9200C81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097" y="2937516"/>
            <a:ext cx="5536931" cy="309670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E1B9EBD-4F99-4546-9198-4F935B7235BF}"/>
              </a:ext>
            </a:extLst>
          </p:cNvPr>
          <p:cNvSpPr txBox="1"/>
          <p:nvPr/>
        </p:nvSpPr>
        <p:spPr>
          <a:xfrm>
            <a:off x="9789605" y="2418509"/>
            <a:ext cx="1616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Laser target 2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853E5C7-5AB0-4339-8D1E-50924D1A73BB}"/>
              </a:ext>
            </a:extLst>
          </p:cNvPr>
          <p:cNvSpPr txBox="1"/>
          <p:nvPr/>
        </p:nvSpPr>
        <p:spPr>
          <a:xfrm>
            <a:off x="7648302" y="2447667"/>
            <a:ext cx="161614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Laser target 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4CC3FEFA-1F66-4C17-A313-1AC129AEE4A2}"/>
              </a:ext>
            </a:extLst>
          </p:cNvPr>
          <p:cNvCxnSpPr>
            <a:cxnSpLocks/>
          </p:cNvCxnSpPr>
          <p:nvPr/>
        </p:nvCxnSpPr>
        <p:spPr>
          <a:xfrm>
            <a:off x="8456376" y="2816999"/>
            <a:ext cx="0" cy="5140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E87A7CC6-F855-4CDE-AD78-EDC5C0579601}"/>
              </a:ext>
            </a:extLst>
          </p:cNvPr>
          <p:cNvCxnSpPr>
            <a:cxnSpLocks/>
          </p:cNvCxnSpPr>
          <p:nvPr/>
        </p:nvCxnSpPr>
        <p:spPr>
          <a:xfrm>
            <a:off x="10597679" y="2816999"/>
            <a:ext cx="0" cy="5140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>
            <a:extLst>
              <a:ext uri="{FF2B5EF4-FFF2-40B4-BE49-F238E27FC236}">
                <a16:creationId xmlns:a16="http://schemas.microsoft.com/office/drawing/2014/main" id="{94FAA23F-97F5-44A0-81D1-EECD79EF3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39681"/>
            <a:ext cx="6097017" cy="2392883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7EC7E8F6-8C52-411A-A4B9-BAF34069F2A8}"/>
              </a:ext>
            </a:extLst>
          </p:cNvPr>
          <p:cNvSpPr txBox="1"/>
          <p:nvPr/>
        </p:nvSpPr>
        <p:spPr>
          <a:xfrm>
            <a:off x="814563" y="1453626"/>
            <a:ext cx="4629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dirty="0"/>
              <a:t>Two laser target with distance 2-3 m;</a:t>
            </a:r>
            <a:endParaRPr lang="zh-CN" altLang="en-US" sz="2000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630C7D69-6A93-4C30-8DFE-C09B1202D80D}"/>
              </a:ext>
            </a:extLst>
          </p:cNvPr>
          <p:cNvSpPr txBox="1"/>
          <p:nvPr/>
        </p:nvSpPr>
        <p:spPr>
          <a:xfrm>
            <a:off x="1073525" y="3074309"/>
            <a:ext cx="161614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Laser target 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F373C1C0-A018-4E6A-8657-A5B06D19A9CC}"/>
              </a:ext>
            </a:extLst>
          </p:cNvPr>
          <p:cNvSpPr txBox="1"/>
          <p:nvPr/>
        </p:nvSpPr>
        <p:spPr>
          <a:xfrm>
            <a:off x="2753753" y="3074309"/>
            <a:ext cx="1616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Laser target 2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A2175FFE-79C2-4939-A033-195046A12E9C}"/>
              </a:ext>
            </a:extLst>
          </p:cNvPr>
          <p:cNvSpPr/>
          <p:nvPr/>
        </p:nvSpPr>
        <p:spPr>
          <a:xfrm>
            <a:off x="2461387" y="334578"/>
            <a:ext cx="79047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/>
              <a:t>Installation location of Laser Alignment Targets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17026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5EFA7C5-5948-42EE-98DD-D7C6D36273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01"/>
          <a:stretch/>
        </p:blipFill>
        <p:spPr>
          <a:xfrm>
            <a:off x="568466" y="2689877"/>
            <a:ext cx="9993745" cy="4053164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80DF0B2-28A9-402A-857E-40A8E4350C1C}"/>
              </a:ext>
            </a:extLst>
          </p:cNvPr>
          <p:cNvSpPr/>
          <p:nvPr/>
        </p:nvSpPr>
        <p:spPr>
          <a:xfrm>
            <a:off x="2150567" y="906186"/>
            <a:ext cx="84786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/>
              <a:t>Some measured dimensions of the front end</a:t>
            </a:r>
            <a:endParaRPr lang="zh-CN" altLang="en-US" sz="3200" b="1" dirty="0"/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24118A0E-8A04-454D-8311-BE0CB2C60603}"/>
              </a:ext>
            </a:extLst>
          </p:cNvPr>
          <p:cNvCxnSpPr>
            <a:cxnSpLocks/>
          </p:cNvCxnSpPr>
          <p:nvPr/>
        </p:nvCxnSpPr>
        <p:spPr>
          <a:xfrm flipH="1">
            <a:off x="10705707" y="4657032"/>
            <a:ext cx="1006097" cy="10923"/>
          </a:xfrm>
          <a:prstGeom prst="straightConnector1">
            <a:avLst/>
          </a:prstGeom>
          <a:ln w="25400">
            <a:tailEnd type="stealt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EC67C9DC-0C13-4FFE-B2E4-60EFFDC83499}"/>
              </a:ext>
            </a:extLst>
          </p:cNvPr>
          <p:cNvSpPr txBox="1"/>
          <p:nvPr/>
        </p:nvSpPr>
        <p:spPr>
          <a:xfrm>
            <a:off x="10944520" y="4298623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92D050"/>
                </a:solidFill>
              </a:rPr>
              <a:t>laser</a:t>
            </a:r>
            <a:endParaRPr lang="zh-CN" altLang="en-US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2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6C51DA96-96CD-4C4F-9179-DD6B4A1C96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7" r="31485"/>
          <a:stretch/>
        </p:blipFill>
        <p:spPr>
          <a:xfrm>
            <a:off x="6203336" y="903274"/>
            <a:ext cx="4385535" cy="526401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5D11671-549B-4B3B-B807-C127568D64E6}"/>
              </a:ext>
            </a:extLst>
          </p:cNvPr>
          <p:cNvSpPr txBox="1"/>
          <p:nvPr/>
        </p:nvSpPr>
        <p:spPr>
          <a:xfrm>
            <a:off x="9954255" y="4255876"/>
            <a:ext cx="169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Movable target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0FBB8E3-FE03-4B31-92E8-60459AFEF132}"/>
              </a:ext>
            </a:extLst>
          </p:cNvPr>
          <p:cNvSpPr txBox="1"/>
          <p:nvPr/>
        </p:nvSpPr>
        <p:spPr>
          <a:xfrm>
            <a:off x="5000561" y="4255876"/>
            <a:ext cx="187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Camera with lens</a:t>
            </a:r>
            <a:endParaRPr lang="zh-CN" altLang="en-US" dirty="0"/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C678D810-23E7-4E70-96F8-2C39EE0E3BD7}"/>
              </a:ext>
            </a:extLst>
          </p:cNvPr>
          <p:cNvCxnSpPr>
            <a:cxnSpLocks/>
          </p:cNvCxnSpPr>
          <p:nvPr/>
        </p:nvCxnSpPr>
        <p:spPr>
          <a:xfrm>
            <a:off x="5988200" y="4603160"/>
            <a:ext cx="915422" cy="47600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673E7205-688D-466A-A073-85AF504E740D}"/>
              </a:ext>
            </a:extLst>
          </p:cNvPr>
          <p:cNvCxnSpPr>
            <a:cxnSpLocks/>
          </p:cNvCxnSpPr>
          <p:nvPr/>
        </p:nvCxnSpPr>
        <p:spPr>
          <a:xfrm>
            <a:off x="5487725" y="3801916"/>
            <a:ext cx="2016657" cy="0"/>
          </a:xfrm>
          <a:prstGeom prst="straightConnector1">
            <a:avLst/>
          </a:prstGeom>
          <a:ln w="508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C4E89546-01EA-41EB-9F1A-988FEAF96931}"/>
              </a:ext>
            </a:extLst>
          </p:cNvPr>
          <p:cNvSpPr txBox="1"/>
          <p:nvPr/>
        </p:nvSpPr>
        <p:spPr>
          <a:xfrm>
            <a:off x="5462651" y="3432584"/>
            <a:ext cx="162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Laser</a:t>
            </a:r>
            <a:endParaRPr lang="zh-CN" alt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FDC402ED-18C7-448E-95D5-8010478E877B}"/>
              </a:ext>
            </a:extLst>
          </p:cNvPr>
          <p:cNvCxnSpPr>
            <a:cxnSpLocks/>
          </p:cNvCxnSpPr>
          <p:nvPr/>
        </p:nvCxnSpPr>
        <p:spPr>
          <a:xfrm flipH="1" flipV="1">
            <a:off x="9002597" y="4053525"/>
            <a:ext cx="951658" cy="38701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D0DAF6A0-DEB3-4FD2-8B57-376A493AA2D7}"/>
              </a:ext>
            </a:extLst>
          </p:cNvPr>
          <p:cNvSpPr txBox="1"/>
          <p:nvPr/>
        </p:nvSpPr>
        <p:spPr>
          <a:xfrm>
            <a:off x="10006994" y="1559811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motor</a:t>
            </a:r>
            <a:endParaRPr lang="zh-CN" altLang="en-US" dirty="0"/>
          </a:p>
        </p:txBody>
      </p: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BBAFCDDD-14DF-4451-815E-CA63B0299750}"/>
              </a:ext>
            </a:extLst>
          </p:cNvPr>
          <p:cNvCxnSpPr>
            <a:cxnSpLocks/>
          </p:cNvCxnSpPr>
          <p:nvPr/>
        </p:nvCxnSpPr>
        <p:spPr>
          <a:xfrm flipH="1" flipV="1">
            <a:off x="9009432" y="1735635"/>
            <a:ext cx="951658" cy="884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>
            <a:extLst>
              <a:ext uri="{FF2B5EF4-FFF2-40B4-BE49-F238E27FC236}">
                <a16:creationId xmlns:a16="http://schemas.microsoft.com/office/drawing/2014/main" id="{A9146240-72B1-4FDA-B151-63B06D1A9B3A}"/>
              </a:ext>
            </a:extLst>
          </p:cNvPr>
          <p:cNvSpPr txBox="1"/>
          <p:nvPr/>
        </p:nvSpPr>
        <p:spPr>
          <a:xfrm>
            <a:off x="440512" y="1554773"/>
            <a:ext cx="49396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/>
              <a:t>The target surface is placed at a </a:t>
            </a:r>
            <a:r>
              <a:rPr lang="en-US" altLang="zh-CN" b="1" dirty="0">
                <a:solidFill>
                  <a:srgbClr val="FF0000"/>
                </a:solidFill>
              </a:rPr>
              <a:t>45°</a:t>
            </a:r>
            <a:r>
              <a:rPr lang="en-US" altLang="zh-CN" dirty="0"/>
              <a:t> angle to the incident light.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/>
              <a:t>The center of the front surface will be placed at the </a:t>
            </a:r>
            <a:r>
              <a:rPr lang="en-US" altLang="zh-CN" b="1" dirty="0">
                <a:solidFill>
                  <a:srgbClr val="FF0000"/>
                </a:solidFill>
              </a:rPr>
              <a:t>geometric center </a:t>
            </a:r>
            <a:r>
              <a:rPr lang="en-US" altLang="zh-CN" dirty="0"/>
              <a:t>of the pipe.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/>
              <a:t>The observation window </a:t>
            </a:r>
            <a:r>
              <a:rPr lang="en-US" altLang="zh-CN" b="1" dirty="0">
                <a:solidFill>
                  <a:srgbClr val="FF0000"/>
                </a:solidFill>
              </a:rPr>
              <a:t>faces</a:t>
            </a:r>
            <a:r>
              <a:rPr lang="en-US" altLang="zh-CN" dirty="0"/>
              <a:t> the target surface.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/>
              <a:t>A camera with a lens will be used to observe the laser spot at the target.</a:t>
            </a:r>
          </a:p>
        </p:txBody>
      </p: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80C38A76-51FB-4641-A64F-22064101F217}"/>
              </a:ext>
            </a:extLst>
          </p:cNvPr>
          <p:cNvCxnSpPr>
            <a:cxnSpLocks/>
          </p:cNvCxnSpPr>
          <p:nvPr/>
        </p:nvCxnSpPr>
        <p:spPr>
          <a:xfrm flipH="1" flipV="1">
            <a:off x="8246397" y="4409653"/>
            <a:ext cx="642970" cy="133251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>
            <a:extLst>
              <a:ext uri="{FF2B5EF4-FFF2-40B4-BE49-F238E27FC236}">
                <a16:creationId xmlns:a16="http://schemas.microsoft.com/office/drawing/2014/main" id="{FF2165F8-6C75-4E25-B965-CBF5370E3A9A}"/>
              </a:ext>
            </a:extLst>
          </p:cNvPr>
          <p:cNvSpPr txBox="1"/>
          <p:nvPr/>
        </p:nvSpPr>
        <p:spPr>
          <a:xfrm>
            <a:off x="8246397" y="5770060"/>
            <a:ext cx="168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Quartz window</a:t>
            </a:r>
            <a:endParaRPr lang="zh-CN" altLang="en-US" dirty="0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E30FBF84-5D45-40E7-A96F-B89EE4A06C9E}"/>
              </a:ext>
            </a:extLst>
          </p:cNvPr>
          <p:cNvSpPr txBox="1"/>
          <p:nvPr/>
        </p:nvSpPr>
        <p:spPr>
          <a:xfrm>
            <a:off x="4289658" y="398328"/>
            <a:ext cx="33970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/>
              <a:t>Vacuum chamber</a:t>
            </a:r>
            <a:endParaRPr lang="zh-CN" altLang="en-US" sz="3200" dirty="0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142BB9CC-CB13-4A04-B0C9-A0346E35B096}"/>
              </a:ext>
            </a:extLst>
          </p:cNvPr>
          <p:cNvCxnSpPr/>
          <p:nvPr/>
        </p:nvCxnSpPr>
        <p:spPr>
          <a:xfrm>
            <a:off x="2732352" y="4898456"/>
            <a:ext cx="537328" cy="7185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D392E502-5F29-46FA-8443-0814F091222C}"/>
              </a:ext>
            </a:extLst>
          </p:cNvPr>
          <p:cNvCxnSpPr>
            <a:cxnSpLocks/>
          </p:cNvCxnSpPr>
          <p:nvPr/>
        </p:nvCxnSpPr>
        <p:spPr>
          <a:xfrm flipV="1">
            <a:off x="2261183" y="5261009"/>
            <a:ext cx="716437" cy="4996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CD08919-9E72-457A-ADC3-7D3957C4790C}"/>
              </a:ext>
            </a:extLst>
          </p:cNvPr>
          <p:cNvGrpSpPr/>
          <p:nvPr/>
        </p:nvGrpSpPr>
        <p:grpSpPr>
          <a:xfrm rot="19705446">
            <a:off x="1761561" y="5688975"/>
            <a:ext cx="641024" cy="335301"/>
            <a:chOff x="2347274" y="4967926"/>
            <a:chExt cx="641024" cy="335301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B3B02E8-0962-457A-A37C-858270E7C7E1}"/>
                </a:ext>
              </a:extLst>
            </p:cNvPr>
            <p:cNvSpPr/>
            <p:nvPr/>
          </p:nvSpPr>
          <p:spPr>
            <a:xfrm>
              <a:off x="2347274" y="4967926"/>
              <a:ext cx="320512" cy="3353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7E91B10-88D8-444C-8F8E-D63E416914BA}"/>
                </a:ext>
              </a:extLst>
            </p:cNvPr>
            <p:cNvSpPr/>
            <p:nvPr/>
          </p:nvSpPr>
          <p:spPr>
            <a:xfrm>
              <a:off x="2667786" y="5079167"/>
              <a:ext cx="320512" cy="1432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79F2483D-9D9C-4C9E-9651-8D2AF4283AEA}"/>
              </a:ext>
            </a:extLst>
          </p:cNvPr>
          <p:cNvCxnSpPr>
            <a:cxnSpLocks/>
          </p:cNvCxnSpPr>
          <p:nvPr/>
        </p:nvCxnSpPr>
        <p:spPr>
          <a:xfrm>
            <a:off x="1535319" y="5260665"/>
            <a:ext cx="1442301" cy="0"/>
          </a:xfrm>
          <a:prstGeom prst="straightConnector1">
            <a:avLst/>
          </a:prstGeom>
          <a:ln w="508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61B576DD-8E6B-405C-9B42-FFED495559D0}"/>
              </a:ext>
            </a:extLst>
          </p:cNvPr>
          <p:cNvSpPr txBox="1"/>
          <p:nvPr/>
        </p:nvSpPr>
        <p:spPr>
          <a:xfrm>
            <a:off x="1406602" y="4887663"/>
            <a:ext cx="162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Laser</a:t>
            </a:r>
            <a:endParaRPr lang="zh-CN" alt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805A25C-B141-413F-B387-FD8C9D549350}"/>
              </a:ext>
            </a:extLst>
          </p:cNvPr>
          <p:cNvSpPr txBox="1"/>
          <p:nvPr/>
        </p:nvSpPr>
        <p:spPr>
          <a:xfrm>
            <a:off x="2918498" y="4906336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Target</a:t>
            </a:r>
            <a:endParaRPr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D1309A6-7A48-4894-BB53-77AD9C0D3B12}"/>
              </a:ext>
            </a:extLst>
          </p:cNvPr>
          <p:cNvSpPr txBox="1"/>
          <p:nvPr/>
        </p:nvSpPr>
        <p:spPr>
          <a:xfrm>
            <a:off x="2009110" y="4218149"/>
            <a:ext cx="107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Top view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4273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SOLIDWORKS Premium 2018 x64 版 - [激光靶室装配体 *]">
            <a:extLst>
              <a:ext uri="{FF2B5EF4-FFF2-40B4-BE49-F238E27FC236}">
                <a16:creationId xmlns:a16="http://schemas.microsoft.com/office/drawing/2014/main" id="{1179588D-4076-44CC-ABF3-569127D634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6" t="28738" r="27378" b="8219"/>
          <a:stretch/>
        </p:blipFill>
        <p:spPr>
          <a:xfrm>
            <a:off x="5895528" y="1187603"/>
            <a:ext cx="5587968" cy="538879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CDC625E0-285C-46A3-8F47-FE11E9FB5AB0}"/>
              </a:ext>
            </a:extLst>
          </p:cNvPr>
          <p:cNvSpPr txBox="1"/>
          <p:nvPr/>
        </p:nvSpPr>
        <p:spPr>
          <a:xfrm>
            <a:off x="4192552" y="281603"/>
            <a:ext cx="35557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/>
              <a:t>空天院最新</a:t>
            </a:r>
            <a:r>
              <a:rPr lang="en-US" altLang="zh-CN" sz="3200" dirty="0"/>
              <a:t>3D</a:t>
            </a:r>
            <a:r>
              <a:rPr lang="zh-CN" altLang="en-US" sz="3200" dirty="0"/>
              <a:t>出图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436D56E-582B-4D29-8D2D-8C51A568F2BE}"/>
              </a:ext>
            </a:extLst>
          </p:cNvPr>
          <p:cNvSpPr txBox="1"/>
          <p:nvPr/>
        </p:nvSpPr>
        <p:spPr>
          <a:xfrm>
            <a:off x="222594" y="1956620"/>
            <a:ext cx="558796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材料</a:t>
            </a:r>
            <a:r>
              <a:rPr lang="zh-CN" altLang="en-US" sz="2400" dirty="0"/>
              <a:t>：</a:t>
            </a:r>
            <a:r>
              <a:rPr lang="en-US" altLang="zh-CN" sz="2400" dirty="0"/>
              <a:t>304</a:t>
            </a:r>
            <a:r>
              <a:rPr lang="zh-CN" altLang="en-US" sz="2400" dirty="0"/>
              <a:t>？</a:t>
            </a:r>
            <a:r>
              <a:rPr lang="en-US" altLang="zh-CN" sz="2400" dirty="0"/>
              <a:t>316</a:t>
            </a:r>
            <a:r>
              <a:rPr lang="zh-CN" altLang="en-US" sz="2400" dirty="0"/>
              <a:t>？</a:t>
            </a:r>
            <a:endParaRPr lang="en-US" altLang="zh-CN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磁导率</a:t>
            </a:r>
            <a:r>
              <a:rPr lang="zh-CN" altLang="en-US" sz="2400" dirty="0"/>
              <a:t>：</a:t>
            </a:r>
            <a:r>
              <a:rPr lang="en-US" altLang="zh-CN" sz="2400" dirty="0"/>
              <a:t>1.1</a:t>
            </a:r>
            <a:r>
              <a:rPr lang="zh-CN" altLang="en-US" sz="2400" dirty="0"/>
              <a:t>？</a:t>
            </a:r>
            <a:endParaRPr lang="en-US" altLang="zh-CN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真空室法兰标准</a:t>
            </a:r>
            <a:r>
              <a:rPr lang="zh-CN" altLang="en-US" sz="2400" dirty="0"/>
              <a:t>：</a:t>
            </a:r>
            <a:r>
              <a:rPr lang="en-US" altLang="zh-CN" sz="2400" dirty="0"/>
              <a:t>BEPCII</a:t>
            </a:r>
            <a:r>
              <a:rPr lang="zh-CN" altLang="en-US" sz="2400" dirty="0"/>
              <a:t>标准</a:t>
            </a:r>
            <a:endParaRPr lang="en-US" altLang="zh-CN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法兰接口</a:t>
            </a:r>
            <a:r>
              <a:rPr lang="zh-CN" altLang="en-US" sz="2400" dirty="0"/>
              <a:t>：固定？松套？</a:t>
            </a:r>
            <a:endParaRPr lang="en-US" altLang="zh-CN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靶标座</a:t>
            </a:r>
            <a:r>
              <a:rPr lang="zh-CN" altLang="en-US" sz="2400" dirty="0"/>
              <a:t>：图纸，位置。</a:t>
            </a:r>
            <a:endParaRPr lang="en-US" altLang="zh-CN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准直</a:t>
            </a:r>
            <a:r>
              <a:rPr lang="zh-CN" altLang="en-US" sz="2400" dirty="0"/>
              <a:t>：没有精确图纸以及坐标。只准直横向，忽略纵向？</a:t>
            </a:r>
            <a:endParaRPr lang="en-US" altLang="zh-CN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末端窗口标准：</a:t>
            </a:r>
            <a:r>
              <a:rPr lang="en-US" altLang="zh-CN" sz="2400" dirty="0"/>
              <a:t>BEPCII</a:t>
            </a:r>
            <a:r>
              <a:rPr lang="zh-CN" altLang="en-US" sz="2400" dirty="0"/>
              <a:t>标准？</a:t>
            </a:r>
            <a:endParaRPr lang="en-US" altLang="zh-CN" sz="2400" dirty="0"/>
          </a:p>
          <a:p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41085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A4E9899D-2CA5-429E-ABFF-898D7C84657B}"/>
              </a:ext>
            </a:extLst>
          </p:cNvPr>
          <p:cNvSpPr txBox="1"/>
          <p:nvPr/>
        </p:nvSpPr>
        <p:spPr>
          <a:xfrm>
            <a:off x="5203786" y="212912"/>
            <a:ext cx="1319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/>
              <a:t>Target</a:t>
            </a:r>
            <a:endParaRPr lang="zh-CN" altLang="en-US" sz="32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A553224-0E98-4D36-9D2D-866C14DBF668}"/>
              </a:ext>
            </a:extLst>
          </p:cNvPr>
          <p:cNvSpPr txBox="1"/>
          <p:nvPr/>
        </p:nvSpPr>
        <p:spPr>
          <a:xfrm>
            <a:off x="2667596" y="1086394"/>
            <a:ext cx="7582525" cy="4431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1</a:t>
            </a:r>
            <a:r>
              <a:rPr lang="zh-CN" altLang="en-US" sz="2000" b="1" dirty="0"/>
              <a:t>、</a:t>
            </a:r>
            <a:r>
              <a:rPr lang="en-US" altLang="zh-CN" sz="2000" b="1" dirty="0"/>
              <a:t>Material</a:t>
            </a:r>
          </a:p>
          <a:p>
            <a:pPr marL="285750" indent="74613">
              <a:buFont typeface="Wingdings" panose="05000000000000000000" pitchFamily="2" charset="2"/>
              <a:buChar char="Ø"/>
            </a:pPr>
            <a:r>
              <a:rPr lang="en-US" altLang="zh-CN" sz="2000" dirty="0"/>
              <a:t>Vacuum compatible; </a:t>
            </a:r>
          </a:p>
          <a:p>
            <a:pPr marL="285750" indent="-17463">
              <a:buFont typeface="Wingdings" panose="05000000000000000000" pitchFamily="2" charset="2"/>
              <a:buChar char="Ø"/>
            </a:pPr>
            <a:r>
              <a:rPr lang="en-US" altLang="zh-CN" sz="2000" dirty="0"/>
              <a:t>High diffuse reflectivity ; </a:t>
            </a:r>
          </a:p>
          <a:p>
            <a:pPr marL="285750" indent="-17463">
              <a:buFont typeface="Wingdings" panose="05000000000000000000" pitchFamily="2" charset="2"/>
              <a:buChar char="Ø"/>
            </a:pPr>
            <a:r>
              <a:rPr lang="en-US" altLang="zh-CN" sz="2000" dirty="0"/>
              <a:t>Thermal stability;</a:t>
            </a:r>
          </a:p>
          <a:p>
            <a:r>
              <a:rPr lang="en-US" altLang="zh-CN" sz="2000" b="1" dirty="0"/>
              <a:t>     Some choices</a:t>
            </a:r>
            <a:r>
              <a:rPr lang="zh-CN" altLang="en-US" sz="2000" b="1" dirty="0"/>
              <a:t>： </a:t>
            </a:r>
            <a:r>
              <a:rPr lang="en-US" altLang="zh-CN" sz="2000" dirty="0"/>
              <a:t>(1) white</a:t>
            </a:r>
            <a:r>
              <a:rPr lang="zh-CN" altLang="en-US" sz="2000" dirty="0"/>
              <a:t> </a:t>
            </a:r>
            <a:r>
              <a:rPr lang="en-US" altLang="zh-CN" sz="2000" dirty="0"/>
              <a:t>ceramic?</a:t>
            </a:r>
            <a:r>
              <a:rPr lang="zh-CN" altLang="en-US" sz="2000" dirty="0"/>
              <a:t>   </a:t>
            </a:r>
            <a:r>
              <a:rPr lang="en-US" altLang="zh-CN" sz="2000" dirty="0" err="1"/>
              <a:t>Al₂O</a:t>
            </a:r>
            <a:r>
              <a:rPr lang="en-US" altLang="zh-CN" sz="2000" dirty="0"/>
              <a:t>₃</a:t>
            </a:r>
            <a:r>
              <a:rPr lang="zh-CN" altLang="en-US" sz="2000" dirty="0"/>
              <a:t> </a:t>
            </a:r>
            <a:r>
              <a:rPr lang="en-US" altLang="zh-CN" sz="2000" dirty="0"/>
              <a:t>or</a:t>
            </a:r>
            <a:r>
              <a:rPr lang="zh-CN" altLang="en-US" sz="2000" dirty="0"/>
              <a:t> </a:t>
            </a:r>
            <a:r>
              <a:rPr lang="en-US" altLang="zh-CN" sz="2000" dirty="0" err="1"/>
              <a:t>ZrO</a:t>
            </a:r>
            <a:r>
              <a:rPr lang="en-US" altLang="zh-CN" sz="2000" dirty="0"/>
              <a:t>₂ .   </a:t>
            </a:r>
          </a:p>
          <a:p>
            <a:r>
              <a:rPr lang="en-US" altLang="zh-CN" sz="2000" dirty="0"/>
              <a:t>                                (2) Polytetrafluoroethylene (PTFE) ?</a:t>
            </a:r>
            <a:r>
              <a:rPr lang="zh-CN" altLang="en-US" sz="2000" dirty="0">
                <a:highlight>
                  <a:srgbClr val="FFFF00"/>
                </a:highlight>
              </a:rPr>
              <a:t>不耐辐射。</a:t>
            </a:r>
            <a:endParaRPr lang="en-US" altLang="zh-CN" sz="2000" dirty="0">
              <a:highlight>
                <a:srgbClr val="FFFF00"/>
              </a:highlight>
            </a:endParaRPr>
          </a:p>
          <a:p>
            <a:r>
              <a:rPr lang="en-US" altLang="zh-CN" sz="2000" b="1" dirty="0"/>
              <a:t>2</a:t>
            </a:r>
            <a:r>
              <a:rPr lang="zh-CN" altLang="en-US" sz="2000" b="1" dirty="0"/>
              <a:t>、</a:t>
            </a:r>
            <a:r>
              <a:rPr lang="en-US" altLang="zh-CN" sz="2000" b="1" dirty="0"/>
              <a:t>Size</a:t>
            </a:r>
          </a:p>
          <a:p>
            <a:r>
              <a:rPr lang="en-US" altLang="zh-CN" sz="2000" dirty="0"/>
              <a:t>     </a:t>
            </a:r>
            <a:r>
              <a:rPr lang="en-US" altLang="zh-CN" sz="2400" dirty="0"/>
              <a:t>50*50*0.1mm</a:t>
            </a:r>
            <a:r>
              <a:rPr lang="en-US" altLang="zh-CN" sz="2400" baseline="30000" dirty="0"/>
              <a:t>3</a:t>
            </a:r>
            <a:r>
              <a:rPr lang="en-US" altLang="zh-CN" sz="2400" dirty="0"/>
              <a:t>?</a:t>
            </a:r>
          </a:p>
          <a:p>
            <a:r>
              <a:rPr lang="en-US" altLang="zh-CN" sz="2000" b="1" dirty="0"/>
              <a:t>3</a:t>
            </a:r>
            <a:r>
              <a:rPr lang="zh-CN" altLang="en-US" sz="2000" b="1" dirty="0"/>
              <a:t>、</a:t>
            </a:r>
            <a:r>
              <a:rPr lang="en-US" altLang="zh-CN" sz="2000" b="1" dirty="0"/>
              <a:t>Scale mark</a:t>
            </a:r>
          </a:p>
          <a:p>
            <a:r>
              <a:rPr lang="en-US" altLang="zh-CN" sz="2000" dirty="0"/>
              <a:t>     Holes?  </a:t>
            </a:r>
            <a:r>
              <a:rPr lang="en-US" altLang="zh-CN" sz="2000" dirty="0" err="1"/>
              <a:t>Paiting</a:t>
            </a:r>
            <a:r>
              <a:rPr lang="en-US" altLang="zh-CN" sz="2000" dirty="0"/>
              <a:t> ? </a:t>
            </a:r>
            <a:r>
              <a:rPr lang="zh-CN" altLang="en-US" sz="2000" dirty="0">
                <a:highlight>
                  <a:srgbClr val="FFFF00"/>
                </a:highlight>
              </a:rPr>
              <a:t>镀钼。</a:t>
            </a:r>
            <a:endParaRPr lang="en-US" altLang="zh-CN" sz="2000" dirty="0">
              <a:highlight>
                <a:srgbClr val="FFFF00"/>
              </a:highlight>
            </a:endParaRPr>
          </a:p>
          <a:p>
            <a:r>
              <a:rPr lang="en-US" altLang="zh-CN" sz="2000" b="1" dirty="0"/>
              <a:t>4</a:t>
            </a:r>
            <a:r>
              <a:rPr lang="zh-CN" altLang="en-US" sz="2000" b="1" dirty="0"/>
              <a:t>、</a:t>
            </a:r>
            <a:r>
              <a:rPr lang="en-US" altLang="zh-CN" sz="2000" b="1" dirty="0"/>
              <a:t>Target movement repeatability</a:t>
            </a:r>
          </a:p>
          <a:p>
            <a:r>
              <a:rPr lang="en-US" altLang="zh-CN" sz="2000" dirty="0"/>
              <a:t>      &lt; 50um</a:t>
            </a:r>
          </a:p>
          <a:p>
            <a:r>
              <a:rPr lang="en-US" altLang="zh-CN" sz="2000" b="1" dirty="0"/>
              <a:t>5</a:t>
            </a:r>
            <a:r>
              <a:rPr lang="zh-CN" altLang="en-US" sz="2000" b="1" dirty="0"/>
              <a:t>、</a:t>
            </a:r>
            <a:r>
              <a:rPr lang="en-US" altLang="zh-CN" sz="2000" b="1" dirty="0"/>
              <a:t>Target angle deviation</a:t>
            </a:r>
          </a:p>
          <a:p>
            <a:r>
              <a:rPr lang="en-US" altLang="zh-CN" dirty="0"/>
              <a:t>       Rotation Angle &lt;</a:t>
            </a:r>
            <a:r>
              <a:rPr lang="zh-CN" altLang="zh-CN" dirty="0"/>
              <a:t>±</a:t>
            </a:r>
            <a:r>
              <a:rPr lang="en-US" altLang="zh-CN" dirty="0"/>
              <a:t>0.2</a:t>
            </a:r>
            <a:r>
              <a:rPr lang="zh-CN" altLang="zh-CN" dirty="0"/>
              <a:t>° ；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2245349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68EEE967-991C-4C02-9076-39BE31A1DC79}"/>
              </a:ext>
            </a:extLst>
          </p:cNvPr>
          <p:cNvSpPr txBox="1"/>
          <p:nvPr/>
        </p:nvSpPr>
        <p:spPr>
          <a:xfrm>
            <a:off x="4217194" y="276106"/>
            <a:ext cx="32928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/>
              <a:t>Imaging system</a:t>
            </a:r>
            <a:endParaRPr lang="zh-CN" altLang="en-US" sz="3600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B40D5366-AE2C-407A-A3DA-16925279C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9249" y="1781418"/>
            <a:ext cx="8275856" cy="433017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0EDD0879-D51D-40CF-83C2-22AB4CA8FD3F}"/>
              </a:ext>
            </a:extLst>
          </p:cNvPr>
          <p:cNvSpPr txBox="1"/>
          <p:nvPr/>
        </p:nvSpPr>
        <p:spPr>
          <a:xfrm>
            <a:off x="521806" y="1208764"/>
            <a:ext cx="4365298" cy="307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Camera:  </a:t>
            </a:r>
          </a:p>
          <a:p>
            <a:pPr indent="358775"/>
            <a:r>
              <a:rPr lang="en-US" altLang="zh-CN" sz="2000" dirty="0"/>
              <a:t>Basler acA1920-40gm (GIGE)</a:t>
            </a:r>
          </a:p>
          <a:p>
            <a:pPr indent="358775"/>
            <a:r>
              <a:rPr lang="en-US" altLang="zh-CN" dirty="0"/>
              <a:t>Sensor Size</a:t>
            </a:r>
            <a:r>
              <a:rPr lang="zh-CN" altLang="en-US" dirty="0"/>
              <a:t>：</a:t>
            </a:r>
            <a:r>
              <a:rPr lang="en-US" altLang="zh-CN" dirty="0"/>
              <a:t> 11.33 mm × 7.13 mm</a:t>
            </a:r>
          </a:p>
          <a:p>
            <a:pPr indent="358775"/>
            <a:r>
              <a:rPr lang="de-DE" altLang="zh-CN" dirty="0"/>
              <a:t>Pixel Size (H x V)</a:t>
            </a:r>
            <a:r>
              <a:rPr lang="zh-CN" altLang="en-US" dirty="0"/>
              <a:t> ： </a:t>
            </a:r>
            <a:r>
              <a:rPr lang="en-US" altLang="zh-CN" dirty="0"/>
              <a:t>5.86</a:t>
            </a:r>
            <a:r>
              <a:rPr lang="el-GR" altLang="zh-CN" dirty="0"/>
              <a:t> μm x </a:t>
            </a:r>
            <a:r>
              <a:rPr lang="en-US" altLang="zh-CN" dirty="0"/>
              <a:t>5.86</a:t>
            </a:r>
            <a:r>
              <a:rPr lang="el-GR" altLang="zh-CN" dirty="0"/>
              <a:t> μm</a:t>
            </a:r>
          </a:p>
          <a:p>
            <a:pPr indent="358775"/>
            <a:r>
              <a:rPr lang="en-US" altLang="zh-CN" dirty="0"/>
              <a:t>Resolution (H x V)</a:t>
            </a:r>
            <a:r>
              <a:rPr lang="zh-CN" altLang="en-US" dirty="0"/>
              <a:t>：</a:t>
            </a:r>
            <a:r>
              <a:rPr lang="fr-FR" altLang="zh-CN" dirty="0"/>
              <a:t>1920 px x 1200 px</a:t>
            </a:r>
          </a:p>
          <a:p>
            <a:pPr indent="358775"/>
            <a:r>
              <a:rPr lang="en-US" altLang="zh-CN" dirty="0"/>
              <a:t>Sensor Type</a:t>
            </a:r>
            <a:r>
              <a:rPr lang="zh-CN" altLang="en-US" dirty="0"/>
              <a:t>：</a:t>
            </a:r>
            <a:r>
              <a:rPr lang="en-US" altLang="zh-CN" dirty="0"/>
              <a:t>CMOS</a:t>
            </a:r>
          </a:p>
          <a:p>
            <a:r>
              <a:rPr lang="en-US" altLang="zh-CN" sz="2400" b="1" dirty="0"/>
              <a:t>Lens</a:t>
            </a:r>
            <a:r>
              <a:rPr lang="zh-CN" altLang="en-US" sz="2400" b="1" dirty="0"/>
              <a:t>：</a:t>
            </a:r>
            <a:endParaRPr lang="en-US" altLang="zh-CN" sz="2400" b="1" dirty="0"/>
          </a:p>
          <a:p>
            <a:pPr indent="358775"/>
            <a:r>
              <a:rPr lang="en-US" altLang="zh-CN" dirty="0"/>
              <a:t>Focal length :  ~ 35mm</a:t>
            </a:r>
          </a:p>
          <a:p>
            <a:pPr indent="358775"/>
            <a:r>
              <a:rPr lang="en-US" altLang="zh-CN" dirty="0"/>
              <a:t>Working distance:  200mm</a:t>
            </a:r>
          </a:p>
          <a:p>
            <a:pPr indent="358775"/>
            <a:r>
              <a:rPr lang="en-US" altLang="zh-CN" dirty="0"/>
              <a:t>Demagnification:  ~ 1/5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6014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704A6992-75BE-4CF9-AB2E-F2EC2A428B71}"/>
              </a:ext>
            </a:extLst>
          </p:cNvPr>
          <p:cNvSpPr txBox="1"/>
          <p:nvPr/>
        </p:nvSpPr>
        <p:spPr>
          <a:xfrm>
            <a:off x="4468305" y="2215299"/>
            <a:ext cx="319510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dirty="0"/>
              <a:t>Thanks !</a:t>
            </a:r>
            <a:endParaRPr lang="zh-CN" altLang="en-US" sz="6600" dirty="0"/>
          </a:p>
        </p:txBody>
      </p:sp>
    </p:spTree>
    <p:extLst>
      <p:ext uri="{BB962C8B-B14F-4D97-AF65-F5344CB8AC3E}">
        <p14:creationId xmlns:p14="http://schemas.microsoft.com/office/powerpoint/2010/main" val="2441737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324</Words>
  <Application>Microsoft Office PowerPoint</Application>
  <PresentationFormat>宽屏</PresentationFormat>
  <Paragraphs>59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4" baseType="lpstr">
      <vt:lpstr>等线</vt:lpstr>
      <vt:lpstr>等线 Light</vt:lpstr>
      <vt:lpstr>Arial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zdc</dc:creator>
  <cp:lastModifiedBy>zdc</cp:lastModifiedBy>
  <cp:revision>53</cp:revision>
  <dcterms:created xsi:type="dcterms:W3CDTF">2024-07-03T00:17:56Z</dcterms:created>
  <dcterms:modified xsi:type="dcterms:W3CDTF">2024-07-04T03:37:38Z</dcterms:modified>
</cp:coreProperties>
</file>