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232" r:id="rId2"/>
    <p:sldId id="1381" r:id="rId3"/>
    <p:sldId id="1382" r:id="rId4"/>
    <p:sldId id="1379" r:id="rId5"/>
    <p:sldId id="1383" r:id="rId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A249"/>
    <a:srgbClr val="0070C0"/>
    <a:srgbClr val="003399"/>
    <a:srgbClr val="4D8357"/>
    <a:srgbClr val="FDCC6D"/>
    <a:srgbClr val="E6E6E6"/>
    <a:srgbClr val="FFFFFF"/>
    <a:srgbClr val="005800"/>
    <a:srgbClr val="008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522" autoAdjust="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87" d="100"/>
          <a:sy n="87" d="100"/>
        </p:scale>
        <p:origin x="35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2024/7/4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0B2B-8DAF-4635-9F01-0B9C458933E3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latin typeface="Arial" panose="020B0604020202020204" pitchFamily="34" charset="0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315D-5845-4E10-96EE-900B6420E4E9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l">
              <a:defRPr sz="3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D2C3-E4EE-4507-8B92-8AE7B7B616F4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CE2C9-0858-40D0-852F-2215466EB8FC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E11B-FB15-1F21-D4C4-AFD112C251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基于</a:t>
            </a:r>
            <a:r>
              <a:rPr lang="en-US" altLang="zh-CN" sz="4400" dirty="0"/>
              <a:t>BEPCII</a:t>
            </a:r>
            <a:r>
              <a:rPr lang="zh-CN" altLang="en-US" sz="4400"/>
              <a:t>的</a:t>
            </a:r>
            <a:r>
              <a:rPr lang="en-US" altLang="zh-CN" sz="4400" dirty="0"/>
              <a:t>Compton</a:t>
            </a:r>
            <a:r>
              <a:rPr lang="zh-CN" altLang="en-US" sz="4400"/>
              <a:t>极化仪</a:t>
            </a:r>
            <a:br>
              <a:rPr lang="en-HK" altLang="zh-CN" sz="4400"/>
            </a:br>
            <a:r>
              <a:rPr lang="zh-CN" altLang="en-HK" sz="4400"/>
              <a:t>总体进展</a:t>
            </a:r>
            <a:r>
              <a:rPr lang="zh-CN" altLang="en-US" sz="4400"/>
              <a:t>和近期工作计划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EE2D5-5D0E-9E09-6788-84C4AC0F8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456" y="3861048"/>
            <a:ext cx="9433048" cy="1152128"/>
          </a:xfrm>
        </p:spPr>
        <p:txBody>
          <a:bodyPr>
            <a:normAutofit lnSpcReduction="10000"/>
          </a:bodyPr>
          <a:lstStyle/>
          <a:p>
            <a:r>
              <a:rPr lang="zh-CN" altLang="en-HK"/>
              <a:t>段哲</a:t>
            </a:r>
            <a:endParaRPr lang="en-HK" altLang="zh-CN" dirty="0"/>
          </a:p>
          <a:p>
            <a:r>
              <a:rPr lang="en-US" dirty="0"/>
              <a:t>2024. 0</a:t>
            </a:r>
            <a:r>
              <a:rPr lang="en-US" altLang="zh-CN" dirty="0"/>
              <a:t>7</a:t>
            </a:r>
            <a:r>
              <a:rPr lang="en-US" dirty="0"/>
              <a:t>. </a:t>
            </a:r>
            <a:r>
              <a:rPr lang="en-US" altLang="zh-CN" dirty="0"/>
              <a:t>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7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F817-CE47-9A8D-48BC-29A7221E9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61"/>
            <a:ext cx="11247040" cy="4840303"/>
          </a:xfrm>
        </p:spPr>
        <p:txBody>
          <a:bodyPr/>
          <a:lstStyle/>
          <a:p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时间确认：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号激光靶到货，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号之前石英窗、法兰设备就绪。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号前，给机械明确石英窗长度尺寸等参数。</a:t>
            </a:r>
            <a:r>
              <a:rPr lang="en-HK">
                <a:effectLst/>
              </a:rPr>
              <a:t> </a:t>
            </a:r>
          </a:p>
          <a:p>
            <a:pPr lvl="1"/>
            <a:r>
              <a:rPr lang="en-HK" sz="1800">
                <a:latin typeface="SimSun" panose="02010600030101010101" pitchFamily="2" charset="-122"/>
                <a:ea typeface="SimSun" panose="02010600030101010101" pitchFamily="2" charset="-122"/>
              </a:rPr>
              <a:t>初步考虑暂不安装屏蔽棚屋内的石英窗</a:t>
            </a:r>
          </a:p>
          <a:p>
            <a:pPr lvl="2"/>
            <a:r>
              <a:rPr lang="en-HK" sz="1800">
                <a:latin typeface="SimSun" panose="02010600030101010101" pitchFamily="2" charset="-122"/>
                <a:ea typeface="SimSun" panose="02010600030101010101" pitchFamily="2" charset="-122"/>
              </a:rPr>
              <a:t>石英窗厚度</a:t>
            </a:r>
            <a:r>
              <a:rPr lang="en-US" altLang="zh-CN" sz="1800">
                <a:latin typeface="SimSun" panose="02010600030101010101" pitchFamily="2" charset="-122"/>
                <a:ea typeface="SimSun" panose="02010600030101010101" pitchFamily="2" charset="-122"/>
              </a:rPr>
              <a:t>~5mm</a:t>
            </a:r>
            <a:r>
              <a:rPr lang="zh-CN" altLang="en-US" sz="1800">
                <a:latin typeface="SimSun" panose="02010600030101010101" pitchFamily="2" charset="-122"/>
                <a:ea typeface="SimSun" panose="02010600030101010101" pitchFamily="2" charset="-122"/>
              </a:rPr>
              <a:t>量级，比</a:t>
            </a:r>
            <a:r>
              <a:rPr lang="en-US" altLang="zh-CN" sz="1800">
                <a:latin typeface="SimSun" panose="02010600030101010101" pitchFamily="2" charset="-122"/>
                <a:ea typeface="SimSun" panose="02010600030101010101" pitchFamily="2" charset="-122"/>
              </a:rPr>
              <a:t>Be</a:t>
            </a:r>
            <a:r>
              <a:rPr lang="zh-CN" altLang="en-US" sz="1800">
                <a:latin typeface="SimSun" panose="02010600030101010101" pitchFamily="2" charset="-122"/>
                <a:ea typeface="SimSun" panose="02010600030101010101" pitchFamily="2" charset="-122"/>
              </a:rPr>
              <a:t>窗（</a:t>
            </a:r>
            <a:r>
              <a:rPr lang="en-US" altLang="zh-CN" sz="1800">
                <a:latin typeface="SimSun" panose="02010600030101010101" pitchFamily="2" charset="-122"/>
                <a:ea typeface="SimSun" panose="02010600030101010101" pitchFamily="2" charset="-122"/>
              </a:rPr>
              <a:t>0.25mm</a:t>
            </a:r>
            <a:r>
              <a:rPr lang="zh-CN" altLang="en-US" sz="1800">
                <a:latin typeface="SimSun" panose="02010600030101010101" pitchFamily="2" charset="-122"/>
                <a:ea typeface="SimSun" panose="02010600030101010101" pitchFamily="2" charset="-122"/>
              </a:rPr>
              <a:t>厚得多）</a:t>
            </a:r>
            <a:endParaRPr lang="en-HK" altLang="zh-CN" sz="180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/>
            <a:r>
              <a:rPr lang="zh-CN" altLang="en-US" sz="1800">
                <a:latin typeface="SimSun" panose="02010600030101010101" pitchFamily="2" charset="-122"/>
                <a:ea typeface="SimSun" panose="02010600030101010101" pitchFamily="2" charset="-122"/>
              </a:rPr>
              <a:t>担心屏蔽棚屋内的石英窗，使</a:t>
            </a:r>
            <a:r>
              <a:rPr lang="en-US" altLang="zh-CN" sz="1800">
                <a:latin typeface="SimSun" panose="02010600030101010101" pitchFamily="2" charset="-122"/>
                <a:ea typeface="SimSun" panose="02010600030101010101" pitchFamily="2" charset="-122"/>
              </a:rPr>
              <a:t>gamma</a:t>
            </a:r>
            <a:r>
              <a:rPr lang="zh-CN" altLang="en-US" sz="1800">
                <a:latin typeface="SimSun" panose="02010600030101010101" pitchFamily="2" charset="-122"/>
                <a:ea typeface="SimSun" panose="02010600030101010101" pitchFamily="2" charset="-122"/>
              </a:rPr>
              <a:t>提前转换为</a:t>
            </a:r>
            <a:r>
              <a:rPr lang="en-US" altLang="zh-CN" sz="1800">
                <a:latin typeface="SimSun" panose="02010600030101010101" pitchFamily="2" charset="-122"/>
                <a:ea typeface="SimSun" panose="02010600030101010101" pitchFamily="2" charset="-122"/>
              </a:rPr>
              <a:t>e+/e-</a:t>
            </a:r>
            <a:r>
              <a:rPr lang="zh-CN" altLang="en-US" sz="1800">
                <a:latin typeface="SimSun" panose="02010600030101010101" pitchFamily="2" charset="-122"/>
                <a:ea typeface="SimSun" panose="02010600030101010101" pitchFamily="2" charset="-122"/>
              </a:rPr>
              <a:t>，影响分辨（待模拟确认）</a:t>
            </a:r>
            <a:endParaRPr lang="en-HK" altLang="zh-CN" sz="180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14400" lvl="2" indent="0">
              <a:buNone/>
            </a:pPr>
            <a:endParaRPr lang="en-HK" altLang="zh-CN" sz="1800"/>
          </a:p>
          <a:p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第一个激光靶下游的设备影响光子吸收器拆装，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号停机后去现场看，确定是什么元件并现场测量尺寸。</a:t>
            </a:r>
            <a:endParaRPr lang="en-HK" altLang="zh-CN" sz="180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/>
            <a:r>
              <a:rPr lang="zh-CN" altLang="en-US" sz="2000">
                <a:ea typeface="SimSun" panose="02010600030101010101" pitchFamily="2" charset="-122"/>
                <a:cs typeface="Times New Roman" panose="02020603050405020304" pitchFamily="18" charset="0"/>
              </a:rPr>
              <a:t>确认为挡</a:t>
            </a:r>
            <a:r>
              <a:rPr lang="zh-CN" altLang="en-HK" sz="2000">
                <a:ea typeface="SimSun" panose="02010600030101010101" pitchFamily="2" charset="-122"/>
                <a:cs typeface="Times New Roman" panose="02020603050405020304" pitchFamily="18" charset="0"/>
              </a:rPr>
              <a:t>光器</a:t>
            </a:r>
            <a:r>
              <a:rPr lang="zh-CN" altLang="en-US" sz="2000">
                <a:ea typeface="SimSun" panose="02010600030101010101" pitchFamily="2" charset="-122"/>
                <a:cs typeface="Times New Roman" panose="02020603050405020304" pitchFamily="18" charset="0"/>
              </a:rPr>
              <a:t>，尺寸还没有测量</a:t>
            </a:r>
            <a:r>
              <a:rPr lang="en-HK" sz="2000">
                <a:effectLst/>
              </a:rPr>
              <a:t> </a:t>
            </a:r>
          </a:p>
          <a:p>
            <a:endParaRPr lang="en-HK" altLang="zh-CN" sz="180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请韩老师联系多学科中心相关同事，</a:t>
            </a:r>
            <a:endParaRPr lang="en-HK" altLang="zh-CN" sz="180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同李琦老师交接束线真空设备及控制系统</a:t>
            </a:r>
            <a:r>
              <a:rPr lang="en-HK" sz="1600">
                <a:effectLst/>
              </a:rPr>
              <a:t> </a:t>
            </a:r>
            <a:r>
              <a:rPr lang="zh-CN" altLang="en-US" sz="1600">
                <a:effectLst/>
              </a:rPr>
              <a:t> ？？</a:t>
            </a:r>
            <a:endParaRPr lang="en-HK" altLang="zh-CN" sz="1600">
              <a:effectLst/>
            </a:endParaRPr>
          </a:p>
          <a:p>
            <a:pPr marL="0" indent="0">
              <a:buNone/>
            </a:pPr>
            <a:endParaRPr lang="en-HK" sz="2400">
              <a:effectLst/>
            </a:endParaRPr>
          </a:p>
          <a:p>
            <a:pPr lvl="1"/>
            <a:endParaRPr lang="en-HK"/>
          </a:p>
          <a:p>
            <a:pPr lvl="2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5FD2BD-019F-ED15-AE01-BD5D587CC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上次会议遗留问题及回应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CD53B-96C9-D625-BA98-E6FE2AA8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F7C15-9688-638A-A4A2-63F65871B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992" y="4005801"/>
            <a:ext cx="1925558" cy="2564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5D7B2F-20F5-26BC-BC43-48EE14F3B4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292" y="4006477"/>
            <a:ext cx="3379663" cy="253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F817-CE47-9A8D-48BC-29A7221E9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61"/>
            <a:ext cx="11247040" cy="54292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雷革老师问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 激光定标靶控制是否由控制系统来做，</a:t>
            </a:r>
            <a:endParaRPr lang="en-HK" altLang="zh-CN" sz="20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祝德充：如果需要接入</a:t>
            </a:r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epics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，建议由控制系统来做。会后讨论</a:t>
            </a:r>
            <a:endParaRPr lang="en-HK" altLang="zh-CN" sz="20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HK" altLang="zh-CN" sz="200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sz="200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激光靶的标定和准直需要定方案和排任务时间。</a:t>
            </a:r>
            <a:r>
              <a:rPr lang="en-HK" sz="2000"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  <a:p>
            <a:pPr lvl="1" algn="just"/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HK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日，请门玲鸰老师去</a:t>
            </a:r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4W2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屏蔽门处看了一下现场情况，近期联系董岚老师讨论准直排期</a:t>
            </a:r>
            <a:endParaRPr lang="en-HK" altLang="zh-CN" sz="20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zh-CN" altLang="en-US" sz="2000" kern="10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标定和准直精度，同激光靶的方案有关（漫反射还是镜面反射），待确认</a:t>
            </a:r>
            <a:endParaRPr lang="en-HK" altLang="zh-CN" sz="2000" kern="10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HK" sz="24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因光束线安装年代久远，需要校核刀口法兰标准，或者拆某些法兰做密封检漏实验。确保新旧设备间真空顺利密封。</a:t>
            </a:r>
            <a:r>
              <a:rPr lang="en-HK" sz="1600">
                <a:effectLst/>
              </a:rPr>
              <a:t> </a:t>
            </a:r>
            <a:endParaRPr lang="en-HK" sz="2400" kern="10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BII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期间应该用的</a:t>
            </a:r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KYKY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标准，李琦已经比对过不同的标准，现在的垫片尺寸应该可以封上。</a:t>
            </a:r>
            <a:endParaRPr lang="en-HK" altLang="zh-CN" sz="20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李琦、王建力：法兰都</a:t>
            </a:r>
            <a:r>
              <a:rPr lang="zh-CN" altLang="en-HK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BII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旧的来做。</a:t>
            </a:r>
            <a:endParaRPr lang="en-HK" altLang="zh-CN" sz="20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zh-CN" altLang="en-HK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所有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法兰接口按</a:t>
            </a:r>
            <a:r>
              <a:rPr lang="en-US" altLang="zh-CN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BII</a:t>
            </a:r>
            <a:r>
              <a:rPr lang="zh-CN" altLang="en-US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图册加工</a:t>
            </a:r>
            <a:endParaRPr lang="en-HK" altLang="zh-CN" sz="2000" kern="100"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en-HK" sz="2400" kern="10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sz="1800"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sz="180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号停机后，测量隧道内下游末端到锯齿墙的距离，提供给孙献静老师磁铁参数包括积分场强等，请孙老师开始磁铁方案设计。</a:t>
            </a:r>
            <a:r>
              <a:rPr lang="en-HK" sz="1600">
                <a:effectLst/>
              </a:rPr>
              <a:t> </a:t>
            </a:r>
          </a:p>
          <a:p>
            <a:pPr lvl="1" algn="just"/>
            <a:r>
              <a:rPr lang="en-HK" sz="2000" kern="100"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会后讨论</a:t>
            </a:r>
            <a:endParaRPr lang="en-HK" sz="2000" kern="100"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endParaRPr lang="en-HK" sz="2000">
              <a:effectLst/>
            </a:endParaRPr>
          </a:p>
          <a:p>
            <a:pPr lvl="1"/>
            <a:endParaRPr lang="en-HK"/>
          </a:p>
          <a:p>
            <a:pPr lvl="2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5FD2BD-019F-ED15-AE01-BD5D587CC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上次会议遗留问题及回应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CD53B-96C9-D625-BA98-E6FE2AA8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03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C3DB42-179C-BD00-08E2-3132E5AC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8" y="1114192"/>
            <a:ext cx="11103024" cy="23591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日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-3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日下隧道进行了实地测量、更新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CAD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模型（详见周宁闯报告）</a:t>
            </a:r>
            <a:endParaRPr lang="en-HK" altLang="zh-CN" sz="240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激光定标靶的初步设计（详见祝德充报告），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日同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Aurelien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Martens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IJCLab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）进行了讨论</a:t>
            </a:r>
            <a:endParaRPr lang="en-HK" altLang="zh-CN" sz="240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日唐光毅、梁志均、段哲一起讨论了</a:t>
            </a:r>
            <a:r>
              <a:rPr lang="en-US" altLang="zh-CN" sz="2400">
                <a:latin typeface="SimSun" panose="02010600030101010101" pitchFamily="2" charset="-122"/>
                <a:ea typeface="SimSun" panose="02010600030101010101" pitchFamily="2" charset="-122"/>
              </a:rPr>
              <a:t>Monte-Carlo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模拟进展，需要更新数据重建和拟合</a:t>
            </a:r>
            <a:endParaRPr lang="en-HK" altLang="zh-CN" sz="240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HK" sz="2400">
                <a:latin typeface="SimSun" panose="02010600030101010101" pitchFamily="2" charset="-122"/>
                <a:ea typeface="SimSun" panose="02010600030101010101" pitchFamily="2" charset="-122"/>
              </a:rPr>
              <a:t>下面</a:t>
            </a:r>
            <a:r>
              <a:rPr lang="zh-CN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为张月雷提供的相关隧道安装计划 （和周、王、祝讨论，给张月雷的工作联系单）</a:t>
            </a:r>
            <a:endParaRPr lang="en-HK" altLang="zh-CN" sz="240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218DE5-15DE-C06E-0F38-4CBB45BF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总体进展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228D7-F3C4-4367-3F1D-92CBE59F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4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73367F-66D7-DC3E-977C-839AA2AED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3933056"/>
            <a:ext cx="10719759" cy="26340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E8EB8C-3F62-BECC-E736-0E96AC0BC7A6}"/>
              </a:ext>
            </a:extLst>
          </p:cNvPr>
          <p:cNvSpPr txBox="1"/>
          <p:nvPr/>
        </p:nvSpPr>
        <p:spPr>
          <a:xfrm>
            <a:off x="2063552" y="3562034"/>
            <a:ext cx="9135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先拆</a:t>
            </a:r>
            <a:r>
              <a:rPr lang="zh-CN" altLang="en-US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 留出空间， 换</a:t>
            </a:r>
            <a:r>
              <a:rPr lang="en-US" altLang="zh-CN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R4O-6</a:t>
            </a:r>
            <a:r>
              <a:rPr lang="zh-CN" altLang="en-US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光子吸收器，再装激光靶。 这里的分工需要找韩、张核实（）</a:t>
            </a:r>
            <a:endParaRPr lang="en-US">
              <a:highlight>
                <a:srgbClr val="FFFF0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019D35-4B46-1E8B-8ED8-2BB977268545}"/>
              </a:ext>
            </a:extLst>
          </p:cNvPr>
          <p:cNvCxnSpPr/>
          <p:nvPr/>
        </p:nvCxnSpPr>
        <p:spPr>
          <a:xfrm flipH="1">
            <a:off x="3503712" y="4062563"/>
            <a:ext cx="792088" cy="590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1F13FBA-74AE-15CB-1123-F3C44B9A41DF}"/>
              </a:ext>
            </a:extLst>
          </p:cNvPr>
          <p:cNvSpPr txBox="1"/>
          <p:nvPr/>
        </p:nvSpPr>
        <p:spPr>
          <a:xfrm>
            <a:off x="4218810" y="4254467"/>
            <a:ext cx="352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FF00"/>
                </a:highlight>
              </a:rPr>
              <a:t>激光靶提前布线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245F6B-75EB-451F-D9EE-4F40B69A71CB}"/>
              </a:ext>
            </a:extLst>
          </p:cNvPr>
          <p:cNvSpPr txBox="1"/>
          <p:nvPr/>
        </p:nvSpPr>
        <p:spPr>
          <a:xfrm>
            <a:off x="3111070" y="4963794"/>
            <a:ext cx="3528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FF00"/>
                </a:highlight>
              </a:rPr>
              <a:t>束线真空盒准直和准直组提前沟通</a:t>
            </a:r>
            <a:r>
              <a:rPr lang="zh-CN" altLang="en-US">
                <a:highlight>
                  <a:srgbClr val="FFFF00"/>
                </a:highlight>
              </a:rPr>
              <a:t>，如开展，则提前进行</a:t>
            </a:r>
            <a:endParaRPr lang="en-US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9232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94411-2517-9441-8D34-EC23712C8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5</a:t>
            </a:fld>
            <a:endParaRPr lang="zh-CN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0C0AC-CEEC-5380-1399-21FBBD840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6697"/>
            <a:ext cx="12152200" cy="505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3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96480</TotalTime>
  <Words>538</Words>
  <Application>Microsoft Macintosh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等线</vt:lpstr>
      <vt:lpstr>微软雅黑</vt:lpstr>
      <vt:lpstr>SimSun</vt:lpstr>
      <vt:lpstr>Arial</vt:lpstr>
      <vt:lpstr>Arial Black</vt:lpstr>
      <vt:lpstr>Calibri</vt:lpstr>
      <vt:lpstr>Wingdings</vt:lpstr>
      <vt:lpstr>Office 主题</vt:lpstr>
      <vt:lpstr>基于BEPCII的Compton极化仪 总体进展和近期工作计划</vt:lpstr>
      <vt:lpstr>上次会议遗留问题及回应</vt:lpstr>
      <vt:lpstr>上次会议遗留问题及回应</vt:lpstr>
      <vt:lpstr>总体进展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ZHE DUAN</cp:lastModifiedBy>
  <cp:revision>4825</cp:revision>
  <cp:lastPrinted>2022-11-06T05:19:21Z</cp:lastPrinted>
  <dcterms:created xsi:type="dcterms:W3CDTF">2012-09-04T11:33:36Z</dcterms:created>
  <dcterms:modified xsi:type="dcterms:W3CDTF">2024-07-04T09:00:06Z</dcterms:modified>
</cp:coreProperties>
</file>