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75" r:id="rId2"/>
    <p:sldId id="295" r:id="rId3"/>
    <p:sldId id="361" r:id="rId4"/>
    <p:sldId id="343" r:id="rId5"/>
    <p:sldId id="497" r:id="rId6"/>
    <p:sldId id="426" r:id="rId7"/>
    <p:sldId id="499" r:id="rId8"/>
    <p:sldId id="500" r:id="rId9"/>
    <p:sldId id="501" r:id="rId10"/>
    <p:sldId id="502" r:id="rId11"/>
    <p:sldId id="505" r:id="rId12"/>
    <p:sldId id="503" r:id="rId13"/>
    <p:sldId id="475" r:id="rId14"/>
    <p:sldId id="506" r:id="rId15"/>
    <p:sldId id="512" r:id="rId16"/>
    <p:sldId id="432" r:id="rId17"/>
    <p:sldId id="513" r:id="rId18"/>
    <p:sldId id="516" r:id="rId19"/>
    <p:sldId id="526" r:id="rId20"/>
    <p:sldId id="518" r:id="rId21"/>
    <p:sldId id="519" r:id="rId22"/>
    <p:sldId id="514" r:id="rId23"/>
    <p:sldId id="423" r:id="rId24"/>
    <p:sldId id="424" r:id="rId25"/>
    <p:sldId id="524" r:id="rId26"/>
    <p:sldId id="521" r:id="rId27"/>
    <p:sldId id="450" r:id="rId28"/>
    <p:sldId id="342" r:id="rId29"/>
    <p:sldId id="527" r:id="rId30"/>
    <p:sldId id="517" r:id="rId31"/>
    <p:sldId id="522" r:id="rId32"/>
    <p:sldId id="523" r:id="rId33"/>
    <p:sldId id="525" r:id="rId34"/>
    <p:sldId id="507" r:id="rId35"/>
    <p:sldId id="486" r:id="rId36"/>
    <p:sldId id="508" r:id="rId37"/>
    <p:sldId id="509" r:id="rId38"/>
    <p:sldId id="510" r:id="rId39"/>
    <p:sldId id="511" r:id="rId40"/>
  </p:sldIdLst>
  <p:sldSz cx="12192000" cy="6858000"/>
  <p:notesSz cx="6858000" cy="9144000"/>
  <p:embeddedFontLst>
    <p:embeddedFont>
      <p:font typeface="Cambria Math" panose="02040503050406030204" pitchFamily="18" charset="0"/>
      <p:regular r:id="rId4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5">
          <p15:clr>
            <a:srgbClr val="A4A3A4"/>
          </p15:clr>
        </p15:guide>
        <p15:guide id="2" pos="38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likenow" initials="i" lastIdx="19" clrIdx="0"/>
  <p:cmAuthor id="1" name="yuanxh" initials="y" lastIdx="5" clrIdx="1"/>
  <p:cmAuthor id="2" name="Xuhao Yuan" initials="XY" lastIdx="0" clrIdx="2"/>
  <p:cmAuthor id="4" name="yuanxuhao" initials="y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00FF"/>
    <a:srgbClr val="008F00"/>
    <a:srgbClr val="00FDFF"/>
    <a:srgbClr val="58D453"/>
    <a:srgbClr val="D883FF"/>
    <a:srgbClr val="9300FF"/>
    <a:srgbClr val="929000"/>
    <a:srgbClr val="FF40FF"/>
    <a:srgbClr val="FF0000"/>
    <a:srgbClr val="FF8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62" autoAdjust="0"/>
    <p:restoredTop sz="96327" autoAdjust="0"/>
  </p:normalViewPr>
  <p:slideViewPr>
    <p:cSldViewPr>
      <p:cViewPr varScale="1">
        <p:scale>
          <a:sx n="162" d="100"/>
          <a:sy n="162" d="100"/>
        </p:scale>
        <p:origin x="200" y="200"/>
      </p:cViewPr>
      <p:guideLst>
        <p:guide orient="horz" pos="2245"/>
        <p:guide pos="38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190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A54889-4327-4139-89D8-C5F350155EE1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F368C-2E6C-4BB8-ABD7-A2312A2B77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44FFC-99AF-474F-8E61-32CD326E6A18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BF028-500B-4132-95EE-C1A30E9AE0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CBF028-500B-4132-95EE-C1A30E9AE0A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332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-13846" y="-4345"/>
            <a:ext cx="1429326" cy="101082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2024/11/17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Xuhao Yuan, IHEP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rcRect t="-12118" b="10815"/>
          <a:stretch>
            <a:fillRect/>
          </a:stretch>
        </p:blipFill>
        <p:spPr>
          <a:xfrm>
            <a:off x="10617200" y="-129540"/>
            <a:ext cx="1574800" cy="11360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32444" y="105572"/>
            <a:ext cx="8284037" cy="803151"/>
          </a:xfrm>
        </p:spPr>
        <p:txBody>
          <a:bodyPr>
            <a:noAutofit/>
          </a:bodyPr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7328" y="6453339"/>
            <a:ext cx="2844800" cy="365125"/>
          </a:xfrm>
        </p:spPr>
        <p:txBody>
          <a:bodyPr/>
          <a:lstStyle/>
          <a:p>
            <a:r>
              <a:rPr lang="en-US" altLang="zh-CN"/>
              <a:t>2024/11/17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453339"/>
            <a:ext cx="3860800" cy="365125"/>
          </a:xfrm>
        </p:spPr>
        <p:txBody>
          <a:bodyPr/>
          <a:lstStyle/>
          <a:p>
            <a:r>
              <a:rPr lang="en-US" altLang="zh-CN" dirty="0"/>
              <a:t>Xuhao Yuan, IHEP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299872" y="6453339"/>
            <a:ext cx="28448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8" name="图片 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-13846" y="-4345"/>
            <a:ext cx="1429326" cy="10108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rcRect t="-12118" b="10815"/>
          <a:stretch>
            <a:fillRect/>
          </a:stretch>
        </p:blipFill>
        <p:spPr>
          <a:xfrm>
            <a:off x="10617200" y="-129540"/>
            <a:ext cx="1574800" cy="11360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0" y="64921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2024/11/17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525344"/>
            <a:ext cx="3860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Xuhao Yuan, IHEP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362549" y="64921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E6442-E66C-4AD6-B195-29684E9AB01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85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8.png"/><Relationship Id="rId7" Type="http://schemas.openxmlformats.org/officeDocument/2006/relationships/image" Target="../media/image8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4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7648" y="3068960"/>
            <a:ext cx="6222613" cy="864096"/>
          </a:xfrm>
        </p:spPr>
        <p:txBody>
          <a:bodyPr>
            <a:normAutofit/>
          </a:bodyPr>
          <a:lstStyle/>
          <a:p>
            <a:r>
              <a:rPr lang="en-US" b="1" dirty="0" err="1"/>
              <a:t>LHCb</a:t>
            </a:r>
            <a:r>
              <a:rPr lang="en-US" b="1" dirty="0"/>
              <a:t> Upgrade</a:t>
            </a:r>
            <a:r>
              <a:rPr lang="en-US" altLang="zh-CN" b="1" dirty="0"/>
              <a:t>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6311" y="4365105"/>
            <a:ext cx="7667411" cy="2088231"/>
          </a:xfrm>
        </p:spPr>
        <p:txBody>
          <a:bodyPr>
            <a:normAutofit fontScale="90000" lnSpcReduction="1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Xuhao Yuan (</a:t>
            </a:r>
            <a:r>
              <a:rPr lang="en-US" b="1" dirty="0" err="1">
                <a:solidFill>
                  <a:schemeClr val="tx1"/>
                </a:solidFill>
              </a:rPr>
              <a:t>袁煦昊</a:t>
            </a:r>
            <a:r>
              <a:rPr lang="en-US" b="1" dirty="0">
                <a:solidFill>
                  <a:schemeClr val="tx1"/>
                </a:solidFill>
              </a:rPr>
              <a:t>)</a:t>
            </a:r>
          </a:p>
          <a:p>
            <a:r>
              <a:rPr lang="en-US" altLang="zh-CN" b="1" dirty="0">
                <a:solidFill>
                  <a:schemeClr val="tx1"/>
                </a:solidFill>
              </a:rPr>
              <a:t>IHEP,</a:t>
            </a:r>
            <a:r>
              <a:rPr lang="zh-CN" altLang="en-US" b="1" dirty="0">
                <a:solidFill>
                  <a:schemeClr val="tx1"/>
                </a:solidFill>
              </a:rPr>
              <a:t> </a:t>
            </a:r>
            <a:r>
              <a:rPr lang="en-US" altLang="zh-CN" b="1" dirty="0">
                <a:solidFill>
                  <a:schemeClr val="tx1"/>
                </a:solidFill>
              </a:rPr>
              <a:t>CAS</a:t>
            </a:r>
            <a:r>
              <a:rPr lang="zh-CN" altLang="en-US" b="1" dirty="0">
                <a:solidFill>
                  <a:schemeClr val="tx1"/>
                </a:solidFill>
              </a:rPr>
              <a:t> </a:t>
            </a:r>
            <a:r>
              <a:rPr lang="en-US" altLang="zh-CN" b="1" dirty="0">
                <a:solidFill>
                  <a:schemeClr val="tx1"/>
                </a:solidFill>
              </a:rPr>
              <a:t>(</a:t>
            </a:r>
            <a:r>
              <a:rPr lang="en-US" b="1" dirty="0" err="1">
                <a:solidFill>
                  <a:schemeClr val="tx1"/>
                </a:solidFill>
              </a:rPr>
              <a:t>中国科学院高能物理研究所</a:t>
            </a:r>
            <a:r>
              <a:rPr lang="en-US" altLang="zh-CN" b="1" dirty="0">
                <a:solidFill>
                  <a:schemeClr val="tx1"/>
                </a:solidFill>
              </a:rPr>
              <a:t>)</a:t>
            </a:r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On behalf of </a:t>
            </a:r>
            <a:r>
              <a:rPr lang="en-US" b="1" dirty="0" err="1">
                <a:solidFill>
                  <a:schemeClr val="tx1"/>
                </a:solidFill>
              </a:rPr>
              <a:t>LHCb</a:t>
            </a:r>
            <a:r>
              <a:rPr lang="en-US" b="1" dirty="0">
                <a:solidFill>
                  <a:schemeClr val="tx1"/>
                </a:solidFill>
              </a:rPr>
              <a:t> collaboration</a:t>
            </a:r>
          </a:p>
          <a:p>
            <a:r>
              <a:rPr lang="en-US" b="1" dirty="0">
                <a:solidFill>
                  <a:schemeClr val="tx1"/>
                </a:solidFill>
              </a:rPr>
              <a:t>2024-</a:t>
            </a:r>
            <a:r>
              <a:rPr lang="en-US" altLang="zh-CN" b="1" dirty="0">
                <a:solidFill>
                  <a:schemeClr val="tx1"/>
                </a:solidFill>
              </a:rPr>
              <a:t>11-17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5B81D4-65AB-E289-79CB-285E580D8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16632"/>
            <a:ext cx="7772400" cy="280711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Upstream Tracker (UT)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2024/11/17</a:t>
            </a:r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Xuhao Yuan, IHEP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10</a:t>
            </a:fld>
            <a:endParaRPr lang="zh-CN" altLang="en-US" dirty="0"/>
          </a:p>
        </p:txBody>
      </p:sp>
      <p:sp>
        <p:nvSpPr>
          <p:cNvPr id="18" name="Text Box 17"/>
          <p:cNvSpPr txBox="1"/>
          <p:nvPr/>
        </p:nvSpPr>
        <p:spPr>
          <a:xfrm>
            <a:off x="5447928" y="980728"/>
            <a:ext cx="6624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 b="1" dirty="0">
                <a:sym typeface="+mn-ea"/>
              </a:rPr>
              <a:t>UT: Si Strip detector</a:t>
            </a:r>
          </a:p>
          <a:p>
            <a:pPr marL="342900" lvl="0" indent="-342900">
              <a:buFont typeface="Wingdings" panose="05000000000000000000" charset="0"/>
              <a:buChar char=""/>
            </a:pPr>
            <a:r>
              <a:rPr lang="en-US" sz="2400" dirty="0">
                <a:sym typeface="+mn-ea"/>
              </a:rPr>
              <a:t>Speed up tracks reconstruction &amp; reduce </a:t>
            </a:r>
            <a:r>
              <a:rPr lang="en-US" sz="2400" dirty="0" err="1">
                <a:sym typeface="+mn-ea"/>
              </a:rPr>
              <a:t>P</a:t>
            </a:r>
            <a:r>
              <a:rPr lang="en-US" sz="2400" baseline="-25000" dirty="0" err="1">
                <a:sym typeface="+mn-ea"/>
              </a:rPr>
              <a:t>GhostTrk</a:t>
            </a:r>
            <a:endParaRPr lang="en-US" sz="2400" baseline="-25000" dirty="0">
              <a:sym typeface="+mn-ea"/>
            </a:endParaRPr>
          </a:p>
          <a:p>
            <a:pPr marL="342900" indent="-342900">
              <a:buFont typeface="Wingdings" panose="05000000000000000000" charset="0"/>
              <a:buChar char=""/>
            </a:pPr>
            <a:r>
              <a:rPr lang="en-US" sz="2400" dirty="0">
                <a:sym typeface="+mn-ea"/>
              </a:rPr>
              <a:t>High coverage, segmentation, resolution</a:t>
            </a:r>
          </a:p>
        </p:txBody>
      </p:sp>
      <p:sp>
        <p:nvSpPr>
          <p:cNvPr id="35" name="Text Box 18">
            <a:extLst>
              <a:ext uri="{FF2B5EF4-FFF2-40B4-BE49-F238E27FC236}">
                <a16:creationId xmlns:a16="http://schemas.microsoft.com/office/drawing/2014/main" id="{1AEB25EF-5618-81B9-F39D-743497FE4F9D}"/>
              </a:ext>
            </a:extLst>
          </p:cNvPr>
          <p:cNvSpPr txBox="1"/>
          <p:nvPr/>
        </p:nvSpPr>
        <p:spPr>
          <a:xfrm>
            <a:off x="5417532" y="2142294"/>
            <a:ext cx="55750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0">
              <a:buNone/>
            </a:pPr>
            <a:r>
              <a:rPr lang="en-US" sz="2400" dirty="0">
                <a:sym typeface="+mn-ea"/>
              </a:rPr>
              <a:t>Different sensors for different regions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en-US" sz="2000" dirty="0">
                <a:solidFill>
                  <a:srgbClr val="008F00"/>
                </a:solidFill>
                <a:sym typeface="+mn-ea"/>
              </a:rPr>
              <a:t>A type: p-in-n; 98x98 mm; strip pitch 190 </a:t>
            </a:r>
            <a:r>
              <a:rPr lang="en-US" sz="2000" dirty="0" err="1">
                <a:solidFill>
                  <a:srgbClr val="008F00"/>
                </a:solidFill>
                <a:sym typeface="+mn-ea"/>
              </a:rPr>
              <a:t>μm</a:t>
            </a:r>
            <a:endParaRPr lang="en-US" sz="2000" dirty="0">
              <a:solidFill>
                <a:srgbClr val="008F00"/>
              </a:solidFill>
              <a:sym typeface="+mn-ea"/>
            </a:endParaRPr>
          </a:p>
          <a:p>
            <a:pPr marL="342900" lvl="0" indent="-342900">
              <a:buFont typeface="Wingdings" pitchFamily="2" charset="2"/>
              <a:buChar char="Ø"/>
            </a:pPr>
            <a:r>
              <a:rPr lang="en-US" sz="2000" dirty="0">
                <a:solidFill>
                  <a:srgbClr val="929000"/>
                </a:solidFill>
                <a:sym typeface="+mn-ea"/>
              </a:rPr>
              <a:t>B type: n-in-p; 98x98 mm; strip pitch 95 </a:t>
            </a:r>
            <a:r>
              <a:rPr lang="en-US" sz="2000" dirty="0" err="1">
                <a:solidFill>
                  <a:srgbClr val="929000"/>
                </a:solidFill>
                <a:sym typeface="+mn-ea"/>
              </a:rPr>
              <a:t>μm</a:t>
            </a:r>
            <a:endParaRPr lang="en-US" sz="2000" dirty="0">
              <a:solidFill>
                <a:srgbClr val="929000"/>
              </a:solidFill>
              <a:sym typeface="+mn-ea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solidFill>
                  <a:srgbClr val="D883FF"/>
                </a:solidFill>
                <a:sym typeface="+mn-ea"/>
              </a:rPr>
              <a:t>C/D type: n-in-p; 98x49 mm; strip pitch 95 </a:t>
            </a:r>
            <a:r>
              <a:rPr lang="en-US" sz="2000" dirty="0" err="1">
                <a:solidFill>
                  <a:srgbClr val="D883FF"/>
                </a:solidFill>
                <a:sym typeface="+mn-ea"/>
              </a:rPr>
              <a:t>μm</a:t>
            </a:r>
            <a:endParaRPr lang="en-US" sz="2000" dirty="0">
              <a:solidFill>
                <a:srgbClr val="D883FF"/>
              </a:solidFill>
              <a:sym typeface="+mn-ea"/>
            </a:endParaRPr>
          </a:p>
          <a:p>
            <a:pPr marL="342900" lvl="0" indent="-342900">
              <a:buFont typeface="Wingdings" pitchFamily="2" charset="2"/>
              <a:buChar char="Ø"/>
            </a:pPr>
            <a:r>
              <a:rPr lang="en-US" sz="2400" dirty="0">
                <a:sym typeface="+mn-ea"/>
              </a:rPr>
              <a:t>Maximum occupancy ~ 1%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4BCC64-500E-0D6E-82CF-D5D95B1C5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32" y="1378493"/>
            <a:ext cx="2982655" cy="20812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B229B0-1042-95E6-CE2A-9952B8C02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575" y="1190795"/>
            <a:ext cx="2233530" cy="22189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96F9AD-EFEA-4446-3947-44C14E3DD4EA}"/>
              </a:ext>
            </a:extLst>
          </p:cNvPr>
          <p:cNvSpPr txBox="1"/>
          <p:nvPr/>
        </p:nvSpPr>
        <p:spPr>
          <a:xfrm>
            <a:off x="298526" y="1106449"/>
            <a:ext cx="24013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ym typeface="+mn-ea"/>
              </a:rPr>
              <a:t>LHCb</a:t>
            </a:r>
            <a:r>
              <a:rPr lang="en-US" sz="2000" dirty="0">
                <a:sym typeface="+mn-ea"/>
              </a:rPr>
              <a:t> tracking system</a:t>
            </a:r>
            <a:endParaRPr lang="en-US" sz="20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82BAF2-60C1-3A00-2C30-DF1776FA6F0D}"/>
              </a:ext>
            </a:extLst>
          </p:cNvPr>
          <p:cNvGrpSpPr/>
          <p:nvPr/>
        </p:nvGrpSpPr>
        <p:grpSpPr>
          <a:xfrm>
            <a:off x="263352" y="3645024"/>
            <a:ext cx="3983359" cy="2888282"/>
            <a:chOff x="1914463" y="3591347"/>
            <a:chExt cx="3983359" cy="288828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4463" y="3637820"/>
              <a:ext cx="3825030" cy="2633946"/>
            </a:xfrm>
            <a:prstGeom prst="rect">
              <a:avLst/>
            </a:prstGeom>
            <a:ln>
              <a:solidFill>
                <a:srgbClr val="0000FF"/>
              </a:solidFill>
            </a:ln>
            <a:effectLst>
              <a:softEdge rad="12700"/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43915CF-1FD2-A8E4-DE4E-077DF9697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88446" y="3591347"/>
              <a:ext cx="409376" cy="2888282"/>
            </a:xfrm>
            <a:prstGeom prst="rect">
              <a:avLst/>
            </a:prstGeom>
          </p:spPr>
        </p:pic>
        <p:sp>
          <p:nvSpPr>
            <p:cNvPr id="17" name="Frame 16">
              <a:extLst>
                <a:ext uri="{FF2B5EF4-FFF2-40B4-BE49-F238E27FC236}">
                  <a16:creationId xmlns:a16="http://schemas.microsoft.com/office/drawing/2014/main" id="{3FCC8639-B74F-0E4E-3284-335FE19CFC74}"/>
                </a:ext>
              </a:extLst>
            </p:cNvPr>
            <p:cNvSpPr/>
            <p:nvPr/>
          </p:nvSpPr>
          <p:spPr>
            <a:xfrm>
              <a:off x="4646167" y="4478648"/>
              <a:ext cx="137082" cy="1512168"/>
            </a:xfrm>
            <a:prstGeom prst="frame">
              <a:avLst>
                <a:gd name="adj1" fmla="val 12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A1AF5CC-51B8-542F-F69E-F64E6656EE76}"/>
                </a:ext>
              </a:extLst>
            </p:cNvPr>
            <p:cNvCxnSpPr>
              <a:cxnSpLocks/>
              <a:stCxn id="17" idx="0"/>
            </p:cNvCxnSpPr>
            <p:nvPr/>
          </p:nvCxnSpPr>
          <p:spPr>
            <a:xfrm flipV="1">
              <a:off x="4714708" y="3733382"/>
              <a:ext cx="812830" cy="74526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7266C89-C9A2-00EE-7A9C-19199B59B19F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3063597" y="6044493"/>
            <a:ext cx="763495" cy="3487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80E66F51-8AC8-790F-FC48-8101D25D09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0485" y="4251297"/>
            <a:ext cx="1192794" cy="169299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079E555-9ECD-A01D-E472-166A3B13E54D}"/>
              </a:ext>
            </a:extLst>
          </p:cNvPr>
          <p:cNvCxnSpPr>
            <a:cxnSpLocks/>
          </p:cNvCxnSpPr>
          <p:nvPr/>
        </p:nvCxnSpPr>
        <p:spPr>
          <a:xfrm>
            <a:off x="4065208" y="4280649"/>
            <a:ext cx="2989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81E1029-7845-E1F0-B54D-9D707BCEF087}"/>
              </a:ext>
            </a:extLst>
          </p:cNvPr>
          <p:cNvCxnSpPr>
            <a:cxnSpLocks/>
          </p:cNvCxnSpPr>
          <p:nvPr/>
        </p:nvCxnSpPr>
        <p:spPr>
          <a:xfrm>
            <a:off x="4049904" y="4645404"/>
            <a:ext cx="281454" cy="12949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rame 43">
            <a:extLst>
              <a:ext uri="{FF2B5EF4-FFF2-40B4-BE49-F238E27FC236}">
                <a16:creationId xmlns:a16="http://schemas.microsoft.com/office/drawing/2014/main" id="{5814054B-FAE6-CA20-B9E5-C40FF56CB53D}"/>
              </a:ext>
            </a:extLst>
          </p:cNvPr>
          <p:cNvSpPr/>
          <p:nvPr/>
        </p:nvSpPr>
        <p:spPr>
          <a:xfrm>
            <a:off x="3713625" y="4273920"/>
            <a:ext cx="334929" cy="342132"/>
          </a:xfrm>
          <a:prstGeom prst="frame">
            <a:avLst>
              <a:gd name="adj1" fmla="val 1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820B9EF-53DB-6936-DFA7-851F1A76133E}"/>
              </a:ext>
            </a:extLst>
          </p:cNvPr>
          <p:cNvGrpSpPr/>
          <p:nvPr/>
        </p:nvGrpSpPr>
        <p:grpSpPr>
          <a:xfrm>
            <a:off x="6096000" y="4167134"/>
            <a:ext cx="5155983" cy="2118755"/>
            <a:chOff x="6916681" y="4305090"/>
            <a:chExt cx="5155983" cy="2118755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9F8372A-1AEF-1D71-6498-0E26DEDA777A}"/>
                </a:ext>
              </a:extLst>
            </p:cNvPr>
            <p:cNvGrpSpPr/>
            <p:nvPr/>
          </p:nvGrpSpPr>
          <p:grpSpPr>
            <a:xfrm>
              <a:off x="6916681" y="4305090"/>
              <a:ext cx="5155983" cy="2118755"/>
              <a:chOff x="1343472" y="3922925"/>
              <a:chExt cx="5400600" cy="2118755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B95CA018-7255-AEE9-4FA4-48194BD38B5F}"/>
                  </a:ext>
                </a:extLst>
              </p:cNvPr>
              <p:cNvGrpSpPr/>
              <p:nvPr/>
            </p:nvGrpSpPr>
            <p:grpSpPr>
              <a:xfrm>
                <a:off x="1343472" y="3922925"/>
                <a:ext cx="5400600" cy="2118755"/>
                <a:chOff x="662198" y="4674461"/>
                <a:chExt cx="4320480" cy="2118755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184D6FAE-477C-3CD2-5F8D-90EB65CA02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62198" y="4711953"/>
                  <a:ext cx="4320480" cy="2081263"/>
                </a:xfrm>
                <a:prstGeom prst="rect">
                  <a:avLst/>
                </a:prstGeom>
              </p:spPr>
            </p:pic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0FD25FE5-F974-24E3-2CDB-DC5BBB4D644E}"/>
                    </a:ext>
                  </a:extLst>
                </p:cNvPr>
                <p:cNvSpPr txBox="1"/>
                <p:nvPr/>
              </p:nvSpPr>
              <p:spPr>
                <a:xfrm>
                  <a:off x="1880181" y="4674461"/>
                  <a:ext cx="720080" cy="731520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square" anchor="ctr" anchorCtr="0">
                  <a:spAutoFit/>
                </a:bodyPr>
                <a:lstStyle/>
                <a:p>
                  <a:pPr algn="ctr"/>
                  <a:r>
                    <a:rPr lang="en-US" sz="1100" dirty="0">
                      <a:sym typeface="+mn-ea"/>
                    </a:rPr>
                    <a:t>B sensor</a:t>
                  </a:r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09606BDB-B878-6AAC-A98F-E8CFDD9B41A8}"/>
                  </a:ext>
                </a:extLst>
              </p:cNvPr>
              <p:cNvGrpSpPr/>
              <p:nvPr/>
            </p:nvGrpSpPr>
            <p:grpSpPr>
              <a:xfrm>
                <a:off x="1693654" y="3922925"/>
                <a:ext cx="1030888" cy="730398"/>
                <a:chOff x="9025552" y="4581128"/>
                <a:chExt cx="1030888" cy="730398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FD666F87-FC16-21C5-B200-968BEF888A1B}"/>
                    </a:ext>
                  </a:extLst>
                </p:cNvPr>
                <p:cNvSpPr/>
                <p:nvPr/>
              </p:nvSpPr>
              <p:spPr>
                <a:xfrm>
                  <a:off x="9299872" y="4581128"/>
                  <a:ext cx="756568" cy="432049"/>
                </a:xfrm>
                <a:prstGeom prst="rect">
                  <a:avLst/>
                </a:prstGeom>
                <a:solidFill>
                  <a:srgbClr val="FB9A9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/>
                <a:lstStyle/>
                <a:p>
                  <a:r>
                    <a:rPr lang="en-US" sz="1100" dirty="0"/>
                    <a:t>D sensor</a:t>
                  </a:r>
                </a:p>
              </p:txBody>
            </p:sp>
            <p:sp>
              <p:nvSpPr>
                <p:cNvPr id="40" name="Pie 39">
                  <a:extLst>
                    <a:ext uri="{FF2B5EF4-FFF2-40B4-BE49-F238E27FC236}">
                      <a16:creationId xmlns:a16="http://schemas.microsoft.com/office/drawing/2014/main" id="{9CD95241-B2E0-D264-C415-5D68009D8A52}"/>
                    </a:ext>
                  </a:extLst>
                </p:cNvPr>
                <p:cNvSpPr/>
                <p:nvPr/>
              </p:nvSpPr>
              <p:spPr>
                <a:xfrm>
                  <a:off x="9025552" y="4762886"/>
                  <a:ext cx="548640" cy="548640"/>
                </a:xfrm>
                <a:prstGeom prst="pie">
                  <a:avLst>
                    <a:gd name="adj1" fmla="val 16183232"/>
                    <a:gd name="adj2" fmla="val 21586238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DEF3FDD-025C-7B43-CF77-5230F6F795C1}"/>
                  </a:ext>
                </a:extLst>
              </p:cNvPr>
              <p:cNvSpPr txBox="1"/>
              <p:nvPr/>
            </p:nvSpPr>
            <p:spPr>
              <a:xfrm>
                <a:off x="3842396" y="3940449"/>
                <a:ext cx="900100" cy="731520"/>
              </a:xfrm>
              <a:prstGeom prst="rect">
                <a:avLst/>
              </a:prstGeom>
              <a:solidFill>
                <a:srgbClr val="05CC02"/>
              </a:solidFill>
            </p:spPr>
            <p:txBody>
              <a:bodyPr wrap="square" anchor="ctr" anchorCtr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bg1"/>
                    </a:solidFill>
                    <a:sym typeface="+mn-ea"/>
                  </a:rPr>
                  <a:t>A sensor</a:t>
                </a: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6251294-069A-DC89-AE8E-B411DB35D930}"/>
                </a:ext>
              </a:extLst>
            </p:cNvPr>
            <p:cNvSpPr txBox="1"/>
            <p:nvPr/>
          </p:nvSpPr>
          <p:spPr>
            <a:xfrm>
              <a:off x="9396151" y="4760268"/>
              <a:ext cx="764378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  <a:sym typeface="+mn-ea"/>
                </a:rPr>
                <a:t>10x10 cm</a:t>
              </a:r>
              <a:endParaRPr lang="en-US" sz="1050" dirty="0">
                <a:solidFill>
                  <a:schemeClr val="bg1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293719A-1B2B-D487-ECF8-E819BABEAF59}"/>
                </a:ext>
              </a:extLst>
            </p:cNvPr>
            <p:cNvSpPr txBox="1"/>
            <p:nvPr/>
          </p:nvSpPr>
          <p:spPr>
            <a:xfrm>
              <a:off x="8458069" y="4760268"/>
              <a:ext cx="742602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dirty="0">
                  <a:sym typeface="+mn-ea"/>
                </a:rPr>
                <a:t>10x10 cm</a:t>
              </a:r>
              <a:endParaRPr lang="en-US" sz="1050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573181F-7219-DCEF-7C94-1D8EC1765766}"/>
                </a:ext>
              </a:extLst>
            </p:cNvPr>
            <p:cNvSpPr txBox="1"/>
            <p:nvPr/>
          </p:nvSpPr>
          <p:spPr>
            <a:xfrm>
              <a:off x="7681311" y="4505023"/>
              <a:ext cx="643991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  <a:sym typeface="+mn-ea"/>
                </a:rPr>
                <a:t>10x5 cm</a:t>
              </a:r>
              <a:endParaRPr lang="en-US" sz="105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2F56B4E-D8AF-3126-31EB-DF1925B1383C}"/>
              </a:ext>
            </a:extLst>
          </p:cNvPr>
          <p:cNvCxnSpPr>
            <a:cxnSpLocks/>
          </p:cNvCxnSpPr>
          <p:nvPr/>
        </p:nvCxnSpPr>
        <p:spPr>
          <a:xfrm>
            <a:off x="4670329" y="4737139"/>
            <a:ext cx="0" cy="1123369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4BE7AAF-D27E-473E-2650-D34FE3301046}"/>
              </a:ext>
            </a:extLst>
          </p:cNvPr>
          <p:cNvCxnSpPr>
            <a:cxnSpLocks/>
          </p:cNvCxnSpPr>
          <p:nvPr/>
        </p:nvCxnSpPr>
        <p:spPr>
          <a:xfrm>
            <a:off x="4598321" y="4743504"/>
            <a:ext cx="0" cy="1117004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294816F-F3A3-4C1F-3194-DF2CCF2F725B}"/>
              </a:ext>
            </a:extLst>
          </p:cNvPr>
          <p:cNvCxnSpPr/>
          <p:nvPr/>
        </p:nvCxnSpPr>
        <p:spPr>
          <a:xfrm>
            <a:off x="4742337" y="4743504"/>
            <a:ext cx="0" cy="1117004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10099B2-DC90-6A77-2CDB-DAB49E180EC4}"/>
              </a:ext>
            </a:extLst>
          </p:cNvPr>
          <p:cNvCxnSpPr>
            <a:cxnSpLocks/>
          </p:cNvCxnSpPr>
          <p:nvPr/>
        </p:nvCxnSpPr>
        <p:spPr>
          <a:xfrm>
            <a:off x="4526313" y="4737139"/>
            <a:ext cx="0" cy="1123369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5FB3BE0-775E-7E96-1769-0DF7FC1C9401}"/>
              </a:ext>
            </a:extLst>
          </p:cNvPr>
          <p:cNvCxnSpPr/>
          <p:nvPr/>
        </p:nvCxnSpPr>
        <p:spPr>
          <a:xfrm>
            <a:off x="4446535" y="4737139"/>
            <a:ext cx="0" cy="1117004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5EC4A461-92A7-2594-6F2B-4E7EA32AD63D}"/>
              </a:ext>
            </a:extLst>
          </p:cNvPr>
          <p:cNvSpPr txBox="1"/>
          <p:nvPr/>
        </p:nvSpPr>
        <p:spPr>
          <a:xfrm>
            <a:off x="4667618" y="5388727"/>
            <a:ext cx="8370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ym typeface="+mn-ea"/>
              </a:rPr>
              <a:t>Strips direction</a:t>
            </a: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57CE57-C7E4-660E-E837-B9E2EBD560ED}"/>
              </a:ext>
            </a:extLst>
          </p:cNvPr>
          <p:cNvSpPr txBox="1"/>
          <p:nvPr/>
        </p:nvSpPr>
        <p:spPr>
          <a:xfrm>
            <a:off x="7890716" y="735371"/>
            <a:ext cx="2309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1300FF"/>
                </a:solidFill>
              </a:rPr>
              <a:t>CERN-LHCC-2014-001</a:t>
            </a:r>
            <a:endParaRPr lang="en-US" b="1" dirty="0">
              <a:solidFill>
                <a:srgbClr val="1300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043BE8-1C62-81C5-EE4F-C5C43B984233}"/>
              </a:ext>
            </a:extLst>
          </p:cNvPr>
          <p:cNvSpPr txBox="1"/>
          <p:nvPr/>
        </p:nvSpPr>
        <p:spPr>
          <a:xfrm>
            <a:off x="8757689" y="4996339"/>
            <a:ext cx="24323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400" b="1">
                <a:solidFill>
                  <a:srgbClr val="1300FF"/>
                </a:solidFill>
              </a:defRPr>
            </a:lvl1pPr>
          </a:lstStyle>
          <a:p>
            <a:r>
              <a:rPr lang="en-US" sz="1800" i="0" u="none" strike="noStrike" dirty="0">
                <a:effectLst/>
              </a:rPr>
              <a:t>JINST 19 (2024) P05065</a:t>
            </a:r>
            <a:endParaRPr lang="en-US" sz="1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C27AC-9827-0414-4DEE-2B0F9E4CF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EDED0-0898-1FB1-E77E-19657DFAAF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UT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China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9DDD15-B901-A21C-D12B-8F13C7880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2024/11/17</a:t>
            </a:r>
            <a:endParaRPr lang="zh-CN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27D592-D4AA-3E30-0E24-B3E008A04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Xuhao Yuan, IHEP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09744F-05CE-590E-18F9-E73840801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11</a:t>
            </a:fld>
            <a:endParaRPr lang="zh-CN" altLang="en-US" dirty="0"/>
          </a:p>
        </p:txBody>
      </p:sp>
      <p:sp>
        <p:nvSpPr>
          <p:cNvPr id="14" name="Text Box 19">
            <a:extLst>
              <a:ext uri="{FF2B5EF4-FFF2-40B4-BE49-F238E27FC236}">
                <a16:creationId xmlns:a16="http://schemas.microsoft.com/office/drawing/2014/main" id="{601F918E-0D38-CCE9-7E03-1ABA63EF54E3}"/>
              </a:ext>
            </a:extLst>
          </p:cNvPr>
          <p:cNvSpPr txBox="1"/>
          <p:nvPr/>
        </p:nvSpPr>
        <p:spPr>
          <a:xfrm>
            <a:off x="94978" y="1020069"/>
            <a:ext cx="6145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altLang="zh-CN" dirty="0">
                <a:sym typeface="+mn-ea"/>
              </a:rPr>
              <a:t>Chinese groups contributed to UT installation, ensuring </a:t>
            </a:r>
            <a:r>
              <a:rPr lang="en-US" altLang="zh-CN" dirty="0" err="1">
                <a:sym typeface="+mn-ea"/>
              </a:rPr>
              <a:t>LHCb</a:t>
            </a:r>
            <a:r>
              <a:rPr lang="en-US" altLang="zh-CN" dirty="0">
                <a:sym typeface="+mn-ea"/>
              </a:rPr>
              <a:t> Upgrade I completion in time (IHEP/HNU/CCNU/THU/SCNU/LZU)</a:t>
            </a:r>
            <a:endParaRPr lang="en-US" dirty="0">
              <a:sym typeface="+mn-ea"/>
            </a:endParaRP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1D8A04AD-13E6-C03A-AF26-BD23AD346ACE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35" r="36442" b="11371"/>
          <a:stretch/>
        </p:blipFill>
        <p:spPr>
          <a:xfrm rot="5400000">
            <a:off x="1519488" y="1746282"/>
            <a:ext cx="1739519" cy="17589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39C34A09-9571-4A7B-A327-44192EBBA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59" y="1743815"/>
            <a:ext cx="1200548" cy="17452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5FF3EE-A593-7640-E05B-D5E474E33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688" y="1756020"/>
            <a:ext cx="2034770" cy="1733036"/>
          </a:xfrm>
          <a:prstGeom prst="rect">
            <a:avLst/>
          </a:prstGeom>
        </p:spPr>
      </p:pic>
      <p:sp>
        <p:nvSpPr>
          <p:cNvPr id="18" name="Text Box 19">
            <a:extLst>
              <a:ext uri="{FF2B5EF4-FFF2-40B4-BE49-F238E27FC236}">
                <a16:creationId xmlns:a16="http://schemas.microsoft.com/office/drawing/2014/main" id="{56967896-7DDE-4D65-CDB5-386C9693C8EB}"/>
              </a:ext>
            </a:extLst>
          </p:cNvPr>
          <p:cNvSpPr txBox="1"/>
          <p:nvPr/>
        </p:nvSpPr>
        <p:spPr>
          <a:xfrm>
            <a:off x="94978" y="3604057"/>
            <a:ext cx="636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altLang="zh-CN" dirty="0">
                <a:sym typeface="+mn-ea"/>
              </a:rPr>
              <a:t>Performed key radiation tests for SALT chip using Chinese facilities</a:t>
            </a:r>
            <a:endParaRPr lang="en-US" dirty="0">
              <a:sym typeface="+mn-ea"/>
            </a:endParaRPr>
          </a:p>
        </p:txBody>
      </p:sp>
      <p:pic>
        <p:nvPicPr>
          <p:cNvPr id="19" name="Picture 12">
            <a:extLst>
              <a:ext uri="{FF2B5EF4-FFF2-40B4-BE49-F238E27FC236}">
                <a16:creationId xmlns:a16="http://schemas.microsoft.com/office/drawing/2014/main" id="{B0E24CE8-5F8A-6FCA-9628-467F97C98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950" y="4068463"/>
            <a:ext cx="2830667" cy="21646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CF7EA8E7-7F82-ED10-06AA-6828DB37852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617" y="4040457"/>
            <a:ext cx="2619058" cy="24025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C278B51-E644-5C77-2442-9AA403EBBD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4758" y="1735662"/>
            <a:ext cx="2974792" cy="1759877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D30958CE-576A-FAD9-C0CA-647B255414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8176" y="2551298"/>
            <a:ext cx="2528882" cy="13489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8A7C658-24F3-475E-5E00-34BAA691BED0}"/>
              </a:ext>
            </a:extLst>
          </p:cNvPr>
          <p:cNvSpPr txBox="1">
            <a:spLocks/>
          </p:cNvSpPr>
          <p:nvPr/>
        </p:nvSpPr>
        <p:spPr>
          <a:xfrm>
            <a:off x="8792696" y="1133271"/>
            <a:ext cx="3351976" cy="6220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Lead development in control and safety monitoring software (IHEP)</a:t>
            </a:r>
          </a:p>
        </p:txBody>
      </p:sp>
      <p:sp>
        <p:nvSpPr>
          <p:cNvPr id="26" name="TextBox 19">
            <a:extLst>
              <a:ext uri="{FF2B5EF4-FFF2-40B4-BE49-F238E27FC236}">
                <a16:creationId xmlns:a16="http://schemas.microsoft.com/office/drawing/2014/main" id="{C79E69C7-B2A5-93FF-D0D9-7A5B0A11BAE9}"/>
              </a:ext>
            </a:extLst>
          </p:cNvPr>
          <p:cNvSpPr txBox="1"/>
          <p:nvPr/>
        </p:nvSpPr>
        <p:spPr>
          <a:xfrm>
            <a:off x="8364102" y="1820680"/>
            <a:ext cx="1544800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</a:rPr>
              <a:t>Exp. Control Software</a:t>
            </a: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F18C8785-A098-2CB1-88EC-9733F96A4259}"/>
              </a:ext>
            </a:extLst>
          </p:cNvPr>
          <p:cNvSpPr txBox="1"/>
          <p:nvPr/>
        </p:nvSpPr>
        <p:spPr>
          <a:xfrm>
            <a:off x="9607289" y="3397939"/>
            <a:ext cx="2319648" cy="30777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</a:rPr>
              <a:t>Detector Safety Software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BE15374-DD8A-473B-1B02-123AFC53371B}"/>
              </a:ext>
            </a:extLst>
          </p:cNvPr>
          <p:cNvSpPr txBox="1"/>
          <p:nvPr/>
        </p:nvSpPr>
        <p:spPr>
          <a:xfrm>
            <a:off x="3181808" y="5047920"/>
            <a:ext cx="2391994" cy="30777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</a:rPr>
              <a:t>Test at CSNS (Dongguan)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1B880-69BF-D286-3033-CFC62149F50D}"/>
              </a:ext>
            </a:extLst>
          </p:cNvPr>
          <p:cNvSpPr txBox="1"/>
          <p:nvPr/>
        </p:nvSpPr>
        <p:spPr>
          <a:xfrm>
            <a:off x="3413562" y="6200048"/>
            <a:ext cx="2011151" cy="30777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</a:rPr>
              <a:t>Test at CIAE (Beijing)</a:t>
            </a:r>
          </a:p>
        </p:txBody>
      </p:sp>
      <p:sp>
        <p:nvSpPr>
          <p:cNvPr id="31" name="Text Box 19">
            <a:extLst>
              <a:ext uri="{FF2B5EF4-FFF2-40B4-BE49-F238E27FC236}">
                <a16:creationId xmlns:a16="http://schemas.microsoft.com/office/drawing/2014/main" id="{B9060480-8E4D-8543-FB56-B4E1455DFA3F}"/>
              </a:ext>
            </a:extLst>
          </p:cNvPr>
          <p:cNvSpPr txBox="1"/>
          <p:nvPr/>
        </p:nvSpPr>
        <p:spPr>
          <a:xfrm>
            <a:off x="7104111" y="4150821"/>
            <a:ext cx="4104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altLang="zh-CN" dirty="0">
                <a:sym typeface="+mn-ea"/>
              </a:rPr>
              <a:t>Contributions in software &amp; commissions (IHEP/LZU/UCAS/THU)</a:t>
            </a:r>
            <a:endParaRPr lang="en-US" dirty="0">
              <a:sym typeface="+mn-ea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02EFF90-2650-5BAB-7E8E-7E95DCCFA0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6783" y="4962341"/>
            <a:ext cx="1701800" cy="12446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FBAB22F-B069-9D78-0337-BF7A645716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11487" y="4910060"/>
            <a:ext cx="1994830" cy="1356844"/>
          </a:xfrm>
          <a:prstGeom prst="rect">
            <a:avLst/>
          </a:prstGeom>
        </p:spPr>
      </p:pic>
      <p:sp>
        <p:nvSpPr>
          <p:cNvPr id="6" name="Text Box 19">
            <a:extLst>
              <a:ext uri="{FF2B5EF4-FFF2-40B4-BE49-F238E27FC236}">
                <a16:creationId xmlns:a16="http://schemas.microsoft.com/office/drawing/2014/main" id="{21D95679-96EB-2147-F5F1-EC836520B2CE}"/>
              </a:ext>
            </a:extLst>
          </p:cNvPr>
          <p:cNvSpPr txBox="1"/>
          <p:nvPr/>
        </p:nvSpPr>
        <p:spPr>
          <a:xfrm>
            <a:off x="7169137" y="6175299"/>
            <a:ext cx="2987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r">
              <a:buNone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More details see the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talk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by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b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</a:b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Mingjie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Feng (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冯铭婕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36860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7CD9B-9403-78E1-4140-B5578C052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095FBF5-9564-B1F1-2EB5-B66264DC4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1196752"/>
            <a:ext cx="10657183" cy="51222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FBDE63-5A35-A860-0DDE-141D755879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Sci</a:t>
            </a:r>
            <a:r>
              <a:rPr lang="en-US" dirty="0"/>
              <a:t>ntillating </a:t>
            </a:r>
            <a:r>
              <a:rPr lang="en-US" b="1" dirty="0"/>
              <a:t>Fi</a:t>
            </a:r>
            <a:r>
              <a:rPr lang="en-US" dirty="0"/>
              <a:t>bers tracker (</a:t>
            </a:r>
            <a:r>
              <a:rPr lang="en-US" dirty="0" err="1"/>
              <a:t>SciFi</a:t>
            </a:r>
            <a:r>
              <a:rPr lang="en-US" dirty="0"/>
              <a:t>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EDE0C9-8E6F-1C08-69A8-E52E14397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2024/11/17</a:t>
            </a:r>
            <a:endParaRPr lang="zh-CN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C08C0A-9F94-D30E-F163-4F3BAF21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Xuhao Yuan, IHEP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7DBA62-287E-BA36-7AC0-1EC2B752D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12</a:t>
            </a:fld>
            <a:endParaRPr lang="zh-CN" altLang="en-US" dirty="0"/>
          </a:p>
        </p:txBody>
      </p:sp>
      <p:sp>
        <p:nvSpPr>
          <p:cNvPr id="6" name="Rectangles 10">
            <a:extLst>
              <a:ext uri="{FF2B5EF4-FFF2-40B4-BE49-F238E27FC236}">
                <a16:creationId xmlns:a16="http://schemas.microsoft.com/office/drawing/2014/main" id="{99783628-42AB-37D3-2988-987F9D67994D}"/>
              </a:ext>
            </a:extLst>
          </p:cNvPr>
          <p:cNvSpPr/>
          <p:nvPr/>
        </p:nvSpPr>
        <p:spPr>
          <a:xfrm>
            <a:off x="5500100" y="1341754"/>
            <a:ext cx="5929265" cy="453551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s 10">
            <a:extLst>
              <a:ext uri="{FF2B5EF4-FFF2-40B4-BE49-F238E27FC236}">
                <a16:creationId xmlns:a16="http://schemas.microsoft.com/office/drawing/2014/main" id="{E01443EB-DF2E-50EB-6B2A-AE4D7C7D1288}"/>
              </a:ext>
            </a:extLst>
          </p:cNvPr>
          <p:cNvSpPr/>
          <p:nvPr/>
        </p:nvSpPr>
        <p:spPr>
          <a:xfrm>
            <a:off x="762635" y="1341754"/>
            <a:ext cx="4109229" cy="453551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nut 13">
            <a:extLst>
              <a:ext uri="{FF2B5EF4-FFF2-40B4-BE49-F238E27FC236}">
                <a16:creationId xmlns:a16="http://schemas.microsoft.com/office/drawing/2014/main" id="{921FA647-1010-9C72-199F-12EEEC2B05F1}"/>
              </a:ext>
            </a:extLst>
          </p:cNvPr>
          <p:cNvSpPr/>
          <p:nvPr/>
        </p:nvSpPr>
        <p:spPr>
          <a:xfrm>
            <a:off x="4655840" y="2204864"/>
            <a:ext cx="1080120" cy="2722122"/>
          </a:xfrm>
          <a:prstGeom prst="donut">
            <a:avLst>
              <a:gd name="adj" fmla="val 4834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id="{A242DCAD-6C68-D322-FDCC-E3574D736F83}"/>
              </a:ext>
            </a:extLst>
          </p:cNvPr>
          <p:cNvSpPr txBox="1"/>
          <p:nvPr/>
        </p:nvSpPr>
        <p:spPr>
          <a:xfrm>
            <a:off x="244836" y="4321306"/>
            <a:ext cx="3782767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altLang="zh-CN" sz="2400" dirty="0">
                <a:sym typeface="+mn-ea"/>
              </a:rPr>
              <a:t>STD</a:t>
            </a:r>
            <a:r>
              <a:rPr lang="zh-CN" altLang="en-US" sz="2400" dirty="0">
                <a:sym typeface="+mn-ea"/>
              </a:rPr>
              <a:t> </a:t>
            </a:r>
            <a:r>
              <a:rPr lang="en-US" altLang="zh-CN" sz="2400" dirty="0">
                <a:sym typeface="+mn-ea"/>
              </a:rPr>
              <a:t>chambers</a:t>
            </a:r>
            <a:r>
              <a:rPr lang="zh-CN" altLang="en-US" sz="2400" dirty="0">
                <a:sym typeface="+mn-ea"/>
              </a:rPr>
              <a:t> </a:t>
            </a:r>
            <a:r>
              <a:rPr lang="en-US" altLang="zh-CN" sz="2400" dirty="0">
                <a:sym typeface="+mn-ea"/>
              </a:rPr>
              <a:t>&amp;</a:t>
            </a:r>
            <a:r>
              <a:rPr lang="zh-CN" altLang="en-US" sz="2400" dirty="0">
                <a:sym typeface="+mn-ea"/>
              </a:rPr>
              <a:t> </a:t>
            </a:r>
            <a:r>
              <a:rPr lang="en-US" altLang="zh-CN" sz="2400" dirty="0">
                <a:sym typeface="+mn-ea"/>
              </a:rPr>
              <a:t>Silicon</a:t>
            </a:r>
            <a:r>
              <a:rPr lang="zh-CN" altLang="en-US" sz="2400" dirty="0">
                <a:sym typeface="+mn-ea"/>
              </a:rPr>
              <a:t> </a:t>
            </a:r>
            <a:r>
              <a:rPr lang="en-US" altLang="zh-CN" sz="2400" dirty="0">
                <a:sym typeface="+mn-ea"/>
              </a:rPr>
              <a:t>strip</a:t>
            </a:r>
            <a:endParaRPr lang="en-US" sz="2400" dirty="0">
              <a:sym typeface="+mn-ea"/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A0551AB7-23E6-ECB2-4E80-2E6FD5BCF11E}"/>
              </a:ext>
            </a:extLst>
          </p:cNvPr>
          <p:cNvSpPr/>
          <p:nvPr/>
        </p:nvSpPr>
        <p:spPr>
          <a:xfrm rot="5400000">
            <a:off x="1859805" y="5010843"/>
            <a:ext cx="576064" cy="36004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7">
            <a:extLst>
              <a:ext uri="{FF2B5EF4-FFF2-40B4-BE49-F238E27FC236}">
                <a16:creationId xmlns:a16="http://schemas.microsoft.com/office/drawing/2014/main" id="{D0BD14B4-CD3B-5565-F6E1-CAD00F7D6E12}"/>
              </a:ext>
            </a:extLst>
          </p:cNvPr>
          <p:cNvSpPr txBox="1"/>
          <p:nvPr/>
        </p:nvSpPr>
        <p:spPr>
          <a:xfrm>
            <a:off x="297009" y="5646438"/>
            <a:ext cx="3782767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altLang="zh-CN" sz="2400" dirty="0">
                <a:sym typeface="+mn-ea"/>
              </a:rPr>
              <a:t>Scintillating</a:t>
            </a:r>
            <a:r>
              <a:rPr lang="zh-CN" altLang="en-US" sz="2400" dirty="0">
                <a:sym typeface="+mn-ea"/>
              </a:rPr>
              <a:t> </a:t>
            </a:r>
            <a:r>
              <a:rPr lang="en-US" altLang="zh-CN" sz="2400" dirty="0">
                <a:sym typeface="+mn-ea"/>
              </a:rPr>
              <a:t>fibers</a:t>
            </a:r>
            <a:r>
              <a:rPr lang="zh-CN" altLang="en-US" sz="2400" dirty="0">
                <a:sym typeface="+mn-ea"/>
              </a:rPr>
              <a:t> </a:t>
            </a:r>
            <a:r>
              <a:rPr lang="en-US" altLang="zh-CN" sz="2400" dirty="0">
                <a:sym typeface="+mn-ea"/>
              </a:rPr>
              <a:t>tracker</a:t>
            </a:r>
            <a:endParaRPr lang="en-US" sz="2400" dirty="0"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81227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Scintillating Fibers tracker (</a:t>
            </a:r>
            <a:r>
              <a:rPr lang="en-US" dirty="0" err="1"/>
              <a:t>SciFi</a:t>
            </a:r>
            <a:r>
              <a:rPr lang="en-US" dirty="0"/>
              <a:t>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2024/11/17</a:t>
            </a:r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Xuhao Yuan, IHEP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13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Box 19"/>
              <p:cNvSpPr txBox="1"/>
              <p:nvPr/>
            </p:nvSpPr>
            <p:spPr>
              <a:xfrm>
                <a:off x="4871864" y="1227905"/>
                <a:ext cx="6554298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>
                  <a:buNone/>
                </a:pPr>
                <a:r>
                  <a:rPr lang="en-US" altLang="zh-CN" sz="2400" b="1" dirty="0">
                    <a:sym typeface="+mn-ea"/>
                  </a:rPr>
                  <a:t>Brand</a:t>
                </a:r>
                <a:r>
                  <a:rPr lang="zh-CN" altLang="en-US" sz="2400" b="1" dirty="0">
                    <a:sym typeface="+mn-ea"/>
                  </a:rPr>
                  <a:t> </a:t>
                </a:r>
                <a:r>
                  <a:rPr lang="en-US" altLang="zh-CN" sz="2400" b="1" dirty="0">
                    <a:sym typeface="+mn-ea"/>
                  </a:rPr>
                  <a:t>new</a:t>
                </a:r>
                <a:r>
                  <a:rPr lang="zh-CN" altLang="en-US" sz="2400" b="1" dirty="0">
                    <a:sym typeface="+mn-ea"/>
                  </a:rPr>
                  <a:t> </a:t>
                </a:r>
                <a:r>
                  <a:rPr lang="en-US" altLang="zh-CN" sz="2400" b="1" dirty="0">
                    <a:sym typeface="+mn-ea"/>
                  </a:rPr>
                  <a:t>detector</a:t>
                </a:r>
                <a:r>
                  <a:rPr lang="zh-CN" altLang="en-US" sz="2400" b="1" dirty="0">
                    <a:sym typeface="+mn-ea"/>
                  </a:rPr>
                  <a:t> </a:t>
                </a:r>
                <a:r>
                  <a:rPr lang="en-US" altLang="zh-CN" sz="2400" b="1" dirty="0">
                    <a:sym typeface="+mn-ea"/>
                  </a:rPr>
                  <a:t>with</a:t>
                </a:r>
                <a:r>
                  <a:rPr lang="zh-CN" altLang="en-US" sz="2400" b="1" dirty="0">
                    <a:sym typeface="+mn-ea"/>
                  </a:rPr>
                  <a:t> </a:t>
                </a:r>
                <a:r>
                  <a:rPr lang="en-US" altLang="zh-CN" sz="2400" b="1" dirty="0">
                    <a:sym typeface="+mn-ea"/>
                  </a:rPr>
                  <a:t>scintillating</a:t>
                </a:r>
                <a:r>
                  <a:rPr lang="zh-CN" altLang="en-US" sz="2400" b="1" dirty="0">
                    <a:sym typeface="+mn-ea"/>
                  </a:rPr>
                  <a:t> </a:t>
                </a:r>
                <a:r>
                  <a:rPr lang="en-US" altLang="zh-CN" sz="2400" b="1" dirty="0">
                    <a:sym typeface="+mn-ea"/>
                  </a:rPr>
                  <a:t>fibers</a:t>
                </a:r>
                <a:endParaRPr lang="en-US" sz="2400" b="1" dirty="0">
                  <a:sym typeface="+mn-ea"/>
                </a:endParaRPr>
              </a:p>
              <a:p>
                <a:pPr marL="342900" lvl="0" indent="-342900">
                  <a:buFont typeface="Wingdings" panose="05000000000000000000" charset="0"/>
                  <a:buChar char=""/>
                </a:pPr>
                <a:r>
                  <a:rPr lang="en-US" sz="2400" dirty="0">
                    <a:sym typeface="+mn-ea"/>
                  </a:rPr>
                  <a:t>3 station </a:t>
                </a:r>
                <a:r>
                  <a:rPr lang="en-US" altLang="zh-CN" sz="2400" dirty="0">
                    <a:sym typeface="+mn-ea"/>
                  </a:rPr>
                  <a:t>x</a:t>
                </a:r>
                <a:r>
                  <a:rPr lang="en-US" sz="2400" dirty="0">
                    <a:sym typeface="+mn-ea"/>
                  </a:rPr>
                  <a:t> 4 detection layers</a:t>
                </a:r>
              </a:p>
              <a:p>
                <a:pPr marL="342900" lvl="0" indent="-342900">
                  <a:buFont typeface="Wingdings" panose="05000000000000000000" charset="0"/>
                  <a:buChar char=""/>
                </a:pPr>
                <a:r>
                  <a:rPr lang="en-US" altLang="zh-CN" sz="2400" dirty="0">
                    <a:sym typeface="+mn-ea"/>
                  </a:rPr>
                  <a:t>Fibers</a:t>
                </a:r>
                <a:r>
                  <a:rPr lang="zh-CN" altLang="en-US" sz="2400" dirty="0">
                    <a:sym typeface="+mn-ea"/>
                  </a:rPr>
                  <a:t> </a:t>
                </a:r>
                <a:r>
                  <a:rPr lang="en-US" altLang="zh-CN" sz="2400" dirty="0">
                    <a:sym typeface="+mn-ea"/>
                  </a:rPr>
                  <a:t>diameter</a:t>
                </a:r>
                <a:r>
                  <a:rPr lang="zh-CN" altLang="en-US" sz="2400" dirty="0">
                    <a:sym typeface="+mn-ea"/>
                  </a:rPr>
                  <a:t> </a:t>
                </a:r>
                <a:r>
                  <a:rPr lang="en-US" altLang="zh-CN" sz="2400" dirty="0">
                    <a:sym typeface="+mn-ea"/>
                  </a:rPr>
                  <a:t>and</a:t>
                </a:r>
                <a:r>
                  <a:rPr lang="zh-CN" altLang="en-US" sz="2400" dirty="0">
                    <a:sym typeface="+mn-ea"/>
                  </a:rPr>
                  <a:t> </a:t>
                </a:r>
                <a:r>
                  <a:rPr lang="en-US" altLang="zh-CN" sz="2400" dirty="0">
                    <a:sym typeface="+mn-ea"/>
                  </a:rPr>
                  <a:t>length:</a:t>
                </a:r>
                <a:r>
                  <a:rPr lang="zh-CN" altLang="en-US" sz="2400" dirty="0">
                    <a:sym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sym typeface="+mn-ea"/>
                      </a:rPr>
                      <m:t>250</m:t>
                    </m:r>
                    <m:r>
                      <a:rPr lang="zh-CN" altLang="en-US" sz="2400" b="0" i="1" smtClean="0">
                        <a:latin typeface="Cambria Math" panose="02040503050406030204" pitchFamily="18" charset="0"/>
                        <a:sym typeface="+mn-ea"/>
                      </a:rPr>
                      <m:t> 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sym typeface="+mn-ea"/>
                      </a:rPr>
                      <m:t>𝜇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  <a:sym typeface="+mn-ea"/>
                      </a:rPr>
                      <m:t>m</m:t>
                    </m:r>
                  </m:oMath>
                </a14:m>
                <a:r>
                  <a:rPr lang="zh-CN" altLang="en-US" sz="2400" dirty="0">
                    <a:sym typeface="+mn-ea"/>
                  </a:rPr>
                  <a:t> </a:t>
                </a:r>
                <a:r>
                  <a:rPr lang="en-US" altLang="zh-CN" sz="2400" dirty="0">
                    <a:sym typeface="+mn-ea"/>
                  </a:rPr>
                  <a:t>/</a:t>
                </a:r>
                <a:r>
                  <a:rPr lang="zh-CN" altLang="en-US" sz="2400" dirty="0">
                    <a:sym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sym typeface="+mn-ea"/>
                      </a:rPr>
                      <m:t>2.4</m:t>
                    </m:r>
                    <m:r>
                      <a:rPr lang="zh-CN" altLang="en-US" sz="2400" b="0" i="1" smtClean="0">
                        <a:latin typeface="Cambria Math" panose="02040503050406030204" pitchFamily="18" charset="0"/>
                        <a:sym typeface="+mn-ea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400" b="0" smtClean="0">
                        <a:latin typeface="Cambria Math" panose="02040503050406030204" pitchFamily="18" charset="0"/>
                        <a:sym typeface="+mn-ea"/>
                      </a:rPr>
                      <m:t>m</m:t>
                    </m:r>
                  </m:oMath>
                </a14:m>
                <a:endParaRPr lang="en-US" sz="2400" dirty="0">
                  <a:sym typeface="+mn-ea"/>
                </a:endParaRPr>
              </a:p>
              <a:p>
                <a:pPr marL="342900" lvl="0" indent="-342900">
                  <a:buFont typeface="Wingdings" panose="05000000000000000000" charset="0"/>
                  <a:buChar char=""/>
                </a:pPr>
                <a:r>
                  <a:rPr lang="en-US" altLang="zh-CN" sz="2400" dirty="0">
                    <a:sym typeface="+mn-ea"/>
                  </a:rPr>
                  <a:t>Decay-time</a:t>
                </a:r>
                <a:r>
                  <a:rPr lang="zh-CN" altLang="en-US" sz="2400" dirty="0">
                    <a:sym typeface="+mn-ea"/>
                  </a:rPr>
                  <a:t> </a:t>
                </a:r>
                <a:r>
                  <a:rPr lang="en-US" altLang="zh-CN" sz="2400" dirty="0">
                    <a:sym typeface="+mn-ea"/>
                  </a:rPr>
                  <a:t>constant:</a:t>
                </a:r>
                <a:r>
                  <a:rPr lang="zh-CN" altLang="en-US" sz="2400" dirty="0">
                    <a:sym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sym typeface="+mn-ea"/>
                      </a:rPr>
                      <m:t>2.8</m:t>
                    </m:r>
                    <m:r>
                      <a:rPr lang="zh-CN" altLang="en-US" sz="2400" b="0" i="1" smtClean="0">
                        <a:latin typeface="Cambria Math" panose="02040503050406030204" pitchFamily="18" charset="0"/>
                        <a:sym typeface="+mn-ea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  <a:sym typeface="+mn-ea"/>
                      </a:rPr>
                      <m:t>ns</m:t>
                    </m:r>
                  </m:oMath>
                </a14:m>
                <a:endParaRPr lang="en-US" sz="2400" dirty="0">
                  <a:sym typeface="+mn-ea"/>
                </a:endParaRPr>
              </a:p>
              <a:p>
                <a:pPr marL="342900" lvl="0" indent="-342900">
                  <a:buFont typeface="Wingdings" panose="05000000000000000000" charset="0"/>
                  <a:buChar char=""/>
                </a:pPr>
                <a:r>
                  <a:rPr lang="en-US" altLang="zh-CN" sz="2400" dirty="0">
                    <a:sym typeface="+mn-ea"/>
                  </a:rPr>
                  <a:t>~12</a:t>
                </a:r>
                <a:r>
                  <a:rPr lang="en-US" sz="2400" dirty="0">
                    <a:sym typeface="+mn-ea"/>
                  </a:rPr>
                  <a:t> km fiber</a:t>
                </a:r>
                <a:r>
                  <a:rPr lang="en-US" altLang="zh-CN" sz="2400" dirty="0">
                    <a:sym typeface="+mn-ea"/>
                  </a:rPr>
                  <a:t>s</a:t>
                </a:r>
                <a:r>
                  <a:rPr lang="en-US" sz="2400" dirty="0">
                    <a:sym typeface="+mn-ea"/>
                  </a:rPr>
                  <a:t>, covering 340m</a:t>
                </a:r>
                <a:r>
                  <a:rPr lang="en-US" sz="2400" baseline="30000" dirty="0">
                    <a:sym typeface="+mn-ea"/>
                  </a:rPr>
                  <a:t>2</a:t>
                </a:r>
                <a:r>
                  <a:rPr lang="en-US" sz="2400" dirty="0">
                    <a:sym typeface="+mn-ea"/>
                  </a:rPr>
                  <a:t> area</a:t>
                </a:r>
              </a:p>
            </p:txBody>
          </p:sp>
        </mc:Choice>
        <mc:Fallback xmlns="">
          <p:sp>
            <p:nvSpPr>
              <p:cNvPr id="20" name="Text 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864" y="1227905"/>
                <a:ext cx="6554298" cy="1938992"/>
              </a:xfrm>
              <a:prstGeom prst="rect">
                <a:avLst/>
              </a:prstGeom>
              <a:blipFill>
                <a:blip r:embed="rId2"/>
                <a:stretch>
                  <a:fillRect l="-1547" t="-2597" b="-6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E03CBC97-17EC-873A-4E64-572C58BBC6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04"/>
          <a:stretch/>
        </p:blipFill>
        <p:spPr>
          <a:xfrm>
            <a:off x="101953" y="1066717"/>
            <a:ext cx="1169511" cy="28663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DFE818E-4CD0-2670-CCAB-06FF7A4D75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545"/>
          <a:stretch/>
        </p:blipFill>
        <p:spPr>
          <a:xfrm>
            <a:off x="1271464" y="1087053"/>
            <a:ext cx="3553965" cy="29665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19">
                <a:extLst>
                  <a:ext uri="{FF2B5EF4-FFF2-40B4-BE49-F238E27FC236}">
                    <a16:creationId xmlns:a16="http://schemas.microsoft.com/office/drawing/2014/main" id="{20263557-33B6-7924-1FD0-3E15338DF309}"/>
                  </a:ext>
                </a:extLst>
              </p:cNvPr>
              <p:cNvSpPr txBox="1"/>
              <p:nvPr/>
            </p:nvSpPr>
            <p:spPr>
              <a:xfrm>
                <a:off x="4871864" y="3318083"/>
                <a:ext cx="724812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>
                  <a:buNone/>
                </a:pPr>
                <a:r>
                  <a:rPr lang="en-US" altLang="zh-CN" sz="2400" dirty="0">
                    <a:sym typeface="+mn-ea"/>
                  </a:rPr>
                  <a:t>Light</a:t>
                </a:r>
                <a:r>
                  <a:rPr lang="zh-CN" altLang="en-US" sz="2400" dirty="0">
                    <a:sym typeface="+mn-ea"/>
                  </a:rPr>
                  <a:t> </a:t>
                </a:r>
                <a:r>
                  <a:rPr lang="en-US" altLang="zh-CN" sz="2400" dirty="0">
                    <a:sym typeface="+mn-ea"/>
                  </a:rPr>
                  <a:t>detected</a:t>
                </a:r>
                <a:r>
                  <a:rPr lang="zh-CN" altLang="en-US" sz="2400" dirty="0">
                    <a:sym typeface="+mn-ea"/>
                  </a:rPr>
                  <a:t> </a:t>
                </a:r>
                <a:r>
                  <a:rPr lang="en-US" altLang="zh-CN" sz="2400" dirty="0">
                    <a:sym typeface="+mn-ea"/>
                  </a:rPr>
                  <a:t>by</a:t>
                </a:r>
                <a:r>
                  <a:rPr lang="zh-CN" altLang="en-US" sz="2400" dirty="0">
                    <a:sym typeface="+mn-ea"/>
                  </a:rPr>
                  <a:t> </a:t>
                </a:r>
                <a:r>
                  <a:rPr lang="en-US" altLang="zh-CN" sz="2400" dirty="0" err="1">
                    <a:sym typeface="+mn-ea"/>
                  </a:rPr>
                  <a:t>SiPMs</a:t>
                </a:r>
                <a:r>
                  <a:rPr lang="zh-CN" altLang="en-US" sz="2400" dirty="0">
                    <a:sym typeface="+mn-ea"/>
                  </a:rPr>
                  <a:t> </a:t>
                </a:r>
                <a:r>
                  <a:rPr lang="en-US" altLang="zh-CN" sz="2400" dirty="0">
                    <a:sym typeface="+mn-ea"/>
                  </a:rPr>
                  <a:t>installed</a:t>
                </a:r>
                <a:r>
                  <a:rPr lang="zh-CN" altLang="en-US" sz="2400" dirty="0">
                    <a:sym typeface="+mn-ea"/>
                  </a:rPr>
                  <a:t> </a:t>
                </a:r>
                <a:r>
                  <a:rPr lang="en-US" altLang="zh-CN" sz="2400" dirty="0">
                    <a:sym typeface="+mn-ea"/>
                  </a:rPr>
                  <a:t>at</a:t>
                </a:r>
                <a:r>
                  <a:rPr lang="zh-CN" altLang="en-US" sz="2400" dirty="0">
                    <a:sym typeface="+mn-ea"/>
                  </a:rPr>
                  <a:t> </a:t>
                </a:r>
                <a:r>
                  <a:rPr lang="en-US" altLang="zh-CN" sz="2400" dirty="0">
                    <a:sym typeface="+mn-ea"/>
                  </a:rPr>
                  <a:t>one</a:t>
                </a:r>
                <a:r>
                  <a:rPr lang="zh-CN" altLang="en-US" sz="2400" dirty="0">
                    <a:sym typeface="+mn-ea"/>
                  </a:rPr>
                  <a:t> </a:t>
                </a:r>
                <a:r>
                  <a:rPr lang="en-US" altLang="zh-CN" sz="2400" dirty="0">
                    <a:sym typeface="+mn-ea"/>
                  </a:rPr>
                  <a:t>end</a:t>
                </a:r>
                <a:r>
                  <a:rPr lang="zh-CN" altLang="en-US" sz="2400" dirty="0">
                    <a:sym typeface="+mn-ea"/>
                  </a:rPr>
                  <a:t> </a:t>
                </a:r>
                <a:r>
                  <a:rPr lang="en-US" altLang="zh-CN" sz="2400" dirty="0">
                    <a:sym typeface="+mn-ea"/>
                  </a:rPr>
                  <a:t>of</a:t>
                </a:r>
                <a:r>
                  <a:rPr lang="zh-CN" altLang="en-US" sz="2400" dirty="0">
                    <a:sym typeface="+mn-ea"/>
                  </a:rPr>
                  <a:t> </a:t>
                </a:r>
                <a:r>
                  <a:rPr lang="en-US" altLang="zh-CN" sz="2400" dirty="0">
                    <a:sym typeface="+mn-ea"/>
                  </a:rPr>
                  <a:t>the</a:t>
                </a:r>
                <a:r>
                  <a:rPr lang="zh-CN" altLang="en-US" sz="2400" dirty="0">
                    <a:sym typeface="+mn-ea"/>
                  </a:rPr>
                  <a:t> </a:t>
                </a:r>
                <a:r>
                  <a:rPr lang="en-US" altLang="zh-CN" sz="2400" dirty="0">
                    <a:sym typeface="+mn-ea"/>
                  </a:rPr>
                  <a:t>fibers</a:t>
                </a:r>
                <a:endParaRPr lang="en-US" sz="2400" dirty="0">
                  <a:sym typeface="+mn-ea"/>
                </a:endParaRPr>
              </a:p>
              <a:p>
                <a:pPr marL="342900" lvl="0" indent="-342900">
                  <a:buFont typeface="Wingdings" panose="05000000000000000000" charset="0"/>
                  <a:buChar char="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sym typeface="+mn-ea"/>
                      </a:rPr>
                      <m:t>−40</m:t>
                    </m:r>
                    <m:r>
                      <a:rPr lang="zh-CN" altLang="en-US" sz="2400" b="0" i="1" smtClean="0">
                        <a:latin typeface="Cambria Math" panose="02040503050406030204" pitchFamily="18" charset="0"/>
                        <a:sym typeface="+mn-ea"/>
                      </a:rPr>
                      <m:t> ℃</m:t>
                    </m:r>
                  </m:oMath>
                </a14:m>
                <a:r>
                  <a:rPr lang="zh-CN" altLang="en-US" sz="2400" dirty="0">
                    <a:sym typeface="+mn-ea"/>
                  </a:rPr>
                  <a:t> </a:t>
                </a:r>
                <a:r>
                  <a:rPr lang="en-US" altLang="zh-CN" sz="2400" dirty="0">
                    <a:sym typeface="+mn-ea"/>
                  </a:rPr>
                  <a:t>to</a:t>
                </a:r>
                <a:r>
                  <a:rPr lang="zh-CN" altLang="en-US" sz="2400" dirty="0">
                    <a:sym typeface="+mn-ea"/>
                  </a:rPr>
                  <a:t> </a:t>
                </a:r>
                <a:r>
                  <a:rPr lang="en-US" altLang="zh-CN" sz="2400" dirty="0">
                    <a:sym typeface="+mn-ea"/>
                  </a:rPr>
                  <a:t>reduce</a:t>
                </a:r>
                <a:r>
                  <a:rPr lang="zh-CN" altLang="en-US" sz="2400" dirty="0">
                    <a:sym typeface="+mn-ea"/>
                  </a:rPr>
                  <a:t> </a:t>
                </a:r>
                <a:r>
                  <a:rPr lang="en-US" altLang="zh-CN" sz="2400" dirty="0">
                    <a:sym typeface="+mn-ea"/>
                  </a:rPr>
                  <a:t>dark</a:t>
                </a:r>
                <a:r>
                  <a:rPr lang="zh-CN" altLang="en-US" sz="2400" dirty="0">
                    <a:sym typeface="+mn-ea"/>
                  </a:rPr>
                  <a:t> </a:t>
                </a:r>
                <a:r>
                  <a:rPr lang="en-US" altLang="zh-CN" sz="2400" dirty="0">
                    <a:sym typeface="+mn-ea"/>
                  </a:rPr>
                  <a:t>counts</a:t>
                </a:r>
                <a:endParaRPr lang="en-US" sz="2400" dirty="0">
                  <a:sym typeface="+mn-ea"/>
                </a:endParaRPr>
              </a:p>
            </p:txBody>
          </p:sp>
        </mc:Choice>
        <mc:Fallback xmlns="">
          <p:sp>
            <p:nvSpPr>
              <p:cNvPr id="6" name="Text Box 19">
                <a:extLst>
                  <a:ext uri="{FF2B5EF4-FFF2-40B4-BE49-F238E27FC236}">
                    <a16:creationId xmlns:a16="http://schemas.microsoft.com/office/drawing/2014/main" id="{20263557-33B6-7924-1FD0-3E15338DF3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864" y="3318083"/>
                <a:ext cx="7248128" cy="830997"/>
              </a:xfrm>
              <a:prstGeom prst="rect">
                <a:avLst/>
              </a:prstGeom>
              <a:blipFill>
                <a:blip r:embed="rId4"/>
                <a:stretch>
                  <a:fillRect l="-1399" t="-6061" r="-699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4">
            <a:extLst>
              <a:ext uri="{FF2B5EF4-FFF2-40B4-BE49-F238E27FC236}">
                <a16:creationId xmlns:a16="http://schemas.microsoft.com/office/drawing/2014/main" id="{7EA86B2E-2564-D24B-9A38-7D694F1F3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440" y="4069933"/>
            <a:ext cx="3270037" cy="2470694"/>
          </a:xfrm>
          <a:prstGeom prst="rect">
            <a:avLst/>
          </a:prstGeom>
        </p:spPr>
      </p:pic>
      <p:sp>
        <p:nvSpPr>
          <p:cNvPr id="14" name="Text Box 19">
            <a:extLst>
              <a:ext uri="{FF2B5EF4-FFF2-40B4-BE49-F238E27FC236}">
                <a16:creationId xmlns:a16="http://schemas.microsoft.com/office/drawing/2014/main" id="{48E29862-2CF4-483E-7913-867368F0DCE2}"/>
              </a:ext>
            </a:extLst>
          </p:cNvPr>
          <p:cNvSpPr txBox="1"/>
          <p:nvPr/>
        </p:nvSpPr>
        <p:spPr>
          <a:xfrm>
            <a:off x="4871864" y="4300266"/>
            <a:ext cx="7248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altLang="zh-CN" sz="2400" dirty="0">
                <a:sym typeface="+mn-ea"/>
              </a:rPr>
              <a:t>New</a:t>
            </a:r>
            <a:r>
              <a:rPr lang="zh-CN" altLang="en-US" sz="2400" dirty="0">
                <a:sym typeface="+mn-ea"/>
              </a:rPr>
              <a:t> </a:t>
            </a:r>
            <a:r>
              <a:rPr lang="en-US" altLang="zh-CN" sz="2400" dirty="0">
                <a:sym typeface="+mn-ea"/>
              </a:rPr>
              <a:t>ASIC</a:t>
            </a:r>
            <a:r>
              <a:rPr lang="zh-CN" altLang="en-US" sz="2400" dirty="0">
                <a:sym typeface="+mn-ea"/>
              </a:rPr>
              <a:t> </a:t>
            </a:r>
            <a:r>
              <a:rPr lang="en-US" altLang="zh-CN" sz="2400" dirty="0">
                <a:sym typeface="+mn-ea"/>
              </a:rPr>
              <a:t>(PACIFIC),</a:t>
            </a:r>
            <a:r>
              <a:rPr lang="zh-CN" altLang="en-US" sz="2400" dirty="0">
                <a:sym typeface="+mn-ea"/>
              </a:rPr>
              <a:t> </a:t>
            </a:r>
            <a:r>
              <a:rPr lang="en-US" altLang="zh-CN" sz="2400" dirty="0">
                <a:sym typeface="+mn-ea"/>
              </a:rPr>
              <a:t>64</a:t>
            </a:r>
            <a:r>
              <a:rPr lang="zh-CN" altLang="en-US" sz="2400" dirty="0">
                <a:sym typeface="+mn-ea"/>
              </a:rPr>
              <a:t> </a:t>
            </a:r>
            <a:r>
              <a:rPr lang="en-US" altLang="zh-CN" sz="2400" dirty="0">
                <a:sym typeface="+mn-ea"/>
              </a:rPr>
              <a:t>channels</a:t>
            </a:r>
            <a:r>
              <a:rPr lang="zh-CN" altLang="en-US" sz="2400" dirty="0">
                <a:sym typeface="+mn-ea"/>
              </a:rPr>
              <a:t> </a:t>
            </a:r>
            <a:r>
              <a:rPr lang="en-US" altLang="zh-CN" sz="2400" dirty="0">
                <a:sym typeface="+mn-ea"/>
              </a:rPr>
              <a:t>130</a:t>
            </a:r>
            <a:r>
              <a:rPr lang="zh-CN" altLang="en-US" sz="2400" dirty="0">
                <a:sym typeface="+mn-ea"/>
              </a:rPr>
              <a:t> </a:t>
            </a:r>
            <a:r>
              <a:rPr lang="en-US" altLang="zh-CN" sz="2400" dirty="0">
                <a:sym typeface="+mn-ea"/>
              </a:rPr>
              <a:t>nm</a:t>
            </a:r>
            <a:r>
              <a:rPr lang="zh-CN" altLang="en-US" sz="2400" dirty="0">
                <a:sym typeface="+mn-ea"/>
              </a:rPr>
              <a:t> </a:t>
            </a:r>
            <a:r>
              <a:rPr lang="en-US" altLang="zh-CN" sz="2400" dirty="0">
                <a:sym typeface="+mn-ea"/>
              </a:rPr>
              <a:t>CMOS</a:t>
            </a:r>
            <a:endParaRPr lang="en-US" sz="2400" dirty="0">
              <a:sym typeface="+mn-ea"/>
            </a:endParaRPr>
          </a:p>
          <a:p>
            <a:pPr marL="342900" lvl="0" indent="-342900">
              <a:buFont typeface="Wingdings" panose="05000000000000000000" charset="0"/>
              <a:buChar char=""/>
            </a:pPr>
            <a:r>
              <a:rPr lang="en-US" altLang="zh-CN" sz="2400" dirty="0" err="1">
                <a:sym typeface="+mn-ea"/>
              </a:rPr>
              <a:t>Clusterization</a:t>
            </a:r>
            <a:r>
              <a:rPr lang="zh-CN" altLang="en-US" sz="2400" dirty="0">
                <a:sym typeface="+mn-ea"/>
              </a:rPr>
              <a:t> </a:t>
            </a:r>
            <a:r>
              <a:rPr lang="en-US" altLang="zh-CN" sz="2400" dirty="0">
                <a:sym typeface="+mn-ea"/>
              </a:rPr>
              <a:t>of</a:t>
            </a:r>
            <a:r>
              <a:rPr lang="zh-CN" altLang="en-US" sz="2400" dirty="0">
                <a:sym typeface="+mn-ea"/>
              </a:rPr>
              <a:t> </a:t>
            </a:r>
            <a:r>
              <a:rPr lang="en-US" altLang="zh-CN" sz="2400" dirty="0">
                <a:sym typeface="+mn-ea"/>
              </a:rPr>
              <a:t>hits</a:t>
            </a:r>
            <a:r>
              <a:rPr lang="zh-CN" altLang="en-US" sz="2400" dirty="0">
                <a:sym typeface="+mn-ea"/>
              </a:rPr>
              <a:t> </a:t>
            </a:r>
            <a:r>
              <a:rPr lang="en-US" altLang="zh-CN" sz="2400" dirty="0">
                <a:sym typeface="+mn-ea"/>
              </a:rPr>
              <a:t>implemented</a:t>
            </a:r>
            <a:r>
              <a:rPr lang="zh-CN" altLang="en-US" sz="2400" dirty="0">
                <a:sym typeface="+mn-ea"/>
              </a:rPr>
              <a:t> </a:t>
            </a:r>
            <a:r>
              <a:rPr lang="en-US" altLang="zh-CN" sz="2400" dirty="0">
                <a:sym typeface="+mn-ea"/>
              </a:rPr>
              <a:t>in</a:t>
            </a:r>
            <a:r>
              <a:rPr lang="zh-CN" altLang="en-US" sz="2400" dirty="0">
                <a:sym typeface="+mn-ea"/>
              </a:rPr>
              <a:t> </a:t>
            </a:r>
            <a:r>
              <a:rPr lang="en-US" altLang="zh-CN" sz="2400" dirty="0">
                <a:sym typeface="+mn-ea"/>
              </a:rPr>
              <a:t>FPGA</a:t>
            </a:r>
            <a:r>
              <a:rPr lang="zh-CN" altLang="en-US" sz="2400" dirty="0">
                <a:sym typeface="+mn-ea"/>
              </a:rPr>
              <a:t> </a:t>
            </a:r>
            <a:r>
              <a:rPr lang="en-US" altLang="zh-CN" sz="2400" dirty="0">
                <a:sym typeface="+mn-ea"/>
              </a:rPr>
              <a:t>after</a:t>
            </a:r>
            <a:r>
              <a:rPr lang="zh-CN" altLang="en-US" sz="2400" dirty="0">
                <a:sym typeface="+mn-ea"/>
              </a:rPr>
              <a:t> </a:t>
            </a:r>
            <a:r>
              <a:rPr lang="en-US" altLang="zh-CN" sz="2400" dirty="0">
                <a:sym typeface="+mn-ea"/>
              </a:rPr>
              <a:t>signal</a:t>
            </a:r>
            <a:r>
              <a:rPr lang="zh-CN" altLang="en-US" sz="2400" dirty="0">
                <a:sym typeface="+mn-ea"/>
              </a:rPr>
              <a:t> </a:t>
            </a:r>
            <a:r>
              <a:rPr lang="en-US" altLang="zh-CN" sz="2400" dirty="0">
                <a:sym typeface="+mn-ea"/>
              </a:rPr>
              <a:t>digitization</a:t>
            </a:r>
            <a:endParaRPr lang="en-US" sz="2400" dirty="0">
              <a:sym typeface="+mn-ea"/>
            </a:endParaRPr>
          </a:p>
        </p:txBody>
      </p:sp>
      <p:sp>
        <p:nvSpPr>
          <p:cNvPr id="15" name="Text Box 19">
            <a:extLst>
              <a:ext uri="{FF2B5EF4-FFF2-40B4-BE49-F238E27FC236}">
                <a16:creationId xmlns:a16="http://schemas.microsoft.com/office/drawing/2014/main" id="{F2B0A23B-03DE-F598-0704-C8A78EF32770}"/>
              </a:ext>
            </a:extLst>
          </p:cNvPr>
          <p:cNvSpPr txBox="1"/>
          <p:nvPr/>
        </p:nvSpPr>
        <p:spPr>
          <a:xfrm>
            <a:off x="4825429" y="5636923"/>
            <a:ext cx="7248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altLang="zh-CN" sz="2400" dirty="0">
                <a:sym typeface="+mn-ea"/>
              </a:rPr>
              <a:t>Good</a:t>
            </a:r>
            <a:r>
              <a:rPr lang="zh-CN" altLang="en-US" sz="2400" dirty="0">
                <a:sym typeface="+mn-ea"/>
              </a:rPr>
              <a:t> </a:t>
            </a:r>
            <a:r>
              <a:rPr lang="en-US" altLang="zh-CN" sz="2400" dirty="0">
                <a:sym typeface="+mn-ea"/>
              </a:rPr>
              <a:t>performance</a:t>
            </a:r>
            <a:r>
              <a:rPr lang="zh-CN" altLang="en-US" sz="2400" dirty="0">
                <a:sym typeface="+mn-ea"/>
              </a:rPr>
              <a:t> </a:t>
            </a:r>
            <a:r>
              <a:rPr lang="en-US" altLang="zh-CN" sz="2400" dirty="0">
                <a:sym typeface="+mn-ea"/>
              </a:rPr>
              <a:t>in</a:t>
            </a:r>
            <a:r>
              <a:rPr lang="zh-CN" altLang="en-US" sz="2400" dirty="0">
                <a:sym typeface="+mn-ea"/>
              </a:rPr>
              <a:t> </a:t>
            </a:r>
            <a:r>
              <a:rPr lang="en-US" altLang="zh-CN" sz="2400" dirty="0">
                <a:sym typeface="+mn-ea"/>
              </a:rPr>
              <a:t>2023</a:t>
            </a:r>
            <a:r>
              <a:rPr lang="zh-CN" altLang="en-US" sz="2400" dirty="0">
                <a:sym typeface="+mn-ea"/>
              </a:rPr>
              <a:t> </a:t>
            </a:r>
            <a:r>
              <a:rPr lang="en-US" altLang="zh-CN" sz="2400" dirty="0">
                <a:sym typeface="+mn-ea"/>
              </a:rPr>
              <a:t>+</a:t>
            </a:r>
            <a:r>
              <a:rPr lang="zh-CN" altLang="en-US" sz="2400" dirty="0">
                <a:sym typeface="+mn-ea"/>
              </a:rPr>
              <a:t> </a:t>
            </a:r>
            <a:r>
              <a:rPr lang="en-US" altLang="zh-CN" sz="2400" dirty="0">
                <a:sym typeface="+mn-ea"/>
              </a:rPr>
              <a:t>2024</a:t>
            </a:r>
            <a:endParaRPr lang="en-US" sz="2400" dirty="0"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73266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EF445-7E51-2A7A-04CE-4E6B7F710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76069-F6F1-14BF-4F2A-D4E2939DBC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err="1"/>
              <a:t>SciFi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China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F15EDA-158D-AA22-F0BC-B17D636F9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2024/11/17</a:t>
            </a:r>
            <a:endParaRPr lang="zh-CN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660D60-0A33-A2BD-AFA6-326F520C2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Xuhao Yuan, IHEP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C9BD91-5A26-A760-F2D5-7A8DE85DA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14</a:t>
            </a:fld>
            <a:endParaRPr lang="zh-CN" altLang="en-US" dirty="0"/>
          </a:p>
        </p:txBody>
      </p:sp>
      <p:pic>
        <p:nvPicPr>
          <p:cNvPr id="7" name="picture">
            <a:extLst>
              <a:ext uri="{FF2B5EF4-FFF2-40B4-BE49-F238E27FC236}">
                <a16:creationId xmlns:a16="http://schemas.microsoft.com/office/drawing/2014/main" id="{5D5AB361-6F2D-6BC7-A9B6-7D0F16F90B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1039669"/>
            <a:ext cx="5047447" cy="26388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F79181-809C-C7B0-701B-10BA197A69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44" y="1329753"/>
            <a:ext cx="2968789" cy="222659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29E76187-3D3D-E09B-FA26-68ABD94738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549" y="1329753"/>
            <a:ext cx="2952328" cy="2214245"/>
          </a:xfrm>
          <a:prstGeom prst="rect">
            <a:avLst/>
          </a:prstGeom>
        </p:spPr>
      </p:pic>
      <p:sp>
        <p:nvSpPr>
          <p:cNvPr id="12" name="Text Box 19">
            <a:extLst>
              <a:ext uri="{FF2B5EF4-FFF2-40B4-BE49-F238E27FC236}">
                <a16:creationId xmlns:a16="http://schemas.microsoft.com/office/drawing/2014/main" id="{DF3E5D64-8CF9-9AD9-837F-7BFA6E188386}"/>
              </a:ext>
            </a:extLst>
          </p:cNvPr>
          <p:cNvSpPr txBox="1"/>
          <p:nvPr/>
        </p:nvSpPr>
        <p:spPr>
          <a:xfrm>
            <a:off x="839416" y="4240193"/>
            <a:ext cx="82208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altLang="zh-CN" sz="2400" dirty="0" err="1">
                <a:sym typeface="+mn-ea"/>
              </a:rPr>
              <a:t>LHCb</a:t>
            </a:r>
            <a:r>
              <a:rPr lang="en-US" altLang="zh-CN" sz="2400" dirty="0">
                <a:sym typeface="+mn-ea"/>
              </a:rPr>
              <a:t> </a:t>
            </a:r>
            <a:r>
              <a:rPr lang="en-US" altLang="zh-CN" sz="2400" dirty="0" err="1">
                <a:sym typeface="+mn-ea"/>
              </a:rPr>
              <a:t>SciFi</a:t>
            </a:r>
            <a:r>
              <a:rPr lang="en-US" altLang="zh-CN" sz="2400" dirty="0">
                <a:sym typeface="+mn-ea"/>
              </a:rPr>
              <a:t> China group (Tsinghua Univ.)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sym typeface="+mn-ea"/>
              </a:rPr>
              <a:t>Co-design the ASIC Frontend Board (with Heidelberg)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sym typeface="+mn-ea"/>
              </a:rPr>
              <a:t>Manufacture all 2,528 ASIC boards (64, 168 channels in total)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sym typeface="+mn-ea"/>
              </a:rPr>
              <a:t>Test half of ASIC Boards and all the chips</a:t>
            </a:r>
          </a:p>
        </p:txBody>
      </p:sp>
    </p:spTree>
    <p:extLst>
      <p:ext uri="{BB962C8B-B14F-4D97-AF65-F5344CB8AC3E}">
        <p14:creationId xmlns:p14="http://schemas.microsoft.com/office/powerpoint/2010/main" val="3374508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A0124-29B9-F72C-0596-0EC4F263D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3B8046-F40C-622C-A543-A68852A75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2024/11/17</a:t>
            </a:r>
            <a:endParaRPr lang="zh-CN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4B1156-F876-3AF6-1E65-EEE3129CA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Xuhao Yuan, IHEP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A1CBD8-A9AE-ABC3-1ABF-17FDA891C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15</a:t>
            </a:fld>
            <a:endParaRPr lang="zh-CN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1CC1F-152E-8E2C-82EF-52F9E9271DBA}"/>
              </a:ext>
            </a:extLst>
          </p:cNvPr>
          <p:cNvSpPr txBox="1"/>
          <p:nvPr/>
        </p:nvSpPr>
        <p:spPr>
          <a:xfrm>
            <a:off x="2615011" y="2093406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LHCb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Upgrade I (2019 ~ 2023)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43A32-0D20-ADFF-25FB-83986971F9B4}"/>
              </a:ext>
            </a:extLst>
          </p:cNvPr>
          <p:cNvSpPr txBox="1"/>
          <p:nvPr/>
        </p:nvSpPr>
        <p:spPr>
          <a:xfrm>
            <a:off x="2625800" y="3933056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LHCb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Upgrade II (2033 ~     )</a:t>
            </a:r>
          </a:p>
        </p:txBody>
      </p:sp>
    </p:spTree>
    <p:extLst>
      <p:ext uri="{BB962C8B-B14F-4D97-AF65-F5344CB8AC3E}">
        <p14:creationId xmlns:p14="http://schemas.microsoft.com/office/powerpoint/2010/main" val="3562959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Tracking System in Upgrade II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2024/11/17</a:t>
            </a:r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Xuhao Yuan, IHEP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16</a:t>
            </a:fld>
            <a:endParaRPr lang="zh-CN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495" y="2204720"/>
            <a:ext cx="6285865" cy="2968625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4007485" y="3079115"/>
            <a:ext cx="276225" cy="108267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s 8"/>
          <p:cNvSpPr/>
          <p:nvPr/>
        </p:nvSpPr>
        <p:spPr>
          <a:xfrm>
            <a:off x="5951855" y="2517775"/>
            <a:ext cx="2309495" cy="23749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" y="1556385"/>
            <a:ext cx="2333625" cy="1500505"/>
          </a:xfrm>
          <a:prstGeom prst="rect">
            <a:avLst/>
          </a:prstGeom>
          <a:ln w="28575" cmpd="sng">
            <a:solidFill>
              <a:srgbClr val="FF0000"/>
            </a:solidFill>
            <a:prstDash val="solid"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8160" y="1124585"/>
            <a:ext cx="2224405" cy="1650365"/>
          </a:xfrm>
          <a:prstGeom prst="rect">
            <a:avLst/>
          </a:prstGeom>
          <a:ln w="28575" cmpd="sng">
            <a:solidFill>
              <a:schemeClr val="accent6">
                <a:lumMod val="75000"/>
              </a:schemeClr>
            </a:solidFill>
            <a:prstDash val="solid"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8990" y="4364990"/>
            <a:ext cx="3257550" cy="2414905"/>
          </a:xfrm>
          <a:prstGeom prst="rect">
            <a:avLst/>
          </a:prstGeom>
          <a:ln w="28575" cmpd="sng">
            <a:solidFill>
              <a:srgbClr val="00FA00"/>
            </a:solidFill>
            <a:prstDash val="solid"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125" y="3520440"/>
            <a:ext cx="1107440" cy="3187065"/>
          </a:xfrm>
          <a:prstGeom prst="rect">
            <a:avLst/>
          </a:prstGeom>
          <a:ln w="28575" cmpd="sng">
            <a:solidFill>
              <a:srgbClr val="0000FF"/>
            </a:solidFill>
            <a:prstDash val="solid"/>
          </a:ln>
        </p:spPr>
      </p:pic>
      <p:sp>
        <p:nvSpPr>
          <p:cNvPr id="21" name="Rectangles 20"/>
          <p:cNvSpPr/>
          <p:nvPr/>
        </p:nvSpPr>
        <p:spPr>
          <a:xfrm>
            <a:off x="1775460" y="1052195"/>
            <a:ext cx="2602865" cy="1080135"/>
          </a:xfrm>
          <a:prstGeom prst="rect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b="1"/>
              <a:t>Vertex Locator (VELO)</a:t>
            </a:r>
          </a:p>
          <a:p>
            <a:pPr marL="285750" indent="-285750" algn="l">
              <a:buFont typeface="Wingdings" panose="05000000000000000000" charset="0"/>
              <a:buChar char=""/>
            </a:pPr>
            <a:r>
              <a:rPr lang="en-US"/>
              <a:t>Pixel with timing</a:t>
            </a:r>
          </a:p>
          <a:p>
            <a:pPr marL="285750" indent="-285750" algn="l">
              <a:buFont typeface="Wingdings" panose="05000000000000000000" charset="0"/>
              <a:buChar char=""/>
            </a:pPr>
            <a:r>
              <a:rPr lang="en-US"/>
              <a:t>New RD-foil</a:t>
            </a:r>
          </a:p>
          <a:p>
            <a:pPr marL="285750" indent="-285750" algn="l">
              <a:buFont typeface="Wingdings" panose="05000000000000000000" charset="0"/>
              <a:buChar char=""/>
            </a:pPr>
            <a:r>
              <a:rPr lang="en-US"/>
              <a:t>3D, LGAD, 28 nm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596515" y="3068955"/>
            <a:ext cx="979170" cy="431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s 22"/>
          <p:cNvSpPr/>
          <p:nvPr/>
        </p:nvSpPr>
        <p:spPr>
          <a:xfrm>
            <a:off x="2234565" y="5621655"/>
            <a:ext cx="2924810" cy="1080135"/>
          </a:xfrm>
          <a:prstGeom prst="rect">
            <a:avLst/>
          </a:prstGeom>
          <a:ln w="28575" cmpd="sng">
            <a:solidFill>
              <a:srgbClr val="0000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b="1" dirty="0"/>
              <a:t>Upstream Pixel Tracker (UP)</a:t>
            </a:r>
          </a:p>
          <a:p>
            <a:pPr marL="285750" indent="-285750" algn="l">
              <a:buFont typeface="Wingdings" panose="05000000000000000000" charset="0"/>
              <a:buChar char=""/>
            </a:pPr>
            <a:r>
              <a:rPr lang="en-US" dirty="0"/>
              <a:t>MAPS CMOS pixel</a:t>
            </a:r>
          </a:p>
          <a:p>
            <a:pPr marL="285750" indent="-285750" algn="l">
              <a:buFont typeface="Wingdings" panose="05000000000000000000" charset="0"/>
              <a:buChar char=""/>
            </a:pPr>
            <a:r>
              <a:rPr lang="en-US" dirty="0"/>
              <a:t>Radiation tolerant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4378325" y="3893185"/>
            <a:ext cx="0" cy="172847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s 27"/>
          <p:cNvSpPr/>
          <p:nvPr/>
        </p:nvSpPr>
        <p:spPr>
          <a:xfrm>
            <a:off x="6456045" y="1124585"/>
            <a:ext cx="2924810" cy="1080135"/>
          </a:xfrm>
          <a:prstGeom prst="rect">
            <a:avLst/>
          </a:prstGeom>
          <a:ln w="28575" cmpd="sng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b="1"/>
              <a:t>Magnet Stations (MS)</a:t>
            </a:r>
          </a:p>
          <a:p>
            <a:pPr marL="285750" indent="-285750" algn="l">
              <a:buFont typeface="Wingdings" panose="05000000000000000000" charset="0"/>
              <a:buChar char=""/>
            </a:pPr>
            <a:r>
              <a:rPr lang="en-US"/>
              <a:t>Scintillating bar</a:t>
            </a:r>
          </a:p>
          <a:p>
            <a:pPr marL="285750" indent="-285750" algn="l">
              <a:buFont typeface="Wingdings" panose="05000000000000000000" charset="0"/>
              <a:buChar char=""/>
            </a:pPr>
            <a:r>
              <a:rPr lang="en-US"/>
              <a:t>Low P particles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5087620" y="2204720"/>
            <a:ext cx="1368425" cy="122428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4799330" y="3429000"/>
            <a:ext cx="504190" cy="144145"/>
          </a:xfrm>
          <a:prstGeom prst="straightConnector1">
            <a:avLst/>
          </a:prstGeom>
          <a:ln w="38100" cmpd="sng">
            <a:solidFill>
              <a:schemeClr val="accent6">
                <a:lumMod val="75000"/>
                <a:alpha val="94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4799330" y="3861435"/>
            <a:ext cx="504190" cy="71755"/>
          </a:xfrm>
          <a:prstGeom prst="straightConnector1">
            <a:avLst/>
          </a:prstGeom>
          <a:ln w="38100" cmpd="sng">
            <a:solidFill>
              <a:schemeClr val="accent6">
                <a:lumMod val="75000"/>
                <a:alpha val="94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5087620" y="2204720"/>
            <a:ext cx="1368425" cy="165671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s 32"/>
          <p:cNvSpPr/>
          <p:nvPr/>
        </p:nvSpPr>
        <p:spPr>
          <a:xfrm>
            <a:off x="8664575" y="3520440"/>
            <a:ext cx="3452495" cy="1107440"/>
          </a:xfrm>
          <a:prstGeom prst="rect">
            <a:avLst/>
          </a:prstGeom>
          <a:ln w="28575" cmpd="sng">
            <a:solidFill>
              <a:srgbClr val="00FA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b="1"/>
              <a:t>Might Tracker (MT)</a:t>
            </a:r>
          </a:p>
          <a:p>
            <a:pPr marL="285750" indent="-285750" algn="l">
              <a:buFont typeface="Wingdings" panose="05000000000000000000" charset="0"/>
              <a:buChar char=""/>
            </a:pPr>
            <a:r>
              <a:rPr lang="en-US"/>
              <a:t>MAPS CMOS pixel (inner)</a:t>
            </a:r>
          </a:p>
          <a:p>
            <a:pPr marL="285750" indent="-285750" algn="l">
              <a:buFont typeface="Wingdings" panose="05000000000000000000" charset="0"/>
              <a:buChar char=""/>
            </a:pPr>
            <a:r>
              <a:rPr lang="en-US"/>
              <a:t>Keep </a:t>
            </a:r>
            <a:r>
              <a:rPr lang="en-US" b="1"/>
              <a:t>SciFi </a:t>
            </a:r>
            <a:r>
              <a:rPr lang="en-US"/>
              <a:t>(outer)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5951855" y="4077335"/>
            <a:ext cx="1151890" cy="287655"/>
          </a:xfrm>
          <a:prstGeom prst="straightConnector1">
            <a:avLst/>
          </a:prstGeom>
          <a:ln w="38100">
            <a:solidFill>
              <a:srgbClr val="00FA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ame 34"/>
          <p:cNvSpPr/>
          <p:nvPr/>
        </p:nvSpPr>
        <p:spPr>
          <a:xfrm>
            <a:off x="3602355" y="3449320"/>
            <a:ext cx="470535" cy="568960"/>
          </a:xfrm>
          <a:prstGeom prst="frame">
            <a:avLst>
              <a:gd name="adj1" fmla="val 61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Frame 35"/>
          <p:cNvSpPr/>
          <p:nvPr/>
        </p:nvSpPr>
        <p:spPr>
          <a:xfrm>
            <a:off x="4200525" y="3371850"/>
            <a:ext cx="356870" cy="568960"/>
          </a:xfrm>
          <a:prstGeom prst="frame">
            <a:avLst>
              <a:gd name="adj1" fmla="val 6583"/>
            </a:avLst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Frame 36"/>
          <p:cNvSpPr/>
          <p:nvPr/>
        </p:nvSpPr>
        <p:spPr>
          <a:xfrm>
            <a:off x="5449570" y="3068955"/>
            <a:ext cx="509270" cy="1224915"/>
          </a:xfrm>
          <a:prstGeom prst="frame">
            <a:avLst>
              <a:gd name="adj1" fmla="val 2369"/>
            </a:avLst>
          </a:prstGeom>
          <a:solidFill>
            <a:srgbClr val="00FA00"/>
          </a:solidFill>
          <a:ln>
            <a:solidFill>
              <a:srgbClr val="00F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new UT in Upgrade II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2024/11/17</a:t>
            </a:r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Xuhao Yuan, IHEP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17</a:t>
            </a:fld>
            <a:endParaRPr lang="zh-CN" altLang="en-US" dirty="0"/>
          </a:p>
        </p:txBody>
      </p:sp>
      <p:sp>
        <p:nvSpPr>
          <p:cNvPr id="16" name="Text Box 15"/>
          <p:cNvSpPr txBox="1"/>
          <p:nvPr/>
        </p:nvSpPr>
        <p:spPr>
          <a:xfrm>
            <a:off x="235247" y="1273981"/>
            <a:ext cx="6796857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/>
              <a:t>Upgrade II luminosity 1.5x10</a:t>
            </a:r>
            <a:r>
              <a:rPr lang="en-US" sz="2000" baseline="30000" dirty="0"/>
              <a:t>34 </a:t>
            </a:r>
            <a:r>
              <a:rPr lang="en-US" sz="2000" dirty="0"/>
              <a:t>cm</a:t>
            </a:r>
            <a:r>
              <a:rPr lang="en-US" sz="2000" baseline="30000" dirty="0"/>
              <a:t>-2</a:t>
            </a:r>
            <a:r>
              <a:rPr lang="en-US" sz="2000" dirty="0"/>
              <a:t>s</a:t>
            </a:r>
            <a:r>
              <a:rPr lang="en-US" sz="2000" baseline="30000" dirty="0"/>
              <a:t>-1</a:t>
            </a:r>
            <a:r>
              <a:rPr lang="en-US" sz="2000" dirty="0"/>
              <a:t> (</a:t>
            </a:r>
            <a:r>
              <a:rPr lang="en-US" sz="2000" b="1" dirty="0"/>
              <a:t>x7.5 </a:t>
            </a:r>
            <a:r>
              <a:rPr lang="en-US" sz="2000" b="1" dirty="0" err="1">
                <a:sym typeface="+mn-ea"/>
              </a:rPr>
              <a:t>ℒ</a:t>
            </a:r>
            <a:r>
              <a:rPr lang="en-US" sz="2000" b="1" baseline="-25000" dirty="0" err="1">
                <a:sym typeface="+mn-ea"/>
              </a:rPr>
              <a:t>Run</a:t>
            </a:r>
            <a:r>
              <a:rPr lang="en-US" sz="2000" b="1" baseline="-25000" dirty="0">
                <a:sym typeface="+mn-ea"/>
              </a:rPr>
              <a:t> 3&amp;4</a:t>
            </a:r>
            <a:r>
              <a:rPr lang="en-US" sz="2000" dirty="0"/>
              <a:t>)</a:t>
            </a:r>
          </a:p>
          <a:p>
            <a:pPr marL="342900" lvl="0" indent="-342900">
              <a:buFont typeface="Wingdings" panose="05000000000000000000" charset="0"/>
              <a:buChar char=""/>
            </a:pPr>
            <a:r>
              <a:rPr lang="en-US" sz="2000" dirty="0"/>
              <a:t>Max hit density ~6 hits/cm</a:t>
            </a:r>
            <a:r>
              <a:rPr lang="en-US" sz="2000" baseline="30000" dirty="0"/>
              <a:t>2</a:t>
            </a:r>
            <a:r>
              <a:rPr lang="en-US" sz="2000" dirty="0"/>
              <a:t>/BX for pp collisions</a:t>
            </a:r>
          </a:p>
          <a:p>
            <a:pPr marL="342900" lvl="0" indent="-342900">
              <a:buFont typeface="Wingdings" panose="05000000000000000000" charset="0"/>
              <a:buChar char=""/>
            </a:pPr>
            <a:r>
              <a:rPr lang="en-US" sz="2000" dirty="0"/>
              <a:t>For Pb-Pb: ~3 hits/cm</a:t>
            </a:r>
            <a:r>
              <a:rPr lang="en-US" sz="2000" baseline="30000" dirty="0"/>
              <a:t>2</a:t>
            </a:r>
            <a:r>
              <a:rPr lang="en-US" sz="2000" dirty="0"/>
              <a:t>/BX, but multiplicity higher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881F06-66B2-6059-23AF-7D320DF4D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088" y="1416924"/>
            <a:ext cx="5257515" cy="19217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C5AB37-6E96-88CB-F665-4128891E2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016" y="3399595"/>
            <a:ext cx="2652357" cy="21078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E574EA-E244-232B-5299-1F0E0F4CC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4413" y="3399595"/>
            <a:ext cx="2360259" cy="2083076"/>
          </a:xfrm>
          <a:prstGeom prst="rect">
            <a:avLst/>
          </a:prstGeom>
        </p:spPr>
      </p:pic>
      <p:sp>
        <p:nvSpPr>
          <p:cNvPr id="17" name="Text Box 15">
            <a:extLst>
              <a:ext uri="{FF2B5EF4-FFF2-40B4-BE49-F238E27FC236}">
                <a16:creationId xmlns:a16="http://schemas.microsoft.com/office/drawing/2014/main" id="{BCBD6F92-F89B-78EC-D6ED-0AB7AC25C58C}"/>
              </a:ext>
            </a:extLst>
          </p:cNvPr>
          <p:cNvSpPr txBox="1"/>
          <p:nvPr/>
        </p:nvSpPr>
        <p:spPr>
          <a:xfrm>
            <a:off x="235247" y="2477719"/>
            <a:ext cx="6940873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/>
              <a:t>Current UT not optimized in HL-LHC</a:t>
            </a:r>
          </a:p>
          <a:p>
            <a:pPr marL="342900" lvl="0" indent="-342900">
              <a:buFont typeface="Wingdings" panose="05000000000000000000" charset="0"/>
              <a:buChar char=""/>
            </a:pPr>
            <a:r>
              <a:rPr lang="en-US" sz="2000" dirty="0"/>
              <a:t>The occupancy (max ~10%) will compromise the performance</a:t>
            </a:r>
          </a:p>
          <a:p>
            <a:pPr marL="342900" lvl="0" indent="-342900">
              <a:buFont typeface="Wingdings" panose="05000000000000000000" charset="0"/>
              <a:buChar char=""/>
            </a:pPr>
            <a:r>
              <a:rPr lang="en-US" sz="2000" dirty="0"/>
              <a:t>Data rate too high</a:t>
            </a:r>
          </a:p>
          <a:p>
            <a:pPr marL="342900" lvl="0" indent="-342900">
              <a:buFont typeface="Wingdings" panose="05000000000000000000" charset="0"/>
              <a:buChar char=""/>
            </a:pPr>
            <a:r>
              <a:rPr lang="en-US" sz="2000" dirty="0"/>
              <a:t>Radiation does</a:t>
            </a:r>
            <a:r>
              <a:rPr lang="zh-CN" altLang="en-US" sz="2000" dirty="0"/>
              <a:t> </a:t>
            </a:r>
            <a:r>
              <a:rPr lang="en-US" altLang="zh-CN" sz="2000" dirty="0"/>
              <a:t>(3x10</a:t>
            </a:r>
            <a:r>
              <a:rPr lang="en-US" altLang="zh-CN" sz="2000" baseline="30000" dirty="0"/>
              <a:t>15</a:t>
            </a:r>
            <a:r>
              <a:rPr lang="en-US" altLang="zh-CN" sz="2000" dirty="0"/>
              <a:t>n</a:t>
            </a:r>
            <a:r>
              <a:rPr lang="en-US" altLang="zh-CN" sz="2000" baseline="-25000" dirty="0"/>
              <a:t>eq</a:t>
            </a:r>
            <a:r>
              <a:rPr lang="en-US" altLang="zh-CN" sz="2000" dirty="0"/>
              <a:t>/cm</a:t>
            </a:r>
            <a:r>
              <a:rPr lang="en-US" altLang="zh-CN" sz="2000" baseline="30000" dirty="0"/>
              <a:t>2</a:t>
            </a:r>
            <a:r>
              <a:rPr lang="en-US" altLang="zh-CN" sz="2000" dirty="0"/>
              <a:t>)</a:t>
            </a:r>
            <a:r>
              <a:rPr lang="en-US" sz="2000" dirty="0"/>
              <a:t> too high for current sensor</a:t>
            </a:r>
          </a:p>
        </p:txBody>
      </p:sp>
      <p:sp>
        <p:nvSpPr>
          <p:cNvPr id="22" name="Text Box 15">
            <a:extLst>
              <a:ext uri="{FF2B5EF4-FFF2-40B4-BE49-F238E27FC236}">
                <a16:creationId xmlns:a16="http://schemas.microsoft.com/office/drawing/2014/main" id="{04AA3862-D367-0282-306A-9CFF11B65232}"/>
              </a:ext>
            </a:extLst>
          </p:cNvPr>
          <p:cNvSpPr txBox="1"/>
          <p:nvPr/>
        </p:nvSpPr>
        <p:spPr>
          <a:xfrm>
            <a:off x="7214028" y="5659011"/>
            <a:ext cx="514077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/>
              <a:t>Studies based on current UT in Upgrade II condition</a:t>
            </a:r>
          </a:p>
        </p:txBody>
      </p:sp>
      <p:sp>
        <p:nvSpPr>
          <p:cNvPr id="6" name="Text Box 15">
            <a:extLst>
              <a:ext uri="{FF2B5EF4-FFF2-40B4-BE49-F238E27FC236}">
                <a16:creationId xmlns:a16="http://schemas.microsoft.com/office/drawing/2014/main" id="{897E64C2-EA2E-232B-FDE0-D729D26371A2}"/>
              </a:ext>
            </a:extLst>
          </p:cNvPr>
          <p:cNvSpPr txBox="1"/>
          <p:nvPr/>
        </p:nvSpPr>
        <p:spPr>
          <a:xfrm>
            <a:off x="47328" y="3962961"/>
            <a:ext cx="6878923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/>
              <a:t>A new Upstream Pixel (UP) detector will replace the current one</a:t>
            </a:r>
          </a:p>
          <a:p>
            <a:pPr marL="342900" lvl="0" indent="-342900">
              <a:buFont typeface="Wingdings" panose="05000000000000000000" charset="0"/>
              <a:buChar char=""/>
            </a:pPr>
            <a:r>
              <a:rPr lang="en-US" sz="2000" dirty="0"/>
              <a:t>CMOS MAPS technique applied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7B327F-D095-2BB9-1EBF-555A3383A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679" y="4575916"/>
            <a:ext cx="2599817" cy="179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35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CMOS chips for UP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2024/11/17</a:t>
            </a:r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Xuhao Yuan, IHEP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18</a:t>
            </a:fld>
            <a:endParaRPr lang="zh-CN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F6F1A2-57E7-2B18-4D7D-ADD0E2170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07" y="1123865"/>
            <a:ext cx="3206750" cy="1555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40ECAC-9BC9-EE1D-4AC7-49D8117E4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7" y="2679615"/>
            <a:ext cx="3206750" cy="1781528"/>
          </a:xfrm>
          <a:prstGeom prst="rect">
            <a:avLst/>
          </a:prstGeom>
        </p:spPr>
      </p:pic>
      <p:sp>
        <p:nvSpPr>
          <p:cNvPr id="11" name="Text Box 16">
            <a:extLst>
              <a:ext uri="{FF2B5EF4-FFF2-40B4-BE49-F238E27FC236}">
                <a16:creationId xmlns:a16="http://schemas.microsoft.com/office/drawing/2014/main" id="{92B15A62-0EC6-5252-1FEF-F47CDBB053DD}"/>
              </a:ext>
            </a:extLst>
          </p:cNvPr>
          <p:cNvSpPr txBox="1"/>
          <p:nvPr/>
        </p:nvSpPr>
        <p:spPr>
          <a:xfrm>
            <a:off x="3863752" y="1325973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Two scenarios: HV CMOS or CMOS with small electrode. </a:t>
            </a:r>
            <a:br>
              <a:rPr lang="en-US" sz="2400" dirty="0"/>
            </a:br>
            <a:r>
              <a:rPr lang="en-US" sz="2400" dirty="0"/>
              <a:t>Each choice has pros &amp; cons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78E638-CD38-C694-6201-9B1FF4AF8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592" y="2386139"/>
            <a:ext cx="2535408" cy="20672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2FA980-28E3-CB96-2698-AE9C96FBA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3752" y="2276872"/>
            <a:ext cx="5758408" cy="20504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C68959-5318-28EF-5CA6-3B67C4E947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064" y="4763245"/>
            <a:ext cx="2388193" cy="19891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C5162F7-5D16-FFED-6B36-BFE62076DD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6296" y="4515168"/>
            <a:ext cx="1977728" cy="2524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F8C9935-8BA7-1C75-2EAF-FA0D70F475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4489" y="4581128"/>
            <a:ext cx="4691526" cy="19187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B9022F8-E384-448A-25A9-89033D4397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0257" y="4456563"/>
            <a:ext cx="2324623" cy="17807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DA7660F-0E0C-BA04-A64B-A48199FE9B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0257" y="5938935"/>
            <a:ext cx="873655" cy="249616"/>
          </a:xfrm>
          <a:prstGeom prst="rect">
            <a:avLst/>
          </a:prstGeom>
        </p:spPr>
      </p:pic>
      <p:sp>
        <p:nvSpPr>
          <p:cNvPr id="6" name="Text Box 15">
            <a:extLst>
              <a:ext uri="{FF2B5EF4-FFF2-40B4-BE49-F238E27FC236}">
                <a16:creationId xmlns:a16="http://schemas.microsoft.com/office/drawing/2014/main" id="{14285DCD-21A0-1D02-4A88-2116790EAF23}"/>
              </a:ext>
            </a:extLst>
          </p:cNvPr>
          <p:cNvSpPr txBox="1"/>
          <p:nvPr/>
        </p:nvSpPr>
        <p:spPr>
          <a:xfrm>
            <a:off x="8176014" y="6257562"/>
            <a:ext cx="3863479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details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Zhiyu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Xiang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项治宇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40594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341D7-FBA3-437C-3D87-7622C9687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BCA7A-42E6-C81E-251D-5CE80DB4B6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Layout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243DA1-1DF4-1371-76F0-F5B947302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2024/11/17</a:t>
            </a:r>
            <a:endParaRPr lang="zh-CN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F0DB3C-5E59-BC54-41BB-BAE14FDD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Xuhao Yuan, IHEP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629DAC-2554-D63A-0408-9A5072422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19</a:t>
            </a:fld>
            <a:endParaRPr lang="zh-CN" altLang="en-US" dirty="0"/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B2117547-99D0-FC4B-D7E9-ED9E86E227BA}"/>
              </a:ext>
            </a:extLst>
          </p:cNvPr>
          <p:cNvSpPr txBox="1"/>
          <p:nvPr/>
        </p:nvSpPr>
        <p:spPr>
          <a:xfrm>
            <a:off x="273584" y="1194721"/>
            <a:ext cx="7993041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/>
              <a:t>Design in Framework TDR, taking HV-CMOS as an example</a:t>
            </a:r>
          </a:p>
          <a:p>
            <a:pPr marL="342900" lvl="0" indent="-342900">
              <a:buFont typeface="Wingdings" panose="05000000000000000000" charset="0"/>
              <a:buChar char=""/>
            </a:pPr>
            <a:r>
              <a:rPr lang="en-US" sz="2400" dirty="0"/>
              <a:t>4 detector layers, at Z position the same as the current UT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EFAF4C-5915-FFBB-3B85-ED7C6B86C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206" y="2107857"/>
            <a:ext cx="1380713" cy="43230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872B00-C975-2622-9EFC-B052995C4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31" y="2108320"/>
            <a:ext cx="1752600" cy="22733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08ABE6F-9346-26B6-EFB7-F0FD8C5B1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584" y="4545897"/>
            <a:ext cx="2514600" cy="16637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B19C69D-7157-7F75-7142-0052E2F047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134" y="4928605"/>
            <a:ext cx="3492500" cy="15875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C5218CA-44D4-EE5E-FEF7-3B8E01CDD5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8266" y="2865870"/>
            <a:ext cx="3250353" cy="377003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F6B0948-BDED-427F-CA6A-6A1A2F81CC8E}"/>
              </a:ext>
            </a:extLst>
          </p:cNvPr>
          <p:cNvSpPr txBox="1"/>
          <p:nvPr/>
        </p:nvSpPr>
        <p:spPr>
          <a:xfrm>
            <a:off x="2026580" y="4677388"/>
            <a:ext cx="899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1300FF"/>
                </a:solidFill>
              </a:rPr>
              <a:t>VTRx</a:t>
            </a:r>
            <a:r>
              <a:rPr lang="en-US" sz="1800" dirty="0">
                <a:solidFill>
                  <a:srgbClr val="1300FF"/>
                </a:solidFill>
              </a:rPr>
              <a:t>+</a:t>
            </a:r>
            <a:endParaRPr lang="en-US" dirty="0">
              <a:solidFill>
                <a:srgbClr val="1300FF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72444C-8EE9-2513-AD4A-ADD63443E1AB}"/>
              </a:ext>
            </a:extLst>
          </p:cNvPr>
          <p:cNvSpPr txBox="1"/>
          <p:nvPr/>
        </p:nvSpPr>
        <p:spPr>
          <a:xfrm>
            <a:off x="1130627" y="4890703"/>
            <a:ext cx="899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</a:rPr>
              <a:t>lpGBT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34873F35-8560-3B05-C114-08D0D7EF1C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6757" y="1988405"/>
            <a:ext cx="3380879" cy="28990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15C692-BC08-C51F-5BF1-0227416B1020}"/>
              </a:ext>
            </a:extLst>
          </p:cNvPr>
          <p:cNvSpPr txBox="1"/>
          <p:nvPr/>
        </p:nvSpPr>
        <p:spPr>
          <a:xfrm rot="16200000">
            <a:off x="2337346" y="4196954"/>
            <a:ext cx="154624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/>
              <a:t>32 modules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495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LHCb: a forward spectrometer @ LHC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2024/11/17</a:t>
            </a:r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Xuhao Yuan, IHEP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</a:t>
            </a:fld>
            <a:endParaRPr lang="zh-CN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1A15B6-F89B-E11D-8B19-AA42376E4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2" y="1628800"/>
            <a:ext cx="6812472" cy="38884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527C5D-4CE7-BD26-EFCA-89D55C803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219" y="2980392"/>
            <a:ext cx="5267453" cy="25089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8B9C315-8D0B-2703-9C2D-52F91A744E04}"/>
              </a:ext>
            </a:extLst>
          </p:cNvPr>
          <p:cNvSpPr txBox="1"/>
          <p:nvPr/>
        </p:nvSpPr>
        <p:spPr>
          <a:xfrm>
            <a:off x="191344" y="5631342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JINST 3 (2008) S08005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Int. J. Mod. Phys. A 30 (2015) 1530022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DD1663D-2580-349F-582A-FFD3F8890C25}"/>
                  </a:ext>
                </a:extLst>
              </p:cNvPr>
              <p:cNvSpPr txBox="1"/>
              <p:nvPr/>
            </p:nvSpPr>
            <p:spPr>
              <a:xfrm>
                <a:off x="6821301" y="1879821"/>
                <a:ext cx="3503859" cy="707886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inst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2~4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32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before 2019 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DD1663D-2580-349F-582A-FFD3F8890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1301" y="1879821"/>
                <a:ext cx="3503859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2176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F45B27A-21F7-BF5C-C4E0-7A2C11759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689" y="4178694"/>
            <a:ext cx="3238128" cy="25386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Detector optimization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2024/11/17</a:t>
            </a:r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Xuhao Yuan, IHEP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20</a:t>
            </a:fld>
            <a:endParaRPr lang="zh-CN" altLang="en-US" dirty="0"/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505B8C70-BDEF-5E65-85B9-A5D552BAA686}"/>
              </a:ext>
            </a:extLst>
          </p:cNvPr>
          <p:cNvSpPr txBox="1"/>
          <p:nvPr/>
        </p:nvSpPr>
        <p:spPr>
          <a:xfrm>
            <a:off x="3200950" y="3715154"/>
            <a:ext cx="799304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/>
              <a:t>Material budget reoptimized to 1.20% X</a:t>
            </a:r>
            <a:r>
              <a:rPr lang="en-US" sz="2400" baseline="-25000" dirty="0"/>
              <a:t>0</a:t>
            </a:r>
            <a:r>
              <a:rPr lang="en-US" sz="2400" dirty="0"/>
              <a:t> per layer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6872B4C-650E-7D49-2516-74CE33F3B81B}"/>
              </a:ext>
            </a:extLst>
          </p:cNvPr>
          <p:cNvGrpSpPr/>
          <p:nvPr/>
        </p:nvGrpSpPr>
        <p:grpSpPr>
          <a:xfrm>
            <a:off x="83662" y="1370904"/>
            <a:ext cx="3373554" cy="2418136"/>
            <a:chOff x="58150" y="1163604"/>
            <a:chExt cx="3373554" cy="2418136"/>
          </a:xfrm>
        </p:grpSpPr>
        <p:pic>
          <p:nvPicPr>
            <p:cNvPr id="7" name="Picture 1" descr="page6image66590608">
              <a:extLst>
                <a:ext uri="{FF2B5EF4-FFF2-40B4-BE49-F238E27FC236}">
                  <a16:creationId xmlns:a16="http://schemas.microsoft.com/office/drawing/2014/main" id="{880A52BA-60A0-267A-B533-DDC4663EB9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50" y="1163604"/>
              <a:ext cx="3373554" cy="2418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E4919FA-093E-986E-B5AB-61B42F65E38C}"/>
                </a:ext>
              </a:extLst>
            </p:cNvPr>
            <p:cNvCxnSpPr>
              <a:cxnSpLocks/>
            </p:cNvCxnSpPr>
            <p:nvPr/>
          </p:nvCxnSpPr>
          <p:spPr>
            <a:xfrm>
              <a:off x="2187481" y="1268730"/>
              <a:ext cx="0" cy="1944246"/>
            </a:xfrm>
            <a:prstGeom prst="line">
              <a:avLst/>
            </a:prstGeom>
            <a:ln w="53975">
              <a:solidFill>
                <a:srgbClr val="008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9356F0F-BD37-0373-E7C7-528B70140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2457" y="2564904"/>
              <a:ext cx="1278220" cy="45028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F6C700D-EC0D-E4E3-B5A9-2BB23DB39040}"/>
              </a:ext>
            </a:extLst>
          </p:cNvPr>
          <p:cNvSpPr txBox="1"/>
          <p:nvPr/>
        </p:nvSpPr>
        <p:spPr>
          <a:xfrm>
            <a:off x="367307" y="1043444"/>
            <a:ext cx="295664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Track efficiency vs X coverage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15">
                <a:extLst>
                  <a:ext uri="{FF2B5EF4-FFF2-40B4-BE49-F238E27FC236}">
                    <a16:creationId xmlns:a16="http://schemas.microsoft.com/office/drawing/2014/main" id="{922AF6DD-361B-F83A-E17A-AA693A2A73F3}"/>
                  </a:ext>
                </a:extLst>
              </p:cNvPr>
              <p:cNvSpPr txBox="1"/>
              <p:nvPr/>
            </p:nvSpPr>
            <p:spPr>
              <a:xfrm>
                <a:off x="3446190" y="1940639"/>
                <a:ext cx="8640960" cy="1200329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lvl="0"/>
                <a:r>
                  <a:rPr lang="en-US" sz="2400" dirty="0"/>
                  <a:t>Preliminary studies on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sz="2400" dirty="0"/>
                  <a:t>Track efficiency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sSup>
                      <m:sSupPr>
                        <m:ctrlPr>
                          <a:rPr lang="en-US" sz="2400" b="0" i="1" smtClean="0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9437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  <a:br>
                  <a:rPr lang="en-US" sz="2400" dirty="0"/>
                </a:br>
                <a:r>
                  <a:rPr lang="en-US" sz="2400" dirty="0"/>
                  <a:t>Optimizing UP coverage</a:t>
                </a:r>
              </a:p>
            </p:txBody>
          </p:sp>
        </mc:Choice>
        <mc:Fallback xmlns="">
          <p:sp>
            <p:nvSpPr>
              <p:cNvPr id="11" name="Text Box 15">
                <a:extLst>
                  <a:ext uri="{FF2B5EF4-FFF2-40B4-BE49-F238E27FC236}">
                    <a16:creationId xmlns:a16="http://schemas.microsoft.com/office/drawing/2014/main" id="{922AF6DD-361B-F83A-E17A-AA693A2A7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6190" y="1940639"/>
                <a:ext cx="8640960" cy="1200329"/>
              </a:xfrm>
              <a:prstGeom prst="rect">
                <a:avLst/>
              </a:prstGeom>
              <a:blipFill>
                <a:blip r:embed="rId5"/>
                <a:stretch>
                  <a:fillRect l="-1028" t="-4167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16B6C717-FBCE-EDDC-83F5-9084AEB8F2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8249" y="4192313"/>
            <a:ext cx="2869589" cy="24435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7D16A3-3432-9CD4-2622-4261BD2DFB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8720" y="4235962"/>
            <a:ext cx="3694798" cy="2145366"/>
          </a:xfrm>
          <a:prstGeom prst="rect">
            <a:avLst/>
          </a:prstGeom>
        </p:spPr>
      </p:pic>
      <p:sp>
        <p:nvSpPr>
          <p:cNvPr id="15" name="Text Box 15">
            <a:extLst>
              <a:ext uri="{FF2B5EF4-FFF2-40B4-BE49-F238E27FC236}">
                <a16:creationId xmlns:a16="http://schemas.microsoft.com/office/drawing/2014/main" id="{E0A9F18C-D152-5CA1-408C-667933BDCA61}"/>
              </a:ext>
            </a:extLst>
          </p:cNvPr>
          <p:cNvSpPr txBox="1"/>
          <p:nvPr/>
        </p:nvSpPr>
        <p:spPr>
          <a:xfrm>
            <a:off x="6274462" y="770481"/>
            <a:ext cx="435601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Also can see the talk by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Yanru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李艳茹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788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3119D-4760-3330-8A2C-7D390C807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35286-3D3E-BBE2-95B9-88CD2C5647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Performance studies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2023DD-9DFB-273E-5A03-5B09784EA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2024/11/17</a:t>
            </a:r>
            <a:endParaRPr lang="zh-CN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10B6F8-908B-B5D4-8E89-8BC283675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Xuhao Yuan, IHEP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F09D61-C73E-8F46-5D1E-96A952BB4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21</a:t>
            </a:fld>
            <a:endParaRPr lang="zh-CN" altLang="en-US" dirty="0"/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C7400CC5-5195-CA83-96F2-A853D3491DD8}"/>
              </a:ext>
            </a:extLst>
          </p:cNvPr>
          <p:cNvSpPr txBox="1"/>
          <p:nvPr/>
        </p:nvSpPr>
        <p:spPr>
          <a:xfrm>
            <a:off x="839416" y="5001305"/>
            <a:ext cx="11089232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 err="1"/>
              <a:t>LHCb</a:t>
            </a:r>
            <a:r>
              <a:rPr lang="en-US" sz="2400" dirty="0"/>
              <a:t> upgrade II software under developed, aiming TDR @ 2026</a:t>
            </a: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903C7F14-B21F-E5BC-5087-592DC7775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46" y="1312543"/>
            <a:ext cx="6054241" cy="1779590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2CFFC9CC-C12B-F5E8-D1BF-AFA1597E6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46" y="3099767"/>
            <a:ext cx="6054241" cy="1765669"/>
          </a:xfrm>
          <a:prstGeom prst="rect">
            <a:avLst/>
          </a:prstGeom>
        </p:spPr>
      </p:pic>
      <p:sp>
        <p:nvSpPr>
          <p:cNvPr id="18" name="Text Box 15">
            <a:extLst>
              <a:ext uri="{FF2B5EF4-FFF2-40B4-BE49-F238E27FC236}">
                <a16:creationId xmlns:a16="http://schemas.microsoft.com/office/drawing/2014/main" id="{BE1A4EC4-4B83-B995-57DC-BFBBAF41391C}"/>
              </a:ext>
            </a:extLst>
          </p:cNvPr>
          <p:cNvSpPr txBox="1"/>
          <p:nvPr/>
        </p:nvSpPr>
        <p:spPr>
          <a:xfrm>
            <a:off x="839416" y="5442352"/>
            <a:ext cx="11089232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/>
              <a:t>Preliminary results based on fast simulation</a:t>
            </a:r>
          </a:p>
        </p:txBody>
      </p:sp>
      <p:sp>
        <p:nvSpPr>
          <p:cNvPr id="19" name="Text Box 15">
            <a:extLst>
              <a:ext uri="{FF2B5EF4-FFF2-40B4-BE49-F238E27FC236}">
                <a16:creationId xmlns:a16="http://schemas.microsoft.com/office/drawing/2014/main" id="{77140B49-3783-233F-FC82-D2326C385915}"/>
              </a:ext>
            </a:extLst>
          </p:cNvPr>
          <p:cNvSpPr txBox="1"/>
          <p:nvPr/>
        </p:nvSpPr>
        <p:spPr>
          <a:xfrm>
            <a:off x="839416" y="5921431"/>
            <a:ext cx="11089232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/>
              <a:t>We can reconstruct UP standalone track, thanks for pixel chips taking with the both well resolution in x/y</a:t>
            </a:r>
          </a:p>
        </p:txBody>
      </p:sp>
      <p:sp>
        <p:nvSpPr>
          <p:cNvPr id="20" name="Text Box 15">
            <a:extLst>
              <a:ext uri="{FF2B5EF4-FFF2-40B4-BE49-F238E27FC236}">
                <a16:creationId xmlns:a16="http://schemas.microsoft.com/office/drawing/2014/main" id="{A6716B00-68B8-3F64-C21F-5EC9EB3D1205}"/>
              </a:ext>
            </a:extLst>
          </p:cNvPr>
          <p:cNvSpPr txBox="1"/>
          <p:nvPr/>
        </p:nvSpPr>
        <p:spPr>
          <a:xfrm>
            <a:off x="2539563" y="959360"/>
            <a:ext cx="252028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/>
              <a:t>Downstream track</a:t>
            </a:r>
          </a:p>
        </p:txBody>
      </p:sp>
      <p:sp>
        <p:nvSpPr>
          <p:cNvPr id="21" name="Text Box 15">
            <a:extLst>
              <a:ext uri="{FF2B5EF4-FFF2-40B4-BE49-F238E27FC236}">
                <a16:creationId xmlns:a16="http://schemas.microsoft.com/office/drawing/2014/main" id="{AB393BC2-17CB-6B32-3439-FE1BA03E39DF}"/>
              </a:ext>
            </a:extLst>
          </p:cNvPr>
          <p:cNvSpPr txBox="1"/>
          <p:nvPr/>
        </p:nvSpPr>
        <p:spPr>
          <a:xfrm>
            <a:off x="3027008" y="2963612"/>
            <a:ext cx="1545389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/>
              <a:t>Long track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79A7DB9-B668-0E59-6957-A295A64FC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4848" y="1190192"/>
            <a:ext cx="3733800" cy="39116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4A9D6DF-D2F6-80B6-92F5-F160BC46B6BF}"/>
              </a:ext>
            </a:extLst>
          </p:cNvPr>
          <p:cNvSpPr txBox="1"/>
          <p:nvPr/>
        </p:nvSpPr>
        <p:spPr>
          <a:xfrm>
            <a:off x="7833435" y="908723"/>
            <a:ext cx="4239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Occupancy on busiest chip for each module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119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7600C-B12B-AB52-C481-7063B7088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6B0D2-22CF-6FAB-CE42-39662B32CA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UP project management structure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0E7690-3AF7-BE44-EABF-12B9BBF26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2024/11/17</a:t>
            </a:r>
            <a:endParaRPr lang="zh-CN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17A148-B2CD-FAE0-E8F4-EB0DE93E7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Xuhao Yuan, IHEP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26831C-110D-B0B8-F891-1ABBD7035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22</a:t>
            </a:fld>
            <a:endParaRPr lang="zh-CN" alt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358476-A1F2-F5B8-177D-E4D13FC2E5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0000"/>
          <a:stretch/>
        </p:blipFill>
        <p:spPr>
          <a:xfrm>
            <a:off x="551384" y="4743535"/>
            <a:ext cx="6950734" cy="8083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F1AAF4-2876-2E18-90F1-28DA39E674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667" r="63741"/>
          <a:stretch/>
        </p:blipFill>
        <p:spPr>
          <a:xfrm>
            <a:off x="4871864" y="5603829"/>
            <a:ext cx="2520280" cy="797600"/>
          </a:xfrm>
          <a:prstGeom prst="rect">
            <a:avLst/>
          </a:prstGeom>
        </p:spPr>
      </p:pic>
      <p:sp>
        <p:nvSpPr>
          <p:cNvPr id="19" name="Rectangles 10">
            <a:extLst>
              <a:ext uri="{FF2B5EF4-FFF2-40B4-BE49-F238E27FC236}">
                <a16:creationId xmlns:a16="http://schemas.microsoft.com/office/drawing/2014/main" id="{7E4B8DE9-1339-57AD-DA2D-0827B7E50F3B}"/>
              </a:ext>
            </a:extLst>
          </p:cNvPr>
          <p:cNvSpPr/>
          <p:nvPr/>
        </p:nvSpPr>
        <p:spPr>
          <a:xfrm>
            <a:off x="4511824" y="4743535"/>
            <a:ext cx="3168352" cy="86029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s 10">
            <a:extLst>
              <a:ext uri="{FF2B5EF4-FFF2-40B4-BE49-F238E27FC236}">
                <a16:creationId xmlns:a16="http://schemas.microsoft.com/office/drawing/2014/main" id="{D099E7C5-81E3-6DF2-077B-A40F60C0673B}"/>
              </a:ext>
            </a:extLst>
          </p:cNvPr>
          <p:cNvSpPr/>
          <p:nvPr/>
        </p:nvSpPr>
        <p:spPr>
          <a:xfrm>
            <a:off x="4871864" y="5644954"/>
            <a:ext cx="1548656" cy="86029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73CF95F-931E-8F61-6B0E-292ADBD714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822" t="50667"/>
          <a:stretch/>
        </p:blipFill>
        <p:spPr>
          <a:xfrm>
            <a:off x="7712225" y="5628137"/>
            <a:ext cx="3070686" cy="797600"/>
          </a:xfrm>
          <a:prstGeom prst="rect">
            <a:avLst/>
          </a:prstGeom>
        </p:spPr>
      </p:pic>
      <p:sp>
        <p:nvSpPr>
          <p:cNvPr id="24" name="Rectangles 10">
            <a:extLst>
              <a:ext uri="{FF2B5EF4-FFF2-40B4-BE49-F238E27FC236}">
                <a16:creationId xmlns:a16="http://schemas.microsoft.com/office/drawing/2014/main" id="{1C33C619-B57D-1E60-9F24-58CE86AE1F94}"/>
              </a:ext>
            </a:extLst>
          </p:cNvPr>
          <p:cNvSpPr/>
          <p:nvPr/>
        </p:nvSpPr>
        <p:spPr>
          <a:xfrm>
            <a:off x="7708788" y="5572483"/>
            <a:ext cx="1548656" cy="86029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C1A51E-8CCE-5AAE-0240-8BCB71FCC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1036412"/>
            <a:ext cx="10065072" cy="37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18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" y="4084955"/>
            <a:ext cx="2133600" cy="2336800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Particle Identification (PID) Detectors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2024/11/17</a:t>
            </a:r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Xuhao Yuan, IHEP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23</a:t>
            </a:fld>
            <a:endParaRPr lang="zh-CN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495" y="2204720"/>
            <a:ext cx="6285865" cy="2968625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3215640" y="3164205"/>
            <a:ext cx="781685" cy="1082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s 8"/>
          <p:cNvSpPr/>
          <p:nvPr/>
        </p:nvSpPr>
        <p:spPr>
          <a:xfrm>
            <a:off x="5447665" y="3024505"/>
            <a:ext cx="481330" cy="137223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>
            <a:endCxn id="20" idx="0"/>
          </p:cNvCxnSpPr>
          <p:nvPr/>
        </p:nvCxnSpPr>
        <p:spPr>
          <a:xfrm flipH="1">
            <a:off x="4166235" y="2132330"/>
            <a:ext cx="633095" cy="96647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s 22"/>
          <p:cNvSpPr/>
          <p:nvPr/>
        </p:nvSpPr>
        <p:spPr>
          <a:xfrm>
            <a:off x="2207260" y="5157470"/>
            <a:ext cx="3645535" cy="1411605"/>
          </a:xfrm>
          <a:prstGeom prst="rect">
            <a:avLst/>
          </a:prstGeom>
          <a:ln w="28575" cmpd="sng">
            <a:solidFill>
              <a:srgbClr val="0000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b="1"/>
              <a:t>TORCH</a:t>
            </a:r>
          </a:p>
          <a:p>
            <a:pPr marL="285750" indent="-285750" algn="l">
              <a:buFont typeface="Wingdings" panose="05000000000000000000" charset="0"/>
              <a:buChar char=""/>
            </a:pPr>
            <a:r>
              <a:rPr lang="en-US"/>
              <a:t>To enhance PID capibilities for soft particles</a:t>
            </a:r>
          </a:p>
          <a:p>
            <a:pPr marL="285750" indent="-285750" algn="l">
              <a:buFont typeface="Wingdings" panose="05000000000000000000" charset="0"/>
              <a:buChar char=""/>
            </a:pPr>
            <a:r>
              <a:rPr lang="en-US"/>
              <a:t>Measure light angle, path lenth and TOF</a:t>
            </a:r>
          </a:p>
        </p:txBody>
      </p:sp>
      <p:cxnSp>
        <p:nvCxnSpPr>
          <p:cNvPr id="25" name="Straight Arrow Connector 24"/>
          <p:cNvCxnSpPr>
            <a:stCxn id="23" idx="0"/>
          </p:cNvCxnSpPr>
          <p:nvPr/>
        </p:nvCxnSpPr>
        <p:spPr>
          <a:xfrm flipV="1">
            <a:off x="4030345" y="4221480"/>
            <a:ext cx="1849120" cy="93599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8112125" y="2420620"/>
            <a:ext cx="532130" cy="43243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s 32"/>
          <p:cNvSpPr/>
          <p:nvPr/>
        </p:nvSpPr>
        <p:spPr>
          <a:xfrm>
            <a:off x="6769240" y="5870780"/>
            <a:ext cx="4975225" cy="607060"/>
          </a:xfrm>
          <a:prstGeom prst="rect">
            <a:avLst/>
          </a:prstGeom>
          <a:ln w="28575" cmpd="sng">
            <a:solidFill>
              <a:srgbClr val="FF40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b="1" dirty="0"/>
              <a:t>ECAL</a:t>
            </a:r>
          </a:p>
          <a:p>
            <a:pPr marL="285750" indent="-285750" algn="l">
              <a:buFont typeface="Wingdings" panose="05000000000000000000" charset="0"/>
              <a:buChar char=""/>
            </a:pPr>
            <a:r>
              <a:rPr lang="en-US" dirty="0"/>
              <a:t>Space &amp; time, longitudinal segmentation</a:t>
            </a:r>
          </a:p>
        </p:txBody>
      </p:sp>
      <p:cxnSp>
        <p:nvCxnSpPr>
          <p:cNvPr id="34" name="Straight Arrow Connector 33"/>
          <p:cNvCxnSpPr>
            <a:cxnSpLocks/>
          </p:cNvCxnSpPr>
          <p:nvPr/>
        </p:nvCxnSpPr>
        <p:spPr>
          <a:xfrm flipH="1" flipV="1">
            <a:off x="6671945" y="4509135"/>
            <a:ext cx="325755" cy="1311910"/>
          </a:xfrm>
          <a:prstGeom prst="straightConnector1">
            <a:avLst/>
          </a:prstGeom>
          <a:ln w="38100">
            <a:solidFill>
              <a:srgbClr val="FF4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s 6"/>
          <p:cNvSpPr/>
          <p:nvPr/>
        </p:nvSpPr>
        <p:spPr>
          <a:xfrm>
            <a:off x="4312920" y="3326765"/>
            <a:ext cx="170815" cy="75819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35" y="1463040"/>
            <a:ext cx="2354580" cy="160591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1" name="Rectangles 20"/>
          <p:cNvSpPr/>
          <p:nvPr/>
        </p:nvSpPr>
        <p:spPr>
          <a:xfrm>
            <a:off x="1775460" y="1052195"/>
            <a:ext cx="3037205" cy="1080135"/>
          </a:xfrm>
          <a:prstGeom prst="rect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b="1"/>
              <a:t>RICH1, RICH2</a:t>
            </a:r>
          </a:p>
          <a:p>
            <a:pPr marL="285750" indent="-285750" algn="l">
              <a:buFont typeface="Wingdings" panose="05000000000000000000" charset="0"/>
              <a:buChar char=""/>
            </a:pPr>
            <a:r>
              <a:rPr lang="en-US"/>
              <a:t>Reduced pixel size</a:t>
            </a:r>
          </a:p>
          <a:p>
            <a:pPr marL="285750" indent="-285750" algn="l">
              <a:buFont typeface="Wingdings" panose="05000000000000000000" charset="0"/>
              <a:buChar char=""/>
            </a:pPr>
            <a:r>
              <a:rPr lang="en-US"/>
              <a:t>Add timing information</a:t>
            </a:r>
          </a:p>
          <a:p>
            <a:pPr marL="285750" indent="-285750" algn="l">
              <a:buFont typeface="Wingdings" panose="05000000000000000000" charset="0"/>
              <a:buChar char=""/>
            </a:pPr>
            <a:r>
              <a:rPr lang="en-US"/>
              <a:t>SiPM, MCP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1560" y="1383665"/>
            <a:ext cx="3238500" cy="19431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28" name="Rectangles 27"/>
          <p:cNvSpPr/>
          <p:nvPr/>
        </p:nvSpPr>
        <p:spPr>
          <a:xfrm>
            <a:off x="6239510" y="1052830"/>
            <a:ext cx="3355975" cy="1080135"/>
          </a:xfrm>
          <a:prstGeom prst="rect">
            <a:avLst/>
          </a:prstGeom>
          <a:ln w="28575" cmpd="sng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b="1"/>
              <a:t>Muon</a:t>
            </a:r>
          </a:p>
          <a:p>
            <a:pPr marL="285750" indent="-285750" algn="l">
              <a:buFont typeface="Wingdings" panose="05000000000000000000" charset="0"/>
              <a:buChar char=""/>
            </a:pPr>
            <a:r>
              <a:rPr lang="en-US"/>
              <a:t>μRWELL for inner regions</a:t>
            </a:r>
          </a:p>
          <a:p>
            <a:pPr marL="285750" indent="-285750" algn="l">
              <a:buFont typeface="Wingdings" panose="05000000000000000000" charset="0"/>
              <a:buChar char=""/>
            </a:pPr>
            <a:r>
              <a:rPr lang="en-US"/>
              <a:t>MWPC for outer regions</a:t>
            </a:r>
          </a:p>
        </p:txBody>
      </p:sp>
      <p:cxnSp>
        <p:nvCxnSpPr>
          <p:cNvPr id="13" name="Straight Arrow Connector 12"/>
          <p:cNvCxnSpPr>
            <a:endCxn id="24" idx="0"/>
          </p:cNvCxnSpPr>
          <p:nvPr/>
        </p:nvCxnSpPr>
        <p:spPr>
          <a:xfrm>
            <a:off x="4799330" y="2132330"/>
            <a:ext cx="1425575" cy="7924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5725" y="4364990"/>
            <a:ext cx="2986405" cy="1714500"/>
          </a:xfrm>
          <a:prstGeom prst="rect">
            <a:avLst/>
          </a:prstGeom>
          <a:ln w="38100">
            <a:solidFill>
              <a:srgbClr val="FF40FF"/>
            </a:solidFill>
          </a:ln>
        </p:spPr>
      </p:pic>
      <p:sp>
        <p:nvSpPr>
          <p:cNvPr id="20" name="Frame 19"/>
          <p:cNvSpPr/>
          <p:nvPr/>
        </p:nvSpPr>
        <p:spPr>
          <a:xfrm>
            <a:off x="3935730" y="3098800"/>
            <a:ext cx="461010" cy="1224280"/>
          </a:xfrm>
          <a:prstGeom prst="frame">
            <a:avLst>
              <a:gd name="adj1" fmla="val 588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ame 23"/>
          <p:cNvSpPr/>
          <p:nvPr/>
        </p:nvSpPr>
        <p:spPr>
          <a:xfrm>
            <a:off x="5983605" y="2924810"/>
            <a:ext cx="482600" cy="1531620"/>
          </a:xfrm>
          <a:prstGeom prst="frame">
            <a:avLst>
              <a:gd name="adj1" fmla="val 588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Frame 25"/>
          <p:cNvSpPr/>
          <p:nvPr/>
        </p:nvSpPr>
        <p:spPr>
          <a:xfrm>
            <a:off x="5812790" y="2816860"/>
            <a:ext cx="171450" cy="1761490"/>
          </a:xfrm>
          <a:prstGeom prst="frame">
            <a:avLst>
              <a:gd name="adj1" fmla="val 5882"/>
            </a:avLst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Frame 34"/>
          <p:cNvSpPr/>
          <p:nvPr/>
        </p:nvSpPr>
        <p:spPr>
          <a:xfrm>
            <a:off x="6531610" y="2852420"/>
            <a:ext cx="245110" cy="1725295"/>
          </a:xfrm>
          <a:prstGeom prst="frame">
            <a:avLst>
              <a:gd name="adj1" fmla="val 5882"/>
            </a:avLst>
          </a:prstGeom>
          <a:solidFill>
            <a:srgbClr val="FF40FF"/>
          </a:solidFill>
          <a:ln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Frame 35"/>
          <p:cNvSpPr/>
          <p:nvPr/>
        </p:nvSpPr>
        <p:spPr>
          <a:xfrm>
            <a:off x="6778625" y="2492375"/>
            <a:ext cx="1353820" cy="2389505"/>
          </a:xfrm>
          <a:prstGeom prst="frame">
            <a:avLst>
              <a:gd name="adj1" fmla="val 2092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5D calorimeter with precision timing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2024/04/09</a:t>
            </a:r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Xuhao Yuan, IHEP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24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8"/>
              <p:cNvSpPr txBox="1"/>
              <p:nvPr/>
            </p:nvSpPr>
            <p:spPr>
              <a:xfrm>
                <a:off x="5303018" y="4557366"/>
                <a:ext cx="6552728" cy="1660263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sz="2000" dirty="0"/>
                  <a:t>Key features: energy resolution 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cs typeface="DejaVu Math TeX Gyre" panose="02000503000000000000" charset="0"/>
                      </a:rPr>
                      <m:t>10%/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DejaVu Math TeX Gyre" panose="02000503000000000000" charset="0"/>
                          </a:rPr>
                          <m:t>𝐸</m:t>
                        </m:r>
                      </m:e>
                    </m:rad>
                    <m:r>
                      <a:rPr lang="en-US" sz="2000" i="1">
                        <a:latin typeface="Cambria Math" panose="02040503050406030204" pitchFamily="18" charset="0"/>
                        <a:cs typeface="DejaVu Math TeX Gyre" panose="02000503000000000000" charset="0"/>
                      </a:rPr>
                      <m:t>⊕1%</m:t>
                    </m:r>
                  </m:oMath>
                </a14:m>
                <a:r>
                  <a:rPr lang="en-US" sz="2000" dirty="0"/>
                  <a:t>) , radiation hardness (up to 1 </a:t>
                </a:r>
                <a:r>
                  <a:rPr lang="en-US" sz="2000" dirty="0" err="1"/>
                  <a:t>MGy</a:t>
                </a:r>
                <a:r>
                  <a:rPr lang="en-US" sz="2000" dirty="0"/>
                  <a:t>), </a:t>
                </a:r>
                <a:r>
                  <a:rPr lang="zh-CN" altLang="en-US" sz="2000" dirty="0"/>
                  <a:t>𝒪</a:t>
                </a:r>
                <a:r>
                  <a:rPr lang="en-US" altLang="zh-CN" sz="2000" dirty="0"/>
                  <a:t>(1</a:t>
                </a:r>
                <a:r>
                  <a:rPr lang="en-US" sz="2000" dirty="0"/>
                  <a:t>0</a:t>
                </a:r>
                <a:r>
                  <a:rPr lang="en-US" altLang="zh-CN" sz="2000" dirty="0"/>
                  <a:t>)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ps</a:t>
                </a:r>
                <a:r>
                  <a:rPr lang="en-US" sz="2000" dirty="0"/>
                  <a:t> timing capability </a:t>
                </a:r>
                <a:br>
                  <a:rPr lang="en-US" sz="2000" dirty="0"/>
                </a:br>
                <a:r>
                  <a:rPr lang="en-US" sz="2000" dirty="0"/>
                  <a:t>and granularity.</a:t>
                </a:r>
              </a:p>
              <a:p>
                <a:pPr marL="342900" indent="-342900">
                  <a:buFont typeface="Wingdings" panose="05000000000000000000" charset="0"/>
                  <a:buChar char=""/>
                </a:pPr>
                <a:r>
                  <a:rPr lang="en-US" sz="2000" dirty="0"/>
                  <a:t>Multiple techs. for different regions from inner to outer</a:t>
                </a:r>
              </a:p>
              <a:p>
                <a:pPr marL="342900" lvl="0" indent="-342900">
                  <a:buFont typeface="Wingdings" panose="05000000000000000000" charset="0"/>
                  <a:buChar char=""/>
                </a:pPr>
                <a:r>
                  <a:rPr lang="en-US" altLang="zh-CN" sz="2000" dirty="0"/>
                  <a:t>R</a:t>
                </a:r>
                <a:r>
                  <a:rPr lang="en-US" sz="2000" dirty="0"/>
                  <a:t>eplacing the inner-most modules at Upgrade 1b.</a:t>
                </a:r>
              </a:p>
            </p:txBody>
          </p:sp>
        </mc:Choice>
        <mc:Fallback xmlns="">
          <p:sp>
            <p:nvSpPr>
              <p:cNvPr id="9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3018" y="4557366"/>
                <a:ext cx="6552728" cy="1660263"/>
              </a:xfrm>
              <a:prstGeom prst="rect">
                <a:avLst/>
              </a:prstGeom>
              <a:blipFill>
                <a:blip r:embed="rId2"/>
                <a:stretch>
                  <a:fillRect l="-967" t="-763" b="-5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2E8EA6C4-D1EA-5287-3A09-76B3B17D6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8" y="1340768"/>
            <a:ext cx="3435308" cy="21944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C2791C-14EC-7C3B-8355-FB64DDF5C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893" y="2156213"/>
            <a:ext cx="2335560" cy="13338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0FC90A-ABEB-F9EE-ABE8-A465B2A1EA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88"/>
          <a:stretch/>
        </p:blipFill>
        <p:spPr>
          <a:xfrm>
            <a:off x="3577912" y="1061740"/>
            <a:ext cx="3163970" cy="9414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FB0EC3-0175-592C-A381-85260BB2D0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2104" y="1524715"/>
            <a:ext cx="2501011" cy="1699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4CB5FE-8CB8-D82D-F603-2632170923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1396" y="1390951"/>
            <a:ext cx="2387986" cy="18363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6F1A77-8A95-76B1-8FDF-905BD02CC5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4511" y="4011979"/>
            <a:ext cx="1386783" cy="23237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63B6667-6923-5F44-C4AD-D8FEE72904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11" y="4112919"/>
            <a:ext cx="3384376" cy="21309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BCF1054-798C-5706-C50A-298A735BE01F}"/>
              </a:ext>
            </a:extLst>
          </p:cNvPr>
          <p:cNvSpPr txBox="1"/>
          <p:nvPr/>
        </p:nvSpPr>
        <p:spPr>
          <a:xfrm>
            <a:off x="7039637" y="1206285"/>
            <a:ext cx="25010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Time resolution (</a:t>
            </a:r>
            <a:r>
              <a:rPr lang="en-US" sz="1800" dirty="0" err="1"/>
              <a:t>SpaCal</a:t>
            </a:r>
            <a:r>
              <a:rPr lang="en-US" sz="1800" dirty="0"/>
              <a:t>)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C7D3C7-FC34-E2B1-194A-899D414727C2}"/>
              </a:ext>
            </a:extLst>
          </p:cNvPr>
          <p:cNvSpPr txBox="1"/>
          <p:nvPr/>
        </p:nvSpPr>
        <p:spPr>
          <a:xfrm>
            <a:off x="10322489" y="1539765"/>
            <a:ext cx="9591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Shashlik</a:t>
            </a:r>
            <a:endParaRPr lang="en-US" dirty="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04DB10A-6766-3CE7-404C-7DE1B49023D4}"/>
              </a:ext>
            </a:extLst>
          </p:cNvPr>
          <p:cNvCxnSpPr/>
          <p:nvPr/>
        </p:nvCxnSpPr>
        <p:spPr>
          <a:xfrm flipV="1">
            <a:off x="2892128" y="1390951"/>
            <a:ext cx="760765" cy="612245"/>
          </a:xfrm>
          <a:prstGeom prst="straightConnector1">
            <a:avLst/>
          </a:prstGeom>
          <a:ln w="38100">
            <a:solidFill>
              <a:srgbClr val="1300FF"/>
            </a:solidFill>
            <a:tailEnd type="triangle"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33F219-0C2C-BAD5-3023-38A49021BDA1}"/>
              </a:ext>
            </a:extLst>
          </p:cNvPr>
          <p:cNvCxnSpPr>
            <a:cxnSpLocks/>
          </p:cNvCxnSpPr>
          <p:nvPr/>
        </p:nvCxnSpPr>
        <p:spPr>
          <a:xfrm>
            <a:off x="1343472" y="2924944"/>
            <a:ext cx="2234440" cy="0"/>
          </a:xfrm>
          <a:prstGeom prst="straightConnector1">
            <a:avLst/>
          </a:prstGeom>
          <a:ln w="38100">
            <a:solidFill>
              <a:srgbClr val="008F00"/>
            </a:solidFill>
            <a:tailEnd type="triangle"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BBF9690-B3BF-01B0-071C-1331710E2197}"/>
              </a:ext>
            </a:extLst>
          </p:cNvPr>
          <p:cNvCxnSpPr>
            <a:cxnSpLocks/>
          </p:cNvCxnSpPr>
          <p:nvPr/>
        </p:nvCxnSpPr>
        <p:spPr>
          <a:xfrm>
            <a:off x="10056440" y="1061740"/>
            <a:ext cx="0" cy="444273"/>
          </a:xfrm>
          <a:prstGeom prst="straightConnector1">
            <a:avLst/>
          </a:prstGeom>
          <a:ln w="38100">
            <a:solidFill>
              <a:srgbClr val="1300FF"/>
            </a:solidFill>
            <a:tailEnd type="triangle"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8EB109F-5C99-C77B-02A2-88E82461CE88}"/>
              </a:ext>
            </a:extLst>
          </p:cNvPr>
          <p:cNvCxnSpPr>
            <a:cxnSpLocks/>
          </p:cNvCxnSpPr>
          <p:nvPr/>
        </p:nvCxnSpPr>
        <p:spPr>
          <a:xfrm>
            <a:off x="6096000" y="1061740"/>
            <a:ext cx="3960440" cy="0"/>
          </a:xfrm>
          <a:prstGeom prst="straightConnector1">
            <a:avLst/>
          </a:prstGeom>
          <a:ln w="38100">
            <a:solidFill>
              <a:srgbClr val="1300FF"/>
            </a:solidFill>
            <a:tailEnd type="none"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B8B0425-E989-8185-691F-F65ADC8DDFFD}"/>
              </a:ext>
            </a:extLst>
          </p:cNvPr>
          <p:cNvCxnSpPr>
            <a:cxnSpLocks/>
          </p:cNvCxnSpPr>
          <p:nvPr/>
        </p:nvCxnSpPr>
        <p:spPr>
          <a:xfrm flipV="1">
            <a:off x="5879976" y="1061740"/>
            <a:ext cx="216024" cy="222136"/>
          </a:xfrm>
          <a:prstGeom prst="straightConnector1">
            <a:avLst/>
          </a:prstGeom>
          <a:ln w="38100">
            <a:solidFill>
              <a:srgbClr val="1300FF"/>
            </a:solidFill>
            <a:tailEnd type="none"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ED54CA01-24F2-DB0F-8C87-17A9811257A4}"/>
              </a:ext>
            </a:extLst>
          </p:cNvPr>
          <p:cNvCxnSpPr>
            <a:cxnSpLocks/>
          </p:cNvCxnSpPr>
          <p:nvPr/>
        </p:nvCxnSpPr>
        <p:spPr>
          <a:xfrm flipV="1">
            <a:off x="6048169" y="2708920"/>
            <a:ext cx="983935" cy="110634"/>
          </a:xfrm>
          <a:prstGeom prst="straightConnector1">
            <a:avLst/>
          </a:prstGeom>
          <a:ln w="38100">
            <a:solidFill>
              <a:srgbClr val="008F00"/>
            </a:solidFill>
            <a:tailEnd type="triangle"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9B82F1-1764-B98A-C5D3-1F237BB032A6}"/>
              </a:ext>
            </a:extLst>
          </p:cNvPr>
          <p:cNvCxnSpPr>
            <a:cxnSpLocks/>
          </p:cNvCxnSpPr>
          <p:nvPr/>
        </p:nvCxnSpPr>
        <p:spPr>
          <a:xfrm>
            <a:off x="4439816" y="3490110"/>
            <a:ext cx="2980" cy="639024"/>
          </a:xfrm>
          <a:prstGeom prst="straightConnector1">
            <a:avLst/>
          </a:prstGeom>
          <a:ln w="38100">
            <a:solidFill>
              <a:srgbClr val="008F00"/>
            </a:solidFill>
            <a:tailEnd type="triangle"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EEB1E45-D827-EF2F-2B17-2DAEB0224B5D}"/>
              </a:ext>
            </a:extLst>
          </p:cNvPr>
          <p:cNvSpPr txBox="1"/>
          <p:nvPr/>
        </p:nvSpPr>
        <p:spPr>
          <a:xfrm>
            <a:off x="623392" y="4195401"/>
            <a:ext cx="138678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 err="1"/>
              <a:t>LHCb</a:t>
            </a:r>
            <a:r>
              <a:rPr lang="en-US" sz="1400" b="1" dirty="0"/>
              <a:t> upgrade II</a:t>
            </a:r>
          </a:p>
          <a:p>
            <a:r>
              <a:rPr lang="en-US" sz="1400" b="1" dirty="0"/>
              <a:t>Simulation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8ACA14-02B9-7D94-067D-463AB8F2A772}"/>
              </a:ext>
            </a:extLst>
          </p:cNvPr>
          <p:cNvSpPr txBox="1"/>
          <p:nvPr/>
        </p:nvSpPr>
        <p:spPr>
          <a:xfrm>
            <a:off x="8026400" y="2302787"/>
            <a:ext cx="138678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 err="1"/>
              <a:t>LHCb</a:t>
            </a:r>
            <a:r>
              <a:rPr lang="en-US" sz="1400" b="1" dirty="0"/>
              <a:t> upgrade II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03E9D8-4CD0-C2B0-39F8-B219376ACF5A}"/>
              </a:ext>
            </a:extLst>
          </p:cNvPr>
          <p:cNvSpPr txBox="1"/>
          <p:nvPr/>
        </p:nvSpPr>
        <p:spPr>
          <a:xfrm>
            <a:off x="10802088" y="1995010"/>
            <a:ext cx="138678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 err="1"/>
              <a:t>LHCb</a:t>
            </a:r>
            <a:r>
              <a:rPr lang="en-US" sz="1400" b="1" dirty="0"/>
              <a:t> upgrade II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73D1C-F507-5E7F-E3EF-93092F842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61EA2-43B9-AF72-86AF-47FB263C79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ECAL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China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95E8F5-EE99-F604-A9AC-692789F1E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2024/11/17</a:t>
            </a:r>
            <a:endParaRPr lang="zh-CN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01157C-4313-B741-74F2-94F66714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Xuhao Yuan, IHEP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432ADB-E6A5-D7D4-EC47-28208B758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25</a:t>
            </a:fld>
            <a:endParaRPr lang="zh-CN" altLang="en-US" dirty="0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F08AE3F5-5B55-CE4A-505C-49BE8B4C97E8}"/>
              </a:ext>
            </a:extLst>
          </p:cNvPr>
          <p:cNvSpPr txBox="1"/>
          <p:nvPr/>
        </p:nvSpPr>
        <p:spPr>
          <a:xfrm>
            <a:off x="263352" y="1129993"/>
            <a:ext cx="92170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GAGG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scintillator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fiber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hard;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density;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light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output,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fast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decay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Commercial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GAGG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~50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ns,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desirable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&lt;20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Collaborated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SIPAT(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中国电科芯片技术研究院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，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decay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reduce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15-20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3AEC32-4AE2-1CEA-71CE-0B0FC2BA1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2344" y="1340768"/>
            <a:ext cx="2844800" cy="1357417"/>
          </a:xfrm>
          <a:prstGeom prst="rect">
            <a:avLst/>
          </a:prstGeom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586CDEC1-0429-EE3F-FBC0-13D47BF2BF7F}"/>
              </a:ext>
            </a:extLst>
          </p:cNvPr>
          <p:cNvSpPr txBox="1"/>
          <p:nvPr/>
        </p:nvSpPr>
        <p:spPr>
          <a:xfrm>
            <a:off x="250532" y="2996952"/>
            <a:ext cx="99254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Absorber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Tungsten: small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length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Moliere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radius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LaserAdd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雷佳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produce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absorber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density,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18.9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g/cm</a:t>
            </a:r>
            <a:r>
              <a:rPr lang="en-US" altLang="zh-CN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comparison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19.3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pure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roughness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Ra~4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achieved,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save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fiber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inserted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smoothly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obtained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prototype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8978F3-57C5-6DF5-A5F0-D416864BE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392" y="2862809"/>
            <a:ext cx="2412752" cy="18010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63B0A7-3DF1-155D-A202-7486192F4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2464" y="4796463"/>
            <a:ext cx="1472456" cy="1930862"/>
          </a:xfrm>
          <a:prstGeom prst="rect">
            <a:avLst/>
          </a:prstGeom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394DCB6A-FCBB-364F-C3B3-CABC5468E6A8}"/>
              </a:ext>
            </a:extLst>
          </p:cNvPr>
          <p:cNvSpPr txBox="1"/>
          <p:nvPr/>
        </p:nvSpPr>
        <p:spPr>
          <a:xfrm>
            <a:off x="268292" y="5589240"/>
            <a:ext cx="9925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Light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guide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</a:p>
        </p:txBody>
      </p:sp>
      <p:sp>
        <p:nvSpPr>
          <p:cNvPr id="12" name="Text Box 15">
            <a:extLst>
              <a:ext uri="{FF2B5EF4-FFF2-40B4-BE49-F238E27FC236}">
                <a16:creationId xmlns:a16="http://schemas.microsoft.com/office/drawing/2014/main" id="{4EC57F9F-7F28-EFEF-C290-CB86EDC69D56}"/>
              </a:ext>
            </a:extLst>
          </p:cNvPr>
          <p:cNvSpPr txBox="1"/>
          <p:nvPr/>
        </p:nvSpPr>
        <p:spPr>
          <a:xfrm>
            <a:off x="943000" y="6084007"/>
            <a:ext cx="547260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details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talks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Jiale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Fei,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Weisong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Duan</a:t>
            </a:r>
          </a:p>
        </p:txBody>
      </p:sp>
    </p:spTree>
    <p:extLst>
      <p:ext uri="{BB962C8B-B14F-4D97-AF65-F5344CB8AC3E}">
        <p14:creationId xmlns:p14="http://schemas.microsoft.com/office/powerpoint/2010/main" val="24342036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7B41E-EA71-A821-89E4-C228C6B004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ECAL/</a:t>
            </a:r>
            <a:r>
              <a:rPr lang="en-US" dirty="0" err="1"/>
              <a:t>PicoCal</a:t>
            </a:r>
            <a:r>
              <a:rPr lang="en-US" dirty="0"/>
              <a:t> management structure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D0D8BA-9C6F-33C1-275D-E6062B267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2024/11/17</a:t>
            </a:r>
            <a:endParaRPr lang="zh-CN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2FFD1C-6B7E-52B6-E82C-A0AAC1CCF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Xuhao Yuan, IHEP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F6E3F3-2751-5BDE-4B64-EA09CB0A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26</a:t>
            </a:fld>
            <a:endParaRPr lang="zh-CN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AD8AA0-D631-3D28-35F2-C04D913D0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6422" y="2485008"/>
            <a:ext cx="927100" cy="1003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6215B6-C04B-F283-04A7-7ED02726C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2745" y="3615928"/>
            <a:ext cx="952500" cy="952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E26E54-FCCB-04F3-CA33-20030A2AD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3695" y="4696048"/>
            <a:ext cx="990600" cy="91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E3DF5A-8A8D-8975-4822-0D4208909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5445" y="5738068"/>
            <a:ext cx="977900" cy="1003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E5CE53-DD7B-1063-83AC-220469342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113" y="1118424"/>
            <a:ext cx="9971688" cy="512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383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6275" y="105410"/>
            <a:ext cx="8576945" cy="803275"/>
          </a:xfrm>
        </p:spPr>
        <p:txBody>
          <a:bodyPr/>
          <a:lstStyle/>
          <a:p>
            <a:r>
              <a:rPr lang="en-US" dirty="0"/>
              <a:t>Expected physics results @ </a:t>
            </a:r>
            <a:r>
              <a:rPr lang="en-US" dirty="0" err="1"/>
              <a:t>LHCb</a:t>
            </a:r>
            <a:r>
              <a:rPr lang="en-US" dirty="0"/>
              <a:t> Upgrade II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2024/11/17</a:t>
            </a:r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Xuhao Yuan, IHEP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27</a:t>
            </a:fld>
            <a:endParaRPr lang="zh-CN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r="945"/>
          <a:stretch>
            <a:fillRect/>
          </a:stretch>
        </p:blipFill>
        <p:spPr>
          <a:xfrm>
            <a:off x="335280" y="1700530"/>
            <a:ext cx="5414010" cy="4192270"/>
          </a:xfrm>
          <a:prstGeom prst="rect">
            <a:avLst/>
          </a:prstGeom>
        </p:spPr>
      </p:pic>
      <p:sp>
        <p:nvSpPr>
          <p:cNvPr id="29" name="Text Box 28"/>
          <p:cNvSpPr txBox="1"/>
          <p:nvPr/>
        </p:nvSpPr>
        <p:spPr>
          <a:xfrm>
            <a:off x="839470" y="1196975"/>
            <a:ext cx="47802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/>
              <a:t>Key observables in flavor physics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879465" y="1124585"/>
            <a:ext cx="61366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 dirty="0"/>
              <a:t>Upgrade II will fully realize the flavor physics potential of the HL-LHC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879465" y="2060575"/>
            <a:ext cx="613727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/>
              <a:t>Further pursue a broad physics programme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Spectroscopy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High precision EW and Higgs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Dark sector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Exotic 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Heavy ions and fixed target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5663952" y="4526915"/>
            <a:ext cx="6466840" cy="1938020"/>
          </a:xfrm>
          <a:prstGeom prst="rect">
            <a:avLst/>
          </a:prstGeom>
          <a:solidFill>
            <a:schemeClr val="lt1"/>
          </a:solidFill>
          <a:ln w="28575" cmpd="dbl">
            <a:solidFill>
              <a:srgbClr val="C0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 dirty="0"/>
              <a:t>Success of the physics </a:t>
            </a:r>
            <a:r>
              <a:rPr lang="en-US" sz="2400" dirty="0" err="1"/>
              <a:t>programme</a:t>
            </a:r>
            <a:r>
              <a:rPr lang="en-US" sz="2400" dirty="0"/>
              <a:t> relies on</a:t>
            </a:r>
          </a:p>
          <a:p>
            <a:pPr marL="342900" indent="-342900">
              <a:buFont typeface="Wingdings" panose="05000000000000000000" charset="0"/>
              <a:buChar char=""/>
            </a:pPr>
            <a:r>
              <a:rPr lang="en-US" sz="2400" dirty="0"/>
              <a:t>HL-LHC providing </a:t>
            </a:r>
            <a:r>
              <a:rPr lang="en-US" sz="2400" dirty="0" err="1"/>
              <a:t>LHCb</a:t>
            </a:r>
            <a:r>
              <a:rPr lang="en-US" sz="2400" dirty="0"/>
              <a:t> ~ 50 fb</a:t>
            </a:r>
            <a:r>
              <a:rPr lang="en-US" sz="2400" baseline="30000" dirty="0"/>
              <a:t>-1</a:t>
            </a:r>
            <a:r>
              <a:rPr lang="en-US" sz="2400" dirty="0"/>
              <a:t>/year during Run 5&amp;6</a:t>
            </a:r>
          </a:p>
          <a:p>
            <a:pPr marL="342900" indent="-342900">
              <a:buFont typeface="Wingdings" panose="05000000000000000000" charset="0"/>
              <a:buChar char=""/>
            </a:pPr>
            <a:r>
              <a:rPr lang="en-US" sz="2400" dirty="0"/>
              <a:t>A detector with similar or better performance as the present one for Upgrade I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407035" y="5913755"/>
            <a:ext cx="189801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>
                <a:solidFill>
                  <a:srgbClr val="0000FF"/>
                </a:solidFill>
              </a:rPr>
              <a:t>LHCC-2021-012 </a:t>
            </a:r>
          </a:p>
        </p:txBody>
      </p:sp>
    </p:spTree>
    <p:extLst>
      <p:ext uri="{BB962C8B-B14F-4D97-AF65-F5344CB8AC3E}">
        <p14:creationId xmlns:p14="http://schemas.microsoft.com/office/powerpoint/2010/main" val="3456858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155" y="4331037"/>
            <a:ext cx="2969260" cy="22663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2024/11/17</a:t>
            </a:r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Xuhao Yuan, IHEP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28</a:t>
            </a:fld>
            <a:endParaRPr lang="zh-CN" altLang="en-US" dirty="0"/>
          </a:p>
        </p:txBody>
      </p:sp>
      <p:sp>
        <p:nvSpPr>
          <p:cNvPr id="7" name="Text Box 6"/>
          <p:cNvSpPr txBox="1"/>
          <p:nvPr/>
        </p:nvSpPr>
        <p:spPr>
          <a:xfrm>
            <a:off x="191344" y="1111491"/>
            <a:ext cx="10873208" cy="26776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400" dirty="0" err="1"/>
              <a:t>LHCb</a:t>
            </a:r>
            <a:r>
              <a:rPr lang="en-US" sz="2400" dirty="0"/>
              <a:t>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Upgrade I: Completed</a:t>
            </a:r>
          </a:p>
          <a:p>
            <a:pPr marL="342900" indent="-342900">
              <a:buFont typeface="Wingdings" panose="05000000000000000000" charset="0"/>
              <a:buChar char=""/>
            </a:pPr>
            <a:r>
              <a:rPr lang="en-US" sz="2400" dirty="0"/>
              <a:t>Upgrade II: starts in LS4, R&amp;D now</a:t>
            </a:r>
          </a:p>
          <a:p>
            <a:pPr indent="0">
              <a:buFont typeface="Wingdings" panose="05000000000000000000" charset="0"/>
              <a:buNone/>
            </a:pPr>
            <a:r>
              <a:rPr lang="en-US" sz="2400" dirty="0" err="1"/>
              <a:t>LHCb</a:t>
            </a:r>
            <a:r>
              <a:rPr lang="en-US" sz="2400" dirty="0"/>
              <a:t> Upgrade II to fully exploit HL-LHC for flavor physics and beyond</a:t>
            </a:r>
          </a:p>
          <a:p>
            <a:pPr marL="285750" indent="-285750">
              <a:buFont typeface="Wingdings" panose="05000000000000000000" charset="0"/>
              <a:buChar char=""/>
            </a:pPr>
            <a:r>
              <a:rPr lang="en-US" sz="2400" dirty="0"/>
              <a:t>FTDR approved and now in R&amp;D phase</a:t>
            </a:r>
            <a:br>
              <a:rPr lang="en-US" sz="2400" dirty="0"/>
            </a:br>
            <a:r>
              <a:rPr lang="en-US" sz="2400" dirty="0"/>
              <a:t>Next: TDR @2026, construction, installation and eventually operation for physics </a:t>
            </a:r>
          </a:p>
          <a:p>
            <a:r>
              <a:rPr lang="en-US" altLang="zh-CN" sz="2400" dirty="0"/>
              <a:t>More</a:t>
            </a:r>
            <a:r>
              <a:rPr lang="zh-CN" altLang="en-US" sz="2400" dirty="0"/>
              <a:t> </a:t>
            </a:r>
            <a:r>
              <a:rPr lang="en-US" altLang="zh-CN" sz="2400" dirty="0"/>
              <a:t>physics</a:t>
            </a:r>
            <a:r>
              <a:rPr lang="zh-CN" altLang="en-US" sz="2400" dirty="0"/>
              <a:t> </a:t>
            </a:r>
            <a:r>
              <a:rPr lang="en-US" altLang="zh-CN" sz="2400" dirty="0"/>
              <a:t>results</a:t>
            </a:r>
            <a:r>
              <a:rPr lang="zh-CN" altLang="en-US" sz="2400" dirty="0"/>
              <a:t> </a:t>
            </a:r>
            <a:r>
              <a:rPr lang="en-US" altLang="zh-CN" sz="2400" dirty="0"/>
              <a:t>can</a:t>
            </a:r>
            <a:r>
              <a:rPr lang="zh-CN" altLang="en-US" sz="2400" dirty="0"/>
              <a:t> </a:t>
            </a:r>
            <a:r>
              <a:rPr lang="en-US" altLang="zh-CN" sz="2400" dirty="0"/>
              <a:t>be</a:t>
            </a:r>
            <a:r>
              <a:rPr lang="zh-CN" altLang="en-US" sz="2400" dirty="0"/>
              <a:t> </a:t>
            </a:r>
            <a:r>
              <a:rPr lang="en-US" altLang="zh-CN" sz="2400" dirty="0"/>
              <a:t>expected</a:t>
            </a:r>
            <a:r>
              <a:rPr lang="zh-CN" altLang="en-US" sz="2400" dirty="0"/>
              <a:t> </a:t>
            </a:r>
            <a:r>
              <a:rPr lang="en-US" altLang="zh-CN" sz="2400" dirty="0"/>
              <a:t>from</a:t>
            </a:r>
            <a:r>
              <a:rPr lang="zh-CN" altLang="en-US" sz="2400" dirty="0"/>
              <a:t> </a:t>
            </a:r>
            <a:r>
              <a:rPr lang="en-US" altLang="zh-CN" sz="2400" dirty="0" err="1"/>
              <a:t>LHCb</a:t>
            </a:r>
            <a:endParaRPr lang="en-US" sz="2400" dirty="0"/>
          </a:p>
        </p:txBody>
      </p:sp>
      <p:sp>
        <p:nvSpPr>
          <p:cNvPr id="8" name="Text Box 7"/>
          <p:cNvSpPr txBox="1"/>
          <p:nvPr/>
        </p:nvSpPr>
        <p:spPr>
          <a:xfrm>
            <a:off x="6960096" y="6222506"/>
            <a:ext cx="4346062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Bradley Hand" pitchFamily="2" charset="77"/>
                <a:sym typeface="+mn-ea"/>
              </a:rPr>
              <a:t>Thank you for your attention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05" y="4087495"/>
            <a:ext cx="1707515" cy="24390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8820" y="4086860"/>
            <a:ext cx="1626235" cy="2439670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6749415" y="4331037"/>
            <a:ext cx="49888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charset="0"/>
              <a:buChar char=""/>
            </a:pPr>
            <a:r>
              <a:rPr lang="en-US" sz="2000" dirty="0"/>
              <a:t>Expression of Interest, LHCC-2017-003</a:t>
            </a:r>
          </a:p>
          <a:p>
            <a:pPr marL="342900" indent="-342900">
              <a:buFont typeface="Wingdings" panose="05000000000000000000" charset="0"/>
              <a:buChar char=""/>
            </a:pPr>
            <a:r>
              <a:rPr lang="en-US" sz="2000" dirty="0"/>
              <a:t>Physics case, LHCC-2018-027</a:t>
            </a:r>
          </a:p>
          <a:p>
            <a:pPr marL="342900" indent="-342900">
              <a:buFont typeface="Wingdings" panose="05000000000000000000" charset="0"/>
              <a:buChar char=""/>
            </a:pPr>
            <a:r>
              <a:rPr lang="en-US" sz="2000" dirty="0"/>
              <a:t>Accelerator study, CERN-ACC-2018-038</a:t>
            </a:r>
          </a:p>
          <a:p>
            <a:pPr marL="342900" indent="-342900">
              <a:buFont typeface="Wingdings" panose="05000000000000000000" charset="0"/>
              <a:buChar char=""/>
            </a:pPr>
            <a:r>
              <a:rPr lang="en-US" sz="2000" dirty="0"/>
              <a:t>Framework TDR, CERN-LHCC-2021-012</a:t>
            </a:r>
          </a:p>
          <a:p>
            <a:pPr marL="342900" indent="-342900">
              <a:buFont typeface="Wingdings" panose="05000000000000000000" charset="0"/>
              <a:buChar char=""/>
            </a:pPr>
            <a:r>
              <a:rPr lang="en-US" sz="2000" dirty="0"/>
              <a:t>Scoping document, CERN-LHCC-2024-010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DE914-D806-2FE1-A5E1-D0C9F8E25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7568" y="2780928"/>
            <a:ext cx="8284037" cy="803151"/>
          </a:xfrm>
        </p:spPr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9F4EF2-5ADD-F00A-421B-377B8F955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2024/11/17</a:t>
            </a:r>
            <a:endParaRPr lang="zh-CN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659A52-D2FA-CDD1-E74E-C5F679CD7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Xuhao Yuan, IHEP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9F74D5-1C37-C6D5-C1F8-9DE24C34E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73861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LHCb</a:t>
            </a:r>
            <a:r>
              <a:rPr lang="en-US" dirty="0"/>
              <a:t> physics performance in the past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2024/11/17</a:t>
            </a:r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Xuhao Yuan, IHEP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</a:t>
            </a:fld>
            <a:endParaRPr lang="zh-CN" altLang="en-US" dirty="0"/>
          </a:p>
        </p:txBody>
      </p:sp>
      <p:sp>
        <p:nvSpPr>
          <p:cNvPr id="29" name="Text Box 28"/>
          <p:cNvSpPr txBox="1"/>
          <p:nvPr/>
        </p:nvSpPr>
        <p:spPr>
          <a:xfrm>
            <a:off x="122554" y="1134209"/>
            <a:ext cx="9069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decade of important discoveries and precision measurements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(9 fb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pp data by end of 2018)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02B4FF-8393-CEE4-A3C6-07EA9A938D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6"/>
          <a:stretch/>
        </p:blipFill>
        <p:spPr>
          <a:xfrm>
            <a:off x="5375920" y="2564904"/>
            <a:ext cx="3597177" cy="35456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F83702-1672-25F9-BFED-18625B259036}"/>
              </a:ext>
            </a:extLst>
          </p:cNvPr>
          <p:cNvSpPr txBox="1"/>
          <p:nvPr/>
        </p:nvSpPr>
        <p:spPr>
          <a:xfrm>
            <a:off x="9011159" y="4307092"/>
            <a:ext cx="299527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More physics results reported by my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LHCb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colleagues</a:t>
            </a:r>
          </a:p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Hang Yin,</a:t>
            </a:r>
          </a:p>
          <a:p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Jiesheng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Yu,</a:t>
            </a:r>
          </a:p>
          <a:p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Peilian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Li</a:t>
            </a:r>
          </a:p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Liming Zhang,</a:t>
            </a:r>
          </a:p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14C296-1D8D-A99D-EDE2-3C5169353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710" y="2196465"/>
            <a:ext cx="5083440" cy="3356989"/>
          </a:xfrm>
          <a:prstGeom prst="rect">
            <a:avLst/>
          </a:prstGeom>
        </p:spPr>
      </p:pic>
      <p:sp>
        <p:nvSpPr>
          <p:cNvPr id="10" name="Frame 9">
            <a:extLst>
              <a:ext uri="{FF2B5EF4-FFF2-40B4-BE49-F238E27FC236}">
                <a16:creationId xmlns:a16="http://schemas.microsoft.com/office/drawing/2014/main" id="{9EADB149-C22B-84DF-746E-E520C7A0F806}"/>
              </a:ext>
            </a:extLst>
          </p:cNvPr>
          <p:cNvSpPr/>
          <p:nvPr/>
        </p:nvSpPr>
        <p:spPr>
          <a:xfrm>
            <a:off x="1073684" y="4468249"/>
            <a:ext cx="792088" cy="688944"/>
          </a:xfrm>
          <a:prstGeom prst="frame">
            <a:avLst>
              <a:gd name="adj1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1146F1FC-DC84-7F8E-FC71-B9B156266660}"/>
              </a:ext>
            </a:extLst>
          </p:cNvPr>
          <p:cNvSpPr/>
          <p:nvPr/>
        </p:nvSpPr>
        <p:spPr>
          <a:xfrm>
            <a:off x="2333386" y="3789040"/>
            <a:ext cx="1026310" cy="1237619"/>
          </a:xfrm>
          <a:prstGeom prst="frame">
            <a:avLst>
              <a:gd name="adj1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727C3D2A-FC1D-A9B5-8308-09065A631411}"/>
              </a:ext>
            </a:extLst>
          </p:cNvPr>
          <p:cNvSpPr/>
          <p:nvPr/>
        </p:nvSpPr>
        <p:spPr>
          <a:xfrm>
            <a:off x="4149569" y="2316957"/>
            <a:ext cx="794303" cy="1616099"/>
          </a:xfrm>
          <a:prstGeom prst="frame">
            <a:avLst>
              <a:gd name="adj1" fmla="val 0"/>
            </a:avLst>
          </a:prstGeom>
          <a:solidFill>
            <a:srgbClr val="1300FF"/>
          </a:solidFill>
          <a:ln>
            <a:solidFill>
              <a:srgbClr val="13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 Box 28">
            <a:extLst>
              <a:ext uri="{FF2B5EF4-FFF2-40B4-BE49-F238E27FC236}">
                <a16:creationId xmlns:a16="http://schemas.microsoft.com/office/drawing/2014/main" id="{D5B507E3-8495-44BE-ECBE-3341D756AC11}"/>
              </a:ext>
            </a:extLst>
          </p:cNvPr>
          <p:cNvSpPr txBox="1"/>
          <p:nvPr/>
        </p:nvSpPr>
        <p:spPr>
          <a:xfrm>
            <a:off x="787118" y="4198731"/>
            <a:ext cx="1365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1400" b="1" dirty="0">
                <a:solidFill>
                  <a:srgbClr val="FF0000"/>
                </a:solidFill>
              </a:rPr>
              <a:t>3 fb</a:t>
            </a:r>
            <a:r>
              <a:rPr lang="en-US" sz="1400" b="1" baseline="30000" dirty="0">
                <a:solidFill>
                  <a:srgbClr val="FF0000"/>
                </a:solidFill>
              </a:rPr>
              <a:t>-1</a:t>
            </a:r>
            <a:r>
              <a:rPr lang="en-US" sz="1400" b="1" dirty="0">
                <a:solidFill>
                  <a:srgbClr val="FF0000"/>
                </a:solidFill>
              </a:rPr>
              <a:t> @ 7/8 TeV</a:t>
            </a:r>
          </a:p>
        </p:txBody>
      </p:sp>
      <p:sp>
        <p:nvSpPr>
          <p:cNvPr id="14" name="Text Box 28">
            <a:extLst>
              <a:ext uri="{FF2B5EF4-FFF2-40B4-BE49-F238E27FC236}">
                <a16:creationId xmlns:a16="http://schemas.microsoft.com/office/drawing/2014/main" id="{52C8CC4A-9E61-CE30-A223-AAACFD75FA89}"/>
              </a:ext>
            </a:extLst>
          </p:cNvPr>
          <p:cNvSpPr txBox="1"/>
          <p:nvPr/>
        </p:nvSpPr>
        <p:spPr>
          <a:xfrm>
            <a:off x="2258389" y="4658832"/>
            <a:ext cx="1310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1400" b="1" dirty="0">
                <a:solidFill>
                  <a:srgbClr val="FF0000"/>
                </a:solidFill>
              </a:rPr>
              <a:t>6 fb</a:t>
            </a:r>
            <a:r>
              <a:rPr lang="en-US" sz="1400" b="1" baseline="30000" dirty="0">
                <a:solidFill>
                  <a:srgbClr val="FF0000"/>
                </a:solidFill>
              </a:rPr>
              <a:t>-1</a:t>
            </a:r>
            <a:r>
              <a:rPr lang="en-US" sz="1400" b="1" dirty="0">
                <a:solidFill>
                  <a:srgbClr val="FF0000"/>
                </a:solidFill>
              </a:rPr>
              <a:t> @ 13 TeV</a:t>
            </a:r>
          </a:p>
        </p:txBody>
      </p:sp>
      <p:sp>
        <p:nvSpPr>
          <p:cNvPr id="15" name="Text Box 28">
            <a:extLst>
              <a:ext uri="{FF2B5EF4-FFF2-40B4-BE49-F238E27FC236}">
                <a16:creationId xmlns:a16="http://schemas.microsoft.com/office/drawing/2014/main" id="{41637BF7-9FDC-AEFB-4DF2-49085FDF340B}"/>
              </a:ext>
            </a:extLst>
          </p:cNvPr>
          <p:cNvSpPr txBox="1"/>
          <p:nvPr/>
        </p:nvSpPr>
        <p:spPr>
          <a:xfrm>
            <a:off x="3865361" y="1986887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1400" b="1" dirty="0">
                <a:solidFill>
                  <a:srgbClr val="1300FF"/>
                </a:solidFill>
              </a:rPr>
              <a:t>10 fb</a:t>
            </a:r>
            <a:r>
              <a:rPr lang="en-US" sz="1400" b="1" baseline="30000" dirty="0">
                <a:solidFill>
                  <a:srgbClr val="1300FF"/>
                </a:solidFill>
              </a:rPr>
              <a:t>-1</a:t>
            </a:r>
            <a:r>
              <a:rPr lang="en-US" sz="1400" b="1" dirty="0">
                <a:solidFill>
                  <a:srgbClr val="1300FF"/>
                </a:solidFill>
              </a:rPr>
              <a:t> @ 13.6 TeV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COFFEE</a:t>
            </a:r>
            <a:r>
              <a:rPr lang="zh-CN" altLang="en-US" dirty="0"/>
              <a:t> </a:t>
            </a:r>
            <a:r>
              <a:rPr lang="en-US" altLang="zh-CN" dirty="0"/>
              <a:t>chips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2024/11/17</a:t>
            </a:r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Xuhao Yuan, IHEP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30</a:t>
            </a:fld>
            <a:endParaRPr lang="zh-CN" altLang="en-US" dirty="0"/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505B8C70-BDEF-5E65-85B9-A5D552BAA686}"/>
              </a:ext>
            </a:extLst>
          </p:cNvPr>
          <p:cNvSpPr txBox="1"/>
          <p:nvPr/>
        </p:nvSpPr>
        <p:spPr>
          <a:xfrm>
            <a:off x="273584" y="1194721"/>
            <a:ext cx="8486712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/>
              <a:t>C</a:t>
            </a:r>
            <a:r>
              <a:rPr lang="en-US" altLang="zh-CN" sz="2400" dirty="0"/>
              <a:t>MOS</a:t>
            </a:r>
            <a:r>
              <a:rPr lang="zh-CN" altLang="en-US" sz="2400" dirty="0"/>
              <a:t> </a:t>
            </a:r>
            <a:r>
              <a:rPr lang="en-US" altLang="zh-CN" sz="2400" dirty="0" err="1"/>
              <a:t>sens</a:t>
            </a:r>
            <a:r>
              <a:rPr lang="en-US" altLang="zh-CN" sz="2400" b="1" dirty="0" err="1"/>
              <a:t>O</a:t>
            </a:r>
            <a:r>
              <a:rPr lang="en-US" altLang="zh-CN" sz="2400" dirty="0" err="1"/>
              <a:t>r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b="1" dirty="0" err="1"/>
              <a:t>F</a:t>
            </a:r>
            <a:r>
              <a:rPr lang="en-US" altLang="zh-CN" sz="2400" dirty="0" err="1"/>
              <a:t>ifty-</a:t>
            </a:r>
            <a:r>
              <a:rPr lang="en-US" altLang="zh-CN" sz="2400" b="1" dirty="0" err="1"/>
              <a:t>F</a:t>
            </a:r>
            <a:r>
              <a:rPr lang="en-US" altLang="zh-CN" sz="2400" dirty="0" err="1"/>
              <a:t>iv</a:t>
            </a:r>
            <a:r>
              <a:rPr lang="en-US" altLang="zh-CN" sz="2400" b="1" dirty="0" err="1"/>
              <a:t>E</a:t>
            </a:r>
            <a:r>
              <a:rPr lang="zh-CN" altLang="en-US" sz="2400" dirty="0"/>
              <a:t> </a:t>
            </a:r>
            <a:r>
              <a:rPr lang="en-US" altLang="zh-CN" sz="2400" dirty="0"/>
              <a:t>nm</a:t>
            </a:r>
            <a:r>
              <a:rPr lang="zh-CN" altLang="en-US" sz="2400" dirty="0"/>
              <a:t> </a:t>
            </a:r>
            <a:r>
              <a:rPr lang="en-US" altLang="zh-CN" sz="2400" dirty="0" err="1"/>
              <a:t>proc</a:t>
            </a:r>
            <a:r>
              <a:rPr lang="en-US" altLang="zh-CN" sz="2400" b="1" dirty="0" err="1"/>
              <a:t>E</a:t>
            </a:r>
            <a:r>
              <a:rPr lang="en-US" altLang="zh-CN" sz="2400" dirty="0" err="1"/>
              <a:t>ss</a:t>
            </a:r>
            <a:r>
              <a:rPr lang="zh-CN" altLang="en-US" sz="2400" dirty="0"/>
              <a:t> </a:t>
            </a:r>
            <a:r>
              <a:rPr lang="en-US" altLang="zh-CN" sz="2400" dirty="0"/>
              <a:t>(COFFEE)</a:t>
            </a:r>
            <a:endParaRPr lang="en-US" sz="2400" dirty="0"/>
          </a:p>
          <a:p>
            <a:pPr marL="342900" lvl="0" indent="-342900">
              <a:buFont typeface="Wingdings" panose="05000000000000000000" charset="0"/>
              <a:buChar char=""/>
            </a:pPr>
            <a:r>
              <a:rPr lang="en-US" altLang="zh-CN" sz="2400" dirty="0"/>
              <a:t>Latest</a:t>
            </a:r>
            <a:r>
              <a:rPr lang="zh-CN" altLang="en-US" sz="2400" dirty="0"/>
              <a:t> </a:t>
            </a:r>
            <a:r>
              <a:rPr lang="en-US" altLang="zh-CN" sz="2400" dirty="0"/>
              <a:t>version</a:t>
            </a:r>
            <a:r>
              <a:rPr lang="zh-CN" altLang="en-US" sz="2400" dirty="0"/>
              <a:t> </a:t>
            </a:r>
            <a:r>
              <a:rPr lang="en-US" altLang="zh-CN" sz="2400" dirty="0"/>
              <a:t>with</a:t>
            </a:r>
            <a:r>
              <a:rPr lang="zh-CN" altLang="en-US" sz="2400" dirty="0"/>
              <a:t> </a:t>
            </a:r>
            <a:r>
              <a:rPr lang="en-US" altLang="zh-CN" sz="2400" dirty="0"/>
              <a:t>real</a:t>
            </a:r>
            <a:r>
              <a:rPr lang="zh-CN" altLang="en-US" sz="2400" dirty="0"/>
              <a:t> </a:t>
            </a:r>
            <a:r>
              <a:rPr lang="en-US" altLang="zh-CN" sz="2400" dirty="0"/>
              <a:t>validation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sensor</a:t>
            </a:r>
            <a:r>
              <a:rPr lang="zh-CN" altLang="en-US" sz="2400" dirty="0"/>
              <a:t> </a:t>
            </a:r>
            <a:r>
              <a:rPr lang="en-US" altLang="zh-CN" sz="2400" dirty="0"/>
              <a:t>structures</a:t>
            </a:r>
            <a:r>
              <a:rPr lang="zh-CN" altLang="en-US" sz="2400" dirty="0"/>
              <a:t> </a:t>
            </a:r>
            <a:r>
              <a:rPr lang="en-US" altLang="zh-CN" sz="2400" dirty="0"/>
              <a:t>with</a:t>
            </a:r>
            <a:r>
              <a:rPr lang="zh-CN" altLang="en-US" sz="2400" dirty="0"/>
              <a:t> </a:t>
            </a:r>
            <a:r>
              <a:rPr lang="en-US" altLang="zh-CN" sz="2400" dirty="0"/>
              <a:t>electronics</a:t>
            </a:r>
            <a:r>
              <a:rPr lang="zh-CN" altLang="en-US" sz="2400" dirty="0"/>
              <a:t> </a:t>
            </a:r>
            <a:r>
              <a:rPr lang="en-US" altLang="zh-CN" sz="2400" dirty="0"/>
              <a:t>included</a:t>
            </a:r>
          </a:p>
          <a:p>
            <a:pPr marL="342900" lvl="0" indent="-342900">
              <a:buFont typeface="Wingdings" panose="05000000000000000000" charset="0"/>
              <a:buChar char=""/>
            </a:pPr>
            <a:r>
              <a:rPr lang="en-US" altLang="zh-CN" sz="2400" dirty="0"/>
              <a:t>Variation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passive</a:t>
            </a:r>
            <a:r>
              <a:rPr lang="zh-CN" altLang="en-US" sz="2400" dirty="0"/>
              <a:t> </a:t>
            </a:r>
            <a:r>
              <a:rPr lang="en-US" altLang="zh-CN" sz="2400" dirty="0"/>
              <a:t>diode</a:t>
            </a:r>
            <a:r>
              <a:rPr lang="zh-CN" altLang="en-US" sz="2400" dirty="0"/>
              <a:t> </a:t>
            </a:r>
            <a:r>
              <a:rPr lang="en-US" altLang="zh-CN" sz="2400" dirty="0"/>
              <a:t>arrays</a:t>
            </a:r>
          </a:p>
          <a:p>
            <a:pPr marL="342900" lvl="0" indent="-342900">
              <a:buFont typeface="Wingdings" panose="05000000000000000000" charset="0"/>
              <a:buChar char=""/>
            </a:pPr>
            <a:r>
              <a:rPr lang="en-US" altLang="zh-CN" sz="2400" dirty="0"/>
              <a:t>Integral</a:t>
            </a:r>
            <a:r>
              <a:rPr lang="zh-CN" altLang="en-US" sz="2400" dirty="0"/>
              <a:t> </a:t>
            </a:r>
            <a:r>
              <a:rPr lang="en-US" altLang="zh-CN" sz="2400" dirty="0"/>
              <a:t>analog</a:t>
            </a:r>
            <a:r>
              <a:rPr lang="zh-CN" altLang="en-US" sz="2400" dirty="0"/>
              <a:t> </a:t>
            </a:r>
            <a:r>
              <a:rPr lang="en-US" altLang="zh-CN" sz="2400" dirty="0"/>
              <a:t>amplifier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switch</a:t>
            </a:r>
            <a:r>
              <a:rPr lang="zh-CN" altLang="en-US" sz="2400" dirty="0"/>
              <a:t> </a:t>
            </a:r>
            <a:r>
              <a:rPr lang="en-US" altLang="zh-CN" sz="2400" dirty="0"/>
              <a:t>circuit</a:t>
            </a:r>
            <a:r>
              <a:rPr lang="zh-CN" altLang="en-US" sz="2400" dirty="0"/>
              <a:t> </a:t>
            </a:r>
            <a:r>
              <a:rPr lang="en-US" altLang="zh-CN" sz="2400" dirty="0"/>
              <a:t>to</a:t>
            </a:r>
            <a:r>
              <a:rPr lang="zh-CN" altLang="en-US" sz="2400" dirty="0"/>
              <a:t> </a:t>
            </a:r>
            <a:r>
              <a:rPr lang="en-US" altLang="zh-CN" sz="2400" dirty="0"/>
              <a:t>select</a:t>
            </a:r>
            <a:r>
              <a:rPr lang="zh-CN" altLang="en-US" sz="2400" dirty="0"/>
              <a:t> </a:t>
            </a:r>
            <a:r>
              <a:rPr lang="en-US" altLang="zh-CN" sz="2400" dirty="0"/>
              <a:t>certain</a:t>
            </a:r>
            <a:r>
              <a:rPr lang="zh-CN" altLang="en-US" sz="2400" dirty="0"/>
              <a:t> </a:t>
            </a:r>
            <a:r>
              <a:rPr lang="en-US" altLang="zh-CN" sz="2400" dirty="0"/>
              <a:t>pixel</a:t>
            </a:r>
          </a:p>
          <a:p>
            <a:pPr marL="342900" lvl="0" indent="-342900">
              <a:buFont typeface="Wingdings" panose="05000000000000000000" charset="0"/>
              <a:buChar char=""/>
            </a:pPr>
            <a:r>
              <a:rPr lang="en-US" altLang="zh-CN" sz="2400" dirty="0"/>
              <a:t>Discriminator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DAC</a:t>
            </a:r>
            <a:r>
              <a:rPr lang="zh-CN" altLang="en-US" sz="2400" dirty="0"/>
              <a:t> </a:t>
            </a:r>
            <a:r>
              <a:rPr lang="en-US" altLang="zh-CN" sz="2400" dirty="0"/>
              <a:t>unit</a:t>
            </a:r>
            <a:r>
              <a:rPr lang="zh-CN" altLang="en-US" sz="2400" dirty="0"/>
              <a:t> </a:t>
            </a:r>
            <a:r>
              <a:rPr lang="en-US" altLang="zh-CN" sz="2400" dirty="0"/>
              <a:t>added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553A93-BEE9-8CF4-8D02-B78368D8D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6320" y="1257176"/>
            <a:ext cx="2705100" cy="1955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A980E2-EBD2-FCD4-1A2F-53C98F997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46" y="4187356"/>
            <a:ext cx="4992563" cy="18722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F5A14D-0481-665D-FA1B-7ECE943C3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3098" y="4418180"/>
            <a:ext cx="2882900" cy="2044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9A79EE-41A0-FF83-862C-6E426EBBA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2861" y="4478803"/>
            <a:ext cx="3304578" cy="1885946"/>
          </a:xfrm>
          <a:prstGeom prst="rect">
            <a:avLst/>
          </a:prstGeom>
        </p:spPr>
      </p:pic>
      <p:sp>
        <p:nvSpPr>
          <p:cNvPr id="13" name="Text Box 15">
            <a:extLst>
              <a:ext uri="{FF2B5EF4-FFF2-40B4-BE49-F238E27FC236}">
                <a16:creationId xmlns:a16="http://schemas.microsoft.com/office/drawing/2014/main" id="{5BE092E6-0DB5-CE46-DA25-593E52902A1D}"/>
              </a:ext>
            </a:extLst>
          </p:cNvPr>
          <p:cNvSpPr txBox="1"/>
          <p:nvPr/>
        </p:nvSpPr>
        <p:spPr>
          <a:xfrm>
            <a:off x="1940421" y="6132031"/>
            <a:ext cx="4156371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dirty="0"/>
              <a:t>Clear</a:t>
            </a:r>
            <a:r>
              <a:rPr lang="zh-CN" altLang="en-US" sz="2000" dirty="0"/>
              <a:t> </a:t>
            </a:r>
            <a:r>
              <a:rPr lang="en-US" altLang="zh-CN" sz="2000" dirty="0"/>
              <a:t>response</a:t>
            </a:r>
            <a:r>
              <a:rPr lang="zh-CN" altLang="en-US" sz="2000" dirty="0"/>
              <a:t> </a:t>
            </a:r>
            <a:r>
              <a:rPr lang="en-US" altLang="zh-CN" sz="2000" dirty="0"/>
              <a:t>to</a:t>
            </a:r>
            <a:r>
              <a:rPr lang="zh-CN" altLang="en-US" sz="2000" dirty="0"/>
              <a:t> </a:t>
            </a:r>
            <a:r>
              <a:rPr lang="en-US" altLang="zh-CN" sz="2000" dirty="0"/>
              <a:t>laser</a:t>
            </a:r>
            <a:r>
              <a:rPr lang="zh-CN" altLang="en-US" sz="2000" dirty="0"/>
              <a:t> </a:t>
            </a:r>
            <a:r>
              <a:rPr lang="en-US" altLang="zh-CN" sz="2000" dirty="0"/>
              <a:t>with</a:t>
            </a:r>
            <a:r>
              <a:rPr lang="zh-CN" altLang="en-US" sz="2000" dirty="0"/>
              <a:t> </a:t>
            </a:r>
            <a:r>
              <a:rPr lang="en-US" altLang="zh-CN" sz="2000" dirty="0"/>
              <a:t>low</a:t>
            </a:r>
            <a:r>
              <a:rPr lang="zh-CN" altLang="en-US" sz="2000" dirty="0"/>
              <a:t> </a:t>
            </a:r>
            <a:r>
              <a:rPr lang="en-US" altLang="zh-CN" sz="2000" dirty="0"/>
              <a:t>noise</a:t>
            </a:r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6F6DA466-A6BF-2AB0-8620-7FCC76C1B614}"/>
              </a:ext>
            </a:extLst>
          </p:cNvPr>
          <p:cNvSpPr txBox="1"/>
          <p:nvPr/>
        </p:nvSpPr>
        <p:spPr>
          <a:xfrm>
            <a:off x="552108" y="3896817"/>
            <a:ext cx="468003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dirty="0"/>
              <a:t>CSA</a:t>
            </a:r>
            <a:r>
              <a:rPr lang="zh-CN" altLang="en-US" sz="2000" dirty="0"/>
              <a:t> </a:t>
            </a:r>
            <a:r>
              <a:rPr lang="en-US" altLang="zh-CN" sz="2000" dirty="0"/>
              <a:t>output</a:t>
            </a:r>
            <a:r>
              <a:rPr lang="zh-CN" altLang="en-US" sz="2000" dirty="0"/>
              <a:t> </a:t>
            </a:r>
            <a:r>
              <a:rPr lang="en-US" altLang="zh-CN" sz="2000" dirty="0"/>
              <a:t>calibrated</a:t>
            </a:r>
            <a:r>
              <a:rPr lang="zh-CN" altLang="en-US" sz="2000" dirty="0"/>
              <a:t> </a:t>
            </a:r>
            <a:r>
              <a:rPr lang="en-US" altLang="zh-CN" sz="2000" dirty="0"/>
              <a:t>with</a:t>
            </a:r>
            <a:r>
              <a:rPr lang="zh-CN" altLang="en-US" sz="2000" dirty="0"/>
              <a:t> </a:t>
            </a:r>
            <a:r>
              <a:rPr lang="en-US" altLang="zh-CN" sz="2000" dirty="0"/>
              <a:t>charge</a:t>
            </a:r>
            <a:r>
              <a:rPr lang="zh-CN" altLang="en-US" sz="2000" dirty="0"/>
              <a:t> </a:t>
            </a:r>
            <a:r>
              <a:rPr lang="en-US" altLang="zh-CN" sz="2000" dirty="0"/>
              <a:t>injection</a:t>
            </a:r>
          </a:p>
        </p:txBody>
      </p:sp>
      <p:sp>
        <p:nvSpPr>
          <p:cNvPr id="18" name="Text Box 15">
            <a:extLst>
              <a:ext uri="{FF2B5EF4-FFF2-40B4-BE49-F238E27FC236}">
                <a16:creationId xmlns:a16="http://schemas.microsoft.com/office/drawing/2014/main" id="{70CF038E-7200-5D46-8490-4DDC26AAB35B}"/>
              </a:ext>
            </a:extLst>
          </p:cNvPr>
          <p:cNvSpPr txBox="1"/>
          <p:nvPr/>
        </p:nvSpPr>
        <p:spPr>
          <a:xfrm>
            <a:off x="8760296" y="4078655"/>
            <a:ext cx="330457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dirty="0"/>
              <a:t>Clear</a:t>
            </a:r>
            <a:r>
              <a:rPr lang="zh-CN" altLang="en-US" sz="2000" dirty="0"/>
              <a:t> </a:t>
            </a:r>
            <a:r>
              <a:rPr lang="en-US" altLang="zh-CN" sz="2000" dirty="0"/>
              <a:t>response</a:t>
            </a:r>
            <a:r>
              <a:rPr lang="zh-CN" altLang="en-US" sz="2000" dirty="0"/>
              <a:t> </a:t>
            </a:r>
            <a:r>
              <a:rPr lang="en-US" altLang="zh-CN" sz="2000" dirty="0"/>
              <a:t>to</a:t>
            </a:r>
            <a:r>
              <a:rPr lang="zh-CN" altLang="en-US" sz="2000" dirty="0"/>
              <a:t> </a:t>
            </a:r>
            <a:r>
              <a:rPr lang="en-US" altLang="zh-CN" sz="2000" baseline="30000" dirty="0"/>
              <a:t>55</a:t>
            </a:r>
            <a:r>
              <a:rPr lang="en-US" altLang="zh-CN" sz="2000" dirty="0"/>
              <a:t>Fe</a:t>
            </a:r>
            <a:r>
              <a:rPr lang="zh-CN" altLang="en-US" sz="2000" dirty="0"/>
              <a:t> </a:t>
            </a:r>
            <a:r>
              <a:rPr lang="en-US" altLang="zh-CN" sz="2000" dirty="0"/>
              <a:t>source</a:t>
            </a:r>
          </a:p>
        </p:txBody>
      </p:sp>
      <p:sp>
        <p:nvSpPr>
          <p:cNvPr id="6" name="Text Box 15">
            <a:extLst>
              <a:ext uri="{FF2B5EF4-FFF2-40B4-BE49-F238E27FC236}">
                <a16:creationId xmlns:a16="http://schemas.microsoft.com/office/drawing/2014/main" id="{07417B40-2F74-DB03-5465-4C0E367612FF}"/>
              </a:ext>
            </a:extLst>
          </p:cNvPr>
          <p:cNvSpPr txBox="1"/>
          <p:nvPr/>
        </p:nvSpPr>
        <p:spPr>
          <a:xfrm>
            <a:off x="5714882" y="717183"/>
            <a:ext cx="500739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details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Zhiyu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Xiang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项治宇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242324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3E3DF-F826-345A-F98E-6DFC39561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99D4E-311A-F4F0-D376-EBA8B17C01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5D calorimeter with precision timing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906FCE-A528-DF6A-A51B-19221DFEE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2024/11/17</a:t>
            </a:r>
            <a:endParaRPr lang="zh-CN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39696E-D3CF-DEC4-4E24-6D4E777ED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Xuhao Yuan, IHEP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8BABED-964E-4E92-A6B9-3C51B9A07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31</a:t>
            </a:fld>
            <a:endParaRPr lang="zh-CN" altLang="en-US" dirty="0"/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B4834FC9-0767-7DAF-E7A3-4FA8A9D7B766}"/>
              </a:ext>
            </a:extLst>
          </p:cNvPr>
          <p:cNvSpPr txBox="1"/>
          <p:nvPr/>
        </p:nvSpPr>
        <p:spPr>
          <a:xfrm>
            <a:off x="839416" y="3822928"/>
            <a:ext cx="7619032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/>
              <a:t>To</a:t>
            </a:r>
            <a:r>
              <a:rPr lang="zh-CN" altLang="en-US" sz="2400" dirty="0"/>
              <a:t> </a:t>
            </a:r>
            <a:r>
              <a:rPr lang="en-US" altLang="zh-CN" sz="2400" dirty="0"/>
              <a:t>fight</a:t>
            </a:r>
            <a:r>
              <a:rPr lang="zh-CN" altLang="en-US" sz="2400" dirty="0"/>
              <a:t> </a:t>
            </a:r>
            <a:r>
              <a:rPr lang="en-US" altLang="zh-CN" sz="2400" dirty="0"/>
              <a:t>against</a:t>
            </a:r>
            <a:r>
              <a:rPr lang="zh-CN" altLang="en-US" sz="2400" dirty="0"/>
              <a:t> </a:t>
            </a:r>
            <a:r>
              <a:rPr lang="en-US" altLang="zh-CN" sz="2400" dirty="0"/>
              <a:t>large</a:t>
            </a:r>
            <a:r>
              <a:rPr lang="zh-CN" altLang="en-US" sz="2400" dirty="0"/>
              <a:t> </a:t>
            </a:r>
            <a:r>
              <a:rPr lang="en-US" altLang="zh-CN" sz="2400" dirty="0" err="1"/>
              <a:t>bkg</a:t>
            </a:r>
            <a:r>
              <a:rPr lang="zh-CN" altLang="en-US" sz="2400" dirty="0"/>
              <a:t> </a:t>
            </a:r>
            <a:r>
              <a:rPr lang="en-US" altLang="zh-CN" sz="2400" dirty="0"/>
              <a:t>due</a:t>
            </a:r>
            <a:r>
              <a:rPr lang="zh-CN" altLang="en-US" sz="2400" dirty="0"/>
              <a:t> </a:t>
            </a:r>
            <a:r>
              <a:rPr lang="en-US" altLang="zh-CN" sz="2400" dirty="0"/>
              <a:t>to</a:t>
            </a:r>
            <a:r>
              <a:rPr lang="zh-CN" altLang="en-US" sz="2400" dirty="0"/>
              <a:t> </a:t>
            </a:r>
            <a:r>
              <a:rPr lang="en-US" altLang="zh-CN" sz="2400" dirty="0"/>
              <a:t>pile-up,</a:t>
            </a:r>
            <a:r>
              <a:rPr lang="zh-CN" altLang="en-US" sz="2400" dirty="0"/>
              <a:t> </a:t>
            </a:r>
            <a:r>
              <a:rPr lang="en-US" altLang="zh-CN" sz="2400" dirty="0"/>
              <a:t>add</a:t>
            </a:r>
            <a:r>
              <a:rPr lang="zh-CN" altLang="en-US" sz="2400" dirty="0"/>
              <a:t> </a:t>
            </a:r>
            <a:r>
              <a:rPr lang="en-US" altLang="zh-CN" sz="2400" dirty="0"/>
              <a:t>time</a:t>
            </a:r>
            <a:r>
              <a:rPr lang="zh-CN" altLang="en-US" sz="2400" dirty="0"/>
              <a:t> </a:t>
            </a:r>
            <a:r>
              <a:rPr lang="en-US" altLang="zh-CN" sz="2400" dirty="0"/>
              <a:t>measurement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ECAL</a:t>
            </a:r>
            <a:r>
              <a:rPr lang="zh-CN" altLang="en-US" sz="2400" dirty="0"/>
              <a:t> </a:t>
            </a:r>
            <a:r>
              <a:rPr lang="en-US" altLang="zh-CN" sz="2400" dirty="0"/>
              <a:t>with</a:t>
            </a:r>
            <a:r>
              <a:rPr lang="zh-CN" altLang="en-US" sz="2400" dirty="0"/>
              <a:t> </a:t>
            </a:r>
            <a:r>
              <a:rPr lang="en-US" altLang="zh-CN" sz="2400" dirty="0"/>
              <a:t>a</a:t>
            </a:r>
            <a:r>
              <a:rPr lang="zh-CN" altLang="en-US" sz="2400" dirty="0"/>
              <a:t> </a:t>
            </a:r>
            <a:r>
              <a:rPr lang="en-US" altLang="zh-CN" sz="2400" dirty="0"/>
              <a:t>precision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15</a:t>
            </a:r>
            <a:r>
              <a:rPr lang="zh-CN" altLang="en-US" sz="2400" dirty="0"/>
              <a:t> </a:t>
            </a:r>
            <a:r>
              <a:rPr lang="en-US" altLang="zh-CN" sz="2400" dirty="0" err="1"/>
              <a:t>ps</a:t>
            </a:r>
            <a:endParaRPr lang="en-US" sz="24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81B1301-0EA4-9837-52CA-B4B9621FA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2500" y="1209925"/>
            <a:ext cx="3384376" cy="24711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D5B9C2-D6C1-69BE-606E-1C72EEF53FD3}"/>
              </a:ext>
            </a:extLst>
          </p:cNvPr>
          <p:cNvSpPr txBox="1"/>
          <p:nvPr/>
        </p:nvSpPr>
        <p:spPr>
          <a:xfrm>
            <a:off x="8374906" y="1291638"/>
            <a:ext cx="138678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 err="1"/>
              <a:t>LHCb</a:t>
            </a:r>
            <a:r>
              <a:rPr lang="en-US" sz="1400" b="1" dirty="0"/>
              <a:t> upgrade II</a:t>
            </a:r>
          </a:p>
          <a:p>
            <a:r>
              <a:rPr lang="en-US" sz="1400" b="1" dirty="0"/>
              <a:t>Simulation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7818962-BB52-F1F3-AC93-F1B0A77D4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1382087"/>
            <a:ext cx="7257684" cy="18993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Box 8">
                <a:extLst>
                  <a:ext uri="{FF2B5EF4-FFF2-40B4-BE49-F238E27FC236}">
                    <a16:creationId xmlns:a16="http://schemas.microsoft.com/office/drawing/2014/main" id="{51640E3C-C9B9-7CB0-33FA-1600EA68A199}"/>
                  </a:ext>
                </a:extLst>
              </p:cNvPr>
              <p:cNvSpPr txBox="1"/>
              <p:nvPr/>
            </p:nvSpPr>
            <p:spPr>
              <a:xfrm>
                <a:off x="839416" y="4656253"/>
                <a:ext cx="7619032" cy="156966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2400" dirty="0"/>
                  <a:t>Select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cells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with</a:t>
                </a:r>
                <a:r>
                  <a:rPr lang="zh-CN" altLang="en-US" sz="24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400" b="0" i="0" smtClean="0">
                                <a:latin typeface="Cambria Math" panose="02040503050406030204" pitchFamily="18" charset="0"/>
                              </a:rPr>
                              <m:t>ECAL</m:t>
                            </m:r>
                          </m:sub>
                        </m:s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400" b="0" i="0" smtClean="0">
                                <a:latin typeface="Cambria Math" panose="02040503050406030204" pitchFamily="18" charset="0"/>
                              </a:rPr>
                              <m:t>PV</m:t>
                            </m:r>
                          </m:sub>
                        </m:sSub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&lt;3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marL="342900" indent="-34290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PV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dirty="0"/>
                  <a:t>: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collision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time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measured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by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other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detectors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ECAL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dirty="0"/>
                  <a:t>: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time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measured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by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ECAL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cell,</a:t>
                </a:r>
                <a:r>
                  <a:rPr lang="zh-CN" altLang="en-US" sz="2400" dirty="0"/>
                  <a:t> </a:t>
                </a:r>
                <a:r>
                  <a:rPr lang="en-US" altLang="zh-CN" sz="2400" dirty="0" err="1"/>
                  <a:t>ToF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corrected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dirty="0"/>
                  <a:t>: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ECAL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time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resolution</a:t>
                </a:r>
                <a:endParaRPr lang="en-US" sz="2400" dirty="0"/>
              </a:p>
            </p:txBody>
          </p:sp>
        </mc:Choice>
        <mc:Fallback xmlns="">
          <p:sp>
            <p:nvSpPr>
              <p:cNvPr id="18" name="Text Box 8">
                <a:extLst>
                  <a:ext uri="{FF2B5EF4-FFF2-40B4-BE49-F238E27FC236}">
                    <a16:creationId xmlns:a16="http://schemas.microsoft.com/office/drawing/2014/main" id="{51640E3C-C9B9-7CB0-33FA-1600EA68A1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416" y="4656253"/>
                <a:ext cx="7619032" cy="1569660"/>
              </a:xfrm>
              <a:prstGeom prst="rect">
                <a:avLst/>
              </a:prstGeom>
              <a:blipFill>
                <a:blip r:embed="rId4"/>
                <a:stretch>
                  <a:fillRect l="-1331" t="-2400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79529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E655F-5FC2-620A-0A15-37BFC0130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36768-F934-7616-3F26-2EA6C1F310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err="1"/>
              <a:t>PicoCal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granularity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204447-0D95-D110-D8B8-9BFFF8FE7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2024/11/17</a:t>
            </a:r>
            <a:endParaRPr lang="zh-CN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1F1B36-1745-0127-AC42-3D495A3A8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Xuhao Yuan, IHEP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C8F39F-26C1-9CA1-845B-301A688A8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32</a:t>
            </a:fld>
            <a:endParaRPr lang="zh-CN" altLang="en-US" dirty="0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DE2116B8-851F-97CE-2FC3-AEAC396EF20D}"/>
              </a:ext>
            </a:extLst>
          </p:cNvPr>
          <p:cNvSpPr txBox="1"/>
          <p:nvPr/>
        </p:nvSpPr>
        <p:spPr>
          <a:xfrm>
            <a:off x="137822" y="1590026"/>
            <a:ext cx="73983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/>
              <a:t>Improve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performance</a:t>
            </a:r>
            <a:r>
              <a:rPr lang="zh-CN" altLang="en-US" sz="2400" dirty="0"/>
              <a:t> </a:t>
            </a:r>
            <a:r>
              <a:rPr lang="en-US" altLang="zh-CN" sz="2400" dirty="0"/>
              <a:t>efficiently</a:t>
            </a:r>
            <a:r>
              <a:rPr lang="zh-CN" altLang="en-US" sz="2400" dirty="0"/>
              <a:t> </a:t>
            </a:r>
            <a:r>
              <a:rPr lang="en-US" altLang="zh-CN" sz="2400" dirty="0"/>
              <a:t>at</a:t>
            </a:r>
            <a:r>
              <a:rPr lang="zh-CN" altLang="en-US" sz="2400" dirty="0"/>
              <a:t> </a:t>
            </a:r>
            <a:r>
              <a:rPr lang="en-US" altLang="zh-CN" sz="2400" dirty="0"/>
              <a:t>high</a:t>
            </a:r>
            <a:r>
              <a:rPr lang="zh-CN" altLang="en-US" sz="2400" dirty="0"/>
              <a:t> </a:t>
            </a:r>
            <a:r>
              <a:rPr lang="en-US" altLang="zh-CN" sz="2400" dirty="0"/>
              <a:t>luminosity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/>
              <a:t>Re-organize</a:t>
            </a:r>
            <a:r>
              <a:rPr lang="zh-CN" altLang="en-US" sz="2400" dirty="0"/>
              <a:t> </a:t>
            </a:r>
            <a:r>
              <a:rPr lang="en-US" altLang="zh-CN" sz="2400" dirty="0"/>
              <a:t>ECAL</a:t>
            </a:r>
            <a:r>
              <a:rPr lang="zh-CN" altLang="en-US" sz="2400" dirty="0"/>
              <a:t> </a:t>
            </a:r>
            <a:r>
              <a:rPr lang="en-US" altLang="zh-CN" sz="2400" dirty="0"/>
              <a:t>zones</a:t>
            </a:r>
            <a:r>
              <a:rPr lang="zh-CN" altLang="en-US" sz="2400" dirty="0"/>
              <a:t> </a:t>
            </a:r>
            <a:r>
              <a:rPr lang="en-US" altLang="zh-CN" sz="2400" dirty="0"/>
              <a:t>to</a:t>
            </a:r>
            <a:r>
              <a:rPr lang="zh-CN" altLang="en-US" sz="2400" dirty="0"/>
              <a:t> </a:t>
            </a:r>
            <a:r>
              <a:rPr lang="en-US" altLang="zh-CN" sz="2400" dirty="0"/>
              <a:t>follow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radiation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occupancy</a:t>
            </a:r>
            <a:r>
              <a:rPr lang="zh-CN" altLang="en-US" sz="2400" dirty="0"/>
              <a:t> </a:t>
            </a:r>
            <a:r>
              <a:rPr lang="en-US" altLang="zh-CN" sz="2400" dirty="0"/>
              <a:t>map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400" dirty="0"/>
              <a:t>Five</a:t>
            </a:r>
            <a:r>
              <a:rPr lang="zh-CN" altLang="en-US" sz="2400" dirty="0"/>
              <a:t> </a:t>
            </a:r>
            <a:r>
              <a:rPr lang="en-US" altLang="zh-CN" sz="2400" dirty="0"/>
              <a:t>zones</a:t>
            </a:r>
            <a:r>
              <a:rPr lang="zh-CN" altLang="en-US" sz="2400" dirty="0"/>
              <a:t> </a:t>
            </a:r>
            <a:r>
              <a:rPr lang="en-US" altLang="zh-CN" sz="2400" dirty="0"/>
              <a:t>with</a:t>
            </a:r>
            <a:r>
              <a:rPr lang="zh-CN" altLang="en-US" sz="2400" dirty="0"/>
              <a:t> </a:t>
            </a:r>
            <a:r>
              <a:rPr lang="en-US" altLang="zh-CN" sz="2400" dirty="0"/>
              <a:t>cells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different</a:t>
            </a:r>
            <a:r>
              <a:rPr lang="zh-CN" altLang="en-US" sz="2400" dirty="0"/>
              <a:t> </a:t>
            </a:r>
            <a:r>
              <a:rPr lang="en-US" altLang="zh-CN" sz="2400" dirty="0"/>
              <a:t>sizes:</a:t>
            </a:r>
            <a:r>
              <a:rPr lang="zh-CN" altLang="en-US" sz="2400" dirty="0"/>
              <a:t> </a:t>
            </a:r>
            <a:r>
              <a:rPr lang="en-US" altLang="zh-CN" sz="2400" dirty="0"/>
              <a:t>(1</a:t>
            </a:r>
            <a:r>
              <a:rPr lang="zh-CN" altLang="en-US" sz="2400" dirty="0"/>
              <a:t> </a:t>
            </a:r>
            <a:r>
              <a:rPr lang="en-US" altLang="zh-CN" sz="2400" dirty="0"/>
              <a:t>module</a:t>
            </a:r>
            <a:r>
              <a:rPr lang="zh-CN" altLang="en-US" sz="2400" dirty="0"/>
              <a:t> </a:t>
            </a:r>
            <a:r>
              <a:rPr lang="en-US" altLang="zh-CN" sz="2400" dirty="0"/>
              <a:t>=</a:t>
            </a:r>
            <a:r>
              <a:rPr lang="zh-CN" altLang="en-US" sz="2400" dirty="0"/>
              <a:t> </a:t>
            </a:r>
            <a:r>
              <a:rPr lang="en-US" altLang="zh-CN" sz="2400" dirty="0"/>
              <a:t>1bloc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12x12</a:t>
            </a:r>
            <a:r>
              <a:rPr lang="zh-CN" altLang="en-US" sz="2400" dirty="0"/>
              <a:t> </a:t>
            </a:r>
            <a:r>
              <a:rPr lang="en-US" altLang="zh-CN" sz="2400" dirty="0"/>
              <a:t>m2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altLang="zh-CN" sz="2400" dirty="0">
                <a:solidFill>
                  <a:srgbClr val="FF0000"/>
                </a:solidFill>
              </a:rPr>
              <a:t>1.5x1.5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cm</a:t>
            </a:r>
            <a:r>
              <a:rPr lang="en-US" altLang="zh-CN" sz="2400" baseline="30000" dirty="0">
                <a:solidFill>
                  <a:srgbClr val="FF0000"/>
                </a:solidFill>
              </a:rPr>
              <a:t>2</a:t>
            </a:r>
            <a:r>
              <a:rPr lang="en-US" altLang="zh-CN" sz="2400" dirty="0"/>
              <a:t>:	32</a:t>
            </a:r>
            <a:r>
              <a:rPr lang="zh-CN" altLang="en-US" sz="2400" dirty="0"/>
              <a:t> </a:t>
            </a:r>
            <a:r>
              <a:rPr lang="en-US" altLang="zh-CN" sz="2400" dirty="0"/>
              <a:t>modules</a:t>
            </a:r>
            <a:r>
              <a:rPr lang="zh-CN" altLang="en-US" sz="2400" dirty="0"/>
              <a:t> </a:t>
            </a:r>
            <a:r>
              <a:rPr lang="en-US" altLang="zh-CN" sz="2400" dirty="0"/>
              <a:t>(</a:t>
            </a:r>
            <a:r>
              <a:rPr lang="en-US" altLang="zh-CN" sz="2400" dirty="0" err="1"/>
              <a:t>SpaCal+W</a:t>
            </a:r>
            <a:r>
              <a:rPr lang="en-US" altLang="zh-CN" sz="2400" dirty="0"/>
              <a:t>)</a:t>
            </a:r>
            <a:r>
              <a:rPr lang="zh-CN" altLang="en-US" sz="2400" dirty="0"/>
              <a:t>    </a:t>
            </a:r>
            <a:r>
              <a:rPr lang="en-US" altLang="zh-CN" sz="2400" dirty="0"/>
              <a:t>2048</a:t>
            </a:r>
            <a:r>
              <a:rPr lang="zh-CN" altLang="en-US" sz="2400" dirty="0"/>
              <a:t> </a:t>
            </a:r>
            <a:r>
              <a:rPr lang="en-US" altLang="zh-CN" sz="2400" dirty="0"/>
              <a:t>cells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altLang="zh-CN" sz="2400" dirty="0">
                <a:solidFill>
                  <a:srgbClr val="FFC000"/>
                </a:solidFill>
              </a:rPr>
              <a:t>3x3</a:t>
            </a:r>
            <a:r>
              <a:rPr lang="zh-CN" altLang="en-US" sz="2400" dirty="0">
                <a:solidFill>
                  <a:srgbClr val="FFC000"/>
                </a:solidFill>
              </a:rPr>
              <a:t> </a:t>
            </a:r>
            <a:r>
              <a:rPr lang="en-US" altLang="zh-CN" sz="2400" dirty="0">
                <a:solidFill>
                  <a:srgbClr val="FFC000"/>
                </a:solidFill>
              </a:rPr>
              <a:t>cm</a:t>
            </a:r>
            <a:r>
              <a:rPr lang="en-US" altLang="zh-CN" sz="2400" baseline="30000" dirty="0">
                <a:solidFill>
                  <a:srgbClr val="FFC000"/>
                </a:solidFill>
              </a:rPr>
              <a:t>2</a:t>
            </a:r>
            <a:r>
              <a:rPr lang="en-US" altLang="zh-CN" sz="2400" dirty="0"/>
              <a:t>:</a:t>
            </a:r>
            <a:r>
              <a:rPr lang="zh-CN" altLang="en-US" sz="2400" dirty="0"/>
              <a:t>          </a:t>
            </a:r>
            <a:r>
              <a:rPr lang="en-US" altLang="zh-CN" sz="2400" dirty="0"/>
              <a:t>144</a:t>
            </a:r>
            <a:r>
              <a:rPr lang="zh-CN" altLang="en-US" sz="2400" dirty="0"/>
              <a:t> </a:t>
            </a:r>
            <a:r>
              <a:rPr lang="en-US" altLang="zh-CN" sz="2400" dirty="0"/>
              <a:t>modules</a:t>
            </a:r>
            <a:r>
              <a:rPr lang="zh-CN" altLang="en-US" sz="2400" dirty="0"/>
              <a:t> </a:t>
            </a:r>
            <a:r>
              <a:rPr lang="en-US" altLang="zh-CN" sz="2400" dirty="0"/>
              <a:t>(</a:t>
            </a:r>
            <a:r>
              <a:rPr lang="en-US" altLang="zh-CN" sz="2400" dirty="0" err="1"/>
              <a:t>SpaCal+Pb</a:t>
            </a:r>
            <a:r>
              <a:rPr lang="en-US" altLang="zh-CN" sz="2400" dirty="0"/>
              <a:t>)</a:t>
            </a:r>
            <a:r>
              <a:rPr lang="zh-CN" altLang="en-US" sz="2400" dirty="0"/>
              <a:t> </a:t>
            </a:r>
            <a:r>
              <a:rPr lang="en-US" altLang="zh-CN" sz="2400" dirty="0"/>
              <a:t>2304</a:t>
            </a:r>
            <a:r>
              <a:rPr lang="zh-CN" altLang="en-US" sz="2400" dirty="0"/>
              <a:t> </a:t>
            </a:r>
            <a:r>
              <a:rPr lang="en-US" altLang="zh-CN" sz="2400" dirty="0"/>
              <a:t>cells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altLang="zh-CN" sz="2400" dirty="0">
                <a:solidFill>
                  <a:srgbClr val="008F00"/>
                </a:solidFill>
              </a:rPr>
              <a:t>4x4</a:t>
            </a:r>
            <a:r>
              <a:rPr lang="zh-CN" altLang="en-US" sz="2400" dirty="0">
                <a:solidFill>
                  <a:srgbClr val="008F00"/>
                </a:solidFill>
              </a:rPr>
              <a:t> </a:t>
            </a:r>
            <a:r>
              <a:rPr lang="en-US" altLang="zh-CN" sz="2400" dirty="0">
                <a:solidFill>
                  <a:srgbClr val="008F00"/>
                </a:solidFill>
              </a:rPr>
              <a:t>cm</a:t>
            </a:r>
            <a:r>
              <a:rPr lang="en-US" altLang="zh-CN" sz="2400" baseline="30000" dirty="0">
                <a:solidFill>
                  <a:srgbClr val="008F00"/>
                </a:solidFill>
              </a:rPr>
              <a:t>2</a:t>
            </a:r>
            <a:r>
              <a:rPr lang="en-US" altLang="zh-CN" sz="2400" dirty="0"/>
              <a:t>:</a:t>
            </a:r>
            <a:r>
              <a:rPr lang="zh-CN" altLang="en-US" sz="2400" dirty="0"/>
              <a:t>          </a:t>
            </a:r>
            <a:r>
              <a:rPr lang="en-US" altLang="zh-CN" sz="2400" dirty="0"/>
              <a:t>448</a:t>
            </a:r>
            <a:r>
              <a:rPr lang="zh-CN" altLang="en-US" sz="2400" dirty="0"/>
              <a:t> </a:t>
            </a:r>
            <a:r>
              <a:rPr lang="en-US" altLang="zh-CN" sz="2400" dirty="0"/>
              <a:t>modules</a:t>
            </a:r>
            <a:r>
              <a:rPr lang="zh-CN" altLang="en-US" sz="2400" dirty="0"/>
              <a:t> </a:t>
            </a:r>
            <a:r>
              <a:rPr lang="en-US" altLang="zh-CN" sz="2400" dirty="0"/>
              <a:t>(Shashlik)</a:t>
            </a:r>
            <a:r>
              <a:rPr lang="zh-CN" altLang="en-US" sz="2400" dirty="0"/>
              <a:t>     </a:t>
            </a:r>
            <a:r>
              <a:rPr lang="en-US" altLang="zh-CN" sz="2400" dirty="0"/>
              <a:t>4032</a:t>
            </a:r>
            <a:r>
              <a:rPr lang="zh-CN" altLang="en-US" sz="2400" dirty="0"/>
              <a:t> </a:t>
            </a:r>
            <a:r>
              <a:rPr lang="en-US" altLang="zh-CN" sz="2400" dirty="0"/>
              <a:t>cells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altLang="zh-CN" sz="2400" dirty="0">
                <a:solidFill>
                  <a:srgbClr val="0070C0"/>
                </a:solidFill>
              </a:rPr>
              <a:t>6x6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cm</a:t>
            </a:r>
            <a:r>
              <a:rPr lang="en-US" altLang="zh-CN" sz="2400" baseline="30000" dirty="0">
                <a:solidFill>
                  <a:srgbClr val="0070C0"/>
                </a:solidFill>
              </a:rPr>
              <a:t>2</a:t>
            </a:r>
            <a:r>
              <a:rPr lang="en-US" altLang="zh-CN" sz="2400" dirty="0"/>
              <a:t>:</a:t>
            </a:r>
            <a:r>
              <a:rPr lang="zh-CN" altLang="en-US" sz="2400" dirty="0"/>
              <a:t>        </a:t>
            </a:r>
            <a:r>
              <a:rPr lang="en-US" altLang="zh-CN" sz="2400" dirty="0"/>
              <a:t>1344</a:t>
            </a:r>
            <a:r>
              <a:rPr lang="zh-CN" altLang="en-US" sz="2400" dirty="0"/>
              <a:t> </a:t>
            </a:r>
            <a:r>
              <a:rPr lang="en-US" altLang="zh-CN" sz="2400" dirty="0"/>
              <a:t>modules</a:t>
            </a:r>
            <a:r>
              <a:rPr lang="zh-CN" altLang="en-US" sz="2400" dirty="0"/>
              <a:t> </a:t>
            </a:r>
            <a:r>
              <a:rPr lang="en-US" altLang="zh-CN" sz="2400" dirty="0"/>
              <a:t>(Shashlik)</a:t>
            </a:r>
            <a:r>
              <a:rPr lang="zh-CN" altLang="en-US" sz="2400" dirty="0"/>
              <a:t>     </a:t>
            </a:r>
            <a:r>
              <a:rPr lang="en-US" altLang="zh-CN" sz="2400" dirty="0"/>
              <a:t>5376</a:t>
            </a:r>
            <a:r>
              <a:rPr lang="zh-CN" altLang="en-US" sz="2400" dirty="0"/>
              <a:t> </a:t>
            </a:r>
            <a:r>
              <a:rPr lang="en-US" altLang="zh-CN" sz="2400" dirty="0"/>
              <a:t>cells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altLang="zh-CN" sz="2400" dirty="0">
                <a:solidFill>
                  <a:srgbClr val="1300FF"/>
                </a:solidFill>
              </a:rPr>
              <a:t>12x12</a:t>
            </a:r>
            <a:r>
              <a:rPr lang="zh-CN" altLang="en-US" sz="2400" dirty="0">
                <a:solidFill>
                  <a:srgbClr val="1300FF"/>
                </a:solidFill>
              </a:rPr>
              <a:t> </a:t>
            </a:r>
            <a:r>
              <a:rPr lang="en-US" altLang="zh-CN" sz="2400" dirty="0">
                <a:solidFill>
                  <a:srgbClr val="1300FF"/>
                </a:solidFill>
              </a:rPr>
              <a:t>cm</a:t>
            </a:r>
            <a:r>
              <a:rPr lang="en-US" altLang="zh-CN" sz="2400" baseline="30000" dirty="0">
                <a:solidFill>
                  <a:srgbClr val="1300FF"/>
                </a:solidFill>
              </a:rPr>
              <a:t>2</a:t>
            </a:r>
            <a:r>
              <a:rPr lang="en-US" altLang="zh-CN" sz="2400" dirty="0"/>
              <a:t>:</a:t>
            </a:r>
            <a:r>
              <a:rPr lang="zh-CN" altLang="en-US" sz="2400" dirty="0"/>
              <a:t>    </a:t>
            </a:r>
            <a:r>
              <a:rPr lang="en-US" altLang="zh-CN" sz="2400" dirty="0"/>
              <a:t>1344</a:t>
            </a:r>
            <a:r>
              <a:rPr lang="zh-CN" altLang="en-US" sz="2400" dirty="0"/>
              <a:t> </a:t>
            </a:r>
            <a:r>
              <a:rPr lang="en-US" altLang="zh-CN" sz="2400" dirty="0"/>
              <a:t>modules</a:t>
            </a:r>
            <a:r>
              <a:rPr lang="zh-CN" altLang="en-US" sz="2400" dirty="0"/>
              <a:t> </a:t>
            </a:r>
            <a:r>
              <a:rPr lang="en-US" altLang="zh-CN" sz="2400" dirty="0"/>
              <a:t>(Shashlik)</a:t>
            </a:r>
            <a:r>
              <a:rPr lang="zh-CN" altLang="en-US" sz="2400" dirty="0"/>
              <a:t>     </a:t>
            </a:r>
            <a:r>
              <a:rPr lang="en-US" altLang="zh-CN" sz="2400" dirty="0"/>
              <a:t>1344</a:t>
            </a:r>
            <a:r>
              <a:rPr lang="zh-CN" altLang="en-US" sz="2400" dirty="0"/>
              <a:t> </a:t>
            </a:r>
            <a:r>
              <a:rPr lang="en-US" altLang="zh-CN" sz="2400" dirty="0"/>
              <a:t>cells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0B9B86-6BFA-8D36-0442-05B406C6B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160" y="1124743"/>
            <a:ext cx="4140944" cy="27544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19AA3E-5049-AB83-F9AE-08A573719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176" y="3845201"/>
            <a:ext cx="4388296" cy="260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500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631FE-32FF-DB0F-A1B4-E8D0A3D01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CF94C-F87A-4B37-105C-AE1BED394B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err="1"/>
              <a:t>Testbeam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 err="1"/>
              <a:t>SpaCal</a:t>
            </a:r>
            <a:r>
              <a:rPr lang="en-US" altLang="zh-CN" dirty="0"/>
              <a:t>-W-GAGG</a:t>
            </a:r>
            <a:r>
              <a:rPr lang="zh-CN" altLang="en-US" dirty="0"/>
              <a:t> </a:t>
            </a:r>
            <a:r>
              <a:rPr lang="en-US" altLang="zh-CN" dirty="0"/>
              <a:t>prototype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B30B9E-C642-C2D1-322A-514A84F15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2024/11/17</a:t>
            </a:r>
            <a:endParaRPr lang="zh-CN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FC7AE1-9E4D-8127-25E4-1239ADB29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Xuhao Yuan, IHEP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53F181-DE65-FAF1-D35B-9F775E011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33</a:t>
            </a:fld>
            <a:endParaRPr lang="zh-CN" altLang="en-US" dirty="0"/>
          </a:p>
        </p:txBody>
      </p:sp>
      <p:pic>
        <p:nvPicPr>
          <p:cNvPr id="11" name="内容占位符 8">
            <a:extLst>
              <a:ext uri="{FF2B5EF4-FFF2-40B4-BE49-F238E27FC236}">
                <a16:creationId xmlns:a16="http://schemas.microsoft.com/office/drawing/2014/main" id="{2249901F-C516-C1E8-85E2-C1DFCDB20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896" y="1412776"/>
            <a:ext cx="3209638" cy="2407229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98C26A61-83BE-7E51-024A-3DB87857A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76" y="1494558"/>
            <a:ext cx="4350227" cy="2447003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1886659D-13EE-D695-6A7C-53EC7DD16F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000"/>
          <a:stretch/>
        </p:blipFill>
        <p:spPr>
          <a:xfrm>
            <a:off x="8688288" y="1494558"/>
            <a:ext cx="3187395" cy="17929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FF9164-749A-0810-E03C-FADF36A833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32" y="4233142"/>
            <a:ext cx="3238500" cy="2260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4AA492-088D-81E2-A319-6D286B5847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7260" y="4175992"/>
            <a:ext cx="3898900" cy="2374900"/>
          </a:xfrm>
          <a:prstGeom prst="rect">
            <a:avLst/>
          </a:prstGeom>
        </p:spPr>
      </p:pic>
      <p:sp>
        <p:nvSpPr>
          <p:cNvPr id="17" name="Text Box 7">
            <a:extLst>
              <a:ext uri="{FF2B5EF4-FFF2-40B4-BE49-F238E27FC236}">
                <a16:creationId xmlns:a16="http://schemas.microsoft.com/office/drawing/2014/main" id="{BD063D73-B2DC-F73F-344E-E97403EF0B1B}"/>
              </a:ext>
            </a:extLst>
          </p:cNvPr>
          <p:cNvSpPr txBox="1"/>
          <p:nvPr/>
        </p:nvSpPr>
        <p:spPr>
          <a:xfrm>
            <a:off x="7176120" y="4270239"/>
            <a:ext cx="4837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Based</a:t>
            </a:r>
            <a:r>
              <a:rPr lang="zh-CN" altLang="en-US" sz="2400" dirty="0"/>
              <a:t> </a:t>
            </a:r>
            <a:r>
              <a:rPr lang="en-US" altLang="zh-CN" sz="2400" dirty="0"/>
              <a:t>on</a:t>
            </a:r>
            <a:r>
              <a:rPr lang="zh-CN" altLang="en-US" sz="2400" dirty="0"/>
              <a:t> </a:t>
            </a:r>
            <a:r>
              <a:rPr lang="en-US" altLang="zh-CN" sz="2400" dirty="0"/>
              <a:t>simulation</a:t>
            </a:r>
            <a:r>
              <a:rPr lang="zh-CN" altLang="en-US" sz="2400" dirty="0"/>
              <a:t> </a:t>
            </a:r>
            <a:r>
              <a:rPr lang="en-US" altLang="zh-CN" sz="2400" dirty="0"/>
              <a:t>results,</a:t>
            </a:r>
          </a:p>
          <a:p>
            <a:r>
              <a:rPr lang="en-US" altLang="zh-CN" sz="2400" dirty="0"/>
              <a:t>Time</a:t>
            </a:r>
            <a:r>
              <a:rPr lang="zh-CN" altLang="en-US" sz="2400" dirty="0"/>
              <a:t> </a:t>
            </a:r>
            <a:r>
              <a:rPr lang="en-US" altLang="zh-CN" sz="2400" dirty="0"/>
              <a:t>resolution</a:t>
            </a:r>
            <a:r>
              <a:rPr lang="zh-CN" altLang="en-US" sz="2400" dirty="0"/>
              <a:t> </a:t>
            </a:r>
            <a:r>
              <a:rPr lang="en-US" altLang="zh-CN" sz="2400" dirty="0"/>
              <a:t>above</a:t>
            </a:r>
            <a:r>
              <a:rPr lang="zh-CN" altLang="en-US" sz="2400" dirty="0"/>
              <a:t> </a:t>
            </a:r>
            <a:r>
              <a:rPr lang="en-US" altLang="zh-CN" sz="2400" dirty="0"/>
              <a:t>20</a:t>
            </a:r>
            <a:r>
              <a:rPr lang="zh-CN" altLang="en-US" sz="2400" dirty="0"/>
              <a:t> </a:t>
            </a:r>
            <a:r>
              <a:rPr lang="en-US" altLang="zh-CN" sz="2400" dirty="0"/>
              <a:t>GeV</a:t>
            </a:r>
            <a:r>
              <a:rPr lang="zh-CN" altLang="en-US" sz="2400" dirty="0"/>
              <a:t> </a:t>
            </a:r>
            <a:r>
              <a:rPr lang="en-US" altLang="zh-CN" sz="2400" dirty="0"/>
              <a:t>for</a:t>
            </a:r>
            <a:r>
              <a:rPr lang="zh-CN" altLang="en-US" sz="2400" dirty="0"/>
              <a:t> </a:t>
            </a:r>
            <a:r>
              <a:rPr lang="en-US" altLang="zh-CN" sz="2400" dirty="0"/>
              <a:t>W-GAGG</a:t>
            </a:r>
            <a:r>
              <a:rPr lang="zh-CN" altLang="en-US" sz="2400" dirty="0"/>
              <a:t> </a:t>
            </a:r>
            <a:r>
              <a:rPr lang="en-US" altLang="zh-CN" sz="2400" dirty="0"/>
              <a:t>prototype:</a:t>
            </a:r>
            <a:r>
              <a:rPr lang="zh-CN" altLang="en-US" sz="2400" dirty="0"/>
              <a:t> </a:t>
            </a:r>
            <a:r>
              <a:rPr lang="en-US" altLang="zh-CN" sz="2400" dirty="0"/>
              <a:t>better</a:t>
            </a:r>
            <a:r>
              <a:rPr lang="zh-CN" altLang="en-US" sz="2400" dirty="0"/>
              <a:t> </a:t>
            </a:r>
            <a:r>
              <a:rPr lang="en-US" altLang="zh-CN" sz="2400" dirty="0"/>
              <a:t>than</a:t>
            </a:r>
            <a:r>
              <a:rPr lang="zh-CN" altLang="en-US" sz="2400" dirty="0"/>
              <a:t> </a:t>
            </a:r>
            <a:r>
              <a:rPr lang="en-US" altLang="zh-CN" sz="2400" dirty="0"/>
              <a:t>10</a:t>
            </a:r>
            <a:r>
              <a:rPr lang="zh-CN" altLang="en-US" sz="2400" dirty="0"/>
              <a:t> </a:t>
            </a:r>
            <a:r>
              <a:rPr lang="en-US" altLang="zh-CN" sz="2400" dirty="0" err="1"/>
              <a:t>ps</a:t>
            </a:r>
            <a:r>
              <a:rPr lang="zh-CN" altLang="en-US" sz="2400" dirty="0"/>
              <a:t> 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10840652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D2CA6-4871-699F-ECAB-3294E1CD7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6DAAFF-D1AB-949B-1D47-44B01C859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1196752"/>
            <a:ext cx="10657183" cy="51222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F872B7-AC42-E0EE-6B41-24389CD404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RICHs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FEEC0C-FA14-5939-DCF1-689F3C9FB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2024/11/17</a:t>
            </a:r>
            <a:endParaRPr lang="zh-CN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851F83-A19E-57CA-0B68-F59A5DB42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Xuhao Yuan, IHEP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9A7F8-6C12-C938-0C6E-F81120DD6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34</a:t>
            </a:fld>
            <a:endParaRPr lang="zh-CN" altLang="en-US" dirty="0"/>
          </a:p>
        </p:txBody>
      </p:sp>
      <p:sp>
        <p:nvSpPr>
          <p:cNvPr id="6" name="Rectangles 10">
            <a:extLst>
              <a:ext uri="{FF2B5EF4-FFF2-40B4-BE49-F238E27FC236}">
                <a16:creationId xmlns:a16="http://schemas.microsoft.com/office/drawing/2014/main" id="{13E4A7E4-E55B-1A82-563C-F46D24C87C33}"/>
              </a:ext>
            </a:extLst>
          </p:cNvPr>
          <p:cNvSpPr/>
          <p:nvPr/>
        </p:nvSpPr>
        <p:spPr>
          <a:xfrm>
            <a:off x="6532099" y="1341754"/>
            <a:ext cx="4897266" cy="453551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s 10">
            <a:extLst>
              <a:ext uri="{FF2B5EF4-FFF2-40B4-BE49-F238E27FC236}">
                <a16:creationId xmlns:a16="http://schemas.microsoft.com/office/drawing/2014/main" id="{52C53615-F61D-F626-7FC9-BAC2BB279189}"/>
              </a:ext>
            </a:extLst>
          </p:cNvPr>
          <p:cNvSpPr/>
          <p:nvPr/>
        </p:nvSpPr>
        <p:spPr>
          <a:xfrm>
            <a:off x="762635" y="1341754"/>
            <a:ext cx="1444933" cy="453551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s 10">
            <a:extLst>
              <a:ext uri="{FF2B5EF4-FFF2-40B4-BE49-F238E27FC236}">
                <a16:creationId xmlns:a16="http://schemas.microsoft.com/office/drawing/2014/main" id="{F78AA7A3-3C0B-BF48-4CCE-C943F8E001F5}"/>
              </a:ext>
            </a:extLst>
          </p:cNvPr>
          <p:cNvSpPr/>
          <p:nvPr/>
        </p:nvSpPr>
        <p:spPr>
          <a:xfrm>
            <a:off x="2681108" y="1298166"/>
            <a:ext cx="2818992" cy="453551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7">
            <a:extLst>
              <a:ext uri="{FF2B5EF4-FFF2-40B4-BE49-F238E27FC236}">
                <a16:creationId xmlns:a16="http://schemas.microsoft.com/office/drawing/2014/main" id="{570C96D3-33E1-9A65-2FCC-6A05F372F632}"/>
              </a:ext>
            </a:extLst>
          </p:cNvPr>
          <p:cNvSpPr txBox="1"/>
          <p:nvPr/>
        </p:nvSpPr>
        <p:spPr>
          <a:xfrm>
            <a:off x="1847528" y="5693310"/>
            <a:ext cx="5576954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altLang="zh-CN" sz="2400" dirty="0">
                <a:sym typeface="+mn-ea"/>
              </a:rPr>
              <a:t>New optics, new PMTs, new readout </a:t>
            </a:r>
            <a:endParaRPr lang="en-US" sz="2400" dirty="0">
              <a:sym typeface="+mn-ea"/>
            </a:endParaRPr>
          </a:p>
        </p:txBody>
      </p:sp>
      <p:sp>
        <p:nvSpPr>
          <p:cNvPr id="14" name="Donut 13">
            <a:extLst>
              <a:ext uri="{FF2B5EF4-FFF2-40B4-BE49-F238E27FC236}">
                <a16:creationId xmlns:a16="http://schemas.microsoft.com/office/drawing/2014/main" id="{04C42B52-E7F0-11E1-6FA3-DB5C83E861BD}"/>
              </a:ext>
            </a:extLst>
          </p:cNvPr>
          <p:cNvSpPr/>
          <p:nvPr/>
        </p:nvSpPr>
        <p:spPr>
          <a:xfrm>
            <a:off x="1883915" y="2133035"/>
            <a:ext cx="1080120" cy="2722122"/>
          </a:xfrm>
          <a:prstGeom prst="donut">
            <a:avLst>
              <a:gd name="adj" fmla="val 4834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onut 14">
            <a:extLst>
              <a:ext uri="{FF2B5EF4-FFF2-40B4-BE49-F238E27FC236}">
                <a16:creationId xmlns:a16="http://schemas.microsoft.com/office/drawing/2014/main" id="{AD5ED3B9-479B-C8EA-BB06-9D749EE87238}"/>
              </a:ext>
            </a:extLst>
          </p:cNvPr>
          <p:cNvSpPr/>
          <p:nvPr/>
        </p:nvSpPr>
        <p:spPr>
          <a:xfrm>
            <a:off x="5257972" y="1662706"/>
            <a:ext cx="1431335" cy="3528392"/>
          </a:xfrm>
          <a:prstGeom prst="donut">
            <a:avLst>
              <a:gd name="adj" fmla="val 4834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6139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B4FD89-85AF-18E1-FF5C-779E52AE2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881" y="951193"/>
            <a:ext cx="3479612" cy="55259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1839E2-4267-0935-8F13-BEE108BA6E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Ring imaging Cherenkov detector (RICHs)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86890C-4EB8-4AD2-69CE-E5F5A62A6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2024/11/17</a:t>
            </a:r>
            <a:endParaRPr lang="zh-CN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03ED69-FA09-08B6-48B0-62B04921D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Xuhao Yuan, IHEP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0AE20-2125-BCAE-AC92-5EDEF7D68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35</a:t>
            </a:fld>
            <a:endParaRPr lang="zh-CN" alt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8DAB58-9347-2BAF-90B9-932DC5897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7493" y="1066041"/>
            <a:ext cx="3306981" cy="23855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Box 19">
                <a:extLst>
                  <a:ext uri="{FF2B5EF4-FFF2-40B4-BE49-F238E27FC236}">
                    <a16:creationId xmlns:a16="http://schemas.microsoft.com/office/drawing/2014/main" id="{00CFF224-424F-5463-6696-562E4E92279C}"/>
                  </a:ext>
                </a:extLst>
              </p:cNvPr>
              <p:cNvSpPr txBox="1"/>
              <p:nvPr/>
            </p:nvSpPr>
            <p:spPr>
              <a:xfrm>
                <a:off x="0" y="1033474"/>
                <a:ext cx="515989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>
                  <a:buNone/>
                </a:pPr>
                <a:r>
                  <a:rPr lang="en-US" sz="2400" dirty="0">
                    <a:sym typeface="+mn-ea"/>
                  </a:rPr>
                  <a:t>Performance in Run 1&amp;2</a:t>
                </a:r>
              </a:p>
              <a:p>
                <a:pPr marL="342900" lvl="0" indent="-342900">
                  <a:buFont typeface="Wingdings" panose="05000000000000000000" charset="0"/>
                  <a:buChar char=""/>
                </a:pPr>
                <a:r>
                  <a:rPr lang="en-US" sz="2400" dirty="0">
                    <a:sym typeface="+mn-ea"/>
                  </a:rPr>
                  <a:t>RICH1 with C</a:t>
                </a:r>
                <a:r>
                  <a:rPr lang="en-US" sz="2400" baseline="-25000" dirty="0">
                    <a:sym typeface="+mn-ea"/>
                  </a:rPr>
                  <a:t>4</a:t>
                </a:r>
                <a:r>
                  <a:rPr lang="en-US" sz="2400" dirty="0">
                    <a:sym typeface="+mn-ea"/>
                  </a:rPr>
                  <a:t>F</a:t>
                </a:r>
                <a:r>
                  <a:rPr lang="en-US" sz="2400" baseline="-25000" dirty="0">
                    <a:sym typeface="+mn-ea"/>
                  </a:rPr>
                  <a:t>10</a:t>
                </a:r>
                <a:r>
                  <a:rPr lang="en-US" sz="2400" dirty="0">
                    <a:sym typeface="+mn-ea"/>
                  </a:rPr>
                  <a:t> and RICH2 with CF</a:t>
                </a:r>
                <a:r>
                  <a:rPr lang="en-US" sz="2400" baseline="-25000" dirty="0">
                    <a:sym typeface="+mn-ea"/>
                  </a:rPr>
                  <a:t>4</a:t>
                </a:r>
              </a:p>
              <a:p>
                <a:pPr marL="342900" lvl="0" indent="-342900">
                  <a:buFont typeface="Wingdings" panose="05000000000000000000" charset="0"/>
                  <a:buChar char=""/>
                </a:pPr>
                <a:r>
                  <a:rPr lang="en-US" sz="2400" dirty="0">
                    <a:sym typeface="+mn-ea"/>
                  </a:rPr>
                  <a:t>PID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sym typeface="+mn-ea"/>
                      </a:rPr>
                      <m:t>𝑝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sym typeface="+mn-ea"/>
                      </a:rPr>
                      <m:t>∈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sym typeface="+mn-ea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+mn-ea"/>
                          </a:rPr>
                          <m:t>2.6,100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sym typeface="+mn-ea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sym typeface="+mn-ea"/>
                      </a:rPr>
                      <m:t>GeV</m:t>
                    </m:r>
                    <m:r>
                      <m:rPr>
                        <m:lit/>
                      </m:rPr>
                      <a:rPr lang="en-US" sz="2400" b="0" i="0" smtClean="0">
                        <a:latin typeface="Cambria Math" panose="02040503050406030204" pitchFamily="18" charset="0"/>
                        <a:sym typeface="+mn-ea"/>
                      </a:rPr>
                      <m:t>/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sym typeface="+mn-ea"/>
                      </a:rPr>
                      <m:t>𝑐</m:t>
                    </m:r>
                  </m:oMath>
                </a14:m>
                <a:endParaRPr lang="en-US" sz="2400" i="1" dirty="0">
                  <a:sym typeface="+mn-ea"/>
                </a:endParaRPr>
              </a:p>
            </p:txBody>
          </p:sp>
        </mc:Choice>
        <mc:Fallback xmlns="">
          <p:sp>
            <p:nvSpPr>
              <p:cNvPr id="18" name="Text Box 19">
                <a:extLst>
                  <a:ext uri="{FF2B5EF4-FFF2-40B4-BE49-F238E27FC236}">
                    <a16:creationId xmlns:a16="http://schemas.microsoft.com/office/drawing/2014/main" id="{00CFF224-424F-5463-6696-562E4E9227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33474"/>
                <a:ext cx="5159896" cy="1200329"/>
              </a:xfrm>
              <a:prstGeom prst="rect">
                <a:avLst/>
              </a:prstGeom>
              <a:blipFill>
                <a:blip r:embed="rId4"/>
                <a:stretch>
                  <a:fillRect l="-1966" t="-4211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3BF47AB3-9069-83C9-BFA2-509B4E8FA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945" y="3795424"/>
            <a:ext cx="3812197" cy="2538319"/>
          </a:xfrm>
          <a:prstGeom prst="rect">
            <a:avLst/>
          </a:prstGeom>
        </p:spPr>
      </p:pic>
      <p:sp>
        <p:nvSpPr>
          <p:cNvPr id="22" name="Text Box 19">
            <a:extLst>
              <a:ext uri="{FF2B5EF4-FFF2-40B4-BE49-F238E27FC236}">
                <a16:creationId xmlns:a16="http://schemas.microsoft.com/office/drawing/2014/main" id="{FC820CFA-2849-D22D-3011-B81CCA7638C3}"/>
              </a:ext>
            </a:extLst>
          </p:cNvPr>
          <p:cNvSpPr txBox="1"/>
          <p:nvPr/>
        </p:nvSpPr>
        <p:spPr>
          <a:xfrm>
            <a:off x="217718" y="5853537"/>
            <a:ext cx="501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 dirty="0">
                <a:sym typeface="+mn-ea"/>
              </a:rPr>
              <a:t>Performance already better than Run2</a:t>
            </a:r>
          </a:p>
        </p:txBody>
      </p:sp>
      <p:sp>
        <p:nvSpPr>
          <p:cNvPr id="8" name="Text Box 19">
            <a:extLst>
              <a:ext uri="{FF2B5EF4-FFF2-40B4-BE49-F238E27FC236}">
                <a16:creationId xmlns:a16="http://schemas.microsoft.com/office/drawing/2014/main" id="{C2B088E4-CAAF-9266-06CD-BF37C76BDE03}"/>
              </a:ext>
            </a:extLst>
          </p:cNvPr>
          <p:cNvSpPr txBox="1"/>
          <p:nvPr/>
        </p:nvSpPr>
        <p:spPr>
          <a:xfrm>
            <a:off x="-2184" y="2259003"/>
            <a:ext cx="5113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 dirty="0">
                <a:sym typeface="+mn-ea"/>
              </a:rPr>
              <a:t>Replace Hybrid Photon Detector (HPD) with </a:t>
            </a:r>
            <a:r>
              <a:rPr lang="en-US" sz="2400" dirty="0" err="1">
                <a:sym typeface="+mn-ea"/>
              </a:rPr>
              <a:t>Multianode</a:t>
            </a:r>
            <a:r>
              <a:rPr lang="en-US" sz="2400" dirty="0">
                <a:sym typeface="+mn-ea"/>
              </a:rPr>
              <a:t> PMTs in RICH 1&amp;2</a:t>
            </a:r>
          </a:p>
          <a:p>
            <a:pPr marL="342900" lvl="0" indent="-342900">
              <a:buFont typeface="Wingdings" panose="05000000000000000000" charset="0"/>
              <a:buChar char=""/>
            </a:pPr>
            <a:r>
              <a:rPr lang="en-US" sz="2400" dirty="0">
                <a:sym typeface="+mn-ea"/>
              </a:rPr>
              <a:t>26.2 or 52 mm</a:t>
            </a:r>
            <a:r>
              <a:rPr lang="en-US" sz="2400" baseline="30000" dirty="0">
                <a:sym typeface="+mn-ea"/>
              </a:rPr>
              <a:t>2</a:t>
            </a:r>
            <a:r>
              <a:rPr lang="en-US" sz="2400" dirty="0">
                <a:sym typeface="+mn-ea"/>
              </a:rPr>
              <a:t> area with 64 pixels</a:t>
            </a:r>
            <a:endParaRPr lang="en-US" sz="2400" i="1" dirty="0">
              <a:sym typeface="+mn-ea"/>
            </a:endParaRPr>
          </a:p>
        </p:txBody>
      </p:sp>
      <p:sp>
        <p:nvSpPr>
          <p:cNvPr id="12" name="Text Box 19">
            <a:extLst>
              <a:ext uri="{FF2B5EF4-FFF2-40B4-BE49-F238E27FC236}">
                <a16:creationId xmlns:a16="http://schemas.microsoft.com/office/drawing/2014/main" id="{F3B96F1F-E735-A707-9E47-13B53D8D5B23}"/>
              </a:ext>
            </a:extLst>
          </p:cNvPr>
          <p:cNvSpPr txBox="1"/>
          <p:nvPr/>
        </p:nvSpPr>
        <p:spPr>
          <a:xfrm>
            <a:off x="4505" y="3532714"/>
            <a:ext cx="5038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 dirty="0">
                <a:sym typeface="+mn-ea"/>
              </a:rPr>
              <a:t>Change curvature of RICH1 spherical mirrors to reduce occupancy on PMTs</a:t>
            </a:r>
          </a:p>
          <a:p>
            <a:pPr marL="342900" lvl="0" indent="-342900">
              <a:buFont typeface="Wingdings" panose="05000000000000000000" charset="0"/>
              <a:buChar char=""/>
            </a:pPr>
            <a:r>
              <a:rPr lang="en-US" sz="2400" dirty="0">
                <a:sym typeface="+mn-ea"/>
              </a:rPr>
              <a:t>Factor 2 less</a:t>
            </a:r>
            <a:endParaRPr lang="en-US" sz="2400" i="1" dirty="0">
              <a:sym typeface="+mn-ea"/>
            </a:endParaRPr>
          </a:p>
        </p:txBody>
      </p:sp>
      <p:sp>
        <p:nvSpPr>
          <p:cNvPr id="13" name="Text Box 19">
            <a:extLst>
              <a:ext uri="{FF2B5EF4-FFF2-40B4-BE49-F238E27FC236}">
                <a16:creationId xmlns:a16="http://schemas.microsoft.com/office/drawing/2014/main" id="{A6084307-72CF-FE13-DB97-AB5A7D97DB52}"/>
              </a:ext>
            </a:extLst>
          </p:cNvPr>
          <p:cNvSpPr txBox="1"/>
          <p:nvPr/>
        </p:nvSpPr>
        <p:spPr>
          <a:xfrm>
            <a:off x="11764" y="4758243"/>
            <a:ext cx="4885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 dirty="0">
                <a:sym typeface="+mn-ea"/>
              </a:rPr>
              <a:t>New radiation hard and fast readout ASIC implemented (CLARO)</a:t>
            </a:r>
            <a:endParaRPr lang="en-US" sz="2400" i="1" dirty="0"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248832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97E7C-FBDC-AC8A-CA04-9F44EF0A2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A3DC20-CB83-5F66-0684-9FF36FC81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1196752"/>
            <a:ext cx="10657183" cy="51222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ECF05F-26C4-51A3-CE85-BDFACEC0CF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Calorimeters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AAE227-7D5C-969F-3E31-E890DDA3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2024/11/17</a:t>
            </a:r>
            <a:endParaRPr lang="zh-CN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92E0B0-4CD1-D442-433A-5F2952C80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Xuhao Yuan, IHEP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095831-4C59-58C4-0229-670361AD0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36</a:t>
            </a:fld>
            <a:endParaRPr lang="zh-CN" altLang="en-US" dirty="0"/>
          </a:p>
        </p:txBody>
      </p:sp>
      <p:sp>
        <p:nvSpPr>
          <p:cNvPr id="6" name="Rectangles 10">
            <a:extLst>
              <a:ext uri="{FF2B5EF4-FFF2-40B4-BE49-F238E27FC236}">
                <a16:creationId xmlns:a16="http://schemas.microsoft.com/office/drawing/2014/main" id="{67C18DCA-236C-E51A-EDBC-306AB77B8686}"/>
              </a:ext>
            </a:extLst>
          </p:cNvPr>
          <p:cNvSpPr/>
          <p:nvPr/>
        </p:nvSpPr>
        <p:spPr>
          <a:xfrm>
            <a:off x="7680175" y="1341754"/>
            <a:ext cx="3749189" cy="453551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s 10">
            <a:extLst>
              <a:ext uri="{FF2B5EF4-FFF2-40B4-BE49-F238E27FC236}">
                <a16:creationId xmlns:a16="http://schemas.microsoft.com/office/drawing/2014/main" id="{3C8EF955-C178-3A50-7C5D-751644C1CC02}"/>
              </a:ext>
            </a:extLst>
          </p:cNvPr>
          <p:cNvSpPr/>
          <p:nvPr/>
        </p:nvSpPr>
        <p:spPr>
          <a:xfrm>
            <a:off x="762635" y="1341754"/>
            <a:ext cx="5765413" cy="453551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7">
            <a:extLst>
              <a:ext uri="{FF2B5EF4-FFF2-40B4-BE49-F238E27FC236}">
                <a16:creationId xmlns:a16="http://schemas.microsoft.com/office/drawing/2014/main" id="{4F6B8999-C2BE-246F-45C9-92E275276CE9}"/>
              </a:ext>
            </a:extLst>
          </p:cNvPr>
          <p:cNvSpPr txBox="1"/>
          <p:nvPr/>
        </p:nvSpPr>
        <p:spPr>
          <a:xfrm>
            <a:off x="4195321" y="5622339"/>
            <a:ext cx="5952771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altLang="zh-CN" sz="2400" dirty="0">
                <a:sym typeface="+mn-ea"/>
              </a:rPr>
              <a:t>New readout, </a:t>
            </a:r>
            <a:r>
              <a:rPr lang="en-US" altLang="zh-CN" sz="2400" dirty="0" err="1">
                <a:sym typeface="+mn-ea"/>
              </a:rPr>
              <a:t>Preshower</a:t>
            </a:r>
            <a:r>
              <a:rPr lang="en-US" altLang="zh-CN" sz="2400" dirty="0">
                <a:sym typeface="+mn-ea"/>
              </a:rPr>
              <a:t> (PS) and Scintillating Pad Detector (SPD) removed</a:t>
            </a:r>
            <a:endParaRPr lang="en-US" sz="2400" dirty="0">
              <a:sym typeface="+mn-ea"/>
            </a:endParaRPr>
          </a:p>
        </p:txBody>
      </p:sp>
      <p:sp>
        <p:nvSpPr>
          <p:cNvPr id="15" name="Donut 14">
            <a:extLst>
              <a:ext uri="{FF2B5EF4-FFF2-40B4-BE49-F238E27FC236}">
                <a16:creationId xmlns:a16="http://schemas.microsoft.com/office/drawing/2014/main" id="{F4B79192-0BAB-14FC-10DC-F65FA06C2982}"/>
              </a:ext>
            </a:extLst>
          </p:cNvPr>
          <p:cNvSpPr/>
          <p:nvPr/>
        </p:nvSpPr>
        <p:spPr>
          <a:xfrm>
            <a:off x="6456040" y="1680835"/>
            <a:ext cx="1431335" cy="3528392"/>
          </a:xfrm>
          <a:prstGeom prst="donut">
            <a:avLst>
              <a:gd name="adj" fmla="val 4834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273E7D7-45F7-797F-4582-C023A041C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21" y="1161958"/>
            <a:ext cx="5678375" cy="421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6585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2E592-5902-D648-16E0-5745AE754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3DFFD-160B-8D7A-8764-AC486FD792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ECAL &amp; HCAL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02FF63-2DDF-1381-3B16-519364C08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2024/11/17</a:t>
            </a:r>
            <a:endParaRPr lang="zh-CN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0C69D-D414-6406-36CE-52056C347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Xuhao Yuan, IHEP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CB5067-729D-6B65-3A7C-95D89BE5E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37</a:t>
            </a:fld>
            <a:endParaRPr lang="zh-CN" altLang="en-US" dirty="0"/>
          </a:p>
        </p:txBody>
      </p:sp>
      <p:sp>
        <p:nvSpPr>
          <p:cNvPr id="18" name="Text Box 19">
            <a:extLst>
              <a:ext uri="{FF2B5EF4-FFF2-40B4-BE49-F238E27FC236}">
                <a16:creationId xmlns:a16="http://schemas.microsoft.com/office/drawing/2014/main" id="{36D85AE2-F5A5-7345-A220-7CA0A0BDCB30}"/>
              </a:ext>
            </a:extLst>
          </p:cNvPr>
          <p:cNvSpPr txBox="1"/>
          <p:nvPr/>
        </p:nvSpPr>
        <p:spPr>
          <a:xfrm>
            <a:off x="47328" y="1045912"/>
            <a:ext cx="6624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 dirty="0">
                <a:sym typeface="+mn-ea"/>
              </a:rPr>
              <a:t>Present detector unchanged</a:t>
            </a:r>
            <a:endParaRPr lang="en-US" sz="2400" i="1" dirty="0">
              <a:sym typeface="+mn-ea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sym typeface="+mn-ea"/>
              </a:rPr>
              <a:t>ECAL: Shashlik modules (</a:t>
            </a:r>
            <a:r>
              <a:rPr lang="en-US" sz="2400" dirty="0" err="1">
                <a:sym typeface="+mn-ea"/>
              </a:rPr>
              <a:t>lead+scintillator</a:t>
            </a:r>
            <a:r>
              <a:rPr lang="en-US" sz="2400" dirty="0">
                <a:sym typeface="+mn-ea"/>
              </a:rPr>
              <a:t>) </a:t>
            </a:r>
            <a:r>
              <a:rPr lang="en-US" altLang="zh-CN" sz="2400" dirty="0">
                <a:sym typeface="+mn-ea"/>
              </a:rPr>
              <a:t>~</a:t>
            </a:r>
            <a:r>
              <a:rPr lang="en-US" sz="2400" dirty="0">
                <a:sym typeface="+mn-ea"/>
              </a:rPr>
              <a:t> 25X</a:t>
            </a:r>
            <a:r>
              <a:rPr lang="en-US" sz="2400" baseline="-25000" dirty="0">
                <a:sym typeface="+mn-ea"/>
              </a:rPr>
              <a:t>0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sym typeface="+mn-ea"/>
              </a:rPr>
              <a:t>HCAL: </a:t>
            </a:r>
            <a:r>
              <a:rPr lang="en-US" sz="2400" dirty="0" err="1">
                <a:sym typeface="+mn-ea"/>
              </a:rPr>
              <a:t>TileCal</a:t>
            </a:r>
            <a:r>
              <a:rPr lang="en-US" sz="2400" dirty="0">
                <a:sym typeface="+mn-ea"/>
              </a:rPr>
              <a:t> modules (</a:t>
            </a:r>
            <a:r>
              <a:rPr lang="en-US" sz="2400" dirty="0" err="1">
                <a:sym typeface="+mn-ea"/>
              </a:rPr>
              <a:t>iron+scintillator</a:t>
            </a:r>
            <a:r>
              <a:rPr lang="en-US" sz="2400" dirty="0">
                <a:sym typeface="+mn-ea"/>
              </a:rPr>
              <a:t>)</a:t>
            </a: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5B215306-8FB2-12D5-9177-BC1CCD167546}"/>
              </a:ext>
            </a:extLst>
          </p:cNvPr>
          <p:cNvSpPr txBox="1"/>
          <p:nvPr/>
        </p:nvSpPr>
        <p:spPr>
          <a:xfrm>
            <a:off x="158897" y="6006481"/>
            <a:ext cx="11206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 dirty="0">
                <a:sym typeface="+mn-ea"/>
              </a:rPr>
              <a:t>Some ECAL inner modules will be replaced already in LS3 for Upgrade II prototypes tests</a:t>
            </a:r>
          </a:p>
        </p:txBody>
      </p:sp>
      <p:sp>
        <p:nvSpPr>
          <p:cNvPr id="8" name="Text Box 19">
            <a:extLst>
              <a:ext uri="{FF2B5EF4-FFF2-40B4-BE49-F238E27FC236}">
                <a16:creationId xmlns:a16="http://schemas.microsoft.com/office/drawing/2014/main" id="{A38FFC26-1FCB-8CFA-2DB4-76E52216EF66}"/>
              </a:ext>
            </a:extLst>
          </p:cNvPr>
          <p:cNvSpPr txBox="1"/>
          <p:nvPr/>
        </p:nvSpPr>
        <p:spPr>
          <a:xfrm>
            <a:off x="47328" y="2309971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 dirty="0">
                <a:sym typeface="+mn-ea"/>
              </a:rPr>
              <a:t>PS/SPD detectors removed</a:t>
            </a:r>
          </a:p>
          <a:p>
            <a:pPr marL="342900" lvl="0" indent="-342900">
              <a:buFont typeface="Wingdings" panose="05000000000000000000" charset="0"/>
              <a:buChar char=""/>
            </a:pPr>
            <a:r>
              <a:rPr lang="en-US" sz="2400" dirty="0">
                <a:sym typeface="+mn-ea"/>
              </a:rPr>
              <a:t>No need for fast inputs to L0 hardware trigger</a:t>
            </a:r>
            <a:endParaRPr lang="en-US" sz="2400" i="1" dirty="0">
              <a:sym typeface="+mn-ea"/>
            </a:endParaRPr>
          </a:p>
        </p:txBody>
      </p:sp>
      <p:sp>
        <p:nvSpPr>
          <p:cNvPr id="12" name="Text Box 19">
            <a:extLst>
              <a:ext uri="{FF2B5EF4-FFF2-40B4-BE49-F238E27FC236}">
                <a16:creationId xmlns:a16="http://schemas.microsoft.com/office/drawing/2014/main" id="{A12B996B-C188-E61C-BDCF-8E2C88C0B430}"/>
              </a:ext>
            </a:extLst>
          </p:cNvPr>
          <p:cNvSpPr txBox="1"/>
          <p:nvPr/>
        </p:nvSpPr>
        <p:spPr>
          <a:xfrm>
            <a:off x="47328" y="3401036"/>
            <a:ext cx="892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 dirty="0">
                <a:sym typeface="+mn-ea"/>
              </a:rPr>
              <a:t>PMT gain reduced by a factor 5 to increase lifetime of detector</a:t>
            </a:r>
          </a:p>
          <a:p>
            <a:pPr marL="342900" lvl="0" indent="-342900">
              <a:buFont typeface="Wingdings" panose="05000000000000000000" charset="0"/>
              <a:buChar char=""/>
            </a:pPr>
            <a:r>
              <a:rPr lang="en-US" sz="2400" dirty="0">
                <a:sym typeface="+mn-ea"/>
              </a:rPr>
              <a:t>Compensated by an equal increase in the electronic amplifier gain</a:t>
            </a:r>
            <a:endParaRPr lang="en-US" sz="2400" i="1" dirty="0">
              <a:sym typeface="+mn-ea"/>
            </a:endParaRPr>
          </a:p>
        </p:txBody>
      </p:sp>
      <p:sp>
        <p:nvSpPr>
          <p:cNvPr id="13" name="Text Box 19">
            <a:extLst>
              <a:ext uri="{FF2B5EF4-FFF2-40B4-BE49-F238E27FC236}">
                <a16:creationId xmlns:a16="http://schemas.microsoft.com/office/drawing/2014/main" id="{47500B2E-1184-AA00-FCFF-B22155F27442}"/>
              </a:ext>
            </a:extLst>
          </p:cNvPr>
          <p:cNvSpPr txBox="1"/>
          <p:nvPr/>
        </p:nvSpPr>
        <p:spPr>
          <a:xfrm>
            <a:off x="73702" y="4347733"/>
            <a:ext cx="6454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 dirty="0">
                <a:sym typeface="+mn-ea"/>
              </a:rPr>
              <a:t>Front-end electronics redeveloped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sym typeface="+mn-ea"/>
              </a:rPr>
              <a:t>Trigger-less readout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sym typeface="+mn-ea"/>
              </a:rPr>
              <a:t>Cope with increased instantaneous luminosity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EE07B9-9254-898E-3CD6-354E5D0CC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472" y="1014030"/>
            <a:ext cx="5123184" cy="2414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799913-3C47-4DDD-2CA9-7E760E890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556" y="3534306"/>
            <a:ext cx="2826116" cy="248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125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A6CE9-33F4-6F66-5E88-C95F1BECD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F6BF241-E2A8-F562-469C-C64DE958B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1196752"/>
            <a:ext cx="10657183" cy="51222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94110F-B395-6A8F-5A0A-126A65E655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MUON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ABE654-856E-4728-2E29-F4DFEE459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2024/11/17</a:t>
            </a:r>
            <a:endParaRPr lang="zh-CN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ABC5C7-319A-BD84-258C-73338A9FA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Xuhao Yuan, IHEP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30CA82-2814-96FF-BA53-6079899A2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38</a:t>
            </a:fld>
            <a:endParaRPr lang="zh-CN" altLang="en-US" dirty="0"/>
          </a:p>
        </p:txBody>
      </p:sp>
      <p:sp>
        <p:nvSpPr>
          <p:cNvPr id="9" name="Rectangles 10">
            <a:extLst>
              <a:ext uri="{FF2B5EF4-FFF2-40B4-BE49-F238E27FC236}">
                <a16:creationId xmlns:a16="http://schemas.microsoft.com/office/drawing/2014/main" id="{40E9CE30-F706-8B37-2A34-D9DE18121C27}"/>
              </a:ext>
            </a:extLst>
          </p:cNvPr>
          <p:cNvSpPr/>
          <p:nvPr/>
        </p:nvSpPr>
        <p:spPr>
          <a:xfrm>
            <a:off x="762635" y="1341754"/>
            <a:ext cx="6917541" cy="453551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7">
            <a:extLst>
              <a:ext uri="{FF2B5EF4-FFF2-40B4-BE49-F238E27FC236}">
                <a16:creationId xmlns:a16="http://schemas.microsoft.com/office/drawing/2014/main" id="{024B1FF5-73FE-0AD0-6789-775EF11AAA51}"/>
              </a:ext>
            </a:extLst>
          </p:cNvPr>
          <p:cNvSpPr txBox="1"/>
          <p:nvPr/>
        </p:nvSpPr>
        <p:spPr>
          <a:xfrm>
            <a:off x="7248128" y="5293429"/>
            <a:ext cx="2899964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altLang="zh-CN" sz="2400" dirty="0">
                <a:sym typeface="+mn-ea"/>
              </a:rPr>
              <a:t>New readout, No M1</a:t>
            </a:r>
            <a:endParaRPr lang="en-US" sz="2400" dirty="0">
              <a:sym typeface="+mn-ea"/>
            </a:endParaRPr>
          </a:p>
        </p:txBody>
      </p:sp>
      <p:sp>
        <p:nvSpPr>
          <p:cNvPr id="15" name="Donut 14">
            <a:extLst>
              <a:ext uri="{FF2B5EF4-FFF2-40B4-BE49-F238E27FC236}">
                <a16:creationId xmlns:a16="http://schemas.microsoft.com/office/drawing/2014/main" id="{E38A9766-F078-84B7-C292-F2BE3228965D}"/>
              </a:ext>
            </a:extLst>
          </p:cNvPr>
          <p:cNvSpPr/>
          <p:nvPr/>
        </p:nvSpPr>
        <p:spPr>
          <a:xfrm>
            <a:off x="7464152" y="733575"/>
            <a:ext cx="2304256" cy="4559854"/>
          </a:xfrm>
          <a:prstGeom prst="donut">
            <a:avLst>
              <a:gd name="adj" fmla="val 4834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6693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4B7F3-DEC0-8E67-1B94-C6C3E87D2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49C42-0BB4-76C9-FD7B-9F72FB6816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MUON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A8C4D3-1812-2E2D-65D7-095160866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2024/11/17</a:t>
            </a:r>
            <a:endParaRPr lang="zh-CN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021D67-5313-E5A3-2CD9-9DF1F8974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Xuhao Yuan, IHEP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10B56B-4782-7652-EA88-749B6AD2D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39</a:t>
            </a:fld>
            <a:endParaRPr lang="zh-CN" altLang="en-US" dirty="0"/>
          </a:p>
        </p:txBody>
      </p:sp>
      <p:sp>
        <p:nvSpPr>
          <p:cNvPr id="18" name="Text Box 19">
            <a:extLst>
              <a:ext uri="{FF2B5EF4-FFF2-40B4-BE49-F238E27FC236}">
                <a16:creationId xmlns:a16="http://schemas.microsoft.com/office/drawing/2014/main" id="{E212BDD3-FC1D-2A44-DEAA-69223E674098}"/>
              </a:ext>
            </a:extLst>
          </p:cNvPr>
          <p:cNvSpPr txBox="1"/>
          <p:nvPr/>
        </p:nvSpPr>
        <p:spPr>
          <a:xfrm>
            <a:off x="155340" y="1266075"/>
            <a:ext cx="59046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 dirty="0">
                <a:sym typeface="+mn-ea"/>
              </a:rPr>
              <a:t>Remove 1</a:t>
            </a:r>
            <a:r>
              <a:rPr lang="en-US" sz="2400" baseline="30000" dirty="0">
                <a:sym typeface="+mn-ea"/>
              </a:rPr>
              <a:t>st</a:t>
            </a:r>
            <a:r>
              <a:rPr lang="en-US" sz="2400" dirty="0">
                <a:sym typeface="+mn-ea"/>
              </a:rPr>
              <a:t> layer (M1) with GEMs of current MUON detector</a:t>
            </a:r>
            <a:endParaRPr lang="en-US" sz="2400" i="1" dirty="0">
              <a:sym typeface="+mn-ea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sym typeface="+mn-ea"/>
              </a:rPr>
              <a:t>NO use for L0 trigger which is removed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sym typeface="+mn-ea"/>
              </a:rPr>
              <a:t>The 4 layers (M2-M5) of Multi-Wire Proportional Chambers (MWPCs)</a:t>
            </a:r>
          </a:p>
        </p:txBody>
      </p:sp>
      <p:sp>
        <p:nvSpPr>
          <p:cNvPr id="8" name="Text Box 19">
            <a:extLst>
              <a:ext uri="{FF2B5EF4-FFF2-40B4-BE49-F238E27FC236}">
                <a16:creationId xmlns:a16="http://schemas.microsoft.com/office/drawing/2014/main" id="{70D198E2-3697-0030-785F-AB4E075E21B5}"/>
              </a:ext>
            </a:extLst>
          </p:cNvPr>
          <p:cNvSpPr txBox="1"/>
          <p:nvPr/>
        </p:nvSpPr>
        <p:spPr>
          <a:xfrm>
            <a:off x="155340" y="3220468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 dirty="0">
                <a:sym typeface="+mn-ea"/>
              </a:rPr>
              <a:t>Additional shield around beampipe</a:t>
            </a:r>
          </a:p>
          <a:p>
            <a:pPr marL="342900" lvl="0" indent="-342900">
              <a:buFont typeface="Wingdings" panose="05000000000000000000" charset="0"/>
              <a:buChar char=""/>
            </a:pPr>
            <a:r>
              <a:rPr lang="en-US" sz="2400" dirty="0">
                <a:sym typeface="+mn-ea"/>
              </a:rPr>
              <a:t>Reduce particle flux in M2 inner region</a:t>
            </a:r>
            <a:endParaRPr lang="en-US" sz="2400" i="1" dirty="0">
              <a:sym typeface="+mn-ea"/>
            </a:endParaRPr>
          </a:p>
        </p:txBody>
      </p:sp>
      <p:sp>
        <p:nvSpPr>
          <p:cNvPr id="12" name="Text Box 19">
            <a:extLst>
              <a:ext uri="{FF2B5EF4-FFF2-40B4-BE49-F238E27FC236}">
                <a16:creationId xmlns:a16="http://schemas.microsoft.com/office/drawing/2014/main" id="{3A0C1E28-6B90-6C88-ED48-5330CDD61BF2}"/>
              </a:ext>
            </a:extLst>
          </p:cNvPr>
          <p:cNvSpPr txBox="1"/>
          <p:nvPr/>
        </p:nvSpPr>
        <p:spPr>
          <a:xfrm>
            <a:off x="160876" y="4250743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 dirty="0">
                <a:sym typeface="+mn-ea"/>
              </a:rPr>
              <a:t>Redesign electronics to cope with 40 MHz trigger-less readout</a:t>
            </a:r>
            <a:endParaRPr lang="en-US" sz="2400" i="1" dirty="0">
              <a:sym typeface="+mn-ea"/>
            </a:endParaRPr>
          </a:p>
        </p:txBody>
      </p:sp>
      <p:sp>
        <p:nvSpPr>
          <p:cNvPr id="13" name="Text Box 19">
            <a:extLst>
              <a:ext uri="{FF2B5EF4-FFF2-40B4-BE49-F238E27FC236}">
                <a16:creationId xmlns:a16="http://schemas.microsoft.com/office/drawing/2014/main" id="{21E9CD18-204C-9AE5-665A-5351A8B2D824}"/>
              </a:ext>
            </a:extLst>
          </p:cNvPr>
          <p:cNvSpPr txBox="1"/>
          <p:nvPr/>
        </p:nvSpPr>
        <p:spPr>
          <a:xfrm>
            <a:off x="155340" y="5242271"/>
            <a:ext cx="5544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 dirty="0">
                <a:sym typeface="+mn-ea"/>
              </a:rPr>
              <a:t>R&amp;D to replace inner parts of M2 and M3 with more granular detectors (triple GEMs/MWPCs)</a:t>
            </a:r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790DCF42-575C-E7E1-4FF8-62B34AD12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032" y="1319540"/>
            <a:ext cx="2736648" cy="1806368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id="{072F47D5-B8C1-797E-46A1-4679B6BC2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1469" y="1295176"/>
            <a:ext cx="2515082" cy="1855096"/>
          </a:xfrm>
          <a:prstGeom prst="rect">
            <a:avLst/>
          </a:prstGeom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id="{31836E5D-AE47-BDBE-8CD0-ED2F2A5FA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4268" y="3616830"/>
            <a:ext cx="3183703" cy="2575675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D807D41C-4D13-609B-3BA3-8CC3CA7E9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0715" y="3356156"/>
            <a:ext cx="1855836" cy="306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49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285" y="2708910"/>
            <a:ext cx="7724775" cy="36715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LHCb</a:t>
            </a:r>
            <a:r>
              <a:rPr lang="en-US" dirty="0"/>
              <a:t> Upgrades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2024/11/17</a:t>
            </a:r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Xuhao Yuan, IHEP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</a:t>
            </a:fld>
            <a:endParaRPr lang="zh-CN" altLang="en-US" dirty="0"/>
          </a:p>
        </p:txBody>
      </p:sp>
      <p:sp>
        <p:nvSpPr>
          <p:cNvPr id="10" name="Text Box 9"/>
          <p:cNvSpPr txBox="1"/>
          <p:nvPr/>
        </p:nvSpPr>
        <p:spPr>
          <a:xfrm>
            <a:off x="7584440" y="2132965"/>
            <a:ext cx="16306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 I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696450" y="2130425"/>
            <a:ext cx="175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 II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91135" y="1657350"/>
            <a:ext cx="6552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 I (U1), started in LS2</a:t>
            </a:r>
            <a:b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ℒ</a:t>
            </a:r>
            <a:r>
              <a:rPr lang="en-US" sz="2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max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~2x10</a:t>
            </a:r>
            <a:r>
              <a:rPr lang="en-US" sz="24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33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cm</a:t>
            </a:r>
            <a:r>
              <a:rPr lang="en-US" sz="24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-2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</a:t>
            </a:r>
            <a:r>
              <a:rPr lang="en-US" sz="24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-1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buNone/>
            </a:pP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ℒ</a:t>
            </a:r>
            <a:r>
              <a:rPr lang="en-US" sz="2400" b="1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int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~50 fb</a:t>
            </a:r>
            <a:r>
              <a:rPr lang="en-US" sz="2400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-1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91135" y="2927985"/>
            <a:ext cx="54457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 II (U2), starts in LS4</a:t>
            </a:r>
            <a:b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ℒ</a:t>
            </a:r>
            <a:r>
              <a:rPr lang="en-US" sz="24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max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~1.5x10</a:t>
            </a:r>
            <a:r>
              <a:rPr lang="en-US" sz="2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34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cm</a:t>
            </a:r>
            <a:r>
              <a:rPr lang="en-US" sz="2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-2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</a:t>
            </a:r>
            <a:r>
              <a:rPr lang="en-US" sz="2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-1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buNone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ℒ</a:t>
            </a:r>
            <a:r>
              <a:rPr lang="en-US" sz="24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int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~300 fb</a:t>
            </a:r>
            <a:r>
              <a:rPr lang="en-US" sz="2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-1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191135" y="4364990"/>
            <a:ext cx="4365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smaller detector consolidation and enhancements in LS3 (2026) ⇦ U1b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7536180" y="2708910"/>
            <a:ext cx="1727835" cy="6350"/>
          </a:xfrm>
          <a:prstGeom prst="straightConnector1">
            <a:avLst/>
          </a:prstGeom>
          <a:ln w="4445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9768205" y="2708910"/>
            <a:ext cx="1296035" cy="5080"/>
          </a:xfrm>
          <a:prstGeom prst="straightConnector1">
            <a:avLst/>
          </a:prstGeom>
          <a:ln w="444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5519420" y="5805170"/>
            <a:ext cx="1727835" cy="6350"/>
          </a:xfrm>
          <a:prstGeom prst="straightConnector1">
            <a:avLst/>
          </a:prstGeom>
          <a:ln w="44450">
            <a:solidFill>
              <a:schemeClr val="tx1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7584440" y="5517515"/>
            <a:ext cx="1727835" cy="6350"/>
          </a:xfrm>
          <a:prstGeom prst="straightConnector1">
            <a:avLst/>
          </a:prstGeom>
          <a:ln w="44450">
            <a:solidFill>
              <a:schemeClr val="tx1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9768205" y="3284855"/>
            <a:ext cx="1296035" cy="0"/>
          </a:xfrm>
          <a:prstGeom prst="straightConnector1">
            <a:avLst/>
          </a:prstGeom>
          <a:ln w="44450">
            <a:solidFill>
              <a:schemeClr val="tx1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Box 33"/>
          <p:cNvSpPr txBox="1"/>
          <p:nvPr/>
        </p:nvSpPr>
        <p:spPr>
          <a:xfrm rot="17640000">
            <a:off x="8369300" y="4303395"/>
            <a:ext cx="139954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b="1">
                <a:solidFill>
                  <a:schemeClr val="tx1"/>
                </a:solidFill>
                <a:sym typeface="+mn-ea"/>
              </a:rPr>
              <a:t>x7.5ℒ</a:t>
            </a:r>
            <a:r>
              <a:rPr lang="en-US" b="1" baseline="-25000">
                <a:solidFill>
                  <a:schemeClr val="tx1"/>
                </a:solidFill>
                <a:sym typeface="+mn-ea"/>
              </a:rPr>
              <a:t>Run3&amp;4</a:t>
            </a:r>
            <a:r>
              <a:rPr lang="en-US" b="1">
                <a:solidFill>
                  <a:schemeClr val="tx1"/>
                </a:solidFill>
                <a:sym typeface="+mn-ea"/>
              </a:rPr>
              <a:t> </a:t>
            </a:r>
          </a:p>
        </p:txBody>
      </p:sp>
      <p:sp>
        <p:nvSpPr>
          <p:cNvPr id="38" name="Right Arrow 37"/>
          <p:cNvSpPr/>
          <p:nvPr/>
        </p:nvSpPr>
        <p:spPr>
          <a:xfrm rot="17580000" flipV="1">
            <a:off x="8347710" y="4363720"/>
            <a:ext cx="2178685" cy="76200"/>
          </a:xfrm>
          <a:prstGeom prst="rightArrow">
            <a:avLst/>
          </a:prstGeom>
          <a:solidFill>
            <a:schemeClr val="tx1">
              <a:alpha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cxnSpLocks/>
          </p:cNvCxnSpPr>
          <p:nvPr/>
        </p:nvCxnSpPr>
        <p:spPr>
          <a:xfrm flipH="1" flipV="1">
            <a:off x="8544560" y="5733415"/>
            <a:ext cx="23495" cy="38544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5"/>
          <p:cNvSpPr txBox="1"/>
          <p:nvPr/>
        </p:nvSpPr>
        <p:spPr>
          <a:xfrm>
            <a:off x="8448357" y="6047839"/>
            <a:ext cx="356023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+mn-ea"/>
              </a:rPr>
              <a:t>Major upgrade of ATLAS/CMS</a:t>
            </a:r>
          </a:p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+mn-ea"/>
              </a:rPr>
              <a:t>LHCb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+mn-ea"/>
              </a:rPr>
              <a:t> also plan enhancements (U1b)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6823075" y="4835525"/>
            <a:ext cx="120904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b="1" dirty="0">
                <a:solidFill>
                  <a:schemeClr val="tx1"/>
                </a:solidFill>
                <a:sym typeface="+mn-ea"/>
              </a:rPr>
              <a:t>x5ℒ</a:t>
            </a:r>
            <a:r>
              <a:rPr lang="en-US" b="1" baseline="-25000" dirty="0">
                <a:solidFill>
                  <a:schemeClr val="tx1"/>
                </a:solidFill>
                <a:sym typeface="+mn-ea"/>
              </a:rPr>
              <a:t>Run1&amp;2</a:t>
            </a:r>
            <a:r>
              <a:rPr lang="en-US" b="1" dirty="0">
                <a:solidFill>
                  <a:schemeClr val="tx1"/>
                </a:solidFill>
                <a:sym typeface="+mn-ea"/>
              </a:rPr>
              <a:t> </a:t>
            </a:r>
          </a:p>
        </p:txBody>
      </p:sp>
      <p:sp>
        <p:nvSpPr>
          <p:cNvPr id="36" name="U-Turn Arrow 35"/>
          <p:cNvSpPr/>
          <p:nvPr/>
        </p:nvSpPr>
        <p:spPr>
          <a:xfrm>
            <a:off x="6959600" y="5290820"/>
            <a:ext cx="935990" cy="459740"/>
          </a:xfrm>
          <a:prstGeom prst="uturnArrow">
            <a:avLst>
              <a:gd name="adj1" fmla="val 7371"/>
              <a:gd name="adj2" fmla="val 13982"/>
              <a:gd name="adj3" fmla="val 20193"/>
              <a:gd name="adj4" fmla="val 48956"/>
              <a:gd name="adj5" fmla="val 50080"/>
            </a:avLst>
          </a:prstGeom>
          <a:solidFill>
            <a:schemeClr val="tx1">
              <a:alpha val="50000"/>
            </a:schemeClr>
          </a:solidFill>
          <a:ln>
            <a:solidFill>
              <a:schemeClr val="tx1">
                <a:alpha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4D7EB0-F010-5521-70C1-493581802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2024/11/17</a:t>
            </a:r>
            <a:endParaRPr lang="zh-CN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0EE1B0-1DE4-8EC4-ED44-383DE4B81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Xuhao Yuan, IHEP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7B4BB6-FCF1-FF09-93B1-3A278A1DC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D441C4-3FF4-7D76-B4FE-1699ED973FA3}"/>
              </a:ext>
            </a:extLst>
          </p:cNvPr>
          <p:cNvSpPr txBox="1"/>
          <p:nvPr/>
        </p:nvSpPr>
        <p:spPr>
          <a:xfrm>
            <a:off x="2279576" y="2146250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LHCb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Upgrade I (2019 ~ 2023)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B4A2D5-735B-5A33-4D04-EFFBAC43AB58}"/>
              </a:ext>
            </a:extLst>
          </p:cNvPr>
          <p:cNvSpPr txBox="1"/>
          <p:nvPr/>
        </p:nvSpPr>
        <p:spPr>
          <a:xfrm>
            <a:off x="2290365" y="3985900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LHCb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Upgrade II (2033 ~     )</a:t>
            </a:r>
          </a:p>
        </p:txBody>
      </p:sp>
    </p:spTree>
    <p:extLst>
      <p:ext uri="{BB962C8B-B14F-4D97-AF65-F5344CB8AC3E}">
        <p14:creationId xmlns:p14="http://schemas.microsoft.com/office/powerpoint/2010/main" val="858135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Upgrade I: a brand new detector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2024/11/17</a:t>
            </a:r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Xuhao Yuan, IHEP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6</a:t>
            </a:fld>
            <a:endParaRPr lang="zh-CN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1458" y="1202397"/>
            <a:ext cx="6223556" cy="343188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7126176" y="5060007"/>
            <a:ext cx="5038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 dirty="0">
                <a:solidFill>
                  <a:schemeClr val="tx1"/>
                </a:solidFill>
              </a:rPr>
              <a:t>No hardware trigger</a:t>
            </a:r>
            <a:endParaRPr lang="en-US" sz="2400" dirty="0">
              <a:sym typeface="+mn-ea"/>
            </a:endParaRPr>
          </a:p>
          <a:p>
            <a:pPr marL="342900" indent="-342900">
              <a:buFont typeface="Wingdings" panose="05000000000000000000" charset="0"/>
              <a:buChar char=""/>
            </a:pPr>
            <a:r>
              <a:rPr lang="en-US" sz="2400" dirty="0">
                <a:solidFill>
                  <a:schemeClr val="tx1"/>
                </a:solidFill>
                <a:sym typeface="+mn-ea"/>
              </a:rPr>
              <a:t>1</a:t>
            </a:r>
            <a:r>
              <a:rPr lang="en-US" sz="2400" baseline="30000" dirty="0">
                <a:solidFill>
                  <a:schemeClr val="tx1"/>
                </a:solidFill>
                <a:sym typeface="+mn-ea"/>
              </a:rPr>
              <a:t>st</a:t>
            </a:r>
            <a:r>
              <a:rPr lang="en-US" sz="2400" dirty="0">
                <a:solidFill>
                  <a:schemeClr val="tx1"/>
                </a:solidFill>
                <a:sym typeface="+mn-ea"/>
              </a:rPr>
              <a:t> GPU trigger in a HEP experiment</a:t>
            </a:r>
            <a:endParaRPr lang="en-US" sz="2400" dirty="0">
              <a:sym typeface="+mn-ea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26986" y="2025136"/>
            <a:ext cx="619268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 dirty="0"/>
              <a:t>New tracking system </a:t>
            </a:r>
            <a:endParaRPr lang="en-US" sz="2400" dirty="0">
              <a:sym typeface="+mn-ea"/>
            </a:endParaRPr>
          </a:p>
          <a:p>
            <a:pPr marL="342900" indent="-342900">
              <a:buFont typeface="Wingdings" panose="05000000000000000000" charset="0"/>
              <a:buChar char=""/>
            </a:pPr>
            <a:r>
              <a:rPr lang="en-US" sz="2400" b="1" dirty="0" err="1">
                <a:solidFill>
                  <a:srgbClr val="FF0000"/>
                </a:solidFill>
                <a:sym typeface="+mn-ea"/>
              </a:rPr>
              <a:t>VE</a:t>
            </a:r>
            <a:r>
              <a:rPr lang="en-US" sz="2400" dirty="0" err="1">
                <a:solidFill>
                  <a:srgbClr val="FF0000"/>
                </a:solidFill>
                <a:sym typeface="+mn-ea"/>
              </a:rPr>
              <a:t>rtex</a:t>
            </a:r>
            <a:r>
              <a:rPr lang="en-US" sz="2400" b="1" dirty="0" err="1">
                <a:solidFill>
                  <a:srgbClr val="FF0000"/>
                </a:solidFill>
                <a:sym typeface="+mn-ea"/>
              </a:rPr>
              <a:t>LO</a:t>
            </a:r>
            <a:r>
              <a:rPr lang="en-US" sz="2400" dirty="0" err="1">
                <a:solidFill>
                  <a:srgbClr val="FF0000"/>
                </a:solidFill>
                <a:sym typeface="+mn-ea"/>
              </a:rPr>
              <a:t>cator</a:t>
            </a:r>
            <a:r>
              <a:rPr lang="en-US" sz="2400" dirty="0">
                <a:solidFill>
                  <a:srgbClr val="FF0000"/>
                </a:solidFill>
                <a:sym typeface="+mn-ea"/>
              </a:rPr>
              <a:t> (VELO)</a:t>
            </a:r>
            <a:r>
              <a:rPr lang="en-US" sz="2400" dirty="0">
                <a:sym typeface="+mn-ea"/>
              </a:rPr>
              <a:t>, </a:t>
            </a:r>
            <a:r>
              <a:rPr lang="en-US" sz="2400" b="1" dirty="0">
                <a:solidFill>
                  <a:srgbClr val="1300FF"/>
                </a:solidFill>
                <a:sym typeface="+mn-ea"/>
              </a:rPr>
              <a:t>U</a:t>
            </a:r>
            <a:r>
              <a:rPr lang="en-US" sz="2400" dirty="0">
                <a:solidFill>
                  <a:srgbClr val="1300FF"/>
                </a:solidFill>
                <a:sym typeface="+mn-ea"/>
              </a:rPr>
              <a:t>pstream </a:t>
            </a:r>
            <a:r>
              <a:rPr lang="en-US" sz="2400" b="1" dirty="0">
                <a:solidFill>
                  <a:srgbClr val="1300FF"/>
                </a:solidFill>
                <a:sym typeface="+mn-ea"/>
              </a:rPr>
              <a:t>T</a:t>
            </a:r>
            <a:r>
              <a:rPr lang="en-US" sz="2400" dirty="0">
                <a:solidFill>
                  <a:srgbClr val="1300FF"/>
                </a:solidFill>
                <a:sym typeface="+mn-ea"/>
              </a:rPr>
              <a:t>racker (UT)</a:t>
            </a:r>
            <a:br>
              <a:rPr lang="en-US" sz="2400" dirty="0">
                <a:sym typeface="+mn-ea"/>
              </a:rPr>
            </a:br>
            <a:r>
              <a:rPr lang="en-US" sz="2400" dirty="0">
                <a:sym typeface="+mn-ea"/>
              </a:rPr>
              <a:t>and </a:t>
            </a:r>
            <a:r>
              <a:rPr lang="en-US" sz="2400" b="1" dirty="0">
                <a:sym typeface="+mn-ea"/>
              </a:rPr>
              <a:t>Sci</a:t>
            </a:r>
            <a:r>
              <a:rPr lang="en-US" sz="2400" dirty="0">
                <a:sym typeface="+mn-ea"/>
              </a:rPr>
              <a:t>ntillating </a:t>
            </a:r>
            <a:r>
              <a:rPr lang="en-US" sz="2400" b="1" dirty="0">
                <a:sym typeface="+mn-ea"/>
              </a:rPr>
              <a:t>Fi</a:t>
            </a:r>
            <a:r>
              <a:rPr lang="en-US" sz="2400" dirty="0">
                <a:sym typeface="+mn-ea"/>
              </a:rPr>
              <a:t>ber Tracker (</a:t>
            </a:r>
            <a:r>
              <a:rPr lang="en-US" sz="2400" dirty="0" err="1">
                <a:sym typeface="+mn-ea"/>
              </a:rPr>
              <a:t>SciFi</a:t>
            </a:r>
            <a:r>
              <a:rPr lang="en-US" sz="2400" dirty="0">
                <a:sym typeface="+mn-ea"/>
              </a:rPr>
              <a:t>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99B9A32-F3E0-1944-2586-5E84D56B1BDE}"/>
              </a:ext>
            </a:extLst>
          </p:cNvPr>
          <p:cNvGrpSpPr/>
          <p:nvPr/>
        </p:nvGrpSpPr>
        <p:grpSpPr>
          <a:xfrm>
            <a:off x="4279636" y="4505143"/>
            <a:ext cx="2844800" cy="2074448"/>
            <a:chOff x="551384" y="4460044"/>
            <a:chExt cx="2844800" cy="207444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0EEB261-9106-16A0-06E2-963D93C40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1384" y="4460044"/>
              <a:ext cx="2844800" cy="2074448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6CBADBB-BABD-CC45-D89C-0EA8F1D2AEB4}"/>
                </a:ext>
              </a:extLst>
            </p:cNvPr>
            <p:cNvSpPr txBox="1"/>
            <p:nvPr/>
          </p:nvSpPr>
          <p:spPr>
            <a:xfrm>
              <a:off x="1523976" y="5616601"/>
              <a:ext cx="187220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chemeClr val="tx1"/>
                  </a:solidFill>
                  <a:sym typeface="+mn-ea"/>
                </a:rPr>
                <a:t>Already saturated @ Run 1&amp;2 </a:t>
              </a:r>
              <a:endParaRPr lang="en-US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D818B7B-101E-1DF1-C461-A3D8A58F3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34" y="4496251"/>
            <a:ext cx="4117949" cy="1987648"/>
          </a:xfrm>
          <a:prstGeom prst="rect">
            <a:avLst/>
          </a:prstGeom>
        </p:spPr>
      </p:pic>
      <p:sp>
        <p:nvSpPr>
          <p:cNvPr id="13" name="Donut 12">
            <a:extLst>
              <a:ext uri="{FF2B5EF4-FFF2-40B4-BE49-F238E27FC236}">
                <a16:creationId xmlns:a16="http://schemas.microsoft.com/office/drawing/2014/main" id="{4FDE4CD3-055C-3A56-2E59-79420247AB3D}"/>
              </a:ext>
            </a:extLst>
          </p:cNvPr>
          <p:cNvSpPr/>
          <p:nvPr/>
        </p:nvSpPr>
        <p:spPr>
          <a:xfrm>
            <a:off x="6236328" y="2564904"/>
            <a:ext cx="648072" cy="432048"/>
          </a:xfrm>
          <a:prstGeom prst="donut">
            <a:avLst>
              <a:gd name="adj" fmla="val 158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onut 13">
            <a:extLst>
              <a:ext uri="{FF2B5EF4-FFF2-40B4-BE49-F238E27FC236}">
                <a16:creationId xmlns:a16="http://schemas.microsoft.com/office/drawing/2014/main" id="{A877E780-168A-7206-C9CE-68467969302F}"/>
              </a:ext>
            </a:extLst>
          </p:cNvPr>
          <p:cNvSpPr/>
          <p:nvPr/>
        </p:nvSpPr>
        <p:spPr>
          <a:xfrm>
            <a:off x="6962992" y="2484928"/>
            <a:ext cx="255784" cy="587096"/>
          </a:xfrm>
          <a:prstGeom prst="donut">
            <a:avLst>
              <a:gd name="adj" fmla="val 1589"/>
            </a:avLst>
          </a:prstGeom>
          <a:solidFill>
            <a:srgbClr val="1300FF"/>
          </a:solidFill>
          <a:ln>
            <a:solidFill>
              <a:srgbClr val="13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 Box 8">
            <a:extLst>
              <a:ext uri="{FF2B5EF4-FFF2-40B4-BE49-F238E27FC236}">
                <a16:creationId xmlns:a16="http://schemas.microsoft.com/office/drawing/2014/main" id="{406CC70C-FF64-2330-F14A-018B1A52DACE}"/>
              </a:ext>
            </a:extLst>
          </p:cNvPr>
          <p:cNvSpPr txBox="1"/>
          <p:nvPr/>
        </p:nvSpPr>
        <p:spPr>
          <a:xfrm>
            <a:off x="47327" y="3284984"/>
            <a:ext cx="55737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 dirty="0">
                <a:solidFill>
                  <a:schemeClr val="tx1"/>
                </a:solidFill>
              </a:rPr>
              <a:t>RICHs</a:t>
            </a:r>
            <a:r>
              <a:rPr lang="en-US" sz="2400" dirty="0">
                <a:sym typeface="+mn-ea"/>
              </a:rPr>
              <a:t>: </a:t>
            </a:r>
            <a:r>
              <a:rPr lang="en-US" sz="2400" dirty="0">
                <a:solidFill>
                  <a:schemeClr val="tx1"/>
                </a:solidFill>
                <a:sym typeface="+mn-ea"/>
              </a:rPr>
              <a:t>New optics + photon detectors</a:t>
            </a:r>
          </a:p>
          <a:p>
            <a:pPr indent="0">
              <a:buNone/>
            </a:pPr>
            <a:r>
              <a:rPr lang="en-US" sz="2400" dirty="0">
                <a:solidFill>
                  <a:schemeClr val="tx1"/>
                </a:solidFill>
              </a:rPr>
              <a:t>Calos</a:t>
            </a:r>
            <a:r>
              <a:rPr lang="en-US" sz="2400" dirty="0">
                <a:sym typeface="+mn-ea"/>
              </a:rPr>
              <a:t>: </a:t>
            </a:r>
            <a:r>
              <a:rPr lang="en-US" sz="2400" dirty="0">
                <a:solidFill>
                  <a:schemeClr val="tx1"/>
                </a:solidFill>
                <a:sym typeface="+mn-ea"/>
              </a:rPr>
              <a:t>Reduce PMT gain + new electronics</a:t>
            </a:r>
          </a:p>
          <a:p>
            <a:pPr indent="0">
              <a:buNone/>
            </a:pPr>
            <a:r>
              <a:rPr lang="en-US" sz="2400" dirty="0">
                <a:sym typeface="+mn-ea"/>
              </a:rPr>
              <a:t>MUON: </a:t>
            </a:r>
            <a:r>
              <a:rPr lang="en-US" sz="2400" dirty="0">
                <a:solidFill>
                  <a:schemeClr val="tx1"/>
                </a:solidFill>
                <a:sym typeface="+mn-ea"/>
              </a:rPr>
              <a:t>new electronics</a:t>
            </a:r>
          </a:p>
        </p:txBody>
      </p:sp>
      <p:sp>
        <p:nvSpPr>
          <p:cNvPr id="16" name="Text Box 11">
            <a:extLst>
              <a:ext uri="{FF2B5EF4-FFF2-40B4-BE49-F238E27FC236}">
                <a16:creationId xmlns:a16="http://schemas.microsoft.com/office/drawing/2014/main" id="{57133C2F-BA34-49F2-2ACC-1F6D7BDE52C5}"/>
              </a:ext>
            </a:extLst>
          </p:cNvPr>
          <p:cNvSpPr txBox="1"/>
          <p:nvPr/>
        </p:nvSpPr>
        <p:spPr>
          <a:xfrm>
            <a:off x="35289" y="1119473"/>
            <a:ext cx="59166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 dirty="0">
                <a:solidFill>
                  <a:schemeClr val="tx1"/>
                </a:solidFill>
              </a:rPr>
              <a:t>Higher luminosity (5x</a:t>
            </a:r>
            <a:r>
              <a:rPr lang="en-US" sz="2400" dirty="0">
                <a:sym typeface="+mn-ea"/>
              </a:rPr>
              <a:t>ℒ</a:t>
            </a:r>
            <a:r>
              <a:rPr lang="en-US" sz="2400" baseline="-25000" dirty="0">
                <a:sym typeface="+mn-ea"/>
              </a:rPr>
              <a:t>Run1&amp;2</a:t>
            </a:r>
            <a:r>
              <a:rPr lang="en-US" sz="2400" dirty="0">
                <a:sym typeface="+mn-ea"/>
              </a:rPr>
              <a:t>) results in</a:t>
            </a:r>
          </a:p>
          <a:p>
            <a:pPr marL="342900" indent="-342900">
              <a:buFont typeface="Wingdings" panose="05000000000000000000" charset="0"/>
              <a:buChar char=""/>
            </a:pPr>
            <a:r>
              <a:rPr lang="en-US" sz="2400" dirty="0">
                <a:solidFill>
                  <a:schemeClr val="tx1"/>
                </a:solidFill>
                <a:sym typeface="+mn-ea"/>
              </a:rPr>
              <a:t>Higher rate, pile up, occupancy, fluence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B4174982-49F5-F47B-206E-6E815C0F34F2}"/>
              </a:ext>
            </a:extLst>
          </p:cNvPr>
          <p:cNvSpPr/>
          <p:nvPr/>
        </p:nvSpPr>
        <p:spPr>
          <a:xfrm>
            <a:off x="2971800" y="2317444"/>
            <a:ext cx="3518210" cy="230610"/>
          </a:xfrm>
          <a:custGeom>
            <a:avLst/>
            <a:gdLst>
              <a:gd name="connsiteX0" fmla="*/ 0 w 3518210"/>
              <a:gd name="connsiteY0" fmla="*/ 124937 h 219723"/>
              <a:gd name="connsiteX1" fmla="*/ 2369634 w 3518210"/>
              <a:gd name="connsiteY1" fmla="*/ 2274 h 219723"/>
              <a:gd name="connsiteX2" fmla="*/ 3518210 w 3518210"/>
              <a:gd name="connsiteY2" fmla="*/ 219723 h 219723"/>
              <a:gd name="connsiteX0" fmla="*/ 0 w 3518210"/>
              <a:gd name="connsiteY0" fmla="*/ 135824 h 230610"/>
              <a:gd name="connsiteX1" fmla="*/ 1984917 w 3518210"/>
              <a:gd name="connsiteY1" fmla="*/ 2010 h 230610"/>
              <a:gd name="connsiteX2" fmla="*/ 3518210 w 3518210"/>
              <a:gd name="connsiteY2" fmla="*/ 230610 h 23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8210" h="230610">
                <a:moveTo>
                  <a:pt x="0" y="135824"/>
                </a:moveTo>
                <a:cubicBezTo>
                  <a:pt x="891633" y="66593"/>
                  <a:pt x="1398549" y="-13788"/>
                  <a:pt x="1984917" y="2010"/>
                </a:cubicBezTo>
                <a:cubicBezTo>
                  <a:pt x="2571285" y="17808"/>
                  <a:pt x="3237106" y="129784"/>
                  <a:pt x="3518210" y="230610"/>
                </a:cubicBezTo>
              </a:path>
            </a:pathLst>
          </a:custGeom>
          <a:noFill/>
          <a:ln>
            <a:solidFill>
              <a:srgbClr val="FF0000"/>
            </a:solidFill>
            <a:tailEnd type="triangle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8773DE78-A3AE-0D07-E2B4-7C2B5FF97A0C}"/>
              </a:ext>
            </a:extLst>
          </p:cNvPr>
          <p:cNvSpPr/>
          <p:nvPr/>
        </p:nvSpPr>
        <p:spPr>
          <a:xfrm>
            <a:off x="5770756" y="2804532"/>
            <a:ext cx="1232210" cy="462032"/>
          </a:xfrm>
          <a:custGeom>
            <a:avLst/>
            <a:gdLst>
              <a:gd name="connsiteX0" fmla="*/ 0 w 1232210"/>
              <a:gd name="connsiteY0" fmla="*/ 0 h 462032"/>
              <a:gd name="connsiteX1" fmla="*/ 630044 w 1232210"/>
              <a:gd name="connsiteY1" fmla="*/ 451624 h 462032"/>
              <a:gd name="connsiteX2" fmla="*/ 1232210 w 1232210"/>
              <a:gd name="connsiteY2" fmla="*/ 273205 h 462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2210" h="462032">
                <a:moveTo>
                  <a:pt x="0" y="0"/>
                </a:moveTo>
                <a:cubicBezTo>
                  <a:pt x="212338" y="203045"/>
                  <a:pt x="424676" y="406090"/>
                  <a:pt x="630044" y="451624"/>
                </a:cubicBezTo>
                <a:cubicBezTo>
                  <a:pt x="835412" y="497158"/>
                  <a:pt x="1033811" y="385181"/>
                  <a:pt x="1232210" y="273205"/>
                </a:cubicBezTo>
              </a:path>
            </a:pathLst>
          </a:custGeom>
          <a:noFill/>
          <a:ln>
            <a:solidFill>
              <a:srgbClr val="1300FF"/>
            </a:solidFill>
            <a:headEnd type="none"/>
            <a:tailEnd type="triangle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2AED19-DAAD-8AA4-AE38-0F57B1D7EE10}"/>
              </a:ext>
            </a:extLst>
          </p:cNvPr>
          <p:cNvSpPr txBox="1"/>
          <p:nvPr/>
        </p:nvSpPr>
        <p:spPr>
          <a:xfrm>
            <a:off x="5494281" y="4884234"/>
            <a:ext cx="1021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ym typeface="+mn-ea"/>
              </a:rPr>
              <a:t>Leptonic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352F3C-4BBC-50F5-8528-59B3983FB365}"/>
              </a:ext>
            </a:extLst>
          </p:cNvPr>
          <p:cNvSpPr txBox="1"/>
          <p:nvPr/>
        </p:nvSpPr>
        <p:spPr>
          <a:xfrm>
            <a:off x="6096000" y="5229200"/>
            <a:ext cx="10555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ym typeface="+mn-ea"/>
              </a:rPr>
              <a:t>Hadronic</a:t>
            </a:r>
            <a:endParaRPr lang="en-US" dirty="0"/>
          </a:p>
        </p:txBody>
      </p:sp>
      <p:sp>
        <p:nvSpPr>
          <p:cNvPr id="12" name="Donut 11">
            <a:extLst>
              <a:ext uri="{FF2B5EF4-FFF2-40B4-BE49-F238E27FC236}">
                <a16:creationId xmlns:a16="http://schemas.microsoft.com/office/drawing/2014/main" id="{63A1DF70-7C5F-F8BF-260E-B4BECC37A618}"/>
              </a:ext>
            </a:extLst>
          </p:cNvPr>
          <p:cNvSpPr/>
          <p:nvPr/>
        </p:nvSpPr>
        <p:spPr>
          <a:xfrm>
            <a:off x="8164851" y="2025136"/>
            <a:ext cx="692742" cy="1403864"/>
          </a:xfrm>
          <a:prstGeom prst="donut">
            <a:avLst>
              <a:gd name="adj" fmla="val 1407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B9EB47DF-CA2B-C365-C81D-646B43D01626}"/>
              </a:ext>
            </a:extLst>
          </p:cNvPr>
          <p:cNvSpPr/>
          <p:nvPr/>
        </p:nvSpPr>
        <p:spPr>
          <a:xfrm>
            <a:off x="4883499" y="3155182"/>
            <a:ext cx="3346101" cy="345919"/>
          </a:xfrm>
          <a:custGeom>
            <a:avLst/>
            <a:gdLst>
              <a:gd name="connsiteX0" fmla="*/ 0 w 3346101"/>
              <a:gd name="connsiteY0" fmla="*/ 0 h 345919"/>
              <a:gd name="connsiteX1" fmla="*/ 2411604 w 3346101"/>
              <a:gd name="connsiteY1" fmla="*/ 341644 h 345919"/>
              <a:gd name="connsiteX2" fmla="*/ 3346101 w 3346101"/>
              <a:gd name="connsiteY2" fmla="*/ 160774 h 345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6101" h="345919">
                <a:moveTo>
                  <a:pt x="0" y="0"/>
                </a:moveTo>
                <a:cubicBezTo>
                  <a:pt x="926960" y="157424"/>
                  <a:pt x="1853921" y="314848"/>
                  <a:pt x="2411604" y="341644"/>
                </a:cubicBezTo>
                <a:cubicBezTo>
                  <a:pt x="2969288" y="368440"/>
                  <a:pt x="3157694" y="264607"/>
                  <a:pt x="3346101" y="160774"/>
                </a:cubicBezTo>
              </a:path>
            </a:pathLst>
          </a:custGeom>
          <a:noFill/>
          <a:ln>
            <a:headEnd type="none"/>
            <a:tailEnd type="triangle"/>
          </a:ln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11F97-6249-E61F-F5F0-5B0FC2C39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6A6235-2D1A-DC00-35DE-0464E7E8A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1196752"/>
            <a:ext cx="10657183" cy="51222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27A7A9-A64E-6911-9532-F15B772DB1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err="1"/>
              <a:t>VE</a:t>
            </a:r>
            <a:r>
              <a:rPr lang="en-US" dirty="0" err="1"/>
              <a:t>rtex</a:t>
            </a:r>
            <a:r>
              <a:rPr lang="en-US" dirty="0"/>
              <a:t> </a:t>
            </a:r>
            <a:r>
              <a:rPr lang="en-US" b="1" dirty="0" err="1"/>
              <a:t>LO</a:t>
            </a:r>
            <a:r>
              <a:rPr lang="en-US" dirty="0" err="1"/>
              <a:t>cator</a:t>
            </a:r>
            <a:r>
              <a:rPr lang="en-US" dirty="0"/>
              <a:t> (VELO)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DCC790-C3A3-E0B6-A2C8-0858F2A6C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2024/11/17</a:t>
            </a:r>
            <a:endParaRPr lang="zh-CN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3ECA59-4A73-5A62-D249-8C9E1F95A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Xuhao Yuan, IHEP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A76727-4128-95AE-46C1-945AF5AFB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7</a:t>
            </a:fld>
            <a:endParaRPr lang="zh-CN" altLang="en-US" dirty="0"/>
          </a:p>
        </p:txBody>
      </p:sp>
      <p:sp>
        <p:nvSpPr>
          <p:cNvPr id="6" name="Rectangles 10">
            <a:extLst>
              <a:ext uri="{FF2B5EF4-FFF2-40B4-BE49-F238E27FC236}">
                <a16:creationId xmlns:a16="http://schemas.microsoft.com/office/drawing/2014/main" id="{277E570D-109D-268C-A82E-ED8C5DF6B0B8}"/>
              </a:ext>
            </a:extLst>
          </p:cNvPr>
          <p:cNvSpPr/>
          <p:nvPr/>
        </p:nvSpPr>
        <p:spPr>
          <a:xfrm>
            <a:off x="2207568" y="1341754"/>
            <a:ext cx="9221797" cy="453551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id="{378C6182-B926-FD87-32AD-94236FFD14C6}"/>
              </a:ext>
            </a:extLst>
          </p:cNvPr>
          <p:cNvSpPr txBox="1"/>
          <p:nvPr/>
        </p:nvSpPr>
        <p:spPr>
          <a:xfrm>
            <a:off x="2351584" y="5127575"/>
            <a:ext cx="251771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 dirty="0">
                <a:sym typeface="+mn-ea"/>
              </a:rPr>
              <a:t>Silicon strip sensor </a:t>
            </a:r>
          </a:p>
        </p:txBody>
      </p:sp>
      <p:sp>
        <p:nvSpPr>
          <p:cNvPr id="11" name="Text Box 17">
            <a:extLst>
              <a:ext uri="{FF2B5EF4-FFF2-40B4-BE49-F238E27FC236}">
                <a16:creationId xmlns:a16="http://schemas.microsoft.com/office/drawing/2014/main" id="{93C89BD2-D625-4FCB-0FB1-A89B9282E373}"/>
              </a:ext>
            </a:extLst>
          </p:cNvPr>
          <p:cNvSpPr txBox="1"/>
          <p:nvPr/>
        </p:nvSpPr>
        <p:spPr>
          <a:xfrm>
            <a:off x="5631615" y="5121924"/>
            <a:ext cx="2517718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 dirty="0">
                <a:sym typeface="+mn-ea"/>
              </a:rPr>
              <a:t>Silicon pixel sensor 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EE210E47-9599-C302-C9B4-EB6CF106EEC4}"/>
              </a:ext>
            </a:extLst>
          </p:cNvPr>
          <p:cNvSpPr/>
          <p:nvPr/>
        </p:nvSpPr>
        <p:spPr>
          <a:xfrm>
            <a:off x="4962426" y="5199583"/>
            <a:ext cx="576064" cy="36004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nut 13">
            <a:extLst>
              <a:ext uri="{FF2B5EF4-FFF2-40B4-BE49-F238E27FC236}">
                <a16:creationId xmlns:a16="http://schemas.microsoft.com/office/drawing/2014/main" id="{0164350B-98FE-5BCB-10BD-1A1F98EEC22F}"/>
              </a:ext>
            </a:extLst>
          </p:cNvPr>
          <p:cNvSpPr/>
          <p:nvPr/>
        </p:nvSpPr>
        <p:spPr>
          <a:xfrm>
            <a:off x="479376" y="3031971"/>
            <a:ext cx="2088232" cy="1332640"/>
          </a:xfrm>
          <a:prstGeom prst="donut">
            <a:avLst>
              <a:gd name="adj" fmla="val 4834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089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5B73F-B964-F0BA-5C24-3F9F4D800E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VELO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6CDFAB-32C7-5258-D043-D45BF25DC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2024/11/17</a:t>
            </a:r>
            <a:endParaRPr lang="zh-CN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9DD618-07EE-78BB-D5EE-96D72FFB4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Xuhao Yuan, IHEP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995327-D934-849E-9B66-C965B542B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8</a:t>
            </a:fld>
            <a:endParaRPr lang="zh-CN" altLang="en-US" dirty="0"/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id="{1909941F-6F8F-E688-27D1-1A7E4B4C747C}"/>
              </a:ext>
            </a:extLst>
          </p:cNvPr>
          <p:cNvSpPr txBox="1"/>
          <p:nvPr/>
        </p:nvSpPr>
        <p:spPr>
          <a:xfrm>
            <a:off x="44882" y="1052736"/>
            <a:ext cx="61206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New hybrid pixel detector</a:t>
            </a:r>
          </a:p>
          <a:p>
            <a:pPr marL="342900" lvl="0" indent="-342900">
              <a:buFont typeface="Wingdings" panose="05000000000000000000" charset="0"/>
              <a:buChar char="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52 Modules for 41M pixels &amp; Area~ 1.2 m</a:t>
            </a:r>
            <a:r>
              <a:rPr lang="en-US" sz="2200" baseline="30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</a:t>
            </a:r>
          </a:p>
          <a:p>
            <a:pPr marL="342900" lvl="0" indent="-342900">
              <a:buFont typeface="Wingdings" panose="05000000000000000000" charset="0"/>
              <a:buChar char="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Silicon pixels (55x55 μm</a:t>
            </a:r>
            <a:r>
              <a:rPr lang="en-US" altLang="zh-CN" sz="2200" baseline="30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) </a:t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</a:b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Single hit resolution 12-15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μm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3" name="Text Box 17">
            <a:extLst>
              <a:ext uri="{FF2B5EF4-FFF2-40B4-BE49-F238E27FC236}">
                <a16:creationId xmlns:a16="http://schemas.microsoft.com/office/drawing/2014/main" id="{FFC78623-A022-CC7F-23A3-8298ABF069D3}"/>
              </a:ext>
            </a:extLst>
          </p:cNvPr>
          <p:cNvSpPr txBox="1"/>
          <p:nvPr/>
        </p:nvSpPr>
        <p:spPr>
          <a:xfrm>
            <a:off x="6312024" y="3140968"/>
            <a:ext cx="58213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Two movable halves</a:t>
            </a:r>
          </a:p>
          <a:p>
            <a:pPr marL="342900" lvl="0" indent="-342900">
              <a:buFont typeface="Wingdings" panose="05000000000000000000" charset="0"/>
              <a:buChar char="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Separate VELO from primary vacuum with RF foil (1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50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μm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thickness</a:t>
            </a:r>
            <a:r>
              <a:rPr lang="zh-CN" altLang="en-US" sz="2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in</a:t>
            </a:r>
            <a:r>
              <a:rPr lang="zh-CN" altLang="en-US" sz="2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thin</a:t>
            </a:r>
            <a:r>
              <a:rPr lang="zh-CN" altLang="en-US" sz="2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region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)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9056B0B9-E8FD-1868-69C6-5C29F202E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968" y="1064429"/>
            <a:ext cx="2599625" cy="1893003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3FE837E2-A272-FA86-CDF1-9A1C40C20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06" y="3757736"/>
            <a:ext cx="2294844" cy="2017018"/>
          </a:xfrm>
          <a:prstGeom prst="rect">
            <a:avLst/>
          </a:prstGeom>
        </p:spPr>
      </p:pic>
      <p:sp>
        <p:nvSpPr>
          <p:cNvPr id="79" name="Right Arrow 78">
            <a:extLst>
              <a:ext uri="{FF2B5EF4-FFF2-40B4-BE49-F238E27FC236}">
                <a16:creationId xmlns:a16="http://schemas.microsoft.com/office/drawing/2014/main" id="{D5A67431-A80A-CC5C-2A0A-1018D1164DAE}"/>
              </a:ext>
            </a:extLst>
          </p:cNvPr>
          <p:cNvSpPr/>
          <p:nvPr/>
        </p:nvSpPr>
        <p:spPr>
          <a:xfrm>
            <a:off x="8332401" y="1868067"/>
            <a:ext cx="504056" cy="285726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7D310488-3E05-4404-BED5-B312C21F204B}"/>
                  </a:ext>
                </a:extLst>
              </p:cNvPr>
              <p:cNvSpPr txBox="1"/>
              <p:nvPr/>
            </p:nvSpPr>
            <p:spPr>
              <a:xfrm>
                <a:off x="44882" y="2529075"/>
                <a:ext cx="525903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lvl="0" indent="-342900">
                  <a:buFont typeface="Wingdings" panose="05000000000000000000" charset="0"/>
                  <a:buChar char=""/>
                </a:pP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Closer to beam (5 mm → 3 mm) ⇒ better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sym typeface="+mn-ea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  <a:sym typeface="+mn-ea"/>
                          </a:rPr>
                          <m:t>IP</m:t>
                        </m:r>
                      </m:sub>
                    </m:sSub>
                  </m:oMath>
                </a14:m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(2x better @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sym typeface="+mn-ea"/>
                          </a:rPr>
                          <m:t>𝑝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sym typeface="+mn-ea"/>
                          </a:rPr>
                          <m:t>𝑇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  <a:sym typeface="+mn-ea"/>
                      </a:rPr>
                      <m:t>~0.5 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  <a:sym typeface="+mn-ea"/>
                      </a:rPr>
                      <m:t>GeV</m:t>
                    </m:r>
                  </m:oMath>
                </a14:m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)</a:t>
                </a: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7D310488-3E05-4404-BED5-B312C21F20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82" y="2529075"/>
                <a:ext cx="5259030" cy="769441"/>
              </a:xfrm>
              <a:prstGeom prst="rect">
                <a:avLst/>
              </a:prstGeom>
              <a:blipFill>
                <a:blip r:embed="rId4"/>
                <a:stretch>
                  <a:fillRect l="-1205" t="-6557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TextBox 82">
            <a:extLst>
              <a:ext uri="{FF2B5EF4-FFF2-40B4-BE49-F238E27FC236}">
                <a16:creationId xmlns:a16="http://schemas.microsoft.com/office/drawing/2014/main" id="{E5ACD08E-6B43-B775-FF4B-B4E0D0C04BE6}"/>
              </a:ext>
            </a:extLst>
          </p:cNvPr>
          <p:cNvSpPr txBox="1"/>
          <p:nvPr/>
        </p:nvSpPr>
        <p:spPr>
          <a:xfrm>
            <a:off x="62684" y="5776635"/>
            <a:ext cx="30106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srgbClr val="9300FF"/>
                </a:solidFill>
                <a:sym typeface="+mn-ea"/>
              </a:rPr>
              <a:t>Reduced material interaction (x3 better)</a:t>
            </a:r>
          </a:p>
        </p:txBody>
      </p:sp>
      <p:sp>
        <p:nvSpPr>
          <p:cNvPr id="85" name="Frame 84">
            <a:extLst>
              <a:ext uri="{FF2B5EF4-FFF2-40B4-BE49-F238E27FC236}">
                <a16:creationId xmlns:a16="http://schemas.microsoft.com/office/drawing/2014/main" id="{099DC8AB-747F-516B-7EC3-883CBBC83D84}"/>
              </a:ext>
            </a:extLst>
          </p:cNvPr>
          <p:cNvSpPr/>
          <p:nvPr/>
        </p:nvSpPr>
        <p:spPr>
          <a:xfrm>
            <a:off x="407368" y="5511702"/>
            <a:ext cx="1435646" cy="302435"/>
          </a:xfrm>
          <a:prstGeom prst="frame">
            <a:avLst/>
          </a:prstGeom>
          <a:solidFill>
            <a:srgbClr val="9300FF"/>
          </a:solidFill>
          <a:ln>
            <a:solidFill>
              <a:srgbClr val="9300FF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54CFC771-585B-5E39-4EFC-8EB790EE39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4653" y="1031332"/>
            <a:ext cx="3123655" cy="20561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3B37CF-F49D-2AC0-2ADC-D59A7DF03689}"/>
              </a:ext>
            </a:extLst>
          </p:cNvPr>
          <p:cNvSpPr txBox="1"/>
          <p:nvPr/>
        </p:nvSpPr>
        <p:spPr>
          <a:xfrm>
            <a:off x="6236526" y="2663839"/>
            <a:ext cx="14630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FDFF"/>
                </a:solidFill>
                <a:sym typeface="+mn-ea"/>
              </a:rPr>
              <a:t>Velo before 2019</a:t>
            </a:r>
            <a:endParaRPr lang="en-US" sz="1400" b="1" dirty="0">
              <a:solidFill>
                <a:srgbClr val="00FD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1661EB-ADAD-D488-C2B8-F0F856A51713}"/>
              </a:ext>
            </a:extLst>
          </p:cNvPr>
          <p:cNvSpPr txBox="1"/>
          <p:nvPr/>
        </p:nvSpPr>
        <p:spPr>
          <a:xfrm>
            <a:off x="11064552" y="2778082"/>
            <a:ext cx="9349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FDFF"/>
                </a:solidFill>
                <a:sym typeface="+mn-ea"/>
              </a:rPr>
              <a:t>Velo in U I</a:t>
            </a:r>
            <a:endParaRPr lang="en-US" sz="1400" b="1" dirty="0">
              <a:solidFill>
                <a:srgbClr val="00FD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099F96-CB8D-38AB-94CE-4089724E5F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1834" y="3891366"/>
            <a:ext cx="3124151" cy="24552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545D82-A1CF-48A0-38C4-5354BEC26F7C}"/>
              </a:ext>
            </a:extLst>
          </p:cNvPr>
          <p:cNvSpPr txBox="1"/>
          <p:nvPr/>
        </p:nvSpPr>
        <p:spPr>
          <a:xfrm>
            <a:off x="7835846" y="590116"/>
            <a:ext cx="2223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300FF"/>
                </a:solidFill>
              </a:rPr>
              <a:t>CERN-LHCC-2013-021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E74819-EA95-2FE1-7C07-9916B6EAF128}"/>
              </a:ext>
            </a:extLst>
          </p:cNvPr>
          <p:cNvSpPr txBox="1"/>
          <p:nvPr/>
        </p:nvSpPr>
        <p:spPr>
          <a:xfrm>
            <a:off x="4152785" y="5591467"/>
            <a:ext cx="13099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1300FF"/>
                </a:solidFill>
              </a:rPr>
              <a:t>LHCB-TDR-013</a:t>
            </a:r>
          </a:p>
        </p:txBody>
      </p:sp>
      <p:sp>
        <p:nvSpPr>
          <p:cNvPr id="14" name="Text Box 17">
            <a:extLst>
              <a:ext uri="{FF2B5EF4-FFF2-40B4-BE49-F238E27FC236}">
                <a16:creationId xmlns:a16="http://schemas.microsoft.com/office/drawing/2014/main" id="{70578595-59CB-6335-9BEA-E477EF791122}"/>
              </a:ext>
            </a:extLst>
          </p:cNvPr>
          <p:cNvSpPr txBox="1"/>
          <p:nvPr/>
        </p:nvSpPr>
        <p:spPr>
          <a:xfrm>
            <a:off x="6310088" y="4372848"/>
            <a:ext cx="56803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Silicon substrate with micro channels carrying CO</a:t>
            </a:r>
            <a:r>
              <a:rPr lang="en-US" sz="2200" baseline="-25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for evaporative cooling</a:t>
            </a:r>
          </a:p>
          <a:p>
            <a:pPr marL="342900" lvl="0" indent="-342900">
              <a:buFont typeface="Wingdings" panose="05000000000000000000" charset="0"/>
              <a:buChar char="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 load of up to 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0W from each module</a:t>
            </a:r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id="{4B418CE9-04D0-B001-D005-CBDC657226E0}"/>
              </a:ext>
            </a:extLst>
          </p:cNvPr>
          <p:cNvSpPr txBox="1"/>
          <p:nvPr/>
        </p:nvSpPr>
        <p:spPr>
          <a:xfrm>
            <a:off x="6310087" y="5606481"/>
            <a:ext cx="56803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New ASIC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VeloPix</a:t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</a:b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~ 20 Gbit/s in hottest ASIC</a:t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</a:b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~ 2 Tbit/s in total</a:t>
            </a:r>
          </a:p>
        </p:txBody>
      </p:sp>
    </p:spTree>
    <p:extLst>
      <p:ext uri="{BB962C8B-B14F-4D97-AF65-F5344CB8AC3E}">
        <p14:creationId xmlns:p14="http://schemas.microsoft.com/office/powerpoint/2010/main" val="2971769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49138-1D97-FC13-7873-12343D058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B1AF39-FD97-C940-BA71-0BA3E169C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1196752"/>
            <a:ext cx="10657183" cy="51222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75C93-F239-8A9F-C16E-B205D791ED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U</a:t>
            </a:r>
            <a:r>
              <a:rPr lang="en-US" dirty="0"/>
              <a:t>pstream </a:t>
            </a:r>
            <a:r>
              <a:rPr lang="en-US" b="1" dirty="0"/>
              <a:t>T</a:t>
            </a:r>
            <a:r>
              <a:rPr lang="en-US" dirty="0"/>
              <a:t>rack</a:t>
            </a:r>
            <a:r>
              <a:rPr lang="en-US" altLang="zh-CN" dirty="0"/>
              <a:t>er</a:t>
            </a:r>
            <a:r>
              <a:rPr lang="en-US" dirty="0"/>
              <a:t> (UT)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FAA37-EF03-BCA6-CF41-CD13F9D8E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2024/11/17</a:t>
            </a:r>
            <a:endParaRPr lang="zh-CN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2E7FA4-4ACE-8DAC-7FB1-11F6C09F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Xuhao Yuan, IHEP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8392EE-F171-C912-3C7C-76B8389E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9</a:t>
            </a:fld>
            <a:endParaRPr lang="zh-CN" altLang="en-US" dirty="0"/>
          </a:p>
        </p:txBody>
      </p:sp>
      <p:sp>
        <p:nvSpPr>
          <p:cNvPr id="6" name="Rectangles 10">
            <a:extLst>
              <a:ext uri="{FF2B5EF4-FFF2-40B4-BE49-F238E27FC236}">
                <a16:creationId xmlns:a16="http://schemas.microsoft.com/office/drawing/2014/main" id="{04528A3F-C1A7-94D3-6525-CBC05991B6F6}"/>
              </a:ext>
            </a:extLst>
          </p:cNvPr>
          <p:cNvSpPr/>
          <p:nvPr/>
        </p:nvSpPr>
        <p:spPr>
          <a:xfrm>
            <a:off x="2927648" y="1341754"/>
            <a:ext cx="8501717" cy="453551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s 10">
            <a:extLst>
              <a:ext uri="{FF2B5EF4-FFF2-40B4-BE49-F238E27FC236}">
                <a16:creationId xmlns:a16="http://schemas.microsoft.com/office/drawing/2014/main" id="{606B2426-13BF-CCE1-9437-B483759CD049}"/>
              </a:ext>
            </a:extLst>
          </p:cNvPr>
          <p:cNvSpPr/>
          <p:nvPr/>
        </p:nvSpPr>
        <p:spPr>
          <a:xfrm>
            <a:off x="762635" y="1341754"/>
            <a:ext cx="1876981" cy="453551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nut 13">
            <a:extLst>
              <a:ext uri="{FF2B5EF4-FFF2-40B4-BE49-F238E27FC236}">
                <a16:creationId xmlns:a16="http://schemas.microsoft.com/office/drawing/2014/main" id="{9DA6960F-3F71-5A83-C9C1-F63B27B6419E}"/>
              </a:ext>
            </a:extLst>
          </p:cNvPr>
          <p:cNvSpPr/>
          <p:nvPr/>
        </p:nvSpPr>
        <p:spPr>
          <a:xfrm>
            <a:off x="2467673" y="2849249"/>
            <a:ext cx="709243" cy="1332640"/>
          </a:xfrm>
          <a:prstGeom prst="donut">
            <a:avLst>
              <a:gd name="adj" fmla="val 4834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id="{10ABB75C-061B-7DD1-A563-A66BD572A527}"/>
              </a:ext>
            </a:extLst>
          </p:cNvPr>
          <p:cNvSpPr txBox="1"/>
          <p:nvPr/>
        </p:nvSpPr>
        <p:spPr>
          <a:xfrm>
            <a:off x="244837" y="4321306"/>
            <a:ext cx="251771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 dirty="0">
                <a:sym typeface="+mn-ea"/>
              </a:rPr>
              <a:t>Silicon strip sensor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A9BE0D-FC82-AA52-14E5-E504B28B9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672" y="1065645"/>
            <a:ext cx="3849366" cy="5112573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8175975A-4B06-1F7E-79A5-7AA57B7F08EC}"/>
              </a:ext>
            </a:extLst>
          </p:cNvPr>
          <p:cNvSpPr/>
          <p:nvPr/>
        </p:nvSpPr>
        <p:spPr>
          <a:xfrm rot="5400000">
            <a:off x="1395684" y="5097336"/>
            <a:ext cx="576064" cy="36004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7">
            <a:extLst>
              <a:ext uri="{FF2B5EF4-FFF2-40B4-BE49-F238E27FC236}">
                <a16:creationId xmlns:a16="http://schemas.microsoft.com/office/drawing/2014/main" id="{E0FB3334-DDFC-DF8F-DA66-979CE9C2E4F1}"/>
              </a:ext>
            </a:extLst>
          </p:cNvPr>
          <p:cNvSpPr txBox="1"/>
          <p:nvPr/>
        </p:nvSpPr>
        <p:spPr>
          <a:xfrm>
            <a:off x="56625" y="5691301"/>
            <a:ext cx="5576954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2400" dirty="0">
                <a:sym typeface="+mn-ea"/>
              </a:rPr>
              <a:t>Silicon strip sensor, with fine segmentation </a:t>
            </a:r>
          </a:p>
        </p:txBody>
      </p:sp>
    </p:spTree>
    <p:extLst>
      <p:ext uri="{BB962C8B-B14F-4D97-AF65-F5344CB8AC3E}">
        <p14:creationId xmlns:p14="http://schemas.microsoft.com/office/powerpoint/2010/main" val="77946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13611</TotalTime>
  <Words>2264</Words>
  <Application>Microsoft Macintosh PowerPoint</Application>
  <PresentationFormat>Widescreen</PresentationFormat>
  <Paragraphs>411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Cambria Math</vt:lpstr>
      <vt:lpstr>Calibri</vt:lpstr>
      <vt:lpstr>Wingdings</vt:lpstr>
      <vt:lpstr>Arial</vt:lpstr>
      <vt:lpstr>Bradley Hand</vt:lpstr>
      <vt:lpstr>Office 主题​​</vt:lpstr>
      <vt:lpstr>LHCb Upgrades</vt:lpstr>
      <vt:lpstr>LHCb: a forward spectrometer @ LHC </vt:lpstr>
      <vt:lpstr>LHCb physics performance in the past</vt:lpstr>
      <vt:lpstr>LHCb Upgrades</vt:lpstr>
      <vt:lpstr>PowerPoint Presentation</vt:lpstr>
      <vt:lpstr>Upgrade I: a brand new detector</vt:lpstr>
      <vt:lpstr>VErtex LOcator (VELO)</vt:lpstr>
      <vt:lpstr>VELO</vt:lpstr>
      <vt:lpstr>Upstream Tracker (UT)</vt:lpstr>
      <vt:lpstr>Upstream Tracker (UT)</vt:lpstr>
      <vt:lpstr>UT @ China</vt:lpstr>
      <vt:lpstr>Scintillating Fibers tracker (SciFi)</vt:lpstr>
      <vt:lpstr>Scintillating Fibers tracker (SciFi)</vt:lpstr>
      <vt:lpstr>SciFi @ China</vt:lpstr>
      <vt:lpstr>PowerPoint Presentation</vt:lpstr>
      <vt:lpstr>The Tracking System in Upgrade II</vt:lpstr>
      <vt:lpstr>A new UT in Upgrade II</vt:lpstr>
      <vt:lpstr>CMOS chips for UP</vt:lpstr>
      <vt:lpstr>Layout</vt:lpstr>
      <vt:lpstr>Detector optimization</vt:lpstr>
      <vt:lpstr>Performance studies</vt:lpstr>
      <vt:lpstr>UP project management structure</vt:lpstr>
      <vt:lpstr>Particle Identification (PID) Detectors</vt:lpstr>
      <vt:lpstr>5D calorimeter with precision timing</vt:lpstr>
      <vt:lpstr>ECAL @ China</vt:lpstr>
      <vt:lpstr>ECAL/PicoCal management structure</vt:lpstr>
      <vt:lpstr>Expected physics results @ LHCb Upgrade II</vt:lpstr>
      <vt:lpstr>Summary</vt:lpstr>
      <vt:lpstr>Backup</vt:lpstr>
      <vt:lpstr>COFFEE chips</vt:lpstr>
      <vt:lpstr>5D calorimeter with precision timing</vt:lpstr>
      <vt:lpstr>PicoCal: granularity</vt:lpstr>
      <vt:lpstr>Testbeam of SpaCal-W-GAGG prototype</vt:lpstr>
      <vt:lpstr>RICHs</vt:lpstr>
      <vt:lpstr>Ring imaging Cherenkov detector (RICHs)</vt:lpstr>
      <vt:lpstr>Calorimeters</vt:lpstr>
      <vt:lpstr>ECAL &amp; HCAL</vt:lpstr>
      <vt:lpstr>MUON</vt:lpstr>
      <vt:lpstr>MUON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LHCb highlight 2012</dc:title>
  <dc:creator>yuanxh</dc:creator>
  <cp:lastModifiedBy>Xuhao Yuan</cp:lastModifiedBy>
  <cp:revision>2670</cp:revision>
  <cp:lastPrinted>2022-11-26T15:27:46Z</cp:lastPrinted>
  <dcterms:created xsi:type="dcterms:W3CDTF">2022-11-26T15:27:46Z</dcterms:created>
  <dcterms:modified xsi:type="dcterms:W3CDTF">2024-11-16T22:57:00Z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1033-4.7.0.7770</vt:lpwstr>
  </property>
</Properties>
</file>