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77" r:id="rId14"/>
    <p:sldId id="274" r:id="rId15"/>
    <p:sldId id="266" r:id="rId16"/>
    <p:sldId id="269" r:id="rId17"/>
    <p:sldId id="270" r:id="rId18"/>
    <p:sldId id="271" r:id="rId19"/>
    <p:sldId id="272" r:id="rId20"/>
    <p:sldId id="273" r:id="rId21"/>
    <p:sldId id="27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1"/>
    <p:restoredTop sz="94672"/>
  </p:normalViewPr>
  <p:slideViewPr>
    <p:cSldViewPr snapToGrid="0">
      <p:cViewPr varScale="1">
        <p:scale>
          <a:sx n="134" d="100"/>
          <a:sy n="134" d="100"/>
        </p:scale>
        <p:origin x="6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72B84-E7E9-4963-9068-8C3B337D72B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1B9E-1FA2-4C2C-AD3A-201AB3AE60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7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91B9E-1FA2-4C2C-AD3A-201AB3AE602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71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F35D-B75A-41EA-AD64-2DCBC58569F5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4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EC05-27B9-4DF7-8CBE-1BABEDD28653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2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52A-4464-4527-A489-21C63DBCF393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511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12166601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6356350"/>
            <a:ext cx="12179300" cy="5016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55899" cy="50165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501650"/>
          </a:xfrm>
        </p:spPr>
        <p:txBody>
          <a:bodyPr vert="horz" lIns="91440" tIns="45720" rIns="91440" bIns="45720" rtlCol="0" anchor="ctr"/>
          <a:lstStyle>
            <a:lvl1pPr algn="ctr">
              <a:defRPr lang="zh-CN" altLang="en-US" sz="1600" b="1" dirty="0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-1"/>
            <a:ext cx="12179300" cy="92075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55" y="-2"/>
            <a:ext cx="876345" cy="8890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7" y="-2"/>
            <a:ext cx="920752" cy="920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0" y="1011"/>
            <a:ext cx="889794" cy="91973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30147" y="6356351"/>
            <a:ext cx="2743200" cy="50165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Cambria Math" panose="02040503050406030204" pitchFamily="18" charset="0"/>
              </a:defRPr>
            </a:lvl1pPr>
          </a:lstStyle>
          <a:p>
            <a:r>
              <a:rPr lang="zh-CN" altLang="en-US" dirty="0"/>
              <a:t>第</a:t>
            </a:r>
            <a:fld id="{7BE78CA6-7D55-47E7-99AD-922654108096}" type="slidenum">
              <a:rPr lang="zh-CN" altLang="en-US" smtClean="0"/>
              <a:pPr/>
              <a:t>‹#›</a:t>
            </a:fld>
            <a:r>
              <a:rPr lang="zh-CN" altLang="en-US" dirty="0"/>
              <a:t>页</a:t>
            </a: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0" y="-3"/>
            <a:ext cx="10515600" cy="92075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19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CF14-E71A-44FB-8993-34523CD3A80B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8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D4714-0F51-471F-B4D8-5396421480DE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DEC1-A015-409B-8625-83888FEDFE22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3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A3AF-EEBD-4916-83D6-9F24BE36059B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C27A-D6C7-4128-BBAB-161DCCC88E51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0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B147-5267-4AA7-99AB-5464D6FA8DD4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33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B15B-D6C7-4885-A3F7-12D5130613E3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6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02F-1043-4CF7-9DEA-6F1B9047C295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4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1E203-893D-468A-BC27-63562BBD0511}" type="datetime1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CMS ME0 GEB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4B5B-55AB-443C-A3EE-C33ADCCA05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09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56422" y="2992218"/>
            <a:ext cx="88791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design, production and QC test of</a:t>
            </a:r>
          </a:p>
          <a:p>
            <a:pPr algn="ctr"/>
            <a:r>
              <a:rPr lang="en-US" altLang="zh-CN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GEM electronics board for CMS ME0 project</a:t>
            </a:r>
          </a:p>
          <a:p>
            <a:pPr lvl="1" algn="r"/>
            <a:r>
              <a:rPr lang="en-US" altLang="zh-CN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Zhe</a:t>
            </a: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Li (on behalf of PKU Group)</a:t>
            </a:r>
            <a:endParaRPr lang="zh-CN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8023-A583-46E0-84A4-94F3F443580F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CMS ME0 GEB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</a:t>
            </a:fld>
            <a:r>
              <a:rPr lang="zh-CN" altLang="en-US"/>
              <a:t>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32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10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Power monitor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309281" y="1997968"/>
            <a:ext cx="4364721" cy="337938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output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monitoring  voltage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show whether the FEAST is working properly.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To monitor the current output of each power supply, we use Monitor to detect the voltage drop through the current sensing resistor with a resistance of 0.01 Ohm.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The GEB power supply is designed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 2 sets of LED lights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corresponding to the main power input terminal and 2.5V power output </a:t>
            </a:r>
            <a:r>
              <a:rPr lang="en-US" altLang="zh-CN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seperately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, which can display the power supply status of both in time.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87830" y="920750"/>
            <a:ext cx="3945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monitor:</a:t>
            </a:r>
          </a:p>
          <a:p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introduced  to ensure that the voltage value of the supply is normal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762" y="1004162"/>
            <a:ext cx="3518247" cy="307289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767993" y="4041378"/>
            <a:ext cx="296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monitor of 1V2DVFAT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960" y="4334771"/>
            <a:ext cx="1316452" cy="177404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0100676" y="6062959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LED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4752551" y="1004162"/>
            <a:ext cx="3706662" cy="28777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OH power supply</a:t>
            </a:r>
            <a:r>
              <a:rPr lang="zh-CN" alt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；</a:t>
            </a:r>
            <a:endParaRPr lang="en-US" altLang="zh-CN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PWR1: 1V2DVFAT ---1.3A for one ASIAGO, total is 2.6A.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PWR2: PWR2V5 --- 0.2A for one ASIAGO, total is 0.4A.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VFAT power supply: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PWR1: 1V2DVFAT ---70mA for one ASIAGO, total is 840mA.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PWR2: PWR2V5 --- &lt;1mA for every VFAT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PWR4: 1V2AVFAT ---140mA for one VFAT, total is 1.68A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CD870F9-6585-40E2-873A-471B26BEC440}"/>
              </a:ext>
            </a:extLst>
          </p:cNvPr>
          <p:cNvSpPr txBox="1"/>
          <p:nvPr/>
        </p:nvSpPr>
        <p:spPr>
          <a:xfrm>
            <a:off x="4752551" y="3906136"/>
            <a:ext cx="3706662" cy="23668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Voltage measurement</a:t>
            </a:r>
            <a:r>
              <a:rPr lang="zh-CN" alt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：</a:t>
            </a:r>
            <a:endParaRPr lang="en-US" altLang="zh-CN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Monitor1 and Monitor0 are 0.6V (1.2V × 0.5)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Current measurement: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If Ir51 = 3.44A, voltage of Monitor0 –Monitor1 = 17.2mV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(3.44A × 0.01Ω × 0.5)</a:t>
            </a:r>
          </a:p>
        </p:txBody>
      </p:sp>
      <p:sp>
        <p:nvSpPr>
          <p:cNvPr id="24" name="椭圆 23"/>
          <p:cNvSpPr/>
          <p:nvPr/>
        </p:nvSpPr>
        <p:spPr>
          <a:xfrm>
            <a:off x="10047101" y="2480112"/>
            <a:ext cx="1281190" cy="142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43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11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Grounding system and shielding system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342" r="49928"/>
          <a:stretch/>
        </p:blipFill>
        <p:spPr>
          <a:xfrm>
            <a:off x="359786" y="2072949"/>
            <a:ext cx="3121845" cy="37788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55098" r="741"/>
          <a:stretch/>
        </p:blipFill>
        <p:spPr>
          <a:xfrm>
            <a:off x="3493645" y="2142420"/>
            <a:ext cx="2733517" cy="372600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779193" y="3105147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225080" y="2899095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47772" y="3421954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49166" y="2782654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81032" y="2533053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25122" y="2491249"/>
            <a:ext cx="283029" cy="267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59786" y="1059903"/>
            <a:ext cx="5242024" cy="1077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</a:rPr>
              <a:t>Grounding system: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</a:rPr>
              <a:t>2 DGND layer(digital ground) and 1 AGND(analog ground) layer.</a:t>
            </a:r>
          </a:p>
        </p:txBody>
      </p:sp>
      <p:sp>
        <p:nvSpPr>
          <p:cNvPr id="15" name="矩形 14"/>
          <p:cNvSpPr/>
          <p:nvPr/>
        </p:nvSpPr>
        <p:spPr>
          <a:xfrm>
            <a:off x="1990013" y="5851823"/>
            <a:ext cx="260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Split plane of AGND layer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6344964" y="945373"/>
            <a:ext cx="5242024" cy="206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</a:rPr>
              <a:t>Shielding system: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</a:rPr>
              <a:t>The signal layer is between top/bottom layer and grounding layers to avoid electromagnetic interference.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</a:rPr>
              <a:t>Shielding pads which connected to the external frame  are added to reduce noise.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796" y="3104163"/>
            <a:ext cx="2409192" cy="3155499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 flipV="1">
            <a:off x="9177796" y="3287614"/>
            <a:ext cx="2313915" cy="407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177796" y="5518665"/>
            <a:ext cx="2409192" cy="4348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168224" y="3489994"/>
            <a:ext cx="100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chimney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53400" y="5333999"/>
            <a:ext cx="100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chimney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/>
          <p:cNvCxnSpPr>
            <a:stCxn id="13" idx="4"/>
            <a:endCxn id="39" idx="0"/>
          </p:cNvCxnSpPr>
          <p:nvPr/>
        </p:nvCxnSpPr>
        <p:spPr>
          <a:xfrm>
            <a:off x="5866637" y="2758726"/>
            <a:ext cx="1236716" cy="11803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12" idx="4"/>
            <a:endCxn id="39" idx="0"/>
          </p:cNvCxnSpPr>
          <p:nvPr/>
        </p:nvCxnSpPr>
        <p:spPr>
          <a:xfrm>
            <a:off x="4922547" y="2800530"/>
            <a:ext cx="2180806" cy="11385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11" idx="4"/>
            <a:endCxn id="39" idx="0"/>
          </p:cNvCxnSpPr>
          <p:nvPr/>
        </p:nvCxnSpPr>
        <p:spPr>
          <a:xfrm>
            <a:off x="3890681" y="3050131"/>
            <a:ext cx="3212672" cy="8889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293516" y="3939101"/>
            <a:ext cx="161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Shielding Pads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12 in total</a:t>
            </a:r>
          </a:p>
        </p:txBody>
      </p:sp>
    </p:spTree>
    <p:extLst>
      <p:ext uri="{BB962C8B-B14F-4D97-AF65-F5344CB8AC3E}">
        <p14:creationId xmlns:p14="http://schemas.microsoft.com/office/powerpoint/2010/main" val="394147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12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Cooling system and temperature measurement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56819" y="4618041"/>
            <a:ext cx="164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Cooling system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8038405" y="1265825"/>
            <a:ext cx="4074590" cy="22775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measurement: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Temperature is measured by the pin of PTAT on the BPOL with divided resistors.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output of the divider of PTAT is 0.45V --- 0.85V(2.425mV/</a:t>
            </a:r>
            <a:r>
              <a:rPr lang="zh-CN" alt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℃</a:t>
            </a: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PTAT output change with temperature shown as below picture.</a:t>
            </a:r>
          </a:p>
        </p:txBody>
      </p:sp>
      <p:sp>
        <p:nvSpPr>
          <p:cNvPr id="10" name="矩形 9"/>
          <p:cNvSpPr/>
          <p:nvPr/>
        </p:nvSpPr>
        <p:spPr>
          <a:xfrm>
            <a:off x="103642" y="971739"/>
            <a:ext cx="4744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Cooling system to cool down the DAQ system:</a:t>
            </a:r>
          </a:p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 cooling system is modified as the number of FEAST is from 4 to 3.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7" y="2033605"/>
            <a:ext cx="4738198" cy="2579577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3738307" y="3484795"/>
            <a:ext cx="296300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738306" y="3484795"/>
            <a:ext cx="316523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949568" y="3476772"/>
            <a:ext cx="296300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949567" y="3476772"/>
            <a:ext cx="316523" cy="32355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10318" y="5003306"/>
            <a:ext cx="4738198" cy="5847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Remove the 1.2VD FEAST which is located in the positions marked by the purple X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46" y="1265825"/>
            <a:ext cx="2953429" cy="257957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5255582" y="1265825"/>
            <a:ext cx="1012054" cy="66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/>
        </p:nvCxnSpPr>
        <p:spPr>
          <a:xfrm>
            <a:off x="6267636" y="1608931"/>
            <a:ext cx="178355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67" y="3878062"/>
            <a:ext cx="2896308" cy="218393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/>
          <a:srcRect r="50530" b="50473"/>
          <a:stretch/>
        </p:blipFill>
        <p:spPr>
          <a:xfrm>
            <a:off x="9163202" y="3846578"/>
            <a:ext cx="1758665" cy="2140437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5458826" y="5987018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curve</a:t>
            </a:r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8575288" y="6033184"/>
            <a:ext cx="3000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Previous temperature measurement system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3689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13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Fiber routing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30" y="1435507"/>
            <a:ext cx="1210340" cy="310055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914288" y="4756433"/>
            <a:ext cx="2518620" cy="10618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Fiber fixing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KEYSTONE 5016 for narrow GEB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KEYSTONE 5016 for wide GEB</a:t>
            </a:r>
          </a:p>
          <a:p>
            <a:pPr>
              <a:spcAft>
                <a:spcPts val="6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 optical fiber to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zipline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29" y="1435507"/>
            <a:ext cx="5039579" cy="310055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967574" y="4740235"/>
            <a:ext cx="5666913" cy="118494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In order to ensure it is firm, many through holes are placed on the keystone.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In order to avoid signal interference ,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- 1. The keystone is not grounded</a:t>
            </a:r>
          </a:p>
          <a:p>
            <a:pPr>
              <a:spcAft>
                <a:spcPts val="600"/>
              </a:spcAft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- 2. No signal routes through the occupied position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92" y="1351925"/>
            <a:ext cx="4895962" cy="32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0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14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</a:rPr>
              <a:t>Production site of ME0 GEB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448266" y="1036758"/>
            <a:ext cx="11053172" cy="11701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20000"/>
              </a:lnSpc>
              <a:spcAft>
                <a:spcPts val="600"/>
              </a:spcAft>
            </a:pPr>
            <a:r>
              <a:rPr lang="en-US" altLang="zh-CN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Sinofast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in Shenzhen, China has long term collaboration with CMS-GEM team, has produced </a:t>
            </a:r>
            <a:r>
              <a:rPr lang="en-US" altLang="zh-CN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all GE1/1 &amp; GE2/1 GEBs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altLang="zh-CN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ME0 GEB, including their prototypes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60" y="2175824"/>
            <a:ext cx="2580532" cy="3440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71" y="2506178"/>
            <a:ext cx="3172923" cy="23796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13" y="2513204"/>
            <a:ext cx="3172922" cy="23796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33167" y="4909782"/>
            <a:ext cx="5525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Etching Machine                               CNC drilling machine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79492" y="5272248"/>
            <a:ext cx="2595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Laminating Machine</a:t>
            </a:r>
            <a:endParaRPr lang="zh-CN" altLang="en-US" sz="16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15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</a:rPr>
              <a:t>Production and QC test of ME0 GEB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389596" y="1122868"/>
            <a:ext cx="11490459" cy="5031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Milestone of ME0 GEBs production: 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Designed finalized in June 2022, 1</a:t>
            </a:r>
            <a:r>
              <a:rPr lang="en-US" altLang="zh-CN" sz="2000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</a:t>
            </a: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batch of 15 sets of ME0 GEBs produced on Jan. 2023, completed test at CERN in Apr. 2024 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240 sets of  the remaining GEBs production completed in Feb. 2024, 2</a:t>
            </a:r>
            <a:r>
              <a:rPr lang="en-US" altLang="zh-CN" sz="2000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nd</a:t>
            </a: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batch of 95 sets of GEBs tested in China and shipped to CERN in April 2024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zh-CN" sz="2000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rd</a:t>
            </a: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batch of 145 sets of GEBs tested at China completed in Nov. 2024, shipped to CERN ~15 Nov.</a:t>
            </a:r>
          </a:p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 at GEB production site in Shenzhen </a:t>
            </a:r>
            <a:r>
              <a:rPr lang="en-US" altLang="zh-CN" sz="20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Sinofast</a:t>
            </a:r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Ltd., China: 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Flying Probe test and characteristic impedance test (by the factory)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module test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 connectivity test and BER test (new tool)</a:t>
            </a:r>
          </a:p>
          <a:p>
            <a:pPr lvl="1">
              <a:lnSpc>
                <a:spcPct val="100000"/>
              </a:lnSpc>
            </a:pPr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Bending degree test and mechanical compatibility test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Acceptance test at CERN:</a:t>
            </a:r>
          </a:p>
          <a:p>
            <a:pPr lvl="1"/>
            <a:r>
              <a:rPr lang="en-US" altLang="zh-CN" sz="2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Similar as GE2/1 acceptance test at CERN, to make sure no damage caused by shipment.</a:t>
            </a:r>
          </a:p>
        </p:txBody>
      </p:sp>
    </p:spTree>
    <p:extLst>
      <p:ext uri="{BB962C8B-B14F-4D97-AF65-F5344CB8AC3E}">
        <p14:creationId xmlns:p14="http://schemas.microsoft.com/office/powerpoint/2010/main" val="340247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16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Power module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83A709-AEA6-4682-B159-79F011F2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356" y="1081210"/>
            <a:ext cx="3031104" cy="2300587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9B3892D-335E-47A4-85CB-5C1CF9C009FB}"/>
              </a:ext>
            </a:extLst>
          </p:cNvPr>
          <p:cNvSpPr txBox="1">
            <a:spLocks/>
          </p:cNvSpPr>
          <p:nvPr/>
        </p:nvSpPr>
        <p:spPr bwMode="auto">
          <a:xfrm>
            <a:off x="1562356" y="3483514"/>
            <a:ext cx="5961355" cy="17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Voltage and current test of 3 power modules: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2.5V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on OH board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1.2V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digital power</a:t>
            </a:r>
            <a:r>
              <a:rPr lang="zh-CN" altLang="en-US" sz="1800" dirty="0">
                <a:latin typeface="Cambria Math" panose="02040503050406030204" pitchFamily="18" charset="0"/>
              </a:rPr>
              <a:t>、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1.2V</a:t>
            </a:r>
            <a:r>
              <a:rPr lang="zh-CN" altLang="en-US" sz="1800" dirty="0">
                <a:latin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analog power supply on VFAT</a:t>
            </a:r>
            <a:endParaRPr lang="zh-CN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C4C4501-1350-47F3-B372-E9EA7A80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12" y="3003442"/>
            <a:ext cx="3162366" cy="145734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EDA896-700B-4BC4-B056-0E5BA9890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711" y="4621247"/>
            <a:ext cx="3146969" cy="1554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B5DF4-BA8F-47CA-B0EB-F7A9F77B5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711" y="1043503"/>
            <a:ext cx="3147247" cy="18371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2B3BB98-8E46-4A23-B462-F18EBABB47C3}"/>
              </a:ext>
            </a:extLst>
          </p:cNvPr>
          <p:cNvSpPr txBox="1"/>
          <p:nvPr/>
        </p:nvSpPr>
        <p:spPr>
          <a:xfrm>
            <a:off x="1562356" y="4995561"/>
            <a:ext cx="5961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→  </a:t>
            </a:r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power test has been done with the ME0 GEB(wide &amp; narrow) prototypes, the results meet the GEB design requirements, and the fluctuations are within a reasonable range</a:t>
            </a:r>
            <a:endParaRPr kumimoji="1" lang="zh-CN" altLang="en-US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4DD73A-D075-4DFE-ABEA-5EC8833F51BC}"/>
              </a:ext>
            </a:extLst>
          </p:cNvPr>
          <p:cNvSpPr/>
          <p:nvPr/>
        </p:nvSpPr>
        <p:spPr>
          <a:xfrm>
            <a:off x="5251463" y="2856703"/>
            <a:ext cx="1038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Load board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742" y="1081210"/>
            <a:ext cx="1211481" cy="18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0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17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Signal Connectivity Test: FPGA-computer based device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1170427" y="3341838"/>
            <a:ext cx="2714315" cy="207596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Connectivity test: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all VFAT signal channels and power supply pins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BER test: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schematic diagram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20" y="979145"/>
            <a:ext cx="5503030" cy="22973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54" y="3345917"/>
            <a:ext cx="5970571" cy="30104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969576"/>
            <a:ext cx="498118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Device: </a:t>
            </a:r>
          </a:p>
          <a:p>
            <a:pPr marL="0" lvl="1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Xilinx Spartan-6 FPGA and LabVIEW</a:t>
            </a:r>
          </a:p>
          <a:p>
            <a:pPr marL="0" lvl="1"/>
            <a:endParaRPr lang="en-US" altLang="zh-CN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1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Used in acceptance test of GE2/1 GEB</a:t>
            </a:r>
          </a:p>
          <a:p>
            <a:pPr marL="0" lvl="1"/>
            <a:endParaRPr lang="en-US" altLang="zh-CN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lvl="1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device was verified and successfully used in GE2/1 mass production</a:t>
            </a:r>
          </a:p>
        </p:txBody>
      </p:sp>
      <p:sp>
        <p:nvSpPr>
          <p:cNvPr id="10" name="矩形 9"/>
          <p:cNvSpPr/>
          <p:nvPr/>
        </p:nvSpPr>
        <p:spPr>
          <a:xfrm>
            <a:off x="5723759" y="1120195"/>
            <a:ext cx="3485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Flow chart of the test device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7D1D635-A172-4EC4-A939-86A0449109C7}"/>
              </a:ext>
            </a:extLst>
          </p:cNvPr>
          <p:cNvCxnSpPr/>
          <p:nvPr/>
        </p:nvCxnSpPr>
        <p:spPr>
          <a:xfrm>
            <a:off x="3884742" y="5105993"/>
            <a:ext cx="1487055" cy="184727"/>
          </a:xfrm>
          <a:prstGeom prst="straightConnector1">
            <a:avLst/>
          </a:prstGeom>
          <a:ln w="28575">
            <a:solidFill>
              <a:srgbClr val="FFC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88" y="2102410"/>
            <a:ext cx="556937" cy="1243507"/>
          </a:xfrm>
          <a:prstGeom prst="rect">
            <a:avLst/>
          </a:prstGeom>
        </p:spPr>
      </p:pic>
      <p:sp>
        <p:nvSpPr>
          <p:cNvPr id="13" name="内容占位符 1"/>
          <p:cNvSpPr txBox="1">
            <a:spLocks/>
          </p:cNvSpPr>
          <p:nvPr/>
        </p:nvSpPr>
        <p:spPr>
          <a:xfrm>
            <a:off x="1170427" y="5345778"/>
            <a:ext cx="3084136" cy="9739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Test Criteria:</a:t>
            </a:r>
            <a:endParaRPr lang="en-US" altLang="zh-CN" sz="1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short and open circuit (connectivity)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error occurs in one minute (BER)</a:t>
            </a:r>
            <a:endParaRPr lang="en-US" altLang="zh-C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6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18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91203D-ECC3-4600-9F0F-D12F3D118BC8}"/>
              </a:ext>
            </a:extLst>
          </p:cNvPr>
          <p:cNvSpPr/>
          <p:nvPr/>
        </p:nvSpPr>
        <p:spPr>
          <a:xfrm>
            <a:off x="3917236" y="920750"/>
            <a:ext cx="4236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</a:t>
            </a:r>
            <a:r>
              <a:rPr lang="zh-CN" altLang="en-US" sz="2000" b="1" dirty="0">
                <a:solidFill>
                  <a:srgbClr val="FF0000"/>
                </a:solidFill>
                <a:latin typeface="Cambria Math" panose="020405030504060302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test results</a:t>
            </a: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(provided by </a:t>
            </a:r>
            <a:r>
              <a:rPr lang="en-US" altLang="zh-CN" sz="2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Sinofast</a:t>
            </a:r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company)</a:t>
            </a:r>
          </a:p>
          <a:p>
            <a:pPr algn="ctr"/>
            <a:endParaRPr lang="en-US" altLang="zh-CN" sz="2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18" y="1718850"/>
            <a:ext cx="4190399" cy="38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19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Mechanical Compatibility &amp; Flying Probe Test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653B34-FB2D-5045-B553-EEDA6A9A1224}"/>
              </a:ext>
            </a:extLst>
          </p:cNvPr>
          <p:cNvSpPr/>
          <p:nvPr/>
        </p:nvSpPr>
        <p:spPr>
          <a:xfrm>
            <a:off x="910417" y="998158"/>
            <a:ext cx="544599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Mechanical compatibility test</a:t>
            </a:r>
            <a:endParaRPr lang="zh-CN" altLang="en-US" b="1" dirty="0">
              <a:solidFill>
                <a:srgbClr val="C00000"/>
              </a:solidFill>
              <a:latin typeface="Cambria Math" panose="02040503050406030204" pitchFamily="18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Mount VFAT (Plugin Card), OH board, and FEAST to check the collimation of Standoff.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Test results of ME0 GEB prototypes: Standoff has good collimation</a:t>
            </a:r>
            <a:endParaRPr kumimoji="1" lang="en-US" altLang="zh-C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51" y="920750"/>
            <a:ext cx="4023549" cy="3356764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715177" y="4391499"/>
            <a:ext cx="5365296" cy="12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Flying probe test:</a:t>
            </a: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factory performs automated flying probe test during GEB production.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03" y="3422078"/>
            <a:ext cx="3072087" cy="23040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11683" y="5733469"/>
            <a:ext cx="342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Automated flying probe test machine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7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7CB8-C351-44E3-930B-2F9EA5807522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2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2470" y="1443884"/>
            <a:ext cx="8966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mbria Math" panose="02040503050406030204" pitchFamily="18" charset="0"/>
              </a:rPr>
              <a:t>Outline:</a:t>
            </a:r>
          </a:p>
          <a:p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>
                <a:latin typeface="Cambria Math" panose="02040503050406030204" pitchFamily="18" charset="0"/>
              </a:rPr>
              <a:t>Introduction of CMS ME0 GEB</a:t>
            </a:r>
          </a:p>
          <a:p>
            <a:pPr marL="457200" indent="-457200">
              <a:buAutoNum type="arabicPeriod"/>
            </a:pP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>
                <a:latin typeface="Cambria Math" panose="02040503050406030204" pitchFamily="18" charset="0"/>
              </a:rPr>
              <a:t>Requirements of CMS ME0 GEB</a:t>
            </a:r>
          </a:p>
          <a:p>
            <a:pPr marL="457200" indent="-457200">
              <a:buAutoNum type="arabicPeriod"/>
            </a:pP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altLang="zh-CN" sz="2400" b="1" dirty="0">
                <a:latin typeface="Cambria Math" panose="02040503050406030204" pitchFamily="18" charset="0"/>
              </a:rPr>
              <a:t>Design of CMS ME0 GEB</a:t>
            </a:r>
          </a:p>
          <a:p>
            <a:pPr marL="457200" indent="-457200">
              <a:buAutoNum type="arabicPeriod"/>
            </a:pPr>
            <a:endParaRPr lang="en-US" altLang="zh-CN" sz="24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>
                <a:latin typeface="Cambria Math" panose="02040503050406030204" pitchFamily="18" charset="0"/>
              </a:rPr>
              <a:t>Production and QC test of ME0 GEB</a:t>
            </a:r>
          </a:p>
          <a:p>
            <a:pPr marL="457200" indent="-457200">
              <a:buAutoNum type="arabicPeriod"/>
            </a:pPr>
            <a:endParaRPr lang="en-US" altLang="zh-CN" sz="2400" b="1" dirty="0">
              <a:latin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altLang="zh-CN" sz="2400" b="1" dirty="0">
                <a:latin typeface="Cambria Math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58461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20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Test At UCLA and FIT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501650"/>
          </a:xfrm>
        </p:spPr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Verification</a:t>
            </a:r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D54DBE9-AAE3-46B4-ADBC-6503AE0D486E}"/>
              </a:ext>
            </a:extLst>
          </p:cNvPr>
          <p:cNvSpPr txBox="1">
            <a:spLocks/>
          </p:cNvSpPr>
          <p:nvPr/>
        </p:nvSpPr>
        <p:spPr>
          <a:xfrm>
            <a:off x="196285" y="1064466"/>
            <a:ext cx="5423280" cy="6483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Integration test with OH and VFATs</a:t>
            </a:r>
            <a:endParaRPr lang="zh-CN" altLang="en-US" sz="2400" b="1" dirty="0">
              <a:latin typeface="Cambria Math" panose="020405030504060302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3531969-EDAF-4551-B583-90DC10D62B1D}"/>
              </a:ext>
            </a:extLst>
          </p:cNvPr>
          <p:cNvSpPr txBox="1">
            <a:spLocks/>
          </p:cNvSpPr>
          <p:nvPr/>
        </p:nvSpPr>
        <p:spPr>
          <a:xfrm>
            <a:off x="289464" y="1546653"/>
            <a:ext cx="4582469" cy="43501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1. The goal: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6 ME0 GEBs (2N + 4W) arrived and underwent full-loaded test at UCLA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Test process: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Check voltages with only FEASTs loaded onto GEB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Load one ASIAGO (ME0 </a:t>
            </a:r>
            <a:r>
              <a:rPr lang="en-US" altLang="zh-CN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Optohybrid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) and one VFAT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Check ASIAGO is ready and can communicate with VFAT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Fully load GEB and check communication with all VFATs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(tests full communication chain and DAQ </a:t>
            </a:r>
            <a:r>
              <a:rPr lang="en-US" altLang="zh-CN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elinks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Take current measurements using current sensing chips + thermistors on ME0 GEB and reading out through ADC of ASIAGO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Check uplink and downlink </a:t>
            </a:r>
            <a:r>
              <a:rPr lang="en-US" altLang="zh-CN" sz="1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error rates and eye diagrams </a:t>
            </a:r>
            <a:endParaRPr lang="en-US" altLang="zh-CN" sz="1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525" y="961184"/>
            <a:ext cx="4542865" cy="24965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444" y="4077151"/>
            <a:ext cx="4223300" cy="18196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244" y="4070419"/>
            <a:ext cx="2461747" cy="186696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148285" y="5937250"/>
            <a:ext cx="1782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eye diagram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63999" y="5937250"/>
            <a:ext cx="157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Noise test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25EB6B-F685-0B7F-E791-7F2349BDA8EE}"/>
              </a:ext>
            </a:extLst>
          </p:cNvPr>
          <p:cNvSpPr txBox="1"/>
          <p:nvPr/>
        </p:nvSpPr>
        <p:spPr>
          <a:xfrm>
            <a:off x="7694909" y="3454996"/>
            <a:ext cx="178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Test result of full-loaded test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9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21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Summary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545520" y="1406454"/>
            <a:ext cx="11434549" cy="44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design, production and test of all CMS-GEM GEB are completed (except the acceptance test of the last batch of ME0 GEBs at CERN) </a:t>
            </a:r>
          </a:p>
          <a:p>
            <a:pPr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We developed the GEB test criteria, procedure and automatic device, all GE1/1, GE2/1 and ME0 GEBs produced in China passed the test and shipped to CERN</a:t>
            </a:r>
            <a:endParaRPr lang="en-US" altLang="zh-CN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The CMS-GEM upgrade project is on schedule, Chinese group completed its shared tasks on GEBs (GEM electronics boards).</a:t>
            </a:r>
          </a:p>
        </p:txBody>
      </p:sp>
    </p:spTree>
    <p:extLst>
      <p:ext uri="{BB962C8B-B14F-4D97-AF65-F5344CB8AC3E}">
        <p14:creationId xmlns:p14="http://schemas.microsoft.com/office/powerpoint/2010/main" val="223016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3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</a:rPr>
              <a:t>Introduction of CMS ME0 GEB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810" y="3481885"/>
            <a:ext cx="3902190" cy="2590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内容占位符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696" y="920751"/>
            <a:ext cx="2661477" cy="2318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09459" y="1009900"/>
            <a:ext cx="7412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GEB:  front-end electronics board of GEM detector for upgraded CMS  muon system (</a:t>
            </a:r>
            <a:r>
              <a:rPr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</a:rPr>
              <a:t>GE1/1</a:t>
            </a:r>
            <a:r>
              <a:rPr lang="en-US" altLang="zh-CN" sz="2000" b="1" dirty="0">
                <a:latin typeface="Cambria Math" panose="02040503050406030204" pitchFamily="18" charset="0"/>
              </a:rPr>
              <a:t>, GE2/1, ME0)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9459" y="1890807"/>
            <a:ext cx="818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Function of GEB: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Carrier of front-end and back-end electronics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Front-end signal transmission carrier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Provide direct shielding for GEM detectors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09459" y="3354615"/>
            <a:ext cx="818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Works of CMS China HEP group: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Production and test of GE1/1 GEB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Design</a:t>
            </a:r>
            <a:r>
              <a:rPr lang="zh-CN" altLang="en-US" sz="2000" b="1" dirty="0">
                <a:latin typeface="Cambria Math" panose="02040503050406030204" pitchFamily="18" charset="0"/>
              </a:rPr>
              <a:t>、</a:t>
            </a:r>
            <a:r>
              <a:rPr lang="en-US" altLang="zh-CN" sz="2000" b="1" dirty="0">
                <a:latin typeface="Cambria Math" panose="02040503050406030204" pitchFamily="18" charset="0"/>
              </a:rPr>
              <a:t>production and test of ME0 and GE2/1 GEB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 Math" panose="02040503050406030204" pitchFamily="18" charset="0"/>
              </a:rPr>
              <a:t>Development of automatic tester</a:t>
            </a:r>
          </a:p>
        </p:txBody>
      </p:sp>
      <p:sp>
        <p:nvSpPr>
          <p:cNvPr id="13" name="椭圆 12"/>
          <p:cNvSpPr/>
          <p:nvPr/>
        </p:nvSpPr>
        <p:spPr>
          <a:xfrm>
            <a:off x="8813102" y="1415447"/>
            <a:ext cx="1358442" cy="10506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8289810" y="1940775"/>
            <a:ext cx="523292" cy="334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653096" y="2079949"/>
            <a:ext cx="63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GEM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59573" y="3155297"/>
            <a:ext cx="2583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DAQ system of CMS-GEM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57900" y="6011316"/>
            <a:ext cx="2766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CMS detector cross section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921225" y="5513315"/>
            <a:ext cx="226012" cy="413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>
            <a:cxnSpLocks/>
            <a:stCxn id="18" idx="2"/>
            <a:endCxn id="20" idx="3"/>
          </p:cNvCxnSpPr>
          <p:nvPr/>
        </p:nvCxnSpPr>
        <p:spPr>
          <a:xfrm flipH="1" flipV="1">
            <a:off x="8149280" y="5448552"/>
            <a:ext cx="1771945" cy="271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525390" y="5263886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ME0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0555237" y="4934383"/>
            <a:ext cx="335165" cy="717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cxnSpLocks/>
          </p:cNvCxnSpPr>
          <p:nvPr/>
        </p:nvCxnSpPr>
        <p:spPr>
          <a:xfrm flipH="1" flipV="1">
            <a:off x="8149280" y="4723177"/>
            <a:ext cx="2405957" cy="431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379674" y="447616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GE2/1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B8A0CAA-CFC4-42A1-BA16-A64FACD5C5C1}"/>
              </a:ext>
            </a:extLst>
          </p:cNvPr>
          <p:cNvSpPr/>
          <p:nvPr/>
        </p:nvSpPr>
        <p:spPr>
          <a:xfrm>
            <a:off x="7379675" y="482731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GE1/1</a:t>
            </a:r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950D846-394E-4137-A266-356F31EC8FC4}"/>
              </a:ext>
            </a:extLst>
          </p:cNvPr>
          <p:cNvSpPr/>
          <p:nvPr/>
        </p:nvSpPr>
        <p:spPr>
          <a:xfrm>
            <a:off x="9951516" y="5095660"/>
            <a:ext cx="226012" cy="41349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103C60C-63CE-4380-87D7-9F538A5D1460}"/>
              </a:ext>
            </a:extLst>
          </p:cNvPr>
          <p:cNvCxnSpPr>
            <a:cxnSpLocks/>
          </p:cNvCxnSpPr>
          <p:nvPr/>
        </p:nvCxnSpPr>
        <p:spPr>
          <a:xfrm flipH="1" flipV="1">
            <a:off x="8149280" y="5023166"/>
            <a:ext cx="1817383" cy="2183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4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ea typeface="Cambria Math" panose="02040503050406030204" pitchFamily="18" charset="0"/>
              </a:rPr>
              <a:t>Requirements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4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Requirements of ME0 GEB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9C4EA5B-32AD-41F3-BA8B-3C88E73A55CC}"/>
              </a:ext>
            </a:extLst>
          </p:cNvPr>
          <p:cNvSpPr txBox="1">
            <a:spLocks/>
          </p:cNvSpPr>
          <p:nvPr/>
        </p:nvSpPr>
        <p:spPr>
          <a:xfrm>
            <a:off x="346229" y="1057996"/>
            <a:ext cx="11326659" cy="51611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transmission: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Ensure that the 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is 100 Ohm for differential line, and small fluctuations in characteristic impedance to reduce signal reflections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Ensuring that 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 delay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of the signal lines are the same to meet isochronism requirement</a:t>
            </a:r>
          </a:p>
          <a:p>
            <a:pPr lvl="2">
              <a:spcBef>
                <a:spcPts val="600"/>
              </a:spcBef>
              <a:spcAft>
                <a:spcPts val="1800"/>
              </a:spcAft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Low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BER (Bit Error Rate)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noise</a:t>
            </a:r>
            <a:endParaRPr lang="en-US" altLang="zh-CN" sz="1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Power Supply:</a:t>
            </a:r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Meet the different power requirements of VFAT and OH board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Effective power distribution systems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Power monitor, current, voltage and temperature monitor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Prevent large voltage drop during transmission</a:t>
            </a:r>
          </a:p>
          <a:p>
            <a:pPr lvl="2">
              <a:spcBef>
                <a:spcPts val="600"/>
              </a:spcBef>
              <a:spcAft>
                <a:spcPts val="1800"/>
              </a:spcAft>
            </a:pP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Validate the voltage to set value</a:t>
            </a:r>
            <a:endParaRPr lang="en-US" altLang="zh-CN" sz="1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CN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Mechanical performance:</a:t>
            </a:r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Total board thickness is less than 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1.1mm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, limited by installation space.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Surface flatness lower than the IPC standard curvature </a:t>
            </a:r>
            <a:r>
              <a:rPr lang="en-US" altLang="zh-CN" sz="1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0.75%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2"/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standoffs (holding</a:t>
            </a:r>
            <a:r>
              <a:rPr lang="zh-CN" alt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VFAT</a:t>
            </a:r>
            <a:r>
              <a:rPr lang="zh-CN" alt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zh-CN" alt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OH</a:t>
            </a:r>
            <a:r>
              <a:rPr lang="zh-CN" alt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boards)</a:t>
            </a:r>
            <a:r>
              <a:rPr lang="zh-CN" alt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aligned and firmed mounted</a:t>
            </a:r>
            <a:endParaRPr lang="en-US" altLang="zh-CN" sz="1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5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mbria Math" panose="02040503050406030204" pitchFamily="18" charset="0"/>
              </a:rPr>
              <a:t>Design of CMS ME0 GEB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04" y="1090457"/>
            <a:ext cx="2353930" cy="22504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01" y="860118"/>
            <a:ext cx="2159148" cy="27314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916076"/>
            <a:ext cx="351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GEB with its function modules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20" y="3846026"/>
            <a:ext cx="2352298" cy="22810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901" y="3591571"/>
            <a:ext cx="2098434" cy="27647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E7C4565-A1AE-46E9-B39B-D5F6B43754A1}"/>
              </a:ext>
            </a:extLst>
          </p:cNvPr>
          <p:cNvSpPr/>
          <p:nvPr/>
        </p:nvSpPr>
        <p:spPr>
          <a:xfrm>
            <a:off x="6057649" y="1945874"/>
            <a:ext cx="25706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set of  GEB connects to: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VFATs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 ASIAGO boards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(2 OH-CONN on each)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FEAST (1.2VA, 1.2VD and 2.5V)</a:t>
            </a:r>
          </a:p>
        </p:txBody>
      </p:sp>
      <p:sp>
        <p:nvSpPr>
          <p:cNvPr id="12" name="椭圆 11"/>
          <p:cNvSpPr/>
          <p:nvPr/>
        </p:nvSpPr>
        <p:spPr>
          <a:xfrm>
            <a:off x="5263942" y="1892076"/>
            <a:ext cx="543651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281555" y="2319406"/>
            <a:ext cx="1166342" cy="421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endCxn id="12" idx="6"/>
          </p:cNvCxnSpPr>
          <p:nvPr/>
        </p:nvCxnSpPr>
        <p:spPr>
          <a:xfrm flipH="1" flipV="1">
            <a:off x="5807593" y="2173064"/>
            <a:ext cx="416050" cy="56796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5305364" y="2741027"/>
            <a:ext cx="1026720" cy="141423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4737903" y="1531597"/>
            <a:ext cx="543651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endCxn id="21" idx="5"/>
          </p:cNvCxnSpPr>
          <p:nvPr/>
        </p:nvCxnSpPr>
        <p:spPr>
          <a:xfrm flipH="1" flipV="1">
            <a:off x="5201938" y="2011273"/>
            <a:ext cx="949307" cy="12721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430076" y="2174689"/>
            <a:ext cx="229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55874" y="5870787"/>
            <a:ext cx="259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FEAST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84350" y="4188700"/>
            <a:ext cx="2533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OH Connector and standoff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885" y="888047"/>
            <a:ext cx="1410384" cy="137079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083" y="4627768"/>
            <a:ext cx="1685986" cy="117767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976" y="2672641"/>
            <a:ext cx="1441948" cy="1584152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 flipV="1">
            <a:off x="7442780" y="1921451"/>
            <a:ext cx="1336717" cy="86061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8267995" y="3221130"/>
            <a:ext cx="480701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8058150" y="4496477"/>
            <a:ext cx="526708" cy="47847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0297924" y="959435"/>
            <a:ext cx="1850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ambria Math" panose="02040503050406030204" pitchFamily="18" charset="0"/>
              </a:rPr>
              <a:t>The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</a:rPr>
              <a:t>VFAT chip </a:t>
            </a:r>
            <a:r>
              <a:rPr lang="en-US" altLang="zh-CN" sz="1400" b="1" dirty="0">
                <a:latin typeface="Cambria Math" panose="02040503050406030204" pitchFamily="18" charset="0"/>
              </a:rPr>
              <a:t>converts the signal on the readout strips into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</a:rPr>
              <a:t>digital signal</a:t>
            </a:r>
            <a:endParaRPr lang="zh-CN" altLang="en-US" sz="14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0354228" y="2672641"/>
            <a:ext cx="1850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ambria Math" panose="02040503050406030204" pitchFamily="18" charset="0"/>
              </a:rPr>
              <a:t>Electrical components on OH board convert the signal from GEB into an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</a:rPr>
              <a:t>optical signal </a:t>
            </a:r>
            <a:r>
              <a:rPr lang="en-US" altLang="zh-CN" sz="1400" b="1" dirty="0">
                <a:latin typeface="Cambria Math" panose="02040503050406030204" pitchFamily="18" charset="0"/>
              </a:rPr>
              <a:t>on the optical fiber 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0354228" y="4577459"/>
            <a:ext cx="1850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ambria Math" panose="02040503050406030204" pitchFamily="18" charset="0"/>
              </a:rPr>
              <a:t>FEASTs provide voltage to chips on VFAT and OH board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511469" y="3294238"/>
            <a:ext cx="213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Narrow board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648187" y="3286479"/>
            <a:ext cx="213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</a:rPr>
              <a:t>Wide board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6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6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Stacks of GEB board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730" y="4460179"/>
            <a:ext cx="2141805" cy="1630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709" y="4460180"/>
            <a:ext cx="2145671" cy="16305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F7744B-95EF-47E3-943E-BDB7FADF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408" y="1165531"/>
            <a:ext cx="4832353" cy="323442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309689" y="1312944"/>
            <a:ext cx="42993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characteristic impedance requirement: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Choose proper dielectric constant: surface solder 3.5 medium 4.2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Copper thickness for signal stack: 0.5Oz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Mini number of </a:t>
            </a:r>
            <a:r>
              <a:rPr lang="en-US" altLang="zh-CN" sz="1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for each differential line: 2 </a:t>
            </a:r>
            <a:r>
              <a:rPr lang="en-US" altLang="zh-CN" sz="1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(Reduce the fluctuation of characteristic impedance)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mechanical performance requirement: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Board thickness: 1.05mm (within the requirement 1.1mm)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Symmetrical arrangement and the same copper laying method (Reduce the curvature)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 halogen-free boards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69059" y="6006537"/>
            <a:ext cx="119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Top layer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98343" y="6006537"/>
            <a:ext cx="143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Bottom layer</a:t>
            </a:r>
            <a:endParaRPr lang="zh-CN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9427692" y="4683098"/>
            <a:ext cx="2745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example, top layer and bottom layer are laid with the same copper arrangement, in order to reduce the board curvature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63625" y="867053"/>
            <a:ext cx="256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Stacks structure</a:t>
            </a:r>
            <a:endParaRPr lang="zh-CN" altLang="en-US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8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7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and routing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39939215-8A75-40C0-BC58-9BF8B6D714CF}"/>
              </a:ext>
            </a:extLst>
          </p:cNvPr>
          <p:cNvSpPr txBox="1">
            <a:spLocks/>
          </p:cNvSpPr>
          <p:nvPr/>
        </p:nvSpPr>
        <p:spPr>
          <a:xfrm>
            <a:off x="141087" y="1004386"/>
            <a:ext cx="4334920" cy="453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</a:t>
            </a:r>
            <a:endParaRPr lang="zh-CN" altLang="en-US" sz="24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3156" y="1363473"/>
            <a:ext cx="367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 to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100Ohm </a:t>
            </a: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altLang="zh-CN" sz="14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differential lines:</a:t>
            </a:r>
            <a:endParaRPr lang="en-US" altLang="zh-CN" sz="1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1473156" y="1629378"/>
            <a:ext cx="423993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Factors that affects characteristic impedance: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W1,W2:Line width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S1:Differential line separation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D1:Ground strip separation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H1,H2:Stack thickness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Er1, Er2: Dielectric constant of the medium</a:t>
            </a:r>
          </a:p>
          <a:p>
            <a:pPr>
              <a:spcAft>
                <a:spcPts val="600"/>
              </a:spcAft>
            </a:pPr>
            <a:r>
              <a:rPr lang="en-US" altLang="zh-CN" sz="1600" b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fluctuation: </a:t>
            </a:r>
            <a:r>
              <a:rPr lang="en-US" altLang="zh-CN" sz="1600" b="1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&lt;10%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DDF28934-33B8-4EBA-80A8-DDCBEDF2CD6C}"/>
              </a:ext>
            </a:extLst>
          </p:cNvPr>
          <p:cNvSpPr txBox="1">
            <a:spLocks/>
          </p:cNvSpPr>
          <p:nvPr/>
        </p:nvSpPr>
        <p:spPr>
          <a:xfrm>
            <a:off x="141087" y="3817447"/>
            <a:ext cx="1685370" cy="452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zh-CN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outing:</a:t>
            </a:r>
            <a:endParaRPr lang="en-US" sz="2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0A43A2-7D15-4234-B0D5-BEC4E460D411}"/>
              </a:ext>
            </a:extLst>
          </p:cNvPr>
          <p:cNvSpPr/>
          <p:nvPr/>
        </p:nvSpPr>
        <p:spPr>
          <a:xfrm>
            <a:off x="1473156" y="4002486"/>
            <a:ext cx="433340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(1) Differential signal lines: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linewidth / gap / linewidth: 0.1/0.25/0.1 mm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(Considering coupling effect)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(2) Other parameters: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Minimum distance to another pairs / DGND: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0.55mm / 0.6mm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(3) Simpler routing design: Reduce routing corner</a:t>
            </a:r>
          </a:p>
          <a:p>
            <a:endParaRPr lang="en-US" altLang="zh-CN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0" y="3980672"/>
            <a:ext cx="3782523" cy="23256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7275C3D-33F4-DA8C-EEF9-3E4AAA6B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74" y="970826"/>
            <a:ext cx="3280641" cy="231463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9787B63-DA2E-4DF7-591C-DC23B20AC0B3}"/>
              </a:ext>
            </a:extLst>
          </p:cNvPr>
          <p:cNvSpPr/>
          <p:nvPr/>
        </p:nvSpPr>
        <p:spPr>
          <a:xfrm>
            <a:off x="6944286" y="3224432"/>
            <a:ext cx="3473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Characteristic impedance fluctuation of most differential line is within 10%</a:t>
            </a:r>
          </a:p>
        </p:txBody>
      </p:sp>
    </p:spTree>
    <p:extLst>
      <p:ext uri="{BB962C8B-B14F-4D97-AF65-F5344CB8AC3E}">
        <p14:creationId xmlns:p14="http://schemas.microsoft.com/office/powerpoint/2010/main" val="9080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8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Signal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4FF5D1-B9D3-49E2-98CA-04CAAE5BED92}"/>
              </a:ext>
            </a:extLst>
          </p:cNvPr>
          <p:cNvSpPr/>
          <p:nvPr/>
        </p:nvSpPr>
        <p:spPr>
          <a:xfrm>
            <a:off x="1782363" y="1009898"/>
            <a:ext cx="2851011" cy="193899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Signals introduction:</a:t>
            </a:r>
          </a:p>
          <a:p>
            <a:pPr>
              <a:spcAft>
                <a:spcPts val="1200"/>
              </a:spcAft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trigger unit outputs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 differential signals:</a:t>
            </a:r>
            <a:b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communication E-port has 3 pairs of differential signals</a:t>
            </a:r>
          </a:p>
          <a:p>
            <a:pPr>
              <a:spcAft>
                <a:spcPts val="1200"/>
              </a:spcAft>
            </a:pP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VFAT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reset signal</a:t>
            </a:r>
            <a:b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LVCMOS level signal: </a:t>
            </a:r>
            <a:r>
              <a:rPr lang="en-US" altLang="zh-CN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533278-760A-4065-8CE5-93B5597D59BC}"/>
              </a:ext>
            </a:extLst>
          </p:cNvPr>
          <p:cNvSpPr txBox="1"/>
          <p:nvPr/>
        </p:nvSpPr>
        <p:spPr>
          <a:xfrm>
            <a:off x="5978211" y="985649"/>
            <a:ext cx="4350378" cy="5370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 Signals are arranged on two layers: 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Signal1 and signal2</a:t>
            </a:r>
          </a:p>
          <a:p>
            <a:pPr>
              <a:spcAft>
                <a:spcPts val="600"/>
              </a:spcAft>
            </a:pP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   Prevent crossover of signal lines as in GE1/1 case</a:t>
            </a: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E745903-65FF-2043-BEEF-4B6BC4D8B1DD}"/>
              </a:ext>
            </a:extLst>
          </p:cNvPr>
          <p:cNvSpPr/>
          <p:nvPr/>
        </p:nvSpPr>
        <p:spPr>
          <a:xfrm>
            <a:off x="6518684" y="3845503"/>
            <a:ext cx="1292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Signal1 Layer </a:t>
            </a:r>
            <a:endParaRPr lang="zh-CN" altLang="en-US" sz="1200" b="1" dirty="0">
              <a:latin typeface="Cambria Math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1BDD0-3FB8-C941-8461-67C98A5B852B}"/>
              </a:ext>
            </a:extLst>
          </p:cNvPr>
          <p:cNvSpPr/>
          <p:nvPr/>
        </p:nvSpPr>
        <p:spPr>
          <a:xfrm>
            <a:off x="8442391" y="3846863"/>
            <a:ext cx="173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Signal2 Layer </a:t>
            </a:r>
            <a:endParaRPr lang="zh-CN" altLang="en-US" sz="1200" b="1" dirty="0">
              <a:latin typeface="Cambria Math" panose="02040503050406030204" pitchFamily="18" charset="0"/>
              <a:ea typeface="Arial" charset="0"/>
              <a:cs typeface="Arial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34" y="1070070"/>
            <a:ext cx="1105961" cy="18373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5DA07A-F012-4CD0-91BE-E834E3B74F86}"/>
              </a:ext>
            </a:extLst>
          </p:cNvPr>
          <p:cNvSpPr txBox="1"/>
          <p:nvPr/>
        </p:nvSpPr>
        <p:spPr>
          <a:xfrm>
            <a:off x="1774298" y="3043028"/>
            <a:ext cx="4037385" cy="32932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 meet time resolution requirement of signals:</a:t>
            </a: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Equal length(CLK and RXD): </a:t>
            </a:r>
          </a:p>
          <a:p>
            <a:r>
              <a:rPr lang="en-US" altLang="zh-CN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J1-J6,J7-J12 To ensure </a:t>
            </a:r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 isochronism</a:t>
            </a: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1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4" descr="Layer Stackup Wizard &#10;controls &#10;Ignore layer thick-less Z Show layer name &#10;Show stack as referencefroubng/mixed layers &#10;•v NO. Of layers 3 &#10;lhts: nun &#10;Layer spacing : &#10;Trace widål calculations &#10;Selected layer name : &#10;Trace cross section : &#10;Frequency : &#10;Synthesis &#10;Single Ended Nets &#10;Required ZO(01-ms) . &#10;Top ref layer name • &#10;3tm ref layer name : &#10;Font size : &#10;Thickness &#10;—4750 &#10;—a.L5999 &#10;873 &#10;000 &#10;873 &#10;000 &#10;_73999 &#10;000 &#10;000 &#10;ID &#10;IGHz &#10;Differential Nets &#10;Layer Name &#10;top_layer &#10;Dielectric_l &#10;signal_l &#10;Dielectric_2 &#10;dgndl &#10;Dielectric_3 &#10;power &#10;Dielectric_4 &#10;agnd &#10;Dielectric_5 &#10;dgnd2 &#10;Compute width &#10;—port W -de•nent.. &#10;Reset &#10;Apply to al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6154"/>
          <a:stretch/>
        </p:blipFill>
        <p:spPr bwMode="auto">
          <a:xfrm>
            <a:off x="8088040" y="4240601"/>
            <a:ext cx="2192851" cy="19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533278-760A-4065-8CE5-93B5597D59BC}"/>
              </a:ext>
            </a:extLst>
          </p:cNvPr>
          <p:cNvSpPr txBox="1"/>
          <p:nvPr/>
        </p:nvSpPr>
        <p:spPr>
          <a:xfrm>
            <a:off x="6198955" y="4200109"/>
            <a:ext cx="1889085" cy="206210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Both signal layers have upper (Top layer or bottom layer) and lower shielding layers (DGND1 and DGND2) to reduce signal interference</a:t>
            </a:r>
          </a:p>
        </p:txBody>
      </p:sp>
      <p:sp>
        <p:nvSpPr>
          <p:cNvPr id="14" name="矩形 13"/>
          <p:cNvSpPr/>
          <p:nvPr/>
        </p:nvSpPr>
        <p:spPr>
          <a:xfrm>
            <a:off x="1742758" y="985649"/>
            <a:ext cx="4037385" cy="1943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82" y="2266152"/>
            <a:ext cx="1949846" cy="14852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033" y="2245640"/>
            <a:ext cx="1931251" cy="14597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875" y="4145310"/>
            <a:ext cx="1552575" cy="2171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154" y="4123862"/>
            <a:ext cx="15335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0B2B-B9F0-4C03-B8E1-2AB59DC2224C}" type="datetime1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Finalization of CMS ME0 GEB 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BE78CA6-7D55-47E7-99AD-922654108096}" type="slidenum">
              <a:rPr lang="zh-CN" altLang="en-US" smtClean="0"/>
              <a:pPr/>
              <a:t>9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Power distribution system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302" y="1384730"/>
            <a:ext cx="2636317" cy="9144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882AE0B-2C6D-4222-B57E-F845188B63E5}"/>
              </a:ext>
            </a:extLst>
          </p:cNvPr>
          <p:cNvSpPr txBox="1"/>
          <p:nvPr/>
        </p:nvSpPr>
        <p:spPr>
          <a:xfrm>
            <a:off x="353605" y="2582088"/>
            <a:ext cx="8222041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GEB distribute the voltage from FEAST to VFAT and OH board through </a:t>
            </a:r>
            <a:r>
              <a:rPr lang="en-US" altLang="zh-CN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vias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power plane.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 addition, grounding operation is achieved through the 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DGND and AGND 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planes.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A35DF9-CE8D-4755-A83B-DD5F8BB60276}"/>
              </a:ext>
            </a:extLst>
          </p:cNvPr>
          <p:cNvSpPr txBox="1"/>
          <p:nvPr/>
        </p:nvSpPr>
        <p:spPr>
          <a:xfrm>
            <a:off x="852077" y="5845933"/>
            <a:ext cx="357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 colors show different power supply areas and link to different FEAST</a:t>
            </a:r>
            <a:endParaRPr lang="zh-CN" altLang="en-US" sz="1400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353605" y="1008524"/>
            <a:ext cx="4804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Chip of VFAT and OH requires a different FEAST power supply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3 FEASTs provides 3 voltages to the corresponding chips of VFAT and OH board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4269070" y="1672674"/>
            <a:ext cx="12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FEAST</a:t>
            </a:r>
            <a:endParaRPr lang="zh-CN" altLang="en-US" sz="16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5485A05-447A-40C6-9BCD-04632830BABB}"/>
              </a:ext>
            </a:extLst>
          </p:cNvPr>
          <p:cNvSpPr txBox="1"/>
          <p:nvPr/>
        </p:nvSpPr>
        <p:spPr>
          <a:xfrm>
            <a:off x="7881460" y="3977448"/>
            <a:ext cx="4005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Prevent voltage loss:</a:t>
            </a: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(1) The thickness of the power supply layer is </a:t>
            </a:r>
            <a:r>
              <a:rPr lang="en-US" altLang="zh-CN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1oz</a:t>
            </a:r>
            <a:endParaRPr lang="en-US" altLang="zh-CN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(2) For high current power supply, we provide large area power plane</a:t>
            </a:r>
          </a:p>
        </p:txBody>
      </p:sp>
      <p:cxnSp>
        <p:nvCxnSpPr>
          <p:cNvPr id="21" name="直接箭头连接符 20"/>
          <p:cNvCxnSpPr>
            <a:stCxn id="19" idx="3"/>
            <a:endCxn id="15" idx="1"/>
          </p:cNvCxnSpPr>
          <p:nvPr/>
        </p:nvCxnSpPr>
        <p:spPr>
          <a:xfrm>
            <a:off x="5531624" y="1841951"/>
            <a:ext cx="1031678" cy="0"/>
          </a:xfrm>
          <a:prstGeom prst="straightConnector1">
            <a:avLst/>
          </a:prstGeom>
          <a:ln w="28575">
            <a:solidFill>
              <a:srgbClr val="FFC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30" y="1384730"/>
            <a:ext cx="2522598" cy="9144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/>
          <a:srcRect l="389" t="8426" r="49788" b="7302"/>
          <a:stretch/>
        </p:blipFill>
        <p:spPr>
          <a:xfrm>
            <a:off x="2477056" y="3850824"/>
            <a:ext cx="1987569" cy="20383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/>
          <a:srcRect l="55228" r="549"/>
          <a:stretch/>
        </p:blipFill>
        <p:spPr>
          <a:xfrm>
            <a:off x="4536190" y="3700791"/>
            <a:ext cx="1720291" cy="23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3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9866</TotalTime>
  <Words>1999</Words>
  <Application>Microsoft Macintosh PowerPoint</Application>
  <PresentationFormat>宽屏</PresentationFormat>
  <Paragraphs>319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等线 Light</vt:lpstr>
      <vt:lpstr>Arial</vt:lpstr>
      <vt:lpstr>Cambria Math</vt:lpstr>
      <vt:lpstr>Times New Roman</vt:lpstr>
      <vt:lpstr>Wingdings</vt:lpstr>
      <vt:lpstr>Office 主题​​</vt:lpstr>
      <vt:lpstr>PowerPoint 演示文稿</vt:lpstr>
      <vt:lpstr>Outline</vt:lpstr>
      <vt:lpstr>Introduction of CMS ME0 GEB</vt:lpstr>
      <vt:lpstr>Requirements of ME0 GEB</vt:lpstr>
      <vt:lpstr>Design of CMS ME0 GEB</vt:lpstr>
      <vt:lpstr>Stacks of GEB board</vt:lpstr>
      <vt:lpstr>Characteristic impedance and routing</vt:lpstr>
      <vt:lpstr>Signal</vt:lpstr>
      <vt:lpstr>Power distribution system</vt:lpstr>
      <vt:lpstr>Power monitor</vt:lpstr>
      <vt:lpstr>Grounding system and shielding system</vt:lpstr>
      <vt:lpstr>Cooling system and temperature measurement</vt:lpstr>
      <vt:lpstr>Fiber routing</vt:lpstr>
      <vt:lpstr>Production site of ME0 GEB</vt:lpstr>
      <vt:lpstr>Production and QC test of ME0 GEB</vt:lpstr>
      <vt:lpstr>Power module test</vt:lpstr>
      <vt:lpstr>Signal Connectivity Test: FPGA-computer based device</vt:lpstr>
      <vt:lpstr>Characteristic Impedance test</vt:lpstr>
      <vt:lpstr>Mechanical Compatibility &amp; Flying Probe Test</vt:lpstr>
      <vt:lpstr>Test At UCLA and FIT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lizhe15@mails.tsinghua.edu.cn</dc:creator>
  <cp:lastModifiedBy>zhe li</cp:lastModifiedBy>
  <cp:revision>226</cp:revision>
  <dcterms:created xsi:type="dcterms:W3CDTF">2023-06-21T06:17:26Z</dcterms:created>
  <dcterms:modified xsi:type="dcterms:W3CDTF">2024-11-13T13:34:58Z</dcterms:modified>
</cp:coreProperties>
</file>