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348" r:id="rId3"/>
    <p:sldId id="360" r:id="rId4"/>
    <p:sldId id="272" r:id="rId5"/>
    <p:sldId id="352" r:id="rId6"/>
    <p:sldId id="355" r:id="rId7"/>
    <p:sldId id="359" r:id="rId8"/>
    <p:sldId id="361" r:id="rId9"/>
    <p:sldId id="357" r:id="rId10"/>
    <p:sldId id="377" r:id="rId11"/>
    <p:sldId id="365" r:id="rId12"/>
    <p:sldId id="364" r:id="rId13"/>
    <p:sldId id="362" r:id="rId14"/>
    <p:sldId id="366" r:id="rId15"/>
    <p:sldId id="367" r:id="rId16"/>
    <p:sldId id="350" r:id="rId17"/>
    <p:sldId id="351" r:id="rId18"/>
    <p:sldId id="369" r:id="rId19"/>
    <p:sldId id="371" r:id="rId20"/>
    <p:sldId id="372" r:id="rId21"/>
    <p:sldId id="374" r:id="rId22"/>
    <p:sldId id="332" r:id="rId23"/>
    <p:sldId id="375" r:id="rId24"/>
    <p:sldId id="376" r:id="rId25"/>
    <p:sldId id="3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16" autoAdjust="0"/>
    <p:restoredTop sz="96176"/>
  </p:normalViewPr>
  <p:slideViewPr>
    <p:cSldViewPr snapToGrid="0">
      <p:cViewPr>
        <p:scale>
          <a:sx n="90" d="100"/>
          <a:sy n="90" d="100"/>
        </p:scale>
        <p:origin x="1536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2A3CAFB3-1D3E-3684-2F9C-37DB0686C1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2AE7DE-4F76-1CB9-39B8-7B6692D41E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E1BE6C-5A4C-E744-BA2D-90DC3BD478F8}" type="datetimeFigureOut">
              <a:rPr kumimoji="1" lang="zh-CN" altLang="en-US" smtClean="0">
                <a:latin typeface="Gill Sans" panose="020B0502020104020203" pitchFamily="34" charset="-79"/>
              </a:rPr>
              <a:t>2024/11/4</a:t>
            </a:fld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9AD199F-1E50-5702-C9ED-CC5AE5112E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" altLang="zh-CN" dirty="0">
                <a:latin typeface="Gill Sans" panose="020B0502020104020203" pitchFamily="34" charset="-79"/>
              </a:rPr>
              <a:t>Han Wang, IHEP</a:t>
            </a:r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15F4C4E-1C9A-D597-83B1-22AD61F93B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CF6AC-9474-1E4F-92FD-E57055864B70}" type="slidenum">
              <a:rPr kumimoji="1" lang="zh-CN" altLang="en-US" smtClean="0">
                <a:latin typeface="Gill Sans" panose="020B0502020104020203" pitchFamily="34" charset="-79"/>
              </a:rPr>
              <a:t>‹#›</a:t>
            </a:fld>
            <a:endParaRPr kumimoji="1" lang="zh-CN" altLang="en-US" dirty="0">
              <a:latin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586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Gill Sans" panose="020B0502020104020203" pitchFamily="34" charset="-79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Gill Sans" panose="020B0502020104020203" pitchFamily="34" charset="-79"/>
              </a:defRPr>
            </a:lvl1pPr>
          </a:lstStyle>
          <a:p>
            <a:fld id="{3034F664-0B74-BD44-935D-F7DC9E8B443A}" type="datetimeFigureOut">
              <a:rPr kumimoji="1" lang="zh-CN" altLang="en-US" smtClean="0"/>
              <a:pPr/>
              <a:t>2024/11/4</a:t>
            </a:fld>
            <a:endParaRPr kumimoji="1"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dirty="0"/>
              <a:t>单击此处编辑母版文本样式</a:t>
            </a:r>
          </a:p>
          <a:p>
            <a:pPr lvl="1"/>
            <a:r>
              <a:rPr kumimoji="1" lang="zh-CN" altLang="en-US" dirty="0"/>
              <a:t>二级</a:t>
            </a:r>
          </a:p>
          <a:p>
            <a:pPr lvl="2"/>
            <a:r>
              <a:rPr kumimoji="1" lang="zh-CN" altLang="en-US" dirty="0"/>
              <a:t>三级</a:t>
            </a:r>
          </a:p>
          <a:p>
            <a:pPr lvl="3"/>
            <a:r>
              <a:rPr kumimoji="1" lang="zh-CN" altLang="en-US" dirty="0"/>
              <a:t>四级</a:t>
            </a:r>
          </a:p>
          <a:p>
            <a:pPr lvl="4"/>
            <a:r>
              <a:rPr kumimoji="1"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Gill Sans" panose="020B0502020104020203" pitchFamily="34" charset="-79"/>
              </a:defRPr>
            </a:lvl1pPr>
          </a:lstStyle>
          <a:p>
            <a:r>
              <a:rPr kumimoji="1" lang="en" altLang="zh-CN" dirty="0"/>
              <a:t>Han Wang, IHEP</a:t>
            </a:r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Gill Sans" panose="020B0502020104020203" pitchFamily="34" charset="-79"/>
              </a:defRPr>
            </a:lvl1pPr>
          </a:lstStyle>
          <a:p>
            <a:fld id="{2A532DED-D29C-414B-A450-67D0F9024B05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83644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Gill Sans" panose="020B0502020104020203" pitchFamily="34" charset="-79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7428D1-4268-4076-B652-58BDB0E3BD7A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167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96B238-3FE4-4DC5-B61C-FEF6DC76C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31916C-9655-4E99-8838-F2F7E05AF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8C35D-5C00-4912-9EDF-46BF4CE0DF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85400" y="6492875"/>
            <a:ext cx="965200" cy="369332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7104F-0F24-4A50-9546-79E140BB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260600" cy="365125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49623E-CE72-4B70-B9AF-AE6DD17FC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8600" y="6492875"/>
            <a:ext cx="533400" cy="365125"/>
          </a:xfrm>
        </p:spPr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764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F146C2-7577-4CD4-A849-D39AE826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88410C-4537-4330-8B70-4A6229480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A44AE7-AC05-4741-8DCE-4925CD1D5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2C7805-E4A1-4945-96E7-EBB2C45B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79888C-1E8C-428E-8629-F7B9E374D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892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74EA207-7811-4E51-AD0D-5514073946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700608-DC92-420E-B85B-987F3DC1C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550D4E-ECF5-4556-A130-87A6827E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DE0CC3-C4B5-4C9F-A9AF-F3DDF63FB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AD1F59-926D-4145-ADAB-2CFE3B0BC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655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90498D-6F95-4DBB-9D45-D2BBB3E0C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556DE2-7B6C-4DA4-99EE-176C6859D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D53EB-4273-467A-BA66-D3B4C7AD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827A7E-6B96-4D34-8DD1-31B626AC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3D709B-D237-4A73-B1D0-39D3BEC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29783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4C482E-DC78-4AEE-9A8C-59B59FBF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45C6F8-FDC9-4EDA-8FF1-5CF6575F7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0DBB1C-3DBB-42E2-B203-1C603CAE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C17A87-4734-48C7-A94A-BC9018430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323853-07EB-4C98-8F70-AC9464A1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233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627BFF-AA1C-4CF3-90A3-75B86DA0D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A8DC34-620A-4FE7-ACEE-8537F9A8D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F1CD3D-5326-4A4C-B07D-DFAAADFA2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0F135-F373-4069-93CA-6952F5EFC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B3E1B7F-D984-4B76-9D9C-AE08C4D3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71631F-A45D-4123-A288-C50D9B686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240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BC3863-F489-401C-9470-A72D27490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778C5F-60CF-4663-848D-35780AB76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B966FD8-4961-4C7B-8E4D-A7C32013C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6E9FC68-B67F-4CF3-B4E2-4D8A5528B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2090A4-1B19-48A9-8506-15ABBBC5E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C7BCA39-4EE3-4871-AFC4-7E34A996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F15862-ADA8-4660-B89D-CE8DE386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3CDC7B5-6D71-49C9-8145-1E67B1E5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19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7B9CB9-9B6E-4129-A6AB-501958566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AFFD4A-3C8D-4A5C-A0F9-9B31073A0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619EC7-12F5-494A-A427-0BEABEC3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F30B65-72E8-43E1-9F60-82138E82A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9680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B18448-636C-4C87-BDD7-3933BDB7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77300" y="6492873"/>
            <a:ext cx="2743200" cy="365125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5E8859-C485-4313-B3B9-85820A758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4"/>
            <a:ext cx="2374900" cy="365125"/>
          </a:xfrm>
        </p:spPr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CD37EC-C6E7-4FCC-B995-47D7BC534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20500" y="6492875"/>
            <a:ext cx="571500" cy="365125"/>
          </a:xfrm>
        </p:spPr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99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53A52F-76F1-4F4E-AA22-FD5CA94C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FBECB6-8B89-4C8C-B1C8-B0C1895C5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/>
            </a:lvl1pPr>
            <a:lvl2pPr>
              <a:defRPr sz="2800" b="0" i="0"/>
            </a:lvl2pPr>
            <a:lvl3pPr>
              <a:defRPr sz="2400" b="0" i="0"/>
            </a:lvl3pPr>
            <a:lvl4pPr>
              <a:defRPr sz="2000" b="0" i="0"/>
            </a:lvl4pPr>
            <a:lvl5pPr>
              <a:defRPr sz="2000" b="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73911B-F1B0-43AD-8152-E90A5B14A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0C4C77-0434-43C9-8A8E-50FAEA26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2F12064-3475-48A7-AB63-69C203984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603630-F691-4E48-BAEB-123E5A4B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917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C853D1-04FD-4D84-A391-F32166C9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BE6BDC-5A5A-4B7C-B9C0-9F966FE2C3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7113DB-5F76-439A-87B6-8FA2B3DD5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2E637C-953B-4F2C-8209-5878192D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2D6CCD-60CE-4929-836B-22F057E2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D147D1-7B88-4296-BAA0-E44FCF9C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9807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5C9E6A-B747-41D4-8306-122DF2B46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245F1D5-F020-4E1B-A54A-7E821004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09C889-FA93-4DD4-996E-462F678FF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ill Sans" panose="020B0502020104020203" pitchFamily="34" charset="-79"/>
              </a:defRPr>
            </a:lvl1pPr>
          </a:lstStyle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5C2D7B-E32E-4C0D-AE66-8ADF295BDC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ill Sans" panose="020B0502020104020203" pitchFamily="34" charset="-79"/>
              </a:defRPr>
            </a:lvl1pPr>
          </a:lstStyle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37F34E-70DC-469A-8A9D-E7F7394D7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Gill Sans" panose="020B0502020104020203" pitchFamily="34" charset="-79"/>
              </a:defRPr>
            </a:lvl1pPr>
          </a:lstStyle>
          <a:p>
            <a:fld id="{207570E5-9088-4EBE-AEEC-16EDC96B65B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21199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" panose="020B0502020104020203" pitchFamily="34" charset="-79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F047D9-FA7C-4C7E-9F35-607612041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81720"/>
            <a:ext cx="12058650" cy="1230891"/>
          </a:xfrm>
        </p:spPr>
        <p:txBody>
          <a:bodyPr/>
          <a:lstStyle/>
          <a:p>
            <a:r>
              <a:rPr lang="zh-CN" altLang="en-US" b="1" dirty="0"/>
              <a:t> </a:t>
            </a:r>
            <a:r>
              <a:rPr lang="en-US" altLang="zh-CN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R&amp;D and production</a:t>
            </a:r>
            <a:endParaRPr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C97F88B9-9E4A-37E5-5F8F-043BD248C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39286"/>
            <a:ext cx="9144000" cy="205358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Han Wang (IHEP)</a:t>
            </a:r>
          </a:p>
          <a:p>
            <a:r>
              <a:rPr kumimoji="1" lang="en-US" altLang="zh-CN" dirty="0"/>
              <a:t>On behalf of Chinese </a:t>
            </a:r>
            <a:r>
              <a:rPr kumimoji="1" lang="en-US" altLang="zh-CN" dirty="0" err="1"/>
              <a:t>HGCal</a:t>
            </a:r>
            <a:r>
              <a:rPr kumimoji="1" lang="en-US" altLang="zh-CN" dirty="0"/>
              <a:t> Group</a:t>
            </a:r>
          </a:p>
          <a:p>
            <a:r>
              <a:rPr kumimoji="1" lang="en-US" altLang="zh-CN" dirty="0"/>
              <a:t>November 15,2024</a:t>
            </a:r>
          </a:p>
          <a:p>
            <a:r>
              <a:rPr kumimoji="1" lang="en-US" altLang="zh-CN" dirty="0"/>
              <a:t>CLHCP 2024, Qingdao</a:t>
            </a:r>
          </a:p>
          <a:p>
            <a:endParaRPr kumimoji="1" lang="zh-CN" altLang="en-US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CE62A86-7D9F-5854-2212-1AAC07C09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983" y="37767"/>
            <a:ext cx="1580018" cy="1580018"/>
          </a:xfrm>
          <a:prstGeom prst="rect">
            <a:avLst/>
          </a:prstGeom>
        </p:spPr>
      </p:pic>
      <p:pic>
        <p:nvPicPr>
          <p:cNvPr id="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5662" cy="164952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575DB743-F50E-C372-0092-120DBF31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A4F43189-9005-0BC3-E03F-230115269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pic>
        <p:nvPicPr>
          <p:cNvPr id="15" name="Graphic 4">
            <a:extLst>
              <a:ext uri="{FF2B5EF4-FFF2-40B4-BE49-F238E27FC236}">
                <a16:creationId xmlns:a16="http://schemas.microsoft.com/office/drawing/2014/main" id="{14DE0847-991E-0DEB-A911-CDFD6E148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7083" y="18881"/>
            <a:ext cx="1580018" cy="1643643"/>
          </a:xfrm>
          <a:prstGeom prst="rect">
            <a:avLst/>
          </a:prstGeom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C2240E92-15BF-2BC7-D0BA-1AF03C19B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522" y="37766"/>
            <a:ext cx="1643643" cy="164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A99A52FE-82F9-5AF1-D193-D291575C0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586" y="56648"/>
            <a:ext cx="1605877" cy="1605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F5E40B48-7DCF-A791-28A7-CCB8AAD3D7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30" t="7030" r="21836" b="6349"/>
          <a:stretch/>
        </p:blipFill>
        <p:spPr>
          <a:xfrm>
            <a:off x="8514196" y="37766"/>
            <a:ext cx="1623053" cy="16058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4115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CE5A5-51A7-5001-28E9-6793B02D4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9C992C-81DD-CB5A-A91B-8C5C71F2881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Peel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A3CB1543-0D07-4A49-D3E5-B06EF4DA1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CEC9DFDE-3ADE-00F1-28DF-63F88B562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59AA56-94D9-3947-86D4-90ECDA101939}"/>
              </a:ext>
            </a:extLst>
          </p:cNvPr>
          <p:cNvSpPr txBox="1"/>
          <p:nvPr/>
        </p:nvSpPr>
        <p:spPr>
          <a:xfrm>
            <a:off x="526505" y="588786"/>
            <a:ext cx="1044269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Motivation: evaluate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whether irradiation caused significant degradation to adhesive.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Using mechanical testing machine, test adhesive performance of 2</a:t>
            </a:r>
            <a:r>
              <a:rPr kumimoji="1" lang="en-US" altLang="zh-CN" sz="20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nd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layer glue.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Sample: unirradiated reference sample, irradiated by 0.5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1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2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samples.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Results: samples showed a steady decline in peel strength with the increase in accumulated doses. 2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sample showed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significant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peeling after test.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Although irradiation can affect peel strength, the test results meet the requirements(glue specifications:  &lt; 0.5 N/mm when irradiation dose = 2</a:t>
            </a:r>
            <a:r>
              <a:rPr kumimoji="1" lang="zh-CN" altLang="en-US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20208E4-CEE6-E553-EDD4-CBEF22F3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55" y="3406892"/>
            <a:ext cx="6480496" cy="286232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89A455D-9FB9-CFC4-7390-B03998CAF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99" y="3007736"/>
            <a:ext cx="2996775" cy="3485139"/>
          </a:xfrm>
          <a:prstGeom prst="rect">
            <a:avLst/>
          </a:prstGeom>
        </p:spPr>
      </p:pic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FBB2AE66-F0ED-8596-3BBB-E3778755169A}"/>
              </a:ext>
            </a:extLst>
          </p:cNvPr>
          <p:cNvCxnSpPr/>
          <p:nvPr/>
        </p:nvCxnSpPr>
        <p:spPr>
          <a:xfrm>
            <a:off x="900113" y="5157788"/>
            <a:ext cx="5821138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2B4244CB-26B1-7417-F727-C58F5ABF4EA4}"/>
              </a:ext>
            </a:extLst>
          </p:cNvPr>
          <p:cNvSpPr txBox="1"/>
          <p:nvPr/>
        </p:nvSpPr>
        <p:spPr>
          <a:xfrm>
            <a:off x="6711195" y="4973122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Glue specs</a:t>
            </a:r>
          </a:p>
        </p:txBody>
      </p:sp>
      <p:sp>
        <p:nvSpPr>
          <p:cNvPr id="31" name="灯片编号占位符 30">
            <a:extLst>
              <a:ext uri="{FF2B5EF4-FFF2-40B4-BE49-F238E27FC236}">
                <a16:creationId xmlns:a16="http://schemas.microsoft.com/office/drawing/2014/main" id="{7764D6F4-961B-E442-281E-DB201BAD2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9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0368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9A9F5-B65E-42B6-D6BB-B67A145F9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6AA13F-BFEA-06A2-C012-35C47F2E43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Mechanics study</a:t>
            </a:r>
            <a:endParaRPr kumimoji="1" lang="en-US" altLang="zh-C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6BDB92B8-6742-CF58-40CE-4EEDFD32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86FD7AB-F81E-2E31-92A4-C8E0A7D0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C5EBA7-9D88-552D-BEB6-151726C13931}"/>
              </a:ext>
            </a:extLst>
          </p:cNvPr>
          <p:cNvSpPr txBox="1"/>
          <p:nvPr/>
        </p:nvSpPr>
        <p:spPr>
          <a:xfrm>
            <a:off x="887104" y="850541"/>
            <a:ext cx="99628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Motivation: when module cool down from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room temperature to -35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°𝐶, stress is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generated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 Silicon sensor.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Silicon Yield stress </a:t>
            </a:r>
            <a:r>
              <a:rPr lang="en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~ 350 MPa</a:t>
            </a:r>
            <a:r>
              <a:rPr lang="en" altLang="zh-CN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 </a:t>
            </a:r>
            <a:r>
              <a:rPr lang="en" altLang="zh-CN" sz="2000" dirty="0" err="1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" altLang="zh-CN" sz="2000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baseplate’s</a:t>
            </a:r>
            <a:r>
              <a:rPr lang="en" altLang="zh-CN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Si max stress is </a:t>
            </a: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84 MPa</a:t>
            </a:r>
            <a:r>
              <a:rPr lang="en" altLang="zh-CN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, so it’s safety</a:t>
            </a:r>
            <a:r>
              <a:rPr lang="zh-CN" altLang="en-US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in simulation.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In the temperature cycling tests conducted by NTU and KIT so far, no module damage has been found.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" altLang="zh-CN" sz="2000" dirty="0">
              <a:solidFill>
                <a:srgbClr val="000000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" altLang="zh-CN" sz="2000" dirty="0">
              <a:solidFill>
                <a:srgbClr val="000000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zh-CN" altLang="en-U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64A982-EFB7-6BDE-EFB3-E44193E87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01" y="3548998"/>
            <a:ext cx="2004195" cy="2780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7F95DE7-C719-4F3C-F933-FFCE0EC5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5" y="3114538"/>
            <a:ext cx="3234976" cy="151135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F0C1464-6F6E-D53D-4006-DAA90E8E6A37}"/>
              </a:ext>
            </a:extLst>
          </p:cNvPr>
          <p:cNvSpPr txBox="1"/>
          <p:nvPr/>
        </p:nvSpPr>
        <p:spPr>
          <a:xfrm>
            <a:off x="448975" y="2994887"/>
            <a:ext cx="2464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Complete</a:t>
            </a:r>
            <a:r>
              <a:rPr kumimoji="1"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module: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9BB362D-17A9-CDAE-0C47-2501DA924769}"/>
              </a:ext>
            </a:extLst>
          </p:cNvPr>
          <p:cNvSpPr txBox="1"/>
          <p:nvPr/>
        </p:nvSpPr>
        <p:spPr>
          <a:xfrm>
            <a:off x="5793498" y="2700548"/>
            <a:ext cx="214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Material properties: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CDD551A-95CF-5008-BD00-95288BCA904E}"/>
              </a:ext>
            </a:extLst>
          </p:cNvPr>
          <p:cNvSpPr txBox="1"/>
          <p:nvPr/>
        </p:nvSpPr>
        <p:spPr>
          <a:xfrm>
            <a:off x="5868536" y="4754677"/>
            <a:ext cx="214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Simulation results:</a:t>
            </a: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D91D291-7B47-FFA0-619D-6FB02A810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798" y="5168667"/>
            <a:ext cx="7772400" cy="1232742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CB86F02F-6E10-F39E-4A1F-A930A5F23CA1}"/>
              </a:ext>
            </a:extLst>
          </p:cNvPr>
          <p:cNvSpPr/>
          <p:nvPr/>
        </p:nvSpPr>
        <p:spPr>
          <a:xfrm>
            <a:off x="7591998" y="5124009"/>
            <a:ext cx="1294827" cy="12774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8" name="灯片编号占位符 27">
            <a:extLst>
              <a:ext uri="{FF2B5EF4-FFF2-40B4-BE49-F238E27FC236}">
                <a16:creationId xmlns:a16="http://schemas.microsoft.com/office/drawing/2014/main" id="{D73A0BCC-AAF4-BF50-4AC9-26A6D984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10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9937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5C284-7BCB-3A29-5FBD-C3EF60EF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7D443-24FC-4656-FC09-4DB2F1FEAC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Heat flow study</a:t>
            </a:r>
            <a:endParaRPr kumimoji="1" lang="en-US" altLang="zh-C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05754FD0-7B5F-FA71-9D03-E951D315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74038CC-66D6-AA66-BDF5-DB7210C6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21C997-4818-9172-B660-63DF575D75BC}"/>
              </a:ext>
            </a:extLst>
          </p:cNvPr>
          <p:cNvSpPr txBox="1"/>
          <p:nvPr/>
        </p:nvSpPr>
        <p:spPr>
          <a:xfrm>
            <a:off x="56486" y="1534764"/>
            <a:ext cx="440822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Steady state thermal simulation of heat flow through the module.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Determine sensor temperature and temperature gradient, using different airgaps and materials.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Better flatness, smaller airgap, temperature distribution more uniform.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All cases’ max/min temperature and temperature gradient performed well. It will not cause damage to the Silicon</a:t>
            </a:r>
            <a:r>
              <a:rPr kumimoji="1" lang="zh-CN" altLang="en-US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sensor.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E2A0FE0-33E6-8CB6-BA9E-4B89563AB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64" y="414339"/>
            <a:ext cx="7307856" cy="20054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BE96A11-83B6-285C-909C-5341630D1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110" y="2480743"/>
            <a:ext cx="7456890" cy="3622566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9DB7029-0E21-8717-4F56-083BAD5E3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11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2358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4E793-7AA6-5CCA-0D78-9C9C159E1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656CBDE0-21AF-1EC3-3A0B-1AF984721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0C76076A-FFD1-0BF7-1B5E-262A53D4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20C1E3A-5BA6-D486-5329-4B3A3DFA78B0}"/>
              </a:ext>
            </a:extLst>
          </p:cNvPr>
          <p:cNvSpPr txBox="1"/>
          <p:nvPr/>
        </p:nvSpPr>
        <p:spPr>
          <a:xfrm>
            <a:off x="494732" y="2721114"/>
            <a:ext cx="11163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Future</a:t>
            </a:r>
            <a:r>
              <a:rPr lang="zh-CN" altLang="en-US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lang="zh-CN" altLang="en-US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</a:t>
            </a:r>
            <a:endParaRPr lang="en" altLang="zh-CN" sz="4000" dirty="0">
              <a:solidFill>
                <a:srgbClr val="0E0E0E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3382B-67C7-CEC7-E27E-FC592283E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529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1BE51-E5E8-851F-F545-341ED74AB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D4FD3F-EFB6-BD7D-C463-B7C738EECAA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kumimoji="1" lang="zh-CN" altLang="en-US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 &amp; contract status</a:t>
            </a:r>
            <a:endParaRPr kumimoji="1" lang="en-US" altLang="zh-C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805D435D-9097-2E84-08E9-2AAAD203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2D72C3EF-E30F-DCCF-8CAC-693736D6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0F9D1C5-245D-CDB2-CAD6-699951A559C4}"/>
              </a:ext>
            </a:extLst>
          </p:cNvPr>
          <p:cNvSpPr txBox="1"/>
          <p:nvPr/>
        </p:nvSpPr>
        <p:spPr>
          <a:xfrm>
            <a:off x="193040" y="4059334"/>
            <a:ext cx="6250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IHEP industrial production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capacity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：</a:t>
            </a: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~4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months producing 4000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6~8 months producing 17000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Most of the </a:t>
            </a:r>
            <a:r>
              <a:rPr lang="en" altLang="zh-CN" sz="2000" dirty="0" err="1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baseplates(~90%) will be produced using the IHEP method.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0C6F4AB-1F93-EF8B-4880-5FF4AB88496F}"/>
              </a:ext>
            </a:extLst>
          </p:cNvPr>
          <p:cNvSpPr txBox="1"/>
          <p:nvPr/>
        </p:nvSpPr>
        <p:spPr>
          <a:xfrm>
            <a:off x="193040" y="1046788"/>
            <a:ext cx="61366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kumimoji="1" lang="zh-CN" alt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plan(tentative):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IHEP: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Industrial production, including lamination.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~13k full-pattern pieces.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time: ~230 days.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KIT: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Machining of remaining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partials.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~1.5k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partials.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Lamination of all partial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D6FF25B-3821-CC3D-632E-052A90517FB6}"/>
              </a:ext>
            </a:extLst>
          </p:cNvPr>
          <p:cNvSpPr txBox="1"/>
          <p:nvPr/>
        </p:nvSpPr>
        <p:spPr>
          <a:xfrm>
            <a:off x="6329680" y="1169898"/>
            <a:ext cx="58623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Contract status: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CERN’s K-contract: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CERN’s K-contract has been signed.</a:t>
            </a:r>
          </a:p>
          <a:p>
            <a:pPr marL="342900" indent="-34290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Industrial production contract: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The production contract with the factory is in the process of being signed.</a:t>
            </a: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C1D34EF9-6D79-E242-E9AA-5B220A42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13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93174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3E29-6C54-EB15-55C5-E16E5E391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49D89163-CC1F-0AA2-1EF8-E84019C0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55B4943B-2D3C-FCF8-E66C-3658F6704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54BFC1B-6CD4-43C1-350F-03AF8AFC51C7}"/>
              </a:ext>
            </a:extLst>
          </p:cNvPr>
          <p:cNvSpPr txBox="1"/>
          <p:nvPr/>
        </p:nvSpPr>
        <p:spPr>
          <a:xfrm>
            <a:off x="494732" y="2721114"/>
            <a:ext cx="11163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Summary</a:t>
            </a:r>
            <a:endParaRPr lang="en" altLang="zh-CN" sz="4000" dirty="0">
              <a:solidFill>
                <a:srgbClr val="0E0E0E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61EC03-05ED-0B3B-46AA-4978DC8D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14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78860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D08CE-7FE9-E787-54BC-9B2ADEC2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16B2DDDE-A085-F8E4-8041-D2C9DC760340}"/>
              </a:ext>
            </a:extLst>
          </p:cNvPr>
          <p:cNvSpPr txBox="1"/>
          <p:nvPr/>
        </p:nvSpPr>
        <p:spPr>
          <a:xfrm>
            <a:off x="0" y="0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Summary</a:t>
            </a:r>
            <a:endParaRPr kumimoji="1" lang="zh-CN" altLang="en-US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AA10F9D8-5A05-C323-EF40-9347E2882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1142797"/>
            <a:ext cx="10285413" cy="46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6858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algn="just">
              <a:lnSpc>
                <a:spcPct val="100000"/>
              </a:lnSpc>
              <a:spcBef>
                <a:spcPts val="760"/>
              </a:spcBef>
              <a:buFont typeface="Wingdings" charset="2"/>
              <a:buChar char="q"/>
              <a:defRPr/>
            </a:pPr>
            <a:r>
              <a:rPr kumimoji="1" lang="en-US" altLang="zh-CN" sz="24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4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 introduction &amp; production status: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2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Kapton assembly process : IHEP,KIT.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So far, IHEP has produced the most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 used for module assembly and testing.</a:t>
            </a:r>
          </a:p>
          <a:p>
            <a:pPr marL="342900" lvl="1" indent="-342900" algn="just">
              <a:lnSpc>
                <a:spcPct val="100000"/>
              </a:lnSpc>
              <a:spcBef>
                <a:spcPts val="760"/>
              </a:spcBef>
              <a:buFont typeface="Wingdings" charset="2"/>
              <a:buChar char="q"/>
              <a:defRPr/>
            </a:pPr>
            <a:r>
              <a:rPr kumimoji="1" lang="en-US" altLang="zh-CN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Irradiation test, Mechanics study, Heat flow study &amp; peel test:</a:t>
            </a:r>
            <a:endParaRPr lang="en-US" altLang="zh-CN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Irradiation test: No delamination observed.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Peel test: test results satisfy our requirements.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Mechanics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study: Silicon Yield stress ~ 350 MPa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baseplate’s Si max stress is 84 MPa , it’s safety for Silicon sensor.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Heat flow study: Heat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flow and temperature gradient perform well, it will not cause damage to the Silicon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sensor.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IHEP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 have passed all tests so far.</a:t>
            </a:r>
          </a:p>
          <a:p>
            <a:pPr marL="342900" lvl="1" indent="-342900" algn="just">
              <a:lnSpc>
                <a:spcPct val="100000"/>
              </a:lnSpc>
              <a:spcBef>
                <a:spcPts val="760"/>
              </a:spcBef>
              <a:buFont typeface="Wingdings" charset="2"/>
              <a:buChar char="q"/>
              <a:defRPr/>
            </a:pPr>
            <a:r>
              <a:rPr lang="en-US" altLang="zh-CN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</a:rPr>
              <a:t>Future production plan: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IHEP will produce most of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baseplates(~90%).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CERN’s K-contract and industrial production contract is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 the process of being signed.</a:t>
            </a: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</p:txBody>
      </p:sp>
      <p:sp>
        <p:nvSpPr>
          <p:cNvPr id="9" name="日期占位符 8">
            <a:extLst>
              <a:ext uri="{FF2B5EF4-FFF2-40B4-BE49-F238E27FC236}">
                <a16:creationId xmlns:a16="http://schemas.microsoft.com/office/drawing/2014/main" id="{CF253C1A-880D-C36D-3AC2-F24DDC1A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D118EE1E-241B-FDD2-9E95-545393DD5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9FA5CC-BCBB-3B4E-3FEE-7FA95B4E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15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94335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9D26-F608-C405-067D-2748088A1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1D4C853F-BD26-63D6-F9C0-C66B63BCB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A45835E3-0B3C-45CC-E770-503B36C8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63388BD-8A67-0203-E1E6-DCF4C70DC30B}"/>
              </a:ext>
            </a:extLst>
          </p:cNvPr>
          <p:cNvSpPr txBox="1"/>
          <p:nvPr/>
        </p:nvSpPr>
        <p:spPr>
          <a:xfrm>
            <a:off x="3680791" y="2921168"/>
            <a:ext cx="483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>
                <a:latin typeface="Gill Sans" panose="020B0502020104020203" pitchFamily="34" charset="-79"/>
                <a:cs typeface="Gill Sans" panose="020B0502020104020203" pitchFamily="34" charset="-79"/>
              </a:rPr>
              <a:t>Thanks</a:t>
            </a:r>
            <a:endParaRPr kumimoji="1" lang="zh-CN" altLang="en-US" sz="6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73F22F-A376-2518-567C-99E91E58C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16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467346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F2A5D-9A80-C9D6-26E0-FA217E08A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2EE32FD2-FA72-0507-7641-A44CA30E2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91B58CA7-8C33-D06A-84AE-306B5FAB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DF5474C-05B7-CBAD-6A6E-42143498D941}"/>
              </a:ext>
            </a:extLst>
          </p:cNvPr>
          <p:cNvSpPr txBox="1"/>
          <p:nvPr/>
        </p:nvSpPr>
        <p:spPr>
          <a:xfrm>
            <a:off x="3680791" y="2921168"/>
            <a:ext cx="48304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>
                <a:latin typeface="Gill Sans" panose="020B0502020104020203" pitchFamily="34" charset="-79"/>
                <a:cs typeface="Gill Sans" panose="020B0502020104020203" pitchFamily="34" charset="-79"/>
              </a:rPr>
              <a:t>Backup</a:t>
            </a:r>
            <a:endParaRPr kumimoji="1" lang="zh-CN" altLang="en-US" sz="6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8812AC-692E-F560-C91B-2BA7D0278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17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8694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1CD26-EE4B-064D-412E-9FDE3C34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946BF-1F22-70E8-988C-7C34E44E4EA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4469C3D2-DE0F-2327-79C4-EBFA67691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43" y="2315523"/>
            <a:ext cx="6880303" cy="2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6858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Hybrid attachment with 3M F9460PC tape (top image, blue area) and Araldite 2011 epoxy (grey).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Using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PreciFluid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volumetric glue dispenser and our Tracker lab’s 3-axis gantry.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Glue application pattern consists of 2 lines of glue in each cutout, dodecagon following the shape of the tape, and a line in each corner.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After lamination, put in book press overnight to cure.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E4E632DF-A616-01F4-1152-EBA6170F9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5AF5B924-F0AD-DD6C-217A-C816507CA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1A2ACB7-507C-86D5-C386-A434A1340A07}"/>
              </a:ext>
            </a:extLst>
          </p:cNvPr>
          <p:cNvSpPr txBox="1"/>
          <p:nvPr/>
        </p:nvSpPr>
        <p:spPr>
          <a:xfrm>
            <a:off x="92410" y="1038405"/>
            <a:ext cx="4573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KIT Kapton</a:t>
            </a:r>
            <a:r>
              <a:rPr kumimoji="1" lang="zh-CN" alt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assembly process:</a:t>
            </a:r>
            <a:endParaRPr kumimoji="1" lang="zh-CN" altLang="en-US" sz="2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EF84BE-FCEA-158B-4D55-AA2886BBA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0597" y="792623"/>
            <a:ext cx="2760003" cy="5496415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59EEBDD-7466-BF6B-F3AD-5C9D61332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18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9520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9D55C-6857-CEC5-51E2-7C38E0CC3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E743590-3105-F648-9D75-90A852F1A84D}"/>
              </a:ext>
            </a:extLst>
          </p:cNvPr>
          <p:cNvSpPr txBox="1"/>
          <p:nvPr/>
        </p:nvSpPr>
        <p:spPr>
          <a:xfrm>
            <a:off x="0" y="1516296"/>
            <a:ext cx="1170654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kumimoji="1" lang="en-US" altLang="zh-CN" sz="4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 introduction &amp;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  <a:p>
            <a:pPr marL="742950" indent="-742950" algn="l">
              <a:buFont typeface="+mj-lt"/>
              <a:buAutoNum type="arabicPeriod"/>
            </a:pPr>
            <a:endParaRPr kumimoji="1" lang="en-US" altLang="zh-CN" sz="4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742950" indent="-742950">
              <a:buFont typeface="+mj-lt"/>
              <a:buAutoNum type="arabicPeriod"/>
            </a:pP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test, peel test, mechanics study</a:t>
            </a:r>
            <a:r>
              <a:rPr lang="en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and heat flow study for IHEP baseplates</a:t>
            </a:r>
          </a:p>
          <a:p>
            <a:pPr marL="342900" indent="-342900">
              <a:buFont typeface="+mj-lt"/>
              <a:buAutoNum type="arabicPeriod"/>
            </a:pPr>
            <a:endParaRPr lang="en" altLang="zh-CN" sz="4000" dirty="0">
              <a:solidFill>
                <a:srgbClr val="0E0E0E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 </a:t>
            </a:r>
            <a:r>
              <a:rPr lang="en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Future</a:t>
            </a:r>
            <a:r>
              <a:rPr lang="zh-CN" altLang="en-US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lang="zh-CN" altLang="en-US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</a:t>
            </a:r>
            <a:endParaRPr lang="en" altLang="zh-CN" sz="4000" dirty="0">
              <a:solidFill>
                <a:srgbClr val="0E0E0E"/>
              </a:solidFill>
              <a:effectLst/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" altLang="zh-CN" sz="4000" dirty="0">
                <a:solidFill>
                  <a:srgbClr val="0E0E0E"/>
                </a:solidFill>
                <a:effectLst/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endParaRPr kumimoji="1" lang="en-US" altLang="zh-CN" sz="4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endParaRPr kumimoji="1" lang="en-US" altLang="zh-CN" sz="40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endParaRPr lang="en-US" altLang="zh-CN" sz="4000" dirty="0"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+mj-lt"/>
              <a:buAutoNum type="arabicPeriod"/>
            </a:pPr>
            <a:endParaRPr kumimoji="1" lang="zh-CN" altLang="en-US" sz="4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9516595-6689-ACA6-AE97-2209FD4FFB94}"/>
              </a:ext>
            </a:extLst>
          </p:cNvPr>
          <p:cNvSpPr txBox="1"/>
          <p:nvPr/>
        </p:nvSpPr>
        <p:spPr>
          <a:xfrm>
            <a:off x="287383" y="326571"/>
            <a:ext cx="1872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Outline:</a:t>
            </a:r>
            <a:endParaRPr kumimoji="1" lang="zh-CN" altLang="en-US" sz="4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9" name="日期占位符 8">
            <a:extLst>
              <a:ext uri="{FF2B5EF4-FFF2-40B4-BE49-F238E27FC236}">
                <a16:creationId xmlns:a16="http://schemas.microsoft.com/office/drawing/2014/main" id="{DB4DE225-841F-553B-F7CA-F8C2D03B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22AC0A29-2F30-00F2-3E76-1BAA213B6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BA01FE3-6E15-9583-7241-3F3F0193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4349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41396-E698-6A83-7CAB-FE2AA6645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AE267-F846-9B71-4F08-A5BF1B6DD53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8E8A743-EFE8-F693-025D-D305756DA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91" y="1887177"/>
            <a:ext cx="6880303" cy="406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6858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Optional: 50 um 3M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transfertape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+ protection paper for hybrid sensor gluing.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Coverlay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: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Taihong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MHK3025 (100um= 75um PI + 25um glue), made of a polyimide film, one side or both sides of which is coated with a prescribed adhesive and then overlaid with polyimide film.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Bottom layer: Panasonic R-F777 (18 um Cu+50 um PI).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Pure adhesive: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HaynerTaiXing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Electronics HC25 (25um), epoxy adhesive, melts when heated.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" panose="020B0502020104020203" pitchFamily="34" charset="-79"/>
              <a:ea typeface="Times New Roman" charset="0"/>
              <a:cs typeface="Gill Sans" panose="020B0502020104020203" pitchFamily="34" charset="-79"/>
              <a:sym typeface="+mn-ea"/>
            </a:endParaRP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Kapton and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are bonded together through a hot pressing process at a temperature of approximately 180℃.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09BDCAEA-11AE-92DB-82E2-A490010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E758C29D-17B0-52E8-2E80-FE04E4FCF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A3A20FC-1E8A-1C88-6EF5-525A499501B9}"/>
              </a:ext>
            </a:extLst>
          </p:cNvPr>
          <p:cNvSpPr txBox="1"/>
          <p:nvPr/>
        </p:nvSpPr>
        <p:spPr>
          <a:xfrm>
            <a:off x="92410" y="1038405"/>
            <a:ext cx="484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IHEP Kapton</a:t>
            </a:r>
            <a:r>
              <a:rPr kumimoji="1" lang="zh-CN" altLang="en-US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800" dirty="0">
                <a:latin typeface="Gill Sans" panose="020B0502020104020203" pitchFamily="34" charset="-79"/>
                <a:cs typeface="Gill Sans" panose="020B0502020104020203" pitchFamily="34" charset="-79"/>
              </a:rPr>
              <a:t>assembly process :</a:t>
            </a:r>
            <a:endParaRPr kumimoji="1" lang="zh-CN" altLang="en-US" sz="28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A418DE9-2411-98F1-4F3D-D9C8A6C74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190" y="244475"/>
            <a:ext cx="4089400" cy="6248400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20E520-61DC-CB00-F30F-1C861C0C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19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383558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CFD60-0DA6-2EDA-CF0C-E4B0E3B1F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015BB8-6D2B-9B2D-01A5-C6557769945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2</a:t>
            </a:r>
            <a:r>
              <a:rPr kumimoji="1" lang="en-US" altLang="zh-CN" sz="36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nd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batch’s baseplates detail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222B8AED-2A90-FD40-1BB0-C172CB23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E10D8B20-A39A-663B-613E-05611F3F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FA950BD-E087-B849-F362-3C292F5D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20" y="814659"/>
            <a:ext cx="11309160" cy="5678216"/>
          </a:xfrm>
          <a:prstGeom prst="rect">
            <a:avLst/>
          </a:prstGeom>
        </p:spPr>
      </p:pic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F3ED7B-2DDE-4FAB-0A0E-5D17D7D6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20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9800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2" descr="ataQuality &lt; CMSPublic &lt; TWiki">
            <a:extLst>
              <a:ext uri="{FF2B5EF4-FFF2-40B4-BE49-F238E27FC236}">
                <a16:creationId xmlns:a16="http://schemas.microsoft.com/office/drawing/2014/main" id="{D7ABA860-4640-919D-4CAC-5CD133994D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86500" y="52597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8">
            <a:extLst>
              <a:ext uri="{FF2B5EF4-FFF2-40B4-BE49-F238E27FC236}">
                <a16:creationId xmlns:a16="http://schemas.microsoft.com/office/drawing/2014/main" id="{847CD213-329B-ED66-25C4-11BFB9C70832}"/>
              </a:ext>
            </a:extLst>
          </p:cNvPr>
          <p:cNvSpPr txBox="1">
            <a:spLocks/>
          </p:cNvSpPr>
          <p:nvPr/>
        </p:nvSpPr>
        <p:spPr>
          <a:xfrm>
            <a:off x="11518373" y="6406713"/>
            <a:ext cx="440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56997-67EF-DA49-A4B2-B9CA2969301D}" type="slidenum">
              <a:rPr kumimoji="0" lang="en-US" sz="140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Gill Sans" panose="020B0502020104020203" pitchFamily="34" charset="-79"/>
                <a:cs typeface="Gill Sans" panose="020B0502020104020203" pitchFamily="34" charset="-79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40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Picture 1" descr="page1image45887056">
            <a:extLst>
              <a:ext uri="{FF2B5EF4-FFF2-40B4-BE49-F238E27FC236}">
                <a16:creationId xmlns:a16="http://schemas.microsoft.com/office/drawing/2014/main" id="{558BE136-BA63-400E-2465-FA7F5AAB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786500" cy="7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27">
            <a:extLst>
              <a:ext uri="{FF2B5EF4-FFF2-40B4-BE49-F238E27FC236}">
                <a16:creationId xmlns:a16="http://schemas.microsoft.com/office/drawing/2014/main" id="{D50B6C07-C9F5-E68B-4DDB-0085F3CB93FC}"/>
              </a:ext>
            </a:extLst>
          </p:cNvPr>
          <p:cNvSpPr txBox="1"/>
          <p:nvPr/>
        </p:nvSpPr>
        <p:spPr>
          <a:xfrm>
            <a:off x="3156983" y="102020"/>
            <a:ext cx="751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703881"/>
                </a:solidFill>
                <a:latin typeface="Gill Sans" panose="020B0502020104020203" pitchFamily="34" charset="-79"/>
                <a:ea typeface="思源宋体 Heavy" panose="02020900000000000000" pitchFamily="18" charset="-122"/>
                <a:cs typeface="Gill Sans" panose="020B0502020104020203" pitchFamily="34" charset="-79"/>
                <a:sym typeface="+mn-lt"/>
              </a:rPr>
              <a:t>3</a:t>
            </a:r>
            <a:r>
              <a:rPr lang="en-US" altLang="zh-CN" sz="3200" baseline="30000" dirty="0">
                <a:solidFill>
                  <a:srgbClr val="703881"/>
                </a:solidFill>
                <a:latin typeface="Gill Sans" panose="020B0502020104020203" pitchFamily="34" charset="-79"/>
                <a:ea typeface="思源宋体 Heavy" panose="02020900000000000000" pitchFamily="18" charset="-122"/>
                <a:cs typeface="Gill Sans" panose="020B0502020104020203" pitchFamily="34" charset="-79"/>
                <a:sym typeface="+mn-lt"/>
              </a:rPr>
              <a:t>rd</a:t>
            </a:r>
            <a:r>
              <a:rPr lang="en-US" altLang="zh-CN" sz="3200" dirty="0">
                <a:solidFill>
                  <a:srgbClr val="703881"/>
                </a:solidFill>
                <a:latin typeface="Gill Sans" panose="020B0502020104020203" pitchFamily="34" charset="-79"/>
                <a:ea typeface="思源宋体 Heavy" panose="02020900000000000000" pitchFamily="18" charset="-122"/>
                <a:cs typeface="Gill Sans" panose="020B0502020104020203" pitchFamily="34" charset="-79"/>
                <a:sym typeface="+mn-lt"/>
              </a:rPr>
              <a:t> batch’s baseplates detail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F6CF3F-A2C1-FB67-FBAE-3BA1D85E7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2" r="30198" b="51419"/>
          <a:stretch/>
        </p:blipFill>
        <p:spPr bwMode="auto">
          <a:xfrm>
            <a:off x="926685" y="0"/>
            <a:ext cx="1337775" cy="7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6" y="786501"/>
            <a:ext cx="3783093" cy="3522788"/>
          </a:xfrm>
          <a:prstGeom prst="rect">
            <a:avLst/>
          </a:prstGeom>
        </p:spPr>
      </p:pic>
      <p:sp>
        <p:nvSpPr>
          <p:cNvPr id="15" name="TextBox 13">
            <a:extLst>
              <a:ext uri="{FF2B5EF4-FFF2-40B4-BE49-F238E27FC236}">
                <a16:creationId xmlns:a16="http://schemas.microsoft.com/office/drawing/2014/main" id="{E1285253-7F0C-711E-FE2B-1488A2D7A288}"/>
              </a:ext>
            </a:extLst>
          </p:cNvPr>
          <p:cNvSpPr txBox="1"/>
          <p:nvPr/>
        </p:nvSpPr>
        <p:spPr>
          <a:xfrm>
            <a:off x="1" y="4272677"/>
            <a:ext cx="118529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New batch of 30 </a:t>
            </a:r>
            <a:r>
              <a:rPr lang="en-US" altLang="zh-CN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Lamination with </a:t>
            </a:r>
            <a:r>
              <a:rPr lang="en-US" altLang="zh-CN" dirty="0" err="1">
                <a:latin typeface="Gill Sans" panose="020B0502020104020203" pitchFamily="34" charset="-79"/>
                <a:cs typeface="Gill Sans" panose="020B0502020104020203" pitchFamily="34" charset="-79"/>
              </a:rPr>
              <a:t>Kapton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 foil and transfer tape: done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The flatness of them less than 150 </a:t>
            </a:r>
            <a:r>
              <a:rPr lang="en-US" altLang="zh-CN" dirty="0">
                <a:latin typeface="Gill Sans" panose="020B0502020104020203" pitchFamily="34" charset="-79"/>
                <a:ea typeface="Symbol" charset="2"/>
                <a:cs typeface="Gill Sans" panose="020B0502020104020203" pitchFamily="34" charset="-79"/>
              </a:rPr>
              <a:t>m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m (unconstrained)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2</a:t>
            </a:r>
            <a:r>
              <a:rPr lang="zh-CN" alt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baseplates use the epoxy adhesive for each layer of </a:t>
            </a:r>
            <a:r>
              <a:rPr lang="en-US" altLang="zh-CN" dirty="0" err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kapton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and </a:t>
            </a:r>
            <a:r>
              <a:rPr lang="en-US" altLang="zh-CN" dirty="0" err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 lamination in hot press.</a:t>
            </a:r>
            <a:r>
              <a:rPr lang="zh-CN" alt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（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sent</a:t>
            </a:r>
            <a:r>
              <a:rPr lang="zh-CN" alt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to</a:t>
            </a:r>
            <a:r>
              <a:rPr lang="zh-CN" alt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CERN</a:t>
            </a:r>
            <a:r>
              <a:rPr lang="zh-CN" alt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 last month for</a:t>
            </a:r>
            <a:r>
              <a:rPr lang="zh-CN" alt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lang="zh-CN" alt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  <a:r>
              <a:rPr lang="zh-CN" alt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）</a:t>
            </a:r>
            <a:endParaRPr lang="en-US" altLang="zh-CN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28 baseplates use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the epoxy adhesive only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for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between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 err="1">
                <a:latin typeface="Gill Sans" panose="020B0502020104020203" pitchFamily="34" charset="-79"/>
                <a:cs typeface="Gill Sans" panose="020B0502020104020203" pitchFamily="34" charset="-79"/>
              </a:rPr>
              <a:t>kapton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and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lamination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(for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module</a:t>
            </a:r>
            <a:r>
              <a:rPr lang="zh-CN" altLang="en-US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Shipment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7 </a:t>
            </a:r>
            <a:r>
              <a:rPr lang="en-US" altLang="zh-CN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 sent to NTU last week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04" y="784819"/>
            <a:ext cx="5198202" cy="4072024"/>
          </a:xfrm>
          <a:prstGeom prst="rect">
            <a:avLst/>
          </a:prstGeom>
        </p:spPr>
      </p:pic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E23EE4-E4B9-CBA9-F4DA-288CE4C9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B5F43C-9501-EAEF-8CEC-CDA25E2D9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8120F947-4143-8FD0-8105-843F92125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21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23493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EAFAD-2758-18BC-D35E-1A369163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F42A4-770D-73B8-883A-F809E638AF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7025C4BC-FB5B-30AB-F059-40F9E17E7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CBCDCD80-AB77-84F6-6DCE-6F55AB1A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A8B6BC-D077-D27A-7490-CE6FB4C9F2A8}"/>
              </a:ext>
            </a:extLst>
          </p:cNvPr>
          <p:cNvSpPr txBox="1"/>
          <p:nvPr/>
        </p:nvSpPr>
        <p:spPr>
          <a:xfrm>
            <a:off x="979054" y="557511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 test @CIEMAT: May 2024 and Sept 2024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6B5AF29-97AE-DBBD-7B5F-3195D2219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587"/>
            <a:ext cx="5507184" cy="309585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658D68-9E85-45DA-27A1-2FC0F538E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3412"/>
            <a:ext cx="6039428" cy="115700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822944F-5A18-DEE9-F9BB-348BE0280508}"/>
              </a:ext>
            </a:extLst>
          </p:cNvPr>
          <p:cNvSpPr txBox="1"/>
          <p:nvPr/>
        </p:nvSpPr>
        <p:spPr>
          <a:xfrm>
            <a:off x="6722919" y="1672936"/>
            <a:ext cx="52370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1</a:t>
            </a:r>
            <a:r>
              <a:rPr lang="en" altLang="zh-CN" baseline="30000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st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test in May. 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2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over 10 days and 15 h, ~ 8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kGy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Integrated dose is homogeneous in the bottom 10 cm of the plate, gradually decreases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dirty="0">
                <a:solidFill>
                  <a:srgbClr val="0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Due to 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High humidity (80/90 %), delamination of </a:t>
            </a:r>
            <a:r>
              <a:rPr lang="en" altLang="zh-CN" dirty="0" err="1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coverlay</a:t>
            </a:r>
            <a:r>
              <a:rPr lang="en" altLang="zh-CN" dirty="0">
                <a:solidFill>
                  <a:srgbClr val="00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CN" dirty="0">
              <a:solidFill>
                <a:srgbClr val="000000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zh-CN" altLang="en-US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865F5E-ED6D-33D9-4436-4CC2FE1FDB48}"/>
              </a:ext>
            </a:extLst>
          </p:cNvPr>
          <p:cNvSpPr txBox="1"/>
          <p:nvPr/>
        </p:nvSpPr>
        <p:spPr>
          <a:xfrm>
            <a:off x="7013864" y="4675909"/>
            <a:ext cx="49460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2</a:t>
            </a:r>
            <a:r>
              <a:rPr kumimoji="1" lang="en-US" altLang="zh-CN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nd</a:t>
            </a: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 test in Sept. 2024: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Humidity control: done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Gill Sans" panose="020B0502020104020203" pitchFamily="34" charset="-79"/>
                <a:cs typeface="Gill Sans" panose="020B0502020104020203" pitchFamily="34" charset="-79"/>
              </a:rPr>
              <a:t>Irradiated to 0.5MGy,1MGy, 1~2MGy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 delamination observed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Peel test will be done @CERN</a:t>
            </a:r>
            <a:endParaRPr kumimoji="1" lang="zh-CN" altLang="en-US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F44A80-8DD1-0FEB-A3D3-D7D142F5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22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6661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EE9A8-7FE1-CB96-9E1A-05ECBF51D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BC3DE7-EFE1-635C-11DD-CEA035CE7B9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9B7212AF-E8FE-B72F-E2E9-5995414F6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4E0C71A3-9D9C-1C1B-B94D-A5D05E934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81A8992-54E7-9630-61FF-1D9FA40C0049}"/>
                  </a:ext>
                </a:extLst>
              </p:cNvPr>
              <p:cNvSpPr txBox="1"/>
              <p:nvPr/>
            </p:nvSpPr>
            <p:spPr>
              <a:xfrm>
                <a:off x="1981200" y="1014711"/>
                <a:ext cx="8686800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Irradiation test @KIT: May. 2024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Irradiation of heat-treated “IHEP” type Kapton to 2 </a:t>
                </a:r>
                <a:r>
                  <a:rPr kumimoji="1" lang="en-US" altLang="zh-CN" sz="2000" dirty="0" err="1">
                    <a:latin typeface="Gill Sans" panose="020B0502020104020203" pitchFamily="34" charset="-79"/>
                    <a:cs typeface="Gill Sans" panose="020B0502020104020203" pitchFamily="34" charset="-79"/>
                  </a:rPr>
                  <a:t>MGy</a:t>
                </a: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 after 5 minutes at 170 - 180 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rgbClr val="FF000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No delamination observed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Only small defect appeared after heat treatment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</p:txBody>
          </p:sp>
        </mc:Choice>
        <mc:Fallback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581A8992-54E7-9630-61FF-1D9FA40C00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014711"/>
                <a:ext cx="8686800" cy="2554545"/>
              </a:xfrm>
              <a:prstGeom prst="rect">
                <a:avLst/>
              </a:prstGeom>
              <a:blipFill>
                <a:blip r:embed="rId2"/>
                <a:stretch>
                  <a:fillRect l="-584" t="-9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E699C440-18D8-909B-4BBE-B11B7987F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673"/>
            <a:ext cx="8723946" cy="2478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8568ED-A07D-BA9F-08D2-2413B3740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338" y="3019807"/>
            <a:ext cx="3216662" cy="2718212"/>
          </a:xfrm>
          <a:prstGeom prst="rect">
            <a:avLst/>
          </a:prstGeom>
        </p:spPr>
      </p:pic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FED1CE1-A989-DD94-237B-D2D91ADE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23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04876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3D7D4-4863-F699-AE78-E13041811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EB636-AE1A-9143-F624-921A2338CD5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Production</a:t>
            </a:r>
            <a:r>
              <a:rPr kumimoji="1" lang="zh-CN" altLang="en-US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</a:t>
            </a:r>
            <a:endParaRPr kumimoji="1" lang="en-US" altLang="zh-C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E74A1A89-18E2-B836-AF59-0E927238B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DA8E3670-7C97-CD21-7069-838DD3E6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E22A68-1E27-42CB-6C4C-4A38AD0B93F6}"/>
              </a:ext>
            </a:extLst>
          </p:cNvPr>
          <p:cNvSpPr txBox="1"/>
          <p:nvPr/>
        </p:nvSpPr>
        <p:spPr>
          <a:xfrm>
            <a:off x="56486" y="2559697"/>
            <a:ext cx="44082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Factory’s production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capacity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：</a:t>
            </a: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~4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months producing 4000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6~8 months producing 17000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Most of the </a:t>
            </a:r>
            <a:r>
              <a:rPr lang="en" altLang="zh-CN" sz="2000" dirty="0" err="1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" altLang="zh-CN" sz="20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baseplates(~90%) will be produced using the IHEP method.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9650A07-FDBF-EA6C-0DD6-9C15F1EB3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683" y="1534764"/>
            <a:ext cx="6405447" cy="4195032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6A7A4E-9182-0562-14E1-E92F7714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24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94866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AE155-4170-CDEE-B643-51382C453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83F62EAD-8732-F446-58BE-06E69EA1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9B2A6C19-DC5D-F47E-1C4D-05D5F6CB4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8700361-E02D-0926-9D1E-9A6636C9FAAE}"/>
              </a:ext>
            </a:extLst>
          </p:cNvPr>
          <p:cNvSpPr txBox="1"/>
          <p:nvPr/>
        </p:nvSpPr>
        <p:spPr>
          <a:xfrm>
            <a:off x="1933433" y="2721114"/>
            <a:ext cx="8325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 introduction &amp;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5468AD-5730-F9EB-61BF-7F0D722C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10504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71A0F-4C3F-8E83-F485-252D8FDB1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11A4DB-52D8-BAB9-D70B-0E46C77FCE2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introduction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9C569B5A-C023-7345-1A99-9CE7F353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9438"/>
            <a:ext cx="12192000" cy="164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defTabSz="6858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DengXian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DengXian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DengXian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DengXian" charset="-122"/>
              </a:defRPr>
            </a:lvl9pPr>
          </a:lstStyle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 in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HGCal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: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will be used in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ECal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;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insulation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layer, absorber, thermal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conductive layer, sensor protection, noise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shelding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,</a:t>
            </a:r>
            <a:r>
              <a:rPr kumimoji="1" lang="zh-CN" altLang="en-US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supporting.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2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Kapton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assembly process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(bonding Kapton and </a:t>
            </a:r>
            <a:r>
              <a:rPr kumimoji="1" lang="en-US" altLang="zh-CN" sz="2000" dirty="0" err="1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):  KIT plan, IHEP plan.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First</a:t>
            </a:r>
            <a:r>
              <a:rPr kumimoji="1" lang="zh-CN" altLang="en-US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time </a:t>
            </a: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Chinese entities participate and will produce 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the largest area(~90%) of </a:t>
            </a:r>
            <a:r>
              <a:rPr kumimoji="1" lang="en-US" altLang="zh-CN" sz="2000" dirty="0" err="1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CuW</a:t>
            </a: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 baseplates.</a:t>
            </a:r>
          </a:p>
          <a:p>
            <a:pPr lvl="1">
              <a:lnSpc>
                <a:spcPct val="70000"/>
              </a:lnSpc>
              <a:defRPr/>
            </a:pPr>
            <a:r>
              <a:rPr kumimoji="1" lang="en-US" altLang="zh-CN" sz="2000" dirty="0">
                <a:latin typeface="Gill Sans" panose="020B0502020104020203" pitchFamily="34" charset="-79"/>
                <a:ea typeface="Times New Roman" charset="0"/>
                <a:cs typeface="Gill Sans" panose="020B0502020104020203" pitchFamily="34" charset="-79"/>
                <a:sym typeface="+mn-ea"/>
              </a:rPr>
              <a:t>Participating entities: IHEP, THU, ZJU, FDU, NNU.</a:t>
            </a:r>
          </a:p>
          <a:p>
            <a:pPr lvl="1">
              <a:lnSpc>
                <a:spcPct val="70000"/>
              </a:lnSpc>
              <a:defRPr/>
            </a:pPr>
            <a:endParaRPr kumimoji="1" lang="en-US" altLang="zh-CN" sz="2000" dirty="0">
              <a:latin typeface="Gill Sans Light" panose="020B0302020104020203" pitchFamily="34" charset="-79"/>
              <a:ea typeface="Times New Roman" charset="0"/>
              <a:cs typeface="Gill Sans Light" panose="020B0302020104020203" pitchFamily="34" charset="-79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FE676D3-DD01-246A-BB22-BFC097AD2367}"/>
              </a:ext>
            </a:extLst>
          </p:cNvPr>
          <p:cNvSpPr txBox="1"/>
          <p:nvPr/>
        </p:nvSpPr>
        <p:spPr>
          <a:xfrm>
            <a:off x="1523870" y="6049161"/>
            <a:ext cx="282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Complete </a:t>
            </a:r>
            <a:r>
              <a:rPr lang="en" altLang="zh-CN" dirty="0" err="1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HGCal</a:t>
            </a:r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module</a:t>
            </a:r>
          </a:p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B50DEE9B-A0A6-423A-5888-FEDD6D0DA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15992329-327A-1C48-4A5C-4A46A25AC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pic>
        <p:nvPicPr>
          <p:cNvPr id="4" name="Picture 15">
            <a:extLst>
              <a:ext uri="{FF2B5EF4-FFF2-40B4-BE49-F238E27FC236}">
                <a16:creationId xmlns:a16="http://schemas.microsoft.com/office/drawing/2014/main" id="{243AB919-7C14-5AB3-3B20-16788F681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0" y="2659430"/>
            <a:ext cx="4936521" cy="3057570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D3878717-8E3A-B616-324A-4FAC6218B654}"/>
              </a:ext>
            </a:extLst>
          </p:cNvPr>
          <p:cNvSpPr/>
          <p:nvPr/>
        </p:nvSpPr>
        <p:spPr>
          <a:xfrm>
            <a:off x="519882" y="4285262"/>
            <a:ext cx="4829555" cy="131119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Gill Sans" panose="020B0502020104020203" pitchFamily="34" charset="-79"/>
            </a:endParaRPr>
          </a:p>
        </p:txBody>
      </p:sp>
      <p:cxnSp>
        <p:nvCxnSpPr>
          <p:cNvPr id="30" name="直线箭头连接符 29">
            <a:extLst>
              <a:ext uri="{FF2B5EF4-FFF2-40B4-BE49-F238E27FC236}">
                <a16:creationId xmlns:a16="http://schemas.microsoft.com/office/drawing/2014/main" id="{5D3312DB-5B3C-C9C9-3350-074C15B2D25E}"/>
              </a:ext>
            </a:extLst>
          </p:cNvPr>
          <p:cNvCxnSpPr/>
          <p:nvPr/>
        </p:nvCxnSpPr>
        <p:spPr>
          <a:xfrm>
            <a:off x="4222699" y="5647306"/>
            <a:ext cx="327652" cy="34204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C06A6C4B-3FC0-F46D-DF40-79CFBCC7A6F5}"/>
              </a:ext>
            </a:extLst>
          </p:cNvPr>
          <p:cNvSpPr txBox="1"/>
          <p:nvPr/>
        </p:nvSpPr>
        <p:spPr>
          <a:xfrm>
            <a:off x="4386525" y="5902993"/>
            <a:ext cx="2610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Complete </a:t>
            </a:r>
            <a:r>
              <a:rPr kumimoji="1" lang="en-US" altLang="zh-CN" dirty="0" err="1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</a:t>
            </a:r>
            <a:endParaRPr kumimoji="1" lang="zh-CN" altLang="en-US" dirty="0">
              <a:solidFill>
                <a:srgbClr val="FF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0EF902D3-18A1-F71C-CD98-AD8FBEA61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471" y="2325401"/>
            <a:ext cx="6547529" cy="3569287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4AC85E71-338A-946C-08A3-FE803847905F}"/>
              </a:ext>
            </a:extLst>
          </p:cNvPr>
          <p:cNvSpPr txBox="1"/>
          <p:nvPr/>
        </p:nvSpPr>
        <p:spPr>
          <a:xfrm>
            <a:off x="8583023" y="6087659"/>
            <a:ext cx="282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 err="1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" altLang="zh-CN" dirty="0">
                <a:solidFill>
                  <a:srgbClr val="0E0E0E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baseplate design</a:t>
            </a:r>
            <a:endParaRPr lang="en" altLang="zh-CN" dirty="0">
              <a:solidFill>
                <a:srgbClr val="0E0E0E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40" name="灯片编号占位符 39">
            <a:extLst>
              <a:ext uri="{FF2B5EF4-FFF2-40B4-BE49-F238E27FC236}">
                <a16:creationId xmlns:a16="http://schemas.microsoft.com/office/drawing/2014/main" id="{1061D641-67E5-FFB7-D3EB-7C84E4FD6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92915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D07EE-F0AA-7F03-6950-96E2C8676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DF18C-012D-33E5-50BA-3B54F03B26C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Introduction of KIT plan and IHEP plan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C13DD435-7906-9B97-04AD-2D26962F0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6C59BB91-75E8-DF27-45E9-327D6636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6C9ECB-7653-F6BD-3BF4-419CC22AD58D}"/>
              </a:ext>
            </a:extLst>
          </p:cNvPr>
          <p:cNvSpPr txBox="1"/>
          <p:nvPr/>
        </p:nvSpPr>
        <p:spPr>
          <a:xfrm>
            <a:off x="94736" y="814112"/>
            <a:ext cx="48685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KIT Kapton assembly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Hybrid attachment with 3M glue and epoxy.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Using gantry in KIT’s lab to dispense glue on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Use partially-overlapping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glue</a:t>
            </a:r>
            <a:r>
              <a:rPr kumimoji="1" lang="en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dispensing pattern.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Laminate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using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pressure.</a:t>
            </a:r>
            <a:endParaRPr kumimoji="1" lang="en" altLang="zh-CN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zh-CN" altLang="en-US" sz="24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F8093A-1B36-E394-92CE-0BD268ADCC04}"/>
              </a:ext>
            </a:extLst>
          </p:cNvPr>
          <p:cNvSpPr txBox="1"/>
          <p:nvPr/>
        </p:nvSpPr>
        <p:spPr>
          <a:xfrm>
            <a:off x="6096000" y="814112"/>
            <a:ext cx="5440573" cy="2205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IHEP Kapton assembly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Using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hot melt adhesive to bond different layers.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Glue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fully covers entire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Layers bonded together by hot pressing process.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en-US" altLang="zh-CN" sz="2000" baseline="30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8D8428F-C652-F704-93D7-9BB4C1ABA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855" y="4086427"/>
            <a:ext cx="1812324" cy="15606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C3DB5EF-A50F-A8AD-331B-0E2797E89FBE}"/>
              </a:ext>
            </a:extLst>
          </p:cNvPr>
          <p:cNvSpPr txBox="1"/>
          <p:nvPr/>
        </p:nvSpPr>
        <p:spPr>
          <a:xfrm>
            <a:off x="1357811" y="5773303"/>
            <a:ext cx="2821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KIT plan’s glue pattern</a:t>
            </a:r>
          </a:p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32BF1086-CBD1-686A-0BAB-4427BF293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58" y="3019844"/>
            <a:ext cx="4106862" cy="3402829"/>
          </a:xfrm>
          <a:prstGeom prst="rect">
            <a:avLst/>
          </a:prstGeom>
        </p:spPr>
      </p:pic>
      <p:sp>
        <p:nvSpPr>
          <p:cNvPr id="40" name="灯片编号占位符 39">
            <a:extLst>
              <a:ext uri="{FF2B5EF4-FFF2-40B4-BE49-F238E27FC236}">
                <a16:creationId xmlns:a16="http://schemas.microsoft.com/office/drawing/2014/main" id="{B5091863-F95E-FCB8-72F1-3C8109447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53116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52783-DCD1-2929-3A0E-548D878A6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74F9C4-2E49-5EA5-C82D-89509B1AFE8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Comparison &amp; advantage</a:t>
            </a:r>
            <a:endParaRPr kumimoji="1" lang="en-US" altLang="zh-CN" sz="3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31E58441-BE5E-263B-003C-E92712B4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9078C66C-5A61-4ACD-6AA1-161771367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46DC8E43-3FC1-2EB2-7847-92CC55FE57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100406"/>
              </p:ext>
            </p:extLst>
          </p:nvPr>
        </p:nvGraphicFramePr>
        <p:xfrm>
          <a:off x="104855" y="735766"/>
          <a:ext cx="11982289" cy="56101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9643">
                  <a:extLst>
                    <a:ext uri="{9D8B030D-6E8A-4147-A177-3AD203B41FA5}">
                      <a16:colId xmlns:a16="http://schemas.microsoft.com/office/drawing/2014/main" val="3149308274"/>
                    </a:ext>
                  </a:extLst>
                </a:gridCol>
                <a:gridCol w="2830882">
                  <a:extLst>
                    <a:ext uri="{9D8B030D-6E8A-4147-A177-3AD203B41FA5}">
                      <a16:colId xmlns:a16="http://schemas.microsoft.com/office/drawing/2014/main" val="4276104369"/>
                    </a:ext>
                  </a:extLst>
                </a:gridCol>
                <a:gridCol w="2830882">
                  <a:extLst>
                    <a:ext uri="{9D8B030D-6E8A-4147-A177-3AD203B41FA5}">
                      <a16:colId xmlns:a16="http://schemas.microsoft.com/office/drawing/2014/main" val="137469257"/>
                    </a:ext>
                  </a:extLst>
                </a:gridCol>
                <a:gridCol w="2830882">
                  <a:extLst>
                    <a:ext uri="{9D8B030D-6E8A-4147-A177-3AD203B41FA5}">
                      <a16:colId xmlns:a16="http://schemas.microsoft.com/office/drawing/2014/main" val="788325749"/>
                    </a:ext>
                  </a:extLst>
                </a:gridCol>
              </a:tblGrid>
              <a:tr h="1052684">
                <a:tc>
                  <a:txBody>
                    <a:bodyPr/>
                    <a:lstStyle/>
                    <a:p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KIT plan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IHEP plan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IHEP plan’s advantage</a:t>
                      </a:r>
                      <a:endParaRPr lang="zh-CN" altLang="en-US" sz="2400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081162193"/>
                  </a:ext>
                </a:extLst>
              </a:tr>
              <a:tr h="1150666"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Glue</a:t>
                      </a:r>
                      <a:r>
                        <a:rPr lang="zh-CN" altLang="en-US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dispensing pattern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kumimoji="1" lang="en" altLang="zh-CN" sz="18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Partially-overlapping</a:t>
                      </a:r>
                      <a:r>
                        <a:rPr kumimoji="1" lang="zh-CN" altLang="en-US" sz="18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kumimoji="1" lang="en-US" altLang="zh-CN" sz="18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glue</a:t>
                      </a:r>
                      <a:r>
                        <a:rPr kumimoji="1" lang="en" altLang="zh-CN" sz="18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dispensing pattern.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Fully-overlapping glue dispensing pattern.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Have</a:t>
                      </a:r>
                      <a:r>
                        <a:rPr lang="zh-CN" altLang="en-US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larger</a:t>
                      </a:r>
                      <a:r>
                        <a:rPr lang="zh-CN" altLang="en-US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glue coverage</a:t>
                      </a:r>
                      <a:r>
                        <a:rPr lang="zh-CN" altLang="en-US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area.</a:t>
                      </a:r>
                      <a:endParaRPr lang="zh-CN" altLang="en-US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861595377"/>
                  </a:ext>
                </a:extLst>
              </a:tr>
              <a:tr h="1135593"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Bonding method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Laminate using pressure.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Hot pressing process.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821663087"/>
                  </a:ext>
                </a:extLst>
              </a:tr>
              <a:tr h="1135593"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Production</a:t>
                      </a:r>
                      <a:r>
                        <a:rPr lang="zh-CN" altLang="en-US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method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Laboratory</a:t>
                      </a:r>
                      <a:r>
                        <a:rPr lang="zh-CN" altLang="en-US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production.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Industrial</a:t>
                      </a:r>
                      <a:r>
                        <a:rPr lang="zh-CN" altLang="en-US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production.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Capable</a:t>
                      </a:r>
                      <a:r>
                        <a:rPr lang="zh-CN" altLang="en-US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of mass production.</a:t>
                      </a:r>
                      <a:endParaRPr lang="zh-CN" altLang="en-US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3728123306"/>
                  </a:ext>
                </a:extLst>
              </a:tr>
              <a:tr h="1135593">
                <a:tc>
                  <a:txBody>
                    <a:bodyPr/>
                    <a:lstStyle/>
                    <a:p>
                      <a:r>
                        <a:rPr lang="en-US" altLang="zh-CN" sz="2400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All kinds of test</a:t>
                      </a:r>
                      <a:endParaRPr lang="zh-CN" altLang="en-US" sz="2400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Irradiation</a:t>
                      </a:r>
                      <a:r>
                        <a:rPr lang="zh-CN" altLang="en-US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 </a:t>
                      </a:r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test, lack of mechanical test.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Irradiation test, peel test, mechanical test, etc.</a:t>
                      </a:r>
                      <a:endParaRPr lang="zh-CN" altLang="en-US" b="0" i="0" dirty="0"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altLang="zh-CN" b="0" i="0" dirty="0">
                          <a:solidFill>
                            <a:srgbClr val="FF0000"/>
                          </a:solidFill>
                          <a:latin typeface="Gill Sans" panose="020B0502020104020203" pitchFamily="34" charset="-79"/>
                          <a:cs typeface="Gill Sans" panose="020B0502020104020203" pitchFamily="34" charset="-79"/>
                        </a:rPr>
                        <a:t>Passed all tests so far.</a:t>
                      </a:r>
                      <a:endParaRPr lang="zh-CN" altLang="en-US" b="0" i="0" dirty="0">
                        <a:solidFill>
                          <a:srgbClr val="FF0000"/>
                        </a:solidFill>
                        <a:latin typeface="Gill Sans" panose="020B0502020104020203" pitchFamily="34" charset="-79"/>
                        <a:cs typeface="Gill Sans" panose="020B0502020104020203" pitchFamily="34" charset="-79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2560357127"/>
                  </a:ext>
                </a:extLst>
              </a:tr>
            </a:tbl>
          </a:graphicData>
        </a:graphic>
      </p:graphicFrame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7E03AC-E661-8F1B-0424-0F2A4BC3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4221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2FCBD-28EB-6F10-B461-E5D75AFAB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953B34-36B2-56CA-41BD-0EEFE634F01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baseplate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production status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8FDBF44A-767D-8B5D-85D9-692A9E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BAC614A0-674C-9875-575D-6054FC79C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FB621D-0F60-84C8-7536-07786DF2DE9F}"/>
              </a:ext>
            </a:extLst>
          </p:cNvPr>
          <p:cNvSpPr txBox="1"/>
          <p:nvPr/>
        </p:nvSpPr>
        <p:spPr>
          <a:xfrm>
            <a:off x="88549" y="1095562"/>
            <a:ext cx="710943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3 batches of </a:t>
            </a:r>
            <a:r>
              <a:rPr kumimoji="1" lang="en-US" altLang="zh-CN" sz="24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 produced:</a:t>
            </a:r>
          </a:p>
          <a:p>
            <a:pPr marL="742950" lvl="1" indent="-285750">
              <a:buFont typeface="Wingdings" pitchFamily="2" charset="2"/>
              <a:buChar char="l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1</a:t>
            </a:r>
            <a:r>
              <a:rPr kumimoji="1" lang="en-US" altLang="zh-CN" sz="20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st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batch,10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baseplates, 2022.09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Mainly for all kinds of tests. </a:t>
            </a:r>
          </a:p>
          <a:p>
            <a:pPr marL="742950" lvl="1" indent="-285750">
              <a:buFont typeface="Wingdings" pitchFamily="2" charset="2"/>
              <a:buChar char="l"/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2</a:t>
            </a:r>
            <a:r>
              <a:rPr kumimoji="1" lang="en-US" altLang="zh-CN" sz="2000" baseline="30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nd</a:t>
            </a: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 batch,41 </a:t>
            </a:r>
            <a:r>
              <a:rPr kumimoji="1" lang="en-US" altLang="zh-CN" sz="2000" dirty="0" err="1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 baseplates, 2023.09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13 send to NTU for module assembly.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13 send to UCSB for module assembly.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1" lang="en-US" altLang="zh-CN" sz="2000" dirty="0">
                <a:solidFill>
                  <a:prstClr val="black"/>
                </a:solidFill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15 @IHEP for module assembly and test.</a:t>
            </a:r>
          </a:p>
          <a:p>
            <a:pPr marL="742950" lvl="1" indent="-285750">
              <a:buFont typeface="Wingdings" pitchFamily="2" charset="2"/>
              <a:buChar char="l"/>
              <a:defRPr/>
            </a:pPr>
            <a:r>
              <a:rPr kumimoji="1" lang="en-US" altLang="zh-CN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3</a:t>
            </a:r>
            <a:r>
              <a:rPr kumimoji="1" lang="en-US" altLang="zh-CN" sz="200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rd</a:t>
            </a:r>
            <a:r>
              <a:rPr kumimoji="1" lang="en-US" altLang="zh-CN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 batch,30 </a:t>
            </a:r>
            <a:r>
              <a:rPr kumimoji="1" lang="en-US" altLang="zh-CN" sz="20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CuW</a:t>
            </a:r>
            <a:r>
              <a:rPr kumimoji="1" lang="en-US" altLang="zh-CN" sz="20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" panose="020B0502020104020203" pitchFamily="34" charset="-79"/>
                <a:ea typeface="等线" panose="02010600030101010101" pitchFamily="2" charset="-122"/>
                <a:cs typeface="Gill Sans" panose="020B0502020104020203" pitchFamily="34" charset="-79"/>
              </a:rPr>
              <a:t> baseplates, 2024.07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7 send to NTU for module assembly.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2 send to CERN for irradiation test and peel test.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8 for IHEP’s pre-production modules.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10 for IHEP’s pre-series modules.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671143-87E6-1061-6869-735D23FFD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386" y="294393"/>
            <a:ext cx="2887853" cy="26891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6086BC-6AF0-5A36-C9CA-D7B8B2EFC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29" y="3186217"/>
            <a:ext cx="3432871" cy="268914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BE351C1-E169-C34B-395E-5E5F9EAD6E5C}"/>
              </a:ext>
            </a:extLst>
          </p:cNvPr>
          <p:cNvSpPr txBox="1"/>
          <p:nvPr/>
        </p:nvSpPr>
        <p:spPr>
          <a:xfrm>
            <a:off x="8774612" y="5875365"/>
            <a:ext cx="226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3</a:t>
            </a:r>
            <a:r>
              <a:rPr lang="en" altLang="zh-CN" baseline="30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rd</a:t>
            </a:r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batch’s flatness </a:t>
            </a:r>
          </a:p>
          <a:p>
            <a:r>
              <a:rPr lang="en" altLang="zh-CN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(target: &lt;100 um)</a:t>
            </a:r>
          </a:p>
          <a:p>
            <a:endParaRPr kumimoji="1" lang="zh-CN" altLang="en-US" dirty="0">
              <a:latin typeface="Gill Sans" panose="020B0502020104020203" pitchFamily="34" charset="-79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D7D0236-0F0C-0E37-DFEE-9FBC7C5CD652}"/>
              </a:ext>
            </a:extLst>
          </p:cNvPr>
          <p:cNvSpPr txBox="1"/>
          <p:nvPr/>
        </p:nvSpPr>
        <p:spPr>
          <a:xfrm>
            <a:off x="88549" y="5217732"/>
            <a:ext cx="7865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CN" sz="24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So far, IHEP has produced the most </a:t>
            </a:r>
            <a:r>
              <a:rPr lang="en" altLang="zh-CN" sz="2400" dirty="0" err="1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lang="en" altLang="zh-CN" sz="2400" dirty="0">
                <a:solidFill>
                  <a:srgbClr val="FF0000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baseplates used for module assembly and testing.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45B35F7F-FF26-B9EC-FF66-32BAB4EDD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3001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C6608-95FC-9F70-0C1B-26F101164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8">
            <a:extLst>
              <a:ext uri="{FF2B5EF4-FFF2-40B4-BE49-F238E27FC236}">
                <a16:creationId xmlns:a16="http://schemas.microsoft.com/office/drawing/2014/main" id="{E88E2687-4DD0-D18A-0BE3-9F2E9F843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2024/11/15</a:t>
            </a:r>
            <a:endParaRPr lang="zh-CN" altLang="en-US" dirty="0"/>
          </a:p>
        </p:txBody>
      </p:sp>
      <p:sp>
        <p:nvSpPr>
          <p:cNvPr id="10" name="页脚占位符 9">
            <a:extLst>
              <a:ext uri="{FF2B5EF4-FFF2-40B4-BE49-F238E27FC236}">
                <a16:creationId xmlns:a16="http://schemas.microsoft.com/office/drawing/2014/main" id="{FFF10972-3961-8B46-FE2D-D999E8D0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/>
              <a:t>Han Wang, IHEP</a:t>
            </a:r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DD1E363-DBCC-F1F1-736E-F9859F988180}"/>
              </a:ext>
            </a:extLst>
          </p:cNvPr>
          <p:cNvSpPr txBox="1"/>
          <p:nvPr/>
        </p:nvSpPr>
        <p:spPr>
          <a:xfrm>
            <a:off x="514066" y="2767280"/>
            <a:ext cx="111638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4000" dirty="0">
                <a:latin typeface="Gill Sans" panose="020B0502020104020203" pitchFamily="34" charset="-79"/>
                <a:cs typeface="Gill Sans" panose="020B0502020104020203" pitchFamily="34" charset="-79"/>
              </a:rPr>
              <a:t>test, peel test, mechanics study</a:t>
            </a:r>
            <a:r>
              <a:rPr lang="en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and heat flow study</a:t>
            </a:r>
            <a:r>
              <a:rPr lang="zh-CN" altLang="en-US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4000" dirty="0">
                <a:solidFill>
                  <a:srgbClr val="0E0E0E"/>
                </a:solidFill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for IHEP baseplates</a:t>
            </a:r>
            <a:endParaRPr lang="en" altLang="zh-CN" sz="4000" dirty="0">
              <a:solidFill>
                <a:srgbClr val="0E0E0E"/>
              </a:solidFill>
              <a:effectLst/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B9530F-8DED-3C4F-62A8-BF50E61B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190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23F10-7D3E-9AD7-DD82-858D4B00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8F701-459E-D412-EAB6-DD699AF710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69200" cy="58878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Irradiation</a:t>
            </a:r>
            <a:r>
              <a:rPr kumimoji="1" lang="zh-CN" alt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3600" dirty="0">
                <a:latin typeface="Gill Sans" panose="020B0502020104020203" pitchFamily="34" charset="-79"/>
                <a:cs typeface="Gill Sans" panose="020B0502020104020203" pitchFamily="34" charset="-79"/>
              </a:rPr>
              <a:t>test</a:t>
            </a:r>
          </a:p>
        </p:txBody>
      </p:sp>
      <p:sp>
        <p:nvSpPr>
          <p:cNvPr id="13" name="日期占位符 12">
            <a:extLst>
              <a:ext uri="{FF2B5EF4-FFF2-40B4-BE49-F238E27FC236}">
                <a16:creationId xmlns:a16="http://schemas.microsoft.com/office/drawing/2014/main" id="{B7D43910-BB2F-3898-C9B8-EF2909DA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cs typeface="Gill Sans" panose="020B0502020104020203" pitchFamily="34" charset="-79"/>
              </a:rPr>
              <a:t>2024/11/15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15" name="页脚占位符 14">
            <a:extLst>
              <a:ext uri="{FF2B5EF4-FFF2-40B4-BE49-F238E27FC236}">
                <a16:creationId xmlns:a16="http://schemas.microsoft.com/office/drawing/2014/main" id="{BEC94ADA-768D-439A-61A9-83F071FC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" altLang="zh-CN" dirty="0">
                <a:cs typeface="Gill Sans" panose="020B0502020104020203" pitchFamily="34" charset="-79"/>
              </a:rPr>
              <a:t>Han Wang, IHEP</a:t>
            </a:r>
            <a:endParaRPr lang="zh-CN" altLang="en-US" dirty="0">
              <a:cs typeface="Gill Sans" panose="020B0502020104020203" pitchFamily="34" charset="-79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BCFF0B-4CD8-42D2-6863-EA9BCE5E1421}"/>
              </a:ext>
            </a:extLst>
          </p:cNvPr>
          <p:cNvSpPr txBox="1"/>
          <p:nvPr/>
        </p:nvSpPr>
        <p:spPr>
          <a:xfrm>
            <a:off x="152400" y="664005"/>
            <a:ext cx="1188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latin typeface="Gill Sans" panose="020B0502020104020203" pitchFamily="34" charset="-79"/>
                <a:cs typeface="Gill Sans" panose="020B0502020104020203" pitchFamily="34" charset="-79"/>
              </a:rPr>
              <a:t>IHEP 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produced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CuW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baseplates have undergone 3 rounds of irradiation test and part of peel test.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4ED6A4-B742-E1FE-E354-C3C10901373D}"/>
              </a:ext>
            </a:extLst>
          </p:cNvPr>
          <p:cNvSpPr txBox="1"/>
          <p:nvPr/>
        </p:nvSpPr>
        <p:spPr>
          <a:xfrm>
            <a:off x="0" y="1152506"/>
            <a:ext cx="385001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1</a:t>
            </a:r>
            <a:r>
              <a:rPr kumimoji="1" lang="en-US" altLang="zh-CN" sz="24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st</a:t>
            </a:r>
            <a:r>
              <a:rPr kumimoji="1" lang="zh-CN" altLang="en-US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round irradiation test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2024.05 @CIEMAT.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Integrated dose: 2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Sample: old version IHEP baseplates(2 layers of different version glue).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High humidity(~80/90%)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Delamination discovered.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zh-CN" altLang="en-U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0BB7821-E05D-04A4-FED0-943D7635D321}"/>
                  </a:ext>
                </a:extLst>
              </p:cNvPr>
              <p:cNvSpPr txBox="1"/>
              <p:nvPr/>
            </p:nvSpPr>
            <p:spPr>
              <a:xfrm>
                <a:off x="3732755" y="1169648"/>
                <a:ext cx="4221271" cy="4462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l"/>
                </a:pPr>
                <a:r>
                  <a:rPr kumimoji="1" lang="en-US" altLang="zh-CN" sz="24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2</a:t>
                </a:r>
                <a:r>
                  <a:rPr kumimoji="1" lang="en-US" altLang="zh-CN" sz="2400" baseline="30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nd</a:t>
                </a:r>
                <a:r>
                  <a:rPr kumimoji="1" lang="en-US" altLang="zh-CN" sz="24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 round irradiation test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2024.05 @KIT.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Integrated dose: 2</a:t>
                </a:r>
                <a:r>
                  <a:rPr kumimoji="1" lang="zh-CN" altLang="en-US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 </a:t>
                </a:r>
                <a:r>
                  <a:rPr kumimoji="1" lang="en-US" altLang="zh-CN" sz="2000" dirty="0" err="1">
                    <a:latin typeface="Gill Sans" panose="020B0502020104020203" pitchFamily="34" charset="-79"/>
                    <a:cs typeface="Gill Sans" panose="020B0502020104020203" pitchFamily="34" charset="-79"/>
                  </a:rPr>
                  <a:t>MGy</a:t>
                </a: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Sample: new version IHEP baseplates(2 layers of same version glue).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Humidity control: done.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Heat-treated for 5 min at 170-180</a:t>
                </a:r>
                <a:r>
                  <a:rPr kumimoji="1" lang="zh-CN" altLang="en-US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  <m:r>
                      <m:rPr>
                        <m:sty m:val="p"/>
                      </m:rPr>
                      <a:rPr kumimoji="1" lang="en-US" altLang="zh-CN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000" dirty="0">
                    <a:solidFill>
                      <a:srgbClr val="FF0000"/>
                    </a:solidFill>
                    <a:latin typeface="Gill Sans" panose="020B0502020104020203" pitchFamily="34" charset="-79"/>
                    <a:cs typeface="Gill Sans" panose="020B0502020104020203" pitchFamily="34" charset="-79"/>
                  </a:rPr>
                  <a:t>No delamination observed</a:t>
                </a:r>
                <a:r>
                  <a:rPr kumimoji="1" lang="en-US" altLang="zh-CN" sz="2000" dirty="0">
                    <a:latin typeface="Gill Sans" panose="020B0502020104020203" pitchFamily="34" charset="-79"/>
                    <a:cs typeface="Gill Sans" panose="020B0502020104020203" pitchFamily="34" charset="-79"/>
                  </a:rPr>
                  <a:t>, only small defect appeared after heat treatment.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kumimoji="1" lang="en-US" altLang="zh-CN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endParaRPr kumimoji="1" lang="zh-CN" altLang="en-US" sz="2000" dirty="0">
                  <a:latin typeface="Gill Sans" panose="020B0502020104020203" pitchFamily="34" charset="-79"/>
                  <a:cs typeface="Gill Sans" panose="020B0502020104020203" pitchFamily="34" charset="-79"/>
                </a:endParaRPr>
              </a:p>
            </p:txBody>
          </p:sp>
        </mc:Choice>
        <mc:Fallback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0BB7821-E05D-04A4-FED0-943D7635D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2755" y="1169648"/>
                <a:ext cx="4221271" cy="4462760"/>
              </a:xfrm>
              <a:prstGeom prst="rect">
                <a:avLst/>
              </a:prstGeom>
              <a:blipFill>
                <a:blip r:embed="rId2"/>
                <a:stretch>
                  <a:fillRect l="-1796" t="-11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7FE89CF1-92D3-985B-9E0C-ECC0C7F0C5D6}"/>
              </a:ext>
            </a:extLst>
          </p:cNvPr>
          <p:cNvSpPr txBox="1"/>
          <p:nvPr/>
        </p:nvSpPr>
        <p:spPr>
          <a:xfrm>
            <a:off x="7803715" y="1169648"/>
            <a:ext cx="412158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3</a:t>
            </a:r>
            <a:r>
              <a:rPr kumimoji="1" lang="en-US" altLang="zh-CN" sz="2400" baseline="30000" dirty="0">
                <a:latin typeface="Gill Sans" panose="020B0502020104020203" pitchFamily="34" charset="-79"/>
                <a:cs typeface="Gill Sans" panose="020B0502020104020203" pitchFamily="34" charset="-79"/>
              </a:rPr>
              <a:t>rd</a:t>
            </a:r>
            <a:r>
              <a:rPr kumimoji="1" lang="en-US" altLang="zh-CN" sz="2400" dirty="0">
                <a:latin typeface="Gill Sans" panose="020B0502020104020203" pitchFamily="34" charset="-79"/>
                <a:cs typeface="Gill Sans" panose="020B0502020104020203" pitchFamily="34" charset="-79"/>
              </a:rPr>
              <a:t> round irradiation test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2024.09 @CIEMAT.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Integrated dose: 0.5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1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, 1~2</a:t>
            </a:r>
            <a:r>
              <a:rPr kumimoji="1" lang="zh-CN" altLang="en-US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kumimoji="1" lang="en-US" altLang="zh-CN" sz="2000" dirty="0" err="1">
                <a:latin typeface="Gill Sans" panose="020B0502020104020203" pitchFamily="34" charset="-79"/>
                <a:cs typeface="Gill Sans" panose="020B0502020104020203" pitchFamily="34" charset="-79"/>
              </a:rPr>
              <a:t>MGy</a:t>
            </a: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Sample: new version IHEP baseplates(2 layers of same version glue).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Gill Sans" panose="020B0502020104020203" pitchFamily="34" charset="-79"/>
                <a:cs typeface="Gill Sans" panose="020B0502020104020203" pitchFamily="34" charset="-79"/>
              </a:rPr>
              <a:t>Humidity control: done.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solidFill>
                  <a:srgbClr val="FF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 delamination observed.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kumimoji="1" lang="zh-CN" altLang="en-US" sz="20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FA0171-9E6B-BA05-3217-47C22AEB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4371994"/>
            <a:ext cx="1816100" cy="133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575793F-BA06-1DC9-DAAB-AC2DE8E22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614" y="4384160"/>
            <a:ext cx="1803400" cy="1333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9D7FD01-9C36-05B3-6543-402F7CDE5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654" y="5044651"/>
            <a:ext cx="3398061" cy="11493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EAF5B89-B1AD-6467-B591-7C8BDCCB51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4946" y="4460360"/>
            <a:ext cx="1879600" cy="1181100"/>
          </a:xfrm>
          <a:prstGeom prst="rect">
            <a:avLst/>
          </a:prstGeom>
        </p:spPr>
      </p:pic>
      <p:sp>
        <p:nvSpPr>
          <p:cNvPr id="17" name="灯片编号占位符 16">
            <a:extLst>
              <a:ext uri="{FF2B5EF4-FFF2-40B4-BE49-F238E27FC236}">
                <a16:creationId xmlns:a16="http://schemas.microsoft.com/office/drawing/2014/main" id="{EABCDA27-AB0F-5BE5-35BF-6CF4422B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570E5-9088-4EBE-AEEC-16EDC96B65BE}" type="slidenum">
              <a:rPr lang="zh-CN" altLang="en-US" smtClean="0">
                <a:cs typeface="Gill Sans" panose="020B0502020104020203" pitchFamily="34" charset="-79"/>
              </a:rPr>
              <a:t>8</a:t>
            </a:fld>
            <a:endParaRPr lang="zh-CN" altLang="en-US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6595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35729</TotalTime>
  <Words>1694</Words>
  <Application>Microsoft Macintosh PowerPoint</Application>
  <PresentationFormat>宽屏</PresentationFormat>
  <Paragraphs>282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等线 Light</vt:lpstr>
      <vt:lpstr>Arial</vt:lpstr>
      <vt:lpstr>Cambria Math</vt:lpstr>
      <vt:lpstr>Gill Sans</vt:lpstr>
      <vt:lpstr>GILL SANS LIGHT</vt:lpstr>
      <vt:lpstr>Wingdings</vt:lpstr>
      <vt:lpstr>Office 主题​​</vt:lpstr>
      <vt:lpstr> CuW baseplate R&amp;D and production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若冰</dc:creator>
  <cp:lastModifiedBy>王涵</cp:lastModifiedBy>
  <cp:revision>79</cp:revision>
  <dcterms:created xsi:type="dcterms:W3CDTF">2024-06-25T06:29:55Z</dcterms:created>
  <dcterms:modified xsi:type="dcterms:W3CDTF">2024-11-14T14:48:09Z</dcterms:modified>
</cp:coreProperties>
</file>