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09" r:id="rId1"/>
  </p:sldMasterIdLst>
  <p:notesMasterIdLst>
    <p:notesMasterId r:id="rId13"/>
  </p:notesMasterIdLst>
  <p:handoutMasterIdLst>
    <p:handoutMasterId r:id="rId14"/>
  </p:handoutMasterIdLst>
  <p:sldIdLst>
    <p:sldId id="261" r:id="rId2"/>
    <p:sldId id="282" r:id="rId3"/>
    <p:sldId id="288" r:id="rId4"/>
    <p:sldId id="290" r:id="rId5"/>
    <p:sldId id="291" r:id="rId6"/>
    <p:sldId id="283" r:id="rId7"/>
    <p:sldId id="285" r:id="rId8"/>
    <p:sldId id="286" r:id="rId9"/>
    <p:sldId id="287" r:id="rId10"/>
    <p:sldId id="271" r:id="rId11"/>
    <p:sldId id="29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BE1"/>
    <a:srgbClr val="02FF00"/>
    <a:srgbClr val="9999FF"/>
    <a:srgbClr val="3333D5"/>
    <a:srgbClr val="12346D"/>
    <a:srgbClr val="F5BB93"/>
    <a:srgbClr val="7DA4C5"/>
    <a:srgbClr val="EFB7A3"/>
    <a:srgbClr val="578AB4"/>
    <a:srgbClr val="EAB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4" autoAdjust="0"/>
    <p:restoredTop sz="94348" autoAdjust="0"/>
  </p:normalViewPr>
  <p:slideViewPr>
    <p:cSldViewPr snapToGrid="0" snapToObjects="1">
      <p:cViewPr varScale="1">
        <p:scale>
          <a:sx n="93" d="100"/>
          <a:sy n="93" d="100"/>
        </p:scale>
        <p:origin x="225" y="39"/>
      </p:cViewPr>
      <p:guideLst/>
    </p:cSldViewPr>
  </p:slideViewPr>
  <p:outlineViewPr>
    <p:cViewPr>
      <p:scale>
        <a:sx n="33" d="100"/>
        <a:sy n="33" d="100"/>
      </p:scale>
      <p:origin x="0" y="-350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305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06A2638-18A0-4B1D-9F5C-5FEDE89FF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8CB93D7-F367-43E4-97DF-54A08F4C32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A8D00-6234-4002-AC65-6C26E528A323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328160-D89E-420A-95AD-92F2924D37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3BA2E4-2CC6-4309-A024-C1615E792B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23A1F-98B8-4253-A101-6A4562FB83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830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6BE1A-EBEC-6E4F-B3D0-9EEBE2490507}" type="datetimeFigureOut">
              <a:rPr kumimoji="1" lang="zh-CN" altLang="en-US" smtClean="0"/>
              <a:t>2024/11/15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A0B27-4EE5-6442-9424-7A0329C3AC2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0106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754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9A9AFC9-AB3B-4398-A722-7E52D7DE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70879"/>
            <a:ext cx="10515600" cy="1640371"/>
          </a:xfrm>
        </p:spPr>
        <p:txBody>
          <a:bodyPr anchor="ctr"/>
          <a:lstStyle>
            <a:lvl1pPr algn="l">
              <a:defRPr sz="6000">
                <a:latin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1BCE3E1-E99F-49E9-A5D0-399B62628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11251"/>
            <a:ext cx="10515600" cy="1778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3" name="图片 2" descr="图片包含 游戏机, 桌子&#10;&#10;描述已自动生成">
            <a:extLst>
              <a:ext uri="{FF2B5EF4-FFF2-40B4-BE49-F238E27FC236}">
                <a16:creationId xmlns:a16="http://schemas.microsoft.com/office/drawing/2014/main" id="{B826BCA7-96DC-1D99-52B4-2209F4C57B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700"/>
            <a:ext cx="12192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6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1640371"/>
          </a:xfrm>
        </p:spPr>
        <p:txBody>
          <a:bodyPr anchor="b"/>
          <a:lstStyle>
            <a:lvl1pPr>
              <a:defRPr sz="6000">
                <a:latin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266607"/>
            <a:ext cx="10515600" cy="82304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4" name="图片 3" descr="图片包含 游戏机, 桌子&#10;&#10;描述已自动生成">
            <a:extLst>
              <a:ext uri="{FF2B5EF4-FFF2-40B4-BE49-F238E27FC236}">
                <a16:creationId xmlns:a16="http://schemas.microsoft.com/office/drawing/2014/main" id="{E1366A72-9DE8-C8D6-CB21-DD14E4042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700"/>
            <a:ext cx="12192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2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785E7-1D79-4FB7-9072-92B6BBA40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753209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8157B1-1B6B-465E-8A0B-2D9BB81E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57269"/>
            <a:ext cx="11824252" cy="623768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2346D"/>
                </a:solidFill>
                <a:latin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673" y="1204175"/>
            <a:ext cx="11001894" cy="4972787"/>
          </a:xfrm>
        </p:spPr>
        <p:txBody>
          <a:bodyPr/>
          <a:lstStyle>
            <a:lvl1pPr marL="342900" indent="-342900">
              <a:buClr>
                <a:srgbClr val="7F7F7F"/>
              </a:buClr>
              <a:buSzPct val="100000"/>
              <a:buFont typeface="Source Sans Pro" panose="020B0503030403020204" pitchFamily="34" charset="0"/>
              <a:buChar char="◉"/>
              <a:defRPr sz="2400">
                <a:latin typeface="+mj-lt"/>
                <a:ea typeface="+mj-ea"/>
              </a:defRPr>
            </a:lvl1pPr>
            <a:lvl2pPr>
              <a:buClr>
                <a:srgbClr val="7F7F7F"/>
              </a:buClr>
              <a:defRPr sz="2000">
                <a:latin typeface="+mn-lt"/>
                <a:ea typeface="+mn-ea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62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2427B34-B4C5-04F7-04F9-4C2473026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75320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2673" y="1204175"/>
            <a:ext cx="5282738" cy="4971600"/>
          </a:xfrm>
        </p:spPr>
        <p:txBody>
          <a:bodyPr/>
          <a:lstStyle>
            <a:lvl1pPr marL="342900" indent="-342900" algn="l">
              <a:buClr>
                <a:srgbClr val="7F7F7F"/>
              </a:buClr>
              <a:buFont typeface="Source Sans Pro" panose="020B0503030403020204" pitchFamily="34" charset="0"/>
              <a:buChar char="◉"/>
              <a:defRPr sz="2400">
                <a:latin typeface="+mj-lt"/>
                <a:ea typeface="+mj-ea"/>
              </a:defRPr>
            </a:lvl1pPr>
            <a:lvl2pPr>
              <a:buClr>
                <a:srgbClr val="7F7F7F"/>
              </a:buClr>
              <a:defRPr sz="2000"/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6591" y="1204175"/>
            <a:ext cx="5297976" cy="4971600"/>
          </a:xfrm>
        </p:spPr>
        <p:txBody>
          <a:bodyPr/>
          <a:lstStyle>
            <a:lvl1pPr marL="342900" indent="-342900" algn="l">
              <a:buClr>
                <a:srgbClr val="7F7F7F"/>
              </a:buClr>
              <a:buSzPct val="100000"/>
              <a:buFont typeface="Source Sans Pro" panose="020B0503030403020204" pitchFamily="34" charset="0"/>
              <a:buChar char="◉"/>
              <a:defRPr sz="2400">
                <a:latin typeface="+mj-lt"/>
                <a:ea typeface="+mj-ea"/>
              </a:defRPr>
            </a:lvl1pPr>
            <a:lvl2pPr>
              <a:buClr>
                <a:srgbClr val="7F7F7F"/>
              </a:buClr>
              <a:defRPr sz="2000"/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EE5160-AA82-4BB5-856D-F7C0B88B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57269"/>
            <a:ext cx="11824252" cy="623768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2346D"/>
                </a:solidFill>
                <a:latin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3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16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898F1EE-FA75-41E7-AB2E-CBE8F6B67F03}"/>
              </a:ext>
            </a:extLst>
          </p:cNvPr>
          <p:cNvSpPr/>
          <p:nvPr userDrawn="1"/>
        </p:nvSpPr>
        <p:spPr>
          <a:xfrm>
            <a:off x="4056000" y="6644286"/>
            <a:ext cx="4080000" cy="220133"/>
          </a:xfrm>
          <a:prstGeom prst="rect">
            <a:avLst/>
          </a:prstGeom>
          <a:solidFill>
            <a:srgbClr val="9EC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b="1" dirty="0">
                <a:solidFill>
                  <a:schemeClr val="bg1"/>
                </a:solidFill>
                <a:latin typeface="+mn-lt"/>
              </a:rPr>
              <a:t>ALICE</a:t>
            </a:r>
            <a:r>
              <a:rPr kumimoji="1" lang="zh-CN" altLang="en-US" sz="1100" b="1" dirty="0">
                <a:solidFill>
                  <a:schemeClr val="bg1"/>
                </a:solidFill>
                <a:latin typeface="+mn-lt"/>
              </a:rPr>
              <a:t>网格计算介绍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6074FD4-D88E-4AE3-ADD9-49CC278BBA59}"/>
              </a:ext>
            </a:extLst>
          </p:cNvPr>
          <p:cNvSpPr/>
          <p:nvPr userDrawn="1"/>
        </p:nvSpPr>
        <p:spPr>
          <a:xfrm>
            <a:off x="0" y="6644285"/>
            <a:ext cx="4080000" cy="220134"/>
          </a:xfrm>
          <a:prstGeom prst="rect">
            <a:avLst/>
          </a:prstGeom>
          <a:solidFill>
            <a:srgbClr val="EFB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1100" b="1" dirty="0">
                <a:latin typeface="+mn-lt"/>
              </a:rPr>
              <a:t>Introduction</a:t>
            </a:r>
            <a:r>
              <a:rPr lang="zh-CN" altLang="en-US" sz="1100" b="1" dirty="0">
                <a:latin typeface="+mn-lt"/>
              </a:rPr>
              <a:t> </a:t>
            </a:r>
            <a:r>
              <a:rPr lang="en-US" altLang="zh-CN" sz="1100" b="1" dirty="0">
                <a:latin typeface="+mn-lt"/>
              </a:rPr>
              <a:t>to</a:t>
            </a:r>
            <a:r>
              <a:rPr lang="zh-CN" altLang="en-US" sz="1100" b="1" dirty="0">
                <a:latin typeface="+mn-lt"/>
              </a:rPr>
              <a:t> </a:t>
            </a:r>
            <a:r>
              <a:rPr lang="en-US" altLang="zh-CN" sz="1100" b="1" dirty="0">
                <a:latin typeface="+mn-lt"/>
              </a:rPr>
              <a:t>ALICE</a:t>
            </a:r>
            <a:r>
              <a:rPr lang="zh-CN" altLang="en-US" sz="1100" b="1" dirty="0">
                <a:latin typeface="+mn-lt"/>
              </a:rPr>
              <a:t> </a:t>
            </a:r>
            <a:r>
              <a:rPr lang="en-US" altLang="zh-CN" sz="1100" b="1" dirty="0">
                <a:latin typeface="+mn-lt"/>
              </a:rPr>
              <a:t>Computing</a:t>
            </a:r>
            <a:r>
              <a:rPr lang="zh-CN" altLang="en-US" sz="1100" b="1" dirty="0">
                <a:latin typeface="+mn-lt"/>
              </a:rPr>
              <a:t> </a:t>
            </a:r>
            <a:endParaRPr lang="en-US" altLang="zh-CN" sz="1100" b="1" dirty="0"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B83107EC-2FB8-4F1E-B09A-A21C2B698326}"/>
              </a:ext>
            </a:extLst>
          </p:cNvPr>
          <p:cNvSpPr txBox="1">
            <a:spLocks/>
          </p:cNvSpPr>
          <p:nvPr userDrawn="1"/>
        </p:nvSpPr>
        <p:spPr>
          <a:xfrm>
            <a:off x="9770772" y="6637866"/>
            <a:ext cx="1362187" cy="220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E13B0A3-4387-45B1-95C5-2AC2421CF37F}"/>
              </a:ext>
            </a:extLst>
          </p:cNvPr>
          <p:cNvSpPr/>
          <p:nvPr userDrawn="1"/>
        </p:nvSpPr>
        <p:spPr>
          <a:xfrm>
            <a:off x="8136000" y="6644285"/>
            <a:ext cx="4056000" cy="220133"/>
          </a:xfrm>
          <a:prstGeom prst="rect">
            <a:avLst/>
          </a:prstGeom>
          <a:solidFill>
            <a:srgbClr val="7D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latin typeface="+mn-lt"/>
              </a:rPr>
              <a:t>2024-Nov-16</a:t>
            </a:r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D59F49B5-38DD-44A7-8382-FAA6441453C1}"/>
              </a:ext>
            </a:extLst>
          </p:cNvPr>
          <p:cNvSpPr txBox="1">
            <a:spLocks/>
          </p:cNvSpPr>
          <p:nvPr userDrawn="1"/>
        </p:nvSpPr>
        <p:spPr>
          <a:xfrm>
            <a:off x="11353800" y="6644285"/>
            <a:ext cx="814200" cy="20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fld id="{4F42B4B9-4F4F-DC40-8BF5-0036F3636617}" type="slidenum">
              <a:rPr lang="en-US" sz="1100" b="1" smtClean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pPr algn="r"/>
              <a:t>‹#›</a:t>
            </a:fld>
            <a:r>
              <a:rPr lang="en-US" sz="1100" b="1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8025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7" r:id="rId3"/>
    <p:sldLayoutId id="2147483718" r:id="rId4"/>
    <p:sldLayoutId id="2147483716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22941/contributions/171004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F0701-45BA-423C-B9FC-0FF194079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674721"/>
            <a:ext cx="10997161" cy="177643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sz="4800" dirty="0"/>
              <a:t>Introduction to ALICE Computing</a:t>
            </a:r>
            <a:endParaRPr lang="zh-CN" altLang="en-US" sz="4800" dirty="0">
              <a:latin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497CC2-139B-455F-936C-8FA60774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451151"/>
            <a:ext cx="10515600" cy="14468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2800" dirty="0" err="1">
                <a:ea typeface="Lato Heavy" panose="020F0502020204030203" pitchFamily="34" charset="0"/>
                <a:cs typeface="Lato Heavy" panose="020F0502020204030203" pitchFamily="34" charset="0"/>
              </a:rPr>
              <a:t>Qiye</a:t>
            </a:r>
            <a:r>
              <a:rPr lang="en-US" altLang="zh-CN" sz="2800" dirty="0">
                <a:ea typeface="Lato Heavy" panose="020F0502020204030203" pitchFamily="34" charset="0"/>
                <a:cs typeface="Lato Heavy" panose="020F0502020204030203" pitchFamily="34" charset="0"/>
              </a:rPr>
              <a:t> Shou, Fudan University</a:t>
            </a:r>
          </a:p>
          <a:p>
            <a:pPr>
              <a:lnSpc>
                <a:spcPct val="80000"/>
              </a:lnSpc>
            </a:pPr>
            <a:r>
              <a:rPr lang="en-US" altLang="zh-CN" sz="2800" dirty="0">
                <a:ea typeface="Lato Heavy" panose="020F0502020204030203" pitchFamily="34" charset="0"/>
                <a:cs typeface="Lato Heavy" panose="020F0502020204030203" pitchFamily="34" charset="0"/>
              </a:rPr>
              <a:t>Ran Du, Computing Center, IHEP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2B7ECF1E-C08F-4106-8524-EB7EE7EC0CED}"/>
              </a:ext>
            </a:extLst>
          </p:cNvPr>
          <p:cNvSpPr txBox="1">
            <a:spLocks/>
          </p:cNvSpPr>
          <p:nvPr/>
        </p:nvSpPr>
        <p:spPr>
          <a:xfrm>
            <a:off x="831850" y="5512405"/>
            <a:ext cx="10515600" cy="1038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zh-CN" sz="2000" dirty="0"/>
              <a:t>2024-Nov-16</a:t>
            </a:r>
            <a:endParaRPr lang="zh-CN" altLang="en-US" sz="2000" dirty="0"/>
          </a:p>
          <a:p>
            <a:pPr>
              <a:lnSpc>
                <a:spcPct val="8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3220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67DE09-5935-136A-47CE-62FF6EA6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8476"/>
            <a:ext cx="10515600" cy="3310360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4400" dirty="0">
                <a:solidFill>
                  <a:schemeClr val="accent1"/>
                </a:solidFill>
              </a:rPr>
              <a:t>For the first time in a long while, the China T2 has been established and is running well. </a:t>
            </a:r>
            <a:br>
              <a:rPr kumimoji="1" lang="en-US" altLang="zh-CN" sz="4400" dirty="0">
                <a:solidFill>
                  <a:schemeClr val="accent1"/>
                </a:solidFill>
              </a:rPr>
            </a:br>
            <a:r>
              <a:rPr lang="en" altLang="zh-CN" sz="4400" dirty="0">
                <a:solidFill>
                  <a:schemeClr val="accent1"/>
                </a:solidFill>
              </a:rPr>
              <a:t>Further upgrades are planned.</a:t>
            </a:r>
            <a:br>
              <a:rPr lang="en" altLang="zh-CN" sz="4400" dirty="0"/>
            </a:br>
            <a:br>
              <a:rPr kumimoji="1" lang="en-US" altLang="zh-CN" sz="4400" dirty="0"/>
            </a:br>
            <a:r>
              <a:rPr kumimoji="1" lang="en-US" altLang="zh-CN" sz="4400" dirty="0"/>
              <a:t>Thanks &amp; Questions</a:t>
            </a:r>
            <a:endParaRPr kumimoji="1"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291003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5F84A-5D92-03EF-BBE1-244C825F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Backup: ALICE computing resource plan</a:t>
            </a:r>
            <a:endParaRPr kumimoji="1"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DD53A28-31C9-104C-BE13-D59FD784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147" y="933082"/>
            <a:ext cx="8391646" cy="53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87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6F8275-F2C4-667B-1820-81FEC6643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815755-68FE-7D70-FE5E-8D4A431AC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53" y="1025270"/>
            <a:ext cx="11001894" cy="4972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1" lang="en-US" altLang="zh-CN" dirty="0"/>
              <a:t>The China ALICE group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The ALICE Tier2 Site at IHEP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Summary</a:t>
            </a:r>
          </a:p>
          <a:p>
            <a:pPr>
              <a:lnSpc>
                <a:spcPct val="150000"/>
              </a:lnSpc>
            </a:pP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5756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91DFB7-E82B-F46B-C184-3909AB2F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China ALICE Group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10034AF-9F75-A549-A06C-14A6A69B8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45" y="1510707"/>
            <a:ext cx="5440655" cy="42952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F89E948-3C5E-864E-BE4F-31187E81FD69}"/>
              </a:ext>
            </a:extLst>
          </p:cNvPr>
          <p:cNvSpPr/>
          <p:nvPr/>
        </p:nvSpPr>
        <p:spPr>
          <a:xfrm>
            <a:off x="2906496" y="3408886"/>
            <a:ext cx="869034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Wuhan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E0882E5-B62C-0149-8BA8-D0490DEA4C0C}"/>
              </a:ext>
            </a:extLst>
          </p:cNvPr>
          <p:cNvSpPr/>
          <p:nvPr/>
        </p:nvSpPr>
        <p:spPr>
          <a:xfrm>
            <a:off x="2999630" y="2871800"/>
            <a:ext cx="869034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Hefei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FB7D44E-4F3A-1E4F-A10A-2FC5AC506D7E}"/>
              </a:ext>
            </a:extLst>
          </p:cNvPr>
          <p:cNvSpPr/>
          <p:nvPr/>
        </p:nvSpPr>
        <p:spPr>
          <a:xfrm>
            <a:off x="4053023" y="3571095"/>
            <a:ext cx="1046562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Shanghai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74AABB-7DF5-F64F-89AA-967F6F8D81EB}"/>
              </a:ext>
            </a:extLst>
          </p:cNvPr>
          <p:cNvSpPr/>
          <p:nvPr/>
        </p:nvSpPr>
        <p:spPr>
          <a:xfrm>
            <a:off x="4074668" y="2358652"/>
            <a:ext cx="819011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Beijing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AF056EE-E8AE-B24D-A465-EDDB8297C156}"/>
              </a:ext>
            </a:extLst>
          </p:cNvPr>
          <p:cNvSpPr/>
          <p:nvPr/>
        </p:nvSpPr>
        <p:spPr>
          <a:xfrm>
            <a:off x="3955571" y="2818073"/>
            <a:ext cx="98975" cy="98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ECFB90A4-1B5A-F54F-B02D-B9DEC215517C}"/>
              </a:ext>
            </a:extLst>
          </p:cNvPr>
          <p:cNvSpPr/>
          <p:nvPr/>
        </p:nvSpPr>
        <p:spPr>
          <a:xfrm>
            <a:off x="4139600" y="3310236"/>
            <a:ext cx="98975" cy="98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C5B8158-5DBD-3041-8CC5-7A85D3477D39}"/>
              </a:ext>
            </a:extLst>
          </p:cNvPr>
          <p:cNvSpPr/>
          <p:nvPr/>
        </p:nvSpPr>
        <p:spPr>
          <a:xfrm>
            <a:off x="3990369" y="3260214"/>
            <a:ext cx="98975" cy="98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2E67575-0FFB-0747-A7CB-203D96C9AAE0}"/>
              </a:ext>
            </a:extLst>
          </p:cNvPr>
          <p:cNvSpPr/>
          <p:nvPr/>
        </p:nvSpPr>
        <p:spPr>
          <a:xfrm>
            <a:off x="3825683" y="3359400"/>
            <a:ext cx="98975" cy="98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DBB2AE5-2FDF-0C43-9D47-0D60C0984183}"/>
              </a:ext>
            </a:extLst>
          </p:cNvPr>
          <p:cNvSpPr/>
          <p:nvPr/>
        </p:nvSpPr>
        <p:spPr>
          <a:xfrm>
            <a:off x="6341091" y="1464407"/>
            <a:ext cx="54925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Central China Normal University (Wuhan)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also a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member of LHCb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China University of Geosciences(Wuhan)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China Institute of Atomic Energy (Beijing)</a:t>
            </a:r>
          </a:p>
          <a:p>
            <a:pPr marL="285750" indent="-285750">
              <a:buFont typeface="Wingdings" pitchFamily="2" charset="2"/>
              <a:buChar char="Ø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Fudan University (Shanghai)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also a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member of CMS</a:t>
            </a:r>
          </a:p>
          <a:p>
            <a:pPr marL="285750" indent="-285750">
              <a:buFont typeface="Wingdings" pitchFamily="2" charset="2"/>
              <a:buChar char="Ø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University of Science and Technology of China (Hefei)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also a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member of ATLAS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CMS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DA41F8D-6865-9A41-82AF-DA0CDA98813D}"/>
              </a:ext>
            </a:extLst>
          </p:cNvPr>
          <p:cNvSpPr txBox="1"/>
          <p:nvPr/>
        </p:nvSpPr>
        <p:spPr>
          <a:xfrm>
            <a:off x="837449" y="1651467"/>
            <a:ext cx="166675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China</a:t>
            </a:r>
          </a:p>
          <a:p>
            <a:r>
              <a:rPr kumimoji="1" lang="en-US" altLang="zh-CN" sz="2000" dirty="0"/>
              <a:t>5 institutes</a:t>
            </a:r>
          </a:p>
          <a:p>
            <a:r>
              <a:rPr kumimoji="1" lang="en-US" altLang="zh-CN" sz="2000" dirty="0"/>
              <a:t>98 members</a:t>
            </a:r>
            <a:endParaRPr kumimoji="1"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973119C-AC42-BB44-9533-EBC0B0D7F002}"/>
              </a:ext>
            </a:extLst>
          </p:cNvPr>
          <p:cNvSpPr txBox="1"/>
          <p:nvPr/>
        </p:nvSpPr>
        <p:spPr>
          <a:xfrm>
            <a:off x="7153155" y="5343782"/>
            <a:ext cx="402798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ALICE general introduction &amp; physics: </a:t>
            </a:r>
            <a:br>
              <a:rPr kumimoji="1" lang="en-US" altLang="zh-CN" dirty="0"/>
            </a:br>
            <a:r>
              <a:rPr kumimoji="1" lang="en-US" altLang="zh-CN" dirty="0" err="1"/>
              <a:t>Xiaoming</a:t>
            </a:r>
            <a:r>
              <a:rPr kumimoji="1" lang="en-US" altLang="zh-CN" dirty="0"/>
              <a:t> Zhang’s </a:t>
            </a:r>
            <a:r>
              <a:rPr kumimoji="1" lang="en-US" altLang="zh-CN" dirty="0">
                <a:hlinkClick r:id="rId3"/>
              </a:rPr>
              <a:t>talk</a:t>
            </a:r>
            <a:r>
              <a:rPr kumimoji="1" lang="en-US" altLang="zh-CN" dirty="0"/>
              <a:t> on Thu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882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91DFB7-E82B-F46B-C184-3909AB2F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China ALICE Group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842FAF-A254-A8C4-DBE6-443EE7B48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73" y="1111575"/>
            <a:ext cx="11001894" cy="4972787"/>
          </a:xfrm>
        </p:spPr>
        <p:txBody>
          <a:bodyPr/>
          <a:lstStyle/>
          <a:p>
            <a:r>
              <a:rPr kumimoji="1" lang="en-US" altLang="zh-CN" dirty="0"/>
              <a:t>One decade ago, there was a small Tier2 in Wuhan (240 cores + 80 TB),</a:t>
            </a:r>
            <a:br>
              <a:rPr kumimoji="1" lang="en-US" altLang="zh-CN" dirty="0"/>
            </a:br>
            <a:r>
              <a:rPr kumimoji="1" lang="en-US" altLang="zh-CN" dirty="0"/>
              <a:t>however, it has been shelved due to network/budget limitations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Long-standing request from ALICE to reactivate China T2</a:t>
            </a:r>
            <a:br>
              <a:rPr kumimoji="1" lang="en-US" altLang="zh-CN" dirty="0"/>
            </a:br>
            <a:r>
              <a:rPr kumimoji="1" lang="en-US" altLang="zh-CN" dirty="0"/>
              <a:t>up to 2024, 2.6% (15 M&amp;O) obligation, corresponding to:</a:t>
            </a:r>
            <a:br>
              <a:rPr kumimoji="1" lang="en-US" altLang="zh-CN" dirty="0"/>
            </a:br>
            <a:r>
              <a:rPr kumimoji="1" lang="en-US" altLang="zh-CN" dirty="0"/>
              <a:t>CPU: 33000 HS23 + Disk: 3600 TB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Since late 2023, we </a:t>
            </a:r>
            <a:r>
              <a:rPr lang="en" altLang="zh-CN" dirty="0"/>
              <a:t>have started building</a:t>
            </a:r>
            <a:r>
              <a:rPr kumimoji="1" lang="en-US" altLang="zh-CN" dirty="0"/>
              <a:t> a new T2 in Beijing! where the clusters of the other 3 LHC experiments </a:t>
            </a:r>
            <a:r>
              <a:rPr lang="en" altLang="zh-CN" dirty="0"/>
              <a:t>are also located</a:t>
            </a:r>
            <a:endParaRPr kumimoji="1"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D8E07FF-C49C-524A-BC1B-AFD035DB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682" y="4602968"/>
            <a:ext cx="2463237" cy="178215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9941272-4EA3-8B44-A325-732403DA4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245" y="4602968"/>
            <a:ext cx="1366322" cy="178215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DF87D60-E8F1-3244-8BAF-028EAEBF40F8}"/>
              </a:ext>
            </a:extLst>
          </p:cNvPr>
          <p:cNvSpPr txBox="1"/>
          <p:nvPr/>
        </p:nvSpPr>
        <p:spPr>
          <a:xfrm>
            <a:off x="4666482" y="5461796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2023</a:t>
            </a:r>
            <a:r>
              <a:rPr kumimoji="1" lang="zh-CN" altLang="en-US" dirty="0"/>
              <a:t>年</a:t>
            </a:r>
            <a:r>
              <a:rPr kumimoji="1" lang="en-US" altLang="zh-CN" dirty="0"/>
              <a:t>11</a:t>
            </a:r>
            <a:r>
              <a:rPr kumimoji="1" lang="zh-CN" altLang="en-US" dirty="0"/>
              <a:t>月，</a:t>
            </a:r>
            <a:br>
              <a:rPr kumimoji="1" lang="en-US" altLang="zh-CN" dirty="0"/>
            </a:br>
            <a:r>
              <a:rPr kumimoji="1" lang="zh-CN" altLang="en-US" dirty="0"/>
              <a:t>寿齐烨、钟晨访问高能所</a:t>
            </a:r>
            <a:br>
              <a:rPr kumimoji="1" lang="en-US" altLang="zh-CN" dirty="0"/>
            </a:br>
            <a:r>
              <a:rPr kumimoji="1" lang="zh-CN" altLang="en-US" dirty="0"/>
              <a:t>首批设备运抵怀柔</a:t>
            </a:r>
          </a:p>
        </p:txBody>
      </p:sp>
    </p:spTree>
    <p:extLst>
      <p:ext uri="{BB962C8B-B14F-4D97-AF65-F5344CB8AC3E}">
        <p14:creationId xmlns:p14="http://schemas.microsoft.com/office/powerpoint/2010/main" val="742020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02A1FD9-7504-1F46-9E18-7B17AD32C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026" y="1458828"/>
            <a:ext cx="4814070" cy="207723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291DFB7-E82B-F46B-C184-3909AB2F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China ALICE Group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5656E5F-6AA3-7749-B357-B47F82E67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917" y="3743571"/>
            <a:ext cx="1241144" cy="165485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18E6017-45DB-4245-94C8-535AA5B09149}"/>
              </a:ext>
            </a:extLst>
          </p:cNvPr>
          <p:cNvSpPr/>
          <p:nvPr/>
        </p:nvSpPr>
        <p:spPr>
          <a:xfrm>
            <a:off x="7546267" y="5582785"/>
            <a:ext cx="3562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An email from Stefano Piano,</a:t>
            </a:r>
          </a:p>
          <a:p>
            <a:pPr algn="ctr"/>
            <a:r>
              <a:rPr lang="en-US" altLang="zh-CN" dirty="0"/>
              <a:t>ALICE c</a:t>
            </a:r>
            <a:r>
              <a:rPr lang="zh-CN" altLang="en-US" dirty="0"/>
              <a:t>omputing </a:t>
            </a:r>
            <a:r>
              <a:rPr lang="en-US" altLang="zh-CN" dirty="0"/>
              <a:t>b</a:t>
            </a:r>
            <a:r>
              <a:rPr lang="zh-CN" altLang="en-US" dirty="0"/>
              <a:t>oard</a:t>
            </a:r>
            <a:r>
              <a:rPr lang="en-US" altLang="zh-CN" dirty="0"/>
              <a:t> chairperson</a:t>
            </a:r>
            <a:endParaRPr lang="zh-CN" altLang="en-US" dirty="0"/>
          </a:p>
        </p:txBody>
      </p:sp>
      <p:sp>
        <p:nvSpPr>
          <p:cNvPr id="9" name="圆角矩形标注 8">
            <a:extLst>
              <a:ext uri="{FF2B5EF4-FFF2-40B4-BE49-F238E27FC236}">
                <a16:creationId xmlns:a16="http://schemas.microsoft.com/office/drawing/2014/main" id="{C056280D-E21B-D446-8434-1AE1348F1F0A}"/>
              </a:ext>
            </a:extLst>
          </p:cNvPr>
          <p:cNvSpPr/>
          <p:nvPr/>
        </p:nvSpPr>
        <p:spPr>
          <a:xfrm>
            <a:off x="7011124" y="1355075"/>
            <a:ext cx="5001972" cy="2204140"/>
          </a:xfrm>
          <a:prstGeom prst="wedgeRoundRectCallout">
            <a:avLst>
              <a:gd name="adj1" fmla="val 1217"/>
              <a:gd name="adj2" fmla="val 7435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E7FBCDD-F87B-DC4E-BC5B-9A1D591B1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70" y="2002756"/>
            <a:ext cx="2334689" cy="31129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22ACD02-84F2-C74D-AE78-422FB5F58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095" y="2384058"/>
            <a:ext cx="3137429" cy="2350314"/>
          </a:xfrm>
          <a:prstGeom prst="rect">
            <a:avLst/>
          </a:prstGeom>
        </p:spPr>
      </p:pic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1701B716-92E1-C149-8945-8C2D6C1BE5DF}"/>
              </a:ext>
            </a:extLst>
          </p:cNvPr>
          <p:cNvCxnSpPr>
            <a:cxnSpLocks/>
          </p:cNvCxnSpPr>
          <p:nvPr/>
        </p:nvCxnSpPr>
        <p:spPr>
          <a:xfrm>
            <a:off x="9782595" y="2406881"/>
            <a:ext cx="19584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750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57B69E-6062-17CD-81ED-80C79A31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Tier2</a:t>
            </a:r>
            <a:r>
              <a:rPr kumimoji="1" lang="zh-CN" altLang="en-US" dirty="0"/>
              <a:t> </a:t>
            </a:r>
            <a:r>
              <a:rPr kumimoji="1" lang="en-US" altLang="zh-CN" dirty="0"/>
              <a:t>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IHEP – Site Information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EC0B38-60A3-79DD-02B8-FF4BA884F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large-scale ALICE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Tier2</a:t>
            </a:r>
            <a:r>
              <a:rPr kumimoji="1" lang="zh-CN" altLang="en-US" dirty="0"/>
              <a:t> </a:t>
            </a:r>
            <a:r>
              <a:rPr kumimoji="1" lang="en-US" altLang="zh-CN" dirty="0"/>
              <a:t>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China, in production since Oct. 2024</a:t>
            </a:r>
          </a:p>
          <a:p>
            <a:pPr marL="457200" lvl="1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Resources are provided by Fudan University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Site management by IHEP, site rank( 3/49 )</a:t>
            </a:r>
          </a:p>
          <a:p>
            <a:pPr lvl="1"/>
            <a:endParaRPr kumimoji="1" lang="en-US" altLang="zh-CN" dirty="0"/>
          </a:p>
          <a:p>
            <a:endParaRPr kumimoji="1"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7B2A09C-EC54-9733-2A43-3AD3F4754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263231"/>
              </p:ext>
            </p:extLst>
          </p:nvPr>
        </p:nvGraphicFramePr>
        <p:xfrm>
          <a:off x="1018209" y="1683761"/>
          <a:ext cx="1014343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1145">
                  <a:extLst>
                    <a:ext uri="{9D8B030D-6E8A-4147-A177-3AD203B41FA5}">
                      <a16:colId xmlns:a16="http://schemas.microsoft.com/office/drawing/2014/main" val="73642854"/>
                    </a:ext>
                  </a:extLst>
                </a:gridCol>
                <a:gridCol w="3381145">
                  <a:extLst>
                    <a:ext uri="{9D8B030D-6E8A-4147-A177-3AD203B41FA5}">
                      <a16:colId xmlns:a16="http://schemas.microsoft.com/office/drawing/2014/main" val="564497742"/>
                    </a:ext>
                  </a:extLst>
                </a:gridCol>
                <a:gridCol w="3381145">
                  <a:extLst>
                    <a:ext uri="{9D8B030D-6E8A-4147-A177-3AD203B41FA5}">
                      <a16:colId xmlns:a16="http://schemas.microsoft.com/office/drawing/2014/main" val="2440159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Computing Element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Storage Element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883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HTCondor</a:t>
                      </a:r>
                      <a:r>
                        <a:rPr lang="en-US" altLang="zh-CN" dirty="0"/>
                        <a:t> CE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EOS SE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AlmaLinux</a:t>
                      </a:r>
                      <a:r>
                        <a:rPr lang="en-US" altLang="zh-CN" dirty="0"/>
                        <a:t> 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777663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F5537AE-3C68-92C0-D53E-20CBA126D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768002"/>
              </p:ext>
            </p:extLst>
          </p:nvPr>
        </p:nvGraphicFramePr>
        <p:xfrm>
          <a:off x="1018208" y="2953968"/>
          <a:ext cx="10143434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1717">
                  <a:extLst>
                    <a:ext uri="{9D8B030D-6E8A-4147-A177-3AD203B41FA5}">
                      <a16:colId xmlns:a16="http://schemas.microsoft.com/office/drawing/2014/main" val="3291091522"/>
                    </a:ext>
                  </a:extLst>
                </a:gridCol>
                <a:gridCol w="5071717">
                  <a:extLst>
                    <a:ext uri="{9D8B030D-6E8A-4147-A177-3AD203B41FA5}">
                      <a16:colId xmlns:a16="http://schemas.microsoft.com/office/drawing/2014/main" val="12766947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dirty="0"/>
                        <a:t>CPU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Cores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Disk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Storage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241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1152, AMD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800 TB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683198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4D03D458-50F2-A8DF-893C-77068F2D9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69" y="4390948"/>
            <a:ext cx="10268424" cy="17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06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0C8A21-AE0C-D954-9067-ECFD07397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Tier2</a:t>
            </a:r>
            <a:r>
              <a:rPr kumimoji="1" lang="zh-CN" altLang="en-US" dirty="0"/>
              <a:t> </a:t>
            </a:r>
            <a:r>
              <a:rPr kumimoji="1" lang="en-US" altLang="zh-CN" dirty="0"/>
              <a:t>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IHEP - Jobs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250EE-84F0-FD56-B138-7D77D2197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53" y="942606"/>
            <a:ext cx="11001894" cy="505355"/>
          </a:xfrm>
        </p:spPr>
        <p:txBody>
          <a:bodyPr/>
          <a:lstStyle/>
          <a:p>
            <a:r>
              <a:rPr kumimoji="1" lang="en-US" altLang="zh-CN" dirty="0"/>
              <a:t>124,829 jobs are done, ratio of success reaches 89.39%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91DF01-7EB7-7C73-F491-F02454D05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30052"/>
            <a:ext cx="4923533" cy="49793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AFAEA1-5B66-14F4-EC2D-DF8D73C9E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96" y="1530052"/>
            <a:ext cx="4937739" cy="40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7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AE2276-DC48-9730-CF8B-26CB2E5B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Alice Tier2 Site at IHEP - Storage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80F8C7-04E8-9161-0DA7-DA6D1DE66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53" y="810389"/>
            <a:ext cx="11001894" cy="92996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 734 TB storage space used with 7,083,885 files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8C8DDF-7D32-CF91-2876-D680C8340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571"/>
            <a:ext cx="6780054" cy="46407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088251-D61B-47B7-153F-58326DE8F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248" y="2271091"/>
            <a:ext cx="4271064" cy="12770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16C545-9618-AE84-7F3A-3AD378359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47" y="3630396"/>
            <a:ext cx="4210091" cy="127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08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5F84A-5D92-03EF-BBE1-244C825F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Alice Tier2 Site at IHEP – Data Transfer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AC954C-A9B0-EF83-A028-6D301982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56" y="942606"/>
            <a:ext cx="11001894" cy="916011"/>
          </a:xfrm>
        </p:spPr>
        <p:txBody>
          <a:bodyPr/>
          <a:lstStyle/>
          <a:p>
            <a:r>
              <a:rPr kumimoji="1" lang="en-US" altLang="zh-CN" dirty="0"/>
              <a:t>72.51 TB downloaded with max throughput 2.733 GB/s</a:t>
            </a:r>
          </a:p>
          <a:p>
            <a:r>
              <a:rPr kumimoji="1" lang="en-US" altLang="zh-CN" dirty="0"/>
              <a:t>819.5 TB uploaded with max throughput 6.808 GB/s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1335388-AD5B-B8F0-9A57-9B6D853D0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0" y="1937638"/>
            <a:ext cx="6334539" cy="43728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F43DFB-9730-A312-1756-FB9BC324A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522" y="2260600"/>
            <a:ext cx="4368800" cy="1168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A61FA16-9CD4-AE7E-CE64-E3F429158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822" y="3527175"/>
            <a:ext cx="43815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0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Lato Heavy"/>
        <a:ea typeface="思源黑体 CN Medium"/>
        <a:cs typeface=""/>
      </a:majorFont>
      <a:minorFont>
        <a:latin typeface="Lato SemiLight"/>
        <a:ea typeface="思源黑体 CN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scussion" id="{CED4561F-60F5-0C45-84C7-532EC4380226}" vid="{A947B25F-759D-734E-87F9-2B5657281E9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主题​​</Template>
  <TotalTime>8615</TotalTime>
  <Words>397</Words>
  <Application>Microsoft Office PowerPoint</Application>
  <PresentationFormat>宽屏</PresentationFormat>
  <Paragraphs>67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Lato Heavy</vt:lpstr>
      <vt:lpstr>Lato SemiLight</vt:lpstr>
      <vt:lpstr>等线</vt:lpstr>
      <vt:lpstr>Arial</vt:lpstr>
      <vt:lpstr>Lato Black</vt:lpstr>
      <vt:lpstr>Source Sans Pro</vt:lpstr>
      <vt:lpstr>Wingdings</vt:lpstr>
      <vt:lpstr>Office 主题​​</vt:lpstr>
      <vt:lpstr>Introduction to ALICE Computing</vt:lpstr>
      <vt:lpstr>Outline</vt:lpstr>
      <vt:lpstr>The China ALICE Group</vt:lpstr>
      <vt:lpstr>The China ALICE Group</vt:lpstr>
      <vt:lpstr>The China ALICE Group</vt:lpstr>
      <vt:lpstr>Alice Tier2 Site at IHEP – Site Information</vt:lpstr>
      <vt:lpstr>Alice Tier2 Site at IHEP - Jobs </vt:lpstr>
      <vt:lpstr>Alice Tier2 Site at IHEP - Storage</vt:lpstr>
      <vt:lpstr>Alice Tier2 Site at IHEP – Data Transfer</vt:lpstr>
      <vt:lpstr>For the first time in a long while, the China T2 has been established and is running well.  Further upgrades are planned.  Thanks &amp; Questions</vt:lpstr>
      <vt:lpstr>Backup: ALICE computing resource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AI计算平台规划</dc:title>
  <dc:creator>然 杜</dc:creator>
  <cp:lastModifiedBy>Jingyan Shi</cp:lastModifiedBy>
  <cp:revision>171</cp:revision>
  <cp:lastPrinted>2018-10-09T13:01:25Z</cp:lastPrinted>
  <dcterms:created xsi:type="dcterms:W3CDTF">2024-02-20T07:14:35Z</dcterms:created>
  <dcterms:modified xsi:type="dcterms:W3CDTF">2024-11-15T05:26:59Z</dcterms:modified>
</cp:coreProperties>
</file>