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324" r:id="rId2"/>
    <p:sldId id="334" r:id="rId3"/>
    <p:sldId id="350" r:id="rId4"/>
    <p:sldId id="337" r:id="rId5"/>
    <p:sldId id="338" r:id="rId6"/>
    <p:sldId id="339" r:id="rId7"/>
    <p:sldId id="340" r:id="rId8"/>
    <p:sldId id="341" r:id="rId9"/>
    <p:sldId id="359" r:id="rId10"/>
    <p:sldId id="358" r:id="rId11"/>
    <p:sldId id="346" r:id="rId12"/>
    <p:sldId id="342" r:id="rId13"/>
    <p:sldId id="343" r:id="rId14"/>
    <p:sldId id="347" r:id="rId15"/>
    <p:sldId id="344" r:id="rId16"/>
    <p:sldId id="328" r:id="rId17"/>
    <p:sldId id="360" r:id="rId18"/>
    <p:sldId id="361" r:id="rId19"/>
    <p:sldId id="363" r:id="rId20"/>
    <p:sldId id="362" r:id="rId21"/>
    <p:sldId id="364" r:id="rId22"/>
    <p:sldId id="365" r:id="rId23"/>
    <p:sldId id="366" r:id="rId24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91" autoAdjust="0"/>
    <p:restoredTop sz="94694"/>
  </p:normalViewPr>
  <p:slideViewPr>
    <p:cSldViewPr snapToGrid="0">
      <p:cViewPr varScale="1">
        <p:scale>
          <a:sx n="68" d="100"/>
          <a:sy n="68" d="100"/>
        </p:scale>
        <p:origin x="4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1393A-D86E-484F-8D7D-2968A67B9322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7FDCF-4C9A-444F-93B2-CC90BD8B77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929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7FDCF-4C9A-444F-93B2-CC90BD8B77C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164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CFFBF-D803-8EBD-6297-01A1B108A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F8E9A-0525-78F5-98FB-BF5A086D1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1616A-8AB4-8252-2DC6-1F21779E7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E3355-71EA-4F45-8DE8-1D854FB5BC45}" type="datetime1">
              <a:rPr lang="LID4096" altLang="zh-CN" smtClean="0"/>
              <a:t>11/14/2024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F85DA-CE8E-7739-ECC8-A987F2085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76B79-2D5C-C0EE-E337-FE4AC5D3F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838713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37A38-8EE6-1CA7-6E9D-02E1296C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37EA34-CDB0-5847-2ABA-51DBE947F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5F369-60ED-C08C-F865-E3FF3C4D0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6920-65B6-4853-8F68-49B604FACD4D}" type="datetime1">
              <a:rPr lang="LID4096" altLang="zh-CN" smtClean="0"/>
              <a:t>11/14/2024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F4CE3-1DA9-7CE9-4E57-DD3203A80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835BA-D5F7-8FD8-1CD6-81F429A60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447505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5FAB82-E043-A780-030E-294E03C1A1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6D2140-8160-2F06-5A18-59D5AE3A3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C46B1-47C1-6079-6D31-67939D13B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A70D-7DDE-4049-AE89-876667B6DAE6}" type="datetime1">
              <a:rPr lang="LID4096" altLang="zh-CN" smtClean="0"/>
              <a:t>11/14/2024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BBBCD-CC70-48FC-ED60-3D5445DB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6E12C-F6D0-6872-AC7D-907A79C47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594986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3176B-9C71-1495-BE97-2677B043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5B7E8-E4FE-265C-ED82-01A7E7869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E297A-7555-66AC-E685-FBE55BC1C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8ADF-3C67-4916-BFF5-A5E90D2CA90F}" type="datetime1">
              <a:rPr lang="LID4096" altLang="zh-CN" smtClean="0"/>
              <a:t>11/14/2024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6E592-07A3-3D2A-8CC8-09C4623EC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ECA8B-B69E-0927-FF1D-1DC03641D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50007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25106-24BF-52FD-0B35-20C7C4C66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E9606-6717-7B08-1B1A-5842230E0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2DF38-B9C1-7919-DDDC-1ECE832F9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FAA5-E9A8-411A-A69D-E20CEB80521D}" type="datetime1">
              <a:rPr lang="LID4096" altLang="zh-CN" smtClean="0"/>
              <a:t>11/14/2024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852FD-780B-5ECC-45CB-9E1D78C40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82070-CFFD-C5B2-61CF-A4A9DE428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82886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D7414-0965-97ED-6464-053963D1D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734FC-7F68-F461-8D26-8E220A51A2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DF458-E9D4-9E1D-F0CF-8D880892B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2A97F1-CF93-8C5F-A883-9F9F133B8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3A51-8448-4B6C-AA5D-BA4C56196573}" type="datetime1">
              <a:rPr lang="LID4096" altLang="zh-CN" smtClean="0"/>
              <a:t>11/14/2024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8AAD07-3D18-5F2F-5206-9B85E254F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333CD8-E949-CB55-D400-2CE5C07ED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804007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FA726-8B87-B4DD-1C46-30C55E18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E4752-DC34-9D81-19D3-933318D59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C64D33-54C0-A420-2419-8B2874A6D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6AD732-EA80-B678-CCC8-4493336D27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65D530-E9F7-E9B0-F171-AECED2A84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4C5AB1-44F6-59A5-CB3D-96DBEB85E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38F5-74AE-471C-B769-1A5EE85AF006}" type="datetime1">
              <a:rPr lang="LID4096" altLang="zh-CN" smtClean="0"/>
              <a:t>11/14/2024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E7E40C-8512-6CF1-A8E5-38B6D12C2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8307EE-1FEA-9517-FE11-8F8A606EF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96846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7EE6A-498C-68D6-045D-AFC1AA6F7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0B9203-A9DF-C873-5CEC-B5E9DF84F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52F2-10A1-4F6A-819E-9308BDADD09F}" type="datetime1">
              <a:rPr lang="LID4096" altLang="zh-CN" smtClean="0"/>
              <a:t>11/14/2024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13535-9164-D53C-CCDC-76F4CB73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0E7556-3043-C375-CEE9-74B747212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07063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F877AF-A1C2-BF72-1C10-8AA48C16B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010CF-7585-481E-B789-02B02CA4645C}" type="datetime1">
              <a:rPr lang="LID4096" altLang="zh-CN" smtClean="0"/>
              <a:t>11/14/2024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C51730-7ABB-C3E5-C6FA-801D6A9B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85A65-062A-900E-D49B-BC213B9AA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11222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5380F-C890-3394-236F-3BD605F98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752C8-1603-B350-4437-399AAB0BE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3B4318-7C3E-3D00-F248-1FAF4784D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DF325-F44B-412F-8439-C4A669C71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452B-0409-428C-9F9A-3CF6D982BF21}" type="datetime1">
              <a:rPr lang="LID4096" altLang="zh-CN" smtClean="0"/>
              <a:t>11/14/2024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24404-A8A6-A215-ADDD-12DA2D056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854C4-E85C-591A-6A6F-A3C52E135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62538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E194A-2940-0383-7DE7-FBEF68DE8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BBC1C6-E4EC-24DA-6E39-819DC81ED7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977550-3039-559D-261B-56551D894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892C58-0F68-666B-0470-7EE43AC7F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3477-DC17-4623-84D6-0B197C8A32AB}" type="datetime1">
              <a:rPr lang="LID4096" altLang="zh-CN" smtClean="0"/>
              <a:t>11/14/2024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5D249-7A47-A6F6-60FA-4074EFD60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713ED-A5FD-5F36-31AE-8AA66882A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60615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C1C334-99A4-B47B-5E90-48EE8C615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256F5-6C28-EA60-77CF-2C0A50697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0D736-937D-A8AD-016F-7AE02DB22B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B81CC-DCB7-4F2C-A610-0532BA4EC9FE}" type="datetime1">
              <a:rPr lang="LID4096" altLang="zh-CN" smtClean="0"/>
              <a:t>11/14/2024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FC7C4-1A17-827F-C47B-EDB70D7479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D6E59-E739-E801-0B85-9D600BC36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F3905-749F-2F46-838F-F4A11B158C8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4368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indico.cern.ch/event/1291157/timetable/#2024071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10B58C3E-220F-4BE6-DE8D-B40CC331C427}"/>
              </a:ext>
            </a:extLst>
          </p:cNvPr>
          <p:cNvSpPr/>
          <p:nvPr/>
        </p:nvSpPr>
        <p:spPr>
          <a:xfrm>
            <a:off x="0" y="2307210"/>
            <a:ext cx="12192000" cy="224357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514EB32-E948-5CE3-2E84-4D2DFE125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5894" y="130214"/>
            <a:ext cx="2148716" cy="207154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C31DA7C-7B9C-26A6-C279-8B55383FF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90" y="292898"/>
            <a:ext cx="1810761" cy="1803400"/>
          </a:xfrm>
          <a:prstGeom prst="rect">
            <a:avLst/>
          </a:prstGeom>
        </p:spPr>
      </p:pic>
      <p:pic>
        <p:nvPicPr>
          <p:cNvPr id="14" name="Picture 2" descr="European Organization for Nuclear Research - CERN | Genève ...">
            <a:extLst>
              <a:ext uri="{FF2B5EF4-FFF2-40B4-BE49-F238E27FC236}">
                <a16:creationId xmlns:a16="http://schemas.microsoft.com/office/drawing/2014/main" id="{5FA9D71B-E271-197D-6B4F-9AA7D8F21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433" y="264464"/>
            <a:ext cx="2010970" cy="204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F5C075-40FB-D551-CC43-F6F47323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1</a:t>
            </a:fld>
            <a:endParaRPr lang="en-CN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1C52283-F13B-46D9-57AC-077379634100}"/>
              </a:ext>
            </a:extLst>
          </p:cNvPr>
          <p:cNvSpPr txBox="1"/>
          <p:nvPr/>
        </p:nvSpPr>
        <p:spPr>
          <a:xfrm>
            <a:off x="527901" y="2919594"/>
            <a:ext cx="11305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0">
                <a:solidFill>
                  <a:srgbClr val="F8F8F8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Measurements of Higgs boson production cross sections in the four-lepton final state at 13.6 TeV in CMS</a:t>
            </a:r>
            <a:endParaRPr lang="zh-CN" altLang="en-US" sz="3200">
              <a:solidFill>
                <a:srgbClr val="F8F8F8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" name="TextBox 21">
            <a:extLst>
              <a:ext uri="{FF2B5EF4-FFF2-40B4-BE49-F238E27FC236}">
                <a16:creationId xmlns:a16="http://schemas.microsoft.com/office/drawing/2014/main" id="{0D7D4E2D-1798-4C03-C08A-232F3A0509D6}"/>
              </a:ext>
            </a:extLst>
          </p:cNvPr>
          <p:cNvSpPr txBox="1"/>
          <p:nvPr/>
        </p:nvSpPr>
        <p:spPr>
          <a:xfrm>
            <a:off x="6316089" y="4896271"/>
            <a:ext cx="5395442" cy="590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Yuji Li</a:t>
            </a:r>
            <a:r>
              <a:rPr lang="en-US" sz="2400" b="1" baseline="3000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1,2</a:t>
            </a:r>
            <a:r>
              <a:rPr lang="en-US" sz="2400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for CMS </a:t>
            </a:r>
            <a:r>
              <a:rPr lang="en-US" altLang="zh-CN" sz="2400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Collaboration</a:t>
            </a:r>
            <a:endParaRPr lang="en-US" sz="2400" b="1" dirty="0">
              <a:latin typeface="Book Antiqua" panose="020406020503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21">
            <a:extLst>
              <a:ext uri="{FF2B5EF4-FFF2-40B4-BE49-F238E27FC236}">
                <a16:creationId xmlns:a16="http://schemas.microsoft.com/office/drawing/2014/main" id="{8F23951C-9B59-A069-5A9B-3382A9B8068E}"/>
              </a:ext>
            </a:extLst>
          </p:cNvPr>
          <p:cNvSpPr txBox="1"/>
          <p:nvPr/>
        </p:nvSpPr>
        <p:spPr>
          <a:xfrm>
            <a:off x="7036156" y="5562799"/>
            <a:ext cx="4317644" cy="793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1. Fudan University, Shanghai</a:t>
            </a:r>
          </a:p>
          <a:p>
            <a:pPr>
              <a:lnSpc>
                <a:spcPct val="150000"/>
              </a:lnSpc>
            </a:pPr>
            <a:r>
              <a:rPr lang="en-US" sz="1600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2. IHEP, </a:t>
            </a:r>
            <a:r>
              <a:rPr lang="en-US" altLang="zh-CN" sz="1600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Beijing</a:t>
            </a:r>
            <a:endParaRPr lang="en-US" sz="1600" b="1" dirty="0">
              <a:latin typeface="Book Antiqua" panose="020406020503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08264BE-F0A3-7E38-62C4-EA1844D24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3323" y="264464"/>
            <a:ext cx="2395036" cy="194461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DA63D03-DA23-C401-ED85-219A2C39E2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711" y="4896271"/>
            <a:ext cx="2215722" cy="149406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55EAEFE-A950-C576-5964-4A76B2E635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0590" y="4604149"/>
            <a:ext cx="2395160" cy="1974032"/>
          </a:xfrm>
          <a:prstGeom prst="rect">
            <a:avLst/>
          </a:prstGeom>
        </p:spPr>
      </p:pic>
      <p:sp>
        <p:nvSpPr>
          <p:cNvPr id="9" name="TextBox 21">
            <a:extLst>
              <a:ext uri="{FF2B5EF4-FFF2-40B4-BE49-F238E27FC236}">
                <a16:creationId xmlns:a16="http://schemas.microsoft.com/office/drawing/2014/main" id="{CF9DA6A4-76E3-7679-A7E5-5686EFABB7BC}"/>
              </a:ext>
            </a:extLst>
          </p:cNvPr>
          <p:cNvSpPr txBox="1"/>
          <p:nvPr/>
        </p:nvSpPr>
        <p:spPr>
          <a:xfrm>
            <a:off x="7335069" y="1520380"/>
            <a:ext cx="4317644" cy="465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u="sng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CLHCP2024, Qingdao</a:t>
            </a:r>
            <a:endParaRPr lang="en-US" b="1" u="sng" dirty="0">
              <a:latin typeface="Book Antiqua" panose="020406020503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677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DE425-15CA-1C34-3F64-7045F2842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3A91C86-8BC1-86F0-C49E-449874F201FE}"/>
              </a:ext>
            </a:extLst>
          </p:cNvPr>
          <p:cNvSpPr txBox="1"/>
          <p:nvPr/>
        </p:nvSpPr>
        <p:spPr>
          <a:xfrm>
            <a:off x="189815" y="341264"/>
            <a:ext cx="11166765" cy="584775"/>
          </a:xfrm>
          <a:prstGeom prst="rect">
            <a:avLst/>
          </a:prstGeom>
          <a:noFill/>
        </p:spPr>
        <p:txBody>
          <a:bodyPr wrap="square" rIns="1980000" rtlCol="0">
            <a:spAutoFit/>
          </a:bodyPr>
          <a:lstStyle/>
          <a:p>
            <a:pPr marL="72000">
              <a:spcBef>
                <a:spcPts val="300"/>
              </a:spcBef>
              <a:spcAft>
                <a:spcPts val="300"/>
              </a:spcAft>
            </a:pPr>
            <a:r>
              <a:rPr lang="en-US" altLang="zh-CN" sz="3200" b="1">
                <a:solidFill>
                  <a:srgbClr val="C00000"/>
                </a:solidFill>
                <a:latin typeface="Arial Black" panose="020B0A04020102020204" pitchFamily="34" charset="0"/>
              </a:rPr>
              <a:t>Signal Modeling</a:t>
            </a:r>
            <a:endParaRPr lang="zh-CN" altLang="en-US" sz="32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6E18F0A-EA8F-4761-6D70-9B1C0F3F0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10</a:t>
            </a:fld>
            <a:endParaRPr lang="en-CN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100C89A-32E0-17AB-0612-CBD41A706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558" y="2584817"/>
            <a:ext cx="10080884" cy="37331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B1DDE24-C573-FE9B-59B5-B7CF8C9DE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966" y="977435"/>
            <a:ext cx="4358923" cy="899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9176E69-90BB-A36E-1CAA-39E33E670DA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72" b="19453"/>
          <a:stretch/>
        </p:blipFill>
        <p:spPr>
          <a:xfrm>
            <a:off x="7332542" y="1939728"/>
            <a:ext cx="2339360" cy="29467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3DB08F0-3F11-454B-197F-C352A27FE090}"/>
              </a:ext>
            </a:extLst>
          </p:cNvPr>
          <p:cNvSpPr txBox="1"/>
          <p:nvPr/>
        </p:nvSpPr>
        <p:spPr>
          <a:xfrm>
            <a:off x="513877" y="1107489"/>
            <a:ext cx="58414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>
                <a:latin typeface="Book Antiqua" panose="02040602050305030304" pitchFamily="18" charset="0"/>
              </a:rPr>
              <a:t>Signal of resonance 4l can be fitted with Double CB functions, where a set of parameters can be determined. Meanwhile, the non-resonance (VH, ttH) 4l will be described by Landau shape.</a:t>
            </a:r>
            <a:endParaRPr lang="zh-CN" altLang="en-US" b="1">
              <a:latin typeface="Book Antiqua" panose="02040602050305030304" pitchFamily="18" charset="0"/>
            </a:endParaRPr>
          </a:p>
          <a:p>
            <a:endParaRPr lang="zh-CN" altLang="en-US" b="1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4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9B220C7-01D3-BC8B-B13F-B5CACA0BB945}"/>
              </a:ext>
            </a:extLst>
          </p:cNvPr>
          <p:cNvSpPr txBox="1"/>
          <p:nvPr/>
        </p:nvSpPr>
        <p:spPr>
          <a:xfrm>
            <a:off x="189815" y="341264"/>
            <a:ext cx="11166765" cy="584775"/>
          </a:xfrm>
          <a:prstGeom prst="rect">
            <a:avLst/>
          </a:prstGeom>
          <a:noFill/>
        </p:spPr>
        <p:txBody>
          <a:bodyPr wrap="square" rIns="1980000" rtlCol="0">
            <a:spAutoFit/>
          </a:bodyPr>
          <a:lstStyle/>
          <a:p>
            <a:pPr marL="72000">
              <a:spcBef>
                <a:spcPts val="300"/>
              </a:spcBef>
              <a:spcAft>
                <a:spcPts val="300"/>
              </a:spcAft>
            </a:pPr>
            <a:r>
              <a:rPr lang="en-US" altLang="zh-CN" sz="3200" b="1">
                <a:solidFill>
                  <a:srgbClr val="C00000"/>
                </a:solidFill>
                <a:latin typeface="Arial Black" panose="020B0A04020102020204" pitchFamily="34" charset="0"/>
              </a:rPr>
              <a:t>Systematic Uncertainties</a:t>
            </a:r>
            <a:endParaRPr lang="zh-CN" altLang="en-US" sz="32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660D5B7-A295-1EC6-AFCD-0EF989309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755" y="2100567"/>
            <a:ext cx="3774315" cy="195128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CEF7B22-CB97-05D5-71DC-2247192A9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755" y="4196570"/>
            <a:ext cx="3831532" cy="1516074"/>
          </a:xfrm>
          <a:prstGeom prst="rect">
            <a:avLst/>
          </a:prstGeom>
        </p:spPr>
      </p:pic>
      <p:sp>
        <p:nvSpPr>
          <p:cNvPr id="7" name="TextBox 21">
            <a:extLst>
              <a:ext uri="{FF2B5EF4-FFF2-40B4-BE49-F238E27FC236}">
                <a16:creationId xmlns:a16="http://schemas.microsoft.com/office/drawing/2014/main" id="{7D3CA055-ECE3-CDB7-D5B6-440FF71641E2}"/>
              </a:ext>
            </a:extLst>
          </p:cNvPr>
          <p:cNvSpPr txBox="1"/>
          <p:nvPr/>
        </p:nvSpPr>
        <p:spPr>
          <a:xfrm>
            <a:off x="3763748" y="6057168"/>
            <a:ext cx="5677265" cy="465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Electron Efficiency is the most relevant!</a:t>
            </a:r>
            <a:endParaRPr lang="en-US" b="1" dirty="0">
              <a:latin typeface="Book Antiqua" panose="020406020503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3FD52E7-85C0-E026-18DD-DA5B31CC884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473"/>
          <a:stretch/>
        </p:blipFill>
        <p:spPr>
          <a:xfrm>
            <a:off x="5898037" y="1415764"/>
            <a:ext cx="5684786" cy="4450860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A773D12-13DE-362F-B983-751816CE7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11</a:t>
            </a:fld>
            <a:endParaRPr lang="en-CN"/>
          </a:p>
        </p:txBody>
      </p:sp>
      <p:sp>
        <p:nvSpPr>
          <p:cNvPr id="5" name="TextBox 21">
            <a:extLst>
              <a:ext uri="{FF2B5EF4-FFF2-40B4-BE49-F238E27FC236}">
                <a16:creationId xmlns:a16="http://schemas.microsoft.com/office/drawing/2014/main" id="{7235BF40-16D5-6694-E081-95EF18C1BC14}"/>
              </a:ext>
            </a:extLst>
          </p:cNvPr>
          <p:cNvSpPr txBox="1"/>
          <p:nvPr/>
        </p:nvSpPr>
        <p:spPr>
          <a:xfrm>
            <a:off x="947112" y="1328796"/>
            <a:ext cx="5677265" cy="881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Systematic Uncertainties can be</a:t>
            </a:r>
            <a:r>
              <a:rPr lang="zh-CN" altLang="en-US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traced</a:t>
            </a:r>
            <a:r>
              <a:rPr lang="zh-CN" altLang="en-US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lang="zh-CN" altLang="en-US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experimental source and theoretical source.</a:t>
            </a:r>
            <a:endParaRPr lang="en-US" b="1" dirty="0">
              <a:latin typeface="Book Antiqua" panose="020406020503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183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9B220C7-01D3-BC8B-B13F-B5CACA0BB945}"/>
              </a:ext>
            </a:extLst>
          </p:cNvPr>
          <p:cNvSpPr txBox="1"/>
          <p:nvPr/>
        </p:nvSpPr>
        <p:spPr>
          <a:xfrm>
            <a:off x="189815" y="341264"/>
            <a:ext cx="11166765" cy="584775"/>
          </a:xfrm>
          <a:prstGeom prst="rect">
            <a:avLst/>
          </a:prstGeom>
          <a:noFill/>
        </p:spPr>
        <p:txBody>
          <a:bodyPr wrap="square" rIns="1980000" rtlCol="0">
            <a:spAutoFit/>
          </a:bodyPr>
          <a:lstStyle/>
          <a:p>
            <a:pPr marL="72000">
              <a:spcBef>
                <a:spcPts val="300"/>
              </a:spcBef>
              <a:spcAft>
                <a:spcPts val="300"/>
              </a:spcAft>
            </a:pPr>
            <a:r>
              <a:rPr lang="en-US" altLang="zh-CN" sz="3200">
                <a:solidFill>
                  <a:srgbClr val="C00000"/>
                </a:solidFill>
                <a:latin typeface="Arial Black" panose="020B0A04020102020204" pitchFamily="34" charset="0"/>
              </a:rPr>
              <a:t>Yields in SR(Pre-fit)</a:t>
            </a:r>
            <a:endParaRPr lang="zh-CN" altLang="en-US" sz="32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32C363D-E6E2-45F3-CCFC-89DBD35B4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814" y="1170072"/>
            <a:ext cx="4176186" cy="158255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8875FA7-70B9-7494-78A1-9A22D87C2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431" y="1170072"/>
            <a:ext cx="3771755" cy="158255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368BB53-4370-A6B7-2351-220CE08C39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256"/>
          <a:stretch/>
        </p:blipFill>
        <p:spPr>
          <a:xfrm>
            <a:off x="2306314" y="2752627"/>
            <a:ext cx="3585440" cy="369144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6A7C0BF-974C-1401-3117-906D3FC781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322"/>
          <a:stretch/>
        </p:blipFill>
        <p:spPr>
          <a:xfrm>
            <a:off x="6631276" y="2752627"/>
            <a:ext cx="3510064" cy="369144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F61C697-D0D2-C2AF-5BE9-55A0ECEE0F6D}"/>
              </a:ext>
            </a:extLst>
          </p:cNvPr>
          <p:cNvSpPr txBox="1"/>
          <p:nvPr/>
        </p:nvSpPr>
        <p:spPr>
          <a:xfrm>
            <a:off x="3398658" y="6332070"/>
            <a:ext cx="4749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>
                <a:latin typeface="Book Antiqua" panose="02040602050305030304" pitchFamily="18" charset="0"/>
              </a:rPr>
              <a:t>m_4l&gt;70GeV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BB093E9-C14E-BD08-6A4D-BB1F20B0D24D}"/>
              </a:ext>
            </a:extLst>
          </p:cNvPr>
          <p:cNvSpPr txBox="1"/>
          <p:nvPr/>
        </p:nvSpPr>
        <p:spPr>
          <a:xfrm>
            <a:off x="7247763" y="6332070"/>
            <a:ext cx="4749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>
                <a:latin typeface="Book Antiqua" panose="02040602050305030304" pitchFamily="18" charset="0"/>
              </a:rPr>
              <a:t>105GeV&lt;m_4l&lt;160GeV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EA6590C-9ADD-CF50-E2CA-7FCBC70C0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12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240754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9B220C7-01D3-BC8B-B13F-B5CACA0BB945}"/>
              </a:ext>
            </a:extLst>
          </p:cNvPr>
          <p:cNvSpPr txBox="1"/>
          <p:nvPr/>
        </p:nvSpPr>
        <p:spPr>
          <a:xfrm>
            <a:off x="189815" y="341264"/>
            <a:ext cx="11166765" cy="584775"/>
          </a:xfrm>
          <a:prstGeom prst="rect">
            <a:avLst/>
          </a:prstGeom>
          <a:noFill/>
        </p:spPr>
        <p:txBody>
          <a:bodyPr wrap="square" rIns="1980000" rtlCol="0">
            <a:spAutoFit/>
          </a:bodyPr>
          <a:lstStyle/>
          <a:p>
            <a:pPr marL="72000">
              <a:spcBef>
                <a:spcPts val="300"/>
              </a:spcBef>
              <a:spcAft>
                <a:spcPts val="300"/>
              </a:spcAft>
            </a:pPr>
            <a:r>
              <a:rPr lang="en-US" altLang="zh-CN" sz="3200">
                <a:solidFill>
                  <a:srgbClr val="C00000"/>
                </a:solidFill>
                <a:latin typeface="Arial Black" panose="020B0A04020102020204" pitchFamily="34" charset="0"/>
              </a:rPr>
              <a:t>Final Results</a:t>
            </a:r>
            <a:endParaRPr lang="zh-CN" altLang="en-US" sz="32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CE6263C-CF8C-AEE6-43D9-80F478830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15" y="1372970"/>
            <a:ext cx="7866451" cy="322011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D14594F-93B1-FFB9-1D76-6F38F9242B0E}"/>
              </a:ext>
            </a:extLst>
          </p:cNvPr>
          <p:cNvSpPr txBox="1"/>
          <p:nvPr/>
        </p:nvSpPr>
        <p:spPr>
          <a:xfrm>
            <a:off x="1089092" y="4839965"/>
            <a:ext cx="67540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>
                <a:latin typeface="Book Antiqua" panose="02040602050305030304" pitchFamily="18" charset="0"/>
              </a:rPr>
              <a:t>Inclusive fiducial XS fitting result, and the x-axis of the left plots is represented by signal strength. The uncertainy of XS can be extracted by 1-d likehood scanning.</a:t>
            </a:r>
            <a:endParaRPr lang="zh-CN" altLang="en-US" sz="2000" b="1">
              <a:latin typeface="Book Antiqua" panose="0204060205030503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62F90A6-FC39-D26F-8AF6-02297687A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791" y="1372970"/>
            <a:ext cx="3777394" cy="334814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BDF0F86-2A08-1D00-BB1F-F84F5CCBEF25}"/>
              </a:ext>
            </a:extLst>
          </p:cNvPr>
          <p:cNvSpPr txBox="1"/>
          <p:nvPr/>
        </p:nvSpPr>
        <p:spPr>
          <a:xfrm>
            <a:off x="8287127" y="4972815"/>
            <a:ext cx="35455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>
                <a:latin typeface="Book Antiqua" panose="02040602050305030304" pitchFamily="18" charset="0"/>
              </a:rPr>
              <a:t>Correlation of different final states.</a:t>
            </a:r>
            <a:endParaRPr lang="zh-CN" altLang="en-US" sz="2000" b="1">
              <a:latin typeface="Book Antiqua" panose="0204060205030503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03D5FB4-ED9F-A213-F979-B3084A395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13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149570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9B220C7-01D3-BC8B-B13F-B5CACA0BB945}"/>
              </a:ext>
            </a:extLst>
          </p:cNvPr>
          <p:cNvSpPr txBox="1"/>
          <p:nvPr/>
        </p:nvSpPr>
        <p:spPr>
          <a:xfrm>
            <a:off x="189815" y="341264"/>
            <a:ext cx="11166765" cy="584775"/>
          </a:xfrm>
          <a:prstGeom prst="rect">
            <a:avLst/>
          </a:prstGeom>
          <a:noFill/>
        </p:spPr>
        <p:txBody>
          <a:bodyPr wrap="square" rIns="1980000" rtlCol="0">
            <a:spAutoFit/>
          </a:bodyPr>
          <a:lstStyle/>
          <a:p>
            <a:pPr marL="72000">
              <a:spcBef>
                <a:spcPts val="300"/>
              </a:spcBef>
              <a:spcAft>
                <a:spcPts val="300"/>
              </a:spcAft>
            </a:pPr>
            <a:r>
              <a:rPr lang="en-US" altLang="zh-CN" sz="3200">
                <a:solidFill>
                  <a:srgbClr val="C00000"/>
                </a:solidFill>
                <a:latin typeface="Arial Black" panose="020B0A04020102020204" pitchFamily="34" charset="0"/>
              </a:rPr>
              <a:t>Final Results</a:t>
            </a:r>
            <a:endParaRPr lang="zh-CN" altLang="en-US" sz="32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C05A91-B2C5-C164-A6BF-1CBBB40AF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401" y="1200244"/>
            <a:ext cx="5029599" cy="44575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FF34AFF-A130-9BD4-A655-12F2DB5EF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005" y="1158513"/>
            <a:ext cx="4769930" cy="4540973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F62825C-C534-9F45-F91C-CDD02767C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14</a:t>
            </a:fld>
            <a:endParaRPr lang="en-CN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FCF7B7C-BB76-589E-7504-C22FBB7365EA}"/>
              </a:ext>
            </a:extLst>
          </p:cNvPr>
          <p:cNvSpPr txBox="1"/>
          <p:nvPr/>
        </p:nvSpPr>
        <p:spPr>
          <a:xfrm>
            <a:off x="1172065" y="5808850"/>
            <a:ext cx="102779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>
                <a:latin typeface="Book Antiqua" panose="02040602050305030304" pitchFamily="18" charset="0"/>
              </a:rPr>
              <a:t>Different XS for Higgs Production could be measured as a function of transverse momentum and rapidity.</a:t>
            </a:r>
            <a:endParaRPr lang="zh-CN" altLang="en-US" sz="2000" b="1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683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9B220C7-01D3-BC8B-B13F-B5CACA0BB945}"/>
              </a:ext>
            </a:extLst>
          </p:cNvPr>
          <p:cNvSpPr txBox="1"/>
          <p:nvPr/>
        </p:nvSpPr>
        <p:spPr>
          <a:xfrm>
            <a:off x="189815" y="341264"/>
            <a:ext cx="11166765" cy="584775"/>
          </a:xfrm>
          <a:prstGeom prst="rect">
            <a:avLst/>
          </a:prstGeom>
          <a:noFill/>
        </p:spPr>
        <p:txBody>
          <a:bodyPr wrap="square" rIns="1980000" rtlCol="0">
            <a:spAutoFit/>
          </a:bodyPr>
          <a:lstStyle/>
          <a:p>
            <a:pPr marL="72000">
              <a:spcBef>
                <a:spcPts val="300"/>
              </a:spcBef>
              <a:spcAft>
                <a:spcPts val="300"/>
              </a:spcAft>
            </a:pPr>
            <a:r>
              <a:rPr lang="en-US" altLang="zh-CN" sz="3200" b="1">
                <a:solidFill>
                  <a:srgbClr val="C00000"/>
                </a:solidFill>
                <a:latin typeface="Arial Black" panose="020B0A04020102020204" pitchFamily="34" charset="0"/>
              </a:rPr>
              <a:t>Summary</a:t>
            </a:r>
            <a:endParaRPr lang="zh-CN" altLang="en-US" sz="32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376380-E427-602C-3828-34B8C96BC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15</a:t>
            </a:fld>
            <a:endParaRPr lang="en-CN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375E297-CFBD-3F54-7057-72FBD835E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326" y="1345374"/>
            <a:ext cx="5490113" cy="5010976"/>
          </a:xfrm>
          <a:prstGeom prst="rect">
            <a:avLst/>
          </a:prstGeom>
        </p:spPr>
      </p:pic>
      <p:sp>
        <p:nvSpPr>
          <p:cNvPr id="3" name="TextBox 21">
            <a:extLst>
              <a:ext uri="{FF2B5EF4-FFF2-40B4-BE49-F238E27FC236}">
                <a16:creationId xmlns:a16="http://schemas.microsoft.com/office/drawing/2014/main" id="{342A68DB-A95B-3B92-89BA-3DC720E2591B}"/>
              </a:ext>
            </a:extLst>
          </p:cNvPr>
          <p:cNvSpPr txBox="1"/>
          <p:nvPr/>
        </p:nvSpPr>
        <p:spPr>
          <a:xfrm>
            <a:off x="533831" y="980226"/>
            <a:ext cx="6281748" cy="2127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Same analysis strategy </a:t>
            </a:r>
            <a:r>
              <a:rPr lang="en-US" altLang="zh-CN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as Run2</a:t>
            </a:r>
            <a:r>
              <a:rPr lang="en-US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is performed.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The performace of electron and muon are well </a:t>
            </a:r>
          </a:p>
          <a:p>
            <a:pPr>
              <a:lnSpc>
                <a:spcPct val="150000"/>
              </a:lnSpc>
            </a:pPr>
            <a:r>
              <a:rPr lang="en-US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measured in Run3 2022 data.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Fiducial XS are measured with unbinned </a:t>
            </a:r>
          </a:p>
          <a:p>
            <a:pPr>
              <a:lnSpc>
                <a:spcPct val="150000"/>
              </a:lnSpc>
            </a:pPr>
            <a:r>
              <a:rPr lang="en-US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max-likelihood method, and the result is: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341AAD5-60CD-654D-6124-2F7F0C950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442" y="3310028"/>
            <a:ext cx="3677013" cy="321630"/>
          </a:xfrm>
          <a:prstGeom prst="rect">
            <a:avLst/>
          </a:prstGeom>
        </p:spPr>
      </p:pic>
      <p:sp>
        <p:nvSpPr>
          <p:cNvPr id="7" name="TextBox 21">
            <a:extLst>
              <a:ext uri="{FF2B5EF4-FFF2-40B4-BE49-F238E27FC236}">
                <a16:creationId xmlns:a16="http://schemas.microsoft.com/office/drawing/2014/main" id="{BF42B392-D47A-E30A-FAC4-4C51D4AF7387}"/>
              </a:ext>
            </a:extLst>
          </p:cNvPr>
          <p:cNvSpPr txBox="1"/>
          <p:nvPr/>
        </p:nvSpPr>
        <p:spPr>
          <a:xfrm>
            <a:off x="533831" y="3769340"/>
            <a:ext cx="6281748" cy="2127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Comparing with Run1 and Run2 results,</a:t>
            </a:r>
          </a:p>
          <a:p>
            <a:pPr>
              <a:lnSpc>
                <a:spcPct val="150000"/>
              </a:lnSpc>
            </a:pPr>
            <a:r>
              <a:rPr lang="en-US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they are corresponding with SM predictions.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Differential XS can also be measured with this </a:t>
            </a:r>
          </a:p>
          <a:p>
            <a:pPr>
              <a:lnSpc>
                <a:spcPct val="150000"/>
              </a:lnSpc>
            </a:pPr>
            <a:r>
              <a:rPr lang="en-US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framework, whichwill bring more information when   </a:t>
            </a:r>
          </a:p>
          <a:p>
            <a:pPr>
              <a:lnSpc>
                <a:spcPct val="150000"/>
              </a:lnSpc>
            </a:pPr>
            <a:r>
              <a:rPr lang="en-US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we have more statistics in Run3.(2022-2025)</a:t>
            </a:r>
          </a:p>
        </p:txBody>
      </p:sp>
    </p:spTree>
    <p:extLst>
      <p:ext uri="{BB962C8B-B14F-4D97-AF65-F5344CB8AC3E}">
        <p14:creationId xmlns:p14="http://schemas.microsoft.com/office/powerpoint/2010/main" val="1629916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9E4A146-902D-D8A1-942E-737DB19DA8A3}"/>
              </a:ext>
            </a:extLst>
          </p:cNvPr>
          <p:cNvSpPr/>
          <p:nvPr/>
        </p:nvSpPr>
        <p:spPr>
          <a:xfrm>
            <a:off x="0" y="2307210"/>
            <a:ext cx="12192000" cy="224357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" name="文本框 1">
            <a:extLst>
              <a:ext uri="{FF2B5EF4-FFF2-40B4-BE49-F238E27FC236}">
                <a16:creationId xmlns:a16="http://schemas.microsoft.com/office/drawing/2014/main" id="{4FED4FF7-1560-87F0-747F-69CA7F9996EB}"/>
              </a:ext>
            </a:extLst>
          </p:cNvPr>
          <p:cNvSpPr txBox="1"/>
          <p:nvPr/>
        </p:nvSpPr>
        <p:spPr>
          <a:xfrm>
            <a:off x="4207499" y="2949535"/>
            <a:ext cx="6821862" cy="958928"/>
          </a:xfrm>
          <a:prstGeom prst="rect">
            <a:avLst/>
          </a:prstGeom>
          <a:noFill/>
        </p:spPr>
        <p:txBody>
          <a:bodyPr wrap="square" rIns="1980000" rtlCol="0">
            <a:spAutoFit/>
          </a:bodyPr>
          <a:lstStyle/>
          <a:p>
            <a:pPr marL="72000">
              <a:spcBef>
                <a:spcPts val="300"/>
              </a:spcBef>
              <a:spcAft>
                <a:spcPts val="300"/>
              </a:spcAft>
            </a:pPr>
            <a:r>
              <a:rPr lang="en-US" altLang="zh-CN" sz="5400">
                <a:solidFill>
                  <a:schemeClr val="bg1"/>
                </a:solidFill>
                <a:latin typeface="Arial Black" panose="020B0A04020102020204" pitchFamily="34" charset="0"/>
              </a:rPr>
              <a:t>Thanks!</a:t>
            </a:r>
            <a:endParaRPr lang="en-US" altLang="zh-CN" sz="5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DE03643-0AED-C1BC-6D03-4566C863F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16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45833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2A7EAC4-DC2E-D791-FE1B-8FADE9924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17</a:t>
            </a:fld>
            <a:endParaRPr lang="en-CN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6DDC09B-7118-725A-8F1F-C51EFFF6BB1C}"/>
              </a:ext>
            </a:extLst>
          </p:cNvPr>
          <p:cNvSpPr txBox="1"/>
          <p:nvPr/>
        </p:nvSpPr>
        <p:spPr>
          <a:xfrm>
            <a:off x="189815" y="341264"/>
            <a:ext cx="11166765" cy="584775"/>
          </a:xfrm>
          <a:prstGeom prst="rect">
            <a:avLst/>
          </a:prstGeom>
          <a:noFill/>
        </p:spPr>
        <p:txBody>
          <a:bodyPr wrap="square" rIns="1980000" rtlCol="0">
            <a:spAutoFit/>
          </a:bodyPr>
          <a:lstStyle/>
          <a:p>
            <a:pPr marL="72000">
              <a:spcBef>
                <a:spcPts val="300"/>
              </a:spcBef>
              <a:spcAft>
                <a:spcPts val="300"/>
              </a:spcAft>
            </a:pPr>
            <a:r>
              <a:rPr lang="en-US" altLang="zh-CN" sz="3200" b="1">
                <a:solidFill>
                  <a:srgbClr val="C00000"/>
                </a:solidFill>
                <a:latin typeface="Arial Black" panose="020B0A04020102020204" pitchFamily="34" charset="0"/>
              </a:rPr>
              <a:t>Backup</a:t>
            </a:r>
            <a:endParaRPr lang="zh-CN" altLang="en-US" sz="32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61672E5-E5C5-3FAB-3E0B-6F247D71F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200" y="1370884"/>
            <a:ext cx="7388494" cy="460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73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31CAD-1D12-CE06-9A12-C7ED2CB03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D9BAB4B-0A0F-2A98-071F-453096493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18</a:t>
            </a:fld>
            <a:endParaRPr lang="en-CN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1DB0235-2BB0-B225-19FC-B8EFE97259FE}"/>
              </a:ext>
            </a:extLst>
          </p:cNvPr>
          <p:cNvSpPr txBox="1"/>
          <p:nvPr/>
        </p:nvSpPr>
        <p:spPr>
          <a:xfrm>
            <a:off x="189815" y="341264"/>
            <a:ext cx="11166765" cy="584775"/>
          </a:xfrm>
          <a:prstGeom prst="rect">
            <a:avLst/>
          </a:prstGeom>
          <a:noFill/>
        </p:spPr>
        <p:txBody>
          <a:bodyPr wrap="square" rIns="1980000" rtlCol="0">
            <a:spAutoFit/>
          </a:bodyPr>
          <a:lstStyle/>
          <a:p>
            <a:pPr marL="72000">
              <a:spcBef>
                <a:spcPts val="300"/>
              </a:spcBef>
              <a:spcAft>
                <a:spcPts val="300"/>
              </a:spcAft>
            </a:pPr>
            <a:r>
              <a:rPr lang="en-US" altLang="zh-CN" sz="3200" b="1">
                <a:solidFill>
                  <a:srgbClr val="C00000"/>
                </a:solidFill>
                <a:latin typeface="Arial Black" panose="020B0A04020102020204" pitchFamily="34" charset="0"/>
              </a:rPr>
              <a:t>Fake rates</a:t>
            </a:r>
            <a:endParaRPr lang="zh-CN" altLang="en-US" sz="32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F151A31-76FE-793B-2AED-1323D5EB9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665" y="1114802"/>
            <a:ext cx="8266670" cy="524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53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39ACE0B-D7D7-53AB-95F1-D367727EC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19</a:t>
            </a:fld>
            <a:endParaRPr lang="en-CN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2FC58CB-C038-0555-50EA-2FFDF01880D5}"/>
              </a:ext>
            </a:extLst>
          </p:cNvPr>
          <p:cNvSpPr txBox="1"/>
          <p:nvPr/>
        </p:nvSpPr>
        <p:spPr>
          <a:xfrm>
            <a:off x="189815" y="341264"/>
            <a:ext cx="11166765" cy="584775"/>
          </a:xfrm>
          <a:prstGeom prst="rect">
            <a:avLst/>
          </a:prstGeom>
          <a:noFill/>
        </p:spPr>
        <p:txBody>
          <a:bodyPr wrap="square" rIns="1980000" rtlCol="0">
            <a:spAutoFit/>
          </a:bodyPr>
          <a:lstStyle/>
          <a:p>
            <a:pPr marL="72000">
              <a:spcBef>
                <a:spcPts val="300"/>
              </a:spcBef>
              <a:spcAft>
                <a:spcPts val="300"/>
              </a:spcAft>
            </a:pPr>
            <a:r>
              <a:rPr lang="en-US" altLang="zh-CN" sz="3200" b="1">
                <a:solidFill>
                  <a:srgbClr val="C00000"/>
                </a:solidFill>
                <a:latin typeface="Arial Black" panose="020B0A04020102020204" pitchFamily="34" charset="0"/>
              </a:rPr>
              <a:t>ZXCR plots</a:t>
            </a:r>
            <a:endParaRPr lang="zh-CN" altLang="en-US" sz="32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B3D370A-8DB3-244D-7DE0-F6888B85E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124" y="1912260"/>
            <a:ext cx="3124361" cy="321961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A070D67-BE6B-C34F-B254-E4FBB04FB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129" y="1937660"/>
            <a:ext cx="3245017" cy="316881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B3DFDBB-8AB6-4F70-2B60-07351AE3DF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34" y="1924959"/>
            <a:ext cx="3276768" cy="318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76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32C4846-2414-A66B-1D07-E0256B31ED95}"/>
              </a:ext>
            </a:extLst>
          </p:cNvPr>
          <p:cNvSpPr txBox="1"/>
          <p:nvPr/>
        </p:nvSpPr>
        <p:spPr>
          <a:xfrm>
            <a:off x="189816" y="341264"/>
            <a:ext cx="6154424" cy="584775"/>
          </a:xfrm>
          <a:prstGeom prst="rect">
            <a:avLst/>
          </a:prstGeom>
          <a:noFill/>
        </p:spPr>
        <p:txBody>
          <a:bodyPr wrap="square" rIns="1980000" rtlCol="0">
            <a:spAutoFit/>
          </a:bodyPr>
          <a:lstStyle/>
          <a:p>
            <a:pPr marL="72000">
              <a:spcBef>
                <a:spcPts val="300"/>
              </a:spcBef>
              <a:spcAft>
                <a:spcPts val="300"/>
              </a:spcAft>
            </a:pPr>
            <a:r>
              <a:rPr lang="en-US" altLang="zh-CN" sz="3200">
                <a:solidFill>
                  <a:srgbClr val="C00000"/>
                </a:solidFill>
                <a:latin typeface="Arial Black" panose="020B0A04020102020204" pitchFamily="34" charset="0"/>
              </a:rPr>
              <a:t>Introduction</a:t>
            </a:r>
            <a:endParaRPr lang="zh-CN" altLang="en-US" sz="32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21">
            <a:extLst>
              <a:ext uri="{FF2B5EF4-FFF2-40B4-BE49-F238E27FC236}">
                <a16:creationId xmlns:a16="http://schemas.microsoft.com/office/drawing/2014/main" id="{6FEC3A5C-DC7D-EF99-DD76-782C8C1CF2BF}"/>
              </a:ext>
            </a:extLst>
          </p:cNvPr>
          <p:cNvSpPr txBox="1"/>
          <p:nvPr/>
        </p:nvSpPr>
        <p:spPr>
          <a:xfrm>
            <a:off x="533831" y="1170264"/>
            <a:ext cx="6281748" cy="5036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Measure fiducial cross section of H-&gt;ZZ-&gt;4l at 13.6 TeV using the 2022 Data collected by CMS.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The result has been open to public(</a:t>
            </a:r>
            <a:r>
              <a:rPr lang="en-US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ICHEP 2024</a:t>
            </a:r>
            <a:r>
              <a:rPr lang="en-US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), and the paper will be submitted to JHEP.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Analysis performed on 2022preEE (ECAL leak) ReReco and 2022postEE Prompt datasets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 total of </a:t>
            </a:r>
            <a:r>
              <a:rPr lang="en-US" altLang="zh-CN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34.7 fb-1 </a:t>
            </a:r>
            <a:r>
              <a:rPr lang="en-US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has been analysed, for 7.98fb-1 in preEE era and 26.67fb-1 in postEE era.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Cross section is measured by unfolding experimental data to </a:t>
            </a:r>
            <a:r>
              <a:rPr lang="en-US" b="1" u="sng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the fiducial phase space </a:t>
            </a:r>
            <a:r>
              <a:rPr lang="en-US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at generator level.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Differencial XS for Higgs production are also measured with several observables.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629EB5B-2311-0189-FDEB-FAA557813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2</a:t>
            </a:fld>
            <a:endParaRPr lang="en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D3BE1FF-7D75-8E5C-116C-C2BC2EC04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920" y="926039"/>
            <a:ext cx="3683189" cy="28576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D19C73-6683-1707-F4F1-C5DF0E80B55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833" b="4357"/>
          <a:stretch/>
        </p:blipFill>
        <p:spPr>
          <a:xfrm>
            <a:off x="7600920" y="3941278"/>
            <a:ext cx="3368211" cy="259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51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C1B3042-D704-FD4A-4B23-22380E854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20</a:t>
            </a:fld>
            <a:endParaRPr lang="en-CN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6C433DA-C8BC-2DBD-AF2B-ADD471C23F47}"/>
              </a:ext>
            </a:extLst>
          </p:cNvPr>
          <p:cNvSpPr txBox="1"/>
          <p:nvPr/>
        </p:nvSpPr>
        <p:spPr>
          <a:xfrm>
            <a:off x="189815" y="341264"/>
            <a:ext cx="11166765" cy="584775"/>
          </a:xfrm>
          <a:prstGeom prst="rect">
            <a:avLst/>
          </a:prstGeom>
          <a:noFill/>
        </p:spPr>
        <p:txBody>
          <a:bodyPr wrap="square" rIns="1980000" rtlCol="0">
            <a:spAutoFit/>
          </a:bodyPr>
          <a:lstStyle/>
          <a:p>
            <a:pPr marL="72000">
              <a:spcBef>
                <a:spcPts val="300"/>
              </a:spcBef>
              <a:spcAft>
                <a:spcPts val="300"/>
              </a:spcAft>
            </a:pPr>
            <a:r>
              <a:rPr lang="en-US" altLang="zh-CN" sz="3200">
                <a:solidFill>
                  <a:srgbClr val="C00000"/>
                </a:solidFill>
                <a:latin typeface="Arial Black" panose="020B0A04020102020204" pitchFamily="34" charset="0"/>
              </a:rPr>
              <a:t>BKG estimation</a:t>
            </a:r>
            <a:endParaRPr lang="zh-CN" altLang="en-US" sz="32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B063A54-4D12-2402-7B72-B209E17A53F8}"/>
              </a:ext>
            </a:extLst>
          </p:cNvPr>
          <p:cNvSpPr txBox="1"/>
          <p:nvPr/>
        </p:nvSpPr>
        <p:spPr>
          <a:xfrm>
            <a:off x="275963" y="1080205"/>
            <a:ext cx="117149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>
                <a:latin typeface="Book Antiqua" panose="02040602050305030304" pitchFamily="18" charset="0"/>
              </a:rPr>
              <a:t>qqZZ was generated in NLO, but the diff. XS was computed as NNLO. (Consider for both EW &amp; QCD)</a:t>
            </a:r>
          </a:p>
          <a:p>
            <a:r>
              <a:rPr lang="en-US" altLang="zh-CN" b="1">
                <a:latin typeface="Book Antiqua" panose="02040602050305030304" pitchFamily="18" charset="0"/>
              </a:rPr>
              <a:t>The NNLO/NLO k-factors are applied for qqZZ as a part of the event weight.</a:t>
            </a:r>
            <a:endParaRPr lang="zh-CN" altLang="en-US" b="1">
              <a:latin typeface="Book Antiqua" panose="02040602050305030304" pitchFamily="18" charset="0"/>
            </a:endParaRPr>
          </a:p>
          <a:p>
            <a:endParaRPr lang="zh-CN" altLang="en-US" b="1">
              <a:latin typeface="Book Antiqua" panose="0204060205030503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2A971CD-A253-5961-5028-C1CA62E78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33" y="2019265"/>
            <a:ext cx="7360680" cy="324385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3894A9F-3D5A-9D03-A5B6-22DD8100E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477" y="2091438"/>
            <a:ext cx="3392323" cy="317168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60D70DA-DB0C-9F00-01C1-02655F544806}"/>
              </a:ext>
            </a:extLst>
          </p:cNvPr>
          <p:cNvSpPr txBox="1"/>
          <p:nvPr/>
        </p:nvSpPr>
        <p:spPr>
          <a:xfrm>
            <a:off x="365233" y="5581986"/>
            <a:ext cx="114182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>
                <a:latin typeface="Book Antiqua" panose="02040602050305030304" pitchFamily="18" charset="0"/>
              </a:rPr>
              <a:t>Similarly, ggZZ can only be generated in LO, so the NNLO/LO or NNLO/LO  k-factors should applied for ggZZ as a part of the event weight.</a:t>
            </a:r>
            <a:endParaRPr lang="zh-CN" altLang="en-US" b="1">
              <a:latin typeface="Book Antiqua" panose="02040602050305030304" pitchFamily="18" charset="0"/>
            </a:endParaRPr>
          </a:p>
          <a:p>
            <a:endParaRPr lang="zh-CN" altLang="en-US" b="1">
              <a:latin typeface="Book Antiqua" panose="0204060205030503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2288CAF-1EFB-033E-4457-F25BD1729B67}"/>
              </a:ext>
            </a:extLst>
          </p:cNvPr>
          <p:cNvSpPr/>
          <p:nvPr/>
        </p:nvSpPr>
        <p:spPr>
          <a:xfrm>
            <a:off x="275963" y="1866507"/>
            <a:ext cx="7293761" cy="371547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41CA057-0E9C-2A9D-AD98-3795622D2610}"/>
              </a:ext>
            </a:extLst>
          </p:cNvPr>
          <p:cNvSpPr/>
          <p:nvPr/>
        </p:nvSpPr>
        <p:spPr>
          <a:xfrm>
            <a:off x="8115031" y="1866507"/>
            <a:ext cx="3474333" cy="372316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0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E6E70AF-6922-1C44-A743-2AAA64844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21</a:t>
            </a:fld>
            <a:endParaRPr lang="en-CN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ADF9E36-451F-4F9E-86C1-33E6E82D6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289" y="1132221"/>
            <a:ext cx="7080649" cy="540669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0FFA913-CF53-054D-B60F-3831E2C97039}"/>
              </a:ext>
            </a:extLst>
          </p:cNvPr>
          <p:cNvSpPr txBox="1"/>
          <p:nvPr/>
        </p:nvSpPr>
        <p:spPr>
          <a:xfrm>
            <a:off x="189815" y="341264"/>
            <a:ext cx="11166765" cy="584775"/>
          </a:xfrm>
          <a:prstGeom prst="rect">
            <a:avLst/>
          </a:prstGeom>
          <a:noFill/>
        </p:spPr>
        <p:txBody>
          <a:bodyPr wrap="square" rIns="1980000" rtlCol="0">
            <a:spAutoFit/>
          </a:bodyPr>
          <a:lstStyle/>
          <a:p>
            <a:pPr marL="72000">
              <a:spcBef>
                <a:spcPts val="300"/>
              </a:spcBef>
              <a:spcAft>
                <a:spcPts val="300"/>
              </a:spcAft>
            </a:pPr>
            <a:r>
              <a:rPr lang="en-US" altLang="zh-CN" sz="3200" b="1">
                <a:solidFill>
                  <a:srgbClr val="C00000"/>
                </a:solidFill>
                <a:latin typeface="Arial Black" panose="020B0A04020102020204" pitchFamily="34" charset="0"/>
              </a:rPr>
              <a:t>Simutanous fits</a:t>
            </a:r>
            <a:endParaRPr lang="zh-CN" altLang="en-US" sz="32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711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0DA56AD-4F78-39C2-04D6-2E8D99E1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22</a:t>
            </a:fld>
            <a:endParaRPr lang="en-CN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98413AC-2C8A-DAFF-35F0-3B7F20A47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999" y="1451895"/>
            <a:ext cx="5431355" cy="395420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8457796-4EB6-B405-54D1-B2D525081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406" y="1646741"/>
            <a:ext cx="4693550" cy="356451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AFE3705-C765-5023-767D-EADDA16B70F6}"/>
              </a:ext>
            </a:extLst>
          </p:cNvPr>
          <p:cNvSpPr txBox="1"/>
          <p:nvPr/>
        </p:nvSpPr>
        <p:spPr>
          <a:xfrm>
            <a:off x="189815" y="341264"/>
            <a:ext cx="11166765" cy="584775"/>
          </a:xfrm>
          <a:prstGeom prst="rect">
            <a:avLst/>
          </a:prstGeom>
          <a:noFill/>
        </p:spPr>
        <p:txBody>
          <a:bodyPr wrap="square" rIns="1980000" rtlCol="0">
            <a:spAutoFit/>
          </a:bodyPr>
          <a:lstStyle/>
          <a:p>
            <a:pPr marL="72000">
              <a:spcBef>
                <a:spcPts val="300"/>
              </a:spcBef>
              <a:spcAft>
                <a:spcPts val="300"/>
              </a:spcAft>
            </a:pPr>
            <a:r>
              <a:rPr lang="en-US" altLang="zh-CN" sz="3200" b="1">
                <a:solidFill>
                  <a:srgbClr val="C00000"/>
                </a:solidFill>
                <a:latin typeface="Arial Black" panose="020B0A04020102020204" pitchFamily="34" charset="0"/>
              </a:rPr>
              <a:t>CMS Lumi</a:t>
            </a:r>
            <a:endParaRPr lang="zh-CN" altLang="en-US" sz="32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857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ABED65E-FF8B-3ADC-F5AB-0209609E4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23</a:t>
            </a:fld>
            <a:endParaRPr lang="en-CN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FC5E780-8845-F306-4CCF-5F58B8278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08" y="565758"/>
            <a:ext cx="10646214" cy="545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67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B9C42E9-0794-EE3A-9B58-4BF7C4E70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411" y="807315"/>
            <a:ext cx="5352554" cy="3181518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32C4846-2414-A66B-1D07-E0256B31ED95}"/>
              </a:ext>
            </a:extLst>
          </p:cNvPr>
          <p:cNvSpPr txBox="1"/>
          <p:nvPr/>
        </p:nvSpPr>
        <p:spPr>
          <a:xfrm>
            <a:off x="187035" y="341264"/>
            <a:ext cx="11166765" cy="584775"/>
          </a:xfrm>
          <a:prstGeom prst="rect">
            <a:avLst/>
          </a:prstGeom>
          <a:noFill/>
        </p:spPr>
        <p:txBody>
          <a:bodyPr wrap="square" rIns="1980000" rtlCol="0">
            <a:spAutoFit/>
          </a:bodyPr>
          <a:lstStyle/>
          <a:p>
            <a:pPr marL="72000">
              <a:spcBef>
                <a:spcPts val="300"/>
              </a:spcBef>
              <a:spcAft>
                <a:spcPts val="300"/>
              </a:spcAft>
            </a:pPr>
            <a:r>
              <a:rPr lang="en-US" altLang="zh-CN" sz="3200">
                <a:solidFill>
                  <a:srgbClr val="C00000"/>
                </a:solidFill>
                <a:latin typeface="Arial Black" panose="020B0A04020102020204" pitchFamily="34" charset="0"/>
              </a:rPr>
              <a:t>Analysis strategy</a:t>
            </a:r>
            <a:endParaRPr lang="zh-CN" altLang="en-US" sz="32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629EB5B-2311-0189-FDEB-FAA557813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3</a:t>
            </a:fld>
            <a:endParaRPr lang="en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43AB6C8-D3BA-A131-6CF7-00A0CE6FD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18" y="1257184"/>
            <a:ext cx="6619118" cy="130269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6582B8B-12DE-F503-869C-ABD68942A9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5583" y="4566959"/>
            <a:ext cx="4720153" cy="1261352"/>
          </a:xfrm>
          <a:prstGeom prst="rect">
            <a:avLst/>
          </a:prstGeom>
        </p:spPr>
      </p:pic>
      <p:sp>
        <p:nvSpPr>
          <p:cNvPr id="7" name="TextBox 21">
            <a:extLst>
              <a:ext uri="{FF2B5EF4-FFF2-40B4-BE49-F238E27FC236}">
                <a16:creationId xmlns:a16="http://schemas.microsoft.com/office/drawing/2014/main" id="{21085B53-7A81-675C-FB29-8FD31416D6EE}"/>
              </a:ext>
            </a:extLst>
          </p:cNvPr>
          <p:cNvSpPr txBox="1"/>
          <p:nvPr/>
        </p:nvSpPr>
        <p:spPr>
          <a:xfrm>
            <a:off x="1706927" y="2808652"/>
            <a:ext cx="4063490" cy="465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is skimmed from Data.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F5C8552-B01F-8F3B-28B9-84D9208A17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792" y="2961770"/>
            <a:ext cx="673135" cy="285765"/>
          </a:xfrm>
          <a:prstGeom prst="rect">
            <a:avLst/>
          </a:prstGeom>
        </p:spPr>
      </p:pic>
      <p:sp>
        <p:nvSpPr>
          <p:cNvPr id="11" name="TextBox 21">
            <a:extLst>
              <a:ext uri="{FF2B5EF4-FFF2-40B4-BE49-F238E27FC236}">
                <a16:creationId xmlns:a16="http://schemas.microsoft.com/office/drawing/2014/main" id="{7A009CE8-A5E6-75CE-4BEB-2A4A604D9A62}"/>
              </a:ext>
            </a:extLst>
          </p:cNvPr>
          <p:cNvSpPr txBox="1"/>
          <p:nvPr/>
        </p:nvSpPr>
        <p:spPr>
          <a:xfrm>
            <a:off x="2147924" y="3253962"/>
            <a:ext cx="4063490" cy="465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is measured from signal samples.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9F79536-32BF-FB59-CD6B-DA226EEB28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792" y="3398155"/>
            <a:ext cx="1073205" cy="28576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70D293B-EB0D-A278-28FA-014EF674CE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526" y="3834540"/>
            <a:ext cx="666784" cy="26671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E17A71A-72A3-B7D2-D133-C87012DDC3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5762" y="3833436"/>
            <a:ext cx="781090" cy="292115"/>
          </a:xfrm>
          <a:prstGeom prst="rect">
            <a:avLst/>
          </a:prstGeom>
        </p:spPr>
      </p:pic>
      <p:sp>
        <p:nvSpPr>
          <p:cNvPr id="18" name="TextBox 21">
            <a:extLst>
              <a:ext uri="{FF2B5EF4-FFF2-40B4-BE49-F238E27FC236}">
                <a16:creationId xmlns:a16="http://schemas.microsoft.com/office/drawing/2014/main" id="{537D3657-D238-3AF6-5356-41CF9BAC29CE}"/>
              </a:ext>
            </a:extLst>
          </p:cNvPr>
          <p:cNvSpPr txBox="1"/>
          <p:nvPr/>
        </p:nvSpPr>
        <p:spPr>
          <a:xfrm>
            <a:off x="2588921" y="3647513"/>
            <a:ext cx="4063490" cy="465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are described by signal shape.</a:t>
            </a:r>
          </a:p>
        </p:txBody>
      </p:sp>
      <p:sp>
        <p:nvSpPr>
          <p:cNvPr id="19" name="TextBox 21">
            <a:extLst>
              <a:ext uri="{FF2B5EF4-FFF2-40B4-BE49-F238E27FC236}">
                <a16:creationId xmlns:a16="http://schemas.microsoft.com/office/drawing/2014/main" id="{B0A27E22-A6A0-1699-DB8E-EDA5A3C59200}"/>
              </a:ext>
            </a:extLst>
          </p:cNvPr>
          <p:cNvSpPr txBox="1"/>
          <p:nvPr/>
        </p:nvSpPr>
        <p:spPr>
          <a:xfrm>
            <a:off x="1826951" y="4101254"/>
            <a:ext cx="4063490" cy="465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is evaluated from backgrounds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E0A479B9-B8D2-0C3C-5747-25E3123EA8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3792" y="4239320"/>
            <a:ext cx="781090" cy="26671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80C31CC-0CC4-ADBE-44A6-316EF29400B1}"/>
              </a:ext>
            </a:extLst>
          </p:cNvPr>
          <p:cNvSpPr txBox="1"/>
          <p:nvPr/>
        </p:nvSpPr>
        <p:spPr>
          <a:xfrm>
            <a:off x="742998" y="4705025"/>
            <a:ext cx="6231396" cy="1296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Finally, the fiducial XS can be measured with a simutanous fitting method. Similarly, the differential XS can also be fitted with suitable observables binning.</a:t>
            </a:r>
          </a:p>
        </p:txBody>
      </p:sp>
    </p:spTree>
    <p:extLst>
      <p:ext uri="{BB962C8B-B14F-4D97-AF65-F5344CB8AC3E}">
        <p14:creationId xmlns:p14="http://schemas.microsoft.com/office/powerpoint/2010/main" val="1112221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E68FB7A-25B5-2885-067B-E72599AC9361}"/>
              </a:ext>
            </a:extLst>
          </p:cNvPr>
          <p:cNvSpPr txBox="1"/>
          <p:nvPr/>
        </p:nvSpPr>
        <p:spPr>
          <a:xfrm>
            <a:off x="189815" y="341264"/>
            <a:ext cx="11166765" cy="584775"/>
          </a:xfrm>
          <a:prstGeom prst="rect">
            <a:avLst/>
          </a:prstGeom>
          <a:noFill/>
        </p:spPr>
        <p:txBody>
          <a:bodyPr wrap="square" rIns="1980000" rtlCol="0">
            <a:spAutoFit/>
          </a:bodyPr>
          <a:lstStyle/>
          <a:p>
            <a:pPr marL="72000">
              <a:spcBef>
                <a:spcPts val="300"/>
              </a:spcBef>
              <a:spcAft>
                <a:spcPts val="300"/>
              </a:spcAft>
            </a:pPr>
            <a:r>
              <a:rPr lang="en-US" altLang="zh-CN" sz="3200">
                <a:solidFill>
                  <a:srgbClr val="C00000"/>
                </a:solidFill>
                <a:latin typeface="Arial Black" panose="020B0A04020102020204" pitchFamily="34" charset="0"/>
              </a:rPr>
              <a:t>Object Selection</a:t>
            </a:r>
            <a:endParaRPr lang="zh-CN" altLang="en-US" sz="32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1">
            <a:extLst>
              <a:ext uri="{FF2B5EF4-FFF2-40B4-BE49-F238E27FC236}">
                <a16:creationId xmlns:a16="http://schemas.microsoft.com/office/drawing/2014/main" id="{BF0D6D56-0116-9B3D-4214-37B412F1E000}"/>
              </a:ext>
            </a:extLst>
          </p:cNvPr>
          <p:cNvSpPr txBox="1"/>
          <p:nvPr/>
        </p:nvSpPr>
        <p:spPr>
          <a:xfrm>
            <a:off x="1116318" y="1695193"/>
            <a:ext cx="5049430" cy="1296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Electrons:</a:t>
            </a:r>
          </a:p>
          <a:p>
            <a:pPr>
              <a:lnSpc>
                <a:spcPct val="150000"/>
              </a:lnSpc>
            </a:pPr>
            <a:r>
              <a:rPr lang="en-US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pT &gt; 7GeV, |eta|&lt;2.5, dxy&lt;0.5cm, dz&lt;1cm</a:t>
            </a:r>
          </a:p>
          <a:p>
            <a:pPr>
              <a:lnSpc>
                <a:spcPct val="150000"/>
              </a:lnSpc>
            </a:pPr>
            <a:r>
              <a:rPr lang="en-US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SIP3d&lt;4, BDT ID</a:t>
            </a:r>
            <a:endParaRPr lang="en-US" b="1" dirty="0">
              <a:latin typeface="Book Antiqua" panose="020406020503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21">
            <a:extLst>
              <a:ext uri="{FF2B5EF4-FFF2-40B4-BE49-F238E27FC236}">
                <a16:creationId xmlns:a16="http://schemas.microsoft.com/office/drawing/2014/main" id="{D9B6CF96-DA4D-755D-1992-0B7FFF1DDE86}"/>
              </a:ext>
            </a:extLst>
          </p:cNvPr>
          <p:cNvSpPr txBox="1"/>
          <p:nvPr/>
        </p:nvSpPr>
        <p:spPr>
          <a:xfrm>
            <a:off x="6307150" y="1695193"/>
            <a:ext cx="5049430" cy="1296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FSR Photons:</a:t>
            </a:r>
          </a:p>
          <a:p>
            <a:pPr>
              <a:lnSpc>
                <a:spcPct val="150000"/>
              </a:lnSpc>
            </a:pPr>
            <a:r>
              <a:rPr lang="en-US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pT &gt; 2GeV, |eta|&lt;2.5, ISO&lt;1.8</a:t>
            </a:r>
          </a:p>
          <a:p>
            <a:pPr>
              <a:lnSpc>
                <a:spcPct val="150000"/>
              </a:lnSpc>
            </a:pPr>
            <a:r>
              <a:rPr lang="en-US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zh-CN" altLang="en-US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△</a:t>
            </a:r>
            <a:r>
              <a:rPr lang="en-US" altLang="zh-CN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R(l,γ)&lt;0.5</a:t>
            </a:r>
            <a:r>
              <a:rPr lang="zh-CN" altLang="en-US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△</a:t>
            </a:r>
            <a:r>
              <a:rPr lang="en-US" altLang="zh-CN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R(l,γ)/(pT^2)&lt;0.012</a:t>
            </a:r>
            <a:r>
              <a:rPr lang="zh-CN" altLang="en-US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b="1" dirty="0">
              <a:latin typeface="Book Antiqua" panose="020406020503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21">
            <a:extLst>
              <a:ext uri="{FF2B5EF4-FFF2-40B4-BE49-F238E27FC236}">
                <a16:creationId xmlns:a16="http://schemas.microsoft.com/office/drawing/2014/main" id="{8A89704D-CEBB-64B4-0BAF-E956CB850ED6}"/>
              </a:ext>
            </a:extLst>
          </p:cNvPr>
          <p:cNvSpPr txBox="1"/>
          <p:nvPr/>
        </p:nvSpPr>
        <p:spPr>
          <a:xfrm>
            <a:off x="1116318" y="3487858"/>
            <a:ext cx="5966972" cy="1712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Muons:</a:t>
            </a:r>
          </a:p>
          <a:p>
            <a:pPr>
              <a:lnSpc>
                <a:spcPct val="150000"/>
              </a:lnSpc>
            </a:pPr>
            <a:r>
              <a:rPr lang="en-US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pT &gt; 5GeV, |eta|&lt;2.4, dxy&lt;0.5cm, dz&lt;1cm</a:t>
            </a:r>
          </a:p>
          <a:p>
            <a:pPr>
              <a:lnSpc>
                <a:spcPct val="150000"/>
              </a:lnSpc>
            </a:pPr>
            <a:r>
              <a:rPr lang="en-US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SIP3d&lt;4, PF ID if pT&lt;200,</a:t>
            </a:r>
          </a:p>
          <a:p>
            <a:pPr>
              <a:lnSpc>
                <a:spcPct val="150000"/>
              </a:lnSpc>
            </a:pPr>
            <a:r>
              <a:rPr lang="en-US" altLang="zh-CN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PF ID or  HighPTID if pT&gt;200, ISO&lt;0.35</a:t>
            </a:r>
            <a:endParaRPr lang="en-US" b="1" dirty="0">
              <a:latin typeface="Book Antiqua" panose="020406020503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CA9BD038-9185-B135-C725-D860787F4409}"/>
              </a:ext>
            </a:extLst>
          </p:cNvPr>
          <p:cNvSpPr txBox="1"/>
          <p:nvPr/>
        </p:nvSpPr>
        <p:spPr>
          <a:xfrm>
            <a:off x="6307150" y="3903356"/>
            <a:ext cx="5049430" cy="881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Jets:</a:t>
            </a:r>
          </a:p>
          <a:p>
            <a:pPr>
              <a:lnSpc>
                <a:spcPct val="150000"/>
              </a:lnSpc>
            </a:pPr>
            <a:r>
              <a:rPr lang="en-US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To be updated (not used in this analysis)</a:t>
            </a:r>
            <a:endParaRPr lang="en-US" b="1" dirty="0">
              <a:latin typeface="Book Antiqua" panose="020406020503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042C145-663A-105A-40D9-147226747A7E}"/>
              </a:ext>
            </a:extLst>
          </p:cNvPr>
          <p:cNvCxnSpPr>
            <a:cxnSpLocks/>
          </p:cNvCxnSpPr>
          <p:nvPr/>
        </p:nvCxnSpPr>
        <p:spPr>
          <a:xfrm>
            <a:off x="708289" y="3429000"/>
            <a:ext cx="1064829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86B75B64-208F-DC8F-841B-1319B3E55DA7}"/>
              </a:ext>
            </a:extLst>
          </p:cNvPr>
          <p:cNvCxnSpPr>
            <a:cxnSpLocks/>
          </p:cNvCxnSpPr>
          <p:nvPr/>
        </p:nvCxnSpPr>
        <p:spPr>
          <a:xfrm>
            <a:off x="6165748" y="1781666"/>
            <a:ext cx="0" cy="320511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616356A-55D1-E570-6E53-8536F9479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79453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E68FB7A-25B5-2885-067B-E72599AC9361}"/>
              </a:ext>
            </a:extLst>
          </p:cNvPr>
          <p:cNvSpPr txBox="1"/>
          <p:nvPr/>
        </p:nvSpPr>
        <p:spPr>
          <a:xfrm>
            <a:off x="189815" y="341264"/>
            <a:ext cx="11166765" cy="584775"/>
          </a:xfrm>
          <a:prstGeom prst="rect">
            <a:avLst/>
          </a:prstGeom>
          <a:noFill/>
        </p:spPr>
        <p:txBody>
          <a:bodyPr wrap="square" rIns="1980000" rtlCol="0">
            <a:spAutoFit/>
          </a:bodyPr>
          <a:lstStyle/>
          <a:p>
            <a:pPr marL="72000">
              <a:spcBef>
                <a:spcPts val="300"/>
              </a:spcBef>
              <a:spcAft>
                <a:spcPts val="300"/>
              </a:spcAft>
            </a:pPr>
            <a:r>
              <a:rPr lang="en-US" altLang="zh-CN" sz="3200">
                <a:solidFill>
                  <a:srgbClr val="C00000"/>
                </a:solidFill>
                <a:latin typeface="Arial Black" panose="020B0A04020102020204" pitchFamily="34" charset="0"/>
              </a:rPr>
              <a:t>Electron SFs</a:t>
            </a:r>
            <a:endParaRPr lang="zh-CN" altLang="en-US" sz="32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21">
            <a:extLst>
              <a:ext uri="{FF2B5EF4-FFF2-40B4-BE49-F238E27FC236}">
                <a16:creationId xmlns:a16="http://schemas.microsoft.com/office/drawing/2014/main" id="{470DC56D-0E9C-B124-B37C-7BC33933E0C0}"/>
              </a:ext>
            </a:extLst>
          </p:cNvPr>
          <p:cNvSpPr txBox="1"/>
          <p:nvPr/>
        </p:nvSpPr>
        <p:spPr>
          <a:xfrm>
            <a:off x="330131" y="996350"/>
            <a:ext cx="10897193" cy="465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Electron pT/Eta/IP selection was inherited from Run2, but the BDT ID is </a:t>
            </a:r>
            <a:r>
              <a:rPr lang="en-US" altLang="zh-CN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investigated again in 2022.</a:t>
            </a:r>
            <a:r>
              <a:rPr lang="en-US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b="1" dirty="0">
              <a:latin typeface="Book Antiqua" panose="020406020503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2819B58-7F38-CEA3-D0B8-93D276388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060" y="4296712"/>
            <a:ext cx="3753043" cy="173363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38E9AD6-DAE1-A2D8-74AE-072E3CCB9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683" y="1817462"/>
            <a:ext cx="4578585" cy="1854295"/>
          </a:xfrm>
          <a:prstGeom prst="rect">
            <a:avLst/>
          </a:prstGeom>
        </p:spPr>
      </p:pic>
      <p:sp>
        <p:nvSpPr>
          <p:cNvPr id="9" name="TextBox 21">
            <a:extLst>
              <a:ext uri="{FF2B5EF4-FFF2-40B4-BE49-F238E27FC236}">
                <a16:creationId xmlns:a16="http://schemas.microsoft.com/office/drawing/2014/main" id="{A25FBFFC-AEF2-DFD5-9109-19538D952607}"/>
              </a:ext>
            </a:extLst>
          </p:cNvPr>
          <p:cNvSpPr txBox="1"/>
          <p:nvPr/>
        </p:nvSpPr>
        <p:spPr>
          <a:xfrm>
            <a:off x="1990819" y="3671757"/>
            <a:ext cx="3554997" cy="465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BDT input Features</a:t>
            </a:r>
            <a:r>
              <a:rPr lang="en-US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b="1" dirty="0">
              <a:latin typeface="Book Antiqua" panose="020406020503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41E60A71-4722-CA73-26F2-F7196A191AA1}"/>
              </a:ext>
            </a:extLst>
          </p:cNvPr>
          <p:cNvSpPr txBox="1"/>
          <p:nvPr/>
        </p:nvSpPr>
        <p:spPr>
          <a:xfrm>
            <a:off x="1291473" y="6189601"/>
            <a:ext cx="4254343" cy="465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BDT WPs for tight electron selection</a:t>
            </a:r>
            <a:endParaRPr lang="en-US" b="1" dirty="0">
              <a:latin typeface="Book Antiqua" panose="020406020503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51E8C2E-9289-6C29-89C5-36FC52F9B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906" y="1673290"/>
            <a:ext cx="5405418" cy="169400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73AE8DD-9720-B02C-FA2C-C71963ADAF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1865" y="3820599"/>
            <a:ext cx="3416476" cy="219721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ED0D217-32DB-2CA8-0A8B-C0504CF42D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8341" y="3887040"/>
            <a:ext cx="3416476" cy="2019652"/>
          </a:xfrm>
          <a:prstGeom prst="rect">
            <a:avLst/>
          </a:prstGeom>
        </p:spPr>
      </p:pic>
      <p:sp>
        <p:nvSpPr>
          <p:cNvPr id="21" name="TextBox 21">
            <a:extLst>
              <a:ext uri="{FF2B5EF4-FFF2-40B4-BE49-F238E27FC236}">
                <a16:creationId xmlns:a16="http://schemas.microsoft.com/office/drawing/2014/main" id="{49437286-365F-A8CA-A920-A6E7884AE90E}"/>
              </a:ext>
            </a:extLst>
          </p:cNvPr>
          <p:cNvSpPr txBox="1"/>
          <p:nvPr/>
        </p:nvSpPr>
        <p:spPr>
          <a:xfrm>
            <a:off x="6420748" y="5901968"/>
            <a:ext cx="2449876" cy="465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preEE SFs</a:t>
            </a:r>
            <a:endParaRPr lang="en-US" b="1" dirty="0">
              <a:latin typeface="Book Antiqua" panose="020406020503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6ED5CE-B631-8772-E5B9-02258C7BD50C}"/>
              </a:ext>
            </a:extLst>
          </p:cNvPr>
          <p:cNvSpPr txBox="1"/>
          <p:nvPr/>
        </p:nvSpPr>
        <p:spPr>
          <a:xfrm>
            <a:off x="9617711" y="5847041"/>
            <a:ext cx="2449876" cy="465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postEE SFs</a:t>
            </a:r>
            <a:endParaRPr lang="en-US" b="1" dirty="0">
              <a:latin typeface="Book Antiqua" panose="020406020503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1">
            <a:extLst>
              <a:ext uri="{FF2B5EF4-FFF2-40B4-BE49-F238E27FC236}">
                <a16:creationId xmlns:a16="http://schemas.microsoft.com/office/drawing/2014/main" id="{53EA3847-4CB2-5FD4-CB54-A2B2DCF79677}"/>
              </a:ext>
            </a:extLst>
          </p:cNvPr>
          <p:cNvSpPr txBox="1"/>
          <p:nvPr/>
        </p:nvSpPr>
        <p:spPr>
          <a:xfrm>
            <a:off x="5938457" y="3318715"/>
            <a:ext cx="5687505" cy="465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Corresponding Effs with tag-and-probe methods</a:t>
            </a:r>
            <a:endParaRPr lang="en-US" b="1" dirty="0">
              <a:latin typeface="Book Antiqua" panose="020406020503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21EC4EC-50B4-4F1C-6FC1-899E63699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94472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E68FB7A-25B5-2885-067B-E72599AC9361}"/>
              </a:ext>
            </a:extLst>
          </p:cNvPr>
          <p:cNvSpPr txBox="1"/>
          <p:nvPr/>
        </p:nvSpPr>
        <p:spPr>
          <a:xfrm>
            <a:off x="189815" y="341264"/>
            <a:ext cx="11166765" cy="584775"/>
          </a:xfrm>
          <a:prstGeom prst="rect">
            <a:avLst/>
          </a:prstGeom>
          <a:noFill/>
        </p:spPr>
        <p:txBody>
          <a:bodyPr wrap="square" rIns="1980000" rtlCol="0">
            <a:spAutoFit/>
          </a:bodyPr>
          <a:lstStyle/>
          <a:p>
            <a:pPr marL="72000">
              <a:spcBef>
                <a:spcPts val="300"/>
              </a:spcBef>
              <a:spcAft>
                <a:spcPts val="300"/>
              </a:spcAft>
            </a:pPr>
            <a:r>
              <a:rPr lang="en-US" altLang="zh-CN" sz="3200">
                <a:solidFill>
                  <a:srgbClr val="C00000"/>
                </a:solidFill>
                <a:latin typeface="Arial Black" panose="020B0A04020102020204" pitchFamily="34" charset="0"/>
              </a:rPr>
              <a:t>Muon SFs</a:t>
            </a:r>
            <a:endParaRPr lang="zh-CN" altLang="en-US" sz="32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1">
            <a:extLst>
              <a:ext uri="{FF2B5EF4-FFF2-40B4-BE49-F238E27FC236}">
                <a16:creationId xmlns:a16="http://schemas.microsoft.com/office/drawing/2014/main" id="{6BF2020D-1E4D-5FAA-12A6-9E7F31C27F9C}"/>
              </a:ext>
            </a:extLst>
          </p:cNvPr>
          <p:cNvSpPr txBox="1"/>
          <p:nvPr/>
        </p:nvSpPr>
        <p:spPr>
          <a:xfrm>
            <a:off x="647403" y="1064549"/>
            <a:ext cx="10897193" cy="881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Muon E</a:t>
            </a:r>
            <a:r>
              <a:rPr lang="en-US" altLang="zh-CN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fficiencies are measured under LooseID, SIP, ISO cuts with tag-and-probe method, and finally combined as the SFs.</a:t>
            </a:r>
            <a:endParaRPr lang="en-US" b="1" dirty="0">
              <a:latin typeface="Book Antiqua" panose="020406020503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7658A68-4427-7AD0-7448-4EEA5DF1F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433" y="2191231"/>
            <a:ext cx="4858000" cy="419121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7BE99BD-A372-ECE3-9F32-BD663B7C5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069" y="2191231"/>
            <a:ext cx="5079255" cy="4191215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9141A3B-3596-DD90-3E6F-B605EFF5DB97}"/>
              </a:ext>
            </a:extLst>
          </p:cNvPr>
          <p:cNvCxnSpPr>
            <a:cxnSpLocks/>
          </p:cNvCxnSpPr>
          <p:nvPr/>
        </p:nvCxnSpPr>
        <p:spPr>
          <a:xfrm>
            <a:off x="330131" y="4275051"/>
            <a:ext cx="1145766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B832384D-E431-F611-645D-38EAEB0658DE}"/>
              </a:ext>
            </a:extLst>
          </p:cNvPr>
          <p:cNvSpPr txBox="1"/>
          <p:nvPr/>
        </p:nvSpPr>
        <p:spPr>
          <a:xfrm>
            <a:off x="205950" y="3634639"/>
            <a:ext cx="3966326" cy="465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PreEE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889D31C-B8DE-6D59-C671-160CA94E3A77}"/>
              </a:ext>
            </a:extLst>
          </p:cNvPr>
          <p:cNvSpPr txBox="1"/>
          <p:nvPr/>
        </p:nvSpPr>
        <p:spPr>
          <a:xfrm>
            <a:off x="205950" y="4286837"/>
            <a:ext cx="3966326" cy="465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PostEE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50093-028F-5EF4-022C-9CBB88D01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60003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9B220C7-01D3-BC8B-B13F-B5CACA0BB945}"/>
              </a:ext>
            </a:extLst>
          </p:cNvPr>
          <p:cNvSpPr txBox="1"/>
          <p:nvPr/>
        </p:nvSpPr>
        <p:spPr>
          <a:xfrm>
            <a:off x="189815" y="294951"/>
            <a:ext cx="6039873" cy="584775"/>
          </a:xfrm>
          <a:prstGeom prst="rect">
            <a:avLst/>
          </a:prstGeom>
          <a:noFill/>
        </p:spPr>
        <p:txBody>
          <a:bodyPr wrap="square" rIns="1980000" rtlCol="0">
            <a:spAutoFit/>
          </a:bodyPr>
          <a:lstStyle/>
          <a:p>
            <a:pPr marL="72000">
              <a:spcBef>
                <a:spcPts val="300"/>
              </a:spcBef>
              <a:spcAft>
                <a:spcPts val="300"/>
              </a:spcAft>
            </a:pPr>
            <a:r>
              <a:rPr lang="en-US" altLang="zh-CN" sz="3200">
                <a:solidFill>
                  <a:srgbClr val="C00000"/>
                </a:solidFill>
                <a:latin typeface="Arial Black" panose="020B0A04020102020204" pitchFamily="34" charset="0"/>
              </a:rPr>
              <a:t>Event Selection</a:t>
            </a:r>
            <a:endParaRPr lang="zh-CN" altLang="en-US" sz="32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EA7407E-ED8E-98BE-3B82-3F91F1981B86}"/>
              </a:ext>
            </a:extLst>
          </p:cNvPr>
          <p:cNvSpPr txBox="1"/>
          <p:nvPr/>
        </p:nvSpPr>
        <p:spPr>
          <a:xfrm>
            <a:off x="5962312" y="341264"/>
            <a:ext cx="6039873" cy="584775"/>
          </a:xfrm>
          <a:prstGeom prst="rect">
            <a:avLst/>
          </a:prstGeom>
          <a:noFill/>
        </p:spPr>
        <p:txBody>
          <a:bodyPr wrap="square" rIns="1980000" rtlCol="0">
            <a:spAutoFit/>
          </a:bodyPr>
          <a:lstStyle/>
          <a:p>
            <a:pPr marL="72000">
              <a:spcBef>
                <a:spcPts val="300"/>
              </a:spcBef>
              <a:spcAft>
                <a:spcPts val="300"/>
              </a:spcAft>
            </a:pPr>
            <a:r>
              <a:rPr lang="en-US" altLang="zh-CN" sz="3200">
                <a:solidFill>
                  <a:srgbClr val="C00000"/>
                </a:solidFill>
                <a:latin typeface="Arial Black" panose="020B0A04020102020204" pitchFamily="34" charset="0"/>
              </a:rPr>
              <a:t>Fiducial Space</a:t>
            </a:r>
            <a:endParaRPr lang="zh-CN" altLang="en-US" sz="32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423479D4-8404-BC92-2199-3AFC997300F4}"/>
              </a:ext>
            </a:extLst>
          </p:cNvPr>
          <p:cNvCxnSpPr>
            <a:cxnSpLocks/>
          </p:cNvCxnSpPr>
          <p:nvPr/>
        </p:nvCxnSpPr>
        <p:spPr>
          <a:xfrm>
            <a:off x="5953503" y="223887"/>
            <a:ext cx="0" cy="663411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箭头: 右 7">
            <a:extLst>
              <a:ext uri="{FF2B5EF4-FFF2-40B4-BE49-F238E27FC236}">
                <a16:creationId xmlns:a16="http://schemas.microsoft.com/office/drawing/2014/main" id="{4ED615C1-4B45-A196-114E-0E99109F98E8}"/>
              </a:ext>
            </a:extLst>
          </p:cNvPr>
          <p:cNvSpPr/>
          <p:nvPr/>
        </p:nvSpPr>
        <p:spPr>
          <a:xfrm>
            <a:off x="5156462" y="4901938"/>
            <a:ext cx="1640262" cy="499621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Unfolding</a:t>
            </a:r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E0DB531-9432-6A3A-960D-04B5A18B9476}"/>
              </a:ext>
            </a:extLst>
          </p:cNvPr>
          <p:cNvSpPr txBox="1"/>
          <p:nvPr/>
        </p:nvSpPr>
        <p:spPr>
          <a:xfrm>
            <a:off x="6987292" y="4450770"/>
            <a:ext cx="47298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>
                <a:latin typeface="Book Antiqua" panose="02040602050305030304" pitchFamily="18" charset="0"/>
              </a:rPr>
              <a:t>Fiducial phase space defined at gen-level to match closely the experimental selections at reco-level to ensure model-independency of the measurement and easy re-interpretability.</a:t>
            </a:r>
            <a:endParaRPr lang="zh-CN" altLang="en-US" b="1">
              <a:latin typeface="Book Antiqua" panose="02040602050305030304" pitchFamily="18" charset="0"/>
            </a:endParaRPr>
          </a:p>
        </p:txBody>
      </p:sp>
      <p:sp>
        <p:nvSpPr>
          <p:cNvPr id="11" name="TextBox 21">
            <a:extLst>
              <a:ext uri="{FF2B5EF4-FFF2-40B4-BE49-F238E27FC236}">
                <a16:creationId xmlns:a16="http://schemas.microsoft.com/office/drawing/2014/main" id="{0248296D-59FC-D5EB-28A1-163AAA9F0DA6}"/>
              </a:ext>
            </a:extLst>
          </p:cNvPr>
          <p:cNvSpPr txBox="1"/>
          <p:nvPr/>
        </p:nvSpPr>
        <p:spPr>
          <a:xfrm>
            <a:off x="276238" y="1213658"/>
            <a:ext cx="5677265" cy="881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Z Candidates:</a:t>
            </a:r>
          </a:p>
          <a:p>
            <a:pPr>
              <a:lnSpc>
                <a:spcPct val="150000"/>
              </a:lnSpc>
            </a:pPr>
            <a:r>
              <a:rPr lang="en-US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any OS-SF lepton pairs with 12 </a:t>
            </a:r>
            <a:r>
              <a:rPr lang="en-US" altLang="zh-CN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GeV</a:t>
            </a:r>
            <a:r>
              <a:rPr lang="en-US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&lt;m_ll&lt;120Ge</a:t>
            </a:r>
            <a:r>
              <a:rPr lang="en-US" altLang="zh-CN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endParaRPr lang="en-US" b="1" dirty="0">
              <a:latin typeface="Book Antiqua" panose="020406020503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21">
            <a:extLst>
              <a:ext uri="{FF2B5EF4-FFF2-40B4-BE49-F238E27FC236}">
                <a16:creationId xmlns:a16="http://schemas.microsoft.com/office/drawing/2014/main" id="{7845A5DA-09AD-61E2-7B6E-9100970F73A4}"/>
              </a:ext>
            </a:extLst>
          </p:cNvPr>
          <p:cNvSpPr txBox="1"/>
          <p:nvPr/>
        </p:nvSpPr>
        <p:spPr>
          <a:xfrm>
            <a:off x="276238" y="2176595"/>
            <a:ext cx="5677265" cy="2955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lang="en-US" altLang="zh-CN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lang="en-US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Candidates:</a:t>
            </a:r>
          </a:p>
          <a:p>
            <a:pPr>
              <a:lnSpc>
                <a:spcPct val="150000"/>
              </a:lnSpc>
            </a:pPr>
            <a:r>
              <a:rPr lang="en-US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zh-CN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a) Build all possible ZZ pair</a:t>
            </a:r>
          </a:p>
          <a:p>
            <a:pPr>
              <a:lnSpc>
                <a:spcPct val="150000"/>
              </a:lnSpc>
            </a:pPr>
            <a:r>
              <a:rPr lang="en-US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b)m_Z1&gt;40GeV, leading Lep_pT&gt;20GeV, sub</a:t>
            </a:r>
            <a:r>
              <a:rPr lang="en-US" altLang="zh-CN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leading Lep_pT&gt;10GeV, </a:t>
            </a:r>
            <a:r>
              <a:rPr lang="zh-CN" altLang="en-US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△</a:t>
            </a:r>
            <a:r>
              <a:rPr lang="en-US" altLang="zh-CN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R(l,l)&gt;0.02</a:t>
            </a:r>
          </a:p>
          <a:p>
            <a:pPr>
              <a:lnSpc>
                <a:spcPct val="150000"/>
              </a:lnSpc>
            </a:pPr>
            <a:r>
              <a:rPr lang="en-US" altLang="zh-CN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c)For each OS pair, m_ll&gt;4GeV(QCD rejection)</a:t>
            </a:r>
          </a:p>
          <a:p>
            <a:pPr>
              <a:lnSpc>
                <a:spcPct val="150000"/>
              </a:lnSpc>
            </a:pPr>
            <a:r>
              <a:rPr lang="en-US" b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d)For 4e/4mu events, reject |mZa – mZ| &lt;|mZ1 mZ|AND mZb &lt; 12GeV).</a:t>
            </a:r>
            <a:endParaRPr lang="en-US" b="1" dirty="0">
              <a:latin typeface="Book Antiqua" panose="020406020503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7F5C4F4C-3420-77DA-87CB-8230DB7BE2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42"/>
          <a:stretch/>
        </p:blipFill>
        <p:spPr>
          <a:xfrm>
            <a:off x="3454146" y="4700271"/>
            <a:ext cx="1364068" cy="2025754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25F4ACE-3CA3-26DF-168D-275F4234F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7</a:t>
            </a:fld>
            <a:endParaRPr lang="en-CN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392D6C7-E87F-B915-265A-7330C3A95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381" y="1456441"/>
            <a:ext cx="5905804" cy="246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61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9B220C7-01D3-BC8B-B13F-B5CACA0BB945}"/>
              </a:ext>
            </a:extLst>
          </p:cNvPr>
          <p:cNvSpPr txBox="1"/>
          <p:nvPr/>
        </p:nvSpPr>
        <p:spPr>
          <a:xfrm>
            <a:off x="189815" y="341264"/>
            <a:ext cx="11166765" cy="584775"/>
          </a:xfrm>
          <a:prstGeom prst="rect">
            <a:avLst/>
          </a:prstGeom>
          <a:noFill/>
        </p:spPr>
        <p:txBody>
          <a:bodyPr wrap="square" rIns="1980000" rtlCol="0">
            <a:spAutoFit/>
          </a:bodyPr>
          <a:lstStyle/>
          <a:p>
            <a:pPr marL="72000">
              <a:spcBef>
                <a:spcPts val="300"/>
              </a:spcBef>
              <a:spcAft>
                <a:spcPts val="300"/>
              </a:spcAft>
            </a:pPr>
            <a:r>
              <a:rPr lang="en-US" altLang="zh-CN" sz="3200">
                <a:solidFill>
                  <a:srgbClr val="C00000"/>
                </a:solidFill>
                <a:latin typeface="Arial Black" panose="020B0A04020102020204" pitchFamily="34" charset="0"/>
              </a:rPr>
              <a:t>BKG estimation</a:t>
            </a:r>
            <a:endParaRPr lang="zh-CN" altLang="en-US" sz="32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39199FC-B4A6-FC21-0441-E814687AF7B0}"/>
              </a:ext>
            </a:extLst>
          </p:cNvPr>
          <p:cNvSpPr txBox="1"/>
          <p:nvPr/>
        </p:nvSpPr>
        <p:spPr>
          <a:xfrm>
            <a:off x="284835" y="992965"/>
            <a:ext cx="116400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>
                <a:latin typeface="Book Antiqua" panose="02040602050305030304" pitchFamily="18" charset="0"/>
              </a:rPr>
              <a:t>In our selection, two main kinds of bkg process should be taken into account.</a:t>
            </a:r>
          </a:p>
          <a:p>
            <a:pPr marL="342900" indent="-342900">
              <a:buAutoNum type="arabicParenR"/>
            </a:pPr>
            <a:r>
              <a:rPr lang="en-US" altLang="zh-CN" b="1">
                <a:latin typeface="Book Antiqua" panose="02040602050305030304" pitchFamily="18" charset="0"/>
              </a:rPr>
              <a:t>Irreducible bkg with 4 prompt lepton: qqZZ4l, ggZZ4l, MC well simulated</a:t>
            </a:r>
          </a:p>
          <a:p>
            <a:pPr marL="342900" indent="-342900">
              <a:buAutoNum type="arabicParenR"/>
            </a:pPr>
            <a:r>
              <a:rPr lang="en-US" altLang="zh-CN" b="1">
                <a:solidFill>
                  <a:srgbClr val="FF0000"/>
                </a:solidFill>
                <a:latin typeface="Book Antiqua" panose="02040602050305030304" pitchFamily="18" charset="0"/>
              </a:rPr>
              <a:t>Reducible bkg </a:t>
            </a:r>
            <a:r>
              <a:rPr lang="en-US" altLang="zh-CN" b="1">
                <a:latin typeface="Book Antiqua" panose="02040602050305030304" pitchFamily="18" charset="0"/>
              </a:rPr>
              <a:t>by the misidentification of non-prompt leptons: Z+X, using Data Driven method.</a:t>
            </a:r>
            <a:endParaRPr lang="zh-CN" altLang="en-US" b="1">
              <a:latin typeface="Book Antiqua" panose="0204060205030503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88A1D00-3C2A-A67A-C548-E0EB16A035C3}"/>
              </a:ext>
            </a:extLst>
          </p:cNvPr>
          <p:cNvSpPr txBox="1"/>
          <p:nvPr/>
        </p:nvSpPr>
        <p:spPr>
          <a:xfrm>
            <a:off x="284835" y="2088045"/>
            <a:ext cx="47490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>
                <a:latin typeface="Book Antiqua" panose="02040602050305030304" pitchFamily="18" charset="0"/>
              </a:rPr>
              <a:t>Fake rate measurement:</a:t>
            </a:r>
          </a:p>
          <a:p>
            <a:r>
              <a:rPr lang="en-US" altLang="zh-CN" b="1">
                <a:latin typeface="Book Antiqua" panose="02040602050305030304" pitchFamily="18" charset="0"/>
              </a:rPr>
              <a:t>Z+1L CR requires 2 tight OSSF lepton, and an additional loose lepton. We can count how many prompt in this CR to get Fake Rates. </a:t>
            </a:r>
            <a:endParaRPr lang="zh-CN" altLang="en-US" b="1">
              <a:latin typeface="Book Antiqua" panose="0204060205030503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B399407-2D9F-83A9-3D84-AEA9845C6F04}"/>
              </a:ext>
            </a:extLst>
          </p:cNvPr>
          <p:cNvSpPr txBox="1"/>
          <p:nvPr/>
        </p:nvSpPr>
        <p:spPr>
          <a:xfrm>
            <a:off x="5452294" y="2063452"/>
            <a:ext cx="618038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>
                <a:latin typeface="Book Antiqua" panose="02040602050305030304" pitchFamily="18" charset="0"/>
              </a:rPr>
              <a:t>Estimation:</a:t>
            </a:r>
          </a:p>
          <a:p>
            <a:r>
              <a:rPr lang="en-US" altLang="zh-CN" b="1">
                <a:latin typeface="Book Antiqua" panose="02040602050305030304" pitchFamily="18" charset="0"/>
              </a:rPr>
              <a:t>For 2P2F and 3P1F CR in Z+X, once we know the probability for a “fake” lepton identified as a prompt lepton, we can evaluate how many Z+X evts in SR according to CR yields and fake rates.</a:t>
            </a:r>
            <a:endParaRPr lang="zh-CN" altLang="en-US" b="1">
              <a:latin typeface="Book Antiqua" panose="0204060205030503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E68B25B-CC9B-6F4F-B272-46D63836A9A4}"/>
              </a:ext>
            </a:extLst>
          </p:cNvPr>
          <p:cNvSpPr txBox="1"/>
          <p:nvPr/>
        </p:nvSpPr>
        <p:spPr>
          <a:xfrm>
            <a:off x="5701140" y="3565373"/>
            <a:ext cx="5682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Bodoni MT" panose="02070603080606020203" pitchFamily="18" charset="0"/>
              </a:rPr>
              <a:t>N</a:t>
            </a:r>
            <a:r>
              <a:rPr lang="en-US" altLang="zh-CN" sz="1400">
                <a:latin typeface="Bodoni MT" panose="02070603080606020203" pitchFamily="18" charset="0"/>
              </a:rPr>
              <a:t>SR</a:t>
            </a:r>
            <a:r>
              <a:rPr lang="en-US" altLang="zh-CN">
                <a:latin typeface="Bodoni MT" panose="02070603080606020203" pitchFamily="18" charset="0"/>
              </a:rPr>
              <a:t> = </a:t>
            </a:r>
            <a:r>
              <a:rPr lang="en-US" altLang="zh-CN">
                <a:highlight>
                  <a:srgbClr val="FFFF00"/>
                </a:highlight>
                <a:latin typeface="Bodoni MT" panose="02070603080606020203" pitchFamily="18" charset="0"/>
              </a:rPr>
              <a:t>(fr</a:t>
            </a:r>
            <a:r>
              <a:rPr lang="en-US" altLang="zh-CN" sz="1100">
                <a:highlight>
                  <a:srgbClr val="FFFF00"/>
                </a:highlight>
                <a:latin typeface="Bodoni MT" panose="02070603080606020203" pitchFamily="18" charset="0"/>
              </a:rPr>
              <a:t>2</a:t>
            </a:r>
            <a:r>
              <a:rPr lang="en-US" altLang="zh-CN">
                <a:highlight>
                  <a:srgbClr val="FFFF00"/>
                </a:highlight>
                <a:latin typeface="Bodoni MT" panose="02070603080606020203" pitchFamily="18" charset="0"/>
              </a:rPr>
              <a:t>/(1-fr</a:t>
            </a:r>
            <a:r>
              <a:rPr lang="en-US" altLang="zh-CN" sz="1200">
                <a:highlight>
                  <a:srgbClr val="FFFF00"/>
                </a:highlight>
                <a:latin typeface="Bodoni MT" panose="02070603080606020203" pitchFamily="18" charset="0"/>
              </a:rPr>
              <a:t>2</a:t>
            </a:r>
            <a:r>
              <a:rPr lang="en-US" altLang="zh-CN">
                <a:highlight>
                  <a:srgbClr val="FFFF00"/>
                </a:highlight>
                <a:latin typeface="Bodoni MT" panose="02070603080606020203" pitchFamily="18" charset="0"/>
              </a:rPr>
              <a:t>))</a:t>
            </a:r>
            <a:r>
              <a:rPr lang="en-US" altLang="zh-CN">
                <a:latin typeface="Bodoni MT" panose="02070603080606020203" pitchFamily="18" charset="0"/>
              </a:rPr>
              <a:t>N</a:t>
            </a:r>
            <a:r>
              <a:rPr lang="en-US" altLang="zh-CN" sz="1400">
                <a:latin typeface="Bodoni MT" panose="02070603080606020203" pitchFamily="18" charset="0"/>
              </a:rPr>
              <a:t>3P1F</a:t>
            </a:r>
            <a:r>
              <a:rPr lang="en-US" altLang="zh-CN">
                <a:latin typeface="Bodoni MT" panose="02070603080606020203" pitchFamily="18" charset="0"/>
              </a:rPr>
              <a:t> - </a:t>
            </a:r>
            <a:r>
              <a:rPr lang="en-US" altLang="zh-CN">
                <a:highlight>
                  <a:srgbClr val="FFFF00"/>
                </a:highlight>
                <a:latin typeface="Bodoni MT" panose="02070603080606020203" pitchFamily="18" charset="0"/>
              </a:rPr>
              <a:t>(fr</a:t>
            </a:r>
            <a:r>
              <a:rPr lang="en-US" altLang="zh-CN" sz="1100">
                <a:highlight>
                  <a:srgbClr val="FFFF00"/>
                </a:highlight>
                <a:latin typeface="Bodoni MT" panose="02070603080606020203" pitchFamily="18" charset="0"/>
              </a:rPr>
              <a:t>1</a:t>
            </a:r>
            <a:r>
              <a:rPr lang="en-US" altLang="zh-CN">
                <a:highlight>
                  <a:srgbClr val="FFFF00"/>
                </a:highlight>
                <a:latin typeface="Bodoni MT" panose="02070603080606020203" pitchFamily="18" charset="0"/>
              </a:rPr>
              <a:t>/(1-fr</a:t>
            </a:r>
            <a:r>
              <a:rPr lang="en-US" altLang="zh-CN" sz="1100">
                <a:highlight>
                  <a:srgbClr val="FFFF00"/>
                </a:highlight>
                <a:latin typeface="Bodoni MT" panose="02070603080606020203" pitchFamily="18" charset="0"/>
              </a:rPr>
              <a:t>1</a:t>
            </a:r>
            <a:r>
              <a:rPr lang="en-US" altLang="zh-CN">
                <a:highlight>
                  <a:srgbClr val="FFFF00"/>
                </a:highlight>
                <a:latin typeface="Bodoni MT" panose="02070603080606020203" pitchFamily="18" charset="0"/>
              </a:rPr>
              <a:t>))*(fr</a:t>
            </a:r>
            <a:r>
              <a:rPr lang="en-US" altLang="zh-CN" sz="1100">
                <a:highlight>
                  <a:srgbClr val="FFFF00"/>
                </a:highlight>
                <a:latin typeface="Bodoni MT" panose="02070603080606020203" pitchFamily="18" charset="0"/>
              </a:rPr>
              <a:t>2</a:t>
            </a:r>
            <a:r>
              <a:rPr lang="en-US" altLang="zh-CN">
                <a:highlight>
                  <a:srgbClr val="FFFF00"/>
                </a:highlight>
                <a:latin typeface="Bodoni MT" panose="02070603080606020203" pitchFamily="18" charset="0"/>
              </a:rPr>
              <a:t>/(1-fr</a:t>
            </a:r>
            <a:r>
              <a:rPr lang="en-US" altLang="zh-CN" sz="1400">
                <a:highlight>
                  <a:srgbClr val="FFFF00"/>
                </a:highlight>
                <a:latin typeface="Bodoni MT" panose="02070603080606020203" pitchFamily="18" charset="0"/>
              </a:rPr>
              <a:t>2</a:t>
            </a:r>
            <a:r>
              <a:rPr lang="en-US" altLang="zh-CN">
                <a:highlight>
                  <a:srgbClr val="FFFF00"/>
                </a:highlight>
                <a:latin typeface="Bodoni MT" panose="02070603080606020203" pitchFamily="18" charset="0"/>
              </a:rPr>
              <a:t>))</a:t>
            </a:r>
            <a:r>
              <a:rPr lang="en-US" altLang="zh-CN">
                <a:latin typeface="Bodoni MT" panose="02070603080606020203" pitchFamily="18" charset="0"/>
              </a:rPr>
              <a:t>N</a:t>
            </a:r>
            <a:r>
              <a:rPr lang="en-US" altLang="zh-CN" sz="1400">
                <a:latin typeface="Bodoni MT" panose="02070603080606020203" pitchFamily="18" charset="0"/>
              </a:rPr>
              <a:t>2P2F</a:t>
            </a:r>
            <a:endParaRPr lang="en-US" altLang="zh-CN">
              <a:latin typeface="Bodoni MT" panose="02070603080606020203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5F7664C-15B4-23F0-AA35-9B175B25F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15" y="3750039"/>
            <a:ext cx="4705592" cy="224801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F111EF4-A17B-EFC6-3691-56EAFF0FC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540" y="4036531"/>
            <a:ext cx="4940397" cy="116244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019E235-1EE1-EEC9-CF19-E1CA767E1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584" y="5324842"/>
            <a:ext cx="4967353" cy="102411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4A6D5D66-4989-DA70-50B2-5202A241D943}"/>
              </a:ext>
            </a:extLst>
          </p:cNvPr>
          <p:cNvSpPr txBox="1"/>
          <p:nvPr/>
        </p:nvSpPr>
        <p:spPr>
          <a:xfrm>
            <a:off x="1077506" y="6230016"/>
            <a:ext cx="4749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>
                <a:latin typeface="Book Antiqua" panose="02040602050305030304" pitchFamily="18" charset="0"/>
              </a:rPr>
              <a:t>Fake rate in 2022 preEE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4DF902D-DD87-65AB-AC49-3AAA86C6BED0}"/>
              </a:ext>
            </a:extLst>
          </p:cNvPr>
          <p:cNvSpPr txBox="1"/>
          <p:nvPr/>
        </p:nvSpPr>
        <p:spPr>
          <a:xfrm>
            <a:off x="6850592" y="5014311"/>
            <a:ext cx="4749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>
                <a:latin typeface="Book Antiqua" panose="02040602050305030304" pitchFamily="18" charset="0"/>
              </a:rPr>
              <a:t>2022 preEE Z+X yield in SR  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B37699D-F337-6435-1457-E67CC85ADE9C}"/>
              </a:ext>
            </a:extLst>
          </p:cNvPr>
          <p:cNvSpPr txBox="1"/>
          <p:nvPr/>
        </p:nvSpPr>
        <p:spPr>
          <a:xfrm>
            <a:off x="6888299" y="6258686"/>
            <a:ext cx="4749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>
                <a:latin typeface="Book Antiqua" panose="02040602050305030304" pitchFamily="18" charset="0"/>
              </a:rPr>
              <a:t>2022 postEE Z+X yield in SR  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A351191-E315-73D2-2DC2-41C3F12B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537780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2C1DD-B081-246F-3897-85741D944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57DB9C0-9E61-1D7A-06F4-DBC49519201D}"/>
              </a:ext>
            </a:extLst>
          </p:cNvPr>
          <p:cNvSpPr txBox="1"/>
          <p:nvPr/>
        </p:nvSpPr>
        <p:spPr>
          <a:xfrm>
            <a:off x="189815" y="341264"/>
            <a:ext cx="11166765" cy="584775"/>
          </a:xfrm>
          <a:prstGeom prst="rect">
            <a:avLst/>
          </a:prstGeom>
          <a:noFill/>
        </p:spPr>
        <p:txBody>
          <a:bodyPr wrap="square" rIns="1980000" rtlCol="0">
            <a:spAutoFit/>
          </a:bodyPr>
          <a:lstStyle/>
          <a:p>
            <a:pPr marL="72000">
              <a:spcBef>
                <a:spcPts val="300"/>
              </a:spcBef>
              <a:spcAft>
                <a:spcPts val="300"/>
              </a:spcAft>
            </a:pPr>
            <a:r>
              <a:rPr lang="en-US" altLang="zh-CN" sz="3200">
                <a:solidFill>
                  <a:srgbClr val="C00000"/>
                </a:solidFill>
                <a:latin typeface="Arial Black" panose="020B0A04020102020204" pitchFamily="34" charset="0"/>
              </a:rPr>
              <a:t>BKG Modeling</a:t>
            </a:r>
            <a:endParaRPr lang="zh-CN" altLang="en-US" sz="32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D341F7A-D2D7-CB51-8E79-2FFE63E1A16E}"/>
              </a:ext>
            </a:extLst>
          </p:cNvPr>
          <p:cNvSpPr txBox="1"/>
          <p:nvPr/>
        </p:nvSpPr>
        <p:spPr>
          <a:xfrm>
            <a:off x="362113" y="884079"/>
            <a:ext cx="116400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>
                <a:latin typeface="Book Antiqua" panose="02040602050305030304" pitchFamily="18" charset="0"/>
              </a:rPr>
              <a:t>Both kind of Bkg can be fitted with the histogram template of reconstructed mass4l.</a:t>
            </a:r>
          </a:p>
          <a:p>
            <a:pPr marL="342900" indent="-342900">
              <a:buAutoNum type="arabicParenR"/>
            </a:pPr>
            <a:r>
              <a:rPr lang="en-US" altLang="zh-CN" b="1">
                <a:latin typeface="Book Antiqua" panose="02040602050305030304" pitchFamily="18" charset="0"/>
              </a:rPr>
              <a:t>Irreducible bkg qqZZ4l, ggZZ4l extracted this shape from MC simulation</a:t>
            </a:r>
          </a:p>
          <a:p>
            <a:pPr marL="342900" indent="-342900">
              <a:buAutoNum type="arabicParenR"/>
            </a:pPr>
            <a:r>
              <a:rPr lang="en-US" altLang="zh-CN" b="1">
                <a:solidFill>
                  <a:srgbClr val="FF0000"/>
                </a:solidFill>
                <a:latin typeface="Book Antiqua" panose="02040602050305030304" pitchFamily="18" charset="0"/>
              </a:rPr>
              <a:t>Reducible bkg </a:t>
            </a:r>
            <a:r>
              <a:rPr lang="en-US" altLang="zh-CN" b="1">
                <a:latin typeface="Book Antiqua" panose="02040602050305030304" pitchFamily="18" charset="0"/>
              </a:rPr>
              <a:t>Z+X is filled from the reweighted distribution from CR</a:t>
            </a:r>
            <a:endParaRPr lang="zh-CN" altLang="en-US" b="1">
              <a:latin typeface="Book Antiqua" panose="02040602050305030304" pitchFamily="18" charset="0"/>
            </a:endParaRPr>
          </a:p>
          <a:p>
            <a:endParaRPr lang="zh-CN" altLang="en-US" b="1">
              <a:latin typeface="Book Antiqua" panose="02040602050305030304" pitchFamily="18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0212DB-A5EC-7ACA-AA48-1FC67BA7D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905-749F-2F46-838F-F4A11B158C81}" type="slidenum">
              <a:rPr lang="en-CN" smtClean="0"/>
              <a:t>9</a:t>
            </a:fld>
            <a:endParaRPr lang="en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1D6AB77-727C-79D2-0C8A-3D8205708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15" y="1848491"/>
            <a:ext cx="11047816" cy="342265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EB002EB-6146-4956-69D3-71CDE25D39DA}"/>
              </a:ext>
            </a:extLst>
          </p:cNvPr>
          <p:cNvSpPr txBox="1"/>
          <p:nvPr/>
        </p:nvSpPr>
        <p:spPr>
          <a:xfrm>
            <a:off x="362113" y="5245775"/>
            <a:ext cx="117149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>
                <a:latin typeface="Book Antiqua" panose="02040602050305030304" pitchFamily="18" charset="0"/>
              </a:rPr>
              <a:t>qqZZ was generated in NLO, but the diff. XS was computed as NNLO. (Consider for both EW &amp; QCD)</a:t>
            </a:r>
          </a:p>
          <a:p>
            <a:r>
              <a:rPr lang="en-US" altLang="zh-CN" b="1">
                <a:latin typeface="Book Antiqua" panose="02040602050305030304" pitchFamily="18" charset="0"/>
              </a:rPr>
              <a:t>The NNLO/NLO k-factors are applied for qqZZ as a part of the event weight.</a:t>
            </a:r>
            <a:endParaRPr lang="zh-CN" altLang="en-US" b="1">
              <a:latin typeface="Book Antiqua" panose="02040602050305030304" pitchFamily="18" charset="0"/>
            </a:endParaRPr>
          </a:p>
          <a:p>
            <a:endParaRPr lang="zh-CN" altLang="en-US" b="1">
              <a:latin typeface="Book Antiqua" panose="0204060205030503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E9969D0-4316-FF15-57BC-FD146A6BFDD9}"/>
              </a:ext>
            </a:extLst>
          </p:cNvPr>
          <p:cNvSpPr txBox="1"/>
          <p:nvPr/>
        </p:nvSpPr>
        <p:spPr>
          <a:xfrm>
            <a:off x="362113" y="5894685"/>
            <a:ext cx="114182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>
                <a:latin typeface="Book Antiqua" panose="02040602050305030304" pitchFamily="18" charset="0"/>
              </a:rPr>
              <a:t>Similarly, ggZZ can only be generated in LO, so the NNLO/LO or NNLO/LO  k-factors should applied for ggZZ as a part of the event weight.</a:t>
            </a:r>
            <a:endParaRPr lang="zh-CN" altLang="en-US" b="1">
              <a:latin typeface="Book Antiqua" panose="02040602050305030304" pitchFamily="18" charset="0"/>
            </a:endParaRPr>
          </a:p>
          <a:p>
            <a:endParaRPr lang="zh-CN" altLang="en-US" b="1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426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1122</Words>
  <Application>Microsoft Office PowerPoint</Application>
  <PresentationFormat>宽屏</PresentationFormat>
  <Paragraphs>130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Malgun Gothic</vt:lpstr>
      <vt:lpstr>等线</vt:lpstr>
      <vt:lpstr>Arial</vt:lpstr>
      <vt:lpstr>Arial Black</vt:lpstr>
      <vt:lpstr>Bodoni MT</vt:lpstr>
      <vt:lpstr>Book Antiqua</vt:lpstr>
      <vt:lpstr>Calibri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Yilin Zhou</dc:creator>
  <cp:lastModifiedBy>yuji li</cp:lastModifiedBy>
  <cp:revision>43</cp:revision>
  <dcterms:created xsi:type="dcterms:W3CDTF">2024-07-05T14:56:52Z</dcterms:created>
  <dcterms:modified xsi:type="dcterms:W3CDTF">2024-11-14T04:50:48Z</dcterms:modified>
</cp:coreProperties>
</file>