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40" r:id="rId2"/>
    <p:sldId id="549" r:id="rId3"/>
    <p:sldId id="548" r:id="rId4"/>
    <p:sldId id="545" r:id="rId5"/>
    <p:sldId id="551" r:id="rId6"/>
    <p:sldId id="512" r:id="rId7"/>
    <p:sldId id="550" r:id="rId8"/>
    <p:sldId id="475" r:id="rId9"/>
    <p:sldId id="547" r:id="rId10"/>
    <p:sldId id="502" r:id="rId11"/>
    <p:sldId id="513" r:id="rId12"/>
    <p:sldId id="514" r:id="rId13"/>
    <p:sldId id="546" r:id="rId14"/>
    <p:sldId id="516" r:id="rId15"/>
    <p:sldId id="518" r:id="rId16"/>
    <p:sldId id="523" r:id="rId17"/>
    <p:sldId id="544" r:id="rId18"/>
    <p:sldId id="494" r:id="rId19"/>
    <p:sldId id="527" r:id="rId20"/>
    <p:sldId id="529" r:id="rId21"/>
    <p:sldId id="530" r:id="rId22"/>
    <p:sldId id="524" r:id="rId23"/>
    <p:sldId id="525" r:id="rId24"/>
    <p:sldId id="538" r:id="rId25"/>
    <p:sldId id="539" r:id="rId26"/>
    <p:sldId id="531" r:id="rId27"/>
    <p:sldId id="532" r:id="rId28"/>
    <p:sldId id="533" r:id="rId29"/>
    <p:sldId id="534" r:id="rId30"/>
    <p:sldId id="535" r:id="rId31"/>
    <p:sldId id="536" r:id="rId32"/>
    <p:sldId id="537" r:id="rId33"/>
  </p:sldIdLst>
  <p:sldSz cx="9144000" cy="6858000" type="screen4x3"/>
  <p:notesSz cx="6858000" cy="9144000"/>
  <p:custDataLst>
    <p:tags r:id="rId3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9" userDrawn="1">
          <p15:clr>
            <a:srgbClr val="A4A3A4"/>
          </p15:clr>
        </p15:guide>
        <p15:guide id="2" pos="28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朱 江" initials="朱" lastIdx="2" clrIdx="0"/>
  <p:cmAuthor id="2" name="朱江" initials="朱江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222222"/>
    <a:srgbClr val="D81644"/>
    <a:srgbClr val="EC466C"/>
    <a:srgbClr val="957CA4"/>
    <a:srgbClr val="F1A4B8"/>
    <a:srgbClr val="C80E35"/>
    <a:srgbClr val="C88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5633" autoAdjust="0"/>
  </p:normalViewPr>
  <p:slideViewPr>
    <p:cSldViewPr showGuides="1">
      <p:cViewPr>
        <p:scale>
          <a:sx n="77" d="100"/>
          <a:sy n="77" d="100"/>
        </p:scale>
        <p:origin x="636" y="54"/>
      </p:cViewPr>
      <p:guideLst>
        <p:guide orient="horz" pos="1919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94DDF-B763-4102-BEA8-2FECBF3C9B87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EDE24-2324-4EC8-A552-41DD82D626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A62F1A9-417C-4A8D-B0B3-460D1D15864A}" type="datetimeFigureOut">
              <a:rPr lang="zh-CN" altLang="en-US"/>
              <a:t>2024/11/14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9A3EBE-5B59-4781-8CBC-5DF9940DE92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C3DB-5658-4FA6-ABF8-7E67799377F7}" type="datetime1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2F3A-53F8-4DEA-9E24-48DCD9EDC5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6C3C4-A574-4D35-B9E8-62B642D61ACD}" type="datetime1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CE36-E6D8-44B0-8AA5-2038A4641F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3082-BD5C-454A-9A4E-E999FB97C2C6}" type="datetime1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E5AA-D910-4AEB-9901-501307574F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A191-CD8A-4CA7-95DC-1C8F6A0BB024}" type="datetime1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D00E-E2FA-4531-AE65-9614CDBFF0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2742-FD02-4FEF-903B-010A3593ED4E}" type="datetime1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055C-368E-4847-9031-9D0A9BBCB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452BE-5D34-49DD-8703-2833CCA7A125}" type="datetime1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1EE4A-C45C-474F-A20B-DAE1AA8321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BE13-5F5D-4004-BD64-45B765015321}" type="datetime1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1EDF-58FC-4C6D-B635-3012BABEA0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721D-D580-47D9-9799-DCE16CA123A8}" type="datetime1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6E655-E470-46BD-8E45-F8EFA6A8F6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ED3B-2786-4DF7-B0EC-9A8B68828500}" type="datetime1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0A8D-C92B-4135-85FB-5A294398C6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FEDF-1C01-4952-9066-29DDEB024B75}" type="datetime1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8ED8-DE5C-48EB-ADB0-EC2E11C7D2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1739-691B-47B3-95A2-103B19F2D3BF}" type="datetime1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070F3-03AB-4960-AAEF-962A9CBAF5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D069AF-74B5-4712-84C3-5AB208D2E2AF}" type="datetime1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0A03F4-4E45-4351-80AB-6FC049672B1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11" Type="http://schemas.openxmlformats.org/officeDocument/2006/relationships/image" Target="../media/image220.png"/><Relationship Id="rId5" Type="http://schemas.openxmlformats.org/officeDocument/2006/relationships/image" Target="../media/image190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3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730.png"/><Relationship Id="rId5" Type="http://schemas.openxmlformats.org/officeDocument/2006/relationships/image" Target="../media/image73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10.png"/><Relationship Id="rId12" Type="http://schemas.openxmlformats.org/officeDocument/2006/relationships/image" Target="../media/image17.png"/><Relationship Id="rId2" Type="http://schemas.openxmlformats.org/officeDocument/2006/relationships/tags" Target="../tags/tag9.xml"/><Relationship Id="rId16" Type="http://schemas.openxmlformats.org/officeDocument/2006/relationships/image" Target="../media/image19.png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image" Target="../media/image94.png"/><Relationship Id="rId5" Type="http://schemas.openxmlformats.org/officeDocument/2006/relationships/image" Target="../media/image1.png"/><Relationship Id="rId15" Type="http://schemas.openxmlformats.org/officeDocument/2006/relationships/image" Target="../media/image130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47907" y="1652247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         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94443" y="6465869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11/15/2024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5651" y="638132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20729" y="1938706"/>
            <a:ext cx="8502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/>
              <a:t>The bubble wall velocity: from the local Boltzmann equations to the non-local Kadanoff-Baym equations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26460" y="4259840"/>
            <a:ext cx="2291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Jiang Zhu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1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75756" y="64522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u="sng" dirty="0" err="1">
                <a:solidFill>
                  <a:srgbClr val="000000"/>
                </a:solidFill>
                <a:latin typeface="宋体" panose="02010600030101010101" pitchFamily="2" charset="-122"/>
              </a:rPr>
              <a:t>QingDao</a:t>
            </a:r>
            <a:r>
              <a:rPr lang="en-US" altLang="zh-CN" b="1" i="1" u="sng" dirty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b="1" i="1" u="sng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CLHCP 2024</a:t>
            </a:r>
            <a:endParaRPr lang="zh-CN" altLang="en-US" i="1" u="sng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5483159"/>
            <a:ext cx="2880320" cy="71455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DAA7D4D-0472-E911-F284-49C0C85DF0D2}"/>
              </a:ext>
            </a:extLst>
          </p:cNvPr>
          <p:cNvSpPr txBox="1"/>
          <p:nvPr/>
        </p:nvSpPr>
        <p:spPr>
          <a:xfrm>
            <a:off x="1835696" y="4755511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In collaboration with Michael J. Ramsey-</a:t>
            </a:r>
            <a:r>
              <a:rPr lang="en-US" altLang="zh-CN" dirty="0" err="1"/>
              <a:t>Musolf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The Boltzmann equation and Non-local effect</a:t>
            </a:r>
          </a:p>
        </p:txBody>
      </p:sp>
      <p:sp>
        <p:nvSpPr>
          <p:cNvPr id="3" name="矩形 2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467360" y="1268730"/>
            <a:ext cx="68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Where did this inconsistency come from?</a:t>
            </a:r>
            <a:endParaRPr lang="en-US" altLang="zh-CN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10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53F4A37-4C5B-0EB2-0018-5F549AD5F461}"/>
              </a:ext>
            </a:extLst>
          </p:cNvPr>
          <p:cNvSpPr txBox="1"/>
          <p:nvPr/>
        </p:nvSpPr>
        <p:spPr>
          <a:xfrm>
            <a:off x="755576" y="327191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force is govern by the </a:t>
            </a:r>
            <a:r>
              <a:rPr lang="en-US" altLang="zh-CN" b="1" dirty="0">
                <a:solidFill>
                  <a:srgbClr val="FF0000"/>
                </a:solidFill>
              </a:rPr>
              <a:t>momentum transport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between the bubble and particle:  The kinetic Boltzmann equation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5D6037-61D9-8D38-E2F4-05707A414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310" y="3891079"/>
            <a:ext cx="4425380" cy="5045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64E2756-78D3-B53B-637A-07B4C8EC9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58" y="4734395"/>
            <a:ext cx="7560840" cy="72714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C8CA454-AC5F-CE78-79B7-87A1E13207F5}"/>
              </a:ext>
            </a:extLst>
          </p:cNvPr>
          <p:cNvCxnSpPr>
            <a:cxnSpLocks/>
          </p:cNvCxnSpPr>
          <p:nvPr/>
        </p:nvCxnSpPr>
        <p:spPr>
          <a:xfrm>
            <a:off x="2483768" y="4372912"/>
            <a:ext cx="4176464" cy="97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EFBA677-7D30-5F84-68A2-48015B9F05E1}"/>
              </a:ext>
            </a:extLst>
          </p:cNvPr>
          <p:cNvCxnSpPr>
            <a:cxnSpLocks/>
          </p:cNvCxnSpPr>
          <p:nvPr/>
        </p:nvCxnSpPr>
        <p:spPr>
          <a:xfrm>
            <a:off x="4649906" y="4372912"/>
            <a:ext cx="0" cy="35582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D9F6A88-9C28-BB2B-D62A-12317005202A}"/>
                  </a:ext>
                </a:extLst>
              </p:cNvPr>
              <p:cNvSpPr txBox="1"/>
              <p:nvPr/>
            </p:nvSpPr>
            <p:spPr>
              <a:xfrm>
                <a:off x="625855" y="5433755"/>
                <a:ext cx="3024336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𝑧𝑧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component of fluid EMT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D9F6A88-9C28-BB2B-D62A-123170052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5" y="5433755"/>
                <a:ext cx="3024336" cy="400174"/>
              </a:xfrm>
              <a:prstGeom prst="rect">
                <a:avLst/>
              </a:prstGeom>
              <a:blipFill>
                <a:blip r:embed="rId6"/>
                <a:stretch>
                  <a:fillRect t="-7576" r="-1008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DE6656F-F447-10F3-CE0E-A0D2CEC9D64D}"/>
                  </a:ext>
                </a:extLst>
              </p:cNvPr>
              <p:cNvSpPr txBox="1"/>
              <p:nvPr/>
            </p:nvSpPr>
            <p:spPr>
              <a:xfrm>
                <a:off x="8248871" y="4908821"/>
                <a:ext cx="651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DE6656F-F447-10F3-CE0E-A0D2CEC9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871" y="4908821"/>
                <a:ext cx="6512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>
            <a:extLst>
              <a:ext uri="{FF2B5EF4-FFF2-40B4-BE49-F238E27FC236}">
                <a16:creationId xmlns:a16="http://schemas.microsoft.com/office/drawing/2014/main" id="{227C2B92-C05B-B842-9D12-23D3720EE719}"/>
              </a:ext>
            </a:extLst>
          </p:cNvPr>
          <p:cNvSpPr txBox="1"/>
          <p:nvPr/>
        </p:nvSpPr>
        <p:spPr>
          <a:xfrm>
            <a:off x="899593" y="4734395"/>
            <a:ext cx="2520280" cy="7597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40160E3-1AB6-59CC-E3D3-EC13F1D5F1DB}"/>
              </a:ext>
            </a:extLst>
          </p:cNvPr>
          <p:cNvGrpSpPr/>
          <p:nvPr/>
        </p:nvGrpSpPr>
        <p:grpSpPr>
          <a:xfrm>
            <a:off x="3681191" y="4737325"/>
            <a:ext cx="2361969" cy="1054123"/>
            <a:chOff x="3681191" y="5048465"/>
            <a:chExt cx="2361969" cy="105412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DA0EC4C-00C1-36C5-2904-71769382B058}"/>
                </a:ext>
              </a:extLst>
            </p:cNvPr>
            <p:cNvSpPr txBox="1"/>
            <p:nvPr/>
          </p:nvSpPr>
          <p:spPr>
            <a:xfrm>
              <a:off x="3707904" y="5733256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</a:rPr>
                <a:t>Classical force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A75A886-3B35-EA7E-A35B-8A3250D59B8E}"/>
                </a:ext>
              </a:extLst>
            </p:cNvPr>
            <p:cNvSpPr txBox="1"/>
            <p:nvPr/>
          </p:nvSpPr>
          <p:spPr>
            <a:xfrm>
              <a:off x="3681191" y="5048465"/>
              <a:ext cx="2361969" cy="75972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8294406-9028-E358-D76F-EE5727A2B70D}"/>
              </a:ext>
            </a:extLst>
          </p:cNvPr>
          <p:cNvGrpSpPr/>
          <p:nvPr/>
        </p:nvGrpSpPr>
        <p:grpSpPr>
          <a:xfrm>
            <a:off x="6237311" y="4742634"/>
            <a:ext cx="2133600" cy="1084979"/>
            <a:chOff x="6237311" y="5053774"/>
            <a:chExt cx="2133600" cy="1084979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E088E20-6B1D-A760-9667-77F5885C1930}"/>
                </a:ext>
              </a:extLst>
            </p:cNvPr>
            <p:cNvSpPr txBox="1"/>
            <p:nvPr/>
          </p:nvSpPr>
          <p:spPr>
            <a:xfrm>
              <a:off x="6237311" y="5769421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Particle interaction</a:t>
              </a:r>
              <a:endParaRPr lang="zh-CN" altLang="en-US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F9FC885-EED9-071C-4577-2FAD3CE52D5B}"/>
                </a:ext>
              </a:extLst>
            </p:cNvPr>
            <p:cNvSpPr txBox="1"/>
            <p:nvPr/>
          </p:nvSpPr>
          <p:spPr>
            <a:xfrm>
              <a:off x="6249685" y="5053774"/>
              <a:ext cx="2079005" cy="7597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2EFB18A-95B7-0338-F034-ADF7A63B7EEC}"/>
                  </a:ext>
                </a:extLst>
              </p:cNvPr>
              <p:cNvSpPr txBox="1"/>
              <p:nvPr/>
            </p:nvSpPr>
            <p:spPr>
              <a:xfrm>
                <a:off x="2286000" y="2774778"/>
                <a:ext cx="4572000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𝑓𝑟𝑖𝑐</m:t>
                          </m:r>
                        </m:sub>
                      </m:sSub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2EFB18A-95B7-0338-F034-ADF7A63B7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774778"/>
                <a:ext cx="4572000" cy="391582"/>
              </a:xfrm>
              <a:prstGeom prst="rect">
                <a:avLst/>
              </a:prstGeom>
              <a:blipFill>
                <a:blip r:embed="rId8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C91D021-D3F0-7F3E-CE79-B7F5989CD521}"/>
                  </a:ext>
                </a:extLst>
              </p:cNvPr>
              <p:cNvSpPr txBox="1"/>
              <p:nvPr/>
            </p:nvSpPr>
            <p:spPr>
              <a:xfrm>
                <a:off x="755576" y="1966316"/>
                <a:ext cx="78488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Just like we discussed in previous discussion, the key ingredient of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force balance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C91D021-D3F0-7F3E-CE79-B7F5989CD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66316"/>
                <a:ext cx="7848872" cy="646331"/>
              </a:xfrm>
              <a:prstGeom prst="rect">
                <a:avLst/>
              </a:prstGeom>
              <a:blipFill>
                <a:blip r:embed="rId9"/>
                <a:stretch>
                  <a:fillRect l="-699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80D6A16C-36F0-6F82-6A16-07634F540D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211" y="5886422"/>
            <a:ext cx="7559389" cy="567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The Boltzmann equation and Non-local effect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467360" y="1268730"/>
            <a:ext cx="856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The QFT in Background field and Boltzmann Equations</a:t>
            </a:r>
            <a:endParaRPr lang="en-US" altLang="zh-CN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11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00C335-492D-4DA5-BE17-4E98A62F2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99" y="6154150"/>
            <a:ext cx="2082602" cy="333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A5CED0A-F44F-BB13-0F50-045BF48A28F2}"/>
                  </a:ext>
                </a:extLst>
              </p:cNvPr>
              <p:cNvSpPr txBox="1"/>
              <p:nvPr/>
            </p:nvSpPr>
            <p:spPr>
              <a:xfrm>
                <a:off x="907669" y="5258640"/>
                <a:ext cx="73387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We find the natural way is to introducing the effect of the background Field(the bubble) as source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A5CED0A-F44F-BB13-0F50-045BF48A2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69" y="5258640"/>
                <a:ext cx="7338727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9999E9D1-2846-F0A4-72A6-1EAE649E1CFC}"/>
              </a:ext>
            </a:extLst>
          </p:cNvPr>
          <p:cNvGrpSpPr/>
          <p:nvPr/>
        </p:nvGrpSpPr>
        <p:grpSpPr>
          <a:xfrm>
            <a:off x="683568" y="4118032"/>
            <a:ext cx="7704856" cy="864096"/>
            <a:chOff x="827584" y="1772816"/>
            <a:chExt cx="7704856" cy="864096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12F843E-F566-53D0-13AD-B61731967BE8}"/>
                </a:ext>
              </a:extLst>
            </p:cNvPr>
            <p:cNvSpPr txBox="1"/>
            <p:nvPr/>
          </p:nvSpPr>
          <p:spPr>
            <a:xfrm>
              <a:off x="827584" y="1772816"/>
              <a:ext cx="7704856" cy="86409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9D4B9DD-6895-7960-1056-F3738593A1EF}"/>
                </a:ext>
              </a:extLst>
            </p:cNvPr>
            <p:cNvGrpSpPr/>
            <p:nvPr/>
          </p:nvGrpSpPr>
          <p:grpSpPr>
            <a:xfrm>
              <a:off x="1041506" y="1999539"/>
              <a:ext cx="1867197" cy="439178"/>
              <a:chOff x="1259632" y="1846550"/>
              <a:chExt cx="1867197" cy="439178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1751AD5B-4081-C4C8-9A0F-727E2B975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9632" y="1846550"/>
                <a:ext cx="1440160" cy="43917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60C098B7-EE95-2580-F9D8-2319D6DB8B68}"/>
                      </a:ext>
                    </a:extLst>
                  </p:cNvPr>
                  <p:cNvSpPr txBox="1"/>
                  <p:nvPr/>
                </p:nvSpPr>
                <p:spPr>
                  <a:xfrm>
                    <a:off x="2697224" y="1927639"/>
                    <a:ext cx="4296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60C098B7-EE95-2580-F9D8-2319D6DB8B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7224" y="1927639"/>
                    <a:ext cx="42960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000" r="-1142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6F9DC89-ACC9-14BC-73AC-0189D8D94995}"/>
                </a:ext>
              </a:extLst>
            </p:cNvPr>
            <p:cNvSpPr txBox="1"/>
            <p:nvPr/>
          </p:nvSpPr>
          <p:spPr>
            <a:xfrm>
              <a:off x="2922230" y="1888144"/>
              <a:ext cx="5466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Indicate we need </a:t>
              </a:r>
              <a:r>
                <a:rPr lang="en-US" altLang="zh-CN" b="1" dirty="0">
                  <a:solidFill>
                    <a:srgbClr val="FF0000"/>
                  </a:solidFill>
                </a:rPr>
                <a:t>momentum non-conservation</a:t>
              </a:r>
              <a:r>
                <a:rPr lang="en-US" altLang="zh-CN" dirty="0"/>
                <a:t> effect which induced by the </a:t>
              </a:r>
              <a:r>
                <a:rPr lang="en-US" altLang="zh-CN" b="1" dirty="0"/>
                <a:t>background field(VEV)</a:t>
              </a:r>
              <a:endParaRPr lang="zh-CN" altLang="en-US" b="1" dirty="0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22AEEA8-E6AB-C237-BF03-140B621E56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616" y="2071057"/>
            <a:ext cx="1767934" cy="1767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32D2EAA-1C74-5506-9ABD-AE815AB5B39D}"/>
                  </a:ext>
                </a:extLst>
              </p:cNvPr>
              <p:cNvSpPr txBox="1"/>
              <p:nvPr/>
            </p:nvSpPr>
            <p:spPr>
              <a:xfrm>
                <a:off x="3264977" y="2739547"/>
                <a:ext cx="1864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32D2EAA-1C74-5506-9ABD-AE815AB5B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977" y="2739547"/>
                <a:ext cx="1864905" cy="369332"/>
              </a:xfrm>
              <a:prstGeom prst="rect">
                <a:avLst/>
              </a:prstGeom>
              <a:blipFill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28DD5045-B49B-ECE2-9926-A8A2FA97E1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2222" y="1845626"/>
            <a:ext cx="3024336" cy="21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3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The Boltzmann equation and Non-local effect</a:t>
            </a:r>
            <a:endParaRPr lang="en-US" altLang="zh-CN" sz="28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899CEB5-4E24-FAAA-46C7-0B9DEADB22C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7360" y="1268730"/>
            <a:ext cx="856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The QFT in Background field and Boltzmann Equations</a:t>
            </a:r>
            <a:endParaRPr lang="en-US" altLang="zh-CN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06C184F-7CBD-562A-E444-94AFDC11F977}"/>
              </a:ext>
            </a:extLst>
          </p:cNvPr>
          <p:cNvGrpSpPr/>
          <p:nvPr/>
        </p:nvGrpSpPr>
        <p:grpSpPr>
          <a:xfrm>
            <a:off x="1167545" y="3049157"/>
            <a:ext cx="7311808" cy="571016"/>
            <a:chOff x="323528" y="5450217"/>
            <a:chExt cx="7311808" cy="57101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2AFE64F-0031-196E-6F6A-060F95B84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528" y="5467711"/>
              <a:ext cx="3168352" cy="497311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BFB58A2F-0554-56E5-C1D0-680140034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0696" y="5450217"/>
              <a:ext cx="4104640" cy="571016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2AE742A-6E2A-A9EC-74D4-019EEE690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37" y="3815909"/>
            <a:ext cx="2845855" cy="18804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63B56C9-BE71-6F9A-F7C6-6EE2E08B6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1167" y="3792381"/>
            <a:ext cx="2674972" cy="19093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858D3EB-36D0-7373-EFCF-F524AA943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079" y="3818265"/>
            <a:ext cx="2888901" cy="1883513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BB1970D7-7E01-C8F4-8D96-9CE862C8CA75}"/>
              </a:ext>
            </a:extLst>
          </p:cNvPr>
          <p:cNvSpPr txBox="1"/>
          <p:nvPr/>
        </p:nvSpPr>
        <p:spPr>
          <a:xfrm>
            <a:off x="3002092" y="3809969"/>
            <a:ext cx="3009735" cy="18840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EA346E7-7408-59B0-35E0-16C7AF401C71}"/>
              </a:ext>
            </a:extLst>
          </p:cNvPr>
          <p:cNvGrpSpPr/>
          <p:nvPr/>
        </p:nvGrpSpPr>
        <p:grpSpPr>
          <a:xfrm>
            <a:off x="8758" y="3807628"/>
            <a:ext cx="2952328" cy="2021272"/>
            <a:chOff x="107504" y="4576080"/>
            <a:chExt cx="2952328" cy="2021272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3451D72-9F3B-4104-BF4A-1E88A47AD1B9}"/>
                </a:ext>
              </a:extLst>
            </p:cNvPr>
            <p:cNvSpPr txBox="1"/>
            <p:nvPr/>
          </p:nvSpPr>
          <p:spPr>
            <a:xfrm>
              <a:off x="107504" y="4576080"/>
              <a:ext cx="2952328" cy="20212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1450F69-65C2-C842-0EC8-058E69901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3568" y="4588946"/>
              <a:ext cx="2021751" cy="1913227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3029E23-21C0-1189-08E0-FDB6322D4C09}"/>
              </a:ext>
            </a:extLst>
          </p:cNvPr>
          <p:cNvGrpSpPr/>
          <p:nvPr/>
        </p:nvGrpSpPr>
        <p:grpSpPr>
          <a:xfrm>
            <a:off x="1230605" y="3598547"/>
            <a:ext cx="2880320" cy="228485"/>
            <a:chOff x="1230605" y="3456338"/>
            <a:chExt cx="2880320" cy="228485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62AD903-FA48-9D19-94AE-83E03CECA8DC}"/>
                </a:ext>
              </a:extLst>
            </p:cNvPr>
            <p:cNvCxnSpPr/>
            <p:nvPr/>
          </p:nvCxnSpPr>
          <p:spPr>
            <a:xfrm>
              <a:off x="1230605" y="3456338"/>
              <a:ext cx="288032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83471B91-7688-C72B-EDC2-7B9DD5F86055}"/>
                </a:ext>
              </a:extLst>
            </p:cNvPr>
            <p:cNvCxnSpPr>
              <a:cxnSpLocks/>
            </p:cNvCxnSpPr>
            <p:nvPr/>
          </p:nvCxnSpPr>
          <p:spPr>
            <a:xfrm>
              <a:off x="1574089" y="3477269"/>
              <a:ext cx="0" cy="2075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EECD8A11-EB2B-DC16-E028-91797C79A32A}"/>
              </a:ext>
            </a:extLst>
          </p:cNvPr>
          <p:cNvCxnSpPr>
            <a:cxnSpLocks/>
          </p:cNvCxnSpPr>
          <p:nvPr/>
        </p:nvCxnSpPr>
        <p:spPr>
          <a:xfrm>
            <a:off x="4405324" y="3602061"/>
            <a:ext cx="4072996" cy="21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F1094EB5-23B3-5796-CEBA-9ABB1A156C20}"/>
              </a:ext>
            </a:extLst>
          </p:cNvPr>
          <p:cNvCxnSpPr>
            <a:cxnSpLocks/>
          </p:cNvCxnSpPr>
          <p:nvPr/>
        </p:nvCxnSpPr>
        <p:spPr>
          <a:xfrm flipH="1">
            <a:off x="7558653" y="3612940"/>
            <a:ext cx="3077" cy="207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AEE639E-9DF9-AF4A-FCA0-EB743FE32837}"/>
              </a:ext>
            </a:extLst>
          </p:cNvPr>
          <p:cNvSpPr txBox="1"/>
          <p:nvPr/>
        </p:nvSpPr>
        <p:spPr>
          <a:xfrm>
            <a:off x="1259540" y="2406908"/>
            <a:ext cx="69847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One can derive the corresponding Boltzmann equation in BQFT as</a:t>
            </a:r>
            <a:endParaRPr lang="zh-CN" altLang="en-US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B2ED45BF-4D78-336D-4069-CAC2B77CF7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9665" y="1891307"/>
            <a:ext cx="3864670" cy="313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A8CBA53-6CE0-951D-7837-57498D7403BD}"/>
                  </a:ext>
                </a:extLst>
              </p:cNvPr>
              <p:cNvSpPr txBox="1"/>
              <p:nvPr/>
            </p:nvSpPr>
            <p:spPr>
              <a:xfrm>
                <a:off x="6504335" y="4405469"/>
                <a:ext cx="2130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enhanced behavior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A8CBA53-6CE0-951D-7837-57498D740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335" y="4405469"/>
                <a:ext cx="2130523" cy="646331"/>
              </a:xfrm>
              <a:prstGeom prst="rect">
                <a:avLst/>
              </a:prstGeom>
              <a:blipFill>
                <a:blip r:embed="rId11"/>
                <a:stretch>
                  <a:fillRect l="-2579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D1AE15C8-6CE3-2339-15E1-A11526355707}"/>
              </a:ext>
            </a:extLst>
          </p:cNvPr>
          <p:cNvGrpSpPr/>
          <p:nvPr/>
        </p:nvGrpSpPr>
        <p:grpSpPr>
          <a:xfrm>
            <a:off x="6052833" y="3813614"/>
            <a:ext cx="2835723" cy="2021272"/>
            <a:chOff x="3100578" y="4562090"/>
            <a:chExt cx="2835723" cy="2021272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B262A4E-4BA9-8DD3-79AC-39A0E97EB981}"/>
                </a:ext>
              </a:extLst>
            </p:cNvPr>
            <p:cNvSpPr txBox="1"/>
            <p:nvPr/>
          </p:nvSpPr>
          <p:spPr>
            <a:xfrm>
              <a:off x="3100578" y="4562090"/>
              <a:ext cx="2835723" cy="20212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241D575-9259-11C9-A44E-36FC4EBC7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35896" y="4575508"/>
              <a:ext cx="1833181" cy="1969509"/>
            </a:xfrm>
            <a:prstGeom prst="rect">
              <a:avLst/>
            </a:prstGeom>
          </p:spPr>
        </p:pic>
      </p:grpSp>
      <p:sp>
        <p:nvSpPr>
          <p:cNvPr id="11" name="灯片编号占位符 20">
            <a:extLst>
              <a:ext uri="{FF2B5EF4-FFF2-40B4-BE49-F238E27FC236}">
                <a16:creationId xmlns:a16="http://schemas.microsoft.com/office/drawing/2014/main" id="{D925EF6F-2B55-D9D2-ACFE-B0CED720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7094F69-14E7-E134-F827-BF34E20DC6AC}"/>
                  </a:ext>
                </a:extLst>
              </p:cNvPr>
              <p:cNvSpPr txBox="1"/>
              <p:nvPr/>
            </p:nvSpPr>
            <p:spPr>
              <a:xfrm>
                <a:off x="1155574" y="5836366"/>
                <a:ext cx="7056784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So, the Key to solve this inconsistency and find the 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to include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the momentum non-conservations effect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enhanced behavior </a:t>
                </a:r>
                <a:r>
                  <a:rPr lang="en-US" altLang="zh-CN" dirty="0"/>
                  <a:t>in the Boltzmann equations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7094F69-14E7-E134-F827-BF34E20DC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74" y="5836366"/>
                <a:ext cx="7056784" cy="923330"/>
              </a:xfrm>
              <a:prstGeom prst="rect">
                <a:avLst/>
              </a:prstGeom>
              <a:blipFill>
                <a:blip r:embed="rId13"/>
                <a:stretch>
                  <a:fillRect t="-1923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4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50E2E-0820-37E8-D021-EB473080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65D76E8E-DE94-3280-55D4-9A06D140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655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E8E866E-506B-7538-B348-33D82ADE8CA9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5D603B-95E7-52FD-5955-9347CC4E9EC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75055" y="2191335"/>
            <a:ext cx="69938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002060"/>
                </a:solidFill>
                <a:sym typeface="+mn-ea"/>
              </a:rPr>
              <a:t>1.  Introduction</a:t>
            </a:r>
          </a:p>
          <a:p>
            <a:pPr marL="342900" indent="-342900">
              <a:buAutoNum type="arabicPeriod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2"/>
            </a:pPr>
            <a:r>
              <a:rPr lang="en-US" altLang="zh-CN" sz="2000" b="1" dirty="0">
                <a:solidFill>
                  <a:srgbClr val="002060"/>
                </a:solidFill>
                <a:sym typeface="+mn-ea"/>
              </a:rPr>
              <a:t>The Boltzmann equation and Non-local effect</a:t>
            </a:r>
          </a:p>
          <a:p>
            <a:pPr marL="457200" indent="-457200">
              <a:buAutoNum type="arabicPeriod" startAt="2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2"/>
            </a:pPr>
            <a:endParaRPr lang="en-US" altLang="zh-CN" sz="2000" dirty="0">
              <a:solidFill>
                <a:srgbClr val="00206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Deriving Boltzmann equation from the K-B equation</a:t>
            </a:r>
          </a:p>
          <a:p>
            <a:pPr marL="457200" indent="-457200">
              <a:buAutoNum type="arabicPeriod" startAt="3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3"/>
            </a:pPr>
            <a:endParaRPr lang="en-US" altLang="zh-CN" sz="2000" b="1" dirty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marL="457200" indent="-457200">
              <a:buAutoNum type="arabicPeriod" startAt="3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1DCBDE-034B-9828-75F0-7B3CCA62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13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141E40-379E-E3CA-8FE7-995704C61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9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Deriving Boltzmann equation from the K-B equation</a:t>
            </a:r>
          </a:p>
        </p:txBody>
      </p:sp>
      <p:sp>
        <p:nvSpPr>
          <p:cNvPr id="3" name="矩形 2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467360" y="1268730"/>
            <a:ext cx="806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Can we get those Result from the first principle?</a:t>
            </a:r>
            <a:endParaRPr lang="en-US" altLang="zh-CN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14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C5C1A7-65D9-D75C-D82B-C8AEA95F1803}"/>
              </a:ext>
            </a:extLst>
          </p:cNvPr>
          <p:cNvSpPr txBox="1"/>
          <p:nvPr/>
        </p:nvSpPr>
        <p:spPr>
          <a:xfrm>
            <a:off x="740701" y="6380447"/>
            <a:ext cx="673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[1] G. Z. Zhou, Z. B. Su, B. l. Hao and L. Yu, Phys. Rev. B 22, 3385-3407 (1980)</a:t>
            </a:r>
            <a:endParaRPr lang="zh-CN" altLang="en-US" sz="1200" b="1" dirty="0"/>
          </a:p>
          <a:p>
            <a:r>
              <a:rPr lang="en-US" altLang="zh-CN" sz="1200" b="1" dirty="0"/>
              <a:t>[2] V. </a:t>
            </a:r>
            <a:r>
              <a:rPr lang="en-US" altLang="zh-CN" sz="1200" b="1" dirty="0" err="1"/>
              <a:t>Cirigliano</a:t>
            </a:r>
            <a:r>
              <a:rPr lang="en-US" altLang="zh-CN" sz="1200" b="1" dirty="0"/>
              <a:t>, C. Lee, M. J. Ramsey-</a:t>
            </a:r>
            <a:r>
              <a:rPr lang="en-US" altLang="zh-CN" sz="1200" b="1" dirty="0" err="1"/>
              <a:t>Musolf</a:t>
            </a:r>
            <a:r>
              <a:rPr lang="en-US" altLang="zh-CN" sz="1200" b="1" dirty="0"/>
              <a:t> and S. </a:t>
            </a:r>
            <a:r>
              <a:rPr lang="en-US" altLang="zh-CN" sz="1200" b="1" dirty="0" err="1"/>
              <a:t>Tulin</a:t>
            </a:r>
            <a:r>
              <a:rPr lang="en-US" altLang="zh-CN" sz="1200" b="1" dirty="0"/>
              <a:t>, Phys. Rev. D 2010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0301D85-F320-2550-EC67-3CD733734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244" y="2473572"/>
            <a:ext cx="5884205" cy="10939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8B66EF6-F3B7-F0A2-D170-BF1AF95E9212}"/>
              </a:ext>
            </a:extLst>
          </p:cNvPr>
          <p:cNvSpPr txBox="1"/>
          <p:nvPr/>
        </p:nvSpPr>
        <p:spPr>
          <a:xfrm>
            <a:off x="1043608" y="180270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Idea is obtain the quantum kinetic equation from </a:t>
            </a:r>
            <a:r>
              <a:rPr lang="en-US" altLang="zh-CN" b="1" dirty="0">
                <a:solidFill>
                  <a:srgbClr val="FF0000"/>
                </a:solidFill>
              </a:rPr>
              <a:t>the Dyson-Schwinger Equation + The Closed Time Path formalism</a:t>
            </a:r>
            <a:r>
              <a:rPr lang="en-US" altLang="zh-CN" b="1" baseline="30000" dirty="0">
                <a:solidFill>
                  <a:srgbClr val="FF0000"/>
                </a:solidFill>
              </a:rPr>
              <a:t>[1,2]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96C3CFF-4A24-85F9-6E61-0C79F15DC2BE}"/>
              </a:ext>
            </a:extLst>
          </p:cNvPr>
          <p:cNvGrpSpPr/>
          <p:nvPr/>
        </p:nvGrpSpPr>
        <p:grpSpPr>
          <a:xfrm>
            <a:off x="830626" y="4104966"/>
            <a:ext cx="7554756" cy="1628616"/>
            <a:chOff x="830626" y="4104966"/>
            <a:chExt cx="7554756" cy="162861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6F1C19B-DCAF-4B8E-90A1-9B6784EC3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0626" y="4104966"/>
              <a:ext cx="7554756" cy="101978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50A4AF7-CC52-0B13-F832-0B91D1B8B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4830" y="5252857"/>
              <a:ext cx="4830139" cy="480725"/>
            </a:xfrm>
            <a:prstGeom prst="rect">
              <a:avLst/>
            </a:prstGeom>
          </p:spPr>
        </p:pic>
      </p:grpSp>
      <p:sp>
        <p:nvSpPr>
          <p:cNvPr id="11" name="箭头: 下 10">
            <a:extLst>
              <a:ext uri="{FF2B5EF4-FFF2-40B4-BE49-F238E27FC236}">
                <a16:creationId xmlns:a16="http://schemas.microsoft.com/office/drawing/2014/main" id="{9A0DA37B-523F-D263-3376-AA5F78F94D38}"/>
              </a:ext>
            </a:extLst>
          </p:cNvPr>
          <p:cNvSpPr/>
          <p:nvPr/>
        </p:nvSpPr>
        <p:spPr>
          <a:xfrm>
            <a:off x="4387330" y="3618250"/>
            <a:ext cx="288032" cy="53749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36104EB-E76E-0E15-6498-73BBF141FB99}"/>
              </a:ext>
            </a:extLst>
          </p:cNvPr>
          <p:cNvSpPr txBox="1"/>
          <p:nvPr/>
        </p:nvSpPr>
        <p:spPr>
          <a:xfrm>
            <a:off x="599709" y="365686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The Closed Time Path Formalism</a:t>
            </a:r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D2C453F-4434-A960-8500-EA01B2B72F95}"/>
              </a:ext>
            </a:extLst>
          </p:cNvPr>
          <p:cNvGrpSpPr/>
          <p:nvPr/>
        </p:nvGrpSpPr>
        <p:grpSpPr>
          <a:xfrm>
            <a:off x="1259632" y="5341843"/>
            <a:ext cx="7049609" cy="899837"/>
            <a:chOff x="1259632" y="5341843"/>
            <a:chExt cx="7049609" cy="89983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0286DDA-D847-E143-C52A-C701DBDE3790}"/>
                </a:ext>
              </a:extLst>
            </p:cNvPr>
            <p:cNvSpPr/>
            <p:nvPr/>
          </p:nvSpPr>
          <p:spPr>
            <a:xfrm>
              <a:off x="4907160" y="5341843"/>
              <a:ext cx="432048" cy="2883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59D30B8E-CE96-B478-254A-A26E259844BB}"/>
                </a:ext>
              </a:extLst>
            </p:cNvPr>
            <p:cNvCxnSpPr/>
            <p:nvPr/>
          </p:nvCxnSpPr>
          <p:spPr>
            <a:xfrm>
              <a:off x="5123184" y="5630201"/>
              <a:ext cx="0" cy="24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6721CC7-916D-FB66-DDDB-31EB7AC2A3D1}"/>
                </a:ext>
              </a:extLst>
            </p:cNvPr>
            <p:cNvSpPr txBox="1"/>
            <p:nvPr/>
          </p:nvSpPr>
          <p:spPr>
            <a:xfrm>
              <a:off x="1259632" y="5872348"/>
              <a:ext cx="7049609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Include the Non-local effect bring by the Non-trivial VEV field</a:t>
              </a:r>
              <a:endParaRPr lang="zh-CN" altLang="en-US" dirty="0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528DC064-5EFF-0B4F-0F08-CCC80EA648C0}"/>
              </a:ext>
            </a:extLst>
          </p:cNvPr>
          <p:cNvSpPr txBox="1"/>
          <p:nvPr/>
        </p:nvSpPr>
        <p:spPr>
          <a:xfrm>
            <a:off x="4708763" y="3654955"/>
            <a:ext cx="391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Kadanoff-Baym equation</a:t>
            </a:r>
            <a:endParaRPr lang="zh-CN" altLang="en-US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8B0E3D8-252A-B886-81EF-FDB1F6EA9C1E}"/>
              </a:ext>
            </a:extLst>
          </p:cNvPr>
          <p:cNvGrpSpPr/>
          <p:nvPr/>
        </p:nvGrpSpPr>
        <p:grpSpPr>
          <a:xfrm>
            <a:off x="2255893" y="2565851"/>
            <a:ext cx="5217556" cy="369903"/>
            <a:chOff x="2255893" y="2565851"/>
            <a:chExt cx="5217556" cy="36990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15F5C47-3A66-740D-7152-0C77E7EA4DC8}"/>
                </a:ext>
              </a:extLst>
            </p:cNvPr>
            <p:cNvSpPr/>
            <p:nvPr/>
          </p:nvSpPr>
          <p:spPr>
            <a:xfrm>
              <a:off x="6762668" y="2565852"/>
              <a:ext cx="710781" cy="36264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E196CF1-E7FF-2C4F-66E7-CF68973D0C08}"/>
                </a:ext>
              </a:extLst>
            </p:cNvPr>
            <p:cNvSpPr/>
            <p:nvPr/>
          </p:nvSpPr>
          <p:spPr>
            <a:xfrm>
              <a:off x="6099758" y="2565851"/>
              <a:ext cx="632482" cy="36990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49EC21F-880A-829D-AB9A-48735C2EA3C9}"/>
                </a:ext>
              </a:extLst>
            </p:cNvPr>
            <p:cNvSpPr/>
            <p:nvPr/>
          </p:nvSpPr>
          <p:spPr>
            <a:xfrm>
              <a:off x="2255893" y="2620669"/>
              <a:ext cx="587915" cy="28859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98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Deriving Boltzmann equation from the K-B equation</a:t>
            </a:r>
            <a:endParaRPr lang="en-US" altLang="zh-CN" sz="28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467360" y="126873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Deriving the effect in Modified BE from KBE</a:t>
            </a:r>
            <a:endParaRPr lang="en-US" altLang="zh-CN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15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CCC5BDE-3426-6037-9796-4C12D2159898}"/>
              </a:ext>
            </a:extLst>
          </p:cNvPr>
          <p:cNvSpPr txBox="1"/>
          <p:nvPr/>
        </p:nvSpPr>
        <p:spPr>
          <a:xfrm>
            <a:off x="944264" y="3060670"/>
            <a:ext cx="766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Deriving the modified non-local modified Boltzmann equation from KBE</a:t>
            </a:r>
            <a:endParaRPr lang="zh-CN" altLang="en-US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A6CAC1F-FC39-2342-81D8-FDF17EE03B69}"/>
              </a:ext>
            </a:extLst>
          </p:cNvPr>
          <p:cNvGrpSpPr/>
          <p:nvPr/>
        </p:nvGrpSpPr>
        <p:grpSpPr>
          <a:xfrm>
            <a:off x="397432" y="5087808"/>
            <a:ext cx="8443261" cy="955787"/>
            <a:chOff x="397432" y="5013176"/>
            <a:chExt cx="8443261" cy="955787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91D927F-2420-1A13-EE45-04B1E93C7DB9}"/>
                </a:ext>
              </a:extLst>
            </p:cNvPr>
            <p:cNvCxnSpPr/>
            <p:nvPr/>
          </p:nvCxnSpPr>
          <p:spPr>
            <a:xfrm>
              <a:off x="2555776" y="5013176"/>
              <a:ext cx="41299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89DCF483-D06F-D824-5D81-86841734FA88}"/>
                </a:ext>
              </a:extLst>
            </p:cNvPr>
            <p:cNvCxnSpPr/>
            <p:nvPr/>
          </p:nvCxnSpPr>
          <p:spPr>
            <a:xfrm>
              <a:off x="4788024" y="5013176"/>
              <a:ext cx="0" cy="303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85CA94A-CF0E-7AF3-490A-2E2781AF14D0}"/>
                </a:ext>
              </a:extLst>
            </p:cNvPr>
            <p:cNvSpPr txBox="1"/>
            <p:nvPr/>
          </p:nvSpPr>
          <p:spPr>
            <a:xfrm>
              <a:off x="397432" y="5322632"/>
              <a:ext cx="844326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The collision term do not have full momentum conservations anymore, and it will back to ordinary Boltzmann equation if interaction and momentum a coordinate independent</a:t>
              </a:r>
              <a:endParaRPr lang="zh-CN" altLang="en-US" dirty="0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74256ED-C5D9-A9B1-A67C-B1EAF015B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679" y="2397657"/>
            <a:ext cx="5950640" cy="657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AF80128-0DF0-692F-D90D-62BFA82A38C8}"/>
                  </a:ext>
                </a:extLst>
              </p:cNvPr>
              <p:cNvSpPr txBox="1"/>
              <p:nvPr/>
            </p:nvSpPr>
            <p:spPr>
              <a:xfrm>
                <a:off x="861255" y="1714655"/>
                <a:ext cx="7560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Using the ansatz of the two point Greens functions in the Closed Time Path formalism </a:t>
                </a:r>
                <a:r>
                  <a:rPr lang="en-US" altLang="zh-CN" b="1" dirty="0"/>
                  <a:t>one can established the relation between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AF80128-0DF0-692F-D90D-62BFA82A3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55" y="1714655"/>
                <a:ext cx="7560840" cy="646331"/>
              </a:xfrm>
              <a:prstGeom prst="rect">
                <a:avLst/>
              </a:prstGeom>
              <a:blipFill>
                <a:blip r:embed="rId7"/>
                <a:stretch>
                  <a:fillRect l="-645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ED2E7990-9756-EF7B-E654-0135E2F5B542}"/>
              </a:ext>
            </a:extLst>
          </p:cNvPr>
          <p:cNvGrpSpPr/>
          <p:nvPr/>
        </p:nvGrpSpPr>
        <p:grpSpPr>
          <a:xfrm>
            <a:off x="2981135" y="6176221"/>
            <a:ext cx="3321079" cy="592750"/>
            <a:chOff x="5345364" y="5368605"/>
            <a:chExt cx="3321079" cy="59275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283A3E2-B473-F71F-23A9-45566D0A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7089" y="5368605"/>
              <a:ext cx="1949354" cy="5927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97738F6D-24F1-41C5-3E75-5AB13859FB4D}"/>
                    </a:ext>
                  </a:extLst>
                </p:cNvPr>
                <p:cNvSpPr txBox="1"/>
                <p:nvPr/>
              </p:nvSpPr>
              <p:spPr>
                <a:xfrm>
                  <a:off x="5345364" y="5469189"/>
                  <a:ext cx="1637928" cy="391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𝑓𝑟𝑖𝑐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97738F6D-24F1-41C5-3E75-5AB13859FB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364" y="5469189"/>
                  <a:ext cx="1637928" cy="391582"/>
                </a:xfrm>
                <a:prstGeom prst="rect">
                  <a:avLst/>
                </a:prstGeom>
                <a:blipFill>
                  <a:blip r:embed="rId9"/>
                  <a:stretch>
                    <a:fillRect b="-109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A4B44FA-55A6-1854-7688-AA0F1CA61C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6386" y="3391163"/>
            <a:ext cx="3392947" cy="67211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50DA492-B659-1DB6-650D-8F1FFA95EA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616" y="4219164"/>
            <a:ext cx="7136284" cy="8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Deriving Boltzmann equation from the K-B equation</a:t>
            </a:r>
            <a:endParaRPr lang="en-US" altLang="zh-CN" sz="28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467360" y="126873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</a:rPr>
              <a:t>Toy Model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707297-1FE6-5B18-D3CE-536C465E8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907" y="2721590"/>
            <a:ext cx="1840505" cy="46166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4B00E2A-20B7-9835-BAE6-6C4902DD9995}"/>
              </a:ext>
            </a:extLst>
          </p:cNvPr>
          <p:cNvSpPr txBox="1"/>
          <p:nvPr/>
        </p:nvSpPr>
        <p:spPr>
          <a:xfrm>
            <a:off x="765736" y="2404044"/>
            <a:ext cx="793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We choice a toy model to demonstrate the solution of the inconsistency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F96F69E-84EF-3BB1-162F-7DA2E2731028}"/>
              </a:ext>
            </a:extLst>
          </p:cNvPr>
          <p:cNvSpPr txBox="1"/>
          <p:nvPr/>
        </p:nvSpPr>
        <p:spPr>
          <a:xfrm>
            <a:off x="606388" y="173086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 SM, the 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electroweak SSB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is described by a 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crossover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in early universe, to obtain a FOPT to get EWBG, we always need</a:t>
            </a:r>
            <a:r>
              <a:rPr lang="en-US" altLang="zh-CN" dirty="0"/>
              <a:t> Scalar extension of SM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BCEF57B-6668-E228-FD4D-25813BF64844}"/>
              </a:ext>
            </a:extLst>
          </p:cNvPr>
          <p:cNvGrpSpPr/>
          <p:nvPr/>
        </p:nvGrpSpPr>
        <p:grpSpPr>
          <a:xfrm>
            <a:off x="1972279" y="3101550"/>
            <a:ext cx="6724681" cy="373112"/>
            <a:chOff x="871655" y="5777551"/>
            <a:chExt cx="6724681" cy="37311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B91A5A0-2B4C-34D8-D76B-8A316C4E9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655" y="5804400"/>
              <a:ext cx="217226" cy="334645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FC18B00-48C3-AE32-1EED-6E65EE45A037}"/>
                </a:ext>
              </a:extLst>
            </p:cNvPr>
            <p:cNvSpPr txBox="1"/>
            <p:nvPr/>
          </p:nvSpPr>
          <p:spPr>
            <a:xfrm>
              <a:off x="1088881" y="5777551"/>
              <a:ext cx="6507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is the Higgs and      is New Scalar extension of SM</a:t>
              </a:r>
              <a:endParaRPr lang="zh-CN" altLang="en-US" dirty="0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026B84F-5AD5-3143-57A3-02E8BDF68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5816" y="5792072"/>
              <a:ext cx="200568" cy="358591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17471436-C8E1-C18F-554E-45DB325D1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523" y="4060094"/>
            <a:ext cx="8309329" cy="2668418"/>
          </a:xfrm>
          <a:prstGeom prst="rect">
            <a:avLst/>
          </a:prstGeom>
        </p:spPr>
      </p:pic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16</a:t>
            </a:fld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B769C1F-6317-D852-F61C-04E45DE7A203}"/>
              </a:ext>
            </a:extLst>
          </p:cNvPr>
          <p:cNvGrpSpPr/>
          <p:nvPr/>
        </p:nvGrpSpPr>
        <p:grpSpPr>
          <a:xfrm>
            <a:off x="2921619" y="3450962"/>
            <a:ext cx="3321079" cy="592750"/>
            <a:chOff x="5345364" y="5368605"/>
            <a:chExt cx="3321079" cy="59275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4A1B1CA-D0A2-9444-9E3E-F86C6BF4B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7089" y="5368605"/>
              <a:ext cx="1949354" cy="5927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9FE1DABC-1D37-CDAB-F781-8927FE69BE40}"/>
                    </a:ext>
                  </a:extLst>
                </p:cNvPr>
                <p:cNvSpPr txBox="1"/>
                <p:nvPr/>
              </p:nvSpPr>
              <p:spPr>
                <a:xfrm>
                  <a:off x="5345364" y="5469189"/>
                  <a:ext cx="1637928" cy="391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𝑓𝑟𝑖𝑐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97738F6D-24F1-41C5-3E75-5AB13859FB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364" y="5469189"/>
                  <a:ext cx="1637928" cy="391582"/>
                </a:xfrm>
                <a:prstGeom prst="rect">
                  <a:avLst/>
                </a:prstGeom>
                <a:blipFill>
                  <a:blip r:embed="rId9"/>
                  <a:stretch>
                    <a:fillRect b="-109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40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82072-8A2C-F4A8-F565-99C374F89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8D2FB53-8B87-16AB-AC71-813BD009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655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F2C880-C03A-3C35-2B7D-D022483DBDB1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588B55-308A-7B39-A1D5-C8C40CBDA8E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75055" y="2191335"/>
            <a:ext cx="69938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002060"/>
                </a:solidFill>
                <a:sym typeface="+mn-ea"/>
              </a:rPr>
              <a:t>1.  Introduction</a:t>
            </a:r>
          </a:p>
          <a:p>
            <a:pPr marL="342900" indent="-342900">
              <a:buAutoNum type="arabicPeriod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2"/>
            </a:pPr>
            <a:r>
              <a:rPr lang="en-US" altLang="zh-CN" sz="2000" b="1" dirty="0">
                <a:solidFill>
                  <a:srgbClr val="002060"/>
                </a:solidFill>
                <a:sym typeface="+mn-ea"/>
              </a:rPr>
              <a:t>The Boltzmann equation and Non-local effect</a:t>
            </a:r>
          </a:p>
          <a:p>
            <a:pPr marL="457200" indent="-457200">
              <a:buAutoNum type="arabicPeriod" startAt="2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2"/>
            </a:pPr>
            <a:endParaRPr lang="en-US" altLang="zh-CN" sz="2000" dirty="0">
              <a:solidFill>
                <a:srgbClr val="00206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altLang="zh-CN" sz="2000" b="1" dirty="0">
                <a:solidFill>
                  <a:srgbClr val="002060"/>
                </a:solidFill>
                <a:sym typeface="+mn-ea"/>
              </a:rPr>
              <a:t>Deriving Boltzmann equation from the K-B equation</a:t>
            </a:r>
          </a:p>
          <a:p>
            <a:pPr marL="457200" indent="-457200">
              <a:buAutoNum type="arabicPeriod" startAt="3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3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3"/>
            </a:pPr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Summary</a:t>
            </a:r>
            <a:endParaRPr lang="en-US" altLang="zh-CN" sz="2000" b="1" dirty="0">
              <a:solidFill>
                <a:srgbClr val="002060"/>
              </a:solidFill>
              <a:sym typeface="+mn-ea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5C77F3-620A-6F55-4E78-9B9464A7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17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1A16B4-F2C8-0E26-E66B-6C414595D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13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572" y="4971641"/>
            <a:ext cx="3384376" cy="18863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Summary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18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467360" y="1268730"/>
            <a:ext cx="725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  <a:sym typeface="+mn-ea"/>
              </a:rPr>
              <a:t>Summary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D692AA-94F6-0F38-481D-E1390FAFEE28}"/>
                  </a:ext>
                </a:extLst>
              </p:cNvPr>
              <p:cNvSpPr txBox="1"/>
              <p:nvPr/>
            </p:nvSpPr>
            <p:spPr>
              <a:xfrm>
                <a:off x="1045675" y="1639634"/>
                <a:ext cx="741475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/>
                  <a:t>We build a systematic frameworks to solve the inconsistency between two method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/>
                  <a:t> by the modified BE.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/>
                  <a:t>We find, in principle, those effect can be found by solving the K-B equation, and discuss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/>
                  <a:t> for any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interaction, even in QCD PT.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/>
                  <a:t>Those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2→2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theory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will induce a friction force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eliminate run-aways bubble configuration.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D692AA-94F6-0F38-481D-E1390FAFE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75" y="1639634"/>
                <a:ext cx="7414758" cy="3139321"/>
              </a:xfrm>
              <a:prstGeom prst="rect">
                <a:avLst/>
              </a:prstGeom>
              <a:blipFill>
                <a:blip r:embed="rId5"/>
                <a:stretch>
                  <a:fillRect l="-576" t="-1165" b="-2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5A13E25-4F69-4212-CFC8-A657269CD5F3}"/>
                  </a:ext>
                </a:extLst>
              </p:cNvPr>
              <p:cNvSpPr txBox="1"/>
              <p:nvPr/>
            </p:nvSpPr>
            <p:spPr>
              <a:xfrm>
                <a:off x="1331640" y="2733571"/>
                <a:ext cx="727074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Take Home message:</a:t>
                </a:r>
              </a:p>
              <a:p>
                <a:pPr algn="ctr"/>
                <a:r>
                  <a:rPr lang="en-US" altLang="zh-CN" b="1" u="sng" dirty="0">
                    <a:solidFill>
                      <a:schemeClr val="tx2">
                        <a:lumMod val="75000"/>
                      </a:schemeClr>
                    </a:solidFill>
                  </a:rPr>
                  <a:t>To solve the problem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u="sng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u="sng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u="sng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altLang="zh-CN" b="1" u="sng" dirty="0">
                    <a:solidFill>
                      <a:schemeClr val="tx2">
                        <a:lumMod val="75000"/>
                      </a:schemeClr>
                    </a:solidFill>
                  </a:rPr>
                  <a:t>, one need to consider the KBE rather than directly used BE which lose some critical non-local effect</a:t>
                </a:r>
              </a:p>
              <a:p>
                <a:pPr algn="ctr"/>
                <a:r>
                  <a:rPr lang="en-US" altLang="zh-CN" b="1" u="sng" dirty="0">
                    <a:solidFill>
                      <a:schemeClr val="accent2">
                        <a:lumMod val="75000"/>
                      </a:schemeClr>
                    </a:solidFill>
                  </a:rPr>
                  <a:t>But, since the complicated of KBE normally we need to do the approximations to get the non-local effect(BQFT,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u="sng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u="sng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b="1" i="1" u="sng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𝒘𝒂𝒍𝒍</m:t>
                        </m:r>
                      </m:sub>
                    </m:sSub>
                  </m:oMath>
                </a14:m>
                <a:r>
                  <a:rPr lang="en-US" altLang="zh-CN" b="1" u="sng" dirty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5A13E25-4F69-4212-CFC8-A657269CD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33571"/>
                <a:ext cx="7270741" cy="1477328"/>
              </a:xfrm>
              <a:prstGeom prst="rect">
                <a:avLst/>
              </a:prstGeom>
              <a:blipFill>
                <a:blip r:embed="rId6"/>
                <a:stretch>
                  <a:fillRect l="-671" t="-2058" r="-922" b="-5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DA8F90D4-F280-337E-81A4-463C66740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51" y="4946001"/>
            <a:ext cx="2663262" cy="17967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FF7104C-C300-EBED-E8D9-9A8D9E2109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819" y="4941538"/>
            <a:ext cx="2525830" cy="18558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19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Quantization of the Field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62BFDE-ECCA-D7B8-55A0-EAFCF8379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877" y="1964903"/>
            <a:ext cx="5236245" cy="8476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8900CA-CA3B-5328-7E09-9FAA9554B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760" y="2996952"/>
            <a:ext cx="3917641" cy="14449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D360BD7-4D77-040B-B231-63E404A25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11" y="4593307"/>
            <a:ext cx="4143375" cy="9239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52D7200-DD17-9C4D-124D-EC0A3F372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5795915"/>
            <a:ext cx="2773503" cy="73907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7A14E52-A4FA-11A6-E689-D92BFE21B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213" y="5733582"/>
            <a:ext cx="3384376" cy="70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A1A8E-CE82-C645-38EE-0DB7463E2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AE52CFB-AB16-603A-570D-15AB3EB4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655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5544DD-3135-DFBF-F8C0-CC9FE700E050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AB6C48-8F9A-16A6-07D2-EFC332868B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75055" y="2191335"/>
            <a:ext cx="69938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002060"/>
                </a:solidFill>
                <a:sym typeface="+mn-ea"/>
              </a:rPr>
              <a:t>1.  Introduction</a:t>
            </a:r>
          </a:p>
          <a:p>
            <a:pPr marL="342900" indent="-342900">
              <a:buAutoNum type="arabicPeriod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2"/>
            </a:pPr>
            <a:r>
              <a:rPr lang="en-US" altLang="zh-CN" sz="2000" b="1" dirty="0">
                <a:solidFill>
                  <a:srgbClr val="002060"/>
                </a:solidFill>
                <a:sym typeface="+mn-ea"/>
              </a:rPr>
              <a:t>The Boltzmann equation and Non-local effect</a:t>
            </a:r>
          </a:p>
          <a:p>
            <a:pPr marL="457200" indent="-457200">
              <a:buAutoNum type="arabicPeriod" startAt="2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2"/>
            </a:pPr>
            <a:endParaRPr lang="en-US" altLang="zh-CN" sz="2000" dirty="0">
              <a:solidFill>
                <a:srgbClr val="00206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altLang="zh-CN" sz="2000" b="1" dirty="0">
                <a:solidFill>
                  <a:srgbClr val="002060"/>
                </a:solidFill>
                <a:sym typeface="+mn-ea"/>
              </a:rPr>
              <a:t>Deriving Boltzmann equation from the K-B equation</a:t>
            </a:r>
          </a:p>
          <a:p>
            <a:pPr marL="457200" indent="-457200">
              <a:buAutoNum type="arabicPeriod" startAt="3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3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3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C22F58-0FA6-3C9C-1C8B-28499B9D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302F70-B72A-CC1D-8E85-C8BCE0467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0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20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Quantization of the Field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3CAD46-5544-E88A-95B2-067828D31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700" y="2011377"/>
            <a:ext cx="6846115" cy="12559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188C97-3F2B-8137-4C39-32E6BB0A9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4509120"/>
            <a:ext cx="4648254" cy="76358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275C22B-1BE6-EC10-1A2F-7628DE05C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32" y="3660248"/>
            <a:ext cx="7884368" cy="3785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096EE22-862B-3007-AC77-835BFA978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627" y="5400963"/>
            <a:ext cx="6426746" cy="11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6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D90EA07-6E77-4AFC-96A9-6EF95A08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31" y="5354279"/>
            <a:ext cx="7876669" cy="124059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21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Quantization of the Field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83FA08-47E3-5E80-9CD4-806AFB52E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296" y="1907492"/>
            <a:ext cx="3491408" cy="11063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C775EF7-872E-E4AE-3EDE-156D1D332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92" y="3109097"/>
            <a:ext cx="6899813" cy="4674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23AA805-14C4-B285-0297-E8A5605FF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233" y="3671745"/>
            <a:ext cx="6119533" cy="106107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E9F7DAB-AD90-5CD5-8A77-B41BC51E3036}"/>
              </a:ext>
            </a:extLst>
          </p:cNvPr>
          <p:cNvSpPr txBox="1"/>
          <p:nvPr/>
        </p:nvSpPr>
        <p:spPr>
          <a:xfrm>
            <a:off x="755576" y="485317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Or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B784D1C-D1CE-6D44-472B-C1E72D1E3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4880286"/>
            <a:ext cx="2304256" cy="3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84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22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D4CC5D7-FAF6-4542-BAC8-0645E2470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27" y="2242094"/>
            <a:ext cx="7668344" cy="8009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83C535D-76BD-4BA5-A655-197ECFF91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736" y="3404748"/>
            <a:ext cx="3728527" cy="7161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D9840FA-302C-4E6B-86B1-44A4AFFD3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760" y="4499010"/>
            <a:ext cx="3960440" cy="80483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77355F8-AAA4-E238-F098-70AC03C31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42" y="5539131"/>
            <a:ext cx="8064896" cy="81722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General Boltzmann Equation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52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23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77355F8-AAA4-E238-F098-70AC03C31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2150436"/>
            <a:ext cx="8064896" cy="81722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General Boltzmann Equation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BC7A84-554E-0553-0942-43BA030F7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207" y="3212976"/>
            <a:ext cx="5329585" cy="8016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72B61A-E57F-0D5C-07F1-B47B503A4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30" y="4270450"/>
            <a:ext cx="7801340" cy="758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ABCA3B-C24F-8C98-C131-F26CFE985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505435"/>
            <a:ext cx="9144000" cy="6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5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24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Collision terms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771204-DB7A-98D3-5127-177EA8CDB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931" y="1906254"/>
            <a:ext cx="4710138" cy="6543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AE1F619-E661-1E54-A5CE-2E0366F51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891" y="2833799"/>
            <a:ext cx="6592218" cy="6862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EDAB0F1-A91F-C71F-2BAB-75E8BA5EE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06" y="3686741"/>
            <a:ext cx="5373787" cy="66314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87C385-93A7-1576-5AD6-85D36C9DA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97" y="4609871"/>
            <a:ext cx="8364935" cy="7791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FE6706-06F2-944B-CCE4-CC5CA4BFA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35" y="5520494"/>
            <a:ext cx="7083127" cy="5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74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25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Collision terms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5B7006-E402-E35A-F69B-DFA16043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40" y="2043223"/>
            <a:ext cx="7452320" cy="2192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14AE61-F5C1-DE0C-1C3C-0A3F5E009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40" y="4861382"/>
            <a:ext cx="7452321" cy="1192692"/>
          </a:xfrm>
          <a:prstGeom prst="rect">
            <a:avLst/>
          </a:prstGeom>
        </p:spPr>
      </p:pic>
      <p:sp>
        <p:nvSpPr>
          <p:cNvPr id="9" name="箭头: 下 8">
            <a:extLst>
              <a:ext uri="{FF2B5EF4-FFF2-40B4-BE49-F238E27FC236}">
                <a16:creationId xmlns:a16="http://schemas.microsoft.com/office/drawing/2014/main" id="{A3175D6B-30D8-776A-7832-6A61B307DC38}"/>
              </a:ext>
            </a:extLst>
          </p:cNvPr>
          <p:cNvSpPr/>
          <p:nvPr/>
        </p:nvSpPr>
        <p:spPr>
          <a:xfrm>
            <a:off x="4391980" y="4314430"/>
            <a:ext cx="360040" cy="48934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549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26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The constrain equation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C82C14-C78A-E598-CA8D-BC5DAAE01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50" y="1946783"/>
            <a:ext cx="8229600" cy="18634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9FBEDBF-8643-7C35-56A3-8BC6B2BFE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860" y="4903692"/>
            <a:ext cx="6368280" cy="1659780"/>
          </a:xfrm>
          <a:prstGeom prst="rect">
            <a:avLst/>
          </a:prstGeom>
        </p:spPr>
      </p:pic>
      <p:sp>
        <p:nvSpPr>
          <p:cNvPr id="10" name="箭头: 下 9">
            <a:extLst>
              <a:ext uri="{FF2B5EF4-FFF2-40B4-BE49-F238E27FC236}">
                <a16:creationId xmlns:a16="http://schemas.microsoft.com/office/drawing/2014/main" id="{84BF8DF4-F4E0-5B99-9134-2BA657AE64FA}"/>
              </a:ext>
            </a:extLst>
          </p:cNvPr>
          <p:cNvSpPr/>
          <p:nvPr/>
        </p:nvSpPr>
        <p:spPr>
          <a:xfrm>
            <a:off x="4247964" y="3868042"/>
            <a:ext cx="648072" cy="95664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22D5C2D-39C7-CE08-C2AA-243BA54DD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988886"/>
            <a:ext cx="5810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20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27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The constrain equation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2D5393-F020-9398-C663-76A28F37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737" y="1834510"/>
            <a:ext cx="3708526" cy="5951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88CB4BA-682C-B4AC-5D84-199ADBAF2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04" y="2812907"/>
            <a:ext cx="8100392" cy="18406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CBD26E0-5945-B7AB-2059-76CA655B8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89" y="5099040"/>
            <a:ext cx="8480142" cy="1094440"/>
          </a:xfrm>
          <a:prstGeom prst="rect">
            <a:avLst/>
          </a:prstGeom>
        </p:spPr>
      </p:pic>
      <p:sp>
        <p:nvSpPr>
          <p:cNvPr id="14" name="箭头: 下 13">
            <a:extLst>
              <a:ext uri="{FF2B5EF4-FFF2-40B4-BE49-F238E27FC236}">
                <a16:creationId xmlns:a16="http://schemas.microsoft.com/office/drawing/2014/main" id="{8AE4AAA3-38E0-D95D-3C67-A1654ED79825}"/>
              </a:ext>
            </a:extLst>
          </p:cNvPr>
          <p:cNvSpPr/>
          <p:nvPr/>
        </p:nvSpPr>
        <p:spPr>
          <a:xfrm>
            <a:off x="4355976" y="4684221"/>
            <a:ext cx="432048" cy="48887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458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28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The kinetic equation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A5FC33-8680-156C-F438-D900D9ACD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12" y="3424961"/>
            <a:ext cx="8259586" cy="2279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81DB23-10C2-C156-1080-40062EE2B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38" y="2162567"/>
            <a:ext cx="8640960" cy="517465"/>
          </a:xfrm>
          <a:prstGeom prst="rect">
            <a:avLst/>
          </a:prstGeom>
        </p:spPr>
      </p:pic>
      <p:sp>
        <p:nvSpPr>
          <p:cNvPr id="10" name="箭头: 下 9">
            <a:extLst>
              <a:ext uri="{FF2B5EF4-FFF2-40B4-BE49-F238E27FC236}">
                <a16:creationId xmlns:a16="http://schemas.microsoft.com/office/drawing/2014/main" id="{DFEE9980-D392-341B-7C39-C5E6E8676A04}"/>
              </a:ext>
            </a:extLst>
          </p:cNvPr>
          <p:cNvSpPr/>
          <p:nvPr/>
        </p:nvSpPr>
        <p:spPr>
          <a:xfrm>
            <a:off x="4427984" y="2794758"/>
            <a:ext cx="432048" cy="51746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371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29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The kinetic equation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408404-8AC9-C25B-EA26-184FAA847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1" y="4653727"/>
            <a:ext cx="7956376" cy="17026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C213F70-A0DE-BDBA-9725-629BDD97B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934" y="1809042"/>
            <a:ext cx="4700131" cy="47762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A03904B-A2D8-ED35-0011-376A089A9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5" y="2668028"/>
            <a:ext cx="7632848" cy="17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2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1A329-DC5B-AC3B-534D-E9A51254A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A19A37A-8F6E-E489-071E-36D1B27B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655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0800E78-AB2E-B53B-884F-6DA221A5C558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52AC9B-B110-1D5E-0F2D-1F11E92B9DF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75055" y="2191335"/>
            <a:ext cx="69938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1.  Introduction</a:t>
            </a:r>
          </a:p>
          <a:p>
            <a:pPr marL="342900" indent="-342900">
              <a:buAutoNum type="arabicPeriod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2"/>
            </a:pPr>
            <a:r>
              <a:rPr lang="en-US" altLang="zh-CN" sz="2000" b="1" dirty="0">
                <a:solidFill>
                  <a:srgbClr val="002060"/>
                </a:solidFill>
                <a:sym typeface="+mn-ea"/>
              </a:rPr>
              <a:t>The Boltzmann equation and Non-local effect</a:t>
            </a:r>
          </a:p>
          <a:p>
            <a:pPr marL="457200" indent="-457200">
              <a:buAutoNum type="arabicPeriod" startAt="2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2"/>
            </a:pPr>
            <a:endParaRPr lang="en-US" altLang="zh-CN" sz="2000" dirty="0">
              <a:solidFill>
                <a:srgbClr val="00206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altLang="zh-CN" sz="2000" b="1" dirty="0">
                <a:solidFill>
                  <a:srgbClr val="002060"/>
                </a:solidFill>
                <a:sym typeface="+mn-ea"/>
              </a:rPr>
              <a:t>Deriving Boltzmann equation from the K-B equation</a:t>
            </a:r>
          </a:p>
          <a:p>
            <a:pPr marL="457200" indent="-457200">
              <a:buAutoNum type="arabicPeriod" startAt="3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3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3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05D4D5-056D-C678-4186-BEF7CC6F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58F84D-04AD-1307-2A05-3E7753693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70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30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The kinetic equation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F9A8EF-26FB-8DA6-C95F-F7CC145D3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66" y="1799934"/>
            <a:ext cx="7101154" cy="18717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83CF67-45F6-B9A2-DCA5-61E4CA7EF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823450"/>
            <a:ext cx="5328592" cy="46107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970497-0691-5518-9ED1-D61483BC2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66" y="4433051"/>
            <a:ext cx="7236296" cy="21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48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31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The kinetic equation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E4A30A-6FFB-1505-EB5D-771FFDD42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40" y="1946783"/>
            <a:ext cx="7452320" cy="19868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0E758D-052A-BF27-7273-8D3FE7EF6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88" y="4776966"/>
            <a:ext cx="7416824" cy="1480532"/>
          </a:xfrm>
          <a:prstGeom prst="rect">
            <a:avLst/>
          </a:prstGeom>
        </p:spPr>
      </p:pic>
      <p:sp>
        <p:nvSpPr>
          <p:cNvPr id="10" name="箭头: 下 9">
            <a:extLst>
              <a:ext uri="{FF2B5EF4-FFF2-40B4-BE49-F238E27FC236}">
                <a16:creationId xmlns:a16="http://schemas.microsoft.com/office/drawing/2014/main" id="{596CE757-92ED-C665-983E-A9123F76D9BB}"/>
              </a:ext>
            </a:extLst>
          </p:cNvPr>
          <p:cNvSpPr/>
          <p:nvPr/>
        </p:nvSpPr>
        <p:spPr>
          <a:xfrm>
            <a:off x="4355976" y="4096552"/>
            <a:ext cx="432048" cy="51746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389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E3E8F26-9BD5-AF89-6387-4EB68F5B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373216"/>
            <a:ext cx="8568952" cy="13103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  <a:sym typeface="+mn-ea"/>
              </a:rPr>
              <a:t>Backup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t>32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B7152DE-BF26-33B2-0A9A-EC546833A208}"/>
              </a:ext>
            </a:extLst>
          </p:cNvPr>
          <p:cNvSpPr txBox="1"/>
          <p:nvPr/>
        </p:nvSpPr>
        <p:spPr>
          <a:xfrm>
            <a:off x="323528" y="13407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The kinetic equation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9646EB-773C-1555-061E-BD1FAECD1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56" y="1857333"/>
            <a:ext cx="7164288" cy="5531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46D4FBD-D05C-256A-8E33-CECA1311E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40" y="2434840"/>
            <a:ext cx="7452320" cy="11175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38716D9-3691-6CDC-B920-9B14B2246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342" y="3639159"/>
            <a:ext cx="5407323" cy="161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8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2422C-FF9C-E803-F562-9A22D25BD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AA7D442-AEB2-CBC7-18AE-514C17E9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9312A23-6911-76A0-402D-88080CEB3D2B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3ACA430B-2B10-24E8-28A7-AFAD0C9C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4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166B7F2-BCB1-B350-294A-0D89ABC8F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6ED6FD8-F517-2205-D2B6-D3FB8EB4A6A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7360" y="1268730"/>
            <a:ext cx="799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New Physics and Electroweak Phase Transition </a:t>
            </a:r>
            <a:endParaRPr lang="en-US" altLang="zh-CN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F8FD71-00A5-3685-0C5A-636EEFFF7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45" y="4430046"/>
            <a:ext cx="2371727" cy="199126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492C82A-9643-8EB6-AF85-BA53D9E43379}"/>
              </a:ext>
            </a:extLst>
          </p:cNvPr>
          <p:cNvSpPr txBox="1"/>
          <p:nvPr/>
        </p:nvSpPr>
        <p:spPr>
          <a:xfrm>
            <a:off x="696212" y="180613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particle physics SM is good but not good enough, there is still many problems/phenomenon which can’t be explain by it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199F99-C85D-91D2-2F2F-F8072165AD47}"/>
              </a:ext>
            </a:extLst>
          </p:cNvPr>
          <p:cNvSpPr txBox="1"/>
          <p:nvPr/>
        </p:nvSpPr>
        <p:spPr>
          <a:xfrm>
            <a:off x="1619672" y="2571466"/>
            <a:ext cx="4738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000" b="1" i="1" dirty="0">
                <a:solidFill>
                  <a:schemeClr val="tx2"/>
                </a:solidFill>
              </a:rPr>
              <a:t>Matter and Antimatter asymmetry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>
                <a:solidFill>
                  <a:schemeClr val="tx2"/>
                </a:solidFill>
              </a:rPr>
              <a:t>Dark</a:t>
            </a:r>
            <a:r>
              <a:rPr lang="zh-CN" altLang="en-US" sz="2000" dirty="0">
                <a:solidFill>
                  <a:schemeClr val="tx2"/>
                </a:solidFill>
              </a:rPr>
              <a:t> </a:t>
            </a:r>
            <a:r>
              <a:rPr lang="en-US" altLang="zh-CN" sz="2000" dirty="0">
                <a:solidFill>
                  <a:schemeClr val="tx2"/>
                </a:solidFill>
              </a:rPr>
              <a:t>matter and energy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>
                <a:solidFill>
                  <a:schemeClr val="tx2"/>
                </a:solidFill>
              </a:rPr>
              <a:t>Mass</a:t>
            </a:r>
            <a:r>
              <a:rPr lang="zh-CN" altLang="en-US" sz="2000" dirty="0">
                <a:solidFill>
                  <a:schemeClr val="tx2"/>
                </a:solidFill>
              </a:rPr>
              <a:t> </a:t>
            </a:r>
            <a:r>
              <a:rPr lang="en-US" altLang="zh-CN" sz="2000" dirty="0">
                <a:solidFill>
                  <a:schemeClr val="tx2"/>
                </a:solidFill>
              </a:rPr>
              <a:t>of Neutrino</a:t>
            </a:r>
          </a:p>
          <a:p>
            <a:r>
              <a:rPr lang="en-US" altLang="zh-CN" sz="2000" b="1" dirty="0">
                <a:solidFill>
                  <a:schemeClr val="tx2"/>
                </a:solidFill>
              </a:rPr>
              <a:t>      ……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532DFE7-51AA-B5B1-E9D1-9F03C1250389}"/>
              </a:ext>
            </a:extLst>
          </p:cNvPr>
          <p:cNvSpPr txBox="1"/>
          <p:nvPr/>
        </p:nvSpPr>
        <p:spPr>
          <a:xfrm>
            <a:off x="977145" y="393053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One popular way to generate the anti-matter asymmetry is EWBG</a:t>
            </a:r>
            <a:endParaRPr lang="zh-CN" altLang="en-US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78B663E-D521-FD31-8024-A2296A406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4368289"/>
            <a:ext cx="4032267" cy="215184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DC14026-F8EE-FD7C-46FB-232BD7ACCA66}"/>
              </a:ext>
            </a:extLst>
          </p:cNvPr>
          <p:cNvSpPr txBox="1"/>
          <p:nvPr/>
        </p:nvSpPr>
        <p:spPr>
          <a:xfrm>
            <a:off x="1654925" y="6465649"/>
            <a:ext cx="602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This can be achieved by a BSM first-order EWPT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9F1F35C-7253-32C0-58B1-E348F847B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121611"/>
            <a:ext cx="2267272" cy="18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0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C8DB0-59F2-9DDB-11F0-3378633AB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6925F52C-782E-AEC4-4295-2C3CBAA1A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0CFC8D9-A5BD-07D5-1C6C-8C28059FC73A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47542F1D-055F-AB89-F4F5-B5D260C5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5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2FE94F1-E784-31F2-2888-778BEFE6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8C002C7-0207-D1B9-A369-BF8EEBAD0B2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7360" y="1268730"/>
            <a:ext cx="799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New Physics and Electroweak Phase Transition </a:t>
            </a:r>
            <a:endParaRPr lang="en-US" altLang="zh-CN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CADDDDF-31B3-8B3F-0E9D-BB7CD4571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281011"/>
            <a:ext cx="3662416" cy="1954474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9BB52502-6F87-0F77-0E64-3EF70CC98E3C}"/>
              </a:ext>
            </a:extLst>
          </p:cNvPr>
          <p:cNvSpPr/>
          <p:nvPr/>
        </p:nvSpPr>
        <p:spPr>
          <a:xfrm>
            <a:off x="4513338" y="3013082"/>
            <a:ext cx="684168" cy="5715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2E027F-5B76-4A5C-9C36-02FD926E1388}"/>
              </a:ext>
            </a:extLst>
          </p:cNvPr>
          <p:cNvSpPr txBox="1"/>
          <p:nvPr/>
        </p:nvSpPr>
        <p:spPr>
          <a:xfrm>
            <a:off x="814588" y="1683029"/>
            <a:ext cx="8149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barrier between two vacuum will separate two phase and create some bubble in the universe, Just like water </a:t>
            </a:r>
            <a:r>
              <a:rPr lang="en-US" altLang="zh-CN" dirty="0" err="1"/>
              <a:t>vapour</a:t>
            </a:r>
            <a:r>
              <a:rPr lang="en-US" altLang="zh-CN" dirty="0"/>
              <a:t> bubble in the boiling water</a:t>
            </a:r>
            <a:endParaRPr lang="zh-CN" altLang="en-US" dirty="0"/>
          </a:p>
        </p:txBody>
      </p:sp>
      <p:pic>
        <p:nvPicPr>
          <p:cNvPr id="9" name="Picture 2" descr="How likely and how dangerous is superheated water in a microwave oven, and  what everyday precautions should be used to avoid injury? - Quora">
            <a:extLst>
              <a:ext uri="{FF2B5EF4-FFF2-40B4-BE49-F238E27FC236}">
                <a16:creationId xmlns:a16="http://schemas.microsoft.com/office/drawing/2014/main" id="{E68589C5-AB2D-6EE1-CC25-689926F4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4056" y="2322337"/>
            <a:ext cx="3390709" cy="1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A9DBD7C6-D3ED-86B8-B459-96933A012380}"/>
              </a:ext>
            </a:extLst>
          </p:cNvPr>
          <p:cNvGrpSpPr/>
          <p:nvPr/>
        </p:nvGrpSpPr>
        <p:grpSpPr>
          <a:xfrm>
            <a:off x="974729" y="4307654"/>
            <a:ext cx="4220420" cy="2425881"/>
            <a:chOff x="974729" y="4307654"/>
            <a:chExt cx="4220420" cy="242588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55A2F158-ED92-16D8-75D4-F739EC0F3F10}"/>
                </a:ext>
              </a:extLst>
            </p:cNvPr>
            <p:cNvGrpSpPr/>
            <p:nvPr/>
          </p:nvGrpSpPr>
          <p:grpSpPr>
            <a:xfrm>
              <a:off x="974729" y="4663777"/>
              <a:ext cx="4220420" cy="2069758"/>
              <a:chOff x="974729" y="4663777"/>
              <a:chExt cx="4220420" cy="2069758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9996B283-6723-7AF0-A652-E1C669C24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4729" y="4663777"/>
                <a:ext cx="3232143" cy="2069758"/>
              </a:xfrm>
              <a:prstGeom prst="rect">
                <a:avLst/>
              </a:prstGeom>
            </p:spPr>
          </p:pic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7E61AFE-08A2-DD47-F47D-3F33AAA6A0AD}"/>
                  </a:ext>
                </a:extLst>
              </p:cNvPr>
              <p:cNvSpPr txBox="1"/>
              <p:nvPr/>
            </p:nvSpPr>
            <p:spPr>
              <a:xfrm>
                <a:off x="3538965" y="5517232"/>
                <a:ext cx="1656184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the true vacuum bubble</a:t>
                </a:r>
                <a:endParaRPr lang="zh-CN" altLang="en-US" dirty="0"/>
              </a:p>
            </p:txBody>
          </p:sp>
        </p:grpSp>
        <p:sp>
          <p:nvSpPr>
            <p:cNvPr id="24" name="箭头: 下 23">
              <a:extLst>
                <a:ext uri="{FF2B5EF4-FFF2-40B4-BE49-F238E27FC236}">
                  <a16:creationId xmlns:a16="http://schemas.microsoft.com/office/drawing/2014/main" id="{7816BA09-4925-D74F-CDA6-31DE8916D0A0}"/>
                </a:ext>
              </a:extLst>
            </p:cNvPr>
            <p:cNvSpPr/>
            <p:nvPr/>
          </p:nvSpPr>
          <p:spPr>
            <a:xfrm>
              <a:off x="2411760" y="4307654"/>
              <a:ext cx="545056" cy="305742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2D3F413-79DD-0F4D-B042-22E2284D73AF}"/>
              </a:ext>
            </a:extLst>
          </p:cNvPr>
          <p:cNvGrpSpPr/>
          <p:nvPr/>
        </p:nvGrpSpPr>
        <p:grpSpPr>
          <a:xfrm>
            <a:off x="3157852" y="4410326"/>
            <a:ext cx="4904093" cy="2276475"/>
            <a:chOff x="3157852" y="4410326"/>
            <a:chExt cx="4904093" cy="2276475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D64EC2C5-81F1-82E9-A824-9DABAD002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52120" y="4410326"/>
              <a:ext cx="2409825" cy="2276475"/>
            </a:xfrm>
            <a:prstGeom prst="rect">
              <a:avLst/>
            </a:prstGeom>
          </p:spPr>
        </p:pic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86A5D27B-087E-1B95-0DC5-DCE2FC02AAFA}"/>
                </a:ext>
              </a:extLst>
            </p:cNvPr>
            <p:cNvCxnSpPr/>
            <p:nvPr/>
          </p:nvCxnSpPr>
          <p:spPr>
            <a:xfrm>
              <a:off x="3157852" y="5373216"/>
              <a:ext cx="22322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6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矩形 2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6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A9A780C-42E6-1480-84DB-29FFD576A82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7360" y="1268730"/>
            <a:ext cx="799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Why should we study the EWPT?</a:t>
            </a:r>
            <a:endParaRPr lang="en-US" altLang="zh-CN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7BBCB0B8-31E0-FDB7-9A61-B56B9B6C4707}"/>
              </a:ext>
            </a:extLst>
          </p:cNvPr>
          <p:cNvSpPr/>
          <p:nvPr/>
        </p:nvSpPr>
        <p:spPr>
          <a:xfrm>
            <a:off x="3952396" y="2476623"/>
            <a:ext cx="1152127" cy="5715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Collision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C5D546E-295F-29AA-D939-1DE69C655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690027"/>
            <a:ext cx="3096174" cy="20576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DA98D0-4613-7777-0059-454732B38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733567"/>
            <a:ext cx="3096174" cy="1982688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E9D2AA48-6E55-CECD-3F82-AF8B6EE98AAB}"/>
              </a:ext>
            </a:extLst>
          </p:cNvPr>
          <p:cNvGrpSpPr/>
          <p:nvPr/>
        </p:nvGrpSpPr>
        <p:grpSpPr>
          <a:xfrm>
            <a:off x="935504" y="3847596"/>
            <a:ext cx="7164888" cy="2955066"/>
            <a:chOff x="935504" y="3847596"/>
            <a:chExt cx="7164888" cy="295506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17CAE56-536F-A98A-A1BE-61A4DB63955F}"/>
                </a:ext>
              </a:extLst>
            </p:cNvPr>
            <p:cNvSpPr txBox="1"/>
            <p:nvPr/>
          </p:nvSpPr>
          <p:spPr>
            <a:xfrm>
              <a:off x="1411163" y="5862615"/>
              <a:ext cx="6300792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So, EWPT is a great target to probe the BSM new physics both in collider and early universe signal</a:t>
              </a:r>
              <a:endParaRPr lang="zh-CN" alt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36BD5A2-C042-D3CB-3C2D-B4E33DAD5921}"/>
                </a:ext>
              </a:extLst>
            </p:cNvPr>
            <p:cNvSpPr txBox="1"/>
            <p:nvPr/>
          </p:nvSpPr>
          <p:spPr>
            <a:xfrm>
              <a:off x="1043608" y="4541046"/>
              <a:ext cx="66967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It is found that to trigger the EWPT there must be some new scalar field with</a:t>
              </a:r>
              <a:r>
                <a:rPr lang="en-US" altLang="zh-CN" baseline="30000" dirty="0"/>
                <a:t>[1]</a:t>
              </a:r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0B13DAB-35DE-381B-19B1-4EBD2213552C}"/>
                </a:ext>
              </a:extLst>
            </p:cNvPr>
            <p:cNvSpPr txBox="1"/>
            <p:nvPr/>
          </p:nvSpPr>
          <p:spPr>
            <a:xfrm>
              <a:off x="935504" y="3847596"/>
              <a:ext cx="7164888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Except from the observational signal from early universe, EWPT can be also be a idea </a:t>
              </a:r>
              <a:r>
                <a:rPr lang="en-US" altLang="zh-CN" b="1" dirty="0"/>
                <a:t>Collider Physics target </a:t>
              </a:r>
              <a:r>
                <a:rPr lang="en-US" altLang="zh-CN" dirty="0"/>
                <a:t>for new physics</a:t>
              </a:r>
              <a:r>
                <a:rPr lang="en-US" altLang="zh-CN" b="1" dirty="0"/>
                <a:t>.</a:t>
              </a:r>
              <a:endParaRPr lang="zh-CN" altLang="en-US" b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E28CB209-253D-1A58-2CAB-1167589C59C9}"/>
                    </a:ext>
                  </a:extLst>
                </p:cNvPr>
                <p:cNvSpPr txBox="1"/>
                <p:nvPr/>
              </p:nvSpPr>
              <p:spPr>
                <a:xfrm>
                  <a:off x="1979712" y="5170549"/>
                  <a:ext cx="5544616" cy="671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Sizable interaction between Higgs field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Mass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should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be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less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then</a:t>
                  </a:r>
                  <a:r>
                    <a:rPr lang="zh-CN" alt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&lt;600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a14:m>
                  <a:endParaRPr lang="en-US" altLang="zh-CN" dirty="0"/>
                </a:p>
              </p:txBody>
            </p:sp>
          </mc:Choice>
          <mc:Fallback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E28CB209-253D-1A58-2CAB-1167589C5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5170549"/>
                  <a:ext cx="5544616" cy="671081"/>
                </a:xfrm>
                <a:prstGeom prst="rect">
                  <a:avLst/>
                </a:prstGeom>
                <a:blipFill>
                  <a:blip r:embed="rId6"/>
                  <a:stretch>
                    <a:fillRect l="-770" t="-4545"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C89395C-93EF-6A58-4227-01DC982C8B14}"/>
                </a:ext>
              </a:extLst>
            </p:cNvPr>
            <p:cNvSpPr txBox="1"/>
            <p:nvPr/>
          </p:nvSpPr>
          <p:spPr>
            <a:xfrm>
              <a:off x="1020754" y="6525663"/>
              <a:ext cx="5904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[1]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M. J. Ramsey-</a:t>
              </a:r>
              <a:r>
                <a:rPr lang="en-US" altLang="zh-CN" sz="1200" dirty="0" err="1"/>
                <a:t>Musolf</a:t>
              </a:r>
              <a:r>
                <a:rPr lang="en-US" altLang="zh-CN" sz="1200" dirty="0"/>
                <a:t>, JHEP 09, 179 (2020)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7987D-14CD-15EA-9821-B8E5A506D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23CA459-05C0-C491-DFFB-909703BB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33ACF4-E462-568F-539D-687DE660FF94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7858E9-8DC5-B174-F613-542C7AD73163}"/>
              </a:ext>
            </a:extLst>
          </p:cNvPr>
          <p:cNvSpPr txBox="1"/>
          <p:nvPr/>
        </p:nvSpPr>
        <p:spPr>
          <a:xfrm>
            <a:off x="870357" y="6084589"/>
            <a:ext cx="7200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altLang="zh-CN" b="1" dirty="0"/>
              <a:t>Will there a terminal velocity(bubble expand stably)?</a:t>
            </a:r>
          </a:p>
          <a:p>
            <a:pPr marL="342900" indent="-342900" algn="ctr">
              <a:buAutoNum type="arabicPeriod"/>
            </a:pPr>
            <a:r>
              <a:rPr lang="en-US" altLang="zh-CN" b="1" dirty="0"/>
              <a:t>If is, how fast the terminal velocity is?</a:t>
            </a:r>
            <a:endParaRPr lang="zh-CN" altLang="en-US" b="1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F01B948-AC3E-EF72-5325-F3625EFB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7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6212B7C-D693-479B-A22F-C8FE7E06E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71BB914-82BD-CE02-6EF1-72FC55DF6AE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7360" y="1268730"/>
            <a:ext cx="799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Why should we study the Bubble wall velocity</a:t>
            </a:r>
            <a:endParaRPr lang="en-US" altLang="zh-CN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71F8E93-0D35-5386-EF81-7A72394F163F}"/>
                  </a:ext>
                </a:extLst>
              </p:cNvPr>
              <p:cNvSpPr txBox="1"/>
              <p:nvPr/>
            </p:nvSpPr>
            <p:spPr>
              <a:xfrm>
                <a:off x="870357" y="2577896"/>
                <a:ext cx="7715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Different bubble wall velocity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will significantly affect the GWs 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71F8E93-0D35-5386-EF81-7A72394F1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57" y="2577896"/>
                <a:ext cx="7715201" cy="369332"/>
              </a:xfrm>
              <a:prstGeom prst="rect">
                <a:avLst/>
              </a:prstGeom>
              <a:blipFill>
                <a:blip r:embed="rId4"/>
                <a:stretch>
                  <a:fillRect l="-71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C554F83B-F547-3330-BA1E-DC6ECBEECB4E}"/>
              </a:ext>
            </a:extLst>
          </p:cNvPr>
          <p:cNvSpPr txBox="1"/>
          <p:nvPr/>
        </p:nvSpPr>
        <p:spPr>
          <a:xfrm>
            <a:off x="791546" y="5688630"/>
            <a:ext cx="413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So, it is important to find out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B39D36F-7741-E006-C4A0-C5DCDA31B963}"/>
              </a:ext>
            </a:extLst>
          </p:cNvPr>
          <p:cNvSpPr txBox="1"/>
          <p:nvPr/>
        </p:nvSpPr>
        <p:spPr>
          <a:xfrm>
            <a:off x="827669" y="1870827"/>
            <a:ext cx="748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Those stochastic GWs as an observational signal can be well predict by impute a parameters which is </a:t>
            </a:r>
            <a:r>
              <a:rPr lang="en-US" altLang="zh-CN" b="1" dirty="0"/>
              <a:t>the bubble wall velocity </a:t>
            </a:r>
            <a:r>
              <a:rPr lang="en-US" altLang="zh-CN" dirty="0"/>
              <a:t>when collision.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C0C75AF-BD00-2BF6-EBD0-268DBC480940}"/>
              </a:ext>
            </a:extLst>
          </p:cNvPr>
          <p:cNvGrpSpPr/>
          <p:nvPr/>
        </p:nvGrpSpPr>
        <p:grpSpPr>
          <a:xfrm>
            <a:off x="1994535" y="2948163"/>
            <a:ext cx="5154930" cy="2771232"/>
            <a:chOff x="1187624" y="2904085"/>
            <a:chExt cx="5154930" cy="2771232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7F1816C-AB59-DE0A-6DEE-A6A9FAE6E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7624" y="2904085"/>
              <a:ext cx="5154930" cy="277123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A2AE16B-7C11-7EB5-60D2-38F587BD4BCB}"/>
                </a:ext>
              </a:extLst>
            </p:cNvPr>
            <p:cNvSpPr txBox="1"/>
            <p:nvPr/>
          </p:nvSpPr>
          <p:spPr>
            <a:xfrm>
              <a:off x="3059832" y="4531396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/>
                <a:t>Peak frequency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/>
                <a:t>Amplitude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360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3" name="矩形 2"/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8</a:t>
            </a:fld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539750" y="1268730"/>
            <a:ext cx="8357235" cy="1124585"/>
            <a:chOff x="681" y="10178"/>
            <a:chExt cx="13161" cy="1771"/>
          </a:xfrm>
        </p:grpSpPr>
        <p:sp>
          <p:nvSpPr>
            <p:cNvPr id="16" name="文本框 15"/>
            <p:cNvSpPr txBox="1"/>
            <p:nvPr>
              <p:custDataLst>
                <p:tags r:id="rId1"/>
              </p:custDataLst>
            </p:nvPr>
          </p:nvSpPr>
          <p:spPr>
            <a:xfrm>
              <a:off x="681" y="10178"/>
              <a:ext cx="930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dirty="0"/>
                <a:t>The problem is how to compute it?  </a:t>
              </a:r>
              <a:endParaRPr lang="zh-CN" altLang="en-US" dirty="0"/>
            </a:p>
          </p:txBody>
        </p:sp>
        <p:sp>
          <p:nvSpPr>
            <p:cNvPr id="17" name="文本框 16"/>
            <p:cNvSpPr txBox="1"/>
            <p:nvPr>
              <p:custDataLst>
                <p:tags r:id="rId2"/>
              </p:custDataLst>
            </p:nvPr>
          </p:nvSpPr>
          <p:spPr>
            <a:xfrm>
              <a:off x="8512" y="10931"/>
              <a:ext cx="533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altLang="zh-CN" b="1" dirty="0">
                  <a:solidFill>
                    <a:schemeClr val="accent2"/>
                  </a:solidFill>
                </a:rPr>
                <a:t>The Macroscopic Method</a:t>
              </a:r>
            </a:p>
            <a:p>
              <a:pPr marL="342900" indent="-342900">
                <a:buAutoNum type="arabicPeriod"/>
              </a:pPr>
              <a:r>
                <a:rPr lang="en-US" altLang="zh-CN" b="1" dirty="0">
                  <a:solidFill>
                    <a:schemeClr val="tx2"/>
                  </a:solidFill>
                </a:rPr>
                <a:t>The Microscopic Method 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3552641" y="1897410"/>
                <a:ext cx="1800458" cy="391582"/>
              </a:xfrm>
              <a:prstGeom prst="rect">
                <a:avLst/>
              </a:prstGeom>
            </p:spPr>
            <p:style>
              <a:lnRef idx="3">
                <a:schemeClr val="accent2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dk1"/>
              </a:fontRef>
            </p:style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𝑓𝑟𝑖𝑐</m:t>
                          </m:r>
                        </m:sub>
                      </m:sSub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641" y="1897410"/>
                <a:ext cx="1800458" cy="391582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253CED9-0782-03B4-60BD-EAE49E0A6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5496" y="4174057"/>
            <a:ext cx="2875107" cy="1884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17027" y="2976321"/>
                <a:ext cx="8591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tx2"/>
                    </a:solidFill>
                  </a:rPr>
                  <a:t>The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2"/>
                    </a:solidFill>
                  </a:rPr>
                  <a:t>Microscopic Method: 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pressure in multi-particle-bubble interaction(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altLang="zh-CN" dirty="0">
                    <a:solidFill>
                      <a:schemeClr val="tx2"/>
                    </a:solidFill>
                  </a:rPr>
                  <a:t>)  </a:t>
                </a:r>
                <a:endParaRPr lang="zh-CN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7" y="2976321"/>
                <a:ext cx="8591477" cy="369332"/>
              </a:xfrm>
              <a:prstGeom prst="rect">
                <a:avLst/>
              </a:prstGeom>
              <a:blipFill>
                <a:blip r:embed="rId7"/>
                <a:stretch>
                  <a:fillRect l="-497" t="-8197" r="-1278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BC10975-E1CB-4D7D-C6ED-7729CD571554}"/>
                  </a:ext>
                </a:extLst>
              </p:cNvPr>
              <p:cNvSpPr txBox="1"/>
              <p:nvPr/>
            </p:nvSpPr>
            <p:spPr>
              <a:xfrm>
                <a:off x="526368" y="2549373"/>
                <a:ext cx="7931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accent2"/>
                    </a:solidFill>
                  </a:rPr>
                  <a:t>The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accent2"/>
                    </a:solidFill>
                  </a:rPr>
                  <a:t>Macroscopic Method: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the Boltzmann+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accent2"/>
                    </a:solidFill>
                  </a:rPr>
                  <a:t> conservation(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dirty="0">
                    <a:solidFill>
                      <a:schemeClr val="accent2"/>
                    </a:solidFill>
                  </a:rPr>
                  <a:t>)</a:t>
                </a:r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BC10975-E1CB-4D7D-C6ED-7729CD571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68" y="2549373"/>
                <a:ext cx="7931224" cy="369332"/>
              </a:xfrm>
              <a:prstGeom prst="rect">
                <a:avLst/>
              </a:prstGeom>
              <a:blipFill>
                <a:blip r:embed="rId8"/>
                <a:stretch>
                  <a:fillRect l="-46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822C010-5AE3-DCD3-051F-E2EDBD581640}"/>
              </a:ext>
            </a:extLst>
          </p:cNvPr>
          <p:cNvSpPr txBox="1"/>
          <p:nvPr/>
        </p:nvSpPr>
        <p:spPr>
          <a:xfrm>
            <a:off x="3163076" y="4092244"/>
            <a:ext cx="2935091" cy="1940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2C31FC-C2D0-071E-98E1-54DEFB5D6B12}"/>
              </a:ext>
            </a:extLst>
          </p:cNvPr>
          <p:cNvSpPr txBox="1"/>
          <p:nvPr/>
        </p:nvSpPr>
        <p:spPr>
          <a:xfrm>
            <a:off x="2792745" y="6076377"/>
            <a:ext cx="36757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Affect the prediction of GWs</a:t>
            </a:r>
            <a:endParaRPr lang="zh-CN" altLang="en-US" b="1" dirty="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E2B9ED9-C568-EFA7-4539-6C01C4AF9960}"/>
              </a:ext>
            </a:extLst>
          </p:cNvPr>
          <p:cNvGrpSpPr/>
          <p:nvPr/>
        </p:nvGrpSpPr>
        <p:grpSpPr>
          <a:xfrm>
            <a:off x="23912" y="3921940"/>
            <a:ext cx="4199250" cy="2093442"/>
            <a:chOff x="17237" y="4498653"/>
            <a:chExt cx="4199250" cy="209344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D419E44-B1CD-91F8-ACF1-96B22117249C}"/>
                </a:ext>
              </a:extLst>
            </p:cNvPr>
            <p:cNvSpPr txBox="1"/>
            <p:nvPr/>
          </p:nvSpPr>
          <p:spPr>
            <a:xfrm>
              <a:off x="101687" y="4498653"/>
              <a:ext cx="411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/>
                <a:t>B. Laurent and J. M. Cline, Phys. Rev. D 2022</a:t>
              </a:r>
              <a:endParaRPr lang="zh-CN" altLang="en-US" sz="1100" b="1" dirty="0"/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4594135-DB06-C7CF-38E4-A563F1711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237" y="4711648"/>
              <a:ext cx="2845855" cy="1880447"/>
            </a:xfrm>
            <a:prstGeom prst="rect">
              <a:avLst/>
            </a:prstGeom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BF1D506-4086-D9F4-0703-6DF6EB5218AB}"/>
              </a:ext>
            </a:extLst>
          </p:cNvPr>
          <p:cNvGrpSpPr/>
          <p:nvPr/>
        </p:nvGrpSpPr>
        <p:grpSpPr>
          <a:xfrm>
            <a:off x="6025433" y="3847282"/>
            <a:ext cx="2939055" cy="2170456"/>
            <a:chOff x="6221167" y="4427061"/>
            <a:chExt cx="2939055" cy="2170456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5FB8FDD-BB06-7474-9104-4D64458DE1D5}"/>
                </a:ext>
              </a:extLst>
            </p:cNvPr>
            <p:cNvSpPr txBox="1"/>
            <p:nvPr/>
          </p:nvSpPr>
          <p:spPr>
            <a:xfrm>
              <a:off x="6326607" y="4427061"/>
              <a:ext cx="2833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/>
                <a:t>D. </a:t>
              </a:r>
              <a:r>
                <a:rPr lang="en-US" altLang="zh-CN" sz="1100" b="1" dirty="0" err="1"/>
                <a:t>Bodeker</a:t>
              </a:r>
              <a:r>
                <a:rPr lang="en-US" altLang="zh-CN" sz="1100" b="1" dirty="0"/>
                <a:t> and G. D. Moore, JCAP 2017 </a:t>
              </a:r>
              <a:endParaRPr lang="zh-CN" altLang="en-US" sz="1100" b="1" dirty="0"/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CF6FF5C2-52F8-5EC6-42E0-940298B4C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1167" y="4688120"/>
              <a:ext cx="2674972" cy="1909397"/>
            </a:xfrm>
            <a:prstGeom prst="rect">
              <a:avLst/>
            </a:prstGeom>
          </p:spPr>
        </p:pic>
      </p:grp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DF01B70F-0D06-2D0F-199E-5AD968895831}"/>
              </a:ext>
            </a:extLst>
          </p:cNvPr>
          <p:cNvCxnSpPr/>
          <p:nvPr/>
        </p:nvCxnSpPr>
        <p:spPr>
          <a:xfrm flipH="1">
            <a:off x="301687" y="2734039"/>
            <a:ext cx="2495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B0C220AC-0970-3555-8978-ABCC266D5DA8}"/>
              </a:ext>
            </a:extLst>
          </p:cNvPr>
          <p:cNvCxnSpPr>
            <a:cxnSpLocks/>
          </p:cNvCxnSpPr>
          <p:nvPr/>
        </p:nvCxnSpPr>
        <p:spPr>
          <a:xfrm>
            <a:off x="301687" y="2722208"/>
            <a:ext cx="0" cy="118729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7DA7D700-AC14-0AAB-FD2F-84608B7A2740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7547680" y="3306147"/>
            <a:ext cx="1" cy="54113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84D0AC0-5DED-FFC1-95A5-EAC471F92AB9}"/>
                  </a:ext>
                </a:extLst>
              </p:cNvPr>
              <p:cNvSpPr txBox="1"/>
              <p:nvPr/>
            </p:nvSpPr>
            <p:spPr>
              <a:xfrm>
                <a:off x="6182997" y="4609970"/>
                <a:ext cx="2517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enhanced behavior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84D0AC0-5DED-FFC1-95A5-EAC471F92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97" y="4609970"/>
                <a:ext cx="2517408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931C69BD-CEE3-FCEB-5DB9-88C7322ACD91}"/>
              </a:ext>
            </a:extLst>
          </p:cNvPr>
          <p:cNvGrpSpPr/>
          <p:nvPr/>
        </p:nvGrpSpPr>
        <p:grpSpPr>
          <a:xfrm>
            <a:off x="5498014" y="3875941"/>
            <a:ext cx="3443822" cy="2138480"/>
            <a:chOff x="5498014" y="3875941"/>
            <a:chExt cx="3443822" cy="213848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D6EF696-1A93-5B2C-E6D1-9923F8E70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05017" y="3875941"/>
              <a:ext cx="3036819" cy="21384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89D03008-220E-4130-420D-5C9BDB99F383}"/>
                    </a:ext>
                  </a:extLst>
                </p:cNvPr>
                <p:cNvSpPr txBox="1"/>
                <p:nvPr/>
              </p:nvSpPr>
              <p:spPr>
                <a:xfrm>
                  <a:off x="5498014" y="5175108"/>
                  <a:ext cx="18649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89D03008-220E-4130-420D-5C9BDB99F3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014" y="5175108"/>
                  <a:ext cx="1864905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A517E4D-7DDD-0B09-DA9A-4125AEB338F0}"/>
              </a:ext>
            </a:extLst>
          </p:cNvPr>
          <p:cNvGrpSpPr/>
          <p:nvPr/>
        </p:nvGrpSpPr>
        <p:grpSpPr>
          <a:xfrm>
            <a:off x="54133" y="3873319"/>
            <a:ext cx="3484377" cy="2153894"/>
            <a:chOff x="54133" y="3873319"/>
            <a:chExt cx="3484377" cy="215389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1FB2323-0D23-9394-290A-535912D2D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133" y="3873319"/>
              <a:ext cx="3155601" cy="21538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5CFA0505-2EE8-0B13-7AAD-7A64A232AC6E}"/>
                    </a:ext>
                  </a:extLst>
                </p:cNvPr>
                <p:cNvSpPr txBox="1"/>
                <p:nvPr/>
              </p:nvSpPr>
              <p:spPr>
                <a:xfrm>
                  <a:off x="1673605" y="5116071"/>
                  <a:ext cx="18649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5CFA0505-2EE8-0B13-7AAD-7A64A232A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3605" y="5116071"/>
                  <a:ext cx="1864905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055E82A-D4F2-9C7D-EB76-F0ED1C05CB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3" y="1757375"/>
            <a:ext cx="2863105" cy="673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A8257-A00F-AF94-8169-23E035419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9933059-6F15-B0AA-BEC5-2EE11AE19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655"/>
            <a:ext cx="8229600" cy="11430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BBAA069-2C28-0808-9A95-27809599F6DE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FF18C52-801F-A122-DB2B-AD20EC5603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75055" y="2191335"/>
            <a:ext cx="69938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002060"/>
                </a:solidFill>
                <a:sym typeface="+mn-ea"/>
              </a:rPr>
              <a:t>1.  Introduction</a:t>
            </a:r>
          </a:p>
          <a:p>
            <a:pPr marL="342900" indent="-342900">
              <a:buAutoNum type="arabicPeriod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2"/>
            </a:pPr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The Boltzmann equation and Non-local effect</a:t>
            </a:r>
          </a:p>
          <a:p>
            <a:pPr marL="457200" indent="-457200">
              <a:buAutoNum type="arabicPeriod" startAt="2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2"/>
            </a:pPr>
            <a:endParaRPr lang="en-US" altLang="zh-CN" sz="2000" dirty="0">
              <a:solidFill>
                <a:srgbClr val="00206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altLang="zh-CN" sz="2000" b="1" dirty="0">
                <a:solidFill>
                  <a:srgbClr val="002060"/>
                </a:solidFill>
                <a:sym typeface="+mn-ea"/>
              </a:rPr>
              <a:t>Deriving Boltzmann equation from the K-B equation</a:t>
            </a:r>
          </a:p>
          <a:p>
            <a:pPr marL="457200" indent="-457200">
              <a:buAutoNum type="arabicPeriod" startAt="3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3"/>
            </a:pPr>
            <a:endParaRPr lang="en-US" altLang="zh-CN" sz="2000" b="1" dirty="0">
              <a:solidFill>
                <a:srgbClr val="002060"/>
              </a:solidFill>
              <a:sym typeface="+mn-ea"/>
            </a:endParaRPr>
          </a:p>
          <a:p>
            <a:pPr marL="457200" indent="-457200">
              <a:buAutoNum type="arabicPeriod" startAt="3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9D3C55-22C1-297C-931B-59F6CE2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/>
              <a:t>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8A21B8-CC4D-840F-8152-CA598F253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0174"/>
            <a:ext cx="2448272" cy="6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10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5395d01-e3a6-435e-8df9-df50a8a166a5"/>
  <p:tag name="COMMONDATA" val="eyJoZGlkIjoiYThjMzkwMWUzMDgzNGZhYTJlOTFhZDAxNWZhY2EwOW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1153</Words>
  <Application>Microsoft Office PowerPoint</Application>
  <PresentationFormat>全屏显示(4:3)</PresentationFormat>
  <Paragraphs>220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宋体</vt:lpstr>
      <vt:lpstr>Arial</vt:lpstr>
      <vt:lpstr>Calibri</vt:lpstr>
      <vt:lpstr>Cambria Math</vt:lpstr>
      <vt:lpstr>Office 主题</vt:lpstr>
      <vt:lpstr>PowerPoint 演示文稿</vt:lpstr>
      <vt:lpstr>Content</vt:lpstr>
      <vt:lpstr>Content</vt:lpstr>
      <vt:lpstr>Introduction</vt:lpstr>
      <vt:lpstr>Introduction</vt:lpstr>
      <vt:lpstr>Introduction</vt:lpstr>
      <vt:lpstr>Introduction</vt:lpstr>
      <vt:lpstr>Introduction</vt:lpstr>
      <vt:lpstr>Content</vt:lpstr>
      <vt:lpstr>The Boltzmann equation and Non-local effect</vt:lpstr>
      <vt:lpstr>The Boltzmann equation and Non-local effect</vt:lpstr>
      <vt:lpstr>The Boltzmann equation and Non-local effect</vt:lpstr>
      <vt:lpstr>Content</vt:lpstr>
      <vt:lpstr>Deriving Boltzmann equation from the K-B equation</vt:lpstr>
      <vt:lpstr>Deriving Boltzmann equation from the K-B equation</vt:lpstr>
      <vt:lpstr>Deriving Boltzmann equation from the K-B equation</vt:lpstr>
      <vt:lpstr>Content</vt:lpstr>
      <vt:lpstr>Summary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江 朱</cp:lastModifiedBy>
  <cp:revision>1273</cp:revision>
  <dcterms:created xsi:type="dcterms:W3CDTF">2013-10-30T09:04:00Z</dcterms:created>
  <dcterms:modified xsi:type="dcterms:W3CDTF">2024-11-14T14:54:35Z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D5B888BEE98644E6A88D311B6E248890</vt:lpwstr>
  </property>
  <property fmtid="{D5CDD505-2E9C-101B-9397-08002B2CF9AE}" pid="3" name="KSOProductBuildVer">
    <vt:lpwstr>2052-12.1.0.15712</vt:lpwstr>
  </property>
</Properties>
</file>