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5" r:id="rId9"/>
    <p:sldId id="268" r:id="rId10"/>
    <p:sldId id="274" r:id="rId11"/>
    <p:sldId id="273" r:id="rId12"/>
    <p:sldId id="269" r:id="rId13"/>
    <p:sldId id="270" r:id="rId14"/>
    <p:sldId id="267" r:id="rId15"/>
    <p:sldId id="263" r:id="rId16"/>
    <p:sldId id="275" r:id="rId17"/>
    <p:sldId id="264" r:id="rId18"/>
    <p:sldId id="262" r:id="rId19"/>
    <p:sldId id="271" r:id="rId20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463EA2-FF04-5343-952A-7071560B567F}" v="2649" dt="2024-11-14T09:09:14.5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87"/>
    <p:restoredTop sz="94648"/>
  </p:normalViewPr>
  <p:slideViewPr>
    <p:cSldViewPr snapToGrid="0">
      <p:cViewPr varScale="1">
        <p:scale>
          <a:sx n="117" d="100"/>
          <a:sy n="117" d="100"/>
        </p:scale>
        <p:origin x="75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xuan zhu" userId="5c8bb1d2ebde5b04" providerId="LiveId" clId="{4E463EA2-FF04-5343-952A-7071560B567F}"/>
    <pc:docChg chg="undo custSel addSld modSld">
      <pc:chgData name="linxuan zhu" userId="5c8bb1d2ebde5b04" providerId="LiveId" clId="{4E463EA2-FF04-5343-952A-7071560B567F}" dt="2024-11-14T09:09:30.808" v="101" actId="1076"/>
      <pc:docMkLst>
        <pc:docMk/>
      </pc:docMkLst>
      <pc:sldChg chg="modSp mod">
        <pc:chgData name="linxuan zhu" userId="5c8bb1d2ebde5b04" providerId="LiveId" clId="{4E463EA2-FF04-5343-952A-7071560B567F}" dt="2024-11-14T02:42:49.242" v="20" actId="207"/>
        <pc:sldMkLst>
          <pc:docMk/>
          <pc:sldMk cId="3453281560" sldId="257"/>
        </pc:sldMkLst>
        <pc:spChg chg="mod">
          <ac:chgData name="linxuan zhu" userId="5c8bb1d2ebde5b04" providerId="LiveId" clId="{4E463EA2-FF04-5343-952A-7071560B567F}" dt="2024-11-14T02:32:43.895" v="5" actId="20577"/>
          <ac:spMkLst>
            <pc:docMk/>
            <pc:sldMk cId="3453281560" sldId="257"/>
            <ac:spMk id="2" creationId="{8BC3754D-F0E8-8E3A-9135-1864E72DBCBA}"/>
          </ac:spMkLst>
        </pc:spChg>
        <pc:spChg chg="mod">
          <ac:chgData name="linxuan zhu" userId="5c8bb1d2ebde5b04" providerId="LiveId" clId="{4E463EA2-FF04-5343-952A-7071560B567F}" dt="2024-11-14T02:42:49.242" v="20" actId="207"/>
          <ac:spMkLst>
            <pc:docMk/>
            <pc:sldMk cId="3453281560" sldId="257"/>
            <ac:spMk id="3" creationId="{91BCB766-AD66-08CD-5448-67085658BDD1}"/>
          </ac:spMkLst>
        </pc:spChg>
      </pc:sldChg>
      <pc:sldChg chg="modSp mod">
        <pc:chgData name="linxuan zhu" userId="5c8bb1d2ebde5b04" providerId="LiveId" clId="{4E463EA2-FF04-5343-952A-7071560B567F}" dt="2024-11-14T08:51:06.077" v="85" actId="15"/>
        <pc:sldMkLst>
          <pc:docMk/>
          <pc:sldMk cId="1359024828" sldId="258"/>
        </pc:sldMkLst>
        <pc:spChg chg="mod">
          <ac:chgData name="linxuan zhu" userId="5c8bb1d2ebde5b04" providerId="LiveId" clId="{4E463EA2-FF04-5343-952A-7071560B567F}" dt="2024-11-14T08:51:06.077" v="85" actId="15"/>
          <ac:spMkLst>
            <pc:docMk/>
            <pc:sldMk cId="1359024828" sldId="258"/>
            <ac:spMk id="3" creationId="{BF683660-1F37-8E64-7E28-BD444378BFD1}"/>
          </ac:spMkLst>
        </pc:spChg>
      </pc:sldChg>
      <pc:sldChg chg="addSp delSp mod addAnim delAnim">
        <pc:chgData name="linxuan zhu" userId="5c8bb1d2ebde5b04" providerId="LiveId" clId="{4E463EA2-FF04-5343-952A-7071560B567F}" dt="2024-11-11T06:20:05.022" v="3" actId="478"/>
        <pc:sldMkLst>
          <pc:docMk/>
          <pc:sldMk cId="1486377431" sldId="268"/>
        </pc:sldMkLst>
        <pc:picChg chg="add del">
          <ac:chgData name="linxuan zhu" userId="5c8bb1d2ebde5b04" providerId="LiveId" clId="{4E463EA2-FF04-5343-952A-7071560B567F}" dt="2024-11-11T06:20:05.022" v="3" actId="478"/>
          <ac:picMkLst>
            <pc:docMk/>
            <pc:sldMk cId="1486377431" sldId="268"/>
            <ac:picMk id="9" creationId="{A90AB712-DF4C-2E24-3917-139DCA56E33F}"/>
          </ac:picMkLst>
        </pc:picChg>
      </pc:sldChg>
      <pc:sldChg chg="modSp mod">
        <pc:chgData name="linxuan zhu" userId="5c8bb1d2ebde5b04" providerId="LiveId" clId="{4E463EA2-FF04-5343-952A-7071560B567F}" dt="2024-11-14T08:44:05.236" v="74" actId="1076"/>
        <pc:sldMkLst>
          <pc:docMk/>
          <pc:sldMk cId="1227266733" sldId="269"/>
        </pc:sldMkLst>
        <pc:spChg chg="mod">
          <ac:chgData name="linxuan zhu" userId="5c8bb1d2ebde5b04" providerId="LiveId" clId="{4E463EA2-FF04-5343-952A-7071560B567F}" dt="2024-11-14T08:44:05.236" v="74" actId="1076"/>
          <ac:spMkLst>
            <pc:docMk/>
            <pc:sldMk cId="1227266733" sldId="269"/>
            <ac:spMk id="2" creationId="{327E0BF0-65AB-1C43-310D-5DB8520B97FA}"/>
          </ac:spMkLst>
        </pc:spChg>
      </pc:sldChg>
      <pc:sldChg chg="addSp modSp mod">
        <pc:chgData name="linxuan zhu" userId="5c8bb1d2ebde5b04" providerId="LiveId" clId="{4E463EA2-FF04-5343-952A-7071560B567F}" dt="2024-11-14T09:09:30.808" v="101" actId="1076"/>
        <pc:sldMkLst>
          <pc:docMk/>
          <pc:sldMk cId="3462433729" sldId="270"/>
        </pc:sldMkLst>
        <pc:spChg chg="mod">
          <ac:chgData name="linxuan zhu" userId="5c8bb1d2ebde5b04" providerId="LiveId" clId="{4E463EA2-FF04-5343-952A-7071560B567F}" dt="2024-11-14T09:09:10.800" v="86" actId="1076"/>
          <ac:spMkLst>
            <pc:docMk/>
            <pc:sldMk cId="3462433729" sldId="270"/>
            <ac:spMk id="3" creationId="{0B45D5D8-4A7C-1D0A-97C1-3F00C060C7EC}"/>
          </ac:spMkLst>
        </pc:spChg>
        <pc:spChg chg="add mod">
          <ac:chgData name="linxuan zhu" userId="5c8bb1d2ebde5b04" providerId="LiveId" clId="{4E463EA2-FF04-5343-952A-7071560B567F}" dt="2024-11-14T09:09:30.808" v="101" actId="1076"/>
          <ac:spMkLst>
            <pc:docMk/>
            <pc:sldMk cId="3462433729" sldId="270"/>
            <ac:spMk id="7" creationId="{85D0F978-CC27-897D-3C58-B0C610B45FBF}"/>
          </ac:spMkLst>
        </pc:spChg>
      </pc:sldChg>
      <pc:sldChg chg="add">
        <pc:chgData name="linxuan zhu" userId="5c8bb1d2ebde5b04" providerId="LiveId" clId="{4E463EA2-FF04-5343-952A-7071560B567F}" dt="2024-11-11T06:20:01.426" v="2"/>
        <pc:sldMkLst>
          <pc:docMk/>
          <pc:sldMk cId="1455114994" sldId="274"/>
        </pc:sldMkLst>
      </pc:sldChg>
      <pc:sldChg chg="addSp delSp modSp new mod">
        <pc:chgData name="linxuan zhu" userId="5c8bb1d2ebde5b04" providerId="LiveId" clId="{4E463EA2-FF04-5343-952A-7071560B567F}" dt="2024-11-14T03:56:18.542" v="72" actId="14100"/>
        <pc:sldMkLst>
          <pc:docMk/>
          <pc:sldMk cId="512072647" sldId="275"/>
        </pc:sldMkLst>
        <pc:spChg chg="mod">
          <ac:chgData name="linxuan zhu" userId="5c8bb1d2ebde5b04" providerId="LiveId" clId="{4E463EA2-FF04-5343-952A-7071560B567F}" dt="2024-11-14T03:53:18.384" v="61" actId="20577"/>
          <ac:spMkLst>
            <pc:docMk/>
            <pc:sldMk cId="512072647" sldId="275"/>
            <ac:spMk id="2" creationId="{194DA049-3896-5DEF-D9E6-28469107BAAF}"/>
          </ac:spMkLst>
        </pc:spChg>
        <pc:spChg chg="del">
          <ac:chgData name="linxuan zhu" userId="5c8bb1d2ebde5b04" providerId="LiveId" clId="{4E463EA2-FF04-5343-952A-7071560B567F}" dt="2024-11-14T03:55:15.504" v="62"/>
          <ac:spMkLst>
            <pc:docMk/>
            <pc:sldMk cId="512072647" sldId="275"/>
            <ac:spMk id="3" creationId="{963D266E-E559-CD34-790E-61239E457CC2}"/>
          </ac:spMkLst>
        </pc:spChg>
        <pc:picChg chg="add mod">
          <ac:chgData name="linxuan zhu" userId="5c8bb1d2ebde5b04" providerId="LiveId" clId="{4E463EA2-FF04-5343-952A-7071560B567F}" dt="2024-11-14T03:56:11.789" v="70" actId="14100"/>
          <ac:picMkLst>
            <pc:docMk/>
            <pc:sldMk cId="512072647" sldId="275"/>
            <ac:picMk id="7" creationId="{1E1282FC-C3E3-E74D-9000-97CB1144BE3D}"/>
          </ac:picMkLst>
        </pc:picChg>
        <pc:picChg chg="add mod">
          <ac:chgData name="linxuan zhu" userId="5c8bb1d2ebde5b04" providerId="LiveId" clId="{4E463EA2-FF04-5343-952A-7071560B567F}" dt="2024-11-14T03:56:18.542" v="72" actId="14100"/>
          <ac:picMkLst>
            <pc:docMk/>
            <pc:sldMk cId="512072647" sldId="275"/>
            <ac:picMk id="8" creationId="{DD31C6E8-D771-B1C3-97C2-1C475CD73DC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72264-8830-BB46-88FA-4D92CC412F0C}" type="datetimeFigureOut">
              <a:rPr lang="en-CN" smtClean="0"/>
              <a:t>2024/11/11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05529-B186-9042-BBDE-D7D6CE52BAD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77131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E13152-2D65-1FE6-E57C-4766336542C7}"/>
              </a:ext>
            </a:extLst>
          </p:cNvPr>
          <p:cNvSpPr/>
          <p:nvPr userDrawn="1"/>
        </p:nvSpPr>
        <p:spPr>
          <a:xfrm>
            <a:off x="0" y="6482473"/>
            <a:ext cx="12192000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2436DD-F779-37DD-AA8F-8044615C43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C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FA7FD7-77FC-E260-44AB-63EE3EFA7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3C28D-56E5-A08C-F74A-59DE783874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82473"/>
            <a:ext cx="2743200" cy="365125"/>
          </a:xfrm>
        </p:spPr>
        <p:txBody>
          <a:bodyPr/>
          <a:lstStyle>
            <a:lvl1pPr>
              <a:defRPr sz="1600" b="1">
                <a:solidFill>
                  <a:srgbClr val="FFFF00"/>
                </a:solidFill>
              </a:defRPr>
            </a:lvl1pPr>
          </a:lstStyle>
          <a:p>
            <a:fld id="{F3340363-E21D-7640-A3CE-DFFD3145CF2C}" type="datetime1">
              <a:rPr lang="en-US" smtClean="0"/>
              <a:t>11/11/24</a:t>
            </a:fld>
            <a:endParaRPr lang="en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EBE35-F371-C294-7BAC-71A4F10A9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2473"/>
            <a:ext cx="4114800" cy="365125"/>
          </a:xfrm>
        </p:spPr>
        <p:txBody>
          <a:bodyPr/>
          <a:lstStyle>
            <a:lvl1pPr>
              <a:defRPr sz="1600" b="1">
                <a:solidFill>
                  <a:srgbClr val="FFFF00"/>
                </a:solidFill>
              </a:defRPr>
            </a:lvl1pPr>
          </a:lstStyle>
          <a:p>
            <a:r>
              <a:rPr lang="en-CN" dirty="0"/>
              <a:t>CLHEP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D99A3-F7AE-69D6-0F16-7A510D064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2473"/>
            <a:ext cx="2743200" cy="365125"/>
          </a:xfrm>
        </p:spPr>
        <p:txBody>
          <a:bodyPr/>
          <a:lstStyle>
            <a:lvl1pPr>
              <a:defRPr sz="1600" b="1">
                <a:solidFill>
                  <a:srgbClr val="FFFF00"/>
                </a:solidFill>
              </a:defRPr>
            </a:lvl1pPr>
          </a:lstStyle>
          <a:p>
            <a:fld id="{1704CA8C-F815-0048-AB23-C0DC4D8237F4}" type="slidenum">
              <a:rPr lang="en-CN" smtClean="0"/>
              <a:pPr/>
              <a:t>‹#›</a:t>
            </a:fld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306395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1EC5E-CA6A-490E-9E75-BDF258225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55B9-6205-4838-14F8-9DE4616A0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9998D-8647-5549-E8EC-9F39E8F45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014A-BF3C-184F-AA00-AD4C7412BEC3}" type="datetime1">
              <a:rPr lang="en-US" smtClean="0"/>
              <a:t>11/11/24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1EE06-FCFF-3132-70C6-9435546A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CLHEP</a:t>
            </a:r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07860-85F7-1A12-126E-10A7F797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4CA8C-F815-0048-AB23-C0DC4D8237F4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438540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F97327-DCCC-365C-F81A-7F49370090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E9BEE9-D674-7292-DC7A-E163FB7DF8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977D1-FB69-8EEF-BC73-0AB7B7E89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8894-FA28-3746-96E4-B142536402C9}" type="datetime1">
              <a:rPr lang="en-US" smtClean="0"/>
              <a:t>11/11/24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E24EF-2D1D-AF2E-5F01-9F4697460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CLHEP</a:t>
            </a:r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5CA44-91DA-9E92-0A35-10492E4BB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4CA8C-F815-0048-AB23-C0DC4D8237F4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761331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3655BA-9B27-8904-B63E-D007E767217C}"/>
              </a:ext>
            </a:extLst>
          </p:cNvPr>
          <p:cNvSpPr/>
          <p:nvPr userDrawn="1"/>
        </p:nvSpPr>
        <p:spPr>
          <a:xfrm>
            <a:off x="0" y="6492875"/>
            <a:ext cx="12192000" cy="3678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0A158-55F2-5B76-76CD-C8D22889A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51D17-9B5D-D770-D744-CDCCBAAC0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3D606-A8E9-4652-05BA-0F8BAF6F3E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875"/>
            <a:ext cx="2743200" cy="365125"/>
          </a:xfrm>
        </p:spPr>
        <p:txBody>
          <a:bodyPr/>
          <a:lstStyle>
            <a:lvl1pPr>
              <a:defRPr sz="1600" b="1">
                <a:solidFill>
                  <a:srgbClr val="FFFF00"/>
                </a:solidFill>
              </a:defRPr>
            </a:lvl1pPr>
          </a:lstStyle>
          <a:p>
            <a:fld id="{A639F4F1-211A-6A41-91BC-900DEC642DC3}" type="datetime1">
              <a:rPr lang="en-US" smtClean="0"/>
              <a:pPr/>
              <a:t>11/11/24</a:t>
            </a:fld>
            <a:endParaRPr lang="en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E3250-CE56-68CE-FBD1-B7F6C7013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>
            <a:lvl1pPr>
              <a:defRPr sz="1600" b="1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CLHEP</a:t>
            </a:r>
            <a:endParaRPr lang="en-C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9E70A-C2CC-63CA-4C1D-18F6C593E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</p:spPr>
        <p:txBody>
          <a:bodyPr/>
          <a:lstStyle>
            <a:lvl1pPr>
              <a:defRPr sz="1600" b="1">
                <a:solidFill>
                  <a:srgbClr val="FFFF00"/>
                </a:solidFill>
              </a:defRPr>
            </a:lvl1pPr>
          </a:lstStyle>
          <a:p>
            <a:fld id="{1704CA8C-F815-0048-AB23-C0DC4D8237F4}" type="slidenum">
              <a:rPr lang="en-CN" smtClean="0"/>
              <a:pPr/>
              <a:t>‹#›</a:t>
            </a:fld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47780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4653F-8A4E-661B-5839-870C38FEF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D834F-C44B-549F-266D-C40DFCED7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69C04-1B48-D4FF-7711-057F24BAE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AF618-EA6C-2446-B866-945AFB46734D}" type="datetime1">
              <a:rPr lang="en-US" smtClean="0"/>
              <a:t>11/11/24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D4047-7AE6-3204-5CD6-C919E79E6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CLHEP</a:t>
            </a:r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69FFC-05C0-6FAB-4997-E60799AA4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4CA8C-F815-0048-AB23-C0DC4D8237F4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813388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65339-C61E-B919-2826-01621F539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C1274-C12A-9CFE-CFB5-2FF4C5BE14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06DE7-B72C-3D48-46C4-CF78AFEB9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02ADD-E058-FCF2-9825-8AA0DCE11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D48B-04EB-B54E-949E-927F45B1A2B4}" type="datetime1">
              <a:rPr lang="en-US" smtClean="0"/>
              <a:t>11/11/24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3AE312-7AEF-E681-5292-0D12CE3A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CLHEP</a:t>
            </a:r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62F94-4F6C-9CB1-2B1D-16BFFFE6C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4CA8C-F815-0048-AB23-C0DC4D8237F4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84850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110AF-DC0E-7F10-4EB9-0D919FBFD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9A4D4-55A6-5C20-4227-949653C94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E2B3A-5866-25E2-0D8E-4674C314F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3DBC01-D555-8694-34CB-6E37F61CB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48772D-2ADF-0588-4E00-A1D399CFD1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F78E11-60C4-9563-6FF8-CAD757B49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B59E1-F2FB-2643-8A0E-3E7E253BB61C}" type="datetime1">
              <a:rPr lang="en-US" smtClean="0"/>
              <a:t>11/11/24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C46446-4515-178D-423F-397316AF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CLHEP</a:t>
            </a:r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B0EDB4-8DA7-F713-50EF-941CA18B9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4CA8C-F815-0048-AB23-C0DC4D8237F4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56620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18DA9-1F5F-915F-6E25-BD0537639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AD135A-797D-A77D-B87D-04A4F7B70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F66A-1D9E-6146-A381-7EB558ACAE18}" type="datetime1">
              <a:rPr lang="en-US" smtClean="0"/>
              <a:t>11/11/24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F9E022-4F2D-57C9-AAD9-F200B18A9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CLHEP</a:t>
            </a:r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57C31-6018-D612-4AAD-CF0CAAB0F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4CA8C-F815-0048-AB23-C0DC4D8237F4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4941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B38D60-41FE-4F40-B535-25AF96986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9206-DB77-DC4D-A72F-F22598BB8077}" type="datetime1">
              <a:rPr lang="en-US" smtClean="0"/>
              <a:t>11/11/24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BD1726-C6D9-BA9D-0879-25497C73F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CLHEP</a:t>
            </a:r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FE7F3-1A5E-71F2-AFC2-9FA136B0B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4CA8C-F815-0048-AB23-C0DC4D8237F4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841067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C79AF-6615-66AA-356B-C435BCB88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E376A-B49C-9624-2DB8-6EC5D3BA2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8EBD1A-E253-BAF6-439B-EA2691696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09634A-60B5-E5A1-5FF7-4E1DAF459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B450-3268-5C47-A767-9A64B0081DDE}" type="datetime1">
              <a:rPr lang="en-US" smtClean="0"/>
              <a:t>11/11/24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D3594-E11D-8747-7927-2F505C11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CLHEP</a:t>
            </a:r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7D6DBB-0AB4-F4F7-E666-BFB56E32A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4CA8C-F815-0048-AB23-C0DC4D8237F4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525576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A98BC-1ED9-5D51-57B2-B31AB5E5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1135A1-E528-3D64-E7D8-7C3D0F8CB5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2FDDD-D2F6-D1CC-524D-F10CBCDA7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6C7A74-ACA8-9599-64A2-B95BCAA68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4C31-C1D2-3345-8B0C-9894332A9F8D}" type="datetime1">
              <a:rPr lang="en-US" smtClean="0"/>
              <a:t>11/11/24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8D963A-C45E-8B24-0307-1BBC0D5E7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CLHEP</a:t>
            </a:r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D9537-CE66-5809-BA31-0A8D3F7F8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4CA8C-F815-0048-AB23-C0DC4D8237F4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47867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22601F-792A-6520-3072-3E2F31572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352F3-8CBC-1353-9031-3E07049A5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7A085-F5E2-8E33-70BC-D93E41DAB8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C28CF7-7E87-D949-B4C5-7ADC4E14DEB5}" type="datetime1">
              <a:rPr lang="en-US" smtClean="0"/>
              <a:t>11/11/24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A2E7C-3FD8-5AAF-A179-BB6535CD6B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CLHEP</a:t>
            </a:r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6C5E1-C983-BE22-A022-3EE49904A6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04CA8C-F815-0048-AB23-C0DC4D8237F4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806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hyperlink" Target="https://iopscience.iop.org/article/10.1088/1572-9494/accc1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hyperlink" Target="https://doi.org/10.1103/PhysRevD.68.054024" TargetMode="External"/><Relationship Id="rId7" Type="http://schemas.openxmlformats.org/officeDocument/2006/relationships/hyperlink" Target="https://doi.org/10.1103/PhysRevD.110.034014" TargetMode="External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88/1572-9494/accc1f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doi.org/10.1103/PhysRevD.68.054006" TargetMode="External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hyperlink" Target="http://dx.doi.org/10.1016/S0370-2693(03)00834-7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411.03399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hyperlink" Target="https://github.com/jiangyi15/tf-pwa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iopscience.iop.org/article/10.1088/1572-9494/accc1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1F04F0-B61C-A1F6-65F1-5A3BDB372FE3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CN" dirty="0"/>
                  <a:t>Amplitude analysis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2460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CN" dirty="0"/>
                  <a:t> decay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1F04F0-B61C-A1F6-65F1-5A3BDB372F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2"/>
                <a:stretch>
                  <a:fillRect l="-555" r="-2497" b="-1534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>
            <a:extLst>
              <a:ext uri="{FF2B5EF4-FFF2-40B4-BE49-F238E27FC236}">
                <a16:creationId xmlns:a16="http://schemas.microsoft.com/office/drawing/2014/main" id="{53B98736-8337-5F94-F2AB-A62131D3DB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N" dirty="0"/>
              <a:t>Linxuan Zhu</a:t>
            </a:r>
          </a:p>
          <a:p>
            <a:r>
              <a:rPr lang="en-US" dirty="0"/>
              <a:t>on behalf of </a:t>
            </a:r>
            <a:r>
              <a:rPr lang="en-US" dirty="0" err="1"/>
              <a:t>LHCb</a:t>
            </a:r>
            <a:r>
              <a:rPr lang="en-US" dirty="0"/>
              <a:t> collaboration</a:t>
            </a:r>
            <a:endParaRPr lang="en-C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4F1EB-3700-50F5-29EF-348DDD2E0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828B-1CB2-7A40-931F-EA1F7F79573F}" type="datetime1">
              <a:rPr lang="en-US" smtClean="0"/>
              <a:t>11/11/24</a:t>
            </a:fld>
            <a:endParaRPr lang="en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B59FF-6B26-37A5-CE13-EA4C515D1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N"/>
              <a:t>CLHEP</a:t>
            </a:r>
            <a:endParaRPr lang="en-C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99C7B-0B5B-0D06-6A9B-2FF8605FA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4CA8C-F815-0048-AB23-C0DC4D8237F4}" type="slidenum">
              <a:rPr lang="en-CN" smtClean="0"/>
              <a:pPr/>
              <a:t>1</a:t>
            </a:fld>
            <a:endParaRPr lang="en-CN" dirty="0"/>
          </a:p>
        </p:txBody>
      </p:sp>
      <p:pic>
        <p:nvPicPr>
          <p:cNvPr id="7" name="Picture 8" descr="中国科学院大学校徽logo矢量标志素材| 设计无忧网">
            <a:extLst>
              <a:ext uri="{FF2B5EF4-FFF2-40B4-BE49-F238E27FC236}">
                <a16:creationId xmlns:a16="http://schemas.microsoft.com/office/drawing/2014/main" id="{3AB4BAAF-068C-C484-3B0D-85DB1B009B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6" t="36161" r="11700" b="39733"/>
          <a:stretch/>
        </p:blipFill>
        <p:spPr bwMode="auto">
          <a:xfrm>
            <a:off x="9096549" y="5745821"/>
            <a:ext cx="3095451" cy="70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740A57ED-E26F-C910-DC8A-181995B17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5637"/>
            <a:ext cx="1214417" cy="7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601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8DBF6-0F56-F9D3-D877-3E7228A35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33D23BA-BC01-FF7A-FCF8-D8EBCA6F6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143" y="1690688"/>
            <a:ext cx="5529857" cy="41750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4AE12C5-D274-02A5-4DB1-5BA7A468790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4400" b="0" dirty="0"/>
                  <a:t>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500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sub>
                      <m:sup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b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sub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endParaRPr lang="en-CN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B91EF0E-7106-7C61-F746-209B6EF62B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2B89B-EB20-9A60-0A9B-032E745401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6685" y="1740669"/>
                <a:ext cx="5769429" cy="3007632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Isospin symmetry constraint is applied</a:t>
                </a:r>
              </a:p>
              <a:p>
                <a:r>
                  <a:rPr lang="en-US" sz="2000" dirty="0"/>
                  <a:t>P</a:t>
                </a:r>
                <a:r>
                  <a:rPr lang="en-CN" sz="2000" dirty="0"/>
                  <a:t>ole mass just below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𝐷𝐾</m:t>
                    </m:r>
                  </m:oMath>
                </a14:m>
                <a:r>
                  <a:rPr lang="en-CN" sz="2000" dirty="0"/>
                  <a:t> threshold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=−0.86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±0.07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+0.44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±0.07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N" sz="2000" dirty="0"/>
                  <a:t> fm</a:t>
                </a:r>
              </a:p>
              <a:p>
                <a:r>
                  <a:rPr lang="en-CN" sz="2000" dirty="0"/>
                  <a:t>Isospin symmetry is conserved</a:t>
                </a:r>
              </a:p>
              <a:p>
                <a:r>
                  <a:rPr lang="en-US" sz="2000" dirty="0"/>
                  <a:t>C</a:t>
                </a:r>
                <a:r>
                  <a:rPr lang="en-CN" sz="2000" dirty="0"/>
                  <a:t>onsistent results obtained w/ RBW and K-matrix model except for the width</a:t>
                </a:r>
              </a:p>
              <a:p>
                <a:r>
                  <a:rPr lang="en-CN" sz="2000" dirty="0"/>
                  <a:t>Assign large systematic uncertainty for the width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97D90-802F-CC4B-D30C-447CB985B7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6685" y="1740669"/>
                <a:ext cx="5769429" cy="3007632"/>
              </a:xfrm>
              <a:blipFill>
                <a:blip r:embed="rId4"/>
                <a:stretch>
                  <a:fillRect l="-877" t="-211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8D498-CFA4-8301-3C0C-93FC1C58D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F4F1-211A-6A41-91BC-900DEC642DC3}" type="datetime1">
              <a:rPr lang="en-US" smtClean="0"/>
              <a:pPr/>
              <a:t>11/11/24</a:t>
            </a:fld>
            <a:endParaRPr lang="en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E3894-66F6-51D3-E2F1-7BC1A8092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CLHEP</a:t>
            </a:r>
            <a:endParaRPr lang="en-C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DEA10-D753-9D8D-455A-44A30A4D6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4CA8C-F815-0048-AB23-C0DC4D8237F4}" type="slidenum">
              <a:rPr lang="en-CN" smtClean="0"/>
              <a:pPr/>
              <a:t>10</a:t>
            </a:fld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43D6C2DF-F454-6433-DB44-C891D47AE00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98540" y="4956403"/>
              <a:ext cx="7119256" cy="11202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44008">
                      <a:extLst>
                        <a:ext uri="{9D8B030D-6E8A-4147-A177-3AD203B41FA5}">
                          <a16:colId xmlns:a16="http://schemas.microsoft.com/office/drawing/2014/main" val="959808350"/>
                        </a:ext>
                      </a:extLst>
                    </a:gridCol>
                    <a:gridCol w="1906763">
                      <a:extLst>
                        <a:ext uri="{9D8B030D-6E8A-4147-A177-3AD203B41FA5}">
                          <a16:colId xmlns:a16="http://schemas.microsoft.com/office/drawing/2014/main" val="1749443853"/>
                        </a:ext>
                      </a:extLst>
                    </a:gridCol>
                    <a:gridCol w="1888671">
                      <a:extLst>
                        <a:ext uri="{9D8B030D-6E8A-4147-A177-3AD203B41FA5}">
                          <a16:colId xmlns:a16="http://schemas.microsoft.com/office/drawing/2014/main" val="1641809795"/>
                        </a:ext>
                      </a:extLst>
                    </a:gridCol>
                    <a:gridCol w="1779814">
                      <a:extLst>
                        <a:ext uri="{9D8B030D-6E8A-4147-A177-3AD203B41FA5}">
                          <a16:colId xmlns:a16="http://schemas.microsoft.com/office/drawing/2014/main" val="184309319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CN" dirty="0"/>
                            <a:t>Resonance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N" dirty="0"/>
                            <a:t>Mass (MeV)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N" dirty="0"/>
                            <a:t>Width (MeV)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N" dirty="0"/>
                            <a:t>FF (%)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48908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500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474±30±18</m:t>
                                </m:r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224±23±16</m:t>
                                </m:r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248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−54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+40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±39</m:t>
                                </m:r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43512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acc>
                                  </m:sub>
                                </m:sSub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2327±13±13</m:t>
                                </m:r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96±</m:t>
                                </m:r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−23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+170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156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−38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+27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±25</m:t>
                                </m:r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16513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37FEF1F-F3D4-5BDB-CA90-9BDE272068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6381612"/>
                  </p:ext>
                </p:extLst>
              </p:nvPr>
            </p:nvGraphicFramePr>
            <p:xfrm>
              <a:off x="398540" y="4956403"/>
              <a:ext cx="7119256" cy="11202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44008">
                      <a:extLst>
                        <a:ext uri="{9D8B030D-6E8A-4147-A177-3AD203B41FA5}">
                          <a16:colId xmlns:a16="http://schemas.microsoft.com/office/drawing/2014/main" val="959808350"/>
                        </a:ext>
                      </a:extLst>
                    </a:gridCol>
                    <a:gridCol w="1906763">
                      <a:extLst>
                        <a:ext uri="{9D8B030D-6E8A-4147-A177-3AD203B41FA5}">
                          <a16:colId xmlns:a16="http://schemas.microsoft.com/office/drawing/2014/main" val="1749443853"/>
                        </a:ext>
                      </a:extLst>
                    </a:gridCol>
                    <a:gridCol w="1888671">
                      <a:extLst>
                        <a:ext uri="{9D8B030D-6E8A-4147-A177-3AD203B41FA5}">
                          <a16:colId xmlns:a16="http://schemas.microsoft.com/office/drawing/2014/main" val="1641809795"/>
                        </a:ext>
                      </a:extLst>
                    </a:gridCol>
                    <a:gridCol w="1779814">
                      <a:extLst>
                        <a:ext uri="{9D8B030D-6E8A-4147-A177-3AD203B41FA5}">
                          <a16:colId xmlns:a16="http://schemas.microsoft.com/office/drawing/2014/main" val="184309319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CN" dirty="0"/>
                            <a:t>Resonance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N" dirty="0"/>
                            <a:t>Mass (MeV)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N" dirty="0"/>
                            <a:t>Width (MeV)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N" dirty="0"/>
                            <a:t>FF (%)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4890837"/>
                      </a:ext>
                    </a:extLst>
                  </a:tr>
                  <a:tr h="376746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5"/>
                          <a:stretch>
                            <a:fillRect l="-820" t="-103333" r="-361475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5"/>
                          <a:stretch>
                            <a:fillRect l="-82000" t="-103333" r="-194000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5"/>
                          <a:stretch>
                            <a:fillRect l="-183221" t="-103333" r="-95302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5"/>
                          <a:stretch>
                            <a:fillRect l="-301429" t="-103333" r="-1429" b="-1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4351205"/>
                      </a:ext>
                    </a:extLst>
                  </a:tr>
                  <a:tr h="372682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5"/>
                          <a:stretch>
                            <a:fillRect l="-820" t="-203333" r="-361475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5"/>
                          <a:stretch>
                            <a:fillRect l="-82000" t="-203333" r="-194000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5"/>
                          <a:stretch>
                            <a:fillRect l="-183221" t="-203333" r="-95302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5"/>
                          <a:stretch>
                            <a:fillRect l="-301429" t="-203333" r="-1429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165133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AC7BA135-14D5-4E88-F702-1D5D991FC2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2009" y="3138048"/>
            <a:ext cx="2663802" cy="245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1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7A8D41F-E5A4-9B18-26FB-C47F343209A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4400" b="0" dirty="0"/>
                  <a:t>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500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sub>
                      <m:sup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b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sub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endParaRPr lang="en-CN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7A8D41F-E5A4-9B18-26FB-C47F343209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537DF4-CC96-D5F2-19B8-19D39172AB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44976"/>
                <a:ext cx="10515600" cy="4351338"/>
              </a:xfrm>
            </p:spPr>
            <p:txBody>
              <a:bodyPr/>
              <a:lstStyle/>
              <a:p>
                <a:r>
                  <a:rPr lang="en-CN" sz="2400" dirty="0"/>
                  <a:t>Generate pseudoexperiments to estimate the significance</a:t>
                </a:r>
              </a:p>
              <a:p>
                <a:r>
                  <a:rPr lang="en-CN" sz="2400" dirty="0"/>
                  <a:t>Significance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500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980</m:t>
                        </m:r>
                      </m:e>
                    </m:d>
                  </m:oMath>
                </a14:m>
                <a:r>
                  <a:rPr lang="en-CN" sz="2400" dirty="0"/>
                  <a:t> model is larger than 10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CN" sz="24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</m:oMath>
                </a14:m>
                <a:r>
                  <a:rPr lang="en-CN" sz="2400" dirty="0"/>
                  <a:t> favours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CN" sz="2400" dirty="0"/>
              </a:p>
              <a:p>
                <a:endParaRPr lang="en-C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537DF4-CC96-D5F2-19B8-19D39172AB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44976"/>
                <a:ext cx="10515600" cy="4351338"/>
              </a:xfrm>
              <a:blipFill>
                <a:blip r:embed="rId3"/>
                <a:stretch>
                  <a:fillRect l="-844" t="-203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9E97B-E97A-C692-3CCD-7AB0850C5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F4F1-211A-6A41-91BC-900DEC642DC3}" type="datetime1">
              <a:rPr lang="en-US" smtClean="0"/>
              <a:pPr/>
              <a:t>11/11/24</a:t>
            </a:fld>
            <a:endParaRPr lang="en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312ED-0678-0DB5-0244-5082572F3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CLHEP</a:t>
            </a:r>
            <a:endParaRPr lang="en-C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DAF83-4F9F-EE72-9B31-03EBC6936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4CA8C-F815-0048-AB23-C0DC4D8237F4}" type="slidenum">
              <a:rPr lang="en-CN" smtClean="0"/>
              <a:pPr/>
              <a:t>11</a:t>
            </a:fld>
            <a:endParaRPr lang="en-C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0057CC-CC0B-7D25-B62C-238296A02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085" y="3167096"/>
            <a:ext cx="4006742" cy="28292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E9B28D-971A-CFCD-04F8-903E44928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2551" y="3167095"/>
            <a:ext cx="4006743" cy="282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3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E0BF0-65AB-1C43-310D-5DB8520B9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Some discussion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15D497-FE29-FC6C-11B1-08FF5D2E4A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CN" dirty="0"/>
                  <a:t>Systematics is dominated by Blatt-Weisskopf factor and model variation</a:t>
                </a:r>
              </a:p>
              <a:p>
                <a:r>
                  <a:rPr lang="en-CN" dirty="0"/>
                  <a:t>Large interference is inevitable since narrow phase space</a:t>
                </a:r>
              </a:p>
              <a:p>
                <a:r>
                  <a:rPr lang="en-CN" dirty="0"/>
                  <a:t>Two models could describe the data well</a:t>
                </a:r>
              </a:p>
              <a:p>
                <a:r>
                  <a:rPr lang="en-CN" dirty="0"/>
                  <a:t>The first one only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𝜋𝜋</m:t>
                        </m:r>
                      </m:e>
                    </m:d>
                  </m:oMath>
                </a14:m>
                <a:r>
                  <a:rPr lang="en-CN" dirty="0"/>
                  <a:t> contribution</a:t>
                </a:r>
              </a:p>
              <a:p>
                <a:pPr lvl="1"/>
                <a:r>
                  <a:rPr lang="en-CN" dirty="0"/>
                  <a:t>Large contribution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980</m:t>
                        </m:r>
                      </m:e>
                    </m:d>
                  </m:oMath>
                </a14:m>
                <a:r>
                  <a:rPr lang="en-CN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1270</m:t>
                        </m:r>
                      </m:e>
                    </m:d>
                  </m:oMath>
                </a14:m>
                <a:r>
                  <a:rPr lang="en-CN" dirty="0"/>
                  <a:t>, their poles far away from the upper limit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𝜋𝜋</m:t>
                        </m:r>
                      </m:e>
                    </m:d>
                  </m:oMath>
                </a14:m>
                <a:r>
                  <a:rPr lang="en-CN" dirty="0"/>
                  <a:t>, 4 times of their widths</a:t>
                </a:r>
              </a:p>
              <a:p>
                <a:pPr lvl="1"/>
                <a:r>
                  <a:rPr lang="en-CN" dirty="0"/>
                  <a:t>The mass and width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500</m:t>
                        </m:r>
                      </m:e>
                    </m:d>
                  </m:oMath>
                </a14:m>
                <a:r>
                  <a:rPr lang="en-CN" dirty="0"/>
                  <a:t> not consistent with PDG</a:t>
                </a:r>
              </a:p>
              <a:p>
                <a:pPr lvl="1"/>
                <a:r>
                  <a:rPr lang="en-US" b="0" i="0" dirty="0">
                    <a:effectLst/>
                  </a:rPr>
                  <a:t>We cannot fully reject this model, but we find it implausible</a:t>
                </a:r>
                <a:r>
                  <a:rPr lang="en-US" b="0" i="0" dirty="0">
                    <a:effectLst/>
                    <a:latin typeface="Open Sans" panose="020B0606030504020204" pitchFamily="34" charset="0"/>
                  </a:rPr>
                  <a:t>. </a:t>
                </a:r>
              </a:p>
              <a:p>
                <a:r>
                  <a:rPr lang="en-CN" dirty="0"/>
                  <a:t>The second one with exotic charm meson contribution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bSup>
                  </m:oMath>
                </a14:m>
                <a:r>
                  <a:rPr lang="en-CN" dirty="0"/>
                  <a:t> and its isopin partner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endParaRPr lang="en-C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15D497-FE29-FC6C-11B1-08FF5D2E4A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1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BD46A-B282-2BCC-573A-C2C8C5EB9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F4F1-211A-6A41-91BC-900DEC642DC3}" type="datetime1">
              <a:rPr lang="en-US" smtClean="0"/>
              <a:pPr/>
              <a:t>11/11/24</a:t>
            </a:fld>
            <a:endParaRPr lang="en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CFFF6-6421-0219-7165-64C396967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CLHEP</a:t>
            </a:r>
            <a:endParaRPr lang="en-C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BC8FA-8F3E-AD47-02E4-379E8FECD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4CA8C-F815-0048-AB23-C0DC4D8237F4}" type="slidenum">
              <a:rPr lang="en-CN" smtClean="0"/>
              <a:pPr/>
              <a:t>12</a:t>
            </a:fld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227266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E35BB-C6D0-1CE0-3388-D40D247B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5D5D8-4A7C-1D0A-97C1-3F00C060C7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77282"/>
                <a:ext cx="10515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CN" dirty="0"/>
                  <a:t>An amplitude analysis of the isospin-conserving decay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2460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CN" dirty="0"/>
                  <a:t> is performed simultaneously  in </a:t>
                </a:r>
                <a:r>
                  <a:rPr lang="en-CN" i="1" dirty="0"/>
                  <a:t>B </a:t>
                </a:r>
                <a:r>
                  <a:rPr lang="en-CN" dirty="0"/>
                  <a:t>hadronic channels for the first time</a:t>
                </a:r>
              </a:p>
              <a:p>
                <a:r>
                  <a:rPr lang="en-CN" dirty="0"/>
                  <a:t>An interesting double-peak structure is seen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𝜋𝜋</m:t>
                        </m:r>
                      </m:e>
                    </m:d>
                  </m:oMath>
                </a14:m>
                <a:endParaRPr lang="en-CN" dirty="0"/>
              </a:p>
              <a:p>
                <a:pPr lvl="1"/>
                <a:r>
                  <a:rPr lang="en-CN" dirty="0"/>
                  <a:t>Two models could describe the data well</a:t>
                </a:r>
              </a:p>
              <a:p>
                <a:pPr lvl="1"/>
                <a:r>
                  <a:rPr lang="en-CN" dirty="0"/>
                  <a:t>The first one is physically implausible – The poles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980</m:t>
                        </m:r>
                      </m:e>
                    </m:d>
                  </m:oMath>
                </a14:m>
                <a:r>
                  <a:rPr lang="en-CN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1270</m:t>
                        </m:r>
                      </m:e>
                    </m:d>
                  </m:oMath>
                </a14:m>
                <a:r>
                  <a:rPr lang="en-CN" dirty="0"/>
                  <a:t> are far away from the upper kinematic boundary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𝜋𝜋</m:t>
                        </m:r>
                      </m:e>
                    </m:d>
                  </m:oMath>
                </a14:m>
                <a:endParaRPr lang="en-CN" dirty="0"/>
              </a:p>
              <a:p>
                <a:pPr lvl="1"/>
                <a:r>
                  <a:rPr lang="en-CN" dirty="0"/>
                  <a:t>The second one introduces two new tetraquark states: mass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2327±13±13</m:t>
                    </m:r>
                  </m:oMath>
                </a14:m>
                <a:r>
                  <a:rPr lang="en-CN" dirty="0"/>
                  <a:t> MeV, width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96±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−23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+170</m:t>
                        </m:r>
                      </m:sup>
                    </m:sSubSup>
                  </m:oMath>
                </a14:m>
                <a:r>
                  <a:rPr lang="en-CN" dirty="0"/>
                  <a:t> MeV</a:t>
                </a:r>
              </a:p>
              <a:p>
                <a:r>
                  <a:rPr lang="en-CN" dirty="0"/>
                  <a:t>This analysis sheds new light on this longstanding puzzles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2317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CN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2460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CN" dirty="0"/>
                  <a:t>, also complement those obtained on other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𝑐𝑠</m:t>
                        </m:r>
                      </m:sub>
                    </m:sSub>
                  </m:oMath>
                </a14:m>
                <a:r>
                  <a:rPr lang="en-CN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sub>
                    </m:sSub>
                  </m:oMath>
                </a14:m>
                <a:r>
                  <a:rPr lang="en-CN" dirty="0"/>
                  <a:t> hadrons</a:t>
                </a:r>
              </a:p>
              <a:p>
                <a:endParaRPr lang="en-CN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5D5D8-4A7C-1D0A-97C1-3F00C060C7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77282"/>
                <a:ext cx="10515600" cy="4351338"/>
              </a:xfrm>
              <a:blipFill>
                <a:blip r:embed="rId2"/>
                <a:stretch>
                  <a:fillRect l="-965" t="-262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0BF63-174A-57AC-5888-B0E540387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F4F1-211A-6A41-91BC-900DEC642DC3}" type="datetime1">
              <a:rPr lang="en-US" smtClean="0"/>
              <a:pPr/>
              <a:t>11/11/24</a:t>
            </a:fld>
            <a:endParaRPr lang="en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57A42-8732-AF9B-5B9E-30A780676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CLHEP</a:t>
            </a:r>
            <a:endParaRPr lang="en-C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0A3B0-9CEB-0624-897C-2C5C543B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4CA8C-F815-0048-AB23-C0DC4D8237F4}" type="slidenum">
              <a:rPr lang="en-CN" smtClean="0"/>
              <a:pPr/>
              <a:t>13</a:t>
            </a:fld>
            <a:endParaRPr lang="en-C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D0F978-CC27-897D-3C58-B0C610B45FBF}"/>
              </a:ext>
            </a:extLst>
          </p:cNvPr>
          <p:cNvSpPr txBox="1"/>
          <p:nvPr/>
        </p:nvSpPr>
        <p:spPr>
          <a:xfrm>
            <a:off x="8610600" y="5575972"/>
            <a:ext cx="2093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3200" dirty="0">
                <a:solidFill>
                  <a:srgbClr val="0070C0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462433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C4DC6-2563-375B-7FB5-91181F942A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N" dirty="0"/>
              <a:t>Backup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DF0BC1-63DE-6CB0-568F-68C26382AC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CC7FF-17E5-A049-B3F0-BB5F48D1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0363-E21D-7640-A3CE-DFFD3145CF2C}" type="datetime1">
              <a:rPr lang="en-US" smtClean="0"/>
              <a:t>11/11/24</a:t>
            </a:fld>
            <a:endParaRPr lang="en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E7A12-A720-C1BA-9A48-72248D9F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N"/>
              <a:t>CLHEP</a:t>
            </a:r>
            <a:endParaRPr lang="en-C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AB1A1-14B6-B033-87DC-C87612D78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4CA8C-F815-0048-AB23-C0DC4D8237F4}" type="slidenum">
              <a:rPr lang="en-CN" smtClean="0"/>
              <a:pPr/>
              <a:t>14</a:t>
            </a:fld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232796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FC0D5CD-EFC4-E28C-5314-5CDEC572DB3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CN" dirty="0"/>
                  <a:t>Kinematics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d>
                          <m:d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d>
                      </m:sup>
                    </m:sSup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2460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CN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FC0D5CD-EFC4-E28C-5314-5CDEC572DB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 b="-95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3036EA-B52F-5FB0-CAF2-D36038A8E6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074229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2460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en-CN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endParaRPr lang="en-CN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CN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∗−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2460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en-CN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endParaRPr lang="en-CN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CN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C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3036EA-B52F-5FB0-CAF2-D36038A8E6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074229" cy="4351338"/>
              </a:xfrm>
              <a:blipFill>
                <a:blip r:embed="rId3"/>
                <a:stretch>
                  <a:fillRect l="-1879" t="-174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1C638-47C7-A899-90DA-6463D9096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F4F1-211A-6A41-91BC-900DEC642DC3}" type="datetime1">
              <a:rPr lang="en-US" smtClean="0"/>
              <a:pPr/>
              <a:t>11/11/24</a:t>
            </a:fld>
            <a:endParaRPr lang="en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0E436-100E-EC5D-721C-995F1883A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CLHEP</a:t>
            </a:r>
            <a:endParaRPr lang="en-C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6C3D5-D42C-16A4-6605-EB3C01D46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4CA8C-F815-0048-AB23-C0DC4D8237F4}" type="slidenum">
              <a:rPr lang="en-CN" smtClean="0"/>
              <a:pPr/>
              <a:t>15</a:t>
            </a:fld>
            <a:endParaRPr lang="en-C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760505-2597-C8D6-259D-62D7C84A5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0898" y="1250384"/>
            <a:ext cx="3738331" cy="513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03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94DA049-3896-5DEF-D9E6-28469107BAA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∗−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2460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CN" dirty="0"/>
                  <a:t> data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94DA049-3896-5DEF-D9E6-28469107BA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E1282FC-C3E3-E74D-9000-97CB1144BE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1" y="1518443"/>
            <a:ext cx="7859486" cy="227795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C2C35-2592-C7F7-A9A0-AB505BBDD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F4F1-211A-6A41-91BC-900DEC642DC3}" type="datetime1">
              <a:rPr lang="en-US" smtClean="0"/>
              <a:pPr/>
              <a:t>11/14/24</a:t>
            </a:fld>
            <a:endParaRPr lang="en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3DD92-D25A-9F71-7FB7-30004C466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CLHEP</a:t>
            </a:r>
            <a:endParaRPr lang="en-C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543E2-8E04-4F44-4CB1-7A4360923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4CA8C-F815-0048-AB23-C0DC4D8237F4}" type="slidenum">
              <a:rPr lang="en-CN" smtClean="0"/>
              <a:pPr/>
              <a:t>16</a:t>
            </a:fld>
            <a:endParaRPr lang="en-C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31C6E8-D771-B1C3-97C2-1C475CD73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988936"/>
            <a:ext cx="5344886" cy="200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72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B996FED-155F-4174-CC43-219FCA6AE2E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𝜋𝜋</m:t>
                    </m:r>
                  </m:oMath>
                </a14:m>
                <a:r>
                  <a:rPr lang="en-CN" dirty="0"/>
                  <a:t> K-matrix model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B996FED-155F-4174-CC43-219FCA6AE2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48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5A68E0-FB5A-76DA-177B-19EAD9FCF1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00200"/>
                <a:ext cx="10515600" cy="4746172"/>
              </a:xfrm>
            </p:spPr>
            <p:txBody>
              <a:bodyPr>
                <a:noAutofit/>
              </a:bodyPr>
              <a:lstStyle/>
              <a:p>
                <a:pPr marL="285750" indent="-285750">
                  <a:buClr>
                    <a:srgbClr val="00B050"/>
                  </a:buClr>
                  <a:buFont typeface="Wingdings" pitchFamily="2" charset="2"/>
                  <a:buChar char="n"/>
                </a:pPr>
                <a:r>
                  <a:rPr kumimoji="1" lang="en-US" altLang="zh-CN" sz="2000" b="0" dirty="0"/>
                  <a:t>Total</a:t>
                </a:r>
                <a:r>
                  <a:rPr kumimoji="1" lang="zh-CN" altLang="en-US" sz="2000" b="0" dirty="0"/>
                  <a:t> </a:t>
                </a:r>
                <a:r>
                  <a:rPr kumimoji="1" lang="en-US" altLang="zh-CN" sz="2000" b="0" dirty="0" err="1"/>
                  <a:t>lineshape</a:t>
                </a:r>
                <a:r>
                  <a:rPr kumimoji="1" lang="en-US" altLang="zh-CN" sz="2000" b="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acc>
                                  <m:accPr>
                                    <m:chr m:val="̂"/>
                                    <m:ctrlPr>
                                      <a:rPr kumimoji="1"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</m:acc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d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𝑢𝑣</m:t>
                            </m:r>
                          </m:sub>
                          <m:sup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nary>
                  </m:oMath>
                </a14:m>
                <a:endParaRPr kumimoji="1" lang="en-US" altLang="zh-CN" sz="2000" dirty="0"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rgbClr val="00B050"/>
                  </a:buClr>
                  <a:buFont typeface="Wingdings" pitchFamily="2" charset="2"/>
                  <a:buChar char="n"/>
                </a:pPr>
                <a:r>
                  <a:rPr kumimoji="1" lang="en-US" altLang="zh-CN" sz="2000" dirty="0">
                    <a:cs typeface="Times New Roman" panose="02020603050405020304" pitchFamily="18" charset="0"/>
                  </a:rPr>
                  <a:t>Coupling channels: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𝜋𝜋</m:t>
                    </m:r>
                  </m:oMath>
                </a14:m>
                <a:r>
                  <a:rPr kumimoji="1" lang="en-US" altLang="zh-CN" sz="2000" dirty="0"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acc>
                      <m:accPr>
                        <m:chr m:val="̅"/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acc>
                  </m:oMath>
                </a14:m>
                <a:r>
                  <a:rPr kumimoji="1" lang="en-US" altLang="zh-CN" sz="2000" dirty="0"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kumimoji="1" lang="en-US" altLang="zh-CN" sz="2000" dirty="0"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𝜂𝜂</m:t>
                    </m:r>
                  </m:oMath>
                </a14:m>
                <a:r>
                  <a:rPr kumimoji="1" lang="en-US" altLang="zh-CN" sz="2000" dirty="0"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  <m:sSup>
                      <m:s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kumimoji="1" lang="en-US" altLang="zh-CN" sz="2000" dirty="0"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rgbClr val="00B050"/>
                  </a:buClr>
                  <a:buFont typeface="Wingdings" pitchFamily="2" charset="2"/>
                  <a:buChar char="n"/>
                </a:pPr>
                <a:r>
                  <a:rPr kumimoji="1" lang="en-US" altLang="zh-CN" sz="2000" b="0" dirty="0"/>
                  <a:t>K-matrix: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𝑢𝑣</m:t>
                        </m:r>
                      </m:sub>
                    </m:sSub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f>
                              <m:fPr>
                                <m:ctrlP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kumimoji="1" lang="en-US" altLang="zh-CN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zh-CN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kumimoji="1" lang="en-US" altLang="zh-CN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kumimoji="1" lang="en-US" altLang="zh-CN" sz="20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zh-CN" sz="20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</m:d>
                                  </m:sup>
                                </m:sSubSup>
                                <m:sSubSup>
                                  <m:sSubSupPr>
                                    <m:ctrlPr>
                                      <a:rPr kumimoji="1" lang="en-US" altLang="zh-CN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zh-CN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kumimoji="1" lang="en-US" altLang="zh-CN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kumimoji="1" lang="en-US" altLang="zh-CN" sz="20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zh-CN" sz="20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</m:d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kumimoji="1" lang="en-US" altLang="zh-CN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zh-CN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1" lang="en-US" altLang="zh-CN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sub>
                                  <m:sup>
                                    <m:r>
                                      <a:rPr kumimoji="1" lang="en-US" altLang="zh-CN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kumimoji="1" lang="en-US" altLang="zh-CN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zh-CN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kumimoji="1" lang="en-US" altLang="zh-CN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𝑢𝑣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kumimoji="1" lang="en-US" altLang="zh-CN" sz="2000" b="0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scatt</m:t>
                                </m:r>
                              </m:sup>
                            </m:sSubSup>
                          </m:e>
                        </m:nary>
                        <m:f>
                          <m:f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kumimoji="1" lang="en-US" altLang="zh-CN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zh-CN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kumimoji="1" lang="en-US" altLang="zh-CN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kumimoji="1" lang="en-US" altLang="zh-CN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kumimoji="1" lang="en-US" altLang="zh-CN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zh-CN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kumimoji="1" lang="en-US" altLang="zh-CN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kumimoji="1" lang="en-US" altLang="zh-CN" sz="2000" b="0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scatt</m:t>
                                </m:r>
                              </m:sup>
                            </m:sSubSup>
                          </m:num>
                          <m:den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kumimoji="1" lang="en-US" altLang="zh-CN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zh-CN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kumimoji="1" lang="en-US" altLang="zh-CN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kumimoji="1" lang="en-US" altLang="zh-CN" sz="2000" b="0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scatt</m:t>
                                </m:r>
                              </m:sup>
                            </m:sSubSup>
                          </m:den>
                        </m:f>
                      </m:e>
                    </m:d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cs typeface="Times New Roman" panose="02020603050405020304" pitchFamily="18" charset="0"/>
                  </a:rPr>
                  <a:t> (poles plus slowly varying parts)</a:t>
                </a:r>
              </a:p>
              <a:p>
                <a:pPr marL="285750" indent="-285750">
                  <a:buClr>
                    <a:srgbClr val="00B050"/>
                  </a:buClr>
                  <a:buFont typeface="Wingdings" pitchFamily="2" charset="2"/>
                  <a:buChar char="n"/>
                </a:pPr>
                <a:r>
                  <a:rPr kumimoji="1" lang="en-US" altLang="zh-CN" sz="2000" b="0" dirty="0"/>
                  <a:t>Production vector: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f>
                          <m:f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1" lang="en-US" altLang="zh-CN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kumimoji="1" lang="en-US" altLang="zh-CN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kumimoji="1" lang="en-US" altLang="zh-CN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zh-CN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kumimoji="1" lang="en-US" altLang="zh-CN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kumimoji="1" lang="en-US" altLang="zh-CN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CN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d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kumimoji="1" lang="en-US" altLang="zh-CN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zh-CN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kumimoji="1" lang="en-US" altLang="zh-CN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  <m:sup>
                                <m:r>
                                  <a:rPr kumimoji="1" lang="en-US" altLang="zh-CN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kumimoji="1" lang="en-US" altLang="zh-CN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kumimoji="1" lang="en-US" altLang="zh-CN" sz="20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prod</m:t>
                            </m:r>
                          </m:sup>
                        </m:sSubSup>
                      </m:e>
                    </m:nary>
                    <m:f>
                      <m:f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kumimoji="1" lang="en-US" altLang="zh-CN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zh-CN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kumimoji="1" lang="en-US" altLang="zh-CN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kumimoji="1" lang="en-US" altLang="zh-CN" sz="20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prod</m:t>
                            </m:r>
                          </m:sup>
                        </m:sSubSup>
                      </m:num>
                      <m:den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kumimoji="1" lang="en-US" altLang="zh-CN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kumimoji="1" lang="en-US" altLang="zh-CN" sz="20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prod</m:t>
                            </m:r>
                          </m:sup>
                        </m:sSubSup>
                      </m:den>
                    </m:f>
                  </m:oMath>
                </a14:m>
                <a:endParaRPr kumimoji="1" lang="en-US" altLang="zh-CN" sz="2000" dirty="0"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rgbClr val="00B050"/>
                  </a:buClr>
                  <a:buFont typeface="Wingdings" pitchFamily="2" charset="2"/>
                  <a:buChar char="n"/>
                </a:pPr>
                <a:r>
                  <a:rPr kumimoji="1" lang="en-US" altLang="zh-CN" sz="2000" dirty="0">
                    <a:cs typeface="Times New Roman" panose="02020603050405020304" pitchFamily="18" charset="0"/>
                  </a:rPr>
                  <a:t>PHSP factor</a:t>
                </a:r>
              </a:p>
              <a:p>
                <a:pPr marL="285750" indent="-285750">
                  <a:buClr>
                    <a:srgbClr val="00B050"/>
                  </a:buClr>
                  <a:buFont typeface="Wingdings" pitchFamily="2" charset="2"/>
                  <a:buChar char="n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1"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1"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zh-CN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CN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CN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kumimoji="1" lang="en-US" altLang="zh-CN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sub>
                                        </m:sSub>
                                        <m:r>
                                          <a:rPr kumimoji="1"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kumimoji="1" lang="en-US" altLang="zh-CN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CN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CN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kumimoji="1" lang="en-US" altLang="zh-CN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kumimoji="1"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1"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1"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zh-CN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CN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CN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kumimoji="1" lang="en-US" altLang="zh-CN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sub>
                                        </m:sSub>
                                        <m:r>
                                          <a:rPr kumimoji="1"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kumimoji="1" lang="en-US" altLang="zh-CN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CN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CN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kumimoji="1" lang="en-US" altLang="zh-CN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kumimoji="1"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</m:e>
                        </m:d>
                      </m:e>
                    </m:rad>
                  </m:oMath>
                </a14:m>
                <a:endParaRPr kumimoji="1" lang="en-US" altLang="zh-CN" sz="2000" dirty="0"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rgbClr val="00B050"/>
                  </a:buClr>
                  <a:buFont typeface="Wingdings" pitchFamily="2" charset="2"/>
                  <a:buChar char="n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num>
                      <m:den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zh-CN" sz="2000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f>
                              <m:fPr>
                                <m:ctrlP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</a:rPr>
                                  <m:t>2.8−</m:t>
                                </m:r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num>
                              <m:den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</a:rPr>
                                  <m:t>3.5</m:t>
                                </m:r>
                              </m:den>
                            </m:f>
                          </m:e>
                        </m:func>
                      </m:den>
                    </m:f>
                  </m:oMath>
                </a14:m>
                <a:endParaRPr kumimoji="1" lang="en-US" altLang="zh-CN" sz="2000" dirty="0"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rgbClr val="00B050"/>
                  </a:buClr>
                  <a:buFont typeface="Wingdings" pitchFamily="2" charset="2"/>
                  <a:buChar char="n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&gt;1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  <m:sup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prod</m:t>
                        </m:r>
                      </m:sup>
                    </m:sSubSup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&gt;1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cs typeface="Times New Roman" panose="02020603050405020304" pitchFamily="18" charset="0"/>
                  </a:rPr>
                  <a:t> fixed to 0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5A68E0-FB5A-76DA-177B-19EAD9FCF1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00200"/>
                <a:ext cx="10515600" cy="4746172"/>
              </a:xfrm>
              <a:blipFill>
                <a:blip r:embed="rId3"/>
                <a:stretch>
                  <a:fillRect l="-603" t="-909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7E976-3B56-6648-8B97-94DEA73A1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F4F1-211A-6A41-91BC-900DEC642DC3}" type="datetime1">
              <a:rPr lang="en-US" smtClean="0"/>
              <a:pPr/>
              <a:t>11/11/24</a:t>
            </a:fld>
            <a:endParaRPr lang="en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478CE-A170-55BF-A598-DE5FAF4B2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CLHEP</a:t>
            </a:r>
            <a:endParaRPr lang="en-C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71D47-06DE-807F-7C14-5FB24B27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4CA8C-F815-0048-AB23-C0DC4D8237F4}" type="slidenum">
              <a:rPr lang="en-CN" smtClean="0"/>
              <a:pPr/>
              <a:t>17</a:t>
            </a:fld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678078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F8735-3078-F726-1BD9-53E9FC3A9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N" sz="3600" dirty="0"/>
              <a:t>Model in paper </a:t>
            </a:r>
            <a:r>
              <a:rPr lang="en-US" sz="3600" dirty="0">
                <a:solidFill>
                  <a:srgbClr val="555555"/>
                </a:solidFill>
                <a:latin typeface="Proxima Nova"/>
                <a:hlinkClick r:id="rId2"/>
              </a:rPr>
              <a:t>Commun. Theor. Phys. 75 055203</a:t>
            </a:r>
            <a:endParaRPr lang="en-CN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1F444E-4DD3-A422-EBC6-AAAF3D3E11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461861"/>
              </a:xfrm>
            </p:spPr>
            <p:txBody>
              <a:bodyPr/>
              <a:lstStyle/>
              <a:p>
                <a:r>
                  <a:rPr lang="en-US" dirty="0"/>
                  <a:t>T</a:t>
                </a:r>
                <a:r>
                  <a:rPr lang="en-CN" dirty="0"/>
                  <a:t>wo-dimensional interpolation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CN" dirty="0"/>
                  <a:t> (the helicity angle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𝜋𝜋</m:t>
                        </m:r>
                      </m:e>
                    </m:d>
                  </m:oMath>
                </a14:m>
                <a:r>
                  <a:rPr lang="en-CN" dirty="0"/>
                  <a:t> decay)</a:t>
                </a:r>
              </a:p>
              <a:p>
                <a:r>
                  <a:rPr lang="en-CN" dirty="0"/>
                  <a:t>Different line shapes for different helicity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2460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C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1F444E-4DD3-A422-EBC6-AAAF3D3E11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461861"/>
              </a:xfrm>
              <a:blipFill>
                <a:blip r:embed="rId3"/>
                <a:stretch>
                  <a:fillRect l="-1086" t="-6897" r="-1568" b="-603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BB5FF-5FC8-8952-AB96-6E377FC83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F4F1-211A-6A41-91BC-900DEC642DC3}" type="datetime1">
              <a:rPr lang="en-US" smtClean="0"/>
              <a:pPr/>
              <a:t>11/11/24</a:t>
            </a:fld>
            <a:endParaRPr lang="en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A2E86-5323-3E08-D8ED-0F3CAE09E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CLHEP</a:t>
            </a:r>
            <a:endParaRPr lang="en-C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0E89D-A7CC-8280-DE08-31809E213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4CA8C-F815-0048-AB23-C0DC4D8237F4}" type="slidenum">
              <a:rPr lang="en-CN" smtClean="0"/>
              <a:pPr/>
              <a:t>18</a:t>
            </a:fld>
            <a:endParaRPr lang="en-CN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496C6F-CE9C-0E33-FEFF-C9103ED79BEE}"/>
              </a:ext>
            </a:extLst>
          </p:cNvPr>
          <p:cNvSpPr txBox="1">
            <a:spLocks/>
          </p:cNvSpPr>
          <p:nvPr/>
        </p:nvSpPr>
        <p:spPr>
          <a:xfrm>
            <a:off x="838200" y="32874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/>
              <a:t>Flatte</a:t>
            </a:r>
            <a:r>
              <a:rPr lang="en-US" sz="3600" dirty="0"/>
              <a:t> model</a:t>
            </a:r>
            <a:endParaRPr lang="en-CN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3380932-89DA-C385-9276-AAAF3F8420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310743"/>
                <a:ext cx="10515600" cy="176416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980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𝜋𝜋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𝜋𝜋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𝐾𝐾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𝐾𝐾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𝐾𝐾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CN" dirty="0"/>
              </a:p>
              <a:p>
                <a:r>
                  <a:rPr lang="en-CN" dirty="0"/>
                  <a:t>PHSP factor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±</m:t>
                                    </m:r>
                                  </m:sup>
                                </m:sSup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e>
                    </m:rad>
                  </m:oMath>
                </a14:m>
                <a:r>
                  <a:rPr lang="en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𝐾𝐾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±</m:t>
                                    </m:r>
                                  </m:sup>
                                </m:sSup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e>
                    </m:rad>
                  </m:oMath>
                </a14:m>
                <a:endParaRPr lang="en-CN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3380932-89DA-C385-9276-AAAF3F842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310743"/>
                <a:ext cx="10515600" cy="1764167"/>
              </a:xfrm>
              <a:prstGeom prst="rect">
                <a:avLst/>
              </a:prstGeom>
              <a:blipFill>
                <a:blip r:embed="rId4"/>
                <a:stretch>
                  <a:fillRect l="-965" t="-714" b="-142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835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15499-1BD2-687D-AF49-C48D07BF8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Fit goodness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1FB2A-EF07-87AD-E525-4895E2079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D4935-49C4-8BAE-CB5A-0907E62DE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F4F1-211A-6A41-91BC-900DEC642DC3}" type="datetime1">
              <a:rPr lang="en-US" smtClean="0"/>
              <a:pPr/>
              <a:t>11/11/24</a:t>
            </a:fld>
            <a:endParaRPr lang="en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4139C-1BB1-96A0-37AD-2F14D27A7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CLHEP</a:t>
            </a:r>
            <a:endParaRPr lang="en-C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5A349-4D4F-80EC-6E39-D94F35106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4CA8C-F815-0048-AB23-C0DC4D8237F4}" type="slidenum">
              <a:rPr lang="en-CN" smtClean="0"/>
              <a:pPr/>
              <a:t>19</a:t>
            </a:fld>
            <a:endParaRPr lang="en-C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05D2B0-7AF8-E824-44ED-532D77998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34652"/>
            <a:ext cx="6356933" cy="2466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06334D-A412-4701-55B3-81AAD721B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001294"/>
            <a:ext cx="6356933" cy="246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39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BC3754D-F0E8-8E3A-9135-1864E72DBCB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2317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2460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CN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BC3754D-F0E8-8E3A-9135-1864E72DBC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BCB766-AD66-08CD-5448-67085658BD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7851"/>
                <a:ext cx="10515600" cy="4757765"/>
              </a:xfrm>
            </p:spPr>
            <p:txBody>
              <a:bodyPr>
                <a:noAutofit/>
              </a:bodyPr>
              <a:lstStyle/>
              <a:p>
                <a:r>
                  <a:rPr lang="en-CN" sz="2400" dirty="0">
                    <a:solidFill>
                      <a:schemeClr val="tx1"/>
                    </a:solidFill>
                  </a:rPr>
                  <a:t>20 year-long puzzle</a:t>
                </a:r>
              </a:p>
              <a:p>
                <a:pPr lvl="1"/>
                <a:r>
                  <a:rPr lang="en-US" sz="2000" dirty="0">
                    <a:solidFill>
                      <a:schemeClr val="tx1"/>
                    </a:solidFill>
                  </a:rPr>
                  <a:t>Heavy-light quark system</a:t>
                </a:r>
                <a:r>
                  <a:rPr lang="en-CN" sz="2000" dirty="0">
                    <a:solidFill>
                      <a:schemeClr val="tx1"/>
                    </a:solidFill>
                  </a:rPr>
                  <a:t>? </a:t>
                </a:r>
                <a:r>
                  <a:rPr lang="en-US" sz="2000" b="0" i="0" dirty="0">
                    <a:solidFill>
                      <a:srgbClr val="0070C0"/>
                    </a:solidFill>
                    <a:effectLst/>
                    <a:latin typeface="Proxima Nova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Phys. Rev. D </a:t>
                </a:r>
                <a:r>
                  <a:rPr lang="en-US" sz="2000" b="1" i="0" dirty="0">
                    <a:solidFill>
                      <a:srgbClr val="0070C0"/>
                    </a:solidFill>
                    <a:effectLst/>
                    <a:latin typeface="Proxima Nova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68</a:t>
                </a:r>
                <a:r>
                  <a:rPr lang="en-US" sz="2000" b="0" i="0" dirty="0">
                    <a:solidFill>
                      <a:srgbClr val="0070C0"/>
                    </a:solidFill>
                    <a:effectLst/>
                    <a:latin typeface="Proxima Nova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, 054024</a:t>
                </a:r>
                <a:endParaRPr lang="en-CN" sz="2000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CN" sz="2000" dirty="0">
                    <a:solidFill>
                      <a:schemeClr val="tx1"/>
                    </a:solidFill>
                  </a:rPr>
                  <a:t>Tetraquark? </a:t>
                </a:r>
                <a:r>
                  <a:rPr lang="en-US" sz="2000" b="0" i="0" u="none" strike="noStrike" dirty="0">
                    <a:solidFill>
                      <a:srgbClr val="0070C0"/>
                    </a:solidFill>
                    <a:effectLst/>
                    <a:latin typeface="Helvetica Neue" panose="02000503000000020004" pitchFamily="2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Phys. Lett. B </a:t>
                </a:r>
                <a:r>
                  <a:rPr lang="en-US" sz="2000" b="1" i="0" u="none" strike="noStrike" dirty="0">
                    <a:solidFill>
                      <a:srgbClr val="0070C0"/>
                    </a:solidFill>
                    <a:effectLst/>
                    <a:latin typeface="Helvetica Neue" panose="02000503000000020004" pitchFamily="2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566</a:t>
                </a:r>
                <a:r>
                  <a:rPr lang="en-US" sz="2000" b="0" i="0" u="none" strike="noStrike" dirty="0">
                    <a:solidFill>
                      <a:srgbClr val="0070C0"/>
                    </a:solidFill>
                    <a:effectLst/>
                    <a:latin typeface="Helvetica Neue" panose="02000503000000020004" pitchFamily="2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, 193 (2003)</a:t>
                </a:r>
                <a:endParaRPr lang="en-CN" sz="2000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CN" sz="2000" dirty="0">
                    <a:solidFill>
                      <a:schemeClr val="tx1"/>
                    </a:solidFill>
                  </a:rPr>
                  <a:t>Hadronic molecule? </a:t>
                </a:r>
                <a:r>
                  <a:rPr lang="en-US" sz="2000" b="0" i="0" dirty="0">
                    <a:solidFill>
                      <a:srgbClr val="0070C0"/>
                    </a:solidFill>
                    <a:effectLst/>
                    <a:latin typeface="Proxima Nova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Phys. Rev. D </a:t>
                </a:r>
                <a:r>
                  <a:rPr lang="en-US" sz="2000" b="1" i="0" dirty="0">
                    <a:solidFill>
                      <a:srgbClr val="0070C0"/>
                    </a:solidFill>
                    <a:effectLst/>
                    <a:latin typeface="Proxima Nova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68</a:t>
                </a:r>
                <a:r>
                  <a:rPr lang="en-US" sz="2000" b="0" i="0" dirty="0">
                    <a:solidFill>
                      <a:srgbClr val="0070C0"/>
                    </a:solidFill>
                    <a:effectLst/>
                    <a:latin typeface="Proxima Nova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, 054006</a:t>
                </a:r>
                <a:endParaRPr lang="en-US" sz="2000" b="0" i="0" dirty="0">
                  <a:solidFill>
                    <a:srgbClr val="0070C0"/>
                  </a:solidFill>
                  <a:effectLst/>
                  <a:latin typeface="Proxima Nova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Proxima Nova"/>
                  </a:rPr>
                  <a:t>Width very narrow, low mass</a:t>
                </a:r>
              </a:p>
              <a:p>
                <a:pPr lvl="1"/>
                <a:r>
                  <a:rPr lang="en-US" sz="2000" b="0" i="0" dirty="0">
                    <a:solidFill>
                      <a:schemeClr val="tx1"/>
                    </a:solidFill>
                    <a:effectLst/>
                    <a:latin typeface="Proxima Nova"/>
                  </a:rPr>
                  <a:t>Isospin-violating decay: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d>
                      </m:sup>
                    </m:sSubSup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b="0" i="0" dirty="0">
                    <a:solidFill>
                      <a:schemeClr val="tx1"/>
                    </a:solidFill>
                    <a:effectLst/>
                    <a:latin typeface="Proxima Nova"/>
                  </a:rPr>
                  <a:t> </a:t>
                </a:r>
              </a:p>
              <a:p>
                <a:pPr lvl="1"/>
                <a:r>
                  <a:rPr lang="en-US" sz="2000" dirty="0">
                    <a:solidFill>
                      <a:schemeClr val="tx1"/>
                    </a:solidFill>
                    <a:latin typeface="Proxima Nova"/>
                  </a:rPr>
                  <a:t>Isospin-allowed decay occurs at sizable rate: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0" i="0" dirty="0">
                    <a:solidFill>
                      <a:schemeClr val="tx1"/>
                    </a:solidFill>
                    <a:effectLst/>
                    <a:latin typeface="Proxima Nov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4.3±1.3</m:t>
                        </m:r>
                      </m:e>
                    </m:d>
                    <m:r>
                      <a:rPr lang="en-US" sz="20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sz="2000" b="0" i="0" dirty="0">
                  <a:solidFill>
                    <a:schemeClr val="tx1"/>
                  </a:solidFill>
                  <a:effectLst/>
                  <a:latin typeface="Proxima Nova"/>
                </a:endParaRPr>
              </a:p>
              <a:p>
                <a:r>
                  <a:rPr lang="en-US" sz="2000" b="0" i="0" dirty="0">
                    <a:solidFill>
                      <a:schemeClr val="tx1"/>
                    </a:solidFill>
                    <a:effectLst/>
                    <a:latin typeface="Proxima Nova"/>
                  </a:rPr>
                  <a:t>Double-bump structure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sz="2000" b="0" i="0" dirty="0">
                    <a:solidFill>
                      <a:schemeClr val="tx1"/>
                    </a:solidFill>
                    <a:effectLst/>
                    <a:latin typeface="Proxima Nova"/>
                  </a:rPr>
                  <a:t> </a:t>
                </a:r>
                <a:r>
                  <a:rPr lang="en-US" altLang="zh-CN" sz="2000" b="0" i="0" dirty="0">
                    <a:solidFill>
                      <a:schemeClr val="tx1"/>
                    </a:solidFill>
                    <a:effectLst/>
                    <a:latin typeface="Proxima Nova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2460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b="0" i="0" dirty="0">
                    <a:solidFill>
                      <a:schemeClr val="tx1"/>
                    </a:solidFill>
                    <a:effectLst/>
                    <a:latin typeface="Proxima Nova"/>
                  </a:rPr>
                  <a:t> is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000" b="0" i="0" dirty="0">
                    <a:solidFill>
                      <a:schemeClr val="tx1"/>
                    </a:solidFill>
                    <a:effectLst/>
                    <a:latin typeface="Proxima Nova"/>
                  </a:rPr>
                  <a:t> hadronic molecule</a:t>
                </a:r>
              </a:p>
              <a:p>
                <a:pPr lvl="1"/>
                <a:r>
                  <a:rPr lang="en-US" sz="2000" b="0" i="0" dirty="0" err="1">
                    <a:solidFill>
                      <a:srgbClr val="0070C0"/>
                    </a:solidFill>
                    <a:effectLst/>
                    <a:latin typeface="Proxima Nova"/>
                    <a:hlinkClick r:id="rId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Commun</a:t>
                </a:r>
                <a:r>
                  <a:rPr lang="en-US" sz="2000" b="0" i="0" dirty="0">
                    <a:solidFill>
                      <a:srgbClr val="0070C0"/>
                    </a:solidFill>
                    <a:effectLst/>
                    <a:latin typeface="Proxima Nova"/>
                    <a:hlinkClick r:id="rId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. </a:t>
                </a:r>
                <a:r>
                  <a:rPr lang="en-US" sz="2000" b="0" i="0" dirty="0" err="1">
                    <a:solidFill>
                      <a:srgbClr val="0070C0"/>
                    </a:solidFill>
                    <a:effectLst/>
                    <a:latin typeface="Proxima Nova"/>
                    <a:hlinkClick r:id="rId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Theor</a:t>
                </a:r>
                <a:r>
                  <a:rPr lang="en-US" sz="2000" b="0" i="0" dirty="0">
                    <a:solidFill>
                      <a:srgbClr val="0070C0"/>
                    </a:solidFill>
                    <a:effectLst/>
                    <a:latin typeface="Proxima Nova"/>
                    <a:hlinkClick r:id="rId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. Phys. </a:t>
                </a:r>
                <a:r>
                  <a:rPr lang="en-US" sz="2000" b="1" i="0" dirty="0">
                    <a:solidFill>
                      <a:srgbClr val="0070C0"/>
                    </a:solidFill>
                    <a:effectLst/>
                    <a:latin typeface="Proxima Nova"/>
                    <a:hlinkClick r:id="rId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75 </a:t>
                </a:r>
                <a:r>
                  <a:rPr lang="en-US" sz="2000" dirty="0">
                    <a:solidFill>
                      <a:srgbClr val="0070C0"/>
                    </a:solidFill>
                    <a:effectLst/>
                    <a:latin typeface="Proxima Nova"/>
                    <a:hlinkClick r:id="rId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(2023) 055203</a:t>
                </a:r>
                <a:endParaRPr lang="en-US" sz="2000" dirty="0">
                  <a:solidFill>
                    <a:srgbClr val="0070C0"/>
                  </a:solidFill>
                  <a:effectLst/>
                  <a:latin typeface="Proxima Nova"/>
                </a:endParaRPr>
              </a:p>
              <a:p>
                <a:r>
                  <a:rPr lang="en-US" sz="2000" b="0" i="0" dirty="0">
                    <a:solidFill>
                      <a:schemeClr val="tx1"/>
                    </a:solidFill>
                    <a:effectLst/>
                    <a:latin typeface="Proxima Nova"/>
                  </a:rPr>
                  <a:t>The </a:t>
                </a:r>
                <a:r>
                  <a:rPr lang="en-US" sz="2000" b="0" i="0" dirty="0" err="1">
                    <a:solidFill>
                      <a:schemeClr val="tx1"/>
                    </a:solidFill>
                    <a:effectLst/>
                    <a:latin typeface="Proxima Nova"/>
                  </a:rPr>
                  <a:t>multiplet</a:t>
                </a:r>
                <a:r>
                  <a:rPr lang="en-US" sz="2000" dirty="0">
                    <a:solidFill>
                      <a:schemeClr val="tx1"/>
                    </a:solidFill>
                    <a:latin typeface="Proxima Nova"/>
                  </a:rPr>
                  <a:t> including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sub>
                    </m:sSub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2900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p>
                  </m:oMath>
                </a14:m>
                <a:r>
                  <a:rPr lang="en-US" sz="2000" b="0" i="0" dirty="0">
                    <a:solidFill>
                      <a:schemeClr val="tx1"/>
                    </a:solidFill>
                    <a:effectLst/>
                    <a:latin typeface="Proxima Nova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sub>
                    </m:sSub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2900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b="0" i="0" dirty="0">
                    <a:solidFill>
                      <a:schemeClr val="tx1"/>
                    </a:solidFill>
                    <a:effectLst/>
                    <a:latin typeface="Proxima Nova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𝑐𝑠</m:t>
                        </m:r>
                      </m:sub>
                    </m:sSub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2900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Proxima Nova"/>
                  </a:rPr>
                  <a:t> could be the radial excitation of a lighter </a:t>
                </a:r>
                <a:r>
                  <a:rPr lang="en-US" sz="2000" dirty="0" err="1">
                    <a:solidFill>
                      <a:schemeClr val="tx1"/>
                    </a:solidFill>
                    <a:latin typeface="Proxima Nova"/>
                  </a:rPr>
                  <a:t>multiplet</a:t>
                </a:r>
                <a:r>
                  <a:rPr lang="en-US" sz="2000" dirty="0">
                    <a:solidFill>
                      <a:schemeClr val="tx1"/>
                    </a:solidFill>
                    <a:latin typeface="Proxima Nova"/>
                  </a:rPr>
                  <a:t> containing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2317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CN" sz="2000" dirty="0">
                    <a:solidFill>
                      <a:schemeClr val="tx1"/>
                    </a:solidFill>
                  </a:rPr>
                  <a:t> state</a:t>
                </a:r>
              </a:p>
              <a:p>
                <a:pPr lvl="1"/>
                <a:r>
                  <a:rPr lang="en-US" sz="2000" b="0" i="0" dirty="0">
                    <a:solidFill>
                      <a:srgbClr val="0070C0"/>
                    </a:solidFill>
                    <a:effectLst/>
                    <a:latin typeface="Proxima Nova"/>
                    <a:hlinkClick r:id="rId7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Phys. Rev. D </a:t>
                </a:r>
                <a:r>
                  <a:rPr lang="en-US" sz="2000" b="1" i="0" dirty="0">
                    <a:solidFill>
                      <a:srgbClr val="0070C0"/>
                    </a:solidFill>
                    <a:effectLst/>
                    <a:latin typeface="Proxima Nova"/>
                    <a:hlinkClick r:id="rId7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110</a:t>
                </a:r>
                <a:r>
                  <a:rPr lang="en-US" sz="2000" b="0" i="0" dirty="0">
                    <a:solidFill>
                      <a:srgbClr val="0070C0"/>
                    </a:solidFill>
                    <a:effectLst/>
                    <a:latin typeface="Proxima Nova"/>
                    <a:hlinkClick r:id="rId7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, 034014</a:t>
                </a:r>
                <a:endParaRPr lang="en-US" sz="2000" b="0" i="0" dirty="0">
                  <a:solidFill>
                    <a:srgbClr val="0070C0"/>
                  </a:solidFill>
                  <a:effectLst/>
                  <a:latin typeface="Proxima Nova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Proxima Nova"/>
                  </a:rPr>
                  <a:t>Not clear whether there exists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b="0" i="0" dirty="0">
                    <a:solidFill>
                      <a:schemeClr val="tx1"/>
                    </a:solidFill>
                    <a:effectLst/>
                    <a:latin typeface="Proxima Nova"/>
                  </a:rPr>
                  <a:t> state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2317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CN" sz="2000" dirty="0">
                  <a:solidFill>
                    <a:schemeClr val="tx1"/>
                  </a:solidFill>
                </a:endParaRPr>
              </a:p>
              <a:p>
                <a:endParaRPr lang="en-CN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BCB766-AD66-08CD-5448-67085658BD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7851"/>
                <a:ext cx="10515600" cy="4757765"/>
              </a:xfrm>
              <a:blipFill>
                <a:blip r:embed="rId8"/>
                <a:stretch>
                  <a:fillRect l="-844" t="-1596" b="-133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00BE7-39F5-871F-F0C4-367817AB1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F4F1-211A-6A41-91BC-900DEC642DC3}" type="datetime1">
              <a:rPr lang="en-US" smtClean="0"/>
              <a:t>11/11/24</a:t>
            </a:fld>
            <a:endParaRPr lang="en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BE870-B1A4-B675-8626-51AAE4460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CLHEP</a:t>
            </a:r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46D3D-DEE5-622E-1971-9D8709961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4CA8C-F815-0048-AB23-C0DC4D8237F4}" type="slidenum">
              <a:rPr lang="en-CN" smtClean="0"/>
              <a:t>2</a:t>
            </a:fld>
            <a:endParaRPr lang="en-CN"/>
          </a:p>
        </p:txBody>
      </p:sp>
      <p:cxnSp>
        <p:nvCxnSpPr>
          <p:cNvPr id="7" name="直线箭头连接符 7">
            <a:extLst>
              <a:ext uri="{FF2B5EF4-FFF2-40B4-BE49-F238E27FC236}">
                <a16:creationId xmlns:a16="http://schemas.microsoft.com/office/drawing/2014/main" id="{62928133-D69E-934F-CB29-2E32CA72876A}"/>
              </a:ext>
            </a:extLst>
          </p:cNvPr>
          <p:cNvCxnSpPr/>
          <p:nvPr/>
        </p:nvCxnSpPr>
        <p:spPr>
          <a:xfrm flipV="1">
            <a:off x="8724188" y="870398"/>
            <a:ext cx="0" cy="74543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8">
            <a:extLst>
              <a:ext uri="{FF2B5EF4-FFF2-40B4-BE49-F238E27FC236}">
                <a16:creationId xmlns:a16="http://schemas.microsoft.com/office/drawing/2014/main" id="{D96DA943-25AE-E789-F528-BC75E6012AC0}"/>
              </a:ext>
            </a:extLst>
          </p:cNvPr>
          <p:cNvSpPr/>
          <p:nvPr/>
        </p:nvSpPr>
        <p:spPr>
          <a:xfrm>
            <a:off x="8057673" y="550333"/>
            <a:ext cx="2840223" cy="132556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椭圆 14">
            <a:extLst>
              <a:ext uri="{FF2B5EF4-FFF2-40B4-BE49-F238E27FC236}">
                <a16:creationId xmlns:a16="http://schemas.microsoft.com/office/drawing/2014/main" id="{38132EDD-50CE-3169-CB4B-C79ECDB311FD}"/>
              </a:ext>
            </a:extLst>
          </p:cNvPr>
          <p:cNvSpPr/>
          <p:nvPr/>
        </p:nvSpPr>
        <p:spPr>
          <a:xfrm>
            <a:off x="10064313" y="880337"/>
            <a:ext cx="180000" cy="180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0" name="直线连接符 19">
            <a:extLst>
              <a:ext uri="{FF2B5EF4-FFF2-40B4-BE49-F238E27FC236}">
                <a16:creationId xmlns:a16="http://schemas.microsoft.com/office/drawing/2014/main" id="{17AD3CA1-DB6D-86B8-6B81-A41351F3B981}"/>
              </a:ext>
            </a:extLst>
          </p:cNvPr>
          <p:cNvCxnSpPr>
            <a:cxnSpLocks/>
          </p:cNvCxnSpPr>
          <p:nvPr/>
        </p:nvCxnSpPr>
        <p:spPr>
          <a:xfrm flipV="1">
            <a:off x="8873275" y="959850"/>
            <a:ext cx="1191038" cy="26835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20">
                <a:extLst>
                  <a:ext uri="{FF2B5EF4-FFF2-40B4-BE49-F238E27FC236}">
                    <a16:creationId xmlns:a16="http://schemas.microsoft.com/office/drawing/2014/main" id="{3207239B-E557-B8AF-378C-9CBD6B2C2CBD}"/>
                  </a:ext>
                </a:extLst>
              </p:cNvPr>
              <p:cNvSpPr txBox="1"/>
              <p:nvPr/>
            </p:nvSpPr>
            <p:spPr>
              <a:xfrm>
                <a:off x="9245992" y="1140499"/>
                <a:ext cx="357809" cy="402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en-US" altLang="zh-CN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accPr>
                      <m:e>
                        <m:r>
                          <a:rPr kumimoji="1" lang="en-US" altLang="zh-CN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𝑳</m:t>
                        </m:r>
                      </m:e>
                    </m:acc>
                  </m:oMath>
                </a14:m>
                <a:r>
                  <a:rPr kumimoji="1" lang="en-US" altLang="zh-CN" b="1" dirty="0">
                    <a:solidFill>
                      <a:srgbClr val="00B05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文本框 20">
                <a:extLst>
                  <a:ext uri="{FF2B5EF4-FFF2-40B4-BE49-F238E27FC236}">
                    <a16:creationId xmlns:a16="http://schemas.microsoft.com/office/drawing/2014/main" id="{3207239B-E557-B8AF-378C-9CBD6B2C2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5992" y="1140499"/>
                <a:ext cx="357809" cy="4029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23">
                <a:extLst>
                  <a:ext uri="{FF2B5EF4-FFF2-40B4-BE49-F238E27FC236}">
                    <a16:creationId xmlns:a16="http://schemas.microsoft.com/office/drawing/2014/main" id="{16D112F8-4E43-C709-7FBB-468CBFCD4681}"/>
                  </a:ext>
                </a:extLst>
              </p:cNvPr>
              <p:cNvSpPr txBox="1"/>
              <p:nvPr/>
            </p:nvSpPr>
            <p:spPr>
              <a:xfrm>
                <a:off x="8108313" y="1202711"/>
                <a:ext cx="626165" cy="3903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1"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  <m:t>𝒔</m:t>
                              </m:r>
                            </m:e>
                          </m:acc>
                        </m:e>
                        <m:sub>
                          <m:r>
                            <a:rPr kumimoji="1"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  <m:t>𝑸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本框 23">
                <a:extLst>
                  <a:ext uri="{FF2B5EF4-FFF2-40B4-BE49-F238E27FC236}">
                    <a16:creationId xmlns:a16="http://schemas.microsoft.com/office/drawing/2014/main" id="{16D112F8-4E43-C709-7FBB-468CBFCD4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8313" y="1202711"/>
                <a:ext cx="626165" cy="390363"/>
              </a:xfrm>
              <a:prstGeom prst="rect">
                <a:avLst/>
              </a:prstGeom>
              <a:blipFill>
                <a:blip r:embed="rId10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24">
                <a:extLst>
                  <a:ext uri="{FF2B5EF4-FFF2-40B4-BE49-F238E27FC236}">
                    <a16:creationId xmlns:a16="http://schemas.microsoft.com/office/drawing/2014/main" id="{EBDC1FE5-6705-76B4-BDC0-52DAD0D0CB14}"/>
                  </a:ext>
                </a:extLst>
              </p:cNvPr>
              <p:cNvSpPr txBox="1"/>
              <p:nvPr/>
            </p:nvSpPr>
            <p:spPr>
              <a:xfrm>
                <a:off x="10187785" y="1098998"/>
                <a:ext cx="422413" cy="3943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kumimoji="1" lang="en-US" altLang="zh-CN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accPr>
                          <m:e>
                            <m:r>
                              <a:rPr kumimoji="1" lang="en-US" altLang="zh-CN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𝒔</m:t>
                            </m:r>
                          </m:e>
                        </m:acc>
                      </m:e>
                      <m:sub>
                        <m:r>
                          <a:rPr kumimoji="1" lang="en-US" altLang="zh-CN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𝒒</m:t>
                        </m:r>
                      </m:sub>
                    </m:sSub>
                  </m:oMath>
                </a14:m>
                <a:r>
                  <a:rPr kumimoji="1" lang="en-US" altLang="zh-CN" b="1" dirty="0">
                    <a:solidFill>
                      <a:srgbClr val="0070C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3" name="文本框 24">
                <a:extLst>
                  <a:ext uri="{FF2B5EF4-FFF2-40B4-BE49-F238E27FC236}">
                    <a16:creationId xmlns:a16="http://schemas.microsoft.com/office/drawing/2014/main" id="{EBDC1FE5-6705-76B4-BDC0-52DAD0D0C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7785" y="1098998"/>
                <a:ext cx="422413" cy="394339"/>
              </a:xfrm>
              <a:prstGeom prst="rect">
                <a:avLst/>
              </a:prstGeom>
              <a:blipFill>
                <a:blip r:embed="rId11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椭圆 6">
            <a:extLst>
              <a:ext uri="{FF2B5EF4-FFF2-40B4-BE49-F238E27FC236}">
                <a16:creationId xmlns:a16="http://schemas.microsoft.com/office/drawing/2014/main" id="{29E371A5-51FA-E82F-CE3E-8808238D6837}"/>
              </a:ext>
            </a:extLst>
          </p:cNvPr>
          <p:cNvSpPr/>
          <p:nvPr/>
        </p:nvSpPr>
        <p:spPr>
          <a:xfrm>
            <a:off x="8585040" y="1090000"/>
            <a:ext cx="288235" cy="2981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5" name="直线箭头连接符 10">
            <a:extLst>
              <a:ext uri="{FF2B5EF4-FFF2-40B4-BE49-F238E27FC236}">
                <a16:creationId xmlns:a16="http://schemas.microsoft.com/office/drawing/2014/main" id="{149F577F-0A0F-85B1-89F6-AD608D3EA8B7}"/>
              </a:ext>
            </a:extLst>
          </p:cNvPr>
          <p:cNvCxnSpPr>
            <a:cxnSpLocks/>
          </p:cNvCxnSpPr>
          <p:nvPr/>
        </p:nvCxnSpPr>
        <p:spPr>
          <a:xfrm flipV="1">
            <a:off x="10158736" y="717282"/>
            <a:ext cx="0" cy="472109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16BF5293-C463-BC67-8F27-5ADE4C189B0E}"/>
              </a:ext>
            </a:extLst>
          </p:cNvPr>
          <p:cNvSpPr/>
          <p:nvPr/>
        </p:nvSpPr>
        <p:spPr>
          <a:xfrm>
            <a:off x="9465412" y="2038951"/>
            <a:ext cx="1386648" cy="138220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5F81046-A794-A2B7-6BCE-304AD5168CAE}"/>
                  </a:ext>
                </a:extLst>
              </p:cNvPr>
              <p:cNvSpPr/>
              <p:nvPr/>
            </p:nvSpPr>
            <p:spPr>
              <a:xfrm>
                <a:off x="9633437" y="2247221"/>
                <a:ext cx="489857" cy="48423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5F81046-A794-A2B7-6BCE-304AD5168C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3437" y="2247221"/>
                <a:ext cx="489857" cy="484234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4F68716-7898-054A-7E99-168EA8E306E9}"/>
                  </a:ext>
                </a:extLst>
              </p:cNvPr>
              <p:cNvSpPr/>
              <p:nvPr/>
            </p:nvSpPr>
            <p:spPr>
              <a:xfrm>
                <a:off x="10187802" y="2247221"/>
                <a:ext cx="489857" cy="48423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4F68716-7898-054A-7E99-168EA8E306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7802" y="2247221"/>
                <a:ext cx="489857" cy="484234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4A1A7C4-20D1-1441-72A5-7B0A10137705}"/>
                  </a:ext>
                </a:extLst>
              </p:cNvPr>
              <p:cNvSpPr/>
              <p:nvPr/>
            </p:nvSpPr>
            <p:spPr>
              <a:xfrm>
                <a:off x="9655136" y="2766466"/>
                <a:ext cx="489857" cy="48423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4A1A7C4-20D1-1441-72A5-7B0A101377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5136" y="2766466"/>
                <a:ext cx="489857" cy="484234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D975CE6-8C22-A410-302C-98DF8BD32C90}"/>
                  </a:ext>
                </a:extLst>
              </p:cNvPr>
              <p:cNvSpPr/>
              <p:nvPr/>
            </p:nvSpPr>
            <p:spPr>
              <a:xfrm>
                <a:off x="10209501" y="2766466"/>
                <a:ext cx="489857" cy="48423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D975CE6-8C22-A410-302C-98DF8BD32C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9501" y="2766466"/>
                <a:ext cx="489857" cy="484234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3281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34BDD0-E7D8-E126-6442-F0ACFC8F6BF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2460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CN" dirty="0"/>
                  <a:t> in </a:t>
                </a:r>
                <a14:m>
                  <m:oMath xmlns:m="http://schemas.openxmlformats.org/officeDocument/2006/math">
                    <m:r>
                      <a:rPr lang="en-CN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CN" dirty="0"/>
                  <a:t> decays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34BDD0-E7D8-E126-6442-F0ACFC8F6B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683660-1F37-8E64-7E28-BD444378BF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52235" y="1690688"/>
                <a:ext cx="10515600" cy="4351338"/>
              </a:xfrm>
            </p:spPr>
            <p:txBody>
              <a:bodyPr/>
              <a:lstStyle/>
              <a:p>
                <a:r>
                  <a:rPr lang="en-CN" sz="2800" dirty="0"/>
                  <a:t>LHCb data 9.0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fb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CN" dirty="0"/>
                  <a:t> </a:t>
                </a:r>
              </a:p>
              <a:p>
                <a:pPr lvl="1"/>
                <a:r>
                  <a:rPr lang="en-US" dirty="0">
                    <a:hlinkClick r:id="rId3"/>
                  </a:rPr>
                  <a:t>https://arxiv.org/abs/2411.03399</a:t>
                </a:r>
                <a:endParaRPr lang="en-CN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2460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CN" sz="24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2460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CN" sz="2400" dirty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2460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CN" sz="2400" dirty="0"/>
              </a:p>
              <a:p>
                <a:r>
                  <a:rPr lang="en-CN" sz="2400" dirty="0"/>
                  <a:t>Clear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2460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CN" sz="2400" dirty="0"/>
                  <a:t> signal, small contribution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2536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CN" sz="2400" dirty="0"/>
              </a:p>
              <a:p>
                <a:r>
                  <a:rPr lang="en-CN" sz="2400" dirty="0"/>
                  <a:t>High purity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683660-1F37-8E64-7E28-BD444378BF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2235" y="1690688"/>
                <a:ext cx="10515600" cy="4351338"/>
              </a:xfrm>
              <a:blipFill>
                <a:blip r:embed="rId4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D4709-D02A-E4C5-2AEE-8AAE1E959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F4F1-211A-6A41-91BC-900DEC642DC3}" type="datetime1">
              <a:rPr lang="en-US" smtClean="0"/>
              <a:t>11/11/24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216DA-6D07-E91D-2C05-C06A1C862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CLHEP</a:t>
            </a:r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974A7-B301-247E-C1A1-5C0BD6793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4CA8C-F815-0048-AB23-C0DC4D8237F4}" type="slidenum">
              <a:rPr lang="en-CN" smtClean="0"/>
              <a:t>3</a:t>
            </a:fld>
            <a:endParaRPr lang="en-C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EC813C-597C-9149-4979-A5B05D1F49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698" y="3579587"/>
            <a:ext cx="3645797" cy="25973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C444D1-287D-88D4-5E06-F862A3B65A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9495" y="3579587"/>
            <a:ext cx="3645797" cy="25973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87ADAD-26BD-416E-BC0B-A4D589A341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2507" y="3579587"/>
            <a:ext cx="3645799" cy="259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024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06640-F374-45A0-ECE8-85E8AA2B6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Data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EF73E6-AE15-DB22-1E4F-F6D91C0C1D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5795" y="1477680"/>
                <a:ext cx="5730027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Data c</a:t>
                </a:r>
                <a:r>
                  <a:rPr lang="en-CN" sz="2400" dirty="0"/>
                  <a:t>lusters in three phsp regions</a:t>
                </a:r>
              </a:p>
              <a:p>
                <a:pPr lvl="1"/>
                <a:r>
                  <a:rPr lang="en-CN" sz="2000" dirty="0"/>
                  <a:t>Double-peak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CN" sz="2000" dirty="0"/>
              </a:p>
              <a:p>
                <a:pPr lvl="1"/>
                <a:r>
                  <a:rPr lang="en-CN" sz="2000" dirty="0"/>
                  <a:t>Concave structure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CN" sz="2000" dirty="0"/>
              </a:p>
              <a:p>
                <a:pPr marL="0" indent="0">
                  <a:buNone/>
                </a:pPr>
                <a:endParaRPr lang="en-CN" sz="2400" dirty="0"/>
              </a:p>
              <a:p>
                <a:r>
                  <a:rPr lang="en-CN" sz="2400" dirty="0"/>
                  <a:t>Amplitude fit</a:t>
                </a:r>
              </a:p>
              <a:p>
                <a:pPr lvl="1"/>
                <a:r>
                  <a:rPr lang="en-CN" sz="2000" dirty="0"/>
                  <a:t>Simultaneous fit among three channels</a:t>
                </a:r>
              </a:p>
              <a:p>
                <a:pPr lvl="1"/>
                <a:r>
                  <a:rPr lang="en-CN" sz="2000" dirty="0"/>
                  <a:t>Four additional parameters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2460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CN" sz="2000" dirty="0"/>
              </a:p>
              <a:p>
                <a:pPr lvl="1"/>
                <a:r>
                  <a:rPr lang="en-CN" sz="2000" dirty="0"/>
                  <a:t>Isobar approach</a:t>
                </a:r>
              </a:p>
              <a:p>
                <a:pPr lvl="1"/>
                <a:r>
                  <a:rPr lang="en-CN" sz="2000" dirty="0"/>
                  <a:t>TF-PWA software </a:t>
                </a:r>
                <a:r>
                  <a:rPr lang="en-CN" sz="2400" dirty="0">
                    <a:hlinkClick r:id="rId2"/>
                  </a:rPr>
                  <a:t>link</a:t>
                </a:r>
                <a:endParaRPr lang="en-CN" sz="2000" dirty="0"/>
              </a:p>
              <a:p>
                <a:pPr lvl="1"/>
                <a:endParaRPr lang="en-CN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EF73E6-AE15-DB22-1E4F-F6D91C0C1D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795" y="1477680"/>
                <a:ext cx="5730027" cy="4351338"/>
              </a:xfrm>
              <a:blipFill>
                <a:blip r:embed="rId3"/>
                <a:stretch>
                  <a:fillRect l="-1549" t="-204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61B2A-65B2-AC25-70E9-5D084A7A9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F4F1-211A-6A41-91BC-900DEC642DC3}" type="datetime1">
              <a:rPr lang="en-US" smtClean="0"/>
              <a:t>11/11/24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18F7C-EE9C-078A-7DA5-B42314A11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CLHEP</a:t>
            </a:r>
            <a:endParaRPr lang="en-C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6422E-91EE-4B1A-33E9-20F6C6FFE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4CA8C-F815-0048-AB23-C0DC4D8237F4}" type="slidenum">
              <a:rPr lang="en-CN" smtClean="0"/>
              <a:t>4</a:t>
            </a:fld>
            <a:endParaRPr lang="en-C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2C550A-8124-0B51-C4BE-5631E738A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143" y="1027906"/>
            <a:ext cx="2895600" cy="253029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95E4AF8-4182-144F-08BE-67D09A74F3C4}"/>
              </a:ext>
            </a:extLst>
          </p:cNvPr>
          <p:cNvSpPr/>
          <p:nvPr/>
        </p:nvSpPr>
        <p:spPr>
          <a:xfrm rot="2386509">
            <a:off x="7173529" y="1412439"/>
            <a:ext cx="631855" cy="110961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D07CCD6-A81F-6639-6825-C3647B31F3E8}"/>
              </a:ext>
            </a:extLst>
          </p:cNvPr>
          <p:cNvSpPr/>
          <p:nvPr/>
        </p:nvSpPr>
        <p:spPr>
          <a:xfrm rot="19230131">
            <a:off x="8254522" y="1383347"/>
            <a:ext cx="631854" cy="113959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C8059E3-9E0F-31FD-F720-C6EC63013FE9}"/>
              </a:ext>
            </a:extLst>
          </p:cNvPr>
          <p:cNvSpPr/>
          <p:nvPr/>
        </p:nvSpPr>
        <p:spPr>
          <a:xfrm rot="16200000">
            <a:off x="7842291" y="2020032"/>
            <a:ext cx="517149" cy="152641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A67185-6321-48E2-7A01-9823443FA5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8143" y="3558199"/>
            <a:ext cx="2895600" cy="25302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A3F7DE-238D-D1C2-82A8-34C10FEB1F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0036" y="1161807"/>
            <a:ext cx="2895598" cy="25302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D8EF0D-DC40-99DC-7F25-CBF482595B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0034" y="3692099"/>
            <a:ext cx="2895599" cy="248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1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C5901-6308-490B-D25E-972A15705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Amplitude fit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C3791D-DAF7-FFB8-E3E2-52B0A073FD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c</a:t>
                </a:r>
                <a:r>
                  <a:rPr lang="en-CN" sz="2400" dirty="0"/>
                  <a:t>fit method</a:t>
                </a:r>
              </a:p>
              <a:p>
                <a:r>
                  <a:rPr lang="en-CN" sz="2400" dirty="0"/>
                  <a:t>Model signal and background contribution (extract distribution from candidates in sideband region)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data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sig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𝒫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sig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𝜉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;</m:t>
                                        </m:r>
                                      </m:sub>
                                    </m:sSub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+(1−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sig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𝒫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bkg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𝜉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;</m:t>
                                        </m:r>
                                      </m:sub>
                                    </m:sSub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CN" sz="24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sig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𝜉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;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nary>
                          <m:naryPr>
                            <m:subHide m:val="on"/>
                            <m:sup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𝜉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;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b="0" i="0" smtClean="0">
                                            <a:latin typeface="Cambria Math" panose="02040503050406030204" pitchFamily="18" charset="0"/>
                                          </a:rPr>
                                          <m:t>Λ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</m:nary>
                      </m:den>
                    </m:f>
                  </m:oMath>
                </a14:m>
                <a:endParaRPr lang="en-US" sz="2000" b="0" dirty="0"/>
              </a:p>
              <a:p>
                <a:r>
                  <a:rPr lang="en-CN" sz="2400" dirty="0"/>
                  <a:t>Fit fraction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subHide m:val="on"/>
                            <m:sup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𝜉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;</m:t>
                                        </m:r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 b="0" i="0" smtClean="0">
                                                <a:latin typeface="Cambria Math" panose="02040503050406030204" pitchFamily="18" charset="0"/>
                                              </a:rPr>
                                              <m:t>Λ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</m:nary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num>
                      <m:den>
                        <m:nary>
                          <m:naryPr>
                            <m:subHide m:val="on"/>
                            <m:sup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𝜉</m:t>
                                            </m:r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;</m:t>
                                            </m:r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2000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Λ</m:t>
                                                </m:r>
                                              </m:e>
                                            </m:acc>
                                          </m:e>
                                        </m:d>
                                      </m:e>
                                    </m:nary>
                                  </m:e>
                                </m:d>
                              </m:e>
                              <m:sup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</m:nary>
                      </m:den>
                    </m:f>
                  </m:oMath>
                </a14:m>
                <a:endParaRPr lang="en-CN" sz="2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subHide m:val="on"/>
                            <m:sup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ℛ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𝜉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;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Λ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</m:nary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num>
                      <m:den>
                        <m:nary>
                          <m:naryPr>
                            <m:subHide m:val="on"/>
                            <m:sup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𝜉</m:t>
                                            </m:r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;</m:t>
                                            </m:r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2000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Λ</m:t>
                                                </m:r>
                                              </m:e>
                                            </m:acc>
                                          </m:e>
                                        </m:d>
                                      </m:e>
                                    </m:nary>
                                  </m:e>
                                </m:d>
                              </m:e>
                              <m:sup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</m:nary>
                      </m:den>
                    </m:f>
                  </m:oMath>
                </a14:m>
                <a:endParaRPr lang="en-CN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C3791D-DAF7-FFB8-E3E2-52B0A073F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2035" b="-872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A8D9A-76AD-BE77-ECAD-80B5E11AD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F4F1-211A-6A41-91BC-900DEC642DC3}" type="datetime1">
              <a:rPr lang="en-US" smtClean="0"/>
              <a:pPr/>
              <a:t>11/11/24</a:t>
            </a:fld>
            <a:endParaRPr lang="en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A055E-3F52-56E1-C584-BEC778286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CLHEP</a:t>
            </a:r>
            <a:endParaRPr lang="en-C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8D3B1-0BD8-63C1-157E-3DCC979BD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4CA8C-F815-0048-AB23-C0DC4D8237F4}" type="slidenum">
              <a:rPr lang="en-CN" smtClean="0"/>
              <a:pPr/>
              <a:t>5</a:t>
            </a:fld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716170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75153-2DDD-EC47-BC84-F94F7C03B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Na</a:t>
            </a:r>
            <a:r>
              <a:rPr lang="en-US" dirty="0" err="1"/>
              <a:t>ï</a:t>
            </a:r>
            <a:r>
              <a:rPr lang="en-CN" dirty="0"/>
              <a:t>ve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BB944-7535-0802-BE47-42E14FAFF2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68829"/>
                <a:ext cx="10515600" cy="4351338"/>
              </a:xfrm>
            </p:spPr>
            <p:txBody>
              <a:bodyPr/>
              <a:lstStyle/>
              <a:p>
                <a:r>
                  <a:rPr lang="en-CN" sz="2400" dirty="0"/>
                  <a:t>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500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980</m:t>
                        </m:r>
                      </m:e>
                    </m:d>
                  </m:oMath>
                </a14:m>
                <a:r>
                  <a:rPr lang="en-CN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𝜋𝜋</m:t>
                    </m:r>
                  </m:oMath>
                </a14:m>
                <a:r>
                  <a:rPr lang="en-CN" sz="2400" dirty="0"/>
                  <a:t> K-matrix model cannot describe well </a:t>
                </a:r>
              </a:p>
              <a:p>
                <a:pPr lvl="1"/>
                <a:r>
                  <a:rPr lang="en-CN" sz="2000" dirty="0"/>
                  <a:t>Especially the data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𝜋𝜋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&gt;390</m:t>
                    </m:r>
                  </m:oMath>
                </a14:m>
                <a:r>
                  <a:rPr lang="en-CN" sz="2000" dirty="0"/>
                  <a:t> MeV</a:t>
                </a:r>
              </a:p>
              <a:p>
                <a:r>
                  <a:rPr lang="en-CN" sz="2400" dirty="0"/>
                  <a:t>The model in paper </a:t>
                </a:r>
                <a:r>
                  <a:rPr lang="en-US" sz="2400" dirty="0">
                    <a:solidFill>
                      <a:srgbClr val="555555"/>
                    </a:solidFill>
                    <a:latin typeface="Proxima Nova"/>
                    <a:hlinkClick r:id="rId2"/>
                  </a:rPr>
                  <a:t>Commun. Theor. Phys. 75 055203</a:t>
                </a:r>
                <a:r>
                  <a:rPr lang="en-CN" sz="2400" dirty="0"/>
                  <a:t> cannot describe the data well either</a:t>
                </a:r>
              </a:p>
              <a:p>
                <a:pPr lvl="1"/>
                <a:r>
                  <a:rPr lang="en-CN" sz="2000" dirty="0"/>
                  <a:t>Detail implimentation in backup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BB944-7535-0802-BE47-42E14FAFF2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68829"/>
                <a:ext cx="10515600" cy="4351338"/>
              </a:xfrm>
              <a:blipFill>
                <a:blip r:embed="rId3"/>
                <a:stretch>
                  <a:fillRect l="-844" t="-203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1C7A8-369F-4DAB-3416-D6F7FADD6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F4F1-211A-6A41-91BC-900DEC642DC3}" type="datetime1">
              <a:rPr lang="en-US" smtClean="0"/>
              <a:pPr/>
              <a:t>11/11/24</a:t>
            </a:fld>
            <a:endParaRPr lang="en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C3CEE-A6CE-23D8-A3B2-42C98F517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CLHEP</a:t>
            </a:r>
            <a:endParaRPr lang="en-C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5D81C-AA35-ADC3-8F77-7D534EF72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4CA8C-F815-0048-AB23-C0DC4D8237F4}" type="slidenum">
              <a:rPr lang="en-CN" smtClean="0"/>
              <a:pPr/>
              <a:t>6</a:t>
            </a:fld>
            <a:endParaRPr lang="en-C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309B17-5D6E-6855-59F2-DC27077DD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429000"/>
            <a:ext cx="4158343" cy="26840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E4B1AD-253B-227E-56E3-DB4CBDB2C5CE}"/>
              </a:ext>
            </a:extLst>
          </p:cNvPr>
          <p:cNvSpPr txBox="1"/>
          <p:nvPr/>
        </p:nvSpPr>
        <p:spPr>
          <a:xfrm>
            <a:off x="5867400" y="3429000"/>
            <a:ext cx="39683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sz="2400" dirty="0">
                <a:solidFill>
                  <a:srgbClr val="FF0000"/>
                </a:solidFill>
              </a:rPr>
              <a:t>Red: Hadronic molecule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sz="2400" dirty="0">
                <a:solidFill>
                  <a:srgbClr val="0070C0"/>
                </a:solidFill>
              </a:rPr>
              <a:t>Blue: Compact tetraquark </a:t>
            </a:r>
          </a:p>
        </p:txBody>
      </p:sp>
    </p:spTree>
    <p:extLst>
      <p:ext uri="{BB962C8B-B14F-4D97-AF65-F5344CB8AC3E}">
        <p14:creationId xmlns:p14="http://schemas.microsoft.com/office/powerpoint/2010/main" val="3398320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470BF-F991-F9E8-EC0D-0FE13F28A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Two models describing data well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6EDDD-3EFE-B1AA-DD0F-3FE462425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F4F1-211A-6A41-91BC-900DEC642DC3}" type="datetime1">
              <a:rPr lang="en-US" smtClean="0"/>
              <a:pPr/>
              <a:t>11/11/24</a:t>
            </a:fld>
            <a:endParaRPr lang="en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88F21-7EA5-B404-1806-E5674120D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CLHEP</a:t>
            </a:r>
            <a:endParaRPr lang="en-C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1D228-5200-A4BC-818B-7885751DC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4CA8C-F815-0048-AB23-C0DC4D8237F4}" type="slidenum">
              <a:rPr lang="en-CN" smtClean="0"/>
              <a:pPr/>
              <a:t>7</a:t>
            </a:fld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718169E0-D4FB-7758-8A10-3599700169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0641" y="1512906"/>
                <a:ext cx="5726102" cy="3398153"/>
              </a:xfrm>
            </p:spPr>
            <p:txBody>
              <a:bodyPr/>
              <a:lstStyle/>
              <a:p>
                <a:r>
                  <a:rPr lang="en-CN" sz="2400" dirty="0">
                    <a:solidFill>
                      <a:schemeClr val="tx1"/>
                    </a:solidFill>
                  </a:rPr>
                  <a:t>One w/o exotic contribution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500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980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1270</m:t>
                        </m:r>
                      </m:e>
                    </m:d>
                  </m:oMath>
                </a14:m>
                <a:endParaRPr lang="en-CN" sz="2000" dirty="0">
                  <a:solidFill>
                    <a:schemeClr val="tx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500</m:t>
                        </m:r>
                      </m:e>
                    </m:d>
                  </m:oMath>
                </a14:m>
                <a:r>
                  <a:rPr lang="en-CN" dirty="0">
                    <a:solidFill>
                      <a:schemeClr val="tx1"/>
                    </a:solidFill>
                  </a:rPr>
                  <a:t>: relativistic Breit-Wigner (RBW)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980</m:t>
                        </m:r>
                      </m:e>
                    </m:d>
                  </m:oMath>
                </a14:m>
                <a:r>
                  <a:rPr lang="en-CN" dirty="0">
                    <a:solidFill>
                      <a:schemeClr val="tx1"/>
                    </a:solidFill>
                  </a:rPr>
                  <a:t>: Flatte model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1270</m:t>
                        </m:r>
                      </m:e>
                    </m:d>
                  </m:oMath>
                </a14:m>
                <a:r>
                  <a:rPr lang="en-CN" dirty="0">
                    <a:solidFill>
                      <a:schemeClr val="tx1"/>
                    </a:solidFill>
                  </a:rPr>
                  <a:t>: RBW w/ mass and width fixed</a:t>
                </a:r>
              </a:p>
              <a:p>
                <a:pPr lvl="2"/>
                <a:endParaRPr lang="en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718169E0-D4FB-7758-8A10-3599700169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0641" y="1512906"/>
                <a:ext cx="5726102" cy="3398153"/>
              </a:xfrm>
              <a:blipFill>
                <a:blip r:embed="rId2"/>
                <a:stretch>
                  <a:fillRect l="-1552" t="-261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EB3308-4304-EEF2-5903-EF7DF505BA5C}"/>
                  </a:ext>
                </a:extLst>
              </p:cNvPr>
              <p:cNvSpPr txBox="1"/>
              <p:nvPr/>
            </p:nvSpPr>
            <p:spPr>
              <a:xfrm>
                <a:off x="6546360" y="1476847"/>
                <a:ext cx="5437955" cy="51828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CN" sz="2400" dirty="0"/>
                  <a:t>One w/ exotic contribution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500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sub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endParaRPr lang="en-CN" sz="20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sub>
                    </m:sSub>
                  </m:oMath>
                </a14:m>
                <a:r>
                  <a:rPr lang="en-CN" sz="2000" dirty="0"/>
                  <a:t> tested with two models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CN" sz="2000" dirty="0"/>
                  <a:t>RBW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CN" sz="2000" dirty="0"/>
                  <a:t>K-matrix (scattering length approxmation)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CN" sz="2000" dirty="0"/>
                  <a:t>Describes the rescattering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𝐷𝐾</m:t>
                    </m:r>
                  </m:oMath>
                </a14:m>
                <a:r>
                  <a:rPr lang="en-CN" sz="2000" dirty="0"/>
                  <a:t> channel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CN" sz="2000" dirty="0"/>
                  <a:t>Natural </a:t>
                </a:r>
                <a:r>
                  <a:rPr lang="en-US" sz="2000" b="0" i="0" u="none" strike="noStrike" dirty="0" err="1">
                    <a:solidFill>
                      <a:srgbClr val="212121"/>
                    </a:solidFill>
                    <a:effectLst/>
                    <a:latin typeface="Aptos" panose="020B0004020202020204" pitchFamily="34" charset="0"/>
                  </a:rPr>
                  <a:t>parametrisation</a:t>
                </a:r>
                <a:r>
                  <a:rPr lang="en-US" sz="2000" b="0" i="0" u="none" strike="noStrike" dirty="0">
                    <a:solidFill>
                      <a:srgbClr val="212121"/>
                    </a:solidFill>
                    <a:effectLst/>
                    <a:latin typeface="Aptos" panose="020B0004020202020204" pitchFamily="34" charset="0"/>
                  </a:rPr>
                  <a:t> of the </a:t>
                </a:r>
                <a14:m>
                  <m:oMath xmlns:m="http://schemas.openxmlformats.org/officeDocument/2006/math">
                    <m:r>
                      <a:rPr lang="en-US" sz="2000" b="0" i="1" u="none" strike="noStrike" dirty="0" smtClean="0">
                        <a:solidFill>
                          <a:srgbClr val="212121"/>
                        </a:solidFill>
                        <a:effectLst/>
                        <a:latin typeface="Cambria Math" panose="02040503050406030204" pitchFamily="18" charset="0"/>
                      </a:rPr>
                      <m:t>𝐷𝐾</m:t>
                    </m:r>
                  </m:oMath>
                </a14:m>
                <a:r>
                  <a:rPr lang="en-US" sz="2000" b="0" i="0" u="none" strike="noStrike" dirty="0">
                    <a:solidFill>
                      <a:srgbClr val="212121"/>
                    </a:solidFill>
                    <a:effectLst/>
                    <a:latin typeface="Aptos" panose="020B0004020202020204" pitchFamily="34" charset="0"/>
                  </a:rPr>
                  <a:t> molecular state</a:t>
                </a:r>
                <a:endParaRPr lang="en-CN" sz="2000" b="0" i="0" u="none" strike="noStrike" dirty="0">
                  <a:solidFill>
                    <a:srgbClr val="212121"/>
                  </a:solidFill>
                  <a:effectLst/>
                  <a:latin typeface="Aptos" panose="020B0004020202020204" pitchFamily="34" charset="0"/>
                </a:endParaRP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sz="2000" dirty="0" err="1"/>
                  <a:t>Linesha</a:t>
                </a:r>
                <a:r>
                  <a:rPr lang="en-US" sz="2000" dirty="0"/>
                  <a:t>e</a:t>
                </a:r>
              </a:p>
              <a:p>
                <a:pPr marL="1657350" lvl="3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𝐷𝐾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𝐷𝐾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𝐷𝐾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𝐷𝐾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</m:oMath>
                </a14:m>
                <a:endParaRPr lang="en-CN" sz="200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S</a:t>
                </a:r>
                <a:r>
                  <a:rPr lang="en-CN" sz="2000" dirty="0">
                    <a:solidFill>
                      <a:schemeClr val="tx1"/>
                    </a:solidFill>
                  </a:rPr>
                  <a:t>cattering length</a:t>
                </a:r>
              </a:p>
              <a:p>
                <a:pPr marL="1657350" lvl="3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thr</m:t>
                                </m:r>
                              </m:sub>
                            </m:sSub>
                          </m:e>
                        </m:rad>
                      </m:den>
                    </m:f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thr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CN" sz="200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endParaRPr lang="en-CN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EB3308-4304-EEF2-5903-EF7DF505B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360" y="1476847"/>
                <a:ext cx="5437955" cy="5182829"/>
              </a:xfrm>
              <a:prstGeom prst="rect">
                <a:avLst/>
              </a:prstGeom>
              <a:blipFill>
                <a:blip r:embed="rId3"/>
                <a:stretch>
                  <a:fillRect l="-1632" t="-97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5">
            <a:extLst>
              <a:ext uri="{FF2B5EF4-FFF2-40B4-BE49-F238E27FC236}">
                <a16:creationId xmlns:a16="http://schemas.microsoft.com/office/drawing/2014/main" id="{D02DF5B8-9895-069C-30CE-96F670A40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302" y="3972175"/>
            <a:ext cx="1600200" cy="774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20">
                <a:extLst>
                  <a:ext uri="{FF2B5EF4-FFF2-40B4-BE49-F238E27FC236}">
                    <a16:creationId xmlns:a16="http://schemas.microsoft.com/office/drawing/2014/main" id="{B6E59D08-4A1F-5B0C-1C6F-FFA62F3BC4B5}"/>
                  </a:ext>
                </a:extLst>
              </p:cNvPr>
              <p:cNvSpPr txBox="1"/>
              <p:nvPr/>
            </p:nvSpPr>
            <p:spPr>
              <a:xfrm>
                <a:off x="3954634" y="3692396"/>
                <a:ext cx="15124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sz="18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Elastic</a:t>
                </a:r>
                <a:r>
                  <a:rPr kumimoji="1" lang="zh-CN" altLang="en-US" sz="18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charset="0"/>
                        <a:cs typeface="Arial" panose="020B0604020202020204" pitchFamily="34" charset="0"/>
                      </a:rPr>
                      <m:t>𝑫𝑲</m:t>
                    </m:r>
                  </m:oMath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文本框 20">
                <a:extLst>
                  <a:ext uri="{FF2B5EF4-FFF2-40B4-BE49-F238E27FC236}">
                    <a16:creationId xmlns:a16="http://schemas.microsoft.com/office/drawing/2014/main" id="{B6E59D08-4A1F-5B0C-1C6F-FFA62F3BC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634" y="3692396"/>
                <a:ext cx="1512424" cy="369332"/>
              </a:xfrm>
              <a:prstGeom prst="rect">
                <a:avLst/>
              </a:prstGeom>
              <a:blipFill>
                <a:blip r:embed="rId5"/>
                <a:stretch>
                  <a:fillRect l="-3333" t="-10000" b="-2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23">
            <a:extLst>
              <a:ext uri="{FF2B5EF4-FFF2-40B4-BE49-F238E27FC236}">
                <a16:creationId xmlns:a16="http://schemas.microsoft.com/office/drawing/2014/main" id="{B5BDDC98-C2B1-0544-D09A-DC09E909E4BC}"/>
              </a:ext>
            </a:extLst>
          </p:cNvPr>
          <p:cNvSpPr/>
          <p:nvPr/>
        </p:nvSpPr>
        <p:spPr>
          <a:xfrm>
            <a:off x="5557402" y="4061728"/>
            <a:ext cx="157614" cy="32818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2" name="直线箭头连接符 25">
            <a:extLst>
              <a:ext uri="{FF2B5EF4-FFF2-40B4-BE49-F238E27FC236}">
                <a16:creationId xmlns:a16="http://schemas.microsoft.com/office/drawing/2014/main" id="{CBD9B283-7477-B560-DB49-1E2FB3D64A17}"/>
              </a:ext>
            </a:extLst>
          </p:cNvPr>
          <p:cNvCxnSpPr>
            <a:cxnSpLocks/>
          </p:cNvCxnSpPr>
          <p:nvPr/>
        </p:nvCxnSpPr>
        <p:spPr>
          <a:xfrm flipH="1" flipV="1">
            <a:off x="5224380" y="3958093"/>
            <a:ext cx="242678" cy="103635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27">
            <a:extLst>
              <a:ext uri="{FF2B5EF4-FFF2-40B4-BE49-F238E27FC236}">
                <a16:creationId xmlns:a16="http://schemas.microsoft.com/office/drawing/2014/main" id="{B9EAD8B6-3881-3389-392F-156972108373}"/>
              </a:ext>
            </a:extLst>
          </p:cNvPr>
          <p:cNvSpPr/>
          <p:nvPr/>
        </p:nvSpPr>
        <p:spPr>
          <a:xfrm>
            <a:off x="5915283" y="4070293"/>
            <a:ext cx="157614" cy="328183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28">
            <a:extLst>
              <a:ext uri="{FF2B5EF4-FFF2-40B4-BE49-F238E27FC236}">
                <a16:creationId xmlns:a16="http://schemas.microsoft.com/office/drawing/2014/main" id="{60142AB1-D3D6-D286-8BAB-15606604E4A7}"/>
              </a:ext>
            </a:extLst>
          </p:cNvPr>
          <p:cNvSpPr/>
          <p:nvPr/>
        </p:nvSpPr>
        <p:spPr>
          <a:xfrm>
            <a:off x="5564252" y="4387077"/>
            <a:ext cx="157614" cy="328183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29">
                <a:extLst>
                  <a:ext uri="{FF2B5EF4-FFF2-40B4-BE49-F238E27FC236}">
                    <a16:creationId xmlns:a16="http://schemas.microsoft.com/office/drawing/2014/main" id="{AA07A6F6-4AC5-25B1-B42C-204A3800E71A}"/>
                  </a:ext>
                </a:extLst>
              </p:cNvPr>
              <p:cNvSpPr txBox="1"/>
              <p:nvPr/>
            </p:nvSpPr>
            <p:spPr>
              <a:xfrm>
                <a:off x="5919230" y="3641053"/>
                <a:ext cx="132581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𝑫𝑲</m:t>
                      </m:r>
                      <m:r>
                        <a:rPr kumimoji="1" lang="en-US" altLang="zh-CN" sz="1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↔</m:t>
                      </m:r>
                      <m:sSub>
                        <m:sSubPr>
                          <m:ctrlPr>
                            <a:rPr kumimoji="1" lang="en-US" altLang="zh-CN" sz="1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zh-CN" sz="1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𝑫</m:t>
                          </m:r>
                        </m:e>
                        <m:sub>
                          <m:r>
                            <a:rPr kumimoji="1" lang="en-US" altLang="zh-CN" sz="1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𝒔</m:t>
                          </m:r>
                        </m:sub>
                      </m:sSub>
                      <m:r>
                        <a:rPr kumimoji="1" lang="en-US" altLang="zh-CN" sz="1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</m:oMath>
                  </m:oMathPara>
                </a14:m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文本框 29">
                <a:extLst>
                  <a:ext uri="{FF2B5EF4-FFF2-40B4-BE49-F238E27FC236}">
                    <a16:creationId xmlns:a16="http://schemas.microsoft.com/office/drawing/2014/main" id="{AA07A6F6-4AC5-25B1-B42C-204A3800E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230" y="3641053"/>
                <a:ext cx="132581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34">
                <a:extLst>
                  <a:ext uri="{FF2B5EF4-FFF2-40B4-BE49-F238E27FC236}">
                    <a16:creationId xmlns:a16="http://schemas.microsoft.com/office/drawing/2014/main" id="{EF69E20B-C157-2E62-27C1-9B4DE7AE4934}"/>
                  </a:ext>
                </a:extLst>
              </p:cNvPr>
              <p:cNvSpPr txBox="1"/>
              <p:nvPr/>
            </p:nvSpPr>
            <p:spPr>
              <a:xfrm>
                <a:off x="6209404" y="4781950"/>
                <a:ext cx="194399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sz="1800" b="1" dirty="0">
                    <a:solidFill>
                      <a:srgbClr val="7030A0"/>
                    </a:solidFill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Elastic</a:t>
                </a:r>
                <a:r>
                  <a:rPr kumimoji="1" lang="zh-CN" altLang="en-US" sz="1800" b="1" dirty="0">
                    <a:solidFill>
                      <a:srgbClr val="7030A0"/>
                    </a:solidFill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zh-CN" sz="1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Arial" panose="020B0604020202020204" pitchFamily="34" charset="0"/>
                          </a:rPr>
                          <m:t>𝑫</m:t>
                        </m:r>
                      </m:e>
                      <m:sub>
                        <m:r>
                          <a:rPr kumimoji="1" lang="en-US" altLang="zh-CN" sz="1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Arial" panose="020B0604020202020204" pitchFamily="34" charset="0"/>
                          </a:rPr>
                          <m:t>𝒔</m:t>
                        </m:r>
                      </m:sub>
                    </m:sSub>
                    <m:r>
                      <a:rPr kumimoji="1" lang="en-US" altLang="zh-CN" sz="1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charset="0"/>
                        <a:cs typeface="Arial" panose="020B0604020202020204" pitchFamily="34" charset="0"/>
                      </a:rPr>
                      <m:t>𝝅</m:t>
                    </m:r>
                  </m:oMath>
                </a14:m>
                <a:endParaRPr lang="en-US" altLang="zh-CN" dirty="0">
                  <a:solidFill>
                    <a:srgbClr val="7030A0"/>
                  </a:solidFill>
                </a:endParaRPr>
              </a:p>
              <a:p>
                <a:r>
                  <a:rPr lang="en-US" altLang="zh-CN" dirty="0">
                    <a:solidFill>
                      <a:srgbClr val="7030A0"/>
                    </a:solidFill>
                  </a:rPr>
                  <a:t>Fixed to 0 in the nominal fit</a:t>
                </a:r>
                <a:endParaRPr lang="zh-CN" alt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" name="文本框 34">
                <a:extLst>
                  <a:ext uri="{FF2B5EF4-FFF2-40B4-BE49-F238E27FC236}">
                    <a16:creationId xmlns:a16="http://schemas.microsoft.com/office/drawing/2014/main" id="{EF69E20B-C157-2E62-27C1-9B4DE7AE4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404" y="4781950"/>
                <a:ext cx="1943996" cy="923330"/>
              </a:xfrm>
              <a:prstGeom prst="rect">
                <a:avLst/>
              </a:prstGeom>
              <a:blipFill>
                <a:blip r:embed="rId7"/>
                <a:stretch>
                  <a:fillRect l="-3247" t="-4054" b="-945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35">
            <a:extLst>
              <a:ext uri="{FF2B5EF4-FFF2-40B4-BE49-F238E27FC236}">
                <a16:creationId xmlns:a16="http://schemas.microsoft.com/office/drawing/2014/main" id="{B2789E8A-1922-DF3F-0C87-827A7500B70E}"/>
              </a:ext>
            </a:extLst>
          </p:cNvPr>
          <p:cNvSpPr/>
          <p:nvPr/>
        </p:nvSpPr>
        <p:spPr>
          <a:xfrm>
            <a:off x="5911858" y="4395640"/>
            <a:ext cx="182330" cy="328183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8" name="直线箭头连接符 31">
            <a:extLst>
              <a:ext uri="{FF2B5EF4-FFF2-40B4-BE49-F238E27FC236}">
                <a16:creationId xmlns:a16="http://schemas.microsoft.com/office/drawing/2014/main" id="{03A7406A-627F-F8C7-5946-1FD4532D0DD8}"/>
              </a:ext>
            </a:extLst>
          </p:cNvPr>
          <p:cNvCxnSpPr>
            <a:cxnSpLocks/>
          </p:cNvCxnSpPr>
          <p:nvPr/>
        </p:nvCxnSpPr>
        <p:spPr>
          <a:xfrm flipV="1">
            <a:off x="6069730" y="3917444"/>
            <a:ext cx="172126" cy="142337"/>
          </a:xfrm>
          <a:prstGeom prst="straightConnector1">
            <a:avLst/>
          </a:prstGeom>
          <a:ln w="19050" cmpd="sng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线箭头连接符 31">
            <a:extLst>
              <a:ext uri="{FF2B5EF4-FFF2-40B4-BE49-F238E27FC236}">
                <a16:creationId xmlns:a16="http://schemas.microsoft.com/office/drawing/2014/main" id="{7895E5E4-E0F9-6AA5-CE7B-DF85DF2A4C91}"/>
              </a:ext>
            </a:extLst>
          </p:cNvPr>
          <p:cNvCxnSpPr>
            <a:cxnSpLocks/>
          </p:cNvCxnSpPr>
          <p:nvPr/>
        </p:nvCxnSpPr>
        <p:spPr>
          <a:xfrm>
            <a:off x="6091501" y="4756467"/>
            <a:ext cx="215625" cy="141918"/>
          </a:xfrm>
          <a:prstGeom prst="straightConnector1">
            <a:avLst/>
          </a:prstGeom>
          <a:ln w="19050" cmpd="sng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4662518-A0C9-7FCF-7A6F-A412CF8C29B6}"/>
                  </a:ext>
                </a:extLst>
              </p:cNvPr>
              <p:cNvSpPr txBox="1"/>
              <p:nvPr/>
            </p:nvSpPr>
            <p:spPr>
              <a:xfrm>
                <a:off x="700641" y="5351978"/>
                <a:ext cx="56477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CN" sz="2000" dirty="0"/>
                  <a:t> contribution is not significant in both models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4662518-A0C9-7FCF-7A6F-A412CF8C2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641" y="5351978"/>
                <a:ext cx="5647765" cy="400110"/>
              </a:xfrm>
              <a:prstGeom prst="rect">
                <a:avLst/>
              </a:prstGeom>
              <a:blipFill>
                <a:blip r:embed="rId8"/>
                <a:stretch>
                  <a:fillRect l="-899" t="-3030" r="-225" b="-2727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9082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665240D-DAFF-C9CD-9A1F-43F22B92B87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4400" b="0" dirty="0"/>
                  <a:t>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500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980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1270</m:t>
                        </m:r>
                      </m:e>
                    </m:d>
                  </m:oMath>
                </a14:m>
                <a:endParaRPr lang="en-CN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665240D-DAFF-C9CD-9A1F-43F22B92B8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5FE119-8C5D-8428-3053-B8FD67DF75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0954" y="1811790"/>
                <a:ext cx="5257800" cy="2354489"/>
              </a:xfrm>
            </p:spPr>
            <p:txBody>
              <a:bodyPr>
                <a:normAutofit/>
              </a:bodyPr>
              <a:lstStyle/>
              <a:p>
                <a:r>
                  <a:rPr lang="en-CN" sz="2000" dirty="0"/>
                  <a:t>The large contribution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980</m:t>
                        </m:r>
                      </m:e>
                    </m:d>
                  </m:oMath>
                </a14:m>
                <a:r>
                  <a:rPr lang="en-CN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1270</m:t>
                        </m:r>
                      </m:e>
                    </m:d>
                  </m:oMath>
                </a14:m>
                <a:endParaRPr lang="en-CN" sz="2000" dirty="0"/>
              </a:p>
              <a:p>
                <a:r>
                  <a:rPr lang="en-CN" sz="2000" dirty="0"/>
                  <a:t>The large interference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500</m:t>
                        </m:r>
                      </m:e>
                    </m:d>
                  </m:oMath>
                </a14:m>
                <a:r>
                  <a:rPr lang="en-CN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980</m:t>
                        </m:r>
                      </m:e>
                    </m:d>
                  </m:oMath>
                </a14:m>
                <a:r>
                  <a:rPr lang="en-CN" sz="2000" dirty="0"/>
                  <a:t> forming the double bump lineshape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𝜋𝜋</m:t>
                        </m:r>
                      </m:e>
                    </m:d>
                  </m:oMath>
                </a14:m>
                <a:endParaRPr lang="en-CN" sz="2000" dirty="0"/>
              </a:p>
              <a:p>
                <a:r>
                  <a:rPr lang="en-CN" sz="2000" dirty="0"/>
                  <a:t>The mass and width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500</m:t>
                        </m:r>
                      </m:e>
                    </m:d>
                  </m:oMath>
                </a14:m>
                <a:r>
                  <a:rPr lang="en-CN" sz="2000" dirty="0"/>
                  <a:t> are different from the known values</a:t>
                </a:r>
              </a:p>
              <a:p>
                <a:endParaRPr lang="en-CN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5FE119-8C5D-8428-3053-B8FD67DF75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0954" y="1811790"/>
                <a:ext cx="5257800" cy="2354489"/>
              </a:xfrm>
              <a:blipFill>
                <a:blip r:embed="rId3"/>
                <a:stretch>
                  <a:fillRect l="-1208" t="-2151" r="-1449" b="-161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6882-88F6-4AE7-286B-194D57782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F4F1-211A-6A41-91BC-900DEC642DC3}" type="datetime1">
              <a:rPr lang="en-US" smtClean="0"/>
              <a:pPr/>
              <a:t>11/11/24</a:t>
            </a:fld>
            <a:endParaRPr lang="en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A1907-87E8-3D8A-84E5-2DAE6042A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CLHEP</a:t>
            </a:r>
            <a:endParaRPr lang="en-C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810E4-76CA-5B11-C702-0065C957E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4CA8C-F815-0048-AB23-C0DC4D8237F4}" type="slidenum">
              <a:rPr lang="en-CN" smtClean="0"/>
              <a:pPr/>
              <a:t>8</a:t>
            </a:fld>
            <a:endParaRPr lang="en-C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D9FE8E-A03E-7C4C-8817-DDDAE99CE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7287" y="1690688"/>
            <a:ext cx="5496742" cy="4150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220FBED4-074D-EF1A-2034-0FB8AA8582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903442"/>
                  </p:ext>
                </p:extLst>
              </p:nvPr>
            </p:nvGraphicFramePr>
            <p:xfrm>
              <a:off x="570954" y="4492337"/>
              <a:ext cx="6586008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46502">
                      <a:extLst>
                        <a:ext uri="{9D8B030D-6E8A-4147-A177-3AD203B41FA5}">
                          <a16:colId xmlns:a16="http://schemas.microsoft.com/office/drawing/2014/main" val="959808350"/>
                        </a:ext>
                      </a:extLst>
                    </a:gridCol>
                    <a:gridCol w="1646502">
                      <a:extLst>
                        <a:ext uri="{9D8B030D-6E8A-4147-A177-3AD203B41FA5}">
                          <a16:colId xmlns:a16="http://schemas.microsoft.com/office/drawing/2014/main" val="1749443853"/>
                        </a:ext>
                      </a:extLst>
                    </a:gridCol>
                    <a:gridCol w="1646502">
                      <a:extLst>
                        <a:ext uri="{9D8B030D-6E8A-4147-A177-3AD203B41FA5}">
                          <a16:colId xmlns:a16="http://schemas.microsoft.com/office/drawing/2014/main" val="1641809795"/>
                        </a:ext>
                      </a:extLst>
                    </a:gridCol>
                    <a:gridCol w="1646502">
                      <a:extLst>
                        <a:ext uri="{9D8B030D-6E8A-4147-A177-3AD203B41FA5}">
                          <a16:colId xmlns:a16="http://schemas.microsoft.com/office/drawing/2014/main" val="184309319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CN" dirty="0"/>
                            <a:t>Resonance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N" dirty="0"/>
                            <a:t>Mass (MeV)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N" dirty="0"/>
                            <a:t>Width (MeV)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N" dirty="0"/>
                            <a:t>FF (%)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48908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500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376±9±16</m:t>
                                </m:r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175±23±16</m:t>
                                </m:r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197±35±23</m:t>
                                </m:r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43512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980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N" dirty="0"/>
                            <a:t>945.5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N" dirty="0"/>
                            <a:t>167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187±38±43</m:t>
                                </m:r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16513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1270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N" dirty="0"/>
                            <a:t>1275.4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N" dirty="0"/>
                            <a:t>186.6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29±2±1</m:t>
                                </m:r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49697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220FBED4-074D-EF1A-2034-0FB8AA8582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903442"/>
                  </p:ext>
                </p:extLst>
              </p:nvPr>
            </p:nvGraphicFramePr>
            <p:xfrm>
              <a:off x="570954" y="4492337"/>
              <a:ext cx="6586008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46502">
                      <a:extLst>
                        <a:ext uri="{9D8B030D-6E8A-4147-A177-3AD203B41FA5}">
                          <a16:colId xmlns:a16="http://schemas.microsoft.com/office/drawing/2014/main" val="959808350"/>
                        </a:ext>
                      </a:extLst>
                    </a:gridCol>
                    <a:gridCol w="1646502">
                      <a:extLst>
                        <a:ext uri="{9D8B030D-6E8A-4147-A177-3AD203B41FA5}">
                          <a16:colId xmlns:a16="http://schemas.microsoft.com/office/drawing/2014/main" val="1749443853"/>
                        </a:ext>
                      </a:extLst>
                    </a:gridCol>
                    <a:gridCol w="1646502">
                      <a:extLst>
                        <a:ext uri="{9D8B030D-6E8A-4147-A177-3AD203B41FA5}">
                          <a16:colId xmlns:a16="http://schemas.microsoft.com/office/drawing/2014/main" val="1641809795"/>
                        </a:ext>
                      </a:extLst>
                    </a:gridCol>
                    <a:gridCol w="1646502">
                      <a:extLst>
                        <a:ext uri="{9D8B030D-6E8A-4147-A177-3AD203B41FA5}">
                          <a16:colId xmlns:a16="http://schemas.microsoft.com/office/drawing/2014/main" val="184309319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CN" dirty="0"/>
                            <a:t>Resonance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N" dirty="0"/>
                            <a:t>Mass (MeV)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N" dirty="0"/>
                            <a:t>Width (MeV)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N" dirty="0"/>
                            <a:t>FF (%)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48908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5"/>
                          <a:stretch>
                            <a:fillRect t="-110345" r="-300769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110345" r="-200769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5"/>
                          <a:stretch>
                            <a:fillRect l="-200000" t="-110345" r="-100769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5"/>
                          <a:stretch>
                            <a:fillRect l="-300000" t="-110345" r="-769" b="-2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43512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5"/>
                          <a:stretch>
                            <a:fillRect t="-203333" r="-300769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N" dirty="0"/>
                            <a:t>945.5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N" dirty="0"/>
                            <a:t>167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5"/>
                          <a:stretch>
                            <a:fillRect l="-300000" t="-203333" r="-769" b="-1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16513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5"/>
                          <a:stretch>
                            <a:fillRect t="-313793" r="-300769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N" dirty="0"/>
                            <a:t>1275.4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N" dirty="0"/>
                            <a:t>186.6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5"/>
                          <a:stretch>
                            <a:fillRect l="-300000" t="-313793" r="-769" b="-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496979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00616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3736388-B6B9-D9F0-D5CE-2F0E72223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143" y="1690688"/>
            <a:ext cx="5529857" cy="41750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B91EF0E-7106-7C61-F746-209B6EF62B0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4400" b="0" dirty="0"/>
                  <a:t>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500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sub>
                      <m:sup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b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sub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endParaRPr lang="en-CN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B91EF0E-7106-7C61-F746-209B6EF62B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97D90-802F-CC4B-D30C-447CB985B7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6685" y="1740669"/>
                <a:ext cx="5769429" cy="3007632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Isospin symmetry constraint is applied</a:t>
                </a:r>
              </a:p>
              <a:p>
                <a:r>
                  <a:rPr lang="en-US" sz="2000" dirty="0"/>
                  <a:t>P</a:t>
                </a:r>
                <a:r>
                  <a:rPr lang="en-CN" sz="2000" dirty="0"/>
                  <a:t>ole mass just below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𝐷𝐾</m:t>
                    </m:r>
                  </m:oMath>
                </a14:m>
                <a:r>
                  <a:rPr lang="en-CN" sz="2000" dirty="0"/>
                  <a:t> threshold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=−0.86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±0.07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+0.44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±0.07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N" sz="2000" dirty="0"/>
                  <a:t> fm</a:t>
                </a:r>
              </a:p>
              <a:p>
                <a:r>
                  <a:rPr lang="en-CN" sz="2000" dirty="0"/>
                  <a:t>Isospin symmetry is conserved</a:t>
                </a:r>
              </a:p>
              <a:p>
                <a:r>
                  <a:rPr lang="en-US" sz="2000" dirty="0"/>
                  <a:t>C</a:t>
                </a:r>
                <a:r>
                  <a:rPr lang="en-CN" sz="2000" dirty="0"/>
                  <a:t>onsistent results obtained w/ RBW and K-matrix model except for the width</a:t>
                </a:r>
              </a:p>
              <a:p>
                <a:r>
                  <a:rPr lang="en-CN" sz="2000" dirty="0"/>
                  <a:t>Assign large systematic uncertainty for the width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97D90-802F-CC4B-D30C-447CB985B7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6685" y="1740669"/>
                <a:ext cx="5769429" cy="3007632"/>
              </a:xfrm>
              <a:blipFill>
                <a:blip r:embed="rId4"/>
                <a:stretch>
                  <a:fillRect l="-877" t="-211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90E7E-ADBA-54CE-E532-8D946AF7F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F4F1-211A-6A41-91BC-900DEC642DC3}" type="datetime1">
              <a:rPr lang="en-US" smtClean="0"/>
              <a:pPr/>
              <a:t>11/11/24</a:t>
            </a:fld>
            <a:endParaRPr lang="en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D37AC-294D-F41B-FE81-A901D882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CLHEP</a:t>
            </a:r>
            <a:endParaRPr lang="en-C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063EA-AE8C-A240-479D-3AD01BDD4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4CA8C-F815-0048-AB23-C0DC4D8237F4}" type="slidenum">
              <a:rPr lang="en-CN" smtClean="0"/>
              <a:pPr/>
              <a:t>9</a:t>
            </a:fld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37FEF1F-F3D4-5BDB-CA90-9BDE272068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6381612"/>
                  </p:ext>
                </p:extLst>
              </p:nvPr>
            </p:nvGraphicFramePr>
            <p:xfrm>
              <a:off x="398540" y="4956403"/>
              <a:ext cx="7119256" cy="11202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44008">
                      <a:extLst>
                        <a:ext uri="{9D8B030D-6E8A-4147-A177-3AD203B41FA5}">
                          <a16:colId xmlns:a16="http://schemas.microsoft.com/office/drawing/2014/main" val="959808350"/>
                        </a:ext>
                      </a:extLst>
                    </a:gridCol>
                    <a:gridCol w="1906763">
                      <a:extLst>
                        <a:ext uri="{9D8B030D-6E8A-4147-A177-3AD203B41FA5}">
                          <a16:colId xmlns:a16="http://schemas.microsoft.com/office/drawing/2014/main" val="1749443853"/>
                        </a:ext>
                      </a:extLst>
                    </a:gridCol>
                    <a:gridCol w="1888671">
                      <a:extLst>
                        <a:ext uri="{9D8B030D-6E8A-4147-A177-3AD203B41FA5}">
                          <a16:colId xmlns:a16="http://schemas.microsoft.com/office/drawing/2014/main" val="1641809795"/>
                        </a:ext>
                      </a:extLst>
                    </a:gridCol>
                    <a:gridCol w="1779814">
                      <a:extLst>
                        <a:ext uri="{9D8B030D-6E8A-4147-A177-3AD203B41FA5}">
                          <a16:colId xmlns:a16="http://schemas.microsoft.com/office/drawing/2014/main" val="184309319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CN" dirty="0"/>
                            <a:t>Resonance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N" dirty="0"/>
                            <a:t>Mass (MeV)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N" dirty="0"/>
                            <a:t>Width (MeV)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N" dirty="0"/>
                            <a:t>FF (%)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48908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500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474±30±18</m:t>
                                </m:r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224±23±16</m:t>
                                </m:r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248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−54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+40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±39</m:t>
                                </m:r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43512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acc>
                                  </m:sub>
                                </m:sSub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2327±13±13</m:t>
                                </m:r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96±</m:t>
                                </m:r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−23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+170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156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−38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+27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±25</m:t>
                                </m:r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16513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37FEF1F-F3D4-5BDB-CA90-9BDE272068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6381612"/>
                  </p:ext>
                </p:extLst>
              </p:nvPr>
            </p:nvGraphicFramePr>
            <p:xfrm>
              <a:off x="398540" y="4956403"/>
              <a:ext cx="7119256" cy="11202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44008">
                      <a:extLst>
                        <a:ext uri="{9D8B030D-6E8A-4147-A177-3AD203B41FA5}">
                          <a16:colId xmlns:a16="http://schemas.microsoft.com/office/drawing/2014/main" val="959808350"/>
                        </a:ext>
                      </a:extLst>
                    </a:gridCol>
                    <a:gridCol w="1906763">
                      <a:extLst>
                        <a:ext uri="{9D8B030D-6E8A-4147-A177-3AD203B41FA5}">
                          <a16:colId xmlns:a16="http://schemas.microsoft.com/office/drawing/2014/main" val="1749443853"/>
                        </a:ext>
                      </a:extLst>
                    </a:gridCol>
                    <a:gridCol w="1888671">
                      <a:extLst>
                        <a:ext uri="{9D8B030D-6E8A-4147-A177-3AD203B41FA5}">
                          <a16:colId xmlns:a16="http://schemas.microsoft.com/office/drawing/2014/main" val="1641809795"/>
                        </a:ext>
                      </a:extLst>
                    </a:gridCol>
                    <a:gridCol w="1779814">
                      <a:extLst>
                        <a:ext uri="{9D8B030D-6E8A-4147-A177-3AD203B41FA5}">
                          <a16:colId xmlns:a16="http://schemas.microsoft.com/office/drawing/2014/main" val="184309319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CN" dirty="0"/>
                            <a:t>Resonance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N" dirty="0"/>
                            <a:t>Mass (MeV)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N" dirty="0"/>
                            <a:t>Width (MeV)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N" dirty="0"/>
                            <a:t>FF (%)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4890837"/>
                      </a:ext>
                    </a:extLst>
                  </a:tr>
                  <a:tr h="376746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5"/>
                          <a:stretch>
                            <a:fillRect l="-820" t="-103333" r="-361475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5"/>
                          <a:stretch>
                            <a:fillRect l="-82000" t="-103333" r="-194000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5"/>
                          <a:stretch>
                            <a:fillRect l="-183221" t="-103333" r="-95302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5"/>
                          <a:stretch>
                            <a:fillRect l="-301429" t="-103333" r="-1429" b="-1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4351205"/>
                      </a:ext>
                    </a:extLst>
                  </a:tr>
                  <a:tr h="372682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5"/>
                          <a:stretch>
                            <a:fillRect l="-820" t="-203333" r="-361475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5"/>
                          <a:stretch>
                            <a:fillRect l="-82000" t="-203333" r="-194000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5"/>
                          <a:stretch>
                            <a:fillRect l="-183221" t="-203333" r="-95302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5"/>
                          <a:stretch>
                            <a:fillRect l="-301429" t="-203333" r="-1429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165133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86377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9674</TotalTime>
  <Words>1160</Words>
  <Application>Microsoft Macintosh PowerPoint</Application>
  <PresentationFormat>Widescreen</PresentationFormat>
  <Paragraphs>240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Proxima Nova</vt:lpstr>
      <vt:lpstr>Aptos</vt:lpstr>
      <vt:lpstr>Aptos Display</vt:lpstr>
      <vt:lpstr>Arial</vt:lpstr>
      <vt:lpstr>Cambria Math</vt:lpstr>
      <vt:lpstr>Helvetica Neue</vt:lpstr>
      <vt:lpstr>Open Sans</vt:lpstr>
      <vt:lpstr>Times New Roman</vt:lpstr>
      <vt:lpstr>Wingdings</vt:lpstr>
      <vt:lpstr>Office Theme</vt:lpstr>
      <vt:lpstr>Amplitude analysis of D_s1 (2460)^+→D_s^+ π^+ π^- decay</vt:lpstr>
      <vt:lpstr>D_s0^∗ (2317)^+ and D_s1 (2460)^+</vt:lpstr>
      <vt:lpstr>D_s1 (2460)^+→D_s^+ π^+ π^- in B decays</vt:lpstr>
      <vt:lpstr>Data distribution</vt:lpstr>
      <vt:lpstr>Amplitude fit method</vt:lpstr>
      <vt:lpstr>Naïve models</vt:lpstr>
      <vt:lpstr>Two models describing data well </vt:lpstr>
      <vt:lpstr>Model f_0 (500)+f_0 (980)+f_2 (1270)</vt:lpstr>
      <vt:lpstr>Model f_0 (500)+T_(cs ̅)^(++)+T_(cs ̅)^0</vt:lpstr>
      <vt:lpstr>Model f_0 (500)+T_(cs ̅)^(++)+T_(cs ̅)^0</vt:lpstr>
      <vt:lpstr>Model f_0 (500)+T_(cs ̅)^(++)+T_(cs ̅)^0</vt:lpstr>
      <vt:lpstr>Some discussion</vt:lpstr>
      <vt:lpstr>Summary</vt:lpstr>
      <vt:lpstr>Backup slides</vt:lpstr>
      <vt:lpstr>Kinematics of B→D ̅^((∗) ) D_s1 (2460)^+ </vt:lpstr>
      <vt:lpstr>B^0→D^(∗-) D_s1 (2460)^+ data</vt:lpstr>
      <vt:lpstr>ππ K-matrix model</vt:lpstr>
      <vt:lpstr>Model in paper Commun. Theor. Phys. 75 055203</vt:lpstr>
      <vt:lpstr>Fit goodness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linxuan zhu</dc:creator>
  <cp:lastModifiedBy>linxuan zhu</cp:lastModifiedBy>
  <cp:revision>1</cp:revision>
  <dcterms:created xsi:type="dcterms:W3CDTF">2024-11-07T15:51:04Z</dcterms:created>
  <dcterms:modified xsi:type="dcterms:W3CDTF">2024-11-14T09:09:36Z</dcterms:modified>
</cp:coreProperties>
</file>