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90" r:id="rId3"/>
    <p:sldId id="397" r:id="rId4"/>
    <p:sldId id="279" r:id="rId5"/>
    <p:sldId id="401" r:id="rId6"/>
    <p:sldId id="335" r:id="rId7"/>
    <p:sldId id="403" r:id="rId8"/>
    <p:sldId id="402" r:id="rId9"/>
    <p:sldId id="366" r:id="rId10"/>
    <p:sldId id="343" r:id="rId11"/>
    <p:sldId id="404" r:id="rId12"/>
    <p:sldId id="377" r:id="rId13"/>
    <p:sldId id="367" r:id="rId14"/>
    <p:sldId id="275" r:id="rId15"/>
    <p:sldId id="391" r:id="rId16"/>
    <p:sldId id="342" r:id="rId17"/>
    <p:sldId id="345" r:id="rId18"/>
    <p:sldId id="383" r:id="rId19"/>
    <p:sldId id="398" r:id="rId20"/>
    <p:sldId id="333" r:id="rId21"/>
    <p:sldId id="389" r:id="rId22"/>
    <p:sldId id="346" r:id="rId23"/>
    <p:sldId id="364" r:id="rId24"/>
    <p:sldId id="365" r:id="rId25"/>
    <p:sldId id="400" r:id="rId26"/>
    <p:sldId id="378" r:id="rId27"/>
    <p:sldId id="379" r:id="rId28"/>
    <p:sldId id="405" r:id="rId29"/>
    <p:sldId id="37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89DB"/>
    <a:srgbClr val="FD9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6296"/>
  </p:normalViewPr>
  <p:slideViewPr>
    <p:cSldViewPr snapToGrid="0">
      <p:cViewPr varScale="1">
        <p:scale>
          <a:sx n="127" d="100"/>
          <a:sy n="127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8F860-2E5B-E748-9AC1-25EF6EF6EBF4}" type="datetimeFigureOut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1B9B-AA11-F14C-BF9C-FF285510A5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477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56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393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8830F-CC34-D8DB-83D4-D0663BFC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782A79-5468-CC32-3C50-1916A8609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3D74FE-7DB8-4AB4-DFA1-E00B2B1A7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E86C6F-2354-F76C-7882-1C06BAD62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52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662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269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989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3308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0325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753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678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382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2331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911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145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298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618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2795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3456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835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93A4E-C2C5-4CF6-6BCA-3584412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4E2A28-F35E-3B31-E9A0-F43C903B1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AA5BDF-764F-5A29-3CFA-65380529C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E4F8D4-5C18-E815-8296-5471F92E9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8396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040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161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524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DF142-1148-CE23-C1FA-269BC0FBB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FA85A5-6841-4FFD-1550-5A724BD00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0C5A1A-F258-449F-96F3-DCEB766C8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33FC0-95CA-2F9C-0D29-B12C6C920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576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要把</a:t>
            </a:r>
            <a:r>
              <a:rPr kumimoji="1" lang="en-US" altLang="zh-CN" dirty="0"/>
              <a:t>inclusive background</a:t>
            </a:r>
            <a:r>
              <a:rPr kumimoji="1" lang="zh-CN" altLang="en-US" dirty="0"/>
              <a:t>从</a:t>
            </a:r>
            <a:r>
              <a:rPr kumimoji="1" lang="en-US" altLang="zh-CN" dirty="0" err="1"/>
              <a:t>nTrk</a:t>
            </a:r>
            <a:r>
              <a:rPr kumimoji="1" lang="en-US" altLang="zh-CN" dirty="0"/>
              <a:t>=3</a:t>
            </a:r>
            <a:r>
              <a:rPr kumimoji="1" lang="zh-CN" altLang="en-US" dirty="0"/>
              <a:t>～</a:t>
            </a:r>
            <a:r>
              <a:rPr kumimoji="1" lang="en-US" altLang="zh-CN" dirty="0"/>
              <a:t>7</a:t>
            </a:r>
            <a:r>
              <a:rPr kumimoji="1" lang="zh-CN" altLang="en-US" dirty="0"/>
              <a:t>取形状要说一下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277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0E11-66F9-F49F-B973-D22A16D27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8C6DEC-54D5-BEBA-E5F6-058FFA2E2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123A7F-FEE2-79B2-91EF-F638BDB15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7C3750-8557-3549-10A4-6DB962C83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245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B5DC-7351-8D0A-5EBA-087002B36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D8F559-1B9D-94E4-129D-2D2A04B96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AB5A90-0A7D-1BF8-EA8B-34E81A947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248EC2-C278-9B68-4278-27C33CD35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180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556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12853-809A-DAB2-F6B4-49D2D19B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1C9051-81BD-4110-609D-F83EE8B43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8614EC-3FBE-8EB9-F19F-5C1BE3F1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9A46-9E09-EB45-AD84-2E53C7139784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F7464E-382B-D153-5B2B-45F5549F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EF2362-6606-93D9-FC95-91B8108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059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16FEA-567E-A55B-D7F8-078522E4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54CF23-09D2-7A52-D36E-38F76BAE5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FB0260-A239-3D3E-DE84-651DDE43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23F-14F0-2341-96DB-9F51E57BCD66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7C7EA-4BD6-EF15-1EB6-F8A91422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5C0DF2-90A8-1471-2F93-B48E7556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063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DD2ED8-005A-BDF8-3695-1887668AB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CDA277-8AFD-AD0B-66FD-DC35F7DFB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18ABAF-DB47-A0C5-0905-0846C73A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3FD8-5F72-6E4D-A7B6-6DDB3F62C4F1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9D2820-BB8B-8974-7CF0-DEC43C2E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9690A7-9473-C811-A45A-B51C79A4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09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087AB-430D-7091-B3A9-D6713552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61D8BA-4E66-17E9-A007-1D10B26F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B2829-5BC5-6C13-DBA8-3F1319AD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8BCA-5C4D-5748-A19B-066FED3A7162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2F7DD8-35C5-2E63-A1C3-EB6C1DBC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7A7D6-0E86-2BD6-B0B2-04D6C21B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96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8F0A3-A9E9-F129-ABD6-DFA4E2E6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E4FAE-3E4D-192B-138A-53307999F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0D026F-F975-A735-E501-33CC891D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6C-F45F-214C-AAEC-E89DB4092892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E573F9-45D6-A58C-3F8F-A6B9A767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CB7D06-91AA-CBFC-F0D0-7AEA63A3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314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FCF9B-52A1-7DB6-0456-92C41332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C8812A-13A8-3CCB-3201-6A313435A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08A071-7301-F489-4D90-BDFE31BD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BCA553-3590-FB24-1E4C-B6B65976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068-943F-7A4C-BFF2-F151115091AF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8D7A1-3698-C036-E8D8-86A98B3B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0C1D8-9A4F-FDF9-7927-24113AF6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17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52C9D5-4653-7376-205C-A4AAB8EC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A8CC32-2EEB-F96F-BE46-B1F79605B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A93183-B954-2EAD-6F92-766EA92F4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2FB646-4CB5-8E78-63FB-0F8F93582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A9861C-5AAF-AC54-BBA7-F6E725811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83D61B-8BAA-7C80-1C41-4813EE36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952-132C-5245-A772-B37BEA898503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6F7FB0-90A9-1D92-DA3F-57EBCA78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351BDC-A151-09CA-0ED3-B976D148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6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6464B-F2A8-C05F-D648-DBAFFA95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A01040-A636-37AB-053E-D79B8D3C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D54-6892-F94C-B8CE-FD8C93239953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BCE592-C264-BE3A-59EA-704021A7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C9DED2-8597-F607-AEBC-A09EC221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2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8D39C4-9B4C-0B74-7392-53E5D3CD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EF47-4765-9742-94A6-3D924C881F88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1B664B-D694-BD91-B165-2857B4C7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9A79FE-9CA3-F27E-6A25-BB61F041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CLHCP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68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BB326-E737-ECBA-89D9-54FEC348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476CFF-5826-9C47-32EF-C52C826B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C6BE3F-357E-53AD-2DCF-A53F9F1A3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8D6D8F-1D93-FAF8-C0DD-B04A5F2F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8AC-37C6-EB44-B02C-2A73DD074420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C5C52F-97CF-B40D-60DC-C99D87F5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552559-9933-4588-1CE0-2B7436CC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0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5B68E-2FC4-28AA-C8CF-B6A88361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6A9E41-38D6-CA1E-FE8A-7222E7F11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0DAA4C-E0FF-60F7-2C4F-A47605E52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A6272C-8524-AB55-ABEA-4581203F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343E-4BA2-0944-B94A-EE576CAE2564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DB5696-28AB-47C9-27C0-E04AC80E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174E67-6109-A2F3-E1C8-B879D403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28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3CC75A-E3CB-DA09-78B6-774A0D46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29CFDC-6F16-090B-2E65-00752E77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D4C43F-2AF4-FFD8-90C9-EB7429A16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1237-A752-F548-B3CE-5E07B84B6FA9}" type="datetime1">
              <a:rPr kumimoji="1" lang="zh-CN" altLang="en-US" smtClean="0"/>
              <a:t>2024/11/15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E7C32A-BF2B-03DB-1545-7415ACD6F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D34C2-7464-20B9-A8D1-E51A8B7D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408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jpeg"/><Relationship Id="rId7" Type="http://schemas.openxmlformats.org/officeDocument/2006/relationships/hyperlink" Target="https://www.arxiv.org/abs/1709.0649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springer.com/article/10.1140/epjc/s10052-020-08455-0" TargetMode="External"/><Relationship Id="rId5" Type="http://schemas.openxmlformats.org/officeDocument/2006/relationships/hyperlink" Target="https://arxiv.org/abs/2207.03012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9.13084" TargetMode="External"/><Relationship Id="rId13" Type="http://schemas.openxmlformats.org/officeDocument/2006/relationships/hyperlink" Target="https://arxiv.org/abs/2204.13478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arxiv.org/abs/hep-ex/0406010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5" Type="http://schemas.openxmlformats.org/officeDocument/2006/relationships/hyperlink" Target="https://journals.aps.org/prl/abstract/10.1103/PhysRevLett.131.151803" TargetMode="External"/><Relationship Id="rId10" Type="http://schemas.openxmlformats.org/officeDocument/2006/relationships/hyperlink" Target="https://lss.fnal.gov/archive/2023/slides/fermilab-slides-23-185-ppd.pdf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hyperlink" Target="https://arxiv.org/abs/2308.06230" TargetMode="External"/><Relationship Id="rId14" Type="http://schemas.openxmlformats.org/officeDocument/2006/relationships/hyperlink" Target="https://iopscience.iop.org/article/10.1088/1361-6633/ad6fcb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1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5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6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1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1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70.png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7">
            <a:extLst>
              <a:ext uri="{FF2B5EF4-FFF2-40B4-BE49-F238E27FC236}">
                <a16:creationId xmlns:a16="http://schemas.microsoft.com/office/drawing/2014/main" id="{FD170CE8-BA13-FB2A-54CD-8EBE7424901E}"/>
              </a:ext>
            </a:extLst>
          </p:cNvPr>
          <p:cNvSpPr/>
          <p:nvPr/>
        </p:nvSpPr>
        <p:spPr>
          <a:xfrm>
            <a:off x="487678" y="1505647"/>
            <a:ext cx="11216640" cy="1471295"/>
          </a:xfrm>
          <a:custGeom>
            <a:avLst/>
            <a:gdLst/>
            <a:ahLst/>
            <a:cxnLst/>
            <a:rect l="l" t="t" r="r" b="b"/>
            <a:pathLst>
              <a:path w="11216640" h="1471295">
                <a:moveTo>
                  <a:pt x="10935525" y="0"/>
                </a:moveTo>
                <a:lnTo>
                  <a:pt x="281127" y="0"/>
                </a:lnTo>
                <a:lnTo>
                  <a:pt x="235528" y="3679"/>
                </a:lnTo>
                <a:lnTo>
                  <a:pt x="192271" y="14331"/>
                </a:lnTo>
                <a:lnTo>
                  <a:pt x="151935" y="31377"/>
                </a:lnTo>
                <a:lnTo>
                  <a:pt x="115099" y="54238"/>
                </a:lnTo>
                <a:lnTo>
                  <a:pt x="82342" y="82337"/>
                </a:lnTo>
                <a:lnTo>
                  <a:pt x="54242" y="115093"/>
                </a:lnTo>
                <a:lnTo>
                  <a:pt x="31379" y="151929"/>
                </a:lnTo>
                <a:lnTo>
                  <a:pt x="14332" y="192266"/>
                </a:lnTo>
                <a:lnTo>
                  <a:pt x="3679" y="235524"/>
                </a:lnTo>
                <a:lnTo>
                  <a:pt x="0" y="281127"/>
                </a:lnTo>
                <a:lnTo>
                  <a:pt x="0" y="1190028"/>
                </a:lnTo>
                <a:lnTo>
                  <a:pt x="3679" y="1235626"/>
                </a:lnTo>
                <a:lnTo>
                  <a:pt x="14332" y="1278882"/>
                </a:lnTo>
                <a:lnTo>
                  <a:pt x="31379" y="1319217"/>
                </a:lnTo>
                <a:lnTo>
                  <a:pt x="54242" y="1356051"/>
                </a:lnTo>
                <a:lnTo>
                  <a:pt x="82342" y="1388806"/>
                </a:lnTo>
                <a:lnTo>
                  <a:pt x="115099" y="1416904"/>
                </a:lnTo>
                <a:lnTo>
                  <a:pt x="151935" y="1439765"/>
                </a:lnTo>
                <a:lnTo>
                  <a:pt x="192271" y="1456811"/>
                </a:lnTo>
                <a:lnTo>
                  <a:pt x="235528" y="1467463"/>
                </a:lnTo>
                <a:lnTo>
                  <a:pt x="281127" y="1471142"/>
                </a:lnTo>
                <a:lnTo>
                  <a:pt x="10935525" y="1471142"/>
                </a:lnTo>
                <a:lnTo>
                  <a:pt x="10981124" y="1467463"/>
                </a:lnTo>
                <a:lnTo>
                  <a:pt x="11024380" y="1456811"/>
                </a:lnTo>
                <a:lnTo>
                  <a:pt x="11064714" y="1439765"/>
                </a:lnTo>
                <a:lnTo>
                  <a:pt x="11101549" y="1416904"/>
                </a:lnTo>
                <a:lnTo>
                  <a:pt x="11134304" y="1388806"/>
                </a:lnTo>
                <a:lnTo>
                  <a:pt x="11162401" y="1356051"/>
                </a:lnTo>
                <a:lnTo>
                  <a:pt x="11185262" y="1319217"/>
                </a:lnTo>
                <a:lnTo>
                  <a:pt x="11202308" y="1278882"/>
                </a:lnTo>
                <a:lnTo>
                  <a:pt x="11212960" y="1235626"/>
                </a:lnTo>
                <a:lnTo>
                  <a:pt x="11216640" y="1190028"/>
                </a:lnTo>
                <a:lnTo>
                  <a:pt x="11216640" y="281127"/>
                </a:lnTo>
                <a:lnTo>
                  <a:pt x="11212960" y="235524"/>
                </a:lnTo>
                <a:lnTo>
                  <a:pt x="11202308" y="192266"/>
                </a:lnTo>
                <a:lnTo>
                  <a:pt x="11185262" y="151929"/>
                </a:lnTo>
                <a:lnTo>
                  <a:pt x="11162401" y="115093"/>
                </a:lnTo>
                <a:lnTo>
                  <a:pt x="11134304" y="82337"/>
                </a:lnTo>
                <a:lnTo>
                  <a:pt x="11101549" y="54238"/>
                </a:lnTo>
                <a:lnTo>
                  <a:pt x="11064714" y="31377"/>
                </a:lnTo>
                <a:lnTo>
                  <a:pt x="11024380" y="14331"/>
                </a:lnTo>
                <a:lnTo>
                  <a:pt x="10981124" y="3679"/>
                </a:lnTo>
                <a:lnTo>
                  <a:pt x="10935525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494854" dist="50800" dir="5400000" algn="ctr" rotWithShape="0">
              <a:srgbClr val="000000">
                <a:alpha val="94675"/>
              </a:srgb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AE9555-9130-6BC4-244C-C3E89C3E8F0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615361" y="1808626"/>
                <a:ext cx="8531430" cy="902268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zh-CN" sz="4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Observation of </a:t>
                </a:r>
                <a:r>
                  <a:rPr kumimoji="1" lang="el-GR" altLang="zh-CN" sz="4000" dirty="0" err="1">
                    <a:solidFill>
                      <a:srgbClr val="9389DB"/>
                    </a:solidFill>
                    <a:latin typeface="Kefa" panose="02000506000000020004" pitchFamily="2" charset="0"/>
                  </a:rPr>
                  <a:t>γγ</a:t>
                </a:r>
                <a14:m>
                  <m:oMath xmlns:m="http://schemas.openxmlformats.org/officeDocument/2006/math">
                    <m:r>
                      <a:rPr kumimoji="1" lang="el-GR" altLang="zh-CN" sz="400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l-GR" altLang="zh-CN" sz="4000" dirty="0" err="1">
                    <a:solidFill>
                      <a:srgbClr val="9389DB"/>
                    </a:solidFill>
                    <a:latin typeface="Kefa" panose="02000506000000020004" pitchFamily="2" charset="0"/>
                  </a:rPr>
                  <a:t>ττ</a:t>
                </a:r>
                <a:r>
                  <a:rPr kumimoji="1" lang="en-US" altLang="zh-CN" sz="4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in pp collisions and constraint on tau g-2 at CMS</a:t>
                </a:r>
                <a:r>
                  <a:rPr kumimoji="1" lang="zh-CN" altLang="en-US" sz="4000" baseline="30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</a:t>
                </a:r>
                <a:endParaRPr kumimoji="1" lang="zh-CN" altLang="en-US" sz="40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AE9555-9130-6BC4-244C-C3E89C3E8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615361" y="1808626"/>
                <a:ext cx="8531430" cy="902268"/>
              </a:xfrm>
              <a:blipFill>
                <a:blip r:embed="rId3"/>
                <a:stretch>
                  <a:fillRect t="-38889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41660E7B-7F25-A9A0-1A53-2E1938CB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591370"/>
            <a:ext cx="9144000" cy="2675378"/>
          </a:xfrm>
        </p:spPr>
        <p:txBody>
          <a:bodyPr>
            <a:normAutofit fontScale="92500" lnSpcReduction="10000"/>
          </a:bodyPr>
          <a:lstStyle/>
          <a:p>
            <a:r>
              <a:rPr lang="en" altLang="zh-CN" sz="2800" dirty="0" err="1">
                <a:latin typeface="ComicSansMS" panose="030F0902030302020204" pitchFamily="66" charset="0"/>
              </a:rPr>
              <a:t>Zongsheng</a:t>
            </a:r>
            <a:r>
              <a:rPr lang="en" altLang="zh-CN" sz="2800" dirty="0">
                <a:latin typeface="ComicSansMS" panose="030F0902030302020204" pitchFamily="66" charset="0"/>
              </a:rPr>
              <a:t> He</a:t>
            </a:r>
            <a:endParaRPr lang="en" altLang="zh-CN" sz="2800" baseline="30000" dirty="0">
              <a:latin typeface="ComicSansMS" panose="030F0902030302020204" pitchFamily="66" charset="0"/>
            </a:endParaRPr>
          </a:p>
          <a:p>
            <a:r>
              <a:rPr lang="en" altLang="zh-CN" sz="2800" dirty="0">
                <a:latin typeface="ComicSansMS" panose="030F0902030302020204" pitchFamily="66" charset="0"/>
              </a:rPr>
              <a:t>Peking University</a:t>
            </a:r>
          </a:p>
          <a:p>
            <a:r>
              <a:rPr lang="en" altLang="zh-CN" sz="2800" dirty="0">
                <a:latin typeface="ComicSansMS" panose="030F0902030302020204" pitchFamily="66" charset="0"/>
              </a:rPr>
              <a:t>on behalf of the CMS Collaboration</a:t>
            </a:r>
          </a:p>
          <a:p>
            <a:r>
              <a:rPr lang="en" altLang="zh-CN" sz="2800" dirty="0">
                <a:latin typeface="ComicSansMS" panose="030F0902030302020204" pitchFamily="66" charset="0"/>
              </a:rPr>
              <a:t> </a:t>
            </a:r>
          </a:p>
          <a:p>
            <a:r>
              <a:rPr lang="en" altLang="zh-CN" sz="2800" dirty="0">
                <a:latin typeface="ComicSansMS" panose="030F0902030302020204" pitchFamily="66" charset="0"/>
              </a:rPr>
              <a:t>CLHCP, 2024, Qingdao</a:t>
            </a:r>
          </a:p>
          <a:p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Kefa" panose="02000506000000020004" pitchFamily="2" charset="0"/>
              </a:rPr>
              <a:t>Nov-15</a:t>
            </a:r>
            <a:r>
              <a:rPr kumimoji="1" lang="en-US" altLang="zh-CN" sz="2800" baseline="30000" dirty="0">
                <a:solidFill>
                  <a:schemeClr val="accent2">
                    <a:lumMod val="75000"/>
                  </a:schemeClr>
                </a:solidFill>
                <a:latin typeface="Kefa" panose="02000506000000020004" pitchFamily="2" charset="0"/>
              </a:rPr>
              <a:t>th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Kefa" panose="02000506000000020004" pitchFamily="2" charset="0"/>
              </a:rPr>
              <a:t>, 2024</a:t>
            </a:r>
            <a:endParaRPr lang="en" altLang="zh-CN" sz="2800" dirty="0">
              <a:latin typeface="ComicSansMS" panose="030F0902030302020204" pitchFamily="66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4FA1F02-7119-A2DC-CF60-59536D6CC53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B1EADC6-0082-DD8B-DFAC-A9E5C0287C3D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FC76E3F-C776-264F-FEBD-B713D1EC23A5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3AF9BC-869B-E7C8-945E-FE7A9DC9F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722" y="6379"/>
            <a:ext cx="778278" cy="781881"/>
          </a:xfrm>
          <a:prstGeom prst="rect">
            <a:avLst/>
          </a:prstGeom>
          <a:effectLst>
            <a:outerShdw blurRad="572204" dist="50800" dir="5400000" sx="74000" sy="74000" algn="ctr" rotWithShape="0">
              <a:srgbClr val="000000">
                <a:alpha val="74509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1018BE-114B-9951-5B32-EE124414B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751809" cy="781881"/>
          </a:xfrm>
          <a:prstGeom prst="rect">
            <a:avLst/>
          </a:prstGeom>
          <a:effectLst>
            <a:outerShdw blurRad="341419" dist="50800" dir="5400000" algn="ctr" rotWithShape="0">
              <a:srgbClr val="000000">
                <a:alpha val="75498"/>
              </a:srgbClr>
            </a:outerShdw>
          </a:effectLst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B3F1159B-CED1-0D27-16B0-7FD38879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z="1600" smtClean="0">
                <a:latin typeface="Comic Sans MS" panose="030F0902030302020204" pitchFamily="66" charset="0"/>
              </a:rPr>
              <a:t>1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B4483E-1B89-F362-0D25-FEC0B09D0A62}"/>
              </a:ext>
            </a:extLst>
          </p:cNvPr>
          <p:cNvSpPr txBox="1"/>
          <p:nvPr/>
        </p:nvSpPr>
        <p:spPr>
          <a:xfrm>
            <a:off x="183200" y="5942217"/>
            <a:ext cx="428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altLang="zh-CN" dirty="0" err="1">
                <a:effectLst/>
              </a:rPr>
              <a:t>zongsheng.he@cern.ch</a:t>
            </a:r>
            <a:endParaRPr lang="de-CH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549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C734813-6A1C-9323-837D-A4A40747CD17}"/>
                  </a:ext>
                </a:extLst>
              </p:cNvPr>
              <p:cNvSpPr txBox="1"/>
              <p:nvPr/>
            </p:nvSpPr>
            <p:spPr>
              <a:xfrm>
                <a:off x="143021" y="1945222"/>
                <a:ext cx="11905956" cy="364830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SM can be parameterized in terms of a BSM </a:t>
                </a:r>
                <a:r>
                  <a:rPr lang="en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agrangian</a:t>
                </a:r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dim-6 operators with </a:t>
                </a: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physics</a:t>
                </a:r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scale </a:t>
                </a:r>
                <a:r>
                  <a:rPr lang="el-GR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𝐵𝑆𝑀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𝜏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𝑅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𝐻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𝜏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𝑊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𝜎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𝑖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𝐻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𝑊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𝑖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h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.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𝑐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.</m:t>
                    </m:r>
                  </m:oMath>
                </a14:m>
                <a:endParaRPr lang="en-US" altLang="zh-CN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𝛿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𝛿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linearly dependent on the complex Wilson coefficients: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𝜹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𝝉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𝝉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𝒆</m:t>
                          </m:r>
                        </m:den>
                      </m:f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𝑹𝒆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[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𝒄𝒐𝒔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𝑾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𝝉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𝑩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−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𝒔𝒊𝒏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𝑾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𝝉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𝑾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]</m:t>
                      </m:r>
                    </m:oMath>
                  </m:oMathPara>
                </a14:m>
                <a:endParaRPr lang="en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𝜹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𝝉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𝑰𝒎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funcPr>
                            <m:fName>
                              <m: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Futura" panose="020B0602020204020303" pitchFamily="34" charset="-79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Futura" panose="020B0602020204020303" pitchFamily="34" charset="-79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Futura" panose="020B0602020204020303" pitchFamily="34" charset="-79"/>
                                    </a:rPr>
                                    <m:t>𝑾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Futura" panose="020B0602020204020303" pitchFamily="34" charset="-79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Futura" panose="020B0602020204020303" pitchFamily="34" charset="-79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Futura" panose="020B0602020204020303" pitchFamily="34" charset="-79"/>
                                    </a:rPr>
                                    <m:t>𝝉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Futura" panose="020B0602020204020303" pitchFamily="34" charset="-79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−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𝝉</m:t>
                              </m:r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𝜏𝛾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𝑐𝑜𝑠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𝑊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𝑠𝑖𝑛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𝑊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𝑊</m:t>
                        </m:r>
                      </m:sub>
                    </m:sSub>
                  </m:oMath>
                </a14:m>
                <a:endParaRPr lang="en" altLang="zh-CN" sz="1600" dirty="0">
                  <a:solidFill>
                    <a:srgbClr val="9389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C734813-6A1C-9323-837D-A4A40747C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1" y="1945222"/>
                <a:ext cx="11905956" cy="3648306"/>
              </a:xfrm>
              <a:prstGeom prst="rect">
                <a:avLst/>
              </a:prstGeom>
              <a:blipFill>
                <a:blip r:embed="rId3"/>
                <a:stretch>
                  <a:fillRect l="-746" t="-1389" r="-533" b="-27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203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EFT Interpretation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10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39D9-63EA-0274-C2CE-DC37B272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>
            <a:extLst>
              <a:ext uri="{FF2B5EF4-FFF2-40B4-BE49-F238E27FC236}">
                <a16:creationId xmlns:a16="http://schemas.microsoft.com/office/drawing/2014/main" id="{D0955E1F-4541-4E41-0B73-B5A08329C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49" y="4018912"/>
            <a:ext cx="26238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23667A16-4062-F193-566F-C5AAE25B62A5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4C6CC8E-974D-11CE-9A00-893F97043A9B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01B9E90-CED0-9DC1-191A-5D47624E892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E9C6D47-253B-E71A-FDBA-47C65BC69976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A6CA7F4-1AF7-8B9F-119A-2A097FF4A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DC7DB4D-56CE-FDEE-9F69-6163E5D7D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FB223ED0-95C0-5953-8B23-FDF4B1FA10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C4D4C4E-0186-0FA9-C0FA-D5687C2168BC}"/>
                </a:ext>
              </a:extLst>
            </p:cNvPr>
            <p:cNvSpPr txBox="1"/>
            <p:nvPr/>
          </p:nvSpPr>
          <p:spPr>
            <a:xfrm>
              <a:off x="-9256" y="97303"/>
              <a:ext cx="4023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Constraints on a</a:t>
              </a:r>
              <a:r>
                <a:rPr kumimoji="1" lang="el-GR" altLang="zh-CN" sz="2800" baseline="-25000" dirty="0">
                  <a:solidFill>
                    <a:srgbClr val="9389DB"/>
                  </a:solidFill>
                  <a:latin typeface="Kefa" panose="02000506000000020004" pitchFamily="2" charset="0"/>
                </a:rPr>
                <a:t>τ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 and d</a:t>
              </a:r>
              <a:r>
                <a:rPr kumimoji="1" lang="el-GR" altLang="zh-CN" sz="2800" baseline="-25000" dirty="0">
                  <a:solidFill>
                    <a:srgbClr val="9389DB"/>
                  </a:solidFill>
                  <a:latin typeface="Kefa" panose="02000506000000020004" pitchFamily="2" charset="0"/>
                </a:rPr>
                <a:t>τ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72CC0F00-BAE5-5C9E-10FC-06C6BACD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11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Boog 6">
            <a:extLst>
              <a:ext uri="{FF2B5EF4-FFF2-40B4-BE49-F238E27FC236}">
                <a16:creationId xmlns:a16="http://schemas.microsoft.com/office/drawing/2014/main" id="{D59E35BE-5C68-A63C-3D05-01EB652C55F2}"/>
              </a:ext>
            </a:extLst>
          </p:cNvPr>
          <p:cNvSpPr/>
          <p:nvPr/>
        </p:nvSpPr>
        <p:spPr bwMode="auto">
          <a:xfrm flipH="1">
            <a:off x="1842527" y="3749351"/>
            <a:ext cx="1680196" cy="1120131"/>
          </a:xfrm>
          <a:prstGeom prst="arc">
            <a:avLst>
              <a:gd name="adj1" fmla="val 21546937"/>
              <a:gd name="adj2" fmla="val 5961152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>
            <a:glow rad="25400">
              <a:schemeClr val="bg1">
                <a:alpha val="10000"/>
              </a:schemeClr>
            </a:glow>
          </a:effectLst>
        </p:spPr>
        <p:txBody>
          <a:bodyPr rtlCol="0" anchor="ctr"/>
          <a:lstStyle/>
          <a:p>
            <a:pPr algn="ctr"/>
            <a:endParaRPr lang="en-US" sz="3023">
              <a:solidFill>
                <a:srgbClr val="C00000"/>
              </a:solidFill>
            </a:endParaRPr>
          </a:p>
        </p:txBody>
      </p:sp>
      <p:sp>
        <p:nvSpPr>
          <p:cNvPr id="7" name="Boog 16">
            <a:extLst>
              <a:ext uri="{FF2B5EF4-FFF2-40B4-BE49-F238E27FC236}">
                <a16:creationId xmlns:a16="http://schemas.microsoft.com/office/drawing/2014/main" id="{8E75AF86-3CAD-5804-39D5-E40E2B2EB179}"/>
              </a:ext>
            </a:extLst>
          </p:cNvPr>
          <p:cNvSpPr/>
          <p:nvPr/>
        </p:nvSpPr>
        <p:spPr bwMode="auto">
          <a:xfrm flipH="1">
            <a:off x="7598310" y="3696724"/>
            <a:ext cx="1680196" cy="1120131"/>
          </a:xfrm>
          <a:prstGeom prst="arc">
            <a:avLst>
              <a:gd name="adj1" fmla="val 21546937"/>
              <a:gd name="adj2" fmla="val 5961152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>
            <a:glow rad="25400">
              <a:schemeClr val="bg1">
                <a:alpha val="10000"/>
              </a:schemeClr>
            </a:glow>
          </a:effectLst>
        </p:spPr>
        <p:txBody>
          <a:bodyPr rtlCol="0" anchor="ctr"/>
          <a:lstStyle/>
          <a:p>
            <a:pPr algn="ctr"/>
            <a:endParaRPr lang="en-US" sz="3023" dirty="0"/>
          </a:p>
        </p:txBody>
      </p:sp>
      <p:sp>
        <p:nvSpPr>
          <p:cNvPr id="12" name="Tekstvak 17">
            <a:extLst>
              <a:ext uri="{FF2B5EF4-FFF2-40B4-BE49-F238E27FC236}">
                <a16:creationId xmlns:a16="http://schemas.microsoft.com/office/drawing/2014/main" id="{ACAF4373-0008-B74B-B455-CEBB9CE08E37}"/>
              </a:ext>
            </a:extLst>
          </p:cNvPr>
          <p:cNvSpPr txBox="1"/>
          <p:nvPr/>
        </p:nvSpPr>
        <p:spPr>
          <a:xfrm>
            <a:off x="930605" y="4832659"/>
            <a:ext cx="1008289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</a:rPr>
              <a:t>real</a:t>
            </a:r>
            <a:r>
              <a:rPr lang="en-US" sz="2100" dirty="0">
                <a:solidFill>
                  <a:srgbClr val="C00000"/>
                </a:solidFill>
              </a:rPr>
              <a:t> part:</a:t>
            </a:r>
          </a:p>
        </p:txBody>
      </p:sp>
      <p:sp>
        <p:nvSpPr>
          <p:cNvPr id="15" name="Tekstvak 18">
            <a:extLst>
              <a:ext uri="{FF2B5EF4-FFF2-40B4-BE49-F238E27FC236}">
                <a16:creationId xmlns:a16="http://schemas.microsoft.com/office/drawing/2014/main" id="{AB362378-F1FB-D748-2FAA-3E67C3B0B028}"/>
              </a:ext>
            </a:extLst>
          </p:cNvPr>
          <p:cNvSpPr txBox="1"/>
          <p:nvPr/>
        </p:nvSpPr>
        <p:spPr>
          <a:xfrm>
            <a:off x="6423517" y="4832659"/>
            <a:ext cx="169104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</a:rPr>
              <a:t>imaginary</a:t>
            </a:r>
            <a:r>
              <a:rPr lang="en-US" sz="2100" dirty="0">
                <a:solidFill>
                  <a:srgbClr val="C00000"/>
                </a:solidFill>
              </a:rPr>
              <a:t> part: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979860F-8567-72C4-1B95-45DB6B90B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733" y="1738460"/>
            <a:ext cx="3168000" cy="252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54D98B6-F485-5CFF-E92E-65D2A106D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02176"/>
            <a:ext cx="2893334" cy="252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2D927A6-C5D3-96BC-D6EA-CB09F639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09" y="4116920"/>
            <a:ext cx="26238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13">
                <a:extLst>
                  <a:ext uri="{FF2B5EF4-FFF2-40B4-BE49-F238E27FC236}">
                    <a16:creationId xmlns:a16="http://schemas.microsoft.com/office/drawing/2014/main" id="{AB318E81-A306-D16F-DF51-06A1BC3296D0}"/>
                  </a:ext>
                </a:extLst>
              </p:cNvPr>
              <p:cNvSpPr txBox="1"/>
              <p:nvPr/>
            </p:nvSpPr>
            <p:spPr>
              <a:xfrm>
                <a:off x="110067" y="1230260"/>
                <a:ext cx="10043519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  <m:r>
                          <a:rPr lang="nl-NL" sz="21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sub>
                        </m:sSub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en-US" sz="2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1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l-NL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sz="2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nl-NL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nl-NL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nl-NL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sz="2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nl-NL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sub>
                        </m:sSub>
                      </m:e>
                    </m:d>
                  </m:oMath>
                </a14:m>
                <a:r>
                  <a:rPr lang="nl-BE" sz="21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  <m:r>
                          <a:rPr lang="nl-NL" sz="21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en-US" sz="2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nl-NL" sz="21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Im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l-NL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sz="2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nl-NL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nl-NL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nl-NL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sz="2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nl-NL" sz="21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sub>
                        </m:sSub>
                      </m:e>
                    </m:d>
                  </m:oMath>
                </a14:m>
                <a:endParaRPr lang="nl-BE" sz="2100" dirty="0"/>
              </a:p>
            </p:txBody>
          </p:sp>
        </mc:Choice>
        <mc:Fallback>
          <p:sp>
            <p:nvSpPr>
              <p:cNvPr id="23" name="Tekstvak 13">
                <a:extLst>
                  <a:ext uri="{FF2B5EF4-FFF2-40B4-BE49-F238E27FC236}">
                    <a16:creationId xmlns:a16="http://schemas.microsoft.com/office/drawing/2014/main" id="{AB318E81-A306-D16F-DF51-06A1BC329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7" y="1230260"/>
                <a:ext cx="10043519" cy="516616"/>
              </a:xfrm>
              <a:prstGeom prst="rect">
                <a:avLst/>
              </a:prstGeom>
              <a:blipFill>
                <a:blip r:embed="rId9"/>
                <a:stretch>
                  <a:fillRect l="-1010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5274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Comparison to Previous Results</a:t>
              </a: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12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52C979-7572-CC6D-7C6B-DE1B81D3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" y="833539"/>
            <a:ext cx="5400000" cy="51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7BCA4DC-6009-8871-BAC0-A9EEF318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26" y="859199"/>
            <a:ext cx="5400000" cy="51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307436B-9DF2-F56C-DB18-C36C544B945A}"/>
              </a:ext>
            </a:extLst>
          </p:cNvPr>
          <p:cNvSpPr txBox="1"/>
          <p:nvPr/>
        </p:nvSpPr>
        <p:spPr>
          <a:xfrm>
            <a:off x="410782" y="6024460"/>
            <a:ext cx="507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Large improvement over LEP and LHC HIN, 3 times larger than the Schweiger term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D0456515-0462-79AB-492E-9DE44D46DF7B}"/>
              </a:ext>
            </a:extLst>
          </p:cNvPr>
          <p:cNvCxnSpPr>
            <a:cxnSpLocks/>
          </p:cNvCxnSpPr>
          <p:nvPr/>
        </p:nvCxnSpPr>
        <p:spPr>
          <a:xfrm flipV="1">
            <a:off x="3074713" y="5277080"/>
            <a:ext cx="1015703" cy="73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023A90-44F0-9463-B677-987B5A2C5E03}"/>
                  </a:ext>
                </a:extLst>
              </p:cNvPr>
              <p:cNvSpPr txBox="1"/>
              <p:nvPr/>
            </p:nvSpPr>
            <p:spPr>
              <a:xfrm>
                <a:off x="6740575" y="6024460"/>
                <a:ext cx="5075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Approaching Belle precision(extrapolated from q</a:t>
                </a:r>
                <a:r>
                  <a:rPr kumimoji="1" lang="en-US" altLang="zh-CN" baseline="30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2</a:t>
                </a:r>
                <a:r>
                  <a:rPr kumimoji="1" lang="en-US" altLang="zh-CN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&gt;0), at q</a:t>
                </a:r>
                <a:r>
                  <a:rPr kumimoji="1" lang="en-US" altLang="zh-CN" baseline="30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zh-CN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0</a:t>
                </a:r>
                <a:endParaRPr kumimoji="1" lang="zh-CN" altLang="en-US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023A90-44F0-9463-B677-987B5A2C5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75" y="6024460"/>
                <a:ext cx="5075520" cy="646331"/>
              </a:xfrm>
              <a:prstGeom prst="rect">
                <a:avLst/>
              </a:prstGeom>
              <a:blipFill>
                <a:blip r:embed="rId7"/>
                <a:stretch>
                  <a:fillRect l="-998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2D2A39E-2B24-380F-F0DA-39F39723736C}"/>
                  </a:ext>
                </a:extLst>
              </p:cNvPr>
              <p:cNvSpPr txBox="1"/>
              <p:nvPr/>
            </p:nvSpPr>
            <p:spPr>
              <a:xfrm>
                <a:off x="8905654" y="4211736"/>
                <a:ext cx="3376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=(−0.62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</m:t>
                      </m:r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63)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−17</m:t>
                          </m:r>
                        </m:sup>
                      </m:sSup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𝑒𝑐𝑚</m:t>
                      </m:r>
                    </m:oMath>
                  </m:oMathPara>
                </a14:m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2D2A39E-2B24-380F-F0DA-39F39723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654" y="4211736"/>
                <a:ext cx="337653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A52E5CA-E462-3CDA-B0B9-C2766434D65C}"/>
                  </a:ext>
                </a:extLst>
              </p:cNvPr>
              <p:cNvSpPr txBox="1"/>
              <p:nvPr/>
            </p:nvSpPr>
            <p:spPr>
              <a:xfrm>
                <a:off x="8905654" y="4959931"/>
                <a:ext cx="3376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=(−0.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0±</m:t>
                      </m:r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1.7)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−17</m:t>
                          </m:r>
                        </m:sup>
                      </m:sSup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𝑒𝑐𝑚</m:t>
                      </m:r>
                    </m:oMath>
                  </m:oMathPara>
                </a14:m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A52E5CA-E462-3CDA-B0B9-C2766434D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654" y="4959931"/>
                <a:ext cx="337653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4C75ABCD-E322-285E-7B21-BC3E2CDE0D4D}"/>
              </a:ext>
            </a:extLst>
          </p:cNvPr>
          <p:cNvCxnSpPr>
            <a:cxnSpLocks/>
          </p:cNvCxnSpPr>
          <p:nvPr/>
        </p:nvCxnSpPr>
        <p:spPr>
          <a:xfrm flipV="1">
            <a:off x="8474713" y="5277080"/>
            <a:ext cx="507851" cy="69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C73ABF0-6213-7F63-ECBC-07409D818927}"/>
                  </a:ext>
                </a:extLst>
              </p:cNvPr>
              <p:cNvSpPr txBox="1"/>
              <p:nvPr/>
            </p:nvSpPr>
            <p:spPr>
              <a:xfrm>
                <a:off x="1340574" y="4886467"/>
                <a:ext cx="3376534" cy="37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0.000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−0.0031</m:t>
                          </m:r>
                        </m:sub>
                        <m: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+0.0032</m:t>
                          </m:r>
                        </m:sup>
                      </m:sSubSup>
                    </m:oMath>
                  </m:oMathPara>
                </a14:m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C73ABF0-6213-7F63-ECBC-07409D818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74" y="4886467"/>
                <a:ext cx="3376534" cy="375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80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1715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Summary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13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FFC0BC-E1A7-B504-5D39-BB39537BA743}"/>
                  </a:ext>
                </a:extLst>
              </p:cNvPr>
              <p:cNvSpPr txBox="1"/>
              <p:nvPr/>
            </p:nvSpPr>
            <p:spPr>
              <a:xfrm>
                <a:off x="763325" y="1459044"/>
                <a:ext cx="1018562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50000"/>
                </a:pPr>
                <a:r>
                  <a:rPr kumimoji="1"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CMS Collaboration has 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𝜸𝜸</m:t>
                    </m:r>
                    <m:r>
                      <a:rPr kumimoji="1"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𝝉𝝉</m:t>
                    </m:r>
                  </m:oMath>
                </a14:m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 in pp collisions with 5.3</a:t>
                </a:r>
                <a:r>
                  <a:rPr kumimoji="1" lang="el-GR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kumimoji="1"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events were used to constrain the 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electromagnetic moments with an EFT approach</a:t>
                </a:r>
              </a:p>
              <a:p>
                <a:pPr lvl="2" algn="ctr">
                  <a:buSzPct val="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−0.0042&lt;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&lt;0.0062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at 95% CL</a:t>
                </a:r>
              </a:p>
              <a:p>
                <a:pPr lvl="2" algn="ctr">
                  <a:buSzPct val="50000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−1.7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ecm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1" lang="el-GR" altLang="zh-CN" sz="20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1.7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ecm</a:t>
                </a:r>
              </a:p>
              <a:p>
                <a:pPr marL="1200150" lvl="2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Improving previous constraints on a</a:t>
                </a:r>
                <a:r>
                  <a:rPr kumimoji="1" lang="el-GR" altLang="zh-CN" sz="20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 factor of ~5 (PDG:-0.052&lt;a</a:t>
                </a:r>
                <a:r>
                  <a:rPr kumimoji="1" lang="el-GR" altLang="zh-CN" sz="20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&lt;0.013 at 95% CL) and approaching the precision of the Schwinger term(0.00116)</a:t>
                </a:r>
              </a:p>
              <a:p>
                <a:pPr marL="1200150" lvl="2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constraints on d</a:t>
                </a:r>
                <a:r>
                  <a:rPr kumimoji="1" lang="el-GR" altLang="zh-CN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kumimoji="1" lang="zh-CN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approaching to Belle</a:t>
                </a:r>
                <a:endPara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FFC0BC-E1A7-B504-5D39-BB39537BA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25" y="1459044"/>
                <a:ext cx="10185621" cy="3108543"/>
              </a:xfrm>
              <a:prstGeom prst="rect">
                <a:avLst/>
              </a:prstGeom>
              <a:blipFill>
                <a:blip r:embed="rId5"/>
                <a:stretch>
                  <a:fillRect l="-1370" t="-2033" b="-2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70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10661913" y="0"/>
            <a:ext cx="1530087" cy="781881"/>
            <a:chOff x="10661913" y="0"/>
            <a:chExt cx="1530087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14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7DE290-CE34-5153-EDDB-1AE629C4A1E5}"/>
              </a:ext>
            </a:extLst>
          </p:cNvPr>
          <p:cNvSpPr/>
          <p:nvPr/>
        </p:nvSpPr>
        <p:spPr>
          <a:xfrm>
            <a:off x="3407704" y="2184121"/>
            <a:ext cx="599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23093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182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BSM effect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15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7FFE3F60-2378-4DFA-2DB4-CAAA3F0F0FF5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DA0DF1-4BC6-5A35-FF19-104E0756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732" y="1123783"/>
            <a:ext cx="6619865" cy="46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1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9207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Electromagnetic ultra-peripheral collisions(UPC)</a:t>
              </a: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16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5CD8127-3F31-B744-9E6E-93E256550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270250"/>
            <a:ext cx="1676400" cy="31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AEFFEC-EEE1-B451-A2B8-0B7000139F3C}"/>
                  </a:ext>
                </a:extLst>
              </p:cNvPr>
              <p:cNvSpPr txBox="1"/>
              <p:nvPr/>
            </p:nvSpPr>
            <p:spPr>
              <a:xfrm>
                <a:off x="121380" y="789205"/>
                <a:ext cx="11232420" cy="472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provide a 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pure QED(electrodynamics) 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environment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)∝</m:t>
                    </m:r>
                    <m:func>
                      <m:func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rad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kumimoji="1" lang="en-US" altLang="zh-CN" sz="2400" dirty="0">
                    <a:latin typeface="Kefa" panose="02000506000000020004" pitchFamily="2" charset="0"/>
                  </a:rPr>
                  <a:t>, 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much larger luminosities 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of pp collisions than </a:t>
                </a:r>
                <a:r>
                  <a:rPr kumimoji="1" lang="en-US" altLang="zh-CN" sz="2400" dirty="0" err="1">
                    <a:latin typeface="Kefa" panose="02000506000000020004" pitchFamily="2" charset="0"/>
                  </a:rPr>
                  <a:t>PbPb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collisions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quasi-real photon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max(longitudinal) </a:t>
                </a:r>
                <a:r>
                  <a:rPr kumimoji="1" lang="el-GR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γ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energies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80GeV(</a:t>
                </a:r>
                <a:r>
                  <a:rPr kumimoji="1" lang="en-US" altLang="zh-CN" sz="2400" dirty="0" err="1">
                    <a:solidFill>
                      <a:srgbClr val="9389DB"/>
                    </a:solidFill>
                    <a:latin typeface="Kefa" panose="02000506000000020004" pitchFamily="2" charset="0"/>
                  </a:rPr>
                  <a:t>PbPb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),2.5TeV(pp)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much larger BSM effect on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𝜏𝜏</m:t>
                        </m:r>
                      </m:sub>
                    </m:sSub>
                  </m:oMath>
                </a14:m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process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signature: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</a:t>
                </a: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   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-opposite sign(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OS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/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/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bSup>
                  </m:oMath>
                </a14:m>
                <a:endParaRPr kumimoji="1" lang="en-US" altLang="zh-CN" sz="2400" b="0" dirty="0">
                  <a:latin typeface="Kefa" panose="02000506000000020004" pitchFamily="2" charset="0"/>
                </a:endParaRP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   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-back-to-back in azimuthal plane: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ΔΦ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en-US" altLang="zh-CN" sz="2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   -low activity 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around </a:t>
                </a:r>
                <a:r>
                  <a:rPr kumimoji="1" lang="el-GR" altLang="zh-CN" sz="2400" dirty="0" err="1">
                    <a:solidFill>
                      <a:schemeClr val="tx1"/>
                    </a:solidFill>
                    <a:latin typeface="Kefa" panose="02000506000000020004" pitchFamily="2" charset="0"/>
                  </a:rPr>
                  <a:t>ττ</a:t>
                </a:r>
                <a:r>
                  <a:rPr kumimoji="1" lang="el-GR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vertex</a:t>
                </a:r>
                <a:endParaRPr lang="zh-CN" alt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sz="240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AEFFEC-EEE1-B451-A2B8-0B7000139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0" y="789205"/>
                <a:ext cx="11232420" cy="4724307"/>
              </a:xfrm>
              <a:prstGeom prst="rect">
                <a:avLst/>
              </a:prstGeom>
              <a:blipFill>
                <a:blip r:embed="rId6"/>
                <a:stretch>
                  <a:fillRect l="-790" t="-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461A999-9514-83BB-E0D4-7B9D5803F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754" y="3008762"/>
            <a:ext cx="5015341" cy="32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4758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Signal Simulation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17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7FFE3F60-2378-4DFA-2DB4-CAAA3F0F0FF5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63196C-4B66-68D9-E197-ED06194F2BF9}"/>
                  </a:ext>
                </a:extLst>
              </p:cNvPr>
              <p:cNvSpPr txBox="1"/>
              <p:nvPr/>
            </p:nvSpPr>
            <p:spPr>
              <a:xfrm>
                <a:off x="105125" y="949470"/>
                <a:ext cx="5634825" cy="450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latin typeface="Kefa" panose="02000506000000020004" pitchFamily="2" charset="0"/>
                  </a:rPr>
                  <a:t>only</a:t>
                </a:r>
                <a:r>
                  <a:rPr kumimoji="1" lang="en-US" altLang="zh-CN" sz="2400" b="1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elastic events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are generated using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hlinkClick r:id="rId5"/>
                  </a:rPr>
                  <a:t>gammaUPC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, data-driven method to include the dissociative component and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hlinkClick r:id="rId6"/>
                  </a:rPr>
                  <a:t>SUPERCHIC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for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cross-check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a</a:t>
                </a:r>
                <a:r>
                  <a:rPr kumimoji="1" lang="el-GR" altLang="zh-CN" sz="2400" baseline="-25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&amp; d</a:t>
                </a:r>
                <a:r>
                  <a:rPr kumimoji="1" lang="el-GR" altLang="zh-CN" sz="2400" baseline="-25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interpretation using the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EFT approach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with the </a:t>
                </a:r>
                <a:r>
                  <a:rPr kumimoji="1" lang="en-US" altLang="zh-CN" sz="2400" dirty="0">
                    <a:solidFill>
                      <a:srgbClr val="0070C0"/>
                    </a:solidFill>
                    <a:latin typeface="Kefa" panose="02000506000000020004" pitchFamily="2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SMEFTsim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package, simplifying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=0 since the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solidFill>
                                        <a:srgbClr val="9389D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solidFill>
                                        <a:srgbClr val="9389D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solidFill>
                                        <a:srgbClr val="9389D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rgbClr val="9389D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2400" b="0" i="0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63196C-4B66-68D9-E197-ED06194F2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5" y="949470"/>
                <a:ext cx="5634825" cy="4500784"/>
              </a:xfrm>
              <a:prstGeom prst="rect">
                <a:avLst/>
              </a:prstGeom>
              <a:blipFill>
                <a:blip r:embed="rId8"/>
                <a:stretch>
                  <a:fillRect l="-1573" t="-1124" b="-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145F365B-E4B1-F5D9-B3F9-0ABFB50553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9" y="3219792"/>
            <a:ext cx="3590167" cy="20748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A3876C1-518B-84EF-BEAB-1A42B51A8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0181" y="1161809"/>
            <a:ext cx="6387620" cy="14313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BD36DAD-8CFD-B4DB-5E11-F0C930FEF0D7}"/>
              </a:ext>
            </a:extLst>
          </p:cNvPr>
          <p:cNvSpPr txBox="1"/>
          <p:nvPr/>
        </p:nvSpPr>
        <p:spPr>
          <a:xfrm>
            <a:off x="6095999" y="2604242"/>
            <a:ext cx="601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elastic		semi-dissociative	     fully-dissociative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125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5941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backup </a:t>
              </a:r>
              <a:r>
                <a:rPr kumimoji="1" lang="en-US" altLang="zh-CN" sz="2800" dirty="0" err="1">
                  <a:solidFill>
                    <a:srgbClr val="9389DB"/>
                  </a:solidFill>
                  <a:latin typeface="Comic Sans MS" panose="030F0902030302020204" pitchFamily="66" charset="0"/>
                </a:rPr>
                <a:t>Acoplanarity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 Correction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18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2190DC-E120-DCFF-CBC7-68479E78DD8C}"/>
                  </a:ext>
                </a:extLst>
              </p:cNvPr>
              <p:cNvSpPr txBox="1"/>
              <p:nvPr/>
            </p:nvSpPr>
            <p:spPr>
              <a:xfrm>
                <a:off x="483381" y="1655216"/>
                <a:ext cx="4896196" cy="450899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=1−|</m:t>
                      </m:r>
                      <m:f>
                        <m:f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The correction is derived as a function of </a:t>
                </a:r>
                <a:r>
                  <a:rPr kumimoji="1" lang="en-US" altLang="zh-CN" sz="2400" dirty="0" err="1">
                    <a:solidFill>
                      <a:schemeClr val="tx1"/>
                    </a:solidFill>
                  </a:rPr>
                  <a:t>acoplanarity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by fitting the data/MC ratio. </a:t>
                </a:r>
              </a:p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It is kept constant above 0.35. </a:t>
                </a:r>
              </a:p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It modifies the Drell-Yan normalizations in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 ranges (the corrections are different in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 ranges), but keeps the overall Drell-Yan normalization constant.</a:t>
                </a:r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2190DC-E120-DCFF-CBC7-68479E78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1" y="1655216"/>
                <a:ext cx="4896196" cy="4508991"/>
              </a:xfrm>
              <a:prstGeom prst="rect">
                <a:avLst/>
              </a:prstGeom>
              <a:blipFill>
                <a:blip r:embed="rId5"/>
                <a:stretch>
                  <a:fillRect l="-1542" r="-1799" b="-111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23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5727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backup Beam Spot Correction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19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EAB7E0D-5FA3-DD0D-AD23-6A7DEF675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95" y="1202510"/>
            <a:ext cx="3416300" cy="876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902CA4-813D-1648-1EB3-94FCAD14D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75" y="2007366"/>
            <a:ext cx="2908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7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60D06679-C54E-42FB-690A-1534CFDDD609}"/>
              </a:ext>
            </a:extLst>
          </p:cNvPr>
          <p:cNvGrpSpPr/>
          <p:nvPr/>
        </p:nvGrpSpPr>
        <p:grpSpPr>
          <a:xfrm>
            <a:off x="6096000" y="1910726"/>
            <a:ext cx="3006899" cy="2208772"/>
            <a:chOff x="5954221" y="2071331"/>
            <a:chExt cx="4109115" cy="301842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062F65E-0046-2FAD-794D-4C78D8ED0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4221" y="2071331"/>
              <a:ext cx="4109115" cy="301842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9D665AE-F0FA-E330-FEF7-BF02E1985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0500" y="3479194"/>
              <a:ext cx="838986" cy="432848"/>
            </a:xfrm>
            <a:prstGeom prst="rect">
              <a:avLst/>
            </a:prstGeom>
          </p:spPr>
        </p:pic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67409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Anomalous Magnetic Moments of Lepton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857F707-785A-AE1A-2AED-D75163EB65BE}"/>
                  </a:ext>
                </a:extLst>
              </p:cNvPr>
              <p:cNvSpPr txBox="1"/>
              <p:nvPr/>
            </p:nvSpPr>
            <p:spPr>
              <a:xfrm>
                <a:off x="-1" y="2426152"/>
                <a:ext cx="5423872" cy="197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50000"/>
                </a:pP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M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easurements of  </a:t>
                </a:r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a</a:t>
                </a:r>
                <a:r>
                  <a:rPr kumimoji="1" lang="en-US" altLang="zh-CN" sz="1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e</a:t>
                </a:r>
                <a:r>
                  <a:rPr kumimoji="1"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agree with SM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significant digits.</a:t>
                </a:r>
              </a:p>
              <a:p>
                <a:pPr>
                  <a:buSzPct val="50000"/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9"/>
                  </a:rPr>
                  <a:t>Measurements of </a:t>
                </a:r>
                <a:r>
                  <a:rPr kumimoji="1"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9"/>
                  </a:rPr>
                  <a:t>a</a:t>
                </a:r>
                <a:r>
                  <a:rPr kumimoji="1" lang="el-GR" altLang="zh-CN" sz="1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9"/>
                  </a:rPr>
                  <a:t>μ</a:t>
                </a:r>
                <a:r>
                  <a:rPr kumimoji="1"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 in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10"/>
                  </a:rPr>
                  <a:t>longstanding tension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theoretical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 </a:t>
                </a: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BSMs predict the enhancement of </a:t>
                </a:r>
                <a:r>
                  <a:rPr lang="el-GR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of its larger mass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𝜏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≈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280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857F707-785A-AE1A-2AED-D75163EB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26152"/>
                <a:ext cx="5423872" cy="1973810"/>
              </a:xfrm>
              <a:prstGeom prst="rect">
                <a:avLst/>
              </a:prstGeom>
              <a:blipFill>
                <a:blip r:embed="rId11"/>
                <a:stretch>
                  <a:fillRect l="-935" t="-1282" r="-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E8FC2CD5-F138-249B-2BB5-01B90AF9F5EF}"/>
              </a:ext>
            </a:extLst>
          </p:cNvPr>
          <p:cNvSpPr txBox="1"/>
          <p:nvPr/>
        </p:nvSpPr>
        <p:spPr>
          <a:xfrm>
            <a:off x="7026026" y="2850478"/>
            <a:ext cx="97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7030A0"/>
                </a:solidFill>
              </a:rPr>
              <a:t>a</a:t>
            </a:r>
            <a:r>
              <a:rPr kumimoji="1" lang="el-GR" altLang="zh-CN" i="1" baseline="-25000" dirty="0">
                <a:solidFill>
                  <a:srgbClr val="7030A0"/>
                </a:solidFill>
              </a:rPr>
              <a:t>τ</a:t>
            </a:r>
            <a:r>
              <a:rPr kumimoji="1" lang="en-US" altLang="zh-CN" i="1" baseline="-25000" dirty="0">
                <a:solidFill>
                  <a:srgbClr val="7030A0"/>
                </a:solidFill>
              </a:rPr>
              <a:t> </a:t>
            </a:r>
            <a:r>
              <a:rPr kumimoji="1" lang="en-US" altLang="zh-CN" dirty="0">
                <a:solidFill>
                  <a:srgbClr val="7030A0"/>
                </a:solidFill>
              </a:rPr>
              <a:t>&amp; </a:t>
            </a:r>
            <a:r>
              <a:rPr kumimoji="1" lang="en-US" altLang="zh-CN" i="1" dirty="0">
                <a:solidFill>
                  <a:srgbClr val="7030A0"/>
                </a:solidFill>
              </a:rPr>
              <a:t>d</a:t>
            </a:r>
            <a:r>
              <a:rPr kumimoji="1" lang="el-GR" altLang="zh-CN" i="1" baseline="-25000" dirty="0">
                <a:solidFill>
                  <a:srgbClr val="7030A0"/>
                </a:solidFill>
              </a:rPr>
              <a:t>τ</a:t>
            </a:r>
            <a:endParaRPr kumimoji="1" lang="zh-CN" altLang="en-US" i="1" dirty="0">
              <a:solidFill>
                <a:srgbClr val="7030A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DF034-59EB-FFE8-D42A-860118020F69}"/>
              </a:ext>
            </a:extLst>
          </p:cNvPr>
          <p:cNvSpPr txBox="1"/>
          <p:nvPr/>
        </p:nvSpPr>
        <p:spPr>
          <a:xfrm>
            <a:off x="5430741" y="4284233"/>
            <a:ext cx="693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on electromagnetic moments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d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form factors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DELPHI</a:t>
            </a:r>
            <a:r>
              <a:rPr lang="en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ATLAS HIN</a:t>
            </a:r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or </a:t>
            </a:r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SMEFT</a:t>
            </a:r>
            <a:r>
              <a:rPr lang="en" altLang="zh-CN" dirty="0">
                <a:solidFill>
                  <a:srgbClr val="938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CMS pp(this study)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CMS HIN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" altLang="zh-CN" sz="1400" dirty="0">
              <a:solidFill>
                <a:srgbClr val="938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1D2D13-871D-1BB2-29C7-2C94233ABD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8805" y="4370473"/>
            <a:ext cx="2568616" cy="152174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F4D8E41-7489-B2DF-256D-E34E5C976A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0997" y="1616569"/>
            <a:ext cx="3614134" cy="26010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0826692-880B-9D93-0579-EA3DF83109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69" y="4700562"/>
            <a:ext cx="2568616" cy="98038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A6FDF16-43DB-C17E-6FA8-DD8A48F45D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651" y="1315672"/>
            <a:ext cx="1062714" cy="10627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F4AE7B-5995-5E40-74B0-E8E3DADC2DF9}"/>
                  </a:ext>
                </a:extLst>
              </p:cNvPr>
              <p:cNvSpPr txBox="1"/>
              <p:nvPr/>
            </p:nvSpPr>
            <p:spPr>
              <a:xfrm>
                <a:off x="1202365" y="1347446"/>
                <a:ext cx="2029512" cy="113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b="0" i="1" dirty="0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f>
                        <m:fPr>
                          <m:ctrlP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zh-CN" b="0" i="1" dirty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en-US" altLang="zh-CN" b="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b="0" i="1" dirty="0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b="0" i="1" dirty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solidFill>
                                    <a:srgbClr val="9389DB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kumimoji="1" lang="en-US" altLang="zh-CN" b="0" i="1" dirty="0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en-US" altLang="zh-CN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F4AE7B-5995-5E40-74B0-E8E3DADC2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65" y="1347446"/>
                <a:ext cx="2029512" cy="1132105"/>
              </a:xfrm>
              <a:prstGeom prst="rect">
                <a:avLst/>
              </a:prstGeom>
              <a:blipFill>
                <a:blip r:embed="rId2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73965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backup Pileup Track Multiplicity Correction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20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433DAD-9C32-F1CA-15F7-A0E216A2F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263" y="924687"/>
            <a:ext cx="6863210" cy="1992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28024C2-A573-1CD1-7FD5-827D75BB2285}"/>
                  </a:ext>
                </a:extLst>
              </p:cNvPr>
              <p:cNvSpPr txBox="1"/>
              <p:nvPr/>
            </p:nvSpPr>
            <p:spPr>
              <a:xfrm>
                <a:off x="2525845" y="2832097"/>
                <a:ext cx="6368433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Kefa" panose="02000506000000020004" pitchFamily="2" charset="0"/>
                  </a:rPr>
                  <a:t>windows far from the di-</a:t>
                </a:r>
                <a:r>
                  <a:rPr kumimoji="1" lang="el-GR" altLang="zh-CN" dirty="0">
                    <a:latin typeface="Kefa" panose="02000506000000020004" pitchFamily="2" charset="0"/>
                  </a:rPr>
                  <a:t>μ</a:t>
                </a:r>
                <a:r>
                  <a:rPr kumimoji="1" lang="en-US" altLang="zh-CN" dirty="0">
                    <a:latin typeface="Kefa" panose="02000506000000020004" pitchFamily="2" charset="0"/>
                  </a:rPr>
                  <a:t> vertex to discard the tracks from the hard scattering interactions in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dirty="0">
                    <a:latin typeface="Kefa" panose="02000506000000020004" pitchFamily="2" charset="0"/>
                  </a:rPr>
                  <a:t>&lt;15GeV</a:t>
                </a:r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28024C2-A573-1CD1-7FD5-827D75BB2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45" y="2832097"/>
                <a:ext cx="6368433" cy="668645"/>
              </a:xfrm>
              <a:prstGeom prst="rect">
                <a:avLst/>
              </a:prstGeom>
              <a:blipFill>
                <a:blip r:embed="rId6"/>
                <a:stretch>
                  <a:fillRect l="-795" t="-5660" r="-596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31C5A9E-17CA-7AD0-BE8A-84965F4A3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93" y="3852716"/>
            <a:ext cx="3096103" cy="26861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4C4CF7E-943A-09EA-CDF3-86C7BE478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455" y="3788202"/>
            <a:ext cx="3196244" cy="27485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43F5A0D-F995-46FA-8A61-70A07C9374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2205" y="3854591"/>
            <a:ext cx="3086731" cy="26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3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788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backup Photon-induced Process Correction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21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47404-72B5-AA48-E1C8-B86E983BA3F2}"/>
                  </a:ext>
                </a:extLst>
              </p:cNvPr>
              <p:cNvSpPr txBox="1"/>
              <p:nvPr/>
            </p:nvSpPr>
            <p:spPr>
              <a:xfrm>
                <a:off x="369276" y="1402404"/>
                <a:ext cx="616466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scan a</a:t>
                </a:r>
                <a:r>
                  <a:rPr kumimoji="1" lang="el-GR" altLang="zh-CN" sz="1800" baseline="-25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&amp; d</a:t>
                </a:r>
                <a:r>
                  <a:rPr kumimoji="1" lang="el-GR" altLang="zh-CN" sz="1800" baseline="-25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values through matrix element </a:t>
                </a:r>
                <a:r>
                  <a:rPr kumimoji="1" lang="en-US" altLang="zh-CN" sz="1800" dirty="0" err="1">
                    <a:solidFill>
                      <a:schemeClr val="tx1"/>
                    </a:solidFill>
                    <a:latin typeface="Kefa" panose="02000506000000020004" pitchFamily="2" charset="0"/>
                  </a:rPr>
                  <a:t>reweightging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in two independent 1D grids of 100 points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−40,40</m:t>
                          </m:r>
                        </m:e>
                      </m:d>
                      <m:r>
                        <a:rPr kumimoji="1"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∈[−40,40]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tx1"/>
                  </a:solidFill>
                  <a:latin typeface="Kefa" panose="02000506000000020004" pitchFamily="2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result independent from of choice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1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scale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, but we 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=2TeV in event generation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47404-72B5-AA48-E1C8-B86E983BA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6" y="1402404"/>
                <a:ext cx="6164664" cy="1754326"/>
              </a:xfrm>
              <a:prstGeom prst="rect">
                <a:avLst/>
              </a:prstGeom>
              <a:blipFill>
                <a:blip r:embed="rId5"/>
                <a:stretch>
                  <a:fillRect l="-823" t="-1439" r="-823" b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91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985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Backgrounds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22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7FFE3F60-2378-4DFA-2DB4-CAAA3F0F0FF5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8CE840-EA27-EEDF-32C0-303335BCA3CB}"/>
                  </a:ext>
                </a:extLst>
              </p:cNvPr>
              <p:cNvSpPr txBox="1"/>
              <p:nvPr/>
            </p:nvSpPr>
            <p:spPr>
              <a:xfrm>
                <a:off x="278792" y="1563763"/>
                <a:ext cx="764233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MC simulation</a:t>
                </a: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	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-Drell-Yan(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𝑙𝑙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):dominant at low mass</a:t>
                </a:r>
              </a:p>
              <a:p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	-exclusive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𝑒𝑒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𝜇𝜇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𝑊𝑊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production</a:t>
                </a: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	-inclusive WW production(small)</a:t>
                </a:r>
              </a:p>
              <a:p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data-driven: misidentified hadronic jets</a:t>
                </a: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	-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kumimoji="1"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channels</a:t>
                </a: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	-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channels</a:t>
                </a:r>
                <a:endParaRPr kumimoji="1" lang="zh-CN" altLang="en-US" sz="2400" dirty="0">
                  <a:solidFill>
                    <a:schemeClr val="tx1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8CE840-EA27-EEDF-32C0-303335BCA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92" y="1563763"/>
                <a:ext cx="7642336" cy="3416320"/>
              </a:xfrm>
              <a:prstGeom prst="rect">
                <a:avLst/>
              </a:prstGeom>
              <a:blipFill>
                <a:blip r:embed="rId5"/>
                <a:stretch>
                  <a:fillRect l="-1163" t="-1481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03DB6C1F-C0F0-9C04-BDC8-3BC4775FA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222" y="943241"/>
            <a:ext cx="2056021" cy="127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954677-C0C1-1DCD-9184-E1C9D29D4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771" y="2438719"/>
            <a:ext cx="1586832" cy="1214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C2CC86-EA11-CE77-1708-64658CA75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4850" y="2361923"/>
            <a:ext cx="1714305" cy="1291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B27798-DC02-AB09-F8CE-EB5B80F0AC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4381" y="3779677"/>
            <a:ext cx="1573494" cy="21517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C933F33-9B0B-3535-B991-9C9DBDF76D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013" y="3943732"/>
            <a:ext cx="1504701" cy="2072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11F1AE-D256-375F-6B53-858AA9A7303F}"/>
                  </a:ext>
                </a:extLst>
              </p:cNvPr>
              <p:cNvSpPr txBox="1"/>
              <p:nvPr/>
            </p:nvSpPr>
            <p:spPr>
              <a:xfrm>
                <a:off x="6965894" y="5962166"/>
                <a:ext cx="1910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Kefa" panose="02000506000000020004" pitchFamily="2" charset="0"/>
                  </a:rPr>
                  <a:t>hadronic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Kefa" panose="02000506000000020004" pitchFamily="2" charset="0"/>
                  </a:rPr>
                  <a:t> jet</a:t>
                </a:r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11F1AE-D256-375F-6B53-858AA9A73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94" y="5962166"/>
                <a:ext cx="1910467" cy="369332"/>
              </a:xfrm>
              <a:prstGeom prst="rect">
                <a:avLst/>
              </a:prstGeom>
              <a:blipFill>
                <a:blip r:embed="rId11"/>
                <a:stretch>
                  <a:fillRect l="-2649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47955E96-DDCB-1A85-6529-8AFCF721FF68}"/>
              </a:ext>
            </a:extLst>
          </p:cNvPr>
          <p:cNvSpPr txBox="1"/>
          <p:nvPr/>
        </p:nvSpPr>
        <p:spPr>
          <a:xfrm>
            <a:off x="8610600" y="5854064"/>
            <a:ext cx="216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Kefa" panose="02000506000000020004" pitchFamily="2" charset="0"/>
              </a:rPr>
              <a:t>hadronic quark/gluon jet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4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4887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Misidentified </a:t>
              </a:r>
              <a:r>
                <a:rPr kumimoji="1" lang="el-GR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τ</a:t>
              </a:r>
              <a:r>
                <a:rPr kumimoji="1" lang="en-US" altLang="zh-CN" sz="2800" baseline="-250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h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 Background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23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4BCF9B-A629-185C-E155-27DA5F2C1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177" y="943239"/>
            <a:ext cx="3792390" cy="26962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90DA8-4A5B-B7CF-DAEA-F33B5453A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434" y="3712003"/>
            <a:ext cx="3881256" cy="28054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4E8D9D4-7F05-D3A9-C224-91BC47BCC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433" y="1249490"/>
            <a:ext cx="3222250" cy="2951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9803049-D1C6-7EC1-6630-67062D8B69B0}"/>
                  </a:ext>
                </a:extLst>
              </p:cNvPr>
              <p:cNvSpPr txBox="1"/>
              <p:nvPr/>
            </p:nvSpPr>
            <p:spPr>
              <a:xfrm>
                <a:off x="692357" y="4494102"/>
                <a:ext cx="70130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Kefa" panose="02000506000000020004" pitchFamily="2" charset="0"/>
                  </a:rPr>
                  <a:t>MFs measured in separate CRs</a:t>
                </a:r>
              </a:p>
              <a:p>
                <a:r>
                  <a:rPr kumimoji="1" lang="en-US" altLang="zh-CN" dirty="0">
                    <a:latin typeface="Kefa" panose="02000506000000020004" pitchFamily="2" charset="0"/>
                  </a:rPr>
                  <a:t>	-</a:t>
                </a:r>
                <a:r>
                  <a:rPr kumimoji="1" lang="en-US" altLang="zh-CN" dirty="0" err="1">
                    <a:latin typeface="Kefa" panose="02000506000000020004" pitchFamily="2" charset="0"/>
                  </a:rPr>
                  <a:t>W+jets</a:t>
                </a:r>
                <a:r>
                  <a:rPr kumimoji="1" lang="en-US" altLang="zh-CN" dirty="0">
                    <a:latin typeface="Kefa" panose="02000506000000020004" pitchFamily="2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Kefa" panose="02000506000000020004" pitchFamily="2" charset="0"/>
                  </a:rPr>
                  <a:t>&gt;75GeV</a:t>
                </a:r>
              </a:p>
              <a:p>
                <a:r>
                  <a:rPr kumimoji="1" lang="en-US" altLang="zh-CN" dirty="0">
                    <a:latin typeface="Kefa" panose="02000506000000020004" pitchFamily="2" charset="0"/>
                  </a:rPr>
                  <a:t>	-QCD:SS,</a:t>
                </a:r>
                <a:r>
                  <a:rPr kumimoji="1"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Kefa" panose="02000506000000020004" pitchFamily="2" charset="0"/>
                  </a:rPr>
                  <a:t>&lt;75GeV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9803049-D1C6-7EC1-6630-67062D8B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57" y="4494102"/>
                <a:ext cx="7013012" cy="923330"/>
              </a:xfrm>
              <a:prstGeom prst="rect">
                <a:avLst/>
              </a:prstGeom>
              <a:blipFill>
                <a:blip r:embed="rId8"/>
                <a:stretch>
                  <a:fillRect l="-542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05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5827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backup jet fake e</a:t>
              </a:r>
              <a:r>
                <a:rPr kumimoji="1" lang="el-GR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μ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 background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24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85463A-4E9A-4E9F-C023-9FC791F4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8" y="2212778"/>
            <a:ext cx="3535360" cy="34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35A2601-F07A-9EE4-89F8-BFDB393E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01" y="2501286"/>
            <a:ext cx="4321799" cy="31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A045B74-5DFC-81D0-D0CE-55B5B6B4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0" y="2212779"/>
            <a:ext cx="3535360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5BB395A-C818-21A5-14BF-664A86FD60D9}"/>
              </a:ext>
            </a:extLst>
          </p:cNvPr>
          <p:cNvSpPr txBox="1"/>
          <p:nvPr/>
        </p:nvSpPr>
        <p:spPr>
          <a:xfrm>
            <a:off x="122000" y="5671450"/>
            <a:ext cx="3031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Anti-isolated the </a:t>
            </a:r>
            <a:r>
              <a:rPr kumimoji="1" lang="el-GR" altLang="zh-CN" dirty="0">
                <a:latin typeface="Kefa" panose="02000506000000020004" pitchFamily="2" charset="0"/>
              </a:rPr>
              <a:t>μ</a:t>
            </a:r>
            <a:r>
              <a:rPr kumimoji="1" lang="en-US" altLang="zh-CN" dirty="0">
                <a:latin typeface="Kefa" panose="02000506000000020004" pitchFamily="2" charset="0"/>
              </a:rPr>
              <a:t> to get the OS-to-SS as fake factors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2E4C988-EC8B-4C31-DD4F-2421733CDED6}"/>
              </a:ext>
            </a:extLst>
          </p:cNvPr>
          <p:cNvSpPr txBox="1"/>
          <p:nvPr/>
        </p:nvSpPr>
        <p:spPr>
          <a:xfrm>
            <a:off x="4006984" y="5610908"/>
            <a:ext cx="399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Anti-isolated the e with isolated </a:t>
            </a:r>
            <a:r>
              <a:rPr kumimoji="1" lang="el-GR" altLang="zh-CN" dirty="0">
                <a:latin typeface="Kefa" panose="02000506000000020004" pitchFamily="2" charset="0"/>
              </a:rPr>
              <a:t>μ</a:t>
            </a:r>
            <a:r>
              <a:rPr kumimoji="1" lang="en-US" altLang="zh-CN" dirty="0">
                <a:latin typeface="Kefa" panose="02000506000000020004" pitchFamily="2" charset="0"/>
              </a:rPr>
              <a:t> and anti-isolated </a:t>
            </a:r>
            <a:r>
              <a:rPr kumimoji="1" lang="el-GR" altLang="zh-CN" dirty="0">
                <a:latin typeface="Kefa" panose="02000506000000020004" pitchFamily="2" charset="0"/>
              </a:rPr>
              <a:t>μ</a:t>
            </a:r>
            <a:r>
              <a:rPr kumimoji="1" lang="en-US" altLang="zh-CN" dirty="0">
                <a:latin typeface="Kefa" panose="02000506000000020004" pitchFamily="2" charset="0"/>
              </a:rPr>
              <a:t> to correct the effect of the shift of the </a:t>
            </a:r>
            <a:r>
              <a:rPr kumimoji="1" lang="el-GR" altLang="zh-CN" dirty="0">
                <a:latin typeface="Kefa" panose="02000506000000020004" pitchFamily="2" charset="0"/>
              </a:rPr>
              <a:t> μ</a:t>
            </a:r>
            <a:r>
              <a:rPr kumimoji="1" lang="en-US" altLang="zh-CN" dirty="0">
                <a:latin typeface="Kefa" panose="02000506000000020004" pitchFamily="2" charset="0"/>
              </a:rPr>
              <a:t> isolation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1236611-BEC7-9377-0102-3E1635445C00}"/>
                  </a:ext>
                </a:extLst>
              </p:cNvPr>
              <p:cNvSpPr txBox="1"/>
              <p:nvPr/>
            </p:nvSpPr>
            <p:spPr>
              <a:xfrm>
                <a:off x="8143306" y="5755652"/>
                <a:ext cx="36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Kefa" panose="02000506000000020004" pitchFamily="2" charset="0"/>
                  </a:rPr>
                  <a:t>Derive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Kefa" panose="02000506000000020004" pitchFamily="2" charset="0"/>
                  </a:rPr>
                  <a:t> dependence of the OS-to-SS</a:t>
                </a:r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1236611-BEC7-9377-0102-3E163544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06" y="5755652"/>
                <a:ext cx="3686465" cy="646331"/>
              </a:xfrm>
              <a:prstGeom prst="rect">
                <a:avLst/>
              </a:prstGeom>
              <a:blipFill>
                <a:blip r:embed="rId8"/>
                <a:stretch>
                  <a:fillRect l="-1718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B6A5847D-E636-6408-DD8F-84694EA2AAC0}"/>
              </a:ext>
            </a:extLst>
          </p:cNvPr>
          <p:cNvSpPr txBox="1"/>
          <p:nvPr/>
        </p:nvSpPr>
        <p:spPr>
          <a:xfrm>
            <a:off x="122000" y="1047578"/>
            <a:ext cx="6718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itchFamily="2" charset="2"/>
              <a:buChar char="l"/>
            </a:pPr>
            <a:r>
              <a:rPr kumimoji="1" lang="en-US" altLang="zh-CN" dirty="0">
                <a:latin typeface="Kefa" panose="02000506000000020004" pitchFamily="2" charset="0"/>
              </a:rPr>
              <a:t>reweigh SS events with SF made of 3 multiplicative terms</a:t>
            </a:r>
          </a:p>
          <a:p>
            <a:pPr marL="285750" indent="-285750">
              <a:buSzPct val="50000"/>
              <a:buFont typeface="Wingdings" pitchFamily="2" charset="2"/>
              <a:buChar char="l"/>
            </a:pPr>
            <a:r>
              <a:rPr kumimoji="1" lang="en-US" altLang="zh-CN" dirty="0">
                <a:latin typeface="Kefa" panose="02000506000000020004" pitchFamily="2" charset="0"/>
              </a:rPr>
              <a:t>OS/SS SF measured in events with anti-isolated </a:t>
            </a:r>
            <a:r>
              <a:rPr kumimoji="1" lang="el-GR" altLang="zh-CN" dirty="0">
                <a:latin typeface="Kefa" panose="02000506000000020004" pitchFamily="2" charset="0"/>
              </a:rPr>
              <a:t>μ</a:t>
            </a:r>
            <a:endParaRPr kumimoji="1" lang="en-US" altLang="zh-CN" dirty="0">
              <a:latin typeface="Kefa" panose="02000506000000020004" pitchFamily="2" charset="0"/>
            </a:endParaRPr>
          </a:p>
          <a:p>
            <a:pPr marL="285750" indent="-285750">
              <a:buSzPct val="50000"/>
              <a:buFont typeface="Wingdings" pitchFamily="2" charset="2"/>
              <a:buChar char="l"/>
            </a:pPr>
            <a:r>
              <a:rPr kumimoji="1" lang="en-US" altLang="zh-CN" dirty="0">
                <a:latin typeface="Kefa" panose="02000506000000020004" pitchFamily="2" charset="0"/>
              </a:rPr>
              <a:t>correction for </a:t>
            </a:r>
            <a:r>
              <a:rPr kumimoji="1" lang="el-GR" altLang="zh-CN" dirty="0">
                <a:latin typeface="Kefa" panose="02000506000000020004" pitchFamily="2" charset="0"/>
              </a:rPr>
              <a:t>μ</a:t>
            </a:r>
            <a:r>
              <a:rPr kumimoji="1" lang="en-US" altLang="zh-CN" dirty="0">
                <a:latin typeface="Kefa" panose="02000506000000020004" pitchFamily="2" charset="0"/>
              </a:rPr>
              <a:t> inverted isolation</a:t>
            </a:r>
          </a:p>
          <a:p>
            <a:pPr marL="285750" indent="-285750">
              <a:buSzPct val="50000"/>
              <a:buFont typeface="Wingdings" pitchFamily="2" charset="2"/>
              <a:buChar char="l"/>
            </a:pPr>
            <a:r>
              <a:rPr kumimoji="1" lang="en-US" altLang="zh-CN" dirty="0" err="1">
                <a:latin typeface="Kefa" panose="02000506000000020004" pitchFamily="2" charset="0"/>
              </a:rPr>
              <a:t>N</a:t>
            </a:r>
            <a:r>
              <a:rPr kumimoji="1" lang="en-US" altLang="zh-CN" baseline="-25000" dirty="0" err="1">
                <a:latin typeface="Kefa" panose="02000506000000020004" pitchFamily="2" charset="0"/>
              </a:rPr>
              <a:t>tracks</a:t>
            </a:r>
            <a:r>
              <a:rPr kumimoji="1" lang="en-US" altLang="zh-CN" dirty="0">
                <a:latin typeface="Kefa" panose="02000506000000020004" pitchFamily="2" charset="0"/>
              </a:rPr>
              <a:t> </a:t>
            </a:r>
            <a:r>
              <a:rPr kumimoji="1" lang="en-US" altLang="zh-CN" dirty="0" err="1">
                <a:latin typeface="Kefa" panose="02000506000000020004" pitchFamily="2" charset="0"/>
              </a:rPr>
              <a:t>corretions</a:t>
            </a:r>
            <a:endParaRPr kumimoji="1" lang="zh-CN" altLang="en-US" dirty="0">
              <a:latin typeface="Kefa" panose="02000506000000020004" pitchFamily="2" charset="0"/>
            </a:endParaRPr>
          </a:p>
          <a:p>
            <a:pPr marL="285750" indent="-285750">
              <a:buSzPct val="50000"/>
              <a:buFont typeface="Wingdings" pitchFamily="2" charset="2"/>
              <a:buChar char="l"/>
            </a:pPr>
            <a:endParaRPr kumimoji="1" lang="en-US" altLang="zh-CN" dirty="0">
              <a:latin typeface="Kefa" panose="02000506000000020004" pitchFamily="2" charset="0"/>
            </a:endParaRPr>
          </a:p>
          <a:p>
            <a:pPr marL="285750" indent="-285750">
              <a:buSzPct val="50000"/>
              <a:buFont typeface="Wingdings" pitchFamily="2" charset="2"/>
              <a:buChar char="l"/>
            </a:pPr>
            <a:endParaRPr kumimoji="1" lang="zh-CN" altLang="en-US" dirty="0"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1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93939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Leading Systematics on the signal significance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25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655148D-4EED-C246-B788-646C78860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7" y="954256"/>
            <a:ext cx="5122406" cy="54131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1527E-46E3-B573-9A9D-F34D4EC28378}"/>
              </a:ext>
            </a:extLst>
          </p:cNvPr>
          <p:cNvSpPr txBox="1"/>
          <p:nvPr/>
        </p:nvSpPr>
        <p:spPr>
          <a:xfrm>
            <a:off x="5805889" y="1406482"/>
            <a:ext cx="587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shape uncertainty of the elastic rescaling: the difference between the flat factor and the linear factor </a:t>
            </a:r>
            <a:endParaRPr kumimoji="1" lang="zh-CN" altLang="en-US" dirty="0">
              <a:solidFill>
                <a:srgbClr val="FF0000"/>
              </a:solidFill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CDF412-A339-20FB-2A80-3F889A56ED22}"/>
                  </a:ext>
                </a:extLst>
              </p:cNvPr>
              <p:cNvSpPr txBox="1"/>
              <p:nvPr/>
            </p:nvSpPr>
            <p:spPr>
              <a:xfrm>
                <a:off x="5805889" y="3884965"/>
                <a:ext cx="5964482" cy="937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C000"/>
                    </a:solidFill>
                    <a:latin typeface="Kefa" panose="02000506000000020004" pitchFamily="2" charset="0"/>
                  </a:rPr>
                  <a:t>uncertainty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  <m:sup>
                        <m: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𝐻𝑆</m:t>
                        </m:r>
                      </m:sup>
                    </m:sSubSup>
                  </m:oMath>
                </a14:m>
                <a:r>
                  <a:rPr kumimoji="1" lang="en-US" altLang="zh-CN" dirty="0">
                    <a:solidFill>
                      <a:srgbClr val="FFC000"/>
                    </a:solidFill>
                    <a:latin typeface="Kefa" panose="02000506000000020004" pitchFamily="2" charset="0"/>
                  </a:rPr>
                  <a:t> correction is taken to have the same magnitude as the relative fraction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𝜇𝜇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𝑊𝑊</m:t>
                    </m:r>
                  </m:oMath>
                </a14:m>
                <a:r>
                  <a:rPr kumimoji="1" lang="en-US" altLang="zh-CN" dirty="0">
                    <a:solidFill>
                      <a:srgbClr val="FFC000"/>
                    </a:solidFill>
                    <a:latin typeface="Kefa" panose="02000506000000020004" pitchFamily="2" charset="0"/>
                  </a:rPr>
                  <a:t> in the correction derived region.</a:t>
                </a:r>
                <a:endParaRPr kumimoji="1" lang="zh-CN" altLang="en-US" dirty="0">
                  <a:solidFill>
                    <a:srgbClr val="FFC000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CDF412-A339-20FB-2A80-3F889A56E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89" y="3884965"/>
                <a:ext cx="5964482" cy="937821"/>
              </a:xfrm>
              <a:prstGeom prst="rect">
                <a:avLst/>
              </a:prstGeom>
              <a:blipFill>
                <a:blip r:embed="rId6"/>
                <a:stretch>
                  <a:fillRect l="-637" t="-1333" r="-1911"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698F45E-B5E6-F352-83AE-6556807900B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128352" y="1729648"/>
            <a:ext cx="677537" cy="162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2E63AE27-663D-7932-95E1-6F40B5D129D4}"/>
              </a:ext>
            </a:extLst>
          </p:cNvPr>
          <p:cNvCxnSpPr>
            <a:cxnSpLocks/>
          </p:cNvCxnSpPr>
          <p:nvPr/>
        </p:nvCxnSpPr>
        <p:spPr>
          <a:xfrm flipH="1" flipV="1">
            <a:off x="5150746" y="2027519"/>
            <a:ext cx="689879" cy="20800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5745F6CA-8D0F-3C3A-9426-F48723884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889" y="2142396"/>
            <a:ext cx="5534961" cy="1793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95E26F8-3B61-4F38-17A9-B296333E3D73}"/>
                  </a:ext>
                </a:extLst>
              </p:cNvPr>
              <p:cNvSpPr txBox="1"/>
              <p:nvPr/>
            </p:nvSpPr>
            <p:spPr>
              <a:xfrm>
                <a:off x="5829427" y="4791761"/>
                <a:ext cx="57162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B050"/>
                    </a:solidFill>
                    <a:latin typeface="Kefa" panose="02000506000000020004" pitchFamily="2" charset="0"/>
                  </a:rPr>
                  <a:t>extrapolation of the jet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B050"/>
                    </a:solidFill>
                    <a:latin typeface="Kefa" panose="02000506000000020004" pitchFamily="2" charset="0"/>
                  </a:rPr>
                  <a:t>MF estimate jet mis-ID background(up to ~20%)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95E26F8-3B61-4F38-17A9-B296333E3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27" y="4791761"/>
                <a:ext cx="5716249" cy="646331"/>
              </a:xfrm>
              <a:prstGeom prst="rect">
                <a:avLst/>
              </a:prstGeom>
              <a:blipFill>
                <a:blip r:embed="rId8"/>
                <a:stretch>
                  <a:fillRect l="-664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79A6195-C409-AEED-C32A-0914324B34A9}"/>
              </a:ext>
            </a:extLst>
          </p:cNvPr>
          <p:cNvCxnSpPr>
            <a:cxnSpLocks/>
          </p:cNvCxnSpPr>
          <p:nvPr/>
        </p:nvCxnSpPr>
        <p:spPr>
          <a:xfrm flipH="1" flipV="1">
            <a:off x="5139548" y="2297073"/>
            <a:ext cx="689880" cy="27817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272172B2-0516-2CD0-2A47-67ED8EA3C9BE}"/>
              </a:ext>
            </a:extLst>
          </p:cNvPr>
          <p:cNvCxnSpPr>
            <a:cxnSpLocks/>
          </p:cNvCxnSpPr>
          <p:nvPr/>
        </p:nvCxnSpPr>
        <p:spPr>
          <a:xfrm flipH="1" flipV="1">
            <a:off x="5139548" y="2933388"/>
            <a:ext cx="689880" cy="21779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81ACF79B-2086-DFFC-E680-3176F2A37C38}"/>
              </a:ext>
            </a:extLst>
          </p:cNvPr>
          <p:cNvCxnSpPr>
            <a:cxnSpLocks/>
          </p:cNvCxnSpPr>
          <p:nvPr/>
        </p:nvCxnSpPr>
        <p:spPr>
          <a:xfrm flipH="1" flipV="1">
            <a:off x="5139548" y="4178446"/>
            <a:ext cx="689880" cy="9569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A1A1394B-CEA9-7A63-2638-F5D399449AE6}"/>
              </a:ext>
            </a:extLst>
          </p:cNvPr>
          <p:cNvCxnSpPr>
            <a:cxnSpLocks/>
          </p:cNvCxnSpPr>
          <p:nvPr/>
        </p:nvCxnSpPr>
        <p:spPr>
          <a:xfrm flipH="1">
            <a:off x="5164961" y="5111073"/>
            <a:ext cx="664467" cy="2993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21297F5-0D55-9FA2-9003-BC894B56D755}"/>
                  </a:ext>
                </a:extLst>
              </p:cNvPr>
              <p:cNvSpPr txBox="1"/>
              <p:nvPr/>
            </p:nvSpPr>
            <p:spPr>
              <a:xfrm>
                <a:off x="5829427" y="5547254"/>
                <a:ext cx="5122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2060"/>
                    </a:solidFill>
                    <a:latin typeface="Kefa" panose="02000506000000020004" pitchFamily="2" charset="0"/>
                  </a:rPr>
                  <a:t>Real and fake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dirty="0" err="1">
                    <a:solidFill>
                      <a:srgbClr val="002060"/>
                    </a:solidFill>
                    <a:latin typeface="Kefa" panose="02000506000000020004" pitchFamily="2" charset="0"/>
                  </a:rPr>
                  <a:t>idenfication</a:t>
                </a:r>
                <a:r>
                  <a:rPr kumimoji="1" lang="en-US" altLang="zh-CN" dirty="0">
                    <a:solidFill>
                      <a:srgbClr val="002060"/>
                    </a:solidFill>
                    <a:latin typeface="Kefa" panose="02000506000000020004" pitchFamily="2" charset="0"/>
                  </a:rPr>
                  <a:t> (at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002060"/>
                    </a:solidFill>
                    <a:latin typeface="Kefa" panose="02000506000000020004" pitchFamily="2" charset="0"/>
                  </a:rPr>
                  <a:t>)</a:t>
                </a:r>
                <a:endParaRPr kumimoji="1" lang="zh-CN" altLang="en-US" dirty="0">
                  <a:solidFill>
                    <a:srgbClr val="002060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21297F5-0D55-9FA2-9003-BC894B56D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27" y="5547254"/>
                <a:ext cx="5122405" cy="369332"/>
              </a:xfrm>
              <a:prstGeom prst="rect">
                <a:avLst/>
              </a:prstGeom>
              <a:blipFill>
                <a:blip r:embed="rId9"/>
                <a:stretch>
                  <a:fillRect l="-741"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7EAE7D2A-E878-CBBC-C700-BCE32A1CB935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5152620" y="3757416"/>
            <a:ext cx="676807" cy="19745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D7DCE288-8690-A0C3-37BF-3018A9D5144E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5150746" y="3985046"/>
            <a:ext cx="678681" cy="17468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0CA6F8D9-9AEE-DE50-0BD7-9E75E4CEAD20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5149809" y="4599375"/>
            <a:ext cx="679618" cy="113254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7349953A-1DAD-277C-F117-AB03FE961414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5126271" y="5206325"/>
            <a:ext cx="703156" cy="52559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02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119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</a:t>
              </a:r>
              <a:r>
                <a:rPr kumimoji="1" lang="en-US" altLang="zh-CN" sz="2800" dirty="0" err="1">
                  <a:solidFill>
                    <a:srgbClr val="9389DB"/>
                  </a:solidFill>
                  <a:latin typeface="Kefa" panose="02000506000000020004" pitchFamily="2" charset="0"/>
                </a:rPr>
                <a:t>nTrk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=0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26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32D97D9-2132-F622-34BE-348C229A3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97F3928-12EC-EBAF-2E4B-688CC603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90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B2F3D61-B2F2-D35D-20A4-925069A2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0D75D178-9AA5-D867-4AAD-F5DAB900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378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0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119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</a:t>
              </a:r>
              <a:r>
                <a:rPr kumimoji="1" lang="en-US" altLang="zh-CN" sz="2800" dirty="0" err="1">
                  <a:solidFill>
                    <a:srgbClr val="9389DB"/>
                  </a:solidFill>
                  <a:latin typeface="Kefa" panose="02000506000000020004" pitchFamily="2" charset="0"/>
                </a:rPr>
                <a:t>nTrk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=1 pp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27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2C22A8D-365D-73E9-2396-BE185C6C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E1FBC64-3EB2-19D8-EBF1-F81AFCF5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90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67298E2C-DC25-0EF0-3B99-94F9E0F3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35DAE8FB-95D1-46E2-E723-87B777E6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3780000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7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F137-D8E8-FE1D-82F0-4B8375064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4416C8C-799E-DF62-115D-EFB497ADCDD4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BA1274E-F248-3BD6-0BAA-9DAA99477BE8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8AD13F4-65D9-A714-84F5-C9F3012B1A36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36C159B-F69E-C225-52A4-FE05C6621D3B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951D7E5-004C-5C78-8D43-97047DC4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EB7345C-ADB8-C71A-4081-CC47B5E6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B1D24410-5978-04F5-405B-848BF5DA58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50F43BB-5F2F-9476-5EBF-5302C20D8C34}"/>
                </a:ext>
              </a:extLst>
            </p:cNvPr>
            <p:cNvSpPr txBox="1"/>
            <p:nvPr/>
          </p:nvSpPr>
          <p:spPr>
            <a:xfrm>
              <a:off x="-9256" y="97303"/>
              <a:ext cx="81756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selection criteria for fiducial cross section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A6C017E3-E4C5-5B06-5762-FEA1D6DE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28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4C733DB-FBC6-C0BA-38BB-243B831CE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0" y="1250950"/>
            <a:ext cx="75565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1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52581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backup Constraints on a</a:t>
              </a:r>
              <a:r>
                <a:rPr kumimoji="1" lang="el-GR" altLang="zh-CN" sz="2800" baseline="-25000" dirty="0">
                  <a:solidFill>
                    <a:srgbClr val="9389DB"/>
                  </a:solidFill>
                  <a:latin typeface="Kefa" panose="02000506000000020004" pitchFamily="2" charset="0"/>
                </a:rPr>
                <a:t>τ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 and d</a:t>
              </a:r>
              <a:r>
                <a:rPr kumimoji="1" lang="el-GR" altLang="zh-CN" sz="2800" baseline="-25000" dirty="0">
                  <a:solidFill>
                    <a:srgbClr val="9389DB"/>
                  </a:solidFill>
                  <a:latin typeface="Kefa" panose="02000506000000020004" pitchFamily="2" charset="0"/>
                </a:rPr>
                <a:t>τ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29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08528A-1911-D4E3-D10B-EFADA540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" y="1336987"/>
            <a:ext cx="4320000" cy="35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06ECD24-4058-AC81-3985-6B1518E5A8E2}"/>
              </a:ext>
            </a:extLst>
          </p:cNvPr>
          <p:cNvCxnSpPr/>
          <p:nvPr/>
        </p:nvCxnSpPr>
        <p:spPr>
          <a:xfrm flipV="1">
            <a:off x="2651957" y="2866349"/>
            <a:ext cx="0" cy="15643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0955D88-B9AF-6CA5-73A2-690836A59FC8}"/>
              </a:ext>
            </a:extLst>
          </p:cNvPr>
          <p:cNvSpPr txBox="1"/>
          <p:nvPr/>
        </p:nvSpPr>
        <p:spPr>
          <a:xfrm>
            <a:off x="1251605" y="5222624"/>
            <a:ext cx="80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2D050"/>
                </a:solidFill>
                <a:latin typeface="Kefa" panose="02000506000000020004" pitchFamily="2" charset="0"/>
              </a:rPr>
              <a:t>Dirac</a:t>
            </a:r>
          </a:p>
          <a:p>
            <a:r>
              <a:rPr kumimoji="1" lang="en-US" altLang="zh-CN" dirty="0">
                <a:solidFill>
                  <a:srgbClr val="92D050"/>
                </a:solidFill>
                <a:latin typeface="Kefa" panose="02000506000000020004" pitchFamily="2" charset="0"/>
              </a:rPr>
              <a:t>a</a:t>
            </a:r>
            <a:r>
              <a:rPr kumimoji="1" lang="el-GR" altLang="zh-CN" baseline="-25000" dirty="0">
                <a:solidFill>
                  <a:srgbClr val="92D050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dirty="0">
                <a:solidFill>
                  <a:srgbClr val="92D050"/>
                </a:solidFill>
                <a:latin typeface="Kefa" panose="02000506000000020004" pitchFamily="2" charset="0"/>
              </a:rPr>
              <a:t>=0</a:t>
            </a:r>
            <a:endParaRPr kumimoji="1" lang="zh-CN" altLang="en-US" dirty="0">
              <a:solidFill>
                <a:srgbClr val="92D050"/>
              </a:solidFill>
              <a:latin typeface="Kefa" panose="02000506000000020004" pitchFamily="2" charset="0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CCBFFA8-1BEF-2594-20D1-9BEA5720D7A5}"/>
              </a:ext>
            </a:extLst>
          </p:cNvPr>
          <p:cNvCxnSpPr>
            <a:cxnSpLocks/>
          </p:cNvCxnSpPr>
          <p:nvPr/>
        </p:nvCxnSpPr>
        <p:spPr>
          <a:xfrm flipV="1">
            <a:off x="1653721" y="4430744"/>
            <a:ext cx="998236" cy="8402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AF52AB6-95C7-26CC-5926-8B7C36AD414F}"/>
              </a:ext>
            </a:extLst>
          </p:cNvPr>
          <p:cNvSpPr txBox="1"/>
          <p:nvPr/>
        </p:nvSpPr>
        <p:spPr>
          <a:xfrm>
            <a:off x="2165122" y="5270964"/>
            <a:ext cx="177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2060"/>
                </a:solidFill>
                <a:latin typeface="Kefa" panose="02000506000000020004" pitchFamily="2" charset="0"/>
              </a:rPr>
              <a:t>Schwinger</a:t>
            </a:r>
          </a:p>
          <a:p>
            <a:r>
              <a:rPr kumimoji="1" lang="en-US" altLang="zh-CN" dirty="0">
                <a:solidFill>
                  <a:srgbClr val="002060"/>
                </a:solidFill>
                <a:latin typeface="Kefa" panose="02000506000000020004" pitchFamily="2" charset="0"/>
              </a:rPr>
              <a:t>a</a:t>
            </a:r>
            <a:r>
              <a:rPr kumimoji="1" lang="el-GR" altLang="zh-CN" baseline="-25000" dirty="0">
                <a:solidFill>
                  <a:srgbClr val="002060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dirty="0">
                <a:solidFill>
                  <a:srgbClr val="002060"/>
                </a:solidFill>
                <a:latin typeface="Kefa" panose="02000506000000020004" pitchFamily="2" charset="0"/>
              </a:rPr>
              <a:t>=0.00116</a:t>
            </a:r>
            <a:endParaRPr kumimoji="1" lang="zh-CN" altLang="en-US" dirty="0">
              <a:solidFill>
                <a:srgbClr val="002060"/>
              </a:solidFill>
              <a:latin typeface="Kefa" panose="02000506000000020004" pitchFamily="2" charset="0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C916F0BC-276A-73E8-03C2-3B6913B87E7F}"/>
              </a:ext>
            </a:extLst>
          </p:cNvPr>
          <p:cNvCxnSpPr>
            <a:cxnSpLocks/>
          </p:cNvCxnSpPr>
          <p:nvPr/>
        </p:nvCxnSpPr>
        <p:spPr>
          <a:xfrm>
            <a:off x="2929938" y="2866987"/>
            <a:ext cx="0" cy="1576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61EF30C0-1C1C-1679-FCAF-19A71D27544C}"/>
              </a:ext>
            </a:extLst>
          </p:cNvPr>
          <p:cNvCxnSpPr>
            <a:cxnSpLocks/>
          </p:cNvCxnSpPr>
          <p:nvPr/>
        </p:nvCxnSpPr>
        <p:spPr>
          <a:xfrm flipV="1">
            <a:off x="2813030" y="4441761"/>
            <a:ext cx="103332" cy="8732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DB5727E-6AD3-C1C2-36FB-C7DB891179F4}"/>
              </a:ext>
            </a:extLst>
          </p:cNvPr>
          <p:cNvSpPr txBox="1"/>
          <p:nvPr/>
        </p:nvSpPr>
        <p:spPr>
          <a:xfrm>
            <a:off x="3625740" y="5252389"/>
            <a:ext cx="143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SM</a:t>
            </a:r>
          </a:p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a</a:t>
            </a:r>
            <a:r>
              <a:rPr kumimoji="1" lang="el-GR" altLang="zh-CN" baseline="-25000" dirty="0">
                <a:solidFill>
                  <a:srgbClr val="FF0000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=0.00118</a:t>
            </a:r>
            <a:endParaRPr kumimoji="1" lang="zh-CN" altLang="en-US" dirty="0">
              <a:solidFill>
                <a:srgbClr val="FF0000"/>
              </a:solidFill>
              <a:latin typeface="Kefa" panose="02000506000000020004" pitchFamily="2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98267456-8769-B1CD-2372-4B040DCA51C5}"/>
              </a:ext>
            </a:extLst>
          </p:cNvPr>
          <p:cNvCxnSpPr>
            <a:cxnSpLocks/>
          </p:cNvCxnSpPr>
          <p:nvPr/>
        </p:nvCxnSpPr>
        <p:spPr>
          <a:xfrm flipH="1" flipV="1">
            <a:off x="3019694" y="4492319"/>
            <a:ext cx="1111682" cy="801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76C8235-98B6-6E66-25F3-00243CE2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74" y="1439999"/>
            <a:ext cx="4320000" cy="35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5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155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Analysis Overview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3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FEE151-9AC7-E968-D8DF-0134F6CA5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621814"/>
            <a:ext cx="1790700" cy="6985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7FFE3F60-2378-4DFA-2DB4-CAAA3F0F0FF5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63196C-4B66-68D9-E197-ED06194F2BF9}"/>
                  </a:ext>
                </a:extLst>
              </p:cNvPr>
              <p:cNvSpPr txBox="1"/>
              <p:nvPr/>
            </p:nvSpPr>
            <p:spPr>
              <a:xfrm>
                <a:off x="1" y="943239"/>
                <a:ext cx="9244484" cy="194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 Run II data (pp collisions,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=13TeV,138 fb</a:t>
                </a:r>
                <a:r>
                  <a:rPr kumimoji="1"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 final states: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endParaRPr kumimoji="1"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kumimoji="1" lang="el-GR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μμ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events(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𝜇𝜇</m:t>
                    </m:r>
                    <m: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measure corrections to simulations </a:t>
                </a:r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backgrounds: Drell-Yan, Di-boson, Top quark</a:t>
                </a: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data-driven methods to estimate QCD and </a:t>
                </a:r>
                <a:r>
                  <a:rPr kumimoji="1"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W+jets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background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63196C-4B66-68D9-E197-ED06194F2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43239"/>
                <a:ext cx="9244484" cy="1942968"/>
              </a:xfrm>
              <a:prstGeom prst="rect">
                <a:avLst/>
              </a:prstGeom>
              <a:blipFill>
                <a:blip r:embed="rId6"/>
                <a:stretch>
                  <a:fillRect t="-1948" r="-1511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B079AAA-4E93-ED00-599E-AE5D25FE2A40}"/>
                  </a:ext>
                </a:extLst>
              </p:cNvPr>
              <p:cNvSpPr txBox="1"/>
              <p:nvPr/>
            </p:nvSpPr>
            <p:spPr>
              <a:xfrm>
                <a:off x="6027336" y="3072350"/>
                <a:ext cx="6164664" cy="2170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SzPct val="50000"/>
                </a:pP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xclusive selec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tion:</a:t>
                </a: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Acoplanarity A =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𝚫𝚽</m:t>
                        </m:r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,A&lt;0.015</a:t>
                </a: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𝒕𝒓𝒂𝒄𝒌𝒔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0.1 cm width window of the di-</a:t>
                </a:r>
                <a:r>
                  <a:rPr kumimoji="1" lang="el-GR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(</a:t>
                </a:r>
                <a:r>
                  <a:rPr kumimoji="1"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</a:t>
                </a:r>
                <a:r>
                  <a:rPr kumimoji="1"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:number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extra charged tracks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en-US" altLang="zh-CN" sz="2400" dirty="0">
                  <a:solidFill>
                    <a:srgbClr val="9389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B079AAA-4E93-ED00-599E-AE5D25FE2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6" y="3072350"/>
                <a:ext cx="6164664" cy="2170209"/>
              </a:xfrm>
              <a:prstGeom prst="rect">
                <a:avLst/>
              </a:prstGeom>
              <a:blipFill>
                <a:blip r:embed="rId7"/>
                <a:stretch>
                  <a:fillRect l="-2053" t="-2907" b="-5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2358D9E2-B372-9163-487F-8274D64547EF}"/>
              </a:ext>
            </a:extLst>
          </p:cNvPr>
          <p:cNvGrpSpPr/>
          <p:nvPr/>
        </p:nvGrpSpPr>
        <p:grpSpPr>
          <a:xfrm>
            <a:off x="36504" y="3464127"/>
            <a:ext cx="6218542" cy="2897758"/>
            <a:chOff x="269343" y="1273160"/>
            <a:chExt cx="9832608" cy="458186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0CD8915-52AC-7116-897F-8781A59A8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343" y="1537869"/>
              <a:ext cx="9832608" cy="4317155"/>
            </a:xfrm>
            <a:prstGeom prst="rect">
              <a:avLst/>
            </a:prstGeom>
          </p:spPr>
        </p:pic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E20F46C7-F82A-6B3D-3E0D-ED038C89EC48}"/>
                </a:ext>
              </a:extLst>
            </p:cNvPr>
            <p:cNvSpPr/>
            <p:nvPr/>
          </p:nvSpPr>
          <p:spPr>
            <a:xfrm>
              <a:off x="269343" y="1273160"/>
              <a:ext cx="9105769" cy="4571816"/>
            </a:xfrm>
            <a:prstGeom prst="roundRect">
              <a:avLst/>
            </a:prstGeom>
            <a:solidFill>
              <a:schemeClr val="bg1">
                <a:alpha val="29000"/>
              </a:schemeClr>
            </a:solidFill>
            <a:ln>
              <a:solidFill>
                <a:schemeClr val="accent1">
                  <a:shade val="15000"/>
                  <a:alpha val="24086"/>
                </a:schemeClr>
              </a:solidFill>
            </a:ln>
            <a:effectLst>
              <a:outerShdw blurRad="50800" dist="50800" dir="21540000" sx="101000" sy="101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  <a:softEdge rad="43939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8C7F4E5C-69C5-122F-966B-F69E702DA5FD}"/>
              </a:ext>
            </a:extLst>
          </p:cNvPr>
          <p:cNvSpPr txBox="1"/>
          <p:nvPr/>
        </p:nvSpPr>
        <p:spPr>
          <a:xfrm>
            <a:off x="1557495" y="3014505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selection 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6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6135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Pileup Track Multiplicity Correction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4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C80F327-405D-04DE-E5E8-261AFC43F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9227"/>
            <a:ext cx="6646732" cy="192933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6135604-12B5-EF7C-F4EE-2A4BEF33FE6C}"/>
              </a:ext>
            </a:extLst>
          </p:cNvPr>
          <p:cNvSpPr txBox="1"/>
          <p:nvPr/>
        </p:nvSpPr>
        <p:spPr>
          <a:xfrm>
            <a:off x="6847990" y="1239494"/>
            <a:ext cx="485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far from the di-</a:t>
            </a:r>
            <a:r>
              <a:rPr kumimoji="1" lang="el-G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vertex 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 the tracks from hard scattering interactions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CED64-EC45-9F92-5B06-94033D7E7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98" y="3429000"/>
            <a:ext cx="2672552" cy="2437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B9FC61-FD43-6628-5DEA-DE665EF3C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06" y="3435729"/>
            <a:ext cx="2701060" cy="24516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FE64B8-77B6-4A1D-D16D-B1A5EA44E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40" y="3435729"/>
            <a:ext cx="2629792" cy="2451622"/>
          </a:xfrm>
          <a:prstGeom prst="rect">
            <a:avLst/>
          </a:prstGeom>
        </p:spPr>
      </p:pic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3BF4493-C449-2426-2175-9350AD2C1BF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721974" y="2328818"/>
            <a:ext cx="1423562" cy="1100182"/>
          </a:xfrm>
          <a:prstGeom prst="straightConnector1">
            <a:avLst/>
          </a:prstGeom>
          <a:ln w="31750">
            <a:solidFill>
              <a:srgbClr val="9389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FC18027-33BA-C658-D002-6279A09C5785}"/>
              </a:ext>
            </a:extLst>
          </p:cNvPr>
          <p:cNvCxnSpPr>
            <a:cxnSpLocks/>
          </p:cNvCxnSpPr>
          <p:nvPr/>
        </p:nvCxnSpPr>
        <p:spPr>
          <a:xfrm>
            <a:off x="4184353" y="2231136"/>
            <a:ext cx="1038817" cy="1191135"/>
          </a:xfrm>
          <a:prstGeom prst="straightConnector1">
            <a:avLst/>
          </a:prstGeom>
          <a:ln w="31750">
            <a:solidFill>
              <a:srgbClr val="9389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E5E8E821-0C88-7886-9F84-E33C5807F258}"/>
              </a:ext>
            </a:extLst>
          </p:cNvPr>
          <p:cNvCxnSpPr>
            <a:cxnSpLocks/>
          </p:cNvCxnSpPr>
          <p:nvPr/>
        </p:nvCxnSpPr>
        <p:spPr>
          <a:xfrm>
            <a:off x="5223170" y="2231136"/>
            <a:ext cx="3906838" cy="1197694"/>
          </a:xfrm>
          <a:prstGeom prst="straightConnector1">
            <a:avLst/>
          </a:prstGeom>
          <a:ln w="31750">
            <a:solidFill>
              <a:srgbClr val="9389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E83EC08C-4413-9F2B-4B31-6D3DCB544A44}"/>
              </a:ext>
            </a:extLst>
          </p:cNvPr>
          <p:cNvSpPr txBox="1"/>
          <p:nvPr/>
        </p:nvSpPr>
        <p:spPr>
          <a:xfrm>
            <a:off x="3818374" y="6149591"/>
            <a:ext cx="4693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on all simulated processes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2ADF-9FC1-A012-AE86-A13A405D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78D3CE9-918F-E4E6-80C7-447F56EB04DE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D418321-13CF-388C-AF44-720A76185A4A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9C60EBA-E294-7C3F-7356-2950A1D36524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389869D-6211-AEC9-EA44-B06E26DDC42F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82C3B91-E845-B298-355C-2D00E8BCF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82B771C-4684-E141-56DB-D1E3F49A7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638729B0-A337-33AA-FFDF-66F65FD068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CDD762A-AEF6-F7BF-05ED-5DCD12482032}"/>
                </a:ext>
              </a:extLst>
            </p:cNvPr>
            <p:cNvSpPr txBox="1"/>
            <p:nvPr/>
          </p:nvSpPr>
          <p:spPr>
            <a:xfrm>
              <a:off x="-9256" y="97303"/>
              <a:ext cx="7931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Hard Scattering Track Multiplicity Correction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E0F357BF-10C0-8B2C-9657-0DAD1523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5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054C236-A20A-1E38-2617-336C40110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757" y="998677"/>
            <a:ext cx="4068317" cy="36674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2A1662-26C7-9A8A-7248-DCFD370F5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85" y="1160604"/>
            <a:ext cx="2967644" cy="2720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21D228-FB93-6AB6-C3B6-EBCBD08147DE}"/>
                  </a:ext>
                </a:extLst>
              </p:cNvPr>
              <p:cNvSpPr txBox="1"/>
              <p:nvPr/>
            </p:nvSpPr>
            <p:spPr>
              <a:xfrm>
                <a:off x="790517" y="3900343"/>
                <a:ext cx="2967644" cy="38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𝑃𝑈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21D228-FB93-6AB6-C3B6-EBCBD0814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7" y="3900343"/>
                <a:ext cx="2967644" cy="3838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B738B6-A7D8-D5C5-6936-B1C135857DB1}"/>
                  </a:ext>
                </a:extLst>
              </p:cNvPr>
              <p:cNvSpPr txBox="1"/>
              <p:nvPr/>
            </p:nvSpPr>
            <p:spPr>
              <a:xfrm>
                <a:off x="4254313" y="4703172"/>
                <a:ext cx="7714900" cy="1229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reweighting factors for each DY component with a given number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iteratively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matching the simulation to the observed data, starting from events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to which only the simulated component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contributes.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B738B6-A7D8-D5C5-6936-B1C13585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313" y="4703172"/>
                <a:ext cx="7714900" cy="1229311"/>
              </a:xfrm>
              <a:prstGeom prst="rect">
                <a:avLst/>
              </a:prstGeom>
              <a:blipFill>
                <a:blip r:embed="rId8"/>
                <a:stretch>
                  <a:fillRect l="-822" t="-1020" r="-1316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0B4E4605-BA6F-9C98-0245-A15C4C4B91D5}"/>
              </a:ext>
            </a:extLst>
          </p:cNvPr>
          <p:cNvSpPr txBox="1"/>
          <p:nvPr/>
        </p:nvSpPr>
        <p:spPr>
          <a:xfrm>
            <a:off x="3240021" y="6159310"/>
            <a:ext cx="646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on all Drell-Yan and di-boson processes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9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1984E23-14F4-BC1E-2D18-7126EBFE8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"/>
          <a:stretch/>
        </p:blipFill>
        <p:spPr>
          <a:xfrm>
            <a:off x="7458219" y="943239"/>
            <a:ext cx="4656663" cy="540714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6099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Photon-induced Process Correction 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6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ACD7149-8402-F913-9B71-B0891436A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8" y="1218946"/>
            <a:ext cx="1927952" cy="12818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BC7AC7-FCC8-7E61-D7C1-555E2B1DD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816" y="1062451"/>
            <a:ext cx="1991600" cy="14383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5B3A7C7-B161-2434-951D-F2E8E7BFC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416" y="943240"/>
            <a:ext cx="2196258" cy="17036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C257052-21D3-6188-BEC2-9DF27A4E6F85}"/>
              </a:ext>
            </a:extLst>
          </p:cNvPr>
          <p:cNvSpPr txBox="1"/>
          <p:nvPr/>
        </p:nvSpPr>
        <p:spPr>
          <a:xfrm>
            <a:off x="539826" y="2666842"/>
            <a:ext cx="10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elastic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F17C824-59B3-1F53-2AE4-686E9B261140}"/>
              </a:ext>
            </a:extLst>
          </p:cNvPr>
          <p:cNvSpPr txBox="1"/>
          <p:nvPr/>
        </p:nvSpPr>
        <p:spPr>
          <a:xfrm>
            <a:off x="2098816" y="2635041"/>
            <a:ext cx="1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semi-dissociative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0CFEAE8-FF53-5514-E356-CFAAC5D96050}"/>
              </a:ext>
            </a:extLst>
          </p:cNvPr>
          <p:cNvSpPr txBox="1"/>
          <p:nvPr/>
        </p:nvSpPr>
        <p:spPr>
          <a:xfrm>
            <a:off x="4090416" y="2620040"/>
            <a:ext cx="1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fully-dissociative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DE4FB8A-74BE-520E-9A5F-0A8EBBA91123}"/>
                  </a:ext>
                </a:extLst>
              </p:cNvPr>
              <p:cNvSpPr txBox="1"/>
              <p:nvPr/>
            </p:nvSpPr>
            <p:spPr>
              <a:xfrm>
                <a:off x="45094" y="3816489"/>
                <a:ext cx="7149947" cy="185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Kefa" panose="02000506000000020004" pitchFamily="2" charset="0"/>
                  </a:rPr>
                  <a:t>scaling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𝑒𝑙𝑎𝑠𝑡𝑖𝑐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𝑠𝑒𝑚𝑖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𝑑𝑖𝑠𝑠𝑜𝑐𝑖𝑎𝑡𝑖𝑣𝑒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𝑓𝑢𝑙𝑙𝑦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𝑑𝑖𝑠𝑠𝑜𝑐𝑖𝑎𝑡𝑖𝑣𝑒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𝑒𝑙𝑎𝑠𝑡𝑖𝑐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kumimoji="1" lang="en-US" altLang="zh-CN" dirty="0">
                  <a:latin typeface="Kefa" panose="02000506000000020004" pitchFamily="2" charset="0"/>
                </a:endParaRPr>
              </a:p>
              <a:p>
                <a:endParaRPr kumimoji="1" lang="en-US" altLang="zh-CN" dirty="0">
                  <a:latin typeface="Kefa" panose="02000506000000020004" pitchFamily="2" charset="0"/>
                </a:endParaRPr>
              </a:p>
              <a:p>
                <a:r>
                  <a:rPr kumimoji="1" lang="en-US" altLang="zh-CN" dirty="0">
                    <a:latin typeface="Kefa" panose="02000506000000020004" pitchFamily="2" charset="0"/>
                  </a:rPr>
                  <a:t>scaling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𝑖𝑛𝑐𝑙𝑢𝑠𝑖𝑣𝑒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𝑏𝑎𝑐𝑘𝑔𝑟𝑜𝑢𝑛𝑑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𝛾𝛾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en-US" altLang="zh-CN" dirty="0">
                  <a:latin typeface="Kefa" panose="02000506000000020004" pitchFamily="2" charset="0"/>
                </a:endParaRPr>
              </a:p>
              <a:p>
                <a:endParaRPr kumimoji="1" lang="en-US" altLang="zh-CN" dirty="0">
                  <a:latin typeface="Kefa" panose="02000506000000020004" pitchFamily="2" charset="0"/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DE4FB8A-74BE-520E-9A5F-0A8EBBA91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" y="3816489"/>
                <a:ext cx="7149947" cy="1858137"/>
              </a:xfrm>
              <a:prstGeom prst="rect">
                <a:avLst/>
              </a:prstGeom>
              <a:blipFill>
                <a:blip r:embed="rId9"/>
                <a:stretch>
                  <a:fillRect l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63283B6-BACD-5A51-8F86-7BF25B17E949}"/>
              </a:ext>
            </a:extLst>
          </p:cNvPr>
          <p:cNvSpPr txBox="1"/>
          <p:nvPr/>
        </p:nvSpPr>
        <p:spPr>
          <a:xfrm>
            <a:off x="-9256" y="3363376"/>
            <a:ext cx="185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9389DB"/>
                </a:solidFill>
                <a:latin typeface="Kefa" panose="02000506000000020004" pitchFamily="2" charset="0"/>
              </a:rPr>
              <a:t>gammaUPC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2BA4A66-B325-5AFE-54C1-A62817D175AC}"/>
              </a:ext>
            </a:extLst>
          </p:cNvPr>
          <p:cNvCxnSpPr/>
          <p:nvPr/>
        </p:nvCxnSpPr>
        <p:spPr>
          <a:xfrm flipV="1">
            <a:off x="722613" y="2963557"/>
            <a:ext cx="216078" cy="425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8EED1F-FA6B-A179-7E98-E841CE9397C1}"/>
                  </a:ext>
                </a:extLst>
              </p:cNvPr>
              <p:cNvSpPr txBox="1"/>
              <p:nvPr/>
            </p:nvSpPr>
            <p:spPr>
              <a:xfrm>
                <a:off x="3619543" y="6169287"/>
                <a:ext cx="6301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Applied on all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𝒆𝒆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𝝁𝝁</m:t>
                    </m:r>
                    <m:r>
                      <m:rPr>
                        <m:lit/>
                      </m:rP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𝝉𝝉</m:t>
                    </m:r>
                    <m:r>
                      <m:rPr>
                        <m:lit/>
                      </m:rP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𝑾𝑾</m:t>
                    </m:r>
                  </m:oMath>
                </a14:m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SR</a:t>
                </a:r>
                <a:endParaRPr kumimoji="1"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8EED1F-FA6B-A179-7E98-E841CE939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43" y="6169287"/>
                <a:ext cx="6301149" cy="461665"/>
              </a:xfrm>
              <a:prstGeom prst="rect">
                <a:avLst/>
              </a:prstGeom>
              <a:blipFill>
                <a:blip r:embed="rId10"/>
                <a:stretch>
                  <a:fillRect l="-1613" t="-10526" r="-6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73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6C192-74A9-91B8-8F19-D0B3F29F1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B36D6D-1AD0-D2FB-DC9E-B9B318159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91" y="864624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4D4A501-ED65-571C-DCA6-1A6123D2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91" y="864624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E2B76-1A58-54EA-1B18-31D3B2F2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91" y="3744624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8B553-3CE9-CEC3-E39A-B7D59336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91" y="3744624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CE8CD63B-2016-3124-3540-B3834D4F7930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7ED1B4-131D-54C6-A8AA-8B188246D114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8A22547-0022-4652-6493-B94C6E81B4AC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DC9426-7652-4134-5B7E-81574037190F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A44ABC1-5CA5-8B9D-85D7-887256509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5655E6C-4EDE-9388-0263-4C403EC6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7ECEC121-8802-9FE4-622B-665F3D664F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1385D00-69CE-847A-F9D4-F5BA2FA2BAEC}"/>
                </a:ext>
              </a:extLst>
            </p:cNvPr>
            <p:cNvSpPr txBox="1"/>
            <p:nvPr/>
          </p:nvSpPr>
          <p:spPr>
            <a:xfrm>
              <a:off x="-9256" y="97303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 err="1">
                  <a:solidFill>
                    <a:srgbClr val="9389DB"/>
                  </a:solidFill>
                  <a:latin typeface="Kefa" panose="02000506000000020004" pitchFamily="2" charset="0"/>
                </a:rPr>
                <a:t>m</a:t>
              </a:r>
              <a:r>
                <a:rPr kumimoji="1" lang="en-US" altLang="zh-CN" sz="2800" baseline="-25000" dirty="0" err="1">
                  <a:solidFill>
                    <a:srgbClr val="9389DB"/>
                  </a:solidFill>
                  <a:latin typeface="Kefa" panose="02000506000000020004" pitchFamily="2" charset="0"/>
                </a:rPr>
                <a:t>vis</a:t>
              </a:r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 distribution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3D5128C0-D9A2-F6A6-14B0-CA7D0D97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7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7F47658-C109-99C0-A591-427F897C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385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2227CE1-1FC7-281F-4FAC-9D9A43B4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821385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2FDA4AD-E0E6-F3F0-2895-5EAFDA79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1385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5FE02EF3-BCF4-66C1-6695-07ABF6F2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3701385"/>
            <a:ext cx="2880000" cy="2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3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3C15D-5AB2-3486-8B66-380A0E7F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CF31180-92BC-4A43-236A-73CBEFA97007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10CBFC-00E2-AA64-35DC-C4A7353E427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67844AE-EDB3-D95D-B127-E7BDB9538155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A9DB38F-C3C2-FFA0-1973-75003301805E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A8BAD9-EF2B-71CD-3943-D4CCB03F6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143F5B-4E3C-8427-00F7-51AB07282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2C33F15E-25CF-A514-2F3E-5186D0ACC52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DE96530-DE9D-CBB4-4103-7412E492E37E}"/>
                </a:ext>
              </a:extLst>
            </p:cNvPr>
            <p:cNvSpPr txBox="1"/>
            <p:nvPr/>
          </p:nvSpPr>
          <p:spPr>
            <a:xfrm>
              <a:off x="-9256" y="97303"/>
              <a:ext cx="4233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Systematic Uncertainties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F2E7D796-1756-7D2A-2244-B3425DE3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8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114D11-2E36-87B7-C56B-DEB97840E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7" y="954256"/>
            <a:ext cx="5122406" cy="54131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803001-14A2-E323-1E8F-D80A6A64C0E4}"/>
              </a:ext>
            </a:extLst>
          </p:cNvPr>
          <p:cNvSpPr txBox="1"/>
          <p:nvPr/>
        </p:nvSpPr>
        <p:spPr>
          <a:xfrm>
            <a:off x="5805889" y="1406482"/>
            <a:ext cx="587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uncertainty of the elastic rescaling: the difference between the flat factor and the linear factor </a:t>
            </a:r>
          </a:p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C8B891-931E-C623-1F86-A12B91836B2A}"/>
                  </a:ext>
                </a:extLst>
              </p:cNvPr>
              <p:cNvSpPr txBox="1"/>
              <p:nvPr/>
            </p:nvSpPr>
            <p:spPr>
              <a:xfrm>
                <a:off x="5840626" y="2464477"/>
                <a:ext cx="5964482" cy="1214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  <m:sup>
                        <m:r>
                          <a:rPr kumimoji="1"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𝐻𝑆</m:t>
                        </m:r>
                      </m:sup>
                    </m:sSubSup>
                  </m:oMath>
                </a14:m>
                <a:r>
                  <a:rPr kumimoji="1" lang="en-US" altLang="zh-CN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correction is taken to have the same magnitude as the relative fraction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𝜇𝜇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𝑊𝑊</m:t>
                    </m:r>
                  </m:oMath>
                </a14:m>
                <a:r>
                  <a:rPr kumimoji="1" lang="en-US" altLang="zh-CN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correction derived region</a:t>
                </a:r>
              </a:p>
              <a:p>
                <a:r>
                  <a:rPr kumimoji="1" lang="en-US" altLang="zh-CN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7%</a:t>
                </a:r>
                <a:endParaRPr kumimoji="1" lang="zh-CN" altLang="en-US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C8B891-931E-C623-1F86-A12B9183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626" y="2464477"/>
                <a:ext cx="5964482" cy="1214820"/>
              </a:xfrm>
              <a:prstGeom prst="rect">
                <a:avLst/>
              </a:prstGeom>
              <a:blipFill>
                <a:blip r:embed="rId6"/>
                <a:stretch>
                  <a:fillRect l="-637" t="-1031" r="-425" b="-6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0936758-C173-22EE-1285-D93DDE7BA92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128352" y="1868147"/>
            <a:ext cx="677537" cy="23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E6F377FC-386E-D320-53AC-9205562D2B4A}"/>
              </a:ext>
            </a:extLst>
          </p:cNvPr>
          <p:cNvCxnSpPr>
            <a:cxnSpLocks/>
          </p:cNvCxnSpPr>
          <p:nvPr/>
        </p:nvCxnSpPr>
        <p:spPr>
          <a:xfrm flipH="1" flipV="1">
            <a:off x="5150746" y="2027519"/>
            <a:ext cx="655143" cy="7357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1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CLHCP 2024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C20B608-F1C6-5169-128A-0BC9EC634296}"/>
                    </a:ext>
                  </a:extLst>
                </p:cNvPr>
                <p:cNvSpPr txBox="1"/>
                <p:nvPr/>
              </p:nvSpPr>
              <p:spPr>
                <a:xfrm>
                  <a:off x="-9256" y="97303"/>
                  <a:ext cx="73168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First</a:t>
                  </a:r>
                  <a:r>
                    <a:rPr kumimoji="1" lang="zh-CN" altLang="en-US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 </a:t>
                  </a:r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Observation of </a:t>
                  </a:r>
                  <a14:m>
                    <m:oMath xmlns:m="http://schemas.openxmlformats.org/officeDocument/2006/math"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𝛾𝛾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𝜏𝜏</m:t>
                      </m:r>
                    </m:oMath>
                  </a14:m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 in pp collisions </a:t>
                  </a:r>
                  <a:endParaRPr kumimoji="1" lang="zh-CN" altLang="en-US" sz="2800" dirty="0">
                    <a:solidFill>
                      <a:srgbClr val="9389DB"/>
                    </a:solidFill>
                    <a:latin typeface="Kefa" panose="02000506000000020004" pitchFamily="2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C20B608-F1C6-5169-128A-0BC9EC634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56" y="97303"/>
                  <a:ext cx="7316875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733" t="-11905" r="-693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9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F30366-E8C2-5FE8-B57C-1F1FADF2493A}"/>
              </a:ext>
            </a:extLst>
          </p:cNvPr>
          <p:cNvSpPr txBox="1"/>
          <p:nvPr/>
        </p:nvSpPr>
        <p:spPr>
          <a:xfrm>
            <a:off x="3459497" y="828020"/>
            <a:ext cx="577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0000"/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</a:t>
            </a:r>
            <a:r>
              <a:rPr kumimoji="1" lang="el-GR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expected, 5.3</a:t>
            </a:r>
            <a:r>
              <a:rPr kumimoji="1" lang="el-GR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4A2647-D4C8-8791-72B2-B2BF18483E3E}"/>
                  </a:ext>
                </a:extLst>
              </p:cNvPr>
              <p:cNvSpPr txBox="1"/>
              <p:nvPr/>
            </p:nvSpPr>
            <p:spPr>
              <a:xfrm>
                <a:off x="165614" y="1388306"/>
                <a:ext cx="50086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50000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𝑣𝑖𝑠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 for 4 final states with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nTrk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=0,1 concerning the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gammaUPC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elastic prediction rescaling factor. 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4A2647-D4C8-8791-72B2-B2BF1848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4" y="1388306"/>
                <a:ext cx="5008691" cy="1015663"/>
              </a:xfrm>
              <a:prstGeom prst="rect">
                <a:avLst/>
              </a:prstGeom>
              <a:blipFill>
                <a:blip r:embed="rId6"/>
                <a:stretch>
                  <a:fillRect l="-1010" t="-3704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9D2BB4B-9644-4314-3C50-CB3C9F2DA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00" y="2642826"/>
            <a:ext cx="3791116" cy="38065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A074B3-B3D4-1AEA-B55F-368B0C2B50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939" b="3004"/>
          <a:stretch/>
        </p:blipFill>
        <p:spPr>
          <a:xfrm>
            <a:off x="5174305" y="2462839"/>
            <a:ext cx="6179495" cy="3314963"/>
          </a:xfrm>
          <a:prstGeom prst="rect">
            <a:avLst/>
          </a:prstGeom>
          <a:solidFill>
            <a:schemeClr val="accent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75D698-9F22-97BB-E883-9B14C14DD1A8}"/>
                  </a:ext>
                </a:extLst>
              </p:cNvPr>
              <p:cNvSpPr txBox="1"/>
              <p:nvPr/>
            </p:nvSpPr>
            <p:spPr>
              <a:xfrm>
                <a:off x="5174305" y="1589007"/>
                <a:ext cx="6718395" cy="471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SzPct val="50000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fiducial cross section: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𝑜𝑏𝑠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𝑓𝑖𝑑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12.4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−3.1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+3.8</m:t>
                        </m:r>
                      </m:sup>
                    </m:sSubSup>
                  </m:oMath>
                </a14:m>
                <a:r>
                  <a:rPr kumimoji="1"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</a:t>
                </a: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75D698-9F22-97BB-E883-9B14C14D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05" y="1589007"/>
                <a:ext cx="6718395" cy="471668"/>
              </a:xfrm>
              <a:prstGeom prst="rect">
                <a:avLst/>
              </a:prstGeom>
              <a:blipFill>
                <a:blip r:embed="rId9"/>
                <a:stretch>
                  <a:fillRect l="-943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>
            <a:extLst>
              <a:ext uri="{FF2B5EF4-FFF2-40B4-BE49-F238E27FC236}">
                <a16:creationId xmlns:a16="http://schemas.microsoft.com/office/drawing/2014/main" id="{64201273-25DC-CDF3-DC0A-573B37185A4F}"/>
              </a:ext>
            </a:extLst>
          </p:cNvPr>
          <p:cNvSpPr/>
          <p:nvPr/>
        </p:nvSpPr>
        <p:spPr>
          <a:xfrm>
            <a:off x="4893547" y="2392527"/>
            <a:ext cx="6546644" cy="3753565"/>
          </a:xfrm>
          <a:prstGeom prst="roundRect">
            <a:avLst/>
          </a:prstGeom>
          <a:solidFill>
            <a:schemeClr val="accent1">
              <a:alpha val="17857"/>
            </a:schemeClr>
          </a:solidFill>
          <a:effectLst>
            <a:outerShdw blurRad="50800" dist="50800" dir="13740000" sx="100452" sy="100452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47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18975</TotalTime>
  <Words>1467</Words>
  <Application>Microsoft Macintosh PowerPoint</Application>
  <PresentationFormat>宽屏</PresentationFormat>
  <Paragraphs>232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等线</vt:lpstr>
      <vt:lpstr>等线 Light</vt:lpstr>
      <vt:lpstr>Arial</vt:lpstr>
      <vt:lpstr>Cambria Math</vt:lpstr>
      <vt:lpstr>Comic Sans MS</vt:lpstr>
      <vt:lpstr>ComicSansMS</vt:lpstr>
      <vt:lpstr>Kefa</vt:lpstr>
      <vt:lpstr>Times New Roman</vt:lpstr>
      <vt:lpstr>Wingdings</vt:lpstr>
      <vt:lpstr>Office 主题​​</vt:lpstr>
      <vt:lpstr>Observation of γγ→ττ in pp collisions and constraint on tau g-2 at CMS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shou</dc:creator>
  <cp:lastModifiedBy>宗晟 何</cp:lastModifiedBy>
  <cp:revision>122</cp:revision>
  <cp:lastPrinted>2024-11-15T04:51:25Z</cp:lastPrinted>
  <dcterms:created xsi:type="dcterms:W3CDTF">2024-05-29T01:43:30Z</dcterms:created>
  <dcterms:modified xsi:type="dcterms:W3CDTF">2024-11-15T04:55:46Z</dcterms:modified>
</cp:coreProperties>
</file>