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376" r:id="rId3"/>
    <p:sldId id="373" r:id="rId4"/>
    <p:sldId id="374" r:id="rId5"/>
    <p:sldId id="377" r:id="rId6"/>
    <p:sldId id="378" r:id="rId7"/>
    <p:sldId id="380" r:id="rId8"/>
    <p:sldId id="353" r:id="rId9"/>
    <p:sldId id="379" r:id="rId10"/>
    <p:sldId id="356" r:id="rId11"/>
    <p:sldId id="357" r:id="rId12"/>
    <p:sldId id="277" r:id="rId13"/>
    <p:sldId id="381" r:id="rId14"/>
    <p:sldId id="354" r:id="rId15"/>
    <p:sldId id="342" r:id="rId16"/>
    <p:sldId id="345" r:id="rId17"/>
    <p:sldId id="368" r:id="rId18"/>
    <p:sldId id="369" r:id="rId19"/>
    <p:sldId id="370" r:id="rId20"/>
    <p:sldId id="343" r:id="rId21"/>
    <p:sldId id="347" r:id="rId22"/>
    <p:sldId id="349" r:id="rId23"/>
    <p:sldId id="35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叶梓 银古" initials="叶银" lastIdx="1" clrIdx="0">
    <p:extLst>
      <p:ext uri="{19B8F6BF-5375-455C-9EA6-DF929625EA0E}">
        <p15:presenceInfo xmlns:p15="http://schemas.microsoft.com/office/powerpoint/2012/main" userId="aba617e0047fb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115"/>
    <a:srgbClr val="0E1319"/>
    <a:srgbClr val="B871FF"/>
    <a:srgbClr val="06070A"/>
    <a:srgbClr val="9999FF"/>
    <a:srgbClr val="FF0000"/>
    <a:srgbClr val="000000"/>
    <a:srgbClr val="0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7" autoAdjust="0"/>
  </p:normalViewPr>
  <p:slideViewPr>
    <p:cSldViewPr snapToGrid="0">
      <p:cViewPr>
        <p:scale>
          <a:sx n="53" d="100"/>
          <a:sy n="53" d="100"/>
        </p:scale>
        <p:origin x="24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C09A0-A10A-48DB-A31C-4D288C5F5DB2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BC592-0673-4CE3-AE7E-A6B0D0D4CD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11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2AC3-15F4-4386-A99D-702F55262C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2AC3-15F4-4386-A99D-702F55262C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7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AD7C-4A30-18A2-214D-28829E54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D27842-623B-8296-5E8F-335549DCC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264987-10AB-A077-EFEF-B3CF44B8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BA1181-EA62-9EE7-63C5-8C148418B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2AC3-15F4-4386-A99D-702F55262C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17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93843-E730-DC37-EB9D-FF73E6C46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2A41DC-AA9F-ABE2-2A4C-35160B1B8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7BFAD7-2040-2F67-9B30-2EE6A23C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4F8B3A-8819-6405-849D-CFD2B0AF6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2AC3-15F4-4386-A99D-702F55262C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28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2AC3-15F4-4386-A99D-702F55262C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1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99FB-8D29-4BA9-A4F4-F92037AB9093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0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A2B90-CA3D-45D3-AFD7-88059B1A5B79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98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5267-ABBF-41A7-A4E1-AEBA41DE7D9C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0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806A-6591-434A-9742-9E901C76A0E6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C0E-CAE3-4916-8E98-81B21F70642F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6C36-B458-4EBB-903E-8F6BC4F22379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76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AB03-429A-43A4-9C70-BF77B2C4CA3C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0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F036-C003-43B3-8CA6-26FFDE36B2CC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D44C-3D65-419F-BB01-BBDFAFFDC651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6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6085-8F71-4AA9-BC80-B17AB0F5BCB7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2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133-AB26-4ED7-A285-46319E16C3BA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6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5D51A-F491-4752-AA61-89EFA158B14D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Zihan Zhao   |   CLHCP   |   Nov 15, 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CD903-17DC-4E1B-9986-9B5A7C8B87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9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0.png"/><Relationship Id="rId7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6.L051301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4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90.png"/><Relationship Id="rId5" Type="http://schemas.openxmlformats.org/officeDocument/2006/relationships/image" Target="../media/image48.png"/><Relationship Id="rId15" Type="http://schemas.openxmlformats.org/officeDocument/2006/relationships/image" Target="../media/image73.png"/><Relationship Id="rId4" Type="http://schemas.openxmlformats.org/officeDocument/2006/relationships/image" Target="../media/image560.pn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51.png"/><Relationship Id="rId14" Type="http://schemas.openxmlformats.org/officeDocument/2006/relationships/image" Target="../media/image5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78.png"/><Relationship Id="rId10" Type="http://schemas.openxmlformats.org/officeDocument/2006/relationships/image" Target="../media/image56.png"/><Relationship Id="rId4" Type="http://schemas.openxmlformats.org/officeDocument/2006/relationships/image" Target="../media/image77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261.png"/><Relationship Id="rId4" Type="http://schemas.openxmlformats.org/officeDocument/2006/relationships/image" Target="../media/image68.png"/><Relationship Id="rId9" Type="http://schemas.openxmlformats.org/officeDocument/2006/relationships/image" Target="../media/image3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1.png"/><Relationship Id="rId18" Type="http://schemas.openxmlformats.org/officeDocument/2006/relationships/image" Target="../media/image481.png"/><Relationship Id="rId12" Type="http://schemas.openxmlformats.org/officeDocument/2006/relationships/image" Target="../media/image220.png"/><Relationship Id="rId17" Type="http://schemas.openxmlformats.org/officeDocument/2006/relationships/image" Target="../media/image471.png"/><Relationship Id="rId2" Type="http://schemas.openxmlformats.org/officeDocument/2006/relationships/image" Target="../media/image54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0.png"/><Relationship Id="rId10" Type="http://schemas.openxmlformats.org/officeDocument/2006/relationships/image" Target="../media/image81.png"/><Relationship Id="rId9" Type="http://schemas.openxmlformats.org/officeDocument/2006/relationships/image" Target="../media/image190.png"/><Relationship Id="rId14" Type="http://schemas.openxmlformats.org/officeDocument/2006/relationships/image" Target="../media/image4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2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81.png"/><Relationship Id="rId4" Type="http://schemas.openxmlformats.org/officeDocument/2006/relationships/image" Target="../media/image1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journals.aps.org/prd/abstract/10.1103/PhysRevD.106.0330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journals.aps.org/prd/abstract/10.1103/PhysRevD.106.033001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0.png"/><Relationship Id="rId3" Type="http://schemas.openxmlformats.org/officeDocument/2006/relationships/image" Target="../media/image28.png"/><Relationship Id="rId7" Type="http://schemas.openxmlformats.org/officeDocument/2006/relationships/image" Target="../media/image320.png"/><Relationship Id="rId2" Type="http://schemas.openxmlformats.org/officeDocument/2006/relationships/hyperlink" Target="https://journals.aps.org/prd/abstract/10.1103/PhysRevD.106.033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10.L091101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3.png"/><Relationship Id="rId10" Type="http://schemas.openxmlformats.org/officeDocument/2006/relationships/image" Target="../media/image191.png"/><Relationship Id="rId9" Type="http://schemas.openxmlformats.org/officeDocument/2006/relationships/image" Target="../media/image46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1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2" Type="http://schemas.openxmlformats.org/officeDocument/2006/relationships/image" Target="../media/image35.pn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9" Type="http://schemas.openxmlformats.org/officeDocument/2006/relationships/hyperlink" Target="https://journals.aps.org/prd/abstract/10.1103/PhysRevD.107.054008" TargetMode="External"/><Relationship Id="rId10" Type="http://schemas.openxmlformats.org/officeDocument/2006/relationships/image" Target="../media/image350.png"/><Relationship Id="rId14" Type="http://schemas.openxmlformats.org/officeDocument/2006/relationships/image" Target="../media/image36.png"/><Relationship Id="rId9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B63C13-1123-AA6C-72E9-3BF00539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585072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</a:rPr>
              <a:t>Measuring the proton structure using the electroweak productions at hadron colliders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01D824-5234-3845-38F0-990B6741D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82388"/>
            <a:ext cx="6858000" cy="1444809"/>
          </a:xfrm>
        </p:spPr>
        <p:txBody>
          <a:bodyPr>
            <a:noAutofit/>
          </a:bodyPr>
          <a:lstStyle/>
          <a:p>
            <a:r>
              <a:rPr lang="en-US" altLang="zh-CN" sz="15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Zihan Zhao</a:t>
            </a:r>
            <a:endParaRPr lang="en-US" altLang="zh-CN" sz="150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1200" dirty="0"/>
              <a:t>University of Science and Technology of China</a:t>
            </a:r>
          </a:p>
          <a:p>
            <a:endParaRPr lang="en-US" altLang="zh-CN" sz="165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135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CLHCP     |   15</a:t>
            </a:r>
            <a:r>
              <a:rPr lang="en-US" altLang="zh-CN" sz="1350" baseline="300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</a:t>
            </a:r>
            <a:r>
              <a:rPr lang="en-US" altLang="zh-CN" sz="135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Nov 2024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2D098B-29F0-77A7-E228-8F36EE73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1F9DB6C-A6C6-BCB0-B0FE-35A90FF4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5C7968-7554-4691-4192-AAB6BB7D4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70" y="5564777"/>
            <a:ext cx="1077686" cy="12932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B2FF04-10F0-C0A9-4D25-4116A1E7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242" y="5721872"/>
            <a:ext cx="2019783" cy="11361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4EE63B-7A75-EDB1-939C-760363AD9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913" y="0"/>
            <a:ext cx="1319087" cy="12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F4FA0-E4CE-AC20-8A30-1E36223B0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5F58E75-EFBE-7A09-B814-0472F19C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95" y="4114378"/>
            <a:ext cx="3741368" cy="2024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556563B-A761-4658-8BE8-17E6605622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96834"/>
              </a:xfrm>
              <a:solidFill>
                <a:schemeClr val="accent5">
                  <a:lumMod val="50000"/>
                </a:schemeClr>
              </a:solidFill>
            </p:spPr>
            <p:txBody>
              <a:bodyPr>
                <a:noAutofit/>
              </a:bodyPr>
              <a:lstStyle/>
              <a:p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A new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𝑳𝒂𝒓𝒈𝒆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𝑺𝒎𝒂𝒍𝒍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structure of proton</a:t>
                </a:r>
                <a:endPara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556563B-A761-4658-8BE8-17E6605622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9683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DFCEEB-6049-6E65-B072-6F7D2D52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C17B94D4-E5DF-092A-9CB1-B19D08E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69D436-7CC2-6126-8374-D2854E8BC4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943" y="2596869"/>
                <a:ext cx="8947057" cy="2210332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always one quark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 and the other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 at hadron collider</a:t>
                </a: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a 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initial state, the observed cross-section is the mix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distinguish the QCD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 </a:t>
                </a:r>
              </a:p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→ distinguish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169D436-7CC2-6126-8374-D2854E8BC4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943" y="2596869"/>
                <a:ext cx="8947057" cy="2210332"/>
              </a:xfrm>
              <a:blipFill>
                <a:blip r:embed="rId4"/>
                <a:stretch>
                  <a:fillRect l="-409" t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27B70BE-DAF9-6CE5-8AF0-A2EB1A0F0906}"/>
                  </a:ext>
                </a:extLst>
              </p:cNvPr>
              <p:cNvSpPr txBox="1"/>
              <p:nvPr/>
            </p:nvSpPr>
            <p:spPr>
              <a:xfrm>
                <a:off x="670136" y="1583921"/>
                <a:ext cx="2751122" cy="750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27B70BE-DAF9-6CE5-8AF0-A2EB1A0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36" y="1583921"/>
                <a:ext cx="2751122" cy="7504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>
            <a:extLst>
              <a:ext uri="{FF2B5EF4-FFF2-40B4-BE49-F238E27FC236}">
                <a16:creationId xmlns:a16="http://schemas.microsoft.com/office/drawing/2014/main" id="{8F8C8655-A615-5795-D030-06AE617D796B}"/>
              </a:ext>
            </a:extLst>
          </p:cNvPr>
          <p:cNvGrpSpPr/>
          <p:nvPr/>
        </p:nvGrpSpPr>
        <p:grpSpPr>
          <a:xfrm>
            <a:off x="3108345" y="1498937"/>
            <a:ext cx="3330278" cy="844041"/>
            <a:chOff x="8256640" y="4397265"/>
            <a:chExt cx="3078190" cy="8232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E2CB058-DB68-6442-5769-EF5F8E783C03}"/>
                    </a:ext>
                  </a:extLst>
                </p:cNvPr>
                <p:cNvSpPr txBox="1"/>
                <p:nvPr/>
              </p:nvSpPr>
              <p:spPr>
                <a:xfrm>
                  <a:off x="8256640" y="4397265"/>
                  <a:ext cx="3078190" cy="3950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~ </m:t>
                        </m:r>
                        <m:r>
                          <a:rPr lang="zh-CN" alt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𝓞</m:t>
                        </m:r>
                        <m:d>
                          <m:d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𝓞</m:t>
                        </m:r>
                        <m:d>
                          <m:d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zh-CN" altLang="en-US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AE2CB058-DB68-6442-5769-EF5F8E783C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40" y="4397265"/>
                  <a:ext cx="3078190" cy="3950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353C6C4-4F3A-991D-8F65-3E0A8D4555B5}"/>
                    </a:ext>
                  </a:extLst>
                </p:cNvPr>
                <p:cNvSpPr txBox="1"/>
                <p:nvPr/>
              </p:nvSpPr>
              <p:spPr>
                <a:xfrm>
                  <a:off x="8256640" y="4825514"/>
                  <a:ext cx="3078190" cy="3950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~ </m:t>
                        </m:r>
                        <m:r>
                          <a:rPr lang="zh-CN" alt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𝓞</m:t>
                        </m:r>
                        <m:d>
                          <m:d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𝟒</m:t>
                                </m:r>
                              </m:sup>
                            </m:sSup>
                          </m:e>
                        </m:d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𝓞</m:t>
                        </m:r>
                        <m:d>
                          <m:dPr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b="1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zh-CN" altLang="en-US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353C6C4-4F3A-991D-8F65-3E0A8D455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40" y="4825514"/>
                  <a:ext cx="3078190" cy="39501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E30E022-4481-3C75-81AC-11696B21D309}"/>
              </a:ext>
            </a:extLst>
          </p:cNvPr>
          <p:cNvGrpSpPr/>
          <p:nvPr/>
        </p:nvGrpSpPr>
        <p:grpSpPr>
          <a:xfrm>
            <a:off x="188262" y="987559"/>
            <a:ext cx="6083844" cy="369332"/>
            <a:chOff x="5084994" y="2565130"/>
            <a:chExt cx="8111793" cy="492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4F8BD30-A59A-0C55-CA8E-7375D1D74DC9}"/>
                    </a:ext>
                  </a:extLst>
                </p:cNvPr>
                <p:cNvSpPr txBox="1"/>
                <p:nvPr/>
              </p:nvSpPr>
              <p:spPr>
                <a:xfrm>
                  <a:off x="5399311" y="2565130"/>
                  <a:ext cx="7797476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provide distinct large and small </a:t>
                  </a: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region quark information</a:t>
                  </a:r>
                  <a:endParaRPr lang="zh-CN" altLang="en-US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4F8BD30-A59A-0C55-CA8E-7375D1D74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9311" y="2565130"/>
                  <a:ext cx="7797476" cy="492443"/>
                </a:xfrm>
                <a:prstGeom prst="rect">
                  <a:avLst/>
                </a:prstGeom>
                <a:blipFill>
                  <a:blip r:embed="rId9"/>
                  <a:stretch>
                    <a:fillRect l="-938" t="-13333" r="-834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9109ED2C-6790-ABBD-F792-33ABEAD1B4B2}"/>
                </a:ext>
              </a:extLst>
            </p:cNvPr>
            <p:cNvSpPr/>
            <p:nvPr/>
          </p:nvSpPr>
          <p:spPr>
            <a:xfrm>
              <a:off x="5084994" y="2721445"/>
              <a:ext cx="276499" cy="227408"/>
            </a:xfrm>
            <a:prstGeom prst="rightArrow">
              <a:avLst>
                <a:gd name="adj1" fmla="val 50000"/>
                <a:gd name="adj2" fmla="val 693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82418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D4A9-8BA5-ADA9-FD99-4B1B67AC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D1D7D05-B6BF-B7A6-F139-79B8C9BE66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96834"/>
              </a:xfrm>
              <a:solidFill>
                <a:schemeClr val="accent5">
                  <a:lumMod val="50000"/>
                </a:schemeClr>
              </a:solidFill>
            </p:spPr>
            <p:txBody>
              <a:bodyPr>
                <a:noAutofit/>
              </a:bodyPr>
              <a:lstStyle/>
              <a:p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A new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𝑳𝒂𝒓𝒈𝒆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𝑺𝒎𝒂𝒍𝒍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structure of proton</a:t>
                </a:r>
                <a:endPara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D1D7D05-B6BF-B7A6-F139-79B8C9BE66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9683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D3079A-DD11-4FF8-B04F-9193D006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5A9FD02F-63B9-966C-E5E9-2684A167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FB29747-30F2-CFB4-BA0D-FD9A6F67065A}"/>
              </a:ext>
            </a:extLst>
          </p:cNvPr>
          <p:cNvSpPr txBox="1"/>
          <p:nvPr/>
        </p:nvSpPr>
        <p:spPr>
          <a:xfrm>
            <a:off x="6309360" y="888478"/>
            <a:ext cx="2663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106, L051301 (2022)</a:t>
            </a:r>
            <a:endParaRPr lang="zh-CN" altLang="en-US" sz="1350" b="1" dirty="0">
              <a:solidFill>
                <a:schemeClr val="accent2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55F934A-1656-4EA2-1AC5-3A09CB9E0F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21" y="1492291"/>
                <a:ext cx="8629630" cy="218198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sz="1800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Diboson productions and boost asymmetry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altLang="zh-CN" sz="18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𝑊𝑍</m:t>
                    </m:r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dominant subprocess: u-channel and t-channel</a:t>
                </a:r>
              </a:p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altLang="zh-CN" sz="1800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comparison of the two bosons’ kinematics → comparison of the two quarks’ energies</a:t>
                </a:r>
              </a:p>
              <a:p>
                <a:r>
                  <a:rPr lang="en-US" altLang="zh-CN" sz="1800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boost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asymmetry in </a:t>
                </a:r>
                <a14:m>
                  <m:oMath xmlns:m="http://schemas.openxmlformats.org/officeDocument/2006/math"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𝑉𝑉</m:t>
                    </m:r>
                    <m:r>
                      <a:rPr lang="en-US" altLang="zh-CN" sz="1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event can be defined as :</a:t>
                </a:r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55F934A-1656-4EA2-1AC5-3A09CB9E0F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21" y="1492291"/>
                <a:ext cx="8629630" cy="2181988"/>
              </a:xfrm>
              <a:blipFill>
                <a:blip r:embed="rId4"/>
                <a:stretch>
                  <a:fillRect l="-565" t="-3073" r="-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3BF8B3-EBAD-4CF1-A762-85F932D00F3B}"/>
              </a:ext>
            </a:extLst>
          </p:cNvPr>
          <p:cNvGrpSpPr/>
          <p:nvPr/>
        </p:nvGrpSpPr>
        <p:grpSpPr>
          <a:xfrm>
            <a:off x="2040763" y="4314770"/>
            <a:ext cx="4988193" cy="1902714"/>
            <a:chOff x="1818301" y="3797210"/>
            <a:chExt cx="5221507" cy="229841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845E1E7-1F52-136B-43DF-2CFF7CC16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8301" y="3797210"/>
              <a:ext cx="2261037" cy="229841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C2B6CF-522F-BDF7-C7E1-272E2EB4A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0616" y="3797210"/>
              <a:ext cx="2279192" cy="2298410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72023FF7-4EF8-3CBA-388C-FB20EA001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359" y="3517470"/>
            <a:ext cx="4085082" cy="595549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507CCA8-F2AD-6AA7-FEFE-771F29C88C86}"/>
              </a:ext>
            </a:extLst>
          </p:cNvPr>
          <p:cNvGrpSpPr/>
          <p:nvPr/>
        </p:nvGrpSpPr>
        <p:grpSpPr>
          <a:xfrm>
            <a:off x="188262" y="987559"/>
            <a:ext cx="6083844" cy="369332"/>
            <a:chOff x="5084994" y="2565130"/>
            <a:chExt cx="8111793" cy="492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1F1C983-83F0-D47D-6497-7CBDCE98313A}"/>
                    </a:ext>
                  </a:extLst>
                </p:cNvPr>
                <p:cNvSpPr txBox="1"/>
                <p:nvPr/>
              </p:nvSpPr>
              <p:spPr>
                <a:xfrm>
                  <a:off x="5399311" y="2565130"/>
                  <a:ext cx="7797476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provide distinct large and small </a:t>
                  </a: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region quark information</a:t>
                  </a:r>
                  <a:endParaRPr lang="zh-CN" altLang="en-US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4F8BD30-A59A-0C55-CA8E-7375D1D74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9311" y="2565130"/>
                  <a:ext cx="7797476" cy="492443"/>
                </a:xfrm>
                <a:prstGeom prst="rect">
                  <a:avLst/>
                </a:prstGeom>
                <a:blipFill>
                  <a:blip r:embed="rId9"/>
                  <a:stretch>
                    <a:fillRect l="-938" t="-13333" r="-834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811F0786-2391-4C9A-6A43-A51B55FFDA0A}"/>
                </a:ext>
              </a:extLst>
            </p:cNvPr>
            <p:cNvSpPr/>
            <p:nvPr/>
          </p:nvSpPr>
          <p:spPr>
            <a:xfrm>
              <a:off x="5084994" y="2721445"/>
              <a:ext cx="276499" cy="227408"/>
            </a:xfrm>
            <a:prstGeom prst="rightArrow">
              <a:avLst>
                <a:gd name="adj1" fmla="val 50000"/>
                <a:gd name="adj2" fmla="val 693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3246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745B582-9B85-1707-0E64-63A1D8A836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4914" y="1369572"/>
                <a:ext cx="8387334" cy="4885712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boost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sz="1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8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18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event can be defined as :</a:t>
                </a: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𝑏𝑜𝑜𝑠𝑡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zh-CN" altLang="en-US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represents to the difference between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Similarly the boost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CN" sz="18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18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event:</a:t>
                </a:r>
              </a:p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𝑏𝑜𝑜𝑠𝑡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18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zh-CN" altLang="en-US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represents to the difference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15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745B582-9B85-1707-0E64-63A1D8A83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914" y="1369572"/>
                <a:ext cx="8387334" cy="4885712"/>
              </a:xfrm>
              <a:blipFill>
                <a:blip r:embed="rId3"/>
                <a:stretch>
                  <a:fillRect l="-509" t="-1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846B66-87A6-BE50-DDE4-BA9F1E4D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8F09C802-E6E6-0587-BB05-B2282638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E33E9EE2-955F-D33E-F09E-78BF1EE4CA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9144000" cy="79683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A new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𝑳𝒂𝒓𝒈𝒆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𝑺𝒎𝒂𝒍𝒍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structure of proton</a:t>
                </a:r>
                <a:endPara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E33E9EE2-955F-D33E-F09E-78BF1EE4C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7968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91ACF0D3-1BA5-6869-4718-CBE292A3F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07" y="2523976"/>
            <a:ext cx="4135374" cy="71471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A5BB213-AAF1-2787-E49F-ABB3C8A947B2}"/>
              </a:ext>
            </a:extLst>
          </p:cNvPr>
          <p:cNvSpPr txBox="1"/>
          <p:nvPr/>
        </p:nvSpPr>
        <p:spPr>
          <a:xfrm>
            <a:off x="1782798" y="5865442"/>
            <a:ext cx="5708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ongoing measurement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LHC using ATLAS Run2 data</a:t>
            </a: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55B9DA1-AC2E-B34C-A5A7-A8D5393D5216}"/>
              </a:ext>
            </a:extLst>
          </p:cNvPr>
          <p:cNvGrpSpPr/>
          <p:nvPr/>
        </p:nvGrpSpPr>
        <p:grpSpPr>
          <a:xfrm>
            <a:off x="5269899" y="1993393"/>
            <a:ext cx="2740245" cy="2074093"/>
            <a:chOff x="2630181" y="4317077"/>
            <a:chExt cx="3205131" cy="1730056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8420F208-FA79-6C64-7CC2-CA5BAB7F11B4}"/>
                </a:ext>
              </a:extLst>
            </p:cNvPr>
            <p:cNvGrpSpPr/>
            <p:nvPr/>
          </p:nvGrpSpPr>
          <p:grpSpPr>
            <a:xfrm>
              <a:off x="2630181" y="4317077"/>
              <a:ext cx="3157657" cy="1730056"/>
              <a:chOff x="3455016" y="3987139"/>
              <a:chExt cx="3157657" cy="1730056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9FF72A12-827B-9B5B-B9AB-B4A730FD1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4064" y="3990305"/>
                <a:ext cx="3006548" cy="1640487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CDA668EC-3C90-A5A1-2CFA-ECFE3407C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54734" y="4672361"/>
                <a:ext cx="417230" cy="496562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316C0AC3-CBAA-3AAF-0EE4-247A4A883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5016" y="4060902"/>
                <a:ext cx="417230" cy="496562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88E81E7C-FF88-CF69-C7D7-2791233D0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1965" y="5190125"/>
                <a:ext cx="417230" cy="496562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D24D0BC7-F2A6-58CB-2216-B622FEC81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33167" y="3987139"/>
                <a:ext cx="417230" cy="49656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7C76CEE4-B006-F9F2-FC8A-C7CF71DEE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03912" y="5176399"/>
                <a:ext cx="508761" cy="54079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D315F949-AD5C-5DB1-CA6C-CC09BCE4AC95}"/>
                    </a:ext>
                  </a:extLst>
                </p:cNvPr>
                <p:cNvSpPr txBox="1"/>
                <p:nvPr/>
              </p:nvSpPr>
              <p:spPr>
                <a:xfrm>
                  <a:off x="2670154" y="4329010"/>
                  <a:ext cx="520717" cy="4001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D4CB40F7-8BD1-F6C2-537B-926BC5718F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0154" y="4329010"/>
                  <a:ext cx="520717" cy="40010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BD70425-BB94-5EC8-B02F-37F053A1C1CA}"/>
                    </a:ext>
                  </a:extLst>
                </p:cNvPr>
                <p:cNvSpPr txBox="1"/>
                <p:nvPr/>
              </p:nvSpPr>
              <p:spPr>
                <a:xfrm>
                  <a:off x="2673070" y="5647293"/>
                  <a:ext cx="520717" cy="2642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35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35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BD70425-BB94-5EC8-B02F-37F053A1C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3070" y="5647293"/>
                  <a:ext cx="520717" cy="264276"/>
                </a:xfrm>
                <a:prstGeom prst="rect">
                  <a:avLst/>
                </a:prstGeom>
                <a:blipFill>
                  <a:blip r:embed="rId12"/>
                  <a:stretch>
                    <a:fillRect r="-216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E2B9EF0-C9CB-4731-6711-F05BAE1B8179}"/>
                    </a:ext>
                  </a:extLst>
                </p:cNvPr>
                <p:cNvSpPr txBox="1"/>
                <p:nvPr/>
              </p:nvSpPr>
              <p:spPr>
                <a:xfrm>
                  <a:off x="5314595" y="5678655"/>
                  <a:ext cx="520717" cy="2503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35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135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E2B9EF0-C9CB-4731-6711-F05BAE1B8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4595" y="5678655"/>
                  <a:ext cx="520717" cy="25030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037276C-3228-8998-C689-1EF564F22A3E}"/>
                    </a:ext>
                  </a:extLst>
                </p:cNvPr>
                <p:cNvSpPr txBox="1"/>
                <p:nvPr/>
              </p:nvSpPr>
              <p:spPr>
                <a:xfrm>
                  <a:off x="5290433" y="4335299"/>
                  <a:ext cx="520717" cy="2602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35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037276C-3228-8998-C689-1EF564F22A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0433" y="4335299"/>
                  <a:ext cx="520717" cy="26027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8082A5D-2B53-ECD8-9978-6D2C19B9E923}"/>
                  </a:ext>
                </a:extLst>
              </p:cNvPr>
              <p:cNvSpPr txBox="1"/>
              <p:nvPr/>
            </p:nvSpPr>
            <p:spPr>
              <a:xfrm>
                <a:off x="6137918" y="2826974"/>
                <a:ext cx="445190" cy="479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CN" altLang="en-US" sz="1350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8082A5D-2B53-ECD8-9978-6D2C19B9E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18" y="2826974"/>
                <a:ext cx="445190" cy="4796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0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9B7FE-F582-EEC5-DF8E-6DC21B467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F46834-1676-00DB-9309-08D171F3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8" name="页脚占位符 3">
            <a:extLst>
              <a:ext uri="{FF2B5EF4-FFF2-40B4-BE49-F238E27FC236}">
                <a16:creationId xmlns:a16="http://schemas.microsoft.com/office/drawing/2014/main" id="{5454BD04-BBCA-5729-6F4A-7995CC28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B04E458E-3401-6B45-C76A-6393A390C4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9144000" cy="79683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A new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𝑳𝒂𝒓𝒈𝒆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𝑺𝒎𝒂𝒍𝒍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>
                        <a:lumMod val="9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structure of proton</a:t>
                </a:r>
                <a:endPara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2CDE79B3-B550-B3FA-FACE-F192F744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7968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C93078E-2BF7-B395-6330-55A4B21F8917}"/>
                  </a:ext>
                </a:extLst>
              </p:cNvPr>
              <p:cNvSpPr txBox="1"/>
              <p:nvPr/>
            </p:nvSpPr>
            <p:spPr>
              <a:xfrm>
                <a:off x="1296444" y="5778577"/>
                <a:ext cx="66763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lose to </a:t>
                </a: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finish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𝑾𝑾</m:t>
                    </m:r>
                  </m:oMath>
                </a14:m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measurement at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LHC using ATLAS Run2 data</a:t>
                </a:r>
                <a:endParaRPr lang="en-US" altLang="zh-CN" sz="1500" b="1" dirty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C93078E-2BF7-B395-6330-55A4B21F8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44" y="5778577"/>
                <a:ext cx="6676372" cy="369332"/>
              </a:xfrm>
              <a:prstGeom prst="rect">
                <a:avLst/>
              </a:prstGeom>
              <a:blipFill>
                <a:blip r:embed="rId15"/>
                <a:stretch>
                  <a:fillRect t="-11475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DD6158F6-3DCD-79B8-1D92-7AAA5916C1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4684011"/>
                  </p:ext>
                </p:extLst>
              </p:nvPr>
            </p:nvGraphicFramePr>
            <p:xfrm>
              <a:off x="1117524" y="2074910"/>
              <a:ext cx="6908952" cy="15632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7759">
                      <a:extLst>
                        <a:ext uri="{9D8B030D-6E8A-4147-A177-3AD203B41FA5}">
                          <a16:colId xmlns:a16="http://schemas.microsoft.com/office/drawing/2014/main" val="2664359432"/>
                        </a:ext>
                      </a:extLst>
                    </a:gridCol>
                    <a:gridCol w="2805830">
                      <a:extLst>
                        <a:ext uri="{9D8B030D-6E8A-4147-A177-3AD203B41FA5}">
                          <a16:colId xmlns:a16="http://schemas.microsoft.com/office/drawing/2014/main" val="580280322"/>
                        </a:ext>
                      </a:extLst>
                    </a:gridCol>
                    <a:gridCol w="2775363">
                      <a:extLst>
                        <a:ext uri="{9D8B030D-6E8A-4147-A177-3AD203B41FA5}">
                          <a16:colId xmlns:a16="http://schemas.microsoft.com/office/drawing/2014/main" val="3648950501"/>
                        </a:ext>
                      </a:extLst>
                    </a:gridCol>
                  </a:tblGrid>
                  <a:tr h="52108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/>
                        </a:p>
                      </a:txBody>
                      <a:tcPr anchor="ctr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|&gt;|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𝜼</m:t>
                                        </m:r>
                                      </m:e>
                                      <m:sub>
                                        <m:r>
                                          <a:rPr lang="zh-CN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&lt;|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845333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zh-CN" altLang="en-US" sz="1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800" b="0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zh-CN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8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  <m:r>
                                  <a:rPr lang="en-US" altLang="zh-CN" sz="18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altLang="zh-CN" sz="18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altLang="zh-CN" sz="18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1800" b="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800" b="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6132312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zh-CN" altLang="en-US" sz="1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zh-CN" sz="1800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800" b="0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zh-CN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sz="1800" b="0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zh-CN" altLang="en-US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606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DD6158F6-3DCD-79B8-1D92-7AAA5916C1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4684011"/>
                  </p:ext>
                </p:extLst>
              </p:nvPr>
            </p:nvGraphicFramePr>
            <p:xfrm>
              <a:off x="1117524" y="2074910"/>
              <a:ext cx="6908952" cy="15632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7759">
                      <a:extLst>
                        <a:ext uri="{9D8B030D-6E8A-4147-A177-3AD203B41FA5}">
                          <a16:colId xmlns:a16="http://schemas.microsoft.com/office/drawing/2014/main" val="2664359432"/>
                        </a:ext>
                      </a:extLst>
                    </a:gridCol>
                    <a:gridCol w="2805830">
                      <a:extLst>
                        <a:ext uri="{9D8B030D-6E8A-4147-A177-3AD203B41FA5}">
                          <a16:colId xmlns:a16="http://schemas.microsoft.com/office/drawing/2014/main" val="580280322"/>
                        </a:ext>
                      </a:extLst>
                    </a:gridCol>
                    <a:gridCol w="2775363">
                      <a:extLst>
                        <a:ext uri="{9D8B030D-6E8A-4147-A177-3AD203B41FA5}">
                          <a16:colId xmlns:a16="http://schemas.microsoft.com/office/drawing/2014/main" val="3648950501"/>
                        </a:ext>
                      </a:extLst>
                    </a:gridCol>
                  </a:tblGrid>
                  <a:tr h="52108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/>
                        </a:p>
                      </a:txBody>
                      <a:tcPr anchor="ctr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7609" t="-1163" r="-100000" b="-2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148904" t="-1163" r="-877" b="-201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845333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59" t="-102353" r="-422018" b="-1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7609" t="-102353" r="-100000" b="-1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148904" t="-102353" r="-877" b="-10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132312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59" t="-200000" r="-422018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47609" t="-200000" r="-10000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6"/>
                          <a:stretch>
                            <a:fillRect l="-148904" t="-200000" r="-877" b="-23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06066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400BBABD-2539-84A0-4958-3B786F2812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9028256"/>
                  </p:ext>
                </p:extLst>
              </p:nvPr>
            </p:nvGraphicFramePr>
            <p:xfrm>
              <a:off x="1117524" y="3702540"/>
              <a:ext cx="6908952" cy="10421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7759">
                      <a:extLst>
                        <a:ext uri="{9D8B030D-6E8A-4147-A177-3AD203B41FA5}">
                          <a16:colId xmlns:a16="http://schemas.microsoft.com/office/drawing/2014/main" val="2664359432"/>
                        </a:ext>
                      </a:extLst>
                    </a:gridCol>
                    <a:gridCol w="2805830">
                      <a:extLst>
                        <a:ext uri="{9D8B030D-6E8A-4147-A177-3AD203B41FA5}">
                          <a16:colId xmlns:a16="http://schemas.microsoft.com/office/drawing/2014/main" val="580280322"/>
                        </a:ext>
                      </a:extLst>
                    </a:gridCol>
                    <a:gridCol w="2775363">
                      <a:extLst>
                        <a:ext uri="{9D8B030D-6E8A-4147-A177-3AD203B41FA5}">
                          <a16:colId xmlns:a16="http://schemas.microsoft.com/office/drawing/2014/main" val="3648950501"/>
                        </a:ext>
                      </a:extLst>
                    </a:gridCol>
                  </a:tblGrid>
                  <a:tr h="52108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/>
                        </a:p>
                      </a:txBody>
                      <a:tcPr anchor="ctr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𝒍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|&gt;|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𝒍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b="1" i="1" smtClean="0">
                                            <a:latin typeface="Cambria Math" panose="02040503050406030204" pitchFamily="18" charset="0"/>
                                          </a:rPr>
                                          <m:t>𝜼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altLang="zh-CN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b="1" i="1" smtClean="0">
                                                <a:latin typeface="Cambria Math" panose="02040503050406030204" pitchFamily="18" charset="0"/>
                                              </a:rPr>
                                              <m:t>𝒍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b="1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&lt;|</m:t>
                                </m:r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𝒍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845333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CN" sz="18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8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altLang="zh-CN" sz="1800" b="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1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180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8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800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6132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400BBABD-2539-84A0-4958-3B786F2812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9028256"/>
                  </p:ext>
                </p:extLst>
              </p:nvPr>
            </p:nvGraphicFramePr>
            <p:xfrm>
              <a:off x="1117524" y="3702540"/>
              <a:ext cx="6908952" cy="10421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7759">
                      <a:extLst>
                        <a:ext uri="{9D8B030D-6E8A-4147-A177-3AD203B41FA5}">
                          <a16:colId xmlns:a16="http://schemas.microsoft.com/office/drawing/2014/main" val="2664359432"/>
                        </a:ext>
                      </a:extLst>
                    </a:gridCol>
                    <a:gridCol w="2805830">
                      <a:extLst>
                        <a:ext uri="{9D8B030D-6E8A-4147-A177-3AD203B41FA5}">
                          <a16:colId xmlns:a16="http://schemas.microsoft.com/office/drawing/2014/main" val="580280322"/>
                        </a:ext>
                      </a:extLst>
                    </a:gridCol>
                    <a:gridCol w="2775363">
                      <a:extLst>
                        <a:ext uri="{9D8B030D-6E8A-4147-A177-3AD203B41FA5}">
                          <a16:colId xmlns:a16="http://schemas.microsoft.com/office/drawing/2014/main" val="3648950501"/>
                        </a:ext>
                      </a:extLst>
                    </a:gridCol>
                  </a:tblGrid>
                  <a:tr h="52108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/>
                        </a:p>
                      </a:txBody>
                      <a:tcPr anchor="ctr"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7609" t="-1163" r="-100000" b="-1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48904" t="-1163" r="-877" b="-1023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845333"/>
                      </a:ext>
                    </a:extLst>
                  </a:tr>
                  <a:tr h="52108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59" t="-101163" r="-422018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7609" t="-101163" r="-10000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48904" t="-101163" r="-877" b="-23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613231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49170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22E1E-9756-6D56-5A22-FFA0AABA1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569C59-6E70-D230-F8E0-BC467260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What is our long-term plan?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95F846-E4FF-089D-A5E2-656E62A4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4B9BEE69-29C0-450F-CA64-B45DCF34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80E0E4-2577-DB67-3322-A7D816BE7916}"/>
              </a:ext>
            </a:extLst>
          </p:cNvPr>
          <p:cNvSpPr txBox="1"/>
          <p:nvPr/>
        </p:nvSpPr>
        <p:spPr>
          <a:xfrm>
            <a:off x="521208" y="1378958"/>
            <a:ext cx="7994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 independent full analysis of 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hadron collider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data aims to determine a set of specific proton structure information.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17AEE8C4-81AA-443B-ED11-F6A8A104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22" y="2180707"/>
            <a:ext cx="7912664" cy="973973"/>
          </a:xfrm>
        </p:spPr>
        <p:txBody>
          <a:bodyPr>
            <a:noAutofit/>
          </a:bodyPr>
          <a:lstStyle/>
          <a:p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tension between old DIS data and hadron collider data</a:t>
            </a:r>
          </a:p>
          <a:p>
            <a:pPr marL="0" indent="0">
              <a:buNone/>
            </a:pPr>
            <a:endParaRPr lang="en-US" altLang="zh-CN" sz="180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520E1228-7349-5792-4B15-A9605BB2E526}"/>
              </a:ext>
            </a:extLst>
          </p:cNvPr>
          <p:cNvSpPr/>
          <p:nvPr/>
        </p:nvSpPr>
        <p:spPr>
          <a:xfrm>
            <a:off x="3955362" y="3651276"/>
            <a:ext cx="425278" cy="234960"/>
          </a:xfrm>
          <a:prstGeom prst="rightArrow">
            <a:avLst>
              <a:gd name="adj1" fmla="val 50000"/>
              <a:gd name="adj2" fmla="val 6932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4CD6294-E4D9-F314-6516-31542A5445A0}"/>
              </a:ext>
            </a:extLst>
          </p:cNvPr>
          <p:cNvGrpSpPr/>
          <p:nvPr/>
        </p:nvGrpSpPr>
        <p:grpSpPr>
          <a:xfrm>
            <a:off x="4643105" y="2768990"/>
            <a:ext cx="4045260" cy="2299691"/>
            <a:chOff x="4643105" y="3284997"/>
            <a:chExt cx="4045260" cy="2299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A84B3C87-20FA-67EB-6BDA-27122BC10002}"/>
                    </a:ext>
                  </a:extLst>
                </p:cNvPr>
                <p:cNvSpPr txBox="1"/>
                <p:nvPr/>
              </p:nvSpPr>
              <p:spPr>
                <a:xfrm>
                  <a:off x="6302812" y="4902384"/>
                  <a:ext cx="11350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A84B3C87-20FA-67EB-6BDA-27122BC10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2812" y="4902384"/>
                  <a:ext cx="113500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CF91CA3-3B4E-67F6-FADA-3A824DB91178}"/>
                    </a:ext>
                  </a:extLst>
                </p:cNvPr>
                <p:cNvSpPr txBox="1"/>
                <p:nvPr/>
              </p:nvSpPr>
              <p:spPr>
                <a:xfrm>
                  <a:off x="5631082" y="4904177"/>
                  <a:ext cx="113500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CF91CA3-3B4E-67F6-FADA-3A824DB911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1082" y="4904177"/>
                  <a:ext cx="113500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2EE66697-13DA-062E-0505-A718625CCE78}"/>
                </a:ext>
              </a:extLst>
            </p:cNvPr>
            <p:cNvGrpSpPr/>
            <p:nvPr/>
          </p:nvGrpSpPr>
          <p:grpSpPr>
            <a:xfrm>
              <a:off x="4643105" y="3284997"/>
              <a:ext cx="4045260" cy="2299691"/>
              <a:chOff x="4643105" y="3284997"/>
              <a:chExt cx="4045260" cy="2299691"/>
            </a:xfrm>
          </p:grpSpPr>
          <p:pic>
            <p:nvPicPr>
              <p:cNvPr id="56" name="图片 55">
                <a:extLst>
                  <a:ext uri="{FF2B5EF4-FFF2-40B4-BE49-F238E27FC236}">
                    <a16:creationId xmlns:a16="http://schemas.microsoft.com/office/drawing/2014/main" id="{0403E08C-56EB-6604-BE14-AB6018853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0863" y="3563659"/>
                <a:ext cx="1738093" cy="1320008"/>
              </a:xfrm>
              <a:prstGeom prst="rect">
                <a:avLst/>
              </a:prstGeom>
            </p:spPr>
          </p:pic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D14AA7C6-8C79-2327-4E3F-82422A19F4F1}"/>
                  </a:ext>
                </a:extLst>
              </p:cNvPr>
              <p:cNvGrpSpPr/>
              <p:nvPr/>
            </p:nvGrpSpPr>
            <p:grpSpPr>
              <a:xfrm>
                <a:off x="4731898" y="3386456"/>
                <a:ext cx="3023405" cy="2198232"/>
                <a:chOff x="4122529" y="3347157"/>
                <a:chExt cx="3023405" cy="2198232"/>
              </a:xfrm>
            </p:grpSpPr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B150193F-D269-8A24-F214-8BBC0F9F1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22529" y="3347157"/>
                  <a:ext cx="1738093" cy="1320008"/>
                </a:xfrm>
                <a:prstGeom prst="rect">
                  <a:avLst/>
                </a:prstGeom>
              </p:spPr>
            </p:pic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64540C5D-7972-E401-A00E-AD6323578B7B}"/>
                    </a:ext>
                  </a:extLst>
                </p:cNvPr>
                <p:cNvGrpSpPr/>
                <p:nvPr/>
              </p:nvGrpSpPr>
              <p:grpSpPr>
                <a:xfrm>
                  <a:off x="4858070" y="5225947"/>
                  <a:ext cx="2287864" cy="319442"/>
                  <a:chOff x="6477424" y="5933358"/>
                  <a:chExt cx="3050485" cy="425922"/>
                </a:xfrm>
              </p:grpSpPr>
              <p:grpSp>
                <p:nvGrpSpPr>
                  <p:cNvPr id="14" name="组合 13">
                    <a:extLst>
                      <a:ext uri="{FF2B5EF4-FFF2-40B4-BE49-F238E27FC236}">
                        <a16:creationId xmlns:a16="http://schemas.microsoft.com/office/drawing/2014/main" id="{51346A86-E265-E216-456C-A62687C6993C}"/>
                      </a:ext>
                    </a:extLst>
                  </p:cNvPr>
                  <p:cNvGrpSpPr/>
                  <p:nvPr/>
                </p:nvGrpSpPr>
                <p:grpSpPr>
                  <a:xfrm>
                    <a:off x="6477424" y="5934076"/>
                    <a:ext cx="3050485" cy="425204"/>
                    <a:chOff x="6477424" y="5998369"/>
                    <a:chExt cx="3050485" cy="425204"/>
                  </a:xfrm>
                </p:grpSpPr>
                <p:cxnSp>
                  <p:nvCxnSpPr>
                    <p:cNvPr id="19" name="直接箭头连接符 18">
                      <a:extLst>
                        <a:ext uri="{FF2B5EF4-FFF2-40B4-BE49-F238E27FC236}">
                          <a16:creationId xmlns:a16="http://schemas.microsoft.com/office/drawing/2014/main" id="{77C677CC-CA10-D28E-9F29-0AC3C7FB4A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12482" y="6051383"/>
                      <a:ext cx="2882803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2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文本框 19">
                          <a:extLst>
                            <a:ext uri="{FF2B5EF4-FFF2-40B4-BE49-F238E27FC236}">
                              <a16:creationId xmlns:a16="http://schemas.microsoft.com/office/drawing/2014/main" id="{9963CB7E-4632-F930-B609-61A78D964FC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977933" y="6023464"/>
                          <a:ext cx="549976" cy="40010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35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zh-CN" altLang="en-US" sz="1350" dirty="0"/>
                        </a:p>
                      </p:txBody>
                    </p:sp>
                  </mc:Choice>
                  <mc:Fallback xmlns="">
                    <p:sp>
                      <p:nvSpPr>
                        <p:cNvPr id="15" name="文本框 14">
                          <a:extLst>
                            <a:ext uri="{FF2B5EF4-FFF2-40B4-BE49-F238E27FC236}">
                              <a16:creationId xmlns:a16="http://schemas.microsoft.com/office/drawing/2014/main" id="{D6518887-1D98-DB5D-5705-7DE830432FB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977933" y="6023464"/>
                          <a:ext cx="549976" cy="400109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1" name="直接连接符 20">
                      <a:extLst>
                        <a:ext uri="{FF2B5EF4-FFF2-40B4-BE49-F238E27FC236}">
                          <a16:creationId xmlns:a16="http://schemas.microsoft.com/office/drawing/2014/main" id="{C34FBB14-C8B7-229E-9AC4-DDB218C658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754860" y="5998369"/>
                      <a:ext cx="0" cy="48252"/>
                    </a:xfrm>
                    <a:prstGeom prst="line">
                      <a:avLst/>
                    </a:prstGeom>
                    <a:ln w="19050">
                      <a:solidFill>
                        <a:schemeClr val="tx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" name="文本框 21">
                          <a:extLst>
                            <a:ext uri="{FF2B5EF4-FFF2-40B4-BE49-F238E27FC236}">
                              <a16:creationId xmlns:a16="http://schemas.microsoft.com/office/drawing/2014/main" id="{EB30AC08-7A3D-0D36-9433-8B2C0A77411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477424" y="6076341"/>
                          <a:ext cx="2829771" cy="2943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altLang="zh-CN" sz="825" dirty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</m:t>
                              </m:r>
                              <m:sSup>
                                <m:sSupPr>
                                  <m:ctrlP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</m:t>
                              </m:r>
                              <m:sSup>
                                <m:sSupPr>
                                  <m:ctrlP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</m:t>
                              </m:r>
                              <m:sSup>
                                <m:sSupPr>
                                  <m:ctrlP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</m:t>
                              </m:r>
                              <m:sSup>
                                <m:sSupPr>
                                  <m:ctrlPr>
                                    <a:rPr lang="en-US" altLang="zh-CN" sz="825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825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zh-CN" altLang="en-US" sz="1350" dirty="0"/>
                        </a:p>
                      </p:txBody>
                    </p:sp>
                  </mc:Choice>
                  <mc:Fallback xmlns="">
                    <p:sp>
                      <p:nvSpPr>
                        <p:cNvPr id="22" name="文本框 21">
                          <a:extLst>
                            <a:ext uri="{FF2B5EF4-FFF2-40B4-BE49-F238E27FC236}">
                              <a16:creationId xmlns:a16="http://schemas.microsoft.com/office/drawing/2014/main" id="{EB30AC08-7A3D-0D36-9433-8B2C0A77411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477424" y="6076341"/>
                          <a:ext cx="2829771" cy="294354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15" name="直接连接符 14">
                    <a:extLst>
                      <a:ext uri="{FF2B5EF4-FFF2-40B4-BE49-F238E27FC236}">
                        <a16:creationId xmlns:a16="http://schemas.microsoft.com/office/drawing/2014/main" id="{9DCBFDD2-55FC-4C3C-E483-51E487F164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81119" y="5936457"/>
                    <a:ext cx="0" cy="48252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>
                    <a:extLst>
                      <a:ext uri="{FF2B5EF4-FFF2-40B4-BE49-F238E27FC236}">
                        <a16:creationId xmlns:a16="http://schemas.microsoft.com/office/drawing/2014/main" id="{6851FADA-560C-3DF5-B4EB-DD774AA643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26432" y="5934074"/>
                    <a:ext cx="0" cy="48252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>
                    <a:extLst>
                      <a:ext uri="{FF2B5EF4-FFF2-40B4-BE49-F238E27FC236}">
                        <a16:creationId xmlns:a16="http://schemas.microsoft.com/office/drawing/2014/main" id="{82B46C4F-D0E3-663A-D306-4055343D1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59912" y="5934073"/>
                    <a:ext cx="0" cy="48252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>
                    <a:extLst>
                      <a:ext uri="{FF2B5EF4-FFF2-40B4-BE49-F238E27FC236}">
                        <a16:creationId xmlns:a16="http://schemas.microsoft.com/office/drawing/2014/main" id="{1177CC28-F5AE-8243-DACA-4B40DE4E3B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47926" y="5933358"/>
                    <a:ext cx="0" cy="48252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4" name="思想气泡: 云 73">
                <a:extLst>
                  <a:ext uri="{FF2B5EF4-FFF2-40B4-BE49-F238E27FC236}">
                    <a16:creationId xmlns:a16="http://schemas.microsoft.com/office/drawing/2014/main" id="{D20427E6-3ABA-5710-6759-53195DCCB94D}"/>
                  </a:ext>
                </a:extLst>
              </p:cNvPr>
              <p:cNvSpPr/>
              <p:nvPr/>
            </p:nvSpPr>
            <p:spPr>
              <a:xfrm>
                <a:off x="6686780" y="3497973"/>
                <a:ext cx="2001585" cy="1488132"/>
              </a:xfrm>
              <a:prstGeom prst="cloudCallout">
                <a:avLst>
                  <a:gd name="adj1" fmla="val -37223"/>
                  <a:gd name="adj2" fmla="val 51162"/>
                </a:avLst>
              </a:prstGeom>
              <a:no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思想气泡: 云 74">
                <a:extLst>
                  <a:ext uri="{FF2B5EF4-FFF2-40B4-BE49-F238E27FC236}">
                    <a16:creationId xmlns:a16="http://schemas.microsoft.com/office/drawing/2014/main" id="{ECC3409C-D3B1-ECCB-A64B-511DCD9B48B1}"/>
                  </a:ext>
                </a:extLst>
              </p:cNvPr>
              <p:cNvSpPr/>
              <p:nvPr/>
            </p:nvSpPr>
            <p:spPr>
              <a:xfrm>
                <a:off x="4643105" y="3284997"/>
                <a:ext cx="1862629" cy="1635505"/>
              </a:xfrm>
              <a:prstGeom prst="cloudCallout">
                <a:avLst>
                  <a:gd name="adj1" fmla="val 24870"/>
                  <a:gd name="adj2" fmla="val 49989"/>
                </a:avLst>
              </a:prstGeom>
              <a:no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F418152-9BAF-C052-9E57-91516EEF94DB}"/>
              </a:ext>
            </a:extLst>
          </p:cNvPr>
          <p:cNvGrpSpPr/>
          <p:nvPr/>
        </p:nvGrpSpPr>
        <p:grpSpPr>
          <a:xfrm>
            <a:off x="1245420" y="3122224"/>
            <a:ext cx="2500962" cy="1966435"/>
            <a:chOff x="1207842" y="3393974"/>
            <a:chExt cx="2500962" cy="1966435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4323B1E-14D5-16B8-9680-FB49947C7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7842" y="3393974"/>
              <a:ext cx="2500962" cy="196643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C9AD7C3-1AF2-B24F-24CD-E8309700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07622" y="4123181"/>
              <a:ext cx="111766" cy="20588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7FCF1A7-CB2A-0A9B-084C-D99EAB21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6512" y="4137421"/>
              <a:ext cx="111766" cy="20588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7D3C225-A780-2766-EE8F-0E65DB8E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45433" y="4652269"/>
              <a:ext cx="111766" cy="20588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522CFE2-EAAD-22B6-A2DC-8DC60145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6991" y="4652269"/>
              <a:ext cx="111766" cy="205884"/>
            </a:xfrm>
            <a:prstGeom prst="rect">
              <a:avLst/>
            </a:prstGeom>
          </p:spPr>
        </p:pic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47B903C-84BF-BBED-77DA-E8BDEBF206CF}"/>
              </a:ext>
            </a:extLst>
          </p:cNvPr>
          <p:cNvGrpSpPr/>
          <p:nvPr/>
        </p:nvGrpSpPr>
        <p:grpSpPr>
          <a:xfrm>
            <a:off x="5765425" y="4983260"/>
            <a:ext cx="1584312" cy="1418401"/>
            <a:chOff x="5752899" y="5027101"/>
            <a:chExt cx="1584312" cy="141840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609B2C2A-D18A-7AED-53DF-A3E27EC5C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2738" r="26420"/>
            <a:stretch/>
          </p:blipFill>
          <p:spPr>
            <a:xfrm>
              <a:off x="5829300" y="5027102"/>
              <a:ext cx="1425004" cy="1418400"/>
            </a:xfrm>
            <a:prstGeom prst="rect">
              <a:avLst/>
            </a:prstGeom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FF6A369-40F9-05FD-D15E-124B50ACAF0D}"/>
                </a:ext>
              </a:extLst>
            </p:cNvPr>
            <p:cNvSpPr/>
            <p:nvPr/>
          </p:nvSpPr>
          <p:spPr>
            <a:xfrm>
              <a:off x="5752899" y="5027101"/>
              <a:ext cx="1584312" cy="1418400"/>
            </a:xfrm>
            <a:custGeom>
              <a:avLst/>
              <a:gdLst>
                <a:gd name="connsiteX0" fmla="*/ 787763 w 1570748"/>
                <a:gd name="connsiteY0" fmla="*/ 71381 h 1402416"/>
                <a:gd name="connsiteX1" fmla="*/ 179514 w 1570748"/>
                <a:gd name="connsiteY1" fmla="*/ 701585 h 1402416"/>
                <a:gd name="connsiteX2" fmla="*/ 787763 w 1570748"/>
                <a:gd name="connsiteY2" fmla="*/ 1331789 h 1402416"/>
                <a:gd name="connsiteX3" fmla="*/ 1396012 w 1570748"/>
                <a:gd name="connsiteY3" fmla="*/ 701585 h 1402416"/>
                <a:gd name="connsiteX4" fmla="*/ 787763 w 1570748"/>
                <a:gd name="connsiteY4" fmla="*/ 71381 h 1402416"/>
                <a:gd name="connsiteX5" fmla="*/ 0 w 1570748"/>
                <a:gd name="connsiteY5" fmla="*/ 0 h 1402416"/>
                <a:gd name="connsiteX6" fmla="*/ 1570748 w 1570748"/>
                <a:gd name="connsiteY6" fmla="*/ 0 h 1402416"/>
                <a:gd name="connsiteX7" fmla="*/ 1570748 w 1570748"/>
                <a:gd name="connsiteY7" fmla="*/ 1402416 h 1402416"/>
                <a:gd name="connsiteX8" fmla="*/ 0 w 1570748"/>
                <a:gd name="connsiteY8" fmla="*/ 1402416 h 140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8" h="1402416">
                  <a:moveTo>
                    <a:pt x="787763" y="71381"/>
                  </a:moveTo>
                  <a:cubicBezTo>
                    <a:pt x="451836" y="71381"/>
                    <a:pt x="179514" y="353533"/>
                    <a:pt x="179514" y="701585"/>
                  </a:cubicBezTo>
                  <a:cubicBezTo>
                    <a:pt x="179514" y="1049637"/>
                    <a:pt x="451836" y="1331789"/>
                    <a:pt x="787763" y="1331789"/>
                  </a:cubicBezTo>
                  <a:cubicBezTo>
                    <a:pt x="1123690" y="1331789"/>
                    <a:pt x="1396012" y="1049637"/>
                    <a:pt x="1396012" y="701585"/>
                  </a:cubicBezTo>
                  <a:cubicBezTo>
                    <a:pt x="1396012" y="353533"/>
                    <a:pt x="1123690" y="71381"/>
                    <a:pt x="787763" y="71381"/>
                  </a:cubicBezTo>
                  <a:close/>
                  <a:moveTo>
                    <a:pt x="0" y="0"/>
                  </a:moveTo>
                  <a:lnTo>
                    <a:pt x="1570748" y="0"/>
                  </a:lnTo>
                  <a:lnTo>
                    <a:pt x="1570748" y="1402416"/>
                  </a:lnTo>
                  <a:lnTo>
                    <a:pt x="0" y="14024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82D3AA8-DAA3-0732-2CA8-7440AC362749}"/>
                </a:ext>
              </a:extLst>
            </p:cNvPr>
            <p:cNvSpPr txBox="1"/>
            <p:nvPr/>
          </p:nvSpPr>
          <p:spPr>
            <a:xfrm>
              <a:off x="6217451" y="5339714"/>
              <a:ext cx="65286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67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B63C13-1123-AA6C-72E9-3BF00539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585072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Backup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01D824-5234-3845-38F0-990B6741D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82388"/>
            <a:ext cx="6858000" cy="1444809"/>
          </a:xfrm>
        </p:spPr>
        <p:txBody>
          <a:bodyPr>
            <a:noAutofit/>
          </a:bodyPr>
          <a:lstStyle/>
          <a:p>
            <a:r>
              <a:rPr lang="en-US" altLang="zh-CN" sz="135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 </a:t>
            </a:r>
            <a:endParaRPr lang="zh-CN" altLang="en-US" sz="1350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1F9DB6C-A6C6-BCB0-B0FE-35A90FF4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F6BD60C7-2EF0-6B95-3ABD-16163CA6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771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AC94-3DD2-C80C-DF47-A1EF7A8F6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852BAE3-18C5-CFC3-30E6-0B4781C2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37"/>
          <a:stretch/>
        </p:blipFill>
        <p:spPr>
          <a:xfrm>
            <a:off x="0" y="796834"/>
            <a:ext cx="9144000" cy="606116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9FBF98B-58A7-340A-4F0F-FFF67347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Exploring the proton structure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D186EE-6DB8-8975-F87C-42BFC931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页脚占位符 3">
            <a:extLst>
              <a:ext uri="{FF2B5EF4-FFF2-40B4-BE49-F238E27FC236}">
                <a16:creationId xmlns:a16="http://schemas.microsoft.com/office/drawing/2014/main" id="{DECB312B-1AFE-946D-7B54-5C5D33E3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DC21812-FAE3-294A-9575-2A6C3CA3CEA4}"/>
              </a:ext>
            </a:extLst>
          </p:cNvPr>
          <p:cNvGrpSpPr/>
          <p:nvPr/>
        </p:nvGrpSpPr>
        <p:grpSpPr>
          <a:xfrm>
            <a:off x="292976" y="3054928"/>
            <a:ext cx="8338187" cy="2877765"/>
            <a:chOff x="280450" y="2434891"/>
            <a:chExt cx="8338187" cy="287776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5895033-54E5-1D91-27F2-12053B01696C}"/>
                </a:ext>
              </a:extLst>
            </p:cNvPr>
            <p:cNvGrpSpPr/>
            <p:nvPr/>
          </p:nvGrpSpPr>
          <p:grpSpPr>
            <a:xfrm>
              <a:off x="280450" y="2488763"/>
              <a:ext cx="2785703" cy="2823632"/>
              <a:chOff x="1323712" y="3016278"/>
              <a:chExt cx="2785703" cy="2823632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ACA95235-E3CD-2D69-472E-D49B46014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0027" t="6716" r="9141" b="3180"/>
              <a:stretch/>
            </p:blipFill>
            <p:spPr>
              <a:xfrm>
                <a:off x="1323712" y="3016278"/>
                <a:ext cx="2785703" cy="2440295"/>
              </a:xfrm>
              <a:prstGeom prst="rect">
                <a:avLst/>
              </a:prstGeom>
            </p:spPr>
          </p:pic>
          <p:sp>
            <p:nvSpPr>
              <p:cNvPr id="21" name="内容占位符 2">
                <a:extLst>
                  <a:ext uri="{FF2B5EF4-FFF2-40B4-BE49-F238E27FC236}">
                    <a16:creationId xmlns:a16="http://schemas.microsoft.com/office/drawing/2014/main" id="{ABA1B4EB-0665-AD54-6C3E-EEE935040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9125" y="5364314"/>
                <a:ext cx="2159451" cy="4755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Quark model</a:t>
                </a: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BAA207A-D890-0D85-7321-48451E9F2149}"/>
                </a:ext>
              </a:extLst>
            </p:cNvPr>
            <p:cNvGrpSpPr/>
            <p:nvPr/>
          </p:nvGrpSpPr>
          <p:grpSpPr>
            <a:xfrm>
              <a:off x="3387759" y="2434891"/>
              <a:ext cx="2368482" cy="2877765"/>
              <a:chOff x="3597127" y="1037158"/>
              <a:chExt cx="2368482" cy="287776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94AA3BC0-01DC-6CC1-99A5-9BE707A7F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2738" r="26420"/>
              <a:stretch/>
            </p:blipFill>
            <p:spPr>
              <a:xfrm>
                <a:off x="3597127" y="1037158"/>
                <a:ext cx="2368482" cy="2402169"/>
              </a:xfrm>
              <a:prstGeom prst="rect">
                <a:avLst/>
              </a:prstGeom>
            </p:spPr>
          </p:pic>
          <p:sp>
            <p:nvSpPr>
              <p:cNvPr id="24" name="内容占位符 2">
                <a:extLst>
                  <a:ext uri="{FF2B5EF4-FFF2-40B4-BE49-F238E27FC236}">
                    <a16:creationId xmlns:a16="http://schemas.microsoft.com/office/drawing/2014/main" id="{80B0ADFA-847E-E9E1-1CE7-8F0D64084E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3900" y="3439327"/>
                <a:ext cx="2159451" cy="4755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Parton model</a:t>
                </a: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902A34B3-7AAB-0EAF-742A-CF3CE8989BEF}"/>
                </a:ext>
              </a:extLst>
            </p:cNvPr>
            <p:cNvGrpSpPr/>
            <p:nvPr/>
          </p:nvGrpSpPr>
          <p:grpSpPr>
            <a:xfrm>
              <a:off x="6250155" y="2528879"/>
              <a:ext cx="2368482" cy="2783777"/>
              <a:chOff x="6292484" y="1126792"/>
              <a:chExt cx="2368482" cy="2783777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4BDFF305-9D1B-603F-B8C1-9A4C117B8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2484" y="1126792"/>
                <a:ext cx="2368482" cy="2264291"/>
              </a:xfrm>
              <a:prstGeom prst="rect">
                <a:avLst/>
              </a:prstGeom>
            </p:spPr>
          </p:pic>
          <p:sp>
            <p:nvSpPr>
              <p:cNvPr id="28" name="内容占位符 2">
                <a:extLst>
                  <a:ext uri="{FF2B5EF4-FFF2-40B4-BE49-F238E27FC236}">
                    <a16:creationId xmlns:a16="http://schemas.microsoft.com/office/drawing/2014/main" id="{2AF601A5-E30A-7DB8-8F8C-724ACFFA74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4035" y="3434973"/>
                <a:ext cx="2159451" cy="4755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Cloud model</a:t>
                </a:r>
              </a:p>
            </p:txBody>
          </p:sp>
        </p:grpSp>
        <p:sp>
          <p:nvSpPr>
            <p:cNvPr id="30" name="箭头: 虚尾 29">
              <a:extLst>
                <a:ext uri="{FF2B5EF4-FFF2-40B4-BE49-F238E27FC236}">
                  <a16:creationId xmlns:a16="http://schemas.microsoft.com/office/drawing/2014/main" id="{90A92508-98E7-960B-0B05-BCEE47C8F212}"/>
                </a:ext>
              </a:extLst>
            </p:cNvPr>
            <p:cNvSpPr/>
            <p:nvPr/>
          </p:nvSpPr>
          <p:spPr>
            <a:xfrm>
              <a:off x="2905303" y="3770393"/>
              <a:ext cx="470999" cy="353333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箭头: 虚尾 30">
              <a:extLst>
                <a:ext uri="{FF2B5EF4-FFF2-40B4-BE49-F238E27FC236}">
                  <a16:creationId xmlns:a16="http://schemas.microsoft.com/office/drawing/2014/main" id="{A0B7CFF6-DF07-06E0-5146-F4F1FF667A1E}"/>
                </a:ext>
              </a:extLst>
            </p:cNvPr>
            <p:cNvSpPr/>
            <p:nvPr/>
          </p:nvSpPr>
          <p:spPr>
            <a:xfrm>
              <a:off x="5779156" y="3770393"/>
              <a:ext cx="470999" cy="353333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B5512CC-0752-DE81-009D-4C0F10983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795" y="980418"/>
            <a:ext cx="4231911" cy="1662141"/>
          </a:xfrm>
          <a:prstGeom prst="rect">
            <a:avLst/>
          </a:prstGeom>
        </p:spPr>
      </p:pic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5409E8FE-FF33-C7F8-A986-3E255A9CD445}"/>
              </a:ext>
            </a:extLst>
          </p:cNvPr>
          <p:cNvSpPr txBox="1">
            <a:spLocks/>
          </p:cNvSpPr>
          <p:nvPr/>
        </p:nvSpPr>
        <p:spPr>
          <a:xfrm>
            <a:off x="2323319" y="2693293"/>
            <a:ext cx="4671789" cy="475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DIS, Drell-Yan, and SIDIS told us: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B39C6B-B3AE-BF44-A777-B12C93BA2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644" y="2139239"/>
            <a:ext cx="704948" cy="4096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FD5C7E1-2881-4576-4952-74BF7D7C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750" y="2344055"/>
            <a:ext cx="704948" cy="2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616E-C3FD-34D0-F208-46248EE2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8E972-4065-74F3-FB52-6BB3A3A0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Physics of the proton structure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5B9D1-F0FE-4E9E-B904-21145DEC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页脚占位符 3">
            <a:extLst>
              <a:ext uri="{FF2B5EF4-FFF2-40B4-BE49-F238E27FC236}">
                <a16:creationId xmlns:a16="http://schemas.microsoft.com/office/drawing/2014/main" id="{EB620202-52CA-9392-66A4-207119DE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564C1C-C5A6-B31B-7CDB-5AADF6007D61}"/>
              </a:ext>
            </a:extLst>
          </p:cNvPr>
          <p:cNvSpPr txBox="1"/>
          <p:nvPr/>
        </p:nvSpPr>
        <p:spPr>
          <a:xfrm>
            <a:off x="406086" y="1188775"/>
            <a:ext cx="56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Main questions of proton structure: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57528E6E-62F2-166B-7D3F-800E510AD0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125" y="1697891"/>
                <a:ext cx="7774050" cy="4657852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Flavor asymmetry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en-US" altLang="zh-CN" sz="18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behavior and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zh-CN" sz="18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asymmetry?</a:t>
                </a: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Intrinsic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quark?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57528E6E-62F2-166B-7D3F-800E510AD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25" y="1697891"/>
                <a:ext cx="7774050" cy="4657852"/>
              </a:xfrm>
              <a:prstGeom prst="rect">
                <a:avLst/>
              </a:prstGeom>
              <a:blipFill>
                <a:blip r:embed="rId2"/>
                <a:stretch>
                  <a:fillRect l="-784" t="-1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4BD7EC21-3D27-7611-96A0-DBC485ED2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02" y="2122283"/>
            <a:ext cx="3749768" cy="287016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2D31459-09FF-8750-82C3-1C7EDC5DE075}"/>
              </a:ext>
            </a:extLst>
          </p:cNvPr>
          <p:cNvSpPr txBox="1"/>
          <p:nvPr/>
        </p:nvSpPr>
        <p:spPr>
          <a:xfrm>
            <a:off x="5819535" y="3060027"/>
            <a:ext cx="31193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Meson cloud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Chiral-quark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Statistical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Chiral-quark soliton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Instanton model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80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9A4C-4C28-9AC2-2859-E4275E756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E69F0-DA05-767B-5343-33F19378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Physics of the proton structure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183448-2611-9F4D-708A-C6134DA3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9" name="页脚占位符 3">
            <a:extLst>
              <a:ext uri="{FF2B5EF4-FFF2-40B4-BE49-F238E27FC236}">
                <a16:creationId xmlns:a16="http://schemas.microsoft.com/office/drawing/2014/main" id="{5C7C7E86-CDEB-D617-B1E3-253A141B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E19BA1-90FB-DA46-5A30-6FB136508567}"/>
              </a:ext>
            </a:extLst>
          </p:cNvPr>
          <p:cNvSpPr txBox="1"/>
          <p:nvPr/>
        </p:nvSpPr>
        <p:spPr>
          <a:xfrm>
            <a:off x="406086" y="1188775"/>
            <a:ext cx="56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Main questions of proton structure: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C9EB96E-4185-9BE8-8DEC-98A11052FD92}"/>
              </a:ext>
            </a:extLst>
          </p:cNvPr>
          <p:cNvGrpSpPr/>
          <p:nvPr/>
        </p:nvGrpSpPr>
        <p:grpSpPr>
          <a:xfrm>
            <a:off x="5197256" y="2530473"/>
            <a:ext cx="2521387" cy="1222884"/>
            <a:chOff x="5002819" y="3042720"/>
            <a:chExt cx="2521387" cy="122288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9B5B3-706A-3C3A-6491-AA4AFCBC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2819" y="3042720"/>
              <a:ext cx="2521387" cy="122288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3D1BDE8-FDFB-2E2D-6D31-90D352526200}"/>
                </a:ext>
              </a:extLst>
            </p:cNvPr>
            <p:cNvSpPr txBox="1"/>
            <p:nvPr/>
          </p:nvSpPr>
          <p:spPr>
            <a:xfrm>
              <a:off x="5538613" y="3236393"/>
              <a:ext cx="19780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NNLO </a:t>
              </a:r>
            </a:p>
            <a:p>
              <a:r>
                <a:rPr lang="en-US" altLang="zh-CN" sz="1600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QCD calculation</a:t>
              </a:r>
              <a:endParaRPr lang="zh-CN" alt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E833C1C-EF27-E95C-374A-DC53C2D66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"/>
          <a:stretch/>
        </p:blipFill>
        <p:spPr>
          <a:xfrm>
            <a:off x="5030965" y="3753357"/>
            <a:ext cx="2718487" cy="23450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7171C7-7536-9E40-BF62-795C24BB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602283" y="4755848"/>
            <a:ext cx="917493" cy="1834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0596A5-1215-AC43-0470-8FC32096B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40" t="1" b="-1"/>
          <a:stretch/>
        </p:blipFill>
        <p:spPr>
          <a:xfrm rot="16200000">
            <a:off x="4648797" y="2925018"/>
            <a:ext cx="824463" cy="18349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040B50C-44D9-2E49-5113-C591D705A851}"/>
              </a:ext>
            </a:extLst>
          </p:cNvPr>
          <p:cNvSpPr txBox="1"/>
          <p:nvPr/>
        </p:nvSpPr>
        <p:spPr>
          <a:xfrm>
            <a:off x="6760446" y="4637687"/>
            <a:ext cx="879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NuTeV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A0A661A-8B27-8A9F-0F9C-A2168E7F3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52" y="3572930"/>
            <a:ext cx="1092578" cy="115514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43A1C722-ACFD-C0F8-FA0B-EC591CC6B8E7}"/>
              </a:ext>
            </a:extLst>
          </p:cNvPr>
          <p:cNvGrpSpPr/>
          <p:nvPr/>
        </p:nvGrpSpPr>
        <p:grpSpPr>
          <a:xfrm>
            <a:off x="757825" y="2490540"/>
            <a:ext cx="4304163" cy="2215869"/>
            <a:chOff x="757825" y="2406235"/>
            <a:chExt cx="4304163" cy="221586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B8BAB5-7ECB-5D54-0D65-2826512F4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664" y="2406235"/>
              <a:ext cx="2183103" cy="52678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F001-F37D-BEF0-72AA-83560430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825" y="3004000"/>
              <a:ext cx="3259917" cy="1618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B0F2F889-E2D7-CE90-E431-6BD07C71B225}"/>
                    </a:ext>
                  </a:extLst>
                </p:cNvPr>
                <p:cNvSpPr txBox="1"/>
                <p:nvPr/>
              </p:nvSpPr>
              <p:spPr>
                <a:xfrm>
                  <a:off x="3083975" y="2502912"/>
                  <a:ext cx="197801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</m:oMath>
                  </a14:m>
                  <a:r>
                    <a:rPr lang="en-US" altLang="zh-CN" sz="1600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[0.33, 0.59]</a:t>
                  </a:r>
                  <a:endParaRPr lang="zh-CN" altLang="en-US" sz="16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B0F2F889-E2D7-CE90-E431-6BD07C71B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975" y="2502912"/>
                  <a:ext cx="1978013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5B75379-7CBC-AA46-7204-35A1392457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125" y="1697891"/>
                <a:ext cx="7774050" cy="4657852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Flavor asymmetry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b="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:r>
                  <a:rPr lang="en-US" altLang="zh-CN" sz="1800" b="1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sz="18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behavior                     and                     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CN" sz="1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CN" sz="18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asymmetry?</a:t>
                </a: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Intrinsic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quark?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B5B75379-7CBC-AA46-7204-35A13924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25" y="1697891"/>
                <a:ext cx="7774050" cy="4657852"/>
              </a:xfrm>
              <a:prstGeom prst="rect">
                <a:avLst/>
              </a:prstGeom>
              <a:blipFill>
                <a:blip r:embed="rId10"/>
                <a:stretch>
                  <a:fillRect l="-784" t="-1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897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5DCA-8EEC-A5A0-8D24-3195C3A5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9F0ACD19-7C75-6B35-D941-7D2DF62025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125" y="1697891"/>
                <a:ext cx="7774050" cy="465754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Flavor asymmetry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b="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 behavior and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asymmetry?</a:t>
                </a: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Intrinsic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zh-CN" sz="18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quark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9F0ACD19-7C75-6B35-D941-7D2DF6202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25" y="1697891"/>
                <a:ext cx="7774050" cy="4657548"/>
              </a:xfrm>
              <a:prstGeom prst="rect">
                <a:avLst/>
              </a:prstGeom>
              <a:blipFill>
                <a:blip r:embed="rId2"/>
                <a:stretch>
                  <a:fillRect l="-784" t="-1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CB154637-4C79-0CB4-DA77-EB10E6BA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Physics of the proton structure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D6EEF5-AE8D-C249-32AF-AA11E689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9" name="页脚占位符 3">
            <a:extLst>
              <a:ext uri="{FF2B5EF4-FFF2-40B4-BE49-F238E27FC236}">
                <a16:creationId xmlns:a16="http://schemas.microsoft.com/office/drawing/2014/main" id="{38D10424-F6C2-9966-A1EC-3F72D746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16891F-CA00-B0C1-C2BC-581F5367B33C}"/>
              </a:ext>
            </a:extLst>
          </p:cNvPr>
          <p:cNvSpPr txBox="1"/>
          <p:nvPr/>
        </p:nvSpPr>
        <p:spPr>
          <a:xfrm>
            <a:off x="406086" y="1188775"/>
            <a:ext cx="56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Main questions of proton structure: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D906F4E-CAB8-3FE0-7D8D-02993B11A5F1}"/>
              </a:ext>
            </a:extLst>
          </p:cNvPr>
          <p:cNvGrpSpPr/>
          <p:nvPr/>
        </p:nvGrpSpPr>
        <p:grpSpPr>
          <a:xfrm>
            <a:off x="733035" y="3161300"/>
            <a:ext cx="2767652" cy="2007606"/>
            <a:chOff x="858033" y="5330862"/>
            <a:chExt cx="1721741" cy="127035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656E850-5E69-BF54-4341-9CC46D1E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899" y="5330863"/>
              <a:ext cx="1621716" cy="1226404"/>
            </a:xfrm>
            <a:prstGeom prst="rect">
              <a:avLst/>
            </a:prstGeom>
          </p:spPr>
        </p:pic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76B84A5-4269-04EB-36F0-2017464D7E5E}"/>
                </a:ext>
              </a:extLst>
            </p:cNvPr>
            <p:cNvSpPr/>
            <p:nvPr/>
          </p:nvSpPr>
          <p:spPr>
            <a:xfrm>
              <a:off x="858033" y="5330862"/>
              <a:ext cx="1721741" cy="1270353"/>
            </a:xfrm>
            <a:custGeom>
              <a:avLst/>
              <a:gdLst>
                <a:gd name="connsiteX0" fmla="*/ 1168881 w 1721741"/>
                <a:gd name="connsiteY0" fmla="*/ 136632 h 1270353"/>
                <a:gd name="connsiteX1" fmla="*/ 798506 w 1721741"/>
                <a:gd name="connsiteY1" fmla="*/ 293474 h 1270353"/>
                <a:gd name="connsiteX2" fmla="*/ 756563 w 1721741"/>
                <a:gd name="connsiteY2" fmla="*/ 345445 h 1270353"/>
                <a:gd name="connsiteX3" fmla="*/ 750686 w 1721741"/>
                <a:gd name="connsiteY3" fmla="*/ 340561 h 1270353"/>
                <a:gd name="connsiteX4" fmla="*/ 543075 w 1721741"/>
                <a:gd name="connsiteY4" fmla="*/ 276669 h 1270353"/>
                <a:gd name="connsiteX5" fmla="*/ 171750 w 1721741"/>
                <a:gd name="connsiteY5" fmla="*/ 650775 h 1270353"/>
                <a:gd name="connsiteX6" fmla="*/ 543075 w 1721741"/>
                <a:gd name="connsiteY6" fmla="*/ 1024881 h 1270353"/>
                <a:gd name="connsiteX7" fmla="*/ 687611 w 1721741"/>
                <a:gd name="connsiteY7" fmla="*/ 995482 h 1270353"/>
                <a:gd name="connsiteX8" fmla="*/ 733844 w 1721741"/>
                <a:gd name="connsiteY8" fmla="*/ 970200 h 1270353"/>
                <a:gd name="connsiteX9" fmla="*/ 734546 w 1721741"/>
                <a:gd name="connsiteY9" fmla="*/ 971523 h 1270353"/>
                <a:gd name="connsiteX10" fmla="*/ 1168881 w 1721741"/>
                <a:gd name="connsiteY10" fmla="*/ 1207616 h 1270353"/>
                <a:gd name="connsiteX11" fmla="*/ 1692671 w 1721741"/>
                <a:gd name="connsiteY11" fmla="*/ 672124 h 1270353"/>
                <a:gd name="connsiteX12" fmla="*/ 1168881 w 1721741"/>
                <a:gd name="connsiteY12" fmla="*/ 136632 h 1270353"/>
                <a:gd name="connsiteX13" fmla="*/ 0 w 1721741"/>
                <a:gd name="connsiteY13" fmla="*/ 0 h 1270353"/>
                <a:gd name="connsiteX14" fmla="*/ 1721741 w 1721741"/>
                <a:gd name="connsiteY14" fmla="*/ 0 h 1270353"/>
                <a:gd name="connsiteX15" fmla="*/ 1721741 w 1721741"/>
                <a:gd name="connsiteY15" fmla="*/ 1270353 h 1270353"/>
                <a:gd name="connsiteX16" fmla="*/ 0 w 1721741"/>
                <a:gd name="connsiteY16" fmla="*/ 1270353 h 127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21741" h="1270353">
                  <a:moveTo>
                    <a:pt x="1168881" y="136632"/>
                  </a:moveTo>
                  <a:cubicBezTo>
                    <a:pt x="1024241" y="136632"/>
                    <a:pt x="893293" y="196569"/>
                    <a:pt x="798506" y="293474"/>
                  </a:cubicBezTo>
                  <a:lnTo>
                    <a:pt x="756563" y="345445"/>
                  </a:lnTo>
                  <a:lnTo>
                    <a:pt x="750686" y="340561"/>
                  </a:lnTo>
                  <a:cubicBezTo>
                    <a:pt x="691422" y="300223"/>
                    <a:pt x="619979" y="276669"/>
                    <a:pt x="543075" y="276669"/>
                  </a:cubicBezTo>
                  <a:cubicBezTo>
                    <a:pt x="337998" y="276669"/>
                    <a:pt x="171750" y="444162"/>
                    <a:pt x="171750" y="650775"/>
                  </a:cubicBezTo>
                  <a:cubicBezTo>
                    <a:pt x="171750" y="857388"/>
                    <a:pt x="337998" y="1024881"/>
                    <a:pt x="543075" y="1024881"/>
                  </a:cubicBezTo>
                  <a:cubicBezTo>
                    <a:pt x="594344" y="1024881"/>
                    <a:pt x="643187" y="1014413"/>
                    <a:pt x="687611" y="995482"/>
                  </a:cubicBezTo>
                  <a:lnTo>
                    <a:pt x="733844" y="970200"/>
                  </a:lnTo>
                  <a:lnTo>
                    <a:pt x="734546" y="971523"/>
                  </a:lnTo>
                  <a:cubicBezTo>
                    <a:pt x="828675" y="1113965"/>
                    <a:pt x="988080" y="1207616"/>
                    <a:pt x="1168881" y="1207616"/>
                  </a:cubicBezTo>
                  <a:cubicBezTo>
                    <a:pt x="1458162" y="1207616"/>
                    <a:pt x="1692671" y="967868"/>
                    <a:pt x="1692671" y="672124"/>
                  </a:cubicBezTo>
                  <a:cubicBezTo>
                    <a:pt x="1692671" y="376380"/>
                    <a:pt x="1458162" y="136632"/>
                    <a:pt x="1168881" y="136632"/>
                  </a:cubicBezTo>
                  <a:close/>
                  <a:moveTo>
                    <a:pt x="0" y="0"/>
                  </a:moveTo>
                  <a:lnTo>
                    <a:pt x="1721741" y="0"/>
                  </a:lnTo>
                  <a:lnTo>
                    <a:pt x="1721741" y="1270353"/>
                  </a:lnTo>
                  <a:lnTo>
                    <a:pt x="0" y="12703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C4AA799-C4D2-CE29-5D53-6C967482FD48}"/>
              </a:ext>
            </a:extLst>
          </p:cNvPr>
          <p:cNvGrpSpPr/>
          <p:nvPr/>
        </p:nvGrpSpPr>
        <p:grpSpPr>
          <a:xfrm>
            <a:off x="3756401" y="2625589"/>
            <a:ext cx="5418720" cy="3531882"/>
            <a:chOff x="4026368" y="2582044"/>
            <a:chExt cx="5418720" cy="353188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9DBC6E-5F09-1E11-C7E9-00598683E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6368" y="2582044"/>
              <a:ext cx="2606865" cy="3531882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C7A650-78F7-330A-AC5C-B170A573A4DA}"/>
                </a:ext>
              </a:extLst>
            </p:cNvPr>
            <p:cNvSpPr txBox="1"/>
            <p:nvPr/>
          </p:nvSpPr>
          <p:spPr>
            <a:xfrm>
              <a:off x="6749814" y="5434945"/>
              <a:ext cx="26952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Photon-gluon fusion model</a:t>
              </a:r>
              <a:endParaRPr lang="zh-CN" alt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DD37F42-07C1-237A-8837-FF89631A9F47}"/>
                    </a:ext>
                  </a:extLst>
                </p:cNvPr>
                <p:cNvSpPr txBox="1"/>
                <p:nvPr/>
              </p:nvSpPr>
              <p:spPr>
                <a:xfrm>
                  <a:off x="6749814" y="4594008"/>
                  <a:ext cx="2695274" cy="5903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Intrinsic charm model with maximum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altLang="zh-CN" sz="16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zh-CN" altLang="en-US" sz="16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  <a:r>
                    <a:rPr lang="en-US" altLang="zh-CN" sz="16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evolution</a:t>
                  </a:r>
                  <a:endParaRPr lang="zh-CN" altLang="en-US" sz="16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DD37F42-07C1-237A-8837-FF89631A9F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9814" y="4594008"/>
                  <a:ext cx="2695274" cy="590354"/>
                </a:xfrm>
                <a:prstGeom prst="rect">
                  <a:avLst/>
                </a:prstGeom>
                <a:blipFill>
                  <a:blip r:embed="rId5"/>
                  <a:stretch>
                    <a:fillRect l="-1357" t="-4124" b="-123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1E5AE0B-34B9-057D-098E-D3BB93E6130A}"/>
                </a:ext>
              </a:extLst>
            </p:cNvPr>
            <p:cNvSpPr txBox="1"/>
            <p:nvPr/>
          </p:nvSpPr>
          <p:spPr>
            <a:xfrm>
              <a:off x="6749814" y="3981971"/>
              <a:ext cx="26952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Intrinsic charm model</a:t>
              </a:r>
              <a:endParaRPr lang="zh-CN" alt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FD78A88-0C17-379B-EDBD-1DF19E1E38F8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442684" y="4151248"/>
              <a:ext cx="307130" cy="450262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B6805E6-37B0-54B3-49FB-4AC190CC0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7950" y="4770787"/>
              <a:ext cx="291864" cy="196169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24DDF7C4-B4DF-B95C-1AA8-41AB72B6B51F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6522720" y="5604222"/>
              <a:ext cx="227094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92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217C3-419E-E56C-0CFF-CA25D95F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0885C-88BE-0869-20E9-DC3F0270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Significance of </a:t>
            </a:r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</a:rPr>
              <a:t>roton structure at high-energy scale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98CC8A-2617-E007-1791-3831C322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3DB8E5A7-9D9A-008A-8C65-F09CD375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DA0ECCA-F847-D828-1532-1CC28A709F91}"/>
              </a:ext>
            </a:extLst>
          </p:cNvPr>
          <p:cNvSpPr txBox="1">
            <a:spLocks/>
          </p:cNvSpPr>
          <p:nvPr/>
        </p:nvSpPr>
        <p:spPr>
          <a:xfrm>
            <a:off x="496947" y="1263399"/>
            <a:ext cx="7809468" cy="501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Pure physics of the structure of the proton</a:t>
            </a: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global test for QCD</a:t>
            </a: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Initial state description for hadron experiments</a:t>
            </a:r>
          </a:p>
          <a:p>
            <a:endParaRPr lang="en-US" altLang="zh-CN" sz="20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517CA65C-D497-1E74-EFBF-471280410B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179" y="1698230"/>
                <a:ext cx="4521896" cy="113490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Flavor asymmetry: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sz="1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1800" b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sz="18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Intrinsic heavy quark?</a:t>
                </a:r>
              </a:p>
            </p:txBody>
          </p:sp>
        </mc:Choice>
        <mc:Fallback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517CA65C-D497-1E74-EFBF-471280410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179" y="1698230"/>
                <a:ext cx="4521896" cy="1134905"/>
              </a:xfrm>
              <a:prstGeom prst="rect">
                <a:avLst/>
              </a:prstGeom>
              <a:blipFill>
                <a:blip r:embed="rId2"/>
                <a:stretch>
                  <a:fillRect l="-1348" t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658F7734-6A3C-6387-34C2-52361A9186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2179" y="3340081"/>
                <a:ext cx="7087639" cy="209741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High-energy scale: negligible interactions between partons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   </a:t>
                </a:r>
                <a:r>
                  <a:rPr lang="zh-CN" altLang="en-US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1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proton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1800" b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1800" b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1800" i="1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parton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800" b="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18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altLang="zh-CN" sz="1800" i="1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800" b="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zh-CN" sz="1800" b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18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perturbative QCD calculation,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determination</m:t>
                    </m:r>
                    <m:r>
                      <a:rPr lang="en-US" altLang="zh-CN" sz="1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lang="en-US" altLang="zh-CN" sz="18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CN" sz="18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zh-CN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CN" sz="20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658F7734-6A3C-6387-34C2-52361A9186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2179" y="3340081"/>
                <a:ext cx="7087639" cy="2097415"/>
              </a:xfrm>
              <a:blipFill>
                <a:blip r:embed="rId3"/>
                <a:stretch>
                  <a:fillRect l="-516" t="-4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8D5EA781-CC4E-D5C2-6441-EEFD671917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2179" y="5357145"/>
                <a:ext cx="7867564" cy="7968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PDF: leading systematic in many important topics: </a:t>
                </a:r>
              </a:p>
              <a:p>
                <a:pPr marL="0" indent="0">
                  <a:buNone/>
                </a:pPr>
                <a:r>
                  <a:rPr lang="en-US" altLang="zh-CN" sz="1800" b="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, Higgs differential,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altLang="zh-CN" sz="1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1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8D5EA781-CC4E-D5C2-6441-EEFD67191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179" y="5357145"/>
                <a:ext cx="7867564" cy="796834"/>
              </a:xfrm>
              <a:prstGeom prst="rect">
                <a:avLst/>
              </a:prstGeom>
              <a:blipFill>
                <a:blip r:embed="rId4"/>
                <a:stretch>
                  <a:fillRect l="-465" t="-8397" b="-5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93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A4BE7-03C8-7FAE-5DCB-FEF4E6AF6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BCD5F-EB8B-F794-8D87-750A90D2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Proton structure study at hadron collider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456697-0F9E-042F-6A69-BFD26F3683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638" y="1292983"/>
                <a:ext cx="8602442" cy="264329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sz="1800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Advantages of the hadron collider data:</a:t>
                </a:r>
              </a:p>
              <a:p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large data sample size</a:t>
                </a:r>
              </a:p>
              <a:p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covering a wide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</a:t>
                </a:r>
              </a:p>
              <a:p>
                <a:pPr marL="0" indent="-114300">
                  <a:buNone/>
                </a:pP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limited detector coverage: </a:t>
                </a:r>
                <a14:m>
                  <m:oMath xmlns:m="http://schemas.openxmlformats.org/officeDocument/2006/math">
                    <m:r>
                      <a:rPr lang="zh-CN" altLang="en-US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)~</m:t>
                    </m:r>
                    <m:r>
                      <a:rPr lang="zh-CN" altLang="en-US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sensitive to all kinds of quarks </a:t>
                </a:r>
              </a:p>
              <a:p>
                <a:pPr marL="0" indent="0">
                  <a:buNone/>
                </a:pPr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1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initial state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must be a sea quark in LHC)</a:t>
                </a:r>
              </a:p>
              <a:p>
                <a:pPr marL="0" indent="-114300">
                  <a:buNone/>
                </a:pPr>
                <a:r>
                  <a:rPr lang="en-US" altLang="zh-CN" sz="1800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large contribution from sea quarks (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&gt; 20% in the Drell-Yan process at LHC)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456697-0F9E-042F-6A69-BFD26F3683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638" y="1292983"/>
                <a:ext cx="8602442" cy="2643291"/>
              </a:xfrm>
              <a:blipFill>
                <a:blip r:embed="rId2"/>
                <a:stretch>
                  <a:fillRect l="-638" t="-2304" b="-1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575AED-597E-D63C-A575-B93F3256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20</a:t>
            </a:fld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09AB241-ABD5-D38D-6941-70F044B58C28}"/>
              </a:ext>
            </a:extLst>
          </p:cNvPr>
          <p:cNvGrpSpPr/>
          <p:nvPr/>
        </p:nvGrpSpPr>
        <p:grpSpPr>
          <a:xfrm>
            <a:off x="4572000" y="4283628"/>
            <a:ext cx="3414902" cy="1264160"/>
            <a:chOff x="3604824" y="4112805"/>
            <a:chExt cx="4553202" cy="168554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9F2DA74-A8EF-424A-948E-966AE78E9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122" y="4112805"/>
              <a:ext cx="2928904" cy="1685547"/>
            </a:xfrm>
            <a:prstGeom prst="rect">
              <a:avLst/>
            </a:prstGeom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1404F18-90FA-4CA3-138B-F8E7367188A5}"/>
                </a:ext>
              </a:extLst>
            </p:cNvPr>
            <p:cNvGrpSpPr/>
            <p:nvPr/>
          </p:nvGrpSpPr>
          <p:grpSpPr>
            <a:xfrm>
              <a:off x="3604824" y="4175978"/>
              <a:ext cx="2231199" cy="1576927"/>
              <a:chOff x="2565163" y="4257397"/>
              <a:chExt cx="2231199" cy="1576927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3807F43-ACA1-66E6-7A3F-51485F08364A}"/>
                  </a:ext>
                </a:extLst>
              </p:cNvPr>
              <p:cNvSpPr txBox="1"/>
              <p:nvPr/>
            </p:nvSpPr>
            <p:spPr>
              <a:xfrm>
                <a:off x="2565163" y="4257397"/>
                <a:ext cx="2231199" cy="40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proton 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BDDE688-B309-7FD8-FB22-D4F85C6C8CBD}"/>
                  </a:ext>
                </a:extLst>
              </p:cNvPr>
              <p:cNvSpPr txBox="1"/>
              <p:nvPr/>
            </p:nvSpPr>
            <p:spPr>
              <a:xfrm>
                <a:off x="3169483" y="5434214"/>
                <a:ext cx="102256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proton</a:t>
                </a:r>
                <a:endParaRPr lang="zh-CN" altLang="en-US" sz="135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AAA5D2A-BCD9-BDC0-9238-13AB9A152603}"/>
                  </a:ext>
                </a:extLst>
              </p:cNvPr>
              <p:cNvSpPr txBox="1"/>
              <p:nvPr/>
            </p:nvSpPr>
            <p:spPr>
              <a:xfrm>
                <a:off x="4069916" y="2165938"/>
                <a:ext cx="4572000" cy="750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AAA5D2A-BCD9-BDC0-9238-13AB9A152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916" y="2165938"/>
                <a:ext cx="4572000" cy="7504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页脚占位符 3">
            <a:extLst>
              <a:ext uri="{FF2B5EF4-FFF2-40B4-BE49-F238E27FC236}">
                <a16:creationId xmlns:a16="http://schemas.microsoft.com/office/drawing/2014/main" id="{7204E441-1930-1119-1290-1CA40B9B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2945D6-B559-AF31-D98D-3F0BE57FA9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85"/>
          <a:stretch/>
        </p:blipFill>
        <p:spPr>
          <a:xfrm>
            <a:off x="1413631" y="4146240"/>
            <a:ext cx="2705130" cy="15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11D71-B790-AFAF-BF35-5F600BB77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21807ECA-CA7F-A4C1-F09D-2562CD423039}"/>
              </a:ext>
            </a:extLst>
          </p:cNvPr>
          <p:cNvGrpSpPr/>
          <p:nvPr/>
        </p:nvGrpSpPr>
        <p:grpSpPr>
          <a:xfrm>
            <a:off x="1860309" y="4658846"/>
            <a:ext cx="5423382" cy="1320008"/>
            <a:chOff x="1722550" y="4462397"/>
            <a:chExt cx="5423382" cy="1320008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F4B8885F-1494-8BCF-9172-23CC10CB0991}"/>
                </a:ext>
              </a:extLst>
            </p:cNvPr>
            <p:cNvGrpSpPr/>
            <p:nvPr/>
          </p:nvGrpSpPr>
          <p:grpSpPr>
            <a:xfrm>
              <a:off x="1722550" y="4462397"/>
              <a:ext cx="5058359" cy="1320008"/>
              <a:chOff x="2296734" y="4870725"/>
              <a:chExt cx="6744478" cy="176001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D4EF1A8C-F93E-796C-CB7E-BFBE40136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23755" y="4870725"/>
                <a:ext cx="2317457" cy="176001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A6DB4BD9-5322-DBD5-34DB-CC5D100294AE}"/>
                      </a:ext>
                    </a:extLst>
                  </p:cNvPr>
                  <p:cNvSpPr txBox="1"/>
                  <p:nvPr/>
                </p:nvSpPr>
                <p:spPr>
                  <a:xfrm>
                    <a:off x="2296734" y="5602671"/>
                    <a:ext cx="3389112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zh-CN" altLang="en-US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zh-CN" altLang="en-US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350" dirty="0"/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A6DB4BD9-5322-DBD5-34DB-CC5D10029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6734" y="5602671"/>
                    <a:ext cx="3389112" cy="40010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81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89043DAC-5BE4-DAA7-20F6-210DDD217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99043" y="5567108"/>
                <a:ext cx="536581" cy="423700"/>
              </a:xfrm>
              <a:prstGeom prst="rect">
                <a:avLst/>
              </a:prstGeom>
            </p:spPr>
          </p:pic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7C55789-6712-E546-D31B-C0FBF69A454B}"/>
                </a:ext>
              </a:extLst>
            </p:cNvPr>
            <p:cNvGrpSpPr/>
            <p:nvPr/>
          </p:nvGrpSpPr>
          <p:grpSpPr>
            <a:xfrm>
              <a:off x="4884362" y="5225947"/>
              <a:ext cx="2261570" cy="319442"/>
              <a:chOff x="6512482" y="5933358"/>
              <a:chExt cx="3015427" cy="425922"/>
            </a:xfrm>
          </p:grpSpPr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B94ED92-692C-EF25-6386-5ABC638668EF}"/>
                  </a:ext>
                </a:extLst>
              </p:cNvPr>
              <p:cNvGrpSpPr/>
              <p:nvPr/>
            </p:nvGrpSpPr>
            <p:grpSpPr>
              <a:xfrm>
                <a:off x="6512482" y="5934076"/>
                <a:ext cx="3015427" cy="425204"/>
                <a:chOff x="6512482" y="5998369"/>
                <a:chExt cx="3015427" cy="425204"/>
              </a:xfrm>
            </p:grpSpPr>
            <p:cxnSp>
              <p:nvCxnSpPr>
                <p:cNvPr id="34" name="直接箭头连接符 33">
                  <a:extLst>
                    <a:ext uri="{FF2B5EF4-FFF2-40B4-BE49-F238E27FC236}">
                      <a16:creationId xmlns:a16="http://schemas.microsoft.com/office/drawing/2014/main" id="{1773C635-A911-E144-7DCD-DA37136AF4DE}"/>
                    </a:ext>
                  </a:extLst>
                </p:cNvPr>
                <p:cNvCxnSpPr/>
                <p:nvPr/>
              </p:nvCxnSpPr>
              <p:spPr>
                <a:xfrm>
                  <a:off x="6512482" y="6051383"/>
                  <a:ext cx="2882803" cy="0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CB3035C1-3E60-04EA-450F-6E5F89F21A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77933" y="6023464"/>
                      <a:ext cx="549976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zh-CN" altLang="en-US" sz="1350" dirty="0"/>
                    </a:p>
                  </p:txBody>
                </p:sp>
              </mc:Choice>
              <mc:Fallback xmlns="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CB3035C1-3E60-04EA-450F-6E5F89F21A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77933" y="6023464"/>
                      <a:ext cx="549976" cy="40010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E7314095-DF26-F71C-F69C-D867435F92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4860" y="5998369"/>
                  <a:ext cx="0" cy="48252"/>
                </a:xfrm>
                <a:prstGeom prst="line">
                  <a:avLst/>
                </a:prstGeom>
                <a:ln w="1905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8CC54C40-73ED-4CBC-E771-7AE89FE232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38997" y="6000750"/>
                      <a:ext cx="2829771" cy="2943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zh-CN" sz="825" dirty="0">
                          <a:solidFill>
                            <a:schemeClr val="tx2">
                              <a:lumMod val="50000"/>
                            </a:schemeClr>
                          </a:solidFill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a14:m>
                      <a:endParaRPr lang="zh-CN" altLang="en-US" sz="1350" dirty="0"/>
                    </a:p>
                  </p:txBody>
                </p:sp>
              </mc:Choice>
              <mc:Fallback xmlns=""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8CC54C40-73ED-4CBC-E771-7AE89FE232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38997" y="6000750"/>
                      <a:ext cx="2829771" cy="29435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4F50A7E7-74A0-BBA5-8B65-D3B2325D1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119" y="5936457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11768538-324A-CFA7-65D8-817752857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6432" y="5934074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2C1A53A0-FB8F-1BD3-42C8-855097FF4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9912" y="5934073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BA456C54-240D-0634-7FB0-709AD095D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7926" y="5933358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EBAC71-8354-AE12-04C4-2CF441559F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634" y="1292985"/>
                <a:ext cx="7886700" cy="247281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Advantages of the hadron collider data:</a:t>
                </a:r>
              </a:p>
              <a:p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Large data sample size</a:t>
                </a:r>
              </a:p>
              <a:p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covering a wide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region</a:t>
                </a:r>
              </a:p>
              <a:p>
                <a:pPr marL="0" indent="-114300">
                  <a:buNone/>
                </a:pP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limited detector coverage: </a:t>
                </a:r>
                <a14:m>
                  <m:oMath xmlns:m="http://schemas.openxmlformats.org/officeDocument/2006/math">
                    <m:r>
                      <a:rPr lang="zh-CN" altLang="en-US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)~</m:t>
                    </m:r>
                    <m:r>
                      <a:rPr lang="zh-CN" altLang="en-US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180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sensitive to all kinds of quarks </a:t>
                </a:r>
              </a:p>
              <a:p>
                <a:pPr marL="0" indent="-114300">
                  <a:buNone/>
                </a:pPr>
                <a:r>
                  <a:rPr lang="en-US" altLang="zh-CN" sz="1800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1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initial state</a:t>
                </a:r>
                <a:endParaRPr lang="en-US" altLang="zh-CN" sz="1800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-114300">
                  <a:buNone/>
                </a:pPr>
                <a:r>
                  <a:rPr lang="en-US" altLang="zh-CN" sz="1800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altLang="zh-CN" sz="18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large contribution from sea quarks</a:t>
                </a:r>
              </a:p>
              <a:p>
                <a:pPr marL="0" indent="-114300">
                  <a:buNone/>
                </a:pPr>
                <a:endParaRPr lang="en-US" altLang="zh-CN" sz="1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6EBAC71-8354-AE12-04C4-2CF441559F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634" y="1292985"/>
                <a:ext cx="7886700" cy="2472815"/>
              </a:xfrm>
              <a:blipFill>
                <a:blip r:embed="rId13"/>
                <a:stretch>
                  <a:fillRect l="-696" t="-2463" b="-8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52B924-A628-628A-51BF-0C843741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21</a:t>
            </a:fld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B1D2E40-DE38-70F6-B98B-2766166EBDA1}"/>
              </a:ext>
            </a:extLst>
          </p:cNvPr>
          <p:cNvGrpSpPr/>
          <p:nvPr/>
        </p:nvGrpSpPr>
        <p:grpSpPr>
          <a:xfrm>
            <a:off x="3366388" y="2958045"/>
            <a:ext cx="5845541" cy="375616"/>
            <a:chOff x="5109378" y="2773107"/>
            <a:chExt cx="6764093" cy="5008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F520855-3AC1-8061-4D04-C04D94C61CE3}"/>
                    </a:ext>
                  </a:extLst>
                </p:cNvPr>
                <p:cNvSpPr txBox="1"/>
                <p:nvPr/>
              </p:nvSpPr>
              <p:spPr>
                <a:xfrm>
                  <a:off x="5377145" y="2773107"/>
                  <a:ext cx="6496326" cy="500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A mix of all kinds of quark information: 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altLang="zh-CN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altLang="zh-CN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acc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⋯</m:t>
                      </m:r>
                    </m:oMath>
                  </a14:m>
                  <a:endParaRPr lang="zh-CN" altLang="en-US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F520855-3AC1-8061-4D04-C04D94C61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7145" y="2773107"/>
                  <a:ext cx="6496326" cy="500822"/>
                </a:xfrm>
                <a:prstGeom prst="rect">
                  <a:avLst/>
                </a:prstGeom>
                <a:blipFill>
                  <a:blip r:embed="rId14"/>
                  <a:stretch>
                    <a:fillRect l="-869" t="-9677" b="-209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48CEA751-BBC8-887B-0DED-5ACF4D4B37B6}"/>
                </a:ext>
              </a:extLst>
            </p:cNvPr>
            <p:cNvSpPr/>
            <p:nvPr/>
          </p:nvSpPr>
          <p:spPr>
            <a:xfrm>
              <a:off x="5109378" y="2953093"/>
              <a:ext cx="276499" cy="227408"/>
            </a:xfrm>
            <a:prstGeom prst="rightArrow">
              <a:avLst>
                <a:gd name="adj1" fmla="val 50000"/>
                <a:gd name="adj2" fmla="val 693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4435E74-04DA-4378-C6E7-8E48ADC9A6CB}"/>
              </a:ext>
            </a:extLst>
          </p:cNvPr>
          <p:cNvGrpSpPr/>
          <p:nvPr/>
        </p:nvGrpSpPr>
        <p:grpSpPr>
          <a:xfrm>
            <a:off x="3375098" y="1995575"/>
            <a:ext cx="5599030" cy="966619"/>
            <a:chOff x="4665618" y="704179"/>
            <a:chExt cx="5599030" cy="96661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F42F50F-FB29-B17E-D576-F51CAE1EC3E8}"/>
                </a:ext>
              </a:extLst>
            </p:cNvPr>
            <p:cNvGrpSpPr/>
            <p:nvPr/>
          </p:nvGrpSpPr>
          <p:grpSpPr>
            <a:xfrm>
              <a:off x="4665618" y="704179"/>
              <a:ext cx="5599030" cy="369332"/>
              <a:chOff x="229259" y="3987955"/>
              <a:chExt cx="7465376" cy="4924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D49D8389-AF6C-146A-7872-139549E2D5AB}"/>
                      </a:ext>
                    </a:extLst>
                  </p:cNvPr>
                  <p:cNvSpPr txBox="1"/>
                  <p:nvPr/>
                </p:nvSpPr>
                <p:spPr>
                  <a:xfrm>
                    <a:off x="523927" y="3987955"/>
                    <a:ext cx="7170708" cy="49244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A mix of large and small </a:t>
                    </a:r>
                    <a14:m>
                      <m:oMath xmlns:m="http://schemas.openxmlformats.org/officeDocument/2006/math"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oMath>
                    </a14:m>
                    <a:r>
                      <a:rPr lang="en-US" altLang="zh-CN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region quark information</a:t>
                    </a:r>
                    <a:endParaRPr lang="zh-CN" alt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文本框 7">
                    <a:extLst>
                      <a:ext uri="{FF2B5EF4-FFF2-40B4-BE49-F238E27FC236}">
                        <a16:creationId xmlns:a16="http://schemas.microsoft.com/office/drawing/2014/main" id="{D49D8389-AF6C-146A-7872-139549E2D5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927" y="3987955"/>
                    <a:ext cx="7170708" cy="49244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906" t="-11475" b="-2131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箭头: 右 8">
                <a:extLst>
                  <a:ext uri="{FF2B5EF4-FFF2-40B4-BE49-F238E27FC236}">
                    <a16:creationId xmlns:a16="http://schemas.microsoft.com/office/drawing/2014/main" id="{D641EA6F-DA07-3D35-44DF-089EC2A217C1}"/>
                  </a:ext>
                </a:extLst>
              </p:cNvPr>
              <p:cNvSpPr/>
              <p:nvPr/>
            </p:nvSpPr>
            <p:spPr>
              <a:xfrm>
                <a:off x="229259" y="4163124"/>
                <a:ext cx="276499" cy="227408"/>
              </a:xfrm>
              <a:prstGeom prst="rightArrow">
                <a:avLst>
                  <a:gd name="adj1" fmla="val 50000"/>
                  <a:gd name="adj2" fmla="val 6932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304741C-6340-1B3E-0946-CFA7934E8E9B}"/>
                </a:ext>
              </a:extLst>
            </p:cNvPr>
            <p:cNvGrpSpPr/>
            <p:nvPr/>
          </p:nvGrpSpPr>
          <p:grpSpPr>
            <a:xfrm>
              <a:off x="7229999" y="1022719"/>
              <a:ext cx="2308653" cy="648079"/>
              <a:chOff x="7676062" y="4315986"/>
              <a:chExt cx="3078203" cy="864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FB0474B6-3720-86AE-FBA6-1A26A92F2249}"/>
                      </a:ext>
                    </a:extLst>
                  </p:cNvPr>
                  <p:cNvSpPr txBox="1"/>
                  <p:nvPr/>
                </p:nvSpPr>
                <p:spPr>
                  <a:xfrm>
                    <a:off x="7676062" y="4315986"/>
                    <a:ext cx="3078194" cy="44619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𝑳𝒂𝒓𝒈𝒆</m:t>
                              </m:r>
                            </m:sub>
                          </m:sSub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~ </m:t>
                          </m:r>
                          <m:r>
                            <a:rPr lang="zh-CN" altLang="en-US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𝓞</m:t>
                          </m:r>
                          <m:d>
                            <m:d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</m:t>
                          </m:r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𝓞</m:t>
                          </m:r>
                          <m:d>
                            <m:d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zh-CN" altLang="en-US" sz="1350" b="1" i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FB0474B6-3720-86AE-FBA6-1A26A92F22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6062" y="4315986"/>
                    <a:ext cx="3078194" cy="44619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2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56C58E05-1D47-9C27-AC91-A845ED01C1C9}"/>
                      </a:ext>
                    </a:extLst>
                  </p:cNvPr>
                  <p:cNvSpPr txBox="1"/>
                  <p:nvPr/>
                </p:nvSpPr>
                <p:spPr>
                  <a:xfrm>
                    <a:off x="7676071" y="4744246"/>
                    <a:ext cx="3078194" cy="43584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𝑺𝒎𝒂𝒍𝒍</m:t>
                              </m:r>
                            </m:sub>
                          </m:sSub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~ </m:t>
                          </m:r>
                          <m:r>
                            <a:rPr lang="zh-CN" altLang="en-US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𝓞</m:t>
                          </m:r>
                          <m:d>
                            <m:d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</m:t>
                          </m:r>
                          <m:r>
                            <a:rPr lang="en-US" altLang="zh-CN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sz="135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𝓞</m:t>
                          </m:r>
                          <m:d>
                            <m:dPr>
                              <m:ctrlPr>
                                <a:rPr lang="en-US" altLang="zh-CN" sz="1350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350" b="1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zh-CN" altLang="en-US" sz="1350" b="1" i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56C58E05-1D47-9C27-AC91-A845ED01C1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6071" y="4744246"/>
                    <a:ext cx="3078194" cy="43584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20CEC76-D55E-CF04-6613-E3A2A2E776DA}"/>
              </a:ext>
            </a:extLst>
          </p:cNvPr>
          <p:cNvSpPr txBox="1"/>
          <p:nvPr/>
        </p:nvSpPr>
        <p:spPr>
          <a:xfrm>
            <a:off x="460992" y="4258125"/>
            <a:ext cx="8452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Few measurements are provided, which is far from enough to give conclusions on proton structure.</a:t>
            </a:r>
            <a:endParaRPr lang="zh-CN" altLang="en-US" dirty="0"/>
          </a:p>
        </p:txBody>
      </p:sp>
      <p:sp>
        <p:nvSpPr>
          <p:cNvPr id="12" name="页脚占位符 3">
            <a:extLst>
              <a:ext uri="{FF2B5EF4-FFF2-40B4-BE49-F238E27FC236}">
                <a16:creationId xmlns:a16="http://schemas.microsoft.com/office/drawing/2014/main" id="{00AAFD80-7742-2F14-FB6F-BD6577F1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C98FBF6-3037-D895-23A4-A8F08A0DBB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68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Proton structure study at hadron collider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7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3C393-0D6E-A9B8-BF62-3A1AF4B1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56CDC4-67A2-D1DD-A4E7-5E5CB3B2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Proton structure study at hadron collider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FEC963-EFA2-8F8C-3214-56D5E40A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A490AD-D08A-AFA1-4EDD-CEEBE0E23072}"/>
              </a:ext>
            </a:extLst>
          </p:cNvPr>
          <p:cNvSpPr txBox="1"/>
          <p:nvPr/>
        </p:nvSpPr>
        <p:spPr>
          <a:xfrm>
            <a:off x="427612" y="1710971"/>
            <a:ext cx="8221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Few measurements are provided, which is far from enough to give conclusions on proton structure.</a:t>
            </a:r>
            <a:endParaRPr lang="zh-CN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7A61CF4-AEC5-ADDF-D0F9-E7A50688380B}"/>
              </a:ext>
            </a:extLst>
          </p:cNvPr>
          <p:cNvGrpSpPr/>
          <p:nvPr/>
        </p:nvGrpSpPr>
        <p:grpSpPr>
          <a:xfrm>
            <a:off x="1156996" y="3671656"/>
            <a:ext cx="4177537" cy="1442566"/>
            <a:chOff x="1517587" y="3532093"/>
            <a:chExt cx="5206168" cy="174093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776C3FD-2394-D2DC-43E0-9BBAF22D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87" y="3532093"/>
              <a:ext cx="5206168" cy="1019410"/>
            </a:xfrm>
            <a:prstGeom prst="rect">
              <a:avLst/>
            </a:prstGeom>
          </p:spPr>
        </p:pic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33972B8B-20E4-6C7F-6692-52225A9338E9}"/>
                </a:ext>
              </a:extLst>
            </p:cNvPr>
            <p:cNvCxnSpPr>
              <a:cxnSpLocks/>
            </p:cNvCxnSpPr>
            <p:nvPr/>
          </p:nvCxnSpPr>
          <p:spPr>
            <a:xfrm>
              <a:off x="2955851" y="4722827"/>
              <a:ext cx="340242" cy="55019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9A5EEC3-C365-99CB-217A-E08657307F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6328" y="4722827"/>
              <a:ext cx="310037" cy="55019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3844C83-3552-D1FA-1D8E-1390E692F8E1}"/>
              </a:ext>
            </a:extLst>
          </p:cNvPr>
          <p:cNvGrpSpPr/>
          <p:nvPr/>
        </p:nvGrpSpPr>
        <p:grpSpPr>
          <a:xfrm>
            <a:off x="3091426" y="2486378"/>
            <a:ext cx="5582816" cy="917163"/>
            <a:chOff x="5678243" y="2486999"/>
            <a:chExt cx="7443758" cy="1222885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EB83FBD-57D3-4532-EE8F-FBB25E6F4485}"/>
                </a:ext>
              </a:extLst>
            </p:cNvPr>
            <p:cNvGrpSpPr/>
            <p:nvPr/>
          </p:nvGrpSpPr>
          <p:grpSpPr>
            <a:xfrm>
              <a:off x="7169061" y="2848109"/>
              <a:ext cx="5952940" cy="861775"/>
              <a:chOff x="6934862" y="2528369"/>
              <a:chExt cx="5952940" cy="861775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642CC50-5FEA-55ED-8ECF-824F16C4C83C}"/>
                  </a:ext>
                </a:extLst>
              </p:cNvPr>
              <p:cNvSpPr txBox="1"/>
              <p:nvPr/>
            </p:nvSpPr>
            <p:spPr>
              <a:xfrm>
                <a:off x="7317753" y="2528369"/>
                <a:ext cx="5570049" cy="861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Find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new experimental observables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 constrain proton structure information.</a:t>
                </a:r>
                <a:endParaRPr lang="zh-CN" altLang="en-US" dirty="0"/>
              </a:p>
            </p:txBody>
          </p:sp>
          <p:sp>
            <p:nvSpPr>
              <p:cNvPr id="28" name="箭头: 右 27">
                <a:extLst>
                  <a:ext uri="{FF2B5EF4-FFF2-40B4-BE49-F238E27FC236}">
                    <a16:creationId xmlns:a16="http://schemas.microsoft.com/office/drawing/2014/main" id="{22D4DDB9-5BE9-D7DF-0173-A7F245146EE5}"/>
                  </a:ext>
                </a:extLst>
              </p:cNvPr>
              <p:cNvSpPr/>
              <p:nvPr/>
            </p:nvSpPr>
            <p:spPr>
              <a:xfrm>
                <a:off x="6934862" y="2610888"/>
                <a:ext cx="276499" cy="227408"/>
              </a:xfrm>
              <a:prstGeom prst="rightArrow">
                <a:avLst>
                  <a:gd name="adj1" fmla="val 50000"/>
                  <a:gd name="adj2" fmla="val 6932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33" name="内容占位符 2">
              <a:extLst>
                <a:ext uri="{FF2B5EF4-FFF2-40B4-BE49-F238E27FC236}">
                  <a16:creationId xmlns:a16="http://schemas.microsoft.com/office/drawing/2014/main" id="{3E338D84-43E8-FA0F-6568-094236CF43D5}"/>
                </a:ext>
              </a:extLst>
            </p:cNvPr>
            <p:cNvSpPr txBox="1">
              <a:spLocks/>
            </p:cNvSpPr>
            <p:nvPr/>
          </p:nvSpPr>
          <p:spPr>
            <a:xfrm rot="20733751">
              <a:off x="5678243" y="2486999"/>
              <a:ext cx="2688024" cy="66737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  <a:ea typeface="Cambria Math" panose="02040503050406030204" pitchFamily="18" charset="0"/>
                </a:rPr>
                <a:t>What’s next?</a:t>
              </a:r>
            </a:p>
          </p:txBody>
        </p:sp>
      </p:grp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2FABBA8F-BC2E-9BC9-771C-81722AB4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1C1C37C-BF4E-D2F2-B47C-DBDAD1F14FE6}"/>
              </a:ext>
            </a:extLst>
          </p:cNvPr>
          <p:cNvGrpSpPr/>
          <p:nvPr/>
        </p:nvGrpSpPr>
        <p:grpSpPr>
          <a:xfrm>
            <a:off x="1860309" y="4658846"/>
            <a:ext cx="5423382" cy="1320008"/>
            <a:chOff x="1722550" y="4462397"/>
            <a:chExt cx="5423382" cy="132000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5930ADA-376F-E1ED-CAE0-8D0E8944819E}"/>
                </a:ext>
              </a:extLst>
            </p:cNvPr>
            <p:cNvGrpSpPr/>
            <p:nvPr/>
          </p:nvGrpSpPr>
          <p:grpSpPr>
            <a:xfrm>
              <a:off x="1722550" y="4462397"/>
              <a:ext cx="5058359" cy="1320008"/>
              <a:chOff x="2296734" y="4870725"/>
              <a:chExt cx="6744478" cy="1760010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8C4A9644-BF61-D130-7F81-1F10C0BC6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3755" y="4870725"/>
                <a:ext cx="2317457" cy="176001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068F4A57-18B9-52A7-346A-421D29971F5A}"/>
                      </a:ext>
                    </a:extLst>
                  </p:cNvPr>
                  <p:cNvSpPr txBox="1"/>
                  <p:nvPr/>
                </p:nvSpPr>
                <p:spPr>
                  <a:xfrm>
                    <a:off x="2296734" y="5602671"/>
                    <a:ext cx="3389112" cy="4001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zh-CN" altLang="en-US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altLang="zh-CN" sz="135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zh-CN" altLang="en-US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CN" sz="135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350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350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068F4A57-18B9-52A7-346A-421D29971F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6734" y="5602671"/>
                    <a:ext cx="3389112" cy="4001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81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85C053B5-A218-62D2-6CB7-DC51C3BDB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9043" y="5567108"/>
                <a:ext cx="536581" cy="423700"/>
              </a:xfrm>
              <a:prstGeom prst="rect">
                <a:avLst/>
              </a:prstGeom>
            </p:spPr>
          </p:pic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0E808F2-D94E-284D-490E-BF47678D4E52}"/>
                </a:ext>
              </a:extLst>
            </p:cNvPr>
            <p:cNvGrpSpPr/>
            <p:nvPr/>
          </p:nvGrpSpPr>
          <p:grpSpPr>
            <a:xfrm>
              <a:off x="4884362" y="5225947"/>
              <a:ext cx="2261570" cy="319442"/>
              <a:chOff x="6512482" y="5933358"/>
              <a:chExt cx="3015427" cy="425922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5A998077-446B-1CB9-927E-C7D1AD27189E}"/>
                  </a:ext>
                </a:extLst>
              </p:cNvPr>
              <p:cNvGrpSpPr/>
              <p:nvPr/>
            </p:nvGrpSpPr>
            <p:grpSpPr>
              <a:xfrm>
                <a:off x="6512482" y="5934076"/>
                <a:ext cx="3015427" cy="425204"/>
                <a:chOff x="6512482" y="5998369"/>
                <a:chExt cx="3015427" cy="425204"/>
              </a:xfrm>
            </p:grpSpPr>
            <p:cxnSp>
              <p:nvCxnSpPr>
                <p:cNvPr id="14" name="直接箭头连接符 13">
                  <a:extLst>
                    <a:ext uri="{FF2B5EF4-FFF2-40B4-BE49-F238E27FC236}">
                      <a16:creationId xmlns:a16="http://schemas.microsoft.com/office/drawing/2014/main" id="{436EA366-691F-5303-68DE-A5875F0EC4D3}"/>
                    </a:ext>
                  </a:extLst>
                </p:cNvPr>
                <p:cNvCxnSpPr/>
                <p:nvPr/>
              </p:nvCxnSpPr>
              <p:spPr>
                <a:xfrm>
                  <a:off x="6512482" y="6051383"/>
                  <a:ext cx="2882803" cy="0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D6518887-1D98-DB5D-5705-7DE830432F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77933" y="6023464"/>
                      <a:ext cx="549976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zh-CN" altLang="en-US" sz="1350" dirty="0"/>
                    </a:p>
                  </p:txBody>
                </p:sp>
              </mc:Choice>
              <mc:Fallback xmlns="">
                <p:sp>
                  <p:nvSpPr>
                    <p:cNvPr id="15" name="文本框 14">
                      <a:extLst>
                        <a:ext uri="{FF2B5EF4-FFF2-40B4-BE49-F238E27FC236}">
                          <a16:creationId xmlns:a16="http://schemas.microsoft.com/office/drawing/2014/main" id="{D6518887-1D98-DB5D-5705-7DE830432FB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77933" y="6023464"/>
                      <a:ext cx="549976" cy="40010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E93A2574-4200-0852-B5AD-895F41AEED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54860" y="5998369"/>
                  <a:ext cx="0" cy="48252"/>
                </a:xfrm>
                <a:prstGeom prst="line">
                  <a:avLst/>
                </a:prstGeom>
                <a:ln w="1905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81E1252A-66F0-C290-51C5-32CDB500C8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38997" y="6000750"/>
                      <a:ext cx="2829771" cy="2943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zh-CN" sz="825" dirty="0">
                          <a:solidFill>
                            <a:schemeClr val="tx2">
                              <a:lumMod val="50000"/>
                            </a:schemeClr>
                          </a:solidFill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825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</m:t>
                          </m:r>
                          <m:sSup>
                            <m:sSupPr>
                              <m:ctrlPr>
                                <a:rPr lang="en-US" altLang="zh-CN" sz="825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825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a14:m>
                      <a:endParaRPr lang="zh-CN" altLang="en-US" sz="1350" dirty="0"/>
                    </a:p>
                  </p:txBody>
                </p:sp>
              </mc:Choice>
              <mc:Fallback xmlns="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81E1252A-66F0-C290-51C5-32CDB500C8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38997" y="6000750"/>
                      <a:ext cx="2829771" cy="29435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0E2B3354-FCD1-B95C-6EB5-69215C6DE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1119" y="5936457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75E20C6-F147-64B8-9166-D21C26FAF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6432" y="5934074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71E79EF3-613A-F468-566E-72A233B1D3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9912" y="5934073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C859C945-AA1F-B71E-E074-8F08342C1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7926" y="5933358"/>
                <a:ext cx="0" cy="48252"/>
              </a:xfrm>
              <a:prstGeom prst="line">
                <a:avLst/>
              </a:prstGeom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6554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81BD-8C51-D638-F201-A0A90579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615FA7-E4E1-F75E-9D49-57FA2C7F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CAAC54-3E28-32DF-F1F1-E50E4ECB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2850C491-BF82-15B3-8F15-67014F42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E36AC42-1741-0DA2-098C-A417CFDAEB40}"/>
              </a:ext>
            </a:extLst>
          </p:cNvPr>
          <p:cNvSpPr txBox="1"/>
          <p:nvPr/>
        </p:nvSpPr>
        <p:spPr>
          <a:xfrm>
            <a:off x="6457951" y="888478"/>
            <a:ext cx="25146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106, 033001 (2022)</a:t>
            </a:r>
            <a:endParaRPr lang="zh-CN" altLang="en-US" sz="1350" dirty="0">
              <a:solidFill>
                <a:schemeClr val="accent2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A7865E-FC1B-29BF-8EAB-E0A407B7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84" y="1227038"/>
            <a:ext cx="5460272" cy="8108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B3798F-79A4-6BE4-12CE-9F1D6DCB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18"/>
          <a:stretch/>
        </p:blipFill>
        <p:spPr>
          <a:xfrm>
            <a:off x="1260729" y="2510376"/>
            <a:ext cx="6622542" cy="38030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019604-DAB8-8F6E-1FBD-8029E11A92F8}"/>
              </a:ext>
            </a:extLst>
          </p:cNvPr>
          <p:cNvSpPr txBox="1"/>
          <p:nvPr/>
        </p:nvSpPr>
        <p:spPr>
          <a:xfrm>
            <a:off x="415316" y="20987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Average on M dependence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601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8A44-4EB6-B0A6-560D-592976C4B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DDDAD-C9EE-3574-34A1-2DC52334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</a:rPr>
              <a:t>roton structure study and PDF global analysis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1C6E9C-5EDB-DF3E-4A99-866583BB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CD3AF31E-474F-56BA-5D6D-8976E59B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8D9E999-09A6-0307-7901-C9F6A54D6B09}"/>
              </a:ext>
            </a:extLst>
          </p:cNvPr>
          <p:cNvGrpSpPr/>
          <p:nvPr/>
        </p:nvGrpSpPr>
        <p:grpSpPr>
          <a:xfrm>
            <a:off x="424789" y="1136188"/>
            <a:ext cx="4986950" cy="1186121"/>
            <a:chOff x="660696" y="1259032"/>
            <a:chExt cx="4986950" cy="1186121"/>
          </a:xfrm>
        </p:grpSpPr>
        <p:sp>
          <p:nvSpPr>
            <p:cNvPr id="8" name="内容占位符 2">
              <a:extLst>
                <a:ext uri="{FF2B5EF4-FFF2-40B4-BE49-F238E27FC236}">
                  <a16:creationId xmlns:a16="http://schemas.microsoft.com/office/drawing/2014/main" id="{4E5473E3-5C94-A1BC-B755-44631D7A5734}"/>
                </a:ext>
              </a:extLst>
            </p:cNvPr>
            <p:cNvSpPr txBox="1">
              <a:spLocks/>
            </p:cNvSpPr>
            <p:nvPr/>
          </p:nvSpPr>
          <p:spPr>
            <a:xfrm>
              <a:off x="660696" y="1259032"/>
              <a:ext cx="4817353" cy="1186121"/>
            </a:xfrm>
            <a:prstGeom prst="rect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dashDot"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Non-perturbative parameterization at low Q:</a:t>
              </a:r>
            </a:p>
            <a:p>
              <a:pPr marL="0" indent="0">
                <a:buNone/>
              </a:pPr>
              <a:endPara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0" indent="0">
                <a:buNone/>
              </a:pPr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rPr>
                <a:t>e.g.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185B9AE-054A-5D71-93E0-28CEEC22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2586" y="2032755"/>
              <a:ext cx="4181414" cy="3120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4494543-812F-5631-D216-E9C64EBCE53B}"/>
                    </a:ext>
                  </a:extLst>
                </p:cNvPr>
                <p:cNvSpPr txBox="1"/>
                <p:nvPr/>
              </p:nvSpPr>
              <p:spPr>
                <a:xfrm>
                  <a:off x="1075646" y="1596147"/>
                  <a:ext cx="4572000" cy="3756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4494543-812F-5631-D216-E9C64EBCE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646" y="1596147"/>
                  <a:ext cx="4572000" cy="375616"/>
                </a:xfrm>
                <a:prstGeom prst="rect">
                  <a:avLst/>
                </a:prstGeom>
                <a:blipFill>
                  <a:blip r:embed="rId3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C4763C5-F1CD-5EC1-3FF9-1A1F4F4845C4}"/>
              </a:ext>
            </a:extLst>
          </p:cNvPr>
          <p:cNvGrpSpPr/>
          <p:nvPr/>
        </p:nvGrpSpPr>
        <p:grpSpPr>
          <a:xfrm>
            <a:off x="424789" y="2977061"/>
            <a:ext cx="3602329" cy="1186121"/>
            <a:chOff x="660696" y="1259032"/>
            <a:chExt cx="3602329" cy="1130223"/>
          </a:xfrm>
        </p:grpSpPr>
        <p:sp>
          <p:nvSpPr>
            <p:cNvPr id="16" name="内容占位符 2">
              <a:extLst>
                <a:ext uri="{FF2B5EF4-FFF2-40B4-BE49-F238E27FC236}">
                  <a16:creationId xmlns:a16="http://schemas.microsoft.com/office/drawing/2014/main" id="{13505F4B-FF6B-2FD7-3D31-B9A7983C753C}"/>
                </a:ext>
              </a:extLst>
            </p:cNvPr>
            <p:cNvSpPr txBox="1">
              <a:spLocks/>
            </p:cNvSpPr>
            <p:nvPr/>
          </p:nvSpPr>
          <p:spPr>
            <a:xfrm>
              <a:off x="660696" y="1259032"/>
              <a:ext cx="3602329" cy="1130223"/>
            </a:xfrm>
            <a:prstGeom prst="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Perturbative QCD calculation:</a:t>
              </a:r>
            </a:p>
            <a:p>
              <a:pPr marL="0" indent="0" algn="ctr">
                <a:buNone/>
              </a:pPr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     Evolution to high 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7190319-7208-FA68-A8EF-D30AECF669EA}"/>
                    </a:ext>
                  </a:extLst>
                </p:cNvPr>
                <p:cNvSpPr txBox="1"/>
                <p:nvPr/>
              </p:nvSpPr>
              <p:spPr>
                <a:xfrm>
                  <a:off x="1208629" y="1935807"/>
                  <a:ext cx="2960449" cy="3579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altLang="zh-CN" sz="18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1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altLang="zh-CN" sz="18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7190319-7208-FA68-A8EF-D30AECF669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8629" y="1935807"/>
                  <a:ext cx="2960449" cy="3579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7262A9D-5E80-38DE-520A-84C342F1324A}"/>
              </a:ext>
            </a:extLst>
          </p:cNvPr>
          <p:cNvGrpSpPr/>
          <p:nvPr/>
        </p:nvGrpSpPr>
        <p:grpSpPr>
          <a:xfrm>
            <a:off x="424789" y="4287810"/>
            <a:ext cx="3602329" cy="2067933"/>
            <a:chOff x="819359" y="4481436"/>
            <a:chExt cx="3602329" cy="2067933"/>
          </a:xfrm>
        </p:grpSpPr>
        <p:sp>
          <p:nvSpPr>
            <p:cNvPr id="20" name="内容占位符 2">
              <a:extLst>
                <a:ext uri="{FF2B5EF4-FFF2-40B4-BE49-F238E27FC236}">
                  <a16:creationId xmlns:a16="http://schemas.microsoft.com/office/drawing/2014/main" id="{23EE624E-3BDE-686E-83D7-3464F3D8CA52}"/>
                </a:ext>
              </a:extLst>
            </p:cNvPr>
            <p:cNvSpPr txBox="1">
              <a:spLocks/>
            </p:cNvSpPr>
            <p:nvPr/>
          </p:nvSpPr>
          <p:spPr>
            <a:xfrm>
              <a:off x="819359" y="4481436"/>
              <a:ext cx="3602329" cy="2067933"/>
            </a:xfrm>
            <a:prstGeom prst="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Other assumptions:</a:t>
              </a:r>
            </a:p>
            <a:p>
              <a:pPr marL="0" indent="0" algn="ctr">
                <a:buNone/>
              </a:pPr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sum rules</a:t>
              </a:r>
            </a:p>
            <a:p>
              <a:pPr marL="0" indent="0" algn="ctr">
                <a:buNone/>
              </a:pPr>
              <a:endParaRPr lang="en-US" altLang="zh-CN" sz="18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0" indent="0" algn="ctr">
                <a:buNone/>
              </a:pPr>
              <a:r>
                <a:rPr lang="en-US" altLang="zh-CN" sz="1800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SM assumptions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内容占位符 2">
                  <a:extLst>
                    <a:ext uri="{FF2B5EF4-FFF2-40B4-BE49-F238E27FC236}">
                      <a16:creationId xmlns:a16="http://schemas.microsoft.com/office/drawing/2014/main" id="{8F641945-E698-7519-B0BB-7EA9610C10C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7429" y="5156876"/>
                  <a:ext cx="3327773" cy="63410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𝒖</m:t>
                            </m:r>
                            <m: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𝒖</m:t>
                                </m:r>
                              </m:e>
                            </m:acc>
                          </m:e>
                        </m:nary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altLang="zh-CN" sz="12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𝒅</m:t>
                            </m:r>
                            <m: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𝒅</m:t>
                                </m:r>
                              </m:e>
                            </m:acc>
                          </m:e>
                        </m:nary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lang="en-US" altLang="zh-CN" sz="1200" b="1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𝒔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𝒄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lang="en-US" altLang="zh-CN" sz="1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2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2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𝒔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𝒄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𝒃</m:t>
                                </m:r>
                              </m:sub>
                            </m:sSub>
                          </m:e>
                        </m:nary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altLang="zh-CN" sz="1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𝟎</m:t>
                        </m:r>
                      </m:oMath>
                    </m:oMathPara>
                  </a14:m>
                  <a:endParaRPr lang="en-US" altLang="zh-CN" sz="1200" b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pPr marL="0" indent="0">
                    <a:buNone/>
                  </a:pPr>
                  <a:endParaRPr lang="en-US" altLang="zh-CN" sz="2000" b="1" dirty="0">
                    <a:solidFill>
                      <a:schemeClr val="tx2">
                        <a:lumMod val="50000"/>
                      </a:schemeClr>
                    </a:solidFill>
                    <a:latin typeface="Comic Sans MS" panose="030F0702030302020204" pitchFamily="66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内容占位符 2">
                  <a:extLst>
                    <a:ext uri="{FF2B5EF4-FFF2-40B4-BE49-F238E27FC236}">
                      <a16:creationId xmlns:a16="http://schemas.microsoft.com/office/drawing/2014/main" id="{8F641945-E698-7519-B0BB-7EA9610C1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429" y="5156876"/>
                  <a:ext cx="3327773" cy="634109"/>
                </a:xfrm>
                <a:prstGeom prst="rect">
                  <a:avLst/>
                </a:prstGeom>
                <a:blipFill>
                  <a:blip r:embed="rId5"/>
                  <a:stretch>
                    <a:fillRect l="-15018" t="-119231" b="-1451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内容占位符 2">
                  <a:extLst>
                    <a:ext uri="{FF2B5EF4-FFF2-40B4-BE49-F238E27FC236}">
                      <a16:creationId xmlns:a16="http://schemas.microsoft.com/office/drawing/2014/main" id="{BE0EB58E-839F-80F1-06FD-A513A9A5B8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37429" y="5915260"/>
                  <a:ext cx="3327773" cy="63410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altLang="zh-CN" sz="1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𝒖</m:t>
                          </m:r>
                        </m:e>
                      </m:acc>
                      <m:r>
                        <a:rPr lang="en-US" altLang="zh-CN" sz="1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altLang="zh-CN" sz="1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altLang="zh-CN" sz="1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𝒅</m:t>
                          </m:r>
                        </m:e>
                      </m:acc>
                    </m:oMath>
                  </a14:m>
                  <a:r>
                    <a:rPr lang="en-US" altLang="zh-CN" sz="1400" b="1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 at  </a:t>
                  </a:r>
                  <a14:m>
                    <m:oMath xmlns:m="http://schemas.openxmlformats.org/officeDocument/2006/math">
                      <m:r>
                        <a:rPr lang="en-US" altLang="zh-CN" sz="1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  <m:r>
                        <a:rPr lang="zh-CN" altLang="en-US" sz="1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altLang="zh-CN" sz="1400" b="1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0</a:t>
                  </a:r>
                </a:p>
                <a:p>
                  <a:pPr marL="0" indent="0" algn="ctr">
                    <a:buNone/>
                  </a:pPr>
                  <a14:m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…</m:t>
                      </m:r>
                    </m:oMath>
                  </a14:m>
                  <a:r>
                    <a:rPr lang="en-US" altLang="zh-CN" sz="1400" b="1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4" name="内容占位符 2">
                  <a:extLst>
                    <a:ext uri="{FF2B5EF4-FFF2-40B4-BE49-F238E27FC236}">
                      <a16:creationId xmlns:a16="http://schemas.microsoft.com/office/drawing/2014/main" id="{BE0EB58E-839F-80F1-06FD-A513A9A5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429" y="5915260"/>
                  <a:ext cx="3327773" cy="634109"/>
                </a:xfrm>
                <a:prstGeom prst="rect">
                  <a:avLst/>
                </a:prstGeom>
                <a:blipFill>
                  <a:blip r:embed="rId6"/>
                  <a:stretch>
                    <a:fillRect t="-48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十字形 25">
            <a:extLst>
              <a:ext uri="{FF2B5EF4-FFF2-40B4-BE49-F238E27FC236}">
                <a16:creationId xmlns:a16="http://schemas.microsoft.com/office/drawing/2014/main" id="{029AF64D-135F-A455-3B3E-99FD3AF61D17}"/>
              </a:ext>
            </a:extLst>
          </p:cNvPr>
          <p:cNvSpPr/>
          <p:nvPr/>
        </p:nvSpPr>
        <p:spPr>
          <a:xfrm>
            <a:off x="2859561" y="2430574"/>
            <a:ext cx="453573" cy="459437"/>
          </a:xfrm>
          <a:prstGeom prst="plus">
            <a:avLst>
              <a:gd name="adj" fmla="val 4023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6FFAA1CF-9121-A1BE-04C0-5F6364D413E9}"/>
              </a:ext>
            </a:extLst>
          </p:cNvPr>
          <p:cNvSpPr/>
          <p:nvPr/>
        </p:nvSpPr>
        <p:spPr>
          <a:xfrm>
            <a:off x="4722312" y="2530484"/>
            <a:ext cx="617399" cy="266178"/>
          </a:xfrm>
          <a:prstGeom prst="rightArrow">
            <a:avLst>
              <a:gd name="adj1" fmla="val 35882"/>
              <a:gd name="adj2" fmla="val 7588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A17B0E9-EE4D-8F02-11E3-C8EEC390CCAC}"/>
              </a:ext>
            </a:extLst>
          </p:cNvPr>
          <p:cNvSpPr txBox="1"/>
          <p:nvPr/>
        </p:nvSpPr>
        <p:spPr>
          <a:xfrm>
            <a:off x="4841801" y="2743159"/>
            <a:ext cx="676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fit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6468DAD5-0EC0-0F2E-81B0-464EE78168F7}"/>
              </a:ext>
            </a:extLst>
          </p:cNvPr>
          <p:cNvSpPr txBox="1">
            <a:spLocks/>
          </p:cNvSpPr>
          <p:nvPr/>
        </p:nvSpPr>
        <p:spPr>
          <a:xfrm>
            <a:off x="5520843" y="2280203"/>
            <a:ext cx="3397686" cy="809805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Experimental measurements:</a:t>
            </a:r>
          </a:p>
          <a:p>
            <a:pPr marL="0" indent="0" algn="ctr">
              <a:buNone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fit for the non-perturbative part</a:t>
            </a:r>
          </a:p>
        </p:txBody>
      </p:sp>
      <p:sp>
        <p:nvSpPr>
          <p:cNvPr id="34" name="等号 33">
            <a:extLst>
              <a:ext uri="{FF2B5EF4-FFF2-40B4-BE49-F238E27FC236}">
                <a16:creationId xmlns:a16="http://schemas.microsoft.com/office/drawing/2014/main" id="{E7E5B474-0407-0E4A-A8FC-BE4404A4E849}"/>
              </a:ext>
            </a:extLst>
          </p:cNvPr>
          <p:cNvSpPr/>
          <p:nvPr/>
        </p:nvSpPr>
        <p:spPr>
          <a:xfrm rot="3246858">
            <a:off x="5007726" y="3360804"/>
            <a:ext cx="642502" cy="384318"/>
          </a:xfrm>
          <a:prstGeom prst="mathEqual">
            <a:avLst>
              <a:gd name="adj1" fmla="val 17074"/>
              <a:gd name="adj2" fmla="val 1176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463FBFE-1F3C-84C4-8142-F9ABA9986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512" y="4138239"/>
            <a:ext cx="3058425" cy="211667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D362DDC5-1135-BAE1-D2DF-F88CA205A35A}"/>
              </a:ext>
            </a:extLst>
          </p:cNvPr>
          <p:cNvSpPr txBox="1"/>
          <p:nvPr/>
        </p:nvSpPr>
        <p:spPr>
          <a:xfrm rot="3248077">
            <a:off x="5291797" y="3396192"/>
            <a:ext cx="93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altLang="zh-CN" sz="1800" b="1" dirty="0">
                <a:solidFill>
                  <a:schemeClr val="accent4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ost-fit</a:t>
            </a:r>
            <a:endParaRPr lang="zh-CN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不等号 39">
            <a:extLst>
              <a:ext uri="{FF2B5EF4-FFF2-40B4-BE49-F238E27FC236}">
                <a16:creationId xmlns:a16="http://schemas.microsoft.com/office/drawing/2014/main" id="{E0E672F4-E539-DE55-8325-01CF96809BFB}"/>
              </a:ext>
            </a:extLst>
          </p:cNvPr>
          <p:cNvSpPr/>
          <p:nvPr/>
        </p:nvSpPr>
        <p:spPr>
          <a:xfrm rot="5400000">
            <a:off x="6701565" y="3432983"/>
            <a:ext cx="552840" cy="311176"/>
          </a:xfrm>
          <a:prstGeom prst="mathNotEqual">
            <a:avLst>
              <a:gd name="adj1" fmla="val 14958"/>
              <a:gd name="adj2" fmla="val 6600000"/>
              <a:gd name="adj3" fmla="val 1176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1726B6C-432B-EB1A-16FF-797A908A437B}"/>
              </a:ext>
            </a:extLst>
          </p:cNvPr>
          <p:cNvSpPr txBox="1"/>
          <p:nvPr/>
        </p:nvSpPr>
        <p:spPr>
          <a:xfrm>
            <a:off x="7133573" y="3336444"/>
            <a:ext cx="1939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 a direct reflection</a:t>
            </a:r>
          </a:p>
          <a:p>
            <a:r>
              <a:rPr lang="en-US" altLang="zh-CN" sz="1400" dirty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 experiments</a:t>
            </a:r>
            <a:endParaRPr lang="zh-CN" alt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62DA120-8C81-ADF3-0187-07C1D381BB65}"/>
              </a:ext>
            </a:extLst>
          </p:cNvPr>
          <p:cNvGrpSpPr/>
          <p:nvPr/>
        </p:nvGrpSpPr>
        <p:grpSpPr>
          <a:xfrm>
            <a:off x="5520107" y="773969"/>
            <a:ext cx="3583819" cy="1294072"/>
            <a:chOff x="5411739" y="834926"/>
            <a:chExt cx="3583819" cy="1294072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CF799A0-B7C9-9726-2A07-9203F7891693}"/>
                </a:ext>
              </a:extLst>
            </p:cNvPr>
            <p:cNvSpPr txBox="1"/>
            <p:nvPr/>
          </p:nvSpPr>
          <p:spPr>
            <a:xfrm>
              <a:off x="5411739" y="834926"/>
              <a:ext cx="3583819" cy="1294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Better experimental measurements</a:t>
              </a:r>
            </a:p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Better QCD global fit</a:t>
              </a:r>
            </a:p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Better proton structure study</a:t>
              </a:r>
              <a:endParaRPr lang="zh-CN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BD32953B-EC5F-26AC-8276-7C630404DD8C}"/>
                </a:ext>
              </a:extLst>
            </p:cNvPr>
            <p:cNvSpPr/>
            <p:nvPr/>
          </p:nvSpPr>
          <p:spPr>
            <a:xfrm rot="5400000">
              <a:off x="5756340" y="1305247"/>
              <a:ext cx="159005" cy="66558"/>
            </a:xfrm>
            <a:prstGeom prst="rightArrow">
              <a:avLst>
                <a:gd name="adj1" fmla="val 35882"/>
                <a:gd name="adj2" fmla="val 75882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箭头: 右 46">
              <a:extLst>
                <a:ext uri="{FF2B5EF4-FFF2-40B4-BE49-F238E27FC236}">
                  <a16:creationId xmlns:a16="http://schemas.microsoft.com/office/drawing/2014/main" id="{7521C94C-B527-3389-FCFA-769F53BC0D53}"/>
                </a:ext>
              </a:extLst>
            </p:cNvPr>
            <p:cNvSpPr/>
            <p:nvPr/>
          </p:nvSpPr>
          <p:spPr>
            <a:xfrm rot="5400000">
              <a:off x="5757312" y="1719737"/>
              <a:ext cx="159005" cy="66558"/>
            </a:xfrm>
            <a:prstGeom prst="rightArrow">
              <a:avLst>
                <a:gd name="adj1" fmla="val 35882"/>
                <a:gd name="adj2" fmla="val 75882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1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8604-5772-9CCA-EECE-E678A854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AB777C-AAF3-B743-1DAC-87856086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Better experimental measurements</a:t>
            </a:r>
            <a:endParaRPr lang="zh-CN" altLang="en-US" sz="30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D512FC-5364-253D-D70E-21C965AD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51942A3D-855E-F4DA-7191-9F5C00DF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E8B1333-8143-13BF-8A4F-F87905D7C3E7}"/>
              </a:ext>
            </a:extLst>
          </p:cNvPr>
          <p:cNvSpPr txBox="1">
            <a:spLocks/>
          </p:cNvSpPr>
          <p:nvPr/>
        </p:nvSpPr>
        <p:spPr>
          <a:xfrm>
            <a:off x="213359" y="1247795"/>
            <a:ext cx="8717281" cy="4388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Previous experiments for high-energy scale proton structure: 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cross-section measurements (DIS, Drell-Yan…)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flavor information mixing</a:t>
            </a:r>
          </a:p>
          <a:p>
            <a:endParaRPr lang="en-US" altLang="zh-CN" sz="18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endParaRPr lang="en-US" altLang="zh-CN" sz="18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endParaRPr lang="en-US" altLang="zh-CN" sz="18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endParaRPr lang="en-US" altLang="zh-CN" sz="18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endParaRPr lang="en-US" altLang="zh-CN" sz="1800" b="1" dirty="0">
              <a:solidFill>
                <a:schemeClr val="tx2">
                  <a:lumMod val="50000"/>
                </a:schemeClr>
              </a:solidFill>
              <a:latin typeface="Cambria Math" panose="02040503050406030204" pitchFamily="18" charset="0"/>
            </a:endParaRPr>
          </a:p>
          <a:p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New measurements: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     asymmetries due to electroweak interaction </a:t>
            </a:r>
            <a:r>
              <a:rPr lang="zh-CN" altLang="en-US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→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different quark densities individually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</a:rPr>
              <a:t>     (non-flavor: 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without big </a:t>
            </a:r>
            <a:r>
              <a:rPr lang="en-US" altLang="zh-CN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fragmentation uncertainty</a:t>
            </a: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provide distinct information</a:t>
            </a:r>
          </a:p>
          <a:p>
            <a:pPr marL="0" indent="0">
              <a:buNone/>
            </a:pP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lower the mixing </a:t>
            </a:r>
            <a:r>
              <a:rPr lang="zh-CN" altLang="en-US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</a:rPr>
              <a:t>→ </a:t>
            </a: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</a:rPr>
              <a:t>closer to individual determination of each parton</a:t>
            </a:r>
            <a:endParaRPr lang="en-US" altLang="zh-CN" sz="18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846D134-D2A5-E163-EBC5-9563B64C511D}"/>
              </a:ext>
            </a:extLst>
          </p:cNvPr>
          <p:cNvGrpSpPr/>
          <p:nvPr/>
        </p:nvGrpSpPr>
        <p:grpSpPr>
          <a:xfrm>
            <a:off x="3801648" y="2126294"/>
            <a:ext cx="4713702" cy="2130317"/>
            <a:chOff x="3801648" y="2163872"/>
            <a:chExt cx="4713702" cy="213031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2E4DDD2-9AF5-811F-1C07-7AE678D97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3350" y="2163872"/>
              <a:ext cx="4572000" cy="102908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450643-751C-3C9D-42D2-4330D978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350" y="3204478"/>
              <a:ext cx="3054518" cy="108971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8BA8705-D10D-09B5-AA1E-D9A55E897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648" y="2273474"/>
              <a:ext cx="244577" cy="22370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F75D44-C116-5261-D82E-9C72193E0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4150" y="3229377"/>
              <a:ext cx="244577" cy="2237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AF6B3DF-3704-2A57-DACF-3E4950C7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0846" y="2258028"/>
              <a:ext cx="244577" cy="22370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9724EC7-D5CC-96A4-CE2B-FD4B1F40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4583" y="3225536"/>
              <a:ext cx="244577" cy="22370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1CB3EB5-1AD9-2F5B-84D7-235C8F7F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7205" y="2264291"/>
              <a:ext cx="244577" cy="223702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79EB342-5F1C-5CA9-25B0-64D50A0DB21D}"/>
              </a:ext>
            </a:extLst>
          </p:cNvPr>
          <p:cNvSpPr txBox="1"/>
          <p:nvPr/>
        </p:nvSpPr>
        <p:spPr>
          <a:xfrm>
            <a:off x="3375765" y="2613721"/>
            <a:ext cx="5675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FB96E09-1AB5-FA01-1981-A344721EFF06}"/>
              </a:ext>
            </a:extLst>
          </p:cNvPr>
          <p:cNvSpPr txBox="1"/>
          <p:nvPr/>
        </p:nvSpPr>
        <p:spPr>
          <a:xfrm>
            <a:off x="2875813" y="3363964"/>
            <a:ext cx="1123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Drell-Yan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1025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2250-51D5-408A-CE7C-BAA3B2926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3447C708-0AE1-4E55-C7B0-AE1CD40CEC49}"/>
              </a:ext>
            </a:extLst>
          </p:cNvPr>
          <p:cNvGrpSpPr/>
          <p:nvPr/>
        </p:nvGrpSpPr>
        <p:grpSpPr>
          <a:xfrm>
            <a:off x="1747835" y="1610405"/>
            <a:ext cx="5648329" cy="2117523"/>
            <a:chOff x="326066" y="2977326"/>
            <a:chExt cx="5648329" cy="211752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ABB976A-97B0-7D3F-7EDB-0B160B00247B}"/>
                </a:ext>
              </a:extLst>
            </p:cNvPr>
            <p:cNvGrpSpPr/>
            <p:nvPr/>
          </p:nvGrpSpPr>
          <p:grpSpPr>
            <a:xfrm>
              <a:off x="326066" y="2977326"/>
              <a:ext cx="5522021" cy="1754084"/>
              <a:chOff x="2167164" y="3362464"/>
              <a:chExt cx="5522021" cy="1754084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9BF84131-2227-9BB0-DCC1-1A70D8279469}"/>
                  </a:ext>
                </a:extLst>
              </p:cNvPr>
              <p:cNvGrpSpPr/>
              <p:nvPr/>
            </p:nvGrpSpPr>
            <p:grpSpPr>
              <a:xfrm>
                <a:off x="2292263" y="3468843"/>
                <a:ext cx="5396922" cy="1647705"/>
                <a:chOff x="2292263" y="2147350"/>
                <a:chExt cx="5396922" cy="1647705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173B4C7A-FFC5-9827-7984-7519B365E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28096"/>
                <a:stretch/>
              </p:blipFill>
              <p:spPr>
                <a:xfrm>
                  <a:off x="2292263" y="2147350"/>
                  <a:ext cx="2329841" cy="1647705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764A0FA9-3544-954C-F2CF-C45ED7D3F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07945" y="2310884"/>
                  <a:ext cx="2281240" cy="1441344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408EAB9-15A3-703D-2F58-1D5C42023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9792"/>
              <a:stretch/>
            </p:blipFill>
            <p:spPr>
              <a:xfrm>
                <a:off x="2167164" y="3362464"/>
                <a:ext cx="1402753" cy="46778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ADC5B699-C4F7-7039-9AE8-98E381136E46}"/>
                    </a:ext>
                  </a:extLst>
                </p:cNvPr>
                <p:cNvSpPr txBox="1"/>
                <p:nvPr/>
              </p:nvSpPr>
              <p:spPr>
                <a:xfrm>
                  <a:off x="721421" y="4756295"/>
                  <a:ext cx="222845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Forward: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zh-CN" altLang="en-US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ADC5B699-C4F7-7039-9AE8-98E381136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21" y="4756295"/>
                  <a:ext cx="2228458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1644" t="-8929"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02020CC3-F128-BD11-4947-AD80BDBC3DDE}"/>
                    </a:ext>
                  </a:extLst>
                </p:cNvPr>
                <p:cNvSpPr txBox="1"/>
                <p:nvPr/>
              </p:nvSpPr>
              <p:spPr>
                <a:xfrm>
                  <a:off x="3745937" y="4753967"/>
                  <a:ext cx="222845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Backward: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zh-CN" altLang="en-US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6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02020CC3-F128-BD11-4947-AD80BDBC3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937" y="4753967"/>
                  <a:ext cx="2228458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1644" t="-9091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4E13FC0A-B5CD-E6F4-EAC0-524C1DC5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20470A-33EE-4151-C921-860254CD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31EAFC5-CB17-EFAD-15E4-D38D93A79FB1}"/>
                  </a:ext>
                </a:extLst>
              </p:cNvPr>
              <p:cNvSpPr txBox="1"/>
              <p:nvPr/>
            </p:nvSpPr>
            <p:spPr>
              <a:xfrm>
                <a:off x="458679" y="1077348"/>
                <a:ext cx="4076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Forward-Backward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endParaRPr lang="zh-CN" altLang="en-US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31EAFC5-CB17-EFAD-15E4-D38D93A79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79" y="1077348"/>
                <a:ext cx="4076999" cy="369332"/>
              </a:xfrm>
              <a:prstGeom prst="rect">
                <a:avLst/>
              </a:prstGeom>
              <a:blipFill>
                <a:blip r:embed="rId7"/>
                <a:stretch>
                  <a:fillRect l="-897"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页脚占位符 3">
            <a:extLst>
              <a:ext uri="{FF2B5EF4-FFF2-40B4-BE49-F238E27FC236}">
                <a16:creationId xmlns:a16="http://schemas.microsoft.com/office/drawing/2014/main" id="{16059D4A-2C8B-9E8F-525F-621DC59F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511B750-A53C-B867-B50C-67C2943882FC}"/>
                  </a:ext>
                </a:extLst>
              </p:cNvPr>
              <p:cNvSpPr txBox="1"/>
              <p:nvPr/>
            </p:nvSpPr>
            <p:spPr>
              <a:xfrm>
                <a:off x="843966" y="1495456"/>
                <a:ext cx="30924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hh</m:t>
                      </m:r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)→</m:t>
                      </m:r>
                      <m:r>
                        <a:rPr lang="en-US" altLang="zh-CN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zh-CN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511B750-A53C-B867-B50C-67C294388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66" y="1495456"/>
                <a:ext cx="3092487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4F98B67-BE20-E366-F5E8-3B695C78BA13}"/>
                  </a:ext>
                </a:extLst>
              </p:cNvPr>
              <p:cNvSpPr txBox="1"/>
              <p:nvPr/>
            </p:nvSpPr>
            <p:spPr>
              <a:xfrm>
                <a:off x="3201052" y="3678316"/>
                <a:ext cx="2441200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𝐹𝐵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4F98B67-BE20-E366-F5E8-3B695C78B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52" y="3678316"/>
                <a:ext cx="2441200" cy="656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组合 42">
            <a:extLst>
              <a:ext uri="{FF2B5EF4-FFF2-40B4-BE49-F238E27FC236}">
                <a16:creationId xmlns:a16="http://schemas.microsoft.com/office/drawing/2014/main" id="{CC7CC8F9-E3C8-E1A8-2EB9-79B813F41DE8}"/>
              </a:ext>
            </a:extLst>
          </p:cNvPr>
          <p:cNvGrpSpPr/>
          <p:nvPr/>
        </p:nvGrpSpPr>
        <p:grpSpPr>
          <a:xfrm>
            <a:off x="458680" y="3975174"/>
            <a:ext cx="8176143" cy="2249046"/>
            <a:chOff x="270789" y="3861139"/>
            <a:chExt cx="8176143" cy="2249046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35964F30-9CEA-A253-29D1-1DDED61B6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19599" y="3861139"/>
              <a:ext cx="2627333" cy="22490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2F8FE2C2-9914-8636-E002-3699DB2570C1}"/>
                    </a:ext>
                  </a:extLst>
                </p:cNvPr>
                <p:cNvSpPr txBox="1"/>
                <p:nvPr/>
              </p:nvSpPr>
              <p:spPr>
                <a:xfrm>
                  <a:off x="270789" y="4969484"/>
                  <a:ext cx="5467190" cy="6155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Observed as a function of dilepton mass  </a:t>
                  </a:r>
                  <a14:m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2F8FE2C2-9914-8636-E002-3699DB257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89" y="4969484"/>
                  <a:ext cx="5467190" cy="615553"/>
                </a:xfrm>
                <a:prstGeom prst="rect">
                  <a:avLst/>
                </a:prstGeom>
                <a:blipFill>
                  <a:blip r:embed="rId11"/>
                  <a:stretch>
                    <a:fillRect l="-669" t="-69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E45319FE-F911-CE17-D931-8589634487B3}"/>
              </a:ext>
            </a:extLst>
          </p:cNvPr>
          <p:cNvSpPr txBox="1"/>
          <p:nvPr/>
        </p:nvSpPr>
        <p:spPr>
          <a:xfrm>
            <a:off x="458678" y="4614708"/>
            <a:ext cx="5647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Originate from the electroweak symmetry breaking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14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EE231-4085-6C96-8DE3-4C9F418F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30BC7-406F-CF39-3547-2420CFAB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F14E7D-8AE6-FE7E-8CAF-A6F0E4A2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9F4273B-9AA1-02B5-A6F5-3866E164A4DC}"/>
                  </a:ext>
                </a:extLst>
              </p:cNvPr>
              <p:cNvSpPr txBox="1"/>
              <p:nvPr/>
            </p:nvSpPr>
            <p:spPr>
              <a:xfrm>
                <a:off x="244705" y="1452240"/>
                <a:ext cx="8899295" cy="2111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at hadron colliders: </a:t>
                </a:r>
              </a:p>
              <a:p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parity violation in the electroweak interaction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also depends upon the </a:t>
                </a:r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proton structure</a:t>
                </a:r>
              </a:p>
              <a:p>
                <a:endParaRPr lang="en-US" altLang="zh-CN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initial states) differs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initial states)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altLang="zh-CN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</m:t>
                        </m:r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𝑝𝑝</m:t>
                        </m:r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is a combination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, where their weights reflect the up and down quark information separately.</a:t>
                </a:r>
                <a:endParaRPr lang="zh-CN" altLang="en-US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9F4273B-9AA1-02B5-A6F5-3866E164A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05" y="1452240"/>
                <a:ext cx="8899295" cy="2111668"/>
              </a:xfrm>
              <a:prstGeom prst="rect">
                <a:avLst/>
              </a:prstGeom>
              <a:blipFill>
                <a:blip r:embed="rId2"/>
                <a:stretch>
                  <a:fillRect l="-411" t="-1729" b="-3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14CF2AAF-9F11-4E9B-E1F0-0E12C7FCB002}"/>
              </a:ext>
            </a:extLst>
          </p:cNvPr>
          <p:cNvGrpSpPr/>
          <p:nvPr/>
        </p:nvGrpSpPr>
        <p:grpSpPr>
          <a:xfrm>
            <a:off x="4372180" y="3838788"/>
            <a:ext cx="4141008" cy="2275574"/>
            <a:chOff x="6202573" y="2837485"/>
            <a:chExt cx="5521343" cy="303409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1007B7-E5D4-8337-7C46-34E27C03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2573" y="2837485"/>
              <a:ext cx="5521343" cy="282646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7CADCFF-AD93-6D53-F389-1F870C90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9270" y="5702789"/>
              <a:ext cx="592695" cy="168793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9196822-DB04-A07E-F1E7-D12C811DF05C}"/>
              </a:ext>
            </a:extLst>
          </p:cNvPr>
          <p:cNvSpPr txBox="1"/>
          <p:nvPr/>
        </p:nvSpPr>
        <p:spPr>
          <a:xfrm>
            <a:off x="6457951" y="888478"/>
            <a:ext cx="25146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106, 033001 (2022)</a:t>
            </a:r>
            <a:endParaRPr lang="zh-CN" altLang="en-US" sz="1350" dirty="0">
              <a:solidFill>
                <a:schemeClr val="accent2"/>
              </a:solidFill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794AAB47-420F-2FCC-1B74-8934A01F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B789DDC-DA61-C313-E516-AC2D2729DF1F}"/>
              </a:ext>
            </a:extLst>
          </p:cNvPr>
          <p:cNvGrpSpPr/>
          <p:nvPr/>
        </p:nvGrpSpPr>
        <p:grpSpPr>
          <a:xfrm>
            <a:off x="681429" y="3902085"/>
            <a:ext cx="3375848" cy="2212277"/>
            <a:chOff x="659503" y="3656680"/>
            <a:chExt cx="3375848" cy="221227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7A62ACF-8441-56BC-582C-F98970DF9292}"/>
                </a:ext>
              </a:extLst>
            </p:cNvPr>
            <p:cNvGrpSpPr/>
            <p:nvPr/>
          </p:nvGrpSpPr>
          <p:grpSpPr>
            <a:xfrm>
              <a:off x="659503" y="3656680"/>
              <a:ext cx="3375848" cy="1264160"/>
              <a:chOff x="3656895" y="4112805"/>
              <a:chExt cx="4501131" cy="1685547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BD01570-B9C0-BC39-00C5-8CC7853FA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9122" y="4112805"/>
                <a:ext cx="2928904" cy="1685547"/>
              </a:xfrm>
              <a:prstGeom prst="rect">
                <a:avLst/>
              </a:prstGeom>
            </p:spPr>
          </p:pic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9E8F64AE-F527-42D2-98AD-D3732452FD32}"/>
                  </a:ext>
                </a:extLst>
              </p:cNvPr>
              <p:cNvGrpSpPr/>
              <p:nvPr/>
            </p:nvGrpSpPr>
            <p:grpSpPr>
              <a:xfrm>
                <a:off x="3656895" y="4169949"/>
                <a:ext cx="2231199" cy="1582956"/>
                <a:chOff x="2617234" y="4251368"/>
                <a:chExt cx="2231199" cy="1582956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05CDFD8-6E4D-3E1C-0938-5BA181B7C5E2}"/>
                    </a:ext>
                  </a:extLst>
                </p:cNvPr>
                <p:cNvSpPr txBox="1"/>
                <p:nvPr/>
              </p:nvSpPr>
              <p:spPr>
                <a:xfrm>
                  <a:off x="2617234" y="4251368"/>
                  <a:ext cx="2231199" cy="6976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350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proton </a:t>
                  </a:r>
                </a:p>
                <a:p>
                  <a:pPr algn="ctr"/>
                  <a:r>
                    <a:rPr lang="en-US" altLang="zh-CN" sz="1350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(or antiproton)</a:t>
                  </a:r>
                  <a:endParaRPr lang="zh-CN" altLang="en-US" sz="1350" dirty="0"/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4DADAE1-72D8-BE4D-1732-54219B9B6D72}"/>
                    </a:ext>
                  </a:extLst>
                </p:cNvPr>
                <p:cNvSpPr txBox="1"/>
                <p:nvPr/>
              </p:nvSpPr>
              <p:spPr>
                <a:xfrm>
                  <a:off x="3276206" y="5434214"/>
                  <a:ext cx="915840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350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proton</a:t>
                  </a:r>
                  <a:endParaRPr lang="zh-CN" altLang="en-US" sz="1350" dirty="0"/>
                </a:p>
              </p:txBody>
            </p:sp>
          </p:grpSp>
        </p:grp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56BCC376-89E9-80EC-852E-FAA6C3BD8BB7}"/>
                </a:ext>
              </a:extLst>
            </p:cNvPr>
            <p:cNvSpPr/>
            <p:nvPr/>
          </p:nvSpPr>
          <p:spPr>
            <a:xfrm rot="16200000">
              <a:off x="3266016" y="4363547"/>
              <a:ext cx="127497" cy="1411172"/>
            </a:xfrm>
            <a:prstGeom prst="leftBrace">
              <a:avLst>
                <a:gd name="adj1" fmla="val 40084"/>
                <a:gd name="adj2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左大括号 15">
              <a:extLst>
                <a:ext uri="{FF2B5EF4-FFF2-40B4-BE49-F238E27FC236}">
                  <a16:creationId xmlns:a16="http://schemas.microsoft.com/office/drawing/2014/main" id="{A0A1A48F-874F-AEC4-9EF7-BF284293FDF6}"/>
                </a:ext>
              </a:extLst>
            </p:cNvPr>
            <p:cNvSpPr/>
            <p:nvPr/>
          </p:nvSpPr>
          <p:spPr>
            <a:xfrm rot="16200000">
              <a:off x="2302969" y="4838401"/>
              <a:ext cx="127497" cy="461468"/>
            </a:xfrm>
            <a:prstGeom prst="leftBrace">
              <a:avLst>
                <a:gd name="adj1" fmla="val 30745"/>
                <a:gd name="adj2" fmla="val 50000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0760DDA-C5A8-71AD-A0EA-449B96181B92}"/>
                </a:ext>
              </a:extLst>
            </p:cNvPr>
            <p:cNvSpPr txBox="1"/>
            <p:nvPr/>
          </p:nvSpPr>
          <p:spPr>
            <a:xfrm>
              <a:off x="1662842" y="5153377"/>
              <a:ext cx="1285932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50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proton structure</a:t>
              </a:r>
              <a:endParaRPr lang="zh-CN" altLang="en-US" sz="1350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9697B95-D705-F605-086D-7E1853224F95}"/>
                </a:ext>
              </a:extLst>
            </p:cNvPr>
            <p:cNvSpPr txBox="1"/>
            <p:nvPr/>
          </p:nvSpPr>
          <p:spPr>
            <a:xfrm>
              <a:off x="2624179" y="5153376"/>
              <a:ext cx="128593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50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electroweak parity violation</a:t>
              </a:r>
              <a:endParaRPr lang="zh-CN" altLang="en-US" sz="1350" dirty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74336D3-7CCF-4D49-05B9-DAACC06B51E4}"/>
              </a:ext>
            </a:extLst>
          </p:cNvPr>
          <p:cNvGrpSpPr/>
          <p:nvPr/>
        </p:nvGrpSpPr>
        <p:grpSpPr>
          <a:xfrm>
            <a:off x="188262" y="962505"/>
            <a:ext cx="5819345" cy="375616"/>
            <a:chOff x="5084994" y="2565130"/>
            <a:chExt cx="7759127" cy="5008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3A88CD7C-24E4-3F01-9DF3-0ED2002CC5C5}"/>
                    </a:ext>
                  </a:extLst>
                </p:cNvPr>
                <p:cNvSpPr txBox="1"/>
                <p:nvPr/>
              </p:nvSpPr>
              <p:spPr>
                <a:xfrm>
                  <a:off x="5399311" y="2565130"/>
                  <a:ext cx="7444810" cy="500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provide distinct 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CN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</m:oMath>
                  </a14:m>
                  <a:r>
                    <a:rPr lang="en-US" altLang="zh-CN" b="1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quark information</a:t>
                  </a:r>
                  <a:endParaRPr lang="zh-CN" altLang="en-US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B3219016-6BFC-5BA0-AD46-8B1CD7826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9311" y="2565130"/>
                  <a:ext cx="7444810" cy="500822"/>
                </a:xfrm>
                <a:prstGeom prst="rect">
                  <a:avLst/>
                </a:prstGeom>
                <a:blipFill>
                  <a:blip r:embed="rId7"/>
                  <a:stretch>
                    <a:fillRect l="-984" t="-13115" b="-213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0BCAC227-7C33-FEA8-2972-1F83CF08E4FB}"/>
                </a:ext>
              </a:extLst>
            </p:cNvPr>
            <p:cNvSpPr/>
            <p:nvPr/>
          </p:nvSpPr>
          <p:spPr>
            <a:xfrm>
              <a:off x="5084994" y="2721445"/>
              <a:ext cx="276499" cy="227408"/>
            </a:xfrm>
            <a:prstGeom prst="rightArrow">
              <a:avLst>
                <a:gd name="adj1" fmla="val 50000"/>
                <a:gd name="adj2" fmla="val 693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59548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AC14-9A44-00FB-043A-FF8C42F5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F3410-E33C-B38A-D272-310A2ECF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8A7970-9F63-AC4F-944A-41B9231B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DABD996E-84B9-379B-B231-413EBEFD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A15B11-BDA8-DE7C-4E83-6EBCD6EFBDFF}"/>
              </a:ext>
            </a:extLst>
          </p:cNvPr>
          <p:cNvSpPr txBox="1"/>
          <p:nvPr/>
        </p:nvSpPr>
        <p:spPr>
          <a:xfrm>
            <a:off x="6457951" y="888478"/>
            <a:ext cx="25146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106, 033001 (2022)</a:t>
            </a:r>
            <a:endParaRPr lang="zh-CN" altLang="en-US" sz="135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F75CE43-6169-598A-B546-0F018B239012}"/>
                  </a:ext>
                </a:extLst>
              </p:cNvPr>
              <p:cNvSpPr txBox="1"/>
              <p:nvPr/>
            </p:nvSpPr>
            <p:spPr>
              <a:xfrm>
                <a:off x="122444" y="3505274"/>
                <a:ext cx="87818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has no down(up) quark densities </a:t>
                </a:r>
                <a:r>
                  <a:rPr lang="en-US" altLang="zh-CN" sz="1400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(except for a normalized total cross-section)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F75CE43-6169-598A-B546-0F018B239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" y="3505274"/>
                <a:ext cx="8781819" cy="369332"/>
              </a:xfrm>
              <a:prstGeom prst="rect">
                <a:avLst/>
              </a:prstGeom>
              <a:blipFill>
                <a:blip r:embed="rId3"/>
                <a:stretch>
                  <a:fillRect l="-416" t="-9836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55DAB28-BAC6-ADDB-D3F2-12E033BF5344}"/>
                  </a:ext>
                </a:extLst>
              </p:cNvPr>
              <p:cNvSpPr txBox="1"/>
              <p:nvPr/>
            </p:nvSpPr>
            <p:spPr>
              <a:xfrm>
                <a:off x="2739752" y="4071751"/>
                <a:ext cx="32065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collider (Tevatron)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predominant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zh-CN" altLang="en-US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55DAB28-BAC6-ADDB-D3F2-12E033BF5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752" y="4071751"/>
                <a:ext cx="3206594" cy="646331"/>
              </a:xfrm>
              <a:prstGeom prst="rect">
                <a:avLst/>
              </a:prstGeom>
              <a:blipFill>
                <a:blip r:embed="rId4"/>
                <a:stretch>
                  <a:fillRect l="-1141" t="-6604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7D99DA-F8AE-C866-C359-C294FADF3671}"/>
              </a:ext>
            </a:extLst>
          </p:cNvPr>
          <p:cNvGrpSpPr/>
          <p:nvPr/>
        </p:nvGrpSpPr>
        <p:grpSpPr>
          <a:xfrm>
            <a:off x="2306820" y="4825708"/>
            <a:ext cx="4413065" cy="730570"/>
            <a:chOff x="45720" y="5203138"/>
            <a:chExt cx="4413065" cy="73057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7CD025DB-7FC3-85D5-05F7-74F43D4F70D7}"/>
                </a:ext>
              </a:extLst>
            </p:cNvPr>
            <p:cNvGrpSpPr/>
            <p:nvPr/>
          </p:nvGrpSpPr>
          <p:grpSpPr>
            <a:xfrm>
              <a:off x="45720" y="5203138"/>
              <a:ext cx="2738838" cy="694934"/>
              <a:chOff x="855619" y="5608895"/>
              <a:chExt cx="2738838" cy="6949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37D787E3-F30D-B99A-AB70-EBBC807C49E7}"/>
                      </a:ext>
                    </a:extLst>
                  </p:cNvPr>
                  <p:cNvSpPr txBox="1"/>
                  <p:nvPr/>
                </p:nvSpPr>
                <p:spPr>
                  <a:xfrm>
                    <a:off x="855619" y="5608895"/>
                    <a:ext cx="1391191" cy="6949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altLang="zh-CN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2340A5BA-B68C-1691-6A4C-0B134E6762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5619" y="5608895"/>
                    <a:ext cx="1391191" cy="69493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33056D3F-F888-7E41-0901-5C2CB02C02EC}"/>
                      </a:ext>
                    </a:extLst>
                  </p:cNvPr>
                  <p:cNvSpPr txBox="1"/>
                  <p:nvPr/>
                </p:nvSpPr>
                <p:spPr>
                  <a:xfrm>
                    <a:off x="2203266" y="5608895"/>
                    <a:ext cx="1391191" cy="6949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altLang="zh-CN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E5FF8B2-3F76-5D38-4CFE-1333ADA6C1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03266" y="5608895"/>
                    <a:ext cx="1391191" cy="69493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5A2F30C8-DB8D-B598-F915-29675CC24DAC}"/>
                    </a:ext>
                  </a:extLst>
                </p:cNvPr>
                <p:cNvSpPr txBox="1"/>
                <p:nvPr/>
              </p:nvSpPr>
              <p:spPr>
                <a:xfrm>
                  <a:off x="2626705" y="5228835"/>
                  <a:ext cx="1832080" cy="7048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altLang="zh-CN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  <m:sup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03D8C6DE-F615-20A9-45BF-EABFE8B4DA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6705" y="5228835"/>
                  <a:ext cx="1832080" cy="70487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26A5B49-8338-B2E4-283C-28ED95AF0217}"/>
              </a:ext>
            </a:extLst>
          </p:cNvPr>
          <p:cNvSpPr txBox="1"/>
          <p:nvPr/>
        </p:nvSpPr>
        <p:spPr>
          <a:xfrm>
            <a:off x="2185425" y="5800245"/>
            <a:ext cx="4655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(just an approximation, not used in real calculation)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D0FC81-008B-64A3-988B-69AC1FA744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856" t="58204" r="5930" b="25172"/>
          <a:stretch/>
        </p:blipFill>
        <p:spPr>
          <a:xfrm>
            <a:off x="1897245" y="2679092"/>
            <a:ext cx="3524120" cy="720197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5553297-408C-8153-4048-1B41839F45B8}"/>
              </a:ext>
            </a:extLst>
          </p:cNvPr>
          <p:cNvGrpSpPr/>
          <p:nvPr/>
        </p:nvGrpSpPr>
        <p:grpSpPr>
          <a:xfrm>
            <a:off x="376230" y="1271819"/>
            <a:ext cx="8504724" cy="1348520"/>
            <a:chOff x="457649" y="1177874"/>
            <a:chExt cx="8504724" cy="134852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1FCB0AB-95EE-364B-3F14-8B7A1226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6584" y="1715552"/>
              <a:ext cx="5460272" cy="81084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A1342D-62B0-739D-FE58-BD6DFF59848E}"/>
                </a:ext>
              </a:extLst>
            </p:cNvPr>
            <p:cNvSpPr txBox="1"/>
            <p:nvPr/>
          </p:nvSpPr>
          <p:spPr>
            <a:xfrm>
              <a:off x="457649" y="1378290"/>
              <a:ext cx="4055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Proton structure parameters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554196E-5DCE-B1BF-5927-B9991D820FB0}"/>
                    </a:ext>
                  </a:extLst>
                </p:cNvPr>
                <p:cNvSpPr txBox="1"/>
                <p:nvPr/>
              </p:nvSpPr>
              <p:spPr>
                <a:xfrm>
                  <a:off x="4425737" y="1177874"/>
                  <a:ext cx="4536636" cy="6210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Electroweak asymmetry of the hard process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1600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altLang="zh-CN" sz="16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16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zh-CN" altLang="en-US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DFE9C00F-FA19-3E55-BEDA-9805B216D3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5737" y="1177874"/>
                  <a:ext cx="4536636" cy="621004"/>
                </a:xfrm>
                <a:prstGeom prst="rect">
                  <a:avLst/>
                </a:prstGeom>
                <a:blipFill>
                  <a:blip r:embed="rId13"/>
                  <a:stretch>
                    <a:fillRect l="-1210" t="-5882" r="-538" b="-107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2412A1F-76DA-E39F-0252-8C83D62B473A}"/>
              </a:ext>
            </a:extLst>
          </p:cNvPr>
          <p:cNvSpPr/>
          <p:nvPr/>
        </p:nvSpPr>
        <p:spPr>
          <a:xfrm>
            <a:off x="1841326" y="2586624"/>
            <a:ext cx="999006" cy="82519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0F99A5D5-400D-ECF3-5976-A21D0088487F}"/>
              </a:ext>
            </a:extLst>
          </p:cNvPr>
          <p:cNvSpPr/>
          <p:nvPr/>
        </p:nvSpPr>
        <p:spPr>
          <a:xfrm rot="8916330">
            <a:off x="2836405" y="2525901"/>
            <a:ext cx="207374" cy="139846"/>
          </a:xfrm>
          <a:prstGeom prst="rightArrow">
            <a:avLst>
              <a:gd name="adj1" fmla="val 50000"/>
              <a:gd name="adj2" fmla="val 6932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82460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A4F82-6387-74BD-931E-7F3DB225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1ED52-8132-A690-28F6-C5595BF4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F21817-049D-3DFC-4DAB-267D7457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D4777B3D-472E-EFFD-A24E-B2CF1E2C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9C3086A-ED4B-B0AD-C9C0-4B3745CD02A3}"/>
                  </a:ext>
                </a:extLst>
              </p:cNvPr>
              <p:cNvSpPr txBox="1"/>
              <p:nvPr/>
            </p:nvSpPr>
            <p:spPr>
              <a:xfrm>
                <a:off x="484026" y="967573"/>
                <a:ext cx="32065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collider (Tevatron)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9C3086A-ED4B-B0AD-C9C0-4B3745CD0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26" y="967573"/>
                <a:ext cx="3206594" cy="369332"/>
              </a:xfrm>
              <a:prstGeom prst="rect">
                <a:avLst/>
              </a:prstGeom>
              <a:blipFill>
                <a:blip r:embed="rId2"/>
                <a:stretch>
                  <a:fillRect l="-1141"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>
            <a:extLst>
              <a:ext uri="{FF2B5EF4-FFF2-40B4-BE49-F238E27FC236}">
                <a16:creationId xmlns:a16="http://schemas.microsoft.com/office/drawing/2014/main" id="{2AF8318D-4119-BD8E-204D-20D28F9D1440}"/>
              </a:ext>
            </a:extLst>
          </p:cNvPr>
          <p:cNvGrpSpPr/>
          <p:nvPr/>
        </p:nvGrpSpPr>
        <p:grpSpPr>
          <a:xfrm>
            <a:off x="189540" y="1364485"/>
            <a:ext cx="4822968" cy="578550"/>
            <a:chOff x="690238" y="1626239"/>
            <a:chExt cx="4822968" cy="57855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C8EA125-64B0-0D42-F33B-97072A631599}"/>
                </a:ext>
              </a:extLst>
            </p:cNvPr>
            <p:cNvSpPr txBox="1"/>
            <p:nvPr/>
          </p:nvSpPr>
          <p:spPr>
            <a:xfrm>
              <a:off x="2998606" y="1904707"/>
              <a:ext cx="2514600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350" b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D 110, 091101 (2024)</a:t>
              </a:r>
              <a:endParaRPr lang="zh-CN" altLang="en-US" sz="1350" dirty="0">
                <a:solidFill>
                  <a:schemeClr val="accent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6FB51FE-AAE1-5F81-9A50-DCD3BFB2AABD}"/>
                    </a:ext>
                  </a:extLst>
                </p:cNvPr>
                <p:cNvSpPr txBox="1"/>
                <p:nvPr/>
              </p:nvSpPr>
              <p:spPr>
                <a:xfrm>
                  <a:off x="690238" y="1626239"/>
                  <a:ext cx="350108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D0 1.96TeV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𝑒𝑒</m:t>
                      </m:r>
                      <m:r>
                        <a:rPr lang="en-US" altLang="zh-CN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𝐹𝐵</m:t>
                          </m:r>
                        </m:sub>
                      </m:sSub>
                    </m:oMath>
                  </a14:m>
                  <a:r>
                    <a:rPr lang="zh-CN" altLang="en-US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8.6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𝑓𝑏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D6FB51FE-AAE1-5F81-9A50-DCD3BFB2AA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38" y="1626239"/>
                  <a:ext cx="350108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394" t="-11475" b="-229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3BB3716-9F63-470A-B091-A10CF703A0E1}"/>
                  </a:ext>
                </a:extLst>
              </p:cNvPr>
              <p:cNvSpPr txBox="1"/>
              <p:nvPr/>
            </p:nvSpPr>
            <p:spPr>
              <a:xfrm>
                <a:off x="4354778" y="5096593"/>
                <a:ext cx="464698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largest deviation locates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zh-CN" b="1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𝐙</m:t>
                            </m:r>
                          </m:sub>
                        </m:sSub>
                      </m:e>
                    </m:d>
                    <m:r>
                      <a:rPr lang="en-US" altLang="zh-CN" b="1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1, 1.5</m:t>
                        </m:r>
                      </m:e>
                    </m:d>
                  </m:oMath>
                </a14:m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</a:p>
              <a:p>
                <a:pPr algn="ctr"/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which is the peak region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CN" b="1" i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quark parton density distributions.</a:t>
                </a:r>
                <a:endParaRPr lang="zh-CN" altLang="en-US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3BB3716-9F63-470A-B091-A10CF703A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778" y="5096593"/>
                <a:ext cx="4646982" cy="923330"/>
              </a:xfrm>
              <a:prstGeom prst="rect">
                <a:avLst/>
              </a:prstGeom>
              <a:blipFill>
                <a:blip r:embed="rId10"/>
                <a:stretch>
                  <a:fillRect l="-524" t="-3947" r="-1311" b="-8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83ED8D8-7135-870E-FE32-F418C0992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026" y="2120768"/>
            <a:ext cx="3741367" cy="36262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44E60-76C6-B871-DE0A-714F3BC52E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1654" y="2092848"/>
            <a:ext cx="3229585" cy="29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17044-66EE-EB09-9AC6-E32D4148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B10FA-FCCF-D8C9-F293-46FC5675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834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A new measurement of up and down quark structure of proton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14B7CA-F52C-C346-D210-E2F018F5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25-0318-4CA8-9844-A6B3773704FD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6DB300B4-32A4-F00A-4E92-5AA311B7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316" y="6355743"/>
            <a:ext cx="3741368" cy="365125"/>
          </a:xfrm>
        </p:spPr>
        <p:txBody>
          <a:bodyPr/>
          <a:lstStyle/>
          <a:p>
            <a:r>
              <a:rPr lang="en-US" altLang="zh-CN"/>
              <a:t>Zihan Zhao   |   CLHCP   |   Nov 15, 2024</a:t>
            </a:r>
            <a:endParaRPr lang="zh-CN" altLang="en-US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4AEBACE-F0EA-6CB9-3034-A3833C555FE9}"/>
              </a:ext>
            </a:extLst>
          </p:cNvPr>
          <p:cNvGrpSpPr/>
          <p:nvPr/>
        </p:nvGrpSpPr>
        <p:grpSpPr>
          <a:xfrm>
            <a:off x="4461352" y="2611577"/>
            <a:ext cx="4741966" cy="2254005"/>
            <a:chOff x="4732960" y="2501361"/>
            <a:chExt cx="4741966" cy="2254005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9235E81-F7C1-B067-B185-0B3A7DE6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9053" y="2501361"/>
              <a:ext cx="3566325" cy="21077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1727A0C3-56DB-7C56-FF3D-2A60814C162C}"/>
                    </a:ext>
                  </a:extLst>
                </p:cNvPr>
                <p:cNvSpPr txBox="1"/>
                <p:nvPr/>
              </p:nvSpPr>
              <p:spPr>
                <a:xfrm>
                  <a:off x="6840585" y="3281906"/>
                  <a:ext cx="26343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𝟎𝟓</m:t>
                            </m:r>
                            <m: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16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16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altLang="zh-CN" sz="1600" b="1" i="1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𝟎𝟎𝟏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 </m:t>
                        </m:r>
                        <m:sSub>
                          <m:sSubPr>
                            <m:ctrlPr>
                              <a:rPr lang="en-US" altLang="zh-CN" sz="16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𝟎𝟎𝟐</m:t>
                        </m:r>
                      </m:oMath>
                    </m:oMathPara>
                  </a14:m>
                  <a:endParaRPr lang="zh-CN" altLang="en-US" sz="1600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7D38862F-F144-3720-FBED-CA212C0A8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585" y="3281906"/>
                  <a:ext cx="2634341" cy="5847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4FEB400-1D7B-0D06-CAC1-2054DD24A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32960" y="2532745"/>
              <a:ext cx="144061" cy="515256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F08BE31-3000-B921-1EEA-2FD867DF4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28020" y="4624388"/>
              <a:ext cx="175786" cy="1309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62FF2096-9177-AD65-2BE1-1C3E91389279}"/>
                  </a:ext>
                </a:extLst>
              </p:cNvPr>
              <p:cNvSpPr txBox="1"/>
              <p:nvPr/>
            </p:nvSpPr>
            <p:spPr>
              <a:xfrm>
                <a:off x="1070187" y="5221945"/>
                <a:ext cx="70036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tendency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 be lower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to be higher than prediction.</a:t>
                </a:r>
                <a:endParaRPr lang="zh-CN" altLang="en-US" b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5EEBB99-609A-A351-8C9E-FF4BEC4FE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87" y="5221945"/>
                <a:ext cx="7003626" cy="369332"/>
              </a:xfrm>
              <a:prstGeom prst="rect">
                <a:avLst/>
              </a:prstGeom>
              <a:blipFill>
                <a:blip r:embed="rId16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61EF9627-D25D-6502-A690-48E7591AFC11}"/>
              </a:ext>
            </a:extLst>
          </p:cNvPr>
          <p:cNvGrpSpPr/>
          <p:nvPr/>
        </p:nvGrpSpPr>
        <p:grpSpPr>
          <a:xfrm>
            <a:off x="720327" y="1353649"/>
            <a:ext cx="4450928" cy="1022895"/>
            <a:chOff x="720327" y="1422542"/>
            <a:chExt cx="4450928" cy="10228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6AA55EC-F25F-6E94-0FBE-D04B40463B4E}"/>
                    </a:ext>
                  </a:extLst>
                </p:cNvPr>
                <p:cNvSpPr txBox="1"/>
                <p:nvPr/>
              </p:nvSpPr>
              <p:spPr>
                <a:xfrm>
                  <a:off x="889428" y="1422542"/>
                  <a:ext cx="28100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14313" indent="-214313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𝒑𝒑</m:t>
                      </m:r>
                    </m:oMath>
                  </a14:m>
                  <a:r>
                    <a:rPr lang="zh-CN" altLang="en-US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altLang="zh-CN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collider (LHC)</a:t>
                  </a:r>
                  <a:endParaRPr lang="zh-CN" altLang="en-US" b="1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6AA55EC-F25F-6E94-0FBE-D04B40463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428" y="1422542"/>
                  <a:ext cx="2810018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1518" t="-9836" b="-229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DCD6C5B-62E1-082F-23A1-98D2F62FA96A}"/>
                    </a:ext>
                  </a:extLst>
                </p:cNvPr>
                <p:cNvSpPr txBox="1"/>
                <p:nvPr/>
              </p:nvSpPr>
              <p:spPr>
                <a:xfrm>
                  <a:off x="720327" y="1822746"/>
                  <a:ext cx="33147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CMS 8TeV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𝑒𝑒</m:t>
                      </m:r>
                      <m:r>
                        <a:rPr lang="en-US" altLang="zh-CN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</m:oMath>
                  </a14:m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𝐹𝐵</m:t>
                          </m:r>
                        </m:sub>
                      </m:sSub>
                    </m:oMath>
                  </a14:m>
                  <a:r>
                    <a:rPr lang="zh-CN" altLang="en-US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en-US" altLang="zh-CN" dirty="0">
                      <a:solidFill>
                        <a:schemeClr val="tx2">
                          <a:lumMod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𝑓𝑏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zh-CN" altLang="en-US" dirty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DCD6C5B-62E1-082F-23A1-98D2F62FA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27" y="1822746"/>
                  <a:ext cx="3314700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1471" t="-11667"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AE94129-68D5-2311-F102-11D77EECB2B3}"/>
                </a:ext>
              </a:extLst>
            </p:cNvPr>
            <p:cNvSpPr txBox="1"/>
            <p:nvPr/>
          </p:nvSpPr>
          <p:spPr>
            <a:xfrm>
              <a:off x="2656655" y="2145355"/>
              <a:ext cx="2514600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350" b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hlinkClick r:id="rId1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Phys. Rev. D 107, 054008 (2023)</a:t>
              </a:r>
              <a:endParaRPr lang="zh-CN" altLang="en-US" sz="135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28DC14D6-4FD7-0544-2F2A-79A5B6D74786}"/>
              </a:ext>
            </a:extLst>
          </p:cNvPr>
          <p:cNvSpPr txBox="1"/>
          <p:nvPr/>
        </p:nvSpPr>
        <p:spPr>
          <a:xfrm>
            <a:off x="1717929" y="5700703"/>
            <a:ext cx="5708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ongoing measurement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LHC using ATLAS Run2 data</a:t>
            </a: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22F62AD-3999-834D-BAFF-789664EC627C}"/>
              </a:ext>
            </a:extLst>
          </p:cNvPr>
          <p:cNvGrpSpPr/>
          <p:nvPr/>
        </p:nvGrpSpPr>
        <p:grpSpPr>
          <a:xfrm>
            <a:off x="571790" y="3026430"/>
            <a:ext cx="3755248" cy="1395046"/>
            <a:chOff x="5163677" y="4793027"/>
            <a:chExt cx="3755248" cy="13950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367E092-15A5-9FA0-BB8B-C9304EA18516}"/>
                    </a:ext>
                  </a:extLst>
                </p:cNvPr>
                <p:cNvSpPr txBox="1"/>
                <p:nvPr/>
              </p:nvSpPr>
              <p:spPr>
                <a:xfrm>
                  <a:off x="5177557" y="4793027"/>
                  <a:ext cx="3741368" cy="6766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altLang="zh-CN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zh-CN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487AB05-1890-3CF6-9766-8F073541B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7557" y="4793027"/>
                  <a:ext cx="3741368" cy="67666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FE053C1-7CA5-2CBB-E964-F24B68A5A128}"/>
                    </a:ext>
                  </a:extLst>
                </p:cNvPr>
                <p:cNvSpPr txBox="1"/>
                <p:nvPr/>
              </p:nvSpPr>
              <p:spPr>
                <a:xfrm>
                  <a:off x="5163677" y="5467876"/>
                  <a:ext cx="3741368" cy="7201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altLang="zh-CN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d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zh-CN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9F3791E2-E770-CBDE-E523-66889541F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3677" y="5467876"/>
                  <a:ext cx="3741368" cy="7201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9882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11356</TotalTime>
  <Words>1823</Words>
  <Application>Microsoft Office PowerPoint</Application>
  <PresentationFormat>全屏显示(4:3)</PresentationFormat>
  <Paragraphs>319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HGPSoeiKakugothicUB</vt:lpstr>
      <vt:lpstr>等线</vt:lpstr>
      <vt:lpstr>Arial</vt:lpstr>
      <vt:lpstr>Calibri</vt:lpstr>
      <vt:lpstr>Calibri Light</vt:lpstr>
      <vt:lpstr>Cambria Math</vt:lpstr>
      <vt:lpstr>Comic Sans MS</vt:lpstr>
      <vt:lpstr>Office 主题​​</vt:lpstr>
      <vt:lpstr>Measuring the proton structure using the electroweak productions at hadron colliders</vt:lpstr>
      <vt:lpstr>  Significance of proton structure at high-energy scale</vt:lpstr>
      <vt:lpstr>  Proton structure study and PDF global analysis</vt:lpstr>
      <vt:lpstr>  Better experimental measurements</vt:lpstr>
      <vt:lpstr>   A new measurement of up and down quark structure of proton</vt:lpstr>
      <vt:lpstr>   A new measurement of up and down quark structure of proton</vt:lpstr>
      <vt:lpstr>   A new measurement of up and down quark structure of proton</vt:lpstr>
      <vt:lpstr>   A new measurement of up and down quark structure of proton</vt:lpstr>
      <vt:lpstr>   A new measurement of up and down quark structure of proton</vt:lpstr>
      <vt:lpstr>   A new measurement of x_Large and x_Small quark structure of proton</vt:lpstr>
      <vt:lpstr>   A new measurement of x_Large and x_Small quark structure of proton</vt:lpstr>
      <vt:lpstr>PowerPoint 演示文稿</vt:lpstr>
      <vt:lpstr>PowerPoint 演示文稿</vt:lpstr>
      <vt:lpstr>   What is our long-term plan?</vt:lpstr>
      <vt:lpstr>Backup</vt:lpstr>
      <vt:lpstr>   Exploring the proton structure</vt:lpstr>
      <vt:lpstr>   Physics of the proton structure</vt:lpstr>
      <vt:lpstr>   Physics of the proton structure</vt:lpstr>
      <vt:lpstr>   Physics of the proton structure</vt:lpstr>
      <vt:lpstr>   Proton structure study at hadron collider</vt:lpstr>
      <vt:lpstr>PowerPoint 演示文稿</vt:lpstr>
      <vt:lpstr>   Proton structure study at hadron collider</vt:lpstr>
      <vt:lpstr>   A new measurement of up and down quark structure of proton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叶梓 银古</dc:creator>
  <cp:lastModifiedBy>叶梓 银古</cp:lastModifiedBy>
  <cp:revision>133</cp:revision>
  <dcterms:created xsi:type="dcterms:W3CDTF">2024-10-04T10:49:59Z</dcterms:created>
  <dcterms:modified xsi:type="dcterms:W3CDTF">2024-11-15T05:41:05Z</dcterms:modified>
</cp:coreProperties>
</file>